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4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4.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767" r:id="rId2"/>
  </p:sldMasterIdLst>
  <p:notesMasterIdLst>
    <p:notesMasterId r:id="rId50"/>
  </p:notesMasterIdLst>
  <p:sldIdLst>
    <p:sldId id="256" r:id="rId3"/>
    <p:sldId id="369" r:id="rId4"/>
    <p:sldId id="265" r:id="rId5"/>
    <p:sldId id="266" r:id="rId6"/>
    <p:sldId id="270" r:id="rId7"/>
    <p:sldId id="364" r:id="rId8"/>
    <p:sldId id="365" r:id="rId9"/>
    <p:sldId id="366" r:id="rId10"/>
    <p:sldId id="367" r:id="rId11"/>
    <p:sldId id="368"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4" r:id="rId28"/>
    <p:sldId id="292" r:id="rId29"/>
    <p:sldId id="293" r:id="rId30"/>
    <p:sldId id="296" r:id="rId31"/>
    <p:sldId id="297" r:id="rId32"/>
    <p:sldId id="300" r:id="rId33"/>
    <p:sldId id="302" r:id="rId34"/>
    <p:sldId id="303" r:id="rId35"/>
    <p:sldId id="304" r:id="rId36"/>
    <p:sldId id="305" r:id="rId37"/>
    <p:sldId id="306" r:id="rId38"/>
    <p:sldId id="307" r:id="rId39"/>
    <p:sldId id="308" r:id="rId40"/>
    <p:sldId id="310" r:id="rId41"/>
    <p:sldId id="311" r:id="rId42"/>
    <p:sldId id="312" r:id="rId43"/>
    <p:sldId id="313" r:id="rId44"/>
    <p:sldId id="314" r:id="rId45"/>
    <p:sldId id="315" r:id="rId46"/>
    <p:sldId id="298" r:id="rId47"/>
    <p:sldId id="299" r:id="rId48"/>
    <p:sldId id="363" r:id="rId49"/>
  </p:sldIdLst>
  <p:sldSz cx="12192000" cy="6858000"/>
  <p:notesSz cx="6888163" cy="10018713"/>
  <p:embeddedFontLst>
    <p:embeddedFont>
      <p:font typeface="Calibri" panose="020F0502020204030204" pitchFamily="34" charset="0"/>
      <p:regular r:id="rId51"/>
      <p:bold r:id="rId52"/>
      <p:italic r:id="rId53"/>
      <p:boldItalic r:id="rId54"/>
    </p:embeddedFont>
    <p:embeddedFont>
      <p:font typeface="Quattrocento Sans" panose="020B0502050000020003" pitchFamily="34" charset="0"/>
      <p:regular r:id="rId55"/>
      <p:bold r:id="rId56"/>
      <p:italic r:id="rId57"/>
      <p:boldItalic r:id="rId58"/>
    </p:embeddedFont>
    <p:embeddedFont>
      <p:font typeface="Verdana" panose="020B060403050404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1" roundtripDataSignature="AMtx7mh9ShnsCpWfi0a89vcibXs08kjql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339F1B-63BB-83C6-93DF-D19ED3AAC3E9}" name="Staali, Tayssir" initials="ST" userId="S::tstaali@deloitte.tn::a18552f2-2b35-4792-b779-7338f8e64709" providerId="AD"/>
  <p188:author id="{5855DCBF-4AE8-91DC-443D-EB7E0B381EDC}" name="Fares Saadani" initials="FS" userId="3f643a38f509a1c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A84436-6C33-42CD-8F6A-DCAEFB94276C}">
  <a:tblStyle styleId="{62A84436-6C33-42CD-8F6A-DCAEFB94276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EE405A-7E54-4E8C-AB30-BF626E5CE3A9}" styleName="Table_1">
    <a:wholeTbl>
      <a:tcTxStyle b="off" i="off">
        <a:font>
          <a:latin typeface="Verdana"/>
          <a:ea typeface="Verdana"/>
          <a:cs typeface="Verdana"/>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EBEBEC"/>
          </a:solidFill>
        </a:fill>
      </a:tcStyle>
    </a:wholeTbl>
    <a:band1H>
      <a:tcTxStyle/>
      <a:tcStyle>
        <a:tcBdr/>
        <a:fill>
          <a:solidFill>
            <a:srgbClr val="D5D5D6"/>
          </a:solidFill>
        </a:fill>
      </a:tcStyle>
    </a:band1H>
    <a:band2H>
      <a:tcTxStyle/>
      <a:tcStyle>
        <a:tcBdr/>
      </a:tcStyle>
    </a:band2H>
    <a:band1V>
      <a:tcTxStyle/>
      <a:tcStyle>
        <a:tcBdr/>
        <a:fill>
          <a:solidFill>
            <a:srgbClr val="D5D5D6"/>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EBEBEC"/>
          </a:solidFill>
        </a:fill>
      </a:tcStyle>
    </a:lastRow>
    <a:seCell>
      <a:tcTxStyle/>
      <a:tcStyle>
        <a:tcBdr/>
      </a:tcStyle>
    </a:seCell>
    <a:swCell>
      <a:tcTxStyle/>
      <a:tcStyle>
        <a:tcBdr/>
      </a:tcStyle>
    </a:swCell>
    <a:firstRow>
      <a:tcTxStyle b="on" i="off"/>
      <a:tcStyle>
        <a:tcBdr/>
        <a:fill>
          <a:solidFill>
            <a:srgbClr val="EBEBEC"/>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font" Target="fonts/font5.fntdata"/><Relationship Id="rId141" Type="http://customschemas.google.com/relationships/presentationmetadata" Target="metadata"/><Relationship Id="rId146"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3.fntdata"/><Relationship Id="rId58" Type="http://schemas.openxmlformats.org/officeDocument/2006/relationships/font" Target="fonts/font8.fntdata"/><Relationship Id="rId14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11.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font" Target="fonts/font1.fntdata"/><Relationship Id="rId14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4.fntdata"/><Relationship Id="rId62" Type="http://schemas.openxmlformats.org/officeDocument/2006/relationships/font" Target="fonts/font12.fntdata"/><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2.fntdata"/><Relationship Id="rId60" Type="http://schemas.openxmlformats.org/officeDocument/2006/relationships/font" Target="fonts/font10.fntdata"/><Relationship Id="rId14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D:\Project\MTN\Report\PARAKOU\Chart%20PARAKOU.xlsx" TargetMode="External"/></Relationships>
</file>

<file path=ppt/charts/_rels/chart26.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RxLev Distribution (%)</a:t>
            </a:r>
          </a:p>
        </c:rich>
      </c:tx>
      <c:layout>
        <c:manualLayout>
          <c:xMode val="edge"/>
          <c:yMode val="edge"/>
          <c:x val="0.33227129767096902"/>
          <c:y val="2.2046996280330165E-2"/>
          <c:w val="0.54464143514633179"/>
          <c:h val="0.1705162972211837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8607111111111105E-2"/>
          <c:y val="0.19848089438022806"/>
          <c:w val="0.94290256500244141"/>
          <c:h val="0.62545496225357056"/>
        </c:manualLayout>
      </c:layout>
      <c:barChart>
        <c:barDir val="col"/>
        <c:grouping val="clustered"/>
        <c:varyColors val="0"/>
        <c:ser>
          <c:idx val="0"/>
          <c:order val="0"/>
          <c:tx>
            <c:strRef>
              <c:f>Sheet1!$A$5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Sheet1!$B$5:$D$5</c:f>
              <c:numCache>
                <c:formatCode>0.00%</c:formatCode>
                <c:ptCount val="3"/>
                <c:pt idx="0">
                  <c:v>0.95630000000000004</c:v>
                </c:pt>
                <c:pt idx="1">
                  <c:v>0.99790000000000001</c:v>
                </c:pt>
                <c:pt idx="2">
                  <c:v>1</c:v>
                </c:pt>
              </c:numCache>
            </c:numRef>
          </c:val>
          <c:extLst>
            <c:ext xmlns:c16="http://schemas.microsoft.com/office/drawing/2014/chart" uri="{C3380CC4-5D6E-409C-BE32-E72D297353CC}">
              <c16:uniqueId val="{00000000-2A1C-483B-A525-C419D94C3F08}"/>
            </c:ext>
          </c:extLst>
        </c:ser>
        <c:ser>
          <c:idx val="2"/>
          <c:order val="1"/>
          <c:tx>
            <c:strRef>
              <c:f>Sheet1!$A$6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Sheet1!$B$6:$D$6</c:f>
              <c:numCache>
                <c:formatCode>0.00%</c:formatCode>
                <c:ptCount val="3"/>
                <c:pt idx="0">
                  <c:v>0.94589999999999996</c:v>
                </c:pt>
                <c:pt idx="1">
                  <c:v>0.99990000000000001</c:v>
                </c:pt>
                <c:pt idx="2">
                  <c:v>1</c:v>
                </c:pt>
              </c:numCache>
            </c:numRef>
          </c:val>
          <c:extLst>
            <c:ext xmlns:c16="http://schemas.microsoft.com/office/drawing/2014/chart" uri="{C3380CC4-5D6E-409C-BE32-E72D297353CC}">
              <c16:uniqueId val="{00000001-2A1C-483B-A525-C419D94C3F08}"/>
            </c:ext>
          </c:extLst>
        </c:ser>
        <c:ser>
          <c:idx val="1"/>
          <c:order val="2"/>
          <c:tx>
            <c:strRef>
              <c:f>Sheet1!$A$7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Sheet1!$B$7:$D$7</c:f>
              <c:numCache>
                <c:formatCode>0.00%</c:formatCode>
                <c:ptCount val="3"/>
                <c:pt idx="0">
                  <c:v>0.93089999999999995</c:v>
                </c:pt>
                <c:pt idx="1">
                  <c:v>0.99939999999999996</c:v>
                </c:pt>
                <c:pt idx="2">
                  <c:v>0.99990000000000001</c:v>
                </c:pt>
              </c:numCache>
            </c:numRef>
          </c:val>
          <c:extLst>
            <c:ext xmlns:c16="http://schemas.microsoft.com/office/drawing/2014/chart" uri="{C3380CC4-5D6E-409C-BE32-E72D297353CC}">
              <c16:uniqueId val="{00000002-2A1C-483B-A525-C419D94C3F08}"/>
            </c:ext>
          </c:extLst>
        </c:ser>
        <c:dLbls>
          <c:dLblPos val="outEnd"/>
          <c:showLegendKey val="0"/>
          <c:showVal val="1"/>
          <c:showCatName val="0"/>
          <c:showSerName val="0"/>
          <c:showPercent val="0"/>
          <c:showBubbleSize val="0"/>
        </c:dLbls>
        <c:gapWidth val="219"/>
        <c:overlap val="-27"/>
        <c:axId val="424928000"/>
        <c:axId val="424929536"/>
      </c:barChart>
      <c:catAx>
        <c:axId val="4249280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4929536"/>
        <c:crosses val="autoZero"/>
        <c:auto val="1"/>
        <c:lblAlgn val="ctr"/>
        <c:lblOffset val="100"/>
        <c:tickLblSkip val="1"/>
        <c:noMultiLvlLbl val="1"/>
      </c:catAx>
      <c:valAx>
        <c:axId val="424929536"/>
        <c:scaling>
          <c:orientation val="minMax"/>
          <c:max val="1"/>
          <c:min val="0.7500000000000001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4928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2G</a:t>
            </a:r>
            <a:r>
              <a:rPr lang="fr-FR" baseline="0"/>
              <a:t> band </a:t>
            </a:r>
            <a:r>
              <a:rPr lang="fr-FR"/>
              <a:t>usage(%)</a:t>
            </a:r>
          </a:p>
        </c:rich>
      </c:tx>
      <c:layout>
        <c:manualLayout>
          <c:xMode val="edge"/>
          <c:yMode val="edge"/>
          <c:x val="0.25289574219889183"/>
          <c:y val="2.9906105652237565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Sheet1!$A$529</c:f>
              <c:strCache>
                <c:ptCount val="1"/>
                <c:pt idx="0">
                  <c:v>MTN</c:v>
                </c:pt>
              </c:strCache>
            </c:strRef>
          </c:tx>
          <c:spPr>
            <a:solidFill>
              <a:srgbClr val="FFC0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AB45-4EF1-8536-287CF4207EF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Sheet1!$B$528:$C$528</c:f>
              <c:strCache>
                <c:ptCount val="2"/>
                <c:pt idx="0">
                  <c:v>GSM 900</c:v>
                </c:pt>
                <c:pt idx="1">
                  <c:v>GSM 1800</c:v>
                </c:pt>
              </c:strCache>
            </c:strRef>
          </c:cat>
          <c:val>
            <c:numRef>
              <c:f>Sheet1!$B$529:$C$529</c:f>
              <c:numCache>
                <c:formatCode>0.00%</c:formatCode>
                <c:ptCount val="2"/>
                <c:pt idx="0">
                  <c:v>0.63160000000000005</c:v>
                </c:pt>
                <c:pt idx="1">
                  <c:v>0.36840000000000001</c:v>
                </c:pt>
              </c:numCache>
            </c:numRef>
          </c:val>
          <c:extLst>
            <c:ext xmlns:c16="http://schemas.microsoft.com/office/drawing/2014/chart" uri="{C3380CC4-5D6E-409C-BE32-E72D297353CC}">
              <c16:uniqueId val="{00000002-AB45-4EF1-8536-287CF4207EFD}"/>
            </c:ext>
          </c:extLst>
        </c:ser>
        <c:ser>
          <c:idx val="2"/>
          <c:order val="1"/>
          <c:tx>
            <c:strRef>
              <c:f>Sheet1!$A$530</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Sheet1!$B$528:$C$528</c:f>
              <c:strCache>
                <c:ptCount val="2"/>
                <c:pt idx="0">
                  <c:v>GSM 900</c:v>
                </c:pt>
                <c:pt idx="1">
                  <c:v>GSM 1800</c:v>
                </c:pt>
              </c:strCache>
            </c:strRef>
          </c:cat>
          <c:val>
            <c:numRef>
              <c:f>Sheet1!$B$530:$C$530</c:f>
              <c:numCache>
                <c:formatCode>0.00%</c:formatCode>
                <c:ptCount val="2"/>
                <c:pt idx="0">
                  <c:v>0.66759999999999997</c:v>
                </c:pt>
                <c:pt idx="1">
                  <c:v>0.33239999999999997</c:v>
                </c:pt>
              </c:numCache>
            </c:numRef>
          </c:val>
          <c:extLst>
            <c:ext xmlns:c16="http://schemas.microsoft.com/office/drawing/2014/chart" uri="{C3380CC4-5D6E-409C-BE32-E72D297353CC}">
              <c16:uniqueId val="{00000003-AB45-4EF1-8536-287CF4207EFD}"/>
            </c:ext>
          </c:extLst>
        </c:ser>
        <c:ser>
          <c:idx val="1"/>
          <c:order val="2"/>
          <c:tx>
            <c:strRef>
              <c:f>Sheet1!$A$531</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Sheet1!$B$528:$C$528</c:f>
              <c:strCache>
                <c:ptCount val="2"/>
                <c:pt idx="0">
                  <c:v>GSM 900</c:v>
                </c:pt>
                <c:pt idx="1">
                  <c:v>GSM 1800</c:v>
                </c:pt>
              </c:strCache>
            </c:strRef>
          </c:cat>
          <c:val>
            <c:numRef>
              <c:f>Sheet1!$B$531:$C$531</c:f>
              <c:numCache>
                <c:formatCode>0.00%</c:formatCode>
                <c:ptCount val="2"/>
                <c:pt idx="0">
                  <c:v>0.34329999999999999</c:v>
                </c:pt>
                <c:pt idx="1">
                  <c:v>0.65669999999999995</c:v>
                </c:pt>
              </c:numCache>
            </c:numRef>
          </c:val>
          <c:extLst>
            <c:ext xmlns:c16="http://schemas.microsoft.com/office/drawing/2014/chart" uri="{C3380CC4-5D6E-409C-BE32-E72D297353CC}">
              <c16:uniqueId val="{00000004-AB45-4EF1-8536-287CF4207EFD}"/>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kern="1200" spc="0" baseline="0">
                <a:solidFill>
                  <a:sysClr val="windowText" lastClr="000000">
                    <a:lumMod val="65000"/>
                    <a:lumOff val="35000"/>
                  </a:sysClr>
                </a:solidFill>
              </a:rPr>
              <a:t>3G band usage(%)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Sheet1!$A$549</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Sheet1!$B$548:$C$548</c:f>
              <c:strCache>
                <c:ptCount val="2"/>
                <c:pt idx="0">
                  <c:v>UMTS 900</c:v>
                </c:pt>
                <c:pt idx="1">
                  <c:v>UMTS 2100</c:v>
                </c:pt>
              </c:strCache>
            </c:strRef>
          </c:cat>
          <c:val>
            <c:numRef>
              <c:f>Sheet1!$B$549:$C$549</c:f>
              <c:numCache>
                <c:formatCode>0.00%</c:formatCode>
                <c:ptCount val="2"/>
                <c:pt idx="0">
                  <c:v>0.2389</c:v>
                </c:pt>
                <c:pt idx="1">
                  <c:v>0.7611</c:v>
                </c:pt>
              </c:numCache>
            </c:numRef>
          </c:val>
          <c:extLst>
            <c:ext xmlns:c16="http://schemas.microsoft.com/office/drawing/2014/chart" uri="{C3380CC4-5D6E-409C-BE32-E72D297353CC}">
              <c16:uniqueId val="{00000000-3F80-456D-8976-D54DD0F57125}"/>
            </c:ext>
          </c:extLst>
        </c:ser>
        <c:ser>
          <c:idx val="1"/>
          <c:order val="1"/>
          <c:tx>
            <c:strRef>
              <c:f>Sheet1!$A$550</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Sheet1!$B$548:$C$548</c:f>
              <c:strCache>
                <c:ptCount val="2"/>
                <c:pt idx="0">
                  <c:v>UMTS 900</c:v>
                </c:pt>
                <c:pt idx="1">
                  <c:v>UMTS 2100</c:v>
                </c:pt>
              </c:strCache>
            </c:strRef>
          </c:cat>
          <c:val>
            <c:numRef>
              <c:f>Sheet1!$B$550:$C$550</c:f>
              <c:numCache>
                <c:formatCode>0.00%</c:formatCode>
                <c:ptCount val="2"/>
                <c:pt idx="0">
                  <c:v>0.16109999999999999</c:v>
                </c:pt>
                <c:pt idx="1">
                  <c:v>0.83889999999999998</c:v>
                </c:pt>
              </c:numCache>
            </c:numRef>
          </c:val>
          <c:extLst>
            <c:ext xmlns:c16="http://schemas.microsoft.com/office/drawing/2014/chart" uri="{C3380CC4-5D6E-409C-BE32-E72D297353CC}">
              <c16:uniqueId val="{00000001-3F80-456D-8976-D54DD0F57125}"/>
            </c:ext>
          </c:extLst>
        </c:ser>
        <c:ser>
          <c:idx val="2"/>
          <c:order val="2"/>
          <c:tx>
            <c:strRef>
              <c:f>Sheet1!$A$551</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Sheet1!$B$548:$C$548</c:f>
              <c:strCache>
                <c:ptCount val="2"/>
                <c:pt idx="0">
                  <c:v>UMTS 900</c:v>
                </c:pt>
                <c:pt idx="1">
                  <c:v>UMTS 2100</c:v>
                </c:pt>
              </c:strCache>
            </c:strRef>
          </c:cat>
          <c:val>
            <c:numRef>
              <c:f>Sheet1!$B$551:$C$551</c:f>
              <c:numCache>
                <c:formatCode>0.00%</c:formatCode>
                <c:ptCount val="2"/>
                <c:pt idx="0">
                  <c:v>3.5099999999999999E-2</c:v>
                </c:pt>
                <c:pt idx="1">
                  <c:v>0.96489999999999998</c:v>
                </c:pt>
              </c:numCache>
            </c:numRef>
          </c:val>
          <c:extLst>
            <c:ext xmlns:c16="http://schemas.microsoft.com/office/drawing/2014/chart" uri="{C3380CC4-5D6E-409C-BE32-E72D297353CC}">
              <c16:uniqueId val="{00000002-3F80-456D-8976-D54DD0F57125}"/>
            </c:ext>
          </c:extLst>
        </c:ser>
        <c:dLbls>
          <c:dLblPos val="outEnd"/>
          <c:showLegendKey val="0"/>
          <c:showVal val="1"/>
          <c:showCatName val="0"/>
          <c:showSerName val="0"/>
          <c:showPercent val="0"/>
          <c:showBubbleSize val="0"/>
        </c:dLbls>
        <c:gapWidth val="219"/>
        <c:overlap val="-27"/>
        <c:axId val="782347327"/>
        <c:axId val="1111135391"/>
      </c:barChart>
      <c:catAx>
        <c:axId val="782347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11135391"/>
        <c:crosses val="autoZero"/>
        <c:auto val="1"/>
        <c:lblAlgn val="ctr"/>
        <c:lblOffset val="100"/>
        <c:noMultiLvlLbl val="0"/>
      </c:catAx>
      <c:valAx>
        <c:axId val="111113539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82347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Ec/No Distribution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Sheet1!$A$108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Sheet1!$B$107:$F$107</c:f>
              <c:strCache>
                <c:ptCount val="5"/>
                <c:pt idx="0">
                  <c:v>-8 to 0</c:v>
                </c:pt>
                <c:pt idx="1">
                  <c:v>-12 to -8</c:v>
                </c:pt>
                <c:pt idx="2">
                  <c:v>-16 to -12</c:v>
                </c:pt>
                <c:pt idx="3">
                  <c:v>-34 to -16</c:v>
                </c:pt>
                <c:pt idx="4">
                  <c:v>ACCEPTABLE EC/N0</c:v>
                </c:pt>
              </c:strCache>
            </c:strRef>
          </c:cat>
          <c:val>
            <c:numRef>
              <c:f>Sheet1!$B$108:$F$108</c:f>
              <c:numCache>
                <c:formatCode>0.00%</c:formatCode>
                <c:ptCount val="5"/>
                <c:pt idx="0">
                  <c:v>0.1888</c:v>
                </c:pt>
                <c:pt idx="1">
                  <c:v>0.27789999999999998</c:v>
                </c:pt>
                <c:pt idx="2">
                  <c:v>0.40839999999999999</c:v>
                </c:pt>
                <c:pt idx="3">
                  <c:v>0.1249</c:v>
                </c:pt>
                <c:pt idx="4">
                  <c:v>0.4667</c:v>
                </c:pt>
              </c:numCache>
            </c:numRef>
          </c:val>
          <c:extLst>
            <c:ext xmlns:c16="http://schemas.microsoft.com/office/drawing/2014/chart" uri="{C3380CC4-5D6E-409C-BE32-E72D297353CC}">
              <c16:uniqueId val="{00000000-11BF-4F2A-8407-FF63D760F0D4}"/>
            </c:ext>
          </c:extLst>
        </c:ser>
        <c:ser>
          <c:idx val="1"/>
          <c:order val="1"/>
          <c:tx>
            <c:strRef>
              <c:f>Sheet1!$A$109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Sheet1!$B$107:$F$107</c:f>
              <c:strCache>
                <c:ptCount val="5"/>
                <c:pt idx="0">
                  <c:v>-8 to 0</c:v>
                </c:pt>
                <c:pt idx="1">
                  <c:v>-12 to -8</c:v>
                </c:pt>
                <c:pt idx="2">
                  <c:v>-16 to -12</c:v>
                </c:pt>
                <c:pt idx="3">
                  <c:v>-34 to -16</c:v>
                </c:pt>
                <c:pt idx="4">
                  <c:v>ACCEPTABLE EC/N0</c:v>
                </c:pt>
              </c:strCache>
            </c:strRef>
          </c:cat>
          <c:val>
            <c:numRef>
              <c:f>Sheet1!$B$109:$F$109</c:f>
              <c:numCache>
                <c:formatCode>0.00%</c:formatCode>
                <c:ptCount val="5"/>
                <c:pt idx="0">
                  <c:v>0.4249</c:v>
                </c:pt>
                <c:pt idx="1">
                  <c:v>0.42570000000000002</c:v>
                </c:pt>
                <c:pt idx="2">
                  <c:v>0.14069999999999999</c:v>
                </c:pt>
                <c:pt idx="3">
                  <c:v>8.8000000000000005E-3</c:v>
                </c:pt>
                <c:pt idx="4">
                  <c:v>0.85060000000000002</c:v>
                </c:pt>
              </c:numCache>
            </c:numRef>
          </c:val>
          <c:extLst>
            <c:ext xmlns:c16="http://schemas.microsoft.com/office/drawing/2014/chart" uri="{C3380CC4-5D6E-409C-BE32-E72D297353CC}">
              <c16:uniqueId val="{00000001-11BF-4F2A-8407-FF63D760F0D4}"/>
            </c:ext>
          </c:extLst>
        </c:ser>
        <c:ser>
          <c:idx val="2"/>
          <c:order val="2"/>
          <c:tx>
            <c:strRef>
              <c:f>Sheet1!$A$110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Sheet1!$B$107:$F$107</c:f>
              <c:strCache>
                <c:ptCount val="5"/>
                <c:pt idx="0">
                  <c:v>-8 to 0</c:v>
                </c:pt>
                <c:pt idx="1">
                  <c:v>-12 to -8</c:v>
                </c:pt>
                <c:pt idx="2">
                  <c:v>-16 to -12</c:v>
                </c:pt>
                <c:pt idx="3">
                  <c:v>-34 to -16</c:v>
                </c:pt>
                <c:pt idx="4">
                  <c:v>ACCEPTABLE EC/N0</c:v>
                </c:pt>
              </c:strCache>
            </c:strRef>
          </c:cat>
          <c:val>
            <c:numRef>
              <c:f>Sheet1!$B$110:$F$110</c:f>
              <c:numCache>
                <c:formatCode>0.00%</c:formatCode>
                <c:ptCount val="5"/>
                <c:pt idx="0">
                  <c:v>0.66600000000000004</c:v>
                </c:pt>
                <c:pt idx="1">
                  <c:v>0.23580000000000001</c:v>
                </c:pt>
                <c:pt idx="2">
                  <c:v>7.4999999999999997E-2</c:v>
                </c:pt>
                <c:pt idx="3">
                  <c:v>2.3300000000000001E-2</c:v>
                </c:pt>
                <c:pt idx="4">
                  <c:v>0.90180000000000005</c:v>
                </c:pt>
              </c:numCache>
            </c:numRef>
          </c:val>
          <c:extLst>
            <c:ext xmlns:c16="http://schemas.microsoft.com/office/drawing/2014/chart" uri="{C3380CC4-5D6E-409C-BE32-E72D297353CC}">
              <c16:uniqueId val="{00000002-11BF-4F2A-8407-FF63D760F0D4}"/>
            </c:ext>
          </c:extLst>
        </c:ser>
        <c:dLbls>
          <c:dLblPos val="outEnd"/>
          <c:showLegendKey val="0"/>
          <c:showVal val="1"/>
          <c:showCatName val="0"/>
          <c:showSerName val="0"/>
          <c:showPercent val="0"/>
          <c:showBubbleSize val="0"/>
        </c:dLbls>
        <c:gapWidth val="219"/>
        <c:overlap val="-27"/>
        <c:axId val="320530304"/>
        <c:axId val="320531840"/>
      </c:barChart>
      <c:catAx>
        <c:axId val="32053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0531840"/>
        <c:crosses val="autoZero"/>
        <c:auto val="1"/>
        <c:lblAlgn val="ctr"/>
        <c:lblOffset val="100"/>
        <c:noMultiLvlLbl val="0"/>
      </c:catAx>
      <c:valAx>
        <c:axId val="32053184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053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Call Setup Time (s)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Sheet1!$B$194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Sheet1!$A$195</c:f>
              <c:strCache>
                <c:ptCount val="1"/>
                <c:pt idx="0">
                  <c:v>Call Setup Time</c:v>
                </c:pt>
              </c:strCache>
            </c:strRef>
          </c:cat>
          <c:val>
            <c:numRef>
              <c:f>Sheet1!$B$195</c:f>
              <c:numCache>
                <c:formatCode>0.00</c:formatCode>
                <c:ptCount val="1"/>
                <c:pt idx="0">
                  <c:v>6.87</c:v>
                </c:pt>
              </c:numCache>
            </c:numRef>
          </c:val>
          <c:extLst>
            <c:ext xmlns:c16="http://schemas.microsoft.com/office/drawing/2014/chart" uri="{C3380CC4-5D6E-409C-BE32-E72D297353CC}">
              <c16:uniqueId val="{00000000-6E34-4B69-8FB1-C745F699728E}"/>
            </c:ext>
          </c:extLst>
        </c:ser>
        <c:ser>
          <c:idx val="1"/>
          <c:order val="1"/>
          <c:tx>
            <c:strRef>
              <c:f>Sheet1!$C$194</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Sheet1!$A$195</c:f>
              <c:strCache>
                <c:ptCount val="1"/>
                <c:pt idx="0">
                  <c:v>Call Setup Time</c:v>
                </c:pt>
              </c:strCache>
            </c:strRef>
          </c:cat>
          <c:val>
            <c:numRef>
              <c:f>Sheet1!$C$195</c:f>
              <c:numCache>
                <c:formatCode>0.00</c:formatCode>
                <c:ptCount val="1"/>
                <c:pt idx="0">
                  <c:v>7.49</c:v>
                </c:pt>
              </c:numCache>
            </c:numRef>
          </c:val>
          <c:extLst>
            <c:ext xmlns:c16="http://schemas.microsoft.com/office/drawing/2014/chart" uri="{C3380CC4-5D6E-409C-BE32-E72D297353CC}">
              <c16:uniqueId val="{00000001-6E34-4B69-8FB1-C745F699728E}"/>
            </c:ext>
          </c:extLst>
        </c:ser>
        <c:ser>
          <c:idx val="2"/>
          <c:order val="2"/>
          <c:tx>
            <c:strRef>
              <c:f>Sheet1!$D$194</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Sheet1!$A$195</c:f>
              <c:strCache>
                <c:ptCount val="1"/>
                <c:pt idx="0">
                  <c:v>Call Setup Time</c:v>
                </c:pt>
              </c:strCache>
            </c:strRef>
          </c:cat>
          <c:val>
            <c:numRef>
              <c:f>Sheet1!$D$195</c:f>
              <c:numCache>
                <c:formatCode>0.00</c:formatCode>
                <c:ptCount val="1"/>
                <c:pt idx="0">
                  <c:v>7.59</c:v>
                </c:pt>
              </c:numCache>
            </c:numRef>
          </c:val>
          <c:extLst>
            <c:ext xmlns:c16="http://schemas.microsoft.com/office/drawing/2014/chart" uri="{C3380CC4-5D6E-409C-BE32-E72D297353CC}">
              <c16:uniqueId val="{00000002-6E34-4B69-8FB1-C745F699728E}"/>
            </c:ext>
          </c:extLst>
        </c:ser>
        <c:dLbls>
          <c:dLblPos val="outEnd"/>
          <c:showLegendKey val="0"/>
          <c:showVal val="1"/>
          <c:showCatName val="0"/>
          <c:showSerName val="0"/>
          <c:showPercent val="0"/>
          <c:showBubbleSize val="0"/>
        </c:dLbls>
        <c:gapWidth val="219"/>
        <c:overlap val="-27"/>
        <c:axId val="287468928"/>
        <c:axId val="287478912"/>
      </c:barChart>
      <c:catAx>
        <c:axId val="28746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478912"/>
        <c:crosses val="autoZero"/>
        <c:auto val="1"/>
        <c:lblAlgn val="ctr"/>
        <c:lblOffset val="100"/>
        <c:noMultiLvlLbl val="0"/>
      </c:catAx>
      <c:valAx>
        <c:axId val="28747891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468928"/>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CS Call setup Time</a:t>
            </a:r>
            <a:r>
              <a:rPr lang="fr-FR" baseline="0"/>
              <a:t> by technology (s)</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Sheet1!$A$221</c:f>
              <c:strCache>
                <c:ptCount val="1"/>
                <c:pt idx="0">
                  <c:v>MTN</c:v>
                </c:pt>
              </c:strCache>
            </c:strRef>
          </c:tx>
          <c:spPr>
            <a:solidFill>
              <a:srgbClr val="FFC00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Sheet1!$B$220:$D$220</c:f>
              <c:strCache>
                <c:ptCount val="3"/>
                <c:pt idx="0">
                  <c:v>4G CSFB CST</c:v>
                </c:pt>
                <c:pt idx="1">
                  <c:v>3G CST</c:v>
                </c:pt>
                <c:pt idx="2">
                  <c:v>2G CST</c:v>
                </c:pt>
              </c:strCache>
            </c:strRef>
          </c:cat>
          <c:val>
            <c:numRef>
              <c:f>Sheet1!$B$221:$D$221</c:f>
              <c:numCache>
                <c:formatCode>General</c:formatCode>
                <c:ptCount val="3"/>
                <c:pt idx="0">
                  <c:v>6.67</c:v>
                </c:pt>
                <c:pt idx="1">
                  <c:v>6.89</c:v>
                </c:pt>
                <c:pt idx="2">
                  <c:v>7.11</c:v>
                </c:pt>
              </c:numCache>
            </c:numRef>
          </c:val>
          <c:extLst>
            <c:ext xmlns:c16="http://schemas.microsoft.com/office/drawing/2014/chart" uri="{C3380CC4-5D6E-409C-BE32-E72D297353CC}">
              <c16:uniqueId val="{00000000-115E-4114-8A6A-39C9895F8466}"/>
            </c:ext>
          </c:extLst>
        </c:ser>
        <c:ser>
          <c:idx val="1"/>
          <c:order val="1"/>
          <c:tx>
            <c:strRef>
              <c:f>Sheet1!$A$222</c:f>
              <c:strCache>
                <c:ptCount val="1"/>
                <c:pt idx="0">
                  <c:v>MOOV</c:v>
                </c:pt>
              </c:strCache>
            </c:strRef>
          </c:tx>
          <c:spPr>
            <a:solidFill>
              <a:srgbClr val="92D05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Sheet1!$B$220:$D$220</c:f>
              <c:strCache>
                <c:ptCount val="3"/>
                <c:pt idx="0">
                  <c:v>4G CSFB CST</c:v>
                </c:pt>
                <c:pt idx="1">
                  <c:v>3G CST</c:v>
                </c:pt>
                <c:pt idx="2">
                  <c:v>2G CST</c:v>
                </c:pt>
              </c:strCache>
            </c:strRef>
          </c:cat>
          <c:val>
            <c:numRef>
              <c:f>Sheet1!$B$222:$D$222</c:f>
              <c:numCache>
                <c:formatCode>General</c:formatCode>
                <c:ptCount val="3"/>
                <c:pt idx="0">
                  <c:v>7.09</c:v>
                </c:pt>
                <c:pt idx="1">
                  <c:v>8.01</c:v>
                </c:pt>
                <c:pt idx="2">
                  <c:v>7.2</c:v>
                </c:pt>
              </c:numCache>
            </c:numRef>
          </c:val>
          <c:extLst>
            <c:ext xmlns:c16="http://schemas.microsoft.com/office/drawing/2014/chart" uri="{C3380CC4-5D6E-409C-BE32-E72D297353CC}">
              <c16:uniqueId val="{00000001-115E-4114-8A6A-39C9895F8466}"/>
            </c:ext>
          </c:extLst>
        </c:ser>
        <c:ser>
          <c:idx val="2"/>
          <c:order val="2"/>
          <c:tx>
            <c:strRef>
              <c:f>Sheet1!$A$223</c:f>
              <c:strCache>
                <c:ptCount val="1"/>
                <c:pt idx="0">
                  <c:v>CELTISS</c:v>
                </c:pt>
              </c:strCache>
            </c:strRef>
          </c:tx>
          <c:spPr>
            <a:solidFill>
              <a:srgbClr val="0070C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Sheet1!$B$220:$D$220</c:f>
              <c:strCache>
                <c:ptCount val="3"/>
                <c:pt idx="0">
                  <c:v>4G CSFB CST</c:v>
                </c:pt>
                <c:pt idx="1">
                  <c:v>3G CST</c:v>
                </c:pt>
                <c:pt idx="2">
                  <c:v>2G CST</c:v>
                </c:pt>
              </c:strCache>
            </c:strRef>
          </c:cat>
          <c:val>
            <c:numRef>
              <c:f>Sheet1!$B$223:$D$223</c:f>
              <c:numCache>
                <c:formatCode>General</c:formatCode>
                <c:ptCount val="3"/>
                <c:pt idx="0">
                  <c:v>7.33</c:v>
                </c:pt>
                <c:pt idx="1">
                  <c:v>8.32</c:v>
                </c:pt>
              </c:numCache>
            </c:numRef>
          </c:val>
          <c:extLst>
            <c:ext xmlns:c16="http://schemas.microsoft.com/office/drawing/2014/chart" uri="{C3380CC4-5D6E-409C-BE32-E72D297353CC}">
              <c16:uniqueId val="{00000002-115E-4114-8A6A-39C9895F8466}"/>
            </c:ext>
          </c:extLst>
        </c:ser>
        <c:dLbls>
          <c:dLblPos val="outEnd"/>
          <c:showLegendKey val="0"/>
          <c:showVal val="1"/>
          <c:showCatName val="0"/>
          <c:showSerName val="0"/>
          <c:showPercent val="0"/>
          <c:showBubbleSize val="0"/>
        </c:dLbls>
        <c:gapWidth val="219"/>
        <c:overlap val="-27"/>
        <c:axId val="475710159"/>
        <c:axId val="1114480031"/>
      </c:barChart>
      <c:catAx>
        <c:axId val="475710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14480031"/>
        <c:crosses val="autoZero"/>
        <c:auto val="1"/>
        <c:lblAlgn val="ctr"/>
        <c:lblOffset val="100"/>
        <c:noMultiLvlLbl val="0"/>
      </c:catAx>
      <c:valAx>
        <c:axId val="1114480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75710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SMS </a:t>
            </a:r>
            <a:r>
              <a:rPr lang="fr-FR" sz="1400" b="0" i="0" u="none" strike="noStrike" baseline="0">
                <a:effectLst/>
              </a:rPr>
              <a:t>SR(%)</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5191752890392821E-2"/>
          <c:y val="0.15095645095645097"/>
          <c:w val="0.92103414242641157"/>
          <c:h val="0.66152468120972063"/>
        </c:manualLayout>
      </c:layout>
      <c:barChart>
        <c:barDir val="col"/>
        <c:grouping val="clustered"/>
        <c:varyColors val="0"/>
        <c:ser>
          <c:idx val="0"/>
          <c:order val="0"/>
          <c:tx>
            <c:strRef>
              <c:f>Sheet1!$A$254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Sheet1!$B$253:$C$253</c:f>
              <c:strCache>
                <c:ptCount val="2"/>
                <c:pt idx="0">
                  <c:v>SMS Sending message success rate (%)</c:v>
                </c:pt>
                <c:pt idx="1">
                  <c:v>SMS Receving message success rate (%)</c:v>
                </c:pt>
              </c:strCache>
            </c:strRef>
          </c:cat>
          <c:val>
            <c:numRef>
              <c:f>Sheet1!$B$254:$C$254</c:f>
              <c:numCache>
                <c:formatCode>0.00%</c:formatCode>
                <c:ptCount val="2"/>
                <c:pt idx="0">
                  <c:v>0.99770000000000003</c:v>
                </c:pt>
                <c:pt idx="1">
                  <c:v>0.99109999999999998</c:v>
                </c:pt>
              </c:numCache>
            </c:numRef>
          </c:val>
          <c:extLst>
            <c:ext xmlns:c16="http://schemas.microsoft.com/office/drawing/2014/chart" uri="{C3380CC4-5D6E-409C-BE32-E72D297353CC}">
              <c16:uniqueId val="{00000000-A46C-478B-A7A5-31823BBA78AF}"/>
            </c:ext>
          </c:extLst>
        </c:ser>
        <c:ser>
          <c:idx val="1"/>
          <c:order val="1"/>
          <c:tx>
            <c:strRef>
              <c:f>Sheet1!$A$255</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Sheet1!$B$253:$C$253</c:f>
              <c:strCache>
                <c:ptCount val="2"/>
                <c:pt idx="0">
                  <c:v>SMS Sending message success rate (%)</c:v>
                </c:pt>
                <c:pt idx="1">
                  <c:v>SMS Receving message success rate (%)</c:v>
                </c:pt>
              </c:strCache>
            </c:strRef>
          </c:cat>
          <c:val>
            <c:numRef>
              <c:f>Sheet1!$B$255:$C$255</c:f>
              <c:numCache>
                <c:formatCode>0.00%</c:formatCode>
                <c:ptCount val="2"/>
                <c:pt idx="0">
                  <c:v>0.96340000000000003</c:v>
                </c:pt>
                <c:pt idx="1">
                  <c:v>0.95330000000000004</c:v>
                </c:pt>
              </c:numCache>
            </c:numRef>
          </c:val>
          <c:extLst>
            <c:ext xmlns:c16="http://schemas.microsoft.com/office/drawing/2014/chart" uri="{C3380CC4-5D6E-409C-BE32-E72D297353CC}">
              <c16:uniqueId val="{00000001-A46C-478B-A7A5-31823BBA78AF}"/>
            </c:ext>
          </c:extLst>
        </c:ser>
        <c:ser>
          <c:idx val="2"/>
          <c:order val="2"/>
          <c:tx>
            <c:strRef>
              <c:f>Sheet1!$A$256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Sheet1!$B$253:$C$253</c:f>
              <c:strCache>
                <c:ptCount val="2"/>
                <c:pt idx="0">
                  <c:v>SMS Sending message success rate (%)</c:v>
                </c:pt>
                <c:pt idx="1">
                  <c:v>SMS Receving message success rate (%)</c:v>
                </c:pt>
              </c:strCache>
            </c:strRef>
          </c:cat>
          <c:val>
            <c:numRef>
              <c:f>Sheet1!$B$256:$C$256</c:f>
              <c:numCache>
                <c:formatCode>0.00%</c:formatCode>
                <c:ptCount val="2"/>
                <c:pt idx="0">
                  <c:v>0.89080000000000004</c:v>
                </c:pt>
                <c:pt idx="1">
                  <c:v>0.8891</c:v>
                </c:pt>
              </c:numCache>
            </c:numRef>
          </c:val>
          <c:extLst>
            <c:ext xmlns:c16="http://schemas.microsoft.com/office/drawing/2014/chart" uri="{C3380CC4-5D6E-409C-BE32-E72D297353CC}">
              <c16:uniqueId val="{00000002-A46C-478B-A7A5-31823BBA78AF}"/>
            </c:ext>
          </c:extLst>
        </c:ser>
        <c:dLbls>
          <c:dLblPos val="outEnd"/>
          <c:showLegendKey val="0"/>
          <c:showVal val="1"/>
          <c:showCatName val="0"/>
          <c:showSerName val="0"/>
          <c:showPercent val="0"/>
          <c:showBubbleSize val="0"/>
        </c:dLbls>
        <c:gapWidth val="219"/>
        <c:overlap val="-27"/>
        <c:axId val="322579072"/>
        <c:axId val="322582016"/>
      </c:barChart>
      <c:catAx>
        <c:axId val="32257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582016"/>
        <c:crosses val="autoZero"/>
        <c:auto val="1"/>
        <c:lblAlgn val="ctr"/>
        <c:lblOffset val="100"/>
        <c:noMultiLvlLbl val="0"/>
      </c:catAx>
      <c:valAx>
        <c:axId val="3225820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579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SMS Send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Sheet1!$A$278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Sheet1!$B$277:$D$277</c:f>
              <c:strCache>
                <c:ptCount val="3"/>
                <c:pt idx="0">
                  <c:v>(0,3)</c:v>
                </c:pt>
                <c:pt idx="1">
                  <c:v>(3,6)</c:v>
                </c:pt>
                <c:pt idx="2">
                  <c:v>&gt;6</c:v>
                </c:pt>
              </c:strCache>
            </c:strRef>
          </c:cat>
          <c:val>
            <c:numRef>
              <c:f>Sheet1!$B$278:$D$278</c:f>
              <c:numCache>
                <c:formatCode>0.00%</c:formatCode>
                <c:ptCount val="3"/>
                <c:pt idx="0">
                  <c:v>0.70820000000000005</c:v>
                </c:pt>
                <c:pt idx="1">
                  <c:v>0.29110000000000003</c:v>
                </c:pt>
                <c:pt idx="2">
                  <c:v>2.9999999999999997E-4</c:v>
                </c:pt>
              </c:numCache>
            </c:numRef>
          </c:val>
          <c:extLst>
            <c:ext xmlns:c16="http://schemas.microsoft.com/office/drawing/2014/chart" uri="{C3380CC4-5D6E-409C-BE32-E72D297353CC}">
              <c16:uniqueId val="{00000000-4070-449D-AAC6-E0DC7DE1A290}"/>
            </c:ext>
          </c:extLst>
        </c:ser>
        <c:ser>
          <c:idx val="1"/>
          <c:order val="1"/>
          <c:tx>
            <c:strRef>
              <c:f>Sheet1!$A$279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Sheet1!$B$277:$D$277</c:f>
              <c:strCache>
                <c:ptCount val="3"/>
                <c:pt idx="0">
                  <c:v>(0,3)</c:v>
                </c:pt>
                <c:pt idx="1">
                  <c:v>(3,6)</c:v>
                </c:pt>
                <c:pt idx="2">
                  <c:v>&gt;6</c:v>
                </c:pt>
              </c:strCache>
            </c:strRef>
          </c:cat>
          <c:val>
            <c:numRef>
              <c:f>Sheet1!$B$279:$D$279</c:f>
              <c:numCache>
                <c:formatCode>0.00%</c:formatCode>
                <c:ptCount val="3"/>
                <c:pt idx="0">
                  <c:v>0.61839999999999995</c:v>
                </c:pt>
                <c:pt idx="1">
                  <c:v>0.34799999999999998</c:v>
                </c:pt>
                <c:pt idx="2">
                  <c:v>3.3599999999999998E-2</c:v>
                </c:pt>
              </c:numCache>
            </c:numRef>
          </c:val>
          <c:extLst>
            <c:ext xmlns:c16="http://schemas.microsoft.com/office/drawing/2014/chart" uri="{C3380CC4-5D6E-409C-BE32-E72D297353CC}">
              <c16:uniqueId val="{00000001-4070-449D-AAC6-E0DC7DE1A290}"/>
            </c:ext>
          </c:extLst>
        </c:ser>
        <c:ser>
          <c:idx val="2"/>
          <c:order val="2"/>
          <c:tx>
            <c:strRef>
              <c:f>Sheet1!$A$280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Sheet1!$B$277:$D$277</c:f>
              <c:strCache>
                <c:ptCount val="3"/>
                <c:pt idx="0">
                  <c:v>(0,3)</c:v>
                </c:pt>
                <c:pt idx="1">
                  <c:v>(3,6)</c:v>
                </c:pt>
                <c:pt idx="2">
                  <c:v>&gt;6</c:v>
                </c:pt>
              </c:strCache>
            </c:strRef>
          </c:cat>
          <c:val>
            <c:numRef>
              <c:f>Sheet1!$B$280:$D$280</c:f>
              <c:numCache>
                <c:formatCode>0.00%</c:formatCode>
                <c:ptCount val="3"/>
                <c:pt idx="0">
                  <c:v>0.55610000000000004</c:v>
                </c:pt>
                <c:pt idx="1">
                  <c:v>0.3347</c:v>
                </c:pt>
                <c:pt idx="2">
                  <c:v>0.10920000000000001</c:v>
                </c:pt>
              </c:numCache>
            </c:numRef>
          </c:val>
          <c:extLst>
            <c:ext xmlns:c16="http://schemas.microsoft.com/office/drawing/2014/chart" uri="{C3380CC4-5D6E-409C-BE32-E72D297353CC}">
              <c16:uniqueId val="{00000002-4070-449D-AAC6-E0DC7DE1A290}"/>
            </c:ext>
          </c:extLst>
        </c:ser>
        <c:dLbls>
          <c:dLblPos val="outEnd"/>
          <c:showLegendKey val="0"/>
          <c:showVal val="1"/>
          <c:showCatName val="0"/>
          <c:showSerName val="0"/>
          <c:showPercent val="0"/>
          <c:showBubbleSize val="0"/>
        </c:dLbls>
        <c:gapWidth val="219"/>
        <c:overlap val="-27"/>
        <c:axId val="363053440"/>
        <c:axId val="363054976"/>
      </c:barChart>
      <c:catAx>
        <c:axId val="36305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54976"/>
        <c:crosses val="autoZero"/>
        <c:auto val="1"/>
        <c:lblAlgn val="ctr"/>
        <c:lblOffset val="100"/>
        <c:noMultiLvlLbl val="0"/>
      </c:catAx>
      <c:valAx>
        <c:axId val="3630549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5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PS Attach &amp; PDP Contex Act(%)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7.5720319502979083E-2"/>
          <c:y val="0.17995507246376813"/>
          <c:w val="0.91497519108087766"/>
          <c:h val="0.74215217391304344"/>
        </c:manualLayout>
      </c:layout>
      <c:barChart>
        <c:barDir val="col"/>
        <c:grouping val="clustered"/>
        <c:varyColors val="0"/>
        <c:ser>
          <c:idx val="0"/>
          <c:order val="0"/>
          <c:tx>
            <c:strRef>
              <c:f>Sheet1!$A$302</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Sheet1!$B$301:$C$301</c:f>
              <c:strCache>
                <c:ptCount val="2"/>
                <c:pt idx="0">
                  <c:v>PS Attach success(%)</c:v>
                </c:pt>
                <c:pt idx="1">
                  <c:v>PDP Context Act Success (%)</c:v>
                </c:pt>
              </c:strCache>
            </c:strRef>
          </c:cat>
          <c:val>
            <c:numRef>
              <c:f>Sheet1!$B$302:$C$302</c:f>
              <c:numCache>
                <c:formatCode>0.00%</c:formatCode>
                <c:ptCount val="2"/>
                <c:pt idx="0">
                  <c:v>0.98809999999999998</c:v>
                </c:pt>
                <c:pt idx="1">
                  <c:v>0.99260000000000004</c:v>
                </c:pt>
              </c:numCache>
            </c:numRef>
          </c:val>
          <c:extLst>
            <c:ext xmlns:c16="http://schemas.microsoft.com/office/drawing/2014/chart" uri="{C3380CC4-5D6E-409C-BE32-E72D297353CC}">
              <c16:uniqueId val="{00000000-631A-4C7D-9768-56268AC5DA24}"/>
            </c:ext>
          </c:extLst>
        </c:ser>
        <c:ser>
          <c:idx val="1"/>
          <c:order val="1"/>
          <c:tx>
            <c:strRef>
              <c:f>Sheet1!$A$303</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Sheet1!$B$301:$C$301</c:f>
              <c:strCache>
                <c:ptCount val="2"/>
                <c:pt idx="0">
                  <c:v>PS Attach success(%)</c:v>
                </c:pt>
                <c:pt idx="1">
                  <c:v>PDP Context Act Success (%)</c:v>
                </c:pt>
              </c:strCache>
            </c:strRef>
          </c:cat>
          <c:val>
            <c:numRef>
              <c:f>Sheet1!$B$303:$C$303</c:f>
              <c:numCache>
                <c:formatCode>0.00%</c:formatCode>
                <c:ptCount val="2"/>
                <c:pt idx="0">
                  <c:v>0.99070000000000003</c:v>
                </c:pt>
                <c:pt idx="1">
                  <c:v>0.99870000000000003</c:v>
                </c:pt>
              </c:numCache>
            </c:numRef>
          </c:val>
          <c:extLst>
            <c:ext xmlns:c16="http://schemas.microsoft.com/office/drawing/2014/chart" uri="{C3380CC4-5D6E-409C-BE32-E72D297353CC}">
              <c16:uniqueId val="{00000001-631A-4C7D-9768-56268AC5DA24}"/>
            </c:ext>
          </c:extLst>
        </c:ser>
        <c:ser>
          <c:idx val="2"/>
          <c:order val="2"/>
          <c:tx>
            <c:strRef>
              <c:f>Sheet1!$A$304</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Sheet1!$B$301:$C$301</c:f>
              <c:strCache>
                <c:ptCount val="2"/>
                <c:pt idx="0">
                  <c:v>PS Attach success(%)</c:v>
                </c:pt>
                <c:pt idx="1">
                  <c:v>PDP Context Act Success (%)</c:v>
                </c:pt>
              </c:strCache>
            </c:strRef>
          </c:cat>
          <c:val>
            <c:numRef>
              <c:f>Sheet1!$B$304:$C$304</c:f>
              <c:numCache>
                <c:formatCode>0.00%</c:formatCode>
                <c:ptCount val="2"/>
                <c:pt idx="0">
                  <c:v>0.98270000000000002</c:v>
                </c:pt>
                <c:pt idx="1">
                  <c:v>0.99150000000000005</c:v>
                </c:pt>
              </c:numCache>
            </c:numRef>
          </c:val>
          <c:extLst>
            <c:ext xmlns:c16="http://schemas.microsoft.com/office/drawing/2014/chart" uri="{C3380CC4-5D6E-409C-BE32-E72D297353CC}">
              <c16:uniqueId val="{00000002-631A-4C7D-9768-56268AC5DA24}"/>
            </c:ext>
          </c:extLst>
        </c:ser>
        <c:dLbls>
          <c:dLblPos val="outEnd"/>
          <c:showLegendKey val="0"/>
          <c:showVal val="1"/>
          <c:showCatName val="0"/>
          <c:showSerName val="0"/>
          <c:showPercent val="0"/>
          <c:showBubbleSize val="0"/>
        </c:dLbls>
        <c:gapWidth val="219"/>
        <c:overlap val="-27"/>
        <c:axId val="322641920"/>
        <c:axId val="322643456"/>
      </c:barChart>
      <c:catAx>
        <c:axId val="32264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643456"/>
        <c:crosses val="autoZero"/>
        <c:auto val="1"/>
        <c:lblAlgn val="ctr"/>
        <c:lblOffset val="100"/>
        <c:noMultiLvlLbl val="0"/>
      </c:catAx>
      <c:valAx>
        <c:axId val="322643456"/>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641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Attach &amp; PDP Activation Time (s)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Sheet1!$A$328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Sheet1!$B$327:$C$327</c:f>
              <c:strCache>
                <c:ptCount val="2"/>
                <c:pt idx="0">
                  <c:v>PS Attach Setup Time</c:v>
                </c:pt>
                <c:pt idx="1">
                  <c:v>PDP Context Act Time</c:v>
                </c:pt>
              </c:strCache>
            </c:strRef>
          </c:cat>
          <c:val>
            <c:numRef>
              <c:f>Sheet1!$B$328:$C$328</c:f>
              <c:numCache>
                <c:formatCode>0.00</c:formatCode>
                <c:ptCount val="2"/>
                <c:pt idx="0">
                  <c:v>1.46</c:v>
                </c:pt>
                <c:pt idx="1">
                  <c:v>1.71</c:v>
                </c:pt>
              </c:numCache>
            </c:numRef>
          </c:val>
          <c:extLst>
            <c:ext xmlns:c16="http://schemas.microsoft.com/office/drawing/2014/chart" uri="{C3380CC4-5D6E-409C-BE32-E72D297353CC}">
              <c16:uniqueId val="{00000000-B2A3-4068-89CC-EDFCF1C4A4DF}"/>
            </c:ext>
          </c:extLst>
        </c:ser>
        <c:ser>
          <c:idx val="1"/>
          <c:order val="1"/>
          <c:tx>
            <c:strRef>
              <c:f>Sheet1!$A$329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Sheet1!$B$327:$C$327</c:f>
              <c:strCache>
                <c:ptCount val="2"/>
                <c:pt idx="0">
                  <c:v>PS Attach Setup Time</c:v>
                </c:pt>
                <c:pt idx="1">
                  <c:v>PDP Context Act Time</c:v>
                </c:pt>
              </c:strCache>
            </c:strRef>
          </c:cat>
          <c:val>
            <c:numRef>
              <c:f>Sheet1!$B$329:$C$329</c:f>
              <c:numCache>
                <c:formatCode>0.00</c:formatCode>
                <c:ptCount val="2"/>
                <c:pt idx="0">
                  <c:v>1.39</c:v>
                </c:pt>
                <c:pt idx="1">
                  <c:v>1.89</c:v>
                </c:pt>
              </c:numCache>
            </c:numRef>
          </c:val>
          <c:extLst>
            <c:ext xmlns:c16="http://schemas.microsoft.com/office/drawing/2014/chart" uri="{C3380CC4-5D6E-409C-BE32-E72D297353CC}">
              <c16:uniqueId val="{00000001-B2A3-4068-89CC-EDFCF1C4A4DF}"/>
            </c:ext>
          </c:extLst>
        </c:ser>
        <c:ser>
          <c:idx val="2"/>
          <c:order val="2"/>
          <c:tx>
            <c:strRef>
              <c:f>Sheet1!$A$330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Sheet1!$B$327:$C$327</c:f>
              <c:strCache>
                <c:ptCount val="2"/>
                <c:pt idx="0">
                  <c:v>PS Attach Setup Time</c:v>
                </c:pt>
                <c:pt idx="1">
                  <c:v>PDP Context Act Time</c:v>
                </c:pt>
              </c:strCache>
            </c:strRef>
          </c:cat>
          <c:val>
            <c:numRef>
              <c:f>Sheet1!$B$330:$C$330</c:f>
              <c:numCache>
                <c:formatCode>0.00</c:formatCode>
                <c:ptCount val="2"/>
                <c:pt idx="0">
                  <c:v>1.4</c:v>
                </c:pt>
                <c:pt idx="1">
                  <c:v>1.42</c:v>
                </c:pt>
              </c:numCache>
            </c:numRef>
          </c:val>
          <c:extLst>
            <c:ext xmlns:c16="http://schemas.microsoft.com/office/drawing/2014/chart" uri="{C3380CC4-5D6E-409C-BE32-E72D297353CC}">
              <c16:uniqueId val="{00000002-B2A3-4068-89CC-EDFCF1C4A4DF}"/>
            </c:ext>
          </c:extLst>
        </c:ser>
        <c:dLbls>
          <c:dLblPos val="outEnd"/>
          <c:showLegendKey val="0"/>
          <c:showVal val="1"/>
          <c:showCatName val="0"/>
          <c:showSerName val="0"/>
          <c:showPercent val="0"/>
          <c:showBubbleSize val="0"/>
        </c:dLbls>
        <c:gapWidth val="219"/>
        <c:overlap val="-27"/>
        <c:axId val="322204032"/>
        <c:axId val="322205568"/>
      </c:barChart>
      <c:catAx>
        <c:axId val="32220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205568"/>
        <c:crosses val="autoZero"/>
        <c:auto val="1"/>
        <c:lblAlgn val="ctr"/>
        <c:lblOffset val="100"/>
        <c:noMultiLvlLbl val="0"/>
      </c:catAx>
      <c:valAx>
        <c:axId val="3222055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20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PS Connection setup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Sheet1!$D$351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Sheet1!$E$350</c:f>
              <c:strCache>
                <c:ptCount val="1"/>
                <c:pt idx="0">
                  <c:v>PS Connection setup time</c:v>
                </c:pt>
              </c:strCache>
            </c:strRef>
          </c:cat>
          <c:val>
            <c:numRef>
              <c:f>Sheet1!$E$351</c:f>
              <c:numCache>
                <c:formatCode>0.00</c:formatCode>
                <c:ptCount val="1"/>
                <c:pt idx="0">
                  <c:v>5.77</c:v>
                </c:pt>
              </c:numCache>
            </c:numRef>
          </c:val>
          <c:extLst>
            <c:ext xmlns:c16="http://schemas.microsoft.com/office/drawing/2014/chart" uri="{C3380CC4-5D6E-409C-BE32-E72D297353CC}">
              <c16:uniqueId val="{00000000-AD8C-4769-B0D3-A2D7BB0EA6F0}"/>
            </c:ext>
          </c:extLst>
        </c:ser>
        <c:ser>
          <c:idx val="1"/>
          <c:order val="1"/>
          <c:tx>
            <c:strRef>
              <c:f>Sheet1!$D$352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Sheet1!$E$350</c:f>
              <c:strCache>
                <c:ptCount val="1"/>
                <c:pt idx="0">
                  <c:v>PS Connection setup time</c:v>
                </c:pt>
              </c:strCache>
            </c:strRef>
          </c:cat>
          <c:val>
            <c:numRef>
              <c:f>Sheet1!$E$352</c:f>
              <c:numCache>
                <c:formatCode>0.00</c:formatCode>
                <c:ptCount val="1"/>
                <c:pt idx="0">
                  <c:v>7.35</c:v>
                </c:pt>
              </c:numCache>
            </c:numRef>
          </c:val>
          <c:extLst>
            <c:ext xmlns:c16="http://schemas.microsoft.com/office/drawing/2014/chart" uri="{C3380CC4-5D6E-409C-BE32-E72D297353CC}">
              <c16:uniqueId val="{00000001-AD8C-4769-B0D3-A2D7BB0EA6F0}"/>
            </c:ext>
          </c:extLst>
        </c:ser>
        <c:ser>
          <c:idx val="2"/>
          <c:order val="2"/>
          <c:tx>
            <c:strRef>
              <c:f>Sheet1!$D$353</c:f>
              <c:strCache>
                <c:ptCount val="1"/>
                <c:pt idx="0">
                  <c:v>CELTISS</c:v>
                </c:pt>
              </c:strCache>
            </c:strRef>
          </c:tx>
          <c:spPr>
            <a:solidFill>
              <a:srgbClr val="0070C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3-AD8C-4769-B0D3-A2D7BB0EA6F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Sheet1!$E$350</c:f>
              <c:strCache>
                <c:ptCount val="1"/>
                <c:pt idx="0">
                  <c:v>PS Connection setup time</c:v>
                </c:pt>
              </c:strCache>
            </c:strRef>
          </c:cat>
          <c:val>
            <c:numRef>
              <c:f>Sheet1!$E$353</c:f>
              <c:numCache>
                <c:formatCode>0.00</c:formatCode>
                <c:ptCount val="1"/>
                <c:pt idx="0">
                  <c:v>7.32</c:v>
                </c:pt>
              </c:numCache>
            </c:numRef>
          </c:val>
          <c:extLst>
            <c:ext xmlns:c16="http://schemas.microsoft.com/office/drawing/2014/chart" uri="{C3380CC4-5D6E-409C-BE32-E72D297353CC}">
              <c16:uniqueId val="{00000004-AD8C-4769-B0D3-A2D7BB0EA6F0}"/>
            </c:ext>
          </c:extLst>
        </c:ser>
        <c:dLbls>
          <c:dLblPos val="outEnd"/>
          <c:showLegendKey val="0"/>
          <c:showVal val="1"/>
          <c:showCatName val="0"/>
          <c:showSerName val="0"/>
          <c:showPercent val="0"/>
          <c:showBubbleSize val="0"/>
        </c:dLbls>
        <c:gapWidth val="219"/>
        <c:overlap val="-27"/>
        <c:axId val="356471552"/>
        <c:axId val="356473088"/>
      </c:barChart>
      <c:catAx>
        <c:axId val="356471552"/>
        <c:scaling>
          <c:orientation val="minMax"/>
        </c:scaling>
        <c:delete val="1"/>
        <c:axPos val="b"/>
        <c:numFmt formatCode="General" sourceLinked="1"/>
        <c:majorTickMark val="none"/>
        <c:minorTickMark val="none"/>
        <c:tickLblPos val="nextTo"/>
        <c:crossAx val="356473088"/>
        <c:crosses val="autoZero"/>
        <c:auto val="1"/>
        <c:lblAlgn val="ctr"/>
        <c:lblOffset val="100"/>
        <c:noMultiLvlLbl val="0"/>
      </c:catAx>
      <c:valAx>
        <c:axId val="35647308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647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RSCP Distribution (%)</a:t>
            </a:r>
          </a:p>
        </c:rich>
      </c:tx>
      <c:layout>
        <c:manualLayout>
          <c:xMode val="edge"/>
          <c:yMode val="edge"/>
          <c:x val="0.39366668262211907"/>
          <c:y val="2.1746905979475418E-2"/>
          <c:w val="0.5281212329864502"/>
          <c:h val="0.1852854341268539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8764597177505493E-2"/>
          <c:y val="0.18936929963341115"/>
          <c:w val="0.901385046637452"/>
          <c:h val="0.67432248203080747"/>
        </c:manualLayout>
      </c:layout>
      <c:barChart>
        <c:barDir val="col"/>
        <c:grouping val="clustered"/>
        <c:varyColors val="0"/>
        <c:ser>
          <c:idx val="0"/>
          <c:order val="0"/>
          <c:tx>
            <c:strRef>
              <c:f>Sheet1!$A$21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Sheet1!$B$21</c:f>
              <c:numCache>
                <c:formatCode>0.00%</c:formatCode>
                <c:ptCount val="1"/>
                <c:pt idx="0">
                  <c:v>0.97950000000000004</c:v>
                </c:pt>
              </c:numCache>
            </c:numRef>
          </c:val>
          <c:extLst>
            <c:ext xmlns:c16="http://schemas.microsoft.com/office/drawing/2014/chart" uri="{C3380CC4-5D6E-409C-BE32-E72D297353CC}">
              <c16:uniqueId val="{00000000-BFAF-4FA2-A124-66206E3FA0E5}"/>
            </c:ext>
          </c:extLst>
        </c:ser>
        <c:ser>
          <c:idx val="2"/>
          <c:order val="1"/>
          <c:tx>
            <c:strRef>
              <c:f>Sheet1!$A$22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Sheet1!$B$22</c:f>
              <c:numCache>
                <c:formatCode>0.00%</c:formatCode>
                <c:ptCount val="1"/>
                <c:pt idx="0">
                  <c:v>0.93959999999999999</c:v>
                </c:pt>
              </c:numCache>
            </c:numRef>
          </c:val>
          <c:extLst>
            <c:ext xmlns:c16="http://schemas.microsoft.com/office/drawing/2014/chart" uri="{C3380CC4-5D6E-409C-BE32-E72D297353CC}">
              <c16:uniqueId val="{00000001-BFAF-4FA2-A124-66206E3FA0E5}"/>
            </c:ext>
          </c:extLst>
        </c:ser>
        <c:ser>
          <c:idx val="1"/>
          <c:order val="2"/>
          <c:tx>
            <c:strRef>
              <c:f>Sheet1!$A$23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Sheet1!$B$23</c:f>
              <c:numCache>
                <c:formatCode>0.00%</c:formatCode>
                <c:ptCount val="1"/>
                <c:pt idx="0">
                  <c:v>0.97289999999999999</c:v>
                </c:pt>
              </c:numCache>
            </c:numRef>
          </c:val>
          <c:extLst>
            <c:ext xmlns:c16="http://schemas.microsoft.com/office/drawing/2014/chart" uri="{C3380CC4-5D6E-409C-BE32-E72D297353CC}">
              <c16:uniqueId val="{00000002-BFAF-4FA2-A124-66206E3FA0E5}"/>
            </c:ext>
          </c:extLst>
        </c:ser>
        <c:dLbls>
          <c:dLblPos val="outEnd"/>
          <c:showLegendKey val="0"/>
          <c:showVal val="1"/>
          <c:showCatName val="0"/>
          <c:showSerName val="0"/>
          <c:showPercent val="0"/>
          <c:showBubbleSize val="0"/>
        </c:dLbls>
        <c:gapWidth val="219"/>
        <c:overlap val="-27"/>
        <c:axId val="425056512"/>
        <c:axId val="448462848"/>
      </c:barChart>
      <c:catAx>
        <c:axId val="4250565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8462848"/>
        <c:crosses val="autoZero"/>
        <c:auto val="1"/>
        <c:lblAlgn val="ctr"/>
        <c:lblOffset val="100"/>
        <c:tickLblSkip val="1"/>
        <c:noMultiLvlLbl val="1"/>
      </c:catAx>
      <c:valAx>
        <c:axId val="448462848"/>
        <c:scaling>
          <c:orientation val="minMax"/>
          <c:max val="1"/>
          <c:min val="0.7500000000000001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5056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HTTP Browsing  Success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Sheet1!$A$351</c:f>
              <c:strCache>
                <c:ptCount val="1"/>
                <c:pt idx="0">
                  <c:v>MTN</c:v>
                </c:pt>
              </c:strCache>
            </c:strRef>
          </c:tx>
          <c:spPr>
            <a:solidFill>
              <a:srgbClr val="FFC0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6439-440D-8269-706A44385F1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Sheet1!$B$350</c:f>
              <c:strCache>
                <c:ptCount val="1"/>
                <c:pt idx="0">
                  <c:v>HTTP Browsing Success rate (%)</c:v>
                </c:pt>
              </c:strCache>
            </c:strRef>
          </c:cat>
          <c:val>
            <c:numRef>
              <c:f>Sheet1!$B$351</c:f>
              <c:numCache>
                <c:formatCode>0.00%</c:formatCode>
                <c:ptCount val="1"/>
                <c:pt idx="0">
                  <c:v>0.9798</c:v>
                </c:pt>
              </c:numCache>
            </c:numRef>
          </c:val>
          <c:extLst>
            <c:ext xmlns:c16="http://schemas.microsoft.com/office/drawing/2014/chart" uri="{C3380CC4-5D6E-409C-BE32-E72D297353CC}">
              <c16:uniqueId val="{00000002-6439-440D-8269-706A44385F16}"/>
            </c:ext>
          </c:extLst>
        </c:ser>
        <c:ser>
          <c:idx val="1"/>
          <c:order val="1"/>
          <c:tx>
            <c:strRef>
              <c:f>Sheet1!$A$352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Sheet1!$B$350</c:f>
              <c:strCache>
                <c:ptCount val="1"/>
                <c:pt idx="0">
                  <c:v>HTTP Browsing Success rate (%)</c:v>
                </c:pt>
              </c:strCache>
            </c:strRef>
          </c:cat>
          <c:val>
            <c:numRef>
              <c:f>Sheet1!$B$352</c:f>
              <c:numCache>
                <c:formatCode>0.00%</c:formatCode>
                <c:ptCount val="1"/>
                <c:pt idx="0">
                  <c:v>0.96870000000000001</c:v>
                </c:pt>
              </c:numCache>
            </c:numRef>
          </c:val>
          <c:extLst>
            <c:ext xmlns:c16="http://schemas.microsoft.com/office/drawing/2014/chart" uri="{C3380CC4-5D6E-409C-BE32-E72D297353CC}">
              <c16:uniqueId val="{00000003-6439-440D-8269-706A44385F16}"/>
            </c:ext>
          </c:extLst>
        </c:ser>
        <c:ser>
          <c:idx val="2"/>
          <c:order val="2"/>
          <c:tx>
            <c:strRef>
              <c:f>Sheet1!$A$353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Sheet1!$B$350</c:f>
              <c:strCache>
                <c:ptCount val="1"/>
                <c:pt idx="0">
                  <c:v>HTTP Browsing Success rate (%)</c:v>
                </c:pt>
              </c:strCache>
            </c:strRef>
          </c:cat>
          <c:val>
            <c:numRef>
              <c:f>Sheet1!$B$353</c:f>
              <c:numCache>
                <c:formatCode>0.00%</c:formatCode>
                <c:ptCount val="1"/>
                <c:pt idx="0">
                  <c:v>0.95079999999999998</c:v>
                </c:pt>
              </c:numCache>
            </c:numRef>
          </c:val>
          <c:extLst>
            <c:ext xmlns:c16="http://schemas.microsoft.com/office/drawing/2014/chart" uri="{C3380CC4-5D6E-409C-BE32-E72D297353CC}">
              <c16:uniqueId val="{00000004-6439-440D-8269-706A44385F16}"/>
            </c:ext>
          </c:extLst>
        </c:ser>
        <c:dLbls>
          <c:dLblPos val="outEnd"/>
          <c:showLegendKey val="0"/>
          <c:showVal val="1"/>
          <c:showCatName val="0"/>
          <c:showSerName val="0"/>
          <c:showPercent val="0"/>
          <c:showBubbleSize val="0"/>
        </c:dLbls>
        <c:gapWidth val="219"/>
        <c:overlap val="-27"/>
        <c:axId val="354699520"/>
        <c:axId val="354701312"/>
      </c:barChart>
      <c:catAx>
        <c:axId val="3546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701312"/>
        <c:crosses val="autoZero"/>
        <c:auto val="1"/>
        <c:lblAlgn val="ctr"/>
        <c:lblOffset val="100"/>
        <c:noMultiLvlLbl val="0"/>
      </c:catAx>
      <c:valAx>
        <c:axId val="354701312"/>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699520"/>
        <c:crosses val="autoZero"/>
        <c:crossBetween val="between"/>
        <c:majorUnit val="2.0000000000000004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Success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Sheet1!$A$377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Sheet1!$B$376:$C$376</c:f>
              <c:strCache>
                <c:ptCount val="2"/>
                <c:pt idx="0">
                  <c:v>FTP Success DL (%)</c:v>
                </c:pt>
                <c:pt idx="1">
                  <c:v>FTP Success UL (%) </c:v>
                </c:pt>
              </c:strCache>
            </c:strRef>
          </c:cat>
          <c:val>
            <c:numRef>
              <c:f>Sheet1!$B$377:$C$377</c:f>
              <c:numCache>
                <c:formatCode>0.00%</c:formatCode>
                <c:ptCount val="2"/>
                <c:pt idx="0">
                  <c:v>0.99690000000000001</c:v>
                </c:pt>
                <c:pt idx="1">
                  <c:v>0.98860000000000003</c:v>
                </c:pt>
              </c:numCache>
            </c:numRef>
          </c:val>
          <c:extLst>
            <c:ext xmlns:c16="http://schemas.microsoft.com/office/drawing/2014/chart" uri="{C3380CC4-5D6E-409C-BE32-E72D297353CC}">
              <c16:uniqueId val="{00000000-CDC6-4C44-8637-4BFEAA26DFB0}"/>
            </c:ext>
          </c:extLst>
        </c:ser>
        <c:ser>
          <c:idx val="1"/>
          <c:order val="1"/>
          <c:tx>
            <c:strRef>
              <c:f>Sheet1!$A$378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Sheet1!$B$376:$C$376</c:f>
              <c:strCache>
                <c:ptCount val="2"/>
                <c:pt idx="0">
                  <c:v>FTP Success DL (%)</c:v>
                </c:pt>
                <c:pt idx="1">
                  <c:v>FTP Success UL (%) </c:v>
                </c:pt>
              </c:strCache>
            </c:strRef>
          </c:cat>
          <c:val>
            <c:numRef>
              <c:f>Sheet1!$B$378:$C$378</c:f>
              <c:numCache>
                <c:formatCode>0.00%</c:formatCode>
                <c:ptCount val="2"/>
                <c:pt idx="0">
                  <c:v>1</c:v>
                </c:pt>
                <c:pt idx="1">
                  <c:v>0.91149999999999998</c:v>
                </c:pt>
              </c:numCache>
            </c:numRef>
          </c:val>
          <c:extLst>
            <c:ext xmlns:c16="http://schemas.microsoft.com/office/drawing/2014/chart" uri="{C3380CC4-5D6E-409C-BE32-E72D297353CC}">
              <c16:uniqueId val="{00000001-CDC6-4C44-8637-4BFEAA26DFB0}"/>
            </c:ext>
          </c:extLst>
        </c:ser>
        <c:ser>
          <c:idx val="2"/>
          <c:order val="2"/>
          <c:tx>
            <c:strRef>
              <c:f>Sheet1!$A$379</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Sheet1!$B$376:$C$376</c:f>
              <c:strCache>
                <c:ptCount val="2"/>
                <c:pt idx="0">
                  <c:v>FTP Success DL (%)</c:v>
                </c:pt>
                <c:pt idx="1">
                  <c:v>FTP Success UL (%) </c:v>
                </c:pt>
              </c:strCache>
            </c:strRef>
          </c:cat>
          <c:val>
            <c:numRef>
              <c:f>Sheet1!$B$379:$C$379</c:f>
              <c:numCache>
                <c:formatCode>0.00%</c:formatCode>
                <c:ptCount val="2"/>
                <c:pt idx="0">
                  <c:v>0.97009999999999996</c:v>
                </c:pt>
                <c:pt idx="1">
                  <c:v>0.96509999999999996</c:v>
                </c:pt>
              </c:numCache>
            </c:numRef>
          </c:val>
          <c:extLst>
            <c:ext xmlns:c16="http://schemas.microsoft.com/office/drawing/2014/chart" uri="{C3380CC4-5D6E-409C-BE32-E72D297353CC}">
              <c16:uniqueId val="{00000002-CDC6-4C44-8637-4BFEAA26DFB0}"/>
            </c:ext>
          </c:extLst>
        </c:ser>
        <c:dLbls>
          <c:dLblPos val="outEnd"/>
          <c:showLegendKey val="0"/>
          <c:showVal val="1"/>
          <c:showCatName val="0"/>
          <c:showSerName val="0"/>
          <c:showPercent val="0"/>
          <c:showBubbleSize val="0"/>
        </c:dLbls>
        <c:gapWidth val="219"/>
        <c:overlap val="-27"/>
        <c:axId val="361956864"/>
        <c:axId val="361958400"/>
      </c:barChart>
      <c:catAx>
        <c:axId val="36195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1958400"/>
        <c:crosses val="autoZero"/>
        <c:auto val="1"/>
        <c:lblAlgn val="ctr"/>
        <c:lblOffset val="100"/>
        <c:noMultiLvlLbl val="0"/>
      </c:catAx>
      <c:valAx>
        <c:axId val="361958400"/>
        <c:scaling>
          <c:orientation val="minMax"/>
          <c:min val="0.95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1956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alpha val="99000"/>
        </a:schemeClr>
      </a:solidFill>
      <a:round/>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Throughput (Kbps)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9102176039881186"/>
          <c:y val="0.10348288478891357"/>
          <c:w val="0.77359471232009436"/>
          <c:h val="0.73025206916293439"/>
        </c:manualLayout>
      </c:layout>
      <c:barChart>
        <c:barDir val="bar"/>
        <c:grouping val="clustered"/>
        <c:varyColors val="0"/>
        <c:ser>
          <c:idx val="0"/>
          <c:order val="0"/>
          <c:tx>
            <c:strRef>
              <c:f>Sheet1!$A$395</c:f>
              <c:strCache>
                <c:ptCount val="1"/>
                <c:pt idx="0">
                  <c:v>MTN</c:v>
                </c:pt>
              </c:strCache>
            </c:strRef>
          </c:tx>
          <c:spPr>
            <a:solidFill>
              <a:srgbClr val="FFC000"/>
            </a:solidFill>
            <a:ln>
              <a:noFill/>
            </a:ln>
            <a:effectLst/>
          </c:spPr>
          <c:invertIfNegative val="0"/>
          <c:dPt>
            <c:idx val="2"/>
            <c:invertIfNegative val="0"/>
            <c:bubble3D val="0"/>
            <c:spPr>
              <a:solidFill>
                <a:srgbClr val="FFC000"/>
              </a:solidFill>
              <a:ln>
                <a:noFill/>
              </a:ln>
              <a:effectLst/>
            </c:spPr>
            <c:extLst>
              <c:ext xmlns:c16="http://schemas.microsoft.com/office/drawing/2014/chart" uri="{C3380CC4-5D6E-409C-BE32-E72D297353CC}">
                <c16:uniqueId val="{00000001-4A5A-47ED-A107-ABC40998825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Sheet1!$B$394:$E$394</c:f>
              <c:strCache>
                <c:ptCount val="4"/>
                <c:pt idx="0">
                  <c:v>App_Throughpout_DL</c:v>
                </c:pt>
                <c:pt idx="1">
                  <c:v>App_Throughpout_UL</c:v>
                </c:pt>
                <c:pt idx="2">
                  <c:v>Max_App_Throughpout_DL</c:v>
                </c:pt>
                <c:pt idx="3">
                  <c:v>Max_App_Throughpout_UL</c:v>
                </c:pt>
              </c:strCache>
            </c:strRef>
          </c:cat>
          <c:val>
            <c:numRef>
              <c:f>Sheet1!$B$395:$E$395</c:f>
              <c:numCache>
                <c:formatCode>0.00</c:formatCode>
                <c:ptCount val="4"/>
                <c:pt idx="0">
                  <c:v>4830.8599999999997</c:v>
                </c:pt>
                <c:pt idx="1">
                  <c:v>2318.31</c:v>
                </c:pt>
                <c:pt idx="2">
                  <c:v>21354.11</c:v>
                </c:pt>
                <c:pt idx="3">
                  <c:v>17847.22</c:v>
                </c:pt>
              </c:numCache>
            </c:numRef>
          </c:val>
          <c:extLst>
            <c:ext xmlns:c16="http://schemas.microsoft.com/office/drawing/2014/chart" uri="{C3380CC4-5D6E-409C-BE32-E72D297353CC}">
              <c16:uniqueId val="{00000002-4A5A-47ED-A107-ABC40998825F}"/>
            </c:ext>
          </c:extLst>
        </c:ser>
        <c:ser>
          <c:idx val="1"/>
          <c:order val="1"/>
          <c:tx>
            <c:strRef>
              <c:f>Sheet1!$A$396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Sheet1!$B$394:$E$394</c:f>
              <c:strCache>
                <c:ptCount val="4"/>
                <c:pt idx="0">
                  <c:v>App_Throughpout_DL</c:v>
                </c:pt>
                <c:pt idx="1">
                  <c:v>App_Throughpout_UL</c:v>
                </c:pt>
                <c:pt idx="2">
                  <c:v>Max_App_Throughpout_DL</c:v>
                </c:pt>
                <c:pt idx="3">
                  <c:v>Max_App_Throughpout_UL</c:v>
                </c:pt>
              </c:strCache>
            </c:strRef>
          </c:cat>
          <c:val>
            <c:numRef>
              <c:f>Sheet1!$B$396:$E$396</c:f>
              <c:numCache>
                <c:formatCode>0.00</c:formatCode>
                <c:ptCount val="4"/>
                <c:pt idx="0">
                  <c:v>3008.55</c:v>
                </c:pt>
                <c:pt idx="1">
                  <c:v>908.33</c:v>
                </c:pt>
                <c:pt idx="2">
                  <c:v>15874.22</c:v>
                </c:pt>
                <c:pt idx="3">
                  <c:v>9547.2800000000007</c:v>
                </c:pt>
              </c:numCache>
            </c:numRef>
          </c:val>
          <c:extLst>
            <c:ext xmlns:c16="http://schemas.microsoft.com/office/drawing/2014/chart" uri="{C3380CC4-5D6E-409C-BE32-E72D297353CC}">
              <c16:uniqueId val="{00000003-4A5A-47ED-A107-ABC40998825F}"/>
            </c:ext>
          </c:extLst>
        </c:ser>
        <c:ser>
          <c:idx val="2"/>
          <c:order val="2"/>
          <c:tx>
            <c:strRef>
              <c:f>Sheet1!$A$397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Sheet1!$B$394:$E$394</c:f>
              <c:strCache>
                <c:ptCount val="4"/>
                <c:pt idx="0">
                  <c:v>App_Throughpout_DL</c:v>
                </c:pt>
                <c:pt idx="1">
                  <c:v>App_Throughpout_UL</c:v>
                </c:pt>
                <c:pt idx="2">
                  <c:v>Max_App_Throughpout_DL</c:v>
                </c:pt>
                <c:pt idx="3">
                  <c:v>Max_App_Throughpout_UL</c:v>
                </c:pt>
              </c:strCache>
            </c:strRef>
          </c:cat>
          <c:val>
            <c:numRef>
              <c:f>Sheet1!$B$397:$E$397</c:f>
              <c:numCache>
                <c:formatCode>0.00</c:formatCode>
                <c:ptCount val="4"/>
                <c:pt idx="0">
                  <c:v>6810.93</c:v>
                </c:pt>
                <c:pt idx="1">
                  <c:v>1919.2</c:v>
                </c:pt>
                <c:pt idx="2">
                  <c:v>13122.22</c:v>
                </c:pt>
                <c:pt idx="3">
                  <c:v>16321.82</c:v>
                </c:pt>
              </c:numCache>
            </c:numRef>
          </c:val>
          <c:extLst>
            <c:ext xmlns:c16="http://schemas.microsoft.com/office/drawing/2014/chart" uri="{C3380CC4-5D6E-409C-BE32-E72D297353CC}">
              <c16:uniqueId val="{00000004-4A5A-47ED-A107-ABC40998825F}"/>
            </c:ext>
          </c:extLst>
        </c:ser>
        <c:dLbls>
          <c:dLblPos val="outEnd"/>
          <c:showLegendKey val="0"/>
          <c:showVal val="1"/>
          <c:showCatName val="0"/>
          <c:showSerName val="0"/>
          <c:showPercent val="0"/>
          <c:showBubbleSize val="0"/>
        </c:dLbls>
        <c:gapWidth val="182"/>
        <c:axId val="362297216"/>
        <c:axId val="362298752"/>
      </c:barChart>
      <c:catAx>
        <c:axId val="362297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298752"/>
        <c:crosses val="autoZero"/>
        <c:auto val="1"/>
        <c:lblAlgn val="ctr"/>
        <c:lblOffset val="100"/>
        <c:noMultiLvlLbl val="0"/>
      </c:catAx>
      <c:valAx>
        <c:axId val="362298752"/>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29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HTTP Browsing  Success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Sheet1!$A$467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Sheet1!$B$466</c:f>
              <c:strCache>
                <c:ptCount val="1"/>
                <c:pt idx="0">
                  <c:v>HTTP Browsing Success rate (%)</c:v>
                </c:pt>
              </c:strCache>
            </c:strRef>
          </c:cat>
          <c:val>
            <c:numRef>
              <c:f>Sheet1!$B$467</c:f>
              <c:numCache>
                <c:formatCode>0.00%</c:formatCode>
                <c:ptCount val="1"/>
                <c:pt idx="0">
                  <c:v>1</c:v>
                </c:pt>
              </c:numCache>
            </c:numRef>
          </c:val>
          <c:extLst>
            <c:ext xmlns:c16="http://schemas.microsoft.com/office/drawing/2014/chart" uri="{C3380CC4-5D6E-409C-BE32-E72D297353CC}">
              <c16:uniqueId val="{00000000-A4CA-4D21-892B-EAAA834C0A06}"/>
            </c:ext>
          </c:extLst>
        </c:ser>
        <c:ser>
          <c:idx val="1"/>
          <c:order val="1"/>
          <c:tx>
            <c:strRef>
              <c:f>Sheet1!$A$468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Sheet1!$B$466</c:f>
              <c:strCache>
                <c:ptCount val="1"/>
                <c:pt idx="0">
                  <c:v>HTTP Browsing Success rate (%)</c:v>
                </c:pt>
              </c:strCache>
            </c:strRef>
          </c:cat>
          <c:val>
            <c:numRef>
              <c:f>Sheet1!$B$468</c:f>
              <c:numCache>
                <c:formatCode>0.00%</c:formatCode>
                <c:ptCount val="1"/>
                <c:pt idx="0">
                  <c:v>0.99550000000000005</c:v>
                </c:pt>
              </c:numCache>
            </c:numRef>
          </c:val>
          <c:extLst>
            <c:ext xmlns:c16="http://schemas.microsoft.com/office/drawing/2014/chart" uri="{C3380CC4-5D6E-409C-BE32-E72D297353CC}">
              <c16:uniqueId val="{00000001-A4CA-4D21-892B-EAAA834C0A06}"/>
            </c:ext>
          </c:extLst>
        </c:ser>
        <c:ser>
          <c:idx val="2"/>
          <c:order val="2"/>
          <c:tx>
            <c:strRef>
              <c:f>Sheet1!$A$469</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Sheet1!$B$466</c:f>
              <c:strCache>
                <c:ptCount val="1"/>
                <c:pt idx="0">
                  <c:v>HTTP Browsing Success rate (%)</c:v>
                </c:pt>
              </c:strCache>
            </c:strRef>
          </c:cat>
          <c:val>
            <c:numRef>
              <c:f>Sheet1!$B$469</c:f>
              <c:numCache>
                <c:formatCode>0.00%</c:formatCode>
                <c:ptCount val="1"/>
                <c:pt idx="0">
                  <c:v>0.98770000000000002</c:v>
                </c:pt>
              </c:numCache>
            </c:numRef>
          </c:val>
          <c:extLst>
            <c:ext xmlns:c16="http://schemas.microsoft.com/office/drawing/2014/chart" uri="{C3380CC4-5D6E-409C-BE32-E72D297353CC}">
              <c16:uniqueId val="{00000002-A4CA-4D21-892B-EAAA834C0A06}"/>
            </c:ext>
          </c:extLst>
        </c:ser>
        <c:dLbls>
          <c:dLblPos val="outEnd"/>
          <c:showLegendKey val="0"/>
          <c:showVal val="1"/>
          <c:showCatName val="0"/>
          <c:showSerName val="0"/>
          <c:showPercent val="0"/>
          <c:showBubbleSize val="0"/>
        </c:dLbls>
        <c:gapWidth val="219"/>
        <c:overlap val="-27"/>
        <c:axId val="354699520"/>
        <c:axId val="354701312"/>
      </c:barChart>
      <c:catAx>
        <c:axId val="3546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701312"/>
        <c:crosses val="autoZero"/>
        <c:auto val="1"/>
        <c:lblAlgn val="ctr"/>
        <c:lblOffset val="100"/>
        <c:noMultiLvlLbl val="0"/>
      </c:catAx>
      <c:valAx>
        <c:axId val="354701312"/>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699520"/>
        <c:crosses val="autoZero"/>
        <c:crossBetween val="between"/>
        <c:majorUnit val="2.0000000000000004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Success Rate (%)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Sheet1!$A$415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Sheet1!$B$414:$C$414</c:f>
              <c:strCache>
                <c:ptCount val="2"/>
                <c:pt idx="0">
                  <c:v>FTP Success DL (%)</c:v>
                </c:pt>
                <c:pt idx="1">
                  <c:v>FTP Success UL (%) </c:v>
                </c:pt>
              </c:strCache>
            </c:strRef>
          </c:cat>
          <c:val>
            <c:numRef>
              <c:f>Sheet1!$B$415:$C$415</c:f>
              <c:numCache>
                <c:formatCode>0.00%</c:formatCode>
                <c:ptCount val="2"/>
                <c:pt idx="0">
                  <c:v>0.99670000000000003</c:v>
                </c:pt>
                <c:pt idx="1">
                  <c:v>1</c:v>
                </c:pt>
              </c:numCache>
            </c:numRef>
          </c:val>
          <c:extLst>
            <c:ext xmlns:c16="http://schemas.microsoft.com/office/drawing/2014/chart" uri="{C3380CC4-5D6E-409C-BE32-E72D297353CC}">
              <c16:uniqueId val="{00000000-BB92-42AE-97C5-B1B00FAB2519}"/>
            </c:ext>
          </c:extLst>
        </c:ser>
        <c:ser>
          <c:idx val="1"/>
          <c:order val="1"/>
          <c:tx>
            <c:strRef>
              <c:f>Sheet1!$A$416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Sheet1!$B$414:$C$414</c:f>
              <c:strCache>
                <c:ptCount val="2"/>
                <c:pt idx="0">
                  <c:v>FTP Success DL (%)</c:v>
                </c:pt>
                <c:pt idx="1">
                  <c:v>FTP Success UL (%) </c:v>
                </c:pt>
              </c:strCache>
            </c:strRef>
          </c:cat>
          <c:val>
            <c:numRef>
              <c:f>Sheet1!$B$416:$C$416</c:f>
              <c:numCache>
                <c:formatCode>0.00%</c:formatCode>
                <c:ptCount val="2"/>
                <c:pt idx="0">
                  <c:v>1</c:v>
                </c:pt>
                <c:pt idx="1">
                  <c:v>1</c:v>
                </c:pt>
              </c:numCache>
            </c:numRef>
          </c:val>
          <c:extLst>
            <c:ext xmlns:c16="http://schemas.microsoft.com/office/drawing/2014/chart" uri="{C3380CC4-5D6E-409C-BE32-E72D297353CC}">
              <c16:uniqueId val="{00000001-BB92-42AE-97C5-B1B00FAB2519}"/>
            </c:ext>
          </c:extLst>
        </c:ser>
        <c:ser>
          <c:idx val="2"/>
          <c:order val="2"/>
          <c:tx>
            <c:strRef>
              <c:f>Sheet1!$A$417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Sheet1!$B$414:$C$414</c:f>
              <c:strCache>
                <c:ptCount val="2"/>
                <c:pt idx="0">
                  <c:v>FTP Success DL (%)</c:v>
                </c:pt>
                <c:pt idx="1">
                  <c:v>FTP Success UL (%) </c:v>
                </c:pt>
              </c:strCache>
            </c:strRef>
          </c:cat>
          <c:val>
            <c:numRef>
              <c:f>Sheet1!$B$417:$C$417</c:f>
              <c:numCache>
                <c:formatCode>0.00%</c:formatCode>
                <c:ptCount val="2"/>
                <c:pt idx="0">
                  <c:v>0.95389999999999997</c:v>
                </c:pt>
                <c:pt idx="1">
                  <c:v>0.97140000000000004</c:v>
                </c:pt>
              </c:numCache>
            </c:numRef>
          </c:val>
          <c:extLst>
            <c:ext xmlns:c16="http://schemas.microsoft.com/office/drawing/2014/chart" uri="{C3380CC4-5D6E-409C-BE32-E72D297353CC}">
              <c16:uniqueId val="{00000002-BB92-42AE-97C5-B1B00FAB2519}"/>
            </c:ext>
          </c:extLst>
        </c:ser>
        <c:dLbls>
          <c:dLblPos val="outEnd"/>
          <c:showLegendKey val="0"/>
          <c:showVal val="1"/>
          <c:showCatName val="0"/>
          <c:showSerName val="0"/>
          <c:showPercent val="0"/>
          <c:showBubbleSize val="0"/>
        </c:dLbls>
        <c:gapWidth val="219"/>
        <c:overlap val="-27"/>
        <c:axId val="979608223"/>
        <c:axId val="414380047"/>
      </c:barChart>
      <c:catAx>
        <c:axId val="979608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4380047"/>
        <c:crosses val="autoZero"/>
        <c:auto val="1"/>
        <c:lblAlgn val="ctr"/>
        <c:lblOffset val="100"/>
        <c:noMultiLvlLbl val="0"/>
      </c:catAx>
      <c:valAx>
        <c:axId val="414380047"/>
        <c:scaling>
          <c:orientation val="minMax"/>
          <c:min val="0.95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79608223"/>
        <c:crosses val="autoZero"/>
        <c:crossBetween val="between"/>
        <c:majorUnit val="5.000000000000001E-3"/>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Throughput (Kbps)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8617509641131688"/>
          <c:y val="0.11175330314605787"/>
          <c:w val="0.76864557140147693"/>
          <c:h val="0.60115768209218134"/>
        </c:manualLayout>
      </c:layout>
      <c:barChart>
        <c:barDir val="bar"/>
        <c:grouping val="clustered"/>
        <c:varyColors val="0"/>
        <c:ser>
          <c:idx val="0"/>
          <c:order val="0"/>
          <c:tx>
            <c:strRef>
              <c:f>Sheet1!$A$447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Sheet1!$B$446:$E$446</c:f>
              <c:strCache>
                <c:ptCount val="4"/>
                <c:pt idx="0">
                  <c:v>App_Throughpout_DL</c:v>
                </c:pt>
                <c:pt idx="1">
                  <c:v>App_Throughpout_UL</c:v>
                </c:pt>
                <c:pt idx="2">
                  <c:v>Max_App_Throughpout_DL</c:v>
                </c:pt>
                <c:pt idx="3">
                  <c:v>Max_App_Throughpout_UL</c:v>
                </c:pt>
              </c:strCache>
            </c:strRef>
          </c:cat>
          <c:val>
            <c:numRef>
              <c:f>Sheet1!$B$447:$E$447</c:f>
              <c:numCache>
                <c:formatCode>0.00</c:formatCode>
                <c:ptCount val="4"/>
                <c:pt idx="0">
                  <c:v>29498.84</c:v>
                </c:pt>
                <c:pt idx="1">
                  <c:v>15470.95</c:v>
                </c:pt>
                <c:pt idx="2">
                  <c:v>190101.62</c:v>
                </c:pt>
                <c:pt idx="3">
                  <c:v>33054.879999999997</c:v>
                </c:pt>
              </c:numCache>
            </c:numRef>
          </c:val>
          <c:extLst>
            <c:ext xmlns:c16="http://schemas.microsoft.com/office/drawing/2014/chart" uri="{C3380CC4-5D6E-409C-BE32-E72D297353CC}">
              <c16:uniqueId val="{00000000-8DC0-49B8-84F3-DFF445EBD70D}"/>
            </c:ext>
          </c:extLst>
        </c:ser>
        <c:ser>
          <c:idx val="1"/>
          <c:order val="1"/>
          <c:tx>
            <c:strRef>
              <c:f>Sheet1!$A$448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Sheet1!$B$446:$E$446</c:f>
              <c:strCache>
                <c:ptCount val="4"/>
                <c:pt idx="0">
                  <c:v>App_Throughpout_DL</c:v>
                </c:pt>
                <c:pt idx="1">
                  <c:v>App_Throughpout_UL</c:v>
                </c:pt>
                <c:pt idx="2">
                  <c:v>Max_App_Throughpout_DL</c:v>
                </c:pt>
                <c:pt idx="3">
                  <c:v>Max_App_Throughpout_UL</c:v>
                </c:pt>
              </c:strCache>
            </c:strRef>
          </c:cat>
          <c:val>
            <c:numRef>
              <c:f>Sheet1!$B$448:$E$448</c:f>
              <c:numCache>
                <c:formatCode>0.00</c:formatCode>
                <c:ptCount val="4"/>
                <c:pt idx="0">
                  <c:v>12899.09</c:v>
                </c:pt>
                <c:pt idx="1">
                  <c:v>11821.62</c:v>
                </c:pt>
                <c:pt idx="2">
                  <c:v>188111.17</c:v>
                </c:pt>
                <c:pt idx="3">
                  <c:v>21203.09</c:v>
                </c:pt>
              </c:numCache>
            </c:numRef>
          </c:val>
          <c:extLst>
            <c:ext xmlns:c16="http://schemas.microsoft.com/office/drawing/2014/chart" uri="{C3380CC4-5D6E-409C-BE32-E72D297353CC}">
              <c16:uniqueId val="{00000001-8DC0-49B8-84F3-DFF445EBD70D}"/>
            </c:ext>
          </c:extLst>
        </c:ser>
        <c:ser>
          <c:idx val="2"/>
          <c:order val="2"/>
          <c:tx>
            <c:strRef>
              <c:f>Sheet1!$A$449</c:f>
              <c:strCache>
                <c:ptCount val="1"/>
                <c:pt idx="0">
                  <c:v>CELTISS</c:v>
                </c:pt>
              </c:strCache>
            </c:strRef>
          </c:tx>
          <c:spPr>
            <a:solidFill>
              <a:srgbClr val="0070C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Sheet1!$B$446:$E$446</c:f>
              <c:strCache>
                <c:ptCount val="4"/>
                <c:pt idx="0">
                  <c:v>App_Throughpout_DL</c:v>
                </c:pt>
                <c:pt idx="1">
                  <c:v>App_Throughpout_UL</c:v>
                </c:pt>
                <c:pt idx="2">
                  <c:v>Max_App_Throughpout_DL</c:v>
                </c:pt>
                <c:pt idx="3">
                  <c:v>Max_App_Throughpout_UL</c:v>
                </c:pt>
              </c:strCache>
            </c:strRef>
          </c:cat>
          <c:val>
            <c:numRef>
              <c:f>Sheet1!$B$449:$E$449</c:f>
              <c:numCache>
                <c:formatCode>0.00</c:formatCode>
                <c:ptCount val="4"/>
                <c:pt idx="0">
                  <c:v>12572.95</c:v>
                </c:pt>
                <c:pt idx="1">
                  <c:v>10259.33</c:v>
                </c:pt>
                <c:pt idx="2">
                  <c:v>25774.77</c:v>
                </c:pt>
                <c:pt idx="3">
                  <c:v>16058.12</c:v>
                </c:pt>
              </c:numCache>
            </c:numRef>
          </c:val>
          <c:extLst>
            <c:ext xmlns:c16="http://schemas.microsoft.com/office/drawing/2014/chart" uri="{C3380CC4-5D6E-409C-BE32-E72D297353CC}">
              <c16:uniqueId val="{00000002-8DC0-49B8-84F3-DFF445EBD70D}"/>
            </c:ext>
          </c:extLst>
        </c:ser>
        <c:dLbls>
          <c:dLblPos val="outEnd"/>
          <c:showLegendKey val="0"/>
          <c:showVal val="1"/>
          <c:showCatName val="0"/>
          <c:showSerName val="0"/>
          <c:showPercent val="0"/>
          <c:showBubbleSize val="0"/>
        </c:dLbls>
        <c:gapWidth val="182"/>
        <c:axId val="362754816"/>
        <c:axId val="362756352"/>
      </c:barChart>
      <c:catAx>
        <c:axId val="362754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56352"/>
        <c:crosses val="autoZero"/>
        <c:auto val="1"/>
        <c:lblAlgn val="ctr"/>
        <c:lblOffset val="100"/>
        <c:noMultiLvlLbl val="0"/>
      </c:catAx>
      <c:valAx>
        <c:axId val="362756352"/>
        <c:scaling>
          <c:orientation val="minMax"/>
          <c:max val="220000"/>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54816"/>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fr-FR"/>
              <a:t>3G</a:t>
            </a:r>
            <a:r>
              <a:rPr lang="fr-FR" baseline="0"/>
              <a:t> band Distribution</a:t>
            </a:r>
            <a:r>
              <a:rPr lang="fr-FR"/>
              <a:t>(%)</a:t>
            </a:r>
          </a:p>
        </c:rich>
      </c:tx>
      <c:layout>
        <c:manualLayout>
          <c:xMode val="edge"/>
          <c:yMode val="edge"/>
          <c:x val="0.25289574219889183"/>
          <c:y val="4.8840625906657886E-2"/>
          <c:w val="0.7471042275428772"/>
          <c:h val="0.15181452035903931"/>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Sheet1!$A$571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Sheet1!$B$570:$C$570</c:f>
              <c:strCache>
                <c:ptCount val="2"/>
                <c:pt idx="0">
                  <c:v>UMTS 900</c:v>
                </c:pt>
                <c:pt idx="1">
                  <c:v>UMTS 2100</c:v>
                </c:pt>
              </c:strCache>
            </c:strRef>
          </c:cat>
          <c:val>
            <c:numRef>
              <c:f>Sheet1!$B$571:$C$571</c:f>
              <c:numCache>
                <c:formatCode>0.00%</c:formatCode>
                <c:ptCount val="2"/>
                <c:pt idx="0">
                  <c:v>0.15959999999999999</c:v>
                </c:pt>
                <c:pt idx="1">
                  <c:v>0.84040000000000004</c:v>
                </c:pt>
              </c:numCache>
            </c:numRef>
          </c:val>
          <c:extLst>
            <c:ext xmlns:c16="http://schemas.microsoft.com/office/drawing/2014/chart" uri="{C3380CC4-5D6E-409C-BE32-E72D297353CC}">
              <c16:uniqueId val="{00000000-EBF3-42F6-BF35-58A9FCB0E494}"/>
            </c:ext>
          </c:extLst>
        </c:ser>
        <c:ser>
          <c:idx val="2"/>
          <c:order val="1"/>
          <c:tx>
            <c:strRef>
              <c:f>Sheet1!$A$572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Sheet1!$B$570:$C$570</c:f>
              <c:strCache>
                <c:ptCount val="2"/>
                <c:pt idx="0">
                  <c:v>UMTS 900</c:v>
                </c:pt>
                <c:pt idx="1">
                  <c:v>UMTS 2100</c:v>
                </c:pt>
              </c:strCache>
            </c:strRef>
          </c:cat>
          <c:val>
            <c:numRef>
              <c:f>Sheet1!$B$572:$C$572</c:f>
              <c:numCache>
                <c:formatCode>0.00%</c:formatCode>
                <c:ptCount val="2"/>
                <c:pt idx="0">
                  <c:v>0.21920000000000001</c:v>
                </c:pt>
                <c:pt idx="1">
                  <c:v>0.78080000000000005</c:v>
                </c:pt>
              </c:numCache>
            </c:numRef>
          </c:val>
          <c:extLst>
            <c:ext xmlns:c16="http://schemas.microsoft.com/office/drawing/2014/chart" uri="{C3380CC4-5D6E-409C-BE32-E72D297353CC}">
              <c16:uniqueId val="{00000001-EBF3-42F6-BF35-58A9FCB0E494}"/>
            </c:ext>
          </c:extLst>
        </c:ser>
        <c:ser>
          <c:idx val="1"/>
          <c:order val="2"/>
          <c:tx>
            <c:strRef>
              <c:f>Sheet1!$A$573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Sheet1!$B$570:$C$570</c:f>
              <c:strCache>
                <c:ptCount val="2"/>
                <c:pt idx="0">
                  <c:v>UMTS 900</c:v>
                </c:pt>
                <c:pt idx="1">
                  <c:v>UMTS 2100</c:v>
                </c:pt>
              </c:strCache>
            </c:strRef>
          </c:cat>
          <c:val>
            <c:numRef>
              <c:f>Sheet1!$B$573:$C$573</c:f>
              <c:numCache>
                <c:formatCode>0.00%</c:formatCode>
                <c:ptCount val="2"/>
                <c:pt idx="0">
                  <c:v>4.9500000000000002E-2</c:v>
                </c:pt>
                <c:pt idx="1">
                  <c:v>0.95050000000000001</c:v>
                </c:pt>
              </c:numCache>
            </c:numRef>
          </c:val>
          <c:extLst>
            <c:ext xmlns:c16="http://schemas.microsoft.com/office/drawing/2014/chart" uri="{C3380CC4-5D6E-409C-BE32-E72D297353CC}">
              <c16:uniqueId val="{00000002-EBF3-42F6-BF35-58A9FCB0E494}"/>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4G Band Distribution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Sheet1!$A$493</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Sheet1!$B$492:$F$492</c:f>
              <c:strCache>
                <c:ptCount val="5"/>
                <c:pt idx="0">
                  <c:v>LTE 800</c:v>
                </c:pt>
                <c:pt idx="1">
                  <c:v>LTE 700</c:v>
                </c:pt>
                <c:pt idx="2">
                  <c:v>LTE 1800</c:v>
                </c:pt>
                <c:pt idx="3">
                  <c:v>LTE 2100</c:v>
                </c:pt>
                <c:pt idx="4">
                  <c:v>LTE 2600</c:v>
                </c:pt>
              </c:strCache>
            </c:strRef>
          </c:cat>
          <c:val>
            <c:numRef>
              <c:f>Sheet1!$B$493:$F$493</c:f>
              <c:numCache>
                <c:formatCode>0.00%</c:formatCode>
                <c:ptCount val="5"/>
                <c:pt idx="0">
                  <c:v>1.7999999999999999E-2</c:v>
                </c:pt>
                <c:pt idx="1">
                  <c:v>0.11559999999999999</c:v>
                </c:pt>
                <c:pt idx="2">
                  <c:v>2.3900000000000001E-2</c:v>
                </c:pt>
                <c:pt idx="3">
                  <c:v>0</c:v>
                </c:pt>
                <c:pt idx="4">
                  <c:v>0.84250000000000003</c:v>
                </c:pt>
              </c:numCache>
            </c:numRef>
          </c:val>
          <c:extLst>
            <c:ext xmlns:c16="http://schemas.microsoft.com/office/drawing/2014/chart" uri="{C3380CC4-5D6E-409C-BE32-E72D297353CC}">
              <c16:uniqueId val="{00000000-EF13-4C0A-8D48-A6D0EDF904A3}"/>
            </c:ext>
          </c:extLst>
        </c:ser>
        <c:ser>
          <c:idx val="1"/>
          <c:order val="1"/>
          <c:tx>
            <c:strRef>
              <c:f>Sheet1!$A$494</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Sheet1!$B$492:$F$492</c:f>
              <c:strCache>
                <c:ptCount val="5"/>
                <c:pt idx="0">
                  <c:v>LTE 800</c:v>
                </c:pt>
                <c:pt idx="1">
                  <c:v>LTE 700</c:v>
                </c:pt>
                <c:pt idx="2">
                  <c:v>LTE 1800</c:v>
                </c:pt>
                <c:pt idx="3">
                  <c:v>LTE 2100</c:v>
                </c:pt>
                <c:pt idx="4">
                  <c:v>LTE 2600</c:v>
                </c:pt>
              </c:strCache>
            </c:strRef>
          </c:cat>
          <c:val>
            <c:numRef>
              <c:f>Sheet1!$B$494:$F$494</c:f>
              <c:numCache>
                <c:formatCode>0.00%</c:formatCode>
                <c:ptCount val="5"/>
                <c:pt idx="0">
                  <c:v>0.19370000000000001</c:v>
                </c:pt>
                <c:pt idx="1">
                  <c:v>0</c:v>
                </c:pt>
                <c:pt idx="2">
                  <c:v>0</c:v>
                </c:pt>
                <c:pt idx="3">
                  <c:v>0</c:v>
                </c:pt>
                <c:pt idx="4">
                  <c:v>0.80630000000000002</c:v>
                </c:pt>
              </c:numCache>
            </c:numRef>
          </c:val>
          <c:extLst>
            <c:ext xmlns:c16="http://schemas.microsoft.com/office/drawing/2014/chart" uri="{C3380CC4-5D6E-409C-BE32-E72D297353CC}">
              <c16:uniqueId val="{00000001-EF13-4C0A-8D48-A6D0EDF904A3}"/>
            </c:ext>
          </c:extLst>
        </c:ser>
        <c:ser>
          <c:idx val="2"/>
          <c:order val="2"/>
          <c:tx>
            <c:strRef>
              <c:f>Sheet1!$A$495</c:f>
              <c:strCache>
                <c:ptCount val="1"/>
                <c:pt idx="0">
                  <c:v>CELTISS</c:v>
                </c:pt>
              </c:strCache>
            </c:strRef>
          </c:tx>
          <c:spPr>
            <a:solidFill>
              <a:srgbClr val="0070C0"/>
            </a:solidFill>
            <a:ln>
              <a:noFill/>
            </a:ln>
            <a:effectLst/>
          </c:spPr>
          <c:invertIfNegative val="0"/>
          <c:dLbls>
            <c:dLbl>
              <c:idx val="1"/>
              <c:layout>
                <c:manualLayout>
                  <c:x val="9.8422439842078564E-3"/>
                  <c:y val="-3.192848020434227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13-4C0A-8D48-A6D0EDF904A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Sheet1!$B$492:$F$492</c:f>
              <c:strCache>
                <c:ptCount val="5"/>
                <c:pt idx="0">
                  <c:v>LTE 800</c:v>
                </c:pt>
                <c:pt idx="1">
                  <c:v>LTE 700</c:v>
                </c:pt>
                <c:pt idx="2">
                  <c:v>LTE 1800</c:v>
                </c:pt>
                <c:pt idx="3">
                  <c:v>LTE 2100</c:v>
                </c:pt>
                <c:pt idx="4">
                  <c:v>LTE 2600</c:v>
                </c:pt>
              </c:strCache>
            </c:strRef>
          </c:cat>
          <c:val>
            <c:numRef>
              <c:f>Sheet1!$B$495:$F$495</c:f>
              <c:numCache>
                <c:formatCode>0.00%</c:formatCode>
                <c:ptCount val="5"/>
                <c:pt idx="0">
                  <c:v>0.19370000000000001</c:v>
                </c:pt>
                <c:pt idx="1">
                  <c:v>0</c:v>
                </c:pt>
                <c:pt idx="2">
                  <c:v>0.80630000000000002</c:v>
                </c:pt>
                <c:pt idx="3">
                  <c:v>0</c:v>
                </c:pt>
                <c:pt idx="4">
                  <c:v>0</c:v>
                </c:pt>
              </c:numCache>
            </c:numRef>
          </c:val>
          <c:extLst>
            <c:ext xmlns:c16="http://schemas.microsoft.com/office/drawing/2014/chart" uri="{C3380CC4-5D6E-409C-BE32-E72D297353CC}">
              <c16:uniqueId val="{00000003-EF13-4C0A-8D48-A6D0EDF904A3}"/>
            </c:ext>
          </c:extLst>
        </c:ser>
        <c:dLbls>
          <c:dLblPos val="outEnd"/>
          <c:showLegendKey val="0"/>
          <c:showVal val="1"/>
          <c:showCatName val="0"/>
          <c:showSerName val="0"/>
          <c:showPercent val="0"/>
          <c:showBubbleSize val="0"/>
        </c:dLbls>
        <c:gapWidth val="219"/>
        <c:overlap val="-27"/>
        <c:axId val="363086976"/>
        <c:axId val="363088512"/>
      </c:barChart>
      <c:catAx>
        <c:axId val="36308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88512"/>
        <c:crosses val="autoZero"/>
        <c:auto val="1"/>
        <c:lblAlgn val="ctr"/>
        <c:lblOffset val="100"/>
        <c:noMultiLvlLbl val="0"/>
      </c:catAx>
      <c:valAx>
        <c:axId val="3630885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86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3G Packet Technology usage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Sheet1!$B$606</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Sheet1!$A$607:$A$610</c:f>
              <c:strCache>
                <c:ptCount val="4"/>
                <c:pt idx="0">
                  <c:v>DC-HSPA</c:v>
                </c:pt>
                <c:pt idx="1">
                  <c:v>HSPA</c:v>
                </c:pt>
                <c:pt idx="2">
                  <c:v>HSDPA</c:v>
                </c:pt>
                <c:pt idx="3">
                  <c:v>UMTS</c:v>
                </c:pt>
              </c:strCache>
            </c:strRef>
          </c:cat>
          <c:val>
            <c:numRef>
              <c:f>Sheet1!$B$607:$B$610</c:f>
              <c:numCache>
                <c:formatCode>0.00%</c:formatCode>
                <c:ptCount val="4"/>
                <c:pt idx="0">
                  <c:v>0.52080000000000004</c:v>
                </c:pt>
                <c:pt idx="1">
                  <c:v>7.7200000000000005E-2</c:v>
                </c:pt>
                <c:pt idx="2">
                  <c:v>0</c:v>
                </c:pt>
                <c:pt idx="3">
                  <c:v>0.40210000000000001</c:v>
                </c:pt>
              </c:numCache>
            </c:numRef>
          </c:val>
          <c:extLst>
            <c:ext xmlns:c16="http://schemas.microsoft.com/office/drawing/2014/chart" uri="{C3380CC4-5D6E-409C-BE32-E72D297353CC}">
              <c16:uniqueId val="{00000000-C7E5-4A75-A110-84BD2AFADBD2}"/>
            </c:ext>
          </c:extLst>
        </c:ser>
        <c:ser>
          <c:idx val="1"/>
          <c:order val="1"/>
          <c:tx>
            <c:strRef>
              <c:f>Sheet1!$C$606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Sheet1!$A$607:$A$610</c:f>
              <c:strCache>
                <c:ptCount val="4"/>
                <c:pt idx="0">
                  <c:v>DC-HSPA</c:v>
                </c:pt>
                <c:pt idx="1">
                  <c:v>HSPA</c:v>
                </c:pt>
                <c:pt idx="2">
                  <c:v>HSDPA</c:v>
                </c:pt>
                <c:pt idx="3">
                  <c:v>UMTS</c:v>
                </c:pt>
              </c:strCache>
            </c:strRef>
          </c:cat>
          <c:val>
            <c:numRef>
              <c:f>Sheet1!$C$607:$C$610</c:f>
              <c:numCache>
                <c:formatCode>0.00%</c:formatCode>
                <c:ptCount val="4"/>
                <c:pt idx="0">
                  <c:v>0.37430000000000002</c:v>
                </c:pt>
                <c:pt idx="1">
                  <c:v>0.32650000000000001</c:v>
                </c:pt>
                <c:pt idx="2">
                  <c:v>0</c:v>
                </c:pt>
                <c:pt idx="3">
                  <c:v>0.29920000000000002</c:v>
                </c:pt>
              </c:numCache>
            </c:numRef>
          </c:val>
          <c:extLst>
            <c:ext xmlns:c16="http://schemas.microsoft.com/office/drawing/2014/chart" uri="{C3380CC4-5D6E-409C-BE32-E72D297353CC}">
              <c16:uniqueId val="{00000001-C7E5-4A75-A110-84BD2AFADBD2}"/>
            </c:ext>
          </c:extLst>
        </c:ser>
        <c:ser>
          <c:idx val="2"/>
          <c:order val="2"/>
          <c:tx>
            <c:strRef>
              <c:f>Sheet1!$D$606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Sheet1!$A$607:$A$610</c:f>
              <c:strCache>
                <c:ptCount val="4"/>
                <c:pt idx="0">
                  <c:v>DC-HSPA</c:v>
                </c:pt>
                <c:pt idx="1">
                  <c:v>HSPA</c:v>
                </c:pt>
                <c:pt idx="2">
                  <c:v>HSDPA</c:v>
                </c:pt>
                <c:pt idx="3">
                  <c:v>UMTS</c:v>
                </c:pt>
              </c:strCache>
            </c:strRef>
          </c:cat>
          <c:val>
            <c:numRef>
              <c:f>Sheet1!$D$607:$D$610</c:f>
              <c:numCache>
                <c:formatCode>0.00%</c:formatCode>
                <c:ptCount val="4"/>
                <c:pt idx="0">
                  <c:v>0.43490000000000001</c:v>
                </c:pt>
                <c:pt idx="1">
                  <c:v>4.3999999999999997E-2</c:v>
                </c:pt>
                <c:pt idx="2">
                  <c:v>2.5399999999999999E-2</c:v>
                </c:pt>
                <c:pt idx="3">
                  <c:v>0.49569999999999997</c:v>
                </c:pt>
              </c:numCache>
            </c:numRef>
          </c:val>
          <c:extLst>
            <c:ext xmlns:c16="http://schemas.microsoft.com/office/drawing/2014/chart" uri="{C3380CC4-5D6E-409C-BE32-E72D297353CC}">
              <c16:uniqueId val="{00000002-C7E5-4A75-A110-84BD2AFADBD2}"/>
            </c:ext>
          </c:extLst>
        </c:ser>
        <c:dLbls>
          <c:dLblPos val="outEnd"/>
          <c:showLegendKey val="0"/>
          <c:showVal val="1"/>
          <c:showCatName val="0"/>
          <c:showSerName val="0"/>
          <c:showPercent val="0"/>
          <c:showBubbleSize val="0"/>
        </c:dLbls>
        <c:gapWidth val="219"/>
        <c:overlap val="-27"/>
        <c:axId val="1019512799"/>
        <c:axId val="1000977727"/>
      </c:barChart>
      <c:catAx>
        <c:axId val="101951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00977727"/>
        <c:crosses val="autoZero"/>
        <c:auto val="1"/>
        <c:lblAlgn val="ctr"/>
        <c:lblOffset val="100"/>
        <c:noMultiLvlLbl val="0"/>
      </c:catAx>
      <c:valAx>
        <c:axId val="100097772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19512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showDLblsOverMax val="1"/>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4G Packet Technology usage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Sheet1!$B$590</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Sheet1!$A$591:$A$592</c:f>
              <c:strCache>
                <c:ptCount val="2"/>
                <c:pt idx="0">
                  <c:v>LTE</c:v>
                </c:pt>
                <c:pt idx="1">
                  <c:v>LTE CA</c:v>
                </c:pt>
              </c:strCache>
            </c:strRef>
          </c:cat>
          <c:val>
            <c:numRef>
              <c:f>Sheet1!$B$591:$B$592</c:f>
              <c:numCache>
                <c:formatCode>0.00%</c:formatCode>
                <c:ptCount val="2"/>
                <c:pt idx="0">
                  <c:v>0.12330000000000001</c:v>
                </c:pt>
                <c:pt idx="1">
                  <c:v>0.87670000000000003</c:v>
                </c:pt>
              </c:numCache>
            </c:numRef>
          </c:val>
          <c:extLst>
            <c:ext xmlns:c16="http://schemas.microsoft.com/office/drawing/2014/chart" uri="{C3380CC4-5D6E-409C-BE32-E72D297353CC}">
              <c16:uniqueId val="{00000000-83C1-4D9C-9CE5-A8E4671B021F}"/>
            </c:ext>
          </c:extLst>
        </c:ser>
        <c:ser>
          <c:idx val="1"/>
          <c:order val="1"/>
          <c:tx>
            <c:strRef>
              <c:f>Sheet1!$C$590</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Sheet1!$A$591:$A$592</c:f>
              <c:strCache>
                <c:ptCount val="2"/>
                <c:pt idx="0">
                  <c:v>LTE</c:v>
                </c:pt>
                <c:pt idx="1">
                  <c:v>LTE CA</c:v>
                </c:pt>
              </c:strCache>
            </c:strRef>
          </c:cat>
          <c:val>
            <c:numRef>
              <c:f>Sheet1!$C$591:$C$592</c:f>
              <c:numCache>
                <c:formatCode>0.00%</c:formatCode>
                <c:ptCount val="2"/>
                <c:pt idx="0">
                  <c:v>0.43840000000000001</c:v>
                </c:pt>
                <c:pt idx="1">
                  <c:v>0.56159999999999999</c:v>
                </c:pt>
              </c:numCache>
            </c:numRef>
          </c:val>
          <c:extLst>
            <c:ext xmlns:c16="http://schemas.microsoft.com/office/drawing/2014/chart" uri="{C3380CC4-5D6E-409C-BE32-E72D297353CC}">
              <c16:uniqueId val="{00000001-83C1-4D9C-9CE5-A8E4671B021F}"/>
            </c:ext>
          </c:extLst>
        </c:ser>
        <c:ser>
          <c:idx val="2"/>
          <c:order val="2"/>
          <c:tx>
            <c:strRef>
              <c:f>Sheet1!$D$590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Sheet1!$A$591:$A$592</c:f>
              <c:strCache>
                <c:ptCount val="2"/>
                <c:pt idx="0">
                  <c:v>LTE</c:v>
                </c:pt>
                <c:pt idx="1">
                  <c:v>LTE CA</c:v>
                </c:pt>
              </c:strCache>
            </c:strRef>
          </c:cat>
          <c:val>
            <c:numRef>
              <c:f>Sheet1!$D$591:$D$592</c:f>
              <c:numCache>
                <c:formatCode>0.00%</c:formatCode>
                <c:ptCount val="2"/>
                <c:pt idx="0">
                  <c:v>0.4859</c:v>
                </c:pt>
                <c:pt idx="1">
                  <c:v>0.5141</c:v>
                </c:pt>
              </c:numCache>
            </c:numRef>
          </c:val>
          <c:extLst>
            <c:ext xmlns:c16="http://schemas.microsoft.com/office/drawing/2014/chart" uri="{C3380CC4-5D6E-409C-BE32-E72D297353CC}">
              <c16:uniqueId val="{00000002-83C1-4D9C-9CE5-A8E4671B021F}"/>
            </c:ext>
          </c:extLst>
        </c:ser>
        <c:dLbls>
          <c:dLblPos val="outEnd"/>
          <c:showLegendKey val="0"/>
          <c:showVal val="1"/>
          <c:showCatName val="0"/>
          <c:showSerName val="0"/>
          <c:showPercent val="0"/>
          <c:showBubbleSize val="0"/>
        </c:dLbls>
        <c:gapWidth val="219"/>
        <c:overlap val="-27"/>
        <c:axId val="986534575"/>
        <c:axId val="753523247"/>
      </c:barChart>
      <c:catAx>
        <c:axId val="986534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53523247"/>
        <c:crosses val="autoZero"/>
        <c:auto val="1"/>
        <c:lblAlgn val="ctr"/>
        <c:lblOffset val="100"/>
        <c:noMultiLvlLbl val="0"/>
      </c:catAx>
      <c:valAx>
        <c:axId val="75352324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86534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RSRP Distribution (%)</a:t>
            </a:r>
          </a:p>
        </c:rich>
      </c:tx>
      <c:layout>
        <c:manualLayout>
          <c:xMode val="edge"/>
          <c:yMode val="edge"/>
          <c:x val="0.3653220940743403"/>
          <c:y val="5.1584447292925599E-2"/>
          <c:w val="0.5281212329864502"/>
          <c:h val="0.1852854341268539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7498151909683349E-2"/>
          <c:y val="0.17954011940595618"/>
          <c:w val="0.901385046637452"/>
          <c:h val="0.63360087383611008"/>
        </c:manualLayout>
      </c:layout>
      <c:barChart>
        <c:barDir val="col"/>
        <c:grouping val="clustered"/>
        <c:varyColors val="0"/>
        <c:ser>
          <c:idx val="0"/>
          <c:order val="0"/>
          <c:tx>
            <c:strRef>
              <c:f>Sheet1!$A$45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Sheet1!$B$45:$D$45</c:f>
              <c:numCache>
                <c:formatCode>0.00%</c:formatCode>
                <c:ptCount val="3"/>
                <c:pt idx="0">
                  <c:v>0.5111</c:v>
                </c:pt>
                <c:pt idx="1">
                  <c:v>0.89190000000000003</c:v>
                </c:pt>
                <c:pt idx="2">
                  <c:v>0.99209999999999998</c:v>
                </c:pt>
              </c:numCache>
            </c:numRef>
          </c:val>
          <c:extLst>
            <c:ext xmlns:c16="http://schemas.microsoft.com/office/drawing/2014/chart" uri="{C3380CC4-5D6E-409C-BE32-E72D297353CC}">
              <c16:uniqueId val="{00000000-58A9-4C76-9553-7F5CA16877CD}"/>
            </c:ext>
          </c:extLst>
        </c:ser>
        <c:ser>
          <c:idx val="2"/>
          <c:order val="1"/>
          <c:tx>
            <c:strRef>
              <c:f>Sheet1!$A$46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Sheet1!$B$46:$D$46</c:f>
              <c:numCache>
                <c:formatCode>0.00%</c:formatCode>
                <c:ptCount val="3"/>
                <c:pt idx="0">
                  <c:v>0.67369999999999997</c:v>
                </c:pt>
                <c:pt idx="1">
                  <c:v>0.93220000000000003</c:v>
                </c:pt>
                <c:pt idx="2">
                  <c:v>0.99609999999999999</c:v>
                </c:pt>
              </c:numCache>
            </c:numRef>
          </c:val>
          <c:extLst>
            <c:ext xmlns:c16="http://schemas.microsoft.com/office/drawing/2014/chart" uri="{C3380CC4-5D6E-409C-BE32-E72D297353CC}">
              <c16:uniqueId val="{00000001-58A9-4C76-9553-7F5CA16877CD}"/>
            </c:ext>
          </c:extLst>
        </c:ser>
        <c:ser>
          <c:idx val="1"/>
          <c:order val="2"/>
          <c:tx>
            <c:strRef>
              <c:f>Sheet1!$A$47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Sheet1!$B$47:$D$47</c:f>
              <c:numCache>
                <c:formatCode>0.00%</c:formatCode>
                <c:ptCount val="3"/>
                <c:pt idx="0">
                  <c:v>0.60829999999999995</c:v>
                </c:pt>
                <c:pt idx="1">
                  <c:v>0.87619999999999998</c:v>
                </c:pt>
                <c:pt idx="2">
                  <c:v>0.98119999999999996</c:v>
                </c:pt>
              </c:numCache>
            </c:numRef>
          </c:val>
          <c:extLst>
            <c:ext xmlns:c16="http://schemas.microsoft.com/office/drawing/2014/chart" uri="{C3380CC4-5D6E-409C-BE32-E72D297353CC}">
              <c16:uniqueId val="{00000002-58A9-4C76-9553-7F5CA16877CD}"/>
            </c:ext>
          </c:extLst>
        </c:ser>
        <c:dLbls>
          <c:dLblPos val="outEnd"/>
          <c:showLegendKey val="0"/>
          <c:showVal val="1"/>
          <c:showCatName val="0"/>
          <c:showSerName val="0"/>
          <c:showPercent val="0"/>
          <c:showBubbleSize val="0"/>
        </c:dLbls>
        <c:gapWidth val="219"/>
        <c:overlap val="-27"/>
        <c:axId val="284408832"/>
        <c:axId val="286049024"/>
      </c:barChart>
      <c:catAx>
        <c:axId val="2844088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6049024"/>
        <c:crosses val="autoZero"/>
        <c:auto val="1"/>
        <c:lblAlgn val="ctr"/>
        <c:lblOffset val="100"/>
        <c:tickLblSkip val="1"/>
        <c:noMultiLvlLbl val="1"/>
      </c:catAx>
      <c:valAx>
        <c:axId val="2860490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408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SINR Comparison </a:t>
            </a:r>
            <a:endParaRPr lang="zh-C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Sheet1!$A$128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Sheet1!$B$127:$F$127</c:f>
              <c:strCache>
                <c:ptCount val="5"/>
                <c:pt idx="0">
                  <c:v>(Min,-4)</c:v>
                </c:pt>
                <c:pt idx="1">
                  <c:v>(-4,0)</c:v>
                </c:pt>
                <c:pt idx="2">
                  <c:v>(0,7)</c:v>
                </c:pt>
                <c:pt idx="3">
                  <c:v>(7,15 &lt;)</c:v>
                </c:pt>
                <c:pt idx="4">
                  <c:v>ACCEPTABLE SINR</c:v>
                </c:pt>
              </c:strCache>
            </c:strRef>
          </c:cat>
          <c:val>
            <c:numRef>
              <c:f>Sheet1!$B$128:$F$128</c:f>
              <c:numCache>
                <c:formatCode>0.00%</c:formatCode>
                <c:ptCount val="5"/>
                <c:pt idx="0">
                  <c:v>3.15E-2</c:v>
                </c:pt>
                <c:pt idx="1">
                  <c:v>0.1492</c:v>
                </c:pt>
                <c:pt idx="2">
                  <c:v>0.4279</c:v>
                </c:pt>
                <c:pt idx="3">
                  <c:v>0.39140000000000003</c:v>
                </c:pt>
                <c:pt idx="4">
                  <c:v>0.81930000000000003</c:v>
                </c:pt>
              </c:numCache>
            </c:numRef>
          </c:val>
          <c:extLst>
            <c:ext xmlns:c16="http://schemas.microsoft.com/office/drawing/2014/chart" uri="{C3380CC4-5D6E-409C-BE32-E72D297353CC}">
              <c16:uniqueId val="{00000000-175E-4217-B8F6-775EC2999FF4}"/>
            </c:ext>
          </c:extLst>
        </c:ser>
        <c:ser>
          <c:idx val="2"/>
          <c:order val="1"/>
          <c:tx>
            <c:strRef>
              <c:f>Sheet1!$A$129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Sheet1!$B$127:$F$127</c:f>
              <c:strCache>
                <c:ptCount val="5"/>
                <c:pt idx="0">
                  <c:v>(Min,-4)</c:v>
                </c:pt>
                <c:pt idx="1">
                  <c:v>(-4,0)</c:v>
                </c:pt>
                <c:pt idx="2">
                  <c:v>(0,7)</c:v>
                </c:pt>
                <c:pt idx="3">
                  <c:v>(7,15 &lt;)</c:v>
                </c:pt>
                <c:pt idx="4">
                  <c:v>ACCEPTABLE SINR</c:v>
                </c:pt>
              </c:strCache>
            </c:strRef>
          </c:cat>
          <c:val>
            <c:numRef>
              <c:f>Sheet1!$B$129:$F$129</c:f>
              <c:numCache>
                <c:formatCode>0.00%</c:formatCode>
                <c:ptCount val="5"/>
                <c:pt idx="0">
                  <c:v>3.6999999999999998E-2</c:v>
                </c:pt>
                <c:pt idx="1">
                  <c:v>8.1699999999999995E-2</c:v>
                </c:pt>
                <c:pt idx="2">
                  <c:v>0.19159999999999999</c:v>
                </c:pt>
                <c:pt idx="3">
                  <c:v>0.68969999999999998</c:v>
                </c:pt>
                <c:pt idx="4">
                  <c:v>0.88129999999999997</c:v>
                </c:pt>
              </c:numCache>
            </c:numRef>
          </c:val>
          <c:extLst>
            <c:ext xmlns:c16="http://schemas.microsoft.com/office/drawing/2014/chart" uri="{C3380CC4-5D6E-409C-BE32-E72D297353CC}">
              <c16:uniqueId val="{00000001-175E-4217-B8F6-775EC2999FF4}"/>
            </c:ext>
          </c:extLst>
        </c:ser>
        <c:ser>
          <c:idx val="1"/>
          <c:order val="2"/>
          <c:tx>
            <c:strRef>
              <c:f>Sheet1!$A$130</c:f>
              <c:strCache>
                <c:ptCount val="1"/>
                <c:pt idx="0">
                  <c:v>CELTISS</c:v>
                </c:pt>
              </c:strCache>
            </c:strRef>
          </c:tx>
          <c:spPr>
            <a:solidFill>
              <a:srgbClr val="0070C0"/>
            </a:solidFill>
            <a:ln>
              <a:noFill/>
            </a:ln>
            <a:effectLst/>
          </c:spPr>
          <c:invertIfNegative val="0"/>
          <c:dLbls>
            <c:dLbl>
              <c:idx val="0"/>
              <c:layout>
                <c:manualLayout>
                  <c:x val="2.6811111111111112E-2"/>
                  <c:y val="-1.557398109895759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5E-4217-B8F6-775EC2999F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Sheet1!$B$127:$F$127</c:f>
              <c:strCache>
                <c:ptCount val="5"/>
                <c:pt idx="0">
                  <c:v>(Min,-4)</c:v>
                </c:pt>
                <c:pt idx="1">
                  <c:v>(-4,0)</c:v>
                </c:pt>
                <c:pt idx="2">
                  <c:v>(0,7)</c:v>
                </c:pt>
                <c:pt idx="3">
                  <c:v>(7,15 &lt;)</c:v>
                </c:pt>
                <c:pt idx="4">
                  <c:v>ACCEPTABLE SINR</c:v>
                </c:pt>
              </c:strCache>
            </c:strRef>
          </c:cat>
          <c:val>
            <c:numRef>
              <c:f>Sheet1!$B$130:$F$130</c:f>
              <c:numCache>
                <c:formatCode>0.00%</c:formatCode>
                <c:ptCount val="5"/>
                <c:pt idx="0">
                  <c:v>7.1000000000000004E-3</c:v>
                </c:pt>
                <c:pt idx="1">
                  <c:v>2.58E-2</c:v>
                </c:pt>
                <c:pt idx="2">
                  <c:v>0.153</c:v>
                </c:pt>
                <c:pt idx="3">
                  <c:v>0.81410000000000005</c:v>
                </c:pt>
                <c:pt idx="4">
                  <c:v>0.96710000000000007</c:v>
                </c:pt>
              </c:numCache>
            </c:numRef>
          </c:val>
          <c:extLst>
            <c:ext xmlns:c16="http://schemas.microsoft.com/office/drawing/2014/chart" uri="{C3380CC4-5D6E-409C-BE32-E72D297353CC}">
              <c16:uniqueId val="{00000003-175E-4217-B8F6-775EC2999FF4}"/>
            </c:ext>
          </c:extLst>
        </c:ser>
        <c:dLbls>
          <c:dLblPos val="outEnd"/>
          <c:showLegendKey val="0"/>
          <c:showVal val="1"/>
          <c:showCatName val="0"/>
          <c:showSerName val="0"/>
          <c:showPercent val="0"/>
          <c:showBubbleSize val="0"/>
        </c:dLbls>
        <c:gapWidth val="219"/>
        <c:overlap val="-27"/>
        <c:axId val="217392256"/>
        <c:axId val="217393792"/>
      </c:barChart>
      <c:catAx>
        <c:axId val="2173922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7393792"/>
        <c:crosses val="autoZero"/>
        <c:auto val="1"/>
        <c:lblAlgn val="ctr"/>
        <c:lblOffset val="100"/>
        <c:noMultiLvlLbl val="0"/>
      </c:catAx>
      <c:valAx>
        <c:axId val="2173937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7392256"/>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Call Blocked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Sheet1!$B$146</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Sheet1!$A$147</c:f>
              <c:strCache>
                <c:ptCount val="1"/>
                <c:pt idx="0">
                  <c:v>CBR (%)</c:v>
                </c:pt>
              </c:strCache>
            </c:strRef>
          </c:cat>
          <c:val>
            <c:numRef>
              <c:f>Sheet1!$B$147</c:f>
              <c:numCache>
                <c:formatCode>0.00%</c:formatCode>
                <c:ptCount val="1"/>
                <c:pt idx="0">
                  <c:v>2.8999999999999998E-3</c:v>
                </c:pt>
              </c:numCache>
            </c:numRef>
          </c:val>
          <c:extLst>
            <c:ext xmlns:c16="http://schemas.microsoft.com/office/drawing/2014/chart" uri="{C3380CC4-5D6E-409C-BE32-E72D297353CC}">
              <c16:uniqueId val="{00000000-9631-4BC0-9833-FC3617A4D4B8}"/>
            </c:ext>
          </c:extLst>
        </c:ser>
        <c:ser>
          <c:idx val="1"/>
          <c:order val="1"/>
          <c:tx>
            <c:strRef>
              <c:f>Sheet1!$C$146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Sheet1!$A$147</c:f>
              <c:strCache>
                <c:ptCount val="1"/>
                <c:pt idx="0">
                  <c:v>CBR (%)</c:v>
                </c:pt>
              </c:strCache>
            </c:strRef>
          </c:cat>
          <c:val>
            <c:numRef>
              <c:f>Sheet1!$C$147</c:f>
              <c:numCache>
                <c:formatCode>0.00%</c:formatCode>
                <c:ptCount val="1"/>
                <c:pt idx="0">
                  <c:v>6.3E-3</c:v>
                </c:pt>
              </c:numCache>
            </c:numRef>
          </c:val>
          <c:extLst>
            <c:ext xmlns:c16="http://schemas.microsoft.com/office/drawing/2014/chart" uri="{C3380CC4-5D6E-409C-BE32-E72D297353CC}">
              <c16:uniqueId val="{00000001-9631-4BC0-9833-FC3617A4D4B8}"/>
            </c:ext>
          </c:extLst>
        </c:ser>
        <c:ser>
          <c:idx val="2"/>
          <c:order val="2"/>
          <c:tx>
            <c:strRef>
              <c:f>Sheet1!$D$146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Sheet1!$A$147</c:f>
              <c:strCache>
                <c:ptCount val="1"/>
                <c:pt idx="0">
                  <c:v>CBR (%)</c:v>
                </c:pt>
              </c:strCache>
            </c:strRef>
          </c:cat>
          <c:val>
            <c:numRef>
              <c:f>Sheet1!$D$147</c:f>
              <c:numCache>
                <c:formatCode>0.00%</c:formatCode>
                <c:ptCount val="1"/>
                <c:pt idx="0">
                  <c:v>3.0999999999999999E-3</c:v>
                </c:pt>
              </c:numCache>
            </c:numRef>
          </c:val>
          <c:extLst>
            <c:ext xmlns:c16="http://schemas.microsoft.com/office/drawing/2014/chart" uri="{C3380CC4-5D6E-409C-BE32-E72D297353CC}">
              <c16:uniqueId val="{00000002-9631-4BC0-9833-FC3617A4D4B8}"/>
            </c:ext>
          </c:extLst>
        </c:ser>
        <c:dLbls>
          <c:dLblPos val="outEnd"/>
          <c:showLegendKey val="0"/>
          <c:showVal val="1"/>
          <c:showCatName val="0"/>
          <c:showSerName val="0"/>
          <c:showPercent val="0"/>
          <c:showBubbleSize val="0"/>
        </c:dLbls>
        <c:gapWidth val="219"/>
        <c:overlap val="-27"/>
        <c:axId val="322050304"/>
        <c:axId val="322068480"/>
      </c:barChart>
      <c:catAx>
        <c:axId val="32205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68480"/>
        <c:crosses val="autoZero"/>
        <c:auto val="1"/>
        <c:lblAlgn val="ctr"/>
        <c:lblOffset val="100"/>
        <c:noMultiLvlLbl val="0"/>
      </c:catAx>
      <c:valAx>
        <c:axId val="322068480"/>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5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FR" sz="1800"/>
              <a:t>Call Blocked Rate per Technology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Sheet1!$B$168:$B$169</c:f>
              <c:strCache>
                <c:ptCount val="2"/>
                <c:pt idx="0">
                  <c:v>MTN</c:v>
                </c:pt>
                <c:pt idx="1">
                  <c:v>2G</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Sheet1!$B$170</c:f>
              <c:numCache>
                <c:formatCode>0.00%</c:formatCode>
                <c:ptCount val="1"/>
                <c:pt idx="0">
                  <c:v>0</c:v>
                </c:pt>
              </c:numCache>
            </c:numRef>
          </c:val>
          <c:extLst>
            <c:ext xmlns:c16="http://schemas.microsoft.com/office/drawing/2014/chart" uri="{C3380CC4-5D6E-409C-BE32-E72D297353CC}">
              <c16:uniqueId val="{00000000-FCD3-46BD-AF49-A242000B8EB5}"/>
            </c:ext>
          </c:extLst>
        </c:ser>
        <c:ser>
          <c:idx val="1"/>
          <c:order val="1"/>
          <c:tx>
            <c:strRef>
              <c:f>Sheet1!$C$168:$C$169</c:f>
              <c:strCache>
                <c:ptCount val="2"/>
                <c:pt idx="0">
                  <c:v>MTN</c:v>
                </c:pt>
                <c:pt idx="1">
                  <c:v>3G</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Sheet1!$C$170</c:f>
              <c:numCache>
                <c:formatCode>0.00%</c:formatCode>
                <c:ptCount val="1"/>
                <c:pt idx="0">
                  <c:v>1.1299999999999999E-2</c:v>
                </c:pt>
              </c:numCache>
            </c:numRef>
          </c:val>
          <c:extLst>
            <c:ext xmlns:c16="http://schemas.microsoft.com/office/drawing/2014/chart" uri="{C3380CC4-5D6E-409C-BE32-E72D297353CC}">
              <c16:uniqueId val="{00000001-FCD3-46BD-AF49-A242000B8EB5}"/>
            </c:ext>
          </c:extLst>
        </c:ser>
        <c:ser>
          <c:idx val="2"/>
          <c:order val="2"/>
          <c:tx>
            <c:strRef>
              <c:f>Sheet1!$D$168:$D$169</c:f>
              <c:strCache>
                <c:ptCount val="2"/>
                <c:pt idx="0">
                  <c:v>MOOV</c:v>
                </c:pt>
                <c:pt idx="1">
                  <c:v>2G</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Sheet1!$D$170</c:f>
              <c:numCache>
                <c:formatCode>0.00%</c:formatCode>
                <c:ptCount val="1"/>
                <c:pt idx="0">
                  <c:v>2.2200000000000001E-2</c:v>
                </c:pt>
              </c:numCache>
            </c:numRef>
          </c:val>
          <c:extLst>
            <c:ext xmlns:c16="http://schemas.microsoft.com/office/drawing/2014/chart" uri="{C3380CC4-5D6E-409C-BE32-E72D297353CC}">
              <c16:uniqueId val="{00000002-FCD3-46BD-AF49-A242000B8EB5}"/>
            </c:ext>
          </c:extLst>
        </c:ser>
        <c:ser>
          <c:idx val="3"/>
          <c:order val="3"/>
          <c:tx>
            <c:strRef>
              <c:f>Sheet1!$E$168:$E$169</c:f>
              <c:strCache>
                <c:ptCount val="2"/>
                <c:pt idx="0">
                  <c:v>MOOV</c:v>
                </c:pt>
                <c:pt idx="1">
                  <c:v>3G</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Sheet1!$E$170</c:f>
              <c:numCache>
                <c:formatCode>0.00%</c:formatCode>
                <c:ptCount val="1"/>
                <c:pt idx="0">
                  <c:v>1.89E-2</c:v>
                </c:pt>
              </c:numCache>
            </c:numRef>
          </c:val>
          <c:extLst>
            <c:ext xmlns:c16="http://schemas.microsoft.com/office/drawing/2014/chart" uri="{C3380CC4-5D6E-409C-BE32-E72D297353CC}">
              <c16:uniqueId val="{00000003-FCD3-46BD-AF49-A242000B8EB5}"/>
            </c:ext>
          </c:extLst>
        </c:ser>
        <c:ser>
          <c:idx val="4"/>
          <c:order val="4"/>
          <c:tx>
            <c:strRef>
              <c:f>Sheet1!$F$168:$F$169</c:f>
              <c:strCache>
                <c:ptCount val="2"/>
                <c:pt idx="0">
                  <c:v>CELTISS</c:v>
                </c:pt>
                <c:pt idx="1">
                  <c:v>2G</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Sheet1!$F$170</c:f>
              <c:numCache>
                <c:formatCode>0.00%</c:formatCode>
                <c:ptCount val="1"/>
                <c:pt idx="0">
                  <c:v>1.2699999999999999E-2</c:v>
                </c:pt>
              </c:numCache>
            </c:numRef>
          </c:val>
          <c:extLst>
            <c:ext xmlns:c16="http://schemas.microsoft.com/office/drawing/2014/chart" uri="{C3380CC4-5D6E-409C-BE32-E72D297353CC}">
              <c16:uniqueId val="{00000004-FCD3-46BD-AF49-A242000B8EB5}"/>
            </c:ext>
          </c:extLst>
        </c:ser>
        <c:ser>
          <c:idx val="5"/>
          <c:order val="5"/>
          <c:tx>
            <c:strRef>
              <c:f>Sheet1!$G$168:$G$169</c:f>
              <c:strCache>
                <c:ptCount val="2"/>
                <c:pt idx="0">
                  <c:v>CELTISS</c:v>
                </c:pt>
                <c:pt idx="1">
                  <c:v>3G</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Sheet1!$G$170</c:f>
              <c:numCache>
                <c:formatCode>0.00%</c:formatCode>
                <c:ptCount val="1"/>
                <c:pt idx="0">
                  <c:v>9.7999999999999997E-3</c:v>
                </c:pt>
              </c:numCache>
            </c:numRef>
          </c:val>
          <c:extLst>
            <c:ext xmlns:c16="http://schemas.microsoft.com/office/drawing/2014/chart" uri="{C3380CC4-5D6E-409C-BE32-E72D297353CC}">
              <c16:uniqueId val="{00000005-FCD3-46BD-AF49-A242000B8EB5}"/>
            </c:ext>
          </c:extLst>
        </c:ser>
        <c:dLbls>
          <c:dLblPos val="outEnd"/>
          <c:showLegendKey val="0"/>
          <c:showVal val="1"/>
          <c:showCatName val="0"/>
          <c:showSerName val="0"/>
          <c:showPercent val="0"/>
          <c:showBubbleSize val="0"/>
        </c:dLbls>
        <c:gapWidth val="219"/>
        <c:overlap val="-27"/>
        <c:axId val="322050304"/>
        <c:axId val="322068480"/>
      </c:barChart>
      <c:catAx>
        <c:axId val="32205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68480"/>
        <c:crosses val="autoZero"/>
        <c:auto val="1"/>
        <c:lblAlgn val="ctr"/>
        <c:lblOffset val="100"/>
        <c:noMultiLvlLbl val="0"/>
      </c:catAx>
      <c:valAx>
        <c:axId val="322068480"/>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5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a:t>Average MOS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Sheet1!$B$84</c:f>
              <c:strCache>
                <c:ptCount val="1"/>
                <c:pt idx="0">
                  <c:v>MTN</c:v>
                </c:pt>
              </c:strCache>
            </c:strRef>
          </c:tx>
          <c:spPr>
            <a:solidFill>
              <a:srgbClr val="FFC00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Sheet1!$B$85</c:f>
              <c:numCache>
                <c:formatCode>General</c:formatCode>
                <c:ptCount val="1"/>
                <c:pt idx="0">
                  <c:v>3.98</c:v>
                </c:pt>
              </c:numCache>
            </c:numRef>
          </c:val>
          <c:extLst>
            <c:ext xmlns:c16="http://schemas.microsoft.com/office/drawing/2014/chart" uri="{C3380CC4-5D6E-409C-BE32-E72D297353CC}">
              <c16:uniqueId val="{00000000-E395-4ACB-9CCB-383CAD0F2AAD}"/>
            </c:ext>
          </c:extLst>
        </c:ser>
        <c:ser>
          <c:idx val="1"/>
          <c:order val="1"/>
          <c:tx>
            <c:strRef>
              <c:f>Sheet1!$C$84</c:f>
              <c:strCache>
                <c:ptCount val="1"/>
                <c:pt idx="0">
                  <c:v>MOOV</c:v>
                </c:pt>
              </c:strCache>
            </c:strRef>
          </c:tx>
          <c:spPr>
            <a:solidFill>
              <a:srgbClr val="92D05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Sheet1!$C$85</c:f>
              <c:numCache>
                <c:formatCode>General</c:formatCode>
                <c:ptCount val="1"/>
                <c:pt idx="0">
                  <c:v>3.63</c:v>
                </c:pt>
              </c:numCache>
            </c:numRef>
          </c:val>
          <c:extLst>
            <c:ext xmlns:c16="http://schemas.microsoft.com/office/drawing/2014/chart" uri="{C3380CC4-5D6E-409C-BE32-E72D297353CC}">
              <c16:uniqueId val="{00000001-E395-4ACB-9CCB-383CAD0F2AAD}"/>
            </c:ext>
          </c:extLst>
        </c:ser>
        <c:ser>
          <c:idx val="2"/>
          <c:order val="2"/>
          <c:tx>
            <c:strRef>
              <c:f>Sheet1!$D$84</c:f>
              <c:strCache>
                <c:ptCount val="1"/>
                <c:pt idx="0">
                  <c:v>CELTISS</c:v>
                </c:pt>
              </c:strCache>
            </c:strRef>
          </c:tx>
          <c:spPr>
            <a:solidFill>
              <a:srgbClr val="0070C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Sheet1!$D$85</c:f>
              <c:numCache>
                <c:formatCode>General</c:formatCode>
                <c:ptCount val="1"/>
                <c:pt idx="0">
                  <c:v>3.85</c:v>
                </c:pt>
              </c:numCache>
            </c:numRef>
          </c:val>
          <c:extLst>
            <c:ext xmlns:c16="http://schemas.microsoft.com/office/drawing/2014/chart" uri="{C3380CC4-5D6E-409C-BE32-E72D297353CC}">
              <c16:uniqueId val="{00000002-E395-4ACB-9CCB-383CAD0F2AAD}"/>
            </c:ext>
          </c:extLst>
        </c:ser>
        <c:dLbls>
          <c:dLblPos val="outEnd"/>
          <c:showLegendKey val="0"/>
          <c:showVal val="1"/>
          <c:showCatName val="0"/>
          <c:showSerName val="0"/>
          <c:showPercent val="0"/>
          <c:showBubbleSize val="0"/>
        </c:dLbls>
        <c:gapWidth val="219"/>
        <c:overlap val="-27"/>
        <c:axId val="980399711"/>
        <c:axId val="1072775535"/>
      </c:barChart>
      <c:catAx>
        <c:axId val="980399711"/>
        <c:scaling>
          <c:orientation val="minMax"/>
        </c:scaling>
        <c:delete val="1"/>
        <c:axPos val="b"/>
        <c:numFmt formatCode="General" sourceLinked="1"/>
        <c:majorTickMark val="none"/>
        <c:minorTickMark val="none"/>
        <c:tickLblPos val="nextTo"/>
        <c:crossAx val="1072775535"/>
        <c:crosses val="autoZero"/>
        <c:auto val="1"/>
        <c:lblAlgn val="ctr"/>
        <c:lblOffset val="100"/>
        <c:noMultiLvlLbl val="0"/>
      </c:catAx>
      <c:valAx>
        <c:axId val="1072775535"/>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8039971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Voice Quality Distribution (%)</a:t>
            </a:r>
          </a:p>
        </c:rich>
      </c:tx>
      <c:layout>
        <c:manualLayout>
          <c:xMode val="edge"/>
          <c:yMode val="edge"/>
          <c:x val="0.25289581422758561"/>
          <c:y val="3.7479882885430832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5909411963958627E-2"/>
          <c:y val="0.20998453032890915"/>
          <c:w val="0.89281024070082438"/>
          <c:h val="0.65969551709705432"/>
        </c:manualLayout>
      </c:layout>
      <c:barChart>
        <c:barDir val="col"/>
        <c:grouping val="clustered"/>
        <c:varyColors val="0"/>
        <c:ser>
          <c:idx val="0"/>
          <c:order val="0"/>
          <c:tx>
            <c:strRef>
              <c:f>Sheet1!$A$71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Excel+Goog</c:v>
                </c:pt>
              </c:strCache>
            </c:strRef>
          </c:cat>
          <c:val>
            <c:numRef>
              <c:f>Sheet1!$B$71:$F$71</c:f>
              <c:numCache>
                <c:formatCode>0.00%</c:formatCode>
                <c:ptCount val="5"/>
                <c:pt idx="0">
                  <c:v>0.58069999999999999</c:v>
                </c:pt>
                <c:pt idx="1">
                  <c:v>0.39829999999999999</c:v>
                </c:pt>
                <c:pt idx="2">
                  <c:v>4.7000000000000002E-3</c:v>
                </c:pt>
                <c:pt idx="3">
                  <c:v>1.6299999999999999E-2</c:v>
                </c:pt>
                <c:pt idx="4">
                  <c:v>0.97899999999999998</c:v>
                </c:pt>
              </c:numCache>
            </c:numRef>
          </c:val>
          <c:extLst>
            <c:ext xmlns:c16="http://schemas.microsoft.com/office/drawing/2014/chart" uri="{C3380CC4-5D6E-409C-BE32-E72D297353CC}">
              <c16:uniqueId val="{00000000-8022-4BE3-950A-98E149173D6A}"/>
            </c:ext>
          </c:extLst>
        </c:ser>
        <c:ser>
          <c:idx val="2"/>
          <c:order val="1"/>
          <c:tx>
            <c:strRef>
              <c:f>Sheet1!$A$72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Excel+Goog</c:v>
                </c:pt>
              </c:strCache>
            </c:strRef>
          </c:cat>
          <c:val>
            <c:numRef>
              <c:f>Sheet1!$B$72:$F$72</c:f>
              <c:numCache>
                <c:formatCode>0.00%</c:formatCode>
                <c:ptCount val="5"/>
                <c:pt idx="0">
                  <c:v>2.3E-3</c:v>
                </c:pt>
                <c:pt idx="1">
                  <c:v>0.98399999999999999</c:v>
                </c:pt>
                <c:pt idx="2">
                  <c:v>1.0699999999999999E-2</c:v>
                </c:pt>
                <c:pt idx="3">
                  <c:v>3.0999999999999999E-3</c:v>
                </c:pt>
                <c:pt idx="4">
                  <c:v>0.98629999999999995</c:v>
                </c:pt>
              </c:numCache>
            </c:numRef>
          </c:val>
          <c:extLst>
            <c:ext xmlns:c16="http://schemas.microsoft.com/office/drawing/2014/chart" uri="{C3380CC4-5D6E-409C-BE32-E72D297353CC}">
              <c16:uniqueId val="{00000001-8022-4BE3-950A-98E149173D6A}"/>
            </c:ext>
          </c:extLst>
        </c:ser>
        <c:ser>
          <c:idx val="1"/>
          <c:order val="2"/>
          <c:tx>
            <c:strRef>
              <c:f>Sheet1!$A$73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Excel+Goog</c:v>
                </c:pt>
              </c:strCache>
            </c:strRef>
          </c:cat>
          <c:val>
            <c:numRef>
              <c:f>Sheet1!$B$73:$F$73</c:f>
              <c:numCache>
                <c:formatCode>0.00%</c:formatCode>
                <c:ptCount val="5"/>
                <c:pt idx="0">
                  <c:v>0.40610000000000002</c:v>
                </c:pt>
                <c:pt idx="1">
                  <c:v>0.57889999999999997</c:v>
                </c:pt>
                <c:pt idx="2">
                  <c:v>1.34E-2</c:v>
                </c:pt>
                <c:pt idx="3">
                  <c:v>1.6000000000000001E-3</c:v>
                </c:pt>
                <c:pt idx="4">
                  <c:v>0.98499999999999999</c:v>
                </c:pt>
              </c:numCache>
            </c:numRef>
          </c:val>
          <c:extLst>
            <c:ext xmlns:c16="http://schemas.microsoft.com/office/drawing/2014/chart" uri="{C3380CC4-5D6E-409C-BE32-E72D297353CC}">
              <c16:uniqueId val="{00000002-8022-4BE3-950A-98E149173D6A}"/>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Call Drop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Sheet1!$A$234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Sheet1!$B$233</c:f>
              <c:strCache>
                <c:ptCount val="1"/>
                <c:pt idx="0">
                  <c:v>CDR (%)</c:v>
                </c:pt>
              </c:strCache>
            </c:strRef>
          </c:cat>
          <c:val>
            <c:numRef>
              <c:f>Sheet1!$B$234</c:f>
              <c:numCache>
                <c:formatCode>0.00%</c:formatCode>
                <c:ptCount val="1"/>
                <c:pt idx="0">
                  <c:v>4.5999999999999999E-3</c:v>
                </c:pt>
              </c:numCache>
            </c:numRef>
          </c:val>
          <c:extLst>
            <c:ext xmlns:c16="http://schemas.microsoft.com/office/drawing/2014/chart" uri="{C3380CC4-5D6E-409C-BE32-E72D297353CC}">
              <c16:uniqueId val="{00000000-7CC8-4ED1-87AB-D94B1911F03D}"/>
            </c:ext>
          </c:extLst>
        </c:ser>
        <c:ser>
          <c:idx val="1"/>
          <c:order val="1"/>
          <c:tx>
            <c:strRef>
              <c:f>Sheet1!$A$235</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Sheet1!$B$233</c:f>
              <c:strCache>
                <c:ptCount val="1"/>
                <c:pt idx="0">
                  <c:v>CDR (%)</c:v>
                </c:pt>
              </c:strCache>
            </c:strRef>
          </c:cat>
          <c:val>
            <c:numRef>
              <c:f>Sheet1!$B$235</c:f>
              <c:numCache>
                <c:formatCode>0.00%</c:formatCode>
                <c:ptCount val="1"/>
                <c:pt idx="0">
                  <c:v>2.3E-3</c:v>
                </c:pt>
              </c:numCache>
            </c:numRef>
          </c:val>
          <c:extLst>
            <c:ext xmlns:c16="http://schemas.microsoft.com/office/drawing/2014/chart" uri="{C3380CC4-5D6E-409C-BE32-E72D297353CC}">
              <c16:uniqueId val="{00000001-7CC8-4ED1-87AB-D94B1911F03D}"/>
            </c:ext>
          </c:extLst>
        </c:ser>
        <c:ser>
          <c:idx val="2"/>
          <c:order val="2"/>
          <c:tx>
            <c:strRef>
              <c:f>Sheet1!$A$236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Sheet1!$B$233</c:f>
              <c:strCache>
                <c:ptCount val="1"/>
                <c:pt idx="0">
                  <c:v>CDR (%)</c:v>
                </c:pt>
              </c:strCache>
            </c:strRef>
          </c:cat>
          <c:val>
            <c:numRef>
              <c:f>Sheet1!$B$236</c:f>
              <c:numCache>
                <c:formatCode>0.00%</c:formatCode>
                <c:ptCount val="1"/>
                <c:pt idx="0">
                  <c:v>3.7000000000000002E-3</c:v>
                </c:pt>
              </c:numCache>
            </c:numRef>
          </c:val>
          <c:extLst>
            <c:ext xmlns:c16="http://schemas.microsoft.com/office/drawing/2014/chart" uri="{C3380CC4-5D6E-409C-BE32-E72D297353CC}">
              <c16:uniqueId val="{00000002-7CC8-4ED1-87AB-D94B1911F03D}"/>
            </c:ext>
          </c:extLst>
        </c:ser>
        <c:dLbls>
          <c:dLblPos val="outEnd"/>
          <c:showLegendKey val="0"/>
          <c:showVal val="1"/>
          <c:showCatName val="0"/>
          <c:showSerName val="0"/>
          <c:showPercent val="0"/>
          <c:showBubbleSize val="0"/>
        </c:dLbls>
        <c:gapWidth val="219"/>
        <c:overlap val="-27"/>
        <c:axId val="287568256"/>
        <c:axId val="287569792"/>
      </c:barChart>
      <c:catAx>
        <c:axId val="28756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569792"/>
        <c:crosses val="autoZero"/>
        <c:auto val="1"/>
        <c:lblAlgn val="ctr"/>
        <c:lblOffset val="100"/>
        <c:noMultiLvlLbl val="0"/>
      </c:catAx>
      <c:valAx>
        <c:axId val="287569792"/>
        <c:scaling>
          <c:orientation val="minMax"/>
          <c:max val="1.0000000000000002E-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568256"/>
        <c:crosses val="autoZero"/>
        <c:crossBetween val="between"/>
        <c:majorUnit val="2.5000000000000005E-3"/>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System Technology usage(%)</a:t>
            </a:r>
          </a:p>
        </c:rich>
      </c:tx>
      <c:layout>
        <c:manualLayout>
          <c:xMode val="edge"/>
          <c:yMode val="edge"/>
          <c:x val="0.25289581422758561"/>
          <c:y val="3.7479882885430832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Sheet1!$A$511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Sheet1!$B$510:$C$510</c:f>
              <c:strCache>
                <c:ptCount val="2"/>
                <c:pt idx="0">
                  <c:v>GSM</c:v>
                </c:pt>
                <c:pt idx="1">
                  <c:v>UMTS</c:v>
                </c:pt>
              </c:strCache>
            </c:strRef>
          </c:cat>
          <c:val>
            <c:numRef>
              <c:f>Sheet1!$B$511:$C$511</c:f>
              <c:numCache>
                <c:formatCode>0.00%</c:formatCode>
                <c:ptCount val="2"/>
                <c:pt idx="0">
                  <c:v>3.5000000000000001E-3</c:v>
                </c:pt>
                <c:pt idx="1">
                  <c:v>0.99650000000000005</c:v>
                </c:pt>
              </c:numCache>
            </c:numRef>
          </c:val>
          <c:extLst>
            <c:ext xmlns:c16="http://schemas.microsoft.com/office/drawing/2014/chart" uri="{C3380CC4-5D6E-409C-BE32-E72D297353CC}">
              <c16:uniqueId val="{00000000-1A10-4498-981B-C1C1F9B2581C}"/>
            </c:ext>
          </c:extLst>
        </c:ser>
        <c:ser>
          <c:idx val="2"/>
          <c:order val="1"/>
          <c:tx>
            <c:strRef>
              <c:f>Sheet1!$A$512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Sheet1!$B$510:$C$510</c:f>
              <c:strCache>
                <c:ptCount val="2"/>
                <c:pt idx="0">
                  <c:v>GSM</c:v>
                </c:pt>
                <c:pt idx="1">
                  <c:v>UMTS</c:v>
                </c:pt>
              </c:strCache>
            </c:strRef>
          </c:cat>
          <c:val>
            <c:numRef>
              <c:f>Sheet1!$B$512:$C$512</c:f>
              <c:numCache>
                <c:formatCode>0.00%</c:formatCode>
                <c:ptCount val="2"/>
                <c:pt idx="0">
                  <c:v>3.39E-2</c:v>
                </c:pt>
                <c:pt idx="1">
                  <c:v>0.96609999999999996</c:v>
                </c:pt>
              </c:numCache>
            </c:numRef>
          </c:val>
          <c:extLst>
            <c:ext xmlns:c16="http://schemas.microsoft.com/office/drawing/2014/chart" uri="{C3380CC4-5D6E-409C-BE32-E72D297353CC}">
              <c16:uniqueId val="{00000001-1A10-4498-981B-C1C1F9B2581C}"/>
            </c:ext>
          </c:extLst>
        </c:ser>
        <c:ser>
          <c:idx val="1"/>
          <c:order val="2"/>
          <c:tx>
            <c:strRef>
              <c:f>Sheet1!$A$513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Sheet1!$B$510:$C$510</c:f>
              <c:strCache>
                <c:ptCount val="2"/>
                <c:pt idx="0">
                  <c:v>GSM</c:v>
                </c:pt>
                <c:pt idx="1">
                  <c:v>UMTS</c:v>
                </c:pt>
              </c:strCache>
            </c:strRef>
          </c:cat>
          <c:val>
            <c:numRef>
              <c:f>Sheet1!$B$513:$C$513</c:f>
              <c:numCache>
                <c:formatCode>0.00%</c:formatCode>
                <c:ptCount val="2"/>
                <c:pt idx="0">
                  <c:v>1.2500000000000001E-2</c:v>
                </c:pt>
                <c:pt idx="1">
                  <c:v>0.98750000000000004</c:v>
                </c:pt>
              </c:numCache>
            </c:numRef>
          </c:val>
          <c:extLst>
            <c:ext xmlns:c16="http://schemas.microsoft.com/office/drawing/2014/chart" uri="{C3380CC4-5D6E-409C-BE32-E72D297353CC}">
              <c16:uniqueId val="{00000002-1A10-4498-981B-C1C1F9B2581C}"/>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871" cy="502676"/>
          </a:xfrm>
          <a:prstGeom prst="rect">
            <a:avLst/>
          </a:prstGeom>
          <a:noFill/>
          <a:ln>
            <a:noFill/>
          </a:ln>
        </p:spPr>
        <p:txBody>
          <a:bodyPr spcFirstLastPara="1" wrap="square" lIns="96600" tIns="48300" rIns="96600" bIns="4830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8" y="0"/>
            <a:ext cx="2984871" cy="502676"/>
          </a:xfrm>
          <a:prstGeom prst="rect">
            <a:avLst/>
          </a:prstGeom>
          <a:noFill/>
          <a:ln>
            <a:noFill/>
          </a:ln>
        </p:spPr>
        <p:txBody>
          <a:bodyPr spcFirstLastPara="1" wrap="square" lIns="96600" tIns="48300" rIns="96600" bIns="4830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6039"/>
            <a:ext cx="2984871" cy="502674"/>
          </a:xfrm>
          <a:prstGeom prst="rect">
            <a:avLst/>
          </a:prstGeom>
          <a:noFill/>
          <a:ln>
            <a:noFill/>
          </a:ln>
        </p:spPr>
        <p:txBody>
          <a:bodyPr spcFirstLastPara="1" wrap="square" lIns="96600" tIns="48300" rIns="96600" bIns="4830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marR="0" lvl="0" indent="0" algn="r" rtl="0">
              <a:spcBef>
                <a:spcPts val="0"/>
              </a:spcBef>
              <a:spcAft>
                <a:spcPts val="0"/>
              </a:spcAft>
              <a:buNone/>
            </a:pPr>
            <a:fld id="{00000000-1234-1234-1234-123412341234}" type="slidenum">
              <a:rPr lang="fr-FR"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p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7" name="Google Shape;1417;p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418" name="Google Shape;1418;p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a:t>
            </a:fld>
            <a:endParaRPr>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p2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1" name="Google Shape;1771;p2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72" name="Google Shape;1772;p2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10</a:t>
            </a:fld>
            <a:endParaRPr>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p21: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89" name="Google Shape;1789;p2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p2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6" name="Google Shape;1796;p2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97" name="Google Shape;1797;p2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12</a:t>
            </a:fld>
            <a:endParaRPr>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3"/>
        <p:cNvGrpSpPr/>
        <p:nvPr/>
      </p:nvGrpSpPr>
      <p:grpSpPr>
        <a:xfrm>
          <a:off x="0" y="0"/>
          <a:ext cx="0" cy="0"/>
          <a:chOff x="0" y="0"/>
          <a:chExt cx="0" cy="0"/>
        </a:xfrm>
      </p:grpSpPr>
      <p:sp>
        <p:nvSpPr>
          <p:cNvPr id="1804" name="Google Shape;1804;p2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5" name="Google Shape;1805;p2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06" name="Google Shape;1806;p2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13</a:t>
            </a:fld>
            <a:endParaRPr>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p2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4" name="Google Shape;1814;p2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15" name="Google Shape;1815;p2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14</a:t>
            </a:fld>
            <a:endParaRPr>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1"/>
        <p:cNvGrpSpPr/>
        <p:nvPr/>
      </p:nvGrpSpPr>
      <p:grpSpPr>
        <a:xfrm>
          <a:off x="0" y="0"/>
          <a:ext cx="0" cy="0"/>
          <a:chOff x="0" y="0"/>
          <a:chExt cx="0" cy="0"/>
        </a:xfrm>
      </p:grpSpPr>
      <p:sp>
        <p:nvSpPr>
          <p:cNvPr id="1822" name="Google Shape;1822;p2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3" name="Google Shape;1823;p2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24" name="Google Shape;1824;p2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15</a:t>
            </a:fld>
            <a:endParaRPr>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6: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32" name="Google Shape;1832;p2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7"/>
        <p:cNvGrpSpPr/>
        <p:nvPr/>
      </p:nvGrpSpPr>
      <p:grpSpPr>
        <a:xfrm>
          <a:off x="0" y="0"/>
          <a:ext cx="0" cy="0"/>
          <a:chOff x="0" y="0"/>
          <a:chExt cx="0" cy="0"/>
        </a:xfrm>
      </p:grpSpPr>
      <p:sp>
        <p:nvSpPr>
          <p:cNvPr id="1838" name="Google Shape;1838;p2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9" name="Google Shape;1839;p2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40" name="Google Shape;1840;p2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17</a:t>
            </a:fld>
            <a:endParaRPr>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7"/>
        <p:cNvGrpSpPr/>
        <p:nvPr/>
      </p:nvGrpSpPr>
      <p:grpSpPr>
        <a:xfrm>
          <a:off x="0" y="0"/>
          <a:ext cx="0" cy="0"/>
          <a:chOff x="0" y="0"/>
          <a:chExt cx="0" cy="0"/>
        </a:xfrm>
      </p:grpSpPr>
      <p:sp>
        <p:nvSpPr>
          <p:cNvPr id="1848" name="Google Shape;1848;p2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9" name="Google Shape;1849;p2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50" name="Google Shape;1850;p2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18</a:t>
            </a:fld>
            <a:endParaRPr>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p2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6" name="Google Shape;1866;p2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67" name="Google Shape;1867;p2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19</a:t>
            </a:fld>
            <a:endParaRPr>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p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5" name="Google Shape;1435;p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436" name="Google Shape;1436;p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a:t>
            </a:fld>
            <a:endParaRPr>
              <a:solidFill>
                <a:srgbClr val="000000"/>
              </a:solidFill>
              <a:latin typeface="Arial"/>
              <a:ea typeface="Arial"/>
              <a:cs typeface="Arial"/>
              <a:sym typeface="Arial"/>
            </a:endParaRPr>
          </a:p>
        </p:txBody>
      </p:sp>
    </p:spTree>
    <p:extLst>
      <p:ext uri="{BB962C8B-B14F-4D97-AF65-F5344CB8AC3E}">
        <p14:creationId xmlns:p14="http://schemas.microsoft.com/office/powerpoint/2010/main" val="1571450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4"/>
        <p:cNvGrpSpPr/>
        <p:nvPr/>
      </p:nvGrpSpPr>
      <p:grpSpPr>
        <a:xfrm>
          <a:off x="0" y="0"/>
          <a:ext cx="0" cy="0"/>
          <a:chOff x="0" y="0"/>
          <a:chExt cx="0" cy="0"/>
        </a:xfrm>
      </p:grpSpPr>
      <p:sp>
        <p:nvSpPr>
          <p:cNvPr id="1875" name="Google Shape;1875;p3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6" name="Google Shape;1876;p3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77" name="Google Shape;1877;p3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20</a:t>
            </a:fld>
            <a:endParaRPr>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1"/>
        <p:cNvGrpSpPr/>
        <p:nvPr/>
      </p:nvGrpSpPr>
      <p:grpSpPr>
        <a:xfrm>
          <a:off x="0" y="0"/>
          <a:ext cx="0" cy="0"/>
          <a:chOff x="0" y="0"/>
          <a:chExt cx="0" cy="0"/>
        </a:xfrm>
      </p:grpSpPr>
      <p:sp>
        <p:nvSpPr>
          <p:cNvPr id="1892" name="Google Shape;1892;p3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3" name="Google Shape;1893;p3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94" name="Google Shape;1894;p3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21</a:t>
            </a:fld>
            <a:endParaRPr>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p3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3" name="Google Shape;1903;p3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04" name="Google Shape;1904;p3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22</a:t>
            </a:fld>
            <a:endParaRPr>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p33: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20" name="Google Shape;1920;p33: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
        <p:cNvGrpSpPr/>
        <p:nvPr/>
      </p:nvGrpSpPr>
      <p:grpSpPr>
        <a:xfrm>
          <a:off x="0" y="0"/>
          <a:ext cx="0" cy="0"/>
          <a:chOff x="0" y="0"/>
          <a:chExt cx="0" cy="0"/>
        </a:xfrm>
      </p:grpSpPr>
      <p:sp>
        <p:nvSpPr>
          <p:cNvPr id="1926" name="Google Shape;1926;p3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7" name="Google Shape;1927;p3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28" name="Google Shape;1928;p3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24</a:t>
            </a:fld>
            <a:endParaRPr>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6"/>
        <p:cNvGrpSpPr/>
        <p:nvPr/>
      </p:nvGrpSpPr>
      <p:grpSpPr>
        <a:xfrm>
          <a:off x="0" y="0"/>
          <a:ext cx="0" cy="0"/>
          <a:chOff x="0" y="0"/>
          <a:chExt cx="0" cy="0"/>
        </a:xfrm>
      </p:grpSpPr>
      <p:sp>
        <p:nvSpPr>
          <p:cNvPr id="1937" name="Google Shape;1937;p3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8" name="Google Shape;1938;p3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39" name="Google Shape;1939;p3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25</a:t>
            </a:fld>
            <a:endParaRPr>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8"/>
        <p:cNvGrpSpPr/>
        <p:nvPr/>
      </p:nvGrpSpPr>
      <p:grpSpPr>
        <a:xfrm>
          <a:off x="0" y="0"/>
          <a:ext cx="0" cy="0"/>
          <a:chOff x="0" y="0"/>
          <a:chExt cx="0" cy="0"/>
        </a:xfrm>
      </p:grpSpPr>
      <p:sp>
        <p:nvSpPr>
          <p:cNvPr id="1979" name="Google Shape;1979;p3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0" name="Google Shape;1980;p3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81" name="Google Shape;1981;p3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26</a:t>
            </a:fld>
            <a:endParaRPr>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7"/>
        <p:cNvGrpSpPr/>
        <p:nvPr/>
      </p:nvGrpSpPr>
      <p:grpSpPr>
        <a:xfrm>
          <a:off x="0" y="0"/>
          <a:ext cx="0" cy="0"/>
          <a:chOff x="0" y="0"/>
          <a:chExt cx="0" cy="0"/>
        </a:xfrm>
      </p:grpSpPr>
      <p:sp>
        <p:nvSpPr>
          <p:cNvPr id="1958" name="Google Shape;1958;p3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9" name="Google Shape;1959;p3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60" name="Google Shape;1960;p3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27</a:t>
            </a:fld>
            <a:endParaRPr>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7"/>
        <p:cNvGrpSpPr/>
        <p:nvPr/>
      </p:nvGrpSpPr>
      <p:grpSpPr>
        <a:xfrm>
          <a:off x="0" y="0"/>
          <a:ext cx="0" cy="0"/>
          <a:chOff x="0" y="0"/>
          <a:chExt cx="0" cy="0"/>
        </a:xfrm>
      </p:grpSpPr>
      <p:sp>
        <p:nvSpPr>
          <p:cNvPr id="1968" name="Google Shape;1968;p3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9" name="Google Shape;1969;p3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70" name="Google Shape;1970;p3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28</a:t>
            </a:fld>
            <a:endParaRPr>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9"/>
        <p:cNvGrpSpPr/>
        <p:nvPr/>
      </p:nvGrpSpPr>
      <p:grpSpPr>
        <a:xfrm>
          <a:off x="0" y="0"/>
          <a:ext cx="0" cy="0"/>
          <a:chOff x="0" y="0"/>
          <a:chExt cx="0" cy="0"/>
        </a:xfrm>
      </p:grpSpPr>
      <p:sp>
        <p:nvSpPr>
          <p:cNvPr id="2010" name="Google Shape;2010;p4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1" name="Google Shape;2011;p4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12" name="Google Shape;2012;p4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29</a:t>
            </a:fld>
            <a:endParaRPr>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p10: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47" name="Google Shape;1647;p10: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8"/>
        <p:cNvGrpSpPr/>
        <p:nvPr/>
      </p:nvGrpSpPr>
      <p:grpSpPr>
        <a:xfrm>
          <a:off x="0" y="0"/>
          <a:ext cx="0" cy="0"/>
          <a:chOff x="0" y="0"/>
          <a:chExt cx="0" cy="0"/>
        </a:xfrm>
      </p:grpSpPr>
      <p:sp>
        <p:nvSpPr>
          <p:cNvPr id="2019" name="Google Shape;2019;p4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0" name="Google Shape;2020;p4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21" name="Google Shape;2021;p4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30</a:t>
            </a:fld>
            <a:endParaRPr>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1"/>
        <p:cNvGrpSpPr/>
        <p:nvPr/>
      </p:nvGrpSpPr>
      <p:grpSpPr>
        <a:xfrm>
          <a:off x="0" y="0"/>
          <a:ext cx="0" cy="0"/>
          <a:chOff x="0" y="0"/>
          <a:chExt cx="0" cy="0"/>
        </a:xfrm>
      </p:grpSpPr>
      <p:sp>
        <p:nvSpPr>
          <p:cNvPr id="2062" name="Google Shape;2062;p4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3" name="Google Shape;2063;p4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64" name="Google Shape;2064;p4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31</a:t>
            </a:fld>
            <a:endParaRPr>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0"/>
        <p:cNvGrpSpPr/>
        <p:nvPr/>
      </p:nvGrpSpPr>
      <p:grpSpPr>
        <a:xfrm>
          <a:off x="0" y="0"/>
          <a:ext cx="0" cy="0"/>
          <a:chOff x="0" y="0"/>
          <a:chExt cx="0" cy="0"/>
        </a:xfrm>
      </p:grpSpPr>
      <p:sp>
        <p:nvSpPr>
          <p:cNvPr id="2081" name="Google Shape;2081;p4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2" name="Google Shape;2082;p4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83" name="Google Shape;2083;p4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32</a:t>
            </a:fld>
            <a:endParaRPr>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1"/>
        <p:cNvGrpSpPr/>
        <p:nvPr/>
      </p:nvGrpSpPr>
      <p:grpSpPr>
        <a:xfrm>
          <a:off x="0" y="0"/>
          <a:ext cx="0" cy="0"/>
          <a:chOff x="0" y="0"/>
          <a:chExt cx="0" cy="0"/>
        </a:xfrm>
      </p:grpSpPr>
      <p:sp>
        <p:nvSpPr>
          <p:cNvPr id="2092" name="Google Shape;2092;p48: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93" name="Google Shape;2093;p4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8"/>
        <p:cNvGrpSpPr/>
        <p:nvPr/>
      </p:nvGrpSpPr>
      <p:grpSpPr>
        <a:xfrm>
          <a:off x="0" y="0"/>
          <a:ext cx="0" cy="0"/>
          <a:chOff x="0" y="0"/>
          <a:chExt cx="0" cy="0"/>
        </a:xfrm>
      </p:grpSpPr>
      <p:sp>
        <p:nvSpPr>
          <p:cNvPr id="2099" name="Google Shape;2099;p4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0" name="Google Shape;2100;p4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01" name="Google Shape;2101;p4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34</a:t>
            </a:fld>
            <a:endParaRPr>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8"/>
        <p:cNvGrpSpPr/>
        <p:nvPr/>
      </p:nvGrpSpPr>
      <p:grpSpPr>
        <a:xfrm>
          <a:off x="0" y="0"/>
          <a:ext cx="0" cy="0"/>
          <a:chOff x="0" y="0"/>
          <a:chExt cx="0" cy="0"/>
        </a:xfrm>
      </p:grpSpPr>
      <p:sp>
        <p:nvSpPr>
          <p:cNvPr id="2109" name="Google Shape;2109;p5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0" name="Google Shape;2110;p5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11" name="Google Shape;2111;p5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35</a:t>
            </a:fld>
            <a:endParaRPr>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p5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2" name="Google Shape;2122;p5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23" name="Google Shape;2123;p5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36</a:t>
            </a:fld>
            <a:endParaRPr>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0"/>
        <p:cNvGrpSpPr/>
        <p:nvPr/>
      </p:nvGrpSpPr>
      <p:grpSpPr>
        <a:xfrm>
          <a:off x="0" y="0"/>
          <a:ext cx="0" cy="0"/>
          <a:chOff x="0" y="0"/>
          <a:chExt cx="0" cy="0"/>
        </a:xfrm>
      </p:grpSpPr>
      <p:sp>
        <p:nvSpPr>
          <p:cNvPr id="2131" name="Google Shape;2131;p5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2" name="Google Shape;2132;p5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33" name="Google Shape;2133;p5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37</a:t>
            </a:fld>
            <a:endParaRPr>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p5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4" name="Google Shape;2144;p5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45" name="Google Shape;2145;p5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38</a:t>
            </a:fld>
            <a:endParaRPr>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p5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1" name="Google Shape;2171;p5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72" name="Google Shape;2172;p5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39</a:t>
            </a:fld>
            <a:endParaRPr>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p1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4" name="Google Shape;1654;p1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55" name="Google Shape;1655;p1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a:t>
            </a:fld>
            <a:endParaRPr>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8"/>
        <p:cNvGrpSpPr/>
        <p:nvPr/>
      </p:nvGrpSpPr>
      <p:grpSpPr>
        <a:xfrm>
          <a:off x="0" y="0"/>
          <a:ext cx="0" cy="0"/>
          <a:chOff x="0" y="0"/>
          <a:chExt cx="0" cy="0"/>
        </a:xfrm>
      </p:grpSpPr>
      <p:sp>
        <p:nvSpPr>
          <p:cNvPr id="2179" name="Google Shape;2179;p56: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0" name="Google Shape;2180;p56: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81" name="Google Shape;2181;p56: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40</a:t>
            </a:fld>
            <a:endParaRPr>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p5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0" name="Google Shape;2190;p5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91" name="Google Shape;2191;p5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41</a:t>
            </a:fld>
            <a:endParaRPr>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8"/>
        <p:cNvGrpSpPr/>
        <p:nvPr/>
      </p:nvGrpSpPr>
      <p:grpSpPr>
        <a:xfrm>
          <a:off x="0" y="0"/>
          <a:ext cx="0" cy="0"/>
          <a:chOff x="0" y="0"/>
          <a:chExt cx="0" cy="0"/>
        </a:xfrm>
      </p:grpSpPr>
      <p:sp>
        <p:nvSpPr>
          <p:cNvPr id="2199" name="Google Shape;2199;p5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0" name="Google Shape;2200;p5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01" name="Google Shape;2201;p5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42</a:t>
            </a:fld>
            <a:endParaRPr>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5"/>
        <p:cNvGrpSpPr/>
        <p:nvPr/>
      </p:nvGrpSpPr>
      <p:grpSpPr>
        <a:xfrm>
          <a:off x="0" y="0"/>
          <a:ext cx="0" cy="0"/>
          <a:chOff x="0" y="0"/>
          <a:chExt cx="0" cy="0"/>
        </a:xfrm>
      </p:grpSpPr>
      <p:sp>
        <p:nvSpPr>
          <p:cNvPr id="2216" name="Google Shape;2216;p5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7" name="Google Shape;2217;p5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18" name="Google Shape;2218;p5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43</a:t>
            </a:fld>
            <a:endParaRPr>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p6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7" name="Google Shape;2227;p6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28" name="Google Shape;2228;p6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44</a:t>
            </a:fld>
            <a:endParaRPr>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p4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7" name="Google Shape;2037;p4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38" name="Google Shape;2038;p4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45</a:t>
            </a:fld>
            <a:endParaRPr>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4"/>
        <p:cNvGrpSpPr/>
        <p:nvPr/>
      </p:nvGrpSpPr>
      <p:grpSpPr>
        <a:xfrm>
          <a:off x="0" y="0"/>
          <a:ext cx="0" cy="0"/>
          <a:chOff x="0" y="0"/>
          <a:chExt cx="0" cy="0"/>
        </a:xfrm>
      </p:grpSpPr>
      <p:sp>
        <p:nvSpPr>
          <p:cNvPr id="2045" name="Google Shape;2045;p4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6" name="Google Shape;2046;p4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47" name="Google Shape;2047;p4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46</a:t>
            </a:fld>
            <a:endParaRPr>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1"/>
        <p:cNvGrpSpPr/>
        <p:nvPr/>
      </p:nvGrpSpPr>
      <p:grpSpPr>
        <a:xfrm>
          <a:off x="0" y="0"/>
          <a:ext cx="0" cy="0"/>
          <a:chOff x="0" y="0"/>
          <a:chExt cx="0" cy="0"/>
        </a:xfrm>
      </p:grpSpPr>
      <p:sp>
        <p:nvSpPr>
          <p:cNvPr id="2692" name="Google Shape;2692;p108: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693" name="Google Shape;2693;p10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p15: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92" name="Google Shape;1692;p15: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p16: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9" name="Google Shape;1699;p16: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00" name="Google Shape;1700;p16: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6</a:t>
            </a:fld>
            <a:endParaRPr>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p1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7" name="Google Shape;1717;p1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18" name="Google Shape;1718;p1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7</a:t>
            </a:fld>
            <a:endParaRPr>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3"/>
        <p:cNvGrpSpPr/>
        <p:nvPr/>
      </p:nvGrpSpPr>
      <p:grpSpPr>
        <a:xfrm>
          <a:off x="0" y="0"/>
          <a:ext cx="0" cy="0"/>
          <a:chOff x="0" y="0"/>
          <a:chExt cx="0" cy="0"/>
        </a:xfrm>
      </p:grpSpPr>
      <p:sp>
        <p:nvSpPr>
          <p:cNvPr id="1734" name="Google Shape;1734;p1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5" name="Google Shape;1735;p1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36" name="Google Shape;1736;p1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8</a:t>
            </a:fld>
            <a:endParaRPr>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p1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3" name="Google Shape;1753;p1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54" name="Google Shape;1754;p1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9</a:t>
            </a:fld>
            <a:endParaRPr>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 A">
  <p:cSld name="Title Slide - A">
    <p:bg>
      <p:bgPr>
        <a:blipFill>
          <a:blip r:embed="rId2">
            <a:alphaModFix/>
          </a:blip>
          <a:stretch>
            <a:fillRect/>
          </a:stretch>
        </a:blipFill>
        <a:effectLst/>
      </p:bgPr>
    </p:bg>
    <p:spTree>
      <p:nvGrpSpPr>
        <p:cNvPr id="1" name="Shape 14"/>
        <p:cNvGrpSpPr/>
        <p:nvPr/>
      </p:nvGrpSpPr>
      <p:grpSpPr>
        <a:xfrm>
          <a:off x="0" y="0"/>
          <a:ext cx="0" cy="0"/>
          <a:chOff x="0" y="0"/>
          <a:chExt cx="0" cy="0"/>
        </a:xfrm>
      </p:grpSpPr>
      <p:grpSp>
        <p:nvGrpSpPr>
          <p:cNvPr id="15" name="Google Shape;15;p110"/>
          <p:cNvGrpSpPr/>
          <p:nvPr/>
        </p:nvGrpSpPr>
        <p:grpSpPr>
          <a:xfrm>
            <a:off x="469900" y="457761"/>
            <a:ext cx="1998000" cy="374400"/>
            <a:chOff x="398463" y="404813"/>
            <a:chExt cx="1627187" cy="307976"/>
          </a:xfrm>
        </p:grpSpPr>
        <p:sp>
          <p:nvSpPr>
            <p:cNvPr id="16" name="Google Shape;16;p110"/>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7" name="Google Shape;17;p110"/>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8" name="Google Shape;18;p110"/>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9" name="Google Shape;19;p110"/>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0" name="Google Shape;20;p110"/>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1" name="Google Shape;21;p110"/>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2" name="Google Shape;22;p110"/>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3" name="Google Shape;23;p110"/>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4" name="Google Shape;24;p110"/>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5" name="Google Shape;25;p110"/>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26" name="Google Shape;26;p110"/>
          <p:cNvSpPr txBox="1">
            <a:spLocks noGrp="1"/>
          </p:cNvSpPr>
          <p:nvPr>
            <p:ph type="subTitle" idx="1"/>
          </p:nvPr>
        </p:nvSpPr>
        <p:spPr>
          <a:xfrm>
            <a:off x="469900" y="5051913"/>
            <a:ext cx="3521274" cy="98137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2000"/>
              <a:buNone/>
              <a:defRPr sz="2000" b="1">
                <a:solidFill>
                  <a:schemeClr val="lt1"/>
                </a:solidFill>
              </a:defRPr>
            </a:lvl1pPr>
            <a:lvl2pPr lvl="1" algn="l">
              <a:spcBef>
                <a:spcPts val="0"/>
              </a:spcBef>
              <a:spcAft>
                <a:spcPts val="0"/>
              </a:spcAft>
              <a:buClr>
                <a:schemeClr val="lt1"/>
              </a:buClr>
              <a:buSzPts val="2000"/>
              <a:buNone/>
              <a:defRPr sz="20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27" name="Google Shape;27;p110"/>
          <p:cNvSpPr txBox="1">
            <a:spLocks noGrp="1"/>
          </p:cNvSpPr>
          <p:nvPr>
            <p:ph type="body" idx="2"/>
          </p:nvPr>
        </p:nvSpPr>
        <p:spPr>
          <a:xfrm>
            <a:off x="469900" y="6041240"/>
            <a:ext cx="3521274" cy="32893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600"/>
              <a:buNone/>
              <a:defRPr sz="16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Divider - Deloitte black">
  <p:cSld name="Divider - Deloitte black">
    <p:bg>
      <p:bgPr>
        <a:solidFill>
          <a:schemeClr val="dk1"/>
        </a:solidFill>
        <a:effectLst/>
      </p:bgPr>
    </p:bg>
    <p:spTree>
      <p:nvGrpSpPr>
        <p:cNvPr id="1" name="Shape 108"/>
        <p:cNvGrpSpPr/>
        <p:nvPr/>
      </p:nvGrpSpPr>
      <p:grpSpPr>
        <a:xfrm>
          <a:off x="0" y="0"/>
          <a:ext cx="0" cy="0"/>
          <a:chOff x="0" y="0"/>
          <a:chExt cx="0" cy="0"/>
        </a:xfrm>
      </p:grpSpPr>
      <p:sp>
        <p:nvSpPr>
          <p:cNvPr id="109" name="Google Shape;109;p130"/>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30"/>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11" name="Google Shape;111;p13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2_Title, subtitle &amp; chart">
  <p:cSld name="2_Title, subtitle &amp; chart">
    <p:spTree>
      <p:nvGrpSpPr>
        <p:cNvPr id="1" name="Shape 689"/>
        <p:cNvGrpSpPr/>
        <p:nvPr/>
      </p:nvGrpSpPr>
      <p:grpSpPr>
        <a:xfrm>
          <a:off x="0" y="0"/>
          <a:ext cx="0" cy="0"/>
          <a:chOff x="0" y="0"/>
          <a:chExt cx="0" cy="0"/>
        </a:xfrm>
      </p:grpSpPr>
      <p:sp>
        <p:nvSpPr>
          <p:cNvPr id="690" name="Google Shape;690;p220"/>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1" name="Google Shape;691;p220"/>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2" name="Google Shape;692;p220"/>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3" name="Google Shape;693;p22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2_3 chart">
  <p:cSld name="2_3 chart">
    <p:spTree>
      <p:nvGrpSpPr>
        <p:cNvPr id="1" name="Shape 694"/>
        <p:cNvGrpSpPr/>
        <p:nvPr/>
      </p:nvGrpSpPr>
      <p:grpSpPr>
        <a:xfrm>
          <a:off x="0" y="0"/>
          <a:ext cx="0" cy="0"/>
          <a:chOff x="0" y="0"/>
          <a:chExt cx="0" cy="0"/>
        </a:xfrm>
      </p:grpSpPr>
      <p:sp>
        <p:nvSpPr>
          <p:cNvPr id="695" name="Google Shape;695;p221"/>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6" name="Google Shape;696;p221"/>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7" name="Google Shape;697;p221"/>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8" name="Google Shape;698;p221"/>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9" name="Google Shape;699;p221"/>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00" name="Google Shape;700;p221"/>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1" name="Google Shape;701;p221"/>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2" name="Google Shape;702;p221"/>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2_Text and chart">
  <p:cSld name="2_Text and chart">
    <p:spTree>
      <p:nvGrpSpPr>
        <p:cNvPr id="1" name="Shape 703"/>
        <p:cNvGrpSpPr/>
        <p:nvPr/>
      </p:nvGrpSpPr>
      <p:grpSpPr>
        <a:xfrm>
          <a:off x="0" y="0"/>
          <a:ext cx="0" cy="0"/>
          <a:chOff x="0" y="0"/>
          <a:chExt cx="0" cy="0"/>
        </a:xfrm>
      </p:grpSpPr>
      <p:sp>
        <p:nvSpPr>
          <p:cNvPr id="704" name="Google Shape;704;p222"/>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5" name="Google Shape;705;p222"/>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06" name="Google Shape;706;p222"/>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7" name="Google Shape;707;p222"/>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8" name="Google Shape;708;p22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2_2 chart">
  <p:cSld name="2_2 chart">
    <p:spTree>
      <p:nvGrpSpPr>
        <p:cNvPr id="1" name="Shape 709"/>
        <p:cNvGrpSpPr/>
        <p:nvPr/>
      </p:nvGrpSpPr>
      <p:grpSpPr>
        <a:xfrm>
          <a:off x="0" y="0"/>
          <a:ext cx="0" cy="0"/>
          <a:chOff x="0" y="0"/>
          <a:chExt cx="0" cy="0"/>
        </a:xfrm>
      </p:grpSpPr>
      <p:sp>
        <p:nvSpPr>
          <p:cNvPr id="710" name="Google Shape;710;p223"/>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11" name="Google Shape;711;p223"/>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2" name="Google Shape;712;p223"/>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13" name="Google Shape;713;p223"/>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4" name="Google Shape;714;p223"/>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5" name="Google Shape;715;p22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2_Team profile">
  <p:cSld name="2_Team profile">
    <p:spTree>
      <p:nvGrpSpPr>
        <p:cNvPr id="1" name="Shape 716"/>
        <p:cNvGrpSpPr/>
        <p:nvPr/>
      </p:nvGrpSpPr>
      <p:grpSpPr>
        <a:xfrm>
          <a:off x="0" y="0"/>
          <a:ext cx="0" cy="0"/>
          <a:chOff x="0" y="0"/>
          <a:chExt cx="0" cy="0"/>
        </a:xfrm>
      </p:grpSpPr>
      <p:sp>
        <p:nvSpPr>
          <p:cNvPr id="717" name="Google Shape;717;p224"/>
          <p:cNvSpPr>
            <a:spLocks noGrp="1"/>
          </p:cNvSpPr>
          <p:nvPr>
            <p:ph type="pic" idx="2"/>
          </p:nvPr>
        </p:nvSpPr>
        <p:spPr>
          <a:xfrm>
            <a:off x="488742" y="1700213"/>
            <a:ext cx="2664000" cy="1260000"/>
          </a:xfrm>
          <a:prstGeom prst="rect">
            <a:avLst/>
          </a:prstGeom>
          <a:noFill/>
          <a:ln>
            <a:noFill/>
          </a:ln>
        </p:spPr>
      </p:sp>
      <p:sp>
        <p:nvSpPr>
          <p:cNvPr id="718" name="Google Shape;718;p224"/>
          <p:cNvSpPr>
            <a:spLocks noGrp="1"/>
          </p:cNvSpPr>
          <p:nvPr>
            <p:ph type="pic" idx="3"/>
          </p:nvPr>
        </p:nvSpPr>
        <p:spPr>
          <a:xfrm>
            <a:off x="3341040" y="1700212"/>
            <a:ext cx="2664000" cy="1260000"/>
          </a:xfrm>
          <a:prstGeom prst="rect">
            <a:avLst/>
          </a:prstGeom>
          <a:noFill/>
          <a:ln>
            <a:noFill/>
          </a:ln>
        </p:spPr>
      </p:sp>
      <p:sp>
        <p:nvSpPr>
          <p:cNvPr id="719" name="Google Shape;719;p224"/>
          <p:cNvSpPr>
            <a:spLocks noGrp="1"/>
          </p:cNvSpPr>
          <p:nvPr>
            <p:ph type="pic" idx="4"/>
          </p:nvPr>
        </p:nvSpPr>
        <p:spPr>
          <a:xfrm>
            <a:off x="6193338" y="1700212"/>
            <a:ext cx="2664000" cy="1260000"/>
          </a:xfrm>
          <a:prstGeom prst="rect">
            <a:avLst/>
          </a:prstGeom>
          <a:noFill/>
          <a:ln>
            <a:noFill/>
          </a:ln>
        </p:spPr>
      </p:sp>
      <p:sp>
        <p:nvSpPr>
          <p:cNvPr id="720" name="Google Shape;720;p224"/>
          <p:cNvSpPr>
            <a:spLocks noGrp="1"/>
          </p:cNvSpPr>
          <p:nvPr>
            <p:ph type="pic" idx="5"/>
          </p:nvPr>
        </p:nvSpPr>
        <p:spPr>
          <a:xfrm>
            <a:off x="9045636" y="1700212"/>
            <a:ext cx="2664000" cy="1260000"/>
          </a:xfrm>
          <a:prstGeom prst="rect">
            <a:avLst/>
          </a:prstGeom>
          <a:noFill/>
          <a:ln>
            <a:noFill/>
          </a:ln>
        </p:spPr>
      </p:sp>
      <p:sp>
        <p:nvSpPr>
          <p:cNvPr id="721" name="Google Shape;721;p224"/>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2" name="Google Shape;722;p224"/>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3" name="Google Shape;723;p224"/>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4" name="Google Shape;724;p224"/>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5" name="Google Shape;725;p224"/>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26" name="Google Shape;726;p22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2_Team profile 2">
  <p:cSld name="2_Team profile 2">
    <p:spTree>
      <p:nvGrpSpPr>
        <p:cNvPr id="1" name="Shape 727"/>
        <p:cNvGrpSpPr/>
        <p:nvPr/>
      </p:nvGrpSpPr>
      <p:grpSpPr>
        <a:xfrm>
          <a:off x="0" y="0"/>
          <a:ext cx="0" cy="0"/>
          <a:chOff x="0" y="0"/>
          <a:chExt cx="0" cy="0"/>
        </a:xfrm>
      </p:grpSpPr>
      <p:sp>
        <p:nvSpPr>
          <p:cNvPr id="728" name="Google Shape;728;p225"/>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29" name="Google Shape;729;p225"/>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0" name="Google Shape;730;p225"/>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1" name="Google Shape;731;p225"/>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2" name="Google Shape;732;p225"/>
          <p:cNvSpPr>
            <a:spLocks noGrp="1"/>
          </p:cNvSpPr>
          <p:nvPr>
            <p:ph type="pic" idx="2"/>
          </p:nvPr>
        </p:nvSpPr>
        <p:spPr>
          <a:xfrm>
            <a:off x="476780" y="1880213"/>
            <a:ext cx="2116800" cy="1591200"/>
          </a:xfrm>
          <a:prstGeom prst="rect">
            <a:avLst/>
          </a:prstGeom>
          <a:noFill/>
          <a:ln>
            <a:noFill/>
          </a:ln>
        </p:spPr>
      </p:sp>
      <p:sp>
        <p:nvSpPr>
          <p:cNvPr id="733" name="Google Shape;733;p225"/>
          <p:cNvSpPr>
            <a:spLocks noGrp="1"/>
          </p:cNvSpPr>
          <p:nvPr>
            <p:ph type="pic" idx="3"/>
          </p:nvPr>
        </p:nvSpPr>
        <p:spPr>
          <a:xfrm>
            <a:off x="6204097" y="1880212"/>
            <a:ext cx="2116800" cy="1591200"/>
          </a:xfrm>
          <a:prstGeom prst="rect">
            <a:avLst/>
          </a:prstGeom>
          <a:noFill/>
          <a:ln>
            <a:noFill/>
          </a:ln>
        </p:spPr>
      </p:sp>
      <p:sp>
        <p:nvSpPr>
          <p:cNvPr id="734" name="Google Shape;734;p225"/>
          <p:cNvSpPr>
            <a:spLocks noGrp="1"/>
          </p:cNvSpPr>
          <p:nvPr>
            <p:ph type="pic" idx="4"/>
          </p:nvPr>
        </p:nvSpPr>
        <p:spPr>
          <a:xfrm>
            <a:off x="481779" y="4256211"/>
            <a:ext cx="2116800" cy="1591200"/>
          </a:xfrm>
          <a:prstGeom prst="rect">
            <a:avLst/>
          </a:prstGeom>
          <a:noFill/>
          <a:ln>
            <a:noFill/>
          </a:ln>
        </p:spPr>
      </p:sp>
      <p:sp>
        <p:nvSpPr>
          <p:cNvPr id="735" name="Google Shape;735;p225"/>
          <p:cNvSpPr>
            <a:spLocks noGrp="1"/>
          </p:cNvSpPr>
          <p:nvPr>
            <p:ph type="pic" idx="5"/>
          </p:nvPr>
        </p:nvSpPr>
        <p:spPr>
          <a:xfrm>
            <a:off x="6204097" y="4256211"/>
            <a:ext cx="2116800" cy="1591200"/>
          </a:xfrm>
          <a:prstGeom prst="rect">
            <a:avLst/>
          </a:prstGeom>
          <a:noFill/>
          <a:ln>
            <a:noFill/>
          </a:ln>
        </p:spPr>
      </p:sp>
      <p:sp>
        <p:nvSpPr>
          <p:cNvPr id="736" name="Google Shape;736;p225"/>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7" name="Google Shape;737;p225"/>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8" name="Google Shape;738;p225"/>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9" name="Google Shape;739;p225"/>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0" name="Google Shape;740;p225"/>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1" name="Google Shape;741;p22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2_Qualifications 2 x 1">
  <p:cSld name="2_Qualifications 2 x 1">
    <p:spTree>
      <p:nvGrpSpPr>
        <p:cNvPr id="1" name="Shape 742"/>
        <p:cNvGrpSpPr/>
        <p:nvPr/>
      </p:nvGrpSpPr>
      <p:grpSpPr>
        <a:xfrm>
          <a:off x="0" y="0"/>
          <a:ext cx="0" cy="0"/>
          <a:chOff x="0" y="0"/>
          <a:chExt cx="0" cy="0"/>
        </a:xfrm>
      </p:grpSpPr>
      <p:sp>
        <p:nvSpPr>
          <p:cNvPr id="743" name="Google Shape;743;p226"/>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4" name="Google Shape;744;p226"/>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5" name="Google Shape;745;p226"/>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46" name="Google Shape;746;p226"/>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47" name="Google Shape;747;p226"/>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48" name="Google Shape;748;p226"/>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49" name="Google Shape;749;p226"/>
          <p:cNvSpPr>
            <a:spLocks noGrp="1"/>
          </p:cNvSpPr>
          <p:nvPr>
            <p:ph type="pic" idx="4"/>
          </p:nvPr>
        </p:nvSpPr>
        <p:spPr>
          <a:xfrm>
            <a:off x="10467635" y="1857892"/>
            <a:ext cx="1244161" cy="549275"/>
          </a:xfrm>
          <a:prstGeom prst="rect">
            <a:avLst/>
          </a:prstGeom>
          <a:noFill/>
          <a:ln>
            <a:noFill/>
          </a:ln>
        </p:spPr>
      </p:sp>
      <p:sp>
        <p:nvSpPr>
          <p:cNvPr id="750" name="Google Shape;750;p226"/>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2_Qualifications 2 x 2">
  <p:cSld name="2_Qualifications 2 x 2">
    <p:spTree>
      <p:nvGrpSpPr>
        <p:cNvPr id="1" name="Shape 751"/>
        <p:cNvGrpSpPr/>
        <p:nvPr/>
      </p:nvGrpSpPr>
      <p:grpSpPr>
        <a:xfrm>
          <a:off x="0" y="0"/>
          <a:ext cx="0" cy="0"/>
          <a:chOff x="0" y="0"/>
          <a:chExt cx="0" cy="0"/>
        </a:xfrm>
      </p:grpSpPr>
      <p:sp>
        <p:nvSpPr>
          <p:cNvPr id="752" name="Google Shape;752;p227"/>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3" name="Google Shape;753;p227"/>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4" name="Google Shape;754;p227"/>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55" name="Google Shape;755;p227"/>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56" name="Google Shape;756;p227"/>
          <p:cNvSpPr>
            <a:spLocks noGrp="1"/>
          </p:cNvSpPr>
          <p:nvPr>
            <p:ph type="pic" idx="3"/>
          </p:nvPr>
        </p:nvSpPr>
        <p:spPr>
          <a:xfrm>
            <a:off x="10467635" y="1857892"/>
            <a:ext cx="1244161" cy="549275"/>
          </a:xfrm>
          <a:prstGeom prst="rect">
            <a:avLst/>
          </a:prstGeom>
          <a:noFill/>
          <a:ln>
            <a:noFill/>
          </a:ln>
        </p:spPr>
      </p:sp>
      <p:sp>
        <p:nvSpPr>
          <p:cNvPr id="757" name="Google Shape;757;p227"/>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8" name="Google Shape;758;p227"/>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9" name="Google Shape;759;p227"/>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0" name="Google Shape;760;p227"/>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1" name="Google Shape;761;p227"/>
          <p:cNvSpPr>
            <a:spLocks noGrp="1"/>
          </p:cNvSpPr>
          <p:nvPr>
            <p:ph type="pic" idx="6"/>
          </p:nvPr>
        </p:nvSpPr>
        <p:spPr>
          <a:xfrm>
            <a:off x="4700436" y="4249683"/>
            <a:ext cx="1274916" cy="549275"/>
          </a:xfrm>
          <a:prstGeom prst="rect">
            <a:avLst/>
          </a:prstGeom>
          <a:noFill/>
          <a:ln>
            <a:noFill/>
          </a:ln>
        </p:spPr>
      </p:sp>
      <p:sp>
        <p:nvSpPr>
          <p:cNvPr id="762" name="Google Shape;762;p227"/>
          <p:cNvSpPr>
            <a:spLocks noGrp="1"/>
          </p:cNvSpPr>
          <p:nvPr>
            <p:ph type="pic" idx="7"/>
          </p:nvPr>
        </p:nvSpPr>
        <p:spPr>
          <a:xfrm>
            <a:off x="10459036" y="4248209"/>
            <a:ext cx="1244160" cy="549275"/>
          </a:xfrm>
          <a:prstGeom prst="rect">
            <a:avLst/>
          </a:prstGeom>
          <a:noFill/>
          <a:ln>
            <a:noFill/>
          </a:ln>
        </p:spPr>
      </p:sp>
      <p:sp>
        <p:nvSpPr>
          <p:cNvPr id="763" name="Google Shape;763;p227"/>
          <p:cNvSpPr>
            <a:spLocks noGrp="1"/>
          </p:cNvSpPr>
          <p:nvPr>
            <p:ph type="pic" idx="8"/>
          </p:nvPr>
        </p:nvSpPr>
        <p:spPr>
          <a:xfrm>
            <a:off x="4734795" y="1863917"/>
            <a:ext cx="1244906" cy="549275"/>
          </a:xfrm>
          <a:prstGeom prst="rect">
            <a:avLst/>
          </a:prstGeom>
          <a:noFill/>
          <a:ln>
            <a:noFill/>
          </a:ln>
        </p:spPr>
      </p:sp>
      <p:sp>
        <p:nvSpPr>
          <p:cNvPr id="764" name="Google Shape;764;p227"/>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65" name="Google Shape;765;p22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2_3 column green line">
  <p:cSld name="2_3 column green line">
    <p:spTree>
      <p:nvGrpSpPr>
        <p:cNvPr id="1" name="Shape 766"/>
        <p:cNvGrpSpPr/>
        <p:nvPr/>
      </p:nvGrpSpPr>
      <p:grpSpPr>
        <a:xfrm>
          <a:off x="0" y="0"/>
          <a:ext cx="0" cy="0"/>
          <a:chOff x="0" y="0"/>
          <a:chExt cx="0" cy="0"/>
        </a:xfrm>
      </p:grpSpPr>
      <p:sp>
        <p:nvSpPr>
          <p:cNvPr id="767" name="Google Shape;767;p228"/>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8" name="Google Shape;768;p228"/>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9" name="Google Shape;769;p228"/>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70" name="Google Shape;770;p228"/>
          <p:cNvSpPr txBox="1">
            <a:spLocks noGrp="1"/>
          </p:cNvSpPr>
          <p:nvPr>
            <p:ph type="body" idx="1"/>
          </p:nvPr>
        </p:nvSpPr>
        <p:spPr>
          <a:xfrm>
            <a:off x="4278313" y="1851441"/>
            <a:ext cx="363016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1" name="Google Shape;771;p228"/>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2" name="Google Shape;772;p228"/>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3" name="Google Shape;773;p228"/>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74" name="Google Shape;774;p22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2_4 column icon">
  <p:cSld name="2_4 column icon">
    <p:spTree>
      <p:nvGrpSpPr>
        <p:cNvPr id="1" name="Shape 775"/>
        <p:cNvGrpSpPr/>
        <p:nvPr/>
      </p:nvGrpSpPr>
      <p:grpSpPr>
        <a:xfrm>
          <a:off x="0" y="0"/>
          <a:ext cx="0" cy="0"/>
          <a:chOff x="0" y="0"/>
          <a:chExt cx="0" cy="0"/>
        </a:xfrm>
      </p:grpSpPr>
      <p:sp>
        <p:nvSpPr>
          <p:cNvPr id="776" name="Google Shape;776;p229"/>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7" name="Google Shape;777;p229"/>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8" name="Google Shape;778;p229"/>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9" name="Google Shape;779;p229"/>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80" name="Google Shape;780;p229"/>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81" name="Google Shape;781;p22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 Deloitte white">
  <p:cSld name="Divider - Deloitte white">
    <p:bg>
      <p:bgPr>
        <a:solidFill>
          <a:schemeClr val="lt1"/>
        </a:solidFill>
        <a:effectLst/>
      </p:bgPr>
    </p:bg>
    <p:spTree>
      <p:nvGrpSpPr>
        <p:cNvPr id="1" name="Shape 112"/>
        <p:cNvGrpSpPr/>
        <p:nvPr/>
      </p:nvGrpSpPr>
      <p:grpSpPr>
        <a:xfrm>
          <a:off x="0" y="0"/>
          <a:ext cx="0" cy="0"/>
          <a:chOff x="0" y="0"/>
          <a:chExt cx="0" cy="0"/>
        </a:xfrm>
      </p:grpSpPr>
      <p:sp>
        <p:nvSpPr>
          <p:cNvPr id="113" name="Google Shape;113;p131"/>
          <p:cNvSpPr txBox="1">
            <a:spLocks noGrp="1"/>
          </p:cNvSpPr>
          <p:nvPr>
            <p:ph type="title"/>
          </p:nvPr>
        </p:nvSpPr>
        <p:spPr>
          <a:xfrm>
            <a:off x="469901"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0"/>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31"/>
          <p:cNvSpPr txBox="1">
            <a:spLocks noGrp="1"/>
          </p:cNvSpPr>
          <p:nvPr>
            <p:ph type="body" idx="1"/>
          </p:nvPr>
        </p:nvSpPr>
        <p:spPr>
          <a:xfrm>
            <a:off x="469900" y="3429000"/>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0"/>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2_4 column icon green">
  <p:cSld name="2_4 column icon green">
    <p:bg>
      <p:bgPr>
        <a:solidFill>
          <a:schemeClr val="accent2"/>
        </a:solidFill>
        <a:effectLst/>
      </p:bgPr>
    </p:bg>
    <p:spTree>
      <p:nvGrpSpPr>
        <p:cNvPr id="1" name="Shape 782"/>
        <p:cNvGrpSpPr/>
        <p:nvPr/>
      </p:nvGrpSpPr>
      <p:grpSpPr>
        <a:xfrm>
          <a:off x="0" y="0"/>
          <a:ext cx="0" cy="0"/>
          <a:chOff x="0" y="0"/>
          <a:chExt cx="0" cy="0"/>
        </a:xfrm>
      </p:grpSpPr>
      <p:sp>
        <p:nvSpPr>
          <p:cNvPr id="783" name="Google Shape;783;p230"/>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4" name="Google Shape;784;p230"/>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5" name="Google Shape;785;p230"/>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6" name="Google Shape;786;p230"/>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7" name="Google Shape;787;p23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788" name="Google Shape;788;p230"/>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
        <p:nvSpPr>
          <p:cNvPr id="789" name="Google Shape;789;p230"/>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90" name="Google Shape;790;p23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accent1"/>
        </a:solidFill>
        <a:effectLst/>
      </p:bgPr>
    </p:bg>
    <p:spTree>
      <p:nvGrpSpPr>
        <p:cNvPr id="1" name="Shape 791"/>
        <p:cNvGrpSpPr/>
        <p:nvPr/>
      </p:nvGrpSpPr>
      <p:grpSpPr>
        <a:xfrm>
          <a:off x="0" y="0"/>
          <a:ext cx="0" cy="0"/>
          <a:chOff x="0" y="0"/>
          <a:chExt cx="0" cy="0"/>
        </a:xfrm>
      </p:grpSpPr>
      <p:sp>
        <p:nvSpPr>
          <p:cNvPr id="792" name="Google Shape;792;p231"/>
          <p:cNvSpPr/>
          <p:nvPr/>
        </p:nvSpPr>
        <p:spPr>
          <a:xfrm>
            <a:off x="3048" y="0"/>
            <a:ext cx="12188952" cy="6858000"/>
          </a:xfrm>
          <a:prstGeom prst="rect">
            <a:avLst/>
          </a:prstGeom>
          <a:solidFill>
            <a:schemeClr val="accent1"/>
          </a:solidFill>
          <a:ln w="25400" cap="flat" cmpd="sng">
            <a:solidFill>
              <a:srgbClr val="6189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793" name="Google Shape;793;p231"/>
          <p:cNvSpPr txBox="1">
            <a:spLocks noGrp="1"/>
          </p:cNvSpPr>
          <p:nvPr>
            <p:ph type="ctrTitle"/>
          </p:nvPr>
        </p:nvSpPr>
        <p:spPr>
          <a:xfrm>
            <a:off x="504883" y="1122363"/>
            <a:ext cx="10212330" cy="2387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9600"/>
              <a:buFont typeface="Verdana"/>
              <a:buNone/>
              <a:defRPr sz="9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4" name="Google Shape;794;p231"/>
          <p:cNvSpPr txBox="1">
            <a:spLocks noGrp="1"/>
          </p:cNvSpPr>
          <p:nvPr>
            <p:ph type="subTitle" idx="1"/>
          </p:nvPr>
        </p:nvSpPr>
        <p:spPr>
          <a:xfrm>
            <a:off x="504883" y="3289471"/>
            <a:ext cx="10212330" cy="46569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A5A5A5"/>
              </a:buClr>
              <a:buSzPts val="2000"/>
              <a:buNone/>
              <a:defRPr sz="2000">
                <a:solidFill>
                  <a:srgbClr val="A5A5A5"/>
                </a:solidFill>
              </a:defRPr>
            </a:lvl1pPr>
            <a:lvl2pPr lvl="1" algn="ctr">
              <a:spcBef>
                <a:spcPts val="1333"/>
              </a:spcBef>
              <a:spcAft>
                <a:spcPts val="0"/>
              </a:spcAft>
              <a:buClr>
                <a:schemeClr val="dk1"/>
              </a:buClr>
              <a:buSzPts val="2000"/>
              <a:buNone/>
              <a:defRPr sz="2000"/>
            </a:lvl2pPr>
            <a:lvl3pPr lvl="2" algn="ctr">
              <a:spcBef>
                <a:spcPts val="1333"/>
              </a:spcBef>
              <a:spcAft>
                <a:spcPts val="0"/>
              </a:spcAft>
              <a:buClr>
                <a:schemeClr val="dk1"/>
              </a:buClr>
              <a:buSzPts val="1800"/>
              <a:buNone/>
              <a:defRPr sz="1800"/>
            </a:lvl3pPr>
            <a:lvl4pPr lvl="3" algn="ctr">
              <a:spcBef>
                <a:spcPts val="1333"/>
              </a:spcBef>
              <a:spcAft>
                <a:spcPts val="0"/>
              </a:spcAft>
              <a:buClr>
                <a:schemeClr val="dk1"/>
              </a:buClr>
              <a:buSzPts val="1600"/>
              <a:buNone/>
              <a:defRPr sz="1600"/>
            </a:lvl4pPr>
            <a:lvl5pPr lvl="4" algn="ctr">
              <a:spcBef>
                <a:spcPts val="1333"/>
              </a:spcBef>
              <a:spcAft>
                <a:spcPts val="0"/>
              </a:spcAft>
              <a:buClr>
                <a:schemeClr val="dk1"/>
              </a:buClr>
              <a:buSzPts val="1600"/>
              <a:buNone/>
              <a:defRPr sz="1600"/>
            </a:lvl5pPr>
            <a:lvl6pPr lvl="5" algn="ctr">
              <a:spcBef>
                <a:spcPts val="1333"/>
              </a:spcBef>
              <a:spcAft>
                <a:spcPts val="0"/>
              </a:spcAft>
              <a:buClr>
                <a:schemeClr val="dk1"/>
              </a:buClr>
              <a:buSzPts val="1600"/>
              <a:buNone/>
              <a:defRPr sz="1600"/>
            </a:lvl6pPr>
            <a:lvl7pPr lvl="6" algn="ctr">
              <a:spcBef>
                <a:spcPts val="1333"/>
              </a:spcBef>
              <a:spcAft>
                <a:spcPts val="0"/>
              </a:spcAft>
              <a:buClr>
                <a:schemeClr val="dk1"/>
              </a:buClr>
              <a:buSzPts val="1600"/>
              <a:buNone/>
              <a:defRPr sz="1600"/>
            </a:lvl7pPr>
            <a:lvl8pPr lvl="7" algn="ctr">
              <a:spcBef>
                <a:spcPts val="1333"/>
              </a:spcBef>
              <a:spcAft>
                <a:spcPts val="0"/>
              </a:spcAft>
              <a:buClr>
                <a:schemeClr val="dk1"/>
              </a:buClr>
              <a:buSzPts val="1600"/>
              <a:buNone/>
              <a:defRPr sz="1600"/>
            </a:lvl8pPr>
            <a:lvl9pPr lvl="8" algn="ctr">
              <a:spcBef>
                <a:spcPts val="1333"/>
              </a:spcBef>
              <a:spcAft>
                <a:spcPts val="1333"/>
              </a:spcAft>
              <a:buClr>
                <a:schemeClr val="dk1"/>
              </a:buClr>
              <a:buSzPts val="1600"/>
              <a:buNone/>
              <a:defRPr sz="1600"/>
            </a:lvl9pPr>
          </a:lstStyle>
          <a:p>
            <a:endParaRPr/>
          </a:p>
        </p:txBody>
      </p:sp>
      <p:sp>
        <p:nvSpPr>
          <p:cNvPr id="795" name="Google Shape;795;p231"/>
          <p:cNvSpPr txBox="1">
            <a:spLocks noGrp="1"/>
          </p:cNvSpPr>
          <p:nvPr>
            <p:ph type="body" idx="2"/>
          </p:nvPr>
        </p:nvSpPr>
        <p:spPr>
          <a:xfrm>
            <a:off x="504883" y="4058039"/>
            <a:ext cx="10212388" cy="403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5"/>
              </a:buClr>
              <a:buSzPts val="1400"/>
              <a:buNone/>
              <a:defRPr sz="1400">
                <a:solidFill>
                  <a:schemeClr val="accent5"/>
                </a:solidFill>
              </a:defRPr>
            </a:lvl1pPr>
            <a:lvl2pPr marL="914400" lvl="1" indent="-228600" algn="l">
              <a:spcBef>
                <a:spcPts val="1333"/>
              </a:spcBef>
              <a:spcAft>
                <a:spcPts val="0"/>
              </a:spcAft>
              <a:buClr>
                <a:schemeClr val="accent5"/>
              </a:buClr>
              <a:buSzPts val="1200"/>
              <a:buNone/>
              <a:defRPr>
                <a:solidFill>
                  <a:schemeClr val="accent5"/>
                </a:solidFill>
              </a:defRPr>
            </a:lvl2pPr>
            <a:lvl3pPr marL="1371600" lvl="2" indent="-228600" algn="l">
              <a:spcBef>
                <a:spcPts val="1333"/>
              </a:spcBef>
              <a:spcAft>
                <a:spcPts val="0"/>
              </a:spcAft>
              <a:buClr>
                <a:schemeClr val="accent5"/>
              </a:buClr>
              <a:buSzPts val="1200"/>
              <a:buNone/>
              <a:defRPr>
                <a:solidFill>
                  <a:schemeClr val="accent5"/>
                </a:solidFill>
              </a:defRPr>
            </a:lvl3pPr>
            <a:lvl4pPr marL="1828800" lvl="3" indent="-228600" algn="l">
              <a:spcBef>
                <a:spcPts val="1333"/>
              </a:spcBef>
              <a:spcAft>
                <a:spcPts val="0"/>
              </a:spcAft>
              <a:buClr>
                <a:schemeClr val="accent5"/>
              </a:buClr>
              <a:buSzPts val="1200"/>
              <a:buNone/>
              <a:defRPr>
                <a:solidFill>
                  <a:schemeClr val="accent5"/>
                </a:solidFill>
              </a:defRPr>
            </a:lvl4pPr>
            <a:lvl5pPr marL="2286000" lvl="4" indent="-228600" algn="l">
              <a:spcBef>
                <a:spcPts val="1333"/>
              </a:spcBef>
              <a:spcAft>
                <a:spcPts val="0"/>
              </a:spcAft>
              <a:buClr>
                <a:schemeClr val="accent5"/>
              </a:buClr>
              <a:buSzPts val="1200"/>
              <a:buNone/>
              <a:defRPr>
                <a:solidFill>
                  <a:schemeClr val="accent5"/>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accent1"/>
        </a:solidFill>
        <a:effectLst/>
      </p:bgPr>
    </p:bg>
    <p:spTree>
      <p:nvGrpSpPr>
        <p:cNvPr id="1" name="Shape 796"/>
        <p:cNvGrpSpPr/>
        <p:nvPr/>
      </p:nvGrpSpPr>
      <p:grpSpPr>
        <a:xfrm>
          <a:off x="0" y="0"/>
          <a:ext cx="0" cy="0"/>
          <a:chOff x="0" y="0"/>
          <a:chExt cx="0" cy="0"/>
        </a:xfrm>
      </p:grpSpPr>
      <p:sp>
        <p:nvSpPr>
          <p:cNvPr id="797" name="Google Shape;797;p232"/>
          <p:cNvSpPr/>
          <p:nvPr/>
        </p:nvSpPr>
        <p:spPr>
          <a:xfrm>
            <a:off x="3048" y="0"/>
            <a:ext cx="12188952" cy="6858000"/>
          </a:xfrm>
          <a:prstGeom prst="rect">
            <a:avLst/>
          </a:prstGeom>
          <a:solidFill>
            <a:schemeClr val="accent1"/>
          </a:solidFill>
          <a:ln w="25400" cap="flat" cmpd="sng">
            <a:solidFill>
              <a:srgbClr val="6189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798" name="Google Shape;798;p232"/>
          <p:cNvSpPr>
            <a:spLocks noGrp="1"/>
          </p:cNvSpPr>
          <p:nvPr>
            <p:ph type="pic" idx="2"/>
          </p:nvPr>
        </p:nvSpPr>
        <p:spPr>
          <a:xfrm>
            <a:off x="0" y="-1"/>
            <a:ext cx="12192000" cy="6858001"/>
          </a:xfrm>
          <a:prstGeom prst="rect">
            <a:avLst/>
          </a:prstGeom>
          <a:noFill/>
          <a:ln>
            <a:noFill/>
          </a:ln>
        </p:spPr>
      </p:sp>
      <p:sp>
        <p:nvSpPr>
          <p:cNvPr id="799" name="Google Shape;799;p232"/>
          <p:cNvSpPr txBox="1">
            <a:spLocks noGrp="1"/>
          </p:cNvSpPr>
          <p:nvPr>
            <p:ph type="title"/>
          </p:nvPr>
        </p:nvSpPr>
        <p:spPr>
          <a:xfrm>
            <a:off x="506538" y="1138238"/>
            <a:ext cx="11075862" cy="2852737"/>
          </a:xfrm>
          <a:prstGeom prst="rect">
            <a:avLst/>
          </a:prstGeom>
          <a:noFill/>
          <a:ln>
            <a:noFill/>
          </a:ln>
        </p:spPr>
        <p:txBody>
          <a:bodyPr spcFirstLastPara="1" wrap="square" lIns="0" tIns="0" rIns="0" bIns="0" anchor="b" anchorCtr="0">
            <a:noAutofit/>
          </a:bodyPr>
          <a:lstStyle>
            <a:lvl1pPr lvl="0" algn="l">
              <a:spcBef>
                <a:spcPts val="0"/>
              </a:spcBef>
              <a:spcAft>
                <a:spcPts val="0"/>
              </a:spcAft>
              <a:buClr>
                <a:schemeClr val="lt1"/>
              </a:buClr>
              <a:buSzPts val="7200"/>
              <a:buFont typeface="Verdana"/>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0" name="Google Shape;800;p232"/>
          <p:cNvSpPr txBox="1">
            <a:spLocks noGrp="1"/>
          </p:cNvSpPr>
          <p:nvPr>
            <p:ph type="body" idx="1"/>
          </p:nvPr>
        </p:nvSpPr>
        <p:spPr>
          <a:xfrm>
            <a:off x="505614" y="3990975"/>
            <a:ext cx="11175211" cy="647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accent5"/>
              </a:buClr>
              <a:buSzPts val="1500"/>
              <a:buFont typeface="Arial"/>
              <a:buNone/>
              <a:defRPr sz="2000">
                <a:solidFill>
                  <a:srgbClr val="A5A5A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Subtitle and Content">
  <p:cSld name="Title, Subtitle and Content">
    <p:bg>
      <p:bgPr>
        <a:solidFill>
          <a:schemeClr val="lt1"/>
        </a:solidFill>
        <a:effectLst/>
      </p:bgPr>
    </p:bg>
    <p:spTree>
      <p:nvGrpSpPr>
        <p:cNvPr id="1" name="Shape 801"/>
        <p:cNvGrpSpPr/>
        <p:nvPr/>
      </p:nvGrpSpPr>
      <p:grpSpPr>
        <a:xfrm>
          <a:off x="0" y="0"/>
          <a:ext cx="0" cy="0"/>
          <a:chOff x="0" y="0"/>
          <a:chExt cx="0" cy="0"/>
        </a:xfrm>
      </p:grpSpPr>
      <p:sp>
        <p:nvSpPr>
          <p:cNvPr id="802" name="Google Shape;802;p233"/>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3" name="Google Shape;803;p233"/>
          <p:cNvSpPr txBox="1">
            <a:spLocks noGrp="1"/>
          </p:cNvSpPr>
          <p:nvPr>
            <p:ph type="body" idx="1"/>
          </p:nvPr>
        </p:nvSpPr>
        <p:spPr>
          <a:xfrm>
            <a:off x="511175" y="1279083"/>
            <a:ext cx="11071225" cy="6477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7F7F7F"/>
              </a:buClr>
              <a:buSzPts val="2000"/>
              <a:buNone/>
              <a:defRPr sz="2000">
                <a:solidFill>
                  <a:srgbClr val="7F7F7F"/>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04" name="Google Shape;804;p233"/>
          <p:cNvSpPr txBox="1">
            <a:spLocks noGrp="1"/>
          </p:cNvSpPr>
          <p:nvPr>
            <p:ph type="body" idx="2"/>
          </p:nvPr>
        </p:nvSpPr>
        <p:spPr>
          <a:xfrm>
            <a:off x="510492" y="2212900"/>
            <a:ext cx="11071907" cy="25765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805"/>
        <p:cNvGrpSpPr/>
        <p:nvPr/>
      </p:nvGrpSpPr>
      <p:grpSpPr>
        <a:xfrm>
          <a:off x="0" y="0"/>
          <a:ext cx="0" cy="0"/>
          <a:chOff x="0" y="0"/>
          <a:chExt cx="0" cy="0"/>
        </a:xfrm>
      </p:grpSpPr>
      <p:sp>
        <p:nvSpPr>
          <p:cNvPr id="806" name="Google Shape;806;p234"/>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7" name="Google Shape;807;p234"/>
          <p:cNvSpPr txBox="1">
            <a:spLocks noGrp="1"/>
          </p:cNvSpPr>
          <p:nvPr>
            <p:ph type="body" idx="1"/>
          </p:nvPr>
        </p:nvSpPr>
        <p:spPr>
          <a:xfrm>
            <a:off x="510492" y="2212900"/>
            <a:ext cx="11071907" cy="25765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808"/>
        <p:cNvGrpSpPr/>
        <p:nvPr/>
      </p:nvGrpSpPr>
      <p:grpSpPr>
        <a:xfrm>
          <a:off x="0" y="0"/>
          <a:ext cx="0" cy="0"/>
          <a:chOff x="0" y="0"/>
          <a:chExt cx="0" cy="0"/>
        </a:xfrm>
      </p:grpSpPr>
      <p:sp>
        <p:nvSpPr>
          <p:cNvPr id="809" name="Google Shape;809;p235"/>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Bio Slide">
  <p:cSld name="Bio Slide">
    <p:spTree>
      <p:nvGrpSpPr>
        <p:cNvPr id="1" name="Shape 810"/>
        <p:cNvGrpSpPr/>
        <p:nvPr/>
      </p:nvGrpSpPr>
      <p:grpSpPr>
        <a:xfrm>
          <a:off x="0" y="0"/>
          <a:ext cx="0" cy="0"/>
          <a:chOff x="0" y="0"/>
          <a:chExt cx="0" cy="0"/>
        </a:xfrm>
      </p:grpSpPr>
      <p:sp>
        <p:nvSpPr>
          <p:cNvPr id="811" name="Google Shape;811;p236"/>
          <p:cNvSpPr>
            <a:spLocks noGrp="1"/>
          </p:cNvSpPr>
          <p:nvPr>
            <p:ph type="pic" idx="2"/>
          </p:nvPr>
        </p:nvSpPr>
        <p:spPr>
          <a:xfrm>
            <a:off x="943114" y="1818329"/>
            <a:ext cx="1246909" cy="1243775"/>
          </a:xfrm>
          <a:prstGeom prst="ellipse">
            <a:avLst/>
          </a:prstGeom>
          <a:noFill/>
          <a:ln>
            <a:noFill/>
          </a:ln>
        </p:spPr>
      </p:sp>
      <p:sp>
        <p:nvSpPr>
          <p:cNvPr id="812" name="Google Shape;812;p236"/>
          <p:cNvSpPr>
            <a:spLocks noGrp="1"/>
          </p:cNvSpPr>
          <p:nvPr>
            <p:ph type="pic" idx="3"/>
          </p:nvPr>
        </p:nvSpPr>
        <p:spPr>
          <a:xfrm>
            <a:off x="6519164" y="1818329"/>
            <a:ext cx="1246909" cy="1243775"/>
          </a:xfrm>
          <a:prstGeom prst="ellipse">
            <a:avLst/>
          </a:prstGeom>
          <a:noFill/>
          <a:ln>
            <a:noFill/>
          </a:ln>
        </p:spPr>
      </p:sp>
      <p:sp>
        <p:nvSpPr>
          <p:cNvPr id="813" name="Google Shape;813;p236"/>
          <p:cNvSpPr>
            <a:spLocks noGrp="1"/>
          </p:cNvSpPr>
          <p:nvPr>
            <p:ph type="pic" idx="4"/>
          </p:nvPr>
        </p:nvSpPr>
        <p:spPr>
          <a:xfrm>
            <a:off x="943114" y="3302580"/>
            <a:ext cx="1246909" cy="1243775"/>
          </a:xfrm>
          <a:prstGeom prst="ellipse">
            <a:avLst/>
          </a:prstGeom>
          <a:noFill/>
          <a:ln>
            <a:noFill/>
          </a:ln>
        </p:spPr>
      </p:sp>
      <p:sp>
        <p:nvSpPr>
          <p:cNvPr id="814" name="Google Shape;814;p236"/>
          <p:cNvSpPr>
            <a:spLocks noGrp="1"/>
          </p:cNvSpPr>
          <p:nvPr>
            <p:ph type="pic" idx="5"/>
          </p:nvPr>
        </p:nvSpPr>
        <p:spPr>
          <a:xfrm>
            <a:off x="6519164" y="3302580"/>
            <a:ext cx="1246909" cy="1243775"/>
          </a:xfrm>
          <a:prstGeom prst="ellipse">
            <a:avLst/>
          </a:prstGeom>
          <a:noFill/>
          <a:ln>
            <a:noFill/>
          </a:ln>
        </p:spPr>
      </p:sp>
      <p:sp>
        <p:nvSpPr>
          <p:cNvPr id="815" name="Google Shape;815;p236"/>
          <p:cNvSpPr>
            <a:spLocks noGrp="1"/>
          </p:cNvSpPr>
          <p:nvPr>
            <p:ph type="pic" idx="6"/>
          </p:nvPr>
        </p:nvSpPr>
        <p:spPr>
          <a:xfrm>
            <a:off x="943114" y="4808349"/>
            <a:ext cx="1246909" cy="1243775"/>
          </a:xfrm>
          <a:prstGeom prst="ellipse">
            <a:avLst/>
          </a:prstGeom>
          <a:noFill/>
          <a:ln>
            <a:noFill/>
          </a:ln>
        </p:spPr>
      </p:sp>
      <p:sp>
        <p:nvSpPr>
          <p:cNvPr id="816" name="Google Shape;816;p236"/>
          <p:cNvSpPr>
            <a:spLocks noGrp="1"/>
          </p:cNvSpPr>
          <p:nvPr>
            <p:ph type="pic" idx="7"/>
          </p:nvPr>
        </p:nvSpPr>
        <p:spPr>
          <a:xfrm>
            <a:off x="6519164" y="4808349"/>
            <a:ext cx="1246909" cy="1243775"/>
          </a:xfrm>
          <a:prstGeom prst="ellipse">
            <a:avLst/>
          </a:prstGeom>
          <a:noFill/>
          <a:ln>
            <a:noFill/>
          </a:ln>
        </p:spPr>
      </p:sp>
      <p:sp>
        <p:nvSpPr>
          <p:cNvPr id="817" name="Google Shape;817;p236"/>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8" name="Google Shape;818;p236"/>
          <p:cNvSpPr txBox="1">
            <a:spLocks noGrp="1"/>
          </p:cNvSpPr>
          <p:nvPr>
            <p:ph type="body" idx="1"/>
          </p:nvPr>
        </p:nvSpPr>
        <p:spPr>
          <a:xfrm>
            <a:off x="2444750" y="2048375"/>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19" name="Google Shape;819;p236"/>
          <p:cNvSpPr txBox="1">
            <a:spLocks noGrp="1"/>
          </p:cNvSpPr>
          <p:nvPr>
            <p:ph type="body" idx="8"/>
          </p:nvPr>
        </p:nvSpPr>
        <p:spPr>
          <a:xfrm>
            <a:off x="2444750" y="2395309"/>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0" name="Google Shape;820;p236"/>
          <p:cNvSpPr txBox="1">
            <a:spLocks noGrp="1"/>
          </p:cNvSpPr>
          <p:nvPr>
            <p:ph type="body" idx="9"/>
          </p:nvPr>
        </p:nvSpPr>
        <p:spPr>
          <a:xfrm>
            <a:off x="2444750" y="3596731"/>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1" name="Google Shape;821;p236"/>
          <p:cNvSpPr txBox="1">
            <a:spLocks noGrp="1"/>
          </p:cNvSpPr>
          <p:nvPr>
            <p:ph type="body" idx="13"/>
          </p:nvPr>
        </p:nvSpPr>
        <p:spPr>
          <a:xfrm>
            <a:off x="2444750" y="3943665"/>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2" name="Google Shape;822;p236"/>
          <p:cNvSpPr txBox="1">
            <a:spLocks noGrp="1"/>
          </p:cNvSpPr>
          <p:nvPr>
            <p:ph type="body" idx="14"/>
          </p:nvPr>
        </p:nvSpPr>
        <p:spPr>
          <a:xfrm>
            <a:off x="2444750" y="5144679"/>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3" name="Google Shape;823;p236"/>
          <p:cNvSpPr txBox="1">
            <a:spLocks noGrp="1"/>
          </p:cNvSpPr>
          <p:nvPr>
            <p:ph type="body" idx="15"/>
          </p:nvPr>
        </p:nvSpPr>
        <p:spPr>
          <a:xfrm>
            <a:off x="2444750" y="5491613"/>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4" name="Google Shape;824;p236"/>
          <p:cNvSpPr txBox="1">
            <a:spLocks noGrp="1"/>
          </p:cNvSpPr>
          <p:nvPr>
            <p:ph type="body" idx="16"/>
          </p:nvPr>
        </p:nvSpPr>
        <p:spPr>
          <a:xfrm>
            <a:off x="8016059" y="2048375"/>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5" name="Google Shape;825;p236"/>
          <p:cNvSpPr txBox="1">
            <a:spLocks noGrp="1"/>
          </p:cNvSpPr>
          <p:nvPr>
            <p:ph type="body" idx="17"/>
          </p:nvPr>
        </p:nvSpPr>
        <p:spPr>
          <a:xfrm>
            <a:off x="8016059" y="2395309"/>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6" name="Google Shape;826;p236"/>
          <p:cNvSpPr txBox="1">
            <a:spLocks noGrp="1"/>
          </p:cNvSpPr>
          <p:nvPr>
            <p:ph type="body" idx="18"/>
          </p:nvPr>
        </p:nvSpPr>
        <p:spPr>
          <a:xfrm>
            <a:off x="8016059" y="3596731"/>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7" name="Google Shape;827;p236"/>
          <p:cNvSpPr txBox="1">
            <a:spLocks noGrp="1"/>
          </p:cNvSpPr>
          <p:nvPr>
            <p:ph type="body" idx="19"/>
          </p:nvPr>
        </p:nvSpPr>
        <p:spPr>
          <a:xfrm>
            <a:off x="8016059" y="3943665"/>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8" name="Google Shape;828;p236"/>
          <p:cNvSpPr txBox="1">
            <a:spLocks noGrp="1"/>
          </p:cNvSpPr>
          <p:nvPr>
            <p:ph type="body" idx="20"/>
          </p:nvPr>
        </p:nvSpPr>
        <p:spPr>
          <a:xfrm>
            <a:off x="8016059" y="5144679"/>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9" name="Google Shape;829;p236"/>
          <p:cNvSpPr txBox="1">
            <a:spLocks noGrp="1"/>
          </p:cNvSpPr>
          <p:nvPr>
            <p:ph type="body" idx="21"/>
          </p:nvPr>
        </p:nvSpPr>
        <p:spPr>
          <a:xfrm>
            <a:off x="8016059" y="5491613"/>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830"/>
        <p:cNvGrpSpPr/>
        <p:nvPr/>
      </p:nvGrpSpPr>
      <p:grpSpPr>
        <a:xfrm>
          <a:off x="0" y="0"/>
          <a:ext cx="0" cy="0"/>
          <a:chOff x="0" y="0"/>
          <a:chExt cx="0" cy="0"/>
        </a:xfrm>
      </p:grpSpPr>
      <p:sp>
        <p:nvSpPr>
          <p:cNvPr id="831" name="Google Shape;831;p237"/>
          <p:cNvSpPr txBox="1">
            <a:spLocks noGrp="1"/>
          </p:cNvSpPr>
          <p:nvPr>
            <p:ph type="body" idx="1"/>
          </p:nvPr>
        </p:nvSpPr>
        <p:spPr>
          <a:xfrm>
            <a:off x="475325" y="4102100"/>
            <a:ext cx="8555263" cy="2197101"/>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900"/>
              <a:buNone/>
              <a:defRPr sz="900"/>
            </a:lvl1pPr>
            <a:lvl2pPr marL="914400" lvl="1" indent="-228600" algn="l">
              <a:spcBef>
                <a:spcPts val="80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32" name="Google Shape;832;p237"/>
          <p:cNvSpPr>
            <a:spLocks noGrp="1"/>
          </p:cNvSpPr>
          <p:nvPr>
            <p:ph type="pic" idx="2"/>
          </p:nvPr>
        </p:nvSpPr>
        <p:spPr>
          <a:xfrm>
            <a:off x="9402597" y="4102100"/>
            <a:ext cx="2319503" cy="1725448"/>
          </a:xfrm>
          <a:prstGeom prst="rect">
            <a:avLst/>
          </a:prstGeom>
          <a:noFill/>
          <a:ln>
            <a:noFill/>
          </a:ln>
        </p:spPr>
      </p:sp>
      <p:sp>
        <p:nvSpPr>
          <p:cNvPr id="833" name="Google Shape;833;p237"/>
          <p:cNvSpPr txBox="1">
            <a:spLocks noGrp="1"/>
          </p:cNvSpPr>
          <p:nvPr>
            <p:ph type="body" idx="3"/>
          </p:nvPr>
        </p:nvSpPr>
        <p:spPr>
          <a:xfrm>
            <a:off x="9402598" y="5935479"/>
            <a:ext cx="2319501" cy="363723"/>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267"/>
              <a:buNone/>
              <a:defRPr sz="1267"/>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834" name="Google Shape;834;p237"/>
          <p:cNvGrpSpPr/>
          <p:nvPr/>
        </p:nvGrpSpPr>
        <p:grpSpPr>
          <a:xfrm>
            <a:off x="475325" y="457200"/>
            <a:ext cx="1998000" cy="374400"/>
            <a:chOff x="398463" y="404813"/>
            <a:chExt cx="1627187" cy="307976"/>
          </a:xfrm>
        </p:grpSpPr>
        <p:sp>
          <p:nvSpPr>
            <p:cNvPr id="835" name="Google Shape;835;p237"/>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6" name="Google Shape;836;p237"/>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7" name="Google Shape;837;p237"/>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8" name="Google Shape;838;p237"/>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9" name="Google Shape;839;p237"/>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0" name="Google Shape;840;p237"/>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1" name="Google Shape;841;p237"/>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2" name="Google Shape;842;p237"/>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3" name="Google Shape;843;p237"/>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4" name="Google Shape;844;p237"/>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subtitle &amp; 1 column text">
  <p:cSld name="Title, subtitle &amp; 1 column text">
    <p:spTree>
      <p:nvGrpSpPr>
        <p:cNvPr id="1" name="Shape 851"/>
        <p:cNvGrpSpPr/>
        <p:nvPr/>
      </p:nvGrpSpPr>
      <p:grpSpPr>
        <a:xfrm>
          <a:off x="0" y="0"/>
          <a:ext cx="0" cy="0"/>
          <a:chOff x="0" y="0"/>
          <a:chExt cx="0" cy="0"/>
        </a:xfrm>
      </p:grpSpPr>
      <p:sp>
        <p:nvSpPr>
          <p:cNvPr id="852" name="Google Shape;852;p112"/>
          <p:cNvSpPr txBox="1">
            <a:spLocks noGrp="1"/>
          </p:cNvSpPr>
          <p:nvPr>
            <p:ph type="body" idx="1"/>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53" name="Google Shape;853;p11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4" name="Google Shape;854;p112"/>
          <p:cNvSpPr txBox="1">
            <a:spLocks noGrp="1"/>
          </p:cNvSpPr>
          <p:nvPr>
            <p:ph type="body" idx="2"/>
          </p:nvPr>
        </p:nvSpPr>
        <p:spPr>
          <a:xfrm>
            <a:off x="469900" y="1665819"/>
            <a:ext cx="11252200" cy="4633383"/>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55" name="Google Shape;855;p11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6" name="Google Shape;856;p11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
        <p:nvSpPr>
          <p:cNvPr id="857" name="Google Shape;857;p112"/>
          <p:cNvSpPr txBox="1"/>
          <p:nvPr/>
        </p:nvSpPr>
        <p:spPr>
          <a:xfrm>
            <a:off x="10631048" y="6654800"/>
            <a:ext cx="1559813" cy="10015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651" dirty="0">
                <a:solidFill>
                  <a:srgbClr val="000000"/>
                </a:solidFill>
                <a:latin typeface="Verdana"/>
                <a:ea typeface="Verdana"/>
                <a:cs typeface="Verdana"/>
                <a:sym typeface="Verdana"/>
              </a:rPr>
              <a:t>Benchmarking Report</a:t>
            </a:r>
            <a:endParaRPr sz="651" dirty="0">
              <a:solidFill>
                <a:srgbClr val="000000"/>
              </a:solidFill>
              <a:latin typeface="Verdana"/>
              <a:ea typeface="Verdana"/>
              <a:cs typeface="Verdana"/>
              <a:sym typeface="Verdana"/>
            </a:endParaRPr>
          </a:p>
        </p:txBody>
      </p:sp>
    </p:spTree>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Divider Slide 7">
  <p:cSld name="Divider Slide 7">
    <p:spTree>
      <p:nvGrpSpPr>
        <p:cNvPr id="1" name="Shape 864"/>
        <p:cNvGrpSpPr/>
        <p:nvPr/>
      </p:nvGrpSpPr>
      <p:grpSpPr>
        <a:xfrm>
          <a:off x="0" y="0"/>
          <a:ext cx="0" cy="0"/>
          <a:chOff x="0" y="0"/>
          <a:chExt cx="0" cy="0"/>
        </a:xfrm>
      </p:grpSpPr>
      <p:pic>
        <p:nvPicPr>
          <p:cNvPr id="865" name="Google Shape;865;p116"/>
          <p:cNvPicPr preferRelativeResize="0"/>
          <p:nvPr/>
        </p:nvPicPr>
        <p:blipFill rotWithShape="1">
          <a:blip r:embed="rId2">
            <a:alphaModFix/>
          </a:blip>
          <a:srcRect/>
          <a:stretch/>
        </p:blipFill>
        <p:spPr>
          <a:xfrm>
            <a:off x="0" y="0"/>
            <a:ext cx="12192000" cy="6858001"/>
          </a:xfrm>
          <a:prstGeom prst="rect">
            <a:avLst/>
          </a:prstGeom>
          <a:noFill/>
          <a:ln>
            <a:noFill/>
          </a:ln>
        </p:spPr>
      </p:pic>
      <p:sp>
        <p:nvSpPr>
          <p:cNvPr id="866" name="Google Shape;866;p116"/>
          <p:cNvSpPr/>
          <p:nvPr/>
        </p:nvSpPr>
        <p:spPr>
          <a:xfrm>
            <a:off x="0" y="0"/>
            <a:ext cx="12192000" cy="6858000"/>
          </a:xfrm>
          <a:prstGeom prst="rect">
            <a:avLst/>
          </a:prstGeom>
          <a:solidFill>
            <a:srgbClr val="000000">
              <a:alpha val="40000"/>
            </a:srgbClr>
          </a:solidFill>
          <a:ln>
            <a:noFill/>
          </a:ln>
          <a:effectLst>
            <a:outerShdw blurRad="40000" dist="23000" dir="5400000" rotWithShape="0">
              <a:srgbClr val="000000">
                <a:alpha val="34901"/>
              </a:srgbClr>
            </a:outerShdw>
          </a:effectLst>
        </p:spPr>
        <p:txBody>
          <a:bodyPr spcFirstLastPara="1" wrap="square" lIns="59350" tIns="29675" rIns="59350" bIns="29675" anchor="ctr" anchorCtr="0">
            <a:noAutofit/>
          </a:bodyPr>
          <a:lstStyle/>
          <a:p>
            <a:pPr marL="0" marR="0" lvl="0" indent="0" algn="ctr" rtl="0">
              <a:spcBef>
                <a:spcPts val="0"/>
              </a:spcBef>
              <a:spcAft>
                <a:spcPts val="0"/>
              </a:spcAft>
              <a:buNone/>
            </a:pPr>
            <a:endParaRPr sz="1900">
              <a:solidFill>
                <a:srgbClr val="FFFFFF"/>
              </a:solidFill>
              <a:latin typeface="Verdana"/>
              <a:ea typeface="Verdana"/>
              <a:cs typeface="Verdana"/>
              <a:sym typeface="Verdana"/>
            </a:endParaRPr>
          </a:p>
        </p:txBody>
      </p:sp>
      <p:pic>
        <p:nvPicPr>
          <p:cNvPr id="867" name="Google Shape;867;p116" descr="http://www.virtual-affairs.nl/wp-content/uploads/2014/03/Deloitte_Logo_Wit.png"/>
          <p:cNvPicPr preferRelativeResize="0"/>
          <p:nvPr/>
        </p:nvPicPr>
        <p:blipFill rotWithShape="1">
          <a:blip r:embed="rId3">
            <a:alphaModFix/>
          </a:blip>
          <a:srcRect/>
          <a:stretch/>
        </p:blipFill>
        <p:spPr>
          <a:xfrm>
            <a:off x="334963" y="6364030"/>
            <a:ext cx="1265778" cy="28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Key statement dark green">
  <p:cSld name="Key statement dark green">
    <p:bg>
      <p:bgPr>
        <a:solidFill>
          <a:schemeClr val="accent2"/>
        </a:solidFill>
        <a:effectLst/>
      </p:bgPr>
    </p:bg>
    <p:spTree>
      <p:nvGrpSpPr>
        <p:cNvPr id="1" name="Shape 115"/>
        <p:cNvGrpSpPr/>
        <p:nvPr/>
      </p:nvGrpSpPr>
      <p:grpSpPr>
        <a:xfrm>
          <a:off x="0" y="0"/>
          <a:ext cx="0" cy="0"/>
          <a:chOff x="0" y="0"/>
          <a:chExt cx="0" cy="0"/>
        </a:xfrm>
      </p:grpSpPr>
      <p:sp>
        <p:nvSpPr>
          <p:cNvPr id="116" name="Google Shape;116;p13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7" name="Google Shape;117;p13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Page de fin">
  <p:cSld name="Page de fin">
    <p:spTree>
      <p:nvGrpSpPr>
        <p:cNvPr id="1" name="Shape 883"/>
        <p:cNvGrpSpPr/>
        <p:nvPr/>
      </p:nvGrpSpPr>
      <p:grpSpPr>
        <a:xfrm>
          <a:off x="0" y="0"/>
          <a:ext cx="0" cy="0"/>
          <a:chOff x="0" y="0"/>
          <a:chExt cx="0" cy="0"/>
        </a:xfrm>
      </p:grpSpPr>
      <p:sp>
        <p:nvSpPr>
          <p:cNvPr id="884" name="Google Shape;884;p121"/>
          <p:cNvSpPr txBox="1">
            <a:spLocks noGrp="1"/>
          </p:cNvSpPr>
          <p:nvPr>
            <p:ph type="sldNum" idx="12"/>
          </p:nvPr>
        </p:nvSpPr>
        <p:spPr>
          <a:xfrm>
            <a:off x="554143" y="6554192"/>
            <a:ext cx="377092" cy="100156"/>
          </a:xfrm>
          <a:prstGeom prst="rect">
            <a:avLst/>
          </a:prstGeom>
          <a:noFill/>
          <a:ln>
            <a:noFill/>
          </a:ln>
        </p:spPr>
        <p:txBody>
          <a:bodyPr spcFirstLastPara="1" wrap="square" lIns="0" tIns="0" rIns="0" bIns="0" anchor="t" anchorCtr="0">
            <a:spAutoFit/>
          </a:bodyPr>
          <a:lstStyle>
            <a:lvl1pPr marL="0" lvl="0" indent="0" algn="r">
              <a:spcBef>
                <a:spcPts val="0"/>
              </a:spcBef>
              <a:buNone/>
              <a:defRPr sz="651">
                <a:solidFill>
                  <a:srgbClr val="000000"/>
                </a:solidFill>
                <a:latin typeface="Verdana"/>
                <a:ea typeface="Verdana"/>
                <a:cs typeface="Verdana"/>
                <a:sym typeface="Verdana"/>
              </a:defRPr>
            </a:lvl1pPr>
            <a:lvl2pPr marL="0" lvl="1" indent="0" algn="r">
              <a:spcBef>
                <a:spcPts val="0"/>
              </a:spcBef>
              <a:buNone/>
              <a:defRPr sz="651">
                <a:solidFill>
                  <a:srgbClr val="000000"/>
                </a:solidFill>
                <a:latin typeface="Verdana"/>
                <a:ea typeface="Verdana"/>
                <a:cs typeface="Verdana"/>
                <a:sym typeface="Verdana"/>
              </a:defRPr>
            </a:lvl2pPr>
            <a:lvl3pPr marL="0" lvl="2" indent="0" algn="r">
              <a:spcBef>
                <a:spcPts val="0"/>
              </a:spcBef>
              <a:buNone/>
              <a:defRPr sz="651">
                <a:solidFill>
                  <a:srgbClr val="000000"/>
                </a:solidFill>
                <a:latin typeface="Verdana"/>
                <a:ea typeface="Verdana"/>
                <a:cs typeface="Verdana"/>
                <a:sym typeface="Verdana"/>
              </a:defRPr>
            </a:lvl3pPr>
            <a:lvl4pPr marL="0" lvl="3" indent="0" algn="r">
              <a:spcBef>
                <a:spcPts val="0"/>
              </a:spcBef>
              <a:buNone/>
              <a:defRPr sz="651">
                <a:solidFill>
                  <a:srgbClr val="000000"/>
                </a:solidFill>
                <a:latin typeface="Verdana"/>
                <a:ea typeface="Verdana"/>
                <a:cs typeface="Verdana"/>
                <a:sym typeface="Verdana"/>
              </a:defRPr>
            </a:lvl4pPr>
            <a:lvl5pPr marL="0" lvl="4" indent="0" algn="r">
              <a:spcBef>
                <a:spcPts val="0"/>
              </a:spcBef>
              <a:buNone/>
              <a:defRPr sz="651">
                <a:solidFill>
                  <a:srgbClr val="000000"/>
                </a:solidFill>
                <a:latin typeface="Verdana"/>
                <a:ea typeface="Verdana"/>
                <a:cs typeface="Verdana"/>
                <a:sym typeface="Verdana"/>
              </a:defRPr>
            </a:lvl5pPr>
            <a:lvl6pPr marL="0" lvl="5" indent="0" algn="r">
              <a:spcBef>
                <a:spcPts val="0"/>
              </a:spcBef>
              <a:buNone/>
              <a:defRPr sz="651">
                <a:solidFill>
                  <a:srgbClr val="000000"/>
                </a:solidFill>
                <a:latin typeface="Verdana"/>
                <a:ea typeface="Verdana"/>
                <a:cs typeface="Verdana"/>
                <a:sym typeface="Verdana"/>
              </a:defRPr>
            </a:lvl6pPr>
            <a:lvl7pPr marL="0" lvl="6" indent="0" algn="r">
              <a:spcBef>
                <a:spcPts val="0"/>
              </a:spcBef>
              <a:buNone/>
              <a:defRPr sz="651">
                <a:solidFill>
                  <a:srgbClr val="000000"/>
                </a:solidFill>
                <a:latin typeface="Verdana"/>
                <a:ea typeface="Verdana"/>
                <a:cs typeface="Verdana"/>
                <a:sym typeface="Verdana"/>
              </a:defRPr>
            </a:lvl7pPr>
            <a:lvl8pPr marL="0" lvl="7" indent="0" algn="r">
              <a:spcBef>
                <a:spcPts val="0"/>
              </a:spcBef>
              <a:buNone/>
              <a:defRPr sz="651">
                <a:solidFill>
                  <a:srgbClr val="000000"/>
                </a:solidFill>
                <a:latin typeface="Verdana"/>
                <a:ea typeface="Verdana"/>
                <a:cs typeface="Verdana"/>
                <a:sym typeface="Verdana"/>
              </a:defRPr>
            </a:lvl8pPr>
            <a:lvl9pPr marL="0" lvl="8" indent="0" algn="r">
              <a:spcBef>
                <a:spcPts val="0"/>
              </a:spcBef>
              <a:buNone/>
              <a:defRPr sz="651">
                <a:solidFill>
                  <a:srgbClr val="00000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Title Slide - Black">
  <p:cSld name="Title Slide - Black">
    <p:bg>
      <p:bgPr>
        <a:blipFill>
          <a:blip r:embed="rId2">
            <a:alphaModFix/>
          </a:blip>
          <a:stretch>
            <a:fillRect/>
          </a:stretch>
        </a:blipFill>
        <a:effectLst/>
      </p:bgPr>
    </p:bg>
    <p:spTree>
      <p:nvGrpSpPr>
        <p:cNvPr id="1" name="Shape 885"/>
        <p:cNvGrpSpPr/>
        <p:nvPr/>
      </p:nvGrpSpPr>
      <p:grpSpPr>
        <a:xfrm>
          <a:off x="0" y="0"/>
          <a:ext cx="0" cy="0"/>
          <a:chOff x="0" y="0"/>
          <a:chExt cx="0" cy="0"/>
        </a:xfrm>
      </p:grpSpPr>
      <p:sp>
        <p:nvSpPr>
          <p:cNvPr id="886" name="Google Shape;886;p265"/>
          <p:cNvSpPr txBox="1">
            <a:spLocks noGrp="1"/>
          </p:cNvSpPr>
          <p:nvPr>
            <p:ph type="ctrTitle"/>
          </p:nvPr>
        </p:nvSpPr>
        <p:spPr>
          <a:xfrm>
            <a:off x="475202" y="5386529"/>
            <a:ext cx="5592012" cy="324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Font typeface="Verdana"/>
              <a:buNone/>
              <a:defRPr sz="180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7" name="Google Shape;887;p265"/>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888" name="Google Shape;888;p265"/>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89" name="Google Shape;889;p265"/>
          <p:cNvSpPr>
            <a:spLocks noGrp="1"/>
          </p:cNvSpPr>
          <p:nvPr>
            <p:ph type="pic" idx="3"/>
          </p:nvPr>
        </p:nvSpPr>
        <p:spPr>
          <a:xfrm>
            <a:off x="3393716" y="727595"/>
            <a:ext cx="5400000" cy="5400000"/>
          </a:xfrm>
          <a:prstGeom prst="rect">
            <a:avLst/>
          </a:prstGeom>
          <a:noFill/>
          <a:ln>
            <a:noFill/>
          </a:ln>
        </p:spPr>
      </p:sp>
      <p:sp>
        <p:nvSpPr>
          <p:cNvPr id="890" name="Google Shape;890;p265"/>
          <p:cNvSpPr txBox="1">
            <a:spLocks noGrp="1"/>
          </p:cNvSpPr>
          <p:nvPr>
            <p:ph type="body" idx="4"/>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b="0">
                <a:solidFill>
                  <a:schemeClr val="lt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91" name="Google Shape;891;p265"/>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892" name="Google Shape;892;p265"/>
          <p:cNvGrpSpPr/>
          <p:nvPr/>
        </p:nvGrpSpPr>
        <p:grpSpPr>
          <a:xfrm>
            <a:off x="469900" y="457761"/>
            <a:ext cx="1998000" cy="374400"/>
            <a:chOff x="398463" y="404813"/>
            <a:chExt cx="1627187" cy="307976"/>
          </a:xfrm>
        </p:grpSpPr>
        <p:sp>
          <p:nvSpPr>
            <p:cNvPr id="893" name="Google Shape;893;p26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4" name="Google Shape;894;p26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5" name="Google Shape;895;p265"/>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6" name="Google Shape;896;p26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7" name="Google Shape;897;p265"/>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8" name="Google Shape;898;p265"/>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9" name="Google Shape;899;p26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0" name="Google Shape;900;p26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1" name="Google Shape;901;p26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2" name="Google Shape;902;p26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Title Slide - White">
  <p:cSld name="Title Slide - White">
    <p:bg>
      <p:bgPr>
        <a:solidFill>
          <a:schemeClr val="lt1"/>
        </a:solidFill>
        <a:effectLst/>
      </p:bgPr>
    </p:bg>
    <p:spTree>
      <p:nvGrpSpPr>
        <p:cNvPr id="1" name="Shape 903"/>
        <p:cNvGrpSpPr/>
        <p:nvPr/>
      </p:nvGrpSpPr>
      <p:grpSpPr>
        <a:xfrm>
          <a:off x="0" y="0"/>
          <a:ext cx="0" cy="0"/>
          <a:chOff x="0" y="0"/>
          <a:chExt cx="0" cy="0"/>
        </a:xfrm>
      </p:grpSpPr>
      <p:grpSp>
        <p:nvGrpSpPr>
          <p:cNvPr id="904" name="Google Shape;904;p266"/>
          <p:cNvGrpSpPr/>
          <p:nvPr/>
        </p:nvGrpSpPr>
        <p:grpSpPr>
          <a:xfrm>
            <a:off x="475325" y="457200"/>
            <a:ext cx="1998000" cy="374400"/>
            <a:chOff x="398463" y="404813"/>
            <a:chExt cx="1627187" cy="307976"/>
          </a:xfrm>
        </p:grpSpPr>
        <p:sp>
          <p:nvSpPr>
            <p:cNvPr id="905" name="Google Shape;905;p266"/>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6" name="Google Shape;906;p266"/>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7" name="Google Shape;907;p266"/>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8" name="Google Shape;908;p266"/>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9" name="Google Shape;909;p266"/>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0" name="Google Shape;910;p266"/>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1" name="Google Shape;911;p266"/>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2" name="Google Shape;912;p266"/>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3" name="Google Shape;913;p266"/>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4" name="Google Shape;914;p266"/>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15" name="Google Shape;915;p266"/>
          <p:cNvSpPr>
            <a:spLocks noGrp="1"/>
          </p:cNvSpPr>
          <p:nvPr>
            <p:ph type="pic" idx="2"/>
          </p:nvPr>
        </p:nvSpPr>
        <p:spPr>
          <a:xfrm>
            <a:off x="3393716" y="727595"/>
            <a:ext cx="5400000" cy="5400000"/>
          </a:xfrm>
          <a:prstGeom prst="rect">
            <a:avLst/>
          </a:prstGeom>
          <a:noFill/>
          <a:ln>
            <a:noFill/>
          </a:ln>
        </p:spPr>
      </p:sp>
      <p:sp>
        <p:nvSpPr>
          <p:cNvPr id="916" name="Google Shape;916;p266"/>
          <p:cNvSpPr txBox="1">
            <a:spLocks noGrp="1"/>
          </p:cNvSpPr>
          <p:nvPr>
            <p:ph type="ctrTitle"/>
          </p:nvPr>
        </p:nvSpPr>
        <p:spPr>
          <a:xfrm>
            <a:off x="475202" y="5386529"/>
            <a:ext cx="5592012" cy="324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Font typeface="Verdana"/>
              <a:buNone/>
              <a:defRPr sz="180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7" name="Google Shape;917;p266"/>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18" name="Google Shape;918;p266"/>
          <p:cNvSpPr txBox="1">
            <a:spLocks noGrp="1"/>
          </p:cNvSpPr>
          <p:nvPr>
            <p:ph type="body" idx="3"/>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19" name="Google Shape;919;p266"/>
          <p:cNvSpPr txBox="1">
            <a:spLocks noGrp="1"/>
          </p:cNvSpPr>
          <p:nvPr>
            <p:ph type="body" idx="4"/>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b="0">
                <a:solidFill>
                  <a:schemeClr val="dk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20" name="Google Shape;920;p266"/>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Title Slide - Circle Black">
  <p:cSld name="Title Slide - Circle Black">
    <p:bg>
      <p:bgPr>
        <a:blipFill>
          <a:blip r:embed="rId2">
            <a:alphaModFix/>
          </a:blip>
          <a:stretch>
            <a:fillRect/>
          </a:stretch>
        </a:blipFill>
        <a:effectLst/>
      </p:bgPr>
    </p:bg>
    <p:spTree>
      <p:nvGrpSpPr>
        <p:cNvPr id="1" name="Shape 921"/>
        <p:cNvGrpSpPr/>
        <p:nvPr/>
      </p:nvGrpSpPr>
      <p:grpSpPr>
        <a:xfrm>
          <a:off x="0" y="0"/>
          <a:ext cx="0" cy="0"/>
          <a:chOff x="0" y="0"/>
          <a:chExt cx="0" cy="0"/>
        </a:xfrm>
      </p:grpSpPr>
      <p:sp>
        <p:nvSpPr>
          <p:cNvPr id="922" name="Google Shape;922;p267"/>
          <p:cNvSpPr>
            <a:spLocks noGrp="1"/>
          </p:cNvSpPr>
          <p:nvPr>
            <p:ph type="ctrTitle"/>
          </p:nvPr>
        </p:nvSpPr>
        <p:spPr>
          <a:xfrm>
            <a:off x="4210149" y="1530451"/>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23" name="Google Shape;923;p267"/>
          <p:cNvGrpSpPr/>
          <p:nvPr/>
        </p:nvGrpSpPr>
        <p:grpSpPr>
          <a:xfrm>
            <a:off x="469900" y="457761"/>
            <a:ext cx="1998000" cy="374400"/>
            <a:chOff x="398463" y="404813"/>
            <a:chExt cx="1627187" cy="307976"/>
          </a:xfrm>
        </p:grpSpPr>
        <p:sp>
          <p:nvSpPr>
            <p:cNvPr id="924" name="Google Shape;924;p267"/>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5" name="Google Shape;925;p267"/>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6" name="Google Shape;926;p267"/>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7" name="Google Shape;927;p267"/>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8" name="Google Shape;928;p267"/>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9" name="Google Shape;929;p267"/>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0" name="Google Shape;930;p267"/>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1" name="Google Shape;931;p267"/>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2" name="Google Shape;932;p267"/>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3" name="Google Shape;933;p267"/>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34" name="Google Shape;934;p267"/>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35" name="Google Shape;935;p267"/>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36" name="Google Shape;936;p267"/>
          <p:cNvSpPr txBox="1">
            <a:spLocks noGrp="1"/>
          </p:cNvSpPr>
          <p:nvPr>
            <p:ph type="body" idx="3"/>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b="0">
                <a:solidFill>
                  <a:schemeClr val="lt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37" name="Google Shape;937;p267"/>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Title Slide - Circle White">
  <p:cSld name="Title Slide - Circle White">
    <p:bg>
      <p:bgPr>
        <a:solidFill>
          <a:schemeClr val="lt1"/>
        </a:solidFill>
        <a:effectLst/>
      </p:bgPr>
    </p:bg>
    <p:spTree>
      <p:nvGrpSpPr>
        <p:cNvPr id="1" name="Shape 938"/>
        <p:cNvGrpSpPr/>
        <p:nvPr/>
      </p:nvGrpSpPr>
      <p:grpSpPr>
        <a:xfrm>
          <a:off x="0" y="0"/>
          <a:ext cx="0" cy="0"/>
          <a:chOff x="0" y="0"/>
          <a:chExt cx="0" cy="0"/>
        </a:xfrm>
      </p:grpSpPr>
      <p:sp>
        <p:nvSpPr>
          <p:cNvPr id="939" name="Google Shape;939;p268"/>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40" name="Google Shape;940;p268"/>
          <p:cNvGrpSpPr/>
          <p:nvPr/>
        </p:nvGrpSpPr>
        <p:grpSpPr>
          <a:xfrm>
            <a:off x="475325" y="457200"/>
            <a:ext cx="1998000" cy="374400"/>
            <a:chOff x="398463" y="404813"/>
            <a:chExt cx="1627187" cy="307976"/>
          </a:xfrm>
        </p:grpSpPr>
        <p:sp>
          <p:nvSpPr>
            <p:cNvPr id="941" name="Google Shape;941;p268"/>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2" name="Google Shape;942;p268"/>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3" name="Google Shape;943;p268"/>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4" name="Google Shape;944;p268"/>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5" name="Google Shape;945;p268"/>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6" name="Google Shape;946;p268"/>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7" name="Google Shape;947;p268"/>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8" name="Google Shape;948;p268"/>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9" name="Google Shape;949;p268"/>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50" name="Google Shape;950;p268"/>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51" name="Google Shape;951;p268"/>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52" name="Google Shape;952;p268"/>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53" name="Google Shape;953;p268"/>
          <p:cNvSpPr txBox="1">
            <a:spLocks noGrp="1"/>
          </p:cNvSpPr>
          <p:nvPr>
            <p:ph type="body" idx="3"/>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b="0">
                <a:solidFill>
                  <a:schemeClr val="dk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54" name="Google Shape;954;p268"/>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Divider - Deloitte green">
  <p:cSld name="Divider - Deloitte green">
    <p:bg>
      <p:bgPr>
        <a:solidFill>
          <a:schemeClr val="accent1"/>
        </a:solidFill>
        <a:effectLst/>
      </p:bgPr>
    </p:bg>
    <p:spTree>
      <p:nvGrpSpPr>
        <p:cNvPr id="1" name="Shape 955"/>
        <p:cNvGrpSpPr/>
        <p:nvPr/>
      </p:nvGrpSpPr>
      <p:grpSpPr>
        <a:xfrm>
          <a:off x="0" y="0"/>
          <a:ext cx="0" cy="0"/>
          <a:chOff x="0" y="0"/>
          <a:chExt cx="0" cy="0"/>
        </a:xfrm>
      </p:grpSpPr>
      <p:sp>
        <p:nvSpPr>
          <p:cNvPr id="956" name="Google Shape;956;p269"/>
          <p:cNvSpPr txBox="1">
            <a:spLocks noGrp="1"/>
          </p:cNvSpPr>
          <p:nvPr>
            <p:ph type="title"/>
          </p:nvPr>
        </p:nvSpPr>
        <p:spPr>
          <a:xfrm>
            <a:off x="469902" y="1700215"/>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7" name="Google Shape;957;p269"/>
          <p:cNvSpPr txBox="1">
            <a:spLocks noGrp="1"/>
          </p:cNvSpPr>
          <p:nvPr>
            <p:ph type="body" idx="1"/>
          </p:nvPr>
        </p:nvSpPr>
        <p:spPr>
          <a:xfrm>
            <a:off x="469901" y="3423546"/>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58" name="Google Shape;958;p26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9" name="Google Shape;959;p26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0" name="Google Shape;960;p26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Divider - Deloitte dark green">
  <p:cSld name="Divider - Deloitte dark green">
    <p:bg>
      <p:bgPr>
        <a:solidFill>
          <a:schemeClr val="accent2"/>
        </a:solidFill>
        <a:effectLst/>
      </p:bgPr>
    </p:bg>
    <p:spTree>
      <p:nvGrpSpPr>
        <p:cNvPr id="1" name="Shape 961"/>
        <p:cNvGrpSpPr/>
        <p:nvPr/>
      </p:nvGrpSpPr>
      <p:grpSpPr>
        <a:xfrm>
          <a:off x="0" y="0"/>
          <a:ext cx="0" cy="0"/>
          <a:chOff x="0" y="0"/>
          <a:chExt cx="0" cy="0"/>
        </a:xfrm>
      </p:grpSpPr>
      <p:sp>
        <p:nvSpPr>
          <p:cNvPr id="962" name="Google Shape;962;p270"/>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3" name="Google Shape;963;p270"/>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64" name="Google Shape;964;p27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5" name="Google Shape;965;p27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6" name="Google Shape;966;p27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Divider - Deloitte blue">
  <p:cSld name="Divider - Deloitte blue">
    <p:bg>
      <p:bgPr>
        <a:solidFill>
          <a:schemeClr val="accent3"/>
        </a:solidFill>
        <a:effectLst/>
      </p:bgPr>
    </p:bg>
    <p:spTree>
      <p:nvGrpSpPr>
        <p:cNvPr id="1" name="Shape 967"/>
        <p:cNvGrpSpPr/>
        <p:nvPr/>
      </p:nvGrpSpPr>
      <p:grpSpPr>
        <a:xfrm>
          <a:off x="0" y="0"/>
          <a:ext cx="0" cy="0"/>
          <a:chOff x="0" y="0"/>
          <a:chExt cx="0" cy="0"/>
        </a:xfrm>
      </p:grpSpPr>
      <p:sp>
        <p:nvSpPr>
          <p:cNvPr id="968" name="Google Shape;968;p271"/>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9" name="Google Shape;969;p271"/>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70" name="Google Shape;970;p27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1" name="Google Shape;971;p27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2" name="Google Shape;972;p27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Divider - Deloitte dark blue">
  <p:cSld name="Divider - Deloitte dark blue">
    <p:bg>
      <p:bgPr>
        <a:solidFill>
          <a:schemeClr val="accent4"/>
        </a:solidFill>
        <a:effectLst/>
      </p:bgPr>
    </p:bg>
    <p:spTree>
      <p:nvGrpSpPr>
        <p:cNvPr id="1" name="Shape 973"/>
        <p:cNvGrpSpPr/>
        <p:nvPr/>
      </p:nvGrpSpPr>
      <p:grpSpPr>
        <a:xfrm>
          <a:off x="0" y="0"/>
          <a:ext cx="0" cy="0"/>
          <a:chOff x="0" y="0"/>
          <a:chExt cx="0" cy="0"/>
        </a:xfrm>
      </p:grpSpPr>
      <p:sp>
        <p:nvSpPr>
          <p:cNvPr id="974" name="Google Shape;974;p272"/>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5" name="Google Shape;975;p272"/>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76" name="Google Shape;976;p27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7" name="Google Shape;977;p27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8" name="Google Shape;978;p27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Divider - Deloitte black">
  <p:cSld name="Divider - Deloitte black">
    <p:bg>
      <p:bgPr>
        <a:solidFill>
          <a:schemeClr val="dk1"/>
        </a:solidFill>
        <a:effectLst/>
      </p:bgPr>
    </p:bg>
    <p:spTree>
      <p:nvGrpSpPr>
        <p:cNvPr id="1" name="Shape 979"/>
        <p:cNvGrpSpPr/>
        <p:nvPr/>
      </p:nvGrpSpPr>
      <p:grpSpPr>
        <a:xfrm>
          <a:off x="0" y="0"/>
          <a:ext cx="0" cy="0"/>
          <a:chOff x="0" y="0"/>
          <a:chExt cx="0" cy="0"/>
        </a:xfrm>
      </p:grpSpPr>
      <p:sp>
        <p:nvSpPr>
          <p:cNvPr id="980" name="Google Shape;980;p273"/>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1" name="Google Shape;981;p273"/>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82" name="Google Shape;982;p27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3" name="Google Shape;983;p27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4" name="Google Shape;984;p27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Key statement dark blue">
  <p:cSld name="Key statement dark blue">
    <p:bg>
      <p:bgPr>
        <a:solidFill>
          <a:schemeClr val="accent4"/>
        </a:solidFill>
        <a:effectLst/>
      </p:bgPr>
    </p:bg>
    <p:spTree>
      <p:nvGrpSpPr>
        <p:cNvPr id="1" name="Shape 118"/>
        <p:cNvGrpSpPr/>
        <p:nvPr/>
      </p:nvGrpSpPr>
      <p:grpSpPr>
        <a:xfrm>
          <a:off x="0" y="0"/>
          <a:ext cx="0" cy="0"/>
          <a:chOff x="0" y="0"/>
          <a:chExt cx="0" cy="0"/>
        </a:xfrm>
      </p:grpSpPr>
      <p:sp>
        <p:nvSpPr>
          <p:cNvPr id="119" name="Google Shape;119;p13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0" name="Google Shape;120;p13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Divider - Deloitte white">
  <p:cSld name="Divider - Deloitte white">
    <p:bg>
      <p:bgPr>
        <a:solidFill>
          <a:schemeClr val="lt1"/>
        </a:solidFill>
        <a:effectLst/>
      </p:bgPr>
    </p:bg>
    <p:spTree>
      <p:nvGrpSpPr>
        <p:cNvPr id="1" name="Shape 985"/>
        <p:cNvGrpSpPr/>
        <p:nvPr/>
      </p:nvGrpSpPr>
      <p:grpSpPr>
        <a:xfrm>
          <a:off x="0" y="0"/>
          <a:ext cx="0" cy="0"/>
          <a:chOff x="0" y="0"/>
          <a:chExt cx="0" cy="0"/>
        </a:xfrm>
      </p:grpSpPr>
      <p:sp>
        <p:nvSpPr>
          <p:cNvPr id="986" name="Google Shape;986;p274"/>
          <p:cNvSpPr txBox="1">
            <a:spLocks noGrp="1"/>
          </p:cNvSpPr>
          <p:nvPr>
            <p:ph type="title"/>
          </p:nvPr>
        </p:nvSpPr>
        <p:spPr>
          <a:xfrm>
            <a:off x="469904"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1"/>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7" name="Google Shape;987;p274"/>
          <p:cNvSpPr txBox="1">
            <a:spLocks noGrp="1"/>
          </p:cNvSpPr>
          <p:nvPr>
            <p:ph type="body" idx="1"/>
          </p:nvPr>
        </p:nvSpPr>
        <p:spPr>
          <a:xfrm>
            <a:off x="469900" y="3429001"/>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1"/>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88" name="Google Shape;988;p27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9" name="Google Shape;989;p27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0" name="Google Shape;990;p27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Key statement dark green">
  <p:cSld name="Key statement dark green">
    <p:bg>
      <p:bgPr>
        <a:solidFill>
          <a:schemeClr val="accent2"/>
        </a:solidFill>
        <a:effectLst/>
      </p:bgPr>
    </p:bg>
    <p:spTree>
      <p:nvGrpSpPr>
        <p:cNvPr id="1" name="Shape 991"/>
        <p:cNvGrpSpPr/>
        <p:nvPr/>
      </p:nvGrpSpPr>
      <p:grpSpPr>
        <a:xfrm>
          <a:off x="0" y="0"/>
          <a:ext cx="0" cy="0"/>
          <a:chOff x="0" y="0"/>
          <a:chExt cx="0" cy="0"/>
        </a:xfrm>
      </p:grpSpPr>
      <p:sp>
        <p:nvSpPr>
          <p:cNvPr id="992" name="Google Shape;992;p275"/>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93" name="Google Shape;993;p27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4" name="Google Shape;994;p27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5" name="Google Shape;995;p27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Key statement dark blue">
  <p:cSld name="Key statement dark blue">
    <p:bg>
      <p:bgPr>
        <a:solidFill>
          <a:schemeClr val="accent4"/>
        </a:solidFill>
        <a:effectLst/>
      </p:bgPr>
    </p:bg>
    <p:spTree>
      <p:nvGrpSpPr>
        <p:cNvPr id="1" name="Shape 996"/>
        <p:cNvGrpSpPr/>
        <p:nvPr/>
      </p:nvGrpSpPr>
      <p:grpSpPr>
        <a:xfrm>
          <a:off x="0" y="0"/>
          <a:ext cx="0" cy="0"/>
          <a:chOff x="0" y="0"/>
          <a:chExt cx="0" cy="0"/>
        </a:xfrm>
      </p:grpSpPr>
      <p:sp>
        <p:nvSpPr>
          <p:cNvPr id="997" name="Google Shape;997;p276"/>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98" name="Google Shape;998;p27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9" name="Google Shape;999;p27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0" name="Google Shape;1000;p27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Key statement teal">
  <p:cSld name="Key statement teal">
    <p:bg>
      <p:bgPr>
        <a:solidFill>
          <a:schemeClr val="accent5"/>
        </a:solidFill>
        <a:effectLst/>
      </p:bgPr>
    </p:bg>
    <p:spTree>
      <p:nvGrpSpPr>
        <p:cNvPr id="1" name="Shape 1001"/>
        <p:cNvGrpSpPr/>
        <p:nvPr/>
      </p:nvGrpSpPr>
      <p:grpSpPr>
        <a:xfrm>
          <a:off x="0" y="0"/>
          <a:ext cx="0" cy="0"/>
          <a:chOff x="0" y="0"/>
          <a:chExt cx="0" cy="0"/>
        </a:xfrm>
      </p:grpSpPr>
      <p:sp>
        <p:nvSpPr>
          <p:cNvPr id="1002" name="Google Shape;1002;p277"/>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03" name="Google Shape;1003;p27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4" name="Google Shape;1004;p27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5" name="Google Shape;1005;p27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Key statement black">
  <p:cSld name="Key statement black">
    <p:bg>
      <p:bgPr>
        <a:solidFill>
          <a:schemeClr val="dk1"/>
        </a:solidFill>
        <a:effectLst/>
      </p:bgPr>
    </p:bg>
    <p:spTree>
      <p:nvGrpSpPr>
        <p:cNvPr id="1" name="Shape 1006"/>
        <p:cNvGrpSpPr/>
        <p:nvPr/>
      </p:nvGrpSpPr>
      <p:grpSpPr>
        <a:xfrm>
          <a:off x="0" y="0"/>
          <a:ext cx="0" cy="0"/>
          <a:chOff x="0" y="0"/>
          <a:chExt cx="0" cy="0"/>
        </a:xfrm>
      </p:grpSpPr>
      <p:sp>
        <p:nvSpPr>
          <p:cNvPr id="1007" name="Google Shape;1007;p278"/>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08" name="Google Shape;1008;p27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9" name="Google Shape;1009;p27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0" name="Google Shape;1010;p27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Key statement white">
  <p:cSld name="Key statement white">
    <p:bg>
      <p:bgPr>
        <a:solidFill>
          <a:schemeClr val="lt1"/>
        </a:solidFill>
        <a:effectLst/>
      </p:bgPr>
    </p:bg>
    <p:spTree>
      <p:nvGrpSpPr>
        <p:cNvPr id="1" name="Shape 1011"/>
        <p:cNvGrpSpPr/>
        <p:nvPr/>
      </p:nvGrpSpPr>
      <p:grpSpPr>
        <a:xfrm>
          <a:off x="0" y="0"/>
          <a:ext cx="0" cy="0"/>
          <a:chOff x="0" y="0"/>
          <a:chExt cx="0" cy="0"/>
        </a:xfrm>
      </p:grpSpPr>
      <p:sp>
        <p:nvSpPr>
          <p:cNvPr id="1012" name="Google Shape;1012;p279"/>
          <p:cNvSpPr txBox="1">
            <a:spLocks noGrp="1"/>
          </p:cNvSpPr>
          <p:nvPr>
            <p:ph type="body" idx="1"/>
          </p:nvPr>
        </p:nvSpPr>
        <p:spPr>
          <a:xfrm>
            <a:off x="469902"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13" name="Google Shape;1013;p27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4" name="Google Shape;1014;p27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5" name="Google Shape;1015;p27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016"/>
        <p:cNvGrpSpPr/>
        <p:nvPr/>
      </p:nvGrpSpPr>
      <p:grpSpPr>
        <a:xfrm>
          <a:off x="0" y="0"/>
          <a:ext cx="0" cy="0"/>
          <a:chOff x="0" y="0"/>
          <a:chExt cx="0" cy="0"/>
        </a:xfrm>
      </p:grpSpPr>
      <p:sp>
        <p:nvSpPr>
          <p:cNvPr id="1017" name="Google Shape;1017;p280"/>
          <p:cNvSpPr txBox="1">
            <a:spLocks noGrp="1"/>
          </p:cNvSpPr>
          <p:nvPr>
            <p:ph type="body" idx="1"/>
          </p:nvPr>
        </p:nvSpPr>
        <p:spPr>
          <a:xfrm>
            <a:off x="469901" y="1665293"/>
            <a:ext cx="9348787"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018" name="Google Shape;1018;p28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9" name="Google Shape;1019;p28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0" name="Google Shape;1020;p28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1" name="Google Shape;1021;p28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Contents with image">
  <p:cSld name="Contents with image">
    <p:spTree>
      <p:nvGrpSpPr>
        <p:cNvPr id="1" name="Shape 1022"/>
        <p:cNvGrpSpPr/>
        <p:nvPr/>
      </p:nvGrpSpPr>
      <p:grpSpPr>
        <a:xfrm>
          <a:off x="0" y="0"/>
          <a:ext cx="0" cy="0"/>
          <a:chOff x="0" y="0"/>
          <a:chExt cx="0" cy="0"/>
        </a:xfrm>
      </p:grpSpPr>
      <p:sp>
        <p:nvSpPr>
          <p:cNvPr id="1023" name="Google Shape;1023;p281"/>
          <p:cNvSpPr>
            <a:spLocks noGrp="1"/>
          </p:cNvSpPr>
          <p:nvPr>
            <p:ph type="pic" idx="2"/>
          </p:nvPr>
        </p:nvSpPr>
        <p:spPr>
          <a:xfrm>
            <a:off x="5604870" y="1700214"/>
            <a:ext cx="6117233" cy="4598988"/>
          </a:xfrm>
          <a:prstGeom prst="rect">
            <a:avLst/>
          </a:prstGeom>
          <a:noFill/>
          <a:ln>
            <a:noFill/>
          </a:ln>
        </p:spPr>
      </p:sp>
      <p:sp>
        <p:nvSpPr>
          <p:cNvPr id="1024" name="Google Shape;1024;p281"/>
          <p:cNvSpPr txBox="1">
            <a:spLocks noGrp="1"/>
          </p:cNvSpPr>
          <p:nvPr>
            <p:ph type="body" idx="1"/>
          </p:nvPr>
        </p:nvSpPr>
        <p:spPr>
          <a:xfrm>
            <a:off x="469903" y="1665293"/>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25" name="Google Shape;1025;p281"/>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26" name="Google Shape;1026;p28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7" name="Google Shape;1027;p28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8" name="Google Shape;1028;p28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9" name="Google Shape;1029;p28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amp; 1 column text">
  <p:cSld name="Title &amp; 1 column text">
    <p:spTree>
      <p:nvGrpSpPr>
        <p:cNvPr id="1" name="Shape 1030"/>
        <p:cNvGrpSpPr/>
        <p:nvPr/>
      </p:nvGrpSpPr>
      <p:grpSpPr>
        <a:xfrm>
          <a:off x="0" y="0"/>
          <a:ext cx="0" cy="0"/>
          <a:chOff x="0" y="0"/>
          <a:chExt cx="0" cy="0"/>
        </a:xfrm>
      </p:grpSpPr>
      <p:sp>
        <p:nvSpPr>
          <p:cNvPr id="1031" name="Google Shape;1031;p282"/>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2" name="Google Shape;1032;p282"/>
          <p:cNvSpPr txBox="1">
            <a:spLocks noGrp="1"/>
          </p:cNvSpPr>
          <p:nvPr>
            <p:ph type="body" idx="2"/>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3" name="Google Shape;1033;p28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4" name="Google Shape;1034;p28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5" name="Google Shape;1035;p28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6" name="Google Shape;1036;p28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1_Title &amp; 1 column text">
  <p:cSld name="1_Title &amp; 1 column text">
    <p:spTree>
      <p:nvGrpSpPr>
        <p:cNvPr id="1" name="Shape 1037"/>
        <p:cNvGrpSpPr/>
        <p:nvPr/>
      </p:nvGrpSpPr>
      <p:grpSpPr>
        <a:xfrm>
          <a:off x="0" y="0"/>
          <a:ext cx="0" cy="0"/>
          <a:chOff x="0" y="0"/>
          <a:chExt cx="0" cy="0"/>
        </a:xfrm>
      </p:grpSpPr>
      <p:sp>
        <p:nvSpPr>
          <p:cNvPr id="1038" name="Google Shape;1038;p283"/>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9" name="Google Shape;1039;p28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0" name="Google Shape;1040;p28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1" name="Google Shape;1041;p28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2" name="Google Shape;1042;p28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Key statement teal">
  <p:cSld name="Key statement teal">
    <p:bg>
      <p:bgPr>
        <a:solidFill>
          <a:schemeClr val="accent5"/>
        </a:solidFill>
        <a:effectLst/>
      </p:bgPr>
    </p:bg>
    <p:spTree>
      <p:nvGrpSpPr>
        <p:cNvPr id="1" name="Shape 121"/>
        <p:cNvGrpSpPr/>
        <p:nvPr/>
      </p:nvGrpSpPr>
      <p:grpSpPr>
        <a:xfrm>
          <a:off x="0" y="0"/>
          <a:ext cx="0" cy="0"/>
          <a:chOff x="0" y="0"/>
          <a:chExt cx="0" cy="0"/>
        </a:xfrm>
      </p:grpSpPr>
      <p:sp>
        <p:nvSpPr>
          <p:cNvPr id="122" name="Google Shape;122;p13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3" name="Google Shape;123;p13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subtitle &amp; chart">
  <p:cSld name="Title, subtitle &amp; chart">
    <p:spTree>
      <p:nvGrpSpPr>
        <p:cNvPr id="1" name="Shape 1043"/>
        <p:cNvGrpSpPr/>
        <p:nvPr/>
      </p:nvGrpSpPr>
      <p:grpSpPr>
        <a:xfrm>
          <a:off x="0" y="0"/>
          <a:ext cx="0" cy="0"/>
          <a:chOff x="0" y="0"/>
          <a:chExt cx="0" cy="0"/>
        </a:xfrm>
      </p:grpSpPr>
      <p:sp>
        <p:nvSpPr>
          <p:cNvPr id="1044" name="Google Shape;1044;p284"/>
          <p:cNvSpPr>
            <a:spLocks noGrp="1"/>
          </p:cNvSpPr>
          <p:nvPr>
            <p:ph type="chart" idx="2"/>
          </p:nvPr>
        </p:nvSpPr>
        <p:spPr>
          <a:xfrm>
            <a:off x="468000" y="2036658"/>
            <a:ext cx="11252200" cy="394613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45" name="Google Shape;1045;p284"/>
          <p:cNvSpPr txBox="1">
            <a:spLocks noGrp="1"/>
          </p:cNvSpPr>
          <p:nvPr>
            <p:ph type="body" idx="1"/>
          </p:nvPr>
        </p:nvSpPr>
        <p:spPr>
          <a:xfrm>
            <a:off x="468000" y="1665291"/>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6" name="Google Shape;1046;p284"/>
          <p:cNvSpPr txBox="1">
            <a:spLocks noGrp="1"/>
          </p:cNvSpPr>
          <p:nvPr>
            <p:ph type="body" idx="3"/>
          </p:nvPr>
        </p:nvSpPr>
        <p:spPr>
          <a:xfrm>
            <a:off x="468002" y="5982793"/>
            <a:ext cx="11252201" cy="3164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7" name="Google Shape;1047;p284"/>
          <p:cNvSpPr txBox="1">
            <a:spLocks noGrp="1"/>
          </p:cNvSpPr>
          <p:nvPr>
            <p:ph type="body" idx="4"/>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8" name="Google Shape;1048;p28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9" name="Google Shape;1049;p28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0" name="Google Shape;1050;p28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1" name="Google Shape;1051;p28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3 chart">
  <p:cSld name="3 chart">
    <p:spTree>
      <p:nvGrpSpPr>
        <p:cNvPr id="1" name="Shape 1052"/>
        <p:cNvGrpSpPr/>
        <p:nvPr/>
      </p:nvGrpSpPr>
      <p:grpSpPr>
        <a:xfrm>
          <a:off x="0" y="0"/>
          <a:ext cx="0" cy="0"/>
          <a:chOff x="0" y="0"/>
          <a:chExt cx="0" cy="0"/>
        </a:xfrm>
      </p:grpSpPr>
      <p:sp>
        <p:nvSpPr>
          <p:cNvPr id="1053" name="Google Shape;1053;p285"/>
          <p:cNvSpPr>
            <a:spLocks noGrp="1"/>
          </p:cNvSpPr>
          <p:nvPr>
            <p:ph type="chart" idx="2"/>
          </p:nvPr>
        </p:nvSpPr>
        <p:spPr>
          <a:xfrm>
            <a:off x="468000" y="2052003"/>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4" name="Google Shape;1054;p285"/>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5" name="Google Shape;1055;p285"/>
          <p:cNvSpPr>
            <a:spLocks noGrp="1"/>
          </p:cNvSpPr>
          <p:nvPr>
            <p:ph type="chart" idx="3"/>
          </p:nvPr>
        </p:nvSpPr>
        <p:spPr>
          <a:xfrm>
            <a:off x="4296000" y="2052001"/>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6" name="Google Shape;1056;p285"/>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7" name="Google Shape;1057;p285"/>
          <p:cNvSpPr>
            <a:spLocks noGrp="1"/>
          </p:cNvSpPr>
          <p:nvPr>
            <p:ph type="chart" idx="5"/>
          </p:nvPr>
        </p:nvSpPr>
        <p:spPr>
          <a:xfrm>
            <a:off x="8086960" y="2052003"/>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8" name="Google Shape;1058;p285"/>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9" name="Google Shape;1059;p285"/>
          <p:cNvSpPr txBox="1">
            <a:spLocks noGrp="1"/>
          </p:cNvSpPr>
          <p:nvPr>
            <p:ph type="body" idx="7"/>
          </p:nvPr>
        </p:nvSpPr>
        <p:spPr>
          <a:xfrm>
            <a:off x="468002" y="5982793"/>
            <a:ext cx="11252201" cy="3164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0" name="Google Shape;1060;p285"/>
          <p:cNvSpPr txBox="1">
            <a:spLocks noGrp="1"/>
          </p:cNvSpPr>
          <p:nvPr>
            <p:ph type="body" idx="8"/>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1" name="Google Shape;1061;p28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2" name="Google Shape;1062;p28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3" name="Google Shape;1063;p28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4" name="Google Shape;1064;p28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2 columns of text">
  <p:cSld name="2 columns of text">
    <p:spTree>
      <p:nvGrpSpPr>
        <p:cNvPr id="1" name="Shape 1065"/>
        <p:cNvGrpSpPr/>
        <p:nvPr/>
      </p:nvGrpSpPr>
      <p:grpSpPr>
        <a:xfrm>
          <a:off x="0" y="0"/>
          <a:ext cx="0" cy="0"/>
          <a:chOff x="0" y="0"/>
          <a:chExt cx="0" cy="0"/>
        </a:xfrm>
      </p:grpSpPr>
      <p:sp>
        <p:nvSpPr>
          <p:cNvPr id="1066" name="Google Shape;1066;p286"/>
          <p:cNvSpPr txBox="1">
            <a:spLocks noGrp="1"/>
          </p:cNvSpPr>
          <p:nvPr>
            <p:ph type="body" idx="1"/>
          </p:nvPr>
        </p:nvSpPr>
        <p:spPr>
          <a:xfrm>
            <a:off x="468000" y="1665291"/>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7" name="Google Shape;1067;p286"/>
          <p:cNvSpPr txBox="1">
            <a:spLocks noGrp="1"/>
          </p:cNvSpPr>
          <p:nvPr>
            <p:ph type="body" idx="2"/>
          </p:nvPr>
        </p:nvSpPr>
        <p:spPr>
          <a:xfrm>
            <a:off x="6394100" y="1656003"/>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8" name="Google Shape;1068;p286"/>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9" name="Google Shape;1069;p28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0" name="Google Shape;1070;p28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1" name="Google Shape;1071;p28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2" name="Google Shape;1072;p28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ext and chart">
  <p:cSld name="Text and chart">
    <p:spTree>
      <p:nvGrpSpPr>
        <p:cNvPr id="1" name="Shape 1073"/>
        <p:cNvGrpSpPr/>
        <p:nvPr/>
      </p:nvGrpSpPr>
      <p:grpSpPr>
        <a:xfrm>
          <a:off x="0" y="0"/>
          <a:ext cx="0" cy="0"/>
          <a:chOff x="0" y="0"/>
          <a:chExt cx="0" cy="0"/>
        </a:xfrm>
      </p:grpSpPr>
      <p:sp>
        <p:nvSpPr>
          <p:cNvPr id="1074" name="Google Shape;1074;p287"/>
          <p:cNvSpPr txBox="1">
            <a:spLocks noGrp="1"/>
          </p:cNvSpPr>
          <p:nvPr>
            <p:ph type="body" idx="1"/>
          </p:nvPr>
        </p:nvSpPr>
        <p:spPr>
          <a:xfrm>
            <a:off x="469900" y="1665291"/>
            <a:ext cx="5480400" cy="431750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5" name="Google Shape;1075;p287"/>
          <p:cNvSpPr>
            <a:spLocks noGrp="1"/>
          </p:cNvSpPr>
          <p:nvPr>
            <p:ph type="chart" idx="2"/>
          </p:nvPr>
        </p:nvSpPr>
        <p:spPr>
          <a:xfrm>
            <a:off x="6239586" y="2125016"/>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76" name="Google Shape;1076;p287"/>
          <p:cNvSpPr txBox="1">
            <a:spLocks noGrp="1"/>
          </p:cNvSpPr>
          <p:nvPr>
            <p:ph type="body" idx="3"/>
          </p:nvPr>
        </p:nvSpPr>
        <p:spPr>
          <a:xfrm>
            <a:off x="6239586" y="1655764"/>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7" name="Google Shape;1077;p287"/>
          <p:cNvSpPr txBox="1">
            <a:spLocks noGrp="1"/>
          </p:cNvSpPr>
          <p:nvPr>
            <p:ph type="body" idx="4"/>
          </p:nvPr>
        </p:nvSpPr>
        <p:spPr>
          <a:xfrm>
            <a:off x="468002" y="5982793"/>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8" name="Google Shape;1078;p287"/>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9" name="Google Shape;1079;p28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0" name="Google Shape;1080;p28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1" name="Google Shape;1081;p28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2" name="Google Shape;1082;p28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2 chart">
  <p:cSld name="2 chart">
    <p:spTree>
      <p:nvGrpSpPr>
        <p:cNvPr id="1" name="Shape 1083"/>
        <p:cNvGrpSpPr/>
        <p:nvPr/>
      </p:nvGrpSpPr>
      <p:grpSpPr>
        <a:xfrm>
          <a:off x="0" y="0"/>
          <a:ext cx="0" cy="0"/>
          <a:chOff x="0" y="0"/>
          <a:chExt cx="0" cy="0"/>
        </a:xfrm>
      </p:grpSpPr>
      <p:sp>
        <p:nvSpPr>
          <p:cNvPr id="1084" name="Google Shape;1084;p288"/>
          <p:cNvSpPr>
            <a:spLocks noGrp="1"/>
          </p:cNvSpPr>
          <p:nvPr>
            <p:ph type="chart" idx="2"/>
          </p:nvPr>
        </p:nvSpPr>
        <p:spPr>
          <a:xfrm>
            <a:off x="6239586" y="2125016"/>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85" name="Google Shape;1085;p288"/>
          <p:cNvSpPr txBox="1">
            <a:spLocks noGrp="1"/>
          </p:cNvSpPr>
          <p:nvPr>
            <p:ph type="body" idx="1"/>
          </p:nvPr>
        </p:nvSpPr>
        <p:spPr>
          <a:xfrm>
            <a:off x="6239587" y="1654032"/>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6" name="Google Shape;1086;p288"/>
          <p:cNvSpPr>
            <a:spLocks noGrp="1"/>
          </p:cNvSpPr>
          <p:nvPr>
            <p:ph type="chart" idx="3"/>
          </p:nvPr>
        </p:nvSpPr>
        <p:spPr>
          <a:xfrm>
            <a:off x="469900" y="2125016"/>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87" name="Google Shape;1087;p288"/>
          <p:cNvSpPr txBox="1">
            <a:spLocks noGrp="1"/>
          </p:cNvSpPr>
          <p:nvPr>
            <p:ph type="body" idx="4"/>
          </p:nvPr>
        </p:nvSpPr>
        <p:spPr>
          <a:xfrm>
            <a:off x="469900" y="1665290"/>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8" name="Google Shape;1088;p288"/>
          <p:cNvSpPr txBox="1">
            <a:spLocks noGrp="1"/>
          </p:cNvSpPr>
          <p:nvPr>
            <p:ph type="body" idx="5"/>
          </p:nvPr>
        </p:nvSpPr>
        <p:spPr>
          <a:xfrm>
            <a:off x="468002" y="5982793"/>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9" name="Google Shape;1089;p288"/>
          <p:cNvSpPr txBox="1">
            <a:spLocks noGrp="1"/>
          </p:cNvSpPr>
          <p:nvPr>
            <p:ph type="body" idx="6"/>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0" name="Google Shape;1090;p28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1" name="Google Shape;1091;p28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2" name="Google Shape;1092;p28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3" name="Google Shape;1093;p28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2 column content">
  <p:cSld name="2 column content">
    <p:spTree>
      <p:nvGrpSpPr>
        <p:cNvPr id="1" name="Shape 1094"/>
        <p:cNvGrpSpPr/>
        <p:nvPr/>
      </p:nvGrpSpPr>
      <p:grpSpPr>
        <a:xfrm>
          <a:off x="0" y="0"/>
          <a:ext cx="0" cy="0"/>
          <a:chOff x="0" y="0"/>
          <a:chExt cx="0" cy="0"/>
        </a:xfrm>
      </p:grpSpPr>
      <p:sp>
        <p:nvSpPr>
          <p:cNvPr id="1095" name="Google Shape;1095;p289"/>
          <p:cNvSpPr txBox="1">
            <a:spLocks noGrp="1"/>
          </p:cNvSpPr>
          <p:nvPr>
            <p:ph type="body" idx="1"/>
          </p:nvPr>
        </p:nvSpPr>
        <p:spPr>
          <a:xfrm>
            <a:off x="469902" y="1665292"/>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6" name="Google Shape;1096;p289"/>
          <p:cNvSpPr txBox="1">
            <a:spLocks noGrp="1"/>
          </p:cNvSpPr>
          <p:nvPr>
            <p:ph type="body" idx="2"/>
          </p:nvPr>
        </p:nvSpPr>
        <p:spPr>
          <a:xfrm>
            <a:off x="5482100" y="1700215"/>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7" name="Google Shape;1097;p289"/>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8" name="Google Shape;1098;p28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9" name="Google Shape;1099;p28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0" name="Google Shape;1100;p28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1" name="Google Shape;1101;p28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2 content with quote ">
  <p:cSld name="2 content with quote ">
    <p:spTree>
      <p:nvGrpSpPr>
        <p:cNvPr id="1" name="Shape 1102"/>
        <p:cNvGrpSpPr/>
        <p:nvPr/>
      </p:nvGrpSpPr>
      <p:grpSpPr>
        <a:xfrm>
          <a:off x="0" y="0"/>
          <a:ext cx="0" cy="0"/>
          <a:chOff x="0" y="0"/>
          <a:chExt cx="0" cy="0"/>
        </a:xfrm>
      </p:grpSpPr>
      <p:sp>
        <p:nvSpPr>
          <p:cNvPr id="1103" name="Google Shape;1103;p290"/>
          <p:cNvSpPr txBox="1">
            <a:spLocks noGrp="1"/>
          </p:cNvSpPr>
          <p:nvPr>
            <p:ph type="body" idx="1"/>
          </p:nvPr>
        </p:nvSpPr>
        <p:spPr>
          <a:xfrm>
            <a:off x="7455119" y="1626102"/>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4" name="Google Shape;1104;p290"/>
          <p:cNvSpPr txBox="1">
            <a:spLocks noGrp="1"/>
          </p:cNvSpPr>
          <p:nvPr>
            <p:ph type="body" idx="2"/>
          </p:nvPr>
        </p:nvSpPr>
        <p:spPr>
          <a:xfrm>
            <a:off x="469901" y="1665289"/>
            <a:ext cx="666086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5" name="Google Shape;1105;p290"/>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6" name="Google Shape;1106;p29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7" name="Google Shape;1107;p29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8" name="Google Shape;1108;p29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9" name="Google Shape;1109;p29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eam profile">
  <p:cSld name="Team profile">
    <p:spTree>
      <p:nvGrpSpPr>
        <p:cNvPr id="1" name="Shape 1110"/>
        <p:cNvGrpSpPr/>
        <p:nvPr/>
      </p:nvGrpSpPr>
      <p:grpSpPr>
        <a:xfrm>
          <a:off x="0" y="0"/>
          <a:ext cx="0" cy="0"/>
          <a:chOff x="0" y="0"/>
          <a:chExt cx="0" cy="0"/>
        </a:xfrm>
      </p:grpSpPr>
      <p:sp>
        <p:nvSpPr>
          <p:cNvPr id="1111" name="Google Shape;1111;p291"/>
          <p:cNvSpPr>
            <a:spLocks noGrp="1"/>
          </p:cNvSpPr>
          <p:nvPr>
            <p:ph type="pic" idx="2"/>
          </p:nvPr>
        </p:nvSpPr>
        <p:spPr>
          <a:xfrm>
            <a:off x="469900" y="1665289"/>
            <a:ext cx="2664000" cy="1260000"/>
          </a:xfrm>
          <a:prstGeom prst="rect">
            <a:avLst/>
          </a:prstGeom>
          <a:noFill/>
          <a:ln>
            <a:noFill/>
          </a:ln>
        </p:spPr>
      </p:sp>
      <p:sp>
        <p:nvSpPr>
          <p:cNvPr id="1112" name="Google Shape;1112;p291"/>
          <p:cNvSpPr>
            <a:spLocks noGrp="1"/>
          </p:cNvSpPr>
          <p:nvPr>
            <p:ph type="pic" idx="3"/>
          </p:nvPr>
        </p:nvSpPr>
        <p:spPr>
          <a:xfrm>
            <a:off x="3341040" y="1665289"/>
            <a:ext cx="2664000" cy="1260000"/>
          </a:xfrm>
          <a:prstGeom prst="rect">
            <a:avLst/>
          </a:prstGeom>
          <a:noFill/>
          <a:ln>
            <a:noFill/>
          </a:ln>
        </p:spPr>
      </p:sp>
      <p:sp>
        <p:nvSpPr>
          <p:cNvPr id="1113" name="Google Shape;1113;p291"/>
          <p:cNvSpPr>
            <a:spLocks noGrp="1"/>
          </p:cNvSpPr>
          <p:nvPr>
            <p:ph type="pic" idx="4"/>
          </p:nvPr>
        </p:nvSpPr>
        <p:spPr>
          <a:xfrm>
            <a:off x="6193339" y="1665289"/>
            <a:ext cx="2664000" cy="1260000"/>
          </a:xfrm>
          <a:prstGeom prst="rect">
            <a:avLst/>
          </a:prstGeom>
          <a:noFill/>
          <a:ln>
            <a:noFill/>
          </a:ln>
        </p:spPr>
      </p:sp>
      <p:sp>
        <p:nvSpPr>
          <p:cNvPr id="1114" name="Google Shape;1114;p291"/>
          <p:cNvSpPr>
            <a:spLocks noGrp="1"/>
          </p:cNvSpPr>
          <p:nvPr>
            <p:ph type="pic" idx="5"/>
          </p:nvPr>
        </p:nvSpPr>
        <p:spPr>
          <a:xfrm>
            <a:off x="9045636" y="1665289"/>
            <a:ext cx="2664000" cy="1260000"/>
          </a:xfrm>
          <a:prstGeom prst="rect">
            <a:avLst/>
          </a:prstGeom>
          <a:noFill/>
          <a:ln>
            <a:noFill/>
          </a:ln>
        </p:spPr>
      </p:sp>
      <p:sp>
        <p:nvSpPr>
          <p:cNvPr id="1115" name="Google Shape;1115;p291"/>
          <p:cNvSpPr txBox="1">
            <a:spLocks noGrp="1"/>
          </p:cNvSpPr>
          <p:nvPr>
            <p:ph type="body" idx="1"/>
          </p:nvPr>
        </p:nvSpPr>
        <p:spPr>
          <a:xfrm>
            <a:off x="469900" y="3076574"/>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6" name="Google Shape;1116;p291"/>
          <p:cNvSpPr txBox="1">
            <a:spLocks noGrp="1"/>
          </p:cNvSpPr>
          <p:nvPr>
            <p:ph type="body" idx="6"/>
          </p:nvPr>
        </p:nvSpPr>
        <p:spPr>
          <a:xfrm>
            <a:off x="6207211" y="307974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7" name="Google Shape;1117;p291"/>
          <p:cNvSpPr txBox="1">
            <a:spLocks noGrp="1"/>
          </p:cNvSpPr>
          <p:nvPr>
            <p:ph type="body" idx="7"/>
          </p:nvPr>
        </p:nvSpPr>
        <p:spPr>
          <a:xfrm>
            <a:off x="3344787" y="3076574"/>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8" name="Google Shape;1118;p291"/>
          <p:cNvSpPr txBox="1">
            <a:spLocks noGrp="1"/>
          </p:cNvSpPr>
          <p:nvPr>
            <p:ph type="body" idx="8"/>
          </p:nvPr>
        </p:nvSpPr>
        <p:spPr>
          <a:xfrm>
            <a:off x="9069636" y="307974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9" name="Google Shape;1119;p291"/>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20" name="Google Shape;1120;p29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1" name="Google Shape;1121;p29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2" name="Google Shape;1122;p29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3" name="Google Shape;1123;p29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eam profile 2">
  <p:cSld name="Team profile 2">
    <p:spTree>
      <p:nvGrpSpPr>
        <p:cNvPr id="1" name="Shape 1124"/>
        <p:cNvGrpSpPr/>
        <p:nvPr/>
      </p:nvGrpSpPr>
      <p:grpSpPr>
        <a:xfrm>
          <a:off x="0" y="0"/>
          <a:ext cx="0" cy="0"/>
          <a:chOff x="0" y="0"/>
          <a:chExt cx="0" cy="0"/>
        </a:xfrm>
      </p:grpSpPr>
      <p:sp>
        <p:nvSpPr>
          <p:cNvPr id="1125" name="Google Shape;1125;p292"/>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6" name="Google Shape;1126;p292"/>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7" name="Google Shape;1127;p292"/>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8" name="Google Shape;1128;p292"/>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9" name="Google Shape;1129;p292"/>
          <p:cNvSpPr>
            <a:spLocks noGrp="1"/>
          </p:cNvSpPr>
          <p:nvPr>
            <p:ph type="pic" idx="2"/>
          </p:nvPr>
        </p:nvSpPr>
        <p:spPr>
          <a:xfrm>
            <a:off x="476780" y="1880213"/>
            <a:ext cx="2116800" cy="1591200"/>
          </a:xfrm>
          <a:prstGeom prst="rect">
            <a:avLst/>
          </a:prstGeom>
          <a:noFill/>
          <a:ln>
            <a:noFill/>
          </a:ln>
        </p:spPr>
      </p:sp>
      <p:sp>
        <p:nvSpPr>
          <p:cNvPr id="1130" name="Google Shape;1130;p292"/>
          <p:cNvSpPr>
            <a:spLocks noGrp="1"/>
          </p:cNvSpPr>
          <p:nvPr>
            <p:ph type="pic" idx="3"/>
          </p:nvPr>
        </p:nvSpPr>
        <p:spPr>
          <a:xfrm>
            <a:off x="6204097" y="1880212"/>
            <a:ext cx="2116800" cy="1591200"/>
          </a:xfrm>
          <a:prstGeom prst="rect">
            <a:avLst/>
          </a:prstGeom>
          <a:noFill/>
          <a:ln>
            <a:noFill/>
          </a:ln>
        </p:spPr>
      </p:sp>
      <p:sp>
        <p:nvSpPr>
          <p:cNvPr id="1131" name="Google Shape;1131;p292"/>
          <p:cNvSpPr>
            <a:spLocks noGrp="1"/>
          </p:cNvSpPr>
          <p:nvPr>
            <p:ph type="pic" idx="4"/>
          </p:nvPr>
        </p:nvSpPr>
        <p:spPr>
          <a:xfrm>
            <a:off x="481779" y="4256211"/>
            <a:ext cx="2116800" cy="1591200"/>
          </a:xfrm>
          <a:prstGeom prst="rect">
            <a:avLst/>
          </a:prstGeom>
          <a:noFill/>
          <a:ln>
            <a:noFill/>
          </a:ln>
        </p:spPr>
      </p:sp>
      <p:sp>
        <p:nvSpPr>
          <p:cNvPr id="1132" name="Google Shape;1132;p292"/>
          <p:cNvSpPr>
            <a:spLocks noGrp="1"/>
          </p:cNvSpPr>
          <p:nvPr>
            <p:ph type="pic" idx="5"/>
          </p:nvPr>
        </p:nvSpPr>
        <p:spPr>
          <a:xfrm>
            <a:off x="6204097" y="4256211"/>
            <a:ext cx="2116800" cy="1591200"/>
          </a:xfrm>
          <a:prstGeom prst="rect">
            <a:avLst/>
          </a:prstGeom>
          <a:noFill/>
          <a:ln>
            <a:noFill/>
          </a:ln>
        </p:spPr>
      </p:sp>
      <p:sp>
        <p:nvSpPr>
          <p:cNvPr id="1133" name="Google Shape;1133;p292"/>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4" name="Google Shape;1134;p292"/>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5" name="Google Shape;1135;p292"/>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6" name="Google Shape;1136;p292"/>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7" name="Google Shape;1137;p292"/>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8" name="Google Shape;1138;p29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9" name="Google Shape;1139;p29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0" name="Google Shape;1140;p29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1" name="Google Shape;1141;p29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3 picture and text">
  <p:cSld name="3 picture and text">
    <p:spTree>
      <p:nvGrpSpPr>
        <p:cNvPr id="1" name="Shape 1142"/>
        <p:cNvGrpSpPr/>
        <p:nvPr/>
      </p:nvGrpSpPr>
      <p:grpSpPr>
        <a:xfrm>
          <a:off x="0" y="0"/>
          <a:ext cx="0" cy="0"/>
          <a:chOff x="0" y="0"/>
          <a:chExt cx="0" cy="0"/>
        </a:xfrm>
      </p:grpSpPr>
      <p:sp>
        <p:nvSpPr>
          <p:cNvPr id="1143" name="Google Shape;1143;p293"/>
          <p:cNvSpPr>
            <a:spLocks noGrp="1"/>
          </p:cNvSpPr>
          <p:nvPr>
            <p:ph type="pic" idx="2"/>
          </p:nvPr>
        </p:nvSpPr>
        <p:spPr>
          <a:xfrm>
            <a:off x="469902" y="1700216"/>
            <a:ext cx="3627439" cy="2052831"/>
          </a:xfrm>
          <a:prstGeom prst="rect">
            <a:avLst/>
          </a:prstGeom>
          <a:noFill/>
          <a:ln>
            <a:noFill/>
          </a:ln>
        </p:spPr>
      </p:sp>
      <p:sp>
        <p:nvSpPr>
          <p:cNvPr id="1144" name="Google Shape;1144;p293"/>
          <p:cNvSpPr>
            <a:spLocks noGrp="1"/>
          </p:cNvSpPr>
          <p:nvPr>
            <p:ph type="pic" idx="3"/>
          </p:nvPr>
        </p:nvSpPr>
        <p:spPr>
          <a:xfrm>
            <a:off x="8082786" y="1700215"/>
            <a:ext cx="3639316" cy="2059099"/>
          </a:xfrm>
          <a:prstGeom prst="rect">
            <a:avLst/>
          </a:prstGeom>
          <a:noFill/>
          <a:ln>
            <a:noFill/>
          </a:ln>
        </p:spPr>
      </p:sp>
      <p:sp>
        <p:nvSpPr>
          <p:cNvPr id="1145" name="Google Shape;1145;p293"/>
          <p:cNvSpPr>
            <a:spLocks noGrp="1"/>
          </p:cNvSpPr>
          <p:nvPr>
            <p:ph type="pic" idx="4"/>
          </p:nvPr>
        </p:nvSpPr>
        <p:spPr>
          <a:xfrm>
            <a:off x="4284189" y="1700216"/>
            <a:ext cx="3636963" cy="2057767"/>
          </a:xfrm>
          <a:prstGeom prst="rect">
            <a:avLst/>
          </a:prstGeom>
          <a:noFill/>
          <a:ln>
            <a:noFill/>
          </a:ln>
        </p:spPr>
      </p:sp>
      <p:sp>
        <p:nvSpPr>
          <p:cNvPr id="1146" name="Google Shape;1146;p293"/>
          <p:cNvSpPr txBox="1">
            <a:spLocks noGrp="1"/>
          </p:cNvSpPr>
          <p:nvPr>
            <p:ph type="body" idx="1"/>
          </p:nvPr>
        </p:nvSpPr>
        <p:spPr>
          <a:xfrm>
            <a:off x="469902" y="3832225"/>
            <a:ext cx="3627439" cy="2181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7" name="Google Shape;1147;p293"/>
          <p:cNvSpPr txBox="1">
            <a:spLocks noGrp="1"/>
          </p:cNvSpPr>
          <p:nvPr>
            <p:ph type="body" idx="5"/>
          </p:nvPr>
        </p:nvSpPr>
        <p:spPr>
          <a:xfrm>
            <a:off x="4278313" y="3832227"/>
            <a:ext cx="3636963" cy="2186687"/>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8" name="Google Shape;1148;p293"/>
          <p:cNvSpPr txBox="1">
            <a:spLocks noGrp="1"/>
          </p:cNvSpPr>
          <p:nvPr>
            <p:ph type="body" idx="6"/>
          </p:nvPr>
        </p:nvSpPr>
        <p:spPr>
          <a:xfrm>
            <a:off x="8082786" y="3832226"/>
            <a:ext cx="3639316" cy="218810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9" name="Google Shape;1149;p293"/>
          <p:cNvSpPr txBox="1">
            <a:spLocks noGrp="1"/>
          </p:cNvSpPr>
          <p:nvPr>
            <p:ph type="body" idx="7"/>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50" name="Google Shape;1150;p29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1" name="Google Shape;1151;p29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2" name="Google Shape;1152;p29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3" name="Google Shape;1153;p29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Key statement black">
  <p:cSld name="Key statement black">
    <p:bg>
      <p:bgPr>
        <a:solidFill>
          <a:schemeClr val="dk1"/>
        </a:solidFill>
        <a:effectLst/>
      </p:bgPr>
    </p:bg>
    <p:spTree>
      <p:nvGrpSpPr>
        <p:cNvPr id="1" name="Shape 124"/>
        <p:cNvGrpSpPr/>
        <p:nvPr/>
      </p:nvGrpSpPr>
      <p:grpSpPr>
        <a:xfrm>
          <a:off x="0" y="0"/>
          <a:ext cx="0" cy="0"/>
          <a:chOff x="0" y="0"/>
          <a:chExt cx="0" cy="0"/>
        </a:xfrm>
      </p:grpSpPr>
      <p:sp>
        <p:nvSpPr>
          <p:cNvPr id="125" name="Google Shape;125;p135"/>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6" name="Google Shape;126;p135"/>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Qualifications 2 x 1">
  <p:cSld name="Qualifications 2 x 1">
    <p:spTree>
      <p:nvGrpSpPr>
        <p:cNvPr id="1" name="Shape 1154"/>
        <p:cNvGrpSpPr/>
        <p:nvPr/>
      </p:nvGrpSpPr>
      <p:grpSpPr>
        <a:xfrm>
          <a:off x="0" y="0"/>
          <a:ext cx="0" cy="0"/>
          <a:chOff x="0" y="0"/>
          <a:chExt cx="0" cy="0"/>
        </a:xfrm>
      </p:grpSpPr>
      <p:sp>
        <p:nvSpPr>
          <p:cNvPr id="1155" name="Google Shape;1155;p294"/>
          <p:cNvSpPr txBox="1">
            <a:spLocks noGrp="1"/>
          </p:cNvSpPr>
          <p:nvPr>
            <p:ph type="body" idx="1"/>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56" name="Google Shape;1156;p29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7" name="Google Shape;1157;p294"/>
          <p:cNvSpPr txBox="1">
            <a:spLocks noGrp="1"/>
          </p:cNvSpPr>
          <p:nvPr>
            <p:ph type="body" idx="2"/>
          </p:nvPr>
        </p:nvSpPr>
        <p:spPr>
          <a:xfrm>
            <a:off x="469899"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58" name="Google Shape;1158;p294"/>
          <p:cNvSpPr txBox="1">
            <a:spLocks noGrp="1"/>
          </p:cNvSpPr>
          <p:nvPr>
            <p:ph type="body" idx="3"/>
          </p:nvPr>
        </p:nvSpPr>
        <p:spPr>
          <a:xfrm>
            <a:off x="6177463"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59" name="Google Shape;1159;p294"/>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60" name="Google Shape;1160;p294"/>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61" name="Google Shape;1161;p294"/>
          <p:cNvSpPr>
            <a:spLocks noGrp="1"/>
          </p:cNvSpPr>
          <p:nvPr>
            <p:ph type="pic" idx="4"/>
          </p:nvPr>
        </p:nvSpPr>
        <p:spPr>
          <a:xfrm>
            <a:off x="10467638" y="1857894"/>
            <a:ext cx="1244161" cy="549275"/>
          </a:xfrm>
          <a:prstGeom prst="rect">
            <a:avLst/>
          </a:prstGeom>
          <a:noFill/>
          <a:ln>
            <a:noFill/>
          </a:ln>
        </p:spPr>
      </p:sp>
      <p:sp>
        <p:nvSpPr>
          <p:cNvPr id="1162" name="Google Shape;1162;p294"/>
          <p:cNvSpPr>
            <a:spLocks noGrp="1"/>
          </p:cNvSpPr>
          <p:nvPr>
            <p:ph type="pic" idx="5"/>
          </p:nvPr>
        </p:nvSpPr>
        <p:spPr>
          <a:xfrm>
            <a:off x="4734796" y="1863919"/>
            <a:ext cx="1244907" cy="549275"/>
          </a:xfrm>
          <a:prstGeom prst="rect">
            <a:avLst/>
          </a:prstGeom>
          <a:noFill/>
          <a:ln>
            <a:noFill/>
          </a:ln>
        </p:spPr>
      </p:sp>
      <p:sp>
        <p:nvSpPr>
          <p:cNvPr id="1163" name="Google Shape;1163;p29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4" name="Google Shape;1164;p29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5" name="Google Shape;1165;p29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Qualifications 2 x 2">
  <p:cSld name="Qualifications 2 x 2">
    <p:spTree>
      <p:nvGrpSpPr>
        <p:cNvPr id="1" name="Shape 1166"/>
        <p:cNvGrpSpPr/>
        <p:nvPr/>
      </p:nvGrpSpPr>
      <p:grpSpPr>
        <a:xfrm>
          <a:off x="0" y="0"/>
          <a:ext cx="0" cy="0"/>
          <a:chOff x="0" y="0"/>
          <a:chExt cx="0" cy="0"/>
        </a:xfrm>
      </p:grpSpPr>
      <p:sp>
        <p:nvSpPr>
          <p:cNvPr id="1167" name="Google Shape;1167;p295"/>
          <p:cNvSpPr txBox="1">
            <a:spLocks noGrp="1"/>
          </p:cNvSpPr>
          <p:nvPr>
            <p:ph type="body" idx="1"/>
          </p:nvPr>
        </p:nvSpPr>
        <p:spPr>
          <a:xfrm>
            <a:off x="469899"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68" name="Google Shape;1168;p295"/>
          <p:cNvSpPr txBox="1">
            <a:spLocks noGrp="1"/>
          </p:cNvSpPr>
          <p:nvPr>
            <p:ph type="body" idx="2"/>
          </p:nvPr>
        </p:nvSpPr>
        <p:spPr>
          <a:xfrm>
            <a:off x="6177463"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69" name="Google Shape;1169;p295"/>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0" name="Google Shape;1170;p295"/>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1" name="Google Shape;1171;p295"/>
          <p:cNvSpPr>
            <a:spLocks noGrp="1"/>
          </p:cNvSpPr>
          <p:nvPr>
            <p:ph type="pic" idx="3"/>
          </p:nvPr>
        </p:nvSpPr>
        <p:spPr>
          <a:xfrm>
            <a:off x="10467638" y="1857894"/>
            <a:ext cx="1244161" cy="549275"/>
          </a:xfrm>
          <a:prstGeom prst="rect">
            <a:avLst/>
          </a:prstGeom>
          <a:noFill/>
          <a:ln>
            <a:noFill/>
          </a:ln>
        </p:spPr>
      </p:sp>
      <p:sp>
        <p:nvSpPr>
          <p:cNvPr id="1172" name="Google Shape;1172;p295"/>
          <p:cNvSpPr txBox="1">
            <a:spLocks noGrp="1"/>
          </p:cNvSpPr>
          <p:nvPr>
            <p:ph type="body" idx="4"/>
          </p:nvPr>
        </p:nvSpPr>
        <p:spPr>
          <a:xfrm>
            <a:off x="469899" y="4249683"/>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73" name="Google Shape;1173;p295"/>
          <p:cNvSpPr txBox="1">
            <a:spLocks noGrp="1"/>
          </p:cNvSpPr>
          <p:nvPr>
            <p:ph type="body" idx="5"/>
          </p:nvPr>
        </p:nvSpPr>
        <p:spPr>
          <a:xfrm>
            <a:off x="6177460" y="4249683"/>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74" name="Google Shape;1174;p295"/>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5" name="Google Shape;1175;p295"/>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6" name="Google Shape;1176;p295"/>
          <p:cNvSpPr>
            <a:spLocks noGrp="1"/>
          </p:cNvSpPr>
          <p:nvPr>
            <p:ph type="pic" idx="6"/>
          </p:nvPr>
        </p:nvSpPr>
        <p:spPr>
          <a:xfrm>
            <a:off x="4700438" y="4249686"/>
            <a:ext cx="1274916" cy="549275"/>
          </a:xfrm>
          <a:prstGeom prst="rect">
            <a:avLst/>
          </a:prstGeom>
          <a:noFill/>
          <a:ln>
            <a:noFill/>
          </a:ln>
        </p:spPr>
      </p:sp>
      <p:sp>
        <p:nvSpPr>
          <p:cNvPr id="1177" name="Google Shape;1177;p295"/>
          <p:cNvSpPr>
            <a:spLocks noGrp="1"/>
          </p:cNvSpPr>
          <p:nvPr>
            <p:ph type="pic" idx="7"/>
          </p:nvPr>
        </p:nvSpPr>
        <p:spPr>
          <a:xfrm>
            <a:off x="10459036" y="4248211"/>
            <a:ext cx="1244160" cy="549275"/>
          </a:xfrm>
          <a:prstGeom prst="rect">
            <a:avLst/>
          </a:prstGeom>
          <a:noFill/>
          <a:ln>
            <a:noFill/>
          </a:ln>
        </p:spPr>
      </p:sp>
      <p:sp>
        <p:nvSpPr>
          <p:cNvPr id="1178" name="Google Shape;1178;p295"/>
          <p:cNvSpPr>
            <a:spLocks noGrp="1"/>
          </p:cNvSpPr>
          <p:nvPr>
            <p:ph type="pic" idx="8"/>
          </p:nvPr>
        </p:nvSpPr>
        <p:spPr>
          <a:xfrm>
            <a:off x="4734796" y="1863919"/>
            <a:ext cx="1244907" cy="549275"/>
          </a:xfrm>
          <a:prstGeom prst="rect">
            <a:avLst/>
          </a:prstGeom>
          <a:noFill/>
          <a:ln>
            <a:noFill/>
          </a:ln>
        </p:spPr>
      </p:sp>
      <p:sp>
        <p:nvSpPr>
          <p:cNvPr id="1179" name="Google Shape;1179;p295"/>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80" name="Google Shape;1180;p29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1" name="Google Shape;1181;p29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2" name="Google Shape;1182;p29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3" name="Google Shape;1183;p29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3 column green line">
  <p:cSld name="3 column green line">
    <p:spTree>
      <p:nvGrpSpPr>
        <p:cNvPr id="1" name="Shape 1184"/>
        <p:cNvGrpSpPr/>
        <p:nvPr/>
      </p:nvGrpSpPr>
      <p:grpSpPr>
        <a:xfrm>
          <a:off x="0" y="0"/>
          <a:ext cx="0" cy="0"/>
          <a:chOff x="0" y="0"/>
          <a:chExt cx="0" cy="0"/>
        </a:xfrm>
      </p:grpSpPr>
      <p:sp>
        <p:nvSpPr>
          <p:cNvPr id="1185" name="Google Shape;1185;p296"/>
          <p:cNvSpPr/>
          <p:nvPr/>
        </p:nvSpPr>
        <p:spPr>
          <a:xfrm>
            <a:off x="4278313" y="1705968"/>
            <a:ext cx="3636963"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6" name="Google Shape;1186;p296"/>
          <p:cNvSpPr/>
          <p:nvPr/>
        </p:nvSpPr>
        <p:spPr>
          <a:xfrm>
            <a:off x="469902" y="1705968"/>
            <a:ext cx="3627439"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7" name="Google Shape;1187;p296"/>
          <p:cNvSpPr/>
          <p:nvPr/>
        </p:nvSpPr>
        <p:spPr>
          <a:xfrm>
            <a:off x="8104178"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8" name="Google Shape;1188;p296"/>
          <p:cNvSpPr txBox="1">
            <a:spLocks noGrp="1"/>
          </p:cNvSpPr>
          <p:nvPr>
            <p:ph type="body" idx="1"/>
          </p:nvPr>
        </p:nvSpPr>
        <p:spPr>
          <a:xfrm>
            <a:off x="4278313" y="1851441"/>
            <a:ext cx="3636963"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89" name="Google Shape;1189;p296"/>
          <p:cNvSpPr txBox="1">
            <a:spLocks noGrp="1"/>
          </p:cNvSpPr>
          <p:nvPr>
            <p:ph type="body" idx="2"/>
          </p:nvPr>
        </p:nvSpPr>
        <p:spPr>
          <a:xfrm>
            <a:off x="469902" y="1851441"/>
            <a:ext cx="3627439"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0" name="Google Shape;1190;p296"/>
          <p:cNvSpPr txBox="1">
            <a:spLocks noGrp="1"/>
          </p:cNvSpPr>
          <p:nvPr>
            <p:ph type="body" idx="3"/>
          </p:nvPr>
        </p:nvSpPr>
        <p:spPr>
          <a:xfrm>
            <a:off x="8093078"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1" name="Google Shape;1191;p296"/>
          <p:cNvSpPr txBox="1">
            <a:spLocks noGrp="1"/>
          </p:cNvSpPr>
          <p:nvPr>
            <p:ph type="body" idx="4"/>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92" name="Google Shape;1192;p29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3" name="Google Shape;1193;p29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4" name="Google Shape;1194;p29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5" name="Google Shape;1195;p29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4 column icon">
  <p:cSld name="4 column icon">
    <p:spTree>
      <p:nvGrpSpPr>
        <p:cNvPr id="1" name="Shape 1196"/>
        <p:cNvGrpSpPr/>
        <p:nvPr/>
      </p:nvGrpSpPr>
      <p:grpSpPr>
        <a:xfrm>
          <a:off x="0" y="0"/>
          <a:ext cx="0" cy="0"/>
          <a:chOff x="0" y="0"/>
          <a:chExt cx="0" cy="0"/>
        </a:xfrm>
      </p:grpSpPr>
      <p:sp>
        <p:nvSpPr>
          <p:cNvPr id="1197" name="Google Shape;1197;p297"/>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8" name="Google Shape;1198;p297"/>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9" name="Google Shape;1199;p297"/>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200" name="Google Shape;1200;p297"/>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201" name="Google Shape;1201;p297"/>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02" name="Google Shape;1202;p29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3" name="Google Shape;1203;p29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4" name="Google Shape;1204;p29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5" name="Google Shape;1205;p29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matchingName="4 column icon green">
  <p:cSld name="4 column icon green">
    <p:bg>
      <p:bgPr>
        <a:solidFill>
          <a:schemeClr val="accent2"/>
        </a:solidFill>
        <a:effectLst/>
      </p:bgPr>
    </p:bg>
    <p:spTree>
      <p:nvGrpSpPr>
        <p:cNvPr id="1" name="Shape 1206"/>
        <p:cNvGrpSpPr/>
        <p:nvPr/>
      </p:nvGrpSpPr>
      <p:grpSpPr>
        <a:xfrm>
          <a:off x="0" y="0"/>
          <a:ext cx="0" cy="0"/>
          <a:chOff x="0" y="0"/>
          <a:chExt cx="0" cy="0"/>
        </a:xfrm>
      </p:grpSpPr>
      <p:sp>
        <p:nvSpPr>
          <p:cNvPr id="1207" name="Google Shape;1207;p298"/>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08" name="Google Shape;1208;p298"/>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09" name="Google Shape;1209;p298"/>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10" name="Google Shape;1210;p298"/>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11" name="Google Shape;1211;p298"/>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2" name="Google Shape;1212;p29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3" name="Google Shape;1213;p29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4" name="Google Shape;1214;p29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5" name="Google Shape;1215;p29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subtitle, 1 column text with charts">
  <p:cSld name="Title, subtitle, 1 column text with charts">
    <p:spTree>
      <p:nvGrpSpPr>
        <p:cNvPr id="1" name="Shape 1216"/>
        <p:cNvGrpSpPr/>
        <p:nvPr/>
      </p:nvGrpSpPr>
      <p:grpSpPr>
        <a:xfrm>
          <a:off x="0" y="0"/>
          <a:ext cx="0" cy="0"/>
          <a:chOff x="0" y="0"/>
          <a:chExt cx="0" cy="0"/>
        </a:xfrm>
      </p:grpSpPr>
      <p:sp>
        <p:nvSpPr>
          <p:cNvPr id="1217" name="Google Shape;1217;p299"/>
          <p:cNvSpPr txBox="1">
            <a:spLocks noGrp="1"/>
          </p:cNvSpPr>
          <p:nvPr>
            <p:ph type="body" idx="1"/>
          </p:nvPr>
        </p:nvSpPr>
        <p:spPr>
          <a:xfrm>
            <a:off x="467784" y="1665818"/>
            <a:ext cx="5537731" cy="4633383"/>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8" name="Google Shape;1218;p299"/>
          <p:cNvSpPr txBox="1">
            <a:spLocks noGrp="1"/>
          </p:cNvSpPr>
          <p:nvPr>
            <p:ph type="body" idx="2"/>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9" name="Google Shape;1219;p29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0" name="Google Shape;1220;p29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1" name="Google Shape;1221;p29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2" name="Google Shape;1222;p29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23"/>
        <p:cNvGrpSpPr/>
        <p:nvPr/>
      </p:nvGrpSpPr>
      <p:grpSpPr>
        <a:xfrm>
          <a:off x="0" y="0"/>
          <a:ext cx="0" cy="0"/>
          <a:chOff x="0" y="0"/>
          <a:chExt cx="0" cy="0"/>
        </a:xfrm>
      </p:grpSpPr>
      <p:sp>
        <p:nvSpPr>
          <p:cNvPr id="1224" name="Google Shape;1224;p300"/>
          <p:cNvSpPr txBox="1">
            <a:spLocks noGrp="1"/>
          </p:cNvSpPr>
          <p:nvPr>
            <p:ph type="title"/>
          </p:nvPr>
        </p:nvSpPr>
        <p:spPr>
          <a:xfrm>
            <a:off x="469900" y="402589"/>
            <a:ext cx="11252200" cy="6985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5" name="Google Shape;1225;p30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6" name="Google Shape;1226;p30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7" name="Google Shape;1227;p30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28"/>
        <p:cNvGrpSpPr/>
        <p:nvPr/>
      </p:nvGrpSpPr>
      <p:grpSpPr>
        <a:xfrm>
          <a:off x="0" y="0"/>
          <a:ext cx="0" cy="0"/>
          <a:chOff x="0" y="0"/>
          <a:chExt cx="0" cy="0"/>
        </a:xfrm>
      </p:grpSpPr>
    </p:spTree>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itle Slide White Text">
  <p:cSld name="Title Slide White Text">
    <p:spTree>
      <p:nvGrpSpPr>
        <p:cNvPr id="1" name="Shape 1229"/>
        <p:cNvGrpSpPr/>
        <p:nvPr/>
      </p:nvGrpSpPr>
      <p:grpSpPr>
        <a:xfrm>
          <a:off x="0" y="0"/>
          <a:ext cx="0" cy="0"/>
          <a:chOff x="0" y="0"/>
          <a:chExt cx="0" cy="0"/>
        </a:xfrm>
      </p:grpSpPr>
      <p:sp>
        <p:nvSpPr>
          <p:cNvPr id="1230" name="Google Shape;1230;p302"/>
          <p:cNvSpPr txBox="1">
            <a:spLocks noGrp="1"/>
          </p:cNvSpPr>
          <p:nvPr>
            <p:ph type="subTitle" idx="1"/>
          </p:nvPr>
        </p:nvSpPr>
        <p:spPr>
          <a:xfrm>
            <a:off x="531621" y="5805504"/>
            <a:ext cx="5564379" cy="49643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000"/>
              <a:buNone/>
              <a:defRPr sz="2000"/>
            </a:lvl2pPr>
            <a:lvl3pPr lvl="2" algn="ctr">
              <a:spcBef>
                <a:spcPts val="1333"/>
              </a:spcBef>
              <a:spcAft>
                <a:spcPts val="0"/>
              </a:spcAft>
              <a:buClr>
                <a:schemeClr val="dk1"/>
              </a:buClr>
              <a:buSzPts val="1800"/>
              <a:buNone/>
              <a:defRPr sz="1800"/>
            </a:lvl3pPr>
            <a:lvl4pPr lvl="3" algn="ctr">
              <a:spcBef>
                <a:spcPts val="1333"/>
              </a:spcBef>
              <a:spcAft>
                <a:spcPts val="0"/>
              </a:spcAft>
              <a:buClr>
                <a:schemeClr val="dk1"/>
              </a:buClr>
              <a:buSzPts val="1600"/>
              <a:buNone/>
              <a:defRPr sz="1600"/>
            </a:lvl4pPr>
            <a:lvl5pPr lvl="4" algn="ctr">
              <a:spcBef>
                <a:spcPts val="1333"/>
              </a:spcBef>
              <a:spcAft>
                <a:spcPts val="0"/>
              </a:spcAft>
              <a:buClr>
                <a:schemeClr val="dk1"/>
              </a:buClr>
              <a:buSzPts val="1600"/>
              <a:buNone/>
              <a:defRPr sz="1600"/>
            </a:lvl5pPr>
            <a:lvl6pPr lvl="5" algn="ctr">
              <a:spcBef>
                <a:spcPts val="1333"/>
              </a:spcBef>
              <a:spcAft>
                <a:spcPts val="0"/>
              </a:spcAft>
              <a:buClr>
                <a:schemeClr val="dk1"/>
              </a:buClr>
              <a:buSzPts val="1600"/>
              <a:buNone/>
              <a:defRPr sz="1600"/>
            </a:lvl6pPr>
            <a:lvl7pPr lvl="6" algn="ctr">
              <a:spcBef>
                <a:spcPts val="1333"/>
              </a:spcBef>
              <a:spcAft>
                <a:spcPts val="0"/>
              </a:spcAft>
              <a:buClr>
                <a:schemeClr val="dk1"/>
              </a:buClr>
              <a:buSzPts val="1600"/>
              <a:buNone/>
              <a:defRPr sz="1600"/>
            </a:lvl7pPr>
            <a:lvl8pPr lvl="7" algn="ctr">
              <a:spcBef>
                <a:spcPts val="1333"/>
              </a:spcBef>
              <a:spcAft>
                <a:spcPts val="0"/>
              </a:spcAft>
              <a:buClr>
                <a:schemeClr val="dk1"/>
              </a:buClr>
              <a:buSzPts val="1600"/>
              <a:buNone/>
              <a:defRPr sz="1600"/>
            </a:lvl8pPr>
            <a:lvl9pPr lvl="8" algn="ctr">
              <a:spcBef>
                <a:spcPts val="1333"/>
              </a:spcBef>
              <a:spcAft>
                <a:spcPts val="1333"/>
              </a:spcAft>
              <a:buClr>
                <a:schemeClr val="dk1"/>
              </a:buClr>
              <a:buSzPts val="1600"/>
              <a:buNone/>
              <a:defRPr sz="1600"/>
            </a:lvl9pPr>
          </a:lstStyle>
          <a:p>
            <a:endParaRPr/>
          </a:p>
        </p:txBody>
      </p:sp>
      <p:sp>
        <p:nvSpPr>
          <p:cNvPr id="1231" name="Google Shape;1231;p302"/>
          <p:cNvSpPr txBox="1">
            <a:spLocks noGrp="1"/>
          </p:cNvSpPr>
          <p:nvPr>
            <p:ph type="body" idx="2"/>
          </p:nvPr>
        </p:nvSpPr>
        <p:spPr>
          <a:xfrm>
            <a:off x="531621" y="6313814"/>
            <a:ext cx="5564379" cy="29845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32" name="Google Shape;1232;p302"/>
          <p:cNvSpPr/>
          <p:nvPr/>
        </p:nvSpPr>
        <p:spPr>
          <a:xfrm>
            <a:off x="3545062" y="1203125"/>
            <a:ext cx="5095385" cy="414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p>
            <a:pPr marL="0" marR="0" lvl="0" indent="0" algn="ctr" rtl="0">
              <a:lnSpc>
                <a:spcPct val="116666"/>
              </a:lnSpc>
              <a:spcBef>
                <a:spcPts val="0"/>
              </a:spcBef>
              <a:spcAft>
                <a:spcPts val="0"/>
              </a:spcAft>
              <a:buClr>
                <a:schemeClr val="lt1"/>
              </a:buClr>
              <a:buSzPts val="3600"/>
              <a:buFont typeface="Verdana"/>
              <a:buNone/>
            </a:pPr>
            <a:endParaRPr sz="3600" b="0">
              <a:solidFill>
                <a:schemeClr val="dk1"/>
              </a:solidFill>
              <a:latin typeface="Verdana"/>
              <a:ea typeface="Verdana"/>
              <a:cs typeface="Verdana"/>
              <a:sym typeface="Verdana"/>
            </a:endParaRPr>
          </a:p>
        </p:txBody>
      </p:sp>
      <p:sp>
        <p:nvSpPr>
          <p:cNvPr id="1233" name="Google Shape;1233;p302"/>
          <p:cNvSpPr txBox="1">
            <a:spLocks noGrp="1"/>
          </p:cNvSpPr>
          <p:nvPr>
            <p:ph type="ctrTitle"/>
          </p:nvPr>
        </p:nvSpPr>
        <p:spPr>
          <a:xfrm>
            <a:off x="3545061" y="1124744"/>
            <a:ext cx="5051077" cy="4104000"/>
          </a:xfrm>
          <a:prstGeom prst="rect">
            <a:avLst/>
          </a:prstGeom>
          <a:noFill/>
          <a:ln>
            <a:noFill/>
          </a:ln>
        </p:spPr>
        <p:txBody>
          <a:bodyPr spcFirstLastPara="1" wrap="square" lIns="36000" tIns="36000" rIns="36000" bIns="36000" anchor="ctr" anchorCtr="0">
            <a:noAutofit/>
          </a:bodyPr>
          <a:lstStyle>
            <a:lvl1pPr lvl="0" algn="ctr">
              <a:lnSpc>
                <a:spcPct val="100000"/>
              </a:lnSpc>
              <a:spcBef>
                <a:spcPts val="0"/>
              </a:spcBef>
              <a:spcAft>
                <a:spcPts val="0"/>
              </a:spcAft>
              <a:buClr>
                <a:schemeClr val="dk1"/>
              </a:buClr>
              <a:buSzPts val="3600"/>
              <a:buFont typeface="Verdana"/>
              <a:buNone/>
              <a:defRPr sz="36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Key statement white">
  <p:cSld name="Key statement white">
    <p:bg>
      <p:bgPr>
        <a:solidFill>
          <a:schemeClr val="lt1"/>
        </a:solidFill>
        <a:effectLst/>
      </p:bgPr>
    </p:bg>
    <p:spTree>
      <p:nvGrpSpPr>
        <p:cNvPr id="1" name="Shape 127"/>
        <p:cNvGrpSpPr/>
        <p:nvPr/>
      </p:nvGrpSpPr>
      <p:grpSpPr>
        <a:xfrm>
          <a:off x="0" y="0"/>
          <a:ext cx="0" cy="0"/>
          <a:chOff x="0" y="0"/>
          <a:chExt cx="0" cy="0"/>
        </a:xfrm>
      </p:grpSpPr>
      <p:sp>
        <p:nvSpPr>
          <p:cNvPr id="128" name="Google Shape;128;p136"/>
          <p:cNvSpPr txBox="1">
            <a:spLocks noGrp="1"/>
          </p:cNvSpPr>
          <p:nvPr>
            <p:ph type="body" idx="1"/>
          </p:nvPr>
        </p:nvSpPr>
        <p:spPr>
          <a:xfrm>
            <a:off x="469900"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29"/>
        <p:cNvGrpSpPr/>
        <p:nvPr/>
      </p:nvGrpSpPr>
      <p:grpSpPr>
        <a:xfrm>
          <a:off x="0" y="0"/>
          <a:ext cx="0" cy="0"/>
          <a:chOff x="0" y="0"/>
          <a:chExt cx="0" cy="0"/>
        </a:xfrm>
      </p:grpSpPr>
      <p:sp>
        <p:nvSpPr>
          <p:cNvPr id="130" name="Google Shape;130;p137"/>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31" name="Google Shape;131;p137"/>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2" name="Google Shape;132;p13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s with image">
  <p:cSld name="Contents with image">
    <p:spTree>
      <p:nvGrpSpPr>
        <p:cNvPr id="1" name="Shape 133"/>
        <p:cNvGrpSpPr/>
        <p:nvPr/>
      </p:nvGrpSpPr>
      <p:grpSpPr>
        <a:xfrm>
          <a:off x="0" y="0"/>
          <a:ext cx="0" cy="0"/>
          <a:chOff x="0" y="0"/>
          <a:chExt cx="0" cy="0"/>
        </a:xfrm>
      </p:grpSpPr>
      <p:sp>
        <p:nvSpPr>
          <p:cNvPr id="134" name="Google Shape;134;p138"/>
          <p:cNvSpPr>
            <a:spLocks noGrp="1"/>
          </p:cNvSpPr>
          <p:nvPr>
            <p:ph type="pic" idx="2"/>
          </p:nvPr>
        </p:nvSpPr>
        <p:spPr>
          <a:xfrm>
            <a:off x="5604867" y="1700213"/>
            <a:ext cx="6117233" cy="4598988"/>
          </a:xfrm>
          <a:prstGeom prst="rect">
            <a:avLst/>
          </a:prstGeom>
          <a:noFill/>
          <a:ln>
            <a:noFill/>
          </a:ln>
        </p:spPr>
      </p:sp>
      <p:sp>
        <p:nvSpPr>
          <p:cNvPr id="135" name="Google Shape;135;p138"/>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6" name="Google Shape;136;p13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7" name="Google Shape;137;p13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1 column text">
  <p:cSld name="Title &amp; 1 column text">
    <p:spTree>
      <p:nvGrpSpPr>
        <p:cNvPr id="1" name="Shape 138"/>
        <p:cNvGrpSpPr/>
        <p:nvPr/>
      </p:nvGrpSpPr>
      <p:grpSpPr>
        <a:xfrm>
          <a:off x="0" y="0"/>
          <a:ext cx="0" cy="0"/>
          <a:chOff x="0" y="0"/>
          <a:chExt cx="0" cy="0"/>
        </a:xfrm>
      </p:grpSpPr>
      <p:sp>
        <p:nvSpPr>
          <p:cNvPr id="139" name="Google Shape;139;p139"/>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0" name="Google Shape;140;p139"/>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1" name="Google Shape;141;p13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 Black">
  <p:cSld name="Title Slide - Black">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122"/>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4" name="Google Shape;34;p122"/>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5" name="Google Shape;35;p122"/>
          <p:cNvGrpSpPr/>
          <p:nvPr/>
        </p:nvGrpSpPr>
        <p:grpSpPr>
          <a:xfrm>
            <a:off x="469900" y="457761"/>
            <a:ext cx="1998000" cy="374400"/>
            <a:chOff x="398463" y="404813"/>
            <a:chExt cx="1627187" cy="307976"/>
          </a:xfrm>
        </p:grpSpPr>
        <p:sp>
          <p:nvSpPr>
            <p:cNvPr id="36" name="Google Shape;36;p122"/>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7" name="Google Shape;37;p122"/>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8" name="Google Shape;38;p122"/>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9" name="Google Shape;39;p122"/>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0" name="Google Shape;40;p122"/>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1" name="Google Shape;41;p122"/>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2" name="Google Shape;42;p122"/>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3" name="Google Shape;43;p122"/>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4" name="Google Shape;44;p122"/>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5" name="Google Shape;45;p122"/>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46" name="Google Shape;46;p122"/>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ubtitle &amp; 1 column text">
  <p:cSld name="Title, subtitle &amp; 1 column text">
    <p:spTree>
      <p:nvGrpSpPr>
        <p:cNvPr id="1" name="Shape 142"/>
        <p:cNvGrpSpPr/>
        <p:nvPr/>
      </p:nvGrpSpPr>
      <p:grpSpPr>
        <a:xfrm>
          <a:off x="0" y="0"/>
          <a:ext cx="0" cy="0"/>
          <a:chOff x="0" y="0"/>
          <a:chExt cx="0" cy="0"/>
        </a:xfrm>
      </p:grpSpPr>
      <p:sp>
        <p:nvSpPr>
          <p:cNvPr id="143" name="Google Shape;143;p140"/>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4" name="Google Shape;144;p14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140"/>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ubtitle &amp; 1 column - large">
  <p:cSld name="Title, subtitle &amp; 1 column - large">
    <p:spTree>
      <p:nvGrpSpPr>
        <p:cNvPr id="1" name="Shape 146"/>
        <p:cNvGrpSpPr/>
        <p:nvPr/>
      </p:nvGrpSpPr>
      <p:grpSpPr>
        <a:xfrm>
          <a:off x="0" y="0"/>
          <a:ext cx="0" cy="0"/>
          <a:chOff x="0" y="0"/>
          <a:chExt cx="0" cy="0"/>
        </a:xfrm>
      </p:grpSpPr>
      <p:sp>
        <p:nvSpPr>
          <p:cNvPr id="147" name="Google Shape;147;p141"/>
          <p:cNvSpPr txBox="1">
            <a:spLocks noGrp="1"/>
          </p:cNvSpPr>
          <p:nvPr>
            <p:ph type="body" idx="1"/>
          </p:nvPr>
        </p:nvSpPr>
        <p:spPr>
          <a:xfrm>
            <a:off x="469900" y="1676402"/>
            <a:ext cx="11252200" cy="462279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330200" algn="l">
              <a:spcBef>
                <a:spcPts val="1333"/>
              </a:spcBef>
              <a:spcAft>
                <a:spcPts val="0"/>
              </a:spcAft>
              <a:buClr>
                <a:schemeClr val="dk1"/>
              </a:buClr>
              <a:buSzPts val="1600"/>
              <a:buChar char="−"/>
              <a:defRPr sz="16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48" name="Google Shape;148;p141"/>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9" name="Google Shape;149;p14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ubtitle &amp; chart">
  <p:cSld name="Title, subtitle &amp; chart">
    <p:spTree>
      <p:nvGrpSpPr>
        <p:cNvPr id="1" name="Shape 150"/>
        <p:cNvGrpSpPr/>
        <p:nvPr/>
      </p:nvGrpSpPr>
      <p:grpSpPr>
        <a:xfrm>
          <a:off x="0" y="0"/>
          <a:ext cx="0" cy="0"/>
          <a:chOff x="0" y="0"/>
          <a:chExt cx="0" cy="0"/>
        </a:xfrm>
      </p:grpSpPr>
      <p:sp>
        <p:nvSpPr>
          <p:cNvPr id="151" name="Google Shape;151;p142"/>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52" name="Google Shape;152;p142"/>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3" name="Google Shape;153;p142"/>
          <p:cNvSpPr txBox="1">
            <a:spLocks noGrp="1"/>
          </p:cNvSpPr>
          <p:nvPr>
            <p:ph type="body" idx="3"/>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4" name="Google Shape;154;p142"/>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5" name="Google Shape;155;p14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 chart">
  <p:cSld name="3 chart">
    <p:spTree>
      <p:nvGrpSpPr>
        <p:cNvPr id="1" name="Shape 156"/>
        <p:cNvGrpSpPr/>
        <p:nvPr/>
      </p:nvGrpSpPr>
      <p:grpSpPr>
        <a:xfrm>
          <a:off x="0" y="0"/>
          <a:ext cx="0" cy="0"/>
          <a:chOff x="0" y="0"/>
          <a:chExt cx="0" cy="0"/>
        </a:xfrm>
      </p:grpSpPr>
      <p:sp>
        <p:nvSpPr>
          <p:cNvPr id="157" name="Google Shape;157;p143"/>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58" name="Google Shape;158;p143"/>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9" name="Google Shape;159;p143"/>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60" name="Google Shape;160;p143"/>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1" name="Google Shape;161;p143"/>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62" name="Google Shape;162;p143"/>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3" name="Google Shape;163;p143"/>
          <p:cNvSpPr txBox="1">
            <a:spLocks noGrp="1"/>
          </p:cNvSpPr>
          <p:nvPr>
            <p:ph type="body" idx="7"/>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4" name="Google Shape;164;p143"/>
          <p:cNvSpPr txBox="1">
            <a:spLocks noGrp="1"/>
          </p:cNvSpPr>
          <p:nvPr>
            <p:ph type="body" idx="8"/>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5" name="Google Shape;165;p143"/>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 columns of text">
  <p:cSld name="2 columns of text">
    <p:spTree>
      <p:nvGrpSpPr>
        <p:cNvPr id="1" name="Shape 166"/>
        <p:cNvGrpSpPr/>
        <p:nvPr/>
      </p:nvGrpSpPr>
      <p:grpSpPr>
        <a:xfrm>
          <a:off x="0" y="0"/>
          <a:ext cx="0" cy="0"/>
          <a:chOff x="0" y="0"/>
          <a:chExt cx="0" cy="0"/>
        </a:xfrm>
      </p:grpSpPr>
      <p:sp>
        <p:nvSpPr>
          <p:cNvPr id="167" name="Google Shape;167;p144"/>
          <p:cNvSpPr txBox="1">
            <a:spLocks noGrp="1"/>
          </p:cNvSpPr>
          <p:nvPr>
            <p:ph type="body" idx="1"/>
          </p:nvPr>
        </p:nvSpPr>
        <p:spPr>
          <a:xfrm>
            <a:off x="468000" y="1665288"/>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8" name="Google Shape;168;p144"/>
          <p:cNvSpPr txBox="1">
            <a:spLocks noGrp="1"/>
          </p:cNvSpPr>
          <p:nvPr>
            <p:ph type="body" idx="2"/>
          </p:nvPr>
        </p:nvSpPr>
        <p:spPr>
          <a:xfrm>
            <a:off x="6394100" y="1656000"/>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9" name="Google Shape;169;p144"/>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0" name="Google Shape;170;p14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 columns - large">
  <p:cSld name="2 columns - large">
    <p:spTree>
      <p:nvGrpSpPr>
        <p:cNvPr id="1" name="Shape 171"/>
        <p:cNvGrpSpPr/>
        <p:nvPr/>
      </p:nvGrpSpPr>
      <p:grpSpPr>
        <a:xfrm>
          <a:off x="0" y="0"/>
          <a:ext cx="0" cy="0"/>
          <a:chOff x="0" y="0"/>
          <a:chExt cx="0" cy="0"/>
        </a:xfrm>
      </p:grpSpPr>
      <p:sp>
        <p:nvSpPr>
          <p:cNvPr id="172" name="Google Shape;172;p145"/>
          <p:cNvSpPr txBox="1">
            <a:spLocks noGrp="1"/>
          </p:cNvSpPr>
          <p:nvPr>
            <p:ph type="body" idx="1"/>
          </p:nvPr>
        </p:nvSpPr>
        <p:spPr>
          <a:xfrm>
            <a:off x="4699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73" name="Google Shape;173;p145"/>
          <p:cNvSpPr txBox="1">
            <a:spLocks noGrp="1"/>
          </p:cNvSpPr>
          <p:nvPr>
            <p:ph type="body" idx="2"/>
          </p:nvPr>
        </p:nvSpPr>
        <p:spPr>
          <a:xfrm>
            <a:off x="63941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74" name="Google Shape;174;p145"/>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5" name="Google Shape;175;p14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 and chart">
  <p:cSld name="Text and chart">
    <p:spTree>
      <p:nvGrpSpPr>
        <p:cNvPr id="1" name="Shape 176"/>
        <p:cNvGrpSpPr/>
        <p:nvPr/>
      </p:nvGrpSpPr>
      <p:grpSpPr>
        <a:xfrm>
          <a:off x="0" y="0"/>
          <a:ext cx="0" cy="0"/>
          <a:chOff x="0" y="0"/>
          <a:chExt cx="0" cy="0"/>
        </a:xfrm>
      </p:grpSpPr>
      <p:sp>
        <p:nvSpPr>
          <p:cNvPr id="177" name="Google Shape;177;p146"/>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8" name="Google Shape;178;p146"/>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79" name="Google Shape;179;p146"/>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0" name="Google Shape;180;p146"/>
          <p:cNvSpPr txBox="1">
            <a:spLocks noGrp="1"/>
          </p:cNvSpPr>
          <p:nvPr>
            <p:ph type="body" idx="4"/>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1" name="Google Shape;181;p146"/>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2" name="Google Shape;182;p14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 chart">
  <p:cSld name="2 chart">
    <p:spTree>
      <p:nvGrpSpPr>
        <p:cNvPr id="1" name="Shape 183"/>
        <p:cNvGrpSpPr/>
        <p:nvPr/>
      </p:nvGrpSpPr>
      <p:grpSpPr>
        <a:xfrm>
          <a:off x="0" y="0"/>
          <a:ext cx="0" cy="0"/>
          <a:chOff x="0" y="0"/>
          <a:chExt cx="0" cy="0"/>
        </a:xfrm>
      </p:grpSpPr>
      <p:sp>
        <p:nvSpPr>
          <p:cNvPr id="184" name="Google Shape;184;p147"/>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85" name="Google Shape;185;p147"/>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6" name="Google Shape;186;p147"/>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87" name="Google Shape;187;p147"/>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8" name="Google Shape;188;p147"/>
          <p:cNvSpPr txBox="1">
            <a:spLocks noGrp="1"/>
          </p:cNvSpPr>
          <p:nvPr>
            <p:ph type="body" idx="5"/>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9" name="Google Shape;189;p147"/>
          <p:cNvSpPr txBox="1">
            <a:spLocks noGrp="1"/>
          </p:cNvSpPr>
          <p:nvPr>
            <p:ph type="body" idx="6"/>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0" name="Google Shape;190;p14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 column content">
  <p:cSld name="2 column content">
    <p:spTree>
      <p:nvGrpSpPr>
        <p:cNvPr id="1" name="Shape 191"/>
        <p:cNvGrpSpPr/>
        <p:nvPr/>
      </p:nvGrpSpPr>
      <p:grpSpPr>
        <a:xfrm>
          <a:off x="0" y="0"/>
          <a:ext cx="0" cy="0"/>
          <a:chOff x="0" y="0"/>
          <a:chExt cx="0" cy="0"/>
        </a:xfrm>
      </p:grpSpPr>
      <p:sp>
        <p:nvSpPr>
          <p:cNvPr id="192" name="Google Shape;192;p148"/>
          <p:cNvSpPr txBox="1">
            <a:spLocks noGrp="1"/>
          </p:cNvSpPr>
          <p:nvPr>
            <p:ph type="body" idx="1"/>
          </p:nvPr>
        </p:nvSpPr>
        <p:spPr>
          <a:xfrm>
            <a:off x="469900" y="1665289"/>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3" name="Google Shape;193;p148"/>
          <p:cNvSpPr txBox="1">
            <a:spLocks noGrp="1"/>
          </p:cNvSpPr>
          <p:nvPr>
            <p:ph type="body" idx="2"/>
          </p:nvPr>
        </p:nvSpPr>
        <p:spPr>
          <a:xfrm>
            <a:off x="5482100" y="1700213"/>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4" name="Google Shape;194;p14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5" name="Google Shape;195;p14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 content with quote ">
  <p:cSld name="2 content with quote ">
    <p:spTree>
      <p:nvGrpSpPr>
        <p:cNvPr id="1" name="Shape 196"/>
        <p:cNvGrpSpPr/>
        <p:nvPr/>
      </p:nvGrpSpPr>
      <p:grpSpPr>
        <a:xfrm>
          <a:off x="0" y="0"/>
          <a:ext cx="0" cy="0"/>
          <a:chOff x="0" y="0"/>
          <a:chExt cx="0" cy="0"/>
        </a:xfrm>
      </p:grpSpPr>
      <p:sp>
        <p:nvSpPr>
          <p:cNvPr id="197" name="Google Shape;197;p149"/>
          <p:cNvSpPr txBox="1">
            <a:spLocks noGrp="1"/>
          </p:cNvSpPr>
          <p:nvPr>
            <p:ph type="body" idx="1"/>
          </p:nvPr>
        </p:nvSpPr>
        <p:spPr>
          <a:xfrm>
            <a:off x="7455116" y="1626099"/>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8" name="Google Shape;198;p149"/>
          <p:cNvSpPr txBox="1">
            <a:spLocks noGrp="1"/>
          </p:cNvSpPr>
          <p:nvPr>
            <p:ph type="body" idx="2"/>
          </p:nvPr>
        </p:nvSpPr>
        <p:spPr>
          <a:xfrm>
            <a:off x="469900" y="1665288"/>
            <a:ext cx="6660866"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9" name="Google Shape;199;p149"/>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00" name="Google Shape;200;p14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 White">
  <p:cSld name="Title Slide - White">
    <p:bg>
      <p:bgPr>
        <a:solidFill>
          <a:schemeClr val="lt1"/>
        </a:solidFill>
        <a:effectLst/>
      </p:bgPr>
    </p:bg>
    <p:spTree>
      <p:nvGrpSpPr>
        <p:cNvPr id="1" name="Shape 47"/>
        <p:cNvGrpSpPr/>
        <p:nvPr/>
      </p:nvGrpSpPr>
      <p:grpSpPr>
        <a:xfrm>
          <a:off x="0" y="0"/>
          <a:ext cx="0" cy="0"/>
          <a:chOff x="0" y="0"/>
          <a:chExt cx="0" cy="0"/>
        </a:xfrm>
      </p:grpSpPr>
      <p:sp>
        <p:nvSpPr>
          <p:cNvPr id="48" name="Google Shape;48;p123"/>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49" name="Google Shape;49;p123"/>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0" name="Google Shape;50;p123"/>
          <p:cNvSpPr>
            <a:spLocks noGrp="1"/>
          </p:cNvSpPr>
          <p:nvPr>
            <p:ph type="pic" idx="3"/>
          </p:nvPr>
        </p:nvSpPr>
        <p:spPr>
          <a:xfrm>
            <a:off x="3393716" y="727595"/>
            <a:ext cx="5400000" cy="5400000"/>
          </a:xfrm>
          <a:prstGeom prst="rect">
            <a:avLst/>
          </a:prstGeom>
          <a:noFill/>
          <a:ln>
            <a:noFill/>
          </a:ln>
        </p:spPr>
      </p:sp>
      <p:grpSp>
        <p:nvGrpSpPr>
          <p:cNvPr id="51" name="Google Shape;51;p123"/>
          <p:cNvGrpSpPr/>
          <p:nvPr/>
        </p:nvGrpSpPr>
        <p:grpSpPr>
          <a:xfrm>
            <a:off x="475325" y="457200"/>
            <a:ext cx="1998000" cy="374400"/>
            <a:chOff x="398463" y="404813"/>
            <a:chExt cx="1627187" cy="307976"/>
          </a:xfrm>
        </p:grpSpPr>
        <p:sp>
          <p:nvSpPr>
            <p:cNvPr id="52" name="Google Shape;52;p12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3" name="Google Shape;53;p12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4" name="Google Shape;54;p123"/>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5" name="Google Shape;55;p12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6" name="Google Shape;56;p123"/>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7" name="Google Shape;57;p123"/>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8" name="Google Shape;58;p12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9" name="Google Shape;59;p12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0" name="Google Shape;60;p12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1" name="Google Shape;61;p12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am profile">
  <p:cSld name="Team profile">
    <p:spTree>
      <p:nvGrpSpPr>
        <p:cNvPr id="1" name="Shape 201"/>
        <p:cNvGrpSpPr/>
        <p:nvPr/>
      </p:nvGrpSpPr>
      <p:grpSpPr>
        <a:xfrm>
          <a:off x="0" y="0"/>
          <a:ext cx="0" cy="0"/>
          <a:chOff x="0" y="0"/>
          <a:chExt cx="0" cy="0"/>
        </a:xfrm>
      </p:grpSpPr>
      <p:sp>
        <p:nvSpPr>
          <p:cNvPr id="202" name="Google Shape;202;p150"/>
          <p:cNvSpPr>
            <a:spLocks noGrp="1"/>
          </p:cNvSpPr>
          <p:nvPr>
            <p:ph type="pic" idx="2"/>
          </p:nvPr>
        </p:nvSpPr>
        <p:spPr>
          <a:xfrm>
            <a:off x="488742" y="1700213"/>
            <a:ext cx="2664000" cy="1260000"/>
          </a:xfrm>
          <a:prstGeom prst="rect">
            <a:avLst/>
          </a:prstGeom>
          <a:noFill/>
          <a:ln>
            <a:noFill/>
          </a:ln>
        </p:spPr>
      </p:sp>
      <p:sp>
        <p:nvSpPr>
          <p:cNvPr id="203" name="Google Shape;203;p150"/>
          <p:cNvSpPr>
            <a:spLocks noGrp="1"/>
          </p:cNvSpPr>
          <p:nvPr>
            <p:ph type="pic" idx="3"/>
          </p:nvPr>
        </p:nvSpPr>
        <p:spPr>
          <a:xfrm>
            <a:off x="3341040" y="1700212"/>
            <a:ext cx="2664000" cy="1260000"/>
          </a:xfrm>
          <a:prstGeom prst="rect">
            <a:avLst/>
          </a:prstGeom>
          <a:noFill/>
          <a:ln>
            <a:noFill/>
          </a:ln>
        </p:spPr>
      </p:sp>
      <p:sp>
        <p:nvSpPr>
          <p:cNvPr id="204" name="Google Shape;204;p150"/>
          <p:cNvSpPr>
            <a:spLocks noGrp="1"/>
          </p:cNvSpPr>
          <p:nvPr>
            <p:ph type="pic" idx="4"/>
          </p:nvPr>
        </p:nvSpPr>
        <p:spPr>
          <a:xfrm>
            <a:off x="6193338" y="1700212"/>
            <a:ext cx="2664000" cy="1260000"/>
          </a:xfrm>
          <a:prstGeom prst="rect">
            <a:avLst/>
          </a:prstGeom>
          <a:noFill/>
          <a:ln>
            <a:noFill/>
          </a:ln>
        </p:spPr>
      </p:sp>
      <p:sp>
        <p:nvSpPr>
          <p:cNvPr id="205" name="Google Shape;205;p150"/>
          <p:cNvSpPr>
            <a:spLocks noGrp="1"/>
          </p:cNvSpPr>
          <p:nvPr>
            <p:ph type="pic" idx="5"/>
          </p:nvPr>
        </p:nvSpPr>
        <p:spPr>
          <a:xfrm>
            <a:off x="9045636" y="1700212"/>
            <a:ext cx="2664000" cy="1260000"/>
          </a:xfrm>
          <a:prstGeom prst="rect">
            <a:avLst/>
          </a:prstGeom>
          <a:noFill/>
          <a:ln>
            <a:noFill/>
          </a:ln>
        </p:spPr>
      </p:sp>
      <p:sp>
        <p:nvSpPr>
          <p:cNvPr id="206" name="Google Shape;206;p150"/>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7" name="Google Shape;207;p150"/>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8" name="Google Shape;208;p150"/>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9" name="Google Shape;209;p150"/>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10" name="Google Shape;210;p150"/>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11" name="Google Shape;211;p15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am profile 2">
  <p:cSld name="Team profile 2">
    <p:spTree>
      <p:nvGrpSpPr>
        <p:cNvPr id="1" name="Shape 212"/>
        <p:cNvGrpSpPr/>
        <p:nvPr/>
      </p:nvGrpSpPr>
      <p:grpSpPr>
        <a:xfrm>
          <a:off x="0" y="0"/>
          <a:ext cx="0" cy="0"/>
          <a:chOff x="0" y="0"/>
          <a:chExt cx="0" cy="0"/>
        </a:xfrm>
      </p:grpSpPr>
      <p:sp>
        <p:nvSpPr>
          <p:cNvPr id="213" name="Google Shape;213;p151"/>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4" name="Google Shape;214;p151"/>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5" name="Google Shape;215;p151"/>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6" name="Google Shape;216;p151"/>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7" name="Google Shape;217;p151"/>
          <p:cNvSpPr>
            <a:spLocks noGrp="1"/>
          </p:cNvSpPr>
          <p:nvPr>
            <p:ph type="pic" idx="2"/>
          </p:nvPr>
        </p:nvSpPr>
        <p:spPr>
          <a:xfrm>
            <a:off x="476780" y="1880213"/>
            <a:ext cx="2116800" cy="1591200"/>
          </a:xfrm>
          <a:prstGeom prst="rect">
            <a:avLst/>
          </a:prstGeom>
          <a:noFill/>
          <a:ln>
            <a:noFill/>
          </a:ln>
        </p:spPr>
      </p:sp>
      <p:sp>
        <p:nvSpPr>
          <p:cNvPr id="218" name="Google Shape;218;p151"/>
          <p:cNvSpPr>
            <a:spLocks noGrp="1"/>
          </p:cNvSpPr>
          <p:nvPr>
            <p:ph type="pic" idx="3"/>
          </p:nvPr>
        </p:nvSpPr>
        <p:spPr>
          <a:xfrm>
            <a:off x="6204097" y="1880212"/>
            <a:ext cx="2116800" cy="1591200"/>
          </a:xfrm>
          <a:prstGeom prst="rect">
            <a:avLst/>
          </a:prstGeom>
          <a:noFill/>
          <a:ln>
            <a:noFill/>
          </a:ln>
        </p:spPr>
      </p:sp>
      <p:sp>
        <p:nvSpPr>
          <p:cNvPr id="219" name="Google Shape;219;p151"/>
          <p:cNvSpPr>
            <a:spLocks noGrp="1"/>
          </p:cNvSpPr>
          <p:nvPr>
            <p:ph type="pic" idx="4"/>
          </p:nvPr>
        </p:nvSpPr>
        <p:spPr>
          <a:xfrm>
            <a:off x="481779" y="4256211"/>
            <a:ext cx="2116800" cy="1591200"/>
          </a:xfrm>
          <a:prstGeom prst="rect">
            <a:avLst/>
          </a:prstGeom>
          <a:noFill/>
          <a:ln>
            <a:noFill/>
          </a:ln>
        </p:spPr>
      </p:sp>
      <p:sp>
        <p:nvSpPr>
          <p:cNvPr id="220" name="Google Shape;220;p151"/>
          <p:cNvSpPr>
            <a:spLocks noGrp="1"/>
          </p:cNvSpPr>
          <p:nvPr>
            <p:ph type="pic" idx="5"/>
          </p:nvPr>
        </p:nvSpPr>
        <p:spPr>
          <a:xfrm>
            <a:off x="6204097" y="4256211"/>
            <a:ext cx="2116800" cy="1591200"/>
          </a:xfrm>
          <a:prstGeom prst="rect">
            <a:avLst/>
          </a:prstGeom>
          <a:noFill/>
          <a:ln>
            <a:noFill/>
          </a:ln>
        </p:spPr>
      </p:sp>
      <p:sp>
        <p:nvSpPr>
          <p:cNvPr id="221" name="Google Shape;221;p151"/>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2" name="Google Shape;222;p151"/>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3" name="Google Shape;223;p151"/>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4" name="Google Shape;224;p151"/>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5" name="Google Shape;225;p151"/>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6" name="Google Shape;226;p15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 picture and text">
  <p:cSld name="3 picture and text">
    <p:spTree>
      <p:nvGrpSpPr>
        <p:cNvPr id="1" name="Shape 227"/>
        <p:cNvGrpSpPr/>
        <p:nvPr/>
      </p:nvGrpSpPr>
      <p:grpSpPr>
        <a:xfrm>
          <a:off x="0" y="0"/>
          <a:ext cx="0" cy="0"/>
          <a:chOff x="0" y="0"/>
          <a:chExt cx="0" cy="0"/>
        </a:xfrm>
      </p:grpSpPr>
      <p:sp>
        <p:nvSpPr>
          <p:cNvPr id="228" name="Google Shape;228;p152"/>
          <p:cNvSpPr>
            <a:spLocks noGrp="1"/>
          </p:cNvSpPr>
          <p:nvPr>
            <p:ph type="pic" idx="2"/>
          </p:nvPr>
        </p:nvSpPr>
        <p:spPr>
          <a:xfrm>
            <a:off x="469900" y="1700213"/>
            <a:ext cx="3627438" cy="2052830"/>
          </a:xfrm>
          <a:prstGeom prst="rect">
            <a:avLst/>
          </a:prstGeom>
          <a:noFill/>
          <a:ln>
            <a:noFill/>
          </a:ln>
        </p:spPr>
      </p:sp>
      <p:sp>
        <p:nvSpPr>
          <p:cNvPr id="229" name="Google Shape;229;p152"/>
          <p:cNvSpPr>
            <a:spLocks noGrp="1"/>
          </p:cNvSpPr>
          <p:nvPr>
            <p:ph type="pic" idx="3"/>
          </p:nvPr>
        </p:nvSpPr>
        <p:spPr>
          <a:xfrm>
            <a:off x="8082784" y="1700213"/>
            <a:ext cx="3639316" cy="2059099"/>
          </a:xfrm>
          <a:prstGeom prst="rect">
            <a:avLst/>
          </a:prstGeom>
          <a:noFill/>
          <a:ln>
            <a:noFill/>
          </a:ln>
        </p:spPr>
      </p:sp>
      <p:sp>
        <p:nvSpPr>
          <p:cNvPr id="230" name="Google Shape;230;p152"/>
          <p:cNvSpPr>
            <a:spLocks noGrp="1"/>
          </p:cNvSpPr>
          <p:nvPr>
            <p:ph type="pic" idx="4"/>
          </p:nvPr>
        </p:nvSpPr>
        <p:spPr>
          <a:xfrm>
            <a:off x="4284188" y="1700212"/>
            <a:ext cx="3636962" cy="2057767"/>
          </a:xfrm>
          <a:prstGeom prst="rect">
            <a:avLst/>
          </a:prstGeom>
          <a:noFill/>
          <a:ln>
            <a:noFill/>
          </a:ln>
        </p:spPr>
      </p:sp>
      <p:sp>
        <p:nvSpPr>
          <p:cNvPr id="231" name="Google Shape;231;p152"/>
          <p:cNvSpPr txBox="1">
            <a:spLocks noGrp="1"/>
          </p:cNvSpPr>
          <p:nvPr>
            <p:ph type="body" idx="1"/>
          </p:nvPr>
        </p:nvSpPr>
        <p:spPr>
          <a:xfrm>
            <a:off x="469900" y="3832225"/>
            <a:ext cx="3627438" cy="21814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2" name="Google Shape;232;p152"/>
          <p:cNvSpPr txBox="1">
            <a:spLocks noGrp="1"/>
          </p:cNvSpPr>
          <p:nvPr>
            <p:ph type="body" idx="5"/>
          </p:nvPr>
        </p:nvSpPr>
        <p:spPr>
          <a:xfrm>
            <a:off x="4278313" y="3832224"/>
            <a:ext cx="3636962" cy="218668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3" name="Google Shape;233;p152"/>
          <p:cNvSpPr txBox="1">
            <a:spLocks noGrp="1"/>
          </p:cNvSpPr>
          <p:nvPr>
            <p:ph type="body" idx="6"/>
          </p:nvPr>
        </p:nvSpPr>
        <p:spPr>
          <a:xfrm>
            <a:off x="8082784" y="3832224"/>
            <a:ext cx="3639316" cy="2188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4" name="Google Shape;234;p152"/>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5" name="Google Shape;235;p15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236"/>
        <p:cNvGrpSpPr/>
        <p:nvPr/>
      </p:nvGrpSpPr>
      <p:grpSpPr>
        <a:xfrm>
          <a:off x="0" y="0"/>
          <a:ext cx="0" cy="0"/>
          <a:chOff x="0" y="0"/>
          <a:chExt cx="0" cy="0"/>
        </a:xfrm>
      </p:grpSpPr>
      <p:sp>
        <p:nvSpPr>
          <p:cNvPr id="237" name="Google Shape;237;p153"/>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8" name="Google Shape;238;p15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alifications 2 x 1">
  <p:cSld name="Qualifications 2 x 1">
    <p:spTree>
      <p:nvGrpSpPr>
        <p:cNvPr id="1" name="Shape 239"/>
        <p:cNvGrpSpPr/>
        <p:nvPr/>
      </p:nvGrpSpPr>
      <p:grpSpPr>
        <a:xfrm>
          <a:off x="0" y="0"/>
          <a:ext cx="0" cy="0"/>
          <a:chOff x="0" y="0"/>
          <a:chExt cx="0" cy="0"/>
        </a:xfrm>
      </p:grpSpPr>
      <p:sp>
        <p:nvSpPr>
          <p:cNvPr id="240" name="Google Shape;240;p154"/>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41" name="Google Shape;241;p154"/>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154"/>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43" name="Google Shape;243;p154"/>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44" name="Google Shape;244;p154"/>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45" name="Google Shape;245;p154"/>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46" name="Google Shape;246;p154"/>
          <p:cNvSpPr>
            <a:spLocks noGrp="1"/>
          </p:cNvSpPr>
          <p:nvPr>
            <p:ph type="pic" idx="4"/>
          </p:nvPr>
        </p:nvSpPr>
        <p:spPr>
          <a:xfrm>
            <a:off x="10467635" y="1857892"/>
            <a:ext cx="1244161" cy="549275"/>
          </a:xfrm>
          <a:prstGeom prst="rect">
            <a:avLst/>
          </a:prstGeom>
          <a:noFill/>
          <a:ln>
            <a:noFill/>
          </a:ln>
        </p:spPr>
      </p:sp>
      <p:sp>
        <p:nvSpPr>
          <p:cNvPr id="247" name="Google Shape;247;p154"/>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alifications 2 x 2">
  <p:cSld name="Qualifications 2 x 2">
    <p:spTree>
      <p:nvGrpSpPr>
        <p:cNvPr id="1" name="Shape 248"/>
        <p:cNvGrpSpPr/>
        <p:nvPr/>
      </p:nvGrpSpPr>
      <p:grpSpPr>
        <a:xfrm>
          <a:off x="0" y="0"/>
          <a:ext cx="0" cy="0"/>
          <a:chOff x="0" y="0"/>
          <a:chExt cx="0" cy="0"/>
        </a:xfrm>
      </p:grpSpPr>
      <p:sp>
        <p:nvSpPr>
          <p:cNvPr id="249" name="Google Shape;249;p155"/>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0" name="Google Shape;250;p155"/>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1" name="Google Shape;251;p155"/>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2" name="Google Shape;252;p155"/>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3" name="Google Shape;253;p155"/>
          <p:cNvSpPr>
            <a:spLocks noGrp="1"/>
          </p:cNvSpPr>
          <p:nvPr>
            <p:ph type="pic" idx="3"/>
          </p:nvPr>
        </p:nvSpPr>
        <p:spPr>
          <a:xfrm>
            <a:off x="10467635" y="1857892"/>
            <a:ext cx="1244161" cy="549275"/>
          </a:xfrm>
          <a:prstGeom prst="rect">
            <a:avLst/>
          </a:prstGeom>
          <a:noFill/>
          <a:ln>
            <a:noFill/>
          </a:ln>
        </p:spPr>
      </p:sp>
      <p:sp>
        <p:nvSpPr>
          <p:cNvPr id="254" name="Google Shape;254;p155"/>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5" name="Google Shape;255;p155"/>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6" name="Google Shape;256;p155"/>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7" name="Google Shape;257;p155"/>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8" name="Google Shape;258;p155"/>
          <p:cNvSpPr>
            <a:spLocks noGrp="1"/>
          </p:cNvSpPr>
          <p:nvPr>
            <p:ph type="pic" idx="6"/>
          </p:nvPr>
        </p:nvSpPr>
        <p:spPr>
          <a:xfrm>
            <a:off x="4700436" y="4249683"/>
            <a:ext cx="1274916" cy="549275"/>
          </a:xfrm>
          <a:prstGeom prst="rect">
            <a:avLst/>
          </a:prstGeom>
          <a:noFill/>
          <a:ln>
            <a:noFill/>
          </a:ln>
        </p:spPr>
      </p:sp>
      <p:sp>
        <p:nvSpPr>
          <p:cNvPr id="259" name="Google Shape;259;p155"/>
          <p:cNvSpPr>
            <a:spLocks noGrp="1"/>
          </p:cNvSpPr>
          <p:nvPr>
            <p:ph type="pic" idx="7"/>
          </p:nvPr>
        </p:nvSpPr>
        <p:spPr>
          <a:xfrm>
            <a:off x="10459036" y="4248209"/>
            <a:ext cx="1244160" cy="549275"/>
          </a:xfrm>
          <a:prstGeom prst="rect">
            <a:avLst/>
          </a:prstGeom>
          <a:noFill/>
          <a:ln>
            <a:noFill/>
          </a:ln>
        </p:spPr>
      </p:sp>
      <p:sp>
        <p:nvSpPr>
          <p:cNvPr id="260" name="Google Shape;260;p155"/>
          <p:cNvSpPr>
            <a:spLocks noGrp="1"/>
          </p:cNvSpPr>
          <p:nvPr>
            <p:ph type="pic" idx="8"/>
          </p:nvPr>
        </p:nvSpPr>
        <p:spPr>
          <a:xfrm>
            <a:off x="4734795" y="1863917"/>
            <a:ext cx="1244906" cy="549275"/>
          </a:xfrm>
          <a:prstGeom prst="rect">
            <a:avLst/>
          </a:prstGeom>
          <a:noFill/>
          <a:ln>
            <a:noFill/>
          </a:ln>
        </p:spPr>
      </p:sp>
      <p:sp>
        <p:nvSpPr>
          <p:cNvPr id="261" name="Google Shape;261;p155"/>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62" name="Google Shape;262;p15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 column green line">
  <p:cSld name="3 column green line">
    <p:spTree>
      <p:nvGrpSpPr>
        <p:cNvPr id="1" name="Shape 263"/>
        <p:cNvGrpSpPr/>
        <p:nvPr/>
      </p:nvGrpSpPr>
      <p:grpSpPr>
        <a:xfrm>
          <a:off x="0" y="0"/>
          <a:ext cx="0" cy="0"/>
          <a:chOff x="0" y="0"/>
          <a:chExt cx="0" cy="0"/>
        </a:xfrm>
      </p:grpSpPr>
      <p:sp>
        <p:nvSpPr>
          <p:cNvPr id="264" name="Google Shape;264;p156"/>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5" name="Google Shape;265;p156"/>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6" name="Google Shape;266;p156"/>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7" name="Google Shape;267;p156"/>
          <p:cNvSpPr txBox="1">
            <a:spLocks noGrp="1"/>
          </p:cNvSpPr>
          <p:nvPr>
            <p:ph type="body" idx="1"/>
          </p:nvPr>
        </p:nvSpPr>
        <p:spPr>
          <a:xfrm>
            <a:off x="4278313" y="1851441"/>
            <a:ext cx="3636962"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68" name="Google Shape;268;p156"/>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69" name="Google Shape;269;p156"/>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0" name="Google Shape;270;p156"/>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71" name="Google Shape;271;p15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 column icon">
  <p:cSld name="4 column icon">
    <p:spTree>
      <p:nvGrpSpPr>
        <p:cNvPr id="1" name="Shape 272"/>
        <p:cNvGrpSpPr/>
        <p:nvPr/>
      </p:nvGrpSpPr>
      <p:grpSpPr>
        <a:xfrm>
          <a:off x="0" y="0"/>
          <a:ext cx="0" cy="0"/>
          <a:chOff x="0" y="0"/>
          <a:chExt cx="0" cy="0"/>
        </a:xfrm>
      </p:grpSpPr>
      <p:sp>
        <p:nvSpPr>
          <p:cNvPr id="273" name="Google Shape;273;p157"/>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4" name="Google Shape;274;p157"/>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5" name="Google Shape;275;p157"/>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6" name="Google Shape;276;p157"/>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7" name="Google Shape;277;p157"/>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78" name="Google Shape;278;p15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4 column icon green">
  <p:cSld name="4 column icon green">
    <p:bg>
      <p:bgPr>
        <a:solidFill>
          <a:schemeClr val="accent2"/>
        </a:solidFill>
        <a:effectLst/>
      </p:bgPr>
    </p:bg>
    <p:spTree>
      <p:nvGrpSpPr>
        <p:cNvPr id="1" name="Shape 279"/>
        <p:cNvGrpSpPr/>
        <p:nvPr/>
      </p:nvGrpSpPr>
      <p:grpSpPr>
        <a:xfrm>
          <a:off x="0" y="0"/>
          <a:ext cx="0" cy="0"/>
          <a:chOff x="0" y="0"/>
          <a:chExt cx="0" cy="0"/>
        </a:xfrm>
      </p:grpSpPr>
      <p:sp>
        <p:nvSpPr>
          <p:cNvPr id="280" name="Google Shape;280;p158"/>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1" name="Google Shape;281;p158"/>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2" name="Google Shape;282;p158"/>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3" name="Google Shape;283;p158"/>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4" name="Google Shape;284;p158"/>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
        <p:nvSpPr>
          <p:cNvPr id="285" name="Google Shape;285;p158"/>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86" name="Google Shape;286;p15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ubtitle, 1 column text with charts">
  <p:cSld name="Title, subtitle, 1 column text with charts">
    <p:spTree>
      <p:nvGrpSpPr>
        <p:cNvPr id="1" name="Shape 287"/>
        <p:cNvGrpSpPr/>
        <p:nvPr/>
      </p:nvGrpSpPr>
      <p:grpSpPr>
        <a:xfrm>
          <a:off x="0" y="0"/>
          <a:ext cx="0" cy="0"/>
          <a:chOff x="0" y="0"/>
          <a:chExt cx="0" cy="0"/>
        </a:xfrm>
      </p:grpSpPr>
      <p:sp>
        <p:nvSpPr>
          <p:cNvPr id="288" name="Google Shape;288;p159"/>
          <p:cNvSpPr txBox="1">
            <a:spLocks noGrp="1"/>
          </p:cNvSpPr>
          <p:nvPr>
            <p:ph type="body" idx="1"/>
          </p:nvPr>
        </p:nvSpPr>
        <p:spPr>
          <a:xfrm>
            <a:off x="467783" y="1665817"/>
            <a:ext cx="553773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89" name="Google Shape;289;p159"/>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90" name="Google Shape;290;p15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 Circle Black">
  <p:cSld name="Title Slide - Circle Black">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24"/>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24"/>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5" name="Google Shape;65;p124"/>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6" name="Google Shape;66;p124"/>
          <p:cNvGrpSpPr/>
          <p:nvPr/>
        </p:nvGrpSpPr>
        <p:grpSpPr>
          <a:xfrm>
            <a:off x="469900" y="457761"/>
            <a:ext cx="1998000" cy="374400"/>
            <a:chOff x="398463" y="404813"/>
            <a:chExt cx="1627187" cy="307976"/>
          </a:xfrm>
        </p:grpSpPr>
        <p:sp>
          <p:nvSpPr>
            <p:cNvPr id="67" name="Google Shape;67;p12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8" name="Google Shape;68;p12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9" name="Google Shape;69;p124"/>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0" name="Google Shape;70;p12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1" name="Google Shape;71;p124"/>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2" name="Google Shape;72;p124"/>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3" name="Google Shape;73;p12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4" name="Google Shape;74;p12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5" name="Google Shape;75;p12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6" name="Google Shape;76;p12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91"/>
        <p:cNvGrpSpPr/>
        <p:nvPr/>
      </p:nvGrpSpPr>
      <p:grpSpPr>
        <a:xfrm>
          <a:off x="0" y="0"/>
          <a:ext cx="0" cy="0"/>
          <a:chOff x="0" y="0"/>
          <a:chExt cx="0" cy="0"/>
        </a:xfrm>
      </p:grpSpPr>
      <p:sp>
        <p:nvSpPr>
          <p:cNvPr id="292" name="Google Shape;292;p160"/>
          <p:cNvSpPr txBox="1">
            <a:spLocks noGrp="1"/>
          </p:cNvSpPr>
          <p:nvPr>
            <p:ph type="title"/>
          </p:nvPr>
        </p:nvSpPr>
        <p:spPr>
          <a:xfrm>
            <a:off x="469900" y="402586"/>
            <a:ext cx="11252200" cy="6985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93"/>
        <p:cNvGrpSpPr/>
        <p:nvPr/>
      </p:nvGrpSpPr>
      <p:grpSpPr>
        <a:xfrm>
          <a:off x="0" y="0"/>
          <a:ext cx="0" cy="0"/>
          <a:chOff x="0" y="0"/>
          <a:chExt cx="0" cy="0"/>
        </a:xfrm>
      </p:grpSpPr>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1_Title Slide - Black">
  <p:cSld name="1_Title Slide - Black">
    <p:bg>
      <p:bgPr>
        <a:blipFill>
          <a:blip r:embed="rId2">
            <a:alphaModFix/>
          </a:blip>
          <a:stretch>
            <a:fillRect/>
          </a:stretch>
        </a:blipFill>
        <a:effectLst/>
      </p:bgPr>
    </p:bg>
    <p:spTree>
      <p:nvGrpSpPr>
        <p:cNvPr id="1" name="Shape 294"/>
        <p:cNvGrpSpPr/>
        <p:nvPr/>
      </p:nvGrpSpPr>
      <p:grpSpPr>
        <a:xfrm>
          <a:off x="0" y="0"/>
          <a:ext cx="0" cy="0"/>
          <a:chOff x="0" y="0"/>
          <a:chExt cx="0" cy="0"/>
        </a:xfrm>
      </p:grpSpPr>
      <p:sp>
        <p:nvSpPr>
          <p:cNvPr id="295" name="Google Shape;295;p162"/>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296" name="Google Shape;296;p162"/>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297" name="Google Shape;297;p162"/>
          <p:cNvGrpSpPr/>
          <p:nvPr/>
        </p:nvGrpSpPr>
        <p:grpSpPr>
          <a:xfrm>
            <a:off x="469900" y="457761"/>
            <a:ext cx="1998000" cy="374400"/>
            <a:chOff x="398463" y="404813"/>
            <a:chExt cx="1627187" cy="307976"/>
          </a:xfrm>
        </p:grpSpPr>
        <p:sp>
          <p:nvSpPr>
            <p:cNvPr id="298" name="Google Shape;298;p162"/>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99" name="Google Shape;299;p162"/>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0" name="Google Shape;300;p162"/>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1" name="Google Shape;301;p162"/>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2" name="Google Shape;302;p162"/>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3" name="Google Shape;303;p162"/>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4" name="Google Shape;304;p162"/>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5" name="Google Shape;305;p162"/>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6" name="Google Shape;306;p162"/>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7" name="Google Shape;307;p162"/>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308" name="Google Shape;308;p162"/>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1_Title Slide - White">
  <p:cSld name="1_Title Slide - White">
    <p:bg>
      <p:bgPr>
        <a:solidFill>
          <a:schemeClr val="lt1"/>
        </a:solidFill>
        <a:effectLst/>
      </p:bgPr>
    </p:bg>
    <p:spTree>
      <p:nvGrpSpPr>
        <p:cNvPr id="1" name="Shape 309"/>
        <p:cNvGrpSpPr/>
        <p:nvPr/>
      </p:nvGrpSpPr>
      <p:grpSpPr>
        <a:xfrm>
          <a:off x="0" y="0"/>
          <a:ext cx="0" cy="0"/>
          <a:chOff x="0" y="0"/>
          <a:chExt cx="0" cy="0"/>
        </a:xfrm>
      </p:grpSpPr>
      <p:sp>
        <p:nvSpPr>
          <p:cNvPr id="310" name="Google Shape;310;p163"/>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11" name="Google Shape;311;p163"/>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12" name="Google Shape;312;p163"/>
          <p:cNvGrpSpPr/>
          <p:nvPr/>
        </p:nvGrpSpPr>
        <p:grpSpPr>
          <a:xfrm>
            <a:off x="475325" y="457200"/>
            <a:ext cx="1998000" cy="374400"/>
            <a:chOff x="398463" y="404813"/>
            <a:chExt cx="1627187" cy="307976"/>
          </a:xfrm>
        </p:grpSpPr>
        <p:sp>
          <p:nvSpPr>
            <p:cNvPr id="313" name="Google Shape;313;p16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4" name="Google Shape;314;p16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5" name="Google Shape;315;p163"/>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6" name="Google Shape;316;p16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7" name="Google Shape;317;p163"/>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8" name="Google Shape;318;p163"/>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9" name="Google Shape;319;p16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0" name="Google Shape;320;p16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1" name="Google Shape;321;p16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2" name="Google Shape;322;p16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323" name="Google Shape;323;p163"/>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1_Title Slide - Circle Black">
  <p:cSld name="1_Title Slide - Circle Black">
    <p:bg>
      <p:bgPr>
        <a:blipFill>
          <a:blip r:embed="rId2">
            <a:alphaModFix/>
          </a:blip>
          <a:stretch>
            <a:fillRect/>
          </a:stretch>
        </a:blipFill>
        <a:effectLst/>
      </p:bgPr>
    </p:bg>
    <p:spTree>
      <p:nvGrpSpPr>
        <p:cNvPr id="1" name="Shape 324"/>
        <p:cNvGrpSpPr/>
        <p:nvPr/>
      </p:nvGrpSpPr>
      <p:grpSpPr>
        <a:xfrm>
          <a:off x="0" y="0"/>
          <a:ext cx="0" cy="0"/>
          <a:chOff x="0" y="0"/>
          <a:chExt cx="0" cy="0"/>
        </a:xfrm>
      </p:grpSpPr>
      <p:sp>
        <p:nvSpPr>
          <p:cNvPr id="325" name="Google Shape;325;p164"/>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164"/>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27" name="Google Shape;327;p164"/>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28" name="Google Shape;328;p164"/>
          <p:cNvGrpSpPr/>
          <p:nvPr/>
        </p:nvGrpSpPr>
        <p:grpSpPr>
          <a:xfrm>
            <a:off x="469900" y="457761"/>
            <a:ext cx="1998000" cy="374400"/>
            <a:chOff x="398463" y="404813"/>
            <a:chExt cx="1627187" cy="307976"/>
          </a:xfrm>
        </p:grpSpPr>
        <p:sp>
          <p:nvSpPr>
            <p:cNvPr id="329" name="Google Shape;329;p16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0" name="Google Shape;330;p16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1" name="Google Shape;331;p164"/>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2" name="Google Shape;332;p16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3" name="Google Shape;333;p164"/>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4" name="Google Shape;334;p164"/>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5" name="Google Shape;335;p16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6" name="Google Shape;336;p16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7" name="Google Shape;337;p16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8" name="Google Shape;338;p16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1_Title Slide - Circle White">
  <p:cSld name="1_Title Slide - Circle White">
    <p:bg>
      <p:bgPr>
        <a:solidFill>
          <a:schemeClr val="lt1"/>
        </a:solidFill>
        <a:effectLst/>
      </p:bgPr>
    </p:bg>
    <p:spTree>
      <p:nvGrpSpPr>
        <p:cNvPr id="1" name="Shape 339"/>
        <p:cNvGrpSpPr/>
        <p:nvPr/>
      </p:nvGrpSpPr>
      <p:grpSpPr>
        <a:xfrm>
          <a:off x="0" y="0"/>
          <a:ext cx="0" cy="0"/>
          <a:chOff x="0" y="0"/>
          <a:chExt cx="0" cy="0"/>
        </a:xfrm>
      </p:grpSpPr>
      <p:sp>
        <p:nvSpPr>
          <p:cNvPr id="340" name="Google Shape;340;p165"/>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1" name="Google Shape;341;p165"/>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42" name="Google Shape;342;p165"/>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43" name="Google Shape;343;p165"/>
          <p:cNvGrpSpPr/>
          <p:nvPr/>
        </p:nvGrpSpPr>
        <p:grpSpPr>
          <a:xfrm>
            <a:off x="475325" y="457200"/>
            <a:ext cx="1998000" cy="374400"/>
            <a:chOff x="398463" y="404813"/>
            <a:chExt cx="1627187" cy="307976"/>
          </a:xfrm>
        </p:grpSpPr>
        <p:sp>
          <p:nvSpPr>
            <p:cNvPr id="344" name="Google Shape;344;p16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5" name="Google Shape;345;p16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6" name="Google Shape;346;p165"/>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7" name="Google Shape;347;p16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8" name="Google Shape;348;p165"/>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9" name="Google Shape;349;p165"/>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0" name="Google Shape;350;p16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1" name="Google Shape;351;p16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2" name="Google Shape;352;p16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3" name="Google Shape;353;p16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1_Divider - Deloitte green">
  <p:cSld name="1_Divider - Deloitte green">
    <p:bg>
      <p:bgPr>
        <a:solidFill>
          <a:schemeClr val="accent1"/>
        </a:solidFill>
        <a:effectLst/>
      </p:bgPr>
    </p:bg>
    <p:spTree>
      <p:nvGrpSpPr>
        <p:cNvPr id="1" name="Shape 354"/>
        <p:cNvGrpSpPr/>
        <p:nvPr/>
      </p:nvGrpSpPr>
      <p:grpSpPr>
        <a:xfrm>
          <a:off x="0" y="0"/>
          <a:ext cx="0" cy="0"/>
          <a:chOff x="0" y="0"/>
          <a:chExt cx="0" cy="0"/>
        </a:xfrm>
      </p:grpSpPr>
      <p:sp>
        <p:nvSpPr>
          <p:cNvPr id="355" name="Google Shape;355;p166"/>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166"/>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57" name="Google Shape;357;p166"/>
          <p:cNvSpPr txBox="1"/>
          <p:nvPr/>
        </p:nvSpPr>
        <p:spPr>
          <a:xfrm>
            <a:off x="469900" y="6480046"/>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58" name="Google Shape;358;p166"/>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1_Divider - Deloitte dark green">
  <p:cSld name="1_Divider - Deloitte dark green">
    <p:bg>
      <p:bgPr>
        <a:solidFill>
          <a:schemeClr val="accent2"/>
        </a:solidFill>
        <a:effectLst/>
      </p:bgPr>
    </p:bg>
    <p:spTree>
      <p:nvGrpSpPr>
        <p:cNvPr id="1" name="Shape 359"/>
        <p:cNvGrpSpPr/>
        <p:nvPr/>
      </p:nvGrpSpPr>
      <p:grpSpPr>
        <a:xfrm>
          <a:off x="0" y="0"/>
          <a:ext cx="0" cy="0"/>
          <a:chOff x="0" y="0"/>
          <a:chExt cx="0" cy="0"/>
        </a:xfrm>
      </p:grpSpPr>
      <p:sp>
        <p:nvSpPr>
          <p:cNvPr id="360" name="Google Shape;360;p167"/>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1" name="Google Shape;361;p167"/>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62" name="Google Shape;362;p167"/>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63" name="Google Shape;363;p16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1_Divider - Deloitte blue">
  <p:cSld name="1_Divider - Deloitte blue">
    <p:bg>
      <p:bgPr>
        <a:solidFill>
          <a:schemeClr val="accent3"/>
        </a:solidFill>
        <a:effectLst/>
      </p:bgPr>
    </p:bg>
    <p:spTree>
      <p:nvGrpSpPr>
        <p:cNvPr id="1" name="Shape 364"/>
        <p:cNvGrpSpPr/>
        <p:nvPr/>
      </p:nvGrpSpPr>
      <p:grpSpPr>
        <a:xfrm>
          <a:off x="0" y="0"/>
          <a:ext cx="0" cy="0"/>
          <a:chOff x="0" y="0"/>
          <a:chExt cx="0" cy="0"/>
        </a:xfrm>
      </p:grpSpPr>
      <p:sp>
        <p:nvSpPr>
          <p:cNvPr id="365" name="Google Shape;365;p16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6" name="Google Shape;366;p16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67" name="Google Shape;367;p16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68" name="Google Shape;368;p16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1_Divider - Deloitte dark blue">
  <p:cSld name="1_Divider - Deloitte dark blue">
    <p:bg>
      <p:bgPr>
        <a:solidFill>
          <a:schemeClr val="accent4"/>
        </a:solidFill>
        <a:effectLst/>
      </p:bgPr>
    </p:bg>
    <p:spTree>
      <p:nvGrpSpPr>
        <p:cNvPr id="1" name="Shape 369"/>
        <p:cNvGrpSpPr/>
        <p:nvPr/>
      </p:nvGrpSpPr>
      <p:grpSpPr>
        <a:xfrm>
          <a:off x="0" y="0"/>
          <a:ext cx="0" cy="0"/>
          <a:chOff x="0" y="0"/>
          <a:chExt cx="0" cy="0"/>
        </a:xfrm>
      </p:grpSpPr>
      <p:sp>
        <p:nvSpPr>
          <p:cNvPr id="370" name="Google Shape;370;p16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1" name="Google Shape;371;p16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72" name="Google Shape;372;p16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73" name="Google Shape;373;p16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 Circle White">
  <p:cSld name="Title Slide - Circle White">
    <p:bg>
      <p:bgPr>
        <a:solidFill>
          <a:schemeClr val="lt1"/>
        </a:solidFill>
        <a:effectLst/>
      </p:bgPr>
    </p:bg>
    <p:spTree>
      <p:nvGrpSpPr>
        <p:cNvPr id="1" name="Shape 77"/>
        <p:cNvGrpSpPr/>
        <p:nvPr/>
      </p:nvGrpSpPr>
      <p:grpSpPr>
        <a:xfrm>
          <a:off x="0" y="0"/>
          <a:ext cx="0" cy="0"/>
          <a:chOff x="0" y="0"/>
          <a:chExt cx="0" cy="0"/>
        </a:xfrm>
      </p:grpSpPr>
      <p:sp>
        <p:nvSpPr>
          <p:cNvPr id="78" name="Google Shape;78;p125"/>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5"/>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80" name="Google Shape;80;p125"/>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81" name="Google Shape;81;p125"/>
          <p:cNvGrpSpPr/>
          <p:nvPr/>
        </p:nvGrpSpPr>
        <p:grpSpPr>
          <a:xfrm>
            <a:off x="475325" y="457200"/>
            <a:ext cx="1998000" cy="374400"/>
            <a:chOff x="398463" y="404813"/>
            <a:chExt cx="1627187" cy="307976"/>
          </a:xfrm>
        </p:grpSpPr>
        <p:sp>
          <p:nvSpPr>
            <p:cNvPr id="82" name="Google Shape;82;p12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3" name="Google Shape;83;p12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4" name="Google Shape;84;p125"/>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5" name="Google Shape;85;p12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6" name="Google Shape;86;p125"/>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7" name="Google Shape;87;p125"/>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8" name="Google Shape;88;p12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9" name="Google Shape;89;p12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90" name="Google Shape;90;p12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91" name="Google Shape;91;p12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Divider - Deloitte white">
  <p:cSld name="1_Divider - Deloitte white">
    <p:bg>
      <p:bgPr>
        <a:solidFill>
          <a:schemeClr val="lt1"/>
        </a:solidFill>
        <a:effectLst/>
      </p:bgPr>
    </p:bg>
    <p:spTree>
      <p:nvGrpSpPr>
        <p:cNvPr id="1" name="Shape 374"/>
        <p:cNvGrpSpPr/>
        <p:nvPr/>
      </p:nvGrpSpPr>
      <p:grpSpPr>
        <a:xfrm>
          <a:off x="0" y="0"/>
          <a:ext cx="0" cy="0"/>
          <a:chOff x="0" y="0"/>
          <a:chExt cx="0" cy="0"/>
        </a:xfrm>
      </p:grpSpPr>
      <p:sp>
        <p:nvSpPr>
          <p:cNvPr id="375" name="Google Shape;375;p170"/>
          <p:cNvSpPr txBox="1">
            <a:spLocks noGrp="1"/>
          </p:cNvSpPr>
          <p:nvPr>
            <p:ph type="title"/>
          </p:nvPr>
        </p:nvSpPr>
        <p:spPr>
          <a:xfrm>
            <a:off x="469901"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0"/>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6" name="Google Shape;376;p170"/>
          <p:cNvSpPr txBox="1">
            <a:spLocks noGrp="1"/>
          </p:cNvSpPr>
          <p:nvPr>
            <p:ph type="body" idx="1"/>
          </p:nvPr>
        </p:nvSpPr>
        <p:spPr>
          <a:xfrm>
            <a:off x="469900" y="3429000"/>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0"/>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1_Key statement dark green">
  <p:cSld name="1_Key statement dark green">
    <p:bg>
      <p:bgPr>
        <a:solidFill>
          <a:schemeClr val="accent2"/>
        </a:solidFill>
        <a:effectLst/>
      </p:bgPr>
    </p:bg>
    <p:spTree>
      <p:nvGrpSpPr>
        <p:cNvPr id="1" name="Shape 377"/>
        <p:cNvGrpSpPr/>
        <p:nvPr/>
      </p:nvGrpSpPr>
      <p:grpSpPr>
        <a:xfrm>
          <a:off x="0" y="0"/>
          <a:ext cx="0" cy="0"/>
          <a:chOff x="0" y="0"/>
          <a:chExt cx="0" cy="0"/>
        </a:xfrm>
      </p:grpSpPr>
      <p:sp>
        <p:nvSpPr>
          <p:cNvPr id="378" name="Google Shape;378;p171"/>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79" name="Google Shape;379;p17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0" name="Google Shape;380;p17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1_Key statement dark blue">
  <p:cSld name="1_Key statement dark blue">
    <p:bg>
      <p:bgPr>
        <a:solidFill>
          <a:schemeClr val="accent4"/>
        </a:solidFill>
        <a:effectLst/>
      </p:bgPr>
    </p:bg>
    <p:spTree>
      <p:nvGrpSpPr>
        <p:cNvPr id="1" name="Shape 381"/>
        <p:cNvGrpSpPr/>
        <p:nvPr/>
      </p:nvGrpSpPr>
      <p:grpSpPr>
        <a:xfrm>
          <a:off x="0" y="0"/>
          <a:ext cx="0" cy="0"/>
          <a:chOff x="0" y="0"/>
          <a:chExt cx="0" cy="0"/>
        </a:xfrm>
      </p:grpSpPr>
      <p:sp>
        <p:nvSpPr>
          <p:cNvPr id="382" name="Google Shape;382;p17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83" name="Google Shape;383;p17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4" name="Google Shape;384;p17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1_Key statement teal">
  <p:cSld name="1_Key statement teal">
    <p:bg>
      <p:bgPr>
        <a:solidFill>
          <a:schemeClr val="accent5"/>
        </a:solidFill>
        <a:effectLst/>
      </p:bgPr>
    </p:bg>
    <p:spTree>
      <p:nvGrpSpPr>
        <p:cNvPr id="1" name="Shape 385"/>
        <p:cNvGrpSpPr/>
        <p:nvPr/>
      </p:nvGrpSpPr>
      <p:grpSpPr>
        <a:xfrm>
          <a:off x="0" y="0"/>
          <a:ext cx="0" cy="0"/>
          <a:chOff x="0" y="0"/>
          <a:chExt cx="0" cy="0"/>
        </a:xfrm>
      </p:grpSpPr>
      <p:sp>
        <p:nvSpPr>
          <p:cNvPr id="386" name="Google Shape;386;p17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87" name="Google Shape;387;p173"/>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8" name="Google Shape;388;p17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1_Key statement black">
  <p:cSld name="1_Key statement black">
    <p:bg>
      <p:bgPr>
        <a:solidFill>
          <a:schemeClr val="dk1"/>
        </a:solidFill>
        <a:effectLst/>
      </p:bgPr>
    </p:bg>
    <p:spTree>
      <p:nvGrpSpPr>
        <p:cNvPr id="1" name="Shape 389"/>
        <p:cNvGrpSpPr/>
        <p:nvPr/>
      </p:nvGrpSpPr>
      <p:grpSpPr>
        <a:xfrm>
          <a:off x="0" y="0"/>
          <a:ext cx="0" cy="0"/>
          <a:chOff x="0" y="0"/>
          <a:chExt cx="0" cy="0"/>
        </a:xfrm>
      </p:grpSpPr>
      <p:sp>
        <p:nvSpPr>
          <p:cNvPr id="390" name="Google Shape;390;p17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91" name="Google Shape;391;p174"/>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92" name="Google Shape;392;p17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Key statement white">
  <p:cSld name="1_Key statement white">
    <p:bg>
      <p:bgPr>
        <a:solidFill>
          <a:schemeClr val="lt1"/>
        </a:solidFill>
        <a:effectLst/>
      </p:bgPr>
    </p:bg>
    <p:spTree>
      <p:nvGrpSpPr>
        <p:cNvPr id="1" name="Shape 393"/>
        <p:cNvGrpSpPr/>
        <p:nvPr/>
      </p:nvGrpSpPr>
      <p:grpSpPr>
        <a:xfrm>
          <a:off x="0" y="0"/>
          <a:ext cx="0" cy="0"/>
          <a:chOff x="0" y="0"/>
          <a:chExt cx="0" cy="0"/>
        </a:xfrm>
      </p:grpSpPr>
      <p:sp>
        <p:nvSpPr>
          <p:cNvPr id="394" name="Google Shape;394;p175"/>
          <p:cNvSpPr txBox="1">
            <a:spLocks noGrp="1"/>
          </p:cNvSpPr>
          <p:nvPr>
            <p:ph type="body" idx="1"/>
          </p:nvPr>
        </p:nvSpPr>
        <p:spPr>
          <a:xfrm>
            <a:off x="469900"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Contents">
  <p:cSld name="1_Contents">
    <p:spTree>
      <p:nvGrpSpPr>
        <p:cNvPr id="1" name="Shape 395"/>
        <p:cNvGrpSpPr/>
        <p:nvPr/>
      </p:nvGrpSpPr>
      <p:grpSpPr>
        <a:xfrm>
          <a:off x="0" y="0"/>
          <a:ext cx="0" cy="0"/>
          <a:chOff x="0" y="0"/>
          <a:chExt cx="0" cy="0"/>
        </a:xfrm>
      </p:grpSpPr>
      <p:sp>
        <p:nvSpPr>
          <p:cNvPr id="396" name="Google Shape;396;p176"/>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397" name="Google Shape;397;p176"/>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98" name="Google Shape;398;p17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Contents with image">
  <p:cSld name="1_Contents with image">
    <p:spTree>
      <p:nvGrpSpPr>
        <p:cNvPr id="1" name="Shape 399"/>
        <p:cNvGrpSpPr/>
        <p:nvPr/>
      </p:nvGrpSpPr>
      <p:grpSpPr>
        <a:xfrm>
          <a:off x="0" y="0"/>
          <a:ext cx="0" cy="0"/>
          <a:chOff x="0" y="0"/>
          <a:chExt cx="0" cy="0"/>
        </a:xfrm>
      </p:grpSpPr>
      <p:sp>
        <p:nvSpPr>
          <p:cNvPr id="400" name="Google Shape;400;p177"/>
          <p:cNvSpPr>
            <a:spLocks noGrp="1"/>
          </p:cNvSpPr>
          <p:nvPr>
            <p:ph type="pic" idx="2"/>
          </p:nvPr>
        </p:nvSpPr>
        <p:spPr>
          <a:xfrm>
            <a:off x="5604867" y="1700213"/>
            <a:ext cx="6117233" cy="4598988"/>
          </a:xfrm>
          <a:prstGeom prst="rect">
            <a:avLst/>
          </a:prstGeom>
          <a:noFill/>
          <a:ln>
            <a:noFill/>
          </a:ln>
        </p:spPr>
      </p:sp>
      <p:sp>
        <p:nvSpPr>
          <p:cNvPr id="401" name="Google Shape;401;p177"/>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2" name="Google Shape;402;p177"/>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3" name="Google Shape;403;p17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itle &amp; 1 column text">
  <p:cSld name="1_Title &amp; 1 column text">
    <p:spTree>
      <p:nvGrpSpPr>
        <p:cNvPr id="1" name="Shape 404"/>
        <p:cNvGrpSpPr/>
        <p:nvPr/>
      </p:nvGrpSpPr>
      <p:grpSpPr>
        <a:xfrm>
          <a:off x="0" y="0"/>
          <a:ext cx="0" cy="0"/>
          <a:chOff x="0" y="0"/>
          <a:chExt cx="0" cy="0"/>
        </a:xfrm>
      </p:grpSpPr>
      <p:sp>
        <p:nvSpPr>
          <p:cNvPr id="405" name="Google Shape;405;p178"/>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6" name="Google Shape;406;p17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Title, subtitle &amp; 1 column text">
  <p:cSld name="1_Title, subtitle &amp; 1 column text">
    <p:spTree>
      <p:nvGrpSpPr>
        <p:cNvPr id="1" name="Shape 407"/>
        <p:cNvGrpSpPr/>
        <p:nvPr/>
      </p:nvGrpSpPr>
      <p:grpSpPr>
        <a:xfrm>
          <a:off x="0" y="0"/>
          <a:ext cx="0" cy="0"/>
          <a:chOff x="0" y="0"/>
          <a:chExt cx="0" cy="0"/>
        </a:xfrm>
      </p:grpSpPr>
      <p:sp>
        <p:nvSpPr>
          <p:cNvPr id="408" name="Google Shape;408;p179"/>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9" name="Google Shape;409;p17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0" name="Google Shape;410;p179"/>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a:lvl1pPr>
            <a:lvl2pPr marL="914400" lvl="1" indent="-304800" algn="l">
              <a:spcBef>
                <a:spcPts val="1333"/>
              </a:spcBef>
              <a:spcAft>
                <a:spcPts val="0"/>
              </a:spcAft>
              <a:buClr>
                <a:schemeClr val="dk1"/>
              </a:buClr>
              <a:buSzPts val="1200"/>
              <a:buFont typeface="Arial"/>
              <a:buChar char="•"/>
              <a:defRPr/>
            </a:lvl2pPr>
            <a:lvl3pPr marL="1371600" lvl="2" indent="-304800" algn="l">
              <a:spcBef>
                <a:spcPts val="1333"/>
              </a:spcBef>
              <a:spcAft>
                <a:spcPts val="0"/>
              </a:spcAft>
              <a:buClr>
                <a:schemeClr val="dk1"/>
              </a:buClr>
              <a:buSzPts val="1200"/>
              <a:buFont typeface="Arial"/>
              <a:buChar char="−"/>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Font typeface="Arial"/>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Divider - Deloitte green">
  <p:cSld name="Divider - Deloitte green">
    <p:bg>
      <p:bgPr>
        <a:solidFill>
          <a:schemeClr val="accent1"/>
        </a:solidFill>
        <a:effectLst/>
      </p:bgPr>
    </p:bg>
    <p:spTree>
      <p:nvGrpSpPr>
        <p:cNvPr id="1" name="Shape 92"/>
        <p:cNvGrpSpPr/>
        <p:nvPr/>
      </p:nvGrpSpPr>
      <p:grpSpPr>
        <a:xfrm>
          <a:off x="0" y="0"/>
          <a:ext cx="0" cy="0"/>
          <a:chOff x="0" y="0"/>
          <a:chExt cx="0" cy="0"/>
        </a:xfrm>
      </p:grpSpPr>
      <p:sp>
        <p:nvSpPr>
          <p:cNvPr id="93" name="Google Shape;93;p126"/>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26"/>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5" name="Google Shape;95;p126"/>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itle, subtitle &amp; 1 column - large">
  <p:cSld name="1_Title, subtitle &amp; 1 column - large">
    <p:spTree>
      <p:nvGrpSpPr>
        <p:cNvPr id="1" name="Shape 411"/>
        <p:cNvGrpSpPr/>
        <p:nvPr/>
      </p:nvGrpSpPr>
      <p:grpSpPr>
        <a:xfrm>
          <a:off x="0" y="0"/>
          <a:ext cx="0" cy="0"/>
          <a:chOff x="0" y="0"/>
          <a:chExt cx="0" cy="0"/>
        </a:xfrm>
      </p:grpSpPr>
      <p:sp>
        <p:nvSpPr>
          <p:cNvPr id="412" name="Google Shape;412;p180"/>
          <p:cNvSpPr txBox="1">
            <a:spLocks noGrp="1"/>
          </p:cNvSpPr>
          <p:nvPr>
            <p:ph type="body" idx="1"/>
          </p:nvPr>
        </p:nvSpPr>
        <p:spPr>
          <a:xfrm>
            <a:off x="469900" y="1676402"/>
            <a:ext cx="11252200" cy="462279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330200" algn="l">
              <a:spcBef>
                <a:spcPts val="1333"/>
              </a:spcBef>
              <a:spcAft>
                <a:spcPts val="0"/>
              </a:spcAft>
              <a:buClr>
                <a:schemeClr val="dk1"/>
              </a:buClr>
              <a:buSzPts val="1600"/>
              <a:buChar char="−"/>
              <a:defRPr sz="16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13" name="Google Shape;413;p180"/>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4" name="Google Shape;414;p18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itle, subtitle &amp; chart">
  <p:cSld name="1_Title, subtitle &amp; chart">
    <p:spTree>
      <p:nvGrpSpPr>
        <p:cNvPr id="1" name="Shape 415"/>
        <p:cNvGrpSpPr/>
        <p:nvPr/>
      </p:nvGrpSpPr>
      <p:grpSpPr>
        <a:xfrm>
          <a:off x="0" y="0"/>
          <a:ext cx="0" cy="0"/>
          <a:chOff x="0" y="0"/>
          <a:chExt cx="0" cy="0"/>
        </a:xfrm>
      </p:grpSpPr>
      <p:sp>
        <p:nvSpPr>
          <p:cNvPr id="416" name="Google Shape;416;p181"/>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17" name="Google Shape;417;p181"/>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8" name="Google Shape;418;p181"/>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9" name="Google Shape;419;p18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3 chart">
  <p:cSld name="1_3 chart">
    <p:spTree>
      <p:nvGrpSpPr>
        <p:cNvPr id="1" name="Shape 420"/>
        <p:cNvGrpSpPr/>
        <p:nvPr/>
      </p:nvGrpSpPr>
      <p:grpSpPr>
        <a:xfrm>
          <a:off x="0" y="0"/>
          <a:ext cx="0" cy="0"/>
          <a:chOff x="0" y="0"/>
          <a:chExt cx="0" cy="0"/>
        </a:xfrm>
      </p:grpSpPr>
      <p:sp>
        <p:nvSpPr>
          <p:cNvPr id="421" name="Google Shape;421;p182"/>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2" name="Google Shape;422;p182"/>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3" name="Google Shape;423;p182"/>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4" name="Google Shape;424;p182"/>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5" name="Google Shape;425;p182"/>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6" name="Google Shape;426;p182"/>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7" name="Google Shape;427;p182"/>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8" name="Google Shape;428;p182"/>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2 columns of text">
  <p:cSld name="1_2 columns of text">
    <p:spTree>
      <p:nvGrpSpPr>
        <p:cNvPr id="1" name="Shape 429"/>
        <p:cNvGrpSpPr/>
        <p:nvPr/>
      </p:nvGrpSpPr>
      <p:grpSpPr>
        <a:xfrm>
          <a:off x="0" y="0"/>
          <a:ext cx="0" cy="0"/>
          <a:chOff x="0" y="0"/>
          <a:chExt cx="0" cy="0"/>
        </a:xfrm>
      </p:grpSpPr>
      <p:sp>
        <p:nvSpPr>
          <p:cNvPr id="430" name="Google Shape;430;p183"/>
          <p:cNvSpPr txBox="1">
            <a:spLocks noGrp="1"/>
          </p:cNvSpPr>
          <p:nvPr>
            <p:ph type="body" idx="1"/>
          </p:nvPr>
        </p:nvSpPr>
        <p:spPr>
          <a:xfrm>
            <a:off x="468000" y="1665288"/>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1" name="Google Shape;431;p183"/>
          <p:cNvSpPr txBox="1">
            <a:spLocks noGrp="1"/>
          </p:cNvSpPr>
          <p:nvPr>
            <p:ph type="body" idx="2"/>
          </p:nvPr>
        </p:nvSpPr>
        <p:spPr>
          <a:xfrm>
            <a:off x="6394100" y="1656000"/>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2" name="Google Shape;432;p183"/>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3" name="Google Shape;433;p18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2 column content">
  <p:cSld name="1_2 column content">
    <p:spTree>
      <p:nvGrpSpPr>
        <p:cNvPr id="1" name="Shape 434"/>
        <p:cNvGrpSpPr/>
        <p:nvPr/>
      </p:nvGrpSpPr>
      <p:grpSpPr>
        <a:xfrm>
          <a:off x="0" y="0"/>
          <a:ext cx="0" cy="0"/>
          <a:chOff x="0" y="0"/>
          <a:chExt cx="0" cy="0"/>
        </a:xfrm>
      </p:grpSpPr>
      <p:sp>
        <p:nvSpPr>
          <p:cNvPr id="435" name="Google Shape;435;p184"/>
          <p:cNvSpPr txBox="1">
            <a:spLocks noGrp="1"/>
          </p:cNvSpPr>
          <p:nvPr>
            <p:ph type="body" idx="1"/>
          </p:nvPr>
        </p:nvSpPr>
        <p:spPr>
          <a:xfrm>
            <a:off x="469900" y="1665289"/>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6" name="Google Shape;436;p184"/>
          <p:cNvSpPr txBox="1">
            <a:spLocks noGrp="1"/>
          </p:cNvSpPr>
          <p:nvPr>
            <p:ph type="body" idx="2"/>
          </p:nvPr>
        </p:nvSpPr>
        <p:spPr>
          <a:xfrm>
            <a:off x="5482100" y="1700213"/>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7" name="Google Shape;437;p184"/>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8" name="Google Shape;438;p18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2 columns - large">
  <p:cSld name="1_2 columns - large">
    <p:spTree>
      <p:nvGrpSpPr>
        <p:cNvPr id="1" name="Shape 439"/>
        <p:cNvGrpSpPr/>
        <p:nvPr/>
      </p:nvGrpSpPr>
      <p:grpSpPr>
        <a:xfrm>
          <a:off x="0" y="0"/>
          <a:ext cx="0" cy="0"/>
          <a:chOff x="0" y="0"/>
          <a:chExt cx="0" cy="0"/>
        </a:xfrm>
      </p:grpSpPr>
      <p:sp>
        <p:nvSpPr>
          <p:cNvPr id="440" name="Google Shape;440;p185"/>
          <p:cNvSpPr txBox="1">
            <a:spLocks noGrp="1"/>
          </p:cNvSpPr>
          <p:nvPr>
            <p:ph type="body" idx="1"/>
          </p:nvPr>
        </p:nvSpPr>
        <p:spPr>
          <a:xfrm>
            <a:off x="4699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41" name="Google Shape;441;p185"/>
          <p:cNvSpPr txBox="1">
            <a:spLocks noGrp="1"/>
          </p:cNvSpPr>
          <p:nvPr>
            <p:ph type="body" idx="2"/>
          </p:nvPr>
        </p:nvSpPr>
        <p:spPr>
          <a:xfrm>
            <a:off x="63941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42" name="Google Shape;442;p185"/>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3" name="Google Shape;443;p18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Text and chart">
  <p:cSld name="1_Text and chart">
    <p:spTree>
      <p:nvGrpSpPr>
        <p:cNvPr id="1" name="Shape 444"/>
        <p:cNvGrpSpPr/>
        <p:nvPr/>
      </p:nvGrpSpPr>
      <p:grpSpPr>
        <a:xfrm>
          <a:off x="0" y="0"/>
          <a:ext cx="0" cy="0"/>
          <a:chOff x="0" y="0"/>
          <a:chExt cx="0" cy="0"/>
        </a:xfrm>
      </p:grpSpPr>
      <p:sp>
        <p:nvSpPr>
          <p:cNvPr id="445" name="Google Shape;445;p186"/>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6" name="Google Shape;446;p186"/>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47" name="Google Shape;447;p186"/>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8" name="Google Shape;448;p186"/>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9" name="Google Shape;449;p18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2 chart">
  <p:cSld name="1_2 chart">
    <p:spTree>
      <p:nvGrpSpPr>
        <p:cNvPr id="1" name="Shape 450"/>
        <p:cNvGrpSpPr/>
        <p:nvPr/>
      </p:nvGrpSpPr>
      <p:grpSpPr>
        <a:xfrm>
          <a:off x="0" y="0"/>
          <a:ext cx="0" cy="0"/>
          <a:chOff x="0" y="0"/>
          <a:chExt cx="0" cy="0"/>
        </a:xfrm>
      </p:grpSpPr>
      <p:sp>
        <p:nvSpPr>
          <p:cNvPr id="451" name="Google Shape;451;p187"/>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52" name="Google Shape;452;p187"/>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3" name="Google Shape;453;p187"/>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54" name="Google Shape;454;p187"/>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5" name="Google Shape;455;p187"/>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6" name="Google Shape;456;p18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2 content with quote ">
  <p:cSld name="1_2 content with quote ">
    <p:spTree>
      <p:nvGrpSpPr>
        <p:cNvPr id="1" name="Shape 457"/>
        <p:cNvGrpSpPr/>
        <p:nvPr/>
      </p:nvGrpSpPr>
      <p:grpSpPr>
        <a:xfrm>
          <a:off x="0" y="0"/>
          <a:ext cx="0" cy="0"/>
          <a:chOff x="0" y="0"/>
          <a:chExt cx="0" cy="0"/>
        </a:xfrm>
      </p:grpSpPr>
      <p:sp>
        <p:nvSpPr>
          <p:cNvPr id="458" name="Google Shape;458;p188"/>
          <p:cNvSpPr txBox="1">
            <a:spLocks noGrp="1"/>
          </p:cNvSpPr>
          <p:nvPr>
            <p:ph type="body" idx="1"/>
          </p:nvPr>
        </p:nvSpPr>
        <p:spPr>
          <a:xfrm>
            <a:off x="7455116" y="1626099"/>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9" name="Google Shape;459;p188"/>
          <p:cNvSpPr txBox="1">
            <a:spLocks noGrp="1"/>
          </p:cNvSpPr>
          <p:nvPr>
            <p:ph type="body" idx="2"/>
          </p:nvPr>
        </p:nvSpPr>
        <p:spPr>
          <a:xfrm>
            <a:off x="469900" y="1665288"/>
            <a:ext cx="6660866"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60" name="Google Shape;460;p18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61" name="Google Shape;461;p18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Team profile">
  <p:cSld name="1_Team profile">
    <p:spTree>
      <p:nvGrpSpPr>
        <p:cNvPr id="1" name="Shape 462"/>
        <p:cNvGrpSpPr/>
        <p:nvPr/>
      </p:nvGrpSpPr>
      <p:grpSpPr>
        <a:xfrm>
          <a:off x="0" y="0"/>
          <a:ext cx="0" cy="0"/>
          <a:chOff x="0" y="0"/>
          <a:chExt cx="0" cy="0"/>
        </a:xfrm>
      </p:grpSpPr>
      <p:sp>
        <p:nvSpPr>
          <p:cNvPr id="463" name="Google Shape;463;p189"/>
          <p:cNvSpPr>
            <a:spLocks noGrp="1"/>
          </p:cNvSpPr>
          <p:nvPr>
            <p:ph type="pic" idx="2"/>
          </p:nvPr>
        </p:nvSpPr>
        <p:spPr>
          <a:xfrm>
            <a:off x="488742" y="1700213"/>
            <a:ext cx="2664000" cy="1260000"/>
          </a:xfrm>
          <a:prstGeom prst="rect">
            <a:avLst/>
          </a:prstGeom>
          <a:noFill/>
          <a:ln>
            <a:noFill/>
          </a:ln>
        </p:spPr>
      </p:sp>
      <p:sp>
        <p:nvSpPr>
          <p:cNvPr id="464" name="Google Shape;464;p189"/>
          <p:cNvSpPr>
            <a:spLocks noGrp="1"/>
          </p:cNvSpPr>
          <p:nvPr>
            <p:ph type="pic" idx="3"/>
          </p:nvPr>
        </p:nvSpPr>
        <p:spPr>
          <a:xfrm>
            <a:off x="3341040" y="1700212"/>
            <a:ext cx="2664000" cy="1260000"/>
          </a:xfrm>
          <a:prstGeom prst="rect">
            <a:avLst/>
          </a:prstGeom>
          <a:noFill/>
          <a:ln>
            <a:noFill/>
          </a:ln>
        </p:spPr>
      </p:sp>
      <p:sp>
        <p:nvSpPr>
          <p:cNvPr id="465" name="Google Shape;465;p189"/>
          <p:cNvSpPr>
            <a:spLocks noGrp="1"/>
          </p:cNvSpPr>
          <p:nvPr>
            <p:ph type="pic" idx="4"/>
          </p:nvPr>
        </p:nvSpPr>
        <p:spPr>
          <a:xfrm>
            <a:off x="6193338" y="1700212"/>
            <a:ext cx="2664000" cy="1260000"/>
          </a:xfrm>
          <a:prstGeom prst="rect">
            <a:avLst/>
          </a:prstGeom>
          <a:noFill/>
          <a:ln>
            <a:noFill/>
          </a:ln>
        </p:spPr>
      </p:sp>
      <p:sp>
        <p:nvSpPr>
          <p:cNvPr id="466" name="Google Shape;466;p189"/>
          <p:cNvSpPr>
            <a:spLocks noGrp="1"/>
          </p:cNvSpPr>
          <p:nvPr>
            <p:ph type="pic" idx="5"/>
          </p:nvPr>
        </p:nvSpPr>
        <p:spPr>
          <a:xfrm>
            <a:off x="9045636" y="1700212"/>
            <a:ext cx="2664000" cy="1260000"/>
          </a:xfrm>
          <a:prstGeom prst="rect">
            <a:avLst/>
          </a:prstGeom>
          <a:noFill/>
          <a:ln>
            <a:noFill/>
          </a:ln>
        </p:spPr>
      </p:sp>
      <p:sp>
        <p:nvSpPr>
          <p:cNvPr id="467" name="Google Shape;467;p189"/>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68" name="Google Shape;468;p189"/>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69" name="Google Shape;469;p189"/>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70" name="Google Shape;470;p189"/>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71" name="Google Shape;471;p189"/>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72" name="Google Shape;472;p18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ivider - Deloitte dark green">
  <p:cSld name="Divider - Deloitte dark green">
    <p:bg>
      <p:bgPr>
        <a:solidFill>
          <a:schemeClr val="accent2"/>
        </a:solidFill>
        <a:effectLst/>
      </p:bgPr>
    </p:bg>
    <p:spTree>
      <p:nvGrpSpPr>
        <p:cNvPr id="1" name="Shape 96"/>
        <p:cNvGrpSpPr/>
        <p:nvPr/>
      </p:nvGrpSpPr>
      <p:grpSpPr>
        <a:xfrm>
          <a:off x="0" y="0"/>
          <a:ext cx="0" cy="0"/>
          <a:chOff x="0" y="0"/>
          <a:chExt cx="0" cy="0"/>
        </a:xfrm>
      </p:grpSpPr>
      <p:sp>
        <p:nvSpPr>
          <p:cNvPr id="97" name="Google Shape;97;p127"/>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27"/>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9" name="Google Shape;99;p12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eam profile 2">
  <p:cSld name="1_Team profile 2">
    <p:spTree>
      <p:nvGrpSpPr>
        <p:cNvPr id="1" name="Shape 473"/>
        <p:cNvGrpSpPr/>
        <p:nvPr/>
      </p:nvGrpSpPr>
      <p:grpSpPr>
        <a:xfrm>
          <a:off x="0" y="0"/>
          <a:ext cx="0" cy="0"/>
          <a:chOff x="0" y="0"/>
          <a:chExt cx="0" cy="0"/>
        </a:xfrm>
      </p:grpSpPr>
      <p:sp>
        <p:nvSpPr>
          <p:cNvPr id="474" name="Google Shape;474;p190"/>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5" name="Google Shape;475;p190"/>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6" name="Google Shape;476;p190"/>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7" name="Google Shape;477;p190"/>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8" name="Google Shape;478;p190"/>
          <p:cNvSpPr>
            <a:spLocks noGrp="1"/>
          </p:cNvSpPr>
          <p:nvPr>
            <p:ph type="pic" idx="2"/>
          </p:nvPr>
        </p:nvSpPr>
        <p:spPr>
          <a:xfrm>
            <a:off x="476780" y="1880213"/>
            <a:ext cx="2116800" cy="1591200"/>
          </a:xfrm>
          <a:prstGeom prst="rect">
            <a:avLst/>
          </a:prstGeom>
          <a:noFill/>
          <a:ln>
            <a:noFill/>
          </a:ln>
        </p:spPr>
      </p:sp>
      <p:sp>
        <p:nvSpPr>
          <p:cNvPr id="479" name="Google Shape;479;p190"/>
          <p:cNvSpPr>
            <a:spLocks noGrp="1"/>
          </p:cNvSpPr>
          <p:nvPr>
            <p:ph type="pic" idx="3"/>
          </p:nvPr>
        </p:nvSpPr>
        <p:spPr>
          <a:xfrm>
            <a:off x="6204097" y="1880212"/>
            <a:ext cx="2116800" cy="1591200"/>
          </a:xfrm>
          <a:prstGeom prst="rect">
            <a:avLst/>
          </a:prstGeom>
          <a:noFill/>
          <a:ln>
            <a:noFill/>
          </a:ln>
        </p:spPr>
      </p:sp>
      <p:sp>
        <p:nvSpPr>
          <p:cNvPr id="480" name="Google Shape;480;p190"/>
          <p:cNvSpPr>
            <a:spLocks noGrp="1"/>
          </p:cNvSpPr>
          <p:nvPr>
            <p:ph type="pic" idx="4"/>
          </p:nvPr>
        </p:nvSpPr>
        <p:spPr>
          <a:xfrm>
            <a:off x="481779" y="4256211"/>
            <a:ext cx="2116800" cy="1591200"/>
          </a:xfrm>
          <a:prstGeom prst="rect">
            <a:avLst/>
          </a:prstGeom>
          <a:noFill/>
          <a:ln>
            <a:noFill/>
          </a:ln>
        </p:spPr>
      </p:sp>
      <p:sp>
        <p:nvSpPr>
          <p:cNvPr id="481" name="Google Shape;481;p190"/>
          <p:cNvSpPr>
            <a:spLocks noGrp="1"/>
          </p:cNvSpPr>
          <p:nvPr>
            <p:ph type="pic" idx="5"/>
          </p:nvPr>
        </p:nvSpPr>
        <p:spPr>
          <a:xfrm>
            <a:off x="6204097" y="4256211"/>
            <a:ext cx="2116800" cy="1591200"/>
          </a:xfrm>
          <a:prstGeom prst="rect">
            <a:avLst/>
          </a:prstGeom>
          <a:noFill/>
          <a:ln>
            <a:noFill/>
          </a:ln>
        </p:spPr>
      </p:sp>
      <p:sp>
        <p:nvSpPr>
          <p:cNvPr id="482" name="Google Shape;482;p190"/>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3" name="Google Shape;483;p190"/>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4" name="Google Shape;484;p190"/>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5" name="Google Shape;485;p190"/>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6" name="Google Shape;486;p190"/>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7" name="Google Shape;487;p19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3 picture and text">
  <p:cSld name="1_3 picture and text">
    <p:spTree>
      <p:nvGrpSpPr>
        <p:cNvPr id="1" name="Shape 488"/>
        <p:cNvGrpSpPr/>
        <p:nvPr/>
      </p:nvGrpSpPr>
      <p:grpSpPr>
        <a:xfrm>
          <a:off x="0" y="0"/>
          <a:ext cx="0" cy="0"/>
          <a:chOff x="0" y="0"/>
          <a:chExt cx="0" cy="0"/>
        </a:xfrm>
      </p:grpSpPr>
      <p:sp>
        <p:nvSpPr>
          <p:cNvPr id="489" name="Google Shape;489;p191"/>
          <p:cNvSpPr>
            <a:spLocks noGrp="1"/>
          </p:cNvSpPr>
          <p:nvPr>
            <p:ph type="pic" idx="2"/>
          </p:nvPr>
        </p:nvSpPr>
        <p:spPr>
          <a:xfrm>
            <a:off x="478609" y="1700213"/>
            <a:ext cx="3639312" cy="2052830"/>
          </a:xfrm>
          <a:prstGeom prst="rect">
            <a:avLst/>
          </a:prstGeom>
          <a:noFill/>
          <a:ln>
            <a:noFill/>
          </a:ln>
        </p:spPr>
      </p:sp>
      <p:sp>
        <p:nvSpPr>
          <p:cNvPr id="490" name="Google Shape;490;p191"/>
          <p:cNvSpPr>
            <a:spLocks noGrp="1"/>
          </p:cNvSpPr>
          <p:nvPr>
            <p:ph type="pic" idx="3"/>
          </p:nvPr>
        </p:nvSpPr>
        <p:spPr>
          <a:xfrm>
            <a:off x="8082784" y="1700213"/>
            <a:ext cx="3639316" cy="2059099"/>
          </a:xfrm>
          <a:prstGeom prst="rect">
            <a:avLst/>
          </a:prstGeom>
          <a:noFill/>
          <a:ln>
            <a:noFill/>
          </a:ln>
        </p:spPr>
      </p:sp>
      <p:sp>
        <p:nvSpPr>
          <p:cNvPr id="491" name="Google Shape;491;p191"/>
          <p:cNvSpPr>
            <a:spLocks noGrp="1"/>
          </p:cNvSpPr>
          <p:nvPr>
            <p:ph type="pic" idx="4"/>
          </p:nvPr>
        </p:nvSpPr>
        <p:spPr>
          <a:xfrm>
            <a:off x="4284188" y="1700212"/>
            <a:ext cx="3636962" cy="2057767"/>
          </a:xfrm>
          <a:prstGeom prst="rect">
            <a:avLst/>
          </a:prstGeom>
          <a:noFill/>
          <a:ln>
            <a:noFill/>
          </a:ln>
        </p:spPr>
      </p:sp>
      <p:sp>
        <p:nvSpPr>
          <p:cNvPr id="492" name="Google Shape;492;p191"/>
          <p:cNvSpPr txBox="1">
            <a:spLocks noGrp="1"/>
          </p:cNvSpPr>
          <p:nvPr>
            <p:ph type="body" idx="1"/>
          </p:nvPr>
        </p:nvSpPr>
        <p:spPr>
          <a:xfrm>
            <a:off x="478609" y="3832225"/>
            <a:ext cx="3639312" cy="21814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3" name="Google Shape;493;p191"/>
          <p:cNvSpPr txBox="1">
            <a:spLocks noGrp="1"/>
          </p:cNvSpPr>
          <p:nvPr>
            <p:ph type="body" idx="5"/>
          </p:nvPr>
        </p:nvSpPr>
        <p:spPr>
          <a:xfrm>
            <a:off x="4278313" y="3832224"/>
            <a:ext cx="3636962" cy="218668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4" name="Google Shape;494;p191"/>
          <p:cNvSpPr txBox="1">
            <a:spLocks noGrp="1"/>
          </p:cNvSpPr>
          <p:nvPr>
            <p:ph type="body" idx="6"/>
          </p:nvPr>
        </p:nvSpPr>
        <p:spPr>
          <a:xfrm>
            <a:off x="8082784" y="3832224"/>
            <a:ext cx="3639316" cy="2188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5" name="Google Shape;495;p191"/>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6" name="Google Shape;496;p19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Qualifications 2 x 1">
  <p:cSld name="1_Qualifications 2 x 1">
    <p:spTree>
      <p:nvGrpSpPr>
        <p:cNvPr id="1" name="Shape 497"/>
        <p:cNvGrpSpPr/>
        <p:nvPr/>
      </p:nvGrpSpPr>
      <p:grpSpPr>
        <a:xfrm>
          <a:off x="0" y="0"/>
          <a:ext cx="0" cy="0"/>
          <a:chOff x="0" y="0"/>
          <a:chExt cx="0" cy="0"/>
        </a:xfrm>
      </p:grpSpPr>
      <p:sp>
        <p:nvSpPr>
          <p:cNvPr id="498" name="Google Shape;498;p192"/>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9" name="Google Shape;499;p192"/>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0" name="Google Shape;500;p192"/>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1" name="Google Shape;501;p192"/>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2" name="Google Shape;502;p192"/>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03" name="Google Shape;503;p192"/>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04" name="Google Shape;504;p192"/>
          <p:cNvSpPr>
            <a:spLocks noGrp="1"/>
          </p:cNvSpPr>
          <p:nvPr>
            <p:ph type="pic" idx="4"/>
          </p:nvPr>
        </p:nvSpPr>
        <p:spPr>
          <a:xfrm>
            <a:off x="10467635" y="1857892"/>
            <a:ext cx="1244161" cy="549275"/>
          </a:xfrm>
          <a:prstGeom prst="rect">
            <a:avLst/>
          </a:prstGeom>
          <a:noFill/>
          <a:ln>
            <a:noFill/>
          </a:ln>
        </p:spPr>
      </p:sp>
      <p:sp>
        <p:nvSpPr>
          <p:cNvPr id="505" name="Google Shape;505;p192"/>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Qualifications 2 x 2">
  <p:cSld name="1_Qualifications 2 x 2">
    <p:spTree>
      <p:nvGrpSpPr>
        <p:cNvPr id="1" name="Shape 506"/>
        <p:cNvGrpSpPr/>
        <p:nvPr/>
      </p:nvGrpSpPr>
      <p:grpSpPr>
        <a:xfrm>
          <a:off x="0" y="0"/>
          <a:ext cx="0" cy="0"/>
          <a:chOff x="0" y="0"/>
          <a:chExt cx="0" cy="0"/>
        </a:xfrm>
      </p:grpSpPr>
      <p:sp>
        <p:nvSpPr>
          <p:cNvPr id="507" name="Google Shape;507;p193"/>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8" name="Google Shape;508;p193"/>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9" name="Google Shape;509;p193"/>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0" name="Google Shape;510;p193"/>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1" name="Google Shape;511;p193"/>
          <p:cNvSpPr>
            <a:spLocks noGrp="1"/>
          </p:cNvSpPr>
          <p:nvPr>
            <p:ph type="pic" idx="3"/>
          </p:nvPr>
        </p:nvSpPr>
        <p:spPr>
          <a:xfrm>
            <a:off x="10467635" y="1857892"/>
            <a:ext cx="1244161" cy="549275"/>
          </a:xfrm>
          <a:prstGeom prst="rect">
            <a:avLst/>
          </a:prstGeom>
          <a:noFill/>
          <a:ln>
            <a:noFill/>
          </a:ln>
        </p:spPr>
      </p:sp>
      <p:sp>
        <p:nvSpPr>
          <p:cNvPr id="512" name="Google Shape;512;p193"/>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13" name="Google Shape;513;p193"/>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14" name="Google Shape;514;p193"/>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5" name="Google Shape;515;p193"/>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6" name="Google Shape;516;p193"/>
          <p:cNvSpPr>
            <a:spLocks noGrp="1"/>
          </p:cNvSpPr>
          <p:nvPr>
            <p:ph type="pic" idx="6"/>
          </p:nvPr>
        </p:nvSpPr>
        <p:spPr>
          <a:xfrm>
            <a:off x="4700436" y="4249683"/>
            <a:ext cx="1274916" cy="549275"/>
          </a:xfrm>
          <a:prstGeom prst="rect">
            <a:avLst/>
          </a:prstGeom>
          <a:noFill/>
          <a:ln>
            <a:noFill/>
          </a:ln>
        </p:spPr>
      </p:sp>
      <p:sp>
        <p:nvSpPr>
          <p:cNvPr id="517" name="Google Shape;517;p193"/>
          <p:cNvSpPr>
            <a:spLocks noGrp="1"/>
          </p:cNvSpPr>
          <p:nvPr>
            <p:ph type="pic" idx="7"/>
          </p:nvPr>
        </p:nvSpPr>
        <p:spPr>
          <a:xfrm>
            <a:off x="10459036" y="4248209"/>
            <a:ext cx="1244160" cy="549275"/>
          </a:xfrm>
          <a:prstGeom prst="rect">
            <a:avLst/>
          </a:prstGeom>
          <a:noFill/>
          <a:ln>
            <a:noFill/>
          </a:ln>
        </p:spPr>
      </p:sp>
      <p:sp>
        <p:nvSpPr>
          <p:cNvPr id="518" name="Google Shape;518;p193"/>
          <p:cNvSpPr>
            <a:spLocks noGrp="1"/>
          </p:cNvSpPr>
          <p:nvPr>
            <p:ph type="pic" idx="8"/>
          </p:nvPr>
        </p:nvSpPr>
        <p:spPr>
          <a:xfrm>
            <a:off x="4734795" y="1863917"/>
            <a:ext cx="1244906" cy="549275"/>
          </a:xfrm>
          <a:prstGeom prst="rect">
            <a:avLst/>
          </a:prstGeom>
          <a:noFill/>
          <a:ln>
            <a:noFill/>
          </a:ln>
        </p:spPr>
      </p:sp>
      <p:sp>
        <p:nvSpPr>
          <p:cNvPr id="519" name="Google Shape;519;p193"/>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20" name="Google Shape;520;p19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3 column green line">
  <p:cSld name="1_3 column green line">
    <p:spTree>
      <p:nvGrpSpPr>
        <p:cNvPr id="1" name="Shape 521"/>
        <p:cNvGrpSpPr/>
        <p:nvPr/>
      </p:nvGrpSpPr>
      <p:grpSpPr>
        <a:xfrm>
          <a:off x="0" y="0"/>
          <a:ext cx="0" cy="0"/>
          <a:chOff x="0" y="0"/>
          <a:chExt cx="0" cy="0"/>
        </a:xfrm>
      </p:grpSpPr>
      <p:sp>
        <p:nvSpPr>
          <p:cNvPr id="522" name="Google Shape;522;p194"/>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3" name="Google Shape;523;p194"/>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4" name="Google Shape;524;p194"/>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5" name="Google Shape;525;p194"/>
          <p:cNvSpPr txBox="1">
            <a:spLocks noGrp="1"/>
          </p:cNvSpPr>
          <p:nvPr>
            <p:ph type="body" idx="1"/>
          </p:nvPr>
        </p:nvSpPr>
        <p:spPr>
          <a:xfrm>
            <a:off x="4278313" y="1851441"/>
            <a:ext cx="363016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6" name="Google Shape;526;p194"/>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7" name="Google Shape;527;p194"/>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8" name="Google Shape;528;p194"/>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29" name="Google Shape;529;p19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4 column icon">
  <p:cSld name="1_4 column icon">
    <p:spTree>
      <p:nvGrpSpPr>
        <p:cNvPr id="1" name="Shape 530"/>
        <p:cNvGrpSpPr/>
        <p:nvPr/>
      </p:nvGrpSpPr>
      <p:grpSpPr>
        <a:xfrm>
          <a:off x="0" y="0"/>
          <a:ext cx="0" cy="0"/>
          <a:chOff x="0" y="0"/>
          <a:chExt cx="0" cy="0"/>
        </a:xfrm>
      </p:grpSpPr>
      <p:sp>
        <p:nvSpPr>
          <p:cNvPr id="531" name="Google Shape;531;p195"/>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2" name="Google Shape;532;p195"/>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3" name="Google Shape;533;p195"/>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4" name="Google Shape;534;p195"/>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5" name="Google Shape;535;p195"/>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36" name="Google Shape;536;p19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1_4 column icon green">
  <p:cSld name="1_4 column icon green">
    <p:bg>
      <p:bgPr>
        <a:solidFill>
          <a:schemeClr val="accent2"/>
        </a:solidFill>
        <a:effectLst/>
      </p:bgPr>
    </p:bg>
    <p:spTree>
      <p:nvGrpSpPr>
        <p:cNvPr id="1" name="Shape 537"/>
        <p:cNvGrpSpPr/>
        <p:nvPr/>
      </p:nvGrpSpPr>
      <p:grpSpPr>
        <a:xfrm>
          <a:off x="0" y="0"/>
          <a:ext cx="0" cy="0"/>
          <a:chOff x="0" y="0"/>
          <a:chExt cx="0" cy="0"/>
        </a:xfrm>
      </p:grpSpPr>
      <p:sp>
        <p:nvSpPr>
          <p:cNvPr id="538" name="Google Shape;538;p196"/>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39" name="Google Shape;539;p196"/>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0" name="Google Shape;540;p196"/>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1" name="Google Shape;541;p196"/>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2" name="Google Shape;542;p196"/>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543" name="Google Shape;543;p196"/>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
        <p:nvSpPr>
          <p:cNvPr id="544" name="Google Shape;544;p196"/>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5" name="Google Shape;545;p19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Title, subtitle, 1 column text with charts">
  <p:cSld name="1_Title, subtitle, 1 column text with charts">
    <p:spTree>
      <p:nvGrpSpPr>
        <p:cNvPr id="1" name="Shape 546"/>
        <p:cNvGrpSpPr/>
        <p:nvPr/>
      </p:nvGrpSpPr>
      <p:grpSpPr>
        <a:xfrm>
          <a:off x="0" y="0"/>
          <a:ext cx="0" cy="0"/>
          <a:chOff x="0" y="0"/>
          <a:chExt cx="0" cy="0"/>
        </a:xfrm>
      </p:grpSpPr>
      <p:sp>
        <p:nvSpPr>
          <p:cNvPr id="547" name="Google Shape;547;p197"/>
          <p:cNvSpPr txBox="1">
            <a:spLocks noGrp="1"/>
          </p:cNvSpPr>
          <p:nvPr>
            <p:ph type="body" idx="1"/>
          </p:nvPr>
        </p:nvSpPr>
        <p:spPr>
          <a:xfrm>
            <a:off x="467783" y="1665817"/>
            <a:ext cx="553773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8" name="Google Shape;548;p197"/>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9" name="Google Shape;549;p19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Agenda Layout Black">
  <p:cSld name="Agenda Layout Black">
    <p:bg>
      <p:bgPr>
        <a:solidFill>
          <a:schemeClr val="dk1"/>
        </a:solidFill>
        <a:effectLst/>
      </p:bgPr>
    </p:bg>
    <p:spTree>
      <p:nvGrpSpPr>
        <p:cNvPr id="1" name="Shape 550"/>
        <p:cNvGrpSpPr/>
        <p:nvPr/>
      </p:nvGrpSpPr>
      <p:grpSpPr>
        <a:xfrm>
          <a:off x="0" y="0"/>
          <a:ext cx="0" cy="0"/>
          <a:chOff x="0" y="0"/>
          <a:chExt cx="0" cy="0"/>
        </a:xfrm>
      </p:grpSpPr>
      <p:sp>
        <p:nvSpPr>
          <p:cNvPr id="551" name="Google Shape;551;p198"/>
          <p:cNvSpPr txBox="1">
            <a:spLocks noGrp="1"/>
          </p:cNvSpPr>
          <p:nvPr>
            <p:ph type="body" idx="1"/>
          </p:nvPr>
        </p:nvSpPr>
        <p:spPr>
          <a:xfrm>
            <a:off x="480484" y="488441"/>
            <a:ext cx="9029604" cy="5810760"/>
          </a:xfrm>
          <a:prstGeom prst="rect">
            <a:avLst/>
          </a:prstGeom>
          <a:noFill/>
          <a:ln>
            <a:noFill/>
          </a:ln>
        </p:spPr>
        <p:txBody>
          <a:bodyPr spcFirstLastPara="1" wrap="square" lIns="0" tIns="0" rIns="0" bIns="0" anchor="ctr" anchorCtr="0">
            <a:noAutofit/>
          </a:bodyPr>
          <a:lstStyle>
            <a:lvl1pPr marL="457200" lvl="0" indent="-228600" algn="l">
              <a:spcBef>
                <a:spcPts val="4800"/>
              </a:spcBef>
              <a:spcAft>
                <a:spcPts val="0"/>
              </a:spcAft>
              <a:buClr>
                <a:schemeClr val="lt1"/>
              </a:buClr>
              <a:buSzPts val="5400"/>
              <a:buNone/>
              <a:defRPr sz="54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52" name="Google Shape;552;p198"/>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
        <p:nvSpPr>
          <p:cNvPr id="553" name="Google Shape;553;p19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54" name="Google Shape;554;p19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_Contents Black 4-Column - B">
  <p:cSld name="1_Contents Black 4-Column - B">
    <p:bg>
      <p:bgPr>
        <a:solidFill>
          <a:schemeClr val="dk1"/>
        </a:solidFill>
        <a:effectLst/>
      </p:bgPr>
    </p:bg>
    <p:spTree>
      <p:nvGrpSpPr>
        <p:cNvPr id="1" name="Shape 555"/>
        <p:cNvGrpSpPr/>
        <p:nvPr/>
      </p:nvGrpSpPr>
      <p:grpSpPr>
        <a:xfrm>
          <a:off x="0" y="0"/>
          <a:ext cx="0" cy="0"/>
          <a:chOff x="0" y="0"/>
          <a:chExt cx="0" cy="0"/>
        </a:xfrm>
      </p:grpSpPr>
      <p:sp>
        <p:nvSpPr>
          <p:cNvPr id="556" name="Google Shape;556;p19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57" name="Google Shape;557;p19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5400"/>
              <a:buFont typeface="Verdana"/>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ivider - Deloitte blue">
  <p:cSld name="Divider - Deloitte blue">
    <p:bg>
      <p:bgPr>
        <a:solidFill>
          <a:schemeClr val="accent3"/>
        </a:solidFill>
        <a:effectLst/>
      </p:bgPr>
    </p:bg>
    <p:spTree>
      <p:nvGrpSpPr>
        <p:cNvPr id="1" name="Shape 100"/>
        <p:cNvGrpSpPr/>
        <p:nvPr/>
      </p:nvGrpSpPr>
      <p:grpSpPr>
        <a:xfrm>
          <a:off x="0" y="0"/>
          <a:ext cx="0" cy="0"/>
          <a:chOff x="0" y="0"/>
          <a:chExt cx="0" cy="0"/>
        </a:xfrm>
      </p:grpSpPr>
      <p:sp>
        <p:nvSpPr>
          <p:cNvPr id="101" name="Google Shape;101;p12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2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03" name="Google Shape;103;p12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Pullout statement black">
  <p:cSld name="Pullout statement black">
    <p:bg>
      <p:bgPr>
        <a:solidFill>
          <a:schemeClr val="dk1"/>
        </a:solidFill>
        <a:effectLst/>
      </p:bgPr>
    </p:bg>
    <p:spTree>
      <p:nvGrpSpPr>
        <p:cNvPr id="1" name="Shape 558"/>
        <p:cNvGrpSpPr/>
        <p:nvPr/>
      </p:nvGrpSpPr>
      <p:grpSpPr>
        <a:xfrm>
          <a:off x="0" y="0"/>
          <a:ext cx="0" cy="0"/>
          <a:chOff x="0" y="0"/>
          <a:chExt cx="0" cy="0"/>
        </a:xfrm>
      </p:grpSpPr>
      <p:sp>
        <p:nvSpPr>
          <p:cNvPr id="559" name="Google Shape;559;p200"/>
          <p:cNvSpPr txBox="1">
            <a:spLocks noGrp="1"/>
          </p:cNvSpPr>
          <p:nvPr>
            <p:ph type="body" idx="1"/>
          </p:nvPr>
        </p:nvSpPr>
        <p:spPr>
          <a:xfrm>
            <a:off x="480483" y="493847"/>
            <a:ext cx="11267583" cy="569953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A5A5A5"/>
              </a:buClr>
              <a:buSzPts val="4400"/>
              <a:buNone/>
              <a:defRPr sz="4400" b="0">
                <a:solidFill>
                  <a:srgbClr val="A5A5A5"/>
                </a:solidFill>
              </a:defRPr>
            </a:lvl1pPr>
            <a:lvl2pPr marL="914400" lvl="1" indent="-228600" algn="l">
              <a:spcBef>
                <a:spcPts val="0"/>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60" name="Google Shape;560;p20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61" name="Google Shape;561;p20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62" name="Google Shape;562;p200"/>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ntents Black 4-Column - A">
  <p:cSld name="Contents Black 4-Column - A">
    <p:bg>
      <p:bgPr>
        <a:solidFill>
          <a:schemeClr val="dk1"/>
        </a:solidFill>
        <a:effectLst/>
      </p:bgPr>
    </p:bg>
    <p:spTree>
      <p:nvGrpSpPr>
        <p:cNvPr id="1" name="Shape 563"/>
        <p:cNvGrpSpPr/>
        <p:nvPr/>
      </p:nvGrpSpPr>
      <p:grpSpPr>
        <a:xfrm>
          <a:off x="0" y="0"/>
          <a:ext cx="0" cy="0"/>
          <a:chOff x="0" y="0"/>
          <a:chExt cx="0" cy="0"/>
        </a:xfrm>
      </p:grpSpPr>
      <p:sp>
        <p:nvSpPr>
          <p:cNvPr id="564" name="Google Shape;564;p201"/>
          <p:cNvSpPr txBox="1">
            <a:spLocks noGrp="1"/>
          </p:cNvSpPr>
          <p:nvPr>
            <p:ph type="title"/>
          </p:nvPr>
        </p:nvSpPr>
        <p:spPr>
          <a:xfrm>
            <a:off x="469900" y="402587"/>
            <a:ext cx="11252200" cy="491040"/>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FFFFFF"/>
              </a:buClr>
              <a:buSzPts val="3200"/>
              <a:buFont typeface="Verdana"/>
              <a:buNone/>
              <a:defRPr sz="3200" b="1">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5" name="Google Shape;565;p20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66" name="Google Shape;566;p20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Key statement Layout - Black">
  <p:cSld name="Key statement Layout - Black">
    <p:bg>
      <p:bgPr>
        <a:solidFill>
          <a:schemeClr val="dk1"/>
        </a:solidFill>
        <a:effectLst/>
      </p:bgPr>
    </p:bg>
    <p:spTree>
      <p:nvGrpSpPr>
        <p:cNvPr id="1" name="Shape 567"/>
        <p:cNvGrpSpPr/>
        <p:nvPr/>
      </p:nvGrpSpPr>
      <p:grpSpPr>
        <a:xfrm>
          <a:off x="0" y="0"/>
          <a:ext cx="0" cy="0"/>
          <a:chOff x="0" y="0"/>
          <a:chExt cx="0" cy="0"/>
        </a:xfrm>
      </p:grpSpPr>
      <p:sp>
        <p:nvSpPr>
          <p:cNvPr id="568" name="Google Shape;568;p202"/>
          <p:cNvSpPr txBox="1">
            <a:spLocks noGrp="1"/>
          </p:cNvSpPr>
          <p:nvPr>
            <p:ph type="body" idx="1"/>
          </p:nvPr>
        </p:nvSpPr>
        <p:spPr>
          <a:xfrm>
            <a:off x="6576167" y="488441"/>
            <a:ext cx="5134991" cy="5810760"/>
          </a:xfrm>
          <a:prstGeom prst="rect">
            <a:avLst/>
          </a:prstGeom>
          <a:noFill/>
          <a:ln>
            <a:noFill/>
          </a:ln>
        </p:spPr>
        <p:txBody>
          <a:bodyPr spcFirstLastPara="1" wrap="square" lIns="0" tIns="0" rIns="0" bIns="0" anchor="ctr" anchorCtr="1">
            <a:noAutofit/>
          </a:bodyPr>
          <a:lstStyle>
            <a:lvl1pPr marL="457200" lvl="0" indent="-228600" algn="l">
              <a:spcBef>
                <a:spcPts val="4800"/>
              </a:spcBef>
              <a:spcAft>
                <a:spcPts val="0"/>
              </a:spcAft>
              <a:buClr>
                <a:schemeClr val="lt1"/>
              </a:buClr>
              <a:buSzPts val="3000"/>
              <a:buNone/>
              <a:defRPr sz="30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69" name="Google Shape;569;p20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70" name="Google Shape;570;p20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a:t>
            </a:fld>
            <a:endParaRPr sz="650">
              <a:solidFill>
                <a:srgbClr val="75787B"/>
              </a:solidFill>
              <a:latin typeface="Verdana"/>
              <a:ea typeface="Verdana"/>
              <a:cs typeface="Verdana"/>
              <a:sym typeface="Verdana"/>
            </a:endParaRPr>
          </a:p>
        </p:txBody>
      </p:sp>
      <p:sp>
        <p:nvSpPr>
          <p:cNvPr id="571" name="Google Shape;571;p202"/>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3_Title Slide - Black">
  <p:cSld name="3_Title Slide - Black">
    <p:bg>
      <p:bgPr>
        <a:blipFill>
          <a:blip r:embed="rId2">
            <a:alphaModFix/>
          </a:blip>
          <a:stretch>
            <a:fillRect/>
          </a:stretch>
        </a:blipFill>
        <a:effectLst/>
      </p:bgPr>
    </p:bg>
    <p:spTree>
      <p:nvGrpSpPr>
        <p:cNvPr id="1" name="Shape 572"/>
        <p:cNvGrpSpPr/>
        <p:nvPr/>
      </p:nvGrpSpPr>
      <p:grpSpPr>
        <a:xfrm>
          <a:off x="0" y="0"/>
          <a:ext cx="0" cy="0"/>
          <a:chOff x="0" y="0"/>
          <a:chExt cx="0" cy="0"/>
        </a:xfrm>
      </p:grpSpPr>
      <p:sp>
        <p:nvSpPr>
          <p:cNvPr id="573" name="Google Shape;573;p203"/>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574" name="Google Shape;574;p203"/>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575" name="Google Shape;575;p203"/>
          <p:cNvGrpSpPr/>
          <p:nvPr/>
        </p:nvGrpSpPr>
        <p:grpSpPr>
          <a:xfrm>
            <a:off x="469900" y="457761"/>
            <a:ext cx="1998000" cy="374400"/>
            <a:chOff x="398463" y="404813"/>
            <a:chExt cx="1627187" cy="307976"/>
          </a:xfrm>
        </p:grpSpPr>
        <p:sp>
          <p:nvSpPr>
            <p:cNvPr id="576" name="Google Shape;576;p20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7" name="Google Shape;577;p20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8" name="Google Shape;578;p203"/>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9" name="Google Shape;579;p20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0" name="Google Shape;580;p203"/>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1" name="Google Shape;581;p203"/>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2" name="Google Shape;582;p20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3" name="Google Shape;583;p20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4" name="Google Shape;584;p20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5" name="Google Shape;585;p20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586" name="Google Shape;586;p203"/>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2_Title Slide - White">
  <p:cSld name="2_Title Slide - White">
    <p:bg>
      <p:bgPr>
        <a:solidFill>
          <a:schemeClr val="lt1"/>
        </a:solidFill>
        <a:effectLst/>
      </p:bgPr>
    </p:bg>
    <p:spTree>
      <p:nvGrpSpPr>
        <p:cNvPr id="1" name="Shape 587"/>
        <p:cNvGrpSpPr/>
        <p:nvPr/>
      </p:nvGrpSpPr>
      <p:grpSpPr>
        <a:xfrm>
          <a:off x="0" y="0"/>
          <a:ext cx="0" cy="0"/>
          <a:chOff x="0" y="0"/>
          <a:chExt cx="0" cy="0"/>
        </a:xfrm>
      </p:grpSpPr>
      <p:sp>
        <p:nvSpPr>
          <p:cNvPr id="588" name="Google Shape;588;p204"/>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589" name="Google Shape;589;p204"/>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590" name="Google Shape;590;p204"/>
          <p:cNvGrpSpPr/>
          <p:nvPr/>
        </p:nvGrpSpPr>
        <p:grpSpPr>
          <a:xfrm>
            <a:off x="475325" y="457200"/>
            <a:ext cx="1998000" cy="374400"/>
            <a:chOff x="398463" y="404813"/>
            <a:chExt cx="1627187" cy="307976"/>
          </a:xfrm>
        </p:grpSpPr>
        <p:sp>
          <p:nvSpPr>
            <p:cNvPr id="591" name="Google Shape;591;p20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2" name="Google Shape;592;p20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3" name="Google Shape;593;p204"/>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4" name="Google Shape;594;p20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5" name="Google Shape;595;p204"/>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6" name="Google Shape;596;p204"/>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7" name="Google Shape;597;p20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8" name="Google Shape;598;p20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9" name="Google Shape;599;p20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0" name="Google Shape;600;p20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601" name="Google Shape;601;p204"/>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2_Title Slide - Circle Black">
  <p:cSld name="2_Title Slide - Circle Black">
    <p:bg>
      <p:bgPr>
        <a:blipFill>
          <a:blip r:embed="rId2">
            <a:alphaModFix/>
          </a:blip>
          <a:stretch>
            <a:fillRect/>
          </a:stretch>
        </a:blipFill>
        <a:effectLst/>
      </p:bgPr>
    </p:bg>
    <p:spTree>
      <p:nvGrpSpPr>
        <p:cNvPr id="1" name="Shape 602"/>
        <p:cNvGrpSpPr/>
        <p:nvPr/>
      </p:nvGrpSpPr>
      <p:grpSpPr>
        <a:xfrm>
          <a:off x="0" y="0"/>
          <a:ext cx="0" cy="0"/>
          <a:chOff x="0" y="0"/>
          <a:chExt cx="0" cy="0"/>
        </a:xfrm>
      </p:grpSpPr>
      <p:sp>
        <p:nvSpPr>
          <p:cNvPr id="603" name="Google Shape;603;p205"/>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4" name="Google Shape;604;p205"/>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05" name="Google Shape;605;p205"/>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06" name="Google Shape;606;p205"/>
          <p:cNvGrpSpPr/>
          <p:nvPr/>
        </p:nvGrpSpPr>
        <p:grpSpPr>
          <a:xfrm>
            <a:off x="469900" y="457761"/>
            <a:ext cx="1998000" cy="374400"/>
            <a:chOff x="398463" y="404813"/>
            <a:chExt cx="1627187" cy="307976"/>
          </a:xfrm>
        </p:grpSpPr>
        <p:sp>
          <p:nvSpPr>
            <p:cNvPr id="607" name="Google Shape;607;p20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8" name="Google Shape;608;p20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9" name="Google Shape;609;p205"/>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0" name="Google Shape;610;p20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1" name="Google Shape;611;p205"/>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2" name="Google Shape;612;p205"/>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3" name="Google Shape;613;p20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4" name="Google Shape;614;p20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5" name="Google Shape;615;p20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6" name="Google Shape;616;p20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2_Title Slide - Circle White">
  <p:cSld name="2_Title Slide - Circle White">
    <p:bg>
      <p:bgPr>
        <a:solidFill>
          <a:schemeClr val="lt1"/>
        </a:solidFill>
        <a:effectLst/>
      </p:bgPr>
    </p:bg>
    <p:spTree>
      <p:nvGrpSpPr>
        <p:cNvPr id="1" name="Shape 617"/>
        <p:cNvGrpSpPr/>
        <p:nvPr/>
      </p:nvGrpSpPr>
      <p:grpSpPr>
        <a:xfrm>
          <a:off x="0" y="0"/>
          <a:ext cx="0" cy="0"/>
          <a:chOff x="0" y="0"/>
          <a:chExt cx="0" cy="0"/>
        </a:xfrm>
      </p:grpSpPr>
      <p:sp>
        <p:nvSpPr>
          <p:cNvPr id="618" name="Google Shape;618;p206"/>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9" name="Google Shape;619;p206"/>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20" name="Google Shape;620;p206"/>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21" name="Google Shape;621;p206"/>
          <p:cNvGrpSpPr/>
          <p:nvPr/>
        </p:nvGrpSpPr>
        <p:grpSpPr>
          <a:xfrm>
            <a:off x="475325" y="457200"/>
            <a:ext cx="1998000" cy="374400"/>
            <a:chOff x="398463" y="404813"/>
            <a:chExt cx="1627187" cy="307976"/>
          </a:xfrm>
        </p:grpSpPr>
        <p:sp>
          <p:nvSpPr>
            <p:cNvPr id="622" name="Google Shape;622;p206"/>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3" name="Google Shape;623;p206"/>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4" name="Google Shape;624;p206"/>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5" name="Google Shape;625;p206"/>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6" name="Google Shape;626;p206"/>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7" name="Google Shape;627;p206"/>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8" name="Google Shape;628;p206"/>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9" name="Google Shape;629;p206"/>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30" name="Google Shape;630;p206"/>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31" name="Google Shape;631;p206"/>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2_Divider - Deloitte green">
  <p:cSld name="2_Divider - Deloitte green">
    <p:bg>
      <p:bgPr>
        <a:solidFill>
          <a:schemeClr val="accent1"/>
        </a:solidFill>
        <a:effectLst/>
      </p:bgPr>
    </p:bg>
    <p:spTree>
      <p:nvGrpSpPr>
        <p:cNvPr id="1" name="Shape 632"/>
        <p:cNvGrpSpPr/>
        <p:nvPr/>
      </p:nvGrpSpPr>
      <p:grpSpPr>
        <a:xfrm>
          <a:off x="0" y="0"/>
          <a:ext cx="0" cy="0"/>
          <a:chOff x="0" y="0"/>
          <a:chExt cx="0" cy="0"/>
        </a:xfrm>
      </p:grpSpPr>
      <p:sp>
        <p:nvSpPr>
          <p:cNvPr id="633" name="Google Shape;633;p207"/>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4" name="Google Shape;634;p207"/>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35" name="Google Shape;635;p207"/>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36" name="Google Shape;636;p20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2_Divider - Deloitte dark green">
  <p:cSld name="2_Divider - Deloitte dark green">
    <p:bg>
      <p:bgPr>
        <a:solidFill>
          <a:schemeClr val="accent2"/>
        </a:solidFill>
        <a:effectLst/>
      </p:bgPr>
    </p:bg>
    <p:spTree>
      <p:nvGrpSpPr>
        <p:cNvPr id="1" name="Shape 637"/>
        <p:cNvGrpSpPr/>
        <p:nvPr/>
      </p:nvGrpSpPr>
      <p:grpSpPr>
        <a:xfrm>
          <a:off x="0" y="0"/>
          <a:ext cx="0" cy="0"/>
          <a:chOff x="0" y="0"/>
          <a:chExt cx="0" cy="0"/>
        </a:xfrm>
      </p:grpSpPr>
      <p:sp>
        <p:nvSpPr>
          <p:cNvPr id="638" name="Google Shape;638;p20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9" name="Google Shape;639;p20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40" name="Google Shape;640;p20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41" name="Google Shape;641;p20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2_Divider - Deloitte blue">
  <p:cSld name="2_Divider - Deloitte blue">
    <p:bg>
      <p:bgPr>
        <a:solidFill>
          <a:schemeClr val="accent3"/>
        </a:solidFill>
        <a:effectLst/>
      </p:bgPr>
    </p:bg>
    <p:spTree>
      <p:nvGrpSpPr>
        <p:cNvPr id="1" name="Shape 642"/>
        <p:cNvGrpSpPr/>
        <p:nvPr/>
      </p:nvGrpSpPr>
      <p:grpSpPr>
        <a:xfrm>
          <a:off x="0" y="0"/>
          <a:ext cx="0" cy="0"/>
          <a:chOff x="0" y="0"/>
          <a:chExt cx="0" cy="0"/>
        </a:xfrm>
      </p:grpSpPr>
      <p:sp>
        <p:nvSpPr>
          <p:cNvPr id="643" name="Google Shape;643;p20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4" name="Google Shape;644;p20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45" name="Google Shape;645;p20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46" name="Google Shape;646;p20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Divider - Deloitte dark blue">
  <p:cSld name="Divider - Deloitte dark blue">
    <p:bg>
      <p:bgPr>
        <a:solidFill>
          <a:schemeClr val="accent4"/>
        </a:solidFill>
        <a:effectLst/>
      </p:bgPr>
    </p:bg>
    <p:spTree>
      <p:nvGrpSpPr>
        <p:cNvPr id="1" name="Shape 104"/>
        <p:cNvGrpSpPr/>
        <p:nvPr/>
      </p:nvGrpSpPr>
      <p:grpSpPr>
        <a:xfrm>
          <a:off x="0" y="0"/>
          <a:ext cx="0" cy="0"/>
          <a:chOff x="0" y="0"/>
          <a:chExt cx="0" cy="0"/>
        </a:xfrm>
      </p:grpSpPr>
      <p:sp>
        <p:nvSpPr>
          <p:cNvPr id="105" name="Google Shape;105;p12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2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07" name="Google Shape;107;p12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2_Divider - Deloitte dark blue">
  <p:cSld name="2_Divider - Deloitte dark blue">
    <p:bg>
      <p:bgPr>
        <a:solidFill>
          <a:schemeClr val="accent4"/>
        </a:solidFill>
        <a:effectLst/>
      </p:bgPr>
    </p:bg>
    <p:spTree>
      <p:nvGrpSpPr>
        <p:cNvPr id="1" name="Shape 647"/>
        <p:cNvGrpSpPr/>
        <p:nvPr/>
      </p:nvGrpSpPr>
      <p:grpSpPr>
        <a:xfrm>
          <a:off x="0" y="0"/>
          <a:ext cx="0" cy="0"/>
          <a:chOff x="0" y="0"/>
          <a:chExt cx="0" cy="0"/>
        </a:xfrm>
      </p:grpSpPr>
      <p:sp>
        <p:nvSpPr>
          <p:cNvPr id="648" name="Google Shape;648;p210"/>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9" name="Google Shape;649;p210"/>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50" name="Google Shape;650;p21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51" name="Google Shape;651;p21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1_Divider - Deloitte black">
  <p:cSld name="1_Divider - Deloitte black">
    <p:bg>
      <p:bgPr>
        <a:solidFill>
          <a:schemeClr val="dk1"/>
        </a:solidFill>
        <a:effectLst/>
      </p:bgPr>
    </p:bg>
    <p:spTree>
      <p:nvGrpSpPr>
        <p:cNvPr id="1" name="Shape 652"/>
        <p:cNvGrpSpPr/>
        <p:nvPr/>
      </p:nvGrpSpPr>
      <p:grpSpPr>
        <a:xfrm>
          <a:off x="0" y="0"/>
          <a:ext cx="0" cy="0"/>
          <a:chOff x="0" y="0"/>
          <a:chExt cx="0" cy="0"/>
        </a:xfrm>
      </p:grpSpPr>
      <p:sp>
        <p:nvSpPr>
          <p:cNvPr id="653" name="Google Shape;653;p211"/>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4" name="Google Shape;654;p211"/>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55" name="Google Shape;655;p21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56" name="Google Shape;656;p21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2_Key statement dark green">
  <p:cSld name="2_Key statement dark green">
    <p:bg>
      <p:bgPr>
        <a:solidFill>
          <a:schemeClr val="accent2"/>
        </a:solidFill>
        <a:effectLst/>
      </p:bgPr>
    </p:bg>
    <p:spTree>
      <p:nvGrpSpPr>
        <p:cNvPr id="1" name="Shape 657"/>
        <p:cNvGrpSpPr/>
        <p:nvPr/>
      </p:nvGrpSpPr>
      <p:grpSpPr>
        <a:xfrm>
          <a:off x="0" y="0"/>
          <a:ext cx="0" cy="0"/>
          <a:chOff x="0" y="0"/>
          <a:chExt cx="0" cy="0"/>
        </a:xfrm>
      </p:grpSpPr>
      <p:sp>
        <p:nvSpPr>
          <p:cNvPr id="658" name="Google Shape;658;p21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59" name="Google Shape;659;p21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0" name="Google Shape;660;p21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2_Key statement dark blue">
  <p:cSld name="2_Key statement dark blue">
    <p:bg>
      <p:bgPr>
        <a:solidFill>
          <a:schemeClr val="accent4"/>
        </a:solidFill>
        <a:effectLst/>
      </p:bgPr>
    </p:bg>
    <p:spTree>
      <p:nvGrpSpPr>
        <p:cNvPr id="1" name="Shape 661"/>
        <p:cNvGrpSpPr/>
        <p:nvPr/>
      </p:nvGrpSpPr>
      <p:grpSpPr>
        <a:xfrm>
          <a:off x="0" y="0"/>
          <a:ext cx="0" cy="0"/>
          <a:chOff x="0" y="0"/>
          <a:chExt cx="0" cy="0"/>
        </a:xfrm>
      </p:grpSpPr>
      <p:sp>
        <p:nvSpPr>
          <p:cNvPr id="662" name="Google Shape;662;p21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63" name="Google Shape;663;p213"/>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4" name="Google Shape;664;p21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2_Key statement teal">
  <p:cSld name="2_Key statement teal">
    <p:bg>
      <p:bgPr>
        <a:solidFill>
          <a:schemeClr val="accent5"/>
        </a:solidFill>
        <a:effectLst/>
      </p:bgPr>
    </p:bg>
    <p:spTree>
      <p:nvGrpSpPr>
        <p:cNvPr id="1" name="Shape 665"/>
        <p:cNvGrpSpPr/>
        <p:nvPr/>
      </p:nvGrpSpPr>
      <p:grpSpPr>
        <a:xfrm>
          <a:off x="0" y="0"/>
          <a:ext cx="0" cy="0"/>
          <a:chOff x="0" y="0"/>
          <a:chExt cx="0" cy="0"/>
        </a:xfrm>
      </p:grpSpPr>
      <p:sp>
        <p:nvSpPr>
          <p:cNvPr id="666" name="Google Shape;666;p21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67" name="Google Shape;667;p214"/>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8" name="Google Shape;668;p21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2_Key statement black">
  <p:cSld name="2_Key statement black">
    <p:bg>
      <p:bgPr>
        <a:solidFill>
          <a:schemeClr val="dk1"/>
        </a:solidFill>
        <a:effectLst/>
      </p:bgPr>
    </p:bg>
    <p:spTree>
      <p:nvGrpSpPr>
        <p:cNvPr id="1" name="Shape 669"/>
        <p:cNvGrpSpPr/>
        <p:nvPr/>
      </p:nvGrpSpPr>
      <p:grpSpPr>
        <a:xfrm>
          <a:off x="0" y="0"/>
          <a:ext cx="0" cy="0"/>
          <a:chOff x="0" y="0"/>
          <a:chExt cx="0" cy="0"/>
        </a:xfrm>
      </p:grpSpPr>
      <p:sp>
        <p:nvSpPr>
          <p:cNvPr id="670" name="Google Shape;670;p215"/>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71" name="Google Shape;671;p215"/>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72" name="Google Shape;672;p215"/>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3_Contents">
  <p:cSld name="3_Contents">
    <p:spTree>
      <p:nvGrpSpPr>
        <p:cNvPr id="1" name="Shape 673"/>
        <p:cNvGrpSpPr/>
        <p:nvPr/>
      </p:nvGrpSpPr>
      <p:grpSpPr>
        <a:xfrm>
          <a:off x="0" y="0"/>
          <a:ext cx="0" cy="0"/>
          <a:chOff x="0" y="0"/>
          <a:chExt cx="0" cy="0"/>
        </a:xfrm>
      </p:grpSpPr>
      <p:sp>
        <p:nvSpPr>
          <p:cNvPr id="674" name="Google Shape;674;p216"/>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675" name="Google Shape;675;p216"/>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76" name="Google Shape;676;p21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2_Contents with image">
  <p:cSld name="2_Contents with image">
    <p:spTree>
      <p:nvGrpSpPr>
        <p:cNvPr id="1" name="Shape 677"/>
        <p:cNvGrpSpPr/>
        <p:nvPr/>
      </p:nvGrpSpPr>
      <p:grpSpPr>
        <a:xfrm>
          <a:off x="0" y="0"/>
          <a:ext cx="0" cy="0"/>
          <a:chOff x="0" y="0"/>
          <a:chExt cx="0" cy="0"/>
        </a:xfrm>
      </p:grpSpPr>
      <p:sp>
        <p:nvSpPr>
          <p:cNvPr id="678" name="Google Shape;678;p217"/>
          <p:cNvSpPr>
            <a:spLocks noGrp="1"/>
          </p:cNvSpPr>
          <p:nvPr>
            <p:ph type="pic" idx="2"/>
          </p:nvPr>
        </p:nvSpPr>
        <p:spPr>
          <a:xfrm>
            <a:off x="5604867" y="1700213"/>
            <a:ext cx="6117233" cy="4598988"/>
          </a:xfrm>
          <a:prstGeom prst="rect">
            <a:avLst/>
          </a:prstGeom>
          <a:noFill/>
          <a:ln>
            <a:noFill/>
          </a:ln>
        </p:spPr>
      </p:sp>
      <p:sp>
        <p:nvSpPr>
          <p:cNvPr id="679" name="Google Shape;679;p217"/>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0" name="Google Shape;680;p217"/>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1" name="Google Shape;681;p21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2_Title &amp; 1 column text">
  <p:cSld name="2_Title &amp; 1 column text">
    <p:spTree>
      <p:nvGrpSpPr>
        <p:cNvPr id="1" name="Shape 682"/>
        <p:cNvGrpSpPr/>
        <p:nvPr/>
      </p:nvGrpSpPr>
      <p:grpSpPr>
        <a:xfrm>
          <a:off x="0" y="0"/>
          <a:ext cx="0" cy="0"/>
          <a:chOff x="0" y="0"/>
          <a:chExt cx="0" cy="0"/>
        </a:xfrm>
      </p:grpSpPr>
      <p:sp>
        <p:nvSpPr>
          <p:cNvPr id="683" name="Google Shape;683;p218"/>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4" name="Google Shape;684;p21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2_Title, subtitle &amp; 1 column text">
  <p:cSld name="2_Title, subtitle &amp; 1 column text">
    <p:spTree>
      <p:nvGrpSpPr>
        <p:cNvPr id="1" name="Shape 685"/>
        <p:cNvGrpSpPr/>
        <p:nvPr/>
      </p:nvGrpSpPr>
      <p:grpSpPr>
        <a:xfrm>
          <a:off x="0" y="0"/>
          <a:ext cx="0" cy="0"/>
          <a:chOff x="0" y="0"/>
          <a:chExt cx="0" cy="0"/>
        </a:xfrm>
      </p:grpSpPr>
      <p:sp>
        <p:nvSpPr>
          <p:cNvPr id="686" name="Google Shape;686;p219"/>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7" name="Google Shape;687;p21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8" name="Google Shape;688;p219"/>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a:lvl1pPr>
            <a:lvl2pPr marL="914400" lvl="1" indent="-304800" algn="l">
              <a:spcBef>
                <a:spcPts val="1333"/>
              </a:spcBef>
              <a:spcAft>
                <a:spcPts val="0"/>
              </a:spcAft>
              <a:buClr>
                <a:schemeClr val="dk1"/>
              </a:buClr>
              <a:buSzPts val="1200"/>
              <a:buFont typeface="Arial"/>
              <a:buChar char="•"/>
              <a:defRPr/>
            </a:lvl2pPr>
            <a:lvl3pPr marL="1371600" lvl="2" indent="-304800" algn="l">
              <a:spcBef>
                <a:spcPts val="1333"/>
              </a:spcBef>
              <a:spcAft>
                <a:spcPts val="0"/>
              </a:spcAft>
              <a:buClr>
                <a:schemeClr val="dk1"/>
              </a:buClr>
              <a:buSzPts val="1200"/>
              <a:buFont typeface="Arial"/>
              <a:buChar char="−"/>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Font typeface="Arial"/>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theme" Target="../theme/theme1.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slideLayout" Target="../slideLayouts/slideLayout143.xml"/><Relationship Id="rId39" Type="http://schemas.openxmlformats.org/officeDocument/2006/relationships/slideLayout" Target="../slideLayouts/slideLayout156.xml"/><Relationship Id="rId21" Type="http://schemas.openxmlformats.org/officeDocument/2006/relationships/slideLayout" Target="../slideLayouts/slideLayout138.xml"/><Relationship Id="rId34" Type="http://schemas.openxmlformats.org/officeDocument/2006/relationships/slideLayout" Target="../slideLayouts/slideLayout151.xml"/><Relationship Id="rId42" Type="http://schemas.openxmlformats.org/officeDocument/2006/relationships/theme" Target="../theme/theme2.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slideLayout" Target="../slideLayouts/slideLayout146.xml"/><Relationship Id="rId41" Type="http://schemas.openxmlformats.org/officeDocument/2006/relationships/slideLayout" Target="../slideLayouts/slideLayout158.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32" Type="http://schemas.openxmlformats.org/officeDocument/2006/relationships/slideLayout" Target="../slideLayouts/slideLayout149.xml"/><Relationship Id="rId37" Type="http://schemas.openxmlformats.org/officeDocument/2006/relationships/slideLayout" Target="../slideLayouts/slideLayout154.xml"/><Relationship Id="rId40" Type="http://schemas.openxmlformats.org/officeDocument/2006/relationships/slideLayout" Target="../slideLayouts/slideLayout157.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slideLayout" Target="../slideLayouts/slideLayout145.xml"/><Relationship Id="rId36" Type="http://schemas.openxmlformats.org/officeDocument/2006/relationships/slideLayout" Target="../slideLayouts/slideLayout153.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31" Type="http://schemas.openxmlformats.org/officeDocument/2006/relationships/slideLayout" Target="../slideLayouts/slideLayout148.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slideLayout" Target="../slideLayouts/slideLayout144.xml"/><Relationship Id="rId30" Type="http://schemas.openxmlformats.org/officeDocument/2006/relationships/slideLayout" Target="../slideLayouts/slideLayout147.xml"/><Relationship Id="rId35" Type="http://schemas.openxmlformats.org/officeDocument/2006/relationships/slideLayout" Target="../slideLayouts/slideLayout152.xml"/><Relationship Id="rId8" Type="http://schemas.openxmlformats.org/officeDocument/2006/relationships/slideLayout" Target="../slideLayouts/slideLayout125.xml"/><Relationship Id="rId3" Type="http://schemas.openxmlformats.org/officeDocument/2006/relationships/slideLayout" Target="../slideLayouts/slideLayout120.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33" Type="http://schemas.openxmlformats.org/officeDocument/2006/relationships/slideLayout" Target="../slideLayouts/slideLayout150.xml"/><Relationship Id="rId38"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9"/>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000"/>
              <a:buFont typeface="Verdana"/>
              <a:buNone/>
              <a:defRPr sz="2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9"/>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L="914400" marR="0" lvl="1" indent="-228600"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L="1371600" marR="0" lvl="2" indent="-304800"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L="1828800" marR="0" lvl="3"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L="2286000" marR="0" lvl="4"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L="2743200" marR="0" lvl="5"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L="3200400" marR="0" lvl="6"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L="3657600" marR="0" lvl="7"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L="4114800" marR="0" lvl="8" indent="-330200"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2" name="Google Shape;12;p10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650"/>
              <a:buFont typeface="Arial"/>
              <a:buNone/>
            </a:pPr>
            <a:r>
              <a:rPr lang="fr-FR" sz="650" b="0" i="0" u="none" strike="noStrike" cap="none">
                <a:solidFill>
                  <a:srgbClr val="000000"/>
                </a:solidFill>
                <a:latin typeface="Verdana"/>
                <a:ea typeface="Verdana"/>
                <a:cs typeface="Verdana"/>
                <a:sym typeface="Verdana"/>
              </a:rPr>
              <a:t>Copyright © 2018 Deloitte Consulting LLC. All rights reserved.</a:t>
            </a:r>
            <a:endParaRPr/>
          </a:p>
        </p:txBody>
      </p:sp>
      <p:sp>
        <p:nvSpPr>
          <p:cNvPr id="13" name="Google Shape;13;p109"/>
          <p:cNvSpPr txBox="1"/>
          <p:nvPr/>
        </p:nvSpPr>
        <p:spPr>
          <a:xfrm>
            <a:off x="11410953"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000000"/>
              </a:buClr>
              <a:buSzPts val="650"/>
              <a:buFont typeface="Arial"/>
              <a:buNone/>
            </a:pPr>
            <a:fld id="{00000000-1234-1234-1234-123412341234}" type="slidenum">
              <a:rPr lang="fr-FR" sz="650" b="0" i="0" u="none" strike="noStrike" cap="none">
                <a:solidFill>
                  <a:srgbClr val="000000"/>
                </a:solidFill>
                <a:latin typeface="Verdana"/>
                <a:ea typeface="Verdana"/>
                <a:cs typeface="Verdana"/>
                <a:sym typeface="Verdana"/>
              </a:rPr>
              <a:t>‹#›</a:t>
            </a:fld>
            <a:endParaRPr sz="650" b="0" i="0" u="none" strike="noStrike" cap="none">
              <a:solidFill>
                <a:srgbClr val="000000"/>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 id="2147483697" r:id="rId48"/>
    <p:sldLayoutId id="2147483698" r:id="rId49"/>
    <p:sldLayoutId id="2147483699" r:id="rId50"/>
    <p:sldLayoutId id="2147483700" r:id="rId51"/>
    <p:sldLayoutId id="2147483701" r:id="rId52"/>
    <p:sldLayoutId id="2147483702" r:id="rId53"/>
    <p:sldLayoutId id="2147483703" r:id="rId54"/>
    <p:sldLayoutId id="2147483704" r:id="rId55"/>
    <p:sldLayoutId id="2147483705" r:id="rId56"/>
    <p:sldLayoutId id="2147483706" r:id="rId57"/>
    <p:sldLayoutId id="2147483707" r:id="rId58"/>
    <p:sldLayoutId id="2147483708" r:id="rId59"/>
    <p:sldLayoutId id="2147483709" r:id="rId60"/>
    <p:sldLayoutId id="2147483710" r:id="rId61"/>
    <p:sldLayoutId id="2147483711" r:id="rId62"/>
    <p:sldLayoutId id="2147483712" r:id="rId63"/>
    <p:sldLayoutId id="2147483713" r:id="rId64"/>
    <p:sldLayoutId id="2147483714" r:id="rId65"/>
    <p:sldLayoutId id="2147483715" r:id="rId66"/>
    <p:sldLayoutId id="2147483716" r:id="rId67"/>
    <p:sldLayoutId id="2147483717" r:id="rId68"/>
    <p:sldLayoutId id="2147483718" r:id="rId69"/>
    <p:sldLayoutId id="2147483719" r:id="rId70"/>
    <p:sldLayoutId id="2147483720" r:id="rId71"/>
    <p:sldLayoutId id="2147483721" r:id="rId72"/>
    <p:sldLayoutId id="2147483722" r:id="rId73"/>
    <p:sldLayoutId id="2147483723" r:id="rId74"/>
    <p:sldLayoutId id="2147483724" r:id="rId75"/>
    <p:sldLayoutId id="2147483725" r:id="rId76"/>
    <p:sldLayoutId id="2147483726" r:id="rId77"/>
    <p:sldLayoutId id="2147483727" r:id="rId78"/>
    <p:sldLayoutId id="2147483728" r:id="rId79"/>
    <p:sldLayoutId id="2147483729" r:id="rId80"/>
    <p:sldLayoutId id="2147483730" r:id="rId81"/>
    <p:sldLayoutId id="2147483731" r:id="rId82"/>
    <p:sldLayoutId id="2147483732" r:id="rId83"/>
    <p:sldLayoutId id="2147483733" r:id="rId84"/>
    <p:sldLayoutId id="2147483734" r:id="rId85"/>
    <p:sldLayoutId id="2147483735" r:id="rId86"/>
    <p:sldLayoutId id="2147483736" r:id="rId87"/>
    <p:sldLayoutId id="2147483737" r:id="rId88"/>
    <p:sldLayoutId id="2147483738" r:id="rId89"/>
    <p:sldLayoutId id="2147483739" r:id="rId90"/>
    <p:sldLayoutId id="2147483740" r:id="rId91"/>
    <p:sldLayoutId id="2147483741" r:id="rId92"/>
    <p:sldLayoutId id="2147483742" r:id="rId93"/>
    <p:sldLayoutId id="2147483743" r:id="rId94"/>
    <p:sldLayoutId id="2147483744" r:id="rId95"/>
    <p:sldLayoutId id="2147483745" r:id="rId96"/>
    <p:sldLayoutId id="2147483746" r:id="rId97"/>
    <p:sldLayoutId id="2147483747" r:id="rId98"/>
    <p:sldLayoutId id="2147483748" r:id="rId99"/>
    <p:sldLayoutId id="2147483749" r:id="rId100"/>
    <p:sldLayoutId id="2147483750" r:id="rId101"/>
    <p:sldLayoutId id="2147483751" r:id="rId102"/>
    <p:sldLayoutId id="2147483752" r:id="rId103"/>
    <p:sldLayoutId id="2147483753" r:id="rId104"/>
    <p:sldLayoutId id="2147483754" r:id="rId105"/>
    <p:sldLayoutId id="2147483755" r:id="rId106"/>
    <p:sldLayoutId id="2147483756" r:id="rId107"/>
    <p:sldLayoutId id="2147483757" r:id="rId108"/>
    <p:sldLayoutId id="2147483758" r:id="rId109"/>
    <p:sldLayoutId id="2147483759" r:id="rId110"/>
    <p:sldLayoutId id="2147483760" r:id="rId111"/>
    <p:sldLayoutId id="2147483761" r:id="rId112"/>
    <p:sldLayoutId id="2147483762" r:id="rId113"/>
    <p:sldLayoutId id="2147483763" r:id="rId114"/>
    <p:sldLayoutId id="2147483764" r:id="rId115"/>
    <p:sldLayoutId id="2147483765" r:id="rId116"/>
    <p:sldLayoutId id="2147483766" r:id="rId117"/>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9" pos="4986">
          <p15:clr>
            <a:srgbClr val="F26B43"/>
          </p15:clr>
        </p15:guide>
        <p15:guide id="10" pos="1382">
          <p15:clr>
            <a:srgbClr val="F26B43"/>
          </p15:clr>
        </p15:guide>
        <p15:guide id="11" pos="1496">
          <p15:clr>
            <a:srgbClr val="F26B43"/>
          </p15:clr>
        </p15:guide>
        <p15:guide id="12" pos="2581">
          <p15:clr>
            <a:srgbClr val="F26B43"/>
          </p15:clr>
        </p15:guide>
        <p15:guide id="13" pos="2695">
          <p15:clr>
            <a:srgbClr val="F26B43"/>
          </p15:clr>
        </p15:guide>
        <p15:guide id="14" pos="6185">
          <p15:clr>
            <a:srgbClr val="F26B43"/>
          </p15:clr>
        </p15:guide>
        <p15:guide id="15" pos="3783">
          <p15:clr>
            <a:srgbClr val="F26B43"/>
          </p15:clr>
        </p15:guide>
        <p15:guide id="16" pos="3896">
          <p15:clr>
            <a:srgbClr val="F26B43"/>
          </p15:clr>
        </p15:guide>
        <p15:guide id="17" pos="3840">
          <p15:clr>
            <a:srgbClr val="F26B43"/>
          </p15:clr>
        </p15:guide>
        <p15:guide id="18" pos="6299">
          <p15:clr>
            <a:srgbClr val="F26B43"/>
          </p15:clr>
        </p15:guide>
        <p15:guide id="19" orient="horz" pos="1049">
          <p15:clr>
            <a:srgbClr val="F26B43"/>
          </p15:clr>
        </p15:guide>
        <p15:guide id="20" orient="horz" pos="641">
          <p15:clr>
            <a:srgbClr val="F26B43"/>
          </p15:clr>
        </p15:guide>
        <p15:guide id="21" orient="horz"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5"/>
        <p:cNvGrpSpPr/>
        <p:nvPr/>
      </p:nvGrpSpPr>
      <p:grpSpPr>
        <a:xfrm>
          <a:off x="0" y="0"/>
          <a:ext cx="0" cy="0"/>
          <a:chOff x="0" y="0"/>
          <a:chExt cx="0" cy="0"/>
        </a:xfrm>
      </p:grpSpPr>
      <p:sp>
        <p:nvSpPr>
          <p:cNvPr id="846" name="Google Shape;846;p111"/>
          <p:cNvSpPr txBox="1">
            <a:spLocks noGrp="1"/>
          </p:cNvSpPr>
          <p:nvPr>
            <p:ph type="title"/>
          </p:nvPr>
        </p:nvSpPr>
        <p:spPr>
          <a:xfrm>
            <a:off x="469900" y="402589"/>
            <a:ext cx="11252200" cy="6921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000"/>
              <a:buFont typeface="Verdana"/>
              <a:buNone/>
              <a:defRPr sz="2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7" name="Google Shape;847;p111"/>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L="914400" marR="0" lvl="1" indent="-228600"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L="1371600" marR="0" lvl="2" indent="-304800"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L="1828800" marR="0" lvl="3"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L="2286000" marR="0" lvl="4"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L="2743200" marR="0" lvl="5"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L="3200400" marR="0" lvl="6"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L="3657600" marR="0" lvl="7"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L="4114800" marR="0" lvl="8" indent="-330200"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848" name="Google Shape;848;p11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marR="0" lvl="0" algn="r" rtl="0">
              <a:spcBef>
                <a:spcPts val="0"/>
              </a:spcBef>
              <a:spcAft>
                <a:spcPts val="0"/>
              </a:spcAft>
              <a:buSzPts val="1400"/>
              <a:buNone/>
              <a:defRPr sz="651">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49" name="Google Shape;849;p11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651">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50" name="Google Shape;850;p11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651">
                <a:solidFill>
                  <a:schemeClr val="dk1"/>
                </a:solidFill>
                <a:latin typeface="Verdana"/>
                <a:ea typeface="Verdana"/>
                <a:cs typeface="Verdana"/>
                <a:sym typeface="Verdana"/>
              </a:defRPr>
            </a:lvl1pPr>
            <a:lvl2pPr marL="0" marR="0" lvl="1" indent="0" algn="r" rtl="0">
              <a:spcBef>
                <a:spcPts val="0"/>
              </a:spcBef>
              <a:buNone/>
              <a:defRPr sz="651">
                <a:solidFill>
                  <a:schemeClr val="dk1"/>
                </a:solidFill>
                <a:latin typeface="Verdana"/>
                <a:ea typeface="Verdana"/>
                <a:cs typeface="Verdana"/>
                <a:sym typeface="Verdana"/>
              </a:defRPr>
            </a:lvl2pPr>
            <a:lvl3pPr marL="0" marR="0" lvl="2" indent="0" algn="r" rtl="0">
              <a:spcBef>
                <a:spcPts val="0"/>
              </a:spcBef>
              <a:buNone/>
              <a:defRPr sz="651">
                <a:solidFill>
                  <a:schemeClr val="dk1"/>
                </a:solidFill>
                <a:latin typeface="Verdana"/>
                <a:ea typeface="Verdana"/>
                <a:cs typeface="Verdana"/>
                <a:sym typeface="Verdana"/>
              </a:defRPr>
            </a:lvl3pPr>
            <a:lvl4pPr marL="0" marR="0" lvl="3" indent="0" algn="r" rtl="0">
              <a:spcBef>
                <a:spcPts val="0"/>
              </a:spcBef>
              <a:buNone/>
              <a:defRPr sz="651">
                <a:solidFill>
                  <a:schemeClr val="dk1"/>
                </a:solidFill>
                <a:latin typeface="Verdana"/>
                <a:ea typeface="Verdana"/>
                <a:cs typeface="Verdana"/>
                <a:sym typeface="Verdana"/>
              </a:defRPr>
            </a:lvl4pPr>
            <a:lvl5pPr marL="0" marR="0" lvl="4" indent="0" algn="r" rtl="0">
              <a:spcBef>
                <a:spcPts val="0"/>
              </a:spcBef>
              <a:buNone/>
              <a:defRPr sz="651">
                <a:solidFill>
                  <a:schemeClr val="dk1"/>
                </a:solidFill>
                <a:latin typeface="Verdana"/>
                <a:ea typeface="Verdana"/>
                <a:cs typeface="Verdana"/>
                <a:sym typeface="Verdana"/>
              </a:defRPr>
            </a:lvl5pPr>
            <a:lvl6pPr marL="0" marR="0" lvl="5" indent="0" algn="r" rtl="0">
              <a:spcBef>
                <a:spcPts val="0"/>
              </a:spcBef>
              <a:buNone/>
              <a:defRPr sz="651">
                <a:solidFill>
                  <a:schemeClr val="dk1"/>
                </a:solidFill>
                <a:latin typeface="Verdana"/>
                <a:ea typeface="Verdana"/>
                <a:cs typeface="Verdana"/>
                <a:sym typeface="Verdana"/>
              </a:defRPr>
            </a:lvl6pPr>
            <a:lvl7pPr marL="0" marR="0" lvl="6" indent="0" algn="r" rtl="0">
              <a:spcBef>
                <a:spcPts val="0"/>
              </a:spcBef>
              <a:buNone/>
              <a:defRPr sz="651">
                <a:solidFill>
                  <a:schemeClr val="dk1"/>
                </a:solidFill>
                <a:latin typeface="Verdana"/>
                <a:ea typeface="Verdana"/>
                <a:cs typeface="Verdana"/>
                <a:sym typeface="Verdana"/>
              </a:defRPr>
            </a:lvl7pPr>
            <a:lvl8pPr marL="0" marR="0" lvl="7" indent="0" algn="r" rtl="0">
              <a:spcBef>
                <a:spcPts val="0"/>
              </a:spcBef>
              <a:buNone/>
              <a:defRPr sz="651">
                <a:solidFill>
                  <a:schemeClr val="dk1"/>
                </a:solidFill>
                <a:latin typeface="Verdana"/>
                <a:ea typeface="Verdana"/>
                <a:cs typeface="Verdana"/>
                <a:sym typeface="Verdana"/>
              </a:defRPr>
            </a:lvl8pPr>
            <a:lvl9pPr marL="0" marR="0" lvl="8" indent="0" algn="r" rtl="0">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768" r:id="rId1"/>
    <p:sldLayoutId id="2147483770"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 id="2147483802" r:id="rId31"/>
    <p:sldLayoutId id="2147483803" r:id="rId32"/>
    <p:sldLayoutId id="2147483804" r:id="rId33"/>
    <p:sldLayoutId id="2147483805" r:id="rId34"/>
    <p:sldLayoutId id="2147483806" r:id="rId35"/>
    <p:sldLayoutId id="2147483807" r:id="rId36"/>
    <p:sldLayoutId id="2147483808" r:id="rId37"/>
    <p:sldLayoutId id="2147483809" r:id="rId38"/>
    <p:sldLayoutId id="2147483810" r:id="rId39"/>
    <p:sldLayoutId id="2147483811" r:id="rId40"/>
    <p:sldLayoutId id="2147483812" r:id="rId41"/>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099">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9" pos="4987">
          <p15:clr>
            <a:srgbClr val="F26B43"/>
          </p15:clr>
        </p15:guide>
        <p15:guide id="10" pos="1383">
          <p15:clr>
            <a:srgbClr val="F26B43"/>
          </p15:clr>
        </p15:guide>
        <p15:guide id="11" pos="1496">
          <p15:clr>
            <a:srgbClr val="F26B43"/>
          </p15:clr>
        </p15:guide>
        <p15:guide id="12" pos="2581">
          <p15:clr>
            <a:srgbClr val="F26B43"/>
          </p15:clr>
        </p15:guide>
        <p15:guide id="13" pos="2695">
          <p15:clr>
            <a:srgbClr val="F26B43"/>
          </p15:clr>
        </p15:guide>
        <p15:guide id="14" pos="6185">
          <p15:clr>
            <a:srgbClr val="F26B43"/>
          </p15:clr>
        </p15:guide>
        <p15:guide id="15" pos="3783">
          <p15:clr>
            <a:srgbClr val="F26B43"/>
          </p15:clr>
        </p15:guide>
        <p15:guide id="16" pos="3896">
          <p15:clr>
            <a:srgbClr val="F26B43"/>
          </p15:clr>
        </p15:guide>
        <p15:guide id="17" pos="3840">
          <p15:clr>
            <a:srgbClr val="F26B43"/>
          </p15:clr>
        </p15:guide>
        <p15:guide id="18" pos="6299">
          <p15:clr>
            <a:srgbClr val="F26B43"/>
          </p15:clr>
        </p15:guide>
        <p15:guide id="19" orient="horz" pos="1049">
          <p15:clr>
            <a:srgbClr val="F26B43"/>
          </p15:clr>
        </p15:guide>
        <p15:guide id="20" orient="horz" pos="641">
          <p15:clr>
            <a:srgbClr val="F26B43"/>
          </p15:clr>
        </p15:guide>
        <p15:guide id="21"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9.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18.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8.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8.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18.xml"/><Relationship Id="rId6" Type="http://schemas.openxmlformats.org/officeDocument/2006/relationships/image" Target="../media/image18.jp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18.xm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2.png"/><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18.xml"/><Relationship Id="rId6" Type="http://schemas.openxmlformats.org/officeDocument/2006/relationships/image" Target="../media/image25.jp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9.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118.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118.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png"/><Relationship Id="rId7"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18.xml"/><Relationship Id="rId6" Type="http://schemas.openxmlformats.org/officeDocument/2006/relationships/image" Target="../media/image32.jp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118.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118.xml"/><Relationship Id="rId5" Type="http://schemas.openxmlformats.org/officeDocument/2006/relationships/chart" Target="../charts/chart11.xml"/><Relationship Id="rId4" Type="http://schemas.openxmlformats.org/officeDocument/2006/relationships/chart" Target="../charts/char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1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9.xml"/></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6.png"/><Relationship Id="rId7"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18.xml"/><Relationship Id="rId6" Type="http://schemas.openxmlformats.org/officeDocument/2006/relationships/image" Target="../media/image32.jpg"/><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118.xml"/><Relationship Id="rId4" Type="http://schemas.openxmlformats.org/officeDocument/2006/relationships/chart" Target="../charts/char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2.xml"/><Relationship Id="rId1" Type="http://schemas.openxmlformats.org/officeDocument/2006/relationships/slideLayout" Target="../slideLayouts/slideLayout118.xml"/><Relationship Id="rId4" Type="http://schemas.openxmlformats.org/officeDocument/2006/relationships/chart" Target="../charts/char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9.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4.xml"/><Relationship Id="rId1" Type="http://schemas.openxmlformats.org/officeDocument/2006/relationships/slideLayout" Target="../slideLayouts/slideLayout118.xml"/><Relationship Id="rId4" Type="http://schemas.openxmlformats.org/officeDocument/2006/relationships/chart" Target="../charts/chart18.xml"/></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5.xml"/><Relationship Id="rId1" Type="http://schemas.openxmlformats.org/officeDocument/2006/relationships/slideLayout" Target="../slideLayouts/slideLayout118.xml"/><Relationship Id="rId4" Type="http://schemas.openxmlformats.org/officeDocument/2006/relationships/chart" Target="../charts/chart20.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6.xml"/><Relationship Id="rId1" Type="http://schemas.openxmlformats.org/officeDocument/2006/relationships/slideLayout" Target="../slideLayouts/slideLayout118.xml"/></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7.xml"/><Relationship Id="rId1" Type="http://schemas.openxmlformats.org/officeDocument/2006/relationships/slideLayout" Target="../slideLayouts/slideLayout118.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1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3.jpg"/></Relationships>
</file>

<file path=ppt/slides/_rels/slide3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9.xml"/><Relationship Id="rId1" Type="http://schemas.openxmlformats.org/officeDocument/2006/relationships/slideLayout" Target="../slideLayouts/slideLayout1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8.xml"/></Relationships>
</file>

<file path=ppt/slides/_rels/slide4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0.xml"/><Relationship Id="rId1" Type="http://schemas.openxmlformats.org/officeDocument/2006/relationships/slideLayout" Target="../slideLayouts/slideLayout118.xml"/></Relationships>
</file>

<file path=ppt/slides/_rels/slide4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1.xml"/><Relationship Id="rId1" Type="http://schemas.openxmlformats.org/officeDocument/2006/relationships/slideLayout" Target="../slideLayouts/slideLayout118.xml"/></Relationships>
</file>

<file path=ppt/slides/_rels/slide4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5.png"/><Relationship Id="rId7"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18.xml"/><Relationship Id="rId6" Type="http://schemas.openxmlformats.org/officeDocument/2006/relationships/image" Target="../media/image43.jpg"/><Relationship Id="rId11" Type="http://schemas.openxmlformats.org/officeDocument/2006/relationships/image" Target="../media/image50.png"/><Relationship Id="rId5" Type="http://schemas.openxmlformats.org/officeDocument/2006/relationships/image" Target="../media/image47.png"/><Relationship Id="rId10" Type="http://schemas.openxmlformats.org/officeDocument/2006/relationships/image" Target="../media/image49.png"/><Relationship Id="rId4" Type="http://schemas.openxmlformats.org/officeDocument/2006/relationships/image" Target="../media/image46.png"/><Relationship Id="rId9"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3.xml"/><Relationship Id="rId1" Type="http://schemas.openxmlformats.org/officeDocument/2006/relationships/slideLayout" Target="../slideLayouts/slideLayout118.xml"/><Relationship Id="rId4" Type="http://schemas.openxmlformats.org/officeDocument/2006/relationships/chart" Target="../charts/chart27.xml"/></Relationships>
</file>

<file path=ppt/slides/_rels/slide4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4.xml"/><Relationship Id="rId1" Type="http://schemas.openxmlformats.org/officeDocument/2006/relationships/slideLayout" Target="../slideLayouts/slideLayout118.xml"/><Relationship Id="rId5" Type="http://schemas.openxmlformats.org/officeDocument/2006/relationships/image" Target="../media/image51.png"/><Relationship Id="rId4" Type="http://schemas.openxmlformats.org/officeDocument/2006/relationships/chart" Target="../charts/chart2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5.xml"/><Relationship Id="rId1" Type="http://schemas.openxmlformats.org/officeDocument/2006/relationships/slideLayout" Target="../slideLayouts/slideLayout118.xml"/></Relationships>
</file>

<file path=ppt/slides/_rels/slide4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2.png"/><Relationship Id="rId7"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118.xml"/><Relationship Id="rId6" Type="http://schemas.openxmlformats.org/officeDocument/2006/relationships/image" Target="../media/image55.jpg"/><Relationship Id="rId11" Type="http://schemas.openxmlformats.org/officeDocument/2006/relationships/image" Target="../media/image58.png"/><Relationship Id="rId5" Type="http://schemas.openxmlformats.org/officeDocument/2006/relationships/image" Target="../media/image54.png"/><Relationship Id="rId10" Type="http://schemas.openxmlformats.org/officeDocument/2006/relationships/image" Target="../media/image57.png"/><Relationship Id="rId4" Type="http://schemas.openxmlformats.org/officeDocument/2006/relationships/image" Target="../media/image53.png"/><Relationship Id="rId9"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7.xml"/><Relationship Id="rId1" Type="http://schemas.openxmlformats.org/officeDocument/2006/relationships/slideLayout" Target="../slideLayouts/slideLayout1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Google Shape;1420;p1"/>
          <p:cNvSpPr txBox="1">
            <a:spLocks noGrp="1"/>
          </p:cNvSpPr>
          <p:nvPr>
            <p:ph type="subTitle" idx="4294967295"/>
          </p:nvPr>
        </p:nvSpPr>
        <p:spPr>
          <a:xfrm>
            <a:off x="335716" y="4743294"/>
            <a:ext cx="4499756" cy="11547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2000"/>
              <a:buFont typeface="Arial"/>
              <a:buNone/>
            </a:pPr>
            <a:endParaRPr sz="2000" b="0" i="0" u="none" strike="noStrike" cap="none" dirty="0">
              <a:solidFill>
                <a:schemeClr val="lt1"/>
              </a:solidFill>
              <a:latin typeface="Verdana"/>
              <a:ea typeface="Verdana"/>
              <a:cs typeface="Verdana"/>
              <a:sym typeface="Verdana"/>
            </a:endParaRPr>
          </a:p>
          <a:p>
            <a:pPr marL="0" marR="0" lvl="0" indent="0" algn="l" rtl="0">
              <a:spcBef>
                <a:spcPts val="1333"/>
              </a:spcBef>
              <a:spcAft>
                <a:spcPts val="0"/>
              </a:spcAft>
              <a:buClr>
                <a:schemeClr val="accent1"/>
              </a:buClr>
              <a:buSzPts val="2000"/>
              <a:buFont typeface="Arial"/>
              <a:buNone/>
            </a:pPr>
            <a:r>
              <a:rPr lang="fr-FR" sz="2000" b="1" i="0" u="none" strike="noStrike" cap="none" dirty="0">
                <a:solidFill>
                  <a:schemeClr val="accent1"/>
                </a:solidFill>
                <a:latin typeface="Verdana"/>
                <a:ea typeface="Verdana"/>
                <a:cs typeface="Verdana"/>
                <a:sym typeface="Verdana"/>
              </a:rPr>
              <a:t>Network </a:t>
            </a:r>
            <a:r>
              <a:rPr lang="fr-FR" sz="2000" b="1" i="0" u="none" strike="noStrike" cap="none" dirty="0" err="1">
                <a:solidFill>
                  <a:schemeClr val="accent1"/>
                </a:solidFill>
                <a:latin typeface="Verdana"/>
                <a:ea typeface="Verdana"/>
                <a:cs typeface="Verdana"/>
                <a:sym typeface="Verdana"/>
              </a:rPr>
              <a:t>QoS</a:t>
            </a:r>
            <a:endParaRPr dirty="0"/>
          </a:p>
          <a:p>
            <a:pPr marL="0" marR="0" lvl="0" indent="0" algn="l" rtl="0">
              <a:spcBef>
                <a:spcPts val="1333"/>
              </a:spcBef>
              <a:spcAft>
                <a:spcPts val="0"/>
              </a:spcAft>
              <a:buClr>
                <a:schemeClr val="lt1"/>
              </a:buClr>
              <a:buSzPts val="2000"/>
              <a:buFont typeface="Arial"/>
              <a:buNone/>
            </a:pPr>
            <a:r>
              <a:rPr lang="fr-FR" sz="2000" b="0" i="0" u="none" strike="noStrike" cap="none" dirty="0" err="1">
                <a:solidFill>
                  <a:schemeClr val="lt1"/>
                </a:solidFill>
                <a:latin typeface="Verdana"/>
                <a:ea typeface="Verdana"/>
                <a:cs typeface="Verdana"/>
                <a:sym typeface="Verdana"/>
              </a:rPr>
              <a:t>Benchamarking</a:t>
            </a:r>
            <a:r>
              <a:rPr lang="fr-FR" sz="2000" b="0" i="0" u="none" strike="noStrike" cap="none" dirty="0">
                <a:solidFill>
                  <a:schemeClr val="lt1"/>
                </a:solidFill>
                <a:latin typeface="Verdana"/>
                <a:ea typeface="Verdana"/>
                <a:cs typeface="Verdana"/>
                <a:sym typeface="Verdana"/>
              </a:rPr>
              <a:t> report PARAKOU</a:t>
            </a:r>
            <a:endParaRPr dirty="0"/>
          </a:p>
        </p:txBody>
      </p:sp>
      <p:sp>
        <p:nvSpPr>
          <p:cNvPr id="1421" name="Google Shape;1421;p1"/>
          <p:cNvSpPr txBox="1">
            <a:spLocks noGrp="1"/>
          </p:cNvSpPr>
          <p:nvPr>
            <p:ph type="body" idx="4294967295"/>
          </p:nvPr>
        </p:nvSpPr>
        <p:spPr>
          <a:xfrm>
            <a:off x="335716" y="6256666"/>
            <a:ext cx="4537067" cy="33787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1400"/>
              <a:buNone/>
            </a:pPr>
            <a:r>
              <a:rPr lang="fr-FR" sz="1400" dirty="0" err="1">
                <a:solidFill>
                  <a:schemeClr val="lt1"/>
                </a:solidFill>
              </a:rPr>
              <a:t>November</a:t>
            </a:r>
            <a:r>
              <a:rPr lang="fr-FR" sz="1400">
                <a:solidFill>
                  <a:schemeClr val="lt1"/>
                </a:solidFill>
              </a:rPr>
              <a:t> 23</a:t>
            </a:r>
            <a:r>
              <a:rPr lang="fr-FR" sz="1400" baseline="30000">
                <a:solidFill>
                  <a:schemeClr val="lt1"/>
                </a:solidFill>
              </a:rPr>
              <a:t>th</a:t>
            </a:r>
            <a:r>
              <a:rPr lang="fr-FR" sz="1400">
                <a:solidFill>
                  <a:schemeClr val="lt1"/>
                </a:solidFill>
              </a:rPr>
              <a:t>, </a:t>
            </a:r>
            <a:r>
              <a:rPr lang="fr-FR" sz="1400" dirty="0">
                <a:solidFill>
                  <a:schemeClr val="lt1"/>
                </a:solidFill>
              </a:rPr>
              <a:t>2023</a:t>
            </a:r>
            <a:endParaRPr dirty="0"/>
          </a:p>
        </p:txBody>
      </p:sp>
      <p:pic>
        <p:nvPicPr>
          <p:cNvPr id="1422" name="Google Shape;1422;p1"/>
          <p:cNvPicPr preferRelativeResize="0"/>
          <p:nvPr/>
        </p:nvPicPr>
        <p:blipFill rotWithShape="1">
          <a:blip r:embed="rId3">
            <a:alphaModFix/>
          </a:blip>
          <a:srcRect/>
          <a:stretch/>
        </p:blipFill>
        <p:spPr>
          <a:xfrm>
            <a:off x="10771696" y="134528"/>
            <a:ext cx="980043" cy="990506"/>
          </a:xfrm>
          <a:prstGeom prst="rect">
            <a:avLst/>
          </a:prstGeom>
          <a:noFill/>
          <a:ln>
            <a:noFill/>
          </a:ln>
        </p:spPr>
      </p:pic>
      <p:pic>
        <p:nvPicPr>
          <p:cNvPr id="1423" name="Google Shape;1423;p1"/>
          <p:cNvPicPr preferRelativeResize="0"/>
          <p:nvPr/>
        </p:nvPicPr>
        <p:blipFill rotWithShape="1">
          <a:blip r:embed="rId4">
            <a:alphaModFix/>
          </a:blip>
          <a:srcRect b="7100"/>
          <a:stretch/>
        </p:blipFill>
        <p:spPr>
          <a:xfrm>
            <a:off x="3016578" y="188520"/>
            <a:ext cx="6008203" cy="5581531"/>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3"/>
        <p:cNvGrpSpPr/>
        <p:nvPr/>
      </p:nvGrpSpPr>
      <p:grpSpPr>
        <a:xfrm>
          <a:off x="0" y="0"/>
          <a:ext cx="0" cy="0"/>
          <a:chOff x="0" y="0"/>
          <a:chExt cx="0" cy="0"/>
        </a:xfrm>
      </p:grpSpPr>
      <p:sp>
        <p:nvSpPr>
          <p:cNvPr id="1774" name="Google Shape;1774;p2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Executive Summary – Benchmarking 3G Data service </a:t>
            </a:r>
            <a:br>
              <a:rPr lang="fr-FR" sz="2400">
                <a:solidFill>
                  <a:srgbClr val="414141"/>
                </a:solidFill>
              </a:rPr>
            </a:br>
            <a:r>
              <a:rPr lang="fr-FR" sz="2400">
                <a:solidFill>
                  <a:srgbClr val="7F7F7F"/>
                </a:solidFill>
                <a:latin typeface="Verdana"/>
                <a:ea typeface="Verdana"/>
                <a:cs typeface="Verdana"/>
                <a:sym typeface="Verdana"/>
              </a:rPr>
              <a:t> </a:t>
            </a:r>
            <a:br>
              <a:rPr lang="fr-FR" sz="2400">
                <a:solidFill>
                  <a:srgbClr val="414141"/>
                </a:solidFill>
              </a:rPr>
            </a:br>
            <a:endParaRPr sz="2400">
              <a:solidFill>
                <a:srgbClr val="414141"/>
              </a:solidFill>
            </a:endParaRPr>
          </a:p>
        </p:txBody>
      </p:sp>
      <p:sp>
        <p:nvSpPr>
          <p:cNvPr id="1775" name="Google Shape;1775;p2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10</a:t>
            </a:fld>
            <a:endParaRPr sz="651" b="0" i="0" u="none" strike="noStrike" cap="none">
              <a:solidFill>
                <a:srgbClr val="000000"/>
              </a:solidFill>
              <a:latin typeface="Verdana"/>
              <a:ea typeface="Verdana"/>
              <a:cs typeface="Verdana"/>
              <a:sym typeface="Verdana"/>
            </a:endParaRPr>
          </a:p>
        </p:txBody>
      </p:sp>
      <p:sp>
        <p:nvSpPr>
          <p:cNvPr id="1776" name="Google Shape;1776;p2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77" name="Google Shape;1777;p20"/>
          <p:cNvSpPr/>
          <p:nvPr/>
        </p:nvSpPr>
        <p:spPr>
          <a:xfrm>
            <a:off x="469900" y="1913766"/>
            <a:ext cx="1669392" cy="4283834"/>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Data service 3G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78" name="Google Shape;1778;p20"/>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79" name="Google Shape;1779;p20"/>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80" name="Google Shape;1780;p20"/>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81" name="Google Shape;1781;p20"/>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82" name="Google Shape;1782;p20"/>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83" name="Google Shape;1783;p20"/>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84" name="Google Shape;1784;p20"/>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85" name="Google Shape;1785;p20"/>
          <p:cNvSpPr/>
          <p:nvPr/>
        </p:nvSpPr>
        <p:spPr>
          <a:xfrm>
            <a:off x="2390163" y="1529586"/>
            <a:ext cx="5051486" cy="5246799"/>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just" rtl="0">
              <a:lnSpc>
                <a:spcPct val="150000"/>
              </a:lnSpc>
              <a:spcBef>
                <a:spcPts val="0"/>
              </a:spcBef>
              <a:spcAft>
                <a:spcPts val="0"/>
              </a:spcAft>
              <a:buNone/>
            </a:pPr>
            <a:endParaRPr sz="1200" b="1" dirty="0">
              <a:solidFill>
                <a:srgbClr val="7F7F7F"/>
              </a:solidFill>
              <a:latin typeface="Verdana"/>
              <a:ea typeface="Verdana"/>
              <a:cs typeface="Verdana"/>
              <a:sym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MTN met all the 3G Data ARCEP requirements.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MOOV and CELTISS failed in Web service and FTP failure rate. MOOV failed also in UL FTP throughput</a:t>
            </a:r>
          </a:p>
          <a:p>
            <a:pPr algn="just">
              <a:lnSpc>
                <a:spcPct val="150000"/>
              </a:lnSpc>
              <a:buClr>
                <a:srgbClr val="81BC00"/>
              </a:buClr>
              <a:buSzPts val="1200"/>
            </a:pPr>
            <a:endParaRPr lang="en-US"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sym typeface="Verdana"/>
              </a:rPr>
              <a:t>MTN is in 2nd position for 3G DL throughput with 4.8Mbps, compared to 6.8Mbps for CELTISS and 3Mbps for MOOV.</a:t>
            </a:r>
          </a:p>
          <a:p>
            <a:pPr marL="177800" lvl="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sym typeface="Verdana"/>
              </a:rPr>
              <a:t>MTN is ranked first in term of 3G UL throughput with 2.3 Mbps against 0.91 Mbps for MOOV and  1.91Mbps for CELTISS,</a:t>
            </a:r>
            <a:endParaRPr lang="en-US" sz="1200" dirty="0"/>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86" name="Google Shape;1786;p20"/>
          <p:cNvSpPr/>
          <p:nvPr/>
        </p:nvSpPr>
        <p:spPr>
          <a:xfrm>
            <a:off x="7692520" y="1913766"/>
            <a:ext cx="4337555" cy="3717783"/>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5" name="Google Shape;1714;p16"/>
          <p:cNvSpPr/>
          <p:nvPr/>
        </p:nvSpPr>
        <p:spPr>
          <a:xfrm>
            <a:off x="7622483" y="1913766"/>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Its recommended to push as much as possible the data traffic to 4G in order to:</a:t>
            </a:r>
          </a:p>
          <a:p>
            <a:pPr algn="just">
              <a:lnSpc>
                <a:spcPct val="150000"/>
              </a:lnSpc>
              <a:buClr>
                <a:srgbClr val="81BC00"/>
              </a:buClr>
              <a:buSzPts val="1200"/>
            </a:pPr>
            <a:r>
              <a:rPr lang="en-US" sz="1200" dirty="0">
                <a:solidFill>
                  <a:srgbClr val="7F7F7F"/>
                </a:solidFill>
                <a:latin typeface="Verdana"/>
                <a:ea typeface="Verdana"/>
                <a:cs typeface="Verdana"/>
              </a:rPr>
              <a:t>       - Improve end user perception,  Both DT and stats are showing that users in average are served with up to 700% better throughput in 4G than in 3G</a:t>
            </a:r>
          </a:p>
          <a:p>
            <a:pPr algn="just">
              <a:lnSpc>
                <a:spcPct val="150000"/>
              </a:lnSpc>
              <a:buClr>
                <a:srgbClr val="81BC00"/>
              </a:buClr>
              <a:buSzPts val="1200"/>
            </a:pPr>
            <a:r>
              <a:rPr lang="en-US" sz="1200" dirty="0">
                <a:solidFill>
                  <a:srgbClr val="7F7F7F"/>
                </a:solidFill>
                <a:latin typeface="Verdana"/>
                <a:ea typeface="Verdana"/>
                <a:cs typeface="Verdana"/>
              </a:rPr>
              <a:t>       -  Offload the 3G network which will improve the 3G throughput and the 3G radio quality</a:t>
            </a:r>
          </a:p>
          <a:p>
            <a:pPr algn="just">
              <a:lnSpc>
                <a:spcPct val="150000"/>
              </a:lnSpc>
              <a:buClr>
                <a:srgbClr val="81BC00"/>
              </a:buClr>
              <a:buSzPts val="1200"/>
            </a:pPr>
            <a:r>
              <a:rPr lang="en-US" sz="1200" dirty="0">
                <a:solidFill>
                  <a:srgbClr val="7F7F7F"/>
                </a:solidFill>
                <a:latin typeface="Verdana"/>
                <a:ea typeface="Verdana"/>
                <a:cs typeface="Verdana"/>
              </a:rPr>
              <a:t>      </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Some features and parameters need to be tuned and aligned</a:t>
            </a: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To ensure that no throughput limitation is applied on users profiles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1" name="Google Shape;1791;p21"/>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Key Results</a:t>
            </a:r>
            <a:endParaRPr sz="2600" b="0" i="0" u="none" strike="noStrike" cap="none">
              <a:solidFill>
                <a:srgbClr val="FFFFFF"/>
              </a:solidFill>
              <a:latin typeface="Quattrocento Sans"/>
              <a:ea typeface="Quattrocento Sans"/>
              <a:cs typeface="Quattrocento Sans"/>
              <a:sym typeface="Quattrocento Sans"/>
            </a:endParaRPr>
          </a:p>
        </p:txBody>
      </p:sp>
      <p:sp>
        <p:nvSpPr>
          <p:cNvPr id="1792" name="Google Shape;1792;p21"/>
          <p:cNvSpPr txBox="1"/>
          <p:nvPr/>
        </p:nvSpPr>
        <p:spPr>
          <a:xfrm>
            <a:off x="471057" y="2090740"/>
            <a:ext cx="1719694"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03</a:t>
            </a:r>
            <a:endParaRPr dirty="0"/>
          </a:p>
        </p:txBody>
      </p:sp>
      <p:cxnSp>
        <p:nvCxnSpPr>
          <p:cNvPr id="1793" name="Google Shape;1793;p21"/>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8"/>
        <p:cNvGrpSpPr/>
        <p:nvPr/>
      </p:nvGrpSpPr>
      <p:grpSpPr>
        <a:xfrm>
          <a:off x="0" y="0"/>
          <a:ext cx="0" cy="0"/>
          <a:chOff x="0" y="0"/>
          <a:chExt cx="0" cy="0"/>
        </a:xfrm>
      </p:grpSpPr>
      <p:sp>
        <p:nvSpPr>
          <p:cNvPr id="1799" name="Google Shape;1799;p2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a:t>
            </a:r>
            <a:r>
              <a:rPr lang="fr-FR" sz="2400" dirty="0" err="1">
                <a:solidFill>
                  <a:srgbClr val="414141"/>
                </a:solidFill>
              </a:rPr>
              <a:t>Coverage</a:t>
            </a:r>
            <a:br>
              <a:rPr lang="fr-FR" sz="2400" dirty="0">
                <a:solidFill>
                  <a:srgbClr val="414141"/>
                </a:solidFill>
              </a:rPr>
            </a:br>
            <a:br>
              <a:rPr lang="fr-FR" sz="2400" dirty="0">
                <a:solidFill>
                  <a:srgbClr val="414141"/>
                </a:solidFill>
              </a:rPr>
            </a:br>
            <a:r>
              <a:rPr lang="en-US" sz="1400" dirty="0">
                <a:solidFill>
                  <a:srgbClr val="7F7F7F"/>
                </a:solidFill>
              </a:rPr>
              <a:t>MTN, MOOV, and CELTISS have quite similar 2G coverage, All of them satisfy the ARCEP requirements</a:t>
            </a:r>
            <a:br>
              <a:rPr lang="en-US" sz="1400" dirty="0">
                <a:solidFill>
                  <a:srgbClr val="7F7F7F"/>
                </a:solidFill>
              </a:rPr>
            </a:br>
            <a:r>
              <a:rPr lang="en-US" sz="1400" dirty="0">
                <a:solidFill>
                  <a:srgbClr val="7F7F7F"/>
                </a:solidFill>
              </a:rPr>
              <a:t>MTN is ranked first in 3G coverage where all operators satisfy the ARCEP requirements</a:t>
            </a:r>
            <a:br>
              <a:rPr lang="en-US" sz="2400" dirty="0">
                <a:solidFill>
                  <a:srgbClr val="7F7F7F"/>
                </a:solidFill>
              </a:rPr>
            </a:br>
            <a:r>
              <a:rPr lang="en-US" sz="1400" dirty="0">
                <a:solidFill>
                  <a:srgbClr val="7F7F7F"/>
                </a:solidFill>
              </a:rPr>
              <a:t>All operators failed to satisfy the ARCEP requirements in terms of Indoor 4G coverage. CELTISS and MTN fails in </a:t>
            </a:r>
            <a:r>
              <a:rPr lang="en-US" sz="1400" dirty="0" err="1">
                <a:solidFill>
                  <a:srgbClr val="7F7F7F"/>
                </a:solidFill>
              </a:rPr>
              <a:t>Incar</a:t>
            </a:r>
            <a:r>
              <a:rPr lang="en-US" sz="1400" dirty="0">
                <a:solidFill>
                  <a:srgbClr val="7F7F7F"/>
                </a:solidFill>
              </a:rPr>
              <a:t> 4G coverage as well</a:t>
            </a:r>
            <a:br>
              <a:rPr lang="fr-FR" sz="4000" dirty="0">
                <a:solidFill>
                  <a:srgbClr val="7F7F7F"/>
                </a:solidFill>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00" name="Google Shape;1800;p2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12</a:t>
            </a:fld>
            <a:endParaRPr sz="651" b="0" i="0" u="none" strike="noStrike" cap="none">
              <a:solidFill>
                <a:srgbClr val="000000"/>
              </a:solidFill>
              <a:latin typeface="Verdana"/>
              <a:ea typeface="Verdana"/>
              <a:cs typeface="Verdana"/>
              <a:sym typeface="Verdana"/>
            </a:endParaRPr>
          </a:p>
        </p:txBody>
      </p:sp>
      <p:sp>
        <p:nvSpPr>
          <p:cNvPr id="1801" name="Google Shape;1801;p2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02" name="Google Shape;1802;p22"/>
          <p:cNvGraphicFramePr/>
          <p:nvPr>
            <p:extLst>
              <p:ext uri="{D42A27DB-BD31-4B8C-83A1-F6EECF244321}">
                <p14:modId xmlns:p14="http://schemas.microsoft.com/office/powerpoint/2010/main" val="1904939781"/>
              </p:ext>
            </p:extLst>
          </p:nvPr>
        </p:nvGraphicFramePr>
        <p:xfrm>
          <a:off x="469900" y="2268400"/>
          <a:ext cx="11475750" cy="3130760"/>
        </p:xfrm>
        <a:graphic>
          <a:graphicData uri="http://schemas.openxmlformats.org/drawingml/2006/table">
            <a:tbl>
              <a:tblPr>
                <a:noFill/>
                <a:tableStyleId>{62A84436-6C33-42CD-8F6A-DCAEFB94276C}</a:tableStyleId>
              </a:tblPr>
              <a:tblGrid>
                <a:gridCol w="1033425">
                  <a:extLst>
                    <a:ext uri="{9D8B030D-6E8A-4147-A177-3AD203B41FA5}">
                      <a16:colId xmlns:a16="http://schemas.microsoft.com/office/drawing/2014/main" val="20000"/>
                    </a:ext>
                  </a:extLst>
                </a:gridCol>
                <a:gridCol w="1561650">
                  <a:extLst>
                    <a:ext uri="{9D8B030D-6E8A-4147-A177-3AD203B41FA5}">
                      <a16:colId xmlns:a16="http://schemas.microsoft.com/office/drawing/2014/main" val="20001"/>
                    </a:ext>
                  </a:extLst>
                </a:gridCol>
                <a:gridCol w="2946125">
                  <a:extLst>
                    <a:ext uri="{9D8B030D-6E8A-4147-A177-3AD203B41FA5}">
                      <a16:colId xmlns:a16="http://schemas.microsoft.com/office/drawing/2014/main" val="20002"/>
                    </a:ext>
                  </a:extLst>
                </a:gridCol>
                <a:gridCol w="667875">
                  <a:extLst>
                    <a:ext uri="{9D8B030D-6E8A-4147-A177-3AD203B41FA5}">
                      <a16:colId xmlns:a16="http://schemas.microsoft.com/office/drawing/2014/main" val="20003"/>
                    </a:ext>
                  </a:extLst>
                </a:gridCol>
                <a:gridCol w="965575">
                  <a:extLst>
                    <a:ext uri="{9D8B030D-6E8A-4147-A177-3AD203B41FA5}">
                      <a16:colId xmlns:a16="http://schemas.microsoft.com/office/drawing/2014/main" val="20004"/>
                    </a:ext>
                  </a:extLst>
                </a:gridCol>
                <a:gridCol w="776700">
                  <a:extLst>
                    <a:ext uri="{9D8B030D-6E8A-4147-A177-3AD203B41FA5}">
                      <a16:colId xmlns:a16="http://schemas.microsoft.com/office/drawing/2014/main" val="20005"/>
                    </a:ext>
                  </a:extLst>
                </a:gridCol>
                <a:gridCol w="965575">
                  <a:extLst>
                    <a:ext uri="{9D8B030D-6E8A-4147-A177-3AD203B41FA5}">
                      <a16:colId xmlns:a16="http://schemas.microsoft.com/office/drawing/2014/main" val="20006"/>
                    </a:ext>
                  </a:extLst>
                </a:gridCol>
                <a:gridCol w="826500">
                  <a:extLst>
                    <a:ext uri="{9D8B030D-6E8A-4147-A177-3AD203B41FA5}">
                      <a16:colId xmlns:a16="http://schemas.microsoft.com/office/drawing/2014/main" val="20007"/>
                    </a:ext>
                  </a:extLst>
                </a:gridCol>
                <a:gridCol w="965575">
                  <a:extLst>
                    <a:ext uri="{9D8B030D-6E8A-4147-A177-3AD203B41FA5}">
                      <a16:colId xmlns:a16="http://schemas.microsoft.com/office/drawing/2014/main" val="20008"/>
                    </a:ext>
                  </a:extLst>
                </a:gridCol>
                <a:gridCol w="766750">
                  <a:extLst>
                    <a:ext uri="{9D8B030D-6E8A-4147-A177-3AD203B41FA5}">
                      <a16:colId xmlns:a16="http://schemas.microsoft.com/office/drawing/2014/main" val="20009"/>
                    </a:ext>
                  </a:extLst>
                </a:gridCol>
              </a:tblGrid>
              <a:tr h="191225">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 ARCEP Threshorlds</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12775">
                <a:tc vMerge="1">
                  <a:txBody>
                    <a:bodyPr/>
                    <a:lstStyle/>
                    <a:p>
                      <a:endParaRPr lang="fr-FR"/>
                    </a:p>
                  </a:txBody>
                  <a:tcPr/>
                </a:tc>
                <a:tc>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409775">
                <a:tc rowSpan="3">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 2G Coverage Rate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Incar</a:t>
                      </a:r>
                      <a:endParaRPr sz="1100" b="0" i="0" u="none" strike="noStrike" cap="none">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Incar: Rxlev &gt;-87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99,79%</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a:solidFill>
                            <a:srgbClr val="000000"/>
                          </a:solidFill>
                          <a:latin typeface="Verdana"/>
                          <a:ea typeface="Verdana"/>
                          <a:cs typeface="Verdana"/>
                          <a:sym typeface="Verdana"/>
                        </a:rPr>
                        <a:t>99,99%</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99,94%</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3</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09775">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Outdoor</a:t>
                      </a:r>
                      <a:endParaRPr sz="1100" b="0" i="0" u="none" strike="noStrike" cap="none">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Outdoor: Rxlev &gt;-92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100%</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100%</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99,99%</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 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31415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Indoor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Outdoor: Rxlev &gt;-74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95,63%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 OK</a:t>
                      </a:r>
                      <a:endParaRPr sz="1100" b="0" i="0" u="none" strike="noStrike" cap="none">
                        <a:solidFill>
                          <a:schemeClr val="dk1"/>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94,59%</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 OK</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93,09%</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 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 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337300">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 3G Coverage Rate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Incar,Indoor,Outdoor</a:t>
                      </a:r>
                      <a:endParaRPr sz="1100" b="0" i="0" u="none" strike="noStrike" cap="none">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RSCP &lt;-85 dBm</a:t>
                      </a:r>
                      <a:endParaRPr sz="1100" b="0" i="0" u="none" strike="noStrike" cap="none">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97,95%</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93,96%</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97,29%</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5"/>
                  </a:ext>
                </a:extLst>
              </a:tr>
              <a:tr h="314150">
                <a:tc rowSpan="3">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 4G Coverage Rate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Incar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RSRP &lt;-90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89,19%</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93,22%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87,62%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31415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Outdoor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RSRP &lt;-95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99,21%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99,61%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98,12%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39610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Indoor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RSRP &lt;-78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51,11%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67,37%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r>
                        <a:rPr lang="fr-FR" sz="1100" b="0" i="0" u="none" strike="noStrike" cap="none">
                          <a:solidFill>
                            <a:schemeClr val="dk1"/>
                          </a:solidFill>
                          <a:latin typeface="Verdana"/>
                          <a:ea typeface="Verdana"/>
                          <a:cs typeface="Verdana"/>
                          <a:sym typeface="Verdana"/>
                        </a:rPr>
                        <a:t>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60,83%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 </a:t>
                      </a:r>
                      <a:r>
                        <a:rPr lang="fr-FR" sz="1100" b="1" i="0" u="none" strike="noStrike" cap="none">
                          <a:solidFill>
                            <a:schemeClr val="dk1"/>
                          </a:solidFill>
                          <a:latin typeface="Verdana"/>
                          <a:ea typeface="Verdana"/>
                          <a:cs typeface="Verdana"/>
                          <a:sym typeface="Verdana"/>
                        </a:rPr>
                        <a:t>NOK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8"/>
                  </a:ext>
                </a:extLst>
              </a:tr>
            </a:tbl>
          </a:graphicData>
        </a:graphic>
      </p:graphicFrame>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Google Shape;1808;p2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2G/3G </a:t>
            </a:r>
            <a:r>
              <a:rPr lang="fr-FR" sz="2400" dirty="0" err="1">
                <a:solidFill>
                  <a:srgbClr val="414141"/>
                </a:solidFill>
              </a:rPr>
              <a:t>voice</a:t>
            </a:r>
            <a:r>
              <a:rPr lang="fr-FR" sz="2400" dirty="0">
                <a:solidFill>
                  <a:srgbClr val="414141"/>
                </a:solidFill>
              </a:rPr>
              <a:t> and SMS </a:t>
            </a:r>
            <a:r>
              <a:rPr lang="fr-FR" sz="2400" dirty="0" err="1">
                <a:solidFill>
                  <a:srgbClr val="414141"/>
                </a:solidFill>
              </a:rPr>
              <a:t>Summary</a:t>
            </a:r>
            <a:br>
              <a:rPr lang="fr-FR" sz="2400" dirty="0">
                <a:solidFill>
                  <a:srgbClr val="414141"/>
                </a:solidFill>
              </a:rPr>
            </a:br>
            <a:br>
              <a:rPr lang="fr-FR" sz="2400" dirty="0">
                <a:solidFill>
                  <a:srgbClr val="414141"/>
                </a:solidFill>
              </a:rPr>
            </a:br>
            <a:r>
              <a:rPr lang="en-US" sz="1400" dirty="0">
                <a:solidFill>
                  <a:srgbClr val="7F7F7F"/>
                </a:solidFill>
              </a:rPr>
              <a:t>MTN is ranked first in term of  voice accessibility</a:t>
            </a:r>
            <a:br>
              <a:rPr lang="en-US" sz="1400" dirty="0">
                <a:solidFill>
                  <a:srgbClr val="7F7F7F"/>
                </a:solidFill>
              </a:rPr>
            </a:br>
            <a:r>
              <a:rPr lang="en-US" sz="1400" dirty="0">
                <a:solidFill>
                  <a:srgbClr val="7F7F7F"/>
                </a:solidFill>
              </a:rPr>
              <a:t>MTN is ranked third  in term of  voice </a:t>
            </a:r>
            <a:r>
              <a:rPr lang="en-US" sz="1400" dirty="0" err="1">
                <a:solidFill>
                  <a:srgbClr val="7F7F7F"/>
                </a:solidFill>
              </a:rPr>
              <a:t>retainability</a:t>
            </a:r>
            <a:br>
              <a:rPr lang="en-US" sz="1400" dirty="0">
                <a:solidFill>
                  <a:srgbClr val="7F7F7F"/>
                </a:solidFill>
              </a:rPr>
            </a:br>
            <a:r>
              <a:rPr lang="en-US" sz="1400" dirty="0">
                <a:solidFill>
                  <a:srgbClr val="7F7F7F"/>
                </a:solidFill>
              </a:rPr>
              <a:t>All operators satisfy the voice ARCEP thresholds </a:t>
            </a:r>
            <a:br>
              <a:rPr lang="en-US" sz="1400" dirty="0">
                <a:solidFill>
                  <a:srgbClr val="7F7F7F"/>
                </a:solidFill>
              </a:rPr>
            </a:br>
            <a:r>
              <a:rPr lang="en-US" sz="1400" dirty="0">
                <a:solidFill>
                  <a:srgbClr val="7F7F7F"/>
                </a:solidFill>
              </a:rPr>
              <a:t>All operators met the MOS ARCEP thresholds. MTN have the best average MOS</a:t>
            </a:r>
            <a:br>
              <a:rPr lang="en-US" sz="1400" dirty="0">
                <a:solidFill>
                  <a:srgbClr val="000000"/>
                </a:solidFill>
              </a:rPr>
            </a:br>
            <a:r>
              <a:rPr lang="en-US" sz="1400" dirty="0">
                <a:solidFill>
                  <a:srgbClr val="7F7F7F"/>
                </a:solidFill>
              </a:rPr>
              <a:t>Only MTN succeeded to reach ARCEP SMS target results</a:t>
            </a: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09" name="Google Shape;1809;p2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13</a:t>
            </a:fld>
            <a:endParaRPr sz="651" b="0" i="0" u="none" strike="noStrike" cap="none">
              <a:solidFill>
                <a:srgbClr val="000000"/>
              </a:solidFill>
              <a:latin typeface="Verdana"/>
              <a:ea typeface="Verdana"/>
              <a:cs typeface="Verdana"/>
              <a:sym typeface="Verdana"/>
            </a:endParaRPr>
          </a:p>
        </p:txBody>
      </p:sp>
      <p:sp>
        <p:nvSpPr>
          <p:cNvPr id="1810" name="Google Shape;1810;p2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11" name="Google Shape;1811;p23"/>
          <p:cNvGraphicFramePr/>
          <p:nvPr>
            <p:extLst>
              <p:ext uri="{D42A27DB-BD31-4B8C-83A1-F6EECF244321}">
                <p14:modId xmlns:p14="http://schemas.microsoft.com/office/powerpoint/2010/main" val="3159156338"/>
              </p:ext>
            </p:extLst>
          </p:nvPr>
        </p:nvGraphicFramePr>
        <p:xfrm>
          <a:off x="469900" y="2441604"/>
          <a:ext cx="11387975" cy="2835675"/>
        </p:xfrm>
        <a:graphic>
          <a:graphicData uri="http://schemas.openxmlformats.org/drawingml/2006/table">
            <a:tbl>
              <a:tblPr>
                <a:noFill/>
                <a:tableStyleId>{62A84436-6C33-42CD-8F6A-DCAEFB94276C}</a:tableStyleId>
              </a:tblPr>
              <a:tblGrid>
                <a:gridCol w="2125825">
                  <a:extLst>
                    <a:ext uri="{9D8B030D-6E8A-4147-A177-3AD203B41FA5}">
                      <a16:colId xmlns:a16="http://schemas.microsoft.com/office/drawing/2014/main" val="20000"/>
                    </a:ext>
                  </a:extLst>
                </a:gridCol>
                <a:gridCol w="1870750">
                  <a:extLst>
                    <a:ext uri="{9D8B030D-6E8A-4147-A177-3AD203B41FA5}">
                      <a16:colId xmlns:a16="http://schemas.microsoft.com/office/drawing/2014/main" val="20001"/>
                    </a:ext>
                  </a:extLst>
                </a:gridCol>
                <a:gridCol w="1320300">
                  <a:extLst>
                    <a:ext uri="{9D8B030D-6E8A-4147-A177-3AD203B41FA5}">
                      <a16:colId xmlns:a16="http://schemas.microsoft.com/office/drawing/2014/main" val="20002"/>
                    </a:ext>
                  </a:extLst>
                </a:gridCol>
                <a:gridCol w="1320300">
                  <a:extLst>
                    <a:ext uri="{9D8B030D-6E8A-4147-A177-3AD203B41FA5}">
                      <a16:colId xmlns:a16="http://schemas.microsoft.com/office/drawing/2014/main" val="20003"/>
                    </a:ext>
                  </a:extLst>
                </a:gridCol>
                <a:gridCol w="1129975">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868300">
                  <a:extLst>
                    <a:ext uri="{9D8B030D-6E8A-4147-A177-3AD203B41FA5}">
                      <a16:colId xmlns:a16="http://schemas.microsoft.com/office/drawing/2014/main" val="20006"/>
                    </a:ext>
                  </a:extLst>
                </a:gridCol>
                <a:gridCol w="868300">
                  <a:extLst>
                    <a:ext uri="{9D8B030D-6E8A-4147-A177-3AD203B41FA5}">
                      <a16:colId xmlns:a16="http://schemas.microsoft.com/office/drawing/2014/main" val="20007"/>
                    </a:ext>
                  </a:extLst>
                </a:gridCol>
                <a:gridCol w="915875">
                  <a:extLst>
                    <a:ext uri="{9D8B030D-6E8A-4147-A177-3AD203B41FA5}">
                      <a16:colId xmlns:a16="http://schemas.microsoft.com/office/drawing/2014/main" val="20008"/>
                    </a:ext>
                  </a:extLst>
                </a:gridCol>
              </a:tblGrid>
              <a:tr h="210500">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 ARCEP Threshorlds</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05975">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33832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Accesibility: Blocking rate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&lt;1%</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0,29%</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0,63%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0,31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2102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Retainability: Call drop rate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&lt;1%</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0,46%</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0,23%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0,37%</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3"/>
                  </a:ext>
                </a:extLst>
              </a:tr>
              <a:tr h="377250">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Call Completetion Rate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=&lt;98%</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99,25%</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99,14%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99,32%</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2</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32327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Integrity: Voice quality</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Note requise&gt; 2,8</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3,98</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3,63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3,85</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sym typeface="Verdana"/>
                        </a:rPr>
                        <a:t>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13500">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SMS sending success rate % (E2E delivery Time&lt;6 sec)</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&gt;99%</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99,77%</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96,34%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89,08%</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sym typeface="Verdana"/>
                        </a:rPr>
                        <a:t>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34582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SMS receving success rate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&gt;99%</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99,11%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95,33%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88,91%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sp>
        <p:nvSpPr>
          <p:cNvPr id="1817" name="Google Shape;1817;p2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3G Data </a:t>
            </a:r>
            <a:r>
              <a:rPr lang="fr-FR" sz="2400" dirty="0" err="1">
                <a:solidFill>
                  <a:srgbClr val="414141"/>
                </a:solidFill>
              </a:rPr>
              <a:t>Summary</a:t>
            </a:r>
            <a:br>
              <a:rPr lang="fr-FR" sz="2400" dirty="0">
                <a:solidFill>
                  <a:srgbClr val="414141"/>
                </a:solidFill>
              </a:rPr>
            </a:br>
            <a:br>
              <a:rPr lang="fr-FR" sz="2400" dirty="0">
                <a:solidFill>
                  <a:srgbClr val="414141"/>
                </a:solidFill>
              </a:rPr>
            </a:br>
            <a:r>
              <a:rPr lang="en-US" sz="1400" dirty="0">
                <a:solidFill>
                  <a:srgbClr val="7F7F7F"/>
                </a:solidFill>
              </a:rPr>
              <a:t>MTN met all the 3G Data ARCEP requirements.</a:t>
            </a:r>
            <a:br>
              <a:rPr lang="en-US" sz="1400" dirty="0">
                <a:solidFill>
                  <a:srgbClr val="7F7F7F"/>
                </a:solidFill>
              </a:rPr>
            </a:br>
            <a:r>
              <a:rPr lang="en-US" sz="1400" dirty="0">
                <a:solidFill>
                  <a:srgbClr val="7F7F7F"/>
                </a:solidFill>
              </a:rPr>
              <a:t>MOOV and MTN failed in Web service and FTP failure rate. MOOV failed also in UL FTP throughput</a:t>
            </a:r>
            <a:br>
              <a:rPr lang="en-US" sz="1400" dirty="0">
                <a:solidFill>
                  <a:srgbClr val="7F7F7F"/>
                </a:solidFill>
              </a:rPr>
            </a:br>
            <a:br>
              <a:rPr lang="fr-FR" dirty="0">
                <a:solidFill>
                  <a:srgbClr val="7F7F7F"/>
                </a:solidFill>
                <a:latin typeface="Verdana"/>
                <a:ea typeface="Verdana"/>
                <a:cs typeface="Verdana"/>
                <a:sym typeface="Verdana"/>
              </a:rPr>
            </a:br>
            <a:br>
              <a:rPr lang="fr-FR" sz="2400" dirty="0">
                <a:solidFill>
                  <a:srgbClr val="414141"/>
                </a:solidFill>
              </a:rPr>
            </a:br>
            <a:endParaRPr sz="2400" dirty="0">
              <a:solidFill>
                <a:srgbClr val="414141"/>
              </a:solidFill>
            </a:endParaRPr>
          </a:p>
        </p:txBody>
      </p:sp>
      <p:sp>
        <p:nvSpPr>
          <p:cNvPr id="1818" name="Google Shape;1818;p2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14</a:t>
            </a:fld>
            <a:endParaRPr sz="651" b="0" i="0" u="none" strike="noStrike" cap="none">
              <a:solidFill>
                <a:srgbClr val="000000"/>
              </a:solidFill>
              <a:latin typeface="Verdana"/>
              <a:ea typeface="Verdana"/>
              <a:cs typeface="Verdana"/>
              <a:sym typeface="Verdana"/>
            </a:endParaRPr>
          </a:p>
        </p:txBody>
      </p:sp>
      <p:sp>
        <p:nvSpPr>
          <p:cNvPr id="1819" name="Google Shape;1819;p2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20" name="Google Shape;1820;p24"/>
          <p:cNvGraphicFramePr/>
          <p:nvPr>
            <p:extLst>
              <p:ext uri="{D42A27DB-BD31-4B8C-83A1-F6EECF244321}">
                <p14:modId xmlns:p14="http://schemas.microsoft.com/office/powerpoint/2010/main" val="3647832076"/>
              </p:ext>
            </p:extLst>
          </p:nvPr>
        </p:nvGraphicFramePr>
        <p:xfrm>
          <a:off x="469897" y="2048068"/>
          <a:ext cx="10883575" cy="3760350"/>
        </p:xfrm>
        <a:graphic>
          <a:graphicData uri="http://schemas.openxmlformats.org/drawingml/2006/table">
            <a:tbl>
              <a:tblPr>
                <a:noFill/>
                <a:tableStyleId>{62A84436-6C33-42CD-8F6A-DCAEFB94276C}</a:tableStyleId>
              </a:tblPr>
              <a:tblGrid>
                <a:gridCol w="1589250">
                  <a:extLst>
                    <a:ext uri="{9D8B030D-6E8A-4147-A177-3AD203B41FA5}">
                      <a16:colId xmlns:a16="http://schemas.microsoft.com/office/drawing/2014/main" val="20000"/>
                    </a:ext>
                  </a:extLst>
                </a:gridCol>
                <a:gridCol w="1706950">
                  <a:extLst>
                    <a:ext uri="{9D8B030D-6E8A-4147-A177-3AD203B41FA5}">
                      <a16:colId xmlns:a16="http://schemas.microsoft.com/office/drawing/2014/main" val="20001"/>
                    </a:ext>
                  </a:extLst>
                </a:gridCol>
                <a:gridCol w="1100375">
                  <a:extLst>
                    <a:ext uri="{9D8B030D-6E8A-4147-A177-3AD203B41FA5}">
                      <a16:colId xmlns:a16="http://schemas.microsoft.com/office/drawing/2014/main" val="20002"/>
                    </a:ext>
                  </a:extLst>
                </a:gridCol>
                <a:gridCol w="964950">
                  <a:extLst>
                    <a:ext uri="{9D8B030D-6E8A-4147-A177-3AD203B41FA5}">
                      <a16:colId xmlns:a16="http://schemas.microsoft.com/office/drawing/2014/main" val="20003"/>
                    </a:ext>
                  </a:extLst>
                </a:gridCol>
                <a:gridCol w="1088925">
                  <a:extLst>
                    <a:ext uri="{9D8B030D-6E8A-4147-A177-3AD203B41FA5}">
                      <a16:colId xmlns:a16="http://schemas.microsoft.com/office/drawing/2014/main" val="20004"/>
                    </a:ext>
                  </a:extLst>
                </a:gridCol>
                <a:gridCol w="931950">
                  <a:extLst>
                    <a:ext uri="{9D8B030D-6E8A-4147-A177-3AD203B41FA5}">
                      <a16:colId xmlns:a16="http://schemas.microsoft.com/office/drawing/2014/main" val="20005"/>
                    </a:ext>
                  </a:extLst>
                </a:gridCol>
                <a:gridCol w="965775">
                  <a:extLst>
                    <a:ext uri="{9D8B030D-6E8A-4147-A177-3AD203B41FA5}">
                      <a16:colId xmlns:a16="http://schemas.microsoft.com/office/drawing/2014/main" val="20006"/>
                    </a:ext>
                  </a:extLst>
                </a:gridCol>
                <a:gridCol w="965025">
                  <a:extLst>
                    <a:ext uri="{9D8B030D-6E8A-4147-A177-3AD203B41FA5}">
                      <a16:colId xmlns:a16="http://schemas.microsoft.com/office/drawing/2014/main" val="20007"/>
                    </a:ext>
                  </a:extLst>
                </a:gridCol>
                <a:gridCol w="815000">
                  <a:extLst>
                    <a:ext uri="{9D8B030D-6E8A-4147-A177-3AD203B41FA5}">
                      <a16:colId xmlns:a16="http://schemas.microsoft.com/office/drawing/2014/main" val="20008"/>
                    </a:ext>
                  </a:extLst>
                </a:gridCol>
                <a:gridCol w="755375">
                  <a:extLst>
                    <a:ext uri="{9D8B030D-6E8A-4147-A177-3AD203B41FA5}">
                      <a16:colId xmlns:a16="http://schemas.microsoft.com/office/drawing/2014/main" val="20009"/>
                    </a:ext>
                  </a:extLst>
                </a:gridCol>
              </a:tblGrid>
              <a:tr h="337375">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Services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 ARCEP Threshorlds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6506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554250">
                <a:tc rowSpan="3">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3G HTTP </a:t>
                      </a:r>
                      <a:endParaRPr/>
                    </a:p>
                  </a:txBody>
                  <a:tcPr marL="6225" marR="6225" marT="6225" marB="0" anchor="ctr">
                    <a:lnL w="12700" cap="flat" cmpd="sng">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Successful internet connexion rate</a:t>
                      </a:r>
                      <a:endParaRPr/>
                    </a:p>
                  </a:txBody>
                  <a:tcPr marL="74750"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&gt;96%</a:t>
                      </a:r>
                      <a:endParaRPr dirty="0"/>
                    </a:p>
                  </a:txBody>
                  <a:tcPr marL="74750"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98,81%</a:t>
                      </a:r>
                      <a:endParaRPr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99,07%</a:t>
                      </a:r>
                      <a:endParaRPr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98,27%</a:t>
                      </a:r>
                      <a:endParaRPr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2</a:t>
                      </a:r>
                      <a:endParaRPr dirty="0"/>
                    </a:p>
                  </a:txBody>
                  <a:tcPr marL="6225" marR="6225" marT="6225" marB="0" anchor="ctr">
                    <a:lnL w="12700" cap="flat" cmpd="sng" algn="ctr">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289175">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Connexion setup time</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&lt;=10sec</a:t>
                      </a:r>
                      <a:endParaRPr sz="1000" b="0" i="0" u="none" strike="noStrike" cap="none">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5,77</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chemeClr val="dk1"/>
                          </a:solidFill>
                          <a:latin typeface="Verdana"/>
                          <a:ea typeface="Verdana"/>
                          <a:cs typeface="Verdana"/>
                          <a:sym typeface="Verdana"/>
                        </a:rPr>
                        <a:t>OK</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7,35</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7,32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5542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Web service failure rate</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&lt;3%</a:t>
                      </a:r>
                      <a:endParaRPr sz="1000" b="0" i="0" u="none" strike="noStrike" cap="none" dirty="0">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2,02%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3,13%</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1" i="0" u="none" strike="noStrike" cap="none" dirty="0">
                          <a:solidFill>
                            <a:srgbClr val="000000"/>
                          </a:solidFill>
                          <a:latin typeface="Verdana"/>
                          <a:ea typeface="Verdana"/>
                          <a:cs typeface="Verdana"/>
                          <a:sym typeface="Verdana"/>
                        </a:rPr>
                        <a:t>NOK</a:t>
                      </a:r>
                      <a:endParaRPr b="1"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4,92%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1" i="0" u="none" strike="noStrike" cap="none" dirty="0">
                          <a:solidFill>
                            <a:srgbClr val="000000"/>
                          </a:solidFill>
                          <a:latin typeface="Verdana"/>
                          <a:ea typeface="Verdana"/>
                          <a:cs typeface="Verdana"/>
                          <a:sym typeface="Verdana"/>
                        </a:rPr>
                        <a:t>NOK</a:t>
                      </a:r>
                      <a:endParaRPr b="1"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289175">
                <a:tc rowSpan="3">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3G FTP</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FTP failure rate UL/DL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&lt;3 %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0,31%/1,14%</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0%/8,85%</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OK/</a:t>
                      </a:r>
                      <a:r>
                        <a:rPr lang="fr-FR" sz="1000" b="1" i="0" u="none" strike="noStrike" cap="none" dirty="0">
                          <a:solidFill>
                            <a:srgbClr val="000000"/>
                          </a:solidFill>
                          <a:latin typeface="Verdana"/>
                          <a:ea typeface="Verdana"/>
                          <a:cs typeface="Verdana"/>
                          <a:sym typeface="Verdana"/>
                        </a:rPr>
                        <a:t>NOK</a:t>
                      </a:r>
                      <a:endParaRPr b="1"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2,99%/3,49%</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OK/</a:t>
                      </a:r>
                      <a:r>
                        <a:rPr lang="fr-FR" sz="1000" b="1" i="0" u="none" strike="noStrike" cap="none" dirty="0">
                          <a:solidFill>
                            <a:srgbClr val="000000"/>
                          </a:solidFill>
                          <a:latin typeface="Verdana"/>
                          <a:ea typeface="Verdana"/>
                          <a:cs typeface="Verdana"/>
                          <a:sym typeface="Verdana"/>
                        </a:rPr>
                        <a:t>NOK</a:t>
                      </a:r>
                      <a:endParaRPr b="1"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6"/>
                  </a:ext>
                </a:extLst>
              </a:tr>
              <a:tr h="5427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FTP Data transmission average (DL)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  &gt;= 2Mbps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4,830</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3,008</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6,810</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5427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FTP Data transmission average (UL)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  &gt;= 1Mbps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2,318</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0,91</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i="0" u="none" strike="noStrike" cap="none" dirty="0">
                          <a:solidFill>
                            <a:srgbClr val="000000"/>
                          </a:solidFill>
                          <a:latin typeface="Verdana"/>
                          <a:ea typeface="Verdana"/>
                          <a:cs typeface="Verdana"/>
                          <a:sym typeface="Verdana"/>
                        </a:rPr>
                        <a:t>NOK</a:t>
                      </a:r>
                      <a:endParaRPr b="1"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1,919</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sp>
        <p:nvSpPr>
          <p:cNvPr id="1826" name="Google Shape;1826;p2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4G Data </a:t>
            </a:r>
            <a:r>
              <a:rPr lang="fr-FR" sz="2400" dirty="0" err="1">
                <a:solidFill>
                  <a:srgbClr val="414141"/>
                </a:solidFill>
              </a:rPr>
              <a:t>Summary</a:t>
            </a:r>
            <a:br>
              <a:rPr lang="fr-FR" sz="2400" dirty="0">
                <a:solidFill>
                  <a:srgbClr val="414141"/>
                </a:solidFill>
              </a:rPr>
            </a:br>
            <a:br>
              <a:rPr lang="fr-FR" sz="2400" dirty="0">
                <a:solidFill>
                  <a:srgbClr val="414141"/>
                </a:solidFill>
              </a:rPr>
            </a:br>
            <a:r>
              <a:rPr lang="en-US" sz="1400" dirty="0">
                <a:solidFill>
                  <a:srgbClr val="7F7F7F"/>
                </a:solidFill>
              </a:rPr>
              <a:t>All operators met the 4G Data ARCEP requirements except CELTISS in FTP Failure rate.</a:t>
            </a:r>
            <a:br>
              <a:rPr lang="en-US" sz="1400" dirty="0">
                <a:solidFill>
                  <a:srgbClr val="7F7F7F"/>
                </a:solidFill>
              </a:rPr>
            </a:br>
            <a:r>
              <a:rPr lang="en-US" sz="1400" dirty="0">
                <a:solidFill>
                  <a:srgbClr val="7F7F7F"/>
                </a:solidFill>
              </a:rPr>
              <a:t>MTN is ranked first in almost all kinds of 4G data tests</a:t>
            </a: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27" name="Google Shape;1827;p2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15</a:t>
            </a:fld>
            <a:endParaRPr sz="651" b="0" i="0" u="none" strike="noStrike" cap="none">
              <a:solidFill>
                <a:srgbClr val="000000"/>
              </a:solidFill>
              <a:latin typeface="Verdana"/>
              <a:ea typeface="Verdana"/>
              <a:cs typeface="Verdana"/>
              <a:sym typeface="Verdana"/>
            </a:endParaRPr>
          </a:p>
        </p:txBody>
      </p:sp>
      <p:sp>
        <p:nvSpPr>
          <p:cNvPr id="1828" name="Google Shape;1828;p2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29" name="Google Shape;1829;p25"/>
          <p:cNvGraphicFramePr/>
          <p:nvPr>
            <p:extLst>
              <p:ext uri="{D42A27DB-BD31-4B8C-83A1-F6EECF244321}">
                <p14:modId xmlns:p14="http://schemas.microsoft.com/office/powerpoint/2010/main" val="133169103"/>
              </p:ext>
            </p:extLst>
          </p:nvPr>
        </p:nvGraphicFramePr>
        <p:xfrm>
          <a:off x="152231" y="2728944"/>
          <a:ext cx="11723856" cy="2743250"/>
        </p:xfrm>
        <a:graphic>
          <a:graphicData uri="http://schemas.openxmlformats.org/drawingml/2006/table">
            <a:tbl>
              <a:tblPr>
                <a:noFill/>
                <a:tableStyleId>{62A84436-6C33-42CD-8F6A-DCAEFB94276C}</a:tableStyleId>
              </a:tblPr>
              <a:tblGrid>
                <a:gridCol w="1563950">
                  <a:extLst>
                    <a:ext uri="{9D8B030D-6E8A-4147-A177-3AD203B41FA5}">
                      <a16:colId xmlns:a16="http://schemas.microsoft.com/office/drawing/2014/main" val="20000"/>
                    </a:ext>
                  </a:extLst>
                </a:gridCol>
                <a:gridCol w="2104200">
                  <a:extLst>
                    <a:ext uri="{9D8B030D-6E8A-4147-A177-3AD203B41FA5}">
                      <a16:colId xmlns:a16="http://schemas.microsoft.com/office/drawing/2014/main" val="20001"/>
                    </a:ext>
                  </a:extLst>
                </a:gridCol>
                <a:gridCol w="1286350">
                  <a:extLst>
                    <a:ext uri="{9D8B030D-6E8A-4147-A177-3AD203B41FA5}">
                      <a16:colId xmlns:a16="http://schemas.microsoft.com/office/drawing/2014/main" val="20002"/>
                    </a:ext>
                  </a:extLst>
                </a:gridCol>
                <a:gridCol w="1061800">
                  <a:extLst>
                    <a:ext uri="{9D8B030D-6E8A-4147-A177-3AD203B41FA5}">
                      <a16:colId xmlns:a16="http://schemas.microsoft.com/office/drawing/2014/main" val="20003"/>
                    </a:ext>
                  </a:extLst>
                </a:gridCol>
                <a:gridCol w="943400">
                  <a:extLst>
                    <a:ext uri="{9D8B030D-6E8A-4147-A177-3AD203B41FA5}">
                      <a16:colId xmlns:a16="http://schemas.microsoft.com/office/drawing/2014/main" val="20004"/>
                    </a:ext>
                  </a:extLst>
                </a:gridCol>
                <a:gridCol w="972425">
                  <a:extLst>
                    <a:ext uri="{9D8B030D-6E8A-4147-A177-3AD203B41FA5}">
                      <a16:colId xmlns:a16="http://schemas.microsoft.com/office/drawing/2014/main" val="20005"/>
                    </a:ext>
                  </a:extLst>
                </a:gridCol>
                <a:gridCol w="850130">
                  <a:extLst>
                    <a:ext uri="{9D8B030D-6E8A-4147-A177-3AD203B41FA5}">
                      <a16:colId xmlns:a16="http://schemas.microsoft.com/office/drawing/2014/main" val="20006"/>
                    </a:ext>
                  </a:extLst>
                </a:gridCol>
                <a:gridCol w="1052051">
                  <a:extLst>
                    <a:ext uri="{9D8B030D-6E8A-4147-A177-3AD203B41FA5}">
                      <a16:colId xmlns:a16="http://schemas.microsoft.com/office/drawing/2014/main" val="20007"/>
                    </a:ext>
                  </a:extLst>
                </a:gridCol>
                <a:gridCol w="955425">
                  <a:extLst>
                    <a:ext uri="{9D8B030D-6E8A-4147-A177-3AD203B41FA5}">
                      <a16:colId xmlns:a16="http://schemas.microsoft.com/office/drawing/2014/main" val="20008"/>
                    </a:ext>
                  </a:extLst>
                </a:gridCol>
                <a:gridCol w="934125">
                  <a:extLst>
                    <a:ext uri="{9D8B030D-6E8A-4147-A177-3AD203B41FA5}">
                      <a16:colId xmlns:a16="http://schemas.microsoft.com/office/drawing/2014/main" val="20009"/>
                    </a:ext>
                  </a:extLst>
                </a:gridCol>
              </a:tblGrid>
              <a:tr h="312250">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Services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Threshorlds*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60217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267625">
                <a:tc rowSpan="2">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4G HTTP Browsing</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Web service failure rate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&lt;3%</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0,00%</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0,45%</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1,23%</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26762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Connexion setup time</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&lt;=3sec</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1,57</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1,68</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1,88</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67625">
                <a:tc rowSpan="3">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4G FTP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FTP failure rate UL/DL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&lt;3 %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0,33%/0%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4,61%/2,86%</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NOK</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51297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FTP Data transmission average (DL)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4G &gt;= 5 Mbps</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29,498</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12,899</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12,572</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5"/>
                  </a:ext>
                </a:extLst>
              </a:tr>
              <a:tr h="51297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FTP Data transmission average (UL)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4G: &gt;= 2Mbps</a:t>
                      </a:r>
                      <a:endParaRPr sz="1100" b="0" i="0" u="none" strike="noStrike" cap="none">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15,470</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11,821</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10,259</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bl>
          </a:graphicData>
        </a:graphic>
      </p:graphicFrame>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4" name="Google Shape;1834;p26"/>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2G/3G/4G coverage</a:t>
            </a:r>
            <a:endParaRPr sz="2600" b="0" i="0" u="none" strike="noStrike" cap="none">
              <a:solidFill>
                <a:srgbClr val="FFFFFF"/>
              </a:solidFill>
              <a:latin typeface="Quattrocento Sans"/>
              <a:ea typeface="Quattrocento Sans"/>
              <a:cs typeface="Quattrocento Sans"/>
              <a:sym typeface="Quattrocento Sans"/>
            </a:endParaRPr>
          </a:p>
        </p:txBody>
      </p:sp>
      <p:sp>
        <p:nvSpPr>
          <p:cNvPr id="1835" name="Google Shape;1835;p26"/>
          <p:cNvSpPr txBox="1"/>
          <p:nvPr/>
        </p:nvSpPr>
        <p:spPr>
          <a:xfrm>
            <a:off x="554184" y="2090740"/>
            <a:ext cx="1636567"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04</a:t>
            </a:r>
            <a:endParaRPr dirty="0"/>
          </a:p>
        </p:txBody>
      </p:sp>
      <p:cxnSp>
        <p:nvCxnSpPr>
          <p:cNvPr id="1836" name="Google Shape;1836;p26"/>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1"/>
        <p:cNvGrpSpPr/>
        <p:nvPr/>
      </p:nvGrpSpPr>
      <p:grpSpPr>
        <a:xfrm>
          <a:off x="0" y="0"/>
          <a:ext cx="0" cy="0"/>
          <a:chOff x="0" y="0"/>
          <a:chExt cx="0" cy="0"/>
        </a:xfrm>
      </p:grpSpPr>
      <p:graphicFrame>
        <p:nvGraphicFramePr>
          <p:cNvPr id="7" name="Graphique 14">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2762629592"/>
              </p:ext>
            </p:extLst>
          </p:nvPr>
        </p:nvGraphicFramePr>
        <p:xfrm>
          <a:off x="469900" y="2004615"/>
          <a:ext cx="9657773" cy="3994403"/>
        </p:xfrm>
        <a:graphic>
          <a:graphicData uri="http://schemas.openxmlformats.org/drawingml/2006/chart">
            <c:chart xmlns:c="http://schemas.openxmlformats.org/drawingml/2006/chart" xmlns:r="http://schemas.openxmlformats.org/officeDocument/2006/relationships" r:id="rId3"/>
          </a:graphicData>
        </a:graphic>
      </p:graphicFrame>
      <p:sp>
        <p:nvSpPr>
          <p:cNvPr id="1842" name="Google Shape;1842;p2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2G </a:t>
            </a:r>
            <a:r>
              <a:rPr lang="fr-FR" sz="2400" dirty="0" err="1">
                <a:solidFill>
                  <a:srgbClr val="414141"/>
                </a:solidFill>
              </a:rPr>
              <a:t>coverage</a:t>
            </a:r>
            <a:br>
              <a:rPr lang="fr-FR" sz="2400" dirty="0">
                <a:solidFill>
                  <a:srgbClr val="414141"/>
                </a:solidFill>
              </a:rPr>
            </a:br>
            <a:br>
              <a:rPr lang="fr-FR" sz="2400" dirty="0">
                <a:solidFill>
                  <a:srgbClr val="414141"/>
                </a:solidFill>
              </a:rPr>
            </a:br>
            <a:r>
              <a:rPr lang="fr-FR" sz="1400" dirty="0">
                <a:solidFill>
                  <a:srgbClr val="7F7F7F"/>
                </a:solidFill>
              </a:rPr>
              <a:t>MTN, MOOV and CELTISS 2G </a:t>
            </a:r>
            <a:r>
              <a:rPr lang="fr-FR" sz="1400" dirty="0" err="1">
                <a:solidFill>
                  <a:srgbClr val="7F7F7F"/>
                </a:solidFill>
              </a:rPr>
              <a:t>coverage</a:t>
            </a:r>
            <a:r>
              <a:rPr lang="fr-FR" sz="1400" dirty="0">
                <a:solidFill>
                  <a:srgbClr val="7F7F7F"/>
                </a:solidFill>
              </a:rPr>
              <a:t> met the ARCEP </a:t>
            </a:r>
            <a:r>
              <a:rPr lang="fr-FR" sz="1400" dirty="0" err="1">
                <a:solidFill>
                  <a:srgbClr val="7F7F7F"/>
                </a:solidFill>
              </a:rPr>
              <a:t>RxLev</a:t>
            </a:r>
            <a:r>
              <a:rPr lang="fr-FR" sz="1400" dirty="0">
                <a:solidFill>
                  <a:srgbClr val="7F7F7F"/>
                </a:solidFill>
              </a:rPr>
              <a:t> </a:t>
            </a:r>
            <a:r>
              <a:rPr lang="fr-FR" sz="1400" dirty="0" err="1">
                <a:solidFill>
                  <a:srgbClr val="7F7F7F"/>
                </a:solidFill>
              </a:rPr>
              <a:t>thresholds</a:t>
            </a:r>
            <a:r>
              <a:rPr lang="fr-FR" dirty="0">
                <a:solidFill>
                  <a:srgbClr val="7F7F7F"/>
                </a:solidFill>
              </a:rPr>
              <a:t>.</a:t>
            </a:r>
            <a:br>
              <a:rPr lang="fr-FR" sz="2400" dirty="0">
                <a:solidFill>
                  <a:srgbClr val="414141"/>
                </a:solidFill>
              </a:rPr>
            </a:br>
            <a:endParaRPr sz="2400" dirty="0">
              <a:solidFill>
                <a:srgbClr val="414141"/>
              </a:solidFill>
            </a:endParaRPr>
          </a:p>
        </p:txBody>
      </p:sp>
      <p:sp>
        <p:nvSpPr>
          <p:cNvPr id="1843" name="Google Shape;1843;p2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17</a:t>
            </a:fld>
            <a:endParaRPr sz="651" b="0" i="0" u="none" strike="noStrike" cap="none">
              <a:solidFill>
                <a:srgbClr val="000000"/>
              </a:solidFill>
              <a:latin typeface="Verdana"/>
              <a:ea typeface="Verdana"/>
              <a:cs typeface="Verdana"/>
              <a:sym typeface="Verdana"/>
            </a:endParaRPr>
          </a:p>
        </p:txBody>
      </p:sp>
      <p:sp>
        <p:nvSpPr>
          <p:cNvPr id="1844" name="Google Shape;1844;p2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846" name="Google Shape;1846;p27"/>
          <p:cNvCxnSpPr/>
          <p:nvPr/>
        </p:nvCxnSpPr>
        <p:spPr>
          <a:xfrm>
            <a:off x="1520335" y="3779230"/>
            <a:ext cx="8134350"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1"/>
        <p:cNvGrpSpPr/>
        <p:nvPr/>
      </p:nvGrpSpPr>
      <p:grpSpPr>
        <a:xfrm>
          <a:off x="0" y="0"/>
          <a:ext cx="0" cy="0"/>
          <a:chOff x="0" y="0"/>
          <a:chExt cx="0" cy="0"/>
        </a:xfrm>
      </p:grpSpPr>
      <p:pic>
        <p:nvPicPr>
          <p:cNvPr id="33" name="Picture 32">
            <a:extLst>
              <a:ext uri="{FF2B5EF4-FFF2-40B4-BE49-F238E27FC236}">
                <a16:creationId xmlns:a16="http://schemas.microsoft.com/office/drawing/2014/main" id="{3B500D82-0580-D8C9-12DC-D3634FF97039}"/>
              </a:ext>
            </a:extLst>
          </p:cNvPr>
          <p:cNvPicPr>
            <a:picLocks noChangeAspect="1"/>
          </p:cNvPicPr>
          <p:nvPr/>
        </p:nvPicPr>
        <p:blipFill>
          <a:blip r:embed="rId3"/>
          <a:stretch>
            <a:fillRect/>
          </a:stretch>
        </p:blipFill>
        <p:spPr>
          <a:xfrm>
            <a:off x="8229779" y="1914938"/>
            <a:ext cx="3562099" cy="29803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 name="Picture 28">
            <a:extLst>
              <a:ext uri="{FF2B5EF4-FFF2-40B4-BE49-F238E27FC236}">
                <a16:creationId xmlns:a16="http://schemas.microsoft.com/office/drawing/2014/main" id="{5C295C09-2389-7A3E-3C50-A1D183C99B9A}"/>
              </a:ext>
            </a:extLst>
          </p:cNvPr>
          <p:cNvPicPr>
            <a:picLocks noChangeAspect="1"/>
          </p:cNvPicPr>
          <p:nvPr/>
        </p:nvPicPr>
        <p:blipFill>
          <a:blip r:embed="rId4"/>
          <a:stretch>
            <a:fillRect/>
          </a:stretch>
        </p:blipFill>
        <p:spPr>
          <a:xfrm>
            <a:off x="4432527" y="1889039"/>
            <a:ext cx="3562100" cy="2963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a:extLst>
              <a:ext uri="{FF2B5EF4-FFF2-40B4-BE49-F238E27FC236}">
                <a16:creationId xmlns:a16="http://schemas.microsoft.com/office/drawing/2014/main" id="{195F51A4-8407-E425-1D74-6C253CA07444}"/>
              </a:ext>
            </a:extLst>
          </p:cNvPr>
          <p:cNvPicPr>
            <a:picLocks noChangeAspect="1"/>
          </p:cNvPicPr>
          <p:nvPr/>
        </p:nvPicPr>
        <p:blipFill>
          <a:blip r:embed="rId5"/>
          <a:stretch>
            <a:fillRect/>
          </a:stretch>
        </p:blipFill>
        <p:spPr>
          <a:xfrm>
            <a:off x="531323" y="1866839"/>
            <a:ext cx="3666052" cy="29463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52" name="Google Shape;1852;p2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2G </a:t>
            </a:r>
            <a:r>
              <a:rPr lang="fr-FR" sz="2400" dirty="0" err="1">
                <a:solidFill>
                  <a:srgbClr val="414141"/>
                </a:solidFill>
              </a:rPr>
              <a:t>coverage</a:t>
            </a:r>
            <a:r>
              <a:rPr lang="fr-FR" sz="2400" dirty="0">
                <a:solidFill>
                  <a:srgbClr val="414141"/>
                </a:solidFill>
              </a:rPr>
              <a:t> - </a:t>
            </a:r>
            <a:r>
              <a:rPr lang="fr-FR" sz="2400" dirty="0" err="1">
                <a:solidFill>
                  <a:srgbClr val="414141"/>
                </a:solidFill>
              </a:rPr>
              <a:t>Maps</a:t>
            </a:r>
            <a:br>
              <a:rPr lang="fr-FR" sz="2400" dirty="0">
                <a:solidFill>
                  <a:srgbClr val="414141"/>
                </a:solidFill>
              </a:rPr>
            </a:br>
            <a:br>
              <a:rPr lang="fr-FR" sz="2400" dirty="0">
                <a:solidFill>
                  <a:srgbClr val="414141"/>
                </a:solidFill>
              </a:rPr>
            </a:br>
            <a:r>
              <a:rPr lang="en-US" sz="1400" dirty="0">
                <a:solidFill>
                  <a:srgbClr val="7F7F7F"/>
                </a:solidFill>
              </a:rPr>
              <a:t>2G coverage plots are quite similar for the 3 operators</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53" name="Google Shape;1853;p2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18</a:t>
            </a:fld>
            <a:endParaRPr sz="651" b="0" i="0" u="none" strike="noStrike" cap="none">
              <a:solidFill>
                <a:srgbClr val="000000"/>
              </a:solidFill>
              <a:latin typeface="Verdana"/>
              <a:ea typeface="Verdana"/>
              <a:cs typeface="Verdana"/>
              <a:sym typeface="Verdana"/>
            </a:endParaRPr>
          </a:p>
        </p:txBody>
      </p:sp>
      <p:sp>
        <p:nvSpPr>
          <p:cNvPr id="1854" name="Google Shape;1854;p28"/>
          <p:cNvSpPr txBox="1">
            <a:spLocks noGrp="1"/>
          </p:cNvSpPr>
          <p:nvPr>
            <p:ph type="ftr" idx="11"/>
          </p:nvPr>
        </p:nvSpPr>
        <p:spPr>
          <a:xfrm>
            <a:off x="95492" y="6631263"/>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857" name="Google Shape;1857;p28"/>
          <p:cNvPicPr preferRelativeResize="0"/>
          <p:nvPr/>
        </p:nvPicPr>
        <p:blipFill rotWithShape="1">
          <a:blip r:embed="rId6">
            <a:alphaModFix/>
          </a:blip>
          <a:srcRect/>
          <a:stretch/>
        </p:blipFill>
        <p:spPr>
          <a:xfrm>
            <a:off x="531323" y="1894307"/>
            <a:ext cx="362286" cy="322705"/>
          </a:xfrm>
          <a:prstGeom prst="roundRect">
            <a:avLst>
              <a:gd name="adj" fmla="val 8594"/>
            </a:avLst>
          </a:prstGeom>
          <a:solidFill>
            <a:srgbClr val="ECECEC"/>
          </a:solidFill>
          <a:ln>
            <a:noFill/>
          </a:ln>
          <a:effectLst>
            <a:reflection stA="38000" endPos="28000" dist="5000" dir="5400000" sy="-100000" algn="bl" rotWithShape="0"/>
          </a:effectLst>
        </p:spPr>
      </p:pic>
      <p:pic>
        <p:nvPicPr>
          <p:cNvPr id="1860" name="Google Shape;1860;p28"/>
          <p:cNvPicPr preferRelativeResize="0"/>
          <p:nvPr/>
        </p:nvPicPr>
        <p:blipFill rotWithShape="1">
          <a:blip r:embed="rId7">
            <a:alphaModFix/>
          </a:blip>
          <a:srcRect l="8657" r="10313"/>
          <a:stretch/>
        </p:blipFill>
        <p:spPr>
          <a:xfrm>
            <a:off x="4472173" y="1880980"/>
            <a:ext cx="289925" cy="317302"/>
          </a:xfrm>
          <a:prstGeom prst="roundRect">
            <a:avLst>
              <a:gd name="adj" fmla="val 8594"/>
            </a:avLst>
          </a:prstGeom>
          <a:solidFill>
            <a:srgbClr val="ECECEC"/>
          </a:solidFill>
          <a:ln>
            <a:noFill/>
          </a:ln>
          <a:effectLst>
            <a:reflection stA="38000" endPos="28000" dist="5000" dir="5400000" sy="-100000" algn="bl" rotWithShape="0"/>
          </a:effectLst>
        </p:spPr>
      </p:pic>
      <p:pic>
        <p:nvPicPr>
          <p:cNvPr id="21" name="Google Shape;1863;p28">
            <a:extLst>
              <a:ext uri="{FF2B5EF4-FFF2-40B4-BE49-F238E27FC236}">
                <a16:creationId xmlns:a16="http://schemas.microsoft.com/office/drawing/2014/main" id="{C7359E55-5F13-2A1A-8D44-376BDC535658}"/>
              </a:ext>
            </a:extLst>
          </p:cNvPr>
          <p:cNvPicPr preferRelativeResize="0"/>
          <p:nvPr/>
        </p:nvPicPr>
        <p:blipFill rotWithShape="1">
          <a:blip r:embed="rId8">
            <a:alphaModFix/>
          </a:blip>
          <a:srcRect/>
          <a:stretch/>
        </p:blipFill>
        <p:spPr>
          <a:xfrm>
            <a:off x="8269425" y="1914937"/>
            <a:ext cx="361361" cy="310577"/>
          </a:xfrm>
          <a:prstGeom prst="rect">
            <a:avLst/>
          </a:prstGeom>
          <a:noFill/>
          <a:ln>
            <a:noFill/>
          </a:ln>
        </p:spPr>
      </p:pic>
      <p:pic>
        <p:nvPicPr>
          <p:cNvPr id="27" name="Picture 26">
            <a:extLst>
              <a:ext uri="{FF2B5EF4-FFF2-40B4-BE49-F238E27FC236}">
                <a16:creationId xmlns:a16="http://schemas.microsoft.com/office/drawing/2014/main" id="{A166A862-7CD3-364A-5B98-5BD01D99697B}"/>
              </a:ext>
            </a:extLst>
          </p:cNvPr>
          <p:cNvPicPr>
            <a:picLocks noChangeAspect="1"/>
          </p:cNvPicPr>
          <p:nvPr/>
        </p:nvPicPr>
        <p:blipFill>
          <a:blip r:embed="rId9"/>
          <a:stretch>
            <a:fillRect/>
          </a:stretch>
        </p:blipFill>
        <p:spPr>
          <a:xfrm>
            <a:off x="2964614" y="1889039"/>
            <a:ext cx="1232761" cy="712608"/>
          </a:xfrm>
          <a:prstGeom prst="rect">
            <a:avLst/>
          </a:prstGeom>
        </p:spPr>
      </p:pic>
      <p:pic>
        <p:nvPicPr>
          <p:cNvPr id="31" name="Picture 30">
            <a:extLst>
              <a:ext uri="{FF2B5EF4-FFF2-40B4-BE49-F238E27FC236}">
                <a16:creationId xmlns:a16="http://schemas.microsoft.com/office/drawing/2014/main" id="{651BEA43-52F7-AE61-13E5-83A957BF19E0}"/>
              </a:ext>
            </a:extLst>
          </p:cNvPr>
          <p:cNvPicPr>
            <a:picLocks noChangeAspect="1"/>
          </p:cNvPicPr>
          <p:nvPr/>
        </p:nvPicPr>
        <p:blipFill>
          <a:blip r:embed="rId10"/>
          <a:stretch>
            <a:fillRect/>
          </a:stretch>
        </p:blipFill>
        <p:spPr>
          <a:xfrm>
            <a:off x="6715432" y="1914937"/>
            <a:ext cx="1236891" cy="686710"/>
          </a:xfrm>
          <a:prstGeom prst="rect">
            <a:avLst/>
          </a:prstGeom>
        </p:spPr>
      </p:pic>
      <p:pic>
        <p:nvPicPr>
          <p:cNvPr id="37" name="Picture 36">
            <a:extLst>
              <a:ext uri="{FF2B5EF4-FFF2-40B4-BE49-F238E27FC236}">
                <a16:creationId xmlns:a16="http://schemas.microsoft.com/office/drawing/2014/main" id="{F067573A-C1A4-FB55-5B4F-5A1B3C257208}"/>
              </a:ext>
            </a:extLst>
          </p:cNvPr>
          <p:cNvPicPr>
            <a:picLocks noChangeAspect="1"/>
          </p:cNvPicPr>
          <p:nvPr/>
        </p:nvPicPr>
        <p:blipFill>
          <a:blip r:embed="rId11"/>
          <a:stretch>
            <a:fillRect/>
          </a:stretch>
        </p:blipFill>
        <p:spPr>
          <a:xfrm>
            <a:off x="10510684" y="1914938"/>
            <a:ext cx="1313861" cy="686709"/>
          </a:xfrm>
          <a:prstGeom prst="rect">
            <a:avLst/>
          </a:prstGeo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graphicFrame>
        <p:nvGraphicFramePr>
          <p:cNvPr id="7" name="Graphique 4">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1489051015"/>
              </p:ext>
            </p:extLst>
          </p:nvPr>
        </p:nvGraphicFramePr>
        <p:xfrm>
          <a:off x="1805940" y="1857374"/>
          <a:ext cx="8580120" cy="4262071"/>
        </p:xfrm>
        <a:graphic>
          <a:graphicData uri="http://schemas.openxmlformats.org/drawingml/2006/chart">
            <c:chart xmlns:c="http://schemas.openxmlformats.org/drawingml/2006/chart" xmlns:r="http://schemas.openxmlformats.org/officeDocument/2006/relationships" r:id="rId3"/>
          </a:graphicData>
        </a:graphic>
      </p:graphicFrame>
      <p:sp>
        <p:nvSpPr>
          <p:cNvPr id="1869" name="Google Shape;1869;p2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3G </a:t>
            </a:r>
            <a:r>
              <a:rPr lang="fr-FR" sz="2400" dirty="0" err="1">
                <a:solidFill>
                  <a:srgbClr val="414141"/>
                </a:solidFill>
              </a:rPr>
              <a:t>coverage</a:t>
            </a:r>
            <a:br>
              <a:rPr lang="fr-FR" sz="2400" dirty="0">
                <a:solidFill>
                  <a:srgbClr val="414141"/>
                </a:solidFill>
              </a:rPr>
            </a:br>
            <a:br>
              <a:rPr lang="fr-FR" dirty="0">
                <a:solidFill>
                  <a:srgbClr val="7F7F7F"/>
                </a:solidFill>
                <a:latin typeface="Verdana"/>
                <a:ea typeface="Verdana"/>
                <a:cs typeface="Verdana"/>
                <a:sym typeface="Verdana"/>
              </a:rPr>
            </a:br>
            <a:r>
              <a:rPr lang="en-US" sz="1400" dirty="0">
                <a:solidFill>
                  <a:srgbClr val="7F7F7F"/>
                </a:solidFill>
              </a:rPr>
              <a:t>MTN is ranked first in 3G coverage where all operators satisfy the ARCEP requirements</a:t>
            </a:r>
            <a:br>
              <a:rPr lang="fr-FR"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70" name="Google Shape;1870;p2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19</a:t>
            </a:fld>
            <a:endParaRPr sz="651" b="0" i="0" u="none" strike="noStrike" cap="none">
              <a:solidFill>
                <a:srgbClr val="000000"/>
              </a:solidFill>
              <a:latin typeface="Verdana"/>
              <a:ea typeface="Verdana"/>
              <a:cs typeface="Verdana"/>
              <a:sym typeface="Verdana"/>
            </a:endParaRPr>
          </a:p>
        </p:txBody>
      </p:sp>
      <p:sp>
        <p:nvSpPr>
          <p:cNvPr id="1871" name="Google Shape;1871;p2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873" name="Google Shape;1873;p29"/>
          <p:cNvCxnSpPr/>
          <p:nvPr/>
        </p:nvCxnSpPr>
        <p:spPr>
          <a:xfrm>
            <a:off x="3667870" y="3813665"/>
            <a:ext cx="5229225"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Summary</a:t>
            </a:r>
            <a:endParaRPr dirty="0"/>
          </a:p>
        </p:txBody>
      </p:sp>
      <p:sp>
        <p:nvSpPr>
          <p:cNvPr id="1439" name="Google Shape;1439;p3"/>
          <p:cNvSpPr txBox="1">
            <a:spLocks noGrp="1"/>
          </p:cNvSpPr>
          <p:nvPr>
            <p:ph type="sldNum" idx="12"/>
          </p:nvPr>
        </p:nvSpPr>
        <p:spPr>
          <a:xfrm>
            <a:off x="11568112" y="6666515"/>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a:t>
            </a:fld>
            <a:endParaRPr sz="651" b="0" i="0" u="none" strike="noStrike" cap="none">
              <a:solidFill>
                <a:srgbClr val="000000"/>
              </a:solidFill>
              <a:latin typeface="Verdana"/>
              <a:ea typeface="Verdana"/>
              <a:cs typeface="Verdana"/>
              <a:sym typeface="Verdana"/>
            </a:endParaRPr>
          </a:p>
        </p:txBody>
      </p:sp>
      <p:graphicFrame>
        <p:nvGraphicFramePr>
          <p:cNvPr id="1440" name="Google Shape;1440;p3"/>
          <p:cNvGraphicFramePr/>
          <p:nvPr>
            <p:extLst>
              <p:ext uri="{D42A27DB-BD31-4B8C-83A1-F6EECF244321}">
                <p14:modId xmlns:p14="http://schemas.microsoft.com/office/powerpoint/2010/main" val="353957864"/>
              </p:ext>
            </p:extLst>
          </p:nvPr>
        </p:nvGraphicFramePr>
        <p:xfrm>
          <a:off x="921482" y="1430005"/>
          <a:ext cx="10996150" cy="3552450"/>
        </p:xfrm>
        <a:graphic>
          <a:graphicData uri="http://schemas.openxmlformats.org/drawingml/2006/table">
            <a:tbl>
              <a:tblPr>
                <a:noFill/>
                <a:tableStyleId>{62A84436-6C33-42CD-8F6A-DCAEFB94276C}</a:tableStyleId>
              </a:tblPr>
              <a:tblGrid>
                <a:gridCol w="10136150">
                  <a:extLst>
                    <a:ext uri="{9D8B030D-6E8A-4147-A177-3AD203B41FA5}">
                      <a16:colId xmlns:a16="http://schemas.microsoft.com/office/drawing/2014/main" val="20000"/>
                    </a:ext>
                  </a:extLst>
                </a:gridCol>
                <a:gridCol w="860000">
                  <a:extLst>
                    <a:ext uri="{9D8B030D-6E8A-4147-A177-3AD203B41FA5}">
                      <a16:colId xmlns:a16="http://schemas.microsoft.com/office/drawing/2014/main" val="20001"/>
                    </a:ext>
                  </a:extLst>
                </a:gridCol>
              </a:tblGrid>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dirty="0">
                          <a:solidFill>
                            <a:srgbClr val="414141"/>
                          </a:solidFill>
                          <a:latin typeface="Verdana"/>
                          <a:ea typeface="Verdana"/>
                          <a:cs typeface="Verdana"/>
                          <a:sym typeface="Quattrocento Sans"/>
                        </a:rPr>
                        <a:t>Scope of </a:t>
                      </a:r>
                      <a:r>
                        <a:rPr lang="fr-FR" sz="1600" b="0" i="0" u="none" strike="noStrike" cap="none" dirty="0" err="1">
                          <a:solidFill>
                            <a:srgbClr val="414141"/>
                          </a:solidFill>
                          <a:latin typeface="Verdana"/>
                          <a:ea typeface="Verdana"/>
                          <a:cs typeface="Verdana"/>
                          <a:sym typeface="Quattrocento Sans"/>
                        </a:rPr>
                        <a:t>Intermediate</a:t>
                      </a:r>
                      <a:r>
                        <a:rPr lang="fr-FR" sz="1600" b="0" i="0" u="none" strike="noStrike" cap="none" dirty="0">
                          <a:solidFill>
                            <a:srgbClr val="414141"/>
                          </a:solidFill>
                          <a:latin typeface="Verdana"/>
                          <a:ea typeface="Verdana"/>
                          <a:cs typeface="Verdana"/>
                          <a:sym typeface="Quattrocento Sans"/>
                        </a:rPr>
                        <a:t> Report</a:t>
                      </a:r>
                      <a:endParaRPr sz="1600" b="0" i="0" u="none" strike="noStrike" cap="none" dirty="0">
                        <a:solidFill>
                          <a:srgbClr val="414141"/>
                        </a:solidFill>
                        <a:latin typeface="Verdana"/>
                        <a:ea typeface="Verdana"/>
                        <a:cs typeface="Verdana"/>
                        <a:sym typeface="Arial"/>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 3</a:t>
                      </a:r>
                      <a:endParaRPr dirty="0"/>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dirty="0" err="1">
                          <a:solidFill>
                            <a:srgbClr val="414141"/>
                          </a:solidFill>
                          <a:latin typeface="Verdana"/>
                          <a:ea typeface="Verdana"/>
                          <a:cs typeface="Verdana"/>
                          <a:sym typeface="Verdana"/>
                        </a:rPr>
                        <a:t>Executive</a:t>
                      </a:r>
                      <a:r>
                        <a:rPr lang="fr-FR" sz="1600" b="0" i="0" u="none" strike="noStrike" cap="none" dirty="0">
                          <a:solidFill>
                            <a:srgbClr val="414141"/>
                          </a:solidFill>
                          <a:latin typeface="Verdana"/>
                          <a:ea typeface="Verdana"/>
                          <a:cs typeface="Verdana"/>
                          <a:sym typeface="Verdana"/>
                        </a:rPr>
                        <a:t> </a:t>
                      </a:r>
                      <a:r>
                        <a:rPr lang="fr-FR" sz="1600" b="0" i="0" u="none" strike="noStrike" cap="none" dirty="0" err="1">
                          <a:solidFill>
                            <a:srgbClr val="414141"/>
                          </a:solidFill>
                          <a:latin typeface="Verdana"/>
                          <a:ea typeface="Verdana"/>
                          <a:cs typeface="Verdana"/>
                          <a:sym typeface="Verdana"/>
                        </a:rPr>
                        <a:t>Summary</a:t>
                      </a:r>
                      <a:endParaRPr dirty="0"/>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  5</a:t>
                      </a:r>
                      <a:endParaRPr dirty="0"/>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Key Results</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11</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Coverage</a:t>
                      </a:r>
                      <a:endParaRPr sz="1600" b="0" i="0" u="none" strike="noStrike" cap="none">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16</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Voice Service</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23</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592075">
                <a:tc>
                  <a:txBody>
                    <a:bodyPr/>
                    <a:lstStyle/>
                    <a:p>
                      <a:pPr marL="355600" marR="0" lvl="0" indent="-355600" algn="l" rtl="0">
                        <a:lnSpc>
                          <a:spcPct val="106000"/>
                        </a:lnSpc>
                        <a:spcBef>
                          <a:spcPts val="0"/>
                        </a:spcBef>
                        <a:spcAft>
                          <a:spcPts val="0"/>
                        </a:spcAft>
                        <a:buClr>
                          <a:srgbClr val="000000"/>
                        </a:buClr>
                        <a:buSzPts val="1600"/>
                        <a:buFont typeface="Noto Sans Symbols"/>
                        <a:buNone/>
                      </a:pPr>
                      <a:r>
                        <a:rPr lang="fr-FR" sz="1600" b="0" i="0" u="none" strike="noStrike" cap="none">
                          <a:solidFill>
                            <a:srgbClr val="414141"/>
                          </a:solidFill>
                          <a:latin typeface="Verdana"/>
                          <a:ea typeface="Verdana"/>
                          <a:cs typeface="Verdana"/>
                          <a:sym typeface="Verdana"/>
                        </a:rPr>
                        <a:t>Benchmarking Data Service</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a:solidFill>
                            <a:srgbClr val="414141"/>
                          </a:solidFill>
                          <a:latin typeface="Verdana"/>
                          <a:ea typeface="Verdana"/>
                          <a:cs typeface="Verdana"/>
                          <a:sym typeface="Verdana"/>
                        </a:rPr>
                        <a:t>33</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441" name="Google Shape;1441;p3"/>
          <p:cNvSpPr txBox="1">
            <a:spLocks noGrp="1"/>
          </p:cNvSpPr>
          <p:nvPr>
            <p:ph type="ftr" idx="11"/>
          </p:nvPr>
        </p:nvSpPr>
        <p:spPr>
          <a:xfrm>
            <a:off x="469122" y="6584426"/>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a:p>
        </p:txBody>
      </p:sp>
      <p:sp>
        <p:nvSpPr>
          <p:cNvPr id="1442" name="Google Shape;1442;p3"/>
          <p:cNvSpPr/>
          <p:nvPr/>
        </p:nvSpPr>
        <p:spPr>
          <a:xfrm>
            <a:off x="469900" y="1536251"/>
            <a:ext cx="368120" cy="367041"/>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132"/>
                </a:moveTo>
                <a:cubicBezTo>
                  <a:pt x="255" y="410"/>
                  <a:pt x="255" y="410"/>
                  <a:pt x="255" y="410"/>
                </a:cubicBezTo>
                <a:cubicBezTo>
                  <a:pt x="253" y="413"/>
                  <a:pt x="249" y="416"/>
                  <a:pt x="245" y="416"/>
                </a:cubicBezTo>
                <a:cubicBezTo>
                  <a:pt x="245" y="416"/>
                  <a:pt x="245" y="416"/>
                  <a:pt x="244" y="416"/>
                </a:cubicBezTo>
                <a:cubicBezTo>
                  <a:pt x="240" y="415"/>
                  <a:pt x="236" y="413"/>
                  <a:pt x="235" y="409"/>
                </a:cubicBezTo>
                <a:cubicBezTo>
                  <a:pt x="200" y="312"/>
                  <a:pt x="200" y="312"/>
                  <a:pt x="200" y="312"/>
                </a:cubicBezTo>
                <a:cubicBezTo>
                  <a:pt x="103" y="276"/>
                  <a:pt x="103" y="276"/>
                  <a:pt x="103" y="276"/>
                </a:cubicBezTo>
                <a:cubicBezTo>
                  <a:pt x="99" y="275"/>
                  <a:pt x="96" y="271"/>
                  <a:pt x="96" y="267"/>
                </a:cubicBezTo>
                <a:cubicBezTo>
                  <a:pt x="95" y="263"/>
                  <a:pt x="98" y="259"/>
                  <a:pt x="102" y="257"/>
                </a:cubicBezTo>
                <a:cubicBezTo>
                  <a:pt x="379" y="118"/>
                  <a:pt x="379" y="118"/>
                  <a:pt x="379" y="118"/>
                </a:cubicBezTo>
                <a:cubicBezTo>
                  <a:pt x="383" y="116"/>
                  <a:pt x="388" y="117"/>
                  <a:pt x="391" y="120"/>
                </a:cubicBezTo>
                <a:cubicBezTo>
                  <a:pt x="394" y="123"/>
                  <a:pt x="395" y="128"/>
                  <a:pt x="393" y="132"/>
                </a:cubicBezTo>
                <a:close/>
                <a:moveTo>
                  <a:pt x="133" y="265"/>
                </a:moveTo>
                <a:cubicBezTo>
                  <a:pt x="360" y="152"/>
                  <a:pt x="360" y="152"/>
                  <a:pt x="360" y="152"/>
                </a:cubicBezTo>
                <a:cubicBezTo>
                  <a:pt x="247" y="378"/>
                  <a:pt x="247" y="378"/>
                  <a:pt x="247" y="378"/>
                </a:cubicBezTo>
                <a:cubicBezTo>
                  <a:pt x="218" y="300"/>
                  <a:pt x="218" y="300"/>
                  <a:pt x="218" y="300"/>
                </a:cubicBezTo>
                <a:cubicBezTo>
                  <a:pt x="217" y="297"/>
                  <a:pt x="215" y="295"/>
                  <a:pt x="212" y="294"/>
                </a:cubicBezTo>
                <a:lnTo>
                  <a:pt x="133" y="26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3" name="Google Shape;1443;p3"/>
          <p:cNvSpPr/>
          <p:nvPr/>
        </p:nvSpPr>
        <p:spPr>
          <a:xfrm>
            <a:off x="470440" y="2702778"/>
            <a:ext cx="367041" cy="368120"/>
          </a:xfrm>
          <a:custGeom>
            <a:avLst/>
            <a:gdLst/>
            <a:ahLst/>
            <a:cxnLst/>
            <a:rect l="l" t="t" r="r" b="b"/>
            <a:pathLst>
              <a:path w="512" h="512" extrusionOk="0">
                <a:moveTo>
                  <a:pt x="201" y="170"/>
                </a:moveTo>
                <a:cubicBezTo>
                  <a:pt x="147" y="170"/>
                  <a:pt x="147" y="170"/>
                  <a:pt x="147" y="170"/>
                </a:cubicBezTo>
                <a:cubicBezTo>
                  <a:pt x="165" y="147"/>
                  <a:pt x="190" y="130"/>
                  <a:pt x="220" y="122"/>
                </a:cubicBezTo>
                <a:cubicBezTo>
                  <a:pt x="212" y="135"/>
                  <a:pt x="206" y="151"/>
                  <a:pt x="201" y="170"/>
                </a:cubicBezTo>
                <a:close/>
                <a:moveTo>
                  <a:pt x="256" y="117"/>
                </a:moveTo>
                <a:cubicBezTo>
                  <a:pt x="245" y="117"/>
                  <a:pt x="232" y="137"/>
                  <a:pt x="223" y="170"/>
                </a:cubicBezTo>
                <a:cubicBezTo>
                  <a:pt x="288" y="170"/>
                  <a:pt x="288" y="170"/>
                  <a:pt x="288" y="170"/>
                </a:cubicBezTo>
                <a:cubicBezTo>
                  <a:pt x="279" y="137"/>
                  <a:pt x="266" y="117"/>
                  <a:pt x="256" y="117"/>
                </a:cubicBezTo>
                <a:close/>
                <a:moveTo>
                  <a:pt x="197" y="192"/>
                </a:moveTo>
                <a:cubicBezTo>
                  <a:pt x="133" y="192"/>
                  <a:pt x="133" y="192"/>
                  <a:pt x="133" y="192"/>
                </a:cubicBezTo>
                <a:cubicBezTo>
                  <a:pt x="124" y="208"/>
                  <a:pt x="119" y="226"/>
                  <a:pt x="118" y="245"/>
                </a:cubicBezTo>
                <a:cubicBezTo>
                  <a:pt x="192" y="245"/>
                  <a:pt x="192" y="245"/>
                  <a:pt x="192" y="245"/>
                </a:cubicBezTo>
                <a:cubicBezTo>
                  <a:pt x="192" y="227"/>
                  <a:pt x="194" y="209"/>
                  <a:pt x="197" y="192"/>
                </a:cubicBezTo>
                <a:close/>
                <a:moveTo>
                  <a:pt x="218" y="320"/>
                </a:moveTo>
                <a:cubicBezTo>
                  <a:pt x="293" y="320"/>
                  <a:pt x="293" y="320"/>
                  <a:pt x="293" y="320"/>
                </a:cubicBezTo>
                <a:cubicBezTo>
                  <a:pt x="296" y="304"/>
                  <a:pt x="298" y="286"/>
                  <a:pt x="298" y="266"/>
                </a:cubicBezTo>
                <a:cubicBezTo>
                  <a:pt x="213" y="266"/>
                  <a:pt x="213" y="266"/>
                  <a:pt x="213" y="266"/>
                </a:cubicBezTo>
                <a:cubicBezTo>
                  <a:pt x="214" y="286"/>
                  <a:pt x="216" y="304"/>
                  <a:pt x="218" y="320"/>
                </a:cubicBezTo>
                <a:close/>
                <a:moveTo>
                  <a:pt x="365" y="170"/>
                </a:moveTo>
                <a:cubicBezTo>
                  <a:pt x="347" y="147"/>
                  <a:pt x="321" y="130"/>
                  <a:pt x="292" y="122"/>
                </a:cubicBezTo>
                <a:cubicBezTo>
                  <a:pt x="299" y="135"/>
                  <a:pt x="306" y="151"/>
                  <a:pt x="310" y="170"/>
                </a:cubicBezTo>
                <a:lnTo>
                  <a:pt x="365" y="170"/>
                </a:lnTo>
                <a:close/>
                <a:moveTo>
                  <a:pt x="293" y="192"/>
                </a:moveTo>
                <a:cubicBezTo>
                  <a:pt x="218" y="192"/>
                  <a:pt x="218" y="192"/>
                  <a:pt x="218" y="192"/>
                </a:cubicBezTo>
                <a:cubicBezTo>
                  <a:pt x="216" y="207"/>
                  <a:pt x="214" y="225"/>
                  <a:pt x="213" y="245"/>
                </a:cubicBezTo>
                <a:cubicBezTo>
                  <a:pt x="298" y="245"/>
                  <a:pt x="298" y="245"/>
                  <a:pt x="298" y="245"/>
                </a:cubicBezTo>
                <a:cubicBezTo>
                  <a:pt x="298" y="225"/>
                  <a:pt x="296" y="207"/>
                  <a:pt x="293" y="192"/>
                </a:cubicBezTo>
                <a:close/>
                <a:moveTo>
                  <a:pt x="192" y="266"/>
                </a:moveTo>
                <a:cubicBezTo>
                  <a:pt x="118" y="266"/>
                  <a:pt x="118" y="266"/>
                  <a:pt x="118" y="266"/>
                </a:cubicBezTo>
                <a:cubicBezTo>
                  <a:pt x="119" y="285"/>
                  <a:pt x="124" y="303"/>
                  <a:pt x="133" y="320"/>
                </a:cubicBezTo>
                <a:cubicBezTo>
                  <a:pt x="197" y="320"/>
                  <a:pt x="197" y="320"/>
                  <a:pt x="197" y="320"/>
                </a:cubicBezTo>
                <a:cubicBezTo>
                  <a:pt x="194" y="303"/>
                  <a:pt x="192" y="284"/>
                  <a:pt x="192" y="266"/>
                </a:cubicBezTo>
                <a:close/>
                <a:moveTo>
                  <a:pt x="319" y="245"/>
                </a:moveTo>
                <a:cubicBezTo>
                  <a:pt x="394" y="245"/>
                  <a:pt x="394" y="245"/>
                  <a:pt x="394" y="245"/>
                </a:cubicBezTo>
                <a:cubicBezTo>
                  <a:pt x="392" y="226"/>
                  <a:pt x="387" y="208"/>
                  <a:pt x="379" y="192"/>
                </a:cubicBezTo>
                <a:cubicBezTo>
                  <a:pt x="314" y="192"/>
                  <a:pt x="314" y="192"/>
                  <a:pt x="314" y="192"/>
                </a:cubicBezTo>
                <a:cubicBezTo>
                  <a:pt x="317" y="209"/>
                  <a:pt x="319" y="227"/>
                  <a:pt x="319"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56"/>
                </a:moveTo>
                <a:cubicBezTo>
                  <a:pt x="416" y="167"/>
                  <a:pt x="344" y="96"/>
                  <a:pt x="256" y="96"/>
                </a:cubicBezTo>
                <a:cubicBezTo>
                  <a:pt x="167" y="96"/>
                  <a:pt x="96" y="167"/>
                  <a:pt x="96" y="256"/>
                </a:cubicBezTo>
                <a:cubicBezTo>
                  <a:pt x="96" y="344"/>
                  <a:pt x="167" y="416"/>
                  <a:pt x="256" y="416"/>
                </a:cubicBezTo>
                <a:cubicBezTo>
                  <a:pt x="344" y="416"/>
                  <a:pt x="416" y="344"/>
                  <a:pt x="416" y="256"/>
                </a:cubicBezTo>
                <a:close/>
                <a:moveTo>
                  <a:pt x="314" y="320"/>
                </a:moveTo>
                <a:cubicBezTo>
                  <a:pt x="379" y="320"/>
                  <a:pt x="379" y="320"/>
                  <a:pt x="379" y="320"/>
                </a:cubicBezTo>
                <a:cubicBezTo>
                  <a:pt x="387" y="303"/>
                  <a:pt x="392" y="285"/>
                  <a:pt x="394" y="266"/>
                </a:cubicBezTo>
                <a:cubicBezTo>
                  <a:pt x="319" y="266"/>
                  <a:pt x="319" y="266"/>
                  <a:pt x="319" y="266"/>
                </a:cubicBezTo>
                <a:cubicBezTo>
                  <a:pt x="319" y="284"/>
                  <a:pt x="317" y="303"/>
                  <a:pt x="314" y="320"/>
                </a:cubicBezTo>
                <a:close/>
                <a:moveTo>
                  <a:pt x="147" y="341"/>
                </a:moveTo>
                <a:cubicBezTo>
                  <a:pt x="165" y="364"/>
                  <a:pt x="190" y="381"/>
                  <a:pt x="220" y="389"/>
                </a:cubicBezTo>
                <a:cubicBezTo>
                  <a:pt x="212" y="377"/>
                  <a:pt x="206" y="360"/>
                  <a:pt x="201" y="341"/>
                </a:cubicBezTo>
                <a:lnTo>
                  <a:pt x="147" y="341"/>
                </a:lnTo>
                <a:close/>
                <a:moveTo>
                  <a:pt x="292" y="389"/>
                </a:moveTo>
                <a:cubicBezTo>
                  <a:pt x="321" y="381"/>
                  <a:pt x="347" y="364"/>
                  <a:pt x="365" y="341"/>
                </a:cubicBezTo>
                <a:cubicBezTo>
                  <a:pt x="310" y="341"/>
                  <a:pt x="310" y="341"/>
                  <a:pt x="310" y="341"/>
                </a:cubicBezTo>
                <a:cubicBezTo>
                  <a:pt x="306" y="360"/>
                  <a:pt x="299" y="377"/>
                  <a:pt x="292" y="389"/>
                </a:cubicBezTo>
                <a:close/>
                <a:moveTo>
                  <a:pt x="256" y="394"/>
                </a:moveTo>
                <a:cubicBezTo>
                  <a:pt x="266" y="394"/>
                  <a:pt x="279" y="375"/>
                  <a:pt x="288" y="341"/>
                </a:cubicBezTo>
                <a:cubicBezTo>
                  <a:pt x="223" y="341"/>
                  <a:pt x="223" y="341"/>
                  <a:pt x="223" y="341"/>
                </a:cubicBezTo>
                <a:cubicBezTo>
                  <a:pt x="232" y="375"/>
                  <a:pt x="245" y="394"/>
                  <a:pt x="256" y="39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4" name="Google Shape;1444;p3"/>
          <p:cNvSpPr/>
          <p:nvPr/>
        </p:nvSpPr>
        <p:spPr>
          <a:xfrm>
            <a:off x="469450" y="3309285"/>
            <a:ext cx="369021" cy="370106"/>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31" y="381"/>
                </a:moveTo>
                <a:cubicBezTo>
                  <a:pt x="229" y="383"/>
                  <a:pt x="226" y="384"/>
                  <a:pt x="223" y="384"/>
                </a:cubicBezTo>
                <a:cubicBezTo>
                  <a:pt x="221" y="384"/>
                  <a:pt x="218" y="383"/>
                  <a:pt x="216" y="382"/>
                </a:cubicBezTo>
                <a:cubicBezTo>
                  <a:pt x="213" y="379"/>
                  <a:pt x="200" y="377"/>
                  <a:pt x="194" y="376"/>
                </a:cubicBezTo>
                <a:cubicBezTo>
                  <a:pt x="187" y="375"/>
                  <a:pt x="181" y="374"/>
                  <a:pt x="177" y="372"/>
                </a:cubicBezTo>
                <a:cubicBezTo>
                  <a:pt x="167" y="369"/>
                  <a:pt x="162" y="357"/>
                  <a:pt x="160" y="350"/>
                </a:cubicBezTo>
                <a:cubicBezTo>
                  <a:pt x="159" y="343"/>
                  <a:pt x="156" y="332"/>
                  <a:pt x="161" y="324"/>
                </a:cubicBezTo>
                <a:cubicBezTo>
                  <a:pt x="167" y="317"/>
                  <a:pt x="173" y="302"/>
                  <a:pt x="176" y="291"/>
                </a:cubicBezTo>
                <a:cubicBezTo>
                  <a:pt x="180" y="272"/>
                  <a:pt x="179" y="258"/>
                  <a:pt x="172" y="250"/>
                </a:cubicBezTo>
                <a:cubicBezTo>
                  <a:pt x="164" y="240"/>
                  <a:pt x="149" y="240"/>
                  <a:pt x="149" y="240"/>
                </a:cubicBezTo>
                <a:cubicBezTo>
                  <a:pt x="149" y="240"/>
                  <a:pt x="149" y="240"/>
                  <a:pt x="149" y="240"/>
                </a:cubicBezTo>
                <a:cubicBezTo>
                  <a:pt x="149" y="240"/>
                  <a:pt x="149" y="240"/>
                  <a:pt x="149" y="240"/>
                </a:cubicBezTo>
                <a:cubicBezTo>
                  <a:pt x="148" y="240"/>
                  <a:pt x="134" y="240"/>
                  <a:pt x="125" y="250"/>
                </a:cubicBezTo>
                <a:cubicBezTo>
                  <a:pt x="119" y="259"/>
                  <a:pt x="118" y="272"/>
                  <a:pt x="122" y="291"/>
                </a:cubicBezTo>
                <a:cubicBezTo>
                  <a:pt x="125" y="302"/>
                  <a:pt x="131" y="317"/>
                  <a:pt x="136" y="324"/>
                </a:cubicBezTo>
                <a:cubicBezTo>
                  <a:pt x="142" y="332"/>
                  <a:pt x="139" y="344"/>
                  <a:pt x="137" y="350"/>
                </a:cubicBezTo>
                <a:cubicBezTo>
                  <a:pt x="135" y="357"/>
                  <a:pt x="131" y="369"/>
                  <a:pt x="121" y="372"/>
                </a:cubicBezTo>
                <a:cubicBezTo>
                  <a:pt x="120" y="373"/>
                  <a:pt x="118" y="373"/>
                  <a:pt x="117" y="373"/>
                </a:cubicBezTo>
                <a:cubicBezTo>
                  <a:pt x="113" y="373"/>
                  <a:pt x="109" y="370"/>
                  <a:pt x="107" y="366"/>
                </a:cubicBezTo>
                <a:cubicBezTo>
                  <a:pt x="105" y="361"/>
                  <a:pt x="108" y="354"/>
                  <a:pt x="113" y="352"/>
                </a:cubicBezTo>
                <a:cubicBezTo>
                  <a:pt x="115" y="351"/>
                  <a:pt x="119" y="340"/>
                  <a:pt x="118" y="336"/>
                </a:cubicBezTo>
                <a:cubicBezTo>
                  <a:pt x="112" y="326"/>
                  <a:pt x="105" y="310"/>
                  <a:pt x="101" y="296"/>
                </a:cubicBezTo>
                <a:cubicBezTo>
                  <a:pt x="95" y="270"/>
                  <a:pt x="98" y="250"/>
                  <a:pt x="109" y="237"/>
                </a:cubicBezTo>
                <a:cubicBezTo>
                  <a:pt x="123" y="219"/>
                  <a:pt x="146" y="218"/>
                  <a:pt x="149" y="218"/>
                </a:cubicBezTo>
                <a:cubicBezTo>
                  <a:pt x="149" y="218"/>
                  <a:pt x="149" y="218"/>
                  <a:pt x="149" y="218"/>
                </a:cubicBezTo>
                <a:cubicBezTo>
                  <a:pt x="149" y="218"/>
                  <a:pt x="149" y="218"/>
                  <a:pt x="149" y="218"/>
                </a:cubicBezTo>
                <a:cubicBezTo>
                  <a:pt x="149" y="218"/>
                  <a:pt x="149" y="218"/>
                  <a:pt x="149" y="218"/>
                </a:cubicBezTo>
                <a:cubicBezTo>
                  <a:pt x="149" y="218"/>
                  <a:pt x="149" y="218"/>
                  <a:pt x="149" y="218"/>
                </a:cubicBezTo>
                <a:cubicBezTo>
                  <a:pt x="153" y="218"/>
                  <a:pt x="175" y="219"/>
                  <a:pt x="189" y="237"/>
                </a:cubicBezTo>
                <a:cubicBezTo>
                  <a:pt x="200" y="250"/>
                  <a:pt x="203" y="270"/>
                  <a:pt x="196" y="296"/>
                </a:cubicBezTo>
                <a:cubicBezTo>
                  <a:pt x="193" y="310"/>
                  <a:pt x="186" y="326"/>
                  <a:pt x="180" y="336"/>
                </a:cubicBezTo>
                <a:cubicBezTo>
                  <a:pt x="179" y="340"/>
                  <a:pt x="183" y="351"/>
                  <a:pt x="185" y="353"/>
                </a:cubicBezTo>
                <a:cubicBezTo>
                  <a:pt x="187" y="353"/>
                  <a:pt x="193" y="354"/>
                  <a:pt x="198" y="355"/>
                </a:cubicBezTo>
                <a:cubicBezTo>
                  <a:pt x="210" y="357"/>
                  <a:pt x="223" y="359"/>
                  <a:pt x="230" y="366"/>
                </a:cubicBezTo>
                <a:cubicBezTo>
                  <a:pt x="235" y="370"/>
                  <a:pt x="235" y="376"/>
                  <a:pt x="231" y="381"/>
                </a:cubicBezTo>
                <a:close/>
                <a:moveTo>
                  <a:pt x="416" y="320"/>
                </a:moveTo>
                <a:cubicBezTo>
                  <a:pt x="416" y="326"/>
                  <a:pt x="411" y="330"/>
                  <a:pt x="405" y="330"/>
                </a:cubicBezTo>
                <a:cubicBezTo>
                  <a:pt x="224" y="330"/>
                  <a:pt x="224" y="330"/>
                  <a:pt x="224" y="330"/>
                </a:cubicBezTo>
                <a:cubicBezTo>
                  <a:pt x="218" y="330"/>
                  <a:pt x="213" y="326"/>
                  <a:pt x="213" y="320"/>
                </a:cubicBezTo>
                <a:cubicBezTo>
                  <a:pt x="213" y="314"/>
                  <a:pt x="218" y="309"/>
                  <a:pt x="224" y="309"/>
                </a:cubicBezTo>
                <a:cubicBezTo>
                  <a:pt x="394" y="309"/>
                  <a:pt x="394" y="309"/>
                  <a:pt x="394" y="309"/>
                </a:cubicBezTo>
                <a:cubicBezTo>
                  <a:pt x="394" y="181"/>
                  <a:pt x="394" y="181"/>
                  <a:pt x="394" y="181"/>
                </a:cubicBezTo>
                <a:cubicBezTo>
                  <a:pt x="170" y="181"/>
                  <a:pt x="170" y="181"/>
                  <a:pt x="170" y="181"/>
                </a:cubicBezTo>
                <a:cubicBezTo>
                  <a:pt x="170" y="192"/>
                  <a:pt x="170" y="192"/>
                  <a:pt x="170" y="192"/>
                </a:cubicBezTo>
                <a:cubicBezTo>
                  <a:pt x="170" y="198"/>
                  <a:pt x="166" y="202"/>
                  <a:pt x="160" y="202"/>
                </a:cubicBezTo>
                <a:cubicBezTo>
                  <a:pt x="154" y="202"/>
                  <a:pt x="149" y="198"/>
                  <a:pt x="149" y="192"/>
                </a:cubicBezTo>
                <a:cubicBezTo>
                  <a:pt x="149" y="170"/>
                  <a:pt x="149" y="170"/>
                  <a:pt x="149" y="170"/>
                </a:cubicBezTo>
                <a:cubicBezTo>
                  <a:pt x="149" y="164"/>
                  <a:pt x="154" y="160"/>
                  <a:pt x="160" y="160"/>
                </a:cubicBezTo>
                <a:cubicBezTo>
                  <a:pt x="405" y="160"/>
                  <a:pt x="405" y="160"/>
                  <a:pt x="405" y="160"/>
                </a:cubicBezTo>
                <a:cubicBezTo>
                  <a:pt x="411" y="160"/>
                  <a:pt x="416" y="164"/>
                  <a:pt x="416" y="170"/>
                </a:cubicBezTo>
                <a:lnTo>
                  <a:pt x="416" y="320"/>
                </a:lnTo>
                <a:close/>
                <a:moveTo>
                  <a:pt x="234" y="256"/>
                </a:moveTo>
                <a:cubicBezTo>
                  <a:pt x="362" y="256"/>
                  <a:pt x="362" y="256"/>
                  <a:pt x="362" y="256"/>
                </a:cubicBezTo>
                <a:cubicBezTo>
                  <a:pt x="368" y="256"/>
                  <a:pt x="373" y="260"/>
                  <a:pt x="373" y="266"/>
                </a:cubicBezTo>
                <a:cubicBezTo>
                  <a:pt x="373" y="272"/>
                  <a:pt x="368" y="277"/>
                  <a:pt x="362" y="277"/>
                </a:cubicBezTo>
                <a:cubicBezTo>
                  <a:pt x="234" y="277"/>
                  <a:pt x="234" y="277"/>
                  <a:pt x="234" y="277"/>
                </a:cubicBezTo>
                <a:cubicBezTo>
                  <a:pt x="228" y="277"/>
                  <a:pt x="224" y="272"/>
                  <a:pt x="224" y="266"/>
                </a:cubicBezTo>
                <a:cubicBezTo>
                  <a:pt x="224" y="260"/>
                  <a:pt x="228" y="256"/>
                  <a:pt x="234" y="256"/>
                </a:cubicBezTo>
                <a:close/>
                <a:moveTo>
                  <a:pt x="224" y="224"/>
                </a:moveTo>
                <a:cubicBezTo>
                  <a:pt x="224" y="218"/>
                  <a:pt x="228" y="213"/>
                  <a:pt x="234" y="213"/>
                </a:cubicBezTo>
                <a:cubicBezTo>
                  <a:pt x="362" y="213"/>
                  <a:pt x="362" y="213"/>
                  <a:pt x="362" y="213"/>
                </a:cubicBezTo>
                <a:cubicBezTo>
                  <a:pt x="368" y="213"/>
                  <a:pt x="373" y="218"/>
                  <a:pt x="373" y="224"/>
                </a:cubicBezTo>
                <a:cubicBezTo>
                  <a:pt x="373" y="230"/>
                  <a:pt x="368" y="234"/>
                  <a:pt x="362" y="234"/>
                </a:cubicBezTo>
                <a:cubicBezTo>
                  <a:pt x="234" y="234"/>
                  <a:pt x="234" y="234"/>
                  <a:pt x="234" y="234"/>
                </a:cubicBezTo>
                <a:cubicBezTo>
                  <a:pt x="228" y="234"/>
                  <a:pt x="224" y="230"/>
                  <a:pt x="224" y="22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grpSp>
        <p:nvGrpSpPr>
          <p:cNvPr id="1445" name="Google Shape;1445;p3"/>
          <p:cNvGrpSpPr/>
          <p:nvPr/>
        </p:nvGrpSpPr>
        <p:grpSpPr>
          <a:xfrm>
            <a:off x="469122" y="3902805"/>
            <a:ext cx="369676" cy="369676"/>
            <a:chOff x="5426" y="1148"/>
            <a:chExt cx="340" cy="340"/>
          </a:xfrm>
        </p:grpSpPr>
        <p:sp>
          <p:nvSpPr>
            <p:cNvPr id="1446" name="Google Shape;1446;p3"/>
            <p:cNvSpPr/>
            <p:nvPr/>
          </p:nvSpPr>
          <p:spPr>
            <a:xfrm>
              <a:off x="5518" y="1254"/>
              <a:ext cx="156" cy="142"/>
            </a:xfrm>
            <a:custGeom>
              <a:avLst/>
              <a:gdLst/>
              <a:ahLst/>
              <a:cxnLst/>
              <a:rect l="l" t="t" r="r" b="b"/>
              <a:pathLst>
                <a:path w="235" h="213" extrusionOk="0">
                  <a:moveTo>
                    <a:pt x="203" y="53"/>
                  </a:moveTo>
                  <a:cubicBezTo>
                    <a:pt x="203" y="55"/>
                    <a:pt x="203" y="56"/>
                    <a:pt x="202" y="57"/>
                  </a:cubicBezTo>
                  <a:cubicBezTo>
                    <a:pt x="189" y="87"/>
                    <a:pt x="155" y="106"/>
                    <a:pt x="117" y="106"/>
                  </a:cubicBezTo>
                  <a:cubicBezTo>
                    <a:pt x="80" y="106"/>
                    <a:pt x="47" y="87"/>
                    <a:pt x="33" y="57"/>
                  </a:cubicBezTo>
                  <a:cubicBezTo>
                    <a:pt x="33" y="56"/>
                    <a:pt x="32" y="55"/>
                    <a:pt x="32" y="53"/>
                  </a:cubicBezTo>
                  <a:cubicBezTo>
                    <a:pt x="32" y="0"/>
                    <a:pt x="32" y="0"/>
                    <a:pt x="32" y="0"/>
                  </a:cubicBezTo>
                  <a:cubicBezTo>
                    <a:pt x="0" y="0"/>
                    <a:pt x="0" y="0"/>
                    <a:pt x="0" y="0"/>
                  </a:cubicBezTo>
                  <a:cubicBezTo>
                    <a:pt x="0" y="213"/>
                    <a:pt x="0" y="213"/>
                    <a:pt x="0" y="213"/>
                  </a:cubicBezTo>
                  <a:cubicBezTo>
                    <a:pt x="235" y="213"/>
                    <a:pt x="235" y="213"/>
                    <a:pt x="235" y="213"/>
                  </a:cubicBezTo>
                  <a:cubicBezTo>
                    <a:pt x="235" y="0"/>
                    <a:pt x="235" y="0"/>
                    <a:pt x="235" y="0"/>
                  </a:cubicBezTo>
                  <a:cubicBezTo>
                    <a:pt x="203" y="0"/>
                    <a:pt x="203" y="0"/>
                    <a:pt x="203" y="0"/>
                  </a:cubicBezTo>
                  <a:lnTo>
                    <a:pt x="203" y="53"/>
                  </a:lnTo>
                  <a:close/>
                  <a:moveTo>
                    <a:pt x="203" y="192"/>
                  </a:moveTo>
                  <a:cubicBezTo>
                    <a:pt x="32" y="192"/>
                    <a:pt x="32" y="192"/>
                    <a:pt x="32" y="192"/>
                  </a:cubicBezTo>
                  <a:cubicBezTo>
                    <a:pt x="26" y="192"/>
                    <a:pt x="22" y="187"/>
                    <a:pt x="22" y="181"/>
                  </a:cubicBezTo>
                  <a:cubicBezTo>
                    <a:pt x="22" y="175"/>
                    <a:pt x="26" y="170"/>
                    <a:pt x="32" y="170"/>
                  </a:cubicBezTo>
                  <a:cubicBezTo>
                    <a:pt x="203" y="170"/>
                    <a:pt x="203" y="170"/>
                    <a:pt x="203" y="170"/>
                  </a:cubicBezTo>
                  <a:cubicBezTo>
                    <a:pt x="209" y="170"/>
                    <a:pt x="214" y="175"/>
                    <a:pt x="214" y="181"/>
                  </a:cubicBezTo>
                  <a:cubicBezTo>
                    <a:pt x="214" y="187"/>
                    <a:pt x="209" y="192"/>
                    <a:pt x="203" y="192"/>
                  </a:cubicBezTo>
                  <a:close/>
                  <a:moveTo>
                    <a:pt x="214" y="138"/>
                  </a:moveTo>
                  <a:cubicBezTo>
                    <a:pt x="214" y="144"/>
                    <a:pt x="209" y="149"/>
                    <a:pt x="203" y="149"/>
                  </a:cubicBezTo>
                  <a:cubicBezTo>
                    <a:pt x="32" y="149"/>
                    <a:pt x="32" y="149"/>
                    <a:pt x="32" y="149"/>
                  </a:cubicBezTo>
                  <a:cubicBezTo>
                    <a:pt x="26" y="149"/>
                    <a:pt x="22" y="144"/>
                    <a:pt x="22" y="138"/>
                  </a:cubicBezTo>
                  <a:cubicBezTo>
                    <a:pt x="22" y="132"/>
                    <a:pt x="26" y="128"/>
                    <a:pt x="32" y="128"/>
                  </a:cubicBezTo>
                  <a:cubicBezTo>
                    <a:pt x="203" y="128"/>
                    <a:pt x="203" y="128"/>
                    <a:pt x="203" y="128"/>
                  </a:cubicBezTo>
                  <a:cubicBezTo>
                    <a:pt x="209" y="128"/>
                    <a:pt x="214" y="132"/>
                    <a:pt x="214" y="13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7" name="Google Shape;1447;p3"/>
            <p:cNvSpPr/>
            <p:nvPr/>
          </p:nvSpPr>
          <p:spPr>
            <a:xfrm>
              <a:off x="5553" y="1233"/>
              <a:ext cx="85" cy="78"/>
            </a:xfrm>
            <a:custGeom>
              <a:avLst/>
              <a:gdLst/>
              <a:ahLst/>
              <a:cxnLst/>
              <a:rect l="l" t="t" r="r" b="b"/>
              <a:pathLst>
                <a:path w="128" h="117" extrusionOk="0">
                  <a:moveTo>
                    <a:pt x="63" y="117"/>
                  </a:moveTo>
                  <a:cubicBezTo>
                    <a:pt x="91" y="117"/>
                    <a:pt x="117" y="103"/>
                    <a:pt x="128" y="83"/>
                  </a:cubicBezTo>
                  <a:cubicBezTo>
                    <a:pt x="128" y="0"/>
                    <a:pt x="128" y="0"/>
                    <a:pt x="128" y="0"/>
                  </a:cubicBezTo>
                  <a:cubicBezTo>
                    <a:pt x="0" y="0"/>
                    <a:pt x="0" y="0"/>
                    <a:pt x="0" y="0"/>
                  </a:cubicBezTo>
                  <a:cubicBezTo>
                    <a:pt x="0" y="83"/>
                    <a:pt x="0" y="83"/>
                    <a:pt x="0" y="83"/>
                  </a:cubicBezTo>
                  <a:cubicBezTo>
                    <a:pt x="9" y="100"/>
                    <a:pt x="31" y="117"/>
                    <a:pt x="63" y="117"/>
                  </a:cubicBezTo>
                  <a:close/>
                  <a:moveTo>
                    <a:pt x="24" y="45"/>
                  </a:moveTo>
                  <a:cubicBezTo>
                    <a:pt x="28" y="41"/>
                    <a:pt x="35" y="41"/>
                    <a:pt x="39" y="45"/>
                  </a:cubicBezTo>
                  <a:cubicBezTo>
                    <a:pt x="53" y="59"/>
                    <a:pt x="53" y="59"/>
                    <a:pt x="53" y="59"/>
                  </a:cubicBezTo>
                  <a:cubicBezTo>
                    <a:pt x="53" y="32"/>
                    <a:pt x="53" y="32"/>
                    <a:pt x="53" y="32"/>
                  </a:cubicBezTo>
                  <a:cubicBezTo>
                    <a:pt x="53" y="26"/>
                    <a:pt x="58" y="21"/>
                    <a:pt x="64" y="21"/>
                  </a:cubicBezTo>
                  <a:cubicBezTo>
                    <a:pt x="70" y="21"/>
                    <a:pt x="74" y="26"/>
                    <a:pt x="74" y="32"/>
                  </a:cubicBezTo>
                  <a:cubicBezTo>
                    <a:pt x="74" y="59"/>
                    <a:pt x="74" y="59"/>
                    <a:pt x="74" y="59"/>
                  </a:cubicBezTo>
                  <a:cubicBezTo>
                    <a:pt x="88" y="45"/>
                    <a:pt x="88" y="45"/>
                    <a:pt x="88" y="45"/>
                  </a:cubicBezTo>
                  <a:cubicBezTo>
                    <a:pt x="92" y="41"/>
                    <a:pt x="99" y="41"/>
                    <a:pt x="103" y="45"/>
                  </a:cubicBezTo>
                  <a:cubicBezTo>
                    <a:pt x="107" y="50"/>
                    <a:pt x="107" y="56"/>
                    <a:pt x="103" y="61"/>
                  </a:cubicBezTo>
                  <a:cubicBezTo>
                    <a:pt x="71" y="93"/>
                    <a:pt x="71" y="93"/>
                    <a:pt x="71" y="93"/>
                  </a:cubicBezTo>
                  <a:cubicBezTo>
                    <a:pt x="69" y="95"/>
                    <a:pt x="66" y="96"/>
                    <a:pt x="64" y="96"/>
                  </a:cubicBezTo>
                  <a:cubicBezTo>
                    <a:pt x="61" y="96"/>
                    <a:pt x="58" y="95"/>
                    <a:pt x="56" y="93"/>
                  </a:cubicBezTo>
                  <a:cubicBezTo>
                    <a:pt x="24" y="61"/>
                    <a:pt x="24" y="61"/>
                    <a:pt x="24" y="61"/>
                  </a:cubicBezTo>
                  <a:cubicBezTo>
                    <a:pt x="20" y="56"/>
                    <a:pt x="20" y="50"/>
                    <a:pt x="24" y="4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8" name="Google Shape;1448;p3"/>
            <p:cNvSpPr/>
            <p:nvPr/>
          </p:nvSpPr>
          <p:spPr>
            <a:xfrm>
              <a:off x="5426" y="1148"/>
              <a:ext cx="340" cy="340"/>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49"/>
                    <a:pt x="117" y="149"/>
                    <a:pt x="117" y="149"/>
                  </a:cubicBezTo>
                  <a:cubicBezTo>
                    <a:pt x="117" y="143"/>
                    <a:pt x="122" y="138"/>
                    <a:pt x="128" y="138"/>
                  </a:cubicBezTo>
                  <a:cubicBezTo>
                    <a:pt x="170" y="138"/>
                    <a:pt x="170" y="138"/>
                    <a:pt x="170" y="138"/>
                  </a:cubicBezTo>
                  <a:cubicBezTo>
                    <a:pt x="170" y="117"/>
                    <a:pt x="170" y="117"/>
                    <a:pt x="170" y="117"/>
                  </a:cubicBezTo>
                  <a:cubicBezTo>
                    <a:pt x="170" y="111"/>
                    <a:pt x="175" y="106"/>
                    <a:pt x="181" y="106"/>
                  </a:cubicBezTo>
                  <a:cubicBezTo>
                    <a:pt x="330" y="106"/>
                    <a:pt x="330" y="106"/>
                    <a:pt x="330" y="106"/>
                  </a:cubicBezTo>
                  <a:cubicBezTo>
                    <a:pt x="336" y="106"/>
                    <a:pt x="341" y="111"/>
                    <a:pt x="341" y="117"/>
                  </a:cubicBezTo>
                  <a:cubicBezTo>
                    <a:pt x="341" y="138"/>
                    <a:pt x="341" y="138"/>
                    <a:pt x="341" y="138"/>
                  </a:cubicBezTo>
                  <a:cubicBezTo>
                    <a:pt x="384" y="138"/>
                    <a:pt x="384" y="138"/>
                    <a:pt x="384" y="138"/>
                  </a:cubicBezTo>
                  <a:cubicBezTo>
                    <a:pt x="390" y="138"/>
                    <a:pt x="394" y="143"/>
                    <a:pt x="394" y="149"/>
                  </a:cubicBezTo>
                  <a:lnTo>
                    <a:pt x="394" y="38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grpSp>
      <p:sp>
        <p:nvSpPr>
          <p:cNvPr id="1449" name="Google Shape;1449;p3"/>
          <p:cNvSpPr/>
          <p:nvPr/>
        </p:nvSpPr>
        <p:spPr>
          <a:xfrm>
            <a:off x="470145" y="2151312"/>
            <a:ext cx="367631" cy="367631"/>
          </a:xfrm>
          <a:custGeom>
            <a:avLst/>
            <a:gdLst/>
            <a:ahLst/>
            <a:cxnLst/>
            <a:rect l="l" t="t" r="r" b="b"/>
            <a:pathLst>
              <a:path w="512" h="512" extrusionOk="0">
                <a:moveTo>
                  <a:pt x="393" y="234"/>
                </a:moveTo>
                <a:cubicBezTo>
                  <a:pt x="368" y="234"/>
                  <a:pt x="368" y="234"/>
                  <a:pt x="368" y="234"/>
                </a:cubicBezTo>
                <a:cubicBezTo>
                  <a:pt x="364" y="234"/>
                  <a:pt x="359" y="231"/>
                  <a:pt x="358" y="227"/>
                </a:cubicBezTo>
                <a:cubicBezTo>
                  <a:pt x="356" y="219"/>
                  <a:pt x="353" y="211"/>
                  <a:pt x="349" y="204"/>
                </a:cubicBezTo>
                <a:cubicBezTo>
                  <a:pt x="346" y="200"/>
                  <a:pt x="347" y="194"/>
                  <a:pt x="351" y="191"/>
                </a:cubicBezTo>
                <a:cubicBezTo>
                  <a:pt x="367" y="174"/>
                  <a:pt x="367" y="174"/>
                  <a:pt x="367" y="174"/>
                </a:cubicBezTo>
                <a:cubicBezTo>
                  <a:pt x="366" y="173"/>
                  <a:pt x="366" y="173"/>
                  <a:pt x="366" y="173"/>
                </a:cubicBezTo>
                <a:cubicBezTo>
                  <a:pt x="366" y="173"/>
                  <a:pt x="366" y="172"/>
                  <a:pt x="366" y="172"/>
                </a:cubicBezTo>
                <a:cubicBezTo>
                  <a:pt x="366" y="172"/>
                  <a:pt x="366" y="172"/>
                  <a:pt x="366" y="172"/>
                </a:cubicBezTo>
                <a:cubicBezTo>
                  <a:pt x="358" y="162"/>
                  <a:pt x="349" y="153"/>
                  <a:pt x="340" y="146"/>
                </a:cubicBezTo>
                <a:cubicBezTo>
                  <a:pt x="340" y="146"/>
                  <a:pt x="340" y="146"/>
                  <a:pt x="339" y="145"/>
                </a:cubicBezTo>
                <a:cubicBezTo>
                  <a:pt x="339" y="145"/>
                  <a:pt x="339" y="145"/>
                  <a:pt x="338" y="145"/>
                </a:cubicBezTo>
                <a:cubicBezTo>
                  <a:pt x="337" y="144"/>
                  <a:pt x="337" y="144"/>
                  <a:pt x="337" y="144"/>
                </a:cubicBezTo>
                <a:cubicBezTo>
                  <a:pt x="320" y="161"/>
                  <a:pt x="320" y="161"/>
                  <a:pt x="320" y="161"/>
                </a:cubicBezTo>
                <a:cubicBezTo>
                  <a:pt x="317" y="164"/>
                  <a:pt x="312" y="165"/>
                  <a:pt x="308" y="163"/>
                </a:cubicBezTo>
                <a:cubicBezTo>
                  <a:pt x="300" y="159"/>
                  <a:pt x="293" y="155"/>
                  <a:pt x="285" y="153"/>
                </a:cubicBezTo>
                <a:cubicBezTo>
                  <a:pt x="280" y="152"/>
                  <a:pt x="277" y="148"/>
                  <a:pt x="277" y="143"/>
                </a:cubicBezTo>
                <a:cubicBezTo>
                  <a:pt x="277" y="119"/>
                  <a:pt x="277" y="119"/>
                  <a:pt x="277" y="119"/>
                </a:cubicBezTo>
                <a:cubicBezTo>
                  <a:pt x="274" y="118"/>
                  <a:pt x="270" y="118"/>
                  <a:pt x="267" y="118"/>
                </a:cubicBezTo>
                <a:cubicBezTo>
                  <a:pt x="259" y="117"/>
                  <a:pt x="252" y="117"/>
                  <a:pt x="245" y="118"/>
                </a:cubicBezTo>
                <a:cubicBezTo>
                  <a:pt x="241" y="118"/>
                  <a:pt x="238" y="118"/>
                  <a:pt x="234" y="119"/>
                </a:cubicBezTo>
                <a:cubicBezTo>
                  <a:pt x="234" y="143"/>
                  <a:pt x="234" y="143"/>
                  <a:pt x="234" y="143"/>
                </a:cubicBezTo>
                <a:cubicBezTo>
                  <a:pt x="234" y="148"/>
                  <a:pt x="231" y="152"/>
                  <a:pt x="227" y="153"/>
                </a:cubicBezTo>
                <a:cubicBezTo>
                  <a:pt x="219" y="155"/>
                  <a:pt x="211" y="159"/>
                  <a:pt x="204" y="163"/>
                </a:cubicBezTo>
                <a:cubicBezTo>
                  <a:pt x="200" y="165"/>
                  <a:pt x="194" y="164"/>
                  <a:pt x="191" y="161"/>
                </a:cubicBezTo>
                <a:cubicBezTo>
                  <a:pt x="174" y="144"/>
                  <a:pt x="174" y="144"/>
                  <a:pt x="174" y="144"/>
                </a:cubicBezTo>
                <a:cubicBezTo>
                  <a:pt x="174" y="144"/>
                  <a:pt x="173" y="144"/>
                  <a:pt x="173" y="145"/>
                </a:cubicBezTo>
                <a:cubicBezTo>
                  <a:pt x="162" y="153"/>
                  <a:pt x="153" y="162"/>
                  <a:pt x="145" y="173"/>
                </a:cubicBezTo>
                <a:cubicBezTo>
                  <a:pt x="144" y="173"/>
                  <a:pt x="144" y="174"/>
                  <a:pt x="144" y="174"/>
                </a:cubicBezTo>
                <a:cubicBezTo>
                  <a:pt x="161" y="191"/>
                  <a:pt x="161" y="191"/>
                  <a:pt x="161" y="191"/>
                </a:cubicBezTo>
                <a:cubicBezTo>
                  <a:pt x="164" y="194"/>
                  <a:pt x="165" y="200"/>
                  <a:pt x="163" y="204"/>
                </a:cubicBezTo>
                <a:cubicBezTo>
                  <a:pt x="159" y="211"/>
                  <a:pt x="155" y="219"/>
                  <a:pt x="153" y="227"/>
                </a:cubicBezTo>
                <a:cubicBezTo>
                  <a:pt x="152" y="231"/>
                  <a:pt x="148" y="234"/>
                  <a:pt x="143" y="234"/>
                </a:cubicBezTo>
                <a:cubicBezTo>
                  <a:pt x="119" y="234"/>
                  <a:pt x="119" y="234"/>
                  <a:pt x="119" y="234"/>
                </a:cubicBezTo>
                <a:cubicBezTo>
                  <a:pt x="118" y="238"/>
                  <a:pt x="118" y="241"/>
                  <a:pt x="118" y="245"/>
                </a:cubicBezTo>
                <a:cubicBezTo>
                  <a:pt x="117" y="248"/>
                  <a:pt x="117" y="252"/>
                  <a:pt x="117" y="256"/>
                </a:cubicBezTo>
                <a:cubicBezTo>
                  <a:pt x="117" y="259"/>
                  <a:pt x="117" y="263"/>
                  <a:pt x="118" y="267"/>
                </a:cubicBezTo>
                <a:cubicBezTo>
                  <a:pt x="118" y="270"/>
                  <a:pt x="118" y="274"/>
                  <a:pt x="119" y="277"/>
                </a:cubicBezTo>
                <a:cubicBezTo>
                  <a:pt x="143" y="277"/>
                  <a:pt x="143" y="277"/>
                  <a:pt x="143" y="277"/>
                </a:cubicBezTo>
                <a:cubicBezTo>
                  <a:pt x="148" y="277"/>
                  <a:pt x="152" y="280"/>
                  <a:pt x="153" y="285"/>
                </a:cubicBezTo>
                <a:cubicBezTo>
                  <a:pt x="155" y="293"/>
                  <a:pt x="159" y="300"/>
                  <a:pt x="163" y="308"/>
                </a:cubicBezTo>
                <a:cubicBezTo>
                  <a:pt x="165" y="312"/>
                  <a:pt x="164" y="317"/>
                  <a:pt x="161" y="320"/>
                </a:cubicBezTo>
                <a:cubicBezTo>
                  <a:pt x="144" y="337"/>
                  <a:pt x="144" y="337"/>
                  <a:pt x="144" y="337"/>
                </a:cubicBezTo>
                <a:cubicBezTo>
                  <a:pt x="145" y="338"/>
                  <a:pt x="145" y="338"/>
                  <a:pt x="145" y="338"/>
                </a:cubicBezTo>
                <a:cubicBezTo>
                  <a:pt x="145" y="339"/>
                  <a:pt x="145" y="339"/>
                  <a:pt x="145" y="339"/>
                </a:cubicBezTo>
                <a:cubicBezTo>
                  <a:pt x="145" y="339"/>
                  <a:pt x="146" y="340"/>
                  <a:pt x="146" y="340"/>
                </a:cubicBezTo>
                <a:cubicBezTo>
                  <a:pt x="153" y="349"/>
                  <a:pt x="162" y="358"/>
                  <a:pt x="172" y="366"/>
                </a:cubicBezTo>
                <a:cubicBezTo>
                  <a:pt x="172" y="366"/>
                  <a:pt x="172" y="366"/>
                  <a:pt x="172" y="366"/>
                </a:cubicBezTo>
                <a:cubicBezTo>
                  <a:pt x="172" y="366"/>
                  <a:pt x="173" y="366"/>
                  <a:pt x="173" y="367"/>
                </a:cubicBezTo>
                <a:cubicBezTo>
                  <a:pt x="174" y="367"/>
                  <a:pt x="174" y="367"/>
                  <a:pt x="174" y="367"/>
                </a:cubicBezTo>
                <a:cubicBezTo>
                  <a:pt x="191" y="351"/>
                  <a:pt x="191" y="351"/>
                  <a:pt x="191" y="351"/>
                </a:cubicBezTo>
                <a:cubicBezTo>
                  <a:pt x="194" y="347"/>
                  <a:pt x="200" y="346"/>
                  <a:pt x="204" y="349"/>
                </a:cubicBezTo>
                <a:cubicBezTo>
                  <a:pt x="211" y="353"/>
                  <a:pt x="219" y="356"/>
                  <a:pt x="227" y="358"/>
                </a:cubicBezTo>
                <a:cubicBezTo>
                  <a:pt x="231" y="359"/>
                  <a:pt x="234" y="364"/>
                  <a:pt x="234" y="368"/>
                </a:cubicBezTo>
                <a:cubicBezTo>
                  <a:pt x="234" y="393"/>
                  <a:pt x="234" y="393"/>
                  <a:pt x="234" y="393"/>
                </a:cubicBezTo>
                <a:cubicBezTo>
                  <a:pt x="238" y="393"/>
                  <a:pt x="241" y="394"/>
                  <a:pt x="245" y="394"/>
                </a:cubicBezTo>
                <a:cubicBezTo>
                  <a:pt x="245" y="394"/>
                  <a:pt x="245" y="394"/>
                  <a:pt x="245" y="394"/>
                </a:cubicBezTo>
                <a:cubicBezTo>
                  <a:pt x="245" y="394"/>
                  <a:pt x="245" y="394"/>
                  <a:pt x="245" y="394"/>
                </a:cubicBezTo>
                <a:cubicBezTo>
                  <a:pt x="245" y="394"/>
                  <a:pt x="245" y="394"/>
                  <a:pt x="245" y="394"/>
                </a:cubicBezTo>
                <a:cubicBezTo>
                  <a:pt x="252" y="394"/>
                  <a:pt x="259" y="395"/>
                  <a:pt x="267" y="394"/>
                </a:cubicBezTo>
                <a:cubicBezTo>
                  <a:pt x="270" y="394"/>
                  <a:pt x="274" y="393"/>
                  <a:pt x="277" y="393"/>
                </a:cubicBezTo>
                <a:cubicBezTo>
                  <a:pt x="277" y="368"/>
                  <a:pt x="277" y="368"/>
                  <a:pt x="277" y="368"/>
                </a:cubicBezTo>
                <a:cubicBezTo>
                  <a:pt x="277" y="364"/>
                  <a:pt x="280" y="359"/>
                  <a:pt x="285" y="358"/>
                </a:cubicBezTo>
                <a:cubicBezTo>
                  <a:pt x="293" y="356"/>
                  <a:pt x="300" y="353"/>
                  <a:pt x="308" y="349"/>
                </a:cubicBezTo>
                <a:cubicBezTo>
                  <a:pt x="312" y="346"/>
                  <a:pt x="317" y="347"/>
                  <a:pt x="320" y="351"/>
                </a:cubicBezTo>
                <a:cubicBezTo>
                  <a:pt x="337" y="368"/>
                  <a:pt x="337" y="368"/>
                  <a:pt x="337" y="368"/>
                </a:cubicBezTo>
                <a:cubicBezTo>
                  <a:pt x="338" y="367"/>
                  <a:pt x="338" y="367"/>
                  <a:pt x="339" y="367"/>
                </a:cubicBezTo>
                <a:cubicBezTo>
                  <a:pt x="349" y="359"/>
                  <a:pt x="359" y="349"/>
                  <a:pt x="367" y="339"/>
                </a:cubicBezTo>
                <a:cubicBezTo>
                  <a:pt x="367" y="338"/>
                  <a:pt x="367" y="338"/>
                  <a:pt x="368" y="337"/>
                </a:cubicBezTo>
                <a:cubicBezTo>
                  <a:pt x="351" y="320"/>
                  <a:pt x="351" y="320"/>
                  <a:pt x="351" y="320"/>
                </a:cubicBezTo>
                <a:cubicBezTo>
                  <a:pt x="347" y="317"/>
                  <a:pt x="346" y="312"/>
                  <a:pt x="349" y="308"/>
                </a:cubicBezTo>
                <a:cubicBezTo>
                  <a:pt x="353" y="300"/>
                  <a:pt x="356" y="293"/>
                  <a:pt x="358" y="285"/>
                </a:cubicBezTo>
                <a:cubicBezTo>
                  <a:pt x="359" y="280"/>
                  <a:pt x="364" y="277"/>
                  <a:pt x="368" y="277"/>
                </a:cubicBezTo>
                <a:cubicBezTo>
                  <a:pt x="393" y="277"/>
                  <a:pt x="393" y="277"/>
                  <a:pt x="393" y="277"/>
                </a:cubicBezTo>
                <a:cubicBezTo>
                  <a:pt x="393" y="274"/>
                  <a:pt x="393" y="270"/>
                  <a:pt x="394" y="267"/>
                </a:cubicBezTo>
                <a:cubicBezTo>
                  <a:pt x="394" y="263"/>
                  <a:pt x="394" y="259"/>
                  <a:pt x="394" y="256"/>
                </a:cubicBezTo>
                <a:cubicBezTo>
                  <a:pt x="394" y="252"/>
                  <a:pt x="394" y="248"/>
                  <a:pt x="394" y="245"/>
                </a:cubicBezTo>
                <a:cubicBezTo>
                  <a:pt x="393" y="241"/>
                  <a:pt x="393" y="238"/>
                  <a:pt x="393" y="234"/>
                </a:cubicBezTo>
                <a:close/>
                <a:moveTo>
                  <a:pt x="256" y="320"/>
                </a:moveTo>
                <a:cubicBezTo>
                  <a:pt x="220" y="320"/>
                  <a:pt x="192" y="291"/>
                  <a:pt x="192" y="256"/>
                </a:cubicBezTo>
                <a:cubicBezTo>
                  <a:pt x="192" y="220"/>
                  <a:pt x="220" y="192"/>
                  <a:pt x="256" y="192"/>
                </a:cubicBezTo>
                <a:cubicBezTo>
                  <a:pt x="291" y="192"/>
                  <a:pt x="320" y="220"/>
                  <a:pt x="320" y="256"/>
                </a:cubicBezTo>
                <a:cubicBezTo>
                  <a:pt x="320" y="291"/>
                  <a:pt x="291" y="320"/>
                  <a:pt x="256" y="320"/>
                </a:cubicBezTo>
                <a:close/>
                <a:moveTo>
                  <a:pt x="298" y="256"/>
                </a:moveTo>
                <a:cubicBezTo>
                  <a:pt x="298" y="279"/>
                  <a:pt x="279" y="298"/>
                  <a:pt x="256" y="298"/>
                </a:cubicBezTo>
                <a:cubicBezTo>
                  <a:pt x="232" y="298"/>
                  <a:pt x="213" y="279"/>
                  <a:pt x="213" y="256"/>
                </a:cubicBezTo>
                <a:cubicBezTo>
                  <a:pt x="213" y="232"/>
                  <a:pt x="232" y="213"/>
                  <a:pt x="256" y="213"/>
                </a:cubicBezTo>
                <a:cubicBezTo>
                  <a:pt x="279" y="213"/>
                  <a:pt x="298" y="232"/>
                  <a:pt x="298"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8"/>
                </a:moveTo>
                <a:cubicBezTo>
                  <a:pt x="414" y="276"/>
                  <a:pt x="413" y="283"/>
                  <a:pt x="412" y="290"/>
                </a:cubicBezTo>
                <a:cubicBezTo>
                  <a:pt x="411" y="295"/>
                  <a:pt x="406" y="298"/>
                  <a:pt x="401" y="298"/>
                </a:cubicBezTo>
                <a:cubicBezTo>
                  <a:pt x="376" y="298"/>
                  <a:pt x="376" y="298"/>
                  <a:pt x="376" y="298"/>
                </a:cubicBezTo>
                <a:cubicBezTo>
                  <a:pt x="375" y="303"/>
                  <a:pt x="373" y="307"/>
                  <a:pt x="371" y="311"/>
                </a:cubicBezTo>
                <a:cubicBezTo>
                  <a:pt x="389" y="329"/>
                  <a:pt x="389" y="329"/>
                  <a:pt x="389" y="329"/>
                </a:cubicBezTo>
                <a:cubicBezTo>
                  <a:pt x="392" y="332"/>
                  <a:pt x="393" y="338"/>
                  <a:pt x="390" y="342"/>
                </a:cubicBezTo>
                <a:cubicBezTo>
                  <a:pt x="388" y="345"/>
                  <a:pt x="386" y="348"/>
                  <a:pt x="384" y="351"/>
                </a:cubicBezTo>
                <a:cubicBezTo>
                  <a:pt x="375" y="364"/>
                  <a:pt x="364" y="375"/>
                  <a:pt x="351" y="384"/>
                </a:cubicBezTo>
                <a:cubicBezTo>
                  <a:pt x="348" y="386"/>
                  <a:pt x="345" y="388"/>
                  <a:pt x="342" y="390"/>
                </a:cubicBezTo>
                <a:cubicBezTo>
                  <a:pt x="338" y="393"/>
                  <a:pt x="332" y="392"/>
                  <a:pt x="329" y="389"/>
                </a:cubicBezTo>
                <a:cubicBezTo>
                  <a:pt x="311" y="371"/>
                  <a:pt x="311" y="371"/>
                  <a:pt x="311" y="371"/>
                </a:cubicBezTo>
                <a:cubicBezTo>
                  <a:pt x="307" y="373"/>
                  <a:pt x="303" y="375"/>
                  <a:pt x="298" y="376"/>
                </a:cubicBezTo>
                <a:cubicBezTo>
                  <a:pt x="298" y="401"/>
                  <a:pt x="298" y="401"/>
                  <a:pt x="298" y="401"/>
                </a:cubicBezTo>
                <a:cubicBezTo>
                  <a:pt x="298" y="407"/>
                  <a:pt x="295" y="411"/>
                  <a:pt x="290" y="412"/>
                </a:cubicBezTo>
                <a:cubicBezTo>
                  <a:pt x="283" y="414"/>
                  <a:pt x="276" y="415"/>
                  <a:pt x="269" y="415"/>
                </a:cubicBezTo>
                <a:cubicBezTo>
                  <a:pt x="269" y="415"/>
                  <a:pt x="269" y="416"/>
                  <a:pt x="269" y="416"/>
                </a:cubicBezTo>
                <a:cubicBezTo>
                  <a:pt x="268" y="416"/>
                  <a:pt x="268" y="416"/>
                  <a:pt x="268" y="416"/>
                </a:cubicBezTo>
                <a:cubicBezTo>
                  <a:pt x="268" y="416"/>
                  <a:pt x="268" y="416"/>
                  <a:pt x="268" y="416"/>
                </a:cubicBezTo>
                <a:cubicBezTo>
                  <a:pt x="267" y="416"/>
                  <a:pt x="265" y="415"/>
                  <a:pt x="264" y="416"/>
                </a:cubicBezTo>
                <a:cubicBezTo>
                  <a:pt x="261" y="416"/>
                  <a:pt x="258" y="416"/>
                  <a:pt x="256" y="416"/>
                </a:cubicBezTo>
                <a:cubicBezTo>
                  <a:pt x="256" y="416"/>
                  <a:pt x="256" y="416"/>
                  <a:pt x="256" y="416"/>
                </a:cubicBezTo>
                <a:cubicBezTo>
                  <a:pt x="256" y="416"/>
                  <a:pt x="256" y="416"/>
                  <a:pt x="256" y="416"/>
                </a:cubicBezTo>
                <a:cubicBezTo>
                  <a:pt x="253" y="416"/>
                  <a:pt x="251" y="416"/>
                  <a:pt x="249" y="416"/>
                </a:cubicBezTo>
                <a:cubicBezTo>
                  <a:pt x="247" y="416"/>
                  <a:pt x="245" y="416"/>
                  <a:pt x="243" y="416"/>
                </a:cubicBezTo>
                <a:cubicBezTo>
                  <a:pt x="243" y="416"/>
                  <a:pt x="243" y="416"/>
                  <a:pt x="243" y="416"/>
                </a:cubicBezTo>
                <a:cubicBezTo>
                  <a:pt x="243" y="416"/>
                  <a:pt x="243" y="416"/>
                  <a:pt x="243" y="416"/>
                </a:cubicBezTo>
                <a:cubicBezTo>
                  <a:pt x="243" y="416"/>
                  <a:pt x="243" y="416"/>
                  <a:pt x="243" y="416"/>
                </a:cubicBezTo>
                <a:cubicBezTo>
                  <a:pt x="235" y="416"/>
                  <a:pt x="228" y="414"/>
                  <a:pt x="221" y="412"/>
                </a:cubicBezTo>
                <a:cubicBezTo>
                  <a:pt x="216" y="411"/>
                  <a:pt x="213" y="407"/>
                  <a:pt x="213" y="401"/>
                </a:cubicBezTo>
                <a:cubicBezTo>
                  <a:pt x="213" y="376"/>
                  <a:pt x="213" y="376"/>
                  <a:pt x="213" y="376"/>
                </a:cubicBezTo>
                <a:cubicBezTo>
                  <a:pt x="209" y="375"/>
                  <a:pt x="205" y="373"/>
                  <a:pt x="201" y="371"/>
                </a:cubicBezTo>
                <a:cubicBezTo>
                  <a:pt x="183" y="389"/>
                  <a:pt x="183" y="389"/>
                  <a:pt x="183" y="389"/>
                </a:cubicBezTo>
                <a:cubicBezTo>
                  <a:pt x="179" y="392"/>
                  <a:pt x="174" y="393"/>
                  <a:pt x="169" y="390"/>
                </a:cubicBezTo>
                <a:cubicBezTo>
                  <a:pt x="167" y="389"/>
                  <a:pt x="164" y="387"/>
                  <a:pt x="161" y="385"/>
                </a:cubicBezTo>
                <a:cubicBezTo>
                  <a:pt x="161" y="384"/>
                  <a:pt x="160" y="384"/>
                  <a:pt x="160" y="384"/>
                </a:cubicBezTo>
                <a:cubicBezTo>
                  <a:pt x="160" y="383"/>
                  <a:pt x="159" y="383"/>
                  <a:pt x="158" y="382"/>
                </a:cubicBezTo>
                <a:cubicBezTo>
                  <a:pt x="147" y="374"/>
                  <a:pt x="137" y="364"/>
                  <a:pt x="129" y="353"/>
                </a:cubicBezTo>
                <a:cubicBezTo>
                  <a:pt x="128" y="352"/>
                  <a:pt x="128" y="352"/>
                  <a:pt x="128" y="351"/>
                </a:cubicBezTo>
                <a:cubicBezTo>
                  <a:pt x="127" y="351"/>
                  <a:pt x="127" y="350"/>
                  <a:pt x="127" y="350"/>
                </a:cubicBezTo>
                <a:cubicBezTo>
                  <a:pt x="127" y="350"/>
                  <a:pt x="127" y="350"/>
                  <a:pt x="127" y="350"/>
                </a:cubicBezTo>
                <a:cubicBezTo>
                  <a:pt x="125" y="347"/>
                  <a:pt x="123" y="345"/>
                  <a:pt x="121" y="342"/>
                </a:cubicBezTo>
                <a:cubicBezTo>
                  <a:pt x="118" y="338"/>
                  <a:pt x="119" y="332"/>
                  <a:pt x="122" y="329"/>
                </a:cubicBezTo>
                <a:cubicBezTo>
                  <a:pt x="140" y="311"/>
                  <a:pt x="140" y="311"/>
                  <a:pt x="140" y="311"/>
                </a:cubicBezTo>
                <a:cubicBezTo>
                  <a:pt x="138" y="307"/>
                  <a:pt x="137" y="303"/>
                  <a:pt x="135" y="298"/>
                </a:cubicBezTo>
                <a:cubicBezTo>
                  <a:pt x="110" y="298"/>
                  <a:pt x="110" y="298"/>
                  <a:pt x="110" y="298"/>
                </a:cubicBezTo>
                <a:cubicBezTo>
                  <a:pt x="105" y="298"/>
                  <a:pt x="100" y="295"/>
                  <a:pt x="99" y="290"/>
                </a:cubicBezTo>
                <a:cubicBezTo>
                  <a:pt x="98" y="283"/>
                  <a:pt x="97" y="276"/>
                  <a:pt x="96" y="268"/>
                </a:cubicBezTo>
                <a:cubicBezTo>
                  <a:pt x="96" y="265"/>
                  <a:pt x="96" y="262"/>
                  <a:pt x="96" y="259"/>
                </a:cubicBezTo>
                <a:cubicBezTo>
                  <a:pt x="96" y="258"/>
                  <a:pt x="96" y="257"/>
                  <a:pt x="96" y="256"/>
                </a:cubicBezTo>
                <a:cubicBezTo>
                  <a:pt x="96" y="256"/>
                  <a:pt x="96" y="256"/>
                  <a:pt x="96" y="256"/>
                </a:cubicBezTo>
                <a:cubicBezTo>
                  <a:pt x="96" y="256"/>
                  <a:pt x="96" y="256"/>
                  <a:pt x="96" y="256"/>
                </a:cubicBezTo>
                <a:cubicBezTo>
                  <a:pt x="96" y="254"/>
                  <a:pt x="96" y="253"/>
                  <a:pt x="96" y="252"/>
                </a:cubicBezTo>
                <a:cubicBezTo>
                  <a:pt x="96" y="249"/>
                  <a:pt x="96" y="246"/>
                  <a:pt x="96" y="243"/>
                </a:cubicBezTo>
                <a:cubicBezTo>
                  <a:pt x="96" y="243"/>
                  <a:pt x="96" y="243"/>
                  <a:pt x="96" y="243"/>
                </a:cubicBezTo>
                <a:cubicBezTo>
                  <a:pt x="96" y="243"/>
                  <a:pt x="96" y="243"/>
                  <a:pt x="96" y="243"/>
                </a:cubicBezTo>
                <a:cubicBezTo>
                  <a:pt x="96" y="243"/>
                  <a:pt x="96" y="243"/>
                  <a:pt x="96" y="243"/>
                </a:cubicBezTo>
                <a:cubicBezTo>
                  <a:pt x="97" y="235"/>
                  <a:pt x="98" y="228"/>
                  <a:pt x="99" y="221"/>
                </a:cubicBezTo>
                <a:cubicBezTo>
                  <a:pt x="100" y="216"/>
                  <a:pt x="105" y="213"/>
                  <a:pt x="110" y="213"/>
                </a:cubicBezTo>
                <a:cubicBezTo>
                  <a:pt x="135" y="213"/>
                  <a:pt x="135" y="213"/>
                  <a:pt x="135" y="213"/>
                </a:cubicBezTo>
                <a:cubicBezTo>
                  <a:pt x="137" y="209"/>
                  <a:pt x="138" y="205"/>
                  <a:pt x="140" y="201"/>
                </a:cubicBezTo>
                <a:cubicBezTo>
                  <a:pt x="122" y="183"/>
                  <a:pt x="122" y="183"/>
                  <a:pt x="122" y="183"/>
                </a:cubicBezTo>
                <a:cubicBezTo>
                  <a:pt x="119" y="179"/>
                  <a:pt x="118" y="174"/>
                  <a:pt x="121" y="169"/>
                </a:cubicBezTo>
                <a:cubicBezTo>
                  <a:pt x="123" y="166"/>
                  <a:pt x="125" y="163"/>
                  <a:pt x="128" y="160"/>
                </a:cubicBezTo>
                <a:cubicBezTo>
                  <a:pt x="137" y="148"/>
                  <a:pt x="148" y="137"/>
                  <a:pt x="160" y="128"/>
                </a:cubicBezTo>
                <a:cubicBezTo>
                  <a:pt x="163" y="125"/>
                  <a:pt x="166" y="123"/>
                  <a:pt x="169" y="121"/>
                </a:cubicBezTo>
                <a:cubicBezTo>
                  <a:pt x="174" y="118"/>
                  <a:pt x="179" y="119"/>
                  <a:pt x="183" y="122"/>
                </a:cubicBezTo>
                <a:cubicBezTo>
                  <a:pt x="201" y="140"/>
                  <a:pt x="201" y="140"/>
                  <a:pt x="201" y="140"/>
                </a:cubicBezTo>
                <a:cubicBezTo>
                  <a:pt x="205" y="138"/>
                  <a:pt x="209" y="137"/>
                  <a:pt x="213" y="135"/>
                </a:cubicBezTo>
                <a:cubicBezTo>
                  <a:pt x="213" y="110"/>
                  <a:pt x="213" y="110"/>
                  <a:pt x="213" y="110"/>
                </a:cubicBezTo>
                <a:cubicBezTo>
                  <a:pt x="213" y="105"/>
                  <a:pt x="216" y="100"/>
                  <a:pt x="221" y="99"/>
                </a:cubicBezTo>
                <a:cubicBezTo>
                  <a:pt x="228" y="98"/>
                  <a:pt x="236" y="97"/>
                  <a:pt x="243" y="96"/>
                </a:cubicBezTo>
                <a:cubicBezTo>
                  <a:pt x="251" y="96"/>
                  <a:pt x="260" y="96"/>
                  <a:pt x="268" y="96"/>
                </a:cubicBezTo>
                <a:cubicBezTo>
                  <a:pt x="276" y="97"/>
                  <a:pt x="283" y="98"/>
                  <a:pt x="290" y="99"/>
                </a:cubicBezTo>
                <a:cubicBezTo>
                  <a:pt x="295" y="100"/>
                  <a:pt x="298" y="105"/>
                  <a:pt x="298" y="110"/>
                </a:cubicBezTo>
                <a:cubicBezTo>
                  <a:pt x="298" y="135"/>
                  <a:pt x="298" y="135"/>
                  <a:pt x="298" y="135"/>
                </a:cubicBezTo>
                <a:cubicBezTo>
                  <a:pt x="303" y="137"/>
                  <a:pt x="307" y="138"/>
                  <a:pt x="311" y="140"/>
                </a:cubicBezTo>
                <a:cubicBezTo>
                  <a:pt x="329" y="122"/>
                  <a:pt x="329" y="122"/>
                  <a:pt x="329" y="122"/>
                </a:cubicBezTo>
                <a:cubicBezTo>
                  <a:pt x="332" y="119"/>
                  <a:pt x="338" y="118"/>
                  <a:pt x="342" y="121"/>
                </a:cubicBezTo>
                <a:cubicBezTo>
                  <a:pt x="345" y="123"/>
                  <a:pt x="347" y="125"/>
                  <a:pt x="350" y="127"/>
                </a:cubicBezTo>
                <a:cubicBezTo>
                  <a:pt x="350" y="127"/>
                  <a:pt x="351" y="127"/>
                  <a:pt x="351" y="128"/>
                </a:cubicBezTo>
                <a:cubicBezTo>
                  <a:pt x="352" y="128"/>
                  <a:pt x="353" y="129"/>
                  <a:pt x="353" y="129"/>
                </a:cubicBezTo>
                <a:cubicBezTo>
                  <a:pt x="364" y="137"/>
                  <a:pt x="374" y="147"/>
                  <a:pt x="383" y="159"/>
                </a:cubicBezTo>
                <a:cubicBezTo>
                  <a:pt x="383" y="159"/>
                  <a:pt x="383" y="159"/>
                  <a:pt x="384" y="160"/>
                </a:cubicBezTo>
                <a:cubicBezTo>
                  <a:pt x="384" y="160"/>
                  <a:pt x="384" y="161"/>
                  <a:pt x="385" y="161"/>
                </a:cubicBezTo>
                <a:cubicBezTo>
                  <a:pt x="385" y="162"/>
                  <a:pt x="385" y="162"/>
                  <a:pt x="385" y="162"/>
                </a:cubicBezTo>
                <a:cubicBezTo>
                  <a:pt x="387" y="164"/>
                  <a:pt x="389" y="167"/>
                  <a:pt x="390" y="169"/>
                </a:cubicBezTo>
                <a:cubicBezTo>
                  <a:pt x="393" y="174"/>
                  <a:pt x="392" y="179"/>
                  <a:pt x="389" y="183"/>
                </a:cubicBezTo>
                <a:cubicBezTo>
                  <a:pt x="371" y="201"/>
                  <a:pt x="371" y="201"/>
                  <a:pt x="371" y="201"/>
                </a:cubicBezTo>
                <a:cubicBezTo>
                  <a:pt x="373" y="205"/>
                  <a:pt x="375" y="209"/>
                  <a:pt x="376" y="213"/>
                </a:cubicBezTo>
                <a:cubicBezTo>
                  <a:pt x="401" y="213"/>
                  <a:pt x="401" y="213"/>
                  <a:pt x="401" y="213"/>
                </a:cubicBezTo>
                <a:cubicBezTo>
                  <a:pt x="406" y="213"/>
                  <a:pt x="411" y="216"/>
                  <a:pt x="412" y="221"/>
                </a:cubicBezTo>
                <a:cubicBezTo>
                  <a:pt x="414" y="228"/>
                  <a:pt x="414" y="235"/>
                  <a:pt x="416" y="243"/>
                </a:cubicBezTo>
                <a:cubicBezTo>
                  <a:pt x="416" y="243"/>
                  <a:pt x="416" y="243"/>
                  <a:pt x="416" y="243"/>
                </a:cubicBezTo>
                <a:cubicBezTo>
                  <a:pt x="416" y="247"/>
                  <a:pt x="416" y="251"/>
                  <a:pt x="416" y="256"/>
                </a:cubicBezTo>
                <a:cubicBezTo>
                  <a:pt x="416" y="260"/>
                  <a:pt x="415" y="264"/>
                  <a:pt x="415" y="26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50" name="Google Shape;1450;p3"/>
          <p:cNvSpPr/>
          <p:nvPr/>
        </p:nvSpPr>
        <p:spPr>
          <a:xfrm>
            <a:off x="469361" y="4556862"/>
            <a:ext cx="368120" cy="367041"/>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132"/>
                </a:moveTo>
                <a:cubicBezTo>
                  <a:pt x="255" y="410"/>
                  <a:pt x="255" y="410"/>
                  <a:pt x="255" y="410"/>
                </a:cubicBezTo>
                <a:cubicBezTo>
                  <a:pt x="253" y="413"/>
                  <a:pt x="249" y="416"/>
                  <a:pt x="245" y="416"/>
                </a:cubicBezTo>
                <a:cubicBezTo>
                  <a:pt x="245" y="416"/>
                  <a:pt x="245" y="416"/>
                  <a:pt x="244" y="416"/>
                </a:cubicBezTo>
                <a:cubicBezTo>
                  <a:pt x="240" y="415"/>
                  <a:pt x="236" y="413"/>
                  <a:pt x="235" y="409"/>
                </a:cubicBezTo>
                <a:cubicBezTo>
                  <a:pt x="200" y="312"/>
                  <a:pt x="200" y="312"/>
                  <a:pt x="200" y="312"/>
                </a:cubicBezTo>
                <a:cubicBezTo>
                  <a:pt x="103" y="276"/>
                  <a:pt x="103" y="276"/>
                  <a:pt x="103" y="276"/>
                </a:cubicBezTo>
                <a:cubicBezTo>
                  <a:pt x="99" y="275"/>
                  <a:pt x="96" y="271"/>
                  <a:pt x="96" y="267"/>
                </a:cubicBezTo>
                <a:cubicBezTo>
                  <a:pt x="95" y="263"/>
                  <a:pt x="98" y="259"/>
                  <a:pt x="102" y="257"/>
                </a:cubicBezTo>
                <a:cubicBezTo>
                  <a:pt x="379" y="118"/>
                  <a:pt x="379" y="118"/>
                  <a:pt x="379" y="118"/>
                </a:cubicBezTo>
                <a:cubicBezTo>
                  <a:pt x="383" y="116"/>
                  <a:pt x="388" y="117"/>
                  <a:pt x="391" y="120"/>
                </a:cubicBezTo>
                <a:cubicBezTo>
                  <a:pt x="394" y="123"/>
                  <a:pt x="395" y="128"/>
                  <a:pt x="393" y="132"/>
                </a:cubicBezTo>
                <a:close/>
                <a:moveTo>
                  <a:pt x="133" y="265"/>
                </a:moveTo>
                <a:cubicBezTo>
                  <a:pt x="360" y="152"/>
                  <a:pt x="360" y="152"/>
                  <a:pt x="360" y="152"/>
                </a:cubicBezTo>
                <a:cubicBezTo>
                  <a:pt x="247" y="378"/>
                  <a:pt x="247" y="378"/>
                  <a:pt x="247" y="378"/>
                </a:cubicBezTo>
                <a:cubicBezTo>
                  <a:pt x="218" y="300"/>
                  <a:pt x="218" y="300"/>
                  <a:pt x="218" y="300"/>
                </a:cubicBezTo>
                <a:cubicBezTo>
                  <a:pt x="217" y="297"/>
                  <a:pt x="215" y="295"/>
                  <a:pt x="212" y="294"/>
                </a:cubicBezTo>
                <a:lnTo>
                  <a:pt x="133" y="26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229539389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pic>
        <p:nvPicPr>
          <p:cNvPr id="34" name="Picture 33">
            <a:extLst>
              <a:ext uri="{FF2B5EF4-FFF2-40B4-BE49-F238E27FC236}">
                <a16:creationId xmlns:a16="http://schemas.microsoft.com/office/drawing/2014/main" id="{CC798503-BCD5-0B98-B1C8-F53732578CB9}"/>
              </a:ext>
            </a:extLst>
          </p:cNvPr>
          <p:cNvPicPr>
            <a:picLocks noChangeAspect="1"/>
          </p:cNvPicPr>
          <p:nvPr/>
        </p:nvPicPr>
        <p:blipFill>
          <a:blip r:embed="rId3"/>
          <a:stretch>
            <a:fillRect/>
          </a:stretch>
        </p:blipFill>
        <p:spPr>
          <a:xfrm>
            <a:off x="7729346" y="1942026"/>
            <a:ext cx="3491234" cy="29203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 name="Picture 29">
            <a:extLst>
              <a:ext uri="{FF2B5EF4-FFF2-40B4-BE49-F238E27FC236}">
                <a16:creationId xmlns:a16="http://schemas.microsoft.com/office/drawing/2014/main" id="{23C4E93F-391E-89F4-90CE-C96EA5FAC15D}"/>
              </a:ext>
            </a:extLst>
          </p:cNvPr>
          <p:cNvPicPr>
            <a:picLocks noChangeAspect="1"/>
          </p:cNvPicPr>
          <p:nvPr/>
        </p:nvPicPr>
        <p:blipFill>
          <a:blip r:embed="rId4"/>
          <a:stretch>
            <a:fillRect/>
          </a:stretch>
        </p:blipFill>
        <p:spPr>
          <a:xfrm>
            <a:off x="4084313" y="1922025"/>
            <a:ext cx="3491234" cy="2934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Picture 21">
            <a:extLst>
              <a:ext uri="{FF2B5EF4-FFF2-40B4-BE49-F238E27FC236}">
                <a16:creationId xmlns:a16="http://schemas.microsoft.com/office/drawing/2014/main" id="{4217AE08-A240-336F-5F75-6DACF7628EB0}"/>
              </a:ext>
            </a:extLst>
          </p:cNvPr>
          <p:cNvPicPr>
            <a:picLocks noChangeAspect="1"/>
          </p:cNvPicPr>
          <p:nvPr/>
        </p:nvPicPr>
        <p:blipFill>
          <a:blip r:embed="rId5"/>
          <a:stretch>
            <a:fillRect/>
          </a:stretch>
        </p:blipFill>
        <p:spPr>
          <a:xfrm>
            <a:off x="461756" y="1922995"/>
            <a:ext cx="3468758" cy="29193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79" name="Google Shape;1879;p30"/>
          <p:cNvSpPr txBox="1">
            <a:spLocks noGrp="1"/>
          </p:cNvSpPr>
          <p:nvPr>
            <p:ph type="title"/>
          </p:nvPr>
        </p:nvSpPr>
        <p:spPr>
          <a:xfrm>
            <a:off x="469900" y="412421"/>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3G </a:t>
            </a:r>
            <a:r>
              <a:rPr lang="fr-FR" sz="2400" dirty="0" err="1">
                <a:solidFill>
                  <a:srgbClr val="414141"/>
                </a:solidFill>
              </a:rPr>
              <a:t>coverage-Maps</a:t>
            </a:r>
            <a:br>
              <a:rPr lang="fr-FR" sz="2400" dirty="0">
                <a:solidFill>
                  <a:srgbClr val="414141"/>
                </a:solidFill>
              </a:rPr>
            </a:br>
            <a:br>
              <a:rPr lang="fr-FR" sz="2400" dirty="0">
                <a:solidFill>
                  <a:srgbClr val="414141"/>
                </a:solidFill>
              </a:rPr>
            </a:br>
            <a:r>
              <a:rPr lang="en-US" sz="1400" dirty="0">
                <a:solidFill>
                  <a:srgbClr val="7F7F7F"/>
                </a:solidFill>
              </a:rPr>
              <a:t>3G coverage plots are quite similar for the 3 operators</a:t>
            </a:r>
            <a:br>
              <a:rPr lang="fr-FR" sz="1400" dirty="0">
                <a:solidFill>
                  <a:srgbClr val="7F7F7F"/>
                </a:solidFill>
              </a:rPr>
            </a:br>
            <a:br>
              <a:rPr lang="fr-FR" sz="1400" dirty="0">
                <a:solidFill>
                  <a:srgbClr val="7F7F7F"/>
                </a:solidFill>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80" name="Google Shape;1880;p3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20</a:t>
            </a:fld>
            <a:endParaRPr sz="651" b="0" i="0" u="none" strike="noStrike" cap="none">
              <a:solidFill>
                <a:srgbClr val="000000"/>
              </a:solidFill>
              <a:latin typeface="Verdana"/>
              <a:ea typeface="Verdana"/>
              <a:cs typeface="Verdana"/>
              <a:sym typeface="Verdana"/>
            </a:endParaRPr>
          </a:p>
        </p:txBody>
      </p:sp>
      <p:sp>
        <p:nvSpPr>
          <p:cNvPr id="1881" name="Google Shape;1881;p3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884" name="Google Shape;1884;p30"/>
          <p:cNvPicPr preferRelativeResize="0"/>
          <p:nvPr/>
        </p:nvPicPr>
        <p:blipFill rotWithShape="1">
          <a:blip r:embed="rId6">
            <a:alphaModFix/>
          </a:blip>
          <a:srcRect/>
          <a:stretch/>
        </p:blipFill>
        <p:spPr>
          <a:xfrm>
            <a:off x="461757" y="1942026"/>
            <a:ext cx="282879" cy="252799"/>
          </a:xfrm>
          <a:prstGeom prst="roundRect">
            <a:avLst>
              <a:gd name="adj" fmla="val 8594"/>
            </a:avLst>
          </a:prstGeom>
          <a:solidFill>
            <a:srgbClr val="ECECEC"/>
          </a:solidFill>
          <a:ln>
            <a:noFill/>
          </a:ln>
          <a:effectLst>
            <a:reflection stA="38000" endPos="28000" dist="5000" dir="5400000" sy="-100000" algn="bl" rotWithShape="0"/>
          </a:effectLst>
        </p:spPr>
      </p:pic>
      <p:pic>
        <p:nvPicPr>
          <p:cNvPr id="1887" name="Google Shape;1887;p30"/>
          <p:cNvPicPr preferRelativeResize="0"/>
          <p:nvPr/>
        </p:nvPicPr>
        <p:blipFill rotWithShape="1">
          <a:blip r:embed="rId7">
            <a:alphaModFix/>
          </a:blip>
          <a:srcRect l="8657" r="10313"/>
          <a:stretch/>
        </p:blipFill>
        <p:spPr>
          <a:xfrm>
            <a:off x="4315390" y="1961059"/>
            <a:ext cx="351632" cy="272513"/>
          </a:xfrm>
          <a:prstGeom prst="roundRect">
            <a:avLst>
              <a:gd name="adj" fmla="val 8594"/>
            </a:avLst>
          </a:prstGeom>
          <a:solidFill>
            <a:srgbClr val="ECECEC"/>
          </a:solidFill>
          <a:ln>
            <a:noFill/>
          </a:ln>
          <a:effectLst>
            <a:reflection stA="38000" endPos="28000" dist="5000" dir="5400000" sy="-100000" algn="bl" rotWithShape="0"/>
          </a:effectLst>
        </p:spPr>
      </p:pic>
      <p:pic>
        <p:nvPicPr>
          <p:cNvPr id="20" name="Google Shape;1863;p28">
            <a:extLst>
              <a:ext uri="{FF2B5EF4-FFF2-40B4-BE49-F238E27FC236}">
                <a16:creationId xmlns:a16="http://schemas.microsoft.com/office/drawing/2014/main" id="{B7E90C7E-950D-FFC1-F47E-09472A7FFDA4}"/>
              </a:ext>
            </a:extLst>
          </p:cNvPr>
          <p:cNvPicPr preferRelativeResize="0"/>
          <p:nvPr/>
        </p:nvPicPr>
        <p:blipFill rotWithShape="1">
          <a:blip r:embed="rId8">
            <a:alphaModFix/>
          </a:blip>
          <a:srcRect/>
          <a:stretch/>
        </p:blipFill>
        <p:spPr>
          <a:xfrm>
            <a:off x="7766217" y="1942026"/>
            <a:ext cx="361361" cy="269469"/>
          </a:xfrm>
          <a:prstGeom prst="rect">
            <a:avLst/>
          </a:prstGeom>
          <a:noFill/>
          <a:ln>
            <a:noFill/>
          </a:ln>
        </p:spPr>
      </p:pic>
      <p:pic>
        <p:nvPicPr>
          <p:cNvPr id="28" name="Picture 27">
            <a:extLst>
              <a:ext uri="{FF2B5EF4-FFF2-40B4-BE49-F238E27FC236}">
                <a16:creationId xmlns:a16="http://schemas.microsoft.com/office/drawing/2014/main" id="{F96C6A94-65F3-0C68-5D72-DD4486F0FB5F}"/>
              </a:ext>
            </a:extLst>
          </p:cNvPr>
          <p:cNvPicPr>
            <a:picLocks noChangeAspect="1"/>
          </p:cNvPicPr>
          <p:nvPr/>
        </p:nvPicPr>
        <p:blipFill>
          <a:blip r:embed="rId9"/>
          <a:stretch>
            <a:fillRect/>
          </a:stretch>
        </p:blipFill>
        <p:spPr>
          <a:xfrm>
            <a:off x="2448807" y="1889479"/>
            <a:ext cx="1481707" cy="676987"/>
          </a:xfrm>
          <a:prstGeom prst="rect">
            <a:avLst/>
          </a:prstGeom>
        </p:spPr>
      </p:pic>
      <p:pic>
        <p:nvPicPr>
          <p:cNvPr id="32" name="Picture 31">
            <a:extLst>
              <a:ext uri="{FF2B5EF4-FFF2-40B4-BE49-F238E27FC236}">
                <a16:creationId xmlns:a16="http://schemas.microsoft.com/office/drawing/2014/main" id="{E59B1204-05B8-D7BD-E73D-54239342971C}"/>
              </a:ext>
            </a:extLst>
          </p:cNvPr>
          <p:cNvPicPr>
            <a:picLocks noChangeAspect="1"/>
          </p:cNvPicPr>
          <p:nvPr/>
        </p:nvPicPr>
        <p:blipFill>
          <a:blip r:embed="rId10"/>
          <a:stretch>
            <a:fillRect/>
          </a:stretch>
        </p:blipFill>
        <p:spPr>
          <a:xfrm>
            <a:off x="6207457" y="1922025"/>
            <a:ext cx="1317523" cy="644441"/>
          </a:xfrm>
          <a:prstGeom prst="rect">
            <a:avLst/>
          </a:prstGeom>
        </p:spPr>
      </p:pic>
      <p:pic>
        <p:nvPicPr>
          <p:cNvPr id="36" name="Picture 35">
            <a:extLst>
              <a:ext uri="{FF2B5EF4-FFF2-40B4-BE49-F238E27FC236}">
                <a16:creationId xmlns:a16="http://schemas.microsoft.com/office/drawing/2014/main" id="{9E16E428-E0FB-098D-559A-3EE0CCB1DF80}"/>
              </a:ext>
            </a:extLst>
          </p:cNvPr>
          <p:cNvPicPr>
            <a:picLocks noChangeAspect="1"/>
          </p:cNvPicPr>
          <p:nvPr/>
        </p:nvPicPr>
        <p:blipFill>
          <a:blip r:embed="rId11"/>
          <a:stretch>
            <a:fillRect/>
          </a:stretch>
        </p:blipFill>
        <p:spPr>
          <a:xfrm>
            <a:off x="9851922" y="1961059"/>
            <a:ext cx="1368657" cy="605407"/>
          </a:xfrm>
          <a:prstGeom prst="rect">
            <a:avLst/>
          </a:prstGeom>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graphicFrame>
        <p:nvGraphicFramePr>
          <p:cNvPr id="7" name="Graphique 12">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2814528373"/>
              </p:ext>
            </p:extLst>
          </p:nvPr>
        </p:nvGraphicFramePr>
        <p:xfrm>
          <a:off x="1785937" y="1755165"/>
          <a:ext cx="8620125" cy="4308010"/>
        </p:xfrm>
        <a:graphic>
          <a:graphicData uri="http://schemas.openxmlformats.org/drawingml/2006/chart">
            <c:chart xmlns:c="http://schemas.openxmlformats.org/drawingml/2006/chart" xmlns:r="http://schemas.openxmlformats.org/officeDocument/2006/relationships" r:id="rId3"/>
          </a:graphicData>
        </a:graphic>
      </p:graphicFrame>
      <p:sp>
        <p:nvSpPr>
          <p:cNvPr id="1896" name="Google Shape;1896;p3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a:solidFill>
                  <a:srgbClr val="414141"/>
                </a:solidFill>
              </a:rPr>
              <a:t>Benchmarking</a:t>
            </a:r>
            <a:r>
              <a:rPr lang="fr-FR" sz="2400" dirty="0">
                <a:solidFill>
                  <a:srgbClr val="414141"/>
                </a:solidFill>
              </a:rPr>
              <a:t>: 4G </a:t>
            </a:r>
            <a:r>
              <a:rPr lang="fr-FR" sz="2400" dirty="0" err="1">
                <a:solidFill>
                  <a:srgbClr val="414141"/>
                </a:solidFill>
              </a:rPr>
              <a:t>coverage</a:t>
            </a:r>
            <a:br>
              <a:rPr lang="fr-FR" sz="2400" dirty="0">
                <a:solidFill>
                  <a:srgbClr val="414141"/>
                </a:solidFill>
              </a:rPr>
            </a:br>
            <a:br>
              <a:rPr lang="fr-FR" sz="2400" dirty="0">
                <a:solidFill>
                  <a:srgbClr val="414141"/>
                </a:solidFill>
              </a:rPr>
            </a:br>
            <a:r>
              <a:rPr lang="en-US" sz="1400" dirty="0">
                <a:solidFill>
                  <a:srgbClr val="7F7F7F"/>
                </a:solidFill>
              </a:rPr>
              <a:t>All operators failed to satisfy the ARCEP requirements in terms of Indoor 4G coverage.</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897" name="Google Shape;1897;p3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21</a:t>
            </a:fld>
            <a:endParaRPr sz="651" b="0" i="0" u="none" strike="noStrike" cap="none">
              <a:solidFill>
                <a:srgbClr val="000000"/>
              </a:solidFill>
              <a:latin typeface="Verdana"/>
              <a:ea typeface="Verdana"/>
              <a:cs typeface="Verdana"/>
              <a:sym typeface="Verdana"/>
            </a:endParaRPr>
          </a:p>
        </p:txBody>
      </p:sp>
      <p:sp>
        <p:nvSpPr>
          <p:cNvPr id="1898" name="Google Shape;1898;p3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00" name="Google Shape;1900;p31"/>
          <p:cNvCxnSpPr/>
          <p:nvPr/>
        </p:nvCxnSpPr>
        <p:spPr>
          <a:xfrm>
            <a:off x="2658794" y="3038475"/>
            <a:ext cx="7061981"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5"/>
        <p:cNvGrpSpPr/>
        <p:nvPr/>
      </p:nvGrpSpPr>
      <p:grpSpPr>
        <a:xfrm>
          <a:off x="0" y="0"/>
          <a:ext cx="0" cy="0"/>
          <a:chOff x="0" y="0"/>
          <a:chExt cx="0" cy="0"/>
        </a:xfrm>
      </p:grpSpPr>
      <p:pic>
        <p:nvPicPr>
          <p:cNvPr id="35" name="Picture 34">
            <a:extLst>
              <a:ext uri="{FF2B5EF4-FFF2-40B4-BE49-F238E27FC236}">
                <a16:creationId xmlns:a16="http://schemas.microsoft.com/office/drawing/2014/main" id="{EE02906B-E7F0-A901-7E7D-69045FB2AF1E}"/>
              </a:ext>
            </a:extLst>
          </p:cNvPr>
          <p:cNvPicPr>
            <a:picLocks noChangeAspect="1"/>
          </p:cNvPicPr>
          <p:nvPr/>
        </p:nvPicPr>
        <p:blipFill>
          <a:blip r:embed="rId3"/>
          <a:stretch>
            <a:fillRect/>
          </a:stretch>
        </p:blipFill>
        <p:spPr>
          <a:xfrm>
            <a:off x="7954297" y="1996273"/>
            <a:ext cx="3659709" cy="30298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 name="Picture 28">
            <a:extLst>
              <a:ext uri="{FF2B5EF4-FFF2-40B4-BE49-F238E27FC236}">
                <a16:creationId xmlns:a16="http://schemas.microsoft.com/office/drawing/2014/main" id="{FC2FB207-71FF-E8AC-0897-6E62306EAA0B}"/>
              </a:ext>
            </a:extLst>
          </p:cNvPr>
          <p:cNvPicPr>
            <a:picLocks noChangeAspect="1"/>
          </p:cNvPicPr>
          <p:nvPr/>
        </p:nvPicPr>
        <p:blipFill>
          <a:blip r:embed="rId4"/>
          <a:stretch>
            <a:fillRect/>
          </a:stretch>
        </p:blipFill>
        <p:spPr>
          <a:xfrm>
            <a:off x="4079696" y="1996273"/>
            <a:ext cx="3659709" cy="3050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a:extLst>
              <a:ext uri="{FF2B5EF4-FFF2-40B4-BE49-F238E27FC236}">
                <a16:creationId xmlns:a16="http://schemas.microsoft.com/office/drawing/2014/main" id="{ACF1E09C-1F4A-E3BC-8724-32D4199AC5B7}"/>
              </a:ext>
            </a:extLst>
          </p:cNvPr>
          <p:cNvPicPr>
            <a:picLocks noChangeAspect="1"/>
          </p:cNvPicPr>
          <p:nvPr/>
        </p:nvPicPr>
        <p:blipFill>
          <a:blip r:embed="rId5"/>
          <a:stretch>
            <a:fillRect/>
          </a:stretch>
        </p:blipFill>
        <p:spPr>
          <a:xfrm>
            <a:off x="368832" y="1996273"/>
            <a:ext cx="3548101" cy="3071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06" name="Google Shape;1906;p3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4G </a:t>
            </a:r>
            <a:r>
              <a:rPr lang="fr-FR" sz="2400" dirty="0" err="1">
                <a:solidFill>
                  <a:srgbClr val="414141"/>
                </a:solidFill>
              </a:rPr>
              <a:t>coverage</a:t>
            </a:r>
            <a:r>
              <a:rPr lang="fr-FR" sz="2400" dirty="0">
                <a:solidFill>
                  <a:srgbClr val="414141"/>
                </a:solidFill>
              </a:rPr>
              <a:t> - </a:t>
            </a:r>
            <a:r>
              <a:rPr lang="fr-FR" sz="2400" dirty="0" err="1">
                <a:solidFill>
                  <a:srgbClr val="414141"/>
                </a:solidFill>
              </a:rPr>
              <a:t>Maps</a:t>
            </a:r>
            <a:br>
              <a:rPr lang="fr-FR" sz="2400" dirty="0">
                <a:solidFill>
                  <a:srgbClr val="414141"/>
                </a:solidFill>
              </a:rPr>
            </a:br>
            <a:br>
              <a:rPr lang="fr-FR" sz="2400" dirty="0">
                <a:solidFill>
                  <a:srgbClr val="414141"/>
                </a:solidFill>
              </a:rPr>
            </a:br>
            <a:r>
              <a:rPr lang="en-US" sz="1400" dirty="0">
                <a:solidFill>
                  <a:srgbClr val="7F7F7F"/>
                </a:solidFill>
              </a:rPr>
              <a:t>4G coverage plots are quite similar for the 3 operators except in few roads</a:t>
            </a:r>
            <a:br>
              <a:rPr lang="fr-FR" sz="1400" dirty="0">
                <a:solidFill>
                  <a:srgbClr val="7F7F7F"/>
                </a:solidFill>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07" name="Google Shape;1907;p3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22</a:t>
            </a:fld>
            <a:endParaRPr sz="651" b="0" i="0" u="none" strike="noStrike" cap="none">
              <a:solidFill>
                <a:srgbClr val="000000"/>
              </a:solidFill>
              <a:latin typeface="Verdana"/>
              <a:ea typeface="Verdana"/>
              <a:cs typeface="Verdana"/>
              <a:sym typeface="Verdana"/>
            </a:endParaRPr>
          </a:p>
        </p:txBody>
      </p:sp>
      <p:sp>
        <p:nvSpPr>
          <p:cNvPr id="1908" name="Google Shape;1908;p3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pic>
        <p:nvPicPr>
          <p:cNvPr id="1917" name="Google Shape;1917;p32"/>
          <p:cNvPicPr preferRelativeResize="0"/>
          <p:nvPr/>
        </p:nvPicPr>
        <p:blipFill rotWithShape="1">
          <a:blip r:embed="rId6">
            <a:alphaModFix/>
          </a:blip>
          <a:srcRect/>
          <a:stretch/>
        </p:blipFill>
        <p:spPr>
          <a:xfrm>
            <a:off x="368832" y="1998731"/>
            <a:ext cx="343877" cy="279093"/>
          </a:xfrm>
          <a:prstGeom prst="roundRect">
            <a:avLst>
              <a:gd name="adj" fmla="val 8594"/>
            </a:avLst>
          </a:prstGeom>
          <a:solidFill>
            <a:srgbClr val="ECECEC"/>
          </a:solidFill>
          <a:ln>
            <a:noFill/>
          </a:ln>
          <a:effectLst>
            <a:reflection stA="38000" endPos="28000" dist="5000" dir="5400000" sy="-100000" algn="bl" rotWithShape="0"/>
          </a:effectLst>
        </p:spPr>
      </p:pic>
      <p:pic>
        <p:nvPicPr>
          <p:cNvPr id="13" name="Google Shape;1912;p32">
            <a:extLst>
              <a:ext uri="{FF2B5EF4-FFF2-40B4-BE49-F238E27FC236}">
                <a16:creationId xmlns:a16="http://schemas.microsoft.com/office/drawing/2014/main" id="{9563B188-0831-7130-ECE8-CD4563452ABA}"/>
              </a:ext>
            </a:extLst>
          </p:cNvPr>
          <p:cNvPicPr preferRelativeResize="0"/>
          <p:nvPr/>
        </p:nvPicPr>
        <p:blipFill rotWithShape="1">
          <a:blip r:embed="rId7">
            <a:alphaModFix/>
          </a:blip>
          <a:srcRect l="8657" r="10313"/>
          <a:stretch/>
        </p:blipFill>
        <p:spPr>
          <a:xfrm>
            <a:off x="4092471" y="1989327"/>
            <a:ext cx="291005" cy="288497"/>
          </a:xfrm>
          <a:prstGeom prst="roundRect">
            <a:avLst>
              <a:gd name="adj" fmla="val 8594"/>
            </a:avLst>
          </a:prstGeom>
          <a:solidFill>
            <a:srgbClr val="ECECEC"/>
          </a:solidFill>
          <a:ln>
            <a:noFill/>
          </a:ln>
          <a:effectLst>
            <a:reflection stA="38000" endPos="28000" dist="5000" dir="5400000" sy="-100000" algn="bl" rotWithShape="0"/>
          </a:effectLst>
        </p:spPr>
      </p:pic>
      <p:pic>
        <p:nvPicPr>
          <p:cNvPr id="21" name="Google Shape;1915;p32">
            <a:extLst>
              <a:ext uri="{FF2B5EF4-FFF2-40B4-BE49-F238E27FC236}">
                <a16:creationId xmlns:a16="http://schemas.microsoft.com/office/drawing/2014/main" id="{D27C3BF1-C867-0086-87AB-D27BED7C27FC}"/>
              </a:ext>
            </a:extLst>
          </p:cNvPr>
          <p:cNvPicPr preferRelativeResize="0"/>
          <p:nvPr/>
        </p:nvPicPr>
        <p:blipFill rotWithShape="1">
          <a:blip r:embed="rId8">
            <a:alphaModFix/>
          </a:blip>
          <a:srcRect/>
          <a:stretch/>
        </p:blipFill>
        <p:spPr>
          <a:xfrm>
            <a:off x="7954297" y="2019747"/>
            <a:ext cx="251494" cy="258077"/>
          </a:xfrm>
          <a:prstGeom prst="rect">
            <a:avLst/>
          </a:prstGeom>
          <a:noFill/>
          <a:ln>
            <a:noFill/>
          </a:ln>
        </p:spPr>
      </p:pic>
      <p:pic>
        <p:nvPicPr>
          <p:cNvPr id="26" name="Picture 25">
            <a:extLst>
              <a:ext uri="{FF2B5EF4-FFF2-40B4-BE49-F238E27FC236}">
                <a16:creationId xmlns:a16="http://schemas.microsoft.com/office/drawing/2014/main" id="{6267FD43-2864-6634-365B-D63086850585}"/>
              </a:ext>
            </a:extLst>
          </p:cNvPr>
          <p:cNvPicPr>
            <a:picLocks noChangeAspect="1"/>
          </p:cNvPicPr>
          <p:nvPr/>
        </p:nvPicPr>
        <p:blipFill>
          <a:blip r:embed="rId9"/>
          <a:stretch>
            <a:fillRect/>
          </a:stretch>
        </p:blipFill>
        <p:spPr>
          <a:xfrm>
            <a:off x="2300783" y="2009238"/>
            <a:ext cx="1577683" cy="851949"/>
          </a:xfrm>
          <a:prstGeom prst="rect">
            <a:avLst/>
          </a:prstGeom>
        </p:spPr>
      </p:pic>
      <p:pic>
        <p:nvPicPr>
          <p:cNvPr id="33" name="Picture 32">
            <a:extLst>
              <a:ext uri="{FF2B5EF4-FFF2-40B4-BE49-F238E27FC236}">
                <a16:creationId xmlns:a16="http://schemas.microsoft.com/office/drawing/2014/main" id="{80208D17-4A07-20BF-CD31-1CC50C98ABF6}"/>
              </a:ext>
            </a:extLst>
          </p:cNvPr>
          <p:cNvPicPr>
            <a:picLocks noChangeAspect="1"/>
          </p:cNvPicPr>
          <p:nvPr/>
        </p:nvPicPr>
        <p:blipFill>
          <a:blip r:embed="rId10"/>
          <a:stretch>
            <a:fillRect/>
          </a:stretch>
        </p:blipFill>
        <p:spPr>
          <a:xfrm>
            <a:off x="6264431" y="2009238"/>
            <a:ext cx="1474974" cy="851949"/>
          </a:xfrm>
          <a:prstGeom prst="rect">
            <a:avLst/>
          </a:prstGeom>
        </p:spPr>
      </p:pic>
      <p:pic>
        <p:nvPicPr>
          <p:cNvPr id="37" name="Picture 36">
            <a:extLst>
              <a:ext uri="{FF2B5EF4-FFF2-40B4-BE49-F238E27FC236}">
                <a16:creationId xmlns:a16="http://schemas.microsoft.com/office/drawing/2014/main" id="{D52EA5B7-B649-72E3-4133-EFA0F3BD877E}"/>
              </a:ext>
            </a:extLst>
          </p:cNvPr>
          <p:cNvPicPr>
            <a:picLocks noChangeAspect="1"/>
          </p:cNvPicPr>
          <p:nvPr/>
        </p:nvPicPr>
        <p:blipFill rotWithShape="1">
          <a:blip r:embed="rId11"/>
          <a:srcRect l="3508"/>
          <a:stretch/>
        </p:blipFill>
        <p:spPr>
          <a:xfrm>
            <a:off x="10261840" y="1989327"/>
            <a:ext cx="1352166" cy="841036"/>
          </a:xfrm>
          <a:prstGeom prst="rect">
            <a:avLst/>
          </a:prstGeom>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1922" name="Google Shape;1922;p33"/>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voice service</a:t>
            </a:r>
            <a:endParaRPr sz="2600" b="0" i="0" u="none" strike="noStrike" cap="none">
              <a:solidFill>
                <a:srgbClr val="FFFFFF"/>
              </a:solidFill>
              <a:latin typeface="Quattrocento Sans"/>
              <a:ea typeface="Quattrocento Sans"/>
              <a:cs typeface="Quattrocento Sans"/>
              <a:sym typeface="Quattrocento Sans"/>
            </a:endParaRPr>
          </a:p>
        </p:txBody>
      </p:sp>
      <p:sp>
        <p:nvSpPr>
          <p:cNvPr id="1923" name="Google Shape;1923;p33"/>
          <p:cNvSpPr txBox="1"/>
          <p:nvPr/>
        </p:nvSpPr>
        <p:spPr>
          <a:xfrm>
            <a:off x="443345" y="2090740"/>
            <a:ext cx="1747406"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05</a:t>
            </a:r>
            <a:endParaRPr dirty="0"/>
          </a:p>
        </p:txBody>
      </p:sp>
      <p:cxnSp>
        <p:nvCxnSpPr>
          <p:cNvPr id="1924" name="Google Shape;1924;p33"/>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graphicFrame>
        <p:nvGraphicFramePr>
          <p:cNvPr id="8" name="Graphique 3">
            <a:extLst>
              <a:ext uri="{FF2B5EF4-FFF2-40B4-BE49-F238E27FC236}">
                <a16:creationId xmlns:a16="http://schemas.microsoft.com/office/drawing/2014/main" id="{00000000-0008-0000-0000-00000E000000}"/>
              </a:ext>
            </a:extLst>
          </p:cNvPr>
          <p:cNvGraphicFramePr>
            <a:graphicFrameLocks/>
          </p:cNvGraphicFramePr>
          <p:nvPr>
            <p:extLst>
              <p:ext uri="{D42A27DB-BD31-4B8C-83A1-F6EECF244321}">
                <p14:modId xmlns:p14="http://schemas.microsoft.com/office/powerpoint/2010/main" val="1307179157"/>
              </p:ext>
            </p:extLst>
          </p:nvPr>
        </p:nvGraphicFramePr>
        <p:xfrm>
          <a:off x="501659" y="2061209"/>
          <a:ext cx="3328377" cy="4253866"/>
        </p:xfrm>
        <a:graphic>
          <a:graphicData uri="http://schemas.openxmlformats.org/drawingml/2006/chart">
            <c:chart xmlns:c="http://schemas.openxmlformats.org/drawingml/2006/chart" xmlns:r="http://schemas.openxmlformats.org/officeDocument/2006/relationships" r:id="rId3"/>
          </a:graphicData>
        </a:graphic>
      </p:graphicFrame>
      <p:sp>
        <p:nvSpPr>
          <p:cNvPr id="1930" name="Google Shape;1930;p3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CS </a:t>
            </a:r>
            <a:r>
              <a:rPr lang="fr-FR" sz="2400" dirty="0" err="1">
                <a:solidFill>
                  <a:srgbClr val="414141"/>
                </a:solidFill>
              </a:rPr>
              <a:t>Accessibility</a:t>
            </a:r>
            <a:r>
              <a:rPr lang="fr-FR" sz="2400" dirty="0">
                <a:solidFill>
                  <a:srgbClr val="414141"/>
                </a:solidFill>
              </a:rPr>
              <a:t> 2G/3G BLOCKED CALLS </a:t>
            </a:r>
            <a:br>
              <a:rPr lang="fr-FR" sz="2400" dirty="0">
                <a:solidFill>
                  <a:srgbClr val="414141"/>
                </a:solidFill>
              </a:rPr>
            </a:br>
            <a:br>
              <a:rPr lang="fr-FR" sz="2400" dirty="0">
                <a:solidFill>
                  <a:srgbClr val="414141"/>
                </a:solidFill>
              </a:rPr>
            </a:br>
            <a:r>
              <a:rPr lang="en-US" sz="1400" dirty="0">
                <a:solidFill>
                  <a:srgbClr val="7F7F7F"/>
                </a:solidFill>
              </a:rPr>
              <a:t>MTN is ranked first in voice accessibility.</a:t>
            </a:r>
            <a:br>
              <a:rPr lang="en-US" sz="1400" dirty="0">
                <a:solidFill>
                  <a:srgbClr val="7F7F7F"/>
                </a:solidFill>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31" name="Google Shape;1931;p3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24</a:t>
            </a:fld>
            <a:endParaRPr sz="651" b="0" i="0" u="none" strike="noStrike" cap="none">
              <a:solidFill>
                <a:srgbClr val="000000"/>
              </a:solidFill>
              <a:latin typeface="Verdana"/>
              <a:ea typeface="Verdana"/>
              <a:cs typeface="Verdana"/>
              <a:sym typeface="Verdana"/>
            </a:endParaRPr>
          </a:p>
        </p:txBody>
      </p:sp>
      <p:sp>
        <p:nvSpPr>
          <p:cNvPr id="1932" name="Google Shape;1932;p3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35" name="Google Shape;1935;p34"/>
          <p:cNvCxnSpPr/>
          <p:nvPr/>
        </p:nvCxnSpPr>
        <p:spPr>
          <a:xfrm rot="10800000" flipH="1">
            <a:off x="1129492" y="5424376"/>
            <a:ext cx="2478232" cy="4330"/>
          </a:xfrm>
          <a:prstGeom prst="straightConnector1">
            <a:avLst/>
          </a:prstGeom>
          <a:noFill/>
          <a:ln w="28575" cap="flat" cmpd="sng">
            <a:solidFill>
              <a:srgbClr val="DA291C"/>
            </a:solidFill>
            <a:prstDash val="dash"/>
            <a:round/>
            <a:headEnd type="none" w="sm" len="sm"/>
            <a:tailEnd type="none" w="sm" len="sm"/>
          </a:ln>
        </p:spPr>
      </p:cxnSp>
      <p:graphicFrame>
        <p:nvGraphicFramePr>
          <p:cNvPr id="9" name="Graphique 3">
            <a:extLst>
              <a:ext uri="{FF2B5EF4-FFF2-40B4-BE49-F238E27FC236}">
                <a16:creationId xmlns:a16="http://schemas.microsoft.com/office/drawing/2014/main" id="{7E92C824-B9E5-4D3A-A405-27B1952A4869}"/>
              </a:ext>
            </a:extLst>
          </p:cNvPr>
          <p:cNvGraphicFramePr>
            <a:graphicFrameLocks/>
          </p:cNvGraphicFramePr>
          <p:nvPr>
            <p:extLst>
              <p:ext uri="{D42A27DB-BD31-4B8C-83A1-F6EECF244321}">
                <p14:modId xmlns:p14="http://schemas.microsoft.com/office/powerpoint/2010/main" val="1044571291"/>
              </p:ext>
            </p:extLst>
          </p:nvPr>
        </p:nvGraphicFramePr>
        <p:xfrm>
          <a:off x="4029075" y="2061209"/>
          <a:ext cx="7693025" cy="425386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0"/>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8F946BE6-50AF-4DCD-283C-3726BE3082CA}"/>
              </a:ext>
            </a:extLst>
          </p:cNvPr>
          <p:cNvGraphicFramePr>
            <a:graphicFrameLocks/>
          </p:cNvGraphicFramePr>
          <p:nvPr>
            <p:extLst>
              <p:ext uri="{D42A27DB-BD31-4B8C-83A1-F6EECF244321}">
                <p14:modId xmlns:p14="http://schemas.microsoft.com/office/powerpoint/2010/main" val="1596831306"/>
              </p:ext>
            </p:extLst>
          </p:nvPr>
        </p:nvGraphicFramePr>
        <p:xfrm>
          <a:off x="415211" y="2089525"/>
          <a:ext cx="2785189" cy="4377228"/>
        </p:xfrm>
        <a:graphic>
          <a:graphicData uri="http://schemas.openxmlformats.org/drawingml/2006/chart">
            <c:chart xmlns:c="http://schemas.openxmlformats.org/drawingml/2006/chart" xmlns:r="http://schemas.openxmlformats.org/officeDocument/2006/relationships" r:id="rId3"/>
          </a:graphicData>
        </a:graphic>
      </p:graphicFrame>
      <p:sp>
        <p:nvSpPr>
          <p:cNvPr id="1941" name="Google Shape;1941;p3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CS </a:t>
            </a:r>
            <a:r>
              <a:rPr lang="fr-FR" sz="2400" dirty="0" err="1">
                <a:solidFill>
                  <a:srgbClr val="414141"/>
                </a:solidFill>
              </a:rPr>
              <a:t>Integrity</a:t>
            </a:r>
            <a:r>
              <a:rPr lang="fr-FR" sz="2400" dirty="0">
                <a:solidFill>
                  <a:srgbClr val="414141"/>
                </a:solidFill>
              </a:rPr>
              <a:t> Voice </a:t>
            </a:r>
            <a:r>
              <a:rPr lang="fr-FR" sz="2400" dirty="0" err="1">
                <a:solidFill>
                  <a:srgbClr val="414141"/>
                </a:solidFill>
              </a:rPr>
              <a:t>quality</a:t>
            </a:r>
            <a:r>
              <a:rPr lang="fr-FR" sz="2400" dirty="0">
                <a:solidFill>
                  <a:srgbClr val="414141"/>
                </a:solidFill>
              </a:rPr>
              <a:t> </a:t>
            </a:r>
            <a:r>
              <a:rPr lang="fr-FR" sz="2400" dirty="0" err="1">
                <a:solidFill>
                  <a:srgbClr val="414141"/>
                </a:solidFill>
              </a:rPr>
              <a:t>Mean</a:t>
            </a:r>
            <a:r>
              <a:rPr lang="fr-FR" sz="2400" dirty="0">
                <a:solidFill>
                  <a:srgbClr val="414141"/>
                </a:solidFill>
              </a:rPr>
              <a:t> Opinion Score</a:t>
            </a:r>
            <a:br>
              <a:rPr lang="fr-FR" sz="2400" dirty="0">
                <a:solidFill>
                  <a:srgbClr val="414141"/>
                </a:solidFill>
              </a:rPr>
            </a:br>
            <a:br>
              <a:rPr lang="fr-FR" sz="2400" dirty="0">
                <a:solidFill>
                  <a:srgbClr val="414141"/>
                </a:solidFill>
              </a:rPr>
            </a:br>
            <a:r>
              <a:rPr lang="en-US" sz="1400" dirty="0">
                <a:solidFill>
                  <a:srgbClr val="7F7F7F"/>
                </a:solidFill>
              </a:rPr>
              <a:t>MTN have the best ratio of excellent and good Voice Quality samples </a:t>
            </a:r>
            <a:br>
              <a:rPr lang="en-US" sz="1400" dirty="0">
                <a:solidFill>
                  <a:srgbClr val="7F7F7F"/>
                </a:solidFill>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42" name="Google Shape;1942;p3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25</a:t>
            </a:fld>
            <a:endParaRPr sz="651" b="0" i="0" u="none" strike="noStrike" cap="none">
              <a:solidFill>
                <a:srgbClr val="000000"/>
              </a:solidFill>
              <a:latin typeface="Verdana"/>
              <a:ea typeface="Verdana"/>
              <a:cs typeface="Verdana"/>
              <a:sym typeface="Verdana"/>
            </a:endParaRPr>
          </a:p>
        </p:txBody>
      </p:sp>
      <p:sp>
        <p:nvSpPr>
          <p:cNvPr id="1943" name="Google Shape;1943;p3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46" name="Google Shape;1946;p35"/>
          <p:cNvCxnSpPr/>
          <p:nvPr/>
        </p:nvCxnSpPr>
        <p:spPr>
          <a:xfrm>
            <a:off x="908088" y="3924737"/>
            <a:ext cx="1216134" cy="0"/>
          </a:xfrm>
          <a:prstGeom prst="straightConnector1">
            <a:avLst/>
          </a:prstGeom>
          <a:noFill/>
          <a:ln w="28575" cap="flat" cmpd="sng">
            <a:solidFill>
              <a:srgbClr val="DA291C"/>
            </a:solidFill>
            <a:prstDash val="dash"/>
            <a:round/>
            <a:headEnd type="none" w="sm" len="sm"/>
            <a:tailEnd type="none" w="sm" len="sm"/>
          </a:ln>
        </p:spPr>
      </p:cxnSp>
      <p:graphicFrame>
        <p:nvGraphicFramePr>
          <p:cNvPr id="8" name="Graphique 3">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1513460396"/>
              </p:ext>
            </p:extLst>
          </p:nvPr>
        </p:nvGraphicFramePr>
        <p:xfrm>
          <a:off x="3414713" y="2089525"/>
          <a:ext cx="8307387" cy="437722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pic>
        <p:nvPicPr>
          <p:cNvPr id="32" name="Picture 31">
            <a:extLst>
              <a:ext uri="{FF2B5EF4-FFF2-40B4-BE49-F238E27FC236}">
                <a16:creationId xmlns:a16="http://schemas.microsoft.com/office/drawing/2014/main" id="{C995A197-F245-D80C-26D2-03C434E44846}"/>
              </a:ext>
            </a:extLst>
          </p:cNvPr>
          <p:cNvPicPr>
            <a:picLocks noChangeAspect="1"/>
          </p:cNvPicPr>
          <p:nvPr/>
        </p:nvPicPr>
        <p:blipFill>
          <a:blip r:embed="rId3"/>
          <a:stretch>
            <a:fillRect/>
          </a:stretch>
        </p:blipFill>
        <p:spPr>
          <a:xfrm>
            <a:off x="7946227" y="1783406"/>
            <a:ext cx="3424451" cy="3083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Picture 27">
            <a:extLst>
              <a:ext uri="{FF2B5EF4-FFF2-40B4-BE49-F238E27FC236}">
                <a16:creationId xmlns:a16="http://schemas.microsoft.com/office/drawing/2014/main" id="{C9FFCF24-8F06-01BC-C5E3-46FB3C2540B6}"/>
              </a:ext>
            </a:extLst>
          </p:cNvPr>
          <p:cNvPicPr>
            <a:picLocks noChangeAspect="1"/>
          </p:cNvPicPr>
          <p:nvPr/>
        </p:nvPicPr>
        <p:blipFill>
          <a:blip r:embed="rId4"/>
          <a:stretch>
            <a:fillRect/>
          </a:stretch>
        </p:blipFill>
        <p:spPr>
          <a:xfrm>
            <a:off x="4129735" y="1783406"/>
            <a:ext cx="3585061" cy="3111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a:extLst>
              <a:ext uri="{FF2B5EF4-FFF2-40B4-BE49-F238E27FC236}">
                <a16:creationId xmlns:a16="http://schemas.microsoft.com/office/drawing/2014/main" id="{9B4CB9D3-6CA3-7B0D-C2CF-15B20B2424A3}"/>
              </a:ext>
            </a:extLst>
          </p:cNvPr>
          <p:cNvPicPr>
            <a:picLocks noChangeAspect="1"/>
          </p:cNvPicPr>
          <p:nvPr/>
        </p:nvPicPr>
        <p:blipFill>
          <a:blip r:embed="rId5"/>
          <a:stretch>
            <a:fillRect/>
          </a:stretch>
        </p:blipFill>
        <p:spPr>
          <a:xfrm>
            <a:off x="359231" y="1783406"/>
            <a:ext cx="3585061" cy="3083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84" name="Google Shape;1984;p39"/>
          <p:cNvSpPr txBox="1">
            <a:spLocks noGrp="1"/>
          </p:cNvSpPr>
          <p:nvPr>
            <p:ph type="title"/>
          </p:nvPr>
        </p:nvSpPr>
        <p:spPr>
          <a:xfrm>
            <a:off x="349399" y="22085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CS </a:t>
            </a:r>
            <a:r>
              <a:rPr lang="fr-FR" sz="2400" dirty="0" err="1">
                <a:solidFill>
                  <a:srgbClr val="414141"/>
                </a:solidFill>
              </a:rPr>
              <a:t>Integrity</a:t>
            </a:r>
            <a:r>
              <a:rPr lang="fr-FR" sz="2400" dirty="0">
                <a:solidFill>
                  <a:srgbClr val="414141"/>
                </a:solidFill>
              </a:rPr>
              <a:t> Voice </a:t>
            </a:r>
            <a:r>
              <a:rPr lang="fr-FR" sz="2400" dirty="0" err="1">
                <a:solidFill>
                  <a:srgbClr val="414141"/>
                </a:solidFill>
              </a:rPr>
              <a:t>quality</a:t>
            </a:r>
            <a:r>
              <a:rPr lang="fr-FR" sz="2400" dirty="0">
                <a:solidFill>
                  <a:srgbClr val="414141"/>
                </a:solidFill>
              </a:rPr>
              <a:t> </a:t>
            </a:r>
            <a:r>
              <a:rPr lang="fr-FR" sz="2400" dirty="0" err="1">
                <a:solidFill>
                  <a:srgbClr val="414141"/>
                </a:solidFill>
              </a:rPr>
              <a:t>maps</a:t>
            </a:r>
            <a:r>
              <a:rPr lang="fr-FR" sz="2400" dirty="0">
                <a:solidFill>
                  <a:srgbClr val="414141"/>
                </a:solidFill>
              </a:rPr>
              <a:t> (MOS)</a:t>
            </a:r>
            <a:br>
              <a:rPr lang="fr-FR" sz="2400" dirty="0">
                <a:solidFill>
                  <a:srgbClr val="414141"/>
                </a:solidFill>
              </a:rPr>
            </a:br>
            <a:br>
              <a:rPr lang="fr-FR" sz="2400" dirty="0">
                <a:solidFill>
                  <a:srgbClr val="414141"/>
                </a:solidFill>
              </a:rPr>
            </a:br>
            <a:r>
              <a:rPr lang="fr-FR" sz="1400" dirty="0">
                <a:solidFill>
                  <a:srgbClr val="7F7F7F"/>
                </a:solidFill>
                <a:sym typeface="Verdana"/>
              </a:rPr>
              <a:t>MTN has </a:t>
            </a:r>
            <a:r>
              <a:rPr lang="fr-FR" sz="1400" dirty="0" err="1">
                <a:solidFill>
                  <a:srgbClr val="7F7F7F"/>
                </a:solidFill>
                <a:sym typeface="Verdana"/>
              </a:rPr>
              <a:t>around</a:t>
            </a:r>
            <a:r>
              <a:rPr lang="fr-FR" sz="1400" dirty="0">
                <a:solidFill>
                  <a:srgbClr val="7F7F7F"/>
                </a:solidFill>
                <a:sym typeface="Verdana"/>
              </a:rPr>
              <a:t> 1,63% of MOS </a:t>
            </a:r>
            <a:r>
              <a:rPr lang="fr-FR" sz="1400" dirty="0" err="1">
                <a:solidFill>
                  <a:srgbClr val="7F7F7F"/>
                </a:solidFill>
                <a:sym typeface="Verdana"/>
              </a:rPr>
              <a:t>samples</a:t>
            </a:r>
            <a:r>
              <a:rPr lang="fr-FR" sz="1400" dirty="0">
                <a:solidFill>
                  <a:srgbClr val="7F7F7F"/>
                </a:solidFill>
                <a:sym typeface="Verdana"/>
              </a:rPr>
              <a:t> </a:t>
            </a:r>
            <a:r>
              <a:rPr lang="fr-FR" sz="1400" dirty="0" err="1">
                <a:solidFill>
                  <a:srgbClr val="7F7F7F"/>
                </a:solidFill>
                <a:sym typeface="Verdana"/>
              </a:rPr>
              <a:t>lower</a:t>
            </a:r>
            <a:r>
              <a:rPr lang="fr-FR" sz="1400" dirty="0">
                <a:solidFill>
                  <a:srgbClr val="7F7F7F"/>
                </a:solidFill>
                <a:sym typeface="Verdana"/>
              </a:rPr>
              <a:t> </a:t>
            </a:r>
            <a:r>
              <a:rPr lang="fr-FR" sz="1400" dirty="0" err="1">
                <a:solidFill>
                  <a:srgbClr val="7F7F7F"/>
                </a:solidFill>
                <a:sym typeface="Verdana"/>
              </a:rPr>
              <a:t>than</a:t>
            </a:r>
            <a:r>
              <a:rPr lang="fr-FR" sz="1400" dirty="0">
                <a:solidFill>
                  <a:srgbClr val="7F7F7F"/>
                </a:solidFill>
                <a:sym typeface="Verdana"/>
              </a:rPr>
              <a:t> 2.2, </a:t>
            </a:r>
            <a:br>
              <a:rPr lang="fr-FR" sz="1400" dirty="0">
                <a:solidFill>
                  <a:srgbClr val="7F7F7F"/>
                </a:solidFill>
                <a:sym typeface="Verdana"/>
              </a:rPr>
            </a:br>
            <a:r>
              <a:rPr lang="fr-FR" sz="1400" dirty="0">
                <a:solidFill>
                  <a:srgbClr val="7F7F7F"/>
                </a:solidFill>
                <a:sym typeface="Verdana"/>
              </a:rPr>
              <a:t>Values </a:t>
            </a:r>
            <a:r>
              <a:rPr lang="fr-FR" sz="1400" dirty="0" err="1">
                <a:solidFill>
                  <a:srgbClr val="7F7F7F"/>
                </a:solidFill>
                <a:sym typeface="Verdana"/>
              </a:rPr>
              <a:t>lower</a:t>
            </a:r>
            <a:r>
              <a:rPr lang="fr-FR" sz="1400" dirty="0">
                <a:solidFill>
                  <a:srgbClr val="7F7F7F"/>
                </a:solidFill>
                <a:sym typeface="Verdana"/>
              </a:rPr>
              <a:t> </a:t>
            </a:r>
            <a:r>
              <a:rPr lang="fr-FR" sz="1400" dirty="0" err="1">
                <a:solidFill>
                  <a:srgbClr val="7F7F7F"/>
                </a:solidFill>
                <a:sym typeface="Verdana"/>
              </a:rPr>
              <a:t>than</a:t>
            </a:r>
            <a:r>
              <a:rPr lang="fr-FR" sz="1400" dirty="0">
                <a:solidFill>
                  <a:srgbClr val="7F7F7F"/>
                </a:solidFill>
                <a:sym typeface="Verdana"/>
              </a:rPr>
              <a:t> 2,2 </a:t>
            </a:r>
            <a:r>
              <a:rPr lang="fr-FR" sz="1400" dirty="0">
                <a:solidFill>
                  <a:srgbClr val="7F7F7F"/>
                </a:solidFill>
              </a:rPr>
              <a:t>pose</a:t>
            </a:r>
            <a:r>
              <a:rPr lang="fr-FR" sz="1400" dirty="0">
                <a:solidFill>
                  <a:srgbClr val="7F7F7F"/>
                </a:solidFill>
                <a:sym typeface="Verdana"/>
              </a:rPr>
              <a:t> </a:t>
            </a:r>
            <a:r>
              <a:rPr lang="fr-FR" sz="1400" dirty="0" err="1">
                <a:solidFill>
                  <a:srgbClr val="7F7F7F"/>
                </a:solidFill>
                <a:sym typeface="Verdana"/>
              </a:rPr>
              <a:t>risk</a:t>
            </a:r>
            <a:r>
              <a:rPr lang="fr-FR" sz="1400" dirty="0">
                <a:solidFill>
                  <a:srgbClr val="7F7F7F"/>
                </a:solidFill>
                <a:sym typeface="Verdana"/>
              </a:rPr>
              <a:t> of </a:t>
            </a:r>
            <a:r>
              <a:rPr lang="fr-FR" sz="1400" dirty="0" err="1">
                <a:solidFill>
                  <a:srgbClr val="7F7F7F"/>
                </a:solidFill>
                <a:sym typeface="Verdana"/>
              </a:rPr>
              <a:t>bad</a:t>
            </a:r>
            <a:r>
              <a:rPr lang="fr-FR" sz="1400" dirty="0">
                <a:solidFill>
                  <a:srgbClr val="7F7F7F"/>
                </a:solidFill>
                <a:sym typeface="Verdana"/>
              </a:rPr>
              <a:t> </a:t>
            </a:r>
            <a:r>
              <a:rPr lang="fr-FR" sz="1400" dirty="0" err="1">
                <a:solidFill>
                  <a:srgbClr val="7F7F7F"/>
                </a:solidFill>
                <a:sym typeface="Verdana"/>
              </a:rPr>
              <a:t>users</a:t>
            </a:r>
            <a:r>
              <a:rPr lang="fr-FR" sz="1400" dirty="0">
                <a:solidFill>
                  <a:srgbClr val="7F7F7F"/>
                </a:solidFill>
                <a:sym typeface="Verdana"/>
              </a:rPr>
              <a:t> </a:t>
            </a:r>
            <a:r>
              <a:rPr lang="fr-FR" sz="1400" dirty="0" err="1">
                <a:solidFill>
                  <a:srgbClr val="7F7F7F"/>
                </a:solidFill>
                <a:sym typeface="Verdana"/>
              </a:rPr>
              <a:t>perceived</a:t>
            </a:r>
            <a:r>
              <a:rPr lang="fr-FR" sz="1400" dirty="0">
                <a:solidFill>
                  <a:srgbClr val="7F7F7F"/>
                </a:solidFill>
                <a:sym typeface="Verdana"/>
              </a:rPr>
              <a:t> </a:t>
            </a:r>
            <a:r>
              <a:rPr lang="fr-FR" sz="1400" dirty="0" err="1">
                <a:solidFill>
                  <a:srgbClr val="7F7F7F"/>
                </a:solidFill>
                <a:sym typeface="Verdana"/>
              </a:rPr>
              <a:t>voice</a:t>
            </a:r>
            <a:r>
              <a:rPr lang="fr-FR" sz="1400" dirty="0">
                <a:solidFill>
                  <a:srgbClr val="7F7F7F"/>
                </a:solidFill>
                <a:sym typeface="Verdana"/>
              </a:rPr>
              <a:t> </a:t>
            </a:r>
            <a:r>
              <a:rPr lang="fr-FR" sz="1400" dirty="0" err="1">
                <a:solidFill>
                  <a:srgbClr val="7F7F7F"/>
                </a:solidFill>
                <a:sym typeface="Verdana"/>
              </a:rPr>
              <a:t>quality</a:t>
            </a: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3d</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85" name="Google Shape;1985;p3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26</a:t>
            </a:fld>
            <a:endParaRPr sz="651" b="0" i="0" u="none" strike="noStrike" cap="none">
              <a:solidFill>
                <a:srgbClr val="000000"/>
              </a:solidFill>
              <a:latin typeface="Verdana"/>
              <a:ea typeface="Verdana"/>
              <a:cs typeface="Verdana"/>
              <a:sym typeface="Verdana"/>
            </a:endParaRPr>
          </a:p>
        </p:txBody>
      </p:sp>
      <p:sp>
        <p:nvSpPr>
          <p:cNvPr id="1986" name="Google Shape;1986;p3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2" name="Google Shape;1988;p39">
            <a:extLst>
              <a:ext uri="{FF2B5EF4-FFF2-40B4-BE49-F238E27FC236}">
                <a16:creationId xmlns:a16="http://schemas.microsoft.com/office/drawing/2014/main" id="{79C21FC5-CA1F-2286-E090-2D53AC2C07D4}"/>
              </a:ext>
            </a:extLst>
          </p:cNvPr>
          <p:cNvPicPr preferRelativeResize="0"/>
          <p:nvPr/>
        </p:nvPicPr>
        <p:blipFill rotWithShape="1">
          <a:blip r:embed="rId6">
            <a:alphaModFix/>
          </a:blip>
          <a:srcRect/>
          <a:stretch/>
        </p:blipFill>
        <p:spPr>
          <a:xfrm>
            <a:off x="349399" y="1783406"/>
            <a:ext cx="297527" cy="268102"/>
          </a:xfrm>
          <a:prstGeom prst="roundRect">
            <a:avLst>
              <a:gd name="adj" fmla="val 8594"/>
            </a:avLst>
          </a:prstGeom>
          <a:solidFill>
            <a:srgbClr val="ECECEC"/>
          </a:solidFill>
          <a:ln>
            <a:noFill/>
          </a:ln>
          <a:effectLst>
            <a:reflection stA="38000" endPos="28000" dist="5000" dir="5400000" sy="-100000" algn="bl" rotWithShape="0"/>
          </a:effectLst>
        </p:spPr>
      </p:pic>
      <p:pic>
        <p:nvPicPr>
          <p:cNvPr id="18" name="Google Shape;1993;p39">
            <a:extLst>
              <a:ext uri="{FF2B5EF4-FFF2-40B4-BE49-F238E27FC236}">
                <a16:creationId xmlns:a16="http://schemas.microsoft.com/office/drawing/2014/main" id="{23972245-A1AC-4262-E01C-F8BDD188A2E0}"/>
              </a:ext>
            </a:extLst>
          </p:cNvPr>
          <p:cNvPicPr preferRelativeResize="0"/>
          <p:nvPr/>
        </p:nvPicPr>
        <p:blipFill rotWithShape="1">
          <a:blip r:embed="rId7">
            <a:alphaModFix/>
          </a:blip>
          <a:srcRect l="8657" r="10313"/>
          <a:stretch/>
        </p:blipFill>
        <p:spPr>
          <a:xfrm>
            <a:off x="4119903" y="1783406"/>
            <a:ext cx="353774" cy="268102"/>
          </a:xfrm>
          <a:prstGeom prst="roundRect">
            <a:avLst>
              <a:gd name="adj" fmla="val 8594"/>
            </a:avLst>
          </a:prstGeom>
          <a:solidFill>
            <a:srgbClr val="ECECEC"/>
          </a:solidFill>
          <a:ln>
            <a:noFill/>
          </a:ln>
          <a:effectLst>
            <a:reflection stA="38000" endPos="28000" dist="5000" dir="5400000" sy="-100000" algn="bl" rotWithShape="0"/>
          </a:effectLst>
        </p:spPr>
      </p:pic>
      <p:pic>
        <p:nvPicPr>
          <p:cNvPr id="15" name="Google Shape;1994;p39">
            <a:extLst>
              <a:ext uri="{FF2B5EF4-FFF2-40B4-BE49-F238E27FC236}">
                <a16:creationId xmlns:a16="http://schemas.microsoft.com/office/drawing/2014/main" id="{E4878E95-B776-0FB4-FB29-C3AA7F711AB0}"/>
              </a:ext>
            </a:extLst>
          </p:cNvPr>
          <p:cNvPicPr preferRelativeResize="0"/>
          <p:nvPr/>
        </p:nvPicPr>
        <p:blipFill rotWithShape="1">
          <a:blip r:embed="rId8">
            <a:alphaModFix/>
          </a:blip>
          <a:srcRect/>
          <a:stretch/>
        </p:blipFill>
        <p:spPr>
          <a:xfrm>
            <a:off x="7996216" y="1783406"/>
            <a:ext cx="251494" cy="258077"/>
          </a:xfrm>
          <a:prstGeom prst="rect">
            <a:avLst/>
          </a:prstGeom>
          <a:noFill/>
          <a:ln>
            <a:noFill/>
          </a:ln>
        </p:spPr>
      </p:pic>
      <p:pic>
        <p:nvPicPr>
          <p:cNvPr id="26" name="Picture 25">
            <a:extLst>
              <a:ext uri="{FF2B5EF4-FFF2-40B4-BE49-F238E27FC236}">
                <a16:creationId xmlns:a16="http://schemas.microsoft.com/office/drawing/2014/main" id="{7AF33490-81D4-B3C4-E7A7-CD335DFF0666}"/>
              </a:ext>
            </a:extLst>
          </p:cNvPr>
          <p:cNvPicPr>
            <a:picLocks noChangeAspect="1"/>
          </p:cNvPicPr>
          <p:nvPr/>
        </p:nvPicPr>
        <p:blipFill>
          <a:blip r:embed="rId9"/>
          <a:stretch>
            <a:fillRect/>
          </a:stretch>
        </p:blipFill>
        <p:spPr>
          <a:xfrm>
            <a:off x="2565957" y="1783406"/>
            <a:ext cx="1378335" cy="883995"/>
          </a:xfrm>
          <a:prstGeom prst="rect">
            <a:avLst/>
          </a:prstGeom>
        </p:spPr>
      </p:pic>
      <p:pic>
        <p:nvPicPr>
          <p:cNvPr id="30" name="Picture 29">
            <a:extLst>
              <a:ext uri="{FF2B5EF4-FFF2-40B4-BE49-F238E27FC236}">
                <a16:creationId xmlns:a16="http://schemas.microsoft.com/office/drawing/2014/main" id="{E73A1AE6-2201-D70C-CE97-8FCC163C651D}"/>
              </a:ext>
            </a:extLst>
          </p:cNvPr>
          <p:cNvPicPr>
            <a:picLocks noChangeAspect="1"/>
          </p:cNvPicPr>
          <p:nvPr/>
        </p:nvPicPr>
        <p:blipFill>
          <a:blip r:embed="rId10"/>
          <a:stretch>
            <a:fillRect/>
          </a:stretch>
        </p:blipFill>
        <p:spPr>
          <a:xfrm>
            <a:off x="6376835" y="1783405"/>
            <a:ext cx="1359343" cy="883995"/>
          </a:xfrm>
          <a:prstGeom prst="rect">
            <a:avLst/>
          </a:prstGeom>
        </p:spPr>
      </p:pic>
      <p:pic>
        <p:nvPicPr>
          <p:cNvPr id="34" name="Picture 33">
            <a:extLst>
              <a:ext uri="{FF2B5EF4-FFF2-40B4-BE49-F238E27FC236}">
                <a16:creationId xmlns:a16="http://schemas.microsoft.com/office/drawing/2014/main" id="{5B26CACE-D579-CC95-CCFB-EC69C2255460}"/>
              </a:ext>
            </a:extLst>
          </p:cNvPr>
          <p:cNvPicPr>
            <a:picLocks noChangeAspect="1"/>
          </p:cNvPicPr>
          <p:nvPr/>
        </p:nvPicPr>
        <p:blipFill>
          <a:blip r:embed="rId11"/>
          <a:stretch>
            <a:fillRect/>
          </a:stretch>
        </p:blipFill>
        <p:spPr>
          <a:xfrm>
            <a:off x="10097728" y="1783406"/>
            <a:ext cx="1290613" cy="920464"/>
          </a:xfrm>
          <a:prstGeom prst="rect">
            <a:avLst/>
          </a:prstGeom>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graphicFrame>
        <p:nvGraphicFramePr>
          <p:cNvPr id="7" name="Graphique 5">
            <a:extLst>
              <a:ext uri="{FF2B5EF4-FFF2-40B4-BE49-F238E27FC236}">
                <a16:creationId xmlns:a16="http://schemas.microsoft.com/office/drawing/2014/main" id="{00000000-0008-0000-0000-000011000000}"/>
              </a:ext>
            </a:extLst>
          </p:cNvPr>
          <p:cNvGraphicFramePr>
            <a:graphicFrameLocks/>
          </p:cNvGraphicFramePr>
          <p:nvPr>
            <p:extLst>
              <p:ext uri="{D42A27DB-BD31-4B8C-83A1-F6EECF244321}">
                <p14:modId xmlns:p14="http://schemas.microsoft.com/office/powerpoint/2010/main" val="2068280135"/>
              </p:ext>
            </p:extLst>
          </p:nvPr>
        </p:nvGraphicFramePr>
        <p:xfrm>
          <a:off x="1519237" y="1615439"/>
          <a:ext cx="9153525" cy="4560277"/>
        </p:xfrm>
        <a:graphic>
          <a:graphicData uri="http://schemas.openxmlformats.org/drawingml/2006/chart">
            <c:chart xmlns:c="http://schemas.openxmlformats.org/drawingml/2006/chart" xmlns:r="http://schemas.openxmlformats.org/officeDocument/2006/relationships" r:id="rId3"/>
          </a:graphicData>
        </a:graphic>
      </p:graphicFrame>
      <p:sp>
        <p:nvSpPr>
          <p:cNvPr id="1962" name="Google Shape;1962;p3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CS </a:t>
            </a:r>
            <a:r>
              <a:rPr lang="fr-FR" sz="2400" dirty="0" err="1">
                <a:solidFill>
                  <a:srgbClr val="414141"/>
                </a:solidFill>
              </a:rPr>
              <a:t>Retainability</a:t>
            </a:r>
            <a:r>
              <a:rPr lang="fr-FR" sz="2400" dirty="0">
                <a:solidFill>
                  <a:srgbClr val="414141"/>
                </a:solidFill>
              </a:rPr>
              <a:t> 2G/3G DROPPED CALLS</a:t>
            </a:r>
            <a:br>
              <a:rPr lang="fr-FR" sz="2400" dirty="0">
                <a:solidFill>
                  <a:srgbClr val="414141"/>
                </a:solidFill>
              </a:rPr>
            </a:br>
            <a:br>
              <a:rPr lang="fr-FR" sz="2400" dirty="0">
                <a:solidFill>
                  <a:srgbClr val="414141"/>
                </a:solidFill>
              </a:rPr>
            </a:br>
            <a:br>
              <a:rPr lang="en-US" sz="1400" dirty="0">
                <a:solidFill>
                  <a:srgbClr val="7F7F7F"/>
                </a:solidFill>
              </a:rPr>
            </a:br>
            <a:r>
              <a:rPr lang="en-US" sz="1400" dirty="0">
                <a:solidFill>
                  <a:srgbClr val="7F7F7F"/>
                </a:solidFill>
              </a:rPr>
              <a:t>All operators </a:t>
            </a:r>
            <a:r>
              <a:rPr lang="en-US" sz="1400" dirty="0" err="1">
                <a:solidFill>
                  <a:srgbClr val="7F7F7F"/>
                </a:solidFill>
              </a:rPr>
              <a:t>satisfie</a:t>
            </a:r>
            <a:r>
              <a:rPr lang="en-US" sz="1400" dirty="0">
                <a:solidFill>
                  <a:srgbClr val="7F7F7F"/>
                </a:solidFill>
              </a:rPr>
              <a:t> the </a:t>
            </a:r>
            <a:r>
              <a:rPr lang="en-US" sz="1400" dirty="0" err="1">
                <a:solidFill>
                  <a:srgbClr val="7F7F7F"/>
                </a:solidFill>
              </a:rPr>
              <a:t>retainability</a:t>
            </a:r>
            <a:r>
              <a:rPr lang="en-US" sz="1400" dirty="0">
                <a:solidFill>
                  <a:srgbClr val="7F7F7F"/>
                </a:solidFill>
              </a:rPr>
              <a:t> ARCEP thresholds</a:t>
            </a:r>
            <a:endParaRPr dirty="0">
              <a:solidFill>
                <a:srgbClr val="414141"/>
              </a:solidFill>
            </a:endParaRPr>
          </a:p>
        </p:txBody>
      </p:sp>
      <p:sp>
        <p:nvSpPr>
          <p:cNvPr id="1963" name="Google Shape;1963;p3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27</a:t>
            </a:fld>
            <a:endParaRPr sz="651" b="0" i="0" u="none" strike="noStrike" cap="none">
              <a:solidFill>
                <a:srgbClr val="000000"/>
              </a:solidFill>
              <a:latin typeface="Verdana"/>
              <a:ea typeface="Verdana"/>
              <a:cs typeface="Verdana"/>
              <a:sym typeface="Verdana"/>
            </a:endParaRPr>
          </a:p>
        </p:txBody>
      </p:sp>
      <p:sp>
        <p:nvSpPr>
          <p:cNvPr id="1964" name="Google Shape;1964;p3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66" name="Google Shape;1966;p37"/>
          <p:cNvCxnSpPr/>
          <p:nvPr/>
        </p:nvCxnSpPr>
        <p:spPr>
          <a:xfrm>
            <a:off x="3615536" y="2065454"/>
            <a:ext cx="5289314" cy="18659"/>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sp>
        <p:nvSpPr>
          <p:cNvPr id="1972" name="Google Shape;1972;p3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Voice service Band usage(%)</a:t>
            </a:r>
            <a:br>
              <a:rPr lang="fr-FR" sz="2400" dirty="0">
                <a:solidFill>
                  <a:srgbClr val="414141"/>
                </a:solidFill>
              </a:rPr>
            </a:br>
            <a:br>
              <a:rPr lang="fr-FR" sz="2400" dirty="0">
                <a:solidFill>
                  <a:srgbClr val="414141"/>
                </a:solidFill>
              </a:rPr>
            </a:br>
            <a:r>
              <a:rPr lang="fr-FR" sz="1400" dirty="0">
                <a:solidFill>
                  <a:srgbClr val="7F7F7F"/>
                </a:solidFill>
              </a:rPr>
              <a:t>Most of </a:t>
            </a:r>
            <a:r>
              <a:rPr lang="en-US" sz="1400" dirty="0">
                <a:solidFill>
                  <a:srgbClr val="7F7F7F"/>
                </a:solidFill>
              </a:rPr>
              <a:t>voice traffic is carried by 3G for all operators</a:t>
            </a:r>
            <a:br>
              <a:rPr lang="en-US" sz="1400" dirty="0">
                <a:solidFill>
                  <a:srgbClr val="7F7F7F"/>
                </a:solidFill>
              </a:rPr>
            </a:br>
            <a:r>
              <a:rPr lang="en-US" sz="1400" dirty="0">
                <a:solidFill>
                  <a:srgbClr val="7F7F7F"/>
                </a:solidFill>
              </a:rPr>
              <a:t>MTN's 2G band usage: </a:t>
            </a:r>
            <a:r>
              <a:rPr lang="en-US" sz="1400" b="1" dirty="0">
                <a:solidFill>
                  <a:srgbClr val="7F7F7F"/>
                </a:solidFill>
              </a:rPr>
              <a:t>63,16% </a:t>
            </a:r>
            <a:r>
              <a:rPr lang="en-US" sz="1400" dirty="0">
                <a:solidFill>
                  <a:srgbClr val="7F7F7F"/>
                </a:solidFill>
              </a:rPr>
              <a:t>GSM 900 and </a:t>
            </a:r>
            <a:r>
              <a:rPr lang="en-US" sz="1400" b="1" dirty="0">
                <a:solidFill>
                  <a:srgbClr val="7F7F7F"/>
                </a:solidFill>
              </a:rPr>
              <a:t>36,84% </a:t>
            </a:r>
            <a:r>
              <a:rPr lang="en-US" sz="1400" dirty="0">
                <a:solidFill>
                  <a:srgbClr val="7F7F7F"/>
                </a:solidFill>
              </a:rPr>
              <a:t>GSM 1800 </a:t>
            </a:r>
            <a:r>
              <a:rPr lang="en-US" sz="1400" dirty="0" err="1">
                <a:solidFill>
                  <a:srgbClr val="7F7F7F"/>
                </a:solidFill>
              </a:rPr>
              <a:t>Mhz</a:t>
            </a:r>
            <a:r>
              <a:rPr lang="en-US" sz="1400" dirty="0">
                <a:solidFill>
                  <a:srgbClr val="7F7F7F"/>
                </a:solidFill>
              </a:rPr>
              <a:t>,</a:t>
            </a:r>
            <a:br>
              <a:rPr lang="en-US" sz="1400" dirty="0">
                <a:solidFill>
                  <a:srgbClr val="7F7F7F"/>
                </a:solidFill>
              </a:rPr>
            </a:br>
            <a:r>
              <a:rPr lang="en-US" sz="1400" dirty="0">
                <a:solidFill>
                  <a:srgbClr val="7F7F7F"/>
                </a:solidFill>
              </a:rPr>
              <a:t>23,9 % of MTN 3G CS traffic is carried on U900 compared to 16% and 3,5% for MOOV and CELTISS.</a:t>
            </a:r>
            <a:br>
              <a:rPr lang="fr-FR"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73" name="Google Shape;1973;p3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28</a:t>
            </a:fld>
            <a:endParaRPr sz="651" b="0" i="0" u="none" strike="noStrike" cap="none">
              <a:solidFill>
                <a:srgbClr val="000000"/>
              </a:solidFill>
              <a:latin typeface="Verdana"/>
              <a:ea typeface="Verdana"/>
              <a:cs typeface="Verdana"/>
              <a:sym typeface="Verdana"/>
            </a:endParaRPr>
          </a:p>
        </p:txBody>
      </p:sp>
      <p:sp>
        <p:nvSpPr>
          <p:cNvPr id="1974" name="Google Shape;1974;p3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8" name="Graphique 3">
            <a:extLst>
              <a:ext uri="{FF2B5EF4-FFF2-40B4-BE49-F238E27FC236}">
                <a16:creationId xmlns:a16="http://schemas.microsoft.com/office/drawing/2014/main" id="{B876376A-5752-481F-9C6F-7D207AA26B58}"/>
              </a:ext>
            </a:extLst>
          </p:cNvPr>
          <p:cNvGraphicFramePr>
            <a:graphicFrameLocks/>
          </p:cNvGraphicFramePr>
          <p:nvPr>
            <p:extLst>
              <p:ext uri="{D42A27DB-BD31-4B8C-83A1-F6EECF244321}">
                <p14:modId xmlns:p14="http://schemas.microsoft.com/office/powerpoint/2010/main" val="3143016145"/>
              </p:ext>
            </p:extLst>
          </p:nvPr>
        </p:nvGraphicFramePr>
        <p:xfrm>
          <a:off x="469901" y="3062128"/>
          <a:ext cx="3525324" cy="30540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3">
            <a:extLst>
              <a:ext uri="{FF2B5EF4-FFF2-40B4-BE49-F238E27FC236}">
                <a16:creationId xmlns:a16="http://schemas.microsoft.com/office/drawing/2014/main" id="{ECB51E8B-10B0-40D9-B3ED-94130CF95C1A}"/>
              </a:ext>
            </a:extLst>
          </p:cNvPr>
          <p:cNvGraphicFramePr>
            <a:graphicFrameLocks/>
          </p:cNvGraphicFramePr>
          <p:nvPr>
            <p:extLst>
              <p:ext uri="{D42A27DB-BD31-4B8C-83A1-F6EECF244321}">
                <p14:modId xmlns:p14="http://schemas.microsoft.com/office/powerpoint/2010/main" val="1642377412"/>
              </p:ext>
            </p:extLst>
          </p:nvPr>
        </p:nvGraphicFramePr>
        <p:xfrm>
          <a:off x="4223247" y="3062128"/>
          <a:ext cx="3781269" cy="30540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A38F8C99-4045-CC1F-6997-F24C91696FF9}"/>
              </a:ext>
            </a:extLst>
          </p:cNvPr>
          <p:cNvGraphicFramePr>
            <a:graphicFrameLocks/>
          </p:cNvGraphicFramePr>
          <p:nvPr>
            <p:extLst>
              <p:ext uri="{D42A27DB-BD31-4B8C-83A1-F6EECF244321}">
                <p14:modId xmlns:p14="http://schemas.microsoft.com/office/powerpoint/2010/main" val="2456921000"/>
              </p:ext>
            </p:extLst>
          </p:nvPr>
        </p:nvGraphicFramePr>
        <p:xfrm>
          <a:off x="8117058" y="3062128"/>
          <a:ext cx="3913017" cy="305403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sp>
        <p:nvSpPr>
          <p:cNvPr id="2014" name="Google Shape;2014;p4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Radio </a:t>
            </a:r>
            <a:r>
              <a:rPr lang="fr-FR" sz="2400" dirty="0" err="1">
                <a:solidFill>
                  <a:srgbClr val="414141"/>
                </a:solidFill>
              </a:rPr>
              <a:t>parameters</a:t>
            </a:r>
            <a:r>
              <a:rPr lang="fr-FR" sz="2400" dirty="0">
                <a:solidFill>
                  <a:srgbClr val="414141"/>
                </a:solidFill>
              </a:rPr>
              <a:t> EC/NO </a:t>
            </a:r>
            <a:r>
              <a:rPr lang="fr-FR" sz="2400" dirty="0" err="1">
                <a:solidFill>
                  <a:srgbClr val="414141"/>
                </a:solidFill>
              </a:rPr>
              <a:t>comparison</a:t>
            </a:r>
            <a:br>
              <a:rPr lang="fr-FR" sz="2400" dirty="0">
                <a:solidFill>
                  <a:srgbClr val="414141"/>
                </a:solidFill>
              </a:rPr>
            </a:br>
            <a:br>
              <a:rPr lang="fr-FR" sz="2400" dirty="0">
                <a:solidFill>
                  <a:srgbClr val="414141"/>
                </a:solidFill>
              </a:rPr>
            </a:br>
            <a:r>
              <a:rPr lang="en-US" sz="1400" dirty="0">
                <a:solidFill>
                  <a:srgbClr val="7F7F7F"/>
                </a:solidFill>
              </a:rPr>
              <a:t>CELLTIS have the best 3G </a:t>
            </a:r>
            <a:r>
              <a:rPr lang="en-US" sz="1400" dirty="0" err="1">
                <a:solidFill>
                  <a:srgbClr val="7F7F7F"/>
                </a:solidFill>
              </a:rPr>
              <a:t>EcNo</a:t>
            </a:r>
            <a:r>
              <a:rPr lang="en-US" sz="1400" dirty="0">
                <a:solidFill>
                  <a:srgbClr val="7F7F7F"/>
                </a:solidFill>
              </a:rPr>
              <a:t> samples within acceptable range</a:t>
            </a:r>
            <a:br>
              <a:rPr lang="fr-FR"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15" name="Google Shape;2015;p4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29</a:t>
            </a:fld>
            <a:endParaRPr sz="651" b="0" i="0" u="none" strike="noStrike" cap="none">
              <a:solidFill>
                <a:srgbClr val="000000"/>
              </a:solidFill>
              <a:latin typeface="Verdana"/>
              <a:ea typeface="Verdana"/>
              <a:cs typeface="Verdana"/>
              <a:sym typeface="Verdana"/>
            </a:endParaRPr>
          </a:p>
        </p:txBody>
      </p:sp>
      <p:sp>
        <p:nvSpPr>
          <p:cNvPr id="2016" name="Google Shape;2016;p4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6" name="Graphique 10">
            <a:extLst>
              <a:ext uri="{FF2B5EF4-FFF2-40B4-BE49-F238E27FC236}">
                <a16:creationId xmlns:a16="http://schemas.microsoft.com/office/drawing/2014/main" id="{00000000-0008-0000-0000-00000C000000}"/>
              </a:ext>
            </a:extLst>
          </p:cNvPr>
          <p:cNvGraphicFramePr>
            <a:graphicFrameLocks/>
          </p:cNvGraphicFramePr>
          <p:nvPr>
            <p:extLst>
              <p:ext uri="{D42A27DB-BD31-4B8C-83A1-F6EECF244321}">
                <p14:modId xmlns:p14="http://schemas.microsoft.com/office/powerpoint/2010/main" val="93395734"/>
              </p:ext>
            </p:extLst>
          </p:nvPr>
        </p:nvGraphicFramePr>
        <p:xfrm>
          <a:off x="469900" y="2576366"/>
          <a:ext cx="11252200" cy="367474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10"/>
          <p:cNvSpPr txBox="1"/>
          <p:nvPr/>
        </p:nvSpPr>
        <p:spPr>
          <a:xfrm>
            <a:off x="2533649" y="2090740"/>
            <a:ext cx="6804904"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dirty="0">
                <a:solidFill>
                  <a:srgbClr val="FFFFFF"/>
                </a:solidFill>
                <a:latin typeface="Quattrocento Sans"/>
                <a:ea typeface="Quattrocento Sans"/>
                <a:cs typeface="Quattrocento Sans"/>
                <a:sym typeface="Quattrocento Sans"/>
              </a:rPr>
              <a:t>Introduction: Scope of </a:t>
            </a:r>
            <a:r>
              <a:rPr lang="fr-FR" sz="2600" b="0" i="0" dirty="0" err="1">
                <a:solidFill>
                  <a:srgbClr val="FFFFFF"/>
                </a:solidFill>
                <a:latin typeface="Quattrocento Sans"/>
                <a:ea typeface="Quattrocento Sans"/>
                <a:cs typeface="Quattrocento Sans"/>
                <a:sym typeface="Quattrocento Sans"/>
              </a:rPr>
              <a:t>Intermediate</a:t>
            </a:r>
            <a:r>
              <a:rPr lang="fr-FR" sz="2600" b="0" i="0" dirty="0">
                <a:solidFill>
                  <a:srgbClr val="FFFFFF"/>
                </a:solidFill>
                <a:latin typeface="Quattrocento Sans"/>
                <a:ea typeface="Quattrocento Sans"/>
                <a:cs typeface="Quattrocento Sans"/>
                <a:sym typeface="Quattrocento Sans"/>
              </a:rPr>
              <a:t> Report</a:t>
            </a:r>
            <a:endParaRPr dirty="0"/>
          </a:p>
        </p:txBody>
      </p:sp>
      <p:sp>
        <p:nvSpPr>
          <p:cNvPr id="1650" name="Google Shape;1650;p10"/>
          <p:cNvSpPr txBox="1"/>
          <p:nvPr/>
        </p:nvSpPr>
        <p:spPr>
          <a:xfrm>
            <a:off x="489531" y="2090740"/>
            <a:ext cx="1701220"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01</a:t>
            </a:r>
            <a:endParaRPr dirty="0"/>
          </a:p>
        </p:txBody>
      </p:sp>
      <p:cxnSp>
        <p:nvCxnSpPr>
          <p:cNvPr id="1651" name="Google Shape;1651;p10"/>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22"/>
        <p:cNvGrpSpPr/>
        <p:nvPr/>
      </p:nvGrpSpPr>
      <p:grpSpPr>
        <a:xfrm>
          <a:off x="0" y="0"/>
          <a:ext cx="0" cy="0"/>
          <a:chOff x="0" y="0"/>
          <a:chExt cx="0" cy="0"/>
        </a:xfrm>
      </p:grpSpPr>
      <p:pic>
        <p:nvPicPr>
          <p:cNvPr id="32" name="Picture 31">
            <a:extLst>
              <a:ext uri="{FF2B5EF4-FFF2-40B4-BE49-F238E27FC236}">
                <a16:creationId xmlns:a16="http://schemas.microsoft.com/office/drawing/2014/main" id="{95BE71F3-72F7-D96F-D2E0-3322F398DCB7}"/>
              </a:ext>
            </a:extLst>
          </p:cNvPr>
          <p:cNvPicPr>
            <a:picLocks noChangeAspect="1"/>
          </p:cNvPicPr>
          <p:nvPr/>
        </p:nvPicPr>
        <p:blipFill>
          <a:blip r:embed="rId3"/>
          <a:stretch>
            <a:fillRect/>
          </a:stretch>
        </p:blipFill>
        <p:spPr>
          <a:xfrm>
            <a:off x="7838178" y="1823484"/>
            <a:ext cx="3586905" cy="3119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Picture 27">
            <a:extLst>
              <a:ext uri="{FF2B5EF4-FFF2-40B4-BE49-F238E27FC236}">
                <a16:creationId xmlns:a16="http://schemas.microsoft.com/office/drawing/2014/main" id="{0046CE1C-D53D-1E2E-6EFB-7EE95BFEBEBB}"/>
              </a:ext>
            </a:extLst>
          </p:cNvPr>
          <p:cNvPicPr>
            <a:picLocks noChangeAspect="1"/>
          </p:cNvPicPr>
          <p:nvPr/>
        </p:nvPicPr>
        <p:blipFill>
          <a:blip r:embed="rId4"/>
          <a:stretch>
            <a:fillRect/>
          </a:stretch>
        </p:blipFill>
        <p:spPr>
          <a:xfrm>
            <a:off x="4223248" y="1823485"/>
            <a:ext cx="3383162" cy="3119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Picture 22">
            <a:extLst>
              <a:ext uri="{FF2B5EF4-FFF2-40B4-BE49-F238E27FC236}">
                <a16:creationId xmlns:a16="http://schemas.microsoft.com/office/drawing/2014/main" id="{C561C0AE-E92E-93EE-4669-3D8B10B212D1}"/>
              </a:ext>
            </a:extLst>
          </p:cNvPr>
          <p:cNvPicPr>
            <a:picLocks noChangeAspect="1"/>
          </p:cNvPicPr>
          <p:nvPr/>
        </p:nvPicPr>
        <p:blipFill>
          <a:blip r:embed="rId5"/>
          <a:stretch>
            <a:fillRect/>
          </a:stretch>
        </p:blipFill>
        <p:spPr>
          <a:xfrm>
            <a:off x="490634" y="1853427"/>
            <a:ext cx="3500845" cy="30897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23" name="Google Shape;2023;p42"/>
          <p:cNvSpPr txBox="1">
            <a:spLocks noGrp="1"/>
          </p:cNvSpPr>
          <p:nvPr>
            <p:ph type="title"/>
          </p:nvPr>
        </p:nvSpPr>
        <p:spPr>
          <a:xfrm>
            <a:off x="476993" y="270706"/>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Radio </a:t>
            </a:r>
            <a:r>
              <a:rPr lang="fr-FR" sz="2400" dirty="0" err="1">
                <a:solidFill>
                  <a:srgbClr val="414141"/>
                </a:solidFill>
              </a:rPr>
              <a:t>parameters</a:t>
            </a:r>
            <a:r>
              <a:rPr lang="fr-FR" sz="2400" dirty="0">
                <a:solidFill>
                  <a:srgbClr val="414141"/>
                </a:solidFill>
              </a:rPr>
              <a:t> EC/NO</a:t>
            </a:r>
            <a:br>
              <a:rPr lang="fr-FR" sz="2400" dirty="0">
                <a:solidFill>
                  <a:srgbClr val="414141"/>
                </a:solidFill>
              </a:rPr>
            </a:br>
            <a:br>
              <a:rPr lang="fr-FR" sz="2400" dirty="0">
                <a:solidFill>
                  <a:srgbClr val="414141"/>
                </a:solidFill>
              </a:rPr>
            </a:br>
            <a:r>
              <a:rPr lang="en-US" sz="1400" dirty="0">
                <a:solidFill>
                  <a:srgbClr val="7F7F7F"/>
                </a:solidFill>
              </a:rPr>
              <a:t>CELLTIS and MOOV have a better  3G </a:t>
            </a:r>
            <a:r>
              <a:rPr lang="en-US" sz="1400" dirty="0" err="1">
                <a:solidFill>
                  <a:srgbClr val="7F7F7F"/>
                </a:solidFill>
              </a:rPr>
              <a:t>EcNo</a:t>
            </a:r>
            <a:r>
              <a:rPr lang="en-US" sz="1400" dirty="0">
                <a:solidFill>
                  <a:srgbClr val="7F7F7F"/>
                </a:solidFill>
              </a:rPr>
              <a:t> samples </a:t>
            </a:r>
            <a:r>
              <a:rPr lang="fr-FR" sz="1400" dirty="0">
                <a:solidFill>
                  <a:srgbClr val="7F7F7F"/>
                </a:solidFill>
              </a:rPr>
              <a:t>distribution, This </a:t>
            </a:r>
            <a:r>
              <a:rPr lang="fr-FR" sz="1400" dirty="0" err="1">
                <a:solidFill>
                  <a:srgbClr val="7F7F7F"/>
                </a:solidFill>
              </a:rPr>
              <a:t>is</a:t>
            </a:r>
            <a:r>
              <a:rPr lang="fr-FR" sz="1400" dirty="0">
                <a:solidFill>
                  <a:srgbClr val="7F7F7F"/>
                </a:solidFill>
              </a:rPr>
              <a:t> </a:t>
            </a:r>
            <a:r>
              <a:rPr lang="fr-FR" sz="1400" dirty="0" err="1">
                <a:solidFill>
                  <a:srgbClr val="7F7F7F"/>
                </a:solidFill>
              </a:rPr>
              <a:t>could</a:t>
            </a:r>
            <a:r>
              <a:rPr lang="fr-FR" sz="1400" dirty="0">
                <a:solidFill>
                  <a:srgbClr val="7F7F7F"/>
                </a:solidFill>
              </a:rPr>
              <a:t> </a:t>
            </a:r>
            <a:r>
              <a:rPr lang="fr-FR" sz="1400" dirty="0" err="1">
                <a:solidFill>
                  <a:srgbClr val="7F7F7F"/>
                </a:solidFill>
              </a:rPr>
              <a:t>be</a:t>
            </a:r>
            <a:r>
              <a:rPr lang="fr-FR" sz="1400" dirty="0">
                <a:solidFill>
                  <a:srgbClr val="7F7F7F"/>
                </a:solidFill>
              </a:rPr>
              <a:t> </a:t>
            </a:r>
            <a:r>
              <a:rPr lang="fr-FR" sz="1400" dirty="0" err="1">
                <a:solidFill>
                  <a:srgbClr val="7F7F7F"/>
                </a:solidFill>
              </a:rPr>
              <a:t>correlated</a:t>
            </a:r>
            <a:r>
              <a:rPr lang="fr-FR" sz="1400" dirty="0">
                <a:solidFill>
                  <a:srgbClr val="7F7F7F"/>
                </a:solidFill>
              </a:rPr>
              <a:t> not </a:t>
            </a:r>
            <a:r>
              <a:rPr lang="fr-FR" sz="1400" dirty="0" err="1">
                <a:solidFill>
                  <a:srgbClr val="7F7F7F"/>
                </a:solidFill>
              </a:rPr>
              <a:t>only</a:t>
            </a:r>
            <a:r>
              <a:rPr lang="fr-FR" sz="1400" dirty="0">
                <a:solidFill>
                  <a:srgbClr val="7F7F7F"/>
                </a:solidFill>
              </a:rPr>
              <a:t> to the </a:t>
            </a:r>
            <a:r>
              <a:rPr lang="fr-FR" sz="1400" dirty="0" err="1">
                <a:solidFill>
                  <a:srgbClr val="7F7F7F"/>
                </a:solidFill>
              </a:rPr>
              <a:t>traffic</a:t>
            </a:r>
            <a:r>
              <a:rPr lang="fr-FR" sz="1400" dirty="0">
                <a:solidFill>
                  <a:srgbClr val="7F7F7F"/>
                </a:solidFill>
              </a:rPr>
              <a:t> but </a:t>
            </a:r>
            <a:r>
              <a:rPr lang="fr-FR" sz="1400" dirty="0" err="1">
                <a:solidFill>
                  <a:srgbClr val="7F7F7F"/>
                </a:solidFill>
              </a:rPr>
              <a:t>also</a:t>
            </a:r>
            <a:r>
              <a:rPr lang="fr-FR" sz="1400" dirty="0">
                <a:solidFill>
                  <a:srgbClr val="7F7F7F"/>
                </a:solidFill>
              </a:rPr>
              <a:t> to the </a:t>
            </a:r>
            <a:r>
              <a:rPr lang="fr-FR" sz="1400" dirty="0" err="1">
                <a:solidFill>
                  <a:srgbClr val="7F7F7F"/>
                </a:solidFill>
              </a:rPr>
              <a:t>number</a:t>
            </a:r>
            <a:r>
              <a:rPr lang="fr-FR" sz="1400" dirty="0">
                <a:solidFill>
                  <a:srgbClr val="7F7F7F"/>
                </a:solidFill>
              </a:rPr>
              <a:t> of carriers and U900 </a:t>
            </a:r>
            <a:r>
              <a:rPr lang="fr-FR" sz="1400" dirty="0" err="1">
                <a:solidFill>
                  <a:srgbClr val="7F7F7F"/>
                </a:solidFill>
              </a:rPr>
              <a:t>penetration</a:t>
            </a:r>
            <a:r>
              <a:rPr lang="fr-FR" sz="1400" dirty="0">
                <a:solidFill>
                  <a:srgbClr val="7F7F7F"/>
                </a:solidFill>
              </a:rPr>
              <a:t> </a:t>
            </a:r>
            <a:br>
              <a:rPr lang="fr-FR" dirty="0">
                <a:solidFill>
                  <a:srgbClr val="7F7F7F"/>
                </a:solidFill>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24" name="Google Shape;2024;p4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30</a:t>
            </a:fld>
            <a:endParaRPr sz="651" b="0" i="0" u="none" strike="noStrike" cap="none">
              <a:solidFill>
                <a:srgbClr val="000000"/>
              </a:solidFill>
              <a:latin typeface="Verdana"/>
              <a:ea typeface="Verdana"/>
              <a:cs typeface="Verdana"/>
              <a:sym typeface="Verdana"/>
            </a:endParaRPr>
          </a:p>
        </p:txBody>
      </p:sp>
      <p:sp>
        <p:nvSpPr>
          <p:cNvPr id="2025" name="Google Shape;2025;p4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24" name="Google Shape;1988;p39">
            <a:extLst>
              <a:ext uri="{FF2B5EF4-FFF2-40B4-BE49-F238E27FC236}">
                <a16:creationId xmlns:a16="http://schemas.microsoft.com/office/drawing/2014/main" id="{F51425AB-56D0-58B5-CA70-7C649B35AAC2}"/>
              </a:ext>
            </a:extLst>
          </p:cNvPr>
          <p:cNvPicPr preferRelativeResize="0"/>
          <p:nvPr/>
        </p:nvPicPr>
        <p:blipFill rotWithShape="1">
          <a:blip r:embed="rId6">
            <a:alphaModFix/>
          </a:blip>
          <a:srcRect/>
          <a:stretch/>
        </p:blipFill>
        <p:spPr>
          <a:xfrm>
            <a:off x="476993" y="1870986"/>
            <a:ext cx="355862" cy="321607"/>
          </a:xfrm>
          <a:prstGeom prst="roundRect">
            <a:avLst>
              <a:gd name="adj" fmla="val 8594"/>
            </a:avLst>
          </a:prstGeom>
          <a:solidFill>
            <a:srgbClr val="ECECEC"/>
          </a:solidFill>
          <a:ln>
            <a:noFill/>
          </a:ln>
          <a:effectLst>
            <a:reflection stA="38000" endPos="28000" dist="5000" dir="5400000" sy="-100000" algn="bl" rotWithShape="0"/>
          </a:effectLst>
        </p:spPr>
      </p:pic>
      <p:pic>
        <p:nvPicPr>
          <p:cNvPr id="9" name="Google Shape;1993;p39">
            <a:extLst>
              <a:ext uri="{FF2B5EF4-FFF2-40B4-BE49-F238E27FC236}">
                <a16:creationId xmlns:a16="http://schemas.microsoft.com/office/drawing/2014/main" id="{23972245-A1AC-4262-E01C-F8BDD188A2E0}"/>
              </a:ext>
            </a:extLst>
          </p:cNvPr>
          <p:cNvPicPr preferRelativeResize="0"/>
          <p:nvPr/>
        </p:nvPicPr>
        <p:blipFill rotWithShape="1">
          <a:blip r:embed="rId7">
            <a:alphaModFix/>
          </a:blip>
          <a:srcRect l="8657" r="10313"/>
          <a:stretch/>
        </p:blipFill>
        <p:spPr>
          <a:xfrm>
            <a:off x="4223247" y="1823484"/>
            <a:ext cx="375848" cy="309996"/>
          </a:xfrm>
          <a:prstGeom prst="roundRect">
            <a:avLst>
              <a:gd name="adj" fmla="val 8594"/>
            </a:avLst>
          </a:prstGeom>
          <a:solidFill>
            <a:srgbClr val="ECECEC"/>
          </a:solidFill>
          <a:ln>
            <a:noFill/>
          </a:ln>
          <a:effectLst>
            <a:reflection stA="38000" endPos="28000" dist="5000" dir="5400000" sy="-100000" algn="bl" rotWithShape="0"/>
          </a:effectLst>
        </p:spPr>
      </p:pic>
      <p:pic>
        <p:nvPicPr>
          <p:cNvPr id="10" name="Google Shape;1994;p39">
            <a:extLst>
              <a:ext uri="{FF2B5EF4-FFF2-40B4-BE49-F238E27FC236}">
                <a16:creationId xmlns:a16="http://schemas.microsoft.com/office/drawing/2014/main" id="{E4878E95-B776-0FB4-FB29-C3AA7F711AB0}"/>
              </a:ext>
            </a:extLst>
          </p:cNvPr>
          <p:cNvPicPr preferRelativeResize="0"/>
          <p:nvPr/>
        </p:nvPicPr>
        <p:blipFill rotWithShape="1">
          <a:blip r:embed="rId8">
            <a:alphaModFix/>
          </a:blip>
          <a:srcRect/>
          <a:stretch/>
        </p:blipFill>
        <p:spPr>
          <a:xfrm>
            <a:off x="7851263" y="1808899"/>
            <a:ext cx="375848" cy="309996"/>
          </a:xfrm>
          <a:prstGeom prst="rect">
            <a:avLst/>
          </a:prstGeom>
          <a:noFill/>
          <a:ln>
            <a:noFill/>
          </a:ln>
        </p:spPr>
      </p:pic>
      <p:pic>
        <p:nvPicPr>
          <p:cNvPr id="26" name="Picture 25">
            <a:extLst>
              <a:ext uri="{FF2B5EF4-FFF2-40B4-BE49-F238E27FC236}">
                <a16:creationId xmlns:a16="http://schemas.microsoft.com/office/drawing/2014/main" id="{F49F6BAD-7D2B-F38C-98D0-599CD0FE2F13}"/>
              </a:ext>
            </a:extLst>
          </p:cNvPr>
          <p:cNvPicPr>
            <a:picLocks noChangeAspect="1"/>
          </p:cNvPicPr>
          <p:nvPr/>
        </p:nvPicPr>
        <p:blipFill>
          <a:blip r:embed="rId9"/>
          <a:stretch>
            <a:fillRect/>
          </a:stretch>
        </p:blipFill>
        <p:spPr>
          <a:xfrm>
            <a:off x="2557290" y="1823484"/>
            <a:ext cx="1434190" cy="771377"/>
          </a:xfrm>
          <a:prstGeom prst="rect">
            <a:avLst/>
          </a:prstGeom>
        </p:spPr>
      </p:pic>
      <p:pic>
        <p:nvPicPr>
          <p:cNvPr id="30" name="Picture 29">
            <a:extLst>
              <a:ext uri="{FF2B5EF4-FFF2-40B4-BE49-F238E27FC236}">
                <a16:creationId xmlns:a16="http://schemas.microsoft.com/office/drawing/2014/main" id="{BEA2F4D7-2050-7E1F-55F3-18D887A8D4AD}"/>
              </a:ext>
            </a:extLst>
          </p:cNvPr>
          <p:cNvPicPr>
            <a:picLocks noChangeAspect="1"/>
          </p:cNvPicPr>
          <p:nvPr/>
        </p:nvPicPr>
        <p:blipFill>
          <a:blip r:embed="rId10"/>
          <a:stretch>
            <a:fillRect/>
          </a:stretch>
        </p:blipFill>
        <p:spPr>
          <a:xfrm>
            <a:off x="6331974" y="1823484"/>
            <a:ext cx="1287520" cy="774649"/>
          </a:xfrm>
          <a:prstGeom prst="rect">
            <a:avLst/>
          </a:prstGeom>
        </p:spPr>
      </p:pic>
      <p:pic>
        <p:nvPicPr>
          <p:cNvPr id="34" name="Picture 33">
            <a:extLst>
              <a:ext uri="{FF2B5EF4-FFF2-40B4-BE49-F238E27FC236}">
                <a16:creationId xmlns:a16="http://schemas.microsoft.com/office/drawing/2014/main" id="{3FB665FD-64FC-226A-2FE7-4264BC15DB89}"/>
              </a:ext>
            </a:extLst>
          </p:cNvPr>
          <p:cNvPicPr>
            <a:picLocks noChangeAspect="1"/>
          </p:cNvPicPr>
          <p:nvPr/>
        </p:nvPicPr>
        <p:blipFill>
          <a:blip r:embed="rId11"/>
          <a:stretch>
            <a:fillRect/>
          </a:stretch>
        </p:blipFill>
        <p:spPr>
          <a:xfrm>
            <a:off x="10117393" y="1808899"/>
            <a:ext cx="1307689" cy="780395"/>
          </a:xfrm>
          <a:prstGeom prst="rect">
            <a:avLst/>
          </a:prstGeom>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65"/>
        <p:cNvGrpSpPr/>
        <p:nvPr/>
      </p:nvGrpSpPr>
      <p:grpSpPr>
        <a:xfrm>
          <a:off x="0" y="0"/>
          <a:ext cx="0" cy="0"/>
          <a:chOff x="0" y="0"/>
          <a:chExt cx="0" cy="0"/>
        </a:xfrm>
      </p:grpSpPr>
      <p:sp>
        <p:nvSpPr>
          <p:cNvPr id="2066" name="Google Shape;2066;p4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2G/3G CALL SETUP TIME</a:t>
            </a:r>
            <a:br>
              <a:rPr lang="fr-FR" sz="2400" dirty="0">
                <a:solidFill>
                  <a:srgbClr val="414141"/>
                </a:solidFill>
              </a:rPr>
            </a:br>
            <a:br>
              <a:rPr lang="fr-FR" dirty="0">
                <a:solidFill>
                  <a:srgbClr val="414141"/>
                </a:solidFill>
              </a:rPr>
            </a:br>
            <a:r>
              <a:rPr lang="fr-FR" sz="1400" dirty="0">
                <a:solidFill>
                  <a:srgbClr val="7F7F7F"/>
                </a:solidFill>
                <a:sym typeface="Verdana"/>
              </a:rPr>
              <a:t>MTN have the best Call setup time.</a:t>
            </a:r>
            <a:br>
              <a:rPr lang="fr-FR" sz="1400" dirty="0">
                <a:solidFill>
                  <a:srgbClr val="414141"/>
                </a:solidFill>
              </a:rPr>
            </a:br>
            <a:r>
              <a:rPr kumimoji="0" lang="fr-FR" sz="1400" b="0" i="0" u="none" strike="noStrike" kern="0" cap="none" spc="0" normalizeH="0" baseline="0" noProof="0" dirty="0">
                <a:ln>
                  <a:noFill/>
                </a:ln>
                <a:solidFill>
                  <a:srgbClr val="7F7F7F"/>
                </a:solidFill>
                <a:effectLst/>
                <a:uLnTx/>
                <a:uFillTx/>
                <a:latin typeface="Verdana"/>
                <a:ea typeface="Verdana"/>
                <a:sym typeface="Verdana"/>
              </a:rPr>
              <a:t>MTN have the best 4G CSBF Call setup Time,</a:t>
            </a:r>
            <a:br>
              <a:rPr kumimoji="0" lang="fr-FR" sz="1400" b="0" i="0" u="none" strike="noStrike" kern="0" cap="none" spc="0" normalizeH="0" baseline="0" noProof="0" dirty="0">
                <a:ln>
                  <a:noFill/>
                </a:ln>
                <a:solidFill>
                  <a:srgbClr val="7F7F7F"/>
                </a:solidFill>
                <a:effectLst/>
                <a:uLnTx/>
                <a:uFillTx/>
                <a:latin typeface="Verdana"/>
                <a:ea typeface="Verdana"/>
                <a:sym typeface="Verdana"/>
              </a:rPr>
            </a:br>
            <a:r>
              <a:rPr kumimoji="0" lang="fr-FR" sz="1400" b="0" i="0" u="none" strike="noStrike" kern="0" cap="none" spc="0" normalizeH="0" baseline="0" noProof="0" dirty="0">
                <a:ln>
                  <a:noFill/>
                </a:ln>
                <a:solidFill>
                  <a:srgbClr val="7F7F7F"/>
                </a:solidFill>
                <a:effectLst/>
                <a:uLnTx/>
                <a:uFillTx/>
                <a:latin typeface="Verdana"/>
                <a:ea typeface="Verdana"/>
                <a:sym typeface="Verdana"/>
              </a:rPr>
              <a:t>Call setup time 2G </a:t>
            </a:r>
            <a:r>
              <a:rPr kumimoji="0" lang="fr-FR" sz="1400" b="0" i="0" u="none" strike="noStrike" kern="0" cap="none" spc="0" normalizeH="0" baseline="0" noProof="0" dirty="0" err="1">
                <a:ln>
                  <a:noFill/>
                </a:ln>
                <a:solidFill>
                  <a:srgbClr val="7F7F7F"/>
                </a:solidFill>
                <a:effectLst/>
                <a:uLnTx/>
                <a:uFillTx/>
                <a:latin typeface="Verdana"/>
                <a:ea typeface="Verdana"/>
                <a:sym typeface="Verdana"/>
              </a:rPr>
              <a:t>is</a:t>
            </a:r>
            <a:r>
              <a:rPr kumimoji="0" lang="fr-FR" sz="1400" b="0" i="0" u="none" strike="noStrike" kern="0" cap="none" spc="0" normalizeH="0" baseline="0" noProof="0" dirty="0">
                <a:ln>
                  <a:noFill/>
                </a:ln>
                <a:solidFill>
                  <a:srgbClr val="7F7F7F"/>
                </a:solidFill>
                <a:effectLst/>
                <a:uLnTx/>
                <a:uFillTx/>
                <a:latin typeface="Verdana"/>
                <a:ea typeface="Verdana"/>
                <a:sym typeface="Verdana"/>
              </a:rPr>
              <a:t> </a:t>
            </a:r>
            <a:r>
              <a:rPr kumimoji="0" lang="fr-FR" sz="1400" b="0" i="0" u="none" strike="noStrike" kern="0" cap="none" spc="0" normalizeH="0" baseline="0" noProof="0" dirty="0" err="1">
                <a:ln>
                  <a:noFill/>
                </a:ln>
                <a:solidFill>
                  <a:srgbClr val="7F7F7F"/>
                </a:solidFill>
                <a:effectLst/>
                <a:uLnTx/>
                <a:uFillTx/>
                <a:latin typeface="Verdana"/>
                <a:ea typeface="Verdana"/>
                <a:sym typeface="Verdana"/>
              </a:rPr>
              <a:t>higher</a:t>
            </a:r>
            <a:r>
              <a:rPr kumimoji="0" lang="fr-FR" sz="1400" b="0" i="0" u="none" strike="noStrike" kern="0" cap="none" spc="0" normalizeH="0" baseline="0" noProof="0" dirty="0">
                <a:ln>
                  <a:noFill/>
                </a:ln>
                <a:solidFill>
                  <a:srgbClr val="7F7F7F"/>
                </a:solidFill>
                <a:effectLst/>
                <a:uLnTx/>
                <a:uFillTx/>
                <a:latin typeface="Verdana"/>
                <a:ea typeface="Verdana"/>
                <a:sym typeface="Verdana"/>
              </a:rPr>
              <a:t> </a:t>
            </a:r>
            <a:r>
              <a:rPr kumimoji="0" lang="fr-FR" sz="1400" b="0" i="0" u="none" strike="noStrike" kern="0" cap="none" spc="0" normalizeH="0" baseline="0" noProof="0" dirty="0" err="1">
                <a:ln>
                  <a:noFill/>
                </a:ln>
                <a:solidFill>
                  <a:srgbClr val="7F7F7F"/>
                </a:solidFill>
                <a:effectLst/>
                <a:uLnTx/>
                <a:uFillTx/>
                <a:latin typeface="Verdana"/>
                <a:ea typeface="Verdana"/>
                <a:sym typeface="Verdana"/>
              </a:rPr>
              <a:t>than</a:t>
            </a:r>
            <a:r>
              <a:rPr kumimoji="0" lang="fr-FR" sz="1400" b="0" i="0" u="none" strike="noStrike" kern="0" cap="none" spc="0" normalizeH="0" baseline="0" noProof="0" dirty="0">
                <a:ln>
                  <a:noFill/>
                </a:ln>
                <a:solidFill>
                  <a:srgbClr val="7F7F7F"/>
                </a:solidFill>
                <a:effectLst/>
                <a:uLnTx/>
                <a:uFillTx/>
                <a:latin typeface="Verdana"/>
                <a:ea typeface="Verdana"/>
                <a:sym typeface="Verdana"/>
              </a:rPr>
              <a:t> in 3G/4G.</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67" name="Google Shape;2067;p4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31</a:t>
            </a:fld>
            <a:endParaRPr sz="651" b="0" i="0" u="none" strike="noStrike" cap="none">
              <a:solidFill>
                <a:srgbClr val="000000"/>
              </a:solidFill>
              <a:latin typeface="Verdana"/>
              <a:ea typeface="Verdana"/>
              <a:cs typeface="Verdana"/>
              <a:sym typeface="Verdana"/>
            </a:endParaRPr>
          </a:p>
        </p:txBody>
      </p:sp>
      <p:sp>
        <p:nvSpPr>
          <p:cNvPr id="2068" name="Google Shape;2068;p4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graphicFrame>
        <p:nvGraphicFramePr>
          <p:cNvPr id="6" name="Graphique 9">
            <a:extLst>
              <a:ext uri="{FF2B5EF4-FFF2-40B4-BE49-F238E27FC236}">
                <a16:creationId xmlns:a16="http://schemas.microsoft.com/office/drawing/2014/main" id="{00000000-0008-0000-0000-00000F000000}"/>
              </a:ext>
            </a:extLst>
          </p:cNvPr>
          <p:cNvGraphicFramePr>
            <a:graphicFrameLocks/>
          </p:cNvGraphicFramePr>
          <p:nvPr>
            <p:extLst>
              <p:ext uri="{D42A27DB-BD31-4B8C-83A1-F6EECF244321}">
                <p14:modId xmlns:p14="http://schemas.microsoft.com/office/powerpoint/2010/main" val="2914928532"/>
              </p:ext>
            </p:extLst>
          </p:nvPr>
        </p:nvGraphicFramePr>
        <p:xfrm>
          <a:off x="469900" y="1810458"/>
          <a:ext cx="4977171" cy="39217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EF8A5DF4-348C-2655-5786-9649B4262393}"/>
              </a:ext>
            </a:extLst>
          </p:cNvPr>
          <p:cNvGraphicFramePr>
            <a:graphicFrameLocks/>
          </p:cNvGraphicFramePr>
          <p:nvPr>
            <p:extLst>
              <p:ext uri="{D42A27DB-BD31-4B8C-83A1-F6EECF244321}">
                <p14:modId xmlns:p14="http://schemas.microsoft.com/office/powerpoint/2010/main" val="2902091553"/>
              </p:ext>
            </p:extLst>
          </p:nvPr>
        </p:nvGraphicFramePr>
        <p:xfrm>
          <a:off x="5680843" y="1810458"/>
          <a:ext cx="6041257" cy="392174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84"/>
        <p:cNvGrpSpPr/>
        <p:nvPr/>
      </p:nvGrpSpPr>
      <p:grpSpPr>
        <a:xfrm>
          <a:off x="0" y="0"/>
          <a:ext cx="0" cy="0"/>
          <a:chOff x="0" y="0"/>
          <a:chExt cx="0" cy="0"/>
        </a:xfrm>
      </p:grpSpPr>
      <p:graphicFrame>
        <p:nvGraphicFramePr>
          <p:cNvPr id="8" name="Graphique 2">
            <a:extLst>
              <a:ext uri="{FF2B5EF4-FFF2-40B4-BE49-F238E27FC236}">
                <a16:creationId xmlns:a16="http://schemas.microsoft.com/office/drawing/2014/main" id="{00000000-0008-0000-0000-000013000000}"/>
              </a:ext>
            </a:extLst>
          </p:cNvPr>
          <p:cNvGraphicFramePr>
            <a:graphicFrameLocks/>
          </p:cNvGraphicFramePr>
          <p:nvPr>
            <p:extLst>
              <p:ext uri="{D42A27DB-BD31-4B8C-83A1-F6EECF244321}">
                <p14:modId xmlns:p14="http://schemas.microsoft.com/office/powerpoint/2010/main" val="1176445012"/>
              </p:ext>
            </p:extLst>
          </p:nvPr>
        </p:nvGraphicFramePr>
        <p:xfrm>
          <a:off x="469901" y="2186623"/>
          <a:ext cx="5832426" cy="4268788"/>
        </p:xfrm>
        <a:graphic>
          <a:graphicData uri="http://schemas.openxmlformats.org/drawingml/2006/chart">
            <c:chart xmlns:c="http://schemas.openxmlformats.org/drawingml/2006/chart" xmlns:r="http://schemas.openxmlformats.org/officeDocument/2006/relationships" r:id="rId3"/>
          </a:graphicData>
        </a:graphic>
      </p:graphicFrame>
      <p:sp>
        <p:nvSpPr>
          <p:cNvPr id="2086" name="Google Shape;2086;p4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32</a:t>
            </a:fld>
            <a:endParaRPr sz="651" b="0" i="0" u="none" strike="noStrike" cap="none">
              <a:solidFill>
                <a:srgbClr val="000000"/>
              </a:solidFill>
              <a:latin typeface="Verdana"/>
              <a:ea typeface="Verdana"/>
              <a:cs typeface="Verdana"/>
              <a:sym typeface="Verdana"/>
            </a:endParaRPr>
          </a:p>
        </p:txBody>
      </p:sp>
      <p:sp>
        <p:nvSpPr>
          <p:cNvPr id="2087" name="Google Shape;2087;p4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090" name="Google Shape;2090;p47"/>
          <p:cNvCxnSpPr/>
          <p:nvPr/>
        </p:nvCxnSpPr>
        <p:spPr>
          <a:xfrm flipV="1">
            <a:off x="1477108" y="3362178"/>
            <a:ext cx="4417255" cy="19278"/>
          </a:xfrm>
          <a:prstGeom prst="straightConnector1">
            <a:avLst/>
          </a:prstGeom>
          <a:noFill/>
          <a:ln w="28575" cap="flat" cmpd="sng">
            <a:solidFill>
              <a:srgbClr val="DA291C"/>
            </a:solidFill>
            <a:prstDash val="dash"/>
            <a:round/>
            <a:headEnd type="none" w="sm" len="sm"/>
            <a:tailEnd type="none" w="sm" len="sm"/>
          </a:ln>
        </p:spPr>
      </p:cxnSp>
      <p:graphicFrame>
        <p:nvGraphicFramePr>
          <p:cNvPr id="12" name="Graphique 8">
            <a:extLst>
              <a:ext uri="{FF2B5EF4-FFF2-40B4-BE49-F238E27FC236}">
                <a16:creationId xmlns:a16="http://schemas.microsoft.com/office/drawing/2014/main" id="{353EB156-7660-4747-8A89-681BB3F1C66D}"/>
              </a:ext>
            </a:extLst>
          </p:cNvPr>
          <p:cNvGraphicFramePr>
            <a:graphicFrameLocks/>
          </p:cNvGraphicFramePr>
          <p:nvPr>
            <p:extLst>
              <p:ext uri="{D42A27DB-BD31-4B8C-83A1-F6EECF244321}">
                <p14:modId xmlns:p14="http://schemas.microsoft.com/office/powerpoint/2010/main" val="1932077283"/>
              </p:ext>
            </p:extLst>
          </p:nvPr>
        </p:nvGraphicFramePr>
        <p:xfrm>
          <a:off x="6513342" y="2186623"/>
          <a:ext cx="5208758" cy="4268787"/>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696531" y="1501960"/>
            <a:ext cx="5251759" cy="307777"/>
          </a:xfrm>
          <a:prstGeom prst="rect">
            <a:avLst/>
          </a:prstGeom>
        </p:spPr>
        <p:txBody>
          <a:bodyPr wrap="none">
            <a:spAutoFit/>
          </a:bodyPr>
          <a:lstStyle/>
          <a:p>
            <a:r>
              <a:rPr lang="en-US" dirty="0">
                <a:solidFill>
                  <a:srgbClr val="7F7F7F"/>
                </a:solidFill>
                <a:latin typeface="Verdana"/>
                <a:ea typeface="Verdana"/>
              </a:rPr>
              <a:t>Only MTN succeeded to reach ARCEP SMS target results</a:t>
            </a:r>
            <a:endParaRPr lang="en-US" dirty="0"/>
          </a:p>
        </p:txBody>
      </p:sp>
      <p:sp>
        <p:nvSpPr>
          <p:cNvPr id="11" name="Google Shape;2085;p4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SMS SENDING FAILURE</a:t>
            </a:r>
            <a:br>
              <a:rPr lang="fr-FR" sz="2400" dirty="0">
                <a:solidFill>
                  <a:srgbClr val="414141"/>
                </a:solidFill>
              </a:rPr>
            </a:br>
            <a:br>
              <a:rPr lang="fr-FR" sz="2400" dirty="0">
                <a:solidFill>
                  <a:srgbClr val="414141"/>
                </a:solidFill>
              </a:rPr>
            </a:br>
            <a:r>
              <a:rPr lang="en-US" sz="1400" dirty="0">
                <a:solidFill>
                  <a:srgbClr val="7F7F7F"/>
                </a:solidFill>
              </a:rPr>
              <a:t>All operators failed in SMS service due to the delivery time exceeding 6s however MTN have the best SMS results</a:t>
            </a:r>
            <a:endParaRPr dirty="0">
              <a:solidFill>
                <a:srgbClr val="414141"/>
              </a:solidFill>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94"/>
        <p:cNvGrpSpPr/>
        <p:nvPr/>
      </p:nvGrpSpPr>
      <p:grpSpPr>
        <a:xfrm>
          <a:off x="0" y="0"/>
          <a:ext cx="0" cy="0"/>
          <a:chOff x="0" y="0"/>
          <a:chExt cx="0" cy="0"/>
        </a:xfrm>
      </p:grpSpPr>
      <p:sp>
        <p:nvSpPr>
          <p:cNvPr id="2095" name="Google Shape;2095;p48"/>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Data service</a:t>
            </a:r>
            <a:endParaRPr sz="2600" b="0" i="0" u="none" strike="noStrike" cap="none">
              <a:solidFill>
                <a:srgbClr val="FFFFFF"/>
              </a:solidFill>
              <a:latin typeface="Quattrocento Sans"/>
              <a:ea typeface="Quattrocento Sans"/>
              <a:cs typeface="Quattrocento Sans"/>
              <a:sym typeface="Quattrocento Sans"/>
            </a:endParaRPr>
          </a:p>
        </p:txBody>
      </p:sp>
      <p:sp>
        <p:nvSpPr>
          <p:cNvPr id="2096" name="Google Shape;2096;p48"/>
          <p:cNvSpPr txBox="1"/>
          <p:nvPr/>
        </p:nvSpPr>
        <p:spPr>
          <a:xfrm>
            <a:off x="195943" y="2090740"/>
            <a:ext cx="1994808"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06</a:t>
            </a:r>
            <a:endParaRPr dirty="0"/>
          </a:p>
        </p:txBody>
      </p:sp>
      <p:cxnSp>
        <p:nvCxnSpPr>
          <p:cNvPr id="2097" name="Google Shape;2097;p48"/>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p4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a:solidFill>
                  <a:srgbClr val="414141"/>
                </a:solidFill>
              </a:rPr>
              <a:t>Benchmarking</a:t>
            </a:r>
            <a:r>
              <a:rPr lang="fr-FR" sz="2400" dirty="0">
                <a:solidFill>
                  <a:srgbClr val="414141"/>
                </a:solidFill>
              </a:rPr>
              <a:t> – DATA 3G</a:t>
            </a:r>
            <a:br>
              <a:rPr lang="fr-FR" sz="2400" dirty="0">
                <a:solidFill>
                  <a:srgbClr val="414141"/>
                </a:solidFill>
              </a:rPr>
            </a:br>
            <a:br>
              <a:rPr lang="fr-FR" sz="2400" dirty="0">
                <a:solidFill>
                  <a:srgbClr val="414141"/>
                </a:solidFill>
              </a:rPr>
            </a:br>
            <a:r>
              <a:rPr lang="fr-FR" sz="1400" dirty="0">
                <a:solidFill>
                  <a:srgbClr val="7F7F7F"/>
                </a:solidFill>
              </a:rPr>
              <a:t>All </a:t>
            </a:r>
            <a:r>
              <a:rPr lang="fr-FR" sz="1400" dirty="0" err="1">
                <a:solidFill>
                  <a:srgbClr val="7F7F7F"/>
                </a:solidFill>
              </a:rPr>
              <a:t>operators</a:t>
            </a:r>
            <a:r>
              <a:rPr lang="fr-FR" sz="1400" dirty="0">
                <a:solidFill>
                  <a:srgbClr val="7F7F7F"/>
                </a:solidFill>
              </a:rPr>
              <a:t> have a good rate of </a:t>
            </a:r>
            <a:r>
              <a:rPr lang="fr-FR" sz="1400" dirty="0" err="1">
                <a:solidFill>
                  <a:srgbClr val="7F7F7F"/>
                </a:solidFill>
              </a:rPr>
              <a:t>successful</a:t>
            </a:r>
            <a:r>
              <a:rPr lang="fr-FR" sz="1400" dirty="0">
                <a:solidFill>
                  <a:srgbClr val="7F7F7F"/>
                </a:solidFill>
              </a:rPr>
              <a:t> Internet </a:t>
            </a:r>
            <a:r>
              <a:rPr lang="fr-FR" sz="1400" dirty="0" err="1">
                <a:solidFill>
                  <a:srgbClr val="7F7F7F"/>
                </a:solidFill>
              </a:rPr>
              <a:t>connection</a:t>
            </a:r>
            <a:endParaRPr dirty="0">
              <a:solidFill>
                <a:srgbClr val="414141"/>
              </a:solidFill>
            </a:endParaRPr>
          </a:p>
        </p:txBody>
      </p:sp>
      <p:sp>
        <p:nvSpPr>
          <p:cNvPr id="2104" name="Google Shape;2104;p4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34</a:t>
            </a:fld>
            <a:endParaRPr sz="651" b="0" i="0" u="none" strike="noStrike" cap="none">
              <a:solidFill>
                <a:srgbClr val="000000"/>
              </a:solidFill>
              <a:latin typeface="Verdana"/>
              <a:ea typeface="Verdana"/>
              <a:cs typeface="Verdana"/>
              <a:sym typeface="Verdana"/>
            </a:endParaRPr>
          </a:p>
        </p:txBody>
      </p:sp>
      <p:sp>
        <p:nvSpPr>
          <p:cNvPr id="2105" name="Google Shape;2105;p4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Graphique 5">
            <a:extLst>
              <a:ext uri="{FF2B5EF4-FFF2-40B4-BE49-F238E27FC236}">
                <a16:creationId xmlns:a16="http://schemas.microsoft.com/office/drawing/2014/main" id="{00000000-0008-0000-0000-000014000000}"/>
              </a:ext>
            </a:extLst>
          </p:cNvPr>
          <p:cNvGraphicFramePr>
            <a:graphicFrameLocks/>
          </p:cNvGraphicFramePr>
          <p:nvPr>
            <p:extLst>
              <p:ext uri="{D42A27DB-BD31-4B8C-83A1-F6EECF244321}">
                <p14:modId xmlns:p14="http://schemas.microsoft.com/office/powerpoint/2010/main" val="3129025824"/>
              </p:ext>
            </p:extLst>
          </p:nvPr>
        </p:nvGraphicFramePr>
        <p:xfrm>
          <a:off x="469901" y="1616005"/>
          <a:ext cx="6845300" cy="481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8">
            <a:extLst>
              <a:ext uri="{FF2B5EF4-FFF2-40B4-BE49-F238E27FC236}">
                <a16:creationId xmlns:a16="http://schemas.microsoft.com/office/drawing/2014/main" id="{00000000-0008-0000-0000-000015000000}"/>
              </a:ext>
            </a:extLst>
          </p:cNvPr>
          <p:cNvGraphicFramePr>
            <a:graphicFrameLocks/>
          </p:cNvGraphicFramePr>
          <p:nvPr>
            <p:extLst>
              <p:ext uri="{D42A27DB-BD31-4B8C-83A1-F6EECF244321}">
                <p14:modId xmlns:p14="http://schemas.microsoft.com/office/powerpoint/2010/main" val="1499091232"/>
              </p:ext>
            </p:extLst>
          </p:nvPr>
        </p:nvGraphicFramePr>
        <p:xfrm>
          <a:off x="7484013" y="1616005"/>
          <a:ext cx="4238087" cy="481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12"/>
        <p:cNvGrpSpPr/>
        <p:nvPr/>
      </p:nvGrpSpPr>
      <p:grpSpPr>
        <a:xfrm>
          <a:off x="0" y="0"/>
          <a:ext cx="0" cy="0"/>
          <a:chOff x="0" y="0"/>
          <a:chExt cx="0" cy="0"/>
        </a:xfrm>
      </p:grpSpPr>
      <p:graphicFrame>
        <p:nvGraphicFramePr>
          <p:cNvPr id="15" name="Graphique 2">
            <a:extLst>
              <a:ext uri="{FF2B5EF4-FFF2-40B4-BE49-F238E27FC236}">
                <a16:creationId xmlns:a16="http://schemas.microsoft.com/office/drawing/2014/main" id="{00000000-0008-0000-0000-000028000000}"/>
              </a:ext>
            </a:extLst>
          </p:cNvPr>
          <p:cNvGraphicFramePr>
            <a:graphicFrameLocks/>
          </p:cNvGraphicFramePr>
          <p:nvPr>
            <p:extLst>
              <p:ext uri="{D42A27DB-BD31-4B8C-83A1-F6EECF244321}">
                <p14:modId xmlns:p14="http://schemas.microsoft.com/office/powerpoint/2010/main" val="3735030907"/>
              </p:ext>
            </p:extLst>
          </p:nvPr>
        </p:nvGraphicFramePr>
        <p:xfrm>
          <a:off x="5663614" y="1933666"/>
          <a:ext cx="4669993" cy="4475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4">
            <a:extLst>
              <a:ext uri="{FF2B5EF4-FFF2-40B4-BE49-F238E27FC236}">
                <a16:creationId xmlns:a16="http://schemas.microsoft.com/office/drawing/2014/main" id="{00000000-0008-0000-0000-000016000000}"/>
              </a:ext>
            </a:extLst>
          </p:cNvPr>
          <p:cNvGraphicFramePr>
            <a:graphicFrameLocks/>
          </p:cNvGraphicFramePr>
          <p:nvPr>
            <p:extLst>
              <p:ext uri="{D42A27DB-BD31-4B8C-83A1-F6EECF244321}">
                <p14:modId xmlns:p14="http://schemas.microsoft.com/office/powerpoint/2010/main" val="3056211083"/>
              </p:ext>
            </p:extLst>
          </p:nvPr>
        </p:nvGraphicFramePr>
        <p:xfrm>
          <a:off x="469900" y="1933666"/>
          <a:ext cx="4664808" cy="4521743"/>
        </p:xfrm>
        <a:graphic>
          <a:graphicData uri="http://schemas.openxmlformats.org/drawingml/2006/chart">
            <c:chart xmlns:c="http://schemas.openxmlformats.org/drawingml/2006/chart" xmlns:r="http://schemas.openxmlformats.org/officeDocument/2006/relationships" r:id="rId4"/>
          </a:graphicData>
        </a:graphic>
      </p:graphicFrame>
      <p:sp>
        <p:nvSpPr>
          <p:cNvPr id="2113" name="Google Shape;2113;p5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a:solidFill>
                  <a:srgbClr val="414141"/>
                </a:solidFill>
              </a:rPr>
              <a:t>Benchmarking</a:t>
            </a:r>
            <a:r>
              <a:rPr lang="fr-FR" sz="2400" dirty="0">
                <a:solidFill>
                  <a:srgbClr val="414141"/>
                </a:solidFill>
              </a:rPr>
              <a:t> – DATA 3G</a:t>
            </a:r>
            <a:br>
              <a:rPr lang="fr-FR" sz="2400" dirty="0">
                <a:solidFill>
                  <a:srgbClr val="414141"/>
                </a:solidFill>
              </a:rPr>
            </a:br>
            <a:br>
              <a:rPr lang="fr-FR" sz="2400" dirty="0">
                <a:solidFill>
                  <a:srgbClr val="414141"/>
                </a:solidFill>
              </a:rPr>
            </a:br>
            <a:r>
              <a:rPr lang="en-US" sz="1200" dirty="0">
                <a:solidFill>
                  <a:srgbClr val="7F7F7F"/>
                </a:solidFill>
                <a:sym typeface="Arial"/>
              </a:rPr>
              <a:t>CELLTISS failed in Web service </a:t>
            </a:r>
            <a:br>
              <a:rPr lang="en-US" sz="1200" dirty="0">
                <a:solidFill>
                  <a:srgbClr val="7F7F7F"/>
                </a:solidFill>
                <a:sym typeface="Arial"/>
              </a:rPr>
            </a:br>
            <a:r>
              <a:rPr lang="en-US" sz="1200" dirty="0">
                <a:solidFill>
                  <a:srgbClr val="7F7F7F"/>
                </a:solidFill>
                <a:sym typeface="Arial"/>
              </a:rPr>
              <a:t>MTN shows the best results compared to competitors</a:t>
            </a:r>
            <a:endParaRPr dirty="0">
              <a:solidFill>
                <a:srgbClr val="414141"/>
              </a:solidFill>
            </a:endParaRPr>
          </a:p>
        </p:txBody>
      </p:sp>
      <p:sp>
        <p:nvSpPr>
          <p:cNvPr id="2114" name="Google Shape;2114;p5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35</a:t>
            </a:fld>
            <a:endParaRPr sz="651" b="0" i="0" u="none" strike="noStrike" cap="none">
              <a:solidFill>
                <a:srgbClr val="000000"/>
              </a:solidFill>
              <a:latin typeface="Verdana"/>
              <a:ea typeface="Verdana"/>
              <a:cs typeface="Verdana"/>
              <a:sym typeface="Verdana"/>
            </a:endParaRPr>
          </a:p>
        </p:txBody>
      </p:sp>
      <p:sp>
        <p:nvSpPr>
          <p:cNvPr id="2115" name="Google Shape;2115;p5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18" name="Google Shape;2118;p50"/>
          <p:cNvCxnSpPr/>
          <p:nvPr/>
        </p:nvCxnSpPr>
        <p:spPr>
          <a:xfrm>
            <a:off x="6513342" y="2387271"/>
            <a:ext cx="3587261" cy="0"/>
          </a:xfrm>
          <a:prstGeom prst="straightConnector1">
            <a:avLst/>
          </a:prstGeom>
          <a:noFill/>
          <a:ln w="28575" cap="flat" cmpd="sng">
            <a:solidFill>
              <a:srgbClr val="DA291C"/>
            </a:solidFill>
            <a:prstDash val="dash"/>
            <a:round/>
            <a:headEnd type="none" w="sm" len="sm"/>
            <a:tailEnd type="none" w="sm" len="sm"/>
          </a:ln>
        </p:spPr>
      </p:cxnSp>
      <p:cxnSp>
        <p:nvCxnSpPr>
          <p:cNvPr id="2119" name="Google Shape;2119;p50"/>
          <p:cNvCxnSpPr/>
          <p:nvPr/>
        </p:nvCxnSpPr>
        <p:spPr>
          <a:xfrm>
            <a:off x="1646799" y="3767286"/>
            <a:ext cx="2954216"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24"/>
        <p:cNvGrpSpPr/>
        <p:nvPr/>
      </p:nvGrpSpPr>
      <p:grpSpPr>
        <a:xfrm>
          <a:off x="0" y="0"/>
          <a:ext cx="0" cy="0"/>
          <a:chOff x="0" y="0"/>
          <a:chExt cx="0" cy="0"/>
        </a:xfrm>
      </p:grpSpPr>
      <p:graphicFrame>
        <p:nvGraphicFramePr>
          <p:cNvPr id="7" name="Graphique 11">
            <a:extLst>
              <a:ext uri="{FF2B5EF4-FFF2-40B4-BE49-F238E27FC236}">
                <a16:creationId xmlns:a16="http://schemas.microsoft.com/office/drawing/2014/main" id="{00000000-0008-0000-0000-000017000000}"/>
              </a:ext>
            </a:extLst>
          </p:cNvPr>
          <p:cNvGraphicFramePr>
            <a:graphicFrameLocks/>
          </p:cNvGraphicFramePr>
          <p:nvPr>
            <p:extLst>
              <p:ext uri="{D42A27DB-BD31-4B8C-83A1-F6EECF244321}">
                <p14:modId xmlns:p14="http://schemas.microsoft.com/office/powerpoint/2010/main" val="1046883007"/>
              </p:ext>
            </p:extLst>
          </p:nvPr>
        </p:nvGraphicFramePr>
        <p:xfrm>
          <a:off x="469900" y="1747585"/>
          <a:ext cx="6883970" cy="4625080"/>
        </p:xfrm>
        <a:graphic>
          <a:graphicData uri="http://schemas.openxmlformats.org/drawingml/2006/chart">
            <c:chart xmlns:c="http://schemas.openxmlformats.org/drawingml/2006/chart" xmlns:r="http://schemas.openxmlformats.org/officeDocument/2006/relationships" r:id="rId3"/>
          </a:graphicData>
        </a:graphic>
      </p:graphicFrame>
      <p:sp>
        <p:nvSpPr>
          <p:cNvPr id="2125" name="Google Shape;2125;p5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DATA 3G</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 </a:t>
            </a:r>
            <a:r>
              <a:rPr lang="en-US" sz="1200" dirty="0">
                <a:solidFill>
                  <a:srgbClr val="7F7F7F"/>
                </a:solidFill>
                <a:sym typeface="Arial"/>
              </a:rPr>
              <a:t>CELLTISS AND MOOV failed in ftp service</a:t>
            </a:r>
            <a:endParaRPr dirty="0">
              <a:solidFill>
                <a:srgbClr val="414141"/>
              </a:solidFill>
            </a:endParaRPr>
          </a:p>
        </p:txBody>
      </p:sp>
      <p:sp>
        <p:nvSpPr>
          <p:cNvPr id="2126" name="Google Shape;2126;p5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36</a:t>
            </a:fld>
            <a:endParaRPr sz="651" b="0" i="0" u="none" strike="noStrike" cap="none">
              <a:solidFill>
                <a:srgbClr val="000000"/>
              </a:solidFill>
              <a:latin typeface="Verdana"/>
              <a:ea typeface="Verdana"/>
              <a:cs typeface="Verdana"/>
              <a:sym typeface="Verdana"/>
            </a:endParaRPr>
          </a:p>
        </p:txBody>
      </p:sp>
      <p:sp>
        <p:nvSpPr>
          <p:cNvPr id="2127" name="Google Shape;2127;p5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29" name="Google Shape;2129;p51"/>
          <p:cNvCxnSpPr/>
          <p:nvPr/>
        </p:nvCxnSpPr>
        <p:spPr>
          <a:xfrm>
            <a:off x="1477783" y="4604644"/>
            <a:ext cx="5442012" cy="8879"/>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graphicFrame>
        <p:nvGraphicFramePr>
          <p:cNvPr id="9" name="Graphique 6">
            <a:extLst>
              <a:ext uri="{FF2B5EF4-FFF2-40B4-BE49-F238E27FC236}">
                <a16:creationId xmlns:a16="http://schemas.microsoft.com/office/drawing/2014/main" id="{00000000-0008-0000-0000-000018000000}"/>
              </a:ext>
            </a:extLst>
          </p:cNvPr>
          <p:cNvGraphicFramePr>
            <a:graphicFrameLocks/>
          </p:cNvGraphicFramePr>
          <p:nvPr>
            <p:extLst>
              <p:ext uri="{D42A27DB-BD31-4B8C-83A1-F6EECF244321}">
                <p14:modId xmlns:p14="http://schemas.microsoft.com/office/powerpoint/2010/main" val="2285681003"/>
              </p:ext>
            </p:extLst>
          </p:nvPr>
        </p:nvGraphicFramePr>
        <p:xfrm>
          <a:off x="469900" y="1817561"/>
          <a:ext cx="8927318" cy="4259682"/>
        </p:xfrm>
        <a:graphic>
          <a:graphicData uri="http://schemas.openxmlformats.org/drawingml/2006/chart">
            <c:chart xmlns:c="http://schemas.openxmlformats.org/drawingml/2006/chart" xmlns:r="http://schemas.openxmlformats.org/officeDocument/2006/relationships" r:id="rId3"/>
          </a:graphicData>
        </a:graphic>
      </p:graphicFrame>
      <p:sp>
        <p:nvSpPr>
          <p:cNvPr id="2135" name="Google Shape;2135;p5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Benchmarking</a:t>
            </a:r>
            <a:r>
              <a:rPr lang="fr-FR" sz="2400" dirty="0">
                <a:solidFill>
                  <a:srgbClr val="414141"/>
                </a:solidFill>
              </a:rPr>
              <a:t> – 3G FTP MEAN THROUGHPUT </a:t>
            </a:r>
            <a:br>
              <a:rPr lang="fr-FR" sz="2400" dirty="0">
                <a:solidFill>
                  <a:srgbClr val="414141"/>
                </a:solidFill>
              </a:rPr>
            </a:br>
            <a:br>
              <a:rPr lang="fr-FR" sz="2400" dirty="0">
                <a:solidFill>
                  <a:srgbClr val="414141"/>
                </a:solidFill>
              </a:rPr>
            </a:br>
            <a:endParaRPr dirty="0">
              <a:solidFill>
                <a:srgbClr val="414141"/>
              </a:solidFill>
            </a:endParaRPr>
          </a:p>
        </p:txBody>
      </p:sp>
      <p:sp>
        <p:nvSpPr>
          <p:cNvPr id="2136" name="Google Shape;2136;p5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37</a:t>
            </a:fld>
            <a:endParaRPr sz="651" b="0" i="0" u="none" strike="noStrike" cap="none">
              <a:solidFill>
                <a:srgbClr val="000000"/>
              </a:solidFill>
              <a:latin typeface="Verdana"/>
              <a:ea typeface="Verdana"/>
              <a:cs typeface="Verdana"/>
              <a:sym typeface="Verdana"/>
            </a:endParaRPr>
          </a:p>
        </p:txBody>
      </p:sp>
      <p:sp>
        <p:nvSpPr>
          <p:cNvPr id="2137" name="Google Shape;2137;p5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40" name="Google Shape;2140;p52"/>
          <p:cNvCxnSpPr/>
          <p:nvPr/>
        </p:nvCxnSpPr>
        <p:spPr>
          <a:xfrm flipH="1">
            <a:off x="2260523" y="3819543"/>
            <a:ext cx="1480" cy="735390"/>
          </a:xfrm>
          <a:prstGeom prst="straightConnector1">
            <a:avLst/>
          </a:prstGeom>
          <a:noFill/>
          <a:ln w="28575" cap="flat" cmpd="sng">
            <a:solidFill>
              <a:srgbClr val="DA291C"/>
            </a:solidFill>
            <a:prstDash val="dash"/>
            <a:round/>
            <a:headEnd type="none" w="sm" len="sm"/>
            <a:tailEnd type="none" w="sm" len="sm"/>
          </a:ln>
        </p:spPr>
      </p:cxnSp>
      <p:cxnSp>
        <p:nvCxnSpPr>
          <p:cNvPr id="2141" name="Google Shape;2141;p52"/>
          <p:cNvCxnSpPr/>
          <p:nvPr/>
        </p:nvCxnSpPr>
        <p:spPr>
          <a:xfrm flipH="1">
            <a:off x="2563978" y="4629571"/>
            <a:ext cx="1480" cy="735390"/>
          </a:xfrm>
          <a:prstGeom prst="straightConnector1">
            <a:avLst/>
          </a:prstGeom>
          <a:noFill/>
          <a:ln w="28575" cap="flat" cmpd="sng">
            <a:solidFill>
              <a:srgbClr val="DA291C"/>
            </a:solidFill>
            <a:prstDash val="dash"/>
            <a:round/>
            <a:headEnd type="none" w="sm" len="sm"/>
            <a:tailEnd type="none" w="sm" len="sm"/>
          </a:ln>
        </p:spPr>
      </p:cxnSp>
      <p:sp>
        <p:nvSpPr>
          <p:cNvPr id="2" name="Rectangle 1"/>
          <p:cNvSpPr/>
          <p:nvPr/>
        </p:nvSpPr>
        <p:spPr>
          <a:xfrm>
            <a:off x="469900" y="1152878"/>
            <a:ext cx="8007350" cy="307777"/>
          </a:xfrm>
          <a:prstGeom prst="rect">
            <a:avLst/>
          </a:prstGeom>
        </p:spPr>
        <p:txBody>
          <a:bodyPr wrap="square">
            <a:spAutoFit/>
          </a:bodyPr>
          <a:lstStyle/>
          <a:p>
            <a:r>
              <a:rPr lang="en-US" dirty="0">
                <a:solidFill>
                  <a:srgbClr val="7F7F7F"/>
                </a:solidFill>
                <a:latin typeface="Verdana"/>
                <a:ea typeface="Verdana"/>
                <a:sym typeface="Verdana"/>
              </a:rPr>
              <a:t>All operators met the ARCEP downlink and uplink FTP success rate thresholds.</a:t>
            </a:r>
            <a:endParaRPr lang="en-US" dirty="0"/>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pic>
        <p:nvPicPr>
          <p:cNvPr id="12" name="Picture 11">
            <a:extLst>
              <a:ext uri="{FF2B5EF4-FFF2-40B4-BE49-F238E27FC236}">
                <a16:creationId xmlns:a16="http://schemas.microsoft.com/office/drawing/2014/main" id="{2283711A-6624-8DA6-95C1-E4C4C52A5FE6}"/>
              </a:ext>
            </a:extLst>
          </p:cNvPr>
          <p:cNvPicPr>
            <a:picLocks noChangeAspect="1"/>
          </p:cNvPicPr>
          <p:nvPr/>
        </p:nvPicPr>
        <p:blipFill>
          <a:blip r:embed="rId3"/>
          <a:stretch>
            <a:fillRect/>
          </a:stretch>
        </p:blipFill>
        <p:spPr>
          <a:xfrm>
            <a:off x="7928653" y="1827542"/>
            <a:ext cx="3573072" cy="29664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7794CFB2-69AF-612B-E83D-600A5C617BEB}"/>
              </a:ext>
            </a:extLst>
          </p:cNvPr>
          <p:cNvPicPr>
            <a:picLocks noChangeAspect="1"/>
          </p:cNvPicPr>
          <p:nvPr/>
        </p:nvPicPr>
        <p:blipFill>
          <a:blip r:embed="rId3"/>
          <a:stretch>
            <a:fillRect/>
          </a:stretch>
        </p:blipFill>
        <p:spPr>
          <a:xfrm>
            <a:off x="4199277" y="1827542"/>
            <a:ext cx="3573072" cy="29664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9996F0BE-C115-FC62-6ED0-68B9F92B4438}"/>
              </a:ext>
            </a:extLst>
          </p:cNvPr>
          <p:cNvPicPr>
            <a:picLocks noChangeAspect="1"/>
          </p:cNvPicPr>
          <p:nvPr/>
        </p:nvPicPr>
        <p:blipFill>
          <a:blip r:embed="rId3"/>
          <a:stretch>
            <a:fillRect/>
          </a:stretch>
        </p:blipFill>
        <p:spPr>
          <a:xfrm>
            <a:off x="469901" y="1827542"/>
            <a:ext cx="3573072" cy="29664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48" name="Google Shape;2148;p5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3G FTP MEAN THROUGHPUT </a:t>
            </a:r>
            <a:r>
              <a:rPr lang="fr-FR" sz="2400" dirty="0" err="1">
                <a:solidFill>
                  <a:srgbClr val="414141"/>
                </a:solidFill>
              </a:rPr>
              <a:t>comparison</a:t>
            </a:r>
            <a:r>
              <a:rPr lang="fr-FR" sz="2400" dirty="0">
                <a:solidFill>
                  <a:srgbClr val="414141"/>
                </a:solidFill>
              </a:rPr>
              <a:t> </a:t>
            </a:r>
            <a:r>
              <a:rPr lang="fr-FR" sz="2400" dirty="0" err="1">
                <a:solidFill>
                  <a:srgbClr val="414141"/>
                </a:solidFill>
              </a:rPr>
              <a:t>map</a:t>
            </a:r>
            <a:br>
              <a:rPr lang="fr-FR" sz="2400" dirty="0">
                <a:solidFill>
                  <a:srgbClr val="414141"/>
                </a:solidFill>
              </a:rPr>
            </a:br>
            <a:br>
              <a:rPr lang="fr-FR" dirty="0">
                <a:solidFill>
                  <a:srgbClr val="414141"/>
                </a:solidFill>
              </a:rPr>
            </a:br>
            <a:r>
              <a:rPr lang="fr-FR" sz="1400" dirty="0">
                <a:solidFill>
                  <a:srgbClr val="7F7F7F"/>
                </a:solidFill>
              </a:rPr>
              <a:t>All </a:t>
            </a:r>
            <a:r>
              <a:rPr lang="fr-FR" sz="1400" dirty="0" err="1">
                <a:solidFill>
                  <a:srgbClr val="7F7F7F"/>
                </a:solidFill>
              </a:rPr>
              <a:t>samples</a:t>
            </a:r>
            <a:r>
              <a:rPr lang="fr-FR" sz="1400" dirty="0">
                <a:solidFill>
                  <a:srgbClr val="7F7F7F"/>
                </a:solidFill>
              </a:rPr>
              <a:t>  </a:t>
            </a:r>
            <a:r>
              <a:rPr lang="fr-FR" sz="1400" dirty="0" err="1">
                <a:solidFill>
                  <a:srgbClr val="7F7F7F"/>
                </a:solidFill>
              </a:rPr>
              <a:t>exceed</a:t>
            </a:r>
            <a:r>
              <a:rPr lang="fr-FR" sz="1400" dirty="0">
                <a:solidFill>
                  <a:srgbClr val="7F7F7F"/>
                </a:solidFill>
              </a:rPr>
              <a:t> 2Mbps</a:t>
            </a:r>
            <a:endParaRPr dirty="0">
              <a:solidFill>
                <a:srgbClr val="414141"/>
              </a:solidFill>
            </a:endParaRPr>
          </a:p>
        </p:txBody>
      </p:sp>
      <p:sp>
        <p:nvSpPr>
          <p:cNvPr id="2149" name="Google Shape;2149;p5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38</a:t>
            </a:fld>
            <a:endParaRPr sz="651" b="0" i="0" u="none" strike="noStrike" cap="none">
              <a:solidFill>
                <a:srgbClr val="000000"/>
              </a:solidFill>
              <a:latin typeface="Verdana"/>
              <a:ea typeface="Verdana"/>
              <a:cs typeface="Verdana"/>
              <a:sym typeface="Verdana"/>
            </a:endParaRPr>
          </a:p>
        </p:txBody>
      </p:sp>
      <p:sp>
        <p:nvSpPr>
          <p:cNvPr id="2150" name="Google Shape;2150;p5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6" name="Google Shape;2154;p53">
            <a:extLst>
              <a:ext uri="{FF2B5EF4-FFF2-40B4-BE49-F238E27FC236}">
                <a16:creationId xmlns:a16="http://schemas.microsoft.com/office/drawing/2014/main" id="{54433741-019A-38A6-F85B-C52F54E98264}"/>
              </a:ext>
            </a:extLst>
          </p:cNvPr>
          <p:cNvPicPr preferRelativeResize="0"/>
          <p:nvPr/>
        </p:nvPicPr>
        <p:blipFill rotWithShape="1">
          <a:blip r:embed="rId4">
            <a:alphaModFix/>
          </a:blip>
          <a:srcRect/>
          <a:stretch/>
        </p:blipFill>
        <p:spPr>
          <a:xfrm>
            <a:off x="448187" y="1827542"/>
            <a:ext cx="295723" cy="288614"/>
          </a:xfrm>
          <a:prstGeom prst="roundRect">
            <a:avLst>
              <a:gd name="adj" fmla="val 8594"/>
            </a:avLst>
          </a:prstGeom>
          <a:solidFill>
            <a:srgbClr val="ECECEC"/>
          </a:solidFill>
          <a:ln>
            <a:noFill/>
          </a:ln>
          <a:effectLst>
            <a:reflection stA="38000" endPos="28000" dist="5000" dir="5400000" sy="-100000" algn="bl" rotWithShape="0"/>
          </a:effectLst>
        </p:spPr>
      </p:pic>
      <p:pic>
        <p:nvPicPr>
          <p:cNvPr id="16" name="Google Shape;2155;p53">
            <a:extLst>
              <a:ext uri="{FF2B5EF4-FFF2-40B4-BE49-F238E27FC236}">
                <a16:creationId xmlns:a16="http://schemas.microsoft.com/office/drawing/2014/main" id="{0379D8E5-E76F-29FA-225B-C8478332617F}"/>
              </a:ext>
            </a:extLst>
          </p:cNvPr>
          <p:cNvPicPr preferRelativeResize="0"/>
          <p:nvPr/>
        </p:nvPicPr>
        <p:blipFill rotWithShape="1">
          <a:blip r:embed="rId5">
            <a:alphaModFix/>
          </a:blip>
          <a:srcRect l="8657" r="10313"/>
          <a:stretch/>
        </p:blipFill>
        <p:spPr>
          <a:xfrm>
            <a:off x="4206457" y="1827542"/>
            <a:ext cx="336156" cy="288614"/>
          </a:xfrm>
          <a:prstGeom prst="roundRect">
            <a:avLst>
              <a:gd name="adj" fmla="val 8594"/>
            </a:avLst>
          </a:prstGeom>
          <a:solidFill>
            <a:srgbClr val="ECECEC"/>
          </a:solidFill>
          <a:ln>
            <a:noFill/>
          </a:ln>
          <a:effectLst>
            <a:reflection stA="38000" endPos="28000" dist="5000" dir="5400000" sy="-100000" algn="bl" rotWithShape="0"/>
          </a:effectLst>
        </p:spPr>
      </p:pic>
      <p:pic>
        <p:nvPicPr>
          <p:cNvPr id="19" name="Google Shape;2214;p58">
            <a:extLst>
              <a:ext uri="{FF2B5EF4-FFF2-40B4-BE49-F238E27FC236}">
                <a16:creationId xmlns:a16="http://schemas.microsoft.com/office/drawing/2014/main" id="{302932B9-613E-7234-B3A4-BE848475BC49}"/>
              </a:ext>
            </a:extLst>
          </p:cNvPr>
          <p:cNvPicPr preferRelativeResize="0"/>
          <p:nvPr/>
        </p:nvPicPr>
        <p:blipFill rotWithShape="1">
          <a:blip r:embed="rId6">
            <a:alphaModFix/>
          </a:blip>
          <a:srcRect/>
          <a:stretch/>
        </p:blipFill>
        <p:spPr>
          <a:xfrm>
            <a:off x="7935833" y="1852965"/>
            <a:ext cx="351328"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5" name="Picture 4">
            <a:extLst>
              <a:ext uri="{FF2B5EF4-FFF2-40B4-BE49-F238E27FC236}">
                <a16:creationId xmlns:a16="http://schemas.microsoft.com/office/drawing/2014/main" id="{5D46DF4D-3890-2E03-F2E5-E05F41EC0BD7}"/>
              </a:ext>
            </a:extLst>
          </p:cNvPr>
          <p:cNvPicPr>
            <a:picLocks noChangeAspect="1"/>
          </p:cNvPicPr>
          <p:nvPr/>
        </p:nvPicPr>
        <p:blipFill>
          <a:blip r:embed="rId7"/>
          <a:stretch>
            <a:fillRect/>
          </a:stretch>
        </p:blipFill>
        <p:spPr>
          <a:xfrm>
            <a:off x="2764351" y="1852965"/>
            <a:ext cx="1285802" cy="662236"/>
          </a:xfrm>
          <a:prstGeom prst="rect">
            <a:avLst/>
          </a:prstGeom>
        </p:spPr>
      </p:pic>
      <p:pic>
        <p:nvPicPr>
          <p:cNvPr id="8" name="Picture 7">
            <a:extLst>
              <a:ext uri="{FF2B5EF4-FFF2-40B4-BE49-F238E27FC236}">
                <a16:creationId xmlns:a16="http://schemas.microsoft.com/office/drawing/2014/main" id="{1F9515F6-2179-481D-1859-FB65F91BDADF}"/>
              </a:ext>
            </a:extLst>
          </p:cNvPr>
          <p:cNvPicPr>
            <a:picLocks noChangeAspect="1"/>
          </p:cNvPicPr>
          <p:nvPr/>
        </p:nvPicPr>
        <p:blipFill>
          <a:blip r:embed="rId7"/>
          <a:stretch>
            <a:fillRect/>
          </a:stretch>
        </p:blipFill>
        <p:spPr>
          <a:xfrm>
            <a:off x="6493727" y="1852965"/>
            <a:ext cx="1285802" cy="662236"/>
          </a:xfrm>
          <a:prstGeom prst="rect">
            <a:avLst/>
          </a:prstGeom>
        </p:spPr>
      </p:pic>
      <p:pic>
        <p:nvPicPr>
          <p:cNvPr id="14" name="Picture 13">
            <a:extLst>
              <a:ext uri="{FF2B5EF4-FFF2-40B4-BE49-F238E27FC236}">
                <a16:creationId xmlns:a16="http://schemas.microsoft.com/office/drawing/2014/main" id="{BA090473-4BCE-5912-4267-5E8D9A313A9B}"/>
              </a:ext>
            </a:extLst>
          </p:cNvPr>
          <p:cNvPicPr>
            <a:picLocks noChangeAspect="1"/>
          </p:cNvPicPr>
          <p:nvPr/>
        </p:nvPicPr>
        <p:blipFill>
          <a:blip r:embed="rId7"/>
          <a:stretch>
            <a:fillRect/>
          </a:stretch>
        </p:blipFill>
        <p:spPr>
          <a:xfrm>
            <a:off x="10223103" y="1852965"/>
            <a:ext cx="1285802" cy="662236"/>
          </a:xfrm>
          <a:prstGeom prst="rect">
            <a:avLst/>
          </a:prstGeom>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73"/>
        <p:cNvGrpSpPr/>
        <p:nvPr/>
      </p:nvGrpSpPr>
      <p:grpSpPr>
        <a:xfrm>
          <a:off x="0" y="0"/>
          <a:ext cx="0" cy="0"/>
          <a:chOff x="0" y="0"/>
          <a:chExt cx="0" cy="0"/>
        </a:xfrm>
      </p:grpSpPr>
      <p:sp>
        <p:nvSpPr>
          <p:cNvPr id="2174" name="Google Shape;2174;p5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a:solidFill>
                  <a:srgbClr val="414141"/>
                </a:solidFill>
              </a:rPr>
              <a:t>Benchmarking</a:t>
            </a:r>
            <a:r>
              <a:rPr lang="fr-FR" sz="2400" dirty="0">
                <a:solidFill>
                  <a:srgbClr val="414141"/>
                </a:solidFill>
              </a:rPr>
              <a:t> – 4G HTTP </a:t>
            </a:r>
            <a:r>
              <a:rPr lang="fr-FR" sz="2400" dirty="0" err="1">
                <a:solidFill>
                  <a:srgbClr val="414141"/>
                </a:solidFill>
              </a:rPr>
              <a:t>Browsing</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 </a:t>
            </a:r>
            <a:r>
              <a:rPr lang="fr-FR" sz="1400" dirty="0">
                <a:solidFill>
                  <a:srgbClr val="7F7F7F"/>
                </a:solidFill>
              </a:rPr>
              <a:t>MTN Have the  best HTTP </a:t>
            </a:r>
            <a:r>
              <a:rPr lang="fr-FR" sz="1400" dirty="0" err="1">
                <a:solidFill>
                  <a:srgbClr val="7F7F7F"/>
                </a:solidFill>
              </a:rPr>
              <a:t>Browsing</a:t>
            </a:r>
            <a:r>
              <a:rPr lang="fr-FR" sz="1400" dirty="0">
                <a:solidFill>
                  <a:srgbClr val="7F7F7F"/>
                </a:solidFill>
              </a:rPr>
              <a:t> </a:t>
            </a:r>
            <a:r>
              <a:rPr lang="fr-FR" sz="1400" dirty="0" err="1">
                <a:solidFill>
                  <a:srgbClr val="7F7F7F"/>
                </a:solidFill>
              </a:rPr>
              <a:t>success</a:t>
            </a:r>
            <a:r>
              <a:rPr lang="fr-FR" sz="1400" dirty="0">
                <a:solidFill>
                  <a:srgbClr val="7F7F7F"/>
                </a:solidFill>
              </a:rPr>
              <a:t> rate.</a:t>
            </a: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175" name="Google Shape;2175;p5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39</a:t>
            </a:fld>
            <a:endParaRPr sz="651" b="0" i="0" u="none" strike="noStrike" cap="none">
              <a:solidFill>
                <a:srgbClr val="000000"/>
              </a:solidFill>
              <a:latin typeface="Verdana"/>
              <a:ea typeface="Verdana"/>
              <a:cs typeface="Verdana"/>
              <a:sym typeface="Verdana"/>
            </a:endParaRPr>
          </a:p>
        </p:txBody>
      </p:sp>
      <p:sp>
        <p:nvSpPr>
          <p:cNvPr id="2176" name="Google Shape;2176;p5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6" name="Graphique 4">
            <a:extLst>
              <a:ext uri="{FF2B5EF4-FFF2-40B4-BE49-F238E27FC236}">
                <a16:creationId xmlns:a16="http://schemas.microsoft.com/office/drawing/2014/main" id="{85243718-05AD-4F73-922E-A5F13355156C}"/>
              </a:ext>
            </a:extLst>
          </p:cNvPr>
          <p:cNvGraphicFramePr>
            <a:graphicFrameLocks/>
          </p:cNvGraphicFramePr>
          <p:nvPr>
            <p:extLst>
              <p:ext uri="{D42A27DB-BD31-4B8C-83A1-F6EECF244321}">
                <p14:modId xmlns:p14="http://schemas.microsoft.com/office/powerpoint/2010/main" val="1876838920"/>
              </p:ext>
            </p:extLst>
          </p:nvPr>
        </p:nvGraphicFramePr>
        <p:xfrm>
          <a:off x="469900" y="1693401"/>
          <a:ext cx="7815971" cy="43152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sp>
        <p:nvSpPr>
          <p:cNvPr id="1657" name="Google Shape;1657;p1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Intermediate report</a:t>
            </a:r>
            <a:br>
              <a:rPr lang="fr-FR" sz="2400">
                <a:solidFill>
                  <a:srgbClr val="414141"/>
                </a:solidFill>
              </a:rPr>
            </a:br>
            <a:endParaRPr sz="2400">
              <a:solidFill>
                <a:srgbClr val="414141"/>
              </a:solidFill>
            </a:endParaRPr>
          </a:p>
        </p:txBody>
      </p:sp>
      <p:sp>
        <p:nvSpPr>
          <p:cNvPr id="1658" name="Google Shape;1658;p1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a:t>
            </a:fld>
            <a:endParaRPr sz="651" b="0" i="0" u="none" strike="noStrike" cap="none">
              <a:solidFill>
                <a:srgbClr val="000000"/>
              </a:solidFill>
              <a:latin typeface="Verdana"/>
              <a:ea typeface="Verdana"/>
              <a:cs typeface="Verdana"/>
              <a:sym typeface="Verdana"/>
            </a:endParaRPr>
          </a:p>
        </p:txBody>
      </p:sp>
      <p:sp>
        <p:nvSpPr>
          <p:cNvPr id="1659" name="Google Shape;1659;p1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660" name="Google Shape;1660;p11"/>
          <p:cNvSpPr/>
          <p:nvPr/>
        </p:nvSpPr>
        <p:spPr>
          <a:xfrm>
            <a:off x="359779" y="1206376"/>
            <a:ext cx="11472441" cy="28468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b="1" dirty="0">
                <a:solidFill>
                  <a:srgbClr val="92D050"/>
                </a:solidFill>
                <a:latin typeface="Verdana"/>
                <a:ea typeface="Verdana"/>
                <a:cs typeface="Verdana"/>
                <a:sym typeface="Verdana"/>
              </a:rPr>
              <a:t>Scope of </a:t>
            </a:r>
            <a:r>
              <a:rPr lang="fr-FR" sz="1400" b="1" dirty="0" err="1">
                <a:solidFill>
                  <a:srgbClr val="92D050"/>
                </a:solidFill>
                <a:latin typeface="Verdana"/>
                <a:ea typeface="Verdana"/>
                <a:cs typeface="Verdana"/>
                <a:sym typeface="Verdana"/>
              </a:rPr>
              <a:t>this</a:t>
            </a:r>
            <a:r>
              <a:rPr lang="fr-FR" sz="1400" b="1" dirty="0">
                <a:solidFill>
                  <a:srgbClr val="92D050"/>
                </a:solidFill>
                <a:latin typeface="Verdana"/>
                <a:ea typeface="Verdana"/>
                <a:cs typeface="Verdana"/>
                <a:sym typeface="Verdana"/>
              </a:rPr>
              <a:t> report</a:t>
            </a:r>
            <a:endParaRPr dirty="0"/>
          </a:p>
          <a:p>
            <a:pPr marL="0" marR="0" lvl="0" indent="0" algn="l" rtl="0">
              <a:spcBef>
                <a:spcPts val="0"/>
              </a:spcBef>
              <a:spcAft>
                <a:spcPts val="0"/>
              </a:spcAft>
              <a:buNone/>
            </a:pPr>
            <a:endParaRPr sz="1200" b="1" dirty="0">
              <a:solidFill>
                <a:schemeClr val="dk1"/>
              </a:solidFill>
              <a:latin typeface="Verdana"/>
              <a:ea typeface="Verdana"/>
              <a:cs typeface="Verdana"/>
              <a:sym typeface="Verdana"/>
            </a:endParaRPr>
          </a:p>
          <a:p>
            <a:pPr marL="0" marR="0" lvl="1" indent="0" algn="l" rtl="0">
              <a:lnSpc>
                <a:spcPct val="150000"/>
              </a:lnSpc>
              <a:spcBef>
                <a:spcPts val="0"/>
              </a:spcBef>
              <a:spcAft>
                <a:spcPts val="0"/>
              </a:spcAft>
              <a:buNone/>
            </a:pPr>
            <a:endParaRPr sz="1400" b="1" i="0" u="none" strike="noStrike" cap="none" dirty="0">
              <a:solidFill>
                <a:schemeClr val="accent1"/>
              </a:solidFill>
              <a:latin typeface="Verdana"/>
              <a:ea typeface="Verdana"/>
              <a:cs typeface="Verdana"/>
              <a:sym typeface="Verdana"/>
            </a:endParaRPr>
          </a:p>
          <a:p>
            <a:pPr marL="0" marR="0" lvl="1" indent="0" algn="l" rtl="0">
              <a:lnSpc>
                <a:spcPct val="150000"/>
              </a:lnSpc>
              <a:spcBef>
                <a:spcPts val="0"/>
              </a:spcBef>
              <a:spcAft>
                <a:spcPts val="0"/>
              </a:spcAft>
              <a:buNone/>
            </a:pPr>
            <a:r>
              <a:rPr lang="fr-FR" sz="1400" b="1" i="0" u="none" strike="noStrike" cap="none" dirty="0">
                <a:solidFill>
                  <a:schemeClr val="accent1"/>
                </a:solidFill>
                <a:latin typeface="Verdana"/>
                <a:ea typeface="Verdana"/>
                <a:cs typeface="Verdana"/>
                <a:sym typeface="Verdana"/>
              </a:rPr>
              <a:t>1. </a:t>
            </a:r>
            <a:r>
              <a:rPr lang="en-US" sz="1400" b="0" i="0" u="none" strike="noStrike" cap="none" dirty="0">
                <a:solidFill>
                  <a:schemeClr val="dk1"/>
                </a:solidFill>
                <a:latin typeface="Verdana"/>
                <a:ea typeface="Verdana"/>
                <a:cs typeface="Verdana"/>
                <a:sym typeface="Verdana"/>
              </a:rPr>
              <a:t>Network benchmarking results for the PARAKOU area between MTN, MOOV, and CELTISS </a:t>
            </a:r>
            <a:r>
              <a:rPr lang="en-US" sz="1400" b="0" i="0" u="none" strike="noStrike" cap="none">
                <a:solidFill>
                  <a:schemeClr val="dk1"/>
                </a:solidFill>
                <a:latin typeface="Verdana"/>
                <a:ea typeface="Verdana"/>
                <a:cs typeface="Verdana"/>
                <a:sym typeface="Verdana"/>
              </a:rPr>
              <a:t>from October </a:t>
            </a:r>
            <a:r>
              <a:rPr lang="en-US">
                <a:solidFill>
                  <a:schemeClr val="dk1"/>
                </a:solidFill>
                <a:latin typeface="Verdana"/>
                <a:ea typeface="Verdana"/>
                <a:cs typeface="Verdana"/>
                <a:sym typeface="Verdana"/>
              </a:rPr>
              <a:t>2</a:t>
            </a:r>
            <a:r>
              <a:rPr lang="en-US" dirty="0">
                <a:solidFill>
                  <a:schemeClr val="dk1"/>
                </a:solidFill>
                <a:latin typeface="Verdana"/>
                <a:ea typeface="Verdana"/>
                <a:cs typeface="Verdana"/>
                <a:sym typeface="Verdana"/>
              </a:rPr>
              <a:t>6</a:t>
            </a:r>
            <a:r>
              <a:rPr lang="en-US" sz="1400" b="0" i="0" u="none" strike="noStrike" cap="none">
                <a:solidFill>
                  <a:schemeClr val="dk1"/>
                </a:solidFill>
                <a:latin typeface="Verdana"/>
                <a:ea typeface="Verdana"/>
                <a:cs typeface="Verdana"/>
                <a:sym typeface="Verdana"/>
              </a:rPr>
              <a:t>th </a:t>
            </a:r>
            <a:r>
              <a:rPr lang="en-US" sz="1400" b="0" i="0" u="none" strike="noStrike" cap="none" dirty="0">
                <a:solidFill>
                  <a:schemeClr val="dk1"/>
                </a:solidFill>
                <a:latin typeface="Verdana"/>
                <a:ea typeface="Verdana"/>
                <a:cs typeface="Verdana"/>
                <a:sym typeface="Verdana"/>
              </a:rPr>
              <a:t>to </a:t>
            </a:r>
            <a:r>
              <a:rPr lang="en-US" sz="1400" b="0" i="0" u="none" strike="noStrike" cap="none">
                <a:solidFill>
                  <a:schemeClr val="dk1"/>
                </a:solidFill>
                <a:latin typeface="Verdana"/>
                <a:ea typeface="Verdana"/>
                <a:cs typeface="Verdana"/>
                <a:sym typeface="Verdana"/>
              </a:rPr>
              <a:t>September </a:t>
            </a:r>
            <a:r>
              <a:rPr lang="en-US">
                <a:solidFill>
                  <a:schemeClr val="dk1"/>
                </a:solidFill>
                <a:latin typeface="Verdana"/>
                <a:ea typeface="Verdana"/>
                <a:cs typeface="Verdana"/>
                <a:sym typeface="Verdana"/>
              </a:rPr>
              <a:t>28</a:t>
            </a:r>
            <a:r>
              <a:rPr lang="en-US" sz="1400" b="0" i="0" u="none" strike="noStrike" cap="none">
                <a:solidFill>
                  <a:schemeClr val="dk1"/>
                </a:solidFill>
                <a:latin typeface="Verdana"/>
                <a:ea typeface="Verdana"/>
                <a:cs typeface="Verdana"/>
                <a:sym typeface="Verdana"/>
              </a:rPr>
              <a:t>th</a:t>
            </a:r>
            <a:r>
              <a:rPr lang="en-US" sz="1400" b="0" i="0" u="none" strike="noStrike" cap="none" dirty="0">
                <a:solidFill>
                  <a:schemeClr val="dk1"/>
                </a:solidFill>
                <a:latin typeface="Verdana"/>
                <a:ea typeface="Verdana"/>
                <a:cs typeface="Verdana"/>
                <a:sym typeface="Verdana"/>
              </a:rPr>
              <a:t>, 2023.</a:t>
            </a:r>
            <a:r>
              <a:rPr lang="fr-FR" sz="1400" b="0" i="0" u="none" strike="noStrike" cap="none" dirty="0">
                <a:solidFill>
                  <a:schemeClr val="dk1"/>
                </a:solidFill>
                <a:latin typeface="Verdana"/>
                <a:ea typeface="Verdana"/>
                <a:cs typeface="Verdana"/>
                <a:sym typeface="Verdana"/>
              </a:rPr>
              <a:t>. </a:t>
            </a:r>
            <a:endParaRPr dirty="0"/>
          </a:p>
          <a:p>
            <a:pPr marL="0" marR="0" lvl="0" indent="0" algn="l" rtl="0">
              <a:lnSpc>
                <a:spcPct val="150000"/>
              </a:lnSpc>
              <a:spcBef>
                <a:spcPts val="0"/>
              </a:spcBef>
              <a:spcAft>
                <a:spcPts val="0"/>
              </a:spcAft>
              <a:buNone/>
            </a:pPr>
            <a:endParaRPr sz="1400" b="1" dirty="0">
              <a:solidFill>
                <a:schemeClr val="accent1"/>
              </a:solidFill>
              <a:latin typeface="Verdana"/>
              <a:ea typeface="Verdana"/>
              <a:cs typeface="Verdana"/>
              <a:sym typeface="Verdana"/>
            </a:endParaRPr>
          </a:p>
          <a:p>
            <a:pPr marL="742950" marR="0" lvl="1" indent="-184150" algn="just" rtl="0">
              <a:lnSpc>
                <a:spcPct val="150000"/>
              </a:lnSpc>
              <a:spcBef>
                <a:spcPts val="0"/>
              </a:spcBef>
              <a:spcAft>
                <a:spcPts val="0"/>
              </a:spcAft>
              <a:buClr>
                <a:schemeClr val="dk1"/>
              </a:buClr>
              <a:buSzPts val="1600"/>
              <a:buFont typeface="Noto Sans Symbols"/>
              <a:buNone/>
            </a:pPr>
            <a:endParaRPr sz="1600" b="0" i="0" u="none" strike="noStrike" cap="none" dirty="0">
              <a:solidFill>
                <a:srgbClr val="262626"/>
              </a:solidFill>
              <a:latin typeface="Verdana"/>
              <a:ea typeface="Verdana"/>
              <a:cs typeface="Verdana"/>
              <a:sym typeface="Verdana"/>
            </a:endParaRPr>
          </a:p>
          <a:p>
            <a:pPr marL="457200" marR="0" lvl="1" indent="0" algn="l" rtl="0">
              <a:lnSpc>
                <a:spcPct val="150000"/>
              </a:lnSpc>
              <a:spcBef>
                <a:spcPts val="0"/>
              </a:spcBef>
              <a:spcAft>
                <a:spcPts val="0"/>
              </a:spcAft>
              <a:buNone/>
            </a:pPr>
            <a:endParaRPr sz="1400" b="0" i="0" u="none" strike="noStrike" cap="none" dirty="0">
              <a:solidFill>
                <a:schemeClr val="dk1"/>
              </a:solidFill>
              <a:latin typeface="Verdana"/>
              <a:ea typeface="Verdana"/>
              <a:cs typeface="Verdana"/>
              <a:sym typeface="Verdana"/>
            </a:endParaRPr>
          </a:p>
          <a:p>
            <a:pPr marL="0" marR="0" lvl="0" indent="0" algn="l" rtl="0">
              <a:spcBef>
                <a:spcPts val="0"/>
              </a:spcBef>
              <a:spcAft>
                <a:spcPts val="0"/>
              </a:spcAft>
              <a:buNone/>
            </a:pPr>
            <a:endParaRPr sz="1200" dirty="0">
              <a:solidFill>
                <a:schemeClr val="dk1"/>
              </a:solidFill>
              <a:latin typeface="Verdana"/>
              <a:ea typeface="Verdana"/>
              <a:cs typeface="Verdana"/>
              <a:sym typeface="Verdana"/>
            </a:endParaRPr>
          </a:p>
          <a:p>
            <a:pPr marL="0" marR="0" lvl="0" indent="0" algn="l" rtl="0">
              <a:spcBef>
                <a:spcPts val="0"/>
              </a:spcBef>
              <a:spcAft>
                <a:spcPts val="0"/>
              </a:spcAft>
              <a:buNone/>
            </a:pPr>
            <a:endParaRPr sz="1200" dirty="0">
              <a:solidFill>
                <a:schemeClr val="dk1"/>
              </a:solidFill>
              <a:latin typeface="Verdana"/>
              <a:ea typeface="Verdana"/>
              <a:cs typeface="Verdana"/>
              <a:sym typeface="Verdana"/>
            </a:endParaRPr>
          </a:p>
        </p:txBody>
      </p:sp>
      <p:sp>
        <p:nvSpPr>
          <p:cNvPr id="1661" name="Google Shape;1661;p11"/>
          <p:cNvSpPr/>
          <p:nvPr/>
        </p:nvSpPr>
        <p:spPr>
          <a:xfrm>
            <a:off x="367944" y="1479079"/>
            <a:ext cx="11181560" cy="45719"/>
          </a:xfrm>
          <a:prstGeom prst="rect">
            <a:avLst/>
          </a:prstGeom>
          <a:solidFill>
            <a:schemeClr val="accent1"/>
          </a:solidFill>
          <a:ln>
            <a:noFill/>
          </a:ln>
        </p:spPr>
        <p:txBody>
          <a:bodyPr spcFirstLastPara="1" wrap="square" lIns="88900" tIns="88900" rIns="88900" bIns="88900" anchor="ctr" anchorCtr="0">
            <a:noAutofit/>
          </a:bodyPr>
          <a:lstStyle/>
          <a:p>
            <a:pPr marL="0" marR="0" lvl="0" indent="0" algn="ctr" rtl="0">
              <a:lnSpc>
                <a:spcPct val="106000"/>
              </a:lnSpc>
              <a:spcBef>
                <a:spcPts val="0"/>
              </a:spcBef>
              <a:spcAft>
                <a:spcPts val="0"/>
              </a:spcAft>
              <a:buClr>
                <a:schemeClr val="dk1"/>
              </a:buClr>
              <a:buSzPts val="1600"/>
              <a:buFont typeface="Noto Sans Symbols"/>
              <a:buNone/>
            </a:pPr>
            <a:endParaRPr sz="1600" b="1">
              <a:solidFill>
                <a:srgbClr val="FFFFFF"/>
              </a:solidFill>
              <a:latin typeface="Verdana"/>
              <a:ea typeface="Verdana"/>
              <a:cs typeface="Verdana"/>
              <a:sym typeface="Verdana"/>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82"/>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E5025520-AF4B-E9FC-1404-9A62D1F2E1E8}"/>
              </a:ext>
            </a:extLst>
          </p:cNvPr>
          <p:cNvGraphicFramePr>
            <a:graphicFrameLocks/>
          </p:cNvGraphicFramePr>
          <p:nvPr>
            <p:extLst>
              <p:ext uri="{D42A27DB-BD31-4B8C-83A1-F6EECF244321}">
                <p14:modId xmlns:p14="http://schemas.microsoft.com/office/powerpoint/2010/main" val="2889866518"/>
              </p:ext>
            </p:extLst>
          </p:nvPr>
        </p:nvGraphicFramePr>
        <p:xfrm>
          <a:off x="469900" y="1589649"/>
          <a:ext cx="7309534"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183" name="Google Shape;2183;p5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a:solidFill>
                  <a:srgbClr val="414141"/>
                </a:solidFill>
              </a:rPr>
              <a:t>Benchmarking</a:t>
            </a:r>
            <a:r>
              <a:rPr lang="fr-FR" sz="2400" dirty="0">
                <a:solidFill>
                  <a:srgbClr val="414141"/>
                </a:solidFill>
              </a:rPr>
              <a:t> – 4G FTP THROUGHPUT </a:t>
            </a:r>
            <a:r>
              <a:rPr lang="fr-FR" sz="2400" dirty="0" err="1">
                <a:solidFill>
                  <a:srgbClr val="414141"/>
                </a:solidFill>
              </a:rPr>
              <a:t>comparison</a:t>
            </a:r>
            <a:br>
              <a:rPr lang="fr-FR" sz="2400" dirty="0">
                <a:solidFill>
                  <a:srgbClr val="414141"/>
                </a:solidFill>
              </a:rPr>
            </a:br>
            <a:br>
              <a:rPr lang="fr-FR" sz="2400" dirty="0">
                <a:solidFill>
                  <a:srgbClr val="414141"/>
                </a:solidFill>
              </a:rPr>
            </a:br>
            <a:r>
              <a:rPr lang="fr-FR" sz="1400" dirty="0">
                <a:solidFill>
                  <a:srgbClr val="7F7F7F"/>
                </a:solidFill>
              </a:rPr>
              <a:t> </a:t>
            </a:r>
            <a:r>
              <a:rPr lang="en-US" sz="1400" dirty="0">
                <a:solidFill>
                  <a:srgbClr val="7F7F7F"/>
                </a:solidFill>
                <a:sym typeface="Arial"/>
              </a:rPr>
              <a:t>CELLTISS  failed in DL ftp SR service</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184" name="Google Shape;2184;p56"/>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40</a:t>
            </a:fld>
            <a:endParaRPr sz="651" b="0" i="0" u="none" strike="noStrike" cap="none">
              <a:solidFill>
                <a:srgbClr val="000000"/>
              </a:solidFill>
              <a:latin typeface="Verdana"/>
              <a:ea typeface="Verdana"/>
              <a:cs typeface="Verdana"/>
              <a:sym typeface="Verdana"/>
            </a:endParaRPr>
          </a:p>
        </p:txBody>
      </p:sp>
      <p:sp>
        <p:nvSpPr>
          <p:cNvPr id="2185" name="Google Shape;2185;p56"/>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87" name="Google Shape;2187;p56"/>
          <p:cNvCxnSpPr/>
          <p:nvPr/>
        </p:nvCxnSpPr>
        <p:spPr>
          <a:xfrm>
            <a:off x="1622660" y="4307648"/>
            <a:ext cx="5563160" cy="30579"/>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92"/>
        <p:cNvGrpSpPr/>
        <p:nvPr/>
      </p:nvGrpSpPr>
      <p:grpSpPr>
        <a:xfrm>
          <a:off x="0" y="0"/>
          <a:ext cx="0" cy="0"/>
          <a:chOff x="0" y="0"/>
          <a:chExt cx="0" cy="0"/>
        </a:xfrm>
      </p:grpSpPr>
      <p:graphicFrame>
        <p:nvGraphicFramePr>
          <p:cNvPr id="2" name="Graphique 5">
            <a:extLst>
              <a:ext uri="{FF2B5EF4-FFF2-40B4-BE49-F238E27FC236}">
                <a16:creationId xmlns:a16="http://schemas.microsoft.com/office/drawing/2014/main" id="{00000000-0008-0000-0000-00002D000000}"/>
              </a:ext>
            </a:extLst>
          </p:cNvPr>
          <p:cNvGraphicFramePr>
            <a:graphicFrameLocks/>
          </p:cNvGraphicFramePr>
          <p:nvPr>
            <p:extLst>
              <p:ext uri="{D42A27DB-BD31-4B8C-83A1-F6EECF244321}">
                <p14:modId xmlns:p14="http://schemas.microsoft.com/office/powerpoint/2010/main" val="4181403621"/>
              </p:ext>
            </p:extLst>
          </p:nvPr>
        </p:nvGraphicFramePr>
        <p:xfrm>
          <a:off x="469900" y="1916670"/>
          <a:ext cx="10690860" cy="4263524"/>
        </p:xfrm>
        <a:graphic>
          <a:graphicData uri="http://schemas.openxmlformats.org/drawingml/2006/chart">
            <c:chart xmlns:c="http://schemas.openxmlformats.org/drawingml/2006/chart" xmlns:r="http://schemas.openxmlformats.org/officeDocument/2006/relationships" r:id="rId3"/>
          </a:graphicData>
        </a:graphic>
      </p:graphicFrame>
      <p:sp>
        <p:nvSpPr>
          <p:cNvPr id="2193" name="Google Shape;2193;p5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a:solidFill>
                  <a:srgbClr val="414141"/>
                </a:solidFill>
              </a:rPr>
              <a:t>Benchmarking</a:t>
            </a:r>
            <a:r>
              <a:rPr lang="fr-FR" sz="2400" dirty="0">
                <a:solidFill>
                  <a:srgbClr val="414141"/>
                </a:solidFill>
              </a:rPr>
              <a:t> – 4G FTP THROUGHPUT </a:t>
            </a:r>
            <a:r>
              <a:rPr lang="fr-FR" sz="2400" dirty="0" err="1">
                <a:solidFill>
                  <a:srgbClr val="414141"/>
                </a:solidFill>
              </a:rPr>
              <a:t>comparison</a:t>
            </a:r>
            <a:br>
              <a:rPr lang="fr-FR" sz="2400" dirty="0">
                <a:solidFill>
                  <a:srgbClr val="414141"/>
                </a:solidFill>
              </a:rPr>
            </a:br>
            <a:br>
              <a:rPr lang="fr-FR" sz="2400" dirty="0">
                <a:solidFill>
                  <a:srgbClr val="414141"/>
                </a:solidFill>
              </a:rPr>
            </a:br>
            <a:br>
              <a:rPr lang="fr-FR" sz="2400" dirty="0">
                <a:solidFill>
                  <a:srgbClr val="414141"/>
                </a:solidFill>
              </a:rPr>
            </a:br>
            <a:r>
              <a:rPr lang="en-US" sz="1400" dirty="0">
                <a:solidFill>
                  <a:srgbClr val="7F7F7F"/>
                </a:solidFill>
              </a:rPr>
              <a:t>MTN is ranked first in all kinds of 4G FTP tests</a:t>
            </a:r>
            <a:br>
              <a:rPr lang="en-US" sz="1400" dirty="0">
                <a:solidFill>
                  <a:srgbClr val="7F7F7F"/>
                </a:solidFill>
              </a:rPr>
            </a:br>
            <a:br>
              <a:rPr lang="fr-FR" sz="2400" dirty="0">
                <a:solidFill>
                  <a:srgbClr val="7F7F7F"/>
                </a:solidFill>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194" name="Google Shape;2194;p5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41</a:t>
            </a:fld>
            <a:endParaRPr sz="651" b="0" i="0" u="none" strike="noStrike" cap="none">
              <a:solidFill>
                <a:srgbClr val="000000"/>
              </a:solidFill>
              <a:latin typeface="Verdana"/>
              <a:ea typeface="Verdana"/>
              <a:cs typeface="Verdana"/>
              <a:sym typeface="Verdana"/>
            </a:endParaRPr>
          </a:p>
        </p:txBody>
      </p:sp>
      <p:sp>
        <p:nvSpPr>
          <p:cNvPr id="2195" name="Google Shape;2195;p5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97" name="Google Shape;2197;p57"/>
          <p:cNvCxnSpPr/>
          <p:nvPr/>
        </p:nvCxnSpPr>
        <p:spPr>
          <a:xfrm>
            <a:off x="3660658" y="4461290"/>
            <a:ext cx="17755" cy="577049"/>
          </a:xfrm>
          <a:prstGeom prst="straightConnector1">
            <a:avLst/>
          </a:prstGeom>
          <a:noFill/>
          <a:ln w="28575" cap="flat" cmpd="sng">
            <a:solidFill>
              <a:srgbClr val="DA291C"/>
            </a:solidFill>
            <a:prstDash val="dash"/>
            <a:round/>
            <a:headEnd type="none" w="sm" len="sm"/>
            <a:tailEnd type="none" w="sm" len="sm"/>
          </a:ln>
        </p:spPr>
      </p:cxnSp>
      <p:cxnSp>
        <p:nvCxnSpPr>
          <p:cNvPr id="8" name="Google Shape;2197;p57"/>
          <p:cNvCxnSpPr/>
          <p:nvPr/>
        </p:nvCxnSpPr>
        <p:spPr>
          <a:xfrm>
            <a:off x="3537756" y="3759907"/>
            <a:ext cx="17755" cy="577049"/>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02"/>
        <p:cNvGrpSpPr/>
        <p:nvPr/>
      </p:nvGrpSpPr>
      <p:grpSpPr>
        <a:xfrm>
          <a:off x="0" y="0"/>
          <a:ext cx="0" cy="0"/>
          <a:chOff x="0" y="0"/>
          <a:chExt cx="0" cy="0"/>
        </a:xfrm>
      </p:grpSpPr>
      <p:pic>
        <p:nvPicPr>
          <p:cNvPr id="15" name="Picture 14">
            <a:extLst>
              <a:ext uri="{FF2B5EF4-FFF2-40B4-BE49-F238E27FC236}">
                <a16:creationId xmlns:a16="http://schemas.microsoft.com/office/drawing/2014/main" id="{41102270-421C-8644-FB83-9D8CA6EB3B48}"/>
              </a:ext>
            </a:extLst>
          </p:cNvPr>
          <p:cNvPicPr>
            <a:picLocks noChangeAspect="1"/>
          </p:cNvPicPr>
          <p:nvPr/>
        </p:nvPicPr>
        <p:blipFill>
          <a:blip r:embed="rId3"/>
          <a:stretch>
            <a:fillRect/>
          </a:stretch>
        </p:blipFill>
        <p:spPr>
          <a:xfrm>
            <a:off x="7285163" y="1752140"/>
            <a:ext cx="3058372" cy="27106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71A43782-EDAC-493C-7027-41A687CA021D}"/>
              </a:ext>
            </a:extLst>
          </p:cNvPr>
          <p:cNvPicPr>
            <a:picLocks noChangeAspect="1"/>
          </p:cNvPicPr>
          <p:nvPr/>
        </p:nvPicPr>
        <p:blipFill>
          <a:blip r:embed="rId4"/>
          <a:stretch>
            <a:fillRect/>
          </a:stretch>
        </p:blipFill>
        <p:spPr>
          <a:xfrm>
            <a:off x="3868627" y="1772147"/>
            <a:ext cx="3184783" cy="26687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2BF285FD-7185-8982-E202-DB46206240AB}"/>
              </a:ext>
            </a:extLst>
          </p:cNvPr>
          <p:cNvPicPr>
            <a:picLocks noChangeAspect="1"/>
          </p:cNvPicPr>
          <p:nvPr/>
        </p:nvPicPr>
        <p:blipFill>
          <a:blip r:embed="rId5"/>
          <a:stretch>
            <a:fillRect/>
          </a:stretch>
        </p:blipFill>
        <p:spPr>
          <a:xfrm>
            <a:off x="469900" y="1789373"/>
            <a:ext cx="3184783" cy="26498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03" name="Google Shape;2203;p5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4G FTP THROUGHPUT </a:t>
            </a:r>
            <a:r>
              <a:rPr lang="fr-FR" sz="2400" dirty="0" err="1">
                <a:solidFill>
                  <a:srgbClr val="414141"/>
                </a:solidFill>
              </a:rPr>
              <a:t>comparison</a:t>
            </a:r>
            <a:r>
              <a:rPr lang="fr-FR" sz="2400" dirty="0">
                <a:solidFill>
                  <a:srgbClr val="414141"/>
                </a:solidFill>
              </a:rPr>
              <a:t> </a:t>
            </a:r>
            <a:r>
              <a:rPr lang="fr-FR" sz="2400" dirty="0" err="1">
                <a:solidFill>
                  <a:srgbClr val="414141"/>
                </a:solidFill>
              </a:rPr>
              <a:t>map</a:t>
            </a:r>
            <a:br>
              <a:rPr lang="fr-FR" sz="2400" dirty="0">
                <a:solidFill>
                  <a:srgbClr val="414141"/>
                </a:solidFill>
              </a:rPr>
            </a:br>
            <a:br>
              <a:rPr lang="fr-FR" sz="2400" dirty="0">
                <a:solidFill>
                  <a:srgbClr val="414141"/>
                </a:solidFill>
              </a:rPr>
            </a:br>
            <a:r>
              <a:rPr lang="fr-FR" sz="1400" dirty="0">
                <a:solidFill>
                  <a:srgbClr val="7F7F7F"/>
                </a:solidFill>
              </a:rPr>
              <a:t>MTN Shows the best 4G FTP </a:t>
            </a:r>
            <a:r>
              <a:rPr lang="fr-FR" sz="1400" dirty="0" err="1">
                <a:solidFill>
                  <a:srgbClr val="7F7F7F"/>
                </a:solidFill>
              </a:rPr>
              <a:t>throughput</a:t>
            </a:r>
            <a:r>
              <a:rPr lang="fr-FR" sz="1400" dirty="0">
                <a:solidFill>
                  <a:srgbClr val="7F7F7F"/>
                </a:solidFill>
              </a:rPr>
              <a:t> </a:t>
            </a:r>
            <a:r>
              <a:rPr lang="fr-FR" sz="1400" dirty="0" err="1">
                <a:solidFill>
                  <a:srgbClr val="7F7F7F"/>
                </a:solidFill>
              </a:rPr>
              <a:t>samples</a:t>
            </a:r>
            <a:r>
              <a:rPr lang="fr-FR" sz="1400" dirty="0">
                <a:solidFill>
                  <a:srgbClr val="7F7F7F"/>
                </a:solidFill>
              </a:rPr>
              <a:t> distribution.</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04" name="Google Shape;2204;p5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42</a:t>
            </a:fld>
            <a:endParaRPr sz="651" b="0" i="0" u="none" strike="noStrike" cap="none">
              <a:solidFill>
                <a:srgbClr val="000000"/>
              </a:solidFill>
              <a:latin typeface="Verdana"/>
              <a:ea typeface="Verdana"/>
              <a:cs typeface="Verdana"/>
              <a:sym typeface="Verdana"/>
            </a:endParaRPr>
          </a:p>
        </p:txBody>
      </p:sp>
      <p:sp>
        <p:nvSpPr>
          <p:cNvPr id="2205" name="Google Shape;2205;p5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2212" name="Google Shape;2212;p58"/>
          <p:cNvPicPr preferRelativeResize="0"/>
          <p:nvPr/>
        </p:nvPicPr>
        <p:blipFill rotWithShape="1">
          <a:blip r:embed="rId6">
            <a:alphaModFix/>
          </a:blip>
          <a:srcRect/>
          <a:stretch/>
        </p:blipFill>
        <p:spPr>
          <a:xfrm>
            <a:off x="462981" y="1780097"/>
            <a:ext cx="392352"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2213" name="Google Shape;2213;p58"/>
          <p:cNvPicPr preferRelativeResize="0"/>
          <p:nvPr/>
        </p:nvPicPr>
        <p:blipFill rotWithShape="1">
          <a:blip r:embed="rId7">
            <a:alphaModFix/>
          </a:blip>
          <a:srcRect l="8657" r="10313"/>
          <a:stretch/>
        </p:blipFill>
        <p:spPr>
          <a:xfrm>
            <a:off x="3868627" y="1789373"/>
            <a:ext cx="354621" cy="293330"/>
          </a:xfrm>
          <a:prstGeom prst="roundRect">
            <a:avLst>
              <a:gd name="adj" fmla="val 8594"/>
            </a:avLst>
          </a:prstGeom>
          <a:solidFill>
            <a:srgbClr val="ECECEC"/>
          </a:solidFill>
          <a:ln>
            <a:noFill/>
          </a:ln>
          <a:effectLst>
            <a:reflection stA="38000" endPos="28000" dist="5000" dir="5400000" sy="-100000" algn="bl" rotWithShape="0"/>
          </a:effectLst>
        </p:spPr>
      </p:pic>
      <p:pic>
        <p:nvPicPr>
          <p:cNvPr id="16" name="Google Shape;2214;p58">
            <a:extLst>
              <a:ext uri="{FF2B5EF4-FFF2-40B4-BE49-F238E27FC236}">
                <a16:creationId xmlns:a16="http://schemas.microsoft.com/office/drawing/2014/main" id="{6E43D5B1-2A87-6141-43AD-C6A5560956BB}"/>
              </a:ext>
            </a:extLst>
          </p:cNvPr>
          <p:cNvPicPr preferRelativeResize="0"/>
          <p:nvPr/>
        </p:nvPicPr>
        <p:blipFill rotWithShape="1">
          <a:blip r:embed="rId8">
            <a:alphaModFix/>
          </a:blip>
          <a:srcRect/>
          <a:stretch/>
        </p:blipFill>
        <p:spPr>
          <a:xfrm>
            <a:off x="7267354" y="1752140"/>
            <a:ext cx="351328"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6" name="Picture 5">
            <a:extLst>
              <a:ext uri="{FF2B5EF4-FFF2-40B4-BE49-F238E27FC236}">
                <a16:creationId xmlns:a16="http://schemas.microsoft.com/office/drawing/2014/main" id="{7460042F-2169-F882-EA2B-6961269251B7}"/>
              </a:ext>
            </a:extLst>
          </p:cNvPr>
          <p:cNvPicPr>
            <a:picLocks noChangeAspect="1"/>
          </p:cNvPicPr>
          <p:nvPr/>
        </p:nvPicPr>
        <p:blipFill>
          <a:blip r:embed="rId9"/>
          <a:stretch>
            <a:fillRect/>
          </a:stretch>
        </p:blipFill>
        <p:spPr>
          <a:xfrm>
            <a:off x="2425414" y="1826838"/>
            <a:ext cx="1193168" cy="765828"/>
          </a:xfrm>
          <a:prstGeom prst="rect">
            <a:avLst/>
          </a:prstGeom>
        </p:spPr>
      </p:pic>
      <p:pic>
        <p:nvPicPr>
          <p:cNvPr id="12" name="Picture 11">
            <a:extLst>
              <a:ext uri="{FF2B5EF4-FFF2-40B4-BE49-F238E27FC236}">
                <a16:creationId xmlns:a16="http://schemas.microsoft.com/office/drawing/2014/main" id="{8733739F-6D93-B732-D1E5-C750F5B28267}"/>
              </a:ext>
            </a:extLst>
          </p:cNvPr>
          <p:cNvPicPr>
            <a:picLocks noChangeAspect="1"/>
          </p:cNvPicPr>
          <p:nvPr/>
        </p:nvPicPr>
        <p:blipFill>
          <a:blip r:embed="rId10"/>
          <a:stretch>
            <a:fillRect/>
          </a:stretch>
        </p:blipFill>
        <p:spPr>
          <a:xfrm>
            <a:off x="5899355" y="1752140"/>
            <a:ext cx="1154055" cy="840526"/>
          </a:xfrm>
          <a:prstGeom prst="rect">
            <a:avLst/>
          </a:prstGeom>
        </p:spPr>
      </p:pic>
      <p:pic>
        <p:nvPicPr>
          <p:cNvPr id="20" name="Picture 19">
            <a:extLst>
              <a:ext uri="{FF2B5EF4-FFF2-40B4-BE49-F238E27FC236}">
                <a16:creationId xmlns:a16="http://schemas.microsoft.com/office/drawing/2014/main" id="{59DED9B9-3F1A-6039-2DF1-14588309A160}"/>
              </a:ext>
            </a:extLst>
          </p:cNvPr>
          <p:cNvPicPr>
            <a:picLocks noChangeAspect="1"/>
          </p:cNvPicPr>
          <p:nvPr/>
        </p:nvPicPr>
        <p:blipFill>
          <a:blip r:embed="rId11"/>
          <a:stretch>
            <a:fillRect/>
          </a:stretch>
        </p:blipFill>
        <p:spPr>
          <a:xfrm>
            <a:off x="9202994" y="1780097"/>
            <a:ext cx="1140541" cy="812569"/>
          </a:xfrm>
          <a:prstGeom prst="rect">
            <a:avLst/>
          </a:prstGeom>
        </p:spPr>
      </p:pic>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2220" name="Google Shape;2220;p5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BAND and TECHNOLOGY UTILISATION</a:t>
            </a:r>
            <a:br>
              <a:rPr lang="fr-FR" sz="2400" dirty="0">
                <a:solidFill>
                  <a:srgbClr val="414141"/>
                </a:solidFill>
              </a:rPr>
            </a:br>
            <a:br>
              <a:rPr lang="fr-FR" sz="2400" dirty="0">
                <a:solidFill>
                  <a:srgbClr val="414141"/>
                </a:solidFill>
              </a:rPr>
            </a:br>
            <a:r>
              <a:rPr lang="fr-FR" sz="1400" dirty="0">
                <a:solidFill>
                  <a:srgbClr val="7F7F7F"/>
                </a:solidFill>
              </a:rPr>
              <a:t>Most of MTN LTE </a:t>
            </a:r>
            <a:r>
              <a:rPr lang="fr-FR" sz="1400" dirty="0" err="1">
                <a:solidFill>
                  <a:srgbClr val="7F7F7F"/>
                </a:solidFill>
              </a:rPr>
              <a:t>samples</a:t>
            </a:r>
            <a:r>
              <a:rPr lang="fr-FR" sz="1400" dirty="0">
                <a:solidFill>
                  <a:srgbClr val="7F7F7F"/>
                </a:solidFill>
              </a:rPr>
              <a:t> are in 2600 band. </a:t>
            </a:r>
            <a:br>
              <a:rPr lang="fr-FR" sz="1400" dirty="0">
                <a:solidFill>
                  <a:srgbClr val="7F7F7F"/>
                </a:solidFill>
              </a:rPr>
            </a:br>
            <a:r>
              <a:rPr lang="fr-FR" sz="1400" dirty="0">
                <a:solidFill>
                  <a:srgbClr val="7F7F7F"/>
                </a:solidFill>
              </a:rPr>
              <a:t>Most of CELTIS LTE </a:t>
            </a:r>
            <a:r>
              <a:rPr lang="fr-FR" sz="1400" dirty="0" err="1">
                <a:solidFill>
                  <a:srgbClr val="7F7F7F"/>
                </a:solidFill>
              </a:rPr>
              <a:t>samples</a:t>
            </a:r>
            <a:r>
              <a:rPr lang="fr-FR" sz="1400" dirty="0">
                <a:solidFill>
                  <a:srgbClr val="7F7F7F"/>
                </a:solidFill>
              </a:rPr>
              <a:t> are in 1800 band.</a:t>
            </a:r>
            <a:br>
              <a:rPr lang="fr-FR" sz="1400" dirty="0">
                <a:solidFill>
                  <a:srgbClr val="7F7F7F"/>
                </a:solidFill>
              </a:rPr>
            </a:br>
            <a:r>
              <a:rPr lang="fr-FR" sz="1400" dirty="0">
                <a:solidFill>
                  <a:srgbClr val="7F7F7F"/>
                </a:solidFill>
              </a:rPr>
              <a:t>Most of MOOV LTE </a:t>
            </a:r>
            <a:r>
              <a:rPr lang="fr-FR" sz="1400" dirty="0" err="1">
                <a:solidFill>
                  <a:srgbClr val="7F7F7F"/>
                </a:solidFill>
              </a:rPr>
              <a:t>samples</a:t>
            </a:r>
            <a:r>
              <a:rPr lang="fr-FR" sz="1400" dirty="0">
                <a:solidFill>
                  <a:srgbClr val="7F7F7F"/>
                </a:solidFill>
              </a:rPr>
              <a:t> are in 2600 band</a:t>
            </a:r>
            <a:br>
              <a:rPr lang="fr-FR" sz="1400" dirty="0">
                <a:solidFill>
                  <a:srgbClr val="7F7F7F"/>
                </a:solidFill>
              </a:rPr>
            </a:br>
            <a:r>
              <a:rPr lang="fr-FR" sz="1400" dirty="0">
                <a:solidFill>
                  <a:srgbClr val="7F7F7F"/>
                </a:solidFill>
              </a:rPr>
              <a:t>Usage of 3G U900 </a:t>
            </a:r>
            <a:r>
              <a:rPr lang="fr-FR" sz="1400" dirty="0" err="1">
                <a:solidFill>
                  <a:srgbClr val="7F7F7F"/>
                </a:solidFill>
              </a:rPr>
              <a:t>is</a:t>
            </a:r>
            <a:r>
              <a:rPr lang="fr-FR" sz="1400" dirty="0">
                <a:solidFill>
                  <a:srgbClr val="7F7F7F"/>
                </a:solidFill>
              </a:rPr>
              <a:t> </a:t>
            </a:r>
            <a:r>
              <a:rPr lang="fr-FR" sz="1400" dirty="0" err="1">
                <a:solidFill>
                  <a:srgbClr val="7F7F7F"/>
                </a:solidFill>
              </a:rPr>
              <a:t>lower</a:t>
            </a:r>
            <a:r>
              <a:rPr lang="fr-FR" sz="1400" dirty="0">
                <a:solidFill>
                  <a:srgbClr val="7F7F7F"/>
                </a:solidFill>
              </a:rPr>
              <a:t> for CELTISS</a:t>
            </a:r>
            <a:br>
              <a:rPr lang="fr-FR" sz="2400" dirty="0">
                <a:solidFill>
                  <a:srgbClr val="7F7F7F"/>
                </a:solidFill>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21" name="Google Shape;2221;p5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43</a:t>
            </a:fld>
            <a:endParaRPr sz="651" b="0" i="0" u="none" strike="noStrike" cap="none">
              <a:solidFill>
                <a:srgbClr val="000000"/>
              </a:solidFill>
              <a:latin typeface="Verdana"/>
              <a:ea typeface="Verdana"/>
              <a:cs typeface="Verdana"/>
              <a:sym typeface="Verdana"/>
            </a:endParaRPr>
          </a:p>
        </p:txBody>
      </p:sp>
      <p:sp>
        <p:nvSpPr>
          <p:cNvPr id="2222" name="Google Shape;2222;p5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Graphique 3">
            <a:extLst>
              <a:ext uri="{FF2B5EF4-FFF2-40B4-BE49-F238E27FC236}">
                <a16:creationId xmlns:a16="http://schemas.microsoft.com/office/drawing/2014/main" id="{F1408A4F-F70A-4313-9662-2359E95C7287}"/>
              </a:ext>
            </a:extLst>
          </p:cNvPr>
          <p:cNvGraphicFramePr>
            <a:graphicFrameLocks/>
          </p:cNvGraphicFramePr>
          <p:nvPr>
            <p:extLst>
              <p:ext uri="{D42A27DB-BD31-4B8C-83A1-F6EECF244321}">
                <p14:modId xmlns:p14="http://schemas.microsoft.com/office/powerpoint/2010/main" val="3461394887"/>
              </p:ext>
            </p:extLst>
          </p:nvPr>
        </p:nvGraphicFramePr>
        <p:xfrm>
          <a:off x="469901" y="2708112"/>
          <a:ext cx="4481928" cy="37207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10">
            <a:extLst>
              <a:ext uri="{FF2B5EF4-FFF2-40B4-BE49-F238E27FC236}">
                <a16:creationId xmlns:a16="http://schemas.microsoft.com/office/drawing/2014/main" id="{00000000-0008-0000-0000-000031000000}"/>
              </a:ext>
            </a:extLst>
          </p:cNvPr>
          <p:cNvGraphicFramePr>
            <a:graphicFrameLocks/>
          </p:cNvGraphicFramePr>
          <p:nvPr>
            <p:extLst>
              <p:ext uri="{D42A27DB-BD31-4B8C-83A1-F6EECF244321}">
                <p14:modId xmlns:p14="http://schemas.microsoft.com/office/powerpoint/2010/main" val="1621734789"/>
              </p:ext>
            </p:extLst>
          </p:nvPr>
        </p:nvGraphicFramePr>
        <p:xfrm>
          <a:off x="5233181" y="2708112"/>
          <a:ext cx="6488919" cy="372074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0" name="Google Shape;2230;p6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Benchmarking</a:t>
            </a:r>
            <a:r>
              <a:rPr lang="fr-FR" sz="2400" dirty="0">
                <a:solidFill>
                  <a:srgbClr val="414141"/>
                </a:solidFill>
              </a:rPr>
              <a:t> – Data TECHNOLOGY Usage(%)</a:t>
            </a:r>
            <a:br>
              <a:rPr lang="fr-FR" sz="2400" dirty="0">
                <a:solidFill>
                  <a:srgbClr val="414141"/>
                </a:solidFill>
              </a:rPr>
            </a:br>
            <a:br>
              <a:rPr lang="fr-FR" sz="2400" dirty="0">
                <a:solidFill>
                  <a:srgbClr val="414141"/>
                </a:solidFill>
              </a:rPr>
            </a:br>
            <a:br>
              <a:rPr lang="fr-FR"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31" name="Google Shape;2231;p6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44</a:t>
            </a:fld>
            <a:endParaRPr sz="651" b="0" i="0" u="none" strike="noStrike" cap="none">
              <a:solidFill>
                <a:srgbClr val="000000"/>
              </a:solidFill>
              <a:latin typeface="Verdana"/>
              <a:ea typeface="Verdana"/>
              <a:cs typeface="Verdana"/>
              <a:sym typeface="Verdana"/>
            </a:endParaRPr>
          </a:p>
        </p:txBody>
      </p:sp>
      <p:sp>
        <p:nvSpPr>
          <p:cNvPr id="2232" name="Google Shape;2232;p6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Chart 6">
            <a:extLst>
              <a:ext uri="{FF2B5EF4-FFF2-40B4-BE49-F238E27FC236}">
                <a16:creationId xmlns:a16="http://schemas.microsoft.com/office/drawing/2014/main" id="{DE46CD1A-1CA8-4AB9-9791-C953F9CFE2C5}"/>
              </a:ext>
            </a:extLst>
          </p:cNvPr>
          <p:cNvGraphicFramePr>
            <a:graphicFrameLocks/>
          </p:cNvGraphicFramePr>
          <p:nvPr>
            <p:extLst>
              <p:ext uri="{D42A27DB-BD31-4B8C-83A1-F6EECF244321}">
                <p14:modId xmlns:p14="http://schemas.microsoft.com/office/powerpoint/2010/main" val="805714393"/>
              </p:ext>
            </p:extLst>
          </p:nvPr>
        </p:nvGraphicFramePr>
        <p:xfrm>
          <a:off x="469900" y="2676372"/>
          <a:ext cx="5649546" cy="3086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3DC0350-3475-5065-BE3D-F97E81B3D116}"/>
              </a:ext>
            </a:extLst>
          </p:cNvPr>
          <p:cNvGraphicFramePr>
            <a:graphicFrameLocks/>
          </p:cNvGraphicFramePr>
          <p:nvPr>
            <p:extLst>
              <p:ext uri="{D42A27DB-BD31-4B8C-83A1-F6EECF244321}">
                <p14:modId xmlns:p14="http://schemas.microsoft.com/office/powerpoint/2010/main" val="1437890357"/>
              </p:ext>
            </p:extLst>
          </p:nvPr>
        </p:nvGraphicFramePr>
        <p:xfrm>
          <a:off x="6358597" y="2676372"/>
          <a:ext cx="5363503" cy="3086100"/>
        </p:xfrm>
        <a:graphic>
          <a:graphicData uri="http://schemas.openxmlformats.org/drawingml/2006/chart">
            <c:chart xmlns:c="http://schemas.openxmlformats.org/drawingml/2006/chart" xmlns:r="http://schemas.openxmlformats.org/officeDocument/2006/relationships" r:id="rId4"/>
          </a:graphicData>
        </a:graphic>
      </p:graphicFrame>
      <p:pic>
        <p:nvPicPr>
          <p:cNvPr id="2" name="Image 1"/>
          <p:cNvPicPr>
            <a:picLocks noChangeAspect="1"/>
          </p:cNvPicPr>
          <p:nvPr/>
        </p:nvPicPr>
        <p:blipFill>
          <a:blip r:embed="rId5"/>
          <a:stretch>
            <a:fillRect/>
          </a:stretch>
        </p:blipFill>
        <p:spPr>
          <a:xfrm>
            <a:off x="656957" y="1573621"/>
            <a:ext cx="5462489" cy="377985"/>
          </a:xfrm>
          <a:prstGeom prst="rect">
            <a:avLst/>
          </a:prstGeom>
        </p:spPr>
      </p:pic>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39"/>
        <p:cNvGrpSpPr/>
        <p:nvPr/>
      </p:nvGrpSpPr>
      <p:grpSpPr>
        <a:xfrm>
          <a:off x="0" y="0"/>
          <a:ext cx="0" cy="0"/>
          <a:chOff x="0" y="0"/>
          <a:chExt cx="0" cy="0"/>
        </a:xfrm>
      </p:grpSpPr>
      <p:sp>
        <p:nvSpPr>
          <p:cNvPr id="2040" name="Google Shape;2040;p4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SINR </a:t>
            </a:r>
            <a:r>
              <a:rPr lang="fr-FR" sz="2400" dirty="0" err="1">
                <a:solidFill>
                  <a:srgbClr val="414141"/>
                </a:solidFill>
              </a:rPr>
              <a:t>comparison</a:t>
            </a:r>
            <a:r>
              <a:rPr lang="fr-FR" sz="2400" dirty="0">
                <a:solidFill>
                  <a:srgbClr val="414141"/>
                </a:solidFill>
              </a:rPr>
              <a:t> </a:t>
            </a:r>
            <a:br>
              <a:rPr lang="fr-FR" sz="2400" dirty="0">
                <a:solidFill>
                  <a:srgbClr val="414141"/>
                </a:solidFill>
              </a:rPr>
            </a:br>
            <a:br>
              <a:rPr lang="fr-FR" sz="2400" dirty="0">
                <a:solidFill>
                  <a:srgbClr val="414141"/>
                </a:solidFill>
              </a:rPr>
            </a:br>
            <a:r>
              <a:rPr lang="fr-FR" sz="1400" dirty="0">
                <a:solidFill>
                  <a:srgbClr val="7F7F7F"/>
                </a:solidFill>
              </a:rPr>
              <a:t>Drive tests are </a:t>
            </a:r>
            <a:r>
              <a:rPr lang="fr-FR" sz="1400" dirty="0" err="1">
                <a:solidFill>
                  <a:srgbClr val="7F7F7F"/>
                </a:solidFill>
              </a:rPr>
              <a:t>showing</a:t>
            </a:r>
            <a:r>
              <a:rPr lang="fr-FR" sz="1400" dirty="0">
                <a:solidFill>
                  <a:srgbClr val="7F7F7F"/>
                </a:solidFill>
              </a:rPr>
              <a:t> </a:t>
            </a:r>
            <a:r>
              <a:rPr lang="fr-FR" sz="1400" dirty="0" err="1">
                <a:solidFill>
                  <a:srgbClr val="7F7F7F"/>
                </a:solidFill>
              </a:rPr>
              <a:t>that</a:t>
            </a:r>
            <a:r>
              <a:rPr lang="fr-FR" sz="1400" dirty="0">
                <a:solidFill>
                  <a:srgbClr val="7F7F7F"/>
                </a:solidFill>
              </a:rPr>
              <a:t> CELTISS have the best acceptable </a:t>
            </a:r>
            <a:r>
              <a:rPr lang="fr-FR" sz="1400" dirty="0" err="1">
                <a:solidFill>
                  <a:srgbClr val="7F7F7F"/>
                </a:solidFill>
              </a:rPr>
              <a:t>level</a:t>
            </a:r>
            <a:r>
              <a:rPr lang="fr-FR" sz="1400" dirty="0">
                <a:solidFill>
                  <a:srgbClr val="7F7F7F"/>
                </a:solidFill>
              </a:rPr>
              <a:t> range of SINR.</a:t>
            </a:r>
            <a:br>
              <a:rPr lang="fr-FR" sz="2400" dirty="0">
                <a:solidFill>
                  <a:srgbClr val="7F7F7F"/>
                </a:solidFill>
              </a:rPr>
            </a:br>
            <a:br>
              <a:rPr lang="fr-FR" sz="2400" dirty="0">
                <a:solidFill>
                  <a:srgbClr val="7F7F7F"/>
                </a:solidFill>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41" name="Google Shape;2041;p4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45</a:t>
            </a:fld>
            <a:endParaRPr sz="651" b="0" i="0" u="none" strike="noStrike" cap="none">
              <a:solidFill>
                <a:srgbClr val="000000"/>
              </a:solidFill>
              <a:latin typeface="Verdana"/>
              <a:ea typeface="Verdana"/>
              <a:cs typeface="Verdana"/>
              <a:sym typeface="Verdana"/>
            </a:endParaRPr>
          </a:p>
        </p:txBody>
      </p:sp>
      <p:sp>
        <p:nvSpPr>
          <p:cNvPr id="2042" name="Google Shape;2042;p4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6" name="图表 12">
            <a:extLst>
              <a:ext uri="{FF2B5EF4-FFF2-40B4-BE49-F238E27FC236}">
                <a16:creationId xmlns:a16="http://schemas.microsoft.com/office/drawing/2014/main" id="{00000000-0008-0000-0000-00000D000000}"/>
              </a:ext>
            </a:extLst>
          </p:cNvPr>
          <p:cNvGraphicFramePr>
            <a:graphicFrameLocks/>
          </p:cNvGraphicFramePr>
          <p:nvPr>
            <p:extLst>
              <p:ext uri="{D42A27DB-BD31-4B8C-83A1-F6EECF244321}">
                <p14:modId xmlns:p14="http://schemas.microsoft.com/office/powerpoint/2010/main" val="2785344763"/>
              </p:ext>
            </p:extLst>
          </p:nvPr>
        </p:nvGraphicFramePr>
        <p:xfrm>
          <a:off x="469900" y="1653540"/>
          <a:ext cx="9138334" cy="45784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pic>
        <p:nvPicPr>
          <p:cNvPr id="32" name="Picture 31">
            <a:extLst>
              <a:ext uri="{FF2B5EF4-FFF2-40B4-BE49-F238E27FC236}">
                <a16:creationId xmlns:a16="http://schemas.microsoft.com/office/drawing/2014/main" id="{09B85E11-2F92-9E17-E8A8-2C87AFFC5F49}"/>
              </a:ext>
            </a:extLst>
          </p:cNvPr>
          <p:cNvPicPr>
            <a:picLocks noChangeAspect="1"/>
          </p:cNvPicPr>
          <p:nvPr/>
        </p:nvPicPr>
        <p:blipFill>
          <a:blip r:embed="rId3"/>
          <a:stretch>
            <a:fillRect/>
          </a:stretch>
        </p:blipFill>
        <p:spPr>
          <a:xfrm>
            <a:off x="7410055" y="1706283"/>
            <a:ext cx="3352715" cy="28713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Picture 27">
            <a:extLst>
              <a:ext uri="{FF2B5EF4-FFF2-40B4-BE49-F238E27FC236}">
                <a16:creationId xmlns:a16="http://schemas.microsoft.com/office/drawing/2014/main" id="{87983496-0358-B71F-1015-C798A498EDB8}"/>
              </a:ext>
            </a:extLst>
          </p:cNvPr>
          <p:cNvPicPr>
            <a:picLocks noChangeAspect="1"/>
          </p:cNvPicPr>
          <p:nvPr/>
        </p:nvPicPr>
        <p:blipFill>
          <a:blip r:embed="rId4"/>
          <a:stretch>
            <a:fillRect/>
          </a:stretch>
        </p:blipFill>
        <p:spPr>
          <a:xfrm>
            <a:off x="3906631" y="1693073"/>
            <a:ext cx="3352715" cy="2843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a:extLst>
              <a:ext uri="{FF2B5EF4-FFF2-40B4-BE49-F238E27FC236}">
                <a16:creationId xmlns:a16="http://schemas.microsoft.com/office/drawing/2014/main" id="{2808C99C-52F8-E067-C2DC-3854D37609FD}"/>
              </a:ext>
            </a:extLst>
          </p:cNvPr>
          <p:cNvPicPr>
            <a:picLocks noChangeAspect="1"/>
          </p:cNvPicPr>
          <p:nvPr/>
        </p:nvPicPr>
        <p:blipFill>
          <a:blip r:embed="rId5"/>
          <a:stretch>
            <a:fillRect/>
          </a:stretch>
        </p:blipFill>
        <p:spPr>
          <a:xfrm>
            <a:off x="403207" y="1693073"/>
            <a:ext cx="3352715" cy="28395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9" name="Google Shape;2049;p4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SNIR </a:t>
            </a:r>
            <a:r>
              <a:rPr lang="fr-FR" sz="2400" dirty="0" err="1">
                <a:solidFill>
                  <a:srgbClr val="414141"/>
                </a:solidFill>
              </a:rPr>
              <a:t>comparison</a:t>
            </a:r>
            <a:r>
              <a:rPr lang="fr-FR" sz="2400" dirty="0">
                <a:solidFill>
                  <a:srgbClr val="414141"/>
                </a:solidFill>
              </a:rPr>
              <a:t> </a:t>
            </a:r>
            <a:r>
              <a:rPr lang="fr-FR" sz="2400" dirty="0" err="1">
                <a:solidFill>
                  <a:srgbClr val="414141"/>
                </a:solidFill>
              </a:rPr>
              <a:t>map</a:t>
            </a:r>
            <a:br>
              <a:rPr lang="fr-FR" sz="2400" dirty="0">
                <a:solidFill>
                  <a:srgbClr val="414141"/>
                </a:solidFill>
              </a:rPr>
            </a:br>
            <a:br>
              <a:rPr lang="fr-FR" sz="2400" dirty="0">
                <a:solidFill>
                  <a:srgbClr val="414141"/>
                </a:solidFill>
              </a:rPr>
            </a:br>
            <a:r>
              <a:rPr lang="fr-FR" sz="1400" dirty="0">
                <a:solidFill>
                  <a:srgbClr val="7F7F7F"/>
                </a:solidFill>
              </a:rPr>
              <a:t>4G CELTISS have a  </a:t>
            </a:r>
            <a:r>
              <a:rPr lang="fr-FR" sz="1400" dirty="0" err="1">
                <a:solidFill>
                  <a:srgbClr val="7F7F7F"/>
                </a:solidFill>
              </a:rPr>
              <a:t>better</a:t>
            </a:r>
            <a:r>
              <a:rPr lang="fr-FR" sz="1400" dirty="0">
                <a:solidFill>
                  <a:srgbClr val="7F7F7F"/>
                </a:solidFill>
              </a:rPr>
              <a:t>  </a:t>
            </a:r>
            <a:r>
              <a:rPr lang="fr-FR" sz="1400" dirty="0" err="1">
                <a:solidFill>
                  <a:srgbClr val="7F7F7F"/>
                </a:solidFill>
              </a:rPr>
              <a:t>quality</a:t>
            </a:r>
            <a:r>
              <a:rPr lang="fr-FR" sz="1400" dirty="0">
                <a:solidFill>
                  <a:srgbClr val="7F7F7F"/>
                </a:solidFill>
              </a:rPr>
              <a:t> of signal distribution </a:t>
            </a:r>
            <a:r>
              <a:rPr lang="fr-FR" sz="1400" dirty="0" err="1">
                <a:solidFill>
                  <a:srgbClr val="7F7F7F"/>
                </a:solidFill>
              </a:rPr>
              <a:t>compared</a:t>
            </a:r>
            <a:r>
              <a:rPr lang="fr-FR" sz="1400" dirty="0">
                <a:solidFill>
                  <a:srgbClr val="7F7F7F"/>
                </a:solidFill>
              </a:rPr>
              <a:t> to MTN and MOOV.</a:t>
            </a:r>
            <a:br>
              <a:rPr lang="fr-FR" sz="1400" dirty="0">
                <a:solidFill>
                  <a:srgbClr val="7F7F7F"/>
                </a:solidFill>
              </a:rPr>
            </a:br>
            <a:br>
              <a:rPr lang="fr-FR" sz="1400" dirty="0">
                <a:solidFill>
                  <a:srgbClr val="7F7F7F"/>
                </a:solidFill>
              </a:rPr>
            </a:br>
            <a:br>
              <a:rPr lang="fr-FR" sz="2400" dirty="0">
                <a:solidFill>
                  <a:schemeClr val="accent1"/>
                </a:solidFill>
              </a:rPr>
            </a:br>
            <a:br>
              <a:rPr lang="fr-FR" sz="2400" dirty="0">
                <a:solidFill>
                  <a:srgbClr val="414141"/>
                </a:solidFill>
              </a:rPr>
            </a:br>
            <a:endParaRPr sz="2400" dirty="0">
              <a:solidFill>
                <a:srgbClr val="414141"/>
              </a:solidFill>
            </a:endParaRPr>
          </a:p>
        </p:txBody>
      </p:sp>
      <p:sp>
        <p:nvSpPr>
          <p:cNvPr id="2050" name="Google Shape;2050;p4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46</a:t>
            </a:fld>
            <a:endParaRPr sz="651" b="0" i="0" u="none" strike="noStrike" cap="none">
              <a:solidFill>
                <a:srgbClr val="000000"/>
              </a:solidFill>
              <a:latin typeface="Verdana"/>
              <a:ea typeface="Verdana"/>
              <a:cs typeface="Verdana"/>
              <a:sym typeface="Verdana"/>
            </a:endParaRPr>
          </a:p>
        </p:txBody>
      </p:sp>
      <p:sp>
        <p:nvSpPr>
          <p:cNvPr id="2051" name="Google Shape;2051;p4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2" name="Google Shape;2054;p44">
            <a:extLst>
              <a:ext uri="{FF2B5EF4-FFF2-40B4-BE49-F238E27FC236}">
                <a16:creationId xmlns:a16="http://schemas.microsoft.com/office/drawing/2014/main" id="{AB89CA87-804D-6EE5-3E04-A12A992A84C3}"/>
              </a:ext>
            </a:extLst>
          </p:cNvPr>
          <p:cNvPicPr preferRelativeResize="0"/>
          <p:nvPr/>
        </p:nvPicPr>
        <p:blipFill rotWithShape="1">
          <a:blip r:embed="rId6">
            <a:alphaModFix/>
          </a:blip>
          <a:srcRect/>
          <a:stretch/>
        </p:blipFill>
        <p:spPr>
          <a:xfrm>
            <a:off x="403209" y="1698813"/>
            <a:ext cx="371040" cy="334103"/>
          </a:xfrm>
          <a:prstGeom prst="roundRect">
            <a:avLst>
              <a:gd name="adj" fmla="val 8594"/>
            </a:avLst>
          </a:prstGeom>
          <a:solidFill>
            <a:srgbClr val="ECECEC"/>
          </a:solidFill>
          <a:ln>
            <a:noFill/>
          </a:ln>
          <a:effectLst>
            <a:reflection stA="38000" endPos="28000" dist="5000" dir="5400000" sy="-100000" algn="bl" rotWithShape="0"/>
          </a:effectLst>
        </p:spPr>
      </p:pic>
      <p:pic>
        <p:nvPicPr>
          <p:cNvPr id="10" name="Google Shape;2057;p44">
            <a:extLst>
              <a:ext uri="{FF2B5EF4-FFF2-40B4-BE49-F238E27FC236}">
                <a16:creationId xmlns:a16="http://schemas.microsoft.com/office/drawing/2014/main" id="{D035E36E-EB8E-78D4-3EFE-E8CF6A49B358}"/>
              </a:ext>
            </a:extLst>
          </p:cNvPr>
          <p:cNvPicPr preferRelativeResize="0"/>
          <p:nvPr/>
        </p:nvPicPr>
        <p:blipFill rotWithShape="1">
          <a:blip r:embed="rId7">
            <a:alphaModFix/>
          </a:blip>
          <a:srcRect l="8657" r="10313"/>
          <a:stretch/>
        </p:blipFill>
        <p:spPr>
          <a:xfrm>
            <a:off x="3926463" y="1699467"/>
            <a:ext cx="378757" cy="294930"/>
          </a:xfrm>
          <a:prstGeom prst="roundRect">
            <a:avLst>
              <a:gd name="adj" fmla="val 8594"/>
            </a:avLst>
          </a:prstGeom>
          <a:solidFill>
            <a:srgbClr val="ECECEC"/>
          </a:solidFill>
          <a:ln>
            <a:noFill/>
          </a:ln>
          <a:effectLst>
            <a:reflection stA="38000" endPos="28000" dist="5000" dir="5400000" sy="-100000" algn="bl" rotWithShape="0"/>
          </a:effectLst>
        </p:spPr>
      </p:pic>
      <p:pic>
        <p:nvPicPr>
          <p:cNvPr id="16" name="Google Shape;2060;p44">
            <a:extLst>
              <a:ext uri="{FF2B5EF4-FFF2-40B4-BE49-F238E27FC236}">
                <a16:creationId xmlns:a16="http://schemas.microsoft.com/office/drawing/2014/main" id="{74978808-D1D8-8EED-B35F-D7A937B0AF01}"/>
              </a:ext>
            </a:extLst>
          </p:cNvPr>
          <p:cNvPicPr preferRelativeResize="0"/>
          <p:nvPr/>
        </p:nvPicPr>
        <p:blipFill rotWithShape="1">
          <a:blip r:embed="rId8">
            <a:alphaModFix/>
          </a:blip>
          <a:srcRect/>
          <a:stretch/>
        </p:blipFill>
        <p:spPr>
          <a:xfrm>
            <a:off x="7424939" y="1730851"/>
            <a:ext cx="345226" cy="294930"/>
          </a:xfrm>
          <a:prstGeom prst="rect">
            <a:avLst/>
          </a:prstGeom>
          <a:noFill/>
          <a:ln>
            <a:noFill/>
          </a:ln>
        </p:spPr>
      </p:pic>
      <p:pic>
        <p:nvPicPr>
          <p:cNvPr id="26" name="Picture 25">
            <a:extLst>
              <a:ext uri="{FF2B5EF4-FFF2-40B4-BE49-F238E27FC236}">
                <a16:creationId xmlns:a16="http://schemas.microsoft.com/office/drawing/2014/main" id="{0E7DC0D9-E7F2-BE30-D1B3-A0EC612DE9F2}"/>
              </a:ext>
            </a:extLst>
          </p:cNvPr>
          <p:cNvPicPr>
            <a:picLocks noChangeAspect="1"/>
          </p:cNvPicPr>
          <p:nvPr/>
        </p:nvPicPr>
        <p:blipFill>
          <a:blip r:embed="rId9"/>
          <a:stretch>
            <a:fillRect/>
          </a:stretch>
        </p:blipFill>
        <p:spPr>
          <a:xfrm>
            <a:off x="2576052" y="1706282"/>
            <a:ext cx="1194754" cy="925299"/>
          </a:xfrm>
          <a:prstGeom prst="rect">
            <a:avLst/>
          </a:prstGeom>
        </p:spPr>
      </p:pic>
      <p:pic>
        <p:nvPicPr>
          <p:cNvPr id="34" name="Picture 33">
            <a:extLst>
              <a:ext uri="{FF2B5EF4-FFF2-40B4-BE49-F238E27FC236}">
                <a16:creationId xmlns:a16="http://schemas.microsoft.com/office/drawing/2014/main" id="{4715731E-09A2-0452-1598-687ECF7DCB57}"/>
              </a:ext>
            </a:extLst>
          </p:cNvPr>
          <p:cNvPicPr>
            <a:picLocks noChangeAspect="1"/>
          </p:cNvPicPr>
          <p:nvPr/>
        </p:nvPicPr>
        <p:blipFill>
          <a:blip r:embed="rId10"/>
          <a:stretch>
            <a:fillRect/>
          </a:stretch>
        </p:blipFill>
        <p:spPr>
          <a:xfrm>
            <a:off x="9534319" y="1699467"/>
            <a:ext cx="1228451" cy="932114"/>
          </a:xfrm>
          <a:prstGeom prst="rect">
            <a:avLst/>
          </a:prstGeom>
        </p:spPr>
      </p:pic>
      <p:pic>
        <p:nvPicPr>
          <p:cNvPr id="36" name="Picture 35">
            <a:extLst>
              <a:ext uri="{FF2B5EF4-FFF2-40B4-BE49-F238E27FC236}">
                <a16:creationId xmlns:a16="http://schemas.microsoft.com/office/drawing/2014/main" id="{759F6077-5D84-3DFB-1ED8-7DBC107A5A20}"/>
              </a:ext>
            </a:extLst>
          </p:cNvPr>
          <p:cNvPicPr>
            <a:picLocks noChangeAspect="1"/>
          </p:cNvPicPr>
          <p:nvPr/>
        </p:nvPicPr>
        <p:blipFill>
          <a:blip r:embed="rId11"/>
          <a:stretch>
            <a:fillRect/>
          </a:stretch>
        </p:blipFill>
        <p:spPr>
          <a:xfrm>
            <a:off x="6096000" y="1693073"/>
            <a:ext cx="1163346" cy="938508"/>
          </a:xfrm>
          <a:prstGeom prst="rect">
            <a:avLst/>
          </a:prstGeom>
        </p:spPr>
      </p:pic>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694"/>
        <p:cNvGrpSpPr/>
        <p:nvPr/>
      </p:nvGrpSpPr>
      <p:grpSpPr>
        <a:xfrm>
          <a:off x="0" y="0"/>
          <a:ext cx="0" cy="0"/>
          <a:chOff x="0" y="0"/>
          <a:chExt cx="0" cy="0"/>
        </a:xfrm>
      </p:grpSpPr>
      <p:pic>
        <p:nvPicPr>
          <p:cNvPr id="2695" name="Google Shape;2695;p108" descr="C:\Users\ADMINI~1\AppData\Local\Temp\Rar$DI00.305\DEL_PRI_RGB.jpg"/>
          <p:cNvPicPr preferRelativeResize="0"/>
          <p:nvPr/>
        </p:nvPicPr>
        <p:blipFill rotWithShape="1">
          <a:blip r:embed="rId3">
            <a:alphaModFix/>
          </a:blip>
          <a:srcRect/>
          <a:stretch/>
        </p:blipFill>
        <p:spPr>
          <a:xfrm>
            <a:off x="77002" y="3641900"/>
            <a:ext cx="2786939" cy="955492"/>
          </a:xfrm>
          <a:prstGeom prst="rect">
            <a:avLst/>
          </a:prstGeom>
          <a:noFill/>
          <a:ln>
            <a:noFill/>
          </a:ln>
        </p:spPr>
      </p:pic>
      <p:sp>
        <p:nvSpPr>
          <p:cNvPr id="2696" name="Google Shape;2696;p108"/>
          <p:cNvSpPr txBox="1"/>
          <p:nvPr/>
        </p:nvSpPr>
        <p:spPr>
          <a:xfrm>
            <a:off x="459045" y="4457232"/>
            <a:ext cx="11384263" cy="2096960"/>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Deloitte fait référence à un ou plusieurs cabinets membres de Deloitte Touche </a:t>
            </a:r>
            <a:r>
              <a:rPr lang="fr-FR" sz="800" b="0" dirty="0" err="1">
                <a:solidFill>
                  <a:srgbClr val="000000"/>
                </a:solidFill>
                <a:latin typeface="Verdana"/>
                <a:ea typeface="Verdana"/>
                <a:cs typeface="Verdana"/>
                <a:sym typeface="Verdana"/>
              </a:rPr>
              <a:t>Tohmatsu</a:t>
            </a:r>
            <a:r>
              <a:rPr lang="fr-FR" sz="800" b="0" dirty="0">
                <a:solidFill>
                  <a:srgbClr val="000000"/>
                </a:solidFill>
                <a:latin typeface="Verdana"/>
                <a:ea typeface="Verdana"/>
                <a:cs typeface="Verdana"/>
                <a:sym typeface="Verdana"/>
              </a:rPr>
              <a:t> Limited, société de droit anglais (« </a:t>
            </a:r>
            <a:r>
              <a:rPr lang="fr-FR" sz="800" b="0" dirty="0" err="1">
                <a:solidFill>
                  <a:srgbClr val="000000"/>
                </a:solidFill>
                <a:latin typeface="Verdana"/>
                <a:ea typeface="Verdana"/>
                <a:cs typeface="Verdana"/>
                <a:sym typeface="Verdana"/>
              </a:rPr>
              <a:t>private</a:t>
            </a:r>
            <a:r>
              <a:rPr lang="fr-FR" sz="800" b="0" dirty="0">
                <a:solidFill>
                  <a:srgbClr val="000000"/>
                </a:solidFill>
                <a:latin typeface="Verdana"/>
                <a:ea typeface="Verdana"/>
                <a:cs typeface="Verdana"/>
                <a:sym typeface="Verdana"/>
              </a:rPr>
              <a:t> </a:t>
            </a:r>
            <a:r>
              <a:rPr lang="fr-FR" sz="800" b="0" dirty="0" err="1">
                <a:solidFill>
                  <a:srgbClr val="000000"/>
                </a:solidFill>
                <a:latin typeface="Verdana"/>
                <a:ea typeface="Verdana"/>
                <a:cs typeface="Verdana"/>
                <a:sym typeface="Verdana"/>
              </a:rPr>
              <a:t>company</a:t>
            </a:r>
            <a:r>
              <a:rPr lang="fr-FR" sz="800" b="0" dirty="0">
                <a:solidFill>
                  <a:srgbClr val="000000"/>
                </a:solidFill>
                <a:latin typeface="Verdana"/>
                <a:ea typeface="Verdana"/>
                <a:cs typeface="Verdana"/>
                <a:sym typeface="Verdana"/>
              </a:rPr>
              <a:t> </a:t>
            </a:r>
            <a:r>
              <a:rPr lang="fr-FR" sz="800" b="0" dirty="0" err="1">
                <a:solidFill>
                  <a:srgbClr val="000000"/>
                </a:solidFill>
                <a:latin typeface="Verdana"/>
                <a:ea typeface="Verdana"/>
                <a:cs typeface="Verdana"/>
                <a:sym typeface="Verdana"/>
              </a:rPr>
              <a:t>limited</a:t>
            </a:r>
            <a:r>
              <a:rPr lang="fr-FR" sz="800" b="0" dirty="0">
                <a:solidFill>
                  <a:srgbClr val="000000"/>
                </a:solidFill>
                <a:latin typeface="Verdana"/>
                <a:ea typeface="Verdana"/>
                <a:cs typeface="Verdana"/>
                <a:sym typeface="Verdana"/>
              </a:rPr>
              <a:t> by </a:t>
            </a:r>
            <a:r>
              <a:rPr lang="fr-FR" sz="800" b="0" dirty="0" err="1">
                <a:solidFill>
                  <a:srgbClr val="000000"/>
                </a:solidFill>
                <a:latin typeface="Verdana"/>
                <a:ea typeface="Verdana"/>
                <a:cs typeface="Verdana"/>
                <a:sym typeface="Verdana"/>
              </a:rPr>
              <a:t>guarantee</a:t>
            </a:r>
            <a:r>
              <a:rPr lang="fr-FR" sz="800" b="0" dirty="0">
                <a:solidFill>
                  <a:srgbClr val="000000"/>
                </a:solidFill>
                <a:latin typeface="Verdana"/>
                <a:ea typeface="Verdana"/>
                <a:cs typeface="Verdana"/>
                <a:sym typeface="Verdana"/>
              </a:rPr>
              <a:t> »), et à son réseau de cabinets membres constitués en entités indépendantes et juridiquement distinctes. Pour en savoir plus sur la structure légale de Deloitte Touche </a:t>
            </a:r>
            <a:r>
              <a:rPr lang="fr-FR" sz="800" b="0" dirty="0" err="1">
                <a:solidFill>
                  <a:srgbClr val="000000"/>
                </a:solidFill>
                <a:latin typeface="Verdana"/>
                <a:ea typeface="Verdana"/>
                <a:cs typeface="Verdana"/>
                <a:sym typeface="Verdana"/>
              </a:rPr>
              <a:t>Tohmatsu</a:t>
            </a:r>
            <a:r>
              <a:rPr lang="fr-FR" sz="800" b="0" dirty="0">
                <a:solidFill>
                  <a:srgbClr val="000000"/>
                </a:solidFill>
                <a:latin typeface="Verdana"/>
                <a:ea typeface="Verdana"/>
                <a:cs typeface="Verdana"/>
                <a:sym typeface="Verdana"/>
              </a:rPr>
              <a:t> Limited et de ses cabinets membres, consulter www.deloitte.com/about. </a:t>
            </a:r>
            <a:endParaRPr dirty="0"/>
          </a:p>
          <a:p>
            <a:pPr marL="0" marR="0" lvl="0" indent="0" algn="l" rtl="0">
              <a:spcBef>
                <a:spcPts val="120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Fort d’un réseau de firmes membres dans plus de 150 pays, Deloitte allie des compétences de niveau international à des expertises locales pointues, afin d’accompagner ses clients dans leur développement partout où ils opèrent. Nos 264 000 professionnels sont animés par un objectif commun, faire de Deloitte la référence en matière d’excellence de service.</a:t>
            </a:r>
            <a:endParaRPr dirty="0"/>
          </a:p>
          <a:p>
            <a:pPr marL="0" marR="0" lvl="0" indent="0" algn="l" rtl="0">
              <a:spcBef>
                <a:spcPts val="120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Au Bénin, Deloitte mobilise un ensemble de compétences diversifiées pour répondre aux enjeux de ses clients, de toutes tailles et de tous secteurs – des grandes entreprises multinationales aux microentreprises locales, en passant par les entreprises moyennes. </a:t>
            </a:r>
            <a:endParaRPr dirty="0"/>
          </a:p>
          <a:p>
            <a:pPr marL="0" marR="0" lvl="0" indent="0" algn="l" rtl="0">
              <a:spcBef>
                <a:spcPts val="120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Le présent document et ses annexes sont confidentiels et réservés à l’usage interne exclusif du destinataire. Toute reproduction ou toute divulgation partielle ou totale à des tiers en est interdite, sauf accord écrit préalable de Deloitte Bénin. </a:t>
            </a:r>
            <a:endParaRPr dirty="0"/>
          </a:p>
          <a:p>
            <a:pPr marL="0" marR="0" lvl="0" indent="0" algn="l" rtl="0">
              <a:spcBef>
                <a:spcPts val="120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 2023 Deloitte Bénin SARL. Société du réseau Deloitte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3"/>
        <p:cNvGrpSpPr/>
        <p:nvPr/>
      </p:nvGrpSpPr>
      <p:grpSpPr>
        <a:xfrm>
          <a:off x="0" y="0"/>
          <a:ext cx="0" cy="0"/>
          <a:chOff x="0" y="0"/>
          <a:chExt cx="0" cy="0"/>
        </a:xfrm>
      </p:grpSpPr>
      <p:sp>
        <p:nvSpPr>
          <p:cNvPr id="1694" name="Google Shape;1694;p15"/>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u="none" strike="noStrike" cap="none" dirty="0">
                <a:solidFill>
                  <a:srgbClr val="FFFFFF"/>
                </a:solidFill>
                <a:latin typeface="Quattrocento Sans"/>
                <a:ea typeface="Quattrocento Sans"/>
                <a:cs typeface="Quattrocento Sans"/>
                <a:sym typeface="Quattrocento Sans"/>
              </a:rPr>
              <a:t>Benchmarking </a:t>
            </a:r>
            <a:r>
              <a:rPr lang="fr-FR" sz="2600" b="0" i="0" u="none" strike="noStrike" cap="none" dirty="0" err="1">
                <a:solidFill>
                  <a:srgbClr val="FFFFFF"/>
                </a:solidFill>
                <a:latin typeface="Quattrocento Sans"/>
                <a:ea typeface="Quattrocento Sans"/>
                <a:cs typeface="Quattrocento Sans"/>
                <a:sym typeface="Quattrocento Sans"/>
              </a:rPr>
              <a:t>Executive</a:t>
            </a:r>
            <a:r>
              <a:rPr lang="fr-FR" sz="2600" b="0" i="0" u="none" strike="noStrike" cap="none" dirty="0">
                <a:solidFill>
                  <a:srgbClr val="FFFFFF"/>
                </a:solidFill>
                <a:latin typeface="Quattrocento Sans"/>
                <a:ea typeface="Quattrocento Sans"/>
                <a:cs typeface="Quattrocento Sans"/>
                <a:sym typeface="Quattrocento Sans"/>
              </a:rPr>
              <a:t> </a:t>
            </a:r>
            <a:r>
              <a:rPr lang="fr-FR" sz="2600" b="0" i="0" u="none" strike="noStrike" cap="none" dirty="0" err="1">
                <a:solidFill>
                  <a:srgbClr val="FFFFFF"/>
                </a:solidFill>
                <a:latin typeface="Quattrocento Sans"/>
                <a:ea typeface="Quattrocento Sans"/>
                <a:cs typeface="Quattrocento Sans"/>
                <a:sym typeface="Quattrocento Sans"/>
              </a:rPr>
              <a:t>Summary</a:t>
            </a:r>
            <a:endParaRPr dirty="0"/>
          </a:p>
        </p:txBody>
      </p:sp>
      <p:sp>
        <p:nvSpPr>
          <p:cNvPr id="1695" name="Google Shape;1695;p15"/>
          <p:cNvSpPr txBox="1"/>
          <p:nvPr/>
        </p:nvSpPr>
        <p:spPr>
          <a:xfrm>
            <a:off x="375558" y="2090740"/>
            <a:ext cx="1815193"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02</a:t>
            </a:r>
            <a:endParaRPr dirty="0"/>
          </a:p>
        </p:txBody>
      </p:sp>
      <p:cxnSp>
        <p:nvCxnSpPr>
          <p:cNvPr id="1696" name="Google Shape;1696;p15"/>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p1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Executive</a:t>
            </a:r>
            <a:r>
              <a:rPr lang="fr-FR" sz="2400" dirty="0">
                <a:solidFill>
                  <a:srgbClr val="414141"/>
                </a:solidFill>
              </a:rPr>
              <a:t> </a:t>
            </a:r>
            <a:r>
              <a:rPr lang="fr-FR" sz="2400" dirty="0" err="1">
                <a:solidFill>
                  <a:srgbClr val="414141"/>
                </a:solidFill>
              </a:rPr>
              <a:t>Summary</a:t>
            </a:r>
            <a:r>
              <a:rPr lang="fr-FR" sz="2400" dirty="0">
                <a:solidFill>
                  <a:srgbClr val="414141"/>
                </a:solidFill>
              </a:rPr>
              <a:t> – Benchmarking </a:t>
            </a:r>
            <a:r>
              <a:rPr lang="fr-FR" sz="2400" dirty="0" err="1">
                <a:solidFill>
                  <a:srgbClr val="414141"/>
                </a:solidFill>
              </a:rPr>
              <a:t>coverage</a:t>
            </a:r>
            <a:r>
              <a:rPr lang="fr-FR" sz="2400" dirty="0">
                <a:solidFill>
                  <a:srgbClr val="414141"/>
                </a:solidFill>
              </a:rPr>
              <a:t> 2G/3G/4G</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03" name="Google Shape;1703;p16"/>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6</a:t>
            </a:fld>
            <a:endParaRPr sz="651" b="0" i="0" u="none" strike="noStrike" cap="none">
              <a:solidFill>
                <a:srgbClr val="000000"/>
              </a:solidFill>
              <a:latin typeface="Verdana"/>
              <a:ea typeface="Verdana"/>
              <a:cs typeface="Verdana"/>
              <a:sym typeface="Verdana"/>
            </a:endParaRPr>
          </a:p>
        </p:txBody>
      </p:sp>
      <p:sp>
        <p:nvSpPr>
          <p:cNvPr id="1704" name="Google Shape;1704;p16"/>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05" name="Google Shape;1705;p16"/>
          <p:cNvSpPr/>
          <p:nvPr/>
        </p:nvSpPr>
        <p:spPr>
          <a:xfrm>
            <a:off x="469900" y="1913766"/>
            <a:ext cx="1669392" cy="3775670"/>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Coverage 2G/3G/4G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06" name="Google Shape;1706;p16"/>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07" name="Google Shape;1707;p16"/>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08" name="Google Shape;1708;p16"/>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09" name="Google Shape;1709;p16"/>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10" name="Google Shape;1710;p16"/>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11" name="Google Shape;1711;p16"/>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12" name="Google Shape;1712;p16"/>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13" name="Google Shape;1713;p16"/>
          <p:cNvSpPr/>
          <p:nvPr/>
        </p:nvSpPr>
        <p:spPr>
          <a:xfrm>
            <a:off x="2390163" y="1529587"/>
            <a:ext cx="5051486" cy="48714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0" marR="0" lvl="0" indent="0" algn="just"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0" marR="0" lvl="0" indent="0" algn="just" rtl="0">
              <a:lnSpc>
                <a:spcPct val="110000"/>
              </a:lnSpc>
              <a:spcBef>
                <a:spcPts val="0"/>
              </a:spcBef>
              <a:spcAft>
                <a:spcPts val="0"/>
              </a:spcAft>
              <a:buNone/>
            </a:pPr>
            <a:endParaRPr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MTN, MOOV, and CELTISS have quite similar 2G coverage, All of them satisfy the ARCEP requirements</a:t>
            </a:r>
          </a:p>
          <a:p>
            <a:pPr marL="177800" lvl="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MTN is ranked first in 3G coverage where all operators satisfy the ARCEP requirements</a:t>
            </a:r>
          </a:p>
          <a:p>
            <a:pPr lvl="0"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All operators failed to satisfy the ARCEP requirements in terms of Indoor 4G coverage. CELTISS and MTN fails in </a:t>
            </a:r>
            <a:r>
              <a:rPr lang="en-US" sz="1200" dirty="0" err="1">
                <a:solidFill>
                  <a:srgbClr val="7F7F7F"/>
                </a:solidFill>
                <a:latin typeface="Verdana"/>
                <a:ea typeface="Verdana"/>
                <a:cs typeface="Verdana"/>
              </a:rPr>
              <a:t>Incar</a:t>
            </a:r>
            <a:r>
              <a:rPr lang="en-US" sz="1200" dirty="0">
                <a:solidFill>
                  <a:srgbClr val="7F7F7F"/>
                </a:solidFill>
                <a:latin typeface="Verdana"/>
                <a:ea typeface="Verdana"/>
                <a:cs typeface="Verdana"/>
              </a:rPr>
              <a:t> 4G coverage as well</a:t>
            </a:r>
            <a:endParaRPr lang="en-US"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p:txBody>
      </p:sp>
      <p:sp>
        <p:nvSpPr>
          <p:cNvPr id="1714" name="Google Shape;1714;p16"/>
          <p:cNvSpPr/>
          <p:nvPr/>
        </p:nvSpPr>
        <p:spPr>
          <a:xfrm>
            <a:off x="7692520" y="2196854"/>
            <a:ext cx="4337555" cy="2960647"/>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Tune and align power settings mainly in 3G/4G. Actual setting may impact the coverage strength specially at Indoor locations</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Review the design at the coverage and quality blackspots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We highlight that 4G ARCEP coverage Thresholds are aggressive</a:t>
            </a:r>
          </a:p>
          <a:p>
            <a:pPr marL="171450" lvl="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1720" name="Google Shape;1720;p1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Executive Summary – Benchmarking voice service 2G/3G</a:t>
            </a:r>
            <a:br>
              <a:rPr lang="fr-FR" sz="2400">
                <a:solidFill>
                  <a:srgbClr val="414141"/>
                </a:solidFill>
              </a:rPr>
            </a:br>
            <a:r>
              <a:rPr lang="fr-FR" sz="2400">
                <a:solidFill>
                  <a:srgbClr val="7F7F7F"/>
                </a:solidFill>
                <a:latin typeface="Verdana"/>
                <a:ea typeface="Verdana"/>
                <a:cs typeface="Verdana"/>
                <a:sym typeface="Verdana"/>
              </a:rPr>
              <a:t> </a:t>
            </a:r>
            <a:br>
              <a:rPr lang="fr-FR" sz="2400">
                <a:solidFill>
                  <a:srgbClr val="414141"/>
                </a:solidFill>
              </a:rPr>
            </a:br>
            <a:endParaRPr sz="2400">
              <a:solidFill>
                <a:srgbClr val="414141"/>
              </a:solidFill>
            </a:endParaRPr>
          </a:p>
        </p:txBody>
      </p:sp>
      <p:sp>
        <p:nvSpPr>
          <p:cNvPr id="1721" name="Google Shape;1721;p1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7</a:t>
            </a:fld>
            <a:endParaRPr sz="651" b="0" i="0" u="none" strike="noStrike" cap="none">
              <a:solidFill>
                <a:srgbClr val="000000"/>
              </a:solidFill>
              <a:latin typeface="Verdana"/>
              <a:ea typeface="Verdana"/>
              <a:cs typeface="Verdana"/>
              <a:sym typeface="Verdana"/>
            </a:endParaRPr>
          </a:p>
        </p:txBody>
      </p:sp>
      <p:sp>
        <p:nvSpPr>
          <p:cNvPr id="1722" name="Google Shape;1722;p1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23" name="Google Shape;1723;p17"/>
          <p:cNvSpPr/>
          <p:nvPr/>
        </p:nvSpPr>
        <p:spPr>
          <a:xfrm>
            <a:off x="469900" y="1913766"/>
            <a:ext cx="1669392" cy="4095148"/>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Voice service 2G/3G </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24" name="Google Shape;1724;p17"/>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25" name="Google Shape;1725;p17"/>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26" name="Google Shape;1726;p17"/>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27" name="Google Shape;1727;p17"/>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28" name="Google Shape;1728;p17"/>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29" name="Google Shape;1729;p17"/>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30" name="Google Shape;1730;p17"/>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31" name="Google Shape;1731;p17"/>
          <p:cNvSpPr/>
          <p:nvPr/>
        </p:nvSpPr>
        <p:spPr>
          <a:xfrm>
            <a:off x="2390163" y="1529587"/>
            <a:ext cx="5051486" cy="4871400"/>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endParaRPr lang="fr-FR" sz="1200" dirty="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err="1">
                <a:solidFill>
                  <a:srgbClr val="7F7F7F"/>
                </a:solidFill>
                <a:latin typeface="Verdana"/>
                <a:ea typeface="Verdana"/>
                <a:cs typeface="Verdana"/>
                <a:sym typeface="Verdana"/>
              </a:rPr>
              <a:t>Accessibility</a:t>
            </a:r>
            <a:r>
              <a:rPr lang="fr-FR" sz="1200" dirty="0">
                <a:solidFill>
                  <a:srgbClr val="7F7F7F"/>
                </a:solidFill>
                <a:latin typeface="Verdana"/>
                <a:ea typeface="Verdana"/>
                <a:cs typeface="Verdana"/>
                <a:sym typeface="Verdana"/>
              </a:rPr>
              <a:t>: MTN </a:t>
            </a:r>
            <a:r>
              <a:rPr lang="fr-FR" sz="1200" dirty="0" err="1">
                <a:solidFill>
                  <a:srgbClr val="7F7F7F"/>
                </a:solidFill>
                <a:latin typeface="Verdana"/>
                <a:ea typeface="Verdana"/>
                <a:cs typeface="Verdana"/>
                <a:sym typeface="Verdana"/>
              </a:rPr>
              <a:t>is</a:t>
            </a:r>
            <a:r>
              <a:rPr lang="fr-FR" sz="1200" dirty="0">
                <a:solidFill>
                  <a:srgbClr val="7F7F7F"/>
                </a:solidFill>
                <a:latin typeface="Verdana"/>
                <a:ea typeface="Verdana"/>
                <a:cs typeface="Verdana"/>
                <a:sym typeface="Verdana"/>
              </a:rPr>
              <a:t>  </a:t>
            </a:r>
            <a:r>
              <a:rPr lang="fr-FR" sz="1200" dirty="0" err="1">
                <a:solidFill>
                  <a:srgbClr val="7F7F7F"/>
                </a:solidFill>
                <a:latin typeface="Verdana"/>
                <a:ea typeface="Verdana"/>
                <a:cs typeface="Verdana"/>
                <a:sym typeface="Verdana"/>
              </a:rPr>
              <a:t>ranked</a:t>
            </a:r>
            <a:r>
              <a:rPr lang="fr-FR" sz="1200" dirty="0">
                <a:solidFill>
                  <a:srgbClr val="7F7F7F"/>
                </a:solidFill>
                <a:latin typeface="Verdana"/>
                <a:ea typeface="Verdana"/>
                <a:cs typeface="Verdana"/>
                <a:sym typeface="Verdana"/>
              </a:rPr>
              <a:t> first for the </a:t>
            </a:r>
            <a:r>
              <a:rPr lang="fr-FR" sz="1200" dirty="0" err="1">
                <a:solidFill>
                  <a:srgbClr val="7F7F7F"/>
                </a:solidFill>
                <a:latin typeface="Verdana"/>
                <a:ea typeface="Verdana"/>
                <a:cs typeface="Verdana"/>
                <a:sym typeface="Verdana"/>
              </a:rPr>
              <a:t>accessibility</a:t>
            </a:r>
            <a:r>
              <a:rPr lang="fr-FR" sz="1200" dirty="0">
                <a:solidFill>
                  <a:srgbClr val="7F7F7F"/>
                </a:solidFill>
                <a:latin typeface="Verdana"/>
                <a:ea typeface="Verdana"/>
                <a:cs typeface="Verdana"/>
                <a:sym typeface="Verdana"/>
              </a:rPr>
              <a:t> to </a:t>
            </a:r>
            <a:r>
              <a:rPr lang="fr-FR" sz="1200" dirty="0" err="1">
                <a:solidFill>
                  <a:srgbClr val="7F7F7F"/>
                </a:solidFill>
                <a:latin typeface="Verdana"/>
                <a:ea typeface="Verdana"/>
                <a:cs typeface="Verdana"/>
                <a:sym typeface="Verdana"/>
              </a:rPr>
              <a:t>voice</a:t>
            </a:r>
            <a:r>
              <a:rPr lang="fr-FR" sz="1200" dirty="0">
                <a:solidFill>
                  <a:srgbClr val="7F7F7F"/>
                </a:solidFill>
                <a:latin typeface="Verdana"/>
                <a:ea typeface="Verdana"/>
                <a:cs typeface="Verdana"/>
                <a:sym typeface="Verdana"/>
              </a:rPr>
              <a:t> </a:t>
            </a:r>
          </a:p>
          <a:p>
            <a:pPr marL="177800" lvl="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MTN is ranked third  in term of  voice </a:t>
            </a:r>
            <a:r>
              <a:rPr lang="en-US" sz="1200" dirty="0" err="1">
                <a:solidFill>
                  <a:srgbClr val="7F7F7F"/>
                </a:solidFill>
                <a:latin typeface="Verdana"/>
                <a:ea typeface="Verdana"/>
                <a:cs typeface="Verdana"/>
              </a:rPr>
              <a:t>retainability</a:t>
            </a:r>
            <a:endParaRPr lang="en-US" sz="1200" dirty="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All operators satisfy the voice ARCEP thresholds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MTN have the best average MOS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endParaRPr sz="1200" dirty="0">
              <a:solidFill>
                <a:srgbClr val="7F7F7F"/>
              </a:solidFill>
              <a:latin typeface="Verdana"/>
              <a:ea typeface="Verdana"/>
              <a:cs typeface="Verdana"/>
              <a:sym typeface="Verdana"/>
            </a:endParaRPr>
          </a:p>
          <a:p>
            <a:pPr lvl="0">
              <a:lnSpc>
                <a:spcPct val="110000"/>
              </a:lnSpc>
            </a:pPr>
            <a:br>
              <a:rPr lang="en-US" sz="1200" dirty="0">
                <a:solidFill>
                  <a:srgbClr val="7F7F7F"/>
                </a:solidFill>
              </a:rPr>
            </a:br>
            <a:br>
              <a:rPr lang="en-US" sz="1200" dirty="0"/>
            </a:b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32" name="Google Shape;1732;p17"/>
          <p:cNvSpPr/>
          <p:nvPr/>
        </p:nvSpPr>
        <p:spPr>
          <a:xfrm>
            <a:off x="7692520" y="1913766"/>
            <a:ext cx="4337555" cy="3717783"/>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7"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Voice quality is always better in 3G due to its better codec rate , we recommend to push as much as possible  the voice traffic to 3G.</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 Actual selection/reselection/</a:t>
            </a:r>
            <a:r>
              <a:rPr lang="en-US" sz="1200" dirty="0" err="1">
                <a:solidFill>
                  <a:srgbClr val="7F7F7F"/>
                </a:solidFill>
                <a:latin typeface="Verdana"/>
                <a:ea typeface="Verdana"/>
                <a:cs typeface="Verdana"/>
              </a:rPr>
              <a:t>Irat</a:t>
            </a:r>
            <a:r>
              <a:rPr lang="en-US" sz="1200" dirty="0">
                <a:solidFill>
                  <a:srgbClr val="7F7F7F"/>
                </a:solidFill>
                <a:latin typeface="Verdana"/>
                <a:ea typeface="Verdana"/>
                <a:cs typeface="Verdana"/>
              </a:rPr>
              <a:t> parameters need to be reviewed and aligned. </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2G Full Rate/Half Rate settings need to be tuned in order to improve Full rate penetration </a:t>
            </a: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lvl="0" algn="just">
              <a:lnSpc>
                <a:spcPct val="110000"/>
              </a:lnSpc>
              <a:buClr>
                <a:schemeClr val="accent6"/>
              </a:buClr>
              <a:buSzPts val="1200"/>
            </a:pPr>
            <a:endParaRPr lang="en-US" sz="1200" dirty="0">
              <a:solidFill>
                <a:srgbClr val="7F7F7F"/>
              </a:solidFill>
              <a:latin typeface="Verdana"/>
              <a:ea typeface="Verdana"/>
              <a:cs typeface="Verdana"/>
            </a:endParaRP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sp>
        <p:nvSpPr>
          <p:cNvPr id="1738" name="Google Shape;1738;p1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Executive Summary – Benchmarking SMS service</a:t>
            </a:r>
            <a:br>
              <a:rPr lang="fr-FR" sz="2400">
                <a:solidFill>
                  <a:srgbClr val="414141"/>
                </a:solidFill>
              </a:rPr>
            </a:br>
            <a:r>
              <a:rPr lang="fr-FR" sz="2400">
                <a:solidFill>
                  <a:srgbClr val="7F7F7F"/>
                </a:solidFill>
                <a:latin typeface="Verdana"/>
                <a:ea typeface="Verdana"/>
                <a:cs typeface="Verdana"/>
                <a:sym typeface="Verdana"/>
              </a:rPr>
              <a:t> </a:t>
            </a:r>
            <a:br>
              <a:rPr lang="fr-FR" sz="2400">
                <a:solidFill>
                  <a:srgbClr val="414141"/>
                </a:solidFill>
              </a:rPr>
            </a:br>
            <a:endParaRPr sz="2400">
              <a:solidFill>
                <a:srgbClr val="414141"/>
              </a:solidFill>
            </a:endParaRPr>
          </a:p>
        </p:txBody>
      </p:sp>
      <p:sp>
        <p:nvSpPr>
          <p:cNvPr id="1739" name="Google Shape;1739;p1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8</a:t>
            </a:fld>
            <a:endParaRPr sz="651" b="0" i="0" u="none" strike="noStrike" cap="none">
              <a:solidFill>
                <a:srgbClr val="000000"/>
              </a:solidFill>
              <a:latin typeface="Verdana"/>
              <a:ea typeface="Verdana"/>
              <a:cs typeface="Verdana"/>
              <a:sym typeface="Verdana"/>
            </a:endParaRPr>
          </a:p>
        </p:txBody>
      </p:sp>
      <p:sp>
        <p:nvSpPr>
          <p:cNvPr id="1740" name="Google Shape;1740;p1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41" name="Google Shape;1741;p18"/>
          <p:cNvSpPr/>
          <p:nvPr/>
        </p:nvSpPr>
        <p:spPr>
          <a:xfrm>
            <a:off x="469900" y="1913766"/>
            <a:ext cx="1669392" cy="3877434"/>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SMS service 2G/3G </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42" name="Google Shape;1742;p18"/>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43" name="Google Shape;1743;p18"/>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44" name="Google Shape;1744;p18"/>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45" name="Google Shape;1745;p18"/>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46" name="Google Shape;1746;p18"/>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47" name="Google Shape;1747;p18"/>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48" name="Google Shape;1748;p18"/>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49" name="Google Shape;1749;p18"/>
          <p:cNvSpPr/>
          <p:nvPr/>
        </p:nvSpPr>
        <p:spPr>
          <a:xfrm>
            <a:off x="2488821" y="2263307"/>
            <a:ext cx="5051486" cy="4871400"/>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177800" marR="0" lvl="0" indent="-101600" algn="l" rtl="0">
              <a:lnSpc>
                <a:spcPct val="110000"/>
              </a:lnSpc>
              <a:spcBef>
                <a:spcPts val="0"/>
              </a:spcBef>
              <a:spcAft>
                <a:spcPts val="0"/>
              </a:spcAft>
              <a:buClr>
                <a:srgbClr val="81BC00"/>
              </a:buClr>
              <a:buSzPts val="1200"/>
              <a:buFont typeface="Arial"/>
              <a:buNone/>
            </a:pPr>
            <a:endParaRPr sz="1200" b="1"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177800" marR="0" lvl="0" indent="-101600" algn="just" rtl="0">
              <a:lnSpc>
                <a:spcPct val="110000"/>
              </a:lnSpc>
              <a:spcBef>
                <a:spcPts val="0"/>
              </a:spcBef>
              <a:spcAft>
                <a:spcPts val="0"/>
              </a:spcAft>
              <a:buClr>
                <a:srgbClr val="81BC00"/>
              </a:buClr>
              <a:buSzPts val="1200"/>
              <a:buFont typeface="Arial"/>
              <a:buNone/>
            </a:pPr>
            <a:endParaRPr sz="1200" b="1" dirty="0">
              <a:solidFill>
                <a:srgbClr val="7F7F7F"/>
              </a:solidFill>
              <a:latin typeface="Verdana"/>
              <a:ea typeface="Verdana"/>
              <a:cs typeface="Verdana"/>
              <a:sym typeface="Verdana"/>
            </a:endParaRPr>
          </a:p>
          <a:p>
            <a:pPr marL="177800" lvl="0" indent="-177800" algn="just">
              <a:lnSpc>
                <a:spcPct val="110000"/>
              </a:lnSpc>
              <a:buClr>
                <a:srgbClr val="81BC00"/>
              </a:buClr>
              <a:buSzPts val="1200"/>
              <a:buFont typeface="Arial"/>
              <a:buChar char="•"/>
            </a:pPr>
            <a:r>
              <a:rPr lang="en-US" sz="1200" dirty="0">
                <a:solidFill>
                  <a:srgbClr val="7F7F7F"/>
                </a:solidFill>
                <a:latin typeface="Verdana"/>
                <a:ea typeface="Verdana"/>
                <a:cs typeface="Verdana"/>
              </a:rPr>
              <a:t>Only MTN succeeded to reach ARCEP SMS target results</a:t>
            </a:r>
            <a:br>
              <a:rPr lang="fr-FR" sz="2000" dirty="0">
                <a:solidFill>
                  <a:schemeClr val="accent1"/>
                </a:solidFill>
              </a:rPr>
            </a:br>
            <a:endParaRPr sz="1200" b="1"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50" name="Google Shape;1750;p18"/>
          <p:cNvSpPr/>
          <p:nvPr/>
        </p:nvSpPr>
        <p:spPr>
          <a:xfrm>
            <a:off x="7854445" y="2369440"/>
            <a:ext cx="4337555" cy="3717783"/>
          </a:xfrm>
          <a:prstGeom prst="rect">
            <a:avLst/>
          </a:prstGeom>
          <a:noFill/>
          <a:ln>
            <a:noFill/>
          </a:ln>
        </p:spPr>
        <p:txBody>
          <a:bodyPr spcFirstLastPara="1" wrap="square" lIns="91425" tIns="45700" rIns="91425" bIns="45700" anchor="t" anchorCtr="0">
            <a:noAutofit/>
          </a:bodyPr>
          <a:lstStyle/>
          <a:p>
            <a:pPr marL="177800" marR="0" lvl="0" indent="-101600" algn="l" rtl="0">
              <a:lnSpc>
                <a:spcPct val="200000"/>
              </a:lnSpc>
              <a:spcBef>
                <a:spcPts val="0"/>
              </a:spcBef>
              <a:spcAft>
                <a:spcPts val="0"/>
              </a:spcAft>
              <a:buClr>
                <a:srgbClr val="81BC00"/>
              </a:buClr>
              <a:buSzPts val="1200"/>
              <a:buFont typeface="Arial"/>
              <a:buNone/>
            </a:pPr>
            <a:endParaRPr sz="1200" dirty="0">
              <a:solidFill>
                <a:srgbClr val="FF0000"/>
              </a:solidFill>
              <a:latin typeface="Verdana"/>
              <a:ea typeface="Verdana"/>
              <a:cs typeface="Verdana"/>
              <a:sym typeface="Verdana"/>
            </a:endParaRPr>
          </a:p>
          <a:p>
            <a:pPr marR="0" lvl="0" algn="l" rtl="0">
              <a:lnSpc>
                <a:spcPct val="200000"/>
              </a:lnSpc>
              <a:spcBef>
                <a:spcPts val="0"/>
              </a:spcBef>
              <a:spcAft>
                <a:spcPts val="0"/>
              </a:spcAft>
              <a:buClr>
                <a:srgbClr val="81BC00"/>
              </a:buClr>
              <a:buSzPts val="1200"/>
            </a:pPr>
            <a:endParaRPr dirty="0"/>
          </a:p>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5"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End to End investigation need to be performed to analyses the high delivery time including mainly Core/SMS parts: SM </a:t>
            </a:r>
            <a:r>
              <a:rPr lang="en-US" sz="1200" dirty="0" err="1">
                <a:solidFill>
                  <a:srgbClr val="7F7F7F"/>
                </a:solidFill>
                <a:latin typeface="Verdana"/>
                <a:ea typeface="Verdana"/>
                <a:cs typeface="Verdana"/>
              </a:rPr>
              <a:t>Sserver</a:t>
            </a:r>
            <a:r>
              <a:rPr lang="en-US" sz="1200" dirty="0">
                <a:solidFill>
                  <a:srgbClr val="7F7F7F"/>
                </a:solidFill>
                <a:latin typeface="Verdana"/>
                <a:ea typeface="Verdana"/>
                <a:cs typeface="Verdana"/>
              </a:rPr>
              <a:t>...</a:t>
            </a: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lvl="0" algn="just">
              <a:lnSpc>
                <a:spcPct val="110000"/>
              </a:lnSpc>
              <a:buClr>
                <a:schemeClr val="accent6"/>
              </a:buClr>
              <a:buSzPts val="1200"/>
            </a:pPr>
            <a:endParaRPr lang="en-US" sz="1200" dirty="0">
              <a:solidFill>
                <a:srgbClr val="7F7F7F"/>
              </a:solidFill>
              <a:latin typeface="Verdana"/>
              <a:ea typeface="Verdana"/>
              <a:cs typeface="Verdana"/>
            </a:endParaRP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sp>
        <p:nvSpPr>
          <p:cNvPr id="1756" name="Google Shape;1756;p1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Executive</a:t>
            </a:r>
            <a:r>
              <a:rPr lang="fr-FR" sz="2400" dirty="0">
                <a:solidFill>
                  <a:srgbClr val="414141"/>
                </a:solidFill>
              </a:rPr>
              <a:t> </a:t>
            </a:r>
            <a:r>
              <a:rPr lang="fr-FR" sz="2400" dirty="0" err="1">
                <a:solidFill>
                  <a:srgbClr val="414141"/>
                </a:solidFill>
              </a:rPr>
              <a:t>Summary</a:t>
            </a:r>
            <a:r>
              <a:rPr lang="fr-FR" sz="2400" dirty="0">
                <a:solidFill>
                  <a:srgbClr val="414141"/>
                </a:solidFill>
              </a:rPr>
              <a:t> – Benchmarking 4G Data service</a:t>
            </a:r>
            <a:br>
              <a:rPr lang="fr-FR" sz="2400" dirty="0">
                <a:solidFill>
                  <a:srgbClr val="414141"/>
                </a:solidFill>
              </a:rPr>
            </a:br>
            <a:r>
              <a:rPr lang="fr-FR" sz="2400" dirty="0">
                <a:solidFill>
                  <a:srgbClr val="7F7F7F"/>
                </a:solidFill>
                <a:latin typeface="Verdana"/>
                <a:ea typeface="Verdana"/>
                <a:cs typeface="Verdana"/>
                <a:sym typeface="Verdana"/>
              </a:rPr>
              <a:t> </a:t>
            </a:r>
            <a:br>
              <a:rPr lang="fr-FR" sz="2400" dirty="0">
                <a:solidFill>
                  <a:srgbClr val="414141"/>
                </a:solidFill>
              </a:rPr>
            </a:br>
            <a:endParaRPr sz="2400" dirty="0">
              <a:solidFill>
                <a:srgbClr val="414141"/>
              </a:solidFill>
            </a:endParaRPr>
          </a:p>
        </p:txBody>
      </p:sp>
      <p:sp>
        <p:nvSpPr>
          <p:cNvPr id="1757" name="Google Shape;1757;p1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9</a:t>
            </a:fld>
            <a:endParaRPr sz="651" b="0" i="0" u="none" strike="noStrike" cap="none">
              <a:solidFill>
                <a:srgbClr val="000000"/>
              </a:solidFill>
              <a:latin typeface="Verdana"/>
              <a:ea typeface="Verdana"/>
              <a:cs typeface="Verdana"/>
              <a:sym typeface="Verdana"/>
            </a:endParaRPr>
          </a:p>
        </p:txBody>
      </p:sp>
      <p:sp>
        <p:nvSpPr>
          <p:cNvPr id="1758" name="Google Shape;1758;p1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59" name="Google Shape;1759;p19"/>
          <p:cNvSpPr/>
          <p:nvPr/>
        </p:nvSpPr>
        <p:spPr>
          <a:xfrm>
            <a:off x="469900" y="1913765"/>
            <a:ext cx="1669392" cy="4414463"/>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Data service 4G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60" name="Google Shape;1760;p19"/>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61" name="Google Shape;1761;p19"/>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62" name="Google Shape;1762;p19"/>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63" name="Google Shape;1763;p19"/>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64" name="Google Shape;1764;p19"/>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65" name="Google Shape;1765;p19"/>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66" name="Google Shape;1766;p19"/>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67" name="Google Shape;1767;p19"/>
          <p:cNvSpPr/>
          <p:nvPr/>
        </p:nvSpPr>
        <p:spPr>
          <a:xfrm>
            <a:off x="2390163" y="1529586"/>
            <a:ext cx="5051486" cy="5246799"/>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just" rtl="0">
              <a:lnSpc>
                <a:spcPct val="150000"/>
              </a:lnSpc>
              <a:spcBef>
                <a:spcPts val="0"/>
              </a:spcBef>
              <a:spcAft>
                <a:spcPts val="0"/>
              </a:spcAft>
              <a:buNone/>
            </a:pPr>
            <a:endParaRPr sz="1200" b="1"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rPr>
              <a:t>All operators met the 4G Data ARCEP requirements except CELTISS in FTP Failure rate.</a:t>
            </a:r>
          </a:p>
          <a:p>
            <a:pPr marL="177800" lvl="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rPr>
              <a:t>MTN is ranked first in all kinds of 4G data tests, w</a:t>
            </a:r>
            <a:r>
              <a:rPr lang="en-US" sz="1200" dirty="0">
                <a:solidFill>
                  <a:srgbClr val="7F7F7F"/>
                </a:solidFill>
                <a:latin typeface="Verdana"/>
                <a:ea typeface="Verdana"/>
                <a:cs typeface="Verdana"/>
                <a:sym typeface="Verdana"/>
              </a:rPr>
              <a:t>ith 29.5/15.5Mbps DL/UL Throughput compared to 12.9/11.9 Mbps and 12.6/10.3 Mbps for MOOV and CELTISS.</a:t>
            </a:r>
            <a:endParaRPr lang="en-US" sz="1200" dirty="0"/>
          </a:p>
          <a:p>
            <a:pPr marL="177800" lvl="0" indent="-177800" algn="just">
              <a:lnSpc>
                <a:spcPct val="150000"/>
              </a:lnSpc>
              <a:buClr>
                <a:srgbClr val="81BC00"/>
              </a:buClr>
              <a:buSzPts val="1200"/>
              <a:buFont typeface="Arial"/>
              <a:buChar char="•"/>
            </a:pPr>
            <a:endParaRPr dirty="0"/>
          </a:p>
          <a:p>
            <a:pPr marL="177800" marR="0" lvl="0" indent="-101600" algn="just" rtl="0">
              <a:lnSpc>
                <a:spcPct val="150000"/>
              </a:lnSpc>
              <a:spcBef>
                <a:spcPts val="0"/>
              </a:spcBef>
              <a:spcAft>
                <a:spcPts val="0"/>
              </a:spcAft>
              <a:buClr>
                <a:srgbClr val="81BC00"/>
              </a:buClr>
              <a:buSzPts val="1200"/>
              <a:buFont typeface="Arial"/>
              <a:buNone/>
            </a:pPr>
            <a:endParaRPr sz="1200"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68" name="Google Shape;1768;p19"/>
          <p:cNvSpPr/>
          <p:nvPr/>
        </p:nvSpPr>
        <p:spPr>
          <a:xfrm>
            <a:off x="7733253" y="1913766"/>
            <a:ext cx="4337555" cy="2960647"/>
          </a:xfrm>
          <a:prstGeom prst="rect">
            <a:avLst/>
          </a:prstGeom>
          <a:noFill/>
          <a:ln>
            <a:noFill/>
          </a:ln>
        </p:spPr>
        <p:txBody>
          <a:bodyPr spcFirstLastPara="1" wrap="square" lIns="91425" tIns="45700" rIns="91425" bIns="45700" anchor="t" anchorCtr="0">
            <a:noAutofit/>
          </a:bodyPr>
          <a:lstStyle/>
          <a:p>
            <a:pPr marL="177800" marR="0" lvl="0" indent="-177800" algn="l" rtl="0">
              <a:lnSpc>
                <a:spcPct val="200000"/>
              </a:lnSpc>
              <a:spcBef>
                <a:spcPts val="0"/>
              </a:spcBef>
              <a:spcAft>
                <a:spcPts val="0"/>
              </a:spcAft>
              <a:buClr>
                <a:srgbClr val="81BC00"/>
              </a:buClr>
              <a:buSzPts val="1200"/>
              <a:buFont typeface="Arial"/>
              <a:buChar char="•"/>
            </a:pPr>
            <a:endParaRPr sz="1200" dirty="0">
              <a:solidFill>
                <a:schemeClr val="dk1"/>
              </a:solidFill>
              <a:latin typeface="Verdana"/>
              <a:ea typeface="Verdana"/>
              <a:cs typeface="Verdana"/>
              <a:sym typeface="Verdana"/>
            </a:endParaRPr>
          </a:p>
        </p:txBody>
      </p:sp>
      <p:sp>
        <p:nvSpPr>
          <p:cNvPr id="15"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 MTN spectrum need to be used with a better efficiency, Some features and parameters need to be tuned and aligned</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To ensure that no throughput limitation is applied on users profiles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theme/theme1.xml><?xml version="1.0" encoding="utf-8"?>
<a:theme xmlns:a="http://schemas.openxmlformats.org/drawingml/2006/main" name="1_Deloitte_US_Onscreen">
  <a:themeElements>
    <a:clrScheme name="Deloitte colors">
      <a:dk1>
        <a:srgbClr val="000000"/>
      </a:dk1>
      <a:lt1>
        <a:srgbClr val="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loitte_US_Onscreen">
  <a:themeElements>
    <a:clrScheme name="Deloitte colors">
      <a:dk1>
        <a:srgbClr val="000000"/>
      </a:dk1>
      <a:lt1>
        <a:srgbClr val="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6504</TotalTime>
  <Words>2884</Words>
  <Application>Microsoft Office PowerPoint</Application>
  <PresentationFormat>Widescreen</PresentationFormat>
  <Paragraphs>608</Paragraphs>
  <Slides>47</Slides>
  <Notes>47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47</vt:i4>
      </vt:variant>
    </vt:vector>
  </HeadingPairs>
  <TitlesOfParts>
    <vt:vector size="54" baseType="lpstr">
      <vt:lpstr>Quattrocento Sans</vt:lpstr>
      <vt:lpstr>Verdana</vt:lpstr>
      <vt:lpstr>Arial</vt:lpstr>
      <vt:lpstr>Calibri</vt:lpstr>
      <vt:lpstr>Noto Sans Symbols</vt:lpstr>
      <vt:lpstr>1_Deloitte_US_Onscreen</vt:lpstr>
      <vt:lpstr>Deloitte_US_Onscreen</vt:lpstr>
      <vt:lpstr>PowerPoint Presentation</vt:lpstr>
      <vt:lpstr>Summary</vt:lpstr>
      <vt:lpstr>PowerPoint Presentation</vt:lpstr>
      <vt:lpstr>Intermediate report </vt:lpstr>
      <vt:lpstr>PowerPoint Presentation</vt:lpstr>
      <vt:lpstr>Executive Summary – Benchmarking coverage 2G/3G/4G   </vt:lpstr>
      <vt:lpstr>Executive Summary – Benchmarking voice service 2G/3G   </vt:lpstr>
      <vt:lpstr>Executive Summary – Benchmarking SMS service   </vt:lpstr>
      <vt:lpstr>Executive Summary – Benchmarking 4G Data service   </vt:lpstr>
      <vt:lpstr>Executive Summary – Benchmarking 3G Data service    </vt:lpstr>
      <vt:lpstr>PowerPoint Presentation</vt:lpstr>
      <vt:lpstr>Benchmarking Key Results – Coverage  MTN, MOOV, and CELTISS have quite similar 2G coverage, All of them satisfy the ARCEP requirements MTN is ranked first in 3G coverage where all operators satisfy the ARCEP requirements All operators failed to satisfy the ARCEP requirements in terms of Indoor 4G coverage. CELTISS and MTN fails in Incar 4G coverage as well     </vt:lpstr>
      <vt:lpstr>Benchmarking Key Results – 2G/3G voice and SMS Summary  MTN is ranked first in term of  voice accessibility MTN is ranked third  in term of  voice retainability All operators satisfy the voice ARCEP thresholds  All operators met the MOS ARCEP thresholds. MTN have the best average MOS Only MTN succeeded to reach ARCEP SMS target results   </vt:lpstr>
      <vt:lpstr>Benchmarking Key Results – 3G Data Summary  MTN met all the 3G Data ARCEP requirements. MOOV and MTN failed in Web service and FTP failure rate. MOOV failed also in UL FTP throughput   </vt:lpstr>
      <vt:lpstr>Benchmarking Key Results – 4G Data Summary  All operators met the 4G Data ARCEP requirements except CELTISS in FTP Failure rate. MTN is ranked first in almost all kinds of 4G data tests   </vt:lpstr>
      <vt:lpstr>PowerPoint Presentation</vt:lpstr>
      <vt:lpstr>Benchmarking: 2G coverage  MTN, MOOV and CELTISS 2G coverage met the ARCEP RxLev thresholds. </vt:lpstr>
      <vt:lpstr>Benchmarking: 2G coverage - Maps  2G coverage plots are quite similar for the 3 operators     </vt:lpstr>
      <vt:lpstr>Benchmarking: 3G coverage  MTN is ranked first in 3G coverage where all operators satisfy the ARCEP requirements      </vt:lpstr>
      <vt:lpstr>Benchmarking: 3G coverage-Maps  3G coverage plots are quite similar for the 3 operators      </vt:lpstr>
      <vt:lpstr>Benchmarking: 4G coverage  All operators failed to satisfy the ARCEP requirements in terms of Indoor 4G coverage.       </vt:lpstr>
      <vt:lpstr>Benchmarking – 4G coverage - Maps  4G coverage plots are quite similar for the 3 operators except in few roads       </vt:lpstr>
      <vt:lpstr>PowerPoint Presentation</vt:lpstr>
      <vt:lpstr>Benchmarking: CS Accessibility 2G/3G BLOCKED CALLS   MTN is ranked first in voice accessibility.      </vt:lpstr>
      <vt:lpstr>Benchmarking: CS Integrity Voice quality Mean Opinion Score  MTN have the best ratio of excellent and good Voice Quality samples        </vt:lpstr>
      <vt:lpstr>Benchmarking – CS Integrity Voice quality maps (MOS)  MTN has around 1,63% of MOS samples lower than 2.2,  Values lower than 2,2 pose risk of bad users perceived voice quality                                              3d       </vt:lpstr>
      <vt:lpstr>Benchmarking: CS Retainability 2G/3G DROPPED CALLS   All operators satisfie the retainability ARCEP thresholds</vt:lpstr>
      <vt:lpstr>Benchmarking Voice service Band usage(%)  Most of voice traffic is carried by 3G for all operators MTN's 2G band usage: 63,16% GSM 900 and 36,84% GSM 1800 Mhz, 23,9 % of MTN 3G CS traffic is carried on U900 compared to 16% and 3,5% for MOOV and CELTISS.      </vt:lpstr>
      <vt:lpstr>Benchmarking: Radio parameters EC/NO comparison  CELLTIS have the best 3G EcNo samples within acceptable range    </vt:lpstr>
      <vt:lpstr>Benchmarking: Radio parameters EC/NO  CELLTIS and MOOV have a better  3G EcNo samples distribution, This is could be correlated not only to the traffic but also to the number of carriers and U900 penetration     </vt:lpstr>
      <vt:lpstr>Benchmarking – 2G/3G CALL SETUP TIME  MTN have the best Call setup time. MTN have the best 4G CSBF Call setup Time, Call setup time 2G is higher than in 3G/4G.     </vt:lpstr>
      <vt:lpstr>Benchmarking – SMS SENDING FAILURE  All operators failed in SMS service due to the delivery time exceeding 6s however MTN have the best SMS results</vt:lpstr>
      <vt:lpstr>PowerPoint Presentation</vt:lpstr>
      <vt:lpstr>Benchmarking – DATA 3G  All operators have a good rate of successful Internet connection</vt:lpstr>
      <vt:lpstr>Benchmarking – DATA 3G  CELLTISS failed in Web service  MTN shows the best results compared to competitors</vt:lpstr>
      <vt:lpstr>Benchmarking – DATA 3G   CELLTISS AND MOOV failed in ftp service</vt:lpstr>
      <vt:lpstr>Benchmarking – 3G FTP MEAN THROUGHPUT   </vt:lpstr>
      <vt:lpstr>Benchmarking – 3G FTP MEAN THROUGHPUT comparison map  All samples  exceed 2Mbps</vt:lpstr>
      <vt:lpstr>Benchmarking – 4G HTTP Browsing   MTN Have the  best HTTP Browsing success rate. </vt:lpstr>
      <vt:lpstr>Benchmarking – 4G FTP THROUGHPUT comparison   CELLTISS  failed in DL ftp SR service  </vt:lpstr>
      <vt:lpstr>Benchmarking – 4G FTP THROUGHPUT comparison   MTN is ranked first in all kinds of 4G FTP tests   </vt:lpstr>
      <vt:lpstr>Benchmarking – 4G FTP THROUGHPUT comparison map  MTN Shows the best 4G FTP throughput samples distribution.  </vt:lpstr>
      <vt:lpstr>Benchmarking – BAND and TECHNOLOGY UTILISATION  Most of MTN LTE samples are in 2600 band.  Most of CELTIS LTE samples are in 1800 band. Most of MOOV LTE samples are in 2600 band Usage of 3G U900 is lower for CELTISS    </vt:lpstr>
      <vt:lpstr>Benchmarking – Data TECHNOLOGY Usage(%)      </vt:lpstr>
      <vt:lpstr>Benchmarking – SINR comparison   Drive tests are showing that CELTISS have the best acceptable level range of SINR.       </vt:lpstr>
      <vt:lpstr>Benchmarking – SNIR comparison map  4G CELTISS have a  better  quality of signal distribution compared to MTN and MOOV.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2016</dc:creator>
  <cp:lastModifiedBy>Fares Saadani</cp:lastModifiedBy>
  <cp:revision>140</cp:revision>
  <dcterms:created xsi:type="dcterms:W3CDTF">2019-01-15T17:14:35Z</dcterms:created>
  <dcterms:modified xsi:type="dcterms:W3CDTF">2023-11-23T12:15:01Z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2023-11-08T17:16:14Z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ecd66d97-919e-42b6-b7eb-66270f911e89</vt:lpwstr>
  </property>
  <property fmtid="{D5CDD505-2E9C-101B-9397-08002B2CF9AE}" pid="8" name="MSIP_Label_ea60d57e-af5b-4752-ac57-3e4f28ca11dc_ContentBits">
    <vt:lpwstr>0</vt:lpwstr>
  </property>
</Properties>
</file>