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370" r:id="rId4"/>
    <p:sldId id="265" r:id="rId5"/>
    <p:sldId id="266"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4" r:id="rId28"/>
    <p:sldId id="292" r:id="rId29"/>
    <p:sldId id="293" r:id="rId30"/>
    <p:sldId id="296" r:id="rId31"/>
    <p:sldId id="297" r:id="rId32"/>
    <p:sldId id="300"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varScale="1">
        <p:scale>
          <a:sx n="71" d="100"/>
          <a:sy n="71" d="100"/>
        </p:scale>
        <p:origin x="110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0.96919999999999995</c:v>
                </c:pt>
                <c:pt idx="1">
                  <c:v>0.997</c:v>
                </c:pt>
                <c:pt idx="2">
                  <c:v>0.99970000000000003</c:v>
                </c:pt>
              </c:numCache>
            </c:numRef>
          </c:val>
          <c:extLst>
            <c:ext xmlns:c16="http://schemas.microsoft.com/office/drawing/2014/chart" uri="{C3380CC4-5D6E-409C-BE32-E72D297353CC}">
              <c16:uniqueId val="{00000000-3B29-42BC-BC73-A0BAB5C00B07}"/>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0.74819999999999998</c:v>
                </c:pt>
                <c:pt idx="1">
                  <c:v>0.98529999999999995</c:v>
                </c:pt>
                <c:pt idx="2">
                  <c:v>0.99590000000000001</c:v>
                </c:pt>
              </c:numCache>
            </c:numRef>
          </c:val>
          <c:extLst>
            <c:ext xmlns:c16="http://schemas.microsoft.com/office/drawing/2014/chart" uri="{C3380CC4-5D6E-409C-BE32-E72D297353CC}">
              <c16:uniqueId val="{00000001-3B29-42BC-BC73-A0BAB5C00B07}"/>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0.69169999999999998</c:v>
                </c:pt>
                <c:pt idx="1">
                  <c:v>0.96389999999999998</c:v>
                </c:pt>
                <c:pt idx="2">
                  <c:v>0.98229999999999995</c:v>
                </c:pt>
              </c:numCache>
            </c:numRef>
          </c:val>
          <c:extLst>
            <c:ext xmlns:c16="http://schemas.microsoft.com/office/drawing/2014/chart" uri="{C3380CC4-5D6E-409C-BE32-E72D297353CC}">
              <c16:uniqueId val="{00000002-3B29-42BC-BC73-A0BAB5C00B07}"/>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F38-4E07-A7A6-6AD7004228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1</c:v>
                </c:pt>
                <c:pt idx="1">
                  <c:v>0</c:v>
                </c:pt>
              </c:numCache>
            </c:numRef>
          </c:val>
          <c:extLst>
            <c:ext xmlns:c16="http://schemas.microsoft.com/office/drawing/2014/chart" uri="{C3380CC4-5D6E-409C-BE32-E72D297353CC}">
              <c16:uniqueId val="{00000002-EF38-4E07-A7A6-6AD70042283B}"/>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1</c:v>
                </c:pt>
                <c:pt idx="1">
                  <c:v>0</c:v>
                </c:pt>
              </c:numCache>
            </c:numRef>
          </c:val>
          <c:extLst>
            <c:ext xmlns:c16="http://schemas.microsoft.com/office/drawing/2014/chart" uri="{C3380CC4-5D6E-409C-BE32-E72D297353CC}">
              <c16:uniqueId val="{00000003-EF38-4E07-A7A6-6AD70042283B}"/>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0.92859999999999998</c:v>
                </c:pt>
                <c:pt idx="1">
                  <c:v>7.1400000000000005E-2</c:v>
                </c:pt>
              </c:numCache>
            </c:numRef>
          </c:val>
          <c:extLst>
            <c:ext xmlns:c16="http://schemas.microsoft.com/office/drawing/2014/chart" uri="{C3380CC4-5D6E-409C-BE32-E72D297353CC}">
              <c16:uniqueId val="{00000004-EF38-4E07-A7A6-6AD70042283B}"/>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0.23419999999999999</c:v>
                </c:pt>
                <c:pt idx="1">
                  <c:v>0.76580000000000004</c:v>
                </c:pt>
              </c:numCache>
            </c:numRef>
          </c:val>
          <c:extLst>
            <c:ext xmlns:c16="http://schemas.microsoft.com/office/drawing/2014/chart" uri="{C3380CC4-5D6E-409C-BE32-E72D297353CC}">
              <c16:uniqueId val="{00000000-B53A-406D-B1E6-8238A2347196}"/>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0.4778</c:v>
                </c:pt>
                <c:pt idx="1">
                  <c:v>0.5222</c:v>
                </c:pt>
              </c:numCache>
            </c:numRef>
          </c:val>
          <c:extLst>
            <c:ext xmlns:c16="http://schemas.microsoft.com/office/drawing/2014/chart" uri="{C3380CC4-5D6E-409C-BE32-E72D297353CC}">
              <c16:uniqueId val="{00000001-B53A-406D-B1E6-8238A2347196}"/>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0.29420000000000002</c:v>
                </c:pt>
                <c:pt idx="1">
                  <c:v>0.70579999999999998</c:v>
                </c:pt>
              </c:numCache>
            </c:numRef>
          </c:val>
          <c:extLst>
            <c:ext xmlns:c16="http://schemas.microsoft.com/office/drawing/2014/chart" uri="{C3380CC4-5D6E-409C-BE32-E72D297353CC}">
              <c16:uniqueId val="{00000002-B53A-406D-B1E6-8238A2347196}"/>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0.496</c:v>
                </c:pt>
                <c:pt idx="1">
                  <c:v>0.24030000000000001</c:v>
                </c:pt>
                <c:pt idx="2">
                  <c:v>0.24970000000000001</c:v>
                </c:pt>
                <c:pt idx="3">
                  <c:v>1.4E-2</c:v>
                </c:pt>
                <c:pt idx="4">
                  <c:v>0.73629999999999995</c:v>
                </c:pt>
              </c:numCache>
            </c:numRef>
          </c:val>
          <c:extLst>
            <c:ext xmlns:c16="http://schemas.microsoft.com/office/drawing/2014/chart" uri="{C3380CC4-5D6E-409C-BE32-E72D297353CC}">
              <c16:uniqueId val="{00000000-457E-472D-8128-76972F719761}"/>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0.34989999999999999</c:v>
                </c:pt>
                <c:pt idx="1">
                  <c:v>0.3548</c:v>
                </c:pt>
                <c:pt idx="2">
                  <c:v>0.24929999999999999</c:v>
                </c:pt>
                <c:pt idx="3">
                  <c:v>4.5999999999999999E-2</c:v>
                </c:pt>
                <c:pt idx="4">
                  <c:v>0.70469999999999999</c:v>
                </c:pt>
              </c:numCache>
            </c:numRef>
          </c:val>
          <c:extLst>
            <c:ext xmlns:c16="http://schemas.microsoft.com/office/drawing/2014/chart" uri="{C3380CC4-5D6E-409C-BE32-E72D297353CC}">
              <c16:uniqueId val="{00000001-457E-472D-8128-76972F719761}"/>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0.5302</c:v>
                </c:pt>
                <c:pt idx="1">
                  <c:v>0.2596</c:v>
                </c:pt>
                <c:pt idx="2">
                  <c:v>0.15840000000000001</c:v>
                </c:pt>
                <c:pt idx="3">
                  <c:v>5.1900000000000002E-2</c:v>
                </c:pt>
                <c:pt idx="4">
                  <c:v>0.78980000000000006</c:v>
                </c:pt>
              </c:numCache>
            </c:numRef>
          </c:val>
          <c:extLst>
            <c:ext xmlns:c16="http://schemas.microsoft.com/office/drawing/2014/chart" uri="{C3380CC4-5D6E-409C-BE32-E72D297353CC}">
              <c16:uniqueId val="{00000002-457E-472D-8128-76972F719761}"/>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6.1</c:v>
                </c:pt>
              </c:numCache>
            </c:numRef>
          </c:val>
          <c:extLst>
            <c:ext xmlns:c16="http://schemas.microsoft.com/office/drawing/2014/chart" uri="{C3380CC4-5D6E-409C-BE32-E72D297353CC}">
              <c16:uniqueId val="{00000000-9219-4F54-848D-672A69C21C45}"/>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7.61</c:v>
                </c:pt>
              </c:numCache>
            </c:numRef>
          </c:val>
          <c:extLst>
            <c:ext xmlns:c16="http://schemas.microsoft.com/office/drawing/2014/chart" uri="{C3380CC4-5D6E-409C-BE32-E72D297353CC}">
              <c16:uniqueId val="{00000001-9219-4F54-848D-672A69C21C45}"/>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8.01</c:v>
                </c:pt>
              </c:numCache>
            </c:numRef>
          </c:val>
          <c:extLst>
            <c:ext xmlns:c16="http://schemas.microsoft.com/office/drawing/2014/chart" uri="{C3380CC4-5D6E-409C-BE32-E72D297353CC}">
              <c16:uniqueId val="{00000002-9219-4F54-848D-672A69C21C45}"/>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5.54</c:v>
                </c:pt>
                <c:pt idx="1">
                  <c:v>5.82</c:v>
                </c:pt>
                <c:pt idx="2">
                  <c:v>7.05</c:v>
                </c:pt>
              </c:numCache>
            </c:numRef>
          </c:val>
          <c:extLst>
            <c:ext xmlns:c16="http://schemas.microsoft.com/office/drawing/2014/chart" uri="{C3380CC4-5D6E-409C-BE32-E72D297353CC}">
              <c16:uniqueId val="{00000000-D27F-43EF-A971-4D919694CD08}"/>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8.15</c:v>
                </c:pt>
                <c:pt idx="1">
                  <c:v>6.99</c:v>
                </c:pt>
                <c:pt idx="2">
                  <c:v>7.7</c:v>
                </c:pt>
              </c:numCache>
            </c:numRef>
          </c:val>
          <c:extLst>
            <c:ext xmlns:c16="http://schemas.microsoft.com/office/drawing/2014/chart" uri="{C3380CC4-5D6E-409C-BE32-E72D297353CC}">
              <c16:uniqueId val="{00000001-D27F-43EF-A971-4D919694CD08}"/>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8.09</c:v>
                </c:pt>
                <c:pt idx="1">
                  <c:v>7.95</c:v>
                </c:pt>
                <c:pt idx="2">
                  <c:v>8.01</c:v>
                </c:pt>
              </c:numCache>
            </c:numRef>
          </c:val>
          <c:extLst>
            <c:ext xmlns:c16="http://schemas.microsoft.com/office/drawing/2014/chart" uri="{C3380CC4-5D6E-409C-BE32-E72D297353CC}">
              <c16:uniqueId val="{00000002-D27F-43EF-A971-4D919694CD08}"/>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0.99360000000000004</c:v>
                </c:pt>
                <c:pt idx="1">
                  <c:v>0.98870000000000002</c:v>
                </c:pt>
              </c:numCache>
            </c:numRef>
          </c:val>
          <c:extLst>
            <c:ext xmlns:c16="http://schemas.microsoft.com/office/drawing/2014/chart" uri="{C3380CC4-5D6E-409C-BE32-E72D297353CC}">
              <c16:uniqueId val="{00000000-740E-4CC3-8BC5-A716EAAF851B}"/>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0.93589999999999995</c:v>
                </c:pt>
                <c:pt idx="1">
                  <c:v>0.90380000000000005</c:v>
                </c:pt>
              </c:numCache>
            </c:numRef>
          </c:val>
          <c:extLst>
            <c:ext xmlns:c16="http://schemas.microsoft.com/office/drawing/2014/chart" uri="{C3380CC4-5D6E-409C-BE32-E72D297353CC}">
              <c16:uniqueId val="{00000001-740E-4CC3-8BC5-A716EAAF851B}"/>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0.85209999999999997</c:v>
                </c:pt>
                <c:pt idx="1">
                  <c:v>0.84440000000000004</c:v>
                </c:pt>
              </c:numCache>
            </c:numRef>
          </c:val>
          <c:extLst>
            <c:ext xmlns:c16="http://schemas.microsoft.com/office/drawing/2014/chart" uri="{C3380CC4-5D6E-409C-BE32-E72D297353CC}">
              <c16:uniqueId val="{00000002-740E-4CC3-8BC5-A716EAAF851B}"/>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0.49109999999999998</c:v>
                </c:pt>
                <c:pt idx="1">
                  <c:v>0.50249999999999995</c:v>
                </c:pt>
                <c:pt idx="2">
                  <c:v>6.4000000000000003E-3</c:v>
                </c:pt>
              </c:numCache>
            </c:numRef>
          </c:val>
          <c:extLst>
            <c:ext xmlns:c16="http://schemas.microsoft.com/office/drawing/2014/chart" uri="{C3380CC4-5D6E-409C-BE32-E72D297353CC}">
              <c16:uniqueId val="{00000000-D1FF-49F6-855C-B1772AF5238B}"/>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0.42370000000000002</c:v>
                </c:pt>
                <c:pt idx="1">
                  <c:v>0.51219999999999999</c:v>
                </c:pt>
                <c:pt idx="2">
                  <c:v>6.4100000000000004E-2</c:v>
                </c:pt>
              </c:numCache>
            </c:numRef>
          </c:val>
          <c:extLst>
            <c:ext xmlns:c16="http://schemas.microsoft.com/office/drawing/2014/chart" uri="{C3380CC4-5D6E-409C-BE32-E72D297353CC}">
              <c16:uniqueId val="{00000001-D1FF-49F6-855C-B1772AF5238B}"/>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0.435</c:v>
                </c:pt>
                <c:pt idx="1">
                  <c:v>0.41710000000000003</c:v>
                </c:pt>
                <c:pt idx="2">
                  <c:v>0.1479</c:v>
                </c:pt>
              </c:numCache>
            </c:numRef>
          </c:val>
          <c:extLst>
            <c:ext xmlns:c16="http://schemas.microsoft.com/office/drawing/2014/chart" uri="{C3380CC4-5D6E-409C-BE32-E72D297353CC}">
              <c16:uniqueId val="{00000002-D1FF-49F6-855C-B1772AF5238B}"/>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1</c:v>
                </c:pt>
                <c:pt idx="1">
                  <c:v>1</c:v>
                </c:pt>
              </c:numCache>
            </c:numRef>
          </c:val>
          <c:extLst>
            <c:ext xmlns:c16="http://schemas.microsoft.com/office/drawing/2014/chart" uri="{C3380CC4-5D6E-409C-BE32-E72D297353CC}">
              <c16:uniqueId val="{00000000-6E7B-45BA-8609-FDA9D6A6A194}"/>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1</c:v>
                </c:pt>
                <c:pt idx="1">
                  <c:v>1</c:v>
                </c:pt>
              </c:numCache>
            </c:numRef>
          </c:val>
          <c:extLst>
            <c:ext xmlns:c16="http://schemas.microsoft.com/office/drawing/2014/chart" uri="{C3380CC4-5D6E-409C-BE32-E72D297353CC}">
              <c16:uniqueId val="{00000001-6E7B-45BA-8609-FDA9D6A6A194}"/>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1</c:v>
                </c:pt>
                <c:pt idx="1">
                  <c:v>1</c:v>
                </c:pt>
              </c:numCache>
            </c:numRef>
          </c:val>
          <c:extLst>
            <c:ext xmlns:c16="http://schemas.microsoft.com/office/drawing/2014/chart" uri="{C3380CC4-5D6E-409C-BE32-E72D297353CC}">
              <c16:uniqueId val="{00000002-6E7B-45BA-8609-FDA9D6A6A194}"/>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0.98</c:v>
                </c:pt>
                <c:pt idx="1">
                  <c:v>1.43</c:v>
                </c:pt>
              </c:numCache>
            </c:numRef>
          </c:val>
          <c:extLst>
            <c:ext xmlns:c16="http://schemas.microsoft.com/office/drawing/2014/chart" uri="{C3380CC4-5D6E-409C-BE32-E72D297353CC}">
              <c16:uniqueId val="{00000000-D4EA-496C-84C1-AF3F60AFDB86}"/>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1.1100000000000001</c:v>
                </c:pt>
                <c:pt idx="1">
                  <c:v>1.69</c:v>
                </c:pt>
              </c:numCache>
            </c:numRef>
          </c:val>
          <c:extLst>
            <c:ext xmlns:c16="http://schemas.microsoft.com/office/drawing/2014/chart" uri="{C3380CC4-5D6E-409C-BE32-E72D297353CC}">
              <c16:uniqueId val="{00000001-D4EA-496C-84C1-AF3F60AFDB86}"/>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1.27</c:v>
                </c:pt>
                <c:pt idx="1">
                  <c:v>1.58</c:v>
                </c:pt>
              </c:numCache>
            </c:numRef>
          </c:val>
          <c:extLst>
            <c:ext xmlns:c16="http://schemas.microsoft.com/office/drawing/2014/chart" uri="{C3380CC4-5D6E-409C-BE32-E72D297353CC}">
              <c16:uniqueId val="{00000002-D4EA-496C-84C1-AF3F60AFDB86}"/>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6.66</c:v>
                </c:pt>
              </c:numCache>
            </c:numRef>
          </c:val>
          <c:extLst>
            <c:ext xmlns:c16="http://schemas.microsoft.com/office/drawing/2014/chart" uri="{C3380CC4-5D6E-409C-BE32-E72D297353CC}">
              <c16:uniqueId val="{00000000-3E45-4BEB-A991-BB92B2BEE7BD}"/>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6.98</c:v>
                </c:pt>
              </c:numCache>
            </c:numRef>
          </c:val>
          <c:extLst>
            <c:ext xmlns:c16="http://schemas.microsoft.com/office/drawing/2014/chart" uri="{C3380CC4-5D6E-409C-BE32-E72D297353CC}">
              <c16:uniqueId val="{00000001-3E45-4BEB-A991-BB92B2BEE7BD}"/>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3E45-4BEB-A991-BB92B2BEE7B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7.01</c:v>
                </c:pt>
              </c:numCache>
            </c:numRef>
          </c:val>
          <c:extLst>
            <c:ext xmlns:c16="http://schemas.microsoft.com/office/drawing/2014/chart" uri="{C3380CC4-5D6E-409C-BE32-E72D297353CC}">
              <c16:uniqueId val="{00000004-3E45-4BEB-A991-BB92B2BEE7BD}"/>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0.92449999999999999</c:v>
                </c:pt>
              </c:numCache>
            </c:numRef>
          </c:val>
          <c:extLst>
            <c:ext xmlns:c16="http://schemas.microsoft.com/office/drawing/2014/chart" uri="{C3380CC4-5D6E-409C-BE32-E72D297353CC}">
              <c16:uniqueId val="{00000000-2D56-40DC-AC35-1077C281CF5D}"/>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0.73140000000000005</c:v>
                </c:pt>
              </c:numCache>
            </c:numRef>
          </c:val>
          <c:extLst>
            <c:ext xmlns:c16="http://schemas.microsoft.com/office/drawing/2014/chart" uri="{C3380CC4-5D6E-409C-BE32-E72D297353CC}">
              <c16:uniqueId val="{00000001-2D56-40DC-AC35-1077C281CF5D}"/>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0.66149999999999998</c:v>
                </c:pt>
              </c:numCache>
            </c:numRef>
          </c:val>
          <c:extLst>
            <c:ext xmlns:c16="http://schemas.microsoft.com/office/drawing/2014/chart" uri="{C3380CC4-5D6E-409C-BE32-E72D297353CC}">
              <c16:uniqueId val="{00000002-2D56-40DC-AC35-1077C281CF5D}"/>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4D1-4A77-9002-C5FA595F36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0.99780000000000002</c:v>
                </c:pt>
              </c:numCache>
            </c:numRef>
          </c:val>
          <c:extLst>
            <c:ext xmlns:c16="http://schemas.microsoft.com/office/drawing/2014/chart" uri="{C3380CC4-5D6E-409C-BE32-E72D297353CC}">
              <c16:uniqueId val="{00000002-94D1-4A77-9002-C5FA595F365F}"/>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0.95330000000000004</c:v>
                </c:pt>
              </c:numCache>
            </c:numRef>
          </c:val>
          <c:extLst>
            <c:ext xmlns:c16="http://schemas.microsoft.com/office/drawing/2014/chart" uri="{C3380CC4-5D6E-409C-BE32-E72D297353CC}">
              <c16:uniqueId val="{00000003-94D1-4A77-9002-C5FA595F365F}"/>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0.99060000000000004</c:v>
                </c:pt>
              </c:numCache>
            </c:numRef>
          </c:val>
          <c:extLst>
            <c:ext xmlns:c16="http://schemas.microsoft.com/office/drawing/2014/chart" uri="{C3380CC4-5D6E-409C-BE32-E72D297353CC}">
              <c16:uniqueId val="{00000004-94D1-4A77-9002-C5FA595F365F}"/>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02"/>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0.99560000000000004</c:v>
                </c:pt>
                <c:pt idx="1">
                  <c:v>0.99160000000000004</c:v>
                </c:pt>
              </c:numCache>
            </c:numRef>
          </c:val>
          <c:extLst>
            <c:ext xmlns:c16="http://schemas.microsoft.com/office/drawing/2014/chart" uri="{C3380CC4-5D6E-409C-BE32-E72D297353CC}">
              <c16:uniqueId val="{00000000-36E1-4C0A-89BB-D078267FC6C4}"/>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0.98699999999999999</c:v>
                </c:pt>
                <c:pt idx="1">
                  <c:v>1</c:v>
                </c:pt>
              </c:numCache>
            </c:numRef>
          </c:val>
          <c:extLst>
            <c:ext xmlns:c16="http://schemas.microsoft.com/office/drawing/2014/chart" uri="{C3380CC4-5D6E-409C-BE32-E72D297353CC}">
              <c16:uniqueId val="{00000001-36E1-4C0A-89BB-D078267FC6C4}"/>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1</c:v>
                </c:pt>
                <c:pt idx="1">
                  <c:v>0.99380000000000002</c:v>
                </c:pt>
              </c:numCache>
            </c:numRef>
          </c:val>
          <c:extLst>
            <c:ext xmlns:c16="http://schemas.microsoft.com/office/drawing/2014/chart" uri="{C3380CC4-5D6E-409C-BE32-E72D297353CC}">
              <c16:uniqueId val="{00000002-36E1-4C0A-89BB-D078267FC6C4}"/>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188685609276684"/>
          <c:y val="0.10348288478891357"/>
          <c:w val="0.7415289780062575"/>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3A8C-4712-8969-E4126EB08C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6970.1</c:v>
                </c:pt>
                <c:pt idx="1">
                  <c:v>2627.48</c:v>
                </c:pt>
                <c:pt idx="2">
                  <c:v>15345.48</c:v>
                </c:pt>
                <c:pt idx="3">
                  <c:v>14584.11</c:v>
                </c:pt>
              </c:numCache>
            </c:numRef>
          </c:val>
          <c:extLst>
            <c:ext xmlns:c16="http://schemas.microsoft.com/office/drawing/2014/chart" uri="{C3380CC4-5D6E-409C-BE32-E72D297353CC}">
              <c16:uniqueId val="{00000002-3A8C-4712-8969-E4126EB08CFA}"/>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4493.7700000000004</c:v>
                </c:pt>
                <c:pt idx="1">
                  <c:v>1391.74</c:v>
                </c:pt>
                <c:pt idx="2">
                  <c:v>15328.65</c:v>
                </c:pt>
                <c:pt idx="3">
                  <c:v>12547.88</c:v>
                </c:pt>
              </c:numCache>
            </c:numRef>
          </c:val>
          <c:extLst>
            <c:ext xmlns:c16="http://schemas.microsoft.com/office/drawing/2014/chart" uri="{C3380CC4-5D6E-409C-BE32-E72D297353CC}">
              <c16:uniqueId val="{00000003-3A8C-4712-8969-E4126EB08CFA}"/>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6544.37</c:v>
                </c:pt>
                <c:pt idx="1">
                  <c:v>2015.55</c:v>
                </c:pt>
                <c:pt idx="2">
                  <c:v>13188.59</c:v>
                </c:pt>
                <c:pt idx="3">
                  <c:v>8474.4500000000007</c:v>
                </c:pt>
              </c:numCache>
            </c:numRef>
          </c:val>
          <c:extLst>
            <c:ext xmlns:c16="http://schemas.microsoft.com/office/drawing/2014/chart" uri="{C3380CC4-5D6E-409C-BE32-E72D297353CC}">
              <c16:uniqueId val="{00000004-3A8C-4712-8969-E4126EB08CFA}"/>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0.98109999999999997</c:v>
                </c:pt>
              </c:numCache>
            </c:numRef>
          </c:val>
          <c:extLst>
            <c:ext xmlns:c16="http://schemas.microsoft.com/office/drawing/2014/chart" uri="{C3380CC4-5D6E-409C-BE32-E72D297353CC}">
              <c16:uniqueId val="{00000000-BF4A-4EE2-B69E-BA244A34ED17}"/>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0.97450000000000003</c:v>
                </c:pt>
              </c:numCache>
            </c:numRef>
          </c:val>
          <c:extLst>
            <c:ext xmlns:c16="http://schemas.microsoft.com/office/drawing/2014/chart" uri="{C3380CC4-5D6E-409C-BE32-E72D297353CC}">
              <c16:uniqueId val="{00000001-BF4A-4EE2-B69E-BA244A34ED17}"/>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0.9788</c:v>
                </c:pt>
              </c:numCache>
            </c:numRef>
          </c:val>
          <c:extLst>
            <c:ext xmlns:c16="http://schemas.microsoft.com/office/drawing/2014/chart" uri="{C3380CC4-5D6E-409C-BE32-E72D297353CC}">
              <c16:uniqueId val="{00000002-BF4A-4EE2-B69E-BA244A34ED17}"/>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0.99570000000000003</c:v>
                </c:pt>
                <c:pt idx="1">
                  <c:v>1</c:v>
                </c:pt>
              </c:numCache>
            </c:numRef>
          </c:val>
          <c:extLst>
            <c:ext xmlns:c16="http://schemas.microsoft.com/office/drawing/2014/chart" uri="{C3380CC4-5D6E-409C-BE32-E72D297353CC}">
              <c16:uniqueId val="{00000000-D188-45F2-BC6D-6DA51B19B341}"/>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0.99780000000000002</c:v>
                </c:pt>
                <c:pt idx="1">
                  <c:v>0.99550000000000005</c:v>
                </c:pt>
              </c:numCache>
            </c:numRef>
          </c:val>
          <c:extLst>
            <c:ext xmlns:c16="http://schemas.microsoft.com/office/drawing/2014/chart" uri="{C3380CC4-5D6E-409C-BE32-E72D297353CC}">
              <c16:uniqueId val="{00000001-D188-45F2-BC6D-6DA51B19B341}"/>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0.91669999999999996</c:v>
                </c:pt>
                <c:pt idx="1">
                  <c:v>1</c:v>
                </c:pt>
              </c:numCache>
            </c:numRef>
          </c:val>
          <c:extLst>
            <c:ext xmlns:c16="http://schemas.microsoft.com/office/drawing/2014/chart" uri="{C3380CC4-5D6E-409C-BE32-E72D297353CC}">
              <c16:uniqueId val="{00000002-D188-45F2-BC6D-6DA51B19B341}"/>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071230514921524"/>
          <c:y val="0.11175330314605787"/>
          <c:w val="0.83410835214446954"/>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52666.45</c:v>
                </c:pt>
                <c:pt idx="1">
                  <c:v>21183.75</c:v>
                </c:pt>
                <c:pt idx="2">
                  <c:v>201254.19</c:v>
                </c:pt>
                <c:pt idx="3">
                  <c:v>37847.54</c:v>
                </c:pt>
              </c:numCache>
            </c:numRef>
          </c:val>
          <c:extLst>
            <c:ext xmlns:c16="http://schemas.microsoft.com/office/drawing/2014/chart" uri="{C3380CC4-5D6E-409C-BE32-E72D297353CC}">
              <c16:uniqueId val="{00000000-9AE0-441D-B278-6849F3446D07}"/>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15471.21</c:v>
                </c:pt>
                <c:pt idx="1">
                  <c:v>8075.06</c:v>
                </c:pt>
                <c:pt idx="2">
                  <c:v>165414.21</c:v>
                </c:pt>
                <c:pt idx="3">
                  <c:v>9987.4699999999993</c:v>
                </c:pt>
              </c:numCache>
            </c:numRef>
          </c:val>
          <c:extLst>
            <c:ext xmlns:c16="http://schemas.microsoft.com/office/drawing/2014/chart" uri="{C3380CC4-5D6E-409C-BE32-E72D297353CC}">
              <c16:uniqueId val="{00000001-9AE0-441D-B278-6849F3446D07}"/>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14025.19</c:v>
                </c:pt>
                <c:pt idx="1">
                  <c:v>10441.17</c:v>
                </c:pt>
                <c:pt idx="2">
                  <c:v>35621.370000000003</c:v>
                </c:pt>
                <c:pt idx="3">
                  <c:v>13287.98</c:v>
                </c:pt>
              </c:numCache>
            </c:numRef>
          </c:val>
          <c:extLst>
            <c:ext xmlns:c16="http://schemas.microsoft.com/office/drawing/2014/chart" uri="{C3380CC4-5D6E-409C-BE32-E72D297353CC}">
              <c16:uniqueId val="{00000002-9AE0-441D-B278-6849F3446D07}"/>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a:t>
            </a:r>
            <a:r>
              <a:rPr lang="fr-FR" sz="1400" b="0" i="0" u="none" strike="noStrike" baseline="0">
                <a:effectLst/>
              </a:rPr>
              <a:t>Distribution </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8.1000000000000003E-2</c:v>
                </c:pt>
                <c:pt idx="1">
                  <c:v>0.91900000000000004</c:v>
                </c:pt>
              </c:numCache>
            </c:numRef>
          </c:val>
          <c:extLst>
            <c:ext xmlns:c16="http://schemas.microsoft.com/office/drawing/2014/chart" uri="{C3380CC4-5D6E-409C-BE32-E72D297353CC}">
              <c16:uniqueId val="{00000000-8D07-426F-880E-F260C7F144EF}"/>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0.30499999999999999</c:v>
                </c:pt>
                <c:pt idx="1">
                  <c:v>0.69499999999999995</c:v>
                </c:pt>
              </c:numCache>
            </c:numRef>
          </c:val>
          <c:extLst>
            <c:ext xmlns:c16="http://schemas.microsoft.com/office/drawing/2014/chart" uri="{C3380CC4-5D6E-409C-BE32-E72D297353CC}">
              <c16:uniqueId val="{00000001-8D07-426F-880E-F260C7F144EF}"/>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5.1299999999999998E-2</c:v>
                </c:pt>
                <c:pt idx="1">
                  <c:v>0.94869999999999999</c:v>
                </c:pt>
              </c:numCache>
            </c:numRef>
          </c:val>
          <c:extLst>
            <c:ext xmlns:c16="http://schemas.microsoft.com/office/drawing/2014/chart" uri="{C3380CC4-5D6E-409C-BE32-E72D297353CC}">
              <c16:uniqueId val="{00000002-8D07-426F-880E-F260C7F144EF}"/>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2.5999999999999999E-3</c:v>
                </c:pt>
                <c:pt idx="1">
                  <c:v>0</c:v>
                </c:pt>
                <c:pt idx="2">
                  <c:v>9.7000000000000003E-3</c:v>
                </c:pt>
                <c:pt idx="3">
                  <c:v>0</c:v>
                </c:pt>
                <c:pt idx="4">
                  <c:v>0.98770000000000002</c:v>
                </c:pt>
              </c:numCache>
            </c:numRef>
          </c:val>
          <c:extLst>
            <c:ext xmlns:c16="http://schemas.microsoft.com/office/drawing/2014/chart" uri="{C3380CC4-5D6E-409C-BE32-E72D297353CC}">
              <c16:uniqueId val="{00000000-D772-42A5-8526-22C177EB9C36}"/>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0.65859999999999996</c:v>
                </c:pt>
                <c:pt idx="1">
                  <c:v>0</c:v>
                </c:pt>
                <c:pt idx="2">
                  <c:v>0</c:v>
                </c:pt>
                <c:pt idx="3">
                  <c:v>0</c:v>
                </c:pt>
                <c:pt idx="4">
                  <c:v>0.34139999999999998</c:v>
                </c:pt>
              </c:numCache>
            </c:numRef>
          </c:val>
          <c:extLst>
            <c:ext xmlns:c16="http://schemas.microsoft.com/office/drawing/2014/chart" uri="{C3380CC4-5D6E-409C-BE32-E72D297353CC}">
              <c16:uniqueId val="{00000001-D772-42A5-8526-22C177EB9C36}"/>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72-42A5-8526-22C177EB9C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0.93310000000000004</c:v>
                </c:pt>
                <c:pt idx="1">
                  <c:v>0</c:v>
                </c:pt>
                <c:pt idx="2">
                  <c:v>1.06E-2</c:v>
                </c:pt>
                <c:pt idx="3">
                  <c:v>0</c:v>
                </c:pt>
                <c:pt idx="4">
                  <c:v>5.6300000000000003E-2</c:v>
                </c:pt>
              </c:numCache>
            </c:numRef>
          </c:val>
          <c:extLst>
            <c:ext xmlns:c16="http://schemas.microsoft.com/office/drawing/2014/chart" uri="{C3380CC4-5D6E-409C-BE32-E72D297353CC}">
              <c16:uniqueId val="{00000003-D772-42A5-8526-22C177EB9C36}"/>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0.50739999999999996</c:v>
                </c:pt>
                <c:pt idx="1">
                  <c:v>1.1900000000000001E-2</c:v>
                </c:pt>
                <c:pt idx="2">
                  <c:v>0</c:v>
                </c:pt>
                <c:pt idx="3">
                  <c:v>0.48070000000000002</c:v>
                </c:pt>
              </c:numCache>
            </c:numRef>
          </c:val>
          <c:extLst>
            <c:ext xmlns:c16="http://schemas.microsoft.com/office/drawing/2014/chart" uri="{C3380CC4-5D6E-409C-BE32-E72D297353CC}">
              <c16:uniqueId val="{00000000-ABD3-4231-9A2B-C226ECE011C1}"/>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0.46329999999999999</c:v>
                </c:pt>
                <c:pt idx="1">
                  <c:v>0.1255</c:v>
                </c:pt>
                <c:pt idx="2">
                  <c:v>0</c:v>
                </c:pt>
                <c:pt idx="3">
                  <c:v>0.41120000000000001</c:v>
                </c:pt>
              </c:numCache>
            </c:numRef>
          </c:val>
          <c:extLst>
            <c:ext xmlns:c16="http://schemas.microsoft.com/office/drawing/2014/chart" uri="{C3380CC4-5D6E-409C-BE32-E72D297353CC}">
              <c16:uniqueId val="{00000001-ABD3-4231-9A2B-C226ECE011C1}"/>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0.44280000000000003</c:v>
                </c:pt>
                <c:pt idx="1">
                  <c:v>2.98E-2</c:v>
                </c:pt>
                <c:pt idx="2">
                  <c:v>1.4500000000000001E-2</c:v>
                </c:pt>
                <c:pt idx="3">
                  <c:v>0.51290000000000002</c:v>
                </c:pt>
              </c:numCache>
            </c:numRef>
          </c:val>
          <c:extLst>
            <c:ext xmlns:c16="http://schemas.microsoft.com/office/drawing/2014/chart" uri="{C3380CC4-5D6E-409C-BE32-E72D297353CC}">
              <c16:uniqueId val="{00000002-ABD3-4231-9A2B-C226ECE011C1}"/>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0.15340000000000001</c:v>
                </c:pt>
                <c:pt idx="1">
                  <c:v>0.84660000000000002</c:v>
                </c:pt>
              </c:numCache>
            </c:numRef>
          </c:val>
          <c:extLst>
            <c:ext xmlns:c16="http://schemas.microsoft.com/office/drawing/2014/chart" uri="{C3380CC4-5D6E-409C-BE32-E72D297353CC}">
              <c16:uniqueId val="{00000000-804D-4272-80B9-67CC3FD11AA0}"/>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0.53200000000000003</c:v>
                </c:pt>
                <c:pt idx="1">
                  <c:v>0.46800000000000003</c:v>
                </c:pt>
              </c:numCache>
            </c:numRef>
          </c:val>
          <c:extLst>
            <c:ext xmlns:c16="http://schemas.microsoft.com/office/drawing/2014/chart" uri="{C3380CC4-5D6E-409C-BE32-E72D297353CC}">
              <c16:uniqueId val="{00000001-804D-4272-80B9-67CC3FD11AA0}"/>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0.47949999999999998</c:v>
                </c:pt>
                <c:pt idx="1">
                  <c:v>0.52049999999999996</c:v>
                </c:pt>
              </c:numCache>
            </c:numRef>
          </c:val>
          <c:extLst>
            <c:ext xmlns:c16="http://schemas.microsoft.com/office/drawing/2014/chart" uri="{C3380CC4-5D6E-409C-BE32-E72D297353CC}">
              <c16:uniqueId val="{00000002-804D-4272-80B9-67CC3FD11AA0}"/>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0.64380000000000004</c:v>
                </c:pt>
                <c:pt idx="1">
                  <c:v>0.94630000000000003</c:v>
                </c:pt>
                <c:pt idx="2">
                  <c:v>0.99539999999999995</c:v>
                </c:pt>
              </c:numCache>
            </c:numRef>
          </c:val>
          <c:extLst>
            <c:ext xmlns:c16="http://schemas.microsoft.com/office/drawing/2014/chart" uri="{C3380CC4-5D6E-409C-BE32-E72D297353CC}">
              <c16:uniqueId val="{00000000-D47A-40FC-90D2-DF20B2088B16}"/>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0.60860000000000003</c:v>
                </c:pt>
                <c:pt idx="1">
                  <c:v>0.94120000000000004</c:v>
                </c:pt>
                <c:pt idx="2">
                  <c:v>0.98829999999999996</c:v>
                </c:pt>
              </c:numCache>
            </c:numRef>
          </c:val>
          <c:extLst>
            <c:ext xmlns:c16="http://schemas.microsoft.com/office/drawing/2014/chart" uri="{C3380CC4-5D6E-409C-BE32-E72D297353CC}">
              <c16:uniqueId val="{00000001-D47A-40FC-90D2-DF20B2088B16}"/>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0.44469999999999998</c:v>
                </c:pt>
                <c:pt idx="1">
                  <c:v>0.82820000000000005</c:v>
                </c:pt>
                <c:pt idx="2">
                  <c:v>0.98399999999999999</c:v>
                </c:pt>
              </c:numCache>
            </c:numRef>
          </c:val>
          <c:extLst>
            <c:ext xmlns:c16="http://schemas.microsoft.com/office/drawing/2014/chart" uri="{C3380CC4-5D6E-409C-BE32-E72D297353CC}">
              <c16:uniqueId val="{00000002-D47A-40FC-90D2-DF20B2088B16}"/>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1.9E-3</c:v>
                </c:pt>
                <c:pt idx="1">
                  <c:v>1.37E-2</c:v>
                </c:pt>
                <c:pt idx="2">
                  <c:v>0.13519999999999999</c:v>
                </c:pt>
                <c:pt idx="3">
                  <c:v>0.84919999999999995</c:v>
                </c:pt>
                <c:pt idx="4">
                  <c:v>0.98439999999999994</c:v>
                </c:pt>
              </c:numCache>
            </c:numRef>
          </c:val>
          <c:extLst>
            <c:ext xmlns:c16="http://schemas.microsoft.com/office/drawing/2014/chart" uri="{C3380CC4-5D6E-409C-BE32-E72D297353CC}">
              <c16:uniqueId val="{00000000-C919-4A92-90F1-13B2703824BD}"/>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7.4000000000000003E-3</c:v>
                </c:pt>
                <c:pt idx="1">
                  <c:v>5.4699999999999999E-2</c:v>
                </c:pt>
                <c:pt idx="2">
                  <c:v>0.29409999999999997</c:v>
                </c:pt>
                <c:pt idx="3">
                  <c:v>0.64380000000000004</c:v>
                </c:pt>
                <c:pt idx="4">
                  <c:v>0.93789999999999996</c:v>
                </c:pt>
              </c:numCache>
            </c:numRef>
          </c:val>
          <c:extLst>
            <c:ext xmlns:c16="http://schemas.microsoft.com/office/drawing/2014/chart" uri="{C3380CC4-5D6E-409C-BE32-E72D297353CC}">
              <c16:uniqueId val="{00000001-C919-4A92-90F1-13B2703824BD}"/>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19-4A92-90F1-13B270382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1.38E-2</c:v>
                </c:pt>
                <c:pt idx="1">
                  <c:v>7.0199999999999999E-2</c:v>
                </c:pt>
                <c:pt idx="2">
                  <c:v>0.29160000000000003</c:v>
                </c:pt>
                <c:pt idx="3">
                  <c:v>0.62439999999999996</c:v>
                </c:pt>
                <c:pt idx="4">
                  <c:v>0.91599999999999993</c:v>
                </c:pt>
              </c:numCache>
            </c:numRef>
          </c:val>
          <c:extLst>
            <c:ext xmlns:c16="http://schemas.microsoft.com/office/drawing/2014/chart" uri="{C3380CC4-5D6E-409C-BE32-E72D297353CC}">
              <c16:uniqueId val="{00000003-C919-4A92-90F1-13B2703824BD}"/>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1.06E-2</c:v>
                </c:pt>
              </c:numCache>
            </c:numRef>
          </c:val>
          <c:extLst>
            <c:ext xmlns:c16="http://schemas.microsoft.com/office/drawing/2014/chart" uri="{C3380CC4-5D6E-409C-BE32-E72D297353CC}">
              <c16:uniqueId val="{00000000-895B-48E9-B633-B0ACB3242E33}"/>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2.9700000000000001E-2</c:v>
                </c:pt>
              </c:numCache>
            </c:numRef>
          </c:val>
          <c:extLst>
            <c:ext xmlns:c16="http://schemas.microsoft.com/office/drawing/2014/chart" uri="{C3380CC4-5D6E-409C-BE32-E72D297353CC}">
              <c16:uniqueId val="{00000001-895B-48E9-B633-B0ACB3242E33}"/>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4.2500000000000003E-2</c:v>
                </c:pt>
              </c:numCache>
            </c:numRef>
          </c:val>
          <c:extLst>
            <c:ext xmlns:c16="http://schemas.microsoft.com/office/drawing/2014/chart" uri="{C3380CC4-5D6E-409C-BE32-E72D297353CC}">
              <c16:uniqueId val="{00000002-895B-48E9-B633-B0ACB3242E33}"/>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90C6-46B7-9646-3DF723FCF4D7}"/>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9.4999999999999998E-3</c:v>
                </c:pt>
              </c:numCache>
            </c:numRef>
          </c:val>
          <c:extLst>
            <c:ext xmlns:c16="http://schemas.microsoft.com/office/drawing/2014/chart" uri="{C3380CC4-5D6E-409C-BE32-E72D297353CC}">
              <c16:uniqueId val="{00000001-90C6-46B7-9646-3DF723FCF4D7}"/>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0</c:v>
                </c:pt>
              </c:numCache>
            </c:numRef>
          </c:val>
          <c:extLst>
            <c:ext xmlns:c16="http://schemas.microsoft.com/office/drawing/2014/chart" uri="{C3380CC4-5D6E-409C-BE32-E72D297353CC}">
              <c16:uniqueId val="{00000002-90C6-46B7-9646-3DF723FCF4D7}"/>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1.89E-2</c:v>
                </c:pt>
              </c:numCache>
            </c:numRef>
          </c:val>
          <c:extLst>
            <c:ext xmlns:c16="http://schemas.microsoft.com/office/drawing/2014/chart" uri="{C3380CC4-5D6E-409C-BE32-E72D297353CC}">
              <c16:uniqueId val="{00000003-90C6-46B7-9646-3DF723FCF4D7}"/>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1.89E-2</c:v>
                </c:pt>
              </c:numCache>
            </c:numRef>
          </c:val>
          <c:extLst>
            <c:ext xmlns:c16="http://schemas.microsoft.com/office/drawing/2014/chart" uri="{C3380CC4-5D6E-409C-BE32-E72D297353CC}">
              <c16:uniqueId val="{00000004-90C6-46B7-9646-3DF723FCF4D7}"/>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2.6100000000000002E-2</c:v>
                </c:pt>
              </c:numCache>
            </c:numRef>
          </c:val>
          <c:extLst>
            <c:ext xmlns:c16="http://schemas.microsoft.com/office/drawing/2014/chart" uri="{C3380CC4-5D6E-409C-BE32-E72D297353CC}">
              <c16:uniqueId val="{00000005-90C6-46B7-9646-3DF723FCF4D7}"/>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4.03</c:v>
                </c:pt>
              </c:numCache>
            </c:numRef>
          </c:val>
          <c:extLst>
            <c:ext xmlns:c16="http://schemas.microsoft.com/office/drawing/2014/chart" uri="{C3380CC4-5D6E-409C-BE32-E72D297353CC}">
              <c16:uniqueId val="{00000000-0843-48A5-889B-5C00E00983A5}"/>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3.73</c:v>
                </c:pt>
              </c:numCache>
            </c:numRef>
          </c:val>
          <c:extLst>
            <c:ext xmlns:c16="http://schemas.microsoft.com/office/drawing/2014/chart" uri="{C3380CC4-5D6E-409C-BE32-E72D297353CC}">
              <c16:uniqueId val="{00000001-0843-48A5-889B-5C00E00983A5}"/>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3.93</c:v>
                </c:pt>
              </c:numCache>
            </c:numRef>
          </c:val>
          <c:extLst>
            <c:ext xmlns:c16="http://schemas.microsoft.com/office/drawing/2014/chart" uri="{C3380CC4-5D6E-409C-BE32-E72D297353CC}">
              <c16:uniqueId val="{00000002-0843-48A5-889B-5C00E00983A5}"/>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0.64070000000000005</c:v>
                </c:pt>
                <c:pt idx="1">
                  <c:v>0.34510000000000002</c:v>
                </c:pt>
                <c:pt idx="2">
                  <c:v>7.6E-3</c:v>
                </c:pt>
                <c:pt idx="3">
                  <c:v>6.7000000000000002E-3</c:v>
                </c:pt>
                <c:pt idx="4">
                  <c:v>0.98580000000000001</c:v>
                </c:pt>
              </c:numCache>
            </c:numRef>
          </c:val>
          <c:extLst>
            <c:ext xmlns:c16="http://schemas.microsoft.com/office/drawing/2014/chart" uri="{C3380CC4-5D6E-409C-BE32-E72D297353CC}">
              <c16:uniqueId val="{00000000-200E-42C9-A892-8274564C0954}"/>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0.59640000000000004</c:v>
                </c:pt>
                <c:pt idx="1">
                  <c:v>0.23200000000000001</c:v>
                </c:pt>
                <c:pt idx="2">
                  <c:v>5.6099999999999997E-2</c:v>
                </c:pt>
                <c:pt idx="3">
                  <c:v>0.11550000000000001</c:v>
                </c:pt>
                <c:pt idx="4">
                  <c:v>0.82840000000000003</c:v>
                </c:pt>
              </c:numCache>
            </c:numRef>
          </c:val>
          <c:extLst>
            <c:ext xmlns:c16="http://schemas.microsoft.com/office/drawing/2014/chart" uri="{C3380CC4-5D6E-409C-BE32-E72D297353CC}">
              <c16:uniqueId val="{00000001-200E-42C9-A892-8274564C0954}"/>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0.54800000000000004</c:v>
                </c:pt>
                <c:pt idx="1">
                  <c:v>0.43070000000000003</c:v>
                </c:pt>
                <c:pt idx="2">
                  <c:v>1.7100000000000001E-2</c:v>
                </c:pt>
                <c:pt idx="3">
                  <c:v>4.3E-3</c:v>
                </c:pt>
                <c:pt idx="4">
                  <c:v>1.6999999999999999E-3</c:v>
                </c:pt>
              </c:numCache>
            </c:numRef>
          </c:val>
          <c:extLst>
            <c:ext xmlns:c16="http://schemas.microsoft.com/office/drawing/2014/chart" uri="{C3380CC4-5D6E-409C-BE32-E72D297353CC}">
              <c16:uniqueId val="{00000002-200E-42C9-A892-8274564C0954}"/>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4.0000000000000001E-3</c:v>
                </c:pt>
              </c:numCache>
            </c:numRef>
          </c:val>
          <c:extLst>
            <c:ext xmlns:c16="http://schemas.microsoft.com/office/drawing/2014/chart" uri="{C3380CC4-5D6E-409C-BE32-E72D297353CC}">
              <c16:uniqueId val="{00000000-EBAA-40C2-B253-6A7BC57C4394}"/>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1.7100000000000001E-2</c:v>
                </c:pt>
              </c:numCache>
            </c:numRef>
          </c:val>
          <c:extLst>
            <c:ext xmlns:c16="http://schemas.microsoft.com/office/drawing/2014/chart" uri="{C3380CC4-5D6E-409C-BE32-E72D297353CC}">
              <c16:uniqueId val="{00000001-EBAA-40C2-B253-6A7BC57C4394}"/>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1.2800000000000001E-2</c:v>
                </c:pt>
              </c:numCache>
            </c:numRef>
          </c:val>
          <c:extLst>
            <c:ext xmlns:c16="http://schemas.microsoft.com/office/drawing/2014/chart" uri="{C3380CC4-5D6E-409C-BE32-E72D297353CC}">
              <c16:uniqueId val="{00000002-EBAA-40C2-B253-6A7BC57C4394}"/>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3.7499999999999999E-2</c:v>
                </c:pt>
                <c:pt idx="1">
                  <c:v>0.96250000000000002</c:v>
                </c:pt>
              </c:numCache>
            </c:numRef>
          </c:val>
          <c:extLst>
            <c:ext xmlns:c16="http://schemas.microsoft.com/office/drawing/2014/chart" uri="{C3380CC4-5D6E-409C-BE32-E72D297353CC}">
              <c16:uniqueId val="{00000000-1B87-4487-A87A-D033A551179D}"/>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1.6999999999999999E-3</c:v>
                </c:pt>
                <c:pt idx="1">
                  <c:v>0.99829999999999997</c:v>
                </c:pt>
              </c:numCache>
            </c:numRef>
          </c:val>
          <c:extLst>
            <c:ext xmlns:c16="http://schemas.microsoft.com/office/drawing/2014/chart" uri="{C3380CC4-5D6E-409C-BE32-E72D297353CC}">
              <c16:uniqueId val="{00000001-1B87-4487-A87A-D033A551179D}"/>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2.5499999999999998E-2</c:v>
                </c:pt>
                <c:pt idx="1">
                  <c:v>0.97450000000000003</c:v>
                </c:pt>
              </c:numCache>
            </c:numRef>
          </c:val>
          <c:extLst>
            <c:ext xmlns:c16="http://schemas.microsoft.com/office/drawing/2014/chart" uri="{C3380CC4-5D6E-409C-BE32-E72D297353CC}">
              <c16:uniqueId val="{00000002-1B87-4487-A87A-D033A551179D}"/>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157145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heme" Target="../theme/theme1.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slideLayout" Target="../slideLayouts/slideLayout155.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42" Type="http://schemas.openxmlformats.org/officeDocument/2006/relationships/theme" Target="../theme/theme2.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41" Type="http://schemas.openxmlformats.org/officeDocument/2006/relationships/slideLayout" Target="../slideLayouts/slideLayout157.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8" Type="http://schemas.openxmlformats.org/officeDocument/2006/relationships/slideLayout" Target="../slideLayouts/slideLayout124.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 id="2147483714" r:id="rId64"/>
    <p:sldLayoutId id="2147483715" r:id="rId65"/>
    <p:sldLayoutId id="2147483716" r:id="rId66"/>
    <p:sldLayoutId id="2147483717" r:id="rId67"/>
    <p:sldLayoutId id="2147483718" r:id="rId68"/>
    <p:sldLayoutId id="2147483719" r:id="rId69"/>
    <p:sldLayoutId id="2147483720" r:id="rId70"/>
    <p:sldLayoutId id="2147483721" r:id="rId71"/>
    <p:sldLayoutId id="2147483722" r:id="rId72"/>
    <p:sldLayoutId id="2147483723" r:id="rId73"/>
    <p:sldLayoutId id="2147483724" r:id="rId74"/>
    <p:sldLayoutId id="2147483725" r:id="rId75"/>
    <p:sldLayoutId id="2147483726" r:id="rId76"/>
    <p:sldLayoutId id="2147483727" r:id="rId77"/>
    <p:sldLayoutId id="2147483728" r:id="rId78"/>
    <p:sldLayoutId id="2147483729" r:id="rId79"/>
    <p:sldLayoutId id="2147483730" r:id="rId80"/>
    <p:sldLayoutId id="2147483731" r:id="rId81"/>
    <p:sldLayoutId id="2147483732" r:id="rId82"/>
    <p:sldLayoutId id="2147483733" r:id="rId83"/>
    <p:sldLayoutId id="2147483734" r:id="rId84"/>
    <p:sldLayoutId id="2147483735" r:id="rId85"/>
    <p:sldLayoutId id="2147483736" r:id="rId86"/>
    <p:sldLayoutId id="2147483737" r:id="rId87"/>
    <p:sldLayoutId id="2147483738" r:id="rId88"/>
    <p:sldLayoutId id="2147483739" r:id="rId89"/>
    <p:sldLayoutId id="2147483740" r:id="rId90"/>
    <p:sldLayoutId id="2147483741" r:id="rId91"/>
    <p:sldLayoutId id="2147483742" r:id="rId92"/>
    <p:sldLayoutId id="2147483743" r:id="rId93"/>
    <p:sldLayoutId id="2147483744" r:id="rId94"/>
    <p:sldLayoutId id="2147483745" r:id="rId95"/>
    <p:sldLayoutId id="2147483746" r:id="rId96"/>
    <p:sldLayoutId id="2147483747" r:id="rId97"/>
    <p:sldLayoutId id="2147483748" r:id="rId98"/>
    <p:sldLayoutId id="2147483749" r:id="rId99"/>
    <p:sldLayoutId id="2147483750" r:id="rId100"/>
    <p:sldLayoutId id="2147483751" r:id="rId101"/>
    <p:sldLayoutId id="2147483752" r:id="rId102"/>
    <p:sldLayoutId id="2147483753" r:id="rId103"/>
    <p:sldLayoutId id="2147483754" r:id="rId104"/>
    <p:sldLayoutId id="2147483755" r:id="rId105"/>
    <p:sldLayoutId id="2147483756" r:id="rId106"/>
    <p:sldLayoutId id="2147483757" r:id="rId107"/>
    <p:sldLayoutId id="2147483758" r:id="rId108"/>
    <p:sldLayoutId id="2147483759" r:id="rId109"/>
    <p:sldLayoutId id="2147483760" r:id="rId110"/>
    <p:sldLayoutId id="2147483761" r:id="rId111"/>
    <p:sldLayoutId id="2147483762" r:id="rId112"/>
    <p:sldLayoutId id="2147483763" r:id="rId113"/>
    <p:sldLayoutId id="2147483764" r:id="rId114"/>
    <p:sldLayoutId id="2147483765" r:id="rId115"/>
    <p:sldLayoutId id="2147483766" r:id="rId11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7.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7.xml"/><Relationship Id="rId6" Type="http://schemas.openxmlformats.org/officeDocument/2006/relationships/image" Target="../media/image18.jp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7.xml"/><Relationship Id="rId6" Type="http://schemas.openxmlformats.org/officeDocument/2006/relationships/image" Target="../media/image25.jp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7.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7.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7.xml"/><Relationship Id="rId6" Type="http://schemas.openxmlformats.org/officeDocument/2006/relationships/image" Target="../media/image32.jp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17.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7.xml"/><Relationship Id="rId6" Type="http://schemas.openxmlformats.org/officeDocument/2006/relationships/image" Target="../media/image32.jp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7.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7.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7.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7.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17.xml"/><Relationship Id="rId6" Type="http://schemas.openxmlformats.org/officeDocument/2006/relationships/image" Target="../media/image43.jp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7.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7.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7.xm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1.png"/><Relationship Id="rId7"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17.xml"/><Relationship Id="rId6" Type="http://schemas.openxmlformats.org/officeDocument/2006/relationships/image" Target="../media/image54.jp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7.xml"/><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a:t>
            </a:r>
            <a:r>
              <a:rPr lang="fr-FR" sz="2000" b="1" i="0" u="none" strike="noStrike" cap="none" dirty="0" err="1">
                <a:solidFill>
                  <a:schemeClr val="accent1"/>
                </a:solidFill>
                <a:latin typeface="Verdana"/>
                <a:ea typeface="Verdana"/>
                <a:cs typeface="Verdana"/>
                <a:sym typeface="Verdana"/>
              </a:rPr>
              <a:t>QoS</a:t>
            </a:r>
            <a:endParaRPr dirty="0"/>
          </a:p>
          <a:p>
            <a:pPr marL="0" marR="0" lvl="0" indent="0" algn="l" rtl="0">
              <a:spcBef>
                <a:spcPts val="1333"/>
              </a:spcBef>
              <a:spcAft>
                <a:spcPts val="0"/>
              </a:spcAft>
              <a:buClr>
                <a:schemeClr val="lt1"/>
              </a:buClr>
              <a:buSzPts val="2000"/>
              <a:buFont typeface="Arial"/>
              <a:buNone/>
            </a:pPr>
            <a:r>
              <a:rPr lang="fr-FR" sz="2000" b="0" i="0" u="none" strike="noStrike" cap="none" dirty="0">
                <a:solidFill>
                  <a:schemeClr val="lt1"/>
                </a:solidFill>
                <a:latin typeface="Verdana"/>
                <a:ea typeface="Verdana"/>
                <a:cs typeface="Verdana"/>
                <a:sym typeface="Verdana"/>
              </a:rPr>
              <a:t>NATITINGO </a:t>
            </a:r>
            <a:r>
              <a:rPr lang="fr-FR" sz="2000" b="0" i="0" u="none" strike="noStrike" cap="none" dirty="0" err="1">
                <a:solidFill>
                  <a:schemeClr val="lt1"/>
                </a:solidFill>
                <a:latin typeface="Verdana"/>
                <a:ea typeface="Verdana"/>
                <a:cs typeface="Verdana"/>
                <a:sym typeface="Verdana"/>
              </a:rPr>
              <a:t>Intermediate</a:t>
            </a:r>
            <a:r>
              <a:rPr lang="fr-FR" sz="2000" b="0" i="0" u="none" strike="noStrike" cap="none" dirty="0">
                <a:solidFill>
                  <a:schemeClr val="lt1"/>
                </a:solidFill>
                <a:latin typeface="Verdana"/>
                <a:ea typeface="Verdana"/>
                <a:cs typeface="Verdana"/>
                <a:sym typeface="Verdana"/>
              </a:rPr>
              <a:t> report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dirty="0">
                <a:solidFill>
                  <a:schemeClr val="lt1"/>
                </a:solidFill>
              </a:rPr>
              <a:t> 23</a:t>
            </a:r>
            <a:r>
              <a:rPr lang="fr-FR" sz="1400" baseline="30000" dirty="0">
                <a:solidFill>
                  <a:schemeClr val="lt1"/>
                </a:solidFill>
              </a:rPr>
              <a:t>rd</a:t>
            </a:r>
            <a:r>
              <a:rPr lang="fr-FR" sz="1400" dirty="0">
                <a:solidFill>
                  <a:schemeClr val="lt1"/>
                </a:solidFill>
              </a:rPr>
              <a:t>, 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3G Data service </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met ARCEP's requirements </a:t>
            </a:r>
            <a:r>
              <a:rPr lang="en-US" sz="1200" dirty="0">
                <a:solidFill>
                  <a:srgbClr val="7F7F7F"/>
                </a:solidFill>
              </a:rPr>
              <a:t>except MOOV in Web failure Rate</a:t>
            </a: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all kind of 3G data tests except ftp failure rate</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1</a:t>
            </a:r>
            <a:r>
              <a:rPr lang="en-US" sz="1200" baseline="30000" dirty="0">
                <a:solidFill>
                  <a:srgbClr val="7F7F7F"/>
                </a:solidFill>
                <a:latin typeface="Verdana"/>
                <a:ea typeface="Verdana"/>
                <a:cs typeface="Verdana"/>
                <a:sym typeface="Verdana"/>
              </a:rPr>
              <a:t>st</a:t>
            </a:r>
            <a:r>
              <a:rPr lang="en-US" sz="1200" dirty="0">
                <a:solidFill>
                  <a:srgbClr val="7F7F7F"/>
                </a:solidFill>
                <a:latin typeface="Verdana"/>
                <a:ea typeface="Verdana"/>
                <a:cs typeface="Verdana"/>
                <a:sym typeface="Verdana"/>
              </a:rPr>
              <a:t>  position for 3G DL throughput with 6.97Mbps, compared to 6.54Mbps for CELTISS and 4.49Mbps for MOOV.</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 of 3G UL throughput with 2.63 Mbps against 1.39 Mbps for MOOV and  2.01Mbps for CELTISS,</a:t>
            </a:r>
            <a:endParaRPr lang="en-US" sz="1200"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algn="just">
              <a:lnSpc>
                <a:spcPct val="110000"/>
              </a:lnSpc>
              <a:buClr>
                <a:schemeClr val="accent6"/>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2G Coverage requirements, MOOV, and CELTISS failed in Indoor coverage</a:t>
            </a:r>
            <a:br>
              <a:rPr lang="en-US" sz="1400" dirty="0">
                <a:solidFill>
                  <a:srgbClr val="7F7F7F"/>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3G Coverage requirements</a:t>
            </a:r>
            <a:br>
              <a:rPr lang="en-US" sz="1400" dirty="0">
                <a:solidFill>
                  <a:srgbClr val="7F7F7F"/>
                </a:solidFill>
              </a:rPr>
            </a:br>
            <a:br>
              <a:rPr lang="en-US" sz="1400" dirty="0">
                <a:solidFill>
                  <a:srgbClr val="7F7F7F"/>
                </a:solidFill>
              </a:rPr>
            </a:br>
            <a:r>
              <a:rPr lang="en-US" sz="1400" dirty="0">
                <a:solidFill>
                  <a:srgbClr val="7F7F7F"/>
                </a:solidFill>
              </a:rPr>
              <a:t>All operators failed to reach ARCËP 4G Indoor threshold. CELTISS failed also in  </a:t>
            </a:r>
            <a:r>
              <a:rPr lang="en-US" sz="1400" dirty="0" err="1">
                <a:solidFill>
                  <a:srgbClr val="7F7F7F"/>
                </a:solidFill>
              </a:rPr>
              <a:t>Incar</a:t>
            </a:r>
            <a:r>
              <a:rPr lang="en-US" sz="1400" dirty="0">
                <a:solidFill>
                  <a:srgbClr val="7F7F7F"/>
                </a:solidFill>
              </a:rPr>
              <a:t> 4g coverage</a:t>
            </a:r>
            <a:br>
              <a:rPr lang="en-US" sz="1400" dirty="0">
                <a:solidFill>
                  <a:srgbClr val="7F7F7F"/>
                </a:solidFill>
              </a:rPr>
            </a:br>
            <a:r>
              <a:rPr lang="en-US" sz="1400" dirty="0">
                <a:solidFill>
                  <a:srgbClr val="7F7F7F"/>
                </a:solidFill>
              </a:rPr>
              <a:t>MTN is ranked first in term of 4g Coverage</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2345193391"/>
              </p:ext>
            </p:extLst>
          </p:nvPr>
        </p:nvGraphicFramePr>
        <p:xfrm>
          <a:off x="469900" y="2640189"/>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MOOV</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98,53%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96,39%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99,59%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96,23%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96,92%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74,82%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 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69,17%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92,45%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73,14%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66,15%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94,63%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94,12%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82,62%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99,54%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98,83%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98,40%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64,38%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60,86%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44,47%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fr-FR" sz="1400" dirty="0">
                <a:solidFill>
                  <a:srgbClr val="7F7F7F"/>
                </a:solidFill>
                <a:latin typeface="Verdana"/>
                <a:ea typeface="Verdana"/>
                <a:cs typeface="Verdana"/>
                <a:sym typeface="Verdana"/>
              </a:rPr>
              <a:t>MTN </a:t>
            </a:r>
            <a:r>
              <a:rPr lang="fr-FR" sz="1400" dirty="0" err="1">
                <a:solidFill>
                  <a:srgbClr val="7F7F7F"/>
                </a:solidFill>
                <a:latin typeface="Verdana"/>
                <a:ea typeface="Verdana"/>
                <a:cs typeface="Verdana"/>
                <a:sym typeface="Verdana"/>
              </a:rPr>
              <a:t>is</a:t>
            </a:r>
            <a:r>
              <a:rPr lang="fr-FR" sz="1400" dirty="0">
                <a:solidFill>
                  <a:srgbClr val="7F7F7F"/>
                </a:solidFill>
                <a:latin typeface="Verdana"/>
                <a:ea typeface="Verdana"/>
                <a:cs typeface="Verdana"/>
                <a:sym typeface="Verdana"/>
              </a:rPr>
              <a:t> </a:t>
            </a:r>
            <a:r>
              <a:rPr lang="fr-FR" sz="1400" dirty="0" err="1">
                <a:solidFill>
                  <a:srgbClr val="7F7F7F"/>
                </a:solidFill>
                <a:latin typeface="Verdana"/>
                <a:ea typeface="Verdana"/>
                <a:cs typeface="Verdana"/>
                <a:sym typeface="Verdana"/>
              </a:rPr>
              <a:t>ranked</a:t>
            </a:r>
            <a:r>
              <a:rPr lang="fr-FR" sz="1400" dirty="0">
                <a:solidFill>
                  <a:srgbClr val="7F7F7F"/>
                </a:solidFill>
                <a:latin typeface="Verdana"/>
                <a:ea typeface="Verdana"/>
                <a:cs typeface="Verdana"/>
                <a:sym typeface="Verdana"/>
              </a:rPr>
              <a:t> first in all </a:t>
            </a:r>
            <a:r>
              <a:rPr lang="fr-FR" sz="1400" dirty="0" err="1">
                <a:solidFill>
                  <a:srgbClr val="7F7F7F"/>
                </a:solidFill>
                <a:latin typeface="Verdana"/>
                <a:ea typeface="Verdana"/>
                <a:cs typeface="Verdana"/>
                <a:sym typeface="Verdana"/>
              </a:rPr>
              <a:t>voice</a:t>
            </a:r>
            <a:r>
              <a:rPr lang="fr-FR" sz="1400" dirty="0">
                <a:solidFill>
                  <a:srgbClr val="7F7F7F"/>
                </a:solidFill>
                <a:latin typeface="Verdana"/>
                <a:ea typeface="Verdana"/>
                <a:cs typeface="Verdana"/>
                <a:sym typeface="Verdana"/>
              </a:rPr>
              <a:t> and SMS tests</a:t>
            </a:r>
            <a:br>
              <a:rPr lang="fr-FR" sz="1400" dirty="0">
                <a:solidFill>
                  <a:srgbClr val="7F7F7F"/>
                </a:solidFill>
                <a:latin typeface="Verdana"/>
                <a:ea typeface="Verdana"/>
                <a:cs typeface="Verdana"/>
                <a:sym typeface="Verdana"/>
              </a:rPr>
            </a:br>
            <a:r>
              <a:rPr lang="fr-FR" sz="1400" dirty="0">
                <a:solidFill>
                  <a:srgbClr val="7F7F7F"/>
                </a:solidFill>
              </a:rPr>
              <a:t>MTN </a:t>
            </a:r>
            <a:r>
              <a:rPr lang="fr-FR" sz="1400" dirty="0" err="1">
                <a:solidFill>
                  <a:srgbClr val="7F7F7F"/>
                </a:solidFill>
              </a:rPr>
              <a:t>is</a:t>
            </a:r>
            <a:r>
              <a:rPr lang="fr-FR" sz="1400" dirty="0">
                <a:solidFill>
                  <a:srgbClr val="7F7F7F"/>
                </a:solidFill>
              </a:rPr>
              <a:t> the </a:t>
            </a:r>
            <a:r>
              <a:rPr lang="fr-FR" sz="1400" dirty="0" err="1">
                <a:solidFill>
                  <a:srgbClr val="7F7F7F"/>
                </a:solidFill>
              </a:rPr>
              <a:t>only</a:t>
            </a:r>
            <a:r>
              <a:rPr lang="fr-FR" sz="1400" dirty="0">
                <a:solidFill>
                  <a:srgbClr val="7F7F7F"/>
                </a:solidFill>
              </a:rPr>
              <a:t> </a:t>
            </a:r>
            <a:r>
              <a:rPr lang="fr-FR" sz="1400" dirty="0" err="1">
                <a:solidFill>
                  <a:srgbClr val="7F7F7F"/>
                </a:solidFill>
              </a:rPr>
              <a:t>operators</a:t>
            </a:r>
            <a:r>
              <a:rPr lang="fr-FR" sz="1400" dirty="0">
                <a:solidFill>
                  <a:srgbClr val="7F7F7F"/>
                </a:solidFill>
              </a:rPr>
              <a:t> </a:t>
            </a:r>
            <a:r>
              <a:rPr lang="fr-FR" sz="1400" dirty="0" err="1">
                <a:solidFill>
                  <a:srgbClr val="7F7F7F"/>
                </a:solidFill>
              </a:rPr>
              <a:t>that</a:t>
            </a:r>
            <a:r>
              <a:rPr lang="fr-FR" sz="1400" dirty="0">
                <a:solidFill>
                  <a:srgbClr val="7F7F7F"/>
                </a:solidFill>
              </a:rPr>
              <a:t> </a:t>
            </a:r>
            <a:r>
              <a:rPr lang="fr-FR" sz="1400" dirty="0" err="1">
                <a:solidFill>
                  <a:srgbClr val="7F7F7F"/>
                </a:solidFill>
              </a:rPr>
              <a:t>satisfied</a:t>
            </a:r>
            <a:r>
              <a:rPr lang="fr-FR" sz="1400" dirty="0">
                <a:solidFill>
                  <a:srgbClr val="7F7F7F"/>
                </a:solidFill>
              </a:rPr>
              <a:t> all </a:t>
            </a:r>
            <a:r>
              <a:rPr lang="fr-FR" sz="1400" dirty="0" err="1">
                <a:solidFill>
                  <a:srgbClr val="7F7F7F"/>
                </a:solidFill>
              </a:rPr>
              <a:t>voice</a:t>
            </a:r>
            <a:r>
              <a:rPr lang="fr-FR" sz="1400" dirty="0">
                <a:solidFill>
                  <a:srgbClr val="7F7F7F"/>
                </a:solidFill>
              </a:rPr>
              <a:t> and SMS tests</a:t>
            </a:r>
            <a:br>
              <a:rPr lang="fr-FR" sz="1400" dirty="0">
                <a:solidFill>
                  <a:srgbClr val="7F7F7F"/>
                </a:solidFill>
              </a:rPr>
            </a:br>
            <a:r>
              <a:rPr lang="fr-FR" sz="1400" dirty="0">
                <a:solidFill>
                  <a:srgbClr val="7F7F7F"/>
                </a:solidFill>
              </a:rPr>
              <a:t>MOOV and CELTISS </a:t>
            </a:r>
            <a:r>
              <a:rPr lang="fr-FR" sz="1400" dirty="0" err="1">
                <a:solidFill>
                  <a:srgbClr val="7F7F7F"/>
                </a:solidFill>
              </a:rPr>
              <a:t>failed</a:t>
            </a:r>
            <a:r>
              <a:rPr lang="fr-FR" sz="1400" dirty="0">
                <a:solidFill>
                  <a:srgbClr val="7F7F7F"/>
                </a:solidFill>
              </a:rPr>
              <a:t> in all </a:t>
            </a:r>
            <a:r>
              <a:rPr lang="fr-FR" sz="1400" dirty="0" err="1">
                <a:solidFill>
                  <a:srgbClr val="7F7F7F"/>
                </a:solidFill>
              </a:rPr>
              <a:t>voice</a:t>
            </a:r>
            <a:r>
              <a:rPr lang="fr-FR" sz="1400" dirty="0">
                <a:solidFill>
                  <a:srgbClr val="7F7F7F"/>
                </a:solidFill>
              </a:rPr>
              <a:t> and SMS tests </a:t>
            </a:r>
            <a:r>
              <a:rPr lang="fr-FR" sz="1400" dirty="0" err="1">
                <a:solidFill>
                  <a:srgbClr val="7F7F7F"/>
                </a:solidFill>
              </a:rPr>
              <a:t>except</a:t>
            </a:r>
            <a:r>
              <a:rPr lang="fr-FR" sz="1400" dirty="0">
                <a:solidFill>
                  <a:srgbClr val="7F7F7F"/>
                </a:solidFill>
              </a:rPr>
              <a:t> the </a:t>
            </a:r>
            <a:r>
              <a:rPr lang="fr-FR" sz="1400" dirty="0" err="1">
                <a:solidFill>
                  <a:srgbClr val="7F7F7F"/>
                </a:solidFill>
              </a:rPr>
              <a:t>voice</a:t>
            </a:r>
            <a:r>
              <a:rPr lang="fr-FR" sz="1400" dirty="0">
                <a:solidFill>
                  <a:srgbClr val="7F7F7F"/>
                </a:solidFill>
              </a:rPr>
              <a:t> </a:t>
            </a:r>
            <a:r>
              <a:rPr lang="fr-FR" sz="1400" dirty="0" err="1">
                <a:solidFill>
                  <a:srgbClr val="7F7F7F"/>
                </a:solidFill>
              </a:rPr>
              <a:t>quality</a:t>
            </a: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594413889"/>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2,97%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4,25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1,71%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1,71%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98,54%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95,32%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94,04%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4,03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3,73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99,36%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93,59%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85,21%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98,87%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90,38%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84,44%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br>
              <a:rPr lang="fr-FR" sz="2400" dirty="0">
                <a:solidFill>
                  <a:srgbClr val="414141"/>
                </a:solidFill>
              </a:rPr>
            </a:br>
            <a:br>
              <a:rPr lang="fr-FR" sz="2400" dirty="0">
                <a:solidFill>
                  <a:srgbClr val="414141"/>
                </a:solidFill>
              </a:rPr>
            </a:br>
            <a:br>
              <a:rPr lang="fr-FR" dirty="0">
                <a:solidFill>
                  <a:srgbClr val="7F7F7F"/>
                </a:solidFill>
                <a:latin typeface="Verdana"/>
                <a:ea typeface="Verdana"/>
                <a:cs typeface="Verdana"/>
                <a:sym typeface="Verdana"/>
              </a:rPr>
            </a:br>
            <a:r>
              <a:rPr lang="en-US" sz="1400" dirty="0">
                <a:solidFill>
                  <a:srgbClr val="7F7F7F"/>
                </a:solidFill>
              </a:rPr>
              <a:t>All operators met the 3G Data ARCEP requirements except MOOV in Web failure Rate</a:t>
            </a:r>
            <a:br>
              <a:rPr lang="en-US" sz="1400" dirty="0">
                <a:solidFill>
                  <a:srgbClr val="7F7F7F"/>
                </a:solidFill>
              </a:rPr>
            </a:br>
            <a:r>
              <a:rPr lang="en-US" sz="1400" dirty="0">
                <a:solidFill>
                  <a:srgbClr val="7F7F7F"/>
                </a:solidFill>
              </a:rPr>
              <a:t>MTN is ranked first in all kind of 3G data tests except ftp failure rate</a:t>
            </a: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2719001272"/>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45360">
                  <a:extLst>
                    <a:ext uri="{9D8B030D-6E8A-4147-A177-3AD203B41FA5}">
                      <a16:colId xmlns:a16="http://schemas.microsoft.com/office/drawing/2014/main" val="20007"/>
                    </a:ext>
                  </a:extLst>
                </a:gridCol>
                <a:gridCol w="83466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100,00%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Connexion setup time</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6,66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6,98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7,01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0,22%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4,67%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0,94%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0,44%/0,84%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0%/0,62%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6,970</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4,493</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6,544</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2,627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1,391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2,015</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br>
              <a:rPr lang="fr-FR" sz="2400" dirty="0">
                <a:solidFill>
                  <a:srgbClr val="414141"/>
                </a:solidFill>
              </a:rPr>
            </a:br>
            <a:br>
              <a:rPr lang="fr-FR" sz="2400" dirty="0">
                <a:solidFill>
                  <a:srgbClr val="414141"/>
                </a:solidFill>
              </a:rPr>
            </a:br>
            <a:br>
              <a:rPr lang="fr-FR" sz="2400" dirty="0">
                <a:solidFill>
                  <a:schemeClr val="accent1"/>
                </a:solidFill>
              </a:rPr>
            </a:br>
            <a:r>
              <a:rPr lang="en-US" sz="1400" dirty="0">
                <a:solidFill>
                  <a:srgbClr val="7F7F7F"/>
                </a:solidFill>
              </a:rPr>
              <a:t>MTN is ranked first in all kind of 4G data tests</a:t>
            </a:r>
            <a:br>
              <a:rPr lang="en-US" sz="1400" dirty="0">
                <a:solidFill>
                  <a:srgbClr val="7F7F7F"/>
                </a:solidFill>
              </a:rPr>
            </a:br>
            <a:r>
              <a:rPr lang="en-US" sz="1400" dirty="0">
                <a:solidFill>
                  <a:srgbClr val="7F7F7F"/>
                </a:solidFill>
              </a:rPr>
              <a:t>All operators met the ARCEP thresholds except CELTISS in ftp failure rate</a:t>
            </a: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3068470900"/>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1165760">
                  <a:extLst>
                    <a:ext uri="{9D8B030D-6E8A-4147-A177-3AD203B41FA5}">
                      <a16:colId xmlns:a16="http://schemas.microsoft.com/office/drawing/2014/main" val="20005"/>
                    </a:ext>
                  </a:extLst>
                </a:gridCol>
                <a:gridCol w="721040">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2,55%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2,12%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1,13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0,22%/0,45%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8,33%/0%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r>
                        <a:rPr lang="fr-FR" sz="1100" b="0" i="0" u="none" strike="noStrike" cap="none" dirty="0">
                          <a:solidFill>
                            <a:srgbClr val="000000"/>
                          </a:solidFill>
                          <a:latin typeface="Verdana"/>
                          <a:ea typeface="Verdana"/>
                          <a:cs typeface="Verdana"/>
                          <a:sym typeface="Verdana"/>
                        </a:rPr>
                        <a:t>/OK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52,666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15,471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14,025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21,183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8,075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10,441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8"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18764975"/>
              </p:ext>
            </p:extLst>
          </p:nvPr>
        </p:nvGraphicFramePr>
        <p:xfrm>
          <a:off x="469900" y="1852612"/>
          <a:ext cx="9945687"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2G Coverage requirements, MOOV, and CELTISS failed in Indoor coverage</a:t>
            </a:r>
            <a:br>
              <a:rPr lang="en-US" sz="1400" dirty="0">
                <a:solidFill>
                  <a:srgbClr val="7F7F7F"/>
                </a:solidFill>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575435" y="3216518"/>
            <a:ext cx="83153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6" name="Picture 15">
            <a:extLst>
              <a:ext uri="{FF2B5EF4-FFF2-40B4-BE49-F238E27FC236}">
                <a16:creationId xmlns:a16="http://schemas.microsoft.com/office/drawing/2014/main" id="{73196F8B-BF7C-996D-233F-3F4241108FBC}"/>
              </a:ext>
            </a:extLst>
          </p:cNvPr>
          <p:cNvPicPr>
            <a:picLocks noChangeAspect="1"/>
          </p:cNvPicPr>
          <p:nvPr/>
        </p:nvPicPr>
        <p:blipFill>
          <a:blip r:embed="rId3"/>
          <a:stretch>
            <a:fillRect/>
          </a:stretch>
        </p:blipFill>
        <p:spPr>
          <a:xfrm>
            <a:off x="8335859" y="1956735"/>
            <a:ext cx="3654377" cy="3239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92D0E632-A100-AC97-721F-1529D6A12C49}"/>
              </a:ext>
            </a:extLst>
          </p:cNvPr>
          <p:cNvPicPr>
            <a:picLocks noChangeAspect="1"/>
          </p:cNvPicPr>
          <p:nvPr/>
        </p:nvPicPr>
        <p:blipFill>
          <a:blip r:embed="rId4"/>
          <a:stretch>
            <a:fillRect/>
          </a:stretch>
        </p:blipFill>
        <p:spPr>
          <a:xfrm>
            <a:off x="4318951" y="1956735"/>
            <a:ext cx="3828601" cy="3239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7772A052-8F04-9095-9F46-7798ACA46E86}"/>
              </a:ext>
            </a:extLst>
          </p:cNvPr>
          <p:cNvPicPr>
            <a:picLocks noChangeAspect="1"/>
          </p:cNvPicPr>
          <p:nvPr/>
        </p:nvPicPr>
        <p:blipFill>
          <a:blip r:embed="rId5"/>
          <a:stretch>
            <a:fillRect/>
          </a:stretch>
        </p:blipFill>
        <p:spPr>
          <a:xfrm>
            <a:off x="426498" y="1923810"/>
            <a:ext cx="3740497" cy="328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sz="1400" dirty="0">
                <a:solidFill>
                  <a:srgbClr val="7F7F7F"/>
                </a:solidFill>
              </a:rPr>
              <a:t>MTN have the best 2G </a:t>
            </a:r>
            <a:r>
              <a:rPr lang="fr-FR" sz="1400" dirty="0" err="1">
                <a:solidFill>
                  <a:srgbClr val="7F7F7F"/>
                </a:solidFill>
              </a:rPr>
              <a:t>coverage</a:t>
            </a:r>
            <a:r>
              <a:rPr lang="fr-FR" sz="1400" dirty="0">
                <a:solidFill>
                  <a:srgbClr val="7F7F7F"/>
                </a:solidFill>
              </a:rPr>
              <a:t> distribution</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6">
            <a:alphaModFix/>
          </a:blip>
          <a:srcRect/>
          <a:stretch/>
        </p:blipFill>
        <p:spPr>
          <a:xfrm>
            <a:off x="465212" y="196002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7">
            <a:alphaModFix/>
          </a:blip>
          <a:srcRect l="8657" r="10313"/>
          <a:stretch/>
        </p:blipFill>
        <p:spPr>
          <a:xfrm>
            <a:off x="4318950" y="1956735"/>
            <a:ext cx="339173"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8">
            <a:alphaModFix/>
          </a:blip>
          <a:srcRect/>
          <a:stretch/>
        </p:blipFill>
        <p:spPr>
          <a:xfrm>
            <a:off x="8335859" y="1944515"/>
            <a:ext cx="361361" cy="310577"/>
          </a:xfrm>
          <a:prstGeom prst="rect">
            <a:avLst/>
          </a:prstGeom>
          <a:noFill/>
          <a:ln>
            <a:noFill/>
          </a:ln>
        </p:spPr>
      </p:pic>
      <p:pic>
        <p:nvPicPr>
          <p:cNvPr id="7" name="Picture 6">
            <a:extLst>
              <a:ext uri="{FF2B5EF4-FFF2-40B4-BE49-F238E27FC236}">
                <a16:creationId xmlns:a16="http://schemas.microsoft.com/office/drawing/2014/main" id="{CFD59A24-2720-B58D-0BD4-B8E50A8A1089}"/>
              </a:ext>
            </a:extLst>
          </p:cNvPr>
          <p:cNvPicPr>
            <a:picLocks noChangeAspect="1"/>
          </p:cNvPicPr>
          <p:nvPr/>
        </p:nvPicPr>
        <p:blipFill>
          <a:blip r:embed="rId9"/>
          <a:stretch>
            <a:fillRect/>
          </a:stretch>
        </p:blipFill>
        <p:spPr>
          <a:xfrm>
            <a:off x="2861955" y="1956735"/>
            <a:ext cx="1305039" cy="805237"/>
          </a:xfrm>
          <a:prstGeom prst="rect">
            <a:avLst/>
          </a:prstGeom>
        </p:spPr>
      </p:pic>
      <p:pic>
        <p:nvPicPr>
          <p:cNvPr id="13" name="Picture 12">
            <a:extLst>
              <a:ext uri="{FF2B5EF4-FFF2-40B4-BE49-F238E27FC236}">
                <a16:creationId xmlns:a16="http://schemas.microsoft.com/office/drawing/2014/main" id="{D38C3FD6-AAF7-7EF6-8816-6796CC583C52}"/>
              </a:ext>
            </a:extLst>
          </p:cNvPr>
          <p:cNvPicPr>
            <a:picLocks noChangeAspect="1"/>
          </p:cNvPicPr>
          <p:nvPr/>
        </p:nvPicPr>
        <p:blipFill>
          <a:blip r:embed="rId10"/>
          <a:stretch>
            <a:fillRect/>
          </a:stretch>
        </p:blipFill>
        <p:spPr>
          <a:xfrm>
            <a:off x="6804933" y="1944515"/>
            <a:ext cx="1301683" cy="817457"/>
          </a:xfrm>
          <a:prstGeom prst="rect">
            <a:avLst/>
          </a:prstGeom>
        </p:spPr>
      </p:pic>
      <p:pic>
        <p:nvPicPr>
          <p:cNvPr id="19" name="Picture 18">
            <a:extLst>
              <a:ext uri="{FF2B5EF4-FFF2-40B4-BE49-F238E27FC236}">
                <a16:creationId xmlns:a16="http://schemas.microsoft.com/office/drawing/2014/main" id="{EC599BDE-B28B-5693-D079-E91B763D1DDA}"/>
              </a:ext>
            </a:extLst>
          </p:cNvPr>
          <p:cNvPicPr>
            <a:picLocks noChangeAspect="1"/>
          </p:cNvPicPr>
          <p:nvPr/>
        </p:nvPicPr>
        <p:blipFill>
          <a:blip r:embed="rId11"/>
          <a:stretch>
            <a:fillRect/>
          </a:stretch>
        </p:blipFill>
        <p:spPr>
          <a:xfrm>
            <a:off x="10592598" y="1940011"/>
            <a:ext cx="1397638" cy="820741"/>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8"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837587473"/>
              </p:ext>
            </p:extLst>
          </p:nvPr>
        </p:nvGraphicFramePr>
        <p:xfrm>
          <a:off x="1805940" y="1816700"/>
          <a:ext cx="8580120" cy="4523139"/>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a:t>
            </a:r>
            <a:br>
              <a:rPr lang="fr-FR" sz="2400" dirty="0">
                <a:solidFill>
                  <a:srgbClr val="414141"/>
                </a:solidFill>
              </a:rPr>
            </a:br>
            <a:br>
              <a:rPr lang="fr-FR" dirty="0">
                <a:solidFill>
                  <a:srgbClr val="7F7F7F"/>
                </a:solidFill>
                <a:latin typeface="Verdana"/>
                <a:ea typeface="Verdana"/>
                <a:cs typeface="Verdana"/>
                <a:sym typeface="Verdana"/>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2G Coverage requirements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639731" y="2966081"/>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ext uri="{D42A27DB-BD31-4B8C-83A1-F6EECF244321}">
                <p14:modId xmlns:p14="http://schemas.microsoft.com/office/powerpoint/2010/main" val="1008392808"/>
              </p:ext>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2953938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5" name="Picture 14">
            <a:extLst>
              <a:ext uri="{FF2B5EF4-FFF2-40B4-BE49-F238E27FC236}">
                <a16:creationId xmlns:a16="http://schemas.microsoft.com/office/drawing/2014/main" id="{F9ABF298-18BD-4475-3BC4-EA96FEE8161C}"/>
              </a:ext>
            </a:extLst>
          </p:cNvPr>
          <p:cNvPicPr>
            <a:picLocks noChangeAspect="1"/>
          </p:cNvPicPr>
          <p:nvPr/>
        </p:nvPicPr>
        <p:blipFill>
          <a:blip r:embed="rId3"/>
          <a:stretch>
            <a:fillRect/>
          </a:stretch>
        </p:blipFill>
        <p:spPr>
          <a:xfrm>
            <a:off x="8263852" y="1913139"/>
            <a:ext cx="3585094" cy="2966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7C9987E3-EA36-0CD0-BCF6-48918F82FA80}"/>
              </a:ext>
            </a:extLst>
          </p:cNvPr>
          <p:cNvPicPr>
            <a:picLocks noChangeAspect="1"/>
          </p:cNvPicPr>
          <p:nvPr/>
        </p:nvPicPr>
        <p:blipFill>
          <a:blip r:embed="rId4"/>
          <a:stretch>
            <a:fillRect/>
          </a:stretch>
        </p:blipFill>
        <p:spPr>
          <a:xfrm>
            <a:off x="4314335" y="1913139"/>
            <a:ext cx="3735234" cy="2964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20494883-C319-F33F-F77F-0E6C24864479}"/>
              </a:ext>
            </a:extLst>
          </p:cNvPr>
          <p:cNvPicPr>
            <a:picLocks noChangeAspect="1"/>
          </p:cNvPicPr>
          <p:nvPr/>
        </p:nvPicPr>
        <p:blipFill>
          <a:blip r:embed="rId5"/>
          <a:stretch>
            <a:fillRect/>
          </a:stretch>
        </p:blipFill>
        <p:spPr>
          <a:xfrm>
            <a:off x="429761" y="1885557"/>
            <a:ext cx="3670291" cy="2991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coverage-Maps</a:t>
            </a:r>
            <a:br>
              <a:rPr lang="fr-FR" sz="2400" dirty="0">
                <a:solidFill>
                  <a:srgbClr val="414141"/>
                </a:solidFill>
              </a:rPr>
            </a:br>
            <a:br>
              <a:rPr lang="fr-FR" sz="2400" dirty="0">
                <a:solidFill>
                  <a:srgbClr val="414141"/>
                </a:solidFill>
              </a:rPr>
            </a:br>
            <a:r>
              <a:rPr lang="fr-FR" sz="1400" dirty="0">
                <a:solidFill>
                  <a:srgbClr val="7F7F7F"/>
                </a:solidFill>
              </a:rPr>
              <a:t>MTN have the best 3G </a:t>
            </a:r>
            <a:r>
              <a:rPr lang="fr-FR" sz="1400" dirty="0" err="1">
                <a:solidFill>
                  <a:srgbClr val="7F7F7F"/>
                </a:solidFill>
              </a:rPr>
              <a:t>coverage</a:t>
            </a:r>
            <a:r>
              <a:rPr lang="fr-FR" sz="1400" dirty="0">
                <a:solidFill>
                  <a:srgbClr val="7F7F7F"/>
                </a:solidFill>
              </a:rPr>
              <a:t> distribution</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29761" y="1885557"/>
            <a:ext cx="292340" cy="300095"/>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294671" y="1913139"/>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86C2B152-4149-3ECD-08C3-CE4B6C34825D}"/>
              </a:ext>
            </a:extLst>
          </p:cNvPr>
          <p:cNvPicPr>
            <a:picLocks noChangeAspect="1"/>
          </p:cNvPicPr>
          <p:nvPr/>
        </p:nvPicPr>
        <p:blipFill rotWithShape="1">
          <a:blip r:embed="rId8"/>
          <a:srcRect l="-1113" t="2349" r="1113" b="15353"/>
          <a:stretch/>
        </p:blipFill>
        <p:spPr>
          <a:xfrm>
            <a:off x="2515928" y="1890413"/>
            <a:ext cx="1584124" cy="821894"/>
          </a:xfrm>
          <a:prstGeom prst="rect">
            <a:avLst/>
          </a:prstGeom>
        </p:spPr>
      </p:pic>
      <p:pic>
        <p:nvPicPr>
          <p:cNvPr id="12" name="Picture 11">
            <a:extLst>
              <a:ext uri="{FF2B5EF4-FFF2-40B4-BE49-F238E27FC236}">
                <a16:creationId xmlns:a16="http://schemas.microsoft.com/office/drawing/2014/main" id="{3F9B3366-C2EA-DB54-28D3-765EFD60C239}"/>
              </a:ext>
            </a:extLst>
          </p:cNvPr>
          <p:cNvPicPr>
            <a:picLocks noChangeAspect="1"/>
          </p:cNvPicPr>
          <p:nvPr/>
        </p:nvPicPr>
        <p:blipFill>
          <a:blip r:embed="rId9"/>
          <a:stretch>
            <a:fillRect/>
          </a:stretch>
        </p:blipFill>
        <p:spPr>
          <a:xfrm>
            <a:off x="6251991" y="1924942"/>
            <a:ext cx="1797578" cy="787365"/>
          </a:xfrm>
          <a:prstGeom prst="rect">
            <a:avLst/>
          </a:prstGeom>
        </p:spPr>
      </p:pic>
      <p:pic>
        <p:nvPicPr>
          <p:cNvPr id="18" name="Picture 17">
            <a:extLst>
              <a:ext uri="{FF2B5EF4-FFF2-40B4-BE49-F238E27FC236}">
                <a16:creationId xmlns:a16="http://schemas.microsoft.com/office/drawing/2014/main" id="{ADACCF3D-156C-A3A8-D112-2C110A0C4DBA}"/>
              </a:ext>
            </a:extLst>
          </p:cNvPr>
          <p:cNvPicPr>
            <a:picLocks noChangeAspect="1"/>
          </p:cNvPicPr>
          <p:nvPr/>
        </p:nvPicPr>
        <p:blipFill>
          <a:blip r:embed="rId10"/>
          <a:stretch>
            <a:fillRect/>
          </a:stretch>
        </p:blipFill>
        <p:spPr>
          <a:xfrm>
            <a:off x="10305936" y="1913139"/>
            <a:ext cx="1543009" cy="799168"/>
          </a:xfrm>
          <a:prstGeom prst="rect">
            <a:avLst/>
          </a:prstGeom>
        </p:spPr>
      </p:pic>
      <p:pic>
        <p:nvPicPr>
          <p:cNvPr id="21" name="Google Shape;1863;p28">
            <a:extLst>
              <a:ext uri="{FF2B5EF4-FFF2-40B4-BE49-F238E27FC236}">
                <a16:creationId xmlns:a16="http://schemas.microsoft.com/office/drawing/2014/main" id="{0BC7AD00-427A-133B-653E-10463ABB39E6}"/>
              </a:ext>
            </a:extLst>
          </p:cNvPr>
          <p:cNvPicPr preferRelativeResize="0"/>
          <p:nvPr/>
        </p:nvPicPr>
        <p:blipFill rotWithShape="1">
          <a:blip r:embed="rId11">
            <a:alphaModFix/>
          </a:blip>
          <a:srcRect/>
          <a:stretch/>
        </p:blipFill>
        <p:spPr>
          <a:xfrm>
            <a:off x="8263852" y="1924942"/>
            <a:ext cx="361361" cy="310577"/>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8"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554074819"/>
              </p:ext>
            </p:extLst>
          </p:nvPr>
        </p:nvGraphicFramePr>
        <p:xfrm>
          <a:off x="1785937" y="1691640"/>
          <a:ext cx="8620125" cy="4693919"/>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4G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en-US" sz="1400" dirty="0">
                <a:solidFill>
                  <a:srgbClr val="7F7F7F"/>
                </a:solidFill>
              </a:rPr>
              <a:t>All operators failed to reach ARCËP 4G Indoor threshold. CELTISS failed also in  </a:t>
            </a:r>
            <a:r>
              <a:rPr lang="en-US" sz="1400" dirty="0" err="1">
                <a:solidFill>
                  <a:srgbClr val="7F7F7F"/>
                </a:solidFill>
              </a:rPr>
              <a:t>Incar</a:t>
            </a:r>
            <a:r>
              <a:rPr lang="en-US" sz="1400" dirty="0">
                <a:solidFill>
                  <a:srgbClr val="7F7F7F"/>
                </a:solidFill>
              </a:rPr>
              <a:t> 4g coverage</a:t>
            </a:r>
            <a:br>
              <a:rPr lang="en-US" sz="1400" dirty="0">
                <a:solidFill>
                  <a:srgbClr val="7F7F7F"/>
                </a:solidFill>
              </a:rPr>
            </a:br>
            <a:r>
              <a:rPr lang="en-US" sz="1400" dirty="0">
                <a:solidFill>
                  <a:srgbClr val="7F7F7F"/>
                </a:solidFill>
              </a:rPr>
              <a:t>MTN is ranked first in term of 4g Coverage</a:t>
            </a:r>
            <a:br>
              <a:rPr lang="fr-FR" sz="36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870690" y="3072471"/>
            <a:ext cx="6864153"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6" name="Picture 15">
            <a:extLst>
              <a:ext uri="{FF2B5EF4-FFF2-40B4-BE49-F238E27FC236}">
                <a16:creationId xmlns:a16="http://schemas.microsoft.com/office/drawing/2014/main" id="{7BE2F80A-24DF-131A-C21F-D99BA2AD82FC}"/>
              </a:ext>
            </a:extLst>
          </p:cNvPr>
          <p:cNvPicPr>
            <a:picLocks noChangeAspect="1"/>
          </p:cNvPicPr>
          <p:nvPr/>
        </p:nvPicPr>
        <p:blipFill>
          <a:blip r:embed="rId3"/>
          <a:stretch>
            <a:fillRect/>
          </a:stretch>
        </p:blipFill>
        <p:spPr>
          <a:xfrm>
            <a:off x="8402354" y="1955555"/>
            <a:ext cx="3627721" cy="3381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D82362D-096B-C97B-B402-A61ED8C47AD0}"/>
              </a:ext>
            </a:extLst>
          </p:cNvPr>
          <p:cNvPicPr>
            <a:picLocks noChangeAspect="1"/>
          </p:cNvPicPr>
          <p:nvPr/>
        </p:nvPicPr>
        <p:blipFill rotWithShape="1">
          <a:blip r:embed="rId4"/>
          <a:srcRect l="10292"/>
          <a:stretch/>
        </p:blipFill>
        <p:spPr>
          <a:xfrm>
            <a:off x="4436127" y="1968449"/>
            <a:ext cx="3729179" cy="3368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D86AB4AD-83AB-32A6-586E-4FBB8E7ACB0F}"/>
              </a:ext>
            </a:extLst>
          </p:cNvPr>
          <p:cNvPicPr>
            <a:picLocks noChangeAspect="1"/>
          </p:cNvPicPr>
          <p:nvPr/>
        </p:nvPicPr>
        <p:blipFill rotWithShape="1">
          <a:blip r:embed="rId5"/>
          <a:srcRect l="6894"/>
          <a:stretch/>
        </p:blipFill>
        <p:spPr>
          <a:xfrm>
            <a:off x="469900" y="1942663"/>
            <a:ext cx="3729179" cy="33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sz="1400" dirty="0">
                <a:solidFill>
                  <a:srgbClr val="7F7F7F"/>
                </a:solidFill>
              </a:rPr>
              <a:t>MTN have the best 4G </a:t>
            </a:r>
            <a:r>
              <a:rPr lang="fr-FR" sz="1400" dirty="0" err="1">
                <a:solidFill>
                  <a:srgbClr val="7F7F7F"/>
                </a:solidFill>
              </a:rPr>
              <a:t>coverage</a:t>
            </a:r>
            <a:r>
              <a:rPr lang="fr-FR" sz="1400" dirty="0">
                <a:solidFill>
                  <a:srgbClr val="7F7F7F"/>
                </a:solidFill>
              </a:rPr>
              <a:t> distribution</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487924" y="1992073"/>
            <a:ext cx="258077" cy="326166"/>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420152" y="1942663"/>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8437662" y="1968449"/>
            <a:ext cx="251494" cy="258077"/>
          </a:xfrm>
          <a:prstGeom prst="rect">
            <a:avLst/>
          </a:prstGeom>
          <a:noFill/>
          <a:ln>
            <a:noFill/>
          </a:ln>
        </p:spPr>
      </p:pic>
      <p:pic>
        <p:nvPicPr>
          <p:cNvPr id="7" name="Picture 6">
            <a:extLst>
              <a:ext uri="{FF2B5EF4-FFF2-40B4-BE49-F238E27FC236}">
                <a16:creationId xmlns:a16="http://schemas.microsoft.com/office/drawing/2014/main" id="{C294342C-01CD-459A-7A83-22567B0F39ED}"/>
              </a:ext>
            </a:extLst>
          </p:cNvPr>
          <p:cNvPicPr>
            <a:picLocks noChangeAspect="1"/>
          </p:cNvPicPr>
          <p:nvPr/>
        </p:nvPicPr>
        <p:blipFill>
          <a:blip r:embed="rId9"/>
          <a:stretch>
            <a:fillRect/>
          </a:stretch>
        </p:blipFill>
        <p:spPr>
          <a:xfrm>
            <a:off x="2641276" y="1942663"/>
            <a:ext cx="1541828" cy="866482"/>
          </a:xfrm>
          <a:prstGeom prst="rect">
            <a:avLst/>
          </a:prstGeom>
        </p:spPr>
      </p:pic>
      <p:pic>
        <p:nvPicPr>
          <p:cNvPr id="12" name="Picture 11">
            <a:extLst>
              <a:ext uri="{FF2B5EF4-FFF2-40B4-BE49-F238E27FC236}">
                <a16:creationId xmlns:a16="http://schemas.microsoft.com/office/drawing/2014/main" id="{0E37952E-E9D6-FD7A-9518-330F3C21F8C9}"/>
              </a:ext>
            </a:extLst>
          </p:cNvPr>
          <p:cNvPicPr>
            <a:picLocks noChangeAspect="1"/>
          </p:cNvPicPr>
          <p:nvPr/>
        </p:nvPicPr>
        <p:blipFill>
          <a:blip r:embed="rId10"/>
          <a:stretch>
            <a:fillRect/>
          </a:stretch>
        </p:blipFill>
        <p:spPr>
          <a:xfrm>
            <a:off x="6464308" y="1955556"/>
            <a:ext cx="1728169" cy="853590"/>
          </a:xfrm>
          <a:prstGeom prst="rect">
            <a:avLst/>
          </a:prstGeom>
        </p:spPr>
      </p:pic>
      <p:pic>
        <p:nvPicPr>
          <p:cNvPr id="22" name="Picture 21">
            <a:extLst>
              <a:ext uri="{FF2B5EF4-FFF2-40B4-BE49-F238E27FC236}">
                <a16:creationId xmlns:a16="http://schemas.microsoft.com/office/drawing/2014/main" id="{66595C84-A33F-0048-1005-4DCB5546F4F2}"/>
              </a:ext>
            </a:extLst>
          </p:cNvPr>
          <p:cNvPicPr>
            <a:picLocks noChangeAspect="1"/>
          </p:cNvPicPr>
          <p:nvPr/>
        </p:nvPicPr>
        <p:blipFill>
          <a:blip r:embed="rId11"/>
          <a:stretch>
            <a:fillRect/>
          </a:stretch>
        </p:blipFill>
        <p:spPr>
          <a:xfrm>
            <a:off x="10542494" y="1942663"/>
            <a:ext cx="1522889" cy="860763"/>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10"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3481465610"/>
              </p:ext>
            </p:extLst>
          </p:nvPr>
        </p:nvGraphicFramePr>
        <p:xfrm>
          <a:off x="466870" y="2017505"/>
          <a:ext cx="3340100" cy="4297569"/>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voice accessibility requirements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1003031967"/>
              </p:ext>
            </p:extLst>
          </p:nvPr>
        </p:nvGraphicFramePr>
        <p:xfrm>
          <a:off x="4008120" y="2017505"/>
          <a:ext cx="7713980" cy="42975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2606606863"/>
              </p:ext>
            </p:extLst>
          </p:nvPr>
        </p:nvGraphicFramePr>
        <p:xfrm>
          <a:off x="469900" y="2103553"/>
          <a:ext cx="2776220" cy="4363199"/>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br>
              <a:rPr lang="fr-FR" sz="2400" dirty="0">
                <a:solidFill>
                  <a:srgbClr val="414141"/>
                </a:solidFill>
              </a:rPr>
            </a:br>
            <a:r>
              <a:rPr lang="en-US" sz="1400" dirty="0">
                <a:solidFill>
                  <a:srgbClr val="7F7F7F"/>
                </a:solidFill>
              </a:rPr>
              <a:t>MTN have the best ratio of excellent and good Voice Quality samples and the best average MOS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56603" y="3924734"/>
            <a:ext cx="1195754" cy="0"/>
          </a:xfrm>
          <a:prstGeom prst="straightConnector1">
            <a:avLst/>
          </a:prstGeom>
          <a:noFill/>
          <a:ln w="28575" cap="flat" cmpd="sng">
            <a:solidFill>
              <a:srgbClr val="DA291C"/>
            </a:solidFill>
            <a:prstDash val="dash"/>
            <a:round/>
            <a:headEnd type="none" w="sm" len="sm"/>
            <a:tailEnd type="none" w="sm" len="sm"/>
          </a:ln>
        </p:spPr>
      </p:cxnSp>
      <p:graphicFrame>
        <p:nvGraphicFramePr>
          <p:cNvPr id="10"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4211508831"/>
              </p:ext>
            </p:extLst>
          </p:nvPr>
        </p:nvGraphicFramePr>
        <p:xfrm>
          <a:off x="3647415" y="2103553"/>
          <a:ext cx="8074685" cy="436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17" name="Picture 16">
            <a:extLst>
              <a:ext uri="{FF2B5EF4-FFF2-40B4-BE49-F238E27FC236}">
                <a16:creationId xmlns:a16="http://schemas.microsoft.com/office/drawing/2014/main" id="{0BA4EE39-F028-116B-DC36-DB1544156088}"/>
              </a:ext>
            </a:extLst>
          </p:cNvPr>
          <p:cNvPicPr>
            <a:picLocks noChangeAspect="1"/>
          </p:cNvPicPr>
          <p:nvPr/>
        </p:nvPicPr>
        <p:blipFill>
          <a:blip r:embed="rId3"/>
          <a:stretch>
            <a:fillRect/>
          </a:stretch>
        </p:blipFill>
        <p:spPr>
          <a:xfrm>
            <a:off x="8272068" y="1762985"/>
            <a:ext cx="3627656" cy="3136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D15283B2-F266-9D62-EE45-FA62AD71EE56}"/>
              </a:ext>
            </a:extLst>
          </p:cNvPr>
          <p:cNvPicPr>
            <a:picLocks noChangeAspect="1"/>
          </p:cNvPicPr>
          <p:nvPr/>
        </p:nvPicPr>
        <p:blipFill>
          <a:blip r:embed="rId4"/>
          <a:stretch>
            <a:fillRect/>
          </a:stretch>
        </p:blipFill>
        <p:spPr>
          <a:xfrm>
            <a:off x="4403934" y="1772879"/>
            <a:ext cx="3627656" cy="312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97481A8B-F7FD-318A-86D2-A2DDA1A7BF70}"/>
              </a:ext>
            </a:extLst>
          </p:cNvPr>
          <p:cNvPicPr>
            <a:picLocks noChangeAspect="1"/>
          </p:cNvPicPr>
          <p:nvPr/>
        </p:nvPicPr>
        <p:blipFill>
          <a:blip r:embed="rId5"/>
          <a:stretch>
            <a:fillRect/>
          </a:stretch>
        </p:blipFill>
        <p:spPr>
          <a:xfrm>
            <a:off x="524337" y="1772879"/>
            <a:ext cx="3636075" cy="312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04101" y="81614"/>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br>
              <a:rPr lang="fr-FR" sz="2400" dirty="0">
                <a:solidFill>
                  <a:srgbClr val="414141"/>
                </a:solidFill>
              </a:rPr>
            </a:br>
            <a:r>
              <a:rPr lang="fr-FR" sz="1400" dirty="0">
                <a:solidFill>
                  <a:srgbClr val="7F7F7F"/>
                </a:solidFill>
                <a:sym typeface="Verdana"/>
              </a:rPr>
              <a:t>MTN have </a:t>
            </a:r>
            <a:r>
              <a:rPr lang="fr-FR" sz="1400" dirty="0" err="1">
                <a:solidFill>
                  <a:srgbClr val="7F7F7F"/>
                </a:solidFill>
                <a:sym typeface="Verdana"/>
              </a:rPr>
              <a:t>only</a:t>
            </a:r>
            <a:r>
              <a:rPr lang="fr-FR" sz="1400" dirty="0">
                <a:solidFill>
                  <a:srgbClr val="7F7F7F"/>
                </a:solidFill>
                <a:sym typeface="Verdana"/>
              </a:rPr>
              <a:t> 0,67% of MOS </a:t>
            </a:r>
            <a:r>
              <a:rPr lang="fr-FR" sz="1400" dirty="0" err="1">
                <a:solidFill>
                  <a:srgbClr val="7F7F7F"/>
                </a:solidFill>
                <a:sym typeface="Verdana"/>
              </a:rPr>
              <a:t>samples</a:t>
            </a:r>
            <a:r>
              <a:rPr lang="fr-FR" sz="1400" dirty="0">
                <a:solidFill>
                  <a:srgbClr val="7F7F7F"/>
                </a:solidFill>
                <a:sym typeface="Verdana"/>
              </a:rPr>
              <a:t>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br>
              <a:rPr lang="fr-FR" sz="1400" dirty="0">
                <a:solidFill>
                  <a:srgbClr val="7F7F7F"/>
                </a:solidFill>
                <a:sym typeface="Verdana"/>
              </a:rPr>
            </a:br>
            <a:r>
              <a:rPr lang="fr-FR" sz="1400" dirty="0">
                <a:solidFill>
                  <a:srgbClr val="7F7F7F"/>
                </a:solidFill>
                <a:sym typeface="Verdana"/>
              </a:rPr>
              <a:t>Values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r>
              <a:rPr lang="fr-FR" sz="1400" dirty="0">
                <a:solidFill>
                  <a:srgbClr val="7F7F7F"/>
                </a:solidFill>
              </a:rPr>
              <a:t>pose</a:t>
            </a:r>
            <a:r>
              <a:rPr lang="fr-FR" sz="1400" dirty="0">
                <a:solidFill>
                  <a:srgbClr val="7F7F7F"/>
                </a:solidFill>
                <a:sym typeface="Verdana"/>
              </a:rPr>
              <a:t> </a:t>
            </a:r>
            <a:r>
              <a:rPr lang="fr-FR" sz="1400" dirty="0" err="1">
                <a:solidFill>
                  <a:srgbClr val="7F7F7F"/>
                </a:solidFill>
                <a:sym typeface="Verdana"/>
              </a:rPr>
              <a:t>risk</a:t>
            </a:r>
            <a:r>
              <a:rPr lang="fr-FR" sz="1400" dirty="0">
                <a:solidFill>
                  <a:srgbClr val="7F7F7F"/>
                </a:solidFill>
                <a:sym typeface="Verdana"/>
              </a:rPr>
              <a:t> of </a:t>
            </a:r>
            <a:r>
              <a:rPr lang="fr-FR" sz="1400" dirty="0" err="1">
                <a:solidFill>
                  <a:srgbClr val="7F7F7F"/>
                </a:solidFill>
                <a:sym typeface="Verdana"/>
              </a:rPr>
              <a:t>bad</a:t>
            </a:r>
            <a:r>
              <a:rPr lang="fr-FR" sz="1400" dirty="0">
                <a:solidFill>
                  <a:srgbClr val="7F7F7F"/>
                </a:solidFill>
                <a:sym typeface="Verdana"/>
              </a:rPr>
              <a:t> </a:t>
            </a:r>
            <a:r>
              <a:rPr lang="fr-FR" sz="1400" dirty="0" err="1">
                <a:solidFill>
                  <a:srgbClr val="7F7F7F"/>
                </a:solidFill>
                <a:sym typeface="Verdana"/>
              </a:rPr>
              <a:t>users</a:t>
            </a:r>
            <a:r>
              <a:rPr lang="fr-FR" sz="1400" dirty="0">
                <a:solidFill>
                  <a:srgbClr val="7F7F7F"/>
                </a:solidFill>
                <a:sym typeface="Verdana"/>
              </a:rPr>
              <a:t> </a:t>
            </a:r>
            <a:r>
              <a:rPr lang="fr-FR" sz="1400" dirty="0" err="1">
                <a:solidFill>
                  <a:srgbClr val="7F7F7F"/>
                </a:solidFill>
                <a:sym typeface="Verdana"/>
              </a:rPr>
              <a:t>perceived</a:t>
            </a:r>
            <a:r>
              <a:rPr lang="fr-FR" sz="1400" dirty="0">
                <a:solidFill>
                  <a:srgbClr val="7F7F7F"/>
                </a:solidFill>
                <a:sym typeface="Verdana"/>
              </a:rPr>
              <a:t> </a:t>
            </a:r>
            <a:r>
              <a:rPr lang="fr-FR" sz="1400" dirty="0" err="1">
                <a:solidFill>
                  <a:srgbClr val="7F7F7F"/>
                </a:solidFill>
                <a:sym typeface="Verdana"/>
              </a:rPr>
              <a:t>voice</a:t>
            </a:r>
            <a:r>
              <a:rPr lang="fr-FR" sz="1400" dirty="0">
                <a:solidFill>
                  <a:srgbClr val="7F7F7F"/>
                </a:solidFill>
                <a:sym typeface="Verdana"/>
              </a:rPr>
              <a:t> </a:t>
            </a:r>
            <a:r>
              <a:rPr lang="fr-FR" sz="1400" dirty="0" err="1">
                <a:solidFill>
                  <a:srgbClr val="7F7F7F"/>
                </a:solidFill>
                <a:sym typeface="Verdana"/>
              </a:rPr>
              <a:t>quality</a:t>
            </a: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04101" y="1762985"/>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403934" y="1799181"/>
            <a:ext cx="297527"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72068" y="1767997"/>
            <a:ext cx="251494" cy="258077"/>
          </a:xfrm>
          <a:prstGeom prst="rect">
            <a:avLst/>
          </a:prstGeom>
          <a:noFill/>
          <a:ln>
            <a:noFill/>
          </a:ln>
        </p:spPr>
      </p:pic>
      <p:pic>
        <p:nvPicPr>
          <p:cNvPr id="6" name="Picture 5">
            <a:extLst>
              <a:ext uri="{FF2B5EF4-FFF2-40B4-BE49-F238E27FC236}">
                <a16:creationId xmlns:a16="http://schemas.microsoft.com/office/drawing/2014/main" id="{1C6B45EA-AFA8-0266-1FB9-AA2DC3D361FB}"/>
              </a:ext>
            </a:extLst>
          </p:cNvPr>
          <p:cNvPicPr>
            <a:picLocks noChangeAspect="1"/>
          </p:cNvPicPr>
          <p:nvPr/>
        </p:nvPicPr>
        <p:blipFill>
          <a:blip r:embed="rId9"/>
          <a:stretch>
            <a:fillRect/>
          </a:stretch>
        </p:blipFill>
        <p:spPr>
          <a:xfrm>
            <a:off x="2684296" y="1762985"/>
            <a:ext cx="1476116" cy="981993"/>
          </a:xfrm>
          <a:prstGeom prst="rect">
            <a:avLst/>
          </a:prstGeom>
        </p:spPr>
      </p:pic>
      <p:pic>
        <p:nvPicPr>
          <p:cNvPr id="13" name="Picture 12">
            <a:extLst>
              <a:ext uri="{FF2B5EF4-FFF2-40B4-BE49-F238E27FC236}">
                <a16:creationId xmlns:a16="http://schemas.microsoft.com/office/drawing/2014/main" id="{E2294D49-5FFD-B76A-3899-E5A0A258F3B0}"/>
              </a:ext>
            </a:extLst>
          </p:cNvPr>
          <p:cNvPicPr>
            <a:picLocks noChangeAspect="1"/>
          </p:cNvPicPr>
          <p:nvPr/>
        </p:nvPicPr>
        <p:blipFill>
          <a:blip r:embed="rId10"/>
          <a:stretch>
            <a:fillRect/>
          </a:stretch>
        </p:blipFill>
        <p:spPr>
          <a:xfrm>
            <a:off x="6376076" y="1776757"/>
            <a:ext cx="1655514" cy="925736"/>
          </a:xfrm>
          <a:prstGeom prst="rect">
            <a:avLst/>
          </a:prstGeom>
        </p:spPr>
      </p:pic>
      <p:pic>
        <p:nvPicPr>
          <p:cNvPr id="21" name="Picture 20">
            <a:extLst>
              <a:ext uri="{FF2B5EF4-FFF2-40B4-BE49-F238E27FC236}">
                <a16:creationId xmlns:a16="http://schemas.microsoft.com/office/drawing/2014/main" id="{9FA7CCBA-D862-DC88-1ED9-661DCD1F7B2D}"/>
              </a:ext>
            </a:extLst>
          </p:cNvPr>
          <p:cNvPicPr>
            <a:picLocks noChangeAspect="1"/>
          </p:cNvPicPr>
          <p:nvPr/>
        </p:nvPicPr>
        <p:blipFill>
          <a:blip r:embed="rId11"/>
          <a:stretch>
            <a:fillRect/>
          </a:stretch>
        </p:blipFill>
        <p:spPr>
          <a:xfrm>
            <a:off x="10387072" y="1799181"/>
            <a:ext cx="1459197" cy="903312"/>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8"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932007568"/>
              </p:ext>
            </p:extLst>
          </p:nvPr>
        </p:nvGraphicFramePr>
        <p:xfrm>
          <a:off x="1519237" y="1615440"/>
          <a:ext cx="9153525" cy="4450080"/>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voice drop requirements</a:t>
            </a:r>
            <a:br>
              <a:rPr lang="fr-FR" dirty="0">
                <a:solidFill>
                  <a:srgbClr val="414141"/>
                </a:solidFill>
              </a:rPr>
            </a:b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516923" y="3599711"/>
            <a:ext cx="5528603" cy="19503"/>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br>
              <a:rPr lang="fr-FR" sz="2400" dirty="0">
                <a:solidFill>
                  <a:srgbClr val="7F7F7F"/>
                </a:solidFill>
                <a:latin typeface="Verdana"/>
                <a:ea typeface="Verdana"/>
                <a:cs typeface="Verdana"/>
                <a:sym typeface="Verdana"/>
              </a:rPr>
            </a:br>
            <a:r>
              <a:rPr lang="fr-FR" dirty="0">
                <a:solidFill>
                  <a:srgbClr val="7F7F7F"/>
                </a:solidFill>
              </a:rPr>
              <a:t>V</a:t>
            </a:r>
            <a:r>
              <a:rPr lang="en-US" sz="1400" dirty="0" err="1">
                <a:solidFill>
                  <a:srgbClr val="7F7F7F"/>
                </a:solidFill>
              </a:rPr>
              <a:t>oice</a:t>
            </a:r>
            <a:r>
              <a:rPr lang="en-US" sz="1400" dirty="0">
                <a:solidFill>
                  <a:srgbClr val="7F7F7F"/>
                </a:solidFill>
              </a:rPr>
              <a:t> calls are mainly carried by 3G for all operators.</a:t>
            </a:r>
            <a:br>
              <a:rPr lang="en-US" sz="1400" dirty="0">
                <a:solidFill>
                  <a:srgbClr val="7F7F7F"/>
                </a:solidFill>
              </a:rPr>
            </a:br>
            <a:r>
              <a:rPr lang="en-US" sz="1400" dirty="0">
                <a:solidFill>
                  <a:srgbClr val="7F7F7F"/>
                </a:solidFill>
              </a:rPr>
              <a:t>MTN's 2G band usage: </a:t>
            </a:r>
            <a:r>
              <a:rPr lang="en-US" sz="1400" b="1" dirty="0">
                <a:solidFill>
                  <a:srgbClr val="7F7F7F"/>
                </a:solidFill>
              </a:rPr>
              <a:t>100% </a:t>
            </a:r>
            <a:r>
              <a:rPr lang="en-US" sz="1400" dirty="0">
                <a:solidFill>
                  <a:srgbClr val="7F7F7F"/>
                </a:solidFill>
              </a:rPr>
              <a:t>GSM 900 and </a:t>
            </a:r>
            <a:r>
              <a:rPr lang="en-US" sz="1400" b="1" dirty="0">
                <a:solidFill>
                  <a:srgbClr val="7F7F7F"/>
                </a:solidFill>
              </a:rPr>
              <a:t>0% </a:t>
            </a:r>
            <a:r>
              <a:rPr lang="en-US" sz="1400" dirty="0">
                <a:solidFill>
                  <a:srgbClr val="7F7F7F"/>
                </a:solidFill>
              </a:rPr>
              <a:t>DCS 1800 </a:t>
            </a:r>
            <a:r>
              <a:rPr lang="en-US" sz="1400" dirty="0" err="1">
                <a:solidFill>
                  <a:srgbClr val="7F7F7F"/>
                </a:solidFill>
              </a:rPr>
              <a:t>Mhz</a:t>
            </a:r>
            <a:r>
              <a:rPr lang="en-US" sz="1400" dirty="0">
                <a:solidFill>
                  <a:srgbClr val="7F7F7F"/>
                </a:solidFill>
              </a:rPr>
              <a:t>,</a:t>
            </a:r>
            <a:br>
              <a:rPr lang="en-US" sz="1400" dirty="0">
                <a:solidFill>
                  <a:srgbClr val="7F7F7F"/>
                </a:solidFill>
              </a:rPr>
            </a:br>
            <a:r>
              <a:rPr lang="en-US" sz="1400" dirty="0">
                <a:solidFill>
                  <a:srgbClr val="7F7F7F"/>
                </a:solidFill>
              </a:rPr>
              <a:t>23,42 % of MTN 3G CS traffic is carried on U900 compared to 47,78% and 29,42% for MOOV and CELTISS.</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1"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1282781039"/>
              </p:ext>
            </p:extLst>
          </p:nvPr>
        </p:nvGraphicFramePr>
        <p:xfrm>
          <a:off x="469900" y="3008892"/>
          <a:ext cx="3655275" cy="3061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942916661"/>
              </p:ext>
            </p:extLst>
          </p:nvPr>
        </p:nvGraphicFramePr>
        <p:xfrm>
          <a:off x="4268968" y="3008892"/>
          <a:ext cx="3732032"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633815060"/>
              </p:ext>
            </p:extLst>
          </p:nvPr>
        </p:nvGraphicFramePr>
        <p:xfrm>
          <a:off x="8144793" y="3008892"/>
          <a:ext cx="3885282"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within acceptable range while MTN have less bad samples than competitors</a:t>
            </a: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1771168020"/>
              </p:ext>
            </p:extLst>
          </p:nvPr>
        </p:nvGraphicFramePr>
        <p:xfrm>
          <a:off x="469900" y="2533748"/>
          <a:ext cx="11252200" cy="36823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b="0" i="0" dirty="0" err="1">
                <a:solidFill>
                  <a:srgbClr val="FFFFFF"/>
                </a:solidFill>
                <a:latin typeface="Quattrocento Sans"/>
                <a:ea typeface="Quattrocento Sans"/>
                <a:cs typeface="Quattrocento Sans"/>
                <a:sym typeface="Quattrocento Sans"/>
              </a:rPr>
              <a:t>Intermediate</a:t>
            </a:r>
            <a:r>
              <a:rPr lang="fr-FR" sz="2600" b="0" i="0" dirty="0">
                <a:solidFill>
                  <a:srgbClr val="FFFFFF"/>
                </a:solidFill>
                <a:latin typeface="Quattrocento Sans"/>
                <a:ea typeface="Quattrocento Sans"/>
                <a:cs typeface="Quattrocento Sans"/>
                <a:sym typeface="Quattrocento Sans"/>
              </a:rPr>
              <a:t> 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14" name="Picture 13">
            <a:extLst>
              <a:ext uri="{FF2B5EF4-FFF2-40B4-BE49-F238E27FC236}">
                <a16:creationId xmlns:a16="http://schemas.microsoft.com/office/drawing/2014/main" id="{2FDA7CA8-3481-87FF-2F34-8793521323EA}"/>
              </a:ext>
            </a:extLst>
          </p:cNvPr>
          <p:cNvPicPr>
            <a:picLocks noChangeAspect="1"/>
          </p:cNvPicPr>
          <p:nvPr/>
        </p:nvPicPr>
        <p:blipFill>
          <a:blip r:embed="rId3"/>
          <a:stretch>
            <a:fillRect/>
          </a:stretch>
        </p:blipFill>
        <p:spPr>
          <a:xfrm>
            <a:off x="8160792" y="1818639"/>
            <a:ext cx="3647572" cy="280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C3F2A61C-A291-E7A2-3616-09EA19B302E7}"/>
              </a:ext>
            </a:extLst>
          </p:cNvPr>
          <p:cNvPicPr>
            <a:picLocks noChangeAspect="1"/>
          </p:cNvPicPr>
          <p:nvPr/>
        </p:nvPicPr>
        <p:blipFill>
          <a:blip r:embed="rId4"/>
          <a:stretch>
            <a:fillRect/>
          </a:stretch>
        </p:blipFill>
        <p:spPr>
          <a:xfrm>
            <a:off x="4382935" y="1849049"/>
            <a:ext cx="3545451" cy="279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FF20F9DA-1E4D-3002-3515-8A4770F7EC6C}"/>
              </a:ext>
            </a:extLst>
          </p:cNvPr>
          <p:cNvPicPr>
            <a:picLocks noChangeAspect="1"/>
          </p:cNvPicPr>
          <p:nvPr/>
        </p:nvPicPr>
        <p:blipFill>
          <a:blip r:embed="rId5"/>
          <a:stretch>
            <a:fillRect/>
          </a:stretch>
        </p:blipFill>
        <p:spPr>
          <a:xfrm>
            <a:off x="502957" y="1849049"/>
            <a:ext cx="3647572" cy="279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br>
              <a:rPr lang="fr-FR" sz="2400" dirty="0">
                <a:solidFill>
                  <a:srgbClr val="414141"/>
                </a:solidFill>
              </a:rPr>
            </a:br>
            <a:r>
              <a:rPr lang="en-US" sz="1400" dirty="0">
                <a:solidFill>
                  <a:srgbClr val="7F7F7F"/>
                </a:solidFill>
              </a:rPr>
              <a:t>MTN have less bad samples than competitors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79245" y="1863280"/>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25" name="Google Shape;1993;p39">
            <a:extLst>
              <a:ext uri="{FF2B5EF4-FFF2-40B4-BE49-F238E27FC236}">
                <a16:creationId xmlns:a16="http://schemas.microsoft.com/office/drawing/2014/main" id="{FAB8766A-2D21-4CE1-5A65-6AD90097518E}"/>
              </a:ext>
            </a:extLst>
          </p:cNvPr>
          <p:cNvPicPr preferRelativeResize="0"/>
          <p:nvPr/>
        </p:nvPicPr>
        <p:blipFill rotWithShape="1">
          <a:blip r:embed="rId7">
            <a:alphaModFix/>
          </a:blip>
          <a:srcRect l="8657" r="10313"/>
          <a:stretch/>
        </p:blipFill>
        <p:spPr>
          <a:xfrm>
            <a:off x="4371493" y="1863280"/>
            <a:ext cx="267744" cy="275538"/>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02957" y="187071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02659" y="1849049"/>
            <a:ext cx="312075" cy="282333"/>
          </a:xfrm>
          <a:prstGeom prst="rect">
            <a:avLst/>
          </a:prstGeom>
          <a:noFill/>
          <a:ln>
            <a:noFill/>
          </a:ln>
        </p:spPr>
      </p:pic>
      <p:pic>
        <p:nvPicPr>
          <p:cNvPr id="5" name="Picture 4">
            <a:extLst>
              <a:ext uri="{FF2B5EF4-FFF2-40B4-BE49-F238E27FC236}">
                <a16:creationId xmlns:a16="http://schemas.microsoft.com/office/drawing/2014/main" id="{EBBCFDB0-0426-85EE-CA4F-DDAC14BAF71E}"/>
              </a:ext>
            </a:extLst>
          </p:cNvPr>
          <p:cNvPicPr>
            <a:picLocks noChangeAspect="1"/>
          </p:cNvPicPr>
          <p:nvPr/>
        </p:nvPicPr>
        <p:blipFill>
          <a:blip r:embed="rId9"/>
          <a:stretch>
            <a:fillRect/>
          </a:stretch>
        </p:blipFill>
        <p:spPr>
          <a:xfrm>
            <a:off x="2837443" y="1849049"/>
            <a:ext cx="1308037" cy="789146"/>
          </a:xfrm>
          <a:prstGeom prst="rect">
            <a:avLst/>
          </a:prstGeom>
        </p:spPr>
      </p:pic>
      <p:pic>
        <p:nvPicPr>
          <p:cNvPr id="12" name="Picture 11">
            <a:extLst>
              <a:ext uri="{FF2B5EF4-FFF2-40B4-BE49-F238E27FC236}">
                <a16:creationId xmlns:a16="http://schemas.microsoft.com/office/drawing/2014/main" id="{BBC06706-6AF5-43AD-F4C2-8A50E7B28564}"/>
              </a:ext>
            </a:extLst>
          </p:cNvPr>
          <p:cNvPicPr>
            <a:picLocks noChangeAspect="1"/>
          </p:cNvPicPr>
          <p:nvPr/>
        </p:nvPicPr>
        <p:blipFill>
          <a:blip r:embed="rId10"/>
          <a:stretch>
            <a:fillRect/>
          </a:stretch>
        </p:blipFill>
        <p:spPr>
          <a:xfrm>
            <a:off x="6684348" y="1849049"/>
            <a:ext cx="1202507" cy="789146"/>
          </a:xfrm>
          <a:prstGeom prst="rect">
            <a:avLst/>
          </a:prstGeom>
        </p:spPr>
      </p:pic>
      <p:pic>
        <p:nvPicPr>
          <p:cNvPr id="17" name="Picture 16">
            <a:extLst>
              <a:ext uri="{FF2B5EF4-FFF2-40B4-BE49-F238E27FC236}">
                <a16:creationId xmlns:a16="http://schemas.microsoft.com/office/drawing/2014/main" id="{8DA041DE-9B6D-D278-9959-E09BA6179F3C}"/>
              </a:ext>
            </a:extLst>
          </p:cNvPr>
          <p:cNvPicPr>
            <a:picLocks noChangeAspect="1"/>
          </p:cNvPicPr>
          <p:nvPr/>
        </p:nvPicPr>
        <p:blipFill>
          <a:blip r:embed="rId11"/>
          <a:stretch>
            <a:fillRect/>
          </a:stretch>
        </p:blipFill>
        <p:spPr>
          <a:xfrm>
            <a:off x="10425324" y="1849049"/>
            <a:ext cx="1383040" cy="834396"/>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2G/3G CALL SETUP TIME</a:t>
            </a:r>
            <a:br>
              <a:rPr lang="fr-FR" dirty="0">
                <a:solidFill>
                  <a:srgbClr val="414141"/>
                </a:solidFill>
              </a:rPr>
            </a:br>
            <a:br>
              <a:rPr lang="fr-FR" dirty="0">
                <a:solidFill>
                  <a:srgbClr val="414141"/>
                </a:solidFill>
              </a:rPr>
            </a:br>
            <a:r>
              <a:rPr lang="fr-FR" sz="1400" dirty="0">
                <a:solidFill>
                  <a:srgbClr val="7F7F7F"/>
                </a:solidFill>
              </a:rPr>
              <a:t>MTN have the best Call setup time.</a:t>
            </a:r>
            <a:br>
              <a:rPr kumimoji="0" lang="fr-FR" sz="2400" b="0" i="0" u="none" strike="noStrike" kern="0" cap="none" spc="0" normalizeH="0" baseline="0" noProof="0" dirty="0">
                <a:ln>
                  <a:noFill/>
                </a:ln>
                <a:solidFill>
                  <a:srgbClr val="414141"/>
                </a:solidFill>
                <a:effectLst/>
                <a:uLnTx/>
                <a:uFillTx/>
                <a:latin typeface="Verdana"/>
                <a:ea typeface="Verdana"/>
                <a:sym typeface="Verdana"/>
              </a:rPr>
            </a:br>
            <a:r>
              <a:rPr kumimoji="0" lang="fr-FR" sz="1400" b="0" i="0" u="none" strike="noStrike" kern="0" cap="none" spc="0" normalizeH="0" baseline="0" noProof="0" dirty="0">
                <a:ln>
                  <a:noFill/>
                </a:ln>
                <a:solidFill>
                  <a:srgbClr val="7F7F7F"/>
                </a:solidFill>
                <a:effectLst/>
                <a:uLnTx/>
                <a:uFillTx/>
                <a:latin typeface="Verdana"/>
                <a:ea typeface="Verdana"/>
                <a:sym typeface="Verdana"/>
              </a:rPr>
              <a:t>MTN have the best 4G CSBF Call setup Time,</a:t>
            </a:r>
            <a:br>
              <a:rPr kumimoji="0" lang="fr-FR" sz="1400" b="0" i="0" u="none" strike="noStrike" kern="0" cap="none" spc="0" normalizeH="0" baseline="0" noProof="0" dirty="0">
                <a:ln>
                  <a:noFill/>
                </a:ln>
                <a:solidFill>
                  <a:srgbClr val="7F7F7F"/>
                </a:solidFill>
                <a:effectLst/>
                <a:uLnTx/>
                <a:uFillTx/>
                <a:latin typeface="Verdana"/>
                <a:ea typeface="Verdana"/>
                <a:sym typeface="Verdana"/>
              </a:rPr>
            </a:br>
            <a:r>
              <a:rPr kumimoji="0" lang="fr-FR" sz="1400" b="0" i="0" u="none" strike="noStrike" kern="0" cap="none" spc="0" normalizeH="0" baseline="0" noProof="0" dirty="0">
                <a:ln>
                  <a:noFill/>
                </a:ln>
                <a:solidFill>
                  <a:srgbClr val="7F7F7F"/>
                </a:solidFill>
                <a:effectLst/>
                <a:uLnTx/>
                <a:uFillTx/>
                <a:latin typeface="Verdana"/>
                <a:ea typeface="Verdana"/>
                <a:sym typeface="Verdana"/>
              </a:rPr>
              <a:t>Call setup time 2G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is</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higher</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than</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in 3G/4G.</a:t>
            </a:r>
            <a:br>
              <a:rPr lang="fr-FR" sz="2400" dirty="0">
                <a:solidFill>
                  <a:srgbClr val="414141"/>
                </a:solidFill>
              </a:rPr>
            </a:br>
            <a:br>
              <a:rPr lang="fr-FR" dirty="0">
                <a:solidFill>
                  <a:srgbClr val="414141"/>
                </a:solidFill>
              </a:rPr>
            </a:b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2493587200"/>
              </p:ext>
            </p:extLst>
          </p:nvPr>
        </p:nvGraphicFramePr>
        <p:xfrm>
          <a:off x="469900" y="1837871"/>
          <a:ext cx="5543625" cy="3411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C6593951-493B-7D66-8C18-B989FB1AAD81}"/>
              </a:ext>
            </a:extLst>
          </p:cNvPr>
          <p:cNvGraphicFramePr>
            <a:graphicFrameLocks/>
          </p:cNvGraphicFramePr>
          <p:nvPr>
            <p:extLst>
              <p:ext uri="{D42A27DB-BD31-4B8C-83A1-F6EECF244321}">
                <p14:modId xmlns:p14="http://schemas.microsoft.com/office/powerpoint/2010/main" val="2888545838"/>
              </p:ext>
            </p:extLst>
          </p:nvPr>
        </p:nvGraphicFramePr>
        <p:xfrm>
          <a:off x="6314739" y="1837871"/>
          <a:ext cx="5407362" cy="341186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2186031603"/>
              </p:ext>
            </p:extLst>
          </p:nvPr>
        </p:nvGraphicFramePr>
        <p:xfrm>
          <a:off x="469901" y="2186621"/>
          <a:ext cx="576326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SMS SENDING FAILURE</a:t>
            </a:r>
            <a:br>
              <a:rPr lang="fr-FR" sz="2400" dirty="0">
                <a:solidFill>
                  <a:srgbClr val="414141"/>
                </a:solidFill>
              </a:rPr>
            </a:br>
            <a:br>
              <a:rPr lang="fr-FR" sz="2400" dirty="0">
                <a:solidFill>
                  <a:srgbClr val="414141"/>
                </a:solidFill>
              </a:rPr>
            </a:br>
            <a:r>
              <a:rPr lang="fr-FR" sz="1400" dirty="0">
                <a:solidFill>
                  <a:srgbClr val="7F7F7F"/>
                </a:solidFill>
              </a:rPr>
              <a:t>MTN </a:t>
            </a:r>
            <a:r>
              <a:rPr lang="fr-FR" sz="1400" dirty="0" err="1">
                <a:solidFill>
                  <a:srgbClr val="7F7F7F"/>
                </a:solidFill>
              </a:rPr>
              <a:t>is</a:t>
            </a:r>
            <a:r>
              <a:rPr lang="fr-FR" sz="1400" dirty="0">
                <a:solidFill>
                  <a:srgbClr val="7F7F7F"/>
                </a:solidFill>
              </a:rPr>
              <a:t> </a:t>
            </a:r>
            <a:r>
              <a:rPr lang="fr-FR" sz="1400" dirty="0" err="1">
                <a:solidFill>
                  <a:srgbClr val="7F7F7F"/>
                </a:solidFill>
              </a:rPr>
              <a:t>ranked</a:t>
            </a:r>
            <a:r>
              <a:rPr lang="fr-FR" sz="1400" dirty="0">
                <a:solidFill>
                  <a:srgbClr val="7F7F7F"/>
                </a:solidFill>
              </a:rPr>
              <a:t> first in all </a:t>
            </a:r>
            <a:r>
              <a:rPr lang="fr-FR" sz="1400" dirty="0" err="1">
                <a:solidFill>
                  <a:srgbClr val="7F7F7F"/>
                </a:solidFill>
              </a:rPr>
              <a:t>kind</a:t>
            </a:r>
            <a:r>
              <a:rPr lang="fr-FR" sz="1400" dirty="0">
                <a:solidFill>
                  <a:srgbClr val="7F7F7F"/>
                </a:solidFill>
              </a:rPr>
              <a:t> of SMS tests</a:t>
            </a:r>
            <a:br>
              <a:rPr lang="fr-FR" sz="1400" dirty="0">
                <a:solidFill>
                  <a:srgbClr val="7F7F7F"/>
                </a:solidFill>
              </a:rPr>
            </a:br>
            <a:r>
              <a:rPr lang="fr-FR" sz="1400" dirty="0">
                <a:solidFill>
                  <a:srgbClr val="7F7F7F"/>
                </a:solidFill>
              </a:rPr>
              <a:t>MTN </a:t>
            </a:r>
            <a:r>
              <a:rPr lang="fr-FR" sz="1400" dirty="0" err="1">
                <a:solidFill>
                  <a:srgbClr val="7F7F7F"/>
                </a:solidFill>
              </a:rPr>
              <a:t>is</a:t>
            </a:r>
            <a:r>
              <a:rPr lang="fr-FR" sz="1400" dirty="0">
                <a:solidFill>
                  <a:srgbClr val="7F7F7F"/>
                </a:solidFill>
              </a:rPr>
              <a:t> the </a:t>
            </a:r>
            <a:r>
              <a:rPr lang="fr-FR" sz="1400" dirty="0" err="1">
                <a:solidFill>
                  <a:srgbClr val="7F7F7F"/>
                </a:solidFill>
              </a:rPr>
              <a:t>only</a:t>
            </a:r>
            <a:r>
              <a:rPr lang="fr-FR" sz="1400" dirty="0">
                <a:solidFill>
                  <a:srgbClr val="7F7F7F"/>
                </a:solidFill>
              </a:rPr>
              <a:t> </a:t>
            </a:r>
            <a:r>
              <a:rPr lang="fr-FR" sz="1400" dirty="0" err="1">
                <a:solidFill>
                  <a:srgbClr val="7F7F7F"/>
                </a:solidFill>
              </a:rPr>
              <a:t>operators</a:t>
            </a:r>
            <a:r>
              <a:rPr lang="fr-FR" sz="1400" dirty="0">
                <a:solidFill>
                  <a:srgbClr val="7F7F7F"/>
                </a:solidFill>
              </a:rPr>
              <a:t> </a:t>
            </a:r>
            <a:r>
              <a:rPr lang="fr-FR" sz="1400" dirty="0" err="1">
                <a:solidFill>
                  <a:srgbClr val="7F7F7F"/>
                </a:solidFill>
              </a:rPr>
              <a:t>that</a:t>
            </a:r>
            <a:r>
              <a:rPr lang="fr-FR" sz="1400" dirty="0">
                <a:solidFill>
                  <a:srgbClr val="7F7F7F"/>
                </a:solidFill>
              </a:rPr>
              <a:t> </a:t>
            </a:r>
            <a:r>
              <a:rPr lang="fr-FR" sz="1400" dirty="0" err="1">
                <a:solidFill>
                  <a:srgbClr val="7F7F7F"/>
                </a:solidFill>
              </a:rPr>
              <a:t>satisfied</a:t>
            </a:r>
            <a:r>
              <a:rPr lang="fr-FR" sz="1400" dirty="0">
                <a:solidFill>
                  <a:srgbClr val="7F7F7F"/>
                </a:solidFill>
              </a:rPr>
              <a:t> SMS tests ARCEP </a:t>
            </a:r>
            <a:r>
              <a:rPr lang="fr-FR" sz="1400" dirty="0" err="1">
                <a:solidFill>
                  <a:srgbClr val="7F7F7F"/>
                </a:solidFill>
              </a:rPr>
              <a:t>threshold</a:t>
            </a:r>
            <a:endParaRPr sz="1400"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3" name="Google Shape;2090;p47">
            <a:extLst>
              <a:ext uri="{FF2B5EF4-FFF2-40B4-BE49-F238E27FC236}">
                <a16:creationId xmlns:a16="http://schemas.microsoft.com/office/drawing/2014/main" id="{31AB6BF7-4EF5-4323-A670-74FC5B62265A}"/>
              </a:ext>
            </a:extLst>
          </p:cNvPr>
          <p:cNvCxnSpPr/>
          <p:nvPr/>
        </p:nvCxnSpPr>
        <p:spPr>
          <a:xfrm flipV="1">
            <a:off x="1356398" y="3344451"/>
            <a:ext cx="4352517" cy="38179"/>
          </a:xfrm>
          <a:prstGeom prst="straightConnector1">
            <a:avLst/>
          </a:prstGeom>
          <a:noFill/>
          <a:ln w="28575" cap="flat" cmpd="sng">
            <a:solidFill>
              <a:srgbClr val="DA291C"/>
            </a:solidFill>
            <a:prstDash val="dash"/>
            <a:round/>
            <a:headEnd type="none" w="sm" len="sm"/>
            <a:tailEnd type="none" w="sm" len="sm"/>
          </a:ln>
        </p:spPr>
      </p:cxnSp>
      <p:graphicFrame>
        <p:nvGraphicFramePr>
          <p:cNvPr id="9"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709134870"/>
              </p:ext>
            </p:extLst>
          </p:nvPr>
        </p:nvGraphicFramePr>
        <p:xfrm>
          <a:off x="6595412" y="2186620"/>
          <a:ext cx="5002228" cy="42687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a </a:t>
            </a:r>
            <a:r>
              <a:rPr lang="fr-FR" sz="1400" dirty="0" err="1">
                <a:solidFill>
                  <a:srgbClr val="7F7F7F"/>
                </a:solidFill>
                <a:sym typeface="Verdana"/>
              </a:rPr>
              <a:t>very</a:t>
            </a:r>
            <a:r>
              <a:rPr lang="fr-FR" sz="1400" dirty="0">
                <a:solidFill>
                  <a:srgbClr val="7F7F7F"/>
                </a:solidFill>
                <a:sym typeface="Verdana"/>
              </a:rPr>
              <a:t> good rate of </a:t>
            </a:r>
            <a:r>
              <a:rPr lang="fr-FR" sz="1400" dirty="0" err="1">
                <a:solidFill>
                  <a:srgbClr val="7F7F7F"/>
                </a:solidFill>
                <a:sym typeface="Verdana"/>
              </a:rPr>
              <a:t>successful</a:t>
            </a:r>
            <a:r>
              <a:rPr lang="fr-FR" sz="1400" dirty="0">
                <a:solidFill>
                  <a:srgbClr val="7F7F7F"/>
                </a:solidFill>
                <a:sym typeface="Verdana"/>
              </a:rPr>
              <a:t> Internet </a:t>
            </a:r>
            <a:r>
              <a:rPr lang="fr-FR" sz="1400" dirty="0" err="1">
                <a:solidFill>
                  <a:srgbClr val="7F7F7F"/>
                </a:solidFill>
                <a:sym typeface="Verdana"/>
              </a:rPr>
              <a:t>connection</a:t>
            </a:r>
            <a:r>
              <a:rPr lang="fr-FR" sz="1400" dirty="0">
                <a:solidFill>
                  <a:srgbClr val="7F7F7F"/>
                </a:solidFill>
                <a:sym typeface="Verdana"/>
              </a:rPr>
              <a:t> </a:t>
            </a:r>
            <a:endParaRPr sz="1400"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2397004089"/>
              </p:ext>
            </p:extLst>
          </p:nvPr>
        </p:nvGraphicFramePr>
        <p:xfrm>
          <a:off x="469901" y="1631810"/>
          <a:ext cx="6449060" cy="4797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1328362207"/>
              </p:ext>
            </p:extLst>
          </p:nvPr>
        </p:nvGraphicFramePr>
        <p:xfrm>
          <a:off x="7101840" y="1631810"/>
          <a:ext cx="4620260" cy="4797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2"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1806628795"/>
              </p:ext>
            </p:extLst>
          </p:nvPr>
        </p:nvGraphicFramePr>
        <p:xfrm>
          <a:off x="5791200" y="1903342"/>
          <a:ext cx="5318760" cy="448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2365385809"/>
              </p:ext>
            </p:extLst>
          </p:nvPr>
        </p:nvGraphicFramePr>
        <p:xfrm>
          <a:off x="469900" y="1903342"/>
          <a:ext cx="4741900" cy="448290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br>
              <a:rPr lang="fr-FR" sz="2400" dirty="0">
                <a:solidFill>
                  <a:srgbClr val="414141"/>
                </a:solidFill>
              </a:rPr>
            </a:b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416685" y="2364324"/>
            <a:ext cx="4113875" cy="8879"/>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384917" y="3051454"/>
            <a:ext cx="2838331" cy="11786"/>
          </a:xfrm>
          <a:prstGeom prst="straightConnector1">
            <a:avLst/>
          </a:prstGeom>
          <a:noFill/>
          <a:ln w="28575" cap="flat" cmpd="sng">
            <a:solidFill>
              <a:srgbClr val="DA291C"/>
            </a:solidFill>
            <a:prstDash val="dash"/>
            <a:round/>
            <a:headEnd type="none" w="sm" len="sm"/>
            <a:tailEnd type="none" w="sm" len="sm"/>
          </a:ln>
        </p:spPr>
      </p:cxnSp>
      <p:sp>
        <p:nvSpPr>
          <p:cNvPr id="2" name="Rectangle 1"/>
          <p:cNvSpPr/>
          <p:nvPr/>
        </p:nvSpPr>
        <p:spPr>
          <a:xfrm>
            <a:off x="765727" y="1166128"/>
            <a:ext cx="3135795" cy="307777"/>
          </a:xfrm>
          <a:prstGeom prst="rect">
            <a:avLst/>
          </a:prstGeom>
        </p:spPr>
        <p:txBody>
          <a:bodyPr wrap="none">
            <a:spAutoFit/>
          </a:bodyPr>
          <a:lstStyle/>
          <a:p>
            <a:r>
              <a:rPr lang="en-US" dirty="0">
                <a:solidFill>
                  <a:srgbClr val="7F7F7F"/>
                </a:solidFill>
                <a:latin typeface="Verdana"/>
                <a:ea typeface="Verdana"/>
                <a:sym typeface="Verdana"/>
              </a:rPr>
              <a:t>MOOV failed in http browsing SR</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8"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645024559"/>
              </p:ext>
            </p:extLst>
          </p:nvPr>
        </p:nvGraphicFramePr>
        <p:xfrm>
          <a:off x="469900" y="1904088"/>
          <a:ext cx="6883970" cy="3559778"/>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good </a:t>
            </a:r>
            <a:r>
              <a:rPr lang="fr-FR" sz="1400" dirty="0" err="1">
                <a:solidFill>
                  <a:srgbClr val="7F7F7F"/>
                </a:solidFill>
                <a:sym typeface="Verdana"/>
              </a:rPr>
              <a:t>downlink</a:t>
            </a:r>
            <a:r>
              <a:rPr lang="fr-FR" sz="1400" dirty="0">
                <a:solidFill>
                  <a:srgbClr val="7F7F7F"/>
                </a:solidFill>
                <a:sym typeface="Verdana"/>
              </a:rPr>
              <a:t> and </a:t>
            </a:r>
            <a:r>
              <a:rPr lang="fr-FR" sz="1400" dirty="0" err="1">
                <a:solidFill>
                  <a:srgbClr val="7F7F7F"/>
                </a:solidFill>
                <a:sym typeface="Verdana"/>
              </a:rPr>
              <a:t>uplink</a:t>
            </a:r>
            <a:r>
              <a:rPr lang="fr-FR" sz="1400" dirty="0">
                <a:solidFill>
                  <a:srgbClr val="7F7F7F"/>
                </a:solidFill>
                <a:sym typeface="Verdana"/>
              </a:rPr>
              <a:t> FTP </a:t>
            </a:r>
            <a:r>
              <a:rPr lang="fr-FR" sz="1400" dirty="0" err="1">
                <a:solidFill>
                  <a:srgbClr val="7F7F7F"/>
                </a:solidFill>
                <a:sym typeface="Verdana"/>
              </a:rPr>
              <a:t>success</a:t>
            </a:r>
            <a:r>
              <a:rPr lang="fr-FR" sz="1400" dirty="0">
                <a:solidFill>
                  <a:srgbClr val="7F7F7F"/>
                </a:solidFill>
                <a:sym typeface="Verdana"/>
              </a:rPr>
              <a:t> rate. </a:t>
            </a:r>
            <a:endParaRPr sz="1400"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548123" y="404662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10"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1401665434"/>
              </p:ext>
            </p:extLst>
          </p:nvPr>
        </p:nvGraphicFramePr>
        <p:xfrm>
          <a:off x="469901" y="1755621"/>
          <a:ext cx="8597900" cy="4480635"/>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3G FTP MEAN THROUGHPUT </a:t>
            </a:r>
            <a:br>
              <a:rPr lang="fr-FR" sz="2400" dirty="0">
                <a:solidFill>
                  <a:srgbClr val="414141"/>
                </a:solidFill>
              </a:rPr>
            </a:br>
            <a:br>
              <a:rPr lang="fr-FR" sz="2400" dirty="0">
                <a:solidFill>
                  <a:srgbClr val="414141"/>
                </a:solidFill>
              </a:rPr>
            </a:br>
            <a:r>
              <a:rPr lang="en-US" sz="1400" dirty="0">
                <a:solidFill>
                  <a:srgbClr val="7F7F7F"/>
                </a:solidFill>
              </a:rPr>
              <a:t>All operators met the ARCEP downlink and uplink FTP success rate thresholds</a:t>
            </a:r>
            <a:br>
              <a:rPr lang="en-US" sz="1400" dirty="0">
                <a:solidFill>
                  <a:srgbClr val="7F7F7F"/>
                </a:solidFill>
              </a:rPr>
            </a:br>
            <a:r>
              <a:rPr lang="en-US" sz="1400" dirty="0">
                <a:solidFill>
                  <a:srgbClr val="7F7F7F"/>
                </a:solidFill>
              </a:rPr>
              <a:t>MTN Is ranked first in all kind of FTP Tests</a:t>
            </a:r>
            <a:br>
              <a:rPr lang="fr-FR" sz="2400" dirty="0">
                <a:solidFill>
                  <a:srgbClr val="414141"/>
                </a:solidFill>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2572362" y="3889883"/>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2735142" y="4739771"/>
            <a:ext cx="1480" cy="73539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7" name="Picture 6">
            <a:extLst>
              <a:ext uri="{FF2B5EF4-FFF2-40B4-BE49-F238E27FC236}">
                <a16:creationId xmlns:a16="http://schemas.microsoft.com/office/drawing/2014/main" id="{C63AF353-0291-A3B8-0B36-B008634BA349}"/>
              </a:ext>
            </a:extLst>
          </p:cNvPr>
          <p:cNvPicPr>
            <a:picLocks noChangeAspect="1"/>
          </p:cNvPicPr>
          <p:nvPr/>
        </p:nvPicPr>
        <p:blipFill>
          <a:blip r:embed="rId3"/>
          <a:stretch>
            <a:fillRect/>
          </a:stretch>
        </p:blipFill>
        <p:spPr>
          <a:xfrm>
            <a:off x="4314805" y="1866792"/>
            <a:ext cx="3700306" cy="298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D32D5070-34C5-4EF3-AF11-AC4FF831DF53}"/>
              </a:ext>
            </a:extLst>
          </p:cNvPr>
          <p:cNvPicPr>
            <a:picLocks noChangeAspect="1"/>
          </p:cNvPicPr>
          <p:nvPr/>
        </p:nvPicPr>
        <p:blipFill>
          <a:blip r:embed="rId3"/>
          <a:stretch>
            <a:fillRect/>
          </a:stretch>
        </p:blipFill>
        <p:spPr>
          <a:xfrm>
            <a:off x="425796" y="1897094"/>
            <a:ext cx="3601163" cy="2901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dirty="0">
                <a:solidFill>
                  <a:srgbClr val="414141"/>
                </a:solidFill>
              </a:rPr>
            </a:br>
            <a:r>
              <a:rPr lang="fr-FR" sz="1400" dirty="0">
                <a:solidFill>
                  <a:srgbClr val="7F7F7F"/>
                </a:solidFill>
              </a:rPr>
              <a:t>All </a:t>
            </a:r>
            <a:r>
              <a:rPr lang="fr-FR" sz="1400" dirty="0" err="1">
                <a:solidFill>
                  <a:srgbClr val="7F7F7F"/>
                </a:solidFill>
              </a:rPr>
              <a:t>samples</a:t>
            </a:r>
            <a:r>
              <a:rPr lang="fr-FR" sz="1400" dirty="0">
                <a:solidFill>
                  <a:srgbClr val="7F7F7F"/>
                </a:solidFill>
              </a:rPr>
              <a:t>  </a:t>
            </a:r>
            <a:r>
              <a:rPr lang="fr-FR" sz="1400" dirty="0" err="1">
                <a:solidFill>
                  <a:srgbClr val="7F7F7F"/>
                </a:solidFill>
              </a:rPr>
              <a:t>exceed</a:t>
            </a:r>
            <a:r>
              <a:rPr lang="fr-FR" sz="1400" dirty="0">
                <a:solidFill>
                  <a:srgbClr val="7F7F7F"/>
                </a:solidFill>
              </a:rPr>
              <a:t> 2Mbps</a:t>
            </a:r>
            <a:br>
              <a:rPr lang="fr-FR" dirty="0">
                <a:solidFill>
                  <a:srgbClr val="7F7F7F"/>
                </a:solidFill>
                <a:latin typeface="Verdana"/>
                <a:ea typeface="Verdana"/>
                <a:cs typeface="Verdana"/>
                <a:sym typeface="Verdana"/>
              </a:rPr>
            </a:b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4">
            <a:alphaModFix/>
          </a:blip>
          <a:srcRect/>
          <a:stretch/>
        </p:blipFill>
        <p:spPr>
          <a:xfrm>
            <a:off x="425796" y="186679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5">
            <a:alphaModFix/>
          </a:blip>
          <a:srcRect l="8657" r="10313"/>
          <a:stretch/>
        </p:blipFill>
        <p:spPr>
          <a:xfrm>
            <a:off x="4314805" y="1882748"/>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6">
            <a:alphaModFix/>
          </a:blip>
          <a:srcRect/>
          <a:stretch/>
        </p:blipFill>
        <p:spPr>
          <a:xfrm>
            <a:off x="8142514" y="1912003"/>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D40EF3A5-CFA9-872D-56A5-B422CFBF68A5}"/>
              </a:ext>
            </a:extLst>
          </p:cNvPr>
          <p:cNvPicPr>
            <a:picLocks noChangeAspect="1"/>
          </p:cNvPicPr>
          <p:nvPr/>
        </p:nvPicPr>
        <p:blipFill>
          <a:blip r:embed="rId7"/>
          <a:stretch>
            <a:fillRect/>
          </a:stretch>
        </p:blipFill>
        <p:spPr>
          <a:xfrm>
            <a:off x="2401219" y="1866792"/>
            <a:ext cx="1625740" cy="867876"/>
          </a:xfrm>
          <a:prstGeom prst="rect">
            <a:avLst/>
          </a:prstGeom>
        </p:spPr>
      </p:pic>
      <p:pic>
        <p:nvPicPr>
          <p:cNvPr id="12" name="Picture 11">
            <a:extLst>
              <a:ext uri="{FF2B5EF4-FFF2-40B4-BE49-F238E27FC236}">
                <a16:creationId xmlns:a16="http://schemas.microsoft.com/office/drawing/2014/main" id="{F3538807-AFE8-70E2-8B3D-828C4FF9CA5F}"/>
              </a:ext>
            </a:extLst>
          </p:cNvPr>
          <p:cNvPicPr>
            <a:picLocks noChangeAspect="1"/>
          </p:cNvPicPr>
          <p:nvPr/>
        </p:nvPicPr>
        <p:blipFill>
          <a:blip r:embed="rId7"/>
          <a:stretch>
            <a:fillRect/>
          </a:stretch>
        </p:blipFill>
        <p:spPr>
          <a:xfrm>
            <a:off x="6290228" y="1836489"/>
            <a:ext cx="1670498" cy="891769"/>
          </a:xfrm>
          <a:prstGeom prst="rect">
            <a:avLst/>
          </a:prstGeom>
        </p:spPr>
      </p:pic>
      <p:pic>
        <p:nvPicPr>
          <p:cNvPr id="13" name="Picture 12">
            <a:extLst>
              <a:ext uri="{FF2B5EF4-FFF2-40B4-BE49-F238E27FC236}">
                <a16:creationId xmlns:a16="http://schemas.microsoft.com/office/drawing/2014/main" id="{EC720028-F88A-3D6A-E6F3-AAB3E55319DB}"/>
              </a:ext>
            </a:extLst>
          </p:cNvPr>
          <p:cNvPicPr>
            <a:picLocks noChangeAspect="1"/>
          </p:cNvPicPr>
          <p:nvPr/>
        </p:nvPicPr>
        <p:blipFill>
          <a:blip r:embed="rId3"/>
          <a:stretch>
            <a:fillRect/>
          </a:stretch>
        </p:blipFill>
        <p:spPr>
          <a:xfrm>
            <a:off x="8142514" y="1866792"/>
            <a:ext cx="3700306" cy="298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BAF1E65D-63CA-DE8E-BA7A-13CA674C2F7F}"/>
              </a:ext>
            </a:extLst>
          </p:cNvPr>
          <p:cNvPicPr>
            <a:picLocks noChangeAspect="1"/>
          </p:cNvPicPr>
          <p:nvPr/>
        </p:nvPicPr>
        <p:blipFill>
          <a:blip r:embed="rId7"/>
          <a:stretch>
            <a:fillRect/>
          </a:stretch>
        </p:blipFill>
        <p:spPr>
          <a:xfrm>
            <a:off x="10117937" y="1836489"/>
            <a:ext cx="1670498" cy="891769"/>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HTTP </a:t>
            </a:r>
            <a:r>
              <a:rPr lang="fr-FR" sz="2400" dirty="0" err="1">
                <a:solidFill>
                  <a:srgbClr val="414141"/>
                </a:solidFill>
              </a:rPr>
              <a:t>Browsing</a:t>
            </a:r>
            <a:br>
              <a:rPr lang="fr-FR" sz="2400" dirty="0">
                <a:solidFill>
                  <a:srgbClr val="414141"/>
                </a:solidFill>
              </a:rPr>
            </a:b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good HTTP </a:t>
            </a:r>
            <a:r>
              <a:rPr lang="fr-FR" sz="1400" dirty="0" err="1">
                <a:solidFill>
                  <a:srgbClr val="7F7F7F"/>
                </a:solidFill>
                <a:sym typeface="Verdana"/>
              </a:rPr>
              <a:t>Browsing</a:t>
            </a:r>
            <a:r>
              <a:rPr lang="fr-FR" sz="1400" dirty="0">
                <a:solidFill>
                  <a:srgbClr val="7F7F7F"/>
                </a:solidFill>
                <a:sym typeface="Verdana"/>
              </a:rPr>
              <a:t> </a:t>
            </a:r>
            <a:r>
              <a:rPr lang="fr-FR" sz="1400" dirty="0" err="1">
                <a:solidFill>
                  <a:srgbClr val="7F7F7F"/>
                </a:solidFill>
                <a:sym typeface="Verdana"/>
              </a:rPr>
              <a:t>success</a:t>
            </a:r>
            <a:r>
              <a:rPr lang="fr-FR" sz="1400" dirty="0">
                <a:solidFill>
                  <a:srgbClr val="7F7F7F"/>
                </a:solidFill>
                <a:sym typeface="Verdana"/>
              </a:rPr>
              <a:t> rate. MTN </a:t>
            </a:r>
            <a:r>
              <a:rPr lang="fr-FR" sz="1400" dirty="0" err="1">
                <a:solidFill>
                  <a:srgbClr val="7F7F7F"/>
                </a:solidFill>
                <a:sym typeface="Verdana"/>
              </a:rPr>
              <a:t>is</a:t>
            </a:r>
            <a:r>
              <a:rPr lang="fr-FR" sz="1400" dirty="0">
                <a:solidFill>
                  <a:srgbClr val="7F7F7F"/>
                </a:solidFill>
                <a:sym typeface="Verdana"/>
              </a:rPr>
              <a:t>  </a:t>
            </a:r>
            <a:r>
              <a:rPr lang="fr-FR" sz="1400" dirty="0" err="1">
                <a:solidFill>
                  <a:srgbClr val="7F7F7F"/>
                </a:solidFill>
                <a:sym typeface="Verdana"/>
              </a:rPr>
              <a:t>ranked</a:t>
            </a:r>
            <a:r>
              <a:rPr lang="fr-FR" sz="1400" dirty="0">
                <a:solidFill>
                  <a:srgbClr val="7F7F7F"/>
                </a:solidFill>
                <a:sym typeface="Verdana"/>
              </a:rPr>
              <a:t> first</a:t>
            </a:r>
            <a:br>
              <a:rPr lang="fr-FR" sz="1400" dirty="0">
                <a:solidFill>
                  <a:srgbClr val="7F7F7F"/>
                </a:solidFill>
                <a:sym typeface="Verdana"/>
              </a:rPr>
            </a:br>
            <a:endParaRPr sz="1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3323821919"/>
              </p:ext>
            </p:extLst>
          </p:nvPr>
        </p:nvGraphicFramePr>
        <p:xfrm>
          <a:off x="469900" y="1716470"/>
          <a:ext cx="4925060" cy="45624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5237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sz="1400" b="0" i="0" u="none" strike="noStrike" cap="none" dirty="0" err="1">
                <a:solidFill>
                  <a:schemeClr val="dk1"/>
                </a:solidFill>
                <a:latin typeface="Verdana"/>
                <a:ea typeface="Verdana"/>
                <a:cs typeface="Verdana"/>
                <a:sym typeface="Verdana"/>
              </a:rPr>
              <a:t>Natitingo</a:t>
            </a:r>
            <a:r>
              <a:rPr lang="en-US" sz="1400" b="0" i="0" u="none" strike="noStrike" cap="none" dirty="0">
                <a:solidFill>
                  <a:schemeClr val="dk1"/>
                </a:solidFill>
                <a:latin typeface="Verdana"/>
                <a:ea typeface="Verdana"/>
                <a:cs typeface="Verdana"/>
                <a:sym typeface="Verdana"/>
              </a:rPr>
              <a:t> area between MTN, MOOV, and CELTISS from October </a:t>
            </a:r>
            <a:r>
              <a:rPr lang="en-US" dirty="0">
                <a:solidFill>
                  <a:schemeClr val="dk1"/>
                </a:solidFill>
                <a:latin typeface="Verdana"/>
                <a:ea typeface="Verdana"/>
                <a:cs typeface="Verdana"/>
                <a:sym typeface="Verdana"/>
              </a:rPr>
              <a:t>21</a:t>
            </a:r>
            <a:r>
              <a:rPr lang="en-US" sz="1400" b="0" i="0" u="none" strike="noStrike" cap="none" dirty="0">
                <a:solidFill>
                  <a:schemeClr val="dk1"/>
                </a:solidFill>
                <a:latin typeface="Verdana"/>
                <a:ea typeface="Verdana"/>
                <a:cs typeface="Verdana"/>
                <a:sym typeface="Verdana"/>
              </a:rPr>
              <a:t>th </a:t>
            </a:r>
            <a:r>
              <a:rPr lang="en-US" sz="1400" b="0" i="0" u="none" strike="noStrike" cap="none">
                <a:solidFill>
                  <a:schemeClr val="dk1"/>
                </a:solidFill>
                <a:latin typeface="Verdana"/>
                <a:ea typeface="Verdana"/>
                <a:cs typeface="Verdana"/>
                <a:sym typeface="Verdana"/>
              </a:rPr>
              <a:t>to </a:t>
            </a:r>
            <a:r>
              <a:rPr lang="en-US">
                <a:solidFill>
                  <a:schemeClr val="dk1"/>
                </a:solidFill>
                <a:latin typeface="Verdana"/>
                <a:ea typeface="Verdana"/>
                <a:cs typeface="Verdana"/>
                <a:sym typeface="Verdana"/>
              </a:rPr>
              <a:t>Octo</a:t>
            </a:r>
            <a:r>
              <a:rPr lang="en-US" sz="1400" b="0" i="0" u="none" strike="noStrike" cap="none">
                <a:solidFill>
                  <a:schemeClr val="dk1"/>
                </a:solidFill>
                <a:latin typeface="Verdana"/>
                <a:ea typeface="Verdana"/>
                <a:cs typeface="Verdana"/>
                <a:sym typeface="Verdana"/>
              </a:rPr>
              <a:t>ber 23th</a:t>
            </a:r>
            <a:r>
              <a:rPr lang="en-US" sz="1400" b="0" i="0" u="none" strike="noStrike" cap="none" dirty="0">
                <a:solidFill>
                  <a:schemeClr val="dk1"/>
                </a:solidFill>
                <a:latin typeface="Verdana"/>
                <a:ea typeface="Verdana"/>
                <a:cs typeface="Verdana"/>
                <a:sym typeface="Verdana"/>
              </a:rPr>
              <a:t>, 2023.</a:t>
            </a:r>
            <a:r>
              <a:rPr lang="fr-FR" sz="1400" b="0" i="0" u="none" strike="noStrike" cap="none" dirty="0">
                <a:solidFill>
                  <a:schemeClr val="dk1"/>
                </a:solidFill>
                <a:latin typeface="Verdana"/>
                <a:ea typeface="Verdana"/>
                <a:cs typeface="Verdana"/>
                <a:sym typeface="Verdana"/>
              </a:rPr>
              <a:t>. </a:t>
            </a:r>
            <a:endParaRPr dirty="0"/>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3508254195"/>
              </p:ext>
            </p:extLst>
          </p:nvPr>
        </p:nvGraphicFramePr>
        <p:xfrm>
          <a:off x="469900" y="1951956"/>
          <a:ext cx="7287260" cy="4235484"/>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en-US" sz="1400" dirty="0">
                <a:solidFill>
                  <a:srgbClr val="7F7F7F"/>
                </a:solidFill>
                <a:latin typeface="Verdana"/>
                <a:ea typeface="Verdana"/>
                <a:cs typeface="Verdana"/>
                <a:sym typeface="Verdana"/>
              </a:rPr>
              <a:t>CELLTIS failed to reach the ARCEP threshold in term of FTP SR.</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614456" y="3547996"/>
            <a:ext cx="5563160" cy="305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9"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1507162806"/>
              </p:ext>
            </p:extLst>
          </p:nvPr>
        </p:nvGraphicFramePr>
        <p:xfrm>
          <a:off x="469900" y="1891598"/>
          <a:ext cx="11252200" cy="444640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en-US" sz="1400" dirty="0">
                <a:solidFill>
                  <a:srgbClr val="7F7F7F"/>
                </a:solidFill>
              </a:rPr>
              <a:t>All operators met the ARCEP downlink and uplink FTP success rate thresholds</a:t>
            </a:r>
            <a:br>
              <a:rPr lang="en-US" sz="1400" dirty="0">
                <a:solidFill>
                  <a:srgbClr val="7F7F7F"/>
                </a:solidFill>
              </a:rPr>
            </a:br>
            <a:r>
              <a:rPr lang="en-US" sz="1400" dirty="0">
                <a:solidFill>
                  <a:srgbClr val="7F7F7F"/>
                </a:solidFill>
              </a:rPr>
              <a:t>MTN Is ranked first in all kind of FTP Tests</a:t>
            </a:r>
            <a:br>
              <a:rPr lang="fr-FR" sz="2400" dirty="0">
                <a:solidFill>
                  <a:srgbClr val="414141"/>
                </a:solidFill>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1973105" y="3765316"/>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2186465" y="4413605"/>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7" name="Picture 16">
            <a:extLst>
              <a:ext uri="{FF2B5EF4-FFF2-40B4-BE49-F238E27FC236}">
                <a16:creationId xmlns:a16="http://schemas.microsoft.com/office/drawing/2014/main" id="{649055A9-81B0-792C-4490-AF05BBA42719}"/>
              </a:ext>
            </a:extLst>
          </p:cNvPr>
          <p:cNvPicPr>
            <a:picLocks noChangeAspect="1"/>
          </p:cNvPicPr>
          <p:nvPr/>
        </p:nvPicPr>
        <p:blipFill>
          <a:blip r:embed="rId3"/>
          <a:stretch>
            <a:fillRect/>
          </a:stretch>
        </p:blipFill>
        <p:spPr>
          <a:xfrm>
            <a:off x="8186087" y="1697305"/>
            <a:ext cx="3843988" cy="320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4CF86475-4D68-0AB5-F582-B15C4DC2B44F}"/>
              </a:ext>
            </a:extLst>
          </p:cNvPr>
          <p:cNvPicPr>
            <a:picLocks noChangeAspect="1"/>
          </p:cNvPicPr>
          <p:nvPr/>
        </p:nvPicPr>
        <p:blipFill>
          <a:blip r:embed="rId4"/>
          <a:stretch>
            <a:fillRect/>
          </a:stretch>
        </p:blipFill>
        <p:spPr>
          <a:xfrm>
            <a:off x="4332160" y="1697079"/>
            <a:ext cx="3620431" cy="320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3946092-85CE-74DB-6419-8BB99831AC22}"/>
              </a:ext>
            </a:extLst>
          </p:cNvPr>
          <p:cNvPicPr>
            <a:picLocks noChangeAspect="1"/>
          </p:cNvPicPr>
          <p:nvPr/>
        </p:nvPicPr>
        <p:blipFill>
          <a:blip r:embed="rId5"/>
          <a:stretch>
            <a:fillRect/>
          </a:stretch>
        </p:blipFill>
        <p:spPr>
          <a:xfrm>
            <a:off x="478232" y="1713787"/>
            <a:ext cx="3620432" cy="320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sz="1400" dirty="0">
                <a:solidFill>
                  <a:srgbClr val="7F7F7F"/>
                </a:solidFill>
              </a:rPr>
              <a:t>MTN Shows the best 4G FTP </a:t>
            </a:r>
            <a:r>
              <a:rPr lang="fr-FR" sz="1400" dirty="0" err="1">
                <a:solidFill>
                  <a:srgbClr val="7F7F7F"/>
                </a:solidFill>
              </a:rPr>
              <a:t>throughput</a:t>
            </a:r>
            <a:r>
              <a:rPr lang="fr-FR" sz="1400" dirty="0">
                <a:solidFill>
                  <a:srgbClr val="7F7F7F"/>
                </a:solidFill>
              </a:rPr>
              <a:t> </a:t>
            </a:r>
            <a:r>
              <a:rPr lang="fr-FR" sz="1400" dirty="0" err="1">
                <a:solidFill>
                  <a:srgbClr val="7F7F7F"/>
                </a:solidFill>
              </a:rPr>
              <a:t>samples</a:t>
            </a:r>
            <a:r>
              <a:rPr lang="fr-FR" sz="1400" dirty="0">
                <a:solidFill>
                  <a:srgbClr val="7F7F7F"/>
                </a:solidFill>
              </a:rPr>
              <a:t> distribution.</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69900" y="1698813"/>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7">
            <a:alphaModFix/>
          </a:blip>
          <a:srcRect/>
          <a:stretch/>
        </p:blipFill>
        <p:spPr>
          <a:xfrm>
            <a:off x="8186086" y="1698813"/>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2" name="Google Shape;2213;p58">
            <a:extLst>
              <a:ext uri="{FF2B5EF4-FFF2-40B4-BE49-F238E27FC236}">
                <a16:creationId xmlns:a16="http://schemas.microsoft.com/office/drawing/2014/main" id="{DCC8E20D-0118-D2EE-6E32-865757DD1BFD}"/>
              </a:ext>
            </a:extLst>
          </p:cNvPr>
          <p:cNvPicPr preferRelativeResize="0"/>
          <p:nvPr/>
        </p:nvPicPr>
        <p:blipFill rotWithShape="1">
          <a:blip r:embed="rId8">
            <a:alphaModFix/>
          </a:blip>
          <a:srcRect l="8657" r="10313"/>
          <a:stretch/>
        </p:blipFill>
        <p:spPr>
          <a:xfrm>
            <a:off x="4365560" y="1697079"/>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E476B615-3616-1113-8289-B86206305ECA}"/>
              </a:ext>
            </a:extLst>
          </p:cNvPr>
          <p:cNvPicPr>
            <a:picLocks noChangeAspect="1"/>
          </p:cNvPicPr>
          <p:nvPr/>
        </p:nvPicPr>
        <p:blipFill>
          <a:blip r:embed="rId9"/>
          <a:stretch>
            <a:fillRect/>
          </a:stretch>
        </p:blipFill>
        <p:spPr>
          <a:xfrm>
            <a:off x="2762344" y="1697079"/>
            <a:ext cx="1336319" cy="928134"/>
          </a:xfrm>
          <a:prstGeom prst="rect">
            <a:avLst/>
          </a:prstGeom>
        </p:spPr>
      </p:pic>
      <p:pic>
        <p:nvPicPr>
          <p:cNvPr id="13" name="Picture 12">
            <a:extLst>
              <a:ext uri="{FF2B5EF4-FFF2-40B4-BE49-F238E27FC236}">
                <a16:creationId xmlns:a16="http://schemas.microsoft.com/office/drawing/2014/main" id="{BC06CE6F-2F64-8662-9B0F-0C1FA857997B}"/>
              </a:ext>
            </a:extLst>
          </p:cNvPr>
          <p:cNvPicPr>
            <a:picLocks noChangeAspect="1"/>
          </p:cNvPicPr>
          <p:nvPr/>
        </p:nvPicPr>
        <p:blipFill>
          <a:blip r:embed="rId10"/>
          <a:stretch>
            <a:fillRect/>
          </a:stretch>
        </p:blipFill>
        <p:spPr>
          <a:xfrm>
            <a:off x="6538757" y="1713787"/>
            <a:ext cx="1377155" cy="911426"/>
          </a:xfrm>
          <a:prstGeom prst="rect">
            <a:avLst/>
          </a:prstGeom>
        </p:spPr>
      </p:pic>
      <p:pic>
        <p:nvPicPr>
          <p:cNvPr id="20" name="Picture 19">
            <a:extLst>
              <a:ext uri="{FF2B5EF4-FFF2-40B4-BE49-F238E27FC236}">
                <a16:creationId xmlns:a16="http://schemas.microsoft.com/office/drawing/2014/main" id="{8A4F465E-AD00-6806-7182-FA33EAC218CF}"/>
              </a:ext>
            </a:extLst>
          </p:cNvPr>
          <p:cNvPicPr>
            <a:picLocks noChangeAspect="1"/>
          </p:cNvPicPr>
          <p:nvPr/>
        </p:nvPicPr>
        <p:blipFill>
          <a:blip r:embed="rId11"/>
          <a:stretch>
            <a:fillRect/>
          </a:stretch>
        </p:blipFill>
        <p:spPr>
          <a:xfrm>
            <a:off x="10555463" y="1697080"/>
            <a:ext cx="1424463" cy="928134"/>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3123813519"/>
              </p:ext>
            </p:extLst>
          </p:nvPr>
        </p:nvGraphicFramePr>
        <p:xfrm>
          <a:off x="469901" y="2708112"/>
          <a:ext cx="4574540"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459326129"/>
              </p:ext>
            </p:extLst>
          </p:nvPr>
        </p:nvGraphicFramePr>
        <p:xfrm>
          <a:off x="5273039" y="2708112"/>
          <a:ext cx="6449061" cy="372074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69900" y="1137626"/>
            <a:ext cx="6096000" cy="1169551"/>
          </a:xfrm>
          <a:prstGeom prst="rect">
            <a:avLst/>
          </a:prstGeom>
        </p:spPr>
        <p:txBody>
          <a:bodyPr>
            <a:spAutoFit/>
          </a:bodyPr>
          <a:lstStyle/>
          <a:p>
            <a:r>
              <a:rPr lang="fr-FR" dirty="0">
                <a:solidFill>
                  <a:srgbClr val="7F7F7F"/>
                </a:solidFill>
                <a:latin typeface="Verdana"/>
                <a:ea typeface="Verdana"/>
                <a:sym typeface="Verdana"/>
              </a:rPr>
              <a:t>Most of MTN LTE </a:t>
            </a:r>
            <a:r>
              <a:rPr lang="fr-FR" dirty="0" err="1">
                <a:solidFill>
                  <a:srgbClr val="7F7F7F"/>
                </a:solidFill>
                <a:latin typeface="Verdana"/>
                <a:ea typeface="Verdana"/>
                <a:sym typeface="Verdana"/>
              </a:rPr>
              <a:t>samples</a:t>
            </a:r>
            <a:r>
              <a:rPr lang="fr-FR" dirty="0">
                <a:solidFill>
                  <a:srgbClr val="7F7F7F"/>
                </a:solidFill>
                <a:latin typeface="Verdana"/>
                <a:ea typeface="Verdana"/>
                <a:sym typeface="Verdana"/>
              </a:rPr>
              <a:t> are in 2600 band. </a:t>
            </a:r>
            <a:br>
              <a:rPr lang="fr-FR" dirty="0">
                <a:solidFill>
                  <a:srgbClr val="7F7F7F"/>
                </a:solidFill>
                <a:latin typeface="Verdana"/>
                <a:ea typeface="Verdana"/>
                <a:sym typeface="Verdana"/>
              </a:rPr>
            </a:br>
            <a:r>
              <a:rPr lang="fr-FR" dirty="0">
                <a:solidFill>
                  <a:srgbClr val="7F7F7F"/>
                </a:solidFill>
                <a:latin typeface="Verdana"/>
                <a:ea typeface="Verdana"/>
                <a:sym typeface="Verdana"/>
              </a:rPr>
              <a:t>Most of CELTIS LTE </a:t>
            </a:r>
            <a:r>
              <a:rPr lang="fr-FR" dirty="0" err="1">
                <a:solidFill>
                  <a:srgbClr val="7F7F7F"/>
                </a:solidFill>
                <a:latin typeface="Verdana"/>
                <a:ea typeface="Verdana"/>
                <a:sym typeface="Verdana"/>
              </a:rPr>
              <a:t>samples</a:t>
            </a:r>
            <a:r>
              <a:rPr lang="fr-FR" dirty="0">
                <a:solidFill>
                  <a:srgbClr val="7F7F7F"/>
                </a:solidFill>
                <a:latin typeface="Verdana"/>
                <a:ea typeface="Verdana"/>
                <a:sym typeface="Verdana"/>
              </a:rPr>
              <a:t> are in 800 band.</a:t>
            </a:r>
            <a:br>
              <a:rPr lang="fr-FR" dirty="0">
                <a:solidFill>
                  <a:srgbClr val="7F7F7F"/>
                </a:solidFill>
                <a:latin typeface="Verdana"/>
                <a:ea typeface="Verdana"/>
                <a:sym typeface="Verdana"/>
              </a:rPr>
            </a:br>
            <a:r>
              <a:rPr lang="fr-FR" dirty="0">
                <a:solidFill>
                  <a:srgbClr val="7F7F7F"/>
                </a:solidFill>
                <a:latin typeface="Verdana"/>
                <a:ea typeface="Verdana"/>
                <a:sym typeface="Verdana"/>
              </a:rPr>
              <a:t>Most of MOOV LTE </a:t>
            </a:r>
            <a:r>
              <a:rPr lang="fr-FR" dirty="0" err="1">
                <a:solidFill>
                  <a:srgbClr val="7F7F7F"/>
                </a:solidFill>
                <a:latin typeface="Verdana"/>
                <a:ea typeface="Verdana"/>
                <a:sym typeface="Verdana"/>
              </a:rPr>
              <a:t>samples</a:t>
            </a:r>
            <a:r>
              <a:rPr lang="fr-FR" dirty="0">
                <a:solidFill>
                  <a:srgbClr val="7F7F7F"/>
                </a:solidFill>
                <a:latin typeface="Verdana"/>
                <a:ea typeface="Verdana"/>
                <a:sym typeface="Verdana"/>
              </a:rPr>
              <a:t> are in 800 and 2600 band</a:t>
            </a:r>
            <a:br>
              <a:rPr lang="fr-FR" dirty="0">
                <a:solidFill>
                  <a:srgbClr val="7F7F7F"/>
                </a:solidFill>
                <a:latin typeface="Verdana"/>
                <a:ea typeface="Verdana"/>
                <a:sym typeface="Verdana"/>
              </a:rPr>
            </a:br>
            <a:r>
              <a:rPr lang="fr-FR" dirty="0">
                <a:solidFill>
                  <a:srgbClr val="7F7F7F"/>
                </a:solidFill>
                <a:latin typeface="Verdana"/>
                <a:ea typeface="Verdana"/>
                <a:sym typeface="Verdana"/>
              </a:rPr>
              <a:t>Usage of 3G U900 </a:t>
            </a:r>
            <a:r>
              <a:rPr lang="fr-FR" dirty="0" err="1">
                <a:solidFill>
                  <a:srgbClr val="7F7F7F"/>
                </a:solidFill>
                <a:latin typeface="Verdana"/>
                <a:ea typeface="Verdana"/>
                <a:sym typeface="Verdana"/>
              </a:rPr>
              <a:t>is</a:t>
            </a:r>
            <a:r>
              <a:rPr lang="fr-FR" dirty="0">
                <a:solidFill>
                  <a:srgbClr val="7F7F7F"/>
                </a:solidFill>
                <a:latin typeface="Verdana"/>
                <a:ea typeface="Verdana"/>
                <a:sym typeface="Verdana"/>
              </a:rPr>
              <a:t> </a:t>
            </a:r>
            <a:r>
              <a:rPr lang="fr-FR" dirty="0" err="1">
                <a:solidFill>
                  <a:srgbClr val="7F7F7F"/>
                </a:solidFill>
                <a:latin typeface="Verdana"/>
                <a:ea typeface="Verdana"/>
                <a:sym typeface="Verdana"/>
              </a:rPr>
              <a:t>lower</a:t>
            </a:r>
            <a:r>
              <a:rPr lang="fr-FR" dirty="0">
                <a:solidFill>
                  <a:srgbClr val="7F7F7F"/>
                </a:solidFill>
                <a:latin typeface="Verdana"/>
                <a:ea typeface="Verdana"/>
                <a:sym typeface="Verdana"/>
              </a:rPr>
              <a:t> for CELTISS</a:t>
            </a:r>
            <a:br>
              <a:rPr lang="fr-FR" sz="2400" dirty="0">
                <a:solidFill>
                  <a:srgbClr val="7F7F7F"/>
                </a:solidFill>
                <a:latin typeface="Verdana"/>
                <a:ea typeface="Verdana"/>
                <a:sym typeface="Verdana"/>
              </a:rPr>
            </a:br>
            <a:endParaRPr lang="en-US"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br>
              <a:rPr lang="fr-FR" dirty="0">
                <a:solidFill>
                  <a:srgbClr val="7F7F7F"/>
                </a:solidFill>
                <a:latin typeface="Verdana"/>
                <a:ea typeface="Verdana"/>
                <a:cs typeface="Verdana"/>
                <a:sym typeface="Verdana"/>
              </a:rPr>
            </a:br>
            <a:r>
              <a:rPr lang="fr-FR" sz="1400" dirty="0">
                <a:solidFill>
                  <a:srgbClr val="7F7F7F"/>
                </a:solidFill>
              </a:rPr>
              <a:t>MTN have the </a:t>
            </a:r>
            <a:r>
              <a:rPr lang="fr-FR" sz="1400" dirty="0" err="1">
                <a:solidFill>
                  <a:srgbClr val="7F7F7F"/>
                </a:solidFill>
              </a:rPr>
              <a:t>highest</a:t>
            </a:r>
            <a:r>
              <a:rPr lang="fr-FR" sz="1400" dirty="0">
                <a:solidFill>
                  <a:srgbClr val="7F7F7F"/>
                </a:solidFill>
              </a:rPr>
              <a:t> LTE CA Carrier </a:t>
            </a:r>
            <a:r>
              <a:rPr lang="fr-FR" sz="1400" dirty="0" err="1">
                <a:solidFill>
                  <a:srgbClr val="7F7F7F"/>
                </a:solidFill>
              </a:rPr>
              <a:t>Aggregation</a:t>
            </a:r>
            <a:r>
              <a:rPr lang="fr-FR" sz="1400" dirty="0">
                <a:solidFill>
                  <a:srgbClr val="7F7F7F"/>
                </a:solidFill>
              </a:rPr>
              <a:t> usage.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2242116338"/>
              </p:ext>
            </p:extLst>
          </p:nvPr>
        </p:nvGraphicFramePr>
        <p:xfrm>
          <a:off x="469900" y="2067545"/>
          <a:ext cx="5504180" cy="4287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1704454608"/>
              </p:ext>
            </p:extLst>
          </p:nvPr>
        </p:nvGraphicFramePr>
        <p:xfrm>
          <a:off x="6263640" y="2067544"/>
          <a:ext cx="5458460" cy="42877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br>
              <a:rPr lang="fr-FR" sz="2400" dirty="0">
                <a:solidFill>
                  <a:srgbClr val="414141"/>
                </a:solidFill>
              </a:rPr>
            </a:br>
            <a:r>
              <a:rPr lang="fr-FR" sz="1400" dirty="0">
                <a:solidFill>
                  <a:srgbClr val="7F7F7F"/>
                </a:solidFill>
              </a:rPr>
              <a:t>Drive tests are </a:t>
            </a:r>
            <a:r>
              <a:rPr lang="fr-FR" sz="1400" dirty="0" err="1">
                <a:solidFill>
                  <a:srgbClr val="7F7F7F"/>
                </a:solidFill>
              </a:rPr>
              <a:t>showing</a:t>
            </a:r>
            <a:r>
              <a:rPr lang="fr-FR" sz="1400" dirty="0">
                <a:solidFill>
                  <a:srgbClr val="7F7F7F"/>
                </a:solidFill>
              </a:rPr>
              <a:t> </a:t>
            </a:r>
            <a:r>
              <a:rPr lang="fr-FR" sz="1400" dirty="0" err="1">
                <a:solidFill>
                  <a:srgbClr val="7F7F7F"/>
                </a:solidFill>
              </a:rPr>
              <a:t>that</a:t>
            </a:r>
            <a:r>
              <a:rPr lang="fr-FR" sz="1400" dirty="0">
                <a:solidFill>
                  <a:srgbClr val="7F7F7F"/>
                </a:solidFill>
              </a:rPr>
              <a:t> MTN have the best acceptable </a:t>
            </a:r>
            <a:r>
              <a:rPr lang="fr-FR" sz="1400" dirty="0" err="1">
                <a:solidFill>
                  <a:srgbClr val="7F7F7F"/>
                </a:solidFill>
              </a:rPr>
              <a:t>level</a:t>
            </a:r>
            <a:r>
              <a:rPr lang="fr-FR" sz="1400" dirty="0">
                <a:solidFill>
                  <a:srgbClr val="7F7F7F"/>
                </a:solidFill>
              </a:rPr>
              <a:t> range of SINR</a:t>
            </a:r>
            <a:br>
              <a:rPr lang="fr-FR" sz="2400" dirty="0">
                <a:solidFill>
                  <a:srgbClr val="86BC25"/>
                </a:solidFill>
              </a:rPr>
            </a:b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594366992"/>
              </p:ext>
            </p:extLst>
          </p:nvPr>
        </p:nvGraphicFramePr>
        <p:xfrm>
          <a:off x="469900" y="1653540"/>
          <a:ext cx="11252200" cy="47314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18" name="Picture 17">
            <a:extLst>
              <a:ext uri="{FF2B5EF4-FFF2-40B4-BE49-F238E27FC236}">
                <a16:creationId xmlns:a16="http://schemas.microsoft.com/office/drawing/2014/main" id="{43112755-BA24-6C76-3935-B58922670E07}"/>
              </a:ext>
            </a:extLst>
          </p:cNvPr>
          <p:cNvPicPr>
            <a:picLocks noChangeAspect="1"/>
          </p:cNvPicPr>
          <p:nvPr/>
        </p:nvPicPr>
        <p:blipFill>
          <a:blip r:embed="rId3"/>
          <a:stretch>
            <a:fillRect/>
          </a:stretch>
        </p:blipFill>
        <p:spPr>
          <a:xfrm>
            <a:off x="7885186" y="1736640"/>
            <a:ext cx="3647011" cy="2919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3624421D-2323-7DC2-3B48-8DEBEADB8E8F}"/>
              </a:ext>
            </a:extLst>
          </p:cNvPr>
          <p:cNvPicPr>
            <a:picLocks noChangeAspect="1"/>
          </p:cNvPicPr>
          <p:nvPr/>
        </p:nvPicPr>
        <p:blipFill>
          <a:blip r:embed="rId4"/>
          <a:stretch>
            <a:fillRect/>
          </a:stretch>
        </p:blipFill>
        <p:spPr>
          <a:xfrm>
            <a:off x="4177459" y="1737984"/>
            <a:ext cx="3540912" cy="2936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BE36DA7-E851-557A-75CB-F3BB61F9B8C1}"/>
              </a:ext>
            </a:extLst>
          </p:cNvPr>
          <p:cNvPicPr>
            <a:picLocks noChangeAspect="1"/>
          </p:cNvPicPr>
          <p:nvPr/>
        </p:nvPicPr>
        <p:blipFill>
          <a:blip r:embed="rId5"/>
          <a:stretch>
            <a:fillRect/>
          </a:stretch>
        </p:blipFill>
        <p:spPr>
          <a:xfrm>
            <a:off x="476719" y="1717847"/>
            <a:ext cx="3527105" cy="2932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sz="1400" dirty="0">
                <a:solidFill>
                  <a:srgbClr val="7F7F7F"/>
                </a:solidFill>
              </a:rPr>
              <a:t>4G MTN have a  </a:t>
            </a:r>
            <a:r>
              <a:rPr lang="fr-FR" sz="1400" dirty="0" err="1">
                <a:solidFill>
                  <a:srgbClr val="7F7F7F"/>
                </a:solidFill>
              </a:rPr>
              <a:t>better</a:t>
            </a:r>
            <a:r>
              <a:rPr lang="fr-FR" sz="1400" dirty="0">
                <a:solidFill>
                  <a:srgbClr val="7F7F7F"/>
                </a:solidFill>
              </a:rPr>
              <a:t>  </a:t>
            </a:r>
            <a:r>
              <a:rPr lang="fr-FR" sz="1400" dirty="0" err="1">
                <a:solidFill>
                  <a:srgbClr val="7F7F7F"/>
                </a:solidFill>
              </a:rPr>
              <a:t>quality</a:t>
            </a:r>
            <a:r>
              <a:rPr lang="fr-FR" sz="1400" dirty="0">
                <a:solidFill>
                  <a:srgbClr val="7F7F7F"/>
                </a:solidFill>
              </a:rPr>
              <a:t> of signal </a:t>
            </a:r>
            <a:r>
              <a:rPr lang="fr-FR" sz="1400" dirty="0" err="1">
                <a:solidFill>
                  <a:srgbClr val="7F7F7F"/>
                </a:solidFill>
              </a:rPr>
              <a:t>compared</a:t>
            </a:r>
            <a:r>
              <a:rPr lang="fr-FR" sz="1400" dirty="0">
                <a:solidFill>
                  <a:srgbClr val="7F7F7F"/>
                </a:solidFill>
              </a:rPr>
              <a:t> to CELTISS and MOOV</a:t>
            </a: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69899" y="1742574"/>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84279" y="1762715"/>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908310" y="1736640"/>
            <a:ext cx="197521" cy="202691"/>
          </a:xfrm>
          <a:prstGeom prst="rect">
            <a:avLst/>
          </a:prstGeom>
          <a:noFill/>
          <a:ln>
            <a:noFill/>
          </a:ln>
        </p:spPr>
      </p:pic>
      <p:pic>
        <p:nvPicPr>
          <p:cNvPr id="6" name="Picture 5">
            <a:extLst>
              <a:ext uri="{FF2B5EF4-FFF2-40B4-BE49-F238E27FC236}">
                <a16:creationId xmlns:a16="http://schemas.microsoft.com/office/drawing/2014/main" id="{C216BCD1-F0EF-3BDE-6B77-F8649723CCC2}"/>
              </a:ext>
            </a:extLst>
          </p:cNvPr>
          <p:cNvPicPr>
            <a:picLocks noChangeAspect="1"/>
          </p:cNvPicPr>
          <p:nvPr/>
        </p:nvPicPr>
        <p:blipFill>
          <a:blip r:embed="rId9"/>
          <a:stretch>
            <a:fillRect/>
          </a:stretch>
        </p:blipFill>
        <p:spPr>
          <a:xfrm>
            <a:off x="2641873" y="1763193"/>
            <a:ext cx="1368771" cy="942069"/>
          </a:xfrm>
          <a:prstGeom prst="rect">
            <a:avLst/>
          </a:prstGeom>
        </p:spPr>
      </p:pic>
      <p:pic>
        <p:nvPicPr>
          <p:cNvPr id="14" name="Picture 13">
            <a:extLst>
              <a:ext uri="{FF2B5EF4-FFF2-40B4-BE49-F238E27FC236}">
                <a16:creationId xmlns:a16="http://schemas.microsoft.com/office/drawing/2014/main" id="{8EC956CB-0797-4759-9417-D9DE57D5AFEC}"/>
              </a:ext>
            </a:extLst>
          </p:cNvPr>
          <p:cNvPicPr>
            <a:picLocks noChangeAspect="1"/>
          </p:cNvPicPr>
          <p:nvPr/>
        </p:nvPicPr>
        <p:blipFill>
          <a:blip r:embed="rId10"/>
          <a:stretch>
            <a:fillRect/>
          </a:stretch>
        </p:blipFill>
        <p:spPr>
          <a:xfrm>
            <a:off x="6583681" y="1740709"/>
            <a:ext cx="1134690" cy="964553"/>
          </a:xfrm>
          <a:prstGeom prst="rect">
            <a:avLst/>
          </a:prstGeom>
        </p:spPr>
      </p:pic>
      <p:pic>
        <p:nvPicPr>
          <p:cNvPr id="21" name="Picture 20">
            <a:extLst>
              <a:ext uri="{FF2B5EF4-FFF2-40B4-BE49-F238E27FC236}">
                <a16:creationId xmlns:a16="http://schemas.microsoft.com/office/drawing/2014/main" id="{E9F8CC1E-958E-AA68-C380-7E65C5211811}"/>
              </a:ext>
            </a:extLst>
          </p:cNvPr>
          <p:cNvPicPr>
            <a:picLocks noChangeAspect="1"/>
          </p:cNvPicPr>
          <p:nvPr/>
        </p:nvPicPr>
        <p:blipFill>
          <a:blip r:embed="rId11"/>
          <a:stretch>
            <a:fillRect/>
          </a:stretch>
        </p:blipFill>
        <p:spPr>
          <a:xfrm>
            <a:off x="10241280" y="1762715"/>
            <a:ext cx="1290917" cy="952952"/>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Deloitte fait référence à un ou plusieurs cabinets membres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société de droit anglais (« </a:t>
            </a:r>
            <a:r>
              <a:rPr lang="fr-FR" sz="800" b="0" dirty="0" err="1">
                <a:solidFill>
                  <a:srgbClr val="000000"/>
                </a:solidFill>
                <a:latin typeface="Verdana"/>
                <a:ea typeface="Verdana"/>
                <a:cs typeface="Verdana"/>
                <a:sym typeface="Verdana"/>
              </a:rPr>
              <a:t>private</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company</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limited</a:t>
            </a:r>
            <a:r>
              <a:rPr lang="fr-FR" sz="800" b="0" dirty="0">
                <a:solidFill>
                  <a:srgbClr val="000000"/>
                </a:solidFill>
                <a:latin typeface="Verdana"/>
                <a:ea typeface="Verdana"/>
                <a:cs typeface="Verdana"/>
                <a:sym typeface="Verdana"/>
              </a:rPr>
              <a:t> by </a:t>
            </a:r>
            <a:r>
              <a:rPr lang="fr-FR" sz="800" b="0" dirty="0" err="1">
                <a:solidFill>
                  <a:srgbClr val="000000"/>
                </a:solidFill>
                <a:latin typeface="Verdana"/>
                <a:ea typeface="Verdana"/>
                <a:cs typeface="Verdana"/>
                <a:sym typeface="Verdana"/>
              </a:rPr>
              <a:t>guarantee</a:t>
            </a:r>
            <a:r>
              <a:rPr lang="fr-FR" sz="800" b="0" dirty="0">
                <a:solidFill>
                  <a:srgbClr val="000000"/>
                </a:solidFill>
                <a:latin typeface="Verdana"/>
                <a:ea typeface="Verdana"/>
                <a:cs typeface="Verdana"/>
                <a:sym typeface="Verdana"/>
              </a:rPr>
              <a:t> »), et à son réseau de cabinets membres constitués en entités indépendantes et juridiquement distinctes. Pour en savoir plus sur la structure légale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et de ses cabinets membres, consulter www.deloitte.com/about.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 2023 Deloitte Bénin SARL. Société du réseau Deloitte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a:t>
            </a:r>
            <a:r>
              <a:rPr lang="fr-FR" sz="2400" dirty="0" err="1">
                <a:solidFill>
                  <a:srgbClr val="414141"/>
                </a:solidFill>
              </a:rPr>
              <a:t>coverage</a:t>
            </a:r>
            <a:r>
              <a:rPr lang="fr-FR" sz="2400" dirty="0">
                <a:solidFill>
                  <a:srgbClr val="414141"/>
                </a:solidFill>
              </a:rPr>
              <a:t>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Coverage 2G/3G/4G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err="1">
                <a:solidFill>
                  <a:srgbClr val="7F7F7F"/>
                </a:solidFill>
                <a:latin typeface="Verdana"/>
                <a:ea typeface="Verdana"/>
                <a:cs typeface="Verdana"/>
              </a:rPr>
              <a:t>Only</a:t>
            </a: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MTN  satisfied  the ARCEP 2G Coverage requirements, MOOV, and CELTISS failed in Indoor coverage</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err="1">
                <a:solidFill>
                  <a:srgbClr val="7F7F7F"/>
                </a:solidFill>
                <a:latin typeface="Verdana"/>
                <a:ea typeface="Verdana"/>
                <a:cs typeface="Verdana"/>
              </a:rPr>
              <a:t>Only</a:t>
            </a: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MTN  satisfied  the ARCEP 3G Coverage requirements</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term of 4g Coverage</a:t>
            </a: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All operators failed to reach ARCËP 4G Indoor threshold. CELTISS failed also in  </a:t>
            </a:r>
            <a:r>
              <a:rPr lang="en-US" sz="1200" dirty="0" err="1">
                <a:solidFill>
                  <a:srgbClr val="7F7F7F"/>
                </a:solidFill>
                <a:latin typeface="Verdana"/>
                <a:ea typeface="Verdana"/>
                <a:cs typeface="Verdana"/>
              </a:rPr>
              <a:t>Incar</a:t>
            </a:r>
            <a:r>
              <a:rPr lang="en-US" sz="1200" dirty="0">
                <a:solidFill>
                  <a:srgbClr val="7F7F7F"/>
                </a:solidFill>
                <a:latin typeface="Verdana"/>
                <a:ea typeface="Verdana"/>
                <a:cs typeface="Verdana"/>
              </a:rPr>
              <a:t> 4g coverage</a:t>
            </a:r>
            <a:r>
              <a:rPr lang="fr-FR" sz="1200" dirty="0">
                <a:solidFill>
                  <a:srgbClr val="7F7F7F"/>
                </a:solidFill>
                <a:latin typeface="Verdana"/>
                <a:ea typeface="Verdana"/>
                <a:cs typeface="Verdana"/>
                <a:sym typeface="Verdana"/>
              </a:rPr>
              <a:t>.</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voice service 2G/3G</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Voice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a:t>
            </a:r>
            <a:r>
              <a:rPr lang="fr-FR" sz="1200" dirty="0" err="1">
                <a:solidFill>
                  <a:srgbClr val="7F7F7F"/>
                </a:solidFill>
                <a:latin typeface="Verdana"/>
                <a:ea typeface="Verdana"/>
                <a:cs typeface="Verdana"/>
                <a:sym typeface="Verdana"/>
              </a:rPr>
              <a:t>is</a:t>
            </a:r>
            <a:r>
              <a:rPr lang="fr-FR" sz="1200" dirty="0">
                <a:solidFill>
                  <a:srgbClr val="7F7F7F"/>
                </a:solidFill>
                <a:latin typeface="Verdana"/>
                <a:ea typeface="Verdana"/>
                <a:cs typeface="Verdana"/>
                <a:sym typeface="Verdana"/>
              </a:rPr>
              <a:t> </a:t>
            </a:r>
            <a:r>
              <a:rPr lang="fr-FR" sz="1200" dirty="0" err="1">
                <a:solidFill>
                  <a:srgbClr val="7F7F7F"/>
                </a:solidFill>
                <a:latin typeface="Verdana"/>
                <a:ea typeface="Verdana"/>
                <a:cs typeface="Verdana"/>
                <a:sym typeface="Verdana"/>
              </a:rPr>
              <a:t>ranked</a:t>
            </a:r>
            <a:r>
              <a:rPr lang="fr-FR" sz="1200" dirty="0">
                <a:solidFill>
                  <a:srgbClr val="7F7F7F"/>
                </a:solidFill>
                <a:latin typeface="Verdana"/>
                <a:ea typeface="Verdana"/>
                <a:cs typeface="Verdana"/>
                <a:sym typeface="Verdana"/>
              </a:rPr>
              <a:t> first in all </a:t>
            </a:r>
            <a:r>
              <a:rPr lang="fr-FR" sz="1200" dirty="0" err="1">
                <a:solidFill>
                  <a:srgbClr val="7F7F7F"/>
                </a:solidFill>
                <a:latin typeface="Verdana"/>
                <a:ea typeface="Verdana"/>
                <a:cs typeface="Verdana"/>
                <a:sym typeface="Verdana"/>
              </a:rPr>
              <a:t>voice</a:t>
            </a:r>
            <a:r>
              <a:rPr lang="fr-FR" sz="1200" dirty="0">
                <a:solidFill>
                  <a:srgbClr val="7F7F7F"/>
                </a:solidFill>
                <a:latin typeface="Verdana"/>
                <a:ea typeface="Verdana"/>
                <a:cs typeface="Verdana"/>
                <a:sym typeface="Verdana"/>
              </a:rPr>
              <a:t> tests</a:t>
            </a:r>
          </a:p>
          <a:p>
            <a:pPr marL="177800" indent="-177800" algn="just">
              <a:lnSpc>
                <a:spcPct val="150000"/>
              </a:lnSpc>
              <a:buClr>
                <a:srgbClr val="81BC00"/>
              </a:buClr>
              <a:buSzPts val="1200"/>
              <a:buFont typeface="Arial"/>
              <a:buChar char="•"/>
            </a:pPr>
            <a:endParaRPr lang="fr-F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rPr>
              <a:t>MTN </a:t>
            </a:r>
            <a:r>
              <a:rPr lang="fr-FR" sz="1200" dirty="0" err="1">
                <a:solidFill>
                  <a:srgbClr val="7F7F7F"/>
                </a:solidFill>
                <a:latin typeface="Verdana"/>
                <a:ea typeface="Verdana"/>
                <a:cs typeface="Verdana"/>
              </a:rPr>
              <a:t>is</a:t>
            </a:r>
            <a:r>
              <a:rPr lang="fr-FR" sz="1200" dirty="0">
                <a:solidFill>
                  <a:srgbClr val="7F7F7F"/>
                </a:solidFill>
                <a:latin typeface="Verdana"/>
                <a:ea typeface="Verdana"/>
                <a:cs typeface="Verdana"/>
              </a:rPr>
              <a:t> the </a:t>
            </a:r>
            <a:r>
              <a:rPr lang="fr-FR" sz="1200" dirty="0" err="1">
                <a:solidFill>
                  <a:srgbClr val="7F7F7F"/>
                </a:solidFill>
                <a:latin typeface="Verdana"/>
                <a:ea typeface="Verdana"/>
                <a:cs typeface="Verdana"/>
              </a:rPr>
              <a:t>only</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operator</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that</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satisfied</a:t>
            </a:r>
            <a:r>
              <a:rPr lang="fr-FR" sz="1200" dirty="0">
                <a:solidFill>
                  <a:srgbClr val="7F7F7F"/>
                </a:solidFill>
                <a:latin typeface="Verdana"/>
                <a:ea typeface="Verdana"/>
                <a:cs typeface="Verdana"/>
              </a:rPr>
              <a:t> all </a:t>
            </a:r>
            <a:r>
              <a:rPr lang="fr-FR" sz="1200" dirty="0" err="1">
                <a:solidFill>
                  <a:srgbClr val="7F7F7F"/>
                </a:solidFill>
                <a:latin typeface="Verdana"/>
                <a:ea typeface="Verdana"/>
                <a:cs typeface="Verdana"/>
              </a:rPr>
              <a:t>voice</a:t>
            </a:r>
            <a:r>
              <a:rPr lang="fr-FR" sz="1200" dirty="0">
                <a:solidFill>
                  <a:srgbClr val="7F7F7F"/>
                </a:solidFill>
                <a:latin typeface="Verdana"/>
                <a:ea typeface="Verdana"/>
                <a:cs typeface="Verdana"/>
              </a:rPr>
              <a:t> tests</a:t>
            </a:r>
          </a:p>
          <a:p>
            <a:pPr marL="177800" indent="-177800" algn="just">
              <a:lnSpc>
                <a:spcPct val="150000"/>
              </a:lnSpc>
              <a:buClr>
                <a:srgbClr val="81BC00"/>
              </a:buClr>
              <a:buSzPts val="1200"/>
              <a:buFont typeface="Arial"/>
              <a:buChar char="•"/>
            </a:pP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rPr>
              <a:t>MOOV and CELTISS </a:t>
            </a:r>
            <a:r>
              <a:rPr lang="fr-FR" sz="1200" dirty="0" err="1">
                <a:solidFill>
                  <a:srgbClr val="7F7F7F"/>
                </a:solidFill>
                <a:latin typeface="Verdana"/>
                <a:ea typeface="Verdana"/>
                <a:cs typeface="Verdana"/>
              </a:rPr>
              <a:t>failed</a:t>
            </a:r>
            <a:r>
              <a:rPr lang="fr-FR" sz="1200" dirty="0">
                <a:solidFill>
                  <a:srgbClr val="7F7F7F"/>
                </a:solidFill>
                <a:latin typeface="Verdana"/>
                <a:ea typeface="Verdana"/>
                <a:cs typeface="Verdana"/>
              </a:rPr>
              <a:t> in all </a:t>
            </a:r>
            <a:r>
              <a:rPr lang="fr-FR" sz="1200" dirty="0" err="1">
                <a:solidFill>
                  <a:srgbClr val="7F7F7F"/>
                </a:solidFill>
                <a:latin typeface="Verdana"/>
                <a:ea typeface="Verdana"/>
                <a:cs typeface="Verdana"/>
              </a:rPr>
              <a:t>voice</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except</a:t>
            </a:r>
            <a:r>
              <a:rPr lang="fr-FR" sz="1200" dirty="0">
                <a:solidFill>
                  <a:srgbClr val="7F7F7F"/>
                </a:solidFill>
                <a:latin typeface="Verdana"/>
                <a:ea typeface="Verdana"/>
                <a:cs typeface="Verdana"/>
              </a:rPr>
              <a:t> the </a:t>
            </a:r>
            <a:r>
              <a:rPr lang="fr-FR" sz="1200" dirty="0" err="1">
                <a:solidFill>
                  <a:srgbClr val="7F7F7F"/>
                </a:solidFill>
                <a:latin typeface="Verdana"/>
                <a:ea typeface="Verdana"/>
                <a:cs typeface="Verdana"/>
              </a:rPr>
              <a:t>voice</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quality</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SMS service</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515598" y="2255301"/>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a:t>
            </a:r>
            <a:r>
              <a:rPr lang="fr-FR" sz="1200" dirty="0" err="1">
                <a:solidFill>
                  <a:srgbClr val="7F7F7F"/>
                </a:solidFill>
                <a:latin typeface="Verdana"/>
                <a:ea typeface="Verdana"/>
                <a:cs typeface="Verdana"/>
                <a:sym typeface="Verdana"/>
              </a:rPr>
              <a:t>is</a:t>
            </a:r>
            <a:r>
              <a:rPr lang="fr-FR" sz="1200" dirty="0">
                <a:solidFill>
                  <a:srgbClr val="7F7F7F"/>
                </a:solidFill>
                <a:latin typeface="Verdana"/>
                <a:ea typeface="Verdana"/>
                <a:cs typeface="Verdana"/>
                <a:sym typeface="Verdana"/>
              </a:rPr>
              <a:t> </a:t>
            </a:r>
            <a:r>
              <a:rPr lang="fr-FR" sz="1200" dirty="0" err="1">
                <a:solidFill>
                  <a:srgbClr val="7F7F7F"/>
                </a:solidFill>
                <a:latin typeface="Verdana"/>
                <a:ea typeface="Verdana"/>
                <a:cs typeface="Verdana"/>
                <a:sym typeface="Verdana"/>
              </a:rPr>
              <a:t>ranked</a:t>
            </a:r>
            <a:r>
              <a:rPr lang="fr-FR" sz="1200" dirty="0">
                <a:solidFill>
                  <a:srgbClr val="7F7F7F"/>
                </a:solidFill>
                <a:latin typeface="Verdana"/>
                <a:ea typeface="Verdana"/>
                <a:cs typeface="Verdana"/>
                <a:sym typeface="Verdana"/>
              </a:rPr>
              <a:t> first in all SMS tests</a:t>
            </a:r>
          </a:p>
          <a:p>
            <a:pPr marL="177800" indent="-177800" algn="just">
              <a:lnSpc>
                <a:spcPct val="150000"/>
              </a:lnSpc>
              <a:buClr>
                <a:srgbClr val="81BC00"/>
              </a:buClr>
              <a:buSzPts val="1200"/>
              <a:buFont typeface="Arial"/>
              <a:buChar char="•"/>
            </a:pPr>
            <a:endParaRPr lang="fr-F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rPr>
              <a:t>MTN </a:t>
            </a:r>
            <a:r>
              <a:rPr lang="fr-FR" sz="1200" dirty="0" err="1">
                <a:solidFill>
                  <a:srgbClr val="7F7F7F"/>
                </a:solidFill>
              </a:rPr>
              <a:t>is</a:t>
            </a:r>
            <a:r>
              <a:rPr lang="fr-FR" sz="1200" dirty="0">
                <a:solidFill>
                  <a:srgbClr val="7F7F7F"/>
                </a:solidFill>
              </a:rPr>
              <a:t> the </a:t>
            </a:r>
            <a:r>
              <a:rPr lang="fr-FR" sz="1200" dirty="0" err="1">
                <a:solidFill>
                  <a:srgbClr val="7F7F7F"/>
                </a:solidFill>
              </a:rPr>
              <a:t>only</a:t>
            </a:r>
            <a:r>
              <a:rPr lang="fr-FR" sz="1200" dirty="0">
                <a:solidFill>
                  <a:srgbClr val="7F7F7F"/>
                </a:solidFill>
              </a:rPr>
              <a:t> </a:t>
            </a:r>
            <a:r>
              <a:rPr lang="fr-FR" sz="1200" dirty="0" err="1">
                <a:solidFill>
                  <a:srgbClr val="7F7F7F"/>
                </a:solidFill>
              </a:rPr>
              <a:t>operators</a:t>
            </a:r>
            <a:r>
              <a:rPr lang="fr-FR" sz="1200" dirty="0">
                <a:solidFill>
                  <a:srgbClr val="7F7F7F"/>
                </a:solidFill>
              </a:rPr>
              <a:t> </a:t>
            </a:r>
            <a:r>
              <a:rPr lang="fr-FR" sz="1200" dirty="0" err="1">
                <a:solidFill>
                  <a:srgbClr val="7F7F7F"/>
                </a:solidFill>
              </a:rPr>
              <a:t>that</a:t>
            </a:r>
            <a:r>
              <a:rPr lang="fr-FR" sz="1200" dirty="0">
                <a:solidFill>
                  <a:srgbClr val="7F7F7F"/>
                </a:solidFill>
              </a:rPr>
              <a:t> </a:t>
            </a:r>
            <a:r>
              <a:rPr lang="fr-FR" sz="1200" dirty="0" err="1">
                <a:solidFill>
                  <a:srgbClr val="7F7F7F"/>
                </a:solidFill>
              </a:rPr>
              <a:t>satisfied</a:t>
            </a:r>
            <a:r>
              <a:rPr lang="fr-FR" sz="1200" dirty="0">
                <a:solidFill>
                  <a:srgbClr val="7F7F7F"/>
                </a:solidFill>
              </a:rPr>
              <a:t> SMS tests ARCEP </a:t>
            </a:r>
            <a:r>
              <a:rPr lang="fr-FR" sz="1200" dirty="0" err="1">
                <a:solidFill>
                  <a:srgbClr val="7F7F7F"/>
                </a:solidFill>
              </a:rPr>
              <a:t>threshold</a:t>
            </a: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met ARCEP's requirements </a:t>
            </a:r>
            <a:r>
              <a:rPr lang="en-US" sz="1200" dirty="0">
                <a:solidFill>
                  <a:srgbClr val="7F7F7F"/>
                </a:solidFill>
              </a:rPr>
              <a:t>except CELTISS in ftp failure rate</a:t>
            </a:r>
            <a:r>
              <a:rPr lang="en-US" sz="1200" dirty="0">
                <a:solidFill>
                  <a:srgbClr val="7F7F7F"/>
                </a:solidFill>
                <a:latin typeface="Verdana"/>
                <a:ea typeface="Verdana"/>
                <a:cs typeface="Verdana"/>
                <a:sym typeface="Verdana"/>
              </a:rPr>
              <a:t>.</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all kind of 4G data tests</a:t>
            </a:r>
          </a:p>
          <a:p>
            <a:pPr lvl="0" algn="just">
              <a:lnSpc>
                <a:spcPct val="150000"/>
              </a:lnSpc>
              <a:buClr>
                <a:srgbClr val="81BC00"/>
              </a:buClr>
              <a:buSzPts val="1200"/>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Both DL and UL of 4G ftp tests, w</a:t>
            </a:r>
            <a:r>
              <a:rPr lang="en-US" sz="1200" dirty="0">
                <a:solidFill>
                  <a:srgbClr val="7F7F7F"/>
                </a:solidFill>
                <a:latin typeface="Verdana"/>
                <a:ea typeface="Verdana"/>
                <a:cs typeface="Verdana"/>
                <a:sym typeface="Verdana"/>
              </a:rPr>
              <a:t>ith 52.66/21.18Mbps DL/UL Throughput compared to 15.47/8.07 Mbps and 14.02/10.44 Mbps for MOOV and CELTISS.</a:t>
            </a:r>
            <a:endParaRPr lang="en-US" sz="1200"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5556</TotalTime>
  <Words>2912</Words>
  <Application>Microsoft Office PowerPoint</Application>
  <PresentationFormat>Widescreen</PresentationFormat>
  <Paragraphs>605</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Verdana</vt:lpstr>
      <vt:lpstr>Quattrocento Sans</vt:lpstr>
      <vt:lpstr>Arial</vt:lpstr>
      <vt:lpstr>Calibri</vt:lpstr>
      <vt:lpstr>Noto Sans Symbols</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Only MTN  satisfied  the ARCEP 2G Coverage requirements, MOOV, and CELTISS failed in Indoor coverage Only MTN  satisfied  the ARCEP 3G Coverage requirements  All operators failed to reach ARCËP 4G Indoor threshold. CELTISS failed also in  Incar 4g coverage MTN is ranked first in term of 4g Coverage    </vt:lpstr>
      <vt:lpstr>Benchmarking Key Results – 2G/3G voice and SMS Summary  MTN is ranked first in all voice and SMS tests MTN is the only operators that satisfied all voice and SMS tests MOOV and CELTISS failed in all voice and SMS tests except the voice quality </vt:lpstr>
      <vt:lpstr>Benchmarking Key Results – 3G Data Summary   All operators met the 3G Data ARCEP requirements except MOOV in Web failure Rate MTN is ranked first in all kind of 3G data tests except ftp failure rate </vt:lpstr>
      <vt:lpstr>Benchmarking Key Results – 4G Data Summary   MTN is ranked first in all kind of 4G data tests All operators met the ARCEP thresholds except CELTISS in ftp failure rate  </vt:lpstr>
      <vt:lpstr>PowerPoint Presentation</vt:lpstr>
      <vt:lpstr>Benchmarking: 2G coverage  Only MTN  satisfied  the ARCEP 2G Coverage requirements, MOOV, and CELTISS failed in Indoor coverage    </vt:lpstr>
      <vt:lpstr>Benchmarking: 2G coverage - Maps  MTN have the best 2G coverage distribution   </vt:lpstr>
      <vt:lpstr>Benchmarking: 3G coverage  Only MTN  satisfied  the ARCEP 2G Coverage requirements      </vt:lpstr>
      <vt:lpstr>Benchmarking: 3G coverage-Maps  MTN have the best 3G coverage distribution      </vt:lpstr>
      <vt:lpstr>Benchmarking: 4G coverage  All operators failed to reach ARCËP 4G Indoor threshold. CELTISS failed also in  Incar 4g coverage MTN is ranked first in term of 4g Coverage        </vt:lpstr>
      <vt:lpstr>Benchmarking – 4G coverage - Maps  MTN have the best 4G coverage distribution    </vt:lpstr>
      <vt:lpstr>PowerPoint Presentation</vt:lpstr>
      <vt:lpstr>Benchmarking: CS Accessibility 2G/3G BLOCKED CALLS   Only MTN  satisfied  the ARCEP voice accessibility requirements     </vt:lpstr>
      <vt:lpstr>Benchmarking: CS Integrity Voice quality Mean Opinion Score  MTN have the best ratio of excellent and good Voice Quality samples and the best average MOS      </vt:lpstr>
      <vt:lpstr>Benchmarking – CS Integrity Voice quality maps (MOS)  MTN have only 0,67% of MOS samples lower than 2.2,  Values lower than 2,2 pose risk of bad users perceived voice quality                                              3d       </vt:lpstr>
      <vt:lpstr>Benchmarking: CS Retainability 2G/3G DROPPED CALLS  Only MTN  satisfied  the ARCEP voice drop requirements  </vt:lpstr>
      <vt:lpstr>Benchmarking Voice service Band usage(%)   Voice calls are mainly carried by 3G for all operators. MTN's 2G band usage: 100% GSM 900 and 0% DCS 1800 Mhz, 23,42 % of MTN 3G CS traffic is carried on U900 compared to 47,78% and 29,42% for MOOV and CELTISS.    </vt:lpstr>
      <vt:lpstr>Benchmarking: Radio parameters EC/NO comparison  CELLTIS have the best 3G EcNo samples within acceptable range while MTN have less bad samples than competitors    </vt:lpstr>
      <vt:lpstr>Benchmarking: Radio parameters EC/NO  MTN have less bad samples than competitors     </vt:lpstr>
      <vt:lpstr>Benchmarking – 2G/3G CALL SETUP TIME  MTN have the best Call setup time. MTN have the best 4G CSBF Call setup Time, Call setup time 2G is higher than in 3G/4G.        </vt:lpstr>
      <vt:lpstr>Benchmarking – SMS SENDING FAILURE  MTN is ranked first in all kind of SMS tests MTN is the only operators that satisfied SMS tests ARCEP threshold</vt:lpstr>
      <vt:lpstr>PowerPoint Presentation</vt:lpstr>
      <vt:lpstr>Benchmarking – DATA 3G  All operators have a very good rate of successful Internet connection </vt:lpstr>
      <vt:lpstr>Benchmarking – DATA 3G  </vt:lpstr>
      <vt:lpstr>Benchmarking – DATA 3G  All operators have good downlink and uplink FTP success rate. </vt:lpstr>
      <vt:lpstr>Benchmarking – 3G FTP MEAN THROUGHPUT   All operators met the ARCEP downlink and uplink FTP success rate thresholds MTN Is ranked first in all kind of FTP Tests </vt:lpstr>
      <vt:lpstr>Benchmarking – 3G FTP MEAN THROUGHPUT comparison map  All samples  exceed 2Mbps </vt:lpstr>
      <vt:lpstr>Benchmarking – 4G HTTP Browsing  All operators have good HTTP Browsing success rate. MTN is  ranked first </vt:lpstr>
      <vt:lpstr>Benchmarking – 4G FTP THROUGHPUT comparison  CELLTIS failed to reach the ARCEP threshold in term of FTP SR.  </vt:lpstr>
      <vt:lpstr>Benchmarking – 4G FTP THROUGHPUT comparison  All operators met the ARCEP downlink and uplink FTP success rate thresholds MTN Is ranked first in all kind of FTP Tests </vt:lpstr>
      <vt:lpstr>Benchmarking – 4G FTP THROUGHPUT comparison map  MTN Shows the best 4G FTP throughput samples distribution.  </vt:lpstr>
      <vt:lpstr>Benchmarking – BAND and TECHNOLOGY UTILISATION     </vt:lpstr>
      <vt:lpstr>Benchmarking – Data TECHNOLOGY Usage(%)   MTN have the highest LTE CA Carrier Aggregation usage.   </vt:lpstr>
      <vt:lpstr>Benchmarking – SINR comparison   Drive tests are showing that MTN have the best acceptable level range of SINR       </vt:lpstr>
      <vt:lpstr>Benchmarking – SNIR comparison map  4G MTN have a  better  quality of signal compared to CELTISS and MOOV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144</cp:revision>
  <dcterms:created xsi:type="dcterms:W3CDTF">2019-01-15T17:14:35Z</dcterms:created>
  <dcterms:modified xsi:type="dcterms:W3CDTF">2023-11-23T12:18:55Z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