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Lst>
  <p:notesMasterIdLst>
    <p:notesMasterId r:id="rId50"/>
  </p:notesMasterIdLst>
  <p:sldIdLst>
    <p:sldId id="256" r:id="rId3"/>
    <p:sldId id="370" r:id="rId4"/>
    <p:sldId id="371" r:id="rId5"/>
    <p:sldId id="372" r:id="rId6"/>
    <p:sldId id="270" r:id="rId7"/>
    <p:sldId id="364" r:id="rId8"/>
    <p:sldId id="365" r:id="rId9"/>
    <p:sldId id="366" r:id="rId10"/>
    <p:sldId id="367" r:id="rId11"/>
    <p:sldId id="368"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4" r:id="rId28"/>
    <p:sldId id="292" r:id="rId29"/>
    <p:sldId id="293" r:id="rId30"/>
    <p:sldId id="296" r:id="rId31"/>
    <p:sldId id="297" r:id="rId32"/>
    <p:sldId id="300" r:id="rId33"/>
    <p:sldId id="302" r:id="rId34"/>
    <p:sldId id="303" r:id="rId35"/>
    <p:sldId id="304" r:id="rId36"/>
    <p:sldId id="305" r:id="rId37"/>
    <p:sldId id="306" r:id="rId38"/>
    <p:sldId id="307" r:id="rId39"/>
    <p:sldId id="308" r:id="rId40"/>
    <p:sldId id="310" r:id="rId41"/>
    <p:sldId id="311" r:id="rId42"/>
    <p:sldId id="312" r:id="rId43"/>
    <p:sldId id="313" r:id="rId44"/>
    <p:sldId id="314" r:id="rId45"/>
    <p:sldId id="315" r:id="rId46"/>
    <p:sldId id="298" r:id="rId47"/>
    <p:sldId id="299" r:id="rId48"/>
    <p:sldId id="363" r:id="rId49"/>
  </p:sldIdLst>
  <p:sldSz cx="12192000" cy="6858000"/>
  <p:notesSz cx="6888163" cy="10018713"/>
  <p:embeddedFontLst>
    <p:embeddedFont>
      <p:font typeface="Calibri" panose="020F0502020204030204" pitchFamily="34" charset="0"/>
      <p:regular r:id="rId51"/>
      <p:bold r:id="rId52"/>
      <p:italic r:id="rId53"/>
      <p:boldItalic r:id="rId54"/>
    </p:embeddedFont>
    <p:embeddedFont>
      <p:font typeface="Quattrocento Sans" panose="020B0502050000020003" pitchFamily="3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36" autoAdjust="0"/>
  </p:normalViewPr>
  <p:slideViewPr>
    <p:cSldViewPr snapToGrid="0">
      <p:cViewPr varScale="1">
        <p:scale>
          <a:sx n="71" d="100"/>
          <a:sy n="71" d="100"/>
        </p:scale>
        <p:origin x="1109"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5.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14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font" Target="fonts/font1.fntdata"/><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D:\Project\MTN\Report\DJOUGOU\Chart%20DJOUGOU.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HP\Desktop\Benin\Reports\Chart%20DJOUGOU.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HP\Desktop\Benin\Reports\Chart%20DJOUGOU.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P\Desktop\Benin\Reports\Chart%20DJOUGOU.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DJOUGOU\Chart%20DJOUGOU.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 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0.91049999999999998</c:v>
                </c:pt>
                <c:pt idx="1">
                  <c:v>0.97870000000000001</c:v>
                </c:pt>
                <c:pt idx="2">
                  <c:v>0.99580000000000002</c:v>
                </c:pt>
              </c:numCache>
            </c:numRef>
          </c:val>
          <c:extLst>
            <c:ext xmlns:c16="http://schemas.microsoft.com/office/drawing/2014/chart" uri="{C3380CC4-5D6E-409C-BE32-E72D297353CC}">
              <c16:uniqueId val="{00000000-7911-4E41-A4B5-FCCB5E8B8F7C}"/>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0.96279999999999999</c:v>
                </c:pt>
                <c:pt idx="1">
                  <c:v>0.99360000000000004</c:v>
                </c:pt>
                <c:pt idx="2">
                  <c:v>0.99980000000000002</c:v>
                </c:pt>
              </c:numCache>
            </c:numRef>
          </c:val>
          <c:extLst>
            <c:ext xmlns:c16="http://schemas.microsoft.com/office/drawing/2014/chart" uri="{C3380CC4-5D6E-409C-BE32-E72D297353CC}">
              <c16:uniqueId val="{00000001-7911-4E41-A4B5-FCCB5E8B8F7C}"/>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0.85660000000000003</c:v>
                </c:pt>
                <c:pt idx="1">
                  <c:v>0.99360000000000004</c:v>
                </c:pt>
                <c:pt idx="2">
                  <c:v>0.99909999999999999</c:v>
                </c:pt>
              </c:numCache>
            </c:numRef>
          </c:val>
          <c:extLst>
            <c:ext xmlns:c16="http://schemas.microsoft.com/office/drawing/2014/chart" uri="{C3380CC4-5D6E-409C-BE32-E72D297353CC}">
              <c16:uniqueId val="{00000002-7911-4E41-A4B5-FCCB5E8B8F7C}"/>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59C5-4632-A83C-ADD2A699D02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0.70199999999999996</c:v>
                </c:pt>
                <c:pt idx="1">
                  <c:v>0.29799999999999999</c:v>
                </c:pt>
              </c:numCache>
            </c:numRef>
          </c:val>
          <c:extLst>
            <c:ext xmlns:c16="http://schemas.microsoft.com/office/drawing/2014/chart" uri="{C3380CC4-5D6E-409C-BE32-E72D297353CC}">
              <c16:uniqueId val="{00000002-59C5-4632-A83C-ADD2A699D024}"/>
            </c:ext>
          </c:extLst>
        </c:ser>
        <c:ser>
          <c:idx val="2"/>
          <c:order val="1"/>
          <c:tx>
            <c:strRef>
              <c:f>Sheet1!$A$530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0.2</c:v>
                </c:pt>
                <c:pt idx="1">
                  <c:v>0.8</c:v>
                </c:pt>
              </c:numCache>
            </c:numRef>
          </c:val>
          <c:extLst>
            <c:ext xmlns:c16="http://schemas.microsoft.com/office/drawing/2014/chart" uri="{C3380CC4-5D6E-409C-BE32-E72D297353CC}">
              <c16:uniqueId val="{00000003-59C5-4632-A83C-ADD2A699D024}"/>
            </c:ext>
          </c:extLst>
        </c:ser>
        <c:ser>
          <c:idx val="1"/>
          <c:order val="2"/>
          <c:tx>
            <c:strRef>
              <c:f>Sheet1!$A$531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0.00%</c:formatCode>
                <c:ptCount val="2"/>
                <c:pt idx="0">
                  <c:v>0.1784</c:v>
                </c:pt>
                <c:pt idx="1">
                  <c:v>0.8216</c:v>
                </c:pt>
              </c:numCache>
            </c:numRef>
          </c:val>
          <c:extLst>
            <c:ext xmlns:c16="http://schemas.microsoft.com/office/drawing/2014/chart" uri="{C3380CC4-5D6E-409C-BE32-E72D297353CC}">
              <c16:uniqueId val="{00000004-59C5-4632-A83C-ADD2A699D024}"/>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0.21099999999999999</c:v>
                </c:pt>
                <c:pt idx="1">
                  <c:v>0.78900000000000003</c:v>
                </c:pt>
              </c:numCache>
            </c:numRef>
          </c:val>
          <c:extLst>
            <c:ext xmlns:c16="http://schemas.microsoft.com/office/drawing/2014/chart" uri="{C3380CC4-5D6E-409C-BE32-E72D297353CC}">
              <c16:uniqueId val="{00000000-3169-453C-9BDF-48CF933227DC}"/>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0.57420000000000004</c:v>
                </c:pt>
                <c:pt idx="1">
                  <c:v>0.42580000000000001</c:v>
                </c:pt>
              </c:numCache>
            </c:numRef>
          </c:val>
          <c:extLst>
            <c:ext xmlns:c16="http://schemas.microsoft.com/office/drawing/2014/chart" uri="{C3380CC4-5D6E-409C-BE32-E72D297353CC}">
              <c16:uniqueId val="{00000001-3169-453C-9BDF-48CF933227DC}"/>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0.2205</c:v>
                </c:pt>
                <c:pt idx="1">
                  <c:v>0.77949999999999997</c:v>
                </c:pt>
              </c:numCache>
            </c:numRef>
          </c:val>
          <c:extLst>
            <c:ext xmlns:c16="http://schemas.microsoft.com/office/drawing/2014/chart" uri="{C3380CC4-5D6E-409C-BE32-E72D297353CC}">
              <c16:uniqueId val="{00000002-3169-453C-9BDF-48CF933227DC}"/>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0.1706</c:v>
                </c:pt>
                <c:pt idx="1">
                  <c:v>0.25629999999999997</c:v>
                </c:pt>
                <c:pt idx="2">
                  <c:v>0.45910000000000001</c:v>
                </c:pt>
                <c:pt idx="3">
                  <c:v>0.1139</c:v>
                </c:pt>
                <c:pt idx="4">
                  <c:v>0.42689999999999995</c:v>
                </c:pt>
              </c:numCache>
            </c:numRef>
          </c:val>
          <c:extLst>
            <c:ext xmlns:c16="http://schemas.microsoft.com/office/drawing/2014/chart" uri="{C3380CC4-5D6E-409C-BE32-E72D297353CC}">
              <c16:uniqueId val="{00000000-19D2-4670-B540-8C8064DB6A6D}"/>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0.2354</c:v>
                </c:pt>
                <c:pt idx="1">
                  <c:v>0.39279999999999998</c:v>
                </c:pt>
                <c:pt idx="2">
                  <c:v>0.31540000000000001</c:v>
                </c:pt>
                <c:pt idx="3">
                  <c:v>5.6399999999999999E-2</c:v>
                </c:pt>
                <c:pt idx="4">
                  <c:v>0.62819999999999998</c:v>
                </c:pt>
              </c:numCache>
            </c:numRef>
          </c:val>
          <c:extLst>
            <c:ext xmlns:c16="http://schemas.microsoft.com/office/drawing/2014/chart" uri="{C3380CC4-5D6E-409C-BE32-E72D297353CC}">
              <c16:uniqueId val="{00000001-19D2-4670-B540-8C8064DB6A6D}"/>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0.53890000000000005</c:v>
                </c:pt>
                <c:pt idx="1">
                  <c:v>0.36349999999999999</c:v>
                </c:pt>
                <c:pt idx="2">
                  <c:v>8.5099999999999995E-2</c:v>
                </c:pt>
                <c:pt idx="3">
                  <c:v>1.2500000000000001E-2</c:v>
                </c:pt>
                <c:pt idx="4">
                  <c:v>0.90240000000000009</c:v>
                </c:pt>
              </c:numCache>
            </c:numRef>
          </c:val>
          <c:extLst>
            <c:ext xmlns:c16="http://schemas.microsoft.com/office/drawing/2014/chart" uri="{C3380CC4-5D6E-409C-BE32-E72D297353CC}">
              <c16:uniqueId val="{00000002-19D2-4670-B540-8C8064DB6A6D}"/>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6.14</c:v>
                </c:pt>
              </c:numCache>
            </c:numRef>
          </c:val>
          <c:extLst>
            <c:ext xmlns:c16="http://schemas.microsoft.com/office/drawing/2014/chart" uri="{C3380CC4-5D6E-409C-BE32-E72D297353CC}">
              <c16:uniqueId val="{00000000-E6D9-44D2-A734-47D3BD578F71}"/>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7.52</c:v>
                </c:pt>
              </c:numCache>
            </c:numRef>
          </c:val>
          <c:extLst>
            <c:ext xmlns:c16="http://schemas.microsoft.com/office/drawing/2014/chart" uri="{C3380CC4-5D6E-409C-BE32-E72D297353CC}">
              <c16:uniqueId val="{00000001-E6D9-44D2-A734-47D3BD578F71}"/>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7.59</c:v>
                </c:pt>
              </c:numCache>
            </c:numRef>
          </c:val>
          <c:extLst>
            <c:ext xmlns:c16="http://schemas.microsoft.com/office/drawing/2014/chart" uri="{C3380CC4-5D6E-409C-BE32-E72D297353CC}">
              <c16:uniqueId val="{00000002-E6D9-44D2-A734-47D3BD578F71}"/>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6.05</c:v>
                </c:pt>
                <c:pt idx="1">
                  <c:v>5.52</c:v>
                </c:pt>
                <c:pt idx="2">
                  <c:v>6.87</c:v>
                </c:pt>
              </c:numCache>
            </c:numRef>
          </c:val>
          <c:extLst>
            <c:ext xmlns:c16="http://schemas.microsoft.com/office/drawing/2014/chart" uri="{C3380CC4-5D6E-409C-BE32-E72D297353CC}">
              <c16:uniqueId val="{00000000-3DF7-44D2-AE52-7B0C5D3E2202}"/>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7.06</c:v>
                </c:pt>
                <c:pt idx="1">
                  <c:v>7.98</c:v>
                </c:pt>
              </c:numCache>
            </c:numRef>
          </c:val>
          <c:extLst>
            <c:ext xmlns:c16="http://schemas.microsoft.com/office/drawing/2014/chart" uri="{C3380CC4-5D6E-409C-BE32-E72D297353CC}">
              <c16:uniqueId val="{00000001-3DF7-44D2-AE52-7B0C5D3E2202}"/>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7.44</c:v>
                </c:pt>
                <c:pt idx="1">
                  <c:v>7.56</c:v>
                </c:pt>
                <c:pt idx="2">
                  <c:v>7.77</c:v>
                </c:pt>
              </c:numCache>
            </c:numRef>
          </c:val>
          <c:extLst>
            <c:ext xmlns:c16="http://schemas.microsoft.com/office/drawing/2014/chart" uri="{C3380CC4-5D6E-409C-BE32-E72D297353CC}">
              <c16:uniqueId val="{00000002-3DF7-44D2-AE52-7B0C5D3E2202}"/>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0.99450000000000005</c:v>
                </c:pt>
                <c:pt idx="1">
                  <c:v>0.99170000000000003</c:v>
                </c:pt>
              </c:numCache>
            </c:numRef>
          </c:val>
          <c:extLst>
            <c:ext xmlns:c16="http://schemas.microsoft.com/office/drawing/2014/chart" uri="{C3380CC4-5D6E-409C-BE32-E72D297353CC}">
              <c16:uniqueId val="{00000000-DC09-4584-A170-0C378D07FA59}"/>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0.92430000000000001</c:v>
                </c:pt>
                <c:pt idx="1">
                  <c:v>0.9133</c:v>
                </c:pt>
              </c:numCache>
            </c:numRef>
          </c:val>
          <c:extLst>
            <c:ext xmlns:c16="http://schemas.microsoft.com/office/drawing/2014/chart" uri="{C3380CC4-5D6E-409C-BE32-E72D297353CC}">
              <c16:uniqueId val="{00000001-DC09-4584-A170-0C378D07FA59}"/>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0.90839999999999999</c:v>
                </c:pt>
                <c:pt idx="1">
                  <c:v>0.88970000000000005</c:v>
                </c:pt>
              </c:numCache>
            </c:numRef>
          </c:val>
          <c:extLst>
            <c:ext xmlns:c16="http://schemas.microsoft.com/office/drawing/2014/chart" uri="{C3380CC4-5D6E-409C-BE32-E72D297353CC}">
              <c16:uniqueId val="{00000002-DC09-4584-A170-0C378D07FA59}"/>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0.55459999999999998</c:v>
                </c:pt>
                <c:pt idx="1">
                  <c:v>0.43990000000000001</c:v>
                </c:pt>
                <c:pt idx="2">
                  <c:v>5.4999999999999997E-3</c:v>
                </c:pt>
              </c:numCache>
            </c:numRef>
          </c:val>
          <c:extLst>
            <c:ext xmlns:c16="http://schemas.microsoft.com/office/drawing/2014/chart" uri="{C3380CC4-5D6E-409C-BE32-E72D297353CC}">
              <c16:uniqueId val="{00000000-2196-414F-99D6-9B8AB852BFC9}"/>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0.52669999999999995</c:v>
                </c:pt>
                <c:pt idx="1">
                  <c:v>0.39760000000000001</c:v>
                </c:pt>
                <c:pt idx="2">
                  <c:v>7.5700000000000003E-2</c:v>
                </c:pt>
              </c:numCache>
            </c:numRef>
          </c:val>
          <c:extLst>
            <c:ext xmlns:c16="http://schemas.microsoft.com/office/drawing/2014/chart" uri="{C3380CC4-5D6E-409C-BE32-E72D297353CC}">
              <c16:uniqueId val="{00000001-2196-414F-99D6-9B8AB852BFC9}"/>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0.48110000000000003</c:v>
                </c:pt>
                <c:pt idx="1">
                  <c:v>0.42730000000000001</c:v>
                </c:pt>
                <c:pt idx="2">
                  <c:v>9.1600000000000001E-2</c:v>
                </c:pt>
              </c:numCache>
            </c:numRef>
          </c:val>
          <c:extLst>
            <c:ext xmlns:c16="http://schemas.microsoft.com/office/drawing/2014/chart" uri="{C3380CC4-5D6E-409C-BE32-E72D297353CC}">
              <c16:uniqueId val="{00000002-2196-414F-99D6-9B8AB852BFC9}"/>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PS </a:t>
            </a:r>
            <a:r>
              <a:rPr lang="fr-FR" dirty="0" err="1"/>
              <a:t>Attach</a:t>
            </a:r>
            <a:r>
              <a:rPr lang="fr-FR" dirty="0"/>
              <a:t> &amp; PDP </a:t>
            </a:r>
            <a:r>
              <a:rPr lang="fr-FR" dirty="0" err="1"/>
              <a:t>Contex</a:t>
            </a:r>
            <a:r>
              <a:rPr lang="fr-FR" dirty="0"/>
              <a:t> </a:t>
            </a:r>
            <a:r>
              <a:rPr lang="fr-FR" dirty="0" err="1"/>
              <a:t>Act</a:t>
            </a:r>
            <a:r>
              <a:rPr lang="fr-FR"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0.98440000000000005</c:v>
                </c:pt>
                <c:pt idx="1">
                  <c:v>1</c:v>
                </c:pt>
              </c:numCache>
            </c:numRef>
          </c:val>
          <c:extLst>
            <c:ext xmlns:c16="http://schemas.microsoft.com/office/drawing/2014/chart" uri="{C3380CC4-5D6E-409C-BE32-E72D297353CC}">
              <c16:uniqueId val="{00000000-4D17-47CC-A10A-B2EAAE9331F4}"/>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0.98099999999999998</c:v>
                </c:pt>
                <c:pt idx="1">
                  <c:v>1</c:v>
                </c:pt>
              </c:numCache>
            </c:numRef>
          </c:val>
          <c:extLst>
            <c:ext xmlns:c16="http://schemas.microsoft.com/office/drawing/2014/chart" uri="{C3380CC4-5D6E-409C-BE32-E72D297353CC}">
              <c16:uniqueId val="{00000001-4D17-47CC-A10A-B2EAAE9331F4}"/>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0.98560000000000003</c:v>
                </c:pt>
                <c:pt idx="1">
                  <c:v>0.99809999999999999</c:v>
                </c:pt>
              </c:numCache>
            </c:numRef>
          </c:val>
          <c:extLst>
            <c:ext xmlns:c16="http://schemas.microsoft.com/office/drawing/2014/chart" uri="{C3380CC4-5D6E-409C-BE32-E72D297353CC}">
              <c16:uniqueId val="{00000002-4D17-47CC-A10A-B2EAAE9331F4}"/>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1.65</c:v>
                </c:pt>
                <c:pt idx="1">
                  <c:v>1.1599999999999999</c:v>
                </c:pt>
              </c:numCache>
            </c:numRef>
          </c:val>
          <c:extLst>
            <c:ext xmlns:c16="http://schemas.microsoft.com/office/drawing/2014/chart" uri="{C3380CC4-5D6E-409C-BE32-E72D297353CC}">
              <c16:uniqueId val="{00000000-3535-40C4-ABB9-A1597CBDE642}"/>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1.82</c:v>
                </c:pt>
                <c:pt idx="1">
                  <c:v>1.71</c:v>
                </c:pt>
              </c:numCache>
            </c:numRef>
          </c:val>
          <c:extLst>
            <c:ext xmlns:c16="http://schemas.microsoft.com/office/drawing/2014/chart" uri="{C3380CC4-5D6E-409C-BE32-E72D297353CC}">
              <c16:uniqueId val="{00000001-3535-40C4-ABB9-A1597CBDE642}"/>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2.0099999999999998</c:v>
                </c:pt>
                <c:pt idx="1">
                  <c:v>1.49</c:v>
                </c:pt>
              </c:numCache>
            </c:numRef>
          </c:val>
          <c:extLst>
            <c:ext xmlns:c16="http://schemas.microsoft.com/office/drawing/2014/chart" uri="{C3380CC4-5D6E-409C-BE32-E72D297353CC}">
              <c16:uniqueId val="{00000002-3535-40C4-ABB9-A1597CBDE642}"/>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5.78</c:v>
                </c:pt>
              </c:numCache>
            </c:numRef>
          </c:val>
          <c:extLst>
            <c:ext xmlns:c16="http://schemas.microsoft.com/office/drawing/2014/chart" uri="{C3380CC4-5D6E-409C-BE32-E72D297353CC}">
              <c16:uniqueId val="{00000000-AE4D-4597-9EA2-9312FB05B645}"/>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6.29</c:v>
                </c:pt>
              </c:numCache>
            </c:numRef>
          </c:val>
          <c:extLst>
            <c:ext xmlns:c16="http://schemas.microsoft.com/office/drawing/2014/chart" uri="{C3380CC4-5D6E-409C-BE32-E72D297353CC}">
              <c16:uniqueId val="{00000001-AE4D-4597-9EA2-9312FB05B645}"/>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AE4D-4597-9EA2-9312FB05B64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6.19</c:v>
                </c:pt>
              </c:numCache>
            </c:numRef>
          </c:val>
          <c:extLst>
            <c:ext xmlns:c16="http://schemas.microsoft.com/office/drawing/2014/chart" uri="{C3380CC4-5D6E-409C-BE32-E72D297353CC}">
              <c16:uniqueId val="{00000004-AE4D-4597-9EA2-9312FB05B645}"/>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0.9133</c:v>
                </c:pt>
              </c:numCache>
            </c:numRef>
          </c:val>
          <c:extLst>
            <c:ext xmlns:c16="http://schemas.microsoft.com/office/drawing/2014/chart" uri="{C3380CC4-5D6E-409C-BE32-E72D297353CC}">
              <c16:uniqueId val="{00000000-EC0E-4485-A252-C778EF95426E}"/>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0.76300000000000001</c:v>
                </c:pt>
              </c:numCache>
            </c:numRef>
          </c:val>
          <c:extLst>
            <c:ext xmlns:c16="http://schemas.microsoft.com/office/drawing/2014/chart" uri="{C3380CC4-5D6E-409C-BE32-E72D297353CC}">
              <c16:uniqueId val="{00000001-EC0E-4485-A252-C778EF95426E}"/>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0.90649999999999997</c:v>
                </c:pt>
              </c:numCache>
            </c:numRef>
          </c:val>
          <c:extLst>
            <c:ext xmlns:c16="http://schemas.microsoft.com/office/drawing/2014/chart" uri="{C3380CC4-5D6E-409C-BE32-E72D297353CC}">
              <c16:uniqueId val="{00000002-EC0E-4485-A252-C778EF95426E}"/>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2A4-43F5-89BA-BEAF4BAA9A0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0.99650000000000005</c:v>
                </c:pt>
              </c:numCache>
            </c:numRef>
          </c:val>
          <c:extLst>
            <c:ext xmlns:c16="http://schemas.microsoft.com/office/drawing/2014/chart" uri="{C3380CC4-5D6E-409C-BE32-E72D297353CC}">
              <c16:uniqueId val="{00000002-42A4-43F5-89BA-BEAF4BAA9A03}"/>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0.98780000000000001</c:v>
                </c:pt>
              </c:numCache>
            </c:numRef>
          </c:val>
          <c:extLst>
            <c:ext xmlns:c16="http://schemas.microsoft.com/office/drawing/2014/chart" uri="{C3380CC4-5D6E-409C-BE32-E72D297353CC}">
              <c16:uniqueId val="{00000003-42A4-43F5-89BA-BEAF4BAA9A03}"/>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0.99809999999999999</c:v>
                </c:pt>
              </c:numCache>
            </c:numRef>
          </c:val>
          <c:extLst>
            <c:ext xmlns:c16="http://schemas.microsoft.com/office/drawing/2014/chart" uri="{C3380CC4-5D6E-409C-BE32-E72D297353CC}">
              <c16:uniqueId val="{00000004-42A4-43F5-89BA-BEAF4BAA9A03}"/>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1</c:v>
                </c:pt>
                <c:pt idx="1">
                  <c:v>1</c:v>
                </c:pt>
              </c:numCache>
            </c:numRef>
          </c:val>
          <c:extLst>
            <c:ext xmlns:c16="http://schemas.microsoft.com/office/drawing/2014/chart" uri="{C3380CC4-5D6E-409C-BE32-E72D297353CC}">
              <c16:uniqueId val="{00000000-192E-41EA-B3F2-5657D0ED1E34}"/>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0.97940000000000005</c:v>
                </c:pt>
                <c:pt idx="1">
                  <c:v>0.99629999999999996</c:v>
                </c:pt>
              </c:numCache>
            </c:numRef>
          </c:val>
          <c:extLst>
            <c:ext xmlns:c16="http://schemas.microsoft.com/office/drawing/2014/chart" uri="{C3380CC4-5D6E-409C-BE32-E72D297353CC}">
              <c16:uniqueId val="{00000001-192E-41EA-B3F2-5657D0ED1E34}"/>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1</c:v>
                </c:pt>
                <c:pt idx="1">
                  <c:v>0.99809999999999999</c:v>
                </c:pt>
              </c:numCache>
            </c:numRef>
          </c:val>
          <c:extLst>
            <c:ext xmlns:c16="http://schemas.microsoft.com/office/drawing/2014/chart" uri="{C3380CC4-5D6E-409C-BE32-E72D297353CC}">
              <c16:uniqueId val="{00000002-192E-41EA-B3F2-5657D0ED1E34}"/>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alpha val="99000"/>
        </a:schemeClr>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B5F9-40D9-8A4A-3EBD26E11E4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4622.4799999999996</c:v>
                </c:pt>
                <c:pt idx="1">
                  <c:v>2355.19</c:v>
                </c:pt>
                <c:pt idx="2">
                  <c:v>16245.97</c:v>
                </c:pt>
                <c:pt idx="3">
                  <c:v>11024.54</c:v>
                </c:pt>
              </c:numCache>
            </c:numRef>
          </c:val>
          <c:extLst>
            <c:ext xmlns:c16="http://schemas.microsoft.com/office/drawing/2014/chart" uri="{C3380CC4-5D6E-409C-BE32-E72D297353CC}">
              <c16:uniqueId val="{00000002-B5F9-40D9-8A4A-3EBD26E11E4C}"/>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4717.91</c:v>
                </c:pt>
                <c:pt idx="1">
                  <c:v>1527.06</c:v>
                </c:pt>
                <c:pt idx="2">
                  <c:v>12608</c:v>
                </c:pt>
                <c:pt idx="3">
                  <c:v>10108.26</c:v>
                </c:pt>
              </c:numCache>
            </c:numRef>
          </c:val>
          <c:extLst>
            <c:ext xmlns:c16="http://schemas.microsoft.com/office/drawing/2014/chart" uri="{C3380CC4-5D6E-409C-BE32-E72D297353CC}">
              <c16:uniqueId val="{00000003-B5F9-40D9-8A4A-3EBD26E11E4C}"/>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6828.5</c:v>
                </c:pt>
                <c:pt idx="1">
                  <c:v>1880.52</c:v>
                </c:pt>
                <c:pt idx="2">
                  <c:v>13542.02</c:v>
                </c:pt>
                <c:pt idx="3">
                  <c:v>9559.8799999999992</c:v>
                </c:pt>
              </c:numCache>
            </c:numRef>
          </c:val>
          <c:extLst>
            <c:ext xmlns:c16="http://schemas.microsoft.com/office/drawing/2014/chart" uri="{C3380CC4-5D6E-409C-BE32-E72D297353CC}">
              <c16:uniqueId val="{00000004-B5F9-40D9-8A4A-3EBD26E11E4C}"/>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5B0E-4CED-BBCC-83C3FE04F5F3}"/>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0.9839</c:v>
                </c:pt>
              </c:numCache>
            </c:numRef>
          </c:val>
          <c:extLst>
            <c:ext xmlns:c16="http://schemas.microsoft.com/office/drawing/2014/chart" uri="{C3380CC4-5D6E-409C-BE32-E72D297353CC}">
              <c16:uniqueId val="{00000001-5B0E-4CED-BBCC-83C3FE04F5F3}"/>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0.99080000000000001</c:v>
                </c:pt>
              </c:numCache>
            </c:numRef>
          </c:val>
          <c:extLst>
            <c:ext xmlns:c16="http://schemas.microsoft.com/office/drawing/2014/chart" uri="{C3380CC4-5D6E-409C-BE32-E72D297353CC}">
              <c16:uniqueId val="{00000002-5B0E-4CED-BBCC-83C3FE04F5F3}"/>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1</c:v>
                </c:pt>
              </c:numCache>
            </c:numRef>
          </c:val>
          <c:extLst>
            <c:ext xmlns:c16="http://schemas.microsoft.com/office/drawing/2014/chart" uri="{C3380CC4-5D6E-409C-BE32-E72D297353CC}">
              <c16:uniqueId val="{00000000-3021-4D5E-A86D-7006918DA040}"/>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0.99670000000000003</c:v>
                </c:pt>
                <c:pt idx="1">
                  <c:v>0.99660000000000004</c:v>
                </c:pt>
              </c:numCache>
            </c:numRef>
          </c:val>
          <c:extLst>
            <c:ext xmlns:c16="http://schemas.microsoft.com/office/drawing/2014/chart" uri="{C3380CC4-5D6E-409C-BE32-E72D297353CC}">
              <c16:uniqueId val="{00000001-3021-4D5E-A86D-7006918DA040}"/>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1</c:v>
                </c:pt>
              </c:numCache>
            </c:numRef>
          </c:val>
          <c:extLst>
            <c:ext xmlns:c16="http://schemas.microsoft.com/office/drawing/2014/chart" uri="{C3380CC4-5D6E-409C-BE32-E72D297353CC}">
              <c16:uniqueId val="{00000002-3021-4D5E-A86D-7006918DA040}"/>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ax val="1"/>
          <c:min val="0.95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38987.910000000003</c:v>
                </c:pt>
                <c:pt idx="1">
                  <c:v>18164.79</c:v>
                </c:pt>
                <c:pt idx="2">
                  <c:v>170709.66</c:v>
                </c:pt>
                <c:pt idx="3">
                  <c:v>34333.550000000003</c:v>
                </c:pt>
              </c:numCache>
            </c:numRef>
          </c:val>
          <c:extLst>
            <c:ext xmlns:c16="http://schemas.microsoft.com/office/drawing/2014/chart" uri="{C3380CC4-5D6E-409C-BE32-E72D297353CC}">
              <c16:uniqueId val="{00000000-71CB-46F0-9B53-562577A72E31}"/>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17045.28</c:v>
                </c:pt>
                <c:pt idx="1">
                  <c:v>11628.13</c:v>
                </c:pt>
                <c:pt idx="2">
                  <c:v>185108.91</c:v>
                </c:pt>
                <c:pt idx="3">
                  <c:v>24365.11</c:v>
                </c:pt>
              </c:numCache>
            </c:numRef>
          </c:val>
          <c:extLst>
            <c:ext xmlns:c16="http://schemas.microsoft.com/office/drawing/2014/chart" uri="{C3380CC4-5D6E-409C-BE32-E72D297353CC}">
              <c16:uniqueId val="{00000001-71CB-46F0-9B53-562577A72E31}"/>
            </c:ext>
          </c:extLst>
        </c:ser>
        <c:ser>
          <c:idx val="2"/>
          <c:order val="2"/>
          <c:tx>
            <c:strRef>
              <c:f>Sheet1!$A$449</c:f>
              <c:strCache>
                <c:ptCount val="1"/>
                <c:pt idx="0">
                  <c:v>CELTISS</c:v>
                </c:pt>
              </c:strCache>
            </c:strRef>
          </c:tx>
          <c:spPr>
            <a:solidFill>
              <a:srgbClr val="0070C0"/>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12899.65</c:v>
                </c:pt>
                <c:pt idx="1">
                  <c:v>11562.18</c:v>
                </c:pt>
                <c:pt idx="2">
                  <c:v>29215.09</c:v>
                </c:pt>
                <c:pt idx="3">
                  <c:v>13012.47</c:v>
                </c:pt>
              </c:numCache>
            </c:numRef>
          </c:val>
          <c:extLst>
            <c:ext xmlns:c16="http://schemas.microsoft.com/office/drawing/2014/chart" uri="{C3380CC4-5D6E-409C-BE32-E72D297353CC}">
              <c16:uniqueId val="{00000002-71CB-46F0-9B53-562577A72E31}"/>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rgbClr val="FFFFFF">
              <a:lumMod val="65000"/>
            </a:srgb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a:t>
            </a:r>
            <a:r>
              <a:rPr lang="fr-FR" sz="1400" b="0" i="0" u="none" strike="noStrike" baseline="0">
                <a:effectLst/>
              </a:rPr>
              <a:t>Distribution </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9.8599999999999993E-2</c:v>
                </c:pt>
                <c:pt idx="1">
                  <c:v>0.90139999999999998</c:v>
                </c:pt>
              </c:numCache>
            </c:numRef>
          </c:val>
          <c:extLst>
            <c:ext xmlns:c16="http://schemas.microsoft.com/office/drawing/2014/chart" uri="{C3380CC4-5D6E-409C-BE32-E72D297353CC}">
              <c16:uniqueId val="{00000000-8650-448E-BD33-CDD9B0F282A0}"/>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0.22550000000000001</c:v>
                </c:pt>
                <c:pt idx="1">
                  <c:v>0.77449999999999997</c:v>
                </c:pt>
              </c:numCache>
            </c:numRef>
          </c:val>
          <c:extLst>
            <c:ext xmlns:c16="http://schemas.microsoft.com/office/drawing/2014/chart" uri="{C3380CC4-5D6E-409C-BE32-E72D297353CC}">
              <c16:uniqueId val="{00000001-8650-448E-BD33-CDD9B0F282A0}"/>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3.7699999999999997E-2</c:v>
                </c:pt>
                <c:pt idx="1">
                  <c:v>0.96230000000000004</c:v>
                </c:pt>
              </c:numCache>
            </c:numRef>
          </c:val>
          <c:extLst>
            <c:ext xmlns:c16="http://schemas.microsoft.com/office/drawing/2014/chart" uri="{C3380CC4-5D6E-409C-BE32-E72D297353CC}">
              <c16:uniqueId val="{00000002-8650-448E-BD33-CDD9B0F282A0}"/>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0.24590000000000001</c:v>
                </c:pt>
                <c:pt idx="1">
                  <c:v>0</c:v>
                </c:pt>
                <c:pt idx="2">
                  <c:v>6.8999999999999999E-3</c:v>
                </c:pt>
                <c:pt idx="3">
                  <c:v>0</c:v>
                </c:pt>
                <c:pt idx="4">
                  <c:v>0.74719999999999998</c:v>
                </c:pt>
              </c:numCache>
            </c:numRef>
          </c:val>
          <c:extLst>
            <c:ext xmlns:c16="http://schemas.microsoft.com/office/drawing/2014/chart" uri="{C3380CC4-5D6E-409C-BE32-E72D297353CC}">
              <c16:uniqueId val="{00000000-D3FA-449F-9F32-D4464F235235}"/>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0.41699999999999998</c:v>
                </c:pt>
                <c:pt idx="1">
                  <c:v>0</c:v>
                </c:pt>
                <c:pt idx="2">
                  <c:v>0</c:v>
                </c:pt>
                <c:pt idx="3">
                  <c:v>0</c:v>
                </c:pt>
                <c:pt idx="4">
                  <c:v>0.58299999999999996</c:v>
                </c:pt>
              </c:numCache>
            </c:numRef>
          </c:val>
          <c:extLst>
            <c:ext xmlns:c16="http://schemas.microsoft.com/office/drawing/2014/chart" uri="{C3380CC4-5D6E-409C-BE32-E72D297353CC}">
              <c16:uniqueId val="{00000001-D3FA-449F-9F32-D4464F235235}"/>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FA-449F-9F32-D4464F23523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0.17780000000000001</c:v>
                </c:pt>
                <c:pt idx="1">
                  <c:v>0</c:v>
                </c:pt>
                <c:pt idx="2">
                  <c:v>0.80810000000000004</c:v>
                </c:pt>
                <c:pt idx="3">
                  <c:v>0</c:v>
                </c:pt>
                <c:pt idx="4">
                  <c:v>1.41E-2</c:v>
                </c:pt>
              </c:numCache>
            </c:numRef>
          </c:val>
          <c:extLst>
            <c:ext xmlns:c16="http://schemas.microsoft.com/office/drawing/2014/chart" uri="{C3380CC4-5D6E-409C-BE32-E72D297353CC}">
              <c16:uniqueId val="{00000003-D3FA-449F-9F32-D4464F235235}"/>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0.51290000000000002</c:v>
                </c:pt>
                <c:pt idx="1">
                  <c:v>7.5899999999999995E-2</c:v>
                </c:pt>
                <c:pt idx="2">
                  <c:v>0</c:v>
                </c:pt>
                <c:pt idx="3">
                  <c:v>0.41120000000000001</c:v>
                </c:pt>
              </c:numCache>
            </c:numRef>
          </c:val>
          <c:extLst>
            <c:ext xmlns:c16="http://schemas.microsoft.com/office/drawing/2014/chart" uri="{C3380CC4-5D6E-409C-BE32-E72D297353CC}">
              <c16:uniqueId val="{00000000-19D4-4410-B488-41E1CDF81C8F}"/>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0.43919999999999998</c:v>
                </c:pt>
                <c:pt idx="1">
                  <c:v>0.15129999999999999</c:v>
                </c:pt>
                <c:pt idx="2">
                  <c:v>0</c:v>
                </c:pt>
                <c:pt idx="3">
                  <c:v>0.40939999999999999</c:v>
                </c:pt>
              </c:numCache>
            </c:numRef>
          </c:val>
          <c:extLst>
            <c:ext xmlns:c16="http://schemas.microsoft.com/office/drawing/2014/chart" uri="{C3380CC4-5D6E-409C-BE32-E72D297353CC}">
              <c16:uniqueId val="{00000001-19D4-4410-B488-41E1CDF81C8F}"/>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0.43769999999999998</c:v>
                </c:pt>
                <c:pt idx="1">
                  <c:v>3.5900000000000001E-2</c:v>
                </c:pt>
                <c:pt idx="2">
                  <c:v>2.6200000000000001E-2</c:v>
                </c:pt>
                <c:pt idx="3">
                  <c:v>0.50019999999999998</c:v>
                </c:pt>
              </c:numCache>
            </c:numRef>
          </c:val>
          <c:extLst>
            <c:ext xmlns:c16="http://schemas.microsoft.com/office/drawing/2014/chart" uri="{C3380CC4-5D6E-409C-BE32-E72D297353CC}">
              <c16:uniqueId val="{00000002-19D4-4410-B488-41E1CDF81C8F}"/>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0.16600000000000001</c:v>
                </c:pt>
                <c:pt idx="1">
                  <c:v>0.83399999999999996</c:v>
                </c:pt>
              </c:numCache>
            </c:numRef>
          </c:val>
          <c:extLst>
            <c:ext xmlns:c16="http://schemas.microsoft.com/office/drawing/2014/chart" uri="{C3380CC4-5D6E-409C-BE32-E72D297353CC}">
              <c16:uniqueId val="{00000000-B803-4047-8E9E-12D03BAE22A7}"/>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0.51090000000000002</c:v>
                </c:pt>
                <c:pt idx="1">
                  <c:v>0.48909999999999998</c:v>
                </c:pt>
              </c:numCache>
            </c:numRef>
          </c:val>
          <c:extLst>
            <c:ext xmlns:c16="http://schemas.microsoft.com/office/drawing/2014/chart" uri="{C3380CC4-5D6E-409C-BE32-E72D297353CC}">
              <c16:uniqueId val="{00000001-B803-4047-8E9E-12D03BAE22A7}"/>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0.49249999999999999</c:v>
                </c:pt>
                <c:pt idx="1">
                  <c:v>0.50749999999999995</c:v>
                </c:pt>
              </c:numCache>
            </c:numRef>
          </c:val>
          <c:extLst>
            <c:ext xmlns:c16="http://schemas.microsoft.com/office/drawing/2014/chart" uri="{C3380CC4-5D6E-409C-BE32-E72D297353CC}">
              <c16:uniqueId val="{00000002-B803-4047-8E9E-12D03BAE22A7}"/>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0.46250000000000002</c:v>
                </c:pt>
                <c:pt idx="1">
                  <c:v>0.91500000000000004</c:v>
                </c:pt>
                <c:pt idx="2">
                  <c:v>0.98919999999999997</c:v>
                </c:pt>
              </c:numCache>
            </c:numRef>
          </c:val>
          <c:extLst>
            <c:ext xmlns:c16="http://schemas.microsoft.com/office/drawing/2014/chart" uri="{C3380CC4-5D6E-409C-BE32-E72D297353CC}">
              <c16:uniqueId val="{00000000-1284-460F-8B94-F4E830BE6779}"/>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0.37390000000000001</c:v>
                </c:pt>
                <c:pt idx="1">
                  <c:v>0.93389999999999995</c:v>
                </c:pt>
                <c:pt idx="2">
                  <c:v>0.98729999999999996</c:v>
                </c:pt>
              </c:numCache>
            </c:numRef>
          </c:val>
          <c:extLst>
            <c:ext xmlns:c16="http://schemas.microsoft.com/office/drawing/2014/chart" uri="{C3380CC4-5D6E-409C-BE32-E72D297353CC}">
              <c16:uniqueId val="{00000001-1284-460F-8B94-F4E830BE6779}"/>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0.20630000000000001</c:v>
                </c:pt>
                <c:pt idx="1">
                  <c:v>0.89500000000000002</c:v>
                </c:pt>
                <c:pt idx="2">
                  <c:v>0.9798</c:v>
                </c:pt>
              </c:numCache>
            </c:numRef>
          </c:val>
          <c:extLst>
            <c:ext xmlns:c16="http://schemas.microsoft.com/office/drawing/2014/chart" uri="{C3380CC4-5D6E-409C-BE32-E72D297353CC}">
              <c16:uniqueId val="{00000002-1284-460F-8B94-F4E830BE6779}"/>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4G SINR Comparison </a:t>
            </a:r>
            <a:endParaRPr lang="zh-CN"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1.7500000000000002E-2</c:v>
                </c:pt>
                <c:pt idx="1">
                  <c:v>6.0400000000000002E-2</c:v>
                </c:pt>
                <c:pt idx="2">
                  <c:v>0.29020000000000001</c:v>
                </c:pt>
                <c:pt idx="3">
                  <c:v>0.63190000000000002</c:v>
                </c:pt>
                <c:pt idx="4">
                  <c:v>0.92210000000000003</c:v>
                </c:pt>
              </c:numCache>
            </c:numRef>
          </c:val>
          <c:extLst>
            <c:ext xmlns:c16="http://schemas.microsoft.com/office/drawing/2014/chart" uri="{C3380CC4-5D6E-409C-BE32-E72D297353CC}">
              <c16:uniqueId val="{00000000-6C32-44D6-B91A-894810CF626C}"/>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1.46E-2</c:v>
                </c:pt>
                <c:pt idx="1">
                  <c:v>0.1009</c:v>
                </c:pt>
                <c:pt idx="2">
                  <c:v>0.36109999999999998</c:v>
                </c:pt>
                <c:pt idx="3">
                  <c:v>0.52339999999999998</c:v>
                </c:pt>
                <c:pt idx="4">
                  <c:v>0.88449999999999995</c:v>
                </c:pt>
              </c:numCache>
            </c:numRef>
          </c:val>
          <c:extLst>
            <c:ext xmlns:c16="http://schemas.microsoft.com/office/drawing/2014/chart" uri="{C3380CC4-5D6E-409C-BE32-E72D297353CC}">
              <c16:uniqueId val="{00000001-6C32-44D6-B91A-894810CF626C}"/>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32-44D6-B91A-894810CF62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3.7000000000000002E-3</c:v>
                </c:pt>
                <c:pt idx="1">
                  <c:v>1.6500000000000001E-2</c:v>
                </c:pt>
                <c:pt idx="2">
                  <c:v>0.1699</c:v>
                </c:pt>
                <c:pt idx="3">
                  <c:v>0.80989999999999995</c:v>
                </c:pt>
                <c:pt idx="4">
                  <c:v>0.9798</c:v>
                </c:pt>
              </c:numCache>
            </c:numRef>
          </c:val>
          <c:extLst>
            <c:ext xmlns:c16="http://schemas.microsoft.com/office/drawing/2014/chart" uri="{C3380CC4-5D6E-409C-BE32-E72D297353CC}">
              <c16:uniqueId val="{00000003-6C32-44D6-B91A-894810CF626C}"/>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2.7E-2</c:v>
                </c:pt>
              </c:numCache>
            </c:numRef>
          </c:val>
          <c:extLst>
            <c:ext xmlns:c16="http://schemas.microsoft.com/office/drawing/2014/chart" uri="{C3380CC4-5D6E-409C-BE32-E72D297353CC}">
              <c16:uniqueId val="{00000000-96D1-4101-A160-397C00E82C98}"/>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2.0199999999999999E-2</c:v>
                </c:pt>
              </c:numCache>
            </c:numRef>
          </c:val>
          <c:extLst>
            <c:ext xmlns:c16="http://schemas.microsoft.com/office/drawing/2014/chart" uri="{C3380CC4-5D6E-409C-BE32-E72D297353CC}">
              <c16:uniqueId val="{00000001-96D1-4101-A160-397C00E82C98}"/>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9.7000000000000003E-3</c:v>
                </c:pt>
              </c:numCache>
            </c:numRef>
          </c:val>
          <c:extLst>
            <c:ext xmlns:c16="http://schemas.microsoft.com/office/drawing/2014/chart" uri="{C3380CC4-5D6E-409C-BE32-E72D297353CC}">
              <c16:uniqueId val="{00000002-96D1-4101-A160-397C00E82C98}"/>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dirty="0"/>
              <a:t>Call </a:t>
            </a:r>
            <a:r>
              <a:rPr lang="fr-FR" sz="1800" dirty="0" err="1"/>
              <a:t>Blocked</a:t>
            </a:r>
            <a:r>
              <a:rPr lang="fr-FR" sz="1800" dirty="0"/>
              <a:t> Rate per </a:t>
            </a:r>
            <a:r>
              <a:rPr lang="fr-FR" sz="1800" dirty="0" err="1"/>
              <a:t>Technology</a:t>
            </a:r>
            <a:r>
              <a:rPr lang="fr-FR" sz="1800" dirty="0"/>
              <a:t>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0</c:v>
                </c:pt>
              </c:numCache>
            </c:numRef>
          </c:val>
          <c:extLst>
            <c:ext xmlns:c16="http://schemas.microsoft.com/office/drawing/2014/chart" uri="{C3380CC4-5D6E-409C-BE32-E72D297353CC}">
              <c16:uniqueId val="{00000000-C1F2-4EC9-AAB1-8A4ABBB4A5D1}"/>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1.7100000000000001E-2</c:v>
                </c:pt>
              </c:numCache>
            </c:numRef>
          </c:val>
          <c:extLst>
            <c:ext xmlns:c16="http://schemas.microsoft.com/office/drawing/2014/chart" uri="{C3380CC4-5D6E-409C-BE32-E72D297353CC}">
              <c16:uniqueId val="{00000001-C1F2-4EC9-AAB1-8A4ABBB4A5D1}"/>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C1F2-4EC9-AAB1-8A4ABBB4A5D1}"/>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1.9599999999999999E-2</c:v>
                </c:pt>
              </c:numCache>
            </c:numRef>
          </c:val>
          <c:extLst>
            <c:ext xmlns:c16="http://schemas.microsoft.com/office/drawing/2014/chart" uri="{C3380CC4-5D6E-409C-BE32-E72D297353CC}">
              <c16:uniqueId val="{00000003-C1F2-4EC9-AAB1-8A4ABBB4A5D1}"/>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C1F2-4EC9-AAB1-8A4ABBB4A5D1}"/>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8.2000000000000007E-3</c:v>
                </c:pt>
              </c:numCache>
            </c:numRef>
          </c:val>
          <c:extLst>
            <c:ext xmlns:c16="http://schemas.microsoft.com/office/drawing/2014/chart" uri="{C3380CC4-5D6E-409C-BE32-E72D297353CC}">
              <c16:uniqueId val="{00000005-C1F2-4EC9-AAB1-8A4ABBB4A5D1}"/>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3.87</c:v>
                </c:pt>
              </c:numCache>
            </c:numRef>
          </c:val>
          <c:extLst>
            <c:ext xmlns:c16="http://schemas.microsoft.com/office/drawing/2014/chart" uri="{C3380CC4-5D6E-409C-BE32-E72D297353CC}">
              <c16:uniqueId val="{00000000-74F9-4EBF-BED5-7F762C05072A}"/>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4.09</c:v>
                </c:pt>
              </c:numCache>
            </c:numRef>
          </c:val>
          <c:extLst>
            <c:ext xmlns:c16="http://schemas.microsoft.com/office/drawing/2014/chart" uri="{C3380CC4-5D6E-409C-BE32-E72D297353CC}">
              <c16:uniqueId val="{00000001-74F9-4EBF-BED5-7F762C05072A}"/>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3.91</c:v>
                </c:pt>
              </c:numCache>
            </c:numRef>
          </c:val>
          <c:extLst>
            <c:ext xmlns:c16="http://schemas.microsoft.com/office/drawing/2014/chart" uri="{C3380CC4-5D6E-409C-BE32-E72D297353CC}">
              <c16:uniqueId val="{00000002-74F9-4EBF-BED5-7F762C05072A}"/>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Excellent+Good</c:v>
                </c:pt>
              </c:strCache>
            </c:strRef>
          </c:cat>
          <c:val>
            <c:numRef>
              <c:f>Sheet1!$B$71:$F$71</c:f>
              <c:numCache>
                <c:formatCode>0.00%</c:formatCode>
                <c:ptCount val="5"/>
                <c:pt idx="0">
                  <c:v>0.43609999999999999</c:v>
                </c:pt>
                <c:pt idx="1">
                  <c:v>0.52259999999999995</c:v>
                </c:pt>
                <c:pt idx="2">
                  <c:v>2.46E-2</c:v>
                </c:pt>
                <c:pt idx="3">
                  <c:v>1.67E-2</c:v>
                </c:pt>
                <c:pt idx="4">
                  <c:v>0.95869999999999989</c:v>
                </c:pt>
              </c:numCache>
            </c:numRef>
          </c:val>
          <c:extLst>
            <c:ext xmlns:c16="http://schemas.microsoft.com/office/drawing/2014/chart" uri="{C3380CC4-5D6E-409C-BE32-E72D297353CC}">
              <c16:uniqueId val="{00000000-C45D-4E74-A04A-4284BB5F5004}"/>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Excellent+Good</c:v>
                </c:pt>
              </c:strCache>
            </c:strRef>
          </c:cat>
          <c:val>
            <c:numRef>
              <c:f>Sheet1!$B$72:$F$72</c:f>
              <c:numCache>
                <c:formatCode>0.00%</c:formatCode>
                <c:ptCount val="5"/>
                <c:pt idx="0">
                  <c:v>0.82410000000000005</c:v>
                </c:pt>
                <c:pt idx="1">
                  <c:v>0.12859999999999999</c:v>
                </c:pt>
                <c:pt idx="2">
                  <c:v>2.8799999999999999E-2</c:v>
                </c:pt>
                <c:pt idx="3">
                  <c:v>1.8499999999999999E-2</c:v>
                </c:pt>
                <c:pt idx="4">
                  <c:v>0.9527000000000001</c:v>
                </c:pt>
              </c:numCache>
            </c:numRef>
          </c:val>
          <c:extLst>
            <c:ext xmlns:c16="http://schemas.microsoft.com/office/drawing/2014/chart" uri="{C3380CC4-5D6E-409C-BE32-E72D297353CC}">
              <c16:uniqueId val="{00000001-C45D-4E74-A04A-4284BB5F5004}"/>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Excellent+Good</c:v>
                </c:pt>
              </c:strCache>
            </c:strRef>
          </c:cat>
          <c:val>
            <c:numRef>
              <c:f>Sheet1!$B$73:$F$73</c:f>
              <c:numCache>
                <c:formatCode>0.00%</c:formatCode>
                <c:ptCount val="5"/>
                <c:pt idx="0">
                  <c:v>0.44600000000000001</c:v>
                </c:pt>
                <c:pt idx="1">
                  <c:v>0.54320000000000002</c:v>
                </c:pt>
                <c:pt idx="2">
                  <c:v>9.1000000000000004E-3</c:v>
                </c:pt>
                <c:pt idx="3">
                  <c:v>3.3999999999999998E-3</c:v>
                </c:pt>
                <c:pt idx="4">
                  <c:v>0.98920000000000008</c:v>
                </c:pt>
              </c:numCache>
            </c:numRef>
          </c:val>
          <c:extLst>
            <c:ext xmlns:c16="http://schemas.microsoft.com/office/drawing/2014/chart" uri="{C3380CC4-5D6E-409C-BE32-E72D297353CC}">
              <c16:uniqueId val="{00000002-C45D-4E74-A04A-4284BB5F5004}"/>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4.4000000000000003E-3</c:v>
                </c:pt>
              </c:numCache>
            </c:numRef>
          </c:val>
          <c:extLst>
            <c:ext xmlns:c16="http://schemas.microsoft.com/office/drawing/2014/chart" uri="{C3380CC4-5D6E-409C-BE32-E72D297353CC}">
              <c16:uniqueId val="{00000000-0C8A-4E81-9621-B5B4BE6D4114}"/>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2.9600000000000001E-2</c:v>
                </c:pt>
              </c:numCache>
            </c:numRef>
          </c:val>
          <c:extLst>
            <c:ext xmlns:c16="http://schemas.microsoft.com/office/drawing/2014/chart" uri="{C3380CC4-5D6E-409C-BE32-E72D297353CC}">
              <c16:uniqueId val="{00000001-0C8A-4E81-9621-B5B4BE6D4114}"/>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9.4999999999999998E-3</c:v>
                </c:pt>
              </c:numCache>
            </c:numRef>
          </c:val>
          <c:extLst>
            <c:ext xmlns:c16="http://schemas.microsoft.com/office/drawing/2014/chart" uri="{C3380CC4-5D6E-409C-BE32-E72D297353CC}">
              <c16:uniqueId val="{00000002-0C8A-4E81-9621-B5B4BE6D4114}"/>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3.7600000000000001E-2</c:v>
                </c:pt>
                <c:pt idx="1">
                  <c:v>0.96240000000000003</c:v>
                </c:pt>
              </c:numCache>
            </c:numRef>
          </c:val>
          <c:extLst>
            <c:ext xmlns:c16="http://schemas.microsoft.com/office/drawing/2014/chart" uri="{C3380CC4-5D6E-409C-BE32-E72D297353CC}">
              <c16:uniqueId val="{00000000-0E03-4A64-82B6-F145A02B9492}"/>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1E-3</c:v>
                </c:pt>
                <c:pt idx="1">
                  <c:v>0.999</c:v>
                </c:pt>
              </c:numCache>
            </c:numRef>
          </c:val>
          <c:extLst>
            <c:ext xmlns:c16="http://schemas.microsoft.com/office/drawing/2014/chart" uri="{C3380CC4-5D6E-409C-BE32-E72D297353CC}">
              <c16:uniqueId val="{00000001-0E03-4A64-82B6-F145A02B9492}"/>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1.7899999999999999E-2</c:v>
                </c:pt>
                <c:pt idx="1">
                  <c:v>0.98209999999999997</c:v>
                </c:pt>
              </c:numCache>
            </c:numRef>
          </c:val>
          <c:extLst>
            <c:ext xmlns:c16="http://schemas.microsoft.com/office/drawing/2014/chart" uri="{C3380CC4-5D6E-409C-BE32-E72D297353CC}">
              <c16:uniqueId val="{00000002-0E03-4A64-82B6-F145A02B9492}"/>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10</a:t>
            </a:fld>
            <a:endParaRPr>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12</a:t>
            </a:fld>
            <a:endParaRPr>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13</a:t>
            </a:fld>
            <a:endParaRPr>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15</a:t>
            </a:fld>
            <a:endParaRPr>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1571450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21</a:t>
            </a:fld>
            <a:endParaRPr>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26</a:t>
            </a:fld>
            <a:endParaRPr>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a:t>
            </a:fld>
            <a:endParaRPr>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7</a:t>
            </a:fld>
            <a:endParaRPr>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dirty="0">
                <a:solidFill>
                  <a:srgbClr val="000000"/>
                </a:solidFill>
                <a:latin typeface="Verdana"/>
                <a:ea typeface="Verdana"/>
                <a:cs typeface="Verdana"/>
                <a:sym typeface="Verdana"/>
              </a:rPr>
              <a:t>Benchmarking Report</a:t>
            </a:r>
            <a:endParaRPr sz="651" dirty="0">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3134427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theme" Target="../theme/theme2.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70"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0.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9.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19.xml"/><Relationship Id="rId6" Type="http://schemas.openxmlformats.org/officeDocument/2006/relationships/image" Target="../media/image18.jp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19.xml"/><Relationship Id="rId6" Type="http://schemas.openxmlformats.org/officeDocument/2006/relationships/image" Target="../media/image25.jp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19.xml"/><Relationship Id="rId6" Type="http://schemas.openxmlformats.org/officeDocument/2006/relationships/image" Target="../media/image32.jp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2.jp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119.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119.xml"/><Relationship Id="rId4" Type="http://schemas.openxmlformats.org/officeDocument/2006/relationships/chart" Target="../charts/char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20.xml"/></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0.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11.png"/><Relationship Id="rId11" Type="http://schemas.openxmlformats.org/officeDocument/2006/relationships/image" Target="../media/image50.png"/><Relationship Id="rId5" Type="http://schemas.openxmlformats.org/officeDocument/2006/relationships/image" Target="../media/image43.jp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3.xml"/><Relationship Id="rId1" Type="http://schemas.openxmlformats.org/officeDocument/2006/relationships/slideLayout" Target="../slideLayouts/slideLayout119.xml"/><Relationship Id="rId4" Type="http://schemas.openxmlformats.org/officeDocument/2006/relationships/chart" Target="../charts/chart27.xml"/></Relationships>
</file>

<file path=ppt/slides/_rels/slide4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4.xml"/><Relationship Id="rId1" Type="http://schemas.openxmlformats.org/officeDocument/2006/relationships/slideLayout" Target="../slideLayouts/slideLayout119.xml"/><Relationship Id="rId4" Type="http://schemas.openxmlformats.org/officeDocument/2006/relationships/chart" Target="../charts/chart29.xml"/></Relationships>
</file>

<file path=ppt/slides/_rels/slide4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5.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1.png"/><Relationship Id="rId7"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19.xml"/><Relationship Id="rId6" Type="http://schemas.openxmlformats.org/officeDocument/2006/relationships/image" Target="../media/image54.jp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15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5425004"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QoS</a:t>
            </a:r>
            <a:endParaRPr dirty="0"/>
          </a:p>
          <a:p>
            <a:pPr marL="0" marR="0" lvl="0" indent="0" algn="l" rtl="0">
              <a:spcBef>
                <a:spcPts val="1333"/>
              </a:spcBef>
              <a:spcAft>
                <a:spcPts val="0"/>
              </a:spcAft>
              <a:buClr>
                <a:schemeClr val="lt1"/>
              </a:buClr>
              <a:buSzPts val="2000"/>
              <a:buFont typeface="Arial"/>
              <a:buNone/>
            </a:pPr>
            <a:r>
              <a:rPr lang="fr-FR" sz="2000" dirty="0">
                <a:solidFill>
                  <a:schemeClr val="lt1"/>
                </a:solidFill>
              </a:rPr>
              <a:t>Benchmarking </a:t>
            </a:r>
            <a:r>
              <a:rPr lang="fr-FR" sz="2000" b="0" i="0" u="none" strike="noStrike" cap="none" dirty="0">
                <a:solidFill>
                  <a:schemeClr val="lt1"/>
                </a:solidFill>
                <a:latin typeface="Verdana"/>
                <a:ea typeface="Verdana"/>
                <a:cs typeface="Verdana"/>
                <a:sym typeface="Verdana"/>
              </a:rPr>
              <a:t>report « DJOUGOU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3G Data service </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4665011"/>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4.62Mbps, compared to 6.82Mbps for CELTISS and 4.74Mbps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ranked first in terms of 3G UL throughput with 2.35 Mbps against 1.52Mbps for MOOV and  1.88Mbps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meets ARCEP’s 3G End User Throughput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p>
          <a:p>
            <a:pPr marL="177800" marR="0" lvl="0" indent="-177800" algn="just" rtl="0">
              <a:lnSpc>
                <a:spcPct val="150000"/>
              </a:lnSpc>
              <a:spcBef>
                <a:spcPts val="0"/>
              </a:spcBef>
              <a:spcAft>
                <a:spcPts val="0"/>
              </a:spcAft>
              <a:buClr>
                <a:srgbClr val="81BC00"/>
              </a:buClr>
              <a:buSzPts val="1200"/>
              <a:buFont typeface="Arial"/>
              <a:buChar char="•"/>
            </a:pP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Key Results</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Coverage</a:t>
            </a:r>
            <a:br>
              <a:rPr lang="fr-FR" sz="2400" dirty="0">
                <a:solidFill>
                  <a:srgbClr val="414141"/>
                </a:solidFill>
              </a:rPr>
            </a:br>
            <a:br>
              <a:rPr lang="fr-FR" sz="2400" dirty="0">
                <a:solidFill>
                  <a:srgbClr val="414141"/>
                </a:solidFill>
              </a:rPr>
            </a:br>
            <a:r>
              <a:rPr lang="fr-FR" dirty="0">
                <a:solidFill>
                  <a:srgbClr val="7F7F7F"/>
                </a:solidFill>
              </a:rPr>
              <a:t>In DJOUGOU, MOOV has the best 3G coverage for all morphologies,</a:t>
            </a:r>
            <a:br>
              <a:rPr lang="fr-FR" dirty="0">
                <a:solidFill>
                  <a:srgbClr val="7F7F7F"/>
                </a:solidFill>
              </a:rPr>
            </a:br>
            <a:r>
              <a:rPr lang="fr-FR" dirty="0">
                <a:solidFill>
                  <a:srgbClr val="7F7F7F"/>
                </a:solidFill>
              </a:rPr>
              <a:t>MTN has the best 3G coverage, </a:t>
            </a:r>
            <a:br>
              <a:rPr lang="fr-FR" dirty="0">
                <a:solidFill>
                  <a:srgbClr val="414141"/>
                </a:solidFill>
              </a:rPr>
            </a:br>
            <a:r>
              <a:rPr lang="en-US" dirty="0">
                <a:solidFill>
                  <a:srgbClr val="7F7F7F"/>
                </a:solidFill>
              </a:rPr>
              <a:t>MTN has the best 4G coverage for Indoor and outdoor morphologies,</a:t>
            </a:r>
            <a:br>
              <a:rPr lang="en-US" dirty="0">
                <a:solidFill>
                  <a:srgbClr val="7F7F7F"/>
                </a:solidFill>
              </a:rPr>
            </a:br>
            <a:r>
              <a:rPr lang="en-US" dirty="0">
                <a:solidFill>
                  <a:srgbClr val="7F7F7F"/>
                </a:solidFill>
              </a:rPr>
              <a:t>All operators failed to meet ARCEP requirements for 4G Indoor coverage.   </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596162681"/>
              </p:ext>
            </p:extLst>
          </p:nvPr>
        </p:nvGraphicFramePr>
        <p:xfrm>
          <a:off x="469900" y="266464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Threshorlds</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Incar: Rxlev &gt;-87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97,87%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Rxlev &gt;-92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99,58%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Rxlev &gt;-74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91,05%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96,28%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85,66%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Incar,Indoor,Outdoor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RSCP &lt;-85 dBm</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91,33%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76,30%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90,65%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4G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&lt;-90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91,50%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93,39%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89,50%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lang="fr-FR" sz="1100"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&lt;-95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98,92%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97,96%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&lt;-78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46,25%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37,39%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20,63%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a:buClr>
                <a:srgbClr val="414141"/>
              </a:buClr>
              <a:buSzPts val="2400"/>
            </a:pPr>
            <a:r>
              <a:rPr lang="fr-FR" sz="2400" dirty="0">
                <a:solidFill>
                  <a:srgbClr val="414141"/>
                </a:solidFill>
              </a:rPr>
              <a:t>Benchmarking Key Results – 2G/3G voice and SMS Summary</a:t>
            </a:r>
            <a:br>
              <a:rPr lang="fr-FR" sz="2400" dirty="0">
                <a:solidFill>
                  <a:srgbClr val="414141"/>
                </a:solidFill>
              </a:rPr>
            </a:br>
            <a:br>
              <a:rPr lang="fr-FR" sz="2400" dirty="0">
                <a:solidFill>
                  <a:srgbClr val="414141"/>
                </a:solidFill>
              </a:rPr>
            </a:br>
            <a:r>
              <a:rPr lang="en-US" dirty="0">
                <a:solidFill>
                  <a:srgbClr val="7F7F7F"/>
                </a:solidFill>
                <a:latin typeface="Verdana"/>
                <a:ea typeface="Verdana"/>
                <a:cs typeface="Verdana"/>
                <a:sym typeface="Verdana"/>
              </a:rPr>
              <a:t>MTN is  ranked third in terms of accessibility to voice service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leading in </a:t>
            </a:r>
            <a:r>
              <a:rPr lang="fr-FR" dirty="0">
                <a:solidFill>
                  <a:srgbClr val="7F7F7F"/>
                </a:solidFill>
              </a:rPr>
              <a:t>retainability by having the lowest Call Drop Rate(%)</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en-US" dirty="0">
                <a:solidFill>
                  <a:srgbClr val="7F7F7F"/>
                </a:solidFill>
                <a:latin typeface="Verdana"/>
                <a:ea typeface="Verdana"/>
                <a:cs typeface="Verdana"/>
                <a:sym typeface="Verdana"/>
              </a:rPr>
              <a:t>In DJOUGOU, MTN has an excellent performance for SMS service and satisfys alone the ARCEP requirements</a:t>
            </a:r>
            <a:r>
              <a:rPr lang="en-US" dirty="0">
                <a:solidFill>
                  <a:srgbClr val="7F7F7F"/>
                </a:solidFill>
              </a:rPr>
              <a:t>, </a:t>
            </a:r>
            <a:br>
              <a:rPr lang="en-US" dirty="0">
                <a:solidFill>
                  <a:srgbClr val="7F7F7F"/>
                </a:solidFill>
              </a:rPr>
            </a:br>
            <a:r>
              <a:rPr lang="en-US" dirty="0">
                <a:solidFill>
                  <a:srgbClr val="7F7F7F"/>
                </a:solidFill>
              </a:rPr>
              <a:t>MTN is ranked third in term of voice quality MOS but satisfys ARCEP requirements.</a:t>
            </a:r>
            <a:br>
              <a:rPr lang="en-US" dirty="0"/>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2735634836"/>
              </p:ext>
            </p:extLst>
          </p:nvPr>
        </p:nvGraphicFramePr>
        <p:xfrm>
          <a:off x="488112" y="30004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Threshorlds</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dirty="0">
                          <a:solidFill>
                            <a:srgbClr val="FFFFFF"/>
                          </a:solidFill>
                          <a:latin typeface="Verdana"/>
                          <a:ea typeface="Verdana"/>
                          <a:cs typeface="Verdana"/>
                          <a:sym typeface="Verdana"/>
                        </a:rPr>
                        <a:t>Value</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2,70%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NOK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0,97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Retainability: Call drop rate</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2,96%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=&lt;98%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Integrity: Voice quality</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4,09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a:t>
                      </a:r>
                      <a:r>
                        <a:rPr lang="fr-FR" sz="1100" b="0" i="0" u="none" strike="noStrike" cap="none" dirty="0" err="1">
                          <a:solidFill>
                            <a:srgbClr val="000000"/>
                          </a:solidFill>
                          <a:latin typeface="Verdana"/>
                          <a:ea typeface="Verdana"/>
                          <a:cs typeface="Verdana"/>
                          <a:sym typeface="Verdana"/>
                        </a:rPr>
                        <a:t>sending</a:t>
                      </a:r>
                      <a:r>
                        <a:rPr lang="fr-FR" sz="1100" b="0" i="0" u="none" strike="noStrike" cap="none" dirty="0">
                          <a:solidFill>
                            <a:srgbClr val="000000"/>
                          </a:solidFill>
                          <a:latin typeface="Verdana"/>
                          <a:ea typeface="Verdana"/>
                          <a:cs typeface="Verdana"/>
                          <a:sym typeface="Verdana"/>
                        </a:rPr>
                        <a:t> success rate % (E2E </a:t>
                      </a:r>
                      <a:r>
                        <a:rPr lang="fr-FR" sz="1100" b="0" i="0" u="none" strike="noStrike" cap="none" dirty="0" err="1">
                          <a:solidFill>
                            <a:srgbClr val="000000"/>
                          </a:solidFill>
                          <a:latin typeface="Verdana"/>
                          <a:ea typeface="Verdana"/>
                          <a:cs typeface="Verdana"/>
                          <a:sym typeface="Verdana"/>
                        </a:rPr>
                        <a:t>delivery</a:t>
                      </a:r>
                      <a:r>
                        <a:rPr lang="fr-FR" sz="1100" b="0" i="0" u="none" strike="noStrike" cap="none" dirty="0">
                          <a:solidFill>
                            <a:srgbClr val="000000"/>
                          </a:solidFill>
                          <a:latin typeface="Verdana"/>
                          <a:ea typeface="Verdana"/>
                          <a:cs typeface="Verdana"/>
                          <a:sym typeface="Verdana"/>
                        </a:rPr>
                        <a:t> Time&lt;6 sec)</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99,45%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92,43%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90,84%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a:t>
                      </a:r>
                      <a:r>
                        <a:rPr lang="fr-FR" sz="1100" b="0" i="0" u="none" strike="noStrike" cap="none" dirty="0" err="1">
                          <a:solidFill>
                            <a:srgbClr val="000000"/>
                          </a:solidFill>
                          <a:latin typeface="Verdana"/>
                          <a:ea typeface="Verdana"/>
                          <a:cs typeface="Verdana"/>
                          <a:sym typeface="Verdana"/>
                        </a:rPr>
                        <a:t>receving</a:t>
                      </a:r>
                      <a:r>
                        <a:rPr lang="fr-FR" sz="1100" b="0" i="0" u="none" strike="noStrike" cap="none" dirty="0">
                          <a:solidFill>
                            <a:srgbClr val="000000"/>
                          </a:solidFill>
                          <a:latin typeface="Verdana"/>
                          <a:ea typeface="Verdana"/>
                          <a:cs typeface="Verdana"/>
                          <a:sym typeface="Verdana"/>
                        </a:rPr>
                        <a:t> success rate %</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99,17%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91,33%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88,97%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3G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network in 3G DATA meets ARCEP requirements.</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3127258818"/>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945360">
                  <a:extLst>
                    <a:ext uri="{9D8B030D-6E8A-4147-A177-3AD203B41FA5}">
                      <a16:colId xmlns:a16="http://schemas.microsoft.com/office/drawing/2014/main" val="20007"/>
                    </a:ext>
                  </a:extLst>
                </a:gridCol>
                <a:gridCol w="83466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Threshorlds</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Successful internet connexion rate</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98,44%</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98,10%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98,58%</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5,78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6,19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0,35%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2,06%/0,37%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0%/0,19%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4,622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4,717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6,828</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2,355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1,527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1,880</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45794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4G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DATA End User KPIs satisfy</a:t>
            </a:r>
            <a:r>
              <a:rPr lang="fr-FR" dirty="0">
                <a:solidFill>
                  <a:srgbClr val="7F7F7F"/>
                </a:solidFill>
              </a:rPr>
              <a:t> extensively</a:t>
            </a:r>
            <a:r>
              <a:rPr lang="fr-FR" dirty="0">
                <a:solidFill>
                  <a:srgbClr val="7F7F7F"/>
                </a:solidFill>
                <a:latin typeface="Verdana"/>
                <a:ea typeface="Verdana"/>
                <a:cs typeface="Verdana"/>
                <a:sym typeface="Verdana"/>
              </a:rPr>
              <a:t> ARCEP requirements,</a:t>
            </a:r>
            <a:br>
              <a:rPr lang="fr-FR" dirty="0">
                <a:solidFill>
                  <a:srgbClr val="414141"/>
                </a:solidFill>
              </a:rPr>
            </a:br>
            <a:r>
              <a:rPr lang="fr-FR" dirty="0">
                <a:solidFill>
                  <a:srgbClr val="7F7F7F"/>
                </a:solidFill>
                <a:latin typeface="Verdana"/>
                <a:ea typeface="Verdana"/>
                <a:cs typeface="Verdana"/>
                <a:sym typeface="Verdana"/>
              </a:rPr>
              <a:t>MTN is ranked </a:t>
            </a:r>
            <a:r>
              <a:rPr lang="fr-FR" dirty="0">
                <a:solidFill>
                  <a:srgbClr val="7F7F7F"/>
                </a:solidFill>
              </a:rPr>
              <a:t>first</a:t>
            </a:r>
            <a:r>
              <a:rPr lang="fr-FR" dirty="0">
                <a:solidFill>
                  <a:srgbClr val="7F7F7F"/>
                </a:solidFill>
                <a:latin typeface="Verdana"/>
                <a:ea typeface="Verdana"/>
                <a:cs typeface="Verdana"/>
                <a:sym typeface="Verdana"/>
              </a:rPr>
              <a:t> in </a:t>
            </a:r>
            <a:r>
              <a:rPr lang="fr-FR" dirty="0">
                <a:solidFill>
                  <a:srgbClr val="7F7F7F"/>
                </a:solidFill>
              </a:rPr>
              <a:t>terms of FTP DL/UL throughput</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a:solidFill>
                  <a:srgbClr val="7F7F7F"/>
                </a:solidFill>
              </a:rPr>
              <a:t>has an excellent FTP DL throughput with 38,98Mbps against 17,04Mbps for MOOV and 12,89Mbps for CELTISS.</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1252077614"/>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22729">
                  <a:extLst>
                    <a:ext uri="{9D8B030D-6E8A-4147-A177-3AD203B41FA5}">
                      <a16:colId xmlns:a16="http://schemas.microsoft.com/office/drawing/2014/main" val="20005"/>
                    </a:ext>
                  </a:extLst>
                </a:gridCol>
                <a:gridCol w="764071">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Threshorlds*</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dirty="0" err="1">
                          <a:solidFill>
                            <a:srgbClr val="FFFFFF"/>
                          </a:solidFill>
                          <a:latin typeface="Verdana"/>
                          <a:ea typeface="Verdana"/>
                          <a:cs typeface="Verdana"/>
                          <a:sym typeface="Verdana"/>
                        </a:rPr>
                        <a:t>Conformity</a:t>
                      </a:r>
                      <a:r>
                        <a:rPr lang="fr-FR" sz="1200" b="0" i="0" u="none" strike="noStrike" cap="none" dirty="0">
                          <a:solidFill>
                            <a:srgbClr val="FFFFFF"/>
                          </a:solidFill>
                          <a:latin typeface="Verdana"/>
                          <a:ea typeface="Verdana"/>
                          <a:cs typeface="Verdana"/>
                          <a:sym typeface="Verdana"/>
                        </a:rPr>
                        <a:t> </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4G HTTP Browsing</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1,07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0,98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0,33%/0,34%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4G &gt;= 5 Mbps</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38,987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17,045</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12,899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18,164</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11,628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11,562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2G/3G/4G coverage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8"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551820847"/>
              </p:ext>
            </p:extLst>
          </p:nvPr>
        </p:nvGraphicFramePr>
        <p:xfrm>
          <a:off x="469900" y="2060818"/>
          <a:ext cx="9759950" cy="4312920"/>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MOOV’s and CELTISS’s 2G coverage meets ARCEP RxLev thresholds,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improve its 2G indoor coverage.</a:t>
            </a: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a:cxnSpLocks/>
          </p:cNvCxnSpPr>
          <p:nvPr/>
        </p:nvCxnSpPr>
        <p:spPr>
          <a:xfrm>
            <a:off x="990600" y="3983598"/>
            <a:ext cx="923925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5" name="Picture 14">
            <a:extLst>
              <a:ext uri="{FF2B5EF4-FFF2-40B4-BE49-F238E27FC236}">
                <a16:creationId xmlns:a16="http://schemas.microsoft.com/office/drawing/2014/main" id="{661A1032-B1F6-C91D-713F-85663CC36ADA}"/>
              </a:ext>
            </a:extLst>
          </p:cNvPr>
          <p:cNvPicPr>
            <a:picLocks noChangeAspect="1"/>
          </p:cNvPicPr>
          <p:nvPr/>
        </p:nvPicPr>
        <p:blipFill>
          <a:blip r:embed="rId3"/>
          <a:stretch>
            <a:fillRect/>
          </a:stretch>
        </p:blipFill>
        <p:spPr>
          <a:xfrm>
            <a:off x="8372240" y="1935938"/>
            <a:ext cx="3555038" cy="3259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C7C16B8-1F4B-634C-3760-18ECECBC7123}"/>
              </a:ext>
            </a:extLst>
          </p:cNvPr>
          <p:cNvPicPr>
            <a:picLocks noChangeAspect="1"/>
          </p:cNvPicPr>
          <p:nvPr/>
        </p:nvPicPr>
        <p:blipFill rotWithShape="1">
          <a:blip r:embed="rId4"/>
          <a:srcRect r="16744"/>
          <a:stretch/>
        </p:blipFill>
        <p:spPr>
          <a:xfrm>
            <a:off x="4399975" y="1956735"/>
            <a:ext cx="3790170" cy="3259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F3A0638-E838-4A99-61AF-5AC38DA245D4}"/>
              </a:ext>
            </a:extLst>
          </p:cNvPr>
          <p:cNvPicPr>
            <a:picLocks noChangeAspect="1"/>
          </p:cNvPicPr>
          <p:nvPr/>
        </p:nvPicPr>
        <p:blipFill>
          <a:blip r:embed="rId5"/>
          <a:stretch>
            <a:fillRect/>
          </a:stretch>
        </p:blipFill>
        <p:spPr>
          <a:xfrm>
            <a:off x="427710" y="1923810"/>
            <a:ext cx="3790170" cy="3292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 - Maps</a:t>
            </a:r>
            <a:br>
              <a:rPr lang="fr-FR" sz="2400" dirty="0">
                <a:solidFill>
                  <a:srgbClr val="414141"/>
                </a:solidFill>
              </a:rPr>
            </a:br>
            <a:br>
              <a:rPr lang="fr-FR" sz="2400" dirty="0">
                <a:solidFill>
                  <a:srgbClr val="414141"/>
                </a:solidFill>
              </a:rPr>
            </a:br>
            <a:r>
              <a:rPr lang="fr-FR" dirty="0">
                <a:solidFill>
                  <a:srgbClr val="7F7F7F"/>
                </a:solidFill>
              </a:rPr>
              <a:t>MOOV has the best ratio of RxLev samples great than -74dBm.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465212" y="196002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399975" y="1962729"/>
            <a:ext cx="339173"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403043" y="1944515"/>
            <a:ext cx="361361" cy="310577"/>
          </a:xfrm>
          <a:prstGeom prst="rect">
            <a:avLst/>
          </a:prstGeom>
          <a:noFill/>
          <a:ln>
            <a:noFill/>
          </a:ln>
        </p:spPr>
      </p:pic>
      <p:pic>
        <p:nvPicPr>
          <p:cNvPr id="6" name="Picture 5">
            <a:extLst>
              <a:ext uri="{FF2B5EF4-FFF2-40B4-BE49-F238E27FC236}">
                <a16:creationId xmlns:a16="http://schemas.microsoft.com/office/drawing/2014/main" id="{91FEDF2A-8905-B9DB-6B55-40C3C296786C}"/>
              </a:ext>
            </a:extLst>
          </p:cNvPr>
          <p:cNvPicPr>
            <a:picLocks noChangeAspect="1"/>
          </p:cNvPicPr>
          <p:nvPr/>
        </p:nvPicPr>
        <p:blipFill>
          <a:blip r:embed="rId9"/>
          <a:stretch>
            <a:fillRect/>
          </a:stretch>
        </p:blipFill>
        <p:spPr>
          <a:xfrm>
            <a:off x="2723535" y="1956737"/>
            <a:ext cx="1443460" cy="805236"/>
          </a:xfrm>
          <a:prstGeom prst="rect">
            <a:avLst/>
          </a:prstGeom>
        </p:spPr>
      </p:pic>
      <p:pic>
        <p:nvPicPr>
          <p:cNvPr id="12" name="Picture 11">
            <a:extLst>
              <a:ext uri="{FF2B5EF4-FFF2-40B4-BE49-F238E27FC236}">
                <a16:creationId xmlns:a16="http://schemas.microsoft.com/office/drawing/2014/main" id="{32C76CFF-5D8D-D2B0-DB11-E211F8A18BB5}"/>
              </a:ext>
            </a:extLst>
          </p:cNvPr>
          <p:cNvPicPr>
            <a:picLocks noChangeAspect="1"/>
          </p:cNvPicPr>
          <p:nvPr/>
        </p:nvPicPr>
        <p:blipFill>
          <a:blip r:embed="rId10"/>
          <a:stretch>
            <a:fillRect/>
          </a:stretch>
        </p:blipFill>
        <p:spPr>
          <a:xfrm>
            <a:off x="6773878" y="1944445"/>
            <a:ext cx="1416268" cy="817527"/>
          </a:xfrm>
          <a:prstGeom prst="rect">
            <a:avLst/>
          </a:prstGeom>
        </p:spPr>
      </p:pic>
      <p:pic>
        <p:nvPicPr>
          <p:cNvPr id="18" name="Picture 17">
            <a:extLst>
              <a:ext uri="{FF2B5EF4-FFF2-40B4-BE49-F238E27FC236}">
                <a16:creationId xmlns:a16="http://schemas.microsoft.com/office/drawing/2014/main" id="{18904586-915B-E0BE-7A14-8B99792D9BC7}"/>
              </a:ext>
            </a:extLst>
          </p:cNvPr>
          <p:cNvPicPr>
            <a:picLocks noChangeAspect="1"/>
          </p:cNvPicPr>
          <p:nvPr/>
        </p:nvPicPr>
        <p:blipFill>
          <a:blip r:embed="rId11"/>
          <a:stretch>
            <a:fillRect/>
          </a:stretch>
        </p:blipFill>
        <p:spPr>
          <a:xfrm>
            <a:off x="10504765" y="1923810"/>
            <a:ext cx="1422513" cy="838162"/>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8"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2002444200"/>
              </p:ext>
            </p:extLst>
          </p:nvPr>
        </p:nvGraphicFramePr>
        <p:xfrm>
          <a:off x="1805940" y="1670680"/>
          <a:ext cx="8580120" cy="4288159"/>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a:t>
            </a:r>
            <a:br>
              <a:rPr lang="fr-FR" sz="2400" dirty="0">
                <a:solidFill>
                  <a:srgbClr val="414141"/>
                </a:solidFill>
              </a:rPr>
            </a:b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In DJOUGOU, MTN has the best  3G coverage and meets ARCEP requirements.</a:t>
            </a: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a:cxnSpLocks/>
          </p:cNvCxnSpPr>
          <p:nvPr/>
        </p:nvCxnSpPr>
        <p:spPr>
          <a:xfrm>
            <a:off x="2387600" y="3052441"/>
            <a:ext cx="776224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Summary</a:t>
            </a:r>
            <a:endParaRPr dirty="0"/>
          </a:p>
        </p:txBody>
      </p:sp>
      <p:sp>
        <p:nvSpPr>
          <p:cNvPr id="1439" name="Google Shape;1439;p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9p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mtClean="0"/>
              <a:pPr/>
              <a:t>2</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3552450"/>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Quattrocento Sans"/>
                        </a:rPr>
                        <a:t>Scope of </a:t>
                      </a:r>
                      <a:r>
                        <a:rPr lang="fr-FR" sz="1600" b="0" i="0" u="none" strike="noStrike" cap="none" dirty="0" err="1">
                          <a:solidFill>
                            <a:srgbClr val="414141"/>
                          </a:solidFill>
                          <a:latin typeface="Verdana"/>
                          <a:ea typeface="Verdana"/>
                          <a:cs typeface="Verdana"/>
                          <a:sym typeface="Quattrocento Sans"/>
                        </a:rPr>
                        <a:t>Intermediate</a:t>
                      </a:r>
                      <a:r>
                        <a:rPr lang="fr-FR" sz="1600" b="0" i="0" u="none" strike="noStrike" cap="none" dirty="0">
                          <a:solidFill>
                            <a:srgbClr val="414141"/>
                          </a:solidFill>
                          <a:latin typeface="Verdana"/>
                          <a:ea typeface="Verdana"/>
                          <a:cs typeface="Verdana"/>
                          <a:sym typeface="Quattrocento Sans"/>
                        </a:rPr>
                        <a:t> Report</a:t>
                      </a:r>
                      <a:endParaRPr sz="1600" b="0" i="0" u="none" strike="noStrike" cap="none" dirty="0">
                        <a:solidFill>
                          <a:srgbClr val="414141"/>
                        </a:solidFill>
                        <a:latin typeface="Verdana"/>
                        <a:ea typeface="Verdana"/>
                        <a:cs typeface="Verdana"/>
                        <a:sym typeface="Arial"/>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 3</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err="1">
                          <a:solidFill>
                            <a:srgbClr val="414141"/>
                          </a:solidFill>
                          <a:latin typeface="Verdana"/>
                          <a:ea typeface="Verdana"/>
                          <a:cs typeface="Verdana"/>
                          <a:sym typeface="Verdana"/>
                        </a:rPr>
                        <a:t>Executive</a:t>
                      </a:r>
                      <a:r>
                        <a:rPr lang="fr-FR" sz="1600" b="0" i="0" u="none" strike="noStrike" cap="none" dirty="0">
                          <a:solidFill>
                            <a:srgbClr val="414141"/>
                          </a:solidFill>
                          <a:latin typeface="Verdana"/>
                          <a:ea typeface="Verdana"/>
                          <a:cs typeface="Verdana"/>
                          <a:sym typeface="Verdana"/>
                        </a:rPr>
                        <a:t> </a:t>
                      </a:r>
                      <a:r>
                        <a:rPr lang="fr-FR" sz="1600" b="0" i="0" u="none" strike="noStrike" cap="none" dirty="0" err="1">
                          <a:solidFill>
                            <a:srgbClr val="414141"/>
                          </a:solidFill>
                          <a:latin typeface="Verdana"/>
                          <a:ea typeface="Verdana"/>
                          <a:cs typeface="Verdana"/>
                          <a:sym typeface="Verdana"/>
                        </a:rPr>
                        <a:t>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  5</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11</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16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23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33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41" name="Google Shape;1441;p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651"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pPr marL="0" marR="0" lvl="0" indent="0" algn="l" rtl="0">
              <a:lnSpc>
                <a:spcPct val="100000"/>
              </a:lnSpc>
              <a:spcBef>
                <a:spcPts val="0"/>
              </a:spcBef>
              <a:spcAft>
                <a:spcPts val="0"/>
              </a:spcAft>
              <a:buClr>
                <a:srgbClr val="000000"/>
              </a:buClr>
              <a:buSzPts val="651"/>
              <a:buFont typeface="Verdana"/>
              <a:buNone/>
            </a:pP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22953938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DB69D55E-3BDC-7E11-86F0-6709D5B9BA57}"/>
              </a:ext>
            </a:extLst>
          </p:cNvPr>
          <p:cNvPicPr>
            <a:picLocks noChangeAspect="1"/>
          </p:cNvPicPr>
          <p:nvPr/>
        </p:nvPicPr>
        <p:blipFill>
          <a:blip r:embed="rId3"/>
          <a:stretch>
            <a:fillRect/>
          </a:stretch>
        </p:blipFill>
        <p:spPr>
          <a:xfrm>
            <a:off x="8317493" y="2339859"/>
            <a:ext cx="3674760" cy="2905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5F345839-FDDB-DAB5-5A78-F54BCBB47763}"/>
              </a:ext>
            </a:extLst>
          </p:cNvPr>
          <p:cNvPicPr>
            <a:picLocks noChangeAspect="1"/>
          </p:cNvPicPr>
          <p:nvPr/>
        </p:nvPicPr>
        <p:blipFill>
          <a:blip r:embed="rId4"/>
          <a:stretch>
            <a:fillRect/>
          </a:stretch>
        </p:blipFill>
        <p:spPr>
          <a:xfrm>
            <a:off x="4373627" y="2339859"/>
            <a:ext cx="3670291" cy="2905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369C4F5F-D555-9063-AEC1-81BC5D480BCF}"/>
              </a:ext>
            </a:extLst>
          </p:cNvPr>
          <p:cNvPicPr>
            <a:picLocks noChangeAspect="1"/>
          </p:cNvPicPr>
          <p:nvPr/>
        </p:nvPicPr>
        <p:blipFill>
          <a:blip r:embed="rId5"/>
          <a:stretch>
            <a:fillRect/>
          </a:stretch>
        </p:blipFill>
        <p:spPr>
          <a:xfrm>
            <a:off x="429761" y="2312277"/>
            <a:ext cx="3670291" cy="2910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In DJOUGOU, MTN is clai</a:t>
            </a:r>
            <a:r>
              <a:rPr lang="fr-FR" dirty="0">
                <a:solidFill>
                  <a:srgbClr val="7F7F7F"/>
                </a:solidFill>
              </a:rPr>
              <a:t>r leader in terms of 3G coverage and has the best distribution of RSCP samples. </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29761" y="2312277"/>
            <a:ext cx="292340" cy="300095"/>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373627" y="233985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8317493" y="2330322"/>
            <a:ext cx="361361" cy="310577"/>
          </a:xfrm>
          <a:prstGeom prst="rect">
            <a:avLst/>
          </a:prstGeom>
          <a:noFill/>
          <a:ln>
            <a:noFill/>
          </a:ln>
        </p:spPr>
      </p:pic>
      <p:pic>
        <p:nvPicPr>
          <p:cNvPr id="7" name="Picture 6">
            <a:extLst>
              <a:ext uri="{FF2B5EF4-FFF2-40B4-BE49-F238E27FC236}">
                <a16:creationId xmlns:a16="http://schemas.microsoft.com/office/drawing/2014/main" id="{96ABB7AD-93F7-57D0-7F84-6824EA3E8FAE}"/>
              </a:ext>
            </a:extLst>
          </p:cNvPr>
          <p:cNvPicPr>
            <a:picLocks noChangeAspect="1"/>
          </p:cNvPicPr>
          <p:nvPr/>
        </p:nvPicPr>
        <p:blipFill>
          <a:blip r:embed="rId9"/>
          <a:stretch>
            <a:fillRect/>
          </a:stretch>
        </p:blipFill>
        <p:spPr>
          <a:xfrm>
            <a:off x="2327789" y="2312277"/>
            <a:ext cx="1772263" cy="862366"/>
          </a:xfrm>
          <a:prstGeom prst="rect">
            <a:avLst/>
          </a:prstGeom>
        </p:spPr>
      </p:pic>
      <p:pic>
        <p:nvPicPr>
          <p:cNvPr id="13" name="Picture 12">
            <a:extLst>
              <a:ext uri="{FF2B5EF4-FFF2-40B4-BE49-F238E27FC236}">
                <a16:creationId xmlns:a16="http://schemas.microsoft.com/office/drawing/2014/main" id="{A9D1B37A-73D6-93A0-DD67-56A255313A5C}"/>
              </a:ext>
            </a:extLst>
          </p:cNvPr>
          <p:cNvPicPr>
            <a:picLocks noChangeAspect="1"/>
          </p:cNvPicPr>
          <p:nvPr/>
        </p:nvPicPr>
        <p:blipFill>
          <a:blip r:embed="rId10"/>
          <a:stretch>
            <a:fillRect/>
          </a:stretch>
        </p:blipFill>
        <p:spPr>
          <a:xfrm>
            <a:off x="6459794" y="2339859"/>
            <a:ext cx="1584124" cy="864067"/>
          </a:xfrm>
          <a:prstGeom prst="rect">
            <a:avLst/>
          </a:prstGeom>
        </p:spPr>
      </p:pic>
      <p:pic>
        <p:nvPicPr>
          <p:cNvPr id="19" name="Picture 18">
            <a:extLst>
              <a:ext uri="{FF2B5EF4-FFF2-40B4-BE49-F238E27FC236}">
                <a16:creationId xmlns:a16="http://schemas.microsoft.com/office/drawing/2014/main" id="{2D7635BD-B1EA-4155-D036-1A8E397DC7CE}"/>
              </a:ext>
            </a:extLst>
          </p:cNvPr>
          <p:cNvPicPr>
            <a:picLocks noChangeAspect="1"/>
          </p:cNvPicPr>
          <p:nvPr/>
        </p:nvPicPr>
        <p:blipFill>
          <a:blip r:embed="rId11"/>
          <a:stretch>
            <a:fillRect/>
          </a:stretch>
        </p:blipFill>
        <p:spPr>
          <a:xfrm>
            <a:off x="10284542" y="2330322"/>
            <a:ext cx="1707711" cy="896195"/>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8"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713992624"/>
              </p:ext>
            </p:extLst>
          </p:nvPr>
        </p:nvGraphicFramePr>
        <p:xfrm>
          <a:off x="1785937" y="1913539"/>
          <a:ext cx="8620125" cy="4348832"/>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4G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Radio coverage meets ARCEP requirements for Incar and outdoor morphologies</a:t>
            </a:r>
            <a:r>
              <a:rPr lang="fr-FR" dirty="0">
                <a:solidFill>
                  <a:srgbClr val="7F7F7F"/>
                </a:solidFill>
              </a:rPr>
              <a:t>.</a:t>
            </a:r>
            <a:r>
              <a:rPr lang="fr-FR" dirty="0">
                <a:solidFill>
                  <a:srgbClr val="7F7F7F"/>
                </a:solidFill>
                <a:latin typeface="Verdana"/>
                <a:ea typeface="Verdana"/>
                <a:cs typeface="Verdana"/>
                <a:sym typeface="Verdana"/>
              </a:rPr>
              <a:t> </a:t>
            </a:r>
            <a:r>
              <a:rPr lang="fr-FR" dirty="0">
                <a:solidFill>
                  <a:srgbClr val="7F7F7F"/>
                </a:solidFill>
              </a:rPr>
              <a:t>F</a:t>
            </a:r>
            <a:r>
              <a:rPr lang="fr-FR" dirty="0">
                <a:solidFill>
                  <a:srgbClr val="7F7F7F"/>
                </a:solidFill>
                <a:latin typeface="Verdana"/>
                <a:ea typeface="Verdana"/>
                <a:cs typeface="Verdana"/>
                <a:sym typeface="Verdana"/>
              </a:rPr>
              <a:t>or Indoor coverage, all operators failed to meet ARCEP requirements but MTN has the best ratio. </a:t>
            </a: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a:cxnSpLocks/>
          </p:cNvCxnSpPr>
          <p:nvPr/>
        </p:nvCxnSpPr>
        <p:spPr>
          <a:xfrm>
            <a:off x="2438400" y="2960711"/>
            <a:ext cx="770128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7" name="Picture 16">
            <a:extLst>
              <a:ext uri="{FF2B5EF4-FFF2-40B4-BE49-F238E27FC236}">
                <a16:creationId xmlns:a16="http://schemas.microsoft.com/office/drawing/2014/main" id="{8B0A402A-AD6C-0897-F72B-0132B7A6E071}"/>
              </a:ext>
            </a:extLst>
          </p:cNvPr>
          <p:cNvPicPr>
            <a:picLocks noChangeAspect="1"/>
          </p:cNvPicPr>
          <p:nvPr/>
        </p:nvPicPr>
        <p:blipFill>
          <a:blip r:embed="rId3"/>
          <a:stretch>
            <a:fillRect/>
          </a:stretch>
        </p:blipFill>
        <p:spPr>
          <a:xfrm>
            <a:off x="8077200" y="2032842"/>
            <a:ext cx="3831835" cy="3226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BB5E36C-EF4C-C2FA-E41A-8317B8568649}"/>
              </a:ext>
            </a:extLst>
          </p:cNvPr>
          <p:cNvPicPr>
            <a:picLocks noChangeAspect="1"/>
          </p:cNvPicPr>
          <p:nvPr/>
        </p:nvPicPr>
        <p:blipFill>
          <a:blip r:embed="rId4"/>
          <a:stretch>
            <a:fillRect/>
          </a:stretch>
        </p:blipFill>
        <p:spPr>
          <a:xfrm>
            <a:off x="4293404" y="2010908"/>
            <a:ext cx="3629692" cy="32479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E4E5E92-555C-8220-14C2-19E397124D4C}"/>
              </a:ext>
            </a:extLst>
          </p:cNvPr>
          <p:cNvPicPr>
            <a:picLocks noChangeAspect="1"/>
          </p:cNvPicPr>
          <p:nvPr/>
        </p:nvPicPr>
        <p:blipFill>
          <a:blip r:embed="rId5"/>
          <a:stretch>
            <a:fillRect/>
          </a:stretch>
        </p:blipFill>
        <p:spPr>
          <a:xfrm>
            <a:off x="480559" y="1966219"/>
            <a:ext cx="3629692" cy="3292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coverage - Maps</a:t>
            </a:r>
            <a:br>
              <a:rPr lang="fr-FR" sz="2400" dirty="0">
                <a:solidFill>
                  <a:srgbClr val="414141"/>
                </a:solidFill>
              </a:rPr>
            </a:br>
            <a:br>
              <a:rPr lang="fr-FR" sz="2400" dirty="0">
                <a:solidFill>
                  <a:srgbClr val="414141"/>
                </a:solidFill>
              </a:rPr>
            </a:br>
            <a:r>
              <a:rPr lang="fr-FR" sz="2400" dirty="0">
                <a:solidFill>
                  <a:srgbClr val="7F7F7F"/>
                </a:solidFill>
              </a:rPr>
              <a:t>MTN</a:t>
            </a:r>
            <a:r>
              <a:rPr lang="fr-FR" sz="2400" dirty="0">
                <a:solidFill>
                  <a:srgbClr val="7F7F7F"/>
                </a:solidFill>
                <a:latin typeface="Verdana"/>
                <a:ea typeface="Verdana"/>
                <a:cs typeface="Verdana"/>
                <a:sym typeface="Verdana"/>
              </a:rPr>
              <a:t>’s 4G coverage is </a:t>
            </a:r>
            <a:r>
              <a:rPr lang="fr-FR" sz="2400" dirty="0">
                <a:solidFill>
                  <a:srgbClr val="7F7F7F"/>
                </a:solidFill>
              </a:rPr>
              <a:t>better than</a:t>
            </a:r>
            <a:r>
              <a:rPr lang="fr-FR" sz="2400" dirty="0">
                <a:solidFill>
                  <a:srgbClr val="7F7F7F"/>
                </a:solidFill>
                <a:latin typeface="Verdana"/>
                <a:ea typeface="Verdana"/>
                <a:cs typeface="Verdana"/>
                <a:sym typeface="Verdana"/>
              </a:rPr>
              <a:t> MOOV’s and CELTISS’s.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69900" y="1966288"/>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293404" y="2032842"/>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17111" y="2063394"/>
            <a:ext cx="251494" cy="258077"/>
          </a:xfrm>
          <a:prstGeom prst="rect">
            <a:avLst/>
          </a:prstGeom>
          <a:noFill/>
          <a:ln>
            <a:noFill/>
          </a:ln>
        </p:spPr>
      </p:pic>
      <p:pic>
        <p:nvPicPr>
          <p:cNvPr id="6" name="Picture 5">
            <a:extLst>
              <a:ext uri="{FF2B5EF4-FFF2-40B4-BE49-F238E27FC236}">
                <a16:creationId xmlns:a16="http://schemas.microsoft.com/office/drawing/2014/main" id="{C4AC9B84-DAB3-234B-7C53-37E138E43F2C}"/>
              </a:ext>
            </a:extLst>
          </p:cNvPr>
          <p:cNvPicPr>
            <a:picLocks noChangeAspect="1"/>
          </p:cNvPicPr>
          <p:nvPr/>
        </p:nvPicPr>
        <p:blipFill>
          <a:blip r:embed="rId9"/>
          <a:stretch>
            <a:fillRect/>
          </a:stretch>
        </p:blipFill>
        <p:spPr>
          <a:xfrm>
            <a:off x="2518829" y="1966219"/>
            <a:ext cx="1591422" cy="904800"/>
          </a:xfrm>
          <a:prstGeom prst="rect">
            <a:avLst/>
          </a:prstGeom>
        </p:spPr>
      </p:pic>
      <p:pic>
        <p:nvPicPr>
          <p:cNvPr id="14" name="Picture 13">
            <a:extLst>
              <a:ext uri="{FF2B5EF4-FFF2-40B4-BE49-F238E27FC236}">
                <a16:creationId xmlns:a16="http://schemas.microsoft.com/office/drawing/2014/main" id="{41FAAABA-F5D3-5A7E-28B8-527E8E0F150B}"/>
              </a:ext>
            </a:extLst>
          </p:cNvPr>
          <p:cNvPicPr>
            <a:picLocks noChangeAspect="1"/>
          </p:cNvPicPr>
          <p:nvPr/>
        </p:nvPicPr>
        <p:blipFill>
          <a:blip r:embed="rId10"/>
          <a:stretch>
            <a:fillRect/>
          </a:stretch>
        </p:blipFill>
        <p:spPr>
          <a:xfrm>
            <a:off x="6223819" y="2025406"/>
            <a:ext cx="1699277" cy="904800"/>
          </a:xfrm>
          <a:prstGeom prst="rect">
            <a:avLst/>
          </a:prstGeom>
        </p:spPr>
      </p:pic>
      <p:pic>
        <p:nvPicPr>
          <p:cNvPr id="23" name="Picture 22">
            <a:extLst>
              <a:ext uri="{FF2B5EF4-FFF2-40B4-BE49-F238E27FC236}">
                <a16:creationId xmlns:a16="http://schemas.microsoft.com/office/drawing/2014/main" id="{B04631BD-01FF-0A24-FDC3-338BF530F9F9}"/>
              </a:ext>
            </a:extLst>
          </p:cNvPr>
          <p:cNvPicPr>
            <a:picLocks noChangeAspect="1"/>
          </p:cNvPicPr>
          <p:nvPr/>
        </p:nvPicPr>
        <p:blipFill>
          <a:blip r:embed="rId11"/>
          <a:stretch>
            <a:fillRect/>
          </a:stretch>
        </p:blipFill>
        <p:spPr>
          <a:xfrm>
            <a:off x="10314039" y="2010908"/>
            <a:ext cx="1594996" cy="922724"/>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voice service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10"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337220358"/>
              </p:ext>
            </p:extLst>
          </p:nvPr>
        </p:nvGraphicFramePr>
        <p:xfrm>
          <a:off x="317010" y="2017505"/>
          <a:ext cx="3489960" cy="4297569"/>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Accessibility 2G/3G BLOCKED CALLS </a:t>
            </a:r>
            <a:br>
              <a:rPr lang="fr-FR" sz="2400" dirty="0">
                <a:solidFill>
                  <a:srgbClr val="414141"/>
                </a:solidFill>
              </a:rPr>
            </a:br>
            <a:br>
              <a:rPr lang="fr-FR" sz="2400" dirty="0">
                <a:solidFill>
                  <a:srgbClr val="414141"/>
                </a:solidFill>
              </a:rPr>
            </a:br>
            <a:r>
              <a:rPr lang="fr-FR" dirty="0">
                <a:solidFill>
                  <a:srgbClr val="7F7F7F"/>
                </a:solidFill>
              </a:rPr>
              <a:t>In DJOUGOU, </a:t>
            </a:r>
            <a:r>
              <a:rPr lang="fr-FR" dirty="0">
                <a:solidFill>
                  <a:srgbClr val="7F7F7F"/>
                </a:solidFill>
                <a:latin typeface="Verdana"/>
                <a:ea typeface="Verdana"/>
                <a:cs typeface="Verdana"/>
                <a:sym typeface="Verdana"/>
              </a:rPr>
              <a:t>MTN has the </a:t>
            </a:r>
            <a:r>
              <a:rPr lang="fr-FR" dirty="0">
                <a:solidFill>
                  <a:srgbClr val="7F7F7F"/>
                </a:solidFill>
              </a:rPr>
              <a:t>worst</a:t>
            </a:r>
            <a:r>
              <a:rPr lang="fr-FR" dirty="0">
                <a:solidFill>
                  <a:srgbClr val="7F7F7F"/>
                </a:solidFill>
                <a:latin typeface="Verdana"/>
                <a:ea typeface="Verdana"/>
                <a:cs typeface="Verdana"/>
                <a:sym typeface="Verdana"/>
              </a:rPr>
              <a:t> accessibility to voice service compared to competitors,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exceeds ARCEP requirements in term</a:t>
            </a:r>
            <a:r>
              <a:rPr lang="fr-FR" dirty="0">
                <a:solidFill>
                  <a:srgbClr val="7F7F7F"/>
                </a:solidFill>
              </a:rPr>
              <a:t>s of accessibility. </a:t>
            </a: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a:cxnSpLocks/>
          </p:cNvCxnSpPr>
          <p:nvPr/>
        </p:nvCxnSpPr>
        <p:spPr>
          <a:xfrm>
            <a:off x="894080" y="5438866"/>
            <a:ext cx="2753360" cy="0"/>
          </a:xfrm>
          <a:prstGeom prst="straightConnector1">
            <a:avLst/>
          </a:prstGeom>
          <a:noFill/>
          <a:ln w="28575" cap="flat" cmpd="sng">
            <a:solidFill>
              <a:srgbClr val="DA291C"/>
            </a:solidFill>
            <a:prstDash val="dash"/>
            <a:round/>
            <a:headEnd type="none" w="sm" len="sm"/>
            <a:tailEnd type="none" w="sm" len="sm"/>
          </a:ln>
        </p:spPr>
      </p:cxnSp>
      <p:graphicFrame>
        <p:nvGraphicFramePr>
          <p:cNvPr id="12"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1401129484"/>
              </p:ext>
            </p:extLst>
          </p:nvPr>
        </p:nvGraphicFramePr>
        <p:xfrm>
          <a:off x="4069080" y="2017505"/>
          <a:ext cx="7653020" cy="42975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1577515372"/>
              </p:ext>
            </p:extLst>
          </p:nvPr>
        </p:nvGraphicFramePr>
        <p:xfrm>
          <a:off x="469900" y="2103553"/>
          <a:ext cx="2852420" cy="4363199"/>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Integrity Voice quality Mean Opinion Score</a:t>
            </a:r>
            <a:br>
              <a:rPr lang="fr-FR" sz="2400" dirty="0">
                <a:solidFill>
                  <a:srgbClr val="414141"/>
                </a:solidFill>
              </a:rPr>
            </a:br>
            <a:br>
              <a:rPr lang="fr-FR" sz="2400" dirty="0">
                <a:solidFill>
                  <a:srgbClr val="414141"/>
                </a:solidFill>
              </a:rPr>
            </a:br>
            <a:r>
              <a:rPr lang="fr-FR" sz="1800" dirty="0">
                <a:solidFill>
                  <a:srgbClr val="7F7F7F"/>
                </a:solidFill>
              </a:rPr>
              <a:t>In DJOUGOU, CELTISS </a:t>
            </a:r>
            <a:r>
              <a:rPr lang="fr-FR" sz="1800" dirty="0">
                <a:solidFill>
                  <a:srgbClr val="7F7F7F"/>
                </a:solidFill>
                <a:latin typeface="Verdana"/>
                <a:ea typeface="Verdana"/>
                <a:cs typeface="Verdana"/>
                <a:sym typeface="Verdana"/>
              </a:rPr>
              <a:t>has the best ratio of excellent and good Voice Quality samples and MOS compared to MTN and MOOV.MTN needs to improve its voice quality MOS by pushing CS traffic to 3G as much as possible and </a:t>
            </a:r>
            <a:r>
              <a:rPr lang="fr-FR" sz="1800" dirty="0">
                <a:solidFill>
                  <a:srgbClr val="7F7F7F"/>
                </a:solidFill>
              </a:rPr>
              <a:t>improving 3G radio pamameter Ec/No.</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1048043" y="3924734"/>
            <a:ext cx="1195754" cy="0"/>
          </a:xfrm>
          <a:prstGeom prst="straightConnector1">
            <a:avLst/>
          </a:prstGeom>
          <a:noFill/>
          <a:ln w="28575" cap="flat" cmpd="sng">
            <a:solidFill>
              <a:srgbClr val="DA291C"/>
            </a:solidFill>
            <a:prstDash val="dash"/>
            <a:round/>
            <a:headEnd type="none" w="sm" len="sm"/>
            <a:tailEnd type="none" w="sm" len="sm"/>
          </a:ln>
        </p:spPr>
      </p:cxnSp>
      <p:graphicFrame>
        <p:nvGraphicFramePr>
          <p:cNvPr id="2"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307601796"/>
              </p:ext>
            </p:extLst>
          </p:nvPr>
        </p:nvGraphicFramePr>
        <p:xfrm>
          <a:off x="3515995" y="2125054"/>
          <a:ext cx="8015605" cy="435185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 name="Picture 18">
            <a:extLst>
              <a:ext uri="{FF2B5EF4-FFF2-40B4-BE49-F238E27FC236}">
                <a16:creationId xmlns:a16="http://schemas.microsoft.com/office/drawing/2014/main" id="{5C698065-B570-2ECD-C6BF-1B5FF8055103}"/>
              </a:ext>
            </a:extLst>
          </p:cNvPr>
          <p:cNvPicPr>
            <a:picLocks noChangeAspect="1"/>
          </p:cNvPicPr>
          <p:nvPr/>
        </p:nvPicPr>
        <p:blipFill>
          <a:blip r:embed="rId3"/>
          <a:stretch>
            <a:fillRect/>
          </a:stretch>
        </p:blipFill>
        <p:spPr>
          <a:xfrm>
            <a:off x="8272067" y="2215482"/>
            <a:ext cx="3636075" cy="3083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F845D06-A8F4-1F1B-7C63-E3FBA62A81E6}"/>
              </a:ext>
            </a:extLst>
          </p:cNvPr>
          <p:cNvPicPr>
            <a:picLocks noChangeAspect="1"/>
          </p:cNvPicPr>
          <p:nvPr/>
        </p:nvPicPr>
        <p:blipFill>
          <a:blip r:embed="rId4"/>
          <a:stretch>
            <a:fillRect/>
          </a:stretch>
        </p:blipFill>
        <p:spPr>
          <a:xfrm>
            <a:off x="4436208" y="2247437"/>
            <a:ext cx="3636075" cy="3037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5B314489-C592-2E34-DCEF-F331B4B4C3CF}"/>
              </a:ext>
            </a:extLst>
          </p:cNvPr>
          <p:cNvPicPr>
            <a:picLocks noChangeAspect="1"/>
          </p:cNvPicPr>
          <p:nvPr/>
        </p:nvPicPr>
        <p:blipFill>
          <a:blip r:embed="rId5"/>
          <a:stretch>
            <a:fillRect/>
          </a:stretch>
        </p:blipFill>
        <p:spPr>
          <a:xfrm>
            <a:off x="522662" y="2264725"/>
            <a:ext cx="3751727" cy="3037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22661" y="241244"/>
            <a:ext cx="11507413"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Integrity Voice quality maps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around 4,13% of MOS samples lower than 2.2</a:t>
            </a:r>
            <a:r>
              <a:rPr lang="fr-FR" dirty="0">
                <a:solidFill>
                  <a:srgbClr val="7F7F7F"/>
                </a:solidFill>
              </a:rPr>
              <a:t> against 1,08% for CELTISS and 4,73 for MOOV </a:t>
            </a:r>
            <a:br>
              <a:rPr lang="fr-FR" dirty="0">
                <a:solidFill>
                  <a:srgbClr val="7F7F7F"/>
                </a:solidFill>
              </a:rPr>
            </a:br>
            <a:r>
              <a:rPr lang="fr-FR" dirty="0">
                <a:solidFill>
                  <a:srgbClr val="7F7F7F"/>
                </a:solidFill>
              </a:rPr>
              <a:t>MOS </a:t>
            </a:r>
            <a:r>
              <a:rPr lang="fr-FR" dirty="0">
                <a:solidFill>
                  <a:srgbClr val="7F7F7F"/>
                </a:solidFill>
                <a:latin typeface="Verdana"/>
                <a:ea typeface="Verdana"/>
                <a:cs typeface="Verdana"/>
                <a:sym typeface="Verdana"/>
              </a:rPr>
              <a:t>Values lower than 2,2 </a:t>
            </a:r>
            <a:r>
              <a:rPr lang="fr-FR" dirty="0">
                <a:solidFill>
                  <a:srgbClr val="7F7F7F"/>
                </a:solidFill>
              </a:rPr>
              <a:t>pose</a:t>
            </a:r>
            <a:r>
              <a:rPr lang="fr-FR" dirty="0">
                <a:solidFill>
                  <a:srgbClr val="7F7F7F"/>
                </a:solidFill>
                <a:latin typeface="Verdana"/>
                <a:ea typeface="Verdana"/>
                <a:cs typeface="Verdana"/>
                <a:sym typeface="Verdana"/>
              </a:rPr>
              <a:t> risk of bad users perceived voice quality and silent calls.</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26</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22663" y="226472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436207" y="2247437"/>
            <a:ext cx="297527"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72067" y="2218267"/>
            <a:ext cx="251494" cy="258077"/>
          </a:xfrm>
          <a:prstGeom prst="rect">
            <a:avLst/>
          </a:prstGeom>
          <a:noFill/>
          <a:ln>
            <a:noFill/>
          </a:ln>
        </p:spPr>
      </p:pic>
      <p:pic>
        <p:nvPicPr>
          <p:cNvPr id="7" name="Picture 6">
            <a:extLst>
              <a:ext uri="{FF2B5EF4-FFF2-40B4-BE49-F238E27FC236}">
                <a16:creationId xmlns:a16="http://schemas.microsoft.com/office/drawing/2014/main" id="{FF567014-12BD-6AB6-E581-278EE952EC6D}"/>
              </a:ext>
            </a:extLst>
          </p:cNvPr>
          <p:cNvPicPr>
            <a:picLocks noChangeAspect="1"/>
          </p:cNvPicPr>
          <p:nvPr/>
        </p:nvPicPr>
        <p:blipFill>
          <a:blip r:embed="rId9"/>
          <a:stretch>
            <a:fillRect/>
          </a:stretch>
        </p:blipFill>
        <p:spPr>
          <a:xfrm>
            <a:off x="2725049" y="2264724"/>
            <a:ext cx="1498199" cy="919063"/>
          </a:xfrm>
          <a:prstGeom prst="rect">
            <a:avLst/>
          </a:prstGeom>
        </p:spPr>
      </p:pic>
      <p:pic>
        <p:nvPicPr>
          <p:cNvPr id="16" name="Picture 15">
            <a:extLst>
              <a:ext uri="{FF2B5EF4-FFF2-40B4-BE49-F238E27FC236}">
                <a16:creationId xmlns:a16="http://schemas.microsoft.com/office/drawing/2014/main" id="{BF53D58C-B511-9648-3628-3D8D2381BAFC}"/>
              </a:ext>
            </a:extLst>
          </p:cNvPr>
          <p:cNvPicPr>
            <a:picLocks noChangeAspect="1"/>
          </p:cNvPicPr>
          <p:nvPr/>
        </p:nvPicPr>
        <p:blipFill>
          <a:blip r:embed="rId10"/>
          <a:stretch>
            <a:fillRect/>
          </a:stretch>
        </p:blipFill>
        <p:spPr>
          <a:xfrm>
            <a:off x="6554057" y="2247437"/>
            <a:ext cx="1518225" cy="936350"/>
          </a:xfrm>
          <a:prstGeom prst="rect">
            <a:avLst/>
          </a:prstGeom>
        </p:spPr>
      </p:pic>
      <p:pic>
        <p:nvPicPr>
          <p:cNvPr id="22" name="Picture 21">
            <a:extLst>
              <a:ext uri="{FF2B5EF4-FFF2-40B4-BE49-F238E27FC236}">
                <a16:creationId xmlns:a16="http://schemas.microsoft.com/office/drawing/2014/main" id="{AFD192E2-EE28-C863-A161-9F3C2B190E50}"/>
              </a:ext>
            </a:extLst>
          </p:cNvPr>
          <p:cNvPicPr>
            <a:picLocks noChangeAspect="1"/>
          </p:cNvPicPr>
          <p:nvPr/>
        </p:nvPicPr>
        <p:blipFill>
          <a:blip r:embed="rId11"/>
          <a:stretch>
            <a:fillRect/>
          </a:stretch>
        </p:blipFill>
        <p:spPr>
          <a:xfrm>
            <a:off x="10432026" y="2215482"/>
            <a:ext cx="1476116" cy="968305"/>
          </a:xfrm>
          <a:prstGeom prst="rect">
            <a:avLst/>
          </a:prstGeom>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8"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4172746738"/>
              </p:ext>
            </p:extLst>
          </p:nvPr>
        </p:nvGraphicFramePr>
        <p:xfrm>
          <a:off x="1519237" y="1940560"/>
          <a:ext cx="9153525" cy="4328160"/>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Retainability 2G/3G DROPPED CALLS</a:t>
            </a:r>
            <a:br>
              <a:rPr lang="fr-FR" sz="2400" dirty="0">
                <a:solidFill>
                  <a:srgbClr val="414141"/>
                </a:solidFill>
              </a:rPr>
            </a:br>
            <a:br>
              <a:rPr lang="fr-FR" sz="2400" dirty="0">
                <a:solidFill>
                  <a:srgbClr val="414141"/>
                </a:solidFill>
              </a:rPr>
            </a:br>
            <a:r>
              <a:rPr lang="fr-FR" dirty="0">
                <a:solidFill>
                  <a:srgbClr val="7F7F7F"/>
                </a:solidFill>
              </a:rPr>
              <a:t>MTN is clair leader in terms of retainability by having the best CDR(%), </a:t>
            </a:r>
            <a:br>
              <a:rPr lang="fr-FR" dirty="0">
                <a:solidFill>
                  <a:srgbClr val="414141"/>
                </a:solidFill>
              </a:rPr>
            </a:br>
            <a:r>
              <a:rPr lang="fr-FR" dirty="0">
                <a:solidFill>
                  <a:srgbClr val="7F7F7F"/>
                </a:solidFill>
                <a:latin typeface="Verdana"/>
                <a:ea typeface="Verdana"/>
                <a:cs typeface="Verdana"/>
                <a:sym typeface="Verdana"/>
              </a:rPr>
              <a:t>MTN and CELTISS satisfy ARCEP thresholds regarding Call Drop Rate.</a:t>
            </a: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a:cxnSpLocks/>
          </p:cNvCxnSpPr>
          <p:nvPr/>
        </p:nvCxnSpPr>
        <p:spPr>
          <a:xfrm>
            <a:off x="2165848" y="4747791"/>
            <a:ext cx="8339592"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rPr>
              <a:t>All operators </a:t>
            </a:r>
            <a:r>
              <a:rPr lang="fr-FR" dirty="0">
                <a:solidFill>
                  <a:srgbClr val="7F7F7F"/>
                </a:solidFill>
                <a:latin typeface="Verdana"/>
                <a:ea typeface="Verdana"/>
                <a:cs typeface="Verdana"/>
                <a:sym typeface="Verdana"/>
              </a:rPr>
              <a:t>have more than 96% of voice calls carried out over</a:t>
            </a:r>
            <a:r>
              <a:rPr lang="fr-FR" dirty="0">
                <a:solidFill>
                  <a:srgbClr val="7F7F7F"/>
                </a:solidFill>
              </a:rPr>
              <a:t> </a:t>
            </a:r>
            <a:r>
              <a:rPr lang="fr-FR" dirty="0">
                <a:solidFill>
                  <a:srgbClr val="7F7F7F"/>
                </a:solidFill>
                <a:latin typeface="Verdana"/>
                <a:ea typeface="Verdana"/>
                <a:cs typeface="Verdana"/>
                <a:sym typeface="Verdana"/>
              </a:rPr>
              <a:t>3G,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and CELTISS use mainly UMTS2100 (&gt;75%).</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1"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139016856"/>
              </p:ext>
            </p:extLst>
          </p:nvPr>
        </p:nvGraphicFramePr>
        <p:xfrm>
          <a:off x="469900" y="2262186"/>
          <a:ext cx="3655274" cy="3061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3348582178"/>
              </p:ext>
            </p:extLst>
          </p:nvPr>
        </p:nvGraphicFramePr>
        <p:xfrm>
          <a:off x="4223247" y="2262186"/>
          <a:ext cx="3808232"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4243352637"/>
              </p:ext>
            </p:extLst>
          </p:nvPr>
        </p:nvGraphicFramePr>
        <p:xfrm>
          <a:off x="8129552" y="2262186"/>
          <a:ext cx="3592547" cy="306149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7221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 comparison</a:t>
            </a:r>
            <a:br>
              <a:rPr lang="fr-FR" sz="2400" dirty="0">
                <a:solidFill>
                  <a:srgbClr val="414141"/>
                </a:solidFill>
              </a:rPr>
            </a:br>
            <a:br>
              <a:rPr lang="fr-FR" sz="2400" dirty="0">
                <a:solidFill>
                  <a:srgbClr val="414141"/>
                </a:solidFill>
              </a:rPr>
            </a:br>
            <a:r>
              <a:rPr lang="fr-FR" dirty="0">
                <a:solidFill>
                  <a:srgbClr val="7F7F7F"/>
                </a:solidFill>
              </a:rPr>
              <a:t>11,39% </a:t>
            </a:r>
            <a:r>
              <a:rPr lang="fr-FR" dirty="0">
                <a:solidFill>
                  <a:srgbClr val="7F7F7F"/>
                </a:solidFill>
                <a:latin typeface="Verdana"/>
                <a:ea typeface="Verdana"/>
                <a:cs typeface="Verdana"/>
                <a:sym typeface="Verdana"/>
              </a:rPr>
              <a:t>of drive test samples are showing a very low level of EcNo for 3G MTN</a:t>
            </a:r>
            <a:r>
              <a:rPr lang="fr-FR" dirty="0">
                <a:solidFill>
                  <a:srgbClr val="7F7F7F"/>
                </a:solidFill>
              </a:rPr>
              <a:t> opposed to MOOV 5,64% and CELTISS 1,25%. MTN needs to improve its Ec/No samples ditribution in order to improve voice quality MOS.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12201444"/>
              </p:ext>
            </p:extLst>
          </p:nvPr>
        </p:nvGraphicFramePr>
        <p:xfrm>
          <a:off x="469900" y="2409507"/>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01</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8" name="Picture 17">
            <a:extLst>
              <a:ext uri="{FF2B5EF4-FFF2-40B4-BE49-F238E27FC236}">
                <a16:creationId xmlns:a16="http://schemas.microsoft.com/office/drawing/2014/main" id="{88746786-7584-33C8-192F-6B0EFA9436CF}"/>
              </a:ext>
            </a:extLst>
          </p:cNvPr>
          <p:cNvPicPr>
            <a:picLocks noChangeAspect="1"/>
          </p:cNvPicPr>
          <p:nvPr/>
        </p:nvPicPr>
        <p:blipFill>
          <a:blip r:embed="rId3"/>
          <a:stretch>
            <a:fillRect/>
          </a:stretch>
        </p:blipFill>
        <p:spPr>
          <a:xfrm>
            <a:off x="4366506" y="1870715"/>
            <a:ext cx="3647572" cy="2770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98E87EFE-88CA-C5C6-0614-1501841FFAAB}"/>
              </a:ext>
            </a:extLst>
          </p:cNvPr>
          <p:cNvPicPr>
            <a:picLocks noChangeAspect="1"/>
          </p:cNvPicPr>
          <p:nvPr/>
        </p:nvPicPr>
        <p:blipFill>
          <a:blip r:embed="rId4"/>
          <a:stretch>
            <a:fillRect/>
          </a:stretch>
        </p:blipFill>
        <p:spPr>
          <a:xfrm>
            <a:off x="8188159" y="1849049"/>
            <a:ext cx="3712439" cy="2798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F3AD2B4-B465-B739-4571-BED0A6C3915C}"/>
              </a:ext>
            </a:extLst>
          </p:cNvPr>
          <p:cNvPicPr>
            <a:picLocks noChangeAspect="1"/>
          </p:cNvPicPr>
          <p:nvPr/>
        </p:nvPicPr>
        <p:blipFill>
          <a:blip r:embed="rId5"/>
          <a:stretch>
            <a:fillRect/>
          </a:stretch>
        </p:blipFill>
        <p:spPr>
          <a:xfrm>
            <a:off x="465485" y="1853427"/>
            <a:ext cx="3712439" cy="2787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MOOV’s and CELTISS’s EC/N0 is better than MTN’s due to the number of 3G used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479245" y="1863280"/>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7">
            <a:alphaModFix/>
          </a:blip>
          <a:srcRect l="8657" r="10313"/>
          <a:stretch/>
        </p:blipFill>
        <p:spPr>
          <a:xfrm>
            <a:off x="4371493" y="1863280"/>
            <a:ext cx="267744" cy="275538"/>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02957" y="187071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202659" y="1849049"/>
            <a:ext cx="312075" cy="282333"/>
          </a:xfrm>
          <a:prstGeom prst="rect">
            <a:avLst/>
          </a:prstGeom>
          <a:noFill/>
          <a:ln>
            <a:noFill/>
          </a:ln>
        </p:spPr>
      </p:pic>
      <p:pic>
        <p:nvPicPr>
          <p:cNvPr id="15" name="Picture 14">
            <a:extLst>
              <a:ext uri="{FF2B5EF4-FFF2-40B4-BE49-F238E27FC236}">
                <a16:creationId xmlns:a16="http://schemas.microsoft.com/office/drawing/2014/main" id="{3DB26CB1-8381-078F-2B75-2E7DF7702C72}"/>
              </a:ext>
            </a:extLst>
          </p:cNvPr>
          <p:cNvPicPr>
            <a:picLocks noChangeAspect="1"/>
          </p:cNvPicPr>
          <p:nvPr/>
        </p:nvPicPr>
        <p:blipFill>
          <a:blip r:embed="rId9"/>
          <a:stretch>
            <a:fillRect/>
          </a:stretch>
        </p:blipFill>
        <p:spPr>
          <a:xfrm>
            <a:off x="2566089" y="1853428"/>
            <a:ext cx="1578794" cy="890440"/>
          </a:xfrm>
          <a:prstGeom prst="rect">
            <a:avLst/>
          </a:prstGeom>
        </p:spPr>
      </p:pic>
      <p:pic>
        <p:nvPicPr>
          <p:cNvPr id="21" name="Picture 20">
            <a:extLst>
              <a:ext uri="{FF2B5EF4-FFF2-40B4-BE49-F238E27FC236}">
                <a16:creationId xmlns:a16="http://schemas.microsoft.com/office/drawing/2014/main" id="{B80C6F72-A463-7945-0D28-55DA91070C75}"/>
              </a:ext>
            </a:extLst>
          </p:cNvPr>
          <p:cNvPicPr>
            <a:picLocks noChangeAspect="1"/>
          </p:cNvPicPr>
          <p:nvPr/>
        </p:nvPicPr>
        <p:blipFill>
          <a:blip r:embed="rId10"/>
          <a:stretch>
            <a:fillRect/>
          </a:stretch>
        </p:blipFill>
        <p:spPr>
          <a:xfrm>
            <a:off x="6744928" y="1880526"/>
            <a:ext cx="1269149" cy="787390"/>
          </a:xfrm>
          <a:prstGeom prst="rect">
            <a:avLst/>
          </a:prstGeom>
        </p:spPr>
      </p:pic>
      <p:pic>
        <p:nvPicPr>
          <p:cNvPr id="28" name="Picture 27">
            <a:extLst>
              <a:ext uri="{FF2B5EF4-FFF2-40B4-BE49-F238E27FC236}">
                <a16:creationId xmlns:a16="http://schemas.microsoft.com/office/drawing/2014/main" id="{22792009-22E2-F3DC-EE9F-556139ABCD58}"/>
              </a:ext>
            </a:extLst>
          </p:cNvPr>
          <p:cNvPicPr>
            <a:picLocks noChangeAspect="1"/>
          </p:cNvPicPr>
          <p:nvPr/>
        </p:nvPicPr>
        <p:blipFill>
          <a:blip r:embed="rId11"/>
          <a:stretch>
            <a:fillRect/>
          </a:stretch>
        </p:blipFill>
        <p:spPr>
          <a:xfrm>
            <a:off x="10559845" y="1863280"/>
            <a:ext cx="1316242" cy="799535"/>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is clear leader in terms of Call Setup Time.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1239631131"/>
              </p:ext>
            </p:extLst>
          </p:nvPr>
        </p:nvGraphicFramePr>
        <p:xfrm>
          <a:off x="469899" y="1942758"/>
          <a:ext cx="3753349" cy="42650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DD78B1EC-4DDD-1C97-9ECE-2A66E533C039}"/>
              </a:ext>
            </a:extLst>
          </p:cNvPr>
          <p:cNvGraphicFramePr>
            <a:graphicFrameLocks/>
          </p:cNvGraphicFramePr>
          <p:nvPr>
            <p:extLst>
              <p:ext uri="{D42A27DB-BD31-4B8C-83A1-F6EECF244321}">
                <p14:modId xmlns:p14="http://schemas.microsoft.com/office/powerpoint/2010/main" val="2515185613"/>
              </p:ext>
            </p:extLst>
          </p:nvPr>
        </p:nvGraphicFramePr>
        <p:xfrm>
          <a:off x="4403864" y="1942758"/>
          <a:ext cx="7168376" cy="426500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1401097115"/>
              </p:ext>
            </p:extLst>
          </p:nvPr>
        </p:nvGraphicFramePr>
        <p:xfrm>
          <a:off x="469901" y="2186621"/>
          <a:ext cx="5748020"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Service</a:t>
            </a:r>
            <a:br>
              <a:rPr lang="fr-FR" sz="2400" dirty="0">
                <a:solidFill>
                  <a:srgbClr val="414141"/>
                </a:solidFill>
              </a:rPr>
            </a:br>
            <a:br>
              <a:rPr lang="fr-FR" sz="2400" dirty="0">
                <a:solidFill>
                  <a:srgbClr val="414141"/>
                </a:solidFill>
              </a:rPr>
            </a:br>
            <a:r>
              <a:rPr lang="fr-FR" dirty="0">
                <a:solidFill>
                  <a:srgbClr val="7F7F7F"/>
                </a:solidFill>
              </a:rPr>
              <a:t>MTN has outperformed its competitors in terms of SMS service, </a:t>
            </a:r>
            <a:br>
              <a:rPr lang="fr-FR" dirty="0">
                <a:solidFill>
                  <a:srgbClr val="7F7F7F"/>
                </a:solidFill>
              </a:rPr>
            </a:br>
            <a:r>
              <a:rPr lang="fr-FR" dirty="0">
                <a:solidFill>
                  <a:srgbClr val="7F7F7F"/>
                </a:solidFill>
              </a:rPr>
              <a:t>In DJOUGOU, Compared to others areas, MTN has an excellent SMS performance.  </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3" name="Google Shape;2090;p47">
            <a:extLst>
              <a:ext uri="{FF2B5EF4-FFF2-40B4-BE49-F238E27FC236}">
                <a16:creationId xmlns:a16="http://schemas.microsoft.com/office/drawing/2014/main" id="{31AB6BF7-4EF5-4323-A670-74FC5B62265A}"/>
              </a:ext>
            </a:extLst>
          </p:cNvPr>
          <p:cNvCxnSpPr>
            <a:cxnSpLocks/>
          </p:cNvCxnSpPr>
          <p:nvPr/>
        </p:nvCxnSpPr>
        <p:spPr>
          <a:xfrm>
            <a:off x="924560" y="2785651"/>
            <a:ext cx="5080000" cy="0"/>
          </a:xfrm>
          <a:prstGeom prst="straightConnector1">
            <a:avLst/>
          </a:prstGeom>
          <a:noFill/>
          <a:ln w="28575" cap="flat" cmpd="sng">
            <a:solidFill>
              <a:srgbClr val="DA291C"/>
            </a:solidFill>
            <a:prstDash val="dash"/>
            <a:round/>
            <a:headEnd type="none" w="sm" len="sm"/>
            <a:tailEnd type="none" w="sm" len="sm"/>
          </a:ln>
        </p:spPr>
      </p:cxnSp>
      <p:graphicFrame>
        <p:nvGraphicFramePr>
          <p:cNvPr id="9"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768305814"/>
              </p:ext>
            </p:extLst>
          </p:nvPr>
        </p:nvGraphicFramePr>
        <p:xfrm>
          <a:off x="6446520" y="2186621"/>
          <a:ext cx="5429567"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a:t>
            </a:r>
            <a:r>
              <a:rPr lang="fr-FR" sz="9600" dirty="0">
                <a:solidFill>
                  <a:srgbClr val="FFFFFF"/>
                </a:solidFill>
                <a:latin typeface="Quattrocento Sans"/>
                <a:ea typeface="Quattrocento Sans"/>
                <a:cs typeface="Quattrocento Sans"/>
                <a:sym typeface="Quattrocento Sans"/>
              </a:rPr>
              <a:t>6</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 good rate of successful Internet connection. </a:t>
            </a:r>
            <a:endParaRPr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9"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211234906"/>
              </p:ext>
            </p:extLst>
          </p:nvPr>
        </p:nvGraphicFramePr>
        <p:xfrm>
          <a:off x="469901" y="1614166"/>
          <a:ext cx="6372860" cy="48150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3769931030"/>
              </p:ext>
            </p:extLst>
          </p:nvPr>
        </p:nvGraphicFramePr>
        <p:xfrm>
          <a:off x="7025640" y="1614166"/>
          <a:ext cx="4465320" cy="481503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1763047539"/>
              </p:ext>
            </p:extLst>
          </p:nvPr>
        </p:nvGraphicFramePr>
        <p:xfrm>
          <a:off x="5691204" y="1907152"/>
          <a:ext cx="5388276"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1006938820"/>
              </p:ext>
            </p:extLst>
          </p:nvPr>
        </p:nvGraphicFramePr>
        <p:xfrm>
          <a:off x="469900" y="1903342"/>
          <a:ext cx="4750928" cy="448290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Web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very good web service success rate and meet ARCEP requirements. MTN has the </a:t>
            </a:r>
            <a:r>
              <a:rPr lang="fr-FR" dirty="0">
                <a:solidFill>
                  <a:srgbClr val="7F7F7F"/>
                </a:solidFill>
              </a:rPr>
              <a:t>best </a:t>
            </a:r>
            <a:r>
              <a:rPr lang="fr-FR" dirty="0">
                <a:solidFill>
                  <a:srgbClr val="7F7F7F"/>
                </a:solidFill>
                <a:latin typeface="Verdana"/>
                <a:ea typeface="Verdana"/>
                <a:cs typeface="Verdana"/>
                <a:sym typeface="Verdana"/>
              </a:rPr>
              <a:t>PS connection setup time.</a:t>
            </a:r>
            <a:endParaRPr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416685" y="2364324"/>
            <a:ext cx="4113875" cy="8879"/>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a:cxnSpLocks/>
          </p:cNvCxnSpPr>
          <p:nvPr/>
        </p:nvCxnSpPr>
        <p:spPr>
          <a:xfrm>
            <a:off x="1046480" y="4077614"/>
            <a:ext cx="4023360"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8"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586078197"/>
              </p:ext>
            </p:extLst>
          </p:nvPr>
        </p:nvGraphicFramePr>
        <p:xfrm>
          <a:off x="469900" y="1691640"/>
          <a:ext cx="6883970" cy="4480560"/>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rPr>
              <a:t>MTN has an excellent performance for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uplink FTP success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487163" y="4473344"/>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10"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237102796"/>
              </p:ext>
            </p:extLst>
          </p:nvPr>
        </p:nvGraphicFramePr>
        <p:xfrm>
          <a:off x="469900" y="1907281"/>
          <a:ext cx="8765540" cy="4480635"/>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3G dowlink Throughput is less than MOOV’s and CELTISS’s,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the best 3G UL thropughput.</a:t>
            </a:r>
            <a:endParaRPr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40" name="Google Shape;2140;p52"/>
          <p:cNvCxnSpPr/>
          <p:nvPr/>
        </p:nvCxnSpPr>
        <p:spPr>
          <a:xfrm flipH="1">
            <a:off x="2724762"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887542"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0" name="Picture 9">
            <a:extLst>
              <a:ext uri="{FF2B5EF4-FFF2-40B4-BE49-F238E27FC236}">
                <a16:creationId xmlns:a16="http://schemas.microsoft.com/office/drawing/2014/main" id="{86E8B95E-0C89-8B99-C72B-6E26D134F7C5}"/>
              </a:ext>
            </a:extLst>
          </p:cNvPr>
          <p:cNvPicPr>
            <a:picLocks noChangeAspect="1"/>
          </p:cNvPicPr>
          <p:nvPr/>
        </p:nvPicPr>
        <p:blipFill>
          <a:blip r:embed="rId3"/>
          <a:stretch>
            <a:fillRect/>
          </a:stretch>
        </p:blipFill>
        <p:spPr>
          <a:xfrm>
            <a:off x="8122824" y="1897094"/>
            <a:ext cx="3643380" cy="2901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630242CD-62AD-5F29-5C97-A3E9B559E731}"/>
              </a:ext>
            </a:extLst>
          </p:cNvPr>
          <p:cNvPicPr>
            <a:picLocks noChangeAspect="1"/>
          </p:cNvPicPr>
          <p:nvPr/>
        </p:nvPicPr>
        <p:blipFill>
          <a:blip r:embed="rId3"/>
          <a:stretch>
            <a:fillRect/>
          </a:stretch>
        </p:blipFill>
        <p:spPr>
          <a:xfrm>
            <a:off x="4274310" y="1881943"/>
            <a:ext cx="3643379" cy="293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65B790D7-4F9E-8EB7-4EAA-A12D309FCF7B}"/>
              </a:ext>
            </a:extLst>
          </p:cNvPr>
          <p:cNvPicPr>
            <a:picLocks noChangeAspect="1"/>
          </p:cNvPicPr>
          <p:nvPr/>
        </p:nvPicPr>
        <p:blipFill>
          <a:blip r:embed="rId3"/>
          <a:stretch>
            <a:fillRect/>
          </a:stretch>
        </p:blipFill>
        <p:spPr>
          <a:xfrm>
            <a:off x="469901" y="1866792"/>
            <a:ext cx="3599274" cy="2931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comparison 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All operators meet ARCEP requirements </a:t>
            </a:r>
            <a:r>
              <a:rPr lang="fr-FR" dirty="0">
                <a:solidFill>
                  <a:srgbClr val="7F7F7F"/>
                </a:solidFill>
              </a:rPr>
              <a:t>by having 100% of 3G DL throughput samples better than 2Mbps.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469900" y="1881943"/>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5">
            <a:alphaModFix/>
          </a:blip>
          <a:srcRect l="8657" r="10313"/>
          <a:stretch/>
        </p:blipFill>
        <p:spPr>
          <a:xfrm>
            <a:off x="4314805" y="1882748"/>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6">
            <a:alphaModFix/>
          </a:blip>
          <a:srcRect/>
          <a:stretch/>
        </p:blipFill>
        <p:spPr>
          <a:xfrm>
            <a:off x="8142514" y="191200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D40EF3A5-CFA9-872D-56A5-B422CFBF68A5}"/>
              </a:ext>
            </a:extLst>
          </p:cNvPr>
          <p:cNvPicPr>
            <a:picLocks noChangeAspect="1"/>
          </p:cNvPicPr>
          <p:nvPr/>
        </p:nvPicPr>
        <p:blipFill>
          <a:blip r:embed="rId7"/>
          <a:stretch>
            <a:fillRect/>
          </a:stretch>
        </p:blipFill>
        <p:spPr>
          <a:xfrm>
            <a:off x="2401219" y="1866792"/>
            <a:ext cx="1625740" cy="867876"/>
          </a:xfrm>
          <a:prstGeom prst="rect">
            <a:avLst/>
          </a:prstGeom>
        </p:spPr>
      </p:pic>
      <p:pic>
        <p:nvPicPr>
          <p:cNvPr id="9" name="Picture 8">
            <a:extLst>
              <a:ext uri="{FF2B5EF4-FFF2-40B4-BE49-F238E27FC236}">
                <a16:creationId xmlns:a16="http://schemas.microsoft.com/office/drawing/2014/main" id="{11413CC8-FE01-A214-2C4D-64A73B332BC0}"/>
              </a:ext>
            </a:extLst>
          </p:cNvPr>
          <p:cNvPicPr>
            <a:picLocks noChangeAspect="1"/>
          </p:cNvPicPr>
          <p:nvPr/>
        </p:nvPicPr>
        <p:blipFill>
          <a:blip r:embed="rId7"/>
          <a:stretch>
            <a:fillRect/>
          </a:stretch>
        </p:blipFill>
        <p:spPr>
          <a:xfrm>
            <a:off x="6272753" y="1897094"/>
            <a:ext cx="1625740" cy="867876"/>
          </a:xfrm>
          <a:prstGeom prst="rect">
            <a:avLst/>
          </a:prstGeom>
        </p:spPr>
      </p:pic>
      <p:pic>
        <p:nvPicPr>
          <p:cNvPr id="11" name="Picture 10">
            <a:extLst>
              <a:ext uri="{FF2B5EF4-FFF2-40B4-BE49-F238E27FC236}">
                <a16:creationId xmlns:a16="http://schemas.microsoft.com/office/drawing/2014/main" id="{02143A5F-1284-3A86-BB2F-5D7D225A7B73}"/>
              </a:ext>
            </a:extLst>
          </p:cNvPr>
          <p:cNvPicPr>
            <a:picLocks noChangeAspect="1"/>
          </p:cNvPicPr>
          <p:nvPr/>
        </p:nvPicPr>
        <p:blipFill>
          <a:blip r:embed="rId7"/>
          <a:stretch>
            <a:fillRect/>
          </a:stretch>
        </p:blipFill>
        <p:spPr>
          <a:xfrm>
            <a:off x="10197226" y="1866792"/>
            <a:ext cx="1568978" cy="837574"/>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HTTP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very good HTTP Browsing success rate.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4186722131"/>
              </p:ext>
            </p:extLst>
          </p:nvPr>
        </p:nvGraphicFramePr>
        <p:xfrm>
          <a:off x="469900" y="1774290"/>
          <a:ext cx="5077460" cy="464175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Font typeface="Arial"/>
              <a:buNone/>
              <a:defRPr sz="651" b="0" i="0" u="none" strike="noStrike" cap="none">
                <a:solidFill>
                  <a:schemeClr val="dk1"/>
                </a:solidFill>
                <a:latin typeface="Verdana"/>
                <a:ea typeface="Verdana"/>
                <a:cs typeface="Verdana"/>
                <a:sym typeface="Verdana"/>
              </a:defRPr>
            </a:lvl9p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mtClean="0"/>
              <a:pPr/>
              <a:t>4</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651"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pPr marL="0" marR="0" lvl="0" indent="0" algn="l" rtl="0">
              <a:lnSpc>
                <a:spcPct val="100000"/>
              </a:lnSpc>
              <a:spcBef>
                <a:spcPts val="0"/>
              </a:spcBef>
              <a:spcAft>
                <a:spcPts val="0"/>
              </a:spcAft>
              <a:buClr>
                <a:srgbClr val="000000"/>
              </a:buClr>
              <a:buSzPts val="651"/>
              <a:buFont typeface="Verdana"/>
              <a:buNone/>
            </a:pP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28468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dirty="0">
                <a:solidFill>
                  <a:schemeClr val="dk1"/>
                </a:solidFill>
                <a:latin typeface="Verdana"/>
                <a:ea typeface="Verdana"/>
                <a:cs typeface="Verdana"/>
                <a:sym typeface="Verdana"/>
              </a:rPr>
              <a:t>DJOUGOU</a:t>
            </a:r>
            <a:r>
              <a:rPr lang="en-US" sz="1400" b="0" i="0" u="none" strike="noStrike" cap="none" dirty="0">
                <a:solidFill>
                  <a:schemeClr val="dk1"/>
                </a:solidFill>
                <a:latin typeface="Verdana"/>
                <a:ea typeface="Verdana"/>
                <a:cs typeface="Verdana"/>
                <a:sym typeface="Verdana"/>
              </a:rPr>
              <a:t> area between MTN, MOOV, and CELTISS from October 29th to </a:t>
            </a:r>
            <a:r>
              <a:rPr lang="en-US" dirty="0">
                <a:solidFill>
                  <a:schemeClr val="dk1"/>
                </a:solidFill>
                <a:latin typeface="Verdana"/>
                <a:ea typeface="Verdana"/>
                <a:cs typeface="Verdana"/>
                <a:sym typeface="Verdana"/>
              </a:rPr>
              <a:t>Octo</a:t>
            </a:r>
            <a:r>
              <a:rPr lang="en-US" sz="1400" b="0" i="0" u="none" strike="noStrike" cap="none" dirty="0">
                <a:solidFill>
                  <a:schemeClr val="dk1"/>
                </a:solidFill>
                <a:latin typeface="Verdana"/>
                <a:ea typeface="Verdana"/>
                <a:cs typeface="Verdana"/>
                <a:sym typeface="Verdana"/>
              </a:rPr>
              <a:t>ber 31th,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2963462935"/>
              </p:ext>
            </p:extLst>
          </p:nvPr>
        </p:nvGraphicFramePr>
        <p:xfrm>
          <a:off x="469900" y="1737360"/>
          <a:ext cx="759206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a:t>
            </a:r>
            <a:br>
              <a:rPr lang="fr-FR" sz="2400" dirty="0">
                <a:solidFill>
                  <a:srgbClr val="414141"/>
                </a:solidFill>
              </a:rPr>
            </a:br>
            <a:br>
              <a:rPr lang="fr-FR" sz="2400" dirty="0">
                <a:solidFill>
                  <a:srgbClr val="414141"/>
                </a:solidFill>
              </a:rPr>
            </a:br>
            <a:r>
              <a:rPr lang="fr-FR" dirty="0">
                <a:solidFill>
                  <a:srgbClr val="7F7F7F"/>
                </a:solidFill>
              </a:rPr>
              <a:t>MTN’s 4G network  </a:t>
            </a:r>
            <a:r>
              <a:rPr lang="fr-FR" dirty="0">
                <a:solidFill>
                  <a:srgbClr val="7F7F7F"/>
                </a:solidFill>
                <a:latin typeface="Verdana"/>
                <a:ea typeface="Verdana"/>
                <a:cs typeface="Verdana"/>
                <a:sym typeface="Verdana"/>
              </a:rPr>
              <a:t>has an excellent  FTP success rate.</a:t>
            </a: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721136" y="4447156"/>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2"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3492738858"/>
              </p:ext>
            </p:extLst>
          </p:nvPr>
        </p:nvGraphicFramePr>
        <p:xfrm>
          <a:off x="469900" y="1983038"/>
          <a:ext cx="10690860" cy="426352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a:t>
            </a:r>
            <a:br>
              <a:rPr lang="fr-FR" sz="2400" dirty="0">
                <a:solidFill>
                  <a:srgbClr val="414141"/>
                </a:solidFill>
              </a:rPr>
            </a:br>
            <a:br>
              <a:rPr lang="fr-FR" sz="2400" dirty="0">
                <a:solidFill>
                  <a:srgbClr val="414141"/>
                </a:solidFill>
              </a:rPr>
            </a:br>
            <a:r>
              <a:rPr lang="fr-FR" dirty="0">
                <a:solidFill>
                  <a:srgbClr val="7F7F7F"/>
                </a:solidFill>
              </a:rPr>
              <a:t>In DJOUGOU, </a:t>
            </a:r>
            <a:r>
              <a:rPr lang="fr-FR" dirty="0">
                <a:solidFill>
                  <a:srgbClr val="7F7F7F"/>
                </a:solidFill>
                <a:latin typeface="Verdana"/>
                <a:ea typeface="Verdana"/>
                <a:cs typeface="Verdana"/>
                <a:sym typeface="Verdana"/>
              </a:rPr>
              <a:t>MTN is leading in terms of FTP DL/UL AVERAGE Throughput</a:t>
            </a:r>
            <a:r>
              <a:rPr lang="fr-FR" dirty="0">
                <a:solidFill>
                  <a:srgbClr val="7F7F7F"/>
                </a:solidFill>
              </a:rPr>
              <a:t>, </a:t>
            </a:r>
            <a:br>
              <a:rPr lang="fr-FR" sz="2400" dirty="0">
                <a:solidFill>
                  <a:srgbClr val="7F7F7F"/>
                </a:solidFill>
                <a:latin typeface="Verdana"/>
                <a:ea typeface="Verdana"/>
                <a:cs typeface="Verdana"/>
                <a:sym typeface="Verdana"/>
              </a:rPr>
            </a:br>
            <a:r>
              <a:rPr lang="fr-FR" dirty="0">
                <a:solidFill>
                  <a:srgbClr val="7F7F7F"/>
                </a:solidFill>
              </a:rPr>
              <a:t>MTN has outperformed its competitors with an excellent DL/UL speed.</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3714051" y="4430218"/>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3543722" y="3826275"/>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8" name="Picture 17">
            <a:extLst>
              <a:ext uri="{FF2B5EF4-FFF2-40B4-BE49-F238E27FC236}">
                <a16:creationId xmlns:a16="http://schemas.microsoft.com/office/drawing/2014/main" id="{4CD3AC5F-2E8E-8B6E-96AD-AF26CCF22FF9}"/>
              </a:ext>
            </a:extLst>
          </p:cNvPr>
          <p:cNvPicPr>
            <a:picLocks noChangeAspect="1"/>
          </p:cNvPicPr>
          <p:nvPr/>
        </p:nvPicPr>
        <p:blipFill>
          <a:blip r:embed="rId3"/>
          <a:stretch>
            <a:fillRect/>
          </a:stretch>
        </p:blipFill>
        <p:spPr>
          <a:xfrm>
            <a:off x="8206834" y="2318573"/>
            <a:ext cx="3460879" cy="3205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D52FDE6-24F0-929E-EAC3-FC7865108676}"/>
              </a:ext>
            </a:extLst>
          </p:cNvPr>
          <p:cNvPicPr>
            <a:picLocks noChangeAspect="1"/>
          </p:cNvPicPr>
          <p:nvPr/>
        </p:nvPicPr>
        <p:blipFill>
          <a:blip r:embed="rId4"/>
          <a:stretch>
            <a:fillRect/>
          </a:stretch>
        </p:blipFill>
        <p:spPr>
          <a:xfrm>
            <a:off x="469900" y="2318573"/>
            <a:ext cx="3628764" cy="3205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283815"/>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 map</a:t>
            </a:r>
            <a:br>
              <a:rPr lang="fr-FR" sz="2400" dirty="0">
                <a:solidFill>
                  <a:srgbClr val="414141"/>
                </a:solidFill>
              </a:rPr>
            </a:br>
            <a:br>
              <a:rPr lang="fr-FR" sz="2400" dirty="0">
                <a:solidFill>
                  <a:srgbClr val="414141"/>
                </a:solidFill>
              </a:rPr>
            </a:br>
            <a:r>
              <a:rPr lang="fr-FR" dirty="0">
                <a:solidFill>
                  <a:srgbClr val="7F7F7F"/>
                </a:solidFill>
              </a:rPr>
              <a:t>In DJOUGOU, MTN has an excellent end user throughput with more than 40,37% of samples better than 30Mbps</a:t>
            </a:r>
            <a:r>
              <a:rPr lang="fr-FR" sz="2400" dirty="0">
                <a:solidFill>
                  <a:srgbClr val="7F7F7F"/>
                </a:solidFill>
                <a:latin typeface="Verdana"/>
                <a:ea typeface="Verdana"/>
                <a:cs typeface="Verdana"/>
                <a:sym typeface="Verdana"/>
              </a:rPr>
              <a:t>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5">
            <a:alphaModFix/>
          </a:blip>
          <a:srcRect/>
          <a:stretch/>
        </p:blipFill>
        <p:spPr>
          <a:xfrm>
            <a:off x="469900" y="231857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6">
            <a:alphaModFix/>
          </a:blip>
          <a:srcRect/>
          <a:stretch/>
        </p:blipFill>
        <p:spPr>
          <a:xfrm>
            <a:off x="8258896" y="2333547"/>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BE48675B-0EDE-EBA3-195B-A4834BDB3394}"/>
              </a:ext>
            </a:extLst>
          </p:cNvPr>
          <p:cNvPicPr>
            <a:picLocks noChangeAspect="1"/>
          </p:cNvPicPr>
          <p:nvPr/>
        </p:nvPicPr>
        <p:blipFill>
          <a:blip r:embed="rId7"/>
          <a:stretch>
            <a:fillRect/>
          </a:stretch>
        </p:blipFill>
        <p:spPr>
          <a:xfrm>
            <a:off x="2589177" y="2318573"/>
            <a:ext cx="1509487" cy="926400"/>
          </a:xfrm>
          <a:prstGeom prst="rect">
            <a:avLst/>
          </a:prstGeom>
        </p:spPr>
      </p:pic>
      <p:pic>
        <p:nvPicPr>
          <p:cNvPr id="10" name="Picture 9">
            <a:extLst>
              <a:ext uri="{FF2B5EF4-FFF2-40B4-BE49-F238E27FC236}">
                <a16:creationId xmlns:a16="http://schemas.microsoft.com/office/drawing/2014/main" id="{8231EA36-D997-D907-1F4F-8A83596864A0}"/>
              </a:ext>
            </a:extLst>
          </p:cNvPr>
          <p:cNvPicPr>
            <a:picLocks noChangeAspect="1"/>
          </p:cNvPicPr>
          <p:nvPr/>
        </p:nvPicPr>
        <p:blipFill>
          <a:blip r:embed="rId8"/>
          <a:stretch>
            <a:fillRect/>
          </a:stretch>
        </p:blipFill>
        <p:spPr>
          <a:xfrm>
            <a:off x="4365560" y="2316839"/>
            <a:ext cx="3460879" cy="3207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Google Shape;2213;p58">
            <a:extLst>
              <a:ext uri="{FF2B5EF4-FFF2-40B4-BE49-F238E27FC236}">
                <a16:creationId xmlns:a16="http://schemas.microsoft.com/office/drawing/2014/main" id="{DCC8E20D-0118-D2EE-6E32-865757DD1BFD}"/>
              </a:ext>
            </a:extLst>
          </p:cNvPr>
          <p:cNvPicPr preferRelativeResize="0"/>
          <p:nvPr/>
        </p:nvPicPr>
        <p:blipFill rotWithShape="1">
          <a:blip r:embed="rId9">
            <a:alphaModFix/>
          </a:blip>
          <a:srcRect l="8657" r="10313"/>
          <a:stretch/>
        </p:blipFill>
        <p:spPr>
          <a:xfrm>
            <a:off x="4365560" y="2316839"/>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Picture 14">
            <a:extLst>
              <a:ext uri="{FF2B5EF4-FFF2-40B4-BE49-F238E27FC236}">
                <a16:creationId xmlns:a16="http://schemas.microsoft.com/office/drawing/2014/main" id="{EF0A53FA-7538-0547-D9C5-3A2E1833EF04}"/>
              </a:ext>
            </a:extLst>
          </p:cNvPr>
          <p:cNvPicPr>
            <a:picLocks noChangeAspect="1"/>
          </p:cNvPicPr>
          <p:nvPr/>
        </p:nvPicPr>
        <p:blipFill>
          <a:blip r:embed="rId10"/>
          <a:stretch>
            <a:fillRect/>
          </a:stretch>
        </p:blipFill>
        <p:spPr>
          <a:xfrm>
            <a:off x="6287752" y="2316839"/>
            <a:ext cx="1538687" cy="930878"/>
          </a:xfrm>
          <a:prstGeom prst="rect">
            <a:avLst/>
          </a:prstGeom>
        </p:spPr>
      </p:pic>
      <p:pic>
        <p:nvPicPr>
          <p:cNvPr id="21" name="Picture 20">
            <a:extLst>
              <a:ext uri="{FF2B5EF4-FFF2-40B4-BE49-F238E27FC236}">
                <a16:creationId xmlns:a16="http://schemas.microsoft.com/office/drawing/2014/main" id="{42BA6D36-8F95-8BB0-8061-CCB1D26F0FD9}"/>
              </a:ext>
            </a:extLst>
          </p:cNvPr>
          <p:cNvPicPr>
            <a:picLocks noChangeAspect="1"/>
          </p:cNvPicPr>
          <p:nvPr/>
        </p:nvPicPr>
        <p:blipFill>
          <a:blip r:embed="rId11"/>
          <a:stretch>
            <a:fillRect/>
          </a:stretch>
        </p:blipFill>
        <p:spPr>
          <a:xfrm>
            <a:off x="10303105" y="2316839"/>
            <a:ext cx="1364608" cy="928134"/>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MTN’s and MOOV’s LTE samples are carried out over LTE 2600 as first carrier,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a:t>
            </a:r>
            <a:r>
              <a:rPr lang="fr-FR" dirty="0">
                <a:solidFill>
                  <a:srgbClr val="7F7F7F"/>
                </a:solidFill>
              </a:rPr>
              <a:t>CE</a:t>
            </a:r>
            <a:r>
              <a:rPr lang="fr-FR" dirty="0">
                <a:solidFill>
                  <a:srgbClr val="7F7F7F"/>
                </a:solidFill>
                <a:latin typeface="Verdana"/>
                <a:ea typeface="Verdana"/>
                <a:cs typeface="Verdana"/>
                <a:sym typeface="Verdana"/>
              </a:rPr>
              <a:t>LTISS’s samples are carried out over LTE 1800 as first carrier</a:t>
            </a:r>
            <a:r>
              <a:rPr lang="fr-FR" dirty="0">
                <a:solidFill>
                  <a:srgbClr val="7F7F7F"/>
                </a:solidFill>
              </a:rPr>
              <a:t>,</a:t>
            </a:r>
            <a:br>
              <a:rPr lang="fr-FR" dirty="0">
                <a:solidFill>
                  <a:srgbClr val="7F7F7F"/>
                </a:solidFill>
                <a:latin typeface="Verdana"/>
                <a:ea typeface="Verdana"/>
                <a:cs typeface="Verdana"/>
                <a:sym typeface="Verdana"/>
              </a:rPr>
            </a:br>
            <a:r>
              <a:rPr lang="fr-FR" dirty="0">
                <a:solidFill>
                  <a:srgbClr val="7F7F7F"/>
                </a:solidFill>
              </a:rPr>
              <a:t>For all operators, most of 3G samples are carried out over U2100.</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9"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3595412869"/>
              </p:ext>
            </p:extLst>
          </p:nvPr>
        </p:nvGraphicFramePr>
        <p:xfrm>
          <a:off x="469901" y="2708112"/>
          <a:ext cx="4513580"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328116152"/>
              </p:ext>
            </p:extLst>
          </p:nvPr>
        </p:nvGraphicFramePr>
        <p:xfrm>
          <a:off x="5151119" y="2708112"/>
          <a:ext cx="6570981"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err="1">
                <a:solidFill>
                  <a:srgbClr val="00B050"/>
                </a:solidFill>
                <a:latin typeface="Verdana"/>
                <a:ea typeface="Verdana"/>
                <a:cs typeface="Verdana"/>
                <a:sym typeface="Verdana"/>
              </a:rPr>
              <a:t>highest</a:t>
            </a:r>
            <a:r>
              <a:rPr lang="fr-FR" dirty="0">
                <a:solidFill>
                  <a:srgbClr val="00B050"/>
                </a:solidFill>
                <a:latin typeface="Verdana"/>
                <a:ea typeface="Verdana"/>
                <a:cs typeface="Verdana"/>
                <a:sym typeface="Verdana"/>
              </a:rPr>
              <a:t> LTE CA </a:t>
            </a:r>
            <a:r>
              <a:rPr lang="fr-FR" dirty="0">
                <a:solidFill>
                  <a:srgbClr val="7F7F7F"/>
                </a:solidFill>
                <a:latin typeface="Verdana"/>
                <a:ea typeface="Verdana"/>
                <a:cs typeface="Verdana"/>
                <a:sym typeface="Verdana"/>
              </a:rPr>
              <a:t>Carrier </a:t>
            </a:r>
            <a:r>
              <a:rPr lang="fr-FR" dirty="0" err="1">
                <a:solidFill>
                  <a:srgbClr val="7F7F7F"/>
                </a:solidFill>
                <a:latin typeface="Verdana"/>
                <a:ea typeface="Verdana"/>
                <a:cs typeface="Verdana"/>
                <a:sym typeface="Verdana"/>
              </a:rPr>
              <a:t>Aggregation</a:t>
            </a:r>
            <a:r>
              <a:rPr lang="fr-FR" dirty="0">
                <a:solidFill>
                  <a:srgbClr val="7F7F7F"/>
                </a:solidFill>
                <a:latin typeface="Verdana"/>
                <a:ea typeface="Verdana"/>
                <a:cs typeface="Verdana"/>
                <a:sym typeface="Verdana"/>
              </a:rPr>
              <a:t> usage</a:t>
            </a:r>
            <a:r>
              <a:rPr lang="fr-FR" dirty="0">
                <a:solidFill>
                  <a:srgbClr val="7F7F7F"/>
                </a:solidFill>
              </a:rPr>
              <a:t> with 83,40% against 48,91% for MOOV and 50,75% for CELTISS.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Chart 1">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2525827713"/>
              </p:ext>
            </p:extLst>
          </p:nvPr>
        </p:nvGraphicFramePr>
        <p:xfrm>
          <a:off x="469900" y="1950720"/>
          <a:ext cx="5626100" cy="40944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1487529513"/>
              </p:ext>
            </p:extLst>
          </p:nvPr>
        </p:nvGraphicFramePr>
        <p:xfrm>
          <a:off x="6283960" y="1950720"/>
          <a:ext cx="5125720" cy="409448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comparison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showing a acceptable level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4255074582"/>
              </p:ext>
            </p:extLst>
          </p:nvPr>
        </p:nvGraphicFramePr>
        <p:xfrm>
          <a:off x="469900" y="1653540"/>
          <a:ext cx="10960100" cy="47777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6289EEDA-A6C7-30F3-45AD-0A8FEAE2BADF}"/>
              </a:ext>
            </a:extLst>
          </p:cNvPr>
          <p:cNvPicPr>
            <a:picLocks noChangeAspect="1"/>
          </p:cNvPicPr>
          <p:nvPr/>
        </p:nvPicPr>
        <p:blipFill>
          <a:blip r:embed="rId3"/>
          <a:stretch>
            <a:fillRect/>
          </a:stretch>
        </p:blipFill>
        <p:spPr>
          <a:xfrm>
            <a:off x="8014542" y="1737985"/>
            <a:ext cx="3686488" cy="2912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FABD381-5F84-0F3C-C5EC-D25DDBC2660A}"/>
              </a:ext>
            </a:extLst>
          </p:cNvPr>
          <p:cNvPicPr>
            <a:picLocks noChangeAspect="1"/>
          </p:cNvPicPr>
          <p:nvPr/>
        </p:nvPicPr>
        <p:blipFill>
          <a:blip r:embed="rId4"/>
          <a:stretch>
            <a:fillRect/>
          </a:stretch>
        </p:blipFill>
        <p:spPr>
          <a:xfrm>
            <a:off x="4258173" y="1726301"/>
            <a:ext cx="3563256" cy="2924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4174D86B-74DA-BAC5-596C-50C1D3138D39}"/>
              </a:ext>
            </a:extLst>
          </p:cNvPr>
          <p:cNvPicPr>
            <a:picLocks noChangeAspect="1"/>
          </p:cNvPicPr>
          <p:nvPr/>
        </p:nvPicPr>
        <p:blipFill>
          <a:blip r:embed="rId5"/>
          <a:stretch>
            <a:fillRect/>
          </a:stretch>
        </p:blipFill>
        <p:spPr>
          <a:xfrm>
            <a:off x="469899" y="1737985"/>
            <a:ext cx="3624466" cy="2912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comparison 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showing an acceptable level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69899" y="1742574"/>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244426" y="1726301"/>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8025595" y="1726301"/>
            <a:ext cx="197521" cy="202691"/>
          </a:xfrm>
          <a:prstGeom prst="rect">
            <a:avLst/>
          </a:prstGeom>
          <a:noFill/>
          <a:ln>
            <a:noFill/>
          </a:ln>
        </p:spPr>
      </p:pic>
      <p:pic>
        <p:nvPicPr>
          <p:cNvPr id="7" name="Picture 6">
            <a:extLst>
              <a:ext uri="{FF2B5EF4-FFF2-40B4-BE49-F238E27FC236}">
                <a16:creationId xmlns:a16="http://schemas.microsoft.com/office/drawing/2014/main" id="{E48501A2-4E8B-47F7-7FE6-9102BEB8E66B}"/>
              </a:ext>
            </a:extLst>
          </p:cNvPr>
          <p:cNvPicPr>
            <a:picLocks noChangeAspect="1"/>
          </p:cNvPicPr>
          <p:nvPr/>
        </p:nvPicPr>
        <p:blipFill>
          <a:blip r:embed="rId9"/>
          <a:stretch>
            <a:fillRect/>
          </a:stretch>
        </p:blipFill>
        <p:spPr>
          <a:xfrm>
            <a:off x="2832238" y="1726301"/>
            <a:ext cx="1222798" cy="972922"/>
          </a:xfrm>
          <a:prstGeom prst="rect">
            <a:avLst/>
          </a:prstGeom>
        </p:spPr>
      </p:pic>
      <p:pic>
        <p:nvPicPr>
          <p:cNvPr id="17" name="Picture 16">
            <a:extLst>
              <a:ext uri="{FF2B5EF4-FFF2-40B4-BE49-F238E27FC236}">
                <a16:creationId xmlns:a16="http://schemas.microsoft.com/office/drawing/2014/main" id="{0C47104B-E83A-E17C-56A1-2AEA41C9AB1D}"/>
              </a:ext>
            </a:extLst>
          </p:cNvPr>
          <p:cNvPicPr>
            <a:picLocks noChangeAspect="1"/>
          </p:cNvPicPr>
          <p:nvPr/>
        </p:nvPicPr>
        <p:blipFill>
          <a:blip r:embed="rId10"/>
          <a:stretch>
            <a:fillRect/>
          </a:stretch>
        </p:blipFill>
        <p:spPr>
          <a:xfrm>
            <a:off x="6538452" y="1717846"/>
            <a:ext cx="1295059" cy="976974"/>
          </a:xfrm>
          <a:prstGeom prst="rect">
            <a:avLst/>
          </a:prstGeom>
        </p:spPr>
      </p:pic>
      <p:pic>
        <p:nvPicPr>
          <p:cNvPr id="22" name="Picture 21">
            <a:extLst>
              <a:ext uri="{FF2B5EF4-FFF2-40B4-BE49-F238E27FC236}">
                <a16:creationId xmlns:a16="http://schemas.microsoft.com/office/drawing/2014/main" id="{3D6D19D3-6062-052D-B77B-F490AF5F4B05}"/>
              </a:ext>
            </a:extLst>
          </p:cNvPr>
          <p:cNvPicPr>
            <a:picLocks noChangeAspect="1"/>
          </p:cNvPicPr>
          <p:nvPr/>
        </p:nvPicPr>
        <p:blipFill>
          <a:blip r:embed="rId11"/>
          <a:stretch>
            <a:fillRect/>
          </a:stretch>
        </p:blipFill>
        <p:spPr>
          <a:xfrm>
            <a:off x="10481186" y="1737986"/>
            <a:ext cx="1219843" cy="967276"/>
          </a:xfrm>
          <a:prstGeom prst="rect">
            <a:avLst/>
          </a:prstGeom>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Deloitte fait référence à un ou plusieurs cabinets membres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société de droit anglais (« </a:t>
            </a:r>
            <a:r>
              <a:rPr lang="fr-FR" sz="800" b="0" dirty="0" err="1">
                <a:solidFill>
                  <a:srgbClr val="000000"/>
                </a:solidFill>
                <a:latin typeface="Verdana"/>
                <a:ea typeface="Verdana"/>
                <a:cs typeface="Verdana"/>
                <a:sym typeface="Verdana"/>
              </a:rPr>
              <a:t>private</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company</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limited</a:t>
            </a:r>
            <a:r>
              <a:rPr lang="fr-FR" sz="800" b="0" dirty="0">
                <a:solidFill>
                  <a:srgbClr val="000000"/>
                </a:solidFill>
                <a:latin typeface="Verdana"/>
                <a:ea typeface="Verdana"/>
                <a:cs typeface="Verdana"/>
                <a:sym typeface="Verdana"/>
              </a:rPr>
              <a:t> by </a:t>
            </a:r>
            <a:r>
              <a:rPr lang="fr-FR" sz="800" b="0" dirty="0" err="1">
                <a:solidFill>
                  <a:srgbClr val="000000"/>
                </a:solidFill>
                <a:latin typeface="Verdana"/>
                <a:ea typeface="Verdana"/>
                <a:cs typeface="Verdana"/>
                <a:sym typeface="Verdana"/>
              </a:rPr>
              <a:t>guarantee</a:t>
            </a:r>
            <a:r>
              <a:rPr lang="fr-FR" sz="800" b="0" dirty="0">
                <a:solidFill>
                  <a:srgbClr val="000000"/>
                </a:solidFill>
                <a:latin typeface="Verdana"/>
                <a:ea typeface="Verdana"/>
                <a:cs typeface="Verdana"/>
                <a:sym typeface="Verdana"/>
              </a:rPr>
              <a:t> »), et à son réseau de cabinets membres constitués en entités indépendantes et juridiquement distinctes. Pour en savoir plus sur la structure légale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et de ses cabinets membres, consulter www.deloitte.com/about.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 2023 Deloitte Bénin SARL. Société du réseau Deloitte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Executive 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coverage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Coverage 2G/3G/4G</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3" name="Google Shape;1713;p16">
            <a:extLst>
              <a:ext uri="{FF2B5EF4-FFF2-40B4-BE49-F238E27FC236}">
                <a16:creationId xmlns:a16="http://schemas.microsoft.com/office/drawing/2014/main" id="{7323BDE7-84A6-87C3-9AF4-8FD0FBF2E3BF}"/>
              </a:ext>
            </a:extLst>
          </p:cNvPr>
          <p:cNvSpPr/>
          <p:nvPr/>
        </p:nvSpPr>
        <p:spPr>
          <a:xfrm>
            <a:off x="2293305" y="1355237"/>
            <a:ext cx="5051486" cy="510017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For 2G RF coverage, all operators meet ARCEP obligation for all morphologies,</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 of 2G coverage for Indoor morphology and ranked third for Incar and outdoor morphologies, </a:t>
            </a:r>
            <a:endParaRPr lang="en-US" sz="1200" dirty="0">
              <a:solidFill>
                <a:srgbClr val="7F7F7F"/>
              </a:solidFill>
              <a:latin typeface="Verdana"/>
              <a:ea typeface="Verdana"/>
              <a:cs typeface="Verdana"/>
            </a:endParaRPr>
          </a:p>
          <a:p>
            <a:pPr lvl="0" algn="just">
              <a:lnSpc>
                <a:spcPct val="150000"/>
              </a:lnSpc>
              <a:buClr>
                <a:srgbClr val="81BC00"/>
              </a:buClr>
              <a:buSzPts val="1200"/>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MTN is leading in terms of 3G coverage rate with (91,33%) against (90,65%) for CELTISS and  (76,30%) for MOOV</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and CELTISS meet ARCEP 3G coverage obligation</a:t>
            </a:r>
            <a:endParaRPr sz="1200" dirty="0">
              <a:solidFill>
                <a:srgbClr val="7F7F7F"/>
              </a:solidFill>
              <a:latin typeface="Verdana"/>
              <a:ea typeface="Verdana"/>
              <a:cs typeface="Verdana"/>
              <a:sym typeface="Verdana"/>
            </a:endParaRPr>
          </a:p>
          <a:p>
            <a:pPr lvl="0" algn="just">
              <a:lnSpc>
                <a:spcPct val="150000"/>
              </a:lnSpc>
              <a:buClr>
                <a:srgbClr val="81BC00"/>
              </a:buClr>
              <a:buSzPts val="1200"/>
            </a:pPr>
            <a:endParaRPr lang="fr-F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en-US" sz="1200" dirty="0">
                <a:solidFill>
                  <a:srgbClr val="7F7F7F"/>
                </a:solidFill>
              </a:rPr>
              <a:t>MTN has the best 4G coverage for Indoor and outdoor morphologies,</a:t>
            </a: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operators failed to satisfied the ARCEP threshold for indoor coverage for 4G network. </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voice service 2G/3G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Voice service 2G/3G </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Accessibility: MTN is  ranked third in terms of accessibility to voice service , </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and CELTISS failed to meet ARCEP accessibility thresholds,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Retainability: MTN is ranked first in term of retainability better than MOOV and CELTISS,</a:t>
            </a:r>
            <a:endParaRPr lang="en-US" sz="1200"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0.44% compared to 2.96% for CELTISS and 0.55% for MOOV. Only MTN and CELTISS meet ARCEP retainabilty requirements,</a:t>
            </a:r>
            <a:endParaRPr lang="en-US" sz="1200"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Integrity: MTN is in third position in terms of voice quality lower than MOOV and CELTISS with average Mean Opinion Score 3.87 as opposed to 3.91 for CELTISS and 4.09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SMS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390163" y="2643074"/>
            <a:ext cx="5051486" cy="2162207"/>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In DJOUGOU, MTN has an excellent performance for SMS service and satisfys alone the ARCEP requirements. </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R="0" lvl="0" algn="just" rtl="0">
              <a:lnSpc>
                <a:spcPct val="110000"/>
              </a:lnSpc>
              <a:spcBef>
                <a:spcPts val="0"/>
              </a:spcBef>
              <a:spcAft>
                <a:spcPts val="0"/>
              </a:spcAft>
              <a:buClr>
                <a:srgbClr val="81BC00"/>
              </a:buClr>
              <a:buSzPts val="1200"/>
            </a:pP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184861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In DJOUGOU, MTN has recorded an excellent performance for SMS service.</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2" name="Google Shape;1767;p19">
            <a:extLst>
              <a:ext uri="{FF2B5EF4-FFF2-40B4-BE49-F238E27FC236}">
                <a16:creationId xmlns:a16="http://schemas.microsoft.com/office/drawing/2014/main" id="{600B8E18-C234-FCFA-F9EB-A2392638E0FE}"/>
              </a:ext>
            </a:extLst>
          </p:cNvPr>
          <p:cNvSpPr/>
          <p:nvPr/>
        </p:nvSpPr>
        <p:spPr>
          <a:xfrm>
            <a:off x="2390163" y="1529586"/>
            <a:ext cx="5051486" cy="4751847"/>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leading in terms of 4G DL throughput with 38.98Mbps, better than MOOV 17.04Mbps and  CELTISS 12.89Mbps.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18.16Mbps, as opposed to 11.62Mbps for MOOV and 11.56Mbps for CELTISS.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For 4G network,  all operators meet ARCEP’s End User Throughput obligation in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4" name="Google Shape;1714;p16">
            <a:extLst>
              <a:ext uri="{FF2B5EF4-FFF2-40B4-BE49-F238E27FC236}">
                <a16:creationId xmlns:a16="http://schemas.microsoft.com/office/drawing/2014/main" id="{6CD2EAA6-62F2-21E3-8A44-5F42A83F0628}"/>
              </a:ext>
            </a:extLst>
          </p:cNvPr>
          <p:cNvSpPr/>
          <p:nvPr/>
        </p:nvSpPr>
        <p:spPr>
          <a:xfrm>
            <a:off x="7641324" y="1989310"/>
            <a:ext cx="4337555" cy="1310899"/>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In DJOUGOU, MTN has an excellent performance in terms of 4G End User KPIs.</a:t>
            </a:r>
          </a:p>
          <a:p>
            <a:pPr algn="just">
              <a:lnSpc>
                <a:spcPct val="110000"/>
              </a:lnSpc>
              <a:buClr>
                <a:schemeClr val="accent6"/>
              </a:buClr>
              <a:buSzPts val="1200"/>
            </a:pPr>
            <a:endParaRPr lang="en-US" sz="1200" dirty="0">
              <a:solidFill>
                <a:srgbClr val="7F7F7F"/>
              </a:solidFill>
              <a:latin typeface="Verdana"/>
              <a:ea typeface="Verdana"/>
              <a:cs typeface="Verdana"/>
            </a:endParaRPr>
          </a:p>
        </p:txBody>
      </p:sp>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6668</TotalTime>
  <Words>3224</Words>
  <Application>Microsoft Office PowerPoint</Application>
  <PresentationFormat>Widescreen</PresentationFormat>
  <Paragraphs>611</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Noto Sans Symbols</vt:lpstr>
      <vt:lpstr>Verdana</vt:lpstr>
      <vt:lpstr>Arial</vt:lpstr>
      <vt:lpstr>Calibri</vt:lpstr>
      <vt:lpstr>Quattrocento Sans</vt:lpstr>
      <vt:lpstr>1_Deloitte_US_Onscreen</vt:lpstr>
      <vt:lpstr>Deloitte_US_Onscreen</vt:lpstr>
      <vt:lpstr>PowerPoint Presentation</vt:lpstr>
      <vt:lpstr>Summary</vt:lpstr>
      <vt:lpstr>PowerPoint Presentation</vt:lpstr>
      <vt:lpstr>Intermediate report </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In DJOUGOU, MOOV has the best 3G coverage for all morphologies, MTN has the best 3G coverage,  MTN has the best 4G coverage for Indoor and outdoor morphologies, All operators failed to meet ARCEP requirements for 4G Indoor coverage.       </vt:lpstr>
      <vt:lpstr>Benchmarking Key Results – 2G/3G voice and SMS Summary  MTN is  ranked third in terms of accessibility to voice service ,  MTN is leading in retainability by having the lowest Call Drop Rate(%), In DJOUGOU, MTN has an excellent performance for SMS service and satisfys alone the ARCEP requirements,  MTN is ranked third in term of voice quality MOS but satisfys ARCEP requirements.    </vt:lpstr>
      <vt:lpstr>Benchmarking Key Results – 3G Data Summary  MTN’s network in 3G DATA meets ARCEP requirements.  </vt:lpstr>
      <vt:lpstr>Benchmarking Key Results – 4G Data Summary  MTN’s 4G DATA End User KPIs satisfy extensively ARCEP requirements, MTN is ranked first in terms of FTP DL/UL throughput,  MTN has an excellent FTP DL throughput with 38,98Mbps against 17,04Mbps for MOOV and 12,89Mbps for CELTISS.   </vt:lpstr>
      <vt:lpstr>PowerPoint Presentation</vt:lpstr>
      <vt:lpstr>Benchmarking: 2G coverage  MTN’s, MOOV’s and CELTISS’s 2G coverage meets ARCEP RxLev thresholds,  MTN needs to improve its 2G indoor coverage.  </vt:lpstr>
      <vt:lpstr>Benchmarking: 2G coverage - Maps  MOOV has the best ratio of RxLev samples great than -74dBm.       </vt:lpstr>
      <vt:lpstr>Benchmarking: 3G coverage  In DJOUGOU, MTN has the best  3G coverage and meets ARCEP requirements. </vt:lpstr>
      <vt:lpstr>Benchmarking: 3G coverage-Maps  In DJOUGOU, MTN is clair leader in terms of 3G coverage and has the best distribution of RSCP samples.       </vt:lpstr>
      <vt:lpstr>Benchmarking: 4G coverage  MTN's 4G Radio coverage meets ARCEP requirements for Incar and outdoor morphologies. For Indoor coverage, all operators failed to meet ARCEP requirements but MTN has the best ratio. </vt:lpstr>
      <vt:lpstr>Benchmarking – 4G coverage - Maps  MTN’s 4G coverage is better than MOOV’s and CELTISS’s.      </vt:lpstr>
      <vt:lpstr>PowerPoint Presentation</vt:lpstr>
      <vt:lpstr>Benchmarking: CS Accessibility 2G/3G BLOCKED CALLS   In DJOUGOU, MTN has the worst accessibility to voice service compared to competitors, MTN exceeds ARCEP requirements in terms of accessibility. </vt:lpstr>
      <vt:lpstr>Benchmarking: CS Integrity Voice quality Mean Opinion Score  In DJOUGOU, CELTISS has the best ratio of excellent and good Voice Quality samples and MOS compared to MTN and MOOV.MTN needs to improve its voice quality MOS by pushing CS traffic to 3G as much as possible and improving 3G radio pamameter Ec/No.   </vt:lpstr>
      <vt:lpstr>Benchmarking – CS Integrity Voice quality maps (MOS)  MTN has around 4,13% of MOS samples lower than 2.2 against 1,08% for CELTISS and 4,73 for MOOV  MOS Values lower than 2,2 pose risk of bad users perceived voice quality and silent calls.                                              3d       </vt:lpstr>
      <vt:lpstr>Benchmarking: CS Retainability 2G/3G DROPPED CALLS  MTN is clair leader in terms of retainability by having the best CDR(%),  MTN and CELTISS satisfy ARCEP thresholds regarding Call Drop Rate.</vt:lpstr>
      <vt:lpstr>Benchmarking Voice service Band usage(%)  All operators have more than 96% of voice calls carried out over 3G,  MTN and CELTISS use mainly UMTS2100 (&gt;75%).      </vt:lpstr>
      <vt:lpstr>Benchmarking: Radio parameters EC/NO comparison  11,39% of drive test samples are showing a very low level of EcNo for 3G MTN opposed to MOOV 5,64% and CELTISS 1,25%. MTN needs to improve its Ec/No samples ditribution in order to improve voice quality MOS.     </vt:lpstr>
      <vt:lpstr>Benchmarking: Radio parameters EC/NO  3G MOOV’s and CELTISS’s EC/N0 is better than MTN’s due to the number of 3G used carriers .      </vt:lpstr>
      <vt:lpstr>Benchmarking – 2G/3G CALL SETUP TIME  MTN is clear leader in terms of Call Setup Time.       </vt:lpstr>
      <vt:lpstr>Benchmarking – SMS Service  MTN has outperformed its competitors in terms of SMS service,  In DJOUGOU, Compared to others areas, MTN has an excellent SMS performance.  </vt:lpstr>
      <vt:lpstr>PowerPoint Presentation</vt:lpstr>
      <vt:lpstr>Benchmarking – DATA 3G  All operators have a good rate of successful Internet connection. </vt:lpstr>
      <vt:lpstr>Benchmarking – DATA 3G Web Browsing service  All operators have very good web service success rate and meet ARCEP requirements. MTN has the best PS connection setup time.</vt:lpstr>
      <vt:lpstr>Benchmarking – DATA 3G  MTN has an excellent performance for downlink and uplink FTP success rate. </vt:lpstr>
      <vt:lpstr>Benchmarking – 3G FTP MEAN THROUGHPUT   MTN’s 3G dowlink Throughput is less than MOOV’s and CELTISS’s,  MTN has the best 3G UL thropughput.</vt:lpstr>
      <vt:lpstr>Benchmarking – 3G FTP MEAN THROUGHPUT comparison map  All operators meet ARCEP requirements by having 100% of 3G DL throughput samples better than 2Mbps. </vt:lpstr>
      <vt:lpstr>Benchmarking – 4G HTTP Browsing service  All operators have very good HTTP Browsing success rate.  </vt:lpstr>
      <vt:lpstr>Benchmarking – 4G FTP THROUGHPUT comparison  MTN’s 4G network  has an excellent  FTP success rate.</vt:lpstr>
      <vt:lpstr>Benchmarking – 4G FTP THROUGHPUT comparison  In DJOUGOU, MTN is leading in terms of FTP DL/UL AVERAGE Throughput,  MTN has outperformed its competitors with an excellent DL/UL speed. </vt:lpstr>
      <vt:lpstr>Benchmarking – 4G FTP THROUGHPUT comparison map  In DJOUGOU, MTN has an excellent end user throughput with more than 40,37% of samples better than 30Mbps .    </vt:lpstr>
      <vt:lpstr>Benchmarking – BAND and TECHNOLOGY UTILISATION  Most of MTN’s and MOOV’s LTE samples are carried out over LTE 2600 as first carrier,  Most of CELTISS’s samples are carried out over LTE 1800 as first carrier, For all operators, most of 3G samples are carried out over U2100.   </vt:lpstr>
      <vt:lpstr>Benchmarking – Data TECHNOLOGY Usage(%)  MTN has the highest LTE CA Carrier Aggregation usage with 83,40% against 48,91% for MOOV and 50,75% for CELTISS.    </vt:lpstr>
      <vt:lpstr>Benchmarking – SINR comparison   Drive tests are showing a acceptable level of MTN Network SINR.     </vt:lpstr>
      <vt:lpstr>Benchmarking – SNIR comparison map  Drive tests are showing an acceptable level of MTN Network SINR.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187</cp:revision>
  <dcterms:created xsi:type="dcterms:W3CDTF">2019-01-15T17:14:35Z</dcterms:created>
  <dcterms:modified xsi:type="dcterms:W3CDTF">2023-11-23T12:26:41Z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