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0"/>
  </p:notesMasterIdLst>
  <p:sldIdLst>
    <p:sldId id="256" r:id="rId3"/>
    <p:sldId id="370" r:id="rId4"/>
    <p:sldId id="265" r:id="rId5"/>
    <p:sldId id="266" r:id="rId6"/>
    <p:sldId id="270" r:id="rId7"/>
    <p:sldId id="364" r:id="rId8"/>
    <p:sldId id="369"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4" r:id="rId28"/>
    <p:sldId id="292" r:id="rId29"/>
    <p:sldId id="293" r:id="rId30"/>
    <p:sldId id="296" r:id="rId31"/>
    <p:sldId id="297" r:id="rId32"/>
    <p:sldId id="300" r:id="rId33"/>
    <p:sldId id="302" r:id="rId34"/>
    <p:sldId id="303" r:id="rId35"/>
    <p:sldId id="304" r:id="rId36"/>
    <p:sldId id="305" r:id="rId37"/>
    <p:sldId id="306" r:id="rId38"/>
    <p:sldId id="307" r:id="rId39"/>
    <p:sldId id="308" r:id="rId40"/>
    <p:sldId id="310" r:id="rId41"/>
    <p:sldId id="311" r:id="rId42"/>
    <p:sldId id="312" r:id="rId43"/>
    <p:sldId id="313" r:id="rId44"/>
    <p:sldId id="314" r:id="rId45"/>
    <p:sldId id="315" r:id="rId46"/>
    <p:sldId id="298" r:id="rId47"/>
    <p:sldId id="299" r:id="rId48"/>
    <p:sldId id="363" r:id="rId49"/>
  </p:sldIdLst>
  <p:sldSz cx="12192000" cy="6858000"/>
  <p:notesSz cx="6888163" cy="10018713"/>
  <p:embeddedFontLst>
    <p:embeddedFont>
      <p:font typeface="Calibri" panose="020F0502020204030204" pitchFamily="34"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141" Type="http://customschemas.google.com/relationships/presentationmetadata" Target="metadata"/><Relationship Id="rId146"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Project\MTN\Report\CALAVI\Chart%20CALAVI.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D:\Project\MTN\Report\CALAVI\Chart%20CALAVI.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HP\Desktop\Benin\Reports\Chart%20CALAVI.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HP\Desktop\Benin\Reports\Chart%20CALAVI.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HP\Desktop\Benin\Reports\Chart%20CALAVI.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CALAVI\Chart%20CALAV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2G 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0.92730000000000001</c:v>
                </c:pt>
                <c:pt idx="1">
                  <c:v>0.99990000000000001</c:v>
                </c:pt>
                <c:pt idx="2">
                  <c:v>1</c:v>
                </c:pt>
              </c:numCache>
            </c:numRef>
          </c:val>
          <c:extLst>
            <c:ext xmlns:c16="http://schemas.microsoft.com/office/drawing/2014/chart" uri="{C3380CC4-5D6E-409C-BE32-E72D297353CC}">
              <c16:uniqueId val="{00000000-2CA8-4A09-AEDC-FF20301385C3}"/>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0.92830000000000001</c:v>
                </c:pt>
                <c:pt idx="1">
                  <c:v>0.99970000000000003</c:v>
                </c:pt>
                <c:pt idx="2">
                  <c:v>1</c:v>
                </c:pt>
              </c:numCache>
            </c:numRef>
          </c:val>
          <c:extLst>
            <c:ext xmlns:c16="http://schemas.microsoft.com/office/drawing/2014/chart" uri="{C3380CC4-5D6E-409C-BE32-E72D297353CC}">
              <c16:uniqueId val="{00000001-2CA8-4A09-AEDC-FF20301385C3}"/>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0.96730000000000005</c:v>
                </c:pt>
                <c:pt idx="1">
                  <c:v>0.99970000000000003</c:v>
                </c:pt>
                <c:pt idx="2">
                  <c:v>1</c:v>
                </c:pt>
              </c:numCache>
            </c:numRef>
          </c:val>
          <c:extLst>
            <c:ext xmlns:c16="http://schemas.microsoft.com/office/drawing/2014/chart" uri="{C3380CC4-5D6E-409C-BE32-E72D297353CC}">
              <c16:uniqueId val="{00000002-2CA8-4A09-AEDC-FF20301385C3}"/>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2G</a:t>
            </a:r>
            <a:r>
              <a:rPr lang="fr-FR" baseline="0" dirty="0"/>
              <a:t> Band </a:t>
            </a:r>
            <a:r>
              <a:rPr lang="fr-FR" dirty="0"/>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a:effectLst/>
            </c:spPr>
            <c:extLst>
              <c:ext xmlns:c16="http://schemas.microsoft.com/office/drawing/2014/chart" uri="{C3380CC4-5D6E-409C-BE32-E72D297353CC}">
                <c16:uniqueId val="{00000001-9B25-45DD-8D97-463FBB99156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0.7702</c:v>
                </c:pt>
                <c:pt idx="1">
                  <c:v>0.2298</c:v>
                </c:pt>
              </c:numCache>
            </c:numRef>
          </c:val>
          <c:extLst>
            <c:ext xmlns:c16="http://schemas.microsoft.com/office/drawing/2014/chart" uri="{C3380CC4-5D6E-409C-BE32-E72D297353CC}">
              <c16:uniqueId val="{00000002-9B25-45DD-8D97-463FBB991566}"/>
            </c:ext>
          </c:extLst>
        </c:ser>
        <c:ser>
          <c:idx val="2"/>
          <c:order val="1"/>
          <c:tx>
            <c:strRef>
              <c:f>Sheet1!$A$530</c:f>
              <c:strCache>
                <c:ptCount val="1"/>
                <c:pt idx="0">
                  <c:v>MOOV</c:v>
                </c:pt>
              </c:strCache>
            </c:strRef>
          </c:tx>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0.70089999999999997</c:v>
                </c:pt>
                <c:pt idx="1">
                  <c:v>0.29909999999999998</c:v>
                </c:pt>
              </c:numCache>
            </c:numRef>
          </c:val>
          <c:extLst>
            <c:ext xmlns:c16="http://schemas.microsoft.com/office/drawing/2014/chart" uri="{C3380CC4-5D6E-409C-BE32-E72D297353CC}">
              <c16:uniqueId val="{00000003-9B25-45DD-8D97-463FBB991566}"/>
            </c:ext>
          </c:extLst>
        </c:ser>
        <c:ser>
          <c:idx val="1"/>
          <c:order val="2"/>
          <c:tx>
            <c:strRef>
              <c:f>Sheet1!$A$531</c:f>
              <c:strCache>
                <c:ptCount val="1"/>
                <c:pt idx="0">
                  <c:v>CELTISS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General</c:formatCode>
                <c:ptCount val="2"/>
              </c:numCache>
            </c:numRef>
          </c:val>
          <c:extLst>
            <c:ext xmlns:c16="http://schemas.microsoft.com/office/drawing/2014/chart" uri="{C3380CC4-5D6E-409C-BE32-E72D297353CC}">
              <c16:uniqueId val="{00000004-9B25-45DD-8D97-463FBB991566}"/>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sysClr val="windowText" lastClr="000000">
                    <a:lumMod val="65000"/>
                    <a:lumOff val="35000"/>
                  </a:sysClr>
                </a:solidFill>
              </a:rPr>
              <a:t>3G Band usage(%)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0.75249999999999995</c:v>
                </c:pt>
                <c:pt idx="1">
                  <c:v>0.2475</c:v>
                </c:pt>
              </c:numCache>
            </c:numRef>
          </c:val>
          <c:extLst>
            <c:ext xmlns:c16="http://schemas.microsoft.com/office/drawing/2014/chart" uri="{C3380CC4-5D6E-409C-BE32-E72D297353CC}">
              <c16:uniqueId val="{00000000-5A21-4DFA-97BF-E2C94BCDFF47}"/>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0.14050000000000001</c:v>
                </c:pt>
                <c:pt idx="1">
                  <c:v>0.85950000000000004</c:v>
                </c:pt>
              </c:numCache>
            </c:numRef>
          </c:val>
          <c:extLst>
            <c:ext xmlns:c16="http://schemas.microsoft.com/office/drawing/2014/chart" uri="{C3380CC4-5D6E-409C-BE32-E72D297353CC}">
              <c16:uniqueId val="{00000001-5A21-4DFA-97BF-E2C94BCDFF47}"/>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0.15820000000000001</c:v>
                </c:pt>
                <c:pt idx="1">
                  <c:v>0.84179999999999999</c:v>
                </c:pt>
              </c:numCache>
            </c:numRef>
          </c:val>
          <c:extLst>
            <c:ext xmlns:c16="http://schemas.microsoft.com/office/drawing/2014/chart" uri="{C3380CC4-5D6E-409C-BE32-E72D297353CC}">
              <c16:uniqueId val="{00000002-5A21-4DFA-97BF-E2C94BCDFF47}"/>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bg1">
          <a:lumMod val="65000"/>
        </a:schemeClr>
      </a:solid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a:t>
            </a:r>
            <a:r>
              <a:rPr lang="fr-FR" dirty="0" err="1"/>
              <a:t>Ec</a:t>
            </a:r>
            <a:r>
              <a:rPr lang="fr-FR" dirty="0"/>
              <a:t>/No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5.0599999999999999E-2</c:v>
                </c:pt>
                <c:pt idx="1">
                  <c:v>0.1246</c:v>
                </c:pt>
                <c:pt idx="2">
                  <c:v>0.46339999999999998</c:v>
                </c:pt>
                <c:pt idx="3">
                  <c:v>0.3614</c:v>
                </c:pt>
                <c:pt idx="4">
                  <c:v>0.17519999999999999</c:v>
                </c:pt>
              </c:numCache>
            </c:numRef>
          </c:val>
          <c:extLst>
            <c:ext xmlns:c16="http://schemas.microsoft.com/office/drawing/2014/chart" uri="{C3380CC4-5D6E-409C-BE32-E72D297353CC}">
              <c16:uniqueId val="{00000000-A17F-4D9F-B8D4-B412A3B60F2C}"/>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0.39900000000000002</c:v>
                </c:pt>
                <c:pt idx="1">
                  <c:v>0.3019</c:v>
                </c:pt>
                <c:pt idx="2">
                  <c:v>0.24490000000000001</c:v>
                </c:pt>
                <c:pt idx="3">
                  <c:v>4.4299999999999999E-2</c:v>
                </c:pt>
                <c:pt idx="4">
                  <c:v>0.70090000000000008</c:v>
                </c:pt>
              </c:numCache>
            </c:numRef>
          </c:val>
          <c:extLst>
            <c:ext xmlns:c16="http://schemas.microsoft.com/office/drawing/2014/chart" uri="{C3380CC4-5D6E-409C-BE32-E72D297353CC}">
              <c16:uniqueId val="{00000001-A17F-4D9F-B8D4-B412A3B60F2C}"/>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0.72870000000000001</c:v>
                </c:pt>
                <c:pt idx="1">
                  <c:v>0.21290000000000001</c:v>
                </c:pt>
                <c:pt idx="2">
                  <c:v>5.0500000000000003E-2</c:v>
                </c:pt>
                <c:pt idx="3">
                  <c:v>7.9000000000000008E-3</c:v>
                </c:pt>
                <c:pt idx="4">
                  <c:v>0.94159999999999999</c:v>
                </c:pt>
              </c:numCache>
            </c:numRef>
          </c:val>
          <c:extLst>
            <c:ext xmlns:c16="http://schemas.microsoft.com/office/drawing/2014/chart" uri="{C3380CC4-5D6E-409C-BE32-E72D297353CC}">
              <c16:uniqueId val="{00000002-A17F-4D9F-B8D4-B412A3B60F2C}"/>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6.84</c:v>
                </c:pt>
              </c:numCache>
            </c:numRef>
          </c:val>
          <c:extLst>
            <c:ext xmlns:c16="http://schemas.microsoft.com/office/drawing/2014/chart" uri="{C3380CC4-5D6E-409C-BE32-E72D297353CC}">
              <c16:uniqueId val="{00000000-6CA0-4C96-8EE3-1DE3D7430EE6}"/>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7.01</c:v>
                </c:pt>
              </c:numCache>
            </c:numRef>
          </c:val>
          <c:extLst>
            <c:ext xmlns:c16="http://schemas.microsoft.com/office/drawing/2014/chart" uri="{C3380CC4-5D6E-409C-BE32-E72D297353CC}">
              <c16:uniqueId val="{00000001-6CA0-4C96-8EE3-1DE3D7430EE6}"/>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6.99</c:v>
                </c:pt>
              </c:numCache>
            </c:numRef>
          </c:val>
          <c:extLst>
            <c:ext xmlns:c16="http://schemas.microsoft.com/office/drawing/2014/chart" uri="{C3380CC4-5D6E-409C-BE32-E72D297353CC}">
              <c16:uniqueId val="{00000002-6CA0-4C96-8EE3-1DE3D7430EE6}"/>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FFFFFF">
          <a:lumMod val="65000"/>
        </a:srgbClr>
      </a:solidFill>
      <a:round/>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7.21</c:v>
                </c:pt>
                <c:pt idx="1">
                  <c:v>6.89</c:v>
                </c:pt>
                <c:pt idx="2">
                  <c:v>6.98</c:v>
                </c:pt>
              </c:numCache>
            </c:numRef>
          </c:val>
          <c:extLst>
            <c:ext xmlns:c16="http://schemas.microsoft.com/office/drawing/2014/chart" uri="{C3380CC4-5D6E-409C-BE32-E72D297353CC}">
              <c16:uniqueId val="{00000000-8021-4F39-B88C-0EE744EB5884}"/>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8.6</c:v>
                </c:pt>
                <c:pt idx="1">
                  <c:v>7.33</c:v>
                </c:pt>
                <c:pt idx="2">
                  <c:v>8.34</c:v>
                </c:pt>
              </c:numCache>
            </c:numRef>
          </c:val>
          <c:extLst>
            <c:ext xmlns:c16="http://schemas.microsoft.com/office/drawing/2014/chart" uri="{C3380CC4-5D6E-409C-BE32-E72D297353CC}">
              <c16:uniqueId val="{00000001-8021-4F39-B88C-0EE744EB5884}"/>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8.5</c:v>
                </c:pt>
                <c:pt idx="1">
                  <c:v>8.61</c:v>
                </c:pt>
              </c:numCache>
            </c:numRef>
          </c:val>
          <c:extLst>
            <c:ext xmlns:c16="http://schemas.microsoft.com/office/drawing/2014/chart" uri="{C3380CC4-5D6E-409C-BE32-E72D297353CC}">
              <c16:uniqueId val="{00000002-8021-4F39-B88C-0EE744EB5884}"/>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SMS Send Time Distribution</a:t>
            </a:r>
            <a:r>
              <a:rPr lang="fr-FR" baseline="0" dirty="0"/>
              <a:t> </a:t>
            </a:r>
            <a:r>
              <a:rPr lang="fr-FR"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0.58009999999999995</c:v>
                </c:pt>
                <c:pt idx="1">
                  <c:v>0.32579999999999998</c:v>
                </c:pt>
                <c:pt idx="2">
                  <c:v>9.4100000000000003E-2</c:v>
                </c:pt>
              </c:numCache>
            </c:numRef>
          </c:val>
          <c:extLst>
            <c:ext xmlns:c16="http://schemas.microsoft.com/office/drawing/2014/chart" uri="{C3380CC4-5D6E-409C-BE32-E72D297353CC}">
              <c16:uniqueId val="{00000000-16BA-4356-AB63-04B28804F71D}"/>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0.60419999999999996</c:v>
                </c:pt>
                <c:pt idx="1">
                  <c:v>0.2893</c:v>
                </c:pt>
                <c:pt idx="2">
                  <c:v>0.1065</c:v>
                </c:pt>
              </c:numCache>
            </c:numRef>
          </c:val>
          <c:extLst>
            <c:ext xmlns:c16="http://schemas.microsoft.com/office/drawing/2014/chart" uri="{C3380CC4-5D6E-409C-BE32-E72D297353CC}">
              <c16:uniqueId val="{00000001-16BA-4356-AB63-04B28804F71D}"/>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0.62450000000000006</c:v>
                </c:pt>
                <c:pt idx="1">
                  <c:v>0.2122</c:v>
                </c:pt>
                <c:pt idx="2">
                  <c:v>0.1633</c:v>
                </c:pt>
              </c:numCache>
            </c:numRef>
          </c:val>
          <c:extLst>
            <c:ext xmlns:c16="http://schemas.microsoft.com/office/drawing/2014/chart" uri="{C3380CC4-5D6E-409C-BE32-E72D297353CC}">
              <c16:uniqueId val="{00000002-16BA-4356-AB63-04B28804F71D}"/>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SMS Send/</a:t>
            </a:r>
            <a:r>
              <a:rPr lang="fr-FR" dirty="0" err="1"/>
              <a:t>Received</a:t>
            </a:r>
            <a:r>
              <a:rPr lang="fr-FR" baseline="0" dirty="0"/>
              <a:t> SR(%)</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0.90590000000000004</c:v>
                </c:pt>
                <c:pt idx="1">
                  <c:v>0.88880000000000003</c:v>
                </c:pt>
              </c:numCache>
            </c:numRef>
          </c:val>
          <c:extLst>
            <c:ext xmlns:c16="http://schemas.microsoft.com/office/drawing/2014/chart" uri="{C3380CC4-5D6E-409C-BE32-E72D297353CC}">
              <c16:uniqueId val="{00000000-2F88-4837-B1A4-7F29615F6772}"/>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0.89349999999999996</c:v>
                </c:pt>
                <c:pt idx="1">
                  <c:v>0.88100000000000001</c:v>
                </c:pt>
              </c:numCache>
            </c:numRef>
          </c:val>
          <c:extLst>
            <c:ext xmlns:c16="http://schemas.microsoft.com/office/drawing/2014/chart" uri="{C3380CC4-5D6E-409C-BE32-E72D297353CC}">
              <c16:uniqueId val="{00000001-2F88-4837-B1A4-7F29615F6772}"/>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0.8367</c:v>
                </c:pt>
                <c:pt idx="1">
                  <c:v>0.82440000000000002</c:v>
                </c:pt>
              </c:numCache>
            </c:numRef>
          </c:val>
          <c:extLst>
            <c:ext xmlns:c16="http://schemas.microsoft.com/office/drawing/2014/chart" uri="{C3380CC4-5D6E-409C-BE32-E72D297353CC}">
              <c16:uniqueId val="{00000002-2F88-4837-B1A4-7F29615F6772}"/>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FFFFFF">
          <a:lumMod val="65000"/>
        </a:srgbClr>
      </a:solidFill>
      <a:round/>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1</c:v>
                </c:pt>
                <c:pt idx="1">
                  <c:v>0.99880000000000002</c:v>
                </c:pt>
              </c:numCache>
            </c:numRef>
          </c:val>
          <c:extLst>
            <c:ext xmlns:c16="http://schemas.microsoft.com/office/drawing/2014/chart" uri="{C3380CC4-5D6E-409C-BE32-E72D297353CC}">
              <c16:uniqueId val="{00000000-0FBE-4FD1-A561-0A7C3C4B493A}"/>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0.99270000000000003</c:v>
                </c:pt>
                <c:pt idx="1">
                  <c:v>0.99409999999999998</c:v>
                </c:pt>
              </c:numCache>
            </c:numRef>
          </c:val>
          <c:extLst>
            <c:ext xmlns:c16="http://schemas.microsoft.com/office/drawing/2014/chart" uri="{C3380CC4-5D6E-409C-BE32-E72D297353CC}">
              <c16:uniqueId val="{00000001-0FBE-4FD1-A561-0A7C3C4B493A}"/>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1</c:v>
                </c:pt>
                <c:pt idx="1">
                  <c:v>0.99709999999999999</c:v>
                </c:pt>
              </c:numCache>
            </c:numRef>
          </c:val>
          <c:extLst>
            <c:ext xmlns:c16="http://schemas.microsoft.com/office/drawing/2014/chart" uri="{C3380CC4-5D6E-409C-BE32-E72D297353CC}">
              <c16:uniqueId val="{00000002-0FBE-4FD1-A561-0A7C3C4B493A}"/>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1.2</c:v>
                </c:pt>
                <c:pt idx="1">
                  <c:v>1.47</c:v>
                </c:pt>
              </c:numCache>
            </c:numRef>
          </c:val>
          <c:extLst>
            <c:ext xmlns:c16="http://schemas.microsoft.com/office/drawing/2014/chart" uri="{C3380CC4-5D6E-409C-BE32-E72D297353CC}">
              <c16:uniqueId val="{00000000-A7C9-4BA3-8729-A8F7440C6A74}"/>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1.33</c:v>
                </c:pt>
                <c:pt idx="1">
                  <c:v>1.39</c:v>
                </c:pt>
              </c:numCache>
            </c:numRef>
          </c:val>
          <c:extLst>
            <c:ext xmlns:c16="http://schemas.microsoft.com/office/drawing/2014/chart" uri="{C3380CC4-5D6E-409C-BE32-E72D297353CC}">
              <c16:uniqueId val="{00000001-A7C9-4BA3-8729-A8F7440C6A74}"/>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1.34</c:v>
                </c:pt>
                <c:pt idx="1">
                  <c:v>1.58</c:v>
                </c:pt>
              </c:numCache>
            </c:numRef>
          </c:val>
          <c:extLst>
            <c:ext xmlns:c16="http://schemas.microsoft.com/office/drawing/2014/chart" uri="{C3380CC4-5D6E-409C-BE32-E72D297353CC}">
              <c16:uniqueId val="{00000002-A7C9-4BA3-8729-A8F7440C6A74}"/>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PS Connection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5.33</c:v>
                </c:pt>
              </c:numCache>
            </c:numRef>
          </c:val>
          <c:extLst>
            <c:ext xmlns:c16="http://schemas.microsoft.com/office/drawing/2014/chart" uri="{C3380CC4-5D6E-409C-BE32-E72D297353CC}">
              <c16:uniqueId val="{00000000-6247-4CF2-8E42-97FCA9AED803}"/>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6.49</c:v>
                </c:pt>
              </c:numCache>
            </c:numRef>
          </c:val>
          <c:extLst>
            <c:ext xmlns:c16="http://schemas.microsoft.com/office/drawing/2014/chart" uri="{C3380CC4-5D6E-409C-BE32-E72D297353CC}">
              <c16:uniqueId val="{00000001-6247-4CF2-8E42-97FCA9AED803}"/>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6247-4CF2-8E42-97FCA9AED80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6.02</c:v>
                </c:pt>
              </c:numCache>
            </c:numRef>
          </c:val>
          <c:extLst>
            <c:ext xmlns:c16="http://schemas.microsoft.com/office/drawing/2014/chart" uri="{C3380CC4-5D6E-409C-BE32-E72D297353CC}">
              <c16:uniqueId val="{00000004-6247-4CF2-8E42-97FCA9AED803}"/>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0.9002</c:v>
                </c:pt>
              </c:numCache>
            </c:numRef>
          </c:val>
          <c:extLst>
            <c:ext xmlns:c16="http://schemas.microsoft.com/office/drawing/2014/chart" uri="{C3380CC4-5D6E-409C-BE32-E72D297353CC}">
              <c16:uniqueId val="{00000000-1A23-458E-A98F-EFDF37E098D2}"/>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0.89349999999999996</c:v>
                </c:pt>
              </c:numCache>
            </c:numRef>
          </c:val>
          <c:extLst>
            <c:ext xmlns:c16="http://schemas.microsoft.com/office/drawing/2014/chart" uri="{C3380CC4-5D6E-409C-BE32-E72D297353CC}">
              <c16:uniqueId val="{00000001-1A23-458E-A98F-EFDF37E098D2}"/>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0.93130000000000002</c:v>
                </c:pt>
              </c:numCache>
            </c:numRef>
          </c:val>
          <c:extLst>
            <c:ext xmlns:c16="http://schemas.microsoft.com/office/drawing/2014/chart" uri="{C3380CC4-5D6E-409C-BE32-E72D297353CC}">
              <c16:uniqueId val="{00000002-1A23-458E-A98F-EFDF37E098D2}"/>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719A-4ADC-8CA1-7B00EBC398C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0.99760000000000004</c:v>
                </c:pt>
              </c:numCache>
            </c:numRef>
          </c:val>
          <c:extLst>
            <c:ext xmlns:c16="http://schemas.microsoft.com/office/drawing/2014/chart" uri="{C3380CC4-5D6E-409C-BE32-E72D297353CC}">
              <c16:uniqueId val="{00000002-719A-4ADC-8CA1-7B00EBC398C9}"/>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0.97940000000000005</c:v>
                </c:pt>
              </c:numCache>
            </c:numRef>
          </c:val>
          <c:extLst>
            <c:ext xmlns:c16="http://schemas.microsoft.com/office/drawing/2014/chart" uri="{C3380CC4-5D6E-409C-BE32-E72D297353CC}">
              <c16:uniqueId val="{00000003-719A-4ADC-8CA1-7B00EBC398C9}"/>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0.99880000000000002</c:v>
                </c:pt>
              </c:numCache>
            </c:numRef>
          </c:val>
          <c:extLst>
            <c:ext xmlns:c16="http://schemas.microsoft.com/office/drawing/2014/chart" uri="{C3380CC4-5D6E-409C-BE32-E72D297353CC}">
              <c16:uniqueId val="{00000004-719A-4ADC-8CA1-7B00EBC398C9}"/>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FTP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1</c:v>
                </c:pt>
                <c:pt idx="1">
                  <c:v>0.9929</c:v>
                </c:pt>
              </c:numCache>
            </c:numRef>
          </c:val>
          <c:extLst>
            <c:ext xmlns:c16="http://schemas.microsoft.com/office/drawing/2014/chart" uri="{C3380CC4-5D6E-409C-BE32-E72D297353CC}">
              <c16:uniqueId val="{00000000-371D-47C6-A104-9327267EDBD4}"/>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0.98650000000000004</c:v>
                </c:pt>
                <c:pt idx="1">
                  <c:v>0.98109999999999997</c:v>
                </c:pt>
              </c:numCache>
            </c:numRef>
          </c:val>
          <c:extLst>
            <c:ext xmlns:c16="http://schemas.microsoft.com/office/drawing/2014/chart" uri="{C3380CC4-5D6E-409C-BE32-E72D297353CC}">
              <c16:uniqueId val="{00000001-371D-47C6-A104-9327267EDBD4}"/>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0.9929</c:v>
                </c:pt>
                <c:pt idx="1">
                  <c:v>0.99739999999999995</c:v>
                </c:pt>
              </c:numCache>
            </c:numRef>
          </c:val>
          <c:extLst>
            <c:ext xmlns:c16="http://schemas.microsoft.com/office/drawing/2014/chart" uri="{C3380CC4-5D6E-409C-BE32-E72D297353CC}">
              <c16:uniqueId val="{00000002-371D-47C6-A104-9327267EDBD4}"/>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081277777777776"/>
          <c:y val="0.10348288478891357"/>
          <c:w val="0.72380366666666662"/>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23D6-4651-AAE9-8A56A3A1F2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2963.37</c:v>
                </c:pt>
                <c:pt idx="1">
                  <c:v>1207</c:v>
                </c:pt>
                <c:pt idx="2">
                  <c:v>11737.85</c:v>
                </c:pt>
                <c:pt idx="3">
                  <c:v>12512.54</c:v>
                </c:pt>
              </c:numCache>
            </c:numRef>
          </c:val>
          <c:extLst>
            <c:ext xmlns:c16="http://schemas.microsoft.com/office/drawing/2014/chart" uri="{C3380CC4-5D6E-409C-BE32-E72D297353CC}">
              <c16:uniqueId val="{00000002-23D6-4651-AAE9-8A56A3A1F24D}"/>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3762.44</c:v>
                </c:pt>
                <c:pt idx="1">
                  <c:v>1164.53</c:v>
                </c:pt>
                <c:pt idx="2">
                  <c:v>26933.88</c:v>
                </c:pt>
                <c:pt idx="3">
                  <c:v>14925.39</c:v>
                </c:pt>
              </c:numCache>
            </c:numRef>
          </c:val>
          <c:extLst>
            <c:ext xmlns:c16="http://schemas.microsoft.com/office/drawing/2014/chart" uri="{C3380CC4-5D6E-409C-BE32-E72D297353CC}">
              <c16:uniqueId val="{00000003-23D6-4651-AAE9-8A56A3A1F24D}"/>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4201.33</c:v>
                </c:pt>
                <c:pt idx="1">
                  <c:v>2078.29</c:v>
                </c:pt>
                <c:pt idx="2">
                  <c:v>18279</c:v>
                </c:pt>
                <c:pt idx="3">
                  <c:v>7408.41</c:v>
                </c:pt>
              </c:numCache>
            </c:numRef>
          </c:val>
          <c:extLst>
            <c:ext xmlns:c16="http://schemas.microsoft.com/office/drawing/2014/chart" uri="{C3380CC4-5D6E-409C-BE32-E72D297353CC}">
              <c16:uniqueId val="{00000004-23D6-4651-AAE9-8A56A3A1F24D}"/>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0.99909999999999999</c:v>
                </c:pt>
              </c:numCache>
            </c:numRef>
          </c:val>
          <c:extLst>
            <c:ext xmlns:c16="http://schemas.microsoft.com/office/drawing/2014/chart" uri="{C3380CC4-5D6E-409C-BE32-E72D297353CC}">
              <c16:uniqueId val="{00000000-E097-477E-B08B-4FF1D0389E61}"/>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0.99780000000000002</c:v>
                </c:pt>
              </c:numCache>
            </c:numRef>
          </c:val>
          <c:extLst>
            <c:ext xmlns:c16="http://schemas.microsoft.com/office/drawing/2014/chart" uri="{C3380CC4-5D6E-409C-BE32-E72D297353CC}">
              <c16:uniqueId val="{00000001-E097-477E-B08B-4FF1D0389E61}"/>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0.99890000000000001</c:v>
                </c:pt>
              </c:numCache>
            </c:numRef>
          </c:val>
          <c:extLst>
            <c:ext xmlns:c16="http://schemas.microsoft.com/office/drawing/2014/chart" uri="{C3380CC4-5D6E-409C-BE32-E72D297353CC}">
              <c16:uniqueId val="{00000002-E097-477E-B08B-4FF1D0389E61}"/>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valAx>
      <c:spPr>
        <a:solidFill>
          <a:schemeClr val="lt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FTP Success Rate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0.99570000000000003</c:v>
                </c:pt>
                <c:pt idx="1">
                  <c:v>0.99119999999999997</c:v>
                </c:pt>
              </c:numCache>
            </c:numRef>
          </c:val>
          <c:extLst>
            <c:ext xmlns:c16="http://schemas.microsoft.com/office/drawing/2014/chart" uri="{C3380CC4-5D6E-409C-BE32-E72D297353CC}">
              <c16:uniqueId val="{00000000-B109-45DA-B4F9-D20C6AAB0001}"/>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1</c:v>
                </c:pt>
                <c:pt idx="1">
                  <c:v>0.99539999999999995</c:v>
                </c:pt>
              </c:numCache>
            </c:numRef>
          </c:val>
          <c:extLst>
            <c:ext xmlns:c16="http://schemas.microsoft.com/office/drawing/2014/chart" uri="{C3380CC4-5D6E-409C-BE32-E72D297353CC}">
              <c16:uniqueId val="{00000001-B109-45DA-B4F9-D20C6AAB0001}"/>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1</c:v>
                </c:pt>
                <c:pt idx="1">
                  <c:v>0.99780000000000002</c:v>
                </c:pt>
              </c:numCache>
            </c:numRef>
          </c:val>
          <c:extLst>
            <c:ext xmlns:c16="http://schemas.microsoft.com/office/drawing/2014/chart" uri="{C3380CC4-5D6E-409C-BE32-E72D297353CC}">
              <c16:uniqueId val="{00000002-B109-45DA-B4F9-D20C6AAB0001}"/>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936675922527091"/>
          <c:y val="0.11175330314605787"/>
          <c:w val="0.82545395686711476"/>
          <c:h val="0.6183245231126363"/>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19467.82</c:v>
                </c:pt>
                <c:pt idx="1">
                  <c:v>16192.44</c:v>
                </c:pt>
                <c:pt idx="2">
                  <c:v>192461.15</c:v>
                </c:pt>
                <c:pt idx="3">
                  <c:v>37350.35</c:v>
                </c:pt>
              </c:numCache>
            </c:numRef>
          </c:val>
          <c:extLst>
            <c:ext xmlns:c16="http://schemas.microsoft.com/office/drawing/2014/chart" uri="{C3380CC4-5D6E-409C-BE32-E72D297353CC}">
              <c16:uniqueId val="{00000000-5662-46A5-9BED-F396BAFAA4B9}"/>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22708.55</c:v>
                </c:pt>
                <c:pt idx="1">
                  <c:v>14256.16</c:v>
                </c:pt>
                <c:pt idx="2">
                  <c:v>155977.79999999999</c:v>
                </c:pt>
                <c:pt idx="3">
                  <c:v>27217.29</c:v>
                </c:pt>
              </c:numCache>
            </c:numRef>
          </c:val>
          <c:extLst>
            <c:ext xmlns:c16="http://schemas.microsoft.com/office/drawing/2014/chart" uri="{C3380CC4-5D6E-409C-BE32-E72D297353CC}">
              <c16:uniqueId val="{00000001-5662-46A5-9BED-F396BAFAA4B9}"/>
            </c:ext>
          </c:extLst>
        </c:ser>
        <c:ser>
          <c:idx val="2"/>
          <c:order val="2"/>
          <c:tx>
            <c:strRef>
              <c:f>Sheet1!$A$449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12677.21</c:v>
                </c:pt>
                <c:pt idx="1">
                  <c:v>12265.83</c:v>
                </c:pt>
                <c:pt idx="2">
                  <c:v>32124.35</c:v>
                </c:pt>
                <c:pt idx="3">
                  <c:v>14522.37</c:v>
                </c:pt>
              </c:numCache>
            </c:numRef>
          </c:val>
          <c:extLst>
            <c:ext xmlns:c16="http://schemas.microsoft.com/office/drawing/2014/chart" uri="{C3380CC4-5D6E-409C-BE32-E72D297353CC}">
              <c16:uniqueId val="{00000002-5662-46A5-9BED-F396BAFAA4B9}"/>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bg1">
              <a:lumMod val="65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dirty="0"/>
              <a:t>3G</a:t>
            </a:r>
            <a:r>
              <a:rPr lang="fr-FR" baseline="0" dirty="0"/>
              <a:t> Band </a:t>
            </a:r>
            <a:r>
              <a:rPr lang="fr-FR" sz="1400" b="0" i="0" u="none" strike="noStrike" baseline="0" dirty="0">
                <a:effectLst/>
              </a:rPr>
              <a:t>Distribution </a:t>
            </a:r>
            <a:r>
              <a:rPr lang="fr-FR" dirty="0"/>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0.47670000000000001</c:v>
                </c:pt>
                <c:pt idx="1">
                  <c:v>0.52329999999999999</c:v>
                </c:pt>
              </c:numCache>
            </c:numRef>
          </c:val>
          <c:extLst>
            <c:ext xmlns:c16="http://schemas.microsoft.com/office/drawing/2014/chart" uri="{C3380CC4-5D6E-409C-BE32-E72D297353CC}">
              <c16:uniqueId val="{00000000-9615-45E4-8185-C06BA39F71B6}"/>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6.4500000000000002E-2</c:v>
                </c:pt>
                <c:pt idx="1">
                  <c:v>0.9355</c:v>
                </c:pt>
              </c:numCache>
            </c:numRef>
          </c:val>
          <c:extLst>
            <c:ext xmlns:c16="http://schemas.microsoft.com/office/drawing/2014/chart" uri="{C3380CC4-5D6E-409C-BE32-E72D297353CC}">
              <c16:uniqueId val="{00000001-9615-45E4-8185-C06BA39F71B6}"/>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8.0999999999999996E-3</c:v>
                </c:pt>
                <c:pt idx="1">
                  <c:v>0.9919</c:v>
                </c:pt>
              </c:numCache>
            </c:numRef>
          </c:val>
          <c:extLst>
            <c:ext xmlns:c16="http://schemas.microsoft.com/office/drawing/2014/chart" uri="{C3380CC4-5D6E-409C-BE32-E72D297353CC}">
              <c16:uniqueId val="{00000002-9615-45E4-8185-C06BA39F71B6}"/>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1.7100000000000001E-2</c:v>
                </c:pt>
                <c:pt idx="1">
                  <c:v>6.1000000000000004E-3</c:v>
                </c:pt>
                <c:pt idx="2">
                  <c:v>9.1999999999999998E-3</c:v>
                </c:pt>
                <c:pt idx="3">
                  <c:v>8.9999999999999993E-3</c:v>
                </c:pt>
                <c:pt idx="4">
                  <c:v>0.95860000000000001</c:v>
                </c:pt>
              </c:numCache>
            </c:numRef>
          </c:val>
          <c:extLst>
            <c:ext xmlns:c16="http://schemas.microsoft.com/office/drawing/2014/chart" uri="{C3380CC4-5D6E-409C-BE32-E72D297353CC}">
              <c16:uniqueId val="{00000000-37AE-47CB-9B27-6C8BEF2B3FD3}"/>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0.25600000000000001</c:v>
                </c:pt>
                <c:pt idx="1">
                  <c:v>0</c:v>
                </c:pt>
                <c:pt idx="2">
                  <c:v>1.9800000000000002E-2</c:v>
                </c:pt>
                <c:pt idx="3">
                  <c:v>0</c:v>
                </c:pt>
                <c:pt idx="4">
                  <c:v>0.72419999999999995</c:v>
                </c:pt>
              </c:numCache>
            </c:numRef>
          </c:val>
          <c:extLst>
            <c:ext xmlns:c16="http://schemas.microsoft.com/office/drawing/2014/chart" uri="{C3380CC4-5D6E-409C-BE32-E72D297353CC}">
              <c16:uniqueId val="{00000001-37AE-47CB-9B27-6C8BEF2B3FD3}"/>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AE-47CB-9B27-6C8BEF2B3F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3.3500000000000002E-2</c:v>
                </c:pt>
                <c:pt idx="1">
                  <c:v>0</c:v>
                </c:pt>
                <c:pt idx="2">
                  <c:v>0.96430000000000005</c:v>
                </c:pt>
                <c:pt idx="3">
                  <c:v>0</c:v>
                </c:pt>
                <c:pt idx="4">
                  <c:v>2.2000000000000001E-3</c:v>
                </c:pt>
              </c:numCache>
            </c:numRef>
          </c:val>
          <c:extLst>
            <c:ext xmlns:c16="http://schemas.microsoft.com/office/drawing/2014/chart" uri="{C3380CC4-5D6E-409C-BE32-E72D297353CC}">
              <c16:uniqueId val="{00000003-37AE-47CB-9B27-6C8BEF2B3FD3}"/>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0.13600000000000001</c:v>
                </c:pt>
                <c:pt idx="1">
                  <c:v>0.86399999999999999</c:v>
                </c:pt>
              </c:numCache>
            </c:numRef>
          </c:val>
          <c:extLst>
            <c:ext xmlns:c16="http://schemas.microsoft.com/office/drawing/2014/chart" uri="{C3380CC4-5D6E-409C-BE32-E72D297353CC}">
              <c16:uniqueId val="{00000000-0EB5-4395-87B5-986592F29238}"/>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0.44640000000000002</c:v>
                </c:pt>
                <c:pt idx="1">
                  <c:v>0.55359999999999998</c:v>
                </c:pt>
              </c:numCache>
            </c:numRef>
          </c:val>
          <c:extLst>
            <c:ext xmlns:c16="http://schemas.microsoft.com/office/drawing/2014/chart" uri="{C3380CC4-5D6E-409C-BE32-E72D297353CC}">
              <c16:uniqueId val="{00000001-0EB5-4395-87B5-986592F29238}"/>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0.48980000000000001</c:v>
                </c:pt>
                <c:pt idx="1">
                  <c:v>0.51019999999999999</c:v>
                </c:pt>
              </c:numCache>
            </c:numRef>
          </c:val>
          <c:extLst>
            <c:ext xmlns:c16="http://schemas.microsoft.com/office/drawing/2014/chart" uri="{C3380CC4-5D6E-409C-BE32-E72D297353CC}">
              <c16:uniqueId val="{00000002-0EB5-4395-87B5-986592F29238}"/>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c:v>
                </c:pt>
                <c:pt idx="1">
                  <c:v>0.62209999999999999</c:v>
                </c:pt>
                <c:pt idx="2">
                  <c:v>5.9999999999999995E-4</c:v>
                </c:pt>
                <c:pt idx="3">
                  <c:v>0.37730000000000002</c:v>
                </c:pt>
              </c:numCache>
            </c:numRef>
          </c:val>
          <c:extLst>
            <c:ext xmlns:c16="http://schemas.microsoft.com/office/drawing/2014/chart" uri="{C3380CC4-5D6E-409C-BE32-E72D297353CC}">
              <c16:uniqueId val="{00000000-80B2-4708-AA30-5862C6896A53}"/>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0.50139999999999996</c:v>
                </c:pt>
                <c:pt idx="1">
                  <c:v>7.2599999999999998E-2</c:v>
                </c:pt>
                <c:pt idx="2">
                  <c:v>7.7999999999999996E-3</c:v>
                </c:pt>
                <c:pt idx="3">
                  <c:v>0.41820000000000002</c:v>
                </c:pt>
              </c:numCache>
            </c:numRef>
          </c:val>
          <c:extLst>
            <c:ext xmlns:c16="http://schemas.microsoft.com/office/drawing/2014/chart" uri="{C3380CC4-5D6E-409C-BE32-E72D297353CC}">
              <c16:uniqueId val="{00000001-80B2-4708-AA30-5862C6896A53}"/>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0.4849</c:v>
                </c:pt>
                <c:pt idx="1">
                  <c:v>3.6600000000000001E-2</c:v>
                </c:pt>
                <c:pt idx="2">
                  <c:v>3.5099999999999999E-2</c:v>
                </c:pt>
                <c:pt idx="3">
                  <c:v>0.44330000000000003</c:v>
                </c:pt>
              </c:numCache>
            </c:numRef>
          </c:val>
          <c:extLst>
            <c:ext xmlns:c16="http://schemas.microsoft.com/office/drawing/2014/chart" uri="{C3380CC4-5D6E-409C-BE32-E72D297353CC}">
              <c16:uniqueId val="{00000002-80B2-4708-AA30-5862C6896A53}"/>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0.50290000000000001</c:v>
                </c:pt>
                <c:pt idx="1">
                  <c:v>0.91949999999999998</c:v>
                </c:pt>
                <c:pt idx="2">
                  <c:v>0.97270000000000001</c:v>
                </c:pt>
              </c:numCache>
            </c:numRef>
          </c:val>
          <c:extLst>
            <c:ext xmlns:c16="http://schemas.microsoft.com/office/drawing/2014/chart" uri="{C3380CC4-5D6E-409C-BE32-E72D297353CC}">
              <c16:uniqueId val="{00000000-5639-4E8C-84C4-FE2D64DEFFF4}"/>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0.57289999999999996</c:v>
                </c:pt>
                <c:pt idx="1">
                  <c:v>0.97909999999999997</c:v>
                </c:pt>
                <c:pt idx="2">
                  <c:v>0.99180000000000001</c:v>
                </c:pt>
              </c:numCache>
            </c:numRef>
          </c:val>
          <c:extLst>
            <c:ext xmlns:c16="http://schemas.microsoft.com/office/drawing/2014/chart" uri="{C3380CC4-5D6E-409C-BE32-E72D297353CC}">
              <c16:uniqueId val="{00000001-5639-4E8C-84C4-FE2D64DEFFF4}"/>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0.57379999999999998</c:v>
                </c:pt>
                <c:pt idx="1">
                  <c:v>0.95909999999999995</c:v>
                </c:pt>
                <c:pt idx="2">
                  <c:v>0.98729999999999996</c:v>
                </c:pt>
              </c:numCache>
            </c:numRef>
          </c:val>
          <c:extLst>
            <c:ext xmlns:c16="http://schemas.microsoft.com/office/drawing/2014/chart" uri="{C3380CC4-5D6E-409C-BE32-E72D297353CC}">
              <c16:uniqueId val="{00000002-5639-4E8C-84C4-FE2D64DEFFF4}"/>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4G SINR Comparison </a:t>
            </a:r>
            <a:endParaRPr lang="zh-C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1.78E-2</c:v>
                </c:pt>
                <c:pt idx="1">
                  <c:v>5.3999999999999999E-2</c:v>
                </c:pt>
                <c:pt idx="2">
                  <c:v>0.3196</c:v>
                </c:pt>
                <c:pt idx="3">
                  <c:v>0.60850000000000004</c:v>
                </c:pt>
                <c:pt idx="4">
                  <c:v>0.92810000000000004</c:v>
                </c:pt>
              </c:numCache>
            </c:numRef>
          </c:val>
          <c:extLst>
            <c:ext xmlns:c16="http://schemas.microsoft.com/office/drawing/2014/chart" uri="{C3380CC4-5D6E-409C-BE32-E72D297353CC}">
              <c16:uniqueId val="{00000000-610D-4CE3-A0CB-1BABB1E91F9D}"/>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3.2500000000000001E-2</c:v>
                </c:pt>
                <c:pt idx="1">
                  <c:v>8.8900000000000007E-2</c:v>
                </c:pt>
                <c:pt idx="2">
                  <c:v>0.35870000000000002</c:v>
                </c:pt>
                <c:pt idx="3">
                  <c:v>0.51990000000000003</c:v>
                </c:pt>
                <c:pt idx="4">
                  <c:v>0.87860000000000005</c:v>
                </c:pt>
              </c:numCache>
            </c:numRef>
          </c:val>
          <c:extLst>
            <c:ext xmlns:c16="http://schemas.microsoft.com/office/drawing/2014/chart" uri="{C3380CC4-5D6E-409C-BE32-E72D297353CC}">
              <c16:uniqueId val="{00000001-610D-4CE3-A0CB-1BABB1E91F9D}"/>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0D-4CE3-A0CB-1BABB1E91F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1.3899999999999999E-2</c:v>
                </c:pt>
                <c:pt idx="1">
                  <c:v>7.9200000000000007E-2</c:v>
                </c:pt>
                <c:pt idx="2">
                  <c:v>0.28689999999999999</c:v>
                </c:pt>
                <c:pt idx="3">
                  <c:v>0.62</c:v>
                </c:pt>
                <c:pt idx="4">
                  <c:v>0.90690000000000004</c:v>
                </c:pt>
              </c:numCache>
            </c:numRef>
          </c:val>
          <c:extLst>
            <c:ext xmlns:c16="http://schemas.microsoft.com/office/drawing/2014/chart" uri="{C3380CC4-5D6E-409C-BE32-E72D297353CC}">
              <c16:uniqueId val="{00000003-610D-4CE3-A0CB-1BABB1E91F9D}"/>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8.2000000000000007E-3</c:v>
                </c:pt>
              </c:numCache>
            </c:numRef>
          </c:val>
          <c:extLst>
            <c:ext xmlns:c16="http://schemas.microsoft.com/office/drawing/2014/chart" uri="{C3380CC4-5D6E-409C-BE32-E72D297353CC}">
              <c16:uniqueId val="{00000000-98EE-4CE2-BAD1-14F73121F8C4}"/>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9.4000000000000004E-3</c:v>
                </c:pt>
              </c:numCache>
            </c:numRef>
          </c:val>
          <c:extLst>
            <c:ext xmlns:c16="http://schemas.microsoft.com/office/drawing/2014/chart" uri="{C3380CC4-5D6E-409C-BE32-E72D297353CC}">
              <c16:uniqueId val="{00000001-98EE-4CE2-BAD1-14F73121F8C4}"/>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9.1000000000000004E-3</c:v>
                </c:pt>
              </c:numCache>
            </c:numRef>
          </c:val>
          <c:extLst>
            <c:ext xmlns:c16="http://schemas.microsoft.com/office/drawing/2014/chart" uri="{C3380CC4-5D6E-409C-BE32-E72D297353CC}">
              <c16:uniqueId val="{00000002-98EE-4CE2-BAD1-14F73121F8C4}"/>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Call Blocked Rate per Technology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1.2699999999999999E-2</c:v>
                </c:pt>
              </c:numCache>
            </c:numRef>
          </c:val>
          <c:extLst>
            <c:ext xmlns:c16="http://schemas.microsoft.com/office/drawing/2014/chart" uri="{C3380CC4-5D6E-409C-BE32-E72D297353CC}">
              <c16:uniqueId val="{00000000-F0D6-4015-BCD7-FD8F89608331}"/>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1.0999999999999999E-2</c:v>
                </c:pt>
              </c:numCache>
            </c:numRef>
          </c:val>
          <c:extLst>
            <c:ext xmlns:c16="http://schemas.microsoft.com/office/drawing/2014/chart" uri="{C3380CC4-5D6E-409C-BE32-E72D297353CC}">
              <c16:uniqueId val="{00000001-F0D6-4015-BCD7-FD8F89608331}"/>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0</c:v>
                </c:pt>
              </c:numCache>
            </c:numRef>
          </c:val>
          <c:extLst>
            <c:ext xmlns:c16="http://schemas.microsoft.com/office/drawing/2014/chart" uri="{C3380CC4-5D6E-409C-BE32-E72D297353CC}">
              <c16:uniqueId val="{00000002-F0D6-4015-BCD7-FD8F89608331}"/>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1.4E-2</c:v>
                </c:pt>
              </c:numCache>
            </c:numRef>
          </c:val>
          <c:extLst>
            <c:ext xmlns:c16="http://schemas.microsoft.com/office/drawing/2014/chart" uri="{C3380CC4-5D6E-409C-BE32-E72D297353CC}">
              <c16:uniqueId val="{00000003-F0D6-4015-BCD7-FD8F89608331}"/>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0</c:v>
                </c:pt>
              </c:numCache>
            </c:numRef>
          </c:val>
          <c:extLst>
            <c:ext xmlns:c16="http://schemas.microsoft.com/office/drawing/2014/chart" uri="{C3380CC4-5D6E-409C-BE32-E72D297353CC}">
              <c16:uniqueId val="{00000004-F0D6-4015-BCD7-FD8F89608331}"/>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9.1000000000000004E-3</c:v>
                </c:pt>
              </c:numCache>
            </c:numRef>
          </c:val>
          <c:extLst>
            <c:ext xmlns:c16="http://schemas.microsoft.com/office/drawing/2014/chart" uri="{C3380CC4-5D6E-409C-BE32-E72D297353CC}">
              <c16:uniqueId val="{00000005-F0D6-4015-BCD7-FD8F89608331}"/>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Average MOS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3.73</c:v>
                </c:pt>
              </c:numCache>
            </c:numRef>
          </c:val>
          <c:extLst>
            <c:ext xmlns:c16="http://schemas.microsoft.com/office/drawing/2014/chart" uri="{C3380CC4-5D6E-409C-BE32-E72D297353CC}">
              <c16:uniqueId val="{00000000-EF22-4984-844D-F6CDC9D4762C}"/>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3.87</c:v>
                </c:pt>
              </c:numCache>
            </c:numRef>
          </c:val>
          <c:extLst>
            <c:ext xmlns:c16="http://schemas.microsoft.com/office/drawing/2014/chart" uri="{C3380CC4-5D6E-409C-BE32-E72D297353CC}">
              <c16:uniqueId val="{00000001-EF22-4984-844D-F6CDC9D4762C}"/>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3.85</c:v>
                </c:pt>
              </c:numCache>
            </c:numRef>
          </c:val>
          <c:extLst>
            <c:ext xmlns:c16="http://schemas.microsoft.com/office/drawing/2014/chart" uri="{C3380CC4-5D6E-409C-BE32-E72D297353CC}">
              <c16:uniqueId val="{00000002-EF22-4984-844D-F6CDC9D4762C}"/>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7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0.3513</c:v>
                </c:pt>
                <c:pt idx="1">
                  <c:v>0.51590000000000003</c:v>
                </c:pt>
                <c:pt idx="2">
                  <c:v>8.2799999999999999E-2</c:v>
                </c:pt>
                <c:pt idx="3">
                  <c:v>0.05</c:v>
                </c:pt>
                <c:pt idx="4">
                  <c:v>0.86719999999999997</c:v>
                </c:pt>
              </c:numCache>
            </c:numRef>
          </c:val>
          <c:extLst>
            <c:ext xmlns:c16="http://schemas.microsoft.com/office/drawing/2014/chart" uri="{C3380CC4-5D6E-409C-BE32-E72D297353CC}">
              <c16:uniqueId val="{00000000-5757-4CA7-A29E-3ED812258FD7}"/>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0.87129999999999996</c:v>
                </c:pt>
                <c:pt idx="1">
                  <c:v>0.1019</c:v>
                </c:pt>
                <c:pt idx="2">
                  <c:v>1.54E-2</c:v>
                </c:pt>
                <c:pt idx="3">
                  <c:v>1.1299999999999999E-2</c:v>
                </c:pt>
                <c:pt idx="4">
                  <c:v>0.97319999999999995</c:v>
                </c:pt>
              </c:numCache>
            </c:numRef>
          </c:val>
          <c:extLst>
            <c:ext xmlns:c16="http://schemas.microsoft.com/office/drawing/2014/chart" uri="{C3380CC4-5D6E-409C-BE32-E72D297353CC}">
              <c16:uniqueId val="{00000001-5757-4CA7-A29E-3ED812258FD7}"/>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0.60760000000000003</c:v>
                </c:pt>
                <c:pt idx="1">
                  <c:v>0.37969999999999998</c:v>
                </c:pt>
                <c:pt idx="2">
                  <c:v>9.2999999999999992E-3</c:v>
                </c:pt>
                <c:pt idx="3">
                  <c:v>3.3999999999999998E-3</c:v>
                </c:pt>
                <c:pt idx="4">
                  <c:v>0.98730000000000007</c:v>
                </c:pt>
              </c:numCache>
            </c:numRef>
          </c:val>
          <c:extLst>
            <c:ext xmlns:c16="http://schemas.microsoft.com/office/drawing/2014/chart" uri="{C3380CC4-5D6E-409C-BE32-E72D297353CC}">
              <c16:uniqueId val="{00000002-5757-4CA7-A29E-3ED812258FD7}"/>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3.0999999999999999E-3</c:v>
                </c:pt>
              </c:numCache>
            </c:numRef>
          </c:val>
          <c:extLst>
            <c:ext xmlns:c16="http://schemas.microsoft.com/office/drawing/2014/chart" uri="{C3380CC4-5D6E-409C-BE32-E72D297353CC}">
              <c16:uniqueId val="{00000000-295E-4748-A92B-3BBF81081667}"/>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1.03E-2</c:v>
                </c:pt>
              </c:numCache>
            </c:numRef>
          </c:val>
          <c:extLst>
            <c:ext xmlns:c16="http://schemas.microsoft.com/office/drawing/2014/chart" uri="{C3380CC4-5D6E-409C-BE32-E72D297353CC}">
              <c16:uniqueId val="{00000001-295E-4748-A92B-3BBF81081667}"/>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1.5E-3</c:v>
                </c:pt>
              </c:numCache>
            </c:numRef>
          </c:val>
          <c:extLst>
            <c:ext xmlns:c16="http://schemas.microsoft.com/office/drawing/2014/chart" uri="{C3380CC4-5D6E-409C-BE32-E72D297353CC}">
              <c16:uniqueId val="{00000002-295E-4748-A92B-3BBF81081667}"/>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0.3674</c:v>
                </c:pt>
                <c:pt idx="1">
                  <c:v>0.63260000000000005</c:v>
                </c:pt>
              </c:numCache>
            </c:numRef>
          </c:val>
          <c:extLst>
            <c:ext xmlns:c16="http://schemas.microsoft.com/office/drawing/2014/chart" uri="{C3380CC4-5D6E-409C-BE32-E72D297353CC}">
              <c16:uniqueId val="{00000000-8A68-40EF-8AD8-A1670B59D14F}"/>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0.1095</c:v>
                </c:pt>
                <c:pt idx="1">
                  <c:v>0.89049999999999996</c:v>
                </c:pt>
              </c:numCache>
            </c:numRef>
          </c:val>
          <c:extLst>
            <c:ext xmlns:c16="http://schemas.microsoft.com/office/drawing/2014/chart" uri="{C3380CC4-5D6E-409C-BE32-E72D297353CC}">
              <c16:uniqueId val="{00000001-8A68-40EF-8AD8-A1670B59D14F}"/>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0</c:v>
                </c:pt>
                <c:pt idx="1">
                  <c:v>1</c:v>
                </c:pt>
              </c:numCache>
            </c:numRef>
          </c:val>
          <c:extLst>
            <c:ext xmlns:c16="http://schemas.microsoft.com/office/drawing/2014/chart" uri="{C3380CC4-5D6E-409C-BE32-E72D297353CC}">
              <c16:uniqueId val="{00000002-8A68-40EF-8AD8-A1670B59D14F}"/>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36</a:t>
            </a:fld>
            <a:endParaRPr>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dirty="0">
                <a:solidFill>
                  <a:srgbClr val="000000"/>
                </a:solidFill>
                <a:latin typeface="Verdana"/>
                <a:ea typeface="Verdana"/>
                <a:cs typeface="Verdana"/>
                <a:sym typeface="Verdana"/>
              </a:rPr>
              <a:t>Benchmarking Report</a:t>
            </a:r>
            <a:endParaRPr sz="651" dirty="0">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theme" Target="../theme/theme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17.jp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18.xml"/><Relationship Id="rId6" Type="http://schemas.openxmlformats.org/officeDocument/2006/relationships/image" Target="../media/image25.jp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8.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18.xml"/><Relationship Id="rId6" Type="http://schemas.openxmlformats.org/officeDocument/2006/relationships/image" Target="../media/image9.png"/><Relationship Id="rId11" Type="http://schemas.openxmlformats.org/officeDocument/2006/relationships/image" Target="../media/image35.png"/><Relationship Id="rId5" Type="http://schemas.openxmlformats.org/officeDocument/2006/relationships/image" Target="../media/image31.jpg"/><Relationship Id="rId10" Type="http://schemas.openxmlformats.org/officeDocument/2006/relationships/image" Target="../media/image14.png"/><Relationship Id="rId4" Type="http://schemas.openxmlformats.org/officeDocument/2006/relationships/image" Target="../media/image30.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118.xml"/><Relationship Id="rId5" Type="http://schemas.openxmlformats.org/officeDocument/2006/relationships/chart" Target="../charts/chart11.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3.png"/><Relationship Id="rId3" Type="http://schemas.openxmlformats.org/officeDocument/2006/relationships/image" Target="../media/image36.jpg"/><Relationship Id="rId7" Type="http://schemas.openxmlformats.org/officeDocument/2006/relationships/image" Target="../media/image31.jpg"/><Relationship Id="rId12"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18.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8.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18.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9.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118.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118.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18.xml"/><Relationship Id="rId6" Type="http://schemas.openxmlformats.org/officeDocument/2006/relationships/image" Target="../media/image9.png"/><Relationship Id="rId5" Type="http://schemas.openxmlformats.org/officeDocument/2006/relationships/image" Target="../media/image48.jp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18.xml"/><Relationship Id="rId6" Type="http://schemas.openxmlformats.org/officeDocument/2006/relationships/image" Target="../media/image9.png"/><Relationship Id="rId11" Type="http://schemas.openxmlformats.org/officeDocument/2006/relationships/image" Target="../media/image55.png"/><Relationship Id="rId5" Type="http://schemas.openxmlformats.org/officeDocument/2006/relationships/image" Target="../media/image48.jpg"/><Relationship Id="rId10" Type="http://schemas.openxmlformats.org/officeDocument/2006/relationships/image" Target="../media/image14.png"/><Relationship Id="rId4" Type="http://schemas.openxmlformats.org/officeDocument/2006/relationships/image" Target="../media/image51.png"/><Relationship Id="rId9"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118.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118.xml"/><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18.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14.png"/><Relationship Id="rId4" Type="http://schemas.openxmlformats.org/officeDocument/2006/relationships/image" Target="../media/image57.jpg"/><Relationship Id="rId9"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7.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QoS</a:t>
            </a:r>
            <a:endParaRPr lang="fr-FR" dirty="0"/>
          </a:p>
          <a:p>
            <a:pPr marL="0" marR="0" lvl="0" indent="0" algn="l" rtl="0">
              <a:spcBef>
                <a:spcPts val="1333"/>
              </a:spcBef>
              <a:spcAft>
                <a:spcPts val="0"/>
              </a:spcAft>
              <a:buClr>
                <a:schemeClr val="accent1"/>
              </a:buClr>
              <a:buSzPts val="2000"/>
              <a:buFont typeface="Arial"/>
              <a:buNone/>
            </a:pPr>
            <a:r>
              <a:rPr lang="fr-FR" sz="2000" b="0" i="0" u="none" strike="noStrike" cap="none" dirty="0">
                <a:solidFill>
                  <a:schemeClr val="lt1"/>
                </a:solidFill>
                <a:latin typeface="Verdana"/>
                <a:ea typeface="Verdana"/>
                <a:cs typeface="Verdana"/>
                <a:sym typeface="Verdana"/>
              </a:rPr>
              <a:t> Benchmarking report CALAVI </a:t>
            </a:r>
            <a:endParaRPr lang="fr-F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dirty="0" err="1">
                <a:solidFill>
                  <a:schemeClr val="lt1"/>
                </a:solidFill>
              </a:rPr>
              <a:t>November</a:t>
            </a:r>
            <a:r>
              <a:rPr lang="fr-FR" sz="1400">
                <a:solidFill>
                  <a:schemeClr val="lt1"/>
                </a:solidFill>
              </a:rPr>
              <a:t> 23</a:t>
            </a:r>
            <a:r>
              <a:rPr lang="fr-FR" sz="1400" baseline="30000">
                <a:solidFill>
                  <a:schemeClr val="lt1"/>
                </a:solidFill>
              </a:rPr>
              <a:t>th</a:t>
            </a:r>
            <a:r>
              <a:rPr lang="fr-FR" sz="1400" dirty="0">
                <a:solidFill>
                  <a:schemeClr val="lt1"/>
                </a:solidFill>
              </a:rPr>
              <a:t>, 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3G Data service </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and all operators meet ARCEP's requirements.</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in third position for 3G DL throughput with 2.96Mbps, compared to 4.20Mbps for CELTISS and 3.76Mbps for MOOV.</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MTN is ranked second in term of 3G UL throughput with 1.20 Mbps against 1.16 Mbps for MOOV and  2.07Mbps for CELTISS,</a:t>
            </a:r>
            <a:endParaRPr dirty="0"/>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meets </a:t>
            </a:r>
            <a:r>
              <a:rPr lang="fr-FR" sz="1200" dirty="0" err="1">
                <a:solidFill>
                  <a:srgbClr val="7F7F7F"/>
                </a:solidFill>
                <a:latin typeface="Verdana"/>
                <a:ea typeface="Verdana"/>
                <a:cs typeface="Verdana"/>
                <a:sym typeface="Verdana"/>
              </a:rPr>
              <a:t>ARCEP’s</a:t>
            </a:r>
            <a:r>
              <a:rPr lang="fr-FR" sz="1200" dirty="0">
                <a:solidFill>
                  <a:srgbClr val="7F7F7F"/>
                </a:solidFill>
                <a:latin typeface="Verdana"/>
                <a:ea typeface="Verdana"/>
                <a:cs typeface="Verdana"/>
                <a:sym typeface="Verdana"/>
              </a:rPr>
              <a:t> 3G End User Throughput obligation for download and </a:t>
            </a:r>
            <a:r>
              <a:rPr lang="fr-FR" sz="1200" dirty="0" err="1">
                <a:solidFill>
                  <a:srgbClr val="7F7F7F"/>
                </a:solidFill>
                <a:latin typeface="Verdana"/>
                <a:ea typeface="Verdana"/>
                <a:cs typeface="Verdana"/>
                <a:sym typeface="Verdana"/>
              </a:rPr>
              <a:t>upload</a:t>
            </a:r>
            <a:r>
              <a:rPr lang="fr-FR" sz="1200" dirty="0">
                <a:solidFill>
                  <a:srgbClr val="7F7F7F"/>
                </a:solidFill>
                <a:latin typeface="Verdana"/>
                <a:ea typeface="Verdana"/>
                <a:cs typeface="Verdana"/>
                <a:sym typeface="Verdana"/>
              </a:rPr>
              <a:t>.</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All operators meet ARCEP’s web browsing service accessibility thresholds.</a:t>
            </a:r>
            <a:endParaRPr lang="en-US"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22483" y="1913766"/>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improve its 3G throughput MTN needs to activate HSPA-DC,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up to 6x better throughput in 4G than in 3G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Key Results</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Coverage</a:t>
            </a:r>
            <a:br>
              <a:rPr lang="fr-FR" sz="2400" dirty="0">
                <a:solidFill>
                  <a:srgbClr val="414141"/>
                </a:solidFill>
              </a:rPr>
            </a:br>
            <a:br>
              <a:rPr lang="fr-FR" sz="2400" dirty="0">
                <a:solidFill>
                  <a:srgbClr val="414141"/>
                </a:solidFill>
              </a:rPr>
            </a:br>
            <a:r>
              <a:rPr lang="en-US" dirty="0">
                <a:solidFill>
                  <a:srgbClr val="7F7F7F"/>
                </a:solidFill>
                <a:latin typeface="Verdana"/>
                <a:ea typeface="Verdana"/>
                <a:cs typeface="Verdana"/>
                <a:sym typeface="Verdana"/>
              </a:rPr>
              <a:t>MTN</a:t>
            </a:r>
            <a:r>
              <a:rPr lang="en-US" dirty="0">
                <a:solidFill>
                  <a:srgbClr val="7F7F7F"/>
                </a:solidFill>
              </a:rPr>
              <a:t> has the best 2G coverage except for Indoor morphology,</a:t>
            </a:r>
            <a:br>
              <a:rPr lang="en-US" dirty="0">
                <a:solidFill>
                  <a:srgbClr val="7F7F7F"/>
                </a:solidFill>
                <a:latin typeface="Verdana"/>
                <a:ea typeface="Verdana"/>
                <a:cs typeface="Verdana"/>
                <a:sym typeface="Verdana"/>
              </a:rPr>
            </a:br>
            <a:r>
              <a:rPr lang="fr-FR" dirty="0">
                <a:solidFill>
                  <a:srgbClr val="7F7F7F"/>
                </a:solidFill>
              </a:rPr>
              <a:t>Only</a:t>
            </a:r>
            <a:r>
              <a:rPr lang="fr-FR" dirty="0">
                <a:solidFill>
                  <a:srgbClr val="414141"/>
                </a:solidFill>
              </a:rPr>
              <a:t> </a:t>
            </a:r>
            <a:r>
              <a:rPr lang="en-US" dirty="0">
                <a:solidFill>
                  <a:srgbClr val="7F7F7F"/>
                </a:solidFill>
                <a:latin typeface="Verdana"/>
                <a:ea typeface="Verdana"/>
                <a:cs typeface="Verdana"/>
                <a:sym typeface="Verdana"/>
              </a:rPr>
              <a:t>MTN and CELTISS </a:t>
            </a:r>
            <a:r>
              <a:rPr lang="en-US" dirty="0">
                <a:solidFill>
                  <a:srgbClr val="7F7F7F"/>
                </a:solidFill>
              </a:rPr>
              <a:t>meet ARCEP requirements for 3G coverage, </a:t>
            </a:r>
            <a:br>
              <a:rPr lang="en-US" dirty="0">
                <a:solidFill>
                  <a:srgbClr val="7F7F7F"/>
                </a:solidFill>
                <a:latin typeface="Verdana"/>
                <a:ea typeface="Verdana"/>
                <a:cs typeface="Verdana"/>
                <a:sym typeface="Verdana"/>
              </a:rPr>
            </a:br>
            <a:r>
              <a:rPr lang="en-US" dirty="0">
                <a:solidFill>
                  <a:srgbClr val="7F7F7F"/>
                </a:solidFill>
                <a:latin typeface="Verdana"/>
                <a:ea typeface="Verdana"/>
                <a:cs typeface="Verdana"/>
                <a:sym typeface="Verdana"/>
              </a:rPr>
              <a:t>In CALAVI, </a:t>
            </a:r>
            <a:r>
              <a:rPr lang="en-US" dirty="0">
                <a:solidFill>
                  <a:srgbClr val="7F7F7F"/>
                </a:solidFill>
              </a:rPr>
              <a:t>MTN is in third position in terms of 4G coverage for all morphologies,</a:t>
            </a:r>
            <a:r>
              <a:rPr lang="en-US" dirty="0">
                <a:solidFill>
                  <a:srgbClr val="7F7F7F"/>
                </a:solidFill>
                <a:latin typeface="Verdana"/>
                <a:ea typeface="Verdana"/>
                <a:cs typeface="Verdana"/>
                <a:sym typeface="Verdana"/>
              </a:rPr>
              <a:t> </a:t>
            </a:r>
            <a:br>
              <a:rPr lang="en-US" dirty="0">
                <a:solidFill>
                  <a:srgbClr val="7F7F7F"/>
                </a:solidFill>
                <a:latin typeface="Verdana"/>
                <a:ea typeface="Verdana"/>
                <a:cs typeface="Verdana"/>
                <a:sym typeface="Verdana"/>
              </a:rPr>
            </a:br>
            <a:r>
              <a:rPr lang="en-US" dirty="0">
                <a:solidFill>
                  <a:srgbClr val="7F7F7F"/>
                </a:solidFill>
                <a:latin typeface="Verdana"/>
                <a:ea typeface="Verdana"/>
                <a:cs typeface="Verdana"/>
                <a:sym typeface="Verdana"/>
              </a:rPr>
              <a:t>All operators failed to  meet ARCEP requirements in Indoor 4G coverage.</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915527064"/>
              </p:ext>
            </p:extLst>
          </p:nvPr>
        </p:nvGraphicFramePr>
        <p:xfrm>
          <a:off x="358125" y="2594971"/>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dirty="0">
                          <a:solidFill>
                            <a:srgbClr val="FFFFFF"/>
                          </a:solidFill>
                          <a:latin typeface="Verdana"/>
                          <a:ea typeface="Verdana"/>
                          <a:cs typeface="Verdana"/>
                          <a:sym typeface="Verdana"/>
                        </a:rPr>
                        <a:t> ARCEP Threshorlds</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2G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Incar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Incar: </a:t>
                      </a:r>
                      <a:r>
                        <a:rPr lang="fr-FR" sz="1100" b="0" i="0" u="none" strike="noStrike" cap="none" dirty="0" err="1">
                          <a:solidFill>
                            <a:srgbClr val="000000"/>
                          </a:solidFill>
                          <a:latin typeface="Verdana"/>
                          <a:ea typeface="Verdana"/>
                          <a:cs typeface="Verdana"/>
                          <a:sym typeface="Verdana"/>
                        </a:rPr>
                        <a:t>Rxlev</a:t>
                      </a:r>
                      <a:r>
                        <a:rPr lang="fr-FR" sz="1100" b="0" i="0" u="none" strike="noStrike" cap="none" dirty="0">
                          <a:solidFill>
                            <a:srgbClr val="000000"/>
                          </a:solidFill>
                          <a:latin typeface="Verdana"/>
                          <a:ea typeface="Verdana"/>
                          <a:cs typeface="Verdana"/>
                          <a:sym typeface="Verdana"/>
                        </a:rPr>
                        <a:t> &gt;-87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a:solidFill>
                            <a:srgbClr val="000000"/>
                          </a:solidFill>
                          <a:latin typeface="Verdana"/>
                          <a:ea typeface="Verdana"/>
                          <a:cs typeface="Verdana"/>
                          <a:sym typeface="Verdana"/>
                        </a:rPr>
                        <a:t>99,97%</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Outdoor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Outdoor: </a:t>
                      </a:r>
                      <a:r>
                        <a:rPr lang="fr-FR" sz="1100" b="0" i="0" u="none" strike="noStrike" cap="none" dirty="0" err="1">
                          <a:solidFill>
                            <a:srgbClr val="000000"/>
                          </a:solidFill>
                          <a:latin typeface="Verdana"/>
                          <a:ea typeface="Verdana"/>
                          <a:cs typeface="Verdana"/>
                          <a:sym typeface="Verdana"/>
                        </a:rPr>
                        <a:t>Rxlev</a:t>
                      </a:r>
                      <a:r>
                        <a:rPr lang="fr-FR" sz="1100" b="0" i="0" u="none" strike="noStrike" cap="none" dirty="0">
                          <a:solidFill>
                            <a:srgbClr val="000000"/>
                          </a:solidFill>
                          <a:latin typeface="Verdana"/>
                          <a:ea typeface="Verdana"/>
                          <a:cs typeface="Verdana"/>
                          <a:sym typeface="Verdana"/>
                        </a:rPr>
                        <a:t> &gt;-92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Outdoor: </a:t>
                      </a:r>
                      <a:r>
                        <a:rPr lang="fr-FR" sz="1100" b="0" i="0" u="none" strike="noStrike" cap="none" dirty="0" err="1">
                          <a:solidFill>
                            <a:srgbClr val="000000"/>
                          </a:solidFill>
                          <a:latin typeface="Verdana"/>
                          <a:ea typeface="Verdana"/>
                          <a:cs typeface="Verdana"/>
                          <a:sym typeface="Verdana"/>
                        </a:rPr>
                        <a:t>Rxlev</a:t>
                      </a:r>
                      <a:r>
                        <a:rPr lang="fr-FR" sz="1100" b="0" i="0" u="none" strike="noStrike" cap="none" dirty="0">
                          <a:solidFill>
                            <a:srgbClr val="000000"/>
                          </a:solidFill>
                          <a:latin typeface="Verdana"/>
                          <a:ea typeface="Verdana"/>
                          <a:cs typeface="Verdana"/>
                          <a:sym typeface="Verdana"/>
                        </a:rPr>
                        <a:t> &gt;-74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92,73%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sz="1100" b="0" i="0" u="none" strike="noStrike" cap="none">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92,83%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96,73%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3</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3G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err="1">
                          <a:solidFill>
                            <a:srgbClr val="000000"/>
                          </a:solidFill>
                          <a:latin typeface="Verdana"/>
                          <a:ea typeface="Verdana"/>
                          <a:cs typeface="Verdana"/>
                          <a:sym typeface="Verdana"/>
                        </a:rPr>
                        <a:t>Incar,Indoor,Outdoor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RSCP &lt;-85 dBm</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90,02%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89,35%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93,13%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2</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4G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Incar</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&lt;-90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91,95%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97,91%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95,91%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3</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Outdoor</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&lt;-95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97,27%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99,18%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98,73%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3</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&lt;-78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50,29%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57,29%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r>
                        <a:rPr lang="fr-FR" sz="1100" b="0" i="0" u="none" strike="noStrike" cap="none">
                          <a:solidFill>
                            <a:schemeClr val="dk1"/>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57,38%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a:t>
                      </a: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2G/3G voice and SMS 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MTN’s</a:t>
            </a:r>
            <a:r>
              <a:rPr lang="fr-FR" dirty="0">
                <a:solidFill>
                  <a:srgbClr val="7F7F7F"/>
                </a:solidFill>
              </a:rPr>
              <a:t> </a:t>
            </a:r>
            <a:r>
              <a:rPr lang="fr-FR" dirty="0">
                <a:solidFill>
                  <a:srgbClr val="7F7F7F"/>
                </a:solidFill>
                <a:latin typeface="Verdana"/>
                <a:ea typeface="Verdana"/>
                <a:cs typeface="Verdana"/>
                <a:sym typeface="Verdana"/>
              </a:rPr>
              <a:t>network KPIs meet ARCEP requirements except for SMS service due to the high </a:t>
            </a:r>
            <a:r>
              <a:rPr lang="fr-FR" dirty="0">
                <a:solidFill>
                  <a:srgbClr val="7F7F7F"/>
                </a:solidFill>
              </a:rPr>
              <a:t>end to end </a:t>
            </a:r>
            <a:r>
              <a:rPr lang="fr-FR" dirty="0">
                <a:solidFill>
                  <a:srgbClr val="7F7F7F"/>
                </a:solidFill>
                <a:latin typeface="Verdana"/>
                <a:ea typeface="Verdana"/>
                <a:cs typeface="Verdana"/>
                <a:sym typeface="Verdana"/>
              </a:rPr>
              <a:t>delivery time,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is leading in terms of accessibility to voice service,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needs to improve its </a:t>
            </a:r>
            <a:r>
              <a:rPr lang="fr-FR" dirty="0">
                <a:latin typeface="Verdana"/>
                <a:ea typeface="Verdana"/>
                <a:cs typeface="Verdana"/>
                <a:sym typeface="Verdana"/>
              </a:rPr>
              <a:t>Voice Quality MOS </a:t>
            </a:r>
            <a:r>
              <a:rPr lang="fr-FR" dirty="0">
                <a:solidFill>
                  <a:srgbClr val="7F7F7F"/>
                </a:solidFill>
                <a:latin typeface="Verdana"/>
                <a:ea typeface="Verdana"/>
                <a:cs typeface="Verdana"/>
                <a:sym typeface="Verdana"/>
              </a:rPr>
              <a:t>and </a:t>
            </a:r>
            <a:r>
              <a:rPr lang="fr-FR" dirty="0">
                <a:latin typeface="Verdana"/>
                <a:ea typeface="Verdana"/>
                <a:cs typeface="Verdana"/>
                <a:sym typeface="Verdana"/>
              </a:rPr>
              <a:t>SMS Send </a:t>
            </a:r>
            <a:r>
              <a:rPr lang="fr-FR" dirty="0">
                <a:solidFill>
                  <a:srgbClr val="7F7F7F"/>
                </a:solidFill>
                <a:latin typeface="Verdana"/>
                <a:ea typeface="Verdana"/>
                <a:cs typeface="Verdana"/>
                <a:sym typeface="Verdana"/>
              </a:rPr>
              <a:t>duration. </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23070302"/>
              </p:ext>
            </p:extLst>
          </p:nvPr>
        </p:nvGraphicFramePr>
        <p:xfrm>
          <a:off x="488112" y="2730853"/>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dirty="0">
                          <a:solidFill>
                            <a:srgbClr val="FFFFFF"/>
                          </a:solidFill>
                          <a:latin typeface="Verdana"/>
                          <a:ea typeface="Verdana"/>
                          <a:cs typeface="Verdana"/>
                          <a:sym typeface="Verdana"/>
                        </a:rPr>
                        <a:t> ARCEP Threshorlds</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dirty="0">
                          <a:solidFill>
                            <a:srgbClr val="FFFFFF"/>
                          </a:solidFill>
                          <a:latin typeface="Verdana"/>
                          <a:ea typeface="Verdana"/>
                          <a:cs typeface="Verdana"/>
                          <a:sym typeface="Verdana"/>
                        </a:rPr>
                        <a:t>MTN</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0,82%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0,94%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0,91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Retainability: Call drop rate</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0,31%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0,15%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2</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=&lt;98%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98,87%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lang="fr-FR" sz="110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98,03%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lang="fr-FR" sz="110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98,94%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lang="fr-FR" sz="110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Integrity: Voice quality</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3,73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3,87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3,85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3</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SMS sending success rate % (E2E delivery Time&lt;6 sec)</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90,59%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89,35%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83,67%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SMS receving success rate %</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88,88%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88,10%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82,44%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3G Data 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MTN’s network in 3G DATA meets ARCEP requirements,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is ranked third in term of 3G DL throughput.</a:t>
            </a:r>
            <a:br>
              <a:rPr lang="fr-FR" dirty="0">
                <a:solidFill>
                  <a:srgbClr val="7F7F7F"/>
                </a:solidFill>
                <a:latin typeface="Verdana"/>
                <a:ea typeface="Verdana"/>
                <a:cs typeface="Verdana"/>
                <a:sym typeface="Verdana"/>
              </a:rPr>
            </a:b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458068022"/>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45360">
                  <a:extLst>
                    <a:ext uri="{9D8B030D-6E8A-4147-A177-3AD203B41FA5}">
                      <a16:colId xmlns:a16="http://schemas.microsoft.com/office/drawing/2014/main" val="20007"/>
                    </a:ext>
                  </a:extLst>
                </a:gridCol>
                <a:gridCol w="834665">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dirty="0">
                          <a:solidFill>
                            <a:srgbClr val="FFFFFF"/>
                          </a:solidFill>
                          <a:latin typeface="Verdana"/>
                          <a:ea typeface="Verdana"/>
                          <a:cs typeface="Verdana"/>
                          <a:sym typeface="Verdana"/>
                        </a:rPr>
                        <a:t> ARCEP Threshorlds</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Successful internet connexion rate</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100,00%</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99,27%</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100,00%</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5,33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6,49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6,02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0,24%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0,12%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0%/0,71%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1,35%/1,89%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0,71%/0,26%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FTP Data transmission average (DL)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2,963</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3,762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4,201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FTP Data transmission average (UL)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1,207</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1,164</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2,078</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4G Data 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MTN’s 4G DATA End User KPIs satisfy ARCEP requirements,</a:t>
            </a:r>
            <a:br>
              <a:rPr lang="fr-FR" dirty="0">
                <a:solidFill>
                  <a:srgbClr val="414141"/>
                </a:solidFill>
              </a:rPr>
            </a:br>
            <a:r>
              <a:rPr lang="fr-FR" dirty="0">
                <a:solidFill>
                  <a:srgbClr val="7F7F7F"/>
                </a:solidFill>
                <a:latin typeface="Verdana"/>
                <a:ea typeface="Verdana"/>
                <a:cs typeface="Verdana"/>
                <a:sym typeface="Verdana"/>
              </a:rPr>
              <a:t>MTN is ranked second in 4G DL THP after MOOV’s ,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a:t>
            </a:r>
            <a:r>
              <a:rPr lang="fr-FR" dirty="0">
                <a:solidFill>
                  <a:srgbClr val="7F7F7F"/>
                </a:solidFill>
              </a:rPr>
              <a:t>has </a:t>
            </a:r>
            <a:r>
              <a:rPr lang="fr-FR" dirty="0">
                <a:solidFill>
                  <a:srgbClr val="7F7F7F"/>
                </a:solidFill>
                <a:latin typeface="Verdana"/>
                <a:ea typeface="Verdana"/>
                <a:cs typeface="Verdana"/>
                <a:sym typeface="Verdana"/>
              </a:rPr>
              <a:t>outperformed its </a:t>
            </a:r>
            <a:r>
              <a:rPr lang="fr-FR" dirty="0" err="1">
                <a:solidFill>
                  <a:srgbClr val="7F7F7F"/>
                </a:solidFill>
                <a:latin typeface="Verdana"/>
                <a:ea typeface="Verdana"/>
                <a:cs typeface="Verdana"/>
                <a:sym typeface="Verdana"/>
              </a:rPr>
              <a:t>competitors</a:t>
            </a:r>
            <a:r>
              <a:rPr lang="fr-FR" dirty="0">
                <a:solidFill>
                  <a:srgbClr val="7F7F7F"/>
                </a:solidFill>
              </a:rPr>
              <a:t> </a:t>
            </a:r>
            <a:r>
              <a:rPr lang="fr-FR" dirty="0">
                <a:solidFill>
                  <a:srgbClr val="7F7F7F"/>
                </a:solidFill>
                <a:latin typeface="Verdana"/>
                <a:ea typeface="Verdana"/>
                <a:cs typeface="Verdana"/>
                <a:sym typeface="Verdana"/>
              </a:rPr>
              <a:t>in terms of 4G UL THP.</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1260504507"/>
              </p:ext>
            </p:extLst>
          </p:nvPr>
        </p:nvGraphicFramePr>
        <p:xfrm>
          <a:off x="469900" y="2784362"/>
          <a:ext cx="11579600"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972425">
                  <a:extLst>
                    <a:ext uri="{9D8B030D-6E8A-4147-A177-3AD203B41FA5}">
                      <a16:colId xmlns:a16="http://schemas.microsoft.com/office/drawing/2014/main" val="20005"/>
                    </a:ext>
                  </a:extLst>
                </a:gridCol>
                <a:gridCol w="914375">
                  <a:extLst>
                    <a:ext uri="{9D8B030D-6E8A-4147-A177-3AD203B41FA5}">
                      <a16:colId xmlns:a16="http://schemas.microsoft.com/office/drawing/2014/main" val="20006"/>
                    </a:ext>
                  </a:extLst>
                </a:gridCol>
                <a:gridCol w="833200">
                  <a:extLst>
                    <a:ext uri="{9D8B030D-6E8A-4147-A177-3AD203B41FA5}">
                      <a16:colId xmlns:a16="http://schemas.microsoft.com/office/drawing/2014/main" val="20007"/>
                    </a:ext>
                  </a:extLst>
                </a:gridCol>
                <a:gridCol w="96577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dirty="0">
                          <a:solidFill>
                            <a:srgbClr val="FFFFFF"/>
                          </a:solidFill>
                          <a:latin typeface="Verdana"/>
                          <a:ea typeface="Verdana"/>
                          <a:cs typeface="Verdana"/>
                          <a:sym typeface="Verdana"/>
                        </a:rPr>
                        <a:t>Threshorlds*</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4G HTTP Browsing</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0,11%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0,51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0,66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0,43%/0,88%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0%/0,46%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0%/0,28%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FTP Data transmission average (DL)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19,467</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22,708</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12,677</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2</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FTP Data transmission average (UL)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16,192</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14,256</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12,265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2G/3G/4G coverage</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7"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871916706"/>
              </p:ext>
            </p:extLst>
          </p:nvPr>
        </p:nvGraphicFramePr>
        <p:xfrm>
          <a:off x="469900" y="1963485"/>
          <a:ext cx="9900381" cy="3621771"/>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coverage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MOOV and CELTISS’s 2G coverage meets ARCEP RxLev thresholds,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has the best 2G coverage for Incar and outdoor morphologies.</a:t>
            </a:r>
            <a:br>
              <a:rPr lang="fr-FR" dirty="0">
                <a:solidFill>
                  <a:srgbClr val="7F7F7F"/>
                </a:solidFill>
                <a:latin typeface="Verdana"/>
                <a:ea typeface="Verdana"/>
                <a:cs typeface="Verdana"/>
                <a:sym typeface="Verdana"/>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p:nvPr/>
        </p:nvCxnSpPr>
        <p:spPr>
          <a:xfrm>
            <a:off x="1590675" y="3582278"/>
            <a:ext cx="8134350"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11" name="Picture 10">
            <a:extLst>
              <a:ext uri="{FF2B5EF4-FFF2-40B4-BE49-F238E27FC236}">
                <a16:creationId xmlns:a16="http://schemas.microsoft.com/office/drawing/2014/main" id="{1CE7A94E-170B-C918-1FC3-D684E4D0BFFC}"/>
              </a:ext>
            </a:extLst>
          </p:cNvPr>
          <p:cNvPicPr>
            <a:picLocks noChangeAspect="1"/>
          </p:cNvPicPr>
          <p:nvPr/>
        </p:nvPicPr>
        <p:blipFill>
          <a:blip r:embed="rId3"/>
          <a:stretch>
            <a:fillRect/>
          </a:stretch>
        </p:blipFill>
        <p:spPr>
          <a:xfrm>
            <a:off x="4390230" y="2161596"/>
            <a:ext cx="3683552" cy="3439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899E0DA3-3403-06A6-9E09-EDA3171634C2}"/>
              </a:ext>
            </a:extLst>
          </p:cNvPr>
          <p:cNvPicPr>
            <a:picLocks noChangeAspect="1"/>
          </p:cNvPicPr>
          <p:nvPr/>
        </p:nvPicPr>
        <p:blipFill>
          <a:blip r:embed="rId4"/>
          <a:stretch>
            <a:fillRect/>
          </a:stretch>
        </p:blipFill>
        <p:spPr>
          <a:xfrm>
            <a:off x="469900" y="2132850"/>
            <a:ext cx="3648320" cy="3439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coverage - Maps</a:t>
            </a:r>
            <a:br>
              <a:rPr lang="fr-FR" sz="2400" dirty="0">
                <a:solidFill>
                  <a:srgbClr val="414141"/>
                </a:solidFill>
              </a:rPr>
            </a:br>
            <a:br>
              <a:rPr lang="fr-FR" sz="2400" dirty="0">
                <a:solidFill>
                  <a:srgbClr val="414141"/>
                </a:solidFill>
              </a:rPr>
            </a:br>
            <a:r>
              <a:rPr lang="fr-FR" dirty="0">
                <a:solidFill>
                  <a:srgbClr val="7F7F7F"/>
                </a:solidFill>
              </a:rPr>
              <a:t>MTN has more than 92,73% of RxLev samples better than -74dBm,against 92,83% for MOOV and 96,73% for CELTISS.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5">
            <a:alphaModFix/>
          </a:blip>
          <a:srcRect/>
          <a:stretch/>
        </p:blipFill>
        <p:spPr>
          <a:xfrm>
            <a:off x="469900" y="2127276"/>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6">
            <a:alphaModFix/>
          </a:blip>
          <a:srcRect l="8657" r="10313"/>
          <a:stretch/>
        </p:blipFill>
        <p:spPr>
          <a:xfrm>
            <a:off x="4390230" y="2172497"/>
            <a:ext cx="241377"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8" name="Picture 7">
            <a:extLst>
              <a:ext uri="{FF2B5EF4-FFF2-40B4-BE49-F238E27FC236}">
                <a16:creationId xmlns:a16="http://schemas.microsoft.com/office/drawing/2014/main" id="{A5745505-E4C4-234A-AC5C-BF6CE2C5065B}"/>
              </a:ext>
            </a:extLst>
          </p:cNvPr>
          <p:cNvPicPr>
            <a:picLocks noChangeAspect="1"/>
          </p:cNvPicPr>
          <p:nvPr/>
        </p:nvPicPr>
        <p:blipFill>
          <a:blip r:embed="rId7"/>
          <a:stretch>
            <a:fillRect/>
          </a:stretch>
        </p:blipFill>
        <p:spPr>
          <a:xfrm>
            <a:off x="2949229" y="2127276"/>
            <a:ext cx="1168991" cy="670007"/>
          </a:xfrm>
          <a:prstGeom prst="rect">
            <a:avLst/>
          </a:prstGeom>
        </p:spPr>
      </p:pic>
      <p:pic>
        <p:nvPicPr>
          <p:cNvPr id="13" name="Picture 12">
            <a:extLst>
              <a:ext uri="{FF2B5EF4-FFF2-40B4-BE49-F238E27FC236}">
                <a16:creationId xmlns:a16="http://schemas.microsoft.com/office/drawing/2014/main" id="{9A45856A-EFEC-8FAB-6C4F-6D3BBB9DA132}"/>
              </a:ext>
            </a:extLst>
          </p:cNvPr>
          <p:cNvPicPr>
            <a:picLocks noChangeAspect="1"/>
          </p:cNvPicPr>
          <p:nvPr/>
        </p:nvPicPr>
        <p:blipFill>
          <a:blip r:embed="rId8"/>
          <a:stretch>
            <a:fillRect/>
          </a:stretch>
        </p:blipFill>
        <p:spPr>
          <a:xfrm>
            <a:off x="6973611" y="2157276"/>
            <a:ext cx="1100171" cy="679517"/>
          </a:xfrm>
          <a:prstGeom prst="rect">
            <a:avLst/>
          </a:prstGeom>
        </p:spPr>
      </p:pic>
      <p:pic>
        <p:nvPicPr>
          <p:cNvPr id="16" name="Picture 15">
            <a:extLst>
              <a:ext uri="{FF2B5EF4-FFF2-40B4-BE49-F238E27FC236}">
                <a16:creationId xmlns:a16="http://schemas.microsoft.com/office/drawing/2014/main" id="{3F0DBD8B-399B-2477-9CBE-06F03A0D1604}"/>
              </a:ext>
            </a:extLst>
          </p:cNvPr>
          <p:cNvPicPr>
            <a:picLocks noChangeAspect="1"/>
          </p:cNvPicPr>
          <p:nvPr/>
        </p:nvPicPr>
        <p:blipFill>
          <a:blip r:embed="rId9"/>
          <a:stretch>
            <a:fillRect/>
          </a:stretch>
        </p:blipFill>
        <p:spPr>
          <a:xfrm>
            <a:off x="8311997" y="2172497"/>
            <a:ext cx="3627790" cy="3415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FD193931-46CC-9F27-7801-4ED31AAE81DA}"/>
              </a:ext>
            </a:extLst>
          </p:cNvPr>
          <p:cNvPicPr>
            <a:picLocks noChangeAspect="1"/>
          </p:cNvPicPr>
          <p:nvPr/>
        </p:nvPicPr>
        <p:blipFill>
          <a:blip r:embed="rId10"/>
          <a:stretch>
            <a:fillRect/>
          </a:stretch>
        </p:blipFill>
        <p:spPr>
          <a:xfrm>
            <a:off x="10759268" y="1956736"/>
            <a:ext cx="1180519" cy="646591"/>
          </a:xfrm>
          <a:prstGeom prst="rect">
            <a:avLst/>
          </a:prstGeom>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11">
            <a:alphaModFix/>
          </a:blip>
          <a:srcRect/>
          <a:stretch/>
        </p:blipFill>
        <p:spPr>
          <a:xfrm>
            <a:off x="8311997" y="2169404"/>
            <a:ext cx="361361" cy="310577"/>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7"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574119046"/>
              </p:ext>
            </p:extLst>
          </p:nvPr>
        </p:nvGraphicFramePr>
        <p:xfrm>
          <a:off x="2165848" y="2072153"/>
          <a:ext cx="8580120" cy="4383258"/>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coverage</a:t>
            </a:r>
            <a:br>
              <a:rPr lang="fr-FR" sz="2400" dirty="0">
                <a:solidFill>
                  <a:srgbClr val="414141"/>
                </a:solidFill>
              </a:rPr>
            </a:br>
            <a:br>
              <a:rPr lang="fr-FR" sz="2400" dirty="0">
                <a:solidFill>
                  <a:srgbClr val="414141"/>
                </a:solidFill>
              </a:rPr>
            </a:br>
            <a:r>
              <a:rPr lang="fr-FR" dirty="0">
                <a:solidFill>
                  <a:srgbClr val="7F7F7F"/>
                </a:solidFill>
              </a:rPr>
              <a:t>CELTISS has the best 3G coverage,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MTN’s and CELTISS’s 3G coverage meet ARCEP requirements</a:t>
            </a:r>
            <a:r>
              <a:rPr lang="fr-FR" dirty="0">
                <a:solidFill>
                  <a:srgbClr val="7F7F7F"/>
                </a:solidFill>
              </a:rPr>
              <a:t>.</a:t>
            </a:r>
            <a:br>
              <a:rPr lang="fr-FR" dirty="0">
                <a:solidFill>
                  <a:srgbClr val="7F7F7F"/>
                </a:solidFill>
                <a:latin typeface="Verdana"/>
                <a:ea typeface="Verdana"/>
                <a:cs typeface="Verdana"/>
                <a:sym typeface="Verdana"/>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a:cxnSpLocks/>
          </p:cNvCxnSpPr>
          <p:nvPr/>
        </p:nvCxnSpPr>
        <p:spPr>
          <a:xfrm>
            <a:off x="2723745" y="3502074"/>
            <a:ext cx="7743217"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Summary</a:t>
            </a:r>
            <a:endParaRPr dirty="0"/>
          </a:p>
        </p:txBody>
      </p:sp>
      <p:sp>
        <p:nvSpPr>
          <p:cNvPr id="1439" name="Google Shape;1439;p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9p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mtClean="0"/>
              <a:p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nvGraphicFramePr>
        <p:xfrm>
          <a:off x="921482" y="1430005"/>
          <a:ext cx="10996150" cy="3552450"/>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a:solidFill>
                            <a:srgbClr val="414141"/>
                          </a:solidFill>
                          <a:latin typeface="Verdana"/>
                          <a:ea typeface="Verdana"/>
                          <a:cs typeface="Verdana"/>
                          <a:sym typeface="Quattrocento Sans"/>
                        </a:rPr>
                        <a:t>Scope of </a:t>
                      </a:r>
                      <a:r>
                        <a:rPr lang="fr-FR" sz="1600" b="0" i="0" u="none" strike="noStrike" cap="none" dirty="0" err="1">
                          <a:solidFill>
                            <a:srgbClr val="414141"/>
                          </a:solidFill>
                          <a:latin typeface="Verdana"/>
                          <a:ea typeface="Verdana"/>
                          <a:cs typeface="Verdana"/>
                          <a:sym typeface="Quattrocento Sans"/>
                        </a:rPr>
                        <a:t>Intermediate</a:t>
                      </a:r>
                      <a:r>
                        <a:rPr lang="fr-FR" sz="1600" b="0" i="0" u="none" strike="noStrike" cap="none" dirty="0">
                          <a:solidFill>
                            <a:srgbClr val="414141"/>
                          </a:solidFill>
                          <a:latin typeface="Verdana"/>
                          <a:ea typeface="Verdana"/>
                          <a:cs typeface="Verdana"/>
                          <a:sym typeface="Quattrocento Sans"/>
                        </a:rPr>
                        <a:t> Report</a:t>
                      </a:r>
                      <a:endParaRPr sz="1600" b="0" i="0" u="none" strike="noStrike" cap="none" dirty="0">
                        <a:solidFill>
                          <a:srgbClr val="414141"/>
                        </a:solidFill>
                        <a:latin typeface="Verdana"/>
                        <a:ea typeface="Verdana"/>
                        <a:cs typeface="Verdana"/>
                        <a:sym typeface="Arial"/>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3</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err="1">
                          <a:solidFill>
                            <a:srgbClr val="414141"/>
                          </a:solidFill>
                          <a:latin typeface="Verdana"/>
                          <a:ea typeface="Verdana"/>
                          <a:cs typeface="Verdana"/>
                          <a:sym typeface="Verdana"/>
                        </a:rPr>
                        <a:t>Executive</a:t>
                      </a:r>
                      <a:r>
                        <a:rPr lang="fr-FR" sz="1600" b="0" i="0" u="none" strike="noStrike" cap="none" dirty="0">
                          <a:solidFill>
                            <a:srgbClr val="414141"/>
                          </a:solidFill>
                          <a:latin typeface="Verdana"/>
                          <a:ea typeface="Verdana"/>
                          <a:cs typeface="Verdana"/>
                          <a:sym typeface="Verdana"/>
                        </a:rPr>
                        <a:t> </a:t>
                      </a:r>
                      <a:r>
                        <a:rPr lang="fr-FR" sz="1600" b="0" i="0" u="none" strike="noStrike" cap="none" dirty="0" err="1">
                          <a:solidFill>
                            <a:srgbClr val="414141"/>
                          </a:solidFill>
                          <a:latin typeface="Verdana"/>
                          <a:ea typeface="Verdana"/>
                          <a:cs typeface="Verdana"/>
                          <a:sym typeface="Verdana"/>
                        </a:rPr>
                        <a:t>Summary</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5</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11</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23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34</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1" name="Google Shape;1441;p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651"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0" marR="0" lvl="0" indent="0" algn="l" rtl="0">
              <a:lnSpc>
                <a:spcPct val="100000"/>
              </a:lnSpc>
              <a:spcBef>
                <a:spcPts val="0"/>
              </a:spcBef>
              <a:spcAft>
                <a:spcPts val="0"/>
              </a:spcAft>
              <a:buClr>
                <a:srgbClr val="000000"/>
              </a:buClr>
              <a:buSzPts val="651"/>
              <a:buFont typeface="Verdana"/>
              <a:buNone/>
            </a:pPr>
            <a:endParaRPr dirty="0"/>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8" name="Picture 7">
            <a:extLst>
              <a:ext uri="{FF2B5EF4-FFF2-40B4-BE49-F238E27FC236}">
                <a16:creationId xmlns:a16="http://schemas.microsoft.com/office/drawing/2014/main" id="{558A8513-DD9C-6698-2E29-24B5A12275A4}"/>
              </a:ext>
            </a:extLst>
          </p:cNvPr>
          <p:cNvPicPr>
            <a:picLocks noChangeAspect="1"/>
          </p:cNvPicPr>
          <p:nvPr/>
        </p:nvPicPr>
        <p:blipFill>
          <a:blip r:embed="rId3"/>
          <a:stretch>
            <a:fillRect/>
          </a:stretch>
        </p:blipFill>
        <p:spPr>
          <a:xfrm>
            <a:off x="4354475" y="2284392"/>
            <a:ext cx="3552961" cy="3086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7BB7CBFC-E884-861E-AF66-A9DEB790E248}"/>
              </a:ext>
            </a:extLst>
          </p:cNvPr>
          <p:cNvPicPr>
            <a:picLocks noChangeAspect="1"/>
          </p:cNvPicPr>
          <p:nvPr/>
        </p:nvPicPr>
        <p:blipFill>
          <a:blip r:embed="rId4"/>
          <a:stretch>
            <a:fillRect/>
          </a:stretch>
        </p:blipFill>
        <p:spPr>
          <a:xfrm>
            <a:off x="468514" y="2311974"/>
            <a:ext cx="3653290" cy="3086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coverage-Maps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CELTISS has the best 3G coverage with 93,13% better than -85dBm against 90,02% for MTN and 89,35% for MOOV.</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5">
            <a:alphaModFix/>
          </a:blip>
          <a:srcRect/>
          <a:stretch/>
        </p:blipFill>
        <p:spPr>
          <a:xfrm>
            <a:off x="468514" y="2311974"/>
            <a:ext cx="282879" cy="252799"/>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6">
            <a:alphaModFix/>
          </a:blip>
          <a:srcRect l="8657" r="10313"/>
          <a:stretch/>
        </p:blipFill>
        <p:spPr>
          <a:xfrm>
            <a:off x="4373627" y="2311974"/>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35A51D87-9B2B-B612-F88E-4D3BEF176106}"/>
              </a:ext>
            </a:extLst>
          </p:cNvPr>
          <p:cNvPicPr>
            <a:picLocks noChangeAspect="1"/>
          </p:cNvPicPr>
          <p:nvPr/>
        </p:nvPicPr>
        <p:blipFill>
          <a:blip r:embed="rId7"/>
          <a:stretch>
            <a:fillRect/>
          </a:stretch>
        </p:blipFill>
        <p:spPr>
          <a:xfrm>
            <a:off x="2867518" y="2284392"/>
            <a:ext cx="1254286" cy="722005"/>
          </a:xfrm>
          <a:prstGeom prst="rect">
            <a:avLst/>
          </a:prstGeom>
        </p:spPr>
      </p:pic>
      <p:pic>
        <p:nvPicPr>
          <p:cNvPr id="11" name="Picture 10">
            <a:extLst>
              <a:ext uri="{FF2B5EF4-FFF2-40B4-BE49-F238E27FC236}">
                <a16:creationId xmlns:a16="http://schemas.microsoft.com/office/drawing/2014/main" id="{9C03013C-90F0-0E69-3555-0BC9D98C7AB6}"/>
              </a:ext>
            </a:extLst>
          </p:cNvPr>
          <p:cNvPicPr>
            <a:picLocks noChangeAspect="1"/>
          </p:cNvPicPr>
          <p:nvPr/>
        </p:nvPicPr>
        <p:blipFill>
          <a:blip r:embed="rId8"/>
          <a:stretch>
            <a:fillRect/>
          </a:stretch>
        </p:blipFill>
        <p:spPr>
          <a:xfrm>
            <a:off x="6725265" y="2311974"/>
            <a:ext cx="1201323" cy="691518"/>
          </a:xfrm>
          <a:prstGeom prst="rect">
            <a:avLst/>
          </a:prstGeom>
        </p:spPr>
      </p:pic>
      <p:pic>
        <p:nvPicPr>
          <p:cNvPr id="14" name="Picture 13">
            <a:extLst>
              <a:ext uri="{FF2B5EF4-FFF2-40B4-BE49-F238E27FC236}">
                <a16:creationId xmlns:a16="http://schemas.microsoft.com/office/drawing/2014/main" id="{FC4CB434-2F72-E7DC-7CFC-6580C3E39265}"/>
              </a:ext>
            </a:extLst>
          </p:cNvPr>
          <p:cNvPicPr>
            <a:picLocks noChangeAspect="1"/>
          </p:cNvPicPr>
          <p:nvPr/>
        </p:nvPicPr>
        <p:blipFill>
          <a:blip r:embed="rId9"/>
          <a:stretch>
            <a:fillRect/>
          </a:stretch>
        </p:blipFill>
        <p:spPr>
          <a:xfrm>
            <a:off x="8079766" y="2284392"/>
            <a:ext cx="3642334" cy="3086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404A335B-8A6C-6AE1-FAF9-EB5C5AE20F18}"/>
              </a:ext>
            </a:extLst>
          </p:cNvPr>
          <p:cNvPicPr>
            <a:picLocks noChangeAspect="1"/>
          </p:cNvPicPr>
          <p:nvPr/>
        </p:nvPicPr>
        <p:blipFill>
          <a:blip r:embed="rId10"/>
          <a:stretch>
            <a:fillRect/>
          </a:stretch>
        </p:blipFill>
        <p:spPr>
          <a:xfrm>
            <a:off x="10278226" y="2284392"/>
            <a:ext cx="1443874" cy="716115"/>
          </a:xfrm>
          <a:prstGeom prst="rect">
            <a:avLst/>
          </a:prstGeom>
        </p:spPr>
      </p:pic>
      <p:pic>
        <p:nvPicPr>
          <p:cNvPr id="20" name="Google Shape;1863;p28">
            <a:extLst>
              <a:ext uri="{FF2B5EF4-FFF2-40B4-BE49-F238E27FC236}">
                <a16:creationId xmlns:a16="http://schemas.microsoft.com/office/drawing/2014/main" id="{B7E90C7E-950D-FFC1-F47E-09472A7FFDA4}"/>
              </a:ext>
            </a:extLst>
          </p:cNvPr>
          <p:cNvPicPr preferRelativeResize="0"/>
          <p:nvPr/>
        </p:nvPicPr>
        <p:blipFill rotWithShape="1">
          <a:blip r:embed="rId11">
            <a:alphaModFix/>
          </a:blip>
          <a:srcRect/>
          <a:stretch/>
        </p:blipFill>
        <p:spPr>
          <a:xfrm>
            <a:off x="8060614" y="2284392"/>
            <a:ext cx="361361" cy="310577"/>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7"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99978499"/>
              </p:ext>
            </p:extLst>
          </p:nvPr>
        </p:nvGraphicFramePr>
        <p:xfrm>
          <a:off x="1828799" y="2309644"/>
          <a:ext cx="8620125" cy="4265807"/>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4G coverage</a:t>
            </a:r>
            <a:br>
              <a:rPr lang="fr-FR" sz="2400" dirty="0">
                <a:solidFill>
                  <a:srgbClr val="414141"/>
                </a:solidFill>
              </a:rPr>
            </a:br>
            <a:br>
              <a:rPr lang="fr-FR" sz="2400" dirty="0">
                <a:solidFill>
                  <a:srgbClr val="414141"/>
                </a:solidFill>
              </a:rPr>
            </a:br>
            <a:r>
              <a:rPr lang="fr-FR" sz="2200" dirty="0">
                <a:solidFill>
                  <a:srgbClr val="7F7F7F"/>
                </a:solidFill>
              </a:rPr>
              <a:t>CELTISS </a:t>
            </a:r>
            <a:r>
              <a:rPr lang="fr-FR" sz="2200" dirty="0">
                <a:solidFill>
                  <a:srgbClr val="7F7F7F"/>
                </a:solidFill>
                <a:latin typeface="Verdana"/>
                <a:ea typeface="Verdana"/>
                <a:cs typeface="Verdana"/>
                <a:sym typeface="Verdana"/>
              </a:rPr>
              <a:t>has the best 4G coverage for incar and outdoor morphologies</a:t>
            </a:r>
            <a:r>
              <a:rPr lang="fr-FR" sz="2200" dirty="0">
                <a:solidFill>
                  <a:srgbClr val="7F7F7F"/>
                </a:solidFill>
              </a:rPr>
              <a:t> </a:t>
            </a:r>
            <a:r>
              <a:rPr lang="fr-FR" sz="2200" dirty="0">
                <a:solidFill>
                  <a:srgbClr val="7F7F7F"/>
                </a:solidFill>
                <a:latin typeface="Verdana"/>
                <a:ea typeface="Verdana"/>
                <a:cs typeface="Verdana"/>
                <a:sym typeface="Verdana"/>
              </a:rPr>
              <a:t>but all operators failed to satisfy ARCEP requirements for indoor,</a:t>
            </a:r>
            <a:br>
              <a:rPr lang="fr-FR" sz="2400" dirty="0">
                <a:solidFill>
                  <a:srgbClr val="414141"/>
                </a:solidFill>
              </a:rPr>
            </a:br>
            <a:r>
              <a:rPr lang="fr-FR" dirty="0">
                <a:solidFill>
                  <a:srgbClr val="7F7F7F"/>
                </a:solidFill>
                <a:latin typeface="Verdana"/>
                <a:ea typeface="Verdana"/>
                <a:cs typeface="Verdana"/>
                <a:sym typeface="Verdana"/>
              </a:rPr>
              <a:t>MTN is ranked third in terms of 4G coverage and closely simular to competitors for outdoor morphology.</a:t>
            </a: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a:cxnSpLocks/>
          </p:cNvCxnSpPr>
          <p:nvPr/>
        </p:nvCxnSpPr>
        <p:spPr>
          <a:xfrm flipV="1">
            <a:off x="2468855" y="3287951"/>
            <a:ext cx="7764643" cy="77821"/>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15" name="Picture 14">
            <a:extLst>
              <a:ext uri="{FF2B5EF4-FFF2-40B4-BE49-F238E27FC236}">
                <a16:creationId xmlns:a16="http://schemas.microsoft.com/office/drawing/2014/main" id="{88882CB6-10C0-C5B3-8827-076EAE3767F0}"/>
              </a:ext>
            </a:extLst>
          </p:cNvPr>
          <p:cNvPicPr>
            <a:picLocks noChangeAspect="1"/>
          </p:cNvPicPr>
          <p:nvPr/>
        </p:nvPicPr>
        <p:blipFill>
          <a:blip r:embed="rId3"/>
          <a:stretch>
            <a:fillRect/>
          </a:stretch>
        </p:blipFill>
        <p:spPr>
          <a:xfrm>
            <a:off x="8155765" y="1966220"/>
            <a:ext cx="3662210" cy="3326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8DA7995C-B24E-E059-4930-46810CA1824C}"/>
              </a:ext>
            </a:extLst>
          </p:cNvPr>
          <p:cNvPicPr>
            <a:picLocks noChangeAspect="1"/>
          </p:cNvPicPr>
          <p:nvPr/>
        </p:nvPicPr>
        <p:blipFill>
          <a:blip r:embed="rId4"/>
          <a:stretch>
            <a:fillRect/>
          </a:stretch>
        </p:blipFill>
        <p:spPr>
          <a:xfrm>
            <a:off x="4301903" y="1966220"/>
            <a:ext cx="3662210" cy="3292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E39439B-EDFB-6532-A8F8-7DD7176A7D76}"/>
              </a:ext>
            </a:extLst>
          </p:cNvPr>
          <p:cNvPicPr>
            <a:picLocks noChangeAspect="1"/>
          </p:cNvPicPr>
          <p:nvPr/>
        </p:nvPicPr>
        <p:blipFill>
          <a:blip r:embed="rId5"/>
          <a:stretch>
            <a:fillRect/>
          </a:stretch>
        </p:blipFill>
        <p:spPr>
          <a:xfrm>
            <a:off x="418177" y="1967419"/>
            <a:ext cx="3662210" cy="3292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coverage - Maps</a:t>
            </a:r>
            <a:br>
              <a:rPr lang="fr-FR" sz="2400" dirty="0">
                <a:solidFill>
                  <a:srgbClr val="414141"/>
                </a:solidFill>
              </a:rPr>
            </a:br>
            <a:br>
              <a:rPr lang="fr-FR" sz="2400" dirty="0">
                <a:solidFill>
                  <a:srgbClr val="414141"/>
                </a:solidFill>
              </a:rPr>
            </a:br>
            <a:r>
              <a:rPr lang="fr-FR" sz="2400" dirty="0">
                <a:solidFill>
                  <a:srgbClr val="7F7F7F"/>
                </a:solidFill>
              </a:rPr>
              <a:t>MTN</a:t>
            </a:r>
            <a:r>
              <a:rPr lang="fr-FR" sz="2400" dirty="0">
                <a:solidFill>
                  <a:srgbClr val="7F7F7F"/>
                </a:solidFill>
                <a:latin typeface="Verdana"/>
                <a:ea typeface="Verdana"/>
                <a:cs typeface="Verdana"/>
                <a:sym typeface="Verdana"/>
              </a:rPr>
              <a:t>’s 4G coverage is lower</a:t>
            </a:r>
            <a:r>
              <a:rPr lang="fr-FR" sz="2400" dirty="0">
                <a:solidFill>
                  <a:srgbClr val="7F7F7F"/>
                </a:solidFill>
              </a:rPr>
              <a:t> than</a:t>
            </a:r>
            <a:r>
              <a:rPr lang="fr-FR" sz="2400" dirty="0">
                <a:solidFill>
                  <a:srgbClr val="7F7F7F"/>
                </a:solidFill>
                <a:latin typeface="Verdana"/>
                <a:ea typeface="Verdana"/>
                <a:cs typeface="Verdana"/>
                <a:sym typeface="Verdana"/>
              </a:rPr>
              <a:t> MOOV’s and CELTISS’s.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6">
            <a:alphaModFix/>
          </a:blip>
          <a:srcRect/>
          <a:stretch/>
        </p:blipFill>
        <p:spPr>
          <a:xfrm>
            <a:off x="469900" y="1966288"/>
            <a:ext cx="258077" cy="258077"/>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7">
            <a:alphaModFix/>
          </a:blip>
          <a:srcRect l="8657" r="10313"/>
          <a:stretch/>
        </p:blipFill>
        <p:spPr>
          <a:xfrm>
            <a:off x="4306609" y="1987236"/>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8">
            <a:alphaModFix/>
          </a:blip>
          <a:srcRect/>
          <a:stretch/>
        </p:blipFill>
        <p:spPr>
          <a:xfrm>
            <a:off x="8155765" y="1987236"/>
            <a:ext cx="251494" cy="258077"/>
          </a:xfrm>
          <a:prstGeom prst="rect">
            <a:avLst/>
          </a:prstGeom>
          <a:noFill/>
          <a:ln>
            <a:noFill/>
          </a:ln>
        </p:spPr>
      </p:pic>
      <p:pic>
        <p:nvPicPr>
          <p:cNvPr id="7" name="Picture 6">
            <a:extLst>
              <a:ext uri="{FF2B5EF4-FFF2-40B4-BE49-F238E27FC236}">
                <a16:creationId xmlns:a16="http://schemas.microsoft.com/office/drawing/2014/main" id="{51CB4CA9-37A9-D201-A6DC-EA9451BA9A43}"/>
              </a:ext>
            </a:extLst>
          </p:cNvPr>
          <p:cNvPicPr>
            <a:picLocks noChangeAspect="1"/>
          </p:cNvPicPr>
          <p:nvPr/>
        </p:nvPicPr>
        <p:blipFill>
          <a:blip r:embed="rId9"/>
          <a:stretch>
            <a:fillRect/>
          </a:stretch>
        </p:blipFill>
        <p:spPr>
          <a:xfrm>
            <a:off x="2662057" y="1966221"/>
            <a:ext cx="1423036" cy="727938"/>
          </a:xfrm>
          <a:prstGeom prst="rect">
            <a:avLst/>
          </a:prstGeom>
        </p:spPr>
      </p:pic>
      <p:pic>
        <p:nvPicPr>
          <p:cNvPr id="12" name="Picture 11">
            <a:extLst>
              <a:ext uri="{FF2B5EF4-FFF2-40B4-BE49-F238E27FC236}">
                <a16:creationId xmlns:a16="http://schemas.microsoft.com/office/drawing/2014/main" id="{453AAAC1-9A07-D7A6-53F3-E88EBBF92CC5}"/>
              </a:ext>
            </a:extLst>
          </p:cNvPr>
          <p:cNvPicPr>
            <a:picLocks noChangeAspect="1"/>
          </p:cNvPicPr>
          <p:nvPr/>
        </p:nvPicPr>
        <p:blipFill>
          <a:blip r:embed="rId10"/>
          <a:stretch>
            <a:fillRect/>
          </a:stretch>
        </p:blipFill>
        <p:spPr>
          <a:xfrm>
            <a:off x="6694132" y="1997267"/>
            <a:ext cx="1247947" cy="696891"/>
          </a:xfrm>
          <a:prstGeom prst="rect">
            <a:avLst/>
          </a:prstGeom>
        </p:spPr>
      </p:pic>
      <p:pic>
        <p:nvPicPr>
          <p:cNvPr id="19" name="Picture 18">
            <a:extLst>
              <a:ext uri="{FF2B5EF4-FFF2-40B4-BE49-F238E27FC236}">
                <a16:creationId xmlns:a16="http://schemas.microsoft.com/office/drawing/2014/main" id="{958E0ED4-6E3C-470F-2116-5A6AFE3DD33D}"/>
              </a:ext>
            </a:extLst>
          </p:cNvPr>
          <p:cNvPicPr>
            <a:picLocks noChangeAspect="1"/>
          </p:cNvPicPr>
          <p:nvPr/>
        </p:nvPicPr>
        <p:blipFill>
          <a:blip r:embed="rId11"/>
          <a:stretch>
            <a:fillRect/>
          </a:stretch>
        </p:blipFill>
        <p:spPr>
          <a:xfrm>
            <a:off x="10461523" y="1966220"/>
            <a:ext cx="1369658" cy="722875"/>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voice service</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8"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3684017402"/>
              </p:ext>
            </p:extLst>
          </p:nvPr>
        </p:nvGraphicFramePr>
        <p:xfrm>
          <a:off x="469900" y="2061209"/>
          <a:ext cx="3300242" cy="4253866"/>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Accessibility 2G/3G BLOCKED CALLS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best accessibility to voice service compared to competitors,</a:t>
            </a:r>
            <a:br>
              <a:rPr lang="fr-FR" dirty="0">
                <a:solidFill>
                  <a:srgbClr val="7F7F7F"/>
                </a:solidFill>
                <a:latin typeface="Verdana"/>
                <a:ea typeface="Verdana"/>
                <a:cs typeface="Verdana"/>
                <a:sym typeface="Verdana"/>
              </a:rPr>
            </a:br>
            <a:r>
              <a:rPr lang="fr-FR" dirty="0">
                <a:solidFill>
                  <a:srgbClr val="7F7F7F"/>
                </a:solidFill>
              </a:rPr>
              <a:t>All operators meet </a:t>
            </a:r>
            <a:r>
              <a:rPr lang="fr-FR" dirty="0">
                <a:solidFill>
                  <a:srgbClr val="7F7F7F"/>
                </a:solidFill>
                <a:latin typeface="Verdana"/>
                <a:ea typeface="Verdana"/>
                <a:cs typeface="Verdana"/>
                <a:sym typeface="Verdana"/>
              </a:rPr>
              <a:t>ARCEP requirements in terms of accessibility.</a:t>
            </a: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rot="10800000" flipH="1">
            <a:off x="1129492" y="5424376"/>
            <a:ext cx="2478232" cy="4330"/>
          </a:xfrm>
          <a:prstGeom prst="straightConnector1">
            <a:avLst/>
          </a:prstGeom>
          <a:noFill/>
          <a:ln w="28575" cap="flat" cmpd="sng">
            <a:solidFill>
              <a:srgbClr val="DA291C"/>
            </a:solidFill>
            <a:prstDash val="dash"/>
            <a:round/>
            <a:headEnd type="none" w="sm" len="sm"/>
            <a:tailEnd type="none" w="sm" len="sm"/>
          </a:ln>
        </p:spPr>
      </p:cxnSp>
      <p:graphicFrame>
        <p:nvGraphicFramePr>
          <p:cNvPr id="9"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3356787793"/>
              </p:ext>
            </p:extLst>
          </p:nvPr>
        </p:nvGraphicFramePr>
        <p:xfrm>
          <a:off x="4006215" y="2017506"/>
          <a:ext cx="7715885" cy="429756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3017558448"/>
              </p:ext>
            </p:extLst>
          </p:nvPr>
        </p:nvGraphicFramePr>
        <p:xfrm>
          <a:off x="469900" y="2089525"/>
          <a:ext cx="2730500" cy="4377228"/>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Integrity Voice quality Mean Opinion Score</a:t>
            </a:r>
            <a:br>
              <a:rPr lang="fr-FR" sz="2400" dirty="0">
                <a:solidFill>
                  <a:srgbClr val="414141"/>
                </a:solidFill>
              </a:rPr>
            </a:br>
            <a:br>
              <a:rPr lang="fr-FR" sz="2400" dirty="0">
                <a:solidFill>
                  <a:srgbClr val="414141"/>
                </a:solidFill>
              </a:rPr>
            </a:br>
            <a:r>
              <a:rPr lang="fr-FR" sz="1800" dirty="0">
                <a:solidFill>
                  <a:srgbClr val="7F7F7F"/>
                </a:solidFill>
                <a:latin typeface="Verdana"/>
                <a:ea typeface="Verdana"/>
                <a:cs typeface="Verdana"/>
                <a:sym typeface="Verdana"/>
              </a:rPr>
              <a:t>CELTISS has the best ratio of excellent and good Voice Quality samples compared to MTN and MOOV,MTN needs to improve its voice quality MOS by pushing CS traffic to 3G and </a:t>
            </a:r>
            <a:r>
              <a:rPr lang="fr-FR" sz="1800" dirty="0" err="1">
                <a:solidFill>
                  <a:srgbClr val="7F7F7F"/>
                </a:solidFill>
                <a:latin typeface="Verdana"/>
                <a:ea typeface="Verdana"/>
                <a:cs typeface="Verdana"/>
                <a:sym typeface="Verdana"/>
              </a:rPr>
              <a:t>increase</a:t>
            </a:r>
            <a:r>
              <a:rPr lang="fr-FR" sz="1800" dirty="0">
                <a:solidFill>
                  <a:srgbClr val="7F7F7F"/>
                </a:solidFill>
                <a:latin typeface="Verdana"/>
                <a:ea typeface="Verdana"/>
                <a:cs typeface="Verdana"/>
                <a:sym typeface="Verdana"/>
              </a:rPr>
              <a:t> 2G full rate </a:t>
            </a:r>
            <a:r>
              <a:rPr lang="fr-FR" sz="1800" dirty="0" err="1">
                <a:solidFill>
                  <a:srgbClr val="7F7F7F"/>
                </a:solidFill>
                <a:latin typeface="Verdana"/>
                <a:ea typeface="Verdana"/>
                <a:cs typeface="Verdana"/>
                <a:sym typeface="Verdana"/>
              </a:rPr>
              <a:t>penetration</a:t>
            </a:r>
            <a:r>
              <a:rPr lang="fr-FR" sz="1800" dirty="0">
                <a:solidFill>
                  <a:srgbClr val="7F7F7F"/>
                </a:solidFill>
              </a:rPr>
              <a:t>,</a:t>
            </a:r>
            <a:br>
              <a:rPr lang="fr-FR" sz="2400" dirty="0">
                <a:solidFill>
                  <a:srgbClr val="7F7F7F"/>
                </a:solidFill>
                <a:latin typeface="Verdana"/>
                <a:ea typeface="Verdana"/>
                <a:cs typeface="Verdana"/>
                <a:sym typeface="Verdana"/>
              </a:rPr>
            </a:br>
            <a:r>
              <a:rPr lang="fr-FR" sz="1800" dirty="0">
                <a:solidFill>
                  <a:srgbClr val="7F7F7F"/>
                </a:solidFill>
              </a:rPr>
              <a:t>MOOV has the best MOS with 3,73 opposed to 3,87 for MOOV and 3,85 for CELTISS.</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p:nvPr/>
        </p:nvCxnSpPr>
        <p:spPr>
          <a:xfrm>
            <a:off x="956603" y="3924734"/>
            <a:ext cx="1195754" cy="0"/>
          </a:xfrm>
          <a:prstGeom prst="straightConnector1">
            <a:avLst/>
          </a:prstGeom>
          <a:noFill/>
          <a:ln w="28575" cap="flat" cmpd="sng">
            <a:solidFill>
              <a:srgbClr val="DA291C"/>
            </a:solidFill>
            <a:prstDash val="dash"/>
            <a:round/>
            <a:headEnd type="none" w="sm" len="sm"/>
            <a:tailEnd type="none" w="sm" len="sm"/>
          </a:ln>
        </p:spPr>
      </p:cxnSp>
      <p:graphicFrame>
        <p:nvGraphicFramePr>
          <p:cNvPr id="12"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1710945016"/>
              </p:ext>
            </p:extLst>
          </p:nvPr>
        </p:nvGraphicFramePr>
        <p:xfrm>
          <a:off x="3490621" y="2103554"/>
          <a:ext cx="8231480" cy="4363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8" name="Picture 7">
            <a:extLst>
              <a:ext uri="{FF2B5EF4-FFF2-40B4-BE49-F238E27FC236}">
                <a16:creationId xmlns:a16="http://schemas.microsoft.com/office/drawing/2014/main" id="{C4A31C16-0E8A-CF96-9073-9EC61A2735CD}"/>
              </a:ext>
            </a:extLst>
          </p:cNvPr>
          <p:cNvPicPr>
            <a:picLocks noChangeAspect="1"/>
          </p:cNvPicPr>
          <p:nvPr/>
        </p:nvPicPr>
        <p:blipFill>
          <a:blip r:embed="rId3"/>
          <a:stretch>
            <a:fillRect/>
          </a:stretch>
        </p:blipFill>
        <p:spPr>
          <a:xfrm>
            <a:off x="4436210" y="2230580"/>
            <a:ext cx="3622894" cy="3155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F9BC7DED-FD79-CBA9-FD42-4B4B59ED9CC8}"/>
              </a:ext>
            </a:extLst>
          </p:cNvPr>
          <p:cNvPicPr>
            <a:picLocks noChangeAspect="1"/>
          </p:cNvPicPr>
          <p:nvPr/>
        </p:nvPicPr>
        <p:blipFill>
          <a:blip r:embed="rId4"/>
          <a:stretch>
            <a:fillRect/>
          </a:stretch>
        </p:blipFill>
        <p:spPr>
          <a:xfrm>
            <a:off x="522788" y="2238229"/>
            <a:ext cx="3700459" cy="3155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522663" y="227044"/>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Integrity Voice quality </a:t>
            </a:r>
            <a:r>
              <a:rPr lang="fr-FR" sz="2400" dirty="0" err="1">
                <a:solidFill>
                  <a:srgbClr val="414141"/>
                </a:solidFill>
              </a:rPr>
              <a:t>maps</a:t>
            </a:r>
            <a:r>
              <a:rPr lang="fr-FR" sz="2400" dirty="0">
                <a:solidFill>
                  <a:srgbClr val="414141"/>
                </a:solidFill>
              </a:rPr>
              <a:t> (MOS)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around 5% of MOS samples lower than 2.2</a:t>
            </a:r>
            <a:r>
              <a:rPr lang="fr-FR" dirty="0">
                <a:solidFill>
                  <a:srgbClr val="7F7F7F"/>
                </a:solidFill>
              </a:rPr>
              <a:t> against 1,13% for MOOV and 0,34% for CELTISS.</a:t>
            </a:r>
            <a:r>
              <a:rPr lang="fr-FR" dirty="0">
                <a:solidFill>
                  <a:srgbClr val="7F7F7F"/>
                </a:solidFill>
                <a:latin typeface="Verdana"/>
                <a:ea typeface="Verdana"/>
                <a:cs typeface="Verdana"/>
                <a:sym typeface="Verdana"/>
              </a:rPr>
              <a:t>MOS Values lower than 2,2 </a:t>
            </a:r>
            <a:r>
              <a:rPr lang="fr-FR" dirty="0">
                <a:solidFill>
                  <a:srgbClr val="7F7F7F"/>
                </a:solidFill>
              </a:rPr>
              <a:t>pose</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risk</a:t>
            </a:r>
            <a:r>
              <a:rPr lang="fr-FR" dirty="0">
                <a:solidFill>
                  <a:srgbClr val="7F7F7F"/>
                </a:solidFill>
                <a:latin typeface="Verdana"/>
                <a:ea typeface="Verdana"/>
                <a:cs typeface="Verdana"/>
                <a:sym typeface="Verdana"/>
              </a:rPr>
              <a:t> of </a:t>
            </a:r>
            <a:r>
              <a:rPr lang="fr-FR" dirty="0" err="1">
                <a:solidFill>
                  <a:srgbClr val="7F7F7F"/>
                </a:solidFill>
                <a:latin typeface="Verdana"/>
                <a:ea typeface="Verdana"/>
                <a:cs typeface="Verdana"/>
                <a:sym typeface="Verdana"/>
              </a:rPr>
              <a:t>bad</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users</a:t>
            </a:r>
            <a:r>
              <a:rPr lang="fr-FR" dirty="0">
                <a:solidFill>
                  <a:srgbClr val="7F7F7F"/>
                </a:solidFill>
                <a:latin typeface="Verdana"/>
                <a:ea typeface="Verdana"/>
                <a:cs typeface="Verdana"/>
                <a:sym typeface="Verdana"/>
              </a:rPr>
              <a:t> perceived voice  quality and silent call.</a:t>
            </a: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5">
            <a:alphaModFix/>
          </a:blip>
          <a:srcRect/>
          <a:stretch/>
        </p:blipFill>
        <p:spPr>
          <a:xfrm>
            <a:off x="522663" y="2247869"/>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6">
            <a:alphaModFix/>
          </a:blip>
          <a:srcRect l="8657" r="10313"/>
          <a:stretch/>
        </p:blipFill>
        <p:spPr>
          <a:xfrm>
            <a:off x="4436208" y="2230580"/>
            <a:ext cx="276456"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BC841601-7AF4-0E81-0D5B-778EEA8A4A9E}"/>
              </a:ext>
            </a:extLst>
          </p:cNvPr>
          <p:cNvPicPr>
            <a:picLocks noChangeAspect="1"/>
          </p:cNvPicPr>
          <p:nvPr/>
        </p:nvPicPr>
        <p:blipFill>
          <a:blip r:embed="rId7"/>
          <a:stretch>
            <a:fillRect/>
          </a:stretch>
        </p:blipFill>
        <p:spPr>
          <a:xfrm>
            <a:off x="2971759" y="2221360"/>
            <a:ext cx="1263282" cy="756856"/>
          </a:xfrm>
          <a:prstGeom prst="rect">
            <a:avLst/>
          </a:prstGeom>
        </p:spPr>
      </p:pic>
      <p:pic>
        <p:nvPicPr>
          <p:cNvPr id="11" name="Picture 10">
            <a:extLst>
              <a:ext uri="{FF2B5EF4-FFF2-40B4-BE49-F238E27FC236}">
                <a16:creationId xmlns:a16="http://schemas.microsoft.com/office/drawing/2014/main" id="{B2AAA8F2-E365-10E5-024F-6B280BE2CF1A}"/>
              </a:ext>
            </a:extLst>
          </p:cNvPr>
          <p:cNvPicPr>
            <a:picLocks noChangeAspect="1"/>
          </p:cNvPicPr>
          <p:nvPr/>
        </p:nvPicPr>
        <p:blipFill>
          <a:blip r:embed="rId8"/>
          <a:stretch>
            <a:fillRect/>
          </a:stretch>
        </p:blipFill>
        <p:spPr>
          <a:xfrm>
            <a:off x="6654707" y="2238229"/>
            <a:ext cx="1404397" cy="745042"/>
          </a:xfrm>
          <a:prstGeom prst="rect">
            <a:avLst/>
          </a:prstGeom>
        </p:spPr>
      </p:pic>
      <p:pic>
        <p:nvPicPr>
          <p:cNvPr id="14" name="Picture 13">
            <a:extLst>
              <a:ext uri="{FF2B5EF4-FFF2-40B4-BE49-F238E27FC236}">
                <a16:creationId xmlns:a16="http://schemas.microsoft.com/office/drawing/2014/main" id="{BB2C42E8-3E32-B360-6C47-F2F231F54600}"/>
              </a:ext>
            </a:extLst>
          </p:cNvPr>
          <p:cNvPicPr>
            <a:picLocks noChangeAspect="1"/>
          </p:cNvPicPr>
          <p:nvPr/>
        </p:nvPicPr>
        <p:blipFill>
          <a:blip r:embed="rId9"/>
          <a:stretch>
            <a:fillRect/>
          </a:stretch>
        </p:blipFill>
        <p:spPr>
          <a:xfrm>
            <a:off x="8246695" y="2230580"/>
            <a:ext cx="3528168" cy="3155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10">
            <a:alphaModFix/>
          </a:blip>
          <a:srcRect/>
          <a:stretch/>
        </p:blipFill>
        <p:spPr>
          <a:xfrm>
            <a:off x="8272067" y="2230580"/>
            <a:ext cx="251494" cy="258077"/>
          </a:xfrm>
          <a:prstGeom prst="rect">
            <a:avLst/>
          </a:prstGeom>
          <a:noFill/>
          <a:ln>
            <a:noFill/>
          </a:ln>
        </p:spPr>
      </p:pic>
      <p:pic>
        <p:nvPicPr>
          <p:cNvPr id="21" name="Picture 20">
            <a:extLst>
              <a:ext uri="{FF2B5EF4-FFF2-40B4-BE49-F238E27FC236}">
                <a16:creationId xmlns:a16="http://schemas.microsoft.com/office/drawing/2014/main" id="{191CD06B-01A2-5138-A259-3DAE618DB9A1}"/>
              </a:ext>
            </a:extLst>
          </p:cNvPr>
          <p:cNvPicPr>
            <a:picLocks noChangeAspect="1"/>
          </p:cNvPicPr>
          <p:nvPr/>
        </p:nvPicPr>
        <p:blipFill>
          <a:blip r:embed="rId11"/>
          <a:stretch>
            <a:fillRect/>
          </a:stretch>
        </p:blipFill>
        <p:spPr>
          <a:xfrm>
            <a:off x="10373032" y="2251680"/>
            <a:ext cx="1401831" cy="726536"/>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7"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4273576463"/>
              </p:ext>
            </p:extLst>
          </p:nvPr>
        </p:nvGraphicFramePr>
        <p:xfrm>
          <a:off x="1519237" y="1856934"/>
          <a:ext cx="9153525" cy="4262511"/>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Retainability 2G/3G DROPPED CALLS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and CELTISS satisfy ARCEP thresholds regarding Call Drop Rate.</a:t>
            </a:r>
            <a:br>
              <a:rPr lang="fr-FR" dirty="0">
                <a:solidFill>
                  <a:srgbClr val="414141"/>
                </a:solidFill>
              </a:rPr>
            </a:br>
            <a:br>
              <a:rPr lang="fr-FR" dirty="0">
                <a:solidFill>
                  <a:srgbClr val="414141"/>
                </a:solidFill>
              </a:rPr>
            </a:b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a:cxnSpLocks/>
          </p:cNvCxnSpPr>
          <p:nvPr/>
        </p:nvCxnSpPr>
        <p:spPr>
          <a:xfrm>
            <a:off x="2052536" y="2852951"/>
            <a:ext cx="8531158"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Voice service Band usage(%)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highest ratio of 2G use, </a:t>
            </a:r>
            <a:r>
              <a:rPr lang="fr-FR" dirty="0">
                <a:solidFill>
                  <a:srgbClr val="7F7F7F"/>
                </a:solidFill>
              </a:rPr>
              <a:t>36.74</a:t>
            </a:r>
            <a:r>
              <a:rPr lang="fr-FR" dirty="0">
                <a:solidFill>
                  <a:srgbClr val="7F7F7F"/>
                </a:solidFill>
                <a:latin typeface="Verdana"/>
                <a:ea typeface="Verdana"/>
                <a:cs typeface="Verdana"/>
                <a:sym typeface="Verdana"/>
              </a:rPr>
              <a:t>% of voice calls carried out over</a:t>
            </a:r>
            <a:r>
              <a:rPr lang="fr-FR" dirty="0">
                <a:solidFill>
                  <a:srgbClr val="7F7F7F"/>
                </a:solidFill>
              </a:rPr>
              <a:t> </a:t>
            </a:r>
            <a:r>
              <a:rPr lang="fr-FR" dirty="0">
                <a:solidFill>
                  <a:srgbClr val="7F7F7F"/>
                </a:solidFill>
                <a:latin typeface="Verdana"/>
                <a:ea typeface="Verdana"/>
                <a:cs typeface="Verdana"/>
                <a:sym typeface="Verdana"/>
              </a:rPr>
              <a:t>2G network</a:t>
            </a:r>
            <a:r>
              <a:rPr lang="fr-FR" dirty="0">
                <a:solidFill>
                  <a:srgbClr val="7F7F7F"/>
                </a:solidFill>
              </a:rPr>
              <a:t> but </a:t>
            </a:r>
            <a:r>
              <a:rPr lang="fr-FR" dirty="0">
                <a:solidFill>
                  <a:srgbClr val="7F7F7F"/>
                </a:solidFill>
                <a:latin typeface="Verdana"/>
                <a:ea typeface="Verdana"/>
                <a:cs typeface="Verdana"/>
                <a:sym typeface="Verdana"/>
              </a:rPr>
              <a:t>CELTISS and MOOV use </a:t>
            </a:r>
            <a:r>
              <a:rPr lang="fr-FR" dirty="0" err="1">
                <a:solidFill>
                  <a:srgbClr val="7F7F7F"/>
                </a:solidFill>
                <a:latin typeface="Verdana"/>
                <a:ea typeface="Verdana"/>
                <a:cs typeface="Verdana"/>
                <a:sym typeface="Verdana"/>
              </a:rPr>
              <a:t>mainily</a:t>
            </a:r>
            <a:r>
              <a:rPr lang="fr-FR" dirty="0">
                <a:solidFill>
                  <a:srgbClr val="7F7F7F"/>
                </a:solidFill>
                <a:latin typeface="Verdana"/>
                <a:ea typeface="Verdana"/>
                <a:cs typeface="Verdana"/>
                <a:sym typeface="Verdana"/>
              </a:rPr>
              <a:t> 3G,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Recommended for MTN to </a:t>
            </a:r>
            <a:r>
              <a:rPr lang="fr-FR" dirty="0" err="1">
                <a:solidFill>
                  <a:srgbClr val="7F7F7F"/>
                </a:solidFill>
                <a:latin typeface="Verdana"/>
                <a:ea typeface="Verdana"/>
                <a:cs typeface="Verdana"/>
                <a:sym typeface="Verdana"/>
              </a:rPr>
              <a:t>reduce</a:t>
            </a:r>
            <a:r>
              <a:rPr lang="fr-FR" dirty="0">
                <a:solidFill>
                  <a:srgbClr val="7F7F7F"/>
                </a:solidFill>
                <a:latin typeface="Verdana"/>
                <a:ea typeface="Verdana"/>
                <a:cs typeface="Verdana"/>
                <a:sym typeface="Verdana"/>
              </a:rPr>
              <a:t> 2G usage and </a:t>
            </a:r>
            <a:r>
              <a:rPr lang="fr-FR" dirty="0" err="1">
                <a:solidFill>
                  <a:srgbClr val="7F7F7F"/>
                </a:solidFill>
                <a:latin typeface="Verdana"/>
                <a:ea typeface="Verdana"/>
                <a:cs typeface="Verdana"/>
                <a:sym typeface="Verdana"/>
              </a:rPr>
              <a:t>increase</a:t>
            </a:r>
            <a:r>
              <a:rPr lang="fr-FR" dirty="0">
                <a:solidFill>
                  <a:srgbClr val="7F7F7F"/>
                </a:solidFill>
                <a:latin typeface="Verdana"/>
                <a:ea typeface="Verdana"/>
                <a:cs typeface="Verdana"/>
                <a:sym typeface="Verdana"/>
              </a:rPr>
              <a:t> 3G </a:t>
            </a:r>
            <a:r>
              <a:rPr lang="fr-FR" dirty="0" err="1">
                <a:solidFill>
                  <a:srgbClr val="7F7F7F"/>
                </a:solidFill>
                <a:latin typeface="Verdana"/>
                <a:ea typeface="Verdana"/>
                <a:cs typeface="Verdana"/>
                <a:sym typeface="Verdana"/>
              </a:rPr>
              <a:t>penetration</a:t>
            </a:r>
            <a:r>
              <a:rPr lang="fr-FR" dirty="0">
                <a:solidFill>
                  <a:srgbClr val="7F7F7F"/>
                </a:solidFill>
                <a:latin typeface="Verdana"/>
                <a:ea typeface="Verdana"/>
                <a:cs typeface="Verdana"/>
                <a:sym typeface="Verdana"/>
              </a:rPr>
              <a:t> for better audio quality.</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MTN's 2G band usage: </a:t>
            </a:r>
            <a:r>
              <a:rPr lang="fr-FR" b="1" dirty="0">
                <a:solidFill>
                  <a:srgbClr val="7F7F7F"/>
                </a:solidFill>
                <a:latin typeface="Verdana"/>
                <a:ea typeface="Verdana"/>
                <a:cs typeface="Verdana"/>
                <a:sym typeface="Verdana"/>
              </a:rPr>
              <a:t>77,02% </a:t>
            </a:r>
            <a:r>
              <a:rPr lang="fr-FR" dirty="0">
                <a:solidFill>
                  <a:srgbClr val="7F7F7F"/>
                </a:solidFill>
                <a:latin typeface="Verdana"/>
                <a:ea typeface="Verdana"/>
                <a:cs typeface="Verdana"/>
                <a:sym typeface="Verdana"/>
              </a:rPr>
              <a:t>GSM 900 and </a:t>
            </a:r>
            <a:r>
              <a:rPr lang="fr-FR" b="1" dirty="0">
                <a:solidFill>
                  <a:srgbClr val="7F7F7F"/>
                </a:solidFill>
                <a:latin typeface="Verdana"/>
                <a:ea typeface="Verdana"/>
                <a:cs typeface="Verdana"/>
                <a:sym typeface="Verdana"/>
              </a:rPr>
              <a:t>22,98% </a:t>
            </a:r>
            <a:r>
              <a:rPr lang="fr-FR" dirty="0">
                <a:solidFill>
                  <a:srgbClr val="7F7F7F"/>
                </a:solidFill>
                <a:latin typeface="Verdana"/>
                <a:ea typeface="Verdana"/>
                <a:cs typeface="Verdana"/>
                <a:sym typeface="Verdana"/>
              </a:rPr>
              <a:t>GSM 1800 Mhz,</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3G band usage: MTN uses mainly U900, CELTISS and MOOV use mainly U2100.</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8"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1076176813"/>
              </p:ext>
            </p:extLst>
          </p:nvPr>
        </p:nvGraphicFramePr>
        <p:xfrm>
          <a:off x="469900" y="3468526"/>
          <a:ext cx="3655275" cy="3054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3872178028"/>
              </p:ext>
            </p:extLst>
          </p:nvPr>
        </p:nvGraphicFramePr>
        <p:xfrm>
          <a:off x="4223248" y="3461065"/>
          <a:ext cx="3823472" cy="306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2118478911"/>
              </p:ext>
            </p:extLst>
          </p:nvPr>
        </p:nvGraphicFramePr>
        <p:xfrm>
          <a:off x="8144793" y="3461065"/>
          <a:ext cx="3577307" cy="30614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Radio parameters EC/NO comparison</a:t>
            </a:r>
            <a:br>
              <a:rPr lang="fr-FR" sz="2400" dirty="0">
                <a:solidFill>
                  <a:srgbClr val="414141"/>
                </a:solidFill>
              </a:rPr>
            </a:br>
            <a:br>
              <a:rPr lang="fr-FR" sz="2400" dirty="0">
                <a:solidFill>
                  <a:srgbClr val="414141"/>
                </a:solidFill>
              </a:rPr>
            </a:br>
            <a:r>
              <a:rPr lang="fr-FR" dirty="0">
                <a:solidFill>
                  <a:srgbClr val="7F7F7F"/>
                </a:solidFill>
              </a:rPr>
              <a:t>36,14% </a:t>
            </a:r>
            <a:r>
              <a:rPr lang="fr-FR" dirty="0">
                <a:solidFill>
                  <a:srgbClr val="7F7F7F"/>
                </a:solidFill>
                <a:latin typeface="Verdana"/>
                <a:ea typeface="Verdana"/>
                <a:cs typeface="Verdana"/>
                <a:sym typeface="Verdana"/>
              </a:rPr>
              <a:t>of drive test samples are showing a very </a:t>
            </a:r>
            <a:r>
              <a:rPr lang="fr-FR" dirty="0" err="1">
                <a:solidFill>
                  <a:srgbClr val="7F7F7F"/>
                </a:solidFill>
                <a:latin typeface="Verdana"/>
                <a:ea typeface="Verdana"/>
                <a:cs typeface="Verdana"/>
                <a:sym typeface="Verdana"/>
              </a:rPr>
              <a:t>low</a:t>
            </a:r>
            <a:r>
              <a:rPr lang="fr-FR" dirty="0">
                <a:solidFill>
                  <a:srgbClr val="7F7F7F"/>
                </a:solidFill>
                <a:latin typeface="Verdana"/>
                <a:ea typeface="Verdana"/>
                <a:cs typeface="Verdana"/>
                <a:sym typeface="Verdana"/>
              </a:rPr>
              <a:t> level of </a:t>
            </a:r>
            <a:r>
              <a:rPr lang="fr-FR" dirty="0" err="1">
                <a:solidFill>
                  <a:srgbClr val="7F7F7F"/>
                </a:solidFill>
                <a:latin typeface="Verdana"/>
                <a:ea typeface="Verdana"/>
                <a:cs typeface="Verdana"/>
                <a:sym typeface="Verdana"/>
              </a:rPr>
              <a:t>EcNo</a:t>
            </a:r>
            <a:r>
              <a:rPr lang="fr-FR" dirty="0">
                <a:solidFill>
                  <a:srgbClr val="7F7F7F"/>
                </a:solidFill>
                <a:latin typeface="Verdana"/>
                <a:ea typeface="Verdana"/>
                <a:cs typeface="Verdana"/>
                <a:sym typeface="Verdana"/>
              </a:rPr>
              <a:t> for 3G MTN.</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This is </a:t>
            </a:r>
            <a:r>
              <a:rPr lang="fr-FR" dirty="0" err="1">
                <a:solidFill>
                  <a:srgbClr val="7F7F7F"/>
                </a:solidFill>
                <a:latin typeface="Verdana"/>
                <a:ea typeface="Verdana"/>
                <a:cs typeface="Verdana"/>
                <a:sym typeface="Verdana"/>
              </a:rPr>
              <a:t>correlated</a:t>
            </a:r>
            <a:r>
              <a:rPr lang="fr-FR" dirty="0">
                <a:solidFill>
                  <a:srgbClr val="7F7F7F"/>
                </a:solidFill>
                <a:latin typeface="Verdana"/>
                <a:ea typeface="Verdana"/>
                <a:cs typeface="Verdana"/>
                <a:sym typeface="Verdana"/>
              </a:rPr>
              <a:t> to the number of 3G carriers : MTN is </a:t>
            </a:r>
            <a:r>
              <a:rPr lang="fr-FR" dirty="0" err="1">
                <a:solidFill>
                  <a:srgbClr val="7F7F7F"/>
                </a:solidFill>
                <a:latin typeface="Verdana"/>
                <a:ea typeface="Verdana"/>
                <a:cs typeface="Verdana"/>
                <a:sym typeface="Verdana"/>
              </a:rPr>
              <a:t>using</a:t>
            </a:r>
            <a:r>
              <a:rPr lang="fr-FR" dirty="0">
                <a:solidFill>
                  <a:srgbClr val="7F7F7F"/>
                </a:solidFill>
                <a:latin typeface="Verdana"/>
                <a:ea typeface="Verdana"/>
                <a:cs typeface="Verdana"/>
                <a:sym typeface="Verdana"/>
              </a:rPr>
              <a:t> 2 carriers against 3 and 4 for CELTISS and MOOV respectively. Also 3G traffic is carried mainly by U2100 for competitors while </a:t>
            </a:r>
            <a:r>
              <a:rPr lang="fr-FR" dirty="0" err="1">
                <a:solidFill>
                  <a:srgbClr val="7F7F7F"/>
                </a:solidFill>
                <a:latin typeface="Verdana"/>
                <a:ea typeface="Verdana"/>
                <a:cs typeface="Verdana"/>
                <a:sym typeface="Verdana"/>
              </a:rPr>
              <a:t>it’s</a:t>
            </a:r>
            <a:r>
              <a:rPr lang="fr-FR" dirty="0">
                <a:solidFill>
                  <a:srgbClr val="7F7F7F"/>
                </a:solidFill>
                <a:latin typeface="Verdana"/>
                <a:ea typeface="Verdana"/>
                <a:cs typeface="Verdana"/>
                <a:sym typeface="Verdana"/>
              </a:rPr>
              <a:t> distributed over U900 and U2100 for MTN.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Bad </a:t>
            </a:r>
            <a:r>
              <a:rPr lang="fr-FR" dirty="0" err="1">
                <a:solidFill>
                  <a:srgbClr val="7F7F7F"/>
                </a:solidFill>
                <a:latin typeface="Verdana"/>
                <a:ea typeface="Verdana"/>
                <a:cs typeface="Verdana"/>
                <a:sym typeface="Verdana"/>
              </a:rPr>
              <a:t>Ec</a:t>
            </a:r>
            <a:r>
              <a:rPr lang="fr-FR" dirty="0">
                <a:solidFill>
                  <a:srgbClr val="7F7F7F"/>
                </a:solidFill>
                <a:latin typeface="Verdana"/>
                <a:ea typeface="Verdana"/>
                <a:cs typeface="Verdana"/>
                <a:sym typeface="Verdana"/>
              </a:rPr>
              <a:t>/No has great impact on voice quality.</a:t>
            </a:r>
            <a:br>
              <a:rPr lang="fr-FR"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3200555522"/>
              </p:ext>
            </p:extLst>
          </p:nvPr>
        </p:nvGraphicFramePr>
        <p:xfrm>
          <a:off x="469900" y="2901820"/>
          <a:ext cx="11252200" cy="3613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a:t>
            </a:r>
            <a:r>
              <a:rPr lang="fr-FR" sz="2600" b="0" i="0">
                <a:solidFill>
                  <a:srgbClr val="FFFFFF"/>
                </a:solidFill>
                <a:latin typeface="Quattrocento Sans"/>
                <a:ea typeface="Quattrocento Sans"/>
                <a:cs typeface="Quattrocento Sans"/>
                <a:sym typeface="Quattrocento Sans"/>
              </a:rPr>
              <a:t>of </a:t>
            </a:r>
            <a:r>
              <a:rPr lang="fr-FR" sz="2600">
                <a:solidFill>
                  <a:srgbClr val="FFFFFF"/>
                </a:solidFill>
                <a:latin typeface="Quattrocento Sans"/>
                <a:ea typeface="Quattrocento Sans"/>
                <a:cs typeface="Quattrocento Sans"/>
                <a:sym typeface="Quattrocento Sans"/>
              </a:rPr>
              <a:t>Benchmarking</a:t>
            </a:r>
            <a:r>
              <a:rPr lang="fr-FR" sz="2600" b="0" i="0">
                <a:solidFill>
                  <a:srgbClr val="FFFFFF"/>
                </a:solidFill>
                <a:latin typeface="Quattrocento Sans"/>
                <a:ea typeface="Quattrocento Sans"/>
                <a:cs typeface="Quattrocento Sans"/>
                <a:sym typeface="Quattrocento Sans"/>
              </a:rPr>
              <a:t> </a:t>
            </a:r>
            <a:r>
              <a:rPr lang="fr-FR" sz="2600" b="0" i="0" dirty="0">
                <a:solidFill>
                  <a:srgbClr val="FFFFFF"/>
                </a:solidFill>
                <a:latin typeface="Quattrocento Sans"/>
                <a:ea typeface="Quattrocento Sans"/>
                <a:cs typeface="Quattrocento Sans"/>
                <a:sym typeface="Quattrocento Sans"/>
              </a:rPr>
              <a:t>Report</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Radio parameters EC/NO</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3G MOOV’s and CELTISS’s EC/N0 is better than MTN’s due to the number of 3G used carriers and 3G band distribution by </a:t>
            </a:r>
            <a:r>
              <a:rPr lang="fr-FR" dirty="0" err="1">
                <a:solidFill>
                  <a:srgbClr val="7F7F7F"/>
                </a:solidFill>
                <a:latin typeface="Verdana"/>
                <a:ea typeface="Verdana"/>
                <a:cs typeface="Verdana"/>
                <a:sym typeface="Verdana"/>
              </a:rPr>
              <a:t>using</a:t>
            </a:r>
            <a:r>
              <a:rPr lang="fr-FR" dirty="0">
                <a:solidFill>
                  <a:srgbClr val="7F7F7F"/>
                </a:solidFill>
                <a:latin typeface="Verdana"/>
                <a:ea typeface="Verdana"/>
                <a:cs typeface="Verdana"/>
                <a:sym typeface="Verdana"/>
              </a:rPr>
              <a:t> mainly U900 for MTN.</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 name="Google Shape;2030;p42">
            <a:extLst>
              <a:ext uri="{FF2B5EF4-FFF2-40B4-BE49-F238E27FC236}">
                <a16:creationId xmlns:a16="http://schemas.microsoft.com/office/drawing/2014/main" id="{595CA15F-C1BA-B2B0-94F3-421B1F7885F9}"/>
              </a:ext>
            </a:extLst>
          </p:cNvPr>
          <p:cNvPicPr preferRelativeResize="0"/>
          <p:nvPr/>
        </p:nvPicPr>
        <p:blipFill rotWithShape="1">
          <a:blip r:embed="rId3">
            <a:alphaModFix/>
          </a:blip>
          <a:srcRect/>
          <a:stretch/>
        </p:blipFill>
        <p:spPr>
          <a:xfrm>
            <a:off x="3838725" y="1918368"/>
            <a:ext cx="251494" cy="258077"/>
          </a:xfrm>
          <a:prstGeom prst="roundRect">
            <a:avLst>
              <a:gd name="adj" fmla="val 8594"/>
            </a:avLst>
          </a:prstGeom>
          <a:solidFill>
            <a:srgbClr val="ECECEC"/>
          </a:solidFill>
          <a:ln>
            <a:noFill/>
          </a:ln>
          <a:effectLst>
            <a:reflection stA="38000" endPos="28000" dist="5000" dir="5400000" sy="-100000" algn="bl" rotWithShape="0"/>
          </a:effectLst>
        </p:spPr>
      </p:pic>
      <p:pic>
        <p:nvPicPr>
          <p:cNvPr id="5" name="Picture 4">
            <a:extLst>
              <a:ext uri="{FF2B5EF4-FFF2-40B4-BE49-F238E27FC236}">
                <a16:creationId xmlns:a16="http://schemas.microsoft.com/office/drawing/2014/main" id="{3E5D90DF-1793-83D2-128C-BA9E35408F99}"/>
              </a:ext>
            </a:extLst>
          </p:cNvPr>
          <p:cNvPicPr>
            <a:picLocks noChangeAspect="1"/>
          </p:cNvPicPr>
          <p:nvPr/>
        </p:nvPicPr>
        <p:blipFill>
          <a:blip r:embed="rId4"/>
          <a:stretch>
            <a:fillRect/>
          </a:stretch>
        </p:blipFill>
        <p:spPr>
          <a:xfrm>
            <a:off x="2644877" y="1866476"/>
            <a:ext cx="1577026" cy="882384"/>
          </a:xfrm>
          <a:prstGeom prst="rect">
            <a:avLst/>
          </a:prstGeom>
        </p:spPr>
      </p:pic>
      <p:pic>
        <p:nvPicPr>
          <p:cNvPr id="11" name="Picture 10">
            <a:extLst>
              <a:ext uri="{FF2B5EF4-FFF2-40B4-BE49-F238E27FC236}">
                <a16:creationId xmlns:a16="http://schemas.microsoft.com/office/drawing/2014/main" id="{23D49606-DDEF-3E76-B02B-5A21564E6F37}"/>
              </a:ext>
            </a:extLst>
          </p:cNvPr>
          <p:cNvPicPr>
            <a:picLocks noChangeAspect="1"/>
          </p:cNvPicPr>
          <p:nvPr/>
        </p:nvPicPr>
        <p:blipFill>
          <a:blip r:embed="rId5"/>
          <a:stretch>
            <a:fillRect/>
          </a:stretch>
        </p:blipFill>
        <p:spPr>
          <a:xfrm>
            <a:off x="6448483" y="1863281"/>
            <a:ext cx="1414808" cy="880586"/>
          </a:xfrm>
          <a:prstGeom prst="rect">
            <a:avLst/>
          </a:prstGeom>
        </p:spPr>
      </p:pic>
      <p:pic>
        <p:nvPicPr>
          <p:cNvPr id="20" name="Picture 19">
            <a:extLst>
              <a:ext uri="{FF2B5EF4-FFF2-40B4-BE49-F238E27FC236}">
                <a16:creationId xmlns:a16="http://schemas.microsoft.com/office/drawing/2014/main" id="{D71E3E89-D0C8-EB58-820A-54A833DE2C04}"/>
              </a:ext>
            </a:extLst>
          </p:cNvPr>
          <p:cNvPicPr>
            <a:picLocks noChangeAspect="1"/>
          </p:cNvPicPr>
          <p:nvPr/>
        </p:nvPicPr>
        <p:blipFill>
          <a:blip r:embed="rId6"/>
          <a:stretch>
            <a:fillRect/>
          </a:stretch>
        </p:blipFill>
        <p:spPr>
          <a:xfrm>
            <a:off x="10016661" y="1872032"/>
            <a:ext cx="1579024" cy="882208"/>
          </a:xfrm>
          <a:prstGeom prst="rect">
            <a:avLst/>
          </a:prstGeom>
        </p:spPr>
      </p:pic>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7">
            <a:alphaModFix/>
          </a:blip>
          <a:srcRect/>
          <a:stretch/>
        </p:blipFill>
        <p:spPr>
          <a:xfrm>
            <a:off x="479245" y="1863280"/>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25" name="Google Shape;1993;p39">
            <a:extLst>
              <a:ext uri="{FF2B5EF4-FFF2-40B4-BE49-F238E27FC236}">
                <a16:creationId xmlns:a16="http://schemas.microsoft.com/office/drawing/2014/main" id="{FAB8766A-2D21-4CE1-5A65-6AD90097518E}"/>
              </a:ext>
            </a:extLst>
          </p:cNvPr>
          <p:cNvPicPr preferRelativeResize="0"/>
          <p:nvPr/>
        </p:nvPicPr>
        <p:blipFill rotWithShape="1">
          <a:blip r:embed="rId8">
            <a:alphaModFix/>
          </a:blip>
          <a:srcRect l="8657" r="10313"/>
          <a:stretch/>
        </p:blipFill>
        <p:spPr>
          <a:xfrm>
            <a:off x="4371493" y="1863280"/>
            <a:ext cx="276456"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2" name="Picture 1">
            <a:extLst>
              <a:ext uri="{FF2B5EF4-FFF2-40B4-BE49-F238E27FC236}">
                <a16:creationId xmlns:a16="http://schemas.microsoft.com/office/drawing/2014/main" id="{3D670EB3-09AD-FDE6-C074-57FBB82C9B01}"/>
              </a:ext>
            </a:extLst>
          </p:cNvPr>
          <p:cNvPicPr>
            <a:picLocks noChangeAspect="1"/>
          </p:cNvPicPr>
          <p:nvPr/>
        </p:nvPicPr>
        <p:blipFill>
          <a:blip r:embed="rId9"/>
          <a:stretch>
            <a:fillRect/>
          </a:stretch>
        </p:blipFill>
        <p:spPr>
          <a:xfrm>
            <a:off x="8270546" y="1853427"/>
            <a:ext cx="3431848" cy="314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FCE19108-1D3E-1A74-E00F-F097063A0FB3}"/>
              </a:ext>
            </a:extLst>
          </p:cNvPr>
          <p:cNvPicPr>
            <a:picLocks noChangeAspect="1"/>
          </p:cNvPicPr>
          <p:nvPr/>
        </p:nvPicPr>
        <p:blipFill>
          <a:blip r:embed="rId10"/>
          <a:stretch>
            <a:fillRect/>
          </a:stretch>
        </p:blipFill>
        <p:spPr>
          <a:xfrm>
            <a:off x="4350747" y="1853427"/>
            <a:ext cx="3713935" cy="3149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70848AFB-7619-F10A-FD61-CD2F2D2F3B23}"/>
              </a:ext>
            </a:extLst>
          </p:cNvPr>
          <p:cNvPicPr>
            <a:picLocks noChangeAspect="1"/>
          </p:cNvPicPr>
          <p:nvPr/>
        </p:nvPicPr>
        <p:blipFill>
          <a:blip r:embed="rId11"/>
          <a:stretch>
            <a:fillRect/>
          </a:stretch>
        </p:blipFill>
        <p:spPr>
          <a:xfrm>
            <a:off x="489606" y="1853427"/>
            <a:ext cx="3713935" cy="3151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7">
            <a:alphaModFix/>
          </a:blip>
          <a:srcRect/>
          <a:stretch/>
        </p:blipFill>
        <p:spPr>
          <a:xfrm>
            <a:off x="502957" y="1870716"/>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9"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8">
            <a:alphaModFix/>
          </a:blip>
          <a:srcRect l="8657" r="10313"/>
          <a:stretch/>
        </p:blipFill>
        <p:spPr>
          <a:xfrm>
            <a:off x="4325100" y="1853427"/>
            <a:ext cx="276456"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12">
            <a:alphaModFix/>
          </a:blip>
          <a:srcRect/>
          <a:stretch/>
        </p:blipFill>
        <p:spPr>
          <a:xfrm>
            <a:off x="8252361" y="1853427"/>
            <a:ext cx="251494" cy="258077"/>
          </a:xfrm>
          <a:prstGeom prst="rect">
            <a:avLst/>
          </a:prstGeom>
          <a:noFill/>
          <a:ln>
            <a:noFill/>
          </a:ln>
        </p:spPr>
      </p:pic>
      <p:pic>
        <p:nvPicPr>
          <p:cNvPr id="12" name="Picture 11">
            <a:extLst>
              <a:ext uri="{FF2B5EF4-FFF2-40B4-BE49-F238E27FC236}">
                <a16:creationId xmlns:a16="http://schemas.microsoft.com/office/drawing/2014/main" id="{65CEA8D9-A4D7-8520-0F87-48FC7BC0186C}"/>
              </a:ext>
            </a:extLst>
          </p:cNvPr>
          <p:cNvPicPr>
            <a:picLocks noChangeAspect="1"/>
          </p:cNvPicPr>
          <p:nvPr/>
        </p:nvPicPr>
        <p:blipFill>
          <a:blip r:embed="rId13"/>
          <a:stretch>
            <a:fillRect/>
          </a:stretch>
        </p:blipFill>
        <p:spPr>
          <a:xfrm>
            <a:off x="2926821" y="1870716"/>
            <a:ext cx="1302367" cy="730347"/>
          </a:xfrm>
          <a:prstGeom prst="rect">
            <a:avLst/>
          </a:prstGeom>
        </p:spPr>
      </p:pic>
      <p:pic>
        <p:nvPicPr>
          <p:cNvPr id="13" name="Picture 12">
            <a:extLst>
              <a:ext uri="{FF2B5EF4-FFF2-40B4-BE49-F238E27FC236}">
                <a16:creationId xmlns:a16="http://schemas.microsoft.com/office/drawing/2014/main" id="{507EDA8E-B25E-AFD3-B979-B37320C7F495}"/>
              </a:ext>
            </a:extLst>
          </p:cNvPr>
          <p:cNvPicPr>
            <a:picLocks noChangeAspect="1"/>
          </p:cNvPicPr>
          <p:nvPr/>
        </p:nvPicPr>
        <p:blipFill>
          <a:blip r:embed="rId14"/>
          <a:stretch>
            <a:fillRect/>
          </a:stretch>
        </p:blipFill>
        <p:spPr>
          <a:xfrm>
            <a:off x="6786828" y="1870715"/>
            <a:ext cx="1265249" cy="730347"/>
          </a:xfrm>
          <a:prstGeom prst="rect">
            <a:avLst/>
          </a:prstGeom>
        </p:spPr>
      </p:pic>
      <p:pic>
        <p:nvPicPr>
          <p:cNvPr id="16" name="Picture 15">
            <a:extLst>
              <a:ext uri="{FF2B5EF4-FFF2-40B4-BE49-F238E27FC236}">
                <a16:creationId xmlns:a16="http://schemas.microsoft.com/office/drawing/2014/main" id="{E60E725C-06DF-7EE0-29BE-DEE59B16A0AD}"/>
              </a:ext>
            </a:extLst>
          </p:cNvPr>
          <p:cNvPicPr>
            <a:picLocks noChangeAspect="1"/>
          </p:cNvPicPr>
          <p:nvPr/>
        </p:nvPicPr>
        <p:blipFill>
          <a:blip r:embed="rId15"/>
          <a:stretch>
            <a:fillRect/>
          </a:stretch>
        </p:blipFill>
        <p:spPr>
          <a:xfrm>
            <a:off x="10540181" y="1870715"/>
            <a:ext cx="1148862" cy="719130"/>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2G/3G CALL SETUP TIME</a:t>
            </a:r>
            <a:br>
              <a:rPr lang="fr-FR" sz="2400" dirty="0">
                <a:solidFill>
                  <a:srgbClr val="414141"/>
                </a:solidFill>
              </a:rPr>
            </a:br>
            <a:br>
              <a:rPr lang="fr-FR" dirty="0">
                <a:solidFill>
                  <a:srgbClr val="414141"/>
                </a:solidFill>
              </a:rPr>
            </a:br>
            <a:r>
              <a:rPr lang="fr-FR" dirty="0">
                <a:solidFill>
                  <a:srgbClr val="7F7F7F"/>
                </a:solidFill>
                <a:latin typeface="Verdana"/>
                <a:ea typeface="Verdana"/>
                <a:cs typeface="Verdana"/>
                <a:sym typeface="Verdana"/>
              </a:rPr>
              <a:t>MTN has the best Call setup time.</a:t>
            </a:r>
            <a:br>
              <a:rPr lang="fr-FR" sz="2400" dirty="0">
                <a:solidFill>
                  <a:srgbClr val="414141"/>
                </a:solidFill>
              </a:rPr>
            </a:br>
            <a:r>
              <a:rPr kumimoji="0" lang="fr-FR" sz="2000" b="0" i="0" u="none" strike="noStrike" kern="0" cap="none" spc="0" normalizeH="0" baseline="0" noProof="0" dirty="0">
                <a:ln>
                  <a:noFill/>
                </a:ln>
                <a:solidFill>
                  <a:srgbClr val="7F7F7F"/>
                </a:solidFill>
                <a:effectLst/>
                <a:uLnTx/>
                <a:uFillTx/>
                <a:latin typeface="Verdana"/>
                <a:ea typeface="Verdana"/>
                <a:cs typeface="Verdana"/>
                <a:sym typeface="Verdana"/>
              </a:rPr>
              <a:t>MTN has the </a:t>
            </a:r>
            <a:r>
              <a:rPr kumimoji="0" lang="fr-FR" sz="2000" b="0" i="0" u="none" strike="noStrike" kern="0" cap="none" spc="0" normalizeH="0" baseline="0" noProof="0" dirty="0">
                <a:ln>
                  <a:noFill/>
                </a:ln>
                <a:solidFill>
                  <a:srgbClr val="00B050"/>
                </a:solidFill>
                <a:effectLst/>
                <a:uLnTx/>
                <a:uFillTx/>
                <a:latin typeface="Verdana"/>
                <a:ea typeface="Verdana"/>
                <a:cs typeface="Verdana"/>
                <a:sym typeface="Verdana"/>
              </a:rPr>
              <a:t>best</a:t>
            </a:r>
            <a:r>
              <a:rPr kumimoji="0" lang="fr-FR" sz="2000" b="0" i="0" u="none" strike="noStrike" kern="0" cap="none" spc="0" normalizeH="0" baseline="0" noProof="0" dirty="0">
                <a:ln>
                  <a:noFill/>
                </a:ln>
                <a:solidFill>
                  <a:srgbClr val="7F7F7F"/>
                </a:solidFill>
                <a:effectLst/>
                <a:uLnTx/>
                <a:uFillTx/>
                <a:latin typeface="Verdana"/>
                <a:ea typeface="Verdana"/>
                <a:cs typeface="Verdana"/>
                <a:sym typeface="Verdana"/>
              </a:rPr>
              <a:t> 4G CSBF Call setup Time.</a:t>
            </a:r>
            <a:br>
              <a:rPr kumimoji="0" lang="fr-FR" sz="2000" b="0" i="0" u="none" strike="noStrike" kern="0" cap="none" spc="0" normalizeH="0" baseline="0" noProof="0" dirty="0">
                <a:ln>
                  <a:noFill/>
                </a:ln>
                <a:solidFill>
                  <a:srgbClr val="7F7F7F"/>
                </a:solidFill>
                <a:effectLst/>
                <a:uLnTx/>
                <a:uFillTx/>
                <a:latin typeface="Verdana"/>
                <a:ea typeface="Verdana"/>
                <a:cs typeface="Verdana"/>
                <a:sym typeface="Verdana"/>
              </a:rPr>
            </a:br>
            <a:r>
              <a:rPr kumimoji="0" lang="fr-FR" sz="2000" b="0" i="0" u="none" strike="noStrike" kern="0" cap="none" spc="0" normalizeH="0" baseline="0" noProof="0" dirty="0">
                <a:ln>
                  <a:noFill/>
                </a:ln>
                <a:solidFill>
                  <a:srgbClr val="7F7F7F"/>
                </a:solidFill>
                <a:effectLst/>
                <a:uLnTx/>
                <a:uFillTx/>
                <a:latin typeface="Verdana"/>
                <a:ea typeface="Verdana"/>
                <a:cs typeface="Verdana"/>
                <a:sym typeface="Verdana"/>
              </a:rPr>
              <a:t>Call setup time 2G </a:t>
            </a:r>
            <a:r>
              <a:rPr kumimoji="0" lang="fr-FR" sz="2000" b="0" i="0" u="none" strike="noStrike" kern="0" cap="none" spc="0" normalizeH="0" baseline="0" noProof="0" dirty="0" err="1">
                <a:ln>
                  <a:noFill/>
                </a:ln>
                <a:solidFill>
                  <a:srgbClr val="7F7F7F"/>
                </a:solidFill>
                <a:effectLst/>
                <a:uLnTx/>
                <a:uFillTx/>
                <a:latin typeface="Verdana"/>
                <a:ea typeface="Verdana"/>
                <a:cs typeface="Verdana"/>
                <a:sym typeface="Verdana"/>
              </a:rPr>
              <a:t>is</a:t>
            </a:r>
            <a:r>
              <a:rPr kumimoji="0" lang="fr-FR" sz="2000" b="0" i="0" u="none" strike="noStrike" kern="0" cap="none" spc="0" normalizeH="0" baseline="0" noProof="0" dirty="0">
                <a:ln>
                  <a:noFill/>
                </a:ln>
                <a:solidFill>
                  <a:srgbClr val="7F7F7F"/>
                </a:solidFill>
                <a:effectLst/>
                <a:uLnTx/>
                <a:uFillTx/>
                <a:latin typeface="Verdana"/>
                <a:ea typeface="Verdana"/>
                <a:cs typeface="Verdana"/>
                <a:sym typeface="Verdana"/>
              </a:rPr>
              <a:t> </a:t>
            </a:r>
            <a:r>
              <a:rPr kumimoji="0" lang="fr-FR" sz="2000" b="0" i="0" u="none" strike="noStrike" kern="0" cap="none" spc="0" normalizeH="0" baseline="0" noProof="0" dirty="0" err="1">
                <a:ln>
                  <a:noFill/>
                </a:ln>
                <a:solidFill>
                  <a:srgbClr val="7F7F7F"/>
                </a:solidFill>
                <a:effectLst/>
                <a:uLnTx/>
                <a:uFillTx/>
                <a:latin typeface="Verdana"/>
                <a:ea typeface="Verdana"/>
                <a:cs typeface="Verdana"/>
                <a:sym typeface="Verdana"/>
              </a:rPr>
              <a:t>higher</a:t>
            </a:r>
            <a:r>
              <a:rPr kumimoji="0" lang="fr-FR" sz="2000" b="0" i="0" u="none" strike="noStrike" kern="0" cap="none" spc="0" normalizeH="0" baseline="0" noProof="0" dirty="0">
                <a:ln>
                  <a:noFill/>
                </a:ln>
                <a:solidFill>
                  <a:srgbClr val="7F7F7F"/>
                </a:solidFill>
                <a:effectLst/>
                <a:uLnTx/>
                <a:uFillTx/>
                <a:latin typeface="Verdana"/>
                <a:ea typeface="Verdana"/>
                <a:cs typeface="Verdana"/>
                <a:sym typeface="Verdana"/>
              </a:rPr>
              <a:t> </a:t>
            </a:r>
            <a:r>
              <a:rPr kumimoji="0" lang="fr-FR" sz="2000" b="0" i="0" u="none" strike="noStrike" kern="0" cap="none" spc="0" normalizeH="0" baseline="0" noProof="0" dirty="0" err="1">
                <a:ln>
                  <a:noFill/>
                </a:ln>
                <a:solidFill>
                  <a:srgbClr val="7F7F7F"/>
                </a:solidFill>
                <a:effectLst/>
                <a:uLnTx/>
                <a:uFillTx/>
                <a:latin typeface="Verdana"/>
                <a:ea typeface="Verdana"/>
                <a:cs typeface="Verdana"/>
                <a:sym typeface="Verdana"/>
              </a:rPr>
              <a:t>than</a:t>
            </a:r>
            <a:r>
              <a:rPr kumimoji="0" lang="fr-FR" sz="2000" b="0" i="0" u="none" strike="noStrike" kern="0" cap="none" spc="0" normalizeH="0" baseline="0" noProof="0" dirty="0">
                <a:ln>
                  <a:noFill/>
                </a:ln>
                <a:solidFill>
                  <a:srgbClr val="7F7F7F"/>
                </a:solidFill>
                <a:effectLst/>
                <a:uLnTx/>
                <a:uFillTx/>
                <a:latin typeface="Verdana"/>
                <a:ea typeface="Verdana"/>
                <a:cs typeface="Verdana"/>
                <a:sym typeface="Verdana"/>
              </a:rPr>
              <a:t> in 3G/4G.</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2"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3494802928"/>
              </p:ext>
            </p:extLst>
          </p:nvPr>
        </p:nvGraphicFramePr>
        <p:xfrm>
          <a:off x="469900" y="2145323"/>
          <a:ext cx="5390126" cy="3218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7660AB0-D507-459F-5120-830ACA871B14}"/>
              </a:ext>
            </a:extLst>
          </p:cNvPr>
          <p:cNvGraphicFramePr>
            <a:graphicFrameLocks/>
          </p:cNvGraphicFramePr>
          <p:nvPr>
            <p:extLst>
              <p:ext uri="{D42A27DB-BD31-4B8C-83A1-F6EECF244321}">
                <p14:modId xmlns:p14="http://schemas.microsoft.com/office/powerpoint/2010/main" val="398887301"/>
              </p:ext>
            </p:extLst>
          </p:nvPr>
        </p:nvGraphicFramePr>
        <p:xfrm>
          <a:off x="6015295" y="2145323"/>
          <a:ext cx="6014780" cy="32182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sp>
        <p:nvSpPr>
          <p:cNvPr id="2085"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SMS Service</a:t>
            </a:r>
            <a:br>
              <a:rPr lang="fr-FR" sz="2400" dirty="0">
                <a:solidFill>
                  <a:srgbClr val="414141"/>
                </a:solidFill>
              </a:rPr>
            </a:br>
            <a:br>
              <a:rPr lang="fr-FR" sz="2400" dirty="0">
                <a:solidFill>
                  <a:srgbClr val="414141"/>
                </a:solidFill>
              </a:rPr>
            </a:br>
            <a:r>
              <a:rPr lang="fr-FR" dirty="0">
                <a:solidFill>
                  <a:srgbClr val="7F7F7F"/>
                </a:solidFill>
              </a:rPr>
              <a:t>In CAVALI, MTN’s </a:t>
            </a:r>
            <a:r>
              <a:rPr lang="fr-FR" dirty="0">
                <a:solidFill>
                  <a:srgbClr val="7F7F7F"/>
                </a:solidFill>
                <a:latin typeface="Verdana"/>
                <a:ea typeface="Verdana"/>
                <a:cs typeface="Verdana"/>
                <a:sym typeface="Verdana"/>
              </a:rPr>
              <a:t>SMS Send/</a:t>
            </a:r>
            <a:r>
              <a:rPr lang="fr-FR" dirty="0" err="1">
                <a:solidFill>
                  <a:srgbClr val="7F7F7F"/>
                </a:solidFill>
                <a:latin typeface="Verdana"/>
                <a:ea typeface="Verdana"/>
                <a:cs typeface="Verdana"/>
                <a:sym typeface="Verdana"/>
              </a:rPr>
              <a:t>Recieve</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success</a:t>
            </a:r>
            <a:r>
              <a:rPr lang="fr-FR" dirty="0">
                <a:solidFill>
                  <a:srgbClr val="7F7F7F"/>
                </a:solidFill>
                <a:latin typeface="Verdana"/>
                <a:ea typeface="Verdana"/>
                <a:cs typeface="Verdana"/>
                <a:sym typeface="Verdana"/>
              </a:rPr>
              <a:t> ratio is better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CELTISS’s</a:t>
            </a:r>
            <a:r>
              <a:rPr lang="fr-FR" dirty="0">
                <a:solidFill>
                  <a:srgbClr val="7F7F7F"/>
                </a:solidFill>
                <a:latin typeface="Verdana"/>
                <a:ea typeface="Verdana"/>
                <a:cs typeface="Verdana"/>
                <a:sym typeface="Verdana"/>
              </a:rPr>
              <a:t> &amp;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SMS service KPIs for </a:t>
            </a:r>
            <a:r>
              <a:rPr lang="fr-FR" dirty="0">
                <a:solidFill>
                  <a:srgbClr val="7F7F7F"/>
                </a:solidFill>
              </a:rPr>
              <a:t>all</a:t>
            </a:r>
            <a:r>
              <a:rPr lang="fr-FR" dirty="0">
                <a:solidFill>
                  <a:srgbClr val="7F7F7F"/>
                </a:solidFill>
                <a:latin typeface="Verdana"/>
                <a:ea typeface="Verdana"/>
                <a:cs typeface="Verdana"/>
                <a:sym typeface="Verdana"/>
              </a:rPr>
              <a:t> operators are not compliant with the ARCEP requirements </a:t>
            </a:r>
            <a:r>
              <a:rPr lang="fr-FR" dirty="0">
                <a:solidFill>
                  <a:srgbClr val="7F7F7F"/>
                </a:solidFill>
              </a:rPr>
              <a:t>due to the timeout of sending duration</a:t>
            </a:r>
            <a:r>
              <a:rPr lang="fr-FR" dirty="0">
                <a:solidFill>
                  <a:srgbClr val="7F7F7F"/>
                </a:solidFill>
                <a:latin typeface="Verdana"/>
                <a:ea typeface="Verdana"/>
                <a:cs typeface="Verdana"/>
                <a:sym typeface="Verdana"/>
              </a:rPr>
              <a:t> (&lt; 6s).</a:t>
            </a:r>
            <a:endParaRPr dirty="0">
              <a:solidFill>
                <a:srgbClr val="414141"/>
              </a:solidFill>
            </a:endParaRPr>
          </a:p>
        </p:txBody>
      </p:sp>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0"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2255620275"/>
              </p:ext>
            </p:extLst>
          </p:nvPr>
        </p:nvGraphicFramePr>
        <p:xfrm>
          <a:off x="6386732" y="2186622"/>
          <a:ext cx="5335368" cy="4268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2929401043"/>
              </p:ext>
            </p:extLst>
          </p:nvPr>
        </p:nvGraphicFramePr>
        <p:xfrm>
          <a:off x="593742" y="2186622"/>
          <a:ext cx="5502257" cy="4268787"/>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Google Shape;2090;p47">
            <a:extLst>
              <a:ext uri="{FF2B5EF4-FFF2-40B4-BE49-F238E27FC236}">
                <a16:creationId xmlns:a16="http://schemas.microsoft.com/office/drawing/2014/main" id="{31AB6BF7-4EF5-4323-A670-74FC5B62265A}"/>
              </a:ext>
            </a:extLst>
          </p:cNvPr>
          <p:cNvCxnSpPr/>
          <p:nvPr/>
        </p:nvCxnSpPr>
        <p:spPr>
          <a:xfrm flipV="1">
            <a:off x="1356398" y="2856771"/>
            <a:ext cx="4352517" cy="381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a:solidFill>
                  <a:srgbClr val="FFFFFF"/>
                </a:solidFill>
                <a:latin typeface="Quattrocento Sans"/>
                <a:ea typeface="Quattrocento Sans"/>
                <a:cs typeface="Quattrocento Sans"/>
                <a:sym typeface="Quattrocento Sans"/>
              </a:rPr>
              <a:t>06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 good rate of successful Internet connection. </a:t>
            </a:r>
            <a:endParaRPr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371531140"/>
              </p:ext>
            </p:extLst>
          </p:nvPr>
        </p:nvGraphicFramePr>
        <p:xfrm>
          <a:off x="469900" y="1616005"/>
          <a:ext cx="6493608" cy="48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21315748"/>
              </p:ext>
            </p:extLst>
          </p:nvPr>
        </p:nvGraphicFramePr>
        <p:xfrm>
          <a:off x="7118252" y="1616005"/>
          <a:ext cx="4603848" cy="4813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0"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3417368905"/>
              </p:ext>
            </p:extLst>
          </p:nvPr>
        </p:nvGraphicFramePr>
        <p:xfrm>
          <a:off x="5691203" y="1903342"/>
          <a:ext cx="5309732" cy="448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3402645810"/>
              </p:ext>
            </p:extLst>
          </p:nvPr>
        </p:nvGraphicFramePr>
        <p:xfrm>
          <a:off x="469900" y="1903342"/>
          <a:ext cx="4777349" cy="4552067"/>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 Web service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t>
            </a:r>
            <a:r>
              <a:rPr lang="fr-FR" dirty="0">
                <a:solidFill>
                  <a:srgbClr val="7F7F7F"/>
                </a:solidFill>
              </a:rPr>
              <a:t>an excellent </a:t>
            </a:r>
            <a:r>
              <a:rPr lang="fr-FR" dirty="0">
                <a:solidFill>
                  <a:srgbClr val="7F7F7F"/>
                </a:solidFill>
                <a:latin typeface="Verdana"/>
                <a:ea typeface="Verdana"/>
                <a:cs typeface="Verdana"/>
                <a:sym typeface="Verdana"/>
              </a:rPr>
              <a:t>web service success rate. MTN has </a:t>
            </a:r>
            <a:r>
              <a:rPr lang="fr-FR" dirty="0">
                <a:solidFill>
                  <a:srgbClr val="7F7F7F"/>
                </a:solidFill>
              </a:rPr>
              <a:t>best</a:t>
            </a:r>
            <a:r>
              <a:rPr lang="fr-FR" dirty="0">
                <a:solidFill>
                  <a:srgbClr val="7F7F7F"/>
                </a:solidFill>
                <a:latin typeface="Verdana"/>
                <a:ea typeface="Verdana"/>
                <a:cs typeface="Verdana"/>
                <a:sym typeface="Verdana"/>
              </a:rPr>
              <a:t> time to connect to web service.</a:t>
            </a:r>
            <a:endParaRPr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6416685" y="2364324"/>
            <a:ext cx="4113875" cy="8879"/>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a:cxnSpLocks/>
          </p:cNvCxnSpPr>
          <p:nvPr/>
        </p:nvCxnSpPr>
        <p:spPr>
          <a:xfrm>
            <a:off x="956898" y="3781835"/>
            <a:ext cx="4241711"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7"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4205795380"/>
              </p:ext>
            </p:extLst>
          </p:nvPr>
        </p:nvGraphicFramePr>
        <p:xfrm>
          <a:off x="469900" y="1789787"/>
          <a:ext cx="6883970" cy="4456267"/>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 FTP service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 good downlink and uplink FTP success rate and meet ARCEP requirements.</a:t>
            </a:r>
            <a:endParaRPr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36</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a:cxnSpLocks/>
          </p:cNvCxnSpPr>
          <p:nvPr/>
        </p:nvCxnSpPr>
        <p:spPr>
          <a:xfrm>
            <a:off x="953311" y="3269706"/>
            <a:ext cx="6400559"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9"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2095181071"/>
              </p:ext>
            </p:extLst>
          </p:nvPr>
        </p:nvGraphicFramePr>
        <p:xfrm>
          <a:off x="469901" y="2153863"/>
          <a:ext cx="8884418" cy="4295579"/>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3G FTP MEAN THROUGHPUT </a:t>
            </a:r>
            <a:br>
              <a:rPr lang="fr-FR" sz="2400" dirty="0">
                <a:solidFill>
                  <a:srgbClr val="414141"/>
                </a:solidFill>
              </a:rPr>
            </a:br>
            <a:br>
              <a:rPr lang="fr-FR" sz="2400" dirty="0">
                <a:solidFill>
                  <a:srgbClr val="414141"/>
                </a:solidFill>
              </a:rPr>
            </a:br>
            <a:r>
              <a:rPr lang="fr-FR" dirty="0">
                <a:solidFill>
                  <a:srgbClr val="7F7F7F"/>
                </a:solidFill>
              </a:rPr>
              <a:t>All operators meet ARCEP requirement in terms of FTP DL/UL throughput,</a:t>
            </a:r>
            <a:br>
              <a:rPr lang="fr-FR" dirty="0">
                <a:solidFill>
                  <a:srgbClr val="7F7F7F"/>
                </a:solidFill>
              </a:rPr>
            </a:br>
            <a:r>
              <a:rPr lang="fr-FR" dirty="0">
                <a:solidFill>
                  <a:srgbClr val="7F7F7F"/>
                </a:solidFill>
              </a:rPr>
              <a:t>MTN has the lowest 3G FTP DL throughput, </a:t>
            </a:r>
            <a:br>
              <a:rPr lang="fr-FR" dirty="0">
                <a:solidFill>
                  <a:srgbClr val="7F7F7F"/>
                </a:solidFill>
              </a:rPr>
            </a:br>
            <a:r>
              <a:rPr lang="fr-FR" dirty="0">
                <a:solidFill>
                  <a:srgbClr val="7F7F7F"/>
                </a:solidFill>
              </a:rPr>
              <a:t>MTN is in the second position in terms of FTP UL Throughput. </a:t>
            </a: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a:cxnSpLocks/>
          </p:cNvCxnSpPr>
          <p:nvPr/>
        </p:nvCxnSpPr>
        <p:spPr>
          <a:xfrm>
            <a:off x="2837681" y="4302063"/>
            <a:ext cx="0" cy="615037"/>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a:cxnSpLocks/>
          </p:cNvCxnSpPr>
          <p:nvPr/>
        </p:nvCxnSpPr>
        <p:spPr>
          <a:xfrm>
            <a:off x="3159916" y="5077835"/>
            <a:ext cx="0" cy="58365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24" name="Picture 23">
            <a:extLst>
              <a:ext uri="{FF2B5EF4-FFF2-40B4-BE49-F238E27FC236}">
                <a16:creationId xmlns:a16="http://schemas.microsoft.com/office/drawing/2014/main" id="{19D340B4-5520-4EFA-5A27-618A67EF51FA}"/>
              </a:ext>
            </a:extLst>
          </p:cNvPr>
          <p:cNvPicPr>
            <a:picLocks noChangeAspect="1"/>
          </p:cNvPicPr>
          <p:nvPr/>
        </p:nvPicPr>
        <p:blipFill>
          <a:blip r:embed="rId3"/>
          <a:stretch>
            <a:fillRect/>
          </a:stretch>
        </p:blipFill>
        <p:spPr>
          <a:xfrm>
            <a:off x="8004571" y="1866792"/>
            <a:ext cx="3624697" cy="2873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2ADD4448-EB83-1430-77E4-B13CB5C580D3}"/>
              </a:ext>
            </a:extLst>
          </p:cNvPr>
          <p:cNvPicPr>
            <a:picLocks noChangeAspect="1"/>
          </p:cNvPicPr>
          <p:nvPr/>
        </p:nvPicPr>
        <p:blipFill>
          <a:blip r:embed="rId4"/>
          <a:stretch>
            <a:fillRect/>
          </a:stretch>
        </p:blipFill>
        <p:spPr>
          <a:xfrm>
            <a:off x="10361643" y="1866792"/>
            <a:ext cx="1267625" cy="760311"/>
          </a:xfrm>
          <a:prstGeom prst="rect">
            <a:avLst/>
          </a:prstGeom>
        </p:spPr>
      </p:pic>
      <p:pic>
        <p:nvPicPr>
          <p:cNvPr id="22" name="Picture 21">
            <a:extLst>
              <a:ext uri="{FF2B5EF4-FFF2-40B4-BE49-F238E27FC236}">
                <a16:creationId xmlns:a16="http://schemas.microsoft.com/office/drawing/2014/main" id="{202468AA-822E-24BD-5666-5F73765B18A4}"/>
              </a:ext>
            </a:extLst>
          </p:cNvPr>
          <p:cNvPicPr>
            <a:picLocks noChangeAspect="1"/>
          </p:cNvPicPr>
          <p:nvPr/>
        </p:nvPicPr>
        <p:blipFill>
          <a:blip r:embed="rId3"/>
          <a:stretch>
            <a:fillRect/>
          </a:stretch>
        </p:blipFill>
        <p:spPr>
          <a:xfrm>
            <a:off x="377850" y="1866792"/>
            <a:ext cx="3624697" cy="2873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F55ED700-8361-8330-64E5-4B975DA209A4}"/>
              </a:ext>
            </a:extLst>
          </p:cNvPr>
          <p:cNvPicPr>
            <a:picLocks noChangeAspect="1"/>
          </p:cNvPicPr>
          <p:nvPr/>
        </p:nvPicPr>
        <p:blipFill>
          <a:blip r:embed="rId3"/>
          <a:stretch>
            <a:fillRect/>
          </a:stretch>
        </p:blipFill>
        <p:spPr>
          <a:xfrm>
            <a:off x="4191211" y="1866792"/>
            <a:ext cx="3624697" cy="2873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3G FTP MEAN THROUGHPUT comparison map</a:t>
            </a:r>
            <a:br>
              <a:rPr lang="fr-FR" sz="2400" dirty="0">
                <a:solidFill>
                  <a:srgbClr val="414141"/>
                </a:solidFill>
              </a:rPr>
            </a:br>
            <a:br>
              <a:rPr lang="fr-FR" dirty="0">
                <a:solidFill>
                  <a:srgbClr val="414141"/>
                </a:solidFill>
              </a:rPr>
            </a:br>
            <a:r>
              <a:rPr lang="fr-FR" dirty="0">
                <a:solidFill>
                  <a:srgbClr val="7F7F7F"/>
                </a:solidFill>
              </a:rPr>
              <a:t>All operators have 100% of FTP DL Throughput samples better than 2Mbps.</a:t>
            </a:r>
            <a:br>
              <a:rPr lang="fr-FR" dirty="0">
                <a:solidFill>
                  <a:srgbClr val="7F7F7F"/>
                </a:solidFill>
                <a:latin typeface="Verdana"/>
                <a:ea typeface="Verdana"/>
                <a:cs typeface="Verdana"/>
                <a:sym typeface="Verdana"/>
              </a:rPr>
            </a:b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5">
            <a:alphaModFix/>
          </a:blip>
          <a:srcRect/>
          <a:stretch/>
        </p:blipFill>
        <p:spPr>
          <a:xfrm>
            <a:off x="377852" y="1866957"/>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6">
            <a:alphaModFix/>
          </a:blip>
          <a:srcRect l="8657" r="10313"/>
          <a:stretch/>
        </p:blipFill>
        <p:spPr>
          <a:xfrm>
            <a:off x="4191212" y="1866792"/>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7">
            <a:alphaModFix/>
          </a:blip>
          <a:srcRect/>
          <a:stretch/>
        </p:blipFill>
        <p:spPr>
          <a:xfrm>
            <a:off x="8004571" y="1866792"/>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7" name="Picture 6">
            <a:extLst>
              <a:ext uri="{FF2B5EF4-FFF2-40B4-BE49-F238E27FC236}">
                <a16:creationId xmlns:a16="http://schemas.microsoft.com/office/drawing/2014/main" id="{7FC1120B-5336-032C-4134-8246CD096220}"/>
              </a:ext>
            </a:extLst>
          </p:cNvPr>
          <p:cNvPicPr>
            <a:picLocks noChangeAspect="1"/>
          </p:cNvPicPr>
          <p:nvPr/>
        </p:nvPicPr>
        <p:blipFill>
          <a:blip r:embed="rId8"/>
          <a:stretch>
            <a:fillRect/>
          </a:stretch>
        </p:blipFill>
        <p:spPr>
          <a:xfrm>
            <a:off x="2565782" y="1866792"/>
            <a:ext cx="1436765" cy="760311"/>
          </a:xfrm>
          <a:prstGeom prst="rect">
            <a:avLst/>
          </a:prstGeom>
        </p:spPr>
      </p:pic>
      <p:pic>
        <p:nvPicPr>
          <p:cNvPr id="20" name="Picture 19">
            <a:extLst>
              <a:ext uri="{FF2B5EF4-FFF2-40B4-BE49-F238E27FC236}">
                <a16:creationId xmlns:a16="http://schemas.microsoft.com/office/drawing/2014/main" id="{DC5D6965-48D6-828E-A412-1455E47B304F}"/>
              </a:ext>
            </a:extLst>
          </p:cNvPr>
          <p:cNvPicPr>
            <a:picLocks noChangeAspect="1"/>
          </p:cNvPicPr>
          <p:nvPr/>
        </p:nvPicPr>
        <p:blipFill>
          <a:blip r:embed="rId4"/>
          <a:stretch>
            <a:fillRect/>
          </a:stretch>
        </p:blipFill>
        <p:spPr>
          <a:xfrm>
            <a:off x="6548283" y="1866792"/>
            <a:ext cx="1267625" cy="760311"/>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4G Web browsing service</a:t>
            </a:r>
            <a:br>
              <a:rPr lang="fr-FR" sz="2400" dirty="0">
                <a:solidFill>
                  <a:srgbClr val="414141"/>
                </a:solidFill>
              </a:rPr>
            </a:br>
            <a:br>
              <a:rPr lang="fr-FR" sz="2400" dirty="0">
                <a:solidFill>
                  <a:srgbClr val="414141"/>
                </a:solidFill>
              </a:rPr>
            </a:br>
            <a:r>
              <a:rPr lang="fr-FR" dirty="0">
                <a:solidFill>
                  <a:srgbClr val="7F7F7F"/>
                </a:solidFill>
              </a:rPr>
              <a:t>For 4G, </a:t>
            </a:r>
            <a:r>
              <a:rPr lang="fr-FR" dirty="0">
                <a:solidFill>
                  <a:srgbClr val="7F7F7F"/>
                </a:solidFill>
                <a:latin typeface="Verdana"/>
                <a:ea typeface="Verdana"/>
                <a:cs typeface="Verdana"/>
                <a:sym typeface="Verdana"/>
              </a:rPr>
              <a:t>All operators have very good HTTP Browsing success rate</a:t>
            </a:r>
            <a:r>
              <a:rPr lang="fr-FR" dirty="0">
                <a:solidFill>
                  <a:srgbClr val="7F7F7F"/>
                </a:solidFill>
              </a:rPr>
              <a:t> and meet ARCEP requirements.</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1863905424"/>
              </p:ext>
            </p:extLst>
          </p:nvPr>
        </p:nvGraphicFramePr>
        <p:xfrm>
          <a:off x="469900" y="1830634"/>
          <a:ext cx="4847688" cy="4693332"/>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Google Shape;2187;p56">
            <a:extLst>
              <a:ext uri="{FF2B5EF4-FFF2-40B4-BE49-F238E27FC236}">
                <a16:creationId xmlns:a16="http://schemas.microsoft.com/office/drawing/2014/main" id="{CA890BB4-2BAE-FCCD-FDE7-E087DAC6150D}"/>
              </a:ext>
            </a:extLst>
          </p:cNvPr>
          <p:cNvCxnSpPr>
            <a:cxnSpLocks/>
          </p:cNvCxnSpPr>
          <p:nvPr/>
        </p:nvCxnSpPr>
        <p:spPr>
          <a:xfrm>
            <a:off x="894285" y="3380360"/>
            <a:ext cx="4339196"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9p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mtClean="0"/>
              <a:pPr marL="0" marR="0" lvl="0" indent="0" algn="r" rtl="0">
                <a:lnSpc>
                  <a:spcPct val="100000"/>
                </a:lnSpc>
                <a:spcBef>
                  <a:spcPts val="0"/>
                </a:spcBef>
                <a:spcAft>
                  <a:spcPts val="0"/>
                </a:spcAft>
                <a:buClr>
                  <a:srgbClr val="000000"/>
                </a:buClr>
                <a:buSzPts val="651"/>
                <a:buFont typeface="Verdana"/>
                <a:buNone/>
              </a:p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651"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0" marR="0" lvl="0" indent="0" algn="l" rtl="0">
              <a:lnSpc>
                <a:spcPct val="100000"/>
              </a:lnSpc>
              <a:spcBef>
                <a:spcPts val="0"/>
              </a:spcBef>
              <a:spcAft>
                <a:spcPts val="0"/>
              </a:spcAft>
              <a:buClr>
                <a:srgbClr val="000000"/>
              </a:buClr>
              <a:buSzPts val="651"/>
              <a:buFont typeface="Verdana"/>
              <a:buNone/>
            </a:pP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8468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a:t>
            </a:r>
            <a:r>
              <a:rPr lang="en-US" dirty="0">
                <a:solidFill>
                  <a:schemeClr val="dk1"/>
                </a:solidFill>
                <a:latin typeface="Verdana"/>
                <a:ea typeface="Verdana"/>
                <a:cs typeface="Verdana"/>
                <a:sym typeface="Verdana"/>
              </a:rPr>
              <a:t>CALAVI</a:t>
            </a:r>
            <a:r>
              <a:rPr lang="en-US" sz="1400" b="0" i="0" u="none" strike="noStrike" cap="none" dirty="0">
                <a:solidFill>
                  <a:schemeClr val="dk1"/>
                </a:solidFill>
                <a:latin typeface="Verdana"/>
                <a:ea typeface="Verdana"/>
                <a:cs typeface="Verdana"/>
                <a:sym typeface="Verdana"/>
              </a:rPr>
              <a:t> area between MTN, MOOV, and CELTISS from October 16th to October 19th, 2023.</a:t>
            </a:r>
            <a:r>
              <a:rPr lang="fr-FR" sz="1400" b="0" i="0" u="none" strike="noStrike" cap="none" dirty="0">
                <a:solidFill>
                  <a:schemeClr val="dk1"/>
                </a:solidFill>
                <a:latin typeface="Verdana"/>
                <a:ea typeface="Verdana"/>
                <a:cs typeface="Verdana"/>
                <a:sym typeface="Verdana"/>
              </a:rPr>
              <a:t>. </a:t>
            </a:r>
            <a:endParaRPr dirty="0"/>
          </a:p>
          <a:p>
            <a:pPr marL="0" marR="0" lvl="0" indent="0" algn="l" rtl="0">
              <a:lnSpc>
                <a:spcPct val="150000"/>
              </a:lnSpc>
              <a:spcBef>
                <a:spcPts val="0"/>
              </a:spcBef>
              <a:spcAft>
                <a:spcPts val="0"/>
              </a:spcAft>
              <a:buNone/>
            </a:pPr>
            <a:endParaRPr sz="1400" b="1" dirty="0">
              <a:solidFill>
                <a:schemeClr val="accent1"/>
              </a:solidFill>
              <a:latin typeface="Verdana"/>
              <a:ea typeface="Verdana"/>
              <a:cs typeface="Verdana"/>
              <a:sym typeface="Verdana"/>
            </a:endParaRPr>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3469548510"/>
              </p:ext>
            </p:extLst>
          </p:nvPr>
        </p:nvGraphicFramePr>
        <p:xfrm>
          <a:off x="469900" y="1811362"/>
          <a:ext cx="7520549" cy="4476896"/>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THROUGHPUT comparison</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acceptable FTP success rate and largely meet the ARCEP </a:t>
            </a:r>
            <a:r>
              <a:rPr lang="fr-FR" dirty="0" err="1">
                <a:solidFill>
                  <a:srgbClr val="7F7F7F"/>
                </a:solidFill>
                <a:latin typeface="Verdana"/>
                <a:ea typeface="Verdana"/>
                <a:cs typeface="Verdana"/>
                <a:sym typeface="Verdana"/>
              </a:rPr>
              <a:t>criteria</a:t>
            </a:r>
            <a:r>
              <a:rPr lang="fr-FR" dirty="0">
                <a:solidFill>
                  <a:srgbClr val="7F7F7F"/>
                </a:solidFill>
                <a:latin typeface="Verdana"/>
                <a:ea typeface="Verdana"/>
                <a:cs typeface="Verdana"/>
                <a:sym typeface="Verdana"/>
              </a:rPr>
              <a:t>. </a:t>
            </a: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a:cxnSpLocks/>
          </p:cNvCxnSpPr>
          <p:nvPr/>
        </p:nvCxnSpPr>
        <p:spPr>
          <a:xfrm>
            <a:off x="992221" y="4326209"/>
            <a:ext cx="6896911"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7"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771753188"/>
              </p:ext>
            </p:extLst>
          </p:nvPr>
        </p:nvGraphicFramePr>
        <p:xfrm>
          <a:off x="469900" y="2016627"/>
          <a:ext cx="11349206" cy="443878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THROUGHPUT comparison</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is ranked second in terms of FTP DL throughput,</a:t>
            </a:r>
            <a:br>
              <a:rPr lang="fr-FR" sz="2400" dirty="0">
                <a:solidFill>
                  <a:srgbClr val="414141"/>
                </a:solidFill>
              </a:rPr>
            </a:br>
            <a:r>
              <a:rPr lang="fr-FR" dirty="0">
                <a:solidFill>
                  <a:srgbClr val="7F7F7F"/>
                </a:solidFill>
                <a:latin typeface="Verdana"/>
                <a:ea typeface="Verdana"/>
                <a:cs typeface="Verdana"/>
                <a:sym typeface="Verdana"/>
              </a:rPr>
              <a:t>MTN </a:t>
            </a:r>
            <a:r>
              <a:rPr lang="fr-FR" dirty="0">
                <a:solidFill>
                  <a:srgbClr val="7F7F7F"/>
                </a:solidFill>
              </a:rPr>
              <a:t>has outperformed its competitors in terms of FTP UL throughput, </a:t>
            </a:r>
            <a:br>
              <a:rPr lang="fr-FR" dirty="0">
                <a:solidFill>
                  <a:srgbClr val="7F7F7F"/>
                </a:solidFill>
              </a:rPr>
            </a:br>
            <a:r>
              <a:rPr lang="fr-FR" dirty="0">
                <a:solidFill>
                  <a:srgbClr val="7F7F7F"/>
                </a:solidFill>
              </a:rPr>
              <a:t>All operators meet ARCEP requirements for 4G DL/UL throughput.</a:t>
            </a:r>
            <a:endParaRPr sz="2400"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a:cxnSpLocks/>
          </p:cNvCxnSpPr>
          <p:nvPr/>
        </p:nvCxnSpPr>
        <p:spPr>
          <a:xfrm>
            <a:off x="2070706" y="4030557"/>
            <a:ext cx="0" cy="398288"/>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a:cxnSpLocks/>
          </p:cNvCxnSpPr>
          <p:nvPr/>
        </p:nvCxnSpPr>
        <p:spPr>
          <a:xfrm>
            <a:off x="2212787" y="4688732"/>
            <a:ext cx="0" cy="437745"/>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9" name="Picture 8">
            <a:extLst>
              <a:ext uri="{FF2B5EF4-FFF2-40B4-BE49-F238E27FC236}">
                <a16:creationId xmlns:a16="http://schemas.microsoft.com/office/drawing/2014/main" id="{502D2B9F-465D-0C8C-1797-85973DF39E77}"/>
              </a:ext>
            </a:extLst>
          </p:cNvPr>
          <p:cNvPicPr>
            <a:picLocks noChangeAspect="1"/>
          </p:cNvPicPr>
          <p:nvPr/>
        </p:nvPicPr>
        <p:blipFill>
          <a:blip r:embed="rId3"/>
          <a:stretch>
            <a:fillRect/>
          </a:stretch>
        </p:blipFill>
        <p:spPr>
          <a:xfrm>
            <a:off x="4103634" y="2578383"/>
            <a:ext cx="3270559" cy="2621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41A91DAA-B362-B799-3C4F-65DAEA0BB699}"/>
              </a:ext>
            </a:extLst>
          </p:cNvPr>
          <p:cNvPicPr>
            <a:picLocks noChangeAspect="1"/>
          </p:cNvPicPr>
          <p:nvPr/>
        </p:nvPicPr>
        <p:blipFill>
          <a:blip r:embed="rId4"/>
          <a:stretch>
            <a:fillRect/>
          </a:stretch>
        </p:blipFill>
        <p:spPr>
          <a:xfrm>
            <a:off x="460727" y="2578383"/>
            <a:ext cx="3414044" cy="2621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THROUGHPUT comparison map</a:t>
            </a:r>
            <a:br>
              <a:rPr lang="fr-FR" sz="2400" dirty="0">
                <a:solidFill>
                  <a:srgbClr val="414141"/>
                </a:solidFill>
              </a:rPr>
            </a:br>
            <a:br>
              <a:rPr lang="fr-FR" sz="2400" dirty="0">
                <a:solidFill>
                  <a:srgbClr val="414141"/>
                </a:solidFill>
              </a:rPr>
            </a:br>
            <a:r>
              <a:rPr lang="fr-FR" dirty="0">
                <a:solidFill>
                  <a:srgbClr val="7F7F7F"/>
                </a:solidFill>
              </a:rPr>
              <a:t>CELTISS has 98,78% of DL </a:t>
            </a:r>
            <a:r>
              <a:rPr lang="fr-FR" dirty="0">
                <a:solidFill>
                  <a:srgbClr val="7F7F7F"/>
                </a:solidFill>
                <a:latin typeface="Verdana"/>
                <a:ea typeface="Verdana"/>
                <a:cs typeface="Verdana"/>
                <a:sym typeface="Verdana"/>
              </a:rPr>
              <a:t>throughput samples better than 5Mbps against 93,98% for MTN and 87,59% for MOOV.</a:t>
            </a:r>
            <a:r>
              <a:rPr lang="fr-FR" sz="2400" dirty="0">
                <a:solidFill>
                  <a:srgbClr val="7F7F7F"/>
                </a:solidFill>
                <a:latin typeface="Verdana"/>
                <a:ea typeface="Verdana"/>
                <a:cs typeface="Verdana"/>
                <a:sym typeface="Verdana"/>
              </a:rPr>
              <a:t>	</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5">
            <a:alphaModFix/>
          </a:blip>
          <a:srcRect/>
          <a:stretch/>
        </p:blipFill>
        <p:spPr>
          <a:xfrm>
            <a:off x="469900" y="2578383"/>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2213" name="Google Shape;2213;p58"/>
          <p:cNvPicPr preferRelativeResize="0"/>
          <p:nvPr/>
        </p:nvPicPr>
        <p:blipFill rotWithShape="1">
          <a:blip r:embed="rId6">
            <a:alphaModFix/>
          </a:blip>
          <a:srcRect l="8657" r="10313"/>
          <a:stretch/>
        </p:blipFill>
        <p:spPr>
          <a:xfrm>
            <a:off x="4103634" y="2578383"/>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8B8B4997-633C-B986-5F08-0AA32A7D0984}"/>
              </a:ext>
            </a:extLst>
          </p:cNvPr>
          <p:cNvPicPr>
            <a:picLocks noChangeAspect="1"/>
          </p:cNvPicPr>
          <p:nvPr/>
        </p:nvPicPr>
        <p:blipFill>
          <a:blip r:embed="rId7"/>
          <a:stretch>
            <a:fillRect/>
          </a:stretch>
        </p:blipFill>
        <p:spPr>
          <a:xfrm>
            <a:off x="2581223" y="2578384"/>
            <a:ext cx="1276361" cy="789102"/>
          </a:xfrm>
          <a:prstGeom prst="rect">
            <a:avLst/>
          </a:prstGeom>
        </p:spPr>
      </p:pic>
      <p:pic>
        <p:nvPicPr>
          <p:cNvPr id="11" name="Picture 10">
            <a:extLst>
              <a:ext uri="{FF2B5EF4-FFF2-40B4-BE49-F238E27FC236}">
                <a16:creationId xmlns:a16="http://schemas.microsoft.com/office/drawing/2014/main" id="{47BF1779-E9F9-626F-77E8-4739102E2209}"/>
              </a:ext>
            </a:extLst>
          </p:cNvPr>
          <p:cNvPicPr>
            <a:picLocks noChangeAspect="1"/>
          </p:cNvPicPr>
          <p:nvPr/>
        </p:nvPicPr>
        <p:blipFill>
          <a:blip r:embed="rId8"/>
          <a:stretch>
            <a:fillRect/>
          </a:stretch>
        </p:blipFill>
        <p:spPr>
          <a:xfrm>
            <a:off x="6164826" y="2578383"/>
            <a:ext cx="1187276" cy="794427"/>
          </a:xfrm>
          <a:prstGeom prst="rect">
            <a:avLst/>
          </a:prstGeom>
        </p:spPr>
      </p:pic>
      <p:pic>
        <p:nvPicPr>
          <p:cNvPr id="14" name="Picture 13">
            <a:extLst>
              <a:ext uri="{FF2B5EF4-FFF2-40B4-BE49-F238E27FC236}">
                <a16:creationId xmlns:a16="http://schemas.microsoft.com/office/drawing/2014/main" id="{7539F02A-7340-B8A2-EDBB-1B484F5F0745}"/>
              </a:ext>
            </a:extLst>
          </p:cNvPr>
          <p:cNvPicPr>
            <a:picLocks noChangeAspect="1"/>
          </p:cNvPicPr>
          <p:nvPr/>
        </p:nvPicPr>
        <p:blipFill>
          <a:blip r:embed="rId9"/>
          <a:stretch>
            <a:fillRect/>
          </a:stretch>
        </p:blipFill>
        <p:spPr>
          <a:xfrm>
            <a:off x="7531591" y="2575304"/>
            <a:ext cx="3414044" cy="2626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10">
            <a:alphaModFix/>
          </a:blip>
          <a:srcRect/>
          <a:stretch/>
        </p:blipFill>
        <p:spPr>
          <a:xfrm>
            <a:off x="7584140" y="2592372"/>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20" name="Picture 19">
            <a:extLst>
              <a:ext uri="{FF2B5EF4-FFF2-40B4-BE49-F238E27FC236}">
                <a16:creationId xmlns:a16="http://schemas.microsoft.com/office/drawing/2014/main" id="{1D4EA6AA-B994-6337-9B1F-12E632F5F5E4}"/>
              </a:ext>
            </a:extLst>
          </p:cNvPr>
          <p:cNvPicPr>
            <a:picLocks noChangeAspect="1"/>
          </p:cNvPicPr>
          <p:nvPr/>
        </p:nvPicPr>
        <p:blipFill>
          <a:blip r:embed="rId11"/>
          <a:stretch>
            <a:fillRect/>
          </a:stretch>
        </p:blipFill>
        <p:spPr>
          <a:xfrm>
            <a:off x="9871587" y="2575304"/>
            <a:ext cx="1074048" cy="792182"/>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BAND and TECHNOLOGY UTILISATION</a:t>
            </a:r>
            <a:br>
              <a:rPr lang="fr-FR" sz="2400" dirty="0">
                <a:solidFill>
                  <a:srgbClr val="414141"/>
                </a:solidFill>
              </a:rPr>
            </a:br>
            <a:br>
              <a:rPr lang="fr-FR" sz="2400"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Most of MTN’s and MOOV’s LTE samples are carried out over LTE 2600 as first carrier,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Most of </a:t>
            </a:r>
            <a:r>
              <a:rPr lang="fr-FR" dirty="0">
                <a:solidFill>
                  <a:srgbClr val="7F7F7F"/>
                </a:solidFill>
              </a:rPr>
              <a:t>CE</a:t>
            </a:r>
            <a:r>
              <a:rPr lang="fr-FR" dirty="0">
                <a:solidFill>
                  <a:srgbClr val="7F7F7F"/>
                </a:solidFill>
                <a:latin typeface="Verdana"/>
                <a:ea typeface="Verdana"/>
                <a:cs typeface="Verdana"/>
                <a:sym typeface="Verdana"/>
              </a:rPr>
              <a:t>LTISS’s LTE samples in CALAVI are carried out over LTE 1800 as first carrier</a:t>
            </a:r>
            <a:r>
              <a:rPr lang="fr-FR" dirty="0">
                <a:solidFill>
                  <a:srgbClr val="7F7F7F"/>
                </a:solidFill>
              </a:rPr>
              <a:t>,</a:t>
            </a:r>
            <a:br>
              <a:rPr lang="fr-FR" dirty="0">
                <a:solidFill>
                  <a:srgbClr val="7F7F7F"/>
                </a:solidFill>
                <a:latin typeface="Verdana"/>
                <a:ea typeface="Verdana"/>
                <a:cs typeface="Verdana"/>
                <a:sym typeface="Verdana"/>
              </a:rPr>
            </a:br>
            <a:r>
              <a:rPr lang="fr-FR" dirty="0">
                <a:solidFill>
                  <a:srgbClr val="7F7F7F"/>
                </a:solidFill>
              </a:rPr>
              <a:t>Most of CELTISS</a:t>
            </a:r>
            <a:r>
              <a:rPr lang="fr-FR" dirty="0">
                <a:solidFill>
                  <a:srgbClr val="7F7F7F"/>
                </a:solidFill>
                <a:latin typeface="Verdana"/>
                <a:ea typeface="Verdana"/>
                <a:cs typeface="Verdana"/>
                <a:sym typeface="Verdana"/>
              </a:rPr>
              <a:t>’s and MOOV’s </a:t>
            </a:r>
            <a:r>
              <a:rPr lang="fr-FR" dirty="0">
                <a:solidFill>
                  <a:srgbClr val="7F7F7F"/>
                </a:solidFill>
              </a:rPr>
              <a:t>3G samples are carried out over U2100, but MTN has the highest ratio of U900 usage (47,67%).</a:t>
            </a:r>
            <a:br>
              <a:rPr lang="fr-FR" dirty="0">
                <a:solidFill>
                  <a:srgbClr val="7F7F7F"/>
                </a:solidFill>
                <a:latin typeface="Verdana"/>
                <a:ea typeface="Verdana"/>
                <a:cs typeface="Verdana"/>
                <a:sym typeface="Verdana"/>
              </a:rPr>
            </a:br>
            <a:br>
              <a:rPr lang="fr-FR" dirty="0">
                <a:solidFill>
                  <a:srgbClr val="7F7F7F"/>
                </a:solidFill>
                <a:latin typeface="Verdana"/>
                <a:ea typeface="Verdana"/>
                <a:cs typeface="Verdana"/>
                <a:sym typeface="Verdana"/>
              </a:rPr>
            </a:br>
            <a:endParaRPr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3098369322"/>
              </p:ext>
            </p:extLst>
          </p:nvPr>
        </p:nvGraphicFramePr>
        <p:xfrm>
          <a:off x="469901" y="2708112"/>
          <a:ext cx="4552266"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1989475957"/>
              </p:ext>
            </p:extLst>
          </p:nvPr>
        </p:nvGraphicFramePr>
        <p:xfrm>
          <a:off x="5170171" y="2708112"/>
          <a:ext cx="6551930" cy="37207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TECHNOLOGY Usage(%)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a:t>
            </a:r>
            <a:r>
              <a:rPr lang="fr-FR" dirty="0">
                <a:solidFill>
                  <a:srgbClr val="7F7F7F"/>
                </a:solidFill>
              </a:rPr>
              <a:t>highest LTE </a:t>
            </a:r>
            <a:r>
              <a:rPr lang="fr-FR" dirty="0">
                <a:solidFill>
                  <a:srgbClr val="7F7F7F"/>
                </a:solidFill>
                <a:latin typeface="Verdana"/>
                <a:ea typeface="Verdana"/>
                <a:cs typeface="Verdana"/>
                <a:sym typeface="Verdana"/>
              </a:rPr>
              <a:t>Carrier Aggregation usage</a:t>
            </a:r>
            <a:r>
              <a:rPr lang="fr-FR" dirty="0">
                <a:solidFill>
                  <a:srgbClr val="7F7F7F"/>
                </a:solidFill>
              </a:rPr>
              <a:t>,</a:t>
            </a:r>
            <a:r>
              <a:rPr lang="fr-FR" dirty="0">
                <a:solidFill>
                  <a:srgbClr val="7F7F7F"/>
                </a:solidFill>
                <a:latin typeface="Verdana"/>
                <a:ea typeface="Verdana"/>
                <a:cs typeface="Verdana"/>
                <a:sym typeface="Verdana"/>
              </a:rPr>
              <a:t> with 86,40% against </a:t>
            </a:r>
            <a:r>
              <a:rPr lang="fr-FR" dirty="0">
                <a:solidFill>
                  <a:srgbClr val="7F7F7F"/>
                </a:solidFill>
              </a:rPr>
              <a:t>55</a:t>
            </a:r>
            <a:r>
              <a:rPr lang="fr-FR" dirty="0">
                <a:solidFill>
                  <a:srgbClr val="7F7F7F"/>
                </a:solidFill>
                <a:latin typeface="Verdana"/>
                <a:ea typeface="Verdana"/>
                <a:cs typeface="Verdana"/>
                <a:sym typeface="Verdana"/>
              </a:rPr>
              <a:t>,36% for MOOV and 51,02% for CELTISS, </a:t>
            </a:r>
            <a:br>
              <a:rPr lang="fr-FR" dirty="0">
                <a:solidFill>
                  <a:srgbClr val="7F7F7F"/>
                </a:solidFill>
                <a:latin typeface="Verdana"/>
                <a:ea typeface="Verdana"/>
                <a:cs typeface="Verdana"/>
                <a:sym typeface="Verdana"/>
              </a:rPr>
            </a:br>
            <a:r>
              <a:rPr lang="fr-FR" dirty="0">
                <a:solidFill>
                  <a:srgbClr val="7F7F7F"/>
                </a:solidFill>
              </a:rPr>
              <a:t>MTN needs to improve its LTE CA usage to get the best 4G throughput,</a:t>
            </a:r>
            <a:br>
              <a:rPr lang="fr-FR" dirty="0">
                <a:solidFill>
                  <a:srgbClr val="7F7F7F"/>
                </a:solidFill>
                <a:latin typeface="Verdana"/>
                <a:ea typeface="Verdana"/>
                <a:cs typeface="Verdana"/>
                <a:sym typeface="Verdana"/>
              </a:rPr>
            </a:br>
            <a:r>
              <a:rPr lang="fr-FR" dirty="0">
                <a:solidFill>
                  <a:srgbClr val="7F7F7F"/>
                </a:solidFill>
              </a:rPr>
              <a:t>To improve its 3G data throughput, its is recommended for MTN to use HSPA-DC.</a:t>
            </a:r>
            <a:br>
              <a:rPr lang="fr-FR" dirty="0">
                <a:solidFill>
                  <a:srgbClr val="7F7F7F"/>
                </a:solidFill>
                <a:latin typeface="Verdana"/>
                <a:ea typeface="Verdana"/>
                <a:cs typeface="Verdana"/>
                <a:sym typeface="Verdana"/>
              </a:rPr>
            </a:br>
            <a:br>
              <a:rPr lang="fr-FR" dirty="0">
                <a:solidFill>
                  <a:srgbClr val="7F7F7F"/>
                </a:solidFill>
                <a:latin typeface="Verdana"/>
                <a:ea typeface="Verdana"/>
                <a:cs typeface="Verdana"/>
                <a:sym typeface="Verdana"/>
              </a:rPr>
            </a:br>
            <a:br>
              <a:rPr lang="fr-FR" dirty="0">
                <a:solidFill>
                  <a:srgbClr val="7F7F7F"/>
                </a:solidFill>
                <a:latin typeface="Verdana"/>
                <a:ea typeface="Verdana"/>
                <a:cs typeface="Verdana"/>
                <a:sym typeface="Verdana"/>
              </a:rPr>
            </a:b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5" name="Chart 4">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977079008"/>
              </p:ext>
            </p:extLst>
          </p:nvPr>
        </p:nvGraphicFramePr>
        <p:xfrm>
          <a:off x="6096000" y="2543782"/>
          <a:ext cx="5626100" cy="3594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2437452784"/>
              </p:ext>
            </p:extLst>
          </p:nvPr>
        </p:nvGraphicFramePr>
        <p:xfrm>
          <a:off x="469900" y="2543782"/>
          <a:ext cx="5405606" cy="359437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SINR comparison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Drive </a:t>
            </a:r>
            <a:r>
              <a:rPr lang="fr-FR" dirty="0">
                <a:solidFill>
                  <a:srgbClr val="7F7F7F"/>
                </a:solidFill>
              </a:rPr>
              <a:t>results</a:t>
            </a:r>
            <a:r>
              <a:rPr lang="fr-FR" dirty="0">
                <a:solidFill>
                  <a:srgbClr val="7F7F7F"/>
                </a:solidFill>
                <a:latin typeface="Verdana"/>
                <a:ea typeface="Verdana"/>
                <a:cs typeface="Verdana"/>
                <a:sym typeface="Verdana"/>
              </a:rPr>
              <a:t> are showing</a:t>
            </a:r>
            <a:r>
              <a:rPr lang="fr-FR" dirty="0">
                <a:solidFill>
                  <a:srgbClr val="7F7F7F"/>
                </a:solidFill>
              </a:rPr>
              <a:t> that </a:t>
            </a:r>
            <a:r>
              <a:rPr lang="fr-FR" dirty="0">
                <a:solidFill>
                  <a:srgbClr val="7F7F7F"/>
                </a:solidFill>
                <a:latin typeface="Verdana"/>
                <a:ea typeface="Verdana"/>
                <a:cs typeface="Verdana"/>
                <a:sym typeface="Verdana"/>
              </a:rPr>
              <a:t>MTN’s Network has the SINR distribution with the highest percentage of acceptable SINR.</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4"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1205594566"/>
              </p:ext>
            </p:extLst>
          </p:nvPr>
        </p:nvGraphicFramePr>
        <p:xfrm>
          <a:off x="469900" y="1998305"/>
          <a:ext cx="10629360" cy="39063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3" name="Picture 2">
            <a:extLst>
              <a:ext uri="{FF2B5EF4-FFF2-40B4-BE49-F238E27FC236}">
                <a16:creationId xmlns:a16="http://schemas.microsoft.com/office/drawing/2014/main" id="{513F1ECC-ED57-0C3C-8E00-1798D6E47549}"/>
              </a:ext>
            </a:extLst>
          </p:cNvPr>
          <p:cNvPicPr>
            <a:picLocks noChangeAspect="1"/>
          </p:cNvPicPr>
          <p:nvPr/>
        </p:nvPicPr>
        <p:blipFill>
          <a:blip r:embed="rId3"/>
          <a:stretch>
            <a:fillRect/>
          </a:stretch>
        </p:blipFill>
        <p:spPr>
          <a:xfrm>
            <a:off x="469900" y="1740925"/>
            <a:ext cx="3531324" cy="3305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SNIR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maps</a:t>
            </a:r>
            <a:br>
              <a:rPr lang="fr-FR" sz="2400" dirty="0">
                <a:solidFill>
                  <a:srgbClr val="414141"/>
                </a:solidFill>
              </a:rPr>
            </a:br>
            <a:br>
              <a:rPr lang="fr-FR" sz="2400" dirty="0">
                <a:solidFill>
                  <a:srgbClr val="414141"/>
                </a:solidFill>
              </a:rPr>
            </a:br>
            <a:r>
              <a:rPr lang="fr-FR" dirty="0">
                <a:solidFill>
                  <a:srgbClr val="7F7F7F"/>
                </a:solidFill>
              </a:rPr>
              <a:t>MTN’s 4G network </a:t>
            </a:r>
            <a:r>
              <a:rPr lang="fr-FR" dirty="0">
                <a:solidFill>
                  <a:srgbClr val="7F7F7F"/>
                </a:solidFill>
                <a:latin typeface="Verdana"/>
                <a:ea typeface="Verdana"/>
                <a:cs typeface="Verdana"/>
                <a:sym typeface="Verdana"/>
              </a:rPr>
              <a:t>has the best quality of signal compared to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and </a:t>
            </a:r>
            <a:r>
              <a:rPr lang="fr-FR" dirty="0" err="1">
                <a:solidFill>
                  <a:srgbClr val="7F7F7F"/>
                </a:solidFill>
              </a:rPr>
              <a:t>CELTISS</a:t>
            </a:r>
            <a:r>
              <a:rPr lang="fr-FR" dirty="0" err="1">
                <a:solidFill>
                  <a:srgbClr val="7F7F7F"/>
                </a:solidFill>
                <a:latin typeface="Verdana"/>
                <a:ea typeface="Verdana"/>
                <a:cs typeface="Verdana"/>
                <a:sym typeface="Verdana"/>
              </a:rPr>
              <a:t>’s</a:t>
            </a:r>
            <a:r>
              <a:rPr lang="fr-FR"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4">
            <a:alphaModFix/>
          </a:blip>
          <a:srcRect/>
          <a:stretch/>
        </p:blipFill>
        <p:spPr>
          <a:xfrm>
            <a:off x="469899" y="1742574"/>
            <a:ext cx="241165" cy="186001"/>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A4CE3D91-E016-ED91-8733-43F3DC585195}"/>
              </a:ext>
            </a:extLst>
          </p:cNvPr>
          <p:cNvPicPr>
            <a:picLocks noChangeAspect="1"/>
          </p:cNvPicPr>
          <p:nvPr/>
        </p:nvPicPr>
        <p:blipFill>
          <a:blip r:embed="rId5"/>
          <a:stretch>
            <a:fillRect/>
          </a:stretch>
        </p:blipFill>
        <p:spPr>
          <a:xfrm>
            <a:off x="2831689" y="1740925"/>
            <a:ext cx="1169535" cy="958297"/>
          </a:xfrm>
          <a:prstGeom prst="rect">
            <a:avLst/>
          </a:prstGeom>
        </p:spPr>
      </p:pic>
      <p:pic>
        <p:nvPicPr>
          <p:cNvPr id="8" name="Picture 7">
            <a:extLst>
              <a:ext uri="{FF2B5EF4-FFF2-40B4-BE49-F238E27FC236}">
                <a16:creationId xmlns:a16="http://schemas.microsoft.com/office/drawing/2014/main" id="{8F5AF041-F5CC-591B-8040-96AA41E74AEB}"/>
              </a:ext>
            </a:extLst>
          </p:cNvPr>
          <p:cNvPicPr>
            <a:picLocks noChangeAspect="1"/>
          </p:cNvPicPr>
          <p:nvPr/>
        </p:nvPicPr>
        <p:blipFill>
          <a:blip r:embed="rId6"/>
          <a:stretch>
            <a:fillRect/>
          </a:stretch>
        </p:blipFill>
        <p:spPr>
          <a:xfrm>
            <a:off x="4143570" y="1740926"/>
            <a:ext cx="3598526" cy="3305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4143570" y="1737986"/>
            <a:ext cx="229205" cy="185362"/>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Picture 12">
            <a:extLst>
              <a:ext uri="{FF2B5EF4-FFF2-40B4-BE49-F238E27FC236}">
                <a16:creationId xmlns:a16="http://schemas.microsoft.com/office/drawing/2014/main" id="{53697210-D5B1-50B1-E251-071CE936CAA6}"/>
              </a:ext>
            </a:extLst>
          </p:cNvPr>
          <p:cNvPicPr>
            <a:picLocks noChangeAspect="1"/>
          </p:cNvPicPr>
          <p:nvPr/>
        </p:nvPicPr>
        <p:blipFill>
          <a:blip r:embed="rId8"/>
          <a:stretch>
            <a:fillRect/>
          </a:stretch>
        </p:blipFill>
        <p:spPr>
          <a:xfrm>
            <a:off x="6448711" y="1737987"/>
            <a:ext cx="1254495" cy="961236"/>
          </a:xfrm>
          <a:prstGeom prst="rect">
            <a:avLst/>
          </a:prstGeom>
        </p:spPr>
      </p:pic>
      <p:pic>
        <p:nvPicPr>
          <p:cNvPr id="15" name="Picture 14">
            <a:extLst>
              <a:ext uri="{FF2B5EF4-FFF2-40B4-BE49-F238E27FC236}">
                <a16:creationId xmlns:a16="http://schemas.microsoft.com/office/drawing/2014/main" id="{E7A0F35E-0F65-F81E-B142-5A7454CA55D1}"/>
              </a:ext>
            </a:extLst>
          </p:cNvPr>
          <p:cNvPicPr>
            <a:picLocks noChangeAspect="1"/>
          </p:cNvPicPr>
          <p:nvPr/>
        </p:nvPicPr>
        <p:blipFill>
          <a:blip r:embed="rId9"/>
          <a:stretch>
            <a:fillRect/>
          </a:stretch>
        </p:blipFill>
        <p:spPr>
          <a:xfrm>
            <a:off x="7884442" y="1737985"/>
            <a:ext cx="3493467" cy="3309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10">
            <a:alphaModFix/>
          </a:blip>
          <a:srcRect/>
          <a:stretch/>
        </p:blipFill>
        <p:spPr>
          <a:xfrm>
            <a:off x="7884442" y="1737985"/>
            <a:ext cx="197521" cy="202691"/>
          </a:xfrm>
          <a:prstGeom prst="rect">
            <a:avLst/>
          </a:prstGeom>
          <a:noFill/>
          <a:ln>
            <a:noFill/>
          </a:ln>
        </p:spPr>
      </p:pic>
      <p:pic>
        <p:nvPicPr>
          <p:cNvPr id="21" name="Picture 20">
            <a:extLst>
              <a:ext uri="{FF2B5EF4-FFF2-40B4-BE49-F238E27FC236}">
                <a16:creationId xmlns:a16="http://schemas.microsoft.com/office/drawing/2014/main" id="{B33B2FD8-FEE5-1AF3-65FB-B58534F9AF20}"/>
              </a:ext>
            </a:extLst>
          </p:cNvPr>
          <p:cNvPicPr>
            <a:picLocks noChangeAspect="1"/>
          </p:cNvPicPr>
          <p:nvPr/>
        </p:nvPicPr>
        <p:blipFill>
          <a:blip r:embed="rId11"/>
          <a:stretch>
            <a:fillRect/>
          </a:stretch>
        </p:blipFill>
        <p:spPr>
          <a:xfrm>
            <a:off x="10008347" y="1737986"/>
            <a:ext cx="1363879" cy="961236"/>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Deloitte fait référence à un ou plusieurs cabinets membres de Deloitte Touche Tohmatsu Limited, société de droit anglais (« private company limited by guarantee »), et à son réseau de cabinets membres constitués en entités indépendantes et juridiquement distinctes. Pour en savoir plus sur la structure légale de Deloitte Touche Tohmatsu Limited et de ses cabinets membres, consulter www.deloitte.com/about.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 2019 Deloitte Bénin SARL. Société du réseau Deloitte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Executive 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coverage 2G/3G/4G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Coverage 2G/3G/4G</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lvl="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
        <p:nvSpPr>
          <p:cNvPr id="2" name="Google Shape;1713;p16">
            <a:extLst>
              <a:ext uri="{FF2B5EF4-FFF2-40B4-BE49-F238E27FC236}">
                <a16:creationId xmlns:a16="http://schemas.microsoft.com/office/drawing/2014/main" id="{EF2D6D2E-1B97-72A2-FCEF-923B7143B444}"/>
              </a:ext>
            </a:extLst>
          </p:cNvPr>
          <p:cNvSpPr/>
          <p:nvPr/>
        </p:nvSpPr>
        <p:spPr>
          <a:xfrm>
            <a:off x="2432718" y="1365901"/>
            <a:ext cx="5051486" cy="487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has outperformed its competitors in terms of 2G coverage for outdoor and Incar morphologies , </a:t>
            </a: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For 2G RF coverage, All operators meet ARCEP obligation for all morphologies,</a:t>
            </a:r>
            <a:endParaRPr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3G MTN’s coverage rate (90,02%) is lower than CELTISS (93,13%) and better than MOOV with (89,35%),</a:t>
            </a: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Only MTN and CELTISS meet ARCEP 3G coverage obligation</a:t>
            </a:r>
            <a:endParaRPr sz="1200" dirty="0">
              <a:solidFill>
                <a:srgbClr val="7F7F7F"/>
              </a:solidFill>
              <a:latin typeface="Verdana"/>
              <a:ea typeface="Verdana"/>
              <a:cs typeface="Verdana"/>
              <a:sym typeface="Verdana"/>
            </a:endParaRPr>
          </a:p>
          <a:p>
            <a:pPr lvl="0" algn="just">
              <a:lnSpc>
                <a:spcPct val="150000"/>
              </a:lnSpc>
              <a:buClr>
                <a:srgbClr val="81BC00"/>
              </a:buClr>
              <a:buSzPts val="1200"/>
            </a:pPr>
            <a:endParaRPr lang="fr-F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is in third position in terms of 4G coverage rate for all morphologies, </a:t>
            </a:r>
            <a:endParaRPr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All operators failed to satisfied the ARCEP threshold for indoor coverage. </a:t>
            </a:r>
            <a:endParaRPr sz="1200" dirty="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voice service 2G/3G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Voice service 2G/3G </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dirty="0">
                <a:solidFill>
                  <a:srgbClr val="86BC25"/>
                </a:solidFill>
                <a:latin typeface="Verdana"/>
                <a:ea typeface="Verdana"/>
                <a:cs typeface="Verdana"/>
                <a:sym typeface="Verdana"/>
              </a:rPr>
              <a:t>TECHNOLOGY</a:t>
            </a:r>
            <a:endParaRPr dirty="0"/>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Accessibility: MTN is  ranked first for the accessibility to voice service , better than CELTISS and MOOV,</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meet ARCEP requirements in terms of accessibility to voice service, </a:t>
            </a:r>
            <a:endParaRPr sz="1200" dirty="0">
              <a:solidFill>
                <a:srgbClr val="7F7F7F"/>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Retainability: MTN is ranked second in term of retainability, </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MTN's Call Drop Rate is (0.31%) better than MOOV  (1.03%) and lower than CELTISS (0.15%).</a:t>
            </a:r>
            <a:r>
              <a:rPr lang="fr-FR" sz="1200" dirty="0">
                <a:solidFill>
                  <a:srgbClr val="7F7F7F"/>
                </a:solidFill>
                <a:latin typeface="Verdana"/>
                <a:ea typeface="Verdana"/>
                <a:cs typeface="Verdana"/>
                <a:sym typeface="Verdana"/>
              </a:rPr>
              <a:t>Only MTN and CELTISS meet ARCEP retainabilty requirements,</a:t>
            </a:r>
            <a:endParaRPr dirty="0"/>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Integrity: MTN is in third position in terms of voice quality lower than MOOV and CELTISS with average Mean Opinion Score 3.73 as opposed to 3.85 for CELTISS and 3.87 for MOOV.</a:t>
            </a: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improve its Mean Opinion Score MOS MTN needs to improve its 3G radio parameter </a:t>
            </a:r>
            <a:r>
              <a:rPr lang="en-US" sz="1200" dirty="0" err="1">
                <a:solidFill>
                  <a:srgbClr val="7F7F7F"/>
                </a:solidFill>
                <a:latin typeface="Verdana"/>
                <a:ea typeface="Verdana"/>
                <a:cs typeface="Verdana"/>
              </a:rPr>
              <a:t>Ec</a:t>
            </a:r>
            <a:r>
              <a:rPr lang="en-US" sz="1200" dirty="0">
                <a:solidFill>
                  <a:srgbClr val="7F7F7F"/>
                </a:solidFill>
                <a:latin typeface="Verdana"/>
                <a:ea typeface="Verdana"/>
                <a:cs typeface="Verdana"/>
              </a:rPr>
              <a:t>/No that is closely related to voice quality,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2G Full Rate/Half Rate settings need to be tuned in order to improve Full rate penetration. </a:t>
            </a:r>
            <a:endParaRPr lang="fr-FR"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SMS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515598" y="2255301"/>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for SMS Send Success with End To End Delivery Time &lt; 6 sec,</a:t>
            </a:r>
            <a:endParaRPr dirty="0"/>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In CALAVI, MTN has the best SMS </a:t>
            </a:r>
            <a:r>
              <a:rPr lang="fr-FR" sz="1200" dirty="0" err="1">
                <a:solidFill>
                  <a:srgbClr val="7F7F7F"/>
                </a:solidFill>
                <a:latin typeface="Verdana"/>
                <a:ea typeface="Verdana"/>
                <a:cs typeface="Verdana"/>
                <a:sym typeface="Verdana"/>
              </a:rPr>
              <a:t>send</a:t>
            </a:r>
            <a:r>
              <a:rPr lang="fr-FR" sz="1200" dirty="0">
                <a:solidFill>
                  <a:srgbClr val="7F7F7F"/>
                </a:solidFill>
                <a:latin typeface="Verdana"/>
                <a:ea typeface="Verdana"/>
                <a:cs typeface="Verdana"/>
                <a:sym typeface="Verdana"/>
              </a:rPr>
              <a:t>/Receive succes ratio and the best distrution for SMS </a:t>
            </a:r>
            <a:r>
              <a:rPr lang="fr-FR" sz="1200" dirty="0" err="1">
                <a:solidFill>
                  <a:srgbClr val="7F7F7F"/>
                </a:solidFill>
                <a:latin typeface="Verdana"/>
                <a:ea typeface="Verdana"/>
                <a:cs typeface="Verdana"/>
                <a:sym typeface="Verdana"/>
              </a:rPr>
              <a:t>send</a:t>
            </a:r>
            <a:r>
              <a:rPr lang="fr-FR" sz="1200" dirty="0">
                <a:solidFill>
                  <a:srgbClr val="7F7F7F"/>
                </a:solidFill>
                <a:latin typeface="Verdana"/>
                <a:ea typeface="Verdana"/>
                <a:cs typeface="Verdana"/>
                <a:sym typeface="Verdana"/>
              </a:rPr>
              <a:t> duration.</a:t>
            </a:r>
            <a:endParaRPr dirty="0"/>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Sserver...</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meet ARCEP's requirements.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ranked second in terms of 4G DL throughput with 19.46Mbps, which is better than CELTISS’s 12.67Mbps but lower than MOOV’s 22.70Mbps.</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terms of 4G UL throughput with 16.19Mbps, as opposed to 14.25Mbps for MOOV and 12.26Mbps for CELTISS.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All operators meet ARCEP's 4G End User Throughput obligation for download and upload.</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4" name="Google Shape;1714;p16">
            <a:extLst>
              <a:ext uri="{FF2B5EF4-FFF2-40B4-BE49-F238E27FC236}">
                <a16:creationId xmlns:a16="http://schemas.microsoft.com/office/drawing/2014/main" id="{93184D64-468D-7772-DACE-A9EE0465B1E3}"/>
              </a:ext>
            </a:extLst>
          </p:cNvPr>
          <p:cNvSpPr/>
          <p:nvPr/>
        </p:nvSpPr>
        <p:spPr>
          <a:xfrm>
            <a:off x="7692520" y="1961332"/>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spectrum need to be used with a better efficiency, Some features and parameters need to be tuned and aligned,</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improve its 4G DL Throughput, MTN needs to optimize the carrier aggregation, MIMO settings and modulation, </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5212</TotalTime>
  <Words>3587</Words>
  <Application>Microsoft Office PowerPoint</Application>
  <PresentationFormat>Widescreen</PresentationFormat>
  <Paragraphs>620</Paragraphs>
  <Slides>47</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Verdana</vt:lpstr>
      <vt:lpstr>Arial</vt:lpstr>
      <vt:lpstr>Calibri</vt:lpstr>
      <vt:lpstr>Noto Sans Symbols</vt:lpstr>
      <vt:lpstr>Quattrocento Sans</vt:lpstr>
      <vt:lpstr>1_Deloitte_US_Onscreen</vt:lpstr>
      <vt:lpstr>Deloitte_US_Onscreen</vt:lpstr>
      <vt:lpstr>PowerPoint Presentation</vt:lpstr>
      <vt:lpstr>Summary</vt:lpstr>
      <vt:lpstr>PowerPoint Presentation</vt:lpstr>
      <vt:lpstr>Intermediate report </vt:lpstr>
      <vt:lpstr>PowerPoint Presentation</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PowerPoint Presentation</vt:lpstr>
      <vt:lpstr>Benchmarking Key Results – Coverage  MTN has the best 2G coverage except for Indoor morphology, Only MTN and CELTISS meet ARCEP requirements for 3G coverage,  In CALAVI, MTN is in third position in terms of 4G coverage for all morphologies,  All operators failed to  meet ARCEP requirements in Indoor 4G coverage.     </vt:lpstr>
      <vt:lpstr>Benchmarking Key Results – 2G/3G voice and SMS Summary  MTN’s network KPIs meet ARCEP requirements except for SMS service due to the high end to end delivery time,    MTN is leading in terms of accessibility to voice service,  MTN needs to improve its Voice Quality MOS and SMS Send duration.    </vt:lpstr>
      <vt:lpstr>Benchmarking Key Results – 3G Data Summary  MTN’s network in 3G DATA meets ARCEP requirements,  MTN is ranked third in term of 3G DL throughput.  </vt:lpstr>
      <vt:lpstr>Benchmarking Key Results – 4G Data Summary  MTN’s 4G DATA End User KPIs satisfy ARCEP requirements, MTN is ranked second in 4G DL THP after MOOV’s ,  MTN has outperformed its competitors in terms of 4G UL THP.   </vt:lpstr>
      <vt:lpstr>PowerPoint Presentation</vt:lpstr>
      <vt:lpstr>Benchmarking: 2G coverage  MTN, MOOV and CELTISS’s 2G coverage meets ARCEP RxLev thresholds,  MTN has the best 2G coverage for Incar and outdoor morphologies.   </vt:lpstr>
      <vt:lpstr>Benchmarking: 2G coverage - Maps  MTN has more than 92,73% of RxLev samples better than -74dBm,against 92,83% for MOOV and 96,73% for CELTISS.     </vt:lpstr>
      <vt:lpstr>Benchmarking: 3G coverage  CELTISS has the best 3G coverage,  MTN’s and CELTISS’s 3G coverage meet ARCEP requirements. </vt:lpstr>
      <vt:lpstr>Benchmarking: 3G coverage-Maps  CELTISS has the best 3G coverage with 93,13% better than -85dBm against 90,02% for MTN and 89,35% for MOOV.      </vt:lpstr>
      <vt:lpstr>Benchmarking: 4G coverage  CELTISS has the best 4G coverage for incar and outdoor morphologies but all operators failed to satisfy ARCEP requirements for indoor, MTN is ranked third in terms of 4G coverage and closely simular to competitors for outdoor morphology. </vt:lpstr>
      <vt:lpstr>Benchmarking – 4G coverage - Maps  MTN’s 4G coverage is lower than MOOV’s and CELTISS’s.      </vt:lpstr>
      <vt:lpstr>PowerPoint Presentation</vt:lpstr>
      <vt:lpstr>Benchmarking: CS Accessibility 2G/3G BLOCKED CALLS   MTN has the best accessibility to voice service compared to competitors, All operators meet ARCEP requirements in terms of accessibility. </vt:lpstr>
      <vt:lpstr>Benchmarking: CS Integrity Voice quality Mean Opinion Score  CELTISS has the best ratio of excellent and good Voice Quality samples compared to MTN and MOOV,MTN needs to improve its voice quality MOS by pushing CS traffic to 3G and increase 2G full rate penetration, MOOV has the best MOS with 3,73 opposed to 3,87 for MOOV and 3,85 for CELTISS.   </vt:lpstr>
      <vt:lpstr>Benchmarking – CS Integrity Voice quality maps (MOS)  MTN has around 5% of MOS samples lower than 2.2 against 1,13% for MOOV and 0,34% for CELTISS.MOS Values lower than 2,2 pose risk of bad users perceived voice  quality and silent call.                                              3d       </vt:lpstr>
      <vt:lpstr>Benchmarking: CS Retainability 2G/3G DROPPED CALLS  MTN and CELTISS satisfy ARCEP thresholds regarding Call Drop Rate.  </vt:lpstr>
      <vt:lpstr>Benchmarking Voice service Band usage(%)  MTN has the highest ratio of 2G use, 36.74% of voice calls carried out over 2G network but CELTISS and MOOV use mainily 3G,  Recommended for MTN to reduce 2G usage and increase 3G penetration for better audio quality. MTN's 2G band usage: 77,02% GSM 900 and 22,98% GSM 1800 Mhz, 3G band usage: MTN uses mainly U900, CELTISS and MOOV use mainly U2100.      </vt:lpstr>
      <vt:lpstr>Benchmarking: Radio parameters EC/NO comparison  36,14% of drive test samples are showing a very low level of EcNo for 3G MTN. This is correlated to the number of 3G carriers : MTN is using 2 carriers against 3 and 4 for CELTISS and MOOV respectively. Also 3G traffic is carried mainly by U2100 for competitors while it’s distributed over U900 and U2100 for MTN.  Bad Ec/No has great impact on voice quality.    </vt:lpstr>
      <vt:lpstr>Benchmarking: Radio parameters EC/NO  3G MOOV’s and CELTISS’s EC/N0 is better than MTN’s due to the number of 3G used carriers and 3G band distribution by using mainly U900 for MTN.     </vt:lpstr>
      <vt:lpstr>Benchmarking – 2G/3G CALL SETUP TIME  MTN has the best Call setup time. MTN has the best 4G CSBF Call setup Time. Call setup time 2G is higher than in 3G/4G.     </vt:lpstr>
      <vt:lpstr>Benchmarking – SMS Service  In CAVALI, MTN’s SMS Send/Recieve success ratio is better than CELTISS’s &amp; MOOV’s. SMS service KPIs for all operators are not compliant with the ARCEP requirements due to the timeout of sending duration (&lt; 6s).</vt:lpstr>
      <vt:lpstr>PowerPoint Presentation</vt:lpstr>
      <vt:lpstr>Benchmarking – DATA 3G  All operators have a good rate of successful Internet connection. </vt:lpstr>
      <vt:lpstr>Benchmarking – DATA 3G Web service  All operators have an excellent web service success rate. MTN has best time to connect to web service.</vt:lpstr>
      <vt:lpstr>Benchmarking – DATA 3G FTP service  All operators have a good downlink and uplink FTP success rate and meet ARCEP requirements.</vt:lpstr>
      <vt:lpstr>Benchmarking – 3G FTP MEAN THROUGHPUT   All operators meet ARCEP requirement in terms of FTP DL/UL throughput, MTN has the lowest 3G FTP DL throughput,  MTN is in the second position in terms of FTP UL Throughput. </vt:lpstr>
      <vt:lpstr>Benchmarking – 3G FTP MEAN THROUGHPUT comparison map  All operators have 100% of FTP DL Throughput samples better than 2Mbps. </vt:lpstr>
      <vt:lpstr>Benchmarking – DATA 4G Web browsing service  For 4G, All operators have very good HTTP Browsing success rate and meet ARCEP requirements. </vt:lpstr>
      <vt:lpstr>Benchmarking – 4G FTP THROUGHPUT comparison  All operators have acceptable FTP success rate and largely meet the ARCEP criteria. </vt:lpstr>
      <vt:lpstr>Benchmarking – 4G FTP THROUGHPUT comparison  MTN is ranked second in terms of FTP DL throughput, MTN has outperformed its competitors in terms of FTP UL throughput,  All operators meet ARCEP requirements for 4G DL/UL throughput.</vt:lpstr>
      <vt:lpstr>Benchmarking – 4G FTP THROUGHPUT comparison map  CELTISS has 98,78% of DL throughput samples better than 5Mbps against 93,98% for MTN and 87,59% for MOOV.   </vt:lpstr>
      <vt:lpstr>Benchmarking – BAND and TECHNOLOGY UTILISATION  Most of MTN’s and MOOV’s LTE samples are carried out over LTE 2600 as first carrier,  Most of CELTISS’s LTE samples in CALAVI are carried out over LTE 1800 as first carrier, Most of CELTISS’s and MOOV’s 3G samples are carried out over U2100, but MTN has the highest ratio of U900 usage (47,67%).  </vt:lpstr>
      <vt:lpstr>Benchmarking – Data TECHNOLOGY Usage(%)  MTN has the highest LTE Carrier Aggregation usage, with 86,40% against 55,36% for MOOV and 51,02% for CELTISS,  MTN needs to improve its LTE CA usage to get the best 4G throughput, To improve its 3G data throughput, its is recommended for MTN to use HSPA-DC.       </vt:lpstr>
      <vt:lpstr>Benchmarking – SINR comparison   Drive results are showing that MTN’s Network has the SINR distribution with the highest percentage of acceptable SINR.     </vt:lpstr>
      <vt:lpstr>Benchmarking – SNIR comparison maps  MTN’s 4G network has the best quality of signal compared to MOOV’s and CELTISS’s.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Fares Saadani</cp:lastModifiedBy>
  <cp:revision>164</cp:revision>
  <dcterms:created xsi:type="dcterms:W3CDTF">2019-01-15T17:14:35Z</dcterms:created>
  <dcterms:modified xsi:type="dcterms:W3CDTF">2023-11-23T12:28:29Z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