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0"/>
  </p:notesMasterIdLst>
  <p:sldIdLst>
    <p:sldId id="256" r:id="rId3"/>
    <p:sldId id="369" r:id="rId4"/>
    <p:sldId id="265" r:id="rId5"/>
    <p:sldId id="266"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2" r:id="rId27"/>
    <p:sldId id="293" r:id="rId28"/>
    <p:sldId id="290" r:id="rId29"/>
    <p:sldId id="294" r:id="rId30"/>
    <p:sldId id="296" r:id="rId31"/>
    <p:sldId id="297" r:id="rId32"/>
    <p:sldId id="300" r:id="rId33"/>
    <p:sldId id="302" r:id="rId34"/>
    <p:sldId id="303" r:id="rId35"/>
    <p:sldId id="304" r:id="rId36"/>
    <p:sldId id="305" r:id="rId37"/>
    <p:sldId id="306" r:id="rId38"/>
    <p:sldId id="307" r:id="rId39"/>
    <p:sldId id="308" r:id="rId40"/>
    <p:sldId id="310" r:id="rId41"/>
    <p:sldId id="311" r:id="rId42"/>
    <p:sldId id="312" r:id="rId43"/>
    <p:sldId id="313" r:id="rId44"/>
    <p:sldId id="314" r:id="rId45"/>
    <p:sldId id="315" r:id="rId46"/>
    <p:sldId id="298" r:id="rId47"/>
    <p:sldId id="299" r:id="rId48"/>
    <p:sldId id="363" r:id="rId49"/>
  </p:sldIdLst>
  <p:sldSz cx="12192000" cy="6858000"/>
  <p:notesSz cx="6888163" cy="10018713"/>
  <p:embeddedFontLst>
    <p:embeddedFont>
      <p:font typeface="Calibri" panose="020F0502020204030204" pitchFamily="34" charset="0"/>
      <p:regular r:id="rId51"/>
      <p:bold r:id="rId52"/>
      <p:italic r:id="rId53"/>
      <p:boldItalic r:id="rId54"/>
    </p:embeddedFont>
    <p:embeddedFont>
      <p:font typeface="Quattrocento Sans" panose="020B0502050000020003"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D:\Project\MTN\Report\Bohicon\Chart%20BOHICON.xlsx" TargetMode="External"/></Relationships>
</file>

<file path=ppt/charts/_rels/chart29.xml.rels><?xml version="1.0" encoding="UTF-8" standalone="yes"?>
<Relationships xmlns="http://schemas.openxmlformats.org/package/2006/relationships"><Relationship Id="rId3" Type="http://schemas.openxmlformats.org/officeDocument/2006/relationships/oleObject" Target="file:///D:\Project\MTN\Report\Bohicon\Chart%20BOHICON.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0.95620000000000005</c:v>
                </c:pt>
                <c:pt idx="1">
                  <c:v>0.99060000000000004</c:v>
                </c:pt>
                <c:pt idx="2">
                  <c:v>0.99870000000000003</c:v>
                </c:pt>
              </c:numCache>
            </c:numRef>
          </c:val>
          <c:extLst>
            <c:ext xmlns:c16="http://schemas.microsoft.com/office/drawing/2014/chart" uri="{C3380CC4-5D6E-409C-BE32-E72D297353CC}">
              <c16:uniqueId val="{00000000-939A-495E-9F8B-5964639B13E5}"/>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0.94350000000000001</c:v>
                </c:pt>
                <c:pt idx="1">
                  <c:v>0.99970000000000003</c:v>
                </c:pt>
                <c:pt idx="2">
                  <c:v>1</c:v>
                </c:pt>
              </c:numCache>
            </c:numRef>
          </c:val>
          <c:extLst>
            <c:ext xmlns:c16="http://schemas.microsoft.com/office/drawing/2014/chart" uri="{C3380CC4-5D6E-409C-BE32-E72D297353CC}">
              <c16:uniqueId val="{00000001-939A-495E-9F8B-5964639B13E5}"/>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0.93700000000000006</c:v>
                </c:pt>
                <c:pt idx="1">
                  <c:v>0.99990000000000001</c:v>
                </c:pt>
                <c:pt idx="2">
                  <c:v>0.99990000000000001</c:v>
                </c:pt>
              </c:numCache>
            </c:numRef>
          </c:val>
          <c:extLst>
            <c:ext xmlns:c16="http://schemas.microsoft.com/office/drawing/2014/chart" uri="{C3380CC4-5D6E-409C-BE32-E72D297353CC}">
              <c16:uniqueId val="{00000002-939A-495E-9F8B-5964639B13E5}"/>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3.78</c:v>
                </c:pt>
              </c:numCache>
            </c:numRef>
          </c:val>
          <c:extLst>
            <c:ext xmlns:c16="http://schemas.microsoft.com/office/drawing/2014/chart" uri="{C3380CC4-5D6E-409C-BE32-E72D297353CC}">
              <c16:uniqueId val="{00000000-813D-4C81-9893-CCFA6F854A1A}"/>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4.0199999999999996</c:v>
                </c:pt>
              </c:numCache>
            </c:numRef>
          </c:val>
          <c:extLst>
            <c:ext xmlns:c16="http://schemas.microsoft.com/office/drawing/2014/chart" uri="{C3380CC4-5D6E-409C-BE32-E72D297353CC}">
              <c16:uniqueId val="{00000001-813D-4C81-9893-CCFA6F854A1A}"/>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3.86</c:v>
                </c:pt>
              </c:numCache>
            </c:numRef>
          </c:val>
          <c:extLst>
            <c:ext xmlns:c16="http://schemas.microsoft.com/office/drawing/2014/chart" uri="{C3380CC4-5D6E-409C-BE32-E72D297353CC}">
              <c16:uniqueId val="{00000002-813D-4C81-9893-CCFA6F854A1A}"/>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0.44879999999999998</c:v>
                </c:pt>
                <c:pt idx="1">
                  <c:v>0.46060000000000001</c:v>
                </c:pt>
                <c:pt idx="2">
                  <c:v>6.6299999999999998E-2</c:v>
                </c:pt>
                <c:pt idx="3">
                  <c:v>2.4299999999999999E-2</c:v>
                </c:pt>
                <c:pt idx="4">
                  <c:v>0.90939999999999999</c:v>
                </c:pt>
              </c:numCache>
            </c:numRef>
          </c:val>
          <c:extLst>
            <c:ext xmlns:c16="http://schemas.microsoft.com/office/drawing/2014/chart" uri="{C3380CC4-5D6E-409C-BE32-E72D297353CC}">
              <c16:uniqueId val="{00000000-F6BB-47F0-BE6A-9BEE987D0E8D}"/>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0.85460000000000003</c:v>
                </c:pt>
                <c:pt idx="1">
                  <c:v>0.13120000000000001</c:v>
                </c:pt>
                <c:pt idx="2">
                  <c:v>6.7000000000000002E-3</c:v>
                </c:pt>
                <c:pt idx="3">
                  <c:v>7.6E-3</c:v>
                </c:pt>
                <c:pt idx="4">
                  <c:v>0.98580000000000001</c:v>
                </c:pt>
              </c:numCache>
            </c:numRef>
          </c:val>
          <c:extLst>
            <c:ext xmlns:c16="http://schemas.microsoft.com/office/drawing/2014/chart" uri="{C3380CC4-5D6E-409C-BE32-E72D297353CC}">
              <c16:uniqueId val="{00000001-F6BB-47F0-BE6A-9BEE987D0E8D}"/>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0.38429999999999997</c:v>
                </c:pt>
                <c:pt idx="1">
                  <c:v>0.59970000000000001</c:v>
                </c:pt>
                <c:pt idx="2">
                  <c:v>1.0200000000000001E-2</c:v>
                </c:pt>
                <c:pt idx="3">
                  <c:v>5.7999999999999996E-3</c:v>
                </c:pt>
                <c:pt idx="4">
                  <c:v>0.98399999999999999</c:v>
                </c:pt>
              </c:numCache>
            </c:numRef>
          </c:val>
          <c:extLst>
            <c:ext xmlns:c16="http://schemas.microsoft.com/office/drawing/2014/chart" uri="{C3380CC4-5D6E-409C-BE32-E72D297353CC}">
              <c16:uniqueId val="{00000002-F6BB-47F0-BE6A-9BEE987D0E8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8.3900000000000002E-2</c:v>
                </c:pt>
                <c:pt idx="1">
                  <c:v>0.23369999999999999</c:v>
                </c:pt>
                <c:pt idx="2">
                  <c:v>0.57410000000000005</c:v>
                </c:pt>
                <c:pt idx="3">
                  <c:v>0.10829999999999999</c:v>
                </c:pt>
                <c:pt idx="4">
                  <c:v>0.31759999999999999</c:v>
                </c:pt>
              </c:numCache>
            </c:numRef>
          </c:val>
          <c:extLst>
            <c:ext xmlns:c16="http://schemas.microsoft.com/office/drawing/2014/chart" uri="{C3380CC4-5D6E-409C-BE32-E72D297353CC}">
              <c16:uniqueId val="{00000000-A470-4866-881C-F1DD2ECDF0E9}"/>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0.1033</c:v>
                </c:pt>
                <c:pt idx="1">
                  <c:v>0.17649999999999999</c:v>
                </c:pt>
                <c:pt idx="2">
                  <c:v>0.4945</c:v>
                </c:pt>
                <c:pt idx="3">
                  <c:v>0.22570000000000001</c:v>
                </c:pt>
                <c:pt idx="4">
                  <c:v>0.27979999999999999</c:v>
                </c:pt>
              </c:numCache>
            </c:numRef>
          </c:val>
          <c:extLst>
            <c:ext xmlns:c16="http://schemas.microsoft.com/office/drawing/2014/chart" uri="{C3380CC4-5D6E-409C-BE32-E72D297353CC}">
              <c16:uniqueId val="{00000001-A470-4866-881C-F1DD2ECDF0E9}"/>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0.54669999999999996</c:v>
                </c:pt>
                <c:pt idx="1">
                  <c:v>0.2873</c:v>
                </c:pt>
                <c:pt idx="2">
                  <c:v>0.11990000000000001</c:v>
                </c:pt>
                <c:pt idx="3">
                  <c:v>4.6100000000000002E-2</c:v>
                </c:pt>
                <c:pt idx="4">
                  <c:v>0.83399999999999996</c:v>
                </c:pt>
              </c:numCache>
            </c:numRef>
          </c:val>
          <c:extLst>
            <c:ext xmlns:c16="http://schemas.microsoft.com/office/drawing/2014/chart" uri="{C3380CC4-5D6E-409C-BE32-E72D297353CC}">
              <c16:uniqueId val="{00000002-A470-4866-881C-F1DD2ECDF0E9}"/>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6.25</c:v>
                </c:pt>
              </c:numCache>
            </c:numRef>
          </c:val>
          <c:extLst>
            <c:ext xmlns:c16="http://schemas.microsoft.com/office/drawing/2014/chart" uri="{C3380CC4-5D6E-409C-BE32-E72D297353CC}">
              <c16:uniqueId val="{00000000-082B-493E-804E-FA7F36714497}"/>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7.41</c:v>
                </c:pt>
              </c:numCache>
            </c:numRef>
          </c:val>
          <c:extLst>
            <c:ext xmlns:c16="http://schemas.microsoft.com/office/drawing/2014/chart" uri="{C3380CC4-5D6E-409C-BE32-E72D297353CC}">
              <c16:uniqueId val="{00000001-082B-493E-804E-FA7F36714497}"/>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7.69</c:v>
                </c:pt>
              </c:numCache>
            </c:numRef>
          </c:val>
          <c:extLst>
            <c:ext xmlns:c16="http://schemas.microsoft.com/office/drawing/2014/chart" uri="{C3380CC4-5D6E-409C-BE32-E72D297353CC}">
              <c16:uniqueId val="{00000002-082B-493E-804E-FA7F3671449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6.22</c:v>
                </c:pt>
                <c:pt idx="1">
                  <c:v>6.47</c:v>
                </c:pt>
                <c:pt idx="2">
                  <c:v>6.81</c:v>
                </c:pt>
              </c:numCache>
            </c:numRef>
          </c:val>
          <c:extLst>
            <c:ext xmlns:c16="http://schemas.microsoft.com/office/drawing/2014/chart" uri="{C3380CC4-5D6E-409C-BE32-E72D297353CC}">
              <c16:uniqueId val="{00000000-2677-4D63-B2B7-73CFFE33FA9B}"/>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7.77</c:v>
                </c:pt>
                <c:pt idx="1">
                  <c:v>7.01</c:v>
                </c:pt>
              </c:numCache>
            </c:numRef>
          </c:val>
          <c:extLst>
            <c:ext xmlns:c16="http://schemas.microsoft.com/office/drawing/2014/chart" uri="{C3380CC4-5D6E-409C-BE32-E72D297353CC}">
              <c16:uniqueId val="{00000001-2677-4D63-B2B7-73CFFE33FA9B}"/>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7.91</c:v>
                </c:pt>
                <c:pt idx="1">
                  <c:v>7.51</c:v>
                </c:pt>
              </c:numCache>
            </c:numRef>
          </c:val>
          <c:extLst>
            <c:ext xmlns:c16="http://schemas.microsoft.com/office/drawing/2014/chart" uri="{C3380CC4-5D6E-409C-BE32-E72D297353CC}">
              <c16:uniqueId val="{00000002-2677-4D63-B2B7-73CFFE33FA9B}"/>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a:t>
            </a:r>
            <a:r>
              <a:rPr lang="fr-FR" sz="1400" b="0" i="0" u="none" strike="noStrike" baseline="0">
                <a:effectLst/>
              </a:rPr>
              <a:t>SR(%)</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0.95889999999999997</c:v>
                </c:pt>
                <c:pt idx="1">
                  <c:v>0.94120000000000004</c:v>
                </c:pt>
              </c:numCache>
            </c:numRef>
          </c:val>
          <c:extLst>
            <c:ext xmlns:c16="http://schemas.microsoft.com/office/drawing/2014/chart" uri="{C3380CC4-5D6E-409C-BE32-E72D297353CC}">
              <c16:uniqueId val="{00000000-9A3B-4C67-AAC5-98DF2CBC5EFE}"/>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0.85499999999999998</c:v>
                </c:pt>
                <c:pt idx="1">
                  <c:v>0.83979999999999999</c:v>
                </c:pt>
              </c:numCache>
            </c:numRef>
          </c:val>
          <c:extLst>
            <c:ext xmlns:c16="http://schemas.microsoft.com/office/drawing/2014/chart" uri="{C3380CC4-5D6E-409C-BE32-E72D297353CC}">
              <c16:uniqueId val="{00000001-9A3B-4C67-AAC5-98DF2CBC5EFE}"/>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0.89600000000000002</c:v>
                </c:pt>
                <c:pt idx="1">
                  <c:v>0.87649999999999995</c:v>
                </c:pt>
              </c:numCache>
            </c:numRef>
          </c:val>
          <c:extLst>
            <c:ext xmlns:c16="http://schemas.microsoft.com/office/drawing/2014/chart" uri="{C3380CC4-5D6E-409C-BE32-E72D297353CC}">
              <c16:uniqueId val="{00000002-9A3B-4C67-AAC5-98DF2CBC5EFE}"/>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0.64449999999999996</c:v>
                </c:pt>
                <c:pt idx="1">
                  <c:v>0.31440000000000001</c:v>
                </c:pt>
                <c:pt idx="2">
                  <c:v>4.1099999999999998E-2</c:v>
                </c:pt>
              </c:numCache>
            </c:numRef>
          </c:val>
          <c:extLst>
            <c:ext xmlns:c16="http://schemas.microsoft.com/office/drawing/2014/chart" uri="{C3380CC4-5D6E-409C-BE32-E72D297353CC}">
              <c16:uniqueId val="{00000000-0BB1-4FC6-9ADA-6AE45511BA34}"/>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0.59799999999999998</c:v>
                </c:pt>
                <c:pt idx="1">
                  <c:v>0.29799999999999999</c:v>
                </c:pt>
                <c:pt idx="2">
                  <c:v>0.104</c:v>
                </c:pt>
              </c:numCache>
            </c:numRef>
          </c:val>
          <c:extLst>
            <c:ext xmlns:c16="http://schemas.microsoft.com/office/drawing/2014/chart" uri="{C3380CC4-5D6E-409C-BE32-E72D297353CC}">
              <c16:uniqueId val="{00000001-0BB1-4FC6-9ADA-6AE45511BA34}"/>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0.61709999999999998</c:v>
                </c:pt>
                <c:pt idx="1">
                  <c:v>0.26889999999999997</c:v>
                </c:pt>
                <c:pt idx="2">
                  <c:v>0.114</c:v>
                </c:pt>
              </c:numCache>
            </c:numRef>
          </c:val>
          <c:extLst>
            <c:ext xmlns:c16="http://schemas.microsoft.com/office/drawing/2014/chart" uri="{C3380CC4-5D6E-409C-BE32-E72D297353CC}">
              <c16:uniqueId val="{00000002-0BB1-4FC6-9ADA-6AE45511BA34}"/>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0.99429999999999996</c:v>
                </c:pt>
              </c:numCache>
            </c:numRef>
          </c:val>
          <c:extLst>
            <c:ext xmlns:c16="http://schemas.microsoft.com/office/drawing/2014/chart" uri="{C3380CC4-5D6E-409C-BE32-E72D297353CC}">
              <c16:uniqueId val="{00000000-81A4-4B20-B900-5D83416FD680}"/>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0.99550000000000005</c:v>
                </c:pt>
                <c:pt idx="1">
                  <c:v>0.98299999999999998</c:v>
                </c:pt>
              </c:numCache>
            </c:numRef>
          </c:val>
          <c:extLst>
            <c:ext xmlns:c16="http://schemas.microsoft.com/office/drawing/2014/chart" uri="{C3380CC4-5D6E-409C-BE32-E72D297353CC}">
              <c16:uniqueId val="{00000001-81A4-4B20-B900-5D83416FD680}"/>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0.98899999999999999</c:v>
                </c:pt>
                <c:pt idx="1">
                  <c:v>0.99460000000000004</c:v>
                </c:pt>
              </c:numCache>
            </c:numRef>
          </c:val>
          <c:extLst>
            <c:ext xmlns:c16="http://schemas.microsoft.com/office/drawing/2014/chart" uri="{C3380CC4-5D6E-409C-BE32-E72D297353CC}">
              <c16:uniqueId val="{00000002-81A4-4B20-B900-5D83416FD680}"/>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1.1100000000000001</c:v>
                </c:pt>
                <c:pt idx="1">
                  <c:v>1.77</c:v>
                </c:pt>
              </c:numCache>
            </c:numRef>
          </c:val>
          <c:extLst>
            <c:ext xmlns:c16="http://schemas.microsoft.com/office/drawing/2014/chart" uri="{C3380CC4-5D6E-409C-BE32-E72D297353CC}">
              <c16:uniqueId val="{00000000-8C97-40AC-B57B-7E997A5CB76A}"/>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1.19</c:v>
                </c:pt>
                <c:pt idx="1">
                  <c:v>1.55</c:v>
                </c:pt>
              </c:numCache>
            </c:numRef>
          </c:val>
          <c:extLst>
            <c:ext xmlns:c16="http://schemas.microsoft.com/office/drawing/2014/chart" uri="{C3380CC4-5D6E-409C-BE32-E72D297353CC}">
              <c16:uniqueId val="{00000001-8C97-40AC-B57B-7E997A5CB76A}"/>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1.32</c:v>
                </c:pt>
                <c:pt idx="1">
                  <c:v>2.0099999999999998</c:v>
                </c:pt>
              </c:numCache>
            </c:numRef>
          </c:val>
          <c:extLst>
            <c:ext xmlns:c16="http://schemas.microsoft.com/office/drawing/2014/chart" uri="{C3380CC4-5D6E-409C-BE32-E72D297353CC}">
              <c16:uniqueId val="{00000002-8C97-40AC-B57B-7E997A5CB76A}"/>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5.91</c:v>
                </c:pt>
              </c:numCache>
            </c:numRef>
          </c:val>
          <c:extLst>
            <c:ext xmlns:c16="http://schemas.microsoft.com/office/drawing/2014/chart" uri="{C3380CC4-5D6E-409C-BE32-E72D297353CC}">
              <c16:uniqueId val="{00000000-E18C-4335-9C6F-085F9A49BCA1}"/>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6.07</c:v>
                </c:pt>
              </c:numCache>
            </c:numRef>
          </c:val>
          <c:extLst>
            <c:ext xmlns:c16="http://schemas.microsoft.com/office/drawing/2014/chart" uri="{C3380CC4-5D6E-409C-BE32-E72D297353CC}">
              <c16:uniqueId val="{00000001-E18C-4335-9C6F-085F9A49BCA1}"/>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E18C-4335-9C6F-085F9A49BCA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6.1</c:v>
                </c:pt>
              </c:numCache>
            </c:numRef>
          </c:val>
          <c:extLst>
            <c:ext xmlns:c16="http://schemas.microsoft.com/office/drawing/2014/chart" uri="{C3380CC4-5D6E-409C-BE32-E72D297353CC}">
              <c16:uniqueId val="{00000004-E18C-4335-9C6F-085F9A49BCA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0.94350000000000001</c:v>
                </c:pt>
              </c:numCache>
            </c:numRef>
          </c:val>
          <c:extLst>
            <c:ext xmlns:c16="http://schemas.microsoft.com/office/drawing/2014/chart" uri="{C3380CC4-5D6E-409C-BE32-E72D297353CC}">
              <c16:uniqueId val="{00000000-6CBC-42B6-83D6-8A8F18E8CBF3}"/>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0.92330000000000001</c:v>
                </c:pt>
              </c:numCache>
            </c:numRef>
          </c:val>
          <c:extLst>
            <c:ext xmlns:c16="http://schemas.microsoft.com/office/drawing/2014/chart" uri="{C3380CC4-5D6E-409C-BE32-E72D297353CC}">
              <c16:uniqueId val="{00000001-6CBC-42B6-83D6-8A8F18E8CBF3}"/>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0.93620000000000003</c:v>
                </c:pt>
              </c:numCache>
            </c:numRef>
          </c:val>
          <c:extLst>
            <c:ext xmlns:c16="http://schemas.microsoft.com/office/drawing/2014/chart" uri="{C3380CC4-5D6E-409C-BE32-E72D297353CC}">
              <c16:uniqueId val="{00000002-6CBC-42B6-83D6-8A8F18E8CBF3}"/>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7FD-4496-B507-595FB6003A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0.98880000000000001</c:v>
                </c:pt>
              </c:numCache>
            </c:numRef>
          </c:val>
          <c:extLst>
            <c:ext xmlns:c16="http://schemas.microsoft.com/office/drawing/2014/chart" uri="{C3380CC4-5D6E-409C-BE32-E72D297353CC}">
              <c16:uniqueId val="{00000002-37FD-4496-B507-595FB6003A71}"/>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0.99770000000000003</c:v>
                </c:pt>
              </c:numCache>
            </c:numRef>
          </c:val>
          <c:extLst>
            <c:ext xmlns:c16="http://schemas.microsoft.com/office/drawing/2014/chart" uri="{C3380CC4-5D6E-409C-BE32-E72D297353CC}">
              <c16:uniqueId val="{00000003-37FD-4496-B507-595FB6003A71}"/>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0.98260000000000003</c:v>
                </c:pt>
              </c:numCache>
            </c:numRef>
          </c:val>
          <c:extLst>
            <c:ext xmlns:c16="http://schemas.microsoft.com/office/drawing/2014/chart" uri="{C3380CC4-5D6E-409C-BE32-E72D297353CC}">
              <c16:uniqueId val="{00000004-37FD-4496-B507-595FB6003A71}"/>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0.98580000000000001</c:v>
                </c:pt>
                <c:pt idx="1">
                  <c:v>0.97130000000000005</c:v>
                </c:pt>
              </c:numCache>
            </c:numRef>
          </c:val>
          <c:extLst>
            <c:ext xmlns:c16="http://schemas.microsoft.com/office/drawing/2014/chart" uri="{C3380CC4-5D6E-409C-BE32-E72D297353CC}">
              <c16:uniqueId val="{00000000-CB52-4C86-A58A-ED8A0A974C47}"/>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0.9869</c:v>
                </c:pt>
                <c:pt idx="1">
                  <c:v>0.97260000000000002</c:v>
                </c:pt>
              </c:numCache>
            </c:numRef>
          </c:val>
          <c:extLst>
            <c:ext xmlns:c16="http://schemas.microsoft.com/office/drawing/2014/chart" uri="{C3380CC4-5D6E-409C-BE32-E72D297353CC}">
              <c16:uniqueId val="{00000001-CB52-4C86-A58A-ED8A0A974C47}"/>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0.99580000000000002</c:v>
                </c:pt>
                <c:pt idx="1">
                  <c:v>0.99129999999999996</c:v>
                </c:pt>
              </c:numCache>
            </c:numRef>
          </c:val>
          <c:extLst>
            <c:ext xmlns:c16="http://schemas.microsoft.com/office/drawing/2014/chart" uri="{C3380CC4-5D6E-409C-BE32-E72D297353CC}">
              <c16:uniqueId val="{00000002-CB52-4C86-A58A-ED8A0A974C47}"/>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8128-43E5-A757-4BC5DAB6D9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3506.88</c:v>
                </c:pt>
                <c:pt idx="1">
                  <c:v>1982.95</c:v>
                </c:pt>
                <c:pt idx="2">
                  <c:v>19541.22</c:v>
                </c:pt>
                <c:pt idx="3">
                  <c:v>17350.349999999999</c:v>
                </c:pt>
              </c:numCache>
            </c:numRef>
          </c:val>
          <c:extLst>
            <c:ext xmlns:c16="http://schemas.microsoft.com/office/drawing/2014/chart" uri="{C3380CC4-5D6E-409C-BE32-E72D297353CC}">
              <c16:uniqueId val="{00000002-8128-43E5-A757-4BC5DAB6D968}"/>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3089.84</c:v>
                </c:pt>
                <c:pt idx="1">
                  <c:v>1168.93</c:v>
                </c:pt>
                <c:pt idx="2">
                  <c:v>18690.66</c:v>
                </c:pt>
                <c:pt idx="3">
                  <c:v>14960.63</c:v>
                </c:pt>
              </c:numCache>
            </c:numRef>
          </c:val>
          <c:extLst>
            <c:ext xmlns:c16="http://schemas.microsoft.com/office/drawing/2014/chart" uri="{C3380CC4-5D6E-409C-BE32-E72D297353CC}">
              <c16:uniqueId val="{00000003-8128-43E5-A757-4BC5DAB6D968}"/>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6459.46</c:v>
                </c:pt>
                <c:pt idx="1">
                  <c:v>1755.94</c:v>
                </c:pt>
                <c:pt idx="2">
                  <c:v>15344.54</c:v>
                </c:pt>
                <c:pt idx="3">
                  <c:v>10101.01</c:v>
                </c:pt>
              </c:numCache>
            </c:numRef>
          </c:val>
          <c:extLst>
            <c:ext xmlns:c16="http://schemas.microsoft.com/office/drawing/2014/chart" uri="{C3380CC4-5D6E-409C-BE32-E72D297353CC}">
              <c16:uniqueId val="{00000004-8128-43E5-A757-4BC5DAB6D968}"/>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0.98960000000000004</c:v>
                </c:pt>
              </c:numCache>
            </c:numRef>
          </c:val>
          <c:extLst>
            <c:ext xmlns:c16="http://schemas.microsoft.com/office/drawing/2014/chart" uri="{C3380CC4-5D6E-409C-BE32-E72D297353CC}">
              <c16:uniqueId val="{00000000-B942-4003-9531-F9380D21FBBC}"/>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0.98170000000000002</c:v>
                </c:pt>
              </c:numCache>
            </c:numRef>
          </c:val>
          <c:extLst>
            <c:ext xmlns:c16="http://schemas.microsoft.com/office/drawing/2014/chart" uri="{C3380CC4-5D6E-409C-BE32-E72D297353CC}">
              <c16:uniqueId val="{00000001-B942-4003-9531-F9380D21FBBC}"/>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0.9788</c:v>
                </c:pt>
              </c:numCache>
            </c:numRef>
          </c:val>
          <c:extLst>
            <c:ext xmlns:c16="http://schemas.microsoft.com/office/drawing/2014/chart" uri="{C3380CC4-5D6E-409C-BE32-E72D297353CC}">
              <c16:uniqueId val="{00000002-B942-4003-9531-F9380D21FBB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6DAA-4EBF-9D95-1CF239F2C0FB}"/>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0.99770000000000003</c:v>
                </c:pt>
              </c:numCache>
            </c:numRef>
          </c:val>
          <c:extLst>
            <c:ext xmlns:c16="http://schemas.microsoft.com/office/drawing/2014/chart" uri="{C3380CC4-5D6E-409C-BE32-E72D297353CC}">
              <c16:uniqueId val="{00000001-6DAA-4EBF-9D95-1CF239F2C0FB}"/>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0.99319999999999997</c:v>
                </c:pt>
                <c:pt idx="1">
                  <c:v>1</c:v>
                </c:pt>
              </c:numCache>
            </c:numRef>
          </c:val>
          <c:extLst>
            <c:ext xmlns:c16="http://schemas.microsoft.com/office/drawing/2014/chart" uri="{C3380CC4-5D6E-409C-BE32-E72D297353CC}">
              <c16:uniqueId val="{00000002-6DAA-4EBF-9D95-1CF239F2C0FB}"/>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5085659049652042"/>
          <c:y val="0.11175330314605787"/>
          <c:w val="0.80396405052948949"/>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36956.67</c:v>
                </c:pt>
                <c:pt idx="1">
                  <c:v>15436.67</c:v>
                </c:pt>
                <c:pt idx="2">
                  <c:v>187904.99</c:v>
                </c:pt>
                <c:pt idx="3">
                  <c:v>35302.449999999997</c:v>
                </c:pt>
              </c:numCache>
            </c:numRef>
          </c:val>
          <c:extLst>
            <c:ext xmlns:c16="http://schemas.microsoft.com/office/drawing/2014/chart" uri="{C3380CC4-5D6E-409C-BE32-E72D297353CC}">
              <c16:uniqueId val="{00000000-876A-425D-B063-8EE98B692746}"/>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15662.65</c:v>
                </c:pt>
                <c:pt idx="1">
                  <c:v>9549.01</c:v>
                </c:pt>
                <c:pt idx="2">
                  <c:v>179845.12</c:v>
                </c:pt>
                <c:pt idx="3">
                  <c:v>25508.51</c:v>
                </c:pt>
              </c:numCache>
            </c:numRef>
          </c:val>
          <c:extLst>
            <c:ext xmlns:c16="http://schemas.microsoft.com/office/drawing/2014/chart" uri="{C3380CC4-5D6E-409C-BE32-E72D297353CC}">
              <c16:uniqueId val="{00000001-876A-425D-B063-8EE98B692746}"/>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12999.143</c:v>
                </c:pt>
                <c:pt idx="1">
                  <c:v>14439.78</c:v>
                </c:pt>
                <c:pt idx="2">
                  <c:v>22466.23</c:v>
                </c:pt>
                <c:pt idx="3">
                  <c:v>14439.78</c:v>
                </c:pt>
              </c:numCache>
            </c:numRef>
          </c:val>
          <c:extLst>
            <c:ext xmlns:c16="http://schemas.microsoft.com/office/drawing/2014/chart" uri="{C3380CC4-5D6E-409C-BE32-E72D297353CC}">
              <c16:uniqueId val="{00000002-876A-425D-B063-8EE98B692746}"/>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Distribution</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0.17680000000000001</c:v>
                </c:pt>
                <c:pt idx="1">
                  <c:v>0.82320000000000004</c:v>
                </c:pt>
              </c:numCache>
            </c:numRef>
          </c:val>
          <c:extLst>
            <c:ext xmlns:c16="http://schemas.microsoft.com/office/drawing/2014/chart" uri="{C3380CC4-5D6E-409C-BE32-E72D297353CC}">
              <c16:uniqueId val="{00000000-89CA-4225-A8C0-B4EC41D38898}"/>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0.19700000000000001</c:v>
                </c:pt>
                <c:pt idx="1">
                  <c:v>0.80300000000000005</c:v>
                </c:pt>
              </c:numCache>
            </c:numRef>
          </c:val>
          <c:extLst>
            <c:ext xmlns:c16="http://schemas.microsoft.com/office/drawing/2014/chart" uri="{C3380CC4-5D6E-409C-BE32-E72D297353CC}">
              <c16:uniqueId val="{00000001-89CA-4225-A8C0-B4EC41D38898}"/>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7.1499999999999994E-2</c:v>
                </c:pt>
                <c:pt idx="1">
                  <c:v>0.92849999999999999</c:v>
                </c:pt>
              </c:numCache>
            </c:numRef>
          </c:val>
          <c:extLst>
            <c:ext xmlns:c16="http://schemas.microsoft.com/office/drawing/2014/chart" uri="{C3380CC4-5D6E-409C-BE32-E72D297353CC}">
              <c16:uniqueId val="{00000002-89CA-4225-A8C0-B4EC41D3889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0.14050000000000001</c:v>
                </c:pt>
                <c:pt idx="1">
                  <c:v>8.7599999999999997E-2</c:v>
                </c:pt>
                <c:pt idx="2">
                  <c:v>5.7000000000000002E-2</c:v>
                </c:pt>
                <c:pt idx="3">
                  <c:v>0</c:v>
                </c:pt>
                <c:pt idx="4">
                  <c:v>0.71489999999999998</c:v>
                </c:pt>
              </c:numCache>
            </c:numRef>
          </c:val>
          <c:extLst>
            <c:ext xmlns:c16="http://schemas.microsoft.com/office/drawing/2014/chart" uri="{C3380CC4-5D6E-409C-BE32-E72D297353CC}">
              <c16:uniqueId val="{00000000-2C0D-4AEF-82AE-A85E141F5DF5}"/>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0.31309999999999999</c:v>
                </c:pt>
                <c:pt idx="1">
                  <c:v>0</c:v>
                </c:pt>
                <c:pt idx="2">
                  <c:v>3.2399999999999998E-2</c:v>
                </c:pt>
                <c:pt idx="3">
                  <c:v>0</c:v>
                </c:pt>
                <c:pt idx="4">
                  <c:v>0.65449999999999997</c:v>
                </c:pt>
              </c:numCache>
            </c:numRef>
          </c:val>
          <c:extLst>
            <c:ext xmlns:c16="http://schemas.microsoft.com/office/drawing/2014/chart" uri="{C3380CC4-5D6E-409C-BE32-E72D297353CC}">
              <c16:uniqueId val="{00000001-2C0D-4AEF-82AE-A85E141F5DF5}"/>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0D-4AEF-82AE-A85E141F5D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0.20369999999999999</c:v>
                </c:pt>
                <c:pt idx="1">
                  <c:v>0</c:v>
                </c:pt>
                <c:pt idx="2">
                  <c:v>0.50509999999999999</c:v>
                </c:pt>
                <c:pt idx="3">
                  <c:v>0</c:v>
                </c:pt>
                <c:pt idx="4">
                  <c:v>0.29120000000000001</c:v>
                </c:pt>
              </c:numCache>
            </c:numRef>
          </c:val>
          <c:extLst>
            <c:ext xmlns:c16="http://schemas.microsoft.com/office/drawing/2014/chart" uri="{C3380CC4-5D6E-409C-BE32-E72D297353CC}">
              <c16:uniqueId val="{00000003-2C0D-4AEF-82AE-A85E141F5DF5}"/>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0.51349999999999996</c:v>
                </c:pt>
                <c:pt idx="1">
                  <c:v>8.8700000000000001E-2</c:v>
                </c:pt>
                <c:pt idx="2">
                  <c:v>0</c:v>
                </c:pt>
                <c:pt idx="3">
                  <c:v>0.39779999999999999</c:v>
                </c:pt>
              </c:numCache>
            </c:numRef>
          </c:val>
          <c:extLst>
            <c:ext xmlns:c16="http://schemas.microsoft.com/office/drawing/2014/chart" uri="{C3380CC4-5D6E-409C-BE32-E72D297353CC}">
              <c16:uniqueId val="{00000000-2EC7-4BDF-9E72-5FA373E9505F}"/>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0.4506</c:v>
                </c:pt>
                <c:pt idx="1">
                  <c:v>0.1462</c:v>
                </c:pt>
                <c:pt idx="2">
                  <c:v>1.6999999999999999E-3</c:v>
                </c:pt>
                <c:pt idx="3">
                  <c:v>0.4017</c:v>
                </c:pt>
              </c:numCache>
            </c:numRef>
          </c:val>
          <c:extLst>
            <c:ext xmlns:c16="http://schemas.microsoft.com/office/drawing/2014/chart" uri="{C3380CC4-5D6E-409C-BE32-E72D297353CC}">
              <c16:uniqueId val="{00000001-2EC7-4BDF-9E72-5FA373E9505F}"/>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0.44750000000000001</c:v>
                </c:pt>
                <c:pt idx="1">
                  <c:v>5.8299999999999998E-2</c:v>
                </c:pt>
                <c:pt idx="2">
                  <c:v>2.6100000000000002E-2</c:v>
                </c:pt>
                <c:pt idx="3">
                  <c:v>0.46810000000000002</c:v>
                </c:pt>
              </c:numCache>
            </c:numRef>
          </c:val>
          <c:extLst>
            <c:ext xmlns:c16="http://schemas.microsoft.com/office/drawing/2014/chart" uri="{C3380CC4-5D6E-409C-BE32-E72D297353CC}">
              <c16:uniqueId val="{00000002-2EC7-4BDF-9E72-5FA373E9505F}"/>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0.1071</c:v>
                </c:pt>
                <c:pt idx="1">
                  <c:v>0.89290000000000003</c:v>
                </c:pt>
              </c:numCache>
            </c:numRef>
          </c:val>
          <c:extLst>
            <c:ext xmlns:c16="http://schemas.microsoft.com/office/drawing/2014/chart" uri="{C3380CC4-5D6E-409C-BE32-E72D297353CC}">
              <c16:uniqueId val="{00000000-C9AC-48A3-B41A-EE88A3767C53}"/>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0.42199999999999999</c:v>
                </c:pt>
                <c:pt idx="1">
                  <c:v>0.57799999999999996</c:v>
                </c:pt>
              </c:numCache>
            </c:numRef>
          </c:val>
          <c:extLst>
            <c:ext xmlns:c16="http://schemas.microsoft.com/office/drawing/2014/chart" uri="{C3380CC4-5D6E-409C-BE32-E72D297353CC}">
              <c16:uniqueId val="{00000001-C9AC-48A3-B41A-EE88A3767C53}"/>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0.495</c:v>
                </c:pt>
                <c:pt idx="1">
                  <c:v>0.505</c:v>
                </c:pt>
              </c:numCache>
            </c:numRef>
          </c:val>
          <c:extLst>
            <c:ext xmlns:c16="http://schemas.microsoft.com/office/drawing/2014/chart" uri="{C3380CC4-5D6E-409C-BE32-E72D297353CC}">
              <c16:uniqueId val="{00000002-C9AC-48A3-B41A-EE88A3767C53}"/>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0.54169999999999996</c:v>
                </c:pt>
                <c:pt idx="1">
                  <c:v>0.9042</c:v>
                </c:pt>
                <c:pt idx="2">
                  <c:v>0.97250000000000003</c:v>
                </c:pt>
              </c:numCache>
            </c:numRef>
          </c:val>
          <c:extLst>
            <c:ext xmlns:c16="http://schemas.microsoft.com/office/drawing/2014/chart" uri="{C3380CC4-5D6E-409C-BE32-E72D297353CC}">
              <c16:uniqueId val="{00000000-167D-4C83-9BF3-A9A847424F64}"/>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0.71040000000000003</c:v>
                </c:pt>
                <c:pt idx="1">
                  <c:v>0.92549999999999999</c:v>
                </c:pt>
                <c:pt idx="2">
                  <c:v>0.99129999999999996</c:v>
                </c:pt>
              </c:numCache>
            </c:numRef>
          </c:val>
          <c:extLst>
            <c:ext xmlns:c16="http://schemas.microsoft.com/office/drawing/2014/chart" uri="{C3380CC4-5D6E-409C-BE32-E72D297353CC}">
              <c16:uniqueId val="{00000001-167D-4C83-9BF3-A9A847424F64}"/>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0.24529999999999999</c:v>
                </c:pt>
                <c:pt idx="1">
                  <c:v>0.76749999999999996</c:v>
                </c:pt>
                <c:pt idx="2">
                  <c:v>0.93259999999999998</c:v>
                </c:pt>
              </c:numCache>
            </c:numRef>
          </c:val>
          <c:extLst>
            <c:ext xmlns:c16="http://schemas.microsoft.com/office/drawing/2014/chart" uri="{C3380CC4-5D6E-409C-BE32-E72D297353CC}">
              <c16:uniqueId val="{00000002-167D-4C83-9BF3-A9A847424F64}"/>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1.12E-2</c:v>
                </c:pt>
                <c:pt idx="1">
                  <c:v>5.0200000000000002E-2</c:v>
                </c:pt>
                <c:pt idx="2">
                  <c:v>0.35220000000000001</c:v>
                </c:pt>
                <c:pt idx="3">
                  <c:v>0.58640000000000003</c:v>
                </c:pt>
                <c:pt idx="4">
                  <c:v>0.9386000000000001</c:v>
                </c:pt>
              </c:numCache>
            </c:numRef>
          </c:val>
          <c:extLst>
            <c:ext xmlns:c16="http://schemas.microsoft.com/office/drawing/2014/chart" uri="{C3380CC4-5D6E-409C-BE32-E72D297353CC}">
              <c16:uniqueId val="{00000000-A018-40DE-8446-15949DD3EA5A}"/>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1.67E-2</c:v>
                </c:pt>
                <c:pt idx="1">
                  <c:v>5.9400000000000001E-2</c:v>
                </c:pt>
                <c:pt idx="2">
                  <c:v>0.41310000000000002</c:v>
                </c:pt>
                <c:pt idx="3">
                  <c:v>0.51080000000000003</c:v>
                </c:pt>
                <c:pt idx="4">
                  <c:v>0.92390000000000005</c:v>
                </c:pt>
              </c:numCache>
            </c:numRef>
          </c:val>
          <c:extLst>
            <c:ext xmlns:c16="http://schemas.microsoft.com/office/drawing/2014/chart" uri="{C3380CC4-5D6E-409C-BE32-E72D297353CC}">
              <c16:uniqueId val="{00000001-A018-40DE-8446-15949DD3EA5A}"/>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18-40DE-8446-15949DD3EA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3.0599999999999999E-2</c:v>
                </c:pt>
                <c:pt idx="1">
                  <c:v>9.2100000000000001E-2</c:v>
                </c:pt>
                <c:pt idx="2">
                  <c:v>0.29580000000000001</c:v>
                </c:pt>
                <c:pt idx="3">
                  <c:v>0.58150000000000002</c:v>
                </c:pt>
                <c:pt idx="4">
                  <c:v>0.87729999999999997</c:v>
                </c:pt>
              </c:numCache>
            </c:numRef>
          </c:val>
          <c:extLst>
            <c:ext xmlns:c16="http://schemas.microsoft.com/office/drawing/2014/chart" uri="{C3380CC4-5D6E-409C-BE32-E72D297353CC}">
              <c16:uniqueId val="{00000003-A018-40DE-8446-15949DD3EA5A}"/>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5.3E-3</c:v>
                </c:pt>
              </c:numCache>
            </c:numRef>
          </c:val>
          <c:extLst>
            <c:ext xmlns:c16="http://schemas.microsoft.com/office/drawing/2014/chart" uri="{C3380CC4-5D6E-409C-BE32-E72D297353CC}">
              <c16:uniqueId val="{00000000-2F28-4B78-862F-CF6560D8C8E4}"/>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2.1100000000000001E-2</c:v>
                </c:pt>
              </c:numCache>
            </c:numRef>
          </c:val>
          <c:extLst>
            <c:ext xmlns:c16="http://schemas.microsoft.com/office/drawing/2014/chart" uri="{C3380CC4-5D6E-409C-BE32-E72D297353CC}">
              <c16:uniqueId val="{00000001-2F28-4B78-862F-CF6560D8C8E4}"/>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3.5999999999999999E-3</c:v>
                </c:pt>
              </c:numCache>
            </c:numRef>
          </c:val>
          <c:extLst>
            <c:ext xmlns:c16="http://schemas.microsoft.com/office/drawing/2014/chart" uri="{C3380CC4-5D6E-409C-BE32-E72D297353CC}">
              <c16:uniqueId val="{00000002-2F28-4B78-862F-CF6560D8C8E4}"/>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1.9E-2</c:v>
                </c:pt>
              </c:numCache>
            </c:numRef>
          </c:val>
          <c:extLst>
            <c:ext xmlns:c16="http://schemas.microsoft.com/office/drawing/2014/chart" uri="{C3380CC4-5D6E-409C-BE32-E72D297353CC}">
              <c16:uniqueId val="{00000000-28C1-40ED-BA31-B6E06CB83CFF}"/>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2.01E-2</c:v>
                </c:pt>
              </c:numCache>
            </c:numRef>
          </c:val>
          <c:extLst>
            <c:ext xmlns:c16="http://schemas.microsoft.com/office/drawing/2014/chart" uri="{C3380CC4-5D6E-409C-BE32-E72D297353CC}">
              <c16:uniqueId val="{00000001-28C1-40ED-BA31-B6E06CB83CFF}"/>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28C1-40ED-BA31-B6E06CB83CFF}"/>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2.1100000000000001E-2</c:v>
                </c:pt>
              </c:numCache>
            </c:numRef>
          </c:val>
          <c:extLst>
            <c:ext xmlns:c16="http://schemas.microsoft.com/office/drawing/2014/chart" uri="{C3380CC4-5D6E-409C-BE32-E72D297353CC}">
              <c16:uniqueId val="{00000003-28C1-40ED-BA31-B6E06CB83CFF}"/>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28C1-40ED-BA31-B6E06CB83CFF}"/>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3.5999999999999999E-3</c:v>
                </c:pt>
              </c:numCache>
            </c:numRef>
          </c:val>
          <c:extLst>
            <c:ext xmlns:c16="http://schemas.microsoft.com/office/drawing/2014/chart" uri="{C3380CC4-5D6E-409C-BE32-E72D297353CC}">
              <c16:uniqueId val="{00000005-28C1-40ED-BA31-B6E06CB83CF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1.37E-2</c:v>
                </c:pt>
              </c:numCache>
            </c:numRef>
          </c:val>
          <c:extLst>
            <c:ext xmlns:c16="http://schemas.microsoft.com/office/drawing/2014/chart" uri="{C3380CC4-5D6E-409C-BE32-E72D297353CC}">
              <c16:uniqueId val="{00000000-CEDD-4383-9140-C0A8E40102EA}"/>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1.5699999999999999E-2</c:v>
                </c:pt>
              </c:numCache>
            </c:numRef>
          </c:val>
          <c:extLst>
            <c:ext xmlns:c16="http://schemas.microsoft.com/office/drawing/2014/chart" uri="{C3380CC4-5D6E-409C-BE32-E72D297353CC}">
              <c16:uniqueId val="{00000001-CEDD-4383-9140-C0A8E40102EA}"/>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CEDD-4383-9140-C0A8E40102EA}"/>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0.1208</c:v>
                </c:pt>
                <c:pt idx="1">
                  <c:v>0.87919999999999998</c:v>
                </c:pt>
              </c:numCache>
            </c:numRef>
          </c:val>
          <c:extLst>
            <c:ext xmlns:c16="http://schemas.microsoft.com/office/drawing/2014/chart" uri="{C3380CC4-5D6E-409C-BE32-E72D297353CC}">
              <c16:uniqueId val="{00000000-4BE1-4A45-A34B-625D98B2C49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4BE1-4A45-A34B-625D98B2C49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4BE1-4A45-A34B-625D98B2C49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816-499F-8A8B-B9AFC73C37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0.76060000000000005</c:v>
                </c:pt>
                <c:pt idx="1">
                  <c:v>0.2394</c:v>
                </c:pt>
              </c:numCache>
            </c:numRef>
          </c:val>
          <c:extLst>
            <c:ext xmlns:c16="http://schemas.microsoft.com/office/drawing/2014/chart" uri="{C3380CC4-5D6E-409C-BE32-E72D297353CC}">
              <c16:uniqueId val="{00000002-A816-499F-8A8B-B9AFC73C37D0}"/>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A816-499F-8A8B-B9AFC73C37D0}"/>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A816-499F-8A8B-B9AFC73C37D0}"/>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0.27189999999999998</c:v>
                </c:pt>
                <c:pt idx="1">
                  <c:v>0.72809999999999997</c:v>
                </c:pt>
              </c:numCache>
            </c:numRef>
          </c:val>
          <c:extLst>
            <c:ext xmlns:c16="http://schemas.microsoft.com/office/drawing/2014/chart" uri="{C3380CC4-5D6E-409C-BE32-E72D297353CC}">
              <c16:uniqueId val="{00000000-EDDC-4723-8110-0834CEF2A7D6}"/>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0.1196</c:v>
                </c:pt>
                <c:pt idx="1">
                  <c:v>0.88039999999999996</c:v>
                </c:pt>
              </c:numCache>
            </c:numRef>
          </c:val>
          <c:extLst>
            <c:ext xmlns:c16="http://schemas.microsoft.com/office/drawing/2014/chart" uri="{C3380CC4-5D6E-409C-BE32-E72D297353CC}">
              <c16:uniqueId val="{00000001-EDDC-4723-8110-0834CEF2A7D6}"/>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0.24490000000000001</c:v>
                </c:pt>
                <c:pt idx="1">
                  <c:v>0.75509999999999999</c:v>
                </c:pt>
              </c:numCache>
            </c:numRef>
          </c:val>
          <c:extLst>
            <c:ext xmlns:c16="http://schemas.microsoft.com/office/drawing/2014/chart" uri="{C3380CC4-5D6E-409C-BE32-E72D297353CC}">
              <c16:uniqueId val="{00000002-EDDC-4723-8110-0834CEF2A7D6}"/>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43779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dirty="0">
                <a:solidFill>
                  <a:srgbClr val="000000"/>
                </a:solidFill>
                <a:latin typeface="Verdana"/>
                <a:ea typeface="Verdana"/>
                <a:cs typeface="Verdana"/>
                <a:sym typeface="Verdana"/>
              </a:rPr>
              <a:t>Benchmarking Report</a:t>
            </a:r>
            <a:endParaRPr sz="651" dirty="0">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2.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17.jp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118.xml"/><Relationship Id="rId5" Type="http://schemas.openxmlformats.org/officeDocument/2006/relationships/chart" Target="../charts/chart9.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118.xml"/><Relationship Id="rId4" Type="http://schemas.openxmlformats.org/officeDocument/2006/relationships/chart" Target="../charts/char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18.xml"/><Relationship Id="rId6" Type="http://schemas.openxmlformats.org/officeDocument/2006/relationships/image" Target="../media/image31.jp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31.jp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118.xml"/><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18.xml"/><Relationship Id="rId6" Type="http://schemas.openxmlformats.org/officeDocument/2006/relationships/image" Target="../media/image9.png"/><Relationship Id="rId5" Type="http://schemas.openxmlformats.org/officeDocument/2006/relationships/image" Target="../media/image43.jp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18.xml"/><Relationship Id="rId6" Type="http://schemas.openxmlformats.org/officeDocument/2006/relationships/image" Target="../media/image43.jp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3.xml"/><Relationship Id="rId1" Type="http://schemas.openxmlformats.org/officeDocument/2006/relationships/slideLayout" Target="../slideLayouts/slideLayout118.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4.xml"/><Relationship Id="rId1" Type="http://schemas.openxmlformats.org/officeDocument/2006/relationships/slideLayout" Target="../slideLayouts/slideLayout118.xml"/><Relationship Id="rId4" Type="http://schemas.openxmlformats.org/officeDocument/2006/relationships/chart" Target="../charts/char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18.xml"/><Relationship Id="rId6" Type="http://schemas.openxmlformats.org/officeDocument/2006/relationships/image" Target="../media/image53.jp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a:t>
            </a:r>
            <a:r>
              <a:rPr lang="fr-FR" sz="2000" b="1" i="0" u="none" strike="noStrike" cap="none" dirty="0" err="1">
                <a:solidFill>
                  <a:schemeClr val="accent1"/>
                </a:solidFill>
                <a:latin typeface="Verdana"/>
                <a:ea typeface="Verdana"/>
                <a:cs typeface="Verdana"/>
                <a:sym typeface="Verdana"/>
              </a:rPr>
              <a:t>QoS</a:t>
            </a:r>
            <a:endParaRPr dirty="0"/>
          </a:p>
          <a:p>
            <a:pPr marL="0" marR="0" lvl="0" indent="0" algn="l" rtl="0">
              <a:spcBef>
                <a:spcPts val="1333"/>
              </a:spcBef>
              <a:spcAft>
                <a:spcPts val="0"/>
              </a:spcAft>
              <a:buClr>
                <a:schemeClr val="lt1"/>
              </a:buClr>
              <a:buSzPts val="2000"/>
              <a:buFont typeface="Arial"/>
              <a:buNone/>
            </a:pPr>
            <a:r>
              <a:rPr lang="fr-FR" sz="2000" b="0" i="0" u="none" strike="noStrike" cap="none" dirty="0">
                <a:solidFill>
                  <a:schemeClr val="lt1"/>
                </a:solidFill>
                <a:latin typeface="Verdana"/>
                <a:ea typeface="Verdana"/>
                <a:cs typeface="Verdana"/>
                <a:sym typeface="Verdana"/>
              </a:rPr>
              <a:t>Benchmarking report BOHICON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dirty="0" err="1">
                <a:solidFill>
                  <a:schemeClr val="lt1"/>
                </a:solidFill>
              </a:rPr>
              <a:t>November</a:t>
            </a:r>
            <a:r>
              <a:rPr lang="fr-FR" sz="1400" dirty="0">
                <a:solidFill>
                  <a:schemeClr val="lt1"/>
                </a:solidFill>
              </a:rPr>
              <a:t> 23</a:t>
            </a:r>
            <a:r>
              <a:rPr lang="fr-FR" sz="1400" baseline="30000" dirty="0">
                <a:solidFill>
                  <a:schemeClr val="lt1"/>
                </a:solidFill>
              </a:rPr>
              <a:t>th</a:t>
            </a:r>
            <a:r>
              <a:rPr lang="fr-FR" sz="1400" dirty="0">
                <a:solidFill>
                  <a:schemeClr val="lt1"/>
                </a:solidFill>
              </a:rPr>
              <a:t>, 2023</a:t>
            </a:r>
            <a:endParaRPr dirty="0"/>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met ARCEP's requirements.</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2nd position for 3G DL throughput with 3.5Mbps, compared to 6.5Mbps for CELTISS and 3Mbps for MOOV.</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1.78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1.16 Mbps for MOOV and  1.75Mbps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en-US" sz="1400" dirty="0">
                <a:solidFill>
                  <a:srgbClr val="7F7F7F"/>
                </a:solidFill>
                <a:latin typeface="Verdana"/>
                <a:ea typeface="Verdana"/>
                <a:cs typeface="Verdana"/>
                <a:sym typeface="Verdana"/>
              </a:rPr>
              <a:t>MTN, MOOV, and CELTISS have similar2G coverage, All of them satisfy the ARCEP requirements</a:t>
            </a:r>
            <a:br>
              <a:rPr lang="en-US" sz="1400" dirty="0">
                <a:solidFill>
                  <a:srgbClr val="7F7F7F"/>
                </a:solidFill>
                <a:latin typeface="Verdana"/>
                <a:ea typeface="Verdana"/>
                <a:cs typeface="Verdana"/>
                <a:sym typeface="Verdana"/>
              </a:rPr>
            </a:br>
            <a:r>
              <a:rPr lang="en-US" sz="1400" dirty="0">
                <a:solidFill>
                  <a:srgbClr val="7F7F7F"/>
                </a:solidFill>
              </a:rPr>
              <a:t>MTN is ranked first in 3G coverage where all operators satisfy the ARCEP requirements</a:t>
            </a:r>
            <a:br>
              <a:rPr lang="en-US" sz="1400" dirty="0">
                <a:solidFill>
                  <a:srgbClr val="7F7F7F"/>
                </a:solidFill>
                <a:latin typeface="Verdana"/>
                <a:ea typeface="Verdana"/>
                <a:cs typeface="Verdana"/>
                <a:sym typeface="Verdana"/>
              </a:rPr>
            </a:br>
            <a:r>
              <a:rPr lang="en-US" sz="1400" dirty="0">
                <a:solidFill>
                  <a:srgbClr val="7F7F7F"/>
                </a:solidFill>
                <a:latin typeface="Verdana"/>
                <a:ea typeface="Verdana"/>
                <a:cs typeface="Verdana"/>
                <a:sym typeface="Verdana"/>
              </a:rPr>
              <a:t>All operators failed to </a:t>
            </a:r>
            <a:r>
              <a:rPr lang="en-US" sz="1400" dirty="0">
                <a:solidFill>
                  <a:srgbClr val="7F7F7F"/>
                </a:solidFill>
              </a:rPr>
              <a:t>satisfy the ARCEP requirements in terms of Indoor 4G coverage. CELTISS fails in </a:t>
            </a:r>
            <a:r>
              <a:rPr lang="en-US" sz="1400" dirty="0" err="1">
                <a:solidFill>
                  <a:srgbClr val="7F7F7F"/>
                </a:solidFill>
              </a:rPr>
              <a:t>Incar</a:t>
            </a:r>
            <a:r>
              <a:rPr lang="en-US" sz="1400" dirty="0">
                <a:solidFill>
                  <a:srgbClr val="7F7F7F"/>
                </a:solidFill>
              </a:rPr>
              <a:t> 4G coverage as well</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308290513"/>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99,06%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95,62%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93,70%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92,55%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76,75%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93,26%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54,17%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71,04%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24,53%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rPr>
              <a:t>MTN is ranked second in both in voice accessibility and </a:t>
            </a:r>
            <a:r>
              <a:rPr lang="en-US" sz="1400" dirty="0" err="1">
                <a:solidFill>
                  <a:srgbClr val="7F7F7F"/>
                </a:solidFill>
              </a:rPr>
              <a:t>retainability</a:t>
            </a:r>
            <a:br>
              <a:rPr lang="en-US" sz="1400" dirty="0">
                <a:solidFill>
                  <a:srgbClr val="7F7F7F"/>
                </a:solidFill>
              </a:rPr>
            </a:br>
            <a:r>
              <a:rPr lang="en-US" sz="1400" dirty="0">
                <a:solidFill>
                  <a:srgbClr val="7F7F7F"/>
                </a:solidFill>
              </a:rPr>
              <a:t>Only CELTISS satisfies the </a:t>
            </a:r>
            <a:r>
              <a:rPr lang="en-US" sz="1400" dirty="0" err="1">
                <a:solidFill>
                  <a:srgbClr val="7F7F7F"/>
                </a:solidFill>
              </a:rPr>
              <a:t>retainability</a:t>
            </a:r>
            <a:r>
              <a:rPr lang="en-US" sz="1400" dirty="0">
                <a:solidFill>
                  <a:srgbClr val="7F7F7F"/>
                </a:solidFill>
              </a:rPr>
              <a:t> ARCEP thresholds </a:t>
            </a:r>
            <a:br>
              <a:rPr lang="en-US" sz="1400" dirty="0">
                <a:solidFill>
                  <a:srgbClr val="7F7F7F"/>
                </a:solidFill>
              </a:rPr>
            </a:br>
            <a:r>
              <a:rPr lang="en-US" sz="1400" dirty="0">
                <a:solidFill>
                  <a:srgbClr val="7F7F7F"/>
                </a:solidFill>
              </a:rPr>
              <a:t>All operators met the MOS ARCEP thresholds however MOOV and CELTISS have better average MOS</a:t>
            </a:r>
            <a:br>
              <a:rPr lang="en-US" sz="1400" dirty="0">
                <a:solidFill>
                  <a:srgbClr val="000000"/>
                </a:solidFill>
              </a:rPr>
            </a:br>
            <a:r>
              <a:rPr lang="en-US" sz="1400" dirty="0">
                <a:solidFill>
                  <a:srgbClr val="7F7F7F"/>
                </a:solidFill>
              </a:rPr>
              <a:t>All operators failed in SMS service due to the delivery time exceeding 6s however MTN have the best SMS results</a:t>
            </a:r>
            <a:br>
              <a:rPr lang="en-US" sz="1400" dirty="0">
                <a:solidFill>
                  <a:srgbClr val="7F7F7F"/>
                </a:solidFill>
              </a:rPr>
            </a:br>
            <a:r>
              <a:rPr lang="en-US" sz="1400" dirty="0">
                <a:solidFill>
                  <a:srgbClr val="7F7F7F"/>
                </a:solidFill>
              </a:rPr>
              <a:t> </a:t>
            </a:r>
            <a:br>
              <a:rPr lang="en-US" sz="1400" dirty="0">
                <a:solidFill>
                  <a:srgbClr val="7F7F7F"/>
                </a:solidFill>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922721998"/>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85,50%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89,60%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94,12%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87,65%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rPr>
              <a:t>All operators met the 3G Data ARCEP requirements.</a:t>
            </a:r>
            <a:br>
              <a:rPr lang="en-US" dirty="0">
                <a:solidFill>
                  <a:srgbClr val="7F7F7F"/>
                </a:solidFill>
              </a:rPr>
            </a:b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301794430"/>
              </p:ext>
            </p:extLst>
          </p:nvPr>
        </p:nvGraphicFramePr>
        <p:xfrm>
          <a:off x="469897" y="2048068"/>
          <a:ext cx="11073161"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014186">
                  <a:extLst>
                    <a:ext uri="{9D8B030D-6E8A-4147-A177-3AD203B41FA5}">
                      <a16:colId xmlns:a16="http://schemas.microsoft.com/office/drawing/2014/main" val="20007"/>
                    </a:ext>
                  </a:extLst>
                </a:gridCol>
                <a:gridCol w="95542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99,55%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98,90%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6,10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1,42%/2,87%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1,31%/2,74%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0,42%/0,87%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3,506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3,089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1,982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1,162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1,755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en-US" sz="1400" dirty="0">
                <a:solidFill>
                  <a:srgbClr val="7F7F7F"/>
                </a:solidFill>
              </a:rPr>
              <a:t>All operators met the 4G Data ARCEP requirements.</a:t>
            </a:r>
            <a:br>
              <a:rPr lang="en-US" sz="1400" dirty="0">
                <a:solidFill>
                  <a:srgbClr val="7F7F7F"/>
                </a:solidFill>
              </a:rPr>
            </a:br>
            <a:r>
              <a:rPr lang="en-US" sz="1400" dirty="0">
                <a:solidFill>
                  <a:srgbClr val="7F7F7F"/>
                </a:solidFill>
              </a:rPr>
              <a:t>MTN is ranked first in all kinds of 4G data tests</a:t>
            </a:r>
            <a:br>
              <a:rPr lang="en-US" sz="1400" dirty="0">
                <a:solidFill>
                  <a:srgbClr val="7F7F7F"/>
                </a:solidFill>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226818772"/>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36,956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15882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15,436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9,549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14,439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342995039"/>
              </p:ext>
            </p:extLst>
          </p:nvPr>
        </p:nvGraphicFramePr>
        <p:xfrm>
          <a:off x="469900" y="1773382"/>
          <a:ext cx="8639175" cy="428105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MOOV and CELTISS 2G </a:t>
            </a:r>
            <a:r>
              <a:rPr lang="fr-FR" sz="1400" dirty="0" err="1">
                <a:solidFill>
                  <a:srgbClr val="7F7F7F"/>
                </a:solidFill>
                <a:latin typeface="Verdana"/>
                <a:ea typeface="Verdana"/>
                <a:cs typeface="Verdana"/>
                <a:sym typeface="Verdana"/>
              </a:rPr>
              <a:t>coverage</a:t>
            </a:r>
            <a:r>
              <a:rPr lang="fr-FR" sz="1400" dirty="0">
                <a:solidFill>
                  <a:srgbClr val="7F7F7F"/>
                </a:solidFill>
                <a:latin typeface="Verdana"/>
                <a:ea typeface="Verdana"/>
                <a:cs typeface="Verdana"/>
                <a:sym typeface="Verdana"/>
              </a:rPr>
              <a:t> met the ARCEP </a:t>
            </a:r>
            <a:r>
              <a:rPr lang="fr-FR" sz="1400" dirty="0" err="1">
                <a:solidFill>
                  <a:srgbClr val="7F7F7F"/>
                </a:solidFill>
                <a:latin typeface="Verdana"/>
                <a:ea typeface="Verdana"/>
                <a:cs typeface="Verdana"/>
                <a:sym typeface="Verdana"/>
              </a:rPr>
              <a:t>RxLev</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281179" y="3680754"/>
            <a:ext cx="760960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E196DA5-082F-CFEB-E64D-0384FAF617F0}"/>
              </a:ext>
            </a:extLst>
          </p:cNvPr>
          <p:cNvPicPr>
            <a:picLocks noChangeAspect="1"/>
          </p:cNvPicPr>
          <p:nvPr/>
        </p:nvPicPr>
        <p:blipFill>
          <a:blip r:embed="rId3"/>
          <a:stretch>
            <a:fillRect/>
          </a:stretch>
        </p:blipFill>
        <p:spPr>
          <a:xfrm>
            <a:off x="4527088" y="1901433"/>
            <a:ext cx="3666052"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EA7ACE3-877B-3019-0FEB-166FD98A840B}"/>
              </a:ext>
            </a:extLst>
          </p:cNvPr>
          <p:cNvPicPr>
            <a:picLocks noChangeAspect="1"/>
          </p:cNvPicPr>
          <p:nvPr/>
        </p:nvPicPr>
        <p:blipFill>
          <a:blip r:embed="rId3"/>
          <a:stretch>
            <a:fillRect/>
          </a:stretch>
        </p:blipFill>
        <p:spPr>
          <a:xfrm>
            <a:off x="8304165" y="1914937"/>
            <a:ext cx="3613746"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30023C8-D030-D446-600C-6C209E6DB842}"/>
              </a:ext>
            </a:extLst>
          </p:cNvPr>
          <p:cNvPicPr>
            <a:picLocks noChangeAspect="1"/>
          </p:cNvPicPr>
          <p:nvPr/>
        </p:nvPicPr>
        <p:blipFill>
          <a:blip r:embed="rId4"/>
          <a:stretch>
            <a:fillRect/>
          </a:stretch>
        </p:blipFill>
        <p:spPr>
          <a:xfrm>
            <a:off x="523032" y="1894307"/>
            <a:ext cx="3845355" cy="2968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en-US" sz="1400" dirty="0">
                <a:solidFill>
                  <a:srgbClr val="7F7F7F"/>
                </a:solidFill>
              </a:rPr>
              <a:t>2G coverage plots are quite similar for the 3 operators</a:t>
            </a: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531323" y="189430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497931" y="1929213"/>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7">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58D0AA9C-6A9F-78F4-D198-DD159F866D8D}"/>
              </a:ext>
            </a:extLst>
          </p:cNvPr>
          <p:cNvPicPr>
            <a:picLocks noChangeAspect="1"/>
          </p:cNvPicPr>
          <p:nvPr/>
        </p:nvPicPr>
        <p:blipFill>
          <a:blip r:embed="rId8"/>
          <a:stretch>
            <a:fillRect/>
          </a:stretch>
        </p:blipFill>
        <p:spPr>
          <a:xfrm>
            <a:off x="2773249" y="1866838"/>
            <a:ext cx="1593074" cy="867197"/>
          </a:xfrm>
          <a:prstGeom prst="rect">
            <a:avLst/>
          </a:prstGeom>
        </p:spPr>
      </p:pic>
      <p:pic>
        <p:nvPicPr>
          <p:cNvPr id="12" name="Picture 11">
            <a:extLst>
              <a:ext uri="{FF2B5EF4-FFF2-40B4-BE49-F238E27FC236}">
                <a16:creationId xmlns:a16="http://schemas.microsoft.com/office/drawing/2014/main" id="{A8138E2F-B999-09CF-2627-A227143AFBBE}"/>
              </a:ext>
            </a:extLst>
          </p:cNvPr>
          <p:cNvPicPr>
            <a:picLocks noChangeAspect="1"/>
          </p:cNvPicPr>
          <p:nvPr/>
        </p:nvPicPr>
        <p:blipFill>
          <a:blip r:embed="rId9"/>
          <a:stretch>
            <a:fillRect/>
          </a:stretch>
        </p:blipFill>
        <p:spPr>
          <a:xfrm>
            <a:off x="10565584" y="1922244"/>
            <a:ext cx="1352327" cy="756386"/>
          </a:xfrm>
          <a:prstGeom prst="rect">
            <a:avLst/>
          </a:prstGeom>
        </p:spPr>
      </p:pic>
      <p:pic>
        <p:nvPicPr>
          <p:cNvPr id="23" name="Picture 22">
            <a:extLst>
              <a:ext uri="{FF2B5EF4-FFF2-40B4-BE49-F238E27FC236}">
                <a16:creationId xmlns:a16="http://schemas.microsoft.com/office/drawing/2014/main" id="{F32A96B3-FD85-8064-5ED2-05C0D6AA71FB}"/>
              </a:ext>
            </a:extLst>
          </p:cNvPr>
          <p:cNvPicPr>
            <a:picLocks noChangeAspect="1"/>
          </p:cNvPicPr>
          <p:nvPr/>
        </p:nvPicPr>
        <p:blipFill>
          <a:blip r:embed="rId10"/>
          <a:stretch>
            <a:fillRect/>
          </a:stretch>
        </p:blipFill>
        <p:spPr>
          <a:xfrm>
            <a:off x="6618158" y="1866838"/>
            <a:ext cx="1574982" cy="867196"/>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824148177"/>
              </p:ext>
            </p:extLst>
          </p:nvPr>
        </p:nvGraphicFramePr>
        <p:xfrm>
          <a:off x="1805940" y="1794217"/>
          <a:ext cx="8580120" cy="377952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en-US" sz="1400" dirty="0">
                <a:solidFill>
                  <a:srgbClr val="7F7F7F"/>
                </a:solidFill>
              </a:rPr>
              <a:t>MTN is ranked first in 3G coverage where all operators satisfy the ARCEP requirements</a:t>
            </a:r>
            <a:br>
              <a:rPr lang="en-US" sz="1400" dirty="0">
                <a:solidFill>
                  <a:srgbClr val="7F7F7F"/>
                </a:solidFill>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53799" y="3532305"/>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3030873649"/>
              </p:ext>
            </p:extLst>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Quattrocento Sans"/>
                        </a:rPr>
                        <a:t>Scope of </a:t>
                      </a:r>
                      <a:r>
                        <a:rPr lang="fr-FR" sz="1600" b="0" i="0" u="none" strike="noStrike" cap="none" dirty="0" err="1">
                          <a:solidFill>
                            <a:srgbClr val="414141"/>
                          </a:solidFill>
                          <a:latin typeface="Verdana"/>
                          <a:ea typeface="Verdana"/>
                          <a:cs typeface="Verdana"/>
                          <a:sym typeface="Quattrocento Sans"/>
                        </a:rPr>
                        <a:t>Intermediate</a:t>
                      </a:r>
                      <a:r>
                        <a:rPr lang="fr-FR" sz="1600" b="0" i="0" u="none" strike="noStrike" cap="none" dirty="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33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6779037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B3FCE685-7B41-E1DC-2085-027895596EEF}"/>
              </a:ext>
            </a:extLst>
          </p:cNvPr>
          <p:cNvPicPr>
            <a:picLocks noChangeAspect="1"/>
          </p:cNvPicPr>
          <p:nvPr/>
        </p:nvPicPr>
        <p:blipFill>
          <a:blip r:embed="rId3"/>
          <a:stretch>
            <a:fillRect/>
          </a:stretch>
        </p:blipFill>
        <p:spPr>
          <a:xfrm>
            <a:off x="7916307" y="1941908"/>
            <a:ext cx="3813936" cy="2883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434B44-2468-6328-0790-C91BE8AD8D0E}"/>
              </a:ext>
            </a:extLst>
          </p:cNvPr>
          <p:cNvPicPr>
            <a:picLocks noChangeAspect="1"/>
          </p:cNvPicPr>
          <p:nvPr/>
        </p:nvPicPr>
        <p:blipFill>
          <a:blip r:embed="rId4"/>
          <a:stretch>
            <a:fillRect/>
          </a:stretch>
        </p:blipFill>
        <p:spPr>
          <a:xfrm>
            <a:off x="4275694" y="1941908"/>
            <a:ext cx="3468758" cy="2902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4DF5D95-8CB6-E027-0763-CC8C9A83C623}"/>
              </a:ext>
            </a:extLst>
          </p:cNvPr>
          <p:cNvPicPr>
            <a:picLocks noChangeAspect="1"/>
          </p:cNvPicPr>
          <p:nvPr/>
        </p:nvPicPr>
        <p:blipFill>
          <a:blip r:embed="rId5"/>
          <a:stretch>
            <a:fillRect/>
          </a:stretch>
        </p:blipFill>
        <p:spPr>
          <a:xfrm>
            <a:off x="469900" y="1922995"/>
            <a:ext cx="3581493" cy="2902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en-US" sz="1400" dirty="0">
                <a:solidFill>
                  <a:srgbClr val="7F7F7F"/>
                </a:solidFill>
              </a:rPr>
              <a:t>3G coverage plots are quite similar for the 3 operators</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1757" y="1942026"/>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15390" y="196105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967804" y="1964103"/>
            <a:ext cx="361361" cy="269469"/>
          </a:xfrm>
          <a:prstGeom prst="rect">
            <a:avLst/>
          </a:prstGeom>
          <a:noFill/>
          <a:ln>
            <a:noFill/>
          </a:ln>
        </p:spPr>
      </p:pic>
      <p:pic>
        <p:nvPicPr>
          <p:cNvPr id="7" name="Picture 6">
            <a:extLst>
              <a:ext uri="{FF2B5EF4-FFF2-40B4-BE49-F238E27FC236}">
                <a16:creationId xmlns:a16="http://schemas.microsoft.com/office/drawing/2014/main" id="{390E4E76-61AB-D03B-679F-FA87D8A66882}"/>
              </a:ext>
            </a:extLst>
          </p:cNvPr>
          <p:cNvPicPr>
            <a:picLocks noChangeAspect="1"/>
          </p:cNvPicPr>
          <p:nvPr/>
        </p:nvPicPr>
        <p:blipFill>
          <a:blip r:embed="rId9"/>
          <a:stretch>
            <a:fillRect/>
          </a:stretch>
        </p:blipFill>
        <p:spPr>
          <a:xfrm>
            <a:off x="2487107" y="1932451"/>
            <a:ext cx="1553120" cy="764035"/>
          </a:xfrm>
          <a:prstGeom prst="rect">
            <a:avLst/>
          </a:prstGeom>
        </p:spPr>
      </p:pic>
      <p:pic>
        <p:nvPicPr>
          <p:cNvPr id="13" name="Picture 12">
            <a:extLst>
              <a:ext uri="{FF2B5EF4-FFF2-40B4-BE49-F238E27FC236}">
                <a16:creationId xmlns:a16="http://schemas.microsoft.com/office/drawing/2014/main" id="{74A65D24-CBB0-BFF1-6172-D0D8C6EACB13}"/>
              </a:ext>
            </a:extLst>
          </p:cNvPr>
          <p:cNvPicPr>
            <a:picLocks noChangeAspect="1"/>
          </p:cNvPicPr>
          <p:nvPr/>
        </p:nvPicPr>
        <p:blipFill>
          <a:blip r:embed="rId10"/>
          <a:stretch>
            <a:fillRect/>
          </a:stretch>
        </p:blipFill>
        <p:spPr>
          <a:xfrm>
            <a:off x="6197809" y="1922995"/>
            <a:ext cx="1546643" cy="782948"/>
          </a:xfrm>
          <a:prstGeom prst="rect">
            <a:avLst/>
          </a:prstGeom>
        </p:spPr>
      </p:pic>
      <p:pic>
        <p:nvPicPr>
          <p:cNvPr id="19" name="Picture 18">
            <a:extLst>
              <a:ext uri="{FF2B5EF4-FFF2-40B4-BE49-F238E27FC236}">
                <a16:creationId xmlns:a16="http://schemas.microsoft.com/office/drawing/2014/main" id="{8D587D71-ABF3-643B-58C1-4EE0B78047BB}"/>
              </a:ext>
            </a:extLst>
          </p:cNvPr>
          <p:cNvPicPr>
            <a:picLocks noChangeAspect="1"/>
          </p:cNvPicPr>
          <p:nvPr/>
        </p:nvPicPr>
        <p:blipFill>
          <a:blip r:embed="rId11"/>
          <a:stretch>
            <a:fillRect/>
          </a:stretch>
        </p:blipFill>
        <p:spPr>
          <a:xfrm>
            <a:off x="10284541" y="1941908"/>
            <a:ext cx="1445701" cy="766049"/>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799852091"/>
              </p:ext>
            </p:extLst>
          </p:nvPr>
        </p:nvGraphicFramePr>
        <p:xfrm>
          <a:off x="1828799" y="1755165"/>
          <a:ext cx="8620125" cy="433614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en-US" sz="1400" dirty="0">
                <a:solidFill>
                  <a:srgbClr val="7F7F7F"/>
                </a:solidFill>
              </a:rPr>
              <a:t>All operators failed to satisfy the ARCEP requirements in terms of Indoor 4G coverage. CELTISS fails in </a:t>
            </a:r>
            <a:r>
              <a:rPr lang="en-US" sz="1400" dirty="0" err="1">
                <a:solidFill>
                  <a:srgbClr val="7F7F7F"/>
                </a:solidFill>
              </a:rPr>
              <a:t>Incar</a:t>
            </a:r>
            <a:r>
              <a:rPr lang="en-US" sz="1400" dirty="0">
                <a:solidFill>
                  <a:srgbClr val="7F7F7F"/>
                </a:solidFill>
              </a:rPr>
              <a:t> 4G coverage as well</a:t>
            </a:r>
            <a:br>
              <a:rPr lang="fr-FR" sz="2400" dirty="0">
                <a:solidFill>
                  <a:srgbClr val="7F7F7F"/>
                </a:solidFill>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799471" y="3038475"/>
            <a:ext cx="6963507"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B453D552-5B95-645B-08EA-F303A85AE722}"/>
              </a:ext>
            </a:extLst>
          </p:cNvPr>
          <p:cNvPicPr>
            <a:picLocks noChangeAspect="1"/>
          </p:cNvPicPr>
          <p:nvPr/>
        </p:nvPicPr>
        <p:blipFill>
          <a:blip r:embed="rId3"/>
          <a:stretch>
            <a:fillRect/>
          </a:stretch>
        </p:blipFill>
        <p:spPr>
          <a:xfrm>
            <a:off x="8112305" y="1998731"/>
            <a:ext cx="3729497" cy="293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8080EE-5EC6-DF82-1B91-FB1968B2942D}"/>
              </a:ext>
            </a:extLst>
          </p:cNvPr>
          <p:cNvPicPr>
            <a:picLocks noChangeAspect="1"/>
          </p:cNvPicPr>
          <p:nvPr/>
        </p:nvPicPr>
        <p:blipFill>
          <a:blip r:embed="rId4"/>
          <a:stretch>
            <a:fillRect/>
          </a:stretch>
        </p:blipFill>
        <p:spPr>
          <a:xfrm>
            <a:off x="4255235"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F15FC31-FB08-BCA0-46E6-6A216DCA9C4A}"/>
              </a:ext>
            </a:extLst>
          </p:cNvPr>
          <p:cNvPicPr>
            <a:picLocks noChangeAspect="1"/>
          </p:cNvPicPr>
          <p:nvPr/>
        </p:nvPicPr>
        <p:blipFill>
          <a:blip r:embed="rId5"/>
          <a:stretch>
            <a:fillRect/>
          </a:stretch>
        </p:blipFill>
        <p:spPr>
          <a:xfrm>
            <a:off x="368833"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1400" dirty="0">
                <a:solidFill>
                  <a:srgbClr val="7F7F7F"/>
                </a:solidFill>
              </a:rPr>
              <a:t>MOOV</a:t>
            </a:r>
            <a:r>
              <a:rPr lang="fr-FR" sz="1400" dirty="0">
                <a:solidFill>
                  <a:srgbClr val="7F7F7F"/>
                </a:solidFill>
                <a:sym typeface="Verdana"/>
              </a:rPr>
              <a:t> have a </a:t>
            </a:r>
            <a:r>
              <a:rPr lang="fr-FR" sz="1400" dirty="0" err="1">
                <a:solidFill>
                  <a:srgbClr val="7F7F7F"/>
                </a:solidFill>
                <a:sym typeface="Verdana"/>
              </a:rPr>
              <a:t>better</a:t>
            </a:r>
            <a:r>
              <a:rPr lang="fr-FR" sz="1400" dirty="0">
                <a:solidFill>
                  <a:srgbClr val="7F7F7F"/>
                </a:solidFill>
                <a:sym typeface="Verdana"/>
              </a:rPr>
              <a:t> 4G </a:t>
            </a:r>
            <a:r>
              <a:rPr lang="fr-FR" sz="1400" dirty="0" err="1">
                <a:solidFill>
                  <a:srgbClr val="7F7F7F"/>
                </a:solidFill>
                <a:sym typeface="Verdana"/>
              </a:rPr>
              <a:t>coverage</a:t>
            </a:r>
            <a:r>
              <a:rPr lang="fr-FR" sz="1400" dirty="0">
                <a:solidFill>
                  <a:srgbClr val="7F7F7F"/>
                </a:solidFill>
                <a:sym typeface="Verdana"/>
              </a:rPr>
              <a:t> plot distribution MTN and CELTISS.</a:t>
            </a:r>
            <a:br>
              <a:rPr lang="fr-FR" sz="1400" dirty="0">
                <a:solidFill>
                  <a:srgbClr val="7F7F7F"/>
                </a:solidFill>
                <a:sym typeface="Verdana"/>
              </a:rPr>
            </a:br>
            <a:br>
              <a:rPr lang="fr-FR" sz="1400" dirty="0">
                <a:solidFill>
                  <a:srgbClr val="7F7F7F"/>
                </a:solidFill>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368832"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55235" y="1998731"/>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12305" y="2009238"/>
            <a:ext cx="251494" cy="258077"/>
          </a:xfrm>
          <a:prstGeom prst="rect">
            <a:avLst/>
          </a:prstGeom>
          <a:noFill/>
          <a:ln>
            <a:noFill/>
          </a:ln>
        </p:spPr>
      </p:pic>
      <p:pic>
        <p:nvPicPr>
          <p:cNvPr id="8" name="Picture 7">
            <a:extLst>
              <a:ext uri="{FF2B5EF4-FFF2-40B4-BE49-F238E27FC236}">
                <a16:creationId xmlns:a16="http://schemas.microsoft.com/office/drawing/2014/main" id="{8BC2BB0A-4496-8B87-D391-58DF60E06681}"/>
              </a:ext>
            </a:extLst>
          </p:cNvPr>
          <p:cNvPicPr>
            <a:picLocks noChangeAspect="1"/>
          </p:cNvPicPr>
          <p:nvPr/>
        </p:nvPicPr>
        <p:blipFill>
          <a:blip r:embed="rId9"/>
          <a:stretch>
            <a:fillRect/>
          </a:stretch>
        </p:blipFill>
        <p:spPr>
          <a:xfrm>
            <a:off x="2722562" y="1984991"/>
            <a:ext cx="1350656" cy="736721"/>
          </a:xfrm>
          <a:prstGeom prst="rect">
            <a:avLst/>
          </a:prstGeom>
        </p:spPr>
      </p:pic>
      <p:pic>
        <p:nvPicPr>
          <p:cNvPr id="14" name="Picture 13">
            <a:extLst>
              <a:ext uri="{FF2B5EF4-FFF2-40B4-BE49-F238E27FC236}">
                <a16:creationId xmlns:a16="http://schemas.microsoft.com/office/drawing/2014/main" id="{C5063016-11B3-3411-E4D9-BB2714B29317}"/>
              </a:ext>
            </a:extLst>
          </p:cNvPr>
          <p:cNvPicPr>
            <a:picLocks noChangeAspect="1"/>
          </p:cNvPicPr>
          <p:nvPr/>
        </p:nvPicPr>
        <p:blipFill>
          <a:blip r:embed="rId10"/>
          <a:stretch>
            <a:fillRect/>
          </a:stretch>
        </p:blipFill>
        <p:spPr>
          <a:xfrm>
            <a:off x="6534635" y="1998731"/>
            <a:ext cx="1415667" cy="776767"/>
          </a:xfrm>
          <a:prstGeom prst="rect">
            <a:avLst/>
          </a:prstGeom>
        </p:spPr>
      </p:pic>
      <p:pic>
        <p:nvPicPr>
          <p:cNvPr id="20" name="Picture 19">
            <a:extLst>
              <a:ext uri="{FF2B5EF4-FFF2-40B4-BE49-F238E27FC236}">
                <a16:creationId xmlns:a16="http://schemas.microsoft.com/office/drawing/2014/main" id="{A4FC1635-654F-ED2D-C3C0-4287C5C81488}"/>
              </a:ext>
            </a:extLst>
          </p:cNvPr>
          <p:cNvPicPr>
            <a:picLocks noChangeAspect="1"/>
          </p:cNvPicPr>
          <p:nvPr/>
        </p:nvPicPr>
        <p:blipFill>
          <a:blip r:embed="rId11"/>
          <a:stretch>
            <a:fillRect/>
          </a:stretch>
        </p:blipFill>
        <p:spPr>
          <a:xfrm>
            <a:off x="10609006" y="1996273"/>
            <a:ext cx="1214161" cy="776767"/>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058527425"/>
              </p:ext>
            </p:extLst>
          </p:nvPr>
        </p:nvGraphicFramePr>
        <p:xfrm>
          <a:off x="469900" y="2061209"/>
          <a:ext cx="3603674"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en-US" sz="1400" dirty="0">
                <a:solidFill>
                  <a:srgbClr val="7F7F7F"/>
                </a:solidFill>
              </a:rPr>
              <a:t>MTN is ranked second in voice accessibility.</a:t>
            </a:r>
            <a:br>
              <a:rPr lang="en-US" sz="1400" dirty="0">
                <a:solidFill>
                  <a:srgbClr val="7F7F7F"/>
                </a:solidFill>
              </a:rPr>
            </a:br>
            <a:r>
              <a:rPr lang="en-US" sz="1400" dirty="0">
                <a:solidFill>
                  <a:srgbClr val="7F7F7F"/>
                </a:solidFill>
              </a:rPr>
              <a:t>MOOV failed to satisfy the ARCEP thresholds</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237957" y="5414638"/>
            <a:ext cx="1927274"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224095187"/>
              </p:ext>
            </p:extLst>
          </p:nvPr>
        </p:nvGraphicFramePr>
        <p:xfrm>
          <a:off x="4246307" y="2061209"/>
          <a:ext cx="7475792"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814198418"/>
              </p:ext>
            </p:extLst>
          </p:nvPr>
        </p:nvGraphicFramePr>
        <p:xfrm>
          <a:off x="1519237" y="1615439"/>
          <a:ext cx="9153525" cy="4447735"/>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br>
              <a:rPr lang="en-US" sz="1400" dirty="0">
                <a:solidFill>
                  <a:srgbClr val="7F7F7F"/>
                </a:solidFill>
              </a:rPr>
            </a:br>
            <a:r>
              <a:rPr lang="en-US" sz="1400" dirty="0">
                <a:solidFill>
                  <a:srgbClr val="7F7F7F"/>
                </a:solidFill>
              </a:rPr>
              <a:t>Only CELTISS satisfies the </a:t>
            </a:r>
            <a:r>
              <a:rPr lang="en-US" sz="1400" dirty="0" err="1">
                <a:solidFill>
                  <a:srgbClr val="7F7F7F"/>
                </a:solidFill>
              </a:rPr>
              <a:t>retainability</a:t>
            </a:r>
            <a:r>
              <a:rPr lang="en-US" sz="1400" dirty="0">
                <a:solidFill>
                  <a:srgbClr val="7F7F7F"/>
                </a:solidFill>
              </a:rPr>
              <a:t> ARCEP thresholds</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39163" y="3779803"/>
            <a:ext cx="4860448" cy="1714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br>
              <a:rPr lang="fr-FR" dirty="0">
                <a:solidFill>
                  <a:srgbClr val="7F7F7F"/>
                </a:solidFill>
                <a:latin typeface="Verdana"/>
                <a:ea typeface="Verdana"/>
                <a:cs typeface="Verdana"/>
                <a:sym typeface="Verdana"/>
              </a:rPr>
            </a:br>
            <a:r>
              <a:rPr lang="fr-FR" sz="1400" dirty="0">
                <a:solidFill>
                  <a:srgbClr val="7F7F7F"/>
                </a:solidFill>
              </a:rPr>
              <a:t>12%</a:t>
            </a:r>
            <a:r>
              <a:rPr lang="fr-FR" sz="1400" dirty="0">
                <a:solidFill>
                  <a:srgbClr val="414141"/>
                </a:solidFill>
              </a:rPr>
              <a:t> </a:t>
            </a:r>
            <a:r>
              <a:rPr lang="fr-FR" sz="1400" dirty="0">
                <a:solidFill>
                  <a:srgbClr val="7F7F7F"/>
                </a:solidFill>
              </a:rPr>
              <a:t>of MTN </a:t>
            </a:r>
            <a:r>
              <a:rPr lang="en-US" sz="1400" dirty="0">
                <a:solidFill>
                  <a:srgbClr val="7F7F7F"/>
                </a:solidFill>
              </a:rPr>
              <a:t> voice calls is carried by 2G while all voice traffic is carried by 3G for competitors</a:t>
            </a:r>
            <a:br>
              <a:rPr lang="en-US" sz="1400" dirty="0">
                <a:solidFill>
                  <a:srgbClr val="7F7F7F"/>
                </a:solidFill>
              </a:rPr>
            </a:br>
            <a:r>
              <a:rPr lang="en-US" sz="1400" dirty="0">
                <a:solidFill>
                  <a:srgbClr val="7F7F7F"/>
                </a:solidFill>
              </a:rPr>
              <a:t>Its recommended for MTN to reduce 2G utilization and increase 3G penetration for better audio quality.</a:t>
            </a:r>
            <a:br>
              <a:rPr lang="en-US" sz="1400" dirty="0">
                <a:solidFill>
                  <a:srgbClr val="7F7F7F"/>
                </a:solidFill>
              </a:rPr>
            </a:br>
            <a:r>
              <a:rPr lang="en-US" sz="1400" dirty="0">
                <a:solidFill>
                  <a:srgbClr val="7F7F7F"/>
                </a:solidFill>
              </a:rPr>
              <a:t>MTN's 2G band usage: </a:t>
            </a:r>
            <a:r>
              <a:rPr lang="en-US" sz="1400" b="1" dirty="0">
                <a:solidFill>
                  <a:srgbClr val="7F7F7F"/>
                </a:solidFill>
              </a:rPr>
              <a:t>76,06% </a:t>
            </a:r>
            <a:r>
              <a:rPr lang="en-US" sz="1400" dirty="0">
                <a:solidFill>
                  <a:srgbClr val="7F7F7F"/>
                </a:solidFill>
              </a:rPr>
              <a:t>GSM 900 and </a:t>
            </a:r>
            <a:r>
              <a:rPr lang="en-US" sz="1400" b="1" dirty="0">
                <a:solidFill>
                  <a:srgbClr val="7F7F7F"/>
                </a:solidFill>
              </a:rPr>
              <a:t>23,94% </a:t>
            </a:r>
            <a:r>
              <a:rPr lang="en-US" sz="1400" dirty="0">
                <a:solidFill>
                  <a:srgbClr val="7F7F7F"/>
                </a:solidFill>
              </a:rPr>
              <a:t>GSM 1800 </a:t>
            </a:r>
            <a:r>
              <a:rPr lang="en-US" sz="1400" dirty="0" err="1">
                <a:solidFill>
                  <a:srgbClr val="7F7F7F"/>
                </a:solidFill>
              </a:rPr>
              <a:t>Mhz</a:t>
            </a:r>
            <a:r>
              <a:rPr lang="en-US" sz="1400" dirty="0">
                <a:solidFill>
                  <a:srgbClr val="7F7F7F"/>
                </a:solidFill>
              </a:rPr>
              <a:t>,</a:t>
            </a:r>
            <a:br>
              <a:rPr lang="en-US" sz="1400" dirty="0">
                <a:solidFill>
                  <a:srgbClr val="7F7F7F"/>
                </a:solidFill>
              </a:rPr>
            </a:br>
            <a:r>
              <a:rPr lang="en-US" sz="1400" dirty="0">
                <a:solidFill>
                  <a:srgbClr val="7F7F7F"/>
                </a:solidFill>
              </a:rPr>
              <a:t>27,2 % of MTN 3G CS traffic is carried on U900 compared to 12% and 24,5% for MOOV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107423458"/>
              </p:ext>
            </p:extLst>
          </p:nvPr>
        </p:nvGraphicFramePr>
        <p:xfrm>
          <a:off x="469901" y="2652447"/>
          <a:ext cx="3655274"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3989536792"/>
              </p:ext>
            </p:extLst>
          </p:nvPr>
        </p:nvGraphicFramePr>
        <p:xfrm>
          <a:off x="4223248" y="2644987"/>
          <a:ext cx="3893810"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3582313436"/>
              </p:ext>
            </p:extLst>
          </p:nvPr>
        </p:nvGraphicFramePr>
        <p:xfrm>
          <a:off x="8215131" y="2652447"/>
          <a:ext cx="3506969"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971994059"/>
              </p:ext>
            </p:extLst>
          </p:nvPr>
        </p:nvGraphicFramePr>
        <p:xfrm>
          <a:off x="469899" y="2089525"/>
          <a:ext cx="2976685"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en-US" sz="1400" dirty="0">
                <a:solidFill>
                  <a:srgbClr val="7F7F7F"/>
                </a:solidFill>
              </a:rPr>
              <a:t>MOOV have the best ratio of excellent and good Voice Quality samples </a:t>
            </a:r>
            <a:br>
              <a:rPr lang="en-US" sz="1400" dirty="0">
                <a:solidFill>
                  <a:srgbClr val="7F7F7F"/>
                </a:solidFill>
              </a:rPr>
            </a:br>
            <a:r>
              <a:rPr lang="en-US" sz="1400" dirty="0">
                <a:solidFill>
                  <a:srgbClr val="7F7F7F"/>
                </a:solidFill>
              </a:rPr>
              <a:t>MTN needs to improve its voice quality MOS by pushing CS traffic to 3G and increase 2G full rate penetration.</a:t>
            </a:r>
            <a:br>
              <a:rPr lang="fr-FR" sz="2400" dirty="0">
                <a:solidFill>
                  <a:srgbClr val="7F7F7F"/>
                </a:solidFill>
              </a:rPr>
            </a:br>
            <a:br>
              <a:rPr lang="fr-FR" sz="2400" dirty="0">
                <a:solidFill>
                  <a:srgbClr val="7F7F7F"/>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22156" y="3938802"/>
            <a:ext cx="1173930"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418507528"/>
              </p:ext>
            </p:extLst>
          </p:nvPr>
        </p:nvGraphicFramePr>
        <p:xfrm>
          <a:off x="3664951" y="2089525"/>
          <a:ext cx="8057149"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A0E6F7F5-C2A5-5F93-2BCF-E045C987F830}"/>
              </a:ext>
            </a:extLst>
          </p:cNvPr>
          <p:cNvPicPr>
            <a:picLocks noChangeAspect="1"/>
          </p:cNvPicPr>
          <p:nvPr/>
        </p:nvPicPr>
        <p:blipFill>
          <a:blip r:embed="rId3"/>
          <a:stretch>
            <a:fillRect/>
          </a:stretch>
        </p:blipFill>
        <p:spPr>
          <a:xfrm>
            <a:off x="7924038" y="1804544"/>
            <a:ext cx="3697691" cy="3101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7930036-8D76-F4CE-F603-D84E8A47B5F2}"/>
              </a:ext>
            </a:extLst>
          </p:cNvPr>
          <p:cNvPicPr>
            <a:picLocks noChangeAspect="1"/>
          </p:cNvPicPr>
          <p:nvPr/>
        </p:nvPicPr>
        <p:blipFill>
          <a:blip r:embed="rId4"/>
          <a:stretch>
            <a:fillRect/>
          </a:stretch>
        </p:blipFill>
        <p:spPr>
          <a:xfrm>
            <a:off x="4112138" y="1819877"/>
            <a:ext cx="3621865" cy="3090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EC5F7C0-1449-E910-284F-232FFD374F16}"/>
              </a:ext>
            </a:extLst>
          </p:cNvPr>
          <p:cNvPicPr>
            <a:picLocks noChangeAspect="1"/>
          </p:cNvPicPr>
          <p:nvPr/>
        </p:nvPicPr>
        <p:blipFill>
          <a:blip r:embed="rId5"/>
          <a:stretch>
            <a:fillRect/>
          </a:stretch>
        </p:blipFill>
        <p:spPr>
          <a:xfrm>
            <a:off x="432220" y="1813124"/>
            <a:ext cx="3489883" cy="3093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410534" y="24052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sz="1400" dirty="0">
                <a:solidFill>
                  <a:srgbClr val="7F7F7F"/>
                </a:solidFill>
                <a:sym typeface="Verdana"/>
              </a:rPr>
              <a:t>MTN has </a:t>
            </a:r>
            <a:r>
              <a:rPr lang="fr-FR" sz="1400" dirty="0" err="1">
                <a:solidFill>
                  <a:srgbClr val="7F7F7F"/>
                </a:solidFill>
                <a:sym typeface="Verdana"/>
              </a:rPr>
              <a:t>around</a:t>
            </a:r>
            <a:r>
              <a:rPr lang="fr-FR" sz="1400" dirty="0">
                <a:solidFill>
                  <a:srgbClr val="7F7F7F"/>
                </a:solidFill>
                <a:sym typeface="Verdana"/>
              </a:rPr>
              <a:t> 2.43% of MOS </a:t>
            </a:r>
            <a:r>
              <a:rPr lang="fr-FR" sz="1400" dirty="0" err="1">
                <a:solidFill>
                  <a:srgbClr val="7F7F7F"/>
                </a:solidFill>
                <a:sym typeface="Verdana"/>
              </a:rPr>
              <a:t>samples</a:t>
            </a:r>
            <a:r>
              <a:rPr lang="fr-FR" sz="1400" dirty="0">
                <a:solidFill>
                  <a:srgbClr val="7F7F7F"/>
                </a:solidFill>
                <a:sym typeface="Verdana"/>
              </a:rPr>
              <a:t>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br>
              <a:rPr lang="fr-FR" sz="1400" dirty="0">
                <a:solidFill>
                  <a:srgbClr val="7F7F7F"/>
                </a:solidFill>
                <a:sym typeface="Verdana"/>
              </a:rPr>
            </a:br>
            <a:r>
              <a:rPr lang="fr-FR" sz="1400" dirty="0">
                <a:solidFill>
                  <a:srgbClr val="7F7F7F"/>
                </a:solidFill>
                <a:sym typeface="Verdana"/>
              </a:rPr>
              <a:t>Values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r>
              <a:rPr lang="fr-FR" sz="1400" dirty="0">
                <a:solidFill>
                  <a:srgbClr val="7F7F7F"/>
                </a:solidFill>
              </a:rPr>
              <a:t>pose</a:t>
            </a:r>
            <a:r>
              <a:rPr lang="fr-FR" sz="1400" dirty="0">
                <a:solidFill>
                  <a:srgbClr val="7F7F7F"/>
                </a:solidFill>
                <a:sym typeface="Verdana"/>
              </a:rPr>
              <a:t> </a:t>
            </a:r>
            <a:r>
              <a:rPr lang="fr-FR" sz="1400" dirty="0" err="1">
                <a:solidFill>
                  <a:srgbClr val="7F7F7F"/>
                </a:solidFill>
                <a:sym typeface="Verdana"/>
              </a:rPr>
              <a:t>risk</a:t>
            </a:r>
            <a:r>
              <a:rPr lang="fr-FR" sz="1400" dirty="0">
                <a:solidFill>
                  <a:srgbClr val="7F7F7F"/>
                </a:solidFill>
                <a:sym typeface="Verdana"/>
              </a:rPr>
              <a:t> of </a:t>
            </a:r>
            <a:r>
              <a:rPr lang="fr-FR" sz="1400" dirty="0" err="1">
                <a:solidFill>
                  <a:srgbClr val="7F7F7F"/>
                </a:solidFill>
                <a:sym typeface="Verdana"/>
              </a:rPr>
              <a:t>bad</a:t>
            </a:r>
            <a:r>
              <a:rPr lang="fr-FR" sz="1400" dirty="0">
                <a:solidFill>
                  <a:srgbClr val="7F7F7F"/>
                </a:solidFill>
                <a:sym typeface="Verdana"/>
              </a:rPr>
              <a:t> </a:t>
            </a:r>
            <a:r>
              <a:rPr lang="fr-FR" sz="1400" dirty="0" err="1">
                <a:solidFill>
                  <a:srgbClr val="7F7F7F"/>
                </a:solidFill>
                <a:sym typeface="Verdana"/>
              </a:rPr>
              <a:t>users</a:t>
            </a:r>
            <a:r>
              <a:rPr lang="fr-FR" sz="1400" dirty="0">
                <a:solidFill>
                  <a:srgbClr val="7F7F7F"/>
                </a:solidFill>
                <a:sym typeface="Verdana"/>
              </a:rPr>
              <a:t> </a:t>
            </a:r>
            <a:r>
              <a:rPr lang="fr-FR" sz="1400" dirty="0" err="1">
                <a:solidFill>
                  <a:srgbClr val="7F7F7F"/>
                </a:solidFill>
                <a:sym typeface="Verdana"/>
              </a:rPr>
              <a:t>perceived</a:t>
            </a:r>
            <a:r>
              <a:rPr lang="fr-FR" sz="1400" dirty="0">
                <a:solidFill>
                  <a:srgbClr val="7F7F7F"/>
                </a:solidFill>
                <a:sym typeface="Verdana"/>
              </a:rPr>
              <a:t> </a:t>
            </a:r>
            <a:r>
              <a:rPr lang="fr-FR" sz="1400" dirty="0" err="1">
                <a:solidFill>
                  <a:srgbClr val="7F7F7F"/>
                </a:solidFill>
                <a:sym typeface="Verdana"/>
              </a:rPr>
              <a:t>voice</a:t>
            </a:r>
            <a:r>
              <a:rPr lang="fr-FR" sz="1400" dirty="0">
                <a:solidFill>
                  <a:srgbClr val="7F7F7F"/>
                </a:solidFill>
                <a:sym typeface="Verdana"/>
              </a:rPr>
              <a:t> </a:t>
            </a:r>
            <a:r>
              <a:rPr lang="fr-FR" sz="1400" dirty="0" err="1">
                <a:solidFill>
                  <a:srgbClr val="7F7F7F"/>
                </a:solidFill>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432220" y="181987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29735" y="181987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46227" y="1824888"/>
            <a:ext cx="251494" cy="258077"/>
          </a:xfrm>
          <a:prstGeom prst="rect">
            <a:avLst/>
          </a:prstGeom>
          <a:noFill/>
          <a:ln>
            <a:noFill/>
          </a:ln>
        </p:spPr>
      </p:pic>
      <p:pic>
        <p:nvPicPr>
          <p:cNvPr id="7" name="Picture 6">
            <a:extLst>
              <a:ext uri="{FF2B5EF4-FFF2-40B4-BE49-F238E27FC236}">
                <a16:creationId xmlns:a16="http://schemas.microsoft.com/office/drawing/2014/main" id="{87029C38-C75F-1077-17A9-BBF0BC7E0254}"/>
              </a:ext>
            </a:extLst>
          </p:cNvPr>
          <p:cNvPicPr>
            <a:picLocks noChangeAspect="1"/>
          </p:cNvPicPr>
          <p:nvPr/>
        </p:nvPicPr>
        <p:blipFill>
          <a:blip r:embed="rId9"/>
          <a:stretch>
            <a:fillRect/>
          </a:stretch>
        </p:blipFill>
        <p:spPr>
          <a:xfrm>
            <a:off x="2660187" y="1804544"/>
            <a:ext cx="1298273" cy="794633"/>
          </a:xfrm>
          <a:prstGeom prst="rect">
            <a:avLst/>
          </a:prstGeom>
        </p:spPr>
      </p:pic>
      <p:pic>
        <p:nvPicPr>
          <p:cNvPr id="14" name="Picture 13">
            <a:extLst>
              <a:ext uri="{FF2B5EF4-FFF2-40B4-BE49-F238E27FC236}">
                <a16:creationId xmlns:a16="http://schemas.microsoft.com/office/drawing/2014/main" id="{2D204C5A-DC90-569C-0F05-BFF26ED27CA8}"/>
              </a:ext>
            </a:extLst>
          </p:cNvPr>
          <p:cNvPicPr>
            <a:picLocks noChangeAspect="1"/>
          </p:cNvPicPr>
          <p:nvPr/>
        </p:nvPicPr>
        <p:blipFill>
          <a:blip r:embed="rId10"/>
          <a:stretch>
            <a:fillRect/>
          </a:stretch>
        </p:blipFill>
        <p:spPr>
          <a:xfrm>
            <a:off x="6538452" y="1804544"/>
            <a:ext cx="1217740" cy="792581"/>
          </a:xfrm>
          <a:prstGeom prst="rect">
            <a:avLst/>
          </a:prstGeom>
        </p:spPr>
      </p:pic>
      <p:pic>
        <p:nvPicPr>
          <p:cNvPr id="22" name="Picture 21">
            <a:extLst>
              <a:ext uri="{FF2B5EF4-FFF2-40B4-BE49-F238E27FC236}">
                <a16:creationId xmlns:a16="http://schemas.microsoft.com/office/drawing/2014/main" id="{0224A822-670E-8815-C8E5-0D6C9E3F1D62}"/>
              </a:ext>
            </a:extLst>
          </p:cNvPr>
          <p:cNvPicPr>
            <a:picLocks noChangeAspect="1"/>
          </p:cNvPicPr>
          <p:nvPr/>
        </p:nvPicPr>
        <p:blipFill>
          <a:blip r:embed="rId11"/>
          <a:stretch>
            <a:fillRect/>
          </a:stretch>
        </p:blipFill>
        <p:spPr>
          <a:xfrm>
            <a:off x="10313995" y="1822616"/>
            <a:ext cx="1297902" cy="773218"/>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br>
              <a:rPr lang="fr-FR" dirty="0">
                <a:solidFill>
                  <a:srgbClr val="7F7F7F"/>
                </a:solidFill>
                <a:latin typeface="Verdana"/>
                <a:ea typeface="Verdana"/>
                <a:cs typeface="Verdana"/>
                <a:sym typeface="Verdana"/>
              </a:rPr>
            </a:br>
            <a:r>
              <a:rPr lang="en-US" sz="1400" dirty="0">
                <a:solidFill>
                  <a:srgbClr val="7F7F7F"/>
                </a:solidFill>
              </a:rPr>
              <a:t>CELLTIS have the best 3G </a:t>
            </a:r>
            <a:r>
              <a:rPr lang="en-US" sz="1400" dirty="0" err="1">
                <a:solidFill>
                  <a:srgbClr val="7F7F7F"/>
                </a:solidFill>
              </a:rPr>
              <a:t>EcNo</a:t>
            </a:r>
            <a:r>
              <a:rPr lang="en-US" sz="1400" dirty="0">
                <a:solidFill>
                  <a:srgbClr val="7F7F7F"/>
                </a:solidFill>
              </a:rPr>
              <a:t> samples within acceptable range</a:t>
            </a:r>
            <a:br>
              <a:rPr lang="fr-FR" dirty="0">
                <a:solidFill>
                  <a:srgbClr val="7F7F7F"/>
                </a:solidFill>
              </a:rPr>
            </a:br>
            <a:br>
              <a:rPr lang="fr-FR" sz="2400" dirty="0">
                <a:solidFill>
                  <a:srgbClr val="86BC25"/>
                </a:solidFill>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4050762879"/>
              </p:ext>
            </p:extLst>
          </p:nvPr>
        </p:nvGraphicFramePr>
        <p:xfrm>
          <a:off x="469900" y="268890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9" name="Picture 18">
            <a:extLst>
              <a:ext uri="{FF2B5EF4-FFF2-40B4-BE49-F238E27FC236}">
                <a16:creationId xmlns:a16="http://schemas.microsoft.com/office/drawing/2014/main" id="{BA7F41E3-9C5C-8559-D074-621252E174AC}"/>
              </a:ext>
            </a:extLst>
          </p:cNvPr>
          <p:cNvPicPr>
            <a:picLocks noChangeAspect="1"/>
          </p:cNvPicPr>
          <p:nvPr/>
        </p:nvPicPr>
        <p:blipFill>
          <a:blip r:embed="rId3"/>
          <a:stretch>
            <a:fillRect/>
          </a:stretch>
        </p:blipFill>
        <p:spPr>
          <a:xfrm>
            <a:off x="8002161" y="1853427"/>
            <a:ext cx="3699204" cy="301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31F9837-BA22-3577-9F4B-7C3E6B46D0AC}"/>
              </a:ext>
            </a:extLst>
          </p:cNvPr>
          <p:cNvPicPr>
            <a:picLocks noChangeAspect="1"/>
          </p:cNvPicPr>
          <p:nvPr/>
        </p:nvPicPr>
        <p:blipFill>
          <a:blip r:embed="rId4"/>
          <a:stretch>
            <a:fillRect/>
          </a:stretch>
        </p:blipFill>
        <p:spPr>
          <a:xfrm>
            <a:off x="4196660" y="1911967"/>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A405C84-0C67-634D-9D8F-E4CA36205149}"/>
              </a:ext>
            </a:extLst>
          </p:cNvPr>
          <p:cNvPicPr>
            <a:picLocks noChangeAspect="1"/>
          </p:cNvPicPr>
          <p:nvPr/>
        </p:nvPicPr>
        <p:blipFill>
          <a:blip r:embed="rId5"/>
          <a:stretch>
            <a:fillRect/>
          </a:stretch>
        </p:blipFill>
        <p:spPr>
          <a:xfrm>
            <a:off x="483814" y="1870986"/>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en-US" sz="1400" dirty="0">
                <a:solidFill>
                  <a:srgbClr val="7F7F7F"/>
                </a:solidFill>
              </a:rPr>
              <a:t>CELLTIS have the best 3G </a:t>
            </a:r>
            <a:r>
              <a:rPr lang="en-US" sz="1400" dirty="0" err="1">
                <a:solidFill>
                  <a:srgbClr val="7F7F7F"/>
                </a:solidFill>
              </a:rPr>
              <a:t>EcNo</a:t>
            </a:r>
            <a:r>
              <a:rPr lang="en-US" sz="1400" dirty="0">
                <a:solidFill>
                  <a:srgbClr val="7F7F7F"/>
                </a:solidFill>
              </a:rPr>
              <a:t> samples </a:t>
            </a:r>
            <a:r>
              <a:rPr lang="fr-FR" sz="1400" dirty="0">
                <a:solidFill>
                  <a:srgbClr val="7F7F7F"/>
                </a:solidFill>
              </a:rPr>
              <a:t>distribution</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6993"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96660" y="191196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20899" y="1853427"/>
            <a:ext cx="401407" cy="339166"/>
          </a:xfrm>
          <a:prstGeom prst="rect">
            <a:avLst/>
          </a:prstGeom>
          <a:noFill/>
          <a:ln>
            <a:noFill/>
          </a:ln>
        </p:spPr>
      </p:pic>
      <p:pic>
        <p:nvPicPr>
          <p:cNvPr id="7" name="Picture 6">
            <a:extLst>
              <a:ext uri="{FF2B5EF4-FFF2-40B4-BE49-F238E27FC236}">
                <a16:creationId xmlns:a16="http://schemas.microsoft.com/office/drawing/2014/main" id="{A983EF73-1221-4A42-7BA6-09C87DFB0F3C}"/>
              </a:ext>
            </a:extLst>
          </p:cNvPr>
          <p:cNvPicPr>
            <a:picLocks noChangeAspect="1"/>
          </p:cNvPicPr>
          <p:nvPr/>
        </p:nvPicPr>
        <p:blipFill>
          <a:blip r:embed="rId9"/>
          <a:stretch>
            <a:fillRect/>
          </a:stretch>
        </p:blipFill>
        <p:spPr>
          <a:xfrm>
            <a:off x="2919251" y="1868108"/>
            <a:ext cx="1171705" cy="726753"/>
          </a:xfrm>
          <a:prstGeom prst="rect">
            <a:avLst/>
          </a:prstGeom>
        </p:spPr>
      </p:pic>
      <p:pic>
        <p:nvPicPr>
          <p:cNvPr id="16" name="Picture 15">
            <a:extLst>
              <a:ext uri="{FF2B5EF4-FFF2-40B4-BE49-F238E27FC236}">
                <a16:creationId xmlns:a16="http://schemas.microsoft.com/office/drawing/2014/main" id="{496C36B0-F675-3B8D-19B6-8E49F8476C34}"/>
              </a:ext>
            </a:extLst>
          </p:cNvPr>
          <p:cNvPicPr>
            <a:picLocks noChangeAspect="1"/>
          </p:cNvPicPr>
          <p:nvPr/>
        </p:nvPicPr>
        <p:blipFill>
          <a:blip r:embed="rId10"/>
          <a:stretch>
            <a:fillRect/>
          </a:stretch>
        </p:blipFill>
        <p:spPr>
          <a:xfrm>
            <a:off x="6625275" y="1905916"/>
            <a:ext cx="1171706" cy="726753"/>
          </a:xfrm>
          <a:prstGeom prst="rect">
            <a:avLst/>
          </a:prstGeom>
        </p:spPr>
      </p:pic>
      <p:pic>
        <p:nvPicPr>
          <p:cNvPr id="21" name="Picture 20">
            <a:extLst>
              <a:ext uri="{FF2B5EF4-FFF2-40B4-BE49-F238E27FC236}">
                <a16:creationId xmlns:a16="http://schemas.microsoft.com/office/drawing/2014/main" id="{A4BB0631-8141-DAA8-84F0-14896714A48F}"/>
              </a:ext>
            </a:extLst>
          </p:cNvPr>
          <p:cNvPicPr>
            <a:picLocks noChangeAspect="1"/>
          </p:cNvPicPr>
          <p:nvPr/>
        </p:nvPicPr>
        <p:blipFill>
          <a:blip r:embed="rId11"/>
          <a:stretch>
            <a:fillRect/>
          </a:stretch>
        </p:blipFill>
        <p:spPr>
          <a:xfrm>
            <a:off x="10432025" y="1868108"/>
            <a:ext cx="1269339" cy="726753"/>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dirty="0">
                <a:solidFill>
                  <a:srgbClr val="414141"/>
                </a:solidFill>
              </a:rPr>
            </a:br>
            <a:br>
              <a:rPr lang="fr-FR" dirty="0">
                <a:solidFill>
                  <a:srgbClr val="414141"/>
                </a:solidFill>
              </a:rPr>
            </a:br>
            <a:r>
              <a:rPr lang="fr-FR" sz="1400" dirty="0">
                <a:solidFill>
                  <a:srgbClr val="7F7F7F"/>
                </a:solidFill>
                <a:latin typeface="Verdana"/>
                <a:ea typeface="Verdana"/>
                <a:cs typeface="Verdana"/>
                <a:sym typeface="Verdana"/>
              </a:rPr>
              <a:t>MTN have the best Call setup time.</a:t>
            </a:r>
            <a:br>
              <a:rPr lang="fr-FR" sz="1400" dirty="0">
                <a:solidFill>
                  <a:srgbClr val="7F7F7F"/>
                </a:solidFill>
                <a:latin typeface="Verdana"/>
                <a:ea typeface="Verdana"/>
                <a:cs typeface="Verdana"/>
                <a:sym typeface="Verdana"/>
              </a:rPr>
            </a:b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MTN have the best 4G CSBF Call setup Time,</a:t>
            </a:r>
            <a:b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b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Call setup time 2G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is</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higher</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1400" b="0" i="0" u="none" strike="noStrike" kern="0" cap="none" spc="0" normalizeH="0" baseline="0" noProof="0" dirty="0" err="1">
                <a:ln>
                  <a:noFill/>
                </a:ln>
                <a:solidFill>
                  <a:srgbClr val="7F7F7F"/>
                </a:solidFill>
                <a:effectLst/>
                <a:uLnTx/>
                <a:uFillTx/>
                <a:latin typeface="Verdana"/>
                <a:ea typeface="Verdana"/>
                <a:cs typeface="Verdana"/>
                <a:sym typeface="Verdana"/>
              </a:rPr>
              <a:t>than</a:t>
            </a:r>
            <a:r>
              <a:rPr kumimoji="0" lang="fr-FR" sz="1400" b="0" i="0" u="none" strike="noStrike" kern="0" cap="none" spc="0" normalizeH="0" baseline="0" noProof="0" dirty="0">
                <a:ln>
                  <a:noFill/>
                </a:ln>
                <a:solidFill>
                  <a:srgbClr val="7F7F7F"/>
                </a:solidFill>
                <a:effectLst/>
                <a:uLnTx/>
                <a:uFillTx/>
                <a:latin typeface="Verdana"/>
                <a:ea typeface="Verdana"/>
                <a:cs typeface="Verdana"/>
                <a:sym typeface="Verdana"/>
              </a:rPr>
              <a:t> in 3G/4G.</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2860734093"/>
              </p:ext>
            </p:extLst>
          </p:nvPr>
        </p:nvGraphicFramePr>
        <p:xfrm>
          <a:off x="469900" y="1903931"/>
          <a:ext cx="4760861" cy="44531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B8597C0B-2FC5-FADC-7661-31EE3895BB15}"/>
              </a:ext>
            </a:extLst>
          </p:cNvPr>
          <p:cNvGraphicFramePr>
            <a:graphicFrameLocks/>
          </p:cNvGraphicFramePr>
          <p:nvPr>
            <p:extLst>
              <p:ext uri="{D42A27DB-BD31-4B8C-83A1-F6EECF244321}">
                <p14:modId xmlns:p14="http://schemas.microsoft.com/office/powerpoint/2010/main" val="3662715276"/>
              </p:ext>
            </p:extLst>
          </p:nvPr>
        </p:nvGraphicFramePr>
        <p:xfrm>
          <a:off x="5609596" y="1903932"/>
          <a:ext cx="5648339" cy="44531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628047967"/>
              </p:ext>
            </p:extLst>
          </p:nvPr>
        </p:nvGraphicFramePr>
        <p:xfrm>
          <a:off x="469901" y="1704843"/>
          <a:ext cx="5551072"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en-US" sz="1400" dirty="0">
                <a:solidFill>
                  <a:srgbClr val="7F7F7F"/>
                </a:solidFill>
              </a:rPr>
              <a:t>All operators failed in SMS service due to the delivery time exceeding 6s however MTN have the best SMS results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519311" y="3329948"/>
            <a:ext cx="4000819" cy="3223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4247439023"/>
              </p:ext>
            </p:extLst>
          </p:nvPr>
        </p:nvGraphicFramePr>
        <p:xfrm>
          <a:off x="6231988" y="1704842"/>
          <a:ext cx="5490112"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06</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rate of </a:t>
            </a:r>
            <a:r>
              <a:rPr lang="fr-FR" sz="1400" dirty="0" err="1">
                <a:solidFill>
                  <a:srgbClr val="7F7F7F"/>
                </a:solidFill>
                <a:sym typeface="Verdana"/>
              </a:rPr>
              <a:t>successful</a:t>
            </a:r>
            <a:r>
              <a:rPr lang="fr-FR" sz="1400" dirty="0">
                <a:solidFill>
                  <a:srgbClr val="7F7F7F"/>
                </a:solidFill>
                <a:sym typeface="Verdana"/>
              </a:rPr>
              <a:t> Internet </a:t>
            </a:r>
            <a:r>
              <a:rPr lang="fr-FR" sz="1400" dirty="0" err="1">
                <a:solidFill>
                  <a:srgbClr val="7F7F7F"/>
                </a:solidFill>
                <a:sym typeface="Verdana"/>
              </a:rPr>
              <a:t>connection</a:t>
            </a:r>
            <a:r>
              <a:rPr lang="fr-FR" sz="1400" dirty="0">
                <a:solidFill>
                  <a:srgbClr val="7F7F7F"/>
                </a:solidFill>
                <a:sym typeface="Verdana"/>
              </a:rPr>
              <a:t> </a:t>
            </a:r>
            <a:endParaRPr sz="1400"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893540140"/>
              </p:ext>
            </p:extLst>
          </p:nvPr>
        </p:nvGraphicFramePr>
        <p:xfrm>
          <a:off x="469901" y="1616005"/>
          <a:ext cx="6845300"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988038390"/>
              </p:ext>
            </p:extLst>
          </p:nvPr>
        </p:nvGraphicFramePr>
        <p:xfrm>
          <a:off x="7616265" y="1616005"/>
          <a:ext cx="4105836"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913000654"/>
              </p:ext>
            </p:extLst>
          </p:nvPr>
        </p:nvGraphicFramePr>
        <p:xfrm>
          <a:off x="5705817" y="1933666"/>
          <a:ext cx="4929358"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099510570"/>
              </p:ext>
            </p:extLst>
          </p:nvPr>
        </p:nvGraphicFramePr>
        <p:xfrm>
          <a:off x="469900" y="1933666"/>
          <a:ext cx="4763282" cy="4521743"/>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good web service </a:t>
            </a:r>
            <a:r>
              <a:rPr lang="fr-FR" sz="1400" dirty="0" err="1">
                <a:solidFill>
                  <a:srgbClr val="7F7F7F"/>
                </a:solidFill>
                <a:sym typeface="Verdana"/>
              </a:rPr>
              <a:t>success</a:t>
            </a:r>
            <a:r>
              <a:rPr lang="fr-FR" sz="1400" dirty="0">
                <a:solidFill>
                  <a:srgbClr val="7F7F7F"/>
                </a:solidFill>
                <a:sym typeface="Verdana"/>
              </a:rPr>
              <a:t> rate. MTN have </a:t>
            </a:r>
            <a:r>
              <a:rPr lang="fr-FR" sz="1400" dirty="0">
                <a:solidFill>
                  <a:srgbClr val="7F7F7F"/>
                </a:solidFill>
              </a:rPr>
              <a:t>the best</a:t>
            </a:r>
            <a:r>
              <a:rPr lang="fr-FR" sz="1400" dirty="0">
                <a:solidFill>
                  <a:srgbClr val="7F7F7F"/>
                </a:solidFill>
                <a:sym typeface="Verdana"/>
              </a:rPr>
              <a:t> PS </a:t>
            </a:r>
            <a:r>
              <a:rPr lang="fr-FR" sz="1400" dirty="0" err="1">
                <a:solidFill>
                  <a:srgbClr val="7F7F7F"/>
                </a:solidFill>
                <a:sym typeface="Verdana"/>
              </a:rPr>
              <a:t>connection</a:t>
            </a:r>
            <a:r>
              <a:rPr lang="fr-FR" sz="1400" dirty="0">
                <a:solidFill>
                  <a:srgbClr val="7F7F7F"/>
                </a:solidFill>
                <a:sym typeface="Verdana"/>
              </a:rPr>
              <a:t> setup time</a:t>
            </a:r>
            <a:endParaRPr sz="1400"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752492" y="2401339"/>
            <a:ext cx="3263705"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649144" y="4165234"/>
            <a:ext cx="2686929"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3154228230"/>
              </p:ext>
            </p:extLst>
          </p:nvPr>
        </p:nvGraphicFramePr>
        <p:xfrm>
          <a:off x="469900" y="1751394"/>
          <a:ext cx="6883970" cy="4536863"/>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en-US" sz="1400" dirty="0">
                <a:solidFill>
                  <a:srgbClr val="7F7F7F"/>
                </a:solidFill>
                <a:sym typeface="Verdana"/>
              </a:rPr>
              <a:t>All operators </a:t>
            </a:r>
            <a:r>
              <a:rPr lang="en-US" sz="1400" dirty="0">
                <a:solidFill>
                  <a:srgbClr val="7F7F7F"/>
                </a:solidFill>
              </a:rPr>
              <a:t>met the ARCEP</a:t>
            </a:r>
            <a:r>
              <a:rPr lang="en-US" sz="1400" dirty="0">
                <a:solidFill>
                  <a:srgbClr val="7F7F7F"/>
                </a:solidFill>
                <a:sym typeface="Verdana"/>
              </a:rPr>
              <a:t> downlink and uplink FTP success rate thresholds. </a:t>
            </a:r>
            <a:endParaRPr lang="en-US" sz="1400"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19993" y="433735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622425721"/>
              </p:ext>
            </p:extLst>
          </p:nvPr>
        </p:nvGraphicFramePr>
        <p:xfrm>
          <a:off x="469900" y="1751811"/>
          <a:ext cx="8828845" cy="448444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 3G FTP MEAN THROUGHPUT </a:t>
            </a:r>
            <a:br>
              <a:rPr lang="fr-FR" sz="2400" dirty="0">
                <a:solidFill>
                  <a:srgbClr val="414141"/>
                </a:solidFill>
              </a:rPr>
            </a:br>
            <a:br>
              <a:rPr lang="fr-FR" sz="2400" dirty="0">
                <a:solidFill>
                  <a:srgbClr val="414141"/>
                </a:solidFill>
              </a:rPr>
            </a:br>
            <a:r>
              <a:rPr lang="en-US" sz="1400" dirty="0">
                <a:solidFill>
                  <a:srgbClr val="7F7F7F"/>
                </a:solidFill>
              </a:rPr>
              <a:t>All operators met the ARCEP downlink and uplink FTP success rate thresholds.</a:t>
            </a:r>
            <a:endParaRPr sz="1400"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16718" y="1714964"/>
            <a:ext cx="2359369" cy="27134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dirty="0">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dirty="0">
                <a:solidFill>
                  <a:schemeClr val="dk1"/>
                </a:solidFill>
                <a:latin typeface="Verdana"/>
                <a:ea typeface="Verdana"/>
                <a:cs typeface="Verdana"/>
                <a:sym typeface="Verdana"/>
              </a:rPr>
              <a:t>MTN FTP DL AVERAGE </a:t>
            </a:r>
            <a:r>
              <a:rPr lang="fr-FR" sz="1400" dirty="0" err="1">
                <a:solidFill>
                  <a:schemeClr val="dk1"/>
                </a:solidFill>
                <a:latin typeface="Verdana"/>
                <a:ea typeface="Verdana"/>
                <a:cs typeface="Verdana"/>
                <a:sym typeface="Verdana"/>
              </a:rPr>
              <a:t>Throughout</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is</a:t>
            </a:r>
            <a:r>
              <a:rPr lang="fr-FR" sz="1400" dirty="0">
                <a:solidFill>
                  <a:schemeClr val="dk1"/>
                </a:solidFill>
                <a:latin typeface="Verdana"/>
                <a:ea typeface="Verdana"/>
                <a:cs typeface="Verdana"/>
                <a:sym typeface="Verdana"/>
              </a:rPr>
              <a:t> </a:t>
            </a:r>
            <a:r>
              <a:rPr lang="fr-FR" dirty="0" err="1">
                <a:solidFill>
                  <a:schemeClr val="dk1"/>
                </a:solidFill>
                <a:latin typeface="Verdana"/>
                <a:ea typeface="Verdana"/>
                <a:cs typeface="Verdana"/>
                <a:sym typeface="Verdana"/>
              </a:rPr>
              <a:t>ranked</a:t>
            </a:r>
            <a:r>
              <a:rPr lang="fr-FR" dirty="0">
                <a:solidFill>
                  <a:schemeClr val="dk1"/>
                </a:solidFill>
                <a:latin typeface="Verdana"/>
                <a:ea typeface="Verdana"/>
                <a:cs typeface="Verdana"/>
                <a:sym typeface="Verdana"/>
              </a:rPr>
              <a:t> second</a:t>
            </a:r>
            <a:endParaRPr dirty="0"/>
          </a:p>
          <a:p>
            <a:pPr marL="0" marR="0" lvl="0" indent="0" algn="l" rtl="0">
              <a:spcBef>
                <a:spcPts val="0"/>
              </a:spcBef>
              <a:spcAft>
                <a:spcPts val="0"/>
              </a:spcAft>
              <a:buNone/>
            </a:pPr>
            <a:endParaRPr sz="1400" dirty="0">
              <a:solidFill>
                <a:schemeClr val="dk1"/>
              </a:solidFill>
              <a:latin typeface="Verdana"/>
              <a:ea typeface="Verdana"/>
              <a:cs typeface="Verdana"/>
              <a:sym typeface="Verdana"/>
            </a:endParaRPr>
          </a:p>
          <a:p>
            <a:pPr marL="259232" marR="0" lvl="0" indent="-170332" algn="l" rtl="0">
              <a:spcBef>
                <a:spcPts val="0"/>
              </a:spcBef>
              <a:spcAft>
                <a:spcPts val="0"/>
              </a:spcAft>
              <a:buClr>
                <a:schemeClr val="dk1"/>
              </a:buClr>
              <a:buSzPts val="1400"/>
              <a:buFont typeface="Arial"/>
              <a:buNone/>
            </a:pPr>
            <a:endParaRPr sz="1400" dirty="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dirty="0">
                <a:solidFill>
                  <a:schemeClr val="dk1"/>
                </a:solidFill>
                <a:latin typeface="Verdana"/>
                <a:ea typeface="Verdana"/>
                <a:cs typeface="Verdana"/>
                <a:sym typeface="Verdana"/>
              </a:rPr>
              <a:t>MTN FTP UL AVERAGE </a:t>
            </a:r>
            <a:r>
              <a:rPr lang="fr-FR" sz="1400" dirty="0" err="1">
                <a:solidFill>
                  <a:schemeClr val="dk1"/>
                </a:solidFill>
                <a:latin typeface="Verdana"/>
                <a:ea typeface="Verdana"/>
                <a:cs typeface="Verdana"/>
                <a:sym typeface="Verdana"/>
              </a:rPr>
              <a:t>Throughout</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is</a:t>
            </a:r>
            <a:r>
              <a:rPr lang="fr-FR" sz="1400" dirty="0">
                <a:solidFill>
                  <a:schemeClr val="dk1"/>
                </a:solidFill>
                <a:latin typeface="Verdana"/>
                <a:ea typeface="Verdana"/>
                <a:cs typeface="Verdana"/>
                <a:sym typeface="Verdana"/>
              </a:rPr>
              <a:t> </a:t>
            </a:r>
            <a:r>
              <a:rPr lang="fr-FR" dirty="0" err="1">
                <a:solidFill>
                  <a:schemeClr val="dk1"/>
                </a:solidFill>
                <a:latin typeface="Verdana"/>
                <a:ea typeface="Verdana"/>
                <a:cs typeface="Verdana"/>
                <a:sym typeface="Verdana"/>
              </a:rPr>
              <a:t>r</a:t>
            </a:r>
            <a:r>
              <a:rPr lang="fr-FR" sz="1400" dirty="0" err="1">
                <a:solidFill>
                  <a:schemeClr val="dk1"/>
                </a:solidFill>
                <a:latin typeface="Verdana"/>
                <a:ea typeface="Verdana"/>
                <a:cs typeface="Verdana"/>
                <a:sym typeface="Verdana"/>
              </a:rPr>
              <a:t>anked</a:t>
            </a:r>
            <a:r>
              <a:rPr lang="fr-FR" sz="1400" dirty="0">
                <a:solidFill>
                  <a:schemeClr val="dk1"/>
                </a:solidFill>
                <a:latin typeface="Verdana"/>
                <a:ea typeface="Verdana"/>
                <a:cs typeface="Verdana"/>
                <a:sym typeface="Verdana"/>
              </a:rPr>
              <a:t> first</a:t>
            </a:r>
            <a:endParaRPr dirty="0"/>
          </a:p>
          <a:p>
            <a:pPr marL="259232" marR="0" lvl="0" indent="-170332" algn="l" rtl="0">
              <a:spcBef>
                <a:spcPts val="0"/>
              </a:spcBef>
              <a:spcAft>
                <a:spcPts val="0"/>
              </a:spcAft>
              <a:buClr>
                <a:schemeClr val="dk1"/>
              </a:buClr>
              <a:buSzPts val="1400"/>
              <a:buFont typeface="Arial"/>
              <a:buNone/>
            </a:pPr>
            <a:endParaRPr sz="1400" dirty="0">
              <a:solidFill>
                <a:schemeClr val="dk1"/>
              </a:solidFill>
              <a:latin typeface="Verdana"/>
              <a:ea typeface="Verdana"/>
              <a:cs typeface="Verdana"/>
              <a:sym typeface="Verdana"/>
            </a:endParaRPr>
          </a:p>
        </p:txBody>
      </p:sp>
      <p:cxnSp>
        <p:nvCxnSpPr>
          <p:cNvPr id="2140" name="Google Shape;2140;p52"/>
          <p:cNvCxnSpPr/>
          <p:nvPr/>
        </p:nvCxnSpPr>
        <p:spPr>
          <a:xfrm flipH="1">
            <a:off x="2710694"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45338"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1" name="Picture 10">
            <a:extLst>
              <a:ext uri="{FF2B5EF4-FFF2-40B4-BE49-F238E27FC236}">
                <a16:creationId xmlns:a16="http://schemas.microsoft.com/office/drawing/2014/main" id="{33F56DA1-2FCE-A0B5-B619-A334933F7D0A}"/>
              </a:ext>
            </a:extLst>
          </p:cNvPr>
          <p:cNvPicPr>
            <a:picLocks noChangeAspect="1"/>
          </p:cNvPicPr>
          <p:nvPr/>
        </p:nvPicPr>
        <p:blipFill>
          <a:blip r:embed="rId3"/>
          <a:stretch>
            <a:fillRect/>
          </a:stretch>
        </p:blipFill>
        <p:spPr>
          <a:xfrm>
            <a:off x="8023560" y="1864413"/>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1477DBA8-410B-5110-5316-28A3608E0CE7}"/>
              </a:ext>
            </a:extLst>
          </p:cNvPr>
          <p:cNvPicPr>
            <a:picLocks noChangeAspect="1"/>
          </p:cNvPicPr>
          <p:nvPr/>
        </p:nvPicPr>
        <p:blipFill>
          <a:blip r:embed="rId4"/>
          <a:stretch>
            <a:fillRect/>
          </a:stretch>
        </p:blipFill>
        <p:spPr>
          <a:xfrm>
            <a:off x="10364975" y="1889836"/>
            <a:ext cx="1285802" cy="662236"/>
          </a:xfrm>
          <a:prstGeom prst="rect">
            <a:avLst/>
          </a:prstGeom>
        </p:spPr>
      </p:pic>
      <p:pic>
        <p:nvPicPr>
          <p:cNvPr id="9" name="Picture 8">
            <a:extLst>
              <a:ext uri="{FF2B5EF4-FFF2-40B4-BE49-F238E27FC236}">
                <a16:creationId xmlns:a16="http://schemas.microsoft.com/office/drawing/2014/main" id="{0909022E-4B61-89F7-60E4-A1177AAEAB32}"/>
              </a:ext>
            </a:extLst>
          </p:cNvPr>
          <p:cNvPicPr>
            <a:picLocks noChangeAspect="1"/>
          </p:cNvPicPr>
          <p:nvPr/>
        </p:nvPicPr>
        <p:blipFill>
          <a:blip r:embed="rId3"/>
          <a:stretch>
            <a:fillRect/>
          </a:stretch>
        </p:blipFill>
        <p:spPr>
          <a:xfrm>
            <a:off x="4223248"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0DC8D0D-0AE8-6391-8E26-37B4C20469A1}"/>
              </a:ext>
            </a:extLst>
          </p:cNvPr>
          <p:cNvPicPr>
            <a:picLocks noChangeAspect="1"/>
          </p:cNvPicPr>
          <p:nvPr/>
        </p:nvPicPr>
        <p:blipFill>
          <a:blip r:embed="rId4"/>
          <a:stretch>
            <a:fillRect/>
          </a:stretch>
        </p:blipFill>
        <p:spPr>
          <a:xfrm>
            <a:off x="6564663" y="1852965"/>
            <a:ext cx="1285802" cy="662236"/>
          </a:xfrm>
          <a:prstGeom prst="rect">
            <a:avLst/>
          </a:prstGeom>
        </p:spPr>
      </p:pic>
      <p:pic>
        <p:nvPicPr>
          <p:cNvPr id="3" name="Picture 2">
            <a:extLst>
              <a:ext uri="{FF2B5EF4-FFF2-40B4-BE49-F238E27FC236}">
                <a16:creationId xmlns:a16="http://schemas.microsoft.com/office/drawing/2014/main" id="{4CA42BEC-4929-64DA-03B7-C41192688AB8}"/>
              </a:ext>
            </a:extLst>
          </p:cNvPr>
          <p:cNvPicPr>
            <a:picLocks noChangeAspect="1"/>
          </p:cNvPicPr>
          <p:nvPr/>
        </p:nvPicPr>
        <p:blipFill>
          <a:blip r:embed="rId3"/>
          <a:stretch>
            <a:fillRect/>
          </a:stretch>
        </p:blipFill>
        <p:spPr>
          <a:xfrm>
            <a:off x="422936"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sz="1400" dirty="0">
                <a:solidFill>
                  <a:srgbClr val="7F7F7F"/>
                </a:solidFill>
              </a:rPr>
              <a:t>All </a:t>
            </a:r>
            <a:r>
              <a:rPr lang="fr-FR" sz="1400" dirty="0" err="1">
                <a:solidFill>
                  <a:srgbClr val="7F7F7F"/>
                </a:solidFill>
              </a:rPr>
              <a:t>samples</a:t>
            </a:r>
            <a:r>
              <a:rPr lang="fr-FR" sz="1400" dirty="0">
                <a:solidFill>
                  <a:srgbClr val="7F7F7F"/>
                </a:solidFill>
              </a:rPr>
              <a:t>  </a:t>
            </a:r>
            <a:r>
              <a:rPr lang="fr-FR" sz="1400" dirty="0" err="1">
                <a:solidFill>
                  <a:srgbClr val="7F7F7F"/>
                </a:solidFill>
              </a:rPr>
              <a:t>exceed</a:t>
            </a:r>
            <a:r>
              <a:rPr lang="fr-FR" sz="1400" dirty="0">
                <a:solidFill>
                  <a:srgbClr val="7F7F7F"/>
                </a:solidFill>
              </a:rPr>
              <a:t> 2Mbps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448187" y="182754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13949"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4"/>
          <a:stretch>
            <a:fillRect/>
          </a:stretch>
        </p:blipFill>
        <p:spPr>
          <a:xfrm>
            <a:off x="2764351" y="1852965"/>
            <a:ext cx="1285802" cy="662236"/>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HTTP </a:t>
            </a:r>
            <a:r>
              <a:rPr lang="fr-FR" sz="2400" dirty="0" err="1">
                <a:solidFill>
                  <a:srgbClr val="414141"/>
                </a:solidFill>
              </a:rPr>
              <a:t>Browsing</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Have the  best HTTP </a:t>
            </a:r>
            <a:r>
              <a:rPr lang="fr-FR" sz="1400" dirty="0" err="1">
                <a:solidFill>
                  <a:srgbClr val="7F7F7F"/>
                </a:solidFill>
                <a:latin typeface="Verdana"/>
                <a:ea typeface="Verdana"/>
                <a:cs typeface="Verdana"/>
                <a:sym typeface="Verdana"/>
              </a:rPr>
              <a:t>Browsing</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729890482"/>
              </p:ext>
            </p:extLst>
          </p:nvPr>
        </p:nvGraphicFramePr>
        <p:xfrm>
          <a:off x="469900" y="1725346"/>
          <a:ext cx="5227515" cy="43076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BOHICON area between MTN, MOOV, and CELTISS from October 21th to </a:t>
            </a:r>
            <a:r>
              <a:rPr lang="en-US" dirty="0">
                <a:solidFill>
                  <a:schemeClr val="dk1"/>
                </a:solidFill>
                <a:latin typeface="Verdana"/>
                <a:ea typeface="Verdana"/>
                <a:cs typeface="Verdana"/>
                <a:sym typeface="Verdana"/>
              </a:rPr>
              <a:t>October</a:t>
            </a:r>
            <a:r>
              <a:rPr lang="en-US" sz="1400" b="0" i="0" u="none" strike="noStrike" cap="none" dirty="0">
                <a:solidFill>
                  <a:schemeClr val="dk1"/>
                </a:solidFill>
                <a:latin typeface="Verdana"/>
                <a:ea typeface="Verdana"/>
                <a:cs typeface="Verdana"/>
                <a:sym typeface="Verdana"/>
              </a:rPr>
              <a:t> 23th,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004736489"/>
              </p:ext>
            </p:extLst>
          </p:nvPr>
        </p:nvGraphicFramePr>
        <p:xfrm>
          <a:off x="469900" y="1617785"/>
          <a:ext cx="7295466" cy="4783015"/>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All </a:t>
            </a:r>
            <a:r>
              <a:rPr lang="fr-FR" sz="1400" dirty="0" err="1">
                <a:solidFill>
                  <a:srgbClr val="7F7F7F"/>
                </a:solidFill>
                <a:latin typeface="Verdana"/>
                <a:ea typeface="Verdana"/>
                <a:cs typeface="Verdana"/>
                <a:sym typeface="Verdana"/>
              </a:rPr>
              <a:t>operators</a:t>
            </a:r>
            <a:r>
              <a:rPr lang="fr-FR" sz="1400" dirty="0">
                <a:solidFill>
                  <a:srgbClr val="7F7F7F"/>
                </a:solidFill>
                <a:latin typeface="Verdana"/>
                <a:ea typeface="Verdana"/>
                <a:cs typeface="Verdana"/>
                <a:sym typeface="Verdana"/>
              </a:rPr>
              <a:t> have a good FTP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46239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490002675"/>
              </p:ext>
            </p:extLst>
          </p:nvPr>
        </p:nvGraphicFramePr>
        <p:xfrm>
          <a:off x="469900"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en-US" sz="1400" dirty="0">
                <a:solidFill>
                  <a:srgbClr val="7F7F7F"/>
                </a:solidFill>
              </a:rPr>
              <a:t>MTN is ranked first in all kinds of 4G data tests</a:t>
            </a:r>
            <a:br>
              <a:rPr lang="en-US" sz="1400" dirty="0">
                <a:solidFill>
                  <a:srgbClr val="7F7F7F"/>
                </a:solidFill>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168881"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321281" y="4414774"/>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A62991FF-27F5-8ABE-7E2F-7E7E17E45E1B}"/>
              </a:ext>
            </a:extLst>
          </p:cNvPr>
          <p:cNvPicPr>
            <a:picLocks noChangeAspect="1"/>
          </p:cNvPicPr>
          <p:nvPr/>
        </p:nvPicPr>
        <p:blipFill>
          <a:blip r:embed="rId3"/>
          <a:stretch>
            <a:fillRect/>
          </a:stretch>
        </p:blipFill>
        <p:spPr>
          <a:xfrm>
            <a:off x="7450484" y="1813933"/>
            <a:ext cx="3367915" cy="2668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3158E4F-59E5-4FCD-5D57-80689246F30C}"/>
              </a:ext>
            </a:extLst>
          </p:cNvPr>
          <p:cNvPicPr>
            <a:picLocks noChangeAspect="1"/>
          </p:cNvPicPr>
          <p:nvPr/>
        </p:nvPicPr>
        <p:blipFill>
          <a:blip r:embed="rId4"/>
          <a:stretch>
            <a:fillRect/>
          </a:stretch>
        </p:blipFill>
        <p:spPr>
          <a:xfrm>
            <a:off x="3868627" y="1789373"/>
            <a:ext cx="3367915" cy="2687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69B86B0-BA52-ED54-514F-AD6E59A33BC4}"/>
              </a:ext>
            </a:extLst>
          </p:cNvPr>
          <p:cNvPicPr>
            <a:picLocks noChangeAspect="1"/>
          </p:cNvPicPr>
          <p:nvPr/>
        </p:nvPicPr>
        <p:blipFill>
          <a:blip r:embed="rId5"/>
          <a:stretch>
            <a:fillRect/>
          </a:stretch>
        </p:blipFill>
        <p:spPr>
          <a:xfrm>
            <a:off x="472915" y="1789373"/>
            <a:ext cx="3234114" cy="2645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Shows the best 4G FTP </a:t>
            </a:r>
            <a:r>
              <a:rPr lang="fr-FR" sz="1400" dirty="0" err="1">
                <a:solidFill>
                  <a:srgbClr val="7F7F7F"/>
                </a:solidFill>
                <a:latin typeface="Verdana"/>
                <a:ea typeface="Verdana"/>
                <a:cs typeface="Verdana"/>
                <a:sym typeface="Verdana"/>
              </a:rPr>
              <a:t>throughput</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distribution.</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178937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1393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624EE4FB-100D-5F5A-AF6E-4154610CCCA0}"/>
              </a:ext>
            </a:extLst>
          </p:cNvPr>
          <p:cNvPicPr>
            <a:picLocks noChangeAspect="1"/>
          </p:cNvPicPr>
          <p:nvPr/>
        </p:nvPicPr>
        <p:blipFill>
          <a:blip r:embed="rId9"/>
          <a:stretch>
            <a:fillRect/>
          </a:stretch>
        </p:blipFill>
        <p:spPr>
          <a:xfrm>
            <a:off x="2556387" y="1789373"/>
            <a:ext cx="1129630" cy="803293"/>
          </a:xfrm>
          <a:prstGeom prst="rect">
            <a:avLst/>
          </a:prstGeom>
        </p:spPr>
      </p:pic>
      <p:pic>
        <p:nvPicPr>
          <p:cNvPr id="13" name="Picture 12">
            <a:extLst>
              <a:ext uri="{FF2B5EF4-FFF2-40B4-BE49-F238E27FC236}">
                <a16:creationId xmlns:a16="http://schemas.microsoft.com/office/drawing/2014/main" id="{51A88C25-3B57-B92B-4905-64EB9C5C7DB6}"/>
              </a:ext>
            </a:extLst>
          </p:cNvPr>
          <p:cNvPicPr>
            <a:picLocks noChangeAspect="1"/>
          </p:cNvPicPr>
          <p:nvPr/>
        </p:nvPicPr>
        <p:blipFill>
          <a:blip r:embed="rId10"/>
          <a:stretch>
            <a:fillRect/>
          </a:stretch>
        </p:blipFill>
        <p:spPr>
          <a:xfrm>
            <a:off x="6165092" y="1791756"/>
            <a:ext cx="1071449" cy="800910"/>
          </a:xfrm>
          <a:prstGeom prst="rect">
            <a:avLst/>
          </a:prstGeom>
        </p:spPr>
      </p:pic>
      <p:pic>
        <p:nvPicPr>
          <p:cNvPr id="19" name="Picture 18">
            <a:extLst>
              <a:ext uri="{FF2B5EF4-FFF2-40B4-BE49-F238E27FC236}">
                <a16:creationId xmlns:a16="http://schemas.microsoft.com/office/drawing/2014/main" id="{FF68BF30-F7B3-163A-6269-6BD082A66B92}"/>
              </a:ext>
            </a:extLst>
          </p:cNvPr>
          <p:cNvPicPr>
            <a:picLocks noChangeAspect="1"/>
          </p:cNvPicPr>
          <p:nvPr/>
        </p:nvPicPr>
        <p:blipFill>
          <a:blip r:embed="rId11"/>
          <a:stretch>
            <a:fillRect/>
          </a:stretch>
        </p:blipFill>
        <p:spPr>
          <a:xfrm>
            <a:off x="9635613" y="1813933"/>
            <a:ext cx="1182786" cy="778733"/>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sz="1400" dirty="0">
                <a:solidFill>
                  <a:srgbClr val="7F7F7F"/>
                </a:solidFill>
              </a:rPr>
              <a:t>Most of MTN LTE </a:t>
            </a:r>
            <a:r>
              <a:rPr lang="fr-FR" sz="1400" dirty="0" err="1">
                <a:solidFill>
                  <a:srgbClr val="7F7F7F"/>
                </a:solidFill>
              </a:rPr>
              <a:t>samples</a:t>
            </a:r>
            <a:r>
              <a:rPr lang="fr-FR" sz="1400" dirty="0">
                <a:solidFill>
                  <a:srgbClr val="7F7F7F"/>
                </a:solidFill>
              </a:rPr>
              <a:t> are in 2600 band. </a:t>
            </a:r>
            <a:br>
              <a:rPr lang="fr-FR" sz="1400" dirty="0">
                <a:solidFill>
                  <a:srgbClr val="7F7F7F"/>
                </a:solidFill>
              </a:rPr>
            </a:br>
            <a:r>
              <a:rPr lang="fr-FR" sz="1400" dirty="0">
                <a:solidFill>
                  <a:srgbClr val="7F7F7F"/>
                </a:solidFill>
              </a:rPr>
              <a:t>Most of CELTIS LTE </a:t>
            </a:r>
            <a:r>
              <a:rPr lang="fr-FR" sz="1400" dirty="0" err="1">
                <a:solidFill>
                  <a:srgbClr val="7F7F7F"/>
                </a:solidFill>
              </a:rPr>
              <a:t>samples</a:t>
            </a:r>
            <a:r>
              <a:rPr lang="fr-FR" sz="1400" dirty="0">
                <a:solidFill>
                  <a:srgbClr val="7F7F7F"/>
                </a:solidFill>
              </a:rPr>
              <a:t> are in 1800 band.</a:t>
            </a:r>
            <a:br>
              <a:rPr lang="fr-FR" sz="1400" dirty="0">
                <a:solidFill>
                  <a:srgbClr val="7F7F7F"/>
                </a:solidFill>
              </a:rPr>
            </a:br>
            <a:r>
              <a:rPr lang="fr-FR" sz="1400" dirty="0">
                <a:solidFill>
                  <a:srgbClr val="7F7F7F"/>
                </a:solidFill>
              </a:rPr>
              <a:t>Most of MOOV LTE </a:t>
            </a:r>
            <a:r>
              <a:rPr lang="fr-FR" sz="1400" dirty="0" err="1">
                <a:solidFill>
                  <a:srgbClr val="7F7F7F"/>
                </a:solidFill>
              </a:rPr>
              <a:t>samples</a:t>
            </a:r>
            <a:r>
              <a:rPr lang="fr-FR" sz="1400" dirty="0">
                <a:solidFill>
                  <a:srgbClr val="7F7F7F"/>
                </a:solidFill>
              </a:rPr>
              <a:t> are in 2600 band</a:t>
            </a:r>
            <a:br>
              <a:rPr lang="fr-FR" sz="1400" dirty="0">
                <a:solidFill>
                  <a:srgbClr val="7F7F7F"/>
                </a:solidFill>
              </a:rPr>
            </a:br>
            <a:r>
              <a:rPr lang="fr-FR" sz="1400" dirty="0">
                <a:solidFill>
                  <a:srgbClr val="7F7F7F"/>
                </a:solidFill>
              </a:rPr>
              <a:t>Usage of 3G U900 </a:t>
            </a:r>
            <a:r>
              <a:rPr lang="fr-FR" sz="1400" dirty="0" err="1">
                <a:solidFill>
                  <a:srgbClr val="7F7F7F"/>
                </a:solidFill>
              </a:rPr>
              <a:t>is</a:t>
            </a:r>
            <a:r>
              <a:rPr lang="fr-FR" sz="1400" dirty="0">
                <a:solidFill>
                  <a:srgbClr val="7F7F7F"/>
                </a:solidFill>
              </a:rPr>
              <a:t> </a:t>
            </a:r>
            <a:r>
              <a:rPr lang="fr-FR" sz="1400" dirty="0" err="1">
                <a:solidFill>
                  <a:srgbClr val="7F7F7F"/>
                </a:solidFill>
              </a:rPr>
              <a:t>lower</a:t>
            </a:r>
            <a:r>
              <a:rPr lang="fr-FR" sz="1400" dirty="0">
                <a:solidFill>
                  <a:srgbClr val="7F7F7F"/>
                </a:solidFill>
              </a:rPr>
              <a:t> for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772966304"/>
              </p:ext>
            </p:extLst>
          </p:nvPr>
        </p:nvGraphicFramePr>
        <p:xfrm>
          <a:off x="469901" y="2708112"/>
          <a:ext cx="4369386"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426157288"/>
              </p:ext>
            </p:extLst>
          </p:nvPr>
        </p:nvGraphicFramePr>
        <p:xfrm>
          <a:off x="5001359" y="2708112"/>
          <a:ext cx="6720742"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MTN have </a:t>
            </a:r>
            <a:r>
              <a:rPr lang="fr-FR" sz="1400" dirty="0">
                <a:solidFill>
                  <a:srgbClr val="7F7F7F"/>
                </a:solidFill>
              </a:rPr>
              <a:t>the </a:t>
            </a:r>
            <a:r>
              <a:rPr lang="fr-FR" sz="1400" dirty="0" err="1">
                <a:solidFill>
                  <a:srgbClr val="7F7F7F"/>
                </a:solidFill>
              </a:rPr>
              <a:t>highest</a:t>
            </a:r>
            <a:r>
              <a:rPr lang="fr-FR" sz="1400" dirty="0">
                <a:solidFill>
                  <a:srgbClr val="7F7F7F"/>
                </a:solidFill>
              </a:rPr>
              <a:t> LTE CA Carrier </a:t>
            </a:r>
            <a:r>
              <a:rPr lang="fr-FR" sz="1400" dirty="0" err="1">
                <a:solidFill>
                  <a:srgbClr val="7F7F7F"/>
                </a:solidFill>
                <a:latin typeface="Verdana"/>
                <a:ea typeface="Verdana"/>
                <a:cs typeface="Verdana"/>
                <a:sym typeface="Verdana"/>
              </a:rPr>
              <a:t>Aggregation</a:t>
            </a:r>
            <a:r>
              <a:rPr lang="fr-FR" sz="1400"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1861582217"/>
              </p:ext>
            </p:extLst>
          </p:nvPr>
        </p:nvGraphicFramePr>
        <p:xfrm>
          <a:off x="469900" y="2067547"/>
          <a:ext cx="562610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992430687"/>
              </p:ext>
            </p:extLst>
          </p:nvPr>
        </p:nvGraphicFramePr>
        <p:xfrm>
          <a:off x="6513083" y="2067546"/>
          <a:ext cx="5363004"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Drive tests are </a:t>
            </a:r>
            <a:r>
              <a:rPr lang="fr-FR" sz="1400" dirty="0" err="1">
                <a:solidFill>
                  <a:srgbClr val="7F7F7F"/>
                </a:solidFill>
                <a:latin typeface="Verdana"/>
                <a:ea typeface="Verdana"/>
                <a:cs typeface="Verdana"/>
                <a:sym typeface="Verdana"/>
              </a:rPr>
              <a:t>showing</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that</a:t>
            </a:r>
            <a:r>
              <a:rPr lang="fr-FR" sz="1400" dirty="0">
                <a:solidFill>
                  <a:srgbClr val="7F7F7F"/>
                </a:solidFill>
                <a:latin typeface="Verdana"/>
                <a:ea typeface="Verdana"/>
                <a:cs typeface="Verdana"/>
                <a:sym typeface="Verdana"/>
              </a:rPr>
              <a:t> MTN have the best acceptable </a:t>
            </a:r>
            <a:r>
              <a:rPr lang="fr-FR" sz="1400" dirty="0" err="1">
                <a:solidFill>
                  <a:srgbClr val="7F7F7F"/>
                </a:solidFill>
                <a:latin typeface="Verdana"/>
                <a:ea typeface="Verdana"/>
                <a:cs typeface="Verdana"/>
                <a:sym typeface="Verdana"/>
              </a:rPr>
              <a:t>level</a:t>
            </a:r>
            <a:r>
              <a:rPr lang="fr-FR" sz="1400" dirty="0">
                <a:solidFill>
                  <a:srgbClr val="7F7F7F"/>
                </a:solidFill>
                <a:latin typeface="Verdana"/>
                <a:ea typeface="Verdana"/>
                <a:cs typeface="Verdana"/>
                <a:sym typeface="Verdana"/>
              </a:rPr>
              <a:t> range of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509697384"/>
              </p:ext>
            </p:extLst>
          </p:nvPr>
        </p:nvGraphicFramePr>
        <p:xfrm>
          <a:off x="469900" y="1653540"/>
          <a:ext cx="11252200" cy="44757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00887033-0121-F1F7-1BB7-3B59BFD937D2}"/>
              </a:ext>
            </a:extLst>
          </p:cNvPr>
          <p:cNvPicPr>
            <a:picLocks noChangeAspect="1"/>
          </p:cNvPicPr>
          <p:nvPr/>
        </p:nvPicPr>
        <p:blipFill>
          <a:blip r:embed="rId3"/>
          <a:stretch>
            <a:fillRect/>
          </a:stretch>
        </p:blipFill>
        <p:spPr>
          <a:xfrm>
            <a:off x="7811698" y="1718399"/>
            <a:ext cx="3416741" cy="281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CF5D399-66EF-78B4-DB63-FEE38F85DAF3}"/>
              </a:ext>
            </a:extLst>
          </p:cNvPr>
          <p:cNvPicPr>
            <a:picLocks noChangeAspect="1"/>
          </p:cNvPicPr>
          <p:nvPr/>
        </p:nvPicPr>
        <p:blipFill>
          <a:blip r:embed="rId4"/>
          <a:stretch>
            <a:fillRect/>
          </a:stretch>
        </p:blipFill>
        <p:spPr>
          <a:xfrm>
            <a:off x="4151374" y="1693074"/>
            <a:ext cx="352032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93336A5-175E-BA9F-F4AA-29067448D166}"/>
              </a:ext>
            </a:extLst>
          </p:cNvPr>
          <p:cNvPicPr>
            <a:picLocks noChangeAspect="1"/>
          </p:cNvPicPr>
          <p:nvPr/>
        </p:nvPicPr>
        <p:blipFill>
          <a:blip r:embed="rId5"/>
          <a:stretch>
            <a:fillRect/>
          </a:stretch>
        </p:blipFill>
        <p:spPr>
          <a:xfrm>
            <a:off x="412110" y="1693074"/>
            <a:ext cx="359926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sz="1400" dirty="0">
                <a:solidFill>
                  <a:srgbClr val="7F7F7F"/>
                </a:solidFill>
                <a:latin typeface="Verdana"/>
                <a:ea typeface="Verdana"/>
                <a:cs typeface="Verdana"/>
                <a:sym typeface="Verdana"/>
              </a:rPr>
              <a:t>4G MTN have a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quality</a:t>
            </a:r>
            <a:r>
              <a:rPr lang="fr-FR" sz="1400" dirty="0">
                <a:solidFill>
                  <a:srgbClr val="7F7F7F"/>
                </a:solidFill>
                <a:latin typeface="Verdana"/>
                <a:ea typeface="Verdana"/>
                <a:cs typeface="Verdana"/>
                <a:sym typeface="Verdana"/>
              </a:rPr>
              <a:t> of signal </a:t>
            </a:r>
            <a:r>
              <a:rPr lang="fr-FR" sz="1400" dirty="0" err="1">
                <a:solidFill>
                  <a:srgbClr val="7F7F7F"/>
                </a:solidFill>
                <a:latin typeface="Verdana"/>
                <a:ea typeface="Verdana"/>
                <a:cs typeface="Verdana"/>
                <a:sym typeface="Verdana"/>
              </a:rPr>
              <a:t>compared</a:t>
            </a:r>
            <a:r>
              <a:rPr lang="fr-FR" sz="1400" dirty="0">
                <a:solidFill>
                  <a:srgbClr val="7F7F7F"/>
                </a:solidFill>
                <a:latin typeface="Verdana"/>
                <a:ea typeface="Verdana"/>
                <a:cs typeface="Verdana"/>
                <a:sym typeface="Verdana"/>
              </a:rPr>
              <a:t> to CELTISS and MOOV.</a:t>
            </a:r>
            <a:br>
              <a:rPr lang="fr-FR" sz="1400" dirty="0">
                <a:solidFill>
                  <a:srgbClr val="7F7F7F"/>
                </a:solidFill>
                <a:latin typeface="Verdana"/>
                <a:ea typeface="Verdana"/>
                <a:cs typeface="Verdana"/>
                <a:sym typeface="Verdana"/>
              </a:rPr>
            </a:br>
            <a:br>
              <a:rPr lang="fr-FR" sz="1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811697" y="1699467"/>
            <a:ext cx="345226" cy="294930"/>
          </a:xfrm>
          <a:prstGeom prst="rect">
            <a:avLst/>
          </a:prstGeom>
          <a:noFill/>
          <a:ln>
            <a:noFill/>
          </a:ln>
        </p:spPr>
      </p:pic>
      <p:pic>
        <p:nvPicPr>
          <p:cNvPr id="7" name="Picture 6">
            <a:extLst>
              <a:ext uri="{FF2B5EF4-FFF2-40B4-BE49-F238E27FC236}">
                <a16:creationId xmlns:a16="http://schemas.microsoft.com/office/drawing/2014/main" id="{B63A5086-84E1-11A0-0E51-1D9C5A29C137}"/>
              </a:ext>
            </a:extLst>
          </p:cNvPr>
          <p:cNvPicPr>
            <a:picLocks noChangeAspect="1"/>
          </p:cNvPicPr>
          <p:nvPr/>
        </p:nvPicPr>
        <p:blipFill>
          <a:blip r:embed="rId9"/>
          <a:stretch>
            <a:fillRect/>
          </a:stretch>
        </p:blipFill>
        <p:spPr>
          <a:xfrm>
            <a:off x="2890683" y="1699467"/>
            <a:ext cx="1129595" cy="844741"/>
          </a:xfrm>
          <a:prstGeom prst="rect">
            <a:avLst/>
          </a:prstGeom>
        </p:spPr>
      </p:pic>
      <p:pic>
        <p:nvPicPr>
          <p:cNvPr id="15" name="Picture 14">
            <a:extLst>
              <a:ext uri="{FF2B5EF4-FFF2-40B4-BE49-F238E27FC236}">
                <a16:creationId xmlns:a16="http://schemas.microsoft.com/office/drawing/2014/main" id="{B56EA669-F411-A461-9599-53C1C9E585B8}"/>
              </a:ext>
            </a:extLst>
          </p:cNvPr>
          <p:cNvPicPr>
            <a:picLocks noChangeAspect="1"/>
          </p:cNvPicPr>
          <p:nvPr/>
        </p:nvPicPr>
        <p:blipFill>
          <a:blip r:embed="rId10"/>
          <a:stretch>
            <a:fillRect/>
          </a:stretch>
        </p:blipFill>
        <p:spPr>
          <a:xfrm>
            <a:off x="6498850" y="1693074"/>
            <a:ext cx="1172851" cy="851134"/>
          </a:xfrm>
          <a:prstGeom prst="rect">
            <a:avLst/>
          </a:prstGeom>
        </p:spPr>
      </p:pic>
      <p:pic>
        <p:nvPicPr>
          <p:cNvPr id="22" name="Picture 21">
            <a:extLst>
              <a:ext uri="{FF2B5EF4-FFF2-40B4-BE49-F238E27FC236}">
                <a16:creationId xmlns:a16="http://schemas.microsoft.com/office/drawing/2014/main" id="{213D8249-EE64-4E28-0A16-CBB5F4978B3C}"/>
              </a:ext>
            </a:extLst>
          </p:cNvPr>
          <p:cNvPicPr>
            <a:picLocks noChangeAspect="1"/>
          </p:cNvPicPr>
          <p:nvPr/>
        </p:nvPicPr>
        <p:blipFill>
          <a:blip r:embed="rId11"/>
          <a:stretch>
            <a:fillRect/>
          </a:stretch>
        </p:blipFill>
        <p:spPr>
          <a:xfrm>
            <a:off x="10137058" y="1740330"/>
            <a:ext cx="1061612" cy="804393"/>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Deloitte fait référence à un ou plusieurs cabinets membres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société de droit anglais (« </a:t>
            </a:r>
            <a:r>
              <a:rPr lang="fr-FR" sz="800" b="0" dirty="0" err="1">
                <a:solidFill>
                  <a:srgbClr val="000000"/>
                </a:solidFill>
                <a:latin typeface="Verdana"/>
                <a:ea typeface="Verdana"/>
                <a:cs typeface="Verdana"/>
                <a:sym typeface="Verdana"/>
              </a:rPr>
              <a:t>private</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company</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limited</a:t>
            </a:r>
            <a:r>
              <a:rPr lang="fr-FR" sz="800" b="0" dirty="0">
                <a:solidFill>
                  <a:srgbClr val="000000"/>
                </a:solidFill>
                <a:latin typeface="Verdana"/>
                <a:ea typeface="Verdana"/>
                <a:cs typeface="Verdana"/>
                <a:sym typeface="Verdana"/>
              </a:rPr>
              <a:t> by </a:t>
            </a:r>
            <a:r>
              <a:rPr lang="fr-FR" sz="800" b="0" dirty="0" err="1">
                <a:solidFill>
                  <a:srgbClr val="000000"/>
                </a:solidFill>
                <a:latin typeface="Verdana"/>
                <a:ea typeface="Verdana"/>
                <a:cs typeface="Verdana"/>
                <a:sym typeface="Verdana"/>
              </a:rPr>
              <a:t>guarantee</a:t>
            </a:r>
            <a:r>
              <a:rPr lang="fr-FR" sz="800" b="0" dirty="0">
                <a:solidFill>
                  <a:srgbClr val="000000"/>
                </a:solidFill>
                <a:latin typeface="Verdana"/>
                <a:ea typeface="Verdana"/>
                <a:cs typeface="Verdana"/>
                <a:sym typeface="Verdana"/>
              </a:rPr>
              <a:t> »), et à son réseau de cabinets membres constitués en entités indépendantes et juridiquement distinctes. Pour en savoir plus sur la structure légale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et de ses cabinets membres, consulter www.deloitte.com/about.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 2023 Deloitte Bénin SARL. Société du réseau Deloitte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met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obligations and have comparable </a:t>
            </a:r>
            <a:r>
              <a:rPr lang="fr-FR" sz="1200" dirty="0" err="1">
                <a:solidFill>
                  <a:srgbClr val="7F7F7F"/>
                </a:solidFill>
                <a:latin typeface="Verdana"/>
                <a:ea typeface="Verdana"/>
                <a:cs typeface="Verdana"/>
                <a:sym typeface="Verdana"/>
              </a:rPr>
              <a:t>results</a:t>
            </a:r>
            <a:r>
              <a:rPr lang="fr-FR" sz="1200" dirty="0">
                <a:solidFill>
                  <a:srgbClr val="7F7F7F"/>
                </a:solidFill>
                <a:latin typeface="Verdana"/>
                <a:ea typeface="Verdana"/>
                <a:cs typeface="Verdana"/>
                <a:sym typeface="Verdana"/>
              </a:rPr>
              <a:t>.</a:t>
            </a:r>
          </a:p>
          <a:p>
            <a:pPr marL="177800" lvl="0" indent="-177800" algn="just">
              <a:lnSpc>
                <a:spcPct val="150000"/>
              </a:lnSpc>
              <a:buClr>
                <a:srgbClr val="81BC00"/>
              </a:buClr>
              <a:buSzPts val="1200"/>
              <a:buFont typeface="Arial"/>
              <a:buChar char="•"/>
            </a:pPr>
            <a:endParaRPr lang="fr-F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met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in 3G </a:t>
            </a:r>
            <a:r>
              <a:rPr lang="fr-FR" sz="1200" dirty="0" err="1">
                <a:solidFill>
                  <a:srgbClr val="7F7F7F"/>
                </a:solidFill>
                <a:latin typeface="Verdana"/>
                <a:ea typeface="Verdana"/>
                <a:cs typeface="Verdana"/>
                <a:sym typeface="Verdana"/>
              </a:rPr>
              <a:t>coverage</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All operators failed to </a:t>
            </a:r>
            <a:r>
              <a:rPr lang="en-US" sz="1200" dirty="0">
                <a:solidFill>
                  <a:srgbClr val="7F7F7F"/>
                </a:solidFill>
              </a:rPr>
              <a:t>satisfy the ARCEP requirements in terms of Indoor 4G coverage. CELTISS fails in </a:t>
            </a:r>
            <a:r>
              <a:rPr lang="en-US" sz="1200" dirty="0" err="1">
                <a:solidFill>
                  <a:srgbClr val="7F7F7F"/>
                </a:solidFill>
              </a:rPr>
              <a:t>Incar</a:t>
            </a:r>
            <a:r>
              <a:rPr lang="en-US" sz="1200" dirty="0">
                <a:solidFill>
                  <a:srgbClr val="7F7F7F"/>
                </a:solidFill>
              </a:rPr>
              <a:t> 4G coverage as well</a:t>
            </a:r>
            <a:br>
              <a:rPr lang="fr-FR" sz="2000" dirty="0">
                <a:solidFill>
                  <a:srgbClr val="7F7F7F"/>
                </a:solidFill>
                <a:latin typeface="Verdana"/>
                <a:ea typeface="Verdana"/>
                <a:cs typeface="Verdana"/>
                <a:sym typeface="Verdana"/>
              </a:rPr>
            </a:b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rPr>
              <a:t>MTN is ranked second in both in voice accessibility and </a:t>
            </a:r>
            <a:r>
              <a:rPr lang="en-US" sz="1200" dirty="0" err="1">
                <a:solidFill>
                  <a:srgbClr val="7F7F7F"/>
                </a:solidFill>
              </a:rPr>
              <a:t>retainability</a:t>
            </a:r>
            <a:endParaRPr lang="en-US" sz="1200" dirty="0">
              <a:solidFill>
                <a:srgbClr val="7F7F7F"/>
              </a:solidFill>
            </a:endParaRPr>
          </a:p>
          <a:p>
            <a:pPr marL="177800" lvl="0" indent="-177800" algn="just">
              <a:lnSpc>
                <a:spcPct val="150000"/>
              </a:lnSpc>
              <a:buClr>
                <a:srgbClr val="81BC00"/>
              </a:buClr>
              <a:buSzPts val="1200"/>
              <a:buFont typeface="Arial"/>
              <a:buChar char="•"/>
            </a:pPr>
            <a:endParaRPr lang="en-US" sz="1200" dirty="0">
              <a:solidFill>
                <a:srgbClr val="7F7F7F"/>
              </a:solidFill>
            </a:endParaRPr>
          </a:p>
          <a:p>
            <a:pPr marL="177800" lvl="0" indent="-177800" algn="just">
              <a:lnSpc>
                <a:spcPct val="150000"/>
              </a:lnSpc>
              <a:buClr>
                <a:srgbClr val="81BC00"/>
              </a:buClr>
              <a:buSzPts val="1200"/>
              <a:buFont typeface="Arial"/>
              <a:buChar char="•"/>
            </a:pPr>
            <a:endParaRPr lang="en-US" sz="1200" dirty="0">
              <a:solidFill>
                <a:srgbClr val="7F7F7F"/>
              </a:solidFill>
            </a:endParaRPr>
          </a:p>
          <a:p>
            <a:pPr marL="177800" lvl="0" indent="-177800" algn="just">
              <a:lnSpc>
                <a:spcPct val="150000"/>
              </a:lnSpc>
              <a:buClr>
                <a:srgbClr val="81BC00"/>
              </a:buClr>
              <a:buSzPts val="1200"/>
              <a:buFont typeface="Arial"/>
              <a:buChar char="•"/>
            </a:pPr>
            <a:r>
              <a:rPr lang="en-US" sz="1200" dirty="0">
                <a:solidFill>
                  <a:srgbClr val="7F7F7F"/>
                </a:solidFill>
              </a:rPr>
              <a:t>Only CELTISS satisfies the </a:t>
            </a:r>
            <a:r>
              <a:rPr lang="en-US" sz="1200" dirty="0" err="1">
                <a:solidFill>
                  <a:srgbClr val="7F7F7F"/>
                </a:solidFill>
              </a:rPr>
              <a:t>retainability</a:t>
            </a:r>
            <a:r>
              <a:rPr lang="en-US" sz="1200" dirty="0">
                <a:solidFill>
                  <a:srgbClr val="7F7F7F"/>
                </a:solidFill>
              </a:rPr>
              <a:t> ARCEP thresholds</a:t>
            </a:r>
          </a:p>
          <a:p>
            <a:pPr marL="177800" lvl="0" indent="-177800" algn="just">
              <a:lnSpc>
                <a:spcPct val="150000"/>
              </a:lnSpc>
              <a:buClr>
                <a:srgbClr val="81BC00"/>
              </a:buClr>
              <a:buSzPts val="1200"/>
              <a:buFont typeface="Arial"/>
              <a:buChar char="•"/>
            </a:pPr>
            <a:endParaRPr lang="en-US" sz="1200" dirty="0">
              <a:solidFill>
                <a:srgbClr val="7F7F7F"/>
              </a:solidFill>
            </a:endParaRPr>
          </a:p>
          <a:p>
            <a:pPr marL="177800" lvl="0" indent="-177800" algn="just">
              <a:lnSpc>
                <a:spcPct val="150000"/>
              </a:lnSpc>
              <a:buClr>
                <a:srgbClr val="81BC00"/>
              </a:buClr>
              <a:buSzPts val="1200"/>
              <a:buFont typeface="Arial"/>
              <a:buChar char="•"/>
            </a:pPr>
            <a:r>
              <a:rPr lang="en-US" sz="1200" dirty="0">
                <a:solidFill>
                  <a:srgbClr val="7F7F7F"/>
                </a:solidFill>
              </a:rPr>
              <a:t>All operators met the MOS ARCEP thresholds </a:t>
            </a:r>
          </a:p>
          <a:p>
            <a:pPr marL="177800" lvl="0" indent="-177800" algn="just">
              <a:lnSpc>
                <a:spcPct val="150000"/>
              </a:lnSpc>
              <a:buClr>
                <a:srgbClr val="81BC00"/>
              </a:buClr>
              <a:buSzPts val="1200"/>
              <a:buFont typeface="Arial"/>
              <a:buChar char="•"/>
            </a:pPr>
            <a:endParaRPr lang="en-US" sz="1200" dirty="0">
              <a:solidFill>
                <a:srgbClr val="7F7F7F"/>
              </a:solidFill>
            </a:endParaRPr>
          </a:p>
          <a:p>
            <a:pPr marL="177800" lvl="0" indent="-177800" algn="just">
              <a:lnSpc>
                <a:spcPct val="150000"/>
              </a:lnSpc>
              <a:buClr>
                <a:srgbClr val="81BC00"/>
              </a:buClr>
              <a:buSzPts val="1200"/>
              <a:buFont typeface="Arial"/>
              <a:buChar char="•"/>
            </a:pPr>
            <a:r>
              <a:rPr lang="en-US" sz="1200" dirty="0">
                <a:solidFill>
                  <a:srgbClr val="7F7F7F"/>
                </a:solidFill>
              </a:rPr>
              <a:t>MOOV and CELTISS have better average MOS than MTN</a:t>
            </a:r>
          </a:p>
          <a:p>
            <a:pPr lvl="0" algn="just">
              <a:lnSpc>
                <a:spcPct val="150000"/>
              </a:lnSpc>
              <a:buClr>
                <a:srgbClr val="81BC00"/>
              </a:buClr>
              <a:buSzPts val="1200"/>
            </a:pPr>
            <a:br>
              <a:rPr lang="en-US" sz="1200" dirty="0">
                <a:solidFill>
                  <a:srgbClr val="7F7F7F"/>
                </a:solidFill>
              </a:rPr>
            </a:b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lvl="0" indent="-177800" algn="just">
              <a:lnSpc>
                <a:spcPct val="110000"/>
              </a:lnSpc>
              <a:buClr>
                <a:srgbClr val="81BC00"/>
              </a:buClr>
              <a:buSzPts val="1200"/>
              <a:buFont typeface="Arial"/>
              <a:buChar char="•"/>
            </a:pPr>
            <a:r>
              <a:rPr lang="en-US" sz="1200" dirty="0">
                <a:solidFill>
                  <a:srgbClr val="7F7F7F"/>
                </a:solidFill>
              </a:rPr>
              <a:t>MTN have the best SMS results,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met ARCEP's requirements.</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rPr>
              <a:t>MTN is ranked first in all kinds of 4G data tests, w</a:t>
            </a:r>
            <a:r>
              <a:rPr lang="en-US" sz="1200" dirty="0">
                <a:solidFill>
                  <a:srgbClr val="7F7F7F"/>
                </a:solidFill>
                <a:latin typeface="Verdana"/>
                <a:ea typeface="Verdana"/>
                <a:cs typeface="Verdana"/>
                <a:sym typeface="Verdana"/>
              </a:rPr>
              <a:t>ith 37/15,5Mbps DL/UL Throughput compared to 16/9.5 Mbps and 13/14.5 Mbps for MOOV and CELTISS.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6599</TotalTime>
  <Words>2940</Words>
  <Application>Microsoft Office PowerPoint</Application>
  <PresentationFormat>Widescreen</PresentationFormat>
  <Paragraphs>612</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Quattrocento Sans</vt:lpstr>
      <vt:lpstr>Verdana</vt:lpstr>
      <vt:lpstr>Arial</vt:lpstr>
      <vt:lpstr>Calibri</vt:lpstr>
      <vt:lpstr>Noto Sans Symbols</vt:lpstr>
      <vt:lpstr>1_Deloitte_US_Onscreen</vt:lpstr>
      <vt:lpstr>Deloitte_US_Onscreen</vt:lpstr>
      <vt:lpstr>PowerPoint Presentation</vt:lpstr>
      <vt:lpstr>Summary</vt:lpstr>
      <vt:lpstr>PowerPoint Presentation</vt:lpstr>
      <vt:lpstr>Intermediate report </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similar2G coverage, All of them satisfy the ARCEP requirements MTN is ranked first in 3G coverage where all operators satisfy the ARCEP requirements All operators failed to satisfy the ARCEP requirements in terms of Indoor 4G coverage. CELTISS fails in Incar 4G coverage as well    </vt:lpstr>
      <vt:lpstr>Benchmarking Key Results – 2G/3G voice and SMS Summary  MTN is ranked second in both in voice accessibility and retainability Only CELTISS satisfies the retainability ARCEP thresholds  All operators met the MOS ARCEP thresholds however MOOV and CELTISS have better average MOS All operators failed in SMS service due to the delivery time exceeding 6s however MTN have the best SMS results      </vt:lpstr>
      <vt:lpstr>Benchmarking Key Results – 3G Data Summary  All operators met the 3G Data ARCEP requirements.   </vt:lpstr>
      <vt:lpstr>Benchmarking Key Results – 4G Data Summary  All operators met the 4G Data ARCEP requirements. MTN is ranked first in all kinds of 4G data tests    </vt:lpstr>
      <vt:lpstr>PowerPoint Presentation</vt:lpstr>
      <vt:lpstr>Benchmarking: 2G coverage  MTN, MOOV and CELTISS 2G coverage met the ARCEP RxLev thresholds.     </vt:lpstr>
      <vt:lpstr>Benchmarking: 2G coverage - Maps  2G coverage plots are quite similar for the 3 operators  </vt:lpstr>
      <vt:lpstr>Benchmarking: 3G coverage  MTN is ranked first in 3G coverage where all operators satisfy the ARCEP requirements     </vt:lpstr>
      <vt:lpstr>Benchmarking: 3G coverage-Maps  3G coverage plots are quite similar for the 3 operators     </vt:lpstr>
      <vt:lpstr>Benchmarking: 4G coverage  All operators failed to satisfy the ARCEP requirements in terms of Indoor 4G coverage. CELTISS fails in Incar 4G coverage as well     </vt:lpstr>
      <vt:lpstr>Benchmarking – 4G coverage - Maps  MOOV have a better 4G coverage plot distribution MTN and CELTISS.      </vt:lpstr>
      <vt:lpstr>PowerPoint Presentation</vt:lpstr>
      <vt:lpstr>Benchmarking: CS Accessibility 2G/3G BLOCKED CALLS   MTN is ranked second in voice accessibility. MOOV failed to satisfy the ARCEP thresholds      </vt:lpstr>
      <vt:lpstr>Benchmarking: CS Retainability 2G/3G DROPPED CALLS   Only CELTISS satisfies the retainability ARCEP thresholds  </vt:lpstr>
      <vt:lpstr>Benchmarking Voice service Band usage(%)   12% of MTN  voice calls is carried by 2G while all voice traffic is carried by 3G for competitors Its recommended for MTN to reduce 2G utilization and increase 3G penetration for better audio quality. MTN's 2G band usage: 76,06% GSM 900 and 23,94% GSM 1800 Mhz, 27,2 % of MTN 3G CS traffic is carried on U900 compared to 12% and 24,5% for MOOV and CELTISS.     </vt:lpstr>
      <vt:lpstr>Benchmarking: CS Integrity Voice quality Mean Opinion Score  MOOV have the best ratio of excellent and good Voice Quality samples  MTN needs to improve its voice quality MOS by pushing CS traffic to 3G and increase 2G full rate penetration.        </vt:lpstr>
      <vt:lpstr>Benchmarking – CS Integrity Voice quality maps (MOS)  MTN has around 2.43% of MOS samples lower than 2.2  Values lower than 2.2 pose risk of bad users perceived voice quality                                              3d       </vt:lpstr>
      <vt:lpstr>Benchmarking: Radio parameters EC/NO comparison   CELLTIS have the best 3G EcNo samples within acceptable range     </vt:lpstr>
      <vt:lpstr>Benchmarking: Radio parameters EC/NO  CELLTIS have the best 3G EcNo samples distribution    </vt:lpstr>
      <vt:lpstr>Benchmarking – 2G/3G CALL SETUP TIME  MTN have the best Call setup time. MTN have the best 4G CSBF Call setup Time, Call setup time 2G is higher than in 3G/4G.      </vt:lpstr>
      <vt:lpstr>Benchmarking – SMS SENDING FAILURE  All operators failed in SMS service due to the delivery time exceeding 6s however MTN have the best SMS results</vt:lpstr>
      <vt:lpstr>PowerPoint Presentation</vt:lpstr>
      <vt:lpstr>Benchmarking – DATA 3G  All operators have a good rate of successful Internet connection </vt:lpstr>
      <vt:lpstr>Benchmarking – DATA 3G  All operators have good web service success rate. MTN have the best PS connection setup time</vt:lpstr>
      <vt:lpstr>Benchmarking – DATA 3G  All operators met the ARCEP downlink and uplink FTP success rate thresholds. </vt:lpstr>
      <vt:lpstr>Benchmarking – 3G FTP MEAN THROUGHPUT   All operators met the ARCEP downlink and uplink FTP success rate thresholds.</vt:lpstr>
      <vt:lpstr>Benchmarking – 3G FTP MEAN THROUGHPUT comparison map  All samples  exceed 2Mbps </vt:lpstr>
      <vt:lpstr>Benchmarking – 4G HTTP Browsing  MTN Have the  best HTTP Browsing success rate.  </vt:lpstr>
      <vt:lpstr>Benchmarking – 4G FTP THROUGHPUT comparison  All operators have a good FTP success rate.  </vt:lpstr>
      <vt:lpstr>Benchmarking – 4G FTP THROUGHPUT comparison  MTN is ranked first in all kinds of 4G data tests  </vt:lpstr>
      <vt:lpstr>Benchmarking – 4G FTP THROUGHPUT comparison map  MTN Shows the best 4G FTP throughput samples distribution.   </vt:lpstr>
      <vt:lpstr>Benchmarking – BAND and TECHNOLOGY UTILISATION  Most of MTN LTE samples are in 2600 band.  Most of CELTIS LTE samples are in 1800 band. Most of MOOV LTE samples are in 2600 band Usage of 3G U900 is lower for CELTISS  </vt:lpstr>
      <vt:lpstr>Benchmarking – Data TECHNOLOGY Usage(%)  MTN have the highest LTE CA Carrier Aggregation usage.       </vt:lpstr>
      <vt:lpstr>Benchmarking – SINR comparison   Drive tests are showing that MTN have the best acceptable level range of SINR.     </vt:lpstr>
      <vt:lpstr>Benchmarking – SNIR comparison map  4G MTN have a  better  quality of signal compared to CELTISS and MOOV.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141</cp:revision>
  <dcterms:created xsi:type="dcterms:W3CDTF">2019-01-15T17:14:35Z</dcterms:created>
  <dcterms:modified xsi:type="dcterms:W3CDTF">2023-11-23T12:29:40Z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