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67" r:id="rId2"/>
  </p:sldMasterIdLst>
  <p:notesMasterIdLst>
    <p:notesMasterId r:id="rId50"/>
  </p:notesMasterIdLst>
  <p:sldIdLst>
    <p:sldId id="256" r:id="rId3"/>
    <p:sldId id="370" r:id="rId4"/>
    <p:sldId id="265" r:id="rId5"/>
    <p:sldId id="266" r:id="rId6"/>
    <p:sldId id="270" r:id="rId7"/>
    <p:sldId id="364" r:id="rId8"/>
    <p:sldId id="365" r:id="rId9"/>
    <p:sldId id="366" r:id="rId10"/>
    <p:sldId id="367" r:id="rId11"/>
    <p:sldId id="368"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4" r:id="rId28"/>
    <p:sldId id="292" r:id="rId29"/>
    <p:sldId id="293" r:id="rId30"/>
    <p:sldId id="296" r:id="rId31"/>
    <p:sldId id="297" r:id="rId32"/>
    <p:sldId id="300" r:id="rId33"/>
    <p:sldId id="302" r:id="rId34"/>
    <p:sldId id="303" r:id="rId35"/>
    <p:sldId id="304" r:id="rId36"/>
    <p:sldId id="305" r:id="rId37"/>
    <p:sldId id="306" r:id="rId38"/>
    <p:sldId id="307" r:id="rId39"/>
    <p:sldId id="308" r:id="rId40"/>
    <p:sldId id="310" r:id="rId41"/>
    <p:sldId id="311" r:id="rId42"/>
    <p:sldId id="312" r:id="rId43"/>
    <p:sldId id="313" r:id="rId44"/>
    <p:sldId id="314" r:id="rId45"/>
    <p:sldId id="315" r:id="rId46"/>
    <p:sldId id="298" r:id="rId47"/>
    <p:sldId id="299" r:id="rId48"/>
    <p:sldId id="363" r:id="rId49"/>
  </p:sldIdLst>
  <p:sldSz cx="12192000" cy="6858000"/>
  <p:notesSz cx="6888163" cy="10018713"/>
  <p:embeddedFontLst>
    <p:embeddedFont>
      <p:font typeface="Calibri" panose="020F0502020204030204" pitchFamily="34" charset="0"/>
      <p:regular r:id="rId51"/>
      <p:bold r:id="rId52"/>
      <p:italic r:id="rId53"/>
      <p:boldItalic r:id="rId54"/>
    </p:embeddedFont>
    <p:embeddedFont>
      <p:font typeface="Quattrocento Sans" panose="020B0502050000020003"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1" roundtripDataSignature="AMtx7mh9ShnsCpWfi0a89vcibXs08kjql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9F1B-63BB-83C6-93DF-D19ED3AAC3E9}" name="Staali, Tayssir" initials="ST" userId="S::tstaali@deloitte.tn::a18552f2-2b35-4792-b779-7338f8e64709" providerId="AD"/>
  <p188:author id="{5855DCBF-4AE8-91DC-443D-EB7E0B381EDC}" name="Fares Saadani" initials="FS" userId="3f643a38f509a1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84436-6C33-42CD-8F6A-DCAEFB94276C}">
  <a:tblStyle styleId="{62A84436-6C33-42CD-8F6A-DCAEFB9427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EE405A-7E54-4E8C-AB30-BF626E5CE3A9}" styleName="Table_1">
    <a:wholeTbl>
      <a:tcTxStyle b="off" i="off">
        <a:font>
          <a:latin typeface="Verdana"/>
          <a:ea typeface="Verdana"/>
          <a:cs typeface="Verdana"/>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EBEC"/>
          </a:solidFill>
        </a:fill>
      </a:tcStyle>
    </a:wholeTbl>
    <a:band1H>
      <a:tcTxStyle/>
      <a:tcStyle>
        <a:tcBdr/>
        <a:fill>
          <a:solidFill>
            <a:srgbClr val="D5D5D6"/>
          </a:solidFill>
        </a:fill>
      </a:tcStyle>
    </a:band1H>
    <a:band2H>
      <a:tcTxStyle/>
      <a:tcStyle>
        <a:tcBdr/>
      </a:tcStyle>
    </a:band2H>
    <a:band1V>
      <a:tcTxStyle/>
      <a:tcStyle>
        <a:tcBdr/>
        <a:fill>
          <a:solidFill>
            <a:srgbClr val="D5D5D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EBEC"/>
          </a:solidFill>
        </a:fill>
      </a:tcStyle>
    </a:lastRow>
    <a:seCell>
      <a:tcTxStyle/>
      <a:tcStyle>
        <a:tcBdr/>
      </a:tcStyle>
    </a:seCell>
    <a:swCell>
      <a:tcTxStyle/>
      <a:tcStyle>
        <a:tcBdr/>
      </a:tcStyle>
    </a:swCell>
    <a:firstRow>
      <a:tcTxStyle b="on" i="off"/>
      <a:tcStyle>
        <a:tcBdr/>
        <a:fill>
          <a:solidFill>
            <a:srgbClr val="EBEBE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36" autoAdjust="0"/>
  </p:normalViewPr>
  <p:slideViewPr>
    <p:cSldViewPr snapToGrid="0">
      <p:cViewPr varScale="1">
        <p:scale>
          <a:sx n="71" d="100"/>
          <a:sy n="71" d="100"/>
        </p:scale>
        <p:origin x="1109"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141" Type="http://customschemas.google.com/relationships/presentationmetadata" Target="metadata"/><Relationship Id="rId146"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14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14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D:\Project\MTN\Report\ALLADA\Chart%20ALLADA.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SUS1\Desktop\Benin\ALLADA\Chart%20ALLAD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RxLev Distribution (%)</a:t>
            </a:r>
          </a:p>
        </c:rich>
      </c:tx>
      <c:layout>
        <c:manualLayout>
          <c:xMode val="edge"/>
          <c:yMode val="edge"/>
          <c:x val="0.33227129767096902"/>
          <c:y val="2.2046996280330165E-2"/>
          <c:w val="0.54464143514633179"/>
          <c:h val="0.170516297221183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607111111111105E-2"/>
          <c:y val="0.19848089438022806"/>
          <c:w val="0.94290256500244141"/>
          <c:h val="0.62545496225357056"/>
        </c:manualLayout>
      </c:layout>
      <c:barChart>
        <c:barDir val="col"/>
        <c:grouping val="clustered"/>
        <c:varyColors val="0"/>
        <c:ser>
          <c:idx val="0"/>
          <c:order val="0"/>
          <c:tx>
            <c:strRef>
              <c:f>Sheet1!$A$5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Sheet1!$B$5:$D$5</c:f>
              <c:numCache>
                <c:formatCode>0.00%</c:formatCode>
                <c:ptCount val="3"/>
                <c:pt idx="0">
                  <c:v>0.90800000000000003</c:v>
                </c:pt>
                <c:pt idx="1">
                  <c:v>0.99160000000000004</c:v>
                </c:pt>
                <c:pt idx="2">
                  <c:v>0.99839999999999995</c:v>
                </c:pt>
              </c:numCache>
            </c:numRef>
          </c:val>
          <c:extLst>
            <c:ext xmlns:c16="http://schemas.microsoft.com/office/drawing/2014/chart" uri="{C3380CC4-5D6E-409C-BE32-E72D297353CC}">
              <c16:uniqueId val="{00000000-E602-4051-BE18-41D5131CD346}"/>
            </c:ext>
          </c:extLst>
        </c:ser>
        <c:ser>
          <c:idx val="2"/>
          <c:order val="1"/>
          <c:tx>
            <c:strRef>
              <c:f>Sheet1!$A$6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Sheet1!$B$6:$D$6</c:f>
              <c:numCache>
                <c:formatCode>0.00%</c:formatCode>
                <c:ptCount val="3"/>
                <c:pt idx="0">
                  <c:v>0.9002</c:v>
                </c:pt>
                <c:pt idx="1">
                  <c:v>0.99770000000000003</c:v>
                </c:pt>
                <c:pt idx="2">
                  <c:v>1</c:v>
                </c:pt>
              </c:numCache>
            </c:numRef>
          </c:val>
          <c:extLst>
            <c:ext xmlns:c16="http://schemas.microsoft.com/office/drawing/2014/chart" uri="{C3380CC4-5D6E-409C-BE32-E72D297353CC}">
              <c16:uniqueId val="{00000001-E602-4051-BE18-41D5131CD346}"/>
            </c:ext>
          </c:extLst>
        </c:ser>
        <c:ser>
          <c:idx val="1"/>
          <c:order val="2"/>
          <c:tx>
            <c:strRef>
              <c:f>Sheet1!$A$7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Sheet1!$B$7:$D$7</c:f>
              <c:numCache>
                <c:formatCode>0.00%</c:formatCode>
                <c:ptCount val="3"/>
                <c:pt idx="0">
                  <c:v>0.91410000000000002</c:v>
                </c:pt>
                <c:pt idx="1">
                  <c:v>0.99950000000000006</c:v>
                </c:pt>
                <c:pt idx="2">
                  <c:v>1</c:v>
                </c:pt>
              </c:numCache>
            </c:numRef>
          </c:val>
          <c:extLst>
            <c:ext xmlns:c16="http://schemas.microsoft.com/office/drawing/2014/chart" uri="{C3380CC4-5D6E-409C-BE32-E72D297353CC}">
              <c16:uniqueId val="{00000002-E602-4051-BE18-41D5131CD346}"/>
            </c:ext>
          </c:extLst>
        </c:ser>
        <c:dLbls>
          <c:dLblPos val="outEnd"/>
          <c:showLegendKey val="0"/>
          <c:showVal val="1"/>
          <c:showCatName val="0"/>
          <c:showSerName val="0"/>
          <c:showPercent val="0"/>
          <c:showBubbleSize val="0"/>
        </c:dLbls>
        <c:gapWidth val="219"/>
        <c:overlap val="-27"/>
        <c:axId val="424928000"/>
        <c:axId val="424929536"/>
      </c:barChart>
      <c:catAx>
        <c:axId val="424928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9536"/>
        <c:crosses val="autoZero"/>
        <c:auto val="1"/>
        <c:lblAlgn val="ctr"/>
        <c:lblOffset val="100"/>
        <c:tickLblSkip val="1"/>
        <c:noMultiLvlLbl val="1"/>
      </c:catAx>
      <c:valAx>
        <c:axId val="424929536"/>
        <c:scaling>
          <c:orientation val="minMax"/>
          <c:max val="1"/>
          <c:min val="0.7500000000000001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2G</a:t>
            </a:r>
            <a:r>
              <a:rPr lang="fr-FR" baseline="0"/>
              <a:t> band </a:t>
            </a:r>
            <a:r>
              <a:rPr lang="fr-FR"/>
              <a:t>usage(%)</a:t>
            </a:r>
          </a:p>
        </c:rich>
      </c:tx>
      <c:layout>
        <c:manualLayout>
          <c:xMode val="edge"/>
          <c:yMode val="edge"/>
          <c:x val="0.25289574219889183"/>
          <c:y val="2.9906105652237565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Sheet1!$A$529</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D8AF-4D11-B6F6-6F66D4E010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Sheet1!$B$529:$C$529</c:f>
              <c:numCache>
                <c:formatCode>0.00%</c:formatCode>
                <c:ptCount val="2"/>
                <c:pt idx="0">
                  <c:v>0.87690000000000001</c:v>
                </c:pt>
                <c:pt idx="1">
                  <c:v>0.1231</c:v>
                </c:pt>
              </c:numCache>
            </c:numRef>
          </c:val>
          <c:extLst>
            <c:ext xmlns:c16="http://schemas.microsoft.com/office/drawing/2014/chart" uri="{C3380CC4-5D6E-409C-BE32-E72D297353CC}">
              <c16:uniqueId val="{00000002-D8AF-4D11-B6F6-6F66D4E010F1}"/>
            </c:ext>
          </c:extLst>
        </c:ser>
        <c:ser>
          <c:idx val="2"/>
          <c:order val="1"/>
          <c:tx>
            <c:strRef>
              <c:f>Sheet1!$A$530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Sheet1!$B$530:$C$530</c:f>
              <c:numCache>
                <c:formatCode>0.00%</c:formatCode>
                <c:ptCount val="2"/>
                <c:pt idx="0">
                  <c:v>0.75</c:v>
                </c:pt>
                <c:pt idx="1">
                  <c:v>0.25</c:v>
                </c:pt>
              </c:numCache>
            </c:numRef>
          </c:val>
          <c:extLst>
            <c:ext xmlns:c16="http://schemas.microsoft.com/office/drawing/2014/chart" uri="{C3380CC4-5D6E-409C-BE32-E72D297353CC}">
              <c16:uniqueId val="{00000003-D8AF-4D11-B6F6-6F66D4E010F1}"/>
            </c:ext>
          </c:extLst>
        </c:ser>
        <c:ser>
          <c:idx val="1"/>
          <c:order val="2"/>
          <c:tx>
            <c:strRef>
              <c:f>Sheet1!$A$531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Sheet1!$B$531:$C$531</c:f>
              <c:numCache>
                <c:formatCode>0.00%</c:formatCode>
                <c:ptCount val="2"/>
                <c:pt idx="0">
                  <c:v>0.77590000000000003</c:v>
                </c:pt>
                <c:pt idx="1">
                  <c:v>0.22409999999999999</c:v>
                </c:pt>
              </c:numCache>
            </c:numRef>
          </c:val>
          <c:extLst>
            <c:ext xmlns:c16="http://schemas.microsoft.com/office/drawing/2014/chart" uri="{C3380CC4-5D6E-409C-BE32-E72D297353CC}">
              <c16:uniqueId val="{00000004-D8AF-4D11-B6F6-6F66D4E010F1}"/>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ysClr val="windowText" lastClr="000000">
                    <a:lumMod val="65000"/>
                    <a:lumOff val="35000"/>
                  </a:sysClr>
                </a:solidFill>
              </a:rPr>
              <a:t>3G band usage(%)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Sheet1!$A$549</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Sheet1!$B$549:$C$549</c:f>
              <c:numCache>
                <c:formatCode>0.00%</c:formatCode>
                <c:ptCount val="2"/>
                <c:pt idx="0">
                  <c:v>0.30099999999999999</c:v>
                </c:pt>
                <c:pt idx="1">
                  <c:v>0.69899999999999995</c:v>
                </c:pt>
              </c:numCache>
            </c:numRef>
          </c:val>
          <c:extLst>
            <c:ext xmlns:c16="http://schemas.microsoft.com/office/drawing/2014/chart" uri="{C3380CC4-5D6E-409C-BE32-E72D297353CC}">
              <c16:uniqueId val="{00000000-5356-46C8-8C22-4C21A818BC18}"/>
            </c:ext>
          </c:extLst>
        </c:ser>
        <c:ser>
          <c:idx val="1"/>
          <c:order val="1"/>
          <c:tx>
            <c:strRef>
              <c:f>Sheet1!$A$550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Sheet1!$B$550:$C$550</c:f>
              <c:numCache>
                <c:formatCode>0.00%</c:formatCode>
                <c:ptCount val="2"/>
                <c:pt idx="0">
                  <c:v>0.81379999999999997</c:v>
                </c:pt>
                <c:pt idx="1">
                  <c:v>0.1862</c:v>
                </c:pt>
              </c:numCache>
            </c:numRef>
          </c:val>
          <c:extLst>
            <c:ext xmlns:c16="http://schemas.microsoft.com/office/drawing/2014/chart" uri="{C3380CC4-5D6E-409C-BE32-E72D297353CC}">
              <c16:uniqueId val="{00000001-5356-46C8-8C22-4C21A818BC18}"/>
            </c:ext>
          </c:extLst>
        </c:ser>
        <c:ser>
          <c:idx val="2"/>
          <c:order val="2"/>
          <c:tx>
            <c:strRef>
              <c:f>Sheet1!$A$551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Sheet1!$B$551:$C$551</c:f>
              <c:numCache>
                <c:formatCode>0.00%</c:formatCode>
                <c:ptCount val="2"/>
                <c:pt idx="0">
                  <c:v>0.121487</c:v>
                </c:pt>
                <c:pt idx="1">
                  <c:v>0.87849999999999995</c:v>
                </c:pt>
              </c:numCache>
            </c:numRef>
          </c:val>
          <c:extLst>
            <c:ext xmlns:c16="http://schemas.microsoft.com/office/drawing/2014/chart" uri="{C3380CC4-5D6E-409C-BE32-E72D297353CC}">
              <c16:uniqueId val="{00000002-5356-46C8-8C22-4C21A818BC18}"/>
            </c:ext>
          </c:extLst>
        </c:ser>
        <c:dLbls>
          <c:dLblPos val="outEnd"/>
          <c:showLegendKey val="0"/>
          <c:showVal val="1"/>
          <c:showCatName val="0"/>
          <c:showSerName val="0"/>
          <c:showPercent val="0"/>
          <c:showBubbleSize val="0"/>
        </c:dLbls>
        <c:gapWidth val="219"/>
        <c:overlap val="-27"/>
        <c:axId val="782347327"/>
        <c:axId val="1111135391"/>
      </c:barChart>
      <c:catAx>
        <c:axId val="78234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1135391"/>
        <c:crosses val="autoZero"/>
        <c:auto val="1"/>
        <c:lblAlgn val="ctr"/>
        <c:lblOffset val="100"/>
        <c:noMultiLvlLbl val="0"/>
      </c:catAx>
      <c:valAx>
        <c:axId val="11111353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82347327"/>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tx1"/>
      </a:solid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Ec/No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Sheet1!$A$108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Sheet1!$B$108:$F$108</c:f>
              <c:numCache>
                <c:formatCode>0.00%</c:formatCode>
                <c:ptCount val="5"/>
                <c:pt idx="0">
                  <c:v>0.22850000000000001</c:v>
                </c:pt>
                <c:pt idx="1">
                  <c:v>0.32019999999999998</c:v>
                </c:pt>
                <c:pt idx="2">
                  <c:v>0.38969999999999999</c:v>
                </c:pt>
                <c:pt idx="3">
                  <c:v>6.1600000000000002E-2</c:v>
                </c:pt>
                <c:pt idx="4">
                  <c:v>0.54869999999999997</c:v>
                </c:pt>
              </c:numCache>
            </c:numRef>
          </c:val>
          <c:extLst>
            <c:ext xmlns:c16="http://schemas.microsoft.com/office/drawing/2014/chart" uri="{C3380CC4-5D6E-409C-BE32-E72D297353CC}">
              <c16:uniqueId val="{00000000-21F3-4FDE-A0C1-9D333E0A7791}"/>
            </c:ext>
          </c:extLst>
        </c:ser>
        <c:ser>
          <c:idx val="1"/>
          <c:order val="1"/>
          <c:tx>
            <c:strRef>
              <c:f>Sheet1!$A$109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Sheet1!$B$109:$F$109</c:f>
              <c:numCache>
                <c:formatCode>0.00%</c:formatCode>
                <c:ptCount val="5"/>
                <c:pt idx="0">
                  <c:v>0.1384</c:v>
                </c:pt>
                <c:pt idx="1">
                  <c:v>0.32129999999999997</c:v>
                </c:pt>
                <c:pt idx="2">
                  <c:v>0.48089999999999999</c:v>
                </c:pt>
                <c:pt idx="3">
                  <c:v>5.9499999999999997E-2</c:v>
                </c:pt>
                <c:pt idx="4">
                  <c:v>0.4597</c:v>
                </c:pt>
              </c:numCache>
            </c:numRef>
          </c:val>
          <c:extLst>
            <c:ext xmlns:c16="http://schemas.microsoft.com/office/drawing/2014/chart" uri="{C3380CC4-5D6E-409C-BE32-E72D297353CC}">
              <c16:uniqueId val="{00000001-21F3-4FDE-A0C1-9D333E0A7791}"/>
            </c:ext>
          </c:extLst>
        </c:ser>
        <c:ser>
          <c:idx val="2"/>
          <c:order val="2"/>
          <c:tx>
            <c:strRef>
              <c:f>Sheet1!$A$110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Sheet1!$B$110:$F$110</c:f>
              <c:numCache>
                <c:formatCode>0.00%</c:formatCode>
                <c:ptCount val="5"/>
                <c:pt idx="0">
                  <c:v>0.74629999999999996</c:v>
                </c:pt>
                <c:pt idx="1">
                  <c:v>0.1762</c:v>
                </c:pt>
                <c:pt idx="2">
                  <c:v>5.0599999999999999E-2</c:v>
                </c:pt>
                <c:pt idx="3">
                  <c:v>2.69E-2</c:v>
                </c:pt>
                <c:pt idx="4">
                  <c:v>0.92249999999999999</c:v>
                </c:pt>
              </c:numCache>
            </c:numRef>
          </c:val>
          <c:extLst>
            <c:ext xmlns:c16="http://schemas.microsoft.com/office/drawing/2014/chart" uri="{C3380CC4-5D6E-409C-BE32-E72D297353CC}">
              <c16:uniqueId val="{00000002-21F3-4FDE-A0C1-9D333E0A7791}"/>
            </c:ext>
          </c:extLst>
        </c:ser>
        <c:dLbls>
          <c:dLblPos val="outEnd"/>
          <c:showLegendKey val="0"/>
          <c:showVal val="1"/>
          <c:showCatName val="0"/>
          <c:showSerName val="0"/>
          <c:showPercent val="0"/>
          <c:showBubbleSize val="0"/>
        </c:dLbls>
        <c:gapWidth val="219"/>
        <c:overlap val="-27"/>
        <c:axId val="320530304"/>
        <c:axId val="320531840"/>
      </c:barChart>
      <c:catAx>
        <c:axId val="3205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1840"/>
        <c:crosses val="autoZero"/>
        <c:auto val="1"/>
        <c:lblAlgn val="ctr"/>
        <c:lblOffset val="100"/>
        <c:noMultiLvlLbl val="0"/>
      </c:catAx>
      <c:valAx>
        <c:axId val="3205318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Setup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Sheet1!$B$194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Sheet1!$B$195</c:f>
              <c:numCache>
                <c:formatCode>0.00</c:formatCode>
                <c:ptCount val="1"/>
                <c:pt idx="0">
                  <c:v>5.7</c:v>
                </c:pt>
              </c:numCache>
            </c:numRef>
          </c:val>
          <c:extLst>
            <c:ext xmlns:c16="http://schemas.microsoft.com/office/drawing/2014/chart" uri="{C3380CC4-5D6E-409C-BE32-E72D297353CC}">
              <c16:uniqueId val="{00000000-B6BE-4277-BE10-043A41EDD939}"/>
            </c:ext>
          </c:extLst>
        </c:ser>
        <c:ser>
          <c:idx val="1"/>
          <c:order val="1"/>
          <c:tx>
            <c:strRef>
              <c:f>Sheet1!$C$194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Sheet1!$C$195</c:f>
              <c:numCache>
                <c:formatCode>0.00</c:formatCode>
                <c:ptCount val="1"/>
                <c:pt idx="0">
                  <c:v>7.38</c:v>
                </c:pt>
              </c:numCache>
            </c:numRef>
          </c:val>
          <c:extLst>
            <c:ext xmlns:c16="http://schemas.microsoft.com/office/drawing/2014/chart" uri="{C3380CC4-5D6E-409C-BE32-E72D297353CC}">
              <c16:uniqueId val="{00000001-B6BE-4277-BE10-043A41EDD939}"/>
            </c:ext>
          </c:extLst>
        </c:ser>
        <c:ser>
          <c:idx val="2"/>
          <c:order val="2"/>
          <c:tx>
            <c:strRef>
              <c:f>Sheet1!$D$194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Sheet1!$D$195</c:f>
              <c:numCache>
                <c:formatCode>0.00</c:formatCode>
                <c:ptCount val="1"/>
                <c:pt idx="0">
                  <c:v>7.65</c:v>
                </c:pt>
              </c:numCache>
            </c:numRef>
          </c:val>
          <c:extLst>
            <c:ext xmlns:c16="http://schemas.microsoft.com/office/drawing/2014/chart" uri="{C3380CC4-5D6E-409C-BE32-E72D297353CC}">
              <c16:uniqueId val="{00000002-B6BE-4277-BE10-043A41EDD939}"/>
            </c:ext>
          </c:extLst>
        </c:ser>
        <c:dLbls>
          <c:dLblPos val="outEnd"/>
          <c:showLegendKey val="0"/>
          <c:showVal val="1"/>
          <c:showCatName val="0"/>
          <c:showSerName val="0"/>
          <c:showPercent val="0"/>
          <c:showBubbleSize val="0"/>
        </c:dLbls>
        <c:gapWidth val="219"/>
        <c:overlap val="-27"/>
        <c:axId val="287468928"/>
        <c:axId val="287478912"/>
      </c:barChart>
      <c:catAx>
        <c:axId val="2874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78912"/>
        <c:crosses val="autoZero"/>
        <c:auto val="1"/>
        <c:lblAlgn val="ctr"/>
        <c:lblOffset val="100"/>
        <c:noMultiLvlLbl val="0"/>
      </c:catAx>
      <c:valAx>
        <c:axId val="2874789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6892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CS Call setup Time</a:t>
            </a:r>
            <a:r>
              <a:rPr lang="fr-FR" baseline="0"/>
              <a:t> by technology (s)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Sheet1!$A$221</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Sheet1!$B$221:$D$221</c:f>
              <c:numCache>
                <c:formatCode>General</c:formatCode>
                <c:ptCount val="3"/>
                <c:pt idx="0">
                  <c:v>5.4</c:v>
                </c:pt>
                <c:pt idx="1">
                  <c:v>5.75</c:v>
                </c:pt>
                <c:pt idx="2">
                  <c:v>6.09</c:v>
                </c:pt>
              </c:numCache>
            </c:numRef>
          </c:val>
          <c:extLst>
            <c:ext xmlns:c16="http://schemas.microsoft.com/office/drawing/2014/chart" uri="{C3380CC4-5D6E-409C-BE32-E72D297353CC}">
              <c16:uniqueId val="{00000000-39BB-4BAC-AC8E-3054FD0351DA}"/>
            </c:ext>
          </c:extLst>
        </c:ser>
        <c:ser>
          <c:idx val="1"/>
          <c:order val="1"/>
          <c:tx>
            <c:strRef>
              <c:f>Sheet1!$A$222</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Sheet1!$B$222:$D$222</c:f>
              <c:numCache>
                <c:formatCode>General</c:formatCode>
                <c:ptCount val="3"/>
                <c:pt idx="0">
                  <c:v>6.97</c:v>
                </c:pt>
                <c:pt idx="1">
                  <c:v>7.62</c:v>
                </c:pt>
                <c:pt idx="2">
                  <c:v>7.55</c:v>
                </c:pt>
              </c:numCache>
            </c:numRef>
          </c:val>
          <c:extLst>
            <c:ext xmlns:c16="http://schemas.microsoft.com/office/drawing/2014/chart" uri="{C3380CC4-5D6E-409C-BE32-E72D297353CC}">
              <c16:uniqueId val="{00000001-39BB-4BAC-AC8E-3054FD0351DA}"/>
            </c:ext>
          </c:extLst>
        </c:ser>
        <c:ser>
          <c:idx val="2"/>
          <c:order val="2"/>
          <c:tx>
            <c:strRef>
              <c:f>Sheet1!$A$223</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Sheet1!$B$223:$D$223</c:f>
              <c:numCache>
                <c:formatCode>General</c:formatCode>
                <c:ptCount val="3"/>
                <c:pt idx="0">
                  <c:v>7.07</c:v>
                </c:pt>
                <c:pt idx="1">
                  <c:v>8.35</c:v>
                </c:pt>
                <c:pt idx="2">
                  <c:v>8.1300000000000008</c:v>
                </c:pt>
              </c:numCache>
            </c:numRef>
          </c:val>
          <c:extLst>
            <c:ext xmlns:c16="http://schemas.microsoft.com/office/drawing/2014/chart" uri="{C3380CC4-5D6E-409C-BE32-E72D297353CC}">
              <c16:uniqueId val="{00000002-39BB-4BAC-AC8E-3054FD0351DA}"/>
            </c:ext>
          </c:extLst>
        </c:ser>
        <c:dLbls>
          <c:dLblPos val="outEnd"/>
          <c:showLegendKey val="0"/>
          <c:showVal val="1"/>
          <c:showCatName val="0"/>
          <c:showSerName val="0"/>
          <c:showPercent val="0"/>
          <c:showBubbleSize val="0"/>
        </c:dLbls>
        <c:gapWidth val="219"/>
        <c:overlap val="-27"/>
        <c:axId val="475710159"/>
        <c:axId val="1114480031"/>
      </c:barChart>
      <c:catAx>
        <c:axId val="47571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4480031"/>
        <c:crosses val="autoZero"/>
        <c:auto val="1"/>
        <c:lblAlgn val="ctr"/>
        <c:lblOffset val="100"/>
        <c:noMultiLvlLbl val="0"/>
      </c:catAx>
      <c:valAx>
        <c:axId val="1114480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5710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191752890392821E-2"/>
          <c:y val="0.15095645095645097"/>
          <c:w val="0.92103414242641157"/>
          <c:h val="0.66152468120972063"/>
        </c:manualLayout>
      </c:layout>
      <c:barChart>
        <c:barDir val="col"/>
        <c:grouping val="clustered"/>
        <c:varyColors val="0"/>
        <c:ser>
          <c:idx val="0"/>
          <c:order val="0"/>
          <c:tx>
            <c:strRef>
              <c:f>Sheet1!$A$254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Sheet1!$B$254:$C$254</c:f>
              <c:numCache>
                <c:formatCode>0.00%</c:formatCode>
                <c:ptCount val="2"/>
                <c:pt idx="0">
                  <c:v>0.96340000000000003</c:v>
                </c:pt>
                <c:pt idx="1">
                  <c:v>0.95140000000000002</c:v>
                </c:pt>
              </c:numCache>
            </c:numRef>
          </c:val>
          <c:extLst>
            <c:ext xmlns:c16="http://schemas.microsoft.com/office/drawing/2014/chart" uri="{C3380CC4-5D6E-409C-BE32-E72D297353CC}">
              <c16:uniqueId val="{00000000-C9BF-45A0-8969-6559D53B1390}"/>
            </c:ext>
          </c:extLst>
        </c:ser>
        <c:ser>
          <c:idx val="1"/>
          <c:order val="1"/>
          <c:tx>
            <c:strRef>
              <c:f>Sheet1!$A$255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Sheet1!$B$255:$C$255</c:f>
              <c:numCache>
                <c:formatCode>0.00%</c:formatCode>
                <c:ptCount val="2"/>
                <c:pt idx="0">
                  <c:v>0.93730000000000002</c:v>
                </c:pt>
                <c:pt idx="1">
                  <c:v>0.91100000000000003</c:v>
                </c:pt>
              </c:numCache>
            </c:numRef>
          </c:val>
          <c:extLst>
            <c:ext xmlns:c16="http://schemas.microsoft.com/office/drawing/2014/chart" uri="{C3380CC4-5D6E-409C-BE32-E72D297353CC}">
              <c16:uniqueId val="{00000001-C9BF-45A0-8969-6559D53B1390}"/>
            </c:ext>
          </c:extLst>
        </c:ser>
        <c:ser>
          <c:idx val="2"/>
          <c:order val="2"/>
          <c:tx>
            <c:strRef>
              <c:f>Sheet1!$A$256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Sheet1!$B$256:$C$256</c:f>
              <c:numCache>
                <c:formatCode>0.00%</c:formatCode>
                <c:ptCount val="2"/>
                <c:pt idx="0">
                  <c:v>0.99670000000000003</c:v>
                </c:pt>
                <c:pt idx="1">
                  <c:v>0.99360000000000004</c:v>
                </c:pt>
              </c:numCache>
            </c:numRef>
          </c:val>
          <c:extLst>
            <c:ext xmlns:c16="http://schemas.microsoft.com/office/drawing/2014/chart" uri="{C3380CC4-5D6E-409C-BE32-E72D297353CC}">
              <c16:uniqueId val="{00000002-C9BF-45A0-8969-6559D53B1390}"/>
            </c:ext>
          </c:extLst>
        </c:ser>
        <c:dLbls>
          <c:dLblPos val="outEnd"/>
          <c:showLegendKey val="0"/>
          <c:showVal val="1"/>
          <c:showCatName val="0"/>
          <c:showSerName val="0"/>
          <c:showPercent val="0"/>
          <c:showBubbleSize val="0"/>
        </c:dLbls>
        <c:gapWidth val="219"/>
        <c:overlap val="-27"/>
        <c:axId val="322579072"/>
        <c:axId val="322582016"/>
      </c:barChart>
      <c:catAx>
        <c:axId val="3225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82016"/>
        <c:crosses val="autoZero"/>
        <c:auto val="1"/>
        <c:lblAlgn val="ctr"/>
        <c:lblOffset val="100"/>
        <c:noMultiLvlLbl val="0"/>
      </c:catAx>
      <c:valAx>
        <c:axId val="3225820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7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 Send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Sheet1!$A$278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Sheet1!$B$278:$D$278</c:f>
              <c:numCache>
                <c:formatCode>0.00%</c:formatCode>
                <c:ptCount val="3"/>
                <c:pt idx="0">
                  <c:v>0.44390000000000002</c:v>
                </c:pt>
                <c:pt idx="1">
                  <c:v>0.52249999999999996</c:v>
                </c:pt>
                <c:pt idx="2">
                  <c:v>3.3599999999999998E-2</c:v>
                </c:pt>
              </c:numCache>
            </c:numRef>
          </c:val>
          <c:extLst>
            <c:ext xmlns:c16="http://schemas.microsoft.com/office/drawing/2014/chart" uri="{C3380CC4-5D6E-409C-BE32-E72D297353CC}">
              <c16:uniqueId val="{00000000-F9B4-47E2-AA3A-708C379078B3}"/>
            </c:ext>
          </c:extLst>
        </c:ser>
        <c:ser>
          <c:idx val="1"/>
          <c:order val="1"/>
          <c:tx>
            <c:strRef>
              <c:f>Sheet1!$A$279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Sheet1!$B$279:$D$279</c:f>
              <c:numCache>
                <c:formatCode>0.00%</c:formatCode>
                <c:ptCount val="3"/>
                <c:pt idx="0">
                  <c:v>0.40539999999999998</c:v>
                </c:pt>
                <c:pt idx="1">
                  <c:v>0.53200000000000003</c:v>
                </c:pt>
                <c:pt idx="2">
                  <c:v>6.2600000000000003E-2</c:v>
                </c:pt>
              </c:numCache>
            </c:numRef>
          </c:val>
          <c:extLst>
            <c:ext xmlns:c16="http://schemas.microsoft.com/office/drawing/2014/chart" uri="{C3380CC4-5D6E-409C-BE32-E72D297353CC}">
              <c16:uniqueId val="{00000001-F9B4-47E2-AA3A-708C379078B3}"/>
            </c:ext>
          </c:extLst>
        </c:ser>
        <c:ser>
          <c:idx val="2"/>
          <c:order val="2"/>
          <c:tx>
            <c:strRef>
              <c:f>Sheet1!$A$280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Sheet1!$B$280:$D$280</c:f>
              <c:numCache>
                <c:formatCode>0.00%</c:formatCode>
                <c:ptCount val="3"/>
                <c:pt idx="0">
                  <c:v>0.47510000000000002</c:v>
                </c:pt>
                <c:pt idx="1">
                  <c:v>0.52159999999999995</c:v>
                </c:pt>
                <c:pt idx="2">
                  <c:v>3.3E-3</c:v>
                </c:pt>
              </c:numCache>
            </c:numRef>
          </c:val>
          <c:extLst>
            <c:ext xmlns:c16="http://schemas.microsoft.com/office/drawing/2014/chart" uri="{C3380CC4-5D6E-409C-BE32-E72D297353CC}">
              <c16:uniqueId val="{00000002-F9B4-47E2-AA3A-708C379078B3}"/>
            </c:ext>
          </c:extLst>
        </c:ser>
        <c:dLbls>
          <c:dLblPos val="outEnd"/>
          <c:showLegendKey val="0"/>
          <c:showVal val="1"/>
          <c:showCatName val="0"/>
          <c:showSerName val="0"/>
          <c:showPercent val="0"/>
          <c:showBubbleSize val="0"/>
        </c:dLbls>
        <c:gapWidth val="219"/>
        <c:overlap val="-27"/>
        <c:axId val="363053440"/>
        <c:axId val="363054976"/>
      </c:barChart>
      <c:catAx>
        <c:axId val="3630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4976"/>
        <c:crosses val="autoZero"/>
        <c:auto val="1"/>
        <c:lblAlgn val="ctr"/>
        <c:lblOffset val="100"/>
        <c:noMultiLvlLbl val="0"/>
      </c:catAx>
      <c:valAx>
        <c:axId val="363054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Attach &amp; PDP Contex 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720319502979083E-2"/>
          <c:y val="0.17995507246376813"/>
          <c:w val="0.91497519108087766"/>
          <c:h val="0.74215217391304344"/>
        </c:manualLayout>
      </c:layout>
      <c:barChart>
        <c:barDir val="col"/>
        <c:grouping val="clustered"/>
        <c:varyColors val="0"/>
        <c:ser>
          <c:idx val="0"/>
          <c:order val="0"/>
          <c:tx>
            <c:strRef>
              <c:f>Sheet1!$A$302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Sheet1!$B$302:$C$302</c:f>
              <c:numCache>
                <c:formatCode>0.00%</c:formatCode>
                <c:ptCount val="2"/>
                <c:pt idx="0">
                  <c:v>0.97440000000000004</c:v>
                </c:pt>
                <c:pt idx="1">
                  <c:v>0.99009999999999998</c:v>
                </c:pt>
              </c:numCache>
            </c:numRef>
          </c:val>
          <c:extLst>
            <c:ext xmlns:c16="http://schemas.microsoft.com/office/drawing/2014/chart" uri="{C3380CC4-5D6E-409C-BE32-E72D297353CC}">
              <c16:uniqueId val="{00000000-F22F-440D-B354-1D3163697B55}"/>
            </c:ext>
          </c:extLst>
        </c:ser>
        <c:ser>
          <c:idx val="1"/>
          <c:order val="1"/>
          <c:tx>
            <c:strRef>
              <c:f>Sheet1!$A$303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Sheet1!$B$303:$C$303</c:f>
              <c:numCache>
                <c:formatCode>0.00%</c:formatCode>
                <c:ptCount val="2"/>
                <c:pt idx="0">
                  <c:v>0.9859</c:v>
                </c:pt>
                <c:pt idx="1">
                  <c:v>0.98870000000000002</c:v>
                </c:pt>
              </c:numCache>
            </c:numRef>
          </c:val>
          <c:extLst>
            <c:ext xmlns:c16="http://schemas.microsoft.com/office/drawing/2014/chart" uri="{C3380CC4-5D6E-409C-BE32-E72D297353CC}">
              <c16:uniqueId val="{00000001-F22F-440D-B354-1D3163697B55}"/>
            </c:ext>
          </c:extLst>
        </c:ser>
        <c:ser>
          <c:idx val="2"/>
          <c:order val="2"/>
          <c:tx>
            <c:strRef>
              <c:f>Sheet1!$A$304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Sheet1!$B$304:$C$304</c:f>
              <c:numCache>
                <c:formatCode>0.00%</c:formatCode>
                <c:ptCount val="2"/>
                <c:pt idx="0">
                  <c:v>0.97099999999999997</c:v>
                </c:pt>
                <c:pt idx="1">
                  <c:v>0.98770000000000002</c:v>
                </c:pt>
              </c:numCache>
            </c:numRef>
          </c:val>
          <c:extLst>
            <c:ext xmlns:c16="http://schemas.microsoft.com/office/drawing/2014/chart" uri="{C3380CC4-5D6E-409C-BE32-E72D297353CC}">
              <c16:uniqueId val="{00000002-F22F-440D-B354-1D3163697B55}"/>
            </c:ext>
          </c:extLst>
        </c:ser>
        <c:dLbls>
          <c:dLblPos val="outEnd"/>
          <c:showLegendKey val="0"/>
          <c:showVal val="1"/>
          <c:showCatName val="0"/>
          <c:showSerName val="0"/>
          <c:showPercent val="0"/>
          <c:showBubbleSize val="0"/>
        </c:dLbls>
        <c:gapWidth val="219"/>
        <c:overlap val="-27"/>
        <c:axId val="322641920"/>
        <c:axId val="322643456"/>
      </c:barChart>
      <c:catAx>
        <c:axId val="3226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3456"/>
        <c:crosses val="autoZero"/>
        <c:auto val="1"/>
        <c:lblAlgn val="ctr"/>
        <c:lblOffset val="100"/>
        <c:noMultiLvlLbl val="0"/>
      </c:catAx>
      <c:valAx>
        <c:axId val="322643456"/>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Attach &amp; PDP Activation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Sheet1!$B$328:$C$328</c:f>
              <c:numCache>
                <c:formatCode>0.00</c:formatCode>
                <c:ptCount val="2"/>
                <c:pt idx="0">
                  <c:v>1.66</c:v>
                </c:pt>
                <c:pt idx="1">
                  <c:v>1.88</c:v>
                </c:pt>
              </c:numCache>
            </c:numRef>
          </c:val>
          <c:extLst>
            <c:ext xmlns:c16="http://schemas.microsoft.com/office/drawing/2014/chart" uri="{C3380CC4-5D6E-409C-BE32-E72D297353CC}">
              <c16:uniqueId val="{00000000-523D-43B1-A490-C1B4002352B7}"/>
            </c:ext>
          </c:extLst>
        </c:ser>
        <c:ser>
          <c:idx val="1"/>
          <c:order val="1"/>
          <c:tx>
            <c:strRef>
              <c:f>Sheet1!$A$329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Sheet1!$B$329:$C$329</c:f>
              <c:numCache>
                <c:formatCode>0.00</c:formatCode>
                <c:ptCount val="2"/>
                <c:pt idx="0">
                  <c:v>1.9</c:v>
                </c:pt>
                <c:pt idx="1">
                  <c:v>1.97</c:v>
                </c:pt>
              </c:numCache>
            </c:numRef>
          </c:val>
          <c:extLst>
            <c:ext xmlns:c16="http://schemas.microsoft.com/office/drawing/2014/chart" uri="{C3380CC4-5D6E-409C-BE32-E72D297353CC}">
              <c16:uniqueId val="{00000001-523D-43B1-A490-C1B4002352B7}"/>
            </c:ext>
          </c:extLst>
        </c:ser>
        <c:ser>
          <c:idx val="2"/>
          <c:order val="2"/>
          <c:tx>
            <c:strRef>
              <c:f>Sheet1!$A$330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Sheet1!$B$330:$C$330</c:f>
              <c:numCache>
                <c:formatCode>0.00</c:formatCode>
                <c:ptCount val="2"/>
                <c:pt idx="0">
                  <c:v>1.64</c:v>
                </c:pt>
                <c:pt idx="1">
                  <c:v>1.91</c:v>
                </c:pt>
              </c:numCache>
            </c:numRef>
          </c:val>
          <c:extLst>
            <c:ext xmlns:c16="http://schemas.microsoft.com/office/drawing/2014/chart" uri="{C3380CC4-5D6E-409C-BE32-E72D297353CC}">
              <c16:uniqueId val="{00000002-523D-43B1-A490-C1B4002352B7}"/>
            </c:ext>
          </c:extLst>
        </c:ser>
        <c:dLbls>
          <c:dLblPos val="outEnd"/>
          <c:showLegendKey val="0"/>
          <c:showVal val="1"/>
          <c:showCatName val="0"/>
          <c:showSerName val="0"/>
          <c:showPercent val="0"/>
          <c:showBubbleSize val="0"/>
        </c:dLbls>
        <c:gapWidth val="219"/>
        <c:overlap val="-27"/>
        <c:axId val="322204032"/>
        <c:axId val="322205568"/>
      </c:barChart>
      <c:catAx>
        <c:axId val="3222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5568"/>
        <c:crosses val="autoZero"/>
        <c:auto val="1"/>
        <c:lblAlgn val="ctr"/>
        <c:lblOffset val="100"/>
        <c:noMultiLvlLbl val="0"/>
      </c:catAx>
      <c:valAx>
        <c:axId val="322205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403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Connection setup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Sheet1!$D$351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Sheet1!$E$351</c:f>
              <c:numCache>
                <c:formatCode>0.00</c:formatCode>
                <c:ptCount val="1"/>
                <c:pt idx="0">
                  <c:v>5.35</c:v>
                </c:pt>
              </c:numCache>
            </c:numRef>
          </c:val>
          <c:extLst>
            <c:ext xmlns:c16="http://schemas.microsoft.com/office/drawing/2014/chart" uri="{C3380CC4-5D6E-409C-BE32-E72D297353CC}">
              <c16:uniqueId val="{00000000-B415-4C14-82C8-501608DAA8BC}"/>
            </c:ext>
          </c:extLst>
        </c:ser>
        <c:ser>
          <c:idx val="1"/>
          <c:order val="1"/>
          <c:tx>
            <c:strRef>
              <c:f>Sheet1!$D$352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Sheet1!$E$352</c:f>
              <c:numCache>
                <c:formatCode>0.00</c:formatCode>
                <c:ptCount val="1"/>
                <c:pt idx="0">
                  <c:v>7.01</c:v>
                </c:pt>
              </c:numCache>
            </c:numRef>
          </c:val>
          <c:extLst>
            <c:ext xmlns:c16="http://schemas.microsoft.com/office/drawing/2014/chart" uri="{C3380CC4-5D6E-409C-BE32-E72D297353CC}">
              <c16:uniqueId val="{00000001-B415-4C14-82C8-501608DAA8BC}"/>
            </c:ext>
          </c:extLst>
        </c:ser>
        <c:ser>
          <c:idx val="2"/>
          <c:order val="2"/>
          <c:tx>
            <c:strRef>
              <c:f>Sheet1!$D$353</c:f>
              <c:strCache>
                <c:ptCount val="1"/>
                <c:pt idx="0">
                  <c:v>CELTISS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B415-4C14-82C8-501608DAA8B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Sheet1!$E$353</c:f>
              <c:numCache>
                <c:formatCode>0.00</c:formatCode>
                <c:ptCount val="1"/>
                <c:pt idx="0">
                  <c:v>6.49</c:v>
                </c:pt>
              </c:numCache>
            </c:numRef>
          </c:val>
          <c:extLst>
            <c:ext xmlns:c16="http://schemas.microsoft.com/office/drawing/2014/chart" uri="{C3380CC4-5D6E-409C-BE32-E72D297353CC}">
              <c16:uniqueId val="{00000004-B415-4C14-82C8-501608DAA8BC}"/>
            </c:ext>
          </c:extLst>
        </c:ser>
        <c:dLbls>
          <c:dLblPos val="outEnd"/>
          <c:showLegendKey val="0"/>
          <c:showVal val="1"/>
          <c:showCatName val="0"/>
          <c:showSerName val="0"/>
          <c:showPercent val="0"/>
          <c:showBubbleSize val="0"/>
        </c:dLbls>
        <c:gapWidth val="219"/>
        <c:overlap val="-27"/>
        <c:axId val="356471552"/>
        <c:axId val="356473088"/>
      </c:barChart>
      <c:catAx>
        <c:axId val="356471552"/>
        <c:scaling>
          <c:orientation val="minMax"/>
        </c:scaling>
        <c:delete val="1"/>
        <c:axPos val="b"/>
        <c:numFmt formatCode="General" sourceLinked="1"/>
        <c:majorTickMark val="none"/>
        <c:minorTickMark val="none"/>
        <c:tickLblPos val="nextTo"/>
        <c:crossAx val="356473088"/>
        <c:crosses val="autoZero"/>
        <c:auto val="1"/>
        <c:lblAlgn val="ctr"/>
        <c:lblOffset val="100"/>
        <c:noMultiLvlLbl val="0"/>
      </c:catAx>
      <c:valAx>
        <c:axId val="3564730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647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RSCP Distribution (%)</a:t>
            </a:r>
          </a:p>
        </c:rich>
      </c:tx>
      <c:layout>
        <c:manualLayout>
          <c:xMode val="edge"/>
          <c:yMode val="edge"/>
          <c:x val="0.39366668262211907"/>
          <c:y val="2.1746905979475418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764597177505493E-2"/>
          <c:y val="0.18936929963341115"/>
          <c:w val="0.901385046637452"/>
          <c:h val="0.67432248203080747"/>
        </c:manualLayout>
      </c:layout>
      <c:barChart>
        <c:barDir val="col"/>
        <c:grouping val="clustered"/>
        <c:varyColors val="0"/>
        <c:ser>
          <c:idx val="0"/>
          <c:order val="0"/>
          <c:tx>
            <c:strRef>
              <c:f>Sheet1!$A$21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Sheet1!$B$21</c:f>
              <c:numCache>
                <c:formatCode>0.00%</c:formatCode>
                <c:ptCount val="1"/>
                <c:pt idx="0">
                  <c:v>0.86470000000000002</c:v>
                </c:pt>
              </c:numCache>
            </c:numRef>
          </c:val>
          <c:extLst>
            <c:ext xmlns:c16="http://schemas.microsoft.com/office/drawing/2014/chart" uri="{C3380CC4-5D6E-409C-BE32-E72D297353CC}">
              <c16:uniqueId val="{00000000-CBD1-4DF5-A805-02907DC2F32E}"/>
            </c:ext>
          </c:extLst>
        </c:ser>
        <c:ser>
          <c:idx val="2"/>
          <c:order val="1"/>
          <c:tx>
            <c:strRef>
              <c:f>Sheet1!$A$22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Sheet1!$B$22</c:f>
              <c:numCache>
                <c:formatCode>0.00%</c:formatCode>
                <c:ptCount val="1"/>
                <c:pt idx="0">
                  <c:v>0.84840000000000004</c:v>
                </c:pt>
              </c:numCache>
            </c:numRef>
          </c:val>
          <c:extLst>
            <c:ext xmlns:c16="http://schemas.microsoft.com/office/drawing/2014/chart" uri="{C3380CC4-5D6E-409C-BE32-E72D297353CC}">
              <c16:uniqueId val="{00000001-CBD1-4DF5-A805-02907DC2F32E}"/>
            </c:ext>
          </c:extLst>
        </c:ser>
        <c:ser>
          <c:idx val="1"/>
          <c:order val="2"/>
          <c:tx>
            <c:strRef>
              <c:f>Sheet1!$A$23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Sheet1!$B$23</c:f>
              <c:numCache>
                <c:formatCode>0.00%</c:formatCode>
                <c:ptCount val="1"/>
                <c:pt idx="0">
                  <c:v>0.94740000000000002</c:v>
                </c:pt>
              </c:numCache>
            </c:numRef>
          </c:val>
          <c:extLst>
            <c:ext xmlns:c16="http://schemas.microsoft.com/office/drawing/2014/chart" uri="{C3380CC4-5D6E-409C-BE32-E72D297353CC}">
              <c16:uniqueId val="{00000002-CBD1-4DF5-A805-02907DC2F32E}"/>
            </c:ext>
          </c:extLst>
        </c:ser>
        <c:dLbls>
          <c:dLblPos val="outEnd"/>
          <c:showLegendKey val="0"/>
          <c:showVal val="1"/>
          <c:showCatName val="0"/>
          <c:showSerName val="0"/>
          <c:showPercent val="0"/>
          <c:showBubbleSize val="0"/>
        </c:dLbls>
        <c:gapWidth val="219"/>
        <c:overlap val="-27"/>
        <c:axId val="425056512"/>
        <c:axId val="448462848"/>
      </c:barChart>
      <c:catAx>
        <c:axId val="425056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8462848"/>
        <c:crosses val="autoZero"/>
        <c:auto val="1"/>
        <c:lblAlgn val="ctr"/>
        <c:lblOffset val="100"/>
        <c:tickLblSkip val="1"/>
        <c:noMultiLvlLbl val="1"/>
      </c:catAx>
      <c:valAx>
        <c:axId val="448462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505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Sheet1!$A$351</c:f>
              <c:strCache>
                <c:ptCount val="1"/>
                <c:pt idx="0">
                  <c:v>MTN</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21CF-4C9D-887A-68205408FD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Sheet1!$B$351</c:f>
              <c:numCache>
                <c:formatCode>0.00%</c:formatCode>
                <c:ptCount val="1"/>
                <c:pt idx="0">
                  <c:v>0.99309999999999998</c:v>
                </c:pt>
              </c:numCache>
            </c:numRef>
          </c:val>
          <c:extLst>
            <c:ext xmlns:c16="http://schemas.microsoft.com/office/drawing/2014/chart" uri="{C3380CC4-5D6E-409C-BE32-E72D297353CC}">
              <c16:uniqueId val="{00000002-21CF-4C9D-887A-68205408FD1A}"/>
            </c:ext>
          </c:extLst>
        </c:ser>
        <c:ser>
          <c:idx val="1"/>
          <c:order val="1"/>
          <c:tx>
            <c:strRef>
              <c:f>Sheet1!$A$352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Sheet1!$B$352</c:f>
              <c:numCache>
                <c:formatCode>0.00%</c:formatCode>
                <c:ptCount val="1"/>
                <c:pt idx="0">
                  <c:v>0.96440000000000003</c:v>
                </c:pt>
              </c:numCache>
            </c:numRef>
          </c:val>
          <c:extLst>
            <c:ext xmlns:c16="http://schemas.microsoft.com/office/drawing/2014/chart" uri="{C3380CC4-5D6E-409C-BE32-E72D297353CC}">
              <c16:uniqueId val="{00000003-21CF-4C9D-887A-68205408FD1A}"/>
            </c:ext>
          </c:extLst>
        </c:ser>
        <c:ser>
          <c:idx val="2"/>
          <c:order val="2"/>
          <c:tx>
            <c:strRef>
              <c:f>Sheet1!$A$353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Sheet1!$B$353</c:f>
              <c:numCache>
                <c:formatCode>0.00%</c:formatCode>
                <c:ptCount val="1"/>
                <c:pt idx="0">
                  <c:v>1</c:v>
                </c:pt>
              </c:numCache>
            </c:numRef>
          </c:val>
          <c:extLst>
            <c:ext xmlns:c16="http://schemas.microsoft.com/office/drawing/2014/chart" uri="{C3380CC4-5D6E-409C-BE32-E72D297353CC}">
              <c16:uniqueId val="{00000004-21CF-4C9D-887A-68205408FD1A}"/>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Sheet1!$A$377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Sheet1!$B$377:$C$377</c:f>
              <c:numCache>
                <c:formatCode>0.00%</c:formatCode>
                <c:ptCount val="2"/>
                <c:pt idx="0">
                  <c:v>1</c:v>
                </c:pt>
                <c:pt idx="1">
                  <c:v>0.99550000000000005</c:v>
                </c:pt>
              </c:numCache>
            </c:numRef>
          </c:val>
          <c:extLst>
            <c:ext xmlns:c16="http://schemas.microsoft.com/office/drawing/2014/chart" uri="{C3380CC4-5D6E-409C-BE32-E72D297353CC}">
              <c16:uniqueId val="{00000000-A526-460E-9A2F-54DB92AEEBEA}"/>
            </c:ext>
          </c:extLst>
        </c:ser>
        <c:ser>
          <c:idx val="1"/>
          <c:order val="1"/>
          <c:tx>
            <c:strRef>
              <c:f>Sheet1!$A$378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Sheet1!$B$378:$C$378</c:f>
              <c:numCache>
                <c:formatCode>0.00%</c:formatCode>
                <c:ptCount val="2"/>
                <c:pt idx="0">
                  <c:v>0.99529999999999996</c:v>
                </c:pt>
                <c:pt idx="1">
                  <c:v>1</c:v>
                </c:pt>
              </c:numCache>
            </c:numRef>
          </c:val>
          <c:extLst>
            <c:ext xmlns:c16="http://schemas.microsoft.com/office/drawing/2014/chart" uri="{C3380CC4-5D6E-409C-BE32-E72D297353CC}">
              <c16:uniqueId val="{00000001-A526-460E-9A2F-54DB92AEEBEA}"/>
            </c:ext>
          </c:extLst>
        </c:ser>
        <c:ser>
          <c:idx val="2"/>
          <c:order val="2"/>
          <c:tx>
            <c:strRef>
              <c:f>Sheet1!$A$379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Sheet1!$B$379:$C$379</c:f>
              <c:numCache>
                <c:formatCode>0.00%</c:formatCode>
                <c:ptCount val="2"/>
                <c:pt idx="0">
                  <c:v>0.99519999999999997</c:v>
                </c:pt>
                <c:pt idx="1">
                  <c:v>0.995</c:v>
                </c:pt>
              </c:numCache>
            </c:numRef>
          </c:val>
          <c:extLst>
            <c:ext xmlns:c16="http://schemas.microsoft.com/office/drawing/2014/chart" uri="{C3380CC4-5D6E-409C-BE32-E72D297353CC}">
              <c16:uniqueId val="{00000002-A526-460E-9A2F-54DB92AEEBEA}"/>
            </c:ext>
          </c:extLst>
        </c:ser>
        <c:dLbls>
          <c:dLblPos val="outEnd"/>
          <c:showLegendKey val="0"/>
          <c:showVal val="1"/>
          <c:showCatName val="0"/>
          <c:showSerName val="0"/>
          <c:showPercent val="0"/>
          <c:showBubbleSize val="0"/>
        </c:dLbls>
        <c:gapWidth val="219"/>
        <c:overlap val="-27"/>
        <c:axId val="361956864"/>
        <c:axId val="361958400"/>
      </c:barChart>
      <c:catAx>
        <c:axId val="3619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8400"/>
        <c:crosses val="autoZero"/>
        <c:auto val="1"/>
        <c:lblAlgn val="ctr"/>
        <c:lblOffset val="100"/>
        <c:noMultiLvlLbl val="0"/>
      </c:catAx>
      <c:valAx>
        <c:axId val="361958400"/>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alpha val="99000"/>
        </a:schemeClr>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4081277777777776"/>
          <c:y val="0.10348288478891357"/>
          <c:w val="0.72380366666666662"/>
          <c:h val="0.73025206916293439"/>
        </c:manualLayout>
      </c:layout>
      <c:barChart>
        <c:barDir val="bar"/>
        <c:grouping val="clustered"/>
        <c:varyColors val="0"/>
        <c:ser>
          <c:idx val="0"/>
          <c:order val="0"/>
          <c:tx>
            <c:strRef>
              <c:f>Sheet1!$A$395</c:f>
              <c:strCache>
                <c:ptCount val="1"/>
                <c:pt idx="0">
                  <c:v>MTN</c:v>
                </c:pt>
              </c:strCache>
            </c:strRef>
          </c:tx>
          <c:spPr>
            <a:solidFill>
              <a:srgbClr val="FFC000"/>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D02A-46B7-A428-54E72F5AD15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Sheet1!$B$395:$E$395</c:f>
              <c:numCache>
                <c:formatCode>0.00</c:formatCode>
                <c:ptCount val="4"/>
                <c:pt idx="0">
                  <c:v>5344.28</c:v>
                </c:pt>
                <c:pt idx="1">
                  <c:v>2002.72</c:v>
                </c:pt>
                <c:pt idx="2">
                  <c:v>14313.8</c:v>
                </c:pt>
                <c:pt idx="3">
                  <c:v>12478.99</c:v>
                </c:pt>
              </c:numCache>
            </c:numRef>
          </c:val>
          <c:extLst>
            <c:ext xmlns:c16="http://schemas.microsoft.com/office/drawing/2014/chart" uri="{C3380CC4-5D6E-409C-BE32-E72D297353CC}">
              <c16:uniqueId val="{00000002-D02A-46B7-A428-54E72F5AD15F}"/>
            </c:ext>
          </c:extLst>
        </c:ser>
        <c:ser>
          <c:idx val="1"/>
          <c:order val="1"/>
          <c:tx>
            <c:strRef>
              <c:f>Sheet1!$A$396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Sheet1!$B$396:$E$396</c:f>
              <c:numCache>
                <c:formatCode>0.00</c:formatCode>
                <c:ptCount val="4"/>
                <c:pt idx="0">
                  <c:v>4071.6</c:v>
                </c:pt>
                <c:pt idx="1">
                  <c:v>1159.53</c:v>
                </c:pt>
                <c:pt idx="2">
                  <c:v>10514.01</c:v>
                </c:pt>
                <c:pt idx="3">
                  <c:v>11479.22</c:v>
                </c:pt>
              </c:numCache>
            </c:numRef>
          </c:val>
          <c:extLst>
            <c:ext xmlns:c16="http://schemas.microsoft.com/office/drawing/2014/chart" uri="{C3380CC4-5D6E-409C-BE32-E72D297353CC}">
              <c16:uniqueId val="{00000003-D02A-46B7-A428-54E72F5AD15F}"/>
            </c:ext>
          </c:extLst>
        </c:ser>
        <c:ser>
          <c:idx val="2"/>
          <c:order val="2"/>
          <c:tx>
            <c:strRef>
              <c:f>Sheet1!$A$397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Sheet1!$B$397:$E$397</c:f>
              <c:numCache>
                <c:formatCode>0.00</c:formatCode>
                <c:ptCount val="4"/>
                <c:pt idx="0">
                  <c:v>9464.7099999999991</c:v>
                </c:pt>
                <c:pt idx="1">
                  <c:v>2186.94</c:v>
                </c:pt>
                <c:pt idx="2">
                  <c:v>14187.27</c:v>
                </c:pt>
                <c:pt idx="3">
                  <c:v>9458.83</c:v>
                </c:pt>
              </c:numCache>
            </c:numRef>
          </c:val>
          <c:extLst>
            <c:ext xmlns:c16="http://schemas.microsoft.com/office/drawing/2014/chart" uri="{C3380CC4-5D6E-409C-BE32-E72D297353CC}">
              <c16:uniqueId val="{00000004-D02A-46B7-A428-54E72F5AD15F}"/>
            </c:ext>
          </c:extLst>
        </c:ser>
        <c:dLbls>
          <c:dLblPos val="outEnd"/>
          <c:showLegendKey val="0"/>
          <c:showVal val="1"/>
          <c:showCatName val="0"/>
          <c:showSerName val="0"/>
          <c:showPercent val="0"/>
          <c:showBubbleSize val="0"/>
        </c:dLbls>
        <c:gapWidth val="182"/>
        <c:axId val="362297216"/>
        <c:axId val="362298752"/>
      </c:barChart>
      <c:catAx>
        <c:axId val="36229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8752"/>
        <c:crosses val="autoZero"/>
        <c:auto val="1"/>
        <c:lblAlgn val="ctr"/>
        <c:lblOffset val="100"/>
        <c:noMultiLvlLbl val="0"/>
      </c:catAx>
      <c:valAx>
        <c:axId val="36229875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Sheet1!$A$467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Sheet1!$B$467</c:f>
              <c:numCache>
                <c:formatCode>0.00%</c:formatCode>
                <c:ptCount val="1"/>
                <c:pt idx="0">
                  <c:v>1</c:v>
                </c:pt>
              </c:numCache>
            </c:numRef>
          </c:val>
          <c:extLst>
            <c:ext xmlns:c16="http://schemas.microsoft.com/office/drawing/2014/chart" uri="{C3380CC4-5D6E-409C-BE32-E72D297353CC}">
              <c16:uniqueId val="{00000000-9964-46BC-B0DA-727386982DE0}"/>
            </c:ext>
          </c:extLst>
        </c:ser>
        <c:ser>
          <c:idx val="1"/>
          <c:order val="1"/>
          <c:tx>
            <c:strRef>
              <c:f>Sheet1!$A$468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Sheet1!$B$468</c:f>
              <c:numCache>
                <c:formatCode>0.00%</c:formatCode>
                <c:ptCount val="1"/>
                <c:pt idx="0">
                  <c:v>1</c:v>
                </c:pt>
              </c:numCache>
            </c:numRef>
          </c:val>
          <c:extLst>
            <c:ext xmlns:c16="http://schemas.microsoft.com/office/drawing/2014/chart" uri="{C3380CC4-5D6E-409C-BE32-E72D297353CC}">
              <c16:uniqueId val="{00000001-9964-46BC-B0DA-727386982DE0}"/>
            </c:ext>
          </c:extLst>
        </c:ser>
        <c:ser>
          <c:idx val="2"/>
          <c:order val="2"/>
          <c:tx>
            <c:strRef>
              <c:f>Sheet1!$A$469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Sheet1!$B$469</c:f>
              <c:numCache>
                <c:formatCode>0.00%</c:formatCode>
                <c:ptCount val="1"/>
                <c:pt idx="0">
                  <c:v>1</c:v>
                </c:pt>
              </c:numCache>
            </c:numRef>
          </c:val>
          <c:extLst>
            <c:ext xmlns:c16="http://schemas.microsoft.com/office/drawing/2014/chart" uri="{C3380CC4-5D6E-409C-BE32-E72D297353CC}">
              <c16:uniqueId val="{00000002-9964-46BC-B0DA-727386982DE0}"/>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02"/>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Sheet1!$A$415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Sheet1!$B$415:$C$415</c:f>
              <c:numCache>
                <c:formatCode>0.00%</c:formatCode>
                <c:ptCount val="2"/>
                <c:pt idx="0">
                  <c:v>1</c:v>
                </c:pt>
                <c:pt idx="1">
                  <c:v>0.99570000000000003</c:v>
                </c:pt>
              </c:numCache>
            </c:numRef>
          </c:val>
          <c:extLst>
            <c:ext xmlns:c16="http://schemas.microsoft.com/office/drawing/2014/chart" uri="{C3380CC4-5D6E-409C-BE32-E72D297353CC}">
              <c16:uniqueId val="{00000000-CCB2-4252-9026-0BF306703372}"/>
            </c:ext>
          </c:extLst>
        </c:ser>
        <c:ser>
          <c:idx val="1"/>
          <c:order val="1"/>
          <c:tx>
            <c:strRef>
              <c:f>Sheet1!$A$416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Sheet1!$B$416:$C$416</c:f>
              <c:numCache>
                <c:formatCode>0.00%</c:formatCode>
                <c:ptCount val="2"/>
                <c:pt idx="0">
                  <c:v>1</c:v>
                </c:pt>
                <c:pt idx="1">
                  <c:v>1</c:v>
                </c:pt>
              </c:numCache>
            </c:numRef>
          </c:val>
          <c:extLst>
            <c:ext xmlns:c16="http://schemas.microsoft.com/office/drawing/2014/chart" uri="{C3380CC4-5D6E-409C-BE32-E72D297353CC}">
              <c16:uniqueId val="{00000001-CCB2-4252-9026-0BF306703372}"/>
            </c:ext>
          </c:extLst>
        </c:ser>
        <c:ser>
          <c:idx val="2"/>
          <c:order val="2"/>
          <c:tx>
            <c:strRef>
              <c:f>Sheet1!$A$417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Sheet1!$B$417:$C$417</c:f>
              <c:numCache>
                <c:formatCode>0.00%</c:formatCode>
                <c:ptCount val="2"/>
                <c:pt idx="0">
                  <c:v>1</c:v>
                </c:pt>
                <c:pt idx="1">
                  <c:v>1</c:v>
                </c:pt>
              </c:numCache>
            </c:numRef>
          </c:val>
          <c:extLst>
            <c:ext xmlns:c16="http://schemas.microsoft.com/office/drawing/2014/chart" uri="{C3380CC4-5D6E-409C-BE32-E72D297353CC}">
              <c16:uniqueId val="{00000002-CCB2-4252-9026-0BF306703372}"/>
            </c:ext>
          </c:extLst>
        </c:ser>
        <c:dLbls>
          <c:dLblPos val="outEnd"/>
          <c:showLegendKey val="0"/>
          <c:showVal val="1"/>
          <c:showCatName val="0"/>
          <c:showSerName val="0"/>
          <c:showPercent val="0"/>
          <c:showBubbleSize val="0"/>
        </c:dLbls>
        <c:gapWidth val="219"/>
        <c:overlap val="-27"/>
        <c:axId val="979608223"/>
        <c:axId val="414380047"/>
      </c:barChart>
      <c:catAx>
        <c:axId val="97960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4380047"/>
        <c:crosses val="autoZero"/>
        <c:auto val="1"/>
        <c:lblAlgn val="ctr"/>
        <c:lblOffset val="100"/>
        <c:noMultiLvlLbl val="0"/>
      </c:catAx>
      <c:valAx>
        <c:axId val="414380047"/>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9608223"/>
        <c:crosses val="autoZero"/>
        <c:crossBetween val="between"/>
        <c:majorUnit val="5.000000000000001E-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4476719821786982"/>
          <c:y val="0.11175330314605787"/>
          <c:w val="0.81005344280814007"/>
          <c:h val="0.60115768209218134"/>
        </c:manualLayout>
      </c:layout>
      <c:barChart>
        <c:barDir val="bar"/>
        <c:grouping val="clustered"/>
        <c:varyColors val="0"/>
        <c:ser>
          <c:idx val="0"/>
          <c:order val="0"/>
          <c:tx>
            <c:strRef>
              <c:f>Sheet1!$A$447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Sheet1!$B$447:$E$447</c:f>
              <c:numCache>
                <c:formatCode>0.00</c:formatCode>
                <c:ptCount val="4"/>
                <c:pt idx="0">
                  <c:v>46172.72</c:v>
                </c:pt>
                <c:pt idx="1">
                  <c:v>16624.740000000002</c:v>
                </c:pt>
                <c:pt idx="2">
                  <c:v>177456.54</c:v>
                </c:pt>
                <c:pt idx="3">
                  <c:v>31484.63</c:v>
                </c:pt>
              </c:numCache>
            </c:numRef>
          </c:val>
          <c:extLst>
            <c:ext xmlns:c16="http://schemas.microsoft.com/office/drawing/2014/chart" uri="{C3380CC4-5D6E-409C-BE32-E72D297353CC}">
              <c16:uniqueId val="{00000000-F725-4699-A897-AA882A85E89E}"/>
            </c:ext>
          </c:extLst>
        </c:ser>
        <c:ser>
          <c:idx val="1"/>
          <c:order val="1"/>
          <c:tx>
            <c:strRef>
              <c:f>Sheet1!$A$448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Sheet1!$B$448:$E$448</c:f>
              <c:numCache>
                <c:formatCode>0.00</c:formatCode>
                <c:ptCount val="4"/>
                <c:pt idx="0">
                  <c:v>24826.97</c:v>
                </c:pt>
                <c:pt idx="1">
                  <c:v>13955.81</c:v>
                </c:pt>
                <c:pt idx="2">
                  <c:v>198254.07999999999</c:v>
                </c:pt>
                <c:pt idx="3">
                  <c:v>42328.41</c:v>
                </c:pt>
              </c:numCache>
            </c:numRef>
          </c:val>
          <c:extLst>
            <c:ext xmlns:c16="http://schemas.microsoft.com/office/drawing/2014/chart" uri="{C3380CC4-5D6E-409C-BE32-E72D297353CC}">
              <c16:uniqueId val="{00000001-F725-4699-A897-AA882A85E89E}"/>
            </c:ext>
          </c:extLst>
        </c:ser>
        <c:ser>
          <c:idx val="2"/>
          <c:order val="2"/>
          <c:tx>
            <c:strRef>
              <c:f>Sheet1!$A$449</c:f>
              <c:strCache>
                <c:ptCount val="1"/>
                <c:pt idx="0">
                  <c:v>CELTISS</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Sheet1!$B$449:$E$449</c:f>
              <c:numCache>
                <c:formatCode>0.00</c:formatCode>
                <c:ptCount val="4"/>
                <c:pt idx="0">
                  <c:v>12997.57</c:v>
                </c:pt>
                <c:pt idx="1">
                  <c:v>11903.43</c:v>
                </c:pt>
                <c:pt idx="2">
                  <c:v>28803.17</c:v>
                </c:pt>
                <c:pt idx="3">
                  <c:v>14455.73</c:v>
                </c:pt>
              </c:numCache>
            </c:numRef>
          </c:val>
          <c:extLst>
            <c:ext xmlns:c16="http://schemas.microsoft.com/office/drawing/2014/chart" uri="{C3380CC4-5D6E-409C-BE32-E72D297353CC}">
              <c16:uniqueId val="{00000002-F725-4699-A897-AA882A85E89E}"/>
            </c:ext>
          </c:extLst>
        </c:ser>
        <c:dLbls>
          <c:dLblPos val="outEnd"/>
          <c:showLegendKey val="0"/>
          <c:showVal val="1"/>
          <c:showCatName val="0"/>
          <c:showSerName val="0"/>
          <c:showPercent val="0"/>
          <c:showBubbleSize val="0"/>
        </c:dLbls>
        <c:gapWidth val="182"/>
        <c:axId val="362754816"/>
        <c:axId val="362756352"/>
      </c:barChart>
      <c:catAx>
        <c:axId val="36275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6352"/>
        <c:crosses val="autoZero"/>
        <c:auto val="1"/>
        <c:lblAlgn val="ctr"/>
        <c:lblOffset val="100"/>
        <c:noMultiLvlLbl val="0"/>
      </c:catAx>
      <c:valAx>
        <c:axId val="362756352"/>
        <c:scaling>
          <c:orientation val="minMax"/>
          <c:max val="220000"/>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4816"/>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a:t>3G</a:t>
            </a:r>
            <a:r>
              <a:rPr lang="fr-FR" baseline="0"/>
              <a:t> band </a:t>
            </a:r>
            <a:r>
              <a:rPr lang="fr-FR" sz="1400" b="0" i="0" u="none" strike="noStrike" baseline="0">
                <a:effectLst/>
              </a:rPr>
              <a:t>Distribution </a:t>
            </a:r>
            <a:r>
              <a:rPr lang="fr-FR"/>
              <a:t>(%)</a:t>
            </a:r>
          </a:p>
        </c:rich>
      </c:tx>
      <c:layout>
        <c:manualLayout>
          <c:xMode val="edge"/>
          <c:yMode val="edge"/>
          <c:x val="0.25289574219889183"/>
          <c:y val="4.8840625906657886E-2"/>
          <c:w val="0.7471042275428772"/>
          <c:h val="0.15181452035903931"/>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Sheet1!$B$571:$C$571</c:f>
              <c:numCache>
                <c:formatCode>0.00%</c:formatCode>
                <c:ptCount val="2"/>
                <c:pt idx="0">
                  <c:v>9.5500000000000002E-2</c:v>
                </c:pt>
                <c:pt idx="1">
                  <c:v>0.90449999999999997</c:v>
                </c:pt>
              </c:numCache>
            </c:numRef>
          </c:val>
          <c:extLst>
            <c:ext xmlns:c16="http://schemas.microsoft.com/office/drawing/2014/chart" uri="{C3380CC4-5D6E-409C-BE32-E72D297353CC}">
              <c16:uniqueId val="{00000000-6E8B-4E28-9563-9FA546F524D2}"/>
            </c:ext>
          </c:extLst>
        </c:ser>
        <c:ser>
          <c:idx val="2"/>
          <c:order val="1"/>
          <c:tx>
            <c:strRef>
              <c:f>Sheet1!$A$572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Sheet1!$B$572:$C$572</c:f>
              <c:numCache>
                <c:formatCode>0.00%</c:formatCode>
                <c:ptCount val="2"/>
                <c:pt idx="0">
                  <c:v>0.34739999999999999</c:v>
                </c:pt>
                <c:pt idx="1">
                  <c:v>0.65259999999999996</c:v>
                </c:pt>
              </c:numCache>
            </c:numRef>
          </c:val>
          <c:extLst>
            <c:ext xmlns:c16="http://schemas.microsoft.com/office/drawing/2014/chart" uri="{C3380CC4-5D6E-409C-BE32-E72D297353CC}">
              <c16:uniqueId val="{00000001-6E8B-4E28-9563-9FA546F524D2}"/>
            </c:ext>
          </c:extLst>
        </c:ser>
        <c:ser>
          <c:idx val="1"/>
          <c:order val="2"/>
          <c:tx>
            <c:strRef>
              <c:f>Sheet1!$A$573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Sheet1!$B$573:$C$573</c:f>
              <c:numCache>
                <c:formatCode>0.00%</c:formatCode>
                <c:ptCount val="2"/>
                <c:pt idx="0">
                  <c:v>4.3299999999999998E-2</c:v>
                </c:pt>
                <c:pt idx="1">
                  <c:v>0.95669999999999999</c:v>
                </c:pt>
              </c:numCache>
            </c:numRef>
          </c:val>
          <c:extLst>
            <c:ext xmlns:c16="http://schemas.microsoft.com/office/drawing/2014/chart" uri="{C3380CC4-5D6E-409C-BE32-E72D297353CC}">
              <c16:uniqueId val="{00000002-6E8B-4E28-9563-9FA546F524D2}"/>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Band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Sheet1!$A$493</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Sheet1!$B$493:$F$493</c:f>
              <c:numCache>
                <c:formatCode>0.00%</c:formatCode>
                <c:ptCount val="5"/>
                <c:pt idx="0">
                  <c:v>8.7800000000000003E-2</c:v>
                </c:pt>
                <c:pt idx="1">
                  <c:v>7.7000000000000002E-3</c:v>
                </c:pt>
                <c:pt idx="2">
                  <c:v>6.59E-2</c:v>
                </c:pt>
                <c:pt idx="3">
                  <c:v>0</c:v>
                </c:pt>
                <c:pt idx="4">
                  <c:v>0.8387</c:v>
                </c:pt>
              </c:numCache>
            </c:numRef>
          </c:val>
          <c:extLst>
            <c:ext xmlns:c16="http://schemas.microsoft.com/office/drawing/2014/chart" uri="{C3380CC4-5D6E-409C-BE32-E72D297353CC}">
              <c16:uniqueId val="{00000000-12B2-4BE7-BE15-14D95E8E92EA}"/>
            </c:ext>
          </c:extLst>
        </c:ser>
        <c:ser>
          <c:idx val="1"/>
          <c:order val="1"/>
          <c:tx>
            <c:strRef>
              <c:f>Sheet1!$A$494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Sheet1!$B$494:$F$494</c:f>
              <c:numCache>
                <c:formatCode>0.00%</c:formatCode>
                <c:ptCount val="5"/>
                <c:pt idx="0">
                  <c:v>0.50360000000000005</c:v>
                </c:pt>
                <c:pt idx="1">
                  <c:v>0</c:v>
                </c:pt>
                <c:pt idx="2">
                  <c:v>0</c:v>
                </c:pt>
                <c:pt idx="3">
                  <c:v>0</c:v>
                </c:pt>
                <c:pt idx="4">
                  <c:v>0.49640000000000001</c:v>
                </c:pt>
              </c:numCache>
            </c:numRef>
          </c:val>
          <c:extLst>
            <c:ext xmlns:c16="http://schemas.microsoft.com/office/drawing/2014/chart" uri="{C3380CC4-5D6E-409C-BE32-E72D297353CC}">
              <c16:uniqueId val="{00000001-12B2-4BE7-BE15-14D95E8E92EA}"/>
            </c:ext>
          </c:extLst>
        </c:ser>
        <c:ser>
          <c:idx val="2"/>
          <c:order val="2"/>
          <c:tx>
            <c:strRef>
              <c:f>Sheet1!$A$495</c:f>
              <c:strCache>
                <c:ptCount val="1"/>
                <c:pt idx="0">
                  <c:v>CELTISS</c:v>
                </c:pt>
              </c:strCache>
            </c:strRef>
          </c:tx>
          <c:spPr>
            <a:solidFill>
              <a:srgbClr val="0070C0"/>
            </a:solidFill>
            <a:ln>
              <a:noFill/>
            </a:ln>
            <a:effectLst/>
          </c:spPr>
          <c:invertIfNegative val="0"/>
          <c:dLbls>
            <c:dLbl>
              <c:idx val="1"/>
              <c:layout>
                <c:manualLayout>
                  <c:x val="9.8422439842078564E-3"/>
                  <c:y val="-3.1928480204342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B2-4BE7-BE15-14D95E8E92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Sheet1!$B$495:$F$495</c:f>
              <c:numCache>
                <c:formatCode>0.00%</c:formatCode>
                <c:ptCount val="5"/>
                <c:pt idx="0">
                  <c:v>0.2883</c:v>
                </c:pt>
                <c:pt idx="1">
                  <c:v>0</c:v>
                </c:pt>
                <c:pt idx="2">
                  <c:v>0.7117</c:v>
                </c:pt>
                <c:pt idx="3">
                  <c:v>0</c:v>
                </c:pt>
                <c:pt idx="4">
                  <c:v>0</c:v>
                </c:pt>
              </c:numCache>
            </c:numRef>
          </c:val>
          <c:extLst>
            <c:ext xmlns:c16="http://schemas.microsoft.com/office/drawing/2014/chart" uri="{C3380CC4-5D6E-409C-BE32-E72D297353CC}">
              <c16:uniqueId val="{00000003-12B2-4BE7-BE15-14D95E8E92EA}"/>
            </c:ext>
          </c:extLst>
        </c:ser>
        <c:dLbls>
          <c:dLblPos val="outEnd"/>
          <c:showLegendKey val="0"/>
          <c:showVal val="1"/>
          <c:showCatName val="0"/>
          <c:showSerName val="0"/>
          <c:showPercent val="0"/>
          <c:showBubbleSize val="0"/>
        </c:dLbls>
        <c:gapWidth val="219"/>
        <c:overlap val="-27"/>
        <c:axId val="363086976"/>
        <c:axId val="363088512"/>
      </c:barChart>
      <c:catAx>
        <c:axId val="3630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8512"/>
        <c:crosses val="autoZero"/>
        <c:auto val="1"/>
        <c:lblAlgn val="ctr"/>
        <c:lblOffset val="100"/>
        <c:noMultiLvlLbl val="0"/>
      </c:catAx>
      <c:valAx>
        <c:axId val="363088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697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3G Packet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Sheet1!$B$606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Sheet1!$B$607:$B$610</c:f>
              <c:numCache>
                <c:formatCode>0.00%</c:formatCode>
                <c:ptCount val="4"/>
                <c:pt idx="0">
                  <c:v>0.52549999999999997</c:v>
                </c:pt>
                <c:pt idx="1">
                  <c:v>2.7799999999999998E-2</c:v>
                </c:pt>
                <c:pt idx="2">
                  <c:v>0</c:v>
                </c:pt>
                <c:pt idx="3">
                  <c:v>0.44669999999999999</c:v>
                </c:pt>
              </c:numCache>
            </c:numRef>
          </c:val>
          <c:extLst>
            <c:ext xmlns:c16="http://schemas.microsoft.com/office/drawing/2014/chart" uri="{C3380CC4-5D6E-409C-BE32-E72D297353CC}">
              <c16:uniqueId val="{00000000-633B-4080-81F7-0CF7C4B7DA7C}"/>
            </c:ext>
          </c:extLst>
        </c:ser>
        <c:ser>
          <c:idx val="1"/>
          <c:order val="1"/>
          <c:tx>
            <c:strRef>
              <c:f>Sheet1!$C$606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Sheet1!$C$607:$C$610</c:f>
              <c:numCache>
                <c:formatCode>0.00%</c:formatCode>
                <c:ptCount val="4"/>
                <c:pt idx="0">
                  <c:v>0.22120000000000001</c:v>
                </c:pt>
                <c:pt idx="1">
                  <c:v>0.34749999999999998</c:v>
                </c:pt>
                <c:pt idx="2">
                  <c:v>0</c:v>
                </c:pt>
                <c:pt idx="3">
                  <c:v>0.43130000000000002</c:v>
                </c:pt>
              </c:numCache>
            </c:numRef>
          </c:val>
          <c:extLst>
            <c:ext xmlns:c16="http://schemas.microsoft.com/office/drawing/2014/chart" uri="{C3380CC4-5D6E-409C-BE32-E72D297353CC}">
              <c16:uniqueId val="{00000001-633B-4080-81F7-0CF7C4B7DA7C}"/>
            </c:ext>
          </c:extLst>
        </c:ser>
        <c:ser>
          <c:idx val="2"/>
          <c:order val="2"/>
          <c:tx>
            <c:strRef>
              <c:f>Sheet1!$D$606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Sheet1!$D$607:$D$610</c:f>
              <c:numCache>
                <c:formatCode>0.00%</c:formatCode>
                <c:ptCount val="4"/>
                <c:pt idx="0">
                  <c:v>0.3795</c:v>
                </c:pt>
                <c:pt idx="1">
                  <c:v>6.4799999999999996E-2</c:v>
                </c:pt>
                <c:pt idx="2">
                  <c:v>1.21E-2</c:v>
                </c:pt>
                <c:pt idx="3">
                  <c:v>0.54359999999999997</c:v>
                </c:pt>
              </c:numCache>
            </c:numRef>
          </c:val>
          <c:extLst>
            <c:ext xmlns:c16="http://schemas.microsoft.com/office/drawing/2014/chart" uri="{C3380CC4-5D6E-409C-BE32-E72D297353CC}">
              <c16:uniqueId val="{00000002-633B-4080-81F7-0CF7C4B7DA7C}"/>
            </c:ext>
          </c:extLst>
        </c:ser>
        <c:dLbls>
          <c:dLblPos val="outEnd"/>
          <c:showLegendKey val="0"/>
          <c:showVal val="1"/>
          <c:showCatName val="0"/>
          <c:showSerName val="0"/>
          <c:showPercent val="0"/>
          <c:showBubbleSize val="0"/>
        </c:dLbls>
        <c:gapWidth val="219"/>
        <c:overlap val="-27"/>
        <c:axId val="1019512799"/>
        <c:axId val="1000977727"/>
      </c:barChart>
      <c:catAx>
        <c:axId val="10195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0977727"/>
        <c:crosses val="autoZero"/>
        <c:auto val="1"/>
        <c:lblAlgn val="ctr"/>
        <c:lblOffset val="100"/>
        <c:noMultiLvlLbl val="0"/>
      </c:catAx>
      <c:valAx>
        <c:axId val="1000977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951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1"/>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Packet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Sheet1!$B$590</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Sheet1!$B$591:$B$592</c:f>
              <c:numCache>
                <c:formatCode>0.00%</c:formatCode>
                <c:ptCount val="2"/>
                <c:pt idx="0">
                  <c:v>0.1386</c:v>
                </c:pt>
                <c:pt idx="1">
                  <c:v>0.86140000000000005</c:v>
                </c:pt>
              </c:numCache>
            </c:numRef>
          </c:val>
          <c:extLst>
            <c:ext xmlns:c16="http://schemas.microsoft.com/office/drawing/2014/chart" uri="{C3380CC4-5D6E-409C-BE32-E72D297353CC}">
              <c16:uniqueId val="{00000000-08BD-429B-83F3-C6856A475AD4}"/>
            </c:ext>
          </c:extLst>
        </c:ser>
        <c:ser>
          <c:idx val="1"/>
          <c:order val="1"/>
          <c:tx>
            <c:strRef>
              <c:f>Sheet1!$C$590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Sheet1!$C$591:$C$592</c:f>
              <c:numCache>
                <c:formatCode>0.00%</c:formatCode>
                <c:ptCount val="2"/>
                <c:pt idx="0">
                  <c:v>0.51090000000000002</c:v>
                </c:pt>
                <c:pt idx="1">
                  <c:v>0.48909999999999998</c:v>
                </c:pt>
              </c:numCache>
            </c:numRef>
          </c:val>
          <c:extLst>
            <c:ext xmlns:c16="http://schemas.microsoft.com/office/drawing/2014/chart" uri="{C3380CC4-5D6E-409C-BE32-E72D297353CC}">
              <c16:uniqueId val="{00000001-08BD-429B-83F3-C6856A475AD4}"/>
            </c:ext>
          </c:extLst>
        </c:ser>
        <c:ser>
          <c:idx val="2"/>
          <c:order val="2"/>
          <c:tx>
            <c:strRef>
              <c:f>Sheet1!$D$590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Sheet1!$D$591:$D$592</c:f>
              <c:numCache>
                <c:formatCode>0.00%</c:formatCode>
                <c:ptCount val="2"/>
                <c:pt idx="0">
                  <c:v>0.45350000000000001</c:v>
                </c:pt>
                <c:pt idx="1">
                  <c:v>0.54649999999999999</c:v>
                </c:pt>
              </c:numCache>
            </c:numRef>
          </c:val>
          <c:extLst>
            <c:ext xmlns:c16="http://schemas.microsoft.com/office/drawing/2014/chart" uri="{C3380CC4-5D6E-409C-BE32-E72D297353CC}">
              <c16:uniqueId val="{00000002-08BD-429B-83F3-C6856A475AD4}"/>
            </c:ext>
          </c:extLst>
        </c:ser>
        <c:dLbls>
          <c:dLblPos val="outEnd"/>
          <c:showLegendKey val="0"/>
          <c:showVal val="1"/>
          <c:showCatName val="0"/>
          <c:showSerName val="0"/>
          <c:showPercent val="0"/>
          <c:showBubbleSize val="0"/>
        </c:dLbls>
        <c:gapWidth val="219"/>
        <c:overlap val="-27"/>
        <c:axId val="986534575"/>
        <c:axId val="753523247"/>
      </c:barChart>
      <c:catAx>
        <c:axId val="9865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3523247"/>
        <c:crosses val="autoZero"/>
        <c:auto val="1"/>
        <c:lblAlgn val="ctr"/>
        <c:lblOffset val="100"/>
        <c:noMultiLvlLbl val="0"/>
      </c:catAx>
      <c:valAx>
        <c:axId val="7535232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6534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RSRP Distribution (%)</a:t>
            </a:r>
          </a:p>
        </c:rich>
      </c:tx>
      <c:layout>
        <c:manualLayout>
          <c:xMode val="edge"/>
          <c:yMode val="edge"/>
          <c:x val="0.3653220940743403"/>
          <c:y val="5.1584447292925599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7498151909683349E-2"/>
          <c:y val="0.17954011940595618"/>
          <c:w val="0.901385046637452"/>
          <c:h val="0.63360087383611008"/>
        </c:manualLayout>
      </c:layout>
      <c:barChart>
        <c:barDir val="col"/>
        <c:grouping val="clustered"/>
        <c:varyColors val="0"/>
        <c:ser>
          <c:idx val="0"/>
          <c:order val="0"/>
          <c:tx>
            <c:strRef>
              <c:f>Sheet1!$A$45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Sheet1!$B$45:$D$45</c:f>
              <c:numCache>
                <c:formatCode>0.00%</c:formatCode>
                <c:ptCount val="3"/>
                <c:pt idx="0">
                  <c:v>0.24540000000000001</c:v>
                </c:pt>
                <c:pt idx="1">
                  <c:v>0.8448</c:v>
                </c:pt>
                <c:pt idx="2">
                  <c:v>0.96679999999999999</c:v>
                </c:pt>
              </c:numCache>
            </c:numRef>
          </c:val>
          <c:extLst>
            <c:ext xmlns:c16="http://schemas.microsoft.com/office/drawing/2014/chart" uri="{C3380CC4-5D6E-409C-BE32-E72D297353CC}">
              <c16:uniqueId val="{00000000-05A1-4953-AA44-E19DED331671}"/>
            </c:ext>
          </c:extLst>
        </c:ser>
        <c:ser>
          <c:idx val="2"/>
          <c:order val="1"/>
          <c:tx>
            <c:strRef>
              <c:f>Sheet1!$A$46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Sheet1!$B$46:$D$46</c:f>
              <c:numCache>
                <c:formatCode>0.00%</c:formatCode>
                <c:ptCount val="3"/>
                <c:pt idx="0">
                  <c:v>0.81399999999999995</c:v>
                </c:pt>
                <c:pt idx="1">
                  <c:v>0.97399999999999998</c:v>
                </c:pt>
                <c:pt idx="2">
                  <c:v>0.99919999999999998</c:v>
                </c:pt>
              </c:numCache>
            </c:numRef>
          </c:val>
          <c:extLst>
            <c:ext xmlns:c16="http://schemas.microsoft.com/office/drawing/2014/chart" uri="{C3380CC4-5D6E-409C-BE32-E72D297353CC}">
              <c16:uniqueId val="{00000001-05A1-4953-AA44-E19DED331671}"/>
            </c:ext>
          </c:extLst>
        </c:ser>
        <c:ser>
          <c:idx val="1"/>
          <c:order val="2"/>
          <c:tx>
            <c:strRef>
              <c:f>Sheet1!$A$47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Sheet1!$B$47:$D$47</c:f>
              <c:numCache>
                <c:formatCode>0.00%</c:formatCode>
                <c:ptCount val="3"/>
                <c:pt idx="0">
                  <c:v>0.44230000000000003</c:v>
                </c:pt>
                <c:pt idx="1">
                  <c:v>0.7722</c:v>
                </c:pt>
                <c:pt idx="2">
                  <c:v>0.92549999999999999</c:v>
                </c:pt>
              </c:numCache>
            </c:numRef>
          </c:val>
          <c:extLst>
            <c:ext xmlns:c16="http://schemas.microsoft.com/office/drawing/2014/chart" uri="{C3380CC4-5D6E-409C-BE32-E72D297353CC}">
              <c16:uniqueId val="{00000002-05A1-4953-AA44-E19DED331671}"/>
            </c:ext>
          </c:extLst>
        </c:ser>
        <c:dLbls>
          <c:dLblPos val="outEnd"/>
          <c:showLegendKey val="0"/>
          <c:showVal val="1"/>
          <c:showCatName val="0"/>
          <c:showSerName val="0"/>
          <c:showPercent val="0"/>
          <c:showBubbleSize val="0"/>
        </c:dLbls>
        <c:gapWidth val="219"/>
        <c:overlap val="-27"/>
        <c:axId val="284408832"/>
        <c:axId val="286049024"/>
      </c:barChart>
      <c:catAx>
        <c:axId val="284408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049024"/>
        <c:crosses val="autoZero"/>
        <c:auto val="1"/>
        <c:lblAlgn val="ctr"/>
        <c:lblOffset val="100"/>
        <c:tickLblSkip val="1"/>
        <c:noMultiLvlLbl val="1"/>
      </c:catAx>
      <c:valAx>
        <c:axId val="2860490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40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SINR Comparison </a:t>
            </a:r>
            <a:endParaRPr 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Sheet1!$B$128:$F$128</c:f>
              <c:numCache>
                <c:formatCode>0.00%</c:formatCode>
                <c:ptCount val="5"/>
                <c:pt idx="0">
                  <c:v>5.0000000000000001E-3</c:v>
                </c:pt>
                <c:pt idx="1">
                  <c:v>1.52E-2</c:v>
                </c:pt>
                <c:pt idx="2">
                  <c:v>6.7599999999999993E-2</c:v>
                </c:pt>
                <c:pt idx="3">
                  <c:v>0.91220000000000001</c:v>
                </c:pt>
                <c:pt idx="4">
                  <c:v>0.9798</c:v>
                </c:pt>
              </c:numCache>
            </c:numRef>
          </c:val>
          <c:extLst>
            <c:ext xmlns:c16="http://schemas.microsoft.com/office/drawing/2014/chart" uri="{C3380CC4-5D6E-409C-BE32-E72D297353CC}">
              <c16:uniqueId val="{00000000-FE84-4CC8-8FBC-72780B72E64A}"/>
            </c:ext>
          </c:extLst>
        </c:ser>
        <c:ser>
          <c:idx val="2"/>
          <c:order val="1"/>
          <c:tx>
            <c:strRef>
              <c:f>Sheet1!$A$129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Sheet1!$B$129:$F$129</c:f>
              <c:numCache>
                <c:formatCode>0.00%</c:formatCode>
                <c:ptCount val="5"/>
                <c:pt idx="0">
                  <c:v>6.4999999999999997E-3</c:v>
                </c:pt>
                <c:pt idx="1">
                  <c:v>3.4000000000000002E-2</c:v>
                </c:pt>
                <c:pt idx="2">
                  <c:v>0.1487</c:v>
                </c:pt>
                <c:pt idx="3">
                  <c:v>0.81079999999999997</c:v>
                </c:pt>
                <c:pt idx="4">
                  <c:v>0.95950000000000002</c:v>
                </c:pt>
              </c:numCache>
            </c:numRef>
          </c:val>
          <c:extLst>
            <c:ext xmlns:c16="http://schemas.microsoft.com/office/drawing/2014/chart" uri="{C3380CC4-5D6E-409C-BE32-E72D297353CC}">
              <c16:uniqueId val="{00000001-FE84-4CC8-8FBC-72780B72E64A}"/>
            </c:ext>
          </c:extLst>
        </c:ser>
        <c:ser>
          <c:idx val="1"/>
          <c:order val="2"/>
          <c:tx>
            <c:strRef>
              <c:f>Sheet1!$A$130</c:f>
              <c:strCache>
                <c:ptCount val="1"/>
                <c:pt idx="0">
                  <c:v>CELTISS</c:v>
                </c:pt>
              </c:strCache>
            </c:strRef>
          </c:tx>
          <c:spPr>
            <a:solidFill>
              <a:srgbClr val="0070C0"/>
            </a:solidFill>
            <a:ln>
              <a:noFill/>
            </a:ln>
            <a:effectLst/>
          </c:spPr>
          <c:invertIfNegative val="0"/>
          <c:dLbls>
            <c:dLbl>
              <c:idx val="0"/>
              <c:layout>
                <c:manualLayout>
                  <c:x val="2.6811111111111112E-2"/>
                  <c:y val="-1.557398109895759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84-4CC8-8FBC-72780B72E6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Sheet1!$B$130:$F$130</c:f>
              <c:numCache>
                <c:formatCode>0.00%</c:formatCode>
                <c:ptCount val="5"/>
                <c:pt idx="0">
                  <c:v>1.41E-2</c:v>
                </c:pt>
                <c:pt idx="1">
                  <c:v>2.2800000000000001E-2</c:v>
                </c:pt>
                <c:pt idx="2">
                  <c:v>0.1119</c:v>
                </c:pt>
                <c:pt idx="3">
                  <c:v>0.85119999999999996</c:v>
                </c:pt>
                <c:pt idx="4">
                  <c:v>0.96309999999999996</c:v>
                </c:pt>
              </c:numCache>
            </c:numRef>
          </c:val>
          <c:extLst>
            <c:ext xmlns:c16="http://schemas.microsoft.com/office/drawing/2014/chart" uri="{C3380CC4-5D6E-409C-BE32-E72D297353CC}">
              <c16:uniqueId val="{00000003-FE84-4CC8-8FBC-72780B72E64A}"/>
            </c:ext>
          </c:extLst>
        </c:ser>
        <c:dLbls>
          <c:dLblPos val="outEnd"/>
          <c:showLegendKey val="0"/>
          <c:showVal val="1"/>
          <c:showCatName val="0"/>
          <c:showSerName val="0"/>
          <c:showPercent val="0"/>
          <c:showBubbleSize val="0"/>
        </c:dLbls>
        <c:gapWidth val="219"/>
        <c:overlap val="-27"/>
        <c:axId val="217392256"/>
        <c:axId val="217393792"/>
      </c:barChart>
      <c:catAx>
        <c:axId val="2173922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3792"/>
        <c:crosses val="autoZero"/>
        <c:auto val="1"/>
        <c:lblAlgn val="ctr"/>
        <c:lblOffset val="100"/>
        <c:noMultiLvlLbl val="0"/>
      </c:catAx>
      <c:valAx>
        <c:axId val="217393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Call Blocked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Sheet1!$B$146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Sheet1!$B$147</c:f>
              <c:numCache>
                <c:formatCode>0.00%</c:formatCode>
                <c:ptCount val="1"/>
                <c:pt idx="0">
                  <c:v>6.1000000000000004E-3</c:v>
                </c:pt>
              </c:numCache>
            </c:numRef>
          </c:val>
          <c:extLst>
            <c:ext xmlns:c16="http://schemas.microsoft.com/office/drawing/2014/chart" uri="{C3380CC4-5D6E-409C-BE32-E72D297353CC}">
              <c16:uniqueId val="{00000000-3912-4C7D-A9B7-31F2FBF9ED62}"/>
            </c:ext>
          </c:extLst>
        </c:ser>
        <c:ser>
          <c:idx val="1"/>
          <c:order val="1"/>
          <c:tx>
            <c:strRef>
              <c:f>Sheet1!$C$146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Sheet1!$C$147</c:f>
              <c:numCache>
                <c:formatCode>0.00%</c:formatCode>
                <c:ptCount val="1"/>
                <c:pt idx="0">
                  <c:v>1.29E-2</c:v>
                </c:pt>
              </c:numCache>
            </c:numRef>
          </c:val>
          <c:extLst>
            <c:ext xmlns:c16="http://schemas.microsoft.com/office/drawing/2014/chart" uri="{C3380CC4-5D6E-409C-BE32-E72D297353CC}">
              <c16:uniqueId val="{00000001-3912-4C7D-A9B7-31F2FBF9ED62}"/>
            </c:ext>
          </c:extLst>
        </c:ser>
        <c:ser>
          <c:idx val="2"/>
          <c:order val="2"/>
          <c:tx>
            <c:strRef>
              <c:f>Sheet1!$D$146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Sheet1!$D$147</c:f>
              <c:numCache>
                <c:formatCode>0.00%</c:formatCode>
                <c:ptCount val="1"/>
                <c:pt idx="0">
                  <c:v>1.17E-2</c:v>
                </c:pt>
              </c:numCache>
            </c:numRef>
          </c:val>
          <c:extLst>
            <c:ext xmlns:c16="http://schemas.microsoft.com/office/drawing/2014/chart" uri="{C3380CC4-5D6E-409C-BE32-E72D297353CC}">
              <c16:uniqueId val="{00000002-3912-4C7D-A9B7-31F2FBF9ED62}"/>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a:t>Call Blocked Rate per Technology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Sheet1!$B$168:$B$169</c:f>
              <c:strCache>
                <c:ptCount val="2"/>
                <c:pt idx="0">
                  <c:v>MTN</c:v>
                </c:pt>
                <c:pt idx="1">
                  <c:v>2G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Sheet1!$B$170</c:f>
              <c:numCache>
                <c:formatCode>0.00%</c:formatCode>
                <c:ptCount val="1"/>
                <c:pt idx="0">
                  <c:v>0</c:v>
                </c:pt>
              </c:numCache>
            </c:numRef>
          </c:val>
          <c:extLst>
            <c:ext xmlns:c16="http://schemas.microsoft.com/office/drawing/2014/chart" uri="{C3380CC4-5D6E-409C-BE32-E72D297353CC}">
              <c16:uniqueId val="{00000000-4FFE-4DC8-8613-A322FE11A2F0}"/>
            </c:ext>
          </c:extLst>
        </c:ser>
        <c:ser>
          <c:idx val="1"/>
          <c:order val="1"/>
          <c:tx>
            <c:strRef>
              <c:f>Sheet1!$C$168:$C$169</c:f>
              <c:strCache>
                <c:ptCount val="2"/>
                <c:pt idx="0">
                  <c:v>MTN</c:v>
                </c:pt>
                <c:pt idx="1">
                  <c:v>3G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Sheet1!$C$170</c:f>
              <c:numCache>
                <c:formatCode>0.00%</c:formatCode>
                <c:ptCount val="1"/>
                <c:pt idx="0">
                  <c:v>7.7999999999999996E-3</c:v>
                </c:pt>
              </c:numCache>
            </c:numRef>
          </c:val>
          <c:extLst>
            <c:ext xmlns:c16="http://schemas.microsoft.com/office/drawing/2014/chart" uri="{C3380CC4-5D6E-409C-BE32-E72D297353CC}">
              <c16:uniqueId val="{00000001-4FFE-4DC8-8613-A322FE11A2F0}"/>
            </c:ext>
          </c:extLst>
        </c:ser>
        <c:ser>
          <c:idx val="2"/>
          <c:order val="2"/>
          <c:tx>
            <c:strRef>
              <c:f>Sheet1!$D$168:$D$169</c:f>
              <c:strCache>
                <c:ptCount val="2"/>
                <c:pt idx="0">
                  <c:v>MOOV</c:v>
                </c:pt>
                <c:pt idx="1">
                  <c:v>2G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Sheet1!$D$170</c:f>
              <c:numCache>
                <c:formatCode>0.00%</c:formatCode>
                <c:ptCount val="1"/>
                <c:pt idx="0">
                  <c:v>0</c:v>
                </c:pt>
              </c:numCache>
            </c:numRef>
          </c:val>
          <c:extLst>
            <c:ext xmlns:c16="http://schemas.microsoft.com/office/drawing/2014/chart" uri="{C3380CC4-5D6E-409C-BE32-E72D297353CC}">
              <c16:uniqueId val="{00000002-4FFE-4DC8-8613-A322FE11A2F0}"/>
            </c:ext>
          </c:extLst>
        </c:ser>
        <c:ser>
          <c:idx val="3"/>
          <c:order val="3"/>
          <c:tx>
            <c:strRef>
              <c:f>Sheet1!$E$168:$E$169</c:f>
              <c:strCache>
                <c:ptCount val="2"/>
                <c:pt idx="0">
                  <c:v>MOOV</c:v>
                </c:pt>
                <c:pt idx="1">
                  <c:v>3G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Sheet1!$E$170</c:f>
              <c:numCache>
                <c:formatCode>0.00%</c:formatCode>
                <c:ptCount val="1"/>
                <c:pt idx="0">
                  <c:v>1.4800000000000001E-2</c:v>
                </c:pt>
              </c:numCache>
            </c:numRef>
          </c:val>
          <c:extLst>
            <c:ext xmlns:c16="http://schemas.microsoft.com/office/drawing/2014/chart" uri="{C3380CC4-5D6E-409C-BE32-E72D297353CC}">
              <c16:uniqueId val="{00000003-4FFE-4DC8-8613-A322FE11A2F0}"/>
            </c:ext>
          </c:extLst>
        </c:ser>
        <c:ser>
          <c:idx val="4"/>
          <c:order val="4"/>
          <c:tx>
            <c:strRef>
              <c:f>Sheet1!$F$168:$F$169</c:f>
              <c:strCache>
                <c:ptCount val="2"/>
                <c:pt idx="0">
                  <c:v>CELTISS</c:v>
                </c:pt>
                <c:pt idx="1">
                  <c:v>2G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Sheet1!$F$170</c:f>
              <c:numCache>
                <c:formatCode>0.00%</c:formatCode>
                <c:ptCount val="1"/>
                <c:pt idx="0">
                  <c:v>2.8400000000000002E-2</c:v>
                </c:pt>
              </c:numCache>
            </c:numRef>
          </c:val>
          <c:extLst>
            <c:ext xmlns:c16="http://schemas.microsoft.com/office/drawing/2014/chart" uri="{C3380CC4-5D6E-409C-BE32-E72D297353CC}">
              <c16:uniqueId val="{00000004-4FFE-4DC8-8613-A322FE11A2F0}"/>
            </c:ext>
          </c:extLst>
        </c:ser>
        <c:ser>
          <c:idx val="5"/>
          <c:order val="5"/>
          <c:tx>
            <c:strRef>
              <c:f>Sheet1!$G$168:$G$169</c:f>
              <c:strCache>
                <c:ptCount val="2"/>
                <c:pt idx="0">
                  <c:v>CELTISS</c:v>
                </c:pt>
                <c:pt idx="1">
                  <c:v>3G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Sheet1!$G$170</c:f>
              <c:numCache>
                <c:formatCode>0.00%</c:formatCode>
                <c:ptCount val="1"/>
                <c:pt idx="0">
                  <c:v>9.4000000000000004E-3</c:v>
                </c:pt>
              </c:numCache>
            </c:numRef>
          </c:val>
          <c:extLst>
            <c:ext xmlns:c16="http://schemas.microsoft.com/office/drawing/2014/chart" uri="{C3380CC4-5D6E-409C-BE32-E72D297353CC}">
              <c16:uniqueId val="{00000005-4FFE-4DC8-8613-A322FE11A2F0}"/>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Average MOS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Sheet1!$B$84</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Sheet1!$B$85</c:f>
              <c:numCache>
                <c:formatCode>General</c:formatCode>
                <c:ptCount val="1"/>
                <c:pt idx="0">
                  <c:v>3.79</c:v>
                </c:pt>
              </c:numCache>
            </c:numRef>
          </c:val>
          <c:extLst>
            <c:ext xmlns:c16="http://schemas.microsoft.com/office/drawing/2014/chart" uri="{C3380CC4-5D6E-409C-BE32-E72D297353CC}">
              <c16:uniqueId val="{00000000-00E8-4E7D-863C-6A9F18AFC390}"/>
            </c:ext>
          </c:extLst>
        </c:ser>
        <c:ser>
          <c:idx val="1"/>
          <c:order val="1"/>
          <c:tx>
            <c:strRef>
              <c:f>Sheet1!$C$84</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Sheet1!$C$85</c:f>
              <c:numCache>
                <c:formatCode>General</c:formatCode>
                <c:ptCount val="1"/>
                <c:pt idx="0">
                  <c:v>3.95</c:v>
                </c:pt>
              </c:numCache>
            </c:numRef>
          </c:val>
          <c:extLst>
            <c:ext xmlns:c16="http://schemas.microsoft.com/office/drawing/2014/chart" uri="{C3380CC4-5D6E-409C-BE32-E72D297353CC}">
              <c16:uniqueId val="{00000001-00E8-4E7D-863C-6A9F18AFC390}"/>
            </c:ext>
          </c:extLst>
        </c:ser>
        <c:ser>
          <c:idx val="2"/>
          <c:order val="2"/>
          <c:tx>
            <c:strRef>
              <c:f>Sheet1!$D$84</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Sheet1!$D$85</c:f>
              <c:numCache>
                <c:formatCode>General</c:formatCode>
                <c:ptCount val="1"/>
                <c:pt idx="0">
                  <c:v>3.91</c:v>
                </c:pt>
              </c:numCache>
            </c:numRef>
          </c:val>
          <c:extLst>
            <c:ext xmlns:c16="http://schemas.microsoft.com/office/drawing/2014/chart" uri="{C3380CC4-5D6E-409C-BE32-E72D297353CC}">
              <c16:uniqueId val="{00000002-00E8-4E7D-863C-6A9F18AFC390}"/>
            </c:ext>
          </c:extLst>
        </c:ser>
        <c:dLbls>
          <c:dLblPos val="outEnd"/>
          <c:showLegendKey val="0"/>
          <c:showVal val="1"/>
          <c:showCatName val="0"/>
          <c:showSerName val="0"/>
          <c:showPercent val="0"/>
          <c:showBubbleSize val="0"/>
        </c:dLbls>
        <c:gapWidth val="219"/>
        <c:overlap val="-27"/>
        <c:axId val="980399711"/>
        <c:axId val="1072775535"/>
      </c:barChart>
      <c:catAx>
        <c:axId val="980399711"/>
        <c:scaling>
          <c:orientation val="minMax"/>
        </c:scaling>
        <c:delete val="1"/>
        <c:axPos val="b"/>
        <c:numFmt formatCode="General" sourceLinked="1"/>
        <c:majorTickMark val="none"/>
        <c:minorTickMark val="none"/>
        <c:tickLblPos val="nextTo"/>
        <c:crossAx val="1072775535"/>
        <c:crosses val="autoZero"/>
        <c:auto val="1"/>
        <c:lblAlgn val="ctr"/>
        <c:lblOffset val="100"/>
        <c:noMultiLvlLbl val="0"/>
      </c:catAx>
      <c:valAx>
        <c:axId val="107277553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03997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Voice Quality Distribution (%)</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5909411963958627E-2"/>
          <c:y val="0.20998453032890915"/>
          <c:w val="0.89281024070082438"/>
          <c:h val="0.65969551709705432"/>
        </c:manualLayout>
      </c:layout>
      <c:barChart>
        <c:barDir val="col"/>
        <c:grouping val="clustered"/>
        <c:varyColors val="0"/>
        <c:ser>
          <c:idx val="0"/>
          <c:order val="0"/>
          <c:tx>
            <c:strRef>
              <c:f>Sheet1!$A$71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Sheet1!$B$71:$F$71</c:f>
              <c:numCache>
                <c:formatCode>0.00%</c:formatCode>
                <c:ptCount val="5"/>
                <c:pt idx="0">
                  <c:v>0.13850000000000001</c:v>
                </c:pt>
                <c:pt idx="1">
                  <c:v>0.83840000000000003</c:v>
                </c:pt>
                <c:pt idx="2">
                  <c:v>1.3599999999999999E-2</c:v>
                </c:pt>
                <c:pt idx="3">
                  <c:v>9.4000000000000004E-3</c:v>
                </c:pt>
                <c:pt idx="4">
                  <c:v>0.9769000000000001</c:v>
                </c:pt>
              </c:numCache>
            </c:numRef>
          </c:val>
          <c:extLst>
            <c:ext xmlns:c16="http://schemas.microsoft.com/office/drawing/2014/chart" uri="{C3380CC4-5D6E-409C-BE32-E72D297353CC}">
              <c16:uniqueId val="{00000000-AD0A-46A3-8826-3CF34A2F09E6}"/>
            </c:ext>
          </c:extLst>
        </c:ser>
        <c:ser>
          <c:idx val="2"/>
          <c:order val="1"/>
          <c:tx>
            <c:strRef>
              <c:f>Sheet1!$A$72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Sheet1!$B$72:$F$72</c:f>
              <c:numCache>
                <c:formatCode>0.00%</c:formatCode>
                <c:ptCount val="5"/>
                <c:pt idx="0">
                  <c:v>0.54879999999999995</c:v>
                </c:pt>
                <c:pt idx="1">
                  <c:v>0.40589999999999998</c:v>
                </c:pt>
                <c:pt idx="2">
                  <c:v>2.1499999999999998E-2</c:v>
                </c:pt>
                <c:pt idx="3">
                  <c:v>2.3800000000000002E-2</c:v>
                </c:pt>
                <c:pt idx="4">
                  <c:v>0.95469999999999988</c:v>
                </c:pt>
              </c:numCache>
            </c:numRef>
          </c:val>
          <c:extLst>
            <c:ext xmlns:c16="http://schemas.microsoft.com/office/drawing/2014/chart" uri="{C3380CC4-5D6E-409C-BE32-E72D297353CC}">
              <c16:uniqueId val="{00000001-AD0A-46A3-8826-3CF34A2F09E6}"/>
            </c:ext>
          </c:extLst>
        </c:ser>
        <c:ser>
          <c:idx val="1"/>
          <c:order val="2"/>
          <c:tx>
            <c:strRef>
              <c:f>Sheet1!$A$73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Sheet1!$B$73:$F$73</c:f>
              <c:numCache>
                <c:formatCode>0.00%</c:formatCode>
                <c:ptCount val="5"/>
                <c:pt idx="0">
                  <c:v>0.57630000000000003</c:v>
                </c:pt>
                <c:pt idx="1">
                  <c:v>0.41099999999999998</c:v>
                </c:pt>
                <c:pt idx="2">
                  <c:v>9.4999999999999998E-3</c:v>
                </c:pt>
                <c:pt idx="3">
                  <c:v>3.2000000000000002E-3</c:v>
                </c:pt>
                <c:pt idx="4">
                  <c:v>1.6999999999999999E-3</c:v>
                </c:pt>
              </c:numCache>
            </c:numRef>
          </c:val>
          <c:extLst>
            <c:ext xmlns:c16="http://schemas.microsoft.com/office/drawing/2014/chart" uri="{C3380CC4-5D6E-409C-BE32-E72D297353CC}">
              <c16:uniqueId val="{00000002-AD0A-46A3-8826-3CF34A2F09E6}"/>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Drop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Sheet1!$A$234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Sheet1!$B$234</c:f>
              <c:numCache>
                <c:formatCode>0.00%</c:formatCode>
                <c:ptCount val="1"/>
                <c:pt idx="0">
                  <c:v>7.1000000000000004E-3</c:v>
                </c:pt>
              </c:numCache>
            </c:numRef>
          </c:val>
          <c:extLst>
            <c:ext xmlns:c16="http://schemas.microsoft.com/office/drawing/2014/chart" uri="{C3380CC4-5D6E-409C-BE32-E72D297353CC}">
              <c16:uniqueId val="{00000000-EC92-41E6-9E06-F1B78AC190F1}"/>
            </c:ext>
          </c:extLst>
        </c:ser>
        <c:ser>
          <c:idx val="1"/>
          <c:order val="1"/>
          <c:tx>
            <c:strRef>
              <c:f>Sheet1!$A$235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Sheet1!$B$235</c:f>
              <c:numCache>
                <c:formatCode>0.00%</c:formatCode>
                <c:ptCount val="1"/>
                <c:pt idx="0">
                  <c:v>8.3999999999999995E-3</c:v>
                </c:pt>
              </c:numCache>
            </c:numRef>
          </c:val>
          <c:extLst>
            <c:ext xmlns:c16="http://schemas.microsoft.com/office/drawing/2014/chart" uri="{C3380CC4-5D6E-409C-BE32-E72D297353CC}">
              <c16:uniqueId val="{00000001-EC92-41E6-9E06-F1B78AC190F1}"/>
            </c:ext>
          </c:extLst>
        </c:ser>
        <c:ser>
          <c:idx val="2"/>
          <c:order val="2"/>
          <c:tx>
            <c:strRef>
              <c:f>Sheet1!$A$236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Sheet1!$B$236</c:f>
              <c:numCache>
                <c:formatCode>0.00%</c:formatCode>
                <c:ptCount val="1"/>
                <c:pt idx="0">
                  <c:v>4.1000000000000003E-3</c:v>
                </c:pt>
              </c:numCache>
            </c:numRef>
          </c:val>
          <c:extLst>
            <c:ext xmlns:c16="http://schemas.microsoft.com/office/drawing/2014/chart" uri="{C3380CC4-5D6E-409C-BE32-E72D297353CC}">
              <c16:uniqueId val="{00000002-EC92-41E6-9E06-F1B78AC190F1}"/>
            </c:ext>
          </c:extLst>
        </c:ser>
        <c:dLbls>
          <c:dLblPos val="outEnd"/>
          <c:showLegendKey val="0"/>
          <c:showVal val="1"/>
          <c:showCatName val="0"/>
          <c:showSerName val="0"/>
          <c:showPercent val="0"/>
          <c:showBubbleSize val="0"/>
        </c:dLbls>
        <c:gapWidth val="219"/>
        <c:overlap val="-27"/>
        <c:axId val="287568256"/>
        <c:axId val="287569792"/>
      </c:barChart>
      <c:catAx>
        <c:axId val="2875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9792"/>
        <c:crosses val="autoZero"/>
        <c:auto val="1"/>
        <c:lblAlgn val="ctr"/>
        <c:lblOffset val="100"/>
        <c:noMultiLvlLbl val="0"/>
      </c:catAx>
      <c:valAx>
        <c:axId val="287569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8256"/>
        <c:crosses val="autoZero"/>
        <c:crossBetween val="between"/>
        <c:majorUnit val="2.0000000000000005E-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System Technology usage(%)</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Sheet1!$A$511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Sheet1!$B$511:$C$511</c:f>
              <c:numCache>
                <c:formatCode>0.00%</c:formatCode>
                <c:ptCount val="2"/>
                <c:pt idx="0">
                  <c:v>1.6799999999999999E-2</c:v>
                </c:pt>
                <c:pt idx="1">
                  <c:v>0.98319999999999996</c:v>
                </c:pt>
              </c:numCache>
            </c:numRef>
          </c:val>
          <c:extLst>
            <c:ext xmlns:c16="http://schemas.microsoft.com/office/drawing/2014/chart" uri="{C3380CC4-5D6E-409C-BE32-E72D297353CC}">
              <c16:uniqueId val="{00000000-6274-401F-94B2-DACBC87E68F4}"/>
            </c:ext>
          </c:extLst>
        </c:ser>
        <c:ser>
          <c:idx val="2"/>
          <c:order val="1"/>
          <c:tx>
            <c:strRef>
              <c:f>Sheet1!$A$512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Sheet1!$B$512:$C$512</c:f>
              <c:numCache>
                <c:formatCode>0.00%</c:formatCode>
                <c:ptCount val="2"/>
                <c:pt idx="0">
                  <c:v>1.1999999999999999E-3</c:v>
                </c:pt>
                <c:pt idx="1">
                  <c:v>0.99880000000000002</c:v>
                </c:pt>
              </c:numCache>
            </c:numRef>
          </c:val>
          <c:extLst>
            <c:ext xmlns:c16="http://schemas.microsoft.com/office/drawing/2014/chart" uri="{C3380CC4-5D6E-409C-BE32-E72D297353CC}">
              <c16:uniqueId val="{00000001-6274-401F-94B2-DACBC87E68F4}"/>
            </c:ext>
          </c:extLst>
        </c:ser>
        <c:ser>
          <c:idx val="1"/>
          <c:order val="2"/>
          <c:tx>
            <c:strRef>
              <c:f>Sheet1!$A$513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Sheet1!$B$513:$C$513</c:f>
              <c:numCache>
                <c:formatCode>0.00%</c:formatCode>
                <c:ptCount val="2"/>
                <c:pt idx="0">
                  <c:v>2.0799999999999999E-2</c:v>
                </c:pt>
                <c:pt idx="1">
                  <c:v>0.97919999999999996</c:v>
                </c:pt>
              </c:numCache>
            </c:numRef>
          </c:val>
          <c:extLst>
            <c:ext xmlns:c16="http://schemas.microsoft.com/office/drawing/2014/chart" uri="{C3380CC4-5D6E-409C-BE32-E72D297353CC}">
              <c16:uniqueId val="{00000002-6274-401F-94B2-DACBC87E68F4}"/>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67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67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2674"/>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fr-F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18" name="Google Shape;1418;p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a:t>
            </a:fld>
            <a:endParaRPr>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1" name="Google Shape;1771;p2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72" name="Google Shape;1772;p2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1: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89" name="Google Shape;1789;p2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2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6" name="Google Shape;1796;p2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97" name="Google Shape;1797;p2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p2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5" name="Google Shape;1805;p2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06" name="Google Shape;1806;p2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2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4" name="Google Shape;1814;p2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15" name="Google Shape;1815;p2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14</a:t>
            </a:fld>
            <a:endParaRPr>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2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3" name="Google Shape;1823;p2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24" name="Google Shape;1824;p2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6: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32" name="Google Shape;1832;p2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p2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9" name="Google Shape;1839;p2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40" name="Google Shape;1840;p2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17</a:t>
            </a:fld>
            <a:endParaRPr>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9" name="Google Shape;1849;p2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50" name="Google Shape;1850;p2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18</a:t>
            </a:fld>
            <a:endParaRPr>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2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6" name="Google Shape;1866;p2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67" name="Google Shape;1867;p2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19</a:t>
            </a:fld>
            <a:endParaRPr>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p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36" name="Google Shape;1436;p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1571450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p3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6" name="Google Shape;1876;p3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77" name="Google Shape;1877;p3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p3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3" name="Google Shape;1893;p3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94" name="Google Shape;1894;p3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3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3" name="Google Shape;1903;p3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04" name="Google Shape;1904;p3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33: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0" name="Google Shape;1920;p3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3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Google Shape;1927;p3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8" name="Google Shape;1928;p3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p3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8" name="Google Shape;1938;p3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39" name="Google Shape;1939;p3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p3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p3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81" name="Google Shape;1981;p3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26</a:t>
            </a:fld>
            <a:endParaRPr>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3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p3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60" name="Google Shape;1960;p3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27</a:t>
            </a:fld>
            <a:endParaRPr>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3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9" name="Google Shape;1969;p3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970" name="Google Shape;1970;p3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28</a:t>
            </a:fld>
            <a:endParaRPr>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p4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p4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12" name="Google Shape;2012;p4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29</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10: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47" name="Google Shape;1647;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4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4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21" name="Google Shape;2021;p4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30</a:t>
            </a:fld>
            <a:endParaRPr>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4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3" name="Google Shape;2063;p4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64" name="Google Shape;2064;p4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31</a:t>
            </a:fld>
            <a:endParaRPr>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p4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2" name="Google Shape;2082;p4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83" name="Google Shape;2083;p4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32</a:t>
            </a:fld>
            <a:endParaRPr>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p4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93" name="Google Shape;2093;p4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p4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0" name="Google Shape;2100;p4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01" name="Google Shape;2101;p4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34</a:t>
            </a:fld>
            <a:endParaRPr>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p5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0" name="Google Shape;2110;p5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11" name="Google Shape;2111;p5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35</a:t>
            </a:fld>
            <a:endParaRPr>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5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2" name="Google Shape;2122;p5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23" name="Google Shape;2123;p5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36</a:t>
            </a:fld>
            <a:endParaRPr>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p5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2" name="Google Shape;2132;p5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33" name="Google Shape;2133;p5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37</a:t>
            </a:fld>
            <a:endParaRPr>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5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4" name="Google Shape;2144;p5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45" name="Google Shape;2145;p5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38</a:t>
            </a:fld>
            <a:endParaRPr>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5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1" name="Google Shape;2171;p5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72" name="Google Shape;2172;p5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39</a:t>
            </a:fld>
            <a:endParaRPr>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1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p1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55" name="Google Shape;1655;p1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5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0" name="Google Shape;2180;p5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81" name="Google Shape;2181;p5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40</a:t>
            </a:fld>
            <a:endParaRPr>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p5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0" name="Google Shape;2190;p5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91" name="Google Shape;2191;p5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41</a:t>
            </a:fld>
            <a:endParaRPr>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p5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0" name="Google Shape;2200;p5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01" name="Google Shape;2201;p5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42</a:t>
            </a:fld>
            <a:endParaRPr>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5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7" name="Google Shape;2217;p5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2218" name="Google Shape;2218;p5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43</a:t>
            </a:fld>
            <a:endParaRPr>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6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7" name="Google Shape;2227;p6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28" name="Google Shape;2228;p6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44</a:t>
            </a:fld>
            <a:endParaRPr>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4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7" name="Google Shape;2037;p4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38" name="Google Shape;2038;p4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45</a:t>
            </a:fld>
            <a:endParaRPr>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4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6" name="Google Shape;2046;p4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47" name="Google Shape;2047;p4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46</a:t>
            </a:fld>
            <a:endParaRPr>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p10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93" name="Google Shape;2693;p10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5: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92" name="Google Shape;1692;p1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1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00" name="Google Shape;1700;p1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1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18" name="Google Shape;1718;p1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1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5" name="Google Shape;1735;p1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36" name="Google Shape;1736;p1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3" name="Google Shape;1753;p1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54" name="Google Shape;1754;p1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A">
  <p:cSld name="Title Slide - A">
    <p:bg>
      <p:bgPr>
        <a:blipFill>
          <a:blip r:embed="rId2">
            <a:alphaModFix/>
          </a:blip>
          <a:stretch>
            <a:fillRect/>
          </a:stretch>
        </a:blipFill>
        <a:effectLst/>
      </p:bgPr>
    </p:bg>
    <p:spTree>
      <p:nvGrpSpPr>
        <p:cNvPr id="1" name="Shape 14"/>
        <p:cNvGrpSpPr/>
        <p:nvPr/>
      </p:nvGrpSpPr>
      <p:grpSpPr>
        <a:xfrm>
          <a:off x="0" y="0"/>
          <a:ext cx="0" cy="0"/>
          <a:chOff x="0" y="0"/>
          <a:chExt cx="0" cy="0"/>
        </a:xfrm>
      </p:grpSpPr>
      <p:grpSp>
        <p:nvGrpSpPr>
          <p:cNvPr id="15" name="Google Shape;15;p110"/>
          <p:cNvGrpSpPr/>
          <p:nvPr/>
        </p:nvGrpSpPr>
        <p:grpSpPr>
          <a:xfrm>
            <a:off x="469900" y="457761"/>
            <a:ext cx="1998000" cy="374400"/>
            <a:chOff x="398463" y="404813"/>
            <a:chExt cx="1627187" cy="307976"/>
          </a:xfrm>
        </p:grpSpPr>
        <p:sp>
          <p:nvSpPr>
            <p:cNvPr id="16" name="Google Shape;16;p110"/>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7" name="Google Shape;17;p110"/>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8" name="Google Shape;18;p110"/>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9" name="Google Shape;19;p110"/>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0" name="Google Shape;20;p110"/>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1" name="Google Shape;21;p110"/>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2" name="Google Shape;22;p110"/>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3" name="Google Shape;23;p110"/>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4" name="Google Shape;24;p110"/>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5" name="Google Shape;25;p110"/>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26" name="Google Shape;26;p110"/>
          <p:cNvSpPr txBox="1">
            <a:spLocks noGrp="1"/>
          </p:cNvSpPr>
          <p:nvPr>
            <p:ph type="subTitle" idx="1"/>
          </p:nvPr>
        </p:nvSpPr>
        <p:spPr>
          <a:xfrm>
            <a:off x="469900" y="5051913"/>
            <a:ext cx="3521274" cy="98137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spcBef>
                <a:spcPts val="0"/>
              </a:spcBef>
              <a:spcAft>
                <a:spcPts val="0"/>
              </a:spcAft>
              <a:buClr>
                <a:schemeClr val="lt1"/>
              </a:buClr>
              <a:buSzPts val="2000"/>
              <a:buNone/>
              <a:defRPr sz="20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7" name="Google Shape;27;p110"/>
          <p:cNvSpPr txBox="1">
            <a:spLocks noGrp="1"/>
          </p:cNvSpPr>
          <p:nvPr>
            <p:ph type="body" idx="2"/>
          </p:nvPr>
        </p:nvSpPr>
        <p:spPr>
          <a:xfrm>
            <a:off x="469900" y="6041240"/>
            <a:ext cx="3521274" cy="32893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600"/>
              <a:buNone/>
              <a:defRPr sz="16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108"/>
        <p:cNvGrpSpPr/>
        <p:nvPr/>
      </p:nvGrpSpPr>
      <p:grpSpPr>
        <a:xfrm>
          <a:off x="0" y="0"/>
          <a:ext cx="0" cy="0"/>
          <a:chOff x="0" y="0"/>
          <a:chExt cx="0" cy="0"/>
        </a:xfrm>
      </p:grpSpPr>
      <p:sp>
        <p:nvSpPr>
          <p:cNvPr id="109" name="Google Shape;109;p13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3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11" name="Google Shape;111;p13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_Title, subtitle &amp; chart">
  <p:cSld name="2_Title, subtitle &amp; chart">
    <p:spTree>
      <p:nvGrpSpPr>
        <p:cNvPr id="1" name="Shape 689"/>
        <p:cNvGrpSpPr/>
        <p:nvPr/>
      </p:nvGrpSpPr>
      <p:grpSpPr>
        <a:xfrm>
          <a:off x="0" y="0"/>
          <a:ext cx="0" cy="0"/>
          <a:chOff x="0" y="0"/>
          <a:chExt cx="0" cy="0"/>
        </a:xfrm>
      </p:grpSpPr>
      <p:sp>
        <p:nvSpPr>
          <p:cNvPr id="690" name="Google Shape;690;p220"/>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1" name="Google Shape;691;p220"/>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2" name="Google Shape;692;p220"/>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3" name="Google Shape;693;p22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3 chart">
  <p:cSld name="2_3 chart">
    <p:spTree>
      <p:nvGrpSpPr>
        <p:cNvPr id="1" name="Shape 694"/>
        <p:cNvGrpSpPr/>
        <p:nvPr/>
      </p:nvGrpSpPr>
      <p:grpSpPr>
        <a:xfrm>
          <a:off x="0" y="0"/>
          <a:ext cx="0" cy="0"/>
          <a:chOff x="0" y="0"/>
          <a:chExt cx="0" cy="0"/>
        </a:xfrm>
      </p:grpSpPr>
      <p:sp>
        <p:nvSpPr>
          <p:cNvPr id="695" name="Google Shape;695;p221"/>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6" name="Google Shape;696;p221"/>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7" name="Google Shape;697;p221"/>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8" name="Google Shape;698;p221"/>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9" name="Google Shape;699;p221"/>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0" name="Google Shape;700;p221"/>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1" name="Google Shape;701;p22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2" name="Google Shape;702;p221"/>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_Text and chart">
  <p:cSld name="2_Text and chart">
    <p:spTree>
      <p:nvGrpSpPr>
        <p:cNvPr id="1" name="Shape 703"/>
        <p:cNvGrpSpPr/>
        <p:nvPr/>
      </p:nvGrpSpPr>
      <p:grpSpPr>
        <a:xfrm>
          <a:off x="0" y="0"/>
          <a:ext cx="0" cy="0"/>
          <a:chOff x="0" y="0"/>
          <a:chExt cx="0" cy="0"/>
        </a:xfrm>
      </p:grpSpPr>
      <p:sp>
        <p:nvSpPr>
          <p:cNvPr id="704" name="Google Shape;704;p222"/>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5" name="Google Shape;705;p222"/>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6" name="Google Shape;706;p222"/>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7" name="Google Shape;707;p22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8" name="Google Shape;708;p22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2 chart">
  <p:cSld name="2_2 chart">
    <p:spTree>
      <p:nvGrpSpPr>
        <p:cNvPr id="1" name="Shape 709"/>
        <p:cNvGrpSpPr/>
        <p:nvPr/>
      </p:nvGrpSpPr>
      <p:grpSpPr>
        <a:xfrm>
          <a:off x="0" y="0"/>
          <a:ext cx="0" cy="0"/>
          <a:chOff x="0" y="0"/>
          <a:chExt cx="0" cy="0"/>
        </a:xfrm>
      </p:grpSpPr>
      <p:sp>
        <p:nvSpPr>
          <p:cNvPr id="710" name="Google Shape;710;p223"/>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1" name="Google Shape;711;p223"/>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2" name="Google Shape;712;p223"/>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3" name="Google Shape;713;p223"/>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4" name="Google Shape;714;p223"/>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5" name="Google Shape;715;p22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Team profile">
  <p:cSld name="2_Team profile">
    <p:spTree>
      <p:nvGrpSpPr>
        <p:cNvPr id="1" name="Shape 716"/>
        <p:cNvGrpSpPr/>
        <p:nvPr/>
      </p:nvGrpSpPr>
      <p:grpSpPr>
        <a:xfrm>
          <a:off x="0" y="0"/>
          <a:ext cx="0" cy="0"/>
          <a:chOff x="0" y="0"/>
          <a:chExt cx="0" cy="0"/>
        </a:xfrm>
      </p:grpSpPr>
      <p:sp>
        <p:nvSpPr>
          <p:cNvPr id="717" name="Google Shape;717;p224"/>
          <p:cNvSpPr>
            <a:spLocks noGrp="1"/>
          </p:cNvSpPr>
          <p:nvPr>
            <p:ph type="pic" idx="2"/>
          </p:nvPr>
        </p:nvSpPr>
        <p:spPr>
          <a:xfrm>
            <a:off x="488742" y="1700213"/>
            <a:ext cx="2664000" cy="1260000"/>
          </a:xfrm>
          <a:prstGeom prst="rect">
            <a:avLst/>
          </a:prstGeom>
          <a:noFill/>
          <a:ln>
            <a:noFill/>
          </a:ln>
        </p:spPr>
      </p:sp>
      <p:sp>
        <p:nvSpPr>
          <p:cNvPr id="718" name="Google Shape;718;p224"/>
          <p:cNvSpPr>
            <a:spLocks noGrp="1"/>
          </p:cNvSpPr>
          <p:nvPr>
            <p:ph type="pic" idx="3"/>
          </p:nvPr>
        </p:nvSpPr>
        <p:spPr>
          <a:xfrm>
            <a:off x="3341040" y="1700212"/>
            <a:ext cx="2664000" cy="1260000"/>
          </a:xfrm>
          <a:prstGeom prst="rect">
            <a:avLst/>
          </a:prstGeom>
          <a:noFill/>
          <a:ln>
            <a:noFill/>
          </a:ln>
        </p:spPr>
      </p:sp>
      <p:sp>
        <p:nvSpPr>
          <p:cNvPr id="719" name="Google Shape;719;p224"/>
          <p:cNvSpPr>
            <a:spLocks noGrp="1"/>
          </p:cNvSpPr>
          <p:nvPr>
            <p:ph type="pic" idx="4"/>
          </p:nvPr>
        </p:nvSpPr>
        <p:spPr>
          <a:xfrm>
            <a:off x="6193338" y="1700212"/>
            <a:ext cx="2664000" cy="1260000"/>
          </a:xfrm>
          <a:prstGeom prst="rect">
            <a:avLst/>
          </a:prstGeom>
          <a:noFill/>
          <a:ln>
            <a:noFill/>
          </a:ln>
        </p:spPr>
      </p:sp>
      <p:sp>
        <p:nvSpPr>
          <p:cNvPr id="720" name="Google Shape;720;p224"/>
          <p:cNvSpPr>
            <a:spLocks noGrp="1"/>
          </p:cNvSpPr>
          <p:nvPr>
            <p:ph type="pic" idx="5"/>
          </p:nvPr>
        </p:nvSpPr>
        <p:spPr>
          <a:xfrm>
            <a:off x="9045636" y="1700212"/>
            <a:ext cx="2664000" cy="1260000"/>
          </a:xfrm>
          <a:prstGeom prst="rect">
            <a:avLst/>
          </a:prstGeom>
          <a:noFill/>
          <a:ln>
            <a:noFill/>
          </a:ln>
        </p:spPr>
      </p:sp>
      <p:sp>
        <p:nvSpPr>
          <p:cNvPr id="721" name="Google Shape;721;p224"/>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2" name="Google Shape;722;p224"/>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3" name="Google Shape;723;p224"/>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4" name="Google Shape;724;p224"/>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5" name="Google Shape;725;p224"/>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26" name="Google Shape;726;p22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Team profile 2">
  <p:cSld name="2_Team profile 2">
    <p:spTree>
      <p:nvGrpSpPr>
        <p:cNvPr id="1" name="Shape 727"/>
        <p:cNvGrpSpPr/>
        <p:nvPr/>
      </p:nvGrpSpPr>
      <p:grpSpPr>
        <a:xfrm>
          <a:off x="0" y="0"/>
          <a:ext cx="0" cy="0"/>
          <a:chOff x="0" y="0"/>
          <a:chExt cx="0" cy="0"/>
        </a:xfrm>
      </p:grpSpPr>
      <p:sp>
        <p:nvSpPr>
          <p:cNvPr id="728" name="Google Shape;728;p225"/>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29" name="Google Shape;729;p225"/>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0" name="Google Shape;730;p225"/>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1" name="Google Shape;731;p225"/>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2" name="Google Shape;732;p225"/>
          <p:cNvSpPr>
            <a:spLocks noGrp="1"/>
          </p:cNvSpPr>
          <p:nvPr>
            <p:ph type="pic" idx="2"/>
          </p:nvPr>
        </p:nvSpPr>
        <p:spPr>
          <a:xfrm>
            <a:off x="476780" y="1880213"/>
            <a:ext cx="2116800" cy="1591200"/>
          </a:xfrm>
          <a:prstGeom prst="rect">
            <a:avLst/>
          </a:prstGeom>
          <a:noFill/>
          <a:ln>
            <a:noFill/>
          </a:ln>
        </p:spPr>
      </p:sp>
      <p:sp>
        <p:nvSpPr>
          <p:cNvPr id="733" name="Google Shape;733;p225"/>
          <p:cNvSpPr>
            <a:spLocks noGrp="1"/>
          </p:cNvSpPr>
          <p:nvPr>
            <p:ph type="pic" idx="3"/>
          </p:nvPr>
        </p:nvSpPr>
        <p:spPr>
          <a:xfrm>
            <a:off x="6204097" y="1880212"/>
            <a:ext cx="2116800" cy="1591200"/>
          </a:xfrm>
          <a:prstGeom prst="rect">
            <a:avLst/>
          </a:prstGeom>
          <a:noFill/>
          <a:ln>
            <a:noFill/>
          </a:ln>
        </p:spPr>
      </p:sp>
      <p:sp>
        <p:nvSpPr>
          <p:cNvPr id="734" name="Google Shape;734;p225"/>
          <p:cNvSpPr>
            <a:spLocks noGrp="1"/>
          </p:cNvSpPr>
          <p:nvPr>
            <p:ph type="pic" idx="4"/>
          </p:nvPr>
        </p:nvSpPr>
        <p:spPr>
          <a:xfrm>
            <a:off x="481779" y="4256211"/>
            <a:ext cx="2116800" cy="1591200"/>
          </a:xfrm>
          <a:prstGeom prst="rect">
            <a:avLst/>
          </a:prstGeom>
          <a:noFill/>
          <a:ln>
            <a:noFill/>
          </a:ln>
        </p:spPr>
      </p:sp>
      <p:sp>
        <p:nvSpPr>
          <p:cNvPr id="735" name="Google Shape;735;p225"/>
          <p:cNvSpPr>
            <a:spLocks noGrp="1"/>
          </p:cNvSpPr>
          <p:nvPr>
            <p:ph type="pic" idx="5"/>
          </p:nvPr>
        </p:nvSpPr>
        <p:spPr>
          <a:xfrm>
            <a:off x="6204097" y="4256211"/>
            <a:ext cx="2116800" cy="1591200"/>
          </a:xfrm>
          <a:prstGeom prst="rect">
            <a:avLst/>
          </a:prstGeom>
          <a:noFill/>
          <a:ln>
            <a:noFill/>
          </a:ln>
        </p:spPr>
      </p:sp>
      <p:sp>
        <p:nvSpPr>
          <p:cNvPr id="736" name="Google Shape;736;p225"/>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7" name="Google Shape;737;p225"/>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8" name="Google Shape;738;p225"/>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9" name="Google Shape;739;p225"/>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0" name="Google Shape;740;p22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1" name="Google Shape;741;p22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Qualifications 2 x 1">
  <p:cSld name="2_Qualifications 2 x 1">
    <p:spTree>
      <p:nvGrpSpPr>
        <p:cNvPr id="1" name="Shape 742"/>
        <p:cNvGrpSpPr/>
        <p:nvPr/>
      </p:nvGrpSpPr>
      <p:grpSpPr>
        <a:xfrm>
          <a:off x="0" y="0"/>
          <a:ext cx="0" cy="0"/>
          <a:chOff x="0" y="0"/>
          <a:chExt cx="0" cy="0"/>
        </a:xfrm>
      </p:grpSpPr>
      <p:sp>
        <p:nvSpPr>
          <p:cNvPr id="743" name="Google Shape;743;p226"/>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4" name="Google Shape;744;p226"/>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5" name="Google Shape;745;p226"/>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6" name="Google Shape;746;p226"/>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7" name="Google Shape;747;p226"/>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8" name="Google Shape;748;p226"/>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9" name="Google Shape;749;p226"/>
          <p:cNvSpPr>
            <a:spLocks noGrp="1"/>
          </p:cNvSpPr>
          <p:nvPr>
            <p:ph type="pic" idx="4"/>
          </p:nvPr>
        </p:nvSpPr>
        <p:spPr>
          <a:xfrm>
            <a:off x="10467635" y="1857892"/>
            <a:ext cx="1244161" cy="549275"/>
          </a:xfrm>
          <a:prstGeom prst="rect">
            <a:avLst/>
          </a:prstGeom>
          <a:noFill/>
          <a:ln>
            <a:noFill/>
          </a:ln>
        </p:spPr>
      </p:sp>
      <p:sp>
        <p:nvSpPr>
          <p:cNvPr id="750" name="Google Shape;750;p226"/>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_Qualifications 2 x 2">
  <p:cSld name="2_Qualifications 2 x 2">
    <p:spTree>
      <p:nvGrpSpPr>
        <p:cNvPr id="1" name="Shape 751"/>
        <p:cNvGrpSpPr/>
        <p:nvPr/>
      </p:nvGrpSpPr>
      <p:grpSpPr>
        <a:xfrm>
          <a:off x="0" y="0"/>
          <a:ext cx="0" cy="0"/>
          <a:chOff x="0" y="0"/>
          <a:chExt cx="0" cy="0"/>
        </a:xfrm>
      </p:grpSpPr>
      <p:sp>
        <p:nvSpPr>
          <p:cNvPr id="752" name="Google Shape;752;p227"/>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3" name="Google Shape;753;p227"/>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4" name="Google Shape;754;p227"/>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5" name="Google Shape;755;p227"/>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6" name="Google Shape;756;p227"/>
          <p:cNvSpPr>
            <a:spLocks noGrp="1"/>
          </p:cNvSpPr>
          <p:nvPr>
            <p:ph type="pic" idx="3"/>
          </p:nvPr>
        </p:nvSpPr>
        <p:spPr>
          <a:xfrm>
            <a:off x="10467635" y="1857892"/>
            <a:ext cx="1244161" cy="549275"/>
          </a:xfrm>
          <a:prstGeom prst="rect">
            <a:avLst/>
          </a:prstGeom>
          <a:noFill/>
          <a:ln>
            <a:noFill/>
          </a:ln>
        </p:spPr>
      </p:sp>
      <p:sp>
        <p:nvSpPr>
          <p:cNvPr id="757" name="Google Shape;757;p227"/>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8" name="Google Shape;758;p227"/>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9" name="Google Shape;759;p227"/>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0" name="Google Shape;760;p227"/>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1" name="Google Shape;761;p227"/>
          <p:cNvSpPr>
            <a:spLocks noGrp="1"/>
          </p:cNvSpPr>
          <p:nvPr>
            <p:ph type="pic" idx="6"/>
          </p:nvPr>
        </p:nvSpPr>
        <p:spPr>
          <a:xfrm>
            <a:off x="4700436" y="4249683"/>
            <a:ext cx="1274916" cy="549275"/>
          </a:xfrm>
          <a:prstGeom prst="rect">
            <a:avLst/>
          </a:prstGeom>
          <a:noFill/>
          <a:ln>
            <a:noFill/>
          </a:ln>
        </p:spPr>
      </p:sp>
      <p:sp>
        <p:nvSpPr>
          <p:cNvPr id="762" name="Google Shape;762;p227"/>
          <p:cNvSpPr>
            <a:spLocks noGrp="1"/>
          </p:cNvSpPr>
          <p:nvPr>
            <p:ph type="pic" idx="7"/>
          </p:nvPr>
        </p:nvSpPr>
        <p:spPr>
          <a:xfrm>
            <a:off x="10459036" y="4248209"/>
            <a:ext cx="1244160" cy="549275"/>
          </a:xfrm>
          <a:prstGeom prst="rect">
            <a:avLst/>
          </a:prstGeom>
          <a:noFill/>
          <a:ln>
            <a:noFill/>
          </a:ln>
        </p:spPr>
      </p:sp>
      <p:sp>
        <p:nvSpPr>
          <p:cNvPr id="763" name="Google Shape;763;p227"/>
          <p:cNvSpPr>
            <a:spLocks noGrp="1"/>
          </p:cNvSpPr>
          <p:nvPr>
            <p:ph type="pic" idx="8"/>
          </p:nvPr>
        </p:nvSpPr>
        <p:spPr>
          <a:xfrm>
            <a:off x="4734795" y="1863917"/>
            <a:ext cx="1244906" cy="549275"/>
          </a:xfrm>
          <a:prstGeom prst="rect">
            <a:avLst/>
          </a:prstGeom>
          <a:noFill/>
          <a:ln>
            <a:noFill/>
          </a:ln>
        </p:spPr>
      </p:sp>
      <p:sp>
        <p:nvSpPr>
          <p:cNvPr id="764" name="Google Shape;764;p227"/>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65" name="Google Shape;765;p22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3 column green line">
  <p:cSld name="2_3 column green line">
    <p:spTree>
      <p:nvGrpSpPr>
        <p:cNvPr id="1" name="Shape 766"/>
        <p:cNvGrpSpPr/>
        <p:nvPr/>
      </p:nvGrpSpPr>
      <p:grpSpPr>
        <a:xfrm>
          <a:off x="0" y="0"/>
          <a:ext cx="0" cy="0"/>
          <a:chOff x="0" y="0"/>
          <a:chExt cx="0" cy="0"/>
        </a:xfrm>
      </p:grpSpPr>
      <p:sp>
        <p:nvSpPr>
          <p:cNvPr id="767" name="Google Shape;767;p228"/>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8" name="Google Shape;768;p228"/>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9" name="Google Shape;769;p228"/>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70" name="Google Shape;770;p228"/>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1" name="Google Shape;771;p228"/>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2" name="Google Shape;772;p228"/>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3" name="Google Shape;773;p228"/>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74" name="Google Shape;774;p22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_4 column icon">
  <p:cSld name="2_4 column icon">
    <p:spTree>
      <p:nvGrpSpPr>
        <p:cNvPr id="1" name="Shape 775"/>
        <p:cNvGrpSpPr/>
        <p:nvPr/>
      </p:nvGrpSpPr>
      <p:grpSpPr>
        <a:xfrm>
          <a:off x="0" y="0"/>
          <a:ext cx="0" cy="0"/>
          <a:chOff x="0" y="0"/>
          <a:chExt cx="0" cy="0"/>
        </a:xfrm>
      </p:grpSpPr>
      <p:sp>
        <p:nvSpPr>
          <p:cNvPr id="776" name="Google Shape;776;p229"/>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7" name="Google Shape;777;p229"/>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8" name="Google Shape;778;p229"/>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9" name="Google Shape;779;p229"/>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80" name="Google Shape;780;p229"/>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81" name="Google Shape;781;p22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112"/>
        <p:cNvGrpSpPr/>
        <p:nvPr/>
      </p:nvGrpSpPr>
      <p:grpSpPr>
        <a:xfrm>
          <a:off x="0" y="0"/>
          <a:ext cx="0" cy="0"/>
          <a:chOff x="0" y="0"/>
          <a:chExt cx="0" cy="0"/>
        </a:xfrm>
      </p:grpSpPr>
      <p:sp>
        <p:nvSpPr>
          <p:cNvPr id="113" name="Google Shape;113;p131"/>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31"/>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2_4 column icon green">
  <p:cSld name="2_4 column icon green">
    <p:bg>
      <p:bgPr>
        <a:solidFill>
          <a:schemeClr val="accent2"/>
        </a:solidFill>
        <a:effectLst/>
      </p:bgPr>
    </p:bg>
    <p:spTree>
      <p:nvGrpSpPr>
        <p:cNvPr id="1" name="Shape 782"/>
        <p:cNvGrpSpPr/>
        <p:nvPr/>
      </p:nvGrpSpPr>
      <p:grpSpPr>
        <a:xfrm>
          <a:off x="0" y="0"/>
          <a:ext cx="0" cy="0"/>
          <a:chOff x="0" y="0"/>
          <a:chExt cx="0" cy="0"/>
        </a:xfrm>
      </p:grpSpPr>
      <p:sp>
        <p:nvSpPr>
          <p:cNvPr id="783" name="Google Shape;783;p230"/>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4" name="Google Shape;784;p230"/>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5" name="Google Shape;785;p230"/>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6" name="Google Shape;786;p230"/>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7" name="Google Shape;787;p23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788" name="Google Shape;788;p230"/>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
        <p:nvSpPr>
          <p:cNvPr id="789" name="Google Shape;789;p230"/>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90" name="Google Shape;790;p23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791"/>
        <p:cNvGrpSpPr/>
        <p:nvPr/>
      </p:nvGrpSpPr>
      <p:grpSpPr>
        <a:xfrm>
          <a:off x="0" y="0"/>
          <a:ext cx="0" cy="0"/>
          <a:chOff x="0" y="0"/>
          <a:chExt cx="0" cy="0"/>
        </a:xfrm>
      </p:grpSpPr>
      <p:sp>
        <p:nvSpPr>
          <p:cNvPr id="792" name="Google Shape;792;p231"/>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3" name="Google Shape;793;p231"/>
          <p:cNvSpPr txBox="1">
            <a:spLocks noGrp="1"/>
          </p:cNvSpPr>
          <p:nvPr>
            <p:ph type="ctrTitle"/>
          </p:nvPr>
        </p:nvSpPr>
        <p:spPr>
          <a:xfrm>
            <a:off x="504883" y="1122363"/>
            <a:ext cx="10212330"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9600"/>
              <a:buFont typeface="Verdana"/>
              <a:buNone/>
              <a:defRPr sz="9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4" name="Google Shape;794;p231"/>
          <p:cNvSpPr txBox="1">
            <a:spLocks noGrp="1"/>
          </p:cNvSpPr>
          <p:nvPr>
            <p:ph type="subTitle" idx="1"/>
          </p:nvPr>
        </p:nvSpPr>
        <p:spPr>
          <a:xfrm>
            <a:off x="504883" y="3289471"/>
            <a:ext cx="10212330" cy="4656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A5A5A5"/>
              </a:buClr>
              <a:buSzPts val="2000"/>
              <a:buNone/>
              <a:defRPr sz="2000">
                <a:solidFill>
                  <a:srgbClr val="A5A5A5"/>
                </a:solidFill>
              </a:defRPr>
            </a:lvl1pPr>
            <a:lvl2pPr lvl="1" algn="ctr">
              <a:spcBef>
                <a:spcPts val="1333"/>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795" name="Google Shape;795;p231"/>
          <p:cNvSpPr txBox="1">
            <a:spLocks noGrp="1"/>
          </p:cNvSpPr>
          <p:nvPr>
            <p:ph type="body" idx="2"/>
          </p:nvPr>
        </p:nvSpPr>
        <p:spPr>
          <a:xfrm>
            <a:off x="504883" y="4058039"/>
            <a:ext cx="10212388" cy="403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400"/>
              <a:buNone/>
              <a:defRPr sz="1400">
                <a:solidFill>
                  <a:schemeClr val="accent5"/>
                </a:solidFill>
              </a:defRPr>
            </a:lvl1pPr>
            <a:lvl2pPr marL="914400" lvl="1" indent="-228600" algn="l">
              <a:spcBef>
                <a:spcPts val="1333"/>
              </a:spcBef>
              <a:spcAft>
                <a:spcPts val="0"/>
              </a:spcAft>
              <a:buClr>
                <a:schemeClr val="accent5"/>
              </a:buClr>
              <a:buSzPts val="1200"/>
              <a:buNone/>
              <a:defRPr>
                <a:solidFill>
                  <a:schemeClr val="accent5"/>
                </a:solidFill>
              </a:defRPr>
            </a:lvl2pPr>
            <a:lvl3pPr marL="1371600" lvl="2" indent="-228600" algn="l">
              <a:spcBef>
                <a:spcPts val="1333"/>
              </a:spcBef>
              <a:spcAft>
                <a:spcPts val="0"/>
              </a:spcAft>
              <a:buClr>
                <a:schemeClr val="accent5"/>
              </a:buClr>
              <a:buSzPts val="1200"/>
              <a:buNone/>
              <a:defRPr>
                <a:solidFill>
                  <a:schemeClr val="accent5"/>
                </a:solidFill>
              </a:defRPr>
            </a:lvl3pPr>
            <a:lvl4pPr marL="1828800" lvl="3" indent="-228600" algn="l">
              <a:spcBef>
                <a:spcPts val="1333"/>
              </a:spcBef>
              <a:spcAft>
                <a:spcPts val="0"/>
              </a:spcAft>
              <a:buClr>
                <a:schemeClr val="accent5"/>
              </a:buClr>
              <a:buSzPts val="1200"/>
              <a:buNone/>
              <a:defRPr>
                <a:solidFill>
                  <a:schemeClr val="accent5"/>
                </a:solidFill>
              </a:defRPr>
            </a:lvl4pPr>
            <a:lvl5pPr marL="2286000" lvl="4" indent="-228600" algn="l">
              <a:spcBef>
                <a:spcPts val="1333"/>
              </a:spcBef>
              <a:spcAft>
                <a:spcPts val="0"/>
              </a:spcAft>
              <a:buClr>
                <a:schemeClr val="accent5"/>
              </a:buClr>
              <a:buSzPts val="1200"/>
              <a:buNone/>
              <a:defRPr>
                <a:solidFill>
                  <a:schemeClr val="accent5"/>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796"/>
        <p:cNvGrpSpPr/>
        <p:nvPr/>
      </p:nvGrpSpPr>
      <p:grpSpPr>
        <a:xfrm>
          <a:off x="0" y="0"/>
          <a:ext cx="0" cy="0"/>
          <a:chOff x="0" y="0"/>
          <a:chExt cx="0" cy="0"/>
        </a:xfrm>
      </p:grpSpPr>
      <p:sp>
        <p:nvSpPr>
          <p:cNvPr id="797" name="Google Shape;797;p232"/>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8" name="Google Shape;798;p232"/>
          <p:cNvSpPr>
            <a:spLocks noGrp="1"/>
          </p:cNvSpPr>
          <p:nvPr>
            <p:ph type="pic" idx="2"/>
          </p:nvPr>
        </p:nvSpPr>
        <p:spPr>
          <a:xfrm>
            <a:off x="0" y="-1"/>
            <a:ext cx="12192000" cy="6858001"/>
          </a:xfrm>
          <a:prstGeom prst="rect">
            <a:avLst/>
          </a:prstGeom>
          <a:noFill/>
          <a:ln>
            <a:noFill/>
          </a:ln>
        </p:spPr>
      </p:sp>
      <p:sp>
        <p:nvSpPr>
          <p:cNvPr id="799" name="Google Shape;799;p232"/>
          <p:cNvSpPr txBox="1">
            <a:spLocks noGrp="1"/>
          </p:cNvSpPr>
          <p:nvPr>
            <p:ph type="title"/>
          </p:nvPr>
        </p:nvSpPr>
        <p:spPr>
          <a:xfrm>
            <a:off x="506538" y="1138238"/>
            <a:ext cx="11075862" cy="2852737"/>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lt1"/>
              </a:buClr>
              <a:buSzPts val="7200"/>
              <a:buFont typeface="Verdana"/>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0" name="Google Shape;800;p232"/>
          <p:cNvSpPr txBox="1">
            <a:spLocks noGrp="1"/>
          </p:cNvSpPr>
          <p:nvPr>
            <p:ph type="body" idx="1"/>
          </p:nvPr>
        </p:nvSpPr>
        <p:spPr>
          <a:xfrm>
            <a:off x="505614" y="3990975"/>
            <a:ext cx="11175211" cy="647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5"/>
              </a:buClr>
              <a:buSzPts val="1500"/>
              <a:buFont typeface="Arial"/>
              <a:buNone/>
              <a:defRPr sz="2000">
                <a:solidFill>
                  <a:srgbClr val="A5A5A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233"/>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3" name="Google Shape;803;p233"/>
          <p:cNvSpPr txBox="1">
            <a:spLocks noGrp="1"/>
          </p:cNvSpPr>
          <p:nvPr>
            <p:ph type="body" idx="1"/>
          </p:nvPr>
        </p:nvSpPr>
        <p:spPr>
          <a:xfrm>
            <a:off x="511175" y="1279083"/>
            <a:ext cx="11071225" cy="6477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7F7F7F"/>
              </a:buClr>
              <a:buSzPts val="2000"/>
              <a:buNone/>
              <a:defRPr sz="2000">
                <a:solidFill>
                  <a:srgbClr val="7F7F7F"/>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04" name="Google Shape;804;p233"/>
          <p:cNvSpPr txBox="1">
            <a:spLocks noGrp="1"/>
          </p:cNvSpPr>
          <p:nvPr>
            <p:ph type="body" idx="2"/>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805"/>
        <p:cNvGrpSpPr/>
        <p:nvPr/>
      </p:nvGrpSpPr>
      <p:grpSpPr>
        <a:xfrm>
          <a:off x="0" y="0"/>
          <a:ext cx="0" cy="0"/>
          <a:chOff x="0" y="0"/>
          <a:chExt cx="0" cy="0"/>
        </a:xfrm>
      </p:grpSpPr>
      <p:sp>
        <p:nvSpPr>
          <p:cNvPr id="806" name="Google Shape;806;p234"/>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7" name="Google Shape;807;p234"/>
          <p:cNvSpPr txBox="1">
            <a:spLocks noGrp="1"/>
          </p:cNvSpPr>
          <p:nvPr>
            <p:ph type="body" idx="1"/>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808"/>
        <p:cNvGrpSpPr/>
        <p:nvPr/>
      </p:nvGrpSpPr>
      <p:grpSpPr>
        <a:xfrm>
          <a:off x="0" y="0"/>
          <a:ext cx="0" cy="0"/>
          <a:chOff x="0" y="0"/>
          <a:chExt cx="0" cy="0"/>
        </a:xfrm>
      </p:grpSpPr>
      <p:sp>
        <p:nvSpPr>
          <p:cNvPr id="809" name="Google Shape;809;p235"/>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810"/>
        <p:cNvGrpSpPr/>
        <p:nvPr/>
      </p:nvGrpSpPr>
      <p:grpSpPr>
        <a:xfrm>
          <a:off x="0" y="0"/>
          <a:ext cx="0" cy="0"/>
          <a:chOff x="0" y="0"/>
          <a:chExt cx="0" cy="0"/>
        </a:xfrm>
      </p:grpSpPr>
      <p:sp>
        <p:nvSpPr>
          <p:cNvPr id="811" name="Google Shape;811;p236"/>
          <p:cNvSpPr>
            <a:spLocks noGrp="1"/>
          </p:cNvSpPr>
          <p:nvPr>
            <p:ph type="pic" idx="2"/>
          </p:nvPr>
        </p:nvSpPr>
        <p:spPr>
          <a:xfrm>
            <a:off x="943114" y="1818329"/>
            <a:ext cx="1246909" cy="1243775"/>
          </a:xfrm>
          <a:prstGeom prst="ellipse">
            <a:avLst/>
          </a:prstGeom>
          <a:noFill/>
          <a:ln>
            <a:noFill/>
          </a:ln>
        </p:spPr>
      </p:sp>
      <p:sp>
        <p:nvSpPr>
          <p:cNvPr id="812" name="Google Shape;812;p236"/>
          <p:cNvSpPr>
            <a:spLocks noGrp="1"/>
          </p:cNvSpPr>
          <p:nvPr>
            <p:ph type="pic" idx="3"/>
          </p:nvPr>
        </p:nvSpPr>
        <p:spPr>
          <a:xfrm>
            <a:off x="6519164" y="1818329"/>
            <a:ext cx="1246909" cy="1243775"/>
          </a:xfrm>
          <a:prstGeom prst="ellipse">
            <a:avLst/>
          </a:prstGeom>
          <a:noFill/>
          <a:ln>
            <a:noFill/>
          </a:ln>
        </p:spPr>
      </p:sp>
      <p:sp>
        <p:nvSpPr>
          <p:cNvPr id="813" name="Google Shape;813;p236"/>
          <p:cNvSpPr>
            <a:spLocks noGrp="1"/>
          </p:cNvSpPr>
          <p:nvPr>
            <p:ph type="pic" idx="4"/>
          </p:nvPr>
        </p:nvSpPr>
        <p:spPr>
          <a:xfrm>
            <a:off x="943114" y="3302580"/>
            <a:ext cx="1246909" cy="1243775"/>
          </a:xfrm>
          <a:prstGeom prst="ellipse">
            <a:avLst/>
          </a:prstGeom>
          <a:noFill/>
          <a:ln>
            <a:noFill/>
          </a:ln>
        </p:spPr>
      </p:sp>
      <p:sp>
        <p:nvSpPr>
          <p:cNvPr id="814" name="Google Shape;814;p236"/>
          <p:cNvSpPr>
            <a:spLocks noGrp="1"/>
          </p:cNvSpPr>
          <p:nvPr>
            <p:ph type="pic" idx="5"/>
          </p:nvPr>
        </p:nvSpPr>
        <p:spPr>
          <a:xfrm>
            <a:off x="6519164" y="3302580"/>
            <a:ext cx="1246909" cy="1243775"/>
          </a:xfrm>
          <a:prstGeom prst="ellipse">
            <a:avLst/>
          </a:prstGeom>
          <a:noFill/>
          <a:ln>
            <a:noFill/>
          </a:ln>
        </p:spPr>
      </p:sp>
      <p:sp>
        <p:nvSpPr>
          <p:cNvPr id="815" name="Google Shape;815;p236"/>
          <p:cNvSpPr>
            <a:spLocks noGrp="1"/>
          </p:cNvSpPr>
          <p:nvPr>
            <p:ph type="pic" idx="6"/>
          </p:nvPr>
        </p:nvSpPr>
        <p:spPr>
          <a:xfrm>
            <a:off x="943114" y="4808349"/>
            <a:ext cx="1246909" cy="1243775"/>
          </a:xfrm>
          <a:prstGeom prst="ellipse">
            <a:avLst/>
          </a:prstGeom>
          <a:noFill/>
          <a:ln>
            <a:noFill/>
          </a:ln>
        </p:spPr>
      </p:sp>
      <p:sp>
        <p:nvSpPr>
          <p:cNvPr id="816" name="Google Shape;816;p236"/>
          <p:cNvSpPr>
            <a:spLocks noGrp="1"/>
          </p:cNvSpPr>
          <p:nvPr>
            <p:ph type="pic" idx="7"/>
          </p:nvPr>
        </p:nvSpPr>
        <p:spPr>
          <a:xfrm>
            <a:off x="6519164" y="4808349"/>
            <a:ext cx="1246909" cy="1243775"/>
          </a:xfrm>
          <a:prstGeom prst="ellipse">
            <a:avLst/>
          </a:prstGeom>
          <a:noFill/>
          <a:ln>
            <a:noFill/>
          </a:ln>
        </p:spPr>
      </p:sp>
      <p:sp>
        <p:nvSpPr>
          <p:cNvPr id="817" name="Google Shape;817;p236"/>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8" name="Google Shape;818;p236"/>
          <p:cNvSpPr txBox="1">
            <a:spLocks noGrp="1"/>
          </p:cNvSpPr>
          <p:nvPr>
            <p:ph type="body" idx="1"/>
          </p:nvPr>
        </p:nvSpPr>
        <p:spPr>
          <a:xfrm>
            <a:off x="2444750" y="2048375"/>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19" name="Google Shape;819;p236"/>
          <p:cNvSpPr txBox="1">
            <a:spLocks noGrp="1"/>
          </p:cNvSpPr>
          <p:nvPr>
            <p:ph type="body" idx="8"/>
          </p:nvPr>
        </p:nvSpPr>
        <p:spPr>
          <a:xfrm>
            <a:off x="2444750" y="2395309"/>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0" name="Google Shape;820;p236"/>
          <p:cNvSpPr txBox="1">
            <a:spLocks noGrp="1"/>
          </p:cNvSpPr>
          <p:nvPr>
            <p:ph type="body" idx="9"/>
          </p:nvPr>
        </p:nvSpPr>
        <p:spPr>
          <a:xfrm>
            <a:off x="2444750" y="3596731"/>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1" name="Google Shape;821;p236"/>
          <p:cNvSpPr txBox="1">
            <a:spLocks noGrp="1"/>
          </p:cNvSpPr>
          <p:nvPr>
            <p:ph type="body" idx="13"/>
          </p:nvPr>
        </p:nvSpPr>
        <p:spPr>
          <a:xfrm>
            <a:off x="2444750" y="3943665"/>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2" name="Google Shape;822;p236"/>
          <p:cNvSpPr txBox="1">
            <a:spLocks noGrp="1"/>
          </p:cNvSpPr>
          <p:nvPr>
            <p:ph type="body" idx="14"/>
          </p:nvPr>
        </p:nvSpPr>
        <p:spPr>
          <a:xfrm>
            <a:off x="2444750" y="5144679"/>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3" name="Google Shape;823;p236"/>
          <p:cNvSpPr txBox="1">
            <a:spLocks noGrp="1"/>
          </p:cNvSpPr>
          <p:nvPr>
            <p:ph type="body" idx="15"/>
          </p:nvPr>
        </p:nvSpPr>
        <p:spPr>
          <a:xfrm>
            <a:off x="2444750" y="5491613"/>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4" name="Google Shape;824;p236"/>
          <p:cNvSpPr txBox="1">
            <a:spLocks noGrp="1"/>
          </p:cNvSpPr>
          <p:nvPr>
            <p:ph type="body" idx="16"/>
          </p:nvPr>
        </p:nvSpPr>
        <p:spPr>
          <a:xfrm>
            <a:off x="8016059" y="2048375"/>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5" name="Google Shape;825;p236"/>
          <p:cNvSpPr txBox="1">
            <a:spLocks noGrp="1"/>
          </p:cNvSpPr>
          <p:nvPr>
            <p:ph type="body" idx="17"/>
          </p:nvPr>
        </p:nvSpPr>
        <p:spPr>
          <a:xfrm>
            <a:off x="8016059" y="2395309"/>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6" name="Google Shape;826;p236"/>
          <p:cNvSpPr txBox="1">
            <a:spLocks noGrp="1"/>
          </p:cNvSpPr>
          <p:nvPr>
            <p:ph type="body" idx="18"/>
          </p:nvPr>
        </p:nvSpPr>
        <p:spPr>
          <a:xfrm>
            <a:off x="8016059" y="3596731"/>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7" name="Google Shape;827;p236"/>
          <p:cNvSpPr txBox="1">
            <a:spLocks noGrp="1"/>
          </p:cNvSpPr>
          <p:nvPr>
            <p:ph type="body" idx="19"/>
          </p:nvPr>
        </p:nvSpPr>
        <p:spPr>
          <a:xfrm>
            <a:off x="8016059" y="3943665"/>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8" name="Google Shape;828;p236"/>
          <p:cNvSpPr txBox="1">
            <a:spLocks noGrp="1"/>
          </p:cNvSpPr>
          <p:nvPr>
            <p:ph type="body" idx="20"/>
          </p:nvPr>
        </p:nvSpPr>
        <p:spPr>
          <a:xfrm>
            <a:off x="8016059" y="5144679"/>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9" name="Google Shape;829;p236"/>
          <p:cNvSpPr txBox="1">
            <a:spLocks noGrp="1"/>
          </p:cNvSpPr>
          <p:nvPr>
            <p:ph type="body" idx="21"/>
          </p:nvPr>
        </p:nvSpPr>
        <p:spPr>
          <a:xfrm>
            <a:off x="8016059" y="5491613"/>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830"/>
        <p:cNvGrpSpPr/>
        <p:nvPr/>
      </p:nvGrpSpPr>
      <p:grpSpPr>
        <a:xfrm>
          <a:off x="0" y="0"/>
          <a:ext cx="0" cy="0"/>
          <a:chOff x="0" y="0"/>
          <a:chExt cx="0" cy="0"/>
        </a:xfrm>
      </p:grpSpPr>
      <p:sp>
        <p:nvSpPr>
          <p:cNvPr id="831" name="Google Shape;831;p237"/>
          <p:cNvSpPr txBox="1">
            <a:spLocks noGrp="1"/>
          </p:cNvSpPr>
          <p:nvPr>
            <p:ph type="body" idx="1"/>
          </p:nvPr>
        </p:nvSpPr>
        <p:spPr>
          <a:xfrm>
            <a:off x="475325" y="4102100"/>
            <a:ext cx="8555263" cy="219710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None/>
              <a:defRPr sz="900"/>
            </a:lvl1pPr>
            <a:lvl2pPr marL="914400" lvl="1" indent="-228600" algn="l">
              <a:spcBef>
                <a:spcPts val="80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32" name="Google Shape;832;p237"/>
          <p:cNvSpPr>
            <a:spLocks noGrp="1"/>
          </p:cNvSpPr>
          <p:nvPr>
            <p:ph type="pic" idx="2"/>
          </p:nvPr>
        </p:nvSpPr>
        <p:spPr>
          <a:xfrm>
            <a:off x="9402597" y="4102100"/>
            <a:ext cx="2319503" cy="1725448"/>
          </a:xfrm>
          <a:prstGeom prst="rect">
            <a:avLst/>
          </a:prstGeom>
          <a:noFill/>
          <a:ln>
            <a:noFill/>
          </a:ln>
        </p:spPr>
      </p:sp>
      <p:sp>
        <p:nvSpPr>
          <p:cNvPr id="833" name="Google Shape;833;p237"/>
          <p:cNvSpPr txBox="1">
            <a:spLocks noGrp="1"/>
          </p:cNvSpPr>
          <p:nvPr>
            <p:ph type="body" idx="3"/>
          </p:nvPr>
        </p:nvSpPr>
        <p:spPr>
          <a:xfrm>
            <a:off x="9402598" y="5935479"/>
            <a:ext cx="2319501" cy="36372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267"/>
              <a:buNone/>
              <a:defRPr sz="1267"/>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34" name="Google Shape;834;p237"/>
          <p:cNvGrpSpPr/>
          <p:nvPr/>
        </p:nvGrpSpPr>
        <p:grpSpPr>
          <a:xfrm>
            <a:off x="475325" y="457200"/>
            <a:ext cx="1998000" cy="374400"/>
            <a:chOff x="398463" y="404813"/>
            <a:chExt cx="1627187" cy="307976"/>
          </a:xfrm>
        </p:grpSpPr>
        <p:sp>
          <p:nvSpPr>
            <p:cNvPr id="835" name="Google Shape;835;p23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6" name="Google Shape;836;p23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7" name="Google Shape;837;p237"/>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8" name="Google Shape;838;p23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9" name="Google Shape;839;p237"/>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0" name="Google Shape;840;p237"/>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1" name="Google Shape;841;p23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2" name="Google Shape;842;p23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3" name="Google Shape;843;p23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4" name="Google Shape;844;p23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851"/>
        <p:cNvGrpSpPr/>
        <p:nvPr/>
      </p:nvGrpSpPr>
      <p:grpSpPr>
        <a:xfrm>
          <a:off x="0" y="0"/>
          <a:ext cx="0" cy="0"/>
          <a:chOff x="0" y="0"/>
          <a:chExt cx="0" cy="0"/>
        </a:xfrm>
      </p:grpSpPr>
      <p:sp>
        <p:nvSpPr>
          <p:cNvPr id="852" name="Google Shape;852;p112"/>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3" name="Google Shape;853;p11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4" name="Google Shape;854;p112"/>
          <p:cNvSpPr txBox="1">
            <a:spLocks noGrp="1"/>
          </p:cNvSpPr>
          <p:nvPr>
            <p:ph type="body" idx="2"/>
          </p:nvPr>
        </p:nvSpPr>
        <p:spPr>
          <a:xfrm>
            <a:off x="469900" y="1665819"/>
            <a:ext cx="11252200"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5" name="Google Shape;855;p11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6" name="Google Shape;856;p11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
        <p:nvSpPr>
          <p:cNvPr id="857" name="Google Shape;857;p112"/>
          <p:cNvSpPr txBox="1"/>
          <p:nvPr/>
        </p:nvSpPr>
        <p:spPr>
          <a:xfrm>
            <a:off x="10631048" y="6654800"/>
            <a:ext cx="1559813" cy="10015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651" dirty="0">
                <a:solidFill>
                  <a:srgbClr val="000000"/>
                </a:solidFill>
                <a:latin typeface="Verdana"/>
                <a:ea typeface="Verdana"/>
                <a:cs typeface="Verdana"/>
                <a:sym typeface="Verdana"/>
              </a:rPr>
              <a:t>Benchmarking Report</a:t>
            </a:r>
            <a:endParaRPr sz="651" dirty="0">
              <a:solidFill>
                <a:srgbClr val="000000"/>
              </a:solidFill>
              <a:latin typeface="Verdana"/>
              <a:ea typeface="Verdana"/>
              <a:cs typeface="Verdana"/>
              <a:sym typeface="Verdana"/>
            </a:endParaRPr>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ivider Slide 7">
  <p:cSld name="Divider Slide 7">
    <p:spTree>
      <p:nvGrpSpPr>
        <p:cNvPr id="1" name="Shape 864"/>
        <p:cNvGrpSpPr/>
        <p:nvPr/>
      </p:nvGrpSpPr>
      <p:grpSpPr>
        <a:xfrm>
          <a:off x="0" y="0"/>
          <a:ext cx="0" cy="0"/>
          <a:chOff x="0" y="0"/>
          <a:chExt cx="0" cy="0"/>
        </a:xfrm>
      </p:grpSpPr>
      <p:pic>
        <p:nvPicPr>
          <p:cNvPr id="865" name="Google Shape;865;p116"/>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66" name="Google Shape;866;p116"/>
          <p:cNvSpPr/>
          <p:nvPr/>
        </p:nvSpPr>
        <p:spPr>
          <a:xfrm>
            <a:off x="0" y="0"/>
            <a:ext cx="12192000" cy="6858000"/>
          </a:xfrm>
          <a:prstGeom prst="rect">
            <a:avLst/>
          </a:prstGeom>
          <a:solidFill>
            <a:srgbClr val="000000">
              <a:alpha val="40000"/>
            </a:srgbClr>
          </a:solidFill>
          <a:ln>
            <a:noFill/>
          </a:ln>
          <a:effectLst>
            <a:outerShdw blurRad="40000" dist="23000" dir="5400000" rotWithShape="0">
              <a:srgbClr val="000000">
                <a:alpha val="34901"/>
              </a:srgbClr>
            </a:outerShdw>
          </a:effectLst>
        </p:spPr>
        <p:txBody>
          <a:bodyPr spcFirstLastPara="1" wrap="square" lIns="59350" tIns="29675" rIns="59350" bIns="29675" anchor="ctr" anchorCtr="0">
            <a:noAutofit/>
          </a:bodyPr>
          <a:lstStyle/>
          <a:p>
            <a:pPr marL="0" marR="0" lvl="0" indent="0" algn="ctr" rtl="0">
              <a:spcBef>
                <a:spcPts val="0"/>
              </a:spcBef>
              <a:spcAft>
                <a:spcPts val="0"/>
              </a:spcAft>
              <a:buNone/>
            </a:pPr>
            <a:endParaRPr sz="1900">
              <a:solidFill>
                <a:srgbClr val="FFFFFF"/>
              </a:solidFill>
              <a:latin typeface="Verdana"/>
              <a:ea typeface="Verdana"/>
              <a:cs typeface="Verdana"/>
              <a:sym typeface="Verdana"/>
            </a:endParaRPr>
          </a:p>
        </p:txBody>
      </p:sp>
      <p:pic>
        <p:nvPicPr>
          <p:cNvPr id="867" name="Google Shape;867;p116" descr="http://www.virtual-affairs.nl/wp-content/uploads/2014/03/Deloitte_Logo_Wit.png"/>
          <p:cNvPicPr preferRelativeResize="0"/>
          <p:nvPr/>
        </p:nvPicPr>
        <p:blipFill rotWithShape="1">
          <a:blip r:embed="rId3">
            <a:alphaModFix/>
          </a:blip>
          <a:srcRect/>
          <a:stretch/>
        </p:blipFill>
        <p:spPr>
          <a:xfrm>
            <a:off x="334963" y="6364030"/>
            <a:ext cx="1265778" cy="28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115"/>
        <p:cNvGrpSpPr/>
        <p:nvPr/>
      </p:nvGrpSpPr>
      <p:grpSpPr>
        <a:xfrm>
          <a:off x="0" y="0"/>
          <a:ext cx="0" cy="0"/>
          <a:chOff x="0" y="0"/>
          <a:chExt cx="0" cy="0"/>
        </a:xfrm>
      </p:grpSpPr>
      <p:sp>
        <p:nvSpPr>
          <p:cNvPr id="116" name="Google Shape;116;p13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7" name="Google Shape;117;p13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age de fin">
  <p:cSld name="Page de fin">
    <p:spTree>
      <p:nvGrpSpPr>
        <p:cNvPr id="1" name="Shape 883"/>
        <p:cNvGrpSpPr/>
        <p:nvPr/>
      </p:nvGrpSpPr>
      <p:grpSpPr>
        <a:xfrm>
          <a:off x="0" y="0"/>
          <a:ext cx="0" cy="0"/>
          <a:chOff x="0" y="0"/>
          <a:chExt cx="0" cy="0"/>
        </a:xfrm>
      </p:grpSpPr>
      <p:sp>
        <p:nvSpPr>
          <p:cNvPr id="884" name="Google Shape;884;p121"/>
          <p:cNvSpPr txBox="1">
            <a:spLocks noGrp="1"/>
          </p:cNvSpPr>
          <p:nvPr>
            <p:ph type="sldNum" idx="12"/>
          </p:nvPr>
        </p:nvSpPr>
        <p:spPr>
          <a:xfrm>
            <a:off x="554143" y="6554192"/>
            <a:ext cx="377092" cy="100156"/>
          </a:xfrm>
          <a:prstGeom prst="rect">
            <a:avLst/>
          </a:prstGeom>
          <a:noFill/>
          <a:ln>
            <a:noFill/>
          </a:ln>
        </p:spPr>
        <p:txBody>
          <a:bodyPr spcFirstLastPara="1" wrap="square" lIns="0" tIns="0" rIns="0" bIns="0" anchor="t" anchorCtr="0">
            <a:spAutoFit/>
          </a:bodyPr>
          <a:lstStyle>
            <a:lvl1pPr marL="0" lvl="0" indent="0" algn="r">
              <a:spcBef>
                <a:spcPts val="0"/>
              </a:spcBef>
              <a:buNone/>
              <a:defRPr sz="651">
                <a:solidFill>
                  <a:srgbClr val="000000"/>
                </a:solidFill>
                <a:latin typeface="Verdana"/>
                <a:ea typeface="Verdana"/>
                <a:cs typeface="Verdana"/>
                <a:sym typeface="Verdana"/>
              </a:defRPr>
            </a:lvl1pPr>
            <a:lvl2pPr marL="0" lvl="1" indent="0" algn="r">
              <a:spcBef>
                <a:spcPts val="0"/>
              </a:spcBef>
              <a:buNone/>
              <a:defRPr sz="651">
                <a:solidFill>
                  <a:srgbClr val="000000"/>
                </a:solidFill>
                <a:latin typeface="Verdana"/>
                <a:ea typeface="Verdana"/>
                <a:cs typeface="Verdana"/>
                <a:sym typeface="Verdana"/>
              </a:defRPr>
            </a:lvl2pPr>
            <a:lvl3pPr marL="0" lvl="2" indent="0" algn="r">
              <a:spcBef>
                <a:spcPts val="0"/>
              </a:spcBef>
              <a:buNone/>
              <a:defRPr sz="651">
                <a:solidFill>
                  <a:srgbClr val="000000"/>
                </a:solidFill>
                <a:latin typeface="Verdana"/>
                <a:ea typeface="Verdana"/>
                <a:cs typeface="Verdana"/>
                <a:sym typeface="Verdana"/>
              </a:defRPr>
            </a:lvl3pPr>
            <a:lvl4pPr marL="0" lvl="3" indent="0" algn="r">
              <a:spcBef>
                <a:spcPts val="0"/>
              </a:spcBef>
              <a:buNone/>
              <a:defRPr sz="651">
                <a:solidFill>
                  <a:srgbClr val="000000"/>
                </a:solidFill>
                <a:latin typeface="Verdana"/>
                <a:ea typeface="Verdana"/>
                <a:cs typeface="Verdana"/>
                <a:sym typeface="Verdana"/>
              </a:defRPr>
            </a:lvl4pPr>
            <a:lvl5pPr marL="0" lvl="4" indent="0" algn="r">
              <a:spcBef>
                <a:spcPts val="0"/>
              </a:spcBef>
              <a:buNone/>
              <a:defRPr sz="651">
                <a:solidFill>
                  <a:srgbClr val="000000"/>
                </a:solidFill>
                <a:latin typeface="Verdana"/>
                <a:ea typeface="Verdana"/>
                <a:cs typeface="Verdana"/>
                <a:sym typeface="Verdana"/>
              </a:defRPr>
            </a:lvl5pPr>
            <a:lvl6pPr marL="0" lvl="5" indent="0" algn="r">
              <a:spcBef>
                <a:spcPts val="0"/>
              </a:spcBef>
              <a:buNone/>
              <a:defRPr sz="651">
                <a:solidFill>
                  <a:srgbClr val="000000"/>
                </a:solidFill>
                <a:latin typeface="Verdana"/>
                <a:ea typeface="Verdana"/>
                <a:cs typeface="Verdana"/>
                <a:sym typeface="Verdana"/>
              </a:defRPr>
            </a:lvl6pPr>
            <a:lvl7pPr marL="0" lvl="6" indent="0" algn="r">
              <a:spcBef>
                <a:spcPts val="0"/>
              </a:spcBef>
              <a:buNone/>
              <a:defRPr sz="651">
                <a:solidFill>
                  <a:srgbClr val="000000"/>
                </a:solidFill>
                <a:latin typeface="Verdana"/>
                <a:ea typeface="Verdana"/>
                <a:cs typeface="Verdana"/>
                <a:sym typeface="Verdana"/>
              </a:defRPr>
            </a:lvl7pPr>
            <a:lvl8pPr marL="0" lvl="7" indent="0" algn="r">
              <a:spcBef>
                <a:spcPts val="0"/>
              </a:spcBef>
              <a:buNone/>
              <a:defRPr sz="651">
                <a:solidFill>
                  <a:srgbClr val="000000"/>
                </a:solidFill>
                <a:latin typeface="Verdana"/>
                <a:ea typeface="Verdana"/>
                <a:cs typeface="Verdana"/>
                <a:sym typeface="Verdana"/>
              </a:defRPr>
            </a:lvl8pPr>
            <a:lvl9pPr marL="0" lvl="8" indent="0" algn="r">
              <a:spcBef>
                <a:spcPts val="0"/>
              </a:spcBef>
              <a:buNone/>
              <a:defRPr sz="651">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885"/>
        <p:cNvGrpSpPr/>
        <p:nvPr/>
      </p:nvGrpSpPr>
      <p:grpSpPr>
        <a:xfrm>
          <a:off x="0" y="0"/>
          <a:ext cx="0" cy="0"/>
          <a:chOff x="0" y="0"/>
          <a:chExt cx="0" cy="0"/>
        </a:xfrm>
      </p:grpSpPr>
      <p:sp>
        <p:nvSpPr>
          <p:cNvPr id="886" name="Google Shape;886;p265"/>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Font typeface="Verdana"/>
              <a:buNone/>
              <a:defRPr sz="18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7" name="Google Shape;887;p265"/>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88" name="Google Shape;888;p265"/>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89" name="Google Shape;889;p265"/>
          <p:cNvSpPr>
            <a:spLocks noGrp="1"/>
          </p:cNvSpPr>
          <p:nvPr>
            <p:ph type="pic" idx="3"/>
          </p:nvPr>
        </p:nvSpPr>
        <p:spPr>
          <a:xfrm>
            <a:off x="3393716" y="727595"/>
            <a:ext cx="5400000" cy="5400000"/>
          </a:xfrm>
          <a:prstGeom prst="rect">
            <a:avLst/>
          </a:prstGeom>
          <a:noFill/>
          <a:ln>
            <a:noFill/>
          </a:ln>
        </p:spPr>
      </p:sp>
      <p:sp>
        <p:nvSpPr>
          <p:cNvPr id="890" name="Google Shape;890;p265"/>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91" name="Google Shape;891;p265"/>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92" name="Google Shape;892;p265"/>
          <p:cNvGrpSpPr/>
          <p:nvPr/>
        </p:nvGrpSpPr>
        <p:grpSpPr>
          <a:xfrm>
            <a:off x="469900" y="457761"/>
            <a:ext cx="1998000" cy="374400"/>
            <a:chOff x="398463" y="404813"/>
            <a:chExt cx="1627187" cy="307976"/>
          </a:xfrm>
        </p:grpSpPr>
        <p:sp>
          <p:nvSpPr>
            <p:cNvPr id="893" name="Google Shape;893;p2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4" name="Google Shape;894;p2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5" name="Google Shape;895;p26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6" name="Google Shape;896;p2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7" name="Google Shape;897;p26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8" name="Google Shape;898;p26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9" name="Google Shape;899;p2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0" name="Google Shape;900;p2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1" name="Google Shape;901;p2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2" name="Google Shape;902;p2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903"/>
        <p:cNvGrpSpPr/>
        <p:nvPr/>
      </p:nvGrpSpPr>
      <p:grpSpPr>
        <a:xfrm>
          <a:off x="0" y="0"/>
          <a:ext cx="0" cy="0"/>
          <a:chOff x="0" y="0"/>
          <a:chExt cx="0" cy="0"/>
        </a:xfrm>
      </p:grpSpPr>
      <p:grpSp>
        <p:nvGrpSpPr>
          <p:cNvPr id="904" name="Google Shape;904;p266"/>
          <p:cNvGrpSpPr/>
          <p:nvPr/>
        </p:nvGrpSpPr>
        <p:grpSpPr>
          <a:xfrm>
            <a:off x="475325" y="457200"/>
            <a:ext cx="1998000" cy="374400"/>
            <a:chOff x="398463" y="404813"/>
            <a:chExt cx="1627187" cy="307976"/>
          </a:xfrm>
        </p:grpSpPr>
        <p:sp>
          <p:nvSpPr>
            <p:cNvPr id="905" name="Google Shape;905;p26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6" name="Google Shape;906;p26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7" name="Google Shape;907;p26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8" name="Google Shape;908;p26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9" name="Google Shape;909;p26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0" name="Google Shape;910;p26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1" name="Google Shape;911;p26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2" name="Google Shape;912;p26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3" name="Google Shape;913;p26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4" name="Google Shape;914;p26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15" name="Google Shape;915;p266"/>
          <p:cNvSpPr>
            <a:spLocks noGrp="1"/>
          </p:cNvSpPr>
          <p:nvPr>
            <p:ph type="pic" idx="2"/>
          </p:nvPr>
        </p:nvSpPr>
        <p:spPr>
          <a:xfrm>
            <a:off x="3393716" y="727595"/>
            <a:ext cx="5400000" cy="5400000"/>
          </a:xfrm>
          <a:prstGeom prst="rect">
            <a:avLst/>
          </a:prstGeom>
          <a:noFill/>
          <a:ln>
            <a:noFill/>
          </a:ln>
        </p:spPr>
      </p:sp>
      <p:sp>
        <p:nvSpPr>
          <p:cNvPr id="916" name="Google Shape;916;p266"/>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Font typeface="Verdana"/>
              <a:buNone/>
              <a:defRPr sz="180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7" name="Google Shape;917;p266"/>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18" name="Google Shape;918;p266"/>
          <p:cNvSpPr txBox="1">
            <a:spLocks noGrp="1"/>
          </p:cNvSpPr>
          <p:nvPr>
            <p:ph type="body" idx="3"/>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19" name="Google Shape;919;p266"/>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20" name="Google Shape;920;p266"/>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921"/>
        <p:cNvGrpSpPr/>
        <p:nvPr/>
      </p:nvGrpSpPr>
      <p:grpSpPr>
        <a:xfrm>
          <a:off x="0" y="0"/>
          <a:ext cx="0" cy="0"/>
          <a:chOff x="0" y="0"/>
          <a:chExt cx="0" cy="0"/>
        </a:xfrm>
      </p:grpSpPr>
      <p:sp>
        <p:nvSpPr>
          <p:cNvPr id="922" name="Google Shape;922;p267"/>
          <p:cNvSpPr>
            <a:spLocks noGrp="1"/>
          </p:cNvSpPr>
          <p:nvPr>
            <p:ph type="ctrTitle"/>
          </p:nvPr>
        </p:nvSpPr>
        <p:spPr>
          <a:xfrm>
            <a:off x="4210149" y="1530451"/>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23" name="Google Shape;923;p267"/>
          <p:cNvGrpSpPr/>
          <p:nvPr/>
        </p:nvGrpSpPr>
        <p:grpSpPr>
          <a:xfrm>
            <a:off x="469900" y="457761"/>
            <a:ext cx="1998000" cy="374400"/>
            <a:chOff x="398463" y="404813"/>
            <a:chExt cx="1627187" cy="307976"/>
          </a:xfrm>
        </p:grpSpPr>
        <p:sp>
          <p:nvSpPr>
            <p:cNvPr id="924" name="Google Shape;924;p26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5" name="Google Shape;925;p26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6" name="Google Shape;926;p267"/>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7" name="Google Shape;927;p26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8" name="Google Shape;928;p267"/>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9" name="Google Shape;929;p267"/>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0" name="Google Shape;930;p26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1" name="Google Shape;931;p26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2" name="Google Shape;932;p26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3" name="Google Shape;933;p26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34" name="Google Shape;934;p267"/>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35" name="Google Shape;935;p267"/>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6" name="Google Shape;936;p267"/>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7" name="Google Shape;937;p267"/>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938"/>
        <p:cNvGrpSpPr/>
        <p:nvPr/>
      </p:nvGrpSpPr>
      <p:grpSpPr>
        <a:xfrm>
          <a:off x="0" y="0"/>
          <a:ext cx="0" cy="0"/>
          <a:chOff x="0" y="0"/>
          <a:chExt cx="0" cy="0"/>
        </a:xfrm>
      </p:grpSpPr>
      <p:sp>
        <p:nvSpPr>
          <p:cNvPr id="939" name="Google Shape;939;p268"/>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40" name="Google Shape;940;p268"/>
          <p:cNvGrpSpPr/>
          <p:nvPr/>
        </p:nvGrpSpPr>
        <p:grpSpPr>
          <a:xfrm>
            <a:off x="475325" y="457200"/>
            <a:ext cx="1998000" cy="374400"/>
            <a:chOff x="398463" y="404813"/>
            <a:chExt cx="1627187" cy="307976"/>
          </a:xfrm>
        </p:grpSpPr>
        <p:sp>
          <p:nvSpPr>
            <p:cNvPr id="941" name="Google Shape;941;p268"/>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2" name="Google Shape;942;p268"/>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3" name="Google Shape;943;p268"/>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4" name="Google Shape;944;p268"/>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5" name="Google Shape;945;p268"/>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6" name="Google Shape;946;p268"/>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7" name="Google Shape;947;p268"/>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8" name="Google Shape;948;p268"/>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9" name="Google Shape;949;p268"/>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50" name="Google Shape;950;p268"/>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51" name="Google Shape;951;p268"/>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52" name="Google Shape;952;p268"/>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3" name="Google Shape;953;p268"/>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4" name="Google Shape;954;p268"/>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55"/>
        <p:cNvGrpSpPr/>
        <p:nvPr/>
      </p:nvGrpSpPr>
      <p:grpSpPr>
        <a:xfrm>
          <a:off x="0" y="0"/>
          <a:ext cx="0" cy="0"/>
          <a:chOff x="0" y="0"/>
          <a:chExt cx="0" cy="0"/>
        </a:xfrm>
      </p:grpSpPr>
      <p:sp>
        <p:nvSpPr>
          <p:cNvPr id="956" name="Google Shape;956;p269"/>
          <p:cNvSpPr txBox="1">
            <a:spLocks noGrp="1"/>
          </p:cNvSpPr>
          <p:nvPr>
            <p:ph type="title"/>
          </p:nvPr>
        </p:nvSpPr>
        <p:spPr>
          <a:xfrm>
            <a:off x="469902" y="1700215"/>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7" name="Google Shape;957;p269"/>
          <p:cNvSpPr txBox="1">
            <a:spLocks noGrp="1"/>
          </p:cNvSpPr>
          <p:nvPr>
            <p:ph type="body" idx="1"/>
          </p:nvPr>
        </p:nvSpPr>
        <p:spPr>
          <a:xfrm>
            <a:off x="469901" y="3423546"/>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8" name="Google Shape;958;p26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9" name="Google Shape;959;p26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0" name="Google Shape;960;p26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1"/>
        <p:cNvGrpSpPr/>
        <p:nvPr/>
      </p:nvGrpSpPr>
      <p:grpSpPr>
        <a:xfrm>
          <a:off x="0" y="0"/>
          <a:ext cx="0" cy="0"/>
          <a:chOff x="0" y="0"/>
          <a:chExt cx="0" cy="0"/>
        </a:xfrm>
      </p:grpSpPr>
      <p:sp>
        <p:nvSpPr>
          <p:cNvPr id="962" name="Google Shape;962;p270"/>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3" name="Google Shape;963;p270"/>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64" name="Google Shape;964;p27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5" name="Google Shape;965;p27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6" name="Google Shape;966;p27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967"/>
        <p:cNvGrpSpPr/>
        <p:nvPr/>
      </p:nvGrpSpPr>
      <p:grpSpPr>
        <a:xfrm>
          <a:off x="0" y="0"/>
          <a:ext cx="0" cy="0"/>
          <a:chOff x="0" y="0"/>
          <a:chExt cx="0" cy="0"/>
        </a:xfrm>
      </p:grpSpPr>
      <p:sp>
        <p:nvSpPr>
          <p:cNvPr id="968" name="Google Shape;968;p271"/>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271"/>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0" name="Google Shape;970;p27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1" name="Google Shape;971;p27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27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973"/>
        <p:cNvGrpSpPr/>
        <p:nvPr/>
      </p:nvGrpSpPr>
      <p:grpSpPr>
        <a:xfrm>
          <a:off x="0" y="0"/>
          <a:ext cx="0" cy="0"/>
          <a:chOff x="0" y="0"/>
          <a:chExt cx="0" cy="0"/>
        </a:xfrm>
      </p:grpSpPr>
      <p:sp>
        <p:nvSpPr>
          <p:cNvPr id="974" name="Google Shape;974;p272"/>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5" name="Google Shape;975;p272"/>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6" name="Google Shape;976;p27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7" name="Google Shape;977;p27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8" name="Google Shape;978;p27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979"/>
        <p:cNvGrpSpPr/>
        <p:nvPr/>
      </p:nvGrpSpPr>
      <p:grpSpPr>
        <a:xfrm>
          <a:off x="0" y="0"/>
          <a:ext cx="0" cy="0"/>
          <a:chOff x="0" y="0"/>
          <a:chExt cx="0" cy="0"/>
        </a:xfrm>
      </p:grpSpPr>
      <p:sp>
        <p:nvSpPr>
          <p:cNvPr id="980" name="Google Shape;980;p273"/>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1" name="Google Shape;981;p273"/>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2" name="Google Shape;982;p27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3" name="Google Shape;983;p27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4" name="Google Shape;984;p27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118"/>
        <p:cNvGrpSpPr/>
        <p:nvPr/>
      </p:nvGrpSpPr>
      <p:grpSpPr>
        <a:xfrm>
          <a:off x="0" y="0"/>
          <a:ext cx="0" cy="0"/>
          <a:chOff x="0" y="0"/>
          <a:chExt cx="0" cy="0"/>
        </a:xfrm>
      </p:grpSpPr>
      <p:sp>
        <p:nvSpPr>
          <p:cNvPr id="119" name="Google Shape;119;p13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 name="Google Shape;120;p13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985"/>
        <p:cNvGrpSpPr/>
        <p:nvPr/>
      </p:nvGrpSpPr>
      <p:grpSpPr>
        <a:xfrm>
          <a:off x="0" y="0"/>
          <a:ext cx="0" cy="0"/>
          <a:chOff x="0" y="0"/>
          <a:chExt cx="0" cy="0"/>
        </a:xfrm>
      </p:grpSpPr>
      <p:sp>
        <p:nvSpPr>
          <p:cNvPr id="986" name="Google Shape;986;p274"/>
          <p:cNvSpPr txBox="1">
            <a:spLocks noGrp="1"/>
          </p:cNvSpPr>
          <p:nvPr>
            <p:ph type="title"/>
          </p:nvPr>
        </p:nvSpPr>
        <p:spPr>
          <a:xfrm>
            <a:off x="469904"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1"/>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7" name="Google Shape;987;p274"/>
          <p:cNvSpPr txBox="1">
            <a:spLocks noGrp="1"/>
          </p:cNvSpPr>
          <p:nvPr>
            <p:ph type="body" idx="1"/>
          </p:nvPr>
        </p:nvSpPr>
        <p:spPr>
          <a:xfrm>
            <a:off x="469900" y="3429001"/>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1"/>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8" name="Google Shape;988;p27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9" name="Google Shape;989;p27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0" name="Google Shape;990;p27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991"/>
        <p:cNvGrpSpPr/>
        <p:nvPr/>
      </p:nvGrpSpPr>
      <p:grpSpPr>
        <a:xfrm>
          <a:off x="0" y="0"/>
          <a:ext cx="0" cy="0"/>
          <a:chOff x="0" y="0"/>
          <a:chExt cx="0" cy="0"/>
        </a:xfrm>
      </p:grpSpPr>
      <p:sp>
        <p:nvSpPr>
          <p:cNvPr id="992" name="Google Shape;992;p275"/>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3" name="Google Shape;993;p27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4" name="Google Shape;994;p27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5" name="Google Shape;995;p27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996"/>
        <p:cNvGrpSpPr/>
        <p:nvPr/>
      </p:nvGrpSpPr>
      <p:grpSpPr>
        <a:xfrm>
          <a:off x="0" y="0"/>
          <a:ext cx="0" cy="0"/>
          <a:chOff x="0" y="0"/>
          <a:chExt cx="0" cy="0"/>
        </a:xfrm>
      </p:grpSpPr>
      <p:sp>
        <p:nvSpPr>
          <p:cNvPr id="997" name="Google Shape;997;p276"/>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8" name="Google Shape;998;p27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9" name="Google Shape;999;p27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0" name="Google Shape;1000;p27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001"/>
        <p:cNvGrpSpPr/>
        <p:nvPr/>
      </p:nvGrpSpPr>
      <p:grpSpPr>
        <a:xfrm>
          <a:off x="0" y="0"/>
          <a:ext cx="0" cy="0"/>
          <a:chOff x="0" y="0"/>
          <a:chExt cx="0" cy="0"/>
        </a:xfrm>
      </p:grpSpPr>
      <p:sp>
        <p:nvSpPr>
          <p:cNvPr id="1002" name="Google Shape;1002;p277"/>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3" name="Google Shape;1003;p27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4" name="Google Shape;1004;p27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5" name="Google Shape;1005;p27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006"/>
        <p:cNvGrpSpPr/>
        <p:nvPr/>
      </p:nvGrpSpPr>
      <p:grpSpPr>
        <a:xfrm>
          <a:off x="0" y="0"/>
          <a:ext cx="0" cy="0"/>
          <a:chOff x="0" y="0"/>
          <a:chExt cx="0" cy="0"/>
        </a:xfrm>
      </p:grpSpPr>
      <p:sp>
        <p:nvSpPr>
          <p:cNvPr id="1007" name="Google Shape;1007;p278"/>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8" name="Google Shape;1008;p27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9" name="Google Shape;1009;p27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0" name="Google Shape;1010;p27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011"/>
        <p:cNvGrpSpPr/>
        <p:nvPr/>
      </p:nvGrpSpPr>
      <p:grpSpPr>
        <a:xfrm>
          <a:off x="0" y="0"/>
          <a:ext cx="0" cy="0"/>
          <a:chOff x="0" y="0"/>
          <a:chExt cx="0" cy="0"/>
        </a:xfrm>
      </p:grpSpPr>
      <p:sp>
        <p:nvSpPr>
          <p:cNvPr id="1012" name="Google Shape;1012;p279"/>
          <p:cNvSpPr txBox="1">
            <a:spLocks noGrp="1"/>
          </p:cNvSpPr>
          <p:nvPr>
            <p:ph type="body" idx="1"/>
          </p:nvPr>
        </p:nvSpPr>
        <p:spPr>
          <a:xfrm>
            <a:off x="469902"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13" name="Google Shape;1013;p27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4" name="Google Shape;1014;p27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5" name="Google Shape;1015;p27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016"/>
        <p:cNvGrpSpPr/>
        <p:nvPr/>
      </p:nvGrpSpPr>
      <p:grpSpPr>
        <a:xfrm>
          <a:off x="0" y="0"/>
          <a:ext cx="0" cy="0"/>
          <a:chOff x="0" y="0"/>
          <a:chExt cx="0" cy="0"/>
        </a:xfrm>
      </p:grpSpPr>
      <p:sp>
        <p:nvSpPr>
          <p:cNvPr id="1017" name="Google Shape;1017;p280"/>
          <p:cNvSpPr txBox="1">
            <a:spLocks noGrp="1"/>
          </p:cNvSpPr>
          <p:nvPr>
            <p:ph type="body" idx="1"/>
          </p:nvPr>
        </p:nvSpPr>
        <p:spPr>
          <a:xfrm>
            <a:off x="469901" y="1665293"/>
            <a:ext cx="9348787"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018" name="Google Shape;1018;p28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9" name="Google Shape;1019;p28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0" name="Google Shape;1020;p28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1" name="Google Shape;1021;p28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022"/>
        <p:cNvGrpSpPr/>
        <p:nvPr/>
      </p:nvGrpSpPr>
      <p:grpSpPr>
        <a:xfrm>
          <a:off x="0" y="0"/>
          <a:ext cx="0" cy="0"/>
          <a:chOff x="0" y="0"/>
          <a:chExt cx="0" cy="0"/>
        </a:xfrm>
      </p:grpSpPr>
      <p:sp>
        <p:nvSpPr>
          <p:cNvPr id="1023" name="Google Shape;1023;p281"/>
          <p:cNvSpPr>
            <a:spLocks noGrp="1"/>
          </p:cNvSpPr>
          <p:nvPr>
            <p:ph type="pic" idx="2"/>
          </p:nvPr>
        </p:nvSpPr>
        <p:spPr>
          <a:xfrm>
            <a:off x="5604870" y="1700214"/>
            <a:ext cx="6117233" cy="4598988"/>
          </a:xfrm>
          <a:prstGeom prst="rect">
            <a:avLst/>
          </a:prstGeom>
          <a:noFill/>
          <a:ln>
            <a:noFill/>
          </a:ln>
        </p:spPr>
      </p:sp>
      <p:sp>
        <p:nvSpPr>
          <p:cNvPr id="1024" name="Google Shape;1024;p281"/>
          <p:cNvSpPr txBox="1">
            <a:spLocks noGrp="1"/>
          </p:cNvSpPr>
          <p:nvPr>
            <p:ph type="body" idx="1"/>
          </p:nvPr>
        </p:nvSpPr>
        <p:spPr>
          <a:xfrm>
            <a:off x="469903" y="1665293"/>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5" name="Google Shape;1025;p281"/>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6" name="Google Shape;1026;p28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28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8" name="Google Shape;1028;p28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9" name="Google Shape;1029;p28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030"/>
        <p:cNvGrpSpPr/>
        <p:nvPr/>
      </p:nvGrpSpPr>
      <p:grpSpPr>
        <a:xfrm>
          <a:off x="0" y="0"/>
          <a:ext cx="0" cy="0"/>
          <a:chOff x="0" y="0"/>
          <a:chExt cx="0" cy="0"/>
        </a:xfrm>
      </p:grpSpPr>
      <p:sp>
        <p:nvSpPr>
          <p:cNvPr id="1031" name="Google Shape;1031;p282"/>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2" name="Google Shape;1032;p282"/>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3" name="Google Shape;1033;p28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4" name="Google Shape;1034;p28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5" name="Google Shape;1035;p28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6" name="Google Shape;1036;p28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1037"/>
        <p:cNvGrpSpPr/>
        <p:nvPr/>
      </p:nvGrpSpPr>
      <p:grpSpPr>
        <a:xfrm>
          <a:off x="0" y="0"/>
          <a:ext cx="0" cy="0"/>
          <a:chOff x="0" y="0"/>
          <a:chExt cx="0" cy="0"/>
        </a:xfrm>
      </p:grpSpPr>
      <p:sp>
        <p:nvSpPr>
          <p:cNvPr id="1038" name="Google Shape;1038;p283"/>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9" name="Google Shape;1039;p28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0" name="Google Shape;1040;p28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1" name="Google Shape;1041;p28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2" name="Google Shape;1042;p28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21"/>
        <p:cNvGrpSpPr/>
        <p:nvPr/>
      </p:nvGrpSpPr>
      <p:grpSpPr>
        <a:xfrm>
          <a:off x="0" y="0"/>
          <a:ext cx="0" cy="0"/>
          <a:chOff x="0" y="0"/>
          <a:chExt cx="0" cy="0"/>
        </a:xfrm>
      </p:grpSpPr>
      <p:sp>
        <p:nvSpPr>
          <p:cNvPr id="122" name="Google Shape;122;p13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 name="Google Shape;123;p13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043"/>
        <p:cNvGrpSpPr/>
        <p:nvPr/>
      </p:nvGrpSpPr>
      <p:grpSpPr>
        <a:xfrm>
          <a:off x="0" y="0"/>
          <a:ext cx="0" cy="0"/>
          <a:chOff x="0" y="0"/>
          <a:chExt cx="0" cy="0"/>
        </a:xfrm>
      </p:grpSpPr>
      <p:sp>
        <p:nvSpPr>
          <p:cNvPr id="1044" name="Google Shape;1044;p284"/>
          <p:cNvSpPr>
            <a:spLocks noGrp="1"/>
          </p:cNvSpPr>
          <p:nvPr>
            <p:ph type="chart" idx="2"/>
          </p:nvPr>
        </p:nvSpPr>
        <p:spPr>
          <a:xfrm>
            <a:off x="468000" y="2036658"/>
            <a:ext cx="11252200" cy="394613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45" name="Google Shape;1045;p284"/>
          <p:cNvSpPr txBox="1">
            <a:spLocks noGrp="1"/>
          </p:cNvSpPr>
          <p:nvPr>
            <p:ph type="body" idx="1"/>
          </p:nvPr>
        </p:nvSpPr>
        <p:spPr>
          <a:xfrm>
            <a:off x="468000" y="1665291"/>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6" name="Google Shape;1046;p284"/>
          <p:cNvSpPr txBox="1">
            <a:spLocks noGrp="1"/>
          </p:cNvSpPr>
          <p:nvPr>
            <p:ph type="body" idx="3"/>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7" name="Google Shape;1047;p284"/>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8" name="Google Shape;1048;p28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9" name="Google Shape;1049;p28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0" name="Google Shape;1050;p28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1" name="Google Shape;1051;p28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052"/>
        <p:cNvGrpSpPr/>
        <p:nvPr/>
      </p:nvGrpSpPr>
      <p:grpSpPr>
        <a:xfrm>
          <a:off x="0" y="0"/>
          <a:ext cx="0" cy="0"/>
          <a:chOff x="0" y="0"/>
          <a:chExt cx="0" cy="0"/>
        </a:xfrm>
      </p:grpSpPr>
      <p:sp>
        <p:nvSpPr>
          <p:cNvPr id="1053" name="Google Shape;1053;p285"/>
          <p:cNvSpPr>
            <a:spLocks noGrp="1"/>
          </p:cNvSpPr>
          <p:nvPr>
            <p:ph type="chart" idx="2"/>
          </p:nvPr>
        </p:nvSpPr>
        <p:spPr>
          <a:xfrm>
            <a:off x="46800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4" name="Google Shape;1054;p285"/>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5" name="Google Shape;1055;p285"/>
          <p:cNvSpPr>
            <a:spLocks noGrp="1"/>
          </p:cNvSpPr>
          <p:nvPr>
            <p:ph type="chart" idx="3"/>
          </p:nvPr>
        </p:nvSpPr>
        <p:spPr>
          <a:xfrm>
            <a:off x="4296000" y="2052001"/>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6" name="Google Shape;1056;p285"/>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7" name="Google Shape;1057;p285"/>
          <p:cNvSpPr>
            <a:spLocks noGrp="1"/>
          </p:cNvSpPr>
          <p:nvPr>
            <p:ph type="chart" idx="5"/>
          </p:nvPr>
        </p:nvSpPr>
        <p:spPr>
          <a:xfrm>
            <a:off x="808696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8" name="Google Shape;1058;p285"/>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9" name="Google Shape;1059;p285"/>
          <p:cNvSpPr txBox="1">
            <a:spLocks noGrp="1"/>
          </p:cNvSpPr>
          <p:nvPr>
            <p:ph type="body" idx="7"/>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0" name="Google Shape;1060;p285"/>
          <p:cNvSpPr txBox="1">
            <a:spLocks noGrp="1"/>
          </p:cNvSpPr>
          <p:nvPr>
            <p:ph type="body" idx="8"/>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1" name="Google Shape;1061;p28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2" name="Google Shape;1062;p28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3" name="Google Shape;1063;p28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4" name="Google Shape;1064;p28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065"/>
        <p:cNvGrpSpPr/>
        <p:nvPr/>
      </p:nvGrpSpPr>
      <p:grpSpPr>
        <a:xfrm>
          <a:off x="0" y="0"/>
          <a:ext cx="0" cy="0"/>
          <a:chOff x="0" y="0"/>
          <a:chExt cx="0" cy="0"/>
        </a:xfrm>
      </p:grpSpPr>
      <p:sp>
        <p:nvSpPr>
          <p:cNvPr id="1066" name="Google Shape;1066;p286"/>
          <p:cNvSpPr txBox="1">
            <a:spLocks noGrp="1"/>
          </p:cNvSpPr>
          <p:nvPr>
            <p:ph type="body" idx="1"/>
          </p:nvPr>
        </p:nvSpPr>
        <p:spPr>
          <a:xfrm>
            <a:off x="468000" y="1665291"/>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7" name="Google Shape;1067;p286"/>
          <p:cNvSpPr txBox="1">
            <a:spLocks noGrp="1"/>
          </p:cNvSpPr>
          <p:nvPr>
            <p:ph type="body" idx="2"/>
          </p:nvPr>
        </p:nvSpPr>
        <p:spPr>
          <a:xfrm>
            <a:off x="6394100" y="1656003"/>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8" name="Google Shape;1068;p286"/>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9" name="Google Shape;1069;p28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0" name="Google Shape;1070;p28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1" name="Google Shape;1071;p28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2" name="Google Shape;1072;p28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073"/>
        <p:cNvGrpSpPr/>
        <p:nvPr/>
      </p:nvGrpSpPr>
      <p:grpSpPr>
        <a:xfrm>
          <a:off x="0" y="0"/>
          <a:ext cx="0" cy="0"/>
          <a:chOff x="0" y="0"/>
          <a:chExt cx="0" cy="0"/>
        </a:xfrm>
      </p:grpSpPr>
      <p:sp>
        <p:nvSpPr>
          <p:cNvPr id="1074" name="Google Shape;1074;p287"/>
          <p:cNvSpPr txBox="1">
            <a:spLocks noGrp="1"/>
          </p:cNvSpPr>
          <p:nvPr>
            <p:ph type="body" idx="1"/>
          </p:nvPr>
        </p:nvSpPr>
        <p:spPr>
          <a:xfrm>
            <a:off x="469900" y="1665291"/>
            <a:ext cx="5480400" cy="431750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5" name="Google Shape;1075;p287"/>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76" name="Google Shape;1076;p287"/>
          <p:cNvSpPr txBox="1">
            <a:spLocks noGrp="1"/>
          </p:cNvSpPr>
          <p:nvPr>
            <p:ph type="body" idx="3"/>
          </p:nvPr>
        </p:nvSpPr>
        <p:spPr>
          <a:xfrm>
            <a:off x="6239586" y="1655764"/>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7" name="Google Shape;1077;p287"/>
          <p:cNvSpPr txBox="1">
            <a:spLocks noGrp="1"/>
          </p:cNvSpPr>
          <p:nvPr>
            <p:ph type="body" idx="4"/>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8" name="Google Shape;1078;p28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9" name="Google Shape;1079;p28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0" name="Google Shape;1080;p28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1" name="Google Shape;1081;p28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2" name="Google Shape;1082;p28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083"/>
        <p:cNvGrpSpPr/>
        <p:nvPr/>
      </p:nvGrpSpPr>
      <p:grpSpPr>
        <a:xfrm>
          <a:off x="0" y="0"/>
          <a:ext cx="0" cy="0"/>
          <a:chOff x="0" y="0"/>
          <a:chExt cx="0" cy="0"/>
        </a:xfrm>
      </p:grpSpPr>
      <p:sp>
        <p:nvSpPr>
          <p:cNvPr id="1084" name="Google Shape;1084;p288"/>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5" name="Google Shape;1085;p288"/>
          <p:cNvSpPr txBox="1">
            <a:spLocks noGrp="1"/>
          </p:cNvSpPr>
          <p:nvPr>
            <p:ph type="body" idx="1"/>
          </p:nvPr>
        </p:nvSpPr>
        <p:spPr>
          <a:xfrm>
            <a:off x="6239587" y="1654032"/>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6" name="Google Shape;1086;p288"/>
          <p:cNvSpPr>
            <a:spLocks noGrp="1"/>
          </p:cNvSpPr>
          <p:nvPr>
            <p:ph type="chart" idx="3"/>
          </p:nvPr>
        </p:nvSpPr>
        <p:spPr>
          <a:xfrm>
            <a:off x="469900" y="2125016"/>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7" name="Google Shape;1087;p288"/>
          <p:cNvSpPr txBox="1">
            <a:spLocks noGrp="1"/>
          </p:cNvSpPr>
          <p:nvPr>
            <p:ph type="body" idx="4"/>
          </p:nvPr>
        </p:nvSpPr>
        <p:spPr>
          <a:xfrm>
            <a:off x="469900" y="1665290"/>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8" name="Google Shape;1088;p288"/>
          <p:cNvSpPr txBox="1">
            <a:spLocks noGrp="1"/>
          </p:cNvSpPr>
          <p:nvPr>
            <p:ph type="body" idx="5"/>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9" name="Google Shape;1089;p288"/>
          <p:cNvSpPr txBox="1">
            <a:spLocks noGrp="1"/>
          </p:cNvSpPr>
          <p:nvPr>
            <p:ph type="body" idx="6"/>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0" name="Google Shape;1090;p28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1" name="Google Shape;1091;p28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28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3" name="Google Shape;1093;p28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094"/>
        <p:cNvGrpSpPr/>
        <p:nvPr/>
      </p:nvGrpSpPr>
      <p:grpSpPr>
        <a:xfrm>
          <a:off x="0" y="0"/>
          <a:ext cx="0" cy="0"/>
          <a:chOff x="0" y="0"/>
          <a:chExt cx="0" cy="0"/>
        </a:xfrm>
      </p:grpSpPr>
      <p:sp>
        <p:nvSpPr>
          <p:cNvPr id="1095" name="Google Shape;1095;p289"/>
          <p:cNvSpPr txBox="1">
            <a:spLocks noGrp="1"/>
          </p:cNvSpPr>
          <p:nvPr>
            <p:ph type="body" idx="1"/>
          </p:nvPr>
        </p:nvSpPr>
        <p:spPr>
          <a:xfrm>
            <a:off x="469902" y="1665292"/>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6" name="Google Shape;1096;p289"/>
          <p:cNvSpPr txBox="1">
            <a:spLocks noGrp="1"/>
          </p:cNvSpPr>
          <p:nvPr>
            <p:ph type="body" idx="2"/>
          </p:nvPr>
        </p:nvSpPr>
        <p:spPr>
          <a:xfrm>
            <a:off x="5482100" y="1700215"/>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7" name="Google Shape;1097;p289"/>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8" name="Google Shape;1098;p28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9" name="Google Shape;1099;p28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0" name="Google Shape;1100;p28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1" name="Google Shape;1101;p28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102"/>
        <p:cNvGrpSpPr/>
        <p:nvPr/>
      </p:nvGrpSpPr>
      <p:grpSpPr>
        <a:xfrm>
          <a:off x="0" y="0"/>
          <a:ext cx="0" cy="0"/>
          <a:chOff x="0" y="0"/>
          <a:chExt cx="0" cy="0"/>
        </a:xfrm>
      </p:grpSpPr>
      <p:sp>
        <p:nvSpPr>
          <p:cNvPr id="1103" name="Google Shape;1103;p290"/>
          <p:cNvSpPr txBox="1">
            <a:spLocks noGrp="1"/>
          </p:cNvSpPr>
          <p:nvPr>
            <p:ph type="body" idx="1"/>
          </p:nvPr>
        </p:nvSpPr>
        <p:spPr>
          <a:xfrm>
            <a:off x="7455119" y="1626102"/>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4" name="Google Shape;1104;p290"/>
          <p:cNvSpPr txBox="1">
            <a:spLocks noGrp="1"/>
          </p:cNvSpPr>
          <p:nvPr>
            <p:ph type="body" idx="2"/>
          </p:nvPr>
        </p:nvSpPr>
        <p:spPr>
          <a:xfrm>
            <a:off x="469901" y="1665289"/>
            <a:ext cx="666086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5" name="Google Shape;1105;p290"/>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6" name="Google Shape;1106;p29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7" name="Google Shape;1107;p29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8" name="Google Shape;1108;p29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9" name="Google Shape;1109;p29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1110"/>
        <p:cNvGrpSpPr/>
        <p:nvPr/>
      </p:nvGrpSpPr>
      <p:grpSpPr>
        <a:xfrm>
          <a:off x="0" y="0"/>
          <a:ext cx="0" cy="0"/>
          <a:chOff x="0" y="0"/>
          <a:chExt cx="0" cy="0"/>
        </a:xfrm>
      </p:grpSpPr>
      <p:sp>
        <p:nvSpPr>
          <p:cNvPr id="1111" name="Google Shape;1111;p291"/>
          <p:cNvSpPr>
            <a:spLocks noGrp="1"/>
          </p:cNvSpPr>
          <p:nvPr>
            <p:ph type="pic" idx="2"/>
          </p:nvPr>
        </p:nvSpPr>
        <p:spPr>
          <a:xfrm>
            <a:off x="469900" y="1665289"/>
            <a:ext cx="2664000" cy="1260000"/>
          </a:xfrm>
          <a:prstGeom prst="rect">
            <a:avLst/>
          </a:prstGeom>
          <a:noFill/>
          <a:ln>
            <a:noFill/>
          </a:ln>
        </p:spPr>
      </p:sp>
      <p:sp>
        <p:nvSpPr>
          <p:cNvPr id="1112" name="Google Shape;1112;p291"/>
          <p:cNvSpPr>
            <a:spLocks noGrp="1"/>
          </p:cNvSpPr>
          <p:nvPr>
            <p:ph type="pic" idx="3"/>
          </p:nvPr>
        </p:nvSpPr>
        <p:spPr>
          <a:xfrm>
            <a:off x="3341040" y="1665289"/>
            <a:ext cx="2664000" cy="1260000"/>
          </a:xfrm>
          <a:prstGeom prst="rect">
            <a:avLst/>
          </a:prstGeom>
          <a:noFill/>
          <a:ln>
            <a:noFill/>
          </a:ln>
        </p:spPr>
      </p:sp>
      <p:sp>
        <p:nvSpPr>
          <p:cNvPr id="1113" name="Google Shape;1113;p291"/>
          <p:cNvSpPr>
            <a:spLocks noGrp="1"/>
          </p:cNvSpPr>
          <p:nvPr>
            <p:ph type="pic" idx="4"/>
          </p:nvPr>
        </p:nvSpPr>
        <p:spPr>
          <a:xfrm>
            <a:off x="6193339" y="1665289"/>
            <a:ext cx="2664000" cy="1260000"/>
          </a:xfrm>
          <a:prstGeom prst="rect">
            <a:avLst/>
          </a:prstGeom>
          <a:noFill/>
          <a:ln>
            <a:noFill/>
          </a:ln>
        </p:spPr>
      </p:sp>
      <p:sp>
        <p:nvSpPr>
          <p:cNvPr id="1114" name="Google Shape;1114;p291"/>
          <p:cNvSpPr>
            <a:spLocks noGrp="1"/>
          </p:cNvSpPr>
          <p:nvPr>
            <p:ph type="pic" idx="5"/>
          </p:nvPr>
        </p:nvSpPr>
        <p:spPr>
          <a:xfrm>
            <a:off x="9045636" y="1665289"/>
            <a:ext cx="2664000" cy="1260000"/>
          </a:xfrm>
          <a:prstGeom prst="rect">
            <a:avLst/>
          </a:prstGeom>
          <a:noFill/>
          <a:ln>
            <a:noFill/>
          </a:ln>
        </p:spPr>
      </p:sp>
      <p:sp>
        <p:nvSpPr>
          <p:cNvPr id="1115" name="Google Shape;1115;p291"/>
          <p:cNvSpPr txBox="1">
            <a:spLocks noGrp="1"/>
          </p:cNvSpPr>
          <p:nvPr>
            <p:ph type="body" idx="1"/>
          </p:nvPr>
        </p:nvSpPr>
        <p:spPr>
          <a:xfrm>
            <a:off x="469900"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6" name="Google Shape;1116;p291"/>
          <p:cNvSpPr txBox="1">
            <a:spLocks noGrp="1"/>
          </p:cNvSpPr>
          <p:nvPr>
            <p:ph type="body" idx="6"/>
          </p:nvPr>
        </p:nvSpPr>
        <p:spPr>
          <a:xfrm>
            <a:off x="6207211"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7" name="Google Shape;1117;p291"/>
          <p:cNvSpPr txBox="1">
            <a:spLocks noGrp="1"/>
          </p:cNvSpPr>
          <p:nvPr>
            <p:ph type="body" idx="7"/>
          </p:nvPr>
        </p:nvSpPr>
        <p:spPr>
          <a:xfrm>
            <a:off x="3344787"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8" name="Google Shape;1118;p291"/>
          <p:cNvSpPr txBox="1">
            <a:spLocks noGrp="1"/>
          </p:cNvSpPr>
          <p:nvPr>
            <p:ph type="body" idx="8"/>
          </p:nvPr>
        </p:nvSpPr>
        <p:spPr>
          <a:xfrm>
            <a:off x="9069636"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9" name="Google Shape;1119;p291"/>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20" name="Google Shape;1120;p29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1" name="Google Shape;1121;p29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2" name="Google Shape;1122;p29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3" name="Google Shape;1123;p29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1124"/>
        <p:cNvGrpSpPr/>
        <p:nvPr/>
      </p:nvGrpSpPr>
      <p:grpSpPr>
        <a:xfrm>
          <a:off x="0" y="0"/>
          <a:ext cx="0" cy="0"/>
          <a:chOff x="0" y="0"/>
          <a:chExt cx="0" cy="0"/>
        </a:xfrm>
      </p:grpSpPr>
      <p:sp>
        <p:nvSpPr>
          <p:cNvPr id="1125" name="Google Shape;1125;p292"/>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6" name="Google Shape;1126;p292"/>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7" name="Google Shape;1127;p292"/>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8" name="Google Shape;1128;p292"/>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9" name="Google Shape;1129;p292"/>
          <p:cNvSpPr>
            <a:spLocks noGrp="1"/>
          </p:cNvSpPr>
          <p:nvPr>
            <p:ph type="pic" idx="2"/>
          </p:nvPr>
        </p:nvSpPr>
        <p:spPr>
          <a:xfrm>
            <a:off x="476780" y="1880213"/>
            <a:ext cx="2116800" cy="1591200"/>
          </a:xfrm>
          <a:prstGeom prst="rect">
            <a:avLst/>
          </a:prstGeom>
          <a:noFill/>
          <a:ln>
            <a:noFill/>
          </a:ln>
        </p:spPr>
      </p:sp>
      <p:sp>
        <p:nvSpPr>
          <p:cNvPr id="1130" name="Google Shape;1130;p292"/>
          <p:cNvSpPr>
            <a:spLocks noGrp="1"/>
          </p:cNvSpPr>
          <p:nvPr>
            <p:ph type="pic" idx="3"/>
          </p:nvPr>
        </p:nvSpPr>
        <p:spPr>
          <a:xfrm>
            <a:off x="6204097" y="1880212"/>
            <a:ext cx="2116800" cy="1591200"/>
          </a:xfrm>
          <a:prstGeom prst="rect">
            <a:avLst/>
          </a:prstGeom>
          <a:noFill/>
          <a:ln>
            <a:noFill/>
          </a:ln>
        </p:spPr>
      </p:sp>
      <p:sp>
        <p:nvSpPr>
          <p:cNvPr id="1131" name="Google Shape;1131;p292"/>
          <p:cNvSpPr>
            <a:spLocks noGrp="1"/>
          </p:cNvSpPr>
          <p:nvPr>
            <p:ph type="pic" idx="4"/>
          </p:nvPr>
        </p:nvSpPr>
        <p:spPr>
          <a:xfrm>
            <a:off x="481779" y="4256211"/>
            <a:ext cx="2116800" cy="1591200"/>
          </a:xfrm>
          <a:prstGeom prst="rect">
            <a:avLst/>
          </a:prstGeom>
          <a:noFill/>
          <a:ln>
            <a:noFill/>
          </a:ln>
        </p:spPr>
      </p:sp>
      <p:sp>
        <p:nvSpPr>
          <p:cNvPr id="1132" name="Google Shape;1132;p292"/>
          <p:cNvSpPr>
            <a:spLocks noGrp="1"/>
          </p:cNvSpPr>
          <p:nvPr>
            <p:ph type="pic" idx="5"/>
          </p:nvPr>
        </p:nvSpPr>
        <p:spPr>
          <a:xfrm>
            <a:off x="6204097" y="4256211"/>
            <a:ext cx="2116800" cy="1591200"/>
          </a:xfrm>
          <a:prstGeom prst="rect">
            <a:avLst/>
          </a:prstGeom>
          <a:noFill/>
          <a:ln>
            <a:noFill/>
          </a:ln>
        </p:spPr>
      </p:sp>
      <p:sp>
        <p:nvSpPr>
          <p:cNvPr id="1133" name="Google Shape;1133;p292"/>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4" name="Google Shape;1134;p292"/>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5" name="Google Shape;1135;p292"/>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6" name="Google Shape;1136;p292"/>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7" name="Google Shape;1137;p292"/>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8" name="Google Shape;1138;p29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9" name="Google Shape;1139;p29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0" name="Google Shape;1140;p29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1" name="Google Shape;1141;p29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1142"/>
        <p:cNvGrpSpPr/>
        <p:nvPr/>
      </p:nvGrpSpPr>
      <p:grpSpPr>
        <a:xfrm>
          <a:off x="0" y="0"/>
          <a:ext cx="0" cy="0"/>
          <a:chOff x="0" y="0"/>
          <a:chExt cx="0" cy="0"/>
        </a:xfrm>
      </p:grpSpPr>
      <p:sp>
        <p:nvSpPr>
          <p:cNvPr id="1143" name="Google Shape;1143;p293"/>
          <p:cNvSpPr>
            <a:spLocks noGrp="1"/>
          </p:cNvSpPr>
          <p:nvPr>
            <p:ph type="pic" idx="2"/>
          </p:nvPr>
        </p:nvSpPr>
        <p:spPr>
          <a:xfrm>
            <a:off x="469902" y="1700216"/>
            <a:ext cx="3627439" cy="2052831"/>
          </a:xfrm>
          <a:prstGeom prst="rect">
            <a:avLst/>
          </a:prstGeom>
          <a:noFill/>
          <a:ln>
            <a:noFill/>
          </a:ln>
        </p:spPr>
      </p:sp>
      <p:sp>
        <p:nvSpPr>
          <p:cNvPr id="1144" name="Google Shape;1144;p293"/>
          <p:cNvSpPr>
            <a:spLocks noGrp="1"/>
          </p:cNvSpPr>
          <p:nvPr>
            <p:ph type="pic" idx="3"/>
          </p:nvPr>
        </p:nvSpPr>
        <p:spPr>
          <a:xfrm>
            <a:off x="8082786" y="1700215"/>
            <a:ext cx="3639316" cy="2059099"/>
          </a:xfrm>
          <a:prstGeom prst="rect">
            <a:avLst/>
          </a:prstGeom>
          <a:noFill/>
          <a:ln>
            <a:noFill/>
          </a:ln>
        </p:spPr>
      </p:sp>
      <p:sp>
        <p:nvSpPr>
          <p:cNvPr id="1145" name="Google Shape;1145;p293"/>
          <p:cNvSpPr>
            <a:spLocks noGrp="1"/>
          </p:cNvSpPr>
          <p:nvPr>
            <p:ph type="pic" idx="4"/>
          </p:nvPr>
        </p:nvSpPr>
        <p:spPr>
          <a:xfrm>
            <a:off x="4284189" y="1700216"/>
            <a:ext cx="3636963" cy="2057767"/>
          </a:xfrm>
          <a:prstGeom prst="rect">
            <a:avLst/>
          </a:prstGeom>
          <a:noFill/>
          <a:ln>
            <a:noFill/>
          </a:ln>
        </p:spPr>
      </p:sp>
      <p:sp>
        <p:nvSpPr>
          <p:cNvPr id="1146" name="Google Shape;1146;p293"/>
          <p:cNvSpPr txBox="1">
            <a:spLocks noGrp="1"/>
          </p:cNvSpPr>
          <p:nvPr>
            <p:ph type="body" idx="1"/>
          </p:nvPr>
        </p:nvSpPr>
        <p:spPr>
          <a:xfrm>
            <a:off x="469902" y="3832225"/>
            <a:ext cx="3627439" cy="2181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7" name="Google Shape;1147;p293"/>
          <p:cNvSpPr txBox="1">
            <a:spLocks noGrp="1"/>
          </p:cNvSpPr>
          <p:nvPr>
            <p:ph type="body" idx="5"/>
          </p:nvPr>
        </p:nvSpPr>
        <p:spPr>
          <a:xfrm>
            <a:off x="4278313" y="3832227"/>
            <a:ext cx="3636963" cy="2186687"/>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8" name="Google Shape;1148;p293"/>
          <p:cNvSpPr txBox="1">
            <a:spLocks noGrp="1"/>
          </p:cNvSpPr>
          <p:nvPr>
            <p:ph type="body" idx="6"/>
          </p:nvPr>
        </p:nvSpPr>
        <p:spPr>
          <a:xfrm>
            <a:off x="8082786" y="3832226"/>
            <a:ext cx="3639316" cy="218810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9" name="Google Shape;1149;p293"/>
          <p:cNvSpPr txBox="1">
            <a:spLocks noGrp="1"/>
          </p:cNvSpPr>
          <p:nvPr>
            <p:ph type="body" idx="7"/>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0" name="Google Shape;1150;p29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1" name="Google Shape;1151;p29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2" name="Google Shape;1152;p29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3" name="Google Shape;1153;p29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24"/>
        <p:cNvGrpSpPr/>
        <p:nvPr/>
      </p:nvGrpSpPr>
      <p:grpSpPr>
        <a:xfrm>
          <a:off x="0" y="0"/>
          <a:ext cx="0" cy="0"/>
          <a:chOff x="0" y="0"/>
          <a:chExt cx="0" cy="0"/>
        </a:xfrm>
      </p:grpSpPr>
      <p:sp>
        <p:nvSpPr>
          <p:cNvPr id="125" name="Google Shape;125;p13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6" name="Google Shape;126;p13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1154"/>
        <p:cNvGrpSpPr/>
        <p:nvPr/>
      </p:nvGrpSpPr>
      <p:grpSpPr>
        <a:xfrm>
          <a:off x="0" y="0"/>
          <a:ext cx="0" cy="0"/>
          <a:chOff x="0" y="0"/>
          <a:chExt cx="0" cy="0"/>
        </a:xfrm>
      </p:grpSpPr>
      <p:sp>
        <p:nvSpPr>
          <p:cNvPr id="1155" name="Google Shape;1155;p294"/>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6" name="Google Shape;1156;p29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7" name="Google Shape;1157;p294"/>
          <p:cNvSpPr txBox="1">
            <a:spLocks noGrp="1"/>
          </p:cNvSpPr>
          <p:nvPr>
            <p:ph type="body" idx="2"/>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8" name="Google Shape;1158;p294"/>
          <p:cNvSpPr txBox="1">
            <a:spLocks noGrp="1"/>
          </p:cNvSpPr>
          <p:nvPr>
            <p:ph type="body" idx="3"/>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9" name="Google Shape;1159;p29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0" name="Google Shape;1160;p29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1" name="Google Shape;1161;p294"/>
          <p:cNvSpPr>
            <a:spLocks noGrp="1"/>
          </p:cNvSpPr>
          <p:nvPr>
            <p:ph type="pic" idx="4"/>
          </p:nvPr>
        </p:nvSpPr>
        <p:spPr>
          <a:xfrm>
            <a:off x="10467638" y="1857894"/>
            <a:ext cx="1244161" cy="549275"/>
          </a:xfrm>
          <a:prstGeom prst="rect">
            <a:avLst/>
          </a:prstGeom>
          <a:noFill/>
          <a:ln>
            <a:noFill/>
          </a:ln>
        </p:spPr>
      </p:sp>
      <p:sp>
        <p:nvSpPr>
          <p:cNvPr id="1162" name="Google Shape;1162;p294"/>
          <p:cNvSpPr>
            <a:spLocks noGrp="1"/>
          </p:cNvSpPr>
          <p:nvPr>
            <p:ph type="pic" idx="5"/>
          </p:nvPr>
        </p:nvSpPr>
        <p:spPr>
          <a:xfrm>
            <a:off x="4734796" y="1863919"/>
            <a:ext cx="1244907" cy="549275"/>
          </a:xfrm>
          <a:prstGeom prst="rect">
            <a:avLst/>
          </a:prstGeom>
          <a:noFill/>
          <a:ln>
            <a:noFill/>
          </a:ln>
        </p:spPr>
      </p:sp>
      <p:sp>
        <p:nvSpPr>
          <p:cNvPr id="1163" name="Google Shape;1163;p29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4" name="Google Shape;1164;p29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5" name="Google Shape;1165;p29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1166"/>
        <p:cNvGrpSpPr/>
        <p:nvPr/>
      </p:nvGrpSpPr>
      <p:grpSpPr>
        <a:xfrm>
          <a:off x="0" y="0"/>
          <a:ext cx="0" cy="0"/>
          <a:chOff x="0" y="0"/>
          <a:chExt cx="0" cy="0"/>
        </a:xfrm>
      </p:grpSpPr>
      <p:sp>
        <p:nvSpPr>
          <p:cNvPr id="1167" name="Google Shape;1167;p295"/>
          <p:cNvSpPr txBox="1">
            <a:spLocks noGrp="1"/>
          </p:cNvSpPr>
          <p:nvPr>
            <p:ph type="body" idx="1"/>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8" name="Google Shape;1168;p295"/>
          <p:cNvSpPr txBox="1">
            <a:spLocks noGrp="1"/>
          </p:cNvSpPr>
          <p:nvPr>
            <p:ph type="body" idx="2"/>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9" name="Google Shape;1169;p29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0" name="Google Shape;1170;p29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1" name="Google Shape;1171;p295"/>
          <p:cNvSpPr>
            <a:spLocks noGrp="1"/>
          </p:cNvSpPr>
          <p:nvPr>
            <p:ph type="pic" idx="3"/>
          </p:nvPr>
        </p:nvSpPr>
        <p:spPr>
          <a:xfrm>
            <a:off x="10467638" y="1857894"/>
            <a:ext cx="1244161" cy="549275"/>
          </a:xfrm>
          <a:prstGeom prst="rect">
            <a:avLst/>
          </a:prstGeom>
          <a:noFill/>
          <a:ln>
            <a:noFill/>
          </a:ln>
        </p:spPr>
      </p:sp>
      <p:sp>
        <p:nvSpPr>
          <p:cNvPr id="1172" name="Google Shape;1172;p295"/>
          <p:cNvSpPr txBox="1">
            <a:spLocks noGrp="1"/>
          </p:cNvSpPr>
          <p:nvPr>
            <p:ph type="body" idx="4"/>
          </p:nvPr>
        </p:nvSpPr>
        <p:spPr>
          <a:xfrm>
            <a:off x="469899"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3" name="Google Shape;1173;p295"/>
          <p:cNvSpPr txBox="1">
            <a:spLocks noGrp="1"/>
          </p:cNvSpPr>
          <p:nvPr>
            <p:ph type="body" idx="5"/>
          </p:nvPr>
        </p:nvSpPr>
        <p:spPr>
          <a:xfrm>
            <a:off x="6177460"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4" name="Google Shape;1174;p29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5" name="Google Shape;1175;p29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6" name="Google Shape;1176;p295"/>
          <p:cNvSpPr>
            <a:spLocks noGrp="1"/>
          </p:cNvSpPr>
          <p:nvPr>
            <p:ph type="pic" idx="6"/>
          </p:nvPr>
        </p:nvSpPr>
        <p:spPr>
          <a:xfrm>
            <a:off x="4700438" y="4249686"/>
            <a:ext cx="1274916" cy="549275"/>
          </a:xfrm>
          <a:prstGeom prst="rect">
            <a:avLst/>
          </a:prstGeom>
          <a:noFill/>
          <a:ln>
            <a:noFill/>
          </a:ln>
        </p:spPr>
      </p:sp>
      <p:sp>
        <p:nvSpPr>
          <p:cNvPr id="1177" name="Google Shape;1177;p295"/>
          <p:cNvSpPr>
            <a:spLocks noGrp="1"/>
          </p:cNvSpPr>
          <p:nvPr>
            <p:ph type="pic" idx="7"/>
          </p:nvPr>
        </p:nvSpPr>
        <p:spPr>
          <a:xfrm>
            <a:off x="10459036" y="4248211"/>
            <a:ext cx="1244160" cy="549275"/>
          </a:xfrm>
          <a:prstGeom prst="rect">
            <a:avLst/>
          </a:prstGeom>
          <a:noFill/>
          <a:ln>
            <a:noFill/>
          </a:ln>
        </p:spPr>
      </p:sp>
      <p:sp>
        <p:nvSpPr>
          <p:cNvPr id="1178" name="Google Shape;1178;p295"/>
          <p:cNvSpPr>
            <a:spLocks noGrp="1"/>
          </p:cNvSpPr>
          <p:nvPr>
            <p:ph type="pic" idx="8"/>
          </p:nvPr>
        </p:nvSpPr>
        <p:spPr>
          <a:xfrm>
            <a:off x="4734796" y="1863919"/>
            <a:ext cx="1244907" cy="549275"/>
          </a:xfrm>
          <a:prstGeom prst="rect">
            <a:avLst/>
          </a:prstGeom>
          <a:noFill/>
          <a:ln>
            <a:noFill/>
          </a:ln>
        </p:spPr>
      </p:sp>
      <p:sp>
        <p:nvSpPr>
          <p:cNvPr id="1179" name="Google Shape;1179;p295"/>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80" name="Google Shape;1180;p29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1" name="Google Shape;1181;p29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2" name="Google Shape;1182;p29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3" name="Google Shape;1183;p29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1184"/>
        <p:cNvGrpSpPr/>
        <p:nvPr/>
      </p:nvGrpSpPr>
      <p:grpSpPr>
        <a:xfrm>
          <a:off x="0" y="0"/>
          <a:ext cx="0" cy="0"/>
          <a:chOff x="0" y="0"/>
          <a:chExt cx="0" cy="0"/>
        </a:xfrm>
      </p:grpSpPr>
      <p:sp>
        <p:nvSpPr>
          <p:cNvPr id="1185" name="Google Shape;1185;p296"/>
          <p:cNvSpPr/>
          <p:nvPr/>
        </p:nvSpPr>
        <p:spPr>
          <a:xfrm>
            <a:off x="4278313" y="1705968"/>
            <a:ext cx="3636963"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6" name="Google Shape;1186;p296"/>
          <p:cNvSpPr/>
          <p:nvPr/>
        </p:nvSpPr>
        <p:spPr>
          <a:xfrm>
            <a:off x="469902" y="1705968"/>
            <a:ext cx="3627439"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7" name="Google Shape;1187;p296"/>
          <p:cNvSpPr/>
          <p:nvPr/>
        </p:nvSpPr>
        <p:spPr>
          <a:xfrm>
            <a:off x="8104178"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8" name="Google Shape;1188;p296"/>
          <p:cNvSpPr txBox="1">
            <a:spLocks noGrp="1"/>
          </p:cNvSpPr>
          <p:nvPr>
            <p:ph type="body" idx="1"/>
          </p:nvPr>
        </p:nvSpPr>
        <p:spPr>
          <a:xfrm>
            <a:off x="4278313" y="1851441"/>
            <a:ext cx="3636963"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89" name="Google Shape;1189;p296"/>
          <p:cNvSpPr txBox="1">
            <a:spLocks noGrp="1"/>
          </p:cNvSpPr>
          <p:nvPr>
            <p:ph type="body" idx="2"/>
          </p:nvPr>
        </p:nvSpPr>
        <p:spPr>
          <a:xfrm>
            <a:off x="469902" y="1851441"/>
            <a:ext cx="3627439"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0" name="Google Shape;1190;p296"/>
          <p:cNvSpPr txBox="1">
            <a:spLocks noGrp="1"/>
          </p:cNvSpPr>
          <p:nvPr>
            <p:ph type="body" idx="3"/>
          </p:nvPr>
        </p:nvSpPr>
        <p:spPr>
          <a:xfrm>
            <a:off x="8093078"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1" name="Google Shape;1191;p296"/>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92" name="Google Shape;1192;p29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3" name="Google Shape;1193;p29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4" name="Google Shape;1194;p29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5" name="Google Shape;1195;p29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1196"/>
        <p:cNvGrpSpPr/>
        <p:nvPr/>
      </p:nvGrpSpPr>
      <p:grpSpPr>
        <a:xfrm>
          <a:off x="0" y="0"/>
          <a:ext cx="0" cy="0"/>
          <a:chOff x="0" y="0"/>
          <a:chExt cx="0" cy="0"/>
        </a:xfrm>
      </p:grpSpPr>
      <p:sp>
        <p:nvSpPr>
          <p:cNvPr id="1197" name="Google Shape;1197;p29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8" name="Google Shape;1198;p29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9" name="Google Shape;1199;p29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0" name="Google Shape;1200;p297"/>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1" name="Google Shape;1201;p29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2" name="Google Shape;1202;p29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3" name="Google Shape;1203;p29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4" name="Google Shape;1204;p29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5" name="Google Shape;1205;p29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1206"/>
        <p:cNvGrpSpPr/>
        <p:nvPr/>
      </p:nvGrpSpPr>
      <p:grpSpPr>
        <a:xfrm>
          <a:off x="0" y="0"/>
          <a:ext cx="0" cy="0"/>
          <a:chOff x="0" y="0"/>
          <a:chExt cx="0" cy="0"/>
        </a:xfrm>
      </p:grpSpPr>
      <p:sp>
        <p:nvSpPr>
          <p:cNvPr id="1207" name="Google Shape;1207;p29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8" name="Google Shape;1208;p29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9" name="Google Shape;1209;p29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0" name="Google Shape;1210;p29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1" name="Google Shape;1211;p298"/>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2" name="Google Shape;1212;p29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3" name="Google Shape;1213;p29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4" name="Google Shape;1214;p29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5" name="Google Shape;1215;p29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1216"/>
        <p:cNvGrpSpPr/>
        <p:nvPr/>
      </p:nvGrpSpPr>
      <p:grpSpPr>
        <a:xfrm>
          <a:off x="0" y="0"/>
          <a:ext cx="0" cy="0"/>
          <a:chOff x="0" y="0"/>
          <a:chExt cx="0" cy="0"/>
        </a:xfrm>
      </p:grpSpPr>
      <p:sp>
        <p:nvSpPr>
          <p:cNvPr id="1217" name="Google Shape;1217;p299"/>
          <p:cNvSpPr txBox="1">
            <a:spLocks noGrp="1"/>
          </p:cNvSpPr>
          <p:nvPr>
            <p:ph type="body" idx="1"/>
          </p:nvPr>
        </p:nvSpPr>
        <p:spPr>
          <a:xfrm>
            <a:off x="467784" y="1665818"/>
            <a:ext cx="5537731"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8" name="Google Shape;1218;p299"/>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9" name="Google Shape;1219;p29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0" name="Google Shape;1220;p29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1" name="Google Shape;1221;p29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2" name="Google Shape;1222;p29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3"/>
        <p:cNvGrpSpPr/>
        <p:nvPr/>
      </p:nvGrpSpPr>
      <p:grpSpPr>
        <a:xfrm>
          <a:off x="0" y="0"/>
          <a:ext cx="0" cy="0"/>
          <a:chOff x="0" y="0"/>
          <a:chExt cx="0" cy="0"/>
        </a:xfrm>
      </p:grpSpPr>
      <p:sp>
        <p:nvSpPr>
          <p:cNvPr id="1224" name="Google Shape;1224;p300"/>
          <p:cNvSpPr txBox="1">
            <a:spLocks noGrp="1"/>
          </p:cNvSpPr>
          <p:nvPr>
            <p:ph type="title"/>
          </p:nvPr>
        </p:nvSpPr>
        <p:spPr>
          <a:xfrm>
            <a:off x="469900" y="402589"/>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5" name="Google Shape;1225;p30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6" name="Google Shape;1226;p30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7" name="Google Shape;1227;p30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28"/>
        <p:cNvGrpSpPr/>
        <p:nvPr/>
      </p:nvGrpSpPr>
      <p:grpSpPr>
        <a:xfrm>
          <a:off x="0" y="0"/>
          <a:ext cx="0" cy="0"/>
          <a:chOff x="0" y="0"/>
          <a:chExt cx="0" cy="0"/>
        </a:xfrm>
      </p:grpSpPr>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Slide White Text">
  <p:cSld name="Title Slide White Text">
    <p:spTree>
      <p:nvGrpSpPr>
        <p:cNvPr id="1" name="Shape 1229"/>
        <p:cNvGrpSpPr/>
        <p:nvPr/>
      </p:nvGrpSpPr>
      <p:grpSpPr>
        <a:xfrm>
          <a:off x="0" y="0"/>
          <a:ext cx="0" cy="0"/>
          <a:chOff x="0" y="0"/>
          <a:chExt cx="0" cy="0"/>
        </a:xfrm>
      </p:grpSpPr>
      <p:sp>
        <p:nvSpPr>
          <p:cNvPr id="1230" name="Google Shape;1230;p302"/>
          <p:cNvSpPr txBox="1">
            <a:spLocks noGrp="1"/>
          </p:cNvSpPr>
          <p:nvPr>
            <p:ph type="subTitle" idx="1"/>
          </p:nvPr>
        </p:nvSpPr>
        <p:spPr>
          <a:xfrm>
            <a:off x="531621" y="5805504"/>
            <a:ext cx="5564379" cy="49643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1231" name="Google Shape;1231;p302"/>
          <p:cNvSpPr txBox="1">
            <a:spLocks noGrp="1"/>
          </p:cNvSpPr>
          <p:nvPr>
            <p:ph type="body" idx="2"/>
          </p:nvPr>
        </p:nvSpPr>
        <p:spPr>
          <a:xfrm>
            <a:off x="531621" y="6313814"/>
            <a:ext cx="5564379" cy="29845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2" name="Google Shape;1232;p302"/>
          <p:cNvSpPr/>
          <p:nvPr/>
        </p:nvSpPr>
        <p:spPr>
          <a:xfrm>
            <a:off x="3545062" y="1203125"/>
            <a:ext cx="5095385" cy="414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p>
            <a:pPr marL="0" marR="0" lvl="0" indent="0" algn="ctr" rtl="0">
              <a:lnSpc>
                <a:spcPct val="116666"/>
              </a:lnSpc>
              <a:spcBef>
                <a:spcPts val="0"/>
              </a:spcBef>
              <a:spcAft>
                <a:spcPts val="0"/>
              </a:spcAft>
              <a:buClr>
                <a:schemeClr val="lt1"/>
              </a:buClr>
              <a:buSzPts val="3600"/>
              <a:buFont typeface="Verdana"/>
              <a:buNone/>
            </a:pPr>
            <a:endParaRPr sz="3600" b="0">
              <a:solidFill>
                <a:schemeClr val="dk1"/>
              </a:solidFill>
              <a:latin typeface="Verdana"/>
              <a:ea typeface="Verdana"/>
              <a:cs typeface="Verdana"/>
              <a:sym typeface="Verdana"/>
            </a:endParaRPr>
          </a:p>
        </p:txBody>
      </p:sp>
      <p:sp>
        <p:nvSpPr>
          <p:cNvPr id="1233" name="Google Shape;1233;p302"/>
          <p:cNvSpPr txBox="1">
            <a:spLocks noGrp="1"/>
          </p:cNvSpPr>
          <p:nvPr>
            <p:ph type="ctrTitle"/>
          </p:nvPr>
        </p:nvSpPr>
        <p:spPr>
          <a:xfrm>
            <a:off x="3545061" y="1124744"/>
            <a:ext cx="5051077" cy="4104000"/>
          </a:xfrm>
          <a:prstGeom prst="rect">
            <a:avLst/>
          </a:prstGeom>
          <a:noFill/>
          <a:ln>
            <a:noFill/>
          </a:ln>
        </p:spPr>
        <p:txBody>
          <a:bodyPr spcFirstLastPara="1" wrap="square" lIns="36000" tIns="36000" rIns="36000" bIns="36000" anchor="ctr" anchorCtr="0">
            <a:noAutofit/>
          </a:bodyPr>
          <a:lstStyle>
            <a:lvl1pPr lvl="0" algn="ctr">
              <a:lnSpc>
                <a:spcPct val="100000"/>
              </a:lnSpc>
              <a:spcBef>
                <a:spcPts val="0"/>
              </a:spcBef>
              <a:spcAft>
                <a:spcPts val="0"/>
              </a:spcAft>
              <a:buClr>
                <a:schemeClr val="dk1"/>
              </a:buClr>
              <a:buSzPts val="3600"/>
              <a:buFont typeface="Verdana"/>
              <a:buNone/>
              <a:defRPr sz="36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27"/>
        <p:cNvGrpSpPr/>
        <p:nvPr/>
      </p:nvGrpSpPr>
      <p:grpSpPr>
        <a:xfrm>
          <a:off x="0" y="0"/>
          <a:ext cx="0" cy="0"/>
          <a:chOff x="0" y="0"/>
          <a:chExt cx="0" cy="0"/>
        </a:xfrm>
      </p:grpSpPr>
      <p:sp>
        <p:nvSpPr>
          <p:cNvPr id="128" name="Google Shape;128;p136"/>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9"/>
        <p:cNvGrpSpPr/>
        <p:nvPr/>
      </p:nvGrpSpPr>
      <p:grpSpPr>
        <a:xfrm>
          <a:off x="0" y="0"/>
          <a:ext cx="0" cy="0"/>
          <a:chOff x="0" y="0"/>
          <a:chExt cx="0" cy="0"/>
        </a:xfrm>
      </p:grpSpPr>
      <p:sp>
        <p:nvSpPr>
          <p:cNvPr id="130" name="Google Shape;130;p137"/>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31" name="Google Shape;131;p13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2" name="Google Shape;132;p13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33"/>
        <p:cNvGrpSpPr/>
        <p:nvPr/>
      </p:nvGrpSpPr>
      <p:grpSpPr>
        <a:xfrm>
          <a:off x="0" y="0"/>
          <a:ext cx="0" cy="0"/>
          <a:chOff x="0" y="0"/>
          <a:chExt cx="0" cy="0"/>
        </a:xfrm>
      </p:grpSpPr>
      <p:sp>
        <p:nvSpPr>
          <p:cNvPr id="134" name="Google Shape;134;p138"/>
          <p:cNvSpPr>
            <a:spLocks noGrp="1"/>
          </p:cNvSpPr>
          <p:nvPr>
            <p:ph type="pic" idx="2"/>
          </p:nvPr>
        </p:nvSpPr>
        <p:spPr>
          <a:xfrm>
            <a:off x="5604867" y="1700213"/>
            <a:ext cx="6117233" cy="4598988"/>
          </a:xfrm>
          <a:prstGeom prst="rect">
            <a:avLst/>
          </a:prstGeom>
          <a:noFill/>
          <a:ln>
            <a:noFill/>
          </a:ln>
        </p:spPr>
      </p:sp>
      <p:sp>
        <p:nvSpPr>
          <p:cNvPr id="135" name="Google Shape;135;p138"/>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6" name="Google Shape;136;p13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7" name="Google Shape;137;p13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38"/>
        <p:cNvGrpSpPr/>
        <p:nvPr/>
      </p:nvGrpSpPr>
      <p:grpSpPr>
        <a:xfrm>
          <a:off x="0" y="0"/>
          <a:ext cx="0" cy="0"/>
          <a:chOff x="0" y="0"/>
          <a:chExt cx="0" cy="0"/>
        </a:xfrm>
      </p:grpSpPr>
      <p:sp>
        <p:nvSpPr>
          <p:cNvPr id="139" name="Google Shape;139;p13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0" name="Google Shape;140;p13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1" name="Google Shape;141;p13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2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 name="Google Shape;34;p12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5" name="Google Shape;35;p122"/>
          <p:cNvGrpSpPr/>
          <p:nvPr/>
        </p:nvGrpSpPr>
        <p:grpSpPr>
          <a:xfrm>
            <a:off x="469900" y="457761"/>
            <a:ext cx="1998000" cy="374400"/>
            <a:chOff x="398463" y="404813"/>
            <a:chExt cx="1627187" cy="307976"/>
          </a:xfrm>
        </p:grpSpPr>
        <p:sp>
          <p:nvSpPr>
            <p:cNvPr id="36" name="Google Shape;36;p12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7" name="Google Shape;37;p12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8" name="Google Shape;38;p12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9" name="Google Shape;39;p12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0" name="Google Shape;40;p12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1" name="Google Shape;41;p12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2" name="Google Shape;42;p12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3" name="Google Shape;43;p12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4" name="Google Shape;44;p12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5" name="Google Shape;45;p12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46" name="Google Shape;46;p12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142"/>
        <p:cNvGrpSpPr/>
        <p:nvPr/>
      </p:nvGrpSpPr>
      <p:grpSpPr>
        <a:xfrm>
          <a:off x="0" y="0"/>
          <a:ext cx="0" cy="0"/>
          <a:chOff x="0" y="0"/>
          <a:chExt cx="0" cy="0"/>
        </a:xfrm>
      </p:grpSpPr>
      <p:sp>
        <p:nvSpPr>
          <p:cNvPr id="143" name="Google Shape;143;p140"/>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4" name="Google Shape;144;p14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40"/>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1 column - large">
  <p:cSld name="Title, subtitle &amp; 1 column - large">
    <p:spTree>
      <p:nvGrpSpPr>
        <p:cNvPr id="1" name="Shape 146"/>
        <p:cNvGrpSpPr/>
        <p:nvPr/>
      </p:nvGrpSpPr>
      <p:grpSpPr>
        <a:xfrm>
          <a:off x="0" y="0"/>
          <a:ext cx="0" cy="0"/>
          <a:chOff x="0" y="0"/>
          <a:chExt cx="0" cy="0"/>
        </a:xfrm>
      </p:grpSpPr>
      <p:sp>
        <p:nvSpPr>
          <p:cNvPr id="147" name="Google Shape;147;p141"/>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48" name="Google Shape;148;p141"/>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9" name="Google Shape;149;p14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50"/>
        <p:cNvGrpSpPr/>
        <p:nvPr/>
      </p:nvGrpSpPr>
      <p:grpSpPr>
        <a:xfrm>
          <a:off x="0" y="0"/>
          <a:ext cx="0" cy="0"/>
          <a:chOff x="0" y="0"/>
          <a:chExt cx="0" cy="0"/>
        </a:xfrm>
      </p:grpSpPr>
      <p:sp>
        <p:nvSpPr>
          <p:cNvPr id="151" name="Google Shape;151;p142"/>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2" name="Google Shape;152;p142"/>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3" name="Google Shape;153;p142"/>
          <p:cNvSpPr txBox="1">
            <a:spLocks noGrp="1"/>
          </p:cNvSpPr>
          <p:nvPr>
            <p:ph type="body" idx="3"/>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4" name="Google Shape;154;p14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5" name="Google Shape;155;p14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56"/>
        <p:cNvGrpSpPr/>
        <p:nvPr/>
      </p:nvGrpSpPr>
      <p:grpSpPr>
        <a:xfrm>
          <a:off x="0" y="0"/>
          <a:ext cx="0" cy="0"/>
          <a:chOff x="0" y="0"/>
          <a:chExt cx="0" cy="0"/>
        </a:xfrm>
      </p:grpSpPr>
      <p:sp>
        <p:nvSpPr>
          <p:cNvPr id="157" name="Google Shape;157;p143"/>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8" name="Google Shape;158;p143"/>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9" name="Google Shape;159;p143"/>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0" name="Google Shape;160;p143"/>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1" name="Google Shape;161;p143"/>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2" name="Google Shape;162;p143"/>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3" name="Google Shape;163;p143"/>
          <p:cNvSpPr txBox="1">
            <a:spLocks noGrp="1"/>
          </p:cNvSpPr>
          <p:nvPr>
            <p:ph type="body" idx="7"/>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4" name="Google Shape;164;p143"/>
          <p:cNvSpPr txBox="1">
            <a:spLocks noGrp="1"/>
          </p:cNvSpPr>
          <p:nvPr>
            <p:ph type="body" idx="8"/>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5" name="Google Shape;165;p143"/>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66"/>
        <p:cNvGrpSpPr/>
        <p:nvPr/>
      </p:nvGrpSpPr>
      <p:grpSpPr>
        <a:xfrm>
          <a:off x="0" y="0"/>
          <a:ext cx="0" cy="0"/>
          <a:chOff x="0" y="0"/>
          <a:chExt cx="0" cy="0"/>
        </a:xfrm>
      </p:grpSpPr>
      <p:sp>
        <p:nvSpPr>
          <p:cNvPr id="167" name="Google Shape;167;p144"/>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8" name="Google Shape;168;p144"/>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9" name="Google Shape;169;p14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0" name="Google Shape;170;p14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s - large">
  <p:cSld name="2 columns - large">
    <p:spTree>
      <p:nvGrpSpPr>
        <p:cNvPr id="1" name="Shape 171"/>
        <p:cNvGrpSpPr/>
        <p:nvPr/>
      </p:nvGrpSpPr>
      <p:grpSpPr>
        <a:xfrm>
          <a:off x="0" y="0"/>
          <a:ext cx="0" cy="0"/>
          <a:chOff x="0" y="0"/>
          <a:chExt cx="0" cy="0"/>
        </a:xfrm>
      </p:grpSpPr>
      <p:sp>
        <p:nvSpPr>
          <p:cNvPr id="172" name="Google Shape;172;p14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3" name="Google Shape;173;p14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4" name="Google Shape;174;p14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5" name="Google Shape;175;p14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76"/>
        <p:cNvGrpSpPr/>
        <p:nvPr/>
      </p:nvGrpSpPr>
      <p:grpSpPr>
        <a:xfrm>
          <a:off x="0" y="0"/>
          <a:ext cx="0" cy="0"/>
          <a:chOff x="0" y="0"/>
          <a:chExt cx="0" cy="0"/>
        </a:xfrm>
      </p:grpSpPr>
      <p:sp>
        <p:nvSpPr>
          <p:cNvPr id="177" name="Google Shape;177;p14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8" name="Google Shape;178;p14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79" name="Google Shape;179;p14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0" name="Google Shape;180;p146"/>
          <p:cNvSpPr txBox="1">
            <a:spLocks noGrp="1"/>
          </p:cNvSpPr>
          <p:nvPr>
            <p:ph type="body" idx="4"/>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1" name="Google Shape;181;p14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2" name="Google Shape;182;p14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83"/>
        <p:cNvGrpSpPr/>
        <p:nvPr/>
      </p:nvGrpSpPr>
      <p:grpSpPr>
        <a:xfrm>
          <a:off x="0" y="0"/>
          <a:ext cx="0" cy="0"/>
          <a:chOff x="0" y="0"/>
          <a:chExt cx="0" cy="0"/>
        </a:xfrm>
      </p:grpSpPr>
      <p:sp>
        <p:nvSpPr>
          <p:cNvPr id="184" name="Google Shape;184;p14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5" name="Google Shape;185;p14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6" name="Google Shape;186;p14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7" name="Google Shape;187;p14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8" name="Google Shape;188;p147"/>
          <p:cNvSpPr txBox="1">
            <a:spLocks noGrp="1"/>
          </p:cNvSpPr>
          <p:nvPr>
            <p:ph type="body" idx="5"/>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9" name="Google Shape;189;p147"/>
          <p:cNvSpPr txBox="1">
            <a:spLocks noGrp="1"/>
          </p:cNvSpPr>
          <p:nvPr>
            <p:ph type="body" idx="6"/>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0" name="Google Shape;190;p14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91"/>
        <p:cNvGrpSpPr/>
        <p:nvPr/>
      </p:nvGrpSpPr>
      <p:grpSpPr>
        <a:xfrm>
          <a:off x="0" y="0"/>
          <a:ext cx="0" cy="0"/>
          <a:chOff x="0" y="0"/>
          <a:chExt cx="0" cy="0"/>
        </a:xfrm>
      </p:grpSpPr>
      <p:sp>
        <p:nvSpPr>
          <p:cNvPr id="192" name="Google Shape;192;p148"/>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3" name="Google Shape;193;p148"/>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4" name="Google Shape;194;p14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5" name="Google Shape;195;p14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96"/>
        <p:cNvGrpSpPr/>
        <p:nvPr/>
      </p:nvGrpSpPr>
      <p:grpSpPr>
        <a:xfrm>
          <a:off x="0" y="0"/>
          <a:ext cx="0" cy="0"/>
          <a:chOff x="0" y="0"/>
          <a:chExt cx="0" cy="0"/>
        </a:xfrm>
      </p:grpSpPr>
      <p:sp>
        <p:nvSpPr>
          <p:cNvPr id="197" name="Google Shape;197;p149"/>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8" name="Google Shape;198;p149"/>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9" name="Google Shape;199;p149"/>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00" name="Google Shape;200;p14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47"/>
        <p:cNvGrpSpPr/>
        <p:nvPr/>
      </p:nvGrpSpPr>
      <p:grpSpPr>
        <a:xfrm>
          <a:off x="0" y="0"/>
          <a:ext cx="0" cy="0"/>
          <a:chOff x="0" y="0"/>
          <a:chExt cx="0" cy="0"/>
        </a:xfrm>
      </p:grpSpPr>
      <p:sp>
        <p:nvSpPr>
          <p:cNvPr id="48" name="Google Shape;48;p12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49" name="Google Shape;49;p12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0" name="Google Shape;50;p123"/>
          <p:cNvSpPr>
            <a:spLocks noGrp="1"/>
          </p:cNvSpPr>
          <p:nvPr>
            <p:ph type="pic" idx="3"/>
          </p:nvPr>
        </p:nvSpPr>
        <p:spPr>
          <a:xfrm>
            <a:off x="3393716" y="727595"/>
            <a:ext cx="5400000" cy="5400000"/>
          </a:xfrm>
          <a:prstGeom prst="rect">
            <a:avLst/>
          </a:prstGeom>
          <a:noFill/>
          <a:ln>
            <a:noFill/>
          </a:ln>
        </p:spPr>
      </p:sp>
      <p:grpSp>
        <p:nvGrpSpPr>
          <p:cNvPr id="51" name="Google Shape;51;p123"/>
          <p:cNvGrpSpPr/>
          <p:nvPr/>
        </p:nvGrpSpPr>
        <p:grpSpPr>
          <a:xfrm>
            <a:off x="475325" y="457200"/>
            <a:ext cx="1998000" cy="374400"/>
            <a:chOff x="398463" y="404813"/>
            <a:chExt cx="1627187" cy="307976"/>
          </a:xfrm>
        </p:grpSpPr>
        <p:sp>
          <p:nvSpPr>
            <p:cNvPr id="52" name="Google Shape;52;p12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3" name="Google Shape;53;p12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4" name="Google Shape;54;p12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5" name="Google Shape;55;p12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6" name="Google Shape;56;p12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7" name="Google Shape;57;p12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8" name="Google Shape;58;p12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9" name="Google Shape;59;p12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0" name="Google Shape;60;p12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1" name="Google Shape;61;p12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201"/>
        <p:cNvGrpSpPr/>
        <p:nvPr/>
      </p:nvGrpSpPr>
      <p:grpSpPr>
        <a:xfrm>
          <a:off x="0" y="0"/>
          <a:ext cx="0" cy="0"/>
          <a:chOff x="0" y="0"/>
          <a:chExt cx="0" cy="0"/>
        </a:xfrm>
      </p:grpSpPr>
      <p:sp>
        <p:nvSpPr>
          <p:cNvPr id="202" name="Google Shape;202;p150"/>
          <p:cNvSpPr>
            <a:spLocks noGrp="1"/>
          </p:cNvSpPr>
          <p:nvPr>
            <p:ph type="pic" idx="2"/>
          </p:nvPr>
        </p:nvSpPr>
        <p:spPr>
          <a:xfrm>
            <a:off x="488742" y="1700213"/>
            <a:ext cx="2664000" cy="1260000"/>
          </a:xfrm>
          <a:prstGeom prst="rect">
            <a:avLst/>
          </a:prstGeom>
          <a:noFill/>
          <a:ln>
            <a:noFill/>
          </a:ln>
        </p:spPr>
      </p:sp>
      <p:sp>
        <p:nvSpPr>
          <p:cNvPr id="203" name="Google Shape;203;p150"/>
          <p:cNvSpPr>
            <a:spLocks noGrp="1"/>
          </p:cNvSpPr>
          <p:nvPr>
            <p:ph type="pic" idx="3"/>
          </p:nvPr>
        </p:nvSpPr>
        <p:spPr>
          <a:xfrm>
            <a:off x="3341040" y="1700212"/>
            <a:ext cx="2664000" cy="1260000"/>
          </a:xfrm>
          <a:prstGeom prst="rect">
            <a:avLst/>
          </a:prstGeom>
          <a:noFill/>
          <a:ln>
            <a:noFill/>
          </a:ln>
        </p:spPr>
      </p:sp>
      <p:sp>
        <p:nvSpPr>
          <p:cNvPr id="204" name="Google Shape;204;p150"/>
          <p:cNvSpPr>
            <a:spLocks noGrp="1"/>
          </p:cNvSpPr>
          <p:nvPr>
            <p:ph type="pic" idx="4"/>
          </p:nvPr>
        </p:nvSpPr>
        <p:spPr>
          <a:xfrm>
            <a:off x="6193338" y="1700212"/>
            <a:ext cx="2664000" cy="1260000"/>
          </a:xfrm>
          <a:prstGeom prst="rect">
            <a:avLst/>
          </a:prstGeom>
          <a:noFill/>
          <a:ln>
            <a:noFill/>
          </a:ln>
        </p:spPr>
      </p:sp>
      <p:sp>
        <p:nvSpPr>
          <p:cNvPr id="205" name="Google Shape;205;p150"/>
          <p:cNvSpPr>
            <a:spLocks noGrp="1"/>
          </p:cNvSpPr>
          <p:nvPr>
            <p:ph type="pic" idx="5"/>
          </p:nvPr>
        </p:nvSpPr>
        <p:spPr>
          <a:xfrm>
            <a:off x="9045636" y="1700212"/>
            <a:ext cx="2664000" cy="1260000"/>
          </a:xfrm>
          <a:prstGeom prst="rect">
            <a:avLst/>
          </a:prstGeom>
          <a:noFill/>
          <a:ln>
            <a:noFill/>
          </a:ln>
        </p:spPr>
      </p:sp>
      <p:sp>
        <p:nvSpPr>
          <p:cNvPr id="206" name="Google Shape;206;p150"/>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7" name="Google Shape;207;p150"/>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8" name="Google Shape;208;p150"/>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9" name="Google Shape;209;p150"/>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10" name="Google Shape;210;p15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11" name="Google Shape;211;p15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212"/>
        <p:cNvGrpSpPr/>
        <p:nvPr/>
      </p:nvGrpSpPr>
      <p:grpSpPr>
        <a:xfrm>
          <a:off x="0" y="0"/>
          <a:ext cx="0" cy="0"/>
          <a:chOff x="0" y="0"/>
          <a:chExt cx="0" cy="0"/>
        </a:xfrm>
      </p:grpSpPr>
      <p:sp>
        <p:nvSpPr>
          <p:cNvPr id="213" name="Google Shape;213;p151"/>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4" name="Google Shape;214;p151"/>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5" name="Google Shape;215;p151"/>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6" name="Google Shape;216;p151"/>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7" name="Google Shape;217;p151"/>
          <p:cNvSpPr>
            <a:spLocks noGrp="1"/>
          </p:cNvSpPr>
          <p:nvPr>
            <p:ph type="pic" idx="2"/>
          </p:nvPr>
        </p:nvSpPr>
        <p:spPr>
          <a:xfrm>
            <a:off x="476780" y="1880213"/>
            <a:ext cx="2116800" cy="1591200"/>
          </a:xfrm>
          <a:prstGeom prst="rect">
            <a:avLst/>
          </a:prstGeom>
          <a:noFill/>
          <a:ln>
            <a:noFill/>
          </a:ln>
        </p:spPr>
      </p:sp>
      <p:sp>
        <p:nvSpPr>
          <p:cNvPr id="218" name="Google Shape;218;p151"/>
          <p:cNvSpPr>
            <a:spLocks noGrp="1"/>
          </p:cNvSpPr>
          <p:nvPr>
            <p:ph type="pic" idx="3"/>
          </p:nvPr>
        </p:nvSpPr>
        <p:spPr>
          <a:xfrm>
            <a:off x="6204097" y="1880212"/>
            <a:ext cx="2116800" cy="1591200"/>
          </a:xfrm>
          <a:prstGeom prst="rect">
            <a:avLst/>
          </a:prstGeom>
          <a:noFill/>
          <a:ln>
            <a:noFill/>
          </a:ln>
        </p:spPr>
      </p:sp>
      <p:sp>
        <p:nvSpPr>
          <p:cNvPr id="219" name="Google Shape;219;p151"/>
          <p:cNvSpPr>
            <a:spLocks noGrp="1"/>
          </p:cNvSpPr>
          <p:nvPr>
            <p:ph type="pic" idx="4"/>
          </p:nvPr>
        </p:nvSpPr>
        <p:spPr>
          <a:xfrm>
            <a:off x="481779" y="4256211"/>
            <a:ext cx="2116800" cy="1591200"/>
          </a:xfrm>
          <a:prstGeom prst="rect">
            <a:avLst/>
          </a:prstGeom>
          <a:noFill/>
          <a:ln>
            <a:noFill/>
          </a:ln>
        </p:spPr>
      </p:sp>
      <p:sp>
        <p:nvSpPr>
          <p:cNvPr id="220" name="Google Shape;220;p151"/>
          <p:cNvSpPr>
            <a:spLocks noGrp="1"/>
          </p:cNvSpPr>
          <p:nvPr>
            <p:ph type="pic" idx="5"/>
          </p:nvPr>
        </p:nvSpPr>
        <p:spPr>
          <a:xfrm>
            <a:off x="6204097" y="4256211"/>
            <a:ext cx="2116800" cy="1591200"/>
          </a:xfrm>
          <a:prstGeom prst="rect">
            <a:avLst/>
          </a:prstGeom>
          <a:noFill/>
          <a:ln>
            <a:noFill/>
          </a:ln>
        </p:spPr>
      </p:sp>
      <p:sp>
        <p:nvSpPr>
          <p:cNvPr id="221" name="Google Shape;221;p151"/>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2" name="Google Shape;222;p151"/>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3" name="Google Shape;223;p151"/>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4" name="Google Shape;224;p151"/>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5" name="Google Shape;225;p151"/>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6" name="Google Shape;226;p15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227"/>
        <p:cNvGrpSpPr/>
        <p:nvPr/>
      </p:nvGrpSpPr>
      <p:grpSpPr>
        <a:xfrm>
          <a:off x="0" y="0"/>
          <a:ext cx="0" cy="0"/>
          <a:chOff x="0" y="0"/>
          <a:chExt cx="0" cy="0"/>
        </a:xfrm>
      </p:grpSpPr>
      <p:sp>
        <p:nvSpPr>
          <p:cNvPr id="228" name="Google Shape;228;p152"/>
          <p:cNvSpPr>
            <a:spLocks noGrp="1"/>
          </p:cNvSpPr>
          <p:nvPr>
            <p:ph type="pic" idx="2"/>
          </p:nvPr>
        </p:nvSpPr>
        <p:spPr>
          <a:xfrm>
            <a:off x="469900" y="1700213"/>
            <a:ext cx="3627438" cy="2052830"/>
          </a:xfrm>
          <a:prstGeom prst="rect">
            <a:avLst/>
          </a:prstGeom>
          <a:noFill/>
          <a:ln>
            <a:noFill/>
          </a:ln>
        </p:spPr>
      </p:sp>
      <p:sp>
        <p:nvSpPr>
          <p:cNvPr id="229" name="Google Shape;229;p152"/>
          <p:cNvSpPr>
            <a:spLocks noGrp="1"/>
          </p:cNvSpPr>
          <p:nvPr>
            <p:ph type="pic" idx="3"/>
          </p:nvPr>
        </p:nvSpPr>
        <p:spPr>
          <a:xfrm>
            <a:off x="8082784" y="1700213"/>
            <a:ext cx="3639316" cy="2059099"/>
          </a:xfrm>
          <a:prstGeom prst="rect">
            <a:avLst/>
          </a:prstGeom>
          <a:noFill/>
          <a:ln>
            <a:noFill/>
          </a:ln>
        </p:spPr>
      </p:sp>
      <p:sp>
        <p:nvSpPr>
          <p:cNvPr id="230" name="Google Shape;230;p152"/>
          <p:cNvSpPr>
            <a:spLocks noGrp="1"/>
          </p:cNvSpPr>
          <p:nvPr>
            <p:ph type="pic" idx="4"/>
          </p:nvPr>
        </p:nvSpPr>
        <p:spPr>
          <a:xfrm>
            <a:off x="4284188" y="1700212"/>
            <a:ext cx="3636962" cy="2057767"/>
          </a:xfrm>
          <a:prstGeom prst="rect">
            <a:avLst/>
          </a:prstGeom>
          <a:noFill/>
          <a:ln>
            <a:noFill/>
          </a:ln>
        </p:spPr>
      </p:sp>
      <p:sp>
        <p:nvSpPr>
          <p:cNvPr id="231" name="Google Shape;231;p152"/>
          <p:cNvSpPr txBox="1">
            <a:spLocks noGrp="1"/>
          </p:cNvSpPr>
          <p:nvPr>
            <p:ph type="body" idx="1"/>
          </p:nvPr>
        </p:nvSpPr>
        <p:spPr>
          <a:xfrm>
            <a:off x="469900" y="3832225"/>
            <a:ext cx="3627438"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2" name="Google Shape;232;p152"/>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3" name="Google Shape;233;p152"/>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4" name="Google Shape;234;p15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5" name="Google Shape;235;p15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6"/>
        <p:cNvGrpSpPr/>
        <p:nvPr/>
      </p:nvGrpSpPr>
      <p:grpSpPr>
        <a:xfrm>
          <a:off x="0" y="0"/>
          <a:ext cx="0" cy="0"/>
          <a:chOff x="0" y="0"/>
          <a:chExt cx="0" cy="0"/>
        </a:xfrm>
      </p:grpSpPr>
      <p:sp>
        <p:nvSpPr>
          <p:cNvPr id="237" name="Google Shape;237;p153"/>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8" name="Google Shape;238;p15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239"/>
        <p:cNvGrpSpPr/>
        <p:nvPr/>
      </p:nvGrpSpPr>
      <p:grpSpPr>
        <a:xfrm>
          <a:off x="0" y="0"/>
          <a:ext cx="0" cy="0"/>
          <a:chOff x="0" y="0"/>
          <a:chExt cx="0" cy="0"/>
        </a:xfrm>
      </p:grpSpPr>
      <p:sp>
        <p:nvSpPr>
          <p:cNvPr id="240" name="Google Shape;240;p154"/>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41" name="Google Shape;241;p154"/>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54"/>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3" name="Google Shape;243;p154"/>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4" name="Google Shape;244;p15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5" name="Google Shape;245;p15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6" name="Google Shape;246;p154"/>
          <p:cNvSpPr>
            <a:spLocks noGrp="1"/>
          </p:cNvSpPr>
          <p:nvPr>
            <p:ph type="pic" idx="4"/>
          </p:nvPr>
        </p:nvSpPr>
        <p:spPr>
          <a:xfrm>
            <a:off x="10467635" y="1857892"/>
            <a:ext cx="1244161" cy="549275"/>
          </a:xfrm>
          <a:prstGeom prst="rect">
            <a:avLst/>
          </a:prstGeom>
          <a:noFill/>
          <a:ln>
            <a:noFill/>
          </a:ln>
        </p:spPr>
      </p:sp>
      <p:sp>
        <p:nvSpPr>
          <p:cNvPr id="247" name="Google Shape;247;p154"/>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248"/>
        <p:cNvGrpSpPr/>
        <p:nvPr/>
      </p:nvGrpSpPr>
      <p:grpSpPr>
        <a:xfrm>
          <a:off x="0" y="0"/>
          <a:ext cx="0" cy="0"/>
          <a:chOff x="0" y="0"/>
          <a:chExt cx="0" cy="0"/>
        </a:xfrm>
      </p:grpSpPr>
      <p:sp>
        <p:nvSpPr>
          <p:cNvPr id="249" name="Google Shape;249;p155"/>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0" name="Google Shape;250;p155"/>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1" name="Google Shape;251;p15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2" name="Google Shape;252;p15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3" name="Google Shape;253;p155"/>
          <p:cNvSpPr>
            <a:spLocks noGrp="1"/>
          </p:cNvSpPr>
          <p:nvPr>
            <p:ph type="pic" idx="3"/>
          </p:nvPr>
        </p:nvSpPr>
        <p:spPr>
          <a:xfrm>
            <a:off x="10467635" y="1857892"/>
            <a:ext cx="1244161" cy="549275"/>
          </a:xfrm>
          <a:prstGeom prst="rect">
            <a:avLst/>
          </a:prstGeom>
          <a:noFill/>
          <a:ln>
            <a:noFill/>
          </a:ln>
        </p:spPr>
      </p:sp>
      <p:sp>
        <p:nvSpPr>
          <p:cNvPr id="254" name="Google Shape;254;p155"/>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5" name="Google Shape;255;p155"/>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6" name="Google Shape;256;p15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7" name="Google Shape;257;p15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8" name="Google Shape;258;p155"/>
          <p:cNvSpPr>
            <a:spLocks noGrp="1"/>
          </p:cNvSpPr>
          <p:nvPr>
            <p:ph type="pic" idx="6"/>
          </p:nvPr>
        </p:nvSpPr>
        <p:spPr>
          <a:xfrm>
            <a:off x="4700436" y="4249683"/>
            <a:ext cx="1274916" cy="549275"/>
          </a:xfrm>
          <a:prstGeom prst="rect">
            <a:avLst/>
          </a:prstGeom>
          <a:noFill/>
          <a:ln>
            <a:noFill/>
          </a:ln>
        </p:spPr>
      </p:sp>
      <p:sp>
        <p:nvSpPr>
          <p:cNvPr id="259" name="Google Shape;259;p155"/>
          <p:cNvSpPr>
            <a:spLocks noGrp="1"/>
          </p:cNvSpPr>
          <p:nvPr>
            <p:ph type="pic" idx="7"/>
          </p:nvPr>
        </p:nvSpPr>
        <p:spPr>
          <a:xfrm>
            <a:off x="10459036" y="4248209"/>
            <a:ext cx="1244160" cy="549275"/>
          </a:xfrm>
          <a:prstGeom prst="rect">
            <a:avLst/>
          </a:prstGeom>
          <a:noFill/>
          <a:ln>
            <a:noFill/>
          </a:ln>
        </p:spPr>
      </p:sp>
      <p:sp>
        <p:nvSpPr>
          <p:cNvPr id="260" name="Google Shape;260;p155"/>
          <p:cNvSpPr>
            <a:spLocks noGrp="1"/>
          </p:cNvSpPr>
          <p:nvPr>
            <p:ph type="pic" idx="8"/>
          </p:nvPr>
        </p:nvSpPr>
        <p:spPr>
          <a:xfrm>
            <a:off x="4734795" y="1863917"/>
            <a:ext cx="1244906" cy="549275"/>
          </a:xfrm>
          <a:prstGeom prst="rect">
            <a:avLst/>
          </a:prstGeom>
          <a:noFill/>
          <a:ln>
            <a:noFill/>
          </a:ln>
        </p:spPr>
      </p:sp>
      <p:sp>
        <p:nvSpPr>
          <p:cNvPr id="261" name="Google Shape;261;p15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62" name="Google Shape;262;p15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263"/>
        <p:cNvGrpSpPr/>
        <p:nvPr/>
      </p:nvGrpSpPr>
      <p:grpSpPr>
        <a:xfrm>
          <a:off x="0" y="0"/>
          <a:ext cx="0" cy="0"/>
          <a:chOff x="0" y="0"/>
          <a:chExt cx="0" cy="0"/>
        </a:xfrm>
      </p:grpSpPr>
      <p:sp>
        <p:nvSpPr>
          <p:cNvPr id="264" name="Google Shape;264;p156"/>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5" name="Google Shape;265;p156"/>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6" name="Google Shape;266;p156"/>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7" name="Google Shape;267;p156"/>
          <p:cNvSpPr txBox="1">
            <a:spLocks noGrp="1"/>
          </p:cNvSpPr>
          <p:nvPr>
            <p:ph type="body" idx="1"/>
          </p:nvPr>
        </p:nvSpPr>
        <p:spPr>
          <a:xfrm>
            <a:off x="4278313" y="1851441"/>
            <a:ext cx="3636962"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8" name="Google Shape;268;p156"/>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9" name="Google Shape;269;p156"/>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0" name="Google Shape;270;p15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1" name="Google Shape;271;p15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272"/>
        <p:cNvGrpSpPr/>
        <p:nvPr/>
      </p:nvGrpSpPr>
      <p:grpSpPr>
        <a:xfrm>
          <a:off x="0" y="0"/>
          <a:ext cx="0" cy="0"/>
          <a:chOff x="0" y="0"/>
          <a:chExt cx="0" cy="0"/>
        </a:xfrm>
      </p:grpSpPr>
      <p:sp>
        <p:nvSpPr>
          <p:cNvPr id="273" name="Google Shape;273;p15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4" name="Google Shape;274;p15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5" name="Google Shape;275;p15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6" name="Google Shape;276;p157"/>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7" name="Google Shape;277;p15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8" name="Google Shape;278;p15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279"/>
        <p:cNvGrpSpPr/>
        <p:nvPr/>
      </p:nvGrpSpPr>
      <p:grpSpPr>
        <a:xfrm>
          <a:off x="0" y="0"/>
          <a:ext cx="0" cy="0"/>
          <a:chOff x="0" y="0"/>
          <a:chExt cx="0" cy="0"/>
        </a:xfrm>
      </p:grpSpPr>
      <p:sp>
        <p:nvSpPr>
          <p:cNvPr id="280" name="Google Shape;280;p15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1" name="Google Shape;281;p15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2" name="Google Shape;282;p15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3" name="Google Shape;283;p15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4" name="Google Shape;284;p158"/>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285" name="Google Shape;285;p158"/>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6" name="Google Shape;286;p15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287"/>
        <p:cNvGrpSpPr/>
        <p:nvPr/>
      </p:nvGrpSpPr>
      <p:grpSpPr>
        <a:xfrm>
          <a:off x="0" y="0"/>
          <a:ext cx="0" cy="0"/>
          <a:chOff x="0" y="0"/>
          <a:chExt cx="0" cy="0"/>
        </a:xfrm>
      </p:grpSpPr>
      <p:sp>
        <p:nvSpPr>
          <p:cNvPr id="288" name="Google Shape;288;p159"/>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9" name="Google Shape;289;p15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90" name="Google Shape;290;p15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2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5" name="Google Shape;65;p12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6" name="Google Shape;66;p124"/>
          <p:cNvGrpSpPr/>
          <p:nvPr/>
        </p:nvGrpSpPr>
        <p:grpSpPr>
          <a:xfrm>
            <a:off x="469900" y="457761"/>
            <a:ext cx="1998000" cy="374400"/>
            <a:chOff x="398463" y="404813"/>
            <a:chExt cx="1627187" cy="307976"/>
          </a:xfrm>
        </p:grpSpPr>
        <p:sp>
          <p:nvSpPr>
            <p:cNvPr id="67" name="Google Shape;67;p12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8" name="Google Shape;68;p12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9" name="Google Shape;69;p12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0" name="Google Shape;70;p12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1" name="Google Shape;71;p12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2" name="Google Shape;72;p12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3" name="Google Shape;73;p12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4" name="Google Shape;74;p12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5" name="Google Shape;75;p12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6" name="Google Shape;76;p12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1"/>
        <p:cNvGrpSpPr/>
        <p:nvPr/>
      </p:nvGrpSpPr>
      <p:grpSpPr>
        <a:xfrm>
          <a:off x="0" y="0"/>
          <a:ext cx="0" cy="0"/>
          <a:chOff x="0" y="0"/>
          <a:chExt cx="0" cy="0"/>
        </a:xfrm>
      </p:grpSpPr>
      <p:sp>
        <p:nvSpPr>
          <p:cNvPr id="292" name="Google Shape;292;p160"/>
          <p:cNvSpPr txBox="1">
            <a:spLocks noGrp="1"/>
          </p:cNvSpPr>
          <p:nvPr>
            <p:ph type="title"/>
          </p:nvPr>
        </p:nvSpPr>
        <p:spPr>
          <a:xfrm>
            <a:off x="469900" y="402586"/>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3"/>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Title Slide - Black">
  <p:cSld name="1_Title Slide - Black">
    <p:bg>
      <p:bgPr>
        <a:blipFill>
          <a:blip r:embed="rId2">
            <a:alphaModFix/>
          </a:blip>
          <a:stretch>
            <a:fillRect/>
          </a:stretch>
        </a:blipFill>
        <a:effectLst/>
      </p:bgPr>
    </p:bg>
    <p:spTree>
      <p:nvGrpSpPr>
        <p:cNvPr id="1" name="Shape 294"/>
        <p:cNvGrpSpPr/>
        <p:nvPr/>
      </p:nvGrpSpPr>
      <p:grpSpPr>
        <a:xfrm>
          <a:off x="0" y="0"/>
          <a:ext cx="0" cy="0"/>
          <a:chOff x="0" y="0"/>
          <a:chExt cx="0" cy="0"/>
        </a:xfrm>
      </p:grpSpPr>
      <p:sp>
        <p:nvSpPr>
          <p:cNvPr id="295" name="Google Shape;295;p16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96" name="Google Shape;296;p16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297" name="Google Shape;297;p162"/>
          <p:cNvGrpSpPr/>
          <p:nvPr/>
        </p:nvGrpSpPr>
        <p:grpSpPr>
          <a:xfrm>
            <a:off x="469900" y="457761"/>
            <a:ext cx="1998000" cy="374400"/>
            <a:chOff x="398463" y="404813"/>
            <a:chExt cx="1627187" cy="307976"/>
          </a:xfrm>
        </p:grpSpPr>
        <p:sp>
          <p:nvSpPr>
            <p:cNvPr id="298" name="Google Shape;298;p16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99" name="Google Shape;299;p16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0" name="Google Shape;300;p16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1" name="Google Shape;301;p16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2" name="Google Shape;302;p16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3" name="Google Shape;303;p16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4" name="Google Shape;304;p16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5" name="Google Shape;305;p16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6" name="Google Shape;306;p16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7" name="Google Shape;307;p16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08" name="Google Shape;308;p16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1_Title Slide - White">
  <p:cSld name="1_Title Slide - White">
    <p:bg>
      <p:bgPr>
        <a:solidFill>
          <a:schemeClr val="lt1"/>
        </a:solidFill>
        <a:effectLst/>
      </p:bgPr>
    </p:bg>
    <p:spTree>
      <p:nvGrpSpPr>
        <p:cNvPr id="1" name="Shape 309"/>
        <p:cNvGrpSpPr/>
        <p:nvPr/>
      </p:nvGrpSpPr>
      <p:grpSpPr>
        <a:xfrm>
          <a:off x="0" y="0"/>
          <a:ext cx="0" cy="0"/>
          <a:chOff x="0" y="0"/>
          <a:chExt cx="0" cy="0"/>
        </a:xfrm>
      </p:grpSpPr>
      <p:sp>
        <p:nvSpPr>
          <p:cNvPr id="310" name="Google Shape;310;p16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11" name="Google Shape;311;p16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12" name="Google Shape;312;p163"/>
          <p:cNvGrpSpPr/>
          <p:nvPr/>
        </p:nvGrpSpPr>
        <p:grpSpPr>
          <a:xfrm>
            <a:off x="475325" y="457200"/>
            <a:ext cx="1998000" cy="374400"/>
            <a:chOff x="398463" y="404813"/>
            <a:chExt cx="1627187" cy="307976"/>
          </a:xfrm>
        </p:grpSpPr>
        <p:sp>
          <p:nvSpPr>
            <p:cNvPr id="313" name="Google Shape;313;p16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4" name="Google Shape;314;p16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5" name="Google Shape;315;p16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6" name="Google Shape;316;p16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7" name="Google Shape;317;p16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8" name="Google Shape;318;p16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9" name="Google Shape;319;p16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0" name="Google Shape;320;p16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1" name="Google Shape;321;p16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2" name="Google Shape;322;p16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23" name="Google Shape;323;p16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Title Slide - Circle Black">
  <p:cSld name="1_Title Slide - Circle Black">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16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16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27" name="Google Shape;327;p16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28" name="Google Shape;328;p164"/>
          <p:cNvGrpSpPr/>
          <p:nvPr/>
        </p:nvGrpSpPr>
        <p:grpSpPr>
          <a:xfrm>
            <a:off x="469900" y="457761"/>
            <a:ext cx="1998000" cy="374400"/>
            <a:chOff x="398463" y="404813"/>
            <a:chExt cx="1627187" cy="307976"/>
          </a:xfrm>
        </p:grpSpPr>
        <p:sp>
          <p:nvSpPr>
            <p:cNvPr id="329" name="Google Shape;329;p16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0" name="Google Shape;330;p16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1" name="Google Shape;331;p16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2" name="Google Shape;332;p16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3" name="Google Shape;333;p16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4" name="Google Shape;334;p16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5" name="Google Shape;335;p16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6" name="Google Shape;336;p16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7" name="Google Shape;337;p16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8" name="Google Shape;338;p16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Title Slide - Circle White">
  <p:cSld name="1_Title Slide - Circle White">
    <p:bg>
      <p:bgPr>
        <a:solidFill>
          <a:schemeClr val="lt1"/>
        </a:solidFill>
        <a:effectLst/>
      </p:bgPr>
    </p:bg>
    <p:spTree>
      <p:nvGrpSpPr>
        <p:cNvPr id="1" name="Shape 339"/>
        <p:cNvGrpSpPr/>
        <p:nvPr/>
      </p:nvGrpSpPr>
      <p:grpSpPr>
        <a:xfrm>
          <a:off x="0" y="0"/>
          <a:ext cx="0" cy="0"/>
          <a:chOff x="0" y="0"/>
          <a:chExt cx="0" cy="0"/>
        </a:xfrm>
      </p:grpSpPr>
      <p:sp>
        <p:nvSpPr>
          <p:cNvPr id="340" name="Google Shape;340;p16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16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2" name="Google Shape;342;p16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43" name="Google Shape;343;p165"/>
          <p:cNvGrpSpPr/>
          <p:nvPr/>
        </p:nvGrpSpPr>
        <p:grpSpPr>
          <a:xfrm>
            <a:off x="475325" y="457200"/>
            <a:ext cx="1998000" cy="374400"/>
            <a:chOff x="398463" y="404813"/>
            <a:chExt cx="1627187" cy="307976"/>
          </a:xfrm>
        </p:grpSpPr>
        <p:sp>
          <p:nvSpPr>
            <p:cNvPr id="344" name="Google Shape;344;p1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5" name="Google Shape;345;p1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6" name="Google Shape;346;p16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7" name="Google Shape;347;p1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8" name="Google Shape;348;p16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9" name="Google Shape;349;p16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0" name="Google Shape;350;p1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1" name="Google Shape;351;p1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2" name="Google Shape;352;p1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3" name="Google Shape;353;p1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Divider - Deloitte green">
  <p:cSld name="1_Divider - Deloitte green">
    <p:bg>
      <p:bgPr>
        <a:solidFill>
          <a:schemeClr val="accent1"/>
        </a:solidFill>
        <a:effectLst/>
      </p:bgPr>
    </p:bg>
    <p:spTree>
      <p:nvGrpSpPr>
        <p:cNvPr id="1" name="Shape 354"/>
        <p:cNvGrpSpPr/>
        <p:nvPr/>
      </p:nvGrpSpPr>
      <p:grpSpPr>
        <a:xfrm>
          <a:off x="0" y="0"/>
          <a:ext cx="0" cy="0"/>
          <a:chOff x="0" y="0"/>
          <a:chExt cx="0" cy="0"/>
        </a:xfrm>
      </p:grpSpPr>
      <p:sp>
        <p:nvSpPr>
          <p:cNvPr id="355" name="Google Shape;355;p16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16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57" name="Google Shape;357;p166"/>
          <p:cNvSpPr txBox="1"/>
          <p:nvPr/>
        </p:nvSpPr>
        <p:spPr>
          <a:xfrm>
            <a:off x="469900" y="6480046"/>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58" name="Google Shape;358;p16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Divider - Deloitte dark green">
  <p:cSld name="1_Divider - Deloitte dark green">
    <p:bg>
      <p:bgPr>
        <a:solidFill>
          <a:schemeClr val="accent2"/>
        </a:solidFill>
        <a:effectLst/>
      </p:bgPr>
    </p:bg>
    <p:spTree>
      <p:nvGrpSpPr>
        <p:cNvPr id="1" name="Shape 359"/>
        <p:cNvGrpSpPr/>
        <p:nvPr/>
      </p:nvGrpSpPr>
      <p:grpSpPr>
        <a:xfrm>
          <a:off x="0" y="0"/>
          <a:ext cx="0" cy="0"/>
          <a:chOff x="0" y="0"/>
          <a:chExt cx="0" cy="0"/>
        </a:xfrm>
      </p:grpSpPr>
      <p:sp>
        <p:nvSpPr>
          <p:cNvPr id="360" name="Google Shape;360;p16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16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2" name="Google Shape;362;p16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3" name="Google Shape;363;p16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Divider - Deloitte blue">
  <p:cSld name="1_Divider - Deloitte blue">
    <p:bg>
      <p:bgPr>
        <a:solidFill>
          <a:schemeClr val="accent3"/>
        </a:solidFill>
        <a:effectLst/>
      </p:bgPr>
    </p:bg>
    <p:spTree>
      <p:nvGrpSpPr>
        <p:cNvPr id="1" name="Shape 364"/>
        <p:cNvGrpSpPr/>
        <p:nvPr/>
      </p:nvGrpSpPr>
      <p:grpSpPr>
        <a:xfrm>
          <a:off x="0" y="0"/>
          <a:ext cx="0" cy="0"/>
          <a:chOff x="0" y="0"/>
          <a:chExt cx="0" cy="0"/>
        </a:xfrm>
      </p:grpSpPr>
      <p:sp>
        <p:nvSpPr>
          <p:cNvPr id="365" name="Google Shape;365;p16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6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7" name="Google Shape;367;p16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8" name="Google Shape;368;p16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Divider - Deloitte dark blue">
  <p:cSld name="1_Divider - Deloitte dark blue">
    <p:bg>
      <p:bgPr>
        <a:solidFill>
          <a:schemeClr val="accent4"/>
        </a:solidFill>
        <a:effectLst/>
      </p:bgPr>
    </p:bg>
    <p:spTree>
      <p:nvGrpSpPr>
        <p:cNvPr id="1" name="Shape 369"/>
        <p:cNvGrpSpPr/>
        <p:nvPr/>
      </p:nvGrpSpPr>
      <p:grpSpPr>
        <a:xfrm>
          <a:off x="0" y="0"/>
          <a:ext cx="0" cy="0"/>
          <a:chOff x="0" y="0"/>
          <a:chExt cx="0" cy="0"/>
        </a:xfrm>
      </p:grpSpPr>
      <p:sp>
        <p:nvSpPr>
          <p:cNvPr id="370" name="Google Shape;370;p16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16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72" name="Google Shape;372;p16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73" name="Google Shape;373;p16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77"/>
        <p:cNvGrpSpPr/>
        <p:nvPr/>
      </p:nvGrpSpPr>
      <p:grpSpPr>
        <a:xfrm>
          <a:off x="0" y="0"/>
          <a:ext cx="0" cy="0"/>
          <a:chOff x="0" y="0"/>
          <a:chExt cx="0" cy="0"/>
        </a:xfrm>
      </p:grpSpPr>
      <p:sp>
        <p:nvSpPr>
          <p:cNvPr id="78" name="Google Shape;78;p12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0" name="Google Shape;80;p12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1" name="Google Shape;81;p125"/>
          <p:cNvGrpSpPr/>
          <p:nvPr/>
        </p:nvGrpSpPr>
        <p:grpSpPr>
          <a:xfrm>
            <a:off x="475325" y="457200"/>
            <a:ext cx="1998000" cy="374400"/>
            <a:chOff x="398463" y="404813"/>
            <a:chExt cx="1627187" cy="307976"/>
          </a:xfrm>
        </p:grpSpPr>
        <p:sp>
          <p:nvSpPr>
            <p:cNvPr id="82" name="Google Shape;82;p12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3" name="Google Shape;83;p12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4" name="Google Shape;84;p12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5" name="Google Shape;85;p12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6" name="Google Shape;86;p12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7" name="Google Shape;87;p12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8" name="Google Shape;88;p12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9" name="Google Shape;89;p12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0" name="Google Shape;90;p12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1" name="Google Shape;91;p12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Divider - Deloitte white">
  <p:cSld name="1_Divider - Deloitte white">
    <p:bg>
      <p:bgPr>
        <a:solidFill>
          <a:schemeClr val="lt1"/>
        </a:solidFill>
        <a:effectLst/>
      </p:bgPr>
    </p:bg>
    <p:spTree>
      <p:nvGrpSpPr>
        <p:cNvPr id="1" name="Shape 374"/>
        <p:cNvGrpSpPr/>
        <p:nvPr/>
      </p:nvGrpSpPr>
      <p:grpSpPr>
        <a:xfrm>
          <a:off x="0" y="0"/>
          <a:ext cx="0" cy="0"/>
          <a:chOff x="0" y="0"/>
          <a:chExt cx="0" cy="0"/>
        </a:xfrm>
      </p:grpSpPr>
      <p:sp>
        <p:nvSpPr>
          <p:cNvPr id="375" name="Google Shape;375;p170"/>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70"/>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1_Key statement dark green">
  <p:cSld name="1_Key statement dark green">
    <p:bg>
      <p:bgPr>
        <a:solidFill>
          <a:schemeClr val="accent2"/>
        </a:solidFill>
        <a:effectLst/>
      </p:bgPr>
    </p:bg>
    <p:spTree>
      <p:nvGrpSpPr>
        <p:cNvPr id="1" name="Shape 377"/>
        <p:cNvGrpSpPr/>
        <p:nvPr/>
      </p:nvGrpSpPr>
      <p:grpSpPr>
        <a:xfrm>
          <a:off x="0" y="0"/>
          <a:ext cx="0" cy="0"/>
          <a:chOff x="0" y="0"/>
          <a:chExt cx="0" cy="0"/>
        </a:xfrm>
      </p:grpSpPr>
      <p:sp>
        <p:nvSpPr>
          <p:cNvPr id="378" name="Google Shape;378;p171"/>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79" name="Google Shape;379;p17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0" name="Google Shape;380;p17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_Key statement dark blue">
  <p:cSld name="1_Key statement dark blue">
    <p:bg>
      <p:bgPr>
        <a:solidFill>
          <a:schemeClr val="accent4"/>
        </a:solidFill>
        <a:effectLst/>
      </p:bgPr>
    </p:bg>
    <p:spTree>
      <p:nvGrpSpPr>
        <p:cNvPr id="1" name="Shape 381"/>
        <p:cNvGrpSpPr/>
        <p:nvPr/>
      </p:nvGrpSpPr>
      <p:grpSpPr>
        <a:xfrm>
          <a:off x="0" y="0"/>
          <a:ext cx="0" cy="0"/>
          <a:chOff x="0" y="0"/>
          <a:chExt cx="0" cy="0"/>
        </a:xfrm>
      </p:grpSpPr>
      <p:sp>
        <p:nvSpPr>
          <p:cNvPr id="382" name="Google Shape;382;p17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3" name="Google Shape;383;p17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4" name="Google Shape;384;p17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Key statement teal">
  <p:cSld name="1_Key statement teal">
    <p:bg>
      <p:bgPr>
        <a:solidFill>
          <a:schemeClr val="accent5"/>
        </a:solidFill>
        <a:effectLst/>
      </p:bgPr>
    </p:bg>
    <p:spTree>
      <p:nvGrpSpPr>
        <p:cNvPr id="1" name="Shape 385"/>
        <p:cNvGrpSpPr/>
        <p:nvPr/>
      </p:nvGrpSpPr>
      <p:grpSpPr>
        <a:xfrm>
          <a:off x="0" y="0"/>
          <a:ext cx="0" cy="0"/>
          <a:chOff x="0" y="0"/>
          <a:chExt cx="0" cy="0"/>
        </a:xfrm>
      </p:grpSpPr>
      <p:sp>
        <p:nvSpPr>
          <p:cNvPr id="386" name="Google Shape;386;p17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7" name="Google Shape;387;p17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8" name="Google Shape;388;p17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_Key statement black">
  <p:cSld name="1_Key statement black">
    <p:bg>
      <p:bgPr>
        <a:solidFill>
          <a:schemeClr val="dk1"/>
        </a:solidFill>
        <a:effectLst/>
      </p:bgPr>
    </p:bg>
    <p:spTree>
      <p:nvGrpSpPr>
        <p:cNvPr id="1" name="Shape 389"/>
        <p:cNvGrpSpPr/>
        <p:nvPr/>
      </p:nvGrpSpPr>
      <p:grpSpPr>
        <a:xfrm>
          <a:off x="0" y="0"/>
          <a:ext cx="0" cy="0"/>
          <a:chOff x="0" y="0"/>
          <a:chExt cx="0" cy="0"/>
        </a:xfrm>
      </p:grpSpPr>
      <p:sp>
        <p:nvSpPr>
          <p:cNvPr id="390" name="Google Shape;390;p17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1" name="Google Shape;391;p17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92" name="Google Shape;392;p17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Key statement white">
  <p:cSld name="1_Key statement white">
    <p:bg>
      <p:bgPr>
        <a:solidFill>
          <a:schemeClr val="lt1"/>
        </a:solidFill>
        <a:effectLst/>
      </p:bgPr>
    </p:bg>
    <p:spTree>
      <p:nvGrpSpPr>
        <p:cNvPr id="1" name="Shape 393"/>
        <p:cNvGrpSpPr/>
        <p:nvPr/>
      </p:nvGrpSpPr>
      <p:grpSpPr>
        <a:xfrm>
          <a:off x="0" y="0"/>
          <a:ext cx="0" cy="0"/>
          <a:chOff x="0" y="0"/>
          <a:chExt cx="0" cy="0"/>
        </a:xfrm>
      </p:grpSpPr>
      <p:sp>
        <p:nvSpPr>
          <p:cNvPr id="394" name="Google Shape;394;p175"/>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Contents">
  <p:cSld name="1_Contents">
    <p:spTree>
      <p:nvGrpSpPr>
        <p:cNvPr id="1" name="Shape 395"/>
        <p:cNvGrpSpPr/>
        <p:nvPr/>
      </p:nvGrpSpPr>
      <p:grpSpPr>
        <a:xfrm>
          <a:off x="0" y="0"/>
          <a:ext cx="0" cy="0"/>
          <a:chOff x="0" y="0"/>
          <a:chExt cx="0" cy="0"/>
        </a:xfrm>
      </p:grpSpPr>
      <p:sp>
        <p:nvSpPr>
          <p:cNvPr id="396" name="Google Shape;396;p17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397" name="Google Shape;397;p17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8" name="Google Shape;398;p17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ontents with image">
  <p:cSld name="1_Contents with image">
    <p:spTree>
      <p:nvGrpSpPr>
        <p:cNvPr id="1" name="Shape 399"/>
        <p:cNvGrpSpPr/>
        <p:nvPr/>
      </p:nvGrpSpPr>
      <p:grpSpPr>
        <a:xfrm>
          <a:off x="0" y="0"/>
          <a:ext cx="0" cy="0"/>
          <a:chOff x="0" y="0"/>
          <a:chExt cx="0" cy="0"/>
        </a:xfrm>
      </p:grpSpPr>
      <p:sp>
        <p:nvSpPr>
          <p:cNvPr id="400" name="Google Shape;400;p177"/>
          <p:cNvSpPr>
            <a:spLocks noGrp="1"/>
          </p:cNvSpPr>
          <p:nvPr>
            <p:ph type="pic" idx="2"/>
          </p:nvPr>
        </p:nvSpPr>
        <p:spPr>
          <a:xfrm>
            <a:off x="5604867" y="1700213"/>
            <a:ext cx="6117233" cy="4598988"/>
          </a:xfrm>
          <a:prstGeom prst="rect">
            <a:avLst/>
          </a:prstGeom>
          <a:noFill/>
          <a:ln>
            <a:noFill/>
          </a:ln>
        </p:spPr>
      </p:sp>
      <p:sp>
        <p:nvSpPr>
          <p:cNvPr id="401" name="Google Shape;401;p17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2" name="Google Shape;402;p17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3" name="Google Shape;403;p17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404"/>
        <p:cNvGrpSpPr/>
        <p:nvPr/>
      </p:nvGrpSpPr>
      <p:grpSpPr>
        <a:xfrm>
          <a:off x="0" y="0"/>
          <a:ext cx="0" cy="0"/>
          <a:chOff x="0" y="0"/>
          <a:chExt cx="0" cy="0"/>
        </a:xfrm>
      </p:grpSpPr>
      <p:sp>
        <p:nvSpPr>
          <p:cNvPr id="405" name="Google Shape;405;p17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6" name="Google Shape;406;p17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ubtitle &amp; 1 column text">
  <p:cSld name="1_Title, subtitle &amp; 1 column text">
    <p:spTree>
      <p:nvGrpSpPr>
        <p:cNvPr id="1" name="Shape 407"/>
        <p:cNvGrpSpPr/>
        <p:nvPr/>
      </p:nvGrpSpPr>
      <p:grpSpPr>
        <a:xfrm>
          <a:off x="0" y="0"/>
          <a:ext cx="0" cy="0"/>
          <a:chOff x="0" y="0"/>
          <a:chExt cx="0" cy="0"/>
        </a:xfrm>
      </p:grpSpPr>
      <p:sp>
        <p:nvSpPr>
          <p:cNvPr id="408" name="Google Shape;408;p17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9" name="Google Shape;409;p17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7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 name="Google Shape;95;p12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subtitle &amp; 1 column - large">
  <p:cSld name="1_Title, subtitle &amp; 1 column - large">
    <p:spTree>
      <p:nvGrpSpPr>
        <p:cNvPr id="1" name="Shape 411"/>
        <p:cNvGrpSpPr/>
        <p:nvPr/>
      </p:nvGrpSpPr>
      <p:grpSpPr>
        <a:xfrm>
          <a:off x="0" y="0"/>
          <a:ext cx="0" cy="0"/>
          <a:chOff x="0" y="0"/>
          <a:chExt cx="0" cy="0"/>
        </a:xfrm>
      </p:grpSpPr>
      <p:sp>
        <p:nvSpPr>
          <p:cNvPr id="412" name="Google Shape;412;p180"/>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13" name="Google Shape;413;p180"/>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4" name="Google Shape;414;p18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subtitle &amp; chart">
  <p:cSld name="1_Title, subtitle &amp; chart">
    <p:spTree>
      <p:nvGrpSpPr>
        <p:cNvPr id="1" name="Shape 415"/>
        <p:cNvGrpSpPr/>
        <p:nvPr/>
      </p:nvGrpSpPr>
      <p:grpSpPr>
        <a:xfrm>
          <a:off x="0" y="0"/>
          <a:ext cx="0" cy="0"/>
          <a:chOff x="0" y="0"/>
          <a:chExt cx="0" cy="0"/>
        </a:xfrm>
      </p:grpSpPr>
      <p:sp>
        <p:nvSpPr>
          <p:cNvPr id="416" name="Google Shape;416;p181"/>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17" name="Google Shape;417;p181"/>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8" name="Google Shape;418;p181"/>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9" name="Google Shape;419;p18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3 chart">
  <p:cSld name="1_3 chart">
    <p:spTree>
      <p:nvGrpSpPr>
        <p:cNvPr id="1" name="Shape 420"/>
        <p:cNvGrpSpPr/>
        <p:nvPr/>
      </p:nvGrpSpPr>
      <p:grpSpPr>
        <a:xfrm>
          <a:off x="0" y="0"/>
          <a:ext cx="0" cy="0"/>
          <a:chOff x="0" y="0"/>
          <a:chExt cx="0" cy="0"/>
        </a:xfrm>
      </p:grpSpPr>
      <p:sp>
        <p:nvSpPr>
          <p:cNvPr id="421" name="Google Shape;421;p182"/>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2" name="Google Shape;422;p182"/>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3" name="Google Shape;423;p182"/>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4" name="Google Shape;424;p182"/>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5" name="Google Shape;425;p182"/>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6" name="Google Shape;426;p182"/>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7" name="Google Shape;427;p18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8" name="Google Shape;428;p18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2 columns of text">
  <p:cSld name="1_2 columns of text">
    <p:spTree>
      <p:nvGrpSpPr>
        <p:cNvPr id="1" name="Shape 429"/>
        <p:cNvGrpSpPr/>
        <p:nvPr/>
      </p:nvGrpSpPr>
      <p:grpSpPr>
        <a:xfrm>
          <a:off x="0" y="0"/>
          <a:ext cx="0" cy="0"/>
          <a:chOff x="0" y="0"/>
          <a:chExt cx="0" cy="0"/>
        </a:xfrm>
      </p:grpSpPr>
      <p:sp>
        <p:nvSpPr>
          <p:cNvPr id="430" name="Google Shape;430;p183"/>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1" name="Google Shape;431;p183"/>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2" name="Google Shape;432;p183"/>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3" name="Google Shape;433;p18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2 column content">
  <p:cSld name="1_2 column content">
    <p:spTree>
      <p:nvGrpSpPr>
        <p:cNvPr id="1" name="Shape 434"/>
        <p:cNvGrpSpPr/>
        <p:nvPr/>
      </p:nvGrpSpPr>
      <p:grpSpPr>
        <a:xfrm>
          <a:off x="0" y="0"/>
          <a:ext cx="0" cy="0"/>
          <a:chOff x="0" y="0"/>
          <a:chExt cx="0" cy="0"/>
        </a:xfrm>
      </p:grpSpPr>
      <p:sp>
        <p:nvSpPr>
          <p:cNvPr id="435" name="Google Shape;435;p184"/>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6" name="Google Shape;436;p184"/>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7" name="Google Shape;437;p18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8" name="Google Shape;438;p18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2 columns - large">
  <p:cSld name="1_2 columns - large">
    <p:spTree>
      <p:nvGrpSpPr>
        <p:cNvPr id="1" name="Shape 439"/>
        <p:cNvGrpSpPr/>
        <p:nvPr/>
      </p:nvGrpSpPr>
      <p:grpSpPr>
        <a:xfrm>
          <a:off x="0" y="0"/>
          <a:ext cx="0" cy="0"/>
          <a:chOff x="0" y="0"/>
          <a:chExt cx="0" cy="0"/>
        </a:xfrm>
      </p:grpSpPr>
      <p:sp>
        <p:nvSpPr>
          <p:cNvPr id="440" name="Google Shape;440;p18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1" name="Google Shape;441;p18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2" name="Google Shape;442;p18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3" name="Google Shape;443;p18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ext and chart">
  <p:cSld name="1_Text and chart">
    <p:spTree>
      <p:nvGrpSpPr>
        <p:cNvPr id="1" name="Shape 444"/>
        <p:cNvGrpSpPr/>
        <p:nvPr/>
      </p:nvGrpSpPr>
      <p:grpSpPr>
        <a:xfrm>
          <a:off x="0" y="0"/>
          <a:ext cx="0" cy="0"/>
          <a:chOff x="0" y="0"/>
          <a:chExt cx="0" cy="0"/>
        </a:xfrm>
      </p:grpSpPr>
      <p:sp>
        <p:nvSpPr>
          <p:cNvPr id="445" name="Google Shape;445;p18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6" name="Google Shape;446;p18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47" name="Google Shape;447;p18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8" name="Google Shape;448;p18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9" name="Google Shape;449;p18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2 chart">
  <p:cSld name="1_2 chart">
    <p:spTree>
      <p:nvGrpSpPr>
        <p:cNvPr id="1" name="Shape 450"/>
        <p:cNvGrpSpPr/>
        <p:nvPr/>
      </p:nvGrpSpPr>
      <p:grpSpPr>
        <a:xfrm>
          <a:off x="0" y="0"/>
          <a:ext cx="0" cy="0"/>
          <a:chOff x="0" y="0"/>
          <a:chExt cx="0" cy="0"/>
        </a:xfrm>
      </p:grpSpPr>
      <p:sp>
        <p:nvSpPr>
          <p:cNvPr id="451" name="Google Shape;451;p18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2" name="Google Shape;452;p18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3" name="Google Shape;453;p18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4" name="Google Shape;454;p18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5" name="Google Shape;455;p18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6" name="Google Shape;456;p18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2 content with quote ">
  <p:cSld name="1_2 content with quote ">
    <p:spTree>
      <p:nvGrpSpPr>
        <p:cNvPr id="1" name="Shape 457"/>
        <p:cNvGrpSpPr/>
        <p:nvPr/>
      </p:nvGrpSpPr>
      <p:grpSpPr>
        <a:xfrm>
          <a:off x="0" y="0"/>
          <a:ext cx="0" cy="0"/>
          <a:chOff x="0" y="0"/>
          <a:chExt cx="0" cy="0"/>
        </a:xfrm>
      </p:grpSpPr>
      <p:sp>
        <p:nvSpPr>
          <p:cNvPr id="458" name="Google Shape;458;p188"/>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9" name="Google Shape;459;p188"/>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0" name="Google Shape;460;p18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1" name="Google Shape;461;p18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eam profile">
  <p:cSld name="1_Team profile">
    <p:spTree>
      <p:nvGrpSpPr>
        <p:cNvPr id="1" name="Shape 462"/>
        <p:cNvGrpSpPr/>
        <p:nvPr/>
      </p:nvGrpSpPr>
      <p:grpSpPr>
        <a:xfrm>
          <a:off x="0" y="0"/>
          <a:ext cx="0" cy="0"/>
          <a:chOff x="0" y="0"/>
          <a:chExt cx="0" cy="0"/>
        </a:xfrm>
      </p:grpSpPr>
      <p:sp>
        <p:nvSpPr>
          <p:cNvPr id="463" name="Google Shape;463;p189"/>
          <p:cNvSpPr>
            <a:spLocks noGrp="1"/>
          </p:cNvSpPr>
          <p:nvPr>
            <p:ph type="pic" idx="2"/>
          </p:nvPr>
        </p:nvSpPr>
        <p:spPr>
          <a:xfrm>
            <a:off x="488742" y="1700213"/>
            <a:ext cx="2664000" cy="1260000"/>
          </a:xfrm>
          <a:prstGeom prst="rect">
            <a:avLst/>
          </a:prstGeom>
          <a:noFill/>
          <a:ln>
            <a:noFill/>
          </a:ln>
        </p:spPr>
      </p:sp>
      <p:sp>
        <p:nvSpPr>
          <p:cNvPr id="464" name="Google Shape;464;p189"/>
          <p:cNvSpPr>
            <a:spLocks noGrp="1"/>
          </p:cNvSpPr>
          <p:nvPr>
            <p:ph type="pic" idx="3"/>
          </p:nvPr>
        </p:nvSpPr>
        <p:spPr>
          <a:xfrm>
            <a:off x="3341040" y="1700212"/>
            <a:ext cx="2664000" cy="1260000"/>
          </a:xfrm>
          <a:prstGeom prst="rect">
            <a:avLst/>
          </a:prstGeom>
          <a:noFill/>
          <a:ln>
            <a:noFill/>
          </a:ln>
        </p:spPr>
      </p:sp>
      <p:sp>
        <p:nvSpPr>
          <p:cNvPr id="465" name="Google Shape;465;p189"/>
          <p:cNvSpPr>
            <a:spLocks noGrp="1"/>
          </p:cNvSpPr>
          <p:nvPr>
            <p:ph type="pic" idx="4"/>
          </p:nvPr>
        </p:nvSpPr>
        <p:spPr>
          <a:xfrm>
            <a:off x="6193338" y="1700212"/>
            <a:ext cx="2664000" cy="1260000"/>
          </a:xfrm>
          <a:prstGeom prst="rect">
            <a:avLst/>
          </a:prstGeom>
          <a:noFill/>
          <a:ln>
            <a:noFill/>
          </a:ln>
        </p:spPr>
      </p:sp>
      <p:sp>
        <p:nvSpPr>
          <p:cNvPr id="466" name="Google Shape;466;p189"/>
          <p:cNvSpPr>
            <a:spLocks noGrp="1"/>
          </p:cNvSpPr>
          <p:nvPr>
            <p:ph type="pic" idx="5"/>
          </p:nvPr>
        </p:nvSpPr>
        <p:spPr>
          <a:xfrm>
            <a:off x="9045636" y="1700212"/>
            <a:ext cx="2664000" cy="1260000"/>
          </a:xfrm>
          <a:prstGeom prst="rect">
            <a:avLst/>
          </a:prstGeom>
          <a:noFill/>
          <a:ln>
            <a:noFill/>
          </a:ln>
        </p:spPr>
      </p:sp>
      <p:sp>
        <p:nvSpPr>
          <p:cNvPr id="467" name="Google Shape;467;p189"/>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8" name="Google Shape;468;p189"/>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9" name="Google Shape;469;p189"/>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0" name="Google Shape;470;p189"/>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1" name="Google Shape;471;p189"/>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72" name="Google Shape;472;p18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
        <p:cNvGrpSpPr/>
        <p:nvPr/>
      </p:nvGrpSpPr>
      <p:grpSpPr>
        <a:xfrm>
          <a:off x="0" y="0"/>
          <a:ext cx="0" cy="0"/>
          <a:chOff x="0" y="0"/>
          <a:chExt cx="0" cy="0"/>
        </a:xfrm>
      </p:grpSpPr>
      <p:sp>
        <p:nvSpPr>
          <p:cNvPr id="97" name="Google Shape;97;p12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9" name="Google Shape;99;p12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eam profile 2">
  <p:cSld name="1_Team profile 2">
    <p:spTree>
      <p:nvGrpSpPr>
        <p:cNvPr id="1" name="Shape 473"/>
        <p:cNvGrpSpPr/>
        <p:nvPr/>
      </p:nvGrpSpPr>
      <p:grpSpPr>
        <a:xfrm>
          <a:off x="0" y="0"/>
          <a:ext cx="0" cy="0"/>
          <a:chOff x="0" y="0"/>
          <a:chExt cx="0" cy="0"/>
        </a:xfrm>
      </p:grpSpPr>
      <p:sp>
        <p:nvSpPr>
          <p:cNvPr id="474" name="Google Shape;474;p190"/>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5" name="Google Shape;475;p190"/>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6" name="Google Shape;476;p190"/>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7" name="Google Shape;477;p190"/>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8" name="Google Shape;478;p190"/>
          <p:cNvSpPr>
            <a:spLocks noGrp="1"/>
          </p:cNvSpPr>
          <p:nvPr>
            <p:ph type="pic" idx="2"/>
          </p:nvPr>
        </p:nvSpPr>
        <p:spPr>
          <a:xfrm>
            <a:off x="476780" y="1880213"/>
            <a:ext cx="2116800" cy="1591200"/>
          </a:xfrm>
          <a:prstGeom prst="rect">
            <a:avLst/>
          </a:prstGeom>
          <a:noFill/>
          <a:ln>
            <a:noFill/>
          </a:ln>
        </p:spPr>
      </p:sp>
      <p:sp>
        <p:nvSpPr>
          <p:cNvPr id="479" name="Google Shape;479;p190"/>
          <p:cNvSpPr>
            <a:spLocks noGrp="1"/>
          </p:cNvSpPr>
          <p:nvPr>
            <p:ph type="pic" idx="3"/>
          </p:nvPr>
        </p:nvSpPr>
        <p:spPr>
          <a:xfrm>
            <a:off x="6204097" y="1880212"/>
            <a:ext cx="2116800" cy="1591200"/>
          </a:xfrm>
          <a:prstGeom prst="rect">
            <a:avLst/>
          </a:prstGeom>
          <a:noFill/>
          <a:ln>
            <a:noFill/>
          </a:ln>
        </p:spPr>
      </p:sp>
      <p:sp>
        <p:nvSpPr>
          <p:cNvPr id="480" name="Google Shape;480;p190"/>
          <p:cNvSpPr>
            <a:spLocks noGrp="1"/>
          </p:cNvSpPr>
          <p:nvPr>
            <p:ph type="pic" idx="4"/>
          </p:nvPr>
        </p:nvSpPr>
        <p:spPr>
          <a:xfrm>
            <a:off x="481779" y="4256211"/>
            <a:ext cx="2116800" cy="1591200"/>
          </a:xfrm>
          <a:prstGeom prst="rect">
            <a:avLst/>
          </a:prstGeom>
          <a:noFill/>
          <a:ln>
            <a:noFill/>
          </a:ln>
        </p:spPr>
      </p:sp>
      <p:sp>
        <p:nvSpPr>
          <p:cNvPr id="481" name="Google Shape;481;p190"/>
          <p:cNvSpPr>
            <a:spLocks noGrp="1"/>
          </p:cNvSpPr>
          <p:nvPr>
            <p:ph type="pic" idx="5"/>
          </p:nvPr>
        </p:nvSpPr>
        <p:spPr>
          <a:xfrm>
            <a:off x="6204097" y="4256211"/>
            <a:ext cx="2116800" cy="1591200"/>
          </a:xfrm>
          <a:prstGeom prst="rect">
            <a:avLst/>
          </a:prstGeom>
          <a:noFill/>
          <a:ln>
            <a:noFill/>
          </a:ln>
        </p:spPr>
      </p:sp>
      <p:sp>
        <p:nvSpPr>
          <p:cNvPr id="482" name="Google Shape;482;p190"/>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3" name="Google Shape;483;p190"/>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4" name="Google Shape;484;p190"/>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5" name="Google Shape;485;p190"/>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6" name="Google Shape;486;p19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7" name="Google Shape;487;p19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3 picture and text">
  <p:cSld name="1_3 picture and text">
    <p:spTree>
      <p:nvGrpSpPr>
        <p:cNvPr id="1" name="Shape 488"/>
        <p:cNvGrpSpPr/>
        <p:nvPr/>
      </p:nvGrpSpPr>
      <p:grpSpPr>
        <a:xfrm>
          <a:off x="0" y="0"/>
          <a:ext cx="0" cy="0"/>
          <a:chOff x="0" y="0"/>
          <a:chExt cx="0" cy="0"/>
        </a:xfrm>
      </p:grpSpPr>
      <p:sp>
        <p:nvSpPr>
          <p:cNvPr id="489" name="Google Shape;489;p191"/>
          <p:cNvSpPr>
            <a:spLocks noGrp="1"/>
          </p:cNvSpPr>
          <p:nvPr>
            <p:ph type="pic" idx="2"/>
          </p:nvPr>
        </p:nvSpPr>
        <p:spPr>
          <a:xfrm>
            <a:off x="478609" y="1700213"/>
            <a:ext cx="3639312" cy="2052830"/>
          </a:xfrm>
          <a:prstGeom prst="rect">
            <a:avLst/>
          </a:prstGeom>
          <a:noFill/>
          <a:ln>
            <a:noFill/>
          </a:ln>
        </p:spPr>
      </p:sp>
      <p:sp>
        <p:nvSpPr>
          <p:cNvPr id="490" name="Google Shape;490;p191"/>
          <p:cNvSpPr>
            <a:spLocks noGrp="1"/>
          </p:cNvSpPr>
          <p:nvPr>
            <p:ph type="pic" idx="3"/>
          </p:nvPr>
        </p:nvSpPr>
        <p:spPr>
          <a:xfrm>
            <a:off x="8082784" y="1700213"/>
            <a:ext cx="3639316" cy="2059099"/>
          </a:xfrm>
          <a:prstGeom prst="rect">
            <a:avLst/>
          </a:prstGeom>
          <a:noFill/>
          <a:ln>
            <a:noFill/>
          </a:ln>
        </p:spPr>
      </p:sp>
      <p:sp>
        <p:nvSpPr>
          <p:cNvPr id="491" name="Google Shape;491;p191"/>
          <p:cNvSpPr>
            <a:spLocks noGrp="1"/>
          </p:cNvSpPr>
          <p:nvPr>
            <p:ph type="pic" idx="4"/>
          </p:nvPr>
        </p:nvSpPr>
        <p:spPr>
          <a:xfrm>
            <a:off x="4284188" y="1700212"/>
            <a:ext cx="3636962" cy="2057767"/>
          </a:xfrm>
          <a:prstGeom prst="rect">
            <a:avLst/>
          </a:prstGeom>
          <a:noFill/>
          <a:ln>
            <a:noFill/>
          </a:ln>
        </p:spPr>
      </p:sp>
      <p:sp>
        <p:nvSpPr>
          <p:cNvPr id="492" name="Google Shape;492;p191"/>
          <p:cNvSpPr txBox="1">
            <a:spLocks noGrp="1"/>
          </p:cNvSpPr>
          <p:nvPr>
            <p:ph type="body" idx="1"/>
          </p:nvPr>
        </p:nvSpPr>
        <p:spPr>
          <a:xfrm>
            <a:off x="478609" y="3832225"/>
            <a:ext cx="3639312"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3" name="Google Shape;493;p191"/>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4" name="Google Shape;494;p191"/>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5" name="Google Shape;495;p19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6" name="Google Shape;496;p19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Qualifications 2 x 1">
  <p:cSld name="1_Qualifications 2 x 1">
    <p:spTree>
      <p:nvGrpSpPr>
        <p:cNvPr id="1" name="Shape 497"/>
        <p:cNvGrpSpPr/>
        <p:nvPr/>
      </p:nvGrpSpPr>
      <p:grpSpPr>
        <a:xfrm>
          <a:off x="0" y="0"/>
          <a:ext cx="0" cy="0"/>
          <a:chOff x="0" y="0"/>
          <a:chExt cx="0" cy="0"/>
        </a:xfrm>
      </p:grpSpPr>
      <p:sp>
        <p:nvSpPr>
          <p:cNvPr id="498" name="Google Shape;498;p192"/>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9" name="Google Shape;499;p19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92"/>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1" name="Google Shape;501;p192"/>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2" name="Google Shape;502;p192"/>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3" name="Google Shape;503;p192"/>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4" name="Google Shape;504;p192"/>
          <p:cNvSpPr>
            <a:spLocks noGrp="1"/>
          </p:cNvSpPr>
          <p:nvPr>
            <p:ph type="pic" idx="4"/>
          </p:nvPr>
        </p:nvSpPr>
        <p:spPr>
          <a:xfrm>
            <a:off x="10467635" y="1857892"/>
            <a:ext cx="1244161" cy="549275"/>
          </a:xfrm>
          <a:prstGeom prst="rect">
            <a:avLst/>
          </a:prstGeom>
          <a:noFill/>
          <a:ln>
            <a:noFill/>
          </a:ln>
        </p:spPr>
      </p:sp>
      <p:sp>
        <p:nvSpPr>
          <p:cNvPr id="505" name="Google Shape;505;p192"/>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Qualifications 2 x 2">
  <p:cSld name="1_Qualifications 2 x 2">
    <p:spTree>
      <p:nvGrpSpPr>
        <p:cNvPr id="1" name="Shape 506"/>
        <p:cNvGrpSpPr/>
        <p:nvPr/>
      </p:nvGrpSpPr>
      <p:grpSpPr>
        <a:xfrm>
          <a:off x="0" y="0"/>
          <a:ext cx="0" cy="0"/>
          <a:chOff x="0" y="0"/>
          <a:chExt cx="0" cy="0"/>
        </a:xfrm>
      </p:grpSpPr>
      <p:sp>
        <p:nvSpPr>
          <p:cNvPr id="507" name="Google Shape;507;p193"/>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8" name="Google Shape;508;p193"/>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9" name="Google Shape;509;p193"/>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0" name="Google Shape;510;p193"/>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1" name="Google Shape;511;p193"/>
          <p:cNvSpPr>
            <a:spLocks noGrp="1"/>
          </p:cNvSpPr>
          <p:nvPr>
            <p:ph type="pic" idx="3"/>
          </p:nvPr>
        </p:nvSpPr>
        <p:spPr>
          <a:xfrm>
            <a:off x="10467635" y="1857892"/>
            <a:ext cx="1244161" cy="549275"/>
          </a:xfrm>
          <a:prstGeom prst="rect">
            <a:avLst/>
          </a:prstGeom>
          <a:noFill/>
          <a:ln>
            <a:noFill/>
          </a:ln>
        </p:spPr>
      </p:sp>
      <p:sp>
        <p:nvSpPr>
          <p:cNvPr id="512" name="Google Shape;512;p193"/>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3" name="Google Shape;513;p193"/>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4" name="Google Shape;514;p193"/>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5" name="Google Shape;515;p193"/>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6" name="Google Shape;516;p193"/>
          <p:cNvSpPr>
            <a:spLocks noGrp="1"/>
          </p:cNvSpPr>
          <p:nvPr>
            <p:ph type="pic" idx="6"/>
          </p:nvPr>
        </p:nvSpPr>
        <p:spPr>
          <a:xfrm>
            <a:off x="4700436" y="4249683"/>
            <a:ext cx="1274916" cy="549275"/>
          </a:xfrm>
          <a:prstGeom prst="rect">
            <a:avLst/>
          </a:prstGeom>
          <a:noFill/>
          <a:ln>
            <a:noFill/>
          </a:ln>
        </p:spPr>
      </p:sp>
      <p:sp>
        <p:nvSpPr>
          <p:cNvPr id="517" name="Google Shape;517;p193"/>
          <p:cNvSpPr>
            <a:spLocks noGrp="1"/>
          </p:cNvSpPr>
          <p:nvPr>
            <p:ph type="pic" idx="7"/>
          </p:nvPr>
        </p:nvSpPr>
        <p:spPr>
          <a:xfrm>
            <a:off x="10459036" y="4248209"/>
            <a:ext cx="1244160" cy="549275"/>
          </a:xfrm>
          <a:prstGeom prst="rect">
            <a:avLst/>
          </a:prstGeom>
          <a:noFill/>
          <a:ln>
            <a:noFill/>
          </a:ln>
        </p:spPr>
      </p:sp>
      <p:sp>
        <p:nvSpPr>
          <p:cNvPr id="518" name="Google Shape;518;p193"/>
          <p:cNvSpPr>
            <a:spLocks noGrp="1"/>
          </p:cNvSpPr>
          <p:nvPr>
            <p:ph type="pic" idx="8"/>
          </p:nvPr>
        </p:nvSpPr>
        <p:spPr>
          <a:xfrm>
            <a:off x="4734795" y="1863917"/>
            <a:ext cx="1244906" cy="549275"/>
          </a:xfrm>
          <a:prstGeom prst="rect">
            <a:avLst/>
          </a:prstGeom>
          <a:noFill/>
          <a:ln>
            <a:noFill/>
          </a:ln>
        </p:spPr>
      </p:sp>
      <p:sp>
        <p:nvSpPr>
          <p:cNvPr id="519" name="Google Shape;519;p193"/>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0" name="Google Shape;520;p19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3 column green line">
  <p:cSld name="1_3 column green line">
    <p:spTree>
      <p:nvGrpSpPr>
        <p:cNvPr id="1" name="Shape 521"/>
        <p:cNvGrpSpPr/>
        <p:nvPr/>
      </p:nvGrpSpPr>
      <p:grpSpPr>
        <a:xfrm>
          <a:off x="0" y="0"/>
          <a:ext cx="0" cy="0"/>
          <a:chOff x="0" y="0"/>
          <a:chExt cx="0" cy="0"/>
        </a:xfrm>
      </p:grpSpPr>
      <p:sp>
        <p:nvSpPr>
          <p:cNvPr id="522" name="Google Shape;522;p194"/>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3" name="Google Shape;523;p194"/>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4" name="Google Shape;524;p194"/>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5" name="Google Shape;525;p194"/>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6" name="Google Shape;526;p194"/>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7" name="Google Shape;527;p194"/>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8" name="Google Shape;528;p194"/>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9" name="Google Shape;529;p19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4 column icon">
  <p:cSld name="1_4 column icon">
    <p:spTree>
      <p:nvGrpSpPr>
        <p:cNvPr id="1" name="Shape 530"/>
        <p:cNvGrpSpPr/>
        <p:nvPr/>
      </p:nvGrpSpPr>
      <p:grpSpPr>
        <a:xfrm>
          <a:off x="0" y="0"/>
          <a:ext cx="0" cy="0"/>
          <a:chOff x="0" y="0"/>
          <a:chExt cx="0" cy="0"/>
        </a:xfrm>
      </p:grpSpPr>
      <p:sp>
        <p:nvSpPr>
          <p:cNvPr id="531" name="Google Shape;531;p195"/>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2" name="Google Shape;532;p195"/>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3" name="Google Shape;533;p195"/>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4" name="Google Shape;534;p195"/>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5" name="Google Shape;535;p195"/>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36" name="Google Shape;536;p19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1_4 column icon green">
  <p:cSld name="1_4 column icon green">
    <p:bg>
      <p:bgPr>
        <a:solidFill>
          <a:schemeClr val="accent2"/>
        </a:solidFill>
        <a:effectLst/>
      </p:bgPr>
    </p:bg>
    <p:spTree>
      <p:nvGrpSpPr>
        <p:cNvPr id="1" name="Shape 537"/>
        <p:cNvGrpSpPr/>
        <p:nvPr/>
      </p:nvGrpSpPr>
      <p:grpSpPr>
        <a:xfrm>
          <a:off x="0" y="0"/>
          <a:ext cx="0" cy="0"/>
          <a:chOff x="0" y="0"/>
          <a:chExt cx="0" cy="0"/>
        </a:xfrm>
      </p:grpSpPr>
      <p:sp>
        <p:nvSpPr>
          <p:cNvPr id="538" name="Google Shape;538;p196"/>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39" name="Google Shape;539;p196"/>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0" name="Google Shape;540;p196"/>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1" name="Google Shape;541;p196"/>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2" name="Google Shape;542;p196"/>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543" name="Google Shape;543;p196"/>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544" name="Google Shape;544;p19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5" name="Google Shape;545;p19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subtitle, 1 column text with charts">
  <p:cSld name="1_Title, subtitle, 1 column text with charts">
    <p:spTree>
      <p:nvGrpSpPr>
        <p:cNvPr id="1" name="Shape 546"/>
        <p:cNvGrpSpPr/>
        <p:nvPr/>
      </p:nvGrpSpPr>
      <p:grpSpPr>
        <a:xfrm>
          <a:off x="0" y="0"/>
          <a:ext cx="0" cy="0"/>
          <a:chOff x="0" y="0"/>
          <a:chExt cx="0" cy="0"/>
        </a:xfrm>
      </p:grpSpPr>
      <p:sp>
        <p:nvSpPr>
          <p:cNvPr id="547" name="Google Shape;547;p197"/>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8" name="Google Shape;548;p19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9" name="Google Shape;549;p19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Agenda Layout Black">
  <p:cSld name="Agenda Layout Black">
    <p:bg>
      <p:bgPr>
        <a:solidFill>
          <a:schemeClr val="dk1"/>
        </a:solidFill>
        <a:effectLst/>
      </p:bgPr>
    </p:bg>
    <p:spTree>
      <p:nvGrpSpPr>
        <p:cNvPr id="1" name="Shape 550"/>
        <p:cNvGrpSpPr/>
        <p:nvPr/>
      </p:nvGrpSpPr>
      <p:grpSpPr>
        <a:xfrm>
          <a:off x="0" y="0"/>
          <a:ext cx="0" cy="0"/>
          <a:chOff x="0" y="0"/>
          <a:chExt cx="0" cy="0"/>
        </a:xfrm>
      </p:grpSpPr>
      <p:sp>
        <p:nvSpPr>
          <p:cNvPr id="551" name="Google Shape;551;p198"/>
          <p:cNvSpPr txBox="1">
            <a:spLocks noGrp="1"/>
          </p:cNvSpPr>
          <p:nvPr>
            <p:ph type="body" idx="1"/>
          </p:nvPr>
        </p:nvSpPr>
        <p:spPr>
          <a:xfrm>
            <a:off x="480484" y="488441"/>
            <a:ext cx="9029604" cy="5810760"/>
          </a:xfrm>
          <a:prstGeom prst="rect">
            <a:avLst/>
          </a:prstGeom>
          <a:noFill/>
          <a:ln>
            <a:noFill/>
          </a:ln>
        </p:spPr>
        <p:txBody>
          <a:bodyPr spcFirstLastPara="1" wrap="square" lIns="0" tIns="0" rIns="0" bIns="0" anchor="ctr" anchorCtr="0">
            <a:noAutofit/>
          </a:bodyPr>
          <a:lstStyle>
            <a:lvl1pPr marL="457200" lvl="0" indent="-228600" algn="l">
              <a:spcBef>
                <a:spcPts val="4800"/>
              </a:spcBef>
              <a:spcAft>
                <a:spcPts val="0"/>
              </a:spcAft>
              <a:buClr>
                <a:schemeClr val="lt1"/>
              </a:buClr>
              <a:buSzPts val="5400"/>
              <a:buNone/>
              <a:defRPr sz="54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52" name="Google Shape;552;p198"/>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
        <p:nvSpPr>
          <p:cNvPr id="553" name="Google Shape;553;p19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54" name="Google Shape;554;p19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Contents Black 4-Column - B">
  <p:cSld name="1_Contents Black 4-Column - B">
    <p:bg>
      <p:bgPr>
        <a:solidFill>
          <a:schemeClr val="dk1"/>
        </a:solidFill>
        <a:effectLst/>
      </p:bgPr>
    </p:bg>
    <p:spTree>
      <p:nvGrpSpPr>
        <p:cNvPr id="1" name="Shape 555"/>
        <p:cNvGrpSpPr/>
        <p:nvPr/>
      </p:nvGrpSpPr>
      <p:grpSpPr>
        <a:xfrm>
          <a:off x="0" y="0"/>
          <a:ext cx="0" cy="0"/>
          <a:chOff x="0" y="0"/>
          <a:chExt cx="0" cy="0"/>
        </a:xfrm>
      </p:grpSpPr>
      <p:sp>
        <p:nvSpPr>
          <p:cNvPr id="556" name="Google Shape;556;p19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57" name="Google Shape;557;p19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5400"/>
              <a:buFont typeface="Verdan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100"/>
        <p:cNvGrpSpPr/>
        <p:nvPr/>
      </p:nvGrpSpPr>
      <p:grpSpPr>
        <a:xfrm>
          <a:off x="0" y="0"/>
          <a:ext cx="0" cy="0"/>
          <a:chOff x="0" y="0"/>
          <a:chExt cx="0" cy="0"/>
        </a:xfrm>
      </p:grpSpPr>
      <p:sp>
        <p:nvSpPr>
          <p:cNvPr id="101" name="Google Shape;101;p12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3" name="Google Shape;103;p12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Pullout statement black">
  <p:cSld name="Pullout statement black">
    <p:bg>
      <p:bgPr>
        <a:solidFill>
          <a:schemeClr val="dk1"/>
        </a:solidFill>
        <a:effectLst/>
      </p:bgPr>
    </p:bg>
    <p:spTree>
      <p:nvGrpSpPr>
        <p:cNvPr id="1" name="Shape 558"/>
        <p:cNvGrpSpPr/>
        <p:nvPr/>
      </p:nvGrpSpPr>
      <p:grpSpPr>
        <a:xfrm>
          <a:off x="0" y="0"/>
          <a:ext cx="0" cy="0"/>
          <a:chOff x="0" y="0"/>
          <a:chExt cx="0" cy="0"/>
        </a:xfrm>
      </p:grpSpPr>
      <p:sp>
        <p:nvSpPr>
          <p:cNvPr id="559" name="Google Shape;559;p200"/>
          <p:cNvSpPr txBox="1">
            <a:spLocks noGrp="1"/>
          </p:cNvSpPr>
          <p:nvPr>
            <p:ph type="body" idx="1"/>
          </p:nvPr>
        </p:nvSpPr>
        <p:spPr>
          <a:xfrm>
            <a:off x="480483" y="493847"/>
            <a:ext cx="11267583" cy="56995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A5A5A5"/>
              </a:buClr>
              <a:buSzPts val="4400"/>
              <a:buNone/>
              <a:defRPr sz="4400" b="0">
                <a:solidFill>
                  <a:srgbClr val="A5A5A5"/>
                </a:solidFill>
              </a:defRPr>
            </a:lvl1pPr>
            <a:lvl2pPr marL="914400" lvl="1" indent="-228600" algn="l">
              <a:spcBef>
                <a:spcPts val="0"/>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0" name="Google Shape;560;p20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61" name="Google Shape;561;p20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2" name="Google Shape;562;p200"/>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s Black 4-Column - A">
  <p:cSld name="Contents Black 4-Column - A">
    <p:bg>
      <p:bgPr>
        <a:solidFill>
          <a:schemeClr val="dk1"/>
        </a:solidFill>
        <a:effectLst/>
      </p:bgPr>
    </p:bg>
    <p:spTree>
      <p:nvGrpSpPr>
        <p:cNvPr id="1" name="Shape 563"/>
        <p:cNvGrpSpPr/>
        <p:nvPr/>
      </p:nvGrpSpPr>
      <p:grpSpPr>
        <a:xfrm>
          <a:off x="0" y="0"/>
          <a:ext cx="0" cy="0"/>
          <a:chOff x="0" y="0"/>
          <a:chExt cx="0" cy="0"/>
        </a:xfrm>
      </p:grpSpPr>
      <p:sp>
        <p:nvSpPr>
          <p:cNvPr id="564" name="Google Shape;564;p201"/>
          <p:cNvSpPr txBox="1">
            <a:spLocks noGrp="1"/>
          </p:cNvSpPr>
          <p:nvPr>
            <p:ph type="title"/>
          </p:nvPr>
        </p:nvSpPr>
        <p:spPr>
          <a:xfrm>
            <a:off x="469900" y="402587"/>
            <a:ext cx="11252200" cy="49104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FFFFFF"/>
              </a:buClr>
              <a:buSzPts val="3200"/>
              <a:buFont typeface="Verdana"/>
              <a:buNone/>
              <a:defRPr sz="32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p20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6" name="Google Shape;566;p20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Key statement Layout - Black">
  <p:cSld name="Key statement Layout - Black">
    <p:bg>
      <p:bgPr>
        <a:solidFill>
          <a:schemeClr val="dk1"/>
        </a:solidFill>
        <a:effectLst/>
      </p:bgPr>
    </p:bg>
    <p:spTree>
      <p:nvGrpSpPr>
        <p:cNvPr id="1" name="Shape 567"/>
        <p:cNvGrpSpPr/>
        <p:nvPr/>
      </p:nvGrpSpPr>
      <p:grpSpPr>
        <a:xfrm>
          <a:off x="0" y="0"/>
          <a:ext cx="0" cy="0"/>
          <a:chOff x="0" y="0"/>
          <a:chExt cx="0" cy="0"/>
        </a:xfrm>
      </p:grpSpPr>
      <p:sp>
        <p:nvSpPr>
          <p:cNvPr id="568" name="Google Shape;568;p202"/>
          <p:cNvSpPr txBox="1">
            <a:spLocks noGrp="1"/>
          </p:cNvSpPr>
          <p:nvPr>
            <p:ph type="body" idx="1"/>
          </p:nvPr>
        </p:nvSpPr>
        <p:spPr>
          <a:xfrm>
            <a:off x="6576167" y="488441"/>
            <a:ext cx="5134991" cy="5810760"/>
          </a:xfrm>
          <a:prstGeom prst="rect">
            <a:avLst/>
          </a:prstGeom>
          <a:noFill/>
          <a:ln>
            <a:noFill/>
          </a:ln>
        </p:spPr>
        <p:txBody>
          <a:bodyPr spcFirstLastPara="1" wrap="square" lIns="0" tIns="0" rIns="0" bIns="0" anchor="ctr" anchorCtr="1">
            <a:noAutofit/>
          </a:bodyPr>
          <a:lstStyle>
            <a:lvl1pPr marL="457200" lvl="0" indent="-228600" algn="l">
              <a:spcBef>
                <a:spcPts val="4800"/>
              </a:spcBef>
              <a:spcAft>
                <a:spcPts val="0"/>
              </a:spcAft>
              <a:buClr>
                <a:schemeClr val="lt1"/>
              </a:buClr>
              <a:buSzPts val="3000"/>
              <a:buNone/>
              <a:defRPr sz="30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9" name="Google Shape;569;p20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70" name="Google Shape;570;p20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71" name="Google Shape;571;p202"/>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3_Title Slide - Black">
  <p:cSld name="3_Title Slide - Black">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3"/>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74" name="Google Shape;574;p203"/>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75" name="Google Shape;575;p203"/>
          <p:cNvGrpSpPr/>
          <p:nvPr/>
        </p:nvGrpSpPr>
        <p:grpSpPr>
          <a:xfrm>
            <a:off x="469900" y="457761"/>
            <a:ext cx="1998000" cy="374400"/>
            <a:chOff x="398463" y="404813"/>
            <a:chExt cx="1627187" cy="307976"/>
          </a:xfrm>
        </p:grpSpPr>
        <p:sp>
          <p:nvSpPr>
            <p:cNvPr id="576" name="Google Shape;576;p20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7" name="Google Shape;577;p20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8" name="Google Shape;578;p203"/>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9" name="Google Shape;579;p20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0" name="Google Shape;580;p203"/>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1" name="Google Shape;581;p203"/>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2" name="Google Shape;582;p20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3" name="Google Shape;583;p20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4" name="Google Shape;584;p20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5" name="Google Shape;585;p20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586" name="Google Shape;586;p20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2_Title Slide - White">
  <p:cSld name="2_Title Slide - White">
    <p:bg>
      <p:bgPr>
        <a:solidFill>
          <a:schemeClr val="lt1"/>
        </a:solidFill>
        <a:effectLst/>
      </p:bgPr>
    </p:bg>
    <p:spTree>
      <p:nvGrpSpPr>
        <p:cNvPr id="1" name="Shape 587"/>
        <p:cNvGrpSpPr/>
        <p:nvPr/>
      </p:nvGrpSpPr>
      <p:grpSpPr>
        <a:xfrm>
          <a:off x="0" y="0"/>
          <a:ext cx="0" cy="0"/>
          <a:chOff x="0" y="0"/>
          <a:chExt cx="0" cy="0"/>
        </a:xfrm>
      </p:grpSpPr>
      <p:sp>
        <p:nvSpPr>
          <p:cNvPr id="588" name="Google Shape;588;p204"/>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89" name="Google Shape;589;p204"/>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90" name="Google Shape;590;p204"/>
          <p:cNvGrpSpPr/>
          <p:nvPr/>
        </p:nvGrpSpPr>
        <p:grpSpPr>
          <a:xfrm>
            <a:off x="475325" y="457200"/>
            <a:ext cx="1998000" cy="374400"/>
            <a:chOff x="398463" y="404813"/>
            <a:chExt cx="1627187" cy="307976"/>
          </a:xfrm>
        </p:grpSpPr>
        <p:sp>
          <p:nvSpPr>
            <p:cNvPr id="591" name="Google Shape;591;p20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2" name="Google Shape;592;p20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3" name="Google Shape;593;p204"/>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4" name="Google Shape;594;p20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5" name="Google Shape;595;p204"/>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6" name="Google Shape;596;p204"/>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7" name="Google Shape;597;p20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8" name="Google Shape;598;p20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9" name="Google Shape;599;p20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0" name="Google Shape;600;p20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601" name="Google Shape;601;p204"/>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2_Title Slide - Circle Black">
  <p:cSld name="2_Title Slide - Circle Black">
    <p:bg>
      <p:bgPr>
        <a:blipFill>
          <a:blip r:embed="rId2">
            <a:alphaModFix/>
          </a:blip>
          <a:stretch>
            <a:fillRect/>
          </a:stretch>
        </a:blipFill>
        <a:effectLst/>
      </p:bgPr>
    </p:bg>
    <p:spTree>
      <p:nvGrpSpPr>
        <p:cNvPr id="1" name="Shape 602"/>
        <p:cNvGrpSpPr/>
        <p:nvPr/>
      </p:nvGrpSpPr>
      <p:grpSpPr>
        <a:xfrm>
          <a:off x="0" y="0"/>
          <a:ext cx="0" cy="0"/>
          <a:chOff x="0" y="0"/>
          <a:chExt cx="0" cy="0"/>
        </a:xfrm>
      </p:grpSpPr>
      <p:sp>
        <p:nvSpPr>
          <p:cNvPr id="603" name="Google Shape;603;p205"/>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205"/>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05" name="Google Shape;605;p205"/>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06" name="Google Shape;606;p205"/>
          <p:cNvGrpSpPr/>
          <p:nvPr/>
        </p:nvGrpSpPr>
        <p:grpSpPr>
          <a:xfrm>
            <a:off x="469900" y="457761"/>
            <a:ext cx="1998000" cy="374400"/>
            <a:chOff x="398463" y="404813"/>
            <a:chExt cx="1627187" cy="307976"/>
          </a:xfrm>
        </p:grpSpPr>
        <p:sp>
          <p:nvSpPr>
            <p:cNvPr id="607" name="Google Shape;607;p20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8" name="Google Shape;608;p20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9" name="Google Shape;609;p20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0" name="Google Shape;610;p20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1" name="Google Shape;611;p20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2" name="Google Shape;612;p20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3" name="Google Shape;613;p20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4" name="Google Shape;614;p20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5" name="Google Shape;615;p20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6" name="Google Shape;616;p20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2_Title Slide - Circle White">
  <p:cSld name="2_Title Slide - Circle White">
    <p:bg>
      <p:bgPr>
        <a:solidFill>
          <a:schemeClr val="lt1"/>
        </a:solidFill>
        <a:effectLst/>
      </p:bgPr>
    </p:bg>
    <p:spTree>
      <p:nvGrpSpPr>
        <p:cNvPr id="1" name="Shape 617"/>
        <p:cNvGrpSpPr/>
        <p:nvPr/>
      </p:nvGrpSpPr>
      <p:grpSpPr>
        <a:xfrm>
          <a:off x="0" y="0"/>
          <a:ext cx="0" cy="0"/>
          <a:chOff x="0" y="0"/>
          <a:chExt cx="0" cy="0"/>
        </a:xfrm>
      </p:grpSpPr>
      <p:sp>
        <p:nvSpPr>
          <p:cNvPr id="618" name="Google Shape;618;p206"/>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9" name="Google Shape;619;p206"/>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20" name="Google Shape;620;p206"/>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21" name="Google Shape;621;p206"/>
          <p:cNvGrpSpPr/>
          <p:nvPr/>
        </p:nvGrpSpPr>
        <p:grpSpPr>
          <a:xfrm>
            <a:off x="475325" y="457200"/>
            <a:ext cx="1998000" cy="374400"/>
            <a:chOff x="398463" y="404813"/>
            <a:chExt cx="1627187" cy="307976"/>
          </a:xfrm>
        </p:grpSpPr>
        <p:sp>
          <p:nvSpPr>
            <p:cNvPr id="622" name="Google Shape;622;p20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3" name="Google Shape;623;p20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4" name="Google Shape;624;p20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5" name="Google Shape;625;p20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6" name="Google Shape;626;p20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7" name="Google Shape;627;p20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8" name="Google Shape;628;p20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9" name="Google Shape;629;p20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0" name="Google Shape;630;p20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1" name="Google Shape;631;p20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2_Divider - Deloitte green">
  <p:cSld name="2_Divider - Deloitte green">
    <p:bg>
      <p:bgPr>
        <a:solidFill>
          <a:schemeClr val="accent1"/>
        </a:solidFill>
        <a:effectLst/>
      </p:bgPr>
    </p:bg>
    <p:spTree>
      <p:nvGrpSpPr>
        <p:cNvPr id="1" name="Shape 632"/>
        <p:cNvGrpSpPr/>
        <p:nvPr/>
      </p:nvGrpSpPr>
      <p:grpSpPr>
        <a:xfrm>
          <a:off x="0" y="0"/>
          <a:ext cx="0" cy="0"/>
          <a:chOff x="0" y="0"/>
          <a:chExt cx="0" cy="0"/>
        </a:xfrm>
      </p:grpSpPr>
      <p:sp>
        <p:nvSpPr>
          <p:cNvPr id="633" name="Google Shape;633;p207"/>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207"/>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35" name="Google Shape;635;p20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36" name="Google Shape;636;p20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2_Divider - Deloitte dark green">
  <p:cSld name="2_Divider - Deloitte dark green">
    <p:bg>
      <p:bgPr>
        <a:solidFill>
          <a:schemeClr val="accent2"/>
        </a:solidFill>
        <a:effectLst/>
      </p:bgPr>
    </p:bg>
    <p:spTree>
      <p:nvGrpSpPr>
        <p:cNvPr id="1" name="Shape 637"/>
        <p:cNvGrpSpPr/>
        <p:nvPr/>
      </p:nvGrpSpPr>
      <p:grpSpPr>
        <a:xfrm>
          <a:off x="0" y="0"/>
          <a:ext cx="0" cy="0"/>
          <a:chOff x="0" y="0"/>
          <a:chExt cx="0" cy="0"/>
        </a:xfrm>
      </p:grpSpPr>
      <p:sp>
        <p:nvSpPr>
          <p:cNvPr id="638" name="Google Shape;638;p20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20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0" name="Google Shape;640;p20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1" name="Google Shape;641;p20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2_Divider - Deloitte blue">
  <p:cSld name="2_Divider - Deloitte blue">
    <p:bg>
      <p:bgPr>
        <a:solidFill>
          <a:schemeClr val="accent3"/>
        </a:solidFill>
        <a:effectLst/>
      </p:bgPr>
    </p:bg>
    <p:spTree>
      <p:nvGrpSpPr>
        <p:cNvPr id="1" name="Shape 642"/>
        <p:cNvGrpSpPr/>
        <p:nvPr/>
      </p:nvGrpSpPr>
      <p:grpSpPr>
        <a:xfrm>
          <a:off x="0" y="0"/>
          <a:ext cx="0" cy="0"/>
          <a:chOff x="0" y="0"/>
          <a:chExt cx="0" cy="0"/>
        </a:xfrm>
      </p:grpSpPr>
      <p:sp>
        <p:nvSpPr>
          <p:cNvPr id="643" name="Google Shape;643;p20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4" name="Google Shape;644;p20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5" name="Google Shape;645;p2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6" name="Google Shape;646;p20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104"/>
        <p:cNvGrpSpPr/>
        <p:nvPr/>
      </p:nvGrpSpPr>
      <p:grpSpPr>
        <a:xfrm>
          <a:off x="0" y="0"/>
          <a:ext cx="0" cy="0"/>
          <a:chOff x="0" y="0"/>
          <a:chExt cx="0" cy="0"/>
        </a:xfrm>
      </p:grpSpPr>
      <p:sp>
        <p:nvSpPr>
          <p:cNvPr id="105" name="Google Shape;105;p12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2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7" name="Google Shape;107;p12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2_Divider - Deloitte dark blue">
  <p:cSld name="2_Divider - Deloitte dark blue">
    <p:bg>
      <p:bgPr>
        <a:solidFill>
          <a:schemeClr val="accent4"/>
        </a:solidFill>
        <a:effectLst/>
      </p:bgPr>
    </p:bg>
    <p:spTree>
      <p:nvGrpSpPr>
        <p:cNvPr id="1" name="Shape 647"/>
        <p:cNvGrpSpPr/>
        <p:nvPr/>
      </p:nvGrpSpPr>
      <p:grpSpPr>
        <a:xfrm>
          <a:off x="0" y="0"/>
          <a:ext cx="0" cy="0"/>
          <a:chOff x="0" y="0"/>
          <a:chExt cx="0" cy="0"/>
        </a:xfrm>
      </p:grpSpPr>
      <p:sp>
        <p:nvSpPr>
          <p:cNvPr id="648" name="Google Shape;648;p21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9" name="Google Shape;649;p21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0" name="Google Shape;650;p21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1" name="Google Shape;651;p21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1_Divider - Deloitte black">
  <p:cSld name="1_Divider - Deloitte black">
    <p:bg>
      <p:bgPr>
        <a:solidFill>
          <a:schemeClr val="dk1"/>
        </a:solidFill>
        <a:effectLst/>
      </p:bgPr>
    </p:bg>
    <p:spTree>
      <p:nvGrpSpPr>
        <p:cNvPr id="1" name="Shape 652"/>
        <p:cNvGrpSpPr/>
        <p:nvPr/>
      </p:nvGrpSpPr>
      <p:grpSpPr>
        <a:xfrm>
          <a:off x="0" y="0"/>
          <a:ext cx="0" cy="0"/>
          <a:chOff x="0" y="0"/>
          <a:chExt cx="0" cy="0"/>
        </a:xfrm>
      </p:grpSpPr>
      <p:sp>
        <p:nvSpPr>
          <p:cNvPr id="653" name="Google Shape;653;p211"/>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4" name="Google Shape;654;p211"/>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5" name="Google Shape;655;p21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6" name="Google Shape;656;p21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2_Key statement dark green">
  <p:cSld name="2_Key statement dark green">
    <p:bg>
      <p:bgPr>
        <a:solidFill>
          <a:schemeClr val="accent2"/>
        </a:solidFill>
        <a:effectLst/>
      </p:bgPr>
    </p:bg>
    <p:spTree>
      <p:nvGrpSpPr>
        <p:cNvPr id="1" name="Shape 657"/>
        <p:cNvGrpSpPr/>
        <p:nvPr/>
      </p:nvGrpSpPr>
      <p:grpSpPr>
        <a:xfrm>
          <a:off x="0" y="0"/>
          <a:ext cx="0" cy="0"/>
          <a:chOff x="0" y="0"/>
          <a:chExt cx="0" cy="0"/>
        </a:xfrm>
      </p:grpSpPr>
      <p:sp>
        <p:nvSpPr>
          <p:cNvPr id="658" name="Google Shape;658;p21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59" name="Google Shape;659;p21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0" name="Google Shape;660;p21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2_Key statement dark blue">
  <p:cSld name="2_Key statement dark blue">
    <p:bg>
      <p:bgPr>
        <a:solidFill>
          <a:schemeClr val="accent4"/>
        </a:solidFill>
        <a:effectLst/>
      </p:bgPr>
    </p:bg>
    <p:spTree>
      <p:nvGrpSpPr>
        <p:cNvPr id="1" name="Shape 661"/>
        <p:cNvGrpSpPr/>
        <p:nvPr/>
      </p:nvGrpSpPr>
      <p:grpSpPr>
        <a:xfrm>
          <a:off x="0" y="0"/>
          <a:ext cx="0" cy="0"/>
          <a:chOff x="0" y="0"/>
          <a:chExt cx="0" cy="0"/>
        </a:xfrm>
      </p:grpSpPr>
      <p:sp>
        <p:nvSpPr>
          <p:cNvPr id="662" name="Google Shape;662;p21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3" name="Google Shape;663;p21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4" name="Google Shape;664;p21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2_Key statement teal">
  <p:cSld name="2_Key statement teal">
    <p:bg>
      <p:bgPr>
        <a:solidFill>
          <a:schemeClr val="accent5"/>
        </a:solidFill>
        <a:effectLst/>
      </p:bgPr>
    </p:bg>
    <p:spTree>
      <p:nvGrpSpPr>
        <p:cNvPr id="1" name="Shape 665"/>
        <p:cNvGrpSpPr/>
        <p:nvPr/>
      </p:nvGrpSpPr>
      <p:grpSpPr>
        <a:xfrm>
          <a:off x="0" y="0"/>
          <a:ext cx="0" cy="0"/>
          <a:chOff x="0" y="0"/>
          <a:chExt cx="0" cy="0"/>
        </a:xfrm>
      </p:grpSpPr>
      <p:sp>
        <p:nvSpPr>
          <p:cNvPr id="666" name="Google Shape;666;p21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7" name="Google Shape;667;p21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8" name="Google Shape;668;p21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2_Key statement black">
  <p:cSld name="2_Key statement black">
    <p:bg>
      <p:bgPr>
        <a:solidFill>
          <a:schemeClr val="dk1"/>
        </a:solidFill>
        <a:effectLst/>
      </p:bgPr>
    </p:bg>
    <p:spTree>
      <p:nvGrpSpPr>
        <p:cNvPr id="1" name="Shape 669"/>
        <p:cNvGrpSpPr/>
        <p:nvPr/>
      </p:nvGrpSpPr>
      <p:grpSpPr>
        <a:xfrm>
          <a:off x="0" y="0"/>
          <a:ext cx="0" cy="0"/>
          <a:chOff x="0" y="0"/>
          <a:chExt cx="0" cy="0"/>
        </a:xfrm>
      </p:grpSpPr>
      <p:sp>
        <p:nvSpPr>
          <p:cNvPr id="670" name="Google Shape;670;p21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1" name="Google Shape;671;p215"/>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72" name="Google Shape;672;p21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3_Contents">
  <p:cSld name="3_Contents">
    <p:spTree>
      <p:nvGrpSpPr>
        <p:cNvPr id="1" name="Shape 673"/>
        <p:cNvGrpSpPr/>
        <p:nvPr/>
      </p:nvGrpSpPr>
      <p:grpSpPr>
        <a:xfrm>
          <a:off x="0" y="0"/>
          <a:ext cx="0" cy="0"/>
          <a:chOff x="0" y="0"/>
          <a:chExt cx="0" cy="0"/>
        </a:xfrm>
      </p:grpSpPr>
      <p:sp>
        <p:nvSpPr>
          <p:cNvPr id="674" name="Google Shape;674;p21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675" name="Google Shape;675;p21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6" name="Google Shape;676;p21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Contents with image">
  <p:cSld name="2_Contents with image">
    <p:spTree>
      <p:nvGrpSpPr>
        <p:cNvPr id="1" name="Shape 677"/>
        <p:cNvGrpSpPr/>
        <p:nvPr/>
      </p:nvGrpSpPr>
      <p:grpSpPr>
        <a:xfrm>
          <a:off x="0" y="0"/>
          <a:ext cx="0" cy="0"/>
          <a:chOff x="0" y="0"/>
          <a:chExt cx="0" cy="0"/>
        </a:xfrm>
      </p:grpSpPr>
      <p:sp>
        <p:nvSpPr>
          <p:cNvPr id="678" name="Google Shape;678;p217"/>
          <p:cNvSpPr>
            <a:spLocks noGrp="1"/>
          </p:cNvSpPr>
          <p:nvPr>
            <p:ph type="pic" idx="2"/>
          </p:nvPr>
        </p:nvSpPr>
        <p:spPr>
          <a:xfrm>
            <a:off x="5604867" y="1700213"/>
            <a:ext cx="6117233" cy="4598988"/>
          </a:xfrm>
          <a:prstGeom prst="rect">
            <a:avLst/>
          </a:prstGeom>
          <a:noFill/>
          <a:ln>
            <a:noFill/>
          </a:ln>
        </p:spPr>
      </p:sp>
      <p:sp>
        <p:nvSpPr>
          <p:cNvPr id="679" name="Google Shape;679;p21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0" name="Google Shape;680;p21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1" name="Google Shape;681;p21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Title &amp; 1 column text">
  <p:cSld name="2_Title &amp; 1 column text">
    <p:spTree>
      <p:nvGrpSpPr>
        <p:cNvPr id="1" name="Shape 682"/>
        <p:cNvGrpSpPr/>
        <p:nvPr/>
      </p:nvGrpSpPr>
      <p:grpSpPr>
        <a:xfrm>
          <a:off x="0" y="0"/>
          <a:ext cx="0" cy="0"/>
          <a:chOff x="0" y="0"/>
          <a:chExt cx="0" cy="0"/>
        </a:xfrm>
      </p:grpSpPr>
      <p:sp>
        <p:nvSpPr>
          <p:cNvPr id="683" name="Google Shape;683;p21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4" name="Google Shape;684;p21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_Title, subtitle &amp; 1 column text">
  <p:cSld name="2_Title, subtitle &amp; 1 column text">
    <p:spTree>
      <p:nvGrpSpPr>
        <p:cNvPr id="1" name="Shape 685"/>
        <p:cNvGrpSpPr/>
        <p:nvPr/>
      </p:nvGrpSpPr>
      <p:grpSpPr>
        <a:xfrm>
          <a:off x="0" y="0"/>
          <a:ext cx="0" cy="0"/>
          <a:chOff x="0" y="0"/>
          <a:chExt cx="0" cy="0"/>
        </a:xfrm>
      </p:grpSpPr>
      <p:sp>
        <p:nvSpPr>
          <p:cNvPr id="686" name="Google Shape;686;p21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7" name="Google Shape;687;p21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8" name="Google Shape;688;p21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slideLayout" Target="../slideLayouts/slideLayout156.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42" Type="http://schemas.openxmlformats.org/officeDocument/2006/relationships/theme" Target="../theme/theme2.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41" Type="http://schemas.openxmlformats.org/officeDocument/2006/relationships/slideLayout" Target="../slideLayouts/slideLayout158.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slideLayout" Target="../slideLayouts/slideLayout157.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8" Type="http://schemas.openxmlformats.org/officeDocument/2006/relationships/slideLayout" Target="../slideLayouts/slideLayout125.xml"/><Relationship Id="rId3" Type="http://schemas.openxmlformats.org/officeDocument/2006/relationships/slideLayout" Target="../slideLayouts/slideLayout120.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2" name="Google Shape;12;p1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650"/>
              <a:buFont typeface="Arial"/>
              <a:buNone/>
            </a:pPr>
            <a:r>
              <a:rPr lang="fr-FR" sz="650" b="0" i="0" u="none" strike="noStrike" cap="none">
                <a:solidFill>
                  <a:srgbClr val="000000"/>
                </a:solidFill>
                <a:latin typeface="Verdana"/>
                <a:ea typeface="Verdana"/>
                <a:cs typeface="Verdana"/>
                <a:sym typeface="Verdana"/>
              </a:rPr>
              <a:t>Copyright © 2018 Deloitte Consulting LLC. All rights reserved.</a:t>
            </a:r>
            <a:endParaRPr/>
          </a:p>
        </p:txBody>
      </p:sp>
      <p:sp>
        <p:nvSpPr>
          <p:cNvPr id="13" name="Google Shape;13;p109"/>
          <p:cNvSpPr txBox="1"/>
          <p:nvPr/>
        </p:nvSpPr>
        <p:spPr>
          <a:xfrm>
            <a:off x="11410953"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000000"/>
              </a:buClr>
              <a:buSzPts val="650"/>
              <a:buFont typeface="Arial"/>
              <a:buNone/>
            </a:pPr>
            <a:fld id="{00000000-1234-1234-1234-123412341234}" type="slidenum">
              <a:rPr lang="fr-FR" sz="650" b="0" i="0" u="none" strike="noStrike" cap="none">
                <a:solidFill>
                  <a:srgbClr val="000000"/>
                </a:solidFill>
                <a:latin typeface="Verdana"/>
                <a:ea typeface="Verdana"/>
                <a:cs typeface="Verdana"/>
                <a:sym typeface="Verdana"/>
              </a:rPr>
              <a:t>‹#›</a:t>
            </a:fld>
            <a:endParaRPr sz="650" b="0" i="0" u="none" strike="noStrike" cap="none">
              <a:solidFill>
                <a:srgbClr val="000000"/>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 id="2147483741" r:id="rId92"/>
    <p:sldLayoutId id="2147483742" r:id="rId93"/>
    <p:sldLayoutId id="2147483743" r:id="rId94"/>
    <p:sldLayoutId id="2147483744" r:id="rId95"/>
    <p:sldLayoutId id="2147483745" r:id="rId96"/>
    <p:sldLayoutId id="2147483746" r:id="rId97"/>
    <p:sldLayoutId id="2147483747" r:id="rId98"/>
    <p:sldLayoutId id="2147483748" r:id="rId99"/>
    <p:sldLayoutId id="2147483749" r:id="rId100"/>
    <p:sldLayoutId id="2147483750" r:id="rId101"/>
    <p:sldLayoutId id="2147483751" r:id="rId102"/>
    <p:sldLayoutId id="2147483752" r:id="rId103"/>
    <p:sldLayoutId id="2147483753" r:id="rId104"/>
    <p:sldLayoutId id="2147483754" r:id="rId105"/>
    <p:sldLayoutId id="2147483755" r:id="rId106"/>
    <p:sldLayoutId id="2147483756" r:id="rId107"/>
    <p:sldLayoutId id="2147483757" r:id="rId108"/>
    <p:sldLayoutId id="2147483758" r:id="rId109"/>
    <p:sldLayoutId id="2147483759" r:id="rId110"/>
    <p:sldLayoutId id="2147483760" r:id="rId111"/>
    <p:sldLayoutId id="2147483761" r:id="rId112"/>
    <p:sldLayoutId id="2147483762" r:id="rId113"/>
    <p:sldLayoutId id="2147483763" r:id="rId114"/>
    <p:sldLayoutId id="2147483764" r:id="rId115"/>
    <p:sldLayoutId id="2147483765" r:id="rId116"/>
    <p:sldLayoutId id="2147483766" r:id="rId117"/>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sp>
        <p:nvSpPr>
          <p:cNvPr id="846" name="Google Shape;846;p111"/>
          <p:cNvSpPr txBox="1">
            <a:spLocks noGrp="1"/>
          </p:cNvSpPr>
          <p:nvPr>
            <p:ph type="title"/>
          </p:nvPr>
        </p:nvSpPr>
        <p:spPr>
          <a:xfrm>
            <a:off x="469900" y="402589"/>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7" name="Google Shape;847;p111"/>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848" name="Google Shape;848;p11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marR="0" lvl="0" algn="r"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49" name="Google Shape;849;p11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0" name="Google Shape;850;p11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651">
                <a:solidFill>
                  <a:schemeClr val="dk1"/>
                </a:solidFill>
                <a:latin typeface="Verdana"/>
                <a:ea typeface="Verdana"/>
                <a:cs typeface="Verdana"/>
                <a:sym typeface="Verdana"/>
              </a:defRPr>
            </a:lvl1pPr>
            <a:lvl2pPr marL="0" marR="0" lvl="1" indent="0" algn="r" rtl="0">
              <a:spcBef>
                <a:spcPts val="0"/>
              </a:spcBef>
              <a:buNone/>
              <a:defRPr sz="651">
                <a:solidFill>
                  <a:schemeClr val="dk1"/>
                </a:solidFill>
                <a:latin typeface="Verdana"/>
                <a:ea typeface="Verdana"/>
                <a:cs typeface="Verdana"/>
                <a:sym typeface="Verdana"/>
              </a:defRPr>
            </a:lvl2pPr>
            <a:lvl3pPr marL="0" marR="0" lvl="2" indent="0" algn="r" rtl="0">
              <a:spcBef>
                <a:spcPts val="0"/>
              </a:spcBef>
              <a:buNone/>
              <a:defRPr sz="651">
                <a:solidFill>
                  <a:schemeClr val="dk1"/>
                </a:solidFill>
                <a:latin typeface="Verdana"/>
                <a:ea typeface="Verdana"/>
                <a:cs typeface="Verdana"/>
                <a:sym typeface="Verdana"/>
              </a:defRPr>
            </a:lvl3pPr>
            <a:lvl4pPr marL="0" marR="0" lvl="3" indent="0" algn="r" rtl="0">
              <a:spcBef>
                <a:spcPts val="0"/>
              </a:spcBef>
              <a:buNone/>
              <a:defRPr sz="651">
                <a:solidFill>
                  <a:schemeClr val="dk1"/>
                </a:solidFill>
                <a:latin typeface="Verdana"/>
                <a:ea typeface="Verdana"/>
                <a:cs typeface="Verdana"/>
                <a:sym typeface="Verdana"/>
              </a:defRPr>
            </a:lvl4pPr>
            <a:lvl5pPr marL="0" marR="0" lvl="4" indent="0" algn="r" rtl="0">
              <a:spcBef>
                <a:spcPts val="0"/>
              </a:spcBef>
              <a:buNone/>
              <a:defRPr sz="651">
                <a:solidFill>
                  <a:schemeClr val="dk1"/>
                </a:solidFill>
                <a:latin typeface="Verdana"/>
                <a:ea typeface="Verdana"/>
                <a:cs typeface="Verdana"/>
                <a:sym typeface="Verdana"/>
              </a:defRPr>
            </a:lvl5pPr>
            <a:lvl6pPr marL="0" marR="0" lvl="5" indent="0" algn="r" rtl="0">
              <a:spcBef>
                <a:spcPts val="0"/>
              </a:spcBef>
              <a:buNone/>
              <a:defRPr sz="651">
                <a:solidFill>
                  <a:schemeClr val="dk1"/>
                </a:solidFill>
                <a:latin typeface="Verdana"/>
                <a:ea typeface="Verdana"/>
                <a:cs typeface="Verdana"/>
                <a:sym typeface="Verdana"/>
              </a:defRPr>
            </a:lvl6pPr>
            <a:lvl7pPr marL="0" marR="0" lvl="6" indent="0" algn="r" rtl="0">
              <a:spcBef>
                <a:spcPts val="0"/>
              </a:spcBef>
              <a:buNone/>
              <a:defRPr sz="651">
                <a:solidFill>
                  <a:schemeClr val="dk1"/>
                </a:solidFill>
                <a:latin typeface="Verdana"/>
                <a:ea typeface="Verdana"/>
                <a:cs typeface="Verdana"/>
                <a:sym typeface="Verdana"/>
              </a:defRPr>
            </a:lvl7pPr>
            <a:lvl8pPr marL="0" marR="0" lvl="7" indent="0" algn="r" rtl="0">
              <a:spcBef>
                <a:spcPts val="0"/>
              </a:spcBef>
              <a:buNone/>
              <a:defRPr sz="651">
                <a:solidFill>
                  <a:schemeClr val="dk1"/>
                </a:solidFill>
                <a:latin typeface="Verdana"/>
                <a:ea typeface="Verdana"/>
                <a:cs typeface="Verdana"/>
                <a:sym typeface="Verdana"/>
              </a:defRPr>
            </a:lvl8pPr>
            <a:lvl9pPr marL="0" marR="0" lvl="8" indent="0" algn="r" rtl="0">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768" r:id="rId1"/>
    <p:sldLayoutId id="2147483770"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7">
          <p15:clr>
            <a:srgbClr val="F26B43"/>
          </p15:clr>
        </p15:guide>
        <p15:guide id="10" pos="1383">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8.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18.xml"/><Relationship Id="rId6" Type="http://schemas.openxmlformats.org/officeDocument/2006/relationships/image" Target="../media/image17.jp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18.xml"/><Relationship Id="rId6" Type="http://schemas.openxmlformats.org/officeDocument/2006/relationships/image" Target="../media/image24.jp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18.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18.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8.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18.xml"/><Relationship Id="rId6" Type="http://schemas.openxmlformats.org/officeDocument/2006/relationships/image" Target="../media/image31.jp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118.xml"/><Relationship Id="rId5" Type="http://schemas.openxmlformats.org/officeDocument/2006/relationships/chart" Target="../charts/chart11.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5.pn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18.xml"/><Relationship Id="rId6" Type="http://schemas.openxmlformats.org/officeDocument/2006/relationships/image" Target="../media/image31.jpg"/><Relationship Id="rId11" Type="http://schemas.openxmlformats.org/officeDocument/2006/relationships/image" Target="../media/image40.png"/><Relationship Id="rId5" Type="http://schemas.openxmlformats.org/officeDocument/2006/relationships/image" Target="../media/image37.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18.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118.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9.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118.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118.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2.jpg"/></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118.xml"/></Relationships>
</file>

<file path=ppt/slides/_rels/slide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4.png"/><Relationship Id="rId7"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18.xml"/><Relationship Id="rId6" Type="http://schemas.openxmlformats.org/officeDocument/2006/relationships/image" Target="../media/image42.jpg"/><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3.xml"/><Relationship Id="rId1" Type="http://schemas.openxmlformats.org/officeDocument/2006/relationships/slideLayout" Target="../slideLayouts/slideLayout118.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4.xml"/><Relationship Id="rId1" Type="http://schemas.openxmlformats.org/officeDocument/2006/relationships/slideLayout" Target="../slideLayouts/slideLayout118.xml"/><Relationship Id="rId4" Type="http://schemas.openxmlformats.org/officeDocument/2006/relationships/chart" Target="../charts/chart2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0.png"/><Relationship Id="rId7"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18.xml"/><Relationship Id="rId6" Type="http://schemas.openxmlformats.org/officeDocument/2006/relationships/image" Target="../media/image53.jpg"/><Relationship Id="rId11" Type="http://schemas.openxmlformats.org/officeDocument/2006/relationships/image" Target="../media/image56.png"/><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7.xm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
          <p:cNvSpPr txBox="1">
            <a:spLocks noGrp="1"/>
          </p:cNvSpPr>
          <p:nvPr>
            <p:ph type="subTitle" idx="4294967295"/>
          </p:nvPr>
        </p:nvSpPr>
        <p:spPr>
          <a:xfrm>
            <a:off x="335716" y="4743294"/>
            <a:ext cx="4499756" cy="11547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2000"/>
              <a:buFont typeface="Arial"/>
              <a:buNone/>
            </a:pPr>
            <a:endParaRPr sz="2000" b="0" i="0" u="none" strike="noStrike" cap="none" dirty="0">
              <a:solidFill>
                <a:schemeClr val="lt1"/>
              </a:solidFill>
              <a:latin typeface="Verdana"/>
              <a:ea typeface="Verdana"/>
              <a:cs typeface="Verdana"/>
              <a:sym typeface="Verdana"/>
            </a:endParaRPr>
          </a:p>
          <a:p>
            <a:pPr marL="0" marR="0" lvl="0" indent="0" algn="l" rtl="0">
              <a:spcBef>
                <a:spcPts val="1333"/>
              </a:spcBef>
              <a:spcAft>
                <a:spcPts val="0"/>
              </a:spcAft>
              <a:buClr>
                <a:schemeClr val="accent1"/>
              </a:buClr>
              <a:buSzPts val="2000"/>
              <a:buFont typeface="Arial"/>
              <a:buNone/>
            </a:pPr>
            <a:r>
              <a:rPr lang="fr-FR" sz="2000" b="1" i="0" u="none" strike="noStrike" cap="none" dirty="0">
                <a:solidFill>
                  <a:schemeClr val="accent1"/>
                </a:solidFill>
                <a:latin typeface="Verdana"/>
                <a:ea typeface="Verdana"/>
                <a:cs typeface="Verdana"/>
                <a:sym typeface="Verdana"/>
              </a:rPr>
              <a:t>Network </a:t>
            </a:r>
            <a:r>
              <a:rPr lang="fr-FR" sz="2000" b="1" i="0" u="none" strike="noStrike" cap="none" dirty="0" err="1">
                <a:solidFill>
                  <a:schemeClr val="accent1"/>
                </a:solidFill>
                <a:latin typeface="Verdana"/>
                <a:ea typeface="Verdana"/>
                <a:cs typeface="Verdana"/>
                <a:sym typeface="Verdana"/>
              </a:rPr>
              <a:t>QoS</a:t>
            </a:r>
            <a:endParaRPr dirty="0"/>
          </a:p>
          <a:p>
            <a:pPr marL="0" marR="0" lvl="0" indent="0" algn="l" rtl="0">
              <a:spcBef>
                <a:spcPts val="1333"/>
              </a:spcBef>
              <a:spcAft>
                <a:spcPts val="0"/>
              </a:spcAft>
              <a:buClr>
                <a:schemeClr val="lt1"/>
              </a:buClr>
              <a:buSzPts val="2000"/>
              <a:buFont typeface="Arial"/>
              <a:buNone/>
            </a:pPr>
            <a:r>
              <a:rPr lang="fr-FR" sz="2000" b="0" i="0" u="none" strike="noStrike" cap="none" dirty="0">
                <a:solidFill>
                  <a:schemeClr val="lt1"/>
                </a:solidFill>
                <a:latin typeface="Verdana"/>
                <a:ea typeface="Verdana"/>
                <a:cs typeface="Verdana"/>
                <a:sym typeface="Verdana"/>
              </a:rPr>
              <a:t>Benchmarking report ALLADA</a:t>
            </a:r>
            <a:endParaRPr dirty="0"/>
          </a:p>
        </p:txBody>
      </p:sp>
      <p:sp>
        <p:nvSpPr>
          <p:cNvPr id="1421" name="Google Shape;1421;p1"/>
          <p:cNvSpPr txBox="1">
            <a:spLocks noGrp="1"/>
          </p:cNvSpPr>
          <p:nvPr>
            <p:ph type="body" idx="4294967295"/>
          </p:nvPr>
        </p:nvSpPr>
        <p:spPr>
          <a:xfrm>
            <a:off x="335716" y="6256666"/>
            <a:ext cx="4537067" cy="3378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1400"/>
              <a:buNone/>
            </a:pPr>
            <a:r>
              <a:rPr lang="fr-FR" sz="1400" dirty="0" err="1">
                <a:solidFill>
                  <a:schemeClr val="lt1"/>
                </a:solidFill>
              </a:rPr>
              <a:t>November</a:t>
            </a:r>
            <a:r>
              <a:rPr lang="fr-FR" sz="1400" dirty="0">
                <a:solidFill>
                  <a:schemeClr val="lt1"/>
                </a:solidFill>
              </a:rPr>
              <a:t> 23</a:t>
            </a:r>
            <a:r>
              <a:rPr lang="fr-FR" sz="1400" baseline="30000" dirty="0">
                <a:solidFill>
                  <a:schemeClr val="lt1"/>
                </a:solidFill>
              </a:rPr>
              <a:t>th</a:t>
            </a:r>
            <a:r>
              <a:rPr lang="fr-FR" sz="1400" dirty="0">
                <a:solidFill>
                  <a:schemeClr val="lt1"/>
                </a:solidFill>
              </a:rPr>
              <a:t>, 2023</a:t>
            </a:r>
            <a:endParaRPr dirty="0"/>
          </a:p>
        </p:txBody>
      </p:sp>
      <p:pic>
        <p:nvPicPr>
          <p:cNvPr id="1422" name="Google Shape;1422;p1"/>
          <p:cNvPicPr preferRelativeResize="0"/>
          <p:nvPr/>
        </p:nvPicPr>
        <p:blipFill rotWithShape="1">
          <a:blip r:embed="rId3">
            <a:alphaModFix/>
          </a:blip>
          <a:srcRect/>
          <a:stretch/>
        </p:blipFill>
        <p:spPr>
          <a:xfrm>
            <a:off x="10771696" y="134528"/>
            <a:ext cx="980043" cy="990506"/>
          </a:xfrm>
          <a:prstGeom prst="rect">
            <a:avLst/>
          </a:prstGeom>
          <a:noFill/>
          <a:ln>
            <a:noFill/>
          </a:ln>
        </p:spPr>
      </p:pic>
      <p:pic>
        <p:nvPicPr>
          <p:cNvPr id="1423" name="Google Shape;1423;p1"/>
          <p:cNvPicPr preferRelativeResize="0"/>
          <p:nvPr/>
        </p:nvPicPr>
        <p:blipFill rotWithShape="1">
          <a:blip r:embed="rId4">
            <a:alphaModFix/>
          </a:blip>
          <a:srcRect b="7100"/>
          <a:stretch/>
        </p:blipFill>
        <p:spPr>
          <a:xfrm>
            <a:off x="3016578" y="188520"/>
            <a:ext cx="6008203" cy="5581531"/>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2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3G Data service </a:t>
            </a:r>
            <a:br>
              <a:rPr lang="fr-FR" sz="2400">
                <a:solidFill>
                  <a:srgbClr val="414141"/>
                </a:solidFill>
              </a:rPr>
            </a:br>
            <a:r>
              <a:rPr lang="fr-FR" sz="2400">
                <a:solidFill>
                  <a:srgbClr val="7F7F7F"/>
                </a:solidFill>
                <a:latin typeface="Verdana"/>
                <a:ea typeface="Verdana"/>
                <a:cs typeface="Verdana"/>
                <a:sym typeface="Verdana"/>
              </a:rPr>
              <a:t> </a:t>
            </a:r>
            <a:br>
              <a:rPr lang="fr-FR" sz="2400">
                <a:solidFill>
                  <a:srgbClr val="414141"/>
                </a:solidFill>
              </a:rPr>
            </a:br>
            <a:endParaRPr sz="2400">
              <a:solidFill>
                <a:srgbClr val="414141"/>
              </a:solidFill>
            </a:endParaRPr>
          </a:p>
        </p:txBody>
      </p:sp>
      <p:sp>
        <p:nvSpPr>
          <p:cNvPr id="1775" name="Google Shape;1775;p2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10</a:t>
            </a:fld>
            <a:endParaRPr sz="651" b="0" i="0" u="none" strike="noStrike" cap="none">
              <a:solidFill>
                <a:srgbClr val="000000"/>
              </a:solidFill>
              <a:latin typeface="Verdana"/>
              <a:ea typeface="Verdana"/>
              <a:cs typeface="Verdana"/>
              <a:sym typeface="Verdana"/>
            </a:endParaRPr>
          </a:p>
        </p:txBody>
      </p:sp>
      <p:sp>
        <p:nvSpPr>
          <p:cNvPr id="1776" name="Google Shape;1776;p2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77" name="Google Shape;1777;p20"/>
          <p:cNvSpPr/>
          <p:nvPr/>
        </p:nvSpPr>
        <p:spPr>
          <a:xfrm>
            <a:off x="469900" y="1913766"/>
            <a:ext cx="1669392" cy="42838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3G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78" name="Google Shape;1778;p20"/>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79" name="Google Shape;1779;p20"/>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80" name="Google Shape;1780;p20"/>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81" name="Google Shape;1781;p20"/>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82" name="Google Shape;1782;p20"/>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83" name="Google Shape;1783;p20"/>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84" name="Google Shape;1784;p20"/>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85" name="Google Shape;1785;p20"/>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3G data service, and all operators met ARCEP's requirements </a:t>
            </a:r>
            <a:r>
              <a:rPr lang="en-US" sz="1200" dirty="0">
                <a:solidFill>
                  <a:srgbClr val="7F7F7F"/>
                </a:solidFill>
              </a:rPr>
              <a:t>except MOOV in Web failure Rate</a:t>
            </a: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in 2nd position for 3G DL throughput with 3.5Mbps, compared to 9.46Mbps for CELTISS and 4Mbps for MOOV.</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ranked first in term of 3G UL throughput with 1.78 Mbps against 1.16 Mbps for MOOV and  2.18Mbps for CELTISS,</a:t>
            </a:r>
            <a:endParaRPr lang="en-US" sz="1200" dirty="0"/>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86" name="Google Shape;1786;p20"/>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22483" y="1913766"/>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Its recommended to push as much as possible the data traffic to 4G in order to:</a:t>
            </a:r>
          </a:p>
          <a:p>
            <a:pPr algn="just">
              <a:lnSpc>
                <a:spcPct val="150000"/>
              </a:lnSpc>
              <a:buClr>
                <a:srgbClr val="81BC00"/>
              </a:buClr>
              <a:buSzPts val="1200"/>
            </a:pPr>
            <a:r>
              <a:rPr lang="en-US" sz="1200" dirty="0">
                <a:solidFill>
                  <a:srgbClr val="7F7F7F"/>
                </a:solidFill>
                <a:latin typeface="Verdana"/>
                <a:ea typeface="Verdana"/>
                <a:cs typeface="Verdana"/>
              </a:rPr>
              <a:t>       - Improve end user perception,  Both DT and stats are showing that users in average are served with up to 700% better throughput in 4G than in 3G</a:t>
            </a:r>
          </a:p>
          <a:p>
            <a:pPr algn="just">
              <a:lnSpc>
                <a:spcPct val="150000"/>
              </a:lnSpc>
              <a:buClr>
                <a:srgbClr val="81BC00"/>
              </a:buClr>
              <a:buSzPts val="1200"/>
            </a:pPr>
            <a:r>
              <a:rPr lang="en-US" sz="1200" dirty="0">
                <a:solidFill>
                  <a:srgbClr val="7F7F7F"/>
                </a:solidFill>
                <a:latin typeface="Verdana"/>
                <a:ea typeface="Verdana"/>
                <a:cs typeface="Verdana"/>
              </a:rPr>
              <a:t>       -  Offload the 3G network which will improve the 3G throughput and the 3G radio quality</a:t>
            </a:r>
          </a:p>
          <a:p>
            <a:pPr algn="just">
              <a:lnSpc>
                <a:spcPct val="150000"/>
              </a:lnSpc>
              <a:buClr>
                <a:srgbClr val="81BC00"/>
              </a:buClr>
              <a:buSzPts val="1200"/>
            </a:pPr>
            <a:r>
              <a:rPr lang="en-US" sz="1200" dirty="0">
                <a:solidFill>
                  <a:srgbClr val="7F7F7F"/>
                </a:solidFill>
                <a:latin typeface="Verdana"/>
                <a:ea typeface="Verdana"/>
                <a:cs typeface="Verdana"/>
              </a:rPr>
              <a:t>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Some features and parameters need to be tuned and aligned</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21"/>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Key Results</a:t>
            </a:r>
            <a:endParaRPr sz="2600" b="0" i="0" u="none" strike="noStrike" cap="none">
              <a:solidFill>
                <a:srgbClr val="FFFFFF"/>
              </a:solidFill>
              <a:latin typeface="Quattrocento Sans"/>
              <a:ea typeface="Quattrocento Sans"/>
              <a:cs typeface="Quattrocento Sans"/>
              <a:sym typeface="Quattrocento Sans"/>
            </a:endParaRPr>
          </a:p>
        </p:txBody>
      </p:sp>
      <p:sp>
        <p:nvSpPr>
          <p:cNvPr id="1792" name="Google Shape;1792;p21"/>
          <p:cNvSpPr txBox="1"/>
          <p:nvPr/>
        </p:nvSpPr>
        <p:spPr>
          <a:xfrm>
            <a:off x="471057" y="2090740"/>
            <a:ext cx="1719694"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03</a:t>
            </a:r>
            <a:endParaRPr dirty="0"/>
          </a:p>
        </p:txBody>
      </p:sp>
      <p:cxnSp>
        <p:nvCxnSpPr>
          <p:cNvPr id="1793" name="Google Shape;1793;p21"/>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2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a:t>
            </a:r>
            <a:r>
              <a:rPr lang="fr-FR" sz="2400" dirty="0" err="1">
                <a:solidFill>
                  <a:srgbClr val="414141"/>
                </a:solidFill>
              </a:rPr>
              <a:t>Coverage</a:t>
            </a:r>
            <a:br>
              <a:rPr lang="fr-FR" sz="2400" dirty="0">
                <a:solidFill>
                  <a:srgbClr val="414141"/>
                </a:solidFill>
              </a:rPr>
            </a:br>
            <a:br>
              <a:rPr lang="fr-FR" sz="2400" dirty="0">
                <a:solidFill>
                  <a:srgbClr val="414141"/>
                </a:solidFill>
              </a:rPr>
            </a:br>
            <a:r>
              <a:rPr lang="en-US" sz="1400" dirty="0">
                <a:solidFill>
                  <a:srgbClr val="7F7F7F"/>
                </a:solidFill>
              </a:rPr>
              <a:t>MTN, MOOV, and CELTISS have similar2G coverage, All of them satisfy the ARCEP requirements</a:t>
            </a:r>
            <a:br>
              <a:rPr lang="en-US" sz="1400" dirty="0">
                <a:solidFill>
                  <a:srgbClr val="7F7F7F"/>
                </a:solidFill>
              </a:rPr>
            </a:br>
            <a:r>
              <a:rPr lang="en-US" sz="1400" dirty="0">
                <a:solidFill>
                  <a:srgbClr val="7F7F7F"/>
                </a:solidFill>
              </a:rPr>
              <a:t>MTN and MOOV failed to satisfy the ARCEP 3G Coverage requirements</a:t>
            </a:r>
            <a:br>
              <a:rPr lang="en-US" sz="1400" dirty="0">
                <a:solidFill>
                  <a:srgbClr val="7F7F7F"/>
                </a:solidFill>
              </a:rPr>
            </a:br>
            <a:r>
              <a:rPr lang="en-US" sz="1400" dirty="0">
                <a:solidFill>
                  <a:srgbClr val="7F7F7F"/>
                </a:solidFill>
              </a:rPr>
              <a:t>Only MOOV reach the ARCEP 4G coverage thresholds. MTN and CELTISS failed in </a:t>
            </a:r>
            <a:r>
              <a:rPr lang="en-US" sz="1400" dirty="0" err="1">
                <a:solidFill>
                  <a:srgbClr val="7F7F7F"/>
                </a:solidFill>
              </a:rPr>
              <a:t>Incar</a:t>
            </a:r>
            <a:r>
              <a:rPr lang="en-US" sz="1400" dirty="0">
                <a:solidFill>
                  <a:srgbClr val="7F7F7F"/>
                </a:solidFill>
              </a:rPr>
              <a:t> &amp;Indoor 4G coverage </a:t>
            </a: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00" name="Google Shape;1800;p2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12</a:t>
            </a:fld>
            <a:endParaRPr sz="651" b="0" i="0" u="none" strike="noStrike" cap="none">
              <a:solidFill>
                <a:srgbClr val="000000"/>
              </a:solidFill>
              <a:latin typeface="Verdana"/>
              <a:ea typeface="Verdana"/>
              <a:cs typeface="Verdana"/>
              <a:sym typeface="Verdana"/>
            </a:endParaRPr>
          </a:p>
        </p:txBody>
      </p:sp>
      <p:sp>
        <p:nvSpPr>
          <p:cNvPr id="1801" name="Google Shape;1801;p2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02" name="Google Shape;1802;p22"/>
          <p:cNvGraphicFramePr/>
          <p:nvPr>
            <p:extLst>
              <p:ext uri="{D42A27DB-BD31-4B8C-83A1-F6EECF244321}">
                <p14:modId xmlns:p14="http://schemas.microsoft.com/office/powerpoint/2010/main" val="1202711560"/>
              </p:ext>
            </p:extLst>
          </p:nvPr>
        </p:nvGraphicFramePr>
        <p:xfrm>
          <a:off x="469900" y="2268400"/>
          <a:ext cx="11475750" cy="3130760"/>
        </p:xfrm>
        <a:graphic>
          <a:graphicData uri="http://schemas.openxmlformats.org/drawingml/2006/table">
            <a:tbl>
              <a:tblPr>
                <a:noFill/>
                <a:tableStyleId>{62A84436-6C33-42CD-8F6A-DCAEFB94276C}</a:tableStyleId>
              </a:tblPr>
              <a:tblGrid>
                <a:gridCol w="1033425">
                  <a:extLst>
                    <a:ext uri="{9D8B030D-6E8A-4147-A177-3AD203B41FA5}">
                      <a16:colId xmlns:a16="http://schemas.microsoft.com/office/drawing/2014/main" val="20000"/>
                    </a:ext>
                  </a:extLst>
                </a:gridCol>
                <a:gridCol w="1561650">
                  <a:extLst>
                    <a:ext uri="{9D8B030D-6E8A-4147-A177-3AD203B41FA5}">
                      <a16:colId xmlns:a16="http://schemas.microsoft.com/office/drawing/2014/main" val="20001"/>
                    </a:ext>
                  </a:extLst>
                </a:gridCol>
                <a:gridCol w="2946125">
                  <a:extLst>
                    <a:ext uri="{9D8B030D-6E8A-4147-A177-3AD203B41FA5}">
                      <a16:colId xmlns:a16="http://schemas.microsoft.com/office/drawing/2014/main" val="20002"/>
                    </a:ext>
                  </a:extLst>
                </a:gridCol>
                <a:gridCol w="667875">
                  <a:extLst>
                    <a:ext uri="{9D8B030D-6E8A-4147-A177-3AD203B41FA5}">
                      <a16:colId xmlns:a16="http://schemas.microsoft.com/office/drawing/2014/main" val="20003"/>
                    </a:ext>
                  </a:extLst>
                </a:gridCol>
                <a:gridCol w="965575">
                  <a:extLst>
                    <a:ext uri="{9D8B030D-6E8A-4147-A177-3AD203B41FA5}">
                      <a16:colId xmlns:a16="http://schemas.microsoft.com/office/drawing/2014/main" val="20004"/>
                    </a:ext>
                  </a:extLst>
                </a:gridCol>
                <a:gridCol w="776700">
                  <a:extLst>
                    <a:ext uri="{9D8B030D-6E8A-4147-A177-3AD203B41FA5}">
                      <a16:colId xmlns:a16="http://schemas.microsoft.com/office/drawing/2014/main" val="20005"/>
                    </a:ext>
                  </a:extLst>
                </a:gridCol>
                <a:gridCol w="965575">
                  <a:extLst>
                    <a:ext uri="{9D8B030D-6E8A-4147-A177-3AD203B41FA5}">
                      <a16:colId xmlns:a16="http://schemas.microsoft.com/office/drawing/2014/main" val="20006"/>
                    </a:ext>
                  </a:extLst>
                </a:gridCol>
                <a:gridCol w="826500">
                  <a:extLst>
                    <a:ext uri="{9D8B030D-6E8A-4147-A177-3AD203B41FA5}">
                      <a16:colId xmlns:a16="http://schemas.microsoft.com/office/drawing/2014/main" val="20007"/>
                    </a:ext>
                  </a:extLst>
                </a:gridCol>
                <a:gridCol w="965575">
                  <a:extLst>
                    <a:ext uri="{9D8B030D-6E8A-4147-A177-3AD203B41FA5}">
                      <a16:colId xmlns:a16="http://schemas.microsoft.com/office/drawing/2014/main" val="20008"/>
                    </a:ext>
                  </a:extLst>
                </a:gridCol>
                <a:gridCol w="766750">
                  <a:extLst>
                    <a:ext uri="{9D8B030D-6E8A-4147-A177-3AD203B41FA5}">
                      <a16:colId xmlns:a16="http://schemas.microsoft.com/office/drawing/2014/main" val="20009"/>
                    </a:ext>
                  </a:extLst>
                </a:gridCol>
              </a:tblGrid>
              <a:tr h="19122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1" i="0" u="none" strike="noStrike" cap="none" dirty="0">
                          <a:solidFill>
                            <a:srgbClr val="FFFFFF"/>
                          </a:solidFill>
                          <a:latin typeface="Verdana"/>
                          <a:ea typeface="Verdana"/>
                          <a:cs typeface="Verdana"/>
                          <a:sym typeface="Verdana"/>
                        </a:rPr>
                        <a:t>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12775">
                <a:tc vMerge="1">
                  <a:txBody>
                    <a:bodyPr/>
                    <a:lstStyle/>
                    <a:p>
                      <a:endParaRPr lang="fr-FR"/>
                    </a:p>
                  </a:txBody>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409775">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2G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err="1">
                          <a:solidFill>
                            <a:srgbClr val="000000"/>
                          </a:solidFill>
                          <a:latin typeface="Verdana"/>
                          <a:ea typeface="Verdana"/>
                          <a:cs typeface="Verdana"/>
                          <a:sym typeface="Verdana"/>
                        </a:rPr>
                        <a:t>Incar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Incar: Rxlev &gt;-87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99,16%</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99,77%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9775">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dirty="0" err="1">
                          <a:solidFill>
                            <a:srgbClr val="000000"/>
                          </a:solidFill>
                          <a:latin typeface="Verdana"/>
                          <a:ea typeface="Verdana"/>
                          <a:cs typeface="Verdana"/>
                          <a:sym typeface="Verdana"/>
                        </a:rPr>
                        <a:t>Outdoor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&gt;-92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99,84%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100%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100%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&gt;-74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90,80%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sz="1100" b="0" i="0" u="none" strike="noStrike" cap="none">
                        <a:solidFill>
                          <a:schemeClr val="dk1"/>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90,02%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91,41%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37300">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3G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Incar,Indoor,Outdoor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RSCP &lt;-85 dBm</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86,47%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84,84%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94,74%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314150">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4G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&lt;-90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84,48%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97,4%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77,24%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NOK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Outdoor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&lt;-95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96,68%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92,55%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9610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&lt;-78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24,54%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81,40%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44,23%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 </a:t>
                      </a:r>
                      <a:r>
                        <a:rPr lang="fr-FR" sz="1100" b="1" i="0" u="none" strike="noStrike" cap="none" dirty="0">
                          <a:solidFill>
                            <a:schemeClr val="dk1"/>
                          </a:solidFill>
                          <a:latin typeface="Verdana"/>
                          <a:ea typeface="Verdana"/>
                          <a:cs typeface="Verdana"/>
                          <a:sym typeface="Verdana"/>
                        </a:rPr>
                        <a:t>NOK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2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2G/3G </a:t>
            </a:r>
            <a:r>
              <a:rPr lang="fr-FR" sz="2400" dirty="0" err="1">
                <a:solidFill>
                  <a:srgbClr val="414141"/>
                </a:solidFill>
              </a:rPr>
              <a:t>voice</a:t>
            </a:r>
            <a:r>
              <a:rPr lang="fr-FR" sz="2400" dirty="0">
                <a:solidFill>
                  <a:srgbClr val="414141"/>
                </a:solidFill>
              </a:rPr>
              <a:t> and SMS </a:t>
            </a:r>
            <a:r>
              <a:rPr lang="fr-FR" sz="2400" dirty="0" err="1">
                <a:solidFill>
                  <a:srgbClr val="414141"/>
                </a:solidFill>
              </a:rPr>
              <a:t>Summary</a:t>
            </a:r>
            <a:br>
              <a:rPr lang="fr-FR" sz="2400" dirty="0">
                <a:solidFill>
                  <a:srgbClr val="414141"/>
                </a:solidFill>
              </a:rPr>
            </a:br>
            <a:br>
              <a:rPr lang="fr-FR" sz="2400" dirty="0">
                <a:solidFill>
                  <a:srgbClr val="414141"/>
                </a:solidFill>
              </a:rPr>
            </a:br>
            <a:r>
              <a:rPr lang="en-US" sz="1400" dirty="0">
                <a:solidFill>
                  <a:srgbClr val="7F7F7F"/>
                </a:solidFill>
              </a:rPr>
              <a:t>MTN is ranked first in voice accessibility and It’s the only operator that satisfied the blocking rate  ARCEP requirement</a:t>
            </a:r>
            <a:br>
              <a:rPr lang="en-US" sz="1400" dirty="0">
                <a:solidFill>
                  <a:srgbClr val="7F7F7F"/>
                </a:solidFill>
              </a:rPr>
            </a:br>
            <a:r>
              <a:rPr lang="en-US" sz="1400" dirty="0">
                <a:solidFill>
                  <a:srgbClr val="7F7F7F"/>
                </a:solidFill>
              </a:rPr>
              <a:t>All operators satisfy the </a:t>
            </a:r>
            <a:r>
              <a:rPr lang="en-US" sz="1400" dirty="0" err="1">
                <a:solidFill>
                  <a:srgbClr val="7F7F7F"/>
                </a:solidFill>
              </a:rPr>
              <a:t>retainability</a:t>
            </a:r>
            <a:r>
              <a:rPr lang="en-US" sz="1400" dirty="0">
                <a:solidFill>
                  <a:srgbClr val="7F7F7F"/>
                </a:solidFill>
              </a:rPr>
              <a:t> ARCEP thresholds </a:t>
            </a:r>
            <a:br>
              <a:rPr lang="en-US" sz="1400" dirty="0">
                <a:solidFill>
                  <a:srgbClr val="7F7F7F"/>
                </a:solidFill>
              </a:rPr>
            </a:br>
            <a:r>
              <a:rPr lang="en-US" sz="1400" dirty="0">
                <a:solidFill>
                  <a:srgbClr val="7F7F7F"/>
                </a:solidFill>
              </a:rPr>
              <a:t>All operators met the MOS ARCEP thresholds however MOOV and CELTISS have better average MOS</a:t>
            </a:r>
            <a:br>
              <a:rPr lang="en-US" sz="1400" dirty="0">
                <a:solidFill>
                  <a:srgbClr val="000000"/>
                </a:solidFill>
              </a:rPr>
            </a:br>
            <a:r>
              <a:rPr lang="en-US" sz="1400" dirty="0">
                <a:solidFill>
                  <a:srgbClr val="7F7F7F"/>
                </a:solidFill>
              </a:rPr>
              <a:t>MTN and MOOV fail in SMS service due to the delivery time exceeding 6s</a:t>
            </a:r>
            <a:br>
              <a:rPr lang="fr-FR" sz="2400" dirty="0">
                <a:solidFill>
                  <a:srgbClr val="414141"/>
                </a:solidFill>
              </a:rPr>
            </a:br>
            <a:endParaRPr sz="2400" dirty="0">
              <a:solidFill>
                <a:srgbClr val="414141"/>
              </a:solidFill>
            </a:endParaRPr>
          </a:p>
        </p:txBody>
      </p:sp>
      <p:sp>
        <p:nvSpPr>
          <p:cNvPr id="1809" name="Google Shape;1809;p2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13</a:t>
            </a:fld>
            <a:endParaRPr sz="651" b="0" i="0" u="none" strike="noStrike" cap="none">
              <a:solidFill>
                <a:srgbClr val="000000"/>
              </a:solidFill>
              <a:latin typeface="Verdana"/>
              <a:ea typeface="Verdana"/>
              <a:cs typeface="Verdana"/>
              <a:sym typeface="Verdana"/>
            </a:endParaRPr>
          </a:p>
        </p:txBody>
      </p:sp>
      <p:sp>
        <p:nvSpPr>
          <p:cNvPr id="1810" name="Google Shape;1810;p2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11" name="Google Shape;1811;p23"/>
          <p:cNvGraphicFramePr/>
          <p:nvPr>
            <p:extLst>
              <p:ext uri="{D42A27DB-BD31-4B8C-83A1-F6EECF244321}">
                <p14:modId xmlns:p14="http://schemas.microsoft.com/office/powerpoint/2010/main" val="946141975"/>
              </p:ext>
            </p:extLst>
          </p:nvPr>
        </p:nvGraphicFramePr>
        <p:xfrm>
          <a:off x="469900" y="2441604"/>
          <a:ext cx="11387975" cy="2835675"/>
        </p:xfrm>
        <a:graphic>
          <a:graphicData uri="http://schemas.openxmlformats.org/drawingml/2006/table">
            <a:tbl>
              <a:tblPr>
                <a:noFill/>
                <a:tableStyleId>{62A84436-6C33-42CD-8F6A-DCAEFB94276C}</a:tableStyleId>
              </a:tblPr>
              <a:tblGrid>
                <a:gridCol w="2125825">
                  <a:extLst>
                    <a:ext uri="{9D8B030D-6E8A-4147-A177-3AD203B41FA5}">
                      <a16:colId xmlns:a16="http://schemas.microsoft.com/office/drawing/2014/main" val="20000"/>
                    </a:ext>
                  </a:extLst>
                </a:gridCol>
                <a:gridCol w="1870750">
                  <a:extLst>
                    <a:ext uri="{9D8B030D-6E8A-4147-A177-3AD203B41FA5}">
                      <a16:colId xmlns:a16="http://schemas.microsoft.com/office/drawing/2014/main" val="20001"/>
                    </a:ext>
                  </a:extLst>
                </a:gridCol>
                <a:gridCol w="1320300">
                  <a:extLst>
                    <a:ext uri="{9D8B030D-6E8A-4147-A177-3AD203B41FA5}">
                      <a16:colId xmlns:a16="http://schemas.microsoft.com/office/drawing/2014/main" val="20002"/>
                    </a:ext>
                  </a:extLst>
                </a:gridCol>
                <a:gridCol w="1320300">
                  <a:extLst>
                    <a:ext uri="{9D8B030D-6E8A-4147-A177-3AD203B41FA5}">
                      <a16:colId xmlns:a16="http://schemas.microsoft.com/office/drawing/2014/main" val="20003"/>
                    </a:ext>
                  </a:extLst>
                </a:gridCol>
                <a:gridCol w="1129975">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868300">
                  <a:extLst>
                    <a:ext uri="{9D8B030D-6E8A-4147-A177-3AD203B41FA5}">
                      <a16:colId xmlns:a16="http://schemas.microsoft.com/office/drawing/2014/main" val="20006"/>
                    </a:ext>
                  </a:extLst>
                </a:gridCol>
                <a:gridCol w="868300">
                  <a:extLst>
                    <a:ext uri="{9D8B030D-6E8A-4147-A177-3AD203B41FA5}">
                      <a16:colId xmlns:a16="http://schemas.microsoft.com/office/drawing/2014/main" val="20007"/>
                    </a:ext>
                  </a:extLst>
                </a:gridCol>
                <a:gridCol w="915875">
                  <a:extLst>
                    <a:ext uri="{9D8B030D-6E8A-4147-A177-3AD203B41FA5}">
                      <a16:colId xmlns:a16="http://schemas.microsoft.com/office/drawing/2014/main" val="20008"/>
                    </a:ext>
                  </a:extLst>
                </a:gridCol>
              </a:tblGrid>
              <a:tr h="21050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05975">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3383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Accesibility: Blocking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0,61%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1,29%</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1,17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210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Retainability: Call drop rate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0,71%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0,84%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7725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Call Completetion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=&lt;98%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98,87%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98,03%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98,94%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2327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Integrity: Voice quality</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Note requise&gt; 2,8</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3,79</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3</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350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sending success rate % (E2E delivery Time&lt;6 sec)</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96,34%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93,73%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99,67%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458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receving success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96,14%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91,10%</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99,36%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2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3G Data </a:t>
            </a:r>
            <a:r>
              <a:rPr lang="fr-FR" sz="2400" dirty="0" err="1">
                <a:solidFill>
                  <a:srgbClr val="414141"/>
                </a:solidFill>
              </a:rPr>
              <a:t>Summary</a:t>
            </a:r>
            <a:br>
              <a:rPr lang="fr-FR" sz="2400" dirty="0">
                <a:solidFill>
                  <a:srgbClr val="414141"/>
                </a:solidFill>
              </a:rPr>
            </a:br>
            <a:br>
              <a:rPr lang="fr-FR" sz="2400" dirty="0">
                <a:solidFill>
                  <a:srgbClr val="414141"/>
                </a:solidFill>
              </a:rPr>
            </a:br>
            <a:r>
              <a:rPr lang="en-US" sz="1400" dirty="0">
                <a:solidFill>
                  <a:srgbClr val="7F7F7F"/>
                </a:solidFill>
              </a:rPr>
              <a:t>All operators met the 3G Data ARCEP requirements except MOOV in Web failure Rate</a:t>
            </a:r>
            <a:br>
              <a:rPr lang="fr-FR" dirty="0">
                <a:solidFill>
                  <a:srgbClr val="7F7F7F"/>
                </a:solidFill>
                <a:latin typeface="Verdana"/>
                <a:ea typeface="Verdana"/>
                <a:cs typeface="Verdana"/>
                <a:sym typeface="Verdana"/>
              </a:rPr>
            </a:br>
            <a:br>
              <a:rPr lang="fr-FR" sz="2400" dirty="0">
                <a:solidFill>
                  <a:srgbClr val="414141"/>
                </a:solidFill>
              </a:rPr>
            </a:br>
            <a:endParaRPr sz="2400" dirty="0">
              <a:solidFill>
                <a:srgbClr val="414141"/>
              </a:solidFill>
            </a:endParaRPr>
          </a:p>
        </p:txBody>
      </p:sp>
      <p:sp>
        <p:nvSpPr>
          <p:cNvPr id="1818" name="Google Shape;1818;p2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14</a:t>
            </a:fld>
            <a:endParaRPr sz="651" b="0" i="0" u="none" strike="noStrike" cap="none">
              <a:solidFill>
                <a:srgbClr val="000000"/>
              </a:solidFill>
              <a:latin typeface="Verdana"/>
              <a:ea typeface="Verdana"/>
              <a:cs typeface="Verdana"/>
              <a:sym typeface="Verdana"/>
            </a:endParaRPr>
          </a:p>
        </p:txBody>
      </p:sp>
      <p:sp>
        <p:nvSpPr>
          <p:cNvPr id="1819" name="Google Shape;1819;p2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0" name="Google Shape;1820;p24"/>
          <p:cNvGraphicFramePr/>
          <p:nvPr>
            <p:extLst>
              <p:ext uri="{D42A27DB-BD31-4B8C-83A1-F6EECF244321}">
                <p14:modId xmlns:p14="http://schemas.microsoft.com/office/powerpoint/2010/main" val="2591770076"/>
              </p:ext>
            </p:extLst>
          </p:nvPr>
        </p:nvGraphicFramePr>
        <p:xfrm>
          <a:off x="469897" y="2048068"/>
          <a:ext cx="10883575" cy="3760350"/>
        </p:xfrm>
        <a:graphic>
          <a:graphicData uri="http://schemas.openxmlformats.org/drawingml/2006/table">
            <a:tbl>
              <a:tblPr>
                <a:noFill/>
                <a:tableStyleId>{62A84436-6C33-42CD-8F6A-DCAEFB94276C}</a:tableStyleId>
              </a:tblPr>
              <a:tblGrid>
                <a:gridCol w="1589250">
                  <a:extLst>
                    <a:ext uri="{9D8B030D-6E8A-4147-A177-3AD203B41FA5}">
                      <a16:colId xmlns:a16="http://schemas.microsoft.com/office/drawing/2014/main" val="20000"/>
                    </a:ext>
                  </a:extLst>
                </a:gridCol>
                <a:gridCol w="1706950">
                  <a:extLst>
                    <a:ext uri="{9D8B030D-6E8A-4147-A177-3AD203B41FA5}">
                      <a16:colId xmlns:a16="http://schemas.microsoft.com/office/drawing/2014/main" val="20001"/>
                    </a:ext>
                  </a:extLst>
                </a:gridCol>
                <a:gridCol w="1100375">
                  <a:extLst>
                    <a:ext uri="{9D8B030D-6E8A-4147-A177-3AD203B41FA5}">
                      <a16:colId xmlns:a16="http://schemas.microsoft.com/office/drawing/2014/main" val="20002"/>
                    </a:ext>
                  </a:extLst>
                </a:gridCol>
                <a:gridCol w="964950">
                  <a:extLst>
                    <a:ext uri="{9D8B030D-6E8A-4147-A177-3AD203B41FA5}">
                      <a16:colId xmlns:a16="http://schemas.microsoft.com/office/drawing/2014/main" val="20003"/>
                    </a:ext>
                  </a:extLst>
                </a:gridCol>
                <a:gridCol w="1088925">
                  <a:extLst>
                    <a:ext uri="{9D8B030D-6E8A-4147-A177-3AD203B41FA5}">
                      <a16:colId xmlns:a16="http://schemas.microsoft.com/office/drawing/2014/main" val="20004"/>
                    </a:ext>
                  </a:extLst>
                </a:gridCol>
                <a:gridCol w="931950">
                  <a:extLst>
                    <a:ext uri="{9D8B030D-6E8A-4147-A177-3AD203B41FA5}">
                      <a16:colId xmlns:a16="http://schemas.microsoft.com/office/drawing/2014/main" val="20005"/>
                    </a:ext>
                  </a:extLst>
                </a:gridCol>
                <a:gridCol w="965775">
                  <a:extLst>
                    <a:ext uri="{9D8B030D-6E8A-4147-A177-3AD203B41FA5}">
                      <a16:colId xmlns:a16="http://schemas.microsoft.com/office/drawing/2014/main" val="20006"/>
                    </a:ext>
                  </a:extLst>
                </a:gridCol>
                <a:gridCol w="945360">
                  <a:extLst>
                    <a:ext uri="{9D8B030D-6E8A-4147-A177-3AD203B41FA5}">
                      <a16:colId xmlns:a16="http://schemas.microsoft.com/office/drawing/2014/main" val="20007"/>
                    </a:ext>
                  </a:extLst>
                </a:gridCol>
                <a:gridCol w="834665">
                  <a:extLst>
                    <a:ext uri="{9D8B030D-6E8A-4147-A177-3AD203B41FA5}">
                      <a16:colId xmlns:a16="http://schemas.microsoft.com/office/drawing/2014/main" val="20008"/>
                    </a:ext>
                  </a:extLst>
                </a:gridCol>
                <a:gridCol w="755375">
                  <a:extLst>
                    <a:ext uri="{9D8B030D-6E8A-4147-A177-3AD203B41FA5}">
                      <a16:colId xmlns:a16="http://schemas.microsoft.com/office/drawing/2014/main" val="20009"/>
                    </a:ext>
                  </a:extLst>
                </a:gridCol>
              </a:tblGrid>
              <a:tr h="33737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506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554250">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HTTP </a:t>
                      </a:r>
                      <a:endParaRPr/>
                    </a:p>
                  </a:txBody>
                  <a:tcPr marL="6225" marR="6225" marT="6225" marB="0" anchor="ctr">
                    <a:lnL w="12700" cap="flat" cmpd="sng">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Successful internet connexion rate</a:t>
                      </a:r>
                      <a:endParaRPr/>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&gt;96%</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97,44%</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98,59%</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97,10%</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lgn="ctr">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89175">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&lt;=10sec</a:t>
                      </a:r>
                      <a:endParaRPr sz="10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5,35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7,01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6,49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5542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Web service failure rate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&lt;3%</a:t>
                      </a:r>
                      <a:endParaRPr sz="1000" b="0" i="0" u="none" strike="noStrike" cap="none" dirty="0">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0,69%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3,56%</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289175">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FTP</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0%/0,45%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0,47%/0%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0,48%/0,5%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6"/>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2Mbps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5,344</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4,071</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9,461</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1Mbps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2,002</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1,159</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2,186</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2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4G Data </a:t>
            </a:r>
            <a:r>
              <a:rPr lang="fr-FR" sz="2400" dirty="0" err="1">
                <a:solidFill>
                  <a:srgbClr val="414141"/>
                </a:solidFill>
              </a:rPr>
              <a:t>Summary</a:t>
            </a:r>
            <a:br>
              <a:rPr lang="fr-FR" sz="2400" dirty="0">
                <a:solidFill>
                  <a:srgbClr val="414141"/>
                </a:solidFill>
              </a:rPr>
            </a:br>
            <a:br>
              <a:rPr lang="fr-FR" sz="2400" dirty="0">
                <a:solidFill>
                  <a:srgbClr val="414141"/>
                </a:solidFill>
              </a:rPr>
            </a:br>
            <a:br>
              <a:rPr lang="fr-FR" sz="2400" dirty="0">
                <a:solidFill>
                  <a:schemeClr val="accent1"/>
                </a:solidFill>
              </a:rPr>
            </a:br>
            <a:r>
              <a:rPr lang="en-US" sz="1400" dirty="0">
                <a:solidFill>
                  <a:srgbClr val="7F7F7F"/>
                </a:solidFill>
              </a:rPr>
              <a:t>All operators met the 4G Data ARCEP requirements.</a:t>
            </a:r>
            <a:br>
              <a:rPr lang="en-US" sz="1400" dirty="0">
                <a:solidFill>
                  <a:srgbClr val="7F7F7F"/>
                </a:solidFill>
              </a:rPr>
            </a:br>
            <a:r>
              <a:rPr lang="en-US" sz="1400" dirty="0">
                <a:solidFill>
                  <a:srgbClr val="7F7F7F"/>
                </a:solidFill>
              </a:rPr>
              <a:t>MTN is ranked first in 4G FTP DL and UL tests</a:t>
            </a:r>
            <a:br>
              <a:rPr lang="en-US" sz="1400" dirty="0">
                <a:solidFill>
                  <a:srgbClr val="7F7F7F"/>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27" name="Google Shape;1827;p2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15</a:t>
            </a:fld>
            <a:endParaRPr sz="651" b="0" i="0" u="none" strike="noStrike" cap="none">
              <a:solidFill>
                <a:srgbClr val="000000"/>
              </a:solidFill>
              <a:latin typeface="Verdana"/>
              <a:ea typeface="Verdana"/>
              <a:cs typeface="Verdana"/>
              <a:sym typeface="Verdana"/>
            </a:endParaRPr>
          </a:p>
        </p:txBody>
      </p:sp>
      <p:sp>
        <p:nvSpPr>
          <p:cNvPr id="1828" name="Google Shape;1828;p2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9" name="Google Shape;1829;p25"/>
          <p:cNvGraphicFramePr/>
          <p:nvPr>
            <p:extLst>
              <p:ext uri="{D42A27DB-BD31-4B8C-83A1-F6EECF244321}">
                <p14:modId xmlns:p14="http://schemas.microsoft.com/office/powerpoint/2010/main" val="819317832"/>
              </p:ext>
            </p:extLst>
          </p:nvPr>
        </p:nvGraphicFramePr>
        <p:xfrm>
          <a:off x="469900" y="2784362"/>
          <a:ext cx="11579600" cy="2743250"/>
        </p:xfrm>
        <a:graphic>
          <a:graphicData uri="http://schemas.openxmlformats.org/drawingml/2006/table">
            <a:tbl>
              <a:tblPr>
                <a:noFill/>
                <a:tableStyleId>{62A84436-6C33-42CD-8F6A-DCAEFB94276C}</a:tableStyleId>
              </a:tblPr>
              <a:tblGrid>
                <a:gridCol w="1563950">
                  <a:extLst>
                    <a:ext uri="{9D8B030D-6E8A-4147-A177-3AD203B41FA5}">
                      <a16:colId xmlns:a16="http://schemas.microsoft.com/office/drawing/2014/main" val="20000"/>
                    </a:ext>
                  </a:extLst>
                </a:gridCol>
                <a:gridCol w="2104200">
                  <a:extLst>
                    <a:ext uri="{9D8B030D-6E8A-4147-A177-3AD203B41FA5}">
                      <a16:colId xmlns:a16="http://schemas.microsoft.com/office/drawing/2014/main" val="20001"/>
                    </a:ext>
                  </a:extLst>
                </a:gridCol>
                <a:gridCol w="1286350">
                  <a:extLst>
                    <a:ext uri="{9D8B030D-6E8A-4147-A177-3AD203B41FA5}">
                      <a16:colId xmlns:a16="http://schemas.microsoft.com/office/drawing/2014/main" val="20002"/>
                    </a:ext>
                  </a:extLst>
                </a:gridCol>
                <a:gridCol w="1061800">
                  <a:extLst>
                    <a:ext uri="{9D8B030D-6E8A-4147-A177-3AD203B41FA5}">
                      <a16:colId xmlns:a16="http://schemas.microsoft.com/office/drawing/2014/main" val="20003"/>
                    </a:ext>
                  </a:extLst>
                </a:gridCol>
                <a:gridCol w="943400">
                  <a:extLst>
                    <a:ext uri="{9D8B030D-6E8A-4147-A177-3AD203B41FA5}">
                      <a16:colId xmlns:a16="http://schemas.microsoft.com/office/drawing/2014/main" val="20004"/>
                    </a:ext>
                  </a:extLst>
                </a:gridCol>
                <a:gridCol w="972425">
                  <a:extLst>
                    <a:ext uri="{9D8B030D-6E8A-4147-A177-3AD203B41FA5}">
                      <a16:colId xmlns:a16="http://schemas.microsoft.com/office/drawing/2014/main" val="20005"/>
                    </a:ext>
                  </a:extLst>
                </a:gridCol>
                <a:gridCol w="914375">
                  <a:extLst>
                    <a:ext uri="{9D8B030D-6E8A-4147-A177-3AD203B41FA5}">
                      <a16:colId xmlns:a16="http://schemas.microsoft.com/office/drawing/2014/main" val="20006"/>
                    </a:ext>
                  </a:extLst>
                </a:gridCol>
                <a:gridCol w="833200">
                  <a:extLst>
                    <a:ext uri="{9D8B030D-6E8A-4147-A177-3AD203B41FA5}">
                      <a16:colId xmlns:a16="http://schemas.microsoft.com/office/drawing/2014/main" val="20007"/>
                    </a:ext>
                  </a:extLst>
                </a:gridCol>
                <a:gridCol w="965775">
                  <a:extLst>
                    <a:ext uri="{9D8B030D-6E8A-4147-A177-3AD203B41FA5}">
                      <a16:colId xmlns:a16="http://schemas.microsoft.com/office/drawing/2014/main" val="20008"/>
                    </a:ext>
                  </a:extLst>
                </a:gridCol>
                <a:gridCol w="934125">
                  <a:extLst>
                    <a:ext uri="{9D8B030D-6E8A-4147-A177-3AD203B41FA5}">
                      <a16:colId xmlns:a16="http://schemas.microsoft.com/office/drawing/2014/main" val="20009"/>
                    </a:ext>
                  </a:extLst>
                </a:gridCol>
              </a:tblGrid>
              <a:tr h="31225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0217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267625">
                <a:tc rowSpan="2">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HTTP Browsing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Web service failure rate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&lt;3%</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26762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&lt;=3sec</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1,15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0,83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1,23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67625">
                <a:tc rowSpan="3">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FTP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0%/0,43%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5 Mbps</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46,172</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24,826</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12,997</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2Mbps</a:t>
                      </a:r>
                      <a:endParaRPr sz="11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16,624</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13,955</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11,903</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26"/>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2G/3G/4G coverage</a:t>
            </a:r>
            <a:endParaRPr sz="2600" b="0" i="0" u="none" strike="noStrike" cap="none">
              <a:solidFill>
                <a:srgbClr val="FFFFFF"/>
              </a:solidFill>
              <a:latin typeface="Quattrocento Sans"/>
              <a:ea typeface="Quattrocento Sans"/>
              <a:cs typeface="Quattrocento Sans"/>
              <a:sym typeface="Quattrocento Sans"/>
            </a:endParaRPr>
          </a:p>
        </p:txBody>
      </p:sp>
      <p:sp>
        <p:nvSpPr>
          <p:cNvPr id="1835" name="Google Shape;1835;p26"/>
          <p:cNvSpPr txBox="1"/>
          <p:nvPr/>
        </p:nvSpPr>
        <p:spPr>
          <a:xfrm>
            <a:off x="554184" y="2090740"/>
            <a:ext cx="1636567"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a:t>
            </a:r>
            <a:r>
              <a:rPr lang="fr-FR" sz="9600" dirty="0">
                <a:solidFill>
                  <a:srgbClr val="FFFFFF"/>
                </a:solidFill>
                <a:latin typeface="Quattrocento Sans"/>
                <a:ea typeface="Quattrocento Sans"/>
                <a:cs typeface="Quattrocento Sans"/>
                <a:sym typeface="Quattrocento Sans"/>
              </a:rPr>
              <a:t>4</a:t>
            </a:r>
            <a:endParaRPr dirty="0"/>
          </a:p>
        </p:txBody>
      </p:sp>
      <p:cxnSp>
        <p:nvCxnSpPr>
          <p:cNvPr id="1836" name="Google Shape;1836;p26"/>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aphicFrame>
        <p:nvGraphicFramePr>
          <p:cNvPr id="8" name="Graphique 1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502480941"/>
              </p:ext>
            </p:extLst>
          </p:nvPr>
        </p:nvGraphicFramePr>
        <p:xfrm>
          <a:off x="469900" y="1852612"/>
          <a:ext cx="10030460" cy="4136708"/>
        </p:xfrm>
        <a:graphic>
          <a:graphicData uri="http://schemas.openxmlformats.org/drawingml/2006/chart">
            <c:chart xmlns:c="http://schemas.openxmlformats.org/drawingml/2006/chart" xmlns:r="http://schemas.openxmlformats.org/officeDocument/2006/relationships" r:id="rId3"/>
          </a:graphicData>
        </a:graphic>
      </p:graphicFrame>
      <p:sp>
        <p:nvSpPr>
          <p:cNvPr id="1842" name="Google Shape;1842;p2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2G </a:t>
            </a:r>
            <a:r>
              <a:rPr lang="fr-FR" sz="2400" dirty="0" err="1">
                <a:solidFill>
                  <a:srgbClr val="414141"/>
                </a:solidFill>
              </a:rPr>
              <a:t>coverage</a:t>
            </a:r>
            <a:br>
              <a:rPr lang="fr-FR" sz="2400" dirty="0">
                <a:solidFill>
                  <a:srgbClr val="414141"/>
                </a:solidFill>
              </a:rPr>
            </a:br>
            <a:br>
              <a:rPr lang="fr-FR" sz="2400" dirty="0">
                <a:solidFill>
                  <a:srgbClr val="414141"/>
                </a:solidFill>
              </a:rPr>
            </a:br>
            <a:r>
              <a:rPr lang="fr-FR" sz="1400" dirty="0">
                <a:solidFill>
                  <a:srgbClr val="7F7F7F"/>
                </a:solidFill>
                <a:latin typeface="Verdana"/>
                <a:ea typeface="Verdana"/>
                <a:cs typeface="Verdana"/>
                <a:sym typeface="Verdana"/>
              </a:rPr>
              <a:t>MTN, MOOV and </a:t>
            </a:r>
            <a:r>
              <a:rPr lang="fr-FR" sz="1400" dirty="0" err="1">
                <a:solidFill>
                  <a:srgbClr val="7F7F7F"/>
                </a:solidFill>
                <a:latin typeface="Verdana"/>
                <a:ea typeface="Verdana"/>
                <a:cs typeface="Verdana"/>
                <a:sym typeface="Verdana"/>
              </a:rPr>
              <a:t>CELTISS’s</a:t>
            </a:r>
            <a:r>
              <a:rPr lang="fr-FR" sz="1400" dirty="0">
                <a:solidFill>
                  <a:srgbClr val="7F7F7F"/>
                </a:solidFill>
                <a:latin typeface="Verdana"/>
                <a:ea typeface="Verdana"/>
                <a:cs typeface="Verdana"/>
                <a:sym typeface="Verdana"/>
              </a:rPr>
              <a:t> 2G </a:t>
            </a:r>
            <a:r>
              <a:rPr lang="fr-FR" sz="1400" dirty="0" err="1">
                <a:solidFill>
                  <a:srgbClr val="7F7F7F"/>
                </a:solidFill>
                <a:latin typeface="Verdana"/>
                <a:ea typeface="Verdana"/>
                <a:cs typeface="Verdana"/>
                <a:sym typeface="Verdana"/>
              </a:rPr>
              <a:t>coverage</a:t>
            </a:r>
            <a:r>
              <a:rPr lang="fr-FR" sz="1400" dirty="0">
                <a:solidFill>
                  <a:srgbClr val="7F7F7F"/>
                </a:solidFill>
                <a:latin typeface="Verdana"/>
                <a:ea typeface="Verdana"/>
                <a:cs typeface="Verdana"/>
                <a:sym typeface="Verdana"/>
              </a:rPr>
              <a:t> met the ARCEP </a:t>
            </a:r>
            <a:r>
              <a:rPr lang="fr-FR" sz="1400" dirty="0" err="1">
                <a:solidFill>
                  <a:srgbClr val="7F7F7F"/>
                </a:solidFill>
                <a:latin typeface="Verdana"/>
                <a:ea typeface="Verdana"/>
                <a:cs typeface="Verdana"/>
                <a:sym typeface="Verdana"/>
              </a:rPr>
              <a:t>RxLev</a:t>
            </a:r>
            <a:r>
              <a:rPr lang="fr-FR" sz="1400" dirty="0">
                <a:solidFill>
                  <a:srgbClr val="7F7F7F"/>
                </a:solidFill>
                <a:latin typeface="Verdana"/>
                <a:ea typeface="Verdana"/>
                <a:cs typeface="Verdana"/>
                <a:sym typeface="Verdana"/>
              </a:rPr>
              <a:t> </a:t>
            </a:r>
            <a:r>
              <a:rPr lang="fr-FR" sz="1400" dirty="0" err="1">
                <a:solidFill>
                  <a:srgbClr val="7F7F7F"/>
                </a:solidFill>
                <a:latin typeface="Verdana"/>
                <a:ea typeface="Verdana"/>
                <a:cs typeface="Verdana"/>
                <a:sym typeface="Verdana"/>
              </a:rPr>
              <a:t>thresholds</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43" name="Google Shape;1843;p2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17</a:t>
            </a:fld>
            <a:endParaRPr sz="651" b="0" i="0" u="none" strike="noStrike" cap="none">
              <a:solidFill>
                <a:srgbClr val="000000"/>
              </a:solidFill>
              <a:latin typeface="Verdana"/>
              <a:ea typeface="Verdana"/>
              <a:cs typeface="Verdana"/>
              <a:sym typeface="Verdana"/>
            </a:endParaRPr>
          </a:p>
        </p:txBody>
      </p:sp>
      <p:sp>
        <p:nvSpPr>
          <p:cNvPr id="1844" name="Google Shape;1844;p2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46" name="Google Shape;1846;p27"/>
          <p:cNvCxnSpPr/>
          <p:nvPr/>
        </p:nvCxnSpPr>
        <p:spPr>
          <a:xfrm>
            <a:off x="1356360" y="3704198"/>
            <a:ext cx="8747760"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pic>
        <p:nvPicPr>
          <p:cNvPr id="14" name="Picture 13">
            <a:extLst>
              <a:ext uri="{FF2B5EF4-FFF2-40B4-BE49-F238E27FC236}">
                <a16:creationId xmlns:a16="http://schemas.microsoft.com/office/drawing/2014/main" id="{1FAE7BC0-F308-204C-ED32-120F96B7EAAE}"/>
              </a:ext>
            </a:extLst>
          </p:cNvPr>
          <p:cNvPicPr>
            <a:picLocks noChangeAspect="1"/>
          </p:cNvPicPr>
          <p:nvPr/>
        </p:nvPicPr>
        <p:blipFill>
          <a:blip r:embed="rId3"/>
          <a:stretch>
            <a:fillRect/>
          </a:stretch>
        </p:blipFill>
        <p:spPr>
          <a:xfrm>
            <a:off x="8335859" y="1956735"/>
            <a:ext cx="3688662" cy="3255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2636AC34-0621-AF09-4F4D-F0D5B9DEB1A6}"/>
              </a:ext>
            </a:extLst>
          </p:cNvPr>
          <p:cNvPicPr>
            <a:picLocks noChangeAspect="1"/>
          </p:cNvPicPr>
          <p:nvPr/>
        </p:nvPicPr>
        <p:blipFill>
          <a:blip r:embed="rId3"/>
          <a:stretch>
            <a:fillRect/>
          </a:stretch>
        </p:blipFill>
        <p:spPr>
          <a:xfrm>
            <a:off x="4334139" y="1956735"/>
            <a:ext cx="3688662" cy="3255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A9D24AE-D0A3-248D-9409-9577BD6575A2}"/>
              </a:ext>
            </a:extLst>
          </p:cNvPr>
          <p:cNvPicPr>
            <a:picLocks noChangeAspect="1"/>
          </p:cNvPicPr>
          <p:nvPr/>
        </p:nvPicPr>
        <p:blipFill>
          <a:blip r:embed="rId4"/>
          <a:stretch>
            <a:fillRect/>
          </a:stretch>
        </p:blipFill>
        <p:spPr>
          <a:xfrm>
            <a:off x="465212" y="1940011"/>
            <a:ext cx="3624495" cy="3255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52" name="Google Shape;1852;p2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2G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br>
              <a:rPr lang="fr-FR" sz="2400" dirty="0">
                <a:solidFill>
                  <a:srgbClr val="414141"/>
                </a:solidFill>
              </a:rPr>
            </a:br>
            <a:br>
              <a:rPr lang="fr-FR" sz="2400" dirty="0">
                <a:solidFill>
                  <a:srgbClr val="414141"/>
                </a:solidFill>
              </a:rPr>
            </a:br>
            <a:r>
              <a:rPr lang="en-US" sz="1400" dirty="0">
                <a:solidFill>
                  <a:srgbClr val="7F7F7F"/>
                </a:solidFill>
              </a:rPr>
              <a:t>2G coverage plots are quite similar for the 3 operators</a:t>
            </a:r>
            <a:br>
              <a:rPr lang="fr-FR" sz="2400" dirty="0">
                <a:solidFill>
                  <a:srgbClr val="414141"/>
                </a:solidFill>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53" name="Google Shape;1853;p2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18</a:t>
            </a:fld>
            <a:endParaRPr sz="651" b="0" i="0" u="none" strike="noStrike" cap="none">
              <a:solidFill>
                <a:srgbClr val="000000"/>
              </a:solidFill>
              <a:latin typeface="Verdana"/>
              <a:ea typeface="Verdana"/>
              <a:cs typeface="Verdana"/>
              <a:sym typeface="Verdana"/>
            </a:endParaRPr>
          </a:p>
        </p:txBody>
      </p:sp>
      <p:sp>
        <p:nvSpPr>
          <p:cNvPr id="1854" name="Google Shape;1854;p28"/>
          <p:cNvSpPr txBox="1">
            <a:spLocks noGrp="1"/>
          </p:cNvSpPr>
          <p:nvPr>
            <p:ph type="ftr" idx="11"/>
          </p:nvPr>
        </p:nvSpPr>
        <p:spPr>
          <a:xfrm>
            <a:off x="95492" y="6631263"/>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57" name="Google Shape;1857;p28"/>
          <p:cNvPicPr preferRelativeResize="0"/>
          <p:nvPr/>
        </p:nvPicPr>
        <p:blipFill rotWithShape="1">
          <a:blip r:embed="rId5">
            <a:alphaModFix/>
          </a:blip>
          <a:srcRect/>
          <a:stretch/>
        </p:blipFill>
        <p:spPr>
          <a:xfrm>
            <a:off x="465212" y="1960027"/>
            <a:ext cx="362286" cy="322705"/>
          </a:xfrm>
          <a:prstGeom prst="roundRect">
            <a:avLst>
              <a:gd name="adj" fmla="val 8594"/>
            </a:avLst>
          </a:prstGeom>
          <a:solidFill>
            <a:srgbClr val="ECECEC"/>
          </a:solidFill>
          <a:ln>
            <a:noFill/>
          </a:ln>
          <a:effectLst>
            <a:reflection stA="38000" endPos="28000" dist="5000" dir="5400000" sy="-100000" algn="bl" rotWithShape="0"/>
          </a:effectLst>
        </p:spPr>
      </p:pic>
      <p:pic>
        <p:nvPicPr>
          <p:cNvPr id="1860" name="Google Shape;1860;p28"/>
          <p:cNvPicPr preferRelativeResize="0"/>
          <p:nvPr/>
        </p:nvPicPr>
        <p:blipFill rotWithShape="1">
          <a:blip r:embed="rId6">
            <a:alphaModFix/>
          </a:blip>
          <a:srcRect l="8657" r="10313"/>
          <a:stretch/>
        </p:blipFill>
        <p:spPr>
          <a:xfrm>
            <a:off x="4318950" y="1956735"/>
            <a:ext cx="339173" cy="317302"/>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863;p28">
            <a:extLst>
              <a:ext uri="{FF2B5EF4-FFF2-40B4-BE49-F238E27FC236}">
                <a16:creationId xmlns:a16="http://schemas.microsoft.com/office/drawing/2014/main" id="{C7359E55-5F13-2A1A-8D44-376BDC535658}"/>
              </a:ext>
            </a:extLst>
          </p:cNvPr>
          <p:cNvPicPr preferRelativeResize="0"/>
          <p:nvPr/>
        </p:nvPicPr>
        <p:blipFill rotWithShape="1">
          <a:blip r:embed="rId7">
            <a:alphaModFix/>
          </a:blip>
          <a:srcRect/>
          <a:stretch/>
        </p:blipFill>
        <p:spPr>
          <a:xfrm>
            <a:off x="8335859" y="1944515"/>
            <a:ext cx="361361" cy="310577"/>
          </a:xfrm>
          <a:prstGeom prst="rect">
            <a:avLst/>
          </a:prstGeom>
          <a:noFill/>
          <a:ln>
            <a:noFill/>
          </a:ln>
        </p:spPr>
      </p:pic>
      <p:pic>
        <p:nvPicPr>
          <p:cNvPr id="12" name="Picture 11">
            <a:extLst>
              <a:ext uri="{FF2B5EF4-FFF2-40B4-BE49-F238E27FC236}">
                <a16:creationId xmlns:a16="http://schemas.microsoft.com/office/drawing/2014/main" id="{51BFF4D0-AC03-AAC0-64CA-6960DCACF15E}"/>
              </a:ext>
            </a:extLst>
          </p:cNvPr>
          <p:cNvPicPr>
            <a:picLocks noChangeAspect="1"/>
          </p:cNvPicPr>
          <p:nvPr/>
        </p:nvPicPr>
        <p:blipFill>
          <a:blip r:embed="rId8"/>
          <a:stretch>
            <a:fillRect/>
          </a:stretch>
        </p:blipFill>
        <p:spPr>
          <a:xfrm>
            <a:off x="6680499" y="1956735"/>
            <a:ext cx="1342302" cy="832515"/>
          </a:xfrm>
          <a:prstGeom prst="rect">
            <a:avLst/>
          </a:prstGeom>
        </p:spPr>
      </p:pic>
      <p:pic>
        <p:nvPicPr>
          <p:cNvPr id="17" name="Picture 16">
            <a:extLst>
              <a:ext uri="{FF2B5EF4-FFF2-40B4-BE49-F238E27FC236}">
                <a16:creationId xmlns:a16="http://schemas.microsoft.com/office/drawing/2014/main" id="{DCB04A8D-C8FB-36D2-9952-1C305014401F}"/>
              </a:ext>
            </a:extLst>
          </p:cNvPr>
          <p:cNvPicPr>
            <a:picLocks noChangeAspect="1"/>
          </p:cNvPicPr>
          <p:nvPr/>
        </p:nvPicPr>
        <p:blipFill>
          <a:blip r:embed="rId9"/>
          <a:stretch>
            <a:fillRect/>
          </a:stretch>
        </p:blipFill>
        <p:spPr>
          <a:xfrm>
            <a:off x="10709147" y="1956735"/>
            <a:ext cx="1315374" cy="832515"/>
          </a:xfrm>
          <a:prstGeom prst="rect">
            <a:avLst/>
          </a:prstGeom>
        </p:spPr>
      </p:pic>
      <p:pic>
        <p:nvPicPr>
          <p:cNvPr id="20" name="Picture 19">
            <a:extLst>
              <a:ext uri="{FF2B5EF4-FFF2-40B4-BE49-F238E27FC236}">
                <a16:creationId xmlns:a16="http://schemas.microsoft.com/office/drawing/2014/main" id="{4046EA5A-CD77-4332-CBC9-F8F5427F212A}"/>
              </a:ext>
            </a:extLst>
          </p:cNvPr>
          <p:cNvPicPr>
            <a:picLocks noChangeAspect="1"/>
          </p:cNvPicPr>
          <p:nvPr/>
        </p:nvPicPr>
        <p:blipFill>
          <a:blip r:embed="rId10"/>
          <a:stretch>
            <a:fillRect/>
          </a:stretch>
        </p:blipFill>
        <p:spPr>
          <a:xfrm>
            <a:off x="2689412" y="1940011"/>
            <a:ext cx="1425597" cy="790715"/>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aphicFrame>
        <p:nvGraphicFramePr>
          <p:cNvPr id="8" name="Graphique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989703690"/>
              </p:ext>
            </p:extLst>
          </p:nvPr>
        </p:nvGraphicFramePr>
        <p:xfrm>
          <a:off x="2141220" y="1640200"/>
          <a:ext cx="8580120" cy="4608199"/>
        </p:xfrm>
        <a:graphic>
          <a:graphicData uri="http://schemas.openxmlformats.org/drawingml/2006/chart">
            <c:chart xmlns:c="http://schemas.openxmlformats.org/drawingml/2006/chart" xmlns:r="http://schemas.openxmlformats.org/officeDocument/2006/relationships" r:id="rId3"/>
          </a:graphicData>
        </a:graphic>
      </p:graphicFrame>
      <p:sp>
        <p:nvSpPr>
          <p:cNvPr id="1869" name="Google Shape;1869;p2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3G </a:t>
            </a:r>
            <a:r>
              <a:rPr lang="fr-FR" sz="2400" dirty="0" err="1">
                <a:solidFill>
                  <a:srgbClr val="414141"/>
                </a:solidFill>
              </a:rPr>
              <a:t>coverage</a:t>
            </a:r>
            <a:br>
              <a:rPr lang="fr-FR" sz="2400" dirty="0">
                <a:solidFill>
                  <a:srgbClr val="414141"/>
                </a:solidFill>
              </a:rPr>
            </a:br>
            <a:br>
              <a:rPr lang="fr-FR" dirty="0">
                <a:solidFill>
                  <a:srgbClr val="7F7F7F"/>
                </a:solidFill>
                <a:latin typeface="Verdana"/>
                <a:ea typeface="Verdana"/>
                <a:cs typeface="Verdana"/>
                <a:sym typeface="Verdana"/>
              </a:rPr>
            </a:br>
            <a:r>
              <a:rPr lang="en-US" sz="1400" dirty="0">
                <a:solidFill>
                  <a:srgbClr val="7F7F7F"/>
                </a:solidFill>
              </a:rPr>
              <a:t>MTN and MOOV failed to satisfy the ARCEP 3G Coverage requirements</a:t>
            </a: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70" name="Google Shape;1870;p2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19</a:t>
            </a:fld>
            <a:endParaRPr sz="651" b="0" i="0" u="none" strike="noStrike" cap="none">
              <a:solidFill>
                <a:srgbClr val="000000"/>
              </a:solidFill>
              <a:latin typeface="Verdana"/>
              <a:ea typeface="Verdana"/>
              <a:cs typeface="Verdana"/>
              <a:sym typeface="Verdana"/>
            </a:endParaRPr>
          </a:p>
        </p:txBody>
      </p:sp>
      <p:sp>
        <p:nvSpPr>
          <p:cNvPr id="1871" name="Google Shape;1871;p2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73" name="Google Shape;1873;p29"/>
          <p:cNvCxnSpPr/>
          <p:nvPr/>
        </p:nvCxnSpPr>
        <p:spPr>
          <a:xfrm>
            <a:off x="3959771" y="3773801"/>
            <a:ext cx="5229225"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Summary</a:t>
            </a:r>
            <a:endParaRPr dirty="0"/>
          </a:p>
        </p:txBody>
      </p:sp>
      <p:sp>
        <p:nvSpPr>
          <p:cNvPr id="1439" name="Google Shape;1439;p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9p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mtClean="0"/>
              <a:pPr/>
              <a:t>2</a:t>
            </a:fld>
            <a:endParaRPr sz="651" b="0" i="0" u="none" strike="noStrike" cap="none">
              <a:solidFill>
                <a:srgbClr val="000000"/>
              </a:solidFill>
              <a:latin typeface="Verdana"/>
              <a:ea typeface="Verdana"/>
              <a:cs typeface="Verdana"/>
              <a:sym typeface="Verdana"/>
            </a:endParaRPr>
          </a:p>
        </p:txBody>
      </p:sp>
      <p:graphicFrame>
        <p:nvGraphicFramePr>
          <p:cNvPr id="1440" name="Google Shape;1440;p3"/>
          <p:cNvGraphicFramePr/>
          <p:nvPr>
            <p:extLst>
              <p:ext uri="{D42A27DB-BD31-4B8C-83A1-F6EECF244321}">
                <p14:modId xmlns:p14="http://schemas.microsoft.com/office/powerpoint/2010/main" val="759467522"/>
              </p:ext>
            </p:extLst>
          </p:nvPr>
        </p:nvGraphicFramePr>
        <p:xfrm>
          <a:off x="921482" y="1430005"/>
          <a:ext cx="10996150" cy="3552450"/>
        </p:xfrm>
        <a:graphic>
          <a:graphicData uri="http://schemas.openxmlformats.org/drawingml/2006/table">
            <a:tbl>
              <a:tblPr>
                <a:noFill/>
                <a:tableStyleId>{62A84436-6C33-42CD-8F6A-DCAEFB94276C}</a:tableStyleId>
              </a:tblPr>
              <a:tblGrid>
                <a:gridCol w="10136150">
                  <a:extLst>
                    <a:ext uri="{9D8B030D-6E8A-4147-A177-3AD203B41FA5}">
                      <a16:colId xmlns:a16="http://schemas.microsoft.com/office/drawing/2014/main" val="20000"/>
                    </a:ext>
                  </a:extLst>
                </a:gridCol>
                <a:gridCol w="860000">
                  <a:extLst>
                    <a:ext uri="{9D8B030D-6E8A-4147-A177-3AD203B41FA5}">
                      <a16:colId xmlns:a16="http://schemas.microsoft.com/office/drawing/2014/main" val="20001"/>
                    </a:ext>
                  </a:extLst>
                </a:gridCol>
              </a:tblGrid>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a:solidFill>
                            <a:srgbClr val="414141"/>
                          </a:solidFill>
                          <a:latin typeface="Verdana"/>
                          <a:ea typeface="Verdana"/>
                          <a:cs typeface="Verdana"/>
                          <a:sym typeface="Quattrocento Sans"/>
                        </a:rPr>
                        <a:t>Scope of </a:t>
                      </a:r>
                      <a:r>
                        <a:rPr lang="fr-FR" sz="1600" b="0" i="0" u="none" strike="noStrike" cap="none" dirty="0" err="1">
                          <a:solidFill>
                            <a:srgbClr val="414141"/>
                          </a:solidFill>
                          <a:latin typeface="Verdana"/>
                          <a:ea typeface="Verdana"/>
                          <a:cs typeface="Verdana"/>
                          <a:sym typeface="Quattrocento Sans"/>
                        </a:rPr>
                        <a:t>Intermediate</a:t>
                      </a:r>
                      <a:r>
                        <a:rPr lang="fr-FR" sz="1600" b="0" i="0" u="none" strike="noStrike" cap="none" dirty="0">
                          <a:solidFill>
                            <a:srgbClr val="414141"/>
                          </a:solidFill>
                          <a:latin typeface="Verdana"/>
                          <a:ea typeface="Verdana"/>
                          <a:cs typeface="Verdana"/>
                          <a:sym typeface="Quattrocento Sans"/>
                        </a:rPr>
                        <a:t> Report</a:t>
                      </a:r>
                      <a:endParaRPr sz="1600" b="0" i="0" u="none" strike="noStrike" cap="none" dirty="0">
                        <a:solidFill>
                          <a:srgbClr val="414141"/>
                        </a:solidFill>
                        <a:latin typeface="Verdana"/>
                        <a:ea typeface="Verdana"/>
                        <a:cs typeface="Verdana"/>
                        <a:sym typeface="Arial"/>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3</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err="1">
                          <a:solidFill>
                            <a:srgbClr val="414141"/>
                          </a:solidFill>
                          <a:latin typeface="Verdana"/>
                          <a:ea typeface="Verdana"/>
                          <a:cs typeface="Verdana"/>
                          <a:sym typeface="Verdana"/>
                        </a:rPr>
                        <a:t>Executive</a:t>
                      </a:r>
                      <a:r>
                        <a:rPr lang="fr-FR" sz="1600" b="0" i="0" u="none" strike="noStrike" cap="none" dirty="0">
                          <a:solidFill>
                            <a:srgbClr val="414141"/>
                          </a:solidFill>
                          <a:latin typeface="Verdana"/>
                          <a:ea typeface="Verdana"/>
                          <a:cs typeface="Verdana"/>
                          <a:sym typeface="Verdana"/>
                        </a:rPr>
                        <a:t> </a:t>
                      </a:r>
                      <a:r>
                        <a:rPr lang="fr-FR" sz="1600" b="0" i="0" u="none" strike="noStrike" cap="none" dirty="0" err="1">
                          <a:solidFill>
                            <a:srgbClr val="414141"/>
                          </a:solidFill>
                          <a:latin typeface="Verdana"/>
                          <a:ea typeface="Verdana"/>
                          <a:cs typeface="Verdana"/>
                          <a:sym typeface="Verdana"/>
                        </a:rPr>
                        <a:t>Summary</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5</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Key Results</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11</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Coverage</a:t>
                      </a:r>
                      <a:endParaRPr sz="1600" b="0"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16</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Voice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23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592075">
                <a:tc>
                  <a:txBody>
                    <a:bodyPr/>
                    <a:lstStyle/>
                    <a:p>
                      <a:pPr marL="355600" marR="0" lvl="0" indent="-355600" algn="l" rtl="0">
                        <a:lnSpc>
                          <a:spcPct val="106000"/>
                        </a:lnSpc>
                        <a:spcBef>
                          <a:spcPts val="0"/>
                        </a:spcBef>
                        <a:spcAft>
                          <a:spcPts val="0"/>
                        </a:spcAft>
                        <a:buClr>
                          <a:srgbClr val="000000"/>
                        </a:buClr>
                        <a:buSzPts val="1600"/>
                        <a:buFont typeface="Noto Sans Symbols"/>
                        <a:buNone/>
                      </a:pPr>
                      <a:r>
                        <a:rPr lang="fr-FR" sz="1600" b="0" i="0" u="none" strike="noStrike" cap="none">
                          <a:solidFill>
                            <a:srgbClr val="414141"/>
                          </a:solidFill>
                          <a:latin typeface="Verdana"/>
                          <a:ea typeface="Verdana"/>
                          <a:cs typeface="Verdana"/>
                          <a:sym typeface="Verdana"/>
                        </a:rPr>
                        <a:t>Benchmarking Data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33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41" name="Google Shape;1441;p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651"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pPr marL="0" marR="0" lvl="0" indent="0" algn="l" rtl="0">
              <a:lnSpc>
                <a:spcPct val="100000"/>
              </a:lnSpc>
              <a:spcBef>
                <a:spcPts val="0"/>
              </a:spcBef>
              <a:spcAft>
                <a:spcPts val="0"/>
              </a:spcAft>
              <a:buClr>
                <a:srgbClr val="000000"/>
              </a:buClr>
              <a:buSzPts val="651"/>
              <a:buFont typeface="Verdana"/>
              <a:buNone/>
            </a:pPr>
            <a:endParaRPr/>
          </a:p>
        </p:txBody>
      </p:sp>
      <p:sp>
        <p:nvSpPr>
          <p:cNvPr id="1442" name="Google Shape;1442;p3"/>
          <p:cNvSpPr/>
          <p:nvPr/>
        </p:nvSpPr>
        <p:spPr>
          <a:xfrm>
            <a:off x="469900" y="1536251"/>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3" name="Google Shape;1443;p3"/>
          <p:cNvSpPr/>
          <p:nvPr/>
        </p:nvSpPr>
        <p:spPr>
          <a:xfrm>
            <a:off x="470440" y="2702778"/>
            <a:ext cx="367041" cy="368120"/>
          </a:xfrm>
          <a:custGeom>
            <a:avLst/>
            <a:gdLst/>
            <a:ahLst/>
            <a:cxnLst/>
            <a:rect l="l" t="t" r="r" b="b"/>
            <a:pathLst>
              <a:path w="512" h="512" extrusionOk="0">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4" name="Google Shape;1444;p3"/>
          <p:cNvSpPr/>
          <p:nvPr/>
        </p:nvSpPr>
        <p:spPr>
          <a:xfrm>
            <a:off x="469450" y="3309285"/>
            <a:ext cx="369021" cy="370106"/>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nvGrpSpPr>
          <p:cNvPr id="1445" name="Google Shape;1445;p3"/>
          <p:cNvGrpSpPr/>
          <p:nvPr/>
        </p:nvGrpSpPr>
        <p:grpSpPr>
          <a:xfrm>
            <a:off x="469122" y="3902805"/>
            <a:ext cx="369676" cy="369676"/>
            <a:chOff x="5426" y="1148"/>
            <a:chExt cx="340" cy="340"/>
          </a:xfrm>
        </p:grpSpPr>
        <p:sp>
          <p:nvSpPr>
            <p:cNvPr id="1446" name="Google Shape;1446;p3"/>
            <p:cNvSpPr/>
            <p:nvPr/>
          </p:nvSpPr>
          <p:spPr>
            <a:xfrm>
              <a:off x="5518" y="1254"/>
              <a:ext cx="156" cy="142"/>
            </a:xfrm>
            <a:custGeom>
              <a:avLst/>
              <a:gdLst/>
              <a:ahLst/>
              <a:cxnLst/>
              <a:rect l="l" t="t" r="r" b="b"/>
              <a:pathLst>
                <a:path w="235" h="213" extrusionOk="0">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7" name="Google Shape;1447;p3"/>
            <p:cNvSpPr/>
            <p:nvPr/>
          </p:nvSpPr>
          <p:spPr>
            <a:xfrm>
              <a:off x="5553" y="1233"/>
              <a:ext cx="85" cy="78"/>
            </a:xfrm>
            <a:custGeom>
              <a:avLst/>
              <a:gdLst/>
              <a:ahLst/>
              <a:cxnLst/>
              <a:rect l="l" t="t" r="r" b="b"/>
              <a:pathLst>
                <a:path w="128" h="117" extrusionOk="0">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8" name="Google Shape;1448;p3"/>
            <p:cNvSpPr/>
            <p:nvPr/>
          </p:nvSpPr>
          <p:spPr>
            <a:xfrm>
              <a:off x="5426" y="1148"/>
              <a:ext cx="340" cy="34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sp>
        <p:nvSpPr>
          <p:cNvPr id="1449" name="Google Shape;1449;p3"/>
          <p:cNvSpPr/>
          <p:nvPr/>
        </p:nvSpPr>
        <p:spPr>
          <a:xfrm>
            <a:off x="470145" y="2151312"/>
            <a:ext cx="367631" cy="367631"/>
          </a:xfrm>
          <a:custGeom>
            <a:avLst/>
            <a:gdLst/>
            <a:ahLst/>
            <a:cxnLst/>
            <a:rect l="l" t="t" r="r" b="b"/>
            <a:pathLst>
              <a:path w="512" h="512" extrusionOk="0">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50" name="Google Shape;1450;p3"/>
          <p:cNvSpPr/>
          <p:nvPr/>
        </p:nvSpPr>
        <p:spPr>
          <a:xfrm>
            <a:off x="469361" y="4556862"/>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2953938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pic>
        <p:nvPicPr>
          <p:cNvPr id="16" name="Picture 15">
            <a:extLst>
              <a:ext uri="{FF2B5EF4-FFF2-40B4-BE49-F238E27FC236}">
                <a16:creationId xmlns:a16="http://schemas.microsoft.com/office/drawing/2014/main" id="{8E1CD754-A588-4E28-CB7A-ED3D6560947B}"/>
              </a:ext>
            </a:extLst>
          </p:cNvPr>
          <p:cNvPicPr>
            <a:picLocks noChangeAspect="1"/>
          </p:cNvPicPr>
          <p:nvPr/>
        </p:nvPicPr>
        <p:blipFill>
          <a:blip r:embed="rId3"/>
          <a:stretch>
            <a:fillRect/>
          </a:stretch>
        </p:blipFill>
        <p:spPr>
          <a:xfrm>
            <a:off x="8134815" y="1924942"/>
            <a:ext cx="3585093" cy="2989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62146CA7-9654-D0DC-CF70-5AA78A5D2590}"/>
              </a:ext>
            </a:extLst>
          </p:cNvPr>
          <p:cNvPicPr>
            <a:picLocks noChangeAspect="1"/>
          </p:cNvPicPr>
          <p:nvPr/>
        </p:nvPicPr>
        <p:blipFill>
          <a:blip r:embed="rId4"/>
          <a:stretch>
            <a:fillRect/>
          </a:stretch>
        </p:blipFill>
        <p:spPr>
          <a:xfrm>
            <a:off x="4294671" y="1913139"/>
            <a:ext cx="3585093" cy="3001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5A810ED8-99B0-F8F0-9224-E614DD81F426}"/>
              </a:ext>
            </a:extLst>
          </p:cNvPr>
          <p:cNvPicPr>
            <a:picLocks noChangeAspect="1"/>
          </p:cNvPicPr>
          <p:nvPr/>
        </p:nvPicPr>
        <p:blipFill>
          <a:blip r:embed="rId5"/>
          <a:stretch>
            <a:fillRect/>
          </a:stretch>
        </p:blipFill>
        <p:spPr>
          <a:xfrm>
            <a:off x="429761" y="1885557"/>
            <a:ext cx="3650627" cy="3029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79" name="Google Shape;1879;p30"/>
          <p:cNvSpPr txBox="1">
            <a:spLocks noGrp="1"/>
          </p:cNvSpPr>
          <p:nvPr>
            <p:ph type="title"/>
          </p:nvPr>
        </p:nvSpPr>
        <p:spPr>
          <a:xfrm>
            <a:off x="469900" y="412421"/>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3G </a:t>
            </a:r>
            <a:r>
              <a:rPr lang="fr-FR" sz="2400" dirty="0" err="1">
                <a:solidFill>
                  <a:srgbClr val="414141"/>
                </a:solidFill>
              </a:rPr>
              <a:t>coverage-Maps</a:t>
            </a:r>
            <a:br>
              <a:rPr lang="fr-FR" sz="2400" dirty="0">
                <a:solidFill>
                  <a:srgbClr val="414141"/>
                </a:solidFill>
              </a:rPr>
            </a:br>
            <a:br>
              <a:rPr lang="fr-FR" sz="2400" dirty="0">
                <a:solidFill>
                  <a:srgbClr val="414141"/>
                </a:solidFill>
              </a:rPr>
            </a:br>
            <a:r>
              <a:rPr lang="fr-FR" sz="1400" dirty="0">
                <a:solidFill>
                  <a:srgbClr val="7F7F7F"/>
                </a:solidFill>
              </a:rPr>
              <a:t>CELLTIS have the best </a:t>
            </a:r>
            <a:r>
              <a:rPr lang="fr-FR" sz="1400" dirty="0">
                <a:solidFill>
                  <a:srgbClr val="7F7F7F"/>
                </a:solidFill>
                <a:sym typeface="Verdana"/>
              </a:rPr>
              <a:t>3G </a:t>
            </a:r>
            <a:r>
              <a:rPr lang="fr-FR" sz="1400" dirty="0" err="1">
                <a:solidFill>
                  <a:srgbClr val="7F7F7F"/>
                </a:solidFill>
                <a:sym typeface="Verdana"/>
              </a:rPr>
              <a:t>coverage</a:t>
            </a:r>
            <a:r>
              <a:rPr lang="fr-FR" sz="1400" dirty="0">
                <a:solidFill>
                  <a:srgbClr val="7F7F7F"/>
                </a:solidFill>
                <a:sym typeface="Verdana"/>
              </a:rPr>
              <a:t> distribution</a:t>
            </a: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80" name="Google Shape;1880;p3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20</a:t>
            </a:fld>
            <a:endParaRPr sz="651" b="0" i="0" u="none" strike="noStrike" cap="none">
              <a:solidFill>
                <a:srgbClr val="000000"/>
              </a:solidFill>
              <a:latin typeface="Verdana"/>
              <a:ea typeface="Verdana"/>
              <a:cs typeface="Verdana"/>
              <a:sym typeface="Verdana"/>
            </a:endParaRPr>
          </a:p>
        </p:txBody>
      </p:sp>
      <p:sp>
        <p:nvSpPr>
          <p:cNvPr id="1881" name="Google Shape;1881;p3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84" name="Google Shape;1884;p30"/>
          <p:cNvPicPr preferRelativeResize="0"/>
          <p:nvPr/>
        </p:nvPicPr>
        <p:blipFill rotWithShape="1">
          <a:blip r:embed="rId6">
            <a:alphaModFix/>
          </a:blip>
          <a:srcRect/>
          <a:stretch/>
        </p:blipFill>
        <p:spPr>
          <a:xfrm>
            <a:off x="429761" y="1885557"/>
            <a:ext cx="292340" cy="300095"/>
          </a:xfrm>
          <a:prstGeom prst="roundRect">
            <a:avLst>
              <a:gd name="adj" fmla="val 8594"/>
            </a:avLst>
          </a:prstGeom>
          <a:solidFill>
            <a:srgbClr val="ECECEC"/>
          </a:solidFill>
          <a:ln>
            <a:noFill/>
          </a:ln>
          <a:effectLst>
            <a:reflection stA="38000" endPos="28000" dist="5000" dir="5400000" sy="-100000" algn="bl" rotWithShape="0"/>
          </a:effectLst>
        </p:spPr>
      </p:pic>
      <p:pic>
        <p:nvPicPr>
          <p:cNvPr id="1887" name="Google Shape;1887;p30"/>
          <p:cNvPicPr preferRelativeResize="0"/>
          <p:nvPr/>
        </p:nvPicPr>
        <p:blipFill rotWithShape="1">
          <a:blip r:embed="rId7">
            <a:alphaModFix/>
          </a:blip>
          <a:srcRect l="8657" r="10313"/>
          <a:stretch/>
        </p:blipFill>
        <p:spPr>
          <a:xfrm>
            <a:off x="4294671" y="1913139"/>
            <a:ext cx="351632" cy="272513"/>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863;p28">
            <a:extLst>
              <a:ext uri="{FF2B5EF4-FFF2-40B4-BE49-F238E27FC236}">
                <a16:creationId xmlns:a16="http://schemas.microsoft.com/office/drawing/2014/main" id="{0BC7AD00-427A-133B-653E-10463ABB39E6}"/>
              </a:ext>
            </a:extLst>
          </p:cNvPr>
          <p:cNvPicPr preferRelativeResize="0"/>
          <p:nvPr/>
        </p:nvPicPr>
        <p:blipFill rotWithShape="1">
          <a:blip r:embed="rId8">
            <a:alphaModFix/>
          </a:blip>
          <a:srcRect/>
          <a:stretch/>
        </p:blipFill>
        <p:spPr>
          <a:xfrm>
            <a:off x="8169343" y="1924943"/>
            <a:ext cx="361361" cy="310577"/>
          </a:xfrm>
          <a:prstGeom prst="rect">
            <a:avLst/>
          </a:prstGeom>
          <a:noFill/>
          <a:ln>
            <a:noFill/>
          </a:ln>
        </p:spPr>
      </p:pic>
      <p:pic>
        <p:nvPicPr>
          <p:cNvPr id="7" name="Picture 6">
            <a:extLst>
              <a:ext uri="{FF2B5EF4-FFF2-40B4-BE49-F238E27FC236}">
                <a16:creationId xmlns:a16="http://schemas.microsoft.com/office/drawing/2014/main" id="{E362B5A4-994A-F1BC-8DFF-7DC35E7F4A60}"/>
              </a:ext>
            </a:extLst>
          </p:cNvPr>
          <p:cNvPicPr>
            <a:picLocks noChangeAspect="1"/>
          </p:cNvPicPr>
          <p:nvPr/>
        </p:nvPicPr>
        <p:blipFill>
          <a:blip r:embed="rId9"/>
          <a:stretch>
            <a:fillRect/>
          </a:stretch>
        </p:blipFill>
        <p:spPr>
          <a:xfrm>
            <a:off x="2402824" y="1885557"/>
            <a:ext cx="1688164" cy="787365"/>
          </a:xfrm>
          <a:prstGeom prst="rect">
            <a:avLst/>
          </a:prstGeom>
        </p:spPr>
      </p:pic>
      <p:pic>
        <p:nvPicPr>
          <p:cNvPr id="13" name="Picture 12">
            <a:extLst>
              <a:ext uri="{FF2B5EF4-FFF2-40B4-BE49-F238E27FC236}">
                <a16:creationId xmlns:a16="http://schemas.microsoft.com/office/drawing/2014/main" id="{5F1FE33D-B3DA-0C47-06FA-332E3A880B70}"/>
              </a:ext>
            </a:extLst>
          </p:cNvPr>
          <p:cNvPicPr>
            <a:picLocks noChangeAspect="1"/>
          </p:cNvPicPr>
          <p:nvPr/>
        </p:nvPicPr>
        <p:blipFill>
          <a:blip r:embed="rId10"/>
          <a:stretch>
            <a:fillRect/>
          </a:stretch>
        </p:blipFill>
        <p:spPr>
          <a:xfrm>
            <a:off x="6309545" y="1913139"/>
            <a:ext cx="1570219" cy="759783"/>
          </a:xfrm>
          <a:prstGeom prst="rect">
            <a:avLst/>
          </a:prstGeom>
        </p:spPr>
      </p:pic>
      <p:pic>
        <p:nvPicPr>
          <p:cNvPr id="19" name="Picture 18">
            <a:extLst>
              <a:ext uri="{FF2B5EF4-FFF2-40B4-BE49-F238E27FC236}">
                <a16:creationId xmlns:a16="http://schemas.microsoft.com/office/drawing/2014/main" id="{9B14CB1C-1F83-8BAE-7DE6-AC14BBF4EDA7}"/>
              </a:ext>
            </a:extLst>
          </p:cNvPr>
          <p:cNvPicPr>
            <a:picLocks noChangeAspect="1"/>
          </p:cNvPicPr>
          <p:nvPr/>
        </p:nvPicPr>
        <p:blipFill>
          <a:blip r:embed="rId11"/>
          <a:stretch>
            <a:fillRect/>
          </a:stretch>
        </p:blipFill>
        <p:spPr>
          <a:xfrm>
            <a:off x="10101431" y="1924943"/>
            <a:ext cx="1615772" cy="753601"/>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aphicFrame>
        <p:nvGraphicFramePr>
          <p:cNvPr id="8" name="Graphique 1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809571583"/>
              </p:ext>
            </p:extLst>
          </p:nvPr>
        </p:nvGraphicFramePr>
        <p:xfrm>
          <a:off x="1785937" y="1777648"/>
          <a:ext cx="8620125" cy="4348832"/>
        </p:xfrm>
        <a:graphic>
          <a:graphicData uri="http://schemas.openxmlformats.org/drawingml/2006/chart">
            <c:chart xmlns:c="http://schemas.openxmlformats.org/drawingml/2006/chart" xmlns:r="http://schemas.openxmlformats.org/officeDocument/2006/relationships" r:id="rId3"/>
          </a:graphicData>
        </a:graphic>
      </p:graphicFrame>
      <p:sp>
        <p:nvSpPr>
          <p:cNvPr id="1896" name="Google Shape;1896;p3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4G </a:t>
            </a:r>
            <a:r>
              <a:rPr lang="fr-FR" sz="2400" dirty="0" err="1">
                <a:solidFill>
                  <a:srgbClr val="414141"/>
                </a:solidFill>
              </a:rPr>
              <a:t>coverage</a:t>
            </a:r>
            <a:br>
              <a:rPr lang="fr-FR" sz="2400" dirty="0">
                <a:solidFill>
                  <a:srgbClr val="414141"/>
                </a:solidFill>
              </a:rPr>
            </a:br>
            <a:br>
              <a:rPr lang="fr-FR" sz="2400" dirty="0">
                <a:solidFill>
                  <a:srgbClr val="414141"/>
                </a:solidFill>
              </a:rPr>
            </a:br>
            <a:r>
              <a:rPr lang="en-US" sz="1400" dirty="0">
                <a:solidFill>
                  <a:srgbClr val="7F7F7F"/>
                </a:solidFill>
              </a:rPr>
              <a:t>Only MOOV reach the ARCEP 4G coverage thresholds. MTN and CELTISS failed in </a:t>
            </a:r>
            <a:r>
              <a:rPr lang="en-US" sz="1400" dirty="0" err="1">
                <a:solidFill>
                  <a:srgbClr val="7F7F7F"/>
                </a:solidFill>
              </a:rPr>
              <a:t>Incar</a:t>
            </a:r>
            <a:r>
              <a:rPr lang="en-US" sz="1400" dirty="0">
                <a:solidFill>
                  <a:srgbClr val="7F7F7F"/>
                </a:solidFill>
              </a:rPr>
              <a:t> &amp;Indoor 4G coverage</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97" name="Google Shape;1897;p3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21</a:t>
            </a:fld>
            <a:endParaRPr sz="651" b="0" i="0" u="none" strike="noStrike" cap="none">
              <a:solidFill>
                <a:srgbClr val="000000"/>
              </a:solidFill>
              <a:latin typeface="Verdana"/>
              <a:ea typeface="Verdana"/>
              <a:cs typeface="Verdana"/>
              <a:sym typeface="Verdana"/>
            </a:endParaRPr>
          </a:p>
        </p:txBody>
      </p:sp>
      <p:sp>
        <p:nvSpPr>
          <p:cNvPr id="1898" name="Google Shape;1898;p3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00" name="Google Shape;1900;p31"/>
          <p:cNvCxnSpPr/>
          <p:nvPr/>
        </p:nvCxnSpPr>
        <p:spPr>
          <a:xfrm>
            <a:off x="2885930" y="3026751"/>
            <a:ext cx="6864153"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pic>
        <p:nvPicPr>
          <p:cNvPr id="17" name="Picture 16">
            <a:extLst>
              <a:ext uri="{FF2B5EF4-FFF2-40B4-BE49-F238E27FC236}">
                <a16:creationId xmlns:a16="http://schemas.microsoft.com/office/drawing/2014/main" id="{87525E28-2607-4F5C-45DD-05E64AB75446}"/>
              </a:ext>
            </a:extLst>
          </p:cNvPr>
          <p:cNvPicPr>
            <a:picLocks noChangeAspect="1"/>
          </p:cNvPicPr>
          <p:nvPr/>
        </p:nvPicPr>
        <p:blipFill>
          <a:blip r:embed="rId3"/>
          <a:stretch>
            <a:fillRect/>
          </a:stretch>
        </p:blipFill>
        <p:spPr>
          <a:xfrm>
            <a:off x="8303361" y="1942663"/>
            <a:ext cx="3713204" cy="3375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291D9D8F-6AA9-1467-A6B7-61C4554FE706}"/>
              </a:ext>
            </a:extLst>
          </p:cNvPr>
          <p:cNvPicPr>
            <a:picLocks noChangeAspect="1"/>
          </p:cNvPicPr>
          <p:nvPr/>
        </p:nvPicPr>
        <p:blipFill>
          <a:blip r:embed="rId4"/>
          <a:stretch>
            <a:fillRect/>
          </a:stretch>
        </p:blipFill>
        <p:spPr>
          <a:xfrm>
            <a:off x="4386510" y="1942663"/>
            <a:ext cx="3713204" cy="3375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23B132E0-A614-829D-551A-8E89AAE48DAD}"/>
              </a:ext>
            </a:extLst>
          </p:cNvPr>
          <p:cNvPicPr>
            <a:picLocks noChangeAspect="1"/>
          </p:cNvPicPr>
          <p:nvPr/>
        </p:nvPicPr>
        <p:blipFill>
          <a:blip r:embed="rId5"/>
          <a:stretch>
            <a:fillRect/>
          </a:stretch>
        </p:blipFill>
        <p:spPr>
          <a:xfrm>
            <a:off x="469900" y="1955555"/>
            <a:ext cx="3713204" cy="3368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06" name="Google Shape;1906;p3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4G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br>
              <a:rPr lang="fr-FR" sz="2400" dirty="0">
                <a:solidFill>
                  <a:srgbClr val="414141"/>
                </a:solidFill>
              </a:rPr>
            </a:br>
            <a:br>
              <a:rPr lang="fr-FR" sz="2400" dirty="0">
                <a:solidFill>
                  <a:srgbClr val="414141"/>
                </a:solidFill>
              </a:rPr>
            </a:br>
            <a:r>
              <a:rPr lang="fr-FR" sz="1400" dirty="0">
                <a:solidFill>
                  <a:srgbClr val="7F7F7F"/>
                </a:solidFill>
              </a:rPr>
              <a:t>MOOV have the best 4G </a:t>
            </a:r>
            <a:r>
              <a:rPr lang="fr-FR" sz="1400" dirty="0" err="1">
                <a:solidFill>
                  <a:srgbClr val="7F7F7F"/>
                </a:solidFill>
              </a:rPr>
              <a:t>coverage</a:t>
            </a:r>
            <a:r>
              <a:rPr lang="fr-FR" sz="1400" dirty="0">
                <a:solidFill>
                  <a:srgbClr val="7F7F7F"/>
                </a:solidFill>
              </a:rPr>
              <a:t> distribution</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07" name="Google Shape;1907;p3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22</a:t>
            </a:fld>
            <a:endParaRPr sz="651" b="0" i="0" u="none" strike="noStrike" cap="none">
              <a:solidFill>
                <a:srgbClr val="000000"/>
              </a:solidFill>
              <a:latin typeface="Verdana"/>
              <a:ea typeface="Verdana"/>
              <a:cs typeface="Verdana"/>
              <a:sym typeface="Verdana"/>
            </a:endParaRPr>
          </a:p>
        </p:txBody>
      </p:sp>
      <p:sp>
        <p:nvSpPr>
          <p:cNvPr id="1908" name="Google Shape;1908;p3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917" name="Google Shape;1917;p32"/>
          <p:cNvPicPr preferRelativeResize="0"/>
          <p:nvPr/>
        </p:nvPicPr>
        <p:blipFill rotWithShape="1">
          <a:blip r:embed="rId6">
            <a:alphaModFix/>
          </a:blip>
          <a:srcRect/>
          <a:stretch/>
        </p:blipFill>
        <p:spPr>
          <a:xfrm>
            <a:off x="496573" y="1955555"/>
            <a:ext cx="258077" cy="326166"/>
          </a:xfrm>
          <a:prstGeom prst="roundRect">
            <a:avLst>
              <a:gd name="adj" fmla="val 8594"/>
            </a:avLst>
          </a:prstGeom>
          <a:solidFill>
            <a:srgbClr val="ECECEC"/>
          </a:solidFill>
          <a:ln>
            <a:noFill/>
          </a:ln>
          <a:effectLst>
            <a:reflection stA="38000" endPos="28000" dist="5000" dir="5400000" sy="-100000" algn="bl" rotWithShape="0"/>
          </a:effectLst>
        </p:spPr>
      </p:pic>
      <p:pic>
        <p:nvPicPr>
          <p:cNvPr id="13" name="Google Shape;1912;p32">
            <a:extLst>
              <a:ext uri="{FF2B5EF4-FFF2-40B4-BE49-F238E27FC236}">
                <a16:creationId xmlns:a16="http://schemas.microsoft.com/office/drawing/2014/main" id="{9563B188-0831-7130-ECE8-CD4563452ABA}"/>
              </a:ext>
            </a:extLst>
          </p:cNvPr>
          <p:cNvPicPr preferRelativeResize="0"/>
          <p:nvPr/>
        </p:nvPicPr>
        <p:blipFill rotWithShape="1">
          <a:blip r:embed="rId7">
            <a:alphaModFix/>
          </a:blip>
          <a:srcRect l="8657" r="10313"/>
          <a:stretch/>
        </p:blipFill>
        <p:spPr>
          <a:xfrm>
            <a:off x="4420152" y="1942663"/>
            <a:ext cx="291005" cy="288497"/>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915;p32">
            <a:extLst>
              <a:ext uri="{FF2B5EF4-FFF2-40B4-BE49-F238E27FC236}">
                <a16:creationId xmlns:a16="http://schemas.microsoft.com/office/drawing/2014/main" id="{D27C3BF1-C867-0086-87AB-D27BED7C27FC}"/>
              </a:ext>
            </a:extLst>
          </p:cNvPr>
          <p:cNvPicPr preferRelativeResize="0"/>
          <p:nvPr/>
        </p:nvPicPr>
        <p:blipFill rotWithShape="1">
          <a:blip r:embed="rId8">
            <a:alphaModFix/>
          </a:blip>
          <a:srcRect/>
          <a:stretch/>
        </p:blipFill>
        <p:spPr>
          <a:xfrm>
            <a:off x="8303120" y="1973083"/>
            <a:ext cx="251494" cy="258077"/>
          </a:xfrm>
          <a:prstGeom prst="rect">
            <a:avLst/>
          </a:prstGeom>
          <a:noFill/>
          <a:ln>
            <a:noFill/>
          </a:ln>
        </p:spPr>
      </p:pic>
      <p:pic>
        <p:nvPicPr>
          <p:cNvPr id="6" name="Picture 5">
            <a:extLst>
              <a:ext uri="{FF2B5EF4-FFF2-40B4-BE49-F238E27FC236}">
                <a16:creationId xmlns:a16="http://schemas.microsoft.com/office/drawing/2014/main" id="{77AE7A96-CB6B-C6C5-5C96-18E07A671224}"/>
              </a:ext>
            </a:extLst>
          </p:cNvPr>
          <p:cNvPicPr>
            <a:picLocks noChangeAspect="1"/>
          </p:cNvPicPr>
          <p:nvPr/>
        </p:nvPicPr>
        <p:blipFill>
          <a:blip r:embed="rId9"/>
          <a:stretch>
            <a:fillRect/>
          </a:stretch>
        </p:blipFill>
        <p:spPr>
          <a:xfrm>
            <a:off x="2494091" y="1955555"/>
            <a:ext cx="1689013" cy="847871"/>
          </a:xfrm>
          <a:prstGeom prst="rect">
            <a:avLst/>
          </a:prstGeom>
        </p:spPr>
      </p:pic>
      <p:pic>
        <p:nvPicPr>
          <p:cNvPr id="14" name="Picture 13">
            <a:extLst>
              <a:ext uri="{FF2B5EF4-FFF2-40B4-BE49-F238E27FC236}">
                <a16:creationId xmlns:a16="http://schemas.microsoft.com/office/drawing/2014/main" id="{58F40570-1DBE-07B0-0C4B-BD5D0F4974B2}"/>
              </a:ext>
            </a:extLst>
          </p:cNvPr>
          <p:cNvPicPr>
            <a:picLocks noChangeAspect="1"/>
          </p:cNvPicPr>
          <p:nvPr/>
        </p:nvPicPr>
        <p:blipFill>
          <a:blip r:embed="rId10"/>
          <a:stretch>
            <a:fillRect/>
          </a:stretch>
        </p:blipFill>
        <p:spPr>
          <a:xfrm>
            <a:off x="6549016" y="1942663"/>
            <a:ext cx="1550698" cy="861499"/>
          </a:xfrm>
          <a:prstGeom prst="rect">
            <a:avLst/>
          </a:prstGeom>
        </p:spPr>
      </p:pic>
      <p:pic>
        <p:nvPicPr>
          <p:cNvPr id="19" name="Picture 18">
            <a:extLst>
              <a:ext uri="{FF2B5EF4-FFF2-40B4-BE49-F238E27FC236}">
                <a16:creationId xmlns:a16="http://schemas.microsoft.com/office/drawing/2014/main" id="{606FA940-CCA3-1AB3-E077-87DCA9202F30}"/>
              </a:ext>
            </a:extLst>
          </p:cNvPr>
          <p:cNvPicPr>
            <a:picLocks noChangeAspect="1"/>
          </p:cNvPicPr>
          <p:nvPr/>
        </p:nvPicPr>
        <p:blipFill>
          <a:blip r:embed="rId11"/>
          <a:stretch>
            <a:fillRect/>
          </a:stretch>
        </p:blipFill>
        <p:spPr>
          <a:xfrm>
            <a:off x="10434918" y="1942663"/>
            <a:ext cx="1595157" cy="859027"/>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3"/>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voice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1923" name="Google Shape;1923;p33"/>
          <p:cNvSpPr txBox="1"/>
          <p:nvPr/>
        </p:nvSpPr>
        <p:spPr>
          <a:xfrm>
            <a:off x="443345" y="2090740"/>
            <a:ext cx="1747406"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a:t>
            </a:r>
            <a:r>
              <a:rPr lang="fr-FR" sz="9600" dirty="0">
                <a:solidFill>
                  <a:srgbClr val="FFFFFF"/>
                </a:solidFill>
                <a:latin typeface="Quattrocento Sans"/>
                <a:ea typeface="Quattrocento Sans"/>
                <a:cs typeface="Quattrocento Sans"/>
                <a:sym typeface="Quattrocento Sans"/>
              </a:rPr>
              <a:t>5</a:t>
            </a:r>
            <a:endParaRPr dirty="0"/>
          </a:p>
        </p:txBody>
      </p:sp>
      <p:cxnSp>
        <p:nvCxnSpPr>
          <p:cNvPr id="1924" name="Google Shape;1924;p33"/>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aphicFrame>
        <p:nvGraphicFramePr>
          <p:cNvPr id="10" name="Graphique 3">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16166545"/>
              </p:ext>
            </p:extLst>
          </p:nvPr>
        </p:nvGraphicFramePr>
        <p:xfrm>
          <a:off x="451630" y="2017505"/>
          <a:ext cx="3355340" cy="4297569"/>
        </p:xfrm>
        <a:graphic>
          <a:graphicData uri="http://schemas.openxmlformats.org/drawingml/2006/chart">
            <c:chart xmlns:c="http://schemas.openxmlformats.org/drawingml/2006/chart" xmlns:r="http://schemas.openxmlformats.org/officeDocument/2006/relationships" r:id="rId3"/>
          </a:graphicData>
        </a:graphic>
      </p:graphicFrame>
      <p:sp>
        <p:nvSpPr>
          <p:cNvPr id="1930" name="Google Shape;1930;p3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Accessibility</a:t>
            </a:r>
            <a:r>
              <a:rPr lang="fr-FR" sz="2400" dirty="0">
                <a:solidFill>
                  <a:srgbClr val="414141"/>
                </a:solidFill>
              </a:rPr>
              <a:t> 2G/3G BLOCKED CALLS </a:t>
            </a:r>
            <a:br>
              <a:rPr lang="fr-FR" sz="2400" dirty="0">
                <a:solidFill>
                  <a:srgbClr val="414141"/>
                </a:solidFill>
              </a:rPr>
            </a:br>
            <a:br>
              <a:rPr lang="fr-FR" sz="2400" dirty="0">
                <a:solidFill>
                  <a:srgbClr val="414141"/>
                </a:solidFill>
              </a:rPr>
            </a:br>
            <a:br>
              <a:rPr lang="fr-FR" sz="2400" dirty="0">
                <a:solidFill>
                  <a:schemeClr val="accent1"/>
                </a:solidFill>
              </a:rPr>
            </a:br>
            <a:r>
              <a:rPr lang="en-US" sz="1400" dirty="0">
                <a:solidFill>
                  <a:srgbClr val="7F7F7F"/>
                </a:solidFill>
              </a:rPr>
              <a:t>MTN is ranked first in voice accessibility and It’s the only operator that satisfied the blocking rate  ARCEP requirement</a:t>
            </a:r>
            <a:br>
              <a:rPr lang="en-US" sz="1400" dirty="0">
                <a:solidFill>
                  <a:srgbClr val="7F7F7F"/>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31" name="Google Shape;1931;p3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24</a:t>
            </a:fld>
            <a:endParaRPr sz="651" b="0" i="0" u="none" strike="noStrike" cap="none">
              <a:solidFill>
                <a:srgbClr val="000000"/>
              </a:solidFill>
              <a:latin typeface="Verdana"/>
              <a:ea typeface="Verdana"/>
              <a:cs typeface="Verdana"/>
              <a:sym typeface="Verdana"/>
            </a:endParaRPr>
          </a:p>
        </p:txBody>
      </p:sp>
      <p:sp>
        <p:nvSpPr>
          <p:cNvPr id="1932" name="Google Shape;1932;p3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35" name="Google Shape;1935;p34"/>
          <p:cNvCxnSpPr/>
          <p:nvPr/>
        </p:nvCxnSpPr>
        <p:spPr>
          <a:xfrm rot="10800000" flipH="1">
            <a:off x="1129492" y="5424376"/>
            <a:ext cx="2478232" cy="4330"/>
          </a:xfrm>
          <a:prstGeom prst="straightConnector1">
            <a:avLst/>
          </a:prstGeom>
          <a:noFill/>
          <a:ln w="28575" cap="flat" cmpd="sng">
            <a:solidFill>
              <a:srgbClr val="DA291C"/>
            </a:solidFill>
            <a:prstDash val="dash"/>
            <a:round/>
            <a:headEnd type="none" w="sm" len="sm"/>
            <a:tailEnd type="none" w="sm" len="sm"/>
          </a:ln>
        </p:spPr>
      </p:cxnSp>
      <p:graphicFrame>
        <p:nvGraphicFramePr>
          <p:cNvPr id="11" name="Graphique 3">
            <a:extLst>
              <a:ext uri="{FF2B5EF4-FFF2-40B4-BE49-F238E27FC236}">
                <a16:creationId xmlns:a16="http://schemas.microsoft.com/office/drawing/2014/main" id="{7E92C824-B9E5-4D3A-A405-27B1952A4869}"/>
              </a:ext>
            </a:extLst>
          </p:cNvPr>
          <p:cNvGraphicFramePr>
            <a:graphicFrameLocks/>
          </p:cNvGraphicFramePr>
          <p:nvPr>
            <p:extLst>
              <p:ext uri="{D42A27DB-BD31-4B8C-83A1-F6EECF244321}">
                <p14:modId xmlns:p14="http://schemas.microsoft.com/office/powerpoint/2010/main" val="3698847636"/>
              </p:ext>
            </p:extLst>
          </p:nvPr>
        </p:nvGraphicFramePr>
        <p:xfrm>
          <a:off x="3977640" y="2017505"/>
          <a:ext cx="7744460" cy="429756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F946BE6-50AF-4DCD-283C-3726BE3082CA}"/>
              </a:ext>
            </a:extLst>
          </p:cNvPr>
          <p:cNvGraphicFramePr>
            <a:graphicFrameLocks/>
          </p:cNvGraphicFramePr>
          <p:nvPr>
            <p:extLst>
              <p:ext uri="{D42A27DB-BD31-4B8C-83A1-F6EECF244321}">
                <p14:modId xmlns:p14="http://schemas.microsoft.com/office/powerpoint/2010/main" val="3816784041"/>
              </p:ext>
            </p:extLst>
          </p:nvPr>
        </p:nvGraphicFramePr>
        <p:xfrm>
          <a:off x="469900" y="2103553"/>
          <a:ext cx="2776220" cy="4363199"/>
        </p:xfrm>
        <a:graphic>
          <a:graphicData uri="http://schemas.openxmlformats.org/drawingml/2006/chart">
            <c:chart xmlns:c="http://schemas.openxmlformats.org/drawingml/2006/chart" xmlns:r="http://schemas.openxmlformats.org/officeDocument/2006/relationships" r:id="rId3"/>
          </a:graphicData>
        </a:graphic>
      </p:graphicFrame>
      <p:sp>
        <p:nvSpPr>
          <p:cNvPr id="1941" name="Google Shape;1941;p3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Mean</a:t>
            </a:r>
            <a:r>
              <a:rPr lang="fr-FR" sz="2400" dirty="0">
                <a:solidFill>
                  <a:srgbClr val="414141"/>
                </a:solidFill>
              </a:rPr>
              <a:t> Opinion Score</a:t>
            </a:r>
            <a:br>
              <a:rPr lang="fr-FR" sz="2400" dirty="0">
                <a:solidFill>
                  <a:srgbClr val="414141"/>
                </a:solidFill>
              </a:rPr>
            </a:br>
            <a:br>
              <a:rPr lang="fr-FR" sz="2400" dirty="0">
                <a:solidFill>
                  <a:srgbClr val="414141"/>
                </a:solidFill>
              </a:rPr>
            </a:br>
            <a:r>
              <a:rPr lang="en-US" sz="1400" dirty="0">
                <a:solidFill>
                  <a:srgbClr val="7F7F7F"/>
                </a:solidFill>
              </a:rPr>
              <a:t>MTN have the best ratio of excellent and good Voice Quality samples </a:t>
            </a:r>
            <a:br>
              <a:rPr lang="en-US" sz="1400" dirty="0">
                <a:solidFill>
                  <a:srgbClr val="7F7F7F"/>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42" name="Google Shape;1942;p3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25</a:t>
            </a:fld>
            <a:endParaRPr sz="651" b="0" i="0" u="none" strike="noStrike" cap="none">
              <a:solidFill>
                <a:srgbClr val="000000"/>
              </a:solidFill>
              <a:latin typeface="Verdana"/>
              <a:ea typeface="Verdana"/>
              <a:cs typeface="Verdana"/>
              <a:sym typeface="Verdana"/>
            </a:endParaRPr>
          </a:p>
        </p:txBody>
      </p:sp>
      <p:sp>
        <p:nvSpPr>
          <p:cNvPr id="1943" name="Google Shape;1943;p3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46" name="Google Shape;1946;p35"/>
          <p:cNvCxnSpPr/>
          <p:nvPr/>
        </p:nvCxnSpPr>
        <p:spPr>
          <a:xfrm>
            <a:off x="987083" y="3909494"/>
            <a:ext cx="1195754" cy="0"/>
          </a:xfrm>
          <a:prstGeom prst="straightConnector1">
            <a:avLst/>
          </a:prstGeom>
          <a:noFill/>
          <a:ln w="28575" cap="flat" cmpd="sng">
            <a:solidFill>
              <a:srgbClr val="DA291C"/>
            </a:solidFill>
            <a:prstDash val="dash"/>
            <a:round/>
            <a:headEnd type="none" w="sm" len="sm"/>
            <a:tailEnd type="none" w="sm" len="sm"/>
          </a:ln>
        </p:spPr>
      </p:cxnSp>
      <p:graphicFrame>
        <p:nvGraphicFramePr>
          <p:cNvPr id="10" name="Graphique 3">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911465033"/>
              </p:ext>
            </p:extLst>
          </p:nvPr>
        </p:nvGraphicFramePr>
        <p:xfrm>
          <a:off x="3515995" y="2103553"/>
          <a:ext cx="8206105" cy="43631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pic>
        <p:nvPicPr>
          <p:cNvPr id="10" name="Picture 9">
            <a:extLst>
              <a:ext uri="{FF2B5EF4-FFF2-40B4-BE49-F238E27FC236}">
                <a16:creationId xmlns:a16="http://schemas.microsoft.com/office/drawing/2014/main" id="{E559108A-1547-32D2-2ED1-41DFAAC8021B}"/>
              </a:ext>
            </a:extLst>
          </p:cNvPr>
          <p:cNvPicPr>
            <a:picLocks noChangeAspect="1"/>
          </p:cNvPicPr>
          <p:nvPr/>
        </p:nvPicPr>
        <p:blipFill>
          <a:blip r:embed="rId3"/>
          <a:stretch>
            <a:fillRect/>
          </a:stretch>
        </p:blipFill>
        <p:spPr>
          <a:xfrm>
            <a:off x="4372235" y="1778832"/>
            <a:ext cx="3687287" cy="3130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a:extLst>
              <a:ext uri="{FF2B5EF4-FFF2-40B4-BE49-F238E27FC236}">
                <a16:creationId xmlns:a16="http://schemas.microsoft.com/office/drawing/2014/main" id="{915CCAFC-77D5-40CB-1283-6FAE890DFE8F}"/>
              </a:ext>
            </a:extLst>
          </p:cNvPr>
          <p:cNvPicPr>
            <a:picLocks noChangeAspect="1"/>
          </p:cNvPicPr>
          <p:nvPr/>
        </p:nvPicPr>
        <p:blipFill>
          <a:blip r:embed="rId4"/>
          <a:stretch>
            <a:fillRect/>
          </a:stretch>
        </p:blipFill>
        <p:spPr>
          <a:xfrm>
            <a:off x="8272068" y="1762986"/>
            <a:ext cx="3632996" cy="3141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DDE3C2FD-8035-DA41-E56F-6938E2803C25}"/>
              </a:ext>
            </a:extLst>
          </p:cNvPr>
          <p:cNvPicPr>
            <a:picLocks noChangeAspect="1"/>
          </p:cNvPicPr>
          <p:nvPr/>
        </p:nvPicPr>
        <p:blipFill>
          <a:blip r:embed="rId5"/>
          <a:stretch>
            <a:fillRect/>
          </a:stretch>
        </p:blipFill>
        <p:spPr>
          <a:xfrm>
            <a:off x="504824" y="1762985"/>
            <a:ext cx="3627655" cy="3141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84" name="Google Shape;1984;p39"/>
          <p:cNvSpPr txBox="1">
            <a:spLocks noGrp="1"/>
          </p:cNvSpPr>
          <p:nvPr>
            <p:ph type="title"/>
          </p:nvPr>
        </p:nvSpPr>
        <p:spPr>
          <a:xfrm>
            <a:off x="504101" y="126581"/>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maps</a:t>
            </a:r>
            <a:r>
              <a:rPr lang="fr-FR" sz="2400" dirty="0">
                <a:solidFill>
                  <a:srgbClr val="414141"/>
                </a:solidFill>
              </a:rPr>
              <a:t> (MOS)</a:t>
            </a:r>
            <a:br>
              <a:rPr lang="fr-FR" sz="2400" dirty="0">
                <a:solidFill>
                  <a:srgbClr val="414141"/>
                </a:solidFill>
              </a:rPr>
            </a:br>
            <a:br>
              <a:rPr lang="fr-FR" sz="2400" dirty="0">
                <a:solidFill>
                  <a:srgbClr val="414141"/>
                </a:solidFill>
              </a:rPr>
            </a:br>
            <a:r>
              <a:rPr lang="fr-FR" sz="1400" dirty="0">
                <a:solidFill>
                  <a:srgbClr val="7F7F7F"/>
                </a:solidFill>
                <a:sym typeface="Verdana"/>
              </a:rPr>
              <a:t>MTN have </a:t>
            </a:r>
            <a:r>
              <a:rPr lang="fr-FR" sz="1400" dirty="0" err="1">
                <a:solidFill>
                  <a:srgbClr val="7F7F7F"/>
                </a:solidFill>
                <a:sym typeface="Verdana"/>
              </a:rPr>
              <a:t>less</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1% of MOS </a:t>
            </a:r>
            <a:r>
              <a:rPr lang="fr-FR" sz="1400" dirty="0" err="1">
                <a:solidFill>
                  <a:srgbClr val="7F7F7F"/>
                </a:solidFill>
                <a:sym typeface="Verdana"/>
              </a:rPr>
              <a:t>samples</a:t>
            </a:r>
            <a:r>
              <a:rPr lang="fr-FR" sz="1400" dirty="0">
                <a:solidFill>
                  <a:srgbClr val="7F7F7F"/>
                </a:solidFill>
                <a:sym typeface="Verdana"/>
              </a:rPr>
              <a:t> </a:t>
            </a:r>
            <a:r>
              <a:rPr lang="fr-FR" sz="1400" dirty="0" err="1">
                <a:solidFill>
                  <a:srgbClr val="7F7F7F"/>
                </a:solidFill>
                <a:sym typeface="Verdana"/>
              </a:rPr>
              <a:t>lower</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2.2, </a:t>
            </a:r>
            <a:br>
              <a:rPr lang="fr-FR" sz="1400" dirty="0">
                <a:solidFill>
                  <a:srgbClr val="7F7F7F"/>
                </a:solidFill>
                <a:sym typeface="Verdana"/>
              </a:rPr>
            </a:br>
            <a:r>
              <a:rPr lang="fr-FR" sz="1400" dirty="0">
                <a:solidFill>
                  <a:srgbClr val="7F7F7F"/>
                </a:solidFill>
                <a:sym typeface="Verdana"/>
              </a:rPr>
              <a:t>Values </a:t>
            </a:r>
            <a:r>
              <a:rPr lang="fr-FR" sz="1400" dirty="0" err="1">
                <a:solidFill>
                  <a:srgbClr val="7F7F7F"/>
                </a:solidFill>
                <a:sym typeface="Verdana"/>
              </a:rPr>
              <a:t>lower</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2,2 </a:t>
            </a:r>
            <a:r>
              <a:rPr lang="fr-FR" sz="1400" dirty="0">
                <a:solidFill>
                  <a:srgbClr val="7F7F7F"/>
                </a:solidFill>
              </a:rPr>
              <a:t>pose</a:t>
            </a:r>
            <a:r>
              <a:rPr lang="fr-FR" sz="1400" dirty="0">
                <a:solidFill>
                  <a:srgbClr val="7F7F7F"/>
                </a:solidFill>
                <a:sym typeface="Verdana"/>
              </a:rPr>
              <a:t> </a:t>
            </a:r>
            <a:r>
              <a:rPr lang="fr-FR" sz="1400" dirty="0" err="1">
                <a:solidFill>
                  <a:srgbClr val="7F7F7F"/>
                </a:solidFill>
                <a:sym typeface="Verdana"/>
              </a:rPr>
              <a:t>risk</a:t>
            </a:r>
            <a:r>
              <a:rPr lang="fr-FR" sz="1400" dirty="0">
                <a:solidFill>
                  <a:srgbClr val="7F7F7F"/>
                </a:solidFill>
                <a:sym typeface="Verdana"/>
              </a:rPr>
              <a:t> of </a:t>
            </a:r>
            <a:r>
              <a:rPr lang="fr-FR" sz="1400" dirty="0" err="1">
                <a:solidFill>
                  <a:srgbClr val="7F7F7F"/>
                </a:solidFill>
                <a:sym typeface="Verdana"/>
              </a:rPr>
              <a:t>bad</a:t>
            </a:r>
            <a:r>
              <a:rPr lang="fr-FR" sz="1400" dirty="0">
                <a:solidFill>
                  <a:srgbClr val="7F7F7F"/>
                </a:solidFill>
                <a:sym typeface="Verdana"/>
              </a:rPr>
              <a:t> </a:t>
            </a:r>
            <a:r>
              <a:rPr lang="fr-FR" sz="1400" dirty="0" err="1">
                <a:solidFill>
                  <a:srgbClr val="7F7F7F"/>
                </a:solidFill>
                <a:sym typeface="Verdana"/>
              </a:rPr>
              <a:t>users</a:t>
            </a:r>
            <a:r>
              <a:rPr lang="fr-FR" sz="1400" dirty="0">
                <a:solidFill>
                  <a:srgbClr val="7F7F7F"/>
                </a:solidFill>
                <a:sym typeface="Verdana"/>
              </a:rPr>
              <a:t> </a:t>
            </a:r>
            <a:r>
              <a:rPr lang="fr-FR" sz="1400" dirty="0" err="1">
                <a:solidFill>
                  <a:srgbClr val="7F7F7F"/>
                </a:solidFill>
                <a:sym typeface="Verdana"/>
              </a:rPr>
              <a:t>perceived</a:t>
            </a:r>
            <a:r>
              <a:rPr lang="fr-FR" sz="1400" dirty="0">
                <a:solidFill>
                  <a:srgbClr val="7F7F7F"/>
                </a:solidFill>
                <a:sym typeface="Verdana"/>
              </a:rPr>
              <a:t> </a:t>
            </a:r>
            <a:r>
              <a:rPr lang="fr-FR" sz="1400" dirty="0" err="1">
                <a:solidFill>
                  <a:srgbClr val="7F7F7F"/>
                </a:solidFill>
                <a:sym typeface="Verdana"/>
              </a:rPr>
              <a:t>voice</a:t>
            </a:r>
            <a:r>
              <a:rPr lang="fr-FR" sz="1400" dirty="0">
                <a:solidFill>
                  <a:srgbClr val="7F7F7F"/>
                </a:solidFill>
                <a:sym typeface="Verdana"/>
              </a:rPr>
              <a:t> </a:t>
            </a:r>
            <a:r>
              <a:rPr lang="fr-FR" sz="1400" dirty="0" err="1">
                <a:solidFill>
                  <a:srgbClr val="7F7F7F"/>
                </a:solidFill>
                <a:sym typeface="Verdana"/>
              </a:rPr>
              <a:t>quality</a:t>
            </a: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3d</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85" name="Google Shape;1985;p3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26</a:t>
            </a:fld>
            <a:endParaRPr sz="651" b="0" i="0" u="none" strike="noStrike" cap="none">
              <a:solidFill>
                <a:srgbClr val="000000"/>
              </a:solidFill>
              <a:latin typeface="Verdana"/>
              <a:ea typeface="Verdana"/>
              <a:cs typeface="Verdana"/>
              <a:sym typeface="Verdana"/>
            </a:endParaRPr>
          </a:p>
        </p:txBody>
      </p:sp>
      <p:sp>
        <p:nvSpPr>
          <p:cNvPr id="1986" name="Google Shape;1986;p3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1988;p39">
            <a:extLst>
              <a:ext uri="{FF2B5EF4-FFF2-40B4-BE49-F238E27FC236}">
                <a16:creationId xmlns:a16="http://schemas.microsoft.com/office/drawing/2014/main" id="{79C21FC5-CA1F-2286-E090-2D53AC2C07D4}"/>
              </a:ext>
            </a:extLst>
          </p:cNvPr>
          <p:cNvPicPr preferRelativeResize="0"/>
          <p:nvPr/>
        </p:nvPicPr>
        <p:blipFill rotWithShape="1">
          <a:blip r:embed="rId6">
            <a:alphaModFix/>
          </a:blip>
          <a:srcRect/>
          <a:stretch/>
        </p:blipFill>
        <p:spPr>
          <a:xfrm>
            <a:off x="504101" y="1762985"/>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8"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7">
            <a:alphaModFix/>
          </a:blip>
          <a:srcRect l="8657" r="10313"/>
          <a:stretch/>
        </p:blipFill>
        <p:spPr>
          <a:xfrm>
            <a:off x="4403934" y="1799181"/>
            <a:ext cx="297527" cy="228907"/>
          </a:xfrm>
          <a:prstGeom prst="roundRect">
            <a:avLst>
              <a:gd name="adj" fmla="val 8594"/>
            </a:avLst>
          </a:prstGeom>
          <a:solidFill>
            <a:srgbClr val="ECECEC"/>
          </a:solidFill>
          <a:ln>
            <a:noFill/>
          </a:ln>
          <a:effectLst>
            <a:reflection stA="38000" endPos="28000" dist="5000" dir="5400000" sy="-100000" algn="bl" rotWithShape="0"/>
          </a:effectLst>
        </p:spPr>
      </p:pic>
      <p:pic>
        <p:nvPicPr>
          <p:cNvPr id="15"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8272068" y="1767997"/>
            <a:ext cx="251494" cy="258077"/>
          </a:xfrm>
          <a:prstGeom prst="rect">
            <a:avLst/>
          </a:prstGeom>
          <a:noFill/>
          <a:ln>
            <a:noFill/>
          </a:ln>
        </p:spPr>
      </p:pic>
      <p:pic>
        <p:nvPicPr>
          <p:cNvPr id="7" name="Picture 6">
            <a:extLst>
              <a:ext uri="{FF2B5EF4-FFF2-40B4-BE49-F238E27FC236}">
                <a16:creationId xmlns:a16="http://schemas.microsoft.com/office/drawing/2014/main" id="{1B31AA55-DF5C-AF6B-3B74-2306F64E5EA5}"/>
              </a:ext>
            </a:extLst>
          </p:cNvPr>
          <p:cNvPicPr>
            <a:picLocks noChangeAspect="1"/>
          </p:cNvPicPr>
          <p:nvPr/>
        </p:nvPicPr>
        <p:blipFill>
          <a:blip r:embed="rId9"/>
          <a:stretch>
            <a:fillRect/>
          </a:stretch>
        </p:blipFill>
        <p:spPr>
          <a:xfrm>
            <a:off x="2793670" y="1799181"/>
            <a:ext cx="1338809" cy="814927"/>
          </a:xfrm>
          <a:prstGeom prst="rect">
            <a:avLst/>
          </a:prstGeom>
        </p:spPr>
      </p:pic>
      <p:pic>
        <p:nvPicPr>
          <p:cNvPr id="14" name="Picture 13">
            <a:extLst>
              <a:ext uri="{FF2B5EF4-FFF2-40B4-BE49-F238E27FC236}">
                <a16:creationId xmlns:a16="http://schemas.microsoft.com/office/drawing/2014/main" id="{0020F45B-2B5A-5325-F8A4-0A6153E20967}"/>
              </a:ext>
            </a:extLst>
          </p:cNvPr>
          <p:cNvPicPr>
            <a:picLocks noChangeAspect="1"/>
          </p:cNvPicPr>
          <p:nvPr/>
        </p:nvPicPr>
        <p:blipFill>
          <a:blip r:embed="rId10"/>
          <a:stretch>
            <a:fillRect/>
          </a:stretch>
        </p:blipFill>
        <p:spPr>
          <a:xfrm>
            <a:off x="6648226" y="1762986"/>
            <a:ext cx="1373749" cy="852072"/>
          </a:xfrm>
          <a:prstGeom prst="rect">
            <a:avLst/>
          </a:prstGeom>
        </p:spPr>
      </p:pic>
      <p:pic>
        <p:nvPicPr>
          <p:cNvPr id="22" name="Picture 21">
            <a:extLst>
              <a:ext uri="{FF2B5EF4-FFF2-40B4-BE49-F238E27FC236}">
                <a16:creationId xmlns:a16="http://schemas.microsoft.com/office/drawing/2014/main" id="{12D72C5F-469E-2922-A20E-A1ABAF1BA892}"/>
              </a:ext>
            </a:extLst>
          </p:cNvPr>
          <p:cNvPicPr>
            <a:picLocks noChangeAspect="1"/>
          </p:cNvPicPr>
          <p:nvPr/>
        </p:nvPicPr>
        <p:blipFill>
          <a:blip r:embed="rId11"/>
          <a:stretch>
            <a:fillRect/>
          </a:stretch>
        </p:blipFill>
        <p:spPr>
          <a:xfrm>
            <a:off x="10562226" y="1799181"/>
            <a:ext cx="1313862" cy="814927"/>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aphicFrame>
        <p:nvGraphicFramePr>
          <p:cNvPr id="8" name="Graphique 5">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2422504232"/>
              </p:ext>
            </p:extLst>
          </p:nvPr>
        </p:nvGraphicFramePr>
        <p:xfrm>
          <a:off x="1519237" y="1615440"/>
          <a:ext cx="9153525" cy="4373880"/>
        </p:xfrm>
        <a:graphic>
          <a:graphicData uri="http://schemas.openxmlformats.org/drawingml/2006/chart">
            <c:chart xmlns:c="http://schemas.openxmlformats.org/drawingml/2006/chart" xmlns:r="http://schemas.openxmlformats.org/officeDocument/2006/relationships" r:id="rId3"/>
          </a:graphicData>
        </a:graphic>
      </p:graphicFrame>
      <p:sp>
        <p:nvSpPr>
          <p:cNvPr id="1962" name="Google Shape;1962;p3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Retainability</a:t>
            </a:r>
            <a:r>
              <a:rPr lang="fr-FR" sz="2400" dirty="0">
                <a:solidFill>
                  <a:srgbClr val="414141"/>
                </a:solidFill>
              </a:rPr>
              <a:t> 2G/3G DROPPED CALLS</a:t>
            </a:r>
            <a:br>
              <a:rPr lang="fr-FR" sz="2400" dirty="0">
                <a:solidFill>
                  <a:srgbClr val="414141"/>
                </a:solidFill>
              </a:rPr>
            </a:br>
            <a:br>
              <a:rPr lang="fr-FR" sz="2400" dirty="0">
                <a:solidFill>
                  <a:srgbClr val="414141"/>
                </a:solidFill>
              </a:rPr>
            </a:br>
            <a:r>
              <a:rPr lang="en-US" sz="1400" dirty="0">
                <a:solidFill>
                  <a:srgbClr val="7F7F7F"/>
                </a:solidFill>
              </a:rPr>
              <a:t>All operators satisfy the </a:t>
            </a:r>
            <a:r>
              <a:rPr lang="en-US" sz="1400" dirty="0" err="1">
                <a:solidFill>
                  <a:srgbClr val="7F7F7F"/>
                </a:solidFill>
              </a:rPr>
              <a:t>retainability</a:t>
            </a:r>
            <a:r>
              <a:rPr lang="en-US" sz="1400" dirty="0">
                <a:solidFill>
                  <a:srgbClr val="7F7F7F"/>
                </a:solidFill>
              </a:rPr>
              <a:t> ARCEP thresholds</a:t>
            </a:r>
            <a:br>
              <a:rPr lang="fr-FR" dirty="0">
                <a:solidFill>
                  <a:srgbClr val="414141"/>
                </a:solidFill>
              </a:rPr>
            </a:br>
            <a:br>
              <a:rPr lang="fr-FR" dirty="0">
                <a:solidFill>
                  <a:srgbClr val="414141"/>
                </a:solidFill>
              </a:rPr>
            </a:br>
            <a:endParaRPr dirty="0">
              <a:solidFill>
                <a:srgbClr val="414141"/>
              </a:solidFill>
            </a:endParaRPr>
          </a:p>
        </p:txBody>
      </p:sp>
      <p:sp>
        <p:nvSpPr>
          <p:cNvPr id="1963" name="Google Shape;1963;p3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27</a:t>
            </a:fld>
            <a:endParaRPr sz="651" b="0" i="0" u="none" strike="noStrike" cap="none">
              <a:solidFill>
                <a:srgbClr val="000000"/>
              </a:solidFill>
              <a:latin typeface="Verdana"/>
              <a:ea typeface="Verdana"/>
              <a:cs typeface="Verdana"/>
              <a:sym typeface="Verdana"/>
            </a:endParaRPr>
          </a:p>
        </p:txBody>
      </p:sp>
      <p:sp>
        <p:nvSpPr>
          <p:cNvPr id="1964" name="Google Shape;1964;p3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66" name="Google Shape;1966;p37"/>
          <p:cNvCxnSpPr/>
          <p:nvPr/>
        </p:nvCxnSpPr>
        <p:spPr>
          <a:xfrm>
            <a:off x="3516923" y="2075711"/>
            <a:ext cx="5528603" cy="19503"/>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Voice service Band usage(%)</a:t>
            </a:r>
            <a:br>
              <a:rPr lang="fr-FR" sz="2400" dirty="0">
                <a:solidFill>
                  <a:srgbClr val="414141"/>
                </a:solidFill>
              </a:rPr>
            </a:br>
            <a:br>
              <a:rPr lang="fr-FR" sz="2400" dirty="0">
                <a:solidFill>
                  <a:srgbClr val="414141"/>
                </a:solidFill>
              </a:rPr>
            </a:b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v</a:t>
            </a:r>
            <a:r>
              <a:rPr lang="en-US" sz="1400" dirty="0" err="1">
                <a:solidFill>
                  <a:srgbClr val="7F7F7F"/>
                </a:solidFill>
              </a:rPr>
              <a:t>oice</a:t>
            </a:r>
            <a:r>
              <a:rPr lang="en-US" sz="1400" dirty="0">
                <a:solidFill>
                  <a:srgbClr val="7F7F7F"/>
                </a:solidFill>
              </a:rPr>
              <a:t> calls are mainly carried by 3G for all operators.</a:t>
            </a:r>
            <a:br>
              <a:rPr lang="en-US" sz="1400" dirty="0">
                <a:solidFill>
                  <a:srgbClr val="7F7F7F"/>
                </a:solidFill>
              </a:rPr>
            </a:br>
            <a:r>
              <a:rPr lang="en-US" sz="1400" dirty="0">
                <a:solidFill>
                  <a:srgbClr val="7F7F7F"/>
                </a:solidFill>
              </a:rPr>
              <a:t>MTN's 2G band usage: </a:t>
            </a:r>
            <a:r>
              <a:rPr lang="en-US" sz="1400" b="1" dirty="0">
                <a:solidFill>
                  <a:srgbClr val="7F7F7F"/>
                </a:solidFill>
              </a:rPr>
              <a:t>87,69% </a:t>
            </a:r>
            <a:r>
              <a:rPr lang="en-US" sz="1400" dirty="0">
                <a:solidFill>
                  <a:srgbClr val="7F7F7F"/>
                </a:solidFill>
              </a:rPr>
              <a:t>GSM 900 and </a:t>
            </a:r>
            <a:r>
              <a:rPr lang="en-US" sz="1400" b="1" dirty="0">
                <a:solidFill>
                  <a:srgbClr val="7F7F7F"/>
                </a:solidFill>
              </a:rPr>
              <a:t>12,31% </a:t>
            </a:r>
            <a:r>
              <a:rPr lang="en-US" sz="1400" dirty="0">
                <a:solidFill>
                  <a:srgbClr val="7F7F7F"/>
                </a:solidFill>
              </a:rPr>
              <a:t>DCS 1800 </a:t>
            </a:r>
            <a:r>
              <a:rPr lang="en-US" sz="1400" dirty="0" err="1">
                <a:solidFill>
                  <a:srgbClr val="7F7F7F"/>
                </a:solidFill>
              </a:rPr>
              <a:t>Mhz</a:t>
            </a:r>
            <a:r>
              <a:rPr lang="en-US" sz="1400" dirty="0">
                <a:solidFill>
                  <a:srgbClr val="7F7F7F"/>
                </a:solidFill>
              </a:rPr>
              <a:t>,</a:t>
            </a:r>
            <a:br>
              <a:rPr lang="en-US" sz="1400" dirty="0">
                <a:solidFill>
                  <a:srgbClr val="7F7F7F"/>
                </a:solidFill>
              </a:rPr>
            </a:br>
            <a:r>
              <a:rPr lang="en-US" sz="1400" dirty="0">
                <a:solidFill>
                  <a:srgbClr val="7F7F7F"/>
                </a:solidFill>
              </a:rPr>
              <a:t>30,1 % of MTN 3G CS traffic is carried on U900 compared to 81,38% and 12,15% for MOOV and CELTISS.</a:t>
            </a: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73" name="Google Shape;1973;p3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28</a:t>
            </a:fld>
            <a:endParaRPr sz="651" b="0" i="0" u="none" strike="noStrike" cap="none">
              <a:solidFill>
                <a:srgbClr val="000000"/>
              </a:solidFill>
              <a:latin typeface="Verdana"/>
              <a:ea typeface="Verdana"/>
              <a:cs typeface="Verdana"/>
              <a:sym typeface="Verdana"/>
            </a:endParaRPr>
          </a:p>
        </p:txBody>
      </p:sp>
      <p:sp>
        <p:nvSpPr>
          <p:cNvPr id="1974" name="Google Shape;1974;p3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1" name="Graphique 3">
            <a:extLst>
              <a:ext uri="{FF2B5EF4-FFF2-40B4-BE49-F238E27FC236}">
                <a16:creationId xmlns:a16="http://schemas.microsoft.com/office/drawing/2014/main" id="{B876376A-5752-481F-9C6F-7D207AA26B58}"/>
              </a:ext>
            </a:extLst>
          </p:cNvPr>
          <p:cNvGraphicFramePr>
            <a:graphicFrameLocks/>
          </p:cNvGraphicFramePr>
          <p:nvPr>
            <p:extLst>
              <p:ext uri="{D42A27DB-BD31-4B8C-83A1-F6EECF244321}">
                <p14:modId xmlns:p14="http://schemas.microsoft.com/office/powerpoint/2010/main" val="3536116618"/>
              </p:ext>
            </p:extLst>
          </p:nvPr>
        </p:nvGraphicFramePr>
        <p:xfrm>
          <a:off x="469900" y="2384950"/>
          <a:ext cx="3655275" cy="3061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3">
            <a:extLst>
              <a:ext uri="{FF2B5EF4-FFF2-40B4-BE49-F238E27FC236}">
                <a16:creationId xmlns:a16="http://schemas.microsoft.com/office/drawing/2014/main" id="{ECB51E8B-10B0-40D9-B3ED-94130CF95C1A}"/>
              </a:ext>
            </a:extLst>
          </p:cNvPr>
          <p:cNvGraphicFramePr>
            <a:graphicFrameLocks/>
          </p:cNvGraphicFramePr>
          <p:nvPr>
            <p:extLst>
              <p:ext uri="{D42A27DB-BD31-4B8C-83A1-F6EECF244321}">
                <p14:modId xmlns:p14="http://schemas.microsoft.com/office/powerpoint/2010/main" val="1799764160"/>
              </p:ext>
            </p:extLst>
          </p:nvPr>
        </p:nvGraphicFramePr>
        <p:xfrm>
          <a:off x="4261348" y="2384949"/>
          <a:ext cx="3747272" cy="3061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A38F8C99-4045-CC1F-6997-F24C91696FF9}"/>
              </a:ext>
            </a:extLst>
          </p:cNvPr>
          <p:cNvGraphicFramePr>
            <a:graphicFrameLocks/>
          </p:cNvGraphicFramePr>
          <p:nvPr>
            <p:extLst>
              <p:ext uri="{D42A27DB-BD31-4B8C-83A1-F6EECF244321}">
                <p14:modId xmlns:p14="http://schemas.microsoft.com/office/powerpoint/2010/main" val="626254641"/>
              </p:ext>
            </p:extLst>
          </p:nvPr>
        </p:nvGraphicFramePr>
        <p:xfrm>
          <a:off x="8144793" y="2384949"/>
          <a:ext cx="3577307" cy="306149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p4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 </a:t>
            </a:r>
            <a:r>
              <a:rPr lang="fr-FR" sz="2400" dirty="0" err="1">
                <a:solidFill>
                  <a:srgbClr val="414141"/>
                </a:solidFill>
              </a:rPr>
              <a:t>comparison</a:t>
            </a:r>
            <a:br>
              <a:rPr lang="fr-FR" sz="2400" dirty="0">
                <a:solidFill>
                  <a:srgbClr val="414141"/>
                </a:solidFill>
              </a:rPr>
            </a:br>
            <a:br>
              <a:rPr lang="fr-FR" sz="2400" dirty="0">
                <a:solidFill>
                  <a:srgbClr val="414141"/>
                </a:solidFill>
              </a:rPr>
            </a:br>
            <a:r>
              <a:rPr lang="en-US" sz="1400" dirty="0">
                <a:solidFill>
                  <a:srgbClr val="7F7F7F"/>
                </a:solidFill>
              </a:rPr>
              <a:t>CELLTIS have the best 3G </a:t>
            </a:r>
            <a:r>
              <a:rPr lang="en-US" sz="1400" dirty="0" err="1">
                <a:solidFill>
                  <a:srgbClr val="7F7F7F"/>
                </a:solidFill>
              </a:rPr>
              <a:t>EcNo</a:t>
            </a:r>
            <a:r>
              <a:rPr lang="en-US" sz="1400" dirty="0">
                <a:solidFill>
                  <a:srgbClr val="7F7F7F"/>
                </a:solidFill>
              </a:rPr>
              <a:t> samples within acceptable range</a:t>
            </a:r>
            <a:br>
              <a:rPr lang="fr-FR" sz="1400" dirty="0">
                <a:solidFill>
                  <a:srgbClr val="7F7F7F"/>
                </a:solidFill>
                <a:sym typeface="Verdana"/>
              </a:rPr>
            </a:br>
            <a:br>
              <a:rPr lang="fr-FR" sz="1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15" name="Google Shape;2015;p4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29</a:t>
            </a:fld>
            <a:endParaRPr sz="651" b="0" i="0" u="none" strike="noStrike" cap="none">
              <a:solidFill>
                <a:srgbClr val="000000"/>
              </a:solidFill>
              <a:latin typeface="Verdana"/>
              <a:ea typeface="Verdana"/>
              <a:cs typeface="Verdana"/>
              <a:sym typeface="Verdana"/>
            </a:endParaRPr>
          </a:p>
        </p:txBody>
      </p:sp>
      <p:sp>
        <p:nvSpPr>
          <p:cNvPr id="2016" name="Google Shape;2016;p4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10">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3600456121"/>
              </p:ext>
            </p:extLst>
          </p:nvPr>
        </p:nvGraphicFramePr>
        <p:xfrm>
          <a:off x="469899" y="2612707"/>
          <a:ext cx="11252201" cy="36747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0"/>
          <p:cNvSpPr txBox="1"/>
          <p:nvPr/>
        </p:nvSpPr>
        <p:spPr>
          <a:xfrm>
            <a:off x="2533649" y="2090740"/>
            <a:ext cx="6804904"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Introduction: Scope of </a:t>
            </a:r>
            <a:r>
              <a:rPr lang="fr-FR" sz="2600" b="0" i="0" dirty="0" err="1">
                <a:solidFill>
                  <a:srgbClr val="FFFFFF"/>
                </a:solidFill>
                <a:latin typeface="Quattrocento Sans"/>
                <a:ea typeface="Quattrocento Sans"/>
                <a:cs typeface="Quattrocento Sans"/>
                <a:sym typeface="Quattrocento Sans"/>
              </a:rPr>
              <a:t>Intermediate</a:t>
            </a:r>
            <a:r>
              <a:rPr lang="fr-FR" sz="2600" b="0" i="0" dirty="0">
                <a:solidFill>
                  <a:srgbClr val="FFFFFF"/>
                </a:solidFill>
                <a:latin typeface="Quattrocento Sans"/>
                <a:ea typeface="Quattrocento Sans"/>
                <a:cs typeface="Quattrocento Sans"/>
                <a:sym typeface="Quattrocento Sans"/>
              </a:rPr>
              <a:t> Report</a:t>
            </a:r>
            <a:endParaRPr dirty="0"/>
          </a:p>
        </p:txBody>
      </p:sp>
      <p:sp>
        <p:nvSpPr>
          <p:cNvPr id="1650" name="Google Shape;1650;p10"/>
          <p:cNvSpPr txBox="1"/>
          <p:nvPr/>
        </p:nvSpPr>
        <p:spPr>
          <a:xfrm>
            <a:off x="489531" y="2090740"/>
            <a:ext cx="1701220"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01</a:t>
            </a:r>
            <a:endParaRPr dirty="0"/>
          </a:p>
        </p:txBody>
      </p:sp>
      <p:cxnSp>
        <p:nvCxnSpPr>
          <p:cNvPr id="1651" name="Google Shape;1651;p10"/>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pic>
        <p:nvPicPr>
          <p:cNvPr id="19" name="Picture 18">
            <a:extLst>
              <a:ext uri="{FF2B5EF4-FFF2-40B4-BE49-F238E27FC236}">
                <a16:creationId xmlns:a16="http://schemas.microsoft.com/office/drawing/2014/main" id="{2DA5A53C-45FB-09A4-914C-62D2C1C27310}"/>
              </a:ext>
            </a:extLst>
          </p:cNvPr>
          <p:cNvPicPr>
            <a:picLocks noChangeAspect="1"/>
          </p:cNvPicPr>
          <p:nvPr/>
        </p:nvPicPr>
        <p:blipFill>
          <a:blip r:embed="rId3"/>
          <a:stretch>
            <a:fillRect/>
          </a:stretch>
        </p:blipFill>
        <p:spPr>
          <a:xfrm>
            <a:off x="8000667" y="1889329"/>
            <a:ext cx="3606834" cy="2757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7260F22E-863F-BCCE-7123-C36D8D3E681F}"/>
              </a:ext>
            </a:extLst>
          </p:cNvPr>
          <p:cNvPicPr>
            <a:picLocks noChangeAspect="1"/>
          </p:cNvPicPr>
          <p:nvPr/>
        </p:nvPicPr>
        <p:blipFill>
          <a:blip r:embed="rId4"/>
          <a:stretch>
            <a:fillRect/>
          </a:stretch>
        </p:blipFill>
        <p:spPr>
          <a:xfrm>
            <a:off x="4302855" y="1889329"/>
            <a:ext cx="3485681" cy="2757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B9A3F176-61F2-49AE-134C-BBE3DE5E2E73}"/>
              </a:ext>
            </a:extLst>
          </p:cNvPr>
          <p:cNvPicPr>
            <a:picLocks noChangeAspect="1"/>
          </p:cNvPicPr>
          <p:nvPr/>
        </p:nvPicPr>
        <p:blipFill>
          <a:blip r:embed="rId5"/>
          <a:stretch>
            <a:fillRect/>
          </a:stretch>
        </p:blipFill>
        <p:spPr>
          <a:xfrm>
            <a:off x="483773" y="1889329"/>
            <a:ext cx="3655314" cy="2757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23" name="Google Shape;2023;p42"/>
          <p:cNvSpPr txBox="1">
            <a:spLocks noGrp="1"/>
          </p:cNvSpPr>
          <p:nvPr>
            <p:ph type="title"/>
          </p:nvPr>
        </p:nvSpPr>
        <p:spPr>
          <a:xfrm>
            <a:off x="476993" y="270706"/>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a:t>
            </a:r>
            <a:br>
              <a:rPr lang="fr-FR" sz="2400" dirty="0">
                <a:solidFill>
                  <a:srgbClr val="414141"/>
                </a:solidFill>
              </a:rPr>
            </a:br>
            <a:br>
              <a:rPr lang="fr-FR" sz="2400" dirty="0">
                <a:solidFill>
                  <a:srgbClr val="414141"/>
                </a:solidFill>
              </a:rPr>
            </a:br>
            <a:r>
              <a:rPr lang="en-US" sz="1400" dirty="0">
                <a:solidFill>
                  <a:srgbClr val="7F7F7F"/>
                </a:solidFill>
              </a:rPr>
              <a:t>CELLTIS have the best 3G </a:t>
            </a:r>
            <a:r>
              <a:rPr lang="en-US" sz="1400" dirty="0" err="1">
                <a:solidFill>
                  <a:srgbClr val="7F7F7F"/>
                </a:solidFill>
              </a:rPr>
              <a:t>EcNo</a:t>
            </a:r>
            <a:r>
              <a:rPr lang="en-US" sz="1400" dirty="0">
                <a:solidFill>
                  <a:srgbClr val="7F7F7F"/>
                </a:solidFill>
              </a:rPr>
              <a:t> samples </a:t>
            </a:r>
            <a:r>
              <a:rPr lang="fr-FR" sz="1400" dirty="0">
                <a:solidFill>
                  <a:srgbClr val="7F7F7F"/>
                </a:solidFill>
              </a:rPr>
              <a:t>distribution</a:t>
            </a:r>
            <a:br>
              <a:rPr lang="fr-FR" sz="3600" dirty="0">
                <a:solidFill>
                  <a:srgbClr val="7F7F7F"/>
                </a:solidFill>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endParaRPr sz="2400" dirty="0">
              <a:solidFill>
                <a:srgbClr val="414141"/>
              </a:solidFill>
            </a:endParaRPr>
          </a:p>
        </p:txBody>
      </p:sp>
      <p:sp>
        <p:nvSpPr>
          <p:cNvPr id="2024" name="Google Shape;2024;p4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30</a:t>
            </a:fld>
            <a:endParaRPr sz="651" b="0" i="0" u="none" strike="noStrike" cap="none">
              <a:solidFill>
                <a:srgbClr val="000000"/>
              </a:solidFill>
              <a:latin typeface="Verdana"/>
              <a:ea typeface="Verdana"/>
              <a:cs typeface="Verdana"/>
              <a:sym typeface="Verdana"/>
            </a:endParaRPr>
          </a:p>
        </p:txBody>
      </p:sp>
      <p:sp>
        <p:nvSpPr>
          <p:cNvPr id="2025" name="Google Shape;2025;p4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4" name="Google Shape;1988;p39">
            <a:extLst>
              <a:ext uri="{FF2B5EF4-FFF2-40B4-BE49-F238E27FC236}">
                <a16:creationId xmlns:a16="http://schemas.microsoft.com/office/drawing/2014/main" id="{F51425AB-56D0-58B5-CA70-7C649B35AAC2}"/>
              </a:ext>
            </a:extLst>
          </p:cNvPr>
          <p:cNvPicPr preferRelativeResize="0"/>
          <p:nvPr/>
        </p:nvPicPr>
        <p:blipFill rotWithShape="1">
          <a:blip r:embed="rId6">
            <a:alphaModFix/>
          </a:blip>
          <a:srcRect/>
          <a:stretch/>
        </p:blipFill>
        <p:spPr>
          <a:xfrm>
            <a:off x="483773" y="1889329"/>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25" name="Google Shape;1993;p39">
            <a:extLst>
              <a:ext uri="{FF2B5EF4-FFF2-40B4-BE49-F238E27FC236}">
                <a16:creationId xmlns:a16="http://schemas.microsoft.com/office/drawing/2014/main" id="{FAB8766A-2D21-4CE1-5A65-6AD90097518E}"/>
              </a:ext>
            </a:extLst>
          </p:cNvPr>
          <p:cNvPicPr preferRelativeResize="0"/>
          <p:nvPr/>
        </p:nvPicPr>
        <p:blipFill rotWithShape="1">
          <a:blip r:embed="rId7">
            <a:alphaModFix/>
          </a:blip>
          <a:srcRect l="8657" r="10313"/>
          <a:stretch/>
        </p:blipFill>
        <p:spPr>
          <a:xfrm>
            <a:off x="4302855" y="1889329"/>
            <a:ext cx="267744" cy="275538"/>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8000667" y="1889329"/>
            <a:ext cx="312075" cy="282333"/>
          </a:xfrm>
          <a:prstGeom prst="rect">
            <a:avLst/>
          </a:prstGeom>
          <a:noFill/>
          <a:ln>
            <a:noFill/>
          </a:ln>
        </p:spPr>
      </p:pic>
      <p:pic>
        <p:nvPicPr>
          <p:cNvPr id="7" name="Picture 6">
            <a:extLst>
              <a:ext uri="{FF2B5EF4-FFF2-40B4-BE49-F238E27FC236}">
                <a16:creationId xmlns:a16="http://schemas.microsoft.com/office/drawing/2014/main" id="{A426A983-5E6A-7A42-118E-B7E6D615E475}"/>
              </a:ext>
            </a:extLst>
          </p:cNvPr>
          <p:cNvPicPr>
            <a:picLocks noChangeAspect="1"/>
          </p:cNvPicPr>
          <p:nvPr/>
        </p:nvPicPr>
        <p:blipFill>
          <a:blip r:embed="rId9"/>
          <a:stretch>
            <a:fillRect/>
          </a:stretch>
        </p:blipFill>
        <p:spPr>
          <a:xfrm>
            <a:off x="2607131" y="1889329"/>
            <a:ext cx="1531956" cy="794116"/>
          </a:xfrm>
          <a:prstGeom prst="rect">
            <a:avLst/>
          </a:prstGeom>
        </p:spPr>
      </p:pic>
      <p:pic>
        <p:nvPicPr>
          <p:cNvPr id="16" name="Picture 15">
            <a:extLst>
              <a:ext uri="{FF2B5EF4-FFF2-40B4-BE49-F238E27FC236}">
                <a16:creationId xmlns:a16="http://schemas.microsoft.com/office/drawing/2014/main" id="{6D8DDC32-D8CE-A7D4-64AC-962EBF6489D8}"/>
              </a:ext>
            </a:extLst>
          </p:cNvPr>
          <p:cNvPicPr>
            <a:picLocks noChangeAspect="1"/>
          </p:cNvPicPr>
          <p:nvPr/>
        </p:nvPicPr>
        <p:blipFill>
          <a:blip r:embed="rId10"/>
          <a:stretch>
            <a:fillRect/>
          </a:stretch>
        </p:blipFill>
        <p:spPr>
          <a:xfrm>
            <a:off x="6356808" y="1889329"/>
            <a:ext cx="1431728" cy="794116"/>
          </a:xfrm>
          <a:prstGeom prst="rect">
            <a:avLst/>
          </a:prstGeom>
        </p:spPr>
      </p:pic>
      <p:pic>
        <p:nvPicPr>
          <p:cNvPr id="21" name="Picture 20">
            <a:extLst>
              <a:ext uri="{FF2B5EF4-FFF2-40B4-BE49-F238E27FC236}">
                <a16:creationId xmlns:a16="http://schemas.microsoft.com/office/drawing/2014/main" id="{2E38B5C4-E3FB-1E2B-ECB7-DF4D14AB2EC5}"/>
              </a:ext>
            </a:extLst>
          </p:cNvPr>
          <p:cNvPicPr>
            <a:picLocks noChangeAspect="1"/>
          </p:cNvPicPr>
          <p:nvPr/>
        </p:nvPicPr>
        <p:blipFill>
          <a:blip r:embed="rId11"/>
          <a:stretch>
            <a:fillRect/>
          </a:stretch>
        </p:blipFill>
        <p:spPr>
          <a:xfrm>
            <a:off x="10144057" y="1889329"/>
            <a:ext cx="1463443" cy="794116"/>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2G/3G CALL SETUP TIME</a:t>
            </a:r>
            <a:br>
              <a:rPr lang="fr-FR" sz="2400" dirty="0">
                <a:solidFill>
                  <a:srgbClr val="414141"/>
                </a:solidFill>
              </a:rPr>
            </a:br>
            <a:br>
              <a:rPr lang="fr-FR" dirty="0">
                <a:solidFill>
                  <a:srgbClr val="414141"/>
                </a:solidFill>
              </a:rPr>
            </a:br>
            <a:r>
              <a:rPr lang="fr-FR" sz="1400" dirty="0">
                <a:solidFill>
                  <a:srgbClr val="7F7F7F"/>
                </a:solidFill>
              </a:rPr>
              <a:t>MTN have the best Call setup time.</a:t>
            </a:r>
            <a:br>
              <a:rPr lang="fr-FR" sz="1400" dirty="0">
                <a:solidFill>
                  <a:srgbClr val="7F7F7F"/>
                </a:solidFill>
              </a:rPr>
            </a:br>
            <a:r>
              <a:rPr kumimoji="0" lang="fr-FR" sz="1400" b="0" i="0" u="none" strike="noStrike" kern="0" cap="none" spc="0" normalizeH="0" baseline="0" noProof="0" dirty="0">
                <a:ln>
                  <a:noFill/>
                </a:ln>
                <a:solidFill>
                  <a:srgbClr val="7F7F7F"/>
                </a:solidFill>
                <a:effectLst/>
                <a:uLnTx/>
                <a:uFillTx/>
                <a:latin typeface="Verdana"/>
                <a:ea typeface="Verdana"/>
                <a:sym typeface="Verdana"/>
              </a:rPr>
              <a:t>MTN have the best 4G CSBF Call setup Time,</a:t>
            </a:r>
            <a:br>
              <a:rPr kumimoji="0" lang="fr-FR" sz="1400" b="0" i="0" u="none" strike="noStrike" kern="0" cap="none" spc="0" normalizeH="0" baseline="0" noProof="0" dirty="0">
                <a:ln>
                  <a:noFill/>
                </a:ln>
                <a:solidFill>
                  <a:srgbClr val="7F7F7F"/>
                </a:solidFill>
                <a:effectLst/>
                <a:uLnTx/>
                <a:uFillTx/>
                <a:latin typeface="Verdana"/>
                <a:ea typeface="Verdana"/>
                <a:sym typeface="Verdana"/>
              </a:rPr>
            </a:br>
            <a:r>
              <a:rPr kumimoji="0" lang="fr-FR" sz="1400" b="0" i="0" u="none" strike="noStrike" kern="0" cap="none" spc="0" normalizeH="0" baseline="0" noProof="0" dirty="0">
                <a:ln>
                  <a:noFill/>
                </a:ln>
                <a:solidFill>
                  <a:srgbClr val="7F7F7F"/>
                </a:solidFill>
                <a:effectLst/>
                <a:uLnTx/>
                <a:uFillTx/>
                <a:latin typeface="Verdana"/>
                <a:ea typeface="Verdana"/>
                <a:sym typeface="Verdana"/>
              </a:rPr>
              <a:t>Call setup time 2G </a:t>
            </a:r>
            <a:r>
              <a:rPr kumimoji="0" lang="fr-FR" sz="1400" b="0" i="0" u="none" strike="noStrike" kern="0" cap="none" spc="0" normalizeH="0" baseline="0" noProof="0" dirty="0" err="1">
                <a:ln>
                  <a:noFill/>
                </a:ln>
                <a:solidFill>
                  <a:srgbClr val="7F7F7F"/>
                </a:solidFill>
                <a:effectLst/>
                <a:uLnTx/>
                <a:uFillTx/>
                <a:latin typeface="Verdana"/>
                <a:ea typeface="Verdana"/>
                <a:sym typeface="Verdana"/>
              </a:rPr>
              <a:t>is</a:t>
            </a:r>
            <a:r>
              <a:rPr kumimoji="0" lang="fr-FR" sz="1400" b="0" i="0" u="none" strike="noStrike" kern="0" cap="none" spc="0" normalizeH="0" baseline="0" noProof="0" dirty="0">
                <a:ln>
                  <a:noFill/>
                </a:ln>
                <a:solidFill>
                  <a:srgbClr val="7F7F7F"/>
                </a:solidFill>
                <a:effectLst/>
                <a:uLnTx/>
                <a:uFillTx/>
                <a:latin typeface="Verdana"/>
                <a:ea typeface="Verdana"/>
                <a:sym typeface="Verdana"/>
              </a:rPr>
              <a:t> </a:t>
            </a:r>
            <a:r>
              <a:rPr kumimoji="0" lang="fr-FR" sz="1400" b="0" i="0" u="none" strike="noStrike" kern="0" cap="none" spc="0" normalizeH="0" baseline="0" noProof="0" dirty="0" err="1">
                <a:ln>
                  <a:noFill/>
                </a:ln>
                <a:solidFill>
                  <a:srgbClr val="7F7F7F"/>
                </a:solidFill>
                <a:effectLst/>
                <a:uLnTx/>
                <a:uFillTx/>
                <a:latin typeface="Verdana"/>
                <a:ea typeface="Verdana"/>
                <a:sym typeface="Verdana"/>
              </a:rPr>
              <a:t>higher</a:t>
            </a:r>
            <a:r>
              <a:rPr kumimoji="0" lang="fr-FR" sz="1400" b="0" i="0" u="none" strike="noStrike" kern="0" cap="none" spc="0" normalizeH="0" baseline="0" noProof="0" dirty="0">
                <a:ln>
                  <a:noFill/>
                </a:ln>
                <a:solidFill>
                  <a:srgbClr val="7F7F7F"/>
                </a:solidFill>
                <a:effectLst/>
                <a:uLnTx/>
                <a:uFillTx/>
                <a:latin typeface="Verdana"/>
                <a:ea typeface="Verdana"/>
                <a:sym typeface="Verdana"/>
              </a:rPr>
              <a:t> </a:t>
            </a:r>
            <a:r>
              <a:rPr kumimoji="0" lang="fr-FR" sz="1400" b="0" i="0" u="none" strike="noStrike" kern="0" cap="none" spc="0" normalizeH="0" baseline="0" noProof="0" dirty="0" err="1">
                <a:ln>
                  <a:noFill/>
                </a:ln>
                <a:solidFill>
                  <a:srgbClr val="7F7F7F"/>
                </a:solidFill>
                <a:effectLst/>
                <a:uLnTx/>
                <a:uFillTx/>
                <a:latin typeface="Verdana"/>
                <a:ea typeface="Verdana"/>
                <a:sym typeface="Verdana"/>
              </a:rPr>
              <a:t>than</a:t>
            </a:r>
            <a:r>
              <a:rPr kumimoji="0" lang="fr-FR" sz="1400" b="0" i="0" u="none" strike="noStrike" kern="0" cap="none" spc="0" normalizeH="0" baseline="0" noProof="0" dirty="0">
                <a:ln>
                  <a:noFill/>
                </a:ln>
                <a:solidFill>
                  <a:srgbClr val="7F7F7F"/>
                </a:solidFill>
                <a:effectLst/>
                <a:uLnTx/>
                <a:uFillTx/>
                <a:latin typeface="Verdana"/>
                <a:ea typeface="Verdana"/>
                <a:sym typeface="Verdana"/>
              </a:rPr>
              <a:t> in 3G/4G.  </a:t>
            </a:r>
            <a:br>
              <a:rPr kumimoji="0" lang="fr-FR" sz="2400" b="0" i="0" u="none" strike="noStrike" kern="0" cap="none" spc="0" normalizeH="0" baseline="0" noProof="0" dirty="0">
                <a:ln>
                  <a:noFill/>
                </a:ln>
                <a:solidFill>
                  <a:srgbClr val="414141"/>
                </a:solidFill>
                <a:effectLst/>
                <a:uLnTx/>
                <a:uFillTx/>
                <a:latin typeface="Verdana"/>
                <a:ea typeface="Verdana"/>
                <a:sym typeface="Verdana"/>
              </a:rPr>
            </a:br>
            <a:br>
              <a:rPr lang="fr-FR" sz="2400" dirty="0">
                <a:solidFill>
                  <a:srgbClr val="414141"/>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67" name="Google Shape;2067;p4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31</a:t>
            </a:fld>
            <a:endParaRPr sz="651" b="0" i="0" u="none" strike="noStrike" cap="none">
              <a:solidFill>
                <a:srgbClr val="000000"/>
              </a:solidFill>
              <a:latin typeface="Verdana"/>
              <a:ea typeface="Verdana"/>
              <a:cs typeface="Verdana"/>
              <a:sym typeface="Verdana"/>
            </a:endParaRPr>
          </a:p>
        </p:txBody>
      </p:sp>
      <p:sp>
        <p:nvSpPr>
          <p:cNvPr id="2068" name="Google Shape;2068;p4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9">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29948944"/>
              </p:ext>
            </p:extLst>
          </p:nvPr>
        </p:nvGraphicFramePr>
        <p:xfrm>
          <a:off x="469900" y="1851991"/>
          <a:ext cx="5479079" cy="40324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F1A71EA6-9361-48D5-F074-8D2D15DE9301}"/>
              </a:ext>
            </a:extLst>
          </p:cNvPr>
          <p:cNvGraphicFramePr>
            <a:graphicFrameLocks/>
          </p:cNvGraphicFramePr>
          <p:nvPr>
            <p:extLst>
              <p:ext uri="{D42A27DB-BD31-4B8C-83A1-F6EECF244321}">
                <p14:modId xmlns:p14="http://schemas.microsoft.com/office/powerpoint/2010/main" val="494916359"/>
              </p:ext>
            </p:extLst>
          </p:nvPr>
        </p:nvGraphicFramePr>
        <p:xfrm>
          <a:off x="6243023" y="1851991"/>
          <a:ext cx="5611904" cy="40324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graphicFrame>
        <p:nvGraphicFramePr>
          <p:cNvPr id="8" name="Graphique 2">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1230608943"/>
              </p:ext>
            </p:extLst>
          </p:nvPr>
        </p:nvGraphicFramePr>
        <p:xfrm>
          <a:off x="469901" y="2186621"/>
          <a:ext cx="5671820"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2085" name="Google Shape;2085;p4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SMS SENDING FAILURE</a:t>
            </a:r>
            <a:br>
              <a:rPr lang="fr-FR" sz="2400" dirty="0">
                <a:solidFill>
                  <a:srgbClr val="414141"/>
                </a:solidFill>
              </a:rPr>
            </a:br>
            <a:br>
              <a:rPr lang="fr-FR" sz="2400" dirty="0">
                <a:solidFill>
                  <a:srgbClr val="414141"/>
                </a:solidFill>
              </a:rPr>
            </a:br>
            <a:endParaRPr dirty="0">
              <a:solidFill>
                <a:srgbClr val="414141"/>
              </a:solidFill>
            </a:endParaRPr>
          </a:p>
        </p:txBody>
      </p:sp>
      <p:sp>
        <p:nvSpPr>
          <p:cNvPr id="2086" name="Google Shape;2086;p4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32</a:t>
            </a:fld>
            <a:endParaRPr sz="651" b="0" i="0" u="none" strike="noStrike" cap="none">
              <a:solidFill>
                <a:srgbClr val="000000"/>
              </a:solidFill>
              <a:latin typeface="Verdana"/>
              <a:ea typeface="Verdana"/>
              <a:cs typeface="Verdana"/>
              <a:sym typeface="Verdana"/>
            </a:endParaRPr>
          </a:p>
        </p:txBody>
      </p:sp>
      <p:sp>
        <p:nvSpPr>
          <p:cNvPr id="2087" name="Google Shape;2087;p4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3" name="Google Shape;2090;p47">
            <a:extLst>
              <a:ext uri="{FF2B5EF4-FFF2-40B4-BE49-F238E27FC236}">
                <a16:creationId xmlns:a16="http://schemas.microsoft.com/office/drawing/2014/main" id="{31AB6BF7-4EF5-4323-A670-74FC5B62265A}"/>
              </a:ext>
            </a:extLst>
          </p:cNvPr>
          <p:cNvCxnSpPr/>
          <p:nvPr/>
        </p:nvCxnSpPr>
        <p:spPr>
          <a:xfrm>
            <a:off x="1356398" y="2894951"/>
            <a:ext cx="4343362" cy="31129"/>
          </a:xfrm>
          <a:prstGeom prst="straightConnector1">
            <a:avLst/>
          </a:prstGeom>
          <a:noFill/>
          <a:ln w="28575" cap="flat" cmpd="sng">
            <a:solidFill>
              <a:srgbClr val="DA291C"/>
            </a:solidFill>
            <a:prstDash val="dash"/>
            <a:round/>
            <a:headEnd type="none" w="sm" len="sm"/>
            <a:tailEnd type="none" w="sm" len="sm"/>
          </a:ln>
        </p:spPr>
      </p:cxnSp>
      <p:graphicFrame>
        <p:nvGraphicFramePr>
          <p:cNvPr id="11" name="Graphique 8">
            <a:extLst>
              <a:ext uri="{FF2B5EF4-FFF2-40B4-BE49-F238E27FC236}">
                <a16:creationId xmlns:a16="http://schemas.microsoft.com/office/drawing/2014/main" id="{353EB156-7660-4747-8A89-681BB3F1C66D}"/>
              </a:ext>
            </a:extLst>
          </p:cNvPr>
          <p:cNvGraphicFramePr>
            <a:graphicFrameLocks/>
          </p:cNvGraphicFramePr>
          <p:nvPr>
            <p:extLst>
              <p:ext uri="{D42A27DB-BD31-4B8C-83A1-F6EECF244321}">
                <p14:modId xmlns:p14="http://schemas.microsoft.com/office/powerpoint/2010/main" val="2204733050"/>
              </p:ext>
            </p:extLst>
          </p:nvPr>
        </p:nvGraphicFramePr>
        <p:xfrm>
          <a:off x="6324600" y="2186620"/>
          <a:ext cx="5397500" cy="426878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282387" y="1370790"/>
            <a:ext cx="6046848" cy="307777"/>
          </a:xfrm>
          <a:prstGeom prst="rect">
            <a:avLst/>
          </a:prstGeom>
        </p:spPr>
        <p:txBody>
          <a:bodyPr wrap="none">
            <a:spAutoFit/>
          </a:bodyPr>
          <a:lstStyle/>
          <a:p>
            <a:r>
              <a:rPr lang="en-US" dirty="0">
                <a:solidFill>
                  <a:srgbClr val="7F7F7F"/>
                </a:solidFill>
              </a:rPr>
              <a:t>MTN and MOOV fail in SMS service due to the delivery time exceeding 6s</a:t>
            </a:r>
            <a:endParaRPr 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48"/>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Data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2096" name="Google Shape;2096;p48"/>
          <p:cNvSpPr txBox="1"/>
          <p:nvPr/>
        </p:nvSpPr>
        <p:spPr>
          <a:xfrm>
            <a:off x="195943" y="2090740"/>
            <a:ext cx="1994808"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a:t>
            </a:r>
            <a:r>
              <a:rPr lang="fr-FR" sz="9600" dirty="0">
                <a:solidFill>
                  <a:srgbClr val="FFFFFF"/>
                </a:solidFill>
                <a:latin typeface="Quattrocento Sans"/>
                <a:ea typeface="Quattrocento Sans"/>
                <a:cs typeface="Quattrocento Sans"/>
                <a:sym typeface="Quattrocento Sans"/>
              </a:rPr>
              <a:t>6</a:t>
            </a:r>
            <a:endParaRPr dirty="0"/>
          </a:p>
        </p:txBody>
      </p:sp>
      <p:cxnSp>
        <p:nvCxnSpPr>
          <p:cNvPr id="2097" name="Google Shape;2097;p48"/>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DATA 3G</a:t>
            </a:r>
            <a:br>
              <a:rPr lang="fr-FR" sz="2400" dirty="0">
                <a:solidFill>
                  <a:srgbClr val="414141"/>
                </a:solidFill>
              </a:rPr>
            </a:br>
            <a:br>
              <a:rPr lang="fr-FR" sz="2400" dirty="0">
                <a:solidFill>
                  <a:srgbClr val="414141"/>
                </a:solidFill>
              </a:rPr>
            </a:br>
            <a:r>
              <a:rPr lang="fr-FR" sz="1400" dirty="0">
                <a:solidFill>
                  <a:srgbClr val="7F7F7F"/>
                </a:solidFill>
                <a:sym typeface="Verdana"/>
              </a:rPr>
              <a:t>All </a:t>
            </a:r>
            <a:r>
              <a:rPr lang="fr-FR" sz="1400" dirty="0" err="1">
                <a:solidFill>
                  <a:srgbClr val="7F7F7F"/>
                </a:solidFill>
                <a:sym typeface="Verdana"/>
              </a:rPr>
              <a:t>operators</a:t>
            </a:r>
            <a:r>
              <a:rPr lang="fr-FR" sz="1400" dirty="0">
                <a:solidFill>
                  <a:srgbClr val="7F7F7F"/>
                </a:solidFill>
                <a:sym typeface="Verdana"/>
              </a:rPr>
              <a:t> have a acceptable rate of </a:t>
            </a:r>
            <a:r>
              <a:rPr lang="fr-FR" sz="1400" dirty="0" err="1">
                <a:solidFill>
                  <a:srgbClr val="7F7F7F"/>
                </a:solidFill>
                <a:sym typeface="Verdana"/>
              </a:rPr>
              <a:t>successful</a:t>
            </a:r>
            <a:r>
              <a:rPr lang="fr-FR" sz="1400" dirty="0">
                <a:solidFill>
                  <a:srgbClr val="7F7F7F"/>
                </a:solidFill>
                <a:sym typeface="Verdana"/>
              </a:rPr>
              <a:t> Internet </a:t>
            </a:r>
            <a:r>
              <a:rPr lang="fr-FR" sz="1400" dirty="0" err="1">
                <a:solidFill>
                  <a:srgbClr val="7F7F7F"/>
                </a:solidFill>
                <a:sym typeface="Verdana"/>
              </a:rPr>
              <a:t>connection</a:t>
            </a:r>
            <a:r>
              <a:rPr lang="fr-FR" sz="1400" dirty="0">
                <a:solidFill>
                  <a:srgbClr val="7F7F7F"/>
                </a:solidFill>
                <a:sym typeface="Verdana"/>
              </a:rPr>
              <a:t> </a:t>
            </a:r>
            <a:endParaRPr sz="1400" dirty="0">
              <a:solidFill>
                <a:srgbClr val="414141"/>
              </a:solidFill>
            </a:endParaRPr>
          </a:p>
        </p:txBody>
      </p:sp>
      <p:sp>
        <p:nvSpPr>
          <p:cNvPr id="2104" name="Google Shape;2104;p4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34</a:t>
            </a:fld>
            <a:endParaRPr sz="651" b="0" i="0" u="none" strike="noStrike" cap="none">
              <a:solidFill>
                <a:srgbClr val="000000"/>
              </a:solidFill>
              <a:latin typeface="Verdana"/>
              <a:ea typeface="Verdana"/>
              <a:cs typeface="Verdana"/>
              <a:sym typeface="Verdana"/>
            </a:endParaRPr>
          </a:p>
        </p:txBody>
      </p:sp>
      <p:sp>
        <p:nvSpPr>
          <p:cNvPr id="2105" name="Google Shape;2105;p4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9" name="Graphique 5">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992787723"/>
              </p:ext>
            </p:extLst>
          </p:nvPr>
        </p:nvGraphicFramePr>
        <p:xfrm>
          <a:off x="469901" y="1616004"/>
          <a:ext cx="6494780" cy="4813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8">
            <a:extLst>
              <a:ext uri="{FF2B5EF4-FFF2-40B4-BE49-F238E27FC236}">
                <a16:creationId xmlns:a16="http://schemas.microsoft.com/office/drawing/2014/main" id="{00000000-0008-0000-0000-000015000000}"/>
              </a:ext>
            </a:extLst>
          </p:cNvPr>
          <p:cNvGraphicFramePr>
            <a:graphicFrameLocks/>
          </p:cNvGraphicFramePr>
          <p:nvPr>
            <p:extLst>
              <p:ext uri="{D42A27DB-BD31-4B8C-83A1-F6EECF244321}">
                <p14:modId xmlns:p14="http://schemas.microsoft.com/office/powerpoint/2010/main" val="2874160395"/>
              </p:ext>
            </p:extLst>
          </p:nvPr>
        </p:nvGraphicFramePr>
        <p:xfrm>
          <a:off x="7086600" y="1616004"/>
          <a:ext cx="4635500" cy="481319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graphicFrame>
        <p:nvGraphicFramePr>
          <p:cNvPr id="12" name="Graphique 2">
            <a:extLst>
              <a:ext uri="{FF2B5EF4-FFF2-40B4-BE49-F238E27FC236}">
                <a16:creationId xmlns:a16="http://schemas.microsoft.com/office/drawing/2014/main" id="{00000000-0008-0000-0000-000028000000}"/>
              </a:ext>
            </a:extLst>
          </p:cNvPr>
          <p:cNvGraphicFramePr>
            <a:graphicFrameLocks/>
          </p:cNvGraphicFramePr>
          <p:nvPr>
            <p:extLst>
              <p:ext uri="{D42A27DB-BD31-4B8C-83A1-F6EECF244321}">
                <p14:modId xmlns:p14="http://schemas.microsoft.com/office/powerpoint/2010/main" val="2755291806"/>
              </p:ext>
            </p:extLst>
          </p:nvPr>
        </p:nvGraphicFramePr>
        <p:xfrm>
          <a:off x="5813123" y="1903342"/>
          <a:ext cx="5433997" cy="4482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2234548723"/>
              </p:ext>
            </p:extLst>
          </p:nvPr>
        </p:nvGraphicFramePr>
        <p:xfrm>
          <a:off x="469900" y="1903342"/>
          <a:ext cx="4970780" cy="4482900"/>
        </p:xfrm>
        <a:graphic>
          <a:graphicData uri="http://schemas.openxmlformats.org/drawingml/2006/chart">
            <c:chart xmlns:c="http://schemas.openxmlformats.org/drawingml/2006/chart" xmlns:r="http://schemas.openxmlformats.org/officeDocument/2006/relationships" r:id="rId4"/>
          </a:graphicData>
        </a:graphic>
      </p:graphicFrame>
      <p:sp>
        <p:nvSpPr>
          <p:cNvPr id="2113" name="Google Shape;2113;p5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DATA 3G</a:t>
            </a:r>
            <a:br>
              <a:rPr lang="fr-FR" sz="2400" dirty="0">
                <a:solidFill>
                  <a:srgbClr val="414141"/>
                </a:solidFill>
              </a:rPr>
            </a:br>
            <a:br>
              <a:rPr lang="fr-FR" sz="2400" dirty="0">
                <a:solidFill>
                  <a:srgbClr val="414141"/>
                </a:solidFill>
              </a:rPr>
            </a:br>
            <a:r>
              <a:rPr lang="en-US" sz="1400" dirty="0">
                <a:solidFill>
                  <a:srgbClr val="7F7F7F"/>
                </a:solidFill>
              </a:rPr>
              <a:t>MOOV failed in http browsing SR</a:t>
            </a:r>
            <a:endParaRPr sz="1400" dirty="0">
              <a:solidFill>
                <a:srgbClr val="414141"/>
              </a:solidFill>
            </a:endParaRPr>
          </a:p>
        </p:txBody>
      </p:sp>
      <p:sp>
        <p:nvSpPr>
          <p:cNvPr id="2114" name="Google Shape;2114;p5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35</a:t>
            </a:fld>
            <a:endParaRPr sz="651" b="0" i="0" u="none" strike="noStrike" cap="none">
              <a:solidFill>
                <a:srgbClr val="000000"/>
              </a:solidFill>
              <a:latin typeface="Verdana"/>
              <a:ea typeface="Verdana"/>
              <a:cs typeface="Verdana"/>
              <a:sym typeface="Verdana"/>
            </a:endParaRPr>
          </a:p>
        </p:txBody>
      </p:sp>
      <p:sp>
        <p:nvSpPr>
          <p:cNvPr id="2115" name="Google Shape;2115;p5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18" name="Google Shape;2118;p50"/>
          <p:cNvCxnSpPr/>
          <p:nvPr/>
        </p:nvCxnSpPr>
        <p:spPr>
          <a:xfrm>
            <a:off x="6645285" y="2364324"/>
            <a:ext cx="4113875" cy="8879"/>
          </a:xfrm>
          <a:prstGeom prst="straightConnector1">
            <a:avLst/>
          </a:prstGeom>
          <a:noFill/>
          <a:ln w="28575" cap="flat" cmpd="sng">
            <a:solidFill>
              <a:srgbClr val="DA291C"/>
            </a:solidFill>
            <a:prstDash val="dash"/>
            <a:round/>
            <a:headEnd type="none" w="sm" len="sm"/>
            <a:tailEnd type="none" w="sm" len="sm"/>
          </a:ln>
        </p:spPr>
      </p:cxnSp>
      <p:cxnSp>
        <p:nvCxnSpPr>
          <p:cNvPr id="2119" name="Google Shape;2119;p50"/>
          <p:cNvCxnSpPr/>
          <p:nvPr/>
        </p:nvCxnSpPr>
        <p:spPr>
          <a:xfrm>
            <a:off x="1445877" y="2502814"/>
            <a:ext cx="3391269" cy="8877"/>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aphicFrame>
        <p:nvGraphicFramePr>
          <p:cNvPr id="8" name="Graphique 11">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2668969178"/>
              </p:ext>
            </p:extLst>
          </p:nvPr>
        </p:nvGraphicFramePr>
        <p:xfrm>
          <a:off x="469900" y="1713880"/>
          <a:ext cx="7012940" cy="4534519"/>
        </p:xfrm>
        <a:graphic>
          <a:graphicData uri="http://schemas.openxmlformats.org/drawingml/2006/chart">
            <c:chart xmlns:c="http://schemas.openxmlformats.org/drawingml/2006/chart" xmlns:r="http://schemas.openxmlformats.org/officeDocument/2006/relationships" r:id="rId3"/>
          </a:graphicData>
        </a:graphic>
      </p:graphicFrame>
      <p:sp>
        <p:nvSpPr>
          <p:cNvPr id="2125" name="Google Shape;2125;p5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a:t>
            </a:r>
            <a:br>
              <a:rPr lang="fr-FR" sz="2400" dirty="0">
                <a:solidFill>
                  <a:srgbClr val="414141"/>
                </a:solidFill>
              </a:rPr>
            </a:br>
            <a:br>
              <a:rPr lang="fr-FR" sz="2400" dirty="0">
                <a:solidFill>
                  <a:srgbClr val="414141"/>
                </a:solidFill>
              </a:rPr>
            </a:br>
            <a:r>
              <a:rPr lang="fr-FR" sz="1400" dirty="0">
                <a:solidFill>
                  <a:srgbClr val="7F7F7F"/>
                </a:solidFill>
                <a:latin typeface="Verdana"/>
                <a:ea typeface="Verdana"/>
                <a:cs typeface="Verdana"/>
                <a:sym typeface="Verdana"/>
              </a:rPr>
              <a:t>All </a:t>
            </a:r>
            <a:r>
              <a:rPr lang="fr-FR" sz="1400" dirty="0" err="1">
                <a:solidFill>
                  <a:srgbClr val="7F7F7F"/>
                </a:solidFill>
                <a:latin typeface="Verdana"/>
                <a:ea typeface="Verdana"/>
                <a:cs typeface="Verdana"/>
                <a:sym typeface="Verdana"/>
              </a:rPr>
              <a:t>operators</a:t>
            </a:r>
            <a:r>
              <a:rPr lang="fr-FR" sz="1400" dirty="0">
                <a:solidFill>
                  <a:srgbClr val="7F7F7F"/>
                </a:solidFill>
                <a:latin typeface="Verdana"/>
                <a:ea typeface="Verdana"/>
                <a:cs typeface="Verdana"/>
                <a:sym typeface="Verdana"/>
              </a:rPr>
              <a:t> have good </a:t>
            </a:r>
            <a:r>
              <a:rPr lang="fr-FR" sz="1400" dirty="0" err="1">
                <a:solidFill>
                  <a:srgbClr val="7F7F7F"/>
                </a:solidFill>
                <a:latin typeface="Verdana"/>
                <a:ea typeface="Verdana"/>
                <a:cs typeface="Verdana"/>
                <a:sym typeface="Verdana"/>
              </a:rPr>
              <a:t>downlink</a:t>
            </a:r>
            <a:r>
              <a:rPr lang="fr-FR" sz="1400" dirty="0">
                <a:solidFill>
                  <a:srgbClr val="7F7F7F"/>
                </a:solidFill>
                <a:latin typeface="Verdana"/>
                <a:ea typeface="Verdana"/>
                <a:cs typeface="Verdana"/>
                <a:sym typeface="Verdana"/>
              </a:rPr>
              <a:t> and </a:t>
            </a:r>
            <a:r>
              <a:rPr lang="fr-FR" sz="1400" dirty="0" err="1">
                <a:solidFill>
                  <a:srgbClr val="7F7F7F"/>
                </a:solidFill>
                <a:latin typeface="Verdana"/>
                <a:ea typeface="Verdana"/>
                <a:cs typeface="Verdana"/>
                <a:sym typeface="Verdana"/>
              </a:rPr>
              <a:t>uplink</a:t>
            </a:r>
            <a:r>
              <a:rPr lang="fr-FR" sz="1400" dirty="0">
                <a:solidFill>
                  <a:srgbClr val="7F7F7F"/>
                </a:solidFill>
                <a:latin typeface="Verdana"/>
                <a:ea typeface="Verdana"/>
                <a:cs typeface="Verdana"/>
                <a:sym typeface="Verdana"/>
              </a:rPr>
              <a:t> FTP </a:t>
            </a:r>
            <a:r>
              <a:rPr lang="fr-FR" sz="1400" dirty="0" err="1">
                <a:solidFill>
                  <a:srgbClr val="7F7F7F"/>
                </a:solidFill>
                <a:latin typeface="Verdana"/>
                <a:ea typeface="Verdana"/>
                <a:cs typeface="Verdana"/>
                <a:sym typeface="Verdana"/>
              </a:rPr>
              <a:t>success</a:t>
            </a:r>
            <a:r>
              <a:rPr lang="fr-FR" sz="1400" dirty="0">
                <a:solidFill>
                  <a:srgbClr val="7F7F7F"/>
                </a:solidFill>
                <a:latin typeface="Verdana"/>
                <a:ea typeface="Verdana"/>
                <a:cs typeface="Verdana"/>
                <a:sym typeface="Verdana"/>
              </a:rPr>
              <a:t> rate</a:t>
            </a:r>
            <a:endParaRPr dirty="0">
              <a:solidFill>
                <a:srgbClr val="414141"/>
              </a:solidFill>
            </a:endParaRPr>
          </a:p>
        </p:txBody>
      </p:sp>
      <p:sp>
        <p:nvSpPr>
          <p:cNvPr id="2126" name="Google Shape;2126;p5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36</a:t>
            </a:fld>
            <a:endParaRPr sz="651" b="0" i="0" u="none" strike="noStrike" cap="none">
              <a:solidFill>
                <a:srgbClr val="000000"/>
              </a:solidFill>
              <a:latin typeface="Verdana"/>
              <a:ea typeface="Verdana"/>
              <a:cs typeface="Verdana"/>
              <a:sym typeface="Verdana"/>
            </a:endParaRPr>
          </a:p>
        </p:txBody>
      </p:sp>
      <p:sp>
        <p:nvSpPr>
          <p:cNvPr id="2127" name="Google Shape;2127;p5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29" name="Google Shape;2129;p51"/>
          <p:cNvCxnSpPr/>
          <p:nvPr/>
        </p:nvCxnSpPr>
        <p:spPr>
          <a:xfrm>
            <a:off x="1548123" y="4503824"/>
            <a:ext cx="5442012" cy="88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graphicFrame>
        <p:nvGraphicFramePr>
          <p:cNvPr id="2" name="Graphique 6">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1955819249"/>
              </p:ext>
            </p:extLst>
          </p:nvPr>
        </p:nvGraphicFramePr>
        <p:xfrm>
          <a:off x="469900" y="1828011"/>
          <a:ext cx="9190467" cy="4110209"/>
        </p:xfrm>
        <a:graphic>
          <a:graphicData uri="http://schemas.openxmlformats.org/drawingml/2006/chart">
            <c:chart xmlns:c="http://schemas.openxmlformats.org/drawingml/2006/chart" xmlns:r="http://schemas.openxmlformats.org/officeDocument/2006/relationships" r:id="rId3"/>
          </a:graphicData>
        </a:graphic>
      </p:graphicFrame>
      <p:sp>
        <p:nvSpPr>
          <p:cNvPr id="2135" name="Google Shape;2135;p5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3G FTP MEAN THROUGHPUT </a:t>
            </a:r>
            <a:br>
              <a:rPr lang="fr-FR" sz="2400" dirty="0">
                <a:solidFill>
                  <a:srgbClr val="414141"/>
                </a:solidFill>
              </a:rPr>
            </a:br>
            <a:br>
              <a:rPr lang="fr-FR" sz="2400" dirty="0">
                <a:solidFill>
                  <a:srgbClr val="414141"/>
                </a:solidFill>
              </a:rPr>
            </a:br>
            <a:r>
              <a:rPr lang="en-US" sz="1400" dirty="0">
                <a:solidFill>
                  <a:srgbClr val="7F7F7F"/>
                </a:solidFill>
              </a:rPr>
              <a:t>All operators met the ARCEP downlink and uplink FTP success rate thresholds</a:t>
            </a:r>
            <a:br>
              <a:rPr lang="fr-FR" sz="2400" dirty="0">
                <a:solidFill>
                  <a:srgbClr val="414141"/>
                </a:solidFill>
              </a:rPr>
            </a:br>
            <a:endParaRPr dirty="0">
              <a:solidFill>
                <a:srgbClr val="414141"/>
              </a:solidFill>
            </a:endParaRPr>
          </a:p>
        </p:txBody>
      </p:sp>
      <p:sp>
        <p:nvSpPr>
          <p:cNvPr id="2136" name="Google Shape;2136;p5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37</a:t>
            </a:fld>
            <a:endParaRPr sz="651" b="0" i="0" u="none" strike="noStrike" cap="none">
              <a:solidFill>
                <a:srgbClr val="000000"/>
              </a:solidFill>
              <a:latin typeface="Verdana"/>
              <a:ea typeface="Verdana"/>
              <a:cs typeface="Verdana"/>
              <a:sym typeface="Verdana"/>
            </a:endParaRPr>
          </a:p>
        </p:txBody>
      </p:sp>
      <p:sp>
        <p:nvSpPr>
          <p:cNvPr id="2137" name="Google Shape;2137;p5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40" name="Google Shape;2140;p52"/>
          <p:cNvCxnSpPr/>
          <p:nvPr/>
        </p:nvCxnSpPr>
        <p:spPr>
          <a:xfrm flipH="1">
            <a:off x="3025976" y="3781216"/>
            <a:ext cx="1480" cy="735390"/>
          </a:xfrm>
          <a:prstGeom prst="straightConnector1">
            <a:avLst/>
          </a:prstGeom>
          <a:noFill/>
          <a:ln w="28575" cap="flat" cmpd="sng">
            <a:solidFill>
              <a:srgbClr val="DA291C"/>
            </a:solidFill>
            <a:prstDash val="dash"/>
            <a:round/>
            <a:headEnd type="none" w="sm" len="sm"/>
            <a:tailEnd type="none" w="sm" len="sm"/>
          </a:ln>
        </p:spPr>
      </p:cxnSp>
      <p:cxnSp>
        <p:nvCxnSpPr>
          <p:cNvPr id="2141" name="Google Shape;2141;p52"/>
          <p:cNvCxnSpPr/>
          <p:nvPr/>
        </p:nvCxnSpPr>
        <p:spPr>
          <a:xfrm flipH="1">
            <a:off x="3489970" y="4770251"/>
            <a:ext cx="1480" cy="73539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pic>
        <p:nvPicPr>
          <p:cNvPr id="11" name="Picture 10">
            <a:extLst>
              <a:ext uri="{FF2B5EF4-FFF2-40B4-BE49-F238E27FC236}">
                <a16:creationId xmlns:a16="http://schemas.microsoft.com/office/drawing/2014/main" id="{1AE22455-FFB8-9983-D6F2-4B16C0E4AE08}"/>
              </a:ext>
            </a:extLst>
          </p:cNvPr>
          <p:cNvPicPr>
            <a:picLocks noChangeAspect="1"/>
          </p:cNvPicPr>
          <p:nvPr/>
        </p:nvPicPr>
        <p:blipFill>
          <a:blip r:embed="rId3"/>
          <a:stretch>
            <a:fillRect/>
          </a:stretch>
        </p:blipFill>
        <p:spPr>
          <a:xfrm>
            <a:off x="8149429" y="1882748"/>
            <a:ext cx="3700306" cy="295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0F4BE27D-DAC0-B3B1-2B68-19799FA6256A}"/>
              </a:ext>
            </a:extLst>
          </p:cNvPr>
          <p:cNvPicPr>
            <a:picLocks noChangeAspect="1"/>
          </p:cNvPicPr>
          <p:nvPr/>
        </p:nvPicPr>
        <p:blipFill>
          <a:blip r:embed="rId3"/>
          <a:stretch>
            <a:fillRect/>
          </a:stretch>
        </p:blipFill>
        <p:spPr>
          <a:xfrm>
            <a:off x="4321720" y="1882748"/>
            <a:ext cx="3700306" cy="295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CD5C4AA-43D6-9625-C142-065C4CF9E80F}"/>
              </a:ext>
            </a:extLst>
          </p:cNvPr>
          <p:cNvPicPr>
            <a:picLocks noChangeAspect="1"/>
          </p:cNvPicPr>
          <p:nvPr/>
        </p:nvPicPr>
        <p:blipFill>
          <a:blip r:embed="rId3"/>
          <a:stretch>
            <a:fillRect/>
          </a:stretch>
        </p:blipFill>
        <p:spPr>
          <a:xfrm>
            <a:off x="425796" y="1866793"/>
            <a:ext cx="3700306" cy="295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48" name="Google Shape;2148;p5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3G FTP MEAN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br>
              <a:rPr lang="fr-FR" sz="2400" dirty="0">
                <a:solidFill>
                  <a:srgbClr val="414141"/>
                </a:solidFill>
              </a:rPr>
            </a:br>
            <a:br>
              <a:rPr lang="fr-FR" dirty="0">
                <a:solidFill>
                  <a:srgbClr val="414141"/>
                </a:solidFill>
              </a:rPr>
            </a:br>
            <a:br>
              <a:rPr lang="fr-FR" dirty="0">
                <a:solidFill>
                  <a:srgbClr val="7F7F7F"/>
                </a:solidFill>
                <a:latin typeface="Verdana"/>
                <a:ea typeface="Verdana"/>
                <a:cs typeface="Verdana"/>
                <a:sym typeface="Verdana"/>
              </a:rPr>
            </a:br>
            <a:r>
              <a:rPr lang="fr-FR" sz="1400" dirty="0">
                <a:solidFill>
                  <a:srgbClr val="7F7F7F"/>
                </a:solidFill>
              </a:rPr>
              <a:t>All </a:t>
            </a:r>
            <a:r>
              <a:rPr lang="fr-FR" sz="1400" dirty="0" err="1">
                <a:solidFill>
                  <a:srgbClr val="7F7F7F"/>
                </a:solidFill>
              </a:rPr>
              <a:t>samples</a:t>
            </a:r>
            <a:r>
              <a:rPr lang="fr-FR" sz="1400" dirty="0">
                <a:solidFill>
                  <a:srgbClr val="7F7F7F"/>
                </a:solidFill>
              </a:rPr>
              <a:t>  </a:t>
            </a:r>
            <a:r>
              <a:rPr lang="fr-FR" sz="1400" dirty="0" err="1">
                <a:solidFill>
                  <a:srgbClr val="7F7F7F"/>
                </a:solidFill>
              </a:rPr>
              <a:t>exceed</a:t>
            </a:r>
            <a:r>
              <a:rPr lang="fr-FR" sz="1400" dirty="0">
                <a:solidFill>
                  <a:srgbClr val="7F7F7F"/>
                </a:solidFill>
              </a:rPr>
              <a:t> 2Mbps</a:t>
            </a:r>
            <a:endParaRPr dirty="0">
              <a:solidFill>
                <a:srgbClr val="414141"/>
              </a:solidFill>
            </a:endParaRPr>
          </a:p>
        </p:txBody>
      </p:sp>
      <p:sp>
        <p:nvSpPr>
          <p:cNvPr id="2149" name="Google Shape;2149;p5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38</a:t>
            </a:fld>
            <a:endParaRPr sz="651" b="0" i="0" u="none" strike="noStrike" cap="none">
              <a:solidFill>
                <a:srgbClr val="000000"/>
              </a:solidFill>
              <a:latin typeface="Verdana"/>
              <a:ea typeface="Verdana"/>
              <a:cs typeface="Verdana"/>
              <a:sym typeface="Verdana"/>
            </a:endParaRPr>
          </a:p>
        </p:txBody>
      </p:sp>
      <p:sp>
        <p:nvSpPr>
          <p:cNvPr id="2150" name="Google Shape;2150;p5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6" name="Google Shape;2154;p53">
            <a:extLst>
              <a:ext uri="{FF2B5EF4-FFF2-40B4-BE49-F238E27FC236}">
                <a16:creationId xmlns:a16="http://schemas.microsoft.com/office/drawing/2014/main" id="{54433741-019A-38A6-F85B-C52F54E98264}"/>
              </a:ext>
            </a:extLst>
          </p:cNvPr>
          <p:cNvPicPr preferRelativeResize="0"/>
          <p:nvPr/>
        </p:nvPicPr>
        <p:blipFill rotWithShape="1">
          <a:blip r:embed="rId4">
            <a:alphaModFix/>
          </a:blip>
          <a:srcRect/>
          <a:stretch/>
        </p:blipFill>
        <p:spPr>
          <a:xfrm>
            <a:off x="425796" y="1866792"/>
            <a:ext cx="295723"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155;p53">
            <a:extLst>
              <a:ext uri="{FF2B5EF4-FFF2-40B4-BE49-F238E27FC236}">
                <a16:creationId xmlns:a16="http://schemas.microsoft.com/office/drawing/2014/main" id="{0379D8E5-E76F-29FA-225B-C8478332617F}"/>
              </a:ext>
            </a:extLst>
          </p:cNvPr>
          <p:cNvPicPr preferRelativeResize="0"/>
          <p:nvPr/>
        </p:nvPicPr>
        <p:blipFill rotWithShape="1">
          <a:blip r:embed="rId5">
            <a:alphaModFix/>
          </a:blip>
          <a:srcRect l="8657" r="10313"/>
          <a:stretch/>
        </p:blipFill>
        <p:spPr>
          <a:xfrm>
            <a:off x="4314805" y="1882748"/>
            <a:ext cx="336156"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9" name="Google Shape;2214;p58">
            <a:extLst>
              <a:ext uri="{FF2B5EF4-FFF2-40B4-BE49-F238E27FC236}">
                <a16:creationId xmlns:a16="http://schemas.microsoft.com/office/drawing/2014/main" id="{302932B9-613E-7234-B3A4-BE848475BC49}"/>
              </a:ext>
            </a:extLst>
          </p:cNvPr>
          <p:cNvPicPr preferRelativeResize="0"/>
          <p:nvPr/>
        </p:nvPicPr>
        <p:blipFill rotWithShape="1">
          <a:blip r:embed="rId6">
            <a:alphaModFix/>
          </a:blip>
          <a:srcRect/>
          <a:stretch/>
        </p:blipFill>
        <p:spPr>
          <a:xfrm>
            <a:off x="8142514" y="1912003"/>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8" name="Picture 7">
            <a:extLst>
              <a:ext uri="{FF2B5EF4-FFF2-40B4-BE49-F238E27FC236}">
                <a16:creationId xmlns:a16="http://schemas.microsoft.com/office/drawing/2014/main" id="{58692B83-9FC8-79C9-7556-9B48805A1835}"/>
              </a:ext>
            </a:extLst>
          </p:cNvPr>
          <p:cNvPicPr>
            <a:picLocks noChangeAspect="1"/>
          </p:cNvPicPr>
          <p:nvPr/>
        </p:nvPicPr>
        <p:blipFill>
          <a:blip r:embed="rId7"/>
          <a:stretch>
            <a:fillRect/>
          </a:stretch>
        </p:blipFill>
        <p:spPr>
          <a:xfrm>
            <a:off x="2713240" y="1903410"/>
            <a:ext cx="1419777" cy="757926"/>
          </a:xfrm>
          <a:prstGeom prst="rect">
            <a:avLst/>
          </a:prstGeom>
        </p:spPr>
      </p:pic>
      <p:pic>
        <p:nvPicPr>
          <p:cNvPr id="10" name="Picture 9">
            <a:extLst>
              <a:ext uri="{FF2B5EF4-FFF2-40B4-BE49-F238E27FC236}">
                <a16:creationId xmlns:a16="http://schemas.microsoft.com/office/drawing/2014/main" id="{78CB6E97-DE49-3786-7D03-5792DE983F18}"/>
              </a:ext>
            </a:extLst>
          </p:cNvPr>
          <p:cNvPicPr>
            <a:picLocks noChangeAspect="1"/>
          </p:cNvPicPr>
          <p:nvPr/>
        </p:nvPicPr>
        <p:blipFill>
          <a:blip r:embed="rId7"/>
          <a:stretch>
            <a:fillRect/>
          </a:stretch>
        </p:blipFill>
        <p:spPr>
          <a:xfrm>
            <a:off x="6602249" y="1882748"/>
            <a:ext cx="1419777" cy="757926"/>
          </a:xfrm>
          <a:prstGeom prst="rect">
            <a:avLst/>
          </a:prstGeom>
        </p:spPr>
      </p:pic>
      <p:pic>
        <p:nvPicPr>
          <p:cNvPr id="15" name="Picture 14">
            <a:extLst>
              <a:ext uri="{FF2B5EF4-FFF2-40B4-BE49-F238E27FC236}">
                <a16:creationId xmlns:a16="http://schemas.microsoft.com/office/drawing/2014/main" id="{77E3F026-5A20-ECC7-6B26-E4BD4989DD21}"/>
              </a:ext>
            </a:extLst>
          </p:cNvPr>
          <p:cNvPicPr>
            <a:picLocks noChangeAspect="1"/>
          </p:cNvPicPr>
          <p:nvPr/>
        </p:nvPicPr>
        <p:blipFill>
          <a:blip r:embed="rId7"/>
          <a:stretch>
            <a:fillRect/>
          </a:stretch>
        </p:blipFill>
        <p:spPr>
          <a:xfrm>
            <a:off x="10436873" y="1919365"/>
            <a:ext cx="1419777" cy="757926"/>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5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4G HTTP </a:t>
            </a:r>
            <a:r>
              <a:rPr lang="fr-FR" sz="2400" dirty="0" err="1">
                <a:solidFill>
                  <a:srgbClr val="414141"/>
                </a:solidFill>
              </a:rPr>
              <a:t>Browsing</a:t>
            </a:r>
            <a:br>
              <a:rPr lang="fr-FR" sz="2400" dirty="0">
                <a:solidFill>
                  <a:srgbClr val="414141"/>
                </a:solidFill>
              </a:rPr>
            </a:br>
            <a:br>
              <a:rPr lang="fr-FR" sz="2400" dirty="0">
                <a:solidFill>
                  <a:srgbClr val="414141"/>
                </a:solidFill>
              </a:rPr>
            </a:br>
            <a:r>
              <a:rPr lang="fr-FR" sz="1400" dirty="0">
                <a:solidFill>
                  <a:srgbClr val="7F7F7F"/>
                </a:solidFill>
                <a:latin typeface="Verdana"/>
                <a:ea typeface="Verdana"/>
                <a:cs typeface="Verdana"/>
                <a:sym typeface="Verdana"/>
              </a:rPr>
              <a:t>All </a:t>
            </a:r>
            <a:r>
              <a:rPr lang="fr-FR" sz="1400" dirty="0" err="1">
                <a:solidFill>
                  <a:srgbClr val="7F7F7F"/>
                </a:solidFill>
                <a:latin typeface="Verdana"/>
                <a:ea typeface="Verdana"/>
                <a:cs typeface="Verdana"/>
                <a:sym typeface="Verdana"/>
              </a:rPr>
              <a:t>operators</a:t>
            </a:r>
            <a:r>
              <a:rPr lang="fr-FR" sz="1400" dirty="0">
                <a:solidFill>
                  <a:srgbClr val="7F7F7F"/>
                </a:solidFill>
                <a:latin typeface="Verdana"/>
                <a:ea typeface="Verdana"/>
                <a:cs typeface="Verdana"/>
                <a:sym typeface="Verdana"/>
              </a:rPr>
              <a:t> have a </a:t>
            </a:r>
            <a:r>
              <a:rPr lang="fr-FR" sz="1400" dirty="0" err="1">
                <a:solidFill>
                  <a:srgbClr val="7F7F7F"/>
                </a:solidFill>
                <a:latin typeface="Verdana"/>
                <a:ea typeface="Verdana"/>
                <a:cs typeface="Verdana"/>
                <a:sym typeface="Verdana"/>
              </a:rPr>
              <a:t>very</a:t>
            </a:r>
            <a:r>
              <a:rPr lang="fr-FR" sz="1400" dirty="0">
                <a:solidFill>
                  <a:srgbClr val="7F7F7F"/>
                </a:solidFill>
                <a:latin typeface="Verdana"/>
                <a:ea typeface="Verdana"/>
                <a:cs typeface="Verdana"/>
                <a:sym typeface="Verdana"/>
              </a:rPr>
              <a:t> good HTTP </a:t>
            </a:r>
            <a:r>
              <a:rPr lang="fr-FR" sz="1400" dirty="0" err="1">
                <a:solidFill>
                  <a:srgbClr val="7F7F7F"/>
                </a:solidFill>
                <a:latin typeface="Verdana"/>
                <a:ea typeface="Verdana"/>
                <a:cs typeface="Verdana"/>
                <a:sym typeface="Verdana"/>
              </a:rPr>
              <a:t>Browsing</a:t>
            </a:r>
            <a:r>
              <a:rPr lang="fr-FR" sz="1400" dirty="0">
                <a:solidFill>
                  <a:srgbClr val="7F7F7F"/>
                </a:solidFill>
                <a:latin typeface="Verdana"/>
                <a:ea typeface="Verdana"/>
                <a:cs typeface="Verdana"/>
                <a:sym typeface="Verdana"/>
              </a:rPr>
              <a:t> </a:t>
            </a:r>
            <a:r>
              <a:rPr lang="fr-FR" sz="1400" dirty="0" err="1">
                <a:solidFill>
                  <a:srgbClr val="7F7F7F"/>
                </a:solidFill>
                <a:latin typeface="Verdana"/>
                <a:ea typeface="Verdana"/>
                <a:cs typeface="Verdana"/>
                <a:sym typeface="Verdana"/>
              </a:rPr>
              <a:t>success</a:t>
            </a:r>
            <a:r>
              <a:rPr lang="fr-FR" sz="1400" dirty="0">
                <a:solidFill>
                  <a:srgbClr val="7F7F7F"/>
                </a:solidFill>
                <a:latin typeface="Verdana"/>
                <a:ea typeface="Verdana"/>
                <a:cs typeface="Verdana"/>
                <a:sym typeface="Verdana"/>
              </a:rPr>
              <a:t> rate.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75" name="Google Shape;2175;p5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39</a:t>
            </a:fld>
            <a:endParaRPr sz="651" b="0" i="0" u="none" strike="noStrike" cap="none">
              <a:solidFill>
                <a:srgbClr val="000000"/>
              </a:solidFill>
              <a:latin typeface="Verdana"/>
              <a:ea typeface="Verdana"/>
              <a:cs typeface="Verdana"/>
              <a:sym typeface="Verdana"/>
            </a:endParaRPr>
          </a:p>
        </p:txBody>
      </p:sp>
      <p:sp>
        <p:nvSpPr>
          <p:cNvPr id="2176" name="Google Shape;2176;p5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4">
            <a:extLst>
              <a:ext uri="{FF2B5EF4-FFF2-40B4-BE49-F238E27FC236}">
                <a16:creationId xmlns:a16="http://schemas.microsoft.com/office/drawing/2014/main" id="{85243718-05AD-4F73-922E-A5F13355156C}"/>
              </a:ext>
            </a:extLst>
          </p:cNvPr>
          <p:cNvGraphicFramePr>
            <a:graphicFrameLocks/>
          </p:cNvGraphicFramePr>
          <p:nvPr>
            <p:extLst>
              <p:ext uri="{D42A27DB-BD31-4B8C-83A1-F6EECF244321}">
                <p14:modId xmlns:p14="http://schemas.microsoft.com/office/powerpoint/2010/main" val="3416562244"/>
              </p:ext>
            </p:extLst>
          </p:nvPr>
        </p:nvGraphicFramePr>
        <p:xfrm>
          <a:off x="469900" y="1759050"/>
          <a:ext cx="4986020" cy="43152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Intermediate report</a:t>
            </a:r>
            <a:br>
              <a:rPr lang="fr-FR" sz="2400">
                <a:solidFill>
                  <a:srgbClr val="414141"/>
                </a:solidFill>
              </a:rPr>
            </a:br>
            <a:endParaRPr sz="2400">
              <a:solidFill>
                <a:srgbClr val="414141"/>
              </a:solidFill>
            </a:endParaRPr>
          </a:p>
        </p:txBody>
      </p:sp>
      <p:sp>
        <p:nvSpPr>
          <p:cNvPr id="1658" name="Google Shape;1658;p1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a:t>
            </a:fld>
            <a:endParaRPr sz="651" b="0" i="0" u="none" strike="noStrike" cap="none">
              <a:solidFill>
                <a:srgbClr val="000000"/>
              </a:solidFill>
              <a:latin typeface="Verdana"/>
              <a:ea typeface="Verdana"/>
              <a:cs typeface="Verdana"/>
              <a:sym typeface="Verdana"/>
            </a:endParaRPr>
          </a:p>
        </p:txBody>
      </p:sp>
      <p:sp>
        <p:nvSpPr>
          <p:cNvPr id="1659" name="Google Shape;1659;p1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660" name="Google Shape;1660;p11"/>
          <p:cNvSpPr/>
          <p:nvPr/>
        </p:nvSpPr>
        <p:spPr>
          <a:xfrm>
            <a:off x="359779" y="1206376"/>
            <a:ext cx="11472441" cy="28468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dirty="0">
                <a:solidFill>
                  <a:srgbClr val="92D050"/>
                </a:solidFill>
                <a:latin typeface="Verdana"/>
                <a:ea typeface="Verdana"/>
                <a:cs typeface="Verdana"/>
                <a:sym typeface="Verdana"/>
              </a:rPr>
              <a:t>Scope of </a:t>
            </a:r>
            <a:r>
              <a:rPr lang="fr-FR" sz="1400" b="1" dirty="0" err="1">
                <a:solidFill>
                  <a:srgbClr val="92D050"/>
                </a:solidFill>
                <a:latin typeface="Verdana"/>
                <a:ea typeface="Verdana"/>
                <a:cs typeface="Verdana"/>
                <a:sym typeface="Verdana"/>
              </a:rPr>
              <a:t>this</a:t>
            </a:r>
            <a:r>
              <a:rPr lang="fr-FR" sz="1400" b="1" dirty="0">
                <a:solidFill>
                  <a:srgbClr val="92D050"/>
                </a:solidFill>
                <a:latin typeface="Verdana"/>
                <a:ea typeface="Verdana"/>
                <a:cs typeface="Verdana"/>
                <a:sym typeface="Verdana"/>
              </a:rPr>
              <a:t> report</a:t>
            </a:r>
            <a:endParaRPr dirty="0"/>
          </a:p>
          <a:p>
            <a:pPr marL="0" marR="0" lvl="0" indent="0" algn="l" rtl="0">
              <a:spcBef>
                <a:spcPts val="0"/>
              </a:spcBef>
              <a:spcAft>
                <a:spcPts val="0"/>
              </a:spcAft>
              <a:buNone/>
            </a:pPr>
            <a:endParaRPr sz="1200" b="1" dirty="0">
              <a:solidFill>
                <a:schemeClr val="dk1"/>
              </a:solidFill>
              <a:latin typeface="Verdana"/>
              <a:ea typeface="Verdana"/>
              <a:cs typeface="Verdana"/>
              <a:sym typeface="Verdana"/>
            </a:endParaRPr>
          </a:p>
          <a:p>
            <a:pPr marL="0" marR="0" lvl="1" indent="0" algn="l" rtl="0">
              <a:lnSpc>
                <a:spcPct val="150000"/>
              </a:lnSpc>
              <a:spcBef>
                <a:spcPts val="0"/>
              </a:spcBef>
              <a:spcAft>
                <a:spcPts val="0"/>
              </a:spcAft>
              <a:buNone/>
            </a:pPr>
            <a:endParaRPr sz="1400" b="1" i="0" u="none" strike="noStrike" cap="none" dirty="0">
              <a:solidFill>
                <a:schemeClr val="accent1"/>
              </a:solidFill>
              <a:latin typeface="Verdana"/>
              <a:ea typeface="Verdana"/>
              <a:cs typeface="Verdana"/>
              <a:sym typeface="Verdana"/>
            </a:endParaRPr>
          </a:p>
          <a:p>
            <a:pPr marL="0" marR="0" lvl="1" indent="0" algn="l" rtl="0">
              <a:lnSpc>
                <a:spcPct val="150000"/>
              </a:lnSpc>
              <a:spcBef>
                <a:spcPts val="0"/>
              </a:spcBef>
              <a:spcAft>
                <a:spcPts val="0"/>
              </a:spcAft>
              <a:buNone/>
            </a:pPr>
            <a:r>
              <a:rPr lang="fr-FR" sz="1400" b="1" i="0" u="none" strike="noStrike" cap="none" dirty="0">
                <a:solidFill>
                  <a:schemeClr val="accent1"/>
                </a:solidFill>
                <a:latin typeface="Verdana"/>
                <a:ea typeface="Verdana"/>
                <a:cs typeface="Verdana"/>
                <a:sym typeface="Verdana"/>
              </a:rPr>
              <a:t>1. </a:t>
            </a:r>
            <a:r>
              <a:rPr lang="en-US" sz="1400" b="0" i="0" u="none" strike="noStrike" cap="none" dirty="0">
                <a:solidFill>
                  <a:schemeClr val="dk1"/>
                </a:solidFill>
                <a:latin typeface="Verdana"/>
                <a:ea typeface="Verdana"/>
                <a:cs typeface="Verdana"/>
                <a:sym typeface="Verdana"/>
              </a:rPr>
              <a:t>Network benchmarking results for the ALLADA area between MTN, MOOV, and CELTISS from October </a:t>
            </a:r>
            <a:r>
              <a:rPr lang="en-US" dirty="0">
                <a:solidFill>
                  <a:schemeClr val="dk1"/>
                </a:solidFill>
                <a:latin typeface="Verdana"/>
                <a:ea typeface="Verdana"/>
                <a:cs typeface="Verdana"/>
                <a:sym typeface="Verdana"/>
              </a:rPr>
              <a:t>30</a:t>
            </a:r>
            <a:r>
              <a:rPr lang="en-US" sz="1400" b="0" i="0" u="none" strike="noStrike" cap="none" dirty="0">
                <a:solidFill>
                  <a:schemeClr val="dk1"/>
                </a:solidFill>
                <a:latin typeface="Verdana"/>
                <a:ea typeface="Verdana"/>
                <a:cs typeface="Verdana"/>
                <a:sym typeface="Verdana"/>
              </a:rPr>
              <a:t>th to </a:t>
            </a:r>
            <a:r>
              <a:rPr lang="en-US" dirty="0">
                <a:solidFill>
                  <a:schemeClr val="dk1"/>
                </a:solidFill>
                <a:latin typeface="Verdana"/>
                <a:ea typeface="Verdana"/>
                <a:cs typeface="Verdana"/>
                <a:sym typeface="Verdana"/>
              </a:rPr>
              <a:t>Octo</a:t>
            </a:r>
            <a:r>
              <a:rPr lang="en-US" sz="1400" b="0" i="0" u="none" strike="noStrike" cap="none" dirty="0">
                <a:solidFill>
                  <a:schemeClr val="dk1"/>
                </a:solidFill>
                <a:latin typeface="Verdana"/>
                <a:ea typeface="Verdana"/>
                <a:cs typeface="Verdana"/>
                <a:sym typeface="Verdana"/>
              </a:rPr>
              <a:t>ber 31th, 2023.</a:t>
            </a:r>
            <a:r>
              <a:rPr lang="fr-FR" sz="1400" b="0" i="0" u="none" strike="noStrike" cap="none" dirty="0">
                <a:solidFill>
                  <a:schemeClr val="dk1"/>
                </a:solidFill>
                <a:latin typeface="Verdana"/>
                <a:ea typeface="Verdana"/>
                <a:cs typeface="Verdana"/>
                <a:sym typeface="Verdana"/>
              </a:rPr>
              <a:t>. </a:t>
            </a:r>
            <a:endParaRPr dirty="0"/>
          </a:p>
          <a:p>
            <a:pPr marL="0" marR="0" lvl="0" indent="0" algn="l" rtl="0">
              <a:lnSpc>
                <a:spcPct val="150000"/>
              </a:lnSpc>
              <a:spcBef>
                <a:spcPts val="0"/>
              </a:spcBef>
              <a:spcAft>
                <a:spcPts val="0"/>
              </a:spcAft>
              <a:buNone/>
            </a:pPr>
            <a:endParaRPr sz="1400" b="1" dirty="0">
              <a:solidFill>
                <a:schemeClr val="accent1"/>
              </a:solidFill>
              <a:latin typeface="Verdana"/>
              <a:ea typeface="Verdana"/>
              <a:cs typeface="Verdana"/>
              <a:sym typeface="Verdana"/>
            </a:endParaRPr>
          </a:p>
          <a:p>
            <a:pPr marL="742950" marR="0" lvl="1" indent="-184150" algn="just" rtl="0">
              <a:lnSpc>
                <a:spcPct val="150000"/>
              </a:lnSpc>
              <a:spcBef>
                <a:spcPts val="0"/>
              </a:spcBef>
              <a:spcAft>
                <a:spcPts val="0"/>
              </a:spcAft>
              <a:buClr>
                <a:schemeClr val="dk1"/>
              </a:buClr>
              <a:buSzPts val="1600"/>
              <a:buFont typeface="Noto Sans Symbols"/>
              <a:buNone/>
            </a:pPr>
            <a:endParaRPr sz="1600" b="0" i="0" u="none" strike="noStrike" cap="none" dirty="0">
              <a:solidFill>
                <a:srgbClr val="262626"/>
              </a:solidFill>
              <a:latin typeface="Verdana"/>
              <a:ea typeface="Verdana"/>
              <a:cs typeface="Verdana"/>
              <a:sym typeface="Verdana"/>
            </a:endParaRPr>
          </a:p>
          <a:p>
            <a:pPr marL="457200" marR="0" lvl="1" indent="0" algn="l" rtl="0">
              <a:lnSpc>
                <a:spcPct val="150000"/>
              </a:lnSpc>
              <a:spcBef>
                <a:spcPts val="0"/>
              </a:spcBef>
              <a:spcAft>
                <a:spcPts val="0"/>
              </a:spcAft>
              <a:buNone/>
            </a:pPr>
            <a:endParaRPr sz="1400" b="0" i="0" u="none" strike="noStrike" cap="none"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p:txBody>
      </p:sp>
      <p:sp>
        <p:nvSpPr>
          <p:cNvPr id="1661" name="Google Shape;1661;p11"/>
          <p:cNvSpPr/>
          <p:nvPr/>
        </p:nvSpPr>
        <p:spPr>
          <a:xfrm>
            <a:off x="367944" y="1479079"/>
            <a:ext cx="11181560" cy="45719"/>
          </a:xfrm>
          <a:prstGeom prst="rect">
            <a:avLst/>
          </a:prstGeom>
          <a:solidFill>
            <a:schemeClr val="accent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rgbClr val="FFFFFF"/>
              </a:solidFill>
              <a:latin typeface="Verdana"/>
              <a:ea typeface="Verdana"/>
              <a:cs typeface="Verdana"/>
              <a:sym typeface="Verdana"/>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5025520-AF4B-E9FC-1404-9A62D1F2E1E8}"/>
              </a:ext>
            </a:extLst>
          </p:cNvPr>
          <p:cNvGraphicFramePr>
            <a:graphicFrameLocks/>
          </p:cNvGraphicFramePr>
          <p:nvPr>
            <p:extLst>
              <p:ext uri="{D42A27DB-BD31-4B8C-83A1-F6EECF244321}">
                <p14:modId xmlns:p14="http://schemas.microsoft.com/office/powerpoint/2010/main" val="797190640"/>
              </p:ext>
            </p:extLst>
          </p:nvPr>
        </p:nvGraphicFramePr>
        <p:xfrm>
          <a:off x="469900" y="1762124"/>
          <a:ext cx="6669405" cy="4242435"/>
        </p:xfrm>
        <a:graphic>
          <a:graphicData uri="http://schemas.openxmlformats.org/drawingml/2006/chart">
            <c:chart xmlns:c="http://schemas.openxmlformats.org/drawingml/2006/chart" xmlns:r="http://schemas.openxmlformats.org/officeDocument/2006/relationships" r:id="rId3"/>
          </a:graphicData>
        </a:graphic>
      </p:graphicFrame>
      <p:sp>
        <p:nvSpPr>
          <p:cNvPr id="2183" name="Google Shape;2183;p5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4G FTP THROUGHPUT </a:t>
            </a:r>
            <a:r>
              <a:rPr lang="fr-FR" sz="2400" dirty="0" err="1">
                <a:solidFill>
                  <a:srgbClr val="414141"/>
                </a:solidFill>
              </a:rPr>
              <a:t>comparison</a:t>
            </a:r>
            <a:br>
              <a:rPr lang="fr-FR" sz="2400" dirty="0">
                <a:solidFill>
                  <a:srgbClr val="414141"/>
                </a:solidFill>
              </a:rPr>
            </a:br>
            <a:br>
              <a:rPr lang="fr-FR" sz="2400" dirty="0">
                <a:solidFill>
                  <a:srgbClr val="414141"/>
                </a:solidFill>
              </a:rPr>
            </a:br>
            <a:r>
              <a:rPr lang="fr-FR" sz="1400" dirty="0">
                <a:solidFill>
                  <a:srgbClr val="7F7F7F"/>
                </a:solidFill>
                <a:latin typeface="Verdana"/>
                <a:ea typeface="Verdana"/>
                <a:cs typeface="Verdana"/>
                <a:sym typeface="Verdana"/>
              </a:rPr>
              <a:t>All </a:t>
            </a:r>
            <a:r>
              <a:rPr lang="fr-FR" sz="1400" dirty="0" err="1">
                <a:solidFill>
                  <a:srgbClr val="7F7F7F"/>
                </a:solidFill>
                <a:latin typeface="Verdana"/>
                <a:ea typeface="Verdana"/>
                <a:cs typeface="Verdana"/>
                <a:sym typeface="Verdana"/>
              </a:rPr>
              <a:t>operators</a:t>
            </a:r>
            <a:r>
              <a:rPr lang="fr-FR" sz="1400" dirty="0">
                <a:solidFill>
                  <a:srgbClr val="7F7F7F"/>
                </a:solidFill>
                <a:latin typeface="Verdana"/>
                <a:ea typeface="Verdana"/>
                <a:cs typeface="Verdana"/>
                <a:sym typeface="Verdana"/>
              </a:rPr>
              <a:t> have a </a:t>
            </a:r>
            <a:r>
              <a:rPr lang="fr-FR" sz="1400" dirty="0" err="1">
                <a:solidFill>
                  <a:srgbClr val="7F7F7F"/>
                </a:solidFill>
                <a:latin typeface="Verdana"/>
                <a:ea typeface="Verdana"/>
                <a:cs typeface="Verdana"/>
                <a:sym typeface="Verdana"/>
              </a:rPr>
              <a:t>very</a:t>
            </a:r>
            <a:r>
              <a:rPr lang="fr-FR" sz="1400" dirty="0">
                <a:solidFill>
                  <a:srgbClr val="7F7F7F"/>
                </a:solidFill>
                <a:latin typeface="Verdana"/>
                <a:ea typeface="Verdana"/>
                <a:cs typeface="Verdana"/>
                <a:sym typeface="Verdana"/>
              </a:rPr>
              <a:t> good FTP </a:t>
            </a:r>
            <a:r>
              <a:rPr lang="fr-FR" sz="1400" dirty="0" err="1">
                <a:solidFill>
                  <a:srgbClr val="7F7F7F"/>
                </a:solidFill>
                <a:latin typeface="Verdana"/>
                <a:ea typeface="Verdana"/>
                <a:cs typeface="Verdana"/>
                <a:sym typeface="Verdana"/>
              </a:rPr>
              <a:t>success</a:t>
            </a:r>
            <a:r>
              <a:rPr lang="fr-FR" sz="1400" dirty="0">
                <a:solidFill>
                  <a:srgbClr val="7F7F7F"/>
                </a:solidFill>
                <a:latin typeface="Verdana"/>
                <a:ea typeface="Verdana"/>
                <a:cs typeface="Verdana"/>
                <a:sym typeface="Verdana"/>
              </a:rPr>
              <a:t> rate.</a:t>
            </a:r>
            <a:br>
              <a:rPr lang="fr-FR" sz="1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84" name="Google Shape;2184;p5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40</a:t>
            </a:fld>
            <a:endParaRPr sz="651" b="0" i="0" u="none" strike="noStrike" cap="none">
              <a:solidFill>
                <a:srgbClr val="000000"/>
              </a:solidFill>
              <a:latin typeface="Verdana"/>
              <a:ea typeface="Verdana"/>
              <a:cs typeface="Verdana"/>
              <a:sym typeface="Verdana"/>
            </a:endParaRPr>
          </a:p>
        </p:txBody>
      </p:sp>
      <p:sp>
        <p:nvSpPr>
          <p:cNvPr id="2185" name="Google Shape;2185;p5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87" name="Google Shape;2187;p56"/>
          <p:cNvCxnSpPr/>
          <p:nvPr/>
        </p:nvCxnSpPr>
        <p:spPr>
          <a:xfrm>
            <a:off x="1385856" y="4279516"/>
            <a:ext cx="5258784" cy="28906"/>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graphicFrame>
        <p:nvGraphicFramePr>
          <p:cNvPr id="9" name="Graphique 5">
            <a:extLst>
              <a:ext uri="{FF2B5EF4-FFF2-40B4-BE49-F238E27FC236}">
                <a16:creationId xmlns:a16="http://schemas.microsoft.com/office/drawing/2014/main" id="{00000000-0008-0000-0000-00002D000000}"/>
              </a:ext>
            </a:extLst>
          </p:cNvPr>
          <p:cNvGraphicFramePr>
            <a:graphicFrameLocks/>
          </p:cNvGraphicFramePr>
          <p:nvPr>
            <p:extLst>
              <p:ext uri="{D42A27DB-BD31-4B8C-83A1-F6EECF244321}">
                <p14:modId xmlns:p14="http://schemas.microsoft.com/office/powerpoint/2010/main" val="852589775"/>
              </p:ext>
            </p:extLst>
          </p:nvPr>
        </p:nvGraphicFramePr>
        <p:xfrm>
          <a:off x="469900" y="1891598"/>
          <a:ext cx="10427970" cy="4446404"/>
        </p:xfrm>
        <a:graphic>
          <a:graphicData uri="http://schemas.openxmlformats.org/drawingml/2006/chart">
            <c:chart xmlns:c="http://schemas.openxmlformats.org/drawingml/2006/chart" xmlns:r="http://schemas.openxmlformats.org/officeDocument/2006/relationships" r:id="rId3"/>
          </a:graphicData>
        </a:graphic>
      </p:graphicFrame>
      <p:sp>
        <p:nvSpPr>
          <p:cNvPr id="2193" name="Google Shape;2193;p5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4G FTP THROUGHPUT </a:t>
            </a:r>
            <a:r>
              <a:rPr lang="fr-FR" sz="2400" dirty="0" err="1">
                <a:solidFill>
                  <a:srgbClr val="414141"/>
                </a:solidFill>
              </a:rPr>
              <a:t>comparison</a:t>
            </a:r>
            <a:br>
              <a:rPr lang="fr-FR" sz="2400" dirty="0">
                <a:solidFill>
                  <a:srgbClr val="414141"/>
                </a:solidFill>
              </a:rPr>
            </a:br>
            <a:br>
              <a:rPr lang="fr-FR" sz="2400" dirty="0">
                <a:solidFill>
                  <a:srgbClr val="414141"/>
                </a:solidFill>
              </a:rPr>
            </a:br>
            <a:r>
              <a:rPr lang="fr-FR" sz="1400" dirty="0">
                <a:solidFill>
                  <a:srgbClr val="7F7F7F"/>
                </a:solidFill>
                <a:latin typeface="Verdana"/>
                <a:ea typeface="Verdana"/>
                <a:cs typeface="Verdana"/>
                <a:sym typeface="Verdana"/>
              </a:rPr>
              <a:t>MTN have the best </a:t>
            </a:r>
            <a:r>
              <a:rPr lang="fr-FR" sz="1400" dirty="0" err="1">
                <a:solidFill>
                  <a:srgbClr val="7F7F7F"/>
                </a:solidFill>
                <a:latin typeface="Verdana"/>
                <a:ea typeface="Verdana"/>
                <a:cs typeface="Verdana"/>
                <a:sym typeface="Verdana"/>
              </a:rPr>
              <a:t>average</a:t>
            </a:r>
            <a:r>
              <a:rPr lang="fr-FR" sz="1400" dirty="0">
                <a:solidFill>
                  <a:srgbClr val="7F7F7F"/>
                </a:solidFill>
                <a:latin typeface="Verdana"/>
                <a:ea typeface="Verdana"/>
                <a:cs typeface="Verdana"/>
                <a:sym typeface="Verdana"/>
              </a:rPr>
              <a:t> FTP </a:t>
            </a:r>
            <a:r>
              <a:rPr lang="fr-FR" sz="1400" dirty="0" err="1">
                <a:solidFill>
                  <a:srgbClr val="7F7F7F"/>
                </a:solidFill>
                <a:latin typeface="Verdana"/>
                <a:ea typeface="Verdana"/>
                <a:cs typeface="Verdana"/>
                <a:sym typeface="Verdana"/>
              </a:rPr>
              <a:t>throuhjpun</a:t>
            </a:r>
            <a:r>
              <a:rPr lang="fr-FR" sz="1400" dirty="0">
                <a:solidFill>
                  <a:srgbClr val="7F7F7F"/>
                </a:solidFill>
                <a:latin typeface="Verdana"/>
                <a:ea typeface="Verdana"/>
                <a:cs typeface="Verdana"/>
                <a:sym typeface="Verdana"/>
              </a:rPr>
              <a:t> in </a:t>
            </a:r>
            <a:r>
              <a:rPr lang="fr-FR" sz="1400" dirty="0" err="1">
                <a:solidFill>
                  <a:srgbClr val="7F7F7F"/>
                </a:solidFill>
                <a:latin typeface="Verdana"/>
                <a:ea typeface="Verdana"/>
                <a:cs typeface="Verdana"/>
                <a:sym typeface="Verdana"/>
              </a:rPr>
              <a:t>both</a:t>
            </a:r>
            <a:r>
              <a:rPr lang="fr-FR" sz="1400" dirty="0">
                <a:solidFill>
                  <a:srgbClr val="7F7F7F"/>
                </a:solidFill>
                <a:latin typeface="Verdana"/>
                <a:ea typeface="Verdana"/>
                <a:cs typeface="Verdana"/>
                <a:sym typeface="Verdana"/>
              </a:rPr>
              <a:t> DL and UL.</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94" name="Google Shape;2194;p5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41</a:t>
            </a:fld>
            <a:endParaRPr sz="651" b="0" i="0" u="none" strike="noStrike" cap="none">
              <a:solidFill>
                <a:srgbClr val="000000"/>
              </a:solidFill>
              <a:latin typeface="Verdana"/>
              <a:ea typeface="Verdana"/>
              <a:cs typeface="Verdana"/>
              <a:sym typeface="Verdana"/>
            </a:endParaRPr>
          </a:p>
        </p:txBody>
      </p:sp>
      <p:sp>
        <p:nvSpPr>
          <p:cNvPr id="2195" name="Google Shape;2195;p5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97" name="Google Shape;2197;p57"/>
          <p:cNvCxnSpPr/>
          <p:nvPr/>
        </p:nvCxnSpPr>
        <p:spPr>
          <a:xfrm>
            <a:off x="2095025" y="3826276"/>
            <a:ext cx="17755" cy="577049"/>
          </a:xfrm>
          <a:prstGeom prst="straightConnector1">
            <a:avLst/>
          </a:prstGeom>
          <a:noFill/>
          <a:ln w="28575" cap="flat" cmpd="sng">
            <a:solidFill>
              <a:srgbClr val="DA291C"/>
            </a:solidFill>
            <a:prstDash val="dash"/>
            <a:round/>
            <a:headEnd type="none" w="sm" len="sm"/>
            <a:tailEnd type="none" w="sm" len="sm"/>
          </a:ln>
        </p:spPr>
      </p:cxnSp>
      <p:cxnSp>
        <p:nvCxnSpPr>
          <p:cNvPr id="8" name="Google Shape;2197;p57"/>
          <p:cNvCxnSpPr/>
          <p:nvPr/>
        </p:nvCxnSpPr>
        <p:spPr>
          <a:xfrm>
            <a:off x="2247425" y="4428845"/>
            <a:ext cx="17755" cy="57704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pic>
        <p:nvPicPr>
          <p:cNvPr id="18" name="Picture 17">
            <a:extLst>
              <a:ext uri="{FF2B5EF4-FFF2-40B4-BE49-F238E27FC236}">
                <a16:creationId xmlns:a16="http://schemas.microsoft.com/office/drawing/2014/main" id="{425EA7F7-0E3B-4DED-4FD1-BE8B298A311E}"/>
              </a:ext>
            </a:extLst>
          </p:cNvPr>
          <p:cNvPicPr>
            <a:picLocks noChangeAspect="1"/>
          </p:cNvPicPr>
          <p:nvPr/>
        </p:nvPicPr>
        <p:blipFill>
          <a:blip r:embed="rId3"/>
          <a:stretch>
            <a:fillRect/>
          </a:stretch>
        </p:blipFill>
        <p:spPr>
          <a:xfrm>
            <a:off x="8230239" y="1720202"/>
            <a:ext cx="3799835" cy="3182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893571E9-2224-2646-1A85-50EA43D1CB59}"/>
              </a:ext>
            </a:extLst>
          </p:cNvPr>
          <p:cNvPicPr>
            <a:picLocks noChangeAspect="1"/>
          </p:cNvPicPr>
          <p:nvPr/>
        </p:nvPicPr>
        <p:blipFill>
          <a:blip r:embed="rId4"/>
          <a:stretch>
            <a:fillRect/>
          </a:stretch>
        </p:blipFill>
        <p:spPr>
          <a:xfrm>
            <a:off x="4242458" y="1687804"/>
            <a:ext cx="3843988" cy="3214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5B15EB0B-D9AB-5997-FFF4-56A9B92D97F7}"/>
              </a:ext>
            </a:extLst>
          </p:cNvPr>
          <p:cNvPicPr>
            <a:picLocks noChangeAspect="1"/>
          </p:cNvPicPr>
          <p:nvPr/>
        </p:nvPicPr>
        <p:blipFill>
          <a:blip r:embed="rId5"/>
          <a:stretch>
            <a:fillRect/>
          </a:stretch>
        </p:blipFill>
        <p:spPr>
          <a:xfrm>
            <a:off x="455954" y="1697080"/>
            <a:ext cx="3642710" cy="317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03" name="Google Shape;2203;p5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4G FTP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br>
              <a:rPr lang="fr-FR" sz="2400" dirty="0">
                <a:solidFill>
                  <a:srgbClr val="414141"/>
                </a:solidFill>
              </a:rPr>
            </a:br>
            <a:br>
              <a:rPr lang="fr-FR" sz="2400" dirty="0">
                <a:solidFill>
                  <a:srgbClr val="414141"/>
                </a:solidFill>
              </a:rPr>
            </a:br>
            <a:r>
              <a:rPr lang="fr-FR" sz="1400" dirty="0">
                <a:solidFill>
                  <a:srgbClr val="7F7F7F"/>
                </a:solidFill>
              </a:rPr>
              <a:t>MTN Shows the best 4G FTP </a:t>
            </a:r>
            <a:r>
              <a:rPr lang="fr-FR" sz="1400" dirty="0" err="1">
                <a:solidFill>
                  <a:srgbClr val="7F7F7F"/>
                </a:solidFill>
              </a:rPr>
              <a:t>throughput</a:t>
            </a:r>
            <a:r>
              <a:rPr lang="fr-FR" sz="1400" dirty="0">
                <a:solidFill>
                  <a:srgbClr val="7F7F7F"/>
                </a:solidFill>
              </a:rPr>
              <a:t> </a:t>
            </a:r>
            <a:r>
              <a:rPr lang="fr-FR" sz="1400" dirty="0" err="1">
                <a:solidFill>
                  <a:srgbClr val="7F7F7F"/>
                </a:solidFill>
              </a:rPr>
              <a:t>samples</a:t>
            </a:r>
            <a:r>
              <a:rPr lang="fr-FR" sz="1400" dirty="0">
                <a:solidFill>
                  <a:srgbClr val="7F7F7F"/>
                </a:solidFill>
              </a:rPr>
              <a:t> distribution.</a:t>
            </a:r>
            <a:endParaRPr sz="2400" dirty="0">
              <a:solidFill>
                <a:srgbClr val="414141"/>
              </a:solidFill>
            </a:endParaRPr>
          </a:p>
        </p:txBody>
      </p:sp>
      <p:sp>
        <p:nvSpPr>
          <p:cNvPr id="2204" name="Google Shape;2204;p5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42</a:t>
            </a:fld>
            <a:endParaRPr sz="651" b="0" i="0" u="none" strike="noStrike" cap="none">
              <a:solidFill>
                <a:srgbClr val="000000"/>
              </a:solidFill>
              <a:latin typeface="Verdana"/>
              <a:ea typeface="Verdana"/>
              <a:cs typeface="Verdana"/>
              <a:sym typeface="Verdana"/>
            </a:endParaRPr>
          </a:p>
        </p:txBody>
      </p:sp>
      <p:sp>
        <p:nvSpPr>
          <p:cNvPr id="2205" name="Google Shape;2205;p5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212" name="Google Shape;2212;p58"/>
          <p:cNvPicPr preferRelativeResize="0"/>
          <p:nvPr/>
        </p:nvPicPr>
        <p:blipFill rotWithShape="1">
          <a:blip r:embed="rId6">
            <a:alphaModFix/>
          </a:blip>
          <a:srcRect/>
          <a:stretch/>
        </p:blipFill>
        <p:spPr>
          <a:xfrm>
            <a:off x="455953" y="1687803"/>
            <a:ext cx="392352"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214;p58">
            <a:extLst>
              <a:ext uri="{FF2B5EF4-FFF2-40B4-BE49-F238E27FC236}">
                <a16:creationId xmlns:a16="http://schemas.microsoft.com/office/drawing/2014/main" id="{6E43D5B1-2A87-6141-43AD-C6A5560956BB}"/>
              </a:ext>
            </a:extLst>
          </p:cNvPr>
          <p:cNvPicPr preferRelativeResize="0"/>
          <p:nvPr/>
        </p:nvPicPr>
        <p:blipFill rotWithShape="1">
          <a:blip r:embed="rId7">
            <a:alphaModFix/>
          </a:blip>
          <a:srcRect/>
          <a:stretch/>
        </p:blipFill>
        <p:spPr>
          <a:xfrm>
            <a:off x="8230239" y="1720202"/>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12" name="Google Shape;2213;p58">
            <a:extLst>
              <a:ext uri="{FF2B5EF4-FFF2-40B4-BE49-F238E27FC236}">
                <a16:creationId xmlns:a16="http://schemas.microsoft.com/office/drawing/2014/main" id="{DCC8E20D-0118-D2EE-6E32-865757DD1BFD}"/>
              </a:ext>
            </a:extLst>
          </p:cNvPr>
          <p:cNvPicPr preferRelativeResize="0"/>
          <p:nvPr/>
        </p:nvPicPr>
        <p:blipFill rotWithShape="1">
          <a:blip r:embed="rId8">
            <a:alphaModFix/>
          </a:blip>
          <a:srcRect l="8657" r="10313"/>
          <a:stretch/>
        </p:blipFill>
        <p:spPr>
          <a:xfrm>
            <a:off x="4222271" y="1697079"/>
            <a:ext cx="354621" cy="293330"/>
          </a:xfrm>
          <a:prstGeom prst="roundRect">
            <a:avLst>
              <a:gd name="adj" fmla="val 8594"/>
            </a:avLst>
          </a:prstGeom>
          <a:solidFill>
            <a:srgbClr val="ECECEC"/>
          </a:solidFill>
          <a:ln>
            <a:noFill/>
          </a:ln>
          <a:effectLst>
            <a:reflection stA="38000" endPos="28000" dist="5000" dir="5400000" sy="-100000" algn="bl" rotWithShape="0"/>
          </a:effectLst>
        </p:spPr>
      </p:pic>
      <p:pic>
        <p:nvPicPr>
          <p:cNvPr id="7" name="Picture 6">
            <a:extLst>
              <a:ext uri="{FF2B5EF4-FFF2-40B4-BE49-F238E27FC236}">
                <a16:creationId xmlns:a16="http://schemas.microsoft.com/office/drawing/2014/main" id="{D06C56F8-174C-B851-3E0E-2579A621BB84}"/>
              </a:ext>
            </a:extLst>
          </p:cNvPr>
          <p:cNvPicPr>
            <a:picLocks noChangeAspect="1"/>
          </p:cNvPicPr>
          <p:nvPr/>
        </p:nvPicPr>
        <p:blipFill>
          <a:blip r:embed="rId9"/>
          <a:stretch>
            <a:fillRect/>
          </a:stretch>
        </p:blipFill>
        <p:spPr>
          <a:xfrm>
            <a:off x="2501881" y="1720202"/>
            <a:ext cx="1576412" cy="969663"/>
          </a:xfrm>
          <a:prstGeom prst="rect">
            <a:avLst/>
          </a:prstGeom>
        </p:spPr>
      </p:pic>
      <p:pic>
        <p:nvPicPr>
          <p:cNvPr id="14" name="Picture 13">
            <a:extLst>
              <a:ext uri="{FF2B5EF4-FFF2-40B4-BE49-F238E27FC236}">
                <a16:creationId xmlns:a16="http://schemas.microsoft.com/office/drawing/2014/main" id="{3EE5CF21-40D1-A7DF-7F6B-EA943BC6E964}"/>
              </a:ext>
            </a:extLst>
          </p:cNvPr>
          <p:cNvPicPr>
            <a:picLocks noChangeAspect="1"/>
          </p:cNvPicPr>
          <p:nvPr/>
        </p:nvPicPr>
        <p:blipFill>
          <a:blip r:embed="rId10"/>
          <a:stretch>
            <a:fillRect/>
          </a:stretch>
        </p:blipFill>
        <p:spPr>
          <a:xfrm>
            <a:off x="6518326" y="1687803"/>
            <a:ext cx="1523292" cy="1002062"/>
          </a:xfrm>
          <a:prstGeom prst="rect">
            <a:avLst/>
          </a:prstGeom>
        </p:spPr>
      </p:pic>
      <p:pic>
        <p:nvPicPr>
          <p:cNvPr id="21" name="Picture 20">
            <a:extLst>
              <a:ext uri="{FF2B5EF4-FFF2-40B4-BE49-F238E27FC236}">
                <a16:creationId xmlns:a16="http://schemas.microsoft.com/office/drawing/2014/main" id="{ADE08AAC-D7DF-3060-E3B0-3B09ED02B796}"/>
              </a:ext>
            </a:extLst>
          </p:cNvPr>
          <p:cNvPicPr>
            <a:picLocks noChangeAspect="1"/>
          </p:cNvPicPr>
          <p:nvPr/>
        </p:nvPicPr>
        <p:blipFill>
          <a:blip r:embed="rId11"/>
          <a:stretch>
            <a:fillRect/>
          </a:stretch>
        </p:blipFill>
        <p:spPr>
          <a:xfrm>
            <a:off x="10303853" y="1703453"/>
            <a:ext cx="1726221" cy="986412"/>
          </a:xfrm>
          <a:prstGeom prst="rect">
            <a:avLst/>
          </a:prstGeom>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5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BAND and TECHNOLOGY UTILISATION</a:t>
            </a:r>
            <a:br>
              <a:rPr lang="fr-FR" sz="2400" dirty="0">
                <a:solidFill>
                  <a:srgbClr val="414141"/>
                </a:solidFill>
              </a:rPr>
            </a:br>
            <a:br>
              <a:rPr lang="fr-FR" sz="2400" dirty="0">
                <a:solidFill>
                  <a:srgbClr val="414141"/>
                </a:solidFill>
              </a:rPr>
            </a:br>
            <a:r>
              <a:rPr lang="fr-FR" sz="1400" dirty="0">
                <a:solidFill>
                  <a:srgbClr val="7F7F7F"/>
                </a:solidFill>
              </a:rPr>
              <a:t>Most of MTN LTE </a:t>
            </a:r>
            <a:r>
              <a:rPr lang="fr-FR" sz="1400" dirty="0" err="1">
                <a:solidFill>
                  <a:srgbClr val="7F7F7F"/>
                </a:solidFill>
              </a:rPr>
              <a:t>samples</a:t>
            </a:r>
            <a:r>
              <a:rPr lang="fr-FR" sz="1400" dirty="0">
                <a:solidFill>
                  <a:srgbClr val="7F7F7F"/>
                </a:solidFill>
              </a:rPr>
              <a:t> are in 2600 band. </a:t>
            </a:r>
            <a:br>
              <a:rPr lang="fr-FR" sz="1400" dirty="0">
                <a:solidFill>
                  <a:srgbClr val="7F7F7F"/>
                </a:solidFill>
              </a:rPr>
            </a:br>
            <a:r>
              <a:rPr lang="fr-FR" sz="1400" dirty="0">
                <a:solidFill>
                  <a:srgbClr val="7F7F7F"/>
                </a:solidFill>
              </a:rPr>
              <a:t>Most of CELTIS LTE </a:t>
            </a:r>
            <a:r>
              <a:rPr lang="fr-FR" sz="1400" dirty="0" err="1">
                <a:solidFill>
                  <a:srgbClr val="7F7F7F"/>
                </a:solidFill>
              </a:rPr>
              <a:t>samples</a:t>
            </a:r>
            <a:r>
              <a:rPr lang="fr-FR" sz="1400" dirty="0">
                <a:solidFill>
                  <a:srgbClr val="7F7F7F"/>
                </a:solidFill>
              </a:rPr>
              <a:t> are in 1800 band.</a:t>
            </a:r>
            <a:br>
              <a:rPr lang="fr-FR" sz="1400" dirty="0">
                <a:solidFill>
                  <a:srgbClr val="7F7F7F"/>
                </a:solidFill>
              </a:rPr>
            </a:br>
            <a:r>
              <a:rPr lang="fr-FR" sz="1400" dirty="0">
                <a:solidFill>
                  <a:srgbClr val="7F7F7F"/>
                </a:solidFill>
              </a:rPr>
              <a:t>Most of MOOV LTE </a:t>
            </a:r>
            <a:r>
              <a:rPr lang="fr-FR" sz="1400" dirty="0" err="1">
                <a:solidFill>
                  <a:srgbClr val="7F7F7F"/>
                </a:solidFill>
              </a:rPr>
              <a:t>samples</a:t>
            </a:r>
            <a:r>
              <a:rPr lang="fr-FR" sz="1400" dirty="0">
                <a:solidFill>
                  <a:srgbClr val="7F7F7F"/>
                </a:solidFill>
              </a:rPr>
              <a:t> are in 800 and 2600 band</a:t>
            </a:r>
            <a:br>
              <a:rPr lang="fr-FR" sz="1400" dirty="0">
                <a:solidFill>
                  <a:srgbClr val="7F7F7F"/>
                </a:solidFill>
              </a:rPr>
            </a:br>
            <a:r>
              <a:rPr lang="fr-FR" sz="1400" dirty="0">
                <a:solidFill>
                  <a:srgbClr val="7F7F7F"/>
                </a:solidFill>
              </a:rPr>
              <a:t>Usage of 3G U900 </a:t>
            </a:r>
            <a:r>
              <a:rPr lang="fr-FR" sz="1400" dirty="0" err="1">
                <a:solidFill>
                  <a:srgbClr val="7F7F7F"/>
                </a:solidFill>
              </a:rPr>
              <a:t>is</a:t>
            </a:r>
            <a:r>
              <a:rPr lang="fr-FR" sz="1400" dirty="0">
                <a:solidFill>
                  <a:srgbClr val="7F7F7F"/>
                </a:solidFill>
              </a:rPr>
              <a:t> </a:t>
            </a:r>
            <a:r>
              <a:rPr lang="fr-FR" sz="1400" dirty="0" err="1">
                <a:solidFill>
                  <a:srgbClr val="7F7F7F"/>
                </a:solidFill>
              </a:rPr>
              <a:t>lower</a:t>
            </a:r>
            <a:r>
              <a:rPr lang="fr-FR" sz="1400" dirty="0">
                <a:solidFill>
                  <a:srgbClr val="7F7F7F"/>
                </a:solidFill>
              </a:rPr>
              <a:t> for CELTISS</a:t>
            </a:r>
            <a:br>
              <a:rPr lang="fr-FR" sz="2400" dirty="0">
                <a:solidFill>
                  <a:srgbClr val="7F7F7F"/>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21" name="Google Shape;2221;p5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43</a:t>
            </a:fld>
            <a:endParaRPr sz="651" b="0" i="0" u="none" strike="noStrike" cap="none">
              <a:solidFill>
                <a:srgbClr val="000000"/>
              </a:solidFill>
              <a:latin typeface="Verdana"/>
              <a:ea typeface="Verdana"/>
              <a:cs typeface="Verdana"/>
              <a:sym typeface="Verdana"/>
            </a:endParaRPr>
          </a:p>
        </p:txBody>
      </p:sp>
      <p:sp>
        <p:nvSpPr>
          <p:cNvPr id="2222" name="Google Shape;2222;p5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9" name="Graphique 3">
            <a:extLst>
              <a:ext uri="{FF2B5EF4-FFF2-40B4-BE49-F238E27FC236}">
                <a16:creationId xmlns:a16="http://schemas.microsoft.com/office/drawing/2014/main" id="{F1408A4F-F70A-4313-9662-2359E95C7287}"/>
              </a:ext>
            </a:extLst>
          </p:cNvPr>
          <p:cNvGraphicFramePr>
            <a:graphicFrameLocks/>
          </p:cNvGraphicFramePr>
          <p:nvPr>
            <p:extLst>
              <p:ext uri="{D42A27DB-BD31-4B8C-83A1-F6EECF244321}">
                <p14:modId xmlns:p14="http://schemas.microsoft.com/office/powerpoint/2010/main" val="1491285466"/>
              </p:ext>
            </p:extLst>
          </p:nvPr>
        </p:nvGraphicFramePr>
        <p:xfrm>
          <a:off x="469901" y="2708112"/>
          <a:ext cx="4589780" cy="3720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10">
            <a:extLst>
              <a:ext uri="{FF2B5EF4-FFF2-40B4-BE49-F238E27FC236}">
                <a16:creationId xmlns:a16="http://schemas.microsoft.com/office/drawing/2014/main" id="{00000000-0008-0000-0000-000031000000}"/>
              </a:ext>
            </a:extLst>
          </p:cNvPr>
          <p:cNvGraphicFramePr>
            <a:graphicFrameLocks/>
          </p:cNvGraphicFramePr>
          <p:nvPr>
            <p:extLst>
              <p:ext uri="{D42A27DB-BD31-4B8C-83A1-F6EECF244321}">
                <p14:modId xmlns:p14="http://schemas.microsoft.com/office/powerpoint/2010/main" val="1430425150"/>
              </p:ext>
            </p:extLst>
          </p:nvPr>
        </p:nvGraphicFramePr>
        <p:xfrm>
          <a:off x="5364479" y="2708112"/>
          <a:ext cx="6357621" cy="37207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6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Data TECHNOLOGY Usage(%)</a:t>
            </a:r>
            <a:br>
              <a:rPr lang="fr-FR" sz="2400" dirty="0">
                <a:solidFill>
                  <a:srgbClr val="414141"/>
                </a:solidFill>
              </a:rPr>
            </a:br>
            <a:br>
              <a:rPr lang="fr-FR" sz="2400" dirty="0">
                <a:solidFill>
                  <a:srgbClr val="414141"/>
                </a:solidFill>
              </a:rPr>
            </a:br>
            <a:br>
              <a:rPr lang="fr-FR" dirty="0">
                <a:solidFill>
                  <a:srgbClr val="7F7F7F"/>
                </a:solidFill>
                <a:latin typeface="Verdana"/>
                <a:ea typeface="Verdana"/>
                <a:cs typeface="Verdana"/>
                <a:sym typeface="Verdana"/>
              </a:rPr>
            </a:br>
            <a:r>
              <a:rPr lang="fr-FR" sz="1400" dirty="0">
                <a:solidFill>
                  <a:srgbClr val="7F7F7F"/>
                </a:solidFill>
              </a:rPr>
              <a:t>MTN have the </a:t>
            </a:r>
            <a:r>
              <a:rPr lang="fr-FR" sz="1400" dirty="0" err="1">
                <a:solidFill>
                  <a:srgbClr val="7F7F7F"/>
                </a:solidFill>
              </a:rPr>
              <a:t>highest</a:t>
            </a:r>
            <a:r>
              <a:rPr lang="fr-FR" sz="1400" dirty="0">
                <a:solidFill>
                  <a:srgbClr val="7F7F7F"/>
                </a:solidFill>
              </a:rPr>
              <a:t> LTE CA Carrier </a:t>
            </a:r>
            <a:r>
              <a:rPr lang="fr-FR" sz="1400" dirty="0" err="1">
                <a:solidFill>
                  <a:srgbClr val="7F7F7F"/>
                </a:solidFill>
              </a:rPr>
              <a:t>Aggregation</a:t>
            </a:r>
            <a:r>
              <a:rPr lang="fr-FR" sz="1400" dirty="0">
                <a:solidFill>
                  <a:srgbClr val="7F7F7F"/>
                </a:solidFill>
              </a:rPr>
              <a:t> usage.</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31" name="Google Shape;2231;p6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44</a:t>
            </a:fld>
            <a:endParaRPr sz="651" b="0" i="0" u="none" strike="noStrike" cap="none">
              <a:solidFill>
                <a:srgbClr val="000000"/>
              </a:solidFill>
              <a:latin typeface="Verdana"/>
              <a:ea typeface="Verdana"/>
              <a:cs typeface="Verdana"/>
              <a:sym typeface="Verdana"/>
            </a:endParaRPr>
          </a:p>
        </p:txBody>
      </p:sp>
      <p:sp>
        <p:nvSpPr>
          <p:cNvPr id="2232" name="Google Shape;2232;p6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Chart 6">
            <a:extLst>
              <a:ext uri="{FF2B5EF4-FFF2-40B4-BE49-F238E27FC236}">
                <a16:creationId xmlns:a16="http://schemas.microsoft.com/office/drawing/2014/main" id="{DE46CD1A-1CA8-4AB9-9791-C953F9CFE2C5}"/>
              </a:ext>
            </a:extLst>
          </p:cNvPr>
          <p:cNvGraphicFramePr>
            <a:graphicFrameLocks/>
          </p:cNvGraphicFramePr>
          <p:nvPr>
            <p:extLst>
              <p:ext uri="{D42A27DB-BD31-4B8C-83A1-F6EECF244321}">
                <p14:modId xmlns:p14="http://schemas.microsoft.com/office/powerpoint/2010/main" val="1188758972"/>
              </p:ext>
            </p:extLst>
          </p:nvPr>
        </p:nvGraphicFramePr>
        <p:xfrm>
          <a:off x="469900" y="2067545"/>
          <a:ext cx="5580380" cy="4287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3DC0350-3475-5065-BE3D-F97E81B3D116}"/>
              </a:ext>
            </a:extLst>
          </p:cNvPr>
          <p:cNvGraphicFramePr>
            <a:graphicFrameLocks/>
          </p:cNvGraphicFramePr>
          <p:nvPr>
            <p:extLst>
              <p:ext uri="{D42A27DB-BD31-4B8C-83A1-F6EECF244321}">
                <p14:modId xmlns:p14="http://schemas.microsoft.com/office/powerpoint/2010/main" val="2806927898"/>
              </p:ext>
            </p:extLst>
          </p:nvPr>
        </p:nvGraphicFramePr>
        <p:xfrm>
          <a:off x="6431280" y="2067544"/>
          <a:ext cx="5290820" cy="428770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sp>
        <p:nvSpPr>
          <p:cNvPr id="2040" name="Google Shape;2040;p4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SINR </a:t>
            </a:r>
            <a:r>
              <a:rPr lang="fr-FR" sz="2400" dirty="0" err="1">
                <a:solidFill>
                  <a:srgbClr val="414141"/>
                </a:solidFill>
              </a:rPr>
              <a:t>comparison</a:t>
            </a:r>
            <a:r>
              <a:rPr lang="fr-FR" sz="2400" dirty="0">
                <a:solidFill>
                  <a:srgbClr val="414141"/>
                </a:solidFill>
              </a:rPr>
              <a:t> </a:t>
            </a:r>
            <a:br>
              <a:rPr lang="fr-FR" sz="2400" dirty="0">
                <a:solidFill>
                  <a:srgbClr val="414141"/>
                </a:solidFill>
              </a:rPr>
            </a:br>
            <a:br>
              <a:rPr lang="fr-FR" sz="2400" dirty="0">
                <a:solidFill>
                  <a:srgbClr val="414141"/>
                </a:solidFill>
              </a:rPr>
            </a:br>
            <a:r>
              <a:rPr lang="fr-FR" sz="1400" dirty="0">
                <a:solidFill>
                  <a:srgbClr val="7F7F7F"/>
                </a:solidFill>
              </a:rPr>
              <a:t>Drive tests are </a:t>
            </a:r>
            <a:r>
              <a:rPr lang="fr-FR" sz="1400" dirty="0" err="1">
                <a:solidFill>
                  <a:srgbClr val="7F7F7F"/>
                </a:solidFill>
              </a:rPr>
              <a:t>showing</a:t>
            </a:r>
            <a:r>
              <a:rPr lang="fr-FR" sz="1400" dirty="0">
                <a:solidFill>
                  <a:srgbClr val="7F7F7F"/>
                </a:solidFill>
              </a:rPr>
              <a:t> </a:t>
            </a:r>
            <a:r>
              <a:rPr lang="fr-FR" sz="1400" dirty="0" err="1">
                <a:solidFill>
                  <a:srgbClr val="7F7F7F"/>
                </a:solidFill>
              </a:rPr>
              <a:t>that</a:t>
            </a:r>
            <a:r>
              <a:rPr lang="fr-FR" sz="1400" dirty="0">
                <a:solidFill>
                  <a:srgbClr val="7F7F7F"/>
                </a:solidFill>
              </a:rPr>
              <a:t> MTN have the best acceptable </a:t>
            </a:r>
            <a:r>
              <a:rPr lang="fr-FR" sz="1400" dirty="0" err="1">
                <a:solidFill>
                  <a:srgbClr val="7F7F7F"/>
                </a:solidFill>
              </a:rPr>
              <a:t>level</a:t>
            </a:r>
            <a:r>
              <a:rPr lang="fr-FR" sz="1400" dirty="0">
                <a:solidFill>
                  <a:srgbClr val="7F7F7F"/>
                </a:solidFill>
              </a:rPr>
              <a:t> range of SINR</a:t>
            </a: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41" name="Google Shape;2041;p4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45</a:t>
            </a:fld>
            <a:endParaRPr sz="651" b="0" i="0" u="none" strike="noStrike" cap="none">
              <a:solidFill>
                <a:srgbClr val="000000"/>
              </a:solidFill>
              <a:latin typeface="Verdana"/>
              <a:ea typeface="Verdana"/>
              <a:cs typeface="Verdana"/>
              <a:sym typeface="Verdana"/>
            </a:endParaRPr>
          </a:p>
        </p:txBody>
      </p:sp>
      <p:sp>
        <p:nvSpPr>
          <p:cNvPr id="2042" name="Google Shape;2042;p4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图表 12">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1086908030"/>
              </p:ext>
            </p:extLst>
          </p:nvPr>
        </p:nvGraphicFramePr>
        <p:xfrm>
          <a:off x="469900" y="1653540"/>
          <a:ext cx="11252200" cy="4457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pic>
        <p:nvPicPr>
          <p:cNvPr id="19" name="Picture 18">
            <a:extLst>
              <a:ext uri="{FF2B5EF4-FFF2-40B4-BE49-F238E27FC236}">
                <a16:creationId xmlns:a16="http://schemas.microsoft.com/office/drawing/2014/main" id="{7FCDB7E6-F735-5C45-6757-6C296C7B8C2B}"/>
              </a:ext>
            </a:extLst>
          </p:cNvPr>
          <p:cNvPicPr>
            <a:picLocks noChangeAspect="1"/>
          </p:cNvPicPr>
          <p:nvPr/>
        </p:nvPicPr>
        <p:blipFill>
          <a:blip r:embed="rId3"/>
          <a:stretch>
            <a:fillRect/>
          </a:stretch>
        </p:blipFill>
        <p:spPr>
          <a:xfrm>
            <a:off x="7908310" y="1736640"/>
            <a:ext cx="3333431" cy="2962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24B01466-798E-FE31-9085-AE59762C4BCD}"/>
              </a:ext>
            </a:extLst>
          </p:cNvPr>
          <p:cNvPicPr>
            <a:picLocks noChangeAspect="1"/>
          </p:cNvPicPr>
          <p:nvPr/>
        </p:nvPicPr>
        <p:blipFill>
          <a:blip r:embed="rId4"/>
          <a:stretch>
            <a:fillRect/>
          </a:stretch>
        </p:blipFill>
        <p:spPr>
          <a:xfrm>
            <a:off x="4182766" y="1762715"/>
            <a:ext cx="3522416" cy="2939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94611ADB-FA06-B8B3-9653-E205265E8CA4}"/>
              </a:ext>
            </a:extLst>
          </p:cNvPr>
          <p:cNvPicPr>
            <a:picLocks noChangeAspect="1"/>
          </p:cNvPicPr>
          <p:nvPr/>
        </p:nvPicPr>
        <p:blipFill>
          <a:blip r:embed="rId5"/>
          <a:stretch>
            <a:fillRect/>
          </a:stretch>
        </p:blipFill>
        <p:spPr>
          <a:xfrm>
            <a:off x="488228" y="1736641"/>
            <a:ext cx="3522416" cy="2939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 name="Google Shape;2049;p4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SNIR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br>
              <a:rPr lang="fr-FR" sz="2400" dirty="0">
                <a:solidFill>
                  <a:srgbClr val="414141"/>
                </a:solidFill>
              </a:rPr>
            </a:br>
            <a:br>
              <a:rPr lang="fr-FR" sz="2400" dirty="0">
                <a:solidFill>
                  <a:srgbClr val="414141"/>
                </a:solidFill>
              </a:rPr>
            </a:br>
            <a:r>
              <a:rPr lang="fr-FR" sz="1400" dirty="0">
                <a:solidFill>
                  <a:srgbClr val="7F7F7F"/>
                </a:solidFill>
              </a:rPr>
              <a:t>4G MTN have a  </a:t>
            </a:r>
            <a:r>
              <a:rPr lang="fr-FR" sz="1400" dirty="0" err="1">
                <a:solidFill>
                  <a:srgbClr val="7F7F7F"/>
                </a:solidFill>
              </a:rPr>
              <a:t>better</a:t>
            </a:r>
            <a:r>
              <a:rPr lang="fr-FR" sz="1400" dirty="0">
                <a:solidFill>
                  <a:srgbClr val="7F7F7F"/>
                </a:solidFill>
              </a:rPr>
              <a:t>  </a:t>
            </a:r>
            <a:r>
              <a:rPr lang="fr-FR" sz="1400" dirty="0" err="1">
                <a:solidFill>
                  <a:srgbClr val="7F7F7F"/>
                </a:solidFill>
              </a:rPr>
              <a:t>quality</a:t>
            </a:r>
            <a:r>
              <a:rPr lang="fr-FR" sz="1400" dirty="0">
                <a:solidFill>
                  <a:srgbClr val="7F7F7F"/>
                </a:solidFill>
              </a:rPr>
              <a:t> of signal </a:t>
            </a:r>
            <a:r>
              <a:rPr lang="fr-FR" sz="1400" dirty="0" err="1">
                <a:solidFill>
                  <a:srgbClr val="7F7F7F"/>
                </a:solidFill>
              </a:rPr>
              <a:t>compared</a:t>
            </a:r>
            <a:r>
              <a:rPr lang="fr-FR" sz="1400" dirty="0">
                <a:solidFill>
                  <a:srgbClr val="7F7F7F"/>
                </a:solidFill>
              </a:rPr>
              <a:t> to CELTISS and MOOV</a:t>
            </a:r>
            <a:br>
              <a:rPr lang="fr-FR" sz="2400" dirty="0">
                <a:solidFill>
                  <a:schemeClr val="accent1"/>
                </a:solidFill>
              </a:rPr>
            </a:br>
            <a:br>
              <a:rPr lang="fr-FR" sz="2400" dirty="0">
                <a:solidFill>
                  <a:srgbClr val="414141"/>
                </a:solidFill>
              </a:rPr>
            </a:br>
            <a:endParaRPr sz="2400" dirty="0">
              <a:solidFill>
                <a:srgbClr val="414141"/>
              </a:solidFill>
            </a:endParaRPr>
          </a:p>
        </p:txBody>
      </p:sp>
      <p:sp>
        <p:nvSpPr>
          <p:cNvPr id="2050" name="Google Shape;2050;p4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46</a:t>
            </a:fld>
            <a:endParaRPr sz="651" b="0" i="0" u="none" strike="noStrike" cap="none">
              <a:solidFill>
                <a:srgbClr val="000000"/>
              </a:solidFill>
              <a:latin typeface="Verdana"/>
              <a:ea typeface="Verdana"/>
              <a:cs typeface="Verdana"/>
              <a:sym typeface="Verdana"/>
            </a:endParaRPr>
          </a:p>
        </p:txBody>
      </p:sp>
      <p:sp>
        <p:nvSpPr>
          <p:cNvPr id="2051" name="Google Shape;2051;p4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2054;p44">
            <a:extLst>
              <a:ext uri="{FF2B5EF4-FFF2-40B4-BE49-F238E27FC236}">
                <a16:creationId xmlns:a16="http://schemas.microsoft.com/office/drawing/2014/main" id="{AB89CA87-804D-6EE5-3E04-A12A992A84C3}"/>
              </a:ext>
            </a:extLst>
          </p:cNvPr>
          <p:cNvPicPr preferRelativeResize="0"/>
          <p:nvPr/>
        </p:nvPicPr>
        <p:blipFill rotWithShape="1">
          <a:blip r:embed="rId6">
            <a:alphaModFix/>
          </a:blip>
          <a:srcRect/>
          <a:stretch/>
        </p:blipFill>
        <p:spPr>
          <a:xfrm>
            <a:off x="469899" y="1742574"/>
            <a:ext cx="241165" cy="186001"/>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2057;p44">
            <a:extLst>
              <a:ext uri="{FF2B5EF4-FFF2-40B4-BE49-F238E27FC236}">
                <a16:creationId xmlns:a16="http://schemas.microsoft.com/office/drawing/2014/main" id="{D035E36E-EB8E-78D4-3EFE-E8CF6A49B358}"/>
              </a:ext>
            </a:extLst>
          </p:cNvPr>
          <p:cNvPicPr preferRelativeResize="0"/>
          <p:nvPr/>
        </p:nvPicPr>
        <p:blipFill rotWithShape="1">
          <a:blip r:embed="rId7">
            <a:alphaModFix/>
          </a:blip>
          <a:srcRect l="8657" r="10313"/>
          <a:stretch/>
        </p:blipFill>
        <p:spPr>
          <a:xfrm>
            <a:off x="4184279" y="1762715"/>
            <a:ext cx="229205" cy="185362"/>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060;p44">
            <a:extLst>
              <a:ext uri="{FF2B5EF4-FFF2-40B4-BE49-F238E27FC236}">
                <a16:creationId xmlns:a16="http://schemas.microsoft.com/office/drawing/2014/main" id="{74978808-D1D8-8EED-B35F-D7A937B0AF01}"/>
              </a:ext>
            </a:extLst>
          </p:cNvPr>
          <p:cNvPicPr preferRelativeResize="0"/>
          <p:nvPr/>
        </p:nvPicPr>
        <p:blipFill rotWithShape="1">
          <a:blip r:embed="rId8">
            <a:alphaModFix/>
          </a:blip>
          <a:srcRect/>
          <a:stretch/>
        </p:blipFill>
        <p:spPr>
          <a:xfrm>
            <a:off x="7908310" y="1736640"/>
            <a:ext cx="197521" cy="202691"/>
          </a:xfrm>
          <a:prstGeom prst="rect">
            <a:avLst/>
          </a:prstGeom>
          <a:noFill/>
          <a:ln>
            <a:noFill/>
          </a:ln>
        </p:spPr>
      </p:pic>
      <p:pic>
        <p:nvPicPr>
          <p:cNvPr id="7" name="Picture 6">
            <a:extLst>
              <a:ext uri="{FF2B5EF4-FFF2-40B4-BE49-F238E27FC236}">
                <a16:creationId xmlns:a16="http://schemas.microsoft.com/office/drawing/2014/main" id="{5AC88175-2AB5-1783-363D-87C3677F6397}"/>
              </a:ext>
            </a:extLst>
          </p:cNvPr>
          <p:cNvPicPr>
            <a:picLocks noChangeAspect="1"/>
          </p:cNvPicPr>
          <p:nvPr/>
        </p:nvPicPr>
        <p:blipFill>
          <a:blip r:embed="rId9"/>
          <a:stretch>
            <a:fillRect/>
          </a:stretch>
        </p:blipFill>
        <p:spPr>
          <a:xfrm>
            <a:off x="2571804" y="1762715"/>
            <a:ext cx="1393792" cy="1003290"/>
          </a:xfrm>
          <a:prstGeom prst="rect">
            <a:avLst/>
          </a:prstGeom>
        </p:spPr>
      </p:pic>
      <p:pic>
        <p:nvPicPr>
          <p:cNvPr id="15" name="Picture 14">
            <a:extLst>
              <a:ext uri="{FF2B5EF4-FFF2-40B4-BE49-F238E27FC236}">
                <a16:creationId xmlns:a16="http://schemas.microsoft.com/office/drawing/2014/main" id="{84158C75-11FC-0CDA-227C-D1337F23682A}"/>
              </a:ext>
            </a:extLst>
          </p:cNvPr>
          <p:cNvPicPr>
            <a:picLocks noChangeAspect="1"/>
          </p:cNvPicPr>
          <p:nvPr/>
        </p:nvPicPr>
        <p:blipFill>
          <a:blip r:embed="rId10"/>
          <a:stretch>
            <a:fillRect/>
          </a:stretch>
        </p:blipFill>
        <p:spPr>
          <a:xfrm>
            <a:off x="6386411" y="1762716"/>
            <a:ext cx="1315047" cy="1003290"/>
          </a:xfrm>
          <a:prstGeom prst="rect">
            <a:avLst/>
          </a:prstGeom>
        </p:spPr>
      </p:pic>
      <p:pic>
        <p:nvPicPr>
          <p:cNvPr id="22" name="Picture 21">
            <a:extLst>
              <a:ext uri="{FF2B5EF4-FFF2-40B4-BE49-F238E27FC236}">
                <a16:creationId xmlns:a16="http://schemas.microsoft.com/office/drawing/2014/main" id="{FC67B83A-9B7C-CBE8-D368-AEB1CF8F580A}"/>
              </a:ext>
            </a:extLst>
          </p:cNvPr>
          <p:cNvPicPr>
            <a:picLocks noChangeAspect="1"/>
          </p:cNvPicPr>
          <p:nvPr/>
        </p:nvPicPr>
        <p:blipFill>
          <a:blip r:embed="rId11"/>
          <a:stretch>
            <a:fillRect/>
          </a:stretch>
        </p:blipFill>
        <p:spPr>
          <a:xfrm>
            <a:off x="9835404" y="1736640"/>
            <a:ext cx="1372486" cy="1029365"/>
          </a:xfrm>
          <a:prstGeom prst="rect">
            <a:avLst/>
          </a:prstGeom>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pic>
        <p:nvPicPr>
          <p:cNvPr id="2695" name="Google Shape;2695;p108" descr="C:\Users\ADMINI~1\AppData\Local\Temp\Rar$DI00.305\DEL_PRI_RGB.jpg"/>
          <p:cNvPicPr preferRelativeResize="0"/>
          <p:nvPr/>
        </p:nvPicPr>
        <p:blipFill rotWithShape="1">
          <a:blip r:embed="rId3">
            <a:alphaModFix/>
          </a:blip>
          <a:srcRect/>
          <a:stretch/>
        </p:blipFill>
        <p:spPr>
          <a:xfrm>
            <a:off x="77002" y="3641900"/>
            <a:ext cx="2786939" cy="955492"/>
          </a:xfrm>
          <a:prstGeom prst="rect">
            <a:avLst/>
          </a:prstGeom>
          <a:noFill/>
          <a:ln>
            <a:noFill/>
          </a:ln>
        </p:spPr>
      </p:pic>
      <p:sp>
        <p:nvSpPr>
          <p:cNvPr id="2696" name="Google Shape;2696;p108"/>
          <p:cNvSpPr txBox="1"/>
          <p:nvPr/>
        </p:nvSpPr>
        <p:spPr>
          <a:xfrm>
            <a:off x="459045" y="4457232"/>
            <a:ext cx="11384263" cy="209696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Deloitte fait référence à un ou plusieurs cabinets membres de Deloitte Touche </a:t>
            </a:r>
            <a:r>
              <a:rPr lang="fr-FR" sz="800" b="0" dirty="0" err="1">
                <a:solidFill>
                  <a:srgbClr val="000000"/>
                </a:solidFill>
                <a:latin typeface="Verdana"/>
                <a:ea typeface="Verdana"/>
                <a:cs typeface="Verdana"/>
                <a:sym typeface="Verdana"/>
              </a:rPr>
              <a:t>Tohmatsu</a:t>
            </a:r>
            <a:r>
              <a:rPr lang="fr-FR" sz="800" b="0" dirty="0">
                <a:solidFill>
                  <a:srgbClr val="000000"/>
                </a:solidFill>
                <a:latin typeface="Verdana"/>
                <a:ea typeface="Verdana"/>
                <a:cs typeface="Verdana"/>
                <a:sym typeface="Verdana"/>
              </a:rPr>
              <a:t> Limited, société de droit anglais (« </a:t>
            </a:r>
            <a:r>
              <a:rPr lang="fr-FR" sz="800" b="0" dirty="0" err="1">
                <a:solidFill>
                  <a:srgbClr val="000000"/>
                </a:solidFill>
                <a:latin typeface="Verdana"/>
                <a:ea typeface="Verdana"/>
                <a:cs typeface="Verdana"/>
                <a:sym typeface="Verdana"/>
              </a:rPr>
              <a:t>private</a:t>
            </a:r>
            <a:r>
              <a:rPr lang="fr-FR" sz="800" b="0" dirty="0">
                <a:solidFill>
                  <a:srgbClr val="000000"/>
                </a:solidFill>
                <a:latin typeface="Verdana"/>
                <a:ea typeface="Verdana"/>
                <a:cs typeface="Verdana"/>
                <a:sym typeface="Verdana"/>
              </a:rPr>
              <a:t> </a:t>
            </a:r>
            <a:r>
              <a:rPr lang="fr-FR" sz="800" b="0" dirty="0" err="1">
                <a:solidFill>
                  <a:srgbClr val="000000"/>
                </a:solidFill>
                <a:latin typeface="Verdana"/>
                <a:ea typeface="Verdana"/>
                <a:cs typeface="Verdana"/>
                <a:sym typeface="Verdana"/>
              </a:rPr>
              <a:t>company</a:t>
            </a:r>
            <a:r>
              <a:rPr lang="fr-FR" sz="800" b="0" dirty="0">
                <a:solidFill>
                  <a:srgbClr val="000000"/>
                </a:solidFill>
                <a:latin typeface="Verdana"/>
                <a:ea typeface="Verdana"/>
                <a:cs typeface="Verdana"/>
                <a:sym typeface="Verdana"/>
              </a:rPr>
              <a:t> </a:t>
            </a:r>
            <a:r>
              <a:rPr lang="fr-FR" sz="800" b="0" dirty="0" err="1">
                <a:solidFill>
                  <a:srgbClr val="000000"/>
                </a:solidFill>
                <a:latin typeface="Verdana"/>
                <a:ea typeface="Verdana"/>
                <a:cs typeface="Verdana"/>
                <a:sym typeface="Verdana"/>
              </a:rPr>
              <a:t>limited</a:t>
            </a:r>
            <a:r>
              <a:rPr lang="fr-FR" sz="800" b="0" dirty="0">
                <a:solidFill>
                  <a:srgbClr val="000000"/>
                </a:solidFill>
                <a:latin typeface="Verdana"/>
                <a:ea typeface="Verdana"/>
                <a:cs typeface="Verdana"/>
                <a:sym typeface="Verdana"/>
              </a:rPr>
              <a:t> by </a:t>
            </a:r>
            <a:r>
              <a:rPr lang="fr-FR" sz="800" b="0" dirty="0" err="1">
                <a:solidFill>
                  <a:srgbClr val="000000"/>
                </a:solidFill>
                <a:latin typeface="Verdana"/>
                <a:ea typeface="Verdana"/>
                <a:cs typeface="Verdana"/>
                <a:sym typeface="Verdana"/>
              </a:rPr>
              <a:t>guarantee</a:t>
            </a:r>
            <a:r>
              <a:rPr lang="fr-FR" sz="800" b="0" dirty="0">
                <a:solidFill>
                  <a:srgbClr val="000000"/>
                </a:solidFill>
                <a:latin typeface="Verdana"/>
                <a:ea typeface="Verdana"/>
                <a:cs typeface="Verdana"/>
                <a:sym typeface="Verdana"/>
              </a:rPr>
              <a:t> »), et à son réseau de cabinets membres constitués en entités indépendantes et juridiquement distinctes. Pour en savoir plus sur la structure légale de Deloitte Touche </a:t>
            </a:r>
            <a:r>
              <a:rPr lang="fr-FR" sz="800" b="0" dirty="0" err="1">
                <a:solidFill>
                  <a:srgbClr val="000000"/>
                </a:solidFill>
                <a:latin typeface="Verdana"/>
                <a:ea typeface="Verdana"/>
                <a:cs typeface="Verdana"/>
                <a:sym typeface="Verdana"/>
              </a:rPr>
              <a:t>Tohmatsu</a:t>
            </a:r>
            <a:r>
              <a:rPr lang="fr-FR" sz="800" b="0" dirty="0">
                <a:solidFill>
                  <a:srgbClr val="000000"/>
                </a:solidFill>
                <a:latin typeface="Verdana"/>
                <a:ea typeface="Verdana"/>
                <a:cs typeface="Verdana"/>
                <a:sym typeface="Verdana"/>
              </a:rPr>
              <a:t> Limited et de ses cabinets membres, consulter www.deloitte.com/about.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Au Bénin, Deloitte mobilise un ensemble de compétences diversifiées pour répondre aux enjeux de ses clients, de toutes tailles et de tous secteurs – des grandes entreprises multinationales aux microentreprises locales, en passant par les entreprises moyennes.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Le présent document et ses annexes sont confidentiels et réservés à l’usage interne exclusif du destinataire. Toute reproduction ou toute divulgation partielle ou totale à des tiers en est interdite, sauf accord écrit préalable de Deloitte Bénin.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 2023 Deloitte Bénin SARL. Société du réseau Deloitte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5"/>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u="none" strike="noStrike" cap="none" dirty="0">
                <a:solidFill>
                  <a:srgbClr val="FFFFFF"/>
                </a:solidFill>
                <a:latin typeface="Quattrocento Sans"/>
                <a:ea typeface="Quattrocento Sans"/>
                <a:cs typeface="Quattrocento Sans"/>
                <a:sym typeface="Quattrocento Sans"/>
              </a:rPr>
              <a:t>Benchmarking </a:t>
            </a:r>
            <a:r>
              <a:rPr lang="fr-FR" sz="2600" b="0" i="0" u="none" strike="noStrike" cap="none" dirty="0" err="1">
                <a:solidFill>
                  <a:srgbClr val="FFFFFF"/>
                </a:solidFill>
                <a:latin typeface="Quattrocento Sans"/>
                <a:ea typeface="Quattrocento Sans"/>
                <a:cs typeface="Quattrocento Sans"/>
                <a:sym typeface="Quattrocento Sans"/>
              </a:rPr>
              <a:t>Executive</a:t>
            </a:r>
            <a:r>
              <a:rPr lang="fr-FR" sz="2600" b="0" i="0" u="none" strike="noStrike" cap="none" dirty="0">
                <a:solidFill>
                  <a:srgbClr val="FFFFFF"/>
                </a:solidFill>
                <a:latin typeface="Quattrocento Sans"/>
                <a:ea typeface="Quattrocento Sans"/>
                <a:cs typeface="Quattrocento Sans"/>
                <a:sym typeface="Quattrocento Sans"/>
              </a:rPr>
              <a:t> </a:t>
            </a:r>
            <a:r>
              <a:rPr lang="fr-FR" sz="2600" b="0" i="0" u="none" strike="noStrike" cap="none" dirty="0" err="1">
                <a:solidFill>
                  <a:srgbClr val="FFFFFF"/>
                </a:solidFill>
                <a:latin typeface="Quattrocento Sans"/>
                <a:ea typeface="Quattrocento Sans"/>
                <a:cs typeface="Quattrocento Sans"/>
                <a:sym typeface="Quattrocento Sans"/>
              </a:rPr>
              <a:t>Summary</a:t>
            </a:r>
            <a:endParaRPr dirty="0"/>
          </a:p>
        </p:txBody>
      </p:sp>
      <p:sp>
        <p:nvSpPr>
          <p:cNvPr id="1695" name="Google Shape;1695;p15"/>
          <p:cNvSpPr txBox="1"/>
          <p:nvPr/>
        </p:nvSpPr>
        <p:spPr>
          <a:xfrm>
            <a:off x="375558" y="2090740"/>
            <a:ext cx="1815193"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02</a:t>
            </a:r>
            <a:endParaRPr dirty="0"/>
          </a:p>
        </p:txBody>
      </p:sp>
      <p:cxnSp>
        <p:nvCxnSpPr>
          <p:cNvPr id="1696" name="Google Shape;1696;p15"/>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1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Executive</a:t>
            </a:r>
            <a:r>
              <a:rPr lang="fr-FR" sz="2400" dirty="0">
                <a:solidFill>
                  <a:srgbClr val="414141"/>
                </a:solidFill>
              </a:rPr>
              <a:t> </a:t>
            </a:r>
            <a:r>
              <a:rPr lang="fr-FR" sz="2400" dirty="0" err="1">
                <a:solidFill>
                  <a:srgbClr val="414141"/>
                </a:solidFill>
              </a:rPr>
              <a:t>Summary</a:t>
            </a:r>
            <a:r>
              <a:rPr lang="fr-FR" sz="2400" dirty="0">
                <a:solidFill>
                  <a:srgbClr val="414141"/>
                </a:solidFill>
              </a:rPr>
              <a:t> – Benchmarking </a:t>
            </a:r>
            <a:r>
              <a:rPr lang="fr-FR" sz="2400" dirty="0" err="1">
                <a:solidFill>
                  <a:srgbClr val="414141"/>
                </a:solidFill>
              </a:rPr>
              <a:t>coverage</a:t>
            </a:r>
            <a:r>
              <a:rPr lang="fr-FR" sz="2400" dirty="0">
                <a:solidFill>
                  <a:srgbClr val="414141"/>
                </a:solidFill>
              </a:rPr>
              <a:t> 2G/3G/4G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03" name="Google Shape;1703;p1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6</a:t>
            </a:fld>
            <a:endParaRPr sz="651" b="0" i="0" u="none" strike="noStrike" cap="none">
              <a:solidFill>
                <a:srgbClr val="000000"/>
              </a:solidFill>
              <a:latin typeface="Verdana"/>
              <a:ea typeface="Verdana"/>
              <a:cs typeface="Verdana"/>
              <a:sym typeface="Verdana"/>
            </a:endParaRPr>
          </a:p>
        </p:txBody>
      </p:sp>
      <p:sp>
        <p:nvSpPr>
          <p:cNvPr id="1704" name="Google Shape;1704;p1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05" name="Google Shape;1705;p16"/>
          <p:cNvSpPr/>
          <p:nvPr/>
        </p:nvSpPr>
        <p:spPr>
          <a:xfrm>
            <a:off x="469900" y="1913766"/>
            <a:ext cx="1669392" cy="3775670"/>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Coverage 2G/3G/4G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06" name="Google Shape;1706;p16"/>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07" name="Google Shape;1707;p16"/>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08" name="Google Shape;1708;p16"/>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09" name="Google Shape;1709;p16"/>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10" name="Google Shape;1710;p16"/>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11" name="Google Shape;1711;p16"/>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12" name="Google Shape;1712;p16"/>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13" name="Google Shape;1713;p16"/>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MOOV, and CELTISS have similar 2G coverage, All of them satisfy the ARCEP requirements</a:t>
            </a:r>
          </a:p>
          <a:p>
            <a:pPr lvl="0" algn="just">
              <a:lnSpc>
                <a:spcPct val="150000"/>
              </a:lnSpc>
              <a:buClr>
                <a:srgbClr val="81BC00"/>
              </a:buClr>
              <a:buSzPts val="1200"/>
            </a:pPr>
            <a:endParaRPr lang="en-US" sz="1200" dirty="0">
              <a:solidFill>
                <a:srgbClr val="7F7F7F"/>
              </a:solidFill>
            </a:endParaRPr>
          </a:p>
          <a:p>
            <a:pPr marL="177800" lvl="0" indent="-177800" algn="just">
              <a:lnSpc>
                <a:spcPct val="150000"/>
              </a:lnSpc>
              <a:buClr>
                <a:srgbClr val="81BC00"/>
              </a:buClr>
              <a:buSzPts val="1200"/>
              <a:buFont typeface="Arial"/>
              <a:buChar char="•"/>
            </a:pPr>
            <a:r>
              <a:rPr lang="en-US" sz="1200" dirty="0">
                <a:solidFill>
                  <a:srgbClr val="7F7F7F"/>
                </a:solidFill>
              </a:rPr>
              <a:t>MTN and MOOV failed to satisfy the ARCEP 3G Coverage requirements</a:t>
            </a:r>
          </a:p>
          <a:p>
            <a:pPr marL="177800" lvl="0" indent="-177800" algn="just">
              <a:lnSpc>
                <a:spcPct val="150000"/>
              </a:lnSpc>
              <a:buClr>
                <a:srgbClr val="81BC00"/>
              </a:buClr>
              <a:buSzPts val="1200"/>
              <a:buFont typeface="Arial"/>
              <a:buChar char="•"/>
            </a:pPr>
            <a:endParaRPr lang="en-US" sz="1200" dirty="0">
              <a:solidFill>
                <a:srgbClr val="7F7F7F"/>
              </a:solidFill>
            </a:endParaRPr>
          </a:p>
          <a:p>
            <a:pPr marL="177800" lvl="0" indent="-177800" algn="just">
              <a:lnSpc>
                <a:spcPct val="150000"/>
              </a:lnSpc>
              <a:buClr>
                <a:srgbClr val="81BC00"/>
              </a:buClr>
              <a:buSzPts val="1200"/>
              <a:buFont typeface="Arial"/>
              <a:buChar char="•"/>
            </a:pPr>
            <a:r>
              <a:rPr lang="en-US" sz="1200" dirty="0">
                <a:solidFill>
                  <a:srgbClr val="7F7F7F"/>
                </a:solidFill>
              </a:rPr>
              <a:t>Only MOOV reach the ARCEP 4G coverage thresholds. MTN and CELTISS failed in </a:t>
            </a:r>
            <a:r>
              <a:rPr lang="en-US" sz="1200" dirty="0" err="1">
                <a:solidFill>
                  <a:srgbClr val="7F7F7F"/>
                </a:solidFill>
              </a:rPr>
              <a:t>Incar</a:t>
            </a:r>
            <a:r>
              <a:rPr lang="en-US" sz="1200" dirty="0">
                <a:solidFill>
                  <a:srgbClr val="7F7F7F"/>
                </a:solidFill>
              </a:rPr>
              <a:t> &amp;Indoor 4G coverage</a:t>
            </a: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14" name="Google Shape;1714;p16"/>
          <p:cNvSpPr/>
          <p:nvPr/>
        </p:nvSpPr>
        <p:spPr>
          <a:xfrm>
            <a:off x="7692520" y="2196854"/>
            <a:ext cx="4337555" cy="2960647"/>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Tune and align power settings mainly in 3G/4G. Actual setting may impact the coverage strength specially at Indoor locations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Review the design at the coverage and quality blackspots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We highlight that 4G ARCEP coverage Thresholds are aggressive</a:t>
            </a:r>
          </a:p>
          <a:p>
            <a:pPr marL="171450" lvl="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1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voice service 2G/3G</a:t>
            </a:r>
            <a:br>
              <a:rPr lang="fr-FR" sz="2400">
                <a:solidFill>
                  <a:srgbClr val="414141"/>
                </a:solidFill>
              </a:rPr>
            </a:br>
            <a:r>
              <a:rPr lang="fr-FR" sz="2400">
                <a:solidFill>
                  <a:srgbClr val="7F7F7F"/>
                </a:solidFill>
                <a:latin typeface="Verdana"/>
                <a:ea typeface="Verdana"/>
                <a:cs typeface="Verdana"/>
                <a:sym typeface="Verdana"/>
              </a:rPr>
              <a:t> </a:t>
            </a:r>
            <a:br>
              <a:rPr lang="fr-FR" sz="2400">
                <a:solidFill>
                  <a:srgbClr val="414141"/>
                </a:solidFill>
              </a:rPr>
            </a:br>
            <a:endParaRPr sz="2400">
              <a:solidFill>
                <a:srgbClr val="414141"/>
              </a:solidFill>
            </a:endParaRPr>
          </a:p>
        </p:txBody>
      </p:sp>
      <p:sp>
        <p:nvSpPr>
          <p:cNvPr id="1721" name="Google Shape;1721;p1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7</a:t>
            </a:fld>
            <a:endParaRPr sz="651" b="0" i="0" u="none" strike="noStrike" cap="none">
              <a:solidFill>
                <a:srgbClr val="000000"/>
              </a:solidFill>
              <a:latin typeface="Verdana"/>
              <a:ea typeface="Verdana"/>
              <a:cs typeface="Verdana"/>
              <a:sym typeface="Verdana"/>
            </a:endParaRPr>
          </a:p>
        </p:txBody>
      </p:sp>
      <p:sp>
        <p:nvSpPr>
          <p:cNvPr id="1722" name="Google Shape;1722;p1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23" name="Google Shape;1723;p17"/>
          <p:cNvSpPr/>
          <p:nvPr/>
        </p:nvSpPr>
        <p:spPr>
          <a:xfrm>
            <a:off x="469900" y="1913766"/>
            <a:ext cx="1669392" cy="4095148"/>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Voice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24" name="Google Shape;1724;p17"/>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25" name="Google Shape;1725;p17"/>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26" name="Google Shape;1726;p17"/>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27" name="Google Shape;1727;p17"/>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28" name="Google Shape;1728;p17"/>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29" name="Google Shape;1729;p17"/>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30" name="Google Shape;1730;p17"/>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31" name="Google Shape;1731;p17"/>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MTN is ranked first in voice accessibility and It’s the only operator that satisfied the blocking rate  ARCEP requirement</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en-US" sz="1200" dirty="0">
                <a:solidFill>
                  <a:srgbClr val="7F7F7F"/>
                </a:solidFill>
              </a:rPr>
              <a:t>All operators satisfy the </a:t>
            </a:r>
            <a:r>
              <a:rPr lang="en-US" sz="1200" dirty="0" err="1">
                <a:solidFill>
                  <a:srgbClr val="7F7F7F"/>
                </a:solidFill>
              </a:rPr>
              <a:t>retainability</a:t>
            </a:r>
            <a:r>
              <a:rPr lang="en-US" sz="1200" dirty="0">
                <a:solidFill>
                  <a:srgbClr val="7F7F7F"/>
                </a:solidFill>
              </a:rPr>
              <a:t> ARCEP thresholds</a:t>
            </a:r>
          </a:p>
          <a:p>
            <a:pPr marL="177800" lvl="0" indent="-177800" algn="just">
              <a:lnSpc>
                <a:spcPct val="150000"/>
              </a:lnSpc>
              <a:buClr>
                <a:srgbClr val="81BC00"/>
              </a:buClr>
              <a:buSzPts val="1200"/>
              <a:buFont typeface="Arial"/>
              <a:buChar char="•"/>
            </a:pPr>
            <a:endParaRPr lang="en-US" sz="1200" dirty="0">
              <a:solidFill>
                <a:srgbClr val="7F7F7F"/>
              </a:solidFill>
            </a:endParaRPr>
          </a:p>
          <a:p>
            <a:pPr marL="177800" lvl="0" indent="-177800" algn="just">
              <a:lnSpc>
                <a:spcPct val="150000"/>
              </a:lnSpc>
              <a:buClr>
                <a:srgbClr val="81BC00"/>
              </a:buClr>
              <a:buSzPts val="1200"/>
              <a:buFont typeface="Arial"/>
              <a:buChar char="•"/>
            </a:pPr>
            <a:r>
              <a:rPr lang="en-US" sz="1200" dirty="0">
                <a:solidFill>
                  <a:srgbClr val="7F7F7F"/>
                </a:solidFill>
              </a:rPr>
              <a:t> All operators met the MOS ARCEP thresholds however MOOV and CELTISS have better average MOS</a:t>
            </a: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endParaRPr lang="fr-FR" sz="1200" dirty="0">
              <a:solidFill>
                <a:srgbClr val="7F7F7F"/>
              </a:solidFill>
              <a:latin typeface="Verdana"/>
              <a:ea typeface="Verdana"/>
              <a:cs typeface="Verdana"/>
              <a:sym typeface="Verdana"/>
            </a:endParaRPr>
          </a:p>
          <a:p>
            <a:pPr lvl="0">
              <a:lnSpc>
                <a:spcPct val="110000"/>
              </a:lnSpc>
            </a:pPr>
            <a:endParaRPr lang="en-US" sz="1200" dirty="0">
              <a:solidFill>
                <a:srgbClr val="7F7F7F"/>
              </a:solidFill>
              <a:latin typeface="Verdana"/>
              <a:ea typeface="Verdana"/>
              <a:cs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32" name="Google Shape;1732;p17"/>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7"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Voice quality is always better in 3G due to its better codec rate , we recommend to push as much as possible  the voice traffic to 3G.</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Actual selection/reselection/</a:t>
            </a:r>
            <a:r>
              <a:rPr lang="en-US" sz="1200" dirty="0" err="1">
                <a:solidFill>
                  <a:srgbClr val="7F7F7F"/>
                </a:solidFill>
                <a:latin typeface="Verdana"/>
                <a:ea typeface="Verdana"/>
                <a:cs typeface="Verdana"/>
              </a:rPr>
              <a:t>Irat</a:t>
            </a:r>
            <a:r>
              <a:rPr lang="en-US" sz="1200" dirty="0">
                <a:solidFill>
                  <a:srgbClr val="7F7F7F"/>
                </a:solidFill>
                <a:latin typeface="Verdana"/>
                <a:ea typeface="Verdana"/>
                <a:cs typeface="Verdana"/>
              </a:rPr>
              <a:t> parameters need to be reviewed and aligned.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2G Full Rate/Half Rate settings need to be tuned in order to improve Full rate penetration </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algn="just">
              <a:lnSpc>
                <a:spcPct val="150000"/>
              </a:lnSpc>
              <a:buClr>
                <a:srgbClr val="81BC00"/>
              </a:buClr>
              <a:buSzPts val="1200"/>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1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SMS service</a:t>
            </a:r>
            <a:br>
              <a:rPr lang="fr-FR" sz="2400">
                <a:solidFill>
                  <a:srgbClr val="414141"/>
                </a:solidFill>
              </a:rPr>
            </a:br>
            <a:r>
              <a:rPr lang="fr-FR" sz="2400">
                <a:solidFill>
                  <a:srgbClr val="7F7F7F"/>
                </a:solidFill>
                <a:latin typeface="Verdana"/>
                <a:ea typeface="Verdana"/>
                <a:cs typeface="Verdana"/>
                <a:sym typeface="Verdana"/>
              </a:rPr>
              <a:t> </a:t>
            </a:r>
            <a:br>
              <a:rPr lang="fr-FR" sz="2400">
                <a:solidFill>
                  <a:srgbClr val="414141"/>
                </a:solidFill>
              </a:rPr>
            </a:br>
            <a:endParaRPr sz="2400">
              <a:solidFill>
                <a:srgbClr val="414141"/>
              </a:solidFill>
            </a:endParaRPr>
          </a:p>
        </p:txBody>
      </p:sp>
      <p:sp>
        <p:nvSpPr>
          <p:cNvPr id="1739" name="Google Shape;1739;p1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8</a:t>
            </a:fld>
            <a:endParaRPr sz="651" b="0" i="0" u="none" strike="noStrike" cap="none">
              <a:solidFill>
                <a:srgbClr val="000000"/>
              </a:solidFill>
              <a:latin typeface="Verdana"/>
              <a:ea typeface="Verdana"/>
              <a:cs typeface="Verdana"/>
              <a:sym typeface="Verdana"/>
            </a:endParaRPr>
          </a:p>
        </p:txBody>
      </p:sp>
      <p:sp>
        <p:nvSpPr>
          <p:cNvPr id="1740" name="Google Shape;1740;p1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41" name="Google Shape;1741;p18"/>
          <p:cNvSpPr/>
          <p:nvPr/>
        </p:nvSpPr>
        <p:spPr>
          <a:xfrm>
            <a:off x="469900" y="1913766"/>
            <a:ext cx="1669392" cy="38774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SMS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42" name="Google Shape;1742;p18"/>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43" name="Google Shape;1743;p18"/>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44" name="Google Shape;1744;p18"/>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45" name="Google Shape;1745;p18"/>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46" name="Google Shape;1746;p18"/>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47" name="Google Shape;1747;p18"/>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48" name="Google Shape;1748;p18"/>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49" name="Google Shape;1749;p18"/>
          <p:cNvSpPr/>
          <p:nvPr/>
        </p:nvSpPr>
        <p:spPr>
          <a:xfrm>
            <a:off x="2515598" y="2255301"/>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177800" marR="0" lvl="0" indent="-101600" algn="just"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177800" indent="-177800" algn="just">
              <a:lnSpc>
                <a:spcPct val="110000"/>
              </a:lnSpc>
              <a:buClr>
                <a:srgbClr val="81BC00"/>
              </a:buClr>
              <a:buSzPts val="1200"/>
              <a:buFont typeface="Arial"/>
              <a:buChar char="•"/>
            </a:pPr>
            <a:r>
              <a:rPr lang="en-US" sz="1200" dirty="0">
                <a:solidFill>
                  <a:srgbClr val="7F7F7F"/>
                </a:solidFill>
              </a:rPr>
              <a:t>MTN and MOOV fail in SMS service due to the delivery time exceeding 6s</a:t>
            </a:r>
            <a:endParaRPr sz="1200" dirty="0"/>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50" name="Google Shape;1750;p18"/>
          <p:cNvSpPr/>
          <p:nvPr/>
        </p:nvSpPr>
        <p:spPr>
          <a:xfrm>
            <a:off x="7854445" y="2369440"/>
            <a:ext cx="4337555" cy="3717783"/>
          </a:xfrm>
          <a:prstGeom prst="rect">
            <a:avLst/>
          </a:prstGeom>
          <a:noFill/>
          <a:ln>
            <a:noFill/>
          </a:ln>
        </p:spPr>
        <p:txBody>
          <a:bodyPr spcFirstLastPara="1" wrap="square" lIns="91425" tIns="45700" rIns="91425" bIns="45700" anchor="t" anchorCtr="0">
            <a:noAutofit/>
          </a:bodyPr>
          <a:lstStyle/>
          <a:p>
            <a:pPr marL="177800" marR="0" lvl="0" indent="-101600" algn="l" rtl="0">
              <a:lnSpc>
                <a:spcPct val="200000"/>
              </a:lnSpc>
              <a:spcBef>
                <a:spcPts val="0"/>
              </a:spcBef>
              <a:spcAft>
                <a:spcPts val="0"/>
              </a:spcAft>
              <a:buClr>
                <a:srgbClr val="81BC00"/>
              </a:buClr>
              <a:buSzPts val="1200"/>
              <a:buFont typeface="Arial"/>
              <a:buNone/>
            </a:pPr>
            <a:endParaRPr sz="1200" dirty="0">
              <a:solidFill>
                <a:srgbClr val="FF0000"/>
              </a:solidFill>
              <a:latin typeface="Verdana"/>
              <a:ea typeface="Verdana"/>
              <a:cs typeface="Verdana"/>
              <a:sym typeface="Verdana"/>
            </a:endParaRPr>
          </a:p>
          <a:p>
            <a:pPr marR="0" lvl="0" algn="l" rtl="0">
              <a:lnSpc>
                <a:spcPct val="200000"/>
              </a:lnSpc>
              <a:spcBef>
                <a:spcPts val="0"/>
              </a:spcBef>
              <a:spcAft>
                <a:spcPts val="0"/>
              </a:spcAft>
              <a:buClr>
                <a:srgbClr val="81BC00"/>
              </a:buClr>
              <a:buSzPts val="1200"/>
            </a:pPr>
            <a:endParaRPr dirty="0"/>
          </a:p>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There is no issue in radio accessibility that could be correlated to the SMS high delivery time.</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End to End investigation need to be performed to analyses the high delivery time including mainly Core/SMS parts: SM </a:t>
            </a:r>
            <a:r>
              <a:rPr lang="en-US" sz="1200" dirty="0" err="1">
                <a:solidFill>
                  <a:srgbClr val="7F7F7F"/>
                </a:solidFill>
                <a:latin typeface="Verdana"/>
                <a:ea typeface="Verdana"/>
                <a:cs typeface="Verdana"/>
              </a:rPr>
              <a:t>Sserver</a:t>
            </a:r>
            <a:r>
              <a:rPr lang="en-US" sz="1200" dirty="0">
                <a:solidFill>
                  <a:srgbClr val="7F7F7F"/>
                </a:solidFill>
                <a:latin typeface="Verdana"/>
                <a:ea typeface="Verdana"/>
                <a:cs typeface="Verdana"/>
              </a:rPr>
              <a:t>...</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Executive</a:t>
            </a:r>
            <a:r>
              <a:rPr lang="fr-FR" sz="2400" dirty="0">
                <a:solidFill>
                  <a:srgbClr val="414141"/>
                </a:solidFill>
              </a:rPr>
              <a:t> </a:t>
            </a:r>
            <a:r>
              <a:rPr lang="fr-FR" sz="2400" dirty="0" err="1">
                <a:solidFill>
                  <a:srgbClr val="414141"/>
                </a:solidFill>
              </a:rPr>
              <a:t>Summary</a:t>
            </a:r>
            <a:r>
              <a:rPr lang="fr-FR" sz="2400" dirty="0">
                <a:solidFill>
                  <a:srgbClr val="414141"/>
                </a:solidFill>
              </a:rPr>
              <a:t> – Benchmarking 4G Data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57" name="Google Shape;1757;p1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9</a:t>
            </a:fld>
            <a:endParaRPr sz="651" b="0" i="0" u="none" strike="noStrike" cap="none">
              <a:solidFill>
                <a:srgbClr val="000000"/>
              </a:solidFill>
              <a:latin typeface="Verdana"/>
              <a:ea typeface="Verdana"/>
              <a:cs typeface="Verdana"/>
              <a:sym typeface="Verdana"/>
            </a:endParaRPr>
          </a:p>
        </p:txBody>
      </p:sp>
      <p:sp>
        <p:nvSpPr>
          <p:cNvPr id="1758" name="Google Shape;1758;p1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59" name="Google Shape;1759;p19"/>
          <p:cNvSpPr/>
          <p:nvPr/>
        </p:nvSpPr>
        <p:spPr>
          <a:xfrm>
            <a:off x="469900" y="1913765"/>
            <a:ext cx="1669392" cy="4414463"/>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60" name="Google Shape;1760;p19"/>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61" name="Google Shape;1761;p19"/>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62" name="Google Shape;1762;p19"/>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63" name="Google Shape;1763;p19"/>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64" name="Google Shape;1764;p19"/>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65" name="Google Shape;1765;p19"/>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66" name="Google Shape;1766;p19"/>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67" name="Google Shape;1767;p19"/>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4G data service, and all operators met ARCEP's requirements.</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is ranked first in Both DL and UL of 4G ftp tests, w</a:t>
            </a:r>
            <a:r>
              <a:rPr lang="en-US" sz="1200" dirty="0">
                <a:solidFill>
                  <a:srgbClr val="7F7F7F"/>
                </a:solidFill>
                <a:latin typeface="Verdana"/>
                <a:ea typeface="Verdana"/>
                <a:cs typeface="Verdana"/>
                <a:sym typeface="Verdana"/>
              </a:rPr>
              <a:t>ith 46.17/16.42Mbps DL/UL Throughput compared to 24.82/13.85 Mbps and 13/11.9 Mbps for MOOV and CELTISS.</a:t>
            </a:r>
            <a:endParaRPr lang="en-US" sz="1200"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68" name="Google Shape;1768;p19"/>
          <p:cNvSpPr/>
          <p:nvPr/>
        </p:nvSpPr>
        <p:spPr>
          <a:xfrm>
            <a:off x="7733253" y="1913766"/>
            <a:ext cx="4337555" cy="2960647"/>
          </a:xfrm>
          <a:prstGeom prst="rect">
            <a:avLst/>
          </a:prstGeom>
          <a:noFill/>
          <a:ln>
            <a:noFill/>
          </a:ln>
        </p:spPr>
        <p:txBody>
          <a:bodyPr spcFirstLastPara="1" wrap="square" lIns="91425" tIns="45700" rIns="91425" bIns="45700" anchor="t" anchorCtr="0">
            <a:noAutofit/>
          </a:bodyPr>
          <a:lstStyle/>
          <a:p>
            <a:pPr marL="177800" marR="0" lvl="0" indent="-177800" algn="l" rtl="0">
              <a:lnSpc>
                <a:spcPct val="200000"/>
              </a:lnSpc>
              <a:spcBef>
                <a:spcPts val="0"/>
              </a:spcBef>
              <a:spcAft>
                <a:spcPts val="0"/>
              </a:spcAft>
              <a:buClr>
                <a:srgbClr val="81BC00"/>
              </a:buClr>
              <a:buSzPts val="1200"/>
              <a:buFont typeface="Arial"/>
              <a:buChar char="•"/>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MTN spectrum need to be used with a better efficiency, Some features and parameters need to be tuned and aligned</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theme/theme1.xml><?xml version="1.0" encoding="utf-8"?>
<a:theme xmlns:a="http://schemas.openxmlformats.org/drawingml/2006/main" name="1_Deloitte_US_Onscreen">
  <a:themeElements>
    <a:clrScheme name="Deloitte colors">
      <a:dk1>
        <a:srgbClr val="000000"/>
      </a:dk1>
      <a:lt1>
        <a:srgbClr val="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_US_Onscreen">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6691</TotalTime>
  <Words>2822</Words>
  <Application>Microsoft Office PowerPoint</Application>
  <PresentationFormat>Widescreen</PresentationFormat>
  <Paragraphs>599</Paragraphs>
  <Slides>47</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Noto Sans Symbols</vt:lpstr>
      <vt:lpstr>Verdana</vt:lpstr>
      <vt:lpstr>Arial</vt:lpstr>
      <vt:lpstr>Calibri</vt:lpstr>
      <vt:lpstr>Quattrocento Sans</vt:lpstr>
      <vt:lpstr>1_Deloitte_US_Onscreen</vt:lpstr>
      <vt:lpstr>Deloitte_US_Onscreen</vt:lpstr>
      <vt:lpstr>PowerPoint Presentation</vt:lpstr>
      <vt:lpstr>Summary</vt:lpstr>
      <vt:lpstr>PowerPoint Presentation</vt:lpstr>
      <vt:lpstr>Intermediate report </vt:lpstr>
      <vt:lpstr>PowerPoint Presentation</vt:lpstr>
      <vt:lpstr>Executive Summary – Benchmarking coverage 2G/3G/4G   </vt:lpstr>
      <vt:lpstr>Executive Summary – Benchmarking voice service 2G/3G   </vt:lpstr>
      <vt:lpstr>Executive Summary – Benchmarking SMS service   </vt:lpstr>
      <vt:lpstr>Executive Summary – Benchmarking 4G Data service   </vt:lpstr>
      <vt:lpstr>Executive Summary – Benchmarking 3G Data service    </vt:lpstr>
      <vt:lpstr>PowerPoint Presentation</vt:lpstr>
      <vt:lpstr>Benchmarking Key Results – Coverage  MTN, MOOV, and CELTISS have similar2G coverage, All of them satisfy the ARCEP requirements MTN and MOOV failed to satisfy the ARCEP 3G Coverage requirements Only MOOV reach the ARCEP 4G coverage thresholds. MTN and CELTISS failed in Incar &amp;Indoor 4G coverage     </vt:lpstr>
      <vt:lpstr>Benchmarking Key Results – 2G/3G voice and SMS Summary  MTN is ranked first in voice accessibility and It’s the only operator that satisfied the blocking rate  ARCEP requirement All operators satisfy the retainability ARCEP thresholds  All operators met the MOS ARCEP thresholds however MOOV and CELTISS have better average MOS MTN and MOOV fail in SMS service due to the delivery time exceeding 6s </vt:lpstr>
      <vt:lpstr>Benchmarking Key Results – 3G Data Summary  All operators met the 3G Data ARCEP requirements except MOOV in Web failure Rate  </vt:lpstr>
      <vt:lpstr>Benchmarking Key Results – 4G Data Summary   All operators met the 4G Data ARCEP requirements. MTN is ranked first in 4G FTP DL and UL tests   </vt:lpstr>
      <vt:lpstr>PowerPoint Presentation</vt:lpstr>
      <vt:lpstr>Benchmarking: 2G coverage  MTN, MOOV and CELTISS’s 2G coverage met the ARCEP RxLev thresholds.     </vt:lpstr>
      <vt:lpstr>Benchmarking: 2G coverage - Maps  2G coverage plots are quite similar for the 3 operators    </vt:lpstr>
      <vt:lpstr>Benchmarking: 3G coverage  MTN and MOOV failed to satisfy the ARCEP 3G Coverage requirements   </vt:lpstr>
      <vt:lpstr>Benchmarking: 3G coverage-Maps  CELLTIS have the best 3G coverage distribution    </vt:lpstr>
      <vt:lpstr>Benchmarking: 4G coverage  Only MOOV reach the ARCEP 4G coverage thresholds. MTN and CELTISS failed in Incar &amp;Indoor 4G coverage     </vt:lpstr>
      <vt:lpstr>Benchmarking – 4G coverage - Maps  MOOV have the best 4G coverage distribution      </vt:lpstr>
      <vt:lpstr>PowerPoint Presentation</vt:lpstr>
      <vt:lpstr>Benchmarking: CS Accessibility 2G/3G BLOCKED CALLS    MTN is ranked first in voice accessibility and It’s the only operator that satisfied the blocking rate  ARCEP requirement   </vt:lpstr>
      <vt:lpstr>Benchmarking: CS Integrity Voice quality Mean Opinion Score  MTN have the best ratio of excellent and good Voice Quality samples        </vt:lpstr>
      <vt:lpstr>Benchmarking – CS Integrity Voice quality maps (MOS)  MTN have less than 1% of MOS samples lower than 2.2,  Values lower than 2,2 pose risk of bad users perceived voice quality                                              3d       </vt:lpstr>
      <vt:lpstr>Benchmarking: CS Retainability 2G/3G DROPPED CALLS  All operators satisfy the retainability ARCEP thresholds  </vt:lpstr>
      <vt:lpstr>Benchmarking Voice service Band usage(%)   voice calls are mainly carried by 3G for all operators. MTN's 2G band usage: 87,69% GSM 900 and 12,31% DCS 1800 Mhz, 30,1 % of MTN 3G CS traffic is carried on U900 compared to 81,38% and 12,15% for MOOV and CELTISS.    </vt:lpstr>
      <vt:lpstr>Benchmarking: Radio parameters EC/NO comparison  CELLTIS have the best 3G EcNo samples within acceptable range    </vt:lpstr>
      <vt:lpstr>Benchmarking: Radio parameters EC/NO  CELLTIS have the best 3G EcNo samples distribution    </vt:lpstr>
      <vt:lpstr>Benchmarking – 2G/3G CALL SETUP TIME  MTN have the best Call setup time. MTN have the best 4G CSBF Call setup Time, Call setup time 2G is higher than in 3G/4G.         </vt:lpstr>
      <vt:lpstr>Benchmarking – SMS SENDING FAILURE  </vt:lpstr>
      <vt:lpstr>PowerPoint Presentation</vt:lpstr>
      <vt:lpstr>Benchmarking – DATA 3G  All operators have a acceptable rate of successful Internet connection </vt:lpstr>
      <vt:lpstr>Benchmarking – DATA 3G  MOOV failed in http browsing SR</vt:lpstr>
      <vt:lpstr>Benchmarking – DATA 3G  All operators have good downlink and uplink FTP success rate</vt:lpstr>
      <vt:lpstr>Benchmarking – 3G FTP MEAN THROUGHPUT   All operators met the ARCEP downlink and uplink FTP success rate thresholds </vt:lpstr>
      <vt:lpstr>Benchmarking – 3G FTP MEAN THROUGHPUT comparison map   All samples  exceed 2Mbps</vt:lpstr>
      <vt:lpstr>Benchmarking – 4G HTTP Browsing  All operators have a very good HTTP Browsing success rate.  </vt:lpstr>
      <vt:lpstr>Benchmarking – 4G FTP THROUGHPUT comparison  All operators have a very good FTP success rate.  </vt:lpstr>
      <vt:lpstr>Benchmarking – 4G FTP THROUGHPUT comparison  MTN have the best average FTP throuhjpun in both DL and UL. </vt:lpstr>
      <vt:lpstr>Benchmarking – 4G FTP THROUGHPUT comparison map  MTN Shows the best 4G FTP throughput samples distribution.</vt:lpstr>
      <vt:lpstr>Benchmarking – BAND and TECHNOLOGY UTILISATION  Most of MTN LTE samples are in 2600 band.  Most of CELTIS LTE samples are in 1800 band. Most of MOOV LTE samples are in 800 and 2600 band Usage of 3G U900 is lower for CELTISS   </vt:lpstr>
      <vt:lpstr>Benchmarking – Data TECHNOLOGY Usage(%)   MTN have the highest LTE CA Carrier Aggregation usage.   </vt:lpstr>
      <vt:lpstr>Benchmarking – SINR comparison   Drive tests are showing that MTN have the best acceptable level range of SINR   </vt:lpstr>
      <vt:lpstr>Benchmarking – SNIR comparison map  4G MTN have a  better  quality of signal compared to CELTISS and MOOV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2016</dc:creator>
  <cp:lastModifiedBy>Fares Saadani</cp:lastModifiedBy>
  <cp:revision>159</cp:revision>
  <dcterms:created xsi:type="dcterms:W3CDTF">2019-01-15T17:14:35Z</dcterms:created>
  <dcterms:modified xsi:type="dcterms:W3CDTF">2023-11-23T12:25:42Z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2023-11-08T17:16:14Z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ecd66d97-919e-42b6-b7eb-66270f911e89</vt:lpwstr>
  </property>
  <property fmtid="{D5CDD505-2E9C-101B-9397-08002B2CF9AE}" pid="8" name="MSIP_Label_ea60d57e-af5b-4752-ac57-3e4f28ca11dc_ContentBits">
    <vt:lpwstr>0</vt:lpwstr>
  </property>
</Properties>
</file>