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5.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notesSlides/notesSlide6.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7.xml" ContentType="application/vnd.openxmlformats-officedocument.themeOverr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8.xml" ContentType="application/vnd.openxmlformats-officedocument.themeOverr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9.xml" ContentType="application/vnd.openxmlformats-officedocument.themeOverride+xml"/>
  <Override PartName="/ppt/notesSlides/notesSlide7.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93" r:id="rId2"/>
    <p:sldId id="295" r:id="rId3"/>
    <p:sldId id="314" r:id="rId4"/>
    <p:sldId id="315" r:id="rId5"/>
    <p:sldId id="316" r:id="rId6"/>
    <p:sldId id="318" r:id="rId7"/>
    <p:sldId id="317"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D:\Project\MTN\Old%20Report\Chart.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D:\Project\MTN\Old%20Report\Chart.xlsx" TargetMode="External"/></Relationships>
</file>

<file path=ppt/charts/_rels/chart14.xml.rels><?xml version="1.0" encoding="UTF-8" standalone="yes"?>
<Relationships xmlns="http://schemas.openxmlformats.org/package/2006/relationships"><Relationship Id="rId2" Type="http://schemas.openxmlformats.org/officeDocument/2006/relationships/oleObject" Target="file:///D:\Project\MTN\Old%20Report\Chart.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1.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D:\Project\MTN\Old%20Report\Chart.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D:\Project\MTN\Old%20Report\Chart.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oleObject" Target="file:///D:\Project\MTN\Old%20Report\Chart.xlsx"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oleObject" Target="file:///D:\Project\MTN\Old%20Report\Chart.xlsx" TargetMode="External"/><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oleObject" Target="file:///D:\Project\MTN\Old%20Report\Chart.xlsx" TargetMode="External"/><Relationship Id="rId1" Type="http://schemas.openxmlformats.org/officeDocument/2006/relationships/themeOverride" Target="../theme/themeOverride2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D:\Project\MTN\Old%20Report\Chart.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D:\Project\MTN\Old%20Report\Chart.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System Technology usage(%)</a:t>
            </a:r>
          </a:p>
        </c:rich>
      </c:tx>
      <c:layout>
        <c:manualLayout>
          <c:xMode val="edge"/>
          <c:yMode val="edge"/>
          <c:x val="0.25289581422758561"/>
          <c:y val="3.7479882885430832E-2"/>
          <c:w val="0.7471042275428772"/>
          <c:h val="0.1518145203590393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88931942197973E-2"/>
          <c:y val="0.18117532978119746"/>
          <c:w val="0.89281024070082438"/>
          <c:h val="0.65969551709705432"/>
        </c:manualLayout>
      </c:layout>
      <c:barChart>
        <c:barDir val="col"/>
        <c:grouping val="clustered"/>
        <c:varyColors val="0"/>
        <c:ser>
          <c:idx val="0"/>
          <c:order val="0"/>
          <c:tx>
            <c:strRef>
              <c:f>Sheet1!$A$542</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Sheet1!$B$541:$C$541</c:f>
              <c:strCache>
                <c:ptCount val="2"/>
                <c:pt idx="0">
                  <c:v>GSM</c:v>
                </c:pt>
                <c:pt idx="1">
                  <c:v>UMTS</c:v>
                </c:pt>
              </c:strCache>
            </c:strRef>
          </c:cat>
          <c:val>
            <c:numRef>
              <c:f>Sheet1!$B$542:$C$542</c:f>
              <c:numCache>
                <c:formatCode>0.00%</c:formatCode>
                <c:ptCount val="2"/>
                <c:pt idx="0">
                  <c:v>0.1951</c:v>
                </c:pt>
                <c:pt idx="1">
                  <c:v>0.80489999999999995</c:v>
                </c:pt>
              </c:numCache>
            </c:numRef>
          </c:val>
          <c:extLst>
            <c:ext xmlns:c16="http://schemas.microsoft.com/office/drawing/2014/chart" uri="{C3380CC4-5D6E-409C-BE32-E72D297353CC}">
              <c16:uniqueId val="{00000000-7737-4BBE-A84F-166965637333}"/>
            </c:ext>
          </c:extLst>
        </c:ser>
        <c:ser>
          <c:idx val="2"/>
          <c:order val="1"/>
          <c:tx>
            <c:strRef>
              <c:f>Sheet1!$A$543</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Sheet1!$B$541:$C$541</c:f>
              <c:strCache>
                <c:ptCount val="2"/>
                <c:pt idx="0">
                  <c:v>GSM</c:v>
                </c:pt>
                <c:pt idx="1">
                  <c:v>UMTS</c:v>
                </c:pt>
              </c:strCache>
            </c:strRef>
          </c:cat>
          <c:val>
            <c:numRef>
              <c:f>Sheet1!$B$543:$C$543</c:f>
              <c:numCache>
                <c:formatCode>0.00%</c:formatCode>
                <c:ptCount val="2"/>
                <c:pt idx="0">
                  <c:v>5.8999999999999999E-3</c:v>
                </c:pt>
                <c:pt idx="1">
                  <c:v>0.99409999999999998</c:v>
                </c:pt>
              </c:numCache>
            </c:numRef>
          </c:val>
          <c:extLst>
            <c:ext xmlns:c16="http://schemas.microsoft.com/office/drawing/2014/chart" uri="{C3380CC4-5D6E-409C-BE32-E72D297353CC}">
              <c16:uniqueId val="{00000001-7737-4BBE-A84F-166965637333}"/>
            </c:ext>
          </c:extLst>
        </c:ser>
        <c:ser>
          <c:idx val="1"/>
          <c:order val="2"/>
          <c:tx>
            <c:strRef>
              <c:f>Sheet1!$A$544</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Sheet1!$B$541:$C$541</c:f>
              <c:strCache>
                <c:ptCount val="2"/>
                <c:pt idx="0">
                  <c:v>GSM</c:v>
                </c:pt>
                <c:pt idx="1">
                  <c:v>UMTS</c:v>
                </c:pt>
              </c:strCache>
            </c:strRef>
          </c:cat>
          <c:val>
            <c:numRef>
              <c:f>Sheet1!$B$544:$C$544</c:f>
              <c:numCache>
                <c:formatCode>0.00%</c:formatCode>
                <c:ptCount val="2"/>
                <c:pt idx="0">
                  <c:v>1.6500000000000001E-2</c:v>
                </c:pt>
                <c:pt idx="1">
                  <c:v>0.98350000000000004</c:v>
                </c:pt>
              </c:numCache>
            </c:numRef>
          </c:val>
          <c:extLst>
            <c:ext xmlns:c16="http://schemas.microsoft.com/office/drawing/2014/chart" uri="{C3380CC4-5D6E-409C-BE32-E72D297353CC}">
              <c16:uniqueId val="{00000002-7737-4BBE-A84F-166965637333}"/>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solidFill>
        <a:sysClr val="window" lastClr="FFFFFF">
          <a:lumMod val="65000"/>
        </a:sysClr>
      </a:solidFill>
    </a:ln>
    <a:effectLst/>
  </c:spPr>
  <c:txPr>
    <a:bodyPr/>
    <a:lstStyle/>
    <a:p>
      <a:pPr>
        <a:defRPr/>
      </a:pPr>
      <a:endParaRPr lang="fr-FR"/>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3G Band Distribution (%)</a:t>
            </a:r>
          </a:p>
        </c:rich>
      </c:tx>
      <c:layout>
        <c:manualLayout>
          <c:xMode val="edge"/>
          <c:yMode val="edge"/>
          <c:x val="0.34346516007532957"/>
          <c:y val="2.38777459407831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Sheet1!$A$46</c:f>
              <c:strCache>
                <c:ptCount val="1"/>
                <c:pt idx="0">
                  <c:v>MTN</c:v>
                </c:pt>
              </c:strCache>
            </c:strRef>
          </c:tx>
          <c:spPr>
            <a:solidFill>
              <a:srgbClr val="FFC000"/>
            </a:solidFill>
            <a:ln>
              <a:noFill/>
            </a:ln>
            <a:effectLst/>
          </c:spPr>
          <c:invertIfNegative val="0"/>
          <c:dPt>
            <c:idx val="0"/>
            <c:invertIfNegative val="0"/>
            <c:bubble3D val="0"/>
            <c:extLst>
              <c:ext xmlns:c16="http://schemas.microsoft.com/office/drawing/2014/chart" uri="{C3380CC4-5D6E-409C-BE32-E72D297353CC}">
                <c16:uniqueId val="{00000000-58BB-45CD-A8C0-BDF08446F85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Sheet1!$B$45:$C$45</c:f>
              <c:strCache>
                <c:ptCount val="2"/>
                <c:pt idx="0">
                  <c:v>900</c:v>
                </c:pt>
                <c:pt idx="1">
                  <c:v>2100</c:v>
                </c:pt>
              </c:strCache>
            </c:strRef>
          </c:cat>
          <c:val>
            <c:numRef>
              <c:f>Sheet1!$B$46:$C$46</c:f>
              <c:numCache>
                <c:formatCode>0.00%</c:formatCode>
                <c:ptCount val="2"/>
                <c:pt idx="0">
                  <c:v>0.24879999999999999</c:v>
                </c:pt>
                <c:pt idx="1">
                  <c:v>0.75119999999999998</c:v>
                </c:pt>
              </c:numCache>
            </c:numRef>
          </c:val>
          <c:extLst>
            <c:ext xmlns:c16="http://schemas.microsoft.com/office/drawing/2014/chart" uri="{C3380CC4-5D6E-409C-BE32-E72D297353CC}">
              <c16:uniqueId val="{00000001-58BB-45CD-A8C0-BDF08446F85C}"/>
            </c:ext>
          </c:extLst>
        </c:ser>
        <c:ser>
          <c:idx val="1"/>
          <c:order val="1"/>
          <c:tx>
            <c:strRef>
              <c:f>Sheet1!$A$47</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Sheet1!$B$45:$C$45</c:f>
              <c:strCache>
                <c:ptCount val="2"/>
                <c:pt idx="0">
                  <c:v>900</c:v>
                </c:pt>
                <c:pt idx="1">
                  <c:v>2100</c:v>
                </c:pt>
              </c:strCache>
            </c:strRef>
          </c:cat>
          <c:val>
            <c:numRef>
              <c:f>Sheet1!$B$47:$C$47</c:f>
              <c:numCache>
                <c:formatCode>0.00%</c:formatCode>
                <c:ptCount val="2"/>
                <c:pt idx="0">
                  <c:v>0.12690000000000001</c:v>
                </c:pt>
                <c:pt idx="1">
                  <c:v>0.87309999999999999</c:v>
                </c:pt>
              </c:numCache>
            </c:numRef>
          </c:val>
          <c:extLst>
            <c:ext xmlns:c16="http://schemas.microsoft.com/office/drawing/2014/chart" uri="{C3380CC4-5D6E-409C-BE32-E72D297353CC}">
              <c16:uniqueId val="{00000002-58BB-45CD-A8C0-BDF08446F85C}"/>
            </c:ext>
          </c:extLst>
        </c:ser>
        <c:ser>
          <c:idx val="2"/>
          <c:order val="2"/>
          <c:tx>
            <c:strRef>
              <c:f>Sheet1!$A$48</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Sheet1!$B$45:$C$45</c:f>
              <c:strCache>
                <c:ptCount val="2"/>
                <c:pt idx="0">
                  <c:v>900</c:v>
                </c:pt>
                <c:pt idx="1">
                  <c:v>2100</c:v>
                </c:pt>
              </c:strCache>
            </c:strRef>
          </c:cat>
          <c:val>
            <c:numRef>
              <c:f>Sheet1!$B$48:$C$48</c:f>
              <c:numCache>
                <c:formatCode>0.00%</c:formatCode>
                <c:ptCount val="2"/>
                <c:pt idx="0">
                  <c:v>5.4199999999999998E-2</c:v>
                </c:pt>
                <c:pt idx="1">
                  <c:v>0.94579999999999997</c:v>
                </c:pt>
              </c:numCache>
            </c:numRef>
          </c:val>
          <c:extLst>
            <c:ext xmlns:c16="http://schemas.microsoft.com/office/drawing/2014/chart" uri="{C3380CC4-5D6E-409C-BE32-E72D297353CC}">
              <c16:uniqueId val="{00000003-58BB-45CD-A8C0-BDF08446F85C}"/>
            </c:ext>
          </c:extLst>
        </c:ser>
        <c:dLbls>
          <c:dLblPos val="outEnd"/>
          <c:showLegendKey val="0"/>
          <c:showVal val="1"/>
          <c:showCatName val="0"/>
          <c:showSerName val="0"/>
          <c:showPercent val="0"/>
          <c:showBubbleSize val="0"/>
        </c:dLbls>
        <c:gapWidth val="219"/>
        <c:overlap val="-27"/>
        <c:axId val="363053440"/>
        <c:axId val="363054976"/>
      </c:barChart>
      <c:catAx>
        <c:axId val="36305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54976"/>
        <c:crosses val="autoZero"/>
        <c:auto val="1"/>
        <c:lblAlgn val="ctr"/>
        <c:lblOffset val="100"/>
        <c:noMultiLvlLbl val="0"/>
      </c:catAx>
      <c:valAx>
        <c:axId val="3630549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5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65000"/>
        </a:sysClr>
      </a:solidFill>
    </a:ln>
    <a:effectLst/>
  </c:spPr>
  <c:txPr>
    <a:bodyPr/>
    <a:lstStyle/>
    <a:p>
      <a:pPr>
        <a:defRPr/>
      </a:pPr>
      <a:endParaRPr lang="fr-F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4G Band Distribution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Sheet1!$A$484</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Sheet1!$B$483:$F$483</c:f>
              <c:strCache>
                <c:ptCount val="5"/>
                <c:pt idx="0">
                  <c:v>LTE 800</c:v>
                </c:pt>
                <c:pt idx="1">
                  <c:v>LTE 700</c:v>
                </c:pt>
                <c:pt idx="2">
                  <c:v>LTE 1800</c:v>
                </c:pt>
                <c:pt idx="3">
                  <c:v>LTE 2100</c:v>
                </c:pt>
                <c:pt idx="4">
                  <c:v>LTE 2600</c:v>
                </c:pt>
              </c:strCache>
            </c:strRef>
          </c:cat>
          <c:val>
            <c:numRef>
              <c:f>Sheet1!$B$484:$F$484</c:f>
              <c:numCache>
                <c:formatCode>0.00%</c:formatCode>
                <c:ptCount val="5"/>
                <c:pt idx="0">
                  <c:v>7.9200000000000007E-2</c:v>
                </c:pt>
                <c:pt idx="1">
                  <c:v>4.2799999999999998E-2</c:v>
                </c:pt>
                <c:pt idx="2">
                  <c:v>3.0800000000000001E-2</c:v>
                </c:pt>
                <c:pt idx="3">
                  <c:v>3.3E-3</c:v>
                </c:pt>
                <c:pt idx="4">
                  <c:v>0.84389999999999998</c:v>
                </c:pt>
              </c:numCache>
            </c:numRef>
          </c:val>
          <c:extLst>
            <c:ext xmlns:c16="http://schemas.microsoft.com/office/drawing/2014/chart" uri="{C3380CC4-5D6E-409C-BE32-E72D297353CC}">
              <c16:uniqueId val="{00000000-D531-472E-90B5-383C0DAC4834}"/>
            </c:ext>
          </c:extLst>
        </c:ser>
        <c:ser>
          <c:idx val="1"/>
          <c:order val="1"/>
          <c:tx>
            <c:strRef>
              <c:f>Sheet1!$A$485</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Sheet1!$B$483:$F$483</c:f>
              <c:strCache>
                <c:ptCount val="5"/>
                <c:pt idx="0">
                  <c:v>LTE 800</c:v>
                </c:pt>
                <c:pt idx="1">
                  <c:v>LTE 700</c:v>
                </c:pt>
                <c:pt idx="2">
                  <c:v>LTE 1800</c:v>
                </c:pt>
                <c:pt idx="3">
                  <c:v>LTE 2100</c:v>
                </c:pt>
                <c:pt idx="4">
                  <c:v>LTE 2600</c:v>
                </c:pt>
              </c:strCache>
            </c:strRef>
          </c:cat>
          <c:val>
            <c:numRef>
              <c:f>Sheet1!$B$485:$F$485</c:f>
              <c:numCache>
                <c:formatCode>0.00%</c:formatCode>
                <c:ptCount val="5"/>
                <c:pt idx="0">
                  <c:v>0.39779999999999999</c:v>
                </c:pt>
                <c:pt idx="1">
                  <c:v>0</c:v>
                </c:pt>
                <c:pt idx="2">
                  <c:v>2.06E-2</c:v>
                </c:pt>
                <c:pt idx="3">
                  <c:v>5.0000000000000001E-4</c:v>
                </c:pt>
                <c:pt idx="4">
                  <c:v>0.58109999999999995</c:v>
                </c:pt>
              </c:numCache>
            </c:numRef>
          </c:val>
          <c:extLst>
            <c:ext xmlns:c16="http://schemas.microsoft.com/office/drawing/2014/chart" uri="{C3380CC4-5D6E-409C-BE32-E72D297353CC}">
              <c16:uniqueId val="{00000001-D531-472E-90B5-383C0DAC4834}"/>
            </c:ext>
          </c:extLst>
        </c:ser>
        <c:ser>
          <c:idx val="2"/>
          <c:order val="2"/>
          <c:tx>
            <c:strRef>
              <c:f>Sheet1!$A$486</c:f>
              <c:strCache>
                <c:ptCount val="1"/>
                <c:pt idx="0">
                  <c:v>CELTISS</c:v>
                </c:pt>
              </c:strCache>
            </c:strRef>
          </c:tx>
          <c:spPr>
            <a:solidFill>
              <a:srgbClr val="0070C0"/>
            </a:solidFill>
            <a:ln>
              <a:noFill/>
            </a:ln>
            <a:effectLst/>
          </c:spPr>
          <c:invertIfNegative val="0"/>
          <c:dLbls>
            <c:dLbl>
              <c:idx val="1"/>
              <c:layout>
                <c:manualLayout>
                  <c:x val="9.8422439842078564E-3"/>
                  <c:y val="-3.192848020434227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31-472E-90B5-383C0DAC483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Sheet1!$B$483:$F$483</c:f>
              <c:strCache>
                <c:ptCount val="5"/>
                <c:pt idx="0">
                  <c:v>LTE 800</c:v>
                </c:pt>
                <c:pt idx="1">
                  <c:v>LTE 700</c:v>
                </c:pt>
                <c:pt idx="2">
                  <c:v>LTE 1800</c:v>
                </c:pt>
                <c:pt idx="3">
                  <c:v>LTE 2100</c:v>
                </c:pt>
                <c:pt idx="4">
                  <c:v>LTE 2600</c:v>
                </c:pt>
              </c:strCache>
            </c:strRef>
          </c:cat>
          <c:val>
            <c:numRef>
              <c:f>Sheet1!$B$486:$F$486</c:f>
              <c:numCache>
                <c:formatCode>0.00%</c:formatCode>
                <c:ptCount val="5"/>
                <c:pt idx="0">
                  <c:v>0.27860000000000001</c:v>
                </c:pt>
                <c:pt idx="1">
                  <c:v>0</c:v>
                </c:pt>
                <c:pt idx="2">
                  <c:v>0.68740000000000001</c:v>
                </c:pt>
                <c:pt idx="3">
                  <c:v>1.1000000000000001E-3</c:v>
                </c:pt>
                <c:pt idx="4">
                  <c:v>3.2899999999999999E-2</c:v>
                </c:pt>
              </c:numCache>
            </c:numRef>
          </c:val>
          <c:extLst>
            <c:ext xmlns:c16="http://schemas.microsoft.com/office/drawing/2014/chart" uri="{C3380CC4-5D6E-409C-BE32-E72D297353CC}">
              <c16:uniqueId val="{00000003-D531-472E-90B5-383C0DAC4834}"/>
            </c:ext>
          </c:extLst>
        </c:ser>
        <c:dLbls>
          <c:dLblPos val="outEnd"/>
          <c:showLegendKey val="0"/>
          <c:showVal val="1"/>
          <c:showCatName val="0"/>
          <c:showSerName val="0"/>
          <c:showPercent val="0"/>
          <c:showBubbleSize val="0"/>
        </c:dLbls>
        <c:gapWidth val="219"/>
        <c:overlap val="-27"/>
        <c:axId val="363086976"/>
        <c:axId val="363088512"/>
      </c:barChart>
      <c:catAx>
        <c:axId val="36308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88512"/>
        <c:crosses val="autoZero"/>
        <c:auto val="1"/>
        <c:lblAlgn val="ctr"/>
        <c:lblOffset val="100"/>
        <c:noMultiLvlLbl val="0"/>
      </c:catAx>
      <c:valAx>
        <c:axId val="3630885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86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lumMod val="65000"/>
        </a:sysClr>
      </a:solidFill>
    </a:ln>
    <a:effectLst/>
  </c:spPr>
  <c:txPr>
    <a:bodyPr/>
    <a:lstStyle/>
    <a:p>
      <a:pPr>
        <a:defRPr/>
      </a:pPr>
      <a:endParaRPr lang="fr-FR"/>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0" i="0" u="none" strike="noStrike" kern="1200" baseline="0" dirty="0">
                <a:solidFill>
                  <a:prstClr val="black"/>
                </a:solidFill>
              </a:rPr>
              <a:t>4G </a:t>
            </a:r>
            <a:r>
              <a:rPr lang="fr-FR" sz="1400" b="0" i="0" u="none" strike="noStrike" kern="1200" baseline="0" dirty="0" err="1">
                <a:solidFill>
                  <a:prstClr val="black"/>
                </a:solidFill>
              </a:rPr>
              <a:t>Packet</a:t>
            </a:r>
            <a:r>
              <a:rPr lang="fr-FR" sz="1400" b="0" i="0" u="none" strike="noStrike" kern="1200" baseline="0" dirty="0">
                <a:solidFill>
                  <a:prstClr val="black"/>
                </a:solidFill>
              </a:rPr>
              <a:t> </a:t>
            </a:r>
            <a:r>
              <a:rPr lang="fr-FR" sz="1400" b="0" i="0" u="none" strike="noStrike" kern="1200" baseline="0" dirty="0" err="1">
                <a:solidFill>
                  <a:prstClr val="black"/>
                </a:solidFill>
              </a:rPr>
              <a:t>Technology</a:t>
            </a:r>
            <a:r>
              <a:rPr lang="fr-FR" sz="1400" b="0" i="0" u="none" strike="noStrike" kern="1200" baseline="0" dirty="0">
                <a:solidFill>
                  <a:prstClr val="black"/>
                </a:solidFill>
              </a:rPr>
              <a:t> Usage(%)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Sheet1!$B$715</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Sheet1!$A$716:$A$717</c:f>
              <c:strCache>
                <c:ptCount val="2"/>
                <c:pt idx="0">
                  <c:v>LTE</c:v>
                </c:pt>
                <c:pt idx="1">
                  <c:v>LTE CA</c:v>
                </c:pt>
              </c:strCache>
            </c:strRef>
          </c:cat>
          <c:val>
            <c:numRef>
              <c:f>Sheet1!$B$716:$B$717</c:f>
              <c:numCache>
                <c:formatCode>0.00%</c:formatCode>
                <c:ptCount val="2"/>
                <c:pt idx="0">
                  <c:v>0.17699999999999999</c:v>
                </c:pt>
                <c:pt idx="1">
                  <c:v>0.82299999999999995</c:v>
                </c:pt>
              </c:numCache>
            </c:numRef>
          </c:val>
          <c:extLst>
            <c:ext xmlns:c16="http://schemas.microsoft.com/office/drawing/2014/chart" uri="{C3380CC4-5D6E-409C-BE32-E72D297353CC}">
              <c16:uniqueId val="{00000000-D028-4FE7-AE83-DFDFE44FD4DE}"/>
            </c:ext>
          </c:extLst>
        </c:ser>
        <c:ser>
          <c:idx val="1"/>
          <c:order val="1"/>
          <c:tx>
            <c:strRef>
              <c:f>Sheet1!$C$715</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Sheet1!$A$716:$A$717</c:f>
              <c:strCache>
                <c:ptCount val="2"/>
                <c:pt idx="0">
                  <c:v>LTE</c:v>
                </c:pt>
                <c:pt idx="1">
                  <c:v>LTE CA</c:v>
                </c:pt>
              </c:strCache>
            </c:strRef>
          </c:cat>
          <c:val>
            <c:numRef>
              <c:f>Sheet1!$C$716:$C$717</c:f>
              <c:numCache>
                <c:formatCode>0.00%</c:formatCode>
                <c:ptCount val="2"/>
                <c:pt idx="0">
                  <c:v>0.46389999999999998</c:v>
                </c:pt>
                <c:pt idx="1">
                  <c:v>0.53610000000000002</c:v>
                </c:pt>
              </c:numCache>
            </c:numRef>
          </c:val>
          <c:extLst>
            <c:ext xmlns:c16="http://schemas.microsoft.com/office/drawing/2014/chart" uri="{C3380CC4-5D6E-409C-BE32-E72D297353CC}">
              <c16:uniqueId val="{00000001-D028-4FE7-AE83-DFDFE44FD4DE}"/>
            </c:ext>
          </c:extLst>
        </c:ser>
        <c:ser>
          <c:idx val="2"/>
          <c:order val="2"/>
          <c:tx>
            <c:strRef>
              <c:f>Sheet1!$D$715</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Sheet1!$A$716:$A$717</c:f>
              <c:strCache>
                <c:ptCount val="2"/>
                <c:pt idx="0">
                  <c:v>LTE</c:v>
                </c:pt>
                <c:pt idx="1">
                  <c:v>LTE CA</c:v>
                </c:pt>
              </c:strCache>
            </c:strRef>
          </c:cat>
          <c:val>
            <c:numRef>
              <c:f>Sheet1!$D$716:$D$717</c:f>
              <c:numCache>
                <c:formatCode>0.00%</c:formatCode>
                <c:ptCount val="2"/>
                <c:pt idx="0">
                  <c:v>0.49859999999999999</c:v>
                </c:pt>
                <c:pt idx="1">
                  <c:v>0.50139999999999996</c:v>
                </c:pt>
              </c:numCache>
            </c:numRef>
          </c:val>
          <c:extLst>
            <c:ext xmlns:c16="http://schemas.microsoft.com/office/drawing/2014/chart" uri="{C3380CC4-5D6E-409C-BE32-E72D297353CC}">
              <c16:uniqueId val="{00000002-D028-4FE7-AE83-DFDFE44FD4DE}"/>
            </c:ext>
          </c:extLst>
        </c:ser>
        <c:dLbls>
          <c:dLblPos val="outEnd"/>
          <c:showLegendKey val="0"/>
          <c:showVal val="1"/>
          <c:showCatName val="0"/>
          <c:showSerName val="0"/>
          <c:showPercent val="0"/>
          <c:showBubbleSize val="0"/>
        </c:dLbls>
        <c:gapWidth val="219"/>
        <c:overlap val="-27"/>
        <c:axId val="404795024"/>
        <c:axId val="46082656"/>
      </c:barChart>
      <c:catAx>
        <c:axId val="40479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6082656"/>
        <c:crosses val="autoZero"/>
        <c:auto val="1"/>
        <c:lblAlgn val="ctr"/>
        <c:lblOffset val="100"/>
        <c:noMultiLvlLbl val="0"/>
      </c:catAx>
      <c:valAx>
        <c:axId val="460826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04795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solidFill>
        <a:sysClr val="window" lastClr="FFFFFF">
          <a:lumMod val="65000"/>
        </a:sysClr>
      </a:solidFill>
    </a:ln>
    <a:effectLst/>
  </c:spPr>
  <c:txPr>
    <a:bodyPr/>
    <a:lstStyle/>
    <a:p>
      <a:pPr>
        <a:defRPr/>
      </a:pPr>
      <a:endParaRPr lang="fr-FR"/>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0" i="0" u="none" strike="noStrike" kern="1200" spc="0" baseline="0" dirty="0">
                <a:solidFill>
                  <a:prstClr val="black"/>
                </a:solidFill>
              </a:rPr>
              <a:t>3G </a:t>
            </a:r>
            <a:r>
              <a:rPr lang="fr-FR" sz="1400" b="0" i="0" u="none" strike="noStrike" kern="1200" spc="0" baseline="0" dirty="0" err="1">
                <a:solidFill>
                  <a:prstClr val="black"/>
                </a:solidFill>
              </a:rPr>
              <a:t>Packet</a:t>
            </a:r>
            <a:r>
              <a:rPr lang="fr-FR" sz="1400" b="0" i="0" u="none" strike="noStrike" kern="1200" spc="0" baseline="0" dirty="0">
                <a:solidFill>
                  <a:prstClr val="black"/>
                </a:solidFill>
              </a:rPr>
              <a:t> </a:t>
            </a:r>
            <a:r>
              <a:rPr lang="fr-FR" sz="1400" b="0" i="0" u="none" strike="noStrike" kern="1200" spc="0" baseline="0" dirty="0" err="1">
                <a:solidFill>
                  <a:prstClr val="black"/>
                </a:solidFill>
              </a:rPr>
              <a:t>Technology</a:t>
            </a:r>
            <a:r>
              <a:rPr lang="fr-FR" sz="1400" b="0" i="0" u="none" strike="noStrike" kern="1200" spc="0" baseline="0" dirty="0">
                <a:solidFill>
                  <a:prstClr val="black"/>
                </a:solidFill>
              </a:rPr>
              <a:t> Usage(%)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Sheet1!$B$292</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Sheet1!$A$293:$A$296</c:f>
              <c:strCache>
                <c:ptCount val="4"/>
                <c:pt idx="0">
                  <c:v>DC-HSPA</c:v>
                </c:pt>
                <c:pt idx="1">
                  <c:v>HSPA</c:v>
                </c:pt>
                <c:pt idx="2">
                  <c:v>HSDPA</c:v>
                </c:pt>
                <c:pt idx="3">
                  <c:v>UMTS</c:v>
                </c:pt>
              </c:strCache>
            </c:strRef>
          </c:cat>
          <c:val>
            <c:numRef>
              <c:f>Sheet1!$B$293:$B$296</c:f>
              <c:numCache>
                <c:formatCode>0.00%</c:formatCode>
                <c:ptCount val="4"/>
                <c:pt idx="0">
                  <c:v>0.29160000000000003</c:v>
                </c:pt>
                <c:pt idx="1">
                  <c:v>0.30220000000000002</c:v>
                </c:pt>
                <c:pt idx="2">
                  <c:v>1.1999999999999999E-3</c:v>
                </c:pt>
                <c:pt idx="3">
                  <c:v>0.40510000000000002</c:v>
                </c:pt>
              </c:numCache>
            </c:numRef>
          </c:val>
          <c:extLst>
            <c:ext xmlns:c16="http://schemas.microsoft.com/office/drawing/2014/chart" uri="{C3380CC4-5D6E-409C-BE32-E72D297353CC}">
              <c16:uniqueId val="{00000000-A251-4F48-91E4-B284EBBFA842}"/>
            </c:ext>
          </c:extLst>
        </c:ser>
        <c:ser>
          <c:idx val="1"/>
          <c:order val="1"/>
          <c:tx>
            <c:strRef>
              <c:f>Sheet1!$C$292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Sheet1!$A$293:$A$296</c:f>
              <c:strCache>
                <c:ptCount val="4"/>
                <c:pt idx="0">
                  <c:v>DC-HSPA</c:v>
                </c:pt>
                <c:pt idx="1">
                  <c:v>HSPA</c:v>
                </c:pt>
                <c:pt idx="2">
                  <c:v>HSDPA</c:v>
                </c:pt>
                <c:pt idx="3">
                  <c:v>UMTS</c:v>
                </c:pt>
              </c:strCache>
            </c:strRef>
          </c:cat>
          <c:val>
            <c:numRef>
              <c:f>Sheet1!$C$293:$C$296</c:f>
              <c:numCache>
                <c:formatCode>0.00%</c:formatCode>
                <c:ptCount val="4"/>
                <c:pt idx="0">
                  <c:v>0.45829999999999999</c:v>
                </c:pt>
                <c:pt idx="1">
                  <c:v>0.12909999999999999</c:v>
                </c:pt>
                <c:pt idx="2">
                  <c:v>3.5000000000000001E-3</c:v>
                </c:pt>
                <c:pt idx="3">
                  <c:v>0.40910000000000002</c:v>
                </c:pt>
              </c:numCache>
            </c:numRef>
          </c:val>
          <c:extLst>
            <c:ext xmlns:c16="http://schemas.microsoft.com/office/drawing/2014/chart" uri="{C3380CC4-5D6E-409C-BE32-E72D297353CC}">
              <c16:uniqueId val="{00000001-A251-4F48-91E4-B284EBBFA842}"/>
            </c:ext>
          </c:extLst>
        </c:ser>
        <c:ser>
          <c:idx val="2"/>
          <c:order val="2"/>
          <c:tx>
            <c:strRef>
              <c:f>Sheet1!$D$292</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Sheet1!$A$293:$A$296</c:f>
              <c:strCache>
                <c:ptCount val="4"/>
                <c:pt idx="0">
                  <c:v>DC-HSPA</c:v>
                </c:pt>
                <c:pt idx="1">
                  <c:v>HSPA</c:v>
                </c:pt>
                <c:pt idx="2">
                  <c:v>HSDPA</c:v>
                </c:pt>
                <c:pt idx="3">
                  <c:v>UMTS</c:v>
                </c:pt>
              </c:strCache>
            </c:strRef>
          </c:cat>
          <c:val>
            <c:numRef>
              <c:f>Sheet1!$D$293:$D$296</c:f>
              <c:numCache>
                <c:formatCode>0.00%</c:formatCode>
                <c:ptCount val="4"/>
                <c:pt idx="0">
                  <c:v>0.4496</c:v>
                </c:pt>
                <c:pt idx="1">
                  <c:v>4.48E-2</c:v>
                </c:pt>
                <c:pt idx="2">
                  <c:v>2.53E-2</c:v>
                </c:pt>
                <c:pt idx="3">
                  <c:v>0.4803</c:v>
                </c:pt>
              </c:numCache>
            </c:numRef>
          </c:val>
          <c:extLst>
            <c:ext xmlns:c16="http://schemas.microsoft.com/office/drawing/2014/chart" uri="{C3380CC4-5D6E-409C-BE32-E72D297353CC}">
              <c16:uniqueId val="{00000002-A251-4F48-91E4-B284EBBFA842}"/>
            </c:ext>
          </c:extLst>
        </c:ser>
        <c:dLbls>
          <c:dLblPos val="outEnd"/>
          <c:showLegendKey val="0"/>
          <c:showVal val="1"/>
          <c:showCatName val="0"/>
          <c:showSerName val="0"/>
          <c:showPercent val="0"/>
          <c:showBubbleSize val="0"/>
        </c:dLbls>
        <c:gapWidth val="219"/>
        <c:overlap val="-27"/>
        <c:axId val="2049281296"/>
        <c:axId val="191207824"/>
      </c:barChart>
      <c:catAx>
        <c:axId val="204928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1207824"/>
        <c:crosses val="autoZero"/>
        <c:auto val="1"/>
        <c:lblAlgn val="ctr"/>
        <c:lblOffset val="100"/>
        <c:noMultiLvlLbl val="0"/>
      </c:catAx>
      <c:valAx>
        <c:axId val="19120782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49281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lvl="0">
              <a:defRPr sz="1400" b="0" i="0">
                <a:solidFill>
                  <a:srgbClr val="757575"/>
                </a:solidFill>
                <a:latin typeface="Calibri"/>
              </a:defRPr>
            </a:pPr>
            <a:r>
              <a:rPr lang="fr-FR" sz="1400" b="0" i="0">
                <a:solidFill>
                  <a:srgbClr val="757575"/>
                </a:solidFill>
                <a:latin typeface="Calibri"/>
              </a:rPr>
              <a:t>MTN - Carrier aggregation usage (%)</a:t>
            </a:r>
          </a:p>
        </c:rich>
      </c:tx>
      <c:overlay val="0"/>
    </c:title>
    <c:autoTitleDeleted val="0"/>
    <c:plotArea>
      <c:layout/>
      <c:doughnutChart>
        <c:varyColors val="1"/>
        <c:ser>
          <c:idx val="0"/>
          <c:order val="0"/>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Sheet1!$A$135:$A$137</c:f>
              <c:strCache>
                <c:ptCount val="3"/>
                <c:pt idx="0">
                  <c:v>3CC</c:v>
                </c:pt>
                <c:pt idx="1">
                  <c:v>2CC</c:v>
                </c:pt>
                <c:pt idx="2">
                  <c:v>LTE</c:v>
                </c:pt>
              </c:strCache>
            </c:strRef>
          </c:cat>
          <c:val>
            <c:numRef>
              <c:f>Sheet1!$B$135:$B$137</c:f>
              <c:numCache>
                <c:formatCode>0.00%</c:formatCode>
                <c:ptCount val="3"/>
                <c:pt idx="0">
                  <c:v>0.441</c:v>
                </c:pt>
                <c:pt idx="1">
                  <c:v>0.376</c:v>
                </c:pt>
                <c:pt idx="2">
                  <c:v>0.183</c:v>
                </c:pt>
              </c:numCache>
            </c:numRef>
          </c:val>
          <c:extLst>
            <c:ext xmlns:c16="http://schemas.microsoft.com/office/drawing/2014/chart" uri="{C3380CC4-5D6E-409C-BE32-E72D297353CC}">
              <c16:uniqueId val="{00000000-1043-4908-8964-03077F4CA765}"/>
            </c:ext>
          </c:extLst>
        </c:ser>
        <c:dLbls>
          <c:showLegendKey val="0"/>
          <c:showVal val="1"/>
          <c:showCatName val="0"/>
          <c:showSerName val="0"/>
          <c:showPercent val="0"/>
          <c:showBubbleSize val="0"/>
          <c:showLeaderLines val="1"/>
        </c:dLbls>
        <c:firstSliceAng val="0"/>
        <c:holeSize val="75"/>
      </c:doughnutChart>
    </c:plotArea>
    <c:legend>
      <c:legendPos val="b"/>
      <c:overlay val="0"/>
      <c:txPr>
        <a:bodyPr/>
        <a:lstStyle/>
        <a:p>
          <a:pPr lvl="0" rtl="0">
            <a:defRPr sz="900" b="0" i="0">
              <a:solidFill>
                <a:srgbClr val="1A1A1A"/>
              </a:solidFill>
              <a:latin typeface="Calibri"/>
            </a:defRPr>
          </a:pPr>
          <a:endParaRPr lang="fr-FR"/>
        </a:p>
      </c:txPr>
    </c:legend>
    <c:plotVisOnly val="1"/>
    <c:dispBlanksAs val="zero"/>
    <c:showDLblsOverMax val="1"/>
  </c:chart>
  <c:spPr>
    <a:ln>
      <a:solidFill>
        <a:srgbClr val="75787B"/>
      </a:solidFill>
    </a:ln>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lvl="0">
              <a:defRPr sz="1400" b="0" i="0">
                <a:solidFill>
                  <a:srgbClr val="757575"/>
                </a:solidFill>
                <a:latin typeface="Calibri"/>
              </a:defRPr>
            </a:pPr>
            <a:r>
              <a:rPr lang="fr-FR" sz="1400" b="0" i="0">
                <a:solidFill>
                  <a:srgbClr val="757575"/>
                </a:solidFill>
                <a:latin typeface="Calibri"/>
              </a:rPr>
              <a:t>MOOV - Carrier aggregation usage (%)</a:t>
            </a:r>
          </a:p>
        </c:rich>
      </c:tx>
      <c:overlay val="0"/>
    </c:title>
    <c:autoTitleDeleted val="0"/>
    <c:plotArea>
      <c:layout/>
      <c:doughnutChart>
        <c:varyColors val="1"/>
        <c:ser>
          <c:idx val="0"/>
          <c:order val="0"/>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Sheet1!$A$616:$A$618</c:f>
              <c:strCache>
                <c:ptCount val="3"/>
                <c:pt idx="0">
                  <c:v>3CC</c:v>
                </c:pt>
                <c:pt idx="1">
                  <c:v>2CC</c:v>
                </c:pt>
                <c:pt idx="2">
                  <c:v>LTE</c:v>
                </c:pt>
              </c:strCache>
            </c:strRef>
          </c:cat>
          <c:val>
            <c:numRef>
              <c:f>Sheet1!$B$616:$B$618</c:f>
              <c:numCache>
                <c:formatCode>0.00%</c:formatCode>
                <c:ptCount val="3"/>
                <c:pt idx="0">
                  <c:v>9.9199999999999997E-2</c:v>
                </c:pt>
                <c:pt idx="1">
                  <c:v>0.58389999999999997</c:v>
                </c:pt>
                <c:pt idx="2">
                  <c:v>0.31690000000000002</c:v>
                </c:pt>
              </c:numCache>
            </c:numRef>
          </c:val>
          <c:extLst>
            <c:ext xmlns:c16="http://schemas.microsoft.com/office/drawing/2014/chart" uri="{C3380CC4-5D6E-409C-BE32-E72D297353CC}">
              <c16:uniqueId val="{00000000-730B-40E2-8070-31E692B9BA17}"/>
            </c:ext>
          </c:extLst>
        </c:ser>
        <c:dLbls>
          <c:showLegendKey val="0"/>
          <c:showVal val="1"/>
          <c:showCatName val="0"/>
          <c:showSerName val="0"/>
          <c:showPercent val="0"/>
          <c:showBubbleSize val="0"/>
          <c:showLeaderLines val="1"/>
        </c:dLbls>
        <c:firstSliceAng val="0"/>
        <c:holeSize val="75"/>
      </c:doughnutChart>
    </c:plotArea>
    <c:legend>
      <c:legendPos val="b"/>
      <c:overlay val="0"/>
      <c:txPr>
        <a:bodyPr/>
        <a:lstStyle/>
        <a:p>
          <a:pPr lvl="0" rtl="0">
            <a:defRPr sz="900" b="0" i="0">
              <a:solidFill>
                <a:srgbClr val="1A1A1A"/>
              </a:solidFill>
              <a:latin typeface="Calibri"/>
            </a:defRPr>
          </a:pPr>
          <a:endParaRPr lang="fr-FR"/>
        </a:p>
      </c:txPr>
    </c:legend>
    <c:plotVisOnly val="1"/>
    <c:dispBlanksAs val="zero"/>
    <c:showDLblsOverMax val="1"/>
  </c:chart>
  <c:spPr>
    <a:ln>
      <a:solidFill>
        <a:srgbClr val="75787B"/>
      </a:solid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lvl="0">
              <a:defRPr sz="1400" b="0" i="0">
                <a:solidFill>
                  <a:srgbClr val="757575"/>
                </a:solidFill>
                <a:latin typeface="Calibri"/>
              </a:defRPr>
            </a:pPr>
            <a:r>
              <a:rPr lang="fr-FR" sz="1400" b="0" i="0">
                <a:solidFill>
                  <a:srgbClr val="757575"/>
                </a:solidFill>
                <a:latin typeface="Calibri"/>
              </a:rPr>
              <a:t>CELTISS - Carrier aggregation usage (%)</a:t>
            </a:r>
          </a:p>
        </c:rich>
      </c:tx>
      <c:overlay val="0"/>
    </c:title>
    <c:autoTitleDeleted val="0"/>
    <c:plotArea>
      <c:layout/>
      <c:doughnutChart>
        <c:varyColors val="1"/>
        <c:ser>
          <c:idx val="0"/>
          <c:order val="0"/>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Sheet1!$A$631:$A$633</c:f>
              <c:strCache>
                <c:ptCount val="3"/>
                <c:pt idx="0">
                  <c:v>3CC</c:v>
                </c:pt>
                <c:pt idx="1">
                  <c:v>2CC</c:v>
                </c:pt>
                <c:pt idx="2">
                  <c:v>LTE</c:v>
                </c:pt>
              </c:strCache>
            </c:strRef>
          </c:cat>
          <c:val>
            <c:numRef>
              <c:f>Sheet1!$B$631:$B$633</c:f>
              <c:numCache>
                <c:formatCode>0.00%</c:formatCode>
                <c:ptCount val="3"/>
                <c:pt idx="0">
                  <c:v>2.4400000000000002E-2</c:v>
                </c:pt>
                <c:pt idx="1">
                  <c:v>0.49249999999999999</c:v>
                </c:pt>
                <c:pt idx="2">
                  <c:v>0.48309999999999997</c:v>
                </c:pt>
              </c:numCache>
            </c:numRef>
          </c:val>
          <c:extLst>
            <c:ext xmlns:c16="http://schemas.microsoft.com/office/drawing/2014/chart" uri="{C3380CC4-5D6E-409C-BE32-E72D297353CC}">
              <c16:uniqueId val="{00000000-E234-43B5-AE18-7AD1C17567AA}"/>
            </c:ext>
          </c:extLst>
        </c:ser>
        <c:dLbls>
          <c:showLegendKey val="0"/>
          <c:showVal val="1"/>
          <c:showCatName val="0"/>
          <c:showSerName val="0"/>
          <c:showPercent val="0"/>
          <c:showBubbleSize val="0"/>
          <c:showLeaderLines val="1"/>
        </c:dLbls>
        <c:firstSliceAng val="0"/>
        <c:holeSize val="75"/>
      </c:doughnutChart>
    </c:plotArea>
    <c:legend>
      <c:legendPos val="b"/>
      <c:overlay val="0"/>
      <c:txPr>
        <a:bodyPr/>
        <a:lstStyle/>
        <a:p>
          <a:pPr lvl="0" rtl="0">
            <a:defRPr sz="900" b="0" i="0">
              <a:solidFill>
                <a:srgbClr val="1A1A1A"/>
              </a:solidFill>
              <a:latin typeface="Calibri"/>
            </a:defRPr>
          </a:pPr>
          <a:endParaRPr lang="fr-FR"/>
        </a:p>
      </c:txPr>
    </c:legend>
    <c:plotVisOnly val="1"/>
    <c:dispBlanksAs val="zero"/>
    <c:showDLblsOverMax val="1"/>
  </c:chart>
  <c:spPr>
    <a:ln>
      <a:solidFill>
        <a:sysClr val="window" lastClr="FFFFFF">
          <a:lumMod val="65000"/>
        </a:sysClr>
      </a:solidFill>
    </a:ln>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MTN MIMO usage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1-0A1A-4DD9-905D-2780C821D5BB}"/>
              </c:ext>
            </c:extLst>
          </c:dPt>
          <c:dPt>
            <c:idx val="1"/>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3-0A1A-4DD9-905D-2780C821D5BB}"/>
              </c:ext>
            </c:extLst>
          </c:dPt>
          <c:dPt>
            <c:idx val="2"/>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5-0A1A-4DD9-905D-2780C821D5BB}"/>
              </c:ext>
            </c:extLst>
          </c:dPt>
          <c:dPt>
            <c:idx val="3"/>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0A1A-4DD9-905D-2780C821D5B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Sheet1!$A$245:$A$248</c:f>
              <c:strCache>
                <c:ptCount val="4"/>
                <c:pt idx="0">
                  <c:v>Rank 1</c:v>
                </c:pt>
                <c:pt idx="1">
                  <c:v>Rank 2</c:v>
                </c:pt>
                <c:pt idx="2">
                  <c:v>Rank 3</c:v>
                </c:pt>
                <c:pt idx="3">
                  <c:v>Rank 4</c:v>
                </c:pt>
              </c:strCache>
            </c:strRef>
          </c:cat>
          <c:val>
            <c:numRef>
              <c:f>Sheet1!$B$245:$B$248</c:f>
              <c:numCache>
                <c:formatCode>0.00%</c:formatCode>
                <c:ptCount val="4"/>
                <c:pt idx="0">
                  <c:v>0.2722</c:v>
                </c:pt>
                <c:pt idx="1">
                  <c:v>0.65269999999999995</c:v>
                </c:pt>
                <c:pt idx="2">
                  <c:v>7.4499999999999997E-2</c:v>
                </c:pt>
                <c:pt idx="3">
                  <c:v>5.9999999999999995E-4</c:v>
                </c:pt>
              </c:numCache>
            </c:numRef>
          </c:val>
          <c:extLst>
            <c:ext xmlns:c16="http://schemas.microsoft.com/office/drawing/2014/chart" uri="{C3380CC4-5D6E-409C-BE32-E72D297353CC}">
              <c16:uniqueId val="{00000008-0A1A-4DD9-905D-2780C821D5BB}"/>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tint val="75000"/>
        </a:schemeClr>
      </a:solidFill>
      <a:round/>
    </a:ln>
    <a:effectLst/>
  </c:spPr>
  <c:txPr>
    <a:bodyPr/>
    <a:lstStyle/>
    <a:p>
      <a:pPr>
        <a:defRPr/>
      </a:pPr>
      <a:endParaRPr lang="fr-FR"/>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0" i="0" u="none" strike="noStrike" kern="1200" spc="0" baseline="0">
                <a:solidFill>
                  <a:sysClr val="windowText" lastClr="000000">
                    <a:lumMod val="65000"/>
                    <a:lumOff val="35000"/>
                  </a:sysClr>
                </a:solidFill>
              </a:rPr>
              <a:t>MOOV MIMO usage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1-643C-4A67-B9D5-FA71F974E406}"/>
              </c:ext>
            </c:extLst>
          </c:dPt>
          <c:dPt>
            <c:idx val="1"/>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3-643C-4A67-B9D5-FA71F974E406}"/>
              </c:ext>
            </c:extLst>
          </c:dPt>
          <c:dPt>
            <c:idx val="2"/>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5-643C-4A67-B9D5-FA71F974E40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Sheet1!$D$245:$D$247</c:f>
              <c:strCache>
                <c:ptCount val="3"/>
                <c:pt idx="0">
                  <c:v>Rank 1</c:v>
                </c:pt>
                <c:pt idx="1">
                  <c:v>Rank 2</c:v>
                </c:pt>
                <c:pt idx="2">
                  <c:v>Rank 3</c:v>
                </c:pt>
              </c:strCache>
            </c:strRef>
          </c:cat>
          <c:val>
            <c:numRef>
              <c:f>Sheet1!$E$245:$E$247</c:f>
              <c:numCache>
                <c:formatCode>0.00%</c:formatCode>
                <c:ptCount val="3"/>
                <c:pt idx="0">
                  <c:v>0.44109999999999999</c:v>
                </c:pt>
                <c:pt idx="1">
                  <c:v>0.52549999999999997</c:v>
                </c:pt>
                <c:pt idx="2">
                  <c:v>3.2899999999999999E-2</c:v>
                </c:pt>
              </c:numCache>
            </c:numRef>
          </c:val>
          <c:extLst>
            <c:ext xmlns:c16="http://schemas.microsoft.com/office/drawing/2014/chart" uri="{C3380CC4-5D6E-409C-BE32-E72D297353CC}">
              <c16:uniqueId val="{00000006-643C-4A67-B9D5-FA71F974E406}"/>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tint val="75000"/>
        </a:schemeClr>
      </a:solidFill>
      <a:round/>
    </a:ln>
    <a:effectLst/>
  </c:spPr>
  <c:txPr>
    <a:bodyPr/>
    <a:lstStyle/>
    <a:p>
      <a:pPr>
        <a:defRPr/>
      </a:pPr>
      <a:endParaRPr lang="fr-FR"/>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0" i="0" u="none" strike="noStrike" kern="1200" spc="0" baseline="0">
                <a:solidFill>
                  <a:sysClr val="windowText" lastClr="000000">
                    <a:lumMod val="65000"/>
                    <a:lumOff val="35000"/>
                  </a:sysClr>
                </a:solidFill>
              </a:rPr>
              <a:t>CELTISS MIMO usage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1-C8F8-4E9A-BD91-F187FCF44529}"/>
              </c:ext>
            </c:extLst>
          </c:dPt>
          <c:dPt>
            <c:idx val="1"/>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3-C8F8-4E9A-BD91-F187FCF44529}"/>
              </c:ext>
            </c:extLst>
          </c:dPt>
          <c:dPt>
            <c:idx val="2"/>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5-C8F8-4E9A-BD91-F187FCF4452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Sheet1!$H$245:$H$247</c:f>
              <c:strCache>
                <c:ptCount val="3"/>
                <c:pt idx="0">
                  <c:v>Rank 1</c:v>
                </c:pt>
                <c:pt idx="1">
                  <c:v>Rank 2</c:v>
                </c:pt>
                <c:pt idx="2">
                  <c:v>Rank 3</c:v>
                </c:pt>
              </c:strCache>
            </c:strRef>
          </c:cat>
          <c:val>
            <c:numRef>
              <c:f>Sheet1!$I$245:$I$247</c:f>
              <c:numCache>
                <c:formatCode>0.00%</c:formatCode>
                <c:ptCount val="3"/>
                <c:pt idx="0">
                  <c:v>0.2964</c:v>
                </c:pt>
                <c:pt idx="1">
                  <c:v>0.65969999999999995</c:v>
                </c:pt>
                <c:pt idx="2">
                  <c:v>4.19E-2</c:v>
                </c:pt>
              </c:numCache>
            </c:numRef>
          </c:val>
          <c:extLst>
            <c:ext xmlns:c16="http://schemas.microsoft.com/office/drawing/2014/chart" uri="{C3380CC4-5D6E-409C-BE32-E72D297353CC}">
              <c16:uniqueId val="{00000006-C8F8-4E9A-BD91-F187FCF44529}"/>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tint val="75000"/>
        </a:schemeClr>
      </a:solidFill>
      <a:round/>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2G</a:t>
            </a:r>
            <a:r>
              <a:rPr lang="fr-FR" baseline="0"/>
              <a:t> band </a:t>
            </a:r>
            <a:r>
              <a:rPr lang="fr-FR"/>
              <a:t>usage(%)</a:t>
            </a:r>
          </a:p>
        </c:rich>
      </c:tx>
      <c:layout>
        <c:manualLayout>
          <c:xMode val="edge"/>
          <c:yMode val="edge"/>
          <c:x val="0.25289574219889183"/>
          <c:y val="2.9906105652237565E-2"/>
          <c:w val="0.7471042275428772"/>
          <c:h val="0.1518145203590393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88931942197973E-2"/>
          <c:y val="0.18117532978119746"/>
          <c:w val="0.89281024070082438"/>
          <c:h val="0.65969551709705432"/>
        </c:manualLayout>
      </c:layout>
      <c:barChart>
        <c:barDir val="col"/>
        <c:grouping val="clustered"/>
        <c:varyColors val="0"/>
        <c:ser>
          <c:idx val="0"/>
          <c:order val="0"/>
          <c:tx>
            <c:strRef>
              <c:f>Sheet1!$A$561</c:f>
              <c:strCache>
                <c:ptCount val="1"/>
                <c:pt idx="0">
                  <c:v>MTN</c:v>
                </c:pt>
              </c:strCache>
            </c:strRef>
          </c:tx>
          <c:spPr>
            <a:solidFill>
              <a:srgbClr val="FFC000"/>
            </a:solidFill>
            <a:ln>
              <a:noFill/>
            </a:ln>
            <a:effectLst/>
          </c:spPr>
          <c:invertIfNegative val="0"/>
          <c:dPt>
            <c:idx val="0"/>
            <c:invertIfNegative val="0"/>
            <c:bubble3D val="0"/>
            <c:sp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noFill/>
              </a:ln>
              <a:effectLst/>
            </c:spPr>
            <c:extLst>
              <c:ext xmlns:c16="http://schemas.microsoft.com/office/drawing/2014/chart" uri="{C3380CC4-5D6E-409C-BE32-E72D297353CC}">
                <c16:uniqueId val="{00000001-648B-4D55-A778-7E74CF84CDA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Sheet1!$B$560:$C$560</c:f>
              <c:strCache>
                <c:ptCount val="2"/>
                <c:pt idx="0">
                  <c:v>GSM 900</c:v>
                </c:pt>
                <c:pt idx="1">
                  <c:v>GSM 1800</c:v>
                </c:pt>
              </c:strCache>
            </c:strRef>
          </c:cat>
          <c:val>
            <c:numRef>
              <c:f>Sheet1!$B$561:$C$561</c:f>
              <c:numCache>
                <c:formatCode>0.00%</c:formatCode>
                <c:ptCount val="2"/>
                <c:pt idx="0">
                  <c:v>0.75209999999999999</c:v>
                </c:pt>
                <c:pt idx="1">
                  <c:v>0.24790000000000001</c:v>
                </c:pt>
              </c:numCache>
            </c:numRef>
          </c:val>
          <c:extLst>
            <c:ext xmlns:c16="http://schemas.microsoft.com/office/drawing/2014/chart" uri="{C3380CC4-5D6E-409C-BE32-E72D297353CC}">
              <c16:uniqueId val="{00000002-648B-4D55-A778-7E74CF84CDA8}"/>
            </c:ext>
          </c:extLst>
        </c:ser>
        <c:ser>
          <c:idx val="2"/>
          <c:order val="1"/>
          <c:tx>
            <c:strRef>
              <c:f>Sheet1!$A$562</c:f>
              <c:strCache>
                <c:ptCount val="1"/>
                <c:pt idx="0">
                  <c:v>MOOV</c:v>
                </c:pt>
              </c:strCache>
            </c:strRef>
          </c:tx>
          <c:spPr>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Sheet1!$B$560:$C$560</c:f>
              <c:strCache>
                <c:ptCount val="2"/>
                <c:pt idx="0">
                  <c:v>GSM 900</c:v>
                </c:pt>
                <c:pt idx="1">
                  <c:v>GSM 1800</c:v>
                </c:pt>
              </c:strCache>
            </c:strRef>
          </c:cat>
          <c:val>
            <c:numRef>
              <c:f>Sheet1!$B$562:$C$562</c:f>
              <c:numCache>
                <c:formatCode>0.00%</c:formatCode>
                <c:ptCount val="2"/>
                <c:pt idx="0">
                  <c:v>0.69120000000000004</c:v>
                </c:pt>
                <c:pt idx="1">
                  <c:v>0.30880000000000002</c:v>
                </c:pt>
              </c:numCache>
            </c:numRef>
          </c:val>
          <c:extLst>
            <c:ext xmlns:c16="http://schemas.microsoft.com/office/drawing/2014/chart" uri="{C3380CC4-5D6E-409C-BE32-E72D297353CC}">
              <c16:uniqueId val="{00000003-648B-4D55-A778-7E74CF84CDA8}"/>
            </c:ext>
          </c:extLst>
        </c:ser>
        <c:ser>
          <c:idx val="1"/>
          <c:order val="2"/>
          <c:tx>
            <c:strRef>
              <c:f>Sheet1!$A$563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Sheet1!$B$560:$C$560</c:f>
              <c:strCache>
                <c:ptCount val="2"/>
                <c:pt idx="0">
                  <c:v>GSM 900</c:v>
                </c:pt>
                <c:pt idx="1">
                  <c:v>GSM 1800</c:v>
                </c:pt>
              </c:strCache>
            </c:strRef>
          </c:cat>
          <c:val>
            <c:numRef>
              <c:f>Sheet1!$B$563:$C$563</c:f>
              <c:numCache>
                <c:formatCode>0.00%</c:formatCode>
                <c:ptCount val="2"/>
                <c:pt idx="0">
                  <c:v>0.76629999999999998</c:v>
                </c:pt>
                <c:pt idx="1">
                  <c:v>0.23369999999999999</c:v>
                </c:pt>
              </c:numCache>
            </c:numRef>
          </c:val>
          <c:extLst>
            <c:ext xmlns:c16="http://schemas.microsoft.com/office/drawing/2014/chart" uri="{C3380CC4-5D6E-409C-BE32-E72D297353CC}">
              <c16:uniqueId val="{00000004-648B-4D55-A778-7E74CF84CDA8}"/>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ysClr val="window" lastClr="FFFFFF"/>
    </a:solidFill>
    <a:ln>
      <a:solidFill>
        <a:sysClr val="window" lastClr="FFFFFF">
          <a:lumMod val="65000"/>
        </a:sysClr>
      </a:solidFill>
    </a:ln>
    <a:effectLst/>
  </c:spPr>
  <c:txPr>
    <a:bodyPr/>
    <a:lstStyle/>
    <a:p>
      <a:pPr>
        <a:defRPr/>
      </a:pPr>
      <a:endParaRPr lang="fr-FR"/>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fr-FR" sz="1400" b="0" dirty="0"/>
              <a:t>CELTISS-LTE</a:t>
            </a:r>
            <a:r>
              <a:rPr lang="fr-FR" sz="1400" b="0" baseline="0" dirty="0"/>
              <a:t> </a:t>
            </a:r>
            <a:r>
              <a:rPr lang="fr-FR" sz="1400" b="0" baseline="0" dirty="0" err="1"/>
              <a:t>Bandwidh</a:t>
            </a:r>
            <a:r>
              <a:rPr lang="fr-FR" sz="1400" b="0" baseline="0" dirty="0"/>
              <a:t> (MHz)</a:t>
            </a:r>
            <a:endParaRPr lang="fr-FR" sz="1400" b="0" dirty="0"/>
          </a:p>
        </c:rich>
      </c:tx>
      <c:overlay val="0"/>
      <c:spPr>
        <a:noFill/>
        <a:ln>
          <a:noFill/>
        </a:ln>
        <a:effectLst/>
      </c:spPr>
    </c:title>
    <c:autoTitleDeleted val="0"/>
    <c:plotArea>
      <c:layout/>
      <c:barChart>
        <c:barDir val="col"/>
        <c:grouping val="clustered"/>
        <c:varyColors val="1"/>
        <c:ser>
          <c:idx val="0"/>
          <c:order val="0"/>
          <c:tx>
            <c:strRef>
              <c:f>Sheet1!$B$707</c:f>
              <c:strCache>
                <c:ptCount val="1"/>
                <c:pt idx="0">
                  <c:v>LTE 800</c:v>
                </c:pt>
              </c:strCache>
            </c:strRef>
          </c:tx>
          <c:spPr>
            <a:solidFill>
              <a:srgbClr val="70AD47"/>
            </a:solidFill>
            <a:ln>
              <a:noFill/>
            </a:ln>
            <a:effectLst/>
          </c:spPr>
          <c:invertIfNegative val="1"/>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Sheet1!$A$708</c:f>
              <c:strCache>
                <c:ptCount val="1"/>
                <c:pt idx="0">
                  <c:v>Bandwidh</c:v>
                </c:pt>
              </c:strCache>
            </c:strRef>
          </c:cat>
          <c:val>
            <c:numRef>
              <c:f>Sheet1!$B$708</c:f>
              <c:numCache>
                <c:formatCode>0</c:formatCode>
                <c:ptCount val="1"/>
                <c:pt idx="0">
                  <c:v>10</c:v>
                </c:pt>
              </c:numCache>
            </c:numRef>
          </c:val>
          <c:extLs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 xmlns:c16="http://schemas.microsoft.com/office/drawing/2014/chart" uri="{C3380CC4-5D6E-409C-BE32-E72D297353CC}">
              <c16:uniqueId val="{00000000-3886-43CA-B05F-6B03884047CE}"/>
            </c:ext>
          </c:extLst>
        </c:ser>
        <c:ser>
          <c:idx val="1"/>
          <c:order val="1"/>
          <c:tx>
            <c:strRef>
              <c:f>Sheet1!$C$707</c:f>
              <c:strCache>
                <c:ptCount val="1"/>
                <c:pt idx="0">
                  <c:v>LTE 1800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Sheet1!$A$708</c:f>
              <c:strCache>
                <c:ptCount val="1"/>
                <c:pt idx="0">
                  <c:v>Bandwidh</c:v>
                </c:pt>
              </c:strCache>
            </c:strRef>
          </c:cat>
          <c:val>
            <c:numRef>
              <c:f>Sheet1!$C$708</c:f>
              <c:numCache>
                <c:formatCode>0</c:formatCode>
                <c:ptCount val="1"/>
                <c:pt idx="0">
                  <c:v>20</c:v>
                </c:pt>
              </c:numCache>
            </c:numRef>
          </c:val>
          <c:extLst>
            <c:ext xmlns:c16="http://schemas.microsoft.com/office/drawing/2014/chart" uri="{C3380CC4-5D6E-409C-BE32-E72D297353CC}">
              <c16:uniqueId val="{00000001-3886-43CA-B05F-6B03884047CE}"/>
            </c:ext>
          </c:extLst>
        </c:ser>
        <c:dLbls>
          <c:dLblPos val="outEnd"/>
          <c:showLegendKey val="0"/>
          <c:showVal val="1"/>
          <c:showCatName val="0"/>
          <c:showSerName val="0"/>
          <c:showPercent val="0"/>
          <c:showBubbleSize val="0"/>
        </c:dLbls>
        <c:gapWidth val="150"/>
        <c:axId val="2062082070"/>
        <c:axId val="254459946"/>
      </c:barChart>
      <c:catAx>
        <c:axId val="2062082070"/>
        <c:scaling>
          <c:orientation val="minMax"/>
        </c:scaling>
        <c:delete val="0"/>
        <c:axPos val="b"/>
        <c:title>
          <c:tx>
            <c:rich>
              <a:bodyPr rot="0" spcFirstLastPara="1" vertOverflow="ellipsis" vert="horz" wrap="square" anchor="ctr" anchorCtr="1"/>
              <a:lstStyle/>
              <a:p>
                <a:pPr lvl="0">
                  <a:defRPr sz="1000" b="0" i="0" u="none" strike="noStrike" kern="1200" baseline="0">
                    <a:solidFill>
                      <a:srgbClr val="000000"/>
                    </a:solidFill>
                    <a:latin typeface="+mn-lt"/>
                    <a:ea typeface="+mn-ea"/>
                    <a:cs typeface="+mn-cs"/>
                  </a:defRPr>
                </a:pPr>
                <a:endParaRPr lang="fr-FR"/>
              </a:p>
            </c:rich>
          </c:tx>
          <c:overlay val="0"/>
          <c:spPr>
            <a:noFill/>
            <a:ln>
              <a:noFill/>
            </a:ln>
            <a:effectLst/>
          </c:sp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lvl="0">
              <a:defRPr sz="900" b="0" i="0" u="none" strike="noStrike" kern="1200" baseline="0">
                <a:solidFill>
                  <a:srgbClr val="000000"/>
                </a:solidFill>
                <a:latin typeface="Calibri"/>
                <a:ea typeface="+mn-ea"/>
                <a:cs typeface="+mn-cs"/>
              </a:defRPr>
            </a:pPr>
            <a:endParaRPr lang="fr-FR"/>
          </a:p>
        </c:txPr>
        <c:crossAx val="254459946"/>
        <c:crosses val="autoZero"/>
        <c:auto val="1"/>
        <c:lblAlgn val="ctr"/>
        <c:lblOffset val="100"/>
        <c:noMultiLvlLbl val="1"/>
      </c:catAx>
      <c:valAx>
        <c:axId val="254459946"/>
        <c:scaling>
          <c:orientation val="minMax"/>
        </c:scaling>
        <c:delete val="0"/>
        <c:axPos val="l"/>
        <c:majorGridlines>
          <c:spPr>
            <a:ln w="6350" cap="flat" cmpd="sng" algn="ctr">
              <a:solidFill>
                <a:srgbClr val="B7B7B7"/>
              </a:solidFill>
              <a:prstDash val="sysDash"/>
              <a:round/>
            </a:ln>
            <a:effectLst/>
          </c:spPr>
        </c:majorGridlines>
        <c:title>
          <c:tx>
            <c:rich>
              <a:bodyPr rot="-5400000" spcFirstLastPara="1" vertOverflow="ellipsis" vert="horz" wrap="square" anchor="ctr" anchorCtr="1"/>
              <a:lstStyle/>
              <a:p>
                <a:pPr lvl="0">
                  <a:defRPr sz="1000" b="0" i="0" u="none" strike="noStrike" kern="1200" baseline="0">
                    <a:solidFill>
                      <a:srgbClr val="000000"/>
                    </a:solidFill>
                    <a:latin typeface="+mn-lt"/>
                    <a:ea typeface="+mn-ea"/>
                    <a:cs typeface="+mn-cs"/>
                  </a:defRPr>
                </a:pPr>
                <a:endParaRPr lang="fr-FR"/>
              </a:p>
            </c:rich>
          </c:tx>
          <c:overlay val="0"/>
          <c:spPr>
            <a:noFill/>
            <a:ln>
              <a:noFill/>
            </a:ln>
            <a:effectLst/>
          </c:spPr>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lvl="0">
              <a:defRPr sz="900" b="0" i="0" u="none" strike="noStrike" kern="1200" baseline="0">
                <a:solidFill>
                  <a:srgbClr val="000000"/>
                </a:solidFill>
                <a:latin typeface="Calibri"/>
                <a:ea typeface="+mn-ea"/>
                <a:cs typeface="+mn-cs"/>
              </a:defRPr>
            </a:pPr>
            <a:endParaRPr lang="fr-FR"/>
          </a:p>
        </c:txPr>
        <c:crossAx val="206208207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legend>
    <c:plotVisOnly val="1"/>
    <c:dispBlanksAs val="zero"/>
    <c:showDLblsOverMax val="1"/>
  </c:chart>
  <c:spPr>
    <a:noFill/>
    <a:ln w="6350" cap="flat" cmpd="sng" algn="ctr">
      <a:solidFill>
        <a:srgbClr val="75787B"/>
      </a:solidFill>
      <a:prstDash val="solid"/>
      <a:miter lim="800000"/>
    </a:ln>
    <a:effectLst/>
  </c:spPr>
  <c:txPr>
    <a:bodyPr/>
    <a:lstStyle/>
    <a:p>
      <a:pPr>
        <a:defRPr/>
      </a:pPr>
      <a:endParaRPr lang="fr-FR"/>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fr-FR" sz="1400" b="0" dirty="0"/>
              <a:t>MOOV-LTE</a:t>
            </a:r>
            <a:r>
              <a:rPr lang="fr-FR" sz="1400" b="0" baseline="0" dirty="0"/>
              <a:t> </a:t>
            </a:r>
            <a:r>
              <a:rPr lang="fr-FR" sz="1400" b="0" baseline="0" dirty="0" err="1"/>
              <a:t>Bandwidth</a:t>
            </a:r>
            <a:r>
              <a:rPr lang="fr-FR" sz="1400" b="0" baseline="0" dirty="0"/>
              <a:t> (MHz)</a:t>
            </a:r>
            <a:endParaRPr lang="fr-FR" sz="1400" b="0" dirty="0"/>
          </a:p>
        </c:rich>
      </c:tx>
      <c:overlay val="0"/>
      <c:spPr>
        <a:noFill/>
        <a:ln>
          <a:noFill/>
        </a:ln>
        <a:effectLst/>
      </c:spPr>
    </c:title>
    <c:autoTitleDeleted val="0"/>
    <c:plotArea>
      <c:layout/>
      <c:barChart>
        <c:barDir val="col"/>
        <c:grouping val="clustered"/>
        <c:varyColors val="1"/>
        <c:ser>
          <c:idx val="0"/>
          <c:order val="0"/>
          <c:tx>
            <c:strRef>
              <c:f>Sheet1!$B$732</c:f>
              <c:strCache>
                <c:ptCount val="1"/>
                <c:pt idx="0">
                  <c:v>LTE 800</c:v>
                </c:pt>
              </c:strCache>
            </c:strRef>
          </c:tx>
          <c:spPr>
            <a:solidFill>
              <a:srgbClr val="70AD47"/>
            </a:solidFill>
            <a:ln>
              <a:noFill/>
            </a:ln>
            <a:effectLst/>
          </c:spPr>
          <c:invertIfNegative val="1"/>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Sheet1!$A$733</c:f>
              <c:strCache>
                <c:ptCount val="1"/>
                <c:pt idx="0">
                  <c:v>Bandwidh</c:v>
                </c:pt>
              </c:strCache>
            </c:strRef>
          </c:cat>
          <c:val>
            <c:numRef>
              <c:f>Sheet1!$B$733</c:f>
              <c:numCache>
                <c:formatCode>0</c:formatCode>
                <c:ptCount val="1"/>
                <c:pt idx="0">
                  <c:v>10</c:v>
                </c:pt>
              </c:numCache>
            </c:numRef>
          </c:val>
          <c:extLs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 xmlns:c16="http://schemas.microsoft.com/office/drawing/2014/chart" uri="{C3380CC4-5D6E-409C-BE32-E72D297353CC}">
              <c16:uniqueId val="{00000000-66AF-4C30-A362-6AC2BDA73863}"/>
            </c:ext>
          </c:extLst>
        </c:ser>
        <c:ser>
          <c:idx val="1"/>
          <c:order val="1"/>
          <c:tx>
            <c:strRef>
              <c:f>Sheet1!$C$732</c:f>
              <c:strCache>
                <c:ptCount val="1"/>
                <c:pt idx="0">
                  <c:v>LTE 1800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Sheet1!$A$733</c:f>
              <c:strCache>
                <c:ptCount val="1"/>
                <c:pt idx="0">
                  <c:v>Bandwidh</c:v>
                </c:pt>
              </c:strCache>
            </c:strRef>
          </c:cat>
          <c:val>
            <c:numRef>
              <c:f>Sheet1!$C$733</c:f>
              <c:numCache>
                <c:formatCode>0</c:formatCode>
                <c:ptCount val="1"/>
                <c:pt idx="0">
                  <c:v>10</c:v>
                </c:pt>
              </c:numCache>
            </c:numRef>
          </c:val>
          <c:extLst>
            <c:ext xmlns:c16="http://schemas.microsoft.com/office/drawing/2014/chart" uri="{C3380CC4-5D6E-409C-BE32-E72D297353CC}">
              <c16:uniqueId val="{00000001-66AF-4C30-A362-6AC2BDA73863}"/>
            </c:ext>
          </c:extLst>
        </c:ser>
        <c:ser>
          <c:idx val="2"/>
          <c:order val="2"/>
          <c:tx>
            <c:strRef>
              <c:f>Sheet1!$D$732</c:f>
              <c:strCache>
                <c:ptCount val="1"/>
                <c:pt idx="0">
                  <c:v>LTE 2600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Sheet1!$A$733</c:f>
              <c:strCache>
                <c:ptCount val="1"/>
                <c:pt idx="0">
                  <c:v>Bandwidh</c:v>
                </c:pt>
              </c:strCache>
            </c:strRef>
          </c:cat>
          <c:val>
            <c:numRef>
              <c:f>Sheet1!$D$733</c:f>
              <c:numCache>
                <c:formatCode>0</c:formatCode>
                <c:ptCount val="1"/>
                <c:pt idx="0">
                  <c:v>20</c:v>
                </c:pt>
              </c:numCache>
            </c:numRef>
          </c:val>
          <c:extLst>
            <c:ext xmlns:c16="http://schemas.microsoft.com/office/drawing/2014/chart" uri="{C3380CC4-5D6E-409C-BE32-E72D297353CC}">
              <c16:uniqueId val="{00000002-66AF-4C30-A362-6AC2BDA73863}"/>
            </c:ext>
          </c:extLst>
        </c:ser>
        <c:dLbls>
          <c:dLblPos val="outEnd"/>
          <c:showLegendKey val="0"/>
          <c:showVal val="1"/>
          <c:showCatName val="0"/>
          <c:showSerName val="0"/>
          <c:showPercent val="0"/>
          <c:showBubbleSize val="0"/>
        </c:dLbls>
        <c:gapWidth val="150"/>
        <c:axId val="2062082070"/>
        <c:axId val="254459946"/>
      </c:barChart>
      <c:catAx>
        <c:axId val="2062082070"/>
        <c:scaling>
          <c:orientation val="minMax"/>
        </c:scaling>
        <c:delete val="0"/>
        <c:axPos val="b"/>
        <c:title>
          <c:tx>
            <c:rich>
              <a:bodyPr rot="0" spcFirstLastPara="1" vertOverflow="ellipsis" vert="horz" wrap="square" anchor="ctr" anchorCtr="1"/>
              <a:lstStyle/>
              <a:p>
                <a:pPr lvl="0">
                  <a:defRPr sz="1000" b="0" i="0" u="none" strike="noStrike" kern="1200" baseline="0">
                    <a:solidFill>
                      <a:srgbClr val="000000"/>
                    </a:solidFill>
                    <a:latin typeface="+mn-lt"/>
                    <a:ea typeface="+mn-ea"/>
                    <a:cs typeface="+mn-cs"/>
                  </a:defRPr>
                </a:pPr>
                <a:endParaRPr lang="fr-FR"/>
              </a:p>
            </c:rich>
          </c:tx>
          <c:overlay val="0"/>
          <c:spPr>
            <a:noFill/>
            <a:ln>
              <a:noFill/>
            </a:ln>
            <a:effectLst/>
          </c:sp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lvl="0">
              <a:defRPr sz="900" b="0" i="0" u="none" strike="noStrike" kern="1200" baseline="0">
                <a:solidFill>
                  <a:srgbClr val="000000"/>
                </a:solidFill>
                <a:latin typeface="Calibri"/>
                <a:ea typeface="+mn-ea"/>
                <a:cs typeface="+mn-cs"/>
              </a:defRPr>
            </a:pPr>
            <a:endParaRPr lang="fr-FR"/>
          </a:p>
        </c:txPr>
        <c:crossAx val="254459946"/>
        <c:crosses val="autoZero"/>
        <c:auto val="1"/>
        <c:lblAlgn val="ctr"/>
        <c:lblOffset val="100"/>
        <c:noMultiLvlLbl val="1"/>
      </c:catAx>
      <c:valAx>
        <c:axId val="254459946"/>
        <c:scaling>
          <c:orientation val="minMax"/>
        </c:scaling>
        <c:delete val="0"/>
        <c:axPos val="l"/>
        <c:majorGridlines>
          <c:spPr>
            <a:ln w="6350" cap="flat" cmpd="sng" algn="ctr">
              <a:solidFill>
                <a:srgbClr val="B7B7B7"/>
              </a:solidFill>
              <a:prstDash val="sysDash"/>
              <a:round/>
            </a:ln>
            <a:effectLst/>
          </c:spPr>
        </c:majorGridlines>
        <c:title>
          <c:tx>
            <c:rich>
              <a:bodyPr rot="-5400000" spcFirstLastPara="1" vertOverflow="ellipsis" vert="horz" wrap="square" anchor="ctr" anchorCtr="1"/>
              <a:lstStyle/>
              <a:p>
                <a:pPr lvl="0">
                  <a:defRPr sz="1000" b="0" i="0" u="none" strike="noStrike" kern="1200" baseline="0">
                    <a:solidFill>
                      <a:srgbClr val="000000"/>
                    </a:solidFill>
                    <a:latin typeface="+mn-lt"/>
                    <a:ea typeface="+mn-ea"/>
                    <a:cs typeface="+mn-cs"/>
                  </a:defRPr>
                </a:pPr>
                <a:endParaRPr lang="fr-FR"/>
              </a:p>
            </c:rich>
          </c:tx>
          <c:overlay val="0"/>
          <c:spPr>
            <a:noFill/>
            <a:ln>
              <a:noFill/>
            </a:ln>
            <a:effectLst/>
          </c:spPr>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lvl="0">
              <a:defRPr sz="900" b="0" i="0" u="none" strike="noStrike" kern="1200" baseline="0">
                <a:solidFill>
                  <a:srgbClr val="000000"/>
                </a:solidFill>
                <a:latin typeface="Calibri"/>
                <a:ea typeface="+mn-ea"/>
                <a:cs typeface="+mn-cs"/>
              </a:defRPr>
            </a:pPr>
            <a:endParaRPr lang="fr-FR"/>
          </a:p>
        </c:txPr>
        <c:crossAx val="206208207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legend>
    <c:plotVisOnly val="1"/>
    <c:dispBlanksAs val="zero"/>
    <c:showDLblsOverMax val="1"/>
  </c:chart>
  <c:spPr>
    <a:noFill/>
    <a:ln w="6350" cap="flat" cmpd="sng" algn="ctr">
      <a:solidFill>
        <a:srgbClr val="75787B"/>
      </a:solidFill>
      <a:prstDash val="solid"/>
      <a:miter lim="800000"/>
    </a:ln>
    <a:effectLst/>
  </c:spPr>
  <c:txPr>
    <a:bodyPr/>
    <a:lstStyle/>
    <a:p>
      <a:pPr>
        <a:defRPr/>
      </a:pPr>
      <a:endParaRPr lang="fr-FR"/>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fr-FR" sz="1400" b="0"/>
              <a:t>MTN-LTE</a:t>
            </a:r>
            <a:r>
              <a:rPr lang="fr-FR" sz="1400" b="0" baseline="0"/>
              <a:t> Bandwidh</a:t>
            </a:r>
            <a:endParaRPr lang="fr-FR" sz="1400" b="0"/>
          </a:p>
        </c:rich>
      </c:tx>
      <c:overlay val="0"/>
      <c:spPr>
        <a:noFill/>
        <a:ln>
          <a:noFill/>
        </a:ln>
        <a:effectLst/>
      </c:spPr>
    </c:title>
    <c:autoTitleDeleted val="0"/>
    <c:plotArea>
      <c:layout/>
      <c:barChart>
        <c:barDir val="col"/>
        <c:grouping val="clustered"/>
        <c:varyColors val="1"/>
        <c:ser>
          <c:idx val="0"/>
          <c:order val="0"/>
          <c:tx>
            <c:strRef>
              <c:f>Sheet1!$B$702</c:f>
              <c:strCache>
                <c:ptCount val="1"/>
                <c:pt idx="0">
                  <c:v>LTE 700</c:v>
                </c:pt>
              </c:strCache>
            </c:strRef>
          </c:tx>
          <c:spPr>
            <a:solidFill>
              <a:srgbClr val="2E75B6"/>
            </a:solidFill>
          </c:spPr>
          <c:invertIfNegative val="1"/>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Sheet1!$A$703</c:f>
              <c:strCache>
                <c:ptCount val="1"/>
                <c:pt idx="0">
                  <c:v>Bandwidh</c:v>
                </c:pt>
              </c:strCache>
            </c:strRef>
          </c:cat>
          <c:val>
            <c:numRef>
              <c:f>Sheet1!$B$703</c:f>
              <c:numCache>
                <c:formatCode>General</c:formatCode>
                <c:ptCount val="1"/>
                <c:pt idx="0">
                  <c:v>10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7E1C-4069-A4FD-89CCB952450A}"/>
            </c:ext>
          </c:extLst>
        </c:ser>
        <c:ser>
          <c:idx val="1"/>
          <c:order val="1"/>
          <c:tx>
            <c:strRef>
              <c:f>Sheet1!$C$702</c:f>
              <c:strCache>
                <c:ptCount val="1"/>
                <c:pt idx="0">
                  <c:v>LTE 800</c:v>
                </c:pt>
              </c:strCache>
            </c:strRef>
          </c:tx>
          <c:spPr>
            <a:solidFill>
              <a:srgbClr val="70AD47"/>
            </a:solidFill>
            <a:ln>
              <a:noFill/>
            </a:ln>
            <a:effectLst/>
          </c:spPr>
          <c:invertIfNegative val="1"/>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Sheet1!$A$703</c:f>
              <c:strCache>
                <c:ptCount val="1"/>
                <c:pt idx="0">
                  <c:v>Bandwidh</c:v>
                </c:pt>
              </c:strCache>
            </c:strRef>
          </c:cat>
          <c:val>
            <c:numRef>
              <c:f>Sheet1!$C$703</c:f>
              <c:numCache>
                <c:formatCode>0</c:formatCode>
                <c:ptCount val="1"/>
                <c:pt idx="0">
                  <c:v>10</c:v>
                </c:pt>
              </c:numCache>
            </c:numRef>
          </c:val>
          <c:extLs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 xmlns:c16="http://schemas.microsoft.com/office/drawing/2014/chart" uri="{C3380CC4-5D6E-409C-BE32-E72D297353CC}">
              <c16:uniqueId val="{00000001-7E1C-4069-A4FD-89CCB952450A}"/>
            </c:ext>
          </c:extLst>
        </c:ser>
        <c:ser>
          <c:idx val="2"/>
          <c:order val="2"/>
          <c:tx>
            <c:strRef>
              <c:f>Sheet1!$D$702</c:f>
              <c:strCache>
                <c:ptCount val="1"/>
                <c:pt idx="0">
                  <c:v>LTE 1800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Sheet1!$A$703</c:f>
              <c:strCache>
                <c:ptCount val="1"/>
                <c:pt idx="0">
                  <c:v>Bandwidh</c:v>
                </c:pt>
              </c:strCache>
            </c:strRef>
          </c:cat>
          <c:val>
            <c:numRef>
              <c:f>Sheet1!$D$703</c:f>
              <c:numCache>
                <c:formatCode>0</c:formatCode>
                <c:ptCount val="1"/>
                <c:pt idx="0">
                  <c:v>10</c:v>
                </c:pt>
              </c:numCache>
            </c:numRef>
          </c:val>
          <c:extLst>
            <c:ext xmlns:c16="http://schemas.microsoft.com/office/drawing/2014/chart" uri="{C3380CC4-5D6E-409C-BE32-E72D297353CC}">
              <c16:uniqueId val="{00000002-7E1C-4069-A4FD-89CCB952450A}"/>
            </c:ext>
          </c:extLst>
        </c:ser>
        <c:ser>
          <c:idx val="3"/>
          <c:order val="3"/>
          <c:tx>
            <c:strRef>
              <c:f>Sheet1!$E$702</c:f>
              <c:strCache>
                <c:ptCount val="1"/>
                <c:pt idx="0">
                  <c:v>LTE 2100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Sheet1!$A$703</c:f>
              <c:strCache>
                <c:ptCount val="1"/>
                <c:pt idx="0">
                  <c:v>Bandwidh</c:v>
                </c:pt>
              </c:strCache>
            </c:strRef>
          </c:cat>
          <c:val>
            <c:numRef>
              <c:f>Sheet1!$E$703</c:f>
              <c:numCache>
                <c:formatCode>0</c:formatCode>
                <c:ptCount val="1"/>
                <c:pt idx="0">
                  <c:v>10</c:v>
                </c:pt>
              </c:numCache>
            </c:numRef>
          </c:val>
          <c:extLst>
            <c:ext xmlns:c16="http://schemas.microsoft.com/office/drawing/2014/chart" uri="{C3380CC4-5D6E-409C-BE32-E72D297353CC}">
              <c16:uniqueId val="{00000003-7E1C-4069-A4FD-89CCB952450A}"/>
            </c:ext>
          </c:extLst>
        </c:ser>
        <c:ser>
          <c:idx val="4"/>
          <c:order val="4"/>
          <c:tx>
            <c:strRef>
              <c:f>Sheet1!$F$702</c:f>
              <c:strCache>
                <c:ptCount val="1"/>
                <c:pt idx="0">
                  <c:v>LTE 2600</c:v>
                </c:pt>
              </c:strCache>
            </c:strRef>
          </c:tx>
          <c:spPr>
            <a:solidFill>
              <a:schemeClr val="accent6">
                <a:lumMod val="60000"/>
              </a:schemeClr>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Sheet1!$A$703</c:f>
              <c:strCache>
                <c:ptCount val="1"/>
                <c:pt idx="0">
                  <c:v>Bandwidh</c:v>
                </c:pt>
              </c:strCache>
            </c:strRef>
          </c:cat>
          <c:val>
            <c:numRef>
              <c:f>Sheet1!$F$703</c:f>
              <c:numCache>
                <c:formatCode>0</c:formatCode>
                <c:ptCount val="1"/>
                <c:pt idx="0">
                  <c:v>20</c:v>
                </c:pt>
              </c:numCache>
            </c:numRef>
          </c:val>
          <c:extLst>
            <c:ext xmlns:c16="http://schemas.microsoft.com/office/drawing/2014/chart" uri="{C3380CC4-5D6E-409C-BE32-E72D297353CC}">
              <c16:uniqueId val="{00000004-7E1C-4069-A4FD-89CCB952450A}"/>
            </c:ext>
          </c:extLst>
        </c:ser>
        <c:dLbls>
          <c:dLblPos val="outEnd"/>
          <c:showLegendKey val="0"/>
          <c:showVal val="1"/>
          <c:showCatName val="0"/>
          <c:showSerName val="0"/>
          <c:showPercent val="0"/>
          <c:showBubbleSize val="0"/>
        </c:dLbls>
        <c:gapWidth val="150"/>
        <c:axId val="2062082070"/>
        <c:axId val="254459946"/>
      </c:barChart>
      <c:catAx>
        <c:axId val="2062082070"/>
        <c:scaling>
          <c:orientation val="minMax"/>
        </c:scaling>
        <c:delete val="0"/>
        <c:axPos val="b"/>
        <c:title>
          <c:tx>
            <c:rich>
              <a:bodyPr rot="0" spcFirstLastPara="1" vertOverflow="ellipsis" vert="horz" wrap="square" anchor="ctr" anchorCtr="1"/>
              <a:lstStyle/>
              <a:p>
                <a:pPr lvl="0">
                  <a:defRPr sz="1000" b="0" i="0" u="none" strike="noStrike" kern="1200" baseline="0">
                    <a:solidFill>
                      <a:srgbClr val="000000"/>
                    </a:solidFill>
                    <a:latin typeface="+mn-lt"/>
                    <a:ea typeface="+mn-ea"/>
                    <a:cs typeface="+mn-cs"/>
                  </a:defRPr>
                </a:pPr>
                <a:endParaRPr lang="fr-FR"/>
              </a:p>
            </c:rich>
          </c:tx>
          <c:overlay val="0"/>
          <c:spPr>
            <a:noFill/>
            <a:ln>
              <a:noFill/>
            </a:ln>
            <a:effectLst/>
          </c:sp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lvl="0">
              <a:defRPr sz="900" b="0" i="0" u="none" strike="noStrike" kern="1200" baseline="0">
                <a:solidFill>
                  <a:srgbClr val="000000"/>
                </a:solidFill>
                <a:latin typeface="Calibri"/>
                <a:ea typeface="+mn-ea"/>
                <a:cs typeface="+mn-cs"/>
              </a:defRPr>
            </a:pPr>
            <a:endParaRPr lang="fr-FR"/>
          </a:p>
        </c:txPr>
        <c:crossAx val="254459946"/>
        <c:crosses val="autoZero"/>
        <c:auto val="1"/>
        <c:lblAlgn val="ctr"/>
        <c:lblOffset val="100"/>
        <c:noMultiLvlLbl val="1"/>
      </c:catAx>
      <c:valAx>
        <c:axId val="254459946"/>
        <c:scaling>
          <c:orientation val="minMax"/>
        </c:scaling>
        <c:delete val="0"/>
        <c:axPos val="l"/>
        <c:majorGridlines>
          <c:spPr>
            <a:ln w="6350" cap="flat" cmpd="sng" algn="ctr">
              <a:solidFill>
                <a:srgbClr val="B7B7B7"/>
              </a:solidFill>
              <a:prstDash val="solid"/>
              <a:round/>
            </a:ln>
            <a:effectLst/>
          </c:spPr>
        </c:majorGridlines>
        <c:title>
          <c:tx>
            <c:rich>
              <a:bodyPr rot="-5400000" spcFirstLastPara="1" vertOverflow="ellipsis" vert="horz" wrap="square" anchor="ctr" anchorCtr="1"/>
              <a:lstStyle/>
              <a:p>
                <a:pPr lvl="0">
                  <a:defRPr sz="1000" b="0" i="0" u="none" strike="noStrike" kern="1200" baseline="0">
                    <a:solidFill>
                      <a:srgbClr val="000000"/>
                    </a:solidFill>
                    <a:latin typeface="+mn-lt"/>
                    <a:ea typeface="+mn-ea"/>
                    <a:cs typeface="+mn-cs"/>
                  </a:defRPr>
                </a:pPr>
                <a:endParaRPr lang="fr-FR"/>
              </a:p>
            </c:rich>
          </c:tx>
          <c:overlay val="0"/>
          <c:spPr>
            <a:noFill/>
            <a:ln>
              <a:noFill/>
            </a:ln>
            <a:effectLst/>
          </c:sp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lvl="0">
              <a:defRPr sz="900" b="0" i="0" u="none" strike="noStrike" kern="1200" baseline="0">
                <a:solidFill>
                  <a:srgbClr val="000000"/>
                </a:solidFill>
                <a:latin typeface="Calibri"/>
                <a:ea typeface="+mn-ea"/>
                <a:cs typeface="+mn-cs"/>
              </a:defRPr>
            </a:pPr>
            <a:endParaRPr lang="fr-FR"/>
          </a:p>
        </c:txPr>
        <c:crossAx val="2062082070"/>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legend>
    <c:plotVisOnly val="1"/>
    <c:dispBlanksAs val="zero"/>
    <c:showDLblsOverMax val="1"/>
  </c:chart>
  <c:spPr>
    <a:solidFill>
      <a:schemeClr val="bg1"/>
    </a:solidFill>
    <a:ln w="6350" cap="flat" cmpd="sng" algn="ctr">
      <a:solidFill>
        <a:schemeClr val="tx1">
          <a:tint val="75000"/>
        </a:schemeClr>
      </a:solidFill>
      <a:prstDash val="solid"/>
      <a:round/>
    </a:ln>
    <a:effectLst/>
  </c:spPr>
  <c:txPr>
    <a:bodyPr/>
    <a:lstStyle/>
    <a:p>
      <a:pPr>
        <a:defRPr/>
      </a:pPr>
      <a:endParaRPr lang="fr-F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fr-FR"/>
              <a:t>3G</a:t>
            </a:r>
            <a:r>
              <a:rPr lang="fr-FR" baseline="0"/>
              <a:t> band </a:t>
            </a:r>
            <a:r>
              <a:rPr lang="fr-FR"/>
              <a:t>usage(%)</a:t>
            </a:r>
          </a:p>
        </c:rich>
      </c:tx>
      <c:layout>
        <c:manualLayout>
          <c:xMode val="edge"/>
          <c:yMode val="edge"/>
          <c:x val="0.25289574219889183"/>
          <c:y val="4.1266817804889756E-2"/>
          <c:w val="0.7471042275428772"/>
          <c:h val="0.15181452035903931"/>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88931942197973E-2"/>
          <c:y val="0.18117532978119746"/>
          <c:w val="0.89281024070082438"/>
          <c:h val="0.65969551709705432"/>
        </c:manualLayout>
      </c:layout>
      <c:barChart>
        <c:barDir val="col"/>
        <c:grouping val="clustered"/>
        <c:varyColors val="0"/>
        <c:ser>
          <c:idx val="0"/>
          <c:order val="0"/>
          <c:tx>
            <c:strRef>
              <c:f>Sheet1!$A$575</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Sheet1!$B$574:$C$574</c:f>
              <c:strCache>
                <c:ptCount val="2"/>
                <c:pt idx="0">
                  <c:v>UMTS 900</c:v>
                </c:pt>
                <c:pt idx="1">
                  <c:v>UMTS 2100</c:v>
                </c:pt>
              </c:strCache>
            </c:strRef>
          </c:cat>
          <c:val>
            <c:numRef>
              <c:f>Sheet1!$B$575:$C$575</c:f>
              <c:numCache>
                <c:formatCode>0.00%</c:formatCode>
                <c:ptCount val="2"/>
                <c:pt idx="0">
                  <c:v>0.33310000000000001</c:v>
                </c:pt>
                <c:pt idx="1">
                  <c:v>0.66690000000000005</c:v>
                </c:pt>
              </c:numCache>
            </c:numRef>
          </c:val>
          <c:extLst>
            <c:ext xmlns:c16="http://schemas.microsoft.com/office/drawing/2014/chart" uri="{C3380CC4-5D6E-409C-BE32-E72D297353CC}">
              <c16:uniqueId val="{00000000-3502-4BCD-80A9-7959CCE9BF8C}"/>
            </c:ext>
          </c:extLst>
        </c:ser>
        <c:ser>
          <c:idx val="2"/>
          <c:order val="1"/>
          <c:tx>
            <c:strRef>
              <c:f>Sheet1!$A$576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Sheet1!$B$574:$C$574</c:f>
              <c:strCache>
                <c:ptCount val="2"/>
                <c:pt idx="0">
                  <c:v>UMTS 900</c:v>
                </c:pt>
                <c:pt idx="1">
                  <c:v>UMTS 2100</c:v>
                </c:pt>
              </c:strCache>
            </c:strRef>
          </c:cat>
          <c:val>
            <c:numRef>
              <c:f>Sheet1!$B$576:$C$576</c:f>
              <c:numCache>
                <c:formatCode>0.00%</c:formatCode>
                <c:ptCount val="2"/>
                <c:pt idx="0">
                  <c:v>0.33</c:v>
                </c:pt>
                <c:pt idx="1">
                  <c:v>0.66669999999999996</c:v>
                </c:pt>
              </c:numCache>
            </c:numRef>
          </c:val>
          <c:extLst>
            <c:ext xmlns:c16="http://schemas.microsoft.com/office/drawing/2014/chart" uri="{C3380CC4-5D6E-409C-BE32-E72D297353CC}">
              <c16:uniqueId val="{00000001-3502-4BCD-80A9-7959CCE9BF8C}"/>
            </c:ext>
          </c:extLst>
        </c:ser>
        <c:ser>
          <c:idx val="1"/>
          <c:order val="2"/>
          <c:tx>
            <c:strRef>
              <c:f>Sheet1!$A$577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Sheet1!$B$574:$C$574</c:f>
              <c:strCache>
                <c:ptCount val="2"/>
                <c:pt idx="0">
                  <c:v>UMTS 900</c:v>
                </c:pt>
                <c:pt idx="1">
                  <c:v>UMTS 2100</c:v>
                </c:pt>
              </c:strCache>
            </c:strRef>
          </c:cat>
          <c:val>
            <c:numRef>
              <c:f>Sheet1!$B$577:$C$577</c:f>
              <c:numCache>
                <c:formatCode>0.00%</c:formatCode>
                <c:ptCount val="2"/>
                <c:pt idx="0">
                  <c:v>0.215</c:v>
                </c:pt>
                <c:pt idx="1">
                  <c:v>0.78500000000000003</c:v>
                </c:pt>
              </c:numCache>
            </c:numRef>
          </c:val>
          <c:extLst>
            <c:ext xmlns:c16="http://schemas.microsoft.com/office/drawing/2014/chart" uri="{C3380CC4-5D6E-409C-BE32-E72D297353CC}">
              <c16:uniqueId val="{00000002-3502-4BCD-80A9-7959CCE9BF8C}"/>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solidFill>
        <a:sysClr val="window" lastClr="FFFFFF">
          <a:lumMod val="65000"/>
        </a:sysClr>
      </a:solidFill>
    </a:ln>
    <a:effectLst/>
  </c:spPr>
  <c:txPr>
    <a:bodyPr/>
    <a:lstStyle/>
    <a:p>
      <a:pPr>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normalizeH="0" baseline="0" dirty="0">
                <a:solidFill>
                  <a:prstClr val="black">
                    <a:lumMod val="50000"/>
                    <a:lumOff val="50000"/>
                  </a:prstClr>
                </a:solidFill>
              </a:rPr>
              <a:t>MTN 3G codec </a:t>
            </a:r>
            <a:r>
              <a:rPr lang="en-US" sz="1400" b="0" i="0" u="none" strike="noStrike" kern="1200" spc="0" normalizeH="0" baseline="0" dirty="0" err="1">
                <a:solidFill>
                  <a:prstClr val="black">
                    <a:lumMod val="50000"/>
                    <a:lumOff val="50000"/>
                  </a:prstClr>
                </a:solidFill>
              </a:rPr>
              <a:t>distibution</a:t>
            </a:r>
            <a:r>
              <a:rPr lang="en-US" sz="1400" b="0" i="0" u="none" strike="noStrike" kern="1200" spc="0" normalizeH="0" baseline="0" dirty="0">
                <a:solidFill>
                  <a:prstClr val="black">
                    <a:lumMod val="50000"/>
                    <a:lumOff val="50000"/>
                  </a:prstClr>
                </a:solidFill>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FA4-4767-AB21-D294E226183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FA4-4767-AB21-D294E226183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FA4-4767-AB21-D294E226183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FA4-4767-AB21-D294E226183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FA4-4767-AB21-D294E226183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Sheet1!$A$309:$A$313</c:f>
              <c:strCache>
                <c:ptCount val="5"/>
                <c:pt idx="0">
                  <c:v>UMTS FDD NB 12.2</c:v>
                </c:pt>
                <c:pt idx="1">
                  <c:v>UMTS FDD NB 5.9</c:v>
                </c:pt>
                <c:pt idx="2">
                  <c:v>UMTS FDD NB 7.4</c:v>
                </c:pt>
                <c:pt idx="3">
                  <c:v>UMTS FDD WB 12.65</c:v>
                </c:pt>
                <c:pt idx="4">
                  <c:v>UMTS FDD WB 15.85</c:v>
                </c:pt>
              </c:strCache>
            </c:strRef>
          </c:cat>
          <c:val>
            <c:numRef>
              <c:f>Sheet1!$B$309:$B$313</c:f>
              <c:numCache>
                <c:formatCode>0.00%</c:formatCode>
                <c:ptCount val="5"/>
                <c:pt idx="0">
                  <c:v>0.3</c:v>
                </c:pt>
                <c:pt idx="1">
                  <c:v>1.4E-3</c:v>
                </c:pt>
                <c:pt idx="2">
                  <c:v>4.7999999999999996E-3</c:v>
                </c:pt>
                <c:pt idx="3">
                  <c:v>0.65610000000000002</c:v>
                </c:pt>
                <c:pt idx="4">
                  <c:v>4.7999999999999996E-3</c:v>
                </c:pt>
              </c:numCache>
            </c:numRef>
          </c:val>
          <c:extLst>
            <c:ext xmlns:c16="http://schemas.microsoft.com/office/drawing/2014/chart" uri="{C3380CC4-5D6E-409C-BE32-E72D297353CC}">
              <c16:uniqueId val="{0000000A-EFA4-4767-AB21-D294E226183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normalizeH="0" baseline="0" dirty="0">
                <a:solidFill>
                  <a:prstClr val="black">
                    <a:lumMod val="50000"/>
                    <a:lumOff val="50000"/>
                  </a:prstClr>
                </a:solidFill>
              </a:rPr>
              <a:t>MTN 2G codec </a:t>
            </a:r>
            <a:r>
              <a:rPr lang="en-US" sz="1400" b="0" i="0" u="none" strike="noStrike" kern="1200" spc="0" normalizeH="0" baseline="0" dirty="0" err="1">
                <a:solidFill>
                  <a:prstClr val="black">
                    <a:lumMod val="50000"/>
                    <a:lumOff val="50000"/>
                  </a:prstClr>
                </a:solidFill>
              </a:rPr>
              <a:t>distibution</a:t>
            </a:r>
            <a:r>
              <a:rPr lang="en-US" sz="1400" b="0" i="0" u="none" strike="noStrike" kern="1200" spc="0" normalizeH="0" baseline="0" dirty="0">
                <a:solidFill>
                  <a:prstClr val="black">
                    <a:lumMod val="50000"/>
                    <a:lumOff val="50000"/>
                  </a:prstClr>
                </a:solidFill>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5C1-4CED-AE30-5EF5C07B3E6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5C1-4CED-AE30-5EF5C07B3E6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5C1-4CED-AE30-5EF5C07B3E6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5C1-4CED-AE30-5EF5C07B3E6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5C1-4CED-AE30-5EF5C07B3E6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5C1-4CED-AE30-5EF5C07B3E6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5C1-4CED-AE30-5EF5C07B3E6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5C1-4CED-AE30-5EF5C07B3E6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Sheet1!$D$306:$D$313</c:f>
              <c:strCache>
                <c:ptCount val="8"/>
                <c:pt idx="0">
                  <c:v>GSM Full rate NB 12.2</c:v>
                </c:pt>
                <c:pt idx="1">
                  <c:v>GSM Full rate NB 7.4</c:v>
                </c:pt>
                <c:pt idx="2">
                  <c:v>GSM Half rate NB 4.75</c:v>
                </c:pt>
                <c:pt idx="3">
                  <c:v>GSM Half rate NB 5.9</c:v>
                </c:pt>
                <c:pt idx="4">
                  <c:v>GSM Half rate NB 7.4</c:v>
                </c:pt>
                <c:pt idx="5">
                  <c:v>GSM Wideband rate WB 12.65</c:v>
                </c:pt>
                <c:pt idx="6">
                  <c:v>GSM Wideband rate WB 6.6</c:v>
                </c:pt>
                <c:pt idx="7">
                  <c:v>GSM Wideband rate WB 8.85</c:v>
                </c:pt>
              </c:strCache>
            </c:strRef>
          </c:cat>
          <c:val>
            <c:numRef>
              <c:f>Sheet1!$E$306:$E$313</c:f>
              <c:numCache>
                <c:formatCode>0.00%</c:formatCode>
                <c:ptCount val="8"/>
                <c:pt idx="0">
                  <c:v>5.4007633587786257E-2</c:v>
                </c:pt>
                <c:pt idx="1">
                  <c:v>7.7550312283136705E-2</c:v>
                </c:pt>
                <c:pt idx="2">
                  <c:v>2.1946564885496182E-2</c:v>
                </c:pt>
                <c:pt idx="3">
                  <c:v>9.2765440666204027E-2</c:v>
                </c:pt>
                <c:pt idx="4">
                  <c:v>0.20303608605135323</c:v>
                </c:pt>
                <c:pt idx="5">
                  <c:v>0.23797709923664123</c:v>
                </c:pt>
                <c:pt idx="6">
                  <c:v>0.21354961832061067</c:v>
                </c:pt>
                <c:pt idx="7">
                  <c:v>9.9167244968771689E-2</c:v>
                </c:pt>
              </c:numCache>
            </c:numRef>
          </c:val>
          <c:extLst>
            <c:ext xmlns:c16="http://schemas.microsoft.com/office/drawing/2014/chart" uri="{C3380CC4-5D6E-409C-BE32-E72D297353CC}">
              <c16:uniqueId val="{00000010-25C1-4CED-AE30-5EF5C07B3E6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normalizeH="0" baseline="0" dirty="0">
                <a:solidFill>
                  <a:prstClr val="black">
                    <a:lumMod val="50000"/>
                    <a:lumOff val="50000"/>
                  </a:prstClr>
                </a:solidFill>
              </a:rPr>
              <a:t>MOOV 3G codec </a:t>
            </a:r>
            <a:r>
              <a:rPr lang="en-US" sz="1400" b="0" i="0" u="none" strike="noStrike" kern="1200" spc="0" normalizeH="0" baseline="0" dirty="0" err="1">
                <a:solidFill>
                  <a:prstClr val="black">
                    <a:lumMod val="50000"/>
                    <a:lumOff val="50000"/>
                  </a:prstClr>
                </a:solidFill>
              </a:rPr>
              <a:t>distibution</a:t>
            </a:r>
            <a:r>
              <a:rPr lang="en-US" sz="1400" b="0" i="0" u="none" strike="noStrike" kern="1200" spc="0" normalizeH="0" baseline="0" dirty="0">
                <a:solidFill>
                  <a:prstClr val="black">
                    <a:lumMod val="50000"/>
                    <a:lumOff val="50000"/>
                  </a:prstClr>
                </a:solidFill>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6BC0-4B7A-9AFF-B7C6E484438E}"/>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6BC0-4B7A-9AFF-B7C6E484438E}"/>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6BC0-4B7A-9AFF-B7C6E484438E}"/>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6BC0-4B7A-9AFF-B7C6E484438E}"/>
              </c:ext>
            </c:extLst>
          </c:dPt>
          <c:dLbls>
            <c:dLbl>
              <c:idx val="0"/>
              <c:layout>
                <c:manualLayout>
                  <c:x val="9.9551837270341212E-2"/>
                  <c:y val="-2.347914843977836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C0-4B7A-9AFF-B7C6E484438E}"/>
                </c:ext>
              </c:extLst>
            </c:dLbl>
            <c:dLbl>
              <c:idx val="2"/>
              <c:layout>
                <c:manualLayout>
                  <c:x val="-8.2452755905511807E-2"/>
                  <c:y val="-3.171988918051910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C0-4B7A-9AFF-B7C6E484438E}"/>
                </c:ext>
              </c:extLst>
            </c:dLbl>
            <c:dLbl>
              <c:idx val="3"/>
              <c:layout>
                <c:manualLayout>
                  <c:x val="-8.5699912510936137E-3"/>
                  <c:y val="-2.846857684456109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BC0-4B7A-9AFF-B7C6E484438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Sheet1!$A$521:$A$524</c:f>
              <c:strCache>
                <c:ptCount val="4"/>
                <c:pt idx="0">
                  <c:v>UMTS FDD NB 10.2</c:v>
                </c:pt>
                <c:pt idx="1">
                  <c:v>UMTS FDD NB 12.2</c:v>
                </c:pt>
                <c:pt idx="2">
                  <c:v>UMTS FDD NB 4.75</c:v>
                </c:pt>
                <c:pt idx="3">
                  <c:v>UMTS FDD NB 7.95</c:v>
                </c:pt>
              </c:strCache>
            </c:strRef>
          </c:cat>
          <c:val>
            <c:numRef>
              <c:f>Sheet1!$B$521:$B$524</c:f>
              <c:numCache>
                <c:formatCode>0.00%</c:formatCode>
                <c:ptCount val="4"/>
                <c:pt idx="0">
                  <c:v>5.5999999999999999E-3</c:v>
                </c:pt>
                <c:pt idx="1">
                  <c:v>0.9698</c:v>
                </c:pt>
                <c:pt idx="2">
                  <c:v>8.0000000000000002E-3</c:v>
                </c:pt>
                <c:pt idx="3">
                  <c:v>1.66E-2</c:v>
                </c:pt>
              </c:numCache>
            </c:numRef>
          </c:val>
          <c:extLst>
            <c:ext xmlns:c16="http://schemas.microsoft.com/office/drawing/2014/chart" uri="{C3380CC4-5D6E-409C-BE32-E72D297353CC}">
              <c16:uniqueId val="{00000008-6BC0-4B7A-9AFF-B7C6E484438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normalizeH="0" baseline="0" dirty="0">
                <a:solidFill>
                  <a:prstClr val="black">
                    <a:lumMod val="50000"/>
                    <a:lumOff val="50000"/>
                  </a:prstClr>
                </a:solidFill>
              </a:rPr>
              <a:t>MOOV 2G codec </a:t>
            </a:r>
            <a:r>
              <a:rPr lang="en-US" sz="1400" b="0" i="0" u="none" strike="noStrike" kern="1200" spc="0" normalizeH="0" baseline="0" dirty="0" err="1">
                <a:solidFill>
                  <a:prstClr val="black">
                    <a:lumMod val="50000"/>
                    <a:lumOff val="50000"/>
                  </a:prstClr>
                </a:solidFill>
              </a:rPr>
              <a:t>distibution</a:t>
            </a:r>
            <a:r>
              <a:rPr lang="en-US" sz="1400" b="0" i="0" u="none" strike="noStrike" kern="1200" spc="0" normalizeH="0" baseline="0" dirty="0">
                <a:solidFill>
                  <a:prstClr val="black">
                    <a:lumMod val="50000"/>
                    <a:lumOff val="50000"/>
                  </a:prstClr>
                </a:solidFill>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20-4B4D-AA56-C741A12CAD2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220-4B4D-AA56-C741A12CAD2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220-4B4D-AA56-C741A12CAD2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220-4B4D-AA56-C741A12CAD2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Sheet1!$D$520:$D$523</c:f>
              <c:strCache>
                <c:ptCount val="4"/>
                <c:pt idx="0">
                  <c:v>GSM Full rate NB 12.2</c:v>
                </c:pt>
                <c:pt idx="1">
                  <c:v>GSM Full rate NB 4.75</c:v>
                </c:pt>
                <c:pt idx="2">
                  <c:v>GSM Full rate NB 5.9</c:v>
                </c:pt>
                <c:pt idx="3">
                  <c:v>GSM Full rate NB 7.4</c:v>
                </c:pt>
              </c:strCache>
            </c:strRef>
          </c:cat>
          <c:val>
            <c:numRef>
              <c:f>Sheet1!$E$520:$E$523</c:f>
              <c:numCache>
                <c:formatCode>0.00%</c:formatCode>
                <c:ptCount val="4"/>
                <c:pt idx="0">
                  <c:v>0.6343402225755167</c:v>
                </c:pt>
                <c:pt idx="1">
                  <c:v>9.2209856915739269E-2</c:v>
                </c:pt>
                <c:pt idx="2">
                  <c:v>0.11128775834658187</c:v>
                </c:pt>
                <c:pt idx="3">
                  <c:v>0.16216216216216217</c:v>
                </c:pt>
              </c:numCache>
            </c:numRef>
          </c:val>
          <c:extLst>
            <c:ext xmlns:c16="http://schemas.microsoft.com/office/drawing/2014/chart" uri="{C3380CC4-5D6E-409C-BE32-E72D297353CC}">
              <c16:uniqueId val="{00000008-4220-4B4D-AA56-C741A12CAD2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normalizeH="0" baseline="0" dirty="0">
                <a:solidFill>
                  <a:prstClr val="black">
                    <a:lumMod val="50000"/>
                    <a:lumOff val="50000"/>
                  </a:prstClr>
                </a:solidFill>
              </a:rPr>
              <a:t>CELTISS 3G codec </a:t>
            </a:r>
            <a:r>
              <a:rPr lang="en-US" sz="1400" b="0" i="0" u="none" strike="noStrike" kern="1200" spc="0" normalizeH="0" baseline="0" dirty="0" err="1">
                <a:solidFill>
                  <a:prstClr val="black">
                    <a:lumMod val="50000"/>
                    <a:lumOff val="50000"/>
                  </a:prstClr>
                </a:solidFill>
              </a:rPr>
              <a:t>distibution</a:t>
            </a:r>
            <a:r>
              <a:rPr lang="en-US" sz="1400" b="0" i="0" u="none" strike="noStrike" kern="1200" spc="0" normalizeH="0" baseline="0" dirty="0">
                <a:solidFill>
                  <a:prstClr val="black">
                    <a:lumMod val="50000"/>
                    <a:lumOff val="50000"/>
                  </a:prstClr>
                </a:solidFill>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F50-42C2-A94E-990730E7F36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F50-42C2-A94E-990730E7F36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Sheet1!$A$537:$A$538</c:f>
              <c:strCache>
                <c:ptCount val="2"/>
                <c:pt idx="0">
                  <c:v>UMTS FDD NB 12.2</c:v>
                </c:pt>
                <c:pt idx="1">
                  <c:v>UMTS FDD WB 12.65</c:v>
                </c:pt>
              </c:strCache>
            </c:strRef>
          </c:cat>
          <c:val>
            <c:numRef>
              <c:f>Sheet1!$B$537:$B$538</c:f>
              <c:numCache>
                <c:formatCode>0.00%</c:formatCode>
                <c:ptCount val="2"/>
                <c:pt idx="0">
                  <c:v>0.97842595788746978</c:v>
                </c:pt>
                <c:pt idx="1">
                  <c:v>2.1574042112530202E-2</c:v>
                </c:pt>
              </c:numCache>
            </c:numRef>
          </c:val>
          <c:extLst>
            <c:ext xmlns:c16="http://schemas.microsoft.com/office/drawing/2014/chart" uri="{C3380CC4-5D6E-409C-BE32-E72D297353CC}">
              <c16:uniqueId val="{00000004-0F50-42C2-A94E-990730E7F36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normalizeH="0" baseline="0" dirty="0">
                <a:solidFill>
                  <a:prstClr val="black">
                    <a:lumMod val="50000"/>
                    <a:lumOff val="50000"/>
                  </a:prstClr>
                </a:solidFill>
              </a:rPr>
              <a:t>CELTISS 2G codec </a:t>
            </a:r>
            <a:r>
              <a:rPr lang="en-US" sz="1400" b="0" i="0" u="none" strike="noStrike" kern="1200" spc="0" normalizeH="0" baseline="0" dirty="0" err="1">
                <a:solidFill>
                  <a:prstClr val="black">
                    <a:lumMod val="50000"/>
                    <a:lumOff val="50000"/>
                  </a:prstClr>
                </a:solidFill>
              </a:rPr>
              <a:t>distibution</a:t>
            </a:r>
            <a:r>
              <a:rPr lang="en-US" sz="1400" b="0" i="0" u="none" strike="noStrike" kern="1200" spc="0" normalizeH="0" baseline="0" dirty="0">
                <a:solidFill>
                  <a:prstClr val="black">
                    <a:lumMod val="50000"/>
                    <a:lumOff val="50000"/>
                  </a:prstClr>
                </a:solidFill>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502-4878-98A7-DB23BCF5AF0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502-4878-98A7-DB23BCF5AF0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502-4878-98A7-DB23BCF5AF0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502-4878-98A7-DB23BCF5AF0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502-4878-98A7-DB23BCF5AF0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502-4878-98A7-DB23BCF5AF0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502-4878-98A7-DB23BCF5AF0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Sheet1!$D$536:$D$542</c:f>
              <c:strCache>
                <c:ptCount val="7"/>
                <c:pt idx="0">
                  <c:v>GSM Full rate NB 12.2</c:v>
                </c:pt>
                <c:pt idx="1">
                  <c:v>GSM Full rate NB 4.75</c:v>
                </c:pt>
                <c:pt idx="2">
                  <c:v>GSM Full rate NB 5.9</c:v>
                </c:pt>
                <c:pt idx="3">
                  <c:v>GSM Full rate NB 7.4</c:v>
                </c:pt>
                <c:pt idx="4">
                  <c:v>GSM Half rate NB 4.75</c:v>
                </c:pt>
                <c:pt idx="5">
                  <c:v>GSM Half rate NB 5.9</c:v>
                </c:pt>
                <c:pt idx="6">
                  <c:v>GSM Half rate NB 7.4</c:v>
                </c:pt>
              </c:strCache>
            </c:strRef>
          </c:cat>
          <c:val>
            <c:numRef>
              <c:f>Sheet1!$E$536:$E$542</c:f>
              <c:numCache>
                <c:formatCode>0.00%</c:formatCode>
                <c:ptCount val="7"/>
                <c:pt idx="0">
                  <c:v>0.29673650282030622</c:v>
                </c:pt>
                <c:pt idx="1">
                  <c:v>0.20225624496373892</c:v>
                </c:pt>
                <c:pt idx="2">
                  <c:v>0.20346494762288478</c:v>
                </c:pt>
                <c:pt idx="3">
                  <c:v>0.19037066881547141</c:v>
                </c:pt>
                <c:pt idx="4">
                  <c:v>4.5729250604351332E-2</c:v>
                </c:pt>
                <c:pt idx="5">
                  <c:v>2.7397260273972601E-2</c:v>
                </c:pt>
                <c:pt idx="6">
                  <c:v>3.4045124899274776E-2</c:v>
                </c:pt>
              </c:numCache>
            </c:numRef>
          </c:val>
          <c:extLst>
            <c:ext xmlns:c16="http://schemas.microsoft.com/office/drawing/2014/chart" uri="{C3380CC4-5D6E-409C-BE32-E72D297353CC}">
              <c16:uniqueId val="{0000000E-4502-4878-98A7-DB23BCF5AF0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bg1">
          <a:lumMod val="65000"/>
        </a:schemeClr>
      </a:solidFill>
      <a:round/>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E72727-BF8C-4CCD-9A34-4D3F3A3387A6}" type="datetimeFigureOut">
              <a:rPr lang="fr-FR" smtClean="0"/>
              <a:t>28/11/2023</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B7105B-C78A-44E8-B593-D56D889F06CE}" type="slidenum">
              <a:rPr lang="fr-FR" smtClean="0"/>
              <a:t>‹#›</a:t>
            </a:fld>
            <a:endParaRPr lang="fr-FR"/>
          </a:p>
        </p:txBody>
      </p:sp>
    </p:spTree>
    <p:extLst>
      <p:ext uri="{BB962C8B-B14F-4D97-AF65-F5344CB8AC3E}">
        <p14:creationId xmlns:p14="http://schemas.microsoft.com/office/powerpoint/2010/main" val="398312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7"/>
        <p:cNvGrpSpPr/>
        <p:nvPr/>
      </p:nvGrpSpPr>
      <p:grpSpPr>
        <a:xfrm>
          <a:off x="0" y="0"/>
          <a:ext cx="0" cy="0"/>
          <a:chOff x="0" y="0"/>
          <a:chExt cx="0" cy="0"/>
        </a:xfrm>
      </p:grpSpPr>
      <p:sp>
        <p:nvSpPr>
          <p:cNvPr id="1968" name="Google Shape;1968;p3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9" name="Google Shape;1969;p3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70" name="Google Shape;1970;p3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a:t>
            </a:fld>
            <a:endParaRPr>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5"/>
        <p:cNvGrpSpPr/>
        <p:nvPr/>
      </p:nvGrpSpPr>
      <p:grpSpPr>
        <a:xfrm>
          <a:off x="0" y="0"/>
          <a:ext cx="0" cy="0"/>
          <a:chOff x="0" y="0"/>
          <a:chExt cx="0" cy="0"/>
        </a:xfrm>
      </p:grpSpPr>
      <p:sp>
        <p:nvSpPr>
          <p:cNvPr id="1996" name="Google Shape;1996;p4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7" name="Google Shape;1997;p4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98" name="Google Shape;1998;p4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a:t>
            </a:fld>
            <a:endParaRPr>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5"/>
        <p:cNvGrpSpPr/>
        <p:nvPr/>
      </p:nvGrpSpPr>
      <p:grpSpPr>
        <a:xfrm>
          <a:off x="0" y="0"/>
          <a:ext cx="0" cy="0"/>
          <a:chOff x="0" y="0"/>
          <a:chExt cx="0" cy="0"/>
        </a:xfrm>
      </p:grpSpPr>
      <p:sp>
        <p:nvSpPr>
          <p:cNvPr id="2216" name="Google Shape;2216;p5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7" name="Google Shape;2217;p5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18" name="Google Shape;2218;p5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a:t>
            </a:fld>
            <a:endParaRPr>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5"/>
        <p:cNvGrpSpPr/>
        <p:nvPr/>
      </p:nvGrpSpPr>
      <p:grpSpPr>
        <a:xfrm>
          <a:off x="0" y="0"/>
          <a:ext cx="0" cy="0"/>
          <a:chOff x="0" y="0"/>
          <a:chExt cx="0" cy="0"/>
        </a:xfrm>
      </p:grpSpPr>
      <p:sp>
        <p:nvSpPr>
          <p:cNvPr id="2226" name="Google Shape;2226;p6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7" name="Google Shape;2227;p6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28" name="Google Shape;2228;p6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a:t>
            </a:fld>
            <a:endParaRPr>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5"/>
        <p:cNvGrpSpPr/>
        <p:nvPr/>
      </p:nvGrpSpPr>
      <p:grpSpPr>
        <a:xfrm>
          <a:off x="0" y="0"/>
          <a:ext cx="0" cy="0"/>
          <a:chOff x="0" y="0"/>
          <a:chExt cx="0" cy="0"/>
        </a:xfrm>
      </p:grpSpPr>
      <p:sp>
        <p:nvSpPr>
          <p:cNvPr id="2236" name="Google Shape;2236;p6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7" name="Google Shape;2237;p6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38" name="Google Shape;2238;p6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5</a:t>
            </a:fld>
            <a:endParaRPr>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5"/>
        <p:cNvGrpSpPr/>
        <p:nvPr/>
      </p:nvGrpSpPr>
      <p:grpSpPr>
        <a:xfrm>
          <a:off x="0" y="0"/>
          <a:ext cx="0" cy="0"/>
          <a:chOff x="0" y="0"/>
          <a:chExt cx="0" cy="0"/>
        </a:xfrm>
      </p:grpSpPr>
      <p:sp>
        <p:nvSpPr>
          <p:cNvPr id="2236" name="Google Shape;2236;p6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7" name="Google Shape;2237;p6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38" name="Google Shape;2238;p6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6</a:t>
            </a:fld>
            <a:endParaRPr>
              <a:solidFill>
                <a:srgbClr val="000000"/>
              </a:solidFill>
              <a:latin typeface="Arial"/>
              <a:ea typeface="Arial"/>
              <a:cs typeface="Arial"/>
              <a:sym typeface="Arial"/>
            </a:endParaRPr>
          </a:p>
        </p:txBody>
      </p:sp>
    </p:spTree>
    <p:extLst>
      <p:ext uri="{BB962C8B-B14F-4D97-AF65-F5344CB8AC3E}">
        <p14:creationId xmlns:p14="http://schemas.microsoft.com/office/powerpoint/2010/main" val="2596953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6"/>
        <p:cNvGrpSpPr/>
        <p:nvPr/>
      </p:nvGrpSpPr>
      <p:grpSpPr>
        <a:xfrm>
          <a:off x="0" y="0"/>
          <a:ext cx="0" cy="0"/>
          <a:chOff x="0" y="0"/>
          <a:chExt cx="0" cy="0"/>
        </a:xfrm>
      </p:grpSpPr>
      <p:sp>
        <p:nvSpPr>
          <p:cNvPr id="2247" name="Google Shape;2247;p6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8" name="Google Shape;2248;p6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49" name="Google Shape;2249;p6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7</a:t>
            </a:fld>
            <a:endParaRPr>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AC4FF-9F67-F7B1-CBF6-CDAD796FDE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FAFB369C-AC46-A31C-EE83-34D21C6287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462B7081-77D1-6BAE-D672-A6CFEC03AA64}"/>
              </a:ext>
            </a:extLst>
          </p:cNvPr>
          <p:cNvSpPr>
            <a:spLocks noGrp="1"/>
          </p:cNvSpPr>
          <p:nvPr>
            <p:ph type="dt" sz="half" idx="10"/>
          </p:nvPr>
        </p:nvSpPr>
        <p:spPr/>
        <p:txBody>
          <a:bodyPr/>
          <a:lstStyle/>
          <a:p>
            <a:fld id="{950EE33F-0EBA-476F-9039-446EB25A36BA}" type="datetimeFigureOut">
              <a:rPr lang="fr-FR" smtClean="0"/>
              <a:t>28/11/2023</a:t>
            </a:fld>
            <a:endParaRPr lang="fr-FR"/>
          </a:p>
        </p:txBody>
      </p:sp>
      <p:sp>
        <p:nvSpPr>
          <p:cNvPr id="5" name="Footer Placeholder 4">
            <a:extLst>
              <a:ext uri="{FF2B5EF4-FFF2-40B4-BE49-F238E27FC236}">
                <a16:creationId xmlns:a16="http://schemas.microsoft.com/office/drawing/2014/main" id="{122D02AB-C512-4A6E-CDB6-8E76D8F9D41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0157E1F1-BA55-AB29-14BB-25898C06B5D3}"/>
              </a:ext>
            </a:extLst>
          </p:cNvPr>
          <p:cNvSpPr>
            <a:spLocks noGrp="1"/>
          </p:cNvSpPr>
          <p:nvPr>
            <p:ph type="sldNum" sz="quarter" idx="12"/>
          </p:nvPr>
        </p:nvSpPr>
        <p:spPr/>
        <p:txBody>
          <a:bodyPr/>
          <a:lstStyle/>
          <a:p>
            <a:fld id="{E7F2E200-E48B-4D0E-810F-07EC6E24E571}" type="slidenum">
              <a:rPr lang="fr-FR" smtClean="0"/>
              <a:t>‹#›</a:t>
            </a:fld>
            <a:endParaRPr lang="fr-FR"/>
          </a:p>
        </p:txBody>
      </p:sp>
    </p:spTree>
    <p:extLst>
      <p:ext uri="{BB962C8B-B14F-4D97-AF65-F5344CB8AC3E}">
        <p14:creationId xmlns:p14="http://schemas.microsoft.com/office/powerpoint/2010/main" val="1322308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C9A03-2960-FDCD-A494-16AB6154E8D1}"/>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C2EC038B-480C-86BB-D0B8-BCB0752D0E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7611392-1C37-2D86-E8F4-385B43CFFB88}"/>
              </a:ext>
            </a:extLst>
          </p:cNvPr>
          <p:cNvSpPr>
            <a:spLocks noGrp="1"/>
          </p:cNvSpPr>
          <p:nvPr>
            <p:ph type="dt" sz="half" idx="10"/>
          </p:nvPr>
        </p:nvSpPr>
        <p:spPr/>
        <p:txBody>
          <a:bodyPr/>
          <a:lstStyle/>
          <a:p>
            <a:fld id="{950EE33F-0EBA-476F-9039-446EB25A36BA}" type="datetimeFigureOut">
              <a:rPr lang="fr-FR" smtClean="0"/>
              <a:t>28/11/2023</a:t>
            </a:fld>
            <a:endParaRPr lang="fr-FR"/>
          </a:p>
        </p:txBody>
      </p:sp>
      <p:sp>
        <p:nvSpPr>
          <p:cNvPr id="5" name="Footer Placeholder 4">
            <a:extLst>
              <a:ext uri="{FF2B5EF4-FFF2-40B4-BE49-F238E27FC236}">
                <a16:creationId xmlns:a16="http://schemas.microsoft.com/office/drawing/2014/main" id="{D56E0C86-041D-7B2C-85F2-E25A7B24E7AD}"/>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A2584933-86E8-FE2A-2AFC-D549B3AF7ADB}"/>
              </a:ext>
            </a:extLst>
          </p:cNvPr>
          <p:cNvSpPr>
            <a:spLocks noGrp="1"/>
          </p:cNvSpPr>
          <p:nvPr>
            <p:ph type="sldNum" sz="quarter" idx="12"/>
          </p:nvPr>
        </p:nvSpPr>
        <p:spPr/>
        <p:txBody>
          <a:bodyPr/>
          <a:lstStyle/>
          <a:p>
            <a:fld id="{E7F2E200-E48B-4D0E-810F-07EC6E24E571}" type="slidenum">
              <a:rPr lang="fr-FR" smtClean="0"/>
              <a:t>‹#›</a:t>
            </a:fld>
            <a:endParaRPr lang="fr-FR"/>
          </a:p>
        </p:txBody>
      </p:sp>
    </p:spTree>
    <p:extLst>
      <p:ext uri="{BB962C8B-B14F-4D97-AF65-F5344CB8AC3E}">
        <p14:creationId xmlns:p14="http://schemas.microsoft.com/office/powerpoint/2010/main" val="2997514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915D24-0DDD-3E62-57B4-943EE4C832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9D659B04-CDE9-14F5-A4F7-A1793D04EB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E07E881A-FF2F-EBB2-C0AB-AC3CD7F0E114}"/>
              </a:ext>
            </a:extLst>
          </p:cNvPr>
          <p:cNvSpPr>
            <a:spLocks noGrp="1"/>
          </p:cNvSpPr>
          <p:nvPr>
            <p:ph type="dt" sz="half" idx="10"/>
          </p:nvPr>
        </p:nvSpPr>
        <p:spPr/>
        <p:txBody>
          <a:bodyPr/>
          <a:lstStyle/>
          <a:p>
            <a:fld id="{950EE33F-0EBA-476F-9039-446EB25A36BA}" type="datetimeFigureOut">
              <a:rPr lang="fr-FR" smtClean="0"/>
              <a:t>28/11/2023</a:t>
            </a:fld>
            <a:endParaRPr lang="fr-FR"/>
          </a:p>
        </p:txBody>
      </p:sp>
      <p:sp>
        <p:nvSpPr>
          <p:cNvPr id="5" name="Footer Placeholder 4">
            <a:extLst>
              <a:ext uri="{FF2B5EF4-FFF2-40B4-BE49-F238E27FC236}">
                <a16:creationId xmlns:a16="http://schemas.microsoft.com/office/drawing/2014/main" id="{6D65CB26-B935-81F1-51D6-5A268E9261E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20ACB25-729E-A163-2793-82A349C8A47D}"/>
              </a:ext>
            </a:extLst>
          </p:cNvPr>
          <p:cNvSpPr>
            <a:spLocks noGrp="1"/>
          </p:cNvSpPr>
          <p:nvPr>
            <p:ph type="sldNum" sz="quarter" idx="12"/>
          </p:nvPr>
        </p:nvSpPr>
        <p:spPr/>
        <p:txBody>
          <a:bodyPr/>
          <a:lstStyle/>
          <a:p>
            <a:fld id="{E7F2E200-E48B-4D0E-810F-07EC6E24E571}" type="slidenum">
              <a:rPr lang="fr-FR" smtClean="0"/>
              <a:t>‹#›</a:t>
            </a:fld>
            <a:endParaRPr lang="fr-FR"/>
          </a:p>
        </p:txBody>
      </p:sp>
    </p:spTree>
    <p:extLst>
      <p:ext uri="{BB962C8B-B14F-4D97-AF65-F5344CB8AC3E}">
        <p14:creationId xmlns:p14="http://schemas.microsoft.com/office/powerpoint/2010/main" val="102006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ubtitle &amp; 1 column text">
  <p:cSld name="Title, subtitle &amp; 1 column text">
    <p:spTree>
      <p:nvGrpSpPr>
        <p:cNvPr id="1" name="Shape 851"/>
        <p:cNvGrpSpPr/>
        <p:nvPr/>
      </p:nvGrpSpPr>
      <p:grpSpPr>
        <a:xfrm>
          <a:off x="0" y="0"/>
          <a:ext cx="0" cy="0"/>
          <a:chOff x="0" y="0"/>
          <a:chExt cx="0" cy="0"/>
        </a:xfrm>
      </p:grpSpPr>
      <p:sp>
        <p:nvSpPr>
          <p:cNvPr id="852" name="Google Shape;852;p112"/>
          <p:cNvSpPr txBox="1">
            <a:spLocks noGrp="1"/>
          </p:cNvSpPr>
          <p:nvPr>
            <p:ph type="body" idx="1"/>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53" name="Google Shape;853;p11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4" name="Google Shape;854;p112"/>
          <p:cNvSpPr txBox="1">
            <a:spLocks noGrp="1"/>
          </p:cNvSpPr>
          <p:nvPr>
            <p:ph type="body" idx="2"/>
          </p:nvPr>
        </p:nvSpPr>
        <p:spPr>
          <a:xfrm>
            <a:off x="469900" y="1665819"/>
            <a:ext cx="11252200" cy="4633383"/>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55" name="Google Shape;855;p11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6" name="Google Shape;856;p11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a:t>
            </a:fld>
            <a:endParaRPr/>
          </a:p>
        </p:txBody>
      </p:sp>
      <p:sp>
        <p:nvSpPr>
          <p:cNvPr id="857" name="Google Shape;857;p112"/>
          <p:cNvSpPr txBox="1"/>
          <p:nvPr/>
        </p:nvSpPr>
        <p:spPr>
          <a:xfrm>
            <a:off x="10631048" y="6654800"/>
            <a:ext cx="1559813" cy="10015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651">
                <a:solidFill>
                  <a:srgbClr val="000000"/>
                </a:solidFill>
                <a:latin typeface="Verdana"/>
                <a:ea typeface="Verdana"/>
                <a:cs typeface="Verdana"/>
                <a:sym typeface="Verdana"/>
              </a:rPr>
              <a:t>Intermediate Report</a:t>
            </a:r>
            <a:endParaRPr sz="651">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61287852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2C8A0-63EF-270F-8A52-6E1A5B49A7C5}"/>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46CC9491-4CF8-63EF-B07B-3F90E706FF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E14DDC30-8A6E-9161-B9AA-3D589E54B608}"/>
              </a:ext>
            </a:extLst>
          </p:cNvPr>
          <p:cNvSpPr>
            <a:spLocks noGrp="1"/>
          </p:cNvSpPr>
          <p:nvPr>
            <p:ph type="dt" sz="half" idx="10"/>
          </p:nvPr>
        </p:nvSpPr>
        <p:spPr/>
        <p:txBody>
          <a:bodyPr/>
          <a:lstStyle/>
          <a:p>
            <a:fld id="{950EE33F-0EBA-476F-9039-446EB25A36BA}" type="datetimeFigureOut">
              <a:rPr lang="fr-FR" smtClean="0"/>
              <a:t>28/11/2023</a:t>
            </a:fld>
            <a:endParaRPr lang="fr-FR"/>
          </a:p>
        </p:txBody>
      </p:sp>
      <p:sp>
        <p:nvSpPr>
          <p:cNvPr id="5" name="Footer Placeholder 4">
            <a:extLst>
              <a:ext uri="{FF2B5EF4-FFF2-40B4-BE49-F238E27FC236}">
                <a16:creationId xmlns:a16="http://schemas.microsoft.com/office/drawing/2014/main" id="{1061CE62-847C-9FF5-00FB-4AB7B04B0988}"/>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13DCC64B-0D2A-763F-5A68-3BA1C4C658A4}"/>
              </a:ext>
            </a:extLst>
          </p:cNvPr>
          <p:cNvSpPr>
            <a:spLocks noGrp="1"/>
          </p:cNvSpPr>
          <p:nvPr>
            <p:ph type="sldNum" sz="quarter" idx="12"/>
          </p:nvPr>
        </p:nvSpPr>
        <p:spPr/>
        <p:txBody>
          <a:bodyPr/>
          <a:lstStyle/>
          <a:p>
            <a:fld id="{E7F2E200-E48B-4D0E-810F-07EC6E24E571}" type="slidenum">
              <a:rPr lang="fr-FR" smtClean="0"/>
              <a:t>‹#›</a:t>
            </a:fld>
            <a:endParaRPr lang="fr-FR"/>
          </a:p>
        </p:txBody>
      </p:sp>
    </p:spTree>
    <p:extLst>
      <p:ext uri="{BB962C8B-B14F-4D97-AF65-F5344CB8AC3E}">
        <p14:creationId xmlns:p14="http://schemas.microsoft.com/office/powerpoint/2010/main" val="1330000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01F66-9B37-EC77-D997-D2E6E1EE12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401DB642-E2C2-800C-7D23-402670A6D0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C4D1DE-4DAD-1FEC-D8B3-1A3CB2B3342C}"/>
              </a:ext>
            </a:extLst>
          </p:cNvPr>
          <p:cNvSpPr>
            <a:spLocks noGrp="1"/>
          </p:cNvSpPr>
          <p:nvPr>
            <p:ph type="dt" sz="half" idx="10"/>
          </p:nvPr>
        </p:nvSpPr>
        <p:spPr/>
        <p:txBody>
          <a:bodyPr/>
          <a:lstStyle/>
          <a:p>
            <a:fld id="{950EE33F-0EBA-476F-9039-446EB25A36BA}" type="datetimeFigureOut">
              <a:rPr lang="fr-FR" smtClean="0"/>
              <a:t>28/11/2023</a:t>
            </a:fld>
            <a:endParaRPr lang="fr-FR"/>
          </a:p>
        </p:txBody>
      </p:sp>
      <p:sp>
        <p:nvSpPr>
          <p:cNvPr id="5" name="Footer Placeholder 4">
            <a:extLst>
              <a:ext uri="{FF2B5EF4-FFF2-40B4-BE49-F238E27FC236}">
                <a16:creationId xmlns:a16="http://schemas.microsoft.com/office/drawing/2014/main" id="{2CA568CA-450C-6B97-4FB5-CDE7BF7EEE8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93B5646C-F6D7-F1F1-B7CD-2BC4E021FD1E}"/>
              </a:ext>
            </a:extLst>
          </p:cNvPr>
          <p:cNvSpPr>
            <a:spLocks noGrp="1"/>
          </p:cNvSpPr>
          <p:nvPr>
            <p:ph type="sldNum" sz="quarter" idx="12"/>
          </p:nvPr>
        </p:nvSpPr>
        <p:spPr/>
        <p:txBody>
          <a:bodyPr/>
          <a:lstStyle/>
          <a:p>
            <a:fld id="{E7F2E200-E48B-4D0E-810F-07EC6E24E571}" type="slidenum">
              <a:rPr lang="fr-FR" smtClean="0"/>
              <a:t>‹#›</a:t>
            </a:fld>
            <a:endParaRPr lang="fr-FR"/>
          </a:p>
        </p:txBody>
      </p:sp>
    </p:spTree>
    <p:extLst>
      <p:ext uri="{BB962C8B-B14F-4D97-AF65-F5344CB8AC3E}">
        <p14:creationId xmlns:p14="http://schemas.microsoft.com/office/powerpoint/2010/main" val="2215740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4BEC4-C0B8-F1B0-4B31-8D1185A713A5}"/>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31DE4452-F5AE-A8BB-6186-4082E86CD2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1CAE47E0-5114-56D5-6703-DAB3A60583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AA0484B2-9D13-5D56-A74D-B7465D480D00}"/>
              </a:ext>
            </a:extLst>
          </p:cNvPr>
          <p:cNvSpPr>
            <a:spLocks noGrp="1"/>
          </p:cNvSpPr>
          <p:nvPr>
            <p:ph type="dt" sz="half" idx="10"/>
          </p:nvPr>
        </p:nvSpPr>
        <p:spPr/>
        <p:txBody>
          <a:bodyPr/>
          <a:lstStyle/>
          <a:p>
            <a:fld id="{950EE33F-0EBA-476F-9039-446EB25A36BA}" type="datetimeFigureOut">
              <a:rPr lang="fr-FR" smtClean="0"/>
              <a:t>28/11/2023</a:t>
            </a:fld>
            <a:endParaRPr lang="fr-FR"/>
          </a:p>
        </p:txBody>
      </p:sp>
      <p:sp>
        <p:nvSpPr>
          <p:cNvPr id="6" name="Footer Placeholder 5">
            <a:extLst>
              <a:ext uri="{FF2B5EF4-FFF2-40B4-BE49-F238E27FC236}">
                <a16:creationId xmlns:a16="http://schemas.microsoft.com/office/drawing/2014/main" id="{8756FA9F-7F0A-A331-247A-26A247E1DC9A}"/>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8266053B-C611-D313-E5A5-A2F03FAB7517}"/>
              </a:ext>
            </a:extLst>
          </p:cNvPr>
          <p:cNvSpPr>
            <a:spLocks noGrp="1"/>
          </p:cNvSpPr>
          <p:nvPr>
            <p:ph type="sldNum" sz="quarter" idx="12"/>
          </p:nvPr>
        </p:nvSpPr>
        <p:spPr/>
        <p:txBody>
          <a:bodyPr/>
          <a:lstStyle/>
          <a:p>
            <a:fld id="{E7F2E200-E48B-4D0E-810F-07EC6E24E571}" type="slidenum">
              <a:rPr lang="fr-FR" smtClean="0"/>
              <a:t>‹#›</a:t>
            </a:fld>
            <a:endParaRPr lang="fr-FR"/>
          </a:p>
        </p:txBody>
      </p:sp>
    </p:spTree>
    <p:extLst>
      <p:ext uri="{BB962C8B-B14F-4D97-AF65-F5344CB8AC3E}">
        <p14:creationId xmlns:p14="http://schemas.microsoft.com/office/powerpoint/2010/main" val="190657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793E-0C76-E5DE-167C-21AC6869F330}"/>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55F0FEBA-B215-41FB-30E9-E6D29A6E5E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0D78EC-D117-684E-57D6-C49A15AFF9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9FEBF79C-509C-8223-00FC-272AED34A9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E1A1CD-FA24-71E1-780F-10847393A1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FF42A2E9-958B-5248-DF70-BCF414668FBF}"/>
              </a:ext>
            </a:extLst>
          </p:cNvPr>
          <p:cNvSpPr>
            <a:spLocks noGrp="1"/>
          </p:cNvSpPr>
          <p:nvPr>
            <p:ph type="dt" sz="half" idx="10"/>
          </p:nvPr>
        </p:nvSpPr>
        <p:spPr/>
        <p:txBody>
          <a:bodyPr/>
          <a:lstStyle/>
          <a:p>
            <a:fld id="{950EE33F-0EBA-476F-9039-446EB25A36BA}" type="datetimeFigureOut">
              <a:rPr lang="fr-FR" smtClean="0"/>
              <a:t>28/11/2023</a:t>
            </a:fld>
            <a:endParaRPr lang="fr-FR"/>
          </a:p>
        </p:txBody>
      </p:sp>
      <p:sp>
        <p:nvSpPr>
          <p:cNvPr id="8" name="Footer Placeholder 7">
            <a:extLst>
              <a:ext uri="{FF2B5EF4-FFF2-40B4-BE49-F238E27FC236}">
                <a16:creationId xmlns:a16="http://schemas.microsoft.com/office/drawing/2014/main" id="{806599C3-DEED-4E4F-1FDA-4737E2CD5346}"/>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B62E8222-F6F7-8C41-807B-18DA0E00E84C}"/>
              </a:ext>
            </a:extLst>
          </p:cNvPr>
          <p:cNvSpPr>
            <a:spLocks noGrp="1"/>
          </p:cNvSpPr>
          <p:nvPr>
            <p:ph type="sldNum" sz="quarter" idx="12"/>
          </p:nvPr>
        </p:nvSpPr>
        <p:spPr/>
        <p:txBody>
          <a:bodyPr/>
          <a:lstStyle/>
          <a:p>
            <a:fld id="{E7F2E200-E48B-4D0E-810F-07EC6E24E571}" type="slidenum">
              <a:rPr lang="fr-FR" smtClean="0"/>
              <a:t>‹#›</a:t>
            </a:fld>
            <a:endParaRPr lang="fr-FR"/>
          </a:p>
        </p:txBody>
      </p:sp>
    </p:spTree>
    <p:extLst>
      <p:ext uri="{BB962C8B-B14F-4D97-AF65-F5344CB8AC3E}">
        <p14:creationId xmlns:p14="http://schemas.microsoft.com/office/powerpoint/2010/main" val="3863189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3267-7453-CA5B-3231-002A254D7F4F}"/>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F5FCD48E-9BC7-97A2-4FB9-BCC4FA6C7E02}"/>
              </a:ext>
            </a:extLst>
          </p:cNvPr>
          <p:cNvSpPr>
            <a:spLocks noGrp="1"/>
          </p:cNvSpPr>
          <p:nvPr>
            <p:ph type="dt" sz="half" idx="10"/>
          </p:nvPr>
        </p:nvSpPr>
        <p:spPr/>
        <p:txBody>
          <a:bodyPr/>
          <a:lstStyle/>
          <a:p>
            <a:fld id="{950EE33F-0EBA-476F-9039-446EB25A36BA}" type="datetimeFigureOut">
              <a:rPr lang="fr-FR" smtClean="0"/>
              <a:t>28/11/2023</a:t>
            </a:fld>
            <a:endParaRPr lang="fr-FR"/>
          </a:p>
        </p:txBody>
      </p:sp>
      <p:sp>
        <p:nvSpPr>
          <p:cNvPr id="4" name="Footer Placeholder 3">
            <a:extLst>
              <a:ext uri="{FF2B5EF4-FFF2-40B4-BE49-F238E27FC236}">
                <a16:creationId xmlns:a16="http://schemas.microsoft.com/office/drawing/2014/main" id="{DAE52F57-C5E7-B2A6-94F6-B5592B56BC11}"/>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CC1BD74B-8BB0-1D56-129C-CB4FD27F6DBB}"/>
              </a:ext>
            </a:extLst>
          </p:cNvPr>
          <p:cNvSpPr>
            <a:spLocks noGrp="1"/>
          </p:cNvSpPr>
          <p:nvPr>
            <p:ph type="sldNum" sz="quarter" idx="12"/>
          </p:nvPr>
        </p:nvSpPr>
        <p:spPr/>
        <p:txBody>
          <a:bodyPr/>
          <a:lstStyle/>
          <a:p>
            <a:fld id="{E7F2E200-E48B-4D0E-810F-07EC6E24E571}" type="slidenum">
              <a:rPr lang="fr-FR" smtClean="0"/>
              <a:t>‹#›</a:t>
            </a:fld>
            <a:endParaRPr lang="fr-FR"/>
          </a:p>
        </p:txBody>
      </p:sp>
    </p:spTree>
    <p:extLst>
      <p:ext uri="{BB962C8B-B14F-4D97-AF65-F5344CB8AC3E}">
        <p14:creationId xmlns:p14="http://schemas.microsoft.com/office/powerpoint/2010/main" val="3931571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A101F5-5E50-CC20-AC7F-5ED0D41E05EE}"/>
              </a:ext>
            </a:extLst>
          </p:cNvPr>
          <p:cNvSpPr>
            <a:spLocks noGrp="1"/>
          </p:cNvSpPr>
          <p:nvPr>
            <p:ph type="dt" sz="half" idx="10"/>
          </p:nvPr>
        </p:nvSpPr>
        <p:spPr/>
        <p:txBody>
          <a:bodyPr/>
          <a:lstStyle/>
          <a:p>
            <a:fld id="{950EE33F-0EBA-476F-9039-446EB25A36BA}" type="datetimeFigureOut">
              <a:rPr lang="fr-FR" smtClean="0"/>
              <a:t>28/11/2023</a:t>
            </a:fld>
            <a:endParaRPr lang="fr-FR"/>
          </a:p>
        </p:txBody>
      </p:sp>
      <p:sp>
        <p:nvSpPr>
          <p:cNvPr id="3" name="Footer Placeholder 2">
            <a:extLst>
              <a:ext uri="{FF2B5EF4-FFF2-40B4-BE49-F238E27FC236}">
                <a16:creationId xmlns:a16="http://schemas.microsoft.com/office/drawing/2014/main" id="{D8AE5639-DDED-1D58-2DC6-AD9136B8A02A}"/>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5900866F-0221-7864-64AF-D90B8B6D4375}"/>
              </a:ext>
            </a:extLst>
          </p:cNvPr>
          <p:cNvSpPr>
            <a:spLocks noGrp="1"/>
          </p:cNvSpPr>
          <p:nvPr>
            <p:ph type="sldNum" sz="quarter" idx="12"/>
          </p:nvPr>
        </p:nvSpPr>
        <p:spPr/>
        <p:txBody>
          <a:bodyPr/>
          <a:lstStyle/>
          <a:p>
            <a:fld id="{E7F2E200-E48B-4D0E-810F-07EC6E24E571}" type="slidenum">
              <a:rPr lang="fr-FR" smtClean="0"/>
              <a:t>‹#›</a:t>
            </a:fld>
            <a:endParaRPr lang="fr-FR"/>
          </a:p>
        </p:txBody>
      </p:sp>
    </p:spTree>
    <p:extLst>
      <p:ext uri="{BB962C8B-B14F-4D97-AF65-F5344CB8AC3E}">
        <p14:creationId xmlns:p14="http://schemas.microsoft.com/office/powerpoint/2010/main" val="190322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372A9-DA9C-3656-35C2-B6F246FB59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B757D968-A60B-DE3D-C6D7-07B5EEEB87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9A5ACC62-E676-85A8-188E-10EEBB5FED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182DFB-AF6E-3507-040B-92944282F8E0}"/>
              </a:ext>
            </a:extLst>
          </p:cNvPr>
          <p:cNvSpPr>
            <a:spLocks noGrp="1"/>
          </p:cNvSpPr>
          <p:nvPr>
            <p:ph type="dt" sz="half" idx="10"/>
          </p:nvPr>
        </p:nvSpPr>
        <p:spPr/>
        <p:txBody>
          <a:bodyPr/>
          <a:lstStyle/>
          <a:p>
            <a:fld id="{950EE33F-0EBA-476F-9039-446EB25A36BA}" type="datetimeFigureOut">
              <a:rPr lang="fr-FR" smtClean="0"/>
              <a:t>28/11/2023</a:t>
            </a:fld>
            <a:endParaRPr lang="fr-FR"/>
          </a:p>
        </p:txBody>
      </p:sp>
      <p:sp>
        <p:nvSpPr>
          <p:cNvPr id="6" name="Footer Placeholder 5">
            <a:extLst>
              <a:ext uri="{FF2B5EF4-FFF2-40B4-BE49-F238E27FC236}">
                <a16:creationId xmlns:a16="http://schemas.microsoft.com/office/drawing/2014/main" id="{3B20D6DE-B386-7547-67C5-8FE29566DAF0}"/>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8CB54604-CA29-7928-6DE6-FECBEB357028}"/>
              </a:ext>
            </a:extLst>
          </p:cNvPr>
          <p:cNvSpPr>
            <a:spLocks noGrp="1"/>
          </p:cNvSpPr>
          <p:nvPr>
            <p:ph type="sldNum" sz="quarter" idx="12"/>
          </p:nvPr>
        </p:nvSpPr>
        <p:spPr/>
        <p:txBody>
          <a:bodyPr/>
          <a:lstStyle/>
          <a:p>
            <a:fld id="{E7F2E200-E48B-4D0E-810F-07EC6E24E571}" type="slidenum">
              <a:rPr lang="fr-FR" smtClean="0"/>
              <a:t>‹#›</a:t>
            </a:fld>
            <a:endParaRPr lang="fr-FR"/>
          </a:p>
        </p:txBody>
      </p:sp>
    </p:spTree>
    <p:extLst>
      <p:ext uri="{BB962C8B-B14F-4D97-AF65-F5344CB8AC3E}">
        <p14:creationId xmlns:p14="http://schemas.microsoft.com/office/powerpoint/2010/main" val="793854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343B4-2BB8-91F0-EB4E-EEC766AF37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91B3A7E3-1D36-7C4A-D2AD-ECE4B4310B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6390C938-1356-A680-5D99-2D3ADC9AD9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23CAF-9F46-68F8-1574-8A371FAB296E}"/>
              </a:ext>
            </a:extLst>
          </p:cNvPr>
          <p:cNvSpPr>
            <a:spLocks noGrp="1"/>
          </p:cNvSpPr>
          <p:nvPr>
            <p:ph type="dt" sz="half" idx="10"/>
          </p:nvPr>
        </p:nvSpPr>
        <p:spPr/>
        <p:txBody>
          <a:bodyPr/>
          <a:lstStyle/>
          <a:p>
            <a:fld id="{950EE33F-0EBA-476F-9039-446EB25A36BA}" type="datetimeFigureOut">
              <a:rPr lang="fr-FR" smtClean="0"/>
              <a:t>28/11/2023</a:t>
            </a:fld>
            <a:endParaRPr lang="fr-FR"/>
          </a:p>
        </p:txBody>
      </p:sp>
      <p:sp>
        <p:nvSpPr>
          <p:cNvPr id="6" name="Footer Placeholder 5">
            <a:extLst>
              <a:ext uri="{FF2B5EF4-FFF2-40B4-BE49-F238E27FC236}">
                <a16:creationId xmlns:a16="http://schemas.microsoft.com/office/drawing/2014/main" id="{317BED24-648C-E704-C85D-50D666CA6468}"/>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D65C18E3-A452-0533-8ABF-E65D1CE8DC95}"/>
              </a:ext>
            </a:extLst>
          </p:cNvPr>
          <p:cNvSpPr>
            <a:spLocks noGrp="1"/>
          </p:cNvSpPr>
          <p:nvPr>
            <p:ph type="sldNum" sz="quarter" idx="12"/>
          </p:nvPr>
        </p:nvSpPr>
        <p:spPr/>
        <p:txBody>
          <a:bodyPr/>
          <a:lstStyle/>
          <a:p>
            <a:fld id="{E7F2E200-E48B-4D0E-810F-07EC6E24E571}" type="slidenum">
              <a:rPr lang="fr-FR" smtClean="0"/>
              <a:t>‹#›</a:t>
            </a:fld>
            <a:endParaRPr lang="fr-FR"/>
          </a:p>
        </p:txBody>
      </p:sp>
    </p:spTree>
    <p:extLst>
      <p:ext uri="{BB962C8B-B14F-4D97-AF65-F5344CB8AC3E}">
        <p14:creationId xmlns:p14="http://schemas.microsoft.com/office/powerpoint/2010/main" val="3858307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0622BD-51F6-CAAA-2AFE-46599D57D4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76B0E83F-0ECE-DE3C-6876-EE3B2C4A99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F2DB4AD-0C9C-7890-5BB6-CCC4A8290D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0EE33F-0EBA-476F-9039-446EB25A36BA}" type="datetimeFigureOut">
              <a:rPr lang="fr-FR" smtClean="0"/>
              <a:t>28/11/2023</a:t>
            </a:fld>
            <a:endParaRPr lang="fr-FR"/>
          </a:p>
        </p:txBody>
      </p:sp>
      <p:sp>
        <p:nvSpPr>
          <p:cNvPr id="5" name="Footer Placeholder 4">
            <a:extLst>
              <a:ext uri="{FF2B5EF4-FFF2-40B4-BE49-F238E27FC236}">
                <a16:creationId xmlns:a16="http://schemas.microsoft.com/office/drawing/2014/main" id="{0A486A5D-CE8D-A4DB-C9A5-EF1F46A5DB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8D28C061-0387-7C14-1857-072386998E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2E200-E48B-4D0E-810F-07EC6E24E571}" type="slidenum">
              <a:rPr lang="fr-FR" smtClean="0"/>
              <a:t>‹#›</a:t>
            </a:fld>
            <a:endParaRPr lang="fr-FR"/>
          </a:p>
        </p:txBody>
      </p:sp>
    </p:spTree>
    <p:extLst>
      <p:ext uri="{BB962C8B-B14F-4D97-AF65-F5344CB8AC3E}">
        <p14:creationId xmlns:p14="http://schemas.microsoft.com/office/powerpoint/2010/main" val="3281781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chart" Target="../charts/chart3.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chart" Target="../charts/chart11.xml"/></Relationships>
</file>

<file path=ppt/slides/_rels/slide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chart" Target="../charts/char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chart" Target="../charts/chart16.xml"/><Relationship Id="rId4" Type="http://schemas.openxmlformats.org/officeDocument/2006/relationships/chart" Target="../charts/chart15.xml"/></Relationships>
</file>

<file path=ppt/slides/_rels/slide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chart" Target="../charts/chart19.xml"/><Relationship Id="rId4" Type="http://schemas.openxmlformats.org/officeDocument/2006/relationships/chart" Target="../charts/chart18.xml"/></Relationships>
</file>

<file path=ppt/slides/_rels/slide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chart" Target="../charts/chart22.xml"/><Relationship Id="rId4" Type="http://schemas.openxmlformats.org/officeDocument/2006/relationships/chart" Target="../charts/char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1"/>
        <p:cNvGrpSpPr/>
        <p:nvPr/>
      </p:nvGrpSpPr>
      <p:grpSpPr>
        <a:xfrm>
          <a:off x="0" y="0"/>
          <a:ext cx="0" cy="0"/>
          <a:chOff x="0" y="0"/>
          <a:chExt cx="0" cy="0"/>
        </a:xfrm>
      </p:grpSpPr>
      <p:sp>
        <p:nvSpPr>
          <p:cNvPr id="1972" name="Google Shape;1972;p3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Voice service Band usage(%)</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 has 40% of </a:t>
            </a:r>
            <a:r>
              <a:rPr lang="fr-FR" dirty="0" err="1">
                <a:solidFill>
                  <a:srgbClr val="7F7F7F"/>
                </a:solidFill>
                <a:latin typeface="Verdana"/>
                <a:ea typeface="Verdana"/>
                <a:cs typeface="Verdana"/>
                <a:sym typeface="Verdana"/>
              </a:rPr>
              <a:t>voice</a:t>
            </a:r>
            <a:r>
              <a:rPr lang="fr-FR" dirty="0">
                <a:solidFill>
                  <a:srgbClr val="7F7F7F"/>
                </a:solidFill>
                <a:latin typeface="Verdana"/>
                <a:ea typeface="Verdana"/>
                <a:cs typeface="Verdana"/>
                <a:sym typeface="Verdana"/>
              </a:rPr>
              <a:t> calls </a:t>
            </a:r>
            <a:r>
              <a:rPr lang="fr-FR" dirty="0" err="1">
                <a:solidFill>
                  <a:srgbClr val="7F7F7F"/>
                </a:solidFill>
                <a:latin typeface="Verdana"/>
                <a:ea typeface="Verdana"/>
                <a:cs typeface="Verdana"/>
                <a:sym typeface="Verdana"/>
              </a:rPr>
              <a:t>carried</a:t>
            </a:r>
            <a:r>
              <a:rPr lang="fr-FR" dirty="0">
                <a:solidFill>
                  <a:srgbClr val="7F7F7F"/>
                </a:solidFill>
                <a:latin typeface="Verdana"/>
                <a:ea typeface="Verdana"/>
                <a:cs typeface="Verdana"/>
                <a:sym typeface="Verdana"/>
              </a:rPr>
              <a:t> by 2G,</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CELTISS and MOOV have more </a:t>
            </a:r>
            <a:r>
              <a:rPr lang="fr-FR" dirty="0" err="1">
                <a:solidFill>
                  <a:srgbClr val="7F7F7F"/>
                </a:solidFill>
                <a:latin typeface="Verdana"/>
                <a:ea typeface="Verdana"/>
                <a:cs typeface="Verdana"/>
                <a:sym typeface="Verdana"/>
              </a:rPr>
              <a:t>than</a:t>
            </a:r>
            <a:r>
              <a:rPr lang="fr-FR" dirty="0">
                <a:solidFill>
                  <a:srgbClr val="7F7F7F"/>
                </a:solidFill>
                <a:latin typeface="Verdana"/>
                <a:ea typeface="Verdana"/>
                <a:cs typeface="Verdana"/>
                <a:sym typeface="Verdana"/>
              </a:rPr>
              <a:t> 98% of </a:t>
            </a:r>
            <a:r>
              <a:rPr lang="fr-FR" dirty="0" err="1">
                <a:solidFill>
                  <a:srgbClr val="7F7F7F"/>
                </a:solidFill>
                <a:latin typeface="Verdana"/>
                <a:ea typeface="Verdana"/>
                <a:cs typeface="Verdana"/>
                <a:sym typeface="Verdana"/>
              </a:rPr>
              <a:t>voice</a:t>
            </a:r>
            <a:r>
              <a:rPr lang="fr-FR" dirty="0">
                <a:solidFill>
                  <a:srgbClr val="7F7F7F"/>
                </a:solidFill>
                <a:latin typeface="Verdana"/>
                <a:ea typeface="Verdana"/>
                <a:cs typeface="Verdana"/>
                <a:sym typeface="Verdana"/>
              </a:rPr>
              <a:t> calls </a:t>
            </a:r>
            <a:r>
              <a:rPr lang="fr-FR" dirty="0" err="1">
                <a:solidFill>
                  <a:srgbClr val="7F7F7F"/>
                </a:solidFill>
                <a:latin typeface="Verdana"/>
                <a:ea typeface="Verdana"/>
                <a:cs typeface="Verdana"/>
                <a:sym typeface="Verdana"/>
              </a:rPr>
              <a:t>carried</a:t>
            </a:r>
            <a:r>
              <a:rPr lang="fr-FR" dirty="0">
                <a:solidFill>
                  <a:srgbClr val="7F7F7F"/>
                </a:solidFill>
                <a:latin typeface="Verdana"/>
                <a:ea typeface="Verdana"/>
                <a:cs typeface="Verdana"/>
                <a:sym typeface="Verdana"/>
              </a:rPr>
              <a:t> by 3G, </a:t>
            </a:r>
            <a:br>
              <a:rPr lang="fr-FR" dirty="0">
                <a:solidFill>
                  <a:srgbClr val="7F7F7F"/>
                </a:solidFill>
                <a:latin typeface="Verdana"/>
                <a:ea typeface="Verdana"/>
                <a:cs typeface="Verdana"/>
                <a:sym typeface="Verdana"/>
              </a:rPr>
            </a:br>
            <a:r>
              <a:rPr lang="fr-FR" dirty="0" err="1">
                <a:solidFill>
                  <a:srgbClr val="7F7F7F"/>
                </a:solidFill>
                <a:latin typeface="Verdana"/>
                <a:ea typeface="Verdana"/>
                <a:cs typeface="Verdana"/>
                <a:sym typeface="Verdana"/>
              </a:rPr>
              <a:t>Recommended</a:t>
            </a:r>
            <a:r>
              <a:rPr lang="fr-FR" dirty="0">
                <a:solidFill>
                  <a:srgbClr val="7F7F7F"/>
                </a:solidFill>
                <a:latin typeface="Verdana"/>
                <a:ea typeface="Verdana"/>
                <a:cs typeface="Verdana"/>
                <a:sym typeface="Verdana"/>
              </a:rPr>
              <a:t> for MTN to </a:t>
            </a:r>
            <a:r>
              <a:rPr lang="fr-FR" dirty="0" err="1">
                <a:solidFill>
                  <a:srgbClr val="7F7F7F"/>
                </a:solidFill>
                <a:latin typeface="Verdana"/>
                <a:ea typeface="Verdana"/>
                <a:cs typeface="Verdana"/>
                <a:sym typeface="Verdana"/>
              </a:rPr>
              <a:t>reduce</a:t>
            </a:r>
            <a:r>
              <a:rPr lang="fr-FR" dirty="0">
                <a:solidFill>
                  <a:srgbClr val="7F7F7F"/>
                </a:solidFill>
                <a:latin typeface="Verdana"/>
                <a:ea typeface="Verdana"/>
                <a:cs typeface="Verdana"/>
                <a:sym typeface="Verdana"/>
              </a:rPr>
              <a:t> 2G </a:t>
            </a:r>
            <a:r>
              <a:rPr lang="fr-FR" dirty="0" err="1">
                <a:solidFill>
                  <a:srgbClr val="7F7F7F"/>
                </a:solidFill>
                <a:latin typeface="Verdana"/>
                <a:ea typeface="Verdana"/>
                <a:cs typeface="Verdana"/>
                <a:sym typeface="Verdana"/>
              </a:rPr>
              <a:t>utilization</a:t>
            </a:r>
            <a:r>
              <a:rPr lang="fr-FR" dirty="0">
                <a:solidFill>
                  <a:srgbClr val="7F7F7F"/>
                </a:solidFill>
                <a:latin typeface="Verdana"/>
                <a:ea typeface="Verdana"/>
                <a:cs typeface="Verdana"/>
                <a:sym typeface="Verdana"/>
              </a:rPr>
              <a:t> and </a:t>
            </a:r>
            <a:r>
              <a:rPr lang="fr-FR" dirty="0" err="1">
                <a:solidFill>
                  <a:srgbClr val="7F7F7F"/>
                </a:solidFill>
                <a:latin typeface="Verdana"/>
                <a:ea typeface="Verdana"/>
                <a:cs typeface="Verdana"/>
                <a:sym typeface="Verdana"/>
              </a:rPr>
              <a:t>increase</a:t>
            </a:r>
            <a:r>
              <a:rPr lang="fr-FR" dirty="0">
                <a:solidFill>
                  <a:srgbClr val="7F7F7F"/>
                </a:solidFill>
                <a:latin typeface="Verdana"/>
                <a:ea typeface="Verdana"/>
                <a:cs typeface="Verdana"/>
                <a:sym typeface="Verdana"/>
              </a:rPr>
              <a:t> 3G </a:t>
            </a:r>
            <a:r>
              <a:rPr lang="fr-FR" dirty="0" err="1">
                <a:solidFill>
                  <a:srgbClr val="7F7F7F"/>
                </a:solidFill>
                <a:latin typeface="Verdana"/>
                <a:ea typeface="Verdana"/>
                <a:cs typeface="Verdana"/>
                <a:sym typeface="Verdana"/>
              </a:rPr>
              <a:t>penetration</a:t>
            </a:r>
            <a:r>
              <a:rPr lang="fr-FR" dirty="0">
                <a:solidFill>
                  <a:srgbClr val="7F7F7F"/>
                </a:solidFill>
                <a:latin typeface="Verdana"/>
                <a:ea typeface="Verdana"/>
                <a:cs typeface="Verdana"/>
                <a:sym typeface="Verdana"/>
              </a:rPr>
              <a:t> for </a:t>
            </a:r>
            <a:r>
              <a:rPr lang="fr-FR" dirty="0" err="1">
                <a:solidFill>
                  <a:srgbClr val="7F7F7F"/>
                </a:solidFill>
                <a:latin typeface="Verdana"/>
                <a:ea typeface="Verdana"/>
                <a:cs typeface="Verdana"/>
                <a:sym typeface="Verdana"/>
              </a:rPr>
              <a:t>better</a:t>
            </a:r>
            <a:r>
              <a:rPr lang="fr-FR" dirty="0">
                <a:solidFill>
                  <a:srgbClr val="7F7F7F"/>
                </a:solidFill>
                <a:latin typeface="Verdana"/>
                <a:ea typeface="Verdana"/>
                <a:cs typeface="Verdana"/>
                <a:sym typeface="Verdana"/>
              </a:rPr>
              <a:t> audio </a:t>
            </a:r>
            <a:r>
              <a:rPr lang="fr-FR" dirty="0" err="1">
                <a:solidFill>
                  <a:srgbClr val="7F7F7F"/>
                </a:solidFill>
                <a:latin typeface="Verdana"/>
                <a:ea typeface="Verdana"/>
                <a:cs typeface="Verdana"/>
                <a:sym typeface="Verdana"/>
              </a:rPr>
              <a:t>quality</a:t>
            </a:r>
            <a:r>
              <a:rPr lang="fr-FR" dirty="0">
                <a:solidFill>
                  <a:srgbClr val="7F7F7F"/>
                </a:solidFill>
                <a:latin typeface="Verdana"/>
                <a:ea typeface="Verdana"/>
                <a:cs typeface="Verdana"/>
                <a:sym typeface="Verdana"/>
              </a:rPr>
              <a:t>.</a:t>
            </a:r>
            <a:br>
              <a:rPr lang="fr-FR" dirty="0">
                <a:solidFill>
                  <a:srgbClr val="7F7F7F"/>
                </a:solidFill>
                <a:latin typeface="Verdana"/>
                <a:ea typeface="Verdana"/>
                <a:cs typeface="Verdana"/>
                <a:sym typeface="Verdana"/>
              </a:rPr>
            </a:br>
            <a:r>
              <a:rPr lang="fr-FR" dirty="0" err="1">
                <a:solidFill>
                  <a:srgbClr val="7F7F7F"/>
                </a:solidFill>
                <a:latin typeface="Verdana"/>
                <a:ea typeface="Verdana"/>
                <a:cs typeface="Verdana"/>
                <a:sym typeface="Verdana"/>
              </a:rPr>
              <a:t>MTN's</a:t>
            </a:r>
            <a:r>
              <a:rPr lang="fr-FR" dirty="0">
                <a:solidFill>
                  <a:srgbClr val="7F7F7F"/>
                </a:solidFill>
                <a:latin typeface="Verdana"/>
                <a:ea typeface="Verdana"/>
                <a:cs typeface="Verdana"/>
                <a:sym typeface="Verdana"/>
              </a:rPr>
              <a:t> 2G band usage: </a:t>
            </a:r>
            <a:r>
              <a:rPr lang="fr-FR" b="1" dirty="0">
                <a:solidFill>
                  <a:srgbClr val="7F7F7F"/>
                </a:solidFill>
                <a:latin typeface="Verdana"/>
                <a:ea typeface="Verdana"/>
                <a:cs typeface="Verdana"/>
                <a:sym typeface="Verdana"/>
              </a:rPr>
              <a:t>76,57% </a:t>
            </a:r>
            <a:r>
              <a:rPr lang="fr-FR" dirty="0">
                <a:solidFill>
                  <a:srgbClr val="7F7F7F"/>
                </a:solidFill>
                <a:latin typeface="Verdana"/>
                <a:ea typeface="Verdana"/>
                <a:cs typeface="Verdana"/>
                <a:sym typeface="Verdana"/>
              </a:rPr>
              <a:t>GSM 900 and </a:t>
            </a:r>
            <a:r>
              <a:rPr lang="fr-FR" b="1" dirty="0">
                <a:solidFill>
                  <a:srgbClr val="7F7F7F"/>
                </a:solidFill>
                <a:latin typeface="Verdana"/>
                <a:ea typeface="Verdana"/>
                <a:cs typeface="Verdana"/>
                <a:sym typeface="Verdana"/>
              </a:rPr>
              <a:t>23,43% </a:t>
            </a:r>
            <a:r>
              <a:rPr lang="fr-FR" dirty="0">
                <a:solidFill>
                  <a:srgbClr val="7F7F7F"/>
                </a:solidFill>
                <a:latin typeface="Verdana"/>
                <a:ea typeface="Verdana"/>
                <a:cs typeface="Verdana"/>
                <a:sym typeface="Verdana"/>
              </a:rPr>
              <a:t>GSM 1800 Mhz,</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3G band usage: MTN uses </a:t>
            </a:r>
            <a:r>
              <a:rPr lang="fr-FR" dirty="0" err="1">
                <a:solidFill>
                  <a:srgbClr val="7F7F7F"/>
                </a:solidFill>
                <a:latin typeface="Verdana"/>
                <a:ea typeface="Verdana"/>
                <a:cs typeface="Verdana"/>
                <a:sym typeface="Verdana"/>
              </a:rPr>
              <a:t>mainly</a:t>
            </a:r>
            <a:r>
              <a:rPr lang="fr-FR" dirty="0">
                <a:solidFill>
                  <a:srgbClr val="7F7F7F"/>
                </a:solidFill>
                <a:latin typeface="Verdana"/>
                <a:ea typeface="Verdana"/>
                <a:cs typeface="Verdana"/>
                <a:sym typeface="Verdana"/>
              </a:rPr>
              <a:t> UMTS2100, CELTISS uses </a:t>
            </a:r>
            <a:r>
              <a:rPr lang="fr-FR" dirty="0" err="1">
                <a:solidFill>
                  <a:srgbClr val="7F7F7F"/>
                </a:solidFill>
                <a:latin typeface="Verdana"/>
                <a:ea typeface="Verdana"/>
                <a:cs typeface="Verdana"/>
                <a:sym typeface="Verdana"/>
              </a:rPr>
              <a:t>mainly</a:t>
            </a:r>
            <a:r>
              <a:rPr lang="fr-FR" dirty="0">
                <a:solidFill>
                  <a:srgbClr val="7F7F7F"/>
                </a:solidFill>
                <a:latin typeface="Verdana"/>
                <a:ea typeface="Verdana"/>
                <a:cs typeface="Verdana"/>
                <a:sym typeface="Verdana"/>
              </a:rPr>
              <a:t> UMTS900 and MOOV has an </a:t>
            </a:r>
            <a:r>
              <a:rPr lang="fr-FR" dirty="0" err="1">
                <a:solidFill>
                  <a:srgbClr val="7F7F7F"/>
                </a:solidFill>
                <a:latin typeface="Verdana"/>
                <a:ea typeface="Verdana"/>
                <a:cs typeface="Verdana"/>
                <a:sym typeface="Verdana"/>
              </a:rPr>
              <a:t>equitable</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utilization</a:t>
            </a:r>
            <a:r>
              <a:rPr lang="fr-FR" dirty="0">
                <a:solidFill>
                  <a:srgbClr val="7F7F7F"/>
                </a:solidFill>
                <a:latin typeface="Verdana"/>
                <a:ea typeface="Verdana"/>
                <a:cs typeface="Verdana"/>
                <a:sym typeface="Verdana"/>
              </a:rPr>
              <a:t> for </a:t>
            </a:r>
            <a:r>
              <a:rPr lang="fr-FR" dirty="0" err="1">
                <a:solidFill>
                  <a:srgbClr val="7F7F7F"/>
                </a:solidFill>
                <a:latin typeface="Verdana"/>
                <a:ea typeface="Verdana"/>
                <a:cs typeface="Verdana"/>
                <a:sym typeface="Verdana"/>
              </a:rPr>
              <a:t>both</a:t>
            </a:r>
            <a:r>
              <a:rPr lang="fr-FR" dirty="0">
                <a:solidFill>
                  <a:srgbClr val="7F7F7F"/>
                </a:solidFill>
                <a:latin typeface="Verdana"/>
                <a:ea typeface="Verdana"/>
                <a:cs typeface="Verdana"/>
                <a:sym typeface="Verdana"/>
              </a:rPr>
              <a:t> bands U2100 and U900.</a:t>
            </a:r>
            <a:br>
              <a:rPr lang="fr-FR"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1973" name="Google Shape;1973;p3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a:t>
            </a:fld>
            <a:endParaRPr sz="651" b="0" i="0" u="none" strike="noStrike" cap="none">
              <a:solidFill>
                <a:srgbClr val="000000"/>
              </a:solidFill>
              <a:latin typeface="Verdana"/>
              <a:ea typeface="Verdana"/>
              <a:cs typeface="Verdana"/>
              <a:sym typeface="Verdana"/>
            </a:endParaRPr>
          </a:p>
        </p:txBody>
      </p:sp>
      <p:sp>
        <p:nvSpPr>
          <p:cNvPr id="1974" name="Google Shape;1974;p38"/>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2" name="Graphique 3">
            <a:extLst>
              <a:ext uri="{FF2B5EF4-FFF2-40B4-BE49-F238E27FC236}">
                <a16:creationId xmlns:a16="http://schemas.microsoft.com/office/drawing/2014/main" id="{B876376A-5752-481F-9C6F-7D207AA26B58}"/>
              </a:ext>
            </a:extLst>
          </p:cNvPr>
          <p:cNvGraphicFramePr>
            <a:graphicFrameLocks/>
          </p:cNvGraphicFramePr>
          <p:nvPr>
            <p:extLst>
              <p:ext uri="{D42A27DB-BD31-4B8C-83A1-F6EECF244321}">
                <p14:modId xmlns:p14="http://schemas.microsoft.com/office/powerpoint/2010/main" val="2610511571"/>
              </p:ext>
            </p:extLst>
          </p:nvPr>
        </p:nvGraphicFramePr>
        <p:xfrm>
          <a:off x="469899" y="3468525"/>
          <a:ext cx="3559175" cy="30614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Graphique 3">
            <a:extLst>
              <a:ext uri="{FF2B5EF4-FFF2-40B4-BE49-F238E27FC236}">
                <a16:creationId xmlns:a16="http://schemas.microsoft.com/office/drawing/2014/main" id="{ECB51E8B-10B0-40D9-B3ED-94130CF95C1A}"/>
              </a:ext>
            </a:extLst>
          </p:cNvPr>
          <p:cNvGraphicFramePr>
            <a:graphicFrameLocks/>
          </p:cNvGraphicFramePr>
          <p:nvPr>
            <p:extLst>
              <p:ext uri="{D42A27DB-BD31-4B8C-83A1-F6EECF244321}">
                <p14:modId xmlns:p14="http://schemas.microsoft.com/office/powerpoint/2010/main" val="3660315566"/>
              </p:ext>
            </p:extLst>
          </p:nvPr>
        </p:nvGraphicFramePr>
        <p:xfrm>
          <a:off x="4141860" y="3468525"/>
          <a:ext cx="3868665" cy="30540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Graphique 3">
            <a:extLst>
              <a:ext uri="{FF2B5EF4-FFF2-40B4-BE49-F238E27FC236}">
                <a16:creationId xmlns:a16="http://schemas.microsoft.com/office/drawing/2014/main" id="{F1408A4F-F70A-4313-9662-2359E95C7287}"/>
              </a:ext>
            </a:extLst>
          </p:cNvPr>
          <p:cNvGraphicFramePr>
            <a:graphicFrameLocks/>
          </p:cNvGraphicFramePr>
          <p:nvPr>
            <p:extLst>
              <p:ext uri="{D42A27DB-BD31-4B8C-83A1-F6EECF244321}">
                <p14:modId xmlns:p14="http://schemas.microsoft.com/office/powerpoint/2010/main" val="2449378950"/>
              </p:ext>
            </p:extLst>
          </p:nvPr>
        </p:nvGraphicFramePr>
        <p:xfrm>
          <a:off x="8162928" y="3469253"/>
          <a:ext cx="3952875" cy="306149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9"/>
        <p:cNvGrpSpPr/>
        <p:nvPr/>
      </p:nvGrpSpPr>
      <p:grpSpPr>
        <a:xfrm>
          <a:off x="0" y="0"/>
          <a:ext cx="0" cy="0"/>
          <a:chOff x="0" y="0"/>
          <a:chExt cx="0" cy="0"/>
        </a:xfrm>
      </p:grpSpPr>
      <p:sp>
        <p:nvSpPr>
          <p:cNvPr id="2000" name="Google Shape;2000;p40"/>
          <p:cNvSpPr txBox="1">
            <a:spLocks noGrp="1"/>
          </p:cNvSpPr>
          <p:nvPr>
            <p:ph type="title"/>
          </p:nvPr>
        </p:nvSpPr>
        <p:spPr>
          <a:xfrm>
            <a:off x="469900" y="126581"/>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Voice </a:t>
            </a:r>
            <a:r>
              <a:rPr lang="fr-FR" sz="2400" dirty="0" err="1">
                <a:solidFill>
                  <a:srgbClr val="414141"/>
                </a:solidFill>
              </a:rPr>
              <a:t>quality</a:t>
            </a:r>
            <a:r>
              <a:rPr lang="fr-FR" sz="2400" dirty="0">
                <a:solidFill>
                  <a:srgbClr val="414141"/>
                </a:solidFill>
              </a:rPr>
              <a:t> 3G Codec Rate distribution</a:t>
            </a:r>
            <a:br>
              <a:rPr lang="fr-FR" sz="2400" dirty="0">
                <a:solidFill>
                  <a:srgbClr val="414141"/>
                </a:solidFill>
              </a:rPr>
            </a:br>
            <a:br>
              <a:rPr lang="fr-FR" sz="2400" dirty="0">
                <a:solidFill>
                  <a:srgbClr val="414141"/>
                </a:solidFill>
              </a:rPr>
            </a:br>
            <a:r>
              <a:rPr lang="fr-FR" dirty="0">
                <a:solidFill>
                  <a:srgbClr val="00B050"/>
                </a:solidFill>
                <a:latin typeface="Verdana"/>
                <a:ea typeface="Verdana"/>
                <a:cs typeface="Verdana"/>
                <a:sym typeface="Verdana"/>
              </a:rPr>
              <a:t>AMR WB HD-</a:t>
            </a:r>
            <a:r>
              <a:rPr lang="fr-FR" dirty="0" err="1">
                <a:solidFill>
                  <a:srgbClr val="00B050"/>
                </a:solidFill>
                <a:latin typeface="Verdana"/>
                <a:ea typeface="Verdana"/>
                <a:cs typeface="Verdana"/>
                <a:sym typeface="Verdana"/>
              </a:rPr>
              <a:t>voice</a:t>
            </a:r>
            <a:r>
              <a:rPr lang="fr-FR" dirty="0">
                <a:solidFill>
                  <a:srgbClr val="00B050"/>
                </a:solidFill>
                <a:latin typeface="Verdana"/>
                <a:ea typeface="Verdana"/>
                <a:cs typeface="Verdana"/>
                <a:sym typeface="Verdana"/>
              </a:rPr>
              <a:t> </a:t>
            </a:r>
            <a:r>
              <a:rPr lang="fr-FR" dirty="0" err="1">
                <a:solidFill>
                  <a:srgbClr val="7F7F7F"/>
                </a:solidFill>
                <a:latin typeface="Verdana"/>
                <a:ea typeface="Verdana"/>
                <a:cs typeface="Verdana"/>
                <a:sym typeface="Verdana"/>
              </a:rPr>
              <a:t>is</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activated</a:t>
            </a:r>
            <a:r>
              <a:rPr lang="fr-FR" dirty="0">
                <a:solidFill>
                  <a:srgbClr val="7F7F7F"/>
                </a:solidFill>
                <a:latin typeface="Verdana"/>
                <a:ea typeface="Verdana"/>
                <a:cs typeface="Verdana"/>
                <a:sym typeface="Verdana"/>
              </a:rPr>
              <a:t> in </a:t>
            </a:r>
            <a:r>
              <a:rPr lang="fr-FR" dirty="0" err="1">
                <a:solidFill>
                  <a:srgbClr val="7F7F7F"/>
                </a:solidFill>
                <a:latin typeface="Verdana"/>
                <a:ea typeface="Verdana"/>
                <a:cs typeface="Verdana"/>
                <a:sym typeface="Verdana"/>
              </a:rPr>
              <a:t>MTN’s</a:t>
            </a:r>
            <a:r>
              <a:rPr lang="fr-FR" dirty="0">
                <a:solidFill>
                  <a:srgbClr val="7F7F7F"/>
                </a:solidFill>
                <a:latin typeface="Verdana"/>
                <a:ea typeface="Verdana"/>
                <a:cs typeface="Verdana"/>
                <a:sym typeface="Verdana"/>
              </a:rPr>
              <a:t> and </a:t>
            </a:r>
            <a:r>
              <a:rPr lang="fr-FR" dirty="0" err="1">
                <a:solidFill>
                  <a:srgbClr val="7F7F7F"/>
                </a:solidFill>
                <a:latin typeface="Verdana"/>
                <a:ea typeface="Verdana"/>
                <a:cs typeface="Verdana"/>
                <a:sym typeface="Verdana"/>
              </a:rPr>
              <a:t>CELTISS’s</a:t>
            </a:r>
            <a:r>
              <a:rPr lang="fr-FR" dirty="0">
                <a:solidFill>
                  <a:srgbClr val="7F7F7F"/>
                </a:solidFill>
                <a:latin typeface="Verdana"/>
                <a:ea typeface="Verdana"/>
                <a:cs typeface="Verdana"/>
                <a:sym typeface="Verdana"/>
              </a:rPr>
              <a:t> Network.</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AMR WB 12,65 </a:t>
            </a:r>
            <a:r>
              <a:rPr lang="fr-FR" dirty="0" err="1">
                <a:solidFill>
                  <a:srgbClr val="7F7F7F"/>
                </a:solidFill>
                <a:latin typeface="Verdana"/>
                <a:ea typeface="Verdana"/>
                <a:cs typeface="Verdana"/>
                <a:sym typeface="Verdana"/>
              </a:rPr>
              <a:t>is</a:t>
            </a:r>
            <a:r>
              <a:rPr lang="fr-FR" dirty="0">
                <a:solidFill>
                  <a:srgbClr val="7F7F7F"/>
                </a:solidFill>
                <a:latin typeface="Verdana"/>
                <a:ea typeface="Verdana"/>
                <a:cs typeface="Verdana"/>
                <a:sym typeface="Verdana"/>
              </a:rPr>
              <a:t> the main </a:t>
            </a:r>
            <a:r>
              <a:rPr lang="fr-FR" dirty="0" err="1">
                <a:solidFill>
                  <a:srgbClr val="7F7F7F"/>
                </a:solidFill>
                <a:latin typeface="Verdana"/>
                <a:ea typeface="Verdana"/>
                <a:cs typeface="Verdana"/>
                <a:sym typeface="Verdana"/>
              </a:rPr>
              <a:t>used</a:t>
            </a:r>
            <a:r>
              <a:rPr lang="fr-FR" dirty="0">
                <a:solidFill>
                  <a:srgbClr val="7F7F7F"/>
                </a:solidFill>
                <a:latin typeface="Verdana"/>
                <a:ea typeface="Verdana"/>
                <a:cs typeface="Verdana"/>
                <a:sym typeface="Verdana"/>
              </a:rPr>
              <a:t> codec for MTN.</a:t>
            </a:r>
            <a:br>
              <a:rPr lang="fr-FR"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chemeClr val="accent1"/>
                </a:solidFill>
              </a:rPr>
            </a:br>
            <a:br>
              <a:rPr lang="fr-FR" sz="2400" dirty="0">
                <a:solidFill>
                  <a:srgbClr val="414141"/>
                </a:solidFill>
              </a:rPr>
            </a:br>
            <a:br>
              <a:rPr lang="fr-FR" sz="2400" dirty="0">
                <a:solidFill>
                  <a:srgbClr val="414141"/>
                </a:solidFill>
              </a:rPr>
            </a:br>
            <a:endParaRPr sz="2400" dirty="0">
              <a:solidFill>
                <a:srgbClr val="414141"/>
              </a:solidFill>
            </a:endParaRPr>
          </a:p>
        </p:txBody>
      </p:sp>
      <p:sp>
        <p:nvSpPr>
          <p:cNvPr id="2001" name="Google Shape;2001;p4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a:t>
            </a:fld>
            <a:endParaRPr sz="651" b="0" i="0" u="none" strike="noStrike" cap="none">
              <a:solidFill>
                <a:srgbClr val="000000"/>
              </a:solidFill>
              <a:latin typeface="Verdana"/>
              <a:ea typeface="Verdana"/>
              <a:cs typeface="Verdana"/>
              <a:sym typeface="Verdana"/>
            </a:endParaRPr>
          </a:p>
        </p:txBody>
      </p:sp>
      <p:sp>
        <p:nvSpPr>
          <p:cNvPr id="2002" name="Google Shape;2002;p4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2" name="Chart 1">
            <a:extLst>
              <a:ext uri="{FF2B5EF4-FFF2-40B4-BE49-F238E27FC236}">
                <a16:creationId xmlns:a16="http://schemas.microsoft.com/office/drawing/2014/main" id="{1F04C32C-46A3-14B7-C562-DBE63150B728}"/>
              </a:ext>
            </a:extLst>
          </p:cNvPr>
          <p:cNvGraphicFramePr>
            <a:graphicFrameLocks/>
          </p:cNvGraphicFramePr>
          <p:nvPr>
            <p:extLst>
              <p:ext uri="{D42A27DB-BD31-4B8C-83A1-F6EECF244321}">
                <p14:modId xmlns:p14="http://schemas.microsoft.com/office/powerpoint/2010/main" val="458382611"/>
              </p:ext>
            </p:extLst>
          </p:nvPr>
        </p:nvGraphicFramePr>
        <p:xfrm>
          <a:off x="477837" y="1564838"/>
          <a:ext cx="3876675" cy="21945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A2E79A3E-5E52-08F6-E8CD-C997F9F280C4}"/>
              </a:ext>
            </a:extLst>
          </p:cNvPr>
          <p:cNvGraphicFramePr>
            <a:graphicFrameLocks/>
          </p:cNvGraphicFramePr>
          <p:nvPr>
            <p:extLst>
              <p:ext uri="{D42A27DB-BD31-4B8C-83A1-F6EECF244321}">
                <p14:modId xmlns:p14="http://schemas.microsoft.com/office/powerpoint/2010/main" val="2206350457"/>
              </p:ext>
            </p:extLst>
          </p:nvPr>
        </p:nvGraphicFramePr>
        <p:xfrm>
          <a:off x="469900" y="3887310"/>
          <a:ext cx="3884612" cy="25330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6C0D89AD-8358-55A8-EA4E-7ED4739BCD41}"/>
              </a:ext>
            </a:extLst>
          </p:cNvPr>
          <p:cNvGraphicFramePr>
            <a:graphicFrameLocks/>
          </p:cNvGraphicFramePr>
          <p:nvPr>
            <p:extLst>
              <p:ext uri="{D42A27DB-BD31-4B8C-83A1-F6EECF244321}">
                <p14:modId xmlns:p14="http://schemas.microsoft.com/office/powerpoint/2010/main" val="331446767"/>
              </p:ext>
            </p:extLst>
          </p:nvPr>
        </p:nvGraphicFramePr>
        <p:xfrm>
          <a:off x="4558506" y="1564838"/>
          <a:ext cx="3876675" cy="21945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a:extLst>
              <a:ext uri="{FF2B5EF4-FFF2-40B4-BE49-F238E27FC236}">
                <a16:creationId xmlns:a16="http://schemas.microsoft.com/office/drawing/2014/main" id="{6F9B610A-F50E-4134-B587-7140996067EA}"/>
              </a:ext>
            </a:extLst>
          </p:cNvPr>
          <p:cNvGraphicFramePr>
            <a:graphicFrameLocks/>
          </p:cNvGraphicFramePr>
          <p:nvPr>
            <p:extLst>
              <p:ext uri="{D42A27DB-BD31-4B8C-83A1-F6EECF244321}">
                <p14:modId xmlns:p14="http://schemas.microsoft.com/office/powerpoint/2010/main" val="2792522440"/>
              </p:ext>
            </p:extLst>
          </p:nvPr>
        </p:nvGraphicFramePr>
        <p:xfrm>
          <a:off x="4558505" y="3887311"/>
          <a:ext cx="3876676" cy="253309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Chart 5">
            <a:extLst>
              <a:ext uri="{FF2B5EF4-FFF2-40B4-BE49-F238E27FC236}">
                <a16:creationId xmlns:a16="http://schemas.microsoft.com/office/drawing/2014/main" id="{20E7FDB9-07D0-886B-77D6-73CF246D91B9}"/>
              </a:ext>
            </a:extLst>
          </p:cNvPr>
          <p:cNvGraphicFramePr>
            <a:graphicFrameLocks/>
          </p:cNvGraphicFramePr>
          <p:nvPr>
            <p:extLst>
              <p:ext uri="{D42A27DB-BD31-4B8C-83A1-F6EECF244321}">
                <p14:modId xmlns:p14="http://schemas.microsoft.com/office/powerpoint/2010/main" val="2700378029"/>
              </p:ext>
            </p:extLst>
          </p:nvPr>
        </p:nvGraphicFramePr>
        <p:xfrm>
          <a:off x="8528844" y="1564838"/>
          <a:ext cx="3571875" cy="219456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Chart 6">
            <a:extLst>
              <a:ext uri="{FF2B5EF4-FFF2-40B4-BE49-F238E27FC236}">
                <a16:creationId xmlns:a16="http://schemas.microsoft.com/office/drawing/2014/main" id="{DDC26AAD-41CE-2D23-18FC-03169B9CEC73}"/>
              </a:ext>
            </a:extLst>
          </p:cNvPr>
          <p:cNvGraphicFramePr>
            <a:graphicFrameLocks/>
          </p:cNvGraphicFramePr>
          <p:nvPr>
            <p:extLst>
              <p:ext uri="{D42A27DB-BD31-4B8C-83A1-F6EECF244321}">
                <p14:modId xmlns:p14="http://schemas.microsoft.com/office/powerpoint/2010/main" val="3640058962"/>
              </p:ext>
            </p:extLst>
          </p:nvPr>
        </p:nvGraphicFramePr>
        <p:xfrm>
          <a:off x="8528844" y="3898487"/>
          <a:ext cx="3571875" cy="2521919"/>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19"/>
        <p:cNvGrpSpPr/>
        <p:nvPr/>
      </p:nvGrpSpPr>
      <p:grpSpPr>
        <a:xfrm>
          <a:off x="0" y="0"/>
          <a:ext cx="0" cy="0"/>
          <a:chOff x="0" y="0"/>
          <a:chExt cx="0" cy="0"/>
        </a:xfrm>
      </p:grpSpPr>
      <p:sp>
        <p:nvSpPr>
          <p:cNvPr id="2220" name="Google Shape;2220;p5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BAND and TECHNOLOGY UTILISATION</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Most of MTN LTE </a:t>
            </a:r>
            <a:r>
              <a:rPr lang="fr-FR" dirty="0" err="1">
                <a:solidFill>
                  <a:srgbClr val="7F7F7F"/>
                </a:solidFill>
                <a:latin typeface="Verdana"/>
                <a:ea typeface="Verdana"/>
                <a:cs typeface="Verdana"/>
                <a:sym typeface="Verdana"/>
              </a:rPr>
              <a:t>samples</a:t>
            </a:r>
            <a:r>
              <a:rPr lang="fr-FR" dirty="0">
                <a:solidFill>
                  <a:srgbClr val="7F7F7F"/>
                </a:solidFill>
                <a:latin typeface="Verdana"/>
                <a:ea typeface="Verdana"/>
                <a:cs typeface="Verdana"/>
                <a:sym typeface="Verdana"/>
              </a:rPr>
              <a:t> in Cotonou are in 2600 band. </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Most of MOOV LTE </a:t>
            </a:r>
            <a:r>
              <a:rPr lang="fr-FR" dirty="0" err="1">
                <a:solidFill>
                  <a:srgbClr val="7F7F7F"/>
                </a:solidFill>
                <a:latin typeface="Verdana"/>
                <a:ea typeface="Verdana"/>
                <a:cs typeface="Verdana"/>
                <a:sym typeface="Verdana"/>
              </a:rPr>
              <a:t>samples</a:t>
            </a:r>
            <a:r>
              <a:rPr lang="fr-FR" dirty="0">
                <a:solidFill>
                  <a:srgbClr val="7F7F7F"/>
                </a:solidFill>
                <a:latin typeface="Verdana"/>
                <a:ea typeface="Verdana"/>
                <a:cs typeface="Verdana"/>
                <a:sym typeface="Verdana"/>
              </a:rPr>
              <a:t> in Cotonou are in 800 band and 2600 band.</a:t>
            </a:r>
            <a:br>
              <a:rPr lang="fr-FR" sz="2400"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Most of MOOV LTE </a:t>
            </a:r>
            <a:r>
              <a:rPr lang="fr-FR" dirty="0" err="1">
                <a:solidFill>
                  <a:srgbClr val="7F7F7F"/>
                </a:solidFill>
                <a:latin typeface="Verdana"/>
                <a:ea typeface="Verdana"/>
                <a:cs typeface="Verdana"/>
                <a:sym typeface="Verdana"/>
              </a:rPr>
              <a:t>samples</a:t>
            </a:r>
            <a:r>
              <a:rPr lang="fr-FR" dirty="0">
                <a:solidFill>
                  <a:srgbClr val="7F7F7F"/>
                </a:solidFill>
                <a:latin typeface="Verdana"/>
                <a:ea typeface="Verdana"/>
                <a:cs typeface="Verdana"/>
                <a:sym typeface="Verdana"/>
              </a:rPr>
              <a:t> in Cotonou are in 1800 band.</a:t>
            </a:r>
            <a:br>
              <a:rPr lang="fr-FR" sz="2800"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Usage of 3G U900 </a:t>
            </a:r>
            <a:r>
              <a:rPr lang="fr-FR" dirty="0" err="1">
                <a:solidFill>
                  <a:srgbClr val="7F7F7F"/>
                </a:solidFill>
                <a:latin typeface="Verdana"/>
                <a:ea typeface="Verdana"/>
                <a:cs typeface="Verdana"/>
                <a:sym typeface="Verdana"/>
              </a:rPr>
              <a:t>is</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very</a:t>
            </a:r>
            <a:r>
              <a:rPr lang="fr-FR" dirty="0">
                <a:solidFill>
                  <a:srgbClr val="7F7F7F"/>
                </a:solidFill>
                <a:latin typeface="Verdana"/>
                <a:ea typeface="Verdana"/>
                <a:cs typeface="Verdana"/>
                <a:sym typeface="Verdana"/>
              </a:rPr>
              <a:t> </a:t>
            </a:r>
            <a:r>
              <a:rPr lang="fr-FR" dirty="0" err="1">
                <a:solidFill>
                  <a:srgbClr val="7F7F7F"/>
                </a:solidFill>
                <a:latin typeface="Verdana"/>
                <a:ea typeface="Verdana"/>
                <a:cs typeface="Verdana"/>
                <a:sym typeface="Verdana"/>
              </a:rPr>
              <a:t>low</a:t>
            </a:r>
            <a:r>
              <a:rPr lang="fr-FR" dirty="0">
                <a:solidFill>
                  <a:srgbClr val="7F7F7F"/>
                </a:solidFill>
                <a:latin typeface="Verdana"/>
                <a:ea typeface="Verdana"/>
                <a:cs typeface="Verdana"/>
                <a:sym typeface="Verdana"/>
              </a:rPr>
              <a:t> for </a:t>
            </a:r>
            <a:r>
              <a:rPr lang="fr-FR" dirty="0" err="1">
                <a:solidFill>
                  <a:srgbClr val="7F7F7F"/>
                </a:solidFill>
                <a:latin typeface="Verdana"/>
                <a:ea typeface="Verdana"/>
                <a:cs typeface="Verdana"/>
                <a:sym typeface="Verdana"/>
              </a:rPr>
              <a:t>competitors</a:t>
            </a:r>
            <a:r>
              <a:rPr lang="fr-FR" dirty="0">
                <a:solidFill>
                  <a:srgbClr val="7F7F7F"/>
                </a:solidFill>
                <a:latin typeface="Verdana"/>
                <a:ea typeface="Verdana"/>
                <a:cs typeface="Verdana"/>
                <a:sym typeface="Verdana"/>
              </a:rPr>
              <a:t>.</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221" name="Google Shape;2221;p5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a:t>
            </a:fld>
            <a:endParaRPr sz="651" b="0" i="0" u="none" strike="noStrike" cap="none">
              <a:solidFill>
                <a:srgbClr val="000000"/>
              </a:solidFill>
              <a:latin typeface="Verdana"/>
              <a:ea typeface="Verdana"/>
              <a:cs typeface="Verdana"/>
              <a:sym typeface="Verdana"/>
            </a:endParaRPr>
          </a:p>
        </p:txBody>
      </p:sp>
      <p:sp>
        <p:nvSpPr>
          <p:cNvPr id="2222" name="Google Shape;2222;p5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2" name="Graphique 8">
            <a:extLst>
              <a:ext uri="{FF2B5EF4-FFF2-40B4-BE49-F238E27FC236}">
                <a16:creationId xmlns:a16="http://schemas.microsoft.com/office/drawing/2014/main" id="{00000000-0008-0000-0000-000032000000}"/>
              </a:ext>
            </a:extLst>
          </p:cNvPr>
          <p:cNvGraphicFramePr>
            <a:graphicFrameLocks/>
          </p:cNvGraphicFramePr>
          <p:nvPr>
            <p:extLst>
              <p:ext uri="{D42A27DB-BD31-4B8C-83A1-F6EECF244321}">
                <p14:modId xmlns:p14="http://schemas.microsoft.com/office/powerpoint/2010/main" val="738723648"/>
              </p:ext>
            </p:extLst>
          </p:nvPr>
        </p:nvGraphicFramePr>
        <p:xfrm>
          <a:off x="469900" y="2708112"/>
          <a:ext cx="4445000" cy="37207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Graphique 10">
            <a:extLst>
              <a:ext uri="{FF2B5EF4-FFF2-40B4-BE49-F238E27FC236}">
                <a16:creationId xmlns:a16="http://schemas.microsoft.com/office/drawing/2014/main" id="{00000000-0008-0000-0000-000031000000}"/>
              </a:ext>
            </a:extLst>
          </p:cNvPr>
          <p:cNvGraphicFramePr>
            <a:graphicFrameLocks/>
          </p:cNvGraphicFramePr>
          <p:nvPr>
            <p:extLst>
              <p:ext uri="{D42A27DB-BD31-4B8C-83A1-F6EECF244321}">
                <p14:modId xmlns:p14="http://schemas.microsoft.com/office/powerpoint/2010/main" val="2177161857"/>
              </p:ext>
            </p:extLst>
          </p:nvPr>
        </p:nvGraphicFramePr>
        <p:xfrm>
          <a:off x="5031106" y="2708112"/>
          <a:ext cx="6998970" cy="372074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0" name="Google Shape;2230;p6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Data TECHNOLOGY Usage(%)</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 has the </a:t>
            </a:r>
            <a:r>
              <a:rPr lang="fr-FR" dirty="0" err="1">
                <a:solidFill>
                  <a:srgbClr val="00B050"/>
                </a:solidFill>
                <a:latin typeface="Verdana"/>
                <a:ea typeface="Verdana"/>
                <a:cs typeface="Verdana"/>
                <a:sym typeface="Verdana"/>
              </a:rPr>
              <a:t>highest</a:t>
            </a:r>
            <a:r>
              <a:rPr lang="fr-FR" dirty="0">
                <a:solidFill>
                  <a:srgbClr val="00B050"/>
                </a:solidFill>
                <a:latin typeface="Verdana"/>
                <a:ea typeface="Verdana"/>
                <a:cs typeface="Verdana"/>
                <a:sym typeface="Verdana"/>
              </a:rPr>
              <a:t> LTE CA </a:t>
            </a:r>
            <a:r>
              <a:rPr lang="fr-FR" dirty="0">
                <a:solidFill>
                  <a:srgbClr val="7F7F7F"/>
                </a:solidFill>
                <a:latin typeface="Verdana"/>
                <a:ea typeface="Verdana"/>
                <a:cs typeface="Verdana"/>
                <a:sym typeface="Verdana"/>
              </a:rPr>
              <a:t>Carrier </a:t>
            </a:r>
            <a:r>
              <a:rPr lang="fr-FR" dirty="0" err="1">
                <a:solidFill>
                  <a:srgbClr val="7F7F7F"/>
                </a:solidFill>
                <a:latin typeface="Verdana"/>
                <a:ea typeface="Verdana"/>
                <a:cs typeface="Verdana"/>
                <a:sym typeface="Verdana"/>
              </a:rPr>
              <a:t>Aggregation</a:t>
            </a:r>
            <a:r>
              <a:rPr lang="fr-FR" dirty="0">
                <a:solidFill>
                  <a:srgbClr val="7F7F7F"/>
                </a:solidFill>
                <a:latin typeface="Verdana"/>
                <a:ea typeface="Verdana"/>
                <a:cs typeface="Verdana"/>
                <a:sym typeface="Verdana"/>
              </a:rPr>
              <a:t> usage.  </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HSDPA-DC not </a:t>
            </a:r>
            <a:r>
              <a:rPr lang="fr-FR" dirty="0" err="1">
                <a:solidFill>
                  <a:srgbClr val="7F7F7F"/>
                </a:solidFill>
                <a:latin typeface="Verdana"/>
                <a:ea typeface="Verdana"/>
                <a:cs typeface="Verdana"/>
                <a:sym typeface="Verdana"/>
              </a:rPr>
              <a:t>used</a:t>
            </a:r>
            <a:r>
              <a:rPr lang="fr-FR" dirty="0">
                <a:solidFill>
                  <a:srgbClr val="7F7F7F"/>
                </a:solidFill>
                <a:latin typeface="Verdana"/>
                <a:ea typeface="Verdana"/>
                <a:cs typeface="Verdana"/>
                <a:sym typeface="Verdana"/>
              </a:rPr>
              <a:t> for MTN.</a:t>
            </a:r>
            <a:br>
              <a:rPr lang="fr-FR"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231" name="Google Shape;2231;p6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a:t>
            </a:fld>
            <a:endParaRPr sz="651" b="0" i="0" u="none" strike="noStrike" cap="none">
              <a:solidFill>
                <a:srgbClr val="000000"/>
              </a:solidFill>
              <a:latin typeface="Verdana"/>
              <a:ea typeface="Verdana"/>
              <a:cs typeface="Verdana"/>
              <a:sym typeface="Verdana"/>
            </a:endParaRPr>
          </a:p>
        </p:txBody>
      </p:sp>
      <p:sp>
        <p:nvSpPr>
          <p:cNvPr id="2232" name="Google Shape;2232;p6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2" name="Chart 1">
            <a:extLst>
              <a:ext uri="{FF2B5EF4-FFF2-40B4-BE49-F238E27FC236}">
                <a16:creationId xmlns:a16="http://schemas.microsoft.com/office/drawing/2014/main" id="{0B43D87B-AB0A-BE6A-0538-E191CDE783B6}"/>
              </a:ext>
            </a:extLst>
          </p:cNvPr>
          <p:cNvGraphicFramePr>
            <a:graphicFrameLocks/>
          </p:cNvGraphicFramePr>
          <p:nvPr>
            <p:extLst>
              <p:ext uri="{D42A27DB-BD31-4B8C-83A1-F6EECF244321}">
                <p14:modId xmlns:p14="http://schemas.microsoft.com/office/powerpoint/2010/main" val="1271671884"/>
              </p:ext>
            </p:extLst>
          </p:nvPr>
        </p:nvGraphicFramePr>
        <p:xfrm>
          <a:off x="6594533" y="2419350"/>
          <a:ext cx="5435542" cy="3343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C3C9900B-84F7-E948-97D7-DCDF75BBE89E}"/>
              </a:ext>
            </a:extLst>
          </p:cNvPr>
          <p:cNvGraphicFramePr>
            <a:graphicFrameLocks/>
          </p:cNvGraphicFramePr>
          <p:nvPr>
            <p:extLst>
              <p:ext uri="{D42A27DB-BD31-4B8C-83A1-F6EECF244321}">
                <p14:modId xmlns:p14="http://schemas.microsoft.com/office/powerpoint/2010/main" val="783549658"/>
              </p:ext>
            </p:extLst>
          </p:nvPr>
        </p:nvGraphicFramePr>
        <p:xfrm>
          <a:off x="469900" y="2419350"/>
          <a:ext cx="5854700" cy="334312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9"/>
        <p:cNvGrpSpPr/>
        <p:nvPr/>
      </p:nvGrpSpPr>
      <p:grpSpPr>
        <a:xfrm>
          <a:off x="0" y="0"/>
          <a:ext cx="0" cy="0"/>
          <a:chOff x="0" y="0"/>
          <a:chExt cx="0" cy="0"/>
        </a:xfrm>
      </p:grpSpPr>
      <p:sp>
        <p:nvSpPr>
          <p:cNvPr id="2240" name="Google Shape;2240;p6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Data 4G Carrier </a:t>
            </a:r>
            <a:r>
              <a:rPr lang="fr-FR" sz="2400" dirty="0" err="1">
                <a:solidFill>
                  <a:srgbClr val="414141"/>
                </a:solidFill>
              </a:rPr>
              <a:t>Aggregation</a:t>
            </a:r>
            <a:r>
              <a:rPr lang="fr-FR" sz="2400" dirty="0">
                <a:solidFill>
                  <a:srgbClr val="414141"/>
                </a:solidFill>
              </a:rPr>
              <a:t> Usage(%)</a:t>
            </a:r>
            <a:br>
              <a:rPr lang="fr-FR" sz="2400" dirty="0">
                <a:solidFill>
                  <a:srgbClr val="414141"/>
                </a:solidFill>
              </a:rPr>
            </a:br>
            <a:br>
              <a:rPr lang="fr-FR" sz="2400" dirty="0">
                <a:solidFill>
                  <a:srgbClr val="414141"/>
                </a:solidFill>
              </a:rPr>
            </a:br>
            <a:br>
              <a:rPr lang="fr-FR" sz="2400" dirty="0">
                <a:solidFill>
                  <a:srgbClr val="414141"/>
                </a:solidFill>
              </a:rPr>
            </a:br>
            <a:r>
              <a:rPr lang="fr-FR" sz="1800" dirty="0">
                <a:solidFill>
                  <a:srgbClr val="7F7F7F"/>
                </a:solidFill>
                <a:latin typeface="Verdana"/>
                <a:ea typeface="Verdana"/>
                <a:cs typeface="Verdana"/>
                <a:sym typeface="Verdana"/>
              </a:rPr>
              <a:t>MTN has the </a:t>
            </a:r>
            <a:r>
              <a:rPr lang="fr-FR" sz="1800" dirty="0" err="1">
                <a:solidFill>
                  <a:srgbClr val="00B050"/>
                </a:solidFill>
                <a:latin typeface="Verdana"/>
                <a:ea typeface="Verdana"/>
                <a:cs typeface="Verdana"/>
                <a:sym typeface="Verdana"/>
              </a:rPr>
              <a:t>highest</a:t>
            </a:r>
            <a:r>
              <a:rPr lang="fr-FR" sz="1800" dirty="0">
                <a:solidFill>
                  <a:srgbClr val="00B050"/>
                </a:solidFill>
                <a:latin typeface="Verdana"/>
                <a:ea typeface="Verdana"/>
                <a:cs typeface="Verdana"/>
                <a:sym typeface="Verdana"/>
              </a:rPr>
              <a:t> LTE CA </a:t>
            </a:r>
            <a:r>
              <a:rPr lang="fr-FR" sz="1800" dirty="0">
                <a:solidFill>
                  <a:srgbClr val="7F7F7F"/>
                </a:solidFill>
                <a:latin typeface="Verdana"/>
                <a:ea typeface="Verdana"/>
                <a:cs typeface="Verdana"/>
                <a:sym typeface="Verdana"/>
              </a:rPr>
              <a:t>Carrier </a:t>
            </a:r>
            <a:r>
              <a:rPr lang="fr-FR" sz="1800" dirty="0" err="1">
                <a:solidFill>
                  <a:srgbClr val="7F7F7F"/>
                </a:solidFill>
                <a:latin typeface="Verdana"/>
                <a:ea typeface="Verdana"/>
                <a:cs typeface="Verdana"/>
                <a:sym typeface="Verdana"/>
              </a:rPr>
              <a:t>Aggregation</a:t>
            </a:r>
            <a:r>
              <a:rPr lang="fr-FR" sz="1800" dirty="0">
                <a:solidFill>
                  <a:srgbClr val="7F7F7F"/>
                </a:solidFill>
                <a:latin typeface="Verdana"/>
                <a:ea typeface="Verdana"/>
                <a:cs typeface="Verdana"/>
                <a:sym typeface="Verdana"/>
              </a:rPr>
              <a:t> </a:t>
            </a:r>
            <a:r>
              <a:rPr lang="fr-FR" sz="1800" dirty="0">
                <a:solidFill>
                  <a:srgbClr val="00B050"/>
                </a:solidFill>
                <a:latin typeface="Verdana"/>
                <a:ea typeface="Verdana"/>
                <a:cs typeface="Verdana"/>
                <a:sym typeface="Verdana"/>
              </a:rPr>
              <a:t>3CC</a:t>
            </a:r>
            <a:r>
              <a:rPr lang="fr-FR" sz="1800" dirty="0">
                <a:solidFill>
                  <a:srgbClr val="7F7F7F"/>
                </a:solidFill>
                <a:latin typeface="Verdana"/>
                <a:ea typeface="Verdana"/>
                <a:cs typeface="Verdana"/>
                <a:sym typeface="Verdana"/>
              </a:rPr>
              <a:t> usage 70.5% </a:t>
            </a:r>
            <a:r>
              <a:rPr lang="fr-FR" sz="1800" dirty="0" err="1">
                <a:solidFill>
                  <a:srgbClr val="7F7F7F"/>
                </a:solidFill>
              </a:rPr>
              <a:t>compared</a:t>
            </a:r>
            <a:r>
              <a:rPr lang="fr-FR" sz="1800" dirty="0">
                <a:solidFill>
                  <a:srgbClr val="7F7F7F"/>
                </a:solidFill>
              </a:rPr>
              <a:t> to</a:t>
            </a:r>
            <a:r>
              <a:rPr lang="fr-FR" sz="1800" dirty="0">
                <a:solidFill>
                  <a:srgbClr val="7F7F7F"/>
                </a:solidFill>
                <a:latin typeface="Verdana"/>
                <a:ea typeface="Verdana"/>
                <a:cs typeface="Verdana"/>
                <a:sym typeface="Verdana"/>
              </a:rPr>
              <a:t> 23.59% for MOOV and 0% for CELTISS.  </a:t>
            </a:r>
            <a:br>
              <a:rPr lang="fr-FR" sz="18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241" name="Google Shape;2241;p6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5</a:t>
            </a:fld>
            <a:endParaRPr sz="651" b="0" i="0" u="none" strike="noStrike" cap="none">
              <a:solidFill>
                <a:srgbClr val="000000"/>
              </a:solidFill>
              <a:latin typeface="Verdana"/>
              <a:ea typeface="Verdana"/>
              <a:cs typeface="Verdana"/>
              <a:sym typeface="Verdana"/>
            </a:endParaRPr>
          </a:p>
        </p:txBody>
      </p:sp>
      <p:sp>
        <p:nvSpPr>
          <p:cNvPr id="2242" name="Google Shape;2242;p6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2" name="Chart 1">
            <a:extLst>
              <a:ext uri="{FF2B5EF4-FFF2-40B4-BE49-F238E27FC236}">
                <a16:creationId xmlns:a16="http://schemas.microsoft.com/office/drawing/2014/main" id="{9B7BB7C4-17E7-44E3-A767-D070E4556E5D}"/>
              </a:ext>
            </a:extLst>
          </p:cNvPr>
          <p:cNvGraphicFramePr>
            <a:graphicFrameLocks/>
          </p:cNvGraphicFramePr>
          <p:nvPr>
            <p:extLst>
              <p:ext uri="{D42A27DB-BD31-4B8C-83A1-F6EECF244321}">
                <p14:modId xmlns:p14="http://schemas.microsoft.com/office/powerpoint/2010/main" val="127678835"/>
              </p:ext>
            </p:extLst>
          </p:nvPr>
        </p:nvGraphicFramePr>
        <p:xfrm>
          <a:off x="469900" y="2957247"/>
          <a:ext cx="3753348" cy="22903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A78AB561-779F-4068-9EFB-0DE3C530C8C2}"/>
              </a:ext>
            </a:extLst>
          </p:cNvPr>
          <p:cNvGraphicFramePr>
            <a:graphicFrameLocks/>
          </p:cNvGraphicFramePr>
          <p:nvPr>
            <p:extLst>
              <p:ext uri="{D42A27DB-BD31-4B8C-83A1-F6EECF244321}">
                <p14:modId xmlns:p14="http://schemas.microsoft.com/office/powerpoint/2010/main" val="3144820865"/>
              </p:ext>
            </p:extLst>
          </p:nvPr>
        </p:nvGraphicFramePr>
        <p:xfrm>
          <a:off x="4467972" y="2946994"/>
          <a:ext cx="3758702" cy="22903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5D5A069E-3C68-4E39-A6E0-1ACE3DC8A004}"/>
              </a:ext>
            </a:extLst>
          </p:cNvPr>
          <p:cNvGraphicFramePr>
            <a:graphicFrameLocks/>
          </p:cNvGraphicFramePr>
          <p:nvPr>
            <p:extLst>
              <p:ext uri="{D42A27DB-BD31-4B8C-83A1-F6EECF244321}">
                <p14:modId xmlns:p14="http://schemas.microsoft.com/office/powerpoint/2010/main" val="3763584799"/>
              </p:ext>
            </p:extLst>
          </p:nvPr>
        </p:nvGraphicFramePr>
        <p:xfrm>
          <a:off x="8471399" y="2946994"/>
          <a:ext cx="3625351" cy="229032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9"/>
        <p:cNvGrpSpPr/>
        <p:nvPr/>
      </p:nvGrpSpPr>
      <p:grpSpPr>
        <a:xfrm>
          <a:off x="0" y="0"/>
          <a:ext cx="0" cy="0"/>
          <a:chOff x="0" y="0"/>
          <a:chExt cx="0" cy="0"/>
        </a:xfrm>
      </p:grpSpPr>
      <p:sp>
        <p:nvSpPr>
          <p:cNvPr id="2240" name="Google Shape;2240;p6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Data 4G MIMO usage (%)</a:t>
            </a:r>
            <a:br>
              <a:rPr lang="fr-FR" sz="2400" dirty="0">
                <a:solidFill>
                  <a:srgbClr val="414141"/>
                </a:solidFill>
              </a:rPr>
            </a:br>
            <a:br>
              <a:rPr lang="fr-FR" sz="2400" dirty="0">
                <a:solidFill>
                  <a:srgbClr val="414141"/>
                </a:solidFill>
              </a:rPr>
            </a:br>
            <a:br>
              <a:rPr lang="fr-FR" sz="2400" dirty="0">
                <a:solidFill>
                  <a:srgbClr val="414141"/>
                </a:solidFill>
              </a:rPr>
            </a:br>
            <a:br>
              <a:rPr lang="fr-FR" sz="18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241" name="Google Shape;2241;p6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6</a:t>
            </a:fld>
            <a:endParaRPr sz="651" b="0" i="0" u="none" strike="noStrike" cap="none">
              <a:solidFill>
                <a:srgbClr val="000000"/>
              </a:solidFill>
              <a:latin typeface="Verdana"/>
              <a:ea typeface="Verdana"/>
              <a:cs typeface="Verdana"/>
              <a:sym typeface="Verdana"/>
            </a:endParaRPr>
          </a:p>
        </p:txBody>
      </p:sp>
      <p:sp>
        <p:nvSpPr>
          <p:cNvPr id="2242" name="Google Shape;2242;p6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5" name="Chart 4">
            <a:extLst>
              <a:ext uri="{FF2B5EF4-FFF2-40B4-BE49-F238E27FC236}">
                <a16:creationId xmlns:a16="http://schemas.microsoft.com/office/drawing/2014/main" id="{67C615E4-BF03-33F5-27F3-D8AD7870BDC8}"/>
              </a:ext>
            </a:extLst>
          </p:cNvPr>
          <p:cNvGraphicFramePr>
            <a:graphicFrameLocks/>
          </p:cNvGraphicFramePr>
          <p:nvPr>
            <p:extLst>
              <p:ext uri="{D42A27DB-BD31-4B8C-83A1-F6EECF244321}">
                <p14:modId xmlns:p14="http://schemas.microsoft.com/office/powerpoint/2010/main" val="2693942179"/>
              </p:ext>
            </p:extLst>
          </p:nvPr>
        </p:nvGraphicFramePr>
        <p:xfrm>
          <a:off x="469900" y="2334861"/>
          <a:ext cx="3753348" cy="31229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139094B0-B18E-48B6-8A01-4931484AAF9E}"/>
              </a:ext>
            </a:extLst>
          </p:cNvPr>
          <p:cNvGraphicFramePr>
            <a:graphicFrameLocks/>
          </p:cNvGraphicFramePr>
          <p:nvPr>
            <p:extLst>
              <p:ext uri="{D42A27DB-BD31-4B8C-83A1-F6EECF244321}">
                <p14:modId xmlns:p14="http://schemas.microsoft.com/office/powerpoint/2010/main" val="2936914199"/>
              </p:ext>
            </p:extLst>
          </p:nvPr>
        </p:nvGraphicFramePr>
        <p:xfrm>
          <a:off x="4333875" y="2334861"/>
          <a:ext cx="3886200" cy="31222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6F48ECF3-E01A-25F1-E624-E99675C6DEB5}"/>
              </a:ext>
            </a:extLst>
          </p:cNvPr>
          <p:cNvGraphicFramePr>
            <a:graphicFrameLocks/>
          </p:cNvGraphicFramePr>
          <p:nvPr>
            <p:extLst>
              <p:ext uri="{D42A27DB-BD31-4B8C-83A1-F6EECF244321}">
                <p14:modId xmlns:p14="http://schemas.microsoft.com/office/powerpoint/2010/main" val="506787068"/>
              </p:ext>
            </p:extLst>
          </p:nvPr>
        </p:nvGraphicFramePr>
        <p:xfrm>
          <a:off x="8466137" y="2334861"/>
          <a:ext cx="3497263" cy="31222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5625167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0"/>
        <p:cNvGrpSpPr/>
        <p:nvPr/>
      </p:nvGrpSpPr>
      <p:grpSpPr>
        <a:xfrm>
          <a:off x="0" y="0"/>
          <a:ext cx="0" cy="0"/>
          <a:chOff x="0" y="0"/>
          <a:chExt cx="0" cy="0"/>
        </a:xfrm>
      </p:grpSpPr>
      <p:sp>
        <p:nvSpPr>
          <p:cNvPr id="2251" name="Google Shape;2251;p6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Data 4G </a:t>
            </a:r>
            <a:r>
              <a:rPr lang="fr-FR" sz="2400" dirty="0" err="1">
                <a:solidFill>
                  <a:srgbClr val="414141"/>
                </a:solidFill>
              </a:rPr>
              <a:t>detected</a:t>
            </a:r>
            <a:r>
              <a:rPr lang="fr-FR" sz="2400" dirty="0">
                <a:solidFill>
                  <a:srgbClr val="414141"/>
                </a:solidFill>
              </a:rPr>
              <a:t> </a:t>
            </a:r>
            <a:r>
              <a:rPr lang="fr-FR" sz="2400" dirty="0" err="1">
                <a:solidFill>
                  <a:srgbClr val="414141"/>
                </a:solidFill>
              </a:rPr>
              <a:t>Bandwidth</a:t>
            </a:r>
            <a:br>
              <a:rPr lang="fr-FR" sz="2400" dirty="0">
                <a:solidFill>
                  <a:srgbClr val="414141"/>
                </a:solidFill>
              </a:rPr>
            </a:br>
            <a:br>
              <a:rPr lang="fr-FR" sz="2400" dirty="0">
                <a:solidFill>
                  <a:srgbClr val="414141"/>
                </a:solidFill>
              </a:rPr>
            </a:br>
            <a:r>
              <a:rPr lang="fr-FR" dirty="0">
                <a:solidFill>
                  <a:srgbClr val="7F7F7F"/>
                </a:solidFill>
                <a:latin typeface="Verdana"/>
                <a:ea typeface="Verdana"/>
                <a:cs typeface="Verdana"/>
                <a:sym typeface="Verdana"/>
              </a:rPr>
              <a:t>MTN has the </a:t>
            </a:r>
            <a:r>
              <a:rPr lang="fr-FR" dirty="0" err="1">
                <a:solidFill>
                  <a:srgbClr val="00B050"/>
                </a:solidFill>
                <a:latin typeface="Verdana"/>
                <a:ea typeface="Verdana"/>
                <a:cs typeface="Verdana"/>
                <a:sym typeface="Verdana"/>
              </a:rPr>
              <a:t>highest</a:t>
            </a:r>
            <a:r>
              <a:rPr lang="fr-FR" dirty="0">
                <a:solidFill>
                  <a:srgbClr val="00B050"/>
                </a:solidFill>
                <a:latin typeface="Verdana"/>
                <a:ea typeface="Verdana"/>
                <a:cs typeface="Verdana"/>
                <a:sym typeface="Verdana"/>
              </a:rPr>
              <a:t> LTE </a:t>
            </a:r>
            <a:r>
              <a:rPr lang="fr-FR" dirty="0" err="1">
                <a:solidFill>
                  <a:srgbClr val="00B050"/>
                </a:solidFill>
                <a:latin typeface="Verdana"/>
                <a:ea typeface="Verdana"/>
                <a:cs typeface="Verdana"/>
                <a:sym typeface="Verdana"/>
              </a:rPr>
              <a:t>Bandwidth</a:t>
            </a:r>
            <a:r>
              <a:rPr lang="fr-FR" dirty="0">
                <a:solidFill>
                  <a:srgbClr val="7F7F7F"/>
                </a:solidFill>
                <a:latin typeface="Verdana"/>
                <a:ea typeface="Verdana"/>
                <a:cs typeface="Verdana"/>
                <a:sym typeface="Verdana"/>
              </a:rPr>
              <a:t>,  </a:t>
            </a:r>
            <a:br>
              <a:rPr lang="fr-FR" dirty="0">
                <a:solidFill>
                  <a:srgbClr val="7F7F7F"/>
                </a:solidFill>
                <a:latin typeface="Verdana"/>
                <a:ea typeface="Verdana"/>
                <a:cs typeface="Verdana"/>
                <a:sym typeface="Verdana"/>
              </a:rPr>
            </a:br>
            <a:r>
              <a:rPr lang="fr-FR" dirty="0">
                <a:solidFill>
                  <a:srgbClr val="7F7F7F"/>
                </a:solidFill>
                <a:latin typeface="Verdana"/>
                <a:ea typeface="Verdana"/>
                <a:cs typeface="Verdana"/>
                <a:sym typeface="Verdana"/>
              </a:rPr>
              <a:t>LTE BW: 60 MHz for MTN </a:t>
            </a:r>
            <a:r>
              <a:rPr lang="fr-FR" dirty="0" err="1">
                <a:solidFill>
                  <a:srgbClr val="7F7F7F"/>
                </a:solidFill>
                <a:latin typeface="Verdana"/>
                <a:ea typeface="Verdana"/>
                <a:cs typeface="Verdana"/>
                <a:sym typeface="Verdana"/>
              </a:rPr>
              <a:t>compared</a:t>
            </a:r>
            <a:r>
              <a:rPr lang="fr-FR" dirty="0">
                <a:solidFill>
                  <a:srgbClr val="7F7F7F"/>
                </a:solidFill>
                <a:latin typeface="Verdana"/>
                <a:ea typeface="Verdana"/>
                <a:cs typeface="Verdana"/>
                <a:sym typeface="Verdana"/>
              </a:rPr>
              <a:t> to 40 MHz for MOOV and 30MHz for CELTISS. </a:t>
            </a: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252" name="Google Shape;2252;p6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7</a:t>
            </a:fld>
            <a:endParaRPr sz="651" b="0" i="0" u="none" strike="noStrike" cap="none">
              <a:solidFill>
                <a:srgbClr val="000000"/>
              </a:solidFill>
              <a:latin typeface="Verdana"/>
              <a:ea typeface="Verdana"/>
              <a:cs typeface="Verdana"/>
              <a:sym typeface="Verdana"/>
            </a:endParaRPr>
          </a:p>
        </p:txBody>
      </p:sp>
      <p:sp>
        <p:nvSpPr>
          <p:cNvPr id="2253" name="Google Shape;2253;p6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2254" name="Google Shape;2254;p62"/>
          <p:cNvGraphicFramePr/>
          <p:nvPr/>
        </p:nvGraphicFramePr>
        <p:xfrm>
          <a:off x="8124836" y="2350787"/>
          <a:ext cx="3519688" cy="29451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55" name="Google Shape;2255;p62"/>
          <p:cNvGraphicFramePr/>
          <p:nvPr/>
        </p:nvGraphicFramePr>
        <p:xfrm>
          <a:off x="4223248" y="2350787"/>
          <a:ext cx="3671600" cy="29451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56" name="Google Shape;2256;p62"/>
          <p:cNvGraphicFramePr/>
          <p:nvPr/>
        </p:nvGraphicFramePr>
        <p:xfrm>
          <a:off x="469900" y="2350787"/>
          <a:ext cx="3523360" cy="2945113"/>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294</TotalTime>
  <Words>481</Words>
  <Application>Microsoft Office PowerPoint</Application>
  <PresentationFormat>Widescreen</PresentationFormat>
  <Paragraphs>54</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Verdana</vt:lpstr>
      <vt:lpstr>Office Theme</vt:lpstr>
      <vt:lpstr>Benchmarking Voice service Band usage(%)  MTN has 40% of voice calls carried by 2G, CELTISS and MOOV have more than 98% of voice calls carried by 3G,  Recommended for MTN to reduce 2G utilization and increase 3G penetration for better audio quality. MTN's 2G band usage: 76,57% GSM 900 and 23,43% GSM 1800 Mhz, 3G band usage: MTN uses mainly UMTS2100, CELTISS uses mainly UMTS900 and MOOV has an equitable utilization for both bands U2100 and U900.      </vt:lpstr>
      <vt:lpstr>Benchmarking: Voice quality 3G Codec Rate distribution  AMR WB HD-voice is activated in MTN’s and CELTISS’s Network. AMR WB 12,65 is the main used codec for MTN.           </vt:lpstr>
      <vt:lpstr>Benchmarking – BAND and TECHNOLOGY UTILISATION  Most of MTN LTE samples in Cotonou are in 2600 band.  Most of MOOV LTE samples in Cotonou are in 800 band and 2600 band. Most of MOOV LTE samples in Cotonou are in 1800 band. Usage of 3G U900 is very low for competitors.   </vt:lpstr>
      <vt:lpstr>Benchmarking – Data TECHNOLOGY Usage(%)  MTN has the highest LTE CA Carrier Aggregation usage.   HSDPA-DC not used for MTN.    </vt:lpstr>
      <vt:lpstr>Benchmarking – Data 4G Carrier Aggregation Usage(%)   MTN has the highest LTE CA Carrier Aggregation 3CC usage 70.5% compared to 23.59% for MOOV and 0% for CELTISS.      </vt:lpstr>
      <vt:lpstr>Benchmarking – Data 4G MIMO usage (%)       </vt:lpstr>
      <vt:lpstr>Benchmarking – Data 4G detected Bandwidth  MTN has the highest LTE Bandwidth,   LTE BW: 60 MHz for MTN compared to 40 MHz for MOOV and 30MHz for CELTISS.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Benchmarking Voice service Band usage(%)  MTN has 40% of voice calls carried by 2G, CELTISS and MOOV have more than 98% of voice calls carried by 3G,  Recommended for MTN to reduce 2G utilization and increase 3G penetration for better audio quality. MTN's 2G band usage: 76,57% GSM 900 and 23,43% GSM 1800 Mhz, 3G band usage: MTN uses mainly UMTS2100, CELTISS uses mainly UMTS900 and MOOV has an equitable utilization for both bands U2100 and U900.      </dc:title>
  <dc:creator>Fares Saadani</dc:creator>
  <cp:lastModifiedBy>Fares Saadani</cp:lastModifiedBy>
  <cp:revision>11</cp:revision>
  <dcterms:created xsi:type="dcterms:W3CDTF">2023-11-28T10:43:43Z</dcterms:created>
  <dcterms:modified xsi:type="dcterms:W3CDTF">2023-11-28T15:38:15Z</dcterms:modified>
</cp:coreProperties>
</file>