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1"/>
  </p:notesMasterIdLst>
  <p:sldIdLst>
    <p:sldId id="256" r:id="rId3"/>
    <p:sldId id="369"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2" r:id="rId28"/>
    <p:sldId id="293" r:id="rId29"/>
    <p:sldId id="294"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0" r:id="rId44"/>
    <p:sldId id="311" r:id="rId45"/>
    <p:sldId id="312" r:id="rId46"/>
    <p:sldId id="313" r:id="rId47"/>
    <p:sldId id="314" r:id="rId48"/>
    <p:sldId id="315" r:id="rId49"/>
    <p:sldId id="363" r:id="rId50"/>
  </p:sldIdLst>
  <p:sldSz cx="12192000" cy="6858000"/>
  <p:notesSz cx="6888163" cy="10018713"/>
  <p:embeddedFontLst>
    <p:embeddedFont>
      <p:font typeface="Calibri" panose="020F050202020403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Quattrocento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54" y="1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notesMaster" Target="notesMasters/notesMaster1.xml"/><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141" Type="http://customschemas.google.com/relationships/presentationmetadata" Target="metadata"/><Relationship Id="rId14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D:\Project\MTN\Report\PARAKOU\Chart%20PARAKOU.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PARAKOU\Chart%20PARAKOU.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0.95630000000000004</c:v>
                </c:pt>
                <c:pt idx="1">
                  <c:v>0.99790000000000001</c:v>
                </c:pt>
                <c:pt idx="2">
                  <c:v>1</c:v>
                </c:pt>
              </c:numCache>
            </c:numRef>
          </c:val>
          <c:extLst>
            <c:ext xmlns:c16="http://schemas.microsoft.com/office/drawing/2014/chart" uri="{C3380CC4-5D6E-409C-BE32-E72D297353CC}">
              <c16:uniqueId val="{00000000-2A1C-483B-A525-C419D94C3F08}"/>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0.94589999999999996</c:v>
                </c:pt>
                <c:pt idx="1">
                  <c:v>0.99990000000000001</c:v>
                </c:pt>
                <c:pt idx="2">
                  <c:v>1</c:v>
                </c:pt>
              </c:numCache>
            </c:numRef>
          </c:val>
          <c:extLst>
            <c:ext xmlns:c16="http://schemas.microsoft.com/office/drawing/2014/chart" uri="{C3380CC4-5D6E-409C-BE32-E72D297353CC}">
              <c16:uniqueId val="{00000001-2A1C-483B-A525-C419D94C3F08}"/>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0.93089999999999995</c:v>
                </c:pt>
                <c:pt idx="1">
                  <c:v>0.99939999999999996</c:v>
                </c:pt>
                <c:pt idx="2">
                  <c:v>0.99990000000000001</c:v>
                </c:pt>
              </c:numCache>
            </c:numRef>
          </c:val>
          <c:extLst>
            <c:ext xmlns:c16="http://schemas.microsoft.com/office/drawing/2014/chart" uri="{C3380CC4-5D6E-409C-BE32-E72D297353CC}">
              <c16:uniqueId val="{00000002-2A1C-483B-A525-C419D94C3F08}"/>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B45-4EF1-8536-287CF4207E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0.63160000000000005</c:v>
                </c:pt>
                <c:pt idx="1">
                  <c:v>0.36840000000000001</c:v>
                </c:pt>
              </c:numCache>
            </c:numRef>
          </c:val>
          <c:extLst>
            <c:ext xmlns:c16="http://schemas.microsoft.com/office/drawing/2014/chart" uri="{C3380CC4-5D6E-409C-BE32-E72D297353CC}">
              <c16:uniqueId val="{00000002-AB45-4EF1-8536-287CF4207EFD}"/>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0.66759999999999997</c:v>
                </c:pt>
                <c:pt idx="1">
                  <c:v>0.33239999999999997</c:v>
                </c:pt>
              </c:numCache>
            </c:numRef>
          </c:val>
          <c:extLst>
            <c:ext xmlns:c16="http://schemas.microsoft.com/office/drawing/2014/chart" uri="{C3380CC4-5D6E-409C-BE32-E72D297353CC}">
              <c16:uniqueId val="{00000003-AB45-4EF1-8536-287CF4207EFD}"/>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0.34329999999999999</c:v>
                </c:pt>
                <c:pt idx="1">
                  <c:v>0.65669999999999995</c:v>
                </c:pt>
              </c:numCache>
            </c:numRef>
          </c:val>
          <c:extLst>
            <c:ext xmlns:c16="http://schemas.microsoft.com/office/drawing/2014/chart" uri="{C3380CC4-5D6E-409C-BE32-E72D297353CC}">
              <c16:uniqueId val="{00000004-AB45-4EF1-8536-287CF4207EFD}"/>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0.2389</c:v>
                </c:pt>
                <c:pt idx="1">
                  <c:v>0.7611</c:v>
                </c:pt>
              </c:numCache>
            </c:numRef>
          </c:val>
          <c:extLst>
            <c:ext xmlns:c16="http://schemas.microsoft.com/office/drawing/2014/chart" uri="{C3380CC4-5D6E-409C-BE32-E72D297353CC}">
              <c16:uniqueId val="{00000000-3F80-456D-8976-D54DD0F57125}"/>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0.16109999999999999</c:v>
                </c:pt>
                <c:pt idx="1">
                  <c:v>0.83889999999999998</c:v>
                </c:pt>
              </c:numCache>
            </c:numRef>
          </c:val>
          <c:extLst>
            <c:ext xmlns:c16="http://schemas.microsoft.com/office/drawing/2014/chart" uri="{C3380CC4-5D6E-409C-BE32-E72D297353CC}">
              <c16:uniqueId val="{00000001-3F80-456D-8976-D54DD0F57125}"/>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3.5099999999999999E-2</c:v>
                </c:pt>
                <c:pt idx="1">
                  <c:v>0.96489999999999998</c:v>
                </c:pt>
              </c:numCache>
            </c:numRef>
          </c:val>
          <c:extLst>
            <c:ext xmlns:c16="http://schemas.microsoft.com/office/drawing/2014/chart" uri="{C3380CC4-5D6E-409C-BE32-E72D297353CC}">
              <c16:uniqueId val="{00000002-3F80-456D-8976-D54DD0F57125}"/>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0.1888</c:v>
                </c:pt>
                <c:pt idx="1">
                  <c:v>0.27789999999999998</c:v>
                </c:pt>
                <c:pt idx="2">
                  <c:v>0.40839999999999999</c:v>
                </c:pt>
                <c:pt idx="3">
                  <c:v>0.1249</c:v>
                </c:pt>
                <c:pt idx="4">
                  <c:v>0.4667</c:v>
                </c:pt>
              </c:numCache>
            </c:numRef>
          </c:val>
          <c:extLst>
            <c:ext xmlns:c16="http://schemas.microsoft.com/office/drawing/2014/chart" uri="{C3380CC4-5D6E-409C-BE32-E72D297353CC}">
              <c16:uniqueId val="{00000000-11BF-4F2A-8407-FF63D760F0D4}"/>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0.4249</c:v>
                </c:pt>
                <c:pt idx="1">
                  <c:v>0.42570000000000002</c:v>
                </c:pt>
                <c:pt idx="2">
                  <c:v>0.14069999999999999</c:v>
                </c:pt>
                <c:pt idx="3">
                  <c:v>8.8000000000000005E-3</c:v>
                </c:pt>
                <c:pt idx="4">
                  <c:v>0.85060000000000002</c:v>
                </c:pt>
              </c:numCache>
            </c:numRef>
          </c:val>
          <c:extLst>
            <c:ext xmlns:c16="http://schemas.microsoft.com/office/drawing/2014/chart" uri="{C3380CC4-5D6E-409C-BE32-E72D297353CC}">
              <c16:uniqueId val="{00000001-11BF-4F2A-8407-FF63D760F0D4}"/>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0.66600000000000004</c:v>
                </c:pt>
                <c:pt idx="1">
                  <c:v>0.23580000000000001</c:v>
                </c:pt>
                <c:pt idx="2">
                  <c:v>7.4999999999999997E-2</c:v>
                </c:pt>
                <c:pt idx="3">
                  <c:v>2.3300000000000001E-2</c:v>
                </c:pt>
                <c:pt idx="4">
                  <c:v>0.90180000000000005</c:v>
                </c:pt>
              </c:numCache>
            </c:numRef>
          </c:val>
          <c:extLst>
            <c:ext xmlns:c16="http://schemas.microsoft.com/office/drawing/2014/chart" uri="{C3380CC4-5D6E-409C-BE32-E72D297353CC}">
              <c16:uniqueId val="{00000002-11BF-4F2A-8407-FF63D760F0D4}"/>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3.15E-2</c:v>
                </c:pt>
                <c:pt idx="1">
                  <c:v>0.1492</c:v>
                </c:pt>
                <c:pt idx="2">
                  <c:v>0.4279</c:v>
                </c:pt>
                <c:pt idx="3">
                  <c:v>0.39140000000000003</c:v>
                </c:pt>
                <c:pt idx="4">
                  <c:v>0.81930000000000003</c:v>
                </c:pt>
              </c:numCache>
            </c:numRef>
          </c:val>
          <c:extLst>
            <c:ext xmlns:c16="http://schemas.microsoft.com/office/drawing/2014/chart" uri="{C3380CC4-5D6E-409C-BE32-E72D297353CC}">
              <c16:uniqueId val="{00000000-175E-4217-B8F6-775EC2999FF4}"/>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3.6999999999999998E-2</c:v>
                </c:pt>
                <c:pt idx="1">
                  <c:v>8.1699999999999995E-2</c:v>
                </c:pt>
                <c:pt idx="2">
                  <c:v>0.19159999999999999</c:v>
                </c:pt>
                <c:pt idx="3">
                  <c:v>0.68969999999999998</c:v>
                </c:pt>
                <c:pt idx="4">
                  <c:v>0.88129999999999997</c:v>
                </c:pt>
              </c:numCache>
            </c:numRef>
          </c:val>
          <c:extLst>
            <c:ext xmlns:c16="http://schemas.microsoft.com/office/drawing/2014/chart" uri="{C3380CC4-5D6E-409C-BE32-E72D297353CC}">
              <c16:uniqueId val="{00000001-175E-4217-B8F6-775EC2999FF4}"/>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75E-4217-B8F6-775EC2999F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7.1000000000000004E-3</c:v>
                </c:pt>
                <c:pt idx="1">
                  <c:v>2.58E-2</c:v>
                </c:pt>
                <c:pt idx="2">
                  <c:v>0.153</c:v>
                </c:pt>
                <c:pt idx="3">
                  <c:v>0.81410000000000005</c:v>
                </c:pt>
                <c:pt idx="4">
                  <c:v>0.96710000000000007</c:v>
                </c:pt>
              </c:numCache>
            </c:numRef>
          </c:val>
          <c:extLst>
            <c:ext xmlns:c16="http://schemas.microsoft.com/office/drawing/2014/chart" uri="{C3380CC4-5D6E-409C-BE32-E72D297353CC}">
              <c16:uniqueId val="{00000003-175E-4217-B8F6-775EC2999FF4}"/>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6.87</c:v>
                </c:pt>
              </c:numCache>
            </c:numRef>
          </c:val>
          <c:extLst>
            <c:ext xmlns:c16="http://schemas.microsoft.com/office/drawing/2014/chart" uri="{C3380CC4-5D6E-409C-BE32-E72D297353CC}">
              <c16:uniqueId val="{00000000-6E34-4B69-8FB1-C745F699728E}"/>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7.49</c:v>
                </c:pt>
              </c:numCache>
            </c:numRef>
          </c:val>
          <c:extLst>
            <c:ext xmlns:c16="http://schemas.microsoft.com/office/drawing/2014/chart" uri="{C3380CC4-5D6E-409C-BE32-E72D297353CC}">
              <c16:uniqueId val="{00000001-6E34-4B69-8FB1-C745F699728E}"/>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7.59</c:v>
                </c:pt>
              </c:numCache>
            </c:numRef>
          </c:val>
          <c:extLst>
            <c:ext xmlns:c16="http://schemas.microsoft.com/office/drawing/2014/chart" uri="{C3380CC4-5D6E-409C-BE32-E72D297353CC}">
              <c16:uniqueId val="{00000002-6E34-4B69-8FB1-C745F699728E}"/>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6.67</c:v>
                </c:pt>
                <c:pt idx="1">
                  <c:v>6.89</c:v>
                </c:pt>
                <c:pt idx="2">
                  <c:v>7.11</c:v>
                </c:pt>
              </c:numCache>
            </c:numRef>
          </c:val>
          <c:extLst>
            <c:ext xmlns:c16="http://schemas.microsoft.com/office/drawing/2014/chart" uri="{C3380CC4-5D6E-409C-BE32-E72D297353CC}">
              <c16:uniqueId val="{00000000-7BA1-4E8A-A404-69297977A37D}"/>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7.09</c:v>
                </c:pt>
                <c:pt idx="1">
                  <c:v>8.01</c:v>
                </c:pt>
                <c:pt idx="2">
                  <c:v>7.2</c:v>
                </c:pt>
              </c:numCache>
            </c:numRef>
          </c:val>
          <c:extLst>
            <c:ext xmlns:c16="http://schemas.microsoft.com/office/drawing/2014/chart" uri="{C3380CC4-5D6E-409C-BE32-E72D297353CC}">
              <c16:uniqueId val="{00000001-7BA1-4E8A-A404-69297977A37D}"/>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7.33</c:v>
                </c:pt>
                <c:pt idx="1">
                  <c:v>8.32</c:v>
                </c:pt>
              </c:numCache>
            </c:numRef>
          </c:val>
          <c:extLst>
            <c:ext xmlns:c16="http://schemas.microsoft.com/office/drawing/2014/chart" uri="{C3380CC4-5D6E-409C-BE32-E72D297353CC}">
              <c16:uniqueId val="{00000002-7BA1-4E8A-A404-69297977A37D}"/>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a:t>
            </a:r>
            <a:r>
              <a:rPr lang="fr-FR" sz="1400" b="0" i="0" u="none" strike="noStrike" baseline="0">
                <a:effectLst/>
              </a:rPr>
              <a:t>SR(%)</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0.99770000000000003</c:v>
                </c:pt>
                <c:pt idx="1">
                  <c:v>0.99109999999999998</c:v>
                </c:pt>
              </c:numCache>
            </c:numRef>
          </c:val>
          <c:extLst>
            <c:ext xmlns:c16="http://schemas.microsoft.com/office/drawing/2014/chart" uri="{C3380CC4-5D6E-409C-BE32-E72D297353CC}">
              <c16:uniqueId val="{00000000-A46C-478B-A7A5-31823BBA78AF}"/>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0.96340000000000003</c:v>
                </c:pt>
                <c:pt idx="1">
                  <c:v>0.95330000000000004</c:v>
                </c:pt>
              </c:numCache>
            </c:numRef>
          </c:val>
          <c:extLst>
            <c:ext xmlns:c16="http://schemas.microsoft.com/office/drawing/2014/chart" uri="{C3380CC4-5D6E-409C-BE32-E72D297353CC}">
              <c16:uniqueId val="{00000001-A46C-478B-A7A5-31823BBA78AF}"/>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0.89080000000000004</c:v>
                </c:pt>
                <c:pt idx="1">
                  <c:v>0.8891</c:v>
                </c:pt>
              </c:numCache>
            </c:numRef>
          </c:val>
          <c:extLst>
            <c:ext xmlns:c16="http://schemas.microsoft.com/office/drawing/2014/chart" uri="{C3380CC4-5D6E-409C-BE32-E72D297353CC}">
              <c16:uniqueId val="{00000002-A46C-478B-A7A5-31823BBA78AF}"/>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0.70820000000000005</c:v>
                </c:pt>
                <c:pt idx="1">
                  <c:v>0.29110000000000003</c:v>
                </c:pt>
                <c:pt idx="2">
                  <c:v>2.9999999999999997E-4</c:v>
                </c:pt>
              </c:numCache>
            </c:numRef>
          </c:val>
          <c:extLst>
            <c:ext xmlns:c16="http://schemas.microsoft.com/office/drawing/2014/chart" uri="{C3380CC4-5D6E-409C-BE32-E72D297353CC}">
              <c16:uniqueId val="{00000000-4070-449D-AAC6-E0DC7DE1A290}"/>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0.61839999999999995</c:v>
                </c:pt>
                <c:pt idx="1">
                  <c:v>0.34799999999999998</c:v>
                </c:pt>
                <c:pt idx="2">
                  <c:v>3.3599999999999998E-2</c:v>
                </c:pt>
              </c:numCache>
            </c:numRef>
          </c:val>
          <c:extLst>
            <c:ext xmlns:c16="http://schemas.microsoft.com/office/drawing/2014/chart" uri="{C3380CC4-5D6E-409C-BE32-E72D297353CC}">
              <c16:uniqueId val="{00000001-4070-449D-AAC6-E0DC7DE1A290}"/>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0.55610000000000004</c:v>
                </c:pt>
                <c:pt idx="1">
                  <c:v>0.3347</c:v>
                </c:pt>
                <c:pt idx="2">
                  <c:v>0.10920000000000001</c:v>
                </c:pt>
              </c:numCache>
            </c:numRef>
          </c:val>
          <c:extLst>
            <c:ext xmlns:c16="http://schemas.microsoft.com/office/drawing/2014/chart" uri="{C3380CC4-5D6E-409C-BE32-E72D297353CC}">
              <c16:uniqueId val="{00000002-4070-449D-AAC6-E0DC7DE1A290}"/>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0.98809999999999998</c:v>
                </c:pt>
                <c:pt idx="1">
                  <c:v>0.99260000000000004</c:v>
                </c:pt>
              </c:numCache>
            </c:numRef>
          </c:val>
          <c:extLst>
            <c:ext xmlns:c16="http://schemas.microsoft.com/office/drawing/2014/chart" uri="{C3380CC4-5D6E-409C-BE32-E72D297353CC}">
              <c16:uniqueId val="{00000000-631A-4C7D-9768-56268AC5DA24}"/>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0.99070000000000003</c:v>
                </c:pt>
                <c:pt idx="1">
                  <c:v>0.99870000000000003</c:v>
                </c:pt>
              </c:numCache>
            </c:numRef>
          </c:val>
          <c:extLst>
            <c:ext xmlns:c16="http://schemas.microsoft.com/office/drawing/2014/chart" uri="{C3380CC4-5D6E-409C-BE32-E72D297353CC}">
              <c16:uniqueId val="{00000001-631A-4C7D-9768-56268AC5DA24}"/>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0.98270000000000002</c:v>
                </c:pt>
                <c:pt idx="1">
                  <c:v>0.99150000000000005</c:v>
                </c:pt>
              </c:numCache>
            </c:numRef>
          </c:val>
          <c:extLst>
            <c:ext xmlns:c16="http://schemas.microsoft.com/office/drawing/2014/chart" uri="{C3380CC4-5D6E-409C-BE32-E72D297353CC}">
              <c16:uniqueId val="{00000002-631A-4C7D-9768-56268AC5DA24}"/>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1.46</c:v>
                </c:pt>
                <c:pt idx="1">
                  <c:v>1.71</c:v>
                </c:pt>
              </c:numCache>
            </c:numRef>
          </c:val>
          <c:extLst>
            <c:ext xmlns:c16="http://schemas.microsoft.com/office/drawing/2014/chart" uri="{C3380CC4-5D6E-409C-BE32-E72D297353CC}">
              <c16:uniqueId val="{00000000-B2A3-4068-89CC-EDFCF1C4A4DF}"/>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1.39</c:v>
                </c:pt>
                <c:pt idx="1">
                  <c:v>1.89</c:v>
                </c:pt>
              </c:numCache>
            </c:numRef>
          </c:val>
          <c:extLst>
            <c:ext xmlns:c16="http://schemas.microsoft.com/office/drawing/2014/chart" uri="{C3380CC4-5D6E-409C-BE32-E72D297353CC}">
              <c16:uniqueId val="{00000001-B2A3-4068-89CC-EDFCF1C4A4DF}"/>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1.4</c:v>
                </c:pt>
                <c:pt idx="1">
                  <c:v>1.42</c:v>
                </c:pt>
              </c:numCache>
            </c:numRef>
          </c:val>
          <c:extLst>
            <c:ext xmlns:c16="http://schemas.microsoft.com/office/drawing/2014/chart" uri="{C3380CC4-5D6E-409C-BE32-E72D297353CC}">
              <c16:uniqueId val="{00000002-B2A3-4068-89CC-EDFCF1C4A4DF}"/>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0.97950000000000004</c:v>
                </c:pt>
              </c:numCache>
            </c:numRef>
          </c:val>
          <c:extLst>
            <c:ext xmlns:c16="http://schemas.microsoft.com/office/drawing/2014/chart" uri="{C3380CC4-5D6E-409C-BE32-E72D297353CC}">
              <c16:uniqueId val="{00000000-BFAF-4FA2-A124-66206E3FA0E5}"/>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0.93959999999999999</c:v>
                </c:pt>
              </c:numCache>
            </c:numRef>
          </c:val>
          <c:extLst>
            <c:ext xmlns:c16="http://schemas.microsoft.com/office/drawing/2014/chart" uri="{C3380CC4-5D6E-409C-BE32-E72D297353CC}">
              <c16:uniqueId val="{00000001-BFAF-4FA2-A124-66206E3FA0E5}"/>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0.97289999999999999</c:v>
                </c:pt>
              </c:numCache>
            </c:numRef>
          </c:val>
          <c:extLst>
            <c:ext xmlns:c16="http://schemas.microsoft.com/office/drawing/2014/chart" uri="{C3380CC4-5D6E-409C-BE32-E72D297353CC}">
              <c16:uniqueId val="{00000002-BFAF-4FA2-A124-66206E3FA0E5}"/>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5.77</c:v>
                </c:pt>
              </c:numCache>
            </c:numRef>
          </c:val>
          <c:extLst>
            <c:ext xmlns:c16="http://schemas.microsoft.com/office/drawing/2014/chart" uri="{C3380CC4-5D6E-409C-BE32-E72D297353CC}">
              <c16:uniqueId val="{00000000-AD8C-4769-B0D3-A2D7BB0EA6F0}"/>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7.35</c:v>
                </c:pt>
              </c:numCache>
            </c:numRef>
          </c:val>
          <c:extLst>
            <c:ext xmlns:c16="http://schemas.microsoft.com/office/drawing/2014/chart" uri="{C3380CC4-5D6E-409C-BE32-E72D297353CC}">
              <c16:uniqueId val="{00000001-AD8C-4769-B0D3-A2D7BB0EA6F0}"/>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AD8C-4769-B0D3-A2D7BB0EA6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7.32</c:v>
                </c:pt>
              </c:numCache>
            </c:numRef>
          </c:val>
          <c:extLst>
            <c:ext xmlns:c16="http://schemas.microsoft.com/office/drawing/2014/chart" uri="{C3380CC4-5D6E-409C-BE32-E72D297353CC}">
              <c16:uniqueId val="{00000004-AD8C-4769-B0D3-A2D7BB0EA6F0}"/>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439-440D-8269-706A44385F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0.9798</c:v>
                </c:pt>
              </c:numCache>
            </c:numRef>
          </c:val>
          <c:extLst>
            <c:ext xmlns:c16="http://schemas.microsoft.com/office/drawing/2014/chart" uri="{C3380CC4-5D6E-409C-BE32-E72D297353CC}">
              <c16:uniqueId val="{00000002-6439-440D-8269-706A44385F16}"/>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0.96870000000000001</c:v>
                </c:pt>
              </c:numCache>
            </c:numRef>
          </c:val>
          <c:extLst>
            <c:ext xmlns:c16="http://schemas.microsoft.com/office/drawing/2014/chart" uri="{C3380CC4-5D6E-409C-BE32-E72D297353CC}">
              <c16:uniqueId val="{00000003-6439-440D-8269-706A44385F16}"/>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0.95079999999999998</c:v>
                </c:pt>
              </c:numCache>
            </c:numRef>
          </c:val>
          <c:extLst>
            <c:ext xmlns:c16="http://schemas.microsoft.com/office/drawing/2014/chart" uri="{C3380CC4-5D6E-409C-BE32-E72D297353CC}">
              <c16:uniqueId val="{00000004-6439-440D-8269-706A44385F16}"/>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0.99690000000000001</c:v>
                </c:pt>
                <c:pt idx="1">
                  <c:v>0.98860000000000003</c:v>
                </c:pt>
              </c:numCache>
            </c:numRef>
          </c:val>
          <c:extLst>
            <c:ext xmlns:c16="http://schemas.microsoft.com/office/drawing/2014/chart" uri="{C3380CC4-5D6E-409C-BE32-E72D297353CC}">
              <c16:uniqueId val="{00000000-CDC6-4C44-8637-4BFEAA26DFB0}"/>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1</c:v>
                </c:pt>
                <c:pt idx="1">
                  <c:v>0.91149999999999998</c:v>
                </c:pt>
              </c:numCache>
            </c:numRef>
          </c:val>
          <c:extLst>
            <c:ext xmlns:c16="http://schemas.microsoft.com/office/drawing/2014/chart" uri="{C3380CC4-5D6E-409C-BE32-E72D297353CC}">
              <c16:uniqueId val="{00000001-CDC6-4C44-8637-4BFEAA26DFB0}"/>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0.97009999999999996</c:v>
                </c:pt>
                <c:pt idx="1">
                  <c:v>0.96509999999999996</c:v>
                </c:pt>
              </c:numCache>
            </c:numRef>
          </c:val>
          <c:extLst>
            <c:ext xmlns:c16="http://schemas.microsoft.com/office/drawing/2014/chart" uri="{C3380CC4-5D6E-409C-BE32-E72D297353CC}">
              <c16:uniqueId val="{00000002-CDC6-4C44-8637-4BFEAA26DFB0}"/>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9102176039881186"/>
          <c:y val="0.10348288478891357"/>
          <c:w val="0.77359471232009436"/>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4A5A-47ED-A107-ABC4099882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4830.8599999999997</c:v>
                </c:pt>
                <c:pt idx="1">
                  <c:v>2318.31</c:v>
                </c:pt>
                <c:pt idx="2">
                  <c:v>21354.11</c:v>
                </c:pt>
                <c:pt idx="3">
                  <c:v>17847.22</c:v>
                </c:pt>
              </c:numCache>
            </c:numRef>
          </c:val>
          <c:extLst>
            <c:ext xmlns:c16="http://schemas.microsoft.com/office/drawing/2014/chart" uri="{C3380CC4-5D6E-409C-BE32-E72D297353CC}">
              <c16:uniqueId val="{00000002-4A5A-47ED-A107-ABC40998825F}"/>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3008.55</c:v>
                </c:pt>
                <c:pt idx="1">
                  <c:v>908.33</c:v>
                </c:pt>
                <c:pt idx="2">
                  <c:v>15874.22</c:v>
                </c:pt>
                <c:pt idx="3">
                  <c:v>9547.2800000000007</c:v>
                </c:pt>
              </c:numCache>
            </c:numRef>
          </c:val>
          <c:extLst>
            <c:ext xmlns:c16="http://schemas.microsoft.com/office/drawing/2014/chart" uri="{C3380CC4-5D6E-409C-BE32-E72D297353CC}">
              <c16:uniqueId val="{00000003-4A5A-47ED-A107-ABC40998825F}"/>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6810.93</c:v>
                </c:pt>
                <c:pt idx="1">
                  <c:v>1919.2</c:v>
                </c:pt>
                <c:pt idx="2">
                  <c:v>13122.22</c:v>
                </c:pt>
                <c:pt idx="3">
                  <c:v>16321.82</c:v>
                </c:pt>
              </c:numCache>
            </c:numRef>
          </c:val>
          <c:extLst>
            <c:ext xmlns:c16="http://schemas.microsoft.com/office/drawing/2014/chart" uri="{C3380CC4-5D6E-409C-BE32-E72D297353CC}">
              <c16:uniqueId val="{00000004-4A5A-47ED-A107-ABC40998825F}"/>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1</c:v>
                </c:pt>
              </c:numCache>
            </c:numRef>
          </c:val>
          <c:extLst>
            <c:ext xmlns:c16="http://schemas.microsoft.com/office/drawing/2014/chart" uri="{C3380CC4-5D6E-409C-BE32-E72D297353CC}">
              <c16:uniqueId val="{00000000-A4CA-4D21-892B-EAAA834C0A06}"/>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0.99550000000000005</c:v>
                </c:pt>
              </c:numCache>
            </c:numRef>
          </c:val>
          <c:extLst>
            <c:ext xmlns:c16="http://schemas.microsoft.com/office/drawing/2014/chart" uri="{C3380CC4-5D6E-409C-BE32-E72D297353CC}">
              <c16:uniqueId val="{00000001-A4CA-4D21-892B-EAAA834C0A06}"/>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0.98770000000000002</c:v>
                </c:pt>
              </c:numCache>
            </c:numRef>
          </c:val>
          <c:extLst>
            <c:ext xmlns:c16="http://schemas.microsoft.com/office/drawing/2014/chart" uri="{C3380CC4-5D6E-409C-BE32-E72D297353CC}">
              <c16:uniqueId val="{00000002-A4CA-4D21-892B-EAAA834C0A06}"/>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0.99670000000000003</c:v>
                </c:pt>
                <c:pt idx="1">
                  <c:v>1</c:v>
                </c:pt>
              </c:numCache>
            </c:numRef>
          </c:val>
          <c:extLst>
            <c:ext xmlns:c16="http://schemas.microsoft.com/office/drawing/2014/chart" uri="{C3380CC4-5D6E-409C-BE32-E72D297353CC}">
              <c16:uniqueId val="{00000000-BB92-42AE-97C5-B1B00FAB2519}"/>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1</c:v>
                </c:pt>
                <c:pt idx="1">
                  <c:v>1</c:v>
                </c:pt>
              </c:numCache>
            </c:numRef>
          </c:val>
          <c:extLst>
            <c:ext xmlns:c16="http://schemas.microsoft.com/office/drawing/2014/chart" uri="{C3380CC4-5D6E-409C-BE32-E72D297353CC}">
              <c16:uniqueId val="{00000001-BB92-42AE-97C5-B1B00FAB2519}"/>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0.95389999999999997</c:v>
                </c:pt>
                <c:pt idx="1">
                  <c:v>0.97140000000000004</c:v>
                </c:pt>
              </c:numCache>
            </c:numRef>
          </c:val>
          <c:extLst>
            <c:ext xmlns:c16="http://schemas.microsoft.com/office/drawing/2014/chart" uri="{C3380CC4-5D6E-409C-BE32-E72D297353CC}">
              <c16:uniqueId val="{00000002-BB92-42AE-97C5-B1B00FAB2519}"/>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5.000000000000001E-3"/>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8617509641131688"/>
          <c:y val="0.11175330314605787"/>
          <c:w val="0.76864557140147693"/>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29498.84</c:v>
                </c:pt>
                <c:pt idx="1">
                  <c:v>15470.95</c:v>
                </c:pt>
                <c:pt idx="2">
                  <c:v>190101.62</c:v>
                </c:pt>
                <c:pt idx="3">
                  <c:v>33054.879999999997</c:v>
                </c:pt>
              </c:numCache>
            </c:numRef>
          </c:val>
          <c:extLst>
            <c:ext xmlns:c16="http://schemas.microsoft.com/office/drawing/2014/chart" uri="{C3380CC4-5D6E-409C-BE32-E72D297353CC}">
              <c16:uniqueId val="{00000000-8DC0-49B8-84F3-DFF445EBD70D}"/>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12899.09</c:v>
                </c:pt>
                <c:pt idx="1">
                  <c:v>11821.62</c:v>
                </c:pt>
                <c:pt idx="2">
                  <c:v>188111.17</c:v>
                </c:pt>
                <c:pt idx="3">
                  <c:v>21203.09</c:v>
                </c:pt>
              </c:numCache>
            </c:numRef>
          </c:val>
          <c:extLst>
            <c:ext xmlns:c16="http://schemas.microsoft.com/office/drawing/2014/chart" uri="{C3380CC4-5D6E-409C-BE32-E72D297353CC}">
              <c16:uniqueId val="{00000001-8DC0-49B8-84F3-DFF445EBD70D}"/>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12572.95</c:v>
                </c:pt>
                <c:pt idx="1">
                  <c:v>10259.33</c:v>
                </c:pt>
                <c:pt idx="2">
                  <c:v>25774.77</c:v>
                </c:pt>
                <c:pt idx="3">
                  <c:v>16058.12</c:v>
                </c:pt>
              </c:numCache>
            </c:numRef>
          </c:val>
          <c:extLst>
            <c:ext xmlns:c16="http://schemas.microsoft.com/office/drawing/2014/chart" uri="{C3380CC4-5D6E-409C-BE32-E72D297353CC}">
              <c16:uniqueId val="{00000002-8DC0-49B8-84F3-DFF445EBD70D}"/>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Distribution</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0.15959999999999999</c:v>
                </c:pt>
                <c:pt idx="1">
                  <c:v>0.84040000000000004</c:v>
                </c:pt>
              </c:numCache>
            </c:numRef>
          </c:val>
          <c:extLst>
            <c:ext xmlns:c16="http://schemas.microsoft.com/office/drawing/2014/chart" uri="{C3380CC4-5D6E-409C-BE32-E72D297353CC}">
              <c16:uniqueId val="{00000000-EBF3-42F6-BF35-58A9FCB0E494}"/>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0.21920000000000001</c:v>
                </c:pt>
                <c:pt idx="1">
                  <c:v>0.78080000000000005</c:v>
                </c:pt>
              </c:numCache>
            </c:numRef>
          </c:val>
          <c:extLst>
            <c:ext xmlns:c16="http://schemas.microsoft.com/office/drawing/2014/chart" uri="{C3380CC4-5D6E-409C-BE32-E72D297353CC}">
              <c16:uniqueId val="{00000001-EBF3-42F6-BF35-58A9FCB0E494}"/>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4.9500000000000002E-2</c:v>
                </c:pt>
                <c:pt idx="1">
                  <c:v>0.95050000000000001</c:v>
                </c:pt>
              </c:numCache>
            </c:numRef>
          </c:val>
          <c:extLst>
            <c:ext xmlns:c16="http://schemas.microsoft.com/office/drawing/2014/chart" uri="{C3380CC4-5D6E-409C-BE32-E72D297353CC}">
              <c16:uniqueId val="{00000002-EBF3-42F6-BF35-58A9FCB0E49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1.7999999999999999E-2</c:v>
                </c:pt>
                <c:pt idx="1">
                  <c:v>0.11559999999999999</c:v>
                </c:pt>
                <c:pt idx="2">
                  <c:v>2.3900000000000001E-2</c:v>
                </c:pt>
                <c:pt idx="3">
                  <c:v>0</c:v>
                </c:pt>
                <c:pt idx="4">
                  <c:v>0.84250000000000003</c:v>
                </c:pt>
              </c:numCache>
            </c:numRef>
          </c:val>
          <c:extLst>
            <c:ext xmlns:c16="http://schemas.microsoft.com/office/drawing/2014/chart" uri="{C3380CC4-5D6E-409C-BE32-E72D297353CC}">
              <c16:uniqueId val="{00000000-EF13-4C0A-8D48-A6D0EDF904A3}"/>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0.19370000000000001</c:v>
                </c:pt>
                <c:pt idx="1">
                  <c:v>0</c:v>
                </c:pt>
                <c:pt idx="2">
                  <c:v>0</c:v>
                </c:pt>
                <c:pt idx="3">
                  <c:v>0</c:v>
                </c:pt>
                <c:pt idx="4">
                  <c:v>0.80630000000000002</c:v>
                </c:pt>
              </c:numCache>
            </c:numRef>
          </c:val>
          <c:extLst>
            <c:ext xmlns:c16="http://schemas.microsoft.com/office/drawing/2014/chart" uri="{C3380CC4-5D6E-409C-BE32-E72D297353CC}">
              <c16:uniqueId val="{00000001-EF13-4C0A-8D48-A6D0EDF904A3}"/>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13-4C0A-8D48-A6D0EDF904A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0.19370000000000001</c:v>
                </c:pt>
                <c:pt idx="1">
                  <c:v>0</c:v>
                </c:pt>
                <c:pt idx="2">
                  <c:v>0.80630000000000002</c:v>
                </c:pt>
                <c:pt idx="3">
                  <c:v>0</c:v>
                </c:pt>
                <c:pt idx="4">
                  <c:v>0</c:v>
                </c:pt>
              </c:numCache>
            </c:numRef>
          </c:val>
          <c:extLst>
            <c:ext xmlns:c16="http://schemas.microsoft.com/office/drawing/2014/chart" uri="{C3380CC4-5D6E-409C-BE32-E72D297353CC}">
              <c16:uniqueId val="{00000003-EF13-4C0A-8D48-A6D0EDF904A3}"/>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0.52080000000000004</c:v>
                </c:pt>
                <c:pt idx="1">
                  <c:v>7.7200000000000005E-2</c:v>
                </c:pt>
                <c:pt idx="2">
                  <c:v>0</c:v>
                </c:pt>
                <c:pt idx="3">
                  <c:v>0.40210000000000001</c:v>
                </c:pt>
              </c:numCache>
            </c:numRef>
          </c:val>
          <c:extLst>
            <c:ext xmlns:c16="http://schemas.microsoft.com/office/drawing/2014/chart" uri="{C3380CC4-5D6E-409C-BE32-E72D297353CC}">
              <c16:uniqueId val="{00000000-C7E5-4A75-A110-84BD2AFADBD2}"/>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0.37430000000000002</c:v>
                </c:pt>
                <c:pt idx="1">
                  <c:v>0.32650000000000001</c:v>
                </c:pt>
                <c:pt idx="2">
                  <c:v>0</c:v>
                </c:pt>
                <c:pt idx="3">
                  <c:v>0.29920000000000002</c:v>
                </c:pt>
              </c:numCache>
            </c:numRef>
          </c:val>
          <c:extLst>
            <c:ext xmlns:c16="http://schemas.microsoft.com/office/drawing/2014/chart" uri="{C3380CC4-5D6E-409C-BE32-E72D297353CC}">
              <c16:uniqueId val="{00000001-C7E5-4A75-A110-84BD2AFADBD2}"/>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0.43490000000000001</c:v>
                </c:pt>
                <c:pt idx="1">
                  <c:v>4.3999999999999997E-2</c:v>
                </c:pt>
                <c:pt idx="2">
                  <c:v>2.5399999999999999E-2</c:v>
                </c:pt>
                <c:pt idx="3">
                  <c:v>0.49569999999999997</c:v>
                </c:pt>
              </c:numCache>
            </c:numRef>
          </c:val>
          <c:extLst>
            <c:ext xmlns:c16="http://schemas.microsoft.com/office/drawing/2014/chart" uri="{C3380CC4-5D6E-409C-BE32-E72D297353CC}">
              <c16:uniqueId val="{00000002-C7E5-4A75-A110-84BD2AFADBD2}"/>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0.5111</c:v>
                </c:pt>
                <c:pt idx="1">
                  <c:v>0.89190000000000003</c:v>
                </c:pt>
                <c:pt idx="2">
                  <c:v>0.99209999999999998</c:v>
                </c:pt>
              </c:numCache>
            </c:numRef>
          </c:val>
          <c:extLst>
            <c:ext xmlns:c16="http://schemas.microsoft.com/office/drawing/2014/chart" uri="{C3380CC4-5D6E-409C-BE32-E72D297353CC}">
              <c16:uniqueId val="{00000000-58A9-4C76-9553-7F5CA16877CD}"/>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0.67369999999999997</c:v>
                </c:pt>
                <c:pt idx="1">
                  <c:v>0.93220000000000003</c:v>
                </c:pt>
                <c:pt idx="2">
                  <c:v>0.99609999999999999</c:v>
                </c:pt>
              </c:numCache>
            </c:numRef>
          </c:val>
          <c:extLst>
            <c:ext xmlns:c16="http://schemas.microsoft.com/office/drawing/2014/chart" uri="{C3380CC4-5D6E-409C-BE32-E72D297353CC}">
              <c16:uniqueId val="{00000001-58A9-4C76-9553-7F5CA16877CD}"/>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0.60829999999999995</c:v>
                </c:pt>
                <c:pt idx="1">
                  <c:v>0.87619999999999998</c:v>
                </c:pt>
                <c:pt idx="2">
                  <c:v>0.98119999999999996</c:v>
                </c:pt>
              </c:numCache>
            </c:numRef>
          </c:val>
          <c:extLst>
            <c:ext xmlns:c16="http://schemas.microsoft.com/office/drawing/2014/chart" uri="{C3380CC4-5D6E-409C-BE32-E72D297353CC}">
              <c16:uniqueId val="{00000002-58A9-4C76-9553-7F5CA16877CD}"/>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0.12330000000000001</c:v>
                </c:pt>
                <c:pt idx="1">
                  <c:v>0.87670000000000003</c:v>
                </c:pt>
              </c:numCache>
            </c:numRef>
          </c:val>
          <c:extLst>
            <c:ext xmlns:c16="http://schemas.microsoft.com/office/drawing/2014/chart" uri="{C3380CC4-5D6E-409C-BE32-E72D297353CC}">
              <c16:uniqueId val="{00000000-83C1-4D9C-9CE5-A8E4671B021F}"/>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0.43840000000000001</c:v>
                </c:pt>
                <c:pt idx="1">
                  <c:v>0.56159999999999999</c:v>
                </c:pt>
              </c:numCache>
            </c:numRef>
          </c:val>
          <c:extLst>
            <c:ext xmlns:c16="http://schemas.microsoft.com/office/drawing/2014/chart" uri="{C3380CC4-5D6E-409C-BE32-E72D297353CC}">
              <c16:uniqueId val="{00000001-83C1-4D9C-9CE5-A8E4671B021F}"/>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0.4859</c:v>
                </c:pt>
                <c:pt idx="1">
                  <c:v>0.5141</c:v>
                </c:pt>
              </c:numCache>
            </c:numRef>
          </c:val>
          <c:extLst>
            <c:ext xmlns:c16="http://schemas.microsoft.com/office/drawing/2014/chart" uri="{C3380CC4-5D6E-409C-BE32-E72D297353CC}">
              <c16:uniqueId val="{00000002-83C1-4D9C-9CE5-A8E4671B021F}"/>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2.8999999999999998E-3</c:v>
                </c:pt>
              </c:numCache>
            </c:numRef>
          </c:val>
          <c:extLst>
            <c:ext xmlns:c16="http://schemas.microsoft.com/office/drawing/2014/chart" uri="{C3380CC4-5D6E-409C-BE32-E72D297353CC}">
              <c16:uniqueId val="{00000000-9631-4BC0-9833-FC3617A4D4B8}"/>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6.3E-3</c:v>
                </c:pt>
              </c:numCache>
            </c:numRef>
          </c:val>
          <c:extLst>
            <c:ext xmlns:c16="http://schemas.microsoft.com/office/drawing/2014/chart" uri="{C3380CC4-5D6E-409C-BE32-E72D297353CC}">
              <c16:uniqueId val="{00000001-9631-4BC0-9833-FC3617A4D4B8}"/>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3.0999999999999999E-3</c:v>
                </c:pt>
              </c:numCache>
            </c:numRef>
          </c:val>
          <c:extLst>
            <c:ext xmlns:c16="http://schemas.microsoft.com/office/drawing/2014/chart" uri="{C3380CC4-5D6E-409C-BE32-E72D297353CC}">
              <c16:uniqueId val="{00000002-9631-4BC0-9833-FC3617A4D4B8}"/>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FCD3-46BD-AF49-A242000B8EB5}"/>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1.1299999999999999E-2</c:v>
                </c:pt>
              </c:numCache>
            </c:numRef>
          </c:val>
          <c:extLst>
            <c:ext xmlns:c16="http://schemas.microsoft.com/office/drawing/2014/chart" uri="{C3380CC4-5D6E-409C-BE32-E72D297353CC}">
              <c16:uniqueId val="{00000001-FCD3-46BD-AF49-A242000B8EB5}"/>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2.2200000000000001E-2</c:v>
                </c:pt>
              </c:numCache>
            </c:numRef>
          </c:val>
          <c:extLst>
            <c:ext xmlns:c16="http://schemas.microsoft.com/office/drawing/2014/chart" uri="{C3380CC4-5D6E-409C-BE32-E72D297353CC}">
              <c16:uniqueId val="{00000002-FCD3-46BD-AF49-A242000B8EB5}"/>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1.89E-2</c:v>
                </c:pt>
              </c:numCache>
            </c:numRef>
          </c:val>
          <c:extLst>
            <c:ext xmlns:c16="http://schemas.microsoft.com/office/drawing/2014/chart" uri="{C3380CC4-5D6E-409C-BE32-E72D297353CC}">
              <c16:uniqueId val="{00000003-FCD3-46BD-AF49-A242000B8EB5}"/>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1.2699999999999999E-2</c:v>
                </c:pt>
              </c:numCache>
            </c:numRef>
          </c:val>
          <c:extLst>
            <c:ext xmlns:c16="http://schemas.microsoft.com/office/drawing/2014/chart" uri="{C3380CC4-5D6E-409C-BE32-E72D297353CC}">
              <c16:uniqueId val="{00000004-FCD3-46BD-AF49-A242000B8EB5}"/>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9.7999999999999997E-3</c:v>
                </c:pt>
              </c:numCache>
            </c:numRef>
          </c:val>
          <c:extLst>
            <c:ext xmlns:c16="http://schemas.microsoft.com/office/drawing/2014/chart" uri="{C3380CC4-5D6E-409C-BE32-E72D297353CC}">
              <c16:uniqueId val="{00000005-FCD3-46BD-AF49-A242000B8EB5}"/>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3.98</c:v>
                </c:pt>
              </c:numCache>
            </c:numRef>
          </c:val>
          <c:extLst>
            <c:ext xmlns:c16="http://schemas.microsoft.com/office/drawing/2014/chart" uri="{C3380CC4-5D6E-409C-BE32-E72D297353CC}">
              <c16:uniqueId val="{00000000-E395-4ACB-9CCB-383CAD0F2AAD}"/>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3.63</c:v>
                </c:pt>
              </c:numCache>
            </c:numRef>
          </c:val>
          <c:extLst>
            <c:ext xmlns:c16="http://schemas.microsoft.com/office/drawing/2014/chart" uri="{C3380CC4-5D6E-409C-BE32-E72D297353CC}">
              <c16:uniqueId val="{00000001-E395-4ACB-9CCB-383CAD0F2AAD}"/>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3.85</c:v>
                </c:pt>
              </c:numCache>
            </c:numRef>
          </c:val>
          <c:extLst>
            <c:ext xmlns:c16="http://schemas.microsoft.com/office/drawing/2014/chart" uri="{C3380CC4-5D6E-409C-BE32-E72D297353CC}">
              <c16:uniqueId val="{00000002-E395-4ACB-9CCB-383CAD0F2AAD}"/>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0.58069999999999999</c:v>
                </c:pt>
                <c:pt idx="1">
                  <c:v>0.39829999999999999</c:v>
                </c:pt>
                <c:pt idx="2">
                  <c:v>4.7000000000000002E-3</c:v>
                </c:pt>
                <c:pt idx="3">
                  <c:v>1.6299999999999999E-2</c:v>
                </c:pt>
                <c:pt idx="4">
                  <c:v>0.97899999999999998</c:v>
                </c:pt>
              </c:numCache>
            </c:numRef>
          </c:val>
          <c:extLst>
            <c:ext xmlns:c16="http://schemas.microsoft.com/office/drawing/2014/chart" uri="{C3380CC4-5D6E-409C-BE32-E72D297353CC}">
              <c16:uniqueId val="{00000000-8022-4BE3-950A-98E149173D6A}"/>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2.3E-3</c:v>
                </c:pt>
                <c:pt idx="1">
                  <c:v>0.98399999999999999</c:v>
                </c:pt>
                <c:pt idx="2">
                  <c:v>1.0699999999999999E-2</c:v>
                </c:pt>
                <c:pt idx="3">
                  <c:v>3.0999999999999999E-3</c:v>
                </c:pt>
                <c:pt idx="4">
                  <c:v>0.98629999999999995</c:v>
                </c:pt>
              </c:numCache>
            </c:numRef>
          </c:val>
          <c:extLst>
            <c:ext xmlns:c16="http://schemas.microsoft.com/office/drawing/2014/chart" uri="{C3380CC4-5D6E-409C-BE32-E72D297353CC}">
              <c16:uniqueId val="{00000001-8022-4BE3-950A-98E149173D6A}"/>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0.40610000000000002</c:v>
                </c:pt>
                <c:pt idx="1">
                  <c:v>0.57889999999999997</c:v>
                </c:pt>
                <c:pt idx="2">
                  <c:v>1.34E-2</c:v>
                </c:pt>
                <c:pt idx="3">
                  <c:v>1.6000000000000001E-3</c:v>
                </c:pt>
                <c:pt idx="4">
                  <c:v>0.98499999999999999</c:v>
                </c:pt>
              </c:numCache>
            </c:numRef>
          </c:val>
          <c:extLst>
            <c:ext xmlns:c16="http://schemas.microsoft.com/office/drawing/2014/chart" uri="{C3380CC4-5D6E-409C-BE32-E72D297353CC}">
              <c16:uniqueId val="{00000002-8022-4BE3-950A-98E149173D6A}"/>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4.5999999999999999E-3</c:v>
                </c:pt>
              </c:numCache>
            </c:numRef>
          </c:val>
          <c:extLst>
            <c:ext xmlns:c16="http://schemas.microsoft.com/office/drawing/2014/chart" uri="{C3380CC4-5D6E-409C-BE32-E72D297353CC}">
              <c16:uniqueId val="{00000000-7CC8-4ED1-87AB-D94B1911F03D}"/>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2.3E-3</c:v>
                </c:pt>
              </c:numCache>
            </c:numRef>
          </c:val>
          <c:extLst>
            <c:ext xmlns:c16="http://schemas.microsoft.com/office/drawing/2014/chart" uri="{C3380CC4-5D6E-409C-BE32-E72D297353CC}">
              <c16:uniqueId val="{00000001-7CC8-4ED1-87AB-D94B1911F03D}"/>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3.7000000000000002E-3</c:v>
                </c:pt>
              </c:numCache>
            </c:numRef>
          </c:val>
          <c:extLst>
            <c:ext xmlns:c16="http://schemas.microsoft.com/office/drawing/2014/chart" uri="{C3380CC4-5D6E-409C-BE32-E72D297353CC}">
              <c16:uniqueId val="{00000002-7CC8-4ED1-87AB-D94B1911F03D}"/>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majorUnit val="2.5000000000000005E-3"/>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3.5000000000000001E-3</c:v>
                </c:pt>
                <c:pt idx="1">
                  <c:v>0.99650000000000005</c:v>
                </c:pt>
              </c:numCache>
            </c:numRef>
          </c:val>
          <c:extLst>
            <c:ext xmlns:c16="http://schemas.microsoft.com/office/drawing/2014/chart" uri="{C3380CC4-5D6E-409C-BE32-E72D297353CC}">
              <c16:uniqueId val="{00000000-1A10-4498-981B-C1C1F9B2581C}"/>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3.39E-2</c:v>
                </c:pt>
                <c:pt idx="1">
                  <c:v>0.96609999999999996</c:v>
                </c:pt>
              </c:numCache>
            </c:numRef>
          </c:val>
          <c:extLst>
            <c:ext xmlns:c16="http://schemas.microsoft.com/office/drawing/2014/chart" uri="{C3380CC4-5D6E-409C-BE32-E72D297353CC}">
              <c16:uniqueId val="{00000001-1A10-4498-981B-C1C1F9B2581C}"/>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1.2500000000000001E-2</c:v>
                </c:pt>
                <c:pt idx="1">
                  <c:v>0.98750000000000004</c:v>
                </c:pt>
              </c:numCache>
            </c:numRef>
          </c:val>
          <c:extLst>
            <c:ext xmlns:c16="http://schemas.microsoft.com/office/drawing/2014/chart" uri="{C3380CC4-5D6E-409C-BE32-E72D297353CC}">
              <c16:uniqueId val="{00000002-1A10-4498-981B-C1C1F9B2581C}"/>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57145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33</a:t>
            </a:fld>
            <a:endParaRPr>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4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p4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73" name="Google Shape;2073;p4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47</a:t>
            </a:fld>
            <a:endParaRPr>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a:solidFill>
                  <a:srgbClr val="000000"/>
                </a:solidFill>
                <a:latin typeface="Verdana"/>
                <a:ea typeface="Verdana"/>
                <a:cs typeface="Verdana"/>
                <a:sym typeface="Verdana"/>
              </a:rPr>
              <a:t>Intermediate Report</a:t>
            </a:r>
            <a:endParaRPr sz="651">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‹N°›</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8.jp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2.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18.xml"/><Relationship Id="rId6" Type="http://schemas.openxmlformats.org/officeDocument/2006/relationships/image" Target="../media/image45.jp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18.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18.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2.pn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18.xml"/><Relationship Id="rId6" Type="http://schemas.openxmlformats.org/officeDocument/2006/relationships/image" Target="../media/image50.jp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118.xml"/><Relationship Id="rId4" Type="http://schemas.openxmlformats.org/officeDocument/2006/relationships/chart" Target="../charts/chart28.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118.xml"/><Relationship Id="rId5" Type="http://schemas.openxmlformats.org/officeDocument/2006/relationships/image" Target="../media/image58.png"/><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8.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smtClean="0">
                <a:solidFill>
                  <a:schemeClr val="lt1"/>
                </a:solidFill>
                <a:latin typeface="Verdana"/>
                <a:ea typeface="Verdana"/>
                <a:cs typeface="Verdana"/>
                <a:sym typeface="Verdana"/>
              </a:rPr>
              <a:t>PARAKOU </a:t>
            </a:r>
            <a:r>
              <a:rPr lang="fr-FR" sz="2000" b="0" i="0" u="none" strike="noStrike" cap="none" dirty="0" err="1" smtClean="0">
                <a:solidFill>
                  <a:schemeClr val="lt1"/>
                </a:solidFill>
                <a:latin typeface="Verdana"/>
                <a:ea typeface="Verdana"/>
                <a:cs typeface="Verdana"/>
                <a:sym typeface="Verdana"/>
              </a:rPr>
              <a:t>Intermediate</a:t>
            </a:r>
            <a:r>
              <a:rPr lang="fr-FR" sz="2000" b="0" i="0" u="none" strike="noStrike" cap="none" dirty="0" smtClean="0">
                <a:solidFill>
                  <a:schemeClr val="lt1"/>
                </a:solidFill>
                <a:latin typeface="Verdana"/>
                <a:ea typeface="Verdana"/>
                <a:cs typeface="Verdana"/>
                <a:sym typeface="Verdana"/>
              </a:rPr>
              <a:t> </a:t>
            </a:r>
            <a:r>
              <a:rPr lang="fr-FR" sz="2000" b="0" i="0" u="none" strike="noStrike" cap="none" dirty="0">
                <a:solidFill>
                  <a:schemeClr val="lt1"/>
                </a:solidFill>
                <a:latin typeface="Verdana"/>
                <a:ea typeface="Verdana"/>
                <a:cs typeface="Verdana"/>
                <a:sym typeface="Verdana"/>
              </a:rPr>
              <a:t>report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a:t>
            </a:r>
            <a:r>
              <a:rPr lang="fr-FR" sz="1400" dirty="0" smtClean="0">
                <a:solidFill>
                  <a:schemeClr val="lt1"/>
                </a:solidFill>
              </a:rPr>
              <a:t>22</a:t>
            </a:r>
            <a:r>
              <a:rPr lang="fr-FR" sz="1400" baseline="30000" dirty="0" smtClean="0">
                <a:solidFill>
                  <a:schemeClr val="lt1"/>
                </a:solidFill>
              </a:rPr>
              <a:t>nd</a:t>
            </a:r>
            <a:r>
              <a:rPr lang="fr-FR" sz="1400" dirty="0" smtClean="0">
                <a:solidFill>
                  <a:schemeClr val="lt1"/>
                </a:solidFill>
              </a:rPr>
              <a:t>, </a:t>
            </a:r>
            <a:r>
              <a:rPr lang="fr-FR" sz="1400" dirty="0">
                <a:solidFill>
                  <a:schemeClr val="lt1"/>
                </a:solidFill>
              </a:rPr>
              <a:t>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met all the 3G Data ARCEP requirements</a:t>
            </a:r>
            <a:r>
              <a:rPr lang="en-US" sz="1200" dirty="0" smtClean="0">
                <a:solidFill>
                  <a:srgbClr val="7F7F7F"/>
                </a:solidFill>
                <a:latin typeface="Verdana"/>
                <a:ea typeface="Verdana"/>
                <a:cs typeface="Verdana"/>
              </a:rPr>
              <a:t>.</a:t>
            </a:r>
          </a:p>
          <a:p>
            <a:pPr marL="17780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smtClean="0">
                <a:solidFill>
                  <a:srgbClr val="7F7F7F"/>
                </a:solidFill>
                <a:latin typeface="Verdana"/>
                <a:ea typeface="Verdana"/>
                <a:cs typeface="Verdana"/>
              </a:rPr>
              <a:t>MOOV </a:t>
            </a:r>
            <a:r>
              <a:rPr lang="en-US" sz="1200" dirty="0">
                <a:solidFill>
                  <a:srgbClr val="7F7F7F"/>
                </a:solidFill>
                <a:latin typeface="Verdana"/>
                <a:ea typeface="Verdana"/>
                <a:cs typeface="Verdana"/>
              </a:rPr>
              <a:t>and </a:t>
            </a:r>
            <a:r>
              <a:rPr lang="en-US" sz="1200" dirty="0" smtClean="0">
                <a:solidFill>
                  <a:srgbClr val="7F7F7F"/>
                </a:solidFill>
                <a:latin typeface="Verdana"/>
                <a:ea typeface="Verdana"/>
                <a:cs typeface="Verdana"/>
              </a:rPr>
              <a:t>CELTISS </a:t>
            </a:r>
            <a:r>
              <a:rPr lang="en-US" sz="1200" dirty="0">
                <a:solidFill>
                  <a:srgbClr val="7F7F7F"/>
                </a:solidFill>
                <a:latin typeface="Verdana"/>
                <a:ea typeface="Verdana"/>
                <a:cs typeface="Verdana"/>
              </a:rPr>
              <a:t>failed in Web service and FTP failure rate. MOOV failed also in UL FTP </a:t>
            </a:r>
            <a:r>
              <a:rPr lang="en-US" sz="1200" dirty="0" smtClean="0">
                <a:solidFill>
                  <a:srgbClr val="7F7F7F"/>
                </a:solidFill>
                <a:latin typeface="Verdana"/>
                <a:ea typeface="Verdana"/>
                <a:cs typeface="Verdana"/>
              </a:rPr>
              <a:t>throughput</a:t>
            </a:r>
          </a:p>
          <a:p>
            <a:pPr algn="just">
              <a:lnSpc>
                <a:spcPct val="150000"/>
              </a:lnSpc>
              <a:buClr>
                <a:srgbClr val="81BC00"/>
              </a:buClr>
              <a:buSzPts val="1200"/>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2nd position for 3G DL throughput with </a:t>
            </a:r>
            <a:r>
              <a:rPr lang="en-US" sz="1200" dirty="0" smtClean="0">
                <a:solidFill>
                  <a:srgbClr val="7F7F7F"/>
                </a:solidFill>
                <a:latin typeface="Verdana"/>
                <a:ea typeface="Verdana"/>
                <a:cs typeface="Verdana"/>
                <a:sym typeface="Verdana"/>
              </a:rPr>
              <a:t>4.8Mbps</a:t>
            </a:r>
            <a:r>
              <a:rPr lang="en-US" sz="1200" dirty="0">
                <a:solidFill>
                  <a:srgbClr val="7F7F7F"/>
                </a:solidFill>
                <a:latin typeface="Verdana"/>
                <a:ea typeface="Verdana"/>
                <a:cs typeface="Verdana"/>
                <a:sym typeface="Verdana"/>
              </a:rPr>
              <a:t>, compared to </a:t>
            </a:r>
            <a:r>
              <a:rPr lang="en-US" sz="1200" dirty="0" smtClean="0">
                <a:solidFill>
                  <a:srgbClr val="7F7F7F"/>
                </a:solidFill>
                <a:latin typeface="Verdana"/>
                <a:ea typeface="Verdana"/>
                <a:cs typeface="Verdana"/>
                <a:sym typeface="Verdana"/>
              </a:rPr>
              <a:t>6.8Mbps </a:t>
            </a:r>
            <a:r>
              <a:rPr lang="en-US" sz="1200" dirty="0">
                <a:solidFill>
                  <a:srgbClr val="7F7F7F"/>
                </a:solidFill>
                <a:latin typeface="Verdana"/>
                <a:ea typeface="Verdana"/>
                <a:cs typeface="Verdana"/>
                <a:sym typeface="Verdana"/>
              </a:rPr>
              <a:t>for CELTISS and 3Mbps 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a:t>
            </a:r>
            <a:r>
              <a:rPr lang="en-US" sz="1200" dirty="0" smtClean="0">
                <a:solidFill>
                  <a:srgbClr val="7F7F7F"/>
                </a:solidFill>
                <a:latin typeface="Verdana"/>
                <a:ea typeface="Verdana"/>
                <a:cs typeface="Verdana"/>
                <a:sym typeface="Verdana"/>
              </a:rPr>
              <a:t>2.3 </a:t>
            </a:r>
            <a:r>
              <a:rPr lang="en-US" sz="1200" dirty="0">
                <a:solidFill>
                  <a:srgbClr val="7F7F7F"/>
                </a:solidFill>
                <a:latin typeface="Verdana"/>
                <a:ea typeface="Verdana"/>
                <a:cs typeface="Verdana"/>
                <a:sym typeface="Verdana"/>
              </a:rPr>
              <a:t>Mbps against </a:t>
            </a:r>
            <a:r>
              <a:rPr lang="en-US" sz="1200" dirty="0" smtClean="0">
                <a:solidFill>
                  <a:srgbClr val="7F7F7F"/>
                </a:solidFill>
                <a:latin typeface="Verdana"/>
                <a:ea typeface="Verdana"/>
                <a:cs typeface="Verdana"/>
                <a:sym typeface="Verdana"/>
              </a:rPr>
              <a:t>0.91 </a:t>
            </a:r>
            <a:r>
              <a:rPr lang="en-US" sz="1200" dirty="0">
                <a:solidFill>
                  <a:srgbClr val="7F7F7F"/>
                </a:solidFill>
                <a:latin typeface="Verdana"/>
                <a:ea typeface="Verdana"/>
                <a:cs typeface="Verdana"/>
                <a:sym typeface="Verdana"/>
              </a:rPr>
              <a:t>Mbps for MOOV and  </a:t>
            </a:r>
            <a:r>
              <a:rPr lang="en-US" sz="1200" dirty="0" smtClean="0">
                <a:solidFill>
                  <a:srgbClr val="7F7F7F"/>
                </a:solidFill>
                <a:latin typeface="Verdana"/>
                <a:ea typeface="Verdana"/>
                <a:cs typeface="Verdana"/>
                <a:sym typeface="Verdana"/>
              </a:rPr>
              <a:t>1.91Mbps </a:t>
            </a:r>
            <a:r>
              <a:rPr lang="en-US" sz="1200" dirty="0">
                <a:solidFill>
                  <a:srgbClr val="7F7F7F"/>
                </a:solidFill>
                <a:latin typeface="Verdana"/>
                <a:ea typeface="Verdana"/>
                <a:cs typeface="Verdana"/>
                <a:sym typeface="Verdana"/>
              </a:rPr>
              <a:t>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en-US" sz="1400" dirty="0" smtClean="0">
                <a:solidFill>
                  <a:srgbClr val="7F7F7F"/>
                </a:solidFill>
              </a:rPr>
              <a:t>MTN</a:t>
            </a:r>
            <a:r>
              <a:rPr lang="en-US" sz="1400" dirty="0">
                <a:solidFill>
                  <a:srgbClr val="7F7F7F"/>
                </a:solidFill>
              </a:rPr>
              <a:t>, MOOV, and CELTISS have </a:t>
            </a:r>
            <a:r>
              <a:rPr lang="en-US" sz="1400" dirty="0" smtClean="0">
                <a:solidFill>
                  <a:srgbClr val="7F7F7F"/>
                </a:solidFill>
              </a:rPr>
              <a:t>quite similar 2G </a:t>
            </a:r>
            <a:r>
              <a:rPr lang="en-US" sz="1400" dirty="0">
                <a:solidFill>
                  <a:srgbClr val="7F7F7F"/>
                </a:solidFill>
              </a:rPr>
              <a:t>coverage, All of them satisfy the ARCEP requirements</a:t>
            </a:r>
            <a:br>
              <a:rPr lang="en-US" sz="1400" dirty="0">
                <a:solidFill>
                  <a:srgbClr val="7F7F7F"/>
                </a:solidFill>
              </a:rPr>
            </a:br>
            <a:r>
              <a:rPr lang="en-US" sz="1400" dirty="0">
                <a:solidFill>
                  <a:srgbClr val="7F7F7F"/>
                </a:solidFill>
              </a:rPr>
              <a:t>MTN is ranked first in 3G coverage where all operators satisfy the ARCEP requirements</a:t>
            </a:r>
            <a:r>
              <a:rPr lang="en-US" sz="2400" dirty="0">
                <a:solidFill>
                  <a:srgbClr val="7F7F7F"/>
                </a:solidFill>
              </a:rPr>
              <a:t/>
            </a:r>
            <a:br>
              <a:rPr lang="en-US" sz="2400" dirty="0">
                <a:solidFill>
                  <a:srgbClr val="7F7F7F"/>
                </a:solidFill>
              </a:rPr>
            </a:br>
            <a:r>
              <a:rPr lang="en-US" sz="1400" dirty="0">
                <a:solidFill>
                  <a:srgbClr val="7F7F7F"/>
                </a:solidFill>
              </a:rPr>
              <a:t>All operators failed to satisfy the ARCEP requirements in terms of Indoor 4G coverage. </a:t>
            </a:r>
            <a:r>
              <a:rPr lang="en-US" sz="1400" dirty="0" smtClean="0">
                <a:solidFill>
                  <a:srgbClr val="7F7F7F"/>
                </a:solidFill>
              </a:rPr>
              <a:t>CELTISS and MTN </a:t>
            </a:r>
            <a:r>
              <a:rPr lang="en-US" sz="1400" dirty="0">
                <a:solidFill>
                  <a:srgbClr val="7F7F7F"/>
                </a:solidFill>
              </a:rPr>
              <a:t>fails in </a:t>
            </a:r>
            <a:r>
              <a:rPr lang="en-US" sz="1400" dirty="0" err="1">
                <a:solidFill>
                  <a:srgbClr val="7F7F7F"/>
                </a:solidFill>
              </a:rPr>
              <a:t>Incar</a:t>
            </a:r>
            <a:r>
              <a:rPr lang="en-US" sz="1400" dirty="0">
                <a:solidFill>
                  <a:srgbClr val="7F7F7F"/>
                </a:solidFill>
              </a:rPr>
              <a:t> 4G coverage as well</a:t>
            </a:r>
            <a:r>
              <a:rPr lang="fr-FR" sz="4000" dirty="0">
                <a:solidFill>
                  <a:srgbClr val="7F7F7F"/>
                </a:solidFill>
              </a:rPr>
              <a:t/>
            </a:r>
            <a:br>
              <a:rPr lang="fr-FR" sz="40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1904939781"/>
              </p:ext>
            </p:extLst>
          </p:nvPr>
        </p:nvGraphicFramePr>
        <p:xfrm>
          <a:off x="469900" y="2268400"/>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a:solidFill>
                            <a:srgbClr val="000000"/>
                          </a:solidFill>
                          <a:latin typeface="Verdana"/>
                          <a:ea typeface="Verdana"/>
                          <a:cs typeface="Verdana"/>
                          <a:sym typeface="Verdana"/>
                        </a:rPr>
                        <a:t>99,99%</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3</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100%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95,63%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94,59%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OK</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93,09%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97,95%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93,96%</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97,29%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89,19%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93,22%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87,62%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99,21%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99,61%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98,12%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51,11%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67,37%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60,83%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MTN is ranked </a:t>
            </a:r>
            <a:r>
              <a:rPr lang="en-US" sz="1400" dirty="0" smtClean="0">
                <a:solidFill>
                  <a:srgbClr val="7F7F7F"/>
                </a:solidFill>
              </a:rPr>
              <a:t>first in term of  </a:t>
            </a:r>
            <a:r>
              <a:rPr lang="en-US" sz="1400" dirty="0">
                <a:solidFill>
                  <a:srgbClr val="7F7F7F"/>
                </a:solidFill>
              </a:rPr>
              <a:t>voice </a:t>
            </a:r>
            <a:r>
              <a:rPr lang="en-US" sz="1400" dirty="0" smtClean="0">
                <a:solidFill>
                  <a:srgbClr val="7F7F7F"/>
                </a:solidFill>
              </a:rPr>
              <a:t>accessibility</a:t>
            </a:r>
            <a:br>
              <a:rPr lang="en-US" sz="1400" dirty="0" smtClean="0">
                <a:solidFill>
                  <a:srgbClr val="7F7F7F"/>
                </a:solidFill>
              </a:rPr>
            </a:br>
            <a:r>
              <a:rPr lang="en-US" sz="1400" dirty="0" smtClean="0">
                <a:solidFill>
                  <a:srgbClr val="7F7F7F"/>
                </a:solidFill>
              </a:rPr>
              <a:t>MTN </a:t>
            </a:r>
            <a:r>
              <a:rPr lang="en-US" sz="1400" dirty="0">
                <a:solidFill>
                  <a:srgbClr val="7F7F7F"/>
                </a:solidFill>
              </a:rPr>
              <a:t>is ranked </a:t>
            </a:r>
            <a:r>
              <a:rPr lang="en-US" sz="1400" dirty="0" smtClean="0">
                <a:solidFill>
                  <a:srgbClr val="7F7F7F"/>
                </a:solidFill>
              </a:rPr>
              <a:t>third  </a:t>
            </a:r>
            <a:r>
              <a:rPr lang="en-US" sz="1400" dirty="0">
                <a:solidFill>
                  <a:srgbClr val="7F7F7F"/>
                </a:solidFill>
              </a:rPr>
              <a:t>in term of  voice </a:t>
            </a:r>
            <a:r>
              <a:rPr lang="en-US" sz="1400" dirty="0" err="1" smtClean="0">
                <a:solidFill>
                  <a:srgbClr val="7F7F7F"/>
                </a:solidFill>
              </a:rPr>
              <a:t>retainability</a:t>
            </a:r>
            <a:r>
              <a:rPr lang="en-US" sz="1400" dirty="0">
                <a:solidFill>
                  <a:srgbClr val="7F7F7F"/>
                </a:solidFill>
              </a:rPr>
              <a:t/>
            </a:r>
            <a:br>
              <a:rPr lang="en-US" sz="1400" dirty="0">
                <a:solidFill>
                  <a:srgbClr val="7F7F7F"/>
                </a:solidFill>
              </a:rPr>
            </a:br>
            <a:r>
              <a:rPr lang="en-US" sz="1400" dirty="0" smtClean="0">
                <a:solidFill>
                  <a:srgbClr val="7F7F7F"/>
                </a:solidFill>
              </a:rPr>
              <a:t>All operators satisfy </a:t>
            </a:r>
            <a:r>
              <a:rPr lang="en-US" sz="1400" dirty="0">
                <a:solidFill>
                  <a:srgbClr val="7F7F7F"/>
                </a:solidFill>
              </a:rPr>
              <a:t>the </a:t>
            </a:r>
            <a:r>
              <a:rPr lang="en-US" sz="1400" dirty="0" smtClean="0">
                <a:solidFill>
                  <a:srgbClr val="7F7F7F"/>
                </a:solidFill>
              </a:rPr>
              <a:t>voice </a:t>
            </a:r>
            <a:r>
              <a:rPr lang="en-US" sz="1400" dirty="0">
                <a:solidFill>
                  <a:srgbClr val="7F7F7F"/>
                </a:solidFill>
              </a:rPr>
              <a:t>ARCEP thresholds </a:t>
            </a:r>
            <a:br>
              <a:rPr lang="en-US" sz="1400" dirty="0">
                <a:solidFill>
                  <a:srgbClr val="7F7F7F"/>
                </a:solidFill>
              </a:rPr>
            </a:br>
            <a:r>
              <a:rPr lang="en-US" sz="1400" dirty="0">
                <a:solidFill>
                  <a:srgbClr val="7F7F7F"/>
                </a:solidFill>
              </a:rPr>
              <a:t>All operators met the MOS ARCEP </a:t>
            </a:r>
            <a:r>
              <a:rPr lang="en-US" sz="1400" dirty="0" smtClean="0">
                <a:solidFill>
                  <a:srgbClr val="7F7F7F"/>
                </a:solidFill>
              </a:rPr>
              <a:t>thresholds. MTN have the best average </a:t>
            </a:r>
            <a:r>
              <a:rPr lang="en-US" sz="1400" dirty="0">
                <a:solidFill>
                  <a:srgbClr val="7F7F7F"/>
                </a:solidFill>
              </a:rPr>
              <a:t>MOS</a:t>
            </a:r>
            <a:r>
              <a:rPr lang="en-US" sz="1400" dirty="0">
                <a:solidFill>
                  <a:srgbClr val="000000"/>
                </a:solidFill>
              </a:rPr>
              <a:t/>
            </a:r>
            <a:br>
              <a:rPr lang="en-US" sz="1400" dirty="0">
                <a:solidFill>
                  <a:srgbClr val="000000"/>
                </a:solidFill>
              </a:rPr>
            </a:br>
            <a:r>
              <a:rPr lang="en-US" sz="1400" dirty="0" smtClean="0">
                <a:solidFill>
                  <a:srgbClr val="7F7F7F"/>
                </a:solidFill>
              </a:rPr>
              <a:t>Only MTN succeeded to reach ARCEP SMS target results</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696140636"/>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=&lt;99%</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99,25%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99,14%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3,63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3,85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99,77%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96,34%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89,08%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99,11%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95,33%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88,91%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MTN </a:t>
            </a:r>
            <a:r>
              <a:rPr lang="en-US" sz="1400" dirty="0" smtClean="0">
                <a:solidFill>
                  <a:srgbClr val="7F7F7F"/>
                </a:solidFill>
              </a:rPr>
              <a:t>met all </a:t>
            </a:r>
            <a:r>
              <a:rPr lang="en-US" sz="1400" dirty="0">
                <a:solidFill>
                  <a:srgbClr val="7F7F7F"/>
                </a:solidFill>
              </a:rPr>
              <a:t>the 3G Data ARCEP requirements</a:t>
            </a:r>
            <a:r>
              <a:rPr lang="en-US" sz="1400" dirty="0" smtClean="0">
                <a:solidFill>
                  <a:srgbClr val="7F7F7F"/>
                </a:solidFill>
              </a:rPr>
              <a:t>.</a:t>
            </a:r>
            <a:br>
              <a:rPr lang="en-US" sz="1400" dirty="0" smtClean="0">
                <a:solidFill>
                  <a:srgbClr val="7F7F7F"/>
                </a:solidFill>
              </a:rPr>
            </a:br>
            <a:r>
              <a:rPr lang="en-US" sz="1400" dirty="0" smtClean="0">
                <a:solidFill>
                  <a:srgbClr val="7F7F7F"/>
                </a:solidFill>
              </a:rPr>
              <a:t>MOOV and MTN failed in Web service and FTP failure rate. </a:t>
            </a:r>
            <a:r>
              <a:rPr lang="en-US" sz="1400" dirty="0">
                <a:solidFill>
                  <a:srgbClr val="7F7F7F"/>
                </a:solidFill>
              </a:rPr>
              <a:t>MOOV failed also in UL FTP throughput</a:t>
            </a:r>
            <a:r>
              <a:rPr lang="en-US" sz="1400" dirty="0" smtClean="0">
                <a:solidFill>
                  <a:srgbClr val="7F7F7F"/>
                </a:solidFill>
              </a:rPr>
              <a:t/>
            </a:r>
            <a:br>
              <a:rPr lang="en-US" sz="1400" dirty="0" smtClean="0">
                <a:solidFill>
                  <a:srgbClr val="7F7F7F"/>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3647832076"/>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65025">
                  <a:extLst>
                    <a:ext uri="{9D8B030D-6E8A-4147-A177-3AD203B41FA5}">
                      <a16:colId xmlns:a16="http://schemas.microsoft.com/office/drawing/2014/main" val="20007"/>
                    </a:ext>
                  </a:extLst>
                </a:gridCol>
                <a:gridCol w="815000">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98,81%</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99,07%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98,27%</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5,77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chemeClr val="dk1"/>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7,35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7,32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3,13%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4,92%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0,31%/1,14%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0%/8,85%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2,99%/3,49%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4,830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3,008</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6,810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2,318</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smtClean="0">
                          <a:solidFill>
                            <a:srgbClr val="000000"/>
                          </a:solidFill>
                          <a:latin typeface="Verdana"/>
                          <a:ea typeface="Verdana"/>
                          <a:cs typeface="Verdana"/>
                          <a:sym typeface="Verdana"/>
                        </a:rPr>
                        <a:t>0,91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1,919</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met the 4G Data ARCEP </a:t>
            </a:r>
            <a:r>
              <a:rPr lang="en-US" sz="1400" dirty="0" smtClean="0">
                <a:solidFill>
                  <a:srgbClr val="7F7F7F"/>
                </a:solidFill>
              </a:rPr>
              <a:t>requirements except CELTISS in FTP Failure rate.</a:t>
            </a:r>
            <a:r>
              <a:rPr lang="en-US" sz="1400" dirty="0">
                <a:solidFill>
                  <a:srgbClr val="7F7F7F"/>
                </a:solidFill>
              </a:rPr>
              <a:t/>
            </a:r>
            <a:br>
              <a:rPr lang="en-US" sz="1400" dirty="0">
                <a:solidFill>
                  <a:srgbClr val="7F7F7F"/>
                </a:solidFill>
              </a:rPr>
            </a:br>
            <a:r>
              <a:rPr lang="en-US" sz="1400" dirty="0">
                <a:solidFill>
                  <a:srgbClr val="7F7F7F"/>
                </a:solidFill>
              </a:rPr>
              <a:t>MTN is ranked first in </a:t>
            </a:r>
            <a:r>
              <a:rPr lang="en-US" sz="1400" dirty="0" smtClean="0">
                <a:solidFill>
                  <a:srgbClr val="7F7F7F"/>
                </a:solidFill>
              </a:rPr>
              <a:t>almost all </a:t>
            </a:r>
            <a:r>
              <a:rPr lang="en-US" sz="1400" dirty="0">
                <a:solidFill>
                  <a:srgbClr val="7F7F7F"/>
                </a:solidFill>
              </a:rPr>
              <a:t>kinds of 4G data tests</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133169103"/>
              </p:ext>
            </p:extLst>
          </p:nvPr>
        </p:nvGraphicFramePr>
        <p:xfrm>
          <a:off x="152231" y="2728944"/>
          <a:ext cx="11723856"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972425">
                  <a:extLst>
                    <a:ext uri="{9D8B030D-6E8A-4147-A177-3AD203B41FA5}">
                      <a16:colId xmlns:a16="http://schemas.microsoft.com/office/drawing/2014/main" val="20005"/>
                    </a:ext>
                  </a:extLst>
                </a:gridCol>
                <a:gridCol w="850130">
                  <a:extLst>
                    <a:ext uri="{9D8B030D-6E8A-4147-A177-3AD203B41FA5}">
                      <a16:colId xmlns:a16="http://schemas.microsoft.com/office/drawing/2014/main" val="20006"/>
                    </a:ext>
                  </a:extLst>
                </a:gridCol>
                <a:gridCol w="1052051">
                  <a:extLst>
                    <a:ext uri="{9D8B030D-6E8A-4147-A177-3AD203B41FA5}">
                      <a16:colId xmlns:a16="http://schemas.microsoft.com/office/drawing/2014/main" val="20007"/>
                    </a:ext>
                  </a:extLst>
                </a:gridCol>
                <a:gridCol w="95542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0,00%</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1,57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1,68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1,88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0,33%/0%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4,61%/2,86%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NOK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29,498</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12,899</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12,572</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15,470</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11,821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10,259</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7"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762629592"/>
              </p:ext>
            </p:extLst>
          </p:nvPr>
        </p:nvGraphicFramePr>
        <p:xfrm>
          <a:off x="469900" y="2004615"/>
          <a:ext cx="9657773" cy="3994403"/>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MOOV and CELTISS 2G </a:t>
            </a:r>
            <a:r>
              <a:rPr lang="fr-FR" sz="1400" dirty="0" err="1">
                <a:solidFill>
                  <a:srgbClr val="7F7F7F"/>
                </a:solidFill>
              </a:rPr>
              <a:t>coverage</a:t>
            </a:r>
            <a:r>
              <a:rPr lang="fr-FR" sz="1400" dirty="0">
                <a:solidFill>
                  <a:srgbClr val="7F7F7F"/>
                </a:solidFill>
              </a:rPr>
              <a:t> met the ARCEP </a:t>
            </a:r>
            <a:r>
              <a:rPr lang="fr-FR" sz="1400" dirty="0" err="1">
                <a:solidFill>
                  <a:srgbClr val="7F7F7F"/>
                </a:solidFill>
              </a:rPr>
              <a:t>RxLev</a:t>
            </a:r>
            <a:r>
              <a:rPr lang="fr-FR" sz="1400" dirty="0">
                <a:solidFill>
                  <a:srgbClr val="7F7F7F"/>
                </a:solidFill>
              </a:rPr>
              <a:t> </a:t>
            </a:r>
            <a:r>
              <a:rPr lang="fr-FR" sz="1400" dirty="0" err="1">
                <a:solidFill>
                  <a:srgbClr val="7F7F7F"/>
                </a:solidFill>
              </a:rPr>
              <a:t>thresholds</a:t>
            </a:r>
            <a:r>
              <a:rPr lang="fr-FR" dirty="0">
                <a:solidFill>
                  <a:srgbClr val="7F7F7F"/>
                </a:solidFill>
              </a:rPr>
              <a:t>.</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520335" y="3779230"/>
            <a:ext cx="8134350"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33" name="Picture 32">
            <a:extLst>
              <a:ext uri="{FF2B5EF4-FFF2-40B4-BE49-F238E27FC236}">
                <a16:creationId xmlns:a16="http://schemas.microsoft.com/office/drawing/2014/main" id="{3B500D82-0580-D8C9-12DC-D3634FF97039}"/>
              </a:ext>
            </a:extLst>
          </p:cNvPr>
          <p:cNvPicPr>
            <a:picLocks noChangeAspect="1"/>
          </p:cNvPicPr>
          <p:nvPr/>
        </p:nvPicPr>
        <p:blipFill>
          <a:blip r:embed="rId3"/>
          <a:stretch>
            <a:fillRect/>
          </a:stretch>
        </p:blipFill>
        <p:spPr>
          <a:xfrm>
            <a:off x="8229779" y="1914938"/>
            <a:ext cx="3562099" cy="2980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5C295C09-2389-7A3E-3C50-A1D183C99B9A}"/>
              </a:ext>
            </a:extLst>
          </p:cNvPr>
          <p:cNvPicPr>
            <a:picLocks noChangeAspect="1"/>
          </p:cNvPicPr>
          <p:nvPr/>
        </p:nvPicPr>
        <p:blipFill>
          <a:blip r:embed="rId4"/>
          <a:stretch>
            <a:fillRect/>
          </a:stretch>
        </p:blipFill>
        <p:spPr>
          <a:xfrm>
            <a:off x="4432527" y="1889039"/>
            <a:ext cx="3562100" cy="2963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a:extLst>
              <a:ext uri="{FF2B5EF4-FFF2-40B4-BE49-F238E27FC236}">
                <a16:creationId xmlns:a16="http://schemas.microsoft.com/office/drawing/2014/main" id="{195F51A4-8407-E425-1D74-6C253CA07444}"/>
              </a:ext>
            </a:extLst>
          </p:cNvPr>
          <p:cNvPicPr>
            <a:picLocks noChangeAspect="1"/>
          </p:cNvPicPr>
          <p:nvPr/>
        </p:nvPicPr>
        <p:blipFill>
          <a:blip r:embed="rId5"/>
          <a:stretch>
            <a:fillRect/>
          </a:stretch>
        </p:blipFill>
        <p:spPr>
          <a:xfrm>
            <a:off x="531323" y="1866839"/>
            <a:ext cx="3666052" cy="2946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2G coverage plots are quite similar for the 3 operators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531323" y="189430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472173" y="1880980"/>
            <a:ext cx="289925"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8">
            <a:alphaModFix/>
          </a:blip>
          <a:srcRect/>
          <a:stretch/>
        </p:blipFill>
        <p:spPr>
          <a:xfrm>
            <a:off x="8269425" y="1914937"/>
            <a:ext cx="361361" cy="310577"/>
          </a:xfrm>
          <a:prstGeom prst="rect">
            <a:avLst/>
          </a:prstGeom>
          <a:noFill/>
          <a:ln>
            <a:noFill/>
          </a:ln>
        </p:spPr>
      </p:pic>
      <p:pic>
        <p:nvPicPr>
          <p:cNvPr id="27" name="Picture 26">
            <a:extLst>
              <a:ext uri="{FF2B5EF4-FFF2-40B4-BE49-F238E27FC236}">
                <a16:creationId xmlns:a16="http://schemas.microsoft.com/office/drawing/2014/main" id="{A166A862-7CD3-364A-5B98-5BD01D99697B}"/>
              </a:ext>
            </a:extLst>
          </p:cNvPr>
          <p:cNvPicPr>
            <a:picLocks noChangeAspect="1"/>
          </p:cNvPicPr>
          <p:nvPr/>
        </p:nvPicPr>
        <p:blipFill>
          <a:blip r:embed="rId9"/>
          <a:stretch>
            <a:fillRect/>
          </a:stretch>
        </p:blipFill>
        <p:spPr>
          <a:xfrm>
            <a:off x="2964614" y="1889039"/>
            <a:ext cx="1232761" cy="712608"/>
          </a:xfrm>
          <a:prstGeom prst="rect">
            <a:avLst/>
          </a:prstGeom>
        </p:spPr>
      </p:pic>
      <p:pic>
        <p:nvPicPr>
          <p:cNvPr id="31" name="Picture 30">
            <a:extLst>
              <a:ext uri="{FF2B5EF4-FFF2-40B4-BE49-F238E27FC236}">
                <a16:creationId xmlns:a16="http://schemas.microsoft.com/office/drawing/2014/main" id="{651BEA43-52F7-AE61-13E5-83A957BF19E0}"/>
              </a:ext>
            </a:extLst>
          </p:cNvPr>
          <p:cNvPicPr>
            <a:picLocks noChangeAspect="1"/>
          </p:cNvPicPr>
          <p:nvPr/>
        </p:nvPicPr>
        <p:blipFill>
          <a:blip r:embed="rId10"/>
          <a:stretch>
            <a:fillRect/>
          </a:stretch>
        </p:blipFill>
        <p:spPr>
          <a:xfrm>
            <a:off x="6715432" y="1914937"/>
            <a:ext cx="1236891" cy="686710"/>
          </a:xfrm>
          <a:prstGeom prst="rect">
            <a:avLst/>
          </a:prstGeom>
        </p:spPr>
      </p:pic>
      <p:pic>
        <p:nvPicPr>
          <p:cNvPr id="37" name="Picture 36">
            <a:extLst>
              <a:ext uri="{FF2B5EF4-FFF2-40B4-BE49-F238E27FC236}">
                <a16:creationId xmlns:a16="http://schemas.microsoft.com/office/drawing/2014/main" id="{F067573A-C1A4-FB55-5B4F-5A1B3C257208}"/>
              </a:ext>
            </a:extLst>
          </p:cNvPr>
          <p:cNvPicPr>
            <a:picLocks noChangeAspect="1"/>
          </p:cNvPicPr>
          <p:nvPr/>
        </p:nvPicPr>
        <p:blipFill>
          <a:blip r:embed="rId11"/>
          <a:stretch>
            <a:fillRect/>
          </a:stretch>
        </p:blipFill>
        <p:spPr>
          <a:xfrm>
            <a:off x="10510684" y="1914938"/>
            <a:ext cx="1313861" cy="686709"/>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7"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489051015"/>
              </p:ext>
            </p:extLst>
          </p:nvPr>
        </p:nvGraphicFramePr>
        <p:xfrm>
          <a:off x="1805940" y="1857374"/>
          <a:ext cx="8580120" cy="4262071"/>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en-US" sz="1400" dirty="0">
                <a:solidFill>
                  <a:srgbClr val="7F7F7F"/>
                </a:solidFill>
              </a:rPr>
              <a:t>MTN is ranked first in 3G coverage where all operators satisfy the ARCEP requirements</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667870" y="3813665"/>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smtClean="0">
                <a:solidFill>
                  <a:srgbClr val="414141"/>
                </a:solidFill>
              </a:rPr>
              <a:t>Summary</a:t>
            </a:r>
            <a:endParaRPr dirty="0"/>
          </a:p>
        </p:txBody>
      </p:sp>
      <p:sp>
        <p:nvSpPr>
          <p:cNvPr id="1439" name="Google Shape;1439;p3"/>
          <p:cNvSpPr txBox="1">
            <a:spLocks noGrp="1"/>
          </p:cNvSpPr>
          <p:nvPr>
            <p:ph type="sldNum" idx="12"/>
          </p:nvPr>
        </p:nvSpPr>
        <p:spPr>
          <a:xfrm>
            <a:off x="11568112" y="6666515"/>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extLst/>
          </p:nvPr>
        </p:nvGraphicFramePr>
        <p:xfrm>
          <a:off x="921482" y="1430005"/>
          <a:ext cx="10996150" cy="3552450"/>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smtClean="0">
                          <a:solidFill>
                            <a:srgbClr val="414141"/>
                          </a:solidFill>
                          <a:latin typeface="Verdana"/>
                          <a:ea typeface="Verdana"/>
                          <a:cs typeface="Verdana"/>
                          <a:sym typeface="Quattrocento Sans"/>
                        </a:rPr>
                        <a:t>Scope of </a:t>
                      </a:r>
                      <a:r>
                        <a:rPr lang="fr-FR" sz="1600" b="0" i="0" u="none" strike="noStrike" cap="none" dirty="0" err="1" smtClean="0">
                          <a:solidFill>
                            <a:srgbClr val="414141"/>
                          </a:solidFill>
                          <a:latin typeface="Verdana"/>
                          <a:ea typeface="Verdana"/>
                          <a:cs typeface="Verdana"/>
                          <a:sym typeface="Quattrocento Sans"/>
                        </a:rPr>
                        <a:t>Intermediate</a:t>
                      </a:r>
                      <a:r>
                        <a:rPr lang="fr-FR" sz="1600" b="0" i="0" u="none" strike="noStrike" cap="none" dirty="0" smtClean="0">
                          <a:solidFill>
                            <a:srgbClr val="414141"/>
                          </a:solidFill>
                          <a:latin typeface="Verdana"/>
                          <a:ea typeface="Verdana"/>
                          <a:cs typeface="Verdana"/>
                          <a:sym typeface="Quattrocento Sans"/>
                        </a:rPr>
                        <a:t> Report</a:t>
                      </a:r>
                      <a:endParaRPr sz="1600" b="0" i="0" u="none" strike="noStrike" cap="none" dirty="0">
                        <a:solidFill>
                          <a:srgbClr val="414141"/>
                        </a:solidFill>
                        <a:latin typeface="Verdana"/>
                        <a:ea typeface="Verdana"/>
                        <a:cs typeface="Verdana"/>
                        <a:sym typeface="Arial"/>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 3</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dirty="0" err="1">
                          <a:solidFill>
                            <a:srgbClr val="414141"/>
                          </a:solidFill>
                          <a:latin typeface="Verdana"/>
                          <a:ea typeface="Verdana"/>
                          <a:cs typeface="Verdana"/>
                          <a:sym typeface="Verdana"/>
                        </a:rPr>
                        <a:t>Executive</a:t>
                      </a:r>
                      <a:r>
                        <a:rPr lang="fr-FR" sz="1600" b="0" i="0" u="none" strike="noStrike" cap="none" dirty="0">
                          <a:solidFill>
                            <a:srgbClr val="414141"/>
                          </a:solidFill>
                          <a:latin typeface="Verdana"/>
                          <a:ea typeface="Verdana"/>
                          <a:cs typeface="Verdana"/>
                          <a:sym typeface="Verdana"/>
                        </a:rPr>
                        <a:t> </a:t>
                      </a:r>
                      <a:r>
                        <a:rPr lang="fr-FR" sz="1600" b="0" i="0" u="none" strike="noStrike" cap="none" dirty="0" err="1">
                          <a:solidFill>
                            <a:srgbClr val="414141"/>
                          </a:solidFill>
                          <a:latin typeface="Verdana"/>
                          <a:ea typeface="Verdana"/>
                          <a:cs typeface="Verdana"/>
                          <a:sym typeface="Verdana"/>
                        </a:rPr>
                        <a:t>Summary</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  5</a:t>
                      </a:r>
                      <a:endParaRPr dirty="0"/>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11</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16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23</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dirty="0" smtClean="0">
                          <a:solidFill>
                            <a:srgbClr val="414141"/>
                          </a:solidFill>
                          <a:latin typeface="Verdana"/>
                          <a:ea typeface="Verdana"/>
                          <a:cs typeface="Verdana"/>
                          <a:sym typeface="Verdana"/>
                        </a:rPr>
                        <a:t>36</a:t>
                      </a:r>
                      <a:endParaRPr sz="1600" b="1" i="0" u="none" strike="noStrike" cap="none" dirty="0">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41" name="Google Shape;1441;p3"/>
          <p:cNvSpPr txBox="1">
            <a:spLocks noGrp="1"/>
          </p:cNvSpPr>
          <p:nvPr>
            <p:ph type="ftr" idx="11"/>
          </p:nvPr>
        </p:nvSpPr>
        <p:spPr>
          <a:xfrm>
            <a:off x="469122" y="6584426"/>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229539389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34" name="Picture 33">
            <a:extLst>
              <a:ext uri="{FF2B5EF4-FFF2-40B4-BE49-F238E27FC236}">
                <a16:creationId xmlns:a16="http://schemas.microsoft.com/office/drawing/2014/main" id="{CC798503-BCD5-0B98-B1C8-F53732578CB9}"/>
              </a:ext>
            </a:extLst>
          </p:cNvPr>
          <p:cNvPicPr>
            <a:picLocks noChangeAspect="1"/>
          </p:cNvPicPr>
          <p:nvPr/>
        </p:nvPicPr>
        <p:blipFill>
          <a:blip r:embed="rId3"/>
          <a:stretch>
            <a:fillRect/>
          </a:stretch>
        </p:blipFill>
        <p:spPr>
          <a:xfrm>
            <a:off x="7729346" y="1942026"/>
            <a:ext cx="3491234" cy="2920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23C4E93F-391E-89F4-90CE-C96EA5FAC15D}"/>
              </a:ext>
            </a:extLst>
          </p:cNvPr>
          <p:cNvPicPr>
            <a:picLocks noChangeAspect="1"/>
          </p:cNvPicPr>
          <p:nvPr/>
        </p:nvPicPr>
        <p:blipFill>
          <a:blip r:embed="rId4"/>
          <a:stretch>
            <a:fillRect/>
          </a:stretch>
        </p:blipFill>
        <p:spPr>
          <a:xfrm>
            <a:off x="4084313" y="1922025"/>
            <a:ext cx="3491234" cy="2934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a:extLst>
              <a:ext uri="{FF2B5EF4-FFF2-40B4-BE49-F238E27FC236}">
                <a16:creationId xmlns:a16="http://schemas.microsoft.com/office/drawing/2014/main" id="{4217AE08-A240-336F-5F75-6DACF7628EB0}"/>
              </a:ext>
            </a:extLst>
          </p:cNvPr>
          <p:cNvPicPr>
            <a:picLocks noChangeAspect="1"/>
          </p:cNvPicPr>
          <p:nvPr/>
        </p:nvPicPr>
        <p:blipFill>
          <a:blip r:embed="rId5"/>
          <a:stretch>
            <a:fillRect/>
          </a:stretch>
        </p:blipFill>
        <p:spPr>
          <a:xfrm>
            <a:off x="461756" y="1922995"/>
            <a:ext cx="3468758" cy="2919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3</a:t>
            </a:r>
            <a:r>
              <a:rPr lang="en-US" sz="1400" dirty="0" smtClean="0">
                <a:solidFill>
                  <a:srgbClr val="7F7F7F"/>
                </a:solidFill>
              </a:rPr>
              <a:t>G </a:t>
            </a:r>
            <a:r>
              <a:rPr lang="en-US" sz="1400" dirty="0">
                <a:solidFill>
                  <a:srgbClr val="7F7F7F"/>
                </a:solidFill>
              </a:rPr>
              <a:t>coverage plots are quite similar for the 3 operators</a:t>
            </a:r>
            <a:r>
              <a:rPr lang="fr-FR" sz="1400" dirty="0">
                <a:solidFill>
                  <a:srgbClr val="7F7F7F"/>
                </a:solidFill>
              </a:rPr>
              <a:t/>
            </a:r>
            <a:br>
              <a:rPr lang="fr-FR" sz="1400" dirty="0">
                <a:solidFill>
                  <a:srgbClr val="7F7F7F"/>
                </a:solidFill>
              </a:rPr>
            </a:br>
            <a:r>
              <a:rPr lang="fr-FR" sz="1400" dirty="0">
                <a:solidFill>
                  <a:srgbClr val="7F7F7F"/>
                </a:solidFill>
              </a:rPr>
              <a:t/>
            </a:r>
            <a:br>
              <a:rPr lang="fr-FR" sz="1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61757" y="1942026"/>
            <a:ext cx="282879" cy="252799"/>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315390" y="196105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20" name="Google Shape;1863;p28">
            <a:extLst>
              <a:ext uri="{FF2B5EF4-FFF2-40B4-BE49-F238E27FC236}">
                <a16:creationId xmlns:a16="http://schemas.microsoft.com/office/drawing/2014/main" id="{B7E90C7E-950D-FFC1-F47E-09472A7FFDA4}"/>
              </a:ext>
            </a:extLst>
          </p:cNvPr>
          <p:cNvPicPr preferRelativeResize="0"/>
          <p:nvPr/>
        </p:nvPicPr>
        <p:blipFill rotWithShape="1">
          <a:blip r:embed="rId8">
            <a:alphaModFix/>
          </a:blip>
          <a:srcRect/>
          <a:stretch/>
        </p:blipFill>
        <p:spPr>
          <a:xfrm>
            <a:off x="7766217" y="1942026"/>
            <a:ext cx="361361" cy="269469"/>
          </a:xfrm>
          <a:prstGeom prst="rect">
            <a:avLst/>
          </a:prstGeom>
          <a:noFill/>
          <a:ln>
            <a:noFill/>
          </a:ln>
        </p:spPr>
      </p:pic>
      <p:pic>
        <p:nvPicPr>
          <p:cNvPr id="28" name="Picture 27">
            <a:extLst>
              <a:ext uri="{FF2B5EF4-FFF2-40B4-BE49-F238E27FC236}">
                <a16:creationId xmlns:a16="http://schemas.microsoft.com/office/drawing/2014/main" id="{F96C6A94-65F3-0C68-5D72-DD4486F0FB5F}"/>
              </a:ext>
            </a:extLst>
          </p:cNvPr>
          <p:cNvPicPr>
            <a:picLocks noChangeAspect="1"/>
          </p:cNvPicPr>
          <p:nvPr/>
        </p:nvPicPr>
        <p:blipFill>
          <a:blip r:embed="rId9"/>
          <a:stretch>
            <a:fillRect/>
          </a:stretch>
        </p:blipFill>
        <p:spPr>
          <a:xfrm>
            <a:off x="2448807" y="1889479"/>
            <a:ext cx="1481707" cy="676987"/>
          </a:xfrm>
          <a:prstGeom prst="rect">
            <a:avLst/>
          </a:prstGeom>
        </p:spPr>
      </p:pic>
      <p:pic>
        <p:nvPicPr>
          <p:cNvPr id="32" name="Picture 31">
            <a:extLst>
              <a:ext uri="{FF2B5EF4-FFF2-40B4-BE49-F238E27FC236}">
                <a16:creationId xmlns:a16="http://schemas.microsoft.com/office/drawing/2014/main" id="{E59B1204-05B8-D7BD-E73D-54239342971C}"/>
              </a:ext>
            </a:extLst>
          </p:cNvPr>
          <p:cNvPicPr>
            <a:picLocks noChangeAspect="1"/>
          </p:cNvPicPr>
          <p:nvPr/>
        </p:nvPicPr>
        <p:blipFill>
          <a:blip r:embed="rId10"/>
          <a:stretch>
            <a:fillRect/>
          </a:stretch>
        </p:blipFill>
        <p:spPr>
          <a:xfrm>
            <a:off x="6207457" y="1922025"/>
            <a:ext cx="1317523" cy="644441"/>
          </a:xfrm>
          <a:prstGeom prst="rect">
            <a:avLst/>
          </a:prstGeom>
        </p:spPr>
      </p:pic>
      <p:pic>
        <p:nvPicPr>
          <p:cNvPr id="36" name="Picture 35">
            <a:extLst>
              <a:ext uri="{FF2B5EF4-FFF2-40B4-BE49-F238E27FC236}">
                <a16:creationId xmlns:a16="http://schemas.microsoft.com/office/drawing/2014/main" id="{9E16E428-E0FB-098D-559A-3EE0CCB1DF80}"/>
              </a:ext>
            </a:extLst>
          </p:cNvPr>
          <p:cNvPicPr>
            <a:picLocks noChangeAspect="1"/>
          </p:cNvPicPr>
          <p:nvPr/>
        </p:nvPicPr>
        <p:blipFill>
          <a:blip r:embed="rId11"/>
          <a:stretch>
            <a:fillRect/>
          </a:stretch>
        </p:blipFill>
        <p:spPr>
          <a:xfrm>
            <a:off x="9851922" y="1961059"/>
            <a:ext cx="1368657" cy="605407"/>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7"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814528373"/>
              </p:ext>
            </p:extLst>
          </p:nvPr>
        </p:nvGraphicFramePr>
        <p:xfrm>
          <a:off x="1785937" y="1755165"/>
          <a:ext cx="8620125" cy="4308010"/>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failed to satisfy the ARCEP requirements in terms of Indoor 4G coverage.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658794" y="3038475"/>
            <a:ext cx="7061981"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35" name="Picture 34">
            <a:extLst>
              <a:ext uri="{FF2B5EF4-FFF2-40B4-BE49-F238E27FC236}">
                <a16:creationId xmlns:a16="http://schemas.microsoft.com/office/drawing/2014/main" id="{EE02906B-E7F0-A901-7E7D-69045FB2AF1E}"/>
              </a:ext>
            </a:extLst>
          </p:cNvPr>
          <p:cNvPicPr>
            <a:picLocks noChangeAspect="1"/>
          </p:cNvPicPr>
          <p:nvPr/>
        </p:nvPicPr>
        <p:blipFill>
          <a:blip r:embed="rId3"/>
          <a:stretch>
            <a:fillRect/>
          </a:stretch>
        </p:blipFill>
        <p:spPr>
          <a:xfrm>
            <a:off x="7954297" y="1996273"/>
            <a:ext cx="3659709" cy="3029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a:extLst>
              <a:ext uri="{FF2B5EF4-FFF2-40B4-BE49-F238E27FC236}">
                <a16:creationId xmlns:a16="http://schemas.microsoft.com/office/drawing/2014/main" id="{FC2FB207-71FF-E8AC-0897-6E62306EAA0B}"/>
              </a:ext>
            </a:extLst>
          </p:cNvPr>
          <p:cNvPicPr>
            <a:picLocks noChangeAspect="1"/>
          </p:cNvPicPr>
          <p:nvPr/>
        </p:nvPicPr>
        <p:blipFill>
          <a:blip r:embed="rId4"/>
          <a:stretch>
            <a:fillRect/>
          </a:stretch>
        </p:blipFill>
        <p:spPr>
          <a:xfrm>
            <a:off x="4079696" y="1996273"/>
            <a:ext cx="3659709" cy="3050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ACF1E09C-1F4A-E3BC-8724-32D4199AC5B7}"/>
              </a:ext>
            </a:extLst>
          </p:cNvPr>
          <p:cNvPicPr>
            <a:picLocks noChangeAspect="1"/>
          </p:cNvPicPr>
          <p:nvPr/>
        </p:nvPicPr>
        <p:blipFill>
          <a:blip r:embed="rId5"/>
          <a:stretch>
            <a:fillRect/>
          </a:stretch>
        </p:blipFill>
        <p:spPr>
          <a:xfrm>
            <a:off x="368832" y="1996273"/>
            <a:ext cx="3548101" cy="3071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4</a:t>
            </a:r>
            <a:r>
              <a:rPr lang="en-US" sz="1400" dirty="0" smtClean="0">
                <a:solidFill>
                  <a:srgbClr val="7F7F7F"/>
                </a:solidFill>
              </a:rPr>
              <a:t>G </a:t>
            </a:r>
            <a:r>
              <a:rPr lang="en-US" sz="1400" dirty="0">
                <a:solidFill>
                  <a:srgbClr val="7F7F7F"/>
                </a:solidFill>
              </a:rPr>
              <a:t>coverage plots are quite similar for the 3 </a:t>
            </a:r>
            <a:r>
              <a:rPr lang="en-US" sz="1400" dirty="0" smtClean="0">
                <a:solidFill>
                  <a:srgbClr val="7F7F7F"/>
                </a:solidFill>
              </a:rPr>
              <a:t>operators except in few roads</a:t>
            </a:r>
            <a:r>
              <a:rPr lang="fr-FR" sz="1400" dirty="0">
                <a:solidFill>
                  <a:srgbClr val="7F7F7F"/>
                </a:solidFill>
              </a:rPr>
              <a:t/>
            </a:r>
            <a:br>
              <a:rPr lang="fr-FR" sz="1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368832" y="1998731"/>
            <a:ext cx="343877" cy="279093"/>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092471" y="1989327"/>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7954297" y="2019747"/>
            <a:ext cx="251494" cy="258077"/>
          </a:xfrm>
          <a:prstGeom prst="rect">
            <a:avLst/>
          </a:prstGeom>
          <a:noFill/>
          <a:ln>
            <a:noFill/>
          </a:ln>
        </p:spPr>
      </p:pic>
      <p:pic>
        <p:nvPicPr>
          <p:cNvPr id="26" name="Picture 25">
            <a:extLst>
              <a:ext uri="{FF2B5EF4-FFF2-40B4-BE49-F238E27FC236}">
                <a16:creationId xmlns:a16="http://schemas.microsoft.com/office/drawing/2014/main" id="{6267FD43-2864-6634-365B-D63086850585}"/>
              </a:ext>
            </a:extLst>
          </p:cNvPr>
          <p:cNvPicPr>
            <a:picLocks noChangeAspect="1"/>
          </p:cNvPicPr>
          <p:nvPr/>
        </p:nvPicPr>
        <p:blipFill>
          <a:blip r:embed="rId9"/>
          <a:stretch>
            <a:fillRect/>
          </a:stretch>
        </p:blipFill>
        <p:spPr>
          <a:xfrm>
            <a:off x="2300783" y="2009238"/>
            <a:ext cx="1577683" cy="851949"/>
          </a:xfrm>
          <a:prstGeom prst="rect">
            <a:avLst/>
          </a:prstGeom>
        </p:spPr>
      </p:pic>
      <p:pic>
        <p:nvPicPr>
          <p:cNvPr id="33" name="Picture 32">
            <a:extLst>
              <a:ext uri="{FF2B5EF4-FFF2-40B4-BE49-F238E27FC236}">
                <a16:creationId xmlns:a16="http://schemas.microsoft.com/office/drawing/2014/main" id="{80208D17-4A07-20BF-CD31-1CC50C98ABF6}"/>
              </a:ext>
            </a:extLst>
          </p:cNvPr>
          <p:cNvPicPr>
            <a:picLocks noChangeAspect="1"/>
          </p:cNvPicPr>
          <p:nvPr/>
        </p:nvPicPr>
        <p:blipFill>
          <a:blip r:embed="rId10"/>
          <a:stretch>
            <a:fillRect/>
          </a:stretch>
        </p:blipFill>
        <p:spPr>
          <a:xfrm>
            <a:off x="6264431" y="2009238"/>
            <a:ext cx="1474974" cy="851949"/>
          </a:xfrm>
          <a:prstGeom prst="rect">
            <a:avLst/>
          </a:prstGeom>
        </p:spPr>
      </p:pic>
      <p:pic>
        <p:nvPicPr>
          <p:cNvPr id="37" name="Picture 36">
            <a:extLst>
              <a:ext uri="{FF2B5EF4-FFF2-40B4-BE49-F238E27FC236}">
                <a16:creationId xmlns:a16="http://schemas.microsoft.com/office/drawing/2014/main" id="{D52EA5B7-B649-72E3-4133-EFA0F3BD877E}"/>
              </a:ext>
            </a:extLst>
          </p:cNvPr>
          <p:cNvPicPr>
            <a:picLocks noChangeAspect="1"/>
          </p:cNvPicPr>
          <p:nvPr/>
        </p:nvPicPr>
        <p:blipFill rotWithShape="1">
          <a:blip r:embed="rId11"/>
          <a:srcRect l="3508"/>
          <a:stretch/>
        </p:blipFill>
        <p:spPr>
          <a:xfrm>
            <a:off x="10261840" y="1989327"/>
            <a:ext cx="1352166" cy="841036"/>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8"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1307179157"/>
              </p:ext>
            </p:extLst>
          </p:nvPr>
        </p:nvGraphicFramePr>
        <p:xfrm>
          <a:off x="501659" y="2061209"/>
          <a:ext cx="3328377" cy="4253866"/>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MTN is ranked </a:t>
            </a:r>
            <a:r>
              <a:rPr lang="en-US" sz="1400" dirty="0" smtClean="0">
                <a:solidFill>
                  <a:srgbClr val="7F7F7F"/>
                </a:solidFill>
              </a:rPr>
              <a:t>first in </a:t>
            </a:r>
            <a:r>
              <a:rPr lang="en-US" sz="1400" dirty="0">
                <a:solidFill>
                  <a:srgbClr val="7F7F7F"/>
                </a:solidFill>
              </a:rPr>
              <a:t>voice accessibility.</a:t>
            </a:r>
            <a:br>
              <a:rPr lang="en-US" sz="1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9"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1044571291"/>
              </p:ext>
            </p:extLst>
          </p:nvPr>
        </p:nvGraphicFramePr>
        <p:xfrm>
          <a:off x="4029075" y="2061209"/>
          <a:ext cx="7693025" cy="42538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1596831306"/>
              </p:ext>
            </p:extLst>
          </p:nvPr>
        </p:nvGraphicFramePr>
        <p:xfrm>
          <a:off x="415211" y="2089525"/>
          <a:ext cx="2785189" cy="4377228"/>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MTN have </a:t>
            </a:r>
            <a:r>
              <a:rPr lang="en-US" sz="1400" dirty="0">
                <a:solidFill>
                  <a:srgbClr val="7F7F7F"/>
                </a:solidFill>
              </a:rPr>
              <a:t>the best ratio of excellent and good Voice Quality samples </a:t>
            </a:r>
            <a:br>
              <a:rPr lang="en-US" sz="1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08088" y="3924737"/>
            <a:ext cx="1216134" cy="0"/>
          </a:xfrm>
          <a:prstGeom prst="straightConnector1">
            <a:avLst/>
          </a:prstGeom>
          <a:noFill/>
          <a:ln w="28575" cap="flat" cmpd="sng">
            <a:solidFill>
              <a:srgbClr val="DA291C"/>
            </a:solidFill>
            <a:prstDash val="dash"/>
            <a:round/>
            <a:headEnd type="none" w="sm" len="sm"/>
            <a:tailEnd type="none" w="sm" len="sm"/>
          </a:ln>
        </p:spPr>
      </p:cxnSp>
      <p:graphicFrame>
        <p:nvGraphicFramePr>
          <p:cNvPr id="8"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1513460396"/>
              </p:ext>
            </p:extLst>
          </p:nvPr>
        </p:nvGraphicFramePr>
        <p:xfrm>
          <a:off x="3414713" y="2089525"/>
          <a:ext cx="8307387" cy="437722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7"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068280135"/>
              </p:ext>
            </p:extLst>
          </p:nvPr>
        </p:nvGraphicFramePr>
        <p:xfrm>
          <a:off x="1519237" y="1615439"/>
          <a:ext cx="9153525" cy="4560277"/>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
            </a:r>
            <a:br>
              <a:rPr lang="en-US" sz="1400" dirty="0">
                <a:solidFill>
                  <a:srgbClr val="7F7F7F"/>
                </a:solidFill>
              </a:rPr>
            </a:br>
            <a:r>
              <a:rPr lang="en-US" sz="1400" dirty="0" smtClean="0">
                <a:solidFill>
                  <a:srgbClr val="7F7F7F"/>
                </a:solidFill>
              </a:rPr>
              <a:t>All operators </a:t>
            </a:r>
            <a:r>
              <a:rPr lang="en-US" sz="1400" dirty="0" err="1" smtClean="0">
                <a:solidFill>
                  <a:srgbClr val="7F7F7F"/>
                </a:solidFill>
              </a:rPr>
              <a:t>satisfie</a:t>
            </a:r>
            <a:r>
              <a:rPr lang="en-US" sz="1400" dirty="0" smtClean="0">
                <a:solidFill>
                  <a:srgbClr val="7F7F7F"/>
                </a:solidFill>
              </a:rPr>
              <a:t> </a:t>
            </a:r>
            <a:r>
              <a:rPr lang="en-US" sz="1400" dirty="0">
                <a:solidFill>
                  <a:srgbClr val="7F7F7F"/>
                </a:solidFill>
              </a:rPr>
              <a:t>the </a:t>
            </a:r>
            <a:r>
              <a:rPr lang="en-US" sz="1400" dirty="0" err="1">
                <a:solidFill>
                  <a:srgbClr val="7F7F7F"/>
                </a:solidFill>
              </a:rPr>
              <a:t>retainability</a:t>
            </a:r>
            <a:r>
              <a:rPr lang="en-US" sz="1400" dirty="0">
                <a:solidFill>
                  <a:srgbClr val="7F7F7F"/>
                </a:solidFill>
              </a:rPr>
              <a:t> ARCEP thresholds</a:t>
            </a: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615536" y="2065454"/>
            <a:ext cx="5289314" cy="1865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Most of </a:t>
            </a:r>
            <a:r>
              <a:rPr lang="en-US" sz="1400" dirty="0" smtClean="0">
                <a:solidFill>
                  <a:srgbClr val="7F7F7F"/>
                </a:solidFill>
              </a:rPr>
              <a:t>voice </a:t>
            </a:r>
            <a:r>
              <a:rPr lang="en-US" sz="1400" dirty="0">
                <a:solidFill>
                  <a:srgbClr val="7F7F7F"/>
                </a:solidFill>
              </a:rPr>
              <a:t>traffic is carried by 3G for </a:t>
            </a:r>
            <a:r>
              <a:rPr lang="en-US" sz="1400" dirty="0" smtClean="0">
                <a:solidFill>
                  <a:srgbClr val="7F7F7F"/>
                </a:solidFill>
              </a:rPr>
              <a:t>all operators</a:t>
            </a:r>
            <a:r>
              <a:rPr lang="en-US" sz="1400" dirty="0">
                <a:solidFill>
                  <a:srgbClr val="7F7F7F"/>
                </a:solidFill>
              </a:rPr>
              <a:t/>
            </a:r>
            <a:br>
              <a:rPr lang="en-US" sz="1400" dirty="0">
                <a:solidFill>
                  <a:srgbClr val="7F7F7F"/>
                </a:solidFill>
              </a:rPr>
            </a:br>
            <a:r>
              <a:rPr lang="en-US" sz="1400" dirty="0" smtClean="0">
                <a:solidFill>
                  <a:srgbClr val="7F7F7F"/>
                </a:solidFill>
              </a:rPr>
              <a:t>MTN's </a:t>
            </a:r>
            <a:r>
              <a:rPr lang="en-US" sz="1400" dirty="0">
                <a:solidFill>
                  <a:srgbClr val="7F7F7F"/>
                </a:solidFill>
              </a:rPr>
              <a:t>2G band usage: </a:t>
            </a:r>
            <a:r>
              <a:rPr lang="en-US" sz="1400" b="1" dirty="0" smtClean="0">
                <a:solidFill>
                  <a:srgbClr val="7F7F7F"/>
                </a:solidFill>
              </a:rPr>
              <a:t>63,16</a:t>
            </a:r>
            <a:r>
              <a:rPr lang="en-US" sz="1400" b="1" dirty="0">
                <a:solidFill>
                  <a:srgbClr val="7F7F7F"/>
                </a:solidFill>
              </a:rPr>
              <a:t>% </a:t>
            </a:r>
            <a:r>
              <a:rPr lang="en-US" sz="1400" dirty="0">
                <a:solidFill>
                  <a:srgbClr val="7F7F7F"/>
                </a:solidFill>
              </a:rPr>
              <a:t>GSM 900 and </a:t>
            </a:r>
            <a:r>
              <a:rPr lang="en-US" sz="1400" b="1" dirty="0" smtClean="0">
                <a:solidFill>
                  <a:srgbClr val="7F7F7F"/>
                </a:solidFill>
              </a:rPr>
              <a:t>36,84</a:t>
            </a:r>
            <a:r>
              <a:rPr lang="en-US" sz="1400" b="1" dirty="0">
                <a:solidFill>
                  <a:srgbClr val="7F7F7F"/>
                </a:solidFill>
              </a:rPr>
              <a:t>% </a:t>
            </a:r>
            <a:r>
              <a:rPr lang="en-US" sz="1400" dirty="0">
                <a:solidFill>
                  <a:srgbClr val="7F7F7F"/>
                </a:solidFill>
              </a:rPr>
              <a:t>GSM 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smtClean="0">
                <a:solidFill>
                  <a:srgbClr val="7F7F7F"/>
                </a:solidFill>
              </a:rPr>
              <a:t>23,9 </a:t>
            </a:r>
            <a:r>
              <a:rPr lang="en-US" sz="1400" dirty="0">
                <a:solidFill>
                  <a:srgbClr val="7F7F7F"/>
                </a:solidFill>
              </a:rPr>
              <a:t>% of MTN 3G CS traffic is carried on U900 compared to </a:t>
            </a:r>
            <a:r>
              <a:rPr lang="en-US" sz="1400" dirty="0" smtClean="0">
                <a:solidFill>
                  <a:srgbClr val="7F7F7F"/>
                </a:solidFill>
              </a:rPr>
              <a:t>16% </a:t>
            </a:r>
            <a:r>
              <a:rPr lang="en-US" sz="1400" dirty="0">
                <a:solidFill>
                  <a:srgbClr val="7F7F7F"/>
                </a:solidFill>
              </a:rPr>
              <a:t>and </a:t>
            </a:r>
            <a:r>
              <a:rPr lang="en-US" sz="1400" dirty="0" smtClean="0">
                <a:solidFill>
                  <a:srgbClr val="7F7F7F"/>
                </a:solidFill>
              </a:rPr>
              <a:t>3,5</a:t>
            </a:r>
            <a:r>
              <a:rPr lang="en-US" sz="1400" dirty="0">
                <a:solidFill>
                  <a:srgbClr val="7F7F7F"/>
                </a:solidFill>
              </a:rPr>
              <a:t>% for MOOV and CELTISS.</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8"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3143016145"/>
              </p:ext>
            </p:extLst>
          </p:nvPr>
        </p:nvGraphicFramePr>
        <p:xfrm>
          <a:off x="469901" y="3062128"/>
          <a:ext cx="3525324" cy="3054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1642377412"/>
              </p:ext>
            </p:extLst>
          </p:nvPr>
        </p:nvGraphicFramePr>
        <p:xfrm>
          <a:off x="4223247" y="3062128"/>
          <a:ext cx="3781269" cy="30540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2456921000"/>
              </p:ext>
            </p:extLst>
          </p:nvPr>
        </p:nvGraphicFramePr>
        <p:xfrm>
          <a:off x="8117058" y="3062128"/>
          <a:ext cx="3913017" cy="305403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32" name="Picture 31">
            <a:extLst>
              <a:ext uri="{FF2B5EF4-FFF2-40B4-BE49-F238E27FC236}">
                <a16:creationId xmlns:a16="http://schemas.microsoft.com/office/drawing/2014/main" id="{C995A197-F245-D80C-26D2-03C434E44846}"/>
              </a:ext>
            </a:extLst>
          </p:cNvPr>
          <p:cNvPicPr>
            <a:picLocks noChangeAspect="1"/>
          </p:cNvPicPr>
          <p:nvPr/>
        </p:nvPicPr>
        <p:blipFill>
          <a:blip r:embed="rId3"/>
          <a:stretch>
            <a:fillRect/>
          </a:stretch>
        </p:blipFill>
        <p:spPr>
          <a:xfrm>
            <a:off x="7946227" y="1783406"/>
            <a:ext cx="3424451" cy="3083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C9FFCF24-8F06-01BC-C5E3-46FB3C2540B6}"/>
              </a:ext>
            </a:extLst>
          </p:cNvPr>
          <p:cNvPicPr>
            <a:picLocks noChangeAspect="1"/>
          </p:cNvPicPr>
          <p:nvPr/>
        </p:nvPicPr>
        <p:blipFill>
          <a:blip r:embed="rId4"/>
          <a:stretch>
            <a:fillRect/>
          </a:stretch>
        </p:blipFill>
        <p:spPr>
          <a:xfrm>
            <a:off x="4129735" y="1783406"/>
            <a:ext cx="3585061" cy="3111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9B4CB9D3-6CA3-7B0D-C2CF-15B20B2424A3}"/>
              </a:ext>
            </a:extLst>
          </p:cNvPr>
          <p:cNvPicPr>
            <a:picLocks noChangeAspect="1"/>
          </p:cNvPicPr>
          <p:nvPr/>
        </p:nvPicPr>
        <p:blipFill>
          <a:blip r:embed="rId5"/>
          <a:stretch>
            <a:fillRect/>
          </a:stretch>
        </p:blipFill>
        <p:spPr>
          <a:xfrm>
            <a:off x="359231" y="1783406"/>
            <a:ext cx="3585061" cy="3083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349399" y="22085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MTN has </a:t>
            </a:r>
            <a:r>
              <a:rPr lang="fr-FR" sz="1400" dirty="0" err="1">
                <a:solidFill>
                  <a:srgbClr val="7F7F7F"/>
                </a:solidFill>
                <a:sym typeface="Verdana"/>
              </a:rPr>
              <a:t>around</a:t>
            </a:r>
            <a:r>
              <a:rPr lang="fr-FR" sz="1400" dirty="0">
                <a:solidFill>
                  <a:srgbClr val="7F7F7F"/>
                </a:solidFill>
                <a:sym typeface="Verdana"/>
              </a:rPr>
              <a:t> </a:t>
            </a:r>
            <a:r>
              <a:rPr lang="fr-FR" sz="1400" dirty="0" smtClean="0">
                <a:solidFill>
                  <a:srgbClr val="7F7F7F"/>
                </a:solidFill>
                <a:sym typeface="Verdana"/>
              </a:rPr>
              <a:t>1,63% </a:t>
            </a:r>
            <a:r>
              <a:rPr lang="fr-FR" sz="1400" dirty="0">
                <a:solidFill>
                  <a:srgbClr val="7F7F7F"/>
                </a:solidFill>
                <a:sym typeface="Verdana"/>
              </a:rPr>
              <a:t>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349399" y="178340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119903" y="1783406"/>
            <a:ext cx="353774"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996216" y="1783406"/>
            <a:ext cx="251494" cy="258077"/>
          </a:xfrm>
          <a:prstGeom prst="rect">
            <a:avLst/>
          </a:prstGeom>
          <a:noFill/>
          <a:ln>
            <a:noFill/>
          </a:ln>
        </p:spPr>
      </p:pic>
      <p:pic>
        <p:nvPicPr>
          <p:cNvPr id="26" name="Picture 25">
            <a:extLst>
              <a:ext uri="{FF2B5EF4-FFF2-40B4-BE49-F238E27FC236}">
                <a16:creationId xmlns:a16="http://schemas.microsoft.com/office/drawing/2014/main" id="{7AF33490-81D4-B3C4-E7A7-CD335DFF0666}"/>
              </a:ext>
            </a:extLst>
          </p:cNvPr>
          <p:cNvPicPr>
            <a:picLocks noChangeAspect="1"/>
          </p:cNvPicPr>
          <p:nvPr/>
        </p:nvPicPr>
        <p:blipFill>
          <a:blip r:embed="rId9"/>
          <a:stretch>
            <a:fillRect/>
          </a:stretch>
        </p:blipFill>
        <p:spPr>
          <a:xfrm>
            <a:off x="2565957" y="1783406"/>
            <a:ext cx="1378335" cy="883995"/>
          </a:xfrm>
          <a:prstGeom prst="rect">
            <a:avLst/>
          </a:prstGeom>
        </p:spPr>
      </p:pic>
      <p:pic>
        <p:nvPicPr>
          <p:cNvPr id="30" name="Picture 29">
            <a:extLst>
              <a:ext uri="{FF2B5EF4-FFF2-40B4-BE49-F238E27FC236}">
                <a16:creationId xmlns:a16="http://schemas.microsoft.com/office/drawing/2014/main" id="{E73A1AE6-2201-D70C-CE97-8FCC163C651D}"/>
              </a:ext>
            </a:extLst>
          </p:cNvPr>
          <p:cNvPicPr>
            <a:picLocks noChangeAspect="1"/>
          </p:cNvPicPr>
          <p:nvPr/>
        </p:nvPicPr>
        <p:blipFill>
          <a:blip r:embed="rId10"/>
          <a:stretch>
            <a:fillRect/>
          </a:stretch>
        </p:blipFill>
        <p:spPr>
          <a:xfrm>
            <a:off x="6376835" y="1783405"/>
            <a:ext cx="1359343" cy="883995"/>
          </a:xfrm>
          <a:prstGeom prst="rect">
            <a:avLst/>
          </a:prstGeom>
        </p:spPr>
      </p:pic>
      <p:pic>
        <p:nvPicPr>
          <p:cNvPr id="34" name="Picture 33">
            <a:extLst>
              <a:ext uri="{FF2B5EF4-FFF2-40B4-BE49-F238E27FC236}">
                <a16:creationId xmlns:a16="http://schemas.microsoft.com/office/drawing/2014/main" id="{5B26CACE-D579-CC95-CCFB-EC69C2255460}"/>
              </a:ext>
            </a:extLst>
          </p:cNvPr>
          <p:cNvPicPr>
            <a:picLocks noChangeAspect="1"/>
          </p:cNvPicPr>
          <p:nvPr/>
        </p:nvPicPr>
        <p:blipFill>
          <a:blip r:embed="rId11"/>
          <a:stretch>
            <a:fillRect/>
          </a:stretch>
        </p:blipFill>
        <p:spPr>
          <a:xfrm>
            <a:off x="10097728" y="1783406"/>
            <a:ext cx="1290613" cy="920464"/>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range</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93395734"/>
              </p:ext>
            </p:extLst>
          </p:nvPr>
        </p:nvGraphicFramePr>
        <p:xfrm>
          <a:off x="469900" y="2576366"/>
          <a:ext cx="11252200" cy="36747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32" name="Picture 31">
            <a:extLst>
              <a:ext uri="{FF2B5EF4-FFF2-40B4-BE49-F238E27FC236}">
                <a16:creationId xmlns:a16="http://schemas.microsoft.com/office/drawing/2014/main" id="{95BE71F3-72F7-D96F-D2E0-3322F398DCB7}"/>
              </a:ext>
            </a:extLst>
          </p:cNvPr>
          <p:cNvPicPr>
            <a:picLocks noChangeAspect="1"/>
          </p:cNvPicPr>
          <p:nvPr/>
        </p:nvPicPr>
        <p:blipFill>
          <a:blip r:embed="rId3"/>
          <a:stretch>
            <a:fillRect/>
          </a:stretch>
        </p:blipFill>
        <p:spPr>
          <a:xfrm>
            <a:off x="7838178" y="1823484"/>
            <a:ext cx="3586905" cy="3119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0046CE1C-D53D-1E2E-6EFB-7EE95BFEBEBB}"/>
              </a:ext>
            </a:extLst>
          </p:cNvPr>
          <p:cNvPicPr>
            <a:picLocks noChangeAspect="1"/>
          </p:cNvPicPr>
          <p:nvPr/>
        </p:nvPicPr>
        <p:blipFill>
          <a:blip r:embed="rId4"/>
          <a:stretch>
            <a:fillRect/>
          </a:stretch>
        </p:blipFill>
        <p:spPr>
          <a:xfrm>
            <a:off x="4223248" y="1823485"/>
            <a:ext cx="3383162" cy="3119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a:extLst>
              <a:ext uri="{FF2B5EF4-FFF2-40B4-BE49-F238E27FC236}">
                <a16:creationId xmlns:a16="http://schemas.microsoft.com/office/drawing/2014/main" id="{C561C0AE-E92E-93EE-4669-3D8B10B212D1}"/>
              </a:ext>
            </a:extLst>
          </p:cNvPr>
          <p:cNvPicPr>
            <a:picLocks noChangeAspect="1"/>
          </p:cNvPicPr>
          <p:nvPr/>
        </p:nvPicPr>
        <p:blipFill>
          <a:blip r:embed="rId5"/>
          <a:stretch>
            <a:fillRect/>
          </a:stretch>
        </p:blipFill>
        <p:spPr>
          <a:xfrm>
            <a:off x="490634" y="1853427"/>
            <a:ext cx="3500845" cy="3089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CELLTIS </a:t>
            </a:r>
            <a:r>
              <a:rPr lang="en-US" sz="1400" dirty="0" smtClean="0">
                <a:solidFill>
                  <a:srgbClr val="7F7F7F"/>
                </a:solidFill>
              </a:rPr>
              <a:t>and MOOV have a better  </a:t>
            </a:r>
            <a:r>
              <a:rPr lang="en-US" sz="1400" dirty="0">
                <a:solidFill>
                  <a:srgbClr val="7F7F7F"/>
                </a:solidFill>
              </a:rPr>
              <a:t>3G </a:t>
            </a:r>
            <a:r>
              <a:rPr lang="en-US" sz="1400" dirty="0" err="1">
                <a:solidFill>
                  <a:srgbClr val="7F7F7F"/>
                </a:solidFill>
              </a:rPr>
              <a:t>EcNo</a:t>
            </a:r>
            <a:r>
              <a:rPr lang="en-US" sz="1400" dirty="0">
                <a:solidFill>
                  <a:srgbClr val="7F7F7F"/>
                </a:solidFill>
              </a:rPr>
              <a:t> samples </a:t>
            </a:r>
            <a:r>
              <a:rPr lang="fr-FR" sz="1400" dirty="0" smtClean="0">
                <a:solidFill>
                  <a:srgbClr val="7F7F7F"/>
                </a:solidFill>
              </a:rPr>
              <a:t>distribution, This </a:t>
            </a:r>
            <a:r>
              <a:rPr lang="fr-FR" sz="1400" dirty="0" err="1" smtClean="0">
                <a:solidFill>
                  <a:srgbClr val="7F7F7F"/>
                </a:solidFill>
              </a:rPr>
              <a:t>is</a:t>
            </a:r>
            <a:r>
              <a:rPr lang="fr-FR" sz="1400" dirty="0" smtClean="0">
                <a:solidFill>
                  <a:srgbClr val="7F7F7F"/>
                </a:solidFill>
              </a:rPr>
              <a:t> </a:t>
            </a:r>
            <a:r>
              <a:rPr lang="fr-FR" sz="1400" dirty="0" err="1" smtClean="0">
                <a:solidFill>
                  <a:srgbClr val="7F7F7F"/>
                </a:solidFill>
              </a:rPr>
              <a:t>could</a:t>
            </a:r>
            <a:r>
              <a:rPr lang="fr-FR" sz="1400" dirty="0" smtClean="0">
                <a:solidFill>
                  <a:srgbClr val="7F7F7F"/>
                </a:solidFill>
              </a:rPr>
              <a:t> </a:t>
            </a:r>
            <a:r>
              <a:rPr lang="fr-FR" sz="1400" dirty="0" err="1" smtClean="0">
                <a:solidFill>
                  <a:srgbClr val="7F7F7F"/>
                </a:solidFill>
              </a:rPr>
              <a:t>be</a:t>
            </a:r>
            <a:r>
              <a:rPr lang="fr-FR" sz="1400" dirty="0" smtClean="0">
                <a:solidFill>
                  <a:srgbClr val="7F7F7F"/>
                </a:solidFill>
              </a:rPr>
              <a:t> </a:t>
            </a:r>
            <a:r>
              <a:rPr lang="fr-FR" sz="1400" dirty="0" err="1" smtClean="0">
                <a:solidFill>
                  <a:srgbClr val="7F7F7F"/>
                </a:solidFill>
              </a:rPr>
              <a:t>correlated</a:t>
            </a:r>
            <a:r>
              <a:rPr lang="fr-FR" sz="1400" dirty="0" smtClean="0">
                <a:solidFill>
                  <a:srgbClr val="7F7F7F"/>
                </a:solidFill>
              </a:rPr>
              <a:t> not </a:t>
            </a:r>
            <a:r>
              <a:rPr lang="fr-FR" sz="1400" dirty="0" err="1" smtClean="0">
                <a:solidFill>
                  <a:srgbClr val="7F7F7F"/>
                </a:solidFill>
              </a:rPr>
              <a:t>only</a:t>
            </a:r>
            <a:r>
              <a:rPr lang="fr-FR" sz="1400" dirty="0" smtClean="0">
                <a:solidFill>
                  <a:srgbClr val="7F7F7F"/>
                </a:solidFill>
              </a:rPr>
              <a:t> to the </a:t>
            </a:r>
            <a:r>
              <a:rPr lang="fr-FR" sz="1400" dirty="0" err="1" smtClean="0">
                <a:solidFill>
                  <a:srgbClr val="7F7F7F"/>
                </a:solidFill>
              </a:rPr>
              <a:t>traffic</a:t>
            </a:r>
            <a:r>
              <a:rPr lang="fr-FR" sz="1400" dirty="0" smtClean="0">
                <a:solidFill>
                  <a:srgbClr val="7F7F7F"/>
                </a:solidFill>
              </a:rPr>
              <a:t> but </a:t>
            </a:r>
            <a:r>
              <a:rPr lang="fr-FR" sz="1400" dirty="0" err="1" smtClean="0">
                <a:solidFill>
                  <a:srgbClr val="7F7F7F"/>
                </a:solidFill>
              </a:rPr>
              <a:t>also</a:t>
            </a:r>
            <a:r>
              <a:rPr lang="fr-FR" sz="1400" dirty="0" smtClean="0">
                <a:solidFill>
                  <a:srgbClr val="7F7F7F"/>
                </a:solidFill>
              </a:rPr>
              <a:t> to the </a:t>
            </a:r>
            <a:r>
              <a:rPr lang="fr-FR" sz="1400" dirty="0" err="1" smtClean="0">
                <a:solidFill>
                  <a:srgbClr val="7F7F7F"/>
                </a:solidFill>
              </a:rPr>
              <a:t>number</a:t>
            </a:r>
            <a:r>
              <a:rPr lang="fr-FR" sz="1400" dirty="0" smtClean="0">
                <a:solidFill>
                  <a:srgbClr val="7F7F7F"/>
                </a:solidFill>
              </a:rPr>
              <a:t> of carriers and U900 </a:t>
            </a:r>
            <a:r>
              <a:rPr lang="fr-FR" sz="1400" dirty="0" err="1" smtClean="0">
                <a:solidFill>
                  <a:srgbClr val="7F7F7F"/>
                </a:solidFill>
              </a:rPr>
              <a:t>penetration</a:t>
            </a:r>
            <a:r>
              <a:rPr lang="fr-FR" sz="1400" dirty="0" smtClean="0">
                <a:solidFill>
                  <a:srgbClr val="7F7F7F"/>
                </a:solidFill>
              </a:rPr>
              <a:t> </a:t>
            </a:r>
            <a:r>
              <a:rPr lang="fr-FR" dirty="0">
                <a:solidFill>
                  <a:srgbClr val="7F7F7F"/>
                </a:solidFill>
              </a:rPr>
              <a:t/>
            </a:r>
            <a:br>
              <a:rPr lang="fr-FR" dirty="0">
                <a:solidFill>
                  <a:srgbClr val="7F7F7F"/>
                </a:solidFill>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76993" y="1870986"/>
            <a:ext cx="355862" cy="321607"/>
          </a:xfrm>
          <a:prstGeom prst="roundRect">
            <a:avLst>
              <a:gd name="adj" fmla="val 8594"/>
            </a:avLst>
          </a:prstGeom>
          <a:solidFill>
            <a:srgbClr val="ECECEC"/>
          </a:solidFill>
          <a:ln>
            <a:noFill/>
          </a:ln>
          <a:effectLst>
            <a:reflection stA="38000" endPos="28000" dist="5000" dir="5400000" sy="-100000" algn="bl" rotWithShape="0"/>
          </a:effectLst>
        </p:spPr>
      </p:pic>
      <p:pic>
        <p:nvPicPr>
          <p:cNvPr id="9"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223247" y="1823484"/>
            <a:ext cx="375848" cy="309996"/>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7851263" y="1808899"/>
            <a:ext cx="375848" cy="309996"/>
          </a:xfrm>
          <a:prstGeom prst="rect">
            <a:avLst/>
          </a:prstGeom>
          <a:noFill/>
          <a:ln>
            <a:noFill/>
          </a:ln>
        </p:spPr>
      </p:pic>
      <p:pic>
        <p:nvPicPr>
          <p:cNvPr id="26" name="Picture 25">
            <a:extLst>
              <a:ext uri="{FF2B5EF4-FFF2-40B4-BE49-F238E27FC236}">
                <a16:creationId xmlns:a16="http://schemas.microsoft.com/office/drawing/2014/main" id="{F49F6BAD-7D2B-F38C-98D0-599CD0FE2F13}"/>
              </a:ext>
            </a:extLst>
          </p:cNvPr>
          <p:cNvPicPr>
            <a:picLocks noChangeAspect="1"/>
          </p:cNvPicPr>
          <p:nvPr/>
        </p:nvPicPr>
        <p:blipFill>
          <a:blip r:embed="rId9"/>
          <a:stretch>
            <a:fillRect/>
          </a:stretch>
        </p:blipFill>
        <p:spPr>
          <a:xfrm>
            <a:off x="2557290" y="1823484"/>
            <a:ext cx="1434190" cy="771377"/>
          </a:xfrm>
          <a:prstGeom prst="rect">
            <a:avLst/>
          </a:prstGeom>
        </p:spPr>
      </p:pic>
      <p:pic>
        <p:nvPicPr>
          <p:cNvPr id="30" name="Picture 29">
            <a:extLst>
              <a:ext uri="{FF2B5EF4-FFF2-40B4-BE49-F238E27FC236}">
                <a16:creationId xmlns:a16="http://schemas.microsoft.com/office/drawing/2014/main" id="{BEA2F4D7-2050-7E1F-55F3-18D887A8D4AD}"/>
              </a:ext>
            </a:extLst>
          </p:cNvPr>
          <p:cNvPicPr>
            <a:picLocks noChangeAspect="1"/>
          </p:cNvPicPr>
          <p:nvPr/>
        </p:nvPicPr>
        <p:blipFill>
          <a:blip r:embed="rId10"/>
          <a:stretch>
            <a:fillRect/>
          </a:stretch>
        </p:blipFill>
        <p:spPr>
          <a:xfrm>
            <a:off x="6331974" y="1823484"/>
            <a:ext cx="1287520" cy="774649"/>
          </a:xfrm>
          <a:prstGeom prst="rect">
            <a:avLst/>
          </a:prstGeom>
        </p:spPr>
      </p:pic>
      <p:pic>
        <p:nvPicPr>
          <p:cNvPr id="34" name="Picture 33">
            <a:extLst>
              <a:ext uri="{FF2B5EF4-FFF2-40B4-BE49-F238E27FC236}">
                <a16:creationId xmlns:a16="http://schemas.microsoft.com/office/drawing/2014/main" id="{3FB665FD-64FC-226A-2FE7-4264BC15DB89}"/>
              </a:ext>
            </a:extLst>
          </p:cNvPr>
          <p:cNvPicPr>
            <a:picLocks noChangeAspect="1"/>
          </p:cNvPicPr>
          <p:nvPr/>
        </p:nvPicPr>
        <p:blipFill>
          <a:blip r:embed="rId11"/>
          <a:stretch>
            <a:fillRect/>
          </a:stretch>
        </p:blipFill>
        <p:spPr>
          <a:xfrm>
            <a:off x="10117393" y="1808899"/>
            <a:ext cx="1307689" cy="780395"/>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a:t>
            </a:r>
            <a:r>
              <a:rPr lang="fr-FR" sz="1400" dirty="0" smtClean="0">
                <a:solidFill>
                  <a:srgbClr val="7F7F7F"/>
                </a:solidFill>
              </a:rPr>
              <a:t>CELTISS </a:t>
            </a:r>
            <a:r>
              <a:rPr lang="fr-FR" sz="1400" dirty="0">
                <a:solidFill>
                  <a:srgbClr val="7F7F7F"/>
                </a:solidFill>
              </a:rPr>
              <a:t>have the best acceptable </a:t>
            </a:r>
            <a:r>
              <a:rPr lang="fr-FR" sz="1400" dirty="0" err="1">
                <a:solidFill>
                  <a:srgbClr val="7F7F7F"/>
                </a:solidFill>
              </a:rPr>
              <a:t>level</a:t>
            </a:r>
            <a:r>
              <a:rPr lang="fr-FR" sz="1400" dirty="0">
                <a:solidFill>
                  <a:srgbClr val="7F7F7F"/>
                </a:solidFill>
              </a:rPr>
              <a:t> range of SINR.</a:t>
            </a:r>
            <a:r>
              <a:rPr lang="fr-FR" sz="2400" dirty="0">
                <a:solidFill>
                  <a:srgbClr val="7F7F7F"/>
                </a:solidFill>
              </a:rPr>
              <a:t/>
            </a:r>
            <a:br>
              <a:rPr lang="fr-FR" sz="2400" dirty="0">
                <a:solidFill>
                  <a:srgbClr val="7F7F7F"/>
                </a:solidFill>
              </a:rPr>
            </a:br>
            <a:r>
              <a:rPr lang="fr-FR" sz="2400" dirty="0">
                <a:solidFill>
                  <a:srgbClr val="7F7F7F"/>
                </a:solidFill>
              </a:rPr>
              <a:t/>
            </a:r>
            <a:br>
              <a:rPr lang="fr-FR" sz="2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2785344763"/>
              </p:ext>
            </p:extLst>
          </p:nvPr>
        </p:nvGraphicFramePr>
        <p:xfrm>
          <a:off x="469900" y="1653540"/>
          <a:ext cx="9138334" cy="45784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32" name="Picture 31">
            <a:extLst>
              <a:ext uri="{FF2B5EF4-FFF2-40B4-BE49-F238E27FC236}">
                <a16:creationId xmlns:a16="http://schemas.microsoft.com/office/drawing/2014/main" id="{09B85E11-2F92-9E17-E8A8-2C87AFFC5F49}"/>
              </a:ext>
            </a:extLst>
          </p:cNvPr>
          <p:cNvPicPr>
            <a:picLocks noChangeAspect="1"/>
          </p:cNvPicPr>
          <p:nvPr/>
        </p:nvPicPr>
        <p:blipFill>
          <a:blip r:embed="rId3"/>
          <a:stretch>
            <a:fillRect/>
          </a:stretch>
        </p:blipFill>
        <p:spPr>
          <a:xfrm>
            <a:off x="7410055" y="1706283"/>
            <a:ext cx="3352715" cy="2871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a:extLst>
              <a:ext uri="{FF2B5EF4-FFF2-40B4-BE49-F238E27FC236}">
                <a16:creationId xmlns:a16="http://schemas.microsoft.com/office/drawing/2014/main" id="{87983496-0358-B71F-1015-C798A498EDB8}"/>
              </a:ext>
            </a:extLst>
          </p:cNvPr>
          <p:cNvPicPr>
            <a:picLocks noChangeAspect="1"/>
          </p:cNvPicPr>
          <p:nvPr/>
        </p:nvPicPr>
        <p:blipFill>
          <a:blip r:embed="rId4"/>
          <a:stretch>
            <a:fillRect/>
          </a:stretch>
        </p:blipFill>
        <p:spPr>
          <a:xfrm>
            <a:off x="3906631" y="1693073"/>
            <a:ext cx="3352715" cy="2843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2808C99C-52F8-E067-C2DC-3854D37609FD}"/>
              </a:ext>
            </a:extLst>
          </p:cNvPr>
          <p:cNvPicPr>
            <a:picLocks noChangeAspect="1"/>
          </p:cNvPicPr>
          <p:nvPr/>
        </p:nvPicPr>
        <p:blipFill>
          <a:blip r:embed="rId5"/>
          <a:stretch>
            <a:fillRect/>
          </a:stretch>
        </p:blipFill>
        <p:spPr>
          <a:xfrm>
            <a:off x="403207" y="1693073"/>
            <a:ext cx="3352715" cy="2839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4G </a:t>
            </a:r>
            <a:r>
              <a:rPr lang="fr-FR" sz="1400" dirty="0" smtClean="0">
                <a:solidFill>
                  <a:srgbClr val="7F7F7F"/>
                </a:solidFill>
              </a:rPr>
              <a:t>CELTISS </a:t>
            </a:r>
            <a:r>
              <a:rPr lang="fr-FR" sz="1400" dirty="0">
                <a:solidFill>
                  <a:srgbClr val="7F7F7F"/>
                </a:solidFill>
              </a:rPr>
              <a:t>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a:t>
            </a:r>
            <a:r>
              <a:rPr lang="fr-FR" sz="1400" dirty="0" smtClean="0">
                <a:solidFill>
                  <a:srgbClr val="7F7F7F"/>
                </a:solidFill>
              </a:rPr>
              <a:t>signal distribution </a:t>
            </a:r>
            <a:r>
              <a:rPr lang="fr-FR" sz="1400" dirty="0" err="1">
                <a:solidFill>
                  <a:srgbClr val="7F7F7F"/>
                </a:solidFill>
              </a:rPr>
              <a:t>compared</a:t>
            </a:r>
            <a:r>
              <a:rPr lang="fr-FR" sz="1400" dirty="0">
                <a:solidFill>
                  <a:srgbClr val="7F7F7F"/>
                </a:solidFill>
              </a:rPr>
              <a:t> to </a:t>
            </a:r>
            <a:r>
              <a:rPr lang="fr-FR" sz="1400" dirty="0" smtClean="0">
                <a:solidFill>
                  <a:srgbClr val="7F7F7F"/>
                </a:solidFill>
              </a:rPr>
              <a:t>MTN </a:t>
            </a:r>
            <a:r>
              <a:rPr lang="fr-FR" sz="1400" dirty="0">
                <a:solidFill>
                  <a:srgbClr val="7F7F7F"/>
                </a:solidFill>
              </a:rPr>
              <a:t>and MOOV.</a:t>
            </a:r>
            <a:br>
              <a:rPr lang="fr-FR" sz="1400" dirty="0">
                <a:solidFill>
                  <a:srgbClr val="7F7F7F"/>
                </a:solidFill>
              </a:rPr>
            </a:br>
            <a:r>
              <a:rPr lang="fr-FR" sz="1400" dirty="0">
                <a:solidFill>
                  <a:srgbClr val="7F7F7F"/>
                </a:solidFill>
              </a:rPr>
              <a:t/>
            </a:r>
            <a:br>
              <a:rPr lang="fr-FR" sz="1400" dirty="0">
                <a:solidFill>
                  <a:srgbClr val="7F7F7F"/>
                </a:solidFill>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03209" y="1698813"/>
            <a:ext cx="371040" cy="334103"/>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3926463" y="1699467"/>
            <a:ext cx="378757" cy="2949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424939" y="1730851"/>
            <a:ext cx="345226" cy="294930"/>
          </a:xfrm>
          <a:prstGeom prst="rect">
            <a:avLst/>
          </a:prstGeom>
          <a:noFill/>
          <a:ln>
            <a:noFill/>
          </a:ln>
        </p:spPr>
      </p:pic>
      <p:pic>
        <p:nvPicPr>
          <p:cNvPr id="26" name="Picture 25">
            <a:extLst>
              <a:ext uri="{FF2B5EF4-FFF2-40B4-BE49-F238E27FC236}">
                <a16:creationId xmlns:a16="http://schemas.microsoft.com/office/drawing/2014/main" id="{0E7DC0D9-E7F2-BE30-D1B3-A0EC612DE9F2}"/>
              </a:ext>
            </a:extLst>
          </p:cNvPr>
          <p:cNvPicPr>
            <a:picLocks noChangeAspect="1"/>
          </p:cNvPicPr>
          <p:nvPr/>
        </p:nvPicPr>
        <p:blipFill>
          <a:blip r:embed="rId9"/>
          <a:stretch>
            <a:fillRect/>
          </a:stretch>
        </p:blipFill>
        <p:spPr>
          <a:xfrm>
            <a:off x="2576052" y="1706282"/>
            <a:ext cx="1194754" cy="925299"/>
          </a:xfrm>
          <a:prstGeom prst="rect">
            <a:avLst/>
          </a:prstGeom>
        </p:spPr>
      </p:pic>
      <p:pic>
        <p:nvPicPr>
          <p:cNvPr id="34" name="Picture 33">
            <a:extLst>
              <a:ext uri="{FF2B5EF4-FFF2-40B4-BE49-F238E27FC236}">
                <a16:creationId xmlns:a16="http://schemas.microsoft.com/office/drawing/2014/main" id="{4715731E-09A2-0452-1598-687ECF7DCB57}"/>
              </a:ext>
            </a:extLst>
          </p:cNvPr>
          <p:cNvPicPr>
            <a:picLocks noChangeAspect="1"/>
          </p:cNvPicPr>
          <p:nvPr/>
        </p:nvPicPr>
        <p:blipFill>
          <a:blip r:embed="rId10"/>
          <a:stretch>
            <a:fillRect/>
          </a:stretch>
        </p:blipFill>
        <p:spPr>
          <a:xfrm>
            <a:off x="9534319" y="1699467"/>
            <a:ext cx="1228451" cy="932114"/>
          </a:xfrm>
          <a:prstGeom prst="rect">
            <a:avLst/>
          </a:prstGeom>
        </p:spPr>
      </p:pic>
      <p:pic>
        <p:nvPicPr>
          <p:cNvPr id="36" name="Picture 35">
            <a:extLst>
              <a:ext uri="{FF2B5EF4-FFF2-40B4-BE49-F238E27FC236}">
                <a16:creationId xmlns:a16="http://schemas.microsoft.com/office/drawing/2014/main" id="{759F6077-5D84-3DFB-1ED8-7DBC107A5A20}"/>
              </a:ext>
            </a:extLst>
          </p:cNvPr>
          <p:cNvPicPr>
            <a:picLocks noChangeAspect="1"/>
          </p:cNvPicPr>
          <p:nvPr/>
        </p:nvPicPr>
        <p:blipFill>
          <a:blip r:embed="rId11"/>
          <a:stretch>
            <a:fillRect/>
          </a:stretch>
        </p:blipFill>
        <p:spPr>
          <a:xfrm>
            <a:off x="6096000" y="1693073"/>
            <a:ext cx="1163346" cy="938508"/>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2G/3G CALL SETUP TIME</a:t>
            </a:r>
            <a:br>
              <a:rPr lang="fr-FR" sz="2400" dirty="0">
                <a:solidFill>
                  <a:srgbClr val="414141"/>
                </a:solidFill>
              </a:rPr>
            </a:br>
            <a:r>
              <a:rPr lang="fr-FR" dirty="0">
                <a:solidFill>
                  <a:srgbClr val="414141"/>
                </a:solidFill>
              </a:rPr>
              <a:t/>
            </a:r>
            <a:br>
              <a:rPr lang="fr-FR" dirty="0">
                <a:solidFill>
                  <a:srgbClr val="414141"/>
                </a:solidFill>
              </a:rPr>
            </a:br>
            <a:r>
              <a:rPr lang="fr-FR" dirty="0">
                <a:solidFill>
                  <a:srgbClr val="414141"/>
                </a:solidFill>
              </a:rPr>
              <a:t/>
            </a:r>
            <a:br>
              <a:rPr lang="fr-FR" dirty="0">
                <a:solidFill>
                  <a:srgbClr val="414141"/>
                </a:solidFill>
              </a:rPr>
            </a:br>
            <a:r>
              <a:rPr lang="fr-FR" sz="1400" dirty="0">
                <a:solidFill>
                  <a:srgbClr val="7F7F7F"/>
                </a:solidFill>
                <a:sym typeface="Verdana"/>
              </a:rPr>
              <a:t>MTN </a:t>
            </a:r>
            <a:r>
              <a:rPr lang="fr-FR" sz="1400" dirty="0" smtClean="0">
                <a:solidFill>
                  <a:srgbClr val="7F7F7F"/>
                </a:solidFill>
                <a:sym typeface="Verdana"/>
              </a:rPr>
              <a:t>have </a:t>
            </a:r>
            <a:r>
              <a:rPr lang="fr-FR" sz="1400" dirty="0">
                <a:solidFill>
                  <a:srgbClr val="7F7F7F"/>
                </a:solidFill>
                <a:sym typeface="Verdana"/>
              </a:rPr>
              <a:t>the best Call setup time.</a:t>
            </a:r>
            <a:r>
              <a:rPr lang="fr-FR" sz="1400" dirty="0">
                <a:solidFill>
                  <a:srgbClr val="414141"/>
                </a:solidFill>
              </a:rPr>
              <a:t/>
            </a:r>
            <a:br>
              <a:rPr lang="fr-FR" sz="1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33</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1191466963"/>
              </p:ext>
            </p:extLst>
          </p:nvPr>
        </p:nvGraphicFramePr>
        <p:xfrm>
          <a:off x="469900" y="2048266"/>
          <a:ext cx="10274300" cy="42526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4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CALL SETUP TIME/Call Mode</a:t>
            </a:r>
            <a:br>
              <a:rPr lang="fr-FR" sz="2400" dirty="0">
                <a:solidFill>
                  <a:srgbClr val="41414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have the best 4G CSBF Call setup Time,</a:t>
            </a:r>
            <a:br>
              <a:rPr lang="fr-FR" sz="1400" dirty="0">
                <a:solidFill>
                  <a:srgbClr val="7F7F7F"/>
                </a:solidFill>
              </a:rPr>
            </a:br>
            <a:r>
              <a:rPr lang="fr-FR" sz="1400" dirty="0">
                <a:solidFill>
                  <a:srgbClr val="7F7F7F"/>
                </a:solidFill>
              </a:rPr>
              <a:t>Call setup time 2G </a:t>
            </a:r>
            <a:r>
              <a:rPr lang="fr-FR" sz="1400" dirty="0" err="1">
                <a:solidFill>
                  <a:srgbClr val="7F7F7F"/>
                </a:solidFill>
              </a:rPr>
              <a:t>is</a:t>
            </a:r>
            <a:r>
              <a:rPr lang="fr-FR" sz="1400" dirty="0">
                <a:solidFill>
                  <a:srgbClr val="7F7F7F"/>
                </a:solidFill>
              </a:rPr>
              <a:t> </a:t>
            </a:r>
            <a:r>
              <a:rPr lang="fr-FR" sz="1400" dirty="0" err="1">
                <a:solidFill>
                  <a:srgbClr val="7F7F7F"/>
                </a:solidFill>
              </a:rPr>
              <a:t>higher</a:t>
            </a:r>
            <a:r>
              <a:rPr lang="fr-FR" sz="1400" dirty="0">
                <a:solidFill>
                  <a:srgbClr val="7F7F7F"/>
                </a:solidFill>
              </a:rPr>
              <a:t> </a:t>
            </a:r>
            <a:r>
              <a:rPr lang="fr-FR" sz="1400" dirty="0" err="1">
                <a:solidFill>
                  <a:srgbClr val="7F7F7F"/>
                </a:solidFill>
              </a:rPr>
              <a:t>than</a:t>
            </a:r>
            <a:r>
              <a:rPr lang="fr-FR" sz="1400" dirty="0">
                <a:solidFill>
                  <a:srgbClr val="7F7F7F"/>
                </a:solidFill>
              </a:rPr>
              <a:t> in 3G/4G.</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76" name="Google Shape;2076;p4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077" name="Google Shape;2077;p4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Chart 5">
            <a:extLst>
              <a:ext uri="{FF2B5EF4-FFF2-40B4-BE49-F238E27FC236}">
                <a16:creationId xmlns:a16="http://schemas.microsoft.com/office/drawing/2014/main" id="{FFB7EB45-0E2A-7D87-0627-02E5D3404E9F}"/>
              </a:ext>
            </a:extLst>
          </p:cNvPr>
          <p:cNvGraphicFramePr>
            <a:graphicFrameLocks/>
          </p:cNvGraphicFramePr>
          <p:nvPr>
            <p:extLst>
              <p:ext uri="{D42A27DB-BD31-4B8C-83A1-F6EECF244321}">
                <p14:modId xmlns:p14="http://schemas.microsoft.com/office/powerpoint/2010/main" val="2935285191"/>
              </p:ext>
            </p:extLst>
          </p:nvPr>
        </p:nvGraphicFramePr>
        <p:xfrm>
          <a:off x="469900" y="2011680"/>
          <a:ext cx="8201025" cy="39530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1176445012"/>
              </p:ext>
            </p:extLst>
          </p:nvPr>
        </p:nvGraphicFramePr>
        <p:xfrm>
          <a:off x="469901" y="2186623"/>
          <a:ext cx="5832426" cy="4268788"/>
        </p:xfrm>
        <a:graphic>
          <a:graphicData uri="http://schemas.openxmlformats.org/drawingml/2006/chart">
            <c:chart xmlns:c="http://schemas.openxmlformats.org/drawingml/2006/chart" xmlns:r="http://schemas.openxmlformats.org/officeDocument/2006/relationships" r:id="rId3"/>
          </a:graphicData>
        </a:graphic>
      </p:graphicFrame>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090" name="Google Shape;2090;p47"/>
          <p:cNvCxnSpPr/>
          <p:nvPr/>
        </p:nvCxnSpPr>
        <p:spPr>
          <a:xfrm flipV="1">
            <a:off x="1477108" y="3362178"/>
            <a:ext cx="4417255" cy="19278"/>
          </a:xfrm>
          <a:prstGeom prst="straightConnector1">
            <a:avLst/>
          </a:prstGeom>
          <a:noFill/>
          <a:ln w="28575" cap="flat" cmpd="sng">
            <a:solidFill>
              <a:srgbClr val="DA291C"/>
            </a:solidFill>
            <a:prstDash val="dash"/>
            <a:round/>
            <a:headEnd type="none" w="sm" len="sm"/>
            <a:tailEnd type="none" w="sm" len="sm"/>
          </a:ln>
        </p:spPr>
      </p:cxnSp>
      <p:graphicFrame>
        <p:nvGraphicFramePr>
          <p:cNvPr id="12"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1932077283"/>
              </p:ext>
            </p:extLst>
          </p:nvPr>
        </p:nvGraphicFramePr>
        <p:xfrm>
          <a:off x="6513342" y="2186623"/>
          <a:ext cx="5208758" cy="426878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696531" y="1501960"/>
            <a:ext cx="5251759" cy="307777"/>
          </a:xfrm>
          <a:prstGeom prst="rect">
            <a:avLst/>
          </a:prstGeom>
        </p:spPr>
        <p:txBody>
          <a:bodyPr wrap="none">
            <a:spAutoFit/>
          </a:bodyPr>
          <a:lstStyle/>
          <a:p>
            <a:r>
              <a:rPr lang="en-US" dirty="0">
                <a:solidFill>
                  <a:srgbClr val="7F7F7F"/>
                </a:solidFill>
                <a:latin typeface="Verdana"/>
                <a:ea typeface="Verdana"/>
              </a:rPr>
              <a:t>Only MTN succeeded to reach ARCEP SMS target results</a:t>
            </a:r>
            <a:endParaRPr lang="en-US" dirty="0"/>
          </a:p>
        </p:txBody>
      </p:sp>
      <p:sp>
        <p:nvSpPr>
          <p:cNvPr id="11"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SMS SENDING FAILURE</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failed in SMS service due to the delivery time exceeding 6s however MTN have the best SMS results</a:t>
            </a:r>
            <a:endParaRPr dirty="0">
              <a:solidFill>
                <a:srgbClr val="41414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All </a:t>
            </a:r>
            <a:r>
              <a:rPr lang="fr-FR" sz="1400" dirty="0" err="1">
                <a:solidFill>
                  <a:srgbClr val="7F7F7F"/>
                </a:solidFill>
              </a:rPr>
              <a:t>operators</a:t>
            </a:r>
            <a:r>
              <a:rPr lang="fr-FR" sz="1400" dirty="0">
                <a:solidFill>
                  <a:srgbClr val="7F7F7F"/>
                </a:solidFill>
              </a:rPr>
              <a:t> have a good rate of </a:t>
            </a:r>
            <a:r>
              <a:rPr lang="fr-FR" sz="1400" dirty="0" err="1">
                <a:solidFill>
                  <a:srgbClr val="7F7F7F"/>
                </a:solidFill>
              </a:rPr>
              <a:t>successful</a:t>
            </a:r>
            <a:r>
              <a:rPr lang="fr-FR" sz="1400" dirty="0">
                <a:solidFill>
                  <a:srgbClr val="7F7F7F"/>
                </a:solidFill>
              </a:rPr>
              <a:t> Internet </a:t>
            </a:r>
            <a:r>
              <a:rPr lang="fr-FR" sz="1400" dirty="0" err="1">
                <a:solidFill>
                  <a:srgbClr val="7F7F7F"/>
                </a:solidFill>
              </a:rPr>
              <a:t>connection</a:t>
            </a:r>
            <a:endParaRPr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3129025824"/>
              </p:ext>
            </p:extLst>
          </p:nvPr>
        </p:nvGraphicFramePr>
        <p:xfrm>
          <a:off x="469901" y="1616005"/>
          <a:ext cx="6845300" cy="48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499091232"/>
              </p:ext>
            </p:extLst>
          </p:nvPr>
        </p:nvGraphicFramePr>
        <p:xfrm>
          <a:off x="7484013" y="1616005"/>
          <a:ext cx="4238087" cy="481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5"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3735030907"/>
              </p:ext>
            </p:extLst>
          </p:nvPr>
        </p:nvGraphicFramePr>
        <p:xfrm>
          <a:off x="5663614" y="1933666"/>
          <a:ext cx="4669993" cy="4475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3056211083"/>
              </p:ext>
            </p:extLst>
          </p:nvPr>
        </p:nvGraphicFramePr>
        <p:xfrm>
          <a:off x="469900" y="1933666"/>
          <a:ext cx="4664808" cy="4521743"/>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r>
              <a:rPr lang="en-US" sz="1200" dirty="0" smtClean="0">
                <a:solidFill>
                  <a:srgbClr val="7F7F7F"/>
                </a:solidFill>
                <a:sym typeface="Arial"/>
              </a:rPr>
              <a:t>CELLTISS </a:t>
            </a:r>
            <a:r>
              <a:rPr lang="en-US" sz="1200" dirty="0">
                <a:solidFill>
                  <a:srgbClr val="7F7F7F"/>
                </a:solidFill>
                <a:sym typeface="Arial"/>
              </a:rPr>
              <a:t>failed in Web service </a:t>
            </a:r>
            <a:r>
              <a:rPr lang="en-US" sz="1200" dirty="0" smtClean="0">
                <a:solidFill>
                  <a:srgbClr val="7F7F7F"/>
                </a:solidFill>
                <a:sym typeface="Arial"/>
              </a:rPr>
              <a:t/>
            </a:r>
            <a:br>
              <a:rPr lang="en-US" sz="1200" dirty="0" smtClean="0">
                <a:solidFill>
                  <a:srgbClr val="7F7F7F"/>
                </a:solidFill>
                <a:sym typeface="Arial"/>
              </a:rPr>
            </a:br>
            <a:r>
              <a:rPr lang="en-US" sz="1200" dirty="0" smtClean="0">
                <a:solidFill>
                  <a:srgbClr val="7F7F7F"/>
                </a:solidFill>
                <a:sym typeface="Arial"/>
              </a:rPr>
              <a:t>MTN shows the best results compared to competitors</a:t>
            </a: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513342" y="2387271"/>
            <a:ext cx="3587261" cy="0"/>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646799" y="3767286"/>
            <a:ext cx="2954216"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7"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1046883007"/>
              </p:ext>
            </p:extLst>
          </p:nvPr>
        </p:nvGraphicFramePr>
        <p:xfrm>
          <a:off x="469900" y="1747585"/>
          <a:ext cx="6883970" cy="4625080"/>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3G</a:t>
            </a:r>
            <a:br>
              <a:rPr lang="fr-FR" sz="2400" dirty="0">
                <a:solidFill>
                  <a:srgbClr val="414141"/>
                </a:solidFill>
              </a:rPr>
            </a:br>
            <a:r>
              <a:rPr lang="fr-FR" sz="2400" dirty="0">
                <a:solidFill>
                  <a:srgbClr val="414141"/>
                </a:solidFill>
              </a:rPr>
              <a:t/>
            </a:r>
            <a:br>
              <a:rPr lang="fr-FR" sz="2400" dirty="0">
                <a:solidFill>
                  <a:srgbClr val="414141"/>
                </a:solidFill>
              </a:rPr>
            </a:br>
            <a:r>
              <a:rPr lang="fr-FR" dirty="0" smtClean="0">
                <a:solidFill>
                  <a:srgbClr val="7F7F7F"/>
                </a:solidFill>
                <a:latin typeface="Verdana"/>
                <a:ea typeface="Verdana"/>
                <a:cs typeface="Verdana"/>
                <a:sym typeface="Verdana"/>
              </a:rPr>
              <a:t> </a:t>
            </a:r>
            <a:r>
              <a:rPr lang="en-US" sz="1200" dirty="0">
                <a:solidFill>
                  <a:srgbClr val="7F7F7F"/>
                </a:solidFill>
                <a:sym typeface="Arial"/>
              </a:rPr>
              <a:t>CELLTISS </a:t>
            </a:r>
            <a:r>
              <a:rPr lang="en-US" sz="1200" dirty="0" smtClean="0">
                <a:solidFill>
                  <a:srgbClr val="7F7F7F"/>
                </a:solidFill>
                <a:sym typeface="Arial"/>
              </a:rPr>
              <a:t>AND MOOV failed </a:t>
            </a:r>
            <a:r>
              <a:rPr lang="en-US" sz="1200" dirty="0">
                <a:solidFill>
                  <a:srgbClr val="7F7F7F"/>
                </a:solidFill>
                <a:sym typeface="Arial"/>
              </a:rPr>
              <a:t>in </a:t>
            </a:r>
            <a:r>
              <a:rPr lang="en-US" sz="1200" dirty="0" smtClean="0">
                <a:solidFill>
                  <a:srgbClr val="7F7F7F"/>
                </a:solidFill>
                <a:sym typeface="Arial"/>
              </a:rPr>
              <a:t>ftp </a:t>
            </a:r>
            <a:r>
              <a:rPr lang="en-US" sz="1200" dirty="0">
                <a:solidFill>
                  <a:srgbClr val="7F7F7F"/>
                </a:solidFill>
                <a:sym typeface="Arial"/>
              </a:rPr>
              <a:t>service</a:t>
            </a:r>
            <a:endParaRPr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477783" y="460464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8468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sz="1400" b="0" i="0" u="none" strike="noStrike" cap="none" dirty="0" smtClean="0">
                <a:solidFill>
                  <a:schemeClr val="dk1"/>
                </a:solidFill>
                <a:latin typeface="Verdana"/>
                <a:ea typeface="Verdana"/>
                <a:cs typeface="Verdana"/>
                <a:sym typeface="Verdana"/>
              </a:rPr>
              <a:t>PARAKOU </a:t>
            </a:r>
            <a:r>
              <a:rPr lang="en-US" sz="1400" b="0" i="0" u="none" strike="noStrike" cap="none" dirty="0">
                <a:solidFill>
                  <a:schemeClr val="dk1"/>
                </a:solidFill>
                <a:latin typeface="Verdana"/>
                <a:ea typeface="Verdana"/>
                <a:cs typeface="Verdana"/>
                <a:sym typeface="Verdana"/>
              </a:rPr>
              <a:t>area between MTN, MOOV, and CELTISS from September 9th to September 13th, 2023.</a:t>
            </a:r>
            <a:r>
              <a:rPr lang="fr-FR" sz="1400" b="0" i="0" u="none" strike="noStrike" cap="none" dirty="0">
                <a:solidFill>
                  <a:schemeClr val="dk1"/>
                </a:solidFill>
                <a:latin typeface="Verdana"/>
                <a:ea typeface="Verdana"/>
                <a:cs typeface="Verdana"/>
                <a:sym typeface="Verdana"/>
              </a:rPr>
              <a:t>. </a:t>
            </a:r>
            <a:endParaRPr dirty="0"/>
          </a:p>
          <a:p>
            <a:pPr marL="0" marR="0" lvl="0" indent="0" algn="l" rtl="0">
              <a:lnSpc>
                <a:spcPct val="150000"/>
              </a:lnSpc>
              <a:spcBef>
                <a:spcPts val="0"/>
              </a:spcBef>
              <a:spcAft>
                <a:spcPts val="0"/>
              </a:spcAft>
              <a:buNone/>
            </a:pPr>
            <a:endParaRPr sz="1400" b="1" dirty="0">
              <a:solidFill>
                <a:schemeClr val="accent1"/>
              </a:solidFill>
              <a:latin typeface="Verdana"/>
              <a:ea typeface="Verdana"/>
              <a:cs typeface="Verdana"/>
              <a:sym typeface="Verdana"/>
            </a:endParaRPr>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9"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2285681003"/>
              </p:ext>
            </p:extLst>
          </p:nvPr>
        </p:nvGraphicFramePr>
        <p:xfrm>
          <a:off x="469900" y="1817561"/>
          <a:ext cx="8927318" cy="4259682"/>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r>
              <a:rPr lang="fr-FR" sz="2400" dirty="0">
                <a:solidFill>
                  <a:srgbClr val="414141"/>
                </a:solidFill>
              </a:rPr>
              <a:t/>
            </a: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260523" y="381954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563978" y="4629571"/>
            <a:ext cx="1480" cy="735390"/>
          </a:xfrm>
          <a:prstGeom prst="straightConnector1">
            <a:avLst/>
          </a:prstGeom>
          <a:noFill/>
          <a:ln w="28575" cap="flat" cmpd="sng">
            <a:solidFill>
              <a:srgbClr val="DA291C"/>
            </a:solidFill>
            <a:prstDash val="dash"/>
            <a:round/>
            <a:headEnd type="none" w="sm" len="sm"/>
            <a:tailEnd type="none" w="sm" len="sm"/>
          </a:ln>
        </p:spPr>
      </p:cxnSp>
      <p:sp>
        <p:nvSpPr>
          <p:cNvPr id="2" name="Rectangle 1"/>
          <p:cNvSpPr/>
          <p:nvPr/>
        </p:nvSpPr>
        <p:spPr>
          <a:xfrm>
            <a:off x="469900" y="1152878"/>
            <a:ext cx="8007350" cy="307777"/>
          </a:xfrm>
          <a:prstGeom prst="rect">
            <a:avLst/>
          </a:prstGeom>
        </p:spPr>
        <p:txBody>
          <a:bodyPr wrap="square">
            <a:spAutoFit/>
          </a:bodyPr>
          <a:lstStyle/>
          <a:p>
            <a:r>
              <a:rPr lang="en-US" dirty="0">
                <a:solidFill>
                  <a:srgbClr val="7F7F7F"/>
                </a:solidFill>
                <a:latin typeface="Verdana"/>
                <a:ea typeface="Verdana"/>
                <a:sym typeface="Verdana"/>
              </a:rPr>
              <a:t>All operators met the ARCEP downlink and uplink FTP success rate thresholds.</a:t>
            </a:r>
            <a:endParaRPr lang="en-US" dirty="0"/>
          </a:p>
        </p:txBody>
      </p:sp>
      <p:sp>
        <p:nvSpPr>
          <p:cNvPr id="10" name="Google Shape;2138;p52"/>
          <p:cNvSpPr/>
          <p:nvPr/>
        </p:nvSpPr>
        <p:spPr>
          <a:xfrm>
            <a:off x="9602443" y="2462813"/>
            <a:ext cx="2359369" cy="27134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633" dirty="0">
              <a:solidFill>
                <a:srgbClr val="000000"/>
              </a:solidFill>
              <a:latin typeface="Verdana"/>
              <a:ea typeface="Verdana"/>
              <a:cs typeface="Verdana"/>
              <a:sym typeface="Verdana"/>
            </a:endParaRPr>
          </a:p>
          <a:p>
            <a:pPr marL="259232" marR="0" lvl="0" indent="-259232" algn="l" rtl="0">
              <a:spcBef>
                <a:spcPts val="0"/>
              </a:spcBef>
              <a:spcAft>
                <a:spcPts val="0"/>
              </a:spcAft>
              <a:buClr>
                <a:schemeClr val="dk1"/>
              </a:buClr>
              <a:buSzPts val="1400"/>
              <a:buFont typeface="Arial"/>
              <a:buChar char="›"/>
            </a:pPr>
            <a:r>
              <a:rPr lang="fr-FR" sz="1400" dirty="0">
                <a:solidFill>
                  <a:schemeClr val="dk1"/>
                </a:solidFill>
                <a:latin typeface="Verdana"/>
                <a:ea typeface="Verdana"/>
                <a:cs typeface="Verdana"/>
                <a:sym typeface="Verdana"/>
              </a:rPr>
              <a:t>MTN FTP DL AVERAGE </a:t>
            </a:r>
            <a:r>
              <a:rPr lang="fr-FR" sz="1400" dirty="0" err="1">
                <a:solidFill>
                  <a:schemeClr val="dk1"/>
                </a:solidFill>
                <a:latin typeface="Verdana"/>
                <a:ea typeface="Verdana"/>
                <a:cs typeface="Verdana"/>
                <a:sym typeface="Verdana"/>
              </a:rPr>
              <a:t>Throughout</a:t>
            </a:r>
            <a:r>
              <a:rPr lang="fr-FR" sz="1400" dirty="0">
                <a:solidFill>
                  <a:schemeClr val="dk1"/>
                </a:solidFill>
                <a:latin typeface="Verdana"/>
                <a:ea typeface="Verdana"/>
                <a:cs typeface="Verdana"/>
                <a:sym typeface="Verdana"/>
              </a:rPr>
              <a:t> </a:t>
            </a:r>
            <a:r>
              <a:rPr lang="fr-FR" sz="1400" dirty="0" err="1">
                <a:solidFill>
                  <a:schemeClr val="dk1"/>
                </a:solidFill>
                <a:latin typeface="Verdana"/>
                <a:ea typeface="Verdana"/>
                <a:cs typeface="Verdana"/>
                <a:sym typeface="Verdana"/>
              </a:rPr>
              <a:t>is</a:t>
            </a:r>
            <a:r>
              <a:rPr lang="fr-FR" sz="1400" dirty="0">
                <a:solidFill>
                  <a:schemeClr val="dk1"/>
                </a:solidFill>
                <a:latin typeface="Verdana"/>
                <a:ea typeface="Verdana"/>
                <a:cs typeface="Verdana"/>
                <a:sym typeface="Verdana"/>
              </a:rPr>
              <a:t> </a:t>
            </a:r>
            <a:r>
              <a:rPr lang="fr-FR" dirty="0" err="1" smtClean="0">
                <a:solidFill>
                  <a:schemeClr val="dk1"/>
                </a:solidFill>
                <a:latin typeface="Verdana"/>
                <a:ea typeface="Verdana"/>
                <a:cs typeface="Verdana"/>
                <a:sym typeface="Verdana"/>
              </a:rPr>
              <a:t>ranked</a:t>
            </a:r>
            <a:r>
              <a:rPr lang="fr-FR" dirty="0" smtClean="0">
                <a:solidFill>
                  <a:schemeClr val="dk1"/>
                </a:solidFill>
                <a:latin typeface="Verdana"/>
                <a:ea typeface="Verdana"/>
                <a:cs typeface="Verdana"/>
                <a:sym typeface="Verdana"/>
              </a:rPr>
              <a:t> second</a:t>
            </a:r>
            <a:endParaRPr dirty="0"/>
          </a:p>
          <a:p>
            <a:pPr marL="0" marR="0" lvl="0" indent="0" algn="l" rtl="0">
              <a:spcBef>
                <a:spcPts val="0"/>
              </a:spcBef>
              <a:spcAft>
                <a:spcPts val="0"/>
              </a:spcAft>
              <a:buNone/>
            </a:pPr>
            <a:endParaRPr sz="1400" dirty="0">
              <a:solidFill>
                <a:schemeClr val="dk1"/>
              </a:solidFill>
              <a:latin typeface="Verdana"/>
              <a:ea typeface="Verdana"/>
              <a:cs typeface="Verdana"/>
              <a:sym typeface="Verdana"/>
            </a:endParaRPr>
          </a:p>
          <a:p>
            <a:pPr marL="259232" marR="0" lvl="0" indent="-170332" algn="l" rtl="0">
              <a:spcBef>
                <a:spcPts val="0"/>
              </a:spcBef>
              <a:spcAft>
                <a:spcPts val="0"/>
              </a:spcAft>
              <a:buClr>
                <a:schemeClr val="dk1"/>
              </a:buClr>
              <a:buSzPts val="1400"/>
              <a:buFont typeface="Arial"/>
              <a:buNone/>
            </a:pPr>
            <a:endParaRPr sz="1400" dirty="0">
              <a:solidFill>
                <a:schemeClr val="dk1"/>
              </a:solidFill>
              <a:latin typeface="Verdana"/>
              <a:ea typeface="Verdana"/>
              <a:cs typeface="Verdana"/>
              <a:sym typeface="Verdana"/>
            </a:endParaRPr>
          </a:p>
          <a:p>
            <a:pPr marL="259232" marR="0" lvl="0" indent="-259232" algn="l" rtl="0">
              <a:spcBef>
                <a:spcPts val="0"/>
              </a:spcBef>
              <a:spcAft>
                <a:spcPts val="0"/>
              </a:spcAft>
              <a:buClr>
                <a:schemeClr val="dk1"/>
              </a:buClr>
              <a:buSzPts val="1400"/>
              <a:buFont typeface="Arial"/>
              <a:buChar char="›"/>
            </a:pPr>
            <a:r>
              <a:rPr lang="fr-FR" sz="1400" dirty="0">
                <a:solidFill>
                  <a:schemeClr val="dk1"/>
                </a:solidFill>
                <a:latin typeface="Verdana"/>
                <a:ea typeface="Verdana"/>
                <a:cs typeface="Verdana"/>
                <a:sym typeface="Verdana"/>
              </a:rPr>
              <a:t>MTN FTP UL AVERAGE </a:t>
            </a:r>
            <a:r>
              <a:rPr lang="fr-FR" sz="1400" dirty="0" err="1">
                <a:solidFill>
                  <a:schemeClr val="dk1"/>
                </a:solidFill>
                <a:latin typeface="Verdana"/>
                <a:ea typeface="Verdana"/>
                <a:cs typeface="Verdana"/>
                <a:sym typeface="Verdana"/>
              </a:rPr>
              <a:t>Throughout</a:t>
            </a:r>
            <a:r>
              <a:rPr lang="fr-FR" sz="1400" dirty="0">
                <a:solidFill>
                  <a:schemeClr val="dk1"/>
                </a:solidFill>
                <a:latin typeface="Verdana"/>
                <a:ea typeface="Verdana"/>
                <a:cs typeface="Verdana"/>
                <a:sym typeface="Verdana"/>
              </a:rPr>
              <a:t> </a:t>
            </a:r>
            <a:r>
              <a:rPr lang="fr-FR" sz="1400" dirty="0" err="1">
                <a:solidFill>
                  <a:schemeClr val="dk1"/>
                </a:solidFill>
                <a:latin typeface="Verdana"/>
                <a:ea typeface="Verdana"/>
                <a:cs typeface="Verdana"/>
                <a:sym typeface="Verdana"/>
              </a:rPr>
              <a:t>is</a:t>
            </a:r>
            <a:r>
              <a:rPr lang="fr-FR" sz="1400" dirty="0">
                <a:solidFill>
                  <a:schemeClr val="dk1"/>
                </a:solidFill>
                <a:latin typeface="Verdana"/>
                <a:ea typeface="Verdana"/>
                <a:cs typeface="Verdana"/>
                <a:sym typeface="Verdana"/>
              </a:rPr>
              <a:t> </a:t>
            </a:r>
            <a:r>
              <a:rPr lang="fr-FR" dirty="0" err="1">
                <a:solidFill>
                  <a:schemeClr val="dk1"/>
                </a:solidFill>
                <a:latin typeface="Verdana"/>
                <a:ea typeface="Verdana"/>
                <a:cs typeface="Verdana"/>
                <a:sym typeface="Verdana"/>
              </a:rPr>
              <a:t>r</a:t>
            </a:r>
            <a:r>
              <a:rPr lang="fr-FR" sz="1400" dirty="0" err="1" smtClean="0">
                <a:solidFill>
                  <a:schemeClr val="dk1"/>
                </a:solidFill>
                <a:latin typeface="Verdana"/>
                <a:ea typeface="Verdana"/>
                <a:cs typeface="Verdana"/>
                <a:sym typeface="Verdana"/>
              </a:rPr>
              <a:t>anked</a:t>
            </a:r>
            <a:r>
              <a:rPr lang="fr-FR" sz="1400" dirty="0" smtClean="0">
                <a:solidFill>
                  <a:schemeClr val="dk1"/>
                </a:solidFill>
                <a:latin typeface="Verdana"/>
                <a:ea typeface="Verdana"/>
                <a:cs typeface="Verdana"/>
                <a:sym typeface="Verdana"/>
              </a:rPr>
              <a:t> first</a:t>
            </a:r>
            <a:endParaRPr dirty="0"/>
          </a:p>
          <a:p>
            <a:pPr marL="259232" marR="0" lvl="0" indent="-170332" algn="l" rtl="0">
              <a:spcBef>
                <a:spcPts val="0"/>
              </a:spcBef>
              <a:spcAft>
                <a:spcPts val="0"/>
              </a:spcAft>
              <a:buClr>
                <a:schemeClr val="dk1"/>
              </a:buClr>
              <a:buSzPts val="1400"/>
              <a:buFont typeface="Arial"/>
              <a:buNone/>
            </a:pPr>
            <a:endParaRPr sz="1400" dirty="0">
              <a:solidFill>
                <a:schemeClr val="dk1"/>
              </a:solidFill>
              <a:latin typeface="Verdana"/>
              <a:ea typeface="Verdana"/>
              <a:cs typeface="Verdana"/>
              <a:sym typeface="Verdana"/>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12" name="Picture 11">
            <a:extLst>
              <a:ext uri="{FF2B5EF4-FFF2-40B4-BE49-F238E27FC236}">
                <a16:creationId xmlns:a16="http://schemas.microsoft.com/office/drawing/2014/main" id="{2283711A-6624-8DA6-95C1-E4C4C52A5FE6}"/>
              </a:ext>
            </a:extLst>
          </p:cNvPr>
          <p:cNvPicPr>
            <a:picLocks noChangeAspect="1"/>
          </p:cNvPicPr>
          <p:nvPr/>
        </p:nvPicPr>
        <p:blipFill>
          <a:blip r:embed="rId3"/>
          <a:stretch>
            <a:fillRect/>
          </a:stretch>
        </p:blipFill>
        <p:spPr>
          <a:xfrm>
            <a:off x="7928653"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794CFB2-69AF-612B-E83D-600A5C617BEB}"/>
              </a:ext>
            </a:extLst>
          </p:cNvPr>
          <p:cNvPicPr>
            <a:picLocks noChangeAspect="1"/>
          </p:cNvPicPr>
          <p:nvPr/>
        </p:nvPicPr>
        <p:blipFill>
          <a:blip r:embed="rId3"/>
          <a:stretch>
            <a:fillRect/>
          </a:stretch>
        </p:blipFill>
        <p:spPr>
          <a:xfrm>
            <a:off x="4199277"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9996F0BE-C115-FC62-6ED0-68B9F92B4438}"/>
              </a:ext>
            </a:extLst>
          </p:cNvPr>
          <p:cNvPicPr>
            <a:picLocks noChangeAspect="1"/>
          </p:cNvPicPr>
          <p:nvPr/>
        </p:nvPicPr>
        <p:blipFill>
          <a:blip r:embed="rId3"/>
          <a:stretch>
            <a:fillRect/>
          </a:stretch>
        </p:blipFill>
        <p:spPr>
          <a:xfrm>
            <a:off x="469901" y="1827542"/>
            <a:ext cx="3573072" cy="2966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dirty="0">
                <a:solidFill>
                  <a:srgbClr val="414141"/>
                </a:solidFill>
              </a:rPr>
              <a:t/>
            </a:r>
            <a:br>
              <a:rPr lang="fr-FR" dirty="0">
                <a:solidFill>
                  <a:srgbClr val="414141"/>
                </a:solidFill>
              </a:rPr>
            </a:br>
            <a:r>
              <a:rPr lang="fr-FR" sz="1400" dirty="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48187" y="182754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206457" y="1827542"/>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7935833" y="1852965"/>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5D46DF4D-3890-2E03-F2E5-E05F41EC0BD7}"/>
              </a:ext>
            </a:extLst>
          </p:cNvPr>
          <p:cNvPicPr>
            <a:picLocks noChangeAspect="1"/>
          </p:cNvPicPr>
          <p:nvPr/>
        </p:nvPicPr>
        <p:blipFill>
          <a:blip r:embed="rId7"/>
          <a:stretch>
            <a:fillRect/>
          </a:stretch>
        </p:blipFill>
        <p:spPr>
          <a:xfrm>
            <a:off x="2764351" y="1852965"/>
            <a:ext cx="1285802" cy="662236"/>
          </a:xfrm>
          <a:prstGeom prst="rect">
            <a:avLst/>
          </a:prstGeom>
        </p:spPr>
      </p:pic>
      <p:pic>
        <p:nvPicPr>
          <p:cNvPr id="8" name="Picture 7">
            <a:extLst>
              <a:ext uri="{FF2B5EF4-FFF2-40B4-BE49-F238E27FC236}">
                <a16:creationId xmlns:a16="http://schemas.microsoft.com/office/drawing/2014/main" id="{1F9515F6-2179-481D-1859-FB65F91BDADF}"/>
              </a:ext>
            </a:extLst>
          </p:cNvPr>
          <p:cNvPicPr>
            <a:picLocks noChangeAspect="1"/>
          </p:cNvPicPr>
          <p:nvPr/>
        </p:nvPicPr>
        <p:blipFill>
          <a:blip r:embed="rId7"/>
          <a:stretch>
            <a:fillRect/>
          </a:stretch>
        </p:blipFill>
        <p:spPr>
          <a:xfrm>
            <a:off x="6493727" y="1852965"/>
            <a:ext cx="1285802" cy="662236"/>
          </a:xfrm>
          <a:prstGeom prst="rect">
            <a:avLst/>
          </a:prstGeom>
        </p:spPr>
      </p:pic>
      <p:pic>
        <p:nvPicPr>
          <p:cNvPr id="14" name="Picture 13">
            <a:extLst>
              <a:ext uri="{FF2B5EF4-FFF2-40B4-BE49-F238E27FC236}">
                <a16:creationId xmlns:a16="http://schemas.microsoft.com/office/drawing/2014/main" id="{BA090473-4BCE-5912-4267-5E8D9A313A9B}"/>
              </a:ext>
            </a:extLst>
          </p:cNvPr>
          <p:cNvPicPr>
            <a:picLocks noChangeAspect="1"/>
          </p:cNvPicPr>
          <p:nvPr/>
        </p:nvPicPr>
        <p:blipFill>
          <a:blip r:embed="rId7"/>
          <a:stretch>
            <a:fillRect/>
          </a:stretch>
        </p:blipFill>
        <p:spPr>
          <a:xfrm>
            <a:off x="10223103" y="1852965"/>
            <a:ext cx="1285802" cy="662236"/>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dirty="0" smtClean="0">
                <a:solidFill>
                  <a:srgbClr val="7F7F7F"/>
                </a:solidFill>
                <a:latin typeface="Verdana"/>
                <a:ea typeface="Verdana"/>
                <a:cs typeface="Verdana"/>
                <a:sym typeface="Verdana"/>
              </a:rPr>
              <a:t> </a:t>
            </a:r>
            <a:r>
              <a:rPr lang="fr-FR" sz="1400" dirty="0">
                <a:solidFill>
                  <a:srgbClr val="7F7F7F"/>
                </a:solidFill>
              </a:rPr>
              <a:t>MTN Have the  best HTTP </a:t>
            </a:r>
            <a:r>
              <a:rPr lang="fr-FR" sz="1400" dirty="0" err="1">
                <a:solidFill>
                  <a:srgbClr val="7F7F7F"/>
                </a:solidFill>
              </a:rPr>
              <a:t>Browsing</a:t>
            </a:r>
            <a:r>
              <a:rPr lang="fr-FR" sz="1400" dirty="0">
                <a:solidFill>
                  <a:srgbClr val="7F7F7F"/>
                </a:solidFill>
              </a:rPr>
              <a:t> </a:t>
            </a:r>
            <a:r>
              <a:rPr lang="fr-FR" sz="1400" dirty="0" err="1">
                <a:solidFill>
                  <a:srgbClr val="7F7F7F"/>
                </a:solidFill>
              </a:rPr>
              <a:t>success</a:t>
            </a:r>
            <a:r>
              <a:rPr lang="fr-FR" sz="1400" dirty="0">
                <a:solidFill>
                  <a:srgbClr val="7F7F7F"/>
                </a:solidFill>
              </a:rPr>
              <a:t> rate.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1876838920"/>
              </p:ext>
            </p:extLst>
          </p:nvPr>
        </p:nvGraphicFramePr>
        <p:xfrm>
          <a:off x="469900" y="1693401"/>
          <a:ext cx="7815971" cy="43152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2889866518"/>
              </p:ext>
            </p:extLst>
          </p:nvPr>
        </p:nvGraphicFramePr>
        <p:xfrm>
          <a:off x="469900" y="1589649"/>
          <a:ext cx="730953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 </a:t>
            </a:r>
            <a:r>
              <a:rPr lang="en-US" sz="1400" dirty="0">
                <a:solidFill>
                  <a:srgbClr val="7F7F7F"/>
                </a:solidFill>
                <a:sym typeface="Arial"/>
              </a:rPr>
              <a:t>CELLTISS </a:t>
            </a:r>
            <a:r>
              <a:rPr lang="en-US" sz="1400" dirty="0" smtClean="0">
                <a:solidFill>
                  <a:srgbClr val="7F7F7F"/>
                </a:solidFill>
                <a:sym typeface="Arial"/>
              </a:rPr>
              <a:t> </a:t>
            </a:r>
            <a:r>
              <a:rPr lang="en-US" sz="1400" dirty="0">
                <a:solidFill>
                  <a:srgbClr val="7F7F7F"/>
                </a:solidFill>
                <a:sym typeface="Arial"/>
              </a:rPr>
              <a:t>failed </a:t>
            </a:r>
            <a:r>
              <a:rPr lang="en-US" sz="1400" dirty="0" smtClean="0">
                <a:solidFill>
                  <a:srgbClr val="7F7F7F"/>
                </a:solidFill>
                <a:sym typeface="Arial"/>
              </a:rPr>
              <a:t>in DL ftp SR service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622660" y="4307648"/>
            <a:ext cx="5563160" cy="305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2"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4181403621"/>
              </p:ext>
            </p:extLst>
          </p:nvPr>
        </p:nvGraphicFramePr>
        <p:xfrm>
          <a:off x="469900" y="1916670"/>
          <a:ext cx="10690860" cy="426352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MTN is ranked first in all kinds of 4G </a:t>
            </a:r>
            <a:r>
              <a:rPr lang="en-US" sz="1400" dirty="0" smtClean="0">
                <a:solidFill>
                  <a:srgbClr val="7F7F7F"/>
                </a:solidFill>
              </a:rPr>
              <a:t>FTP </a:t>
            </a:r>
            <a:r>
              <a:rPr lang="en-US" sz="1400" dirty="0">
                <a:solidFill>
                  <a:srgbClr val="7F7F7F"/>
                </a:solidFill>
              </a:rPr>
              <a:t>tests</a:t>
            </a:r>
            <a:br>
              <a:rPr lang="en-US" sz="1400" dirty="0">
                <a:solidFill>
                  <a:srgbClr val="7F7F7F"/>
                </a:solidFill>
              </a:rPr>
            </a:br>
            <a:r>
              <a:rPr lang="fr-FR" sz="2400" dirty="0">
                <a:solidFill>
                  <a:srgbClr val="7F7F7F"/>
                </a:solidFill>
              </a:rPr>
              <a:t/>
            </a:r>
            <a:br>
              <a:rPr lang="fr-FR" sz="2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3660658" y="4461290"/>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3537756" y="3759907"/>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5" name="Picture 14">
            <a:extLst>
              <a:ext uri="{FF2B5EF4-FFF2-40B4-BE49-F238E27FC236}">
                <a16:creationId xmlns:a16="http://schemas.microsoft.com/office/drawing/2014/main" id="{41102270-421C-8644-FB83-9D8CA6EB3B48}"/>
              </a:ext>
            </a:extLst>
          </p:cNvPr>
          <p:cNvPicPr>
            <a:picLocks noChangeAspect="1"/>
          </p:cNvPicPr>
          <p:nvPr/>
        </p:nvPicPr>
        <p:blipFill>
          <a:blip r:embed="rId3"/>
          <a:stretch>
            <a:fillRect/>
          </a:stretch>
        </p:blipFill>
        <p:spPr>
          <a:xfrm>
            <a:off x="7285163" y="1752140"/>
            <a:ext cx="3058372" cy="2710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71A43782-EDAC-493C-7027-41A687CA021D}"/>
              </a:ext>
            </a:extLst>
          </p:cNvPr>
          <p:cNvPicPr>
            <a:picLocks noChangeAspect="1"/>
          </p:cNvPicPr>
          <p:nvPr/>
        </p:nvPicPr>
        <p:blipFill>
          <a:blip r:embed="rId4"/>
          <a:stretch>
            <a:fillRect/>
          </a:stretch>
        </p:blipFill>
        <p:spPr>
          <a:xfrm>
            <a:off x="3868627" y="1772147"/>
            <a:ext cx="3184783" cy="2668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BF285FD-7185-8982-E202-DB46206240AB}"/>
              </a:ext>
            </a:extLst>
          </p:cNvPr>
          <p:cNvPicPr>
            <a:picLocks noChangeAspect="1"/>
          </p:cNvPicPr>
          <p:nvPr/>
        </p:nvPicPr>
        <p:blipFill>
          <a:blip r:embed="rId5"/>
          <a:stretch>
            <a:fillRect/>
          </a:stretch>
        </p:blipFill>
        <p:spPr>
          <a:xfrm>
            <a:off x="469900" y="1789373"/>
            <a:ext cx="3184783" cy="2649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MTN </a:t>
            </a:r>
            <a:r>
              <a:rPr lang="fr-FR" sz="1400" dirty="0">
                <a:solidFill>
                  <a:srgbClr val="7F7F7F"/>
                </a:solidFill>
              </a:rPr>
              <a:t>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2981" y="1780097"/>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2213" name="Google Shape;2213;p58"/>
          <p:cNvPicPr preferRelativeResize="0"/>
          <p:nvPr/>
        </p:nvPicPr>
        <p:blipFill rotWithShape="1">
          <a:blip r:embed="rId7">
            <a:alphaModFix/>
          </a:blip>
          <a:srcRect l="8657" r="10313"/>
          <a:stretch/>
        </p:blipFill>
        <p:spPr>
          <a:xfrm>
            <a:off x="3868627" y="1789373"/>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8">
            <a:alphaModFix/>
          </a:blip>
          <a:srcRect/>
          <a:stretch/>
        </p:blipFill>
        <p:spPr>
          <a:xfrm>
            <a:off x="7267354" y="1752140"/>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7460042F-2169-F882-EA2B-6961269251B7}"/>
              </a:ext>
            </a:extLst>
          </p:cNvPr>
          <p:cNvPicPr>
            <a:picLocks noChangeAspect="1"/>
          </p:cNvPicPr>
          <p:nvPr/>
        </p:nvPicPr>
        <p:blipFill>
          <a:blip r:embed="rId9"/>
          <a:stretch>
            <a:fillRect/>
          </a:stretch>
        </p:blipFill>
        <p:spPr>
          <a:xfrm>
            <a:off x="2425414" y="1826838"/>
            <a:ext cx="1193168" cy="765828"/>
          </a:xfrm>
          <a:prstGeom prst="rect">
            <a:avLst/>
          </a:prstGeom>
        </p:spPr>
      </p:pic>
      <p:pic>
        <p:nvPicPr>
          <p:cNvPr id="12" name="Picture 11">
            <a:extLst>
              <a:ext uri="{FF2B5EF4-FFF2-40B4-BE49-F238E27FC236}">
                <a16:creationId xmlns:a16="http://schemas.microsoft.com/office/drawing/2014/main" id="{8733739F-6D93-B732-D1E5-C750F5B28267}"/>
              </a:ext>
            </a:extLst>
          </p:cNvPr>
          <p:cNvPicPr>
            <a:picLocks noChangeAspect="1"/>
          </p:cNvPicPr>
          <p:nvPr/>
        </p:nvPicPr>
        <p:blipFill>
          <a:blip r:embed="rId10"/>
          <a:stretch>
            <a:fillRect/>
          </a:stretch>
        </p:blipFill>
        <p:spPr>
          <a:xfrm>
            <a:off x="5899355" y="1752140"/>
            <a:ext cx="1154055" cy="840526"/>
          </a:xfrm>
          <a:prstGeom prst="rect">
            <a:avLst/>
          </a:prstGeom>
        </p:spPr>
      </p:pic>
      <p:pic>
        <p:nvPicPr>
          <p:cNvPr id="20" name="Picture 19">
            <a:extLst>
              <a:ext uri="{FF2B5EF4-FFF2-40B4-BE49-F238E27FC236}">
                <a16:creationId xmlns:a16="http://schemas.microsoft.com/office/drawing/2014/main" id="{59DED9B9-3F1A-6039-2DF1-14588309A160}"/>
              </a:ext>
            </a:extLst>
          </p:cNvPr>
          <p:cNvPicPr>
            <a:picLocks noChangeAspect="1"/>
          </p:cNvPicPr>
          <p:nvPr/>
        </p:nvPicPr>
        <p:blipFill>
          <a:blip r:embed="rId11"/>
          <a:stretch>
            <a:fillRect/>
          </a:stretch>
        </p:blipFill>
        <p:spPr>
          <a:xfrm>
            <a:off x="9202994" y="1780097"/>
            <a:ext cx="1140541" cy="812569"/>
          </a:xfrm>
          <a:prstGeom prst="rect">
            <a:avLst/>
          </a:prstGeo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BAND and TECHNOLOGY UTILISATION</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Most of MTN LTE </a:t>
            </a:r>
            <a:r>
              <a:rPr lang="fr-FR" sz="1400" dirty="0" err="1">
                <a:solidFill>
                  <a:srgbClr val="7F7F7F"/>
                </a:solidFill>
              </a:rPr>
              <a:t>samples</a:t>
            </a:r>
            <a:r>
              <a:rPr lang="fr-FR" sz="1400" dirty="0">
                <a:solidFill>
                  <a:srgbClr val="7F7F7F"/>
                </a:solidFill>
              </a:rPr>
              <a:t> are in 2600 band. </a:t>
            </a:r>
            <a:br>
              <a:rPr lang="fr-FR" sz="1400" dirty="0">
                <a:solidFill>
                  <a:srgbClr val="7F7F7F"/>
                </a:solidFill>
              </a:rPr>
            </a:br>
            <a:r>
              <a:rPr lang="fr-FR" sz="1400" dirty="0">
                <a:solidFill>
                  <a:srgbClr val="7F7F7F"/>
                </a:solidFill>
              </a:rPr>
              <a:t>Most of CELTIS LTE </a:t>
            </a:r>
            <a:r>
              <a:rPr lang="fr-FR" sz="1400" dirty="0" err="1">
                <a:solidFill>
                  <a:srgbClr val="7F7F7F"/>
                </a:solidFill>
              </a:rPr>
              <a:t>samples</a:t>
            </a:r>
            <a:r>
              <a:rPr lang="fr-FR" sz="1400" dirty="0">
                <a:solidFill>
                  <a:srgbClr val="7F7F7F"/>
                </a:solidFill>
              </a:rPr>
              <a:t> are in 1800 band.</a:t>
            </a:r>
            <a:br>
              <a:rPr lang="fr-FR" sz="1400" dirty="0">
                <a:solidFill>
                  <a:srgbClr val="7F7F7F"/>
                </a:solidFill>
              </a:rPr>
            </a:br>
            <a:r>
              <a:rPr lang="fr-FR" sz="1400" dirty="0">
                <a:solidFill>
                  <a:srgbClr val="7F7F7F"/>
                </a:solidFill>
              </a:rPr>
              <a:t>Most of MOOV LTE </a:t>
            </a:r>
            <a:r>
              <a:rPr lang="fr-FR" sz="1400" dirty="0" err="1">
                <a:solidFill>
                  <a:srgbClr val="7F7F7F"/>
                </a:solidFill>
              </a:rPr>
              <a:t>samples</a:t>
            </a:r>
            <a:r>
              <a:rPr lang="fr-FR" sz="1400" dirty="0">
                <a:solidFill>
                  <a:srgbClr val="7F7F7F"/>
                </a:solidFill>
              </a:rPr>
              <a:t> are in 2600 band</a:t>
            </a:r>
            <a:br>
              <a:rPr lang="fr-FR" sz="1400" dirty="0">
                <a:solidFill>
                  <a:srgbClr val="7F7F7F"/>
                </a:solidFill>
              </a:rPr>
            </a:br>
            <a:r>
              <a:rPr lang="fr-FR" sz="1400" dirty="0">
                <a:solidFill>
                  <a:srgbClr val="7F7F7F"/>
                </a:solidFill>
              </a:rPr>
              <a:t>Usage of 3G U900 </a:t>
            </a:r>
            <a:r>
              <a:rPr lang="fr-FR" sz="1400" dirty="0" err="1">
                <a:solidFill>
                  <a:srgbClr val="7F7F7F"/>
                </a:solidFill>
              </a:rPr>
              <a:t>is</a:t>
            </a:r>
            <a:r>
              <a:rPr lang="fr-FR" sz="1400" dirty="0">
                <a:solidFill>
                  <a:srgbClr val="7F7F7F"/>
                </a:solidFill>
              </a:rPr>
              <a:t> </a:t>
            </a:r>
            <a:r>
              <a:rPr lang="fr-FR" sz="1400" dirty="0" err="1">
                <a:solidFill>
                  <a:srgbClr val="7F7F7F"/>
                </a:solidFill>
              </a:rPr>
              <a:t>lower</a:t>
            </a:r>
            <a:r>
              <a:rPr lang="fr-FR" sz="1400" dirty="0">
                <a:solidFill>
                  <a:srgbClr val="7F7F7F"/>
                </a:solidFill>
              </a:rPr>
              <a:t> for CELTISS</a:t>
            </a:r>
            <a:r>
              <a:rPr lang="fr-FR" sz="2400" dirty="0">
                <a:solidFill>
                  <a:srgbClr val="7F7F7F"/>
                </a:solidFill>
              </a:rPr>
              <a:t/>
            </a:r>
            <a:br>
              <a:rPr lang="fr-FR" sz="2400" dirty="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3461394887"/>
              </p:ext>
            </p:extLst>
          </p:nvPr>
        </p:nvGraphicFramePr>
        <p:xfrm>
          <a:off x="469901" y="2708112"/>
          <a:ext cx="4481928"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1621734789"/>
              </p:ext>
            </p:extLst>
          </p:nvPr>
        </p:nvGraphicFramePr>
        <p:xfrm>
          <a:off x="5233181" y="2708112"/>
          <a:ext cx="6488919" cy="37207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TECHNOLOGY Usage(%)</a:t>
            </a:r>
            <a:br>
              <a:rPr lang="fr-FR" sz="2400" dirty="0">
                <a:solidFill>
                  <a:srgbClr val="414141"/>
                </a:solidFill>
              </a:rPr>
            </a:b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47</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805714393"/>
              </p:ext>
            </p:extLst>
          </p:nvPr>
        </p:nvGraphicFramePr>
        <p:xfrm>
          <a:off x="469900" y="2676372"/>
          <a:ext cx="5649546"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437890357"/>
              </p:ext>
            </p:extLst>
          </p:nvPr>
        </p:nvGraphicFramePr>
        <p:xfrm>
          <a:off x="6358597" y="2676372"/>
          <a:ext cx="5363503" cy="30861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 1"/>
          <p:cNvPicPr>
            <a:picLocks noChangeAspect="1"/>
          </p:cNvPicPr>
          <p:nvPr/>
        </p:nvPicPr>
        <p:blipFill>
          <a:blip r:embed="rId5"/>
          <a:stretch>
            <a:fillRect/>
          </a:stretch>
        </p:blipFill>
        <p:spPr>
          <a:xfrm>
            <a:off x="656957" y="1573621"/>
            <a:ext cx="5462489" cy="377985"/>
          </a:xfrm>
          <a:prstGeom prst="rect">
            <a:avLst/>
          </a:prstGeom>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a:t>
            </a:r>
            <a:r>
              <a:rPr lang="fr-FR" sz="800" b="0" dirty="0" smtClean="0">
                <a:solidFill>
                  <a:srgbClr val="000000"/>
                </a:solidFill>
                <a:latin typeface="Verdana"/>
                <a:ea typeface="Verdana"/>
                <a:cs typeface="Verdana"/>
                <a:sym typeface="Verdana"/>
              </a:rPr>
              <a:t>2023 </a:t>
            </a:r>
            <a:r>
              <a:rPr lang="fr-FR" sz="800" b="0" dirty="0">
                <a:solidFill>
                  <a:srgbClr val="000000"/>
                </a:solidFill>
                <a:latin typeface="Verdana"/>
                <a:ea typeface="Verdana"/>
                <a:cs typeface="Verdana"/>
                <a:sym typeface="Verdana"/>
              </a:rPr>
              <a:t>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smtClean="0">
                <a:solidFill>
                  <a:srgbClr val="7F7F7F"/>
                </a:solidFill>
                <a:latin typeface="Verdana"/>
                <a:ea typeface="Verdana"/>
                <a:cs typeface="Verdana"/>
              </a:rPr>
              <a:t>MTN</a:t>
            </a:r>
            <a:r>
              <a:rPr lang="en-US" sz="1200" dirty="0">
                <a:solidFill>
                  <a:srgbClr val="7F7F7F"/>
                </a:solidFill>
                <a:latin typeface="Verdana"/>
                <a:ea typeface="Verdana"/>
                <a:cs typeface="Verdana"/>
              </a:rPr>
              <a:t>, MOOV, and CELTISS have quite similar 2G coverage, All of them satisfy the ARCEP </a:t>
            </a:r>
            <a:r>
              <a:rPr lang="en-US" sz="1200" dirty="0" smtClean="0">
                <a:solidFill>
                  <a:srgbClr val="7F7F7F"/>
                </a:solidFill>
                <a:latin typeface="Verdana"/>
                <a:ea typeface="Verdana"/>
                <a:cs typeface="Verdana"/>
              </a:rPr>
              <a:t>requirements</a:t>
            </a: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is ranked first in 3G coverage where all operators satisfy the ARCEP </a:t>
            </a:r>
            <a:r>
              <a:rPr lang="en-US" sz="1200" dirty="0" smtClean="0">
                <a:solidFill>
                  <a:srgbClr val="7F7F7F"/>
                </a:solidFill>
                <a:latin typeface="Verdana"/>
                <a:ea typeface="Verdana"/>
                <a:cs typeface="Verdana"/>
              </a:rPr>
              <a:t>requirements</a:t>
            </a:r>
          </a:p>
          <a:p>
            <a:pPr lvl="0" algn="just">
              <a:lnSpc>
                <a:spcPct val="150000"/>
              </a:lnSpc>
              <a:buClr>
                <a:srgbClr val="81BC00"/>
              </a:buClr>
              <a:buSzPts val="1200"/>
            </a:pPr>
            <a:endParaRPr lang="en-US" sz="1200" dirty="0" smtClean="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All operators failed to satisfy the ARCEP requirements in terms of Indoor 4G coverage. CELTISS and MTN fails in </a:t>
            </a:r>
            <a:r>
              <a:rPr lang="en-US" sz="1200" dirty="0" err="1">
                <a:solidFill>
                  <a:srgbClr val="7F7F7F"/>
                </a:solidFill>
                <a:latin typeface="Verdana"/>
                <a:ea typeface="Verdana"/>
                <a:cs typeface="Verdana"/>
              </a:rPr>
              <a:t>Incar</a:t>
            </a:r>
            <a:r>
              <a:rPr lang="en-US" sz="1200" dirty="0">
                <a:solidFill>
                  <a:srgbClr val="7F7F7F"/>
                </a:solidFill>
                <a:latin typeface="Verdana"/>
                <a:ea typeface="Verdana"/>
                <a:cs typeface="Verdana"/>
              </a:rPr>
              <a:t> 4G coverage as well</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lvl="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endParaRPr lang="fr-FR" sz="1200" dirty="0" smtClean="0">
              <a:solidFill>
                <a:srgbClr val="7F7F7F"/>
              </a:solidFill>
              <a:latin typeface="Verdana"/>
              <a:ea typeface="Verdana"/>
              <a:cs typeface="Verdana"/>
              <a:sym typeface="Verdana"/>
            </a:endParaRPr>
          </a:p>
          <a:p>
            <a:pPr marL="177800" marR="0" lvl="0" indent="-177800" algn="just" rtl="0">
              <a:lnSpc>
                <a:spcPct val="150000"/>
              </a:lnSpc>
              <a:spcBef>
                <a:spcPts val="0"/>
              </a:spcBef>
              <a:spcAft>
                <a:spcPts val="0"/>
              </a:spcAft>
              <a:buClr>
                <a:srgbClr val="81BC00"/>
              </a:buClr>
              <a:buSzPts val="1200"/>
              <a:buFont typeface="Arial"/>
              <a:buChar char="•"/>
            </a:pPr>
            <a:r>
              <a:rPr lang="fr-FR" sz="1200" dirty="0" err="1" smtClean="0">
                <a:solidFill>
                  <a:srgbClr val="7F7F7F"/>
                </a:solidFill>
                <a:latin typeface="Verdana"/>
                <a:ea typeface="Verdana"/>
                <a:cs typeface="Verdana"/>
                <a:sym typeface="Verdana"/>
              </a:rPr>
              <a:t>Accessibility</a:t>
            </a:r>
            <a:r>
              <a:rPr lang="fr-FR" sz="1200" dirty="0">
                <a:solidFill>
                  <a:srgbClr val="7F7F7F"/>
                </a:solidFill>
                <a:latin typeface="Verdana"/>
                <a:ea typeface="Verdana"/>
                <a:cs typeface="Verdana"/>
                <a:sym typeface="Verdana"/>
              </a:rPr>
              <a:t>: 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for the </a:t>
            </a:r>
            <a:r>
              <a:rPr lang="fr-FR" sz="1200" dirty="0" err="1">
                <a:solidFill>
                  <a:srgbClr val="7F7F7F"/>
                </a:solidFill>
                <a:latin typeface="Verdana"/>
                <a:ea typeface="Verdana"/>
                <a:cs typeface="Verdana"/>
                <a:sym typeface="Verdana"/>
              </a:rPr>
              <a:t>accessibility</a:t>
            </a:r>
            <a:r>
              <a:rPr lang="fr-FR" sz="1200" dirty="0">
                <a:solidFill>
                  <a:srgbClr val="7F7F7F"/>
                </a:solidFill>
                <a:latin typeface="Verdana"/>
                <a:ea typeface="Verdana"/>
                <a:cs typeface="Verdana"/>
                <a:sym typeface="Verdana"/>
              </a:rPr>
              <a:t> to </a:t>
            </a:r>
            <a:r>
              <a:rPr lang="fr-FR" sz="1200" dirty="0" err="1">
                <a:solidFill>
                  <a:srgbClr val="7F7F7F"/>
                </a:solidFill>
                <a:latin typeface="Verdana"/>
                <a:ea typeface="Verdana"/>
                <a:cs typeface="Verdana"/>
                <a:sym typeface="Verdana"/>
              </a:rPr>
              <a:t>voice</a:t>
            </a:r>
            <a:r>
              <a:rPr lang="fr-FR" sz="1200" dirty="0">
                <a:solidFill>
                  <a:srgbClr val="7F7F7F"/>
                </a:solidFill>
                <a:latin typeface="Verdana"/>
                <a:ea typeface="Verdana"/>
                <a:cs typeface="Verdana"/>
                <a:sym typeface="Verdana"/>
              </a:rPr>
              <a:t> </a:t>
            </a:r>
            <a:endParaRPr lang="fr-FR" sz="1200" dirty="0" smtClean="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is ranked third  in term of  voice </a:t>
            </a:r>
            <a:r>
              <a:rPr lang="en-US" sz="1200" dirty="0" err="1" smtClean="0">
                <a:solidFill>
                  <a:srgbClr val="7F7F7F"/>
                </a:solidFill>
                <a:latin typeface="Verdana"/>
                <a:ea typeface="Verdana"/>
                <a:cs typeface="Verdana"/>
              </a:rPr>
              <a:t>retainability</a:t>
            </a: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All operators satisfy the voice ARCEP </a:t>
            </a:r>
            <a:r>
              <a:rPr lang="en-US" sz="1200" dirty="0" smtClean="0">
                <a:solidFill>
                  <a:srgbClr val="7F7F7F"/>
                </a:solidFill>
                <a:latin typeface="Verdana"/>
                <a:ea typeface="Verdana"/>
                <a:cs typeface="Verdana"/>
              </a:rPr>
              <a:t>thresholds</a:t>
            </a:r>
          </a:p>
          <a:p>
            <a:pPr marL="17780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MTN have the best average MOS</a:t>
            </a: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lvl="0">
              <a:lnSpc>
                <a:spcPct val="110000"/>
              </a:lnSpc>
            </a:pPr>
            <a:r>
              <a:rPr lang="en-US" sz="1200" dirty="0">
                <a:solidFill>
                  <a:srgbClr val="7F7F7F"/>
                </a:solidFill>
              </a:rPr>
              <a:t/>
            </a:r>
            <a:br>
              <a:rPr lang="en-US" sz="1200" dirty="0">
                <a:solidFill>
                  <a:srgbClr val="7F7F7F"/>
                </a:solidFill>
              </a:rPr>
            </a:br>
            <a:r>
              <a:rPr lang="en-US" sz="1200" dirty="0"/>
              <a:t/>
            </a:r>
            <a:br>
              <a:rPr lang="en-US" sz="1200" dirty="0"/>
            </a:b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488821" y="226330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marR="0" lvl="0" indent="-101600" algn="just"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177800" lvl="0" indent="-177800" algn="just">
              <a:lnSpc>
                <a:spcPct val="110000"/>
              </a:lnSpc>
              <a:buClr>
                <a:srgbClr val="81BC00"/>
              </a:buClr>
              <a:buSzPts val="1200"/>
              <a:buFont typeface="Arial"/>
              <a:buChar char="•"/>
            </a:pPr>
            <a:r>
              <a:rPr lang="en-US" sz="1200" dirty="0">
                <a:solidFill>
                  <a:srgbClr val="7F7F7F"/>
                </a:solidFill>
                <a:latin typeface="Verdana"/>
                <a:ea typeface="Verdana"/>
                <a:cs typeface="Verdana"/>
              </a:rPr>
              <a:t>Only MTN succeeded to reach ARCEP SMS target results</a:t>
            </a:r>
            <a:r>
              <a:rPr lang="fr-FR" sz="2000" dirty="0">
                <a:solidFill>
                  <a:schemeClr val="accent1"/>
                </a:solidFill>
              </a:rPr>
              <a:t/>
            </a:r>
            <a:br>
              <a:rPr lang="fr-FR" sz="2000" dirty="0">
                <a:solidFill>
                  <a:schemeClr val="accent1"/>
                </a:solidFill>
              </a:rPr>
            </a:b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All operators met the 4G Data ARCEP requirements except CELTISS in FTP Failure rate</a:t>
            </a:r>
            <a:r>
              <a:rPr lang="en-US" sz="1200" dirty="0" smtClean="0">
                <a:solidFill>
                  <a:srgbClr val="7F7F7F"/>
                </a:solidFill>
              </a:rPr>
              <a:t>.</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kinds of 4G data tests, w</a:t>
            </a:r>
            <a:r>
              <a:rPr lang="en-US" sz="1200" dirty="0">
                <a:solidFill>
                  <a:srgbClr val="7F7F7F"/>
                </a:solidFill>
                <a:latin typeface="Verdana"/>
                <a:ea typeface="Verdana"/>
                <a:cs typeface="Verdana"/>
                <a:sym typeface="Verdana"/>
              </a:rPr>
              <a:t>ith </a:t>
            </a:r>
            <a:r>
              <a:rPr lang="en-US" sz="1200" dirty="0" smtClean="0">
                <a:solidFill>
                  <a:srgbClr val="7F7F7F"/>
                </a:solidFill>
                <a:latin typeface="Verdana"/>
                <a:ea typeface="Verdana"/>
                <a:cs typeface="Verdana"/>
                <a:sym typeface="Verdana"/>
              </a:rPr>
              <a:t>29.5/15.5Mbps </a:t>
            </a:r>
            <a:r>
              <a:rPr lang="en-US" sz="1200" dirty="0">
                <a:solidFill>
                  <a:srgbClr val="7F7F7F"/>
                </a:solidFill>
                <a:latin typeface="Verdana"/>
                <a:ea typeface="Verdana"/>
                <a:cs typeface="Verdana"/>
                <a:sym typeface="Verdana"/>
              </a:rPr>
              <a:t>DL/UL Throughput compared to </a:t>
            </a:r>
            <a:r>
              <a:rPr lang="en-US" sz="1200" dirty="0" smtClean="0">
                <a:solidFill>
                  <a:srgbClr val="7F7F7F"/>
                </a:solidFill>
                <a:latin typeface="Verdana"/>
                <a:ea typeface="Verdana"/>
                <a:cs typeface="Verdana"/>
                <a:sym typeface="Verdana"/>
              </a:rPr>
              <a:t>12.9/11.9 </a:t>
            </a:r>
            <a:r>
              <a:rPr lang="en-US" sz="1200" dirty="0">
                <a:solidFill>
                  <a:srgbClr val="7F7F7F"/>
                </a:solidFill>
                <a:latin typeface="Verdana"/>
                <a:ea typeface="Verdana"/>
                <a:cs typeface="Verdana"/>
                <a:sym typeface="Verdana"/>
              </a:rPr>
              <a:t>Mbps and </a:t>
            </a:r>
            <a:r>
              <a:rPr lang="en-US" sz="1200" dirty="0" smtClean="0">
                <a:solidFill>
                  <a:srgbClr val="7F7F7F"/>
                </a:solidFill>
                <a:latin typeface="Verdana"/>
                <a:ea typeface="Verdana"/>
                <a:cs typeface="Verdana"/>
                <a:sym typeface="Verdana"/>
              </a:rPr>
              <a:t>12.6/10.3 </a:t>
            </a:r>
            <a:r>
              <a:rPr lang="en-US" sz="1200" dirty="0">
                <a:solidFill>
                  <a:srgbClr val="7F7F7F"/>
                </a:solidFill>
                <a:latin typeface="Verdana"/>
                <a:ea typeface="Verdana"/>
                <a:cs typeface="Verdana"/>
                <a:sym typeface="Verdana"/>
              </a:rPr>
              <a:t>Mbps for MOOV and MTN.</a:t>
            </a:r>
            <a:endParaRPr lang="en-US" sz="1200" dirty="0"/>
          </a:p>
          <a:p>
            <a:pPr marL="177800" lvl="0" indent="-177800" algn="just">
              <a:lnSpc>
                <a:spcPct val="150000"/>
              </a:lnSpc>
              <a:buClr>
                <a:srgbClr val="81BC00"/>
              </a:buClr>
              <a:buSzPts val="1200"/>
              <a:buFont typeface="Arial"/>
              <a:buChar char="•"/>
            </a:pPr>
            <a:endParaRPr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6502</TotalTime>
  <Words>1981</Words>
  <Application>Microsoft Office PowerPoint</Application>
  <PresentationFormat>Grand écran</PresentationFormat>
  <Paragraphs>619</Paragraphs>
  <Slides>48</Slides>
  <Notes>48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48</vt:i4>
      </vt:variant>
    </vt:vector>
  </HeadingPairs>
  <TitlesOfParts>
    <vt:vector size="55" baseType="lpstr">
      <vt:lpstr>Calibri</vt:lpstr>
      <vt:lpstr>Verdana</vt:lpstr>
      <vt:lpstr>Quattrocento Sans</vt:lpstr>
      <vt:lpstr>Arial</vt:lpstr>
      <vt:lpstr>Noto Sans Symbols</vt:lpstr>
      <vt:lpstr>1_Deloitte_US_Onscreen</vt:lpstr>
      <vt:lpstr>Deloitte_US_Onscreen</vt:lpstr>
      <vt:lpstr>Présentation PowerPoint</vt:lpstr>
      <vt:lpstr>Summary</vt:lpstr>
      <vt:lpstr>Présentation PowerPoint</vt:lpstr>
      <vt:lpstr>Intermediate report </vt:lpstr>
      <vt:lpstr>Présentation PowerPoint</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Présentation PowerPoint</vt:lpstr>
      <vt:lpstr>Benchmarking Key Results – Coverage  MTN, MOOV, and CELTISS have quite similar 2G coverage, All of them satisfy the ARCEP requirements MTN is ranked first in 3G coverage where all operators satisfy the ARCEP requirements All operators failed to satisfy the ARCEP requirements in terms of Indoor 4G coverage. CELTISS and MTN fails in Incar 4G coverage as well     </vt:lpstr>
      <vt:lpstr>Benchmarking Key Results – 2G/3G voice and SMS Summary  MTN is ranked first in term of  voice accessibility MTN is ranked third  in term of  voice retainability All operators satisfy the voice ARCEP thresholds  All operators met the MOS ARCEP thresholds. MTN have the best average MOS Only MTN succeeded to reach ARCEP SMS target results   </vt:lpstr>
      <vt:lpstr>Benchmarking Key Results – 3G Data Summary  MTN met all the 3G Data ARCEP requirements. MOOV and MTN failed in Web service and FTP failure rate. MOOV failed also in UL FTP throughput   </vt:lpstr>
      <vt:lpstr>Benchmarking Key Results – 4G Data Summary  All operators met the 4G Data ARCEP requirements except CELTISS in FTP Failure rate. MTN is ranked first in almost all kinds of 4G data tests   </vt:lpstr>
      <vt:lpstr>Présentation PowerPoint</vt:lpstr>
      <vt:lpstr>Benchmarking: 2G coverage  MTN, MOOV and CELTISS 2G coverage met the ARCEP RxLev thresholds. </vt:lpstr>
      <vt:lpstr>Benchmarking: 2G coverage - Maps  2G coverage plots are quite similar for the 3 operators     </vt:lpstr>
      <vt:lpstr>Benchmarking: 3G coverage  MTN is ranked first in 3G coverage where all operators satisfy the ARCEP requirements      </vt:lpstr>
      <vt:lpstr>Benchmarking: 3G coverage-Maps  3G coverage plots are quite similar for the 3 operators      </vt:lpstr>
      <vt:lpstr>Benchmarking: 4G coverage  All operators failed to satisfy the ARCEP requirements in terms of Indoor 4G coverage.       </vt:lpstr>
      <vt:lpstr>Benchmarking – 4G coverage - Maps  4G coverage plots are quite similar for the 3 operators except in few roads       </vt:lpstr>
      <vt:lpstr>Présentation PowerPoint</vt:lpstr>
      <vt:lpstr>Benchmarking: CS Accessibility 2G/3G BLOCKED CALLS   MTN is ranked first in voice accessibility.      </vt:lpstr>
      <vt:lpstr>Benchmarking: CS Integrity Voice quality Mean Opinion Score  MTN have the best ratio of excellent and good Voice Quality samples        </vt:lpstr>
      <vt:lpstr>Benchmarking: CS Retainability 2G/3G DROPPED CALLS   All operators satisfie the retainability ARCEP thresholds</vt:lpstr>
      <vt:lpstr>Benchmarking Voice service Band usage(%)  Most of voice traffic is carried by 3G for all operators MTN's 2G band usage: 63,16% GSM 900 and 36,84% GSM 1800 Mhz, 23,9 % of MTN 3G CS traffic is carried on U900 compared to 16% and 3,5% for MOOV and CELTISS.      </vt:lpstr>
      <vt:lpstr>Benchmarking – CS Integrity Voice quality maps (MOS)  MTN has around 1,63% of MOS samples lower than 2.2,  Values lower than 2,2 pose risk of bad users perceived voice quality                                              3d       </vt:lpstr>
      <vt:lpstr>Benchmarking: Radio parameters EC/NO comparison  CELLTIS have the best 3G EcNo samples within acceptable range    </vt:lpstr>
      <vt:lpstr>Benchmarking: Radio parameters EC/NO  CELLTIS and MOOV have a better  3G EcNo samples distribution, This is could be correlated not only to the traffic but also to the number of carriers and U900 penetration     </vt:lpstr>
      <vt:lpstr>Benchmarking – SINR comparison   Drive tests are showing that CELTISS have the best acceptable level range of SINR.       </vt:lpstr>
      <vt:lpstr>Benchmarking – SNIR comparison map  4G CELTISS have a  better  quality of signal distribution compared to MTN and MOOV.    </vt:lpstr>
      <vt:lpstr>Benchmarking – 2G/3G CALL SETUP TIME   MTN have the best Call setup time.      </vt:lpstr>
      <vt:lpstr>Benchmarking – CALL SETUP TIME/Call Mode   MTN have the best 4G CSBF Call setup Time, Call setup time 2G is higher than in 3G/4G.     </vt:lpstr>
      <vt:lpstr>Benchmarking – SMS SENDING FAILURE  All operators failed in SMS service due to the delivery time exceeding 6s however MTN have the best SMS results</vt:lpstr>
      <vt:lpstr>Présentation PowerPoint</vt:lpstr>
      <vt:lpstr>Benchmarking – DATA 3G  All operators have a good rate of successful Internet connection</vt:lpstr>
      <vt:lpstr>Benchmarking – DATA 3G  CELLTISS failed in Web service  MTN shows the best results compared to competitors</vt:lpstr>
      <vt:lpstr>Benchmarking – DATA 3G   CELLTISS AND MOOV failed in ftp service</vt:lpstr>
      <vt:lpstr>Benchmarking – 3G FTP MEAN THROUGHPUT   </vt:lpstr>
      <vt:lpstr>Benchmarking – 3G FTP MEAN THROUGHPUT comparison map  All samples  exceed 2Mbps</vt:lpstr>
      <vt:lpstr>Benchmarking – 4G HTTP Browsing   MTN Have the  best HTTP Browsing success rate. </vt:lpstr>
      <vt:lpstr>Benchmarking – 4G FTP THROUGHPUT comparison   CELLTISS  failed in DL ftp SR service  </vt:lpstr>
      <vt:lpstr>Benchmarking – 4G FTP THROUGHPUT comparison   MTN is ranked first in all kinds of 4G FTP tests   </vt:lpstr>
      <vt:lpstr>Benchmarking – 4G FTP THROUGHPUT comparison map  MTN Shows the best 4G FTP throughput samples distribution.  </vt:lpstr>
      <vt:lpstr>Benchmarking – BAND and TECHNOLOGY UTILISATION  Most of MTN LTE samples are in 2600 band.  Most of CELTIS LTE samples are in 1800 band. Most of MOOV LTE samples are in 2600 band Usage of 3G U900 is lower for CELTISS    </vt:lpstr>
      <vt:lpstr>Benchmarking – Data TECHNOLOGY Usage(%)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HP</cp:lastModifiedBy>
  <cp:revision>131</cp:revision>
  <dcterms:created xsi:type="dcterms:W3CDTF">2019-01-15T17:14:35Z</dcterms:created>
  <dcterms:modified xsi:type="dcterms:W3CDTF">2023-11-21T22:58:53Z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