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notesSlides/notesSlide3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4.xml" ContentType="application/vnd.openxmlformats-officedocument.themeOverr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Lst>
  <p:notesMasterIdLst>
    <p:notesMasterId r:id="rId51"/>
  </p:notesMasterIdLst>
  <p:sldIdLst>
    <p:sldId id="256" r:id="rId3"/>
    <p:sldId id="258" r:id="rId4"/>
    <p:sldId id="265" r:id="rId5"/>
    <p:sldId id="266" r:id="rId6"/>
    <p:sldId id="270" r:id="rId7"/>
    <p:sldId id="364" r:id="rId8"/>
    <p:sldId id="365" r:id="rId9"/>
    <p:sldId id="366" r:id="rId10"/>
    <p:sldId id="367" r:id="rId11"/>
    <p:sldId id="368"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2" r:id="rId28"/>
    <p:sldId id="293" r:id="rId29"/>
    <p:sldId id="294"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10" r:id="rId44"/>
    <p:sldId id="311" r:id="rId45"/>
    <p:sldId id="312" r:id="rId46"/>
    <p:sldId id="313" r:id="rId47"/>
    <p:sldId id="314" r:id="rId48"/>
    <p:sldId id="315" r:id="rId49"/>
    <p:sldId id="369" r:id="rId50"/>
  </p:sldIdLst>
  <p:sldSz cx="12192000" cy="6858000"/>
  <p:notesSz cx="6888163" cy="10018713"/>
  <p:embeddedFontLst>
    <p:embeddedFont>
      <p:font typeface="Calibri" panose="020F0502020204030204" pitchFamily="34" charset="0"/>
      <p:regular r:id="rId52"/>
      <p:bold r:id="rId53"/>
      <p:italic r:id="rId54"/>
      <p:boldItalic r:id="rId55"/>
    </p:embeddedFont>
    <p:embeddedFont>
      <p:font typeface="Verdana" panose="020B0604030504040204" pitchFamily="34" charset="0"/>
      <p:regular r:id="rId56"/>
      <p:bold r:id="rId57"/>
      <p:italic r:id="rId58"/>
      <p:boldItalic r:id="rId59"/>
    </p:embeddedFont>
    <p:embeddedFont>
      <p:font typeface="Quattrocento Sans"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14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notesMaster" Target="notesMasters/notesMaster1.xml"/><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4.fntdata"/><Relationship Id="rId141" Type="http://customschemas.google.com/relationships/presentationmetadata" Target="metadata"/><Relationship Id="rId146"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D:\Project\MTN\Report\Ouidah\Chart%20Ouidah.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D:\Project\MTN\Report\Ouidah\Chart%20Ouidah.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D:\Project\MTN\Report\Ouidah\Chart%20Ouidah.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file:///D:\Project\MTN\Report\Ouidah\Chart%20Ouidah.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oject\MTN\Report\Ouidah\Chart%20Ouidah.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0.9022</c:v>
                </c:pt>
                <c:pt idx="1">
                  <c:v>0.96409999999999996</c:v>
                </c:pt>
                <c:pt idx="2">
                  <c:v>0.99399999999999999</c:v>
                </c:pt>
              </c:numCache>
            </c:numRef>
          </c:val>
          <c:extLst>
            <c:ext xmlns:c16="http://schemas.microsoft.com/office/drawing/2014/chart" uri="{C3380CC4-5D6E-409C-BE32-E72D297353CC}">
              <c16:uniqueId val="{00000000-5329-411E-98D8-5A6905DAACB6}"/>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0.90459999999999996</c:v>
                </c:pt>
                <c:pt idx="1">
                  <c:v>0.92220000000000002</c:v>
                </c:pt>
                <c:pt idx="2">
                  <c:v>0.99629999999999996</c:v>
                </c:pt>
              </c:numCache>
            </c:numRef>
          </c:val>
          <c:extLst>
            <c:ext xmlns:c16="http://schemas.microsoft.com/office/drawing/2014/chart" uri="{C3380CC4-5D6E-409C-BE32-E72D297353CC}">
              <c16:uniqueId val="{00000001-5329-411E-98D8-5A6905DAACB6}"/>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0.89280000000000004</c:v>
                </c:pt>
                <c:pt idx="1">
                  <c:v>0.99909999999999999</c:v>
                </c:pt>
                <c:pt idx="2">
                  <c:v>0.99970000000000003</c:v>
                </c:pt>
              </c:numCache>
            </c:numRef>
          </c:val>
          <c:extLst>
            <c:ext xmlns:c16="http://schemas.microsoft.com/office/drawing/2014/chart" uri="{C3380CC4-5D6E-409C-BE32-E72D297353CC}">
              <c16:uniqueId val="{00000002-5329-411E-98D8-5A6905DAACB6}"/>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286-42CD-8393-9FB78FD0792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0.76759999999999995</c:v>
                </c:pt>
                <c:pt idx="1">
                  <c:v>0.2324</c:v>
                </c:pt>
              </c:numCache>
            </c:numRef>
          </c:val>
          <c:extLst>
            <c:ext xmlns:c16="http://schemas.microsoft.com/office/drawing/2014/chart" uri="{C3380CC4-5D6E-409C-BE32-E72D297353CC}">
              <c16:uniqueId val="{00000002-4286-42CD-8393-9FB78FD0792D}"/>
            </c:ext>
          </c:extLst>
        </c:ser>
        <c:ser>
          <c:idx val="2"/>
          <c:order val="1"/>
          <c:tx>
            <c:strRef>
              <c:f>Sheet1!$A$530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General</c:formatCode>
                <c:ptCount val="2"/>
              </c:numCache>
            </c:numRef>
          </c:val>
          <c:extLst>
            <c:ext xmlns:c16="http://schemas.microsoft.com/office/drawing/2014/chart" uri="{C3380CC4-5D6E-409C-BE32-E72D297353CC}">
              <c16:uniqueId val="{00000003-4286-42CD-8393-9FB78FD0792D}"/>
            </c:ext>
          </c:extLst>
        </c:ser>
        <c:ser>
          <c:idx val="1"/>
          <c:order val="2"/>
          <c:tx>
            <c:strRef>
              <c:f>Sheet1!$A$531</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General</c:formatCode>
                <c:ptCount val="2"/>
              </c:numCache>
            </c:numRef>
          </c:val>
          <c:extLst>
            <c:ext xmlns:c16="http://schemas.microsoft.com/office/drawing/2014/chart" uri="{C3380CC4-5D6E-409C-BE32-E72D297353CC}">
              <c16:uniqueId val="{00000004-4286-42CD-8393-9FB78FD0792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0.43049999999999999</c:v>
                </c:pt>
                <c:pt idx="1">
                  <c:v>0.56950000000000001</c:v>
                </c:pt>
              </c:numCache>
            </c:numRef>
          </c:val>
          <c:extLst>
            <c:ext xmlns:c16="http://schemas.microsoft.com/office/drawing/2014/chart" uri="{C3380CC4-5D6E-409C-BE32-E72D297353CC}">
              <c16:uniqueId val="{00000000-3010-4872-8E20-64C26EACC747}"/>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0.2382</c:v>
                </c:pt>
                <c:pt idx="1">
                  <c:v>0.76180000000000003</c:v>
                </c:pt>
              </c:numCache>
            </c:numRef>
          </c:val>
          <c:extLst>
            <c:ext xmlns:c16="http://schemas.microsoft.com/office/drawing/2014/chart" uri="{C3380CC4-5D6E-409C-BE32-E72D297353CC}">
              <c16:uniqueId val="{00000001-3010-4872-8E20-64C26EACC747}"/>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7.3200000000000001E-2</c:v>
                </c:pt>
                <c:pt idx="1">
                  <c:v>0.92679999999999996</c:v>
                </c:pt>
              </c:numCache>
            </c:numRef>
          </c:val>
          <c:extLst>
            <c:ext xmlns:c16="http://schemas.microsoft.com/office/drawing/2014/chart" uri="{C3380CC4-5D6E-409C-BE32-E72D297353CC}">
              <c16:uniqueId val="{00000002-3010-4872-8E20-64C26EACC747}"/>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3.5499999999999997E-2</c:v>
                </c:pt>
                <c:pt idx="1">
                  <c:v>0.1411</c:v>
                </c:pt>
                <c:pt idx="2">
                  <c:v>0.72589999999999999</c:v>
                </c:pt>
                <c:pt idx="3">
                  <c:v>9.7600000000000006E-2</c:v>
                </c:pt>
                <c:pt idx="4">
                  <c:v>0.17660000000000001</c:v>
                </c:pt>
              </c:numCache>
            </c:numRef>
          </c:val>
          <c:extLst>
            <c:ext xmlns:c16="http://schemas.microsoft.com/office/drawing/2014/chart" uri="{C3380CC4-5D6E-409C-BE32-E72D297353CC}">
              <c16:uniqueId val="{00000000-8FE8-4C70-AEFD-B0FCB8279930}"/>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0.45300000000000001</c:v>
                </c:pt>
                <c:pt idx="1">
                  <c:v>0.27379999999999999</c:v>
                </c:pt>
                <c:pt idx="2">
                  <c:v>0.22140000000000001</c:v>
                </c:pt>
                <c:pt idx="3">
                  <c:v>5.1799999999999999E-2</c:v>
                </c:pt>
                <c:pt idx="4">
                  <c:v>0.7268</c:v>
                </c:pt>
              </c:numCache>
            </c:numRef>
          </c:val>
          <c:extLst>
            <c:ext xmlns:c16="http://schemas.microsoft.com/office/drawing/2014/chart" uri="{C3380CC4-5D6E-409C-BE32-E72D297353CC}">
              <c16:uniqueId val="{00000001-8FE8-4C70-AEFD-B0FCB8279930}"/>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0.72509999999999997</c:v>
                </c:pt>
                <c:pt idx="1">
                  <c:v>0.22750000000000001</c:v>
                </c:pt>
                <c:pt idx="2">
                  <c:v>3.9300000000000002E-2</c:v>
                </c:pt>
                <c:pt idx="3">
                  <c:v>8.2000000000000007E-3</c:v>
                </c:pt>
                <c:pt idx="4">
                  <c:v>0.9526</c:v>
                </c:pt>
              </c:numCache>
            </c:numRef>
          </c:val>
          <c:extLst>
            <c:ext xmlns:c16="http://schemas.microsoft.com/office/drawing/2014/chart" uri="{C3380CC4-5D6E-409C-BE32-E72D297353CC}">
              <c16:uniqueId val="{00000002-8FE8-4C70-AEFD-B0FCB8279930}"/>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2.3999999999999998E-3</c:v>
                </c:pt>
                <c:pt idx="1">
                  <c:v>1.9E-2</c:v>
                </c:pt>
                <c:pt idx="2">
                  <c:v>9.74E-2</c:v>
                </c:pt>
                <c:pt idx="3">
                  <c:v>0.88119999999999998</c:v>
                </c:pt>
                <c:pt idx="4">
                  <c:v>0.97860000000000003</c:v>
                </c:pt>
              </c:numCache>
            </c:numRef>
          </c:val>
          <c:extLst>
            <c:ext xmlns:c16="http://schemas.microsoft.com/office/drawing/2014/chart" uri="{C3380CC4-5D6E-409C-BE32-E72D297353CC}">
              <c16:uniqueId val="{00000000-8BC0-4FD3-B8B3-668D1072D3D8}"/>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1.41E-2</c:v>
                </c:pt>
                <c:pt idx="1">
                  <c:v>4.3099999999999999E-2</c:v>
                </c:pt>
                <c:pt idx="2">
                  <c:v>0.28789999999999999</c:v>
                </c:pt>
                <c:pt idx="3">
                  <c:v>0.65490000000000004</c:v>
                </c:pt>
                <c:pt idx="4">
                  <c:v>0.94280000000000008</c:v>
                </c:pt>
              </c:numCache>
            </c:numRef>
          </c:val>
          <c:extLst>
            <c:ext xmlns:c16="http://schemas.microsoft.com/office/drawing/2014/chart" uri="{C3380CC4-5D6E-409C-BE32-E72D297353CC}">
              <c16:uniqueId val="{00000001-8BC0-4FD3-B8B3-668D1072D3D8}"/>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C0-4FD3-B8B3-668D1072D3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1.1999999999999999E-3</c:v>
                </c:pt>
                <c:pt idx="1">
                  <c:v>1.49E-2</c:v>
                </c:pt>
                <c:pt idx="2">
                  <c:v>0.21709999999999999</c:v>
                </c:pt>
                <c:pt idx="3">
                  <c:v>0.76680000000000004</c:v>
                </c:pt>
                <c:pt idx="4">
                  <c:v>0.9839</c:v>
                </c:pt>
              </c:numCache>
            </c:numRef>
          </c:val>
          <c:extLst>
            <c:ext xmlns:c16="http://schemas.microsoft.com/office/drawing/2014/chart" uri="{C3380CC4-5D6E-409C-BE32-E72D297353CC}">
              <c16:uniqueId val="{00000003-8BC0-4FD3-B8B3-668D1072D3D8}"/>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6.16</c:v>
                </c:pt>
              </c:numCache>
            </c:numRef>
          </c:val>
          <c:extLst>
            <c:ext xmlns:c16="http://schemas.microsoft.com/office/drawing/2014/chart" uri="{C3380CC4-5D6E-409C-BE32-E72D297353CC}">
              <c16:uniqueId val="{00000000-0646-4278-A092-9A9D6CE7A440}"/>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6.35</c:v>
                </c:pt>
              </c:numCache>
            </c:numRef>
          </c:val>
          <c:extLst>
            <c:ext xmlns:c16="http://schemas.microsoft.com/office/drawing/2014/chart" uri="{C3380CC4-5D6E-409C-BE32-E72D297353CC}">
              <c16:uniqueId val="{00000001-0646-4278-A092-9A9D6CE7A440}"/>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6.29</c:v>
                </c:pt>
              </c:numCache>
            </c:numRef>
          </c:val>
          <c:extLst>
            <c:ext xmlns:c16="http://schemas.microsoft.com/office/drawing/2014/chart" uri="{C3380CC4-5D6E-409C-BE32-E72D297353CC}">
              <c16:uniqueId val="{00000002-0646-4278-A092-9A9D6CE7A440}"/>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5.44</c:v>
                </c:pt>
                <c:pt idx="1">
                  <c:v>6.21</c:v>
                </c:pt>
                <c:pt idx="2">
                  <c:v>6.68</c:v>
                </c:pt>
              </c:numCache>
            </c:numRef>
          </c:val>
          <c:extLst>
            <c:ext xmlns:c16="http://schemas.microsoft.com/office/drawing/2014/chart" uri="{C3380CC4-5D6E-409C-BE32-E72D297353CC}">
              <c16:uniqueId val="{00000000-5EB3-4234-9A08-06AD1C27874E}"/>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7.33</c:v>
                </c:pt>
                <c:pt idx="1">
                  <c:v>6.12</c:v>
                </c:pt>
              </c:numCache>
            </c:numRef>
          </c:val>
          <c:extLst>
            <c:ext xmlns:c16="http://schemas.microsoft.com/office/drawing/2014/chart" uri="{C3380CC4-5D6E-409C-BE32-E72D297353CC}">
              <c16:uniqueId val="{00000001-5EB3-4234-9A08-06AD1C27874E}"/>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6.48</c:v>
                </c:pt>
                <c:pt idx="1">
                  <c:v>6.91</c:v>
                </c:pt>
              </c:numCache>
            </c:numRef>
          </c:val>
          <c:extLst>
            <c:ext xmlns:c16="http://schemas.microsoft.com/office/drawing/2014/chart" uri="{C3380CC4-5D6E-409C-BE32-E72D297353CC}">
              <c16:uniqueId val="{00000002-5EB3-4234-9A08-06AD1C27874E}"/>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0.98709999999999998</c:v>
                </c:pt>
                <c:pt idx="1">
                  <c:v>0.97330000000000005</c:v>
                </c:pt>
              </c:numCache>
            </c:numRef>
          </c:val>
          <c:extLst>
            <c:ext xmlns:c16="http://schemas.microsoft.com/office/drawing/2014/chart" uri="{C3380CC4-5D6E-409C-BE32-E72D297353CC}">
              <c16:uniqueId val="{00000000-3D7A-4046-8818-00A96062DBB8}"/>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0.9657</c:v>
                </c:pt>
                <c:pt idx="1">
                  <c:v>0.94510000000000005</c:v>
                </c:pt>
              </c:numCache>
            </c:numRef>
          </c:val>
          <c:extLst>
            <c:ext xmlns:c16="http://schemas.microsoft.com/office/drawing/2014/chart" uri="{C3380CC4-5D6E-409C-BE32-E72D297353CC}">
              <c16:uniqueId val="{00000001-3D7A-4046-8818-00A96062DBB8}"/>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0.93810000000000004</c:v>
                </c:pt>
                <c:pt idx="1">
                  <c:v>0.91890000000000005</c:v>
                </c:pt>
              </c:numCache>
            </c:numRef>
          </c:val>
          <c:extLst>
            <c:ext xmlns:c16="http://schemas.microsoft.com/office/drawing/2014/chart" uri="{C3380CC4-5D6E-409C-BE32-E72D297353CC}">
              <c16:uniqueId val="{00000002-3D7A-4046-8818-00A96062DBB8}"/>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0.68010000000000004</c:v>
                </c:pt>
                <c:pt idx="1">
                  <c:v>0.307</c:v>
                </c:pt>
                <c:pt idx="2">
                  <c:v>1.29E-2</c:v>
                </c:pt>
              </c:numCache>
            </c:numRef>
          </c:val>
          <c:extLst>
            <c:ext xmlns:c16="http://schemas.microsoft.com/office/drawing/2014/chart" uri="{C3380CC4-5D6E-409C-BE32-E72D297353CC}">
              <c16:uniqueId val="{00000000-23CE-4B54-8FFD-FC4A7CA8B1F5}"/>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0.63419999999999999</c:v>
                </c:pt>
                <c:pt idx="1">
                  <c:v>0.33150000000000002</c:v>
                </c:pt>
                <c:pt idx="2">
                  <c:v>3.4299999999999997E-2</c:v>
                </c:pt>
              </c:numCache>
            </c:numRef>
          </c:val>
          <c:extLst>
            <c:ext xmlns:c16="http://schemas.microsoft.com/office/drawing/2014/chart" uri="{C3380CC4-5D6E-409C-BE32-E72D297353CC}">
              <c16:uniqueId val="{00000001-23CE-4B54-8FFD-FC4A7CA8B1F5}"/>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0.63660000000000005</c:v>
                </c:pt>
                <c:pt idx="1">
                  <c:v>0.30149999999999999</c:v>
                </c:pt>
                <c:pt idx="2">
                  <c:v>6.1899999999999997E-2</c:v>
                </c:pt>
              </c:numCache>
            </c:numRef>
          </c:val>
          <c:extLst>
            <c:ext xmlns:c16="http://schemas.microsoft.com/office/drawing/2014/chart" uri="{C3380CC4-5D6E-409C-BE32-E72D297353CC}">
              <c16:uniqueId val="{00000002-23CE-4B54-8FFD-FC4A7CA8B1F5}"/>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0.99860000000000004</c:v>
                </c:pt>
                <c:pt idx="1">
                  <c:v>0.99780000000000002</c:v>
                </c:pt>
              </c:numCache>
            </c:numRef>
          </c:val>
          <c:extLst>
            <c:ext xmlns:c16="http://schemas.microsoft.com/office/drawing/2014/chart" uri="{C3380CC4-5D6E-409C-BE32-E72D297353CC}">
              <c16:uniqueId val="{00000000-0FE9-458F-BD98-024BBC6800C8}"/>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0.98</c:v>
                </c:pt>
                <c:pt idx="1">
                  <c:v>0.99080000000000001</c:v>
                </c:pt>
              </c:numCache>
            </c:numRef>
          </c:val>
          <c:extLst>
            <c:ext xmlns:c16="http://schemas.microsoft.com/office/drawing/2014/chart" uri="{C3380CC4-5D6E-409C-BE32-E72D297353CC}">
              <c16:uniqueId val="{00000001-0FE9-458F-BD98-024BBC6800C8}"/>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0.98350000000000004</c:v>
                </c:pt>
                <c:pt idx="1">
                  <c:v>0.99809999999999999</c:v>
                </c:pt>
              </c:numCache>
            </c:numRef>
          </c:val>
          <c:extLst>
            <c:ext xmlns:c16="http://schemas.microsoft.com/office/drawing/2014/chart" uri="{C3380CC4-5D6E-409C-BE32-E72D297353CC}">
              <c16:uniqueId val="{00000002-0FE9-458F-BD98-024BBC6800C8}"/>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1.45</c:v>
                </c:pt>
                <c:pt idx="1">
                  <c:v>1.1100000000000001</c:v>
                </c:pt>
              </c:numCache>
            </c:numRef>
          </c:val>
          <c:extLst>
            <c:ext xmlns:c16="http://schemas.microsoft.com/office/drawing/2014/chart" uri="{C3380CC4-5D6E-409C-BE32-E72D297353CC}">
              <c16:uniqueId val="{00000000-6945-4428-AF47-31C202DE47B0}"/>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1.43</c:v>
                </c:pt>
                <c:pt idx="1">
                  <c:v>1.25</c:v>
                </c:pt>
              </c:numCache>
            </c:numRef>
          </c:val>
          <c:extLst>
            <c:ext xmlns:c16="http://schemas.microsoft.com/office/drawing/2014/chart" uri="{C3380CC4-5D6E-409C-BE32-E72D297353CC}">
              <c16:uniqueId val="{00000001-6945-4428-AF47-31C202DE47B0}"/>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1.49</c:v>
                </c:pt>
                <c:pt idx="1">
                  <c:v>1.49</c:v>
                </c:pt>
              </c:numCache>
            </c:numRef>
          </c:val>
          <c:extLst>
            <c:ext xmlns:c16="http://schemas.microsoft.com/office/drawing/2014/chart" uri="{C3380CC4-5D6E-409C-BE32-E72D297353CC}">
              <c16:uniqueId val="{00000002-6945-4428-AF47-31C202DE47B0}"/>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0.92149999999999999</c:v>
                </c:pt>
              </c:numCache>
            </c:numRef>
          </c:val>
          <c:extLst>
            <c:ext xmlns:c16="http://schemas.microsoft.com/office/drawing/2014/chart" uri="{C3380CC4-5D6E-409C-BE32-E72D297353CC}">
              <c16:uniqueId val="{00000000-0231-476C-B7DC-7133E7F28D31}"/>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0.91559999999999997</c:v>
                </c:pt>
              </c:numCache>
            </c:numRef>
          </c:val>
          <c:extLst>
            <c:ext xmlns:c16="http://schemas.microsoft.com/office/drawing/2014/chart" uri="{C3380CC4-5D6E-409C-BE32-E72D297353CC}">
              <c16:uniqueId val="{00000001-0231-476C-B7DC-7133E7F28D31}"/>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0.95679999999999998</c:v>
                </c:pt>
              </c:numCache>
            </c:numRef>
          </c:val>
          <c:extLst>
            <c:ext xmlns:c16="http://schemas.microsoft.com/office/drawing/2014/chart" uri="{C3380CC4-5D6E-409C-BE32-E72D297353CC}">
              <c16:uniqueId val="{00000002-0231-476C-B7DC-7133E7F28D31}"/>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5.09</c:v>
                </c:pt>
              </c:numCache>
            </c:numRef>
          </c:val>
          <c:extLst>
            <c:ext xmlns:c16="http://schemas.microsoft.com/office/drawing/2014/chart" uri="{C3380CC4-5D6E-409C-BE32-E72D297353CC}">
              <c16:uniqueId val="{00000000-A151-4D28-A782-F9D259A0B8B0}"/>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6.31</c:v>
                </c:pt>
              </c:numCache>
            </c:numRef>
          </c:val>
          <c:extLst>
            <c:ext xmlns:c16="http://schemas.microsoft.com/office/drawing/2014/chart" uri="{C3380CC4-5D6E-409C-BE32-E72D297353CC}">
              <c16:uniqueId val="{00000001-A151-4D28-A782-F9D259A0B8B0}"/>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A151-4D28-A782-F9D259A0B8B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5.98</c:v>
                </c:pt>
              </c:numCache>
            </c:numRef>
          </c:val>
          <c:extLst>
            <c:ext xmlns:c16="http://schemas.microsoft.com/office/drawing/2014/chart" uri="{C3380CC4-5D6E-409C-BE32-E72D297353CC}">
              <c16:uniqueId val="{00000004-A151-4D28-A782-F9D259A0B8B0}"/>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3545-4C83-8E46-2A4D444B7EB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0.99039999999999995</c:v>
                </c:pt>
              </c:numCache>
            </c:numRef>
          </c:val>
          <c:extLst>
            <c:ext xmlns:c16="http://schemas.microsoft.com/office/drawing/2014/chart" uri="{C3380CC4-5D6E-409C-BE32-E72D297353CC}">
              <c16:uniqueId val="{00000002-3545-4C83-8E46-2A4D444B7EB2}"/>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0.99719999999999998</c:v>
                </c:pt>
              </c:numCache>
            </c:numRef>
          </c:val>
          <c:extLst>
            <c:ext xmlns:c16="http://schemas.microsoft.com/office/drawing/2014/chart" uri="{C3380CC4-5D6E-409C-BE32-E72D297353CC}">
              <c16:uniqueId val="{00000003-3545-4C83-8E46-2A4D444B7EB2}"/>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0.98780000000000001</c:v>
                </c:pt>
              </c:numCache>
            </c:numRef>
          </c:val>
          <c:extLst>
            <c:ext xmlns:c16="http://schemas.microsoft.com/office/drawing/2014/chart" uri="{C3380CC4-5D6E-409C-BE32-E72D297353CC}">
              <c16:uniqueId val="{00000004-3545-4C83-8E46-2A4D444B7EB2}"/>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0.98660000000000003</c:v>
                </c:pt>
                <c:pt idx="1">
                  <c:v>1</c:v>
                </c:pt>
              </c:numCache>
            </c:numRef>
          </c:val>
          <c:extLst>
            <c:ext xmlns:c16="http://schemas.microsoft.com/office/drawing/2014/chart" uri="{C3380CC4-5D6E-409C-BE32-E72D297353CC}">
              <c16:uniqueId val="{00000000-A5D8-4794-B725-4FA9685FC42E}"/>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0.99880000000000002</c:v>
                </c:pt>
                <c:pt idx="1">
                  <c:v>1</c:v>
                </c:pt>
              </c:numCache>
            </c:numRef>
          </c:val>
          <c:extLst>
            <c:ext xmlns:c16="http://schemas.microsoft.com/office/drawing/2014/chart" uri="{C3380CC4-5D6E-409C-BE32-E72D297353CC}">
              <c16:uniqueId val="{00000001-A5D8-4794-B725-4FA9685FC42E}"/>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0.99509999999999998</c:v>
                </c:pt>
                <c:pt idx="1">
                  <c:v>0.99490000000000001</c:v>
                </c:pt>
              </c:numCache>
            </c:numRef>
          </c:val>
          <c:extLst>
            <c:ext xmlns:c16="http://schemas.microsoft.com/office/drawing/2014/chart" uri="{C3380CC4-5D6E-409C-BE32-E72D297353CC}">
              <c16:uniqueId val="{00000002-A5D8-4794-B725-4FA9685FC42E}"/>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D3A2-4089-84C8-AB2E910B701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3259</c:v>
                </c:pt>
                <c:pt idx="1">
                  <c:v>1147.8499999999999</c:v>
                </c:pt>
                <c:pt idx="2">
                  <c:v>14782.99</c:v>
                </c:pt>
                <c:pt idx="3">
                  <c:v>11128.18</c:v>
                </c:pt>
              </c:numCache>
            </c:numRef>
          </c:val>
          <c:extLst>
            <c:ext xmlns:c16="http://schemas.microsoft.com/office/drawing/2014/chart" uri="{C3380CC4-5D6E-409C-BE32-E72D297353CC}">
              <c16:uniqueId val="{00000002-D3A2-4089-84C8-AB2E910B7015}"/>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5853.58</c:v>
                </c:pt>
                <c:pt idx="1">
                  <c:v>1458.95</c:v>
                </c:pt>
                <c:pt idx="2">
                  <c:v>15775.47</c:v>
                </c:pt>
                <c:pt idx="3">
                  <c:v>13706.09</c:v>
                </c:pt>
              </c:numCache>
            </c:numRef>
          </c:val>
          <c:extLst>
            <c:ext xmlns:c16="http://schemas.microsoft.com/office/drawing/2014/chart" uri="{C3380CC4-5D6E-409C-BE32-E72D297353CC}">
              <c16:uniqueId val="{00000003-D3A2-4089-84C8-AB2E910B7015}"/>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7928.99</c:v>
                </c:pt>
                <c:pt idx="1">
                  <c:v>2163.0300000000002</c:v>
                </c:pt>
                <c:pt idx="2">
                  <c:v>13559.53</c:v>
                </c:pt>
                <c:pt idx="3">
                  <c:v>16096.56</c:v>
                </c:pt>
              </c:numCache>
            </c:numRef>
          </c:val>
          <c:extLst>
            <c:ext xmlns:c16="http://schemas.microsoft.com/office/drawing/2014/chart" uri="{C3380CC4-5D6E-409C-BE32-E72D297353CC}">
              <c16:uniqueId val="{00000004-D3A2-4089-84C8-AB2E910B7015}"/>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DD19-450D-ADFA-9DE7EBD3C9BB}"/>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1</c:v>
                </c:pt>
              </c:numCache>
            </c:numRef>
          </c:val>
          <c:extLst>
            <c:ext xmlns:c16="http://schemas.microsoft.com/office/drawing/2014/chart" uri="{C3380CC4-5D6E-409C-BE32-E72D297353CC}">
              <c16:uniqueId val="{00000001-DD19-450D-ADFA-9DE7EBD3C9BB}"/>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1</c:v>
                </c:pt>
              </c:numCache>
            </c:numRef>
          </c:val>
          <c:extLst>
            <c:ext xmlns:c16="http://schemas.microsoft.com/office/drawing/2014/chart" uri="{C3380CC4-5D6E-409C-BE32-E72D297353CC}">
              <c16:uniqueId val="{00000002-DD19-450D-ADFA-9DE7EBD3C9BB}"/>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1</c:v>
                </c:pt>
              </c:numCache>
            </c:numRef>
          </c:val>
          <c:extLst>
            <c:ext xmlns:c16="http://schemas.microsoft.com/office/drawing/2014/chart" uri="{C3380CC4-5D6E-409C-BE32-E72D297353CC}">
              <c16:uniqueId val="{00000000-C177-4BCB-830C-52B962C93F58}"/>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0.99099999999999999</c:v>
                </c:pt>
                <c:pt idx="1">
                  <c:v>0.99539999999999995</c:v>
                </c:pt>
              </c:numCache>
            </c:numRef>
          </c:val>
          <c:extLst>
            <c:ext xmlns:c16="http://schemas.microsoft.com/office/drawing/2014/chart" uri="{C3380CC4-5D6E-409C-BE32-E72D297353CC}">
              <c16:uniqueId val="{00000001-C177-4BCB-830C-52B962C93F58}"/>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1</c:v>
                </c:pt>
              </c:numCache>
            </c:numRef>
          </c:val>
          <c:extLst>
            <c:ext xmlns:c16="http://schemas.microsoft.com/office/drawing/2014/chart" uri="{C3380CC4-5D6E-409C-BE32-E72D297353CC}">
              <c16:uniqueId val="{00000002-C177-4BCB-830C-52B962C93F58}"/>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6912476733247217"/>
          <c:y val="0.11175330314605787"/>
          <c:w val="0.78569587369353755"/>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53331.19</c:v>
                </c:pt>
                <c:pt idx="1">
                  <c:v>17146.62</c:v>
                </c:pt>
                <c:pt idx="2">
                  <c:v>190186.08</c:v>
                </c:pt>
                <c:pt idx="3">
                  <c:v>53794.21</c:v>
                </c:pt>
              </c:numCache>
            </c:numRef>
          </c:val>
          <c:extLst>
            <c:ext xmlns:c16="http://schemas.microsoft.com/office/drawing/2014/chart" uri="{C3380CC4-5D6E-409C-BE32-E72D297353CC}">
              <c16:uniqueId val="{00000000-EBEE-4034-9DD7-41A9D81B1154}"/>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36338.559999999998</c:v>
                </c:pt>
                <c:pt idx="1">
                  <c:v>13019.58</c:v>
                </c:pt>
                <c:pt idx="2">
                  <c:v>214519.32</c:v>
                </c:pt>
                <c:pt idx="3">
                  <c:v>61217.72</c:v>
                </c:pt>
              </c:numCache>
            </c:numRef>
          </c:val>
          <c:extLst>
            <c:ext xmlns:c16="http://schemas.microsoft.com/office/drawing/2014/chart" uri="{C3380CC4-5D6E-409C-BE32-E72D297353CC}">
              <c16:uniqueId val="{00000001-EBEE-4034-9DD7-41A9D81B1154}"/>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13943.75</c:v>
                </c:pt>
                <c:pt idx="1">
                  <c:v>11937.85</c:v>
                </c:pt>
                <c:pt idx="2">
                  <c:v>27570.85</c:v>
                </c:pt>
                <c:pt idx="3">
                  <c:v>20634.98</c:v>
                </c:pt>
              </c:numCache>
            </c:numRef>
          </c:val>
          <c:extLst>
            <c:ext xmlns:c16="http://schemas.microsoft.com/office/drawing/2014/chart" uri="{C3380CC4-5D6E-409C-BE32-E72D297353CC}">
              <c16:uniqueId val="{00000002-EBEE-4034-9DD7-41A9D81B1154}"/>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0.20330000000000001</c:v>
                </c:pt>
                <c:pt idx="1">
                  <c:v>0.79669999999999996</c:v>
                </c:pt>
              </c:numCache>
            </c:numRef>
          </c:val>
          <c:extLst>
            <c:ext xmlns:c16="http://schemas.microsoft.com/office/drawing/2014/chart" uri="{C3380CC4-5D6E-409C-BE32-E72D297353CC}">
              <c16:uniqueId val="{00000000-3123-47B3-87E4-FBC85D51CE26}"/>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0.1022</c:v>
                </c:pt>
                <c:pt idx="1">
                  <c:v>0.89780000000000004</c:v>
                </c:pt>
              </c:numCache>
            </c:numRef>
          </c:val>
          <c:extLst>
            <c:ext xmlns:c16="http://schemas.microsoft.com/office/drawing/2014/chart" uri="{C3380CC4-5D6E-409C-BE32-E72D297353CC}">
              <c16:uniqueId val="{00000001-3123-47B3-87E4-FBC85D51CE26}"/>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6.8999999999999999E-3</c:v>
                </c:pt>
                <c:pt idx="1">
                  <c:v>0.99309999999999998</c:v>
                </c:pt>
              </c:numCache>
            </c:numRef>
          </c:val>
          <c:extLst>
            <c:ext xmlns:c16="http://schemas.microsoft.com/office/drawing/2014/chart" uri="{C3380CC4-5D6E-409C-BE32-E72D297353CC}">
              <c16:uniqueId val="{00000002-3123-47B3-87E4-FBC85D51CE2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5.7000000000000002E-3</c:v>
                </c:pt>
                <c:pt idx="1">
                  <c:v>2.9999999999999997E-4</c:v>
                </c:pt>
                <c:pt idx="2">
                  <c:v>2.1100000000000001E-2</c:v>
                </c:pt>
                <c:pt idx="3">
                  <c:v>3.3E-3</c:v>
                </c:pt>
                <c:pt idx="4">
                  <c:v>0.96970000000000001</c:v>
                </c:pt>
              </c:numCache>
            </c:numRef>
          </c:val>
          <c:extLst>
            <c:ext xmlns:c16="http://schemas.microsoft.com/office/drawing/2014/chart" uri="{C3380CC4-5D6E-409C-BE32-E72D297353CC}">
              <c16:uniqueId val="{00000000-C2F7-496D-8EC7-2AC345C9592B}"/>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0.41970000000000002</c:v>
                </c:pt>
                <c:pt idx="1">
                  <c:v>0</c:v>
                </c:pt>
                <c:pt idx="2">
                  <c:v>1.8100000000000002E-2</c:v>
                </c:pt>
                <c:pt idx="3">
                  <c:v>0</c:v>
                </c:pt>
                <c:pt idx="4">
                  <c:v>0.56220000000000003</c:v>
                </c:pt>
              </c:numCache>
            </c:numRef>
          </c:val>
          <c:extLst>
            <c:ext xmlns:c16="http://schemas.microsoft.com/office/drawing/2014/chart" uri="{C3380CC4-5D6E-409C-BE32-E72D297353CC}">
              <c16:uniqueId val="{00000001-C2F7-496D-8EC7-2AC345C9592B}"/>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F7-496D-8EC7-2AC345C9592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8.4500000000000006E-2</c:v>
                </c:pt>
                <c:pt idx="1">
                  <c:v>0</c:v>
                </c:pt>
                <c:pt idx="2">
                  <c:v>0.91549999999999998</c:v>
                </c:pt>
                <c:pt idx="3">
                  <c:v>0</c:v>
                </c:pt>
                <c:pt idx="4">
                  <c:v>0</c:v>
                </c:pt>
              </c:numCache>
            </c:numRef>
          </c:val>
          <c:extLst>
            <c:ext xmlns:c16="http://schemas.microsoft.com/office/drawing/2014/chart" uri="{C3380CC4-5D6E-409C-BE32-E72D297353CC}">
              <c16:uniqueId val="{00000003-C2F7-496D-8EC7-2AC345C9592B}"/>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0.47370000000000001</c:v>
                </c:pt>
                <c:pt idx="1">
                  <c:v>6.13E-2</c:v>
                </c:pt>
                <c:pt idx="2">
                  <c:v>6.6E-3</c:v>
                </c:pt>
                <c:pt idx="3">
                  <c:v>0.45850000000000002</c:v>
                </c:pt>
              </c:numCache>
            </c:numRef>
          </c:val>
          <c:extLst>
            <c:ext xmlns:c16="http://schemas.microsoft.com/office/drawing/2014/chart" uri="{C3380CC4-5D6E-409C-BE32-E72D297353CC}">
              <c16:uniqueId val="{00000000-1C0D-4DE1-B935-A9AD9044B1BA}"/>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0.4879</c:v>
                </c:pt>
                <c:pt idx="1">
                  <c:v>5.0099999999999999E-2</c:v>
                </c:pt>
                <c:pt idx="2">
                  <c:v>0</c:v>
                </c:pt>
                <c:pt idx="3">
                  <c:v>0.46200000000000002</c:v>
                </c:pt>
              </c:numCache>
            </c:numRef>
          </c:val>
          <c:extLst>
            <c:ext xmlns:c16="http://schemas.microsoft.com/office/drawing/2014/chart" uri="{C3380CC4-5D6E-409C-BE32-E72D297353CC}">
              <c16:uniqueId val="{00000001-1C0D-4DE1-B935-A9AD9044B1BA}"/>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0.47239999999999999</c:v>
                </c:pt>
                <c:pt idx="1">
                  <c:v>2.4799999999999999E-2</c:v>
                </c:pt>
                <c:pt idx="2">
                  <c:v>2.2599999999999999E-2</c:v>
                </c:pt>
                <c:pt idx="3">
                  <c:v>0.48020000000000002</c:v>
                </c:pt>
              </c:numCache>
            </c:numRef>
          </c:val>
          <c:extLst>
            <c:ext xmlns:c16="http://schemas.microsoft.com/office/drawing/2014/chart" uri="{C3380CC4-5D6E-409C-BE32-E72D297353CC}">
              <c16:uniqueId val="{00000002-1C0D-4DE1-B935-A9AD9044B1BA}"/>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0.24060000000000001</c:v>
                </c:pt>
                <c:pt idx="1">
                  <c:v>0.88019999999999998</c:v>
                </c:pt>
                <c:pt idx="2">
                  <c:v>0.96419999999999995</c:v>
                </c:pt>
              </c:numCache>
            </c:numRef>
          </c:val>
          <c:extLst>
            <c:ext xmlns:c16="http://schemas.microsoft.com/office/drawing/2014/chart" uri="{C3380CC4-5D6E-409C-BE32-E72D297353CC}">
              <c16:uniqueId val="{00000000-6677-4A21-BC47-C9E3BA3F722A}"/>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0.26879999999999998</c:v>
                </c:pt>
                <c:pt idx="1">
                  <c:v>0.88329999999999997</c:v>
                </c:pt>
                <c:pt idx="2">
                  <c:v>0.95989999999999998</c:v>
                </c:pt>
              </c:numCache>
            </c:numRef>
          </c:val>
          <c:extLst>
            <c:ext xmlns:c16="http://schemas.microsoft.com/office/drawing/2014/chart" uri="{C3380CC4-5D6E-409C-BE32-E72D297353CC}">
              <c16:uniqueId val="{00000001-6677-4A21-BC47-C9E3BA3F722A}"/>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0.2303</c:v>
                </c:pt>
                <c:pt idx="1">
                  <c:v>0.60950000000000004</c:v>
                </c:pt>
                <c:pt idx="2">
                  <c:v>0.97940000000000005</c:v>
                </c:pt>
              </c:numCache>
            </c:numRef>
          </c:val>
          <c:extLst>
            <c:ext xmlns:c16="http://schemas.microsoft.com/office/drawing/2014/chart" uri="{C3380CC4-5D6E-409C-BE32-E72D297353CC}">
              <c16:uniqueId val="{00000002-6677-4A21-BC47-C9E3BA3F722A}"/>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0.22270000000000001</c:v>
                </c:pt>
                <c:pt idx="1">
                  <c:v>0.77729999999999999</c:v>
                </c:pt>
              </c:numCache>
            </c:numRef>
          </c:val>
          <c:extLst>
            <c:ext xmlns:c16="http://schemas.microsoft.com/office/drawing/2014/chart" uri="{C3380CC4-5D6E-409C-BE32-E72D297353CC}">
              <c16:uniqueId val="{00000000-B37B-4587-AAEC-B70C1DC301C4}"/>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0.49</c:v>
                </c:pt>
                <c:pt idx="1">
                  <c:v>0.51</c:v>
                </c:pt>
              </c:numCache>
            </c:numRef>
          </c:val>
          <c:extLst>
            <c:ext xmlns:c16="http://schemas.microsoft.com/office/drawing/2014/chart" uri="{C3380CC4-5D6E-409C-BE32-E72D297353CC}">
              <c16:uniqueId val="{00000001-B37B-4587-AAEC-B70C1DC301C4}"/>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0.31780000000000003</c:v>
                </c:pt>
                <c:pt idx="1">
                  <c:v>0.68220000000000003</c:v>
                </c:pt>
              </c:numCache>
            </c:numRef>
          </c:val>
          <c:extLst>
            <c:ext xmlns:c16="http://schemas.microsoft.com/office/drawing/2014/chart" uri="{C3380CC4-5D6E-409C-BE32-E72D297353CC}">
              <c16:uniqueId val="{00000002-B37B-4587-AAEC-B70C1DC301C4}"/>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2.3999999999999998E-3</c:v>
                </c:pt>
              </c:numCache>
            </c:numRef>
          </c:val>
          <c:extLst>
            <c:ext xmlns:c16="http://schemas.microsoft.com/office/drawing/2014/chart" uri="{C3380CC4-5D6E-409C-BE32-E72D297353CC}">
              <c16:uniqueId val="{00000000-011A-41E7-B7C2-E4758A84BA20}"/>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2.7000000000000001E-3</c:v>
                </c:pt>
              </c:numCache>
            </c:numRef>
          </c:val>
          <c:extLst>
            <c:ext xmlns:c16="http://schemas.microsoft.com/office/drawing/2014/chart" uri="{C3380CC4-5D6E-409C-BE32-E72D297353CC}">
              <c16:uniqueId val="{00000001-011A-41E7-B7C2-E4758A84BA20}"/>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3.2000000000000002E-3</c:v>
                </c:pt>
              </c:numCache>
            </c:numRef>
          </c:val>
          <c:extLst>
            <c:ext xmlns:c16="http://schemas.microsoft.com/office/drawing/2014/chart" uri="{C3380CC4-5D6E-409C-BE32-E72D297353CC}">
              <c16:uniqueId val="{00000002-011A-41E7-B7C2-E4758A84BA20}"/>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2.7000000000000001E-3</c:v>
                </c:pt>
              </c:numCache>
            </c:numRef>
          </c:val>
          <c:extLst>
            <c:ext xmlns:c16="http://schemas.microsoft.com/office/drawing/2014/chart" uri="{C3380CC4-5D6E-409C-BE32-E72D297353CC}">
              <c16:uniqueId val="{00000000-FC2B-4866-B8BE-78C283AF8E8A}"/>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1.9800000000000002E-2</c:v>
                </c:pt>
              </c:numCache>
            </c:numRef>
          </c:val>
          <c:extLst>
            <c:ext xmlns:c16="http://schemas.microsoft.com/office/drawing/2014/chart" uri="{C3380CC4-5D6E-409C-BE32-E72D297353CC}">
              <c16:uniqueId val="{00000001-FC2B-4866-B8BE-78C283AF8E8A}"/>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FC2B-4866-B8BE-78C283AF8E8A}"/>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2.7000000000000001E-3</c:v>
                </c:pt>
              </c:numCache>
            </c:numRef>
          </c:val>
          <c:extLst>
            <c:ext xmlns:c16="http://schemas.microsoft.com/office/drawing/2014/chart" uri="{C3380CC4-5D6E-409C-BE32-E72D297353CC}">
              <c16:uniqueId val="{00000003-FC2B-4866-B8BE-78C283AF8E8A}"/>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FC2B-4866-B8BE-78C283AF8E8A}"/>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3.2000000000000002E-3</c:v>
                </c:pt>
              </c:numCache>
            </c:numRef>
          </c:val>
          <c:extLst>
            <c:ext xmlns:c16="http://schemas.microsoft.com/office/drawing/2014/chart" uri="{C3380CC4-5D6E-409C-BE32-E72D297353CC}">
              <c16:uniqueId val="{00000005-FC2B-4866-B8BE-78C283AF8E8A}"/>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3.85</c:v>
                </c:pt>
              </c:numCache>
            </c:numRef>
          </c:val>
          <c:extLst>
            <c:ext xmlns:c16="http://schemas.microsoft.com/office/drawing/2014/chart" uri="{C3380CC4-5D6E-409C-BE32-E72D297353CC}">
              <c16:uniqueId val="{00000000-D6F9-4A83-A9A1-0E80C31CC358}"/>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4.01</c:v>
                </c:pt>
              </c:numCache>
            </c:numRef>
          </c:val>
          <c:extLst>
            <c:ext xmlns:c16="http://schemas.microsoft.com/office/drawing/2014/chart" uri="{C3380CC4-5D6E-409C-BE32-E72D297353CC}">
              <c16:uniqueId val="{00000001-D6F9-4A83-A9A1-0E80C31CC358}"/>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3.94</c:v>
                </c:pt>
              </c:numCache>
            </c:numRef>
          </c:val>
          <c:extLst>
            <c:ext xmlns:c16="http://schemas.microsoft.com/office/drawing/2014/chart" uri="{C3380CC4-5D6E-409C-BE32-E72D297353CC}">
              <c16:uniqueId val="{00000002-D6F9-4A83-A9A1-0E80C31CC358}"/>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0.50360000000000005</c:v>
                </c:pt>
                <c:pt idx="1">
                  <c:v>0.46610000000000001</c:v>
                </c:pt>
                <c:pt idx="2">
                  <c:v>1.8700000000000001E-2</c:v>
                </c:pt>
                <c:pt idx="3">
                  <c:v>1.1599999999999999E-2</c:v>
                </c:pt>
                <c:pt idx="4">
                  <c:v>0.96970000000000001</c:v>
                </c:pt>
              </c:numCache>
            </c:numRef>
          </c:val>
          <c:extLst>
            <c:ext xmlns:c16="http://schemas.microsoft.com/office/drawing/2014/chart" uri="{C3380CC4-5D6E-409C-BE32-E72D297353CC}">
              <c16:uniqueId val="{00000000-64BB-456F-A603-E6C7FEDAD746}"/>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0.9173</c:v>
                </c:pt>
                <c:pt idx="1">
                  <c:v>7.3099999999999998E-2</c:v>
                </c:pt>
                <c:pt idx="2">
                  <c:v>2.8999999999999998E-3</c:v>
                </c:pt>
                <c:pt idx="3">
                  <c:v>6.7000000000000002E-3</c:v>
                </c:pt>
                <c:pt idx="4">
                  <c:v>0.99039999999999995</c:v>
                </c:pt>
              </c:numCache>
            </c:numRef>
          </c:val>
          <c:extLst>
            <c:ext xmlns:c16="http://schemas.microsoft.com/office/drawing/2014/chart" uri="{C3380CC4-5D6E-409C-BE32-E72D297353CC}">
              <c16:uniqueId val="{00000001-64BB-456F-A603-E6C7FEDAD746}"/>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0.60150000000000003</c:v>
                </c:pt>
                <c:pt idx="1">
                  <c:v>0.38650000000000001</c:v>
                </c:pt>
                <c:pt idx="2">
                  <c:v>1.11E-2</c:v>
                </c:pt>
                <c:pt idx="3">
                  <c:v>8.9999999999999998E-4</c:v>
                </c:pt>
                <c:pt idx="4">
                  <c:v>0.98799999999999999</c:v>
                </c:pt>
              </c:numCache>
            </c:numRef>
          </c:val>
          <c:extLst>
            <c:ext xmlns:c16="http://schemas.microsoft.com/office/drawing/2014/chart" uri="{C3380CC4-5D6E-409C-BE32-E72D297353CC}">
              <c16:uniqueId val="{00000002-64BB-456F-A603-E6C7FEDAD74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1.15E-2</c:v>
                </c:pt>
              </c:numCache>
            </c:numRef>
          </c:val>
          <c:extLst>
            <c:ext xmlns:c16="http://schemas.microsoft.com/office/drawing/2014/chart" uri="{C3380CC4-5D6E-409C-BE32-E72D297353CC}">
              <c16:uniqueId val="{00000000-820F-45AC-AD49-B8988EF7F129}"/>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2.4400000000000002E-2</c:v>
                </c:pt>
              </c:numCache>
            </c:numRef>
          </c:val>
          <c:extLst>
            <c:ext xmlns:c16="http://schemas.microsoft.com/office/drawing/2014/chart" uri="{C3380CC4-5D6E-409C-BE32-E72D297353CC}">
              <c16:uniqueId val="{00000001-820F-45AC-AD49-B8988EF7F129}"/>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0</c:v>
                </c:pt>
              </c:numCache>
            </c:numRef>
          </c:val>
          <c:extLst>
            <c:ext xmlns:c16="http://schemas.microsoft.com/office/drawing/2014/chart" uri="{C3380CC4-5D6E-409C-BE32-E72D297353CC}">
              <c16:uniqueId val="{00000002-820F-45AC-AD49-B8988EF7F129}"/>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0.18809999999999999</c:v>
                </c:pt>
                <c:pt idx="1">
                  <c:v>0.81189999999999996</c:v>
                </c:pt>
              </c:numCache>
            </c:numRef>
          </c:val>
          <c:extLst>
            <c:ext xmlns:c16="http://schemas.microsoft.com/office/drawing/2014/chart" uri="{C3380CC4-5D6E-409C-BE32-E72D297353CC}">
              <c16:uniqueId val="{00000000-BF69-4ECA-A503-6AAD2C5FC5C5}"/>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0</c:v>
                </c:pt>
                <c:pt idx="1">
                  <c:v>1</c:v>
                </c:pt>
              </c:numCache>
            </c:numRef>
          </c:val>
          <c:extLst>
            <c:ext xmlns:c16="http://schemas.microsoft.com/office/drawing/2014/chart" uri="{C3380CC4-5D6E-409C-BE32-E72D297353CC}">
              <c16:uniqueId val="{00000001-BF69-4ECA-A503-6AAD2C5FC5C5}"/>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0</c:v>
                </c:pt>
                <c:pt idx="1">
                  <c:v>1</c:v>
                </c:pt>
              </c:numCache>
            </c:numRef>
          </c:val>
          <c:extLst>
            <c:ext xmlns:c16="http://schemas.microsoft.com/office/drawing/2014/chart" uri="{C3380CC4-5D6E-409C-BE32-E72D297353CC}">
              <c16:uniqueId val="{00000002-BF69-4ECA-A503-6AAD2C5FC5C5}"/>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‹N°›</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10</a:t>
            </a:fld>
            <a:endParaRPr>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12</a:t>
            </a:fld>
            <a:endParaRPr>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13</a:t>
            </a:fld>
            <a:endParaRPr>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15</a:t>
            </a:fld>
            <a:endParaRPr>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21</a:t>
            </a:fld>
            <a:endParaRPr>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26</a:t>
            </a:fld>
            <a:endParaRPr>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33</a:t>
            </a:fld>
            <a:endParaRPr>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a:t>
            </a:fld>
            <a:endParaRPr>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273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7</a:t>
            </a:fld>
            <a:endParaRPr>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1867276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theme" Target="../theme/theme2.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‹N°›</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768" r:id="rId1"/>
    <p:sldLayoutId id="2147483770"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8.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18.xml"/><Relationship Id="rId6" Type="http://schemas.openxmlformats.org/officeDocument/2006/relationships/image" Target="../media/image18.jp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18.xml"/><Relationship Id="rId6" Type="http://schemas.openxmlformats.org/officeDocument/2006/relationships/image" Target="../media/image25.jp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18.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118.xml"/><Relationship Id="rId5" Type="http://schemas.openxmlformats.org/officeDocument/2006/relationships/chart" Target="../charts/chart11.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18.xml"/><Relationship Id="rId6" Type="http://schemas.openxmlformats.org/officeDocument/2006/relationships/image" Target="../media/image32.jp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8.xml"/><Relationship Id="rId6" Type="http://schemas.openxmlformats.org/officeDocument/2006/relationships/image" Target="../media/image32.jp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png"/><Relationship Id="rId7"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18.xml"/><Relationship Id="rId6" Type="http://schemas.openxmlformats.org/officeDocument/2006/relationships/image" Target="../media/image45.jp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5.xml"/><Relationship Id="rId1" Type="http://schemas.openxmlformats.org/officeDocument/2006/relationships/slideLayout" Target="../slideLayouts/slideLayout118.xml"/><Relationship Id="rId4" Type="http://schemas.openxmlformats.org/officeDocument/2006/relationships/chart" Target="../charts/char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7.xml"/><Relationship Id="rId1" Type="http://schemas.openxmlformats.org/officeDocument/2006/relationships/slideLayout" Target="../slideLayouts/slideLayout118.xml"/><Relationship Id="rId4" Type="http://schemas.openxmlformats.org/officeDocument/2006/relationships/chart" Target="../charts/char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8.xml"/><Relationship Id="rId1" Type="http://schemas.openxmlformats.org/officeDocument/2006/relationships/slideLayout" Target="../slideLayouts/slideLayout118.xml"/><Relationship Id="rId4" Type="http://schemas.openxmlformats.org/officeDocument/2006/relationships/chart" Target="../charts/chart21.xml"/></Relationships>
</file>

<file path=ppt/slides/_rels/slide3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9.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2.xml"/><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3.xml"/><Relationship Id="rId1" Type="http://schemas.openxmlformats.org/officeDocument/2006/relationships/slideLayout" Target="../slideLayouts/slideLayout118.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4.xml"/><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2.png"/><Relationship Id="rId7"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18.xml"/><Relationship Id="rId6" Type="http://schemas.openxmlformats.org/officeDocument/2006/relationships/image" Target="../media/image50.jpg"/><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6.xml"/><Relationship Id="rId1" Type="http://schemas.openxmlformats.org/officeDocument/2006/relationships/slideLayout" Target="../slideLayouts/slideLayout118.xml"/><Relationship Id="rId4" Type="http://schemas.openxmlformats.org/officeDocument/2006/relationships/chart" Target="../charts/chart28.xml"/></Relationships>
</file>

<file path=ppt/slides/_rels/slide4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7.xml"/><Relationship Id="rId1" Type="http://schemas.openxmlformats.org/officeDocument/2006/relationships/slideLayout" Target="../slideLayouts/slideLayout118.xml"/><Relationship Id="rId4" Type="http://schemas.openxmlformats.org/officeDocument/2006/relationships/chart" Target="../charts/char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a:t>
            </a:r>
            <a:r>
              <a:rPr lang="fr-FR" sz="2000" b="1" i="0" u="none" strike="noStrike" cap="none" dirty="0" err="1">
                <a:solidFill>
                  <a:schemeClr val="accent1"/>
                </a:solidFill>
                <a:latin typeface="Verdana"/>
                <a:ea typeface="Verdana"/>
                <a:cs typeface="Verdana"/>
                <a:sym typeface="Verdana"/>
              </a:rPr>
              <a:t>QoS</a:t>
            </a:r>
            <a:endParaRPr dirty="0"/>
          </a:p>
          <a:p>
            <a:pPr marL="0" marR="0" lvl="0" indent="0" algn="l" rtl="0">
              <a:spcBef>
                <a:spcPts val="1333"/>
              </a:spcBef>
              <a:spcAft>
                <a:spcPts val="0"/>
              </a:spcAft>
              <a:buClr>
                <a:schemeClr val="lt1"/>
              </a:buClr>
              <a:buSzPts val="2000"/>
              <a:buFont typeface="Arial"/>
              <a:buNone/>
            </a:pPr>
            <a:r>
              <a:rPr lang="fr-FR" sz="2000" b="0" i="0" u="none" strike="noStrike" cap="none" dirty="0" smtClean="0">
                <a:solidFill>
                  <a:schemeClr val="lt1"/>
                </a:solidFill>
                <a:latin typeface="Verdana"/>
                <a:ea typeface="Verdana"/>
                <a:cs typeface="Verdana"/>
                <a:sym typeface="Verdana"/>
              </a:rPr>
              <a:t>OUIDAH </a:t>
            </a:r>
            <a:r>
              <a:rPr lang="fr-FR" sz="2000" b="0" i="0" u="none" strike="noStrike" cap="none" dirty="0" err="1" smtClean="0">
                <a:solidFill>
                  <a:schemeClr val="lt1"/>
                </a:solidFill>
                <a:latin typeface="Verdana"/>
                <a:ea typeface="Verdana"/>
                <a:cs typeface="Verdana"/>
                <a:sym typeface="Verdana"/>
              </a:rPr>
              <a:t>Intermediate</a:t>
            </a:r>
            <a:r>
              <a:rPr lang="fr-FR" sz="2000" b="0" i="0" u="none" strike="noStrike" cap="none" dirty="0" smtClean="0">
                <a:solidFill>
                  <a:schemeClr val="lt1"/>
                </a:solidFill>
                <a:latin typeface="Verdana"/>
                <a:ea typeface="Verdana"/>
                <a:cs typeface="Verdana"/>
                <a:sym typeface="Verdana"/>
              </a:rPr>
              <a:t> </a:t>
            </a:r>
            <a:r>
              <a:rPr lang="fr-FR" sz="2000" b="0" i="0" u="none" strike="noStrike" cap="none" dirty="0">
                <a:solidFill>
                  <a:schemeClr val="lt1"/>
                </a:solidFill>
                <a:latin typeface="Verdana"/>
                <a:ea typeface="Verdana"/>
                <a:cs typeface="Verdana"/>
                <a:sym typeface="Verdana"/>
              </a:rPr>
              <a:t>report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dirty="0" err="1">
                <a:solidFill>
                  <a:schemeClr val="lt1"/>
                </a:solidFill>
              </a:rPr>
              <a:t>November</a:t>
            </a:r>
            <a:r>
              <a:rPr lang="fr-FR" sz="1400" dirty="0">
                <a:solidFill>
                  <a:schemeClr val="lt1"/>
                </a:solidFill>
              </a:rPr>
              <a:t> </a:t>
            </a:r>
            <a:r>
              <a:rPr lang="fr-FR" sz="1400" dirty="0" smtClean="0">
                <a:solidFill>
                  <a:schemeClr val="lt1"/>
                </a:solidFill>
              </a:rPr>
              <a:t>21</a:t>
            </a:r>
            <a:r>
              <a:rPr lang="fr-FR" sz="1400" baseline="30000" dirty="0" smtClean="0">
                <a:solidFill>
                  <a:schemeClr val="lt1"/>
                </a:solidFill>
              </a:rPr>
              <a:t>st</a:t>
            </a:r>
            <a:r>
              <a:rPr lang="fr-FR" sz="1400" dirty="0" smtClean="0">
                <a:solidFill>
                  <a:schemeClr val="lt1"/>
                </a:solidFill>
              </a:rPr>
              <a:t>, </a:t>
            </a:r>
            <a:r>
              <a:rPr lang="fr-FR" sz="1400" dirty="0">
                <a:solidFill>
                  <a:schemeClr val="lt1"/>
                </a:solidFill>
              </a:rPr>
              <a:t>2023</a:t>
            </a:r>
            <a:endParaRPr dirty="0"/>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r>
              <a:rPr lang="fr-FR" sz="2400">
                <a:solidFill>
                  <a:srgbClr val="414141"/>
                </a:solidFill>
              </a:rPr>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a:t>
            </a:r>
            <a:r>
              <a:rPr lang="en-US" sz="1200" dirty="0" smtClean="0">
                <a:solidFill>
                  <a:srgbClr val="7F7F7F"/>
                </a:solidFill>
                <a:latin typeface="Verdana"/>
                <a:ea typeface="Verdana"/>
                <a:cs typeface="Verdana"/>
                <a:sym typeface="Verdana"/>
              </a:rPr>
              <a:t>met </a:t>
            </a:r>
            <a:r>
              <a:rPr lang="en-US" sz="1200" dirty="0">
                <a:solidFill>
                  <a:srgbClr val="7F7F7F"/>
                </a:solidFill>
                <a:latin typeface="Verdana"/>
                <a:ea typeface="Verdana"/>
                <a:cs typeface="Verdana"/>
                <a:sym typeface="Verdana"/>
              </a:rPr>
              <a:t>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a:t>
            </a:r>
            <a:r>
              <a:rPr lang="en-US" sz="1200" dirty="0" smtClean="0">
                <a:solidFill>
                  <a:srgbClr val="7F7F7F"/>
                </a:solidFill>
                <a:latin typeface="Verdana"/>
                <a:ea typeface="Verdana"/>
                <a:cs typeface="Verdana"/>
                <a:sym typeface="Verdana"/>
              </a:rPr>
              <a:t>3.3Mbps</a:t>
            </a:r>
            <a:r>
              <a:rPr lang="en-US" sz="1200" dirty="0">
                <a:solidFill>
                  <a:srgbClr val="7F7F7F"/>
                </a:solidFill>
                <a:latin typeface="Verdana"/>
                <a:ea typeface="Verdana"/>
                <a:cs typeface="Verdana"/>
                <a:sym typeface="Verdana"/>
              </a:rPr>
              <a:t>, compared to </a:t>
            </a:r>
            <a:r>
              <a:rPr lang="en-US" sz="1200" dirty="0" smtClean="0">
                <a:solidFill>
                  <a:srgbClr val="7F7F7F"/>
                </a:solidFill>
                <a:latin typeface="Verdana"/>
                <a:ea typeface="Verdana"/>
                <a:cs typeface="Verdana"/>
                <a:sym typeface="Verdana"/>
              </a:rPr>
              <a:t>5.85Mbps </a:t>
            </a:r>
            <a:r>
              <a:rPr lang="en-US" sz="1200" dirty="0">
                <a:solidFill>
                  <a:srgbClr val="7F7F7F"/>
                </a:solidFill>
                <a:latin typeface="Verdana"/>
                <a:ea typeface="Verdana"/>
                <a:cs typeface="Verdana"/>
                <a:sym typeface="Verdana"/>
              </a:rPr>
              <a:t>for </a:t>
            </a:r>
            <a:r>
              <a:rPr lang="en-US" sz="1200" dirty="0" smtClean="0">
                <a:solidFill>
                  <a:srgbClr val="7F7F7F"/>
                </a:solidFill>
                <a:latin typeface="Verdana"/>
                <a:ea typeface="Verdana"/>
                <a:cs typeface="Verdana"/>
                <a:sym typeface="Verdana"/>
              </a:rPr>
              <a:t>MOOV </a:t>
            </a:r>
            <a:r>
              <a:rPr lang="en-US" sz="1200" dirty="0">
                <a:solidFill>
                  <a:srgbClr val="7F7F7F"/>
                </a:solidFill>
                <a:latin typeface="Verdana"/>
                <a:ea typeface="Verdana"/>
                <a:cs typeface="Verdana"/>
                <a:sym typeface="Verdana"/>
              </a:rPr>
              <a:t>and </a:t>
            </a:r>
            <a:r>
              <a:rPr lang="en-US" sz="1200" dirty="0" smtClean="0">
                <a:solidFill>
                  <a:srgbClr val="7F7F7F"/>
                </a:solidFill>
                <a:latin typeface="Verdana"/>
                <a:ea typeface="Verdana"/>
                <a:cs typeface="Verdana"/>
                <a:sym typeface="Verdana"/>
              </a:rPr>
              <a:t>7.93Mbps </a:t>
            </a:r>
            <a:r>
              <a:rPr lang="en-US" sz="1200" dirty="0">
                <a:solidFill>
                  <a:srgbClr val="7F7F7F"/>
                </a:solidFill>
                <a:latin typeface="Verdana"/>
                <a:ea typeface="Verdana"/>
                <a:cs typeface="Verdana"/>
                <a:sym typeface="Verdana"/>
              </a:rPr>
              <a:t>for </a:t>
            </a:r>
            <a:r>
              <a:rPr lang="en-US" sz="1200" dirty="0" smtClean="0">
                <a:solidFill>
                  <a:srgbClr val="7F7F7F"/>
                </a:solidFill>
                <a:latin typeface="Verdana"/>
                <a:ea typeface="Verdana"/>
                <a:cs typeface="Verdana"/>
                <a:sym typeface="Verdana"/>
              </a:rPr>
              <a:t>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third</a:t>
            </a:r>
            <a:r>
              <a:rPr lang="fr-FR" sz="1200" dirty="0" smtClean="0">
                <a:solidFill>
                  <a:srgbClr val="7F7F7F"/>
                </a:solidFill>
                <a:latin typeface="Verdana"/>
                <a:ea typeface="Verdana"/>
                <a:cs typeface="Verdana"/>
                <a:sym typeface="Verdana"/>
              </a:rPr>
              <a:t> </a:t>
            </a:r>
            <a:r>
              <a:rPr lang="fr-FR" sz="1200" dirty="0">
                <a:solidFill>
                  <a:srgbClr val="7F7F7F"/>
                </a:solidFill>
                <a:latin typeface="Verdana"/>
                <a:ea typeface="Verdana"/>
                <a:cs typeface="Verdana"/>
                <a:sym typeface="Verdana"/>
              </a:rPr>
              <a:t>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1.15 </a:t>
            </a:r>
            <a:r>
              <a:rPr lang="fr-FR" sz="1200" dirty="0">
                <a:solidFill>
                  <a:srgbClr val="7F7F7F"/>
                </a:solidFill>
                <a:latin typeface="Verdana"/>
                <a:ea typeface="Verdana"/>
                <a:cs typeface="Verdana"/>
                <a:sym typeface="Verdana"/>
              </a:rPr>
              <a:t>Mbps </a:t>
            </a:r>
            <a:r>
              <a:rPr lang="fr-FR" sz="1200" dirty="0" err="1" smtClean="0">
                <a:solidFill>
                  <a:srgbClr val="7F7F7F"/>
                </a:solidFill>
                <a:latin typeface="Verdana"/>
                <a:ea typeface="Verdana"/>
                <a:cs typeface="Verdana"/>
                <a:sym typeface="Verdana"/>
              </a:rPr>
              <a:t>compared</a:t>
            </a:r>
            <a:r>
              <a:rPr lang="fr-FR" sz="1200" dirty="0" smtClean="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yo</a:t>
            </a:r>
            <a:r>
              <a:rPr lang="fr-FR" sz="1200" dirty="0" smtClean="0">
                <a:solidFill>
                  <a:srgbClr val="7F7F7F"/>
                </a:solidFill>
                <a:latin typeface="Verdana"/>
                <a:ea typeface="Verdana"/>
                <a:cs typeface="Verdana"/>
                <a:sym typeface="Verdana"/>
              </a:rPr>
              <a:t> 1.46 </a:t>
            </a:r>
            <a:r>
              <a:rPr lang="fr-FR" sz="1200" dirty="0">
                <a:solidFill>
                  <a:srgbClr val="7F7F7F"/>
                </a:solidFill>
                <a:latin typeface="Verdana"/>
                <a:ea typeface="Verdana"/>
                <a:cs typeface="Verdana"/>
                <a:sym typeface="Verdana"/>
              </a:rPr>
              <a:t>Mbps for MOOV and  </a:t>
            </a:r>
            <a:r>
              <a:rPr lang="fr-FR" sz="1200" dirty="0" smtClean="0">
                <a:solidFill>
                  <a:srgbClr val="7F7F7F"/>
                </a:solidFill>
                <a:latin typeface="Verdana"/>
                <a:ea typeface="Verdana"/>
                <a:cs typeface="Verdana"/>
                <a:sym typeface="Verdana"/>
              </a:rPr>
              <a:t>2.16Mbps </a:t>
            </a:r>
            <a:r>
              <a:rPr lang="fr-FR" sz="1200" dirty="0">
                <a:solidFill>
                  <a:srgbClr val="7F7F7F"/>
                </a:solidFill>
                <a:latin typeface="Verdana"/>
                <a:ea typeface="Verdana"/>
                <a:cs typeface="Verdana"/>
                <a:sym typeface="Verdana"/>
              </a:rPr>
              <a:t>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met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a:t>
            </a:r>
            <a:r>
              <a:rPr lang="fr-FR" sz="1200" dirty="0" smtClean="0">
                <a:solidFill>
                  <a:srgbClr val="7F7F7F"/>
                </a:solidFill>
                <a:latin typeface="Verdana"/>
                <a:ea typeface="Verdana"/>
                <a:cs typeface="Verdana"/>
                <a:sym typeface="Verdana"/>
              </a:rPr>
              <a:t>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a:t>
            </a:r>
            <a:r>
              <a:rPr lang="en-US" sz="1200" dirty="0" smtClean="0">
                <a:solidFill>
                  <a:srgbClr val="7F7F7F"/>
                </a:solidFill>
                <a:latin typeface="Verdana"/>
                <a:ea typeface="Verdana"/>
                <a:cs typeface="Verdana"/>
                <a:sym typeface="Verdana"/>
              </a:rPr>
              <a:t>met </a:t>
            </a:r>
            <a:r>
              <a:rPr lang="en-US" sz="1200" dirty="0">
                <a:solidFill>
                  <a:srgbClr val="7F7F7F"/>
                </a:solidFill>
                <a:latin typeface="Verdana"/>
                <a:ea typeface="Verdana"/>
                <a:cs typeface="Verdana"/>
                <a:sym typeface="Verdana"/>
              </a:rPr>
              <a:t>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257463" y="260063"/>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r>
              <a:rPr lang="fr-FR" sz="2400" dirty="0">
                <a:solidFill>
                  <a:srgbClr val="414141"/>
                </a:solidFill>
              </a:rPr>
              <a:t/>
            </a:r>
            <a:br>
              <a:rPr lang="fr-FR" sz="2400" dirty="0">
                <a:solidFill>
                  <a:srgbClr val="414141"/>
                </a:solidFill>
              </a:rPr>
            </a:br>
            <a:r>
              <a:rPr lang="fr-FR" sz="2400" dirty="0" smtClean="0">
                <a:solidFill>
                  <a:srgbClr val="7F7F7F"/>
                </a:solidFill>
                <a:latin typeface="Verdana"/>
                <a:ea typeface="Verdana"/>
                <a:cs typeface="Verdana"/>
                <a:sym typeface="Verdana"/>
              </a:rPr>
              <a:t/>
            </a:r>
            <a:br>
              <a:rPr lang="fr-FR" sz="2400" dirty="0" smtClean="0">
                <a:solidFill>
                  <a:srgbClr val="7F7F7F"/>
                </a:solidFill>
                <a:latin typeface="Verdana"/>
                <a:ea typeface="Verdana"/>
                <a:cs typeface="Verdana"/>
                <a:sym typeface="Verdana"/>
              </a:rPr>
            </a:br>
            <a:r>
              <a:rPr lang="fr-FR" sz="2400" dirty="0">
                <a:solidFill>
                  <a:srgbClr val="7F7F7F"/>
                </a:solidFill>
              </a:rPr>
              <a:t/>
            </a:r>
            <a:br>
              <a:rPr lang="fr-FR" sz="2400" dirty="0">
                <a:solidFill>
                  <a:srgbClr val="7F7F7F"/>
                </a:solidFill>
              </a:rPr>
            </a:br>
            <a:r>
              <a:rPr lang="en-US" sz="1400" dirty="0" smtClean="0">
                <a:solidFill>
                  <a:srgbClr val="7F7F7F"/>
                </a:solidFill>
              </a:rPr>
              <a:t>All operators met the different coverage thresholds except 4G </a:t>
            </a:r>
            <a:r>
              <a:rPr lang="en-US" sz="1400" dirty="0" err="1" smtClean="0">
                <a:solidFill>
                  <a:srgbClr val="7F7F7F"/>
                </a:solidFill>
              </a:rPr>
              <a:t>Incar</a:t>
            </a:r>
            <a:r>
              <a:rPr lang="en-US" sz="1400" dirty="0" smtClean="0">
                <a:solidFill>
                  <a:srgbClr val="7F7F7F"/>
                </a:solidFill>
              </a:rPr>
              <a:t> and Indoor and CELTISS 2G Indoor</a:t>
            </a:r>
            <a:br>
              <a:rPr lang="en-US" sz="1400" dirty="0" smtClean="0">
                <a:solidFill>
                  <a:srgbClr val="7F7F7F"/>
                </a:solidFill>
              </a:rPr>
            </a:br>
            <a:r>
              <a:rPr lang="en-US" sz="1400" dirty="0" smtClean="0">
                <a:solidFill>
                  <a:srgbClr val="7F7F7F"/>
                </a:solidFill>
              </a:rPr>
              <a:t>CELTISS have the best 2G and the worst 4G </a:t>
            </a:r>
            <a:r>
              <a:rPr lang="en-US" sz="1400" dirty="0" err="1" smtClean="0">
                <a:solidFill>
                  <a:srgbClr val="7F7F7F"/>
                </a:solidFill>
              </a:rPr>
              <a:t>Incar</a:t>
            </a:r>
            <a:r>
              <a:rPr lang="en-US" sz="1400" dirty="0" smtClean="0">
                <a:solidFill>
                  <a:srgbClr val="7F7F7F"/>
                </a:solidFill>
              </a:rPr>
              <a:t> coverage. All remaining coverage results are within the same ranges</a:t>
            </a:r>
            <a:br>
              <a:rPr lang="en-US" sz="1400" dirty="0" smtClean="0">
                <a:solidFill>
                  <a:srgbClr val="7F7F7F"/>
                </a:solidFill>
              </a:rPr>
            </a:br>
            <a:r>
              <a:rPr lang="en-US" sz="1400" dirty="0" smtClean="0">
                <a:solidFill>
                  <a:srgbClr val="7F7F7F"/>
                </a:solidFill>
              </a:rPr>
              <a:t>MTN is ranked 2</a:t>
            </a:r>
            <a:r>
              <a:rPr lang="en-US" sz="1400" baseline="30000" dirty="0" smtClean="0">
                <a:solidFill>
                  <a:srgbClr val="7F7F7F"/>
                </a:solidFill>
              </a:rPr>
              <a:t>nd</a:t>
            </a:r>
            <a:r>
              <a:rPr lang="en-US" sz="1400" dirty="0" smtClean="0">
                <a:solidFill>
                  <a:srgbClr val="7F7F7F"/>
                </a:solidFill>
              </a:rPr>
              <a:t> in almost all kind of coverage except 2G outdoor where results are very similar for all operators</a:t>
            </a:r>
            <a:r>
              <a:rPr lang="en-US" sz="1400" dirty="0" smtClean="0">
                <a:solidFill>
                  <a:schemeClr val="accent1"/>
                </a:solidFill>
              </a:rPr>
              <a:t/>
            </a:r>
            <a:br>
              <a:rPr lang="en-US" sz="1400" dirty="0" smtClean="0">
                <a:solidFill>
                  <a:schemeClr val="accent1"/>
                </a:solidFill>
              </a:rPr>
            </a:br>
            <a:r>
              <a:rPr lang="en-US" sz="1400" dirty="0" smtClean="0">
                <a:solidFill>
                  <a:srgbClr val="414141"/>
                </a:solidFill>
              </a:rPr>
              <a:t/>
            </a:r>
            <a:br>
              <a:rPr lang="en-US" sz="1400" dirty="0" smtClean="0">
                <a:solidFill>
                  <a:srgbClr val="414141"/>
                </a:solidFill>
              </a:rPr>
            </a:br>
            <a:r>
              <a:rPr lang="fr-FR" sz="1400" dirty="0">
                <a:solidFill>
                  <a:srgbClr val="414141"/>
                </a:solidFill>
              </a:rPr>
              <a:t/>
            </a:r>
            <a:br>
              <a:rPr lang="fr-FR" sz="1400" dirty="0">
                <a:solidFill>
                  <a:srgbClr val="414141"/>
                </a:solidFill>
              </a:rPr>
            </a:br>
            <a:endParaRPr sz="1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2108055222"/>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a:t>
                      </a:r>
                      <a:r>
                        <a:rPr lang="fr-FR" sz="1200" b="1" i="0" u="none" strike="noStrike" cap="none" dirty="0" err="1">
                          <a:solidFill>
                            <a:srgbClr val="FFFFFF"/>
                          </a:solidFill>
                          <a:latin typeface="Verdana"/>
                          <a:ea typeface="Verdana"/>
                          <a:cs typeface="Verdana"/>
                          <a:sym typeface="Verdana"/>
                        </a:rPr>
                        <a:t>Threshorlds</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dirty="0">
                          <a:solidFill>
                            <a:srgbClr val="FFFFFF"/>
                          </a:solidFill>
                          <a:latin typeface="Verdana"/>
                          <a:ea typeface="Verdana"/>
                          <a:cs typeface="Verdana"/>
                          <a:sym typeface="Verdana"/>
                        </a:rPr>
                        <a:t>MOOV</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92,22%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99,40%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99,63%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90,22%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90,46%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89,28%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smtClean="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92,15%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91,56%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88,02%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88,33%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60,95%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97,94%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24,06%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26,88%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23,03%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2400" dirty="0" smtClean="0">
                <a:solidFill>
                  <a:srgbClr val="414141"/>
                </a:solidFill>
              </a:rPr>
              <a:t/>
            </a:r>
            <a:br>
              <a:rPr lang="fr-FR" sz="2400" dirty="0" smtClean="0">
                <a:solidFill>
                  <a:srgbClr val="414141"/>
                </a:solidFill>
              </a:rPr>
            </a:br>
            <a:r>
              <a:rPr lang="en-US" sz="1400" dirty="0" smtClean="0">
                <a:solidFill>
                  <a:srgbClr val="7F7F7F"/>
                </a:solidFill>
                <a:sym typeface="Verdana"/>
              </a:rPr>
              <a:t>MTN is ranked first in voice accessibility</a:t>
            </a:r>
            <a:br>
              <a:rPr lang="en-US" sz="1400" dirty="0" smtClean="0">
                <a:solidFill>
                  <a:srgbClr val="7F7F7F"/>
                </a:solidFill>
                <a:sym typeface="Verdana"/>
              </a:rPr>
            </a:br>
            <a:r>
              <a:rPr lang="en-US" sz="1400" dirty="0" smtClean="0">
                <a:solidFill>
                  <a:srgbClr val="7F7F7F"/>
                </a:solidFill>
              </a:rPr>
              <a:t>Only CELTISS satisfies the </a:t>
            </a:r>
            <a:r>
              <a:rPr lang="en-US" sz="1400" dirty="0" err="1" smtClean="0">
                <a:solidFill>
                  <a:srgbClr val="7F7F7F"/>
                </a:solidFill>
              </a:rPr>
              <a:t>retainability</a:t>
            </a:r>
            <a:r>
              <a:rPr lang="en-US" sz="1400" dirty="0" smtClean="0">
                <a:solidFill>
                  <a:srgbClr val="7F7F7F"/>
                </a:solidFill>
              </a:rPr>
              <a:t> ARCEP thresholds</a:t>
            </a:r>
            <a:r>
              <a:rPr lang="en-US" sz="1400" dirty="0" smtClean="0">
                <a:solidFill>
                  <a:srgbClr val="7F7F7F"/>
                </a:solidFill>
                <a:sym typeface="Verdana"/>
              </a:rPr>
              <a:t> </a:t>
            </a:r>
            <a:br>
              <a:rPr lang="en-US" sz="1400" dirty="0" smtClean="0">
                <a:solidFill>
                  <a:srgbClr val="7F7F7F"/>
                </a:solidFill>
                <a:sym typeface="Verdana"/>
              </a:rPr>
            </a:br>
            <a:r>
              <a:rPr lang="en-US" sz="1400" dirty="0" smtClean="0">
                <a:solidFill>
                  <a:srgbClr val="7F7F7F"/>
                </a:solidFill>
                <a:sym typeface="Verdana"/>
              </a:rPr>
              <a:t>All operators met the MOS ARCEP thresholds however MOOV and CELTISS have better average MOS</a:t>
            </a:r>
            <a:r>
              <a:rPr lang="en-US" sz="1400" dirty="0" smtClean="0">
                <a:sym typeface="Verdana"/>
              </a:rPr>
              <a:t/>
            </a:r>
            <a:br>
              <a:rPr lang="en-US" sz="1400" dirty="0" smtClean="0">
                <a:sym typeface="Verdana"/>
              </a:rPr>
            </a:br>
            <a:r>
              <a:rPr lang="en-US" sz="1400" dirty="0">
                <a:solidFill>
                  <a:srgbClr val="7F7F7F"/>
                </a:solidFill>
              </a:rPr>
              <a:t>All operators fail </a:t>
            </a:r>
            <a:r>
              <a:rPr lang="en-US" sz="1400" dirty="0" smtClean="0">
                <a:solidFill>
                  <a:srgbClr val="7F7F7F"/>
                </a:solidFill>
                <a:sym typeface="Verdana"/>
              </a:rPr>
              <a:t>in SMS service due to the delivery time exceeding 6s.</a:t>
            </a:r>
            <a:br>
              <a:rPr lang="en-US" sz="1400" dirty="0" smtClean="0">
                <a:solidFill>
                  <a:srgbClr val="7F7F7F"/>
                </a:solidFill>
                <a:sym typeface="Verdana"/>
              </a:rPr>
            </a:br>
            <a:r>
              <a:rPr lang="en-US" sz="1400" dirty="0" smtClean="0">
                <a:solidFill>
                  <a:srgbClr val="7F7F7F"/>
                </a:solidFill>
                <a:sym typeface="Verdana"/>
              </a:rPr>
              <a:t> </a:t>
            </a:r>
            <a:br>
              <a:rPr lang="en-US" sz="1400" dirty="0" smtClean="0">
                <a:solidFill>
                  <a:srgbClr val="7F7F7F"/>
                </a:solidFill>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3984929403"/>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0,32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2,44%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98,61%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97,29%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99,68%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4,01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98,71%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96,57%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93,81%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&gt;99%</a:t>
                      </a:r>
                      <a:endParaRPr dirty="0"/>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97,33%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94,51%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91,89%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All operators met the 3G Data ARCEP requirements.</a:t>
            </a:r>
            <a:br>
              <a:rPr lang="en-US" sz="1400" dirty="0">
                <a:solidFill>
                  <a:srgbClr val="7F7F7F"/>
                </a:solidFill>
              </a:rPr>
            </a:br>
            <a:r>
              <a:rPr lang="en-US" sz="1400" dirty="0">
                <a:solidFill>
                  <a:srgbClr val="7F7F7F"/>
                </a:solidFill>
              </a:rPr>
              <a:t>MTN is the best in 3G HTTP service</a:t>
            </a:r>
            <a:br>
              <a:rPr lang="en-US" sz="1400" dirty="0">
                <a:solidFill>
                  <a:srgbClr val="7F7F7F"/>
                </a:solidFill>
              </a:rPr>
            </a:br>
            <a:r>
              <a:rPr lang="en-US" sz="1400" dirty="0">
                <a:solidFill>
                  <a:srgbClr val="7F7F7F"/>
                </a:solidFill>
              </a:rPr>
              <a:t>MTN is ranked 3rd in 3G FTP service</a:t>
            </a:r>
            <a:r>
              <a:rPr lang="fr-FR" sz="1200" dirty="0">
                <a:solidFill>
                  <a:srgbClr val="7F7F7F"/>
                </a:solidFill>
                <a:sym typeface="Verdana"/>
              </a:rPr>
              <a:t/>
            </a:r>
            <a:br>
              <a:rPr lang="fr-FR" sz="1200" dirty="0">
                <a:solidFill>
                  <a:srgbClr val="7F7F7F"/>
                </a:solidFill>
                <a:sym typeface="Verdana"/>
              </a:rPr>
            </a:br>
            <a:r>
              <a:rPr lang="fr-FR" sz="1200" dirty="0">
                <a:solidFill>
                  <a:srgbClr val="414141"/>
                </a:solidFill>
              </a:rPr>
              <a:t/>
            </a:r>
            <a:br>
              <a:rPr lang="fr-FR" sz="1200" dirty="0">
                <a:solidFill>
                  <a:srgbClr val="414141"/>
                </a:solidFill>
              </a:rPr>
            </a:br>
            <a:endParaRPr sz="12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3499202981"/>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74857">
                  <a:extLst>
                    <a:ext uri="{9D8B030D-6E8A-4147-A177-3AD203B41FA5}">
                      <a16:colId xmlns:a16="http://schemas.microsoft.com/office/drawing/2014/main" val="20007"/>
                    </a:ext>
                  </a:extLst>
                </a:gridCol>
                <a:gridCol w="805168">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99,86%</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98,35%</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0,96%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1,34%/0%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0,12%/0%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0,49%/0,51%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3,259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5,853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7,928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1,147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1,458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2,163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r>
              <a:rPr lang="fr-FR" sz="2400" dirty="0">
                <a:solidFill>
                  <a:srgbClr val="414141"/>
                </a:solidFill>
              </a:rPr>
              <a:t/>
            </a:r>
            <a:br>
              <a:rPr lang="fr-FR" sz="2400" dirty="0">
                <a:solidFill>
                  <a:srgbClr val="414141"/>
                </a:solidFill>
              </a:rPr>
            </a:br>
            <a:r>
              <a:rPr lang="fr-FR" sz="2400" dirty="0" smtClean="0">
                <a:solidFill>
                  <a:srgbClr val="414141"/>
                </a:solidFill>
              </a:rPr>
              <a:t/>
            </a:r>
            <a:br>
              <a:rPr lang="fr-FR" sz="2400" dirty="0" smtClean="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All operators met the 3G Data ARCEP requirements.</a:t>
            </a:r>
            <a:br>
              <a:rPr lang="en-US" sz="1400" dirty="0">
                <a:solidFill>
                  <a:srgbClr val="7F7F7F"/>
                </a:solidFill>
              </a:rPr>
            </a:br>
            <a:r>
              <a:rPr lang="en-US" sz="1400" dirty="0">
                <a:solidFill>
                  <a:srgbClr val="7F7F7F"/>
                </a:solidFill>
              </a:rPr>
              <a:t>MTN is the best in 4G data for both HTTP and FTP</a:t>
            </a:r>
            <a:r>
              <a:rPr lang="fr-FR" sz="1200" dirty="0">
                <a:solidFill>
                  <a:srgbClr val="414141"/>
                </a:solidFill>
              </a:rPr>
              <a:t/>
            </a:r>
            <a:br>
              <a:rPr lang="fr-FR" sz="1200" dirty="0">
                <a:solidFill>
                  <a:srgbClr val="414141"/>
                </a:solidFill>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2786388764"/>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0,9%/0,56%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53,331</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36,338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13,943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19,146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13,019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11,937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2143706666"/>
              </p:ext>
            </p:extLst>
          </p:nvPr>
        </p:nvGraphicFramePr>
        <p:xfrm>
          <a:off x="469900" y="1852612"/>
          <a:ext cx="9255125" cy="4257243"/>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CELTISS’s 2G indoor coverage failed to </a:t>
            </a:r>
            <a:r>
              <a:rPr lang="en-US" sz="1400" dirty="0" smtClean="0">
                <a:solidFill>
                  <a:srgbClr val="7F7F7F"/>
                </a:solidFill>
              </a:rPr>
              <a:t>reach </a:t>
            </a:r>
            <a:r>
              <a:rPr lang="en-US" sz="1400" dirty="0">
                <a:solidFill>
                  <a:srgbClr val="7F7F7F"/>
                </a:solidFill>
              </a:rPr>
              <a:t>the  ARCEP requirement</a:t>
            </a:r>
            <a:r>
              <a:rPr lang="fr-FR" sz="1400" dirty="0">
                <a:solidFill>
                  <a:srgbClr val="7F7F7F"/>
                </a:solidFill>
              </a:rPr>
              <a:t>.</a:t>
            </a: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379655" y="3737026"/>
            <a:ext cx="813435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9" name="Picture 8">
            <a:extLst>
              <a:ext uri="{FF2B5EF4-FFF2-40B4-BE49-F238E27FC236}">
                <a16:creationId xmlns:a16="http://schemas.microsoft.com/office/drawing/2014/main" id="{D7B5C698-A164-6C4E-0A40-31CE0E832317}"/>
              </a:ext>
            </a:extLst>
          </p:cNvPr>
          <p:cNvPicPr>
            <a:picLocks noChangeAspect="1"/>
          </p:cNvPicPr>
          <p:nvPr/>
        </p:nvPicPr>
        <p:blipFill>
          <a:blip r:embed="rId3"/>
          <a:stretch>
            <a:fillRect/>
          </a:stretch>
        </p:blipFill>
        <p:spPr>
          <a:xfrm>
            <a:off x="4390230" y="1935938"/>
            <a:ext cx="3773713" cy="358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6972A6B0-A69B-B597-3AD9-A7E80DF6C27B}"/>
              </a:ext>
            </a:extLst>
          </p:cNvPr>
          <p:cNvPicPr>
            <a:picLocks noChangeAspect="1"/>
          </p:cNvPicPr>
          <p:nvPr/>
        </p:nvPicPr>
        <p:blipFill>
          <a:blip r:embed="rId4"/>
          <a:stretch>
            <a:fillRect/>
          </a:stretch>
        </p:blipFill>
        <p:spPr>
          <a:xfrm>
            <a:off x="8343881" y="1914937"/>
            <a:ext cx="3495639" cy="3608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6FC7B0C-0E1C-7827-1326-77AB22C5A04D}"/>
              </a:ext>
            </a:extLst>
          </p:cNvPr>
          <p:cNvPicPr>
            <a:picLocks noChangeAspect="1"/>
          </p:cNvPicPr>
          <p:nvPr/>
        </p:nvPicPr>
        <p:blipFill>
          <a:blip r:embed="rId5"/>
          <a:stretch>
            <a:fillRect/>
          </a:stretch>
        </p:blipFill>
        <p:spPr>
          <a:xfrm>
            <a:off x="443781" y="1893810"/>
            <a:ext cx="3766511" cy="358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2G coverage plots are quite similar for the 3 operators except in few roads</a:t>
            </a:r>
            <a:r>
              <a:rPr lang="en-US" sz="1200" dirty="0" smtClean="0">
                <a:solidFill>
                  <a:srgbClr val="7F7F7F"/>
                </a:solidFill>
                <a:sym typeface="Verdana"/>
              </a:rPr>
              <a:t/>
            </a:r>
            <a:br>
              <a:rPr lang="en-US" sz="1200" dirty="0" smtClean="0">
                <a:solidFill>
                  <a:srgbClr val="7F7F7F"/>
                </a:solidFill>
                <a:sym typeface="Verdana"/>
              </a:rPr>
            </a:br>
            <a:r>
              <a:rPr lang="en-US" sz="1200" dirty="0" smtClean="0">
                <a:solidFill>
                  <a:schemeClr val="accent1"/>
                </a:solidFill>
              </a:rPr>
              <a:t/>
            </a:r>
            <a:br>
              <a:rPr lang="en-US" sz="1200" dirty="0" smtClean="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443781" y="1893810"/>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390230" y="1939031"/>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347932" y="1935938"/>
            <a:ext cx="361361" cy="310577"/>
          </a:xfrm>
          <a:prstGeom prst="rect">
            <a:avLst/>
          </a:prstGeom>
          <a:noFill/>
          <a:ln>
            <a:noFill/>
          </a:ln>
        </p:spPr>
      </p:pic>
      <p:pic>
        <p:nvPicPr>
          <p:cNvPr id="6" name="Picture 5">
            <a:extLst>
              <a:ext uri="{FF2B5EF4-FFF2-40B4-BE49-F238E27FC236}">
                <a16:creationId xmlns:a16="http://schemas.microsoft.com/office/drawing/2014/main" id="{6C0B5B16-AF45-5E68-7E86-F4E508223F52}"/>
              </a:ext>
            </a:extLst>
          </p:cNvPr>
          <p:cNvPicPr>
            <a:picLocks noChangeAspect="1"/>
          </p:cNvPicPr>
          <p:nvPr/>
        </p:nvPicPr>
        <p:blipFill rotWithShape="1">
          <a:blip r:embed="rId9"/>
          <a:srcRect r="3611"/>
          <a:stretch/>
        </p:blipFill>
        <p:spPr>
          <a:xfrm>
            <a:off x="2934327" y="1886860"/>
            <a:ext cx="1331868" cy="716467"/>
          </a:xfrm>
          <a:prstGeom prst="rect">
            <a:avLst/>
          </a:prstGeom>
        </p:spPr>
      </p:pic>
      <p:pic>
        <p:nvPicPr>
          <p:cNvPr id="12" name="Picture 11">
            <a:extLst>
              <a:ext uri="{FF2B5EF4-FFF2-40B4-BE49-F238E27FC236}">
                <a16:creationId xmlns:a16="http://schemas.microsoft.com/office/drawing/2014/main" id="{757B9F92-A8FE-57C2-B177-D51029A89D11}"/>
              </a:ext>
            </a:extLst>
          </p:cNvPr>
          <p:cNvPicPr>
            <a:picLocks noChangeAspect="1"/>
          </p:cNvPicPr>
          <p:nvPr/>
        </p:nvPicPr>
        <p:blipFill>
          <a:blip r:embed="rId10"/>
          <a:stretch>
            <a:fillRect/>
          </a:stretch>
        </p:blipFill>
        <p:spPr>
          <a:xfrm>
            <a:off x="6756741" y="1935938"/>
            <a:ext cx="1407203" cy="767933"/>
          </a:xfrm>
          <a:prstGeom prst="rect">
            <a:avLst/>
          </a:prstGeom>
        </p:spPr>
      </p:pic>
      <p:pic>
        <p:nvPicPr>
          <p:cNvPr id="18" name="Picture 17">
            <a:extLst>
              <a:ext uri="{FF2B5EF4-FFF2-40B4-BE49-F238E27FC236}">
                <a16:creationId xmlns:a16="http://schemas.microsoft.com/office/drawing/2014/main" id="{EA484705-AECC-AAF6-9C0B-12442034A994}"/>
              </a:ext>
            </a:extLst>
          </p:cNvPr>
          <p:cNvPicPr>
            <a:picLocks noChangeAspect="1"/>
          </p:cNvPicPr>
          <p:nvPr/>
        </p:nvPicPr>
        <p:blipFill>
          <a:blip r:embed="rId11"/>
          <a:stretch>
            <a:fillRect/>
          </a:stretch>
        </p:blipFill>
        <p:spPr>
          <a:xfrm>
            <a:off x="10472516" y="1935939"/>
            <a:ext cx="1355153" cy="667388"/>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7060944"/>
              </p:ext>
            </p:extLst>
          </p:nvPr>
        </p:nvGraphicFramePr>
        <p:xfrm>
          <a:off x="469900" y="1853564"/>
          <a:ext cx="9138334" cy="4659777"/>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r>
              <a:rPr lang="fr-FR" sz="2400" dirty="0">
                <a:solidFill>
                  <a:srgbClr val="414141"/>
                </a:solidFill>
              </a:rPr>
              <a:t/>
            </a:r>
            <a:br>
              <a:rPr lang="fr-FR" sz="2400" dirty="0">
                <a:solidFill>
                  <a:srgbClr val="414141"/>
                </a:solidFill>
              </a:rPr>
            </a:b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en-US" sz="1400" dirty="0" smtClean="0">
                <a:solidFill>
                  <a:srgbClr val="7F7F7F"/>
                </a:solidFill>
                <a:latin typeface="Verdana"/>
                <a:ea typeface="Verdana"/>
                <a:cs typeface="Verdana"/>
                <a:sym typeface="Verdana"/>
              </a:rPr>
              <a:t>All operators 3G coverage met ARCEP requirements with better average values for CELTISS.</a:t>
            </a:r>
            <a:r>
              <a:rPr lang="fr-FR" sz="1400" dirty="0" smtClean="0">
                <a:solidFill>
                  <a:srgbClr val="7F7F7F"/>
                </a:solidFill>
                <a:latin typeface="Verdana"/>
                <a:ea typeface="Verdana"/>
                <a:cs typeface="Verdana"/>
                <a:sym typeface="Verdana"/>
              </a:rPr>
              <a:t/>
            </a:r>
            <a:br>
              <a:rPr lang="fr-FR" sz="1400" dirty="0" smtClean="0">
                <a:solidFill>
                  <a:srgbClr val="7F7F7F"/>
                </a:solidFill>
                <a:latin typeface="Verdana"/>
                <a:ea typeface="Verdana"/>
                <a:cs typeface="Verdana"/>
                <a:sym typeface="Verdana"/>
              </a:rPr>
            </a:br>
            <a:r>
              <a:rPr lang="fr-FR" sz="1400" dirty="0" smtClean="0">
                <a:solidFill>
                  <a:srgbClr val="7F7F7F"/>
                </a:solidFill>
                <a:latin typeface="Verdana"/>
                <a:ea typeface="Verdana"/>
                <a:cs typeface="Verdana"/>
                <a:sym typeface="Verdana"/>
              </a:rPr>
              <a:t/>
            </a:r>
            <a:br>
              <a:rPr lang="fr-FR" sz="1400" dirty="0" smtClean="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2598702" y="3982481"/>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smtClean="0">
                <a:solidFill>
                  <a:srgbClr val="414141"/>
                </a:solidFill>
              </a:rPr>
              <a:t>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1904196001"/>
              </p:ext>
            </p:extLst>
          </p:nvPr>
        </p:nvGraphicFramePr>
        <p:xfrm>
          <a:off x="921482" y="1430005"/>
          <a:ext cx="10996150" cy="3552450"/>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smtClean="0">
                          <a:solidFill>
                            <a:srgbClr val="414141"/>
                          </a:solidFill>
                          <a:latin typeface="Verdana"/>
                          <a:ea typeface="Verdana"/>
                          <a:cs typeface="Verdana"/>
                          <a:sym typeface="Quattrocento Sans"/>
                        </a:rPr>
                        <a:t>Scope of </a:t>
                      </a:r>
                      <a:r>
                        <a:rPr lang="fr-FR" sz="1600" b="0" i="0" u="none" strike="noStrike" cap="none" dirty="0" err="1" smtClean="0">
                          <a:solidFill>
                            <a:srgbClr val="414141"/>
                          </a:solidFill>
                          <a:latin typeface="Verdana"/>
                          <a:ea typeface="Verdana"/>
                          <a:cs typeface="Verdana"/>
                          <a:sym typeface="Quattrocento Sans"/>
                        </a:rPr>
                        <a:t>Intermediate</a:t>
                      </a:r>
                      <a:r>
                        <a:rPr lang="fr-FR" sz="1600" b="0" i="0" u="none" strike="noStrike" cap="none" dirty="0" smtClean="0">
                          <a:solidFill>
                            <a:srgbClr val="414141"/>
                          </a:solidFill>
                          <a:latin typeface="Verdana"/>
                          <a:ea typeface="Verdana"/>
                          <a:cs typeface="Verdana"/>
                          <a:sym typeface="Quattrocento Sans"/>
                        </a:rPr>
                        <a:t> Report</a:t>
                      </a:r>
                      <a:endParaRPr sz="1600" b="0" i="0" u="none" strike="noStrike" cap="none" dirty="0">
                        <a:solidFill>
                          <a:srgbClr val="414141"/>
                        </a:solidFill>
                        <a:latin typeface="Verdana"/>
                        <a:ea typeface="Verdana"/>
                        <a:cs typeface="Verdana"/>
                        <a:sym typeface="Arial"/>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 3</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err="1">
                          <a:solidFill>
                            <a:srgbClr val="414141"/>
                          </a:solidFill>
                          <a:latin typeface="Verdana"/>
                          <a:ea typeface="Verdana"/>
                          <a:cs typeface="Verdana"/>
                          <a:sym typeface="Verdana"/>
                        </a:rPr>
                        <a:t>Executive</a:t>
                      </a:r>
                      <a:r>
                        <a:rPr lang="fr-FR" sz="1600" b="0" i="0" u="none" strike="noStrike" cap="none" dirty="0">
                          <a:solidFill>
                            <a:srgbClr val="414141"/>
                          </a:solidFill>
                          <a:latin typeface="Verdana"/>
                          <a:ea typeface="Verdana"/>
                          <a:cs typeface="Verdana"/>
                          <a:sym typeface="Verdana"/>
                        </a:rPr>
                        <a:t> </a:t>
                      </a:r>
                      <a:r>
                        <a:rPr lang="fr-FR" sz="1600" b="0" i="0" u="none" strike="noStrike" cap="none" dirty="0" err="1">
                          <a:solidFill>
                            <a:srgbClr val="414141"/>
                          </a:solidFill>
                          <a:latin typeface="Verdana"/>
                          <a:ea typeface="Verdana"/>
                          <a:cs typeface="Verdana"/>
                          <a:sym typeface="Verdana"/>
                        </a:rPr>
                        <a:t>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  5</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11</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16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23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36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709B076C-DDB9-7849-C39F-6AD43DDA7938}"/>
              </a:ext>
            </a:extLst>
          </p:cNvPr>
          <p:cNvPicPr>
            <a:picLocks noChangeAspect="1"/>
          </p:cNvPicPr>
          <p:nvPr/>
        </p:nvPicPr>
        <p:blipFill>
          <a:blip r:embed="rId3"/>
          <a:stretch>
            <a:fillRect/>
          </a:stretch>
        </p:blipFill>
        <p:spPr>
          <a:xfrm>
            <a:off x="7507709" y="1913139"/>
            <a:ext cx="3347106" cy="3324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28A57BA-443A-8134-40A1-32F832ED5291}"/>
              </a:ext>
            </a:extLst>
          </p:cNvPr>
          <p:cNvPicPr>
            <a:picLocks noChangeAspect="1"/>
          </p:cNvPicPr>
          <p:nvPr/>
        </p:nvPicPr>
        <p:blipFill>
          <a:blip r:embed="rId4"/>
          <a:stretch>
            <a:fillRect/>
          </a:stretch>
        </p:blipFill>
        <p:spPr>
          <a:xfrm>
            <a:off x="4007424" y="1913139"/>
            <a:ext cx="3347106" cy="3322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757AB57-97CA-A1F5-2927-209505F6276E}"/>
              </a:ext>
            </a:extLst>
          </p:cNvPr>
          <p:cNvPicPr>
            <a:picLocks noChangeAspect="1"/>
          </p:cNvPicPr>
          <p:nvPr/>
        </p:nvPicPr>
        <p:blipFill>
          <a:blip r:embed="rId5"/>
          <a:stretch>
            <a:fillRect/>
          </a:stretch>
        </p:blipFill>
        <p:spPr>
          <a:xfrm>
            <a:off x="421124" y="1885557"/>
            <a:ext cx="3433121" cy="3332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3G </a:t>
            </a:r>
            <a:r>
              <a:rPr lang="fr-FR" sz="2400" dirty="0" err="1">
                <a:solidFill>
                  <a:srgbClr val="414141"/>
                </a:solidFill>
              </a:rPr>
              <a:t>coverage-Maps</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2G coverage plots are quite similar for the 3 operators except in few roads</a:t>
            </a:r>
            <a:r>
              <a:rPr lang="fr-FR" sz="1400" dirty="0" smtClean="0">
                <a:solidFill>
                  <a:srgbClr val="7F7F7F"/>
                </a:solidFill>
                <a:sym typeface="Verdana"/>
              </a:rPr>
              <a:t>.</a:t>
            </a:r>
            <a:r>
              <a:rPr lang="fr-FR" sz="1400" dirty="0">
                <a:solidFill>
                  <a:srgbClr val="7F7F7F"/>
                </a:solidFill>
                <a:sym typeface="Verdana"/>
              </a:rPr>
              <a:t/>
            </a:r>
            <a:br>
              <a:rPr lang="fr-FR" sz="1400" dirty="0">
                <a:solidFill>
                  <a:srgbClr val="7F7F7F"/>
                </a:solidFill>
                <a:sym typeface="Verdana"/>
              </a:rPr>
            </a:br>
            <a:r>
              <a:rPr lang="fr-FR" sz="1400" dirty="0">
                <a:solidFill>
                  <a:srgbClr val="7F7F7F"/>
                </a:solidFill>
                <a:sym typeface="Verdana"/>
              </a:rPr>
              <a:t/>
            </a:r>
            <a:br>
              <a:rPr lang="fr-FR" sz="1400" dirty="0">
                <a:solidFill>
                  <a:srgbClr val="7F7F7F"/>
                </a:solidFill>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8514" y="1913139"/>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041047" y="1903281"/>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507709" y="1913139"/>
            <a:ext cx="361361" cy="310577"/>
          </a:xfrm>
          <a:prstGeom prst="rect">
            <a:avLst/>
          </a:prstGeom>
          <a:noFill/>
          <a:ln>
            <a:noFill/>
          </a:ln>
        </p:spPr>
      </p:pic>
      <p:pic>
        <p:nvPicPr>
          <p:cNvPr id="7" name="Picture 6">
            <a:extLst>
              <a:ext uri="{FF2B5EF4-FFF2-40B4-BE49-F238E27FC236}">
                <a16:creationId xmlns:a16="http://schemas.microsoft.com/office/drawing/2014/main" id="{8AD3EC3D-977F-C8CE-7B5B-B7C98C97DFD8}"/>
              </a:ext>
            </a:extLst>
          </p:cNvPr>
          <p:cNvPicPr>
            <a:picLocks noChangeAspect="1"/>
          </p:cNvPicPr>
          <p:nvPr/>
        </p:nvPicPr>
        <p:blipFill>
          <a:blip r:embed="rId9"/>
          <a:stretch>
            <a:fillRect/>
          </a:stretch>
        </p:blipFill>
        <p:spPr>
          <a:xfrm>
            <a:off x="2607643" y="1885557"/>
            <a:ext cx="1293991" cy="853514"/>
          </a:xfrm>
          <a:prstGeom prst="rect">
            <a:avLst/>
          </a:prstGeom>
        </p:spPr>
      </p:pic>
      <p:pic>
        <p:nvPicPr>
          <p:cNvPr id="13" name="Picture 12">
            <a:extLst>
              <a:ext uri="{FF2B5EF4-FFF2-40B4-BE49-F238E27FC236}">
                <a16:creationId xmlns:a16="http://schemas.microsoft.com/office/drawing/2014/main" id="{ECFE0BA4-A55F-3A9F-7241-86E62024A492}"/>
              </a:ext>
            </a:extLst>
          </p:cNvPr>
          <p:cNvPicPr>
            <a:picLocks noChangeAspect="1"/>
          </p:cNvPicPr>
          <p:nvPr/>
        </p:nvPicPr>
        <p:blipFill>
          <a:blip r:embed="rId10"/>
          <a:stretch>
            <a:fillRect/>
          </a:stretch>
        </p:blipFill>
        <p:spPr>
          <a:xfrm>
            <a:off x="6096000" y="1913140"/>
            <a:ext cx="1246377" cy="825932"/>
          </a:xfrm>
          <a:prstGeom prst="rect">
            <a:avLst/>
          </a:prstGeom>
        </p:spPr>
      </p:pic>
      <p:pic>
        <p:nvPicPr>
          <p:cNvPr id="19" name="Picture 18">
            <a:extLst>
              <a:ext uri="{FF2B5EF4-FFF2-40B4-BE49-F238E27FC236}">
                <a16:creationId xmlns:a16="http://schemas.microsoft.com/office/drawing/2014/main" id="{727C9539-DE45-79AA-2233-5402FBC6EFE6}"/>
              </a:ext>
            </a:extLst>
          </p:cNvPr>
          <p:cNvPicPr>
            <a:picLocks noChangeAspect="1"/>
          </p:cNvPicPr>
          <p:nvPr/>
        </p:nvPicPr>
        <p:blipFill>
          <a:blip r:embed="rId11"/>
          <a:stretch>
            <a:fillRect/>
          </a:stretch>
        </p:blipFill>
        <p:spPr>
          <a:xfrm>
            <a:off x="9560823" y="1870315"/>
            <a:ext cx="1293992" cy="883997"/>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538516978"/>
              </p:ext>
            </p:extLst>
          </p:nvPr>
        </p:nvGraphicFramePr>
        <p:xfrm>
          <a:off x="1392041" y="1777648"/>
          <a:ext cx="9733478" cy="4355866"/>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4G </a:t>
            </a:r>
            <a:r>
              <a:rPr lang="fr-FR" sz="2400" dirty="0" err="1">
                <a:solidFill>
                  <a:srgbClr val="414141"/>
                </a:solidFill>
              </a:rPr>
              <a:t>coverage</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All operators failed to satisfy the 4G Indoor coverage, CELTISS failed also in 4G </a:t>
            </a:r>
            <a:r>
              <a:rPr lang="en-US" sz="1400" dirty="0" err="1">
                <a:solidFill>
                  <a:srgbClr val="7F7F7F"/>
                </a:solidFill>
              </a:rPr>
              <a:t>incar</a:t>
            </a:r>
            <a:r>
              <a:rPr lang="en-US" sz="1400" dirty="0">
                <a:solidFill>
                  <a:srgbClr val="7F7F7F"/>
                </a:solidFill>
              </a:rPr>
              <a:t> coverage</a:t>
            </a:r>
            <a:r>
              <a:rPr lang="en-US" sz="1200" dirty="0" smtClean="0">
                <a:solidFill>
                  <a:srgbClr val="7F7F7F"/>
                </a:solidFill>
                <a:sym typeface="Verdana"/>
              </a:rPr>
              <a:t>.</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560320" y="3066611"/>
            <a:ext cx="7751298"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20" name="Picture 19">
            <a:extLst>
              <a:ext uri="{FF2B5EF4-FFF2-40B4-BE49-F238E27FC236}">
                <a16:creationId xmlns:a16="http://schemas.microsoft.com/office/drawing/2014/main" id="{64FF5DB5-A6F6-B5A4-46CD-EF694DBCA074}"/>
              </a:ext>
            </a:extLst>
          </p:cNvPr>
          <p:cNvPicPr>
            <a:picLocks noChangeAspect="1"/>
          </p:cNvPicPr>
          <p:nvPr/>
        </p:nvPicPr>
        <p:blipFill>
          <a:blip r:embed="rId3"/>
          <a:stretch>
            <a:fillRect/>
          </a:stretch>
        </p:blipFill>
        <p:spPr>
          <a:xfrm>
            <a:off x="8281512" y="1987236"/>
            <a:ext cx="3475218" cy="3267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FC88C2CB-06CF-4C7C-942B-AEC7F00A4DB1}"/>
              </a:ext>
            </a:extLst>
          </p:cNvPr>
          <p:cNvPicPr>
            <a:picLocks noChangeAspect="1"/>
          </p:cNvPicPr>
          <p:nvPr/>
        </p:nvPicPr>
        <p:blipFill>
          <a:blip r:embed="rId4"/>
          <a:stretch>
            <a:fillRect/>
          </a:stretch>
        </p:blipFill>
        <p:spPr>
          <a:xfrm>
            <a:off x="4360895" y="1966219"/>
            <a:ext cx="3632726" cy="3288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2DD4027-8A2B-2015-FDC5-983254E2FC9C}"/>
              </a:ext>
            </a:extLst>
          </p:cNvPr>
          <p:cNvPicPr>
            <a:picLocks noChangeAspect="1"/>
          </p:cNvPicPr>
          <p:nvPr/>
        </p:nvPicPr>
        <p:blipFill>
          <a:blip r:embed="rId5"/>
          <a:stretch>
            <a:fillRect/>
          </a:stretch>
        </p:blipFill>
        <p:spPr>
          <a:xfrm>
            <a:off x="413207" y="1966220"/>
            <a:ext cx="3736006" cy="3326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2400" dirty="0" smtClean="0">
                <a:solidFill>
                  <a:srgbClr val="414141"/>
                </a:solidFill>
              </a:rPr>
              <a:t/>
            </a:r>
            <a:br>
              <a:rPr lang="fr-FR" sz="2400" dirty="0" smtClean="0">
                <a:solidFill>
                  <a:srgbClr val="414141"/>
                </a:solidFill>
              </a:rPr>
            </a:br>
            <a:r>
              <a:rPr lang="en-US" sz="1400" dirty="0" smtClean="0">
                <a:solidFill>
                  <a:srgbClr val="7F7F7F"/>
                </a:solidFill>
              </a:rPr>
              <a:t>2G </a:t>
            </a:r>
            <a:r>
              <a:rPr lang="en-US" sz="1400" dirty="0">
                <a:solidFill>
                  <a:srgbClr val="7F7F7F"/>
                </a:solidFill>
              </a:rPr>
              <a:t>coverage plots are quite similar for the 3 operators except in few roads</a:t>
            </a:r>
            <a:r>
              <a:rPr lang="fr-FR" sz="1400" dirty="0">
                <a:solidFill>
                  <a:srgbClr val="7F7F7F"/>
                </a:solidFill>
              </a:rPr>
              <a:t>.</a:t>
            </a:r>
            <a:r>
              <a:rPr lang="fr-FR" sz="1400" dirty="0">
                <a:solidFill>
                  <a:srgbClr val="7F7F7F"/>
                </a:solidFill>
                <a:sym typeface="Verdana"/>
              </a:rPr>
              <a:t/>
            </a:r>
            <a:br>
              <a:rPr lang="fr-FR" sz="1400" dirty="0">
                <a:solidFill>
                  <a:srgbClr val="7F7F7F"/>
                </a:solidFill>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13207" y="1966220"/>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367023" y="1972025"/>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281512" y="1998731"/>
            <a:ext cx="251494" cy="258077"/>
          </a:xfrm>
          <a:prstGeom prst="rect">
            <a:avLst/>
          </a:prstGeom>
          <a:noFill/>
          <a:ln>
            <a:noFill/>
          </a:ln>
        </p:spPr>
      </p:pic>
      <p:pic>
        <p:nvPicPr>
          <p:cNvPr id="6" name="Picture 5">
            <a:extLst>
              <a:ext uri="{FF2B5EF4-FFF2-40B4-BE49-F238E27FC236}">
                <a16:creationId xmlns:a16="http://schemas.microsoft.com/office/drawing/2014/main" id="{BC4D75DE-EBD5-CF82-DA68-8C6DB618A3C4}"/>
              </a:ext>
            </a:extLst>
          </p:cNvPr>
          <p:cNvPicPr>
            <a:picLocks noChangeAspect="1"/>
          </p:cNvPicPr>
          <p:nvPr/>
        </p:nvPicPr>
        <p:blipFill>
          <a:blip r:embed="rId9"/>
          <a:stretch>
            <a:fillRect/>
          </a:stretch>
        </p:blipFill>
        <p:spPr>
          <a:xfrm>
            <a:off x="2686895" y="1966218"/>
            <a:ext cx="1495285" cy="785461"/>
          </a:xfrm>
          <a:prstGeom prst="rect">
            <a:avLst/>
          </a:prstGeom>
        </p:spPr>
      </p:pic>
      <p:pic>
        <p:nvPicPr>
          <p:cNvPr id="17" name="Picture 16">
            <a:extLst>
              <a:ext uri="{FF2B5EF4-FFF2-40B4-BE49-F238E27FC236}">
                <a16:creationId xmlns:a16="http://schemas.microsoft.com/office/drawing/2014/main" id="{D18F7E3E-7E13-91CB-4711-D2B362303170}"/>
              </a:ext>
            </a:extLst>
          </p:cNvPr>
          <p:cNvPicPr>
            <a:picLocks noChangeAspect="1"/>
          </p:cNvPicPr>
          <p:nvPr/>
        </p:nvPicPr>
        <p:blipFill>
          <a:blip r:embed="rId10"/>
          <a:stretch>
            <a:fillRect/>
          </a:stretch>
        </p:blipFill>
        <p:spPr>
          <a:xfrm>
            <a:off x="6663516" y="1966218"/>
            <a:ext cx="1396040" cy="806477"/>
          </a:xfrm>
          <a:prstGeom prst="rect">
            <a:avLst/>
          </a:prstGeom>
        </p:spPr>
      </p:pic>
      <p:pic>
        <p:nvPicPr>
          <p:cNvPr id="23" name="Picture 22">
            <a:extLst>
              <a:ext uri="{FF2B5EF4-FFF2-40B4-BE49-F238E27FC236}">
                <a16:creationId xmlns:a16="http://schemas.microsoft.com/office/drawing/2014/main" id="{DDD9DC6B-DE59-1DCE-1F51-72E115D7E73F}"/>
              </a:ext>
            </a:extLst>
          </p:cNvPr>
          <p:cNvPicPr>
            <a:picLocks noChangeAspect="1"/>
          </p:cNvPicPr>
          <p:nvPr/>
        </p:nvPicPr>
        <p:blipFill>
          <a:blip r:embed="rId11"/>
          <a:stretch>
            <a:fillRect/>
          </a:stretch>
        </p:blipFill>
        <p:spPr>
          <a:xfrm>
            <a:off x="10287000" y="1966218"/>
            <a:ext cx="1491793" cy="806477"/>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smtClean="0">
                <a:solidFill>
                  <a:srgbClr val="FFFFFF"/>
                </a:solidFill>
                <a:latin typeface="Quattrocento Sans"/>
                <a:ea typeface="Quattrocento Sans"/>
                <a:cs typeface="Quattrocento Sans"/>
                <a:sym typeface="Quattrocento Sans"/>
              </a:rPr>
              <a:t>05</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579732050"/>
              </p:ext>
            </p:extLst>
          </p:nvPr>
        </p:nvGraphicFramePr>
        <p:xfrm>
          <a:off x="469900" y="2061209"/>
          <a:ext cx="3243971"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smtClean="0">
                <a:solidFill>
                  <a:srgbClr val="7F7F7F"/>
                </a:solidFill>
                <a:latin typeface="Verdana"/>
                <a:ea typeface="Verdana"/>
                <a:cs typeface="Verdana"/>
                <a:sym typeface="Verdana"/>
              </a:rPr>
              <a:t>MTN has the best accessibility to voice service compared to competitors,</a:t>
            </a:r>
            <a:br>
              <a:rPr lang="en-US" sz="1400" dirty="0" smtClean="0">
                <a:solidFill>
                  <a:srgbClr val="7F7F7F"/>
                </a:solidFill>
                <a:latin typeface="Verdana"/>
                <a:ea typeface="Verdana"/>
                <a:cs typeface="Verdana"/>
                <a:sym typeface="Verdana"/>
              </a:rPr>
            </a:br>
            <a:r>
              <a:rPr lang="en-US" sz="1400" dirty="0" smtClean="0">
                <a:solidFill>
                  <a:srgbClr val="7F7F7F"/>
                </a:solidFill>
                <a:latin typeface="Verdana"/>
                <a:ea typeface="Verdana"/>
                <a:cs typeface="Verdana"/>
                <a:sym typeface="Verdana"/>
              </a:rPr>
              <a:t>MTN 3G blocked rate is higher than competitors</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463040" y="5424376"/>
            <a:ext cx="1867961"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2923670691"/>
              </p:ext>
            </p:extLst>
          </p:nvPr>
        </p:nvGraphicFramePr>
        <p:xfrm>
          <a:off x="3973585" y="2061209"/>
          <a:ext cx="7748515" cy="42538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436899763"/>
              </p:ext>
            </p:extLst>
          </p:nvPr>
        </p:nvGraphicFramePr>
        <p:xfrm>
          <a:off x="470398" y="2089525"/>
          <a:ext cx="2646428"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MOOV has the best ratio of excellent and good Voice Quality samples </a:t>
            </a:r>
            <a:br>
              <a:rPr lang="en-US" sz="1400" dirty="0">
                <a:solidFill>
                  <a:srgbClr val="7F7F7F"/>
                </a:solidFill>
              </a:rPr>
            </a:br>
            <a:r>
              <a:rPr lang="en-US" sz="1400" dirty="0">
                <a:solidFill>
                  <a:srgbClr val="7F7F7F"/>
                </a:solidFill>
              </a:rPr>
              <a:t>MTN needs to improve its voice quality MOS by pushing CS traffic to 3G and increase 2G full rate penetration.</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849961" y="4126976"/>
            <a:ext cx="1083212"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61204975"/>
              </p:ext>
            </p:extLst>
          </p:nvPr>
        </p:nvGraphicFramePr>
        <p:xfrm>
          <a:off x="3322565" y="2089525"/>
          <a:ext cx="8399536" cy="43772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581571328"/>
              </p:ext>
            </p:extLst>
          </p:nvPr>
        </p:nvGraphicFramePr>
        <p:xfrm>
          <a:off x="1519237" y="1615440"/>
          <a:ext cx="9153525" cy="4672818"/>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All operators satisfy ARCEP thresholds regarding Call Drop Rate.</a:t>
            </a:r>
            <a:r>
              <a:rPr lang="fr-FR" sz="1400" dirty="0">
                <a:solidFill>
                  <a:srgbClr val="414141"/>
                </a:solidFill>
              </a:rPr>
              <a:t/>
            </a:r>
            <a:br>
              <a:rPr lang="fr-FR" sz="1400" dirty="0">
                <a:solidFill>
                  <a:srgbClr val="414141"/>
                </a:solidFill>
              </a:rPr>
            </a:br>
            <a:r>
              <a:rPr lang="fr-FR" dirty="0">
                <a:solidFill>
                  <a:srgbClr val="414141"/>
                </a:solidFill>
              </a:rPr>
              <a:t/>
            </a: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432652" y="4513242"/>
            <a:ext cx="5373723" cy="1895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r>
              <a:rPr lang="fr-FR" sz="2400" dirty="0">
                <a:solidFill>
                  <a:srgbClr val="414141"/>
                </a:solidFill>
              </a:rPr>
              <a:t/>
            </a:r>
            <a:br>
              <a:rPr lang="fr-FR" sz="2400" dirty="0">
                <a:solidFill>
                  <a:srgbClr val="414141"/>
                </a:solidFill>
              </a:rPr>
            </a:br>
            <a:r>
              <a:rPr lang="fr-FR" sz="2400" dirty="0" smtClean="0">
                <a:solidFill>
                  <a:srgbClr val="414141"/>
                </a:solidFill>
              </a:rPr>
              <a:t/>
            </a:r>
            <a:br>
              <a:rPr lang="fr-FR" sz="2400" dirty="0" smtClean="0">
                <a:solidFill>
                  <a:srgbClr val="414141"/>
                </a:solidFill>
              </a:rPr>
            </a:br>
            <a:r>
              <a:rPr lang="fr-FR" sz="1400" dirty="0">
                <a:solidFill>
                  <a:srgbClr val="7F7F7F"/>
                </a:solidFill>
              </a:rPr>
              <a:t>20%</a:t>
            </a:r>
            <a:r>
              <a:rPr lang="fr-FR" sz="1400" dirty="0" smtClean="0">
                <a:solidFill>
                  <a:srgbClr val="414141"/>
                </a:solidFill>
              </a:rPr>
              <a:t> </a:t>
            </a:r>
            <a:r>
              <a:rPr lang="fr-FR" sz="1400" dirty="0">
                <a:solidFill>
                  <a:srgbClr val="7F7F7F"/>
                </a:solidFill>
              </a:rPr>
              <a:t>of MTN </a:t>
            </a:r>
            <a:r>
              <a:rPr lang="en-US" sz="1400" dirty="0">
                <a:solidFill>
                  <a:srgbClr val="7F7F7F"/>
                </a:solidFill>
              </a:rPr>
              <a:t> </a:t>
            </a:r>
            <a:r>
              <a:rPr lang="en-US" sz="1400" dirty="0" smtClean="0">
                <a:solidFill>
                  <a:srgbClr val="7F7F7F"/>
                </a:solidFill>
                <a:sym typeface="Verdana"/>
              </a:rPr>
              <a:t>voice calls is carried by 2G while all voice traffic is carried by 3G for competitors</a:t>
            </a:r>
            <a:br>
              <a:rPr lang="en-US" sz="1400" dirty="0" smtClean="0">
                <a:solidFill>
                  <a:srgbClr val="7F7F7F"/>
                </a:solidFill>
                <a:sym typeface="Verdana"/>
              </a:rPr>
            </a:br>
            <a:r>
              <a:rPr lang="en-US" sz="1400" dirty="0" smtClean="0">
                <a:solidFill>
                  <a:srgbClr val="7F7F7F"/>
                </a:solidFill>
                <a:sym typeface="Verdana"/>
              </a:rPr>
              <a:t>Its recommended for MTN to reduce 2G utilization and increase 3G penetration for better audio quality.</a:t>
            </a:r>
            <a:br>
              <a:rPr lang="en-US" sz="1400" dirty="0" smtClean="0">
                <a:solidFill>
                  <a:srgbClr val="7F7F7F"/>
                </a:solidFill>
                <a:sym typeface="Verdana"/>
              </a:rPr>
            </a:br>
            <a:r>
              <a:rPr lang="en-US" sz="1400" dirty="0" smtClean="0">
                <a:solidFill>
                  <a:srgbClr val="7F7F7F"/>
                </a:solidFill>
                <a:sym typeface="Verdana"/>
              </a:rPr>
              <a:t>MTN's 2G band usage: </a:t>
            </a:r>
            <a:r>
              <a:rPr lang="en-US" sz="1400" b="1" dirty="0" smtClean="0">
                <a:solidFill>
                  <a:srgbClr val="7F7F7F"/>
                </a:solidFill>
                <a:sym typeface="Verdana"/>
              </a:rPr>
              <a:t>76,76% </a:t>
            </a:r>
            <a:r>
              <a:rPr lang="en-US" sz="1400" dirty="0" smtClean="0">
                <a:solidFill>
                  <a:srgbClr val="7F7F7F"/>
                </a:solidFill>
                <a:sym typeface="Verdana"/>
              </a:rPr>
              <a:t>GSM 900 and </a:t>
            </a:r>
            <a:r>
              <a:rPr lang="en-US" sz="1400" b="1" dirty="0" smtClean="0">
                <a:solidFill>
                  <a:srgbClr val="7F7F7F"/>
                </a:solidFill>
                <a:sym typeface="Verdana"/>
              </a:rPr>
              <a:t>23,24% </a:t>
            </a:r>
            <a:r>
              <a:rPr lang="en-US" sz="1400" dirty="0" smtClean="0">
                <a:solidFill>
                  <a:srgbClr val="7F7F7F"/>
                </a:solidFill>
                <a:sym typeface="Verdana"/>
              </a:rPr>
              <a:t>GSM 1800 </a:t>
            </a:r>
            <a:r>
              <a:rPr lang="en-US" sz="1400" dirty="0" err="1" smtClean="0">
                <a:solidFill>
                  <a:srgbClr val="7F7F7F"/>
                </a:solidFill>
                <a:sym typeface="Verdana"/>
              </a:rPr>
              <a:t>Mhz</a:t>
            </a:r>
            <a:r>
              <a:rPr lang="en-US" sz="1400" dirty="0" smtClean="0">
                <a:solidFill>
                  <a:srgbClr val="7F7F7F"/>
                </a:solidFill>
                <a:sym typeface="Verdana"/>
              </a:rPr>
              <a:t>,</a:t>
            </a:r>
            <a:br>
              <a:rPr lang="en-US" sz="1400" dirty="0" smtClean="0">
                <a:solidFill>
                  <a:srgbClr val="7F7F7F"/>
                </a:solidFill>
                <a:sym typeface="Verdana"/>
              </a:rPr>
            </a:br>
            <a:r>
              <a:rPr lang="en-US" sz="1400" dirty="0" smtClean="0">
                <a:solidFill>
                  <a:srgbClr val="7F7F7F"/>
                </a:solidFill>
                <a:sym typeface="Verdana"/>
              </a:rPr>
              <a:t>43 % of MTN 3G CS traffic is carried on U900 compared to 24% and 7% for MOOV and CELTISS.</a:t>
            </a: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1380924215"/>
              </p:ext>
            </p:extLst>
          </p:nvPr>
        </p:nvGraphicFramePr>
        <p:xfrm>
          <a:off x="469900" y="3117548"/>
          <a:ext cx="3539391"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191411465"/>
              </p:ext>
            </p:extLst>
          </p:nvPr>
        </p:nvGraphicFramePr>
        <p:xfrm>
          <a:off x="4212399" y="3117548"/>
          <a:ext cx="3767201" cy="30540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2377649531"/>
              </p:ext>
            </p:extLst>
          </p:nvPr>
        </p:nvGraphicFramePr>
        <p:xfrm>
          <a:off x="8182707" y="3117548"/>
          <a:ext cx="3847367" cy="30540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 name="Picture 18">
            <a:extLst>
              <a:ext uri="{FF2B5EF4-FFF2-40B4-BE49-F238E27FC236}">
                <a16:creationId xmlns:a16="http://schemas.microsoft.com/office/drawing/2014/main" id="{16D25E7D-A08A-F594-3181-7DAADE3D5400}"/>
              </a:ext>
            </a:extLst>
          </p:cNvPr>
          <p:cNvPicPr>
            <a:picLocks noChangeAspect="1"/>
          </p:cNvPicPr>
          <p:nvPr/>
        </p:nvPicPr>
        <p:blipFill>
          <a:blip r:embed="rId3"/>
          <a:stretch>
            <a:fillRect/>
          </a:stretch>
        </p:blipFill>
        <p:spPr>
          <a:xfrm>
            <a:off x="8205555" y="1851198"/>
            <a:ext cx="3569308" cy="3242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ED95645-0379-0A13-52CF-5BADBB638D55}"/>
              </a:ext>
            </a:extLst>
          </p:cNvPr>
          <p:cNvPicPr>
            <a:picLocks noChangeAspect="1"/>
          </p:cNvPicPr>
          <p:nvPr/>
        </p:nvPicPr>
        <p:blipFill>
          <a:blip r:embed="rId4"/>
          <a:stretch>
            <a:fillRect/>
          </a:stretch>
        </p:blipFill>
        <p:spPr>
          <a:xfrm>
            <a:off x="4354221" y="1851197"/>
            <a:ext cx="3700584" cy="3243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A39E13E-E538-623F-0165-292D31FFF745}"/>
              </a:ext>
            </a:extLst>
          </p:cNvPr>
          <p:cNvPicPr>
            <a:picLocks noChangeAspect="1"/>
          </p:cNvPicPr>
          <p:nvPr/>
        </p:nvPicPr>
        <p:blipFill>
          <a:blip r:embed="rId5"/>
          <a:stretch>
            <a:fillRect/>
          </a:stretch>
        </p:blipFill>
        <p:spPr>
          <a:xfrm>
            <a:off x="522663" y="1873978"/>
            <a:ext cx="3700585" cy="3220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13622" y="25090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MTN has </a:t>
            </a:r>
            <a:r>
              <a:rPr lang="fr-FR" sz="1400" dirty="0" err="1">
                <a:solidFill>
                  <a:srgbClr val="7F7F7F"/>
                </a:solidFill>
                <a:sym typeface="Verdana"/>
              </a:rPr>
              <a:t>around</a:t>
            </a:r>
            <a:r>
              <a:rPr lang="fr-FR" sz="1400" dirty="0">
                <a:solidFill>
                  <a:srgbClr val="7F7F7F"/>
                </a:solidFill>
                <a:sym typeface="Verdana"/>
              </a:rPr>
              <a:t> </a:t>
            </a:r>
            <a:r>
              <a:rPr lang="fr-FR" sz="1400" dirty="0" smtClean="0">
                <a:solidFill>
                  <a:srgbClr val="7F7F7F"/>
                </a:solidFill>
                <a:sym typeface="Verdana"/>
              </a:rPr>
              <a:t>1% </a:t>
            </a:r>
            <a:r>
              <a:rPr lang="fr-FR" sz="1400" dirty="0">
                <a:solidFill>
                  <a:srgbClr val="7F7F7F"/>
                </a:solidFill>
                <a:sym typeface="Verdana"/>
              </a:rPr>
              <a:t>of MOS </a:t>
            </a:r>
            <a:r>
              <a:rPr lang="fr-FR" sz="1400" dirty="0" err="1">
                <a:solidFill>
                  <a:srgbClr val="7F7F7F"/>
                </a:solidFill>
                <a:sym typeface="Verdana"/>
              </a:rPr>
              <a:t>samples</a:t>
            </a:r>
            <a:r>
              <a:rPr lang="fr-FR" sz="1400" dirty="0">
                <a:solidFill>
                  <a:srgbClr val="7F7F7F"/>
                </a:solidFill>
                <a:sym typeface="Verdana"/>
              </a:rPr>
              <a:t> </a:t>
            </a:r>
            <a:r>
              <a:rPr lang="fr-FR" sz="1400" dirty="0" err="1">
                <a:solidFill>
                  <a:srgbClr val="7F7F7F"/>
                </a:solidFill>
                <a:sym typeface="Verdana"/>
              </a:rPr>
              <a:t>lower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2.2, </a:t>
            </a:r>
            <a:br>
              <a:rPr lang="fr-FR" sz="1400" dirty="0">
                <a:solidFill>
                  <a:srgbClr val="7F7F7F"/>
                </a:solidFill>
                <a:sym typeface="Verdana"/>
              </a:rPr>
            </a:br>
            <a:r>
              <a:rPr lang="fr-FR" sz="1400" dirty="0">
                <a:solidFill>
                  <a:srgbClr val="7F7F7F"/>
                </a:solidFill>
                <a:sym typeface="Verdana"/>
              </a:rPr>
              <a:t>Values </a:t>
            </a:r>
            <a:r>
              <a:rPr lang="fr-FR" sz="1400" dirty="0" err="1">
                <a:solidFill>
                  <a:srgbClr val="7F7F7F"/>
                </a:solidFill>
                <a:sym typeface="Verdana"/>
              </a:rPr>
              <a:t>lower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2,2 </a:t>
            </a:r>
            <a:r>
              <a:rPr lang="fr-FR" sz="1400" dirty="0">
                <a:solidFill>
                  <a:srgbClr val="7F7F7F"/>
                </a:solidFill>
              </a:rPr>
              <a:t>pose</a:t>
            </a:r>
            <a:r>
              <a:rPr lang="fr-FR" sz="1400" dirty="0">
                <a:solidFill>
                  <a:srgbClr val="7F7F7F"/>
                </a:solidFill>
                <a:sym typeface="Verdana"/>
              </a:rPr>
              <a:t> </a:t>
            </a:r>
            <a:r>
              <a:rPr lang="fr-FR" sz="1400" dirty="0" err="1">
                <a:solidFill>
                  <a:srgbClr val="7F7F7F"/>
                </a:solidFill>
                <a:sym typeface="Verdana"/>
              </a:rPr>
              <a:t>risk</a:t>
            </a:r>
            <a:r>
              <a:rPr lang="fr-FR" sz="1400" dirty="0">
                <a:solidFill>
                  <a:srgbClr val="7F7F7F"/>
                </a:solidFill>
                <a:sym typeface="Verdana"/>
              </a:rPr>
              <a:t> of </a:t>
            </a:r>
            <a:r>
              <a:rPr lang="fr-FR" sz="1400" dirty="0" err="1">
                <a:solidFill>
                  <a:srgbClr val="7F7F7F"/>
                </a:solidFill>
                <a:sym typeface="Verdana"/>
              </a:rPr>
              <a:t>bad</a:t>
            </a:r>
            <a:r>
              <a:rPr lang="fr-FR" sz="1400" dirty="0">
                <a:solidFill>
                  <a:srgbClr val="7F7F7F"/>
                </a:solidFill>
                <a:sym typeface="Verdana"/>
              </a:rPr>
              <a:t> </a:t>
            </a:r>
            <a:r>
              <a:rPr lang="fr-FR" sz="1400" dirty="0" err="1">
                <a:solidFill>
                  <a:srgbClr val="7F7F7F"/>
                </a:solidFill>
                <a:sym typeface="Verdana"/>
              </a:rPr>
              <a:t>users</a:t>
            </a:r>
            <a:r>
              <a:rPr lang="fr-FR" sz="1400" dirty="0">
                <a:solidFill>
                  <a:srgbClr val="7F7F7F"/>
                </a:solidFill>
                <a:sym typeface="Verdana"/>
              </a:rPr>
              <a:t> </a:t>
            </a:r>
            <a:r>
              <a:rPr lang="fr-FR" sz="1400" dirty="0" err="1">
                <a:solidFill>
                  <a:srgbClr val="7F7F7F"/>
                </a:solidFill>
                <a:sym typeface="Verdana"/>
              </a:rPr>
              <a:t>perceived</a:t>
            </a:r>
            <a:r>
              <a:rPr lang="fr-FR" sz="1400" dirty="0">
                <a:solidFill>
                  <a:srgbClr val="7F7F7F"/>
                </a:solidFill>
                <a:sym typeface="Verdana"/>
              </a:rPr>
              <a:t> </a:t>
            </a:r>
            <a:r>
              <a:rPr lang="fr-FR" sz="1400" dirty="0" err="1">
                <a:solidFill>
                  <a:srgbClr val="7F7F7F"/>
                </a:solidFill>
                <a:sym typeface="Verdana"/>
              </a:rPr>
              <a:t>voice</a:t>
            </a:r>
            <a:r>
              <a:rPr lang="fr-FR" sz="1400" dirty="0">
                <a:solidFill>
                  <a:srgbClr val="7F7F7F"/>
                </a:solidFill>
                <a:sym typeface="Verdana"/>
              </a:rPr>
              <a:t> </a:t>
            </a:r>
            <a:r>
              <a:rPr lang="fr-FR" sz="1400" dirty="0" err="1">
                <a:solidFill>
                  <a:srgbClr val="7F7F7F"/>
                </a:solidFill>
                <a:sym typeface="Verdana"/>
              </a:rPr>
              <a:t>quality</a:t>
            </a: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22663" y="186848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373998" y="1868709"/>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05555" y="1851197"/>
            <a:ext cx="251494" cy="258077"/>
          </a:xfrm>
          <a:prstGeom prst="rect">
            <a:avLst/>
          </a:prstGeom>
          <a:noFill/>
          <a:ln>
            <a:noFill/>
          </a:ln>
        </p:spPr>
      </p:pic>
      <p:pic>
        <p:nvPicPr>
          <p:cNvPr id="7" name="Picture 6">
            <a:extLst>
              <a:ext uri="{FF2B5EF4-FFF2-40B4-BE49-F238E27FC236}">
                <a16:creationId xmlns:a16="http://schemas.microsoft.com/office/drawing/2014/main" id="{D5FF86DD-835C-4700-1A9B-36EDB4AAD1D8}"/>
              </a:ext>
            </a:extLst>
          </p:cNvPr>
          <p:cNvPicPr>
            <a:picLocks noChangeAspect="1"/>
          </p:cNvPicPr>
          <p:nvPr/>
        </p:nvPicPr>
        <p:blipFill>
          <a:blip r:embed="rId9"/>
          <a:stretch>
            <a:fillRect/>
          </a:stretch>
        </p:blipFill>
        <p:spPr>
          <a:xfrm>
            <a:off x="2978334" y="1868486"/>
            <a:ext cx="1290016" cy="835385"/>
          </a:xfrm>
          <a:prstGeom prst="rect">
            <a:avLst/>
          </a:prstGeom>
        </p:spPr>
      </p:pic>
      <p:pic>
        <p:nvPicPr>
          <p:cNvPr id="16" name="Picture 15">
            <a:extLst>
              <a:ext uri="{FF2B5EF4-FFF2-40B4-BE49-F238E27FC236}">
                <a16:creationId xmlns:a16="http://schemas.microsoft.com/office/drawing/2014/main" id="{8EA62579-464A-5E88-9530-7500E03A8FCB}"/>
              </a:ext>
            </a:extLst>
          </p:cNvPr>
          <p:cNvPicPr>
            <a:picLocks noChangeAspect="1"/>
          </p:cNvPicPr>
          <p:nvPr/>
        </p:nvPicPr>
        <p:blipFill>
          <a:blip r:embed="rId10"/>
          <a:stretch>
            <a:fillRect/>
          </a:stretch>
        </p:blipFill>
        <p:spPr>
          <a:xfrm>
            <a:off x="6724021" y="1851197"/>
            <a:ext cx="1363075" cy="848933"/>
          </a:xfrm>
          <a:prstGeom prst="rect">
            <a:avLst/>
          </a:prstGeom>
        </p:spPr>
      </p:pic>
      <p:pic>
        <p:nvPicPr>
          <p:cNvPr id="22" name="Picture 21">
            <a:extLst>
              <a:ext uri="{FF2B5EF4-FFF2-40B4-BE49-F238E27FC236}">
                <a16:creationId xmlns:a16="http://schemas.microsoft.com/office/drawing/2014/main" id="{2E1545E2-9638-A191-B1CD-7C0617332FD4}"/>
              </a:ext>
            </a:extLst>
          </p:cNvPr>
          <p:cNvPicPr>
            <a:picLocks noChangeAspect="1"/>
          </p:cNvPicPr>
          <p:nvPr/>
        </p:nvPicPr>
        <p:blipFill>
          <a:blip r:embed="rId11"/>
          <a:stretch>
            <a:fillRect/>
          </a:stretch>
        </p:blipFill>
        <p:spPr>
          <a:xfrm>
            <a:off x="10456895" y="1832736"/>
            <a:ext cx="1308927" cy="867394"/>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en-US" sz="2400" dirty="0" smtClean="0">
                <a:solidFill>
                  <a:srgbClr val="414141"/>
                </a:solidFill>
              </a:rPr>
              <a:t>Benchmarking: Radio parameters EC/NO comparison</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smtClean="0">
                <a:solidFill>
                  <a:srgbClr val="7F7F7F"/>
                </a:solidFill>
              </a:rPr>
              <a:t>Only 18% of MTN 3G </a:t>
            </a:r>
            <a:r>
              <a:rPr lang="en-US" sz="1400" dirty="0" err="1" smtClean="0">
                <a:solidFill>
                  <a:srgbClr val="7F7F7F"/>
                </a:solidFill>
              </a:rPr>
              <a:t>EcNo</a:t>
            </a:r>
            <a:r>
              <a:rPr lang="en-US" sz="1400" dirty="0" smtClean="0">
                <a:solidFill>
                  <a:srgbClr val="7F7F7F"/>
                </a:solidFill>
              </a:rPr>
              <a:t> samples are within acceptable range compared to 73% and 95% for MOOV and CELTISS</a:t>
            </a:r>
            <a:r>
              <a:rPr lang="en-US" sz="1400" dirty="0" smtClean="0">
                <a:solidFill>
                  <a:srgbClr val="7F7F7F"/>
                </a:solidFill>
                <a:sym typeface="Verdana"/>
              </a:rPr>
              <a:t>.</a:t>
            </a:r>
            <a:br>
              <a:rPr lang="en-US" sz="1400" dirty="0" smtClean="0">
                <a:solidFill>
                  <a:srgbClr val="7F7F7F"/>
                </a:solidFill>
                <a:sym typeface="Verdana"/>
              </a:rPr>
            </a:br>
            <a:r>
              <a:rPr lang="en-US" sz="1400" dirty="0" smtClean="0">
                <a:solidFill>
                  <a:srgbClr val="7F7F7F"/>
                </a:solidFill>
                <a:sym typeface="Verdana"/>
              </a:rPr>
              <a:t>This is correlated to the number of 3G carriers and the fact that more tha</a:t>
            </a:r>
            <a:r>
              <a:rPr lang="en-US" sz="1400" dirty="0" smtClean="0">
                <a:solidFill>
                  <a:srgbClr val="7F7F7F"/>
                </a:solidFill>
              </a:rPr>
              <a:t>n 40% of </a:t>
            </a:r>
            <a:r>
              <a:rPr lang="en-US" sz="1400" dirty="0" smtClean="0">
                <a:solidFill>
                  <a:srgbClr val="7F7F7F"/>
                </a:solidFill>
                <a:sym typeface="Verdana"/>
              </a:rPr>
              <a:t>MTN 3G traffic is carried by U900</a:t>
            </a: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374727270"/>
              </p:ext>
            </p:extLst>
          </p:nvPr>
        </p:nvGraphicFramePr>
        <p:xfrm>
          <a:off x="469899" y="2590433"/>
          <a:ext cx="11252201"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smtClean="0">
                <a:solidFill>
                  <a:srgbClr val="FFFFFF"/>
                </a:solidFill>
                <a:latin typeface="Quattrocento Sans"/>
                <a:ea typeface="Quattrocento Sans"/>
                <a:cs typeface="Quattrocento Sans"/>
                <a:sym typeface="Quattrocento Sans"/>
              </a:rPr>
              <a:t>01</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26" name="Picture 25">
            <a:extLst>
              <a:ext uri="{FF2B5EF4-FFF2-40B4-BE49-F238E27FC236}">
                <a16:creationId xmlns:a16="http://schemas.microsoft.com/office/drawing/2014/main" id="{0A70C577-1368-CF91-B93F-7E61636117B1}"/>
              </a:ext>
            </a:extLst>
          </p:cNvPr>
          <p:cNvPicPr>
            <a:picLocks noChangeAspect="1"/>
          </p:cNvPicPr>
          <p:nvPr/>
        </p:nvPicPr>
        <p:blipFill>
          <a:blip r:embed="rId3"/>
          <a:stretch>
            <a:fillRect/>
          </a:stretch>
        </p:blipFill>
        <p:spPr>
          <a:xfrm>
            <a:off x="7995340" y="1853428"/>
            <a:ext cx="3518233" cy="3139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209B27A7-8114-9339-F48D-08BFC9B516D5}"/>
              </a:ext>
            </a:extLst>
          </p:cNvPr>
          <p:cNvPicPr>
            <a:picLocks noChangeAspect="1"/>
          </p:cNvPicPr>
          <p:nvPr/>
        </p:nvPicPr>
        <p:blipFill>
          <a:blip r:embed="rId4"/>
          <a:stretch>
            <a:fillRect/>
          </a:stretch>
        </p:blipFill>
        <p:spPr>
          <a:xfrm>
            <a:off x="4139174" y="1870715"/>
            <a:ext cx="3689990" cy="3121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F6FB5DF5-758F-72E8-E47F-B8951CBFE651}"/>
              </a:ext>
            </a:extLst>
          </p:cNvPr>
          <p:cNvPicPr>
            <a:picLocks noChangeAspect="1"/>
          </p:cNvPicPr>
          <p:nvPr/>
        </p:nvPicPr>
        <p:blipFill>
          <a:blip r:embed="rId5"/>
          <a:stretch>
            <a:fillRect/>
          </a:stretch>
        </p:blipFill>
        <p:spPr>
          <a:xfrm>
            <a:off x="381557" y="1853427"/>
            <a:ext cx="3600508" cy="3141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3G </a:t>
            </a:r>
            <a:r>
              <a:rPr lang="fr-FR" sz="1400" dirty="0" smtClean="0">
                <a:solidFill>
                  <a:srgbClr val="7F7F7F"/>
                </a:solidFill>
                <a:latin typeface="Verdana"/>
                <a:ea typeface="Verdana"/>
                <a:cs typeface="Verdana"/>
                <a:sym typeface="Verdana"/>
              </a:rPr>
              <a:t>MOOV </a:t>
            </a:r>
            <a:r>
              <a:rPr lang="fr-FR" sz="1400" dirty="0">
                <a:solidFill>
                  <a:srgbClr val="7F7F7F"/>
                </a:solidFill>
                <a:latin typeface="Verdana"/>
                <a:ea typeface="Verdana"/>
                <a:cs typeface="Verdana"/>
                <a:sym typeface="Verdana"/>
              </a:rPr>
              <a:t>and </a:t>
            </a:r>
            <a:r>
              <a:rPr lang="fr-FR" sz="1400" dirty="0" smtClean="0">
                <a:solidFill>
                  <a:srgbClr val="7F7F7F"/>
                </a:solidFill>
                <a:latin typeface="Verdana"/>
                <a:ea typeface="Verdana"/>
                <a:cs typeface="Verdana"/>
                <a:sym typeface="Verdana"/>
              </a:rPr>
              <a:t>CELTISS </a:t>
            </a:r>
            <a:r>
              <a:rPr lang="fr-FR" sz="1400" dirty="0">
                <a:solidFill>
                  <a:srgbClr val="7F7F7F"/>
                </a:solidFill>
                <a:latin typeface="Verdana"/>
                <a:ea typeface="Verdana"/>
                <a:cs typeface="Verdana"/>
                <a:sym typeface="Verdana"/>
              </a:rPr>
              <a:t>EC/N0 </a:t>
            </a:r>
            <a:r>
              <a:rPr lang="fr-FR" sz="1400" dirty="0" err="1">
                <a:solidFill>
                  <a:srgbClr val="7F7F7F"/>
                </a:solidFill>
                <a:latin typeface="Verdana"/>
                <a:ea typeface="Verdana"/>
                <a:cs typeface="Verdana"/>
                <a:sym typeface="Verdana"/>
              </a:rPr>
              <a:t>is</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better</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than</a:t>
            </a:r>
            <a:r>
              <a:rPr lang="fr-FR" sz="1400" dirty="0">
                <a:solidFill>
                  <a:srgbClr val="7F7F7F"/>
                </a:solidFill>
                <a:latin typeface="Verdana"/>
                <a:ea typeface="Verdana"/>
                <a:cs typeface="Verdana"/>
                <a:sym typeface="Verdana"/>
              </a:rPr>
              <a:t> </a:t>
            </a:r>
            <a:r>
              <a:rPr lang="fr-FR" sz="1400" dirty="0" smtClean="0">
                <a:solidFill>
                  <a:srgbClr val="7F7F7F"/>
                </a:solidFill>
                <a:latin typeface="Verdana"/>
                <a:ea typeface="Verdana"/>
                <a:cs typeface="Verdana"/>
                <a:sym typeface="Verdana"/>
              </a:rPr>
              <a:t>MTN</a:t>
            </a:r>
            <a:r>
              <a:rPr lang="fr-FR" sz="1400" dirty="0">
                <a:solidFill>
                  <a:srgbClr val="7F7F7F"/>
                </a:solidFill>
                <a:latin typeface="Verdana"/>
                <a:ea typeface="Verdana"/>
                <a:cs typeface="Verdana"/>
                <a:sym typeface="Verdana"/>
              </a:rPr>
              <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
            </a:r>
            <a:br>
              <a:rPr lang="fr-FR" sz="1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381557"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46991" y="1882597"/>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95340" y="1853427"/>
            <a:ext cx="401407" cy="339166"/>
          </a:xfrm>
          <a:prstGeom prst="rect">
            <a:avLst/>
          </a:prstGeom>
          <a:noFill/>
          <a:ln>
            <a:noFill/>
          </a:ln>
        </p:spPr>
      </p:pic>
      <p:pic>
        <p:nvPicPr>
          <p:cNvPr id="15" name="Picture 14">
            <a:extLst>
              <a:ext uri="{FF2B5EF4-FFF2-40B4-BE49-F238E27FC236}">
                <a16:creationId xmlns:a16="http://schemas.microsoft.com/office/drawing/2014/main" id="{E49E4DAB-A852-D46B-8BBE-42E81CCB92B3}"/>
              </a:ext>
            </a:extLst>
          </p:cNvPr>
          <p:cNvPicPr>
            <a:picLocks noChangeAspect="1"/>
          </p:cNvPicPr>
          <p:nvPr/>
        </p:nvPicPr>
        <p:blipFill>
          <a:blip r:embed="rId9"/>
          <a:stretch>
            <a:fillRect/>
          </a:stretch>
        </p:blipFill>
        <p:spPr>
          <a:xfrm>
            <a:off x="2707388" y="1897755"/>
            <a:ext cx="1268086" cy="703308"/>
          </a:xfrm>
          <a:prstGeom prst="rect">
            <a:avLst/>
          </a:prstGeom>
        </p:spPr>
      </p:pic>
      <p:pic>
        <p:nvPicPr>
          <p:cNvPr id="21" name="Picture 20">
            <a:extLst>
              <a:ext uri="{FF2B5EF4-FFF2-40B4-BE49-F238E27FC236}">
                <a16:creationId xmlns:a16="http://schemas.microsoft.com/office/drawing/2014/main" id="{8FFA5E6D-051B-864B-AEA1-76B82798852A}"/>
              </a:ext>
            </a:extLst>
          </p:cNvPr>
          <p:cNvPicPr>
            <a:picLocks noChangeAspect="1"/>
          </p:cNvPicPr>
          <p:nvPr/>
        </p:nvPicPr>
        <p:blipFill>
          <a:blip r:embed="rId10"/>
          <a:stretch>
            <a:fillRect/>
          </a:stretch>
        </p:blipFill>
        <p:spPr>
          <a:xfrm>
            <a:off x="6567947" y="1897755"/>
            <a:ext cx="1200607" cy="703308"/>
          </a:xfrm>
          <a:prstGeom prst="rect">
            <a:avLst/>
          </a:prstGeom>
        </p:spPr>
      </p:pic>
      <p:pic>
        <p:nvPicPr>
          <p:cNvPr id="28" name="Picture 27">
            <a:extLst>
              <a:ext uri="{FF2B5EF4-FFF2-40B4-BE49-F238E27FC236}">
                <a16:creationId xmlns:a16="http://schemas.microsoft.com/office/drawing/2014/main" id="{B3D996C7-36D3-CD31-1D61-0B98E2E82CCC}"/>
              </a:ext>
            </a:extLst>
          </p:cNvPr>
          <p:cNvPicPr>
            <a:picLocks noChangeAspect="1"/>
          </p:cNvPicPr>
          <p:nvPr/>
        </p:nvPicPr>
        <p:blipFill>
          <a:blip r:embed="rId11"/>
          <a:stretch>
            <a:fillRect/>
          </a:stretch>
        </p:blipFill>
        <p:spPr>
          <a:xfrm>
            <a:off x="10197328" y="1842864"/>
            <a:ext cx="1316246" cy="758199"/>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Drive tests are </a:t>
            </a:r>
            <a:r>
              <a:rPr lang="fr-FR" sz="1400" dirty="0" err="1">
                <a:solidFill>
                  <a:srgbClr val="7F7F7F"/>
                </a:solidFill>
                <a:latin typeface="Verdana"/>
                <a:ea typeface="Verdana"/>
                <a:cs typeface="Verdana"/>
                <a:sym typeface="Verdana"/>
              </a:rPr>
              <a:t>showing</a:t>
            </a:r>
            <a:r>
              <a:rPr lang="fr-FR" sz="1400" dirty="0">
                <a:solidFill>
                  <a:srgbClr val="7F7F7F"/>
                </a:solidFill>
                <a:latin typeface="Verdana"/>
                <a:ea typeface="Verdana"/>
                <a:cs typeface="Verdana"/>
                <a:sym typeface="Verdana"/>
              </a:rPr>
              <a:t> a acceptable </a:t>
            </a:r>
            <a:r>
              <a:rPr lang="fr-FR" sz="1400" dirty="0" err="1">
                <a:solidFill>
                  <a:srgbClr val="7F7F7F"/>
                </a:solidFill>
                <a:latin typeface="Verdana"/>
                <a:ea typeface="Verdana"/>
                <a:cs typeface="Verdana"/>
                <a:sym typeface="Verdana"/>
              </a:rPr>
              <a:t>level</a:t>
            </a:r>
            <a:r>
              <a:rPr lang="fr-FR" sz="1400" dirty="0">
                <a:solidFill>
                  <a:srgbClr val="7F7F7F"/>
                </a:solidFill>
                <a:latin typeface="Verdana"/>
                <a:ea typeface="Verdana"/>
                <a:cs typeface="Verdana"/>
                <a:sym typeface="Verdana"/>
              </a:rPr>
              <a:t> of MTN Network SINR.</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
            </a:r>
            <a:br>
              <a:rPr lang="fr-FR" sz="1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910813320"/>
              </p:ext>
            </p:extLst>
          </p:nvPr>
        </p:nvGraphicFramePr>
        <p:xfrm>
          <a:off x="469900" y="1653540"/>
          <a:ext cx="11252200" cy="4381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D16C6589-E15B-CDD4-ECA8-C850DD56C6F8}"/>
              </a:ext>
            </a:extLst>
          </p:cNvPr>
          <p:cNvPicPr>
            <a:picLocks noChangeAspect="1"/>
          </p:cNvPicPr>
          <p:nvPr/>
        </p:nvPicPr>
        <p:blipFill>
          <a:blip r:embed="rId3"/>
          <a:stretch>
            <a:fillRect/>
          </a:stretch>
        </p:blipFill>
        <p:spPr>
          <a:xfrm>
            <a:off x="7869516" y="1698813"/>
            <a:ext cx="3663723" cy="3351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1F6F1BD-036D-E899-0C16-8788A8AC0524}"/>
              </a:ext>
            </a:extLst>
          </p:cNvPr>
          <p:cNvPicPr>
            <a:picLocks noChangeAspect="1"/>
          </p:cNvPicPr>
          <p:nvPr/>
        </p:nvPicPr>
        <p:blipFill>
          <a:blip r:embed="rId4"/>
          <a:stretch>
            <a:fillRect/>
          </a:stretch>
        </p:blipFill>
        <p:spPr>
          <a:xfrm>
            <a:off x="4136363" y="1698813"/>
            <a:ext cx="3590411"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4CE31D9-EB73-A352-4380-353FD76F0C6D}"/>
              </a:ext>
            </a:extLst>
          </p:cNvPr>
          <p:cNvPicPr>
            <a:picLocks noChangeAspect="1"/>
          </p:cNvPicPr>
          <p:nvPr/>
        </p:nvPicPr>
        <p:blipFill>
          <a:blip r:embed="rId5"/>
          <a:stretch>
            <a:fillRect/>
          </a:stretch>
        </p:blipFill>
        <p:spPr>
          <a:xfrm>
            <a:off x="371922" y="1698813"/>
            <a:ext cx="3590412"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smtClean="0">
                <a:solidFill>
                  <a:srgbClr val="7F7F7F"/>
                </a:solidFill>
                <a:sym typeface="Verdana"/>
              </a:rPr>
              <a:t>4G MOOV have more </a:t>
            </a:r>
            <a:r>
              <a:rPr lang="en-US" sz="1400" dirty="0" smtClean="0">
                <a:solidFill>
                  <a:srgbClr val="7F7F7F"/>
                </a:solidFill>
              </a:rPr>
              <a:t>bad quality samples </a:t>
            </a:r>
            <a:r>
              <a:rPr lang="en-US" sz="1400" dirty="0" smtClean="0">
                <a:solidFill>
                  <a:srgbClr val="7F7F7F"/>
                </a:solidFill>
                <a:sym typeface="Verdana"/>
              </a:rPr>
              <a:t>compared to MTN and CELTISS.</a:t>
            </a:r>
            <a:r>
              <a:rPr lang="en-US" sz="2400" dirty="0" smtClean="0">
                <a:solidFill>
                  <a:srgbClr val="7F7F7F"/>
                </a:solidFill>
                <a:sym typeface="Verdana"/>
              </a:rPr>
              <a:t/>
            </a:r>
            <a:br>
              <a:rPr lang="en-US" sz="2400" dirty="0" smtClean="0">
                <a:solidFill>
                  <a:srgbClr val="7F7F7F"/>
                </a:solidFill>
                <a:sym typeface="Verdana"/>
              </a:rPr>
            </a:br>
            <a:r>
              <a:rPr lang="en-US" sz="2400" dirty="0" smtClean="0">
                <a:solidFill>
                  <a:srgbClr val="7F7F7F"/>
                </a:solidFill>
                <a:sym typeface="Verdana"/>
              </a:rPr>
              <a:t/>
            </a:r>
            <a:br>
              <a:rPr lang="en-US" sz="2400" dirty="0" smtClean="0">
                <a:solidFill>
                  <a:srgbClr val="7F7F7F"/>
                </a:solidFill>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1543" y="1698813"/>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900803" y="1718399"/>
            <a:ext cx="345226" cy="294930"/>
          </a:xfrm>
          <a:prstGeom prst="rect">
            <a:avLst/>
          </a:prstGeom>
          <a:noFill/>
          <a:ln>
            <a:noFill/>
          </a:ln>
        </p:spPr>
      </p:pic>
      <p:pic>
        <p:nvPicPr>
          <p:cNvPr id="7" name="Picture 6">
            <a:extLst>
              <a:ext uri="{FF2B5EF4-FFF2-40B4-BE49-F238E27FC236}">
                <a16:creationId xmlns:a16="http://schemas.microsoft.com/office/drawing/2014/main" id="{5DBA8070-BA1E-9E7C-103A-2AFF8B0519A9}"/>
              </a:ext>
            </a:extLst>
          </p:cNvPr>
          <p:cNvPicPr>
            <a:picLocks noChangeAspect="1"/>
          </p:cNvPicPr>
          <p:nvPr/>
        </p:nvPicPr>
        <p:blipFill>
          <a:blip r:embed="rId9"/>
          <a:stretch>
            <a:fillRect/>
          </a:stretch>
        </p:blipFill>
        <p:spPr>
          <a:xfrm>
            <a:off x="2570007" y="1698813"/>
            <a:ext cx="1423614" cy="1016047"/>
          </a:xfrm>
          <a:prstGeom prst="rect">
            <a:avLst/>
          </a:prstGeom>
        </p:spPr>
      </p:pic>
      <p:pic>
        <p:nvPicPr>
          <p:cNvPr id="17" name="Picture 16">
            <a:extLst>
              <a:ext uri="{FF2B5EF4-FFF2-40B4-BE49-F238E27FC236}">
                <a16:creationId xmlns:a16="http://schemas.microsoft.com/office/drawing/2014/main" id="{680219B7-1CD9-A6ED-AE7F-DDE88BE7126F}"/>
              </a:ext>
            </a:extLst>
          </p:cNvPr>
          <p:cNvPicPr>
            <a:picLocks noChangeAspect="1"/>
          </p:cNvPicPr>
          <p:nvPr/>
        </p:nvPicPr>
        <p:blipFill>
          <a:blip r:embed="rId10"/>
          <a:stretch>
            <a:fillRect/>
          </a:stretch>
        </p:blipFill>
        <p:spPr>
          <a:xfrm>
            <a:off x="6416689" y="1698813"/>
            <a:ext cx="1311813" cy="1016046"/>
          </a:xfrm>
          <a:prstGeom prst="rect">
            <a:avLst/>
          </a:prstGeom>
        </p:spPr>
      </p:pic>
      <p:pic>
        <p:nvPicPr>
          <p:cNvPr id="22" name="Picture 21">
            <a:extLst>
              <a:ext uri="{FF2B5EF4-FFF2-40B4-BE49-F238E27FC236}">
                <a16:creationId xmlns:a16="http://schemas.microsoft.com/office/drawing/2014/main" id="{8AD59575-9B17-47BE-CBB9-394FC8AD5FF2}"/>
              </a:ext>
            </a:extLst>
          </p:cNvPr>
          <p:cNvPicPr>
            <a:picLocks noChangeAspect="1"/>
          </p:cNvPicPr>
          <p:nvPr/>
        </p:nvPicPr>
        <p:blipFill>
          <a:blip r:embed="rId11"/>
          <a:stretch>
            <a:fillRect/>
          </a:stretch>
        </p:blipFill>
        <p:spPr>
          <a:xfrm>
            <a:off x="10323871" y="1718399"/>
            <a:ext cx="1209368" cy="996460"/>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r>
              <a:rPr lang="fr-FR" dirty="0">
                <a:solidFill>
                  <a:srgbClr val="414141"/>
                </a:solidFill>
              </a:rPr>
              <a:t/>
            </a:r>
            <a:br>
              <a:rPr lang="fr-FR" dirty="0">
                <a:solidFill>
                  <a:srgbClr val="414141"/>
                </a:solidFill>
              </a:rPr>
            </a:br>
            <a:r>
              <a:rPr lang="fr-FR" dirty="0">
                <a:solidFill>
                  <a:srgbClr val="414141"/>
                </a:solidFill>
              </a:rPr>
              <a:t/>
            </a:r>
            <a:br>
              <a:rPr lang="fr-FR" dirty="0">
                <a:solidFill>
                  <a:srgbClr val="414141"/>
                </a:solidFill>
              </a:rPr>
            </a:br>
            <a:r>
              <a:rPr lang="fr-FR" sz="1400" dirty="0">
                <a:solidFill>
                  <a:srgbClr val="7F7F7F"/>
                </a:solidFill>
                <a:sym typeface="Verdana"/>
              </a:rPr>
              <a:t>MTN </a:t>
            </a:r>
            <a:r>
              <a:rPr lang="fr-FR" sz="1400" dirty="0" smtClean="0">
                <a:solidFill>
                  <a:srgbClr val="7F7F7F"/>
                </a:solidFill>
                <a:sym typeface="Verdana"/>
              </a:rPr>
              <a:t>have </a:t>
            </a:r>
            <a:r>
              <a:rPr lang="fr-FR" sz="1400" dirty="0">
                <a:solidFill>
                  <a:srgbClr val="7F7F7F"/>
                </a:solidFill>
                <a:sym typeface="Verdana"/>
              </a:rPr>
              <a:t>the best Call setup time.</a:t>
            </a:r>
            <a:r>
              <a:rPr lang="fr-FR" sz="1400" dirty="0">
                <a:solidFill>
                  <a:srgbClr val="414141"/>
                </a:solidFill>
              </a:rPr>
              <a:t/>
            </a:r>
            <a:br>
              <a:rPr lang="fr-FR" sz="1400" dirty="0">
                <a:solidFill>
                  <a:srgbClr val="414141"/>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922313291"/>
              </p:ext>
            </p:extLst>
          </p:nvPr>
        </p:nvGraphicFramePr>
        <p:xfrm>
          <a:off x="469900" y="2074756"/>
          <a:ext cx="8595442" cy="42670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MTN </a:t>
            </a:r>
            <a:r>
              <a:rPr lang="fr-FR" sz="1400" dirty="0" smtClean="0">
                <a:solidFill>
                  <a:srgbClr val="7F7F7F"/>
                </a:solidFill>
                <a:latin typeface="Verdana"/>
                <a:ea typeface="Verdana"/>
                <a:cs typeface="Verdana"/>
                <a:sym typeface="Verdana"/>
              </a:rPr>
              <a:t>have </a:t>
            </a:r>
            <a:r>
              <a:rPr lang="fr-FR" sz="1400" dirty="0">
                <a:solidFill>
                  <a:srgbClr val="7F7F7F"/>
                </a:solidFill>
                <a:latin typeface="Verdana"/>
                <a:ea typeface="Verdana"/>
                <a:cs typeface="Verdana"/>
                <a:sym typeface="Verdana"/>
              </a:rPr>
              <a:t>the </a:t>
            </a:r>
            <a:r>
              <a:rPr lang="fr-FR" sz="1400" dirty="0">
                <a:solidFill>
                  <a:srgbClr val="7F7F7F"/>
                </a:solidFill>
              </a:rPr>
              <a:t>best </a:t>
            </a:r>
            <a:r>
              <a:rPr lang="fr-FR" sz="1400" dirty="0">
                <a:solidFill>
                  <a:srgbClr val="7F7F7F"/>
                </a:solidFill>
                <a:latin typeface="Verdana"/>
                <a:ea typeface="Verdana"/>
                <a:cs typeface="Verdana"/>
                <a:sym typeface="Verdana"/>
              </a:rPr>
              <a:t>4G CSBF Call setup Time,</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Call setup time 2G </a:t>
            </a:r>
            <a:r>
              <a:rPr lang="fr-FR" sz="1400" dirty="0" err="1">
                <a:solidFill>
                  <a:srgbClr val="7F7F7F"/>
                </a:solidFill>
                <a:latin typeface="Verdana"/>
                <a:ea typeface="Verdana"/>
                <a:cs typeface="Verdana"/>
                <a:sym typeface="Verdana"/>
              </a:rPr>
              <a:t>is</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higher</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than</a:t>
            </a:r>
            <a:r>
              <a:rPr lang="fr-FR" sz="1400" dirty="0">
                <a:solidFill>
                  <a:srgbClr val="7F7F7F"/>
                </a:solidFill>
                <a:latin typeface="Verdana"/>
                <a:ea typeface="Verdana"/>
                <a:cs typeface="Verdana"/>
                <a:sym typeface="Verdana"/>
              </a:rPr>
              <a:t> in 3G/4G.  </a:t>
            </a:r>
            <a:r>
              <a:rPr lang="fr-FR" sz="2400" dirty="0">
                <a:solidFill>
                  <a:srgbClr val="414141"/>
                </a:solidFill>
              </a:rPr>
              <a:t/>
            </a:r>
            <a:br>
              <a:rPr lang="fr-FR" sz="2400" dirty="0">
                <a:solidFill>
                  <a:srgbClr val="414141"/>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Chart 7">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370023784"/>
              </p:ext>
            </p:extLst>
          </p:nvPr>
        </p:nvGraphicFramePr>
        <p:xfrm>
          <a:off x="469900" y="2082018"/>
          <a:ext cx="8635365" cy="40655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2"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4126535123"/>
              </p:ext>
            </p:extLst>
          </p:nvPr>
        </p:nvGraphicFramePr>
        <p:xfrm>
          <a:off x="469900" y="2186621"/>
          <a:ext cx="5704758"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smtClean="0">
                <a:solidFill>
                  <a:srgbClr val="7F7F7F"/>
                </a:solidFill>
                <a:sym typeface="Verdana"/>
              </a:rPr>
              <a:t>MTN </a:t>
            </a:r>
            <a:r>
              <a:rPr lang="fr-FR" sz="1400" dirty="0">
                <a:solidFill>
                  <a:srgbClr val="7F7F7F"/>
                </a:solidFill>
                <a:sym typeface="Verdana"/>
              </a:rPr>
              <a:t>SMS SETUP/RESPONSE </a:t>
            </a:r>
            <a:r>
              <a:rPr lang="fr-FR" sz="1400" dirty="0" err="1">
                <a:solidFill>
                  <a:srgbClr val="7F7F7F"/>
                </a:solidFill>
                <a:sym typeface="Verdana"/>
              </a:rPr>
              <a:t>is</a:t>
            </a:r>
            <a:r>
              <a:rPr lang="fr-FR" sz="1400" dirty="0">
                <a:solidFill>
                  <a:srgbClr val="7F7F7F"/>
                </a:solidFill>
                <a:sym typeface="Verdana"/>
              </a:rPr>
              <a:t> </a:t>
            </a:r>
            <a:r>
              <a:rPr lang="fr-FR" sz="1400" dirty="0" err="1">
                <a:solidFill>
                  <a:srgbClr val="7F7F7F"/>
                </a:solidFill>
                <a:sym typeface="Verdana"/>
              </a:rPr>
              <a:t>better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a:t>
            </a:r>
            <a:r>
              <a:rPr lang="fr-FR" sz="1400" dirty="0" smtClean="0">
                <a:solidFill>
                  <a:srgbClr val="7F7F7F"/>
                </a:solidFill>
                <a:sym typeface="Verdana"/>
              </a:rPr>
              <a:t>CELTIS </a:t>
            </a:r>
            <a:r>
              <a:rPr lang="fr-FR" sz="1400" dirty="0">
                <a:solidFill>
                  <a:srgbClr val="7F7F7F"/>
                </a:solidFill>
                <a:sym typeface="Verdana"/>
              </a:rPr>
              <a:t>&amp; </a:t>
            </a:r>
            <a:r>
              <a:rPr lang="fr-FR" sz="1400" dirty="0" smtClean="0">
                <a:solidFill>
                  <a:srgbClr val="7F7F7F"/>
                </a:solidFill>
                <a:sym typeface="Verdana"/>
              </a:rPr>
              <a:t>MOOV.</a:t>
            </a:r>
            <a:br>
              <a:rPr lang="fr-FR" sz="1400" dirty="0" smtClean="0">
                <a:solidFill>
                  <a:srgbClr val="7F7F7F"/>
                </a:solidFill>
                <a:sym typeface="Verdana"/>
              </a:rPr>
            </a:br>
            <a:r>
              <a:rPr lang="fr-FR" sz="1400" dirty="0" smtClean="0">
                <a:solidFill>
                  <a:srgbClr val="7F7F7F"/>
                </a:solidFill>
                <a:sym typeface="Verdana"/>
              </a:rPr>
              <a:t>SMS </a:t>
            </a:r>
            <a:r>
              <a:rPr lang="fr-FR" sz="1400" dirty="0">
                <a:solidFill>
                  <a:srgbClr val="7F7F7F"/>
                </a:solidFill>
                <a:sym typeface="Verdana"/>
              </a:rPr>
              <a:t>service KPIs of the </a:t>
            </a:r>
            <a:r>
              <a:rPr lang="fr-FR" sz="1400" dirty="0" err="1">
                <a:solidFill>
                  <a:srgbClr val="7F7F7F"/>
                </a:solidFill>
                <a:sym typeface="Verdana"/>
              </a:rPr>
              <a:t>three</a:t>
            </a:r>
            <a:r>
              <a:rPr lang="fr-FR" sz="1400" dirty="0">
                <a:solidFill>
                  <a:srgbClr val="7F7F7F"/>
                </a:solidFill>
                <a:sym typeface="Verdana"/>
              </a:rPr>
              <a:t> </a:t>
            </a:r>
            <a:r>
              <a:rPr lang="fr-FR" sz="1400" dirty="0" err="1">
                <a:solidFill>
                  <a:srgbClr val="7F7F7F"/>
                </a:solidFill>
                <a:sym typeface="Verdana"/>
              </a:rPr>
              <a:t>operators</a:t>
            </a:r>
            <a:r>
              <a:rPr lang="fr-FR" sz="1400" dirty="0">
                <a:solidFill>
                  <a:srgbClr val="7F7F7F"/>
                </a:solidFill>
                <a:sym typeface="Verdana"/>
              </a:rPr>
              <a:t> are not compliant </a:t>
            </a:r>
            <a:r>
              <a:rPr lang="fr-FR" sz="1400" dirty="0" err="1">
                <a:solidFill>
                  <a:srgbClr val="7F7F7F"/>
                </a:solidFill>
                <a:sym typeface="Verdana"/>
              </a:rPr>
              <a:t>with</a:t>
            </a:r>
            <a:r>
              <a:rPr lang="fr-FR" sz="1400" dirty="0">
                <a:solidFill>
                  <a:srgbClr val="7F7F7F"/>
                </a:solidFill>
                <a:sym typeface="Verdana"/>
              </a:rPr>
              <a:t> the ARCEP </a:t>
            </a:r>
            <a:r>
              <a:rPr lang="fr-FR" sz="1400" dirty="0" err="1">
                <a:solidFill>
                  <a:srgbClr val="7F7F7F"/>
                </a:solidFill>
                <a:sym typeface="Verdana"/>
              </a:rPr>
              <a:t>requirements</a:t>
            </a:r>
            <a:r>
              <a:rPr lang="fr-FR" sz="1400" dirty="0">
                <a:solidFill>
                  <a:srgbClr val="7F7F7F"/>
                </a:solidFill>
                <a:sym typeface="Verdana"/>
              </a:rPr>
              <a:t> </a:t>
            </a:r>
            <a:r>
              <a:rPr lang="fr-FR" sz="1400" dirty="0" err="1">
                <a:solidFill>
                  <a:srgbClr val="7F7F7F"/>
                </a:solidFill>
                <a:sym typeface="Verdana"/>
              </a:rPr>
              <a:t>because</a:t>
            </a:r>
            <a:r>
              <a:rPr lang="fr-FR" sz="1400" dirty="0">
                <a:solidFill>
                  <a:srgbClr val="7F7F7F"/>
                </a:solidFill>
                <a:sym typeface="Verdana"/>
              </a:rPr>
              <a:t> of the 6s criteria.</a:t>
            </a:r>
            <a:endParaRPr sz="1400"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a:cxnSpLocks/>
          </p:cNvCxnSpPr>
          <p:nvPr/>
        </p:nvCxnSpPr>
        <p:spPr>
          <a:xfrm>
            <a:off x="1097885" y="3047158"/>
            <a:ext cx="4771973"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1455251509"/>
              </p:ext>
            </p:extLst>
          </p:nvPr>
        </p:nvGraphicFramePr>
        <p:xfrm>
          <a:off x="6457070" y="2186622"/>
          <a:ext cx="5265029"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smtClean="0">
                <a:solidFill>
                  <a:srgbClr val="FFFFFF"/>
                </a:solidFill>
                <a:latin typeface="Quattrocento Sans"/>
                <a:ea typeface="Quattrocento Sans"/>
                <a:cs typeface="Quattrocento Sans"/>
                <a:sym typeface="Quattrocento Sans"/>
              </a:rPr>
              <a:t>06</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3G</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 good rate of </a:t>
            </a:r>
            <a:r>
              <a:rPr lang="fr-FR" sz="1400" dirty="0" err="1">
                <a:solidFill>
                  <a:srgbClr val="7F7F7F"/>
                </a:solidFill>
                <a:sym typeface="Verdana"/>
              </a:rPr>
              <a:t>successful</a:t>
            </a:r>
            <a:r>
              <a:rPr lang="fr-FR" sz="1400" dirty="0">
                <a:solidFill>
                  <a:srgbClr val="7F7F7F"/>
                </a:solidFill>
                <a:sym typeface="Verdana"/>
              </a:rPr>
              <a:t> Internet </a:t>
            </a:r>
            <a:r>
              <a:rPr lang="fr-FR" sz="1400" dirty="0" err="1">
                <a:solidFill>
                  <a:srgbClr val="7F7F7F"/>
                </a:solidFill>
                <a:sym typeface="Verdana"/>
              </a:rPr>
              <a:t>connection</a:t>
            </a:r>
            <a:r>
              <a:rPr lang="fr-FR" sz="1400" dirty="0">
                <a:solidFill>
                  <a:srgbClr val="7F7F7F"/>
                </a:solidFill>
                <a:sym typeface="Verdana"/>
              </a:rPr>
              <a:t> </a:t>
            </a:r>
            <a:endParaRPr sz="1400"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696610604"/>
              </p:ext>
            </p:extLst>
          </p:nvPr>
        </p:nvGraphicFramePr>
        <p:xfrm>
          <a:off x="469900" y="1616005"/>
          <a:ext cx="6803097"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814415566"/>
              </p:ext>
            </p:extLst>
          </p:nvPr>
        </p:nvGraphicFramePr>
        <p:xfrm>
          <a:off x="7568419" y="1616005"/>
          <a:ext cx="4153682"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0"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3194576353"/>
              </p:ext>
            </p:extLst>
          </p:nvPr>
        </p:nvGraphicFramePr>
        <p:xfrm>
          <a:off x="5923114" y="1899532"/>
          <a:ext cx="4697993"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3993351842"/>
              </p:ext>
            </p:extLst>
          </p:nvPr>
        </p:nvGraphicFramePr>
        <p:xfrm>
          <a:off x="469900" y="1899532"/>
          <a:ext cx="4552266" cy="4555877"/>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3G</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t>
            </a:r>
            <a:r>
              <a:rPr lang="fr-FR" sz="1400" dirty="0" smtClean="0">
                <a:solidFill>
                  <a:srgbClr val="7F7F7F"/>
                </a:solidFill>
                <a:sym typeface="Verdana"/>
              </a:rPr>
              <a:t>a good </a:t>
            </a:r>
            <a:r>
              <a:rPr lang="fr-FR" sz="1400" dirty="0">
                <a:solidFill>
                  <a:srgbClr val="7F7F7F"/>
                </a:solidFill>
                <a:sym typeface="Verdana"/>
              </a:rPr>
              <a:t>web service </a:t>
            </a:r>
            <a:r>
              <a:rPr lang="fr-FR" sz="1400" dirty="0" err="1">
                <a:solidFill>
                  <a:srgbClr val="7F7F7F"/>
                </a:solidFill>
                <a:sym typeface="Verdana"/>
              </a:rPr>
              <a:t>success</a:t>
            </a:r>
            <a:r>
              <a:rPr lang="fr-FR" sz="1400" dirty="0">
                <a:solidFill>
                  <a:srgbClr val="7F7F7F"/>
                </a:solidFill>
                <a:sym typeface="Verdana"/>
              </a:rPr>
              <a:t> rate. MTN have </a:t>
            </a:r>
            <a:r>
              <a:rPr lang="fr-FR" sz="1400" dirty="0" smtClean="0">
                <a:solidFill>
                  <a:srgbClr val="7F7F7F"/>
                </a:solidFill>
                <a:sym typeface="Verdana"/>
              </a:rPr>
              <a:t>best </a:t>
            </a:r>
            <a:r>
              <a:rPr lang="fr-FR" sz="1400" dirty="0">
                <a:solidFill>
                  <a:srgbClr val="7F7F7F"/>
                </a:solidFill>
                <a:sym typeface="Verdana"/>
              </a:rPr>
              <a:t>PS </a:t>
            </a:r>
            <a:r>
              <a:rPr lang="fr-FR" sz="1400" dirty="0" err="1">
                <a:solidFill>
                  <a:srgbClr val="7F7F7F"/>
                </a:solidFill>
                <a:sym typeface="Verdana"/>
              </a:rPr>
              <a:t>connection</a:t>
            </a:r>
            <a:r>
              <a:rPr lang="fr-FR" sz="1400" dirty="0">
                <a:solidFill>
                  <a:srgbClr val="7F7F7F"/>
                </a:solidFill>
                <a:sym typeface="Verdana"/>
              </a:rPr>
              <a:t> setup time</a:t>
            </a:r>
            <a:endParaRPr sz="1400"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808763" y="2359135"/>
            <a:ext cx="3207434"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370849" y="3163998"/>
            <a:ext cx="3391269" cy="887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476040113"/>
              </p:ext>
            </p:extLst>
          </p:nvPr>
        </p:nvGraphicFramePr>
        <p:xfrm>
          <a:off x="469900" y="1719449"/>
          <a:ext cx="7281398" cy="4526606"/>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t>
            </a:r>
            <a:r>
              <a:rPr lang="fr-FR" sz="1400" dirty="0" smtClean="0">
                <a:solidFill>
                  <a:srgbClr val="7F7F7F"/>
                </a:solidFill>
                <a:sym typeface="Verdana"/>
              </a:rPr>
              <a:t>a good </a:t>
            </a:r>
            <a:r>
              <a:rPr lang="fr-FR" sz="1400" dirty="0" err="1">
                <a:solidFill>
                  <a:srgbClr val="7F7F7F"/>
                </a:solidFill>
                <a:sym typeface="Verdana"/>
              </a:rPr>
              <a:t>downlink</a:t>
            </a:r>
            <a:r>
              <a:rPr lang="fr-FR" sz="1400" dirty="0">
                <a:solidFill>
                  <a:srgbClr val="7F7F7F"/>
                </a:solidFill>
                <a:sym typeface="Verdana"/>
              </a:rPr>
              <a:t> and </a:t>
            </a:r>
            <a:r>
              <a:rPr lang="fr-FR" sz="1400" dirty="0" err="1">
                <a:solidFill>
                  <a:srgbClr val="7F7F7F"/>
                </a:solidFill>
                <a:sym typeface="Verdana"/>
              </a:rPr>
              <a:t>uplink</a:t>
            </a:r>
            <a:r>
              <a:rPr lang="fr-FR" sz="1400" dirty="0">
                <a:solidFill>
                  <a:srgbClr val="7F7F7F"/>
                </a:solidFill>
                <a:sym typeface="Verdana"/>
              </a:rPr>
              <a:t> FTP </a:t>
            </a:r>
            <a:r>
              <a:rPr lang="fr-FR" sz="1400" dirty="0" err="1">
                <a:solidFill>
                  <a:srgbClr val="7F7F7F"/>
                </a:solidFill>
                <a:sym typeface="Verdana"/>
              </a:rPr>
              <a:t>success</a:t>
            </a:r>
            <a:r>
              <a:rPr lang="fr-FR" sz="1400" dirty="0">
                <a:solidFill>
                  <a:srgbClr val="7F7F7F"/>
                </a:solidFill>
                <a:sym typeface="Verdana"/>
              </a:rPr>
              <a:t> rate. </a:t>
            </a:r>
            <a:endParaRPr sz="1400"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660665" y="4478032"/>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28468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dirty="0" err="1" smtClean="0">
                <a:solidFill>
                  <a:schemeClr val="dk1"/>
                </a:solidFill>
                <a:latin typeface="Verdana"/>
                <a:ea typeface="Verdana"/>
                <a:cs typeface="Verdana"/>
                <a:sym typeface="Verdana"/>
              </a:rPr>
              <a:t>Ouidah</a:t>
            </a:r>
            <a:r>
              <a:rPr lang="en-US" sz="1400" b="0" i="0" u="none" strike="noStrike" cap="none" dirty="0" smtClean="0">
                <a:solidFill>
                  <a:schemeClr val="dk1"/>
                </a:solidFill>
                <a:latin typeface="Verdana"/>
                <a:ea typeface="Verdana"/>
                <a:cs typeface="Verdana"/>
                <a:sym typeface="Verdana"/>
              </a:rPr>
              <a:t> </a:t>
            </a:r>
            <a:r>
              <a:rPr lang="en-US" sz="1400" b="0" i="0" u="none" strike="noStrike" cap="none" dirty="0">
                <a:solidFill>
                  <a:schemeClr val="dk1"/>
                </a:solidFill>
                <a:latin typeface="Verdana"/>
                <a:ea typeface="Verdana"/>
                <a:cs typeface="Verdana"/>
                <a:sym typeface="Verdana"/>
              </a:rPr>
              <a:t>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smtClean="0">
                <a:solidFill>
                  <a:schemeClr val="dk1"/>
                </a:solidFill>
                <a:latin typeface="Verdana"/>
                <a:ea typeface="Verdana"/>
                <a:cs typeface="Verdana"/>
                <a:sym typeface="Verdana"/>
              </a:rPr>
              <a:t>Comments</a:t>
            </a:r>
            <a:r>
              <a:rPr lang="fr-FR" sz="1400" b="0" i="0" u="none" strike="noStrike" cap="none" dirty="0" smtClean="0">
                <a:solidFill>
                  <a:schemeClr val="dk1"/>
                </a:solidFill>
                <a:latin typeface="Verdana"/>
                <a:ea typeface="Verdana"/>
                <a:cs typeface="Verdana"/>
                <a:sym typeface="Verdana"/>
              </a:rPr>
              <a:t> </a:t>
            </a:r>
            <a:r>
              <a:rPr lang="fr-FR" sz="1400" b="0" i="0" u="none" strike="noStrike" cap="none" dirty="0">
                <a:solidFill>
                  <a:schemeClr val="dk1"/>
                </a:solidFill>
                <a:latin typeface="Verdana"/>
                <a:ea typeface="Verdana"/>
                <a:cs typeface="Verdana"/>
                <a:sym typeface="Verdana"/>
              </a:rPr>
              <a:t>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3455790410"/>
              </p:ext>
            </p:extLst>
          </p:nvPr>
        </p:nvGraphicFramePr>
        <p:xfrm>
          <a:off x="302235" y="1688123"/>
          <a:ext cx="9225597" cy="4548134"/>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3G FTP MEAN THROUGHPUT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MTN 3G </a:t>
            </a:r>
            <a:r>
              <a:rPr lang="fr-FR" sz="1400" dirty="0" err="1">
                <a:solidFill>
                  <a:srgbClr val="7F7F7F"/>
                </a:solidFill>
                <a:sym typeface="Verdana"/>
              </a:rPr>
              <a:t>Throughput</a:t>
            </a:r>
            <a:r>
              <a:rPr lang="fr-FR" sz="1400" dirty="0">
                <a:solidFill>
                  <a:srgbClr val="7F7F7F"/>
                </a:solidFill>
                <a:sym typeface="Verdana"/>
              </a:rPr>
              <a:t> DL/UL </a:t>
            </a:r>
            <a:r>
              <a:rPr lang="fr-FR" sz="1400" dirty="0" err="1">
                <a:solidFill>
                  <a:srgbClr val="7F7F7F"/>
                </a:solidFill>
                <a:sym typeface="Verdana"/>
              </a:rPr>
              <a:t>is</a:t>
            </a:r>
            <a:r>
              <a:rPr lang="fr-FR" sz="1400" dirty="0">
                <a:solidFill>
                  <a:srgbClr val="7F7F7F"/>
                </a:solidFill>
                <a:sym typeface="Verdana"/>
              </a:rPr>
              <a:t> </a:t>
            </a:r>
            <a:r>
              <a:rPr lang="fr-FR" sz="1400" dirty="0" err="1">
                <a:solidFill>
                  <a:srgbClr val="7F7F7F"/>
                </a:solidFill>
                <a:sym typeface="Verdana"/>
              </a:rPr>
              <a:t>less</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a:t>
            </a:r>
            <a:r>
              <a:rPr lang="fr-FR" sz="1400" dirty="0" err="1">
                <a:solidFill>
                  <a:srgbClr val="7F7F7F"/>
                </a:solidFill>
                <a:sym typeface="Verdana"/>
              </a:rPr>
              <a:t>MOOV’s</a:t>
            </a:r>
            <a:r>
              <a:rPr lang="fr-FR" sz="1400" dirty="0">
                <a:solidFill>
                  <a:srgbClr val="7F7F7F"/>
                </a:solidFill>
                <a:sym typeface="Verdana"/>
              </a:rPr>
              <a:t> and </a:t>
            </a:r>
            <a:r>
              <a:rPr lang="fr-FR" sz="1400" dirty="0" err="1">
                <a:solidFill>
                  <a:srgbClr val="7F7F7F"/>
                </a:solidFill>
                <a:sym typeface="Verdana"/>
              </a:rPr>
              <a:t>CELTISS’s</a:t>
            </a:r>
            <a:endParaRPr sz="1400"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654422"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789066"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3" name="Picture 12">
            <a:extLst>
              <a:ext uri="{FF2B5EF4-FFF2-40B4-BE49-F238E27FC236}">
                <a16:creationId xmlns:a16="http://schemas.microsoft.com/office/drawing/2014/main" id="{C1D83515-1A39-6F23-76F2-37C105822300}"/>
              </a:ext>
            </a:extLst>
          </p:cNvPr>
          <p:cNvPicPr>
            <a:picLocks noChangeAspect="1"/>
          </p:cNvPicPr>
          <p:nvPr/>
        </p:nvPicPr>
        <p:blipFill>
          <a:blip r:embed="rId3"/>
          <a:stretch>
            <a:fillRect/>
          </a:stretch>
        </p:blipFill>
        <p:spPr>
          <a:xfrm>
            <a:off x="8068057" y="1863254"/>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B92F409-4068-9EA7-01A0-FE2012EF0E75}"/>
              </a:ext>
            </a:extLst>
          </p:cNvPr>
          <p:cNvPicPr>
            <a:picLocks noChangeAspect="1"/>
          </p:cNvPicPr>
          <p:nvPr/>
        </p:nvPicPr>
        <p:blipFill>
          <a:blip r:embed="rId3"/>
          <a:stretch>
            <a:fillRect/>
          </a:stretch>
        </p:blipFill>
        <p:spPr>
          <a:xfrm>
            <a:off x="4222954" y="1838280"/>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5EDF6162-CF0A-FB79-B3C6-4C285325812F}"/>
              </a:ext>
            </a:extLst>
          </p:cNvPr>
          <p:cNvPicPr>
            <a:picLocks noChangeAspect="1"/>
          </p:cNvPicPr>
          <p:nvPr/>
        </p:nvPicPr>
        <p:blipFill>
          <a:blip r:embed="rId3"/>
          <a:stretch>
            <a:fillRect/>
          </a:stretch>
        </p:blipFill>
        <p:spPr>
          <a:xfrm>
            <a:off x="377851" y="1849018"/>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r>
              <a:rPr lang="fr-FR" sz="2400" dirty="0">
                <a:solidFill>
                  <a:srgbClr val="414141"/>
                </a:solidFill>
              </a:rPr>
              <a:t/>
            </a:r>
            <a:br>
              <a:rPr lang="fr-FR" sz="2400" dirty="0">
                <a:solidFill>
                  <a:srgbClr val="414141"/>
                </a:solidFill>
              </a:rPr>
            </a:br>
            <a:r>
              <a:rPr lang="fr-FR" dirty="0">
                <a:solidFill>
                  <a:srgbClr val="414141"/>
                </a:solidFill>
              </a:rPr>
              <a:t/>
            </a:r>
            <a:br>
              <a:rPr lang="fr-FR" dirty="0">
                <a:solidFill>
                  <a:srgbClr val="414141"/>
                </a:solidFill>
              </a:rPr>
            </a:br>
            <a:r>
              <a:rPr lang="fr-FR" sz="1400" dirty="0" smtClean="0">
                <a:solidFill>
                  <a:srgbClr val="7F7F7F"/>
                </a:solidFill>
                <a:sym typeface="Verdana"/>
              </a:rPr>
              <a:t>All </a:t>
            </a:r>
            <a:r>
              <a:rPr lang="fr-FR" sz="1400" dirty="0" err="1" smtClean="0">
                <a:solidFill>
                  <a:srgbClr val="7F7F7F"/>
                </a:solidFill>
                <a:sym typeface="Verdana"/>
              </a:rPr>
              <a:t>samples</a:t>
            </a:r>
            <a:r>
              <a:rPr lang="fr-FR" sz="1400" dirty="0" smtClean="0">
                <a:solidFill>
                  <a:srgbClr val="7F7F7F"/>
                </a:solidFill>
                <a:sym typeface="Verdana"/>
              </a:rPr>
              <a:t>  </a:t>
            </a:r>
            <a:r>
              <a:rPr lang="fr-FR" sz="1400" dirty="0" err="1" smtClean="0">
                <a:solidFill>
                  <a:srgbClr val="7F7F7F"/>
                </a:solidFill>
                <a:sym typeface="Verdana"/>
              </a:rPr>
              <a:t>exceed</a:t>
            </a:r>
            <a:r>
              <a:rPr lang="fr-FR" sz="1400" dirty="0" smtClean="0">
                <a:solidFill>
                  <a:srgbClr val="7F7F7F"/>
                </a:solidFill>
                <a:sym typeface="Verdana"/>
              </a:rPr>
              <a:t> 2Mbps</a:t>
            </a:r>
            <a:endParaRPr sz="1400"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377852" y="1866957"/>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5">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6">
            <a:alphaModFix/>
          </a:blip>
          <a:srcRect/>
          <a:stretch/>
        </p:blipFill>
        <p:spPr>
          <a:xfrm>
            <a:off x="8068057" y="1881028"/>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E3EEE7DE-1FF6-5266-51F6-26E374E9818F}"/>
              </a:ext>
            </a:extLst>
          </p:cNvPr>
          <p:cNvPicPr>
            <a:picLocks noChangeAspect="1"/>
          </p:cNvPicPr>
          <p:nvPr/>
        </p:nvPicPr>
        <p:blipFill>
          <a:blip r:embed="rId7"/>
          <a:stretch>
            <a:fillRect/>
          </a:stretch>
        </p:blipFill>
        <p:spPr>
          <a:xfrm>
            <a:off x="2725758" y="1838280"/>
            <a:ext cx="1285802" cy="662236"/>
          </a:xfrm>
          <a:prstGeom prst="rect">
            <a:avLst/>
          </a:prstGeom>
        </p:spPr>
      </p:pic>
      <p:pic>
        <p:nvPicPr>
          <p:cNvPr id="11" name="Picture 10">
            <a:extLst>
              <a:ext uri="{FF2B5EF4-FFF2-40B4-BE49-F238E27FC236}">
                <a16:creationId xmlns:a16="http://schemas.microsoft.com/office/drawing/2014/main" id="{53CDA637-82BD-1900-1296-1C9C755E70AA}"/>
              </a:ext>
            </a:extLst>
          </p:cNvPr>
          <p:cNvPicPr>
            <a:picLocks noChangeAspect="1"/>
          </p:cNvPicPr>
          <p:nvPr/>
        </p:nvPicPr>
        <p:blipFill>
          <a:blip r:embed="rId7"/>
          <a:stretch>
            <a:fillRect/>
          </a:stretch>
        </p:blipFill>
        <p:spPr>
          <a:xfrm>
            <a:off x="6570861" y="1827542"/>
            <a:ext cx="1285802" cy="662236"/>
          </a:xfrm>
          <a:prstGeom prst="rect">
            <a:avLst/>
          </a:prstGeom>
        </p:spPr>
      </p:pic>
      <p:pic>
        <p:nvPicPr>
          <p:cNvPr id="14" name="Picture 13">
            <a:extLst>
              <a:ext uri="{FF2B5EF4-FFF2-40B4-BE49-F238E27FC236}">
                <a16:creationId xmlns:a16="http://schemas.microsoft.com/office/drawing/2014/main" id="{B2F87699-27D5-19A2-5F24-29320DD221CC}"/>
              </a:ext>
            </a:extLst>
          </p:cNvPr>
          <p:cNvPicPr>
            <a:picLocks noChangeAspect="1"/>
          </p:cNvPicPr>
          <p:nvPr/>
        </p:nvPicPr>
        <p:blipFill>
          <a:blip r:embed="rId7"/>
          <a:stretch>
            <a:fillRect/>
          </a:stretch>
        </p:blipFill>
        <p:spPr>
          <a:xfrm>
            <a:off x="10415964" y="1852516"/>
            <a:ext cx="1285802" cy="662236"/>
          </a:xfrm>
          <a:prstGeom prst="rect">
            <a:avLst/>
          </a:prstGeom>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HTTP </a:t>
            </a:r>
            <a:r>
              <a:rPr lang="fr-FR" sz="2400" dirty="0" err="1">
                <a:solidFill>
                  <a:srgbClr val="414141"/>
                </a:solidFill>
              </a:rPr>
              <a:t>Browsing</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t>
            </a:r>
            <a:r>
              <a:rPr lang="fr-FR" sz="1400" dirty="0" smtClean="0">
                <a:solidFill>
                  <a:srgbClr val="7F7F7F"/>
                </a:solidFill>
                <a:sym typeface="Verdana"/>
              </a:rPr>
              <a:t>a </a:t>
            </a:r>
            <a:r>
              <a:rPr lang="fr-FR" sz="1400" dirty="0" err="1" smtClean="0">
                <a:solidFill>
                  <a:srgbClr val="7F7F7F"/>
                </a:solidFill>
                <a:sym typeface="Verdana"/>
              </a:rPr>
              <a:t>very</a:t>
            </a:r>
            <a:r>
              <a:rPr lang="fr-FR" sz="1400" dirty="0" smtClean="0">
                <a:solidFill>
                  <a:srgbClr val="7F7F7F"/>
                </a:solidFill>
                <a:sym typeface="Verdana"/>
              </a:rPr>
              <a:t> </a:t>
            </a:r>
            <a:r>
              <a:rPr lang="fr-FR" sz="1400" dirty="0">
                <a:solidFill>
                  <a:srgbClr val="7F7F7F"/>
                </a:solidFill>
                <a:sym typeface="Verdana"/>
              </a:rPr>
              <a:t>good HTTP </a:t>
            </a:r>
            <a:r>
              <a:rPr lang="fr-FR" sz="1400" dirty="0" err="1">
                <a:solidFill>
                  <a:srgbClr val="7F7F7F"/>
                </a:solidFill>
                <a:sym typeface="Verdana"/>
              </a:rPr>
              <a:t>Browsing</a:t>
            </a:r>
            <a:r>
              <a:rPr lang="fr-FR" sz="1400" dirty="0">
                <a:solidFill>
                  <a:srgbClr val="7F7F7F"/>
                </a:solidFill>
                <a:sym typeface="Verdana"/>
              </a:rPr>
              <a:t> </a:t>
            </a:r>
            <a:r>
              <a:rPr lang="fr-FR" sz="1400" dirty="0" err="1">
                <a:solidFill>
                  <a:srgbClr val="7F7F7F"/>
                </a:solidFill>
                <a:sym typeface="Verdana"/>
              </a:rPr>
              <a:t>success</a:t>
            </a:r>
            <a:r>
              <a:rPr lang="fr-FR" sz="1400" dirty="0">
                <a:solidFill>
                  <a:srgbClr val="7F7F7F"/>
                </a:solidFill>
                <a:sym typeface="Verdana"/>
              </a:rPr>
              <a:t> rate. </a:t>
            </a:r>
            <a:br>
              <a:rPr lang="fr-FR" sz="1400" dirty="0">
                <a:solidFill>
                  <a:srgbClr val="7F7F7F"/>
                </a:solidFill>
                <a:sym typeface="Verdana"/>
              </a:rPr>
            </a:br>
            <a:endParaRPr sz="1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624336600"/>
              </p:ext>
            </p:extLst>
          </p:nvPr>
        </p:nvGraphicFramePr>
        <p:xfrm>
          <a:off x="469900" y="1655007"/>
          <a:ext cx="4833620" cy="468952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3850406937"/>
              </p:ext>
            </p:extLst>
          </p:nvPr>
        </p:nvGraphicFramePr>
        <p:xfrm>
          <a:off x="469900" y="1948145"/>
          <a:ext cx="7337669" cy="4424519"/>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All </a:t>
            </a:r>
            <a:r>
              <a:rPr lang="fr-FR" sz="1400" dirty="0" err="1">
                <a:solidFill>
                  <a:srgbClr val="7F7F7F"/>
                </a:solidFill>
                <a:latin typeface="Verdana"/>
                <a:ea typeface="Verdana"/>
                <a:cs typeface="Verdana"/>
                <a:sym typeface="Verdana"/>
              </a:rPr>
              <a:t>operators</a:t>
            </a:r>
            <a:r>
              <a:rPr lang="fr-FR" sz="1400" dirty="0">
                <a:solidFill>
                  <a:srgbClr val="7F7F7F"/>
                </a:solidFill>
                <a:latin typeface="Verdana"/>
                <a:ea typeface="Verdana"/>
                <a:cs typeface="Verdana"/>
                <a:sym typeface="Verdana"/>
              </a:rPr>
              <a:t> have </a:t>
            </a:r>
            <a:r>
              <a:rPr lang="fr-FR" sz="1400" dirty="0" smtClean="0">
                <a:solidFill>
                  <a:srgbClr val="7F7F7F"/>
                </a:solidFill>
                <a:latin typeface="Verdana"/>
                <a:ea typeface="Verdana"/>
                <a:cs typeface="Verdana"/>
                <a:sym typeface="Verdana"/>
              </a:rPr>
              <a:t>a good </a:t>
            </a:r>
            <a:r>
              <a:rPr lang="fr-FR" sz="1400" dirty="0">
                <a:solidFill>
                  <a:srgbClr val="7F7F7F"/>
                </a:solidFill>
                <a:latin typeface="Verdana"/>
                <a:ea typeface="Verdana"/>
                <a:cs typeface="Verdana"/>
                <a:sym typeface="Verdana"/>
              </a:rPr>
              <a:t>FTP </a:t>
            </a:r>
            <a:r>
              <a:rPr lang="fr-FR" sz="1400" dirty="0" err="1">
                <a:solidFill>
                  <a:srgbClr val="7F7F7F"/>
                </a:solidFill>
                <a:latin typeface="Verdana"/>
                <a:ea typeface="Verdana"/>
                <a:cs typeface="Verdana"/>
                <a:sym typeface="Verdana"/>
              </a:rPr>
              <a:t>success</a:t>
            </a:r>
            <a:r>
              <a:rPr lang="fr-FR" sz="1400" dirty="0">
                <a:solidFill>
                  <a:srgbClr val="7F7F7F"/>
                </a:solidFill>
                <a:latin typeface="Verdana"/>
                <a:ea typeface="Verdana"/>
                <a:cs typeface="Verdana"/>
                <a:sym typeface="Verdana"/>
              </a:rPr>
              <a:t> rate.</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08592" y="4574940"/>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2281506907"/>
              </p:ext>
            </p:extLst>
          </p:nvPr>
        </p:nvGraphicFramePr>
        <p:xfrm>
          <a:off x="685068" y="1891598"/>
          <a:ext cx="10427970" cy="444640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MTN FTP </a:t>
            </a:r>
            <a:r>
              <a:rPr lang="fr-FR" sz="1400" dirty="0" smtClean="0">
                <a:solidFill>
                  <a:srgbClr val="7F7F7F"/>
                </a:solidFill>
                <a:latin typeface="Verdana"/>
                <a:ea typeface="Verdana"/>
                <a:cs typeface="Verdana"/>
                <a:sym typeface="Verdana"/>
              </a:rPr>
              <a:t>DL/UL </a:t>
            </a:r>
            <a:r>
              <a:rPr lang="fr-FR" sz="1400" dirty="0">
                <a:solidFill>
                  <a:srgbClr val="7F7F7F"/>
                </a:solidFill>
                <a:latin typeface="Verdana"/>
                <a:ea typeface="Verdana"/>
                <a:cs typeface="Verdana"/>
                <a:sym typeface="Verdana"/>
              </a:rPr>
              <a:t>AVERAGE </a:t>
            </a:r>
            <a:r>
              <a:rPr lang="fr-FR" sz="1400" dirty="0" err="1">
                <a:solidFill>
                  <a:srgbClr val="7F7F7F"/>
                </a:solidFill>
                <a:latin typeface="Verdana"/>
                <a:ea typeface="Verdana"/>
                <a:cs typeface="Verdana"/>
                <a:sym typeface="Verdana"/>
              </a:rPr>
              <a:t>Throughput</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is</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better</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than</a:t>
            </a:r>
            <a:r>
              <a:rPr lang="fr-FR" sz="1400" dirty="0">
                <a:solidFill>
                  <a:srgbClr val="7F7F7F"/>
                </a:solidFill>
                <a:latin typeface="Verdana"/>
                <a:ea typeface="Verdana"/>
                <a:cs typeface="Verdana"/>
                <a:sym typeface="Verdana"/>
              </a:rPr>
              <a:t> </a:t>
            </a:r>
            <a:r>
              <a:rPr lang="fr-FR" sz="1400" dirty="0" smtClean="0">
                <a:solidFill>
                  <a:srgbClr val="7F7F7F"/>
                </a:solidFill>
                <a:latin typeface="Verdana"/>
                <a:ea typeface="Verdana"/>
                <a:cs typeface="Verdana"/>
                <a:sym typeface="Verdana"/>
              </a:rPr>
              <a:t>CELTISS and MOOV.</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576849" y="3770004"/>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729249" y="4428850"/>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F64C07C4-3B48-BBA3-D067-DE2971DDBC3F}"/>
              </a:ext>
            </a:extLst>
          </p:cNvPr>
          <p:cNvPicPr>
            <a:picLocks noChangeAspect="1"/>
          </p:cNvPicPr>
          <p:nvPr/>
        </p:nvPicPr>
        <p:blipFill>
          <a:blip r:embed="rId3"/>
          <a:stretch>
            <a:fillRect/>
          </a:stretch>
        </p:blipFill>
        <p:spPr>
          <a:xfrm>
            <a:off x="7450485" y="1818882"/>
            <a:ext cx="3414044" cy="270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F9D4B8B6-FC68-DF02-47F9-723A5F67886C}"/>
              </a:ext>
            </a:extLst>
          </p:cNvPr>
          <p:cNvPicPr>
            <a:picLocks noChangeAspect="1"/>
          </p:cNvPicPr>
          <p:nvPr/>
        </p:nvPicPr>
        <p:blipFill>
          <a:blip r:embed="rId4"/>
          <a:stretch>
            <a:fillRect/>
          </a:stretch>
        </p:blipFill>
        <p:spPr>
          <a:xfrm>
            <a:off x="3888450" y="1806621"/>
            <a:ext cx="3414044" cy="2731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DF8563B-2726-5C4F-50B7-0767B2FC0CFB}"/>
              </a:ext>
            </a:extLst>
          </p:cNvPr>
          <p:cNvPicPr>
            <a:picLocks noChangeAspect="1"/>
          </p:cNvPicPr>
          <p:nvPr/>
        </p:nvPicPr>
        <p:blipFill>
          <a:blip r:embed="rId5"/>
          <a:stretch>
            <a:fillRect/>
          </a:stretch>
        </p:blipFill>
        <p:spPr>
          <a:xfrm>
            <a:off x="469900" y="1813933"/>
            <a:ext cx="3270559" cy="2724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err="1">
                <a:solidFill>
                  <a:srgbClr val="7F7F7F"/>
                </a:solidFill>
                <a:sym typeface="Verdana"/>
              </a:rPr>
              <a:t>MOOV’s</a:t>
            </a:r>
            <a:r>
              <a:rPr lang="fr-FR" sz="1400" dirty="0">
                <a:solidFill>
                  <a:srgbClr val="7F7F7F"/>
                </a:solidFill>
                <a:sym typeface="Verdana"/>
              </a:rPr>
              <a:t> </a:t>
            </a:r>
            <a:r>
              <a:rPr lang="fr-FR" sz="1400" dirty="0" err="1">
                <a:solidFill>
                  <a:srgbClr val="7F7F7F"/>
                </a:solidFill>
                <a:sym typeface="Verdana"/>
              </a:rPr>
              <a:t>average</a:t>
            </a:r>
            <a:r>
              <a:rPr lang="fr-FR" sz="1400" dirty="0">
                <a:solidFill>
                  <a:srgbClr val="7F7F7F"/>
                </a:solidFill>
                <a:sym typeface="Verdana"/>
              </a:rPr>
              <a:t> </a:t>
            </a:r>
            <a:r>
              <a:rPr lang="fr-FR" sz="1400" dirty="0" err="1">
                <a:solidFill>
                  <a:srgbClr val="7F7F7F"/>
                </a:solidFill>
                <a:sym typeface="Verdana"/>
              </a:rPr>
              <a:t>throughput</a:t>
            </a:r>
            <a:r>
              <a:rPr lang="fr-FR" sz="1400" dirty="0">
                <a:solidFill>
                  <a:srgbClr val="7F7F7F"/>
                </a:solidFill>
                <a:sym typeface="Verdana"/>
              </a:rPr>
              <a:t> DL rate </a:t>
            </a:r>
            <a:r>
              <a:rPr lang="fr-FR" sz="1400" dirty="0" err="1">
                <a:solidFill>
                  <a:srgbClr val="7F7F7F"/>
                </a:solidFill>
                <a:sym typeface="Verdana"/>
              </a:rPr>
              <a:t>is</a:t>
            </a:r>
            <a:r>
              <a:rPr lang="fr-FR" sz="1400" dirty="0">
                <a:solidFill>
                  <a:srgbClr val="7F7F7F"/>
                </a:solidFill>
                <a:sym typeface="Verdana"/>
              </a:rPr>
              <a:t> </a:t>
            </a:r>
            <a:r>
              <a:rPr lang="fr-FR" sz="1400" dirty="0" err="1">
                <a:solidFill>
                  <a:srgbClr val="7F7F7F"/>
                </a:solidFill>
                <a:sym typeface="Verdana"/>
              </a:rPr>
              <a:t>better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MTN and CELTISS.	</a:t>
            </a:r>
            <a:br>
              <a:rPr lang="fr-FR" sz="1400" dirty="0">
                <a:solidFill>
                  <a:srgbClr val="7F7F7F"/>
                </a:solidFill>
                <a:sym typeface="Verdana"/>
              </a:rPr>
            </a:br>
            <a:r>
              <a:rPr lang="fr-FR" sz="1400" dirty="0">
                <a:solidFill>
                  <a:srgbClr val="7F7F7F"/>
                </a:solidFill>
                <a:sym typeface="Verdana"/>
              </a:rPr>
              <a:t/>
            </a:r>
            <a:br>
              <a:rPr lang="fr-FR" sz="1400" dirty="0">
                <a:solidFill>
                  <a:srgbClr val="7F7F7F"/>
                </a:solidFill>
                <a:sym typeface="Verdana"/>
              </a:rPr>
            </a:br>
            <a:endParaRPr sz="1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181393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928816" y="1801854"/>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450485" y="185101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0D1CD4E5-DF35-5F9E-D110-992912330D9A}"/>
              </a:ext>
            </a:extLst>
          </p:cNvPr>
          <p:cNvPicPr>
            <a:picLocks noChangeAspect="1"/>
          </p:cNvPicPr>
          <p:nvPr/>
        </p:nvPicPr>
        <p:blipFill>
          <a:blip r:embed="rId9"/>
          <a:stretch>
            <a:fillRect/>
          </a:stretch>
        </p:blipFill>
        <p:spPr>
          <a:xfrm>
            <a:off x="2379416" y="1813933"/>
            <a:ext cx="1361043" cy="892070"/>
          </a:xfrm>
          <a:prstGeom prst="rect">
            <a:avLst/>
          </a:prstGeom>
        </p:spPr>
      </p:pic>
      <p:pic>
        <p:nvPicPr>
          <p:cNvPr id="13" name="Picture 12">
            <a:extLst>
              <a:ext uri="{FF2B5EF4-FFF2-40B4-BE49-F238E27FC236}">
                <a16:creationId xmlns:a16="http://schemas.microsoft.com/office/drawing/2014/main" id="{24596DF1-157D-A4F4-BE6B-93E26EA17D39}"/>
              </a:ext>
            </a:extLst>
          </p:cNvPr>
          <p:cNvPicPr>
            <a:picLocks noChangeAspect="1"/>
          </p:cNvPicPr>
          <p:nvPr/>
        </p:nvPicPr>
        <p:blipFill>
          <a:blip r:embed="rId10"/>
          <a:stretch>
            <a:fillRect/>
          </a:stretch>
        </p:blipFill>
        <p:spPr>
          <a:xfrm>
            <a:off x="5960077" y="1813933"/>
            <a:ext cx="1326371" cy="892070"/>
          </a:xfrm>
          <a:prstGeom prst="rect">
            <a:avLst/>
          </a:prstGeom>
        </p:spPr>
      </p:pic>
      <p:pic>
        <p:nvPicPr>
          <p:cNvPr id="19" name="Picture 18">
            <a:extLst>
              <a:ext uri="{FF2B5EF4-FFF2-40B4-BE49-F238E27FC236}">
                <a16:creationId xmlns:a16="http://schemas.microsoft.com/office/drawing/2014/main" id="{175ED8BF-B4A9-9C60-CEEC-4E05FB967FAB}"/>
              </a:ext>
            </a:extLst>
          </p:cNvPr>
          <p:cNvPicPr>
            <a:picLocks noChangeAspect="1"/>
          </p:cNvPicPr>
          <p:nvPr/>
        </p:nvPicPr>
        <p:blipFill>
          <a:blip r:embed="rId11"/>
          <a:stretch>
            <a:fillRect/>
          </a:stretch>
        </p:blipFill>
        <p:spPr>
          <a:xfrm>
            <a:off x="9478453" y="1794821"/>
            <a:ext cx="1386076" cy="911181"/>
          </a:xfrm>
          <a:prstGeom prst="rect">
            <a:avLst/>
          </a:prstGeom>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Most of MTN LTE </a:t>
            </a:r>
            <a:r>
              <a:rPr lang="fr-FR" sz="1400" dirty="0" err="1">
                <a:solidFill>
                  <a:srgbClr val="7F7F7F"/>
                </a:solidFill>
                <a:latin typeface="Verdana"/>
                <a:ea typeface="Verdana"/>
                <a:cs typeface="Verdana"/>
                <a:sym typeface="Verdana"/>
              </a:rPr>
              <a:t>samples</a:t>
            </a:r>
            <a:r>
              <a:rPr lang="fr-FR" sz="1400" dirty="0">
                <a:solidFill>
                  <a:srgbClr val="7F7F7F"/>
                </a:solidFill>
                <a:latin typeface="Verdana"/>
                <a:ea typeface="Verdana"/>
                <a:cs typeface="Verdana"/>
                <a:sym typeface="Verdana"/>
              </a:rPr>
              <a:t> </a:t>
            </a:r>
            <a:r>
              <a:rPr lang="fr-FR" sz="1400" dirty="0" smtClean="0">
                <a:solidFill>
                  <a:srgbClr val="7F7F7F"/>
                </a:solidFill>
                <a:latin typeface="Verdana"/>
                <a:ea typeface="Verdana"/>
                <a:cs typeface="Verdana"/>
                <a:sym typeface="Verdana"/>
              </a:rPr>
              <a:t>are </a:t>
            </a:r>
            <a:r>
              <a:rPr lang="fr-FR" sz="1400" dirty="0">
                <a:solidFill>
                  <a:srgbClr val="7F7F7F"/>
                </a:solidFill>
                <a:latin typeface="Verdana"/>
                <a:ea typeface="Verdana"/>
                <a:cs typeface="Verdana"/>
                <a:sym typeface="Verdana"/>
              </a:rPr>
              <a:t>in 2600 band. </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Most of </a:t>
            </a:r>
            <a:r>
              <a:rPr lang="fr-FR" sz="1400" dirty="0" smtClean="0">
                <a:solidFill>
                  <a:srgbClr val="7F7F7F"/>
                </a:solidFill>
                <a:latin typeface="Verdana"/>
                <a:ea typeface="Verdana"/>
                <a:cs typeface="Verdana"/>
                <a:sym typeface="Verdana"/>
              </a:rPr>
              <a:t>CELTIS </a:t>
            </a:r>
            <a:r>
              <a:rPr lang="fr-FR" sz="1400" dirty="0">
                <a:solidFill>
                  <a:srgbClr val="7F7F7F"/>
                </a:solidFill>
                <a:latin typeface="Verdana"/>
                <a:ea typeface="Verdana"/>
                <a:cs typeface="Verdana"/>
                <a:sym typeface="Verdana"/>
              </a:rPr>
              <a:t>LTE </a:t>
            </a:r>
            <a:r>
              <a:rPr lang="fr-FR" sz="1400" dirty="0" err="1">
                <a:solidFill>
                  <a:srgbClr val="7F7F7F"/>
                </a:solidFill>
                <a:latin typeface="Verdana"/>
                <a:ea typeface="Verdana"/>
                <a:cs typeface="Verdana"/>
                <a:sym typeface="Verdana"/>
              </a:rPr>
              <a:t>samples</a:t>
            </a:r>
            <a:r>
              <a:rPr lang="fr-FR" sz="1400" dirty="0">
                <a:solidFill>
                  <a:srgbClr val="7F7F7F"/>
                </a:solidFill>
                <a:latin typeface="Verdana"/>
                <a:ea typeface="Verdana"/>
                <a:cs typeface="Verdana"/>
                <a:sym typeface="Verdana"/>
              </a:rPr>
              <a:t> </a:t>
            </a:r>
            <a:r>
              <a:rPr lang="fr-FR" sz="1400" dirty="0" smtClean="0">
                <a:solidFill>
                  <a:srgbClr val="7F7F7F"/>
                </a:solidFill>
                <a:latin typeface="Verdana"/>
                <a:ea typeface="Verdana"/>
                <a:cs typeface="Verdana"/>
                <a:sym typeface="Verdana"/>
              </a:rPr>
              <a:t>are in 1800 </a:t>
            </a:r>
            <a:r>
              <a:rPr lang="fr-FR" sz="1400" dirty="0">
                <a:solidFill>
                  <a:srgbClr val="7F7F7F"/>
                </a:solidFill>
                <a:latin typeface="Verdana"/>
                <a:ea typeface="Verdana"/>
                <a:cs typeface="Verdana"/>
                <a:sym typeface="Verdana"/>
              </a:rPr>
              <a:t>band.</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Most of MOOV LTE </a:t>
            </a:r>
            <a:r>
              <a:rPr lang="fr-FR" sz="1400" dirty="0" err="1" smtClean="0">
                <a:solidFill>
                  <a:srgbClr val="7F7F7F"/>
                </a:solidFill>
                <a:latin typeface="Verdana"/>
                <a:ea typeface="Verdana"/>
                <a:cs typeface="Verdana"/>
                <a:sym typeface="Verdana"/>
              </a:rPr>
              <a:t>samples</a:t>
            </a:r>
            <a:r>
              <a:rPr lang="fr-FR" sz="1400" dirty="0" smtClean="0">
                <a:solidFill>
                  <a:srgbClr val="7F7F7F"/>
                </a:solidFill>
                <a:latin typeface="Verdana"/>
                <a:ea typeface="Verdana"/>
                <a:cs typeface="Verdana"/>
                <a:sym typeface="Verdana"/>
              </a:rPr>
              <a:t> are in 2600 and 800 bands.</a:t>
            </a:r>
            <a:r>
              <a:rPr lang="fr-FR" sz="1400" dirty="0">
                <a:solidFill>
                  <a:srgbClr val="7F7F7F"/>
                </a:solidFill>
                <a:latin typeface="Verdana"/>
                <a:ea typeface="Verdana"/>
                <a:cs typeface="Verdana"/>
                <a:sym typeface="Verdana"/>
              </a:rPr>
              <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Usage of 3G U900 </a:t>
            </a:r>
            <a:r>
              <a:rPr lang="fr-FR" sz="1400" dirty="0" err="1">
                <a:solidFill>
                  <a:srgbClr val="7F7F7F"/>
                </a:solidFill>
                <a:latin typeface="Verdana"/>
                <a:ea typeface="Verdana"/>
                <a:cs typeface="Verdana"/>
                <a:sym typeface="Verdana"/>
              </a:rPr>
              <a:t>is</a:t>
            </a:r>
            <a:r>
              <a:rPr lang="fr-FR" sz="1400" dirty="0">
                <a:solidFill>
                  <a:srgbClr val="7F7F7F"/>
                </a:solidFill>
                <a:latin typeface="Verdana"/>
                <a:ea typeface="Verdana"/>
                <a:cs typeface="Verdana"/>
                <a:sym typeface="Verdana"/>
              </a:rPr>
              <a:t> </a:t>
            </a:r>
            <a:r>
              <a:rPr lang="fr-FR" sz="1400" dirty="0" err="1" smtClean="0">
                <a:solidFill>
                  <a:srgbClr val="7F7F7F"/>
                </a:solidFill>
                <a:latin typeface="Verdana"/>
                <a:ea typeface="Verdana"/>
                <a:cs typeface="Verdana"/>
                <a:sym typeface="Verdana"/>
              </a:rPr>
              <a:t>lower</a:t>
            </a:r>
            <a:r>
              <a:rPr lang="fr-FR" sz="1400" dirty="0" smtClean="0">
                <a:solidFill>
                  <a:srgbClr val="7F7F7F"/>
                </a:solidFill>
                <a:latin typeface="Verdana"/>
                <a:ea typeface="Verdana"/>
                <a:cs typeface="Verdana"/>
                <a:sym typeface="Verdana"/>
              </a:rPr>
              <a:t> </a:t>
            </a:r>
            <a:r>
              <a:rPr lang="fr-FR" sz="1400" dirty="0">
                <a:solidFill>
                  <a:srgbClr val="7F7F7F"/>
                </a:solidFill>
                <a:latin typeface="Verdana"/>
                <a:ea typeface="Verdana"/>
                <a:cs typeface="Verdana"/>
                <a:sym typeface="Verdana"/>
              </a:rPr>
              <a:t>for </a:t>
            </a:r>
            <a:r>
              <a:rPr lang="fr-FR" sz="1400" dirty="0" err="1" smtClean="0">
                <a:solidFill>
                  <a:srgbClr val="7F7F7F"/>
                </a:solidFill>
                <a:latin typeface="Verdana"/>
                <a:ea typeface="Verdana"/>
                <a:cs typeface="Verdana"/>
                <a:sym typeface="Verdana"/>
              </a:rPr>
              <a:t>competitors</a:t>
            </a:r>
            <a:r>
              <a:rPr lang="fr-FR" sz="1400" dirty="0">
                <a:solidFill>
                  <a:srgbClr val="7F7F7F"/>
                </a:solidFill>
              </a:rPr>
              <a:t> </a:t>
            </a:r>
            <a:r>
              <a:rPr lang="fr-FR" sz="1400" dirty="0" err="1" smtClean="0">
                <a:solidFill>
                  <a:srgbClr val="7F7F7F"/>
                </a:solidFill>
              </a:rPr>
              <a:t>compared</a:t>
            </a:r>
            <a:r>
              <a:rPr lang="fr-FR" sz="1400" dirty="0" smtClean="0">
                <a:solidFill>
                  <a:srgbClr val="7F7F7F"/>
                </a:solidFill>
              </a:rPr>
              <a:t> to MTN</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1711875076"/>
              </p:ext>
            </p:extLst>
          </p:nvPr>
        </p:nvGraphicFramePr>
        <p:xfrm>
          <a:off x="469900" y="2708112"/>
          <a:ext cx="4481928"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1545018595"/>
              </p:ext>
            </p:extLst>
          </p:nvPr>
        </p:nvGraphicFramePr>
        <p:xfrm>
          <a:off x="5176911" y="2708112"/>
          <a:ext cx="6545189"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TECHNOLOGY Usage(%)</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MTN </a:t>
            </a:r>
            <a:r>
              <a:rPr lang="fr-FR" sz="1400" dirty="0" smtClean="0">
                <a:solidFill>
                  <a:srgbClr val="7F7F7F"/>
                </a:solidFill>
                <a:latin typeface="Verdana"/>
                <a:ea typeface="Verdana"/>
                <a:cs typeface="Verdana"/>
                <a:sym typeface="Verdana"/>
              </a:rPr>
              <a:t>have </a:t>
            </a:r>
            <a:r>
              <a:rPr lang="fr-FR" sz="1400" dirty="0">
                <a:solidFill>
                  <a:srgbClr val="7F7F7F"/>
                </a:solidFill>
                <a:latin typeface="Verdana"/>
                <a:ea typeface="Verdana"/>
                <a:cs typeface="Verdana"/>
                <a:sym typeface="Verdana"/>
              </a:rPr>
              <a:t>the </a:t>
            </a:r>
            <a:r>
              <a:rPr lang="fr-FR" sz="1400" dirty="0" err="1">
                <a:solidFill>
                  <a:srgbClr val="7F7F7F"/>
                </a:solidFill>
              </a:rPr>
              <a:t>highest</a:t>
            </a:r>
            <a:r>
              <a:rPr lang="fr-FR" sz="1400" dirty="0">
                <a:solidFill>
                  <a:srgbClr val="7F7F7F"/>
                </a:solidFill>
              </a:rPr>
              <a:t> LTE CA Carrier </a:t>
            </a:r>
            <a:r>
              <a:rPr lang="fr-FR" sz="1400" dirty="0" err="1">
                <a:solidFill>
                  <a:srgbClr val="7F7F7F"/>
                </a:solidFill>
              </a:rPr>
              <a:t>Aggregation</a:t>
            </a:r>
            <a:r>
              <a:rPr lang="fr-FR" sz="1400" dirty="0">
                <a:solidFill>
                  <a:srgbClr val="7F7F7F"/>
                </a:solidFill>
              </a:rPr>
              <a:t> usage.  </a:t>
            </a:r>
            <a:br>
              <a:rPr lang="fr-FR" sz="1400" dirty="0">
                <a:solidFill>
                  <a:srgbClr val="7F7F7F"/>
                </a:solidFill>
              </a:rPr>
            </a:br>
            <a:r>
              <a:rPr lang="fr-FR" sz="1400" dirty="0">
                <a:solidFill>
                  <a:srgbClr val="7F7F7F"/>
                </a:solidFill>
              </a:rPr>
              <a:t/>
            </a:r>
            <a:br>
              <a:rPr lang="fr-FR" sz="1400" dirty="0">
                <a:solidFill>
                  <a:srgbClr val="7F7F7F"/>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4" name="Chart 3">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4234974386"/>
              </p:ext>
            </p:extLst>
          </p:nvPr>
        </p:nvGraphicFramePr>
        <p:xfrm>
          <a:off x="469899" y="2167705"/>
          <a:ext cx="5584723" cy="42877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4170920557"/>
              </p:ext>
            </p:extLst>
          </p:nvPr>
        </p:nvGraphicFramePr>
        <p:xfrm>
          <a:off x="6331974" y="2167704"/>
          <a:ext cx="5584723"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Deloitte fait référence à un ou plusieurs cabinets membres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société de droit anglais (« </a:t>
            </a:r>
            <a:r>
              <a:rPr lang="fr-FR" sz="800" b="0" dirty="0" err="1">
                <a:solidFill>
                  <a:srgbClr val="000000"/>
                </a:solidFill>
                <a:latin typeface="Verdana"/>
                <a:ea typeface="Verdana"/>
                <a:cs typeface="Verdana"/>
                <a:sym typeface="Verdana"/>
              </a:rPr>
              <a:t>private</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company</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limited</a:t>
            </a:r>
            <a:r>
              <a:rPr lang="fr-FR" sz="800" b="0" dirty="0">
                <a:solidFill>
                  <a:srgbClr val="000000"/>
                </a:solidFill>
                <a:latin typeface="Verdana"/>
                <a:ea typeface="Verdana"/>
                <a:cs typeface="Verdana"/>
                <a:sym typeface="Verdana"/>
              </a:rPr>
              <a:t> by </a:t>
            </a:r>
            <a:r>
              <a:rPr lang="fr-FR" sz="800" b="0" dirty="0" err="1">
                <a:solidFill>
                  <a:srgbClr val="000000"/>
                </a:solidFill>
                <a:latin typeface="Verdana"/>
                <a:ea typeface="Verdana"/>
                <a:cs typeface="Verdana"/>
                <a:sym typeface="Verdana"/>
              </a:rPr>
              <a:t>guarantee</a:t>
            </a:r>
            <a:r>
              <a:rPr lang="fr-FR" sz="800" b="0" dirty="0">
                <a:solidFill>
                  <a:srgbClr val="000000"/>
                </a:solidFill>
                <a:latin typeface="Verdana"/>
                <a:ea typeface="Verdana"/>
                <a:cs typeface="Verdana"/>
                <a:sym typeface="Verdana"/>
              </a:rPr>
              <a:t> »), et à son réseau de cabinets membres constitués en entités indépendantes et juridiquement distinctes. Pour en savoir plus sur la structure légale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et de ses cabinets membres, consulter www.deloitte.com/about.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 </a:t>
            </a:r>
            <a:r>
              <a:rPr lang="fr-FR" sz="800" b="0" dirty="0" smtClean="0">
                <a:solidFill>
                  <a:srgbClr val="000000"/>
                </a:solidFill>
                <a:latin typeface="Verdana"/>
                <a:ea typeface="Verdana"/>
                <a:cs typeface="Verdana"/>
                <a:sym typeface="Verdana"/>
              </a:rPr>
              <a:t>2023 </a:t>
            </a:r>
            <a:r>
              <a:rPr lang="fr-FR" sz="800" b="0" dirty="0">
                <a:solidFill>
                  <a:srgbClr val="000000"/>
                </a:solidFill>
                <a:latin typeface="Verdana"/>
                <a:ea typeface="Verdana"/>
                <a:cs typeface="Verdana"/>
                <a:sym typeface="Verdana"/>
              </a:rPr>
              <a:t>Deloitte Bénin SARL. Société du réseau Deloitte </a:t>
            </a:r>
            <a:endParaRPr dirty="0"/>
          </a:p>
        </p:txBody>
      </p:sp>
    </p:spTree>
    <p:extLst>
      <p:ext uri="{BB962C8B-B14F-4D97-AF65-F5344CB8AC3E}">
        <p14:creationId xmlns:p14="http://schemas.microsoft.com/office/powerpoint/2010/main" val="916449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en-US" sz="1200" dirty="0" smtClean="0">
                <a:solidFill>
                  <a:srgbClr val="7F7F7F"/>
                </a:solidFill>
                <a:latin typeface="Verdana"/>
                <a:ea typeface="Verdana"/>
                <a:cs typeface="Verdana"/>
                <a:sym typeface="Verdana"/>
              </a:rPr>
              <a:t>2G MTN is ranked 2</a:t>
            </a:r>
            <a:r>
              <a:rPr lang="en-US" sz="1200" baseline="30000" dirty="0" smtClean="0">
                <a:solidFill>
                  <a:srgbClr val="7F7F7F"/>
                </a:solidFill>
                <a:latin typeface="Verdana"/>
                <a:ea typeface="Verdana"/>
                <a:cs typeface="Verdana"/>
                <a:sym typeface="Verdana"/>
              </a:rPr>
              <a:t>nd</a:t>
            </a:r>
            <a:r>
              <a:rPr lang="en-US" sz="1200" dirty="0" smtClean="0">
                <a:solidFill>
                  <a:srgbClr val="7F7F7F"/>
                </a:solidFill>
                <a:latin typeface="Verdana"/>
                <a:ea typeface="Verdana"/>
                <a:cs typeface="Verdana"/>
                <a:sym typeface="Verdana"/>
              </a:rPr>
              <a:t> in indoor and </a:t>
            </a:r>
            <a:r>
              <a:rPr lang="en-US" sz="1200" dirty="0" err="1" smtClean="0">
                <a:solidFill>
                  <a:srgbClr val="7F7F7F"/>
                </a:solidFill>
                <a:latin typeface="Verdana"/>
                <a:ea typeface="Verdana"/>
                <a:cs typeface="Verdana"/>
                <a:sym typeface="Verdana"/>
              </a:rPr>
              <a:t>incar</a:t>
            </a:r>
            <a:r>
              <a:rPr lang="en-US" sz="1200" dirty="0" smtClean="0">
                <a:solidFill>
                  <a:srgbClr val="7F7F7F"/>
                </a:solidFill>
                <a:latin typeface="Verdana"/>
                <a:ea typeface="Verdana"/>
                <a:cs typeface="Verdana"/>
                <a:sym typeface="Verdana"/>
              </a:rPr>
              <a:t> and coverage rate</a:t>
            </a:r>
          </a:p>
          <a:p>
            <a:pPr marL="177800" indent="-177800" algn="just">
              <a:lnSpc>
                <a:spcPct val="150000"/>
              </a:lnSpc>
              <a:buClr>
                <a:srgbClr val="81BC00"/>
              </a:buClr>
              <a:buSzPts val="1200"/>
              <a:buFont typeface="Arial"/>
              <a:buChar char="•"/>
            </a:pPr>
            <a:r>
              <a:rPr lang="en-US" sz="1200" dirty="0" smtClean="0">
                <a:solidFill>
                  <a:srgbClr val="7F7F7F"/>
                </a:solidFill>
                <a:latin typeface="Verdana"/>
                <a:ea typeface="Verdana"/>
                <a:cs typeface="Verdana"/>
                <a:sym typeface="Verdana"/>
              </a:rPr>
              <a:t> All operators met ARCEP 2G coverage obligation except CELTISS Indoor.</a:t>
            </a:r>
            <a:endParaRPr lang="en-US" sz="1200" dirty="0" smtClean="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a:t>
            </a:r>
            <a:r>
              <a:rPr lang="fr-FR" sz="1200" dirty="0" err="1" smtClean="0">
                <a:solidFill>
                  <a:srgbClr val="7F7F7F"/>
                </a:solidFill>
                <a:latin typeface="Verdana"/>
                <a:ea typeface="Verdana"/>
                <a:cs typeface="Verdana"/>
                <a:sym typeface="Verdana"/>
              </a:rPr>
              <a:t>is</a:t>
            </a:r>
            <a:r>
              <a:rPr lang="fr-FR" sz="1200" dirty="0" smtClean="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ranked</a:t>
            </a:r>
            <a:r>
              <a:rPr lang="fr-FR" sz="1200" dirty="0" smtClean="0">
                <a:solidFill>
                  <a:srgbClr val="7F7F7F"/>
                </a:solidFill>
                <a:latin typeface="Verdana"/>
                <a:ea typeface="Verdana"/>
                <a:cs typeface="Verdana"/>
                <a:sym typeface="Verdana"/>
              </a:rPr>
              <a:t> second</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met </a:t>
            </a:r>
            <a:r>
              <a:rPr lang="fr-FR" sz="1200" dirty="0">
                <a:solidFill>
                  <a:srgbClr val="7F7F7F"/>
                </a:solidFill>
                <a:latin typeface="Verdana"/>
                <a:ea typeface="Verdana"/>
                <a:cs typeface="Verdana"/>
                <a:sym typeface="Verdana"/>
              </a:rPr>
              <a:t>ARCEP </a:t>
            </a:r>
            <a:r>
              <a:rPr lang="fr-FR" sz="1200" dirty="0" smtClean="0">
                <a:solidFill>
                  <a:srgbClr val="7F7F7F"/>
                </a:solidFill>
                <a:latin typeface="Verdana"/>
                <a:ea typeface="Verdana"/>
                <a:cs typeface="Verdana"/>
                <a:sym typeface="Verdana"/>
              </a:rPr>
              <a:t>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obligation</a:t>
            </a:r>
          </a:p>
          <a:p>
            <a:pPr lvl="0" algn="just">
              <a:lnSpc>
                <a:spcPct val="150000"/>
              </a:lnSpc>
              <a:buClr>
                <a:srgbClr val="81BC00"/>
              </a:buClr>
              <a:buSzPts val="1200"/>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en-US" sz="1200" dirty="0" smtClean="0">
                <a:solidFill>
                  <a:srgbClr val="7F7F7F"/>
                </a:solidFill>
                <a:latin typeface="Verdana"/>
                <a:ea typeface="Verdana"/>
                <a:cs typeface="Verdana"/>
                <a:sym typeface="Verdana"/>
              </a:rPr>
              <a:t>4G </a:t>
            </a:r>
            <a:r>
              <a:rPr lang="en-US" sz="1200" dirty="0">
                <a:solidFill>
                  <a:srgbClr val="7F7F7F"/>
                </a:solidFill>
                <a:latin typeface="Verdana"/>
                <a:ea typeface="Verdana"/>
                <a:cs typeface="Verdana"/>
                <a:sym typeface="Verdana"/>
              </a:rPr>
              <a:t>MTN coverage rate is ranked second</a:t>
            </a:r>
          </a:p>
          <a:p>
            <a:pPr marL="177800" lvl="0" indent="-177800" algn="just">
              <a:lnSpc>
                <a:spcPct val="150000"/>
              </a:lnSpc>
              <a:buClr>
                <a:srgbClr val="81BC00"/>
              </a:buClr>
              <a:buSzPts val="1200"/>
              <a:buFont typeface="Arial"/>
              <a:buChar char="•"/>
            </a:pPr>
            <a:r>
              <a:rPr lang="fr-FR" sz="1200" dirty="0" smtClean="0">
                <a:solidFill>
                  <a:srgbClr val="7F7F7F"/>
                </a:solidFill>
                <a:latin typeface="Verdana"/>
                <a:ea typeface="Verdana"/>
                <a:cs typeface="Verdana"/>
                <a:sym typeface="Verdana"/>
              </a:rPr>
              <a:t>All </a:t>
            </a:r>
            <a:r>
              <a:rPr lang="fr-FR" sz="1200" dirty="0" err="1" smtClean="0">
                <a:solidFill>
                  <a:srgbClr val="7F7F7F"/>
                </a:solidFill>
                <a:latin typeface="Verdana"/>
                <a:ea typeface="Verdana"/>
                <a:cs typeface="Verdana"/>
                <a:sym typeface="Verdana"/>
              </a:rPr>
              <a:t>operators</a:t>
            </a:r>
            <a:r>
              <a:rPr lang="fr-FR" sz="1200" dirty="0" smtClean="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satisfy</a:t>
            </a:r>
            <a:r>
              <a:rPr lang="fr-FR" sz="1200" dirty="0">
                <a:solidFill>
                  <a:srgbClr val="7F7F7F"/>
                </a:solidFill>
                <a:latin typeface="Verdana"/>
                <a:ea typeface="Verdana"/>
                <a:cs typeface="Verdana"/>
                <a:sym typeface="Verdana"/>
              </a:rPr>
              <a:t> the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only</a:t>
            </a:r>
            <a:r>
              <a:rPr lang="fr-FR" sz="1200" dirty="0" smtClean="0">
                <a:solidFill>
                  <a:srgbClr val="7F7F7F"/>
                </a:solidFill>
                <a:latin typeface="Verdana"/>
                <a:ea typeface="Verdana"/>
                <a:cs typeface="Verdana"/>
                <a:sym typeface="Verdana"/>
              </a:rPr>
              <a:t> for </a:t>
            </a:r>
            <a:r>
              <a:rPr lang="fr-FR" sz="1200" dirty="0" err="1" smtClean="0">
                <a:solidFill>
                  <a:srgbClr val="7F7F7F"/>
                </a:solidFill>
                <a:latin typeface="Verdana"/>
                <a:ea typeface="Verdana"/>
                <a:cs typeface="Verdana"/>
                <a:sym typeface="Verdana"/>
              </a:rPr>
              <a:t>outdoor</a:t>
            </a:r>
            <a:r>
              <a:rPr lang="fr-FR" sz="1200" dirty="0" smtClean="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measurement</a:t>
            </a:r>
            <a:r>
              <a:rPr lang="fr-FR" sz="1200" dirty="0" smtClean="0">
                <a:solidFill>
                  <a:srgbClr val="7F7F7F"/>
                </a:solidFill>
                <a:latin typeface="Verdana"/>
                <a:ea typeface="Verdana"/>
                <a:cs typeface="Verdana"/>
                <a:sym typeface="Verdana"/>
              </a:rPr>
              <a:t> .</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r>
              <a:rPr lang="fr-FR" sz="2400">
                <a:solidFill>
                  <a:srgbClr val="414141"/>
                </a:solidFill>
              </a:rPr>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a:t>
            </a:r>
            <a:r>
              <a:rPr lang="fr-FR" sz="1200" dirty="0" smtClean="0">
                <a:solidFill>
                  <a:srgbClr val="7F7F7F"/>
                </a:solidFill>
                <a:latin typeface="Verdana"/>
                <a:ea typeface="Verdana"/>
                <a:cs typeface="Verdana"/>
                <a:sym typeface="Verdana"/>
              </a:rPr>
              <a:t>MOOV</a:t>
            </a:r>
          </a:p>
          <a:p>
            <a:pPr marL="177800" marR="0" lvl="0" indent="-177800" algn="just" rtl="0">
              <a:lnSpc>
                <a:spcPct val="150000"/>
              </a:lnSpc>
              <a:spcBef>
                <a:spcPts val="0"/>
              </a:spcBef>
              <a:spcAft>
                <a:spcPts val="0"/>
              </a:spcAft>
              <a:buClr>
                <a:srgbClr val="81BC00"/>
              </a:buClr>
              <a:buSzPts val="1200"/>
              <a:buFont typeface="Arial"/>
              <a:buChar char="•"/>
            </a:pPr>
            <a:r>
              <a:rPr lang="fr-FR" sz="1200" dirty="0" smtClean="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satisfy</a:t>
            </a:r>
            <a:r>
              <a:rPr lang="fr-FR" sz="1200" dirty="0" smtClean="0">
                <a:solidFill>
                  <a:srgbClr val="7F7F7F"/>
                </a:solidFill>
                <a:latin typeface="Verdana"/>
                <a:ea typeface="Verdana"/>
                <a:cs typeface="Verdana"/>
                <a:sym typeface="Verdana"/>
              </a:rPr>
              <a:t> the  </a:t>
            </a:r>
            <a:r>
              <a:rPr lang="fr-FR" sz="1200" dirty="0">
                <a:solidFill>
                  <a:srgbClr val="7F7F7F"/>
                </a:solidFill>
                <a:latin typeface="Verdana"/>
                <a:ea typeface="Verdana"/>
                <a:cs typeface="Verdana"/>
                <a:sym typeface="Verdana"/>
              </a:rPr>
              <a:t>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smtClean="0">
                <a:solidFill>
                  <a:srgbClr val="7F7F7F"/>
                </a:solidFill>
                <a:latin typeface="Verdana"/>
                <a:ea typeface="Verdana"/>
                <a:cs typeface="Verdana"/>
                <a:sym typeface="Verdana"/>
              </a:rPr>
              <a:t>retainability</a:t>
            </a:r>
            <a:endParaRPr lang="fr-FR" sz="1200" dirty="0" smtClean="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smtClean="0">
                <a:solidFill>
                  <a:srgbClr val="7F7F7F"/>
                </a:solidFill>
                <a:latin typeface="Verdana"/>
                <a:ea typeface="Verdana"/>
                <a:cs typeface="Verdana"/>
                <a:sym typeface="Verdana"/>
              </a:rPr>
              <a:t> </a:t>
            </a:r>
            <a:r>
              <a:rPr lang="en-US" sz="1200" dirty="0">
                <a:solidFill>
                  <a:srgbClr val="7F7F7F"/>
                </a:solidFill>
                <a:latin typeface="Verdana"/>
                <a:ea typeface="Verdana"/>
                <a:cs typeface="Verdana"/>
              </a:rPr>
              <a:t>Only CELTISS satisfies the </a:t>
            </a:r>
            <a:r>
              <a:rPr lang="en-US" sz="1200" dirty="0" err="1">
                <a:solidFill>
                  <a:srgbClr val="7F7F7F"/>
                </a:solidFill>
                <a:latin typeface="Verdana"/>
                <a:ea typeface="Verdana"/>
                <a:cs typeface="Verdana"/>
              </a:rPr>
              <a:t>retainability</a:t>
            </a:r>
            <a:r>
              <a:rPr lang="en-US" sz="1200" dirty="0">
                <a:solidFill>
                  <a:srgbClr val="7F7F7F"/>
                </a:solidFill>
                <a:latin typeface="Verdana"/>
                <a:ea typeface="Verdana"/>
                <a:cs typeface="Verdana"/>
              </a:rPr>
              <a:t> ARCEP thresholds</a:t>
            </a:r>
            <a:r>
              <a:rPr lang="en-US" sz="1200" dirty="0">
                <a:solidFill>
                  <a:srgbClr val="7F7F7F"/>
                </a:solidFill>
                <a:latin typeface="Verdana"/>
                <a:ea typeface="Verdana"/>
                <a:cs typeface="Verdana"/>
                <a:sym typeface="Verdana"/>
              </a:rPr>
              <a:t> </a:t>
            </a:r>
            <a:endParaRPr lang="en-US" sz="1200" dirty="0" smtClean="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smtClean="0">
                <a:solidFill>
                  <a:srgbClr val="7F7F7F"/>
                </a:solidFill>
                <a:latin typeface="Verdana"/>
                <a:ea typeface="Verdana"/>
                <a:cs typeface="Verdana"/>
                <a:sym typeface="Verdana"/>
              </a:rPr>
              <a:t>term</a:t>
            </a:r>
            <a:r>
              <a:rPr lang="fr-FR" sz="1200" dirty="0" smtClean="0">
                <a:solidFill>
                  <a:srgbClr val="7F7F7F"/>
                </a:solidFill>
                <a:latin typeface="Verdana"/>
                <a:ea typeface="Verdana"/>
                <a:cs typeface="Verdana"/>
                <a:sym typeface="Verdana"/>
              </a:rPr>
              <a:t> </a:t>
            </a:r>
            <a:r>
              <a:rPr lang="fr-FR" sz="1200" dirty="0">
                <a:solidFill>
                  <a:srgbClr val="7F7F7F"/>
                </a:solidFill>
                <a:latin typeface="Verdana"/>
                <a:ea typeface="Verdana"/>
                <a:cs typeface="Verdana"/>
                <a:sym typeface="Verdana"/>
              </a:rPr>
              <a:t>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a:t>
            </a:r>
            <a:r>
              <a:rPr lang="fr-FR" sz="1200" dirty="0" smtClean="0">
                <a:solidFill>
                  <a:srgbClr val="7F7F7F"/>
                </a:solidFill>
                <a:latin typeface="Verdana"/>
                <a:ea typeface="Verdana"/>
                <a:cs typeface="Verdana"/>
                <a:sym typeface="Verdana"/>
              </a:rPr>
              <a:t>of 3.85 </a:t>
            </a:r>
            <a:r>
              <a:rPr lang="fr-FR" sz="1200" dirty="0">
                <a:solidFill>
                  <a:srgbClr val="7F7F7F"/>
                </a:solidFill>
                <a:latin typeface="Verdana"/>
                <a:ea typeface="Verdana"/>
                <a:cs typeface="Verdana"/>
                <a:sym typeface="Verdana"/>
              </a:rPr>
              <a:t>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a:t>
            </a:r>
            <a:r>
              <a:rPr lang="fr-FR" sz="1200" dirty="0" smtClean="0">
                <a:solidFill>
                  <a:srgbClr val="7F7F7F"/>
                </a:solidFill>
                <a:latin typeface="Verdana"/>
                <a:ea typeface="Verdana"/>
                <a:cs typeface="Verdana"/>
                <a:sym typeface="Verdana"/>
              </a:rPr>
              <a:t>3.94 for </a:t>
            </a:r>
            <a:r>
              <a:rPr lang="fr-FR" sz="1200" dirty="0">
                <a:solidFill>
                  <a:srgbClr val="7F7F7F"/>
                </a:solidFill>
                <a:latin typeface="Verdana"/>
                <a:ea typeface="Verdana"/>
                <a:cs typeface="Verdana"/>
                <a:sym typeface="Verdana"/>
              </a:rPr>
              <a:t>CELTISS and </a:t>
            </a:r>
            <a:r>
              <a:rPr lang="fr-FR" sz="1200" dirty="0" smtClean="0">
                <a:solidFill>
                  <a:srgbClr val="7F7F7F"/>
                </a:solidFill>
                <a:latin typeface="Verdana"/>
                <a:ea typeface="Verdana"/>
                <a:cs typeface="Verdana"/>
                <a:sym typeface="Verdana"/>
              </a:rPr>
              <a:t>4.01 </a:t>
            </a:r>
            <a:r>
              <a:rPr lang="fr-FR" sz="1200" dirty="0">
                <a:solidFill>
                  <a:srgbClr val="7F7F7F"/>
                </a:solidFill>
                <a:latin typeface="Verdana"/>
                <a:ea typeface="Verdana"/>
                <a:cs typeface="Verdana"/>
                <a:sym typeface="Verdana"/>
              </a:rPr>
              <a:t>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r>
              <a:rPr lang="fr-FR" sz="2400">
                <a:solidFill>
                  <a:srgbClr val="414141"/>
                </a:solidFill>
              </a:rPr>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smtClean="0">
                <a:solidFill>
                  <a:srgbClr val="7F7F7F"/>
                </a:solidFill>
                <a:latin typeface="Verdana"/>
                <a:ea typeface="Verdana"/>
                <a:cs typeface="Verdana"/>
                <a:sym typeface="Verdana"/>
              </a:rPr>
              <a:t>MTN </a:t>
            </a:r>
            <a:r>
              <a:rPr lang="fr-FR" sz="1200" dirty="0" err="1" smtClean="0">
                <a:solidFill>
                  <a:srgbClr val="7F7F7F"/>
                </a:solidFill>
                <a:latin typeface="Verdana"/>
                <a:ea typeface="Verdana"/>
                <a:cs typeface="Verdana"/>
                <a:sym typeface="Verdana"/>
              </a:rPr>
              <a:t>is</a:t>
            </a:r>
            <a:r>
              <a:rPr lang="fr-FR" sz="1200" dirty="0" smtClean="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ranked</a:t>
            </a:r>
            <a:r>
              <a:rPr lang="fr-FR" sz="1200" dirty="0" smtClean="0">
                <a:solidFill>
                  <a:srgbClr val="7F7F7F"/>
                </a:solidFill>
                <a:latin typeface="Verdana"/>
                <a:ea typeface="Verdana"/>
                <a:cs typeface="Verdana"/>
                <a:sym typeface="Verdana"/>
              </a:rPr>
              <a:t> first in SMS service tests.</a:t>
            </a:r>
            <a:endParaRPr dirty="0" smtClean="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r>
              <a:rPr lang="en-US" sz="1200" dirty="0" smtClean="0">
                <a:solidFill>
                  <a:srgbClr val="7F7F7F"/>
                </a:solidFill>
                <a:latin typeface="Verdana"/>
                <a:ea typeface="Verdana"/>
                <a:cs typeface="Verdana"/>
                <a:sym typeface="Verdana"/>
              </a:rPr>
              <a:t>.</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a:t>
            </a:r>
            <a:r>
              <a:rPr lang="en-US" sz="1200" dirty="0" smtClean="0">
                <a:solidFill>
                  <a:srgbClr val="7F7F7F"/>
                </a:solidFill>
                <a:latin typeface="Verdana"/>
                <a:ea typeface="Verdana"/>
                <a:cs typeface="Verdana"/>
                <a:sym typeface="Verdana"/>
              </a:rPr>
              <a:t>first  </a:t>
            </a:r>
            <a:r>
              <a:rPr lang="en-US" sz="1200" dirty="0">
                <a:solidFill>
                  <a:srgbClr val="7F7F7F"/>
                </a:solidFill>
                <a:latin typeface="Verdana"/>
                <a:ea typeface="Verdana"/>
                <a:cs typeface="Verdana"/>
                <a:sym typeface="Verdana"/>
              </a:rPr>
              <a:t>in terms of 4G </a:t>
            </a:r>
            <a:r>
              <a:rPr lang="en-US" sz="1200" dirty="0" smtClean="0">
                <a:solidFill>
                  <a:srgbClr val="7F7F7F"/>
                </a:solidFill>
                <a:latin typeface="Verdana"/>
                <a:ea typeface="Verdana"/>
                <a:cs typeface="Verdana"/>
                <a:sym typeface="Verdana"/>
              </a:rPr>
              <a:t>DL and UL average  </a:t>
            </a:r>
            <a:r>
              <a:rPr lang="en-US" sz="1200" dirty="0">
                <a:solidFill>
                  <a:srgbClr val="7F7F7F"/>
                </a:solidFill>
                <a:latin typeface="Verdana"/>
                <a:ea typeface="Verdana"/>
                <a:cs typeface="Verdana"/>
                <a:sym typeface="Verdana"/>
              </a:rPr>
              <a:t>throughput with </a:t>
            </a:r>
            <a:r>
              <a:rPr lang="en-US" sz="1200" dirty="0" smtClean="0">
                <a:solidFill>
                  <a:srgbClr val="7F7F7F"/>
                </a:solidFill>
                <a:latin typeface="Verdana"/>
                <a:ea typeface="Verdana"/>
                <a:cs typeface="Verdana"/>
                <a:sym typeface="Verdana"/>
              </a:rPr>
              <a:t>53.33/19.15Mbps</a:t>
            </a:r>
            <a:r>
              <a:rPr lang="en-US" sz="1200" dirty="0">
                <a:solidFill>
                  <a:srgbClr val="7F7F7F"/>
                </a:solidFill>
                <a:latin typeface="Verdana"/>
                <a:ea typeface="Verdana"/>
                <a:cs typeface="Verdana"/>
                <a:sym typeface="Verdana"/>
              </a:rPr>
              <a:t>, which is better than </a:t>
            </a:r>
            <a:r>
              <a:rPr lang="en-US" sz="1200" dirty="0" smtClean="0">
                <a:solidFill>
                  <a:srgbClr val="7F7F7F"/>
                </a:solidFill>
                <a:latin typeface="Verdana"/>
                <a:ea typeface="Verdana"/>
                <a:cs typeface="Verdana"/>
                <a:sym typeface="Verdana"/>
              </a:rPr>
              <a:t>MOOV 36.33/13.02 Mbps and CELTISS 13.94/11.94Mbps</a:t>
            </a:r>
            <a:r>
              <a:rPr lang="en-US" sz="1200" dirty="0">
                <a:solidFill>
                  <a:srgbClr val="7F7F7F"/>
                </a:solidFill>
                <a:latin typeface="Verdana"/>
                <a:ea typeface="Verdana"/>
                <a:cs typeface="Verdana"/>
                <a:sym typeface="Verdana"/>
              </a:rPr>
              <a:t>.</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5340</TotalTime>
  <Words>2094</Words>
  <Application>Microsoft Office PowerPoint</Application>
  <PresentationFormat>Grand écran</PresentationFormat>
  <Paragraphs>620</Paragraphs>
  <Slides>48</Slides>
  <Notes>48</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48</vt:i4>
      </vt:variant>
    </vt:vector>
  </HeadingPairs>
  <TitlesOfParts>
    <vt:vector size="55" baseType="lpstr">
      <vt:lpstr>Calibri</vt:lpstr>
      <vt:lpstr>Verdana</vt:lpstr>
      <vt:lpstr>Quattrocento Sans</vt:lpstr>
      <vt:lpstr>Arial</vt:lpstr>
      <vt:lpstr>Noto Sans Symbols</vt:lpstr>
      <vt:lpstr>1_Deloitte_US_Onscreen</vt:lpstr>
      <vt:lpstr>Deloitte_US_Onscreen</vt:lpstr>
      <vt:lpstr>Présentation PowerPoint</vt:lpstr>
      <vt:lpstr>Summary</vt:lpstr>
      <vt:lpstr>Présentation PowerPoint</vt:lpstr>
      <vt:lpstr>Intermediate report </vt:lpstr>
      <vt:lpstr>Présentation PowerPoint</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Présentation PowerPoint</vt:lpstr>
      <vt:lpstr>Benchmarking Key Results – Coverage   All operators met the different coverage thresholds except 4G Incar and Indoor and CELTISS 2G Indoor CELTISS have the best 2G and the worst 4G Incar coverage. All remaining coverage results are within the same ranges MTN is ranked 2nd in almost all kind of coverage except 2G outdoor where results are very similar for all operators   </vt:lpstr>
      <vt:lpstr>Benchmarking Key Results – 2G/3G voice and SMS Summary   MTN is ranked first in voice accessibility Only CELTISS satisfies the retainability ARCEP thresholds  All operators met the MOS ARCEP thresholds however MOOV and CELTISS have better average MOS All operators fail in SMS service due to the delivery time exceeding 6s.      </vt:lpstr>
      <vt:lpstr>Benchmarking Key Results – 3G Data Summary  All operators met the 3G Data ARCEP requirements. MTN is the best in 3G HTTP service MTN is ranked 3rd in 3G FTP service  </vt:lpstr>
      <vt:lpstr>Benchmarking Key Results – 4G Data Summary   All operators met the 3G Data ARCEP requirements. MTN is the best in 4G data for both HTTP and FTP    </vt:lpstr>
      <vt:lpstr>Présentation PowerPoint</vt:lpstr>
      <vt:lpstr>Benchmarking: 2G coverage  CELTISS’s 2G indoor coverage failed to reach the  ARCEP requirement.     </vt:lpstr>
      <vt:lpstr>Benchmarking: 2G coverage - Maps  2G coverage plots are quite similar for the 3 operators except in few roads    </vt:lpstr>
      <vt:lpstr>Benchmarking: 3G coverage  All operators 3G coverage met ARCEP requirements with better average values for CELTISS.      </vt:lpstr>
      <vt:lpstr>Benchmarking: 3G coverage-Maps  2G coverage plots are quite similar for the 3 operators except in few roads.      </vt:lpstr>
      <vt:lpstr>Benchmarking: 4G coverage  All operators failed to satisfy the 4G Indoor coverage, CELTISS failed also in 4G incar coverage.       </vt:lpstr>
      <vt:lpstr>Benchmarking – 4G coverage - Maps   2G coverage plots are quite similar for the 3 operators except in few roads.      </vt:lpstr>
      <vt:lpstr>Présentation PowerPoint</vt:lpstr>
      <vt:lpstr>Benchmarking: CS Accessibility 2G/3G BLOCKED CALLS   MTN has the best accessibility to voice service compared to competitors, MTN 3G blocked rate is higher than competitors     </vt:lpstr>
      <vt:lpstr>Benchmarking: CS Integrity Voice quality Mean Opinion Score  MOOV has the best ratio of excellent and good Voice Quality samples  MTN needs to improve its voice quality MOS by pushing CS traffic to 3G and increase 2G full rate penetration.      </vt:lpstr>
      <vt:lpstr>Benchmarking: CS Retainability 2G/3G DROPPED CALLS  All operators satisfy ARCEP thresholds regarding Call Drop Rate.  </vt:lpstr>
      <vt:lpstr>Benchmarking Voice service Band usage(%)   20% of MTN  voice calls is carried by 2G while all voice traffic is carried by 3G for competitors Its recommended for MTN to reduce 2G utilization and increase 3G penetration for better audio quality. MTN's 2G band usage: 76,76% GSM 900 and 23,24% GSM 1800 Mhz, 43 % of MTN 3G CS traffic is carried on U900 compared to 24% and 7% for MOOV and CELTISS.      </vt:lpstr>
      <vt:lpstr>Benchmarking – CS Integrity Voice quality maps (MOS)  MTN has around 1% of MOS samples lower than 2.2,  Values lower than 2,2 pose risk of bad users perceived voice quality                                              3d       </vt:lpstr>
      <vt:lpstr>Benchmarking: Radio parameters EC/NO comparison  Only 18% of MTN 3G EcNo samples are within acceptable range compared to 73% and 95% for MOOV and CELTISS. This is correlated to the number of 3G carriers and the fact that more than 40% of MTN 3G traffic is carried by U900    </vt:lpstr>
      <vt:lpstr>Benchmarking: Radio parameters EC/NO  3G MOOV and CELTISS EC/N0 is better than MTN     </vt:lpstr>
      <vt:lpstr>Benchmarking – SINR comparison   Drive tests are showing a acceptable level of MTN Network SINR.     </vt:lpstr>
      <vt:lpstr>Benchmarking – SNIR comparison map  4G MOOV have more bad quality samples compared to MTN and CELTISS.    </vt:lpstr>
      <vt:lpstr>Benchmarking – 2G/3G CALL SETUP TIME   MTN have the best Call setup time.      </vt:lpstr>
      <vt:lpstr>Benchmarking – CALL SETUP TIME/Call Mode  MTN have the best 4G CSBF Call setup Time, Call setup time 2G is higher than in 3G/4G.        </vt:lpstr>
      <vt:lpstr>Benchmarking – SMS SENDING FAILURE  MTN SMS SETUP/RESPONSE is better than CELTIS &amp; MOOV. SMS service KPIs of the three operators are not compliant with the ARCEP requirements because of the 6s criteria.</vt:lpstr>
      <vt:lpstr>Présentation PowerPoint</vt:lpstr>
      <vt:lpstr>Benchmarking – DATA 3G  All operators have a good rate of successful Internet connection </vt:lpstr>
      <vt:lpstr>Benchmarking – DATA 3G  All operators have a good web service success rate. MTN have best PS connection setup time</vt:lpstr>
      <vt:lpstr>Benchmarking – DATA 3G  All operators have a good downlink and uplink FTP success rate. </vt:lpstr>
      <vt:lpstr>Benchmarking – 3G FTP MEAN THROUGHPUT   MTN 3G Throughput DL/UL is less than MOOV’s and CELTISS’s</vt:lpstr>
      <vt:lpstr>Benchmarking – 3G FTP MEAN THROUGHPUT comparison map  All samples  exceed 2Mbps</vt:lpstr>
      <vt:lpstr>Benchmarking – 4G HTTP Browsing  All operators have a very good HTTP Browsing success rate.  </vt:lpstr>
      <vt:lpstr>Benchmarking – 4G FTP THROUGHPUT comparison  All operators have a good FTP success rate.  </vt:lpstr>
      <vt:lpstr>Benchmarking – 4G FTP THROUGHPUT comparison  MTN FTP DL/UL AVERAGE Throughput is better than CELTISS and MOOV. </vt:lpstr>
      <vt:lpstr>Benchmarking – 4G FTP THROUGHPUT comparison map  MOOV’s average throughput DL rate is better than MTN and CELTISS.   </vt:lpstr>
      <vt:lpstr>Benchmarking – BAND and TECHNOLOGY UTILISATION  Most of MTN LTE samples are in 2600 band.  Most of CELTIS LTE samples are in 1800 band. Most of MOOV LTE samples are in 2600 and 800 bands. Usage of 3G U900 is lower for competitors compared to MTN   </vt:lpstr>
      <vt:lpstr>Benchmarking – Data TECHNOLOGY Usage(%)  MTN have the highest LTE CA Carrier Aggregation usage.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HP</cp:lastModifiedBy>
  <cp:revision>141</cp:revision>
  <dcterms:created xsi:type="dcterms:W3CDTF">2019-01-15T17:14:35Z</dcterms:created>
  <dcterms:modified xsi:type="dcterms:W3CDTF">2023-11-21T22:04:32Z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