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4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4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1.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Lst>
  <p:notesMasterIdLst>
    <p:notesMasterId r:id="rId51"/>
  </p:notesMasterIdLst>
  <p:sldIdLst>
    <p:sldId id="256" r:id="rId3"/>
    <p:sldId id="369" r:id="rId4"/>
    <p:sldId id="265" r:id="rId5"/>
    <p:sldId id="266" r:id="rId6"/>
    <p:sldId id="270" r:id="rId7"/>
    <p:sldId id="364" r:id="rId8"/>
    <p:sldId id="365" r:id="rId9"/>
    <p:sldId id="366" r:id="rId10"/>
    <p:sldId id="367" r:id="rId11"/>
    <p:sldId id="368"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2" r:id="rId28"/>
    <p:sldId id="293" r:id="rId29"/>
    <p:sldId id="294"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10" r:id="rId44"/>
    <p:sldId id="311" r:id="rId45"/>
    <p:sldId id="312" r:id="rId46"/>
    <p:sldId id="313" r:id="rId47"/>
    <p:sldId id="314" r:id="rId48"/>
    <p:sldId id="315" r:id="rId49"/>
    <p:sldId id="363" r:id="rId50"/>
  </p:sldIdLst>
  <p:sldSz cx="12192000" cy="6858000"/>
  <p:notesSz cx="6888163" cy="10018713"/>
  <p:embeddedFontLst>
    <p:embeddedFont>
      <p:font typeface="Calibri" panose="020F0502020204030204" pitchFamily="34" charset="0"/>
      <p:regular r:id="rId52"/>
      <p:bold r:id="rId53"/>
      <p:italic r:id="rId54"/>
      <p:boldItalic r:id="rId55"/>
    </p:embeddedFont>
    <p:embeddedFont>
      <p:font typeface="Verdana" panose="020B0604030504040204" pitchFamily="34" charset="0"/>
      <p:regular r:id="rId56"/>
      <p:bold r:id="rId57"/>
      <p:italic r:id="rId58"/>
      <p:boldItalic r:id="rId59"/>
    </p:embeddedFont>
    <p:embeddedFont>
      <p:font typeface="Quattrocento Sans"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72" y="12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14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notesMaster" Target="notesMasters/notesMaster1.xml"/><Relationship Id="rId14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4.fntdata"/><Relationship Id="rId141" Type="http://customschemas.google.com/relationships/presentationmetadata" Target="metadata"/><Relationship Id="rId146"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file:///D:\Project\MTN\Report\Bohicon\Chart%20BOHICON.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D:\Project\MTN\Report\Bohicon\Chart%20BOHICON.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0.95620000000000005</c:v>
                </c:pt>
                <c:pt idx="1">
                  <c:v>0.99060000000000004</c:v>
                </c:pt>
                <c:pt idx="2">
                  <c:v>0.99870000000000003</c:v>
                </c:pt>
              </c:numCache>
            </c:numRef>
          </c:val>
          <c:extLst>
            <c:ext xmlns:c16="http://schemas.microsoft.com/office/drawing/2014/chart" uri="{C3380CC4-5D6E-409C-BE32-E72D297353CC}">
              <c16:uniqueId val="{00000000-939A-495E-9F8B-5964639B13E5}"/>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0.94350000000000001</c:v>
                </c:pt>
                <c:pt idx="1">
                  <c:v>0.99970000000000003</c:v>
                </c:pt>
                <c:pt idx="2">
                  <c:v>1</c:v>
                </c:pt>
              </c:numCache>
            </c:numRef>
          </c:val>
          <c:extLst>
            <c:ext xmlns:c16="http://schemas.microsoft.com/office/drawing/2014/chart" uri="{C3380CC4-5D6E-409C-BE32-E72D297353CC}">
              <c16:uniqueId val="{00000001-939A-495E-9F8B-5964639B13E5}"/>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0.93700000000000006</c:v>
                </c:pt>
                <c:pt idx="1">
                  <c:v>0.99990000000000001</c:v>
                </c:pt>
                <c:pt idx="2">
                  <c:v>0.99990000000000001</c:v>
                </c:pt>
              </c:numCache>
            </c:numRef>
          </c:val>
          <c:extLst>
            <c:ext xmlns:c16="http://schemas.microsoft.com/office/drawing/2014/chart" uri="{C3380CC4-5D6E-409C-BE32-E72D297353CC}">
              <c16:uniqueId val="{00000002-939A-495E-9F8B-5964639B13E5}"/>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A816-499F-8A8B-B9AFC73C37D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0.76060000000000005</c:v>
                </c:pt>
                <c:pt idx="1">
                  <c:v>0.2394</c:v>
                </c:pt>
              </c:numCache>
            </c:numRef>
          </c:val>
          <c:extLst>
            <c:ext xmlns:c16="http://schemas.microsoft.com/office/drawing/2014/chart" uri="{C3380CC4-5D6E-409C-BE32-E72D297353CC}">
              <c16:uniqueId val="{00000002-A816-499F-8A8B-B9AFC73C37D0}"/>
            </c:ext>
          </c:extLst>
        </c:ser>
        <c:ser>
          <c:idx val="2"/>
          <c:order val="1"/>
          <c:tx>
            <c:strRef>
              <c:f>Sheet1!$A$530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General</c:formatCode>
                <c:ptCount val="2"/>
              </c:numCache>
            </c:numRef>
          </c:val>
          <c:extLst>
            <c:ext xmlns:c16="http://schemas.microsoft.com/office/drawing/2014/chart" uri="{C3380CC4-5D6E-409C-BE32-E72D297353CC}">
              <c16:uniqueId val="{00000003-A816-499F-8A8B-B9AFC73C37D0}"/>
            </c:ext>
          </c:extLst>
        </c:ser>
        <c:ser>
          <c:idx val="1"/>
          <c:order val="2"/>
          <c:tx>
            <c:strRef>
              <c:f>Sheet1!$A$531</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General</c:formatCode>
                <c:ptCount val="2"/>
              </c:numCache>
            </c:numRef>
          </c:val>
          <c:extLst>
            <c:ext xmlns:c16="http://schemas.microsoft.com/office/drawing/2014/chart" uri="{C3380CC4-5D6E-409C-BE32-E72D297353CC}">
              <c16:uniqueId val="{00000004-A816-499F-8A8B-B9AFC73C37D0}"/>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0.27189999999999998</c:v>
                </c:pt>
                <c:pt idx="1">
                  <c:v>0.72809999999999997</c:v>
                </c:pt>
              </c:numCache>
            </c:numRef>
          </c:val>
          <c:extLst>
            <c:ext xmlns:c16="http://schemas.microsoft.com/office/drawing/2014/chart" uri="{C3380CC4-5D6E-409C-BE32-E72D297353CC}">
              <c16:uniqueId val="{00000000-EDDC-4723-8110-0834CEF2A7D6}"/>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0.1196</c:v>
                </c:pt>
                <c:pt idx="1">
                  <c:v>0.88039999999999996</c:v>
                </c:pt>
              </c:numCache>
            </c:numRef>
          </c:val>
          <c:extLst>
            <c:ext xmlns:c16="http://schemas.microsoft.com/office/drawing/2014/chart" uri="{C3380CC4-5D6E-409C-BE32-E72D297353CC}">
              <c16:uniqueId val="{00000001-EDDC-4723-8110-0834CEF2A7D6}"/>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0.24490000000000001</c:v>
                </c:pt>
                <c:pt idx="1">
                  <c:v>0.75509999999999999</c:v>
                </c:pt>
              </c:numCache>
            </c:numRef>
          </c:val>
          <c:extLst>
            <c:ext xmlns:c16="http://schemas.microsoft.com/office/drawing/2014/chart" uri="{C3380CC4-5D6E-409C-BE32-E72D297353CC}">
              <c16:uniqueId val="{00000002-EDDC-4723-8110-0834CEF2A7D6}"/>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8.3900000000000002E-2</c:v>
                </c:pt>
                <c:pt idx="1">
                  <c:v>0.23369999999999999</c:v>
                </c:pt>
                <c:pt idx="2">
                  <c:v>0.57410000000000005</c:v>
                </c:pt>
                <c:pt idx="3">
                  <c:v>0.10829999999999999</c:v>
                </c:pt>
                <c:pt idx="4">
                  <c:v>0.31759999999999999</c:v>
                </c:pt>
              </c:numCache>
            </c:numRef>
          </c:val>
          <c:extLst>
            <c:ext xmlns:c16="http://schemas.microsoft.com/office/drawing/2014/chart" uri="{C3380CC4-5D6E-409C-BE32-E72D297353CC}">
              <c16:uniqueId val="{00000000-A470-4866-881C-F1DD2ECDF0E9}"/>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0.1033</c:v>
                </c:pt>
                <c:pt idx="1">
                  <c:v>0.17649999999999999</c:v>
                </c:pt>
                <c:pt idx="2">
                  <c:v>0.4945</c:v>
                </c:pt>
                <c:pt idx="3">
                  <c:v>0.22570000000000001</c:v>
                </c:pt>
                <c:pt idx="4">
                  <c:v>0.27979999999999999</c:v>
                </c:pt>
              </c:numCache>
            </c:numRef>
          </c:val>
          <c:extLst>
            <c:ext xmlns:c16="http://schemas.microsoft.com/office/drawing/2014/chart" uri="{C3380CC4-5D6E-409C-BE32-E72D297353CC}">
              <c16:uniqueId val="{00000001-A470-4866-881C-F1DD2ECDF0E9}"/>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0.54669999999999996</c:v>
                </c:pt>
                <c:pt idx="1">
                  <c:v>0.2873</c:v>
                </c:pt>
                <c:pt idx="2">
                  <c:v>0.11990000000000001</c:v>
                </c:pt>
                <c:pt idx="3">
                  <c:v>4.6100000000000002E-2</c:v>
                </c:pt>
                <c:pt idx="4">
                  <c:v>0.83399999999999996</c:v>
                </c:pt>
              </c:numCache>
            </c:numRef>
          </c:val>
          <c:extLst>
            <c:ext xmlns:c16="http://schemas.microsoft.com/office/drawing/2014/chart" uri="{C3380CC4-5D6E-409C-BE32-E72D297353CC}">
              <c16:uniqueId val="{00000002-A470-4866-881C-F1DD2ECDF0E9}"/>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1.12E-2</c:v>
                </c:pt>
                <c:pt idx="1">
                  <c:v>5.0200000000000002E-2</c:v>
                </c:pt>
                <c:pt idx="2">
                  <c:v>0.35220000000000001</c:v>
                </c:pt>
                <c:pt idx="3">
                  <c:v>0.58640000000000003</c:v>
                </c:pt>
                <c:pt idx="4">
                  <c:v>0.9386000000000001</c:v>
                </c:pt>
              </c:numCache>
            </c:numRef>
          </c:val>
          <c:extLst>
            <c:ext xmlns:c16="http://schemas.microsoft.com/office/drawing/2014/chart" uri="{C3380CC4-5D6E-409C-BE32-E72D297353CC}">
              <c16:uniqueId val="{00000000-A018-40DE-8446-15949DD3EA5A}"/>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1.67E-2</c:v>
                </c:pt>
                <c:pt idx="1">
                  <c:v>5.9400000000000001E-2</c:v>
                </c:pt>
                <c:pt idx="2">
                  <c:v>0.41310000000000002</c:v>
                </c:pt>
                <c:pt idx="3">
                  <c:v>0.51080000000000003</c:v>
                </c:pt>
                <c:pt idx="4">
                  <c:v>0.92390000000000005</c:v>
                </c:pt>
              </c:numCache>
            </c:numRef>
          </c:val>
          <c:extLst>
            <c:ext xmlns:c16="http://schemas.microsoft.com/office/drawing/2014/chart" uri="{C3380CC4-5D6E-409C-BE32-E72D297353CC}">
              <c16:uniqueId val="{00000001-A018-40DE-8446-15949DD3EA5A}"/>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018-40DE-8446-15949DD3EA5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3.0599999999999999E-2</c:v>
                </c:pt>
                <c:pt idx="1">
                  <c:v>9.2100000000000001E-2</c:v>
                </c:pt>
                <c:pt idx="2">
                  <c:v>0.29580000000000001</c:v>
                </c:pt>
                <c:pt idx="3">
                  <c:v>0.58150000000000002</c:v>
                </c:pt>
                <c:pt idx="4">
                  <c:v>0.87729999999999997</c:v>
                </c:pt>
              </c:numCache>
            </c:numRef>
          </c:val>
          <c:extLst>
            <c:ext xmlns:c16="http://schemas.microsoft.com/office/drawing/2014/chart" uri="{C3380CC4-5D6E-409C-BE32-E72D297353CC}">
              <c16:uniqueId val="{00000003-A018-40DE-8446-15949DD3EA5A}"/>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6.25</c:v>
                </c:pt>
              </c:numCache>
            </c:numRef>
          </c:val>
          <c:extLst>
            <c:ext xmlns:c16="http://schemas.microsoft.com/office/drawing/2014/chart" uri="{C3380CC4-5D6E-409C-BE32-E72D297353CC}">
              <c16:uniqueId val="{00000000-082B-493E-804E-FA7F36714497}"/>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7.41</c:v>
                </c:pt>
              </c:numCache>
            </c:numRef>
          </c:val>
          <c:extLst>
            <c:ext xmlns:c16="http://schemas.microsoft.com/office/drawing/2014/chart" uri="{C3380CC4-5D6E-409C-BE32-E72D297353CC}">
              <c16:uniqueId val="{00000001-082B-493E-804E-FA7F36714497}"/>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7.69</c:v>
                </c:pt>
              </c:numCache>
            </c:numRef>
          </c:val>
          <c:extLst>
            <c:ext xmlns:c16="http://schemas.microsoft.com/office/drawing/2014/chart" uri="{C3380CC4-5D6E-409C-BE32-E72D297353CC}">
              <c16:uniqueId val="{00000002-082B-493E-804E-FA7F36714497}"/>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6.22</c:v>
                </c:pt>
                <c:pt idx="1">
                  <c:v>6.47</c:v>
                </c:pt>
                <c:pt idx="2">
                  <c:v>6.81</c:v>
                </c:pt>
              </c:numCache>
            </c:numRef>
          </c:val>
          <c:extLst>
            <c:ext xmlns:c16="http://schemas.microsoft.com/office/drawing/2014/chart" uri="{C3380CC4-5D6E-409C-BE32-E72D297353CC}">
              <c16:uniqueId val="{00000000-3922-4257-8544-20CA9E87293D}"/>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7.77</c:v>
                </c:pt>
                <c:pt idx="1">
                  <c:v>7.01</c:v>
                </c:pt>
              </c:numCache>
            </c:numRef>
          </c:val>
          <c:extLst>
            <c:ext xmlns:c16="http://schemas.microsoft.com/office/drawing/2014/chart" uri="{C3380CC4-5D6E-409C-BE32-E72D297353CC}">
              <c16:uniqueId val="{00000001-3922-4257-8544-20CA9E87293D}"/>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7.91</c:v>
                </c:pt>
                <c:pt idx="1">
                  <c:v>7.51</c:v>
                </c:pt>
              </c:numCache>
            </c:numRef>
          </c:val>
          <c:extLst>
            <c:ext xmlns:c16="http://schemas.microsoft.com/office/drawing/2014/chart" uri="{C3380CC4-5D6E-409C-BE32-E72D297353CC}">
              <c16:uniqueId val="{00000002-3922-4257-8544-20CA9E87293D}"/>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a:t>
            </a:r>
            <a:r>
              <a:rPr lang="fr-FR" sz="1400" b="0" i="0" u="none" strike="noStrike" baseline="0">
                <a:effectLst/>
              </a:rPr>
              <a:t>SR(%)</a:t>
            </a:r>
            <a:endParaRPr lang="fr-F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0.95889999999999997</c:v>
                </c:pt>
                <c:pt idx="1">
                  <c:v>0.94120000000000004</c:v>
                </c:pt>
              </c:numCache>
            </c:numRef>
          </c:val>
          <c:extLst>
            <c:ext xmlns:c16="http://schemas.microsoft.com/office/drawing/2014/chart" uri="{C3380CC4-5D6E-409C-BE32-E72D297353CC}">
              <c16:uniqueId val="{00000000-9A3B-4C67-AAC5-98DF2CBC5EFE}"/>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0.85499999999999998</c:v>
                </c:pt>
                <c:pt idx="1">
                  <c:v>0.83979999999999999</c:v>
                </c:pt>
              </c:numCache>
            </c:numRef>
          </c:val>
          <c:extLst>
            <c:ext xmlns:c16="http://schemas.microsoft.com/office/drawing/2014/chart" uri="{C3380CC4-5D6E-409C-BE32-E72D297353CC}">
              <c16:uniqueId val="{00000001-9A3B-4C67-AAC5-98DF2CBC5EFE}"/>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0.89600000000000002</c:v>
                </c:pt>
                <c:pt idx="1">
                  <c:v>0.87649999999999995</c:v>
                </c:pt>
              </c:numCache>
            </c:numRef>
          </c:val>
          <c:extLst>
            <c:ext xmlns:c16="http://schemas.microsoft.com/office/drawing/2014/chart" uri="{C3380CC4-5D6E-409C-BE32-E72D297353CC}">
              <c16:uniqueId val="{00000002-9A3B-4C67-AAC5-98DF2CBC5EFE}"/>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0.64449999999999996</c:v>
                </c:pt>
                <c:pt idx="1">
                  <c:v>0.31440000000000001</c:v>
                </c:pt>
                <c:pt idx="2">
                  <c:v>4.1099999999999998E-2</c:v>
                </c:pt>
              </c:numCache>
            </c:numRef>
          </c:val>
          <c:extLst>
            <c:ext xmlns:c16="http://schemas.microsoft.com/office/drawing/2014/chart" uri="{C3380CC4-5D6E-409C-BE32-E72D297353CC}">
              <c16:uniqueId val="{00000000-0BB1-4FC6-9ADA-6AE45511BA34}"/>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0.59799999999999998</c:v>
                </c:pt>
                <c:pt idx="1">
                  <c:v>0.29799999999999999</c:v>
                </c:pt>
                <c:pt idx="2">
                  <c:v>0.104</c:v>
                </c:pt>
              </c:numCache>
            </c:numRef>
          </c:val>
          <c:extLst>
            <c:ext xmlns:c16="http://schemas.microsoft.com/office/drawing/2014/chart" uri="{C3380CC4-5D6E-409C-BE32-E72D297353CC}">
              <c16:uniqueId val="{00000001-0BB1-4FC6-9ADA-6AE45511BA34}"/>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0.61709999999999998</c:v>
                </c:pt>
                <c:pt idx="1">
                  <c:v>0.26889999999999997</c:v>
                </c:pt>
                <c:pt idx="2">
                  <c:v>0.114</c:v>
                </c:pt>
              </c:numCache>
            </c:numRef>
          </c:val>
          <c:extLst>
            <c:ext xmlns:c16="http://schemas.microsoft.com/office/drawing/2014/chart" uri="{C3380CC4-5D6E-409C-BE32-E72D297353CC}">
              <c16:uniqueId val="{00000002-0BB1-4FC6-9ADA-6AE45511BA34}"/>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1</c:v>
                </c:pt>
                <c:pt idx="1">
                  <c:v>0.99429999999999996</c:v>
                </c:pt>
              </c:numCache>
            </c:numRef>
          </c:val>
          <c:extLst>
            <c:ext xmlns:c16="http://schemas.microsoft.com/office/drawing/2014/chart" uri="{C3380CC4-5D6E-409C-BE32-E72D297353CC}">
              <c16:uniqueId val="{00000000-81A4-4B20-B900-5D83416FD680}"/>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0.99550000000000005</c:v>
                </c:pt>
                <c:pt idx="1">
                  <c:v>0.98299999999999998</c:v>
                </c:pt>
              </c:numCache>
            </c:numRef>
          </c:val>
          <c:extLst>
            <c:ext xmlns:c16="http://schemas.microsoft.com/office/drawing/2014/chart" uri="{C3380CC4-5D6E-409C-BE32-E72D297353CC}">
              <c16:uniqueId val="{00000001-81A4-4B20-B900-5D83416FD680}"/>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0.98899999999999999</c:v>
                </c:pt>
                <c:pt idx="1">
                  <c:v>0.99460000000000004</c:v>
                </c:pt>
              </c:numCache>
            </c:numRef>
          </c:val>
          <c:extLst>
            <c:ext xmlns:c16="http://schemas.microsoft.com/office/drawing/2014/chart" uri="{C3380CC4-5D6E-409C-BE32-E72D297353CC}">
              <c16:uniqueId val="{00000002-81A4-4B20-B900-5D83416FD680}"/>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1.1100000000000001</c:v>
                </c:pt>
                <c:pt idx="1">
                  <c:v>1.77</c:v>
                </c:pt>
              </c:numCache>
            </c:numRef>
          </c:val>
          <c:extLst>
            <c:ext xmlns:c16="http://schemas.microsoft.com/office/drawing/2014/chart" uri="{C3380CC4-5D6E-409C-BE32-E72D297353CC}">
              <c16:uniqueId val="{00000000-8C97-40AC-B57B-7E997A5CB76A}"/>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1.19</c:v>
                </c:pt>
                <c:pt idx="1">
                  <c:v>1.55</c:v>
                </c:pt>
              </c:numCache>
            </c:numRef>
          </c:val>
          <c:extLst>
            <c:ext xmlns:c16="http://schemas.microsoft.com/office/drawing/2014/chart" uri="{C3380CC4-5D6E-409C-BE32-E72D297353CC}">
              <c16:uniqueId val="{00000001-8C97-40AC-B57B-7E997A5CB76A}"/>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1.32</c:v>
                </c:pt>
                <c:pt idx="1">
                  <c:v>2.0099999999999998</c:v>
                </c:pt>
              </c:numCache>
            </c:numRef>
          </c:val>
          <c:extLst>
            <c:ext xmlns:c16="http://schemas.microsoft.com/office/drawing/2014/chart" uri="{C3380CC4-5D6E-409C-BE32-E72D297353CC}">
              <c16:uniqueId val="{00000002-8C97-40AC-B57B-7E997A5CB76A}"/>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0.94350000000000001</c:v>
                </c:pt>
              </c:numCache>
            </c:numRef>
          </c:val>
          <c:extLst>
            <c:ext xmlns:c16="http://schemas.microsoft.com/office/drawing/2014/chart" uri="{C3380CC4-5D6E-409C-BE32-E72D297353CC}">
              <c16:uniqueId val="{00000000-6CBC-42B6-83D6-8A8F18E8CBF3}"/>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0.92330000000000001</c:v>
                </c:pt>
              </c:numCache>
            </c:numRef>
          </c:val>
          <c:extLst>
            <c:ext xmlns:c16="http://schemas.microsoft.com/office/drawing/2014/chart" uri="{C3380CC4-5D6E-409C-BE32-E72D297353CC}">
              <c16:uniqueId val="{00000001-6CBC-42B6-83D6-8A8F18E8CBF3}"/>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0.93620000000000003</c:v>
                </c:pt>
              </c:numCache>
            </c:numRef>
          </c:val>
          <c:extLst>
            <c:ext xmlns:c16="http://schemas.microsoft.com/office/drawing/2014/chart" uri="{C3380CC4-5D6E-409C-BE32-E72D297353CC}">
              <c16:uniqueId val="{00000002-6CBC-42B6-83D6-8A8F18E8CBF3}"/>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Connection setup time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5.91</c:v>
                </c:pt>
              </c:numCache>
            </c:numRef>
          </c:val>
          <c:extLst>
            <c:ext xmlns:c16="http://schemas.microsoft.com/office/drawing/2014/chart" uri="{C3380CC4-5D6E-409C-BE32-E72D297353CC}">
              <c16:uniqueId val="{00000000-E18C-4335-9C6F-085F9A49BCA1}"/>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6.07</c:v>
                </c:pt>
              </c:numCache>
            </c:numRef>
          </c:val>
          <c:extLst>
            <c:ext xmlns:c16="http://schemas.microsoft.com/office/drawing/2014/chart" uri="{C3380CC4-5D6E-409C-BE32-E72D297353CC}">
              <c16:uniqueId val="{00000001-E18C-4335-9C6F-085F9A49BCA1}"/>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E18C-4335-9C6F-085F9A49BCA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6.1</c:v>
                </c:pt>
              </c:numCache>
            </c:numRef>
          </c:val>
          <c:extLst>
            <c:ext xmlns:c16="http://schemas.microsoft.com/office/drawing/2014/chart" uri="{C3380CC4-5D6E-409C-BE32-E72D297353CC}">
              <c16:uniqueId val="{00000004-E18C-4335-9C6F-085F9A49BCA1}"/>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Sheet1!$A$351</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37FD-4496-B507-595FB6003A7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0.98880000000000001</c:v>
                </c:pt>
              </c:numCache>
            </c:numRef>
          </c:val>
          <c:extLst>
            <c:ext xmlns:c16="http://schemas.microsoft.com/office/drawing/2014/chart" uri="{C3380CC4-5D6E-409C-BE32-E72D297353CC}">
              <c16:uniqueId val="{00000002-37FD-4496-B507-595FB6003A71}"/>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0.99770000000000003</c:v>
                </c:pt>
              </c:numCache>
            </c:numRef>
          </c:val>
          <c:extLst>
            <c:ext xmlns:c16="http://schemas.microsoft.com/office/drawing/2014/chart" uri="{C3380CC4-5D6E-409C-BE32-E72D297353CC}">
              <c16:uniqueId val="{00000003-37FD-4496-B507-595FB6003A71}"/>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0.98260000000000003</c:v>
                </c:pt>
              </c:numCache>
            </c:numRef>
          </c:val>
          <c:extLst>
            <c:ext xmlns:c16="http://schemas.microsoft.com/office/drawing/2014/chart" uri="{C3380CC4-5D6E-409C-BE32-E72D297353CC}">
              <c16:uniqueId val="{00000004-37FD-4496-B507-595FB6003A71}"/>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0.98580000000000001</c:v>
                </c:pt>
                <c:pt idx="1">
                  <c:v>0.97130000000000005</c:v>
                </c:pt>
              </c:numCache>
            </c:numRef>
          </c:val>
          <c:extLst>
            <c:ext xmlns:c16="http://schemas.microsoft.com/office/drawing/2014/chart" uri="{C3380CC4-5D6E-409C-BE32-E72D297353CC}">
              <c16:uniqueId val="{00000000-CB52-4C86-A58A-ED8A0A974C47}"/>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0.9869</c:v>
                </c:pt>
                <c:pt idx="1">
                  <c:v>0.97260000000000002</c:v>
                </c:pt>
              </c:numCache>
            </c:numRef>
          </c:val>
          <c:extLst>
            <c:ext xmlns:c16="http://schemas.microsoft.com/office/drawing/2014/chart" uri="{C3380CC4-5D6E-409C-BE32-E72D297353CC}">
              <c16:uniqueId val="{00000001-CB52-4C86-A58A-ED8A0A974C47}"/>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0.99580000000000002</c:v>
                </c:pt>
                <c:pt idx="1">
                  <c:v>0.99129999999999996</c:v>
                </c:pt>
              </c:numCache>
            </c:numRef>
          </c:val>
          <c:extLst>
            <c:ext xmlns:c16="http://schemas.microsoft.com/office/drawing/2014/chart" uri="{C3380CC4-5D6E-409C-BE32-E72D297353CC}">
              <c16:uniqueId val="{00000002-CB52-4C86-A58A-ED8A0A974C47}"/>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alpha val="99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8128-43E5-A757-4BC5DAB6D96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3506.88</c:v>
                </c:pt>
                <c:pt idx="1">
                  <c:v>1982.95</c:v>
                </c:pt>
                <c:pt idx="2">
                  <c:v>19541.22</c:v>
                </c:pt>
                <c:pt idx="3">
                  <c:v>17350.349999999999</c:v>
                </c:pt>
              </c:numCache>
            </c:numRef>
          </c:val>
          <c:extLst>
            <c:ext xmlns:c16="http://schemas.microsoft.com/office/drawing/2014/chart" uri="{C3380CC4-5D6E-409C-BE32-E72D297353CC}">
              <c16:uniqueId val="{00000002-8128-43E5-A757-4BC5DAB6D968}"/>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3089.84</c:v>
                </c:pt>
                <c:pt idx="1">
                  <c:v>1168.93</c:v>
                </c:pt>
                <c:pt idx="2">
                  <c:v>18690.66</c:v>
                </c:pt>
                <c:pt idx="3">
                  <c:v>14960.63</c:v>
                </c:pt>
              </c:numCache>
            </c:numRef>
          </c:val>
          <c:extLst>
            <c:ext xmlns:c16="http://schemas.microsoft.com/office/drawing/2014/chart" uri="{C3380CC4-5D6E-409C-BE32-E72D297353CC}">
              <c16:uniqueId val="{00000003-8128-43E5-A757-4BC5DAB6D968}"/>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6459.46</c:v>
                </c:pt>
                <c:pt idx="1">
                  <c:v>1755.94</c:v>
                </c:pt>
                <c:pt idx="2">
                  <c:v>15344.54</c:v>
                </c:pt>
                <c:pt idx="3">
                  <c:v>10101.01</c:v>
                </c:pt>
              </c:numCache>
            </c:numRef>
          </c:val>
          <c:extLst>
            <c:ext xmlns:c16="http://schemas.microsoft.com/office/drawing/2014/chart" uri="{C3380CC4-5D6E-409C-BE32-E72D297353CC}">
              <c16:uniqueId val="{00000004-8128-43E5-A757-4BC5DAB6D968}"/>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0.98960000000000004</c:v>
                </c:pt>
              </c:numCache>
            </c:numRef>
          </c:val>
          <c:extLst>
            <c:ext xmlns:c16="http://schemas.microsoft.com/office/drawing/2014/chart" uri="{C3380CC4-5D6E-409C-BE32-E72D297353CC}">
              <c16:uniqueId val="{00000000-B942-4003-9531-F9380D21FBBC}"/>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0.98170000000000002</c:v>
                </c:pt>
              </c:numCache>
            </c:numRef>
          </c:val>
          <c:extLst>
            <c:ext xmlns:c16="http://schemas.microsoft.com/office/drawing/2014/chart" uri="{C3380CC4-5D6E-409C-BE32-E72D297353CC}">
              <c16:uniqueId val="{00000001-B942-4003-9531-F9380D21FBBC}"/>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0.9788</c:v>
                </c:pt>
              </c:numCache>
            </c:numRef>
          </c:val>
          <c:extLst>
            <c:ext xmlns:c16="http://schemas.microsoft.com/office/drawing/2014/chart" uri="{C3380CC4-5D6E-409C-BE32-E72D297353CC}">
              <c16:uniqueId val="{00000002-B942-4003-9531-F9380D21FBBC}"/>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1</c:v>
                </c:pt>
                <c:pt idx="1">
                  <c:v>1</c:v>
                </c:pt>
              </c:numCache>
            </c:numRef>
          </c:val>
          <c:extLst>
            <c:ext xmlns:c16="http://schemas.microsoft.com/office/drawing/2014/chart" uri="{C3380CC4-5D6E-409C-BE32-E72D297353CC}">
              <c16:uniqueId val="{00000000-6DAA-4EBF-9D95-1CF239F2C0FB}"/>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1</c:v>
                </c:pt>
                <c:pt idx="1">
                  <c:v>0.99770000000000003</c:v>
                </c:pt>
              </c:numCache>
            </c:numRef>
          </c:val>
          <c:extLst>
            <c:ext xmlns:c16="http://schemas.microsoft.com/office/drawing/2014/chart" uri="{C3380CC4-5D6E-409C-BE32-E72D297353CC}">
              <c16:uniqueId val="{00000001-6DAA-4EBF-9D95-1CF239F2C0FB}"/>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0.99319999999999997</c:v>
                </c:pt>
                <c:pt idx="1">
                  <c:v>1</c:v>
                </c:pt>
              </c:numCache>
            </c:numRef>
          </c:val>
          <c:extLst>
            <c:ext xmlns:c16="http://schemas.microsoft.com/office/drawing/2014/chart" uri="{C3380CC4-5D6E-409C-BE32-E72D297353CC}">
              <c16:uniqueId val="{00000002-6DAA-4EBF-9D95-1CF239F2C0FB}"/>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4380047"/>
        <c:crosses val="autoZero"/>
        <c:auto val="1"/>
        <c:lblAlgn val="ctr"/>
        <c:lblOffset val="100"/>
        <c:noMultiLvlLbl val="0"/>
      </c:catAx>
      <c:valAx>
        <c:axId val="414380047"/>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9608223"/>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5085659049652042"/>
          <c:y val="0.11175330314605787"/>
          <c:w val="0.80396405052948949"/>
          <c:h val="0.60115768209218134"/>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36956.67</c:v>
                </c:pt>
                <c:pt idx="1">
                  <c:v>15436.67</c:v>
                </c:pt>
                <c:pt idx="2">
                  <c:v>187904.99</c:v>
                </c:pt>
                <c:pt idx="3">
                  <c:v>35302.449999999997</c:v>
                </c:pt>
              </c:numCache>
            </c:numRef>
          </c:val>
          <c:extLst>
            <c:ext xmlns:c16="http://schemas.microsoft.com/office/drawing/2014/chart" uri="{C3380CC4-5D6E-409C-BE32-E72D297353CC}">
              <c16:uniqueId val="{00000000-876A-425D-B063-8EE98B692746}"/>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15662.65</c:v>
                </c:pt>
                <c:pt idx="1">
                  <c:v>9549.01</c:v>
                </c:pt>
                <c:pt idx="2">
                  <c:v>179845.12</c:v>
                </c:pt>
                <c:pt idx="3">
                  <c:v>25508.51</c:v>
                </c:pt>
              </c:numCache>
            </c:numRef>
          </c:val>
          <c:extLst>
            <c:ext xmlns:c16="http://schemas.microsoft.com/office/drawing/2014/chart" uri="{C3380CC4-5D6E-409C-BE32-E72D297353CC}">
              <c16:uniqueId val="{00000001-876A-425D-B063-8EE98B692746}"/>
            </c:ext>
          </c:extLst>
        </c:ser>
        <c:ser>
          <c:idx val="2"/>
          <c:order val="2"/>
          <c:tx>
            <c:strRef>
              <c:f>Sheet1!$A$449</c:f>
              <c:strCache>
                <c:ptCount val="1"/>
                <c:pt idx="0">
                  <c:v>CELTISS</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12999.143</c:v>
                </c:pt>
                <c:pt idx="1">
                  <c:v>14439.78</c:v>
                </c:pt>
                <c:pt idx="2">
                  <c:v>22466.23</c:v>
                </c:pt>
                <c:pt idx="3">
                  <c:v>14439.78</c:v>
                </c:pt>
              </c:numCache>
            </c:numRef>
          </c:val>
          <c:extLst>
            <c:ext xmlns:c16="http://schemas.microsoft.com/office/drawing/2014/chart" uri="{C3380CC4-5D6E-409C-BE32-E72D297353CC}">
              <c16:uniqueId val="{00000002-876A-425D-B063-8EE98B692746}"/>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Distribution</a:t>
            </a:r>
            <a:r>
              <a:rPr lang="fr-FR"/>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0.17680000000000001</c:v>
                </c:pt>
                <c:pt idx="1">
                  <c:v>0.82320000000000004</c:v>
                </c:pt>
              </c:numCache>
            </c:numRef>
          </c:val>
          <c:extLst>
            <c:ext xmlns:c16="http://schemas.microsoft.com/office/drawing/2014/chart" uri="{C3380CC4-5D6E-409C-BE32-E72D297353CC}">
              <c16:uniqueId val="{00000000-89CA-4225-A8C0-B4EC41D38898}"/>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0.19700000000000001</c:v>
                </c:pt>
                <c:pt idx="1">
                  <c:v>0.80300000000000005</c:v>
                </c:pt>
              </c:numCache>
            </c:numRef>
          </c:val>
          <c:extLst>
            <c:ext xmlns:c16="http://schemas.microsoft.com/office/drawing/2014/chart" uri="{C3380CC4-5D6E-409C-BE32-E72D297353CC}">
              <c16:uniqueId val="{00000001-89CA-4225-A8C0-B4EC41D38898}"/>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7.1499999999999994E-2</c:v>
                </c:pt>
                <c:pt idx="1">
                  <c:v>0.92849999999999999</c:v>
                </c:pt>
              </c:numCache>
            </c:numRef>
          </c:val>
          <c:extLst>
            <c:ext xmlns:c16="http://schemas.microsoft.com/office/drawing/2014/chart" uri="{C3380CC4-5D6E-409C-BE32-E72D297353CC}">
              <c16:uniqueId val="{00000002-89CA-4225-A8C0-B4EC41D38898}"/>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0.14050000000000001</c:v>
                </c:pt>
                <c:pt idx="1">
                  <c:v>8.7599999999999997E-2</c:v>
                </c:pt>
                <c:pt idx="2">
                  <c:v>5.7000000000000002E-2</c:v>
                </c:pt>
                <c:pt idx="3">
                  <c:v>0</c:v>
                </c:pt>
                <c:pt idx="4">
                  <c:v>0.71489999999999998</c:v>
                </c:pt>
              </c:numCache>
            </c:numRef>
          </c:val>
          <c:extLst>
            <c:ext xmlns:c16="http://schemas.microsoft.com/office/drawing/2014/chart" uri="{C3380CC4-5D6E-409C-BE32-E72D297353CC}">
              <c16:uniqueId val="{00000000-2C0D-4AEF-82AE-A85E141F5DF5}"/>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0.31309999999999999</c:v>
                </c:pt>
                <c:pt idx="1">
                  <c:v>0</c:v>
                </c:pt>
                <c:pt idx="2">
                  <c:v>3.2399999999999998E-2</c:v>
                </c:pt>
                <c:pt idx="3">
                  <c:v>0</c:v>
                </c:pt>
                <c:pt idx="4">
                  <c:v>0.65449999999999997</c:v>
                </c:pt>
              </c:numCache>
            </c:numRef>
          </c:val>
          <c:extLst>
            <c:ext xmlns:c16="http://schemas.microsoft.com/office/drawing/2014/chart" uri="{C3380CC4-5D6E-409C-BE32-E72D297353CC}">
              <c16:uniqueId val="{00000001-2C0D-4AEF-82AE-A85E141F5DF5}"/>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C0D-4AEF-82AE-A85E141F5D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0.20369999999999999</c:v>
                </c:pt>
                <c:pt idx="1">
                  <c:v>0</c:v>
                </c:pt>
                <c:pt idx="2">
                  <c:v>0.50509999999999999</c:v>
                </c:pt>
                <c:pt idx="3">
                  <c:v>0</c:v>
                </c:pt>
                <c:pt idx="4">
                  <c:v>0.29120000000000001</c:v>
                </c:pt>
              </c:numCache>
            </c:numRef>
          </c:val>
          <c:extLst>
            <c:ext xmlns:c16="http://schemas.microsoft.com/office/drawing/2014/chart" uri="{C3380CC4-5D6E-409C-BE32-E72D297353CC}">
              <c16:uniqueId val="{00000003-2C0D-4AEF-82AE-A85E141F5DF5}"/>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Sheet1!$B$606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Sheet1!$B$607:$B$610</c:f>
              <c:numCache>
                <c:formatCode>0.00%</c:formatCode>
                <c:ptCount val="4"/>
                <c:pt idx="0">
                  <c:v>0.51349999999999996</c:v>
                </c:pt>
                <c:pt idx="1">
                  <c:v>8.8700000000000001E-2</c:v>
                </c:pt>
                <c:pt idx="2">
                  <c:v>0</c:v>
                </c:pt>
                <c:pt idx="3">
                  <c:v>0.39779999999999999</c:v>
                </c:pt>
              </c:numCache>
            </c:numRef>
          </c:val>
          <c:extLst>
            <c:ext xmlns:c16="http://schemas.microsoft.com/office/drawing/2014/chart" uri="{C3380CC4-5D6E-409C-BE32-E72D297353CC}">
              <c16:uniqueId val="{00000000-2EC7-4BDF-9E72-5FA373E9505F}"/>
            </c:ext>
          </c:extLst>
        </c:ser>
        <c:ser>
          <c:idx val="1"/>
          <c:order val="1"/>
          <c:tx>
            <c:strRef>
              <c:f>Sheet1!$C$606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Sheet1!$C$607:$C$610</c:f>
              <c:numCache>
                <c:formatCode>0.00%</c:formatCode>
                <c:ptCount val="4"/>
                <c:pt idx="0">
                  <c:v>0.4506</c:v>
                </c:pt>
                <c:pt idx="1">
                  <c:v>0.1462</c:v>
                </c:pt>
                <c:pt idx="2">
                  <c:v>1.6999999999999999E-3</c:v>
                </c:pt>
                <c:pt idx="3">
                  <c:v>0.4017</c:v>
                </c:pt>
              </c:numCache>
            </c:numRef>
          </c:val>
          <c:extLst>
            <c:ext xmlns:c16="http://schemas.microsoft.com/office/drawing/2014/chart" uri="{C3380CC4-5D6E-409C-BE32-E72D297353CC}">
              <c16:uniqueId val="{00000001-2EC7-4BDF-9E72-5FA373E9505F}"/>
            </c:ext>
          </c:extLst>
        </c:ser>
        <c:ser>
          <c:idx val="2"/>
          <c:order val="2"/>
          <c:tx>
            <c:strRef>
              <c:f>Sheet1!$D$606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Sheet1!$D$607:$D$610</c:f>
              <c:numCache>
                <c:formatCode>0.00%</c:formatCode>
                <c:ptCount val="4"/>
                <c:pt idx="0">
                  <c:v>0.44750000000000001</c:v>
                </c:pt>
                <c:pt idx="1">
                  <c:v>5.8299999999999998E-2</c:v>
                </c:pt>
                <c:pt idx="2">
                  <c:v>2.6100000000000002E-2</c:v>
                </c:pt>
                <c:pt idx="3">
                  <c:v>0.46810000000000002</c:v>
                </c:pt>
              </c:numCache>
            </c:numRef>
          </c:val>
          <c:extLst>
            <c:ext xmlns:c16="http://schemas.microsoft.com/office/drawing/2014/chart" uri="{C3380CC4-5D6E-409C-BE32-E72D297353CC}">
              <c16:uniqueId val="{00000002-2EC7-4BDF-9E72-5FA373E9505F}"/>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0.54169999999999996</c:v>
                </c:pt>
                <c:pt idx="1">
                  <c:v>0.9042</c:v>
                </c:pt>
                <c:pt idx="2">
                  <c:v>0.97250000000000003</c:v>
                </c:pt>
              </c:numCache>
            </c:numRef>
          </c:val>
          <c:extLst>
            <c:ext xmlns:c16="http://schemas.microsoft.com/office/drawing/2014/chart" uri="{C3380CC4-5D6E-409C-BE32-E72D297353CC}">
              <c16:uniqueId val="{00000000-167D-4C83-9BF3-A9A847424F64}"/>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0.71040000000000003</c:v>
                </c:pt>
                <c:pt idx="1">
                  <c:v>0.92549999999999999</c:v>
                </c:pt>
                <c:pt idx="2">
                  <c:v>0.99129999999999996</c:v>
                </c:pt>
              </c:numCache>
            </c:numRef>
          </c:val>
          <c:extLst>
            <c:ext xmlns:c16="http://schemas.microsoft.com/office/drawing/2014/chart" uri="{C3380CC4-5D6E-409C-BE32-E72D297353CC}">
              <c16:uniqueId val="{00000001-167D-4C83-9BF3-A9A847424F64}"/>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0.24529999999999999</c:v>
                </c:pt>
                <c:pt idx="1">
                  <c:v>0.76749999999999996</c:v>
                </c:pt>
                <c:pt idx="2">
                  <c:v>0.93259999999999998</c:v>
                </c:pt>
              </c:numCache>
            </c:numRef>
          </c:val>
          <c:extLst>
            <c:ext xmlns:c16="http://schemas.microsoft.com/office/drawing/2014/chart" uri="{C3380CC4-5D6E-409C-BE32-E72D297353CC}">
              <c16:uniqueId val="{00000002-167D-4C83-9BF3-A9A847424F64}"/>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Sheet1!$B$590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Sheet1!$B$591:$B$592</c:f>
              <c:numCache>
                <c:formatCode>0.00%</c:formatCode>
                <c:ptCount val="2"/>
                <c:pt idx="0">
                  <c:v>0.1071</c:v>
                </c:pt>
                <c:pt idx="1">
                  <c:v>0.89290000000000003</c:v>
                </c:pt>
              </c:numCache>
            </c:numRef>
          </c:val>
          <c:extLst>
            <c:ext xmlns:c16="http://schemas.microsoft.com/office/drawing/2014/chart" uri="{C3380CC4-5D6E-409C-BE32-E72D297353CC}">
              <c16:uniqueId val="{00000000-C9AC-48A3-B41A-EE88A3767C53}"/>
            </c:ext>
          </c:extLst>
        </c:ser>
        <c:ser>
          <c:idx val="1"/>
          <c:order val="1"/>
          <c:tx>
            <c:strRef>
              <c:f>Sheet1!$C$590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Sheet1!$C$591:$C$592</c:f>
              <c:numCache>
                <c:formatCode>0.00%</c:formatCode>
                <c:ptCount val="2"/>
                <c:pt idx="0">
                  <c:v>0.42199999999999999</c:v>
                </c:pt>
                <c:pt idx="1">
                  <c:v>0.57799999999999996</c:v>
                </c:pt>
              </c:numCache>
            </c:numRef>
          </c:val>
          <c:extLst>
            <c:ext xmlns:c16="http://schemas.microsoft.com/office/drawing/2014/chart" uri="{C3380CC4-5D6E-409C-BE32-E72D297353CC}">
              <c16:uniqueId val="{00000001-C9AC-48A3-B41A-EE88A3767C53}"/>
            </c:ext>
          </c:extLst>
        </c:ser>
        <c:ser>
          <c:idx val="2"/>
          <c:order val="2"/>
          <c:tx>
            <c:strRef>
              <c:f>Sheet1!$D$590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Sheet1!$D$591:$D$592</c:f>
              <c:numCache>
                <c:formatCode>0.00%</c:formatCode>
                <c:ptCount val="2"/>
                <c:pt idx="0">
                  <c:v>0.495</c:v>
                </c:pt>
                <c:pt idx="1">
                  <c:v>0.505</c:v>
                </c:pt>
              </c:numCache>
            </c:numRef>
          </c:val>
          <c:extLst>
            <c:ext xmlns:c16="http://schemas.microsoft.com/office/drawing/2014/chart" uri="{C3380CC4-5D6E-409C-BE32-E72D297353CC}">
              <c16:uniqueId val="{00000002-C9AC-48A3-B41A-EE88A3767C53}"/>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5.3E-3</c:v>
                </c:pt>
              </c:numCache>
            </c:numRef>
          </c:val>
          <c:extLst>
            <c:ext xmlns:c16="http://schemas.microsoft.com/office/drawing/2014/chart" uri="{C3380CC4-5D6E-409C-BE32-E72D297353CC}">
              <c16:uniqueId val="{00000000-2F28-4B78-862F-CF6560D8C8E4}"/>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2.1100000000000001E-2</c:v>
                </c:pt>
              </c:numCache>
            </c:numRef>
          </c:val>
          <c:extLst>
            <c:ext xmlns:c16="http://schemas.microsoft.com/office/drawing/2014/chart" uri="{C3380CC4-5D6E-409C-BE32-E72D297353CC}">
              <c16:uniqueId val="{00000001-2F28-4B78-862F-CF6560D8C8E4}"/>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3.5999999999999999E-3</c:v>
                </c:pt>
              </c:numCache>
            </c:numRef>
          </c:val>
          <c:extLst>
            <c:ext xmlns:c16="http://schemas.microsoft.com/office/drawing/2014/chart" uri="{C3380CC4-5D6E-409C-BE32-E72D297353CC}">
              <c16:uniqueId val="{00000002-2F28-4B78-862F-CF6560D8C8E4}"/>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1.9E-2</c:v>
                </c:pt>
              </c:numCache>
            </c:numRef>
          </c:val>
          <c:extLst>
            <c:ext xmlns:c16="http://schemas.microsoft.com/office/drawing/2014/chart" uri="{C3380CC4-5D6E-409C-BE32-E72D297353CC}">
              <c16:uniqueId val="{00000000-28C1-40ED-BA31-B6E06CB83CFF}"/>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2.01E-2</c:v>
                </c:pt>
              </c:numCache>
            </c:numRef>
          </c:val>
          <c:extLst>
            <c:ext xmlns:c16="http://schemas.microsoft.com/office/drawing/2014/chart" uri="{C3380CC4-5D6E-409C-BE32-E72D297353CC}">
              <c16:uniqueId val="{00000001-28C1-40ED-BA31-B6E06CB83CFF}"/>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0</c:v>
                </c:pt>
              </c:numCache>
            </c:numRef>
          </c:val>
          <c:extLst>
            <c:ext xmlns:c16="http://schemas.microsoft.com/office/drawing/2014/chart" uri="{C3380CC4-5D6E-409C-BE32-E72D297353CC}">
              <c16:uniqueId val="{00000002-28C1-40ED-BA31-B6E06CB83CFF}"/>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2.1100000000000001E-2</c:v>
                </c:pt>
              </c:numCache>
            </c:numRef>
          </c:val>
          <c:extLst>
            <c:ext xmlns:c16="http://schemas.microsoft.com/office/drawing/2014/chart" uri="{C3380CC4-5D6E-409C-BE32-E72D297353CC}">
              <c16:uniqueId val="{00000003-28C1-40ED-BA31-B6E06CB83CFF}"/>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0</c:v>
                </c:pt>
              </c:numCache>
            </c:numRef>
          </c:val>
          <c:extLst>
            <c:ext xmlns:c16="http://schemas.microsoft.com/office/drawing/2014/chart" uri="{C3380CC4-5D6E-409C-BE32-E72D297353CC}">
              <c16:uniqueId val="{00000004-28C1-40ED-BA31-B6E06CB83CFF}"/>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3.5999999999999999E-3</c:v>
                </c:pt>
              </c:numCache>
            </c:numRef>
          </c:val>
          <c:extLst>
            <c:ext xmlns:c16="http://schemas.microsoft.com/office/drawing/2014/chart" uri="{C3380CC4-5D6E-409C-BE32-E72D297353CC}">
              <c16:uniqueId val="{00000005-28C1-40ED-BA31-B6E06CB83CFF}"/>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3.78</c:v>
                </c:pt>
              </c:numCache>
            </c:numRef>
          </c:val>
          <c:extLst>
            <c:ext xmlns:c16="http://schemas.microsoft.com/office/drawing/2014/chart" uri="{C3380CC4-5D6E-409C-BE32-E72D297353CC}">
              <c16:uniqueId val="{00000000-813D-4C81-9893-CCFA6F854A1A}"/>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4.0199999999999996</c:v>
                </c:pt>
              </c:numCache>
            </c:numRef>
          </c:val>
          <c:extLst>
            <c:ext xmlns:c16="http://schemas.microsoft.com/office/drawing/2014/chart" uri="{C3380CC4-5D6E-409C-BE32-E72D297353CC}">
              <c16:uniqueId val="{00000001-813D-4C81-9893-CCFA6F854A1A}"/>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3.86</c:v>
                </c:pt>
              </c:numCache>
            </c:numRef>
          </c:val>
          <c:extLst>
            <c:ext xmlns:c16="http://schemas.microsoft.com/office/drawing/2014/chart" uri="{C3380CC4-5D6E-409C-BE32-E72D297353CC}">
              <c16:uniqueId val="{00000002-813D-4C81-9893-CCFA6F854A1A}"/>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0.44879999999999998</c:v>
                </c:pt>
                <c:pt idx="1">
                  <c:v>0.46060000000000001</c:v>
                </c:pt>
                <c:pt idx="2">
                  <c:v>6.6299999999999998E-2</c:v>
                </c:pt>
                <c:pt idx="3">
                  <c:v>2.4299999999999999E-2</c:v>
                </c:pt>
                <c:pt idx="4">
                  <c:v>0.90939999999999999</c:v>
                </c:pt>
              </c:numCache>
            </c:numRef>
          </c:val>
          <c:extLst>
            <c:ext xmlns:c16="http://schemas.microsoft.com/office/drawing/2014/chart" uri="{C3380CC4-5D6E-409C-BE32-E72D297353CC}">
              <c16:uniqueId val="{00000000-F6BB-47F0-BE6A-9BEE987D0E8D}"/>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0.85460000000000003</c:v>
                </c:pt>
                <c:pt idx="1">
                  <c:v>0.13120000000000001</c:v>
                </c:pt>
                <c:pt idx="2">
                  <c:v>6.7000000000000002E-3</c:v>
                </c:pt>
                <c:pt idx="3">
                  <c:v>7.6E-3</c:v>
                </c:pt>
                <c:pt idx="4">
                  <c:v>0.98580000000000001</c:v>
                </c:pt>
              </c:numCache>
            </c:numRef>
          </c:val>
          <c:extLst>
            <c:ext xmlns:c16="http://schemas.microsoft.com/office/drawing/2014/chart" uri="{C3380CC4-5D6E-409C-BE32-E72D297353CC}">
              <c16:uniqueId val="{00000001-F6BB-47F0-BE6A-9BEE987D0E8D}"/>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0.38429999999999997</c:v>
                </c:pt>
                <c:pt idx="1">
                  <c:v>0.59970000000000001</c:v>
                </c:pt>
                <c:pt idx="2">
                  <c:v>1.0200000000000001E-2</c:v>
                </c:pt>
                <c:pt idx="3">
                  <c:v>5.7999999999999996E-3</c:v>
                </c:pt>
                <c:pt idx="4">
                  <c:v>0.98399999999999999</c:v>
                </c:pt>
              </c:numCache>
            </c:numRef>
          </c:val>
          <c:extLst>
            <c:ext xmlns:c16="http://schemas.microsoft.com/office/drawing/2014/chart" uri="{C3380CC4-5D6E-409C-BE32-E72D297353CC}">
              <c16:uniqueId val="{00000002-F6BB-47F0-BE6A-9BEE987D0E8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1.37E-2</c:v>
                </c:pt>
              </c:numCache>
            </c:numRef>
          </c:val>
          <c:extLst>
            <c:ext xmlns:c16="http://schemas.microsoft.com/office/drawing/2014/chart" uri="{C3380CC4-5D6E-409C-BE32-E72D297353CC}">
              <c16:uniqueId val="{00000000-CEDD-4383-9140-C0A8E40102EA}"/>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1.5699999999999999E-2</c:v>
                </c:pt>
              </c:numCache>
            </c:numRef>
          </c:val>
          <c:extLst>
            <c:ext xmlns:c16="http://schemas.microsoft.com/office/drawing/2014/chart" uri="{C3380CC4-5D6E-409C-BE32-E72D297353CC}">
              <c16:uniqueId val="{00000001-CEDD-4383-9140-C0A8E40102EA}"/>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0</c:v>
                </c:pt>
              </c:numCache>
            </c:numRef>
          </c:val>
          <c:extLst>
            <c:ext xmlns:c16="http://schemas.microsoft.com/office/drawing/2014/chart" uri="{C3380CC4-5D6E-409C-BE32-E72D297353CC}">
              <c16:uniqueId val="{00000002-CEDD-4383-9140-C0A8E40102EA}"/>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majorUnit val="5.000000000000001E-3"/>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0.1208</c:v>
                </c:pt>
                <c:pt idx="1">
                  <c:v>0.87919999999999998</c:v>
                </c:pt>
              </c:numCache>
            </c:numRef>
          </c:val>
          <c:extLst>
            <c:ext xmlns:c16="http://schemas.microsoft.com/office/drawing/2014/chart" uri="{C3380CC4-5D6E-409C-BE32-E72D297353CC}">
              <c16:uniqueId val="{00000000-4BE1-4A45-A34B-625D98B2C49D}"/>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0</c:v>
                </c:pt>
                <c:pt idx="1">
                  <c:v>1</c:v>
                </c:pt>
              </c:numCache>
            </c:numRef>
          </c:val>
          <c:extLst>
            <c:ext xmlns:c16="http://schemas.microsoft.com/office/drawing/2014/chart" uri="{C3380CC4-5D6E-409C-BE32-E72D297353CC}">
              <c16:uniqueId val="{00000001-4BE1-4A45-A34B-625D98B2C49D}"/>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0</c:v>
                </c:pt>
                <c:pt idx="1">
                  <c:v>1</c:v>
                </c:pt>
              </c:numCache>
            </c:numRef>
          </c:val>
          <c:extLst>
            <c:ext xmlns:c16="http://schemas.microsoft.com/office/drawing/2014/chart" uri="{C3380CC4-5D6E-409C-BE32-E72D297353CC}">
              <c16:uniqueId val="{00000002-4BE1-4A45-A34B-625D98B2C49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‹N°›</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10</a:t>
            </a:fld>
            <a:endParaRPr>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12</a:t>
            </a:fld>
            <a:endParaRPr>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13</a:t>
            </a:fld>
            <a:endParaRPr>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15</a:t>
            </a:fld>
            <a:endParaRPr>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243779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21</a:t>
            </a:fld>
            <a:endParaRPr>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26</a:t>
            </a:fld>
            <a:endParaRPr>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33</a:t>
            </a:fld>
            <a:endParaRPr>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4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4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73" name="Google Shape;2073;p4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a:t>
            </a:fld>
            <a:endParaRPr>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46</a:t>
            </a:fld>
            <a:endParaRPr>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7</a:t>
            </a:fld>
            <a:endParaRPr>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‹N°›</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‹N°›</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‹N°›</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‹N°›</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‹N°›</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‹N°›</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‹N°›</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theme" Target="../theme/theme2.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41" Type="http://schemas.openxmlformats.org/officeDocument/2006/relationships/slideLayout" Target="../slideLayouts/slideLayout158.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8" Type="http://schemas.openxmlformats.org/officeDocument/2006/relationships/slideLayout" Target="../slideLayouts/slideLayout125.xml"/><Relationship Id="rId3" Type="http://schemas.openxmlformats.org/officeDocument/2006/relationships/slideLayout" Target="../slideLayouts/slideLayout120.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‹N°›</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768" r:id="rId1"/>
    <p:sldLayoutId id="2147483770"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18.xml"/><Relationship Id="rId6" Type="http://schemas.openxmlformats.org/officeDocument/2006/relationships/image" Target="../media/image9.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8.xml"/><Relationship Id="rId6" Type="http://schemas.openxmlformats.org/officeDocument/2006/relationships/image" Target="../media/image17.jp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1.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18.xml"/><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18.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118.xml"/><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6.xml"/><Relationship Id="rId1" Type="http://schemas.openxmlformats.org/officeDocument/2006/relationships/slideLayout" Target="../slideLayouts/slideLayout118.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118.xml"/><Relationship Id="rId5" Type="http://schemas.openxmlformats.org/officeDocument/2006/relationships/chart" Target="../charts/chart11.xml"/><Relationship Id="rId4" Type="http://schemas.openxmlformats.org/officeDocument/2006/relationships/chart" Target="../charts/chart10.xml"/></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8.pn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18.xml"/><Relationship Id="rId6" Type="http://schemas.openxmlformats.org/officeDocument/2006/relationships/image" Target="../media/image31.jp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18.xml"/><Relationship Id="rId6" Type="http://schemas.openxmlformats.org/officeDocument/2006/relationships/image" Target="../media/image31.jp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1.xml"/><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1.png"/><Relationship Id="rId7"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18.xml"/><Relationship Id="rId6" Type="http://schemas.openxmlformats.org/officeDocument/2006/relationships/image" Target="../media/image44.jp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3.xml"/><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4.xml"/><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5.xml"/><Relationship Id="rId1" Type="http://schemas.openxmlformats.org/officeDocument/2006/relationships/slideLayout" Target="../slideLayouts/slideLayout118.xml"/><Relationship Id="rId4" Type="http://schemas.openxmlformats.org/officeDocument/2006/relationships/chart" Target="../charts/char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7.xml"/><Relationship Id="rId1" Type="http://schemas.openxmlformats.org/officeDocument/2006/relationships/slideLayout" Target="../slideLayouts/slideLayout118.xml"/><Relationship Id="rId4" Type="http://schemas.openxmlformats.org/officeDocument/2006/relationships/chart" Target="../charts/chart19.xml"/></Relationships>
</file>

<file path=ppt/slides/_rels/slide3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8.xml"/><Relationship Id="rId1" Type="http://schemas.openxmlformats.org/officeDocument/2006/relationships/slideLayout" Target="../slideLayouts/slideLayout118.xml"/><Relationship Id="rId4" Type="http://schemas.openxmlformats.org/officeDocument/2006/relationships/chart" Target="../charts/chart21.xml"/></Relationships>
</file>

<file path=ppt/slides/_rels/slide3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9.xml"/><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4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0.xml"/><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18.xml"/><Relationship Id="rId6" Type="http://schemas.openxmlformats.org/officeDocument/2006/relationships/image" Target="../media/image9.png"/><Relationship Id="rId5" Type="http://schemas.openxmlformats.org/officeDocument/2006/relationships/image" Target="../media/image50.jp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2.xml"/><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3.xml"/><Relationship Id="rId1" Type="http://schemas.openxmlformats.org/officeDocument/2006/relationships/slideLayout" Target="../slideLayouts/slideLayout118.xml"/></Relationships>
</file>

<file path=ppt/slides/_rels/slide4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4.xml"/><Relationship Id="rId1" Type="http://schemas.openxmlformats.org/officeDocument/2006/relationships/slideLayout" Target="../slideLayouts/slideLayout118.xml"/></Relationships>
</file>

<file path=ppt/slides/_rels/slide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1.png"/><Relationship Id="rId7"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118.xml"/><Relationship Id="rId6" Type="http://schemas.openxmlformats.org/officeDocument/2006/relationships/image" Target="../media/image50.jpg"/><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6.xml"/><Relationship Id="rId1" Type="http://schemas.openxmlformats.org/officeDocument/2006/relationships/slideLayout" Target="../slideLayouts/slideLayout118.xml"/><Relationship Id="rId4" Type="http://schemas.openxmlformats.org/officeDocument/2006/relationships/chart" Target="../charts/chart28.xml"/></Relationships>
</file>

<file path=ppt/slides/_rels/slide4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7.xml"/><Relationship Id="rId1" Type="http://schemas.openxmlformats.org/officeDocument/2006/relationships/slideLayout" Target="../slideLayouts/slideLayout118.xml"/><Relationship Id="rId4" Type="http://schemas.openxmlformats.org/officeDocument/2006/relationships/chart" Target="../charts/chart30.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8.xml"/><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dirty="0">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dirty="0">
                <a:solidFill>
                  <a:schemeClr val="accent1"/>
                </a:solidFill>
                <a:latin typeface="Verdana"/>
                <a:ea typeface="Verdana"/>
                <a:cs typeface="Verdana"/>
                <a:sym typeface="Verdana"/>
              </a:rPr>
              <a:t>Network </a:t>
            </a:r>
            <a:r>
              <a:rPr lang="fr-FR" sz="2000" b="1" i="0" u="none" strike="noStrike" cap="none" dirty="0" err="1">
                <a:solidFill>
                  <a:schemeClr val="accent1"/>
                </a:solidFill>
                <a:latin typeface="Verdana"/>
                <a:ea typeface="Verdana"/>
                <a:cs typeface="Verdana"/>
                <a:sym typeface="Verdana"/>
              </a:rPr>
              <a:t>QoS</a:t>
            </a:r>
            <a:endParaRPr dirty="0"/>
          </a:p>
          <a:p>
            <a:pPr marL="0" marR="0" lvl="0" indent="0" algn="l" rtl="0">
              <a:spcBef>
                <a:spcPts val="1333"/>
              </a:spcBef>
              <a:spcAft>
                <a:spcPts val="0"/>
              </a:spcAft>
              <a:buClr>
                <a:schemeClr val="lt1"/>
              </a:buClr>
              <a:buSzPts val="2000"/>
              <a:buFont typeface="Arial"/>
              <a:buNone/>
            </a:pPr>
            <a:r>
              <a:rPr lang="fr-FR" sz="2000" b="0" i="0" u="none" strike="noStrike" cap="none" dirty="0" smtClean="0">
                <a:solidFill>
                  <a:schemeClr val="lt1"/>
                </a:solidFill>
                <a:latin typeface="Verdana"/>
                <a:ea typeface="Verdana"/>
                <a:cs typeface="Verdana"/>
                <a:sym typeface="Verdana"/>
              </a:rPr>
              <a:t>BOHICON </a:t>
            </a:r>
            <a:r>
              <a:rPr lang="fr-FR" sz="2000" b="0" i="0" u="none" strike="noStrike" cap="none" dirty="0" err="1" smtClean="0">
                <a:solidFill>
                  <a:schemeClr val="lt1"/>
                </a:solidFill>
                <a:latin typeface="Verdana"/>
                <a:ea typeface="Verdana"/>
                <a:cs typeface="Verdana"/>
                <a:sym typeface="Verdana"/>
              </a:rPr>
              <a:t>Intermediate</a:t>
            </a:r>
            <a:r>
              <a:rPr lang="fr-FR" sz="2000" b="0" i="0" u="none" strike="noStrike" cap="none" dirty="0" smtClean="0">
                <a:solidFill>
                  <a:schemeClr val="lt1"/>
                </a:solidFill>
                <a:latin typeface="Verdana"/>
                <a:ea typeface="Verdana"/>
                <a:cs typeface="Verdana"/>
                <a:sym typeface="Verdana"/>
              </a:rPr>
              <a:t> </a:t>
            </a:r>
            <a:r>
              <a:rPr lang="fr-FR" sz="2000" b="0" i="0" u="none" strike="noStrike" cap="none" dirty="0">
                <a:solidFill>
                  <a:schemeClr val="lt1"/>
                </a:solidFill>
                <a:latin typeface="Verdana"/>
                <a:ea typeface="Verdana"/>
                <a:cs typeface="Verdana"/>
                <a:sym typeface="Verdana"/>
              </a:rPr>
              <a:t>report </a:t>
            </a:r>
            <a:endParaRPr dirty="0"/>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dirty="0" err="1">
                <a:solidFill>
                  <a:schemeClr val="lt1"/>
                </a:solidFill>
              </a:rPr>
              <a:t>November</a:t>
            </a:r>
            <a:r>
              <a:rPr lang="fr-FR" sz="1400" dirty="0">
                <a:solidFill>
                  <a:schemeClr val="lt1"/>
                </a:solidFill>
              </a:rPr>
              <a:t> </a:t>
            </a:r>
            <a:r>
              <a:rPr lang="fr-FR" sz="1400" dirty="0" smtClean="0">
                <a:solidFill>
                  <a:schemeClr val="lt1"/>
                </a:solidFill>
              </a:rPr>
              <a:t>21</a:t>
            </a:r>
            <a:r>
              <a:rPr lang="fr-FR" sz="1400" baseline="30000" dirty="0" smtClean="0">
                <a:solidFill>
                  <a:schemeClr val="lt1"/>
                </a:solidFill>
              </a:rPr>
              <a:t>st</a:t>
            </a:r>
            <a:r>
              <a:rPr lang="fr-FR" sz="1400" dirty="0" smtClean="0">
                <a:solidFill>
                  <a:schemeClr val="lt1"/>
                </a:solidFill>
              </a:rPr>
              <a:t>, </a:t>
            </a:r>
            <a:r>
              <a:rPr lang="fr-FR" sz="1400" dirty="0">
                <a:solidFill>
                  <a:schemeClr val="lt1"/>
                </a:solidFill>
              </a:rPr>
              <a:t>2023</a:t>
            </a:r>
            <a:endParaRPr dirty="0"/>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3G Data service </a:t>
            </a:r>
            <a:br>
              <a:rPr lang="fr-FR" sz="2400">
                <a:solidFill>
                  <a:srgbClr val="414141"/>
                </a:solidFill>
              </a:rPr>
            </a:br>
            <a:r>
              <a:rPr lang="fr-FR" sz="2400">
                <a:solidFill>
                  <a:srgbClr val="7F7F7F"/>
                </a:solidFill>
                <a:latin typeface="Verdana"/>
                <a:ea typeface="Verdana"/>
                <a:cs typeface="Verdana"/>
                <a:sym typeface="Verdana"/>
              </a:rPr>
              <a:t> </a:t>
            </a:r>
            <a:r>
              <a:rPr lang="fr-FR" sz="2400">
                <a:solidFill>
                  <a:srgbClr val="414141"/>
                </a:solidFill>
              </a:rPr>
              <a:t/>
            </a:r>
            <a:br>
              <a:rPr lang="fr-FR" sz="2400">
                <a:solidFill>
                  <a:srgbClr val="414141"/>
                </a:solidFill>
              </a:rPr>
            </a:br>
            <a:endParaRPr sz="240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a:t>
            </a:r>
            <a:r>
              <a:rPr lang="en-US" sz="1200" dirty="0" smtClean="0">
                <a:solidFill>
                  <a:srgbClr val="7F7F7F"/>
                </a:solidFill>
                <a:latin typeface="Verdana"/>
                <a:ea typeface="Verdana"/>
                <a:cs typeface="Verdana"/>
                <a:sym typeface="Verdana"/>
              </a:rPr>
              <a:t>met </a:t>
            </a:r>
            <a:r>
              <a:rPr lang="en-US" sz="1200" dirty="0">
                <a:solidFill>
                  <a:srgbClr val="7F7F7F"/>
                </a:solidFill>
                <a:latin typeface="Verdana"/>
                <a:ea typeface="Verdana"/>
                <a:cs typeface="Verdana"/>
                <a:sym typeface="Verdana"/>
              </a:rPr>
              <a:t>ARCEP's requirements</a:t>
            </a:r>
            <a:r>
              <a:rPr lang="en-US" sz="1200" dirty="0" smtClean="0">
                <a:solidFill>
                  <a:srgbClr val="7F7F7F"/>
                </a:solidFill>
                <a:latin typeface="Verdana"/>
                <a:ea typeface="Verdana"/>
                <a:cs typeface="Verdana"/>
                <a:sym typeface="Verdana"/>
              </a:rPr>
              <a:t>.</a:t>
            </a:r>
          </a:p>
          <a:p>
            <a:pPr marL="177800" marR="0" lvl="0" indent="-177800" algn="just" rtl="0">
              <a:lnSpc>
                <a:spcPct val="150000"/>
              </a:lnSpc>
              <a:spcBef>
                <a:spcPts val="0"/>
              </a:spcBef>
              <a:spcAft>
                <a:spcPts val="0"/>
              </a:spcAft>
              <a:buClr>
                <a:srgbClr val="81BC00"/>
              </a:buClr>
              <a:buSzPts val="1200"/>
              <a:buFont typeface="Arial"/>
              <a:buChar char="•"/>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a:t>
            </a:r>
            <a:r>
              <a:rPr lang="en-US" sz="1200" dirty="0" smtClean="0">
                <a:solidFill>
                  <a:srgbClr val="7F7F7F"/>
                </a:solidFill>
                <a:latin typeface="Verdana"/>
                <a:ea typeface="Verdana"/>
                <a:cs typeface="Verdana"/>
                <a:sym typeface="Verdana"/>
              </a:rPr>
              <a:t>2nd </a:t>
            </a:r>
            <a:r>
              <a:rPr lang="en-US" sz="1200" dirty="0">
                <a:solidFill>
                  <a:srgbClr val="7F7F7F"/>
                </a:solidFill>
                <a:latin typeface="Verdana"/>
                <a:ea typeface="Verdana"/>
                <a:cs typeface="Verdana"/>
                <a:sym typeface="Verdana"/>
              </a:rPr>
              <a:t>position for 3G DL throughput with </a:t>
            </a:r>
            <a:r>
              <a:rPr lang="en-US" sz="1200" dirty="0" smtClean="0">
                <a:solidFill>
                  <a:srgbClr val="7F7F7F"/>
                </a:solidFill>
                <a:latin typeface="Verdana"/>
                <a:ea typeface="Verdana"/>
                <a:cs typeface="Verdana"/>
                <a:sym typeface="Verdana"/>
              </a:rPr>
              <a:t>3.5Mbps</a:t>
            </a:r>
            <a:r>
              <a:rPr lang="en-US" sz="1200" dirty="0">
                <a:solidFill>
                  <a:srgbClr val="7F7F7F"/>
                </a:solidFill>
                <a:latin typeface="Verdana"/>
                <a:ea typeface="Verdana"/>
                <a:cs typeface="Verdana"/>
                <a:sym typeface="Verdana"/>
              </a:rPr>
              <a:t>, compared to </a:t>
            </a:r>
            <a:r>
              <a:rPr lang="en-US" sz="1200" dirty="0" smtClean="0">
                <a:solidFill>
                  <a:srgbClr val="7F7F7F"/>
                </a:solidFill>
                <a:latin typeface="Verdana"/>
                <a:ea typeface="Verdana"/>
                <a:cs typeface="Verdana"/>
                <a:sym typeface="Verdana"/>
              </a:rPr>
              <a:t>6.5Mbps </a:t>
            </a:r>
            <a:r>
              <a:rPr lang="en-US" sz="1200" dirty="0">
                <a:solidFill>
                  <a:srgbClr val="7F7F7F"/>
                </a:solidFill>
                <a:latin typeface="Verdana"/>
                <a:ea typeface="Verdana"/>
                <a:cs typeface="Verdana"/>
                <a:sym typeface="Verdana"/>
              </a:rPr>
              <a:t>for CELTISS and </a:t>
            </a:r>
            <a:r>
              <a:rPr lang="en-US" sz="1200" dirty="0" smtClean="0">
                <a:solidFill>
                  <a:srgbClr val="7F7F7F"/>
                </a:solidFill>
                <a:latin typeface="Verdana"/>
                <a:ea typeface="Verdana"/>
                <a:cs typeface="Verdana"/>
                <a:sym typeface="Verdana"/>
              </a:rPr>
              <a:t>3Mbps </a:t>
            </a:r>
            <a:r>
              <a:rPr lang="en-US" sz="1200" dirty="0">
                <a:solidFill>
                  <a:srgbClr val="7F7F7F"/>
                </a:solidFill>
                <a:latin typeface="Verdana"/>
                <a:ea typeface="Verdana"/>
                <a:cs typeface="Verdana"/>
                <a:sym typeface="Verdana"/>
              </a:rPr>
              <a:t>for MOOV</a:t>
            </a:r>
            <a:r>
              <a:rPr lang="en-US" sz="1200" dirty="0" smtClean="0">
                <a:solidFill>
                  <a:srgbClr val="7F7F7F"/>
                </a:solidFill>
                <a:latin typeface="Verdana"/>
                <a:ea typeface="Verdana"/>
                <a:cs typeface="Verdana"/>
                <a:sym typeface="Verdana"/>
              </a:rPr>
              <a:t>.</a:t>
            </a:r>
          </a:p>
          <a:p>
            <a:pPr marL="177800" marR="0" lvl="0" indent="-177800" algn="just" rtl="0">
              <a:lnSpc>
                <a:spcPct val="150000"/>
              </a:lnSpc>
              <a:spcBef>
                <a:spcPts val="0"/>
              </a:spcBef>
              <a:spcAft>
                <a:spcPts val="0"/>
              </a:spcAft>
              <a:buClr>
                <a:srgbClr val="81BC00"/>
              </a:buClr>
              <a:buSzPts val="1200"/>
              <a:buFont typeface="Arial"/>
              <a:buChar char="•"/>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a:t>
            </a:r>
            <a:r>
              <a:rPr lang="fr-FR" sz="1200" dirty="0" smtClean="0">
                <a:solidFill>
                  <a:srgbClr val="7F7F7F"/>
                </a:solidFill>
                <a:latin typeface="Verdana"/>
                <a:ea typeface="Verdana"/>
                <a:cs typeface="Verdana"/>
                <a:sym typeface="Verdana"/>
              </a:rPr>
              <a:t>first </a:t>
            </a:r>
            <a:r>
              <a:rPr lang="fr-FR" sz="1200" dirty="0">
                <a:solidFill>
                  <a:srgbClr val="7F7F7F"/>
                </a:solidFill>
                <a:latin typeface="Verdana"/>
                <a:ea typeface="Verdana"/>
                <a:cs typeface="Verdana"/>
                <a:sym typeface="Verdana"/>
              </a:rPr>
              <a:t>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3G UL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smtClean="0">
                <a:solidFill>
                  <a:srgbClr val="7F7F7F"/>
                </a:solidFill>
                <a:latin typeface="Verdana"/>
                <a:ea typeface="Verdana"/>
                <a:cs typeface="Verdana"/>
                <a:sym typeface="Verdana"/>
              </a:rPr>
              <a:t>1.78 </a:t>
            </a:r>
            <a:r>
              <a:rPr lang="fr-FR" sz="1200" dirty="0">
                <a:solidFill>
                  <a:srgbClr val="7F7F7F"/>
                </a:solidFill>
                <a:latin typeface="Verdana"/>
                <a:ea typeface="Verdana"/>
                <a:cs typeface="Verdana"/>
                <a:sym typeface="Verdana"/>
              </a:rPr>
              <a:t>Mbps </a:t>
            </a:r>
            <a:r>
              <a:rPr lang="fr-FR" sz="1200" dirty="0" err="1">
                <a:solidFill>
                  <a:srgbClr val="7F7F7F"/>
                </a:solidFill>
                <a:latin typeface="Verdana"/>
                <a:ea typeface="Verdana"/>
                <a:cs typeface="Verdana"/>
                <a:sym typeface="Verdana"/>
              </a:rPr>
              <a:t>against</a:t>
            </a:r>
            <a:r>
              <a:rPr lang="fr-FR" sz="1200" dirty="0">
                <a:solidFill>
                  <a:srgbClr val="7F7F7F"/>
                </a:solidFill>
                <a:latin typeface="Verdana"/>
                <a:ea typeface="Verdana"/>
                <a:cs typeface="Verdana"/>
                <a:sym typeface="Verdana"/>
              </a:rPr>
              <a:t> </a:t>
            </a:r>
            <a:r>
              <a:rPr lang="fr-FR" sz="1200" dirty="0" smtClean="0">
                <a:solidFill>
                  <a:srgbClr val="7F7F7F"/>
                </a:solidFill>
                <a:latin typeface="Verdana"/>
                <a:ea typeface="Verdana"/>
                <a:cs typeface="Verdana"/>
                <a:sym typeface="Verdana"/>
              </a:rPr>
              <a:t>1.16 </a:t>
            </a:r>
            <a:r>
              <a:rPr lang="fr-FR" sz="1200" dirty="0">
                <a:solidFill>
                  <a:srgbClr val="7F7F7F"/>
                </a:solidFill>
                <a:latin typeface="Verdana"/>
                <a:ea typeface="Verdana"/>
                <a:cs typeface="Verdana"/>
                <a:sym typeface="Verdana"/>
              </a:rPr>
              <a:t>Mbps for MOOV and  </a:t>
            </a:r>
            <a:r>
              <a:rPr lang="fr-FR" sz="1200" dirty="0" smtClean="0">
                <a:solidFill>
                  <a:srgbClr val="7F7F7F"/>
                </a:solidFill>
                <a:latin typeface="Verdana"/>
                <a:ea typeface="Verdana"/>
                <a:cs typeface="Verdana"/>
                <a:sym typeface="Verdana"/>
              </a:rPr>
              <a:t>1.75Mbps </a:t>
            </a:r>
            <a:r>
              <a:rPr lang="fr-FR" sz="1200" dirty="0">
                <a:solidFill>
                  <a:srgbClr val="7F7F7F"/>
                </a:solidFill>
                <a:latin typeface="Verdana"/>
                <a:ea typeface="Verdana"/>
                <a:cs typeface="Verdana"/>
                <a:sym typeface="Verdana"/>
              </a:rPr>
              <a:t>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Key Results</a:t>
            </a:r>
            <a:endParaRPr sz="2600" b="0" i="0" u="none" strike="noStrike" cap="none">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a:t>
            </a:r>
            <a:r>
              <a:rPr lang="fr-FR" sz="2400" dirty="0" err="1">
                <a:solidFill>
                  <a:srgbClr val="414141"/>
                </a:solidFill>
              </a:rPr>
              <a:t>Coverage</a:t>
            </a:r>
            <a:r>
              <a:rPr lang="fr-FR" sz="2400" dirty="0">
                <a:solidFill>
                  <a:srgbClr val="414141"/>
                </a:solidFill>
              </a:rPr>
              <a:t/>
            </a:r>
            <a:br>
              <a:rPr lang="fr-FR" sz="2400" dirty="0">
                <a:solidFill>
                  <a:srgbClr val="414141"/>
                </a:solidFill>
              </a:rPr>
            </a:br>
            <a:r>
              <a:rPr lang="fr-FR" sz="2400" dirty="0" smtClean="0">
                <a:solidFill>
                  <a:srgbClr val="414141"/>
                </a:solidFill>
              </a:rPr>
              <a:t/>
            </a:r>
            <a:br>
              <a:rPr lang="fr-FR" sz="2400" dirty="0" smtClean="0">
                <a:solidFill>
                  <a:srgbClr val="414141"/>
                </a:solidFill>
              </a:rPr>
            </a:br>
            <a:r>
              <a:rPr lang="en-US" sz="1400" dirty="0" smtClean="0">
                <a:solidFill>
                  <a:srgbClr val="7F7F7F"/>
                </a:solidFill>
                <a:latin typeface="Verdana"/>
                <a:ea typeface="Verdana"/>
                <a:cs typeface="Verdana"/>
                <a:sym typeface="Verdana"/>
              </a:rPr>
              <a:t>MTN</a:t>
            </a:r>
            <a:r>
              <a:rPr lang="en-US" sz="1400" dirty="0">
                <a:solidFill>
                  <a:srgbClr val="7F7F7F"/>
                </a:solidFill>
                <a:latin typeface="Verdana"/>
                <a:ea typeface="Verdana"/>
                <a:cs typeface="Verdana"/>
                <a:sym typeface="Verdana"/>
              </a:rPr>
              <a:t>, MOOV, and CELTISS have </a:t>
            </a:r>
            <a:r>
              <a:rPr lang="en-US" sz="1400" dirty="0" smtClean="0">
                <a:solidFill>
                  <a:srgbClr val="7F7F7F"/>
                </a:solidFill>
                <a:latin typeface="Verdana"/>
                <a:ea typeface="Verdana"/>
                <a:cs typeface="Verdana"/>
                <a:sym typeface="Verdana"/>
              </a:rPr>
              <a:t>similar2G coverage, All of them satisfy the ARCEP requirements</a:t>
            </a:r>
            <a:br>
              <a:rPr lang="en-US" sz="1400" dirty="0" smtClean="0">
                <a:solidFill>
                  <a:srgbClr val="7F7F7F"/>
                </a:solidFill>
                <a:latin typeface="Verdana"/>
                <a:ea typeface="Verdana"/>
                <a:cs typeface="Verdana"/>
                <a:sym typeface="Verdana"/>
              </a:rPr>
            </a:br>
            <a:r>
              <a:rPr lang="en-US" sz="1400" dirty="0" smtClean="0">
                <a:solidFill>
                  <a:srgbClr val="7F7F7F"/>
                </a:solidFill>
              </a:rPr>
              <a:t>MTN is ranked first in 3G coverage where all operators satisfy </a:t>
            </a:r>
            <a:r>
              <a:rPr lang="en-US" sz="1400" dirty="0">
                <a:solidFill>
                  <a:srgbClr val="7F7F7F"/>
                </a:solidFill>
              </a:rPr>
              <a:t>the ARCEP requirements</a:t>
            </a:r>
            <a:r>
              <a:rPr lang="en-US" sz="1400" dirty="0" smtClean="0">
                <a:solidFill>
                  <a:srgbClr val="7F7F7F"/>
                </a:solidFill>
                <a:latin typeface="Verdana"/>
                <a:ea typeface="Verdana"/>
                <a:cs typeface="Verdana"/>
                <a:sym typeface="Verdana"/>
              </a:rPr>
              <a:t/>
            </a:r>
            <a:br>
              <a:rPr lang="en-US" sz="1400" dirty="0" smtClean="0">
                <a:solidFill>
                  <a:srgbClr val="7F7F7F"/>
                </a:solidFill>
                <a:latin typeface="Verdana"/>
                <a:ea typeface="Verdana"/>
                <a:cs typeface="Verdana"/>
                <a:sym typeface="Verdana"/>
              </a:rPr>
            </a:br>
            <a:r>
              <a:rPr lang="en-US" sz="1400" dirty="0" smtClean="0">
                <a:solidFill>
                  <a:srgbClr val="7F7F7F"/>
                </a:solidFill>
                <a:latin typeface="Verdana"/>
                <a:ea typeface="Verdana"/>
                <a:cs typeface="Verdana"/>
                <a:sym typeface="Verdana"/>
              </a:rPr>
              <a:t>All operators failed to </a:t>
            </a:r>
            <a:r>
              <a:rPr lang="en-US" sz="1400" dirty="0" smtClean="0">
                <a:solidFill>
                  <a:srgbClr val="7F7F7F"/>
                </a:solidFill>
              </a:rPr>
              <a:t>satisfy </a:t>
            </a:r>
            <a:r>
              <a:rPr lang="en-US" sz="1400" dirty="0">
                <a:solidFill>
                  <a:srgbClr val="7F7F7F"/>
                </a:solidFill>
              </a:rPr>
              <a:t>the ARCEP </a:t>
            </a:r>
            <a:r>
              <a:rPr lang="en-US" sz="1400" dirty="0" smtClean="0">
                <a:solidFill>
                  <a:srgbClr val="7F7F7F"/>
                </a:solidFill>
              </a:rPr>
              <a:t>requirements in terms of Indoor 4G coverage. CELTISS fails in </a:t>
            </a:r>
            <a:r>
              <a:rPr lang="en-US" sz="1400" dirty="0" err="1" smtClean="0">
                <a:solidFill>
                  <a:srgbClr val="7F7F7F"/>
                </a:solidFill>
              </a:rPr>
              <a:t>Incar</a:t>
            </a:r>
            <a:r>
              <a:rPr lang="en-US" sz="1400" dirty="0" smtClean="0">
                <a:solidFill>
                  <a:srgbClr val="7F7F7F"/>
                </a:solidFill>
              </a:rPr>
              <a:t> 4G coverage as well</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3308290513"/>
              </p:ext>
            </p:extLst>
          </p:nvPr>
        </p:nvGraphicFramePr>
        <p:xfrm>
          <a:off x="469900" y="22684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Incar: Rxlev &gt;-87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99,06%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&gt;-92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99,87%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&gt;-74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95,62%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94,35%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93,70%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Incar,Indoor,Outdoor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RSCP &lt;-85 dBm</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94,35%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92,33%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smtClean="0">
                          <a:solidFill>
                            <a:schemeClr val="dk1"/>
                          </a:solidFill>
                          <a:latin typeface="Verdana"/>
                          <a:ea typeface="Verdana"/>
                          <a:cs typeface="Verdana"/>
                          <a:sym typeface="Verdana"/>
                        </a:rPr>
                        <a:t>OK</a:t>
                      </a:r>
                      <a:endParaRPr b="0"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93,62%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4G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&lt;-90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90,42%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92,55%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76,75%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&lt;-95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97,25%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99,13%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93,26%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&lt;-78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54,17%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71,04%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24,53%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2G/3G </a:t>
            </a:r>
            <a:r>
              <a:rPr lang="fr-FR" sz="2400" dirty="0" err="1">
                <a:solidFill>
                  <a:srgbClr val="414141"/>
                </a:solidFill>
              </a:rPr>
              <a:t>voice</a:t>
            </a:r>
            <a:r>
              <a:rPr lang="fr-FR" sz="2400" dirty="0">
                <a:solidFill>
                  <a:srgbClr val="414141"/>
                </a:solidFill>
              </a:rPr>
              <a:t> and SMS </a:t>
            </a:r>
            <a:r>
              <a:rPr lang="fr-FR" sz="2400" dirty="0" err="1">
                <a:solidFill>
                  <a:srgbClr val="414141"/>
                </a:solidFill>
              </a:rPr>
              <a:t>Summary</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MTN is ranked </a:t>
            </a:r>
            <a:r>
              <a:rPr lang="en-US" sz="1400" dirty="0" smtClean="0">
                <a:solidFill>
                  <a:srgbClr val="7F7F7F"/>
                </a:solidFill>
              </a:rPr>
              <a:t>second in both </a:t>
            </a:r>
            <a:r>
              <a:rPr lang="en-US" sz="1400" dirty="0">
                <a:solidFill>
                  <a:srgbClr val="7F7F7F"/>
                </a:solidFill>
              </a:rPr>
              <a:t>in voice </a:t>
            </a:r>
            <a:r>
              <a:rPr lang="en-US" sz="1400" dirty="0" smtClean="0">
                <a:solidFill>
                  <a:srgbClr val="7F7F7F"/>
                </a:solidFill>
              </a:rPr>
              <a:t>accessibility and </a:t>
            </a:r>
            <a:r>
              <a:rPr lang="en-US" sz="1400" dirty="0" err="1" smtClean="0">
                <a:solidFill>
                  <a:srgbClr val="7F7F7F"/>
                </a:solidFill>
              </a:rPr>
              <a:t>retainability</a:t>
            </a:r>
            <a:r>
              <a:rPr lang="en-US" sz="1400" dirty="0">
                <a:solidFill>
                  <a:srgbClr val="7F7F7F"/>
                </a:solidFill>
              </a:rPr>
              <a:t/>
            </a:r>
            <a:br>
              <a:rPr lang="en-US" sz="1400" dirty="0">
                <a:solidFill>
                  <a:srgbClr val="7F7F7F"/>
                </a:solidFill>
              </a:rPr>
            </a:br>
            <a:r>
              <a:rPr lang="en-US" sz="1400" dirty="0">
                <a:solidFill>
                  <a:srgbClr val="7F7F7F"/>
                </a:solidFill>
              </a:rPr>
              <a:t>Only CELTISS satisfies the </a:t>
            </a:r>
            <a:r>
              <a:rPr lang="en-US" sz="1400" dirty="0" err="1">
                <a:solidFill>
                  <a:srgbClr val="7F7F7F"/>
                </a:solidFill>
              </a:rPr>
              <a:t>retainability</a:t>
            </a:r>
            <a:r>
              <a:rPr lang="en-US" sz="1400" dirty="0">
                <a:solidFill>
                  <a:srgbClr val="7F7F7F"/>
                </a:solidFill>
              </a:rPr>
              <a:t> ARCEP thresholds </a:t>
            </a:r>
            <a:br>
              <a:rPr lang="en-US" sz="1400" dirty="0">
                <a:solidFill>
                  <a:srgbClr val="7F7F7F"/>
                </a:solidFill>
              </a:rPr>
            </a:br>
            <a:r>
              <a:rPr lang="en-US" sz="1400" dirty="0">
                <a:solidFill>
                  <a:srgbClr val="7F7F7F"/>
                </a:solidFill>
              </a:rPr>
              <a:t>All operators met the MOS ARCEP thresholds however MOOV and CELTISS have better average MOS</a:t>
            </a:r>
            <a:r>
              <a:rPr lang="en-US" sz="1400" dirty="0">
                <a:solidFill>
                  <a:srgbClr val="000000"/>
                </a:solidFill>
              </a:rPr>
              <a:t/>
            </a:r>
            <a:br>
              <a:rPr lang="en-US" sz="1400" dirty="0">
                <a:solidFill>
                  <a:srgbClr val="000000"/>
                </a:solidFill>
              </a:rPr>
            </a:br>
            <a:r>
              <a:rPr lang="en-US" sz="1400" dirty="0">
                <a:solidFill>
                  <a:srgbClr val="7F7F7F"/>
                </a:solidFill>
              </a:rPr>
              <a:t>All operators </a:t>
            </a:r>
            <a:r>
              <a:rPr lang="en-US" sz="1400" dirty="0" smtClean="0">
                <a:solidFill>
                  <a:srgbClr val="7F7F7F"/>
                </a:solidFill>
              </a:rPr>
              <a:t>failed </a:t>
            </a:r>
            <a:r>
              <a:rPr lang="en-US" sz="1400" dirty="0">
                <a:solidFill>
                  <a:srgbClr val="7F7F7F"/>
                </a:solidFill>
              </a:rPr>
              <a:t>in SMS service due to the delivery time exceeding </a:t>
            </a:r>
            <a:r>
              <a:rPr lang="en-US" sz="1400" dirty="0" smtClean="0">
                <a:solidFill>
                  <a:srgbClr val="7F7F7F"/>
                </a:solidFill>
              </a:rPr>
              <a:t>6s however MTN have the best SMS results</a:t>
            </a:r>
            <a:r>
              <a:rPr lang="en-US" sz="1400" dirty="0">
                <a:solidFill>
                  <a:srgbClr val="7F7F7F"/>
                </a:solidFill>
              </a:rPr>
              <a:t/>
            </a:r>
            <a:br>
              <a:rPr lang="en-US" sz="1400" dirty="0">
                <a:solidFill>
                  <a:srgbClr val="7F7F7F"/>
                </a:solidFill>
              </a:rPr>
            </a:br>
            <a:r>
              <a:rPr lang="en-US" sz="1400" dirty="0">
                <a:solidFill>
                  <a:srgbClr val="7F7F7F"/>
                </a:solidFill>
              </a:rPr>
              <a:t> </a:t>
            </a:r>
            <a:br>
              <a:rPr lang="en-US" sz="1400" dirty="0">
                <a:solidFill>
                  <a:srgbClr val="7F7F7F"/>
                </a:solidFill>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1485896662"/>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0,53%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2,11%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Retainability: Call drop rate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1,57%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=&lt;99%</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96,32%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99,64%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Integrity: Voice quality</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3,78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4,02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3</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sending success rate % (E2E delivery Time&lt;6 sec)</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95,89%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85,50%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89,60%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receving success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94,12%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83,98%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87,65%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3G Data </a:t>
            </a:r>
            <a:r>
              <a:rPr lang="fr-FR" sz="2400" dirty="0" err="1">
                <a:solidFill>
                  <a:srgbClr val="414141"/>
                </a:solidFill>
              </a:rPr>
              <a:t>Summary</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All operators met the 3G Data ARCEP requirements.</a:t>
            </a:r>
            <a:r>
              <a:rPr lang="en-US" dirty="0">
                <a:solidFill>
                  <a:srgbClr val="7F7F7F"/>
                </a:solidFill>
              </a:rPr>
              <a:t/>
            </a:r>
            <a:br>
              <a:rPr lang="en-US" dirty="0">
                <a:solidFill>
                  <a:srgbClr val="7F7F7F"/>
                </a:solidFill>
              </a:rPr>
            </a:br>
            <a:r>
              <a:rPr lang="fr-FR" dirty="0">
                <a:solidFill>
                  <a:srgbClr val="7F7F7F"/>
                </a:solidFill>
                <a:latin typeface="Verdana"/>
                <a:ea typeface="Verdana"/>
                <a:cs typeface="Verdana"/>
                <a:sym typeface="Verdana"/>
              </a:rPr>
              <a:t/>
            </a:r>
            <a:br>
              <a:rPr lang="fr-FR" dirty="0">
                <a:solidFill>
                  <a:srgbClr val="7F7F7F"/>
                </a:solidFill>
                <a:latin typeface="Verdana"/>
                <a:ea typeface="Verdana"/>
                <a:cs typeface="Verdana"/>
                <a:sym typeface="Verdana"/>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3301794430"/>
              </p:ext>
            </p:extLst>
          </p:nvPr>
        </p:nvGraphicFramePr>
        <p:xfrm>
          <a:off x="469897" y="2048068"/>
          <a:ext cx="11073161"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1014186">
                  <a:extLst>
                    <a:ext uri="{9D8B030D-6E8A-4147-A177-3AD203B41FA5}">
                      <a16:colId xmlns:a16="http://schemas.microsoft.com/office/drawing/2014/main" val="20007"/>
                    </a:ext>
                  </a:extLst>
                </a:gridCol>
                <a:gridCol w="955425">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Successful internet connexion rate</a:t>
                      </a:r>
                      <a:endParaRPr/>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99,55%</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98,90%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5,91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6,07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6,10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0,23%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1,74%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1,42%/2,87%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1,31%/2,74%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0,42%/0,87%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3,506</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3,089</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6,459</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1,982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1,162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1,755</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4G Data </a:t>
            </a:r>
            <a:r>
              <a:rPr lang="fr-FR" sz="2400" dirty="0" err="1">
                <a:solidFill>
                  <a:srgbClr val="414141"/>
                </a:solidFill>
              </a:rPr>
              <a:t>Summary</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smtClean="0">
                <a:solidFill>
                  <a:srgbClr val="7F7F7F"/>
                </a:solidFill>
              </a:rPr>
              <a:t>All </a:t>
            </a:r>
            <a:r>
              <a:rPr lang="en-US" sz="1400" dirty="0">
                <a:solidFill>
                  <a:srgbClr val="7F7F7F"/>
                </a:solidFill>
              </a:rPr>
              <a:t>operators met the </a:t>
            </a:r>
            <a:r>
              <a:rPr lang="en-US" sz="1400" dirty="0" smtClean="0">
                <a:solidFill>
                  <a:srgbClr val="7F7F7F"/>
                </a:solidFill>
              </a:rPr>
              <a:t>4G </a:t>
            </a:r>
            <a:r>
              <a:rPr lang="en-US" sz="1400" dirty="0">
                <a:solidFill>
                  <a:srgbClr val="7F7F7F"/>
                </a:solidFill>
              </a:rPr>
              <a:t>Data ARCEP requirements</a:t>
            </a:r>
            <a:r>
              <a:rPr lang="en-US" sz="1400" dirty="0" smtClean="0">
                <a:solidFill>
                  <a:srgbClr val="7F7F7F"/>
                </a:solidFill>
              </a:rPr>
              <a:t>.</a:t>
            </a:r>
            <a:br>
              <a:rPr lang="en-US" sz="1400" dirty="0" smtClean="0">
                <a:solidFill>
                  <a:srgbClr val="7F7F7F"/>
                </a:solidFill>
              </a:rPr>
            </a:br>
            <a:r>
              <a:rPr lang="en-US" sz="1400" dirty="0" smtClean="0">
                <a:solidFill>
                  <a:srgbClr val="7F7F7F"/>
                </a:solidFill>
              </a:rPr>
              <a:t>MTN is ranked first in all kinds of 4G data tests</a:t>
            </a:r>
            <a:r>
              <a:rPr lang="en-US" sz="1400" dirty="0">
                <a:solidFill>
                  <a:srgbClr val="7F7F7F"/>
                </a:solidFill>
              </a:rPr>
              <a:t/>
            </a:r>
            <a:br>
              <a:rPr lang="en-US" sz="1400" dirty="0">
                <a:solidFill>
                  <a:srgbClr val="7F7F7F"/>
                </a:solidFill>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3226818772"/>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972425">
                  <a:extLst>
                    <a:ext uri="{9D8B030D-6E8A-4147-A177-3AD203B41FA5}">
                      <a16:colId xmlns:a16="http://schemas.microsoft.com/office/drawing/2014/main" val="20005"/>
                    </a:ext>
                  </a:extLst>
                </a:gridCol>
                <a:gridCol w="914375">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HTTP Browsing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1,04%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1,83%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1,09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1,33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0%/0,23%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0,68%/0%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36,956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15882</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12,999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15,436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9,549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14,439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2G/3G/4G coverage</a:t>
            </a:r>
            <a:endParaRPr sz="2600" b="0" i="0" u="none" strike="noStrike" cap="none">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3342995039"/>
              </p:ext>
            </p:extLst>
          </p:nvPr>
        </p:nvGraphicFramePr>
        <p:xfrm>
          <a:off x="469900" y="1773382"/>
          <a:ext cx="8639175" cy="4281054"/>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latin typeface="Verdana"/>
                <a:ea typeface="Verdana"/>
                <a:cs typeface="Verdana"/>
                <a:sym typeface="Verdana"/>
              </a:rPr>
              <a:t>MTN, MOOV and </a:t>
            </a:r>
            <a:r>
              <a:rPr lang="fr-FR" sz="1400" dirty="0" smtClean="0">
                <a:solidFill>
                  <a:srgbClr val="7F7F7F"/>
                </a:solidFill>
                <a:latin typeface="Verdana"/>
                <a:ea typeface="Verdana"/>
                <a:cs typeface="Verdana"/>
                <a:sym typeface="Verdana"/>
              </a:rPr>
              <a:t>CELTISS 2G </a:t>
            </a:r>
            <a:r>
              <a:rPr lang="fr-FR" sz="1400" dirty="0" err="1">
                <a:solidFill>
                  <a:srgbClr val="7F7F7F"/>
                </a:solidFill>
                <a:latin typeface="Verdana"/>
                <a:ea typeface="Verdana"/>
                <a:cs typeface="Verdana"/>
                <a:sym typeface="Verdana"/>
              </a:rPr>
              <a:t>coverage</a:t>
            </a:r>
            <a:r>
              <a:rPr lang="fr-FR" sz="1400" dirty="0">
                <a:solidFill>
                  <a:srgbClr val="7F7F7F"/>
                </a:solidFill>
                <a:latin typeface="Verdana"/>
                <a:ea typeface="Verdana"/>
                <a:cs typeface="Verdana"/>
                <a:sym typeface="Verdana"/>
              </a:rPr>
              <a:t> </a:t>
            </a:r>
            <a:r>
              <a:rPr lang="fr-FR" sz="1400" dirty="0" smtClean="0">
                <a:solidFill>
                  <a:srgbClr val="7F7F7F"/>
                </a:solidFill>
                <a:latin typeface="Verdana"/>
                <a:ea typeface="Verdana"/>
                <a:cs typeface="Verdana"/>
                <a:sym typeface="Verdana"/>
              </a:rPr>
              <a:t>met the ARCEP </a:t>
            </a:r>
            <a:r>
              <a:rPr lang="fr-FR" sz="1400" dirty="0" err="1">
                <a:solidFill>
                  <a:srgbClr val="7F7F7F"/>
                </a:solidFill>
                <a:latin typeface="Verdana"/>
                <a:ea typeface="Verdana"/>
                <a:cs typeface="Verdana"/>
                <a:sym typeface="Verdana"/>
              </a:rPr>
              <a:t>RxLev</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1281179" y="3680754"/>
            <a:ext cx="7609603"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4" name="Picture 13">
            <a:extLst>
              <a:ext uri="{FF2B5EF4-FFF2-40B4-BE49-F238E27FC236}">
                <a16:creationId xmlns:a16="http://schemas.microsoft.com/office/drawing/2014/main" id="{0E196DA5-082F-CFEB-E64D-0384FAF617F0}"/>
              </a:ext>
            </a:extLst>
          </p:cNvPr>
          <p:cNvPicPr>
            <a:picLocks noChangeAspect="1"/>
          </p:cNvPicPr>
          <p:nvPr/>
        </p:nvPicPr>
        <p:blipFill>
          <a:blip r:embed="rId3"/>
          <a:stretch>
            <a:fillRect/>
          </a:stretch>
        </p:blipFill>
        <p:spPr>
          <a:xfrm>
            <a:off x="4527088" y="1901433"/>
            <a:ext cx="3666052" cy="2953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AEA7ACE3-877B-3019-0FEB-166FD98A840B}"/>
              </a:ext>
            </a:extLst>
          </p:cNvPr>
          <p:cNvPicPr>
            <a:picLocks noChangeAspect="1"/>
          </p:cNvPicPr>
          <p:nvPr/>
        </p:nvPicPr>
        <p:blipFill>
          <a:blip r:embed="rId3"/>
          <a:stretch>
            <a:fillRect/>
          </a:stretch>
        </p:blipFill>
        <p:spPr>
          <a:xfrm>
            <a:off x="8304165" y="1914937"/>
            <a:ext cx="3613746" cy="2953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630023C8-D030-D446-600C-6C209E6DB842}"/>
              </a:ext>
            </a:extLst>
          </p:cNvPr>
          <p:cNvPicPr>
            <a:picLocks noChangeAspect="1"/>
          </p:cNvPicPr>
          <p:nvPr/>
        </p:nvPicPr>
        <p:blipFill>
          <a:blip r:embed="rId4"/>
          <a:stretch>
            <a:fillRect/>
          </a:stretch>
        </p:blipFill>
        <p:spPr>
          <a:xfrm>
            <a:off x="523032" y="1894307"/>
            <a:ext cx="3845355" cy="29682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2G coverage plots are quite similar for the 3 operators</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5">
            <a:alphaModFix/>
          </a:blip>
          <a:srcRect/>
          <a:stretch/>
        </p:blipFill>
        <p:spPr>
          <a:xfrm>
            <a:off x="531323" y="1894307"/>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6">
            <a:alphaModFix/>
          </a:blip>
          <a:srcRect l="8657" r="10313"/>
          <a:stretch/>
        </p:blipFill>
        <p:spPr>
          <a:xfrm>
            <a:off x="4497931" y="1929213"/>
            <a:ext cx="289925"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7">
            <a:alphaModFix/>
          </a:blip>
          <a:srcRect/>
          <a:stretch/>
        </p:blipFill>
        <p:spPr>
          <a:xfrm>
            <a:off x="8347932" y="1935938"/>
            <a:ext cx="361361" cy="310577"/>
          </a:xfrm>
          <a:prstGeom prst="rect">
            <a:avLst/>
          </a:prstGeom>
          <a:noFill/>
          <a:ln>
            <a:noFill/>
          </a:ln>
        </p:spPr>
      </p:pic>
      <p:pic>
        <p:nvPicPr>
          <p:cNvPr id="6" name="Picture 5">
            <a:extLst>
              <a:ext uri="{FF2B5EF4-FFF2-40B4-BE49-F238E27FC236}">
                <a16:creationId xmlns:a16="http://schemas.microsoft.com/office/drawing/2014/main" id="{58D0AA9C-6A9F-78F4-D198-DD159F866D8D}"/>
              </a:ext>
            </a:extLst>
          </p:cNvPr>
          <p:cNvPicPr>
            <a:picLocks noChangeAspect="1"/>
          </p:cNvPicPr>
          <p:nvPr/>
        </p:nvPicPr>
        <p:blipFill>
          <a:blip r:embed="rId8"/>
          <a:stretch>
            <a:fillRect/>
          </a:stretch>
        </p:blipFill>
        <p:spPr>
          <a:xfrm>
            <a:off x="2773249" y="1866838"/>
            <a:ext cx="1593074" cy="867197"/>
          </a:xfrm>
          <a:prstGeom prst="rect">
            <a:avLst/>
          </a:prstGeom>
        </p:spPr>
      </p:pic>
      <p:pic>
        <p:nvPicPr>
          <p:cNvPr id="12" name="Picture 11">
            <a:extLst>
              <a:ext uri="{FF2B5EF4-FFF2-40B4-BE49-F238E27FC236}">
                <a16:creationId xmlns:a16="http://schemas.microsoft.com/office/drawing/2014/main" id="{A8138E2F-B999-09CF-2627-A227143AFBBE}"/>
              </a:ext>
            </a:extLst>
          </p:cNvPr>
          <p:cNvPicPr>
            <a:picLocks noChangeAspect="1"/>
          </p:cNvPicPr>
          <p:nvPr/>
        </p:nvPicPr>
        <p:blipFill>
          <a:blip r:embed="rId9"/>
          <a:stretch>
            <a:fillRect/>
          </a:stretch>
        </p:blipFill>
        <p:spPr>
          <a:xfrm>
            <a:off x="10565584" y="1922244"/>
            <a:ext cx="1352327" cy="756386"/>
          </a:xfrm>
          <a:prstGeom prst="rect">
            <a:avLst/>
          </a:prstGeom>
        </p:spPr>
      </p:pic>
      <p:pic>
        <p:nvPicPr>
          <p:cNvPr id="23" name="Picture 22">
            <a:extLst>
              <a:ext uri="{FF2B5EF4-FFF2-40B4-BE49-F238E27FC236}">
                <a16:creationId xmlns:a16="http://schemas.microsoft.com/office/drawing/2014/main" id="{F32A96B3-FD85-8064-5ED2-05C0D6AA71FB}"/>
              </a:ext>
            </a:extLst>
          </p:cNvPr>
          <p:cNvPicPr>
            <a:picLocks noChangeAspect="1"/>
          </p:cNvPicPr>
          <p:nvPr/>
        </p:nvPicPr>
        <p:blipFill>
          <a:blip r:embed="rId10"/>
          <a:stretch>
            <a:fillRect/>
          </a:stretch>
        </p:blipFill>
        <p:spPr>
          <a:xfrm>
            <a:off x="6618158" y="1866838"/>
            <a:ext cx="1574982" cy="867196"/>
          </a:xfrm>
          <a:prstGeom prst="rect">
            <a:avLst/>
          </a:prstGeom>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3824148177"/>
              </p:ext>
            </p:extLst>
          </p:nvPr>
        </p:nvGraphicFramePr>
        <p:xfrm>
          <a:off x="1805940" y="1794217"/>
          <a:ext cx="8580120" cy="3779520"/>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3G </a:t>
            </a:r>
            <a:r>
              <a:rPr lang="fr-FR" sz="2400" dirty="0" err="1">
                <a:solidFill>
                  <a:srgbClr val="414141"/>
                </a:solidFill>
              </a:rPr>
              <a:t>coverage</a:t>
            </a:r>
            <a:r>
              <a:rPr lang="fr-FR" sz="2400" dirty="0">
                <a:solidFill>
                  <a:srgbClr val="414141"/>
                </a:solidFill>
              </a:rPr>
              <a:t/>
            </a:r>
            <a:br>
              <a:rPr lang="fr-FR" sz="2400" dirty="0">
                <a:solidFill>
                  <a:srgbClr val="414141"/>
                </a:solidFill>
              </a:rPr>
            </a:br>
            <a:r>
              <a:rPr lang="fr-FR" dirty="0">
                <a:solidFill>
                  <a:srgbClr val="7F7F7F"/>
                </a:solidFill>
                <a:latin typeface="Verdana"/>
                <a:ea typeface="Verdana"/>
                <a:cs typeface="Verdana"/>
                <a:sym typeface="Verdana"/>
              </a:rPr>
              <a:t/>
            </a:r>
            <a:br>
              <a:rPr lang="fr-FR" dirty="0">
                <a:solidFill>
                  <a:srgbClr val="7F7F7F"/>
                </a:solidFill>
                <a:latin typeface="Verdana"/>
                <a:ea typeface="Verdana"/>
                <a:cs typeface="Verdana"/>
                <a:sym typeface="Verdana"/>
              </a:rPr>
            </a:br>
            <a:r>
              <a:rPr lang="en-US" sz="1400" dirty="0">
                <a:solidFill>
                  <a:srgbClr val="7F7F7F"/>
                </a:solidFill>
              </a:rPr>
              <a:t>MTN is ranked first in 3G coverage where all operators satisfy the ARCEP requirements</a:t>
            </a:r>
            <a:br>
              <a:rPr lang="en-US" sz="1400" dirty="0">
                <a:solidFill>
                  <a:srgbClr val="7F7F7F"/>
                </a:solidFill>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p:nvPr/>
        </p:nvCxnSpPr>
        <p:spPr>
          <a:xfrm>
            <a:off x="3653799" y="3532305"/>
            <a:ext cx="522922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smtClean="0">
                <a:solidFill>
                  <a:srgbClr val="414141"/>
                </a:solidFill>
              </a:rPr>
              <a:t>Summary</a:t>
            </a:r>
            <a:endParaRPr dirty="0"/>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extLst/>
          </p:nvPr>
        </p:nvGraphicFramePr>
        <p:xfrm>
          <a:off x="921482" y="1430005"/>
          <a:ext cx="10996150" cy="3552450"/>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smtClean="0">
                          <a:solidFill>
                            <a:srgbClr val="414141"/>
                          </a:solidFill>
                          <a:latin typeface="Verdana"/>
                          <a:ea typeface="Verdana"/>
                          <a:cs typeface="Verdana"/>
                          <a:sym typeface="Quattrocento Sans"/>
                        </a:rPr>
                        <a:t>Scope of </a:t>
                      </a:r>
                      <a:r>
                        <a:rPr lang="fr-FR" sz="1600" b="0" i="0" u="none" strike="noStrike" cap="none" dirty="0" err="1" smtClean="0">
                          <a:solidFill>
                            <a:srgbClr val="414141"/>
                          </a:solidFill>
                          <a:latin typeface="Verdana"/>
                          <a:ea typeface="Verdana"/>
                          <a:cs typeface="Verdana"/>
                          <a:sym typeface="Quattrocento Sans"/>
                        </a:rPr>
                        <a:t>Intermediate</a:t>
                      </a:r>
                      <a:r>
                        <a:rPr lang="fr-FR" sz="1600" b="0" i="0" u="none" strike="noStrike" cap="none" dirty="0" smtClean="0">
                          <a:solidFill>
                            <a:srgbClr val="414141"/>
                          </a:solidFill>
                          <a:latin typeface="Verdana"/>
                          <a:ea typeface="Verdana"/>
                          <a:cs typeface="Verdana"/>
                          <a:sym typeface="Quattrocento Sans"/>
                        </a:rPr>
                        <a:t> Report</a:t>
                      </a:r>
                      <a:endParaRPr sz="1600" b="0" i="0" u="none" strike="noStrike" cap="none" dirty="0">
                        <a:solidFill>
                          <a:srgbClr val="414141"/>
                        </a:solidFill>
                        <a:latin typeface="Verdana"/>
                        <a:ea typeface="Verdana"/>
                        <a:cs typeface="Verdana"/>
                        <a:sym typeface="Arial"/>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smtClean="0">
                          <a:solidFill>
                            <a:srgbClr val="414141"/>
                          </a:solidFill>
                          <a:latin typeface="Verdana"/>
                          <a:ea typeface="Verdana"/>
                          <a:cs typeface="Verdana"/>
                          <a:sym typeface="Verdana"/>
                        </a:rPr>
                        <a:t> 3</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err="1">
                          <a:solidFill>
                            <a:srgbClr val="414141"/>
                          </a:solidFill>
                          <a:latin typeface="Verdana"/>
                          <a:ea typeface="Verdana"/>
                          <a:cs typeface="Verdana"/>
                          <a:sym typeface="Verdana"/>
                        </a:rPr>
                        <a:t>Executive</a:t>
                      </a:r>
                      <a:r>
                        <a:rPr lang="fr-FR" sz="1600" b="0" i="0" u="none" strike="noStrike" cap="none" dirty="0">
                          <a:solidFill>
                            <a:srgbClr val="414141"/>
                          </a:solidFill>
                          <a:latin typeface="Verdana"/>
                          <a:ea typeface="Verdana"/>
                          <a:cs typeface="Verdana"/>
                          <a:sym typeface="Verdana"/>
                        </a:rPr>
                        <a:t> </a:t>
                      </a:r>
                      <a:r>
                        <a:rPr lang="fr-FR" sz="1600" b="0" i="0" u="none" strike="noStrike" cap="none" dirty="0" err="1">
                          <a:solidFill>
                            <a:srgbClr val="414141"/>
                          </a:solidFill>
                          <a:latin typeface="Verdana"/>
                          <a:ea typeface="Verdana"/>
                          <a:cs typeface="Verdana"/>
                          <a:sym typeface="Verdana"/>
                        </a:rPr>
                        <a:t>Summary</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smtClean="0">
                          <a:solidFill>
                            <a:srgbClr val="414141"/>
                          </a:solidFill>
                          <a:latin typeface="Verdana"/>
                          <a:ea typeface="Verdana"/>
                          <a:cs typeface="Verdana"/>
                          <a:sym typeface="Verdana"/>
                        </a:rPr>
                        <a:t>  5</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smtClean="0">
                          <a:solidFill>
                            <a:srgbClr val="414141"/>
                          </a:solidFill>
                          <a:latin typeface="Verdana"/>
                          <a:ea typeface="Verdana"/>
                          <a:cs typeface="Verdana"/>
                          <a:sym typeface="Verdana"/>
                        </a:rPr>
                        <a:t>11</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smtClean="0">
                          <a:solidFill>
                            <a:srgbClr val="414141"/>
                          </a:solidFill>
                          <a:latin typeface="Verdana"/>
                          <a:ea typeface="Verdana"/>
                          <a:cs typeface="Verdana"/>
                          <a:sym typeface="Verdana"/>
                        </a:rPr>
                        <a:t>16</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smtClean="0">
                          <a:solidFill>
                            <a:srgbClr val="414141"/>
                          </a:solidFill>
                          <a:latin typeface="Verdana"/>
                          <a:ea typeface="Verdana"/>
                          <a:cs typeface="Verdana"/>
                          <a:sym typeface="Verdana"/>
                        </a:rPr>
                        <a:t>23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smtClean="0">
                          <a:solidFill>
                            <a:srgbClr val="414141"/>
                          </a:solidFill>
                          <a:latin typeface="Verdana"/>
                          <a:ea typeface="Verdana"/>
                          <a:cs typeface="Verdana"/>
                          <a:sym typeface="Verdana"/>
                        </a:rPr>
                        <a:t>36</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6779037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6" name="Picture 15">
            <a:extLst>
              <a:ext uri="{FF2B5EF4-FFF2-40B4-BE49-F238E27FC236}">
                <a16:creationId xmlns:a16="http://schemas.microsoft.com/office/drawing/2014/main" id="{B3FCE685-7B41-E1DC-2085-027895596EEF}"/>
              </a:ext>
            </a:extLst>
          </p:cNvPr>
          <p:cNvPicPr>
            <a:picLocks noChangeAspect="1"/>
          </p:cNvPicPr>
          <p:nvPr/>
        </p:nvPicPr>
        <p:blipFill>
          <a:blip r:embed="rId3"/>
          <a:stretch>
            <a:fillRect/>
          </a:stretch>
        </p:blipFill>
        <p:spPr>
          <a:xfrm>
            <a:off x="7916307" y="1941908"/>
            <a:ext cx="3813936" cy="2883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6434B44-2468-6328-0790-C91BE8AD8D0E}"/>
              </a:ext>
            </a:extLst>
          </p:cNvPr>
          <p:cNvPicPr>
            <a:picLocks noChangeAspect="1"/>
          </p:cNvPicPr>
          <p:nvPr/>
        </p:nvPicPr>
        <p:blipFill>
          <a:blip r:embed="rId4"/>
          <a:stretch>
            <a:fillRect/>
          </a:stretch>
        </p:blipFill>
        <p:spPr>
          <a:xfrm>
            <a:off x="4275694" y="1941908"/>
            <a:ext cx="3468758" cy="2902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4DF5D95-8CB6-E027-0763-CC8C9A83C623}"/>
              </a:ext>
            </a:extLst>
          </p:cNvPr>
          <p:cNvPicPr>
            <a:picLocks noChangeAspect="1"/>
          </p:cNvPicPr>
          <p:nvPr/>
        </p:nvPicPr>
        <p:blipFill>
          <a:blip r:embed="rId5"/>
          <a:stretch>
            <a:fillRect/>
          </a:stretch>
        </p:blipFill>
        <p:spPr>
          <a:xfrm>
            <a:off x="469900" y="1922995"/>
            <a:ext cx="3581493" cy="29028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3G </a:t>
            </a:r>
            <a:r>
              <a:rPr lang="fr-FR" sz="2400" dirty="0" err="1">
                <a:solidFill>
                  <a:srgbClr val="414141"/>
                </a:solidFill>
              </a:rPr>
              <a:t>coverage-Maps</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smtClean="0">
                <a:solidFill>
                  <a:srgbClr val="7F7F7F"/>
                </a:solidFill>
              </a:rPr>
              <a:t>3G </a:t>
            </a:r>
            <a:r>
              <a:rPr lang="en-US" sz="1400" dirty="0">
                <a:solidFill>
                  <a:srgbClr val="7F7F7F"/>
                </a:solidFill>
              </a:rPr>
              <a:t>coverage plots are quite similar for the 3 operators</a:t>
            </a:r>
            <a:r>
              <a:rPr lang="fr-FR" sz="2400" dirty="0">
                <a:solidFill>
                  <a:srgbClr val="414141"/>
                </a:solidFill>
              </a:rPr>
              <a:t/>
            </a:r>
            <a:br>
              <a:rPr lang="fr-FR" sz="2400" dirty="0">
                <a:solidFill>
                  <a:srgbClr val="414141"/>
                </a:solidFill>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461757" y="1942026"/>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315390" y="1961059"/>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Google Shape;1863;p28">
            <a:extLst>
              <a:ext uri="{FF2B5EF4-FFF2-40B4-BE49-F238E27FC236}">
                <a16:creationId xmlns:a16="http://schemas.microsoft.com/office/drawing/2014/main" id="{B7E90C7E-950D-FFC1-F47E-09472A7FFDA4}"/>
              </a:ext>
            </a:extLst>
          </p:cNvPr>
          <p:cNvPicPr preferRelativeResize="0"/>
          <p:nvPr/>
        </p:nvPicPr>
        <p:blipFill rotWithShape="1">
          <a:blip r:embed="rId8">
            <a:alphaModFix/>
          </a:blip>
          <a:srcRect/>
          <a:stretch/>
        </p:blipFill>
        <p:spPr>
          <a:xfrm>
            <a:off x="7967804" y="1964103"/>
            <a:ext cx="361361" cy="269469"/>
          </a:xfrm>
          <a:prstGeom prst="rect">
            <a:avLst/>
          </a:prstGeom>
          <a:noFill/>
          <a:ln>
            <a:noFill/>
          </a:ln>
        </p:spPr>
      </p:pic>
      <p:pic>
        <p:nvPicPr>
          <p:cNvPr id="7" name="Picture 6">
            <a:extLst>
              <a:ext uri="{FF2B5EF4-FFF2-40B4-BE49-F238E27FC236}">
                <a16:creationId xmlns:a16="http://schemas.microsoft.com/office/drawing/2014/main" id="{390E4E76-61AB-D03B-679F-FA87D8A66882}"/>
              </a:ext>
            </a:extLst>
          </p:cNvPr>
          <p:cNvPicPr>
            <a:picLocks noChangeAspect="1"/>
          </p:cNvPicPr>
          <p:nvPr/>
        </p:nvPicPr>
        <p:blipFill>
          <a:blip r:embed="rId9"/>
          <a:stretch>
            <a:fillRect/>
          </a:stretch>
        </p:blipFill>
        <p:spPr>
          <a:xfrm>
            <a:off x="2487107" y="1932451"/>
            <a:ext cx="1553120" cy="764035"/>
          </a:xfrm>
          <a:prstGeom prst="rect">
            <a:avLst/>
          </a:prstGeom>
        </p:spPr>
      </p:pic>
      <p:pic>
        <p:nvPicPr>
          <p:cNvPr id="13" name="Picture 12">
            <a:extLst>
              <a:ext uri="{FF2B5EF4-FFF2-40B4-BE49-F238E27FC236}">
                <a16:creationId xmlns:a16="http://schemas.microsoft.com/office/drawing/2014/main" id="{74A65D24-CBB0-BFF1-6172-D0D8C6EACB13}"/>
              </a:ext>
            </a:extLst>
          </p:cNvPr>
          <p:cNvPicPr>
            <a:picLocks noChangeAspect="1"/>
          </p:cNvPicPr>
          <p:nvPr/>
        </p:nvPicPr>
        <p:blipFill>
          <a:blip r:embed="rId10"/>
          <a:stretch>
            <a:fillRect/>
          </a:stretch>
        </p:blipFill>
        <p:spPr>
          <a:xfrm>
            <a:off x="6197809" y="1922995"/>
            <a:ext cx="1546643" cy="782948"/>
          </a:xfrm>
          <a:prstGeom prst="rect">
            <a:avLst/>
          </a:prstGeom>
        </p:spPr>
      </p:pic>
      <p:pic>
        <p:nvPicPr>
          <p:cNvPr id="19" name="Picture 18">
            <a:extLst>
              <a:ext uri="{FF2B5EF4-FFF2-40B4-BE49-F238E27FC236}">
                <a16:creationId xmlns:a16="http://schemas.microsoft.com/office/drawing/2014/main" id="{8D587D71-ABF3-643B-58C1-4EE0B78047BB}"/>
              </a:ext>
            </a:extLst>
          </p:cNvPr>
          <p:cNvPicPr>
            <a:picLocks noChangeAspect="1"/>
          </p:cNvPicPr>
          <p:nvPr/>
        </p:nvPicPr>
        <p:blipFill>
          <a:blip r:embed="rId11"/>
          <a:stretch>
            <a:fillRect/>
          </a:stretch>
        </p:blipFill>
        <p:spPr>
          <a:xfrm>
            <a:off x="10284541" y="1941908"/>
            <a:ext cx="1445701" cy="766049"/>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7"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2799852091"/>
              </p:ext>
            </p:extLst>
          </p:nvPr>
        </p:nvGraphicFramePr>
        <p:xfrm>
          <a:off x="1828799" y="1755165"/>
          <a:ext cx="8620125" cy="4336146"/>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err="1">
                <a:solidFill>
                  <a:srgbClr val="414141"/>
                </a:solidFill>
              </a:rPr>
              <a:t>Benchmarking</a:t>
            </a:r>
            <a:r>
              <a:rPr lang="fr-FR" sz="2400" dirty="0">
                <a:solidFill>
                  <a:srgbClr val="414141"/>
                </a:solidFill>
              </a:rPr>
              <a:t>: 4G </a:t>
            </a:r>
            <a:r>
              <a:rPr lang="fr-FR" sz="2400" dirty="0" err="1">
                <a:solidFill>
                  <a:srgbClr val="414141"/>
                </a:solidFill>
              </a:rPr>
              <a:t>coverage</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smtClean="0">
                <a:solidFill>
                  <a:srgbClr val="7F7F7F"/>
                </a:solidFill>
              </a:rPr>
              <a:t>All </a:t>
            </a:r>
            <a:r>
              <a:rPr lang="en-US" sz="1400" dirty="0">
                <a:solidFill>
                  <a:srgbClr val="7F7F7F"/>
                </a:solidFill>
              </a:rPr>
              <a:t>operators </a:t>
            </a:r>
            <a:r>
              <a:rPr lang="en-US" sz="1400" dirty="0" smtClean="0">
                <a:solidFill>
                  <a:srgbClr val="7F7F7F"/>
                </a:solidFill>
              </a:rPr>
              <a:t>failed </a:t>
            </a:r>
            <a:r>
              <a:rPr lang="en-US" sz="1400" dirty="0">
                <a:solidFill>
                  <a:srgbClr val="7F7F7F"/>
                </a:solidFill>
              </a:rPr>
              <a:t>to satisfy the ARCEP requirements in terms of Indoor 4G coverage. CELTISS fails in </a:t>
            </a:r>
            <a:r>
              <a:rPr lang="en-US" sz="1400" dirty="0" err="1">
                <a:solidFill>
                  <a:srgbClr val="7F7F7F"/>
                </a:solidFill>
              </a:rPr>
              <a:t>Incar</a:t>
            </a:r>
            <a:r>
              <a:rPr lang="en-US" sz="1400" dirty="0">
                <a:solidFill>
                  <a:srgbClr val="7F7F7F"/>
                </a:solidFill>
              </a:rPr>
              <a:t> 4G coverage as well</a:t>
            </a:r>
            <a:r>
              <a:rPr lang="fr-FR" sz="2400" dirty="0">
                <a:solidFill>
                  <a:srgbClr val="7F7F7F"/>
                </a:solidFill>
              </a:rPr>
              <a:t/>
            </a:r>
            <a:br>
              <a:rPr lang="fr-FR" sz="2400" dirty="0">
                <a:solidFill>
                  <a:srgbClr val="7F7F7F"/>
                </a:solidFill>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p:nvPr/>
        </p:nvCxnSpPr>
        <p:spPr>
          <a:xfrm>
            <a:off x="2799471" y="3038475"/>
            <a:ext cx="6963507"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7" name="Picture 16">
            <a:extLst>
              <a:ext uri="{FF2B5EF4-FFF2-40B4-BE49-F238E27FC236}">
                <a16:creationId xmlns:a16="http://schemas.microsoft.com/office/drawing/2014/main" id="{B453D552-5B95-645B-08EA-F303A85AE722}"/>
              </a:ext>
            </a:extLst>
          </p:cNvPr>
          <p:cNvPicPr>
            <a:picLocks noChangeAspect="1"/>
          </p:cNvPicPr>
          <p:nvPr/>
        </p:nvPicPr>
        <p:blipFill>
          <a:blip r:embed="rId3"/>
          <a:stretch>
            <a:fillRect/>
          </a:stretch>
        </p:blipFill>
        <p:spPr>
          <a:xfrm>
            <a:off x="8112305" y="1998731"/>
            <a:ext cx="3729497" cy="2936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68080EE-5EC6-DF82-1B91-FB1968B2942D}"/>
              </a:ext>
            </a:extLst>
          </p:cNvPr>
          <p:cNvPicPr>
            <a:picLocks noChangeAspect="1"/>
          </p:cNvPicPr>
          <p:nvPr/>
        </p:nvPicPr>
        <p:blipFill>
          <a:blip r:embed="rId4"/>
          <a:stretch>
            <a:fillRect/>
          </a:stretch>
        </p:blipFill>
        <p:spPr>
          <a:xfrm>
            <a:off x="4255235" y="1998731"/>
            <a:ext cx="3695067" cy="2976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FF15FC31-FB08-BCA0-46E6-6A216DCA9C4A}"/>
              </a:ext>
            </a:extLst>
          </p:cNvPr>
          <p:cNvPicPr>
            <a:picLocks noChangeAspect="1"/>
          </p:cNvPicPr>
          <p:nvPr/>
        </p:nvPicPr>
        <p:blipFill>
          <a:blip r:embed="rId5"/>
          <a:stretch>
            <a:fillRect/>
          </a:stretch>
        </p:blipFill>
        <p:spPr>
          <a:xfrm>
            <a:off x="368833" y="1998731"/>
            <a:ext cx="3695067" cy="2976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smtClean="0">
                <a:solidFill>
                  <a:srgbClr val="7F7F7F"/>
                </a:solidFill>
              </a:rPr>
              <a:t>MOOV</a:t>
            </a:r>
            <a:r>
              <a:rPr lang="fr-FR" sz="1400" dirty="0" smtClean="0">
                <a:solidFill>
                  <a:srgbClr val="7F7F7F"/>
                </a:solidFill>
                <a:sym typeface="Verdana"/>
              </a:rPr>
              <a:t> have a </a:t>
            </a:r>
            <a:r>
              <a:rPr lang="fr-FR" sz="1400" dirty="0" err="1" smtClean="0">
                <a:solidFill>
                  <a:srgbClr val="7F7F7F"/>
                </a:solidFill>
                <a:sym typeface="Verdana"/>
              </a:rPr>
              <a:t>better</a:t>
            </a:r>
            <a:r>
              <a:rPr lang="fr-FR" sz="1400" dirty="0" smtClean="0">
                <a:solidFill>
                  <a:srgbClr val="7F7F7F"/>
                </a:solidFill>
                <a:sym typeface="Verdana"/>
              </a:rPr>
              <a:t> 4G </a:t>
            </a:r>
            <a:r>
              <a:rPr lang="fr-FR" sz="1400" dirty="0" err="1" smtClean="0">
                <a:solidFill>
                  <a:srgbClr val="7F7F7F"/>
                </a:solidFill>
                <a:sym typeface="Verdana"/>
              </a:rPr>
              <a:t>coverage</a:t>
            </a:r>
            <a:r>
              <a:rPr lang="fr-FR" sz="1400" dirty="0" smtClean="0">
                <a:solidFill>
                  <a:srgbClr val="7F7F7F"/>
                </a:solidFill>
                <a:sym typeface="Verdana"/>
              </a:rPr>
              <a:t> plot distribution MTN </a:t>
            </a:r>
            <a:r>
              <a:rPr lang="fr-FR" sz="1400" dirty="0">
                <a:solidFill>
                  <a:srgbClr val="7F7F7F"/>
                </a:solidFill>
                <a:sym typeface="Verdana"/>
              </a:rPr>
              <a:t>and CELTISS.</a:t>
            </a:r>
            <a:br>
              <a:rPr lang="fr-FR" sz="1400" dirty="0">
                <a:solidFill>
                  <a:srgbClr val="7F7F7F"/>
                </a:solidFill>
                <a:sym typeface="Verdana"/>
              </a:rPr>
            </a:br>
            <a:r>
              <a:rPr lang="fr-FR" sz="1400" dirty="0">
                <a:solidFill>
                  <a:srgbClr val="7F7F7F"/>
                </a:solidFill>
                <a:sym typeface="Verdana"/>
              </a:rPr>
              <a:t/>
            </a:r>
            <a:br>
              <a:rPr lang="fr-FR" sz="1400" dirty="0">
                <a:solidFill>
                  <a:srgbClr val="7F7F7F"/>
                </a:solidFill>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368832" y="1998731"/>
            <a:ext cx="343877" cy="279093"/>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255235" y="1998731"/>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8112305" y="2009238"/>
            <a:ext cx="251494" cy="258077"/>
          </a:xfrm>
          <a:prstGeom prst="rect">
            <a:avLst/>
          </a:prstGeom>
          <a:noFill/>
          <a:ln>
            <a:noFill/>
          </a:ln>
        </p:spPr>
      </p:pic>
      <p:pic>
        <p:nvPicPr>
          <p:cNvPr id="8" name="Picture 7">
            <a:extLst>
              <a:ext uri="{FF2B5EF4-FFF2-40B4-BE49-F238E27FC236}">
                <a16:creationId xmlns:a16="http://schemas.microsoft.com/office/drawing/2014/main" id="{8BC2BB0A-4496-8B87-D391-58DF60E06681}"/>
              </a:ext>
            </a:extLst>
          </p:cNvPr>
          <p:cNvPicPr>
            <a:picLocks noChangeAspect="1"/>
          </p:cNvPicPr>
          <p:nvPr/>
        </p:nvPicPr>
        <p:blipFill>
          <a:blip r:embed="rId9"/>
          <a:stretch>
            <a:fillRect/>
          </a:stretch>
        </p:blipFill>
        <p:spPr>
          <a:xfrm>
            <a:off x="2722562" y="1984991"/>
            <a:ext cx="1350656" cy="736721"/>
          </a:xfrm>
          <a:prstGeom prst="rect">
            <a:avLst/>
          </a:prstGeom>
        </p:spPr>
      </p:pic>
      <p:pic>
        <p:nvPicPr>
          <p:cNvPr id="14" name="Picture 13">
            <a:extLst>
              <a:ext uri="{FF2B5EF4-FFF2-40B4-BE49-F238E27FC236}">
                <a16:creationId xmlns:a16="http://schemas.microsoft.com/office/drawing/2014/main" id="{C5063016-11B3-3411-E4D9-BB2714B29317}"/>
              </a:ext>
            </a:extLst>
          </p:cNvPr>
          <p:cNvPicPr>
            <a:picLocks noChangeAspect="1"/>
          </p:cNvPicPr>
          <p:nvPr/>
        </p:nvPicPr>
        <p:blipFill>
          <a:blip r:embed="rId10"/>
          <a:stretch>
            <a:fillRect/>
          </a:stretch>
        </p:blipFill>
        <p:spPr>
          <a:xfrm>
            <a:off x="6534635" y="1998731"/>
            <a:ext cx="1415667" cy="776767"/>
          </a:xfrm>
          <a:prstGeom prst="rect">
            <a:avLst/>
          </a:prstGeom>
        </p:spPr>
      </p:pic>
      <p:pic>
        <p:nvPicPr>
          <p:cNvPr id="20" name="Picture 19">
            <a:extLst>
              <a:ext uri="{FF2B5EF4-FFF2-40B4-BE49-F238E27FC236}">
                <a16:creationId xmlns:a16="http://schemas.microsoft.com/office/drawing/2014/main" id="{A4FC1635-654F-ED2D-C3C0-4287C5C81488}"/>
              </a:ext>
            </a:extLst>
          </p:cNvPr>
          <p:cNvPicPr>
            <a:picLocks noChangeAspect="1"/>
          </p:cNvPicPr>
          <p:nvPr/>
        </p:nvPicPr>
        <p:blipFill>
          <a:blip r:embed="rId11"/>
          <a:stretch>
            <a:fillRect/>
          </a:stretch>
        </p:blipFill>
        <p:spPr>
          <a:xfrm>
            <a:off x="10609006" y="1996273"/>
            <a:ext cx="1214161" cy="776767"/>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voice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330517616"/>
              </p:ext>
            </p:extLst>
          </p:nvPr>
        </p:nvGraphicFramePr>
        <p:xfrm>
          <a:off x="156881" y="2061209"/>
          <a:ext cx="3603674" cy="4253866"/>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CS </a:t>
            </a:r>
            <a:r>
              <a:rPr lang="fr-FR" sz="2400" dirty="0" err="1">
                <a:solidFill>
                  <a:srgbClr val="414141"/>
                </a:solidFill>
              </a:rPr>
              <a:t>Accessibility</a:t>
            </a:r>
            <a:r>
              <a:rPr lang="fr-FR" sz="2400" dirty="0">
                <a:solidFill>
                  <a:srgbClr val="414141"/>
                </a:solidFill>
              </a:rPr>
              <a:t> 2G/3G BLOCKED CALLS </a:t>
            </a:r>
            <a:br>
              <a:rPr lang="fr-FR" sz="2400" dirty="0">
                <a:solidFill>
                  <a:srgbClr val="414141"/>
                </a:solidFill>
              </a:rPr>
            </a:br>
            <a:r>
              <a:rPr lang="fr-FR" sz="2400" dirty="0" smtClean="0">
                <a:solidFill>
                  <a:srgbClr val="414141"/>
                </a:solidFill>
              </a:rPr>
              <a:t/>
            </a:r>
            <a:br>
              <a:rPr lang="fr-FR" sz="2400" dirty="0" smtClean="0">
                <a:solidFill>
                  <a:srgbClr val="414141"/>
                </a:solidFill>
              </a:rPr>
            </a:br>
            <a:r>
              <a:rPr lang="en-US" sz="1400" dirty="0">
                <a:solidFill>
                  <a:srgbClr val="7F7F7F"/>
                </a:solidFill>
              </a:rPr>
              <a:t>MTN is ranked second </a:t>
            </a:r>
            <a:r>
              <a:rPr lang="en-US" sz="1400" dirty="0" smtClean="0">
                <a:solidFill>
                  <a:srgbClr val="7F7F7F"/>
                </a:solidFill>
              </a:rPr>
              <a:t>in </a:t>
            </a:r>
            <a:r>
              <a:rPr lang="en-US" sz="1400" dirty="0">
                <a:solidFill>
                  <a:srgbClr val="7F7F7F"/>
                </a:solidFill>
              </a:rPr>
              <a:t>voice </a:t>
            </a:r>
            <a:r>
              <a:rPr lang="en-US" sz="1400" dirty="0" smtClean="0">
                <a:solidFill>
                  <a:srgbClr val="7F7F7F"/>
                </a:solidFill>
              </a:rPr>
              <a:t>accessibility.</a:t>
            </a:r>
            <a:r>
              <a:rPr lang="en-US" sz="1400" dirty="0">
                <a:solidFill>
                  <a:srgbClr val="7F7F7F"/>
                </a:solidFill>
              </a:rPr>
              <a:t/>
            </a:r>
            <a:br>
              <a:rPr lang="en-US" sz="1400" dirty="0">
                <a:solidFill>
                  <a:srgbClr val="7F7F7F"/>
                </a:solidFill>
              </a:rPr>
            </a:br>
            <a:r>
              <a:rPr lang="en-US" sz="1400" dirty="0" smtClean="0">
                <a:solidFill>
                  <a:srgbClr val="7F7F7F"/>
                </a:solidFill>
              </a:rPr>
              <a:t>MOOV failed to satisfy the </a:t>
            </a:r>
            <a:r>
              <a:rPr lang="en-US" sz="1400" dirty="0">
                <a:solidFill>
                  <a:srgbClr val="7F7F7F"/>
                </a:solidFill>
              </a:rPr>
              <a:t>ARCEP thresholds</a:t>
            </a:r>
            <a:r>
              <a:rPr lang="fr-FR" sz="2400" dirty="0">
                <a:solidFill>
                  <a:srgbClr val="414141"/>
                </a:solidFill>
              </a:rPr>
              <a:t/>
            </a:r>
            <a:br>
              <a:rPr lang="fr-FR" sz="2400" dirty="0">
                <a:solidFill>
                  <a:srgbClr val="414141"/>
                </a:solidFill>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a:off x="1237957" y="5414638"/>
            <a:ext cx="1927274"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4190511371"/>
              </p:ext>
            </p:extLst>
          </p:nvPr>
        </p:nvGraphicFramePr>
        <p:xfrm>
          <a:off x="4009292" y="2061209"/>
          <a:ext cx="7712807" cy="425386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1971994059"/>
              </p:ext>
            </p:extLst>
          </p:nvPr>
        </p:nvGraphicFramePr>
        <p:xfrm>
          <a:off x="469899" y="2089525"/>
          <a:ext cx="2976685" cy="4377228"/>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Mean</a:t>
            </a:r>
            <a:r>
              <a:rPr lang="fr-FR" sz="2400" dirty="0">
                <a:solidFill>
                  <a:srgbClr val="414141"/>
                </a:solidFill>
              </a:rPr>
              <a:t> Opinion Score</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MOOV </a:t>
            </a:r>
            <a:r>
              <a:rPr lang="en-US" sz="1400" dirty="0" smtClean="0">
                <a:solidFill>
                  <a:srgbClr val="7F7F7F"/>
                </a:solidFill>
              </a:rPr>
              <a:t>have </a:t>
            </a:r>
            <a:r>
              <a:rPr lang="en-US" sz="1400" dirty="0">
                <a:solidFill>
                  <a:srgbClr val="7F7F7F"/>
                </a:solidFill>
              </a:rPr>
              <a:t>the best ratio of excellent and good Voice Quality samples </a:t>
            </a:r>
            <a:br>
              <a:rPr lang="en-US" sz="1400" dirty="0">
                <a:solidFill>
                  <a:srgbClr val="7F7F7F"/>
                </a:solidFill>
              </a:rPr>
            </a:br>
            <a:r>
              <a:rPr lang="en-US" sz="1400" dirty="0">
                <a:solidFill>
                  <a:srgbClr val="7F7F7F"/>
                </a:solidFill>
              </a:rPr>
              <a:t>MTN needs to improve its voice quality MOS by pushing CS traffic to 3G and increase 2G full rate penetration.</a:t>
            </a:r>
            <a:r>
              <a:rPr lang="fr-FR" sz="2400" dirty="0">
                <a:solidFill>
                  <a:srgbClr val="7F7F7F"/>
                </a:solidFill>
              </a:rPr>
              <a:t/>
            </a:r>
            <a:br>
              <a:rPr lang="fr-FR" sz="2400" dirty="0">
                <a:solidFill>
                  <a:srgbClr val="7F7F7F"/>
                </a:solidFill>
              </a:rPr>
            </a:br>
            <a:r>
              <a:rPr lang="fr-FR" sz="2400" dirty="0">
                <a:solidFill>
                  <a:srgbClr val="7F7F7F"/>
                </a:solidFill>
              </a:rPr>
              <a:t/>
            </a:r>
            <a:br>
              <a:rPr lang="fr-FR" sz="2400" dirty="0">
                <a:solidFill>
                  <a:srgbClr val="7F7F7F"/>
                </a:solidFill>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a:off x="922156" y="3938802"/>
            <a:ext cx="1173930" cy="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2418507528"/>
              </p:ext>
            </p:extLst>
          </p:nvPr>
        </p:nvGraphicFramePr>
        <p:xfrm>
          <a:off x="3664951" y="2089525"/>
          <a:ext cx="8057149" cy="43772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1814198418"/>
              </p:ext>
            </p:extLst>
          </p:nvPr>
        </p:nvGraphicFramePr>
        <p:xfrm>
          <a:off x="1519237" y="1615439"/>
          <a:ext cx="9153525" cy="4447735"/>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CS </a:t>
            </a:r>
            <a:r>
              <a:rPr lang="fr-FR" sz="2400" dirty="0" err="1">
                <a:solidFill>
                  <a:srgbClr val="414141"/>
                </a:solidFill>
              </a:rPr>
              <a:t>Retainability</a:t>
            </a:r>
            <a:r>
              <a:rPr lang="fr-FR" sz="2400" dirty="0">
                <a:solidFill>
                  <a:srgbClr val="414141"/>
                </a:solidFill>
              </a:rPr>
              <a:t> 2G/3G DROPPED CALLS</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
            </a:r>
            <a:br>
              <a:rPr lang="en-US" sz="1400" dirty="0">
                <a:solidFill>
                  <a:srgbClr val="7F7F7F"/>
                </a:solidFill>
              </a:rPr>
            </a:br>
            <a:r>
              <a:rPr lang="en-US" sz="1400" dirty="0">
                <a:solidFill>
                  <a:srgbClr val="7F7F7F"/>
                </a:solidFill>
              </a:rPr>
              <a:t>Only CELTISS satisfies the </a:t>
            </a:r>
            <a:r>
              <a:rPr lang="en-US" sz="1400" dirty="0" err="1">
                <a:solidFill>
                  <a:srgbClr val="7F7F7F"/>
                </a:solidFill>
              </a:rPr>
              <a:t>retainability</a:t>
            </a:r>
            <a:r>
              <a:rPr lang="en-US" sz="1400" dirty="0">
                <a:solidFill>
                  <a:srgbClr val="7F7F7F"/>
                </a:solidFill>
              </a:rPr>
              <a:t> ARCEP thresholds</a:t>
            </a:r>
            <a:r>
              <a:rPr lang="fr-FR" dirty="0">
                <a:solidFill>
                  <a:srgbClr val="414141"/>
                </a:solidFill>
              </a:rPr>
              <a:t/>
            </a:r>
            <a:br>
              <a:rPr lang="fr-FR" dirty="0">
                <a:solidFill>
                  <a:srgbClr val="414141"/>
                </a:solidFill>
              </a:rPr>
            </a:br>
            <a:r>
              <a:rPr lang="fr-FR" dirty="0">
                <a:solidFill>
                  <a:srgbClr val="414141"/>
                </a:solidFill>
              </a:rPr>
              <a:t/>
            </a: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26</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p:nvPr/>
        </p:nvCxnSpPr>
        <p:spPr>
          <a:xfrm>
            <a:off x="3539163" y="3779803"/>
            <a:ext cx="4860448" cy="17146"/>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Voice service Band usage(%)</a:t>
            </a:r>
            <a:br>
              <a:rPr lang="fr-FR" sz="2400" dirty="0">
                <a:solidFill>
                  <a:srgbClr val="414141"/>
                </a:solidFill>
              </a:rPr>
            </a:br>
            <a:r>
              <a:rPr lang="fr-FR" sz="2400" dirty="0">
                <a:solidFill>
                  <a:srgbClr val="414141"/>
                </a:solidFill>
              </a:rPr>
              <a:t/>
            </a:r>
            <a:br>
              <a:rPr lang="fr-FR" sz="2400" dirty="0">
                <a:solidFill>
                  <a:srgbClr val="414141"/>
                </a:solidFill>
              </a:rPr>
            </a:br>
            <a:r>
              <a:rPr lang="fr-FR" dirty="0">
                <a:solidFill>
                  <a:srgbClr val="7F7F7F"/>
                </a:solidFill>
                <a:latin typeface="Verdana"/>
                <a:ea typeface="Verdana"/>
                <a:cs typeface="Verdana"/>
                <a:sym typeface="Verdana"/>
              </a:rPr>
              <a:t/>
            </a:r>
            <a:br>
              <a:rPr lang="fr-FR" dirty="0">
                <a:solidFill>
                  <a:srgbClr val="7F7F7F"/>
                </a:solidFill>
                <a:latin typeface="Verdana"/>
                <a:ea typeface="Verdana"/>
                <a:cs typeface="Verdana"/>
                <a:sym typeface="Verdana"/>
              </a:rPr>
            </a:br>
            <a:r>
              <a:rPr lang="fr-FR" sz="1400" dirty="0" smtClean="0">
                <a:solidFill>
                  <a:srgbClr val="7F7F7F"/>
                </a:solidFill>
              </a:rPr>
              <a:t>12%</a:t>
            </a:r>
            <a:r>
              <a:rPr lang="fr-FR" sz="1400" dirty="0" smtClean="0">
                <a:solidFill>
                  <a:srgbClr val="414141"/>
                </a:solidFill>
              </a:rPr>
              <a:t> </a:t>
            </a:r>
            <a:r>
              <a:rPr lang="fr-FR" sz="1400" dirty="0">
                <a:solidFill>
                  <a:srgbClr val="7F7F7F"/>
                </a:solidFill>
              </a:rPr>
              <a:t>of MTN </a:t>
            </a:r>
            <a:r>
              <a:rPr lang="en-US" sz="1400" dirty="0">
                <a:solidFill>
                  <a:srgbClr val="7F7F7F"/>
                </a:solidFill>
              </a:rPr>
              <a:t> voice calls is carried by 2G while all voice traffic is carried by 3G for competitors</a:t>
            </a:r>
            <a:br>
              <a:rPr lang="en-US" sz="1400" dirty="0">
                <a:solidFill>
                  <a:srgbClr val="7F7F7F"/>
                </a:solidFill>
              </a:rPr>
            </a:br>
            <a:r>
              <a:rPr lang="en-US" sz="1400" dirty="0">
                <a:solidFill>
                  <a:srgbClr val="7F7F7F"/>
                </a:solidFill>
              </a:rPr>
              <a:t>Its recommended for MTN to reduce 2G utilization and increase 3G penetration for better audio quality.</a:t>
            </a:r>
            <a:br>
              <a:rPr lang="en-US" sz="1400" dirty="0">
                <a:solidFill>
                  <a:srgbClr val="7F7F7F"/>
                </a:solidFill>
              </a:rPr>
            </a:br>
            <a:r>
              <a:rPr lang="en-US" sz="1400" dirty="0">
                <a:solidFill>
                  <a:srgbClr val="7F7F7F"/>
                </a:solidFill>
              </a:rPr>
              <a:t>MTN's 2G band usage: </a:t>
            </a:r>
            <a:r>
              <a:rPr lang="en-US" sz="1400" b="1" dirty="0" smtClean="0">
                <a:solidFill>
                  <a:srgbClr val="7F7F7F"/>
                </a:solidFill>
              </a:rPr>
              <a:t>76,06</a:t>
            </a:r>
            <a:r>
              <a:rPr lang="en-US" sz="1400" b="1" dirty="0">
                <a:solidFill>
                  <a:srgbClr val="7F7F7F"/>
                </a:solidFill>
              </a:rPr>
              <a:t>% </a:t>
            </a:r>
            <a:r>
              <a:rPr lang="en-US" sz="1400" dirty="0">
                <a:solidFill>
                  <a:srgbClr val="7F7F7F"/>
                </a:solidFill>
              </a:rPr>
              <a:t>GSM 900 and </a:t>
            </a:r>
            <a:r>
              <a:rPr lang="en-US" sz="1400" b="1" dirty="0" smtClean="0">
                <a:solidFill>
                  <a:srgbClr val="7F7F7F"/>
                </a:solidFill>
              </a:rPr>
              <a:t>23,94</a:t>
            </a:r>
            <a:r>
              <a:rPr lang="en-US" sz="1400" b="1" dirty="0">
                <a:solidFill>
                  <a:srgbClr val="7F7F7F"/>
                </a:solidFill>
              </a:rPr>
              <a:t>% </a:t>
            </a:r>
            <a:r>
              <a:rPr lang="en-US" sz="1400" dirty="0">
                <a:solidFill>
                  <a:srgbClr val="7F7F7F"/>
                </a:solidFill>
              </a:rPr>
              <a:t>GSM 1800 </a:t>
            </a:r>
            <a:r>
              <a:rPr lang="en-US" sz="1400" dirty="0" err="1">
                <a:solidFill>
                  <a:srgbClr val="7F7F7F"/>
                </a:solidFill>
              </a:rPr>
              <a:t>Mhz</a:t>
            </a:r>
            <a:r>
              <a:rPr lang="en-US" sz="1400" dirty="0">
                <a:solidFill>
                  <a:srgbClr val="7F7F7F"/>
                </a:solidFill>
              </a:rPr>
              <a:t>,</a:t>
            </a:r>
            <a:br>
              <a:rPr lang="en-US" sz="1400" dirty="0">
                <a:solidFill>
                  <a:srgbClr val="7F7F7F"/>
                </a:solidFill>
              </a:rPr>
            </a:br>
            <a:r>
              <a:rPr lang="en-US" sz="1400" dirty="0" smtClean="0">
                <a:solidFill>
                  <a:srgbClr val="7F7F7F"/>
                </a:solidFill>
              </a:rPr>
              <a:t>27,2 </a:t>
            </a:r>
            <a:r>
              <a:rPr lang="en-US" sz="1400" dirty="0">
                <a:solidFill>
                  <a:srgbClr val="7F7F7F"/>
                </a:solidFill>
              </a:rPr>
              <a:t>% of MTN 3G CS traffic is carried on U900 compared </a:t>
            </a:r>
            <a:r>
              <a:rPr lang="en-US" sz="1400" dirty="0" smtClean="0">
                <a:solidFill>
                  <a:srgbClr val="7F7F7F"/>
                </a:solidFill>
              </a:rPr>
              <a:t>to 12% </a:t>
            </a:r>
            <a:r>
              <a:rPr lang="en-US" sz="1400" dirty="0">
                <a:solidFill>
                  <a:srgbClr val="7F7F7F"/>
                </a:solidFill>
              </a:rPr>
              <a:t>and </a:t>
            </a:r>
            <a:r>
              <a:rPr lang="en-US" sz="1400" dirty="0" smtClean="0">
                <a:solidFill>
                  <a:srgbClr val="7F7F7F"/>
                </a:solidFill>
              </a:rPr>
              <a:t>24,5% for </a:t>
            </a:r>
            <a:r>
              <a:rPr lang="en-US" sz="1400" dirty="0">
                <a:solidFill>
                  <a:srgbClr val="7F7F7F"/>
                </a:solidFill>
              </a:rPr>
              <a:t>MOOV and CELTISS.</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3274205779"/>
              </p:ext>
            </p:extLst>
          </p:nvPr>
        </p:nvGraphicFramePr>
        <p:xfrm>
          <a:off x="469901" y="3468525"/>
          <a:ext cx="3655274" cy="30540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2665828939"/>
              </p:ext>
            </p:extLst>
          </p:nvPr>
        </p:nvGraphicFramePr>
        <p:xfrm>
          <a:off x="4223248" y="3461065"/>
          <a:ext cx="3893810" cy="30614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1662412762"/>
              </p:ext>
            </p:extLst>
          </p:nvPr>
        </p:nvGraphicFramePr>
        <p:xfrm>
          <a:off x="8215131" y="3468525"/>
          <a:ext cx="3506969" cy="305403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19" name="Picture 18">
            <a:extLst>
              <a:ext uri="{FF2B5EF4-FFF2-40B4-BE49-F238E27FC236}">
                <a16:creationId xmlns:a16="http://schemas.microsoft.com/office/drawing/2014/main" id="{A0E6F7F5-C2A5-5F93-2BCF-E045C987F830}"/>
              </a:ext>
            </a:extLst>
          </p:cNvPr>
          <p:cNvPicPr>
            <a:picLocks noChangeAspect="1"/>
          </p:cNvPicPr>
          <p:nvPr/>
        </p:nvPicPr>
        <p:blipFill>
          <a:blip r:embed="rId3"/>
          <a:stretch>
            <a:fillRect/>
          </a:stretch>
        </p:blipFill>
        <p:spPr>
          <a:xfrm>
            <a:off x="7924038" y="1804544"/>
            <a:ext cx="3697691" cy="3101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67930036-8D76-F4CE-F603-D84E8A47B5F2}"/>
              </a:ext>
            </a:extLst>
          </p:cNvPr>
          <p:cNvPicPr>
            <a:picLocks noChangeAspect="1"/>
          </p:cNvPicPr>
          <p:nvPr/>
        </p:nvPicPr>
        <p:blipFill>
          <a:blip r:embed="rId4"/>
          <a:stretch>
            <a:fillRect/>
          </a:stretch>
        </p:blipFill>
        <p:spPr>
          <a:xfrm>
            <a:off x="4112138" y="1819877"/>
            <a:ext cx="3621865" cy="3090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EC5F7C0-1449-E910-284F-232FFD374F16}"/>
              </a:ext>
            </a:extLst>
          </p:cNvPr>
          <p:cNvPicPr>
            <a:picLocks noChangeAspect="1"/>
          </p:cNvPicPr>
          <p:nvPr/>
        </p:nvPicPr>
        <p:blipFill>
          <a:blip r:embed="rId5"/>
          <a:stretch>
            <a:fillRect/>
          </a:stretch>
        </p:blipFill>
        <p:spPr>
          <a:xfrm>
            <a:off x="432220" y="1813124"/>
            <a:ext cx="3489883" cy="3093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410534" y="240524"/>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maps</a:t>
            </a:r>
            <a:r>
              <a:rPr lang="fr-FR" sz="2400" dirty="0">
                <a:solidFill>
                  <a:srgbClr val="414141"/>
                </a:solidFill>
              </a:rPr>
              <a:t> (MOS)</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sym typeface="Verdana"/>
              </a:rPr>
              <a:t>MTN has </a:t>
            </a:r>
            <a:r>
              <a:rPr lang="fr-FR" sz="1400" dirty="0" err="1">
                <a:solidFill>
                  <a:srgbClr val="7F7F7F"/>
                </a:solidFill>
                <a:sym typeface="Verdana"/>
              </a:rPr>
              <a:t>around</a:t>
            </a:r>
            <a:r>
              <a:rPr lang="fr-FR" sz="1400" dirty="0">
                <a:solidFill>
                  <a:srgbClr val="7F7F7F"/>
                </a:solidFill>
                <a:sym typeface="Verdana"/>
              </a:rPr>
              <a:t> </a:t>
            </a:r>
            <a:r>
              <a:rPr lang="fr-FR" sz="1400" dirty="0" smtClean="0">
                <a:solidFill>
                  <a:srgbClr val="7F7F7F"/>
                </a:solidFill>
                <a:sym typeface="Verdana"/>
              </a:rPr>
              <a:t>2.43% </a:t>
            </a:r>
            <a:r>
              <a:rPr lang="fr-FR" sz="1400" dirty="0">
                <a:solidFill>
                  <a:srgbClr val="7F7F7F"/>
                </a:solidFill>
                <a:sym typeface="Verdana"/>
              </a:rPr>
              <a:t>of MOS </a:t>
            </a:r>
            <a:r>
              <a:rPr lang="fr-FR" sz="1400" dirty="0" err="1">
                <a:solidFill>
                  <a:srgbClr val="7F7F7F"/>
                </a:solidFill>
                <a:sym typeface="Verdana"/>
              </a:rPr>
              <a:t>samples</a:t>
            </a:r>
            <a:r>
              <a:rPr lang="fr-FR" sz="1400" dirty="0">
                <a:solidFill>
                  <a:srgbClr val="7F7F7F"/>
                </a:solidFill>
                <a:sym typeface="Verdana"/>
              </a:rPr>
              <a:t> </a:t>
            </a:r>
            <a:r>
              <a:rPr lang="fr-FR" sz="1400" dirty="0" err="1">
                <a:solidFill>
                  <a:srgbClr val="7F7F7F"/>
                </a:solidFill>
                <a:sym typeface="Verdana"/>
              </a:rPr>
              <a:t>lower</a:t>
            </a:r>
            <a:r>
              <a:rPr lang="fr-FR" sz="1400" dirty="0">
                <a:solidFill>
                  <a:srgbClr val="7F7F7F"/>
                </a:solidFill>
                <a:sym typeface="Verdana"/>
              </a:rPr>
              <a:t> </a:t>
            </a:r>
            <a:r>
              <a:rPr lang="fr-FR" sz="1400" dirty="0" err="1">
                <a:solidFill>
                  <a:srgbClr val="7F7F7F"/>
                </a:solidFill>
                <a:sym typeface="Verdana"/>
              </a:rPr>
              <a:t>than</a:t>
            </a:r>
            <a:r>
              <a:rPr lang="fr-FR" sz="1400" dirty="0">
                <a:solidFill>
                  <a:srgbClr val="7F7F7F"/>
                </a:solidFill>
                <a:sym typeface="Verdana"/>
              </a:rPr>
              <a:t> </a:t>
            </a:r>
            <a:r>
              <a:rPr lang="fr-FR" sz="1400" dirty="0" smtClean="0">
                <a:solidFill>
                  <a:srgbClr val="7F7F7F"/>
                </a:solidFill>
                <a:sym typeface="Verdana"/>
              </a:rPr>
              <a:t>2.2 </a:t>
            </a:r>
            <a:r>
              <a:rPr lang="fr-FR" sz="1400" dirty="0">
                <a:solidFill>
                  <a:srgbClr val="7F7F7F"/>
                </a:solidFill>
                <a:sym typeface="Verdana"/>
              </a:rPr>
              <a:t/>
            </a:r>
            <a:br>
              <a:rPr lang="fr-FR" sz="1400" dirty="0">
                <a:solidFill>
                  <a:srgbClr val="7F7F7F"/>
                </a:solidFill>
                <a:sym typeface="Verdana"/>
              </a:rPr>
            </a:br>
            <a:r>
              <a:rPr lang="fr-FR" sz="1400" dirty="0">
                <a:solidFill>
                  <a:srgbClr val="7F7F7F"/>
                </a:solidFill>
                <a:sym typeface="Verdana"/>
              </a:rPr>
              <a:t>Values </a:t>
            </a:r>
            <a:r>
              <a:rPr lang="fr-FR" sz="1400" dirty="0" err="1">
                <a:solidFill>
                  <a:srgbClr val="7F7F7F"/>
                </a:solidFill>
                <a:sym typeface="Verdana"/>
              </a:rPr>
              <a:t>lower</a:t>
            </a:r>
            <a:r>
              <a:rPr lang="fr-FR" sz="1400" dirty="0">
                <a:solidFill>
                  <a:srgbClr val="7F7F7F"/>
                </a:solidFill>
                <a:sym typeface="Verdana"/>
              </a:rPr>
              <a:t> </a:t>
            </a:r>
            <a:r>
              <a:rPr lang="fr-FR" sz="1400" dirty="0" err="1">
                <a:solidFill>
                  <a:srgbClr val="7F7F7F"/>
                </a:solidFill>
                <a:sym typeface="Verdana"/>
              </a:rPr>
              <a:t>than</a:t>
            </a:r>
            <a:r>
              <a:rPr lang="fr-FR" sz="1400" dirty="0">
                <a:solidFill>
                  <a:srgbClr val="7F7F7F"/>
                </a:solidFill>
                <a:sym typeface="Verdana"/>
              </a:rPr>
              <a:t> </a:t>
            </a:r>
            <a:r>
              <a:rPr lang="fr-FR" sz="1400" dirty="0" smtClean="0">
                <a:solidFill>
                  <a:srgbClr val="7F7F7F"/>
                </a:solidFill>
                <a:sym typeface="Verdana"/>
              </a:rPr>
              <a:t>2.2 </a:t>
            </a:r>
            <a:r>
              <a:rPr lang="fr-FR" sz="1400" dirty="0">
                <a:solidFill>
                  <a:srgbClr val="7F7F7F"/>
                </a:solidFill>
              </a:rPr>
              <a:t>pose</a:t>
            </a:r>
            <a:r>
              <a:rPr lang="fr-FR" sz="1400" dirty="0">
                <a:solidFill>
                  <a:srgbClr val="7F7F7F"/>
                </a:solidFill>
                <a:sym typeface="Verdana"/>
              </a:rPr>
              <a:t> </a:t>
            </a:r>
            <a:r>
              <a:rPr lang="fr-FR" sz="1400" dirty="0" err="1">
                <a:solidFill>
                  <a:srgbClr val="7F7F7F"/>
                </a:solidFill>
                <a:sym typeface="Verdana"/>
              </a:rPr>
              <a:t>risk</a:t>
            </a:r>
            <a:r>
              <a:rPr lang="fr-FR" sz="1400" dirty="0">
                <a:solidFill>
                  <a:srgbClr val="7F7F7F"/>
                </a:solidFill>
                <a:sym typeface="Verdana"/>
              </a:rPr>
              <a:t> of </a:t>
            </a:r>
            <a:r>
              <a:rPr lang="fr-FR" sz="1400" dirty="0" err="1">
                <a:solidFill>
                  <a:srgbClr val="7F7F7F"/>
                </a:solidFill>
                <a:sym typeface="Verdana"/>
              </a:rPr>
              <a:t>bad</a:t>
            </a:r>
            <a:r>
              <a:rPr lang="fr-FR" sz="1400" dirty="0">
                <a:solidFill>
                  <a:srgbClr val="7F7F7F"/>
                </a:solidFill>
                <a:sym typeface="Verdana"/>
              </a:rPr>
              <a:t> </a:t>
            </a:r>
            <a:r>
              <a:rPr lang="fr-FR" sz="1400" dirty="0" err="1">
                <a:solidFill>
                  <a:srgbClr val="7F7F7F"/>
                </a:solidFill>
                <a:sym typeface="Verdana"/>
              </a:rPr>
              <a:t>users</a:t>
            </a:r>
            <a:r>
              <a:rPr lang="fr-FR" sz="1400" dirty="0">
                <a:solidFill>
                  <a:srgbClr val="7F7F7F"/>
                </a:solidFill>
                <a:sym typeface="Verdana"/>
              </a:rPr>
              <a:t> </a:t>
            </a:r>
            <a:r>
              <a:rPr lang="fr-FR" sz="1400" dirty="0" err="1">
                <a:solidFill>
                  <a:srgbClr val="7F7F7F"/>
                </a:solidFill>
                <a:sym typeface="Verdana"/>
              </a:rPr>
              <a:t>perceived</a:t>
            </a:r>
            <a:r>
              <a:rPr lang="fr-FR" sz="1400" dirty="0">
                <a:solidFill>
                  <a:srgbClr val="7F7F7F"/>
                </a:solidFill>
                <a:sym typeface="Verdana"/>
              </a:rPr>
              <a:t> </a:t>
            </a:r>
            <a:r>
              <a:rPr lang="fr-FR" sz="1400" dirty="0" err="1">
                <a:solidFill>
                  <a:srgbClr val="7F7F7F"/>
                </a:solidFill>
                <a:sym typeface="Verdana"/>
              </a:rPr>
              <a:t>voice</a:t>
            </a:r>
            <a:r>
              <a:rPr lang="fr-FR" sz="1400" dirty="0">
                <a:solidFill>
                  <a:srgbClr val="7F7F7F"/>
                </a:solidFill>
                <a:sym typeface="Verdana"/>
              </a:rPr>
              <a:t> </a:t>
            </a:r>
            <a:r>
              <a:rPr lang="fr-FR" sz="1400" dirty="0" err="1">
                <a:solidFill>
                  <a:srgbClr val="7F7F7F"/>
                </a:solidFill>
                <a:sym typeface="Verdana"/>
              </a:rPr>
              <a:t>quality</a:t>
            </a: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
            </a: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432220" y="181987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129735" y="1819876"/>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7946227" y="1824888"/>
            <a:ext cx="251494" cy="258077"/>
          </a:xfrm>
          <a:prstGeom prst="rect">
            <a:avLst/>
          </a:prstGeom>
          <a:noFill/>
          <a:ln>
            <a:noFill/>
          </a:ln>
        </p:spPr>
      </p:pic>
      <p:pic>
        <p:nvPicPr>
          <p:cNvPr id="7" name="Picture 6">
            <a:extLst>
              <a:ext uri="{FF2B5EF4-FFF2-40B4-BE49-F238E27FC236}">
                <a16:creationId xmlns:a16="http://schemas.microsoft.com/office/drawing/2014/main" id="{87029C38-C75F-1077-17A9-BBF0BC7E0254}"/>
              </a:ext>
            </a:extLst>
          </p:cNvPr>
          <p:cNvPicPr>
            <a:picLocks noChangeAspect="1"/>
          </p:cNvPicPr>
          <p:nvPr/>
        </p:nvPicPr>
        <p:blipFill>
          <a:blip r:embed="rId9"/>
          <a:stretch>
            <a:fillRect/>
          </a:stretch>
        </p:blipFill>
        <p:spPr>
          <a:xfrm>
            <a:off x="2660187" y="1804544"/>
            <a:ext cx="1298273" cy="794633"/>
          </a:xfrm>
          <a:prstGeom prst="rect">
            <a:avLst/>
          </a:prstGeom>
        </p:spPr>
      </p:pic>
      <p:pic>
        <p:nvPicPr>
          <p:cNvPr id="14" name="Picture 13">
            <a:extLst>
              <a:ext uri="{FF2B5EF4-FFF2-40B4-BE49-F238E27FC236}">
                <a16:creationId xmlns:a16="http://schemas.microsoft.com/office/drawing/2014/main" id="{2D204C5A-DC90-569C-0F05-BFF26ED27CA8}"/>
              </a:ext>
            </a:extLst>
          </p:cNvPr>
          <p:cNvPicPr>
            <a:picLocks noChangeAspect="1"/>
          </p:cNvPicPr>
          <p:nvPr/>
        </p:nvPicPr>
        <p:blipFill>
          <a:blip r:embed="rId10"/>
          <a:stretch>
            <a:fillRect/>
          </a:stretch>
        </p:blipFill>
        <p:spPr>
          <a:xfrm>
            <a:off x="6538452" y="1804544"/>
            <a:ext cx="1217740" cy="792581"/>
          </a:xfrm>
          <a:prstGeom prst="rect">
            <a:avLst/>
          </a:prstGeom>
        </p:spPr>
      </p:pic>
      <p:pic>
        <p:nvPicPr>
          <p:cNvPr id="22" name="Picture 21">
            <a:extLst>
              <a:ext uri="{FF2B5EF4-FFF2-40B4-BE49-F238E27FC236}">
                <a16:creationId xmlns:a16="http://schemas.microsoft.com/office/drawing/2014/main" id="{0224A822-670E-8815-C8E5-0D6C9E3F1D62}"/>
              </a:ext>
            </a:extLst>
          </p:cNvPr>
          <p:cNvPicPr>
            <a:picLocks noChangeAspect="1"/>
          </p:cNvPicPr>
          <p:nvPr/>
        </p:nvPicPr>
        <p:blipFill>
          <a:blip r:embed="rId11"/>
          <a:stretch>
            <a:fillRect/>
          </a:stretch>
        </p:blipFill>
        <p:spPr>
          <a:xfrm>
            <a:off x="10313995" y="1822616"/>
            <a:ext cx="1297902" cy="773218"/>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 </a:t>
            </a:r>
            <a:r>
              <a:rPr lang="fr-FR" sz="2400" dirty="0" err="1">
                <a:solidFill>
                  <a:srgbClr val="414141"/>
                </a:solidFill>
              </a:rPr>
              <a:t>comparison</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fr-FR" dirty="0">
                <a:solidFill>
                  <a:srgbClr val="7F7F7F"/>
                </a:solidFill>
                <a:latin typeface="Verdana"/>
                <a:ea typeface="Verdana"/>
                <a:cs typeface="Verdana"/>
                <a:sym typeface="Verdana"/>
              </a:rPr>
              <a:t/>
            </a:r>
            <a:br>
              <a:rPr lang="fr-FR" dirty="0">
                <a:solidFill>
                  <a:srgbClr val="7F7F7F"/>
                </a:solidFill>
                <a:latin typeface="Verdana"/>
                <a:ea typeface="Verdana"/>
                <a:cs typeface="Verdana"/>
                <a:sym typeface="Verdana"/>
              </a:rPr>
            </a:br>
            <a:r>
              <a:rPr lang="en-US" sz="1400" dirty="0" smtClean="0">
                <a:solidFill>
                  <a:srgbClr val="7F7F7F"/>
                </a:solidFill>
              </a:rPr>
              <a:t>CELLTIS have the best 3G </a:t>
            </a:r>
            <a:r>
              <a:rPr lang="en-US" sz="1400" dirty="0" err="1">
                <a:solidFill>
                  <a:srgbClr val="7F7F7F"/>
                </a:solidFill>
              </a:rPr>
              <a:t>EcNo</a:t>
            </a:r>
            <a:r>
              <a:rPr lang="en-US" sz="1400" dirty="0">
                <a:solidFill>
                  <a:srgbClr val="7F7F7F"/>
                </a:solidFill>
              </a:rPr>
              <a:t> samples </a:t>
            </a:r>
            <a:r>
              <a:rPr lang="en-US" sz="1400" dirty="0" smtClean="0">
                <a:solidFill>
                  <a:srgbClr val="7F7F7F"/>
                </a:solidFill>
              </a:rPr>
              <a:t>within </a:t>
            </a:r>
            <a:r>
              <a:rPr lang="en-US" sz="1400" dirty="0">
                <a:solidFill>
                  <a:srgbClr val="7F7F7F"/>
                </a:solidFill>
              </a:rPr>
              <a:t>acceptable </a:t>
            </a:r>
            <a:r>
              <a:rPr lang="en-US" sz="1400" dirty="0" smtClean="0">
                <a:solidFill>
                  <a:srgbClr val="7F7F7F"/>
                </a:solidFill>
              </a:rPr>
              <a:t>range</a:t>
            </a:r>
            <a:r>
              <a:rPr lang="fr-FR" dirty="0">
                <a:solidFill>
                  <a:srgbClr val="7F7F7F"/>
                </a:solidFill>
              </a:rPr>
              <a:t/>
            </a:r>
            <a:br>
              <a:rPr lang="fr-FR" dirty="0">
                <a:solidFill>
                  <a:srgbClr val="7F7F7F"/>
                </a:solidFill>
              </a:rPr>
            </a:br>
            <a:r>
              <a:rPr lang="fr-FR" sz="2400" dirty="0">
                <a:solidFill>
                  <a:srgbClr val="86BC25"/>
                </a:solidFill>
              </a:rPr>
              <a:t/>
            </a:r>
            <a:br>
              <a:rPr lang="fr-FR" sz="2400" dirty="0">
                <a:solidFill>
                  <a:srgbClr val="86BC25"/>
                </a:solidFill>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4050762879"/>
              </p:ext>
            </p:extLst>
          </p:nvPr>
        </p:nvGraphicFramePr>
        <p:xfrm>
          <a:off x="469900" y="2688907"/>
          <a:ext cx="11252200" cy="367474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smtClean="0">
                <a:solidFill>
                  <a:srgbClr val="FFFFFF"/>
                </a:solidFill>
                <a:latin typeface="Quattrocento Sans"/>
                <a:ea typeface="Quattrocento Sans"/>
                <a:cs typeface="Quattrocento Sans"/>
                <a:sym typeface="Quattrocento Sans"/>
              </a:rPr>
              <a:t>01</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19" name="Picture 18">
            <a:extLst>
              <a:ext uri="{FF2B5EF4-FFF2-40B4-BE49-F238E27FC236}">
                <a16:creationId xmlns:a16="http://schemas.microsoft.com/office/drawing/2014/main" id="{BA7F41E3-9C5C-8559-D074-621252E174AC}"/>
              </a:ext>
            </a:extLst>
          </p:cNvPr>
          <p:cNvPicPr>
            <a:picLocks noChangeAspect="1"/>
          </p:cNvPicPr>
          <p:nvPr/>
        </p:nvPicPr>
        <p:blipFill>
          <a:blip r:embed="rId3"/>
          <a:stretch>
            <a:fillRect/>
          </a:stretch>
        </p:blipFill>
        <p:spPr>
          <a:xfrm>
            <a:off x="8002161" y="1853427"/>
            <a:ext cx="3699204" cy="3015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F31F9837-BA22-3577-9F4B-7C3E6B46D0AC}"/>
              </a:ext>
            </a:extLst>
          </p:cNvPr>
          <p:cNvPicPr>
            <a:picLocks noChangeAspect="1"/>
          </p:cNvPicPr>
          <p:nvPr/>
        </p:nvPicPr>
        <p:blipFill>
          <a:blip r:embed="rId4"/>
          <a:stretch>
            <a:fillRect/>
          </a:stretch>
        </p:blipFill>
        <p:spPr>
          <a:xfrm>
            <a:off x="4196660" y="1911967"/>
            <a:ext cx="3600321" cy="2998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A405C84-0C67-634D-9D8F-E4CA36205149}"/>
              </a:ext>
            </a:extLst>
          </p:cNvPr>
          <p:cNvPicPr>
            <a:picLocks noChangeAspect="1"/>
          </p:cNvPicPr>
          <p:nvPr/>
        </p:nvPicPr>
        <p:blipFill>
          <a:blip r:embed="rId5"/>
          <a:stretch>
            <a:fillRect/>
          </a:stretch>
        </p:blipFill>
        <p:spPr>
          <a:xfrm>
            <a:off x="483814" y="1870986"/>
            <a:ext cx="3600321" cy="2998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CELLTIS have the best 3G </a:t>
            </a:r>
            <a:r>
              <a:rPr lang="en-US" sz="1400" dirty="0" err="1">
                <a:solidFill>
                  <a:srgbClr val="7F7F7F"/>
                </a:solidFill>
              </a:rPr>
              <a:t>EcNo</a:t>
            </a:r>
            <a:r>
              <a:rPr lang="en-US" sz="1400" dirty="0">
                <a:solidFill>
                  <a:srgbClr val="7F7F7F"/>
                </a:solidFill>
              </a:rPr>
              <a:t> samples </a:t>
            </a:r>
            <a:r>
              <a:rPr lang="fr-FR" sz="1400" dirty="0" smtClean="0">
                <a:solidFill>
                  <a:srgbClr val="7F7F7F"/>
                </a:solidFill>
              </a:rPr>
              <a:t>distribution</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6">
            <a:alphaModFix/>
          </a:blip>
          <a:srcRect/>
          <a:stretch/>
        </p:blipFill>
        <p:spPr>
          <a:xfrm>
            <a:off x="476993" y="1870986"/>
            <a:ext cx="355862" cy="321607"/>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196660" y="1911967"/>
            <a:ext cx="375848" cy="309996"/>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020899" y="1853427"/>
            <a:ext cx="401407" cy="339166"/>
          </a:xfrm>
          <a:prstGeom prst="rect">
            <a:avLst/>
          </a:prstGeom>
          <a:noFill/>
          <a:ln>
            <a:noFill/>
          </a:ln>
        </p:spPr>
      </p:pic>
      <p:pic>
        <p:nvPicPr>
          <p:cNvPr id="7" name="Picture 6">
            <a:extLst>
              <a:ext uri="{FF2B5EF4-FFF2-40B4-BE49-F238E27FC236}">
                <a16:creationId xmlns:a16="http://schemas.microsoft.com/office/drawing/2014/main" id="{A983EF73-1221-4A42-7BA6-09C87DFB0F3C}"/>
              </a:ext>
            </a:extLst>
          </p:cNvPr>
          <p:cNvPicPr>
            <a:picLocks noChangeAspect="1"/>
          </p:cNvPicPr>
          <p:nvPr/>
        </p:nvPicPr>
        <p:blipFill>
          <a:blip r:embed="rId9"/>
          <a:stretch>
            <a:fillRect/>
          </a:stretch>
        </p:blipFill>
        <p:spPr>
          <a:xfrm>
            <a:off x="2919251" y="1868108"/>
            <a:ext cx="1171705" cy="726753"/>
          </a:xfrm>
          <a:prstGeom prst="rect">
            <a:avLst/>
          </a:prstGeom>
        </p:spPr>
      </p:pic>
      <p:pic>
        <p:nvPicPr>
          <p:cNvPr id="16" name="Picture 15">
            <a:extLst>
              <a:ext uri="{FF2B5EF4-FFF2-40B4-BE49-F238E27FC236}">
                <a16:creationId xmlns:a16="http://schemas.microsoft.com/office/drawing/2014/main" id="{496C36B0-F675-3B8D-19B6-8E49F8476C34}"/>
              </a:ext>
            </a:extLst>
          </p:cNvPr>
          <p:cNvPicPr>
            <a:picLocks noChangeAspect="1"/>
          </p:cNvPicPr>
          <p:nvPr/>
        </p:nvPicPr>
        <p:blipFill>
          <a:blip r:embed="rId10"/>
          <a:stretch>
            <a:fillRect/>
          </a:stretch>
        </p:blipFill>
        <p:spPr>
          <a:xfrm>
            <a:off x="6625275" y="1905916"/>
            <a:ext cx="1171706" cy="726753"/>
          </a:xfrm>
          <a:prstGeom prst="rect">
            <a:avLst/>
          </a:prstGeom>
        </p:spPr>
      </p:pic>
      <p:pic>
        <p:nvPicPr>
          <p:cNvPr id="21" name="Picture 20">
            <a:extLst>
              <a:ext uri="{FF2B5EF4-FFF2-40B4-BE49-F238E27FC236}">
                <a16:creationId xmlns:a16="http://schemas.microsoft.com/office/drawing/2014/main" id="{A4BB0631-8141-DAA8-84F0-14896714A48F}"/>
              </a:ext>
            </a:extLst>
          </p:cNvPr>
          <p:cNvPicPr>
            <a:picLocks noChangeAspect="1"/>
          </p:cNvPicPr>
          <p:nvPr/>
        </p:nvPicPr>
        <p:blipFill>
          <a:blip r:embed="rId11"/>
          <a:stretch>
            <a:fillRect/>
          </a:stretch>
        </p:blipFill>
        <p:spPr>
          <a:xfrm>
            <a:off x="10432025" y="1868108"/>
            <a:ext cx="1269339" cy="726753"/>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a:t>
            </a:r>
            <a:r>
              <a:rPr lang="fr-FR" sz="2400" dirty="0" err="1">
                <a:solidFill>
                  <a:srgbClr val="414141"/>
                </a:solidFill>
              </a:rPr>
              <a:t>comparison</a:t>
            </a:r>
            <a:r>
              <a:rPr lang="fr-FR" sz="2400" dirty="0">
                <a:solidFill>
                  <a:srgbClr val="414141"/>
                </a:solidFill>
              </a:rPr>
              <a:t> </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latin typeface="Verdana"/>
                <a:ea typeface="Verdana"/>
                <a:cs typeface="Verdana"/>
                <a:sym typeface="Verdana"/>
              </a:rPr>
              <a:t>Drive tests are </a:t>
            </a:r>
            <a:r>
              <a:rPr lang="fr-FR" sz="1400" dirty="0" err="1">
                <a:solidFill>
                  <a:srgbClr val="7F7F7F"/>
                </a:solidFill>
                <a:latin typeface="Verdana"/>
                <a:ea typeface="Verdana"/>
                <a:cs typeface="Verdana"/>
                <a:sym typeface="Verdana"/>
              </a:rPr>
              <a:t>showing</a:t>
            </a:r>
            <a:r>
              <a:rPr lang="fr-FR" sz="1400" dirty="0">
                <a:solidFill>
                  <a:srgbClr val="7F7F7F"/>
                </a:solidFill>
                <a:latin typeface="Verdana"/>
                <a:ea typeface="Verdana"/>
                <a:cs typeface="Verdana"/>
                <a:sym typeface="Verdana"/>
              </a:rPr>
              <a:t> </a:t>
            </a:r>
            <a:r>
              <a:rPr lang="fr-FR" sz="1400" dirty="0" err="1" smtClean="0">
                <a:solidFill>
                  <a:srgbClr val="7F7F7F"/>
                </a:solidFill>
                <a:latin typeface="Verdana"/>
                <a:ea typeface="Verdana"/>
                <a:cs typeface="Verdana"/>
                <a:sym typeface="Verdana"/>
              </a:rPr>
              <a:t>that</a:t>
            </a:r>
            <a:r>
              <a:rPr lang="fr-FR" sz="1400" dirty="0" smtClean="0">
                <a:solidFill>
                  <a:srgbClr val="7F7F7F"/>
                </a:solidFill>
                <a:latin typeface="Verdana"/>
                <a:ea typeface="Verdana"/>
                <a:cs typeface="Verdana"/>
                <a:sym typeface="Verdana"/>
              </a:rPr>
              <a:t> MTN have the best </a:t>
            </a:r>
            <a:r>
              <a:rPr lang="fr-FR" sz="1400" dirty="0">
                <a:solidFill>
                  <a:srgbClr val="7F7F7F"/>
                </a:solidFill>
                <a:latin typeface="Verdana"/>
                <a:ea typeface="Verdana"/>
                <a:cs typeface="Verdana"/>
                <a:sym typeface="Verdana"/>
              </a:rPr>
              <a:t>acceptable </a:t>
            </a:r>
            <a:r>
              <a:rPr lang="fr-FR" sz="1400" dirty="0" err="1">
                <a:solidFill>
                  <a:srgbClr val="7F7F7F"/>
                </a:solidFill>
                <a:latin typeface="Verdana"/>
                <a:ea typeface="Verdana"/>
                <a:cs typeface="Verdana"/>
                <a:sym typeface="Verdana"/>
              </a:rPr>
              <a:t>level</a:t>
            </a:r>
            <a:r>
              <a:rPr lang="fr-FR" sz="1400" dirty="0">
                <a:solidFill>
                  <a:srgbClr val="7F7F7F"/>
                </a:solidFill>
                <a:latin typeface="Verdana"/>
                <a:ea typeface="Verdana"/>
                <a:cs typeface="Verdana"/>
                <a:sym typeface="Verdana"/>
              </a:rPr>
              <a:t> </a:t>
            </a:r>
            <a:r>
              <a:rPr lang="fr-FR" sz="1400" dirty="0" smtClean="0">
                <a:solidFill>
                  <a:srgbClr val="7F7F7F"/>
                </a:solidFill>
                <a:latin typeface="Verdana"/>
                <a:ea typeface="Verdana"/>
                <a:cs typeface="Verdana"/>
                <a:sym typeface="Verdana"/>
              </a:rPr>
              <a:t>range of SINR</a:t>
            </a:r>
            <a:r>
              <a:rPr lang="fr-FR" sz="1400" dirty="0">
                <a:solidFill>
                  <a:srgbClr val="7F7F7F"/>
                </a:solidFill>
                <a:latin typeface="Verdana"/>
                <a:ea typeface="Verdana"/>
                <a:cs typeface="Verdana"/>
                <a:sym typeface="Verdana"/>
              </a:rPr>
              <a:t>.</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509697384"/>
              </p:ext>
            </p:extLst>
          </p:nvPr>
        </p:nvGraphicFramePr>
        <p:xfrm>
          <a:off x="469900" y="1653540"/>
          <a:ext cx="11252200" cy="447579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19" name="Picture 18">
            <a:extLst>
              <a:ext uri="{FF2B5EF4-FFF2-40B4-BE49-F238E27FC236}">
                <a16:creationId xmlns:a16="http://schemas.microsoft.com/office/drawing/2014/main" id="{00887033-0121-F1F7-1BB7-3B59BFD937D2}"/>
              </a:ext>
            </a:extLst>
          </p:cNvPr>
          <p:cNvPicPr>
            <a:picLocks noChangeAspect="1"/>
          </p:cNvPicPr>
          <p:nvPr/>
        </p:nvPicPr>
        <p:blipFill>
          <a:blip r:embed="rId3"/>
          <a:stretch>
            <a:fillRect/>
          </a:stretch>
        </p:blipFill>
        <p:spPr>
          <a:xfrm>
            <a:off x="7811698" y="1718399"/>
            <a:ext cx="3416741" cy="2814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9CF5D399-66EF-78B4-DB63-FEE38F85DAF3}"/>
              </a:ext>
            </a:extLst>
          </p:cNvPr>
          <p:cNvPicPr>
            <a:picLocks noChangeAspect="1"/>
          </p:cNvPicPr>
          <p:nvPr/>
        </p:nvPicPr>
        <p:blipFill>
          <a:blip r:embed="rId4"/>
          <a:stretch>
            <a:fillRect/>
          </a:stretch>
        </p:blipFill>
        <p:spPr>
          <a:xfrm>
            <a:off x="4151374" y="1693074"/>
            <a:ext cx="3520328" cy="2839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193336A5-175E-BA9F-F4AA-29067448D166}"/>
              </a:ext>
            </a:extLst>
          </p:cNvPr>
          <p:cNvPicPr>
            <a:picLocks noChangeAspect="1"/>
          </p:cNvPicPr>
          <p:nvPr/>
        </p:nvPicPr>
        <p:blipFill>
          <a:blip r:embed="rId5"/>
          <a:stretch>
            <a:fillRect/>
          </a:stretch>
        </p:blipFill>
        <p:spPr>
          <a:xfrm>
            <a:off x="412110" y="1693074"/>
            <a:ext cx="3599268" cy="2839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latin typeface="Verdana"/>
                <a:ea typeface="Verdana"/>
                <a:cs typeface="Verdana"/>
                <a:sym typeface="Verdana"/>
              </a:rPr>
              <a:t>4G </a:t>
            </a:r>
            <a:r>
              <a:rPr lang="fr-FR" sz="1400" dirty="0" smtClean="0">
                <a:solidFill>
                  <a:srgbClr val="7F7F7F"/>
                </a:solidFill>
                <a:latin typeface="Verdana"/>
                <a:ea typeface="Verdana"/>
                <a:cs typeface="Verdana"/>
                <a:sym typeface="Verdana"/>
              </a:rPr>
              <a:t>MTN have a  </a:t>
            </a:r>
            <a:r>
              <a:rPr lang="fr-FR" sz="1400" dirty="0" err="1">
                <a:solidFill>
                  <a:srgbClr val="7F7F7F"/>
                </a:solidFill>
                <a:latin typeface="Verdana"/>
                <a:ea typeface="Verdana"/>
                <a:cs typeface="Verdana"/>
                <a:sym typeface="Verdana"/>
              </a:rPr>
              <a:t>better</a:t>
            </a:r>
            <a:r>
              <a:rPr lang="fr-FR" sz="1400" dirty="0">
                <a:solidFill>
                  <a:srgbClr val="7F7F7F"/>
                </a:solidFill>
                <a:latin typeface="Verdana"/>
                <a:ea typeface="Verdana"/>
                <a:cs typeface="Verdana"/>
                <a:sym typeface="Verdana"/>
              </a:rPr>
              <a:t> </a:t>
            </a:r>
            <a:r>
              <a:rPr lang="fr-FR" sz="1400" dirty="0" smtClean="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quality</a:t>
            </a:r>
            <a:r>
              <a:rPr lang="fr-FR" sz="1400" dirty="0">
                <a:solidFill>
                  <a:srgbClr val="7F7F7F"/>
                </a:solidFill>
                <a:latin typeface="Verdana"/>
                <a:ea typeface="Verdana"/>
                <a:cs typeface="Verdana"/>
                <a:sym typeface="Verdana"/>
              </a:rPr>
              <a:t> </a:t>
            </a:r>
            <a:r>
              <a:rPr lang="fr-FR" sz="1400" dirty="0" smtClean="0">
                <a:solidFill>
                  <a:srgbClr val="7F7F7F"/>
                </a:solidFill>
                <a:latin typeface="Verdana"/>
                <a:ea typeface="Verdana"/>
                <a:cs typeface="Verdana"/>
                <a:sym typeface="Verdana"/>
              </a:rPr>
              <a:t>of signal </a:t>
            </a:r>
            <a:r>
              <a:rPr lang="fr-FR" sz="1400" dirty="0" err="1" smtClean="0">
                <a:solidFill>
                  <a:srgbClr val="7F7F7F"/>
                </a:solidFill>
                <a:latin typeface="Verdana"/>
                <a:ea typeface="Verdana"/>
                <a:cs typeface="Verdana"/>
                <a:sym typeface="Verdana"/>
              </a:rPr>
              <a:t>compared</a:t>
            </a:r>
            <a:r>
              <a:rPr lang="fr-FR" sz="1400" dirty="0" smtClean="0">
                <a:solidFill>
                  <a:srgbClr val="7F7F7F"/>
                </a:solidFill>
                <a:latin typeface="Verdana"/>
                <a:ea typeface="Verdana"/>
                <a:cs typeface="Verdana"/>
                <a:sym typeface="Verdana"/>
              </a:rPr>
              <a:t> </a:t>
            </a:r>
            <a:r>
              <a:rPr lang="fr-FR" sz="1400" dirty="0">
                <a:solidFill>
                  <a:srgbClr val="7F7F7F"/>
                </a:solidFill>
                <a:latin typeface="Verdana"/>
                <a:ea typeface="Verdana"/>
                <a:cs typeface="Verdana"/>
                <a:sym typeface="Verdana"/>
              </a:rPr>
              <a:t>to </a:t>
            </a:r>
            <a:r>
              <a:rPr lang="fr-FR" sz="1400" dirty="0" smtClean="0">
                <a:solidFill>
                  <a:srgbClr val="7F7F7F"/>
                </a:solidFill>
                <a:latin typeface="Verdana"/>
                <a:ea typeface="Verdana"/>
                <a:cs typeface="Verdana"/>
                <a:sym typeface="Verdana"/>
              </a:rPr>
              <a:t>CELTISS </a:t>
            </a:r>
            <a:r>
              <a:rPr lang="fr-FR" sz="1400" dirty="0">
                <a:solidFill>
                  <a:srgbClr val="7F7F7F"/>
                </a:solidFill>
                <a:latin typeface="Verdana"/>
                <a:ea typeface="Verdana"/>
                <a:cs typeface="Verdana"/>
                <a:sym typeface="Verdana"/>
              </a:rPr>
              <a:t>and </a:t>
            </a:r>
            <a:r>
              <a:rPr lang="fr-FR" sz="1400" dirty="0" smtClean="0">
                <a:solidFill>
                  <a:srgbClr val="7F7F7F"/>
                </a:solidFill>
                <a:latin typeface="Verdana"/>
                <a:ea typeface="Verdana"/>
                <a:cs typeface="Verdana"/>
                <a:sym typeface="Verdana"/>
              </a:rPr>
              <a:t>MOOV.</a:t>
            </a:r>
            <a:r>
              <a:rPr lang="fr-FR" sz="1400" dirty="0">
                <a:solidFill>
                  <a:srgbClr val="7F7F7F"/>
                </a:solidFill>
                <a:latin typeface="Verdana"/>
                <a:ea typeface="Verdana"/>
                <a:cs typeface="Verdana"/>
                <a:sym typeface="Verdana"/>
              </a:rPr>
              <a:t/>
            </a:r>
            <a:br>
              <a:rPr lang="fr-FR" sz="1400" dirty="0">
                <a:solidFill>
                  <a:srgbClr val="7F7F7F"/>
                </a:solidFill>
                <a:latin typeface="Verdana"/>
                <a:ea typeface="Verdana"/>
                <a:cs typeface="Verdana"/>
                <a:sym typeface="Verdana"/>
              </a:rPr>
            </a:br>
            <a:r>
              <a:rPr lang="fr-FR" sz="1400" dirty="0">
                <a:solidFill>
                  <a:srgbClr val="7F7F7F"/>
                </a:solidFill>
                <a:latin typeface="Verdana"/>
                <a:ea typeface="Verdana"/>
                <a:cs typeface="Verdana"/>
                <a:sym typeface="Verdana"/>
              </a:rPr>
              <a:t/>
            </a:r>
            <a:br>
              <a:rPr lang="fr-FR" sz="1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03209" y="1698813"/>
            <a:ext cx="371040" cy="334103"/>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4141543" y="1698813"/>
            <a:ext cx="378757" cy="2949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8">
            <a:alphaModFix/>
          </a:blip>
          <a:srcRect/>
          <a:stretch/>
        </p:blipFill>
        <p:spPr>
          <a:xfrm>
            <a:off x="7811697" y="1699467"/>
            <a:ext cx="345226" cy="294930"/>
          </a:xfrm>
          <a:prstGeom prst="rect">
            <a:avLst/>
          </a:prstGeom>
          <a:noFill/>
          <a:ln>
            <a:noFill/>
          </a:ln>
        </p:spPr>
      </p:pic>
      <p:pic>
        <p:nvPicPr>
          <p:cNvPr id="7" name="Picture 6">
            <a:extLst>
              <a:ext uri="{FF2B5EF4-FFF2-40B4-BE49-F238E27FC236}">
                <a16:creationId xmlns:a16="http://schemas.microsoft.com/office/drawing/2014/main" id="{B63A5086-84E1-11A0-0E51-1D9C5A29C137}"/>
              </a:ext>
            </a:extLst>
          </p:cNvPr>
          <p:cNvPicPr>
            <a:picLocks noChangeAspect="1"/>
          </p:cNvPicPr>
          <p:nvPr/>
        </p:nvPicPr>
        <p:blipFill>
          <a:blip r:embed="rId9"/>
          <a:stretch>
            <a:fillRect/>
          </a:stretch>
        </p:blipFill>
        <p:spPr>
          <a:xfrm>
            <a:off x="2890683" y="1699467"/>
            <a:ext cx="1129595" cy="844741"/>
          </a:xfrm>
          <a:prstGeom prst="rect">
            <a:avLst/>
          </a:prstGeom>
        </p:spPr>
      </p:pic>
      <p:pic>
        <p:nvPicPr>
          <p:cNvPr id="15" name="Picture 14">
            <a:extLst>
              <a:ext uri="{FF2B5EF4-FFF2-40B4-BE49-F238E27FC236}">
                <a16:creationId xmlns:a16="http://schemas.microsoft.com/office/drawing/2014/main" id="{B56EA669-F411-A461-9599-53C1C9E585B8}"/>
              </a:ext>
            </a:extLst>
          </p:cNvPr>
          <p:cNvPicPr>
            <a:picLocks noChangeAspect="1"/>
          </p:cNvPicPr>
          <p:nvPr/>
        </p:nvPicPr>
        <p:blipFill>
          <a:blip r:embed="rId10"/>
          <a:stretch>
            <a:fillRect/>
          </a:stretch>
        </p:blipFill>
        <p:spPr>
          <a:xfrm>
            <a:off x="6498850" y="1693074"/>
            <a:ext cx="1172851" cy="851134"/>
          </a:xfrm>
          <a:prstGeom prst="rect">
            <a:avLst/>
          </a:prstGeom>
        </p:spPr>
      </p:pic>
      <p:pic>
        <p:nvPicPr>
          <p:cNvPr id="22" name="Picture 21">
            <a:extLst>
              <a:ext uri="{FF2B5EF4-FFF2-40B4-BE49-F238E27FC236}">
                <a16:creationId xmlns:a16="http://schemas.microsoft.com/office/drawing/2014/main" id="{213D8249-EE64-4E28-0A16-CBB5F4978B3C}"/>
              </a:ext>
            </a:extLst>
          </p:cNvPr>
          <p:cNvPicPr>
            <a:picLocks noChangeAspect="1"/>
          </p:cNvPicPr>
          <p:nvPr/>
        </p:nvPicPr>
        <p:blipFill>
          <a:blip r:embed="rId11"/>
          <a:stretch>
            <a:fillRect/>
          </a:stretch>
        </p:blipFill>
        <p:spPr>
          <a:xfrm>
            <a:off x="10137058" y="1740330"/>
            <a:ext cx="1061612" cy="804393"/>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2G/3G CALL SETUP TIME</a:t>
            </a:r>
            <a:br>
              <a:rPr lang="fr-FR" sz="2400" dirty="0">
                <a:solidFill>
                  <a:srgbClr val="414141"/>
                </a:solidFill>
              </a:rPr>
            </a:br>
            <a:r>
              <a:rPr lang="fr-FR" dirty="0">
                <a:solidFill>
                  <a:srgbClr val="414141"/>
                </a:solidFill>
              </a:rPr>
              <a:t/>
            </a:r>
            <a:br>
              <a:rPr lang="fr-FR" dirty="0">
                <a:solidFill>
                  <a:srgbClr val="414141"/>
                </a:solidFill>
              </a:rPr>
            </a:br>
            <a:r>
              <a:rPr lang="fr-FR" dirty="0">
                <a:solidFill>
                  <a:srgbClr val="414141"/>
                </a:solidFill>
              </a:rPr>
              <a:t/>
            </a:r>
            <a:br>
              <a:rPr lang="fr-FR" dirty="0">
                <a:solidFill>
                  <a:srgbClr val="414141"/>
                </a:solidFill>
              </a:rPr>
            </a:br>
            <a:r>
              <a:rPr lang="fr-FR" sz="1400" dirty="0">
                <a:solidFill>
                  <a:srgbClr val="7F7F7F"/>
                </a:solidFill>
                <a:latin typeface="Verdana"/>
                <a:ea typeface="Verdana"/>
                <a:cs typeface="Verdana"/>
                <a:sym typeface="Verdana"/>
              </a:rPr>
              <a:t>MTN </a:t>
            </a:r>
            <a:r>
              <a:rPr lang="fr-FR" sz="1400" dirty="0" smtClean="0">
                <a:solidFill>
                  <a:srgbClr val="7F7F7F"/>
                </a:solidFill>
                <a:latin typeface="Verdana"/>
                <a:ea typeface="Verdana"/>
                <a:cs typeface="Verdana"/>
                <a:sym typeface="Verdana"/>
              </a:rPr>
              <a:t>have </a:t>
            </a:r>
            <a:r>
              <a:rPr lang="fr-FR" sz="1400" dirty="0">
                <a:solidFill>
                  <a:srgbClr val="7F7F7F"/>
                </a:solidFill>
                <a:latin typeface="Verdana"/>
                <a:ea typeface="Verdana"/>
                <a:cs typeface="Verdana"/>
                <a:sym typeface="Verdana"/>
              </a:rPr>
              <a:t>the best Call setup time.</a:t>
            </a:r>
            <a:r>
              <a:rPr lang="fr-FR" sz="2400" dirty="0">
                <a:solidFill>
                  <a:srgbClr val="414141"/>
                </a:solidFill>
              </a:rPr>
              <a:t/>
            </a:r>
            <a:br>
              <a:rPr lang="fr-FR" sz="2400" dirty="0">
                <a:solidFill>
                  <a:srgbClr val="414141"/>
                </a:solidFill>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33</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2419550695"/>
              </p:ext>
            </p:extLst>
          </p:nvPr>
        </p:nvGraphicFramePr>
        <p:xfrm>
          <a:off x="469900" y="2002253"/>
          <a:ext cx="11252200" cy="42602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CALL SETUP TIME/Call Mode</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latin typeface="Verdana"/>
                <a:ea typeface="Verdana"/>
                <a:cs typeface="Verdana"/>
                <a:sym typeface="Verdana"/>
              </a:rPr>
              <a:t>MTN </a:t>
            </a:r>
            <a:r>
              <a:rPr lang="fr-FR" sz="1400" dirty="0" smtClean="0">
                <a:solidFill>
                  <a:srgbClr val="7F7F7F"/>
                </a:solidFill>
                <a:latin typeface="Verdana"/>
                <a:ea typeface="Verdana"/>
                <a:cs typeface="Verdana"/>
                <a:sym typeface="Verdana"/>
              </a:rPr>
              <a:t>have the best </a:t>
            </a:r>
            <a:r>
              <a:rPr lang="fr-FR" sz="1400" dirty="0">
                <a:solidFill>
                  <a:srgbClr val="7F7F7F"/>
                </a:solidFill>
                <a:latin typeface="Verdana"/>
                <a:ea typeface="Verdana"/>
                <a:cs typeface="Verdana"/>
                <a:sym typeface="Verdana"/>
              </a:rPr>
              <a:t>4G CSBF Call setup Time,</a:t>
            </a:r>
            <a:br>
              <a:rPr lang="fr-FR" sz="1400" dirty="0">
                <a:solidFill>
                  <a:srgbClr val="7F7F7F"/>
                </a:solidFill>
                <a:latin typeface="Verdana"/>
                <a:ea typeface="Verdana"/>
                <a:cs typeface="Verdana"/>
                <a:sym typeface="Verdana"/>
              </a:rPr>
            </a:br>
            <a:r>
              <a:rPr lang="fr-FR" sz="1400" dirty="0">
                <a:solidFill>
                  <a:srgbClr val="7F7F7F"/>
                </a:solidFill>
                <a:latin typeface="Verdana"/>
                <a:ea typeface="Verdana"/>
                <a:cs typeface="Verdana"/>
                <a:sym typeface="Verdana"/>
              </a:rPr>
              <a:t>Call setup time 2G </a:t>
            </a:r>
            <a:r>
              <a:rPr lang="fr-FR" sz="1400" dirty="0" err="1">
                <a:solidFill>
                  <a:srgbClr val="7F7F7F"/>
                </a:solidFill>
                <a:latin typeface="Verdana"/>
                <a:ea typeface="Verdana"/>
                <a:cs typeface="Verdana"/>
                <a:sym typeface="Verdana"/>
              </a:rPr>
              <a:t>is</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higher</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than</a:t>
            </a:r>
            <a:r>
              <a:rPr lang="fr-FR" sz="1400" dirty="0">
                <a:solidFill>
                  <a:srgbClr val="7F7F7F"/>
                </a:solidFill>
                <a:latin typeface="Verdana"/>
                <a:ea typeface="Verdana"/>
                <a:cs typeface="Verdana"/>
                <a:sym typeface="Verdana"/>
              </a:rPr>
              <a:t> in 3G/4G.  </a:t>
            </a:r>
            <a:r>
              <a:rPr lang="fr-FR" sz="2400" dirty="0">
                <a:solidFill>
                  <a:srgbClr val="414141"/>
                </a:solidFill>
              </a:rPr>
              <a:t/>
            </a:r>
            <a:br>
              <a:rPr lang="fr-FR" sz="2400" dirty="0">
                <a:solidFill>
                  <a:srgbClr val="414141"/>
                </a:solidFill>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chemeClr val="accent1"/>
                </a:solidFill>
              </a:rPr>
              <a:t/>
            </a:r>
            <a:br>
              <a:rPr lang="fr-FR" sz="2400" dirty="0">
                <a:solidFill>
                  <a:schemeClr val="accent1"/>
                </a:solidFill>
              </a:rPr>
            </a:b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2076" name="Google Shape;2076;p4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2077" name="Google Shape;2077;p4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Chart 5">
            <a:extLst>
              <a:ext uri="{FF2B5EF4-FFF2-40B4-BE49-F238E27FC236}">
                <a16:creationId xmlns:a16="http://schemas.microsoft.com/office/drawing/2014/main" id="{FFB7EB45-0E2A-7D87-0627-02E5D3404E9F}"/>
              </a:ext>
            </a:extLst>
          </p:cNvPr>
          <p:cNvGraphicFramePr>
            <a:graphicFrameLocks/>
          </p:cNvGraphicFramePr>
          <p:nvPr>
            <p:extLst>
              <p:ext uri="{D42A27DB-BD31-4B8C-83A1-F6EECF244321}">
                <p14:modId xmlns:p14="http://schemas.microsoft.com/office/powerpoint/2010/main" val="3736549571"/>
              </p:ext>
            </p:extLst>
          </p:nvPr>
        </p:nvGraphicFramePr>
        <p:xfrm>
          <a:off x="469900" y="1941343"/>
          <a:ext cx="8201025" cy="440318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8"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1839438083"/>
              </p:ext>
            </p:extLst>
          </p:nvPr>
        </p:nvGraphicFramePr>
        <p:xfrm>
          <a:off x="469901" y="2186623"/>
          <a:ext cx="5551072" cy="4268787"/>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 SMS SENDING FAILURE</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All operators failed in SMS service due to the delivery time exceeding 6s however MTN have the best SMS results</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090" name="Google Shape;2090;p47"/>
          <p:cNvCxnSpPr/>
          <p:nvPr/>
        </p:nvCxnSpPr>
        <p:spPr>
          <a:xfrm flipV="1">
            <a:off x="1519311" y="3329948"/>
            <a:ext cx="4000819" cy="3223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542749181"/>
              </p:ext>
            </p:extLst>
          </p:nvPr>
        </p:nvGraphicFramePr>
        <p:xfrm>
          <a:off x="6231988" y="2186622"/>
          <a:ext cx="5490112" cy="426878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DATA 3G</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sym typeface="Verdana"/>
              </a:rPr>
              <a:t>All </a:t>
            </a:r>
            <a:r>
              <a:rPr lang="fr-FR" sz="1400" dirty="0" err="1">
                <a:solidFill>
                  <a:srgbClr val="7F7F7F"/>
                </a:solidFill>
                <a:sym typeface="Verdana"/>
              </a:rPr>
              <a:t>operators</a:t>
            </a:r>
            <a:r>
              <a:rPr lang="fr-FR" sz="1400" dirty="0">
                <a:solidFill>
                  <a:srgbClr val="7F7F7F"/>
                </a:solidFill>
                <a:sym typeface="Verdana"/>
              </a:rPr>
              <a:t> have a good rate of </a:t>
            </a:r>
            <a:r>
              <a:rPr lang="fr-FR" sz="1400" dirty="0" err="1">
                <a:solidFill>
                  <a:srgbClr val="7F7F7F"/>
                </a:solidFill>
                <a:sym typeface="Verdana"/>
              </a:rPr>
              <a:t>successful</a:t>
            </a:r>
            <a:r>
              <a:rPr lang="fr-FR" sz="1400" dirty="0">
                <a:solidFill>
                  <a:srgbClr val="7F7F7F"/>
                </a:solidFill>
                <a:sym typeface="Verdana"/>
              </a:rPr>
              <a:t> Internet </a:t>
            </a:r>
            <a:r>
              <a:rPr lang="fr-FR" sz="1400" dirty="0" err="1">
                <a:solidFill>
                  <a:srgbClr val="7F7F7F"/>
                </a:solidFill>
                <a:sym typeface="Verdana"/>
              </a:rPr>
              <a:t>connection</a:t>
            </a:r>
            <a:r>
              <a:rPr lang="fr-FR" sz="1400" dirty="0">
                <a:solidFill>
                  <a:srgbClr val="7F7F7F"/>
                </a:solidFill>
                <a:sym typeface="Verdana"/>
              </a:rPr>
              <a:t> </a:t>
            </a:r>
            <a:endParaRPr sz="1400" dirty="0">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3893540140"/>
              </p:ext>
            </p:extLst>
          </p:nvPr>
        </p:nvGraphicFramePr>
        <p:xfrm>
          <a:off x="469901" y="1616005"/>
          <a:ext cx="6845300" cy="481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1988038390"/>
              </p:ext>
            </p:extLst>
          </p:nvPr>
        </p:nvGraphicFramePr>
        <p:xfrm>
          <a:off x="7616265" y="1616005"/>
          <a:ext cx="4105836" cy="481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2"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1913000654"/>
              </p:ext>
            </p:extLst>
          </p:nvPr>
        </p:nvGraphicFramePr>
        <p:xfrm>
          <a:off x="5705817" y="1933666"/>
          <a:ext cx="4929358" cy="4475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3099510570"/>
              </p:ext>
            </p:extLst>
          </p:nvPr>
        </p:nvGraphicFramePr>
        <p:xfrm>
          <a:off x="469900" y="1933666"/>
          <a:ext cx="4763282" cy="4521743"/>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DATA 3G</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sym typeface="Verdana"/>
              </a:rPr>
              <a:t>All </a:t>
            </a:r>
            <a:r>
              <a:rPr lang="fr-FR" sz="1400" dirty="0" err="1">
                <a:solidFill>
                  <a:srgbClr val="7F7F7F"/>
                </a:solidFill>
                <a:sym typeface="Verdana"/>
              </a:rPr>
              <a:t>operators</a:t>
            </a:r>
            <a:r>
              <a:rPr lang="fr-FR" sz="1400" dirty="0">
                <a:solidFill>
                  <a:srgbClr val="7F7F7F"/>
                </a:solidFill>
                <a:sym typeface="Verdana"/>
              </a:rPr>
              <a:t> have </a:t>
            </a:r>
            <a:r>
              <a:rPr lang="fr-FR" sz="1400" dirty="0" smtClean="0">
                <a:solidFill>
                  <a:srgbClr val="7F7F7F"/>
                </a:solidFill>
                <a:sym typeface="Verdana"/>
              </a:rPr>
              <a:t>good </a:t>
            </a:r>
            <a:r>
              <a:rPr lang="fr-FR" sz="1400" dirty="0">
                <a:solidFill>
                  <a:srgbClr val="7F7F7F"/>
                </a:solidFill>
                <a:sym typeface="Verdana"/>
              </a:rPr>
              <a:t>web service </a:t>
            </a:r>
            <a:r>
              <a:rPr lang="fr-FR" sz="1400" dirty="0" err="1">
                <a:solidFill>
                  <a:srgbClr val="7F7F7F"/>
                </a:solidFill>
                <a:sym typeface="Verdana"/>
              </a:rPr>
              <a:t>success</a:t>
            </a:r>
            <a:r>
              <a:rPr lang="fr-FR" sz="1400" dirty="0">
                <a:solidFill>
                  <a:srgbClr val="7F7F7F"/>
                </a:solidFill>
                <a:sym typeface="Verdana"/>
              </a:rPr>
              <a:t> rate. MTN have </a:t>
            </a:r>
            <a:r>
              <a:rPr lang="fr-FR" sz="1400" dirty="0" smtClean="0">
                <a:solidFill>
                  <a:srgbClr val="7F7F7F"/>
                </a:solidFill>
              </a:rPr>
              <a:t>the best</a:t>
            </a:r>
            <a:r>
              <a:rPr lang="fr-FR" sz="1400" dirty="0" smtClean="0">
                <a:solidFill>
                  <a:srgbClr val="7F7F7F"/>
                </a:solidFill>
                <a:sym typeface="Verdana"/>
              </a:rPr>
              <a:t> </a:t>
            </a:r>
            <a:r>
              <a:rPr lang="fr-FR" sz="1400" dirty="0">
                <a:solidFill>
                  <a:srgbClr val="7F7F7F"/>
                </a:solidFill>
                <a:sym typeface="Verdana"/>
              </a:rPr>
              <a:t>PS </a:t>
            </a:r>
            <a:r>
              <a:rPr lang="fr-FR" sz="1400" dirty="0" err="1">
                <a:solidFill>
                  <a:srgbClr val="7F7F7F"/>
                </a:solidFill>
                <a:sym typeface="Verdana"/>
              </a:rPr>
              <a:t>connection</a:t>
            </a:r>
            <a:r>
              <a:rPr lang="fr-FR" sz="1400" dirty="0">
                <a:solidFill>
                  <a:srgbClr val="7F7F7F"/>
                </a:solidFill>
                <a:sym typeface="Verdana"/>
              </a:rPr>
              <a:t> setup time</a:t>
            </a:r>
            <a:endParaRPr sz="1400" dirty="0">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6752492" y="2401339"/>
            <a:ext cx="3263705" cy="0"/>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p:nvPr/>
        </p:nvCxnSpPr>
        <p:spPr>
          <a:xfrm>
            <a:off x="1649144" y="4165234"/>
            <a:ext cx="2686929"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3154228230"/>
              </p:ext>
            </p:extLst>
          </p:nvPr>
        </p:nvGraphicFramePr>
        <p:xfrm>
          <a:off x="469900" y="1751394"/>
          <a:ext cx="6883970" cy="4536863"/>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smtClean="0">
                <a:solidFill>
                  <a:srgbClr val="7F7F7F"/>
                </a:solidFill>
                <a:sym typeface="Verdana"/>
              </a:rPr>
              <a:t>All operators </a:t>
            </a:r>
            <a:r>
              <a:rPr lang="en-US" sz="1400" dirty="0" smtClean="0">
                <a:solidFill>
                  <a:srgbClr val="7F7F7F"/>
                </a:solidFill>
              </a:rPr>
              <a:t>met the ARCEP</a:t>
            </a:r>
            <a:r>
              <a:rPr lang="en-US" sz="1400" dirty="0" smtClean="0">
                <a:solidFill>
                  <a:srgbClr val="7F7F7F"/>
                </a:solidFill>
                <a:sym typeface="Verdana"/>
              </a:rPr>
              <a:t> downlink and uplink FTP success rate thresholds. </a:t>
            </a:r>
            <a:endParaRPr lang="en-US" sz="1400"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p:nvPr/>
        </p:nvCxnSpPr>
        <p:spPr>
          <a:xfrm>
            <a:off x="1519993" y="4337352"/>
            <a:ext cx="5442012" cy="88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28468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a:t>
            </a:r>
            <a:r>
              <a:rPr lang="en-US" sz="1400" b="0" i="0" u="none" strike="noStrike" cap="none" dirty="0" smtClean="0">
                <a:solidFill>
                  <a:schemeClr val="dk1"/>
                </a:solidFill>
                <a:latin typeface="Verdana"/>
                <a:ea typeface="Verdana"/>
                <a:cs typeface="Verdana"/>
                <a:sym typeface="Verdana"/>
              </a:rPr>
              <a:t>BOHICON </a:t>
            </a:r>
            <a:r>
              <a:rPr lang="en-US" sz="1400" b="0" i="0" u="none" strike="noStrike" cap="none" dirty="0">
                <a:solidFill>
                  <a:schemeClr val="dk1"/>
                </a:solidFill>
                <a:latin typeface="Verdana"/>
                <a:ea typeface="Verdana"/>
                <a:cs typeface="Verdana"/>
                <a:sym typeface="Verdana"/>
              </a:rPr>
              <a:t>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3622425721"/>
              </p:ext>
            </p:extLst>
          </p:nvPr>
        </p:nvGraphicFramePr>
        <p:xfrm>
          <a:off x="469900" y="1751811"/>
          <a:ext cx="8828845" cy="4484445"/>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err="1">
                <a:solidFill>
                  <a:srgbClr val="414141"/>
                </a:solidFill>
              </a:rPr>
              <a:t>Benchmarking</a:t>
            </a:r>
            <a:r>
              <a:rPr lang="fr-FR" sz="2400" dirty="0">
                <a:solidFill>
                  <a:srgbClr val="414141"/>
                </a:solidFill>
              </a:rPr>
              <a:t> – 3G FTP MEAN THROUGHPUT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All operators met the ARCEP downlink and uplink FTP success rate thresholds.</a:t>
            </a:r>
            <a:endParaRPr sz="1400" dirty="0">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138" name="Google Shape;2138;p52"/>
          <p:cNvSpPr/>
          <p:nvPr/>
        </p:nvSpPr>
        <p:spPr>
          <a:xfrm>
            <a:off x="9516718" y="1714964"/>
            <a:ext cx="2359369" cy="271345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633" dirty="0">
              <a:solidFill>
                <a:srgbClr val="000000"/>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dirty="0">
                <a:solidFill>
                  <a:schemeClr val="dk1"/>
                </a:solidFill>
                <a:latin typeface="Verdana"/>
                <a:ea typeface="Verdana"/>
                <a:cs typeface="Verdana"/>
                <a:sym typeface="Verdana"/>
              </a:rPr>
              <a:t>MTN FTP DL AVERAGE </a:t>
            </a:r>
            <a:r>
              <a:rPr lang="fr-FR" sz="1400" dirty="0" err="1">
                <a:solidFill>
                  <a:schemeClr val="dk1"/>
                </a:solidFill>
                <a:latin typeface="Verdana"/>
                <a:ea typeface="Verdana"/>
                <a:cs typeface="Verdana"/>
                <a:sym typeface="Verdana"/>
              </a:rPr>
              <a:t>Throughout</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is</a:t>
            </a:r>
            <a:r>
              <a:rPr lang="fr-FR" sz="1400" dirty="0">
                <a:solidFill>
                  <a:schemeClr val="dk1"/>
                </a:solidFill>
                <a:latin typeface="Verdana"/>
                <a:ea typeface="Verdana"/>
                <a:cs typeface="Verdana"/>
                <a:sym typeface="Verdana"/>
              </a:rPr>
              <a:t> </a:t>
            </a:r>
            <a:r>
              <a:rPr lang="fr-FR" dirty="0" err="1" smtClean="0">
                <a:solidFill>
                  <a:schemeClr val="dk1"/>
                </a:solidFill>
                <a:latin typeface="Verdana"/>
                <a:ea typeface="Verdana"/>
                <a:cs typeface="Verdana"/>
                <a:sym typeface="Verdana"/>
              </a:rPr>
              <a:t>ranked</a:t>
            </a:r>
            <a:r>
              <a:rPr lang="fr-FR" dirty="0" smtClean="0">
                <a:solidFill>
                  <a:schemeClr val="dk1"/>
                </a:solidFill>
                <a:latin typeface="Verdana"/>
                <a:ea typeface="Verdana"/>
                <a:cs typeface="Verdana"/>
                <a:sym typeface="Verdana"/>
              </a:rPr>
              <a:t> second</a:t>
            </a:r>
            <a:endParaRPr dirty="0"/>
          </a:p>
          <a:p>
            <a:pPr marL="0" marR="0" lvl="0" indent="0" algn="l" rtl="0">
              <a:spcBef>
                <a:spcPts val="0"/>
              </a:spcBef>
              <a:spcAft>
                <a:spcPts val="0"/>
              </a:spcAft>
              <a:buNone/>
            </a:pPr>
            <a:endParaRPr sz="1400" dirty="0">
              <a:solidFill>
                <a:schemeClr val="dk1"/>
              </a:solidFill>
              <a:latin typeface="Verdana"/>
              <a:ea typeface="Verdana"/>
              <a:cs typeface="Verdana"/>
              <a:sym typeface="Verdana"/>
            </a:endParaRPr>
          </a:p>
          <a:p>
            <a:pPr marL="259232" marR="0" lvl="0" indent="-170332" algn="l" rtl="0">
              <a:spcBef>
                <a:spcPts val="0"/>
              </a:spcBef>
              <a:spcAft>
                <a:spcPts val="0"/>
              </a:spcAft>
              <a:buClr>
                <a:schemeClr val="dk1"/>
              </a:buClr>
              <a:buSzPts val="1400"/>
              <a:buFont typeface="Arial"/>
              <a:buNone/>
            </a:pPr>
            <a:endParaRPr sz="1400" dirty="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dirty="0">
                <a:solidFill>
                  <a:schemeClr val="dk1"/>
                </a:solidFill>
                <a:latin typeface="Verdana"/>
                <a:ea typeface="Verdana"/>
                <a:cs typeface="Verdana"/>
                <a:sym typeface="Verdana"/>
              </a:rPr>
              <a:t>MTN FTP UL AVERAGE </a:t>
            </a:r>
            <a:r>
              <a:rPr lang="fr-FR" sz="1400" dirty="0" err="1">
                <a:solidFill>
                  <a:schemeClr val="dk1"/>
                </a:solidFill>
                <a:latin typeface="Verdana"/>
                <a:ea typeface="Verdana"/>
                <a:cs typeface="Verdana"/>
                <a:sym typeface="Verdana"/>
              </a:rPr>
              <a:t>Throughout</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is</a:t>
            </a:r>
            <a:r>
              <a:rPr lang="fr-FR" sz="1400" dirty="0">
                <a:solidFill>
                  <a:schemeClr val="dk1"/>
                </a:solidFill>
                <a:latin typeface="Verdana"/>
                <a:ea typeface="Verdana"/>
                <a:cs typeface="Verdana"/>
                <a:sym typeface="Verdana"/>
              </a:rPr>
              <a:t> </a:t>
            </a:r>
            <a:r>
              <a:rPr lang="fr-FR" dirty="0" err="1">
                <a:solidFill>
                  <a:schemeClr val="dk1"/>
                </a:solidFill>
                <a:latin typeface="Verdana"/>
                <a:ea typeface="Verdana"/>
                <a:cs typeface="Verdana"/>
                <a:sym typeface="Verdana"/>
              </a:rPr>
              <a:t>r</a:t>
            </a:r>
            <a:r>
              <a:rPr lang="fr-FR" sz="1400" dirty="0" err="1" smtClean="0">
                <a:solidFill>
                  <a:schemeClr val="dk1"/>
                </a:solidFill>
                <a:latin typeface="Verdana"/>
                <a:ea typeface="Verdana"/>
                <a:cs typeface="Verdana"/>
                <a:sym typeface="Verdana"/>
              </a:rPr>
              <a:t>anked</a:t>
            </a:r>
            <a:r>
              <a:rPr lang="fr-FR" sz="1400" dirty="0" smtClean="0">
                <a:solidFill>
                  <a:schemeClr val="dk1"/>
                </a:solidFill>
                <a:latin typeface="Verdana"/>
                <a:ea typeface="Verdana"/>
                <a:cs typeface="Verdana"/>
                <a:sym typeface="Verdana"/>
              </a:rPr>
              <a:t> first</a:t>
            </a:r>
            <a:endParaRPr dirty="0"/>
          </a:p>
          <a:p>
            <a:pPr marL="259232" marR="0" lvl="0" indent="-170332" algn="l" rtl="0">
              <a:spcBef>
                <a:spcPts val="0"/>
              </a:spcBef>
              <a:spcAft>
                <a:spcPts val="0"/>
              </a:spcAft>
              <a:buClr>
                <a:schemeClr val="dk1"/>
              </a:buClr>
              <a:buSzPts val="1400"/>
              <a:buFont typeface="Arial"/>
              <a:buNone/>
            </a:pPr>
            <a:endParaRPr sz="1400" dirty="0">
              <a:solidFill>
                <a:schemeClr val="dk1"/>
              </a:solidFill>
              <a:latin typeface="Verdana"/>
              <a:ea typeface="Verdana"/>
              <a:cs typeface="Verdana"/>
              <a:sym typeface="Verdana"/>
            </a:endParaRPr>
          </a:p>
        </p:txBody>
      </p:sp>
      <p:cxnSp>
        <p:nvCxnSpPr>
          <p:cNvPr id="2140" name="Google Shape;2140;p52"/>
          <p:cNvCxnSpPr/>
          <p:nvPr/>
        </p:nvCxnSpPr>
        <p:spPr>
          <a:xfrm flipH="1">
            <a:off x="2710694" y="3889883"/>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2845338" y="4770251"/>
            <a:ext cx="1480" cy="73539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11" name="Picture 10">
            <a:extLst>
              <a:ext uri="{FF2B5EF4-FFF2-40B4-BE49-F238E27FC236}">
                <a16:creationId xmlns:a16="http://schemas.microsoft.com/office/drawing/2014/main" id="{33F56DA1-2FCE-A0B5-B619-A334933F7D0A}"/>
              </a:ext>
            </a:extLst>
          </p:cNvPr>
          <p:cNvPicPr>
            <a:picLocks noChangeAspect="1"/>
          </p:cNvPicPr>
          <p:nvPr/>
        </p:nvPicPr>
        <p:blipFill>
          <a:blip r:embed="rId3"/>
          <a:stretch>
            <a:fillRect/>
          </a:stretch>
        </p:blipFill>
        <p:spPr>
          <a:xfrm>
            <a:off x="8023560" y="1864413"/>
            <a:ext cx="3627217" cy="2901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1477DBA8-410B-5110-5316-28A3608E0CE7}"/>
              </a:ext>
            </a:extLst>
          </p:cNvPr>
          <p:cNvPicPr>
            <a:picLocks noChangeAspect="1"/>
          </p:cNvPicPr>
          <p:nvPr/>
        </p:nvPicPr>
        <p:blipFill>
          <a:blip r:embed="rId4"/>
          <a:stretch>
            <a:fillRect/>
          </a:stretch>
        </p:blipFill>
        <p:spPr>
          <a:xfrm>
            <a:off x="10364975" y="1889836"/>
            <a:ext cx="1285802" cy="662236"/>
          </a:xfrm>
          <a:prstGeom prst="rect">
            <a:avLst/>
          </a:prstGeom>
        </p:spPr>
      </p:pic>
      <p:pic>
        <p:nvPicPr>
          <p:cNvPr id="9" name="Picture 8">
            <a:extLst>
              <a:ext uri="{FF2B5EF4-FFF2-40B4-BE49-F238E27FC236}">
                <a16:creationId xmlns:a16="http://schemas.microsoft.com/office/drawing/2014/main" id="{0909022E-4B61-89F7-60E4-A1177AAEAB32}"/>
              </a:ext>
            </a:extLst>
          </p:cNvPr>
          <p:cNvPicPr>
            <a:picLocks noChangeAspect="1"/>
          </p:cNvPicPr>
          <p:nvPr/>
        </p:nvPicPr>
        <p:blipFill>
          <a:blip r:embed="rId3"/>
          <a:stretch>
            <a:fillRect/>
          </a:stretch>
        </p:blipFill>
        <p:spPr>
          <a:xfrm>
            <a:off x="4223248" y="1827542"/>
            <a:ext cx="3627217" cy="2901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E0DC8D0D-0AE8-6391-8E26-37B4C20469A1}"/>
              </a:ext>
            </a:extLst>
          </p:cNvPr>
          <p:cNvPicPr>
            <a:picLocks noChangeAspect="1"/>
          </p:cNvPicPr>
          <p:nvPr/>
        </p:nvPicPr>
        <p:blipFill>
          <a:blip r:embed="rId4"/>
          <a:stretch>
            <a:fillRect/>
          </a:stretch>
        </p:blipFill>
        <p:spPr>
          <a:xfrm>
            <a:off x="6564663" y="1852965"/>
            <a:ext cx="1285802" cy="662236"/>
          </a:xfrm>
          <a:prstGeom prst="rect">
            <a:avLst/>
          </a:prstGeom>
        </p:spPr>
      </p:pic>
      <p:pic>
        <p:nvPicPr>
          <p:cNvPr id="3" name="Picture 2">
            <a:extLst>
              <a:ext uri="{FF2B5EF4-FFF2-40B4-BE49-F238E27FC236}">
                <a16:creationId xmlns:a16="http://schemas.microsoft.com/office/drawing/2014/main" id="{4CA42BEC-4929-64DA-03B7-C41192688AB8}"/>
              </a:ext>
            </a:extLst>
          </p:cNvPr>
          <p:cNvPicPr>
            <a:picLocks noChangeAspect="1"/>
          </p:cNvPicPr>
          <p:nvPr/>
        </p:nvPicPr>
        <p:blipFill>
          <a:blip r:embed="rId3"/>
          <a:stretch>
            <a:fillRect/>
          </a:stretch>
        </p:blipFill>
        <p:spPr>
          <a:xfrm>
            <a:off x="422936" y="1827542"/>
            <a:ext cx="3627217" cy="2901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 3G FTP MEAN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r>
              <a:rPr lang="fr-FR" sz="2400" dirty="0">
                <a:solidFill>
                  <a:srgbClr val="414141"/>
                </a:solidFill>
              </a:rPr>
              <a:t/>
            </a:r>
            <a:br>
              <a:rPr lang="fr-FR" sz="2400" dirty="0">
                <a:solidFill>
                  <a:srgbClr val="414141"/>
                </a:solidFill>
              </a:rPr>
            </a:br>
            <a:r>
              <a:rPr lang="fr-FR" dirty="0">
                <a:solidFill>
                  <a:srgbClr val="414141"/>
                </a:solidFill>
              </a:rPr>
              <a:t/>
            </a:r>
            <a:br>
              <a:rPr lang="fr-FR" dirty="0">
                <a:solidFill>
                  <a:srgbClr val="414141"/>
                </a:solidFill>
              </a:rPr>
            </a:br>
            <a:r>
              <a:rPr lang="fr-FR" sz="1400" dirty="0">
                <a:solidFill>
                  <a:srgbClr val="7F7F7F"/>
                </a:solidFill>
              </a:rPr>
              <a:t>All </a:t>
            </a:r>
            <a:r>
              <a:rPr lang="fr-FR" sz="1400" dirty="0" err="1">
                <a:solidFill>
                  <a:srgbClr val="7F7F7F"/>
                </a:solidFill>
              </a:rPr>
              <a:t>samples</a:t>
            </a:r>
            <a:r>
              <a:rPr lang="fr-FR" sz="1400" dirty="0">
                <a:solidFill>
                  <a:srgbClr val="7F7F7F"/>
                </a:solidFill>
              </a:rPr>
              <a:t>  </a:t>
            </a:r>
            <a:r>
              <a:rPr lang="fr-FR" sz="1400" dirty="0" err="1">
                <a:solidFill>
                  <a:srgbClr val="7F7F7F"/>
                </a:solidFill>
              </a:rPr>
              <a:t>exceed</a:t>
            </a:r>
            <a:r>
              <a:rPr lang="fr-FR" sz="1400" dirty="0">
                <a:solidFill>
                  <a:srgbClr val="7F7F7F"/>
                </a:solidFill>
              </a:rPr>
              <a:t> 2Mbps</a:t>
            </a:r>
            <a:r>
              <a:rPr lang="fr-FR" dirty="0">
                <a:solidFill>
                  <a:srgbClr val="7F7F7F"/>
                </a:solidFill>
                <a:latin typeface="Verdana"/>
                <a:ea typeface="Verdana"/>
                <a:cs typeface="Verdana"/>
                <a:sym typeface="Verdana"/>
              </a:rPr>
              <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5">
            <a:alphaModFix/>
          </a:blip>
          <a:srcRect/>
          <a:stretch/>
        </p:blipFill>
        <p:spPr>
          <a:xfrm>
            <a:off x="448187" y="1827542"/>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6">
            <a:alphaModFix/>
          </a:blip>
          <a:srcRect l="8657" r="10313"/>
          <a:stretch/>
        </p:blipFill>
        <p:spPr>
          <a:xfrm>
            <a:off x="4206457" y="1827542"/>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7">
            <a:alphaModFix/>
          </a:blip>
          <a:srcRect/>
          <a:stretch/>
        </p:blipFill>
        <p:spPr>
          <a:xfrm>
            <a:off x="8013949" y="1852965"/>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5D46DF4D-3890-2E03-F2E5-E05F41EC0BD7}"/>
              </a:ext>
            </a:extLst>
          </p:cNvPr>
          <p:cNvPicPr>
            <a:picLocks noChangeAspect="1"/>
          </p:cNvPicPr>
          <p:nvPr/>
        </p:nvPicPr>
        <p:blipFill>
          <a:blip r:embed="rId4"/>
          <a:stretch>
            <a:fillRect/>
          </a:stretch>
        </p:blipFill>
        <p:spPr>
          <a:xfrm>
            <a:off x="2764351" y="1852965"/>
            <a:ext cx="1285802" cy="662236"/>
          </a:xfrm>
          <a:prstGeom prst="rect">
            <a:avLst/>
          </a:prstGeom>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HTTP </a:t>
            </a:r>
            <a:r>
              <a:rPr lang="fr-FR" sz="2400" dirty="0" err="1">
                <a:solidFill>
                  <a:srgbClr val="414141"/>
                </a:solidFill>
              </a:rPr>
              <a:t>Browsing</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smtClean="0">
                <a:solidFill>
                  <a:srgbClr val="7F7F7F"/>
                </a:solidFill>
                <a:latin typeface="Verdana"/>
                <a:ea typeface="Verdana"/>
                <a:cs typeface="Verdana"/>
                <a:sym typeface="Verdana"/>
              </a:rPr>
              <a:t>MTN Have the  best HTTP </a:t>
            </a:r>
            <a:r>
              <a:rPr lang="fr-FR" sz="1400" dirty="0" err="1">
                <a:solidFill>
                  <a:srgbClr val="7F7F7F"/>
                </a:solidFill>
                <a:latin typeface="Verdana"/>
                <a:ea typeface="Verdana"/>
                <a:cs typeface="Verdana"/>
                <a:sym typeface="Verdana"/>
              </a:rPr>
              <a:t>Browsing</a:t>
            </a:r>
            <a:r>
              <a:rPr lang="fr-FR" sz="1400" dirty="0">
                <a:solidFill>
                  <a:srgbClr val="7F7F7F"/>
                </a:solidFill>
                <a:latin typeface="Verdana"/>
                <a:ea typeface="Verdana"/>
                <a:cs typeface="Verdana"/>
                <a:sym typeface="Verdana"/>
              </a:rPr>
              <a:t> </a:t>
            </a:r>
            <a:r>
              <a:rPr lang="fr-FR" sz="1400" dirty="0" err="1">
                <a:solidFill>
                  <a:srgbClr val="7F7F7F"/>
                </a:solidFill>
                <a:latin typeface="Verdana"/>
                <a:ea typeface="Verdana"/>
                <a:cs typeface="Verdana"/>
                <a:sym typeface="Verdana"/>
              </a:rPr>
              <a:t>success</a:t>
            </a:r>
            <a:r>
              <a:rPr lang="fr-FR" sz="1400" dirty="0">
                <a:solidFill>
                  <a:srgbClr val="7F7F7F"/>
                </a:solidFill>
                <a:latin typeface="Verdana"/>
                <a:ea typeface="Verdana"/>
                <a:cs typeface="Verdana"/>
                <a:sym typeface="Verdana"/>
              </a:rPr>
              <a:t> rate. </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3729890482"/>
              </p:ext>
            </p:extLst>
          </p:nvPr>
        </p:nvGraphicFramePr>
        <p:xfrm>
          <a:off x="469900" y="1725346"/>
          <a:ext cx="5227515" cy="430764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2004736489"/>
              </p:ext>
            </p:extLst>
          </p:nvPr>
        </p:nvGraphicFramePr>
        <p:xfrm>
          <a:off x="469900" y="1617785"/>
          <a:ext cx="7295466" cy="4783015"/>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4G FTP THROUGHPUT </a:t>
            </a:r>
            <a:r>
              <a:rPr lang="fr-FR" sz="2400" dirty="0" err="1">
                <a:solidFill>
                  <a:srgbClr val="414141"/>
                </a:solidFill>
              </a:rPr>
              <a:t>comparison</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latin typeface="Verdana"/>
                <a:ea typeface="Verdana"/>
                <a:cs typeface="Verdana"/>
                <a:sym typeface="Verdana"/>
              </a:rPr>
              <a:t>All </a:t>
            </a:r>
            <a:r>
              <a:rPr lang="fr-FR" sz="1400" dirty="0" err="1">
                <a:solidFill>
                  <a:srgbClr val="7F7F7F"/>
                </a:solidFill>
                <a:latin typeface="Verdana"/>
                <a:ea typeface="Verdana"/>
                <a:cs typeface="Verdana"/>
                <a:sym typeface="Verdana"/>
              </a:rPr>
              <a:t>operators</a:t>
            </a:r>
            <a:r>
              <a:rPr lang="fr-FR" sz="1400" dirty="0">
                <a:solidFill>
                  <a:srgbClr val="7F7F7F"/>
                </a:solidFill>
                <a:latin typeface="Verdana"/>
                <a:ea typeface="Verdana"/>
                <a:cs typeface="Verdana"/>
                <a:sym typeface="Verdana"/>
              </a:rPr>
              <a:t> have </a:t>
            </a:r>
            <a:r>
              <a:rPr lang="fr-FR" sz="1400" dirty="0" smtClean="0">
                <a:solidFill>
                  <a:srgbClr val="7F7F7F"/>
                </a:solidFill>
                <a:latin typeface="Verdana"/>
                <a:ea typeface="Verdana"/>
                <a:cs typeface="Verdana"/>
                <a:sym typeface="Verdana"/>
              </a:rPr>
              <a:t>a good </a:t>
            </a:r>
            <a:r>
              <a:rPr lang="fr-FR" sz="1400" dirty="0">
                <a:solidFill>
                  <a:srgbClr val="7F7F7F"/>
                </a:solidFill>
                <a:latin typeface="Verdana"/>
                <a:ea typeface="Verdana"/>
                <a:cs typeface="Verdana"/>
                <a:sym typeface="Verdana"/>
              </a:rPr>
              <a:t>FTP </a:t>
            </a:r>
            <a:r>
              <a:rPr lang="fr-FR" sz="1400" dirty="0" err="1">
                <a:solidFill>
                  <a:srgbClr val="7F7F7F"/>
                </a:solidFill>
                <a:latin typeface="Verdana"/>
                <a:ea typeface="Verdana"/>
                <a:cs typeface="Verdana"/>
                <a:sym typeface="Verdana"/>
              </a:rPr>
              <a:t>success</a:t>
            </a:r>
            <a:r>
              <a:rPr lang="fr-FR" sz="1400" dirty="0">
                <a:solidFill>
                  <a:srgbClr val="7F7F7F"/>
                </a:solidFill>
                <a:latin typeface="Verdana"/>
                <a:ea typeface="Verdana"/>
                <a:cs typeface="Verdana"/>
                <a:sym typeface="Verdana"/>
              </a:rPr>
              <a:t> rate.</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608592" y="4462396"/>
            <a:ext cx="5563160" cy="305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1490002675"/>
              </p:ext>
            </p:extLst>
          </p:nvPr>
        </p:nvGraphicFramePr>
        <p:xfrm>
          <a:off x="469900" y="1891598"/>
          <a:ext cx="10427970" cy="444640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err="1">
                <a:solidFill>
                  <a:srgbClr val="414141"/>
                </a:solidFill>
              </a:rPr>
              <a:t>Benchmarking</a:t>
            </a:r>
            <a:r>
              <a:rPr lang="fr-FR" sz="2400" dirty="0">
                <a:solidFill>
                  <a:srgbClr val="414141"/>
                </a:solidFill>
              </a:rPr>
              <a:t> – 4G FTP THROUGHPUT </a:t>
            </a:r>
            <a:r>
              <a:rPr lang="fr-FR" sz="2400" dirty="0" err="1">
                <a:solidFill>
                  <a:srgbClr val="414141"/>
                </a:solidFill>
              </a:rPr>
              <a:t>comparison</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en-US" sz="1400" dirty="0">
                <a:solidFill>
                  <a:srgbClr val="7F7F7F"/>
                </a:solidFill>
              </a:rPr>
              <a:t>MTN is ranked first in all kinds of 4G data tests</a:t>
            </a:r>
            <a:br>
              <a:rPr lang="en-US" sz="1400" dirty="0">
                <a:solidFill>
                  <a:srgbClr val="7F7F7F"/>
                </a:solidFill>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2168881" y="3770004"/>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2321281" y="4414774"/>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7" name="Picture 16">
            <a:extLst>
              <a:ext uri="{FF2B5EF4-FFF2-40B4-BE49-F238E27FC236}">
                <a16:creationId xmlns:a16="http://schemas.microsoft.com/office/drawing/2014/main" id="{A62991FF-27F5-8ABE-7E2F-7E7E17E45E1B}"/>
              </a:ext>
            </a:extLst>
          </p:cNvPr>
          <p:cNvPicPr>
            <a:picLocks noChangeAspect="1"/>
          </p:cNvPicPr>
          <p:nvPr/>
        </p:nvPicPr>
        <p:blipFill>
          <a:blip r:embed="rId3"/>
          <a:stretch>
            <a:fillRect/>
          </a:stretch>
        </p:blipFill>
        <p:spPr>
          <a:xfrm>
            <a:off x="7450484" y="1813933"/>
            <a:ext cx="3367915" cy="2668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C3158E4F-59E5-4FCD-5D57-80689246F30C}"/>
              </a:ext>
            </a:extLst>
          </p:cNvPr>
          <p:cNvPicPr>
            <a:picLocks noChangeAspect="1"/>
          </p:cNvPicPr>
          <p:nvPr/>
        </p:nvPicPr>
        <p:blipFill>
          <a:blip r:embed="rId4"/>
          <a:stretch>
            <a:fillRect/>
          </a:stretch>
        </p:blipFill>
        <p:spPr>
          <a:xfrm>
            <a:off x="3868627" y="1789373"/>
            <a:ext cx="3367915" cy="2687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469B86B0-BA52-ED54-514F-AD6E59A33BC4}"/>
              </a:ext>
            </a:extLst>
          </p:cNvPr>
          <p:cNvPicPr>
            <a:picLocks noChangeAspect="1"/>
          </p:cNvPicPr>
          <p:nvPr/>
        </p:nvPicPr>
        <p:blipFill>
          <a:blip r:embed="rId5"/>
          <a:stretch>
            <a:fillRect/>
          </a:stretch>
        </p:blipFill>
        <p:spPr>
          <a:xfrm>
            <a:off x="472915" y="1789373"/>
            <a:ext cx="3234114" cy="2645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r>
              <a:rPr lang="fr-FR" sz="2400" dirty="0">
                <a:solidFill>
                  <a:srgbClr val="414141"/>
                </a:solidFill>
              </a:rPr>
              <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smtClean="0">
                <a:solidFill>
                  <a:srgbClr val="7F7F7F"/>
                </a:solidFill>
                <a:latin typeface="Verdana"/>
                <a:ea typeface="Verdana"/>
                <a:cs typeface="Verdana"/>
                <a:sym typeface="Verdana"/>
              </a:rPr>
              <a:t>MTN Shows the best 4G FTP </a:t>
            </a:r>
            <a:r>
              <a:rPr lang="fr-FR" sz="1400" dirty="0" err="1" smtClean="0">
                <a:solidFill>
                  <a:srgbClr val="7F7F7F"/>
                </a:solidFill>
                <a:latin typeface="Verdana"/>
                <a:ea typeface="Verdana"/>
                <a:cs typeface="Verdana"/>
                <a:sym typeface="Verdana"/>
              </a:rPr>
              <a:t>throughput</a:t>
            </a:r>
            <a:r>
              <a:rPr lang="fr-FR" sz="1400" dirty="0" smtClean="0">
                <a:solidFill>
                  <a:srgbClr val="7F7F7F"/>
                </a:solidFill>
                <a:latin typeface="Verdana"/>
                <a:ea typeface="Verdana"/>
                <a:cs typeface="Verdana"/>
                <a:sym typeface="Verdana"/>
              </a:rPr>
              <a:t> </a:t>
            </a:r>
            <a:r>
              <a:rPr lang="fr-FR" sz="1400" dirty="0" err="1" smtClean="0">
                <a:solidFill>
                  <a:srgbClr val="7F7F7F"/>
                </a:solidFill>
                <a:latin typeface="Verdana"/>
                <a:ea typeface="Verdana"/>
                <a:cs typeface="Verdana"/>
                <a:sym typeface="Verdana"/>
              </a:rPr>
              <a:t>samples</a:t>
            </a:r>
            <a:r>
              <a:rPr lang="fr-FR" sz="1400" dirty="0" smtClean="0">
                <a:solidFill>
                  <a:srgbClr val="7F7F7F"/>
                </a:solidFill>
                <a:latin typeface="Verdana"/>
                <a:ea typeface="Verdana"/>
                <a:cs typeface="Verdana"/>
                <a:sym typeface="Verdana"/>
              </a:rPr>
              <a:t> distribution.</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9900" y="1813933"/>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3868627" y="1789373"/>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8">
            <a:alphaModFix/>
          </a:blip>
          <a:srcRect/>
          <a:stretch/>
        </p:blipFill>
        <p:spPr>
          <a:xfrm>
            <a:off x="7450485" y="1813933"/>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7" name="Picture 6">
            <a:extLst>
              <a:ext uri="{FF2B5EF4-FFF2-40B4-BE49-F238E27FC236}">
                <a16:creationId xmlns:a16="http://schemas.microsoft.com/office/drawing/2014/main" id="{624EE4FB-100D-5F5A-AF6E-4154610CCCA0}"/>
              </a:ext>
            </a:extLst>
          </p:cNvPr>
          <p:cNvPicPr>
            <a:picLocks noChangeAspect="1"/>
          </p:cNvPicPr>
          <p:nvPr/>
        </p:nvPicPr>
        <p:blipFill>
          <a:blip r:embed="rId9"/>
          <a:stretch>
            <a:fillRect/>
          </a:stretch>
        </p:blipFill>
        <p:spPr>
          <a:xfrm>
            <a:off x="2556387" y="1789373"/>
            <a:ext cx="1129630" cy="803293"/>
          </a:xfrm>
          <a:prstGeom prst="rect">
            <a:avLst/>
          </a:prstGeom>
        </p:spPr>
      </p:pic>
      <p:pic>
        <p:nvPicPr>
          <p:cNvPr id="13" name="Picture 12">
            <a:extLst>
              <a:ext uri="{FF2B5EF4-FFF2-40B4-BE49-F238E27FC236}">
                <a16:creationId xmlns:a16="http://schemas.microsoft.com/office/drawing/2014/main" id="{51A88C25-3B57-B92B-4905-64EB9C5C7DB6}"/>
              </a:ext>
            </a:extLst>
          </p:cNvPr>
          <p:cNvPicPr>
            <a:picLocks noChangeAspect="1"/>
          </p:cNvPicPr>
          <p:nvPr/>
        </p:nvPicPr>
        <p:blipFill>
          <a:blip r:embed="rId10"/>
          <a:stretch>
            <a:fillRect/>
          </a:stretch>
        </p:blipFill>
        <p:spPr>
          <a:xfrm>
            <a:off x="6165092" y="1791756"/>
            <a:ext cx="1071449" cy="800910"/>
          </a:xfrm>
          <a:prstGeom prst="rect">
            <a:avLst/>
          </a:prstGeom>
        </p:spPr>
      </p:pic>
      <p:pic>
        <p:nvPicPr>
          <p:cNvPr id="19" name="Picture 18">
            <a:extLst>
              <a:ext uri="{FF2B5EF4-FFF2-40B4-BE49-F238E27FC236}">
                <a16:creationId xmlns:a16="http://schemas.microsoft.com/office/drawing/2014/main" id="{FF68BF30-F7B3-163A-6269-6BD082A66B92}"/>
              </a:ext>
            </a:extLst>
          </p:cNvPr>
          <p:cNvPicPr>
            <a:picLocks noChangeAspect="1"/>
          </p:cNvPicPr>
          <p:nvPr/>
        </p:nvPicPr>
        <p:blipFill>
          <a:blip r:embed="rId11"/>
          <a:stretch>
            <a:fillRect/>
          </a:stretch>
        </p:blipFill>
        <p:spPr>
          <a:xfrm>
            <a:off x="9635613" y="1813933"/>
            <a:ext cx="1182786" cy="778733"/>
          </a:xfrm>
          <a:prstGeom prst="rect">
            <a:avLst/>
          </a:prstGeom>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lvl="0">
              <a:buClr>
                <a:srgbClr val="414141"/>
              </a:buClr>
              <a:buSzPts val="2400"/>
            </a:pPr>
            <a:r>
              <a:rPr lang="fr-FR" sz="2400" dirty="0">
                <a:solidFill>
                  <a:srgbClr val="414141"/>
                </a:solidFill>
              </a:rPr>
              <a:t>Benchmarking – BAND and TECHNOLOGY UTILISATION</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rPr>
              <a:t>Most of MTN LTE </a:t>
            </a:r>
            <a:r>
              <a:rPr lang="fr-FR" sz="1400" dirty="0" err="1">
                <a:solidFill>
                  <a:srgbClr val="7F7F7F"/>
                </a:solidFill>
              </a:rPr>
              <a:t>samples</a:t>
            </a:r>
            <a:r>
              <a:rPr lang="fr-FR" sz="1400" dirty="0">
                <a:solidFill>
                  <a:srgbClr val="7F7F7F"/>
                </a:solidFill>
              </a:rPr>
              <a:t> are in 2600 band. </a:t>
            </a:r>
            <a:br>
              <a:rPr lang="fr-FR" sz="1400" dirty="0">
                <a:solidFill>
                  <a:srgbClr val="7F7F7F"/>
                </a:solidFill>
              </a:rPr>
            </a:br>
            <a:r>
              <a:rPr lang="fr-FR" sz="1400" dirty="0">
                <a:solidFill>
                  <a:srgbClr val="7F7F7F"/>
                </a:solidFill>
              </a:rPr>
              <a:t>Most of CELTIS LTE </a:t>
            </a:r>
            <a:r>
              <a:rPr lang="fr-FR" sz="1400" dirty="0" err="1" smtClean="0">
                <a:solidFill>
                  <a:srgbClr val="7F7F7F"/>
                </a:solidFill>
              </a:rPr>
              <a:t>samples</a:t>
            </a:r>
            <a:r>
              <a:rPr lang="fr-FR" sz="1400" dirty="0" smtClean="0">
                <a:solidFill>
                  <a:srgbClr val="7F7F7F"/>
                </a:solidFill>
              </a:rPr>
              <a:t> are in </a:t>
            </a:r>
            <a:r>
              <a:rPr lang="fr-FR" sz="1400" dirty="0">
                <a:solidFill>
                  <a:srgbClr val="7F7F7F"/>
                </a:solidFill>
              </a:rPr>
              <a:t>1800 band.</a:t>
            </a:r>
            <a:br>
              <a:rPr lang="fr-FR" sz="1400" dirty="0">
                <a:solidFill>
                  <a:srgbClr val="7F7F7F"/>
                </a:solidFill>
              </a:rPr>
            </a:br>
            <a:r>
              <a:rPr lang="fr-FR" sz="1400" dirty="0">
                <a:solidFill>
                  <a:srgbClr val="7F7F7F"/>
                </a:solidFill>
              </a:rPr>
              <a:t>Most of MOOV LTE </a:t>
            </a:r>
            <a:r>
              <a:rPr lang="fr-FR" sz="1400" dirty="0" err="1">
                <a:solidFill>
                  <a:srgbClr val="7F7F7F"/>
                </a:solidFill>
              </a:rPr>
              <a:t>samples</a:t>
            </a:r>
            <a:r>
              <a:rPr lang="fr-FR" sz="1400" dirty="0">
                <a:solidFill>
                  <a:srgbClr val="7F7F7F"/>
                </a:solidFill>
              </a:rPr>
              <a:t> </a:t>
            </a:r>
            <a:r>
              <a:rPr lang="fr-FR" sz="1400" dirty="0" smtClean="0">
                <a:solidFill>
                  <a:srgbClr val="7F7F7F"/>
                </a:solidFill>
              </a:rPr>
              <a:t>are in 2600 band</a:t>
            </a:r>
            <a:br>
              <a:rPr lang="fr-FR" sz="1400" dirty="0" smtClean="0">
                <a:solidFill>
                  <a:srgbClr val="7F7F7F"/>
                </a:solidFill>
              </a:rPr>
            </a:br>
            <a:r>
              <a:rPr lang="fr-FR" sz="1400" dirty="0" smtClean="0">
                <a:solidFill>
                  <a:srgbClr val="7F7F7F"/>
                </a:solidFill>
              </a:rPr>
              <a:t>Usage </a:t>
            </a:r>
            <a:r>
              <a:rPr lang="fr-FR" sz="1400" dirty="0">
                <a:solidFill>
                  <a:srgbClr val="7F7F7F"/>
                </a:solidFill>
              </a:rPr>
              <a:t>of 3G U900 </a:t>
            </a:r>
            <a:r>
              <a:rPr lang="fr-FR" sz="1400" dirty="0" err="1">
                <a:solidFill>
                  <a:srgbClr val="7F7F7F"/>
                </a:solidFill>
              </a:rPr>
              <a:t>is</a:t>
            </a:r>
            <a:r>
              <a:rPr lang="fr-FR" sz="1400" dirty="0">
                <a:solidFill>
                  <a:srgbClr val="7F7F7F"/>
                </a:solidFill>
              </a:rPr>
              <a:t> </a:t>
            </a:r>
            <a:r>
              <a:rPr lang="fr-FR" sz="1400" dirty="0" err="1" smtClean="0">
                <a:solidFill>
                  <a:srgbClr val="7F7F7F"/>
                </a:solidFill>
              </a:rPr>
              <a:t>lower</a:t>
            </a:r>
            <a:r>
              <a:rPr lang="fr-FR" sz="1400" dirty="0" smtClean="0">
                <a:solidFill>
                  <a:srgbClr val="7F7F7F"/>
                </a:solidFill>
              </a:rPr>
              <a:t> </a:t>
            </a:r>
            <a:r>
              <a:rPr lang="fr-FR" sz="1400" dirty="0">
                <a:solidFill>
                  <a:srgbClr val="7F7F7F"/>
                </a:solidFill>
              </a:rPr>
              <a:t>for </a:t>
            </a:r>
            <a:r>
              <a:rPr lang="fr-FR" sz="1400" dirty="0" smtClean="0">
                <a:solidFill>
                  <a:srgbClr val="7F7F7F"/>
                </a:solidFill>
              </a:rPr>
              <a:t>CELTISS</a:t>
            </a: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46</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772966304"/>
              </p:ext>
            </p:extLst>
          </p:nvPr>
        </p:nvGraphicFramePr>
        <p:xfrm>
          <a:off x="469901" y="2708112"/>
          <a:ext cx="4369386"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2426157288"/>
              </p:ext>
            </p:extLst>
          </p:nvPr>
        </p:nvGraphicFramePr>
        <p:xfrm>
          <a:off x="5001359" y="2708112"/>
          <a:ext cx="6720742"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Data TECHNOLOGY Usage(%)</a:t>
            </a:r>
            <a:br>
              <a:rPr lang="fr-FR" sz="2400" dirty="0">
                <a:solidFill>
                  <a:srgbClr val="414141"/>
                </a:solidFill>
              </a:rPr>
            </a:br>
            <a:r>
              <a:rPr lang="fr-FR" sz="2400" dirty="0">
                <a:solidFill>
                  <a:srgbClr val="414141"/>
                </a:solidFill>
              </a:rPr>
              <a:t/>
            </a:r>
            <a:br>
              <a:rPr lang="fr-FR" sz="2400" dirty="0">
                <a:solidFill>
                  <a:srgbClr val="414141"/>
                </a:solidFill>
              </a:rPr>
            </a:br>
            <a:r>
              <a:rPr lang="fr-FR" sz="1400" dirty="0">
                <a:solidFill>
                  <a:srgbClr val="7F7F7F"/>
                </a:solidFill>
                <a:latin typeface="Verdana"/>
                <a:ea typeface="Verdana"/>
                <a:cs typeface="Verdana"/>
                <a:sym typeface="Verdana"/>
              </a:rPr>
              <a:t>MTN </a:t>
            </a:r>
            <a:r>
              <a:rPr lang="fr-FR" sz="1400" dirty="0" smtClean="0">
                <a:solidFill>
                  <a:srgbClr val="7F7F7F"/>
                </a:solidFill>
                <a:latin typeface="Verdana"/>
                <a:ea typeface="Verdana"/>
                <a:cs typeface="Verdana"/>
                <a:sym typeface="Verdana"/>
              </a:rPr>
              <a:t>have </a:t>
            </a:r>
            <a:r>
              <a:rPr lang="fr-FR" sz="1400" dirty="0">
                <a:solidFill>
                  <a:srgbClr val="7F7F7F"/>
                </a:solidFill>
              </a:rPr>
              <a:t>the </a:t>
            </a:r>
            <a:r>
              <a:rPr lang="fr-FR" sz="1400" dirty="0" err="1">
                <a:solidFill>
                  <a:srgbClr val="7F7F7F"/>
                </a:solidFill>
              </a:rPr>
              <a:t>highest</a:t>
            </a:r>
            <a:r>
              <a:rPr lang="fr-FR" sz="1400" dirty="0">
                <a:solidFill>
                  <a:srgbClr val="7F7F7F"/>
                </a:solidFill>
              </a:rPr>
              <a:t> LTE CA Carrier </a:t>
            </a:r>
            <a:r>
              <a:rPr lang="fr-FR" sz="1400" dirty="0" err="1">
                <a:solidFill>
                  <a:srgbClr val="7F7F7F"/>
                </a:solidFill>
                <a:latin typeface="Verdana"/>
                <a:ea typeface="Verdana"/>
                <a:cs typeface="Verdana"/>
                <a:sym typeface="Verdana"/>
              </a:rPr>
              <a:t>Aggregation</a:t>
            </a:r>
            <a:r>
              <a:rPr lang="fr-FR" sz="1400" dirty="0">
                <a:solidFill>
                  <a:srgbClr val="7F7F7F"/>
                </a:solidFill>
                <a:latin typeface="Verdana"/>
                <a:ea typeface="Verdana"/>
                <a:cs typeface="Verdana"/>
                <a:sym typeface="Verdana"/>
              </a:rPr>
              <a:t> usage.  </a:t>
            </a:r>
            <a:r>
              <a:rPr lang="fr-FR" dirty="0">
                <a:solidFill>
                  <a:srgbClr val="7F7F7F"/>
                </a:solidFill>
                <a:latin typeface="Verdana"/>
                <a:ea typeface="Verdana"/>
                <a:cs typeface="Verdana"/>
                <a:sym typeface="Verdana"/>
              </a:rPr>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
            </a:r>
            <a:br>
              <a:rPr lang="fr-FR"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r>
              <a:rPr lang="fr-FR" sz="2400" dirty="0">
                <a:solidFill>
                  <a:srgbClr val="7F7F7F"/>
                </a:solidFill>
                <a:latin typeface="Verdana"/>
                <a:ea typeface="Verdana"/>
                <a:cs typeface="Verdana"/>
                <a:sym typeface="Verdana"/>
              </a:rPr>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2" name="Chart 1">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1861582217"/>
              </p:ext>
            </p:extLst>
          </p:nvPr>
        </p:nvGraphicFramePr>
        <p:xfrm>
          <a:off x="469900" y="2067547"/>
          <a:ext cx="5626100" cy="42877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992430687"/>
              </p:ext>
            </p:extLst>
          </p:nvPr>
        </p:nvGraphicFramePr>
        <p:xfrm>
          <a:off x="6513083" y="2067546"/>
          <a:ext cx="5363004" cy="428770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Deloitte fait référence à un ou plusieurs cabinets membres de Deloitte Touche </a:t>
            </a:r>
            <a:r>
              <a:rPr lang="fr-FR" sz="800" b="0" dirty="0" err="1">
                <a:solidFill>
                  <a:srgbClr val="000000"/>
                </a:solidFill>
                <a:latin typeface="Verdana"/>
                <a:ea typeface="Verdana"/>
                <a:cs typeface="Verdana"/>
                <a:sym typeface="Verdana"/>
              </a:rPr>
              <a:t>Tohmatsu</a:t>
            </a:r>
            <a:r>
              <a:rPr lang="fr-FR" sz="800" b="0" dirty="0">
                <a:solidFill>
                  <a:srgbClr val="000000"/>
                </a:solidFill>
                <a:latin typeface="Verdana"/>
                <a:ea typeface="Verdana"/>
                <a:cs typeface="Verdana"/>
                <a:sym typeface="Verdana"/>
              </a:rPr>
              <a:t> Limited, société de droit anglais (« </a:t>
            </a:r>
            <a:r>
              <a:rPr lang="fr-FR" sz="800" b="0" dirty="0" err="1">
                <a:solidFill>
                  <a:srgbClr val="000000"/>
                </a:solidFill>
                <a:latin typeface="Verdana"/>
                <a:ea typeface="Verdana"/>
                <a:cs typeface="Verdana"/>
                <a:sym typeface="Verdana"/>
              </a:rPr>
              <a:t>private</a:t>
            </a:r>
            <a:r>
              <a:rPr lang="fr-FR" sz="800" b="0" dirty="0">
                <a:solidFill>
                  <a:srgbClr val="000000"/>
                </a:solidFill>
                <a:latin typeface="Verdana"/>
                <a:ea typeface="Verdana"/>
                <a:cs typeface="Verdana"/>
                <a:sym typeface="Verdana"/>
              </a:rPr>
              <a:t> </a:t>
            </a:r>
            <a:r>
              <a:rPr lang="fr-FR" sz="800" b="0" dirty="0" err="1">
                <a:solidFill>
                  <a:srgbClr val="000000"/>
                </a:solidFill>
                <a:latin typeface="Verdana"/>
                <a:ea typeface="Verdana"/>
                <a:cs typeface="Verdana"/>
                <a:sym typeface="Verdana"/>
              </a:rPr>
              <a:t>company</a:t>
            </a:r>
            <a:r>
              <a:rPr lang="fr-FR" sz="800" b="0" dirty="0">
                <a:solidFill>
                  <a:srgbClr val="000000"/>
                </a:solidFill>
                <a:latin typeface="Verdana"/>
                <a:ea typeface="Verdana"/>
                <a:cs typeface="Verdana"/>
                <a:sym typeface="Verdana"/>
              </a:rPr>
              <a:t> </a:t>
            </a:r>
            <a:r>
              <a:rPr lang="fr-FR" sz="800" b="0" dirty="0" err="1">
                <a:solidFill>
                  <a:srgbClr val="000000"/>
                </a:solidFill>
                <a:latin typeface="Verdana"/>
                <a:ea typeface="Verdana"/>
                <a:cs typeface="Verdana"/>
                <a:sym typeface="Verdana"/>
              </a:rPr>
              <a:t>limited</a:t>
            </a:r>
            <a:r>
              <a:rPr lang="fr-FR" sz="800" b="0" dirty="0">
                <a:solidFill>
                  <a:srgbClr val="000000"/>
                </a:solidFill>
                <a:latin typeface="Verdana"/>
                <a:ea typeface="Verdana"/>
                <a:cs typeface="Verdana"/>
                <a:sym typeface="Verdana"/>
              </a:rPr>
              <a:t> by </a:t>
            </a:r>
            <a:r>
              <a:rPr lang="fr-FR" sz="800" b="0" dirty="0" err="1">
                <a:solidFill>
                  <a:srgbClr val="000000"/>
                </a:solidFill>
                <a:latin typeface="Verdana"/>
                <a:ea typeface="Verdana"/>
                <a:cs typeface="Verdana"/>
                <a:sym typeface="Verdana"/>
              </a:rPr>
              <a:t>guarantee</a:t>
            </a:r>
            <a:r>
              <a:rPr lang="fr-FR" sz="800" b="0" dirty="0">
                <a:solidFill>
                  <a:srgbClr val="000000"/>
                </a:solidFill>
                <a:latin typeface="Verdana"/>
                <a:ea typeface="Verdana"/>
                <a:cs typeface="Verdana"/>
                <a:sym typeface="Verdana"/>
              </a:rPr>
              <a:t> »), et à son réseau de cabinets membres constitués en entités indépendantes et juridiquement distinctes. Pour en savoir plus sur la structure légale de Deloitte Touche </a:t>
            </a:r>
            <a:r>
              <a:rPr lang="fr-FR" sz="800" b="0" dirty="0" err="1">
                <a:solidFill>
                  <a:srgbClr val="000000"/>
                </a:solidFill>
                <a:latin typeface="Verdana"/>
                <a:ea typeface="Verdana"/>
                <a:cs typeface="Verdana"/>
                <a:sym typeface="Verdana"/>
              </a:rPr>
              <a:t>Tohmatsu</a:t>
            </a:r>
            <a:r>
              <a:rPr lang="fr-FR" sz="800" b="0" dirty="0">
                <a:solidFill>
                  <a:srgbClr val="000000"/>
                </a:solidFill>
                <a:latin typeface="Verdana"/>
                <a:ea typeface="Verdana"/>
                <a:cs typeface="Verdana"/>
                <a:sym typeface="Verdana"/>
              </a:rPr>
              <a:t> Limited et de ses cabinets membres, consulter www.deloitte.com/about.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dirty="0"/>
          </a:p>
          <a:p>
            <a:pPr marL="0" marR="0" lvl="0" indent="0" algn="l" rtl="0">
              <a:spcBef>
                <a:spcPts val="1200"/>
              </a:spcBef>
              <a:spcAft>
                <a:spcPts val="0"/>
              </a:spcAft>
              <a:buClr>
                <a:srgbClr val="000000"/>
              </a:buClr>
              <a:buSzPts val="800"/>
              <a:buFont typeface="Arial"/>
              <a:buNone/>
            </a:pPr>
            <a:r>
              <a:rPr lang="fr-FR" sz="800" b="0" dirty="0">
                <a:solidFill>
                  <a:srgbClr val="000000"/>
                </a:solidFill>
                <a:latin typeface="Verdana"/>
                <a:ea typeface="Verdana"/>
                <a:cs typeface="Verdana"/>
                <a:sym typeface="Verdana"/>
              </a:rPr>
              <a:t>© </a:t>
            </a:r>
            <a:r>
              <a:rPr lang="fr-FR" sz="800" b="0" dirty="0" smtClean="0">
                <a:solidFill>
                  <a:srgbClr val="000000"/>
                </a:solidFill>
                <a:latin typeface="Verdana"/>
                <a:ea typeface="Verdana"/>
                <a:cs typeface="Verdana"/>
                <a:sym typeface="Verdana"/>
              </a:rPr>
              <a:t>2023 </a:t>
            </a:r>
            <a:r>
              <a:rPr lang="fr-FR" sz="800" b="0" dirty="0">
                <a:solidFill>
                  <a:srgbClr val="000000"/>
                </a:solidFill>
                <a:latin typeface="Verdana"/>
                <a:ea typeface="Verdana"/>
                <a:cs typeface="Verdana"/>
                <a:sym typeface="Verdana"/>
              </a:rPr>
              <a:t>Deloitte Bénin SARL. Société du réseau Deloitte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a:t>
            </a:r>
            <a:r>
              <a:rPr lang="fr-FR" sz="2600" b="0" i="0" u="none" strike="noStrike" cap="none" dirty="0" err="1">
                <a:solidFill>
                  <a:srgbClr val="FFFFFF"/>
                </a:solidFill>
                <a:latin typeface="Quattrocento Sans"/>
                <a:ea typeface="Quattrocento Sans"/>
                <a:cs typeface="Quattrocento Sans"/>
                <a:sym typeface="Quattrocento Sans"/>
              </a:rPr>
              <a:t>Executive</a:t>
            </a:r>
            <a:r>
              <a:rPr lang="fr-FR" sz="2600" b="0" i="0" u="none" strike="noStrike" cap="none" dirty="0">
                <a:solidFill>
                  <a:srgbClr val="FFFFFF"/>
                </a:solidFill>
                <a:latin typeface="Quattrocento Sans"/>
                <a:ea typeface="Quattrocento Sans"/>
                <a:cs typeface="Quattrocento Sans"/>
                <a:sym typeface="Quattrocento Sans"/>
              </a:rPr>
              <a:t> </a:t>
            </a:r>
            <a:r>
              <a:rPr lang="fr-FR" sz="2600" b="0" i="0" u="none" strike="noStrike" cap="none" dirty="0" err="1">
                <a:solidFill>
                  <a:srgbClr val="FFFFFF"/>
                </a:solidFill>
                <a:latin typeface="Quattrocento Sans"/>
                <a:ea typeface="Quattrocento Sans"/>
                <a:cs typeface="Quattrocento Sans"/>
                <a:sym typeface="Quattrocento Sans"/>
              </a:rPr>
              <a:t>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a:t>
            </a:r>
            <a:r>
              <a:rPr lang="fr-FR" sz="2400" dirty="0" err="1">
                <a:solidFill>
                  <a:srgbClr val="414141"/>
                </a:solidFill>
              </a:rPr>
              <a:t>coverage</a:t>
            </a:r>
            <a:r>
              <a:rPr lang="fr-FR" sz="2400" dirty="0">
                <a:solidFill>
                  <a:srgbClr val="414141"/>
                </a:solidFill>
              </a:rPr>
              <a:t> 2G/3G/4G</a:t>
            </a:r>
            <a:br>
              <a:rPr lang="fr-FR" sz="2400" dirty="0">
                <a:solidFill>
                  <a:srgbClr val="414141"/>
                </a:solidFill>
              </a:rPr>
            </a:br>
            <a:r>
              <a:rPr lang="fr-FR" sz="2400" dirty="0">
                <a:solidFill>
                  <a:srgbClr val="7F7F7F"/>
                </a:solidFill>
                <a:latin typeface="Verdana"/>
                <a:ea typeface="Verdana"/>
                <a:cs typeface="Verdana"/>
                <a:sym typeface="Verdana"/>
              </a:rPr>
              <a:t> </a:t>
            </a: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Coverage 2G/3G/4G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smtClean="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smtClean="0">
                <a:solidFill>
                  <a:srgbClr val="7F7F7F"/>
                </a:solidFill>
                <a:latin typeface="Verdana"/>
                <a:ea typeface="Verdana"/>
                <a:cs typeface="Verdana"/>
                <a:sym typeface="Verdana"/>
              </a:rPr>
              <a:t>met </a:t>
            </a:r>
            <a:r>
              <a:rPr lang="fr-FR" sz="1200" dirty="0">
                <a:solidFill>
                  <a:srgbClr val="7F7F7F"/>
                </a:solidFill>
                <a:latin typeface="Verdana"/>
                <a:ea typeface="Verdana"/>
                <a:cs typeface="Verdana"/>
                <a:sym typeface="Verdana"/>
              </a:rPr>
              <a:t>ARCEP 2G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a:t>
            </a:r>
            <a:r>
              <a:rPr lang="fr-FR" sz="1200" dirty="0" smtClean="0">
                <a:solidFill>
                  <a:srgbClr val="7F7F7F"/>
                </a:solidFill>
                <a:latin typeface="Verdana"/>
                <a:ea typeface="Verdana"/>
                <a:cs typeface="Verdana"/>
                <a:sym typeface="Verdana"/>
              </a:rPr>
              <a:t>obligations and have comparable </a:t>
            </a:r>
            <a:r>
              <a:rPr lang="fr-FR" sz="1200" dirty="0" err="1" smtClean="0">
                <a:solidFill>
                  <a:srgbClr val="7F7F7F"/>
                </a:solidFill>
                <a:latin typeface="Verdana"/>
                <a:ea typeface="Verdana"/>
                <a:cs typeface="Verdana"/>
                <a:sym typeface="Verdana"/>
              </a:rPr>
              <a:t>results</a:t>
            </a:r>
            <a:r>
              <a:rPr lang="fr-FR" sz="1200" dirty="0" smtClean="0">
                <a:solidFill>
                  <a:srgbClr val="7F7F7F"/>
                </a:solidFill>
                <a:latin typeface="Verdana"/>
                <a:ea typeface="Verdana"/>
                <a:cs typeface="Verdana"/>
                <a:sym typeface="Verdana"/>
              </a:rPr>
              <a:t>.</a:t>
            </a:r>
          </a:p>
          <a:p>
            <a:pPr marL="177800" lvl="0" indent="-177800" algn="just">
              <a:lnSpc>
                <a:spcPct val="150000"/>
              </a:lnSpc>
              <a:buClr>
                <a:srgbClr val="81BC00"/>
              </a:buClr>
              <a:buSzPts val="1200"/>
              <a:buFont typeface="Arial"/>
              <a:buChar char="•"/>
            </a:pPr>
            <a:endParaRPr lang="fr-FR" sz="1200" dirty="0" smtClean="0">
              <a:solidFill>
                <a:srgbClr val="7F7F7F"/>
              </a:solidFill>
              <a:latin typeface="Verdana"/>
              <a:ea typeface="Verdana"/>
              <a:cs typeface="Verdana"/>
              <a:sym typeface="Verdana"/>
            </a:endParaRPr>
          </a:p>
          <a:p>
            <a:pPr lvl="0" algn="just">
              <a:lnSpc>
                <a:spcPct val="150000"/>
              </a:lnSpc>
              <a:buClr>
                <a:srgbClr val="81BC00"/>
              </a:buClr>
              <a:buSzPts val="1200"/>
            </a:pPr>
            <a:endParaRPr lang="fr-FR" sz="1200" dirty="0" smtClean="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met ARCEP </a:t>
            </a:r>
            <a:r>
              <a:rPr lang="fr-FR" sz="1200" dirty="0" smtClean="0">
                <a:solidFill>
                  <a:srgbClr val="7F7F7F"/>
                </a:solidFill>
                <a:latin typeface="Verdana"/>
                <a:ea typeface="Verdana"/>
                <a:cs typeface="Verdana"/>
                <a:sym typeface="Verdana"/>
              </a:rPr>
              <a:t>3G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 </a:t>
            </a:r>
            <a:endParaRPr lang="fr-FR" sz="1200" dirty="0" smtClean="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smtClean="0">
                <a:solidFill>
                  <a:srgbClr val="7F7F7F"/>
                </a:solidFill>
                <a:latin typeface="Verdana"/>
                <a:ea typeface="Verdana"/>
                <a:cs typeface="Verdana"/>
                <a:sym typeface="Verdana"/>
              </a:rPr>
              <a:t>MTN </a:t>
            </a:r>
            <a:r>
              <a:rPr lang="fr-FR" sz="1200" dirty="0" err="1" smtClean="0">
                <a:solidFill>
                  <a:srgbClr val="7F7F7F"/>
                </a:solidFill>
                <a:latin typeface="Verdana"/>
                <a:ea typeface="Verdana"/>
                <a:cs typeface="Verdana"/>
                <a:sym typeface="Verdana"/>
              </a:rPr>
              <a:t>is</a:t>
            </a:r>
            <a:r>
              <a:rPr lang="fr-FR" sz="1200" dirty="0" smtClean="0">
                <a:solidFill>
                  <a:srgbClr val="7F7F7F"/>
                </a:solidFill>
                <a:latin typeface="Verdana"/>
                <a:ea typeface="Verdana"/>
                <a:cs typeface="Verdana"/>
                <a:sym typeface="Verdana"/>
              </a:rPr>
              <a:t> </a:t>
            </a:r>
            <a:r>
              <a:rPr lang="fr-FR" sz="1200" dirty="0" err="1" smtClean="0">
                <a:solidFill>
                  <a:srgbClr val="7F7F7F"/>
                </a:solidFill>
                <a:latin typeface="Verdana"/>
                <a:ea typeface="Verdana"/>
                <a:cs typeface="Verdana"/>
                <a:sym typeface="Verdana"/>
              </a:rPr>
              <a:t>ranked</a:t>
            </a:r>
            <a:r>
              <a:rPr lang="fr-FR" sz="1200" dirty="0" smtClean="0">
                <a:solidFill>
                  <a:srgbClr val="7F7F7F"/>
                </a:solidFill>
                <a:latin typeface="Verdana"/>
                <a:ea typeface="Verdana"/>
                <a:cs typeface="Verdana"/>
                <a:sym typeface="Verdana"/>
              </a:rPr>
              <a:t> first in 3G </a:t>
            </a:r>
            <a:r>
              <a:rPr lang="fr-FR" sz="1200" dirty="0" err="1" smtClean="0">
                <a:solidFill>
                  <a:srgbClr val="7F7F7F"/>
                </a:solidFill>
                <a:latin typeface="Verdana"/>
                <a:ea typeface="Verdana"/>
                <a:cs typeface="Verdana"/>
                <a:sym typeface="Verdana"/>
              </a:rPr>
              <a:t>coverage</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lvl="0" algn="just">
              <a:lnSpc>
                <a:spcPct val="150000"/>
              </a:lnSpc>
              <a:buClr>
                <a:srgbClr val="81BC00"/>
              </a:buClr>
              <a:buSzPts val="1200"/>
            </a:pPr>
            <a:endParaRPr sz="1200" dirty="0" smtClean="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sym typeface="Verdana"/>
              </a:rPr>
              <a:t>All operators failed to </a:t>
            </a:r>
            <a:r>
              <a:rPr lang="en-US" sz="1200" dirty="0">
                <a:solidFill>
                  <a:srgbClr val="7F7F7F"/>
                </a:solidFill>
              </a:rPr>
              <a:t>satisfy the ARCEP requirements in terms of Indoor 4G coverage. CELTISS fails in </a:t>
            </a:r>
            <a:r>
              <a:rPr lang="en-US" sz="1200" dirty="0" err="1">
                <a:solidFill>
                  <a:srgbClr val="7F7F7F"/>
                </a:solidFill>
              </a:rPr>
              <a:t>Incar</a:t>
            </a:r>
            <a:r>
              <a:rPr lang="en-US" sz="1200" dirty="0">
                <a:solidFill>
                  <a:srgbClr val="7F7F7F"/>
                </a:solidFill>
              </a:rPr>
              <a:t> 4G coverage as well</a:t>
            </a:r>
            <a:r>
              <a:rPr lang="fr-FR" sz="2000" dirty="0">
                <a:solidFill>
                  <a:srgbClr val="7F7F7F"/>
                </a:solidFill>
                <a:latin typeface="Verdana"/>
                <a:ea typeface="Verdana"/>
                <a:cs typeface="Verdana"/>
                <a:sym typeface="Verdana"/>
              </a:rPr>
              <a:t/>
            </a:r>
            <a:br>
              <a:rPr lang="fr-FR" sz="2000" dirty="0">
                <a:solidFill>
                  <a:srgbClr val="7F7F7F"/>
                </a:solidFill>
                <a:latin typeface="Verdana"/>
                <a:ea typeface="Verdana"/>
                <a:cs typeface="Verdana"/>
                <a:sym typeface="Verdana"/>
              </a:rPr>
            </a:b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voice service 2G/3G</a:t>
            </a:r>
            <a:br>
              <a:rPr lang="fr-FR" sz="2400">
                <a:solidFill>
                  <a:srgbClr val="414141"/>
                </a:solidFill>
              </a:rPr>
            </a:br>
            <a:r>
              <a:rPr lang="fr-FR" sz="2400">
                <a:solidFill>
                  <a:srgbClr val="7F7F7F"/>
                </a:solidFill>
                <a:latin typeface="Verdana"/>
                <a:ea typeface="Verdana"/>
                <a:cs typeface="Verdana"/>
                <a:sym typeface="Verdana"/>
              </a:rPr>
              <a:t> </a:t>
            </a:r>
            <a:r>
              <a:rPr lang="fr-FR" sz="2400">
                <a:solidFill>
                  <a:srgbClr val="414141"/>
                </a:solidFill>
              </a:rPr>
              <a:t/>
            </a:r>
            <a:br>
              <a:rPr lang="fr-FR" sz="2400">
                <a:solidFill>
                  <a:srgbClr val="414141"/>
                </a:solidFill>
              </a:rPr>
            </a:br>
            <a:endParaRPr sz="240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Voice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en-US" sz="1200" dirty="0">
                <a:solidFill>
                  <a:srgbClr val="7F7F7F"/>
                </a:solidFill>
              </a:rPr>
              <a:t>MTN is ranked second in both in voice accessibility and </a:t>
            </a:r>
            <a:r>
              <a:rPr lang="en-US" sz="1200" dirty="0" err="1" smtClean="0">
                <a:solidFill>
                  <a:srgbClr val="7F7F7F"/>
                </a:solidFill>
              </a:rPr>
              <a:t>retainability</a:t>
            </a:r>
            <a:endParaRPr lang="en-US" sz="1200" dirty="0" smtClean="0">
              <a:solidFill>
                <a:srgbClr val="7F7F7F"/>
              </a:solidFill>
            </a:endParaRPr>
          </a:p>
          <a:p>
            <a:pPr marL="177800" lvl="0" indent="-177800" algn="just">
              <a:lnSpc>
                <a:spcPct val="150000"/>
              </a:lnSpc>
              <a:buClr>
                <a:srgbClr val="81BC00"/>
              </a:buClr>
              <a:buSzPts val="1200"/>
              <a:buFont typeface="Arial"/>
              <a:buChar char="•"/>
            </a:pPr>
            <a:endParaRPr lang="en-US" sz="1200" dirty="0">
              <a:solidFill>
                <a:srgbClr val="7F7F7F"/>
              </a:solidFill>
            </a:endParaRPr>
          </a:p>
          <a:p>
            <a:pPr marL="177800" lvl="0" indent="-177800" algn="just">
              <a:lnSpc>
                <a:spcPct val="150000"/>
              </a:lnSpc>
              <a:buClr>
                <a:srgbClr val="81BC00"/>
              </a:buClr>
              <a:buSzPts val="1200"/>
              <a:buFont typeface="Arial"/>
              <a:buChar char="•"/>
            </a:pPr>
            <a:endParaRPr lang="en-US" sz="1200" dirty="0" smtClean="0">
              <a:solidFill>
                <a:srgbClr val="7F7F7F"/>
              </a:solidFill>
            </a:endParaRPr>
          </a:p>
          <a:p>
            <a:pPr marL="177800" lvl="0" indent="-177800" algn="just">
              <a:lnSpc>
                <a:spcPct val="150000"/>
              </a:lnSpc>
              <a:buClr>
                <a:srgbClr val="81BC00"/>
              </a:buClr>
              <a:buSzPts val="1200"/>
              <a:buFont typeface="Arial"/>
              <a:buChar char="•"/>
            </a:pPr>
            <a:r>
              <a:rPr lang="en-US" sz="1200" dirty="0" smtClean="0">
                <a:solidFill>
                  <a:srgbClr val="7F7F7F"/>
                </a:solidFill>
              </a:rPr>
              <a:t>Only </a:t>
            </a:r>
            <a:r>
              <a:rPr lang="en-US" sz="1200" dirty="0">
                <a:solidFill>
                  <a:srgbClr val="7F7F7F"/>
                </a:solidFill>
              </a:rPr>
              <a:t>CELTISS satisfies the </a:t>
            </a:r>
            <a:r>
              <a:rPr lang="en-US" sz="1200" dirty="0" err="1">
                <a:solidFill>
                  <a:srgbClr val="7F7F7F"/>
                </a:solidFill>
              </a:rPr>
              <a:t>retainability</a:t>
            </a:r>
            <a:r>
              <a:rPr lang="en-US" sz="1200" dirty="0">
                <a:solidFill>
                  <a:srgbClr val="7F7F7F"/>
                </a:solidFill>
              </a:rPr>
              <a:t> ARCEP </a:t>
            </a:r>
            <a:r>
              <a:rPr lang="en-US" sz="1200" dirty="0" smtClean="0">
                <a:solidFill>
                  <a:srgbClr val="7F7F7F"/>
                </a:solidFill>
              </a:rPr>
              <a:t>thresholds</a:t>
            </a:r>
          </a:p>
          <a:p>
            <a:pPr marL="177800" lvl="0" indent="-177800" algn="just">
              <a:lnSpc>
                <a:spcPct val="150000"/>
              </a:lnSpc>
              <a:buClr>
                <a:srgbClr val="81BC00"/>
              </a:buClr>
              <a:buSzPts val="1200"/>
              <a:buFont typeface="Arial"/>
              <a:buChar char="•"/>
            </a:pPr>
            <a:endParaRPr lang="en-US" sz="1200" dirty="0" smtClean="0">
              <a:solidFill>
                <a:srgbClr val="7F7F7F"/>
              </a:solidFill>
            </a:endParaRPr>
          </a:p>
          <a:p>
            <a:pPr marL="177800" lvl="0" indent="-177800" algn="just">
              <a:lnSpc>
                <a:spcPct val="150000"/>
              </a:lnSpc>
              <a:buClr>
                <a:srgbClr val="81BC00"/>
              </a:buClr>
              <a:buSzPts val="1200"/>
              <a:buFont typeface="Arial"/>
              <a:buChar char="•"/>
            </a:pPr>
            <a:r>
              <a:rPr lang="en-US" sz="1200" dirty="0" smtClean="0">
                <a:solidFill>
                  <a:srgbClr val="7F7F7F"/>
                </a:solidFill>
              </a:rPr>
              <a:t>All </a:t>
            </a:r>
            <a:r>
              <a:rPr lang="en-US" sz="1200" dirty="0">
                <a:solidFill>
                  <a:srgbClr val="7F7F7F"/>
                </a:solidFill>
              </a:rPr>
              <a:t>operators met the MOS ARCEP thresholds </a:t>
            </a:r>
            <a:endParaRPr lang="en-US" sz="1200" dirty="0" smtClean="0">
              <a:solidFill>
                <a:srgbClr val="7F7F7F"/>
              </a:solidFill>
            </a:endParaRPr>
          </a:p>
          <a:p>
            <a:pPr marL="177800" lvl="0" indent="-177800" algn="just">
              <a:lnSpc>
                <a:spcPct val="150000"/>
              </a:lnSpc>
              <a:buClr>
                <a:srgbClr val="81BC00"/>
              </a:buClr>
              <a:buSzPts val="1200"/>
              <a:buFont typeface="Arial"/>
              <a:buChar char="•"/>
            </a:pPr>
            <a:endParaRPr lang="en-US" sz="1200" dirty="0" smtClean="0">
              <a:solidFill>
                <a:srgbClr val="7F7F7F"/>
              </a:solidFill>
            </a:endParaRPr>
          </a:p>
          <a:p>
            <a:pPr marL="177800" lvl="0" indent="-177800" algn="just">
              <a:lnSpc>
                <a:spcPct val="150000"/>
              </a:lnSpc>
              <a:buClr>
                <a:srgbClr val="81BC00"/>
              </a:buClr>
              <a:buSzPts val="1200"/>
              <a:buFont typeface="Arial"/>
              <a:buChar char="•"/>
            </a:pPr>
            <a:r>
              <a:rPr lang="en-US" sz="1200" dirty="0" smtClean="0">
                <a:solidFill>
                  <a:srgbClr val="7F7F7F"/>
                </a:solidFill>
              </a:rPr>
              <a:t>MOOV </a:t>
            </a:r>
            <a:r>
              <a:rPr lang="en-US" sz="1200" dirty="0">
                <a:solidFill>
                  <a:srgbClr val="7F7F7F"/>
                </a:solidFill>
              </a:rPr>
              <a:t>and CELTISS have better average </a:t>
            </a:r>
            <a:r>
              <a:rPr lang="en-US" sz="1200" dirty="0" smtClean="0">
                <a:solidFill>
                  <a:srgbClr val="7F7F7F"/>
                </a:solidFill>
              </a:rPr>
              <a:t>MOS than MTN</a:t>
            </a:r>
            <a:endParaRPr lang="en-US" sz="1200" dirty="0">
              <a:solidFill>
                <a:srgbClr val="7F7F7F"/>
              </a:solidFill>
            </a:endParaRPr>
          </a:p>
          <a:p>
            <a:pPr lvl="0" algn="just">
              <a:lnSpc>
                <a:spcPct val="150000"/>
              </a:lnSpc>
              <a:buClr>
                <a:srgbClr val="81BC00"/>
              </a:buClr>
              <a:buSzPts val="1200"/>
            </a:pPr>
            <a:r>
              <a:rPr lang="en-US" sz="1200" dirty="0">
                <a:solidFill>
                  <a:srgbClr val="7F7F7F"/>
                </a:solidFill>
              </a:rPr>
              <a:t/>
            </a:r>
            <a:br>
              <a:rPr lang="en-US" sz="1200" dirty="0">
                <a:solidFill>
                  <a:srgbClr val="7F7F7F"/>
                </a:solidFill>
              </a:rPr>
            </a:b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SMS service</a:t>
            </a:r>
            <a:br>
              <a:rPr lang="fr-FR" sz="2400">
                <a:solidFill>
                  <a:srgbClr val="414141"/>
                </a:solidFill>
              </a:rPr>
            </a:br>
            <a:r>
              <a:rPr lang="fr-FR" sz="2400">
                <a:solidFill>
                  <a:srgbClr val="7F7F7F"/>
                </a:solidFill>
                <a:latin typeface="Verdana"/>
                <a:ea typeface="Verdana"/>
                <a:cs typeface="Verdana"/>
                <a:sym typeface="Verdana"/>
              </a:rPr>
              <a:t> </a:t>
            </a:r>
            <a:r>
              <a:rPr lang="fr-FR" sz="2400">
                <a:solidFill>
                  <a:srgbClr val="414141"/>
                </a:solidFill>
              </a:rPr>
              <a:t/>
            </a:r>
            <a:br>
              <a:rPr lang="fr-FR" sz="2400">
                <a:solidFill>
                  <a:srgbClr val="414141"/>
                </a:solidFill>
              </a:rPr>
            </a:br>
            <a:endParaRPr sz="240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Success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lvl="0" indent="-177800" algn="just">
              <a:lnSpc>
                <a:spcPct val="110000"/>
              </a:lnSpc>
              <a:buClr>
                <a:srgbClr val="81BC00"/>
              </a:buClr>
              <a:buSzPts val="1200"/>
              <a:buFont typeface="Arial"/>
              <a:buChar char="•"/>
            </a:pPr>
            <a:r>
              <a:rPr lang="en-US" sz="1200" dirty="0">
                <a:solidFill>
                  <a:srgbClr val="7F7F7F"/>
                </a:solidFill>
              </a:rPr>
              <a:t>MTN have the best SMS </a:t>
            </a:r>
            <a:r>
              <a:rPr lang="en-US" sz="1200" dirty="0" smtClean="0">
                <a:solidFill>
                  <a:srgbClr val="7F7F7F"/>
                </a:solidFill>
              </a:rPr>
              <a:t>results,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r>
              <a:rPr lang="fr-FR" sz="2400" dirty="0">
                <a:solidFill>
                  <a:srgbClr val="414141"/>
                </a:solidFill>
              </a:rPr>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a:t>
            </a:r>
            <a:r>
              <a:rPr lang="en-US" sz="1200" dirty="0" smtClean="0">
                <a:solidFill>
                  <a:srgbClr val="7F7F7F"/>
                </a:solidFill>
                <a:latin typeface="Verdana"/>
                <a:ea typeface="Verdana"/>
                <a:cs typeface="Verdana"/>
                <a:sym typeface="Verdana"/>
              </a:rPr>
              <a:t>met </a:t>
            </a:r>
            <a:r>
              <a:rPr lang="en-US" sz="1200" dirty="0">
                <a:solidFill>
                  <a:srgbClr val="7F7F7F"/>
                </a:solidFill>
                <a:latin typeface="Verdana"/>
                <a:ea typeface="Verdana"/>
                <a:cs typeface="Verdana"/>
                <a:sym typeface="Verdana"/>
              </a:rPr>
              <a:t>ARCEP's requirements</a:t>
            </a:r>
            <a:r>
              <a:rPr lang="en-US" sz="1200" dirty="0" smtClean="0">
                <a:solidFill>
                  <a:srgbClr val="7F7F7F"/>
                </a:solidFill>
                <a:latin typeface="Verdana"/>
                <a:ea typeface="Verdana"/>
                <a:cs typeface="Verdana"/>
                <a:sym typeface="Verdana"/>
              </a:rPr>
              <a:t>.</a:t>
            </a:r>
          </a:p>
          <a:p>
            <a:pPr marL="177800" marR="0" lvl="0" indent="-177800" algn="just" rtl="0">
              <a:lnSpc>
                <a:spcPct val="150000"/>
              </a:lnSpc>
              <a:spcBef>
                <a:spcPts val="0"/>
              </a:spcBef>
              <a:spcAft>
                <a:spcPts val="0"/>
              </a:spcAft>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en-US" sz="1200" dirty="0">
                <a:solidFill>
                  <a:srgbClr val="7F7F7F"/>
                </a:solidFill>
              </a:rPr>
              <a:t>MTN is ranked first in all kinds of 4G data </a:t>
            </a:r>
            <a:r>
              <a:rPr lang="en-US" sz="1200" dirty="0" smtClean="0">
                <a:solidFill>
                  <a:srgbClr val="7F7F7F"/>
                </a:solidFill>
              </a:rPr>
              <a:t>tests, w</a:t>
            </a:r>
            <a:r>
              <a:rPr lang="en-US" sz="1200" dirty="0" smtClean="0">
                <a:solidFill>
                  <a:srgbClr val="7F7F7F"/>
                </a:solidFill>
                <a:latin typeface="Verdana"/>
                <a:ea typeface="Verdana"/>
                <a:cs typeface="Verdana"/>
                <a:sym typeface="Verdana"/>
              </a:rPr>
              <a:t>ith 37/15,5Mbps DL/UL Throughput compared to 16/9.5 Mbps </a:t>
            </a:r>
            <a:r>
              <a:rPr lang="en-US" sz="1200" dirty="0">
                <a:solidFill>
                  <a:srgbClr val="7F7F7F"/>
                </a:solidFill>
                <a:latin typeface="Verdana"/>
                <a:ea typeface="Verdana"/>
                <a:cs typeface="Verdana"/>
                <a:sym typeface="Verdana"/>
              </a:rPr>
              <a:t>and 13/14.5 Mbps </a:t>
            </a:r>
            <a:r>
              <a:rPr lang="en-US" sz="1200" dirty="0" smtClean="0">
                <a:solidFill>
                  <a:srgbClr val="7F7F7F"/>
                </a:solidFill>
                <a:latin typeface="Verdana"/>
                <a:ea typeface="Verdana"/>
                <a:cs typeface="Verdana"/>
                <a:sym typeface="Verdana"/>
              </a:rPr>
              <a:t>for MOOV and MTN.</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6571</TotalTime>
  <Words>1981</Words>
  <Application>Microsoft Office PowerPoint</Application>
  <PresentationFormat>Grand écran</PresentationFormat>
  <Paragraphs>617</Paragraphs>
  <Slides>48</Slides>
  <Notes>48</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48</vt:i4>
      </vt:variant>
    </vt:vector>
  </HeadingPairs>
  <TitlesOfParts>
    <vt:vector size="55" baseType="lpstr">
      <vt:lpstr>Calibri</vt:lpstr>
      <vt:lpstr>Verdana</vt:lpstr>
      <vt:lpstr>Quattrocento Sans</vt:lpstr>
      <vt:lpstr>Arial</vt:lpstr>
      <vt:lpstr>Noto Sans Symbols</vt:lpstr>
      <vt:lpstr>1_Deloitte_US_Onscreen</vt:lpstr>
      <vt:lpstr>Deloitte_US_Onscreen</vt:lpstr>
      <vt:lpstr>Présentation PowerPoint</vt:lpstr>
      <vt:lpstr>Summary</vt:lpstr>
      <vt:lpstr>Présentation PowerPoint</vt:lpstr>
      <vt:lpstr>Intermediate report </vt:lpstr>
      <vt:lpstr>Présentation PowerPoint</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Présentation PowerPoint</vt:lpstr>
      <vt:lpstr>Benchmarking Key Results – Coverage  MTN, MOOV, and CELTISS have similar2G coverage, All of them satisfy the ARCEP requirements MTN is ranked first in 3G coverage where all operators satisfy the ARCEP requirements All operators failed to satisfy the ARCEP requirements in terms of Indoor 4G coverage. CELTISS fails in Incar 4G coverage as well    </vt:lpstr>
      <vt:lpstr>Benchmarking Key Results – 2G/3G voice and SMS Summary  MTN is ranked second in both in voice accessibility and retainability Only CELTISS satisfies the retainability ARCEP thresholds  All operators met the MOS ARCEP thresholds however MOOV and CELTISS have better average MOS All operators failed in SMS service due to the delivery time exceeding 6s however MTN have the best SMS results      </vt:lpstr>
      <vt:lpstr>Benchmarking Key Results – 3G Data Summary  All operators met the 3G Data ARCEP requirements.   </vt:lpstr>
      <vt:lpstr>Benchmarking Key Results – 4G Data Summary  All operators met the 4G Data ARCEP requirements. MTN is ranked first in all kinds of 4G data tests    </vt:lpstr>
      <vt:lpstr>Présentation PowerPoint</vt:lpstr>
      <vt:lpstr>Benchmarking: 2G coverage  MTN, MOOV and CELTISS 2G coverage met the ARCEP RxLev thresholds.     </vt:lpstr>
      <vt:lpstr>Benchmarking: 2G coverage - Maps  2G coverage plots are quite similar for the 3 operators  </vt:lpstr>
      <vt:lpstr>Benchmarking: 3G coverage  MTN is ranked first in 3G coverage where all operators satisfy the ARCEP requirements     </vt:lpstr>
      <vt:lpstr>Benchmarking: 3G coverage-Maps  3G coverage plots are quite similar for the 3 operators     </vt:lpstr>
      <vt:lpstr>Benchmarking: 4G coverage  All operators failed to satisfy the ARCEP requirements in terms of Indoor 4G coverage. CELTISS fails in Incar 4G coverage as well     </vt:lpstr>
      <vt:lpstr>Benchmarking – 4G coverage - Maps  MOOV have a better 4G coverage plot distribution MTN and CELTISS.      </vt:lpstr>
      <vt:lpstr>Présentation PowerPoint</vt:lpstr>
      <vt:lpstr>Benchmarking: CS Accessibility 2G/3G BLOCKED CALLS   MTN is ranked second in voice accessibility. MOOV failed to satisfy the ARCEP thresholds      </vt:lpstr>
      <vt:lpstr>Benchmarking: CS Integrity Voice quality Mean Opinion Score  MOOV have the best ratio of excellent and good Voice Quality samples  MTN needs to improve its voice quality MOS by pushing CS traffic to 3G and increase 2G full rate penetration.        </vt:lpstr>
      <vt:lpstr>Benchmarking: CS Retainability 2G/3G DROPPED CALLS   Only CELTISS satisfies the retainability ARCEP thresholds  </vt:lpstr>
      <vt:lpstr>Benchmarking Voice service Band usage(%)   12% of MTN  voice calls is carried by 2G while all voice traffic is carried by 3G for competitors Its recommended for MTN to reduce 2G utilization and increase 3G penetration for better audio quality. MTN's 2G band usage: 76,06% GSM 900 and 23,94% GSM 1800 Mhz, 27,2 % of MTN 3G CS traffic is carried on U900 compared to 12% and 24,5% for MOOV and CELTISS.     </vt:lpstr>
      <vt:lpstr>Benchmarking – CS Integrity Voice quality maps (MOS)  MTN has around 2.43% of MOS samples lower than 2.2  Values lower than 2.2 pose risk of bad users perceived voice quality                                              3d       </vt:lpstr>
      <vt:lpstr>Benchmarking: Radio parameters EC/NO comparison   CELLTIS have the best 3G EcNo samples within acceptable range     </vt:lpstr>
      <vt:lpstr>Benchmarking: Radio parameters EC/NO  CELLTIS have the best 3G EcNo samples distribution    </vt:lpstr>
      <vt:lpstr>Benchmarking – SINR comparison   Drive tests are showing that MTN have the best acceptable level range of SINR.     </vt:lpstr>
      <vt:lpstr>Benchmarking – SNIR comparison map  4G MTN have a  better  quality of signal compared to CELTISS and MOOV.    </vt:lpstr>
      <vt:lpstr>Benchmarking – 2G/3G CALL SETUP TIME   MTN have the best Call setup time.      </vt:lpstr>
      <vt:lpstr>Benchmarking – CALL SETUP TIME/Call Mode  MTN have the best 4G CSBF Call setup Time, Call setup time 2G is higher than in 3G/4G.        </vt:lpstr>
      <vt:lpstr>Benchmarking – SMS SENDING FAILURE  All operators failed in SMS service due to the delivery time exceeding 6s however MTN have the best SMS results</vt:lpstr>
      <vt:lpstr>Présentation PowerPoint</vt:lpstr>
      <vt:lpstr>Benchmarking – DATA 3G  All operators have a good rate of successful Internet connection </vt:lpstr>
      <vt:lpstr>Benchmarking – DATA 3G  All operators have good web service success rate. MTN have the best PS connection setup time</vt:lpstr>
      <vt:lpstr>Benchmarking – DATA 3G  All operators met the ARCEP downlink and uplink FTP success rate thresholds. </vt:lpstr>
      <vt:lpstr>Benchmarking – 3G FTP MEAN THROUGHPUT   All operators met the ARCEP downlink and uplink FTP success rate thresholds.</vt:lpstr>
      <vt:lpstr>Benchmarking – 3G FTP MEAN THROUGHPUT comparison map  All samples  exceed 2Mbps </vt:lpstr>
      <vt:lpstr>Benchmarking – 4G HTTP Browsing  MTN Have the  best HTTP Browsing success rate.  </vt:lpstr>
      <vt:lpstr>Benchmarking – 4G FTP THROUGHPUT comparison  All operators have a good FTP success rate.  </vt:lpstr>
      <vt:lpstr>Benchmarking – 4G FTP THROUGHPUT comparison  MTN is ranked first in all kinds of 4G data tests  </vt:lpstr>
      <vt:lpstr>Benchmarking – 4G FTP THROUGHPUT comparison map  MTN Shows the best 4G FTP throughput samples distribution.   </vt:lpstr>
      <vt:lpstr>Benchmarking – BAND and TECHNOLOGY UTILISATION  Most of MTN LTE samples are in 2600 band.  Most of CELTIS LTE samples are in 1800 band. Most of MOOV LTE samples are in 2600 band Usage of 3G U900 is lower for CELTISS  </vt:lpstr>
      <vt:lpstr>Benchmarking – Data TECHNOLOGY Usage(%)  MTN have the highest LTE CA Carrier Aggregation usage.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HP</cp:lastModifiedBy>
  <cp:revision>129</cp:revision>
  <dcterms:created xsi:type="dcterms:W3CDTF">2019-01-15T17:14:35Z</dcterms:created>
  <dcterms:modified xsi:type="dcterms:W3CDTF">2023-11-21T22:44:25Z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