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3.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4.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7.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767" r:id="rId2"/>
  </p:sldMasterIdLst>
  <p:notesMasterIdLst>
    <p:notesMasterId r:id="rId51"/>
  </p:notesMasterIdLst>
  <p:sldIdLst>
    <p:sldId id="256" r:id="rId3"/>
    <p:sldId id="369" r:id="rId4"/>
    <p:sldId id="265" r:id="rId5"/>
    <p:sldId id="266" r:id="rId6"/>
    <p:sldId id="270" r:id="rId7"/>
    <p:sldId id="364" r:id="rId8"/>
    <p:sldId id="365" r:id="rId9"/>
    <p:sldId id="366" r:id="rId10"/>
    <p:sldId id="367" r:id="rId11"/>
    <p:sldId id="368"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2" r:id="rId28"/>
    <p:sldId id="293" r:id="rId29"/>
    <p:sldId id="294"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10" r:id="rId44"/>
    <p:sldId id="311" r:id="rId45"/>
    <p:sldId id="312" r:id="rId46"/>
    <p:sldId id="313" r:id="rId47"/>
    <p:sldId id="314" r:id="rId48"/>
    <p:sldId id="315" r:id="rId49"/>
    <p:sldId id="363" r:id="rId50"/>
  </p:sldIdLst>
  <p:sldSz cx="12192000" cy="6858000"/>
  <p:notesSz cx="6888163" cy="10018713"/>
  <p:embeddedFontLst>
    <p:embeddedFont>
      <p:font typeface="Calibri" panose="020F0502020204030204" pitchFamily="34" charset="0"/>
      <p:regular r:id="rId52"/>
      <p:bold r:id="rId53"/>
      <p:italic r:id="rId54"/>
      <p:boldItalic r:id="rId55"/>
    </p:embeddedFont>
    <p:embeddedFont>
      <p:font typeface="Verdana" panose="020B0604030504040204" pitchFamily="34" charset="0"/>
      <p:regular r:id="rId56"/>
      <p:bold r:id="rId57"/>
      <p:italic r:id="rId58"/>
      <p:boldItalic r:id="rId59"/>
    </p:embeddedFont>
    <p:embeddedFont>
      <p:font typeface="Quattrocento Sans" panose="020B060402020202020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1" roundtripDataSignature="AMtx7mh9ShnsCpWfi0a89vcibXs08kjql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339F1B-63BB-83C6-93DF-D19ED3AAC3E9}" name="Staali, Tayssir" initials="ST" userId="S::tstaali@deloitte.tn::a18552f2-2b35-4792-b779-7338f8e64709" providerId="AD"/>
  <p188:author id="{5855DCBF-4AE8-91DC-443D-EB7E0B381EDC}" name="Fares Saadani" initials="FS" userId="3f643a38f509a1c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A84436-6C33-42CD-8F6A-DCAEFB94276C}">
  <a:tblStyle styleId="{62A84436-6C33-42CD-8F6A-DCAEFB9427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EE405A-7E54-4E8C-AB30-BF626E5CE3A9}" styleName="Table_1">
    <a:wholeTbl>
      <a:tcTxStyle b="off" i="off">
        <a:font>
          <a:latin typeface="Verdana"/>
          <a:ea typeface="Verdana"/>
          <a:cs typeface="Verdana"/>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EBEBEC"/>
          </a:solidFill>
        </a:fill>
      </a:tcStyle>
    </a:wholeTbl>
    <a:band1H>
      <a:tcTxStyle/>
      <a:tcStyle>
        <a:tcBdr/>
        <a:fill>
          <a:solidFill>
            <a:srgbClr val="D5D5D6"/>
          </a:solidFill>
        </a:fill>
      </a:tcStyle>
    </a:band1H>
    <a:band2H>
      <a:tcTxStyle/>
      <a:tcStyle>
        <a:tcBdr/>
      </a:tcStyle>
    </a:band2H>
    <a:band1V>
      <a:tcTxStyle/>
      <a:tcStyle>
        <a:tcBdr/>
        <a:fill>
          <a:solidFill>
            <a:srgbClr val="D5D5D6"/>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EBEBEC"/>
          </a:solidFill>
        </a:fill>
      </a:tcStyle>
    </a:lastRow>
    <a:seCell>
      <a:tcTxStyle/>
      <a:tcStyle>
        <a:tcBdr/>
      </a:tcStyle>
    </a:seCell>
    <a:swCell>
      <a:tcTxStyle/>
      <a:tcStyle>
        <a:tcBdr/>
      </a:tcStyle>
    </a:swCell>
    <a:firstRow>
      <a:tcTxStyle b="on" i="off"/>
      <a:tcStyle>
        <a:tcBdr/>
        <a:fill>
          <a:solidFill>
            <a:srgbClr val="EBEBEC"/>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36" autoAdjust="0"/>
  </p:normalViewPr>
  <p:slideViewPr>
    <p:cSldViewPr snapToGrid="0">
      <p:cViewPr varScale="1">
        <p:scale>
          <a:sx n="76" d="100"/>
          <a:sy n="76" d="100"/>
        </p:scale>
        <p:origin x="917"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2.fntdata"/><Relationship Id="rId58" Type="http://schemas.openxmlformats.org/officeDocument/2006/relationships/font" Target="fonts/font7.fntdata"/><Relationship Id="rId14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10.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5.fntdata"/><Relationship Id="rId8" Type="http://schemas.openxmlformats.org/officeDocument/2006/relationships/slide" Target="slides/slide6.xml"/><Relationship Id="rId51" Type="http://schemas.openxmlformats.org/officeDocument/2006/relationships/notesMaster" Target="notesMasters/notesMaster1.xml"/><Relationship Id="rId14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3.fntdata"/><Relationship Id="rId62" Type="http://schemas.openxmlformats.org/officeDocument/2006/relationships/font" Target="fonts/font11.fntdata"/><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1.fntdata"/><Relationship Id="rId60" Type="http://schemas.openxmlformats.org/officeDocument/2006/relationships/font" Target="fonts/font9.fntdata"/><Relationship Id="rId14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4.fntdata"/><Relationship Id="rId141" Type="http://customschemas.google.com/relationships/presentationmetadata" Target="metadata"/><Relationship Id="rId146"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RxLev Distribution (%)</a:t>
            </a:r>
          </a:p>
        </c:rich>
      </c:tx>
      <c:layout>
        <c:manualLayout>
          <c:xMode val="edge"/>
          <c:yMode val="edge"/>
          <c:x val="0.33227129767096902"/>
          <c:y val="2.2046996280330165E-2"/>
          <c:w val="0.54464143514633179"/>
          <c:h val="0.1705162972211837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8607111111111105E-2"/>
          <c:y val="0.19848089438022806"/>
          <c:w val="0.94290256500244141"/>
          <c:h val="0.62545496225357056"/>
        </c:manualLayout>
      </c:layout>
      <c:barChart>
        <c:barDir val="col"/>
        <c:grouping val="clustered"/>
        <c:varyColors val="0"/>
        <c:ser>
          <c:idx val="0"/>
          <c:order val="0"/>
          <c:tx>
            <c:strRef>
              <c:f>Sheet1!$A$5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Sheet1!$B$5:$D$5</c:f>
              <c:numCache>
                <c:formatCode>0.00%</c:formatCode>
                <c:ptCount val="3"/>
                <c:pt idx="0">
                  <c:v>0.90800000000000003</c:v>
                </c:pt>
                <c:pt idx="1">
                  <c:v>0.99160000000000004</c:v>
                </c:pt>
                <c:pt idx="2">
                  <c:v>0.99839999999999995</c:v>
                </c:pt>
              </c:numCache>
            </c:numRef>
          </c:val>
          <c:extLst>
            <c:ext xmlns:c16="http://schemas.microsoft.com/office/drawing/2014/chart" uri="{C3380CC4-5D6E-409C-BE32-E72D297353CC}">
              <c16:uniqueId val="{00000000-E602-4051-BE18-41D5131CD346}"/>
            </c:ext>
          </c:extLst>
        </c:ser>
        <c:ser>
          <c:idx val="2"/>
          <c:order val="1"/>
          <c:tx>
            <c:strRef>
              <c:f>Sheet1!$A$6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Sheet1!$B$6:$D$6</c:f>
              <c:numCache>
                <c:formatCode>0.00%</c:formatCode>
                <c:ptCount val="3"/>
                <c:pt idx="0">
                  <c:v>0.9002</c:v>
                </c:pt>
                <c:pt idx="1">
                  <c:v>0.99770000000000003</c:v>
                </c:pt>
                <c:pt idx="2">
                  <c:v>1</c:v>
                </c:pt>
              </c:numCache>
            </c:numRef>
          </c:val>
          <c:extLst>
            <c:ext xmlns:c16="http://schemas.microsoft.com/office/drawing/2014/chart" uri="{C3380CC4-5D6E-409C-BE32-E72D297353CC}">
              <c16:uniqueId val="{00000001-E602-4051-BE18-41D5131CD346}"/>
            </c:ext>
          </c:extLst>
        </c:ser>
        <c:ser>
          <c:idx val="1"/>
          <c:order val="2"/>
          <c:tx>
            <c:strRef>
              <c:f>Sheet1!$A$7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Sheet1!$B$7:$D$7</c:f>
              <c:numCache>
                <c:formatCode>0.00%</c:formatCode>
                <c:ptCount val="3"/>
                <c:pt idx="0">
                  <c:v>0.91410000000000002</c:v>
                </c:pt>
                <c:pt idx="1">
                  <c:v>0.99950000000000006</c:v>
                </c:pt>
                <c:pt idx="2">
                  <c:v>1</c:v>
                </c:pt>
              </c:numCache>
            </c:numRef>
          </c:val>
          <c:extLst>
            <c:ext xmlns:c16="http://schemas.microsoft.com/office/drawing/2014/chart" uri="{C3380CC4-5D6E-409C-BE32-E72D297353CC}">
              <c16:uniqueId val="{00000002-E602-4051-BE18-41D5131CD346}"/>
            </c:ext>
          </c:extLst>
        </c:ser>
        <c:dLbls>
          <c:dLblPos val="outEnd"/>
          <c:showLegendKey val="0"/>
          <c:showVal val="1"/>
          <c:showCatName val="0"/>
          <c:showSerName val="0"/>
          <c:showPercent val="0"/>
          <c:showBubbleSize val="0"/>
        </c:dLbls>
        <c:gapWidth val="219"/>
        <c:overlap val="-27"/>
        <c:axId val="424928000"/>
        <c:axId val="424929536"/>
      </c:barChart>
      <c:catAx>
        <c:axId val="4249280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4929536"/>
        <c:crosses val="autoZero"/>
        <c:auto val="1"/>
        <c:lblAlgn val="ctr"/>
        <c:lblOffset val="100"/>
        <c:tickLblSkip val="1"/>
        <c:noMultiLvlLbl val="1"/>
      </c:catAx>
      <c:valAx>
        <c:axId val="424929536"/>
        <c:scaling>
          <c:orientation val="minMax"/>
          <c:max val="1"/>
          <c:min val="0.7500000000000001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4928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2G</a:t>
            </a:r>
            <a:r>
              <a:rPr lang="fr-FR" baseline="0"/>
              <a:t> band </a:t>
            </a:r>
            <a:r>
              <a:rPr lang="fr-FR"/>
              <a:t>usage(%)</a:t>
            </a:r>
          </a:p>
        </c:rich>
      </c:tx>
      <c:layout>
        <c:manualLayout>
          <c:xMode val="edge"/>
          <c:yMode val="edge"/>
          <c:x val="0.25289574219889183"/>
          <c:y val="2.9906105652237565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Sheet1!$A$529</c:f>
              <c:strCache>
                <c:ptCount val="1"/>
                <c:pt idx="0">
                  <c:v>MTN</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D8AF-4D11-B6F6-6F66D4E010F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Sheet1!$B$529:$C$529</c:f>
              <c:numCache>
                <c:formatCode>0.00%</c:formatCode>
                <c:ptCount val="2"/>
                <c:pt idx="0">
                  <c:v>0.87690000000000001</c:v>
                </c:pt>
                <c:pt idx="1">
                  <c:v>0.1231</c:v>
                </c:pt>
              </c:numCache>
            </c:numRef>
          </c:val>
          <c:extLst>
            <c:ext xmlns:c16="http://schemas.microsoft.com/office/drawing/2014/chart" uri="{C3380CC4-5D6E-409C-BE32-E72D297353CC}">
              <c16:uniqueId val="{00000002-D8AF-4D11-B6F6-6F66D4E010F1}"/>
            </c:ext>
          </c:extLst>
        </c:ser>
        <c:ser>
          <c:idx val="2"/>
          <c:order val="1"/>
          <c:tx>
            <c:strRef>
              <c:f>Sheet1!$A$530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Sheet1!$B$530:$C$530</c:f>
              <c:numCache>
                <c:formatCode>0.00%</c:formatCode>
                <c:ptCount val="2"/>
                <c:pt idx="0">
                  <c:v>0.75</c:v>
                </c:pt>
                <c:pt idx="1">
                  <c:v>0.25</c:v>
                </c:pt>
              </c:numCache>
            </c:numRef>
          </c:val>
          <c:extLst>
            <c:ext xmlns:c16="http://schemas.microsoft.com/office/drawing/2014/chart" uri="{C3380CC4-5D6E-409C-BE32-E72D297353CC}">
              <c16:uniqueId val="{00000003-D8AF-4D11-B6F6-6F66D4E010F1}"/>
            </c:ext>
          </c:extLst>
        </c:ser>
        <c:ser>
          <c:idx val="1"/>
          <c:order val="2"/>
          <c:tx>
            <c:strRef>
              <c:f>Sheet1!$A$531</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Sheet1!$B$531:$C$531</c:f>
              <c:numCache>
                <c:formatCode>0.00%</c:formatCode>
                <c:ptCount val="2"/>
                <c:pt idx="0">
                  <c:v>0.77590000000000003</c:v>
                </c:pt>
                <c:pt idx="1">
                  <c:v>0.22409999999999999</c:v>
                </c:pt>
              </c:numCache>
            </c:numRef>
          </c:val>
          <c:extLst>
            <c:ext xmlns:c16="http://schemas.microsoft.com/office/drawing/2014/chart" uri="{C3380CC4-5D6E-409C-BE32-E72D297353CC}">
              <c16:uniqueId val="{00000004-D8AF-4D11-B6F6-6F66D4E010F1}"/>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a:solidFill>
                  <a:sysClr val="windowText" lastClr="000000">
                    <a:lumMod val="65000"/>
                    <a:lumOff val="35000"/>
                  </a:sysClr>
                </a:solidFill>
              </a:rPr>
              <a:t>3G band usage(%)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Sheet1!$A$549</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Sheet1!$B$549:$C$549</c:f>
              <c:numCache>
                <c:formatCode>0.00%</c:formatCode>
                <c:ptCount val="2"/>
                <c:pt idx="0">
                  <c:v>0.30099999999999999</c:v>
                </c:pt>
                <c:pt idx="1">
                  <c:v>0.69899999999999995</c:v>
                </c:pt>
              </c:numCache>
            </c:numRef>
          </c:val>
          <c:extLst>
            <c:ext xmlns:c16="http://schemas.microsoft.com/office/drawing/2014/chart" uri="{C3380CC4-5D6E-409C-BE32-E72D297353CC}">
              <c16:uniqueId val="{00000000-5356-46C8-8C22-4C21A818BC18}"/>
            </c:ext>
          </c:extLst>
        </c:ser>
        <c:ser>
          <c:idx val="1"/>
          <c:order val="1"/>
          <c:tx>
            <c:strRef>
              <c:f>Sheet1!$A$550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Sheet1!$B$550:$C$550</c:f>
              <c:numCache>
                <c:formatCode>0.00%</c:formatCode>
                <c:ptCount val="2"/>
                <c:pt idx="0">
                  <c:v>0.81379999999999997</c:v>
                </c:pt>
                <c:pt idx="1">
                  <c:v>0.1862</c:v>
                </c:pt>
              </c:numCache>
            </c:numRef>
          </c:val>
          <c:extLst>
            <c:ext xmlns:c16="http://schemas.microsoft.com/office/drawing/2014/chart" uri="{C3380CC4-5D6E-409C-BE32-E72D297353CC}">
              <c16:uniqueId val="{00000001-5356-46C8-8C22-4C21A818BC18}"/>
            </c:ext>
          </c:extLst>
        </c:ser>
        <c:ser>
          <c:idx val="2"/>
          <c:order val="2"/>
          <c:tx>
            <c:strRef>
              <c:f>Sheet1!$A$551</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Sheet1!$B$551:$C$551</c:f>
              <c:numCache>
                <c:formatCode>0.00%</c:formatCode>
                <c:ptCount val="2"/>
                <c:pt idx="0">
                  <c:v>0.121487</c:v>
                </c:pt>
                <c:pt idx="1">
                  <c:v>0.87849999999999995</c:v>
                </c:pt>
              </c:numCache>
            </c:numRef>
          </c:val>
          <c:extLst>
            <c:ext xmlns:c16="http://schemas.microsoft.com/office/drawing/2014/chart" uri="{C3380CC4-5D6E-409C-BE32-E72D297353CC}">
              <c16:uniqueId val="{00000002-5356-46C8-8C22-4C21A818BC18}"/>
            </c:ext>
          </c:extLst>
        </c:ser>
        <c:dLbls>
          <c:dLblPos val="outEnd"/>
          <c:showLegendKey val="0"/>
          <c:showVal val="1"/>
          <c:showCatName val="0"/>
          <c:showSerName val="0"/>
          <c:showPercent val="0"/>
          <c:showBubbleSize val="0"/>
        </c:dLbls>
        <c:gapWidth val="219"/>
        <c:overlap val="-27"/>
        <c:axId val="782347327"/>
        <c:axId val="1111135391"/>
      </c:barChart>
      <c:catAx>
        <c:axId val="782347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11135391"/>
        <c:crosses val="autoZero"/>
        <c:auto val="1"/>
        <c:lblAlgn val="ctr"/>
        <c:lblOffset val="100"/>
        <c:noMultiLvlLbl val="0"/>
      </c:catAx>
      <c:valAx>
        <c:axId val="111113539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82347327"/>
        <c:crosses val="autoZero"/>
        <c:crossBetween val="between"/>
      </c:valAx>
      <c:spPr>
        <a:solidFill>
          <a:schemeClr val="bg1"/>
        </a:solid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chemeClr val="tx1"/>
      </a:solid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Ec/No Distribution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Sheet1!$A$108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Sheet1!$B$108:$F$108</c:f>
              <c:numCache>
                <c:formatCode>0.00%</c:formatCode>
                <c:ptCount val="5"/>
                <c:pt idx="0">
                  <c:v>0.22850000000000001</c:v>
                </c:pt>
                <c:pt idx="1">
                  <c:v>0.32019999999999998</c:v>
                </c:pt>
                <c:pt idx="2">
                  <c:v>0.38969999999999999</c:v>
                </c:pt>
                <c:pt idx="3">
                  <c:v>6.1600000000000002E-2</c:v>
                </c:pt>
                <c:pt idx="4">
                  <c:v>0.54869999999999997</c:v>
                </c:pt>
              </c:numCache>
            </c:numRef>
          </c:val>
          <c:extLst>
            <c:ext xmlns:c16="http://schemas.microsoft.com/office/drawing/2014/chart" uri="{C3380CC4-5D6E-409C-BE32-E72D297353CC}">
              <c16:uniqueId val="{00000000-21F3-4FDE-A0C1-9D333E0A7791}"/>
            </c:ext>
          </c:extLst>
        </c:ser>
        <c:ser>
          <c:idx val="1"/>
          <c:order val="1"/>
          <c:tx>
            <c:strRef>
              <c:f>Sheet1!$A$109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Sheet1!$B$109:$F$109</c:f>
              <c:numCache>
                <c:formatCode>0.00%</c:formatCode>
                <c:ptCount val="5"/>
                <c:pt idx="0">
                  <c:v>0.1384</c:v>
                </c:pt>
                <c:pt idx="1">
                  <c:v>0.32129999999999997</c:v>
                </c:pt>
                <c:pt idx="2">
                  <c:v>0.48089999999999999</c:v>
                </c:pt>
                <c:pt idx="3">
                  <c:v>5.9499999999999997E-2</c:v>
                </c:pt>
                <c:pt idx="4">
                  <c:v>0.4597</c:v>
                </c:pt>
              </c:numCache>
            </c:numRef>
          </c:val>
          <c:extLst>
            <c:ext xmlns:c16="http://schemas.microsoft.com/office/drawing/2014/chart" uri="{C3380CC4-5D6E-409C-BE32-E72D297353CC}">
              <c16:uniqueId val="{00000001-21F3-4FDE-A0C1-9D333E0A7791}"/>
            </c:ext>
          </c:extLst>
        </c:ser>
        <c:ser>
          <c:idx val="2"/>
          <c:order val="2"/>
          <c:tx>
            <c:strRef>
              <c:f>Sheet1!$A$110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Sheet1!$B$110:$F$110</c:f>
              <c:numCache>
                <c:formatCode>0.00%</c:formatCode>
                <c:ptCount val="5"/>
                <c:pt idx="0">
                  <c:v>0.74629999999999996</c:v>
                </c:pt>
                <c:pt idx="1">
                  <c:v>0.1762</c:v>
                </c:pt>
                <c:pt idx="2">
                  <c:v>5.0599999999999999E-2</c:v>
                </c:pt>
                <c:pt idx="3">
                  <c:v>2.69E-2</c:v>
                </c:pt>
                <c:pt idx="4">
                  <c:v>0.92249999999999999</c:v>
                </c:pt>
              </c:numCache>
            </c:numRef>
          </c:val>
          <c:extLst>
            <c:ext xmlns:c16="http://schemas.microsoft.com/office/drawing/2014/chart" uri="{C3380CC4-5D6E-409C-BE32-E72D297353CC}">
              <c16:uniqueId val="{00000002-21F3-4FDE-A0C1-9D333E0A7791}"/>
            </c:ext>
          </c:extLst>
        </c:ser>
        <c:dLbls>
          <c:dLblPos val="outEnd"/>
          <c:showLegendKey val="0"/>
          <c:showVal val="1"/>
          <c:showCatName val="0"/>
          <c:showSerName val="0"/>
          <c:showPercent val="0"/>
          <c:showBubbleSize val="0"/>
        </c:dLbls>
        <c:gapWidth val="219"/>
        <c:overlap val="-27"/>
        <c:axId val="320530304"/>
        <c:axId val="320531840"/>
      </c:barChart>
      <c:catAx>
        <c:axId val="32053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0531840"/>
        <c:crosses val="autoZero"/>
        <c:auto val="1"/>
        <c:lblAlgn val="ctr"/>
        <c:lblOffset val="100"/>
        <c:noMultiLvlLbl val="0"/>
      </c:catAx>
      <c:valAx>
        <c:axId val="32053184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0530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SINR Comparison </a:t>
            </a:r>
            <a:endParaRPr lang="zh-CN"/>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Sheet1!$A$128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Sheet1!$B$128:$F$128</c:f>
              <c:numCache>
                <c:formatCode>0.00%</c:formatCode>
                <c:ptCount val="5"/>
                <c:pt idx="0">
                  <c:v>5.0000000000000001E-3</c:v>
                </c:pt>
                <c:pt idx="1">
                  <c:v>1.52E-2</c:v>
                </c:pt>
                <c:pt idx="2">
                  <c:v>6.7599999999999993E-2</c:v>
                </c:pt>
                <c:pt idx="3">
                  <c:v>0.91220000000000001</c:v>
                </c:pt>
                <c:pt idx="4">
                  <c:v>0.9798</c:v>
                </c:pt>
              </c:numCache>
            </c:numRef>
          </c:val>
          <c:extLst>
            <c:ext xmlns:c16="http://schemas.microsoft.com/office/drawing/2014/chart" uri="{C3380CC4-5D6E-409C-BE32-E72D297353CC}">
              <c16:uniqueId val="{00000000-FE84-4CC8-8FBC-72780B72E64A}"/>
            </c:ext>
          </c:extLst>
        </c:ser>
        <c:ser>
          <c:idx val="2"/>
          <c:order val="1"/>
          <c:tx>
            <c:strRef>
              <c:f>Sheet1!$A$129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Sheet1!$B$129:$F$129</c:f>
              <c:numCache>
                <c:formatCode>0.00%</c:formatCode>
                <c:ptCount val="5"/>
                <c:pt idx="0">
                  <c:v>6.4999999999999997E-3</c:v>
                </c:pt>
                <c:pt idx="1">
                  <c:v>3.4000000000000002E-2</c:v>
                </c:pt>
                <c:pt idx="2">
                  <c:v>0.1487</c:v>
                </c:pt>
                <c:pt idx="3">
                  <c:v>0.81079999999999997</c:v>
                </c:pt>
                <c:pt idx="4">
                  <c:v>0.95950000000000002</c:v>
                </c:pt>
              </c:numCache>
            </c:numRef>
          </c:val>
          <c:extLst>
            <c:ext xmlns:c16="http://schemas.microsoft.com/office/drawing/2014/chart" uri="{C3380CC4-5D6E-409C-BE32-E72D297353CC}">
              <c16:uniqueId val="{00000001-FE84-4CC8-8FBC-72780B72E64A}"/>
            </c:ext>
          </c:extLst>
        </c:ser>
        <c:ser>
          <c:idx val="1"/>
          <c:order val="2"/>
          <c:tx>
            <c:strRef>
              <c:f>Sheet1!$A$130</c:f>
              <c:strCache>
                <c:ptCount val="1"/>
                <c:pt idx="0">
                  <c:v>CELTISS</c:v>
                </c:pt>
              </c:strCache>
            </c:strRef>
          </c:tx>
          <c:spPr>
            <a:solidFill>
              <a:srgbClr val="0070C0"/>
            </a:solidFill>
            <a:ln>
              <a:noFill/>
            </a:ln>
            <a:effectLst/>
          </c:spPr>
          <c:invertIfNegative val="0"/>
          <c:dLbls>
            <c:dLbl>
              <c:idx val="0"/>
              <c:layout>
                <c:manualLayout>
                  <c:x val="2.6811111111111112E-2"/>
                  <c:y val="-1.5573981098957592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E84-4CC8-8FBC-72780B72E6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Sheet1!$B$130:$F$130</c:f>
              <c:numCache>
                <c:formatCode>0.00%</c:formatCode>
                <c:ptCount val="5"/>
                <c:pt idx="0">
                  <c:v>1.41E-2</c:v>
                </c:pt>
                <c:pt idx="1">
                  <c:v>2.2800000000000001E-2</c:v>
                </c:pt>
                <c:pt idx="2">
                  <c:v>0.1119</c:v>
                </c:pt>
                <c:pt idx="3">
                  <c:v>0.85119999999999996</c:v>
                </c:pt>
                <c:pt idx="4">
                  <c:v>0.96309999999999996</c:v>
                </c:pt>
              </c:numCache>
            </c:numRef>
          </c:val>
          <c:extLst>
            <c:ext xmlns:c16="http://schemas.microsoft.com/office/drawing/2014/chart" uri="{C3380CC4-5D6E-409C-BE32-E72D297353CC}">
              <c16:uniqueId val="{00000003-FE84-4CC8-8FBC-72780B72E64A}"/>
            </c:ext>
          </c:extLst>
        </c:ser>
        <c:dLbls>
          <c:dLblPos val="outEnd"/>
          <c:showLegendKey val="0"/>
          <c:showVal val="1"/>
          <c:showCatName val="0"/>
          <c:showSerName val="0"/>
          <c:showPercent val="0"/>
          <c:showBubbleSize val="0"/>
        </c:dLbls>
        <c:gapWidth val="219"/>
        <c:overlap val="-27"/>
        <c:axId val="217392256"/>
        <c:axId val="217393792"/>
      </c:barChart>
      <c:catAx>
        <c:axId val="2173922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393792"/>
        <c:crosses val="autoZero"/>
        <c:auto val="1"/>
        <c:lblAlgn val="ctr"/>
        <c:lblOffset val="100"/>
        <c:noMultiLvlLbl val="0"/>
      </c:catAx>
      <c:valAx>
        <c:axId val="2173937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392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Call Setup Time (s)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Sheet1!$B$194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Sheet1!$B$195</c:f>
              <c:numCache>
                <c:formatCode>0.00</c:formatCode>
                <c:ptCount val="1"/>
                <c:pt idx="0">
                  <c:v>5.7</c:v>
                </c:pt>
              </c:numCache>
            </c:numRef>
          </c:val>
          <c:extLst>
            <c:ext xmlns:c16="http://schemas.microsoft.com/office/drawing/2014/chart" uri="{C3380CC4-5D6E-409C-BE32-E72D297353CC}">
              <c16:uniqueId val="{00000000-B6BE-4277-BE10-043A41EDD939}"/>
            </c:ext>
          </c:extLst>
        </c:ser>
        <c:ser>
          <c:idx val="1"/>
          <c:order val="1"/>
          <c:tx>
            <c:strRef>
              <c:f>Sheet1!$C$194</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Sheet1!$C$195</c:f>
              <c:numCache>
                <c:formatCode>0.00</c:formatCode>
                <c:ptCount val="1"/>
                <c:pt idx="0">
                  <c:v>7.38</c:v>
                </c:pt>
              </c:numCache>
            </c:numRef>
          </c:val>
          <c:extLst>
            <c:ext xmlns:c16="http://schemas.microsoft.com/office/drawing/2014/chart" uri="{C3380CC4-5D6E-409C-BE32-E72D297353CC}">
              <c16:uniqueId val="{00000001-B6BE-4277-BE10-043A41EDD939}"/>
            </c:ext>
          </c:extLst>
        </c:ser>
        <c:ser>
          <c:idx val="2"/>
          <c:order val="2"/>
          <c:tx>
            <c:strRef>
              <c:f>Sheet1!$D$194</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Sheet1!$D$195</c:f>
              <c:numCache>
                <c:formatCode>0.00</c:formatCode>
                <c:ptCount val="1"/>
                <c:pt idx="0">
                  <c:v>7.65</c:v>
                </c:pt>
              </c:numCache>
            </c:numRef>
          </c:val>
          <c:extLst>
            <c:ext xmlns:c16="http://schemas.microsoft.com/office/drawing/2014/chart" uri="{C3380CC4-5D6E-409C-BE32-E72D297353CC}">
              <c16:uniqueId val="{00000002-B6BE-4277-BE10-043A41EDD939}"/>
            </c:ext>
          </c:extLst>
        </c:ser>
        <c:dLbls>
          <c:dLblPos val="outEnd"/>
          <c:showLegendKey val="0"/>
          <c:showVal val="1"/>
          <c:showCatName val="0"/>
          <c:showSerName val="0"/>
          <c:showPercent val="0"/>
          <c:showBubbleSize val="0"/>
        </c:dLbls>
        <c:gapWidth val="219"/>
        <c:overlap val="-27"/>
        <c:axId val="287468928"/>
        <c:axId val="287478912"/>
      </c:barChart>
      <c:catAx>
        <c:axId val="28746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478912"/>
        <c:crosses val="autoZero"/>
        <c:auto val="1"/>
        <c:lblAlgn val="ctr"/>
        <c:lblOffset val="100"/>
        <c:noMultiLvlLbl val="0"/>
      </c:catAx>
      <c:valAx>
        <c:axId val="2874789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468928"/>
        <c:crosses val="autoZero"/>
        <c:crossBetween val="between"/>
        <c:majorUnit val="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CS Call setup Time</a:t>
            </a:r>
            <a:r>
              <a:rPr lang="fr-FR" baseline="0"/>
              <a:t> by technology (s)</a:t>
            </a:r>
            <a:endParaRPr lang="fr-F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Sheet1!$A$221</c:f>
              <c:strCache>
                <c:ptCount val="1"/>
                <c:pt idx="0">
                  <c:v>MTN</c:v>
                </c:pt>
              </c:strCache>
            </c:strRef>
          </c:tx>
          <c:spPr>
            <a:solidFill>
              <a:srgbClr val="FFC00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Sheet1!$B$221:$D$221</c:f>
              <c:numCache>
                <c:formatCode>General</c:formatCode>
                <c:ptCount val="3"/>
                <c:pt idx="0">
                  <c:v>5.4</c:v>
                </c:pt>
                <c:pt idx="1">
                  <c:v>5.75</c:v>
                </c:pt>
                <c:pt idx="2">
                  <c:v>6.09</c:v>
                </c:pt>
              </c:numCache>
            </c:numRef>
          </c:val>
          <c:extLst>
            <c:ext xmlns:c16="http://schemas.microsoft.com/office/drawing/2014/chart" uri="{C3380CC4-5D6E-409C-BE32-E72D297353CC}">
              <c16:uniqueId val="{00000000-E3E3-491B-BDB2-D34A29EC49A8}"/>
            </c:ext>
          </c:extLst>
        </c:ser>
        <c:ser>
          <c:idx val="1"/>
          <c:order val="1"/>
          <c:tx>
            <c:strRef>
              <c:f>Sheet1!$A$222</c:f>
              <c:strCache>
                <c:ptCount val="1"/>
                <c:pt idx="0">
                  <c:v>MOOV</c:v>
                </c:pt>
              </c:strCache>
            </c:strRef>
          </c:tx>
          <c:spPr>
            <a:solidFill>
              <a:srgbClr val="92D05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Sheet1!$B$222:$D$222</c:f>
              <c:numCache>
                <c:formatCode>General</c:formatCode>
                <c:ptCount val="3"/>
                <c:pt idx="0">
                  <c:v>6.97</c:v>
                </c:pt>
                <c:pt idx="1">
                  <c:v>7.62</c:v>
                </c:pt>
                <c:pt idx="2">
                  <c:v>7.55</c:v>
                </c:pt>
              </c:numCache>
            </c:numRef>
          </c:val>
          <c:extLst>
            <c:ext xmlns:c16="http://schemas.microsoft.com/office/drawing/2014/chart" uri="{C3380CC4-5D6E-409C-BE32-E72D297353CC}">
              <c16:uniqueId val="{00000001-E3E3-491B-BDB2-D34A29EC49A8}"/>
            </c:ext>
          </c:extLst>
        </c:ser>
        <c:ser>
          <c:idx val="2"/>
          <c:order val="2"/>
          <c:tx>
            <c:strRef>
              <c:f>Sheet1!$A$223</c:f>
              <c:strCache>
                <c:ptCount val="1"/>
                <c:pt idx="0">
                  <c:v>CELTISS</c:v>
                </c:pt>
              </c:strCache>
            </c:strRef>
          </c:tx>
          <c:spPr>
            <a:solidFill>
              <a:srgbClr val="0070C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Sheet1!$B$223:$D$223</c:f>
              <c:numCache>
                <c:formatCode>General</c:formatCode>
                <c:ptCount val="3"/>
                <c:pt idx="0">
                  <c:v>7.07</c:v>
                </c:pt>
                <c:pt idx="1">
                  <c:v>8.35</c:v>
                </c:pt>
                <c:pt idx="2">
                  <c:v>8.1300000000000008</c:v>
                </c:pt>
              </c:numCache>
            </c:numRef>
          </c:val>
          <c:extLst>
            <c:ext xmlns:c16="http://schemas.microsoft.com/office/drawing/2014/chart" uri="{C3380CC4-5D6E-409C-BE32-E72D297353CC}">
              <c16:uniqueId val="{00000002-E3E3-491B-BDB2-D34A29EC49A8}"/>
            </c:ext>
          </c:extLst>
        </c:ser>
        <c:dLbls>
          <c:dLblPos val="outEnd"/>
          <c:showLegendKey val="0"/>
          <c:showVal val="1"/>
          <c:showCatName val="0"/>
          <c:showSerName val="0"/>
          <c:showPercent val="0"/>
          <c:showBubbleSize val="0"/>
        </c:dLbls>
        <c:gapWidth val="219"/>
        <c:overlap val="-27"/>
        <c:axId val="475710159"/>
        <c:axId val="1114480031"/>
      </c:barChart>
      <c:catAx>
        <c:axId val="475710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14480031"/>
        <c:crosses val="autoZero"/>
        <c:auto val="1"/>
        <c:lblAlgn val="ctr"/>
        <c:lblOffset val="100"/>
        <c:noMultiLvlLbl val="0"/>
      </c:catAx>
      <c:valAx>
        <c:axId val="1114480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571015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SMS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5191752890392821E-2"/>
          <c:y val="0.15095645095645097"/>
          <c:w val="0.92103414242641157"/>
          <c:h val="0.66152468120972063"/>
        </c:manualLayout>
      </c:layout>
      <c:barChart>
        <c:barDir val="col"/>
        <c:grouping val="clustered"/>
        <c:varyColors val="0"/>
        <c:ser>
          <c:idx val="0"/>
          <c:order val="0"/>
          <c:tx>
            <c:strRef>
              <c:f>Sheet1!$A$254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Sheet1!$B$254:$C$254</c:f>
              <c:numCache>
                <c:formatCode>0.00%</c:formatCode>
                <c:ptCount val="2"/>
                <c:pt idx="0">
                  <c:v>0.96340000000000003</c:v>
                </c:pt>
                <c:pt idx="1">
                  <c:v>0.95140000000000002</c:v>
                </c:pt>
              </c:numCache>
            </c:numRef>
          </c:val>
          <c:extLst>
            <c:ext xmlns:c16="http://schemas.microsoft.com/office/drawing/2014/chart" uri="{C3380CC4-5D6E-409C-BE32-E72D297353CC}">
              <c16:uniqueId val="{00000000-C9BF-45A0-8969-6559D53B1390}"/>
            </c:ext>
          </c:extLst>
        </c:ser>
        <c:ser>
          <c:idx val="1"/>
          <c:order val="1"/>
          <c:tx>
            <c:strRef>
              <c:f>Sheet1!$A$255</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Sheet1!$B$255:$C$255</c:f>
              <c:numCache>
                <c:formatCode>0.00%</c:formatCode>
                <c:ptCount val="2"/>
                <c:pt idx="0">
                  <c:v>0.93730000000000002</c:v>
                </c:pt>
                <c:pt idx="1">
                  <c:v>0.91100000000000003</c:v>
                </c:pt>
              </c:numCache>
            </c:numRef>
          </c:val>
          <c:extLst>
            <c:ext xmlns:c16="http://schemas.microsoft.com/office/drawing/2014/chart" uri="{C3380CC4-5D6E-409C-BE32-E72D297353CC}">
              <c16:uniqueId val="{00000001-C9BF-45A0-8969-6559D53B1390}"/>
            </c:ext>
          </c:extLst>
        </c:ser>
        <c:ser>
          <c:idx val="2"/>
          <c:order val="2"/>
          <c:tx>
            <c:strRef>
              <c:f>Sheet1!$A$256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Sheet1!$B$256:$C$256</c:f>
              <c:numCache>
                <c:formatCode>0.00%</c:formatCode>
                <c:ptCount val="2"/>
                <c:pt idx="0">
                  <c:v>0.99670000000000003</c:v>
                </c:pt>
                <c:pt idx="1">
                  <c:v>0.99360000000000004</c:v>
                </c:pt>
              </c:numCache>
            </c:numRef>
          </c:val>
          <c:extLst>
            <c:ext xmlns:c16="http://schemas.microsoft.com/office/drawing/2014/chart" uri="{C3380CC4-5D6E-409C-BE32-E72D297353CC}">
              <c16:uniqueId val="{00000002-C9BF-45A0-8969-6559D53B1390}"/>
            </c:ext>
          </c:extLst>
        </c:ser>
        <c:dLbls>
          <c:dLblPos val="outEnd"/>
          <c:showLegendKey val="0"/>
          <c:showVal val="1"/>
          <c:showCatName val="0"/>
          <c:showSerName val="0"/>
          <c:showPercent val="0"/>
          <c:showBubbleSize val="0"/>
        </c:dLbls>
        <c:gapWidth val="219"/>
        <c:overlap val="-27"/>
        <c:axId val="322579072"/>
        <c:axId val="322582016"/>
      </c:barChart>
      <c:catAx>
        <c:axId val="32257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582016"/>
        <c:crosses val="autoZero"/>
        <c:auto val="1"/>
        <c:lblAlgn val="ctr"/>
        <c:lblOffset val="100"/>
        <c:noMultiLvlLbl val="0"/>
      </c:catAx>
      <c:valAx>
        <c:axId val="32258201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5790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SMS Send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Sheet1!$A$278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Sheet1!$B$278:$D$278</c:f>
              <c:numCache>
                <c:formatCode>0.00%</c:formatCode>
                <c:ptCount val="3"/>
                <c:pt idx="0">
                  <c:v>0.44390000000000002</c:v>
                </c:pt>
                <c:pt idx="1">
                  <c:v>0.52249999999999996</c:v>
                </c:pt>
                <c:pt idx="2">
                  <c:v>3.3599999999999998E-2</c:v>
                </c:pt>
              </c:numCache>
            </c:numRef>
          </c:val>
          <c:extLst>
            <c:ext xmlns:c16="http://schemas.microsoft.com/office/drawing/2014/chart" uri="{C3380CC4-5D6E-409C-BE32-E72D297353CC}">
              <c16:uniqueId val="{00000000-F9B4-47E2-AA3A-708C379078B3}"/>
            </c:ext>
          </c:extLst>
        </c:ser>
        <c:ser>
          <c:idx val="1"/>
          <c:order val="1"/>
          <c:tx>
            <c:strRef>
              <c:f>Sheet1!$A$279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Sheet1!$B$279:$D$279</c:f>
              <c:numCache>
                <c:formatCode>0.00%</c:formatCode>
                <c:ptCount val="3"/>
                <c:pt idx="0">
                  <c:v>0.40539999999999998</c:v>
                </c:pt>
                <c:pt idx="1">
                  <c:v>0.53200000000000003</c:v>
                </c:pt>
                <c:pt idx="2">
                  <c:v>6.2600000000000003E-2</c:v>
                </c:pt>
              </c:numCache>
            </c:numRef>
          </c:val>
          <c:extLst>
            <c:ext xmlns:c16="http://schemas.microsoft.com/office/drawing/2014/chart" uri="{C3380CC4-5D6E-409C-BE32-E72D297353CC}">
              <c16:uniqueId val="{00000001-F9B4-47E2-AA3A-708C379078B3}"/>
            </c:ext>
          </c:extLst>
        </c:ser>
        <c:ser>
          <c:idx val="2"/>
          <c:order val="2"/>
          <c:tx>
            <c:strRef>
              <c:f>Sheet1!$A$280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Sheet1!$B$280:$D$280</c:f>
              <c:numCache>
                <c:formatCode>0.00%</c:formatCode>
                <c:ptCount val="3"/>
                <c:pt idx="0">
                  <c:v>0.47510000000000002</c:v>
                </c:pt>
                <c:pt idx="1">
                  <c:v>0.52159999999999995</c:v>
                </c:pt>
                <c:pt idx="2">
                  <c:v>3.3E-3</c:v>
                </c:pt>
              </c:numCache>
            </c:numRef>
          </c:val>
          <c:extLst>
            <c:ext xmlns:c16="http://schemas.microsoft.com/office/drawing/2014/chart" uri="{C3380CC4-5D6E-409C-BE32-E72D297353CC}">
              <c16:uniqueId val="{00000002-F9B4-47E2-AA3A-708C379078B3}"/>
            </c:ext>
          </c:extLst>
        </c:ser>
        <c:dLbls>
          <c:dLblPos val="outEnd"/>
          <c:showLegendKey val="0"/>
          <c:showVal val="1"/>
          <c:showCatName val="0"/>
          <c:showSerName val="0"/>
          <c:showPercent val="0"/>
          <c:showBubbleSize val="0"/>
        </c:dLbls>
        <c:gapWidth val="219"/>
        <c:overlap val="-27"/>
        <c:axId val="363053440"/>
        <c:axId val="363054976"/>
      </c:barChart>
      <c:catAx>
        <c:axId val="36305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54976"/>
        <c:crosses val="autoZero"/>
        <c:auto val="1"/>
        <c:lblAlgn val="ctr"/>
        <c:lblOffset val="100"/>
        <c:noMultiLvlLbl val="0"/>
      </c:catAx>
      <c:valAx>
        <c:axId val="3630549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53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PS Attach &amp; PDP Contex Act(%)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5720319502979083E-2"/>
          <c:y val="0.17995507246376813"/>
          <c:w val="0.91497519108087766"/>
          <c:h val="0.74215217391304344"/>
        </c:manualLayout>
      </c:layout>
      <c:barChart>
        <c:barDir val="col"/>
        <c:grouping val="clustered"/>
        <c:varyColors val="0"/>
        <c:ser>
          <c:idx val="0"/>
          <c:order val="0"/>
          <c:tx>
            <c:strRef>
              <c:f>Sheet1!$A$302</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Sheet1!$B$302:$C$302</c:f>
              <c:numCache>
                <c:formatCode>0.00%</c:formatCode>
                <c:ptCount val="2"/>
                <c:pt idx="0">
                  <c:v>0.97440000000000004</c:v>
                </c:pt>
                <c:pt idx="1">
                  <c:v>0.99009999999999998</c:v>
                </c:pt>
              </c:numCache>
            </c:numRef>
          </c:val>
          <c:extLst>
            <c:ext xmlns:c16="http://schemas.microsoft.com/office/drawing/2014/chart" uri="{C3380CC4-5D6E-409C-BE32-E72D297353CC}">
              <c16:uniqueId val="{00000000-F22F-440D-B354-1D3163697B55}"/>
            </c:ext>
          </c:extLst>
        </c:ser>
        <c:ser>
          <c:idx val="1"/>
          <c:order val="1"/>
          <c:tx>
            <c:strRef>
              <c:f>Sheet1!$A$303</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Sheet1!$B$303:$C$303</c:f>
              <c:numCache>
                <c:formatCode>0.00%</c:formatCode>
                <c:ptCount val="2"/>
                <c:pt idx="0">
                  <c:v>0.9859</c:v>
                </c:pt>
                <c:pt idx="1">
                  <c:v>0.98870000000000002</c:v>
                </c:pt>
              </c:numCache>
            </c:numRef>
          </c:val>
          <c:extLst>
            <c:ext xmlns:c16="http://schemas.microsoft.com/office/drawing/2014/chart" uri="{C3380CC4-5D6E-409C-BE32-E72D297353CC}">
              <c16:uniqueId val="{00000001-F22F-440D-B354-1D3163697B55}"/>
            </c:ext>
          </c:extLst>
        </c:ser>
        <c:ser>
          <c:idx val="2"/>
          <c:order val="2"/>
          <c:tx>
            <c:strRef>
              <c:f>Sheet1!$A$304</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Sheet1!$B$304:$C$304</c:f>
              <c:numCache>
                <c:formatCode>0.00%</c:formatCode>
                <c:ptCount val="2"/>
                <c:pt idx="0">
                  <c:v>0.97099999999999997</c:v>
                </c:pt>
                <c:pt idx="1">
                  <c:v>0.98770000000000002</c:v>
                </c:pt>
              </c:numCache>
            </c:numRef>
          </c:val>
          <c:extLst>
            <c:ext xmlns:c16="http://schemas.microsoft.com/office/drawing/2014/chart" uri="{C3380CC4-5D6E-409C-BE32-E72D297353CC}">
              <c16:uniqueId val="{00000002-F22F-440D-B354-1D3163697B55}"/>
            </c:ext>
          </c:extLst>
        </c:ser>
        <c:dLbls>
          <c:dLblPos val="outEnd"/>
          <c:showLegendKey val="0"/>
          <c:showVal val="1"/>
          <c:showCatName val="0"/>
          <c:showSerName val="0"/>
          <c:showPercent val="0"/>
          <c:showBubbleSize val="0"/>
        </c:dLbls>
        <c:gapWidth val="219"/>
        <c:overlap val="-27"/>
        <c:axId val="322641920"/>
        <c:axId val="322643456"/>
      </c:barChart>
      <c:catAx>
        <c:axId val="32264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643456"/>
        <c:crosses val="autoZero"/>
        <c:auto val="1"/>
        <c:lblAlgn val="ctr"/>
        <c:lblOffset val="100"/>
        <c:noMultiLvlLbl val="0"/>
      </c:catAx>
      <c:valAx>
        <c:axId val="322643456"/>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641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Attach &amp; PDP Activation Time (s)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Sheet1!$A$328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Sheet1!$B$328:$C$328</c:f>
              <c:numCache>
                <c:formatCode>0.00</c:formatCode>
                <c:ptCount val="2"/>
                <c:pt idx="0">
                  <c:v>1.66</c:v>
                </c:pt>
                <c:pt idx="1">
                  <c:v>1.88</c:v>
                </c:pt>
              </c:numCache>
            </c:numRef>
          </c:val>
          <c:extLst>
            <c:ext xmlns:c16="http://schemas.microsoft.com/office/drawing/2014/chart" uri="{C3380CC4-5D6E-409C-BE32-E72D297353CC}">
              <c16:uniqueId val="{00000000-523D-43B1-A490-C1B4002352B7}"/>
            </c:ext>
          </c:extLst>
        </c:ser>
        <c:ser>
          <c:idx val="1"/>
          <c:order val="1"/>
          <c:tx>
            <c:strRef>
              <c:f>Sheet1!$A$329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Sheet1!$B$329:$C$329</c:f>
              <c:numCache>
                <c:formatCode>0.00</c:formatCode>
                <c:ptCount val="2"/>
                <c:pt idx="0">
                  <c:v>1.9</c:v>
                </c:pt>
                <c:pt idx="1">
                  <c:v>1.97</c:v>
                </c:pt>
              </c:numCache>
            </c:numRef>
          </c:val>
          <c:extLst>
            <c:ext xmlns:c16="http://schemas.microsoft.com/office/drawing/2014/chart" uri="{C3380CC4-5D6E-409C-BE32-E72D297353CC}">
              <c16:uniqueId val="{00000001-523D-43B1-A490-C1B4002352B7}"/>
            </c:ext>
          </c:extLst>
        </c:ser>
        <c:ser>
          <c:idx val="2"/>
          <c:order val="2"/>
          <c:tx>
            <c:strRef>
              <c:f>Sheet1!$A$330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Sheet1!$B$330:$C$330</c:f>
              <c:numCache>
                <c:formatCode>0.00</c:formatCode>
                <c:ptCount val="2"/>
                <c:pt idx="0">
                  <c:v>1.64</c:v>
                </c:pt>
                <c:pt idx="1">
                  <c:v>1.91</c:v>
                </c:pt>
              </c:numCache>
            </c:numRef>
          </c:val>
          <c:extLst>
            <c:ext xmlns:c16="http://schemas.microsoft.com/office/drawing/2014/chart" uri="{C3380CC4-5D6E-409C-BE32-E72D297353CC}">
              <c16:uniqueId val="{00000002-523D-43B1-A490-C1B4002352B7}"/>
            </c:ext>
          </c:extLst>
        </c:ser>
        <c:dLbls>
          <c:dLblPos val="outEnd"/>
          <c:showLegendKey val="0"/>
          <c:showVal val="1"/>
          <c:showCatName val="0"/>
          <c:showSerName val="0"/>
          <c:showPercent val="0"/>
          <c:showBubbleSize val="0"/>
        </c:dLbls>
        <c:gapWidth val="219"/>
        <c:overlap val="-27"/>
        <c:axId val="322204032"/>
        <c:axId val="322205568"/>
      </c:barChart>
      <c:catAx>
        <c:axId val="32220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205568"/>
        <c:crosses val="autoZero"/>
        <c:auto val="1"/>
        <c:lblAlgn val="ctr"/>
        <c:lblOffset val="100"/>
        <c:noMultiLvlLbl val="0"/>
      </c:catAx>
      <c:valAx>
        <c:axId val="3222055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20403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RSCP Distribution (%)</a:t>
            </a:r>
          </a:p>
        </c:rich>
      </c:tx>
      <c:layout>
        <c:manualLayout>
          <c:xMode val="edge"/>
          <c:yMode val="edge"/>
          <c:x val="0.39366668262211907"/>
          <c:y val="2.1746905979475418E-2"/>
          <c:w val="0.5281212329864502"/>
          <c:h val="0.1852854341268539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8764597177505493E-2"/>
          <c:y val="0.18936929963341115"/>
          <c:w val="0.901385046637452"/>
          <c:h val="0.67432248203080747"/>
        </c:manualLayout>
      </c:layout>
      <c:barChart>
        <c:barDir val="col"/>
        <c:grouping val="clustered"/>
        <c:varyColors val="0"/>
        <c:ser>
          <c:idx val="0"/>
          <c:order val="0"/>
          <c:tx>
            <c:strRef>
              <c:f>Sheet1!$A$21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Sheet1!$B$21</c:f>
              <c:numCache>
                <c:formatCode>0.00%</c:formatCode>
                <c:ptCount val="1"/>
                <c:pt idx="0">
                  <c:v>0.86470000000000002</c:v>
                </c:pt>
              </c:numCache>
            </c:numRef>
          </c:val>
          <c:extLst>
            <c:ext xmlns:c16="http://schemas.microsoft.com/office/drawing/2014/chart" uri="{C3380CC4-5D6E-409C-BE32-E72D297353CC}">
              <c16:uniqueId val="{00000000-CBD1-4DF5-A805-02907DC2F32E}"/>
            </c:ext>
          </c:extLst>
        </c:ser>
        <c:ser>
          <c:idx val="2"/>
          <c:order val="1"/>
          <c:tx>
            <c:strRef>
              <c:f>Sheet1!$A$22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Sheet1!$B$22</c:f>
              <c:numCache>
                <c:formatCode>0.00%</c:formatCode>
                <c:ptCount val="1"/>
                <c:pt idx="0">
                  <c:v>0.84840000000000004</c:v>
                </c:pt>
              </c:numCache>
            </c:numRef>
          </c:val>
          <c:extLst>
            <c:ext xmlns:c16="http://schemas.microsoft.com/office/drawing/2014/chart" uri="{C3380CC4-5D6E-409C-BE32-E72D297353CC}">
              <c16:uniqueId val="{00000001-CBD1-4DF5-A805-02907DC2F32E}"/>
            </c:ext>
          </c:extLst>
        </c:ser>
        <c:ser>
          <c:idx val="1"/>
          <c:order val="2"/>
          <c:tx>
            <c:strRef>
              <c:f>Sheet1!$A$23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Sheet1!$B$23</c:f>
              <c:numCache>
                <c:formatCode>0.00%</c:formatCode>
                <c:ptCount val="1"/>
                <c:pt idx="0">
                  <c:v>0.94740000000000002</c:v>
                </c:pt>
              </c:numCache>
            </c:numRef>
          </c:val>
          <c:extLst>
            <c:ext xmlns:c16="http://schemas.microsoft.com/office/drawing/2014/chart" uri="{C3380CC4-5D6E-409C-BE32-E72D297353CC}">
              <c16:uniqueId val="{00000002-CBD1-4DF5-A805-02907DC2F32E}"/>
            </c:ext>
          </c:extLst>
        </c:ser>
        <c:dLbls>
          <c:dLblPos val="outEnd"/>
          <c:showLegendKey val="0"/>
          <c:showVal val="1"/>
          <c:showCatName val="0"/>
          <c:showSerName val="0"/>
          <c:showPercent val="0"/>
          <c:showBubbleSize val="0"/>
        </c:dLbls>
        <c:gapWidth val="219"/>
        <c:overlap val="-27"/>
        <c:axId val="425056512"/>
        <c:axId val="448462848"/>
      </c:barChart>
      <c:catAx>
        <c:axId val="4250565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8462848"/>
        <c:crosses val="autoZero"/>
        <c:auto val="1"/>
        <c:lblAlgn val="ctr"/>
        <c:lblOffset val="100"/>
        <c:tickLblSkip val="1"/>
        <c:noMultiLvlLbl val="1"/>
      </c:catAx>
      <c:valAx>
        <c:axId val="4484628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5056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PS Connection setup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Sheet1!$D$351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Sheet1!$E$351</c:f>
              <c:numCache>
                <c:formatCode>0.00</c:formatCode>
                <c:ptCount val="1"/>
                <c:pt idx="0">
                  <c:v>5.35</c:v>
                </c:pt>
              </c:numCache>
            </c:numRef>
          </c:val>
          <c:extLst>
            <c:ext xmlns:c16="http://schemas.microsoft.com/office/drawing/2014/chart" uri="{C3380CC4-5D6E-409C-BE32-E72D297353CC}">
              <c16:uniqueId val="{00000000-B415-4C14-82C8-501608DAA8BC}"/>
            </c:ext>
          </c:extLst>
        </c:ser>
        <c:ser>
          <c:idx val="1"/>
          <c:order val="1"/>
          <c:tx>
            <c:strRef>
              <c:f>Sheet1!$D$352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Sheet1!$E$352</c:f>
              <c:numCache>
                <c:formatCode>0.00</c:formatCode>
                <c:ptCount val="1"/>
                <c:pt idx="0">
                  <c:v>7.01</c:v>
                </c:pt>
              </c:numCache>
            </c:numRef>
          </c:val>
          <c:extLst>
            <c:ext xmlns:c16="http://schemas.microsoft.com/office/drawing/2014/chart" uri="{C3380CC4-5D6E-409C-BE32-E72D297353CC}">
              <c16:uniqueId val="{00000001-B415-4C14-82C8-501608DAA8BC}"/>
            </c:ext>
          </c:extLst>
        </c:ser>
        <c:ser>
          <c:idx val="2"/>
          <c:order val="2"/>
          <c:tx>
            <c:strRef>
              <c:f>Sheet1!$D$353</c:f>
              <c:strCache>
                <c:ptCount val="1"/>
                <c:pt idx="0">
                  <c:v>CELTISS</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B415-4C14-82C8-501608DAA8B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Sheet1!$E$353</c:f>
              <c:numCache>
                <c:formatCode>0.00</c:formatCode>
                <c:ptCount val="1"/>
                <c:pt idx="0">
                  <c:v>6.49</c:v>
                </c:pt>
              </c:numCache>
            </c:numRef>
          </c:val>
          <c:extLst>
            <c:ext xmlns:c16="http://schemas.microsoft.com/office/drawing/2014/chart" uri="{C3380CC4-5D6E-409C-BE32-E72D297353CC}">
              <c16:uniqueId val="{00000004-B415-4C14-82C8-501608DAA8BC}"/>
            </c:ext>
          </c:extLst>
        </c:ser>
        <c:dLbls>
          <c:dLblPos val="outEnd"/>
          <c:showLegendKey val="0"/>
          <c:showVal val="1"/>
          <c:showCatName val="0"/>
          <c:showSerName val="0"/>
          <c:showPercent val="0"/>
          <c:showBubbleSize val="0"/>
        </c:dLbls>
        <c:gapWidth val="219"/>
        <c:overlap val="-27"/>
        <c:axId val="356471552"/>
        <c:axId val="356473088"/>
      </c:barChart>
      <c:catAx>
        <c:axId val="356471552"/>
        <c:scaling>
          <c:orientation val="minMax"/>
        </c:scaling>
        <c:delete val="1"/>
        <c:axPos val="b"/>
        <c:numFmt formatCode="General" sourceLinked="1"/>
        <c:majorTickMark val="none"/>
        <c:minorTickMark val="none"/>
        <c:tickLblPos val="nextTo"/>
        <c:crossAx val="356473088"/>
        <c:crosses val="autoZero"/>
        <c:auto val="1"/>
        <c:lblAlgn val="ctr"/>
        <c:lblOffset val="100"/>
        <c:noMultiLvlLbl val="0"/>
      </c:catAx>
      <c:valAx>
        <c:axId val="35647308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6471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HTTP Browsing  Success Rate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Sheet1!$A$351</c:f>
              <c:strCache>
                <c:ptCount val="1"/>
                <c:pt idx="0">
                  <c:v>MTN</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21CF-4C9D-887A-68205408FD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Sheet1!$B$351</c:f>
              <c:numCache>
                <c:formatCode>0.00%</c:formatCode>
                <c:ptCount val="1"/>
                <c:pt idx="0">
                  <c:v>0.99309999999999998</c:v>
                </c:pt>
              </c:numCache>
            </c:numRef>
          </c:val>
          <c:extLst>
            <c:ext xmlns:c16="http://schemas.microsoft.com/office/drawing/2014/chart" uri="{C3380CC4-5D6E-409C-BE32-E72D297353CC}">
              <c16:uniqueId val="{00000002-21CF-4C9D-887A-68205408FD1A}"/>
            </c:ext>
          </c:extLst>
        </c:ser>
        <c:ser>
          <c:idx val="1"/>
          <c:order val="1"/>
          <c:tx>
            <c:strRef>
              <c:f>Sheet1!$A$352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Sheet1!$B$352</c:f>
              <c:numCache>
                <c:formatCode>0.00%</c:formatCode>
                <c:ptCount val="1"/>
                <c:pt idx="0">
                  <c:v>0.96440000000000003</c:v>
                </c:pt>
              </c:numCache>
            </c:numRef>
          </c:val>
          <c:extLst>
            <c:ext xmlns:c16="http://schemas.microsoft.com/office/drawing/2014/chart" uri="{C3380CC4-5D6E-409C-BE32-E72D297353CC}">
              <c16:uniqueId val="{00000003-21CF-4C9D-887A-68205408FD1A}"/>
            </c:ext>
          </c:extLst>
        </c:ser>
        <c:ser>
          <c:idx val="2"/>
          <c:order val="2"/>
          <c:tx>
            <c:strRef>
              <c:f>Sheet1!$A$353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Sheet1!$B$353</c:f>
              <c:numCache>
                <c:formatCode>0.00%</c:formatCode>
                <c:ptCount val="1"/>
                <c:pt idx="0">
                  <c:v>1</c:v>
                </c:pt>
              </c:numCache>
            </c:numRef>
          </c:val>
          <c:extLst>
            <c:ext xmlns:c16="http://schemas.microsoft.com/office/drawing/2014/chart" uri="{C3380CC4-5D6E-409C-BE32-E72D297353CC}">
              <c16:uniqueId val="{00000004-21CF-4C9D-887A-68205408FD1A}"/>
            </c:ext>
          </c:extLst>
        </c:ser>
        <c:dLbls>
          <c:dLblPos val="outEnd"/>
          <c:showLegendKey val="0"/>
          <c:showVal val="1"/>
          <c:showCatName val="0"/>
          <c:showSerName val="0"/>
          <c:showPercent val="0"/>
          <c:showBubbleSize val="0"/>
        </c:dLbls>
        <c:gapWidth val="219"/>
        <c:overlap val="-27"/>
        <c:axId val="354699520"/>
        <c:axId val="354701312"/>
      </c:barChart>
      <c:catAx>
        <c:axId val="3546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701312"/>
        <c:crosses val="autoZero"/>
        <c:auto val="1"/>
        <c:lblAlgn val="ctr"/>
        <c:lblOffset val="100"/>
        <c:noMultiLvlLbl val="0"/>
      </c:catAx>
      <c:valAx>
        <c:axId val="354701312"/>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699520"/>
        <c:crosses val="autoZero"/>
        <c:crossBetween val="between"/>
        <c:majorUnit val="2.0000000000000004E-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Success Rate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Sheet1!$A$377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Sheet1!$B$377:$C$377</c:f>
              <c:numCache>
                <c:formatCode>0.00%</c:formatCode>
                <c:ptCount val="2"/>
                <c:pt idx="0">
                  <c:v>1</c:v>
                </c:pt>
                <c:pt idx="1">
                  <c:v>0.99550000000000005</c:v>
                </c:pt>
              </c:numCache>
            </c:numRef>
          </c:val>
          <c:extLst>
            <c:ext xmlns:c16="http://schemas.microsoft.com/office/drawing/2014/chart" uri="{C3380CC4-5D6E-409C-BE32-E72D297353CC}">
              <c16:uniqueId val="{00000000-A526-460E-9A2F-54DB92AEEBEA}"/>
            </c:ext>
          </c:extLst>
        </c:ser>
        <c:ser>
          <c:idx val="1"/>
          <c:order val="1"/>
          <c:tx>
            <c:strRef>
              <c:f>Sheet1!$A$378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Sheet1!$B$378:$C$378</c:f>
              <c:numCache>
                <c:formatCode>0.00%</c:formatCode>
                <c:ptCount val="2"/>
                <c:pt idx="0">
                  <c:v>0.99529999999999996</c:v>
                </c:pt>
                <c:pt idx="1">
                  <c:v>1</c:v>
                </c:pt>
              </c:numCache>
            </c:numRef>
          </c:val>
          <c:extLst>
            <c:ext xmlns:c16="http://schemas.microsoft.com/office/drawing/2014/chart" uri="{C3380CC4-5D6E-409C-BE32-E72D297353CC}">
              <c16:uniqueId val="{00000001-A526-460E-9A2F-54DB92AEEBEA}"/>
            </c:ext>
          </c:extLst>
        </c:ser>
        <c:ser>
          <c:idx val="2"/>
          <c:order val="2"/>
          <c:tx>
            <c:strRef>
              <c:f>Sheet1!$A$379</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Sheet1!$B$379:$C$379</c:f>
              <c:numCache>
                <c:formatCode>0.00%</c:formatCode>
                <c:ptCount val="2"/>
                <c:pt idx="0">
                  <c:v>0.99519999999999997</c:v>
                </c:pt>
                <c:pt idx="1">
                  <c:v>0.995</c:v>
                </c:pt>
              </c:numCache>
            </c:numRef>
          </c:val>
          <c:extLst>
            <c:ext xmlns:c16="http://schemas.microsoft.com/office/drawing/2014/chart" uri="{C3380CC4-5D6E-409C-BE32-E72D297353CC}">
              <c16:uniqueId val="{00000002-A526-460E-9A2F-54DB92AEEBEA}"/>
            </c:ext>
          </c:extLst>
        </c:ser>
        <c:dLbls>
          <c:dLblPos val="outEnd"/>
          <c:showLegendKey val="0"/>
          <c:showVal val="1"/>
          <c:showCatName val="0"/>
          <c:showSerName val="0"/>
          <c:showPercent val="0"/>
          <c:showBubbleSize val="0"/>
        </c:dLbls>
        <c:gapWidth val="219"/>
        <c:overlap val="-27"/>
        <c:axId val="361956864"/>
        <c:axId val="361958400"/>
      </c:barChart>
      <c:catAx>
        <c:axId val="36195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1958400"/>
        <c:crosses val="autoZero"/>
        <c:auto val="1"/>
        <c:lblAlgn val="ctr"/>
        <c:lblOffset val="100"/>
        <c:noMultiLvlLbl val="0"/>
      </c:catAx>
      <c:valAx>
        <c:axId val="361958400"/>
        <c:scaling>
          <c:orientation val="minMax"/>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1956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alpha val="99000"/>
        </a:schemeClr>
      </a:solidFill>
      <a:round/>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Throughput (Kbps)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4081277777777776"/>
          <c:y val="0.10348288478891357"/>
          <c:w val="0.72380366666666662"/>
          <c:h val="0.73025206916293439"/>
        </c:manualLayout>
      </c:layout>
      <c:barChart>
        <c:barDir val="bar"/>
        <c:grouping val="clustered"/>
        <c:varyColors val="0"/>
        <c:ser>
          <c:idx val="0"/>
          <c:order val="0"/>
          <c:tx>
            <c:strRef>
              <c:f>Sheet1!$A$395</c:f>
              <c:strCache>
                <c:ptCount val="1"/>
                <c:pt idx="0">
                  <c:v>MTN</c:v>
                </c:pt>
              </c:strCache>
            </c:strRef>
          </c:tx>
          <c:spPr>
            <a:solidFill>
              <a:srgbClr val="FFC000"/>
            </a:solidFill>
            <a:ln>
              <a:noFill/>
            </a:ln>
            <a:effectLst/>
          </c:spPr>
          <c:invertIfNegative val="0"/>
          <c:dPt>
            <c:idx val="2"/>
            <c:invertIfNegative val="0"/>
            <c:bubble3D val="0"/>
            <c:spPr>
              <a:solidFill>
                <a:srgbClr val="FFC000"/>
              </a:solidFill>
              <a:ln>
                <a:noFill/>
              </a:ln>
              <a:effectLst/>
            </c:spPr>
            <c:extLst>
              <c:ext xmlns:c16="http://schemas.microsoft.com/office/drawing/2014/chart" uri="{C3380CC4-5D6E-409C-BE32-E72D297353CC}">
                <c16:uniqueId val="{00000001-88AC-4E29-AACA-52D04DCDC1A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Sheet1!$B$395:$E$395</c:f>
              <c:numCache>
                <c:formatCode>0.00</c:formatCode>
                <c:ptCount val="4"/>
                <c:pt idx="0">
                  <c:v>5344.28</c:v>
                </c:pt>
                <c:pt idx="1">
                  <c:v>2002.72</c:v>
                </c:pt>
                <c:pt idx="2">
                  <c:v>14313.8</c:v>
                </c:pt>
                <c:pt idx="3">
                  <c:v>12478.99</c:v>
                </c:pt>
              </c:numCache>
            </c:numRef>
          </c:val>
          <c:extLst>
            <c:ext xmlns:c16="http://schemas.microsoft.com/office/drawing/2014/chart" uri="{C3380CC4-5D6E-409C-BE32-E72D297353CC}">
              <c16:uniqueId val="{00000002-88AC-4E29-AACA-52D04DCDC1A2}"/>
            </c:ext>
          </c:extLst>
        </c:ser>
        <c:ser>
          <c:idx val="1"/>
          <c:order val="1"/>
          <c:tx>
            <c:strRef>
              <c:f>Sheet1!$A$396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Sheet1!$B$396:$E$396</c:f>
              <c:numCache>
                <c:formatCode>0.00</c:formatCode>
                <c:ptCount val="4"/>
                <c:pt idx="0">
                  <c:v>4071.6</c:v>
                </c:pt>
                <c:pt idx="1">
                  <c:v>1159.53</c:v>
                </c:pt>
                <c:pt idx="2">
                  <c:v>10514.01</c:v>
                </c:pt>
                <c:pt idx="3">
                  <c:v>0</c:v>
                </c:pt>
              </c:numCache>
            </c:numRef>
          </c:val>
          <c:extLst>
            <c:ext xmlns:c16="http://schemas.microsoft.com/office/drawing/2014/chart" uri="{C3380CC4-5D6E-409C-BE32-E72D297353CC}">
              <c16:uniqueId val="{00000003-88AC-4E29-AACA-52D04DCDC1A2}"/>
            </c:ext>
          </c:extLst>
        </c:ser>
        <c:ser>
          <c:idx val="2"/>
          <c:order val="2"/>
          <c:tx>
            <c:strRef>
              <c:f>Sheet1!$A$397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Sheet1!$B$397:$E$397</c:f>
              <c:numCache>
                <c:formatCode>0.00</c:formatCode>
                <c:ptCount val="4"/>
                <c:pt idx="0">
                  <c:v>9464.7099999999991</c:v>
                </c:pt>
                <c:pt idx="1">
                  <c:v>2186.94</c:v>
                </c:pt>
                <c:pt idx="2">
                  <c:v>14187.27</c:v>
                </c:pt>
                <c:pt idx="3">
                  <c:v>9458.83</c:v>
                </c:pt>
              </c:numCache>
            </c:numRef>
          </c:val>
          <c:extLst>
            <c:ext xmlns:c16="http://schemas.microsoft.com/office/drawing/2014/chart" uri="{C3380CC4-5D6E-409C-BE32-E72D297353CC}">
              <c16:uniqueId val="{00000004-88AC-4E29-AACA-52D04DCDC1A2}"/>
            </c:ext>
          </c:extLst>
        </c:ser>
        <c:dLbls>
          <c:dLblPos val="outEnd"/>
          <c:showLegendKey val="0"/>
          <c:showVal val="1"/>
          <c:showCatName val="0"/>
          <c:showSerName val="0"/>
          <c:showPercent val="0"/>
          <c:showBubbleSize val="0"/>
        </c:dLbls>
        <c:gapWidth val="182"/>
        <c:axId val="362297216"/>
        <c:axId val="362298752"/>
      </c:barChart>
      <c:catAx>
        <c:axId val="362297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298752"/>
        <c:crosses val="autoZero"/>
        <c:auto val="1"/>
        <c:lblAlgn val="ctr"/>
        <c:lblOffset val="100"/>
        <c:noMultiLvlLbl val="0"/>
      </c:catAx>
      <c:valAx>
        <c:axId val="36229875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297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HTTP Browsing  Success Rate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Sheet1!$A$467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Sheet1!$B$467</c:f>
              <c:numCache>
                <c:formatCode>0.00%</c:formatCode>
                <c:ptCount val="1"/>
                <c:pt idx="0">
                  <c:v>1</c:v>
                </c:pt>
              </c:numCache>
            </c:numRef>
          </c:val>
          <c:extLst>
            <c:ext xmlns:c16="http://schemas.microsoft.com/office/drawing/2014/chart" uri="{C3380CC4-5D6E-409C-BE32-E72D297353CC}">
              <c16:uniqueId val="{00000000-9964-46BC-B0DA-727386982DE0}"/>
            </c:ext>
          </c:extLst>
        </c:ser>
        <c:ser>
          <c:idx val="1"/>
          <c:order val="1"/>
          <c:tx>
            <c:strRef>
              <c:f>Sheet1!$A$468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Sheet1!$B$468</c:f>
              <c:numCache>
                <c:formatCode>0.00%</c:formatCode>
                <c:ptCount val="1"/>
                <c:pt idx="0">
                  <c:v>1</c:v>
                </c:pt>
              </c:numCache>
            </c:numRef>
          </c:val>
          <c:extLst>
            <c:ext xmlns:c16="http://schemas.microsoft.com/office/drawing/2014/chart" uri="{C3380CC4-5D6E-409C-BE32-E72D297353CC}">
              <c16:uniqueId val="{00000001-9964-46BC-B0DA-727386982DE0}"/>
            </c:ext>
          </c:extLst>
        </c:ser>
        <c:ser>
          <c:idx val="2"/>
          <c:order val="2"/>
          <c:tx>
            <c:strRef>
              <c:f>Sheet1!$A$469</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Sheet1!$B$469</c:f>
              <c:numCache>
                <c:formatCode>0.00%</c:formatCode>
                <c:ptCount val="1"/>
                <c:pt idx="0">
                  <c:v>1</c:v>
                </c:pt>
              </c:numCache>
            </c:numRef>
          </c:val>
          <c:extLst>
            <c:ext xmlns:c16="http://schemas.microsoft.com/office/drawing/2014/chart" uri="{C3380CC4-5D6E-409C-BE32-E72D297353CC}">
              <c16:uniqueId val="{00000002-9964-46BC-B0DA-727386982DE0}"/>
            </c:ext>
          </c:extLst>
        </c:ser>
        <c:dLbls>
          <c:dLblPos val="outEnd"/>
          <c:showLegendKey val="0"/>
          <c:showVal val="1"/>
          <c:showCatName val="0"/>
          <c:showSerName val="0"/>
          <c:showPercent val="0"/>
          <c:showBubbleSize val="0"/>
        </c:dLbls>
        <c:gapWidth val="219"/>
        <c:overlap val="-27"/>
        <c:axId val="354699520"/>
        <c:axId val="354701312"/>
      </c:barChart>
      <c:catAx>
        <c:axId val="3546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701312"/>
        <c:crosses val="autoZero"/>
        <c:auto val="1"/>
        <c:lblAlgn val="ctr"/>
        <c:lblOffset val="100"/>
        <c:noMultiLvlLbl val="0"/>
      </c:catAx>
      <c:valAx>
        <c:axId val="354701312"/>
        <c:scaling>
          <c:orientation val="minMax"/>
          <c:max val="1.02"/>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699520"/>
        <c:crosses val="autoZero"/>
        <c:crossBetween val="between"/>
        <c:majorUnit val="2.0000000000000004E-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Success Rate (%)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Sheet1!$A$415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Sheet1!$B$415:$C$415</c:f>
              <c:numCache>
                <c:formatCode>0.00%</c:formatCode>
                <c:ptCount val="2"/>
                <c:pt idx="0">
                  <c:v>1</c:v>
                </c:pt>
                <c:pt idx="1">
                  <c:v>0.99570000000000003</c:v>
                </c:pt>
              </c:numCache>
            </c:numRef>
          </c:val>
          <c:extLst>
            <c:ext xmlns:c16="http://schemas.microsoft.com/office/drawing/2014/chart" uri="{C3380CC4-5D6E-409C-BE32-E72D297353CC}">
              <c16:uniqueId val="{00000000-CCB2-4252-9026-0BF306703372}"/>
            </c:ext>
          </c:extLst>
        </c:ser>
        <c:ser>
          <c:idx val="1"/>
          <c:order val="1"/>
          <c:tx>
            <c:strRef>
              <c:f>Sheet1!$A$416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Sheet1!$B$416:$C$416</c:f>
              <c:numCache>
                <c:formatCode>0.00%</c:formatCode>
                <c:ptCount val="2"/>
                <c:pt idx="0">
                  <c:v>1</c:v>
                </c:pt>
                <c:pt idx="1">
                  <c:v>1</c:v>
                </c:pt>
              </c:numCache>
            </c:numRef>
          </c:val>
          <c:extLst>
            <c:ext xmlns:c16="http://schemas.microsoft.com/office/drawing/2014/chart" uri="{C3380CC4-5D6E-409C-BE32-E72D297353CC}">
              <c16:uniqueId val="{00000001-CCB2-4252-9026-0BF306703372}"/>
            </c:ext>
          </c:extLst>
        </c:ser>
        <c:ser>
          <c:idx val="2"/>
          <c:order val="2"/>
          <c:tx>
            <c:strRef>
              <c:f>Sheet1!$A$417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Sheet1!$B$417:$C$417</c:f>
              <c:numCache>
                <c:formatCode>0.00%</c:formatCode>
                <c:ptCount val="2"/>
                <c:pt idx="0">
                  <c:v>1</c:v>
                </c:pt>
                <c:pt idx="1">
                  <c:v>1</c:v>
                </c:pt>
              </c:numCache>
            </c:numRef>
          </c:val>
          <c:extLst>
            <c:ext xmlns:c16="http://schemas.microsoft.com/office/drawing/2014/chart" uri="{C3380CC4-5D6E-409C-BE32-E72D297353CC}">
              <c16:uniqueId val="{00000002-CCB2-4252-9026-0BF306703372}"/>
            </c:ext>
          </c:extLst>
        </c:ser>
        <c:dLbls>
          <c:dLblPos val="outEnd"/>
          <c:showLegendKey val="0"/>
          <c:showVal val="1"/>
          <c:showCatName val="0"/>
          <c:showSerName val="0"/>
          <c:showPercent val="0"/>
          <c:showBubbleSize val="0"/>
        </c:dLbls>
        <c:gapWidth val="219"/>
        <c:overlap val="-27"/>
        <c:axId val="979608223"/>
        <c:axId val="414380047"/>
      </c:barChart>
      <c:catAx>
        <c:axId val="979608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4380047"/>
        <c:crosses val="autoZero"/>
        <c:auto val="1"/>
        <c:lblAlgn val="ctr"/>
        <c:lblOffset val="100"/>
        <c:noMultiLvlLbl val="0"/>
      </c:catAx>
      <c:valAx>
        <c:axId val="414380047"/>
        <c:scaling>
          <c:orientation val="minMax"/>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79608223"/>
        <c:crosses val="autoZero"/>
        <c:crossBetween val="between"/>
        <c:majorUnit val="5.000000000000001E-3"/>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Throughput (Kbps)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4476719821786982"/>
          <c:y val="0.11175330314605787"/>
          <c:w val="0.81005344280814007"/>
          <c:h val="0.60115768209218134"/>
        </c:manualLayout>
      </c:layout>
      <c:barChart>
        <c:barDir val="bar"/>
        <c:grouping val="clustered"/>
        <c:varyColors val="0"/>
        <c:ser>
          <c:idx val="0"/>
          <c:order val="0"/>
          <c:tx>
            <c:strRef>
              <c:f>Sheet1!$A$447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Sheet1!$B$447:$E$447</c:f>
              <c:numCache>
                <c:formatCode>0.00</c:formatCode>
                <c:ptCount val="4"/>
                <c:pt idx="0">
                  <c:v>46172.72</c:v>
                </c:pt>
                <c:pt idx="1">
                  <c:v>16624.740000000002</c:v>
                </c:pt>
                <c:pt idx="2">
                  <c:v>177456.54</c:v>
                </c:pt>
                <c:pt idx="3">
                  <c:v>31484.63</c:v>
                </c:pt>
              </c:numCache>
            </c:numRef>
          </c:val>
          <c:extLst>
            <c:ext xmlns:c16="http://schemas.microsoft.com/office/drawing/2014/chart" uri="{C3380CC4-5D6E-409C-BE32-E72D297353CC}">
              <c16:uniqueId val="{00000000-F725-4699-A897-AA882A85E89E}"/>
            </c:ext>
          </c:extLst>
        </c:ser>
        <c:ser>
          <c:idx val="1"/>
          <c:order val="1"/>
          <c:tx>
            <c:strRef>
              <c:f>Sheet1!$A$448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Sheet1!$B$448:$E$448</c:f>
              <c:numCache>
                <c:formatCode>0.00</c:formatCode>
                <c:ptCount val="4"/>
                <c:pt idx="0">
                  <c:v>24826.97</c:v>
                </c:pt>
                <c:pt idx="1">
                  <c:v>13955.81</c:v>
                </c:pt>
                <c:pt idx="2">
                  <c:v>198254.07999999999</c:v>
                </c:pt>
                <c:pt idx="3">
                  <c:v>42328.41</c:v>
                </c:pt>
              </c:numCache>
            </c:numRef>
          </c:val>
          <c:extLst>
            <c:ext xmlns:c16="http://schemas.microsoft.com/office/drawing/2014/chart" uri="{C3380CC4-5D6E-409C-BE32-E72D297353CC}">
              <c16:uniqueId val="{00000001-F725-4699-A897-AA882A85E89E}"/>
            </c:ext>
          </c:extLst>
        </c:ser>
        <c:ser>
          <c:idx val="2"/>
          <c:order val="2"/>
          <c:tx>
            <c:strRef>
              <c:f>Sheet1!$A$449</c:f>
              <c:strCache>
                <c:ptCount val="1"/>
                <c:pt idx="0">
                  <c:v>CELTISS</c:v>
                </c:pt>
              </c:strCache>
            </c:strRef>
          </c:tx>
          <c:spPr>
            <a:solidFill>
              <a:srgbClr val="0070C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Sheet1!$B$449:$E$449</c:f>
              <c:numCache>
                <c:formatCode>0.00</c:formatCode>
                <c:ptCount val="4"/>
                <c:pt idx="0">
                  <c:v>12997.57</c:v>
                </c:pt>
                <c:pt idx="1">
                  <c:v>11903.43</c:v>
                </c:pt>
                <c:pt idx="2">
                  <c:v>28803.17</c:v>
                </c:pt>
                <c:pt idx="3">
                  <c:v>14455.73</c:v>
                </c:pt>
              </c:numCache>
            </c:numRef>
          </c:val>
          <c:extLst>
            <c:ext xmlns:c16="http://schemas.microsoft.com/office/drawing/2014/chart" uri="{C3380CC4-5D6E-409C-BE32-E72D297353CC}">
              <c16:uniqueId val="{00000002-F725-4699-A897-AA882A85E89E}"/>
            </c:ext>
          </c:extLst>
        </c:ser>
        <c:dLbls>
          <c:dLblPos val="outEnd"/>
          <c:showLegendKey val="0"/>
          <c:showVal val="1"/>
          <c:showCatName val="0"/>
          <c:showSerName val="0"/>
          <c:showPercent val="0"/>
          <c:showBubbleSize val="0"/>
        </c:dLbls>
        <c:gapWidth val="182"/>
        <c:axId val="362754816"/>
        <c:axId val="362756352"/>
      </c:barChart>
      <c:catAx>
        <c:axId val="362754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56352"/>
        <c:crosses val="autoZero"/>
        <c:auto val="1"/>
        <c:lblAlgn val="ctr"/>
        <c:lblOffset val="100"/>
        <c:noMultiLvlLbl val="0"/>
      </c:catAx>
      <c:valAx>
        <c:axId val="362756352"/>
        <c:scaling>
          <c:orientation val="minMax"/>
          <c:max val="220000"/>
          <c:min val="0"/>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54816"/>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fr-FR"/>
              <a:t>3G</a:t>
            </a:r>
            <a:r>
              <a:rPr lang="fr-FR" baseline="0"/>
              <a:t> band </a:t>
            </a:r>
            <a:r>
              <a:rPr lang="fr-FR" sz="1400" b="0" i="0" u="none" strike="noStrike" baseline="0">
                <a:effectLst/>
              </a:rPr>
              <a:t>Distribution </a:t>
            </a:r>
            <a:r>
              <a:rPr lang="fr-FR"/>
              <a:t>(%)</a:t>
            </a:r>
          </a:p>
        </c:rich>
      </c:tx>
      <c:layout>
        <c:manualLayout>
          <c:xMode val="edge"/>
          <c:yMode val="edge"/>
          <c:x val="0.25289574219889183"/>
          <c:y val="4.8840625906657886E-2"/>
          <c:w val="0.7471042275428772"/>
          <c:h val="0.15181452035903931"/>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Sheet1!$A$571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Sheet1!$B$571:$C$571</c:f>
              <c:numCache>
                <c:formatCode>0.00%</c:formatCode>
                <c:ptCount val="2"/>
                <c:pt idx="0">
                  <c:v>9.5500000000000002E-2</c:v>
                </c:pt>
                <c:pt idx="1">
                  <c:v>0.90449999999999997</c:v>
                </c:pt>
              </c:numCache>
            </c:numRef>
          </c:val>
          <c:extLst>
            <c:ext xmlns:c16="http://schemas.microsoft.com/office/drawing/2014/chart" uri="{C3380CC4-5D6E-409C-BE32-E72D297353CC}">
              <c16:uniqueId val="{00000000-6E8B-4E28-9563-9FA546F524D2}"/>
            </c:ext>
          </c:extLst>
        </c:ser>
        <c:ser>
          <c:idx val="2"/>
          <c:order val="1"/>
          <c:tx>
            <c:strRef>
              <c:f>Sheet1!$A$572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Sheet1!$B$572:$C$572</c:f>
              <c:numCache>
                <c:formatCode>0.00%</c:formatCode>
                <c:ptCount val="2"/>
                <c:pt idx="0">
                  <c:v>0.34739999999999999</c:v>
                </c:pt>
                <c:pt idx="1">
                  <c:v>0.65259999999999996</c:v>
                </c:pt>
              </c:numCache>
            </c:numRef>
          </c:val>
          <c:extLst>
            <c:ext xmlns:c16="http://schemas.microsoft.com/office/drawing/2014/chart" uri="{C3380CC4-5D6E-409C-BE32-E72D297353CC}">
              <c16:uniqueId val="{00000001-6E8B-4E28-9563-9FA546F524D2}"/>
            </c:ext>
          </c:extLst>
        </c:ser>
        <c:ser>
          <c:idx val="1"/>
          <c:order val="2"/>
          <c:tx>
            <c:strRef>
              <c:f>Sheet1!$A$573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Sheet1!$B$573:$C$573</c:f>
              <c:numCache>
                <c:formatCode>0.00%</c:formatCode>
                <c:ptCount val="2"/>
                <c:pt idx="0">
                  <c:v>4.3299999999999998E-2</c:v>
                </c:pt>
                <c:pt idx="1">
                  <c:v>0.95669999999999999</c:v>
                </c:pt>
              </c:numCache>
            </c:numRef>
          </c:val>
          <c:extLst>
            <c:ext xmlns:c16="http://schemas.microsoft.com/office/drawing/2014/chart" uri="{C3380CC4-5D6E-409C-BE32-E72D297353CC}">
              <c16:uniqueId val="{00000002-6E8B-4E28-9563-9FA546F524D2}"/>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4G Band Distribution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Sheet1!$A$493</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Sheet1!$B$493:$F$493</c:f>
              <c:numCache>
                <c:formatCode>0.00%</c:formatCode>
                <c:ptCount val="5"/>
                <c:pt idx="0">
                  <c:v>8.7800000000000003E-2</c:v>
                </c:pt>
                <c:pt idx="1">
                  <c:v>7.7000000000000002E-3</c:v>
                </c:pt>
                <c:pt idx="2">
                  <c:v>6.59E-2</c:v>
                </c:pt>
                <c:pt idx="3">
                  <c:v>0</c:v>
                </c:pt>
                <c:pt idx="4">
                  <c:v>0.8387</c:v>
                </c:pt>
              </c:numCache>
            </c:numRef>
          </c:val>
          <c:extLst>
            <c:ext xmlns:c16="http://schemas.microsoft.com/office/drawing/2014/chart" uri="{C3380CC4-5D6E-409C-BE32-E72D297353CC}">
              <c16:uniqueId val="{00000000-12B2-4BE7-BE15-14D95E8E92EA}"/>
            </c:ext>
          </c:extLst>
        </c:ser>
        <c:ser>
          <c:idx val="1"/>
          <c:order val="1"/>
          <c:tx>
            <c:strRef>
              <c:f>Sheet1!$A$494</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Sheet1!$B$494:$F$494</c:f>
              <c:numCache>
                <c:formatCode>0.00%</c:formatCode>
                <c:ptCount val="5"/>
                <c:pt idx="0">
                  <c:v>0.50360000000000005</c:v>
                </c:pt>
                <c:pt idx="1">
                  <c:v>0</c:v>
                </c:pt>
                <c:pt idx="2">
                  <c:v>0</c:v>
                </c:pt>
                <c:pt idx="3">
                  <c:v>0</c:v>
                </c:pt>
                <c:pt idx="4">
                  <c:v>0.49640000000000001</c:v>
                </c:pt>
              </c:numCache>
            </c:numRef>
          </c:val>
          <c:extLst>
            <c:ext xmlns:c16="http://schemas.microsoft.com/office/drawing/2014/chart" uri="{C3380CC4-5D6E-409C-BE32-E72D297353CC}">
              <c16:uniqueId val="{00000001-12B2-4BE7-BE15-14D95E8E92EA}"/>
            </c:ext>
          </c:extLst>
        </c:ser>
        <c:ser>
          <c:idx val="2"/>
          <c:order val="2"/>
          <c:tx>
            <c:strRef>
              <c:f>Sheet1!$A$495</c:f>
              <c:strCache>
                <c:ptCount val="1"/>
                <c:pt idx="0">
                  <c:v>CELTISS</c:v>
                </c:pt>
              </c:strCache>
            </c:strRef>
          </c:tx>
          <c:spPr>
            <a:solidFill>
              <a:srgbClr val="0070C0"/>
            </a:solidFill>
            <a:ln>
              <a:noFill/>
            </a:ln>
            <a:effectLst/>
          </c:spPr>
          <c:invertIfNegative val="0"/>
          <c:dLbls>
            <c:dLbl>
              <c:idx val="1"/>
              <c:layout>
                <c:manualLayout>
                  <c:x val="9.8422439842078564E-3"/>
                  <c:y val="-3.192848020434227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2B2-4BE7-BE15-14D95E8E92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Sheet1!$B$495:$F$495</c:f>
              <c:numCache>
                <c:formatCode>0.00%</c:formatCode>
                <c:ptCount val="5"/>
                <c:pt idx="0">
                  <c:v>0.2883</c:v>
                </c:pt>
                <c:pt idx="1">
                  <c:v>0</c:v>
                </c:pt>
                <c:pt idx="2">
                  <c:v>0.7117</c:v>
                </c:pt>
                <c:pt idx="3">
                  <c:v>0</c:v>
                </c:pt>
                <c:pt idx="4">
                  <c:v>0</c:v>
                </c:pt>
              </c:numCache>
            </c:numRef>
          </c:val>
          <c:extLst>
            <c:ext xmlns:c16="http://schemas.microsoft.com/office/drawing/2014/chart" uri="{C3380CC4-5D6E-409C-BE32-E72D297353CC}">
              <c16:uniqueId val="{00000003-12B2-4BE7-BE15-14D95E8E92EA}"/>
            </c:ext>
          </c:extLst>
        </c:ser>
        <c:dLbls>
          <c:dLblPos val="outEnd"/>
          <c:showLegendKey val="0"/>
          <c:showVal val="1"/>
          <c:showCatName val="0"/>
          <c:showSerName val="0"/>
          <c:showPercent val="0"/>
          <c:showBubbleSize val="0"/>
        </c:dLbls>
        <c:gapWidth val="219"/>
        <c:overlap val="-27"/>
        <c:axId val="363086976"/>
        <c:axId val="363088512"/>
      </c:barChart>
      <c:catAx>
        <c:axId val="36308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88512"/>
        <c:crosses val="autoZero"/>
        <c:auto val="1"/>
        <c:lblAlgn val="ctr"/>
        <c:lblOffset val="100"/>
        <c:noMultiLvlLbl val="0"/>
      </c:catAx>
      <c:valAx>
        <c:axId val="363088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86976"/>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3G Packet Technology usage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Sheet1!$B$606</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Sheet1!$B$607:$B$610</c:f>
              <c:numCache>
                <c:formatCode>0.00%</c:formatCode>
                <c:ptCount val="4"/>
                <c:pt idx="0">
                  <c:v>0.52549999999999997</c:v>
                </c:pt>
                <c:pt idx="1">
                  <c:v>2.7799999999999998E-2</c:v>
                </c:pt>
                <c:pt idx="2">
                  <c:v>0</c:v>
                </c:pt>
                <c:pt idx="3">
                  <c:v>0.44669999999999999</c:v>
                </c:pt>
              </c:numCache>
            </c:numRef>
          </c:val>
          <c:extLst>
            <c:ext xmlns:c16="http://schemas.microsoft.com/office/drawing/2014/chart" uri="{C3380CC4-5D6E-409C-BE32-E72D297353CC}">
              <c16:uniqueId val="{00000000-633B-4080-81F7-0CF7C4B7DA7C}"/>
            </c:ext>
          </c:extLst>
        </c:ser>
        <c:ser>
          <c:idx val="1"/>
          <c:order val="1"/>
          <c:tx>
            <c:strRef>
              <c:f>Sheet1!$C$606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Sheet1!$C$607:$C$610</c:f>
              <c:numCache>
                <c:formatCode>0.00%</c:formatCode>
                <c:ptCount val="4"/>
                <c:pt idx="0">
                  <c:v>0.22120000000000001</c:v>
                </c:pt>
                <c:pt idx="1">
                  <c:v>0.34749999999999998</c:v>
                </c:pt>
                <c:pt idx="2">
                  <c:v>0</c:v>
                </c:pt>
                <c:pt idx="3">
                  <c:v>0.43130000000000002</c:v>
                </c:pt>
              </c:numCache>
            </c:numRef>
          </c:val>
          <c:extLst>
            <c:ext xmlns:c16="http://schemas.microsoft.com/office/drawing/2014/chart" uri="{C3380CC4-5D6E-409C-BE32-E72D297353CC}">
              <c16:uniqueId val="{00000001-633B-4080-81F7-0CF7C4B7DA7C}"/>
            </c:ext>
          </c:extLst>
        </c:ser>
        <c:ser>
          <c:idx val="2"/>
          <c:order val="2"/>
          <c:tx>
            <c:strRef>
              <c:f>Sheet1!$D$606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Sheet1!$D$607:$D$610</c:f>
              <c:numCache>
                <c:formatCode>0.00%</c:formatCode>
                <c:ptCount val="4"/>
                <c:pt idx="0">
                  <c:v>0.3795</c:v>
                </c:pt>
                <c:pt idx="1">
                  <c:v>6.4799999999999996E-2</c:v>
                </c:pt>
                <c:pt idx="2">
                  <c:v>1.21E-2</c:v>
                </c:pt>
                <c:pt idx="3">
                  <c:v>0.54359999999999997</c:v>
                </c:pt>
              </c:numCache>
            </c:numRef>
          </c:val>
          <c:extLst>
            <c:ext xmlns:c16="http://schemas.microsoft.com/office/drawing/2014/chart" uri="{C3380CC4-5D6E-409C-BE32-E72D297353CC}">
              <c16:uniqueId val="{00000002-633B-4080-81F7-0CF7C4B7DA7C}"/>
            </c:ext>
          </c:extLst>
        </c:ser>
        <c:dLbls>
          <c:dLblPos val="outEnd"/>
          <c:showLegendKey val="0"/>
          <c:showVal val="1"/>
          <c:showCatName val="0"/>
          <c:showSerName val="0"/>
          <c:showPercent val="0"/>
          <c:showBubbleSize val="0"/>
        </c:dLbls>
        <c:gapWidth val="219"/>
        <c:overlap val="-27"/>
        <c:axId val="1019512799"/>
        <c:axId val="1000977727"/>
      </c:barChart>
      <c:catAx>
        <c:axId val="101951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00977727"/>
        <c:crosses val="autoZero"/>
        <c:auto val="1"/>
        <c:lblAlgn val="ctr"/>
        <c:lblOffset val="100"/>
        <c:noMultiLvlLbl val="0"/>
      </c:catAx>
      <c:valAx>
        <c:axId val="100097772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1951279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1"/>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RSRP Distribution (%)</a:t>
            </a:r>
          </a:p>
        </c:rich>
      </c:tx>
      <c:layout>
        <c:manualLayout>
          <c:xMode val="edge"/>
          <c:yMode val="edge"/>
          <c:x val="0.3653220940743403"/>
          <c:y val="5.1584447292925599E-2"/>
          <c:w val="0.5281212329864502"/>
          <c:h val="0.1852854341268539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7498151909683349E-2"/>
          <c:y val="0.17954011940595618"/>
          <c:w val="0.901385046637452"/>
          <c:h val="0.63360087383611008"/>
        </c:manualLayout>
      </c:layout>
      <c:barChart>
        <c:barDir val="col"/>
        <c:grouping val="clustered"/>
        <c:varyColors val="0"/>
        <c:ser>
          <c:idx val="0"/>
          <c:order val="0"/>
          <c:tx>
            <c:strRef>
              <c:f>Sheet1!$A$45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Sheet1!$B$45:$D$45</c:f>
              <c:numCache>
                <c:formatCode>0.00%</c:formatCode>
                <c:ptCount val="3"/>
                <c:pt idx="0">
                  <c:v>0.24540000000000001</c:v>
                </c:pt>
                <c:pt idx="1">
                  <c:v>0.8448</c:v>
                </c:pt>
                <c:pt idx="2">
                  <c:v>0.96679999999999999</c:v>
                </c:pt>
              </c:numCache>
            </c:numRef>
          </c:val>
          <c:extLst>
            <c:ext xmlns:c16="http://schemas.microsoft.com/office/drawing/2014/chart" uri="{C3380CC4-5D6E-409C-BE32-E72D297353CC}">
              <c16:uniqueId val="{00000000-05A1-4953-AA44-E19DED331671}"/>
            </c:ext>
          </c:extLst>
        </c:ser>
        <c:ser>
          <c:idx val="2"/>
          <c:order val="1"/>
          <c:tx>
            <c:strRef>
              <c:f>Sheet1!$A$46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Sheet1!$B$46:$D$46</c:f>
              <c:numCache>
                <c:formatCode>0.00%</c:formatCode>
                <c:ptCount val="3"/>
                <c:pt idx="0">
                  <c:v>0.81399999999999995</c:v>
                </c:pt>
                <c:pt idx="1">
                  <c:v>0.97399999999999998</c:v>
                </c:pt>
                <c:pt idx="2">
                  <c:v>0.99919999999999998</c:v>
                </c:pt>
              </c:numCache>
            </c:numRef>
          </c:val>
          <c:extLst>
            <c:ext xmlns:c16="http://schemas.microsoft.com/office/drawing/2014/chart" uri="{C3380CC4-5D6E-409C-BE32-E72D297353CC}">
              <c16:uniqueId val="{00000001-05A1-4953-AA44-E19DED331671}"/>
            </c:ext>
          </c:extLst>
        </c:ser>
        <c:ser>
          <c:idx val="1"/>
          <c:order val="2"/>
          <c:tx>
            <c:strRef>
              <c:f>Sheet1!$A$47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Sheet1!$B$47:$D$47</c:f>
              <c:numCache>
                <c:formatCode>0.00%</c:formatCode>
                <c:ptCount val="3"/>
                <c:pt idx="0">
                  <c:v>0.44230000000000003</c:v>
                </c:pt>
                <c:pt idx="1">
                  <c:v>0.7722</c:v>
                </c:pt>
                <c:pt idx="2">
                  <c:v>0.92549999999999999</c:v>
                </c:pt>
              </c:numCache>
            </c:numRef>
          </c:val>
          <c:extLst>
            <c:ext xmlns:c16="http://schemas.microsoft.com/office/drawing/2014/chart" uri="{C3380CC4-5D6E-409C-BE32-E72D297353CC}">
              <c16:uniqueId val="{00000002-05A1-4953-AA44-E19DED331671}"/>
            </c:ext>
          </c:extLst>
        </c:ser>
        <c:dLbls>
          <c:dLblPos val="outEnd"/>
          <c:showLegendKey val="0"/>
          <c:showVal val="1"/>
          <c:showCatName val="0"/>
          <c:showSerName val="0"/>
          <c:showPercent val="0"/>
          <c:showBubbleSize val="0"/>
        </c:dLbls>
        <c:gapWidth val="219"/>
        <c:overlap val="-27"/>
        <c:axId val="284408832"/>
        <c:axId val="286049024"/>
      </c:barChart>
      <c:catAx>
        <c:axId val="2844088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6049024"/>
        <c:crosses val="autoZero"/>
        <c:auto val="1"/>
        <c:lblAlgn val="ctr"/>
        <c:lblOffset val="100"/>
        <c:tickLblSkip val="1"/>
        <c:noMultiLvlLbl val="1"/>
      </c:catAx>
      <c:valAx>
        <c:axId val="2860490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408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4G Packet Technology usage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Sheet1!$B$590</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Sheet1!$B$591:$B$592</c:f>
              <c:numCache>
                <c:formatCode>0.00%</c:formatCode>
                <c:ptCount val="2"/>
                <c:pt idx="0">
                  <c:v>0.1386</c:v>
                </c:pt>
                <c:pt idx="1">
                  <c:v>0.86140000000000005</c:v>
                </c:pt>
              </c:numCache>
            </c:numRef>
          </c:val>
          <c:extLst>
            <c:ext xmlns:c16="http://schemas.microsoft.com/office/drawing/2014/chart" uri="{C3380CC4-5D6E-409C-BE32-E72D297353CC}">
              <c16:uniqueId val="{00000000-08BD-429B-83F3-C6856A475AD4}"/>
            </c:ext>
          </c:extLst>
        </c:ser>
        <c:ser>
          <c:idx val="1"/>
          <c:order val="1"/>
          <c:tx>
            <c:strRef>
              <c:f>Sheet1!$C$590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Sheet1!$C$591:$C$592</c:f>
              <c:numCache>
                <c:formatCode>0.00%</c:formatCode>
                <c:ptCount val="2"/>
                <c:pt idx="0">
                  <c:v>0.51090000000000002</c:v>
                </c:pt>
                <c:pt idx="1">
                  <c:v>0.48909999999999998</c:v>
                </c:pt>
              </c:numCache>
            </c:numRef>
          </c:val>
          <c:extLst>
            <c:ext xmlns:c16="http://schemas.microsoft.com/office/drawing/2014/chart" uri="{C3380CC4-5D6E-409C-BE32-E72D297353CC}">
              <c16:uniqueId val="{00000001-08BD-429B-83F3-C6856A475AD4}"/>
            </c:ext>
          </c:extLst>
        </c:ser>
        <c:ser>
          <c:idx val="2"/>
          <c:order val="2"/>
          <c:tx>
            <c:strRef>
              <c:f>Sheet1!$D$590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Sheet1!$D$591:$D$592</c:f>
              <c:numCache>
                <c:formatCode>0.00%</c:formatCode>
                <c:ptCount val="2"/>
                <c:pt idx="0">
                  <c:v>0.45350000000000001</c:v>
                </c:pt>
                <c:pt idx="1">
                  <c:v>0.54649999999999999</c:v>
                </c:pt>
              </c:numCache>
            </c:numRef>
          </c:val>
          <c:extLst>
            <c:ext xmlns:c16="http://schemas.microsoft.com/office/drawing/2014/chart" uri="{C3380CC4-5D6E-409C-BE32-E72D297353CC}">
              <c16:uniqueId val="{00000002-08BD-429B-83F3-C6856A475AD4}"/>
            </c:ext>
          </c:extLst>
        </c:ser>
        <c:dLbls>
          <c:dLblPos val="outEnd"/>
          <c:showLegendKey val="0"/>
          <c:showVal val="1"/>
          <c:showCatName val="0"/>
          <c:showSerName val="0"/>
          <c:showPercent val="0"/>
          <c:showBubbleSize val="0"/>
        </c:dLbls>
        <c:gapWidth val="219"/>
        <c:overlap val="-27"/>
        <c:axId val="986534575"/>
        <c:axId val="753523247"/>
      </c:barChart>
      <c:catAx>
        <c:axId val="986534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53523247"/>
        <c:crosses val="autoZero"/>
        <c:auto val="1"/>
        <c:lblAlgn val="ctr"/>
        <c:lblOffset val="100"/>
        <c:noMultiLvlLbl val="0"/>
      </c:catAx>
      <c:valAx>
        <c:axId val="75352324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653457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Call Blocked Rate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Sheet1!$B$146</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Sheet1!$B$147</c:f>
              <c:numCache>
                <c:formatCode>0.00%</c:formatCode>
                <c:ptCount val="1"/>
                <c:pt idx="0">
                  <c:v>6.1000000000000004E-3</c:v>
                </c:pt>
              </c:numCache>
            </c:numRef>
          </c:val>
          <c:extLst>
            <c:ext xmlns:c16="http://schemas.microsoft.com/office/drawing/2014/chart" uri="{C3380CC4-5D6E-409C-BE32-E72D297353CC}">
              <c16:uniqueId val="{00000000-3912-4C7D-A9B7-31F2FBF9ED62}"/>
            </c:ext>
          </c:extLst>
        </c:ser>
        <c:ser>
          <c:idx val="1"/>
          <c:order val="1"/>
          <c:tx>
            <c:strRef>
              <c:f>Sheet1!$C$146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Sheet1!$C$147</c:f>
              <c:numCache>
                <c:formatCode>0.00%</c:formatCode>
                <c:ptCount val="1"/>
                <c:pt idx="0">
                  <c:v>1.29E-2</c:v>
                </c:pt>
              </c:numCache>
            </c:numRef>
          </c:val>
          <c:extLst>
            <c:ext xmlns:c16="http://schemas.microsoft.com/office/drawing/2014/chart" uri="{C3380CC4-5D6E-409C-BE32-E72D297353CC}">
              <c16:uniqueId val="{00000001-3912-4C7D-A9B7-31F2FBF9ED62}"/>
            </c:ext>
          </c:extLst>
        </c:ser>
        <c:ser>
          <c:idx val="2"/>
          <c:order val="2"/>
          <c:tx>
            <c:strRef>
              <c:f>Sheet1!$D$146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Sheet1!$D$147</c:f>
              <c:numCache>
                <c:formatCode>0.00%</c:formatCode>
                <c:ptCount val="1"/>
                <c:pt idx="0">
                  <c:v>1.17E-2</c:v>
                </c:pt>
              </c:numCache>
            </c:numRef>
          </c:val>
          <c:extLst>
            <c:ext xmlns:c16="http://schemas.microsoft.com/office/drawing/2014/chart" uri="{C3380CC4-5D6E-409C-BE32-E72D297353CC}">
              <c16:uniqueId val="{00000002-3912-4C7D-A9B7-31F2FBF9ED62}"/>
            </c:ext>
          </c:extLst>
        </c:ser>
        <c:dLbls>
          <c:dLblPos val="outEnd"/>
          <c:showLegendKey val="0"/>
          <c:showVal val="1"/>
          <c:showCatName val="0"/>
          <c:showSerName val="0"/>
          <c:showPercent val="0"/>
          <c:showBubbleSize val="0"/>
        </c:dLbls>
        <c:gapWidth val="219"/>
        <c:overlap val="-27"/>
        <c:axId val="322050304"/>
        <c:axId val="322068480"/>
      </c:barChart>
      <c:catAx>
        <c:axId val="32205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68480"/>
        <c:crosses val="autoZero"/>
        <c:auto val="1"/>
        <c:lblAlgn val="ctr"/>
        <c:lblOffset val="100"/>
        <c:noMultiLvlLbl val="0"/>
      </c:catAx>
      <c:valAx>
        <c:axId val="322068480"/>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50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a:t>Call Blocked Rate per Technology (%)</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Sheet1!$B$168:$B$169</c:f>
              <c:strCache>
                <c:ptCount val="2"/>
                <c:pt idx="0">
                  <c:v>MTN</c:v>
                </c:pt>
                <c:pt idx="1">
                  <c:v>2G</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Sheet1!$B$170</c:f>
              <c:numCache>
                <c:formatCode>0.00%</c:formatCode>
                <c:ptCount val="1"/>
                <c:pt idx="0">
                  <c:v>0</c:v>
                </c:pt>
              </c:numCache>
            </c:numRef>
          </c:val>
          <c:extLst>
            <c:ext xmlns:c16="http://schemas.microsoft.com/office/drawing/2014/chart" uri="{C3380CC4-5D6E-409C-BE32-E72D297353CC}">
              <c16:uniqueId val="{00000000-4FFE-4DC8-8613-A322FE11A2F0}"/>
            </c:ext>
          </c:extLst>
        </c:ser>
        <c:ser>
          <c:idx val="1"/>
          <c:order val="1"/>
          <c:tx>
            <c:strRef>
              <c:f>Sheet1!$C$168:$C$169</c:f>
              <c:strCache>
                <c:ptCount val="2"/>
                <c:pt idx="0">
                  <c:v>MTN</c:v>
                </c:pt>
                <c:pt idx="1">
                  <c:v>3G</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Sheet1!$C$170</c:f>
              <c:numCache>
                <c:formatCode>0.00%</c:formatCode>
                <c:ptCount val="1"/>
                <c:pt idx="0">
                  <c:v>7.7999999999999996E-3</c:v>
                </c:pt>
              </c:numCache>
            </c:numRef>
          </c:val>
          <c:extLst>
            <c:ext xmlns:c16="http://schemas.microsoft.com/office/drawing/2014/chart" uri="{C3380CC4-5D6E-409C-BE32-E72D297353CC}">
              <c16:uniqueId val="{00000001-4FFE-4DC8-8613-A322FE11A2F0}"/>
            </c:ext>
          </c:extLst>
        </c:ser>
        <c:ser>
          <c:idx val="2"/>
          <c:order val="2"/>
          <c:tx>
            <c:strRef>
              <c:f>Sheet1!$D$168:$D$169</c:f>
              <c:strCache>
                <c:ptCount val="2"/>
                <c:pt idx="0">
                  <c:v>MOOV</c:v>
                </c:pt>
                <c:pt idx="1">
                  <c:v>2G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Sheet1!$D$170</c:f>
              <c:numCache>
                <c:formatCode>0.00%</c:formatCode>
                <c:ptCount val="1"/>
                <c:pt idx="0">
                  <c:v>0</c:v>
                </c:pt>
              </c:numCache>
            </c:numRef>
          </c:val>
          <c:extLst>
            <c:ext xmlns:c16="http://schemas.microsoft.com/office/drawing/2014/chart" uri="{C3380CC4-5D6E-409C-BE32-E72D297353CC}">
              <c16:uniqueId val="{00000002-4FFE-4DC8-8613-A322FE11A2F0}"/>
            </c:ext>
          </c:extLst>
        </c:ser>
        <c:ser>
          <c:idx val="3"/>
          <c:order val="3"/>
          <c:tx>
            <c:strRef>
              <c:f>Sheet1!$E$168:$E$169</c:f>
              <c:strCache>
                <c:ptCount val="2"/>
                <c:pt idx="0">
                  <c:v>MOOV</c:v>
                </c:pt>
                <c:pt idx="1">
                  <c:v>3G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Sheet1!$E$170</c:f>
              <c:numCache>
                <c:formatCode>0.00%</c:formatCode>
                <c:ptCount val="1"/>
                <c:pt idx="0">
                  <c:v>1.4800000000000001E-2</c:v>
                </c:pt>
              </c:numCache>
            </c:numRef>
          </c:val>
          <c:extLst>
            <c:ext xmlns:c16="http://schemas.microsoft.com/office/drawing/2014/chart" uri="{C3380CC4-5D6E-409C-BE32-E72D297353CC}">
              <c16:uniqueId val="{00000003-4FFE-4DC8-8613-A322FE11A2F0}"/>
            </c:ext>
          </c:extLst>
        </c:ser>
        <c:ser>
          <c:idx val="4"/>
          <c:order val="4"/>
          <c:tx>
            <c:strRef>
              <c:f>Sheet1!$F$168:$F$169</c:f>
              <c:strCache>
                <c:ptCount val="2"/>
                <c:pt idx="0">
                  <c:v>CELTISS</c:v>
                </c:pt>
                <c:pt idx="1">
                  <c:v>2G</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Sheet1!$F$170</c:f>
              <c:numCache>
                <c:formatCode>0.00%</c:formatCode>
                <c:ptCount val="1"/>
                <c:pt idx="0">
                  <c:v>2.8400000000000002E-2</c:v>
                </c:pt>
              </c:numCache>
            </c:numRef>
          </c:val>
          <c:extLst>
            <c:ext xmlns:c16="http://schemas.microsoft.com/office/drawing/2014/chart" uri="{C3380CC4-5D6E-409C-BE32-E72D297353CC}">
              <c16:uniqueId val="{00000004-4FFE-4DC8-8613-A322FE11A2F0}"/>
            </c:ext>
          </c:extLst>
        </c:ser>
        <c:ser>
          <c:idx val="5"/>
          <c:order val="5"/>
          <c:tx>
            <c:strRef>
              <c:f>Sheet1!$G$168:$G$169</c:f>
              <c:strCache>
                <c:ptCount val="2"/>
                <c:pt idx="0">
                  <c:v>CELTISS</c:v>
                </c:pt>
                <c:pt idx="1">
                  <c:v>3G</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Sheet1!$G$170</c:f>
              <c:numCache>
                <c:formatCode>0.00%</c:formatCode>
                <c:ptCount val="1"/>
                <c:pt idx="0">
                  <c:v>9.4000000000000004E-3</c:v>
                </c:pt>
              </c:numCache>
            </c:numRef>
          </c:val>
          <c:extLst>
            <c:ext xmlns:c16="http://schemas.microsoft.com/office/drawing/2014/chart" uri="{C3380CC4-5D6E-409C-BE32-E72D297353CC}">
              <c16:uniqueId val="{00000005-4FFE-4DC8-8613-A322FE11A2F0}"/>
            </c:ext>
          </c:extLst>
        </c:ser>
        <c:dLbls>
          <c:dLblPos val="outEnd"/>
          <c:showLegendKey val="0"/>
          <c:showVal val="1"/>
          <c:showCatName val="0"/>
          <c:showSerName val="0"/>
          <c:showPercent val="0"/>
          <c:showBubbleSize val="0"/>
        </c:dLbls>
        <c:gapWidth val="219"/>
        <c:overlap val="-27"/>
        <c:axId val="322050304"/>
        <c:axId val="322068480"/>
      </c:barChart>
      <c:catAx>
        <c:axId val="32205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68480"/>
        <c:crosses val="autoZero"/>
        <c:auto val="1"/>
        <c:lblAlgn val="ctr"/>
        <c:lblOffset val="100"/>
        <c:noMultiLvlLbl val="0"/>
      </c:catAx>
      <c:valAx>
        <c:axId val="322068480"/>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50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a:t>Average MOS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Sheet1!$B$84</c:f>
              <c:strCache>
                <c:ptCount val="1"/>
                <c:pt idx="0">
                  <c:v>MTN</c:v>
                </c:pt>
              </c:strCache>
            </c:strRef>
          </c:tx>
          <c:spPr>
            <a:solidFill>
              <a:srgbClr val="FFC00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Sheet1!$B$85</c:f>
              <c:numCache>
                <c:formatCode>General</c:formatCode>
                <c:ptCount val="1"/>
                <c:pt idx="0">
                  <c:v>3.79</c:v>
                </c:pt>
              </c:numCache>
            </c:numRef>
          </c:val>
          <c:extLst>
            <c:ext xmlns:c16="http://schemas.microsoft.com/office/drawing/2014/chart" uri="{C3380CC4-5D6E-409C-BE32-E72D297353CC}">
              <c16:uniqueId val="{00000000-00E8-4E7D-863C-6A9F18AFC390}"/>
            </c:ext>
          </c:extLst>
        </c:ser>
        <c:ser>
          <c:idx val="1"/>
          <c:order val="1"/>
          <c:tx>
            <c:strRef>
              <c:f>Sheet1!$C$84</c:f>
              <c:strCache>
                <c:ptCount val="1"/>
                <c:pt idx="0">
                  <c:v>MOOV</c:v>
                </c:pt>
              </c:strCache>
            </c:strRef>
          </c:tx>
          <c:spPr>
            <a:solidFill>
              <a:srgbClr val="92D05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Sheet1!$C$85</c:f>
              <c:numCache>
                <c:formatCode>General</c:formatCode>
                <c:ptCount val="1"/>
                <c:pt idx="0">
                  <c:v>3.95</c:v>
                </c:pt>
              </c:numCache>
            </c:numRef>
          </c:val>
          <c:extLst>
            <c:ext xmlns:c16="http://schemas.microsoft.com/office/drawing/2014/chart" uri="{C3380CC4-5D6E-409C-BE32-E72D297353CC}">
              <c16:uniqueId val="{00000001-00E8-4E7D-863C-6A9F18AFC390}"/>
            </c:ext>
          </c:extLst>
        </c:ser>
        <c:ser>
          <c:idx val="2"/>
          <c:order val="2"/>
          <c:tx>
            <c:strRef>
              <c:f>Sheet1!$D$84</c:f>
              <c:strCache>
                <c:ptCount val="1"/>
                <c:pt idx="0">
                  <c:v>CELTISS</c:v>
                </c:pt>
              </c:strCache>
            </c:strRef>
          </c:tx>
          <c:spPr>
            <a:solidFill>
              <a:srgbClr val="0070C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Sheet1!$D$85</c:f>
              <c:numCache>
                <c:formatCode>General</c:formatCode>
                <c:ptCount val="1"/>
                <c:pt idx="0">
                  <c:v>3.91</c:v>
                </c:pt>
              </c:numCache>
            </c:numRef>
          </c:val>
          <c:extLst>
            <c:ext xmlns:c16="http://schemas.microsoft.com/office/drawing/2014/chart" uri="{C3380CC4-5D6E-409C-BE32-E72D297353CC}">
              <c16:uniqueId val="{00000002-00E8-4E7D-863C-6A9F18AFC390}"/>
            </c:ext>
          </c:extLst>
        </c:ser>
        <c:dLbls>
          <c:dLblPos val="outEnd"/>
          <c:showLegendKey val="0"/>
          <c:showVal val="1"/>
          <c:showCatName val="0"/>
          <c:showSerName val="0"/>
          <c:showPercent val="0"/>
          <c:showBubbleSize val="0"/>
        </c:dLbls>
        <c:gapWidth val="219"/>
        <c:overlap val="-27"/>
        <c:axId val="980399711"/>
        <c:axId val="1072775535"/>
      </c:barChart>
      <c:catAx>
        <c:axId val="980399711"/>
        <c:scaling>
          <c:orientation val="minMax"/>
        </c:scaling>
        <c:delete val="1"/>
        <c:axPos val="b"/>
        <c:numFmt formatCode="General" sourceLinked="1"/>
        <c:majorTickMark val="none"/>
        <c:minorTickMark val="none"/>
        <c:tickLblPos val="nextTo"/>
        <c:crossAx val="1072775535"/>
        <c:crosses val="autoZero"/>
        <c:auto val="1"/>
        <c:lblAlgn val="ctr"/>
        <c:lblOffset val="100"/>
        <c:noMultiLvlLbl val="0"/>
      </c:catAx>
      <c:valAx>
        <c:axId val="1072775535"/>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0399711"/>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Voice Quality Distribution (%)</a:t>
            </a:r>
          </a:p>
        </c:rich>
      </c:tx>
      <c:layout>
        <c:manualLayout>
          <c:xMode val="edge"/>
          <c:yMode val="edge"/>
          <c:x val="0.25289581422758561"/>
          <c:y val="3.7479882885430832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5909411963958627E-2"/>
          <c:y val="0.20998453032890915"/>
          <c:w val="0.89281024070082438"/>
          <c:h val="0.65969551709705432"/>
        </c:manualLayout>
      </c:layout>
      <c:barChart>
        <c:barDir val="col"/>
        <c:grouping val="clustered"/>
        <c:varyColors val="0"/>
        <c:ser>
          <c:idx val="0"/>
          <c:order val="0"/>
          <c:tx>
            <c:strRef>
              <c:f>Sheet1!$A$71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Sheet1!$B$71:$F$71</c:f>
              <c:numCache>
                <c:formatCode>0.00%</c:formatCode>
                <c:ptCount val="5"/>
                <c:pt idx="0">
                  <c:v>0.13850000000000001</c:v>
                </c:pt>
                <c:pt idx="1">
                  <c:v>0.83840000000000003</c:v>
                </c:pt>
                <c:pt idx="2">
                  <c:v>1.3599999999999999E-2</c:v>
                </c:pt>
                <c:pt idx="3">
                  <c:v>9.4000000000000004E-3</c:v>
                </c:pt>
                <c:pt idx="4">
                  <c:v>0.9769000000000001</c:v>
                </c:pt>
              </c:numCache>
            </c:numRef>
          </c:val>
          <c:extLst>
            <c:ext xmlns:c16="http://schemas.microsoft.com/office/drawing/2014/chart" uri="{C3380CC4-5D6E-409C-BE32-E72D297353CC}">
              <c16:uniqueId val="{00000000-AD0A-46A3-8826-3CF34A2F09E6}"/>
            </c:ext>
          </c:extLst>
        </c:ser>
        <c:ser>
          <c:idx val="2"/>
          <c:order val="1"/>
          <c:tx>
            <c:strRef>
              <c:f>Sheet1!$A$72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Sheet1!$B$72:$F$72</c:f>
              <c:numCache>
                <c:formatCode>0.00%</c:formatCode>
                <c:ptCount val="5"/>
                <c:pt idx="0">
                  <c:v>0.54879999999999995</c:v>
                </c:pt>
                <c:pt idx="1">
                  <c:v>0.40589999999999998</c:v>
                </c:pt>
                <c:pt idx="2">
                  <c:v>2.1499999999999998E-2</c:v>
                </c:pt>
                <c:pt idx="3">
                  <c:v>2.3800000000000002E-2</c:v>
                </c:pt>
                <c:pt idx="4">
                  <c:v>0.95469999999999988</c:v>
                </c:pt>
              </c:numCache>
            </c:numRef>
          </c:val>
          <c:extLst>
            <c:ext xmlns:c16="http://schemas.microsoft.com/office/drawing/2014/chart" uri="{C3380CC4-5D6E-409C-BE32-E72D297353CC}">
              <c16:uniqueId val="{00000001-AD0A-46A3-8826-3CF34A2F09E6}"/>
            </c:ext>
          </c:extLst>
        </c:ser>
        <c:ser>
          <c:idx val="1"/>
          <c:order val="2"/>
          <c:tx>
            <c:strRef>
              <c:f>Sheet1!$A$73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Sheet1!$B$73:$F$73</c:f>
              <c:numCache>
                <c:formatCode>0.00%</c:formatCode>
                <c:ptCount val="5"/>
                <c:pt idx="0">
                  <c:v>0.57630000000000003</c:v>
                </c:pt>
                <c:pt idx="1">
                  <c:v>0.41099999999999998</c:v>
                </c:pt>
                <c:pt idx="2">
                  <c:v>9.4999999999999998E-3</c:v>
                </c:pt>
                <c:pt idx="3">
                  <c:v>3.2000000000000002E-3</c:v>
                </c:pt>
                <c:pt idx="4">
                  <c:v>1.6999999999999999E-3</c:v>
                </c:pt>
              </c:numCache>
            </c:numRef>
          </c:val>
          <c:extLst>
            <c:ext xmlns:c16="http://schemas.microsoft.com/office/drawing/2014/chart" uri="{C3380CC4-5D6E-409C-BE32-E72D297353CC}">
              <c16:uniqueId val="{00000002-AD0A-46A3-8826-3CF34A2F09E6}"/>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Call Drop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Sheet1!$A$234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Sheet1!$B$234</c:f>
              <c:numCache>
                <c:formatCode>0.00%</c:formatCode>
                <c:ptCount val="1"/>
                <c:pt idx="0">
                  <c:v>7.1000000000000004E-3</c:v>
                </c:pt>
              </c:numCache>
            </c:numRef>
          </c:val>
          <c:extLst>
            <c:ext xmlns:c16="http://schemas.microsoft.com/office/drawing/2014/chart" uri="{C3380CC4-5D6E-409C-BE32-E72D297353CC}">
              <c16:uniqueId val="{00000000-EC92-41E6-9E06-F1B78AC190F1}"/>
            </c:ext>
          </c:extLst>
        </c:ser>
        <c:ser>
          <c:idx val="1"/>
          <c:order val="1"/>
          <c:tx>
            <c:strRef>
              <c:f>Sheet1!$A$235</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Sheet1!$B$235</c:f>
              <c:numCache>
                <c:formatCode>0.00%</c:formatCode>
                <c:ptCount val="1"/>
                <c:pt idx="0">
                  <c:v>8.3999999999999995E-3</c:v>
                </c:pt>
              </c:numCache>
            </c:numRef>
          </c:val>
          <c:extLst>
            <c:ext xmlns:c16="http://schemas.microsoft.com/office/drawing/2014/chart" uri="{C3380CC4-5D6E-409C-BE32-E72D297353CC}">
              <c16:uniqueId val="{00000001-EC92-41E6-9E06-F1B78AC190F1}"/>
            </c:ext>
          </c:extLst>
        </c:ser>
        <c:ser>
          <c:idx val="2"/>
          <c:order val="2"/>
          <c:tx>
            <c:strRef>
              <c:f>Sheet1!$A$236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Sheet1!$B$236</c:f>
              <c:numCache>
                <c:formatCode>0.00%</c:formatCode>
                <c:ptCount val="1"/>
                <c:pt idx="0">
                  <c:v>4.1000000000000003E-3</c:v>
                </c:pt>
              </c:numCache>
            </c:numRef>
          </c:val>
          <c:extLst>
            <c:ext xmlns:c16="http://schemas.microsoft.com/office/drawing/2014/chart" uri="{C3380CC4-5D6E-409C-BE32-E72D297353CC}">
              <c16:uniqueId val="{00000002-EC92-41E6-9E06-F1B78AC190F1}"/>
            </c:ext>
          </c:extLst>
        </c:ser>
        <c:dLbls>
          <c:dLblPos val="outEnd"/>
          <c:showLegendKey val="0"/>
          <c:showVal val="1"/>
          <c:showCatName val="0"/>
          <c:showSerName val="0"/>
          <c:showPercent val="0"/>
          <c:showBubbleSize val="0"/>
        </c:dLbls>
        <c:gapWidth val="219"/>
        <c:overlap val="-27"/>
        <c:axId val="287568256"/>
        <c:axId val="287569792"/>
      </c:barChart>
      <c:catAx>
        <c:axId val="28756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569792"/>
        <c:crosses val="autoZero"/>
        <c:auto val="1"/>
        <c:lblAlgn val="ctr"/>
        <c:lblOffset val="100"/>
        <c:noMultiLvlLbl val="0"/>
      </c:catAx>
      <c:valAx>
        <c:axId val="2875697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568256"/>
        <c:crosses val="autoZero"/>
        <c:crossBetween val="between"/>
        <c:majorUnit val="2.0000000000000005E-3"/>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System Technology usage(%)</a:t>
            </a:r>
          </a:p>
        </c:rich>
      </c:tx>
      <c:layout>
        <c:manualLayout>
          <c:xMode val="edge"/>
          <c:yMode val="edge"/>
          <c:x val="0.25289581422758561"/>
          <c:y val="3.7479882885430832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Sheet1!$A$511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Sheet1!$B$511:$C$511</c:f>
              <c:numCache>
                <c:formatCode>0.00%</c:formatCode>
                <c:ptCount val="2"/>
                <c:pt idx="0">
                  <c:v>1.6799999999999999E-2</c:v>
                </c:pt>
                <c:pt idx="1">
                  <c:v>0.98319999999999996</c:v>
                </c:pt>
              </c:numCache>
            </c:numRef>
          </c:val>
          <c:extLst>
            <c:ext xmlns:c16="http://schemas.microsoft.com/office/drawing/2014/chart" uri="{C3380CC4-5D6E-409C-BE32-E72D297353CC}">
              <c16:uniqueId val="{00000000-6274-401F-94B2-DACBC87E68F4}"/>
            </c:ext>
          </c:extLst>
        </c:ser>
        <c:ser>
          <c:idx val="2"/>
          <c:order val="1"/>
          <c:tx>
            <c:strRef>
              <c:f>Sheet1!$A$512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Sheet1!$B$512:$C$512</c:f>
              <c:numCache>
                <c:formatCode>0.00%</c:formatCode>
                <c:ptCount val="2"/>
                <c:pt idx="0">
                  <c:v>1.1999999999999999E-3</c:v>
                </c:pt>
                <c:pt idx="1">
                  <c:v>0.99880000000000002</c:v>
                </c:pt>
              </c:numCache>
            </c:numRef>
          </c:val>
          <c:extLst>
            <c:ext xmlns:c16="http://schemas.microsoft.com/office/drawing/2014/chart" uri="{C3380CC4-5D6E-409C-BE32-E72D297353CC}">
              <c16:uniqueId val="{00000001-6274-401F-94B2-DACBC87E68F4}"/>
            </c:ext>
          </c:extLst>
        </c:ser>
        <c:ser>
          <c:idx val="1"/>
          <c:order val="2"/>
          <c:tx>
            <c:strRef>
              <c:f>Sheet1!$A$513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Sheet1!$B$513:$C$513</c:f>
              <c:numCache>
                <c:formatCode>0.00%</c:formatCode>
                <c:ptCount val="2"/>
                <c:pt idx="0">
                  <c:v>2.0799999999999999E-2</c:v>
                </c:pt>
                <c:pt idx="1">
                  <c:v>0.97919999999999996</c:v>
                </c:pt>
              </c:numCache>
            </c:numRef>
          </c:val>
          <c:extLst>
            <c:ext xmlns:c16="http://schemas.microsoft.com/office/drawing/2014/chart" uri="{C3380CC4-5D6E-409C-BE32-E72D297353CC}">
              <c16:uniqueId val="{00000002-6274-401F-94B2-DACBC87E68F4}"/>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2676"/>
          </a:xfrm>
          <a:prstGeom prst="rect">
            <a:avLst/>
          </a:prstGeom>
          <a:noFill/>
          <a:ln>
            <a:noFill/>
          </a:ln>
        </p:spPr>
        <p:txBody>
          <a:bodyPr spcFirstLastPara="1" wrap="square" lIns="96600" tIns="48300" rIns="96600" bIns="4830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8" y="0"/>
            <a:ext cx="2984871" cy="502676"/>
          </a:xfrm>
          <a:prstGeom prst="rect">
            <a:avLst/>
          </a:prstGeom>
          <a:noFill/>
          <a:ln>
            <a:noFill/>
          </a:ln>
        </p:spPr>
        <p:txBody>
          <a:bodyPr spcFirstLastPara="1" wrap="square" lIns="96600" tIns="48300" rIns="96600" bIns="4830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6039"/>
            <a:ext cx="2984871" cy="502674"/>
          </a:xfrm>
          <a:prstGeom prst="rect">
            <a:avLst/>
          </a:prstGeom>
          <a:noFill/>
          <a:ln>
            <a:noFill/>
          </a:ln>
        </p:spPr>
        <p:txBody>
          <a:bodyPr spcFirstLastPara="1" wrap="square" lIns="96600" tIns="48300" rIns="96600" bIns="4830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marR="0" lvl="0" indent="0" algn="r" rtl="0">
              <a:spcBef>
                <a:spcPts val="0"/>
              </a:spcBef>
              <a:spcAft>
                <a:spcPts val="0"/>
              </a:spcAft>
              <a:buNone/>
            </a:pPr>
            <a:fld id="{00000000-1234-1234-1234-123412341234}" type="slidenum">
              <a:rPr lang="fr-FR" sz="1300" b="0" i="0" u="none" strike="noStrike" cap="none">
                <a:solidFill>
                  <a:schemeClr val="dk1"/>
                </a:solidFill>
                <a:latin typeface="Calibri"/>
                <a:ea typeface="Calibri"/>
                <a:cs typeface="Calibri"/>
                <a:sym typeface="Calibri"/>
              </a:rPr>
              <a:t>‹N°›</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7" name="Google Shape;1417;p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18" name="Google Shape;1418;p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a:t>
            </a:fld>
            <a:endParaRPr>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2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1" name="Google Shape;1771;p2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72" name="Google Shape;1772;p2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10</a:t>
            </a:fld>
            <a:endParaRPr>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p21: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89" name="Google Shape;1789;p2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p2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6" name="Google Shape;1796;p2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97" name="Google Shape;1797;p2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12</a:t>
            </a:fld>
            <a:endParaRPr>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3"/>
        <p:cNvGrpSpPr/>
        <p:nvPr/>
      </p:nvGrpSpPr>
      <p:grpSpPr>
        <a:xfrm>
          <a:off x="0" y="0"/>
          <a:ext cx="0" cy="0"/>
          <a:chOff x="0" y="0"/>
          <a:chExt cx="0" cy="0"/>
        </a:xfrm>
      </p:grpSpPr>
      <p:sp>
        <p:nvSpPr>
          <p:cNvPr id="1804" name="Google Shape;1804;p2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5" name="Google Shape;1805;p2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06" name="Google Shape;1806;p2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13</a:t>
            </a:fld>
            <a:endParaRPr>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p2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4" name="Google Shape;1814;p2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15" name="Google Shape;1815;p2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14</a:t>
            </a:fld>
            <a:endParaRPr>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Google Shape;1822;p2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3" name="Google Shape;1823;p2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24" name="Google Shape;1824;p2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15</a:t>
            </a:fld>
            <a:endParaRPr>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6: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32" name="Google Shape;1832;p2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Google Shape;1838;p2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9" name="Google Shape;1839;p2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40" name="Google Shape;1840;p2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17</a:t>
            </a:fld>
            <a:endParaRPr>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p2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9" name="Google Shape;1849;p2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50" name="Google Shape;1850;p2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18</a:t>
            </a:fld>
            <a:endParaRPr>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p2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6" name="Google Shape;1866;p2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67" name="Google Shape;1867;p2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19</a:t>
            </a:fld>
            <a:endParaRPr>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p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5" name="Google Shape;1435;p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36" name="Google Shape;1436;p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a:t>
            </a:fld>
            <a:endParaRPr>
              <a:solidFill>
                <a:srgbClr val="000000"/>
              </a:solidFill>
              <a:latin typeface="Arial"/>
              <a:ea typeface="Arial"/>
              <a:cs typeface="Arial"/>
              <a:sym typeface="Arial"/>
            </a:endParaRPr>
          </a:p>
        </p:txBody>
      </p:sp>
    </p:spTree>
    <p:extLst>
      <p:ext uri="{BB962C8B-B14F-4D97-AF65-F5344CB8AC3E}">
        <p14:creationId xmlns:p14="http://schemas.microsoft.com/office/powerpoint/2010/main" val="3765137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p3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6" name="Google Shape;1876;p3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77" name="Google Shape;1877;p3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20</a:t>
            </a:fld>
            <a:endParaRPr>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1"/>
        <p:cNvGrpSpPr/>
        <p:nvPr/>
      </p:nvGrpSpPr>
      <p:grpSpPr>
        <a:xfrm>
          <a:off x="0" y="0"/>
          <a:ext cx="0" cy="0"/>
          <a:chOff x="0" y="0"/>
          <a:chExt cx="0" cy="0"/>
        </a:xfrm>
      </p:grpSpPr>
      <p:sp>
        <p:nvSpPr>
          <p:cNvPr id="1892" name="Google Shape;1892;p3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3" name="Google Shape;1893;p3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94" name="Google Shape;1894;p3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21</a:t>
            </a:fld>
            <a:endParaRPr>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p3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3" name="Google Shape;1903;p3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04" name="Google Shape;1904;p3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22</a:t>
            </a:fld>
            <a:endParaRPr>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p33: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20" name="Google Shape;1920;p33: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p3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7" name="Google Shape;1927;p3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28" name="Google Shape;1928;p3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24</a:t>
            </a:fld>
            <a:endParaRPr>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6"/>
        <p:cNvGrpSpPr/>
        <p:nvPr/>
      </p:nvGrpSpPr>
      <p:grpSpPr>
        <a:xfrm>
          <a:off x="0" y="0"/>
          <a:ext cx="0" cy="0"/>
          <a:chOff x="0" y="0"/>
          <a:chExt cx="0" cy="0"/>
        </a:xfrm>
      </p:grpSpPr>
      <p:sp>
        <p:nvSpPr>
          <p:cNvPr id="1937" name="Google Shape;1937;p3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8" name="Google Shape;1938;p3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39" name="Google Shape;1939;p3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25</a:t>
            </a:fld>
            <a:endParaRPr>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7"/>
        <p:cNvGrpSpPr/>
        <p:nvPr/>
      </p:nvGrpSpPr>
      <p:grpSpPr>
        <a:xfrm>
          <a:off x="0" y="0"/>
          <a:ext cx="0" cy="0"/>
          <a:chOff x="0" y="0"/>
          <a:chExt cx="0" cy="0"/>
        </a:xfrm>
      </p:grpSpPr>
      <p:sp>
        <p:nvSpPr>
          <p:cNvPr id="1958" name="Google Shape;1958;p3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9" name="Google Shape;1959;p3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60" name="Google Shape;1960;p3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26</a:t>
            </a:fld>
            <a:endParaRPr>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7"/>
        <p:cNvGrpSpPr/>
        <p:nvPr/>
      </p:nvGrpSpPr>
      <p:grpSpPr>
        <a:xfrm>
          <a:off x="0" y="0"/>
          <a:ext cx="0" cy="0"/>
          <a:chOff x="0" y="0"/>
          <a:chExt cx="0" cy="0"/>
        </a:xfrm>
      </p:grpSpPr>
      <p:sp>
        <p:nvSpPr>
          <p:cNvPr id="1968" name="Google Shape;1968;p3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9" name="Google Shape;1969;p3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dirty="0"/>
          </a:p>
        </p:txBody>
      </p:sp>
      <p:sp>
        <p:nvSpPr>
          <p:cNvPr id="1970" name="Google Shape;1970;p3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27</a:t>
            </a:fld>
            <a:endParaRPr>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8"/>
        <p:cNvGrpSpPr/>
        <p:nvPr/>
      </p:nvGrpSpPr>
      <p:grpSpPr>
        <a:xfrm>
          <a:off x="0" y="0"/>
          <a:ext cx="0" cy="0"/>
          <a:chOff x="0" y="0"/>
          <a:chExt cx="0" cy="0"/>
        </a:xfrm>
      </p:grpSpPr>
      <p:sp>
        <p:nvSpPr>
          <p:cNvPr id="1979" name="Google Shape;1979;p3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0" name="Google Shape;1980;p3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81" name="Google Shape;1981;p3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28</a:t>
            </a:fld>
            <a:endParaRPr>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9"/>
        <p:cNvGrpSpPr/>
        <p:nvPr/>
      </p:nvGrpSpPr>
      <p:grpSpPr>
        <a:xfrm>
          <a:off x="0" y="0"/>
          <a:ext cx="0" cy="0"/>
          <a:chOff x="0" y="0"/>
          <a:chExt cx="0" cy="0"/>
        </a:xfrm>
      </p:grpSpPr>
      <p:sp>
        <p:nvSpPr>
          <p:cNvPr id="2010" name="Google Shape;2010;p4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1" name="Google Shape;2011;p4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12" name="Google Shape;2012;p4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29</a:t>
            </a:fld>
            <a:endParaRPr>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10: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47" name="Google Shape;1647;p1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8"/>
        <p:cNvGrpSpPr/>
        <p:nvPr/>
      </p:nvGrpSpPr>
      <p:grpSpPr>
        <a:xfrm>
          <a:off x="0" y="0"/>
          <a:ext cx="0" cy="0"/>
          <a:chOff x="0" y="0"/>
          <a:chExt cx="0" cy="0"/>
        </a:xfrm>
      </p:grpSpPr>
      <p:sp>
        <p:nvSpPr>
          <p:cNvPr id="2019" name="Google Shape;2019;p4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0" name="Google Shape;2020;p4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21" name="Google Shape;2021;p4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30</a:t>
            </a:fld>
            <a:endParaRPr>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p4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7" name="Google Shape;2037;p4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38" name="Google Shape;2038;p4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31</a:t>
            </a:fld>
            <a:endParaRPr>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p4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6" name="Google Shape;2046;p4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47" name="Google Shape;2047;p4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32</a:t>
            </a:fld>
            <a:endParaRPr>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p4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3" name="Google Shape;2063;p4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64" name="Google Shape;2064;p4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33</a:t>
            </a:fld>
            <a:endParaRPr>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0"/>
        <p:cNvGrpSpPr/>
        <p:nvPr/>
      </p:nvGrpSpPr>
      <p:grpSpPr>
        <a:xfrm>
          <a:off x="0" y="0"/>
          <a:ext cx="0" cy="0"/>
          <a:chOff x="0" y="0"/>
          <a:chExt cx="0" cy="0"/>
        </a:xfrm>
      </p:grpSpPr>
      <p:sp>
        <p:nvSpPr>
          <p:cNvPr id="2071" name="Google Shape;2071;p4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2" name="Google Shape;2072;p4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73" name="Google Shape;2073;p4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34</a:t>
            </a:fld>
            <a:endParaRPr>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p4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2" name="Google Shape;2082;p4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83" name="Google Shape;2083;p4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35</a:t>
            </a:fld>
            <a:endParaRPr>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1"/>
        <p:cNvGrpSpPr/>
        <p:nvPr/>
      </p:nvGrpSpPr>
      <p:grpSpPr>
        <a:xfrm>
          <a:off x="0" y="0"/>
          <a:ext cx="0" cy="0"/>
          <a:chOff x="0" y="0"/>
          <a:chExt cx="0" cy="0"/>
        </a:xfrm>
      </p:grpSpPr>
      <p:sp>
        <p:nvSpPr>
          <p:cNvPr id="2092" name="Google Shape;2092;p48: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93" name="Google Shape;2093;p4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8"/>
        <p:cNvGrpSpPr/>
        <p:nvPr/>
      </p:nvGrpSpPr>
      <p:grpSpPr>
        <a:xfrm>
          <a:off x="0" y="0"/>
          <a:ext cx="0" cy="0"/>
          <a:chOff x="0" y="0"/>
          <a:chExt cx="0" cy="0"/>
        </a:xfrm>
      </p:grpSpPr>
      <p:sp>
        <p:nvSpPr>
          <p:cNvPr id="2099" name="Google Shape;2099;p4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0" name="Google Shape;2100;p4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01" name="Google Shape;2101;p4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37</a:t>
            </a:fld>
            <a:endParaRPr>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8"/>
        <p:cNvGrpSpPr/>
        <p:nvPr/>
      </p:nvGrpSpPr>
      <p:grpSpPr>
        <a:xfrm>
          <a:off x="0" y="0"/>
          <a:ext cx="0" cy="0"/>
          <a:chOff x="0" y="0"/>
          <a:chExt cx="0" cy="0"/>
        </a:xfrm>
      </p:grpSpPr>
      <p:sp>
        <p:nvSpPr>
          <p:cNvPr id="2109" name="Google Shape;2109;p5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0" name="Google Shape;2110;p5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11" name="Google Shape;2111;p5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38</a:t>
            </a:fld>
            <a:endParaRPr>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p5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2" name="Google Shape;2122;p5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23" name="Google Shape;2123;p5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39</a:t>
            </a:fld>
            <a:endParaRPr>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p1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4" name="Google Shape;1654;p1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55" name="Google Shape;1655;p1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a:t>
            </a:fld>
            <a:endParaRPr>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0"/>
        <p:cNvGrpSpPr/>
        <p:nvPr/>
      </p:nvGrpSpPr>
      <p:grpSpPr>
        <a:xfrm>
          <a:off x="0" y="0"/>
          <a:ext cx="0" cy="0"/>
          <a:chOff x="0" y="0"/>
          <a:chExt cx="0" cy="0"/>
        </a:xfrm>
      </p:grpSpPr>
      <p:sp>
        <p:nvSpPr>
          <p:cNvPr id="2131" name="Google Shape;2131;p5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2" name="Google Shape;2132;p5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33" name="Google Shape;2133;p5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40</a:t>
            </a:fld>
            <a:endParaRPr>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p5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4" name="Google Shape;2144;p5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45" name="Google Shape;2145;p5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41</a:t>
            </a:fld>
            <a:endParaRPr>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p5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1" name="Google Shape;2171;p5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72" name="Google Shape;2172;p5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42</a:t>
            </a:fld>
            <a:endParaRPr>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
        <p:cNvGrpSpPr/>
        <p:nvPr/>
      </p:nvGrpSpPr>
      <p:grpSpPr>
        <a:xfrm>
          <a:off x="0" y="0"/>
          <a:ext cx="0" cy="0"/>
          <a:chOff x="0" y="0"/>
          <a:chExt cx="0" cy="0"/>
        </a:xfrm>
      </p:grpSpPr>
      <p:sp>
        <p:nvSpPr>
          <p:cNvPr id="2179" name="Google Shape;2179;p5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0" name="Google Shape;2180;p5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81" name="Google Shape;2181;p5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43</a:t>
            </a:fld>
            <a:endParaRPr>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p5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0" name="Google Shape;2190;p5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91" name="Google Shape;2191;p5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44</a:t>
            </a:fld>
            <a:endParaRPr>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8"/>
        <p:cNvGrpSpPr/>
        <p:nvPr/>
      </p:nvGrpSpPr>
      <p:grpSpPr>
        <a:xfrm>
          <a:off x="0" y="0"/>
          <a:ext cx="0" cy="0"/>
          <a:chOff x="0" y="0"/>
          <a:chExt cx="0" cy="0"/>
        </a:xfrm>
      </p:grpSpPr>
      <p:sp>
        <p:nvSpPr>
          <p:cNvPr id="2199" name="Google Shape;2199;p5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0" name="Google Shape;2200;p5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01" name="Google Shape;2201;p5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45</a:t>
            </a:fld>
            <a:endParaRPr>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5"/>
        <p:cNvGrpSpPr/>
        <p:nvPr/>
      </p:nvGrpSpPr>
      <p:grpSpPr>
        <a:xfrm>
          <a:off x="0" y="0"/>
          <a:ext cx="0" cy="0"/>
          <a:chOff x="0" y="0"/>
          <a:chExt cx="0" cy="0"/>
        </a:xfrm>
      </p:grpSpPr>
      <p:sp>
        <p:nvSpPr>
          <p:cNvPr id="2216" name="Google Shape;2216;p5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7" name="Google Shape;2217;p5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dirty="0"/>
          </a:p>
        </p:txBody>
      </p:sp>
      <p:sp>
        <p:nvSpPr>
          <p:cNvPr id="2218" name="Google Shape;2218;p5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46</a:t>
            </a:fld>
            <a:endParaRPr>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p6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7" name="Google Shape;2227;p6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28" name="Google Shape;2228;p6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47</a:t>
            </a:fld>
            <a:endParaRPr>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1"/>
        <p:cNvGrpSpPr/>
        <p:nvPr/>
      </p:nvGrpSpPr>
      <p:grpSpPr>
        <a:xfrm>
          <a:off x="0" y="0"/>
          <a:ext cx="0" cy="0"/>
          <a:chOff x="0" y="0"/>
          <a:chExt cx="0" cy="0"/>
        </a:xfrm>
      </p:grpSpPr>
      <p:sp>
        <p:nvSpPr>
          <p:cNvPr id="2692" name="Google Shape;2692;p108: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693" name="Google Shape;2693;p10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p15: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92" name="Google Shape;1692;p15: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p1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9" name="Google Shape;1699;p1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00" name="Google Shape;1700;p1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6</a:t>
            </a:fld>
            <a:endParaRPr>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p1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7" name="Google Shape;1717;p1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18" name="Google Shape;1718;p1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7</a:t>
            </a:fld>
            <a:endParaRPr>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Google Shape;1734;p1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5" name="Google Shape;1735;p1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36" name="Google Shape;1736;p1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8</a:t>
            </a:fld>
            <a:endParaRPr>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p1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3" name="Google Shape;1753;p1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54" name="Google Shape;1754;p1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9</a:t>
            </a:fld>
            <a:endParaRPr>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 A">
  <p:cSld name="Title Slide - A">
    <p:bg>
      <p:bgPr>
        <a:blipFill>
          <a:blip r:embed="rId2">
            <a:alphaModFix/>
          </a:blip>
          <a:stretch>
            <a:fillRect/>
          </a:stretch>
        </a:blipFill>
        <a:effectLst/>
      </p:bgPr>
    </p:bg>
    <p:spTree>
      <p:nvGrpSpPr>
        <p:cNvPr id="1" name="Shape 14"/>
        <p:cNvGrpSpPr/>
        <p:nvPr/>
      </p:nvGrpSpPr>
      <p:grpSpPr>
        <a:xfrm>
          <a:off x="0" y="0"/>
          <a:ext cx="0" cy="0"/>
          <a:chOff x="0" y="0"/>
          <a:chExt cx="0" cy="0"/>
        </a:xfrm>
      </p:grpSpPr>
      <p:grpSp>
        <p:nvGrpSpPr>
          <p:cNvPr id="15" name="Google Shape;15;p110"/>
          <p:cNvGrpSpPr/>
          <p:nvPr/>
        </p:nvGrpSpPr>
        <p:grpSpPr>
          <a:xfrm>
            <a:off x="469900" y="457761"/>
            <a:ext cx="1998000" cy="374400"/>
            <a:chOff x="398463" y="404813"/>
            <a:chExt cx="1627187" cy="307976"/>
          </a:xfrm>
        </p:grpSpPr>
        <p:sp>
          <p:nvSpPr>
            <p:cNvPr id="16" name="Google Shape;16;p110"/>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7" name="Google Shape;17;p110"/>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8" name="Google Shape;18;p110"/>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9" name="Google Shape;19;p110"/>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0" name="Google Shape;20;p110"/>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1" name="Google Shape;21;p110"/>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2" name="Google Shape;22;p110"/>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3" name="Google Shape;23;p110"/>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4" name="Google Shape;24;p110"/>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5" name="Google Shape;25;p110"/>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26" name="Google Shape;26;p110"/>
          <p:cNvSpPr txBox="1">
            <a:spLocks noGrp="1"/>
          </p:cNvSpPr>
          <p:nvPr>
            <p:ph type="subTitle" idx="1"/>
          </p:nvPr>
        </p:nvSpPr>
        <p:spPr>
          <a:xfrm>
            <a:off x="469900" y="5051913"/>
            <a:ext cx="3521274" cy="98137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2000"/>
              <a:buNone/>
              <a:defRPr sz="2000" b="1">
                <a:solidFill>
                  <a:schemeClr val="lt1"/>
                </a:solidFill>
              </a:defRPr>
            </a:lvl1pPr>
            <a:lvl2pPr lvl="1" algn="l">
              <a:spcBef>
                <a:spcPts val="0"/>
              </a:spcBef>
              <a:spcAft>
                <a:spcPts val="0"/>
              </a:spcAft>
              <a:buClr>
                <a:schemeClr val="lt1"/>
              </a:buClr>
              <a:buSzPts val="2000"/>
              <a:buNone/>
              <a:defRPr sz="20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27" name="Google Shape;27;p110"/>
          <p:cNvSpPr txBox="1">
            <a:spLocks noGrp="1"/>
          </p:cNvSpPr>
          <p:nvPr>
            <p:ph type="body" idx="2"/>
          </p:nvPr>
        </p:nvSpPr>
        <p:spPr>
          <a:xfrm>
            <a:off x="469900" y="6041240"/>
            <a:ext cx="3521274" cy="32893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600"/>
              <a:buNone/>
              <a:defRPr sz="16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Divider - Deloitte black">
  <p:cSld name="Divider - Deloitte black">
    <p:bg>
      <p:bgPr>
        <a:solidFill>
          <a:schemeClr val="dk1"/>
        </a:solidFill>
        <a:effectLst/>
      </p:bgPr>
    </p:bg>
    <p:spTree>
      <p:nvGrpSpPr>
        <p:cNvPr id="1" name="Shape 108"/>
        <p:cNvGrpSpPr/>
        <p:nvPr/>
      </p:nvGrpSpPr>
      <p:grpSpPr>
        <a:xfrm>
          <a:off x="0" y="0"/>
          <a:ext cx="0" cy="0"/>
          <a:chOff x="0" y="0"/>
          <a:chExt cx="0" cy="0"/>
        </a:xfrm>
      </p:grpSpPr>
      <p:sp>
        <p:nvSpPr>
          <p:cNvPr id="109" name="Google Shape;109;p130"/>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30"/>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11" name="Google Shape;111;p13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2_Title, subtitle &amp; chart">
  <p:cSld name="2_Title, subtitle &amp; chart">
    <p:spTree>
      <p:nvGrpSpPr>
        <p:cNvPr id="1" name="Shape 689"/>
        <p:cNvGrpSpPr/>
        <p:nvPr/>
      </p:nvGrpSpPr>
      <p:grpSpPr>
        <a:xfrm>
          <a:off x="0" y="0"/>
          <a:ext cx="0" cy="0"/>
          <a:chOff x="0" y="0"/>
          <a:chExt cx="0" cy="0"/>
        </a:xfrm>
      </p:grpSpPr>
      <p:sp>
        <p:nvSpPr>
          <p:cNvPr id="690" name="Google Shape;690;p220"/>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1" name="Google Shape;691;p220"/>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2" name="Google Shape;692;p220"/>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3" name="Google Shape;693;p22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2_3 chart">
  <p:cSld name="2_3 chart">
    <p:spTree>
      <p:nvGrpSpPr>
        <p:cNvPr id="1" name="Shape 694"/>
        <p:cNvGrpSpPr/>
        <p:nvPr/>
      </p:nvGrpSpPr>
      <p:grpSpPr>
        <a:xfrm>
          <a:off x="0" y="0"/>
          <a:ext cx="0" cy="0"/>
          <a:chOff x="0" y="0"/>
          <a:chExt cx="0" cy="0"/>
        </a:xfrm>
      </p:grpSpPr>
      <p:sp>
        <p:nvSpPr>
          <p:cNvPr id="695" name="Google Shape;695;p221"/>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6" name="Google Shape;696;p221"/>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7" name="Google Shape;697;p221"/>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8" name="Google Shape;698;p221"/>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9" name="Google Shape;699;p221"/>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00" name="Google Shape;700;p221"/>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1" name="Google Shape;701;p221"/>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2" name="Google Shape;702;p221"/>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2_Text and chart">
  <p:cSld name="2_Text and chart">
    <p:spTree>
      <p:nvGrpSpPr>
        <p:cNvPr id="1" name="Shape 703"/>
        <p:cNvGrpSpPr/>
        <p:nvPr/>
      </p:nvGrpSpPr>
      <p:grpSpPr>
        <a:xfrm>
          <a:off x="0" y="0"/>
          <a:ext cx="0" cy="0"/>
          <a:chOff x="0" y="0"/>
          <a:chExt cx="0" cy="0"/>
        </a:xfrm>
      </p:grpSpPr>
      <p:sp>
        <p:nvSpPr>
          <p:cNvPr id="704" name="Google Shape;704;p222"/>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5" name="Google Shape;705;p222"/>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06" name="Google Shape;706;p222"/>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7" name="Google Shape;707;p222"/>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8" name="Google Shape;708;p22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2_2 chart">
  <p:cSld name="2_2 chart">
    <p:spTree>
      <p:nvGrpSpPr>
        <p:cNvPr id="1" name="Shape 709"/>
        <p:cNvGrpSpPr/>
        <p:nvPr/>
      </p:nvGrpSpPr>
      <p:grpSpPr>
        <a:xfrm>
          <a:off x="0" y="0"/>
          <a:ext cx="0" cy="0"/>
          <a:chOff x="0" y="0"/>
          <a:chExt cx="0" cy="0"/>
        </a:xfrm>
      </p:grpSpPr>
      <p:sp>
        <p:nvSpPr>
          <p:cNvPr id="710" name="Google Shape;710;p223"/>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11" name="Google Shape;711;p223"/>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2" name="Google Shape;712;p223"/>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13" name="Google Shape;713;p223"/>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4" name="Google Shape;714;p223"/>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5" name="Google Shape;715;p22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2_Team profile">
  <p:cSld name="2_Team profile">
    <p:spTree>
      <p:nvGrpSpPr>
        <p:cNvPr id="1" name="Shape 716"/>
        <p:cNvGrpSpPr/>
        <p:nvPr/>
      </p:nvGrpSpPr>
      <p:grpSpPr>
        <a:xfrm>
          <a:off x="0" y="0"/>
          <a:ext cx="0" cy="0"/>
          <a:chOff x="0" y="0"/>
          <a:chExt cx="0" cy="0"/>
        </a:xfrm>
      </p:grpSpPr>
      <p:sp>
        <p:nvSpPr>
          <p:cNvPr id="717" name="Google Shape;717;p224"/>
          <p:cNvSpPr>
            <a:spLocks noGrp="1"/>
          </p:cNvSpPr>
          <p:nvPr>
            <p:ph type="pic" idx="2"/>
          </p:nvPr>
        </p:nvSpPr>
        <p:spPr>
          <a:xfrm>
            <a:off x="488742" y="1700213"/>
            <a:ext cx="2664000" cy="1260000"/>
          </a:xfrm>
          <a:prstGeom prst="rect">
            <a:avLst/>
          </a:prstGeom>
          <a:noFill/>
          <a:ln>
            <a:noFill/>
          </a:ln>
        </p:spPr>
      </p:sp>
      <p:sp>
        <p:nvSpPr>
          <p:cNvPr id="718" name="Google Shape;718;p224"/>
          <p:cNvSpPr>
            <a:spLocks noGrp="1"/>
          </p:cNvSpPr>
          <p:nvPr>
            <p:ph type="pic" idx="3"/>
          </p:nvPr>
        </p:nvSpPr>
        <p:spPr>
          <a:xfrm>
            <a:off x="3341040" y="1700212"/>
            <a:ext cx="2664000" cy="1260000"/>
          </a:xfrm>
          <a:prstGeom prst="rect">
            <a:avLst/>
          </a:prstGeom>
          <a:noFill/>
          <a:ln>
            <a:noFill/>
          </a:ln>
        </p:spPr>
      </p:sp>
      <p:sp>
        <p:nvSpPr>
          <p:cNvPr id="719" name="Google Shape;719;p224"/>
          <p:cNvSpPr>
            <a:spLocks noGrp="1"/>
          </p:cNvSpPr>
          <p:nvPr>
            <p:ph type="pic" idx="4"/>
          </p:nvPr>
        </p:nvSpPr>
        <p:spPr>
          <a:xfrm>
            <a:off x="6193338" y="1700212"/>
            <a:ext cx="2664000" cy="1260000"/>
          </a:xfrm>
          <a:prstGeom prst="rect">
            <a:avLst/>
          </a:prstGeom>
          <a:noFill/>
          <a:ln>
            <a:noFill/>
          </a:ln>
        </p:spPr>
      </p:sp>
      <p:sp>
        <p:nvSpPr>
          <p:cNvPr id="720" name="Google Shape;720;p224"/>
          <p:cNvSpPr>
            <a:spLocks noGrp="1"/>
          </p:cNvSpPr>
          <p:nvPr>
            <p:ph type="pic" idx="5"/>
          </p:nvPr>
        </p:nvSpPr>
        <p:spPr>
          <a:xfrm>
            <a:off x="9045636" y="1700212"/>
            <a:ext cx="2664000" cy="1260000"/>
          </a:xfrm>
          <a:prstGeom prst="rect">
            <a:avLst/>
          </a:prstGeom>
          <a:noFill/>
          <a:ln>
            <a:noFill/>
          </a:ln>
        </p:spPr>
      </p:sp>
      <p:sp>
        <p:nvSpPr>
          <p:cNvPr id="721" name="Google Shape;721;p224"/>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2" name="Google Shape;722;p224"/>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3" name="Google Shape;723;p224"/>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4" name="Google Shape;724;p224"/>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5" name="Google Shape;725;p224"/>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26" name="Google Shape;726;p22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2_Team profile 2">
  <p:cSld name="2_Team profile 2">
    <p:spTree>
      <p:nvGrpSpPr>
        <p:cNvPr id="1" name="Shape 727"/>
        <p:cNvGrpSpPr/>
        <p:nvPr/>
      </p:nvGrpSpPr>
      <p:grpSpPr>
        <a:xfrm>
          <a:off x="0" y="0"/>
          <a:ext cx="0" cy="0"/>
          <a:chOff x="0" y="0"/>
          <a:chExt cx="0" cy="0"/>
        </a:xfrm>
      </p:grpSpPr>
      <p:sp>
        <p:nvSpPr>
          <p:cNvPr id="728" name="Google Shape;728;p225"/>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29" name="Google Shape;729;p225"/>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0" name="Google Shape;730;p225"/>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1" name="Google Shape;731;p225"/>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2" name="Google Shape;732;p225"/>
          <p:cNvSpPr>
            <a:spLocks noGrp="1"/>
          </p:cNvSpPr>
          <p:nvPr>
            <p:ph type="pic" idx="2"/>
          </p:nvPr>
        </p:nvSpPr>
        <p:spPr>
          <a:xfrm>
            <a:off x="476780" y="1880213"/>
            <a:ext cx="2116800" cy="1591200"/>
          </a:xfrm>
          <a:prstGeom prst="rect">
            <a:avLst/>
          </a:prstGeom>
          <a:noFill/>
          <a:ln>
            <a:noFill/>
          </a:ln>
        </p:spPr>
      </p:sp>
      <p:sp>
        <p:nvSpPr>
          <p:cNvPr id="733" name="Google Shape;733;p225"/>
          <p:cNvSpPr>
            <a:spLocks noGrp="1"/>
          </p:cNvSpPr>
          <p:nvPr>
            <p:ph type="pic" idx="3"/>
          </p:nvPr>
        </p:nvSpPr>
        <p:spPr>
          <a:xfrm>
            <a:off x="6204097" y="1880212"/>
            <a:ext cx="2116800" cy="1591200"/>
          </a:xfrm>
          <a:prstGeom prst="rect">
            <a:avLst/>
          </a:prstGeom>
          <a:noFill/>
          <a:ln>
            <a:noFill/>
          </a:ln>
        </p:spPr>
      </p:sp>
      <p:sp>
        <p:nvSpPr>
          <p:cNvPr id="734" name="Google Shape;734;p225"/>
          <p:cNvSpPr>
            <a:spLocks noGrp="1"/>
          </p:cNvSpPr>
          <p:nvPr>
            <p:ph type="pic" idx="4"/>
          </p:nvPr>
        </p:nvSpPr>
        <p:spPr>
          <a:xfrm>
            <a:off x="481779" y="4256211"/>
            <a:ext cx="2116800" cy="1591200"/>
          </a:xfrm>
          <a:prstGeom prst="rect">
            <a:avLst/>
          </a:prstGeom>
          <a:noFill/>
          <a:ln>
            <a:noFill/>
          </a:ln>
        </p:spPr>
      </p:sp>
      <p:sp>
        <p:nvSpPr>
          <p:cNvPr id="735" name="Google Shape;735;p225"/>
          <p:cNvSpPr>
            <a:spLocks noGrp="1"/>
          </p:cNvSpPr>
          <p:nvPr>
            <p:ph type="pic" idx="5"/>
          </p:nvPr>
        </p:nvSpPr>
        <p:spPr>
          <a:xfrm>
            <a:off x="6204097" y="4256211"/>
            <a:ext cx="2116800" cy="1591200"/>
          </a:xfrm>
          <a:prstGeom prst="rect">
            <a:avLst/>
          </a:prstGeom>
          <a:noFill/>
          <a:ln>
            <a:noFill/>
          </a:ln>
        </p:spPr>
      </p:sp>
      <p:sp>
        <p:nvSpPr>
          <p:cNvPr id="736" name="Google Shape;736;p225"/>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7" name="Google Shape;737;p225"/>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8" name="Google Shape;738;p225"/>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9" name="Google Shape;739;p225"/>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0" name="Google Shape;740;p225"/>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1" name="Google Shape;741;p22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2_Qualifications 2 x 1">
  <p:cSld name="2_Qualifications 2 x 1">
    <p:spTree>
      <p:nvGrpSpPr>
        <p:cNvPr id="1" name="Shape 742"/>
        <p:cNvGrpSpPr/>
        <p:nvPr/>
      </p:nvGrpSpPr>
      <p:grpSpPr>
        <a:xfrm>
          <a:off x="0" y="0"/>
          <a:ext cx="0" cy="0"/>
          <a:chOff x="0" y="0"/>
          <a:chExt cx="0" cy="0"/>
        </a:xfrm>
      </p:grpSpPr>
      <p:sp>
        <p:nvSpPr>
          <p:cNvPr id="743" name="Google Shape;743;p226"/>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4" name="Google Shape;744;p226"/>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5" name="Google Shape;745;p226"/>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46" name="Google Shape;746;p226"/>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47" name="Google Shape;747;p226"/>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48" name="Google Shape;748;p226"/>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49" name="Google Shape;749;p226"/>
          <p:cNvSpPr>
            <a:spLocks noGrp="1"/>
          </p:cNvSpPr>
          <p:nvPr>
            <p:ph type="pic" idx="4"/>
          </p:nvPr>
        </p:nvSpPr>
        <p:spPr>
          <a:xfrm>
            <a:off x="10467635" y="1857892"/>
            <a:ext cx="1244161" cy="549275"/>
          </a:xfrm>
          <a:prstGeom prst="rect">
            <a:avLst/>
          </a:prstGeom>
          <a:noFill/>
          <a:ln>
            <a:noFill/>
          </a:ln>
        </p:spPr>
      </p:sp>
      <p:sp>
        <p:nvSpPr>
          <p:cNvPr id="750" name="Google Shape;750;p226"/>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2_Qualifications 2 x 2">
  <p:cSld name="2_Qualifications 2 x 2">
    <p:spTree>
      <p:nvGrpSpPr>
        <p:cNvPr id="1" name="Shape 751"/>
        <p:cNvGrpSpPr/>
        <p:nvPr/>
      </p:nvGrpSpPr>
      <p:grpSpPr>
        <a:xfrm>
          <a:off x="0" y="0"/>
          <a:ext cx="0" cy="0"/>
          <a:chOff x="0" y="0"/>
          <a:chExt cx="0" cy="0"/>
        </a:xfrm>
      </p:grpSpPr>
      <p:sp>
        <p:nvSpPr>
          <p:cNvPr id="752" name="Google Shape;752;p227"/>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3" name="Google Shape;753;p227"/>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4" name="Google Shape;754;p227"/>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55" name="Google Shape;755;p227"/>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56" name="Google Shape;756;p227"/>
          <p:cNvSpPr>
            <a:spLocks noGrp="1"/>
          </p:cNvSpPr>
          <p:nvPr>
            <p:ph type="pic" idx="3"/>
          </p:nvPr>
        </p:nvSpPr>
        <p:spPr>
          <a:xfrm>
            <a:off x="10467635" y="1857892"/>
            <a:ext cx="1244161" cy="549275"/>
          </a:xfrm>
          <a:prstGeom prst="rect">
            <a:avLst/>
          </a:prstGeom>
          <a:noFill/>
          <a:ln>
            <a:noFill/>
          </a:ln>
        </p:spPr>
      </p:sp>
      <p:sp>
        <p:nvSpPr>
          <p:cNvPr id="757" name="Google Shape;757;p227"/>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8" name="Google Shape;758;p227"/>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9" name="Google Shape;759;p227"/>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0" name="Google Shape;760;p227"/>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1" name="Google Shape;761;p227"/>
          <p:cNvSpPr>
            <a:spLocks noGrp="1"/>
          </p:cNvSpPr>
          <p:nvPr>
            <p:ph type="pic" idx="6"/>
          </p:nvPr>
        </p:nvSpPr>
        <p:spPr>
          <a:xfrm>
            <a:off x="4700436" y="4249683"/>
            <a:ext cx="1274916" cy="549275"/>
          </a:xfrm>
          <a:prstGeom prst="rect">
            <a:avLst/>
          </a:prstGeom>
          <a:noFill/>
          <a:ln>
            <a:noFill/>
          </a:ln>
        </p:spPr>
      </p:sp>
      <p:sp>
        <p:nvSpPr>
          <p:cNvPr id="762" name="Google Shape;762;p227"/>
          <p:cNvSpPr>
            <a:spLocks noGrp="1"/>
          </p:cNvSpPr>
          <p:nvPr>
            <p:ph type="pic" idx="7"/>
          </p:nvPr>
        </p:nvSpPr>
        <p:spPr>
          <a:xfrm>
            <a:off x="10459036" y="4248209"/>
            <a:ext cx="1244160" cy="549275"/>
          </a:xfrm>
          <a:prstGeom prst="rect">
            <a:avLst/>
          </a:prstGeom>
          <a:noFill/>
          <a:ln>
            <a:noFill/>
          </a:ln>
        </p:spPr>
      </p:sp>
      <p:sp>
        <p:nvSpPr>
          <p:cNvPr id="763" name="Google Shape;763;p227"/>
          <p:cNvSpPr>
            <a:spLocks noGrp="1"/>
          </p:cNvSpPr>
          <p:nvPr>
            <p:ph type="pic" idx="8"/>
          </p:nvPr>
        </p:nvSpPr>
        <p:spPr>
          <a:xfrm>
            <a:off x="4734795" y="1863917"/>
            <a:ext cx="1244906" cy="549275"/>
          </a:xfrm>
          <a:prstGeom prst="rect">
            <a:avLst/>
          </a:prstGeom>
          <a:noFill/>
          <a:ln>
            <a:noFill/>
          </a:ln>
        </p:spPr>
      </p:sp>
      <p:sp>
        <p:nvSpPr>
          <p:cNvPr id="764" name="Google Shape;764;p227"/>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65" name="Google Shape;765;p22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2_3 column green line">
  <p:cSld name="2_3 column green line">
    <p:spTree>
      <p:nvGrpSpPr>
        <p:cNvPr id="1" name="Shape 766"/>
        <p:cNvGrpSpPr/>
        <p:nvPr/>
      </p:nvGrpSpPr>
      <p:grpSpPr>
        <a:xfrm>
          <a:off x="0" y="0"/>
          <a:ext cx="0" cy="0"/>
          <a:chOff x="0" y="0"/>
          <a:chExt cx="0" cy="0"/>
        </a:xfrm>
      </p:grpSpPr>
      <p:sp>
        <p:nvSpPr>
          <p:cNvPr id="767" name="Google Shape;767;p228"/>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8" name="Google Shape;768;p228"/>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9" name="Google Shape;769;p228"/>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70" name="Google Shape;770;p228"/>
          <p:cNvSpPr txBox="1">
            <a:spLocks noGrp="1"/>
          </p:cNvSpPr>
          <p:nvPr>
            <p:ph type="body" idx="1"/>
          </p:nvPr>
        </p:nvSpPr>
        <p:spPr>
          <a:xfrm>
            <a:off x="4278313" y="1851441"/>
            <a:ext cx="363016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1" name="Google Shape;771;p228"/>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2" name="Google Shape;772;p228"/>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3" name="Google Shape;773;p228"/>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74" name="Google Shape;774;p22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2_4 column icon">
  <p:cSld name="2_4 column icon">
    <p:spTree>
      <p:nvGrpSpPr>
        <p:cNvPr id="1" name="Shape 775"/>
        <p:cNvGrpSpPr/>
        <p:nvPr/>
      </p:nvGrpSpPr>
      <p:grpSpPr>
        <a:xfrm>
          <a:off x="0" y="0"/>
          <a:ext cx="0" cy="0"/>
          <a:chOff x="0" y="0"/>
          <a:chExt cx="0" cy="0"/>
        </a:xfrm>
      </p:grpSpPr>
      <p:sp>
        <p:nvSpPr>
          <p:cNvPr id="776" name="Google Shape;776;p229"/>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7" name="Google Shape;777;p229"/>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8" name="Google Shape;778;p229"/>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9" name="Google Shape;779;p229"/>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80" name="Google Shape;780;p229"/>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81" name="Google Shape;781;p22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 Deloitte white">
  <p:cSld name="Divider - Deloitte white">
    <p:bg>
      <p:bgPr>
        <a:solidFill>
          <a:schemeClr val="lt1"/>
        </a:solidFill>
        <a:effectLst/>
      </p:bgPr>
    </p:bg>
    <p:spTree>
      <p:nvGrpSpPr>
        <p:cNvPr id="1" name="Shape 112"/>
        <p:cNvGrpSpPr/>
        <p:nvPr/>
      </p:nvGrpSpPr>
      <p:grpSpPr>
        <a:xfrm>
          <a:off x="0" y="0"/>
          <a:ext cx="0" cy="0"/>
          <a:chOff x="0" y="0"/>
          <a:chExt cx="0" cy="0"/>
        </a:xfrm>
      </p:grpSpPr>
      <p:sp>
        <p:nvSpPr>
          <p:cNvPr id="113" name="Google Shape;113;p131"/>
          <p:cNvSpPr txBox="1">
            <a:spLocks noGrp="1"/>
          </p:cNvSpPr>
          <p:nvPr>
            <p:ph type="title"/>
          </p:nvPr>
        </p:nvSpPr>
        <p:spPr>
          <a:xfrm>
            <a:off x="469901"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0"/>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31"/>
          <p:cNvSpPr txBox="1">
            <a:spLocks noGrp="1"/>
          </p:cNvSpPr>
          <p:nvPr>
            <p:ph type="body" idx="1"/>
          </p:nvPr>
        </p:nvSpPr>
        <p:spPr>
          <a:xfrm>
            <a:off x="469900" y="3429000"/>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0"/>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2_4 column icon green">
  <p:cSld name="2_4 column icon green">
    <p:bg>
      <p:bgPr>
        <a:solidFill>
          <a:schemeClr val="accent2"/>
        </a:solidFill>
        <a:effectLst/>
      </p:bgPr>
    </p:bg>
    <p:spTree>
      <p:nvGrpSpPr>
        <p:cNvPr id="1" name="Shape 782"/>
        <p:cNvGrpSpPr/>
        <p:nvPr/>
      </p:nvGrpSpPr>
      <p:grpSpPr>
        <a:xfrm>
          <a:off x="0" y="0"/>
          <a:ext cx="0" cy="0"/>
          <a:chOff x="0" y="0"/>
          <a:chExt cx="0" cy="0"/>
        </a:xfrm>
      </p:grpSpPr>
      <p:sp>
        <p:nvSpPr>
          <p:cNvPr id="783" name="Google Shape;783;p230"/>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4" name="Google Shape;784;p230"/>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5" name="Google Shape;785;p230"/>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6" name="Google Shape;786;p230"/>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7" name="Google Shape;787;p23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788" name="Google Shape;788;p230"/>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
        <p:nvSpPr>
          <p:cNvPr id="789" name="Google Shape;789;p230"/>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90" name="Google Shape;790;p23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accent1"/>
        </a:solidFill>
        <a:effectLst/>
      </p:bgPr>
    </p:bg>
    <p:spTree>
      <p:nvGrpSpPr>
        <p:cNvPr id="1" name="Shape 791"/>
        <p:cNvGrpSpPr/>
        <p:nvPr/>
      </p:nvGrpSpPr>
      <p:grpSpPr>
        <a:xfrm>
          <a:off x="0" y="0"/>
          <a:ext cx="0" cy="0"/>
          <a:chOff x="0" y="0"/>
          <a:chExt cx="0" cy="0"/>
        </a:xfrm>
      </p:grpSpPr>
      <p:sp>
        <p:nvSpPr>
          <p:cNvPr id="792" name="Google Shape;792;p231"/>
          <p:cNvSpPr/>
          <p:nvPr/>
        </p:nvSpPr>
        <p:spPr>
          <a:xfrm>
            <a:off x="3048" y="0"/>
            <a:ext cx="12188952" cy="6858000"/>
          </a:xfrm>
          <a:prstGeom prst="rect">
            <a:avLst/>
          </a:prstGeom>
          <a:solidFill>
            <a:schemeClr val="accent1"/>
          </a:solidFill>
          <a:ln w="25400" cap="flat" cmpd="sng">
            <a:solidFill>
              <a:srgbClr val="6189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793" name="Google Shape;793;p231"/>
          <p:cNvSpPr txBox="1">
            <a:spLocks noGrp="1"/>
          </p:cNvSpPr>
          <p:nvPr>
            <p:ph type="ctrTitle"/>
          </p:nvPr>
        </p:nvSpPr>
        <p:spPr>
          <a:xfrm>
            <a:off x="504883" y="1122363"/>
            <a:ext cx="10212330" cy="2387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9600"/>
              <a:buFont typeface="Verdana"/>
              <a:buNone/>
              <a:defRPr sz="9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4" name="Google Shape;794;p231"/>
          <p:cNvSpPr txBox="1">
            <a:spLocks noGrp="1"/>
          </p:cNvSpPr>
          <p:nvPr>
            <p:ph type="subTitle" idx="1"/>
          </p:nvPr>
        </p:nvSpPr>
        <p:spPr>
          <a:xfrm>
            <a:off x="504883" y="3289471"/>
            <a:ext cx="10212330" cy="4656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A5A5A5"/>
              </a:buClr>
              <a:buSzPts val="2000"/>
              <a:buNone/>
              <a:defRPr sz="2000">
                <a:solidFill>
                  <a:srgbClr val="A5A5A5"/>
                </a:solidFill>
              </a:defRPr>
            </a:lvl1pPr>
            <a:lvl2pPr lvl="1" algn="ctr">
              <a:spcBef>
                <a:spcPts val="1333"/>
              </a:spcBef>
              <a:spcAft>
                <a:spcPts val="0"/>
              </a:spcAft>
              <a:buClr>
                <a:schemeClr val="dk1"/>
              </a:buClr>
              <a:buSzPts val="2000"/>
              <a:buNone/>
              <a:defRPr sz="2000"/>
            </a:lvl2pPr>
            <a:lvl3pPr lvl="2" algn="ctr">
              <a:spcBef>
                <a:spcPts val="1333"/>
              </a:spcBef>
              <a:spcAft>
                <a:spcPts val="0"/>
              </a:spcAft>
              <a:buClr>
                <a:schemeClr val="dk1"/>
              </a:buClr>
              <a:buSzPts val="1800"/>
              <a:buNone/>
              <a:defRPr sz="1800"/>
            </a:lvl3pPr>
            <a:lvl4pPr lvl="3" algn="ctr">
              <a:spcBef>
                <a:spcPts val="1333"/>
              </a:spcBef>
              <a:spcAft>
                <a:spcPts val="0"/>
              </a:spcAft>
              <a:buClr>
                <a:schemeClr val="dk1"/>
              </a:buClr>
              <a:buSzPts val="1600"/>
              <a:buNone/>
              <a:defRPr sz="1600"/>
            </a:lvl4pPr>
            <a:lvl5pPr lvl="4" algn="ctr">
              <a:spcBef>
                <a:spcPts val="1333"/>
              </a:spcBef>
              <a:spcAft>
                <a:spcPts val="0"/>
              </a:spcAft>
              <a:buClr>
                <a:schemeClr val="dk1"/>
              </a:buClr>
              <a:buSzPts val="1600"/>
              <a:buNone/>
              <a:defRPr sz="1600"/>
            </a:lvl5pPr>
            <a:lvl6pPr lvl="5" algn="ctr">
              <a:spcBef>
                <a:spcPts val="1333"/>
              </a:spcBef>
              <a:spcAft>
                <a:spcPts val="0"/>
              </a:spcAft>
              <a:buClr>
                <a:schemeClr val="dk1"/>
              </a:buClr>
              <a:buSzPts val="1600"/>
              <a:buNone/>
              <a:defRPr sz="1600"/>
            </a:lvl6pPr>
            <a:lvl7pPr lvl="6" algn="ctr">
              <a:spcBef>
                <a:spcPts val="1333"/>
              </a:spcBef>
              <a:spcAft>
                <a:spcPts val="0"/>
              </a:spcAft>
              <a:buClr>
                <a:schemeClr val="dk1"/>
              </a:buClr>
              <a:buSzPts val="1600"/>
              <a:buNone/>
              <a:defRPr sz="1600"/>
            </a:lvl7pPr>
            <a:lvl8pPr lvl="7" algn="ctr">
              <a:spcBef>
                <a:spcPts val="1333"/>
              </a:spcBef>
              <a:spcAft>
                <a:spcPts val="0"/>
              </a:spcAft>
              <a:buClr>
                <a:schemeClr val="dk1"/>
              </a:buClr>
              <a:buSzPts val="1600"/>
              <a:buNone/>
              <a:defRPr sz="1600"/>
            </a:lvl8pPr>
            <a:lvl9pPr lvl="8" algn="ctr">
              <a:spcBef>
                <a:spcPts val="1333"/>
              </a:spcBef>
              <a:spcAft>
                <a:spcPts val="1333"/>
              </a:spcAft>
              <a:buClr>
                <a:schemeClr val="dk1"/>
              </a:buClr>
              <a:buSzPts val="1600"/>
              <a:buNone/>
              <a:defRPr sz="1600"/>
            </a:lvl9pPr>
          </a:lstStyle>
          <a:p>
            <a:endParaRPr/>
          </a:p>
        </p:txBody>
      </p:sp>
      <p:sp>
        <p:nvSpPr>
          <p:cNvPr id="795" name="Google Shape;795;p231"/>
          <p:cNvSpPr txBox="1">
            <a:spLocks noGrp="1"/>
          </p:cNvSpPr>
          <p:nvPr>
            <p:ph type="body" idx="2"/>
          </p:nvPr>
        </p:nvSpPr>
        <p:spPr>
          <a:xfrm>
            <a:off x="504883" y="4058039"/>
            <a:ext cx="10212388" cy="403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5"/>
              </a:buClr>
              <a:buSzPts val="1400"/>
              <a:buNone/>
              <a:defRPr sz="1400">
                <a:solidFill>
                  <a:schemeClr val="accent5"/>
                </a:solidFill>
              </a:defRPr>
            </a:lvl1pPr>
            <a:lvl2pPr marL="914400" lvl="1" indent="-228600" algn="l">
              <a:spcBef>
                <a:spcPts val="1333"/>
              </a:spcBef>
              <a:spcAft>
                <a:spcPts val="0"/>
              </a:spcAft>
              <a:buClr>
                <a:schemeClr val="accent5"/>
              </a:buClr>
              <a:buSzPts val="1200"/>
              <a:buNone/>
              <a:defRPr>
                <a:solidFill>
                  <a:schemeClr val="accent5"/>
                </a:solidFill>
              </a:defRPr>
            </a:lvl2pPr>
            <a:lvl3pPr marL="1371600" lvl="2" indent="-228600" algn="l">
              <a:spcBef>
                <a:spcPts val="1333"/>
              </a:spcBef>
              <a:spcAft>
                <a:spcPts val="0"/>
              </a:spcAft>
              <a:buClr>
                <a:schemeClr val="accent5"/>
              </a:buClr>
              <a:buSzPts val="1200"/>
              <a:buNone/>
              <a:defRPr>
                <a:solidFill>
                  <a:schemeClr val="accent5"/>
                </a:solidFill>
              </a:defRPr>
            </a:lvl3pPr>
            <a:lvl4pPr marL="1828800" lvl="3" indent="-228600" algn="l">
              <a:spcBef>
                <a:spcPts val="1333"/>
              </a:spcBef>
              <a:spcAft>
                <a:spcPts val="0"/>
              </a:spcAft>
              <a:buClr>
                <a:schemeClr val="accent5"/>
              </a:buClr>
              <a:buSzPts val="1200"/>
              <a:buNone/>
              <a:defRPr>
                <a:solidFill>
                  <a:schemeClr val="accent5"/>
                </a:solidFill>
              </a:defRPr>
            </a:lvl4pPr>
            <a:lvl5pPr marL="2286000" lvl="4" indent="-228600" algn="l">
              <a:spcBef>
                <a:spcPts val="1333"/>
              </a:spcBef>
              <a:spcAft>
                <a:spcPts val="0"/>
              </a:spcAft>
              <a:buClr>
                <a:schemeClr val="accent5"/>
              </a:buClr>
              <a:buSzPts val="1200"/>
              <a:buNone/>
              <a:defRPr>
                <a:solidFill>
                  <a:schemeClr val="accent5"/>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1"/>
        </a:solidFill>
        <a:effectLst/>
      </p:bgPr>
    </p:bg>
    <p:spTree>
      <p:nvGrpSpPr>
        <p:cNvPr id="1" name="Shape 796"/>
        <p:cNvGrpSpPr/>
        <p:nvPr/>
      </p:nvGrpSpPr>
      <p:grpSpPr>
        <a:xfrm>
          <a:off x="0" y="0"/>
          <a:ext cx="0" cy="0"/>
          <a:chOff x="0" y="0"/>
          <a:chExt cx="0" cy="0"/>
        </a:xfrm>
      </p:grpSpPr>
      <p:sp>
        <p:nvSpPr>
          <p:cNvPr id="797" name="Google Shape;797;p232"/>
          <p:cNvSpPr/>
          <p:nvPr/>
        </p:nvSpPr>
        <p:spPr>
          <a:xfrm>
            <a:off x="3048" y="0"/>
            <a:ext cx="12188952" cy="6858000"/>
          </a:xfrm>
          <a:prstGeom prst="rect">
            <a:avLst/>
          </a:prstGeom>
          <a:solidFill>
            <a:schemeClr val="accent1"/>
          </a:solidFill>
          <a:ln w="25400" cap="flat" cmpd="sng">
            <a:solidFill>
              <a:srgbClr val="6189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798" name="Google Shape;798;p232"/>
          <p:cNvSpPr>
            <a:spLocks noGrp="1"/>
          </p:cNvSpPr>
          <p:nvPr>
            <p:ph type="pic" idx="2"/>
          </p:nvPr>
        </p:nvSpPr>
        <p:spPr>
          <a:xfrm>
            <a:off x="0" y="-1"/>
            <a:ext cx="12192000" cy="6858001"/>
          </a:xfrm>
          <a:prstGeom prst="rect">
            <a:avLst/>
          </a:prstGeom>
          <a:noFill/>
          <a:ln>
            <a:noFill/>
          </a:ln>
        </p:spPr>
      </p:sp>
      <p:sp>
        <p:nvSpPr>
          <p:cNvPr id="799" name="Google Shape;799;p232"/>
          <p:cNvSpPr txBox="1">
            <a:spLocks noGrp="1"/>
          </p:cNvSpPr>
          <p:nvPr>
            <p:ph type="title"/>
          </p:nvPr>
        </p:nvSpPr>
        <p:spPr>
          <a:xfrm>
            <a:off x="506538" y="1138238"/>
            <a:ext cx="11075862" cy="2852737"/>
          </a:xfrm>
          <a:prstGeom prst="rect">
            <a:avLst/>
          </a:prstGeom>
          <a:noFill/>
          <a:ln>
            <a:noFill/>
          </a:ln>
        </p:spPr>
        <p:txBody>
          <a:bodyPr spcFirstLastPara="1" wrap="square" lIns="0" tIns="0" rIns="0" bIns="0" anchor="b" anchorCtr="0">
            <a:noAutofit/>
          </a:bodyPr>
          <a:lstStyle>
            <a:lvl1pPr lvl="0" algn="l">
              <a:spcBef>
                <a:spcPts val="0"/>
              </a:spcBef>
              <a:spcAft>
                <a:spcPts val="0"/>
              </a:spcAft>
              <a:buClr>
                <a:schemeClr val="lt1"/>
              </a:buClr>
              <a:buSzPts val="7200"/>
              <a:buFont typeface="Verdana"/>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0" name="Google Shape;800;p232"/>
          <p:cNvSpPr txBox="1">
            <a:spLocks noGrp="1"/>
          </p:cNvSpPr>
          <p:nvPr>
            <p:ph type="body" idx="1"/>
          </p:nvPr>
        </p:nvSpPr>
        <p:spPr>
          <a:xfrm>
            <a:off x="505614" y="3990975"/>
            <a:ext cx="11175211" cy="647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accent5"/>
              </a:buClr>
              <a:buSzPts val="1500"/>
              <a:buFont typeface="Arial"/>
              <a:buNone/>
              <a:defRPr sz="2000">
                <a:solidFill>
                  <a:srgbClr val="A5A5A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bg>
      <p:bgPr>
        <a:solidFill>
          <a:schemeClr val="lt1"/>
        </a:solidFill>
        <a:effectLst/>
      </p:bgPr>
    </p:bg>
    <p:spTree>
      <p:nvGrpSpPr>
        <p:cNvPr id="1" name="Shape 801"/>
        <p:cNvGrpSpPr/>
        <p:nvPr/>
      </p:nvGrpSpPr>
      <p:grpSpPr>
        <a:xfrm>
          <a:off x="0" y="0"/>
          <a:ext cx="0" cy="0"/>
          <a:chOff x="0" y="0"/>
          <a:chExt cx="0" cy="0"/>
        </a:xfrm>
      </p:grpSpPr>
      <p:sp>
        <p:nvSpPr>
          <p:cNvPr id="802" name="Google Shape;802;p233"/>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3" name="Google Shape;803;p233"/>
          <p:cNvSpPr txBox="1">
            <a:spLocks noGrp="1"/>
          </p:cNvSpPr>
          <p:nvPr>
            <p:ph type="body" idx="1"/>
          </p:nvPr>
        </p:nvSpPr>
        <p:spPr>
          <a:xfrm>
            <a:off x="511175" y="1279083"/>
            <a:ext cx="11071225" cy="6477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7F7F7F"/>
              </a:buClr>
              <a:buSzPts val="2000"/>
              <a:buNone/>
              <a:defRPr sz="2000">
                <a:solidFill>
                  <a:srgbClr val="7F7F7F"/>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04" name="Google Shape;804;p233"/>
          <p:cNvSpPr txBox="1">
            <a:spLocks noGrp="1"/>
          </p:cNvSpPr>
          <p:nvPr>
            <p:ph type="body" idx="2"/>
          </p:nvPr>
        </p:nvSpPr>
        <p:spPr>
          <a:xfrm>
            <a:off x="510492" y="2212900"/>
            <a:ext cx="11071907" cy="25765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805"/>
        <p:cNvGrpSpPr/>
        <p:nvPr/>
      </p:nvGrpSpPr>
      <p:grpSpPr>
        <a:xfrm>
          <a:off x="0" y="0"/>
          <a:ext cx="0" cy="0"/>
          <a:chOff x="0" y="0"/>
          <a:chExt cx="0" cy="0"/>
        </a:xfrm>
      </p:grpSpPr>
      <p:sp>
        <p:nvSpPr>
          <p:cNvPr id="806" name="Google Shape;806;p234"/>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7" name="Google Shape;807;p234"/>
          <p:cNvSpPr txBox="1">
            <a:spLocks noGrp="1"/>
          </p:cNvSpPr>
          <p:nvPr>
            <p:ph type="body" idx="1"/>
          </p:nvPr>
        </p:nvSpPr>
        <p:spPr>
          <a:xfrm>
            <a:off x="510492" y="2212900"/>
            <a:ext cx="11071907" cy="25765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808"/>
        <p:cNvGrpSpPr/>
        <p:nvPr/>
      </p:nvGrpSpPr>
      <p:grpSpPr>
        <a:xfrm>
          <a:off x="0" y="0"/>
          <a:ext cx="0" cy="0"/>
          <a:chOff x="0" y="0"/>
          <a:chExt cx="0" cy="0"/>
        </a:xfrm>
      </p:grpSpPr>
      <p:sp>
        <p:nvSpPr>
          <p:cNvPr id="809" name="Google Shape;809;p235"/>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io Slide">
  <p:cSld name="Bio Slide">
    <p:spTree>
      <p:nvGrpSpPr>
        <p:cNvPr id="1" name="Shape 810"/>
        <p:cNvGrpSpPr/>
        <p:nvPr/>
      </p:nvGrpSpPr>
      <p:grpSpPr>
        <a:xfrm>
          <a:off x="0" y="0"/>
          <a:ext cx="0" cy="0"/>
          <a:chOff x="0" y="0"/>
          <a:chExt cx="0" cy="0"/>
        </a:xfrm>
      </p:grpSpPr>
      <p:sp>
        <p:nvSpPr>
          <p:cNvPr id="811" name="Google Shape;811;p236"/>
          <p:cNvSpPr>
            <a:spLocks noGrp="1"/>
          </p:cNvSpPr>
          <p:nvPr>
            <p:ph type="pic" idx="2"/>
          </p:nvPr>
        </p:nvSpPr>
        <p:spPr>
          <a:xfrm>
            <a:off x="943114" y="1818329"/>
            <a:ext cx="1246909" cy="1243775"/>
          </a:xfrm>
          <a:prstGeom prst="ellipse">
            <a:avLst/>
          </a:prstGeom>
          <a:noFill/>
          <a:ln>
            <a:noFill/>
          </a:ln>
        </p:spPr>
      </p:sp>
      <p:sp>
        <p:nvSpPr>
          <p:cNvPr id="812" name="Google Shape;812;p236"/>
          <p:cNvSpPr>
            <a:spLocks noGrp="1"/>
          </p:cNvSpPr>
          <p:nvPr>
            <p:ph type="pic" idx="3"/>
          </p:nvPr>
        </p:nvSpPr>
        <p:spPr>
          <a:xfrm>
            <a:off x="6519164" y="1818329"/>
            <a:ext cx="1246909" cy="1243775"/>
          </a:xfrm>
          <a:prstGeom prst="ellipse">
            <a:avLst/>
          </a:prstGeom>
          <a:noFill/>
          <a:ln>
            <a:noFill/>
          </a:ln>
        </p:spPr>
      </p:sp>
      <p:sp>
        <p:nvSpPr>
          <p:cNvPr id="813" name="Google Shape;813;p236"/>
          <p:cNvSpPr>
            <a:spLocks noGrp="1"/>
          </p:cNvSpPr>
          <p:nvPr>
            <p:ph type="pic" idx="4"/>
          </p:nvPr>
        </p:nvSpPr>
        <p:spPr>
          <a:xfrm>
            <a:off x="943114" y="3302580"/>
            <a:ext cx="1246909" cy="1243775"/>
          </a:xfrm>
          <a:prstGeom prst="ellipse">
            <a:avLst/>
          </a:prstGeom>
          <a:noFill/>
          <a:ln>
            <a:noFill/>
          </a:ln>
        </p:spPr>
      </p:sp>
      <p:sp>
        <p:nvSpPr>
          <p:cNvPr id="814" name="Google Shape;814;p236"/>
          <p:cNvSpPr>
            <a:spLocks noGrp="1"/>
          </p:cNvSpPr>
          <p:nvPr>
            <p:ph type="pic" idx="5"/>
          </p:nvPr>
        </p:nvSpPr>
        <p:spPr>
          <a:xfrm>
            <a:off x="6519164" y="3302580"/>
            <a:ext cx="1246909" cy="1243775"/>
          </a:xfrm>
          <a:prstGeom prst="ellipse">
            <a:avLst/>
          </a:prstGeom>
          <a:noFill/>
          <a:ln>
            <a:noFill/>
          </a:ln>
        </p:spPr>
      </p:sp>
      <p:sp>
        <p:nvSpPr>
          <p:cNvPr id="815" name="Google Shape;815;p236"/>
          <p:cNvSpPr>
            <a:spLocks noGrp="1"/>
          </p:cNvSpPr>
          <p:nvPr>
            <p:ph type="pic" idx="6"/>
          </p:nvPr>
        </p:nvSpPr>
        <p:spPr>
          <a:xfrm>
            <a:off x="943114" y="4808349"/>
            <a:ext cx="1246909" cy="1243775"/>
          </a:xfrm>
          <a:prstGeom prst="ellipse">
            <a:avLst/>
          </a:prstGeom>
          <a:noFill/>
          <a:ln>
            <a:noFill/>
          </a:ln>
        </p:spPr>
      </p:sp>
      <p:sp>
        <p:nvSpPr>
          <p:cNvPr id="816" name="Google Shape;816;p236"/>
          <p:cNvSpPr>
            <a:spLocks noGrp="1"/>
          </p:cNvSpPr>
          <p:nvPr>
            <p:ph type="pic" idx="7"/>
          </p:nvPr>
        </p:nvSpPr>
        <p:spPr>
          <a:xfrm>
            <a:off x="6519164" y="4808349"/>
            <a:ext cx="1246909" cy="1243775"/>
          </a:xfrm>
          <a:prstGeom prst="ellipse">
            <a:avLst/>
          </a:prstGeom>
          <a:noFill/>
          <a:ln>
            <a:noFill/>
          </a:ln>
        </p:spPr>
      </p:sp>
      <p:sp>
        <p:nvSpPr>
          <p:cNvPr id="817" name="Google Shape;817;p236"/>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8" name="Google Shape;818;p236"/>
          <p:cNvSpPr txBox="1">
            <a:spLocks noGrp="1"/>
          </p:cNvSpPr>
          <p:nvPr>
            <p:ph type="body" idx="1"/>
          </p:nvPr>
        </p:nvSpPr>
        <p:spPr>
          <a:xfrm>
            <a:off x="2444750" y="2048375"/>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19" name="Google Shape;819;p236"/>
          <p:cNvSpPr txBox="1">
            <a:spLocks noGrp="1"/>
          </p:cNvSpPr>
          <p:nvPr>
            <p:ph type="body" idx="8"/>
          </p:nvPr>
        </p:nvSpPr>
        <p:spPr>
          <a:xfrm>
            <a:off x="2444750" y="2395309"/>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0" name="Google Shape;820;p236"/>
          <p:cNvSpPr txBox="1">
            <a:spLocks noGrp="1"/>
          </p:cNvSpPr>
          <p:nvPr>
            <p:ph type="body" idx="9"/>
          </p:nvPr>
        </p:nvSpPr>
        <p:spPr>
          <a:xfrm>
            <a:off x="2444750" y="3596731"/>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1" name="Google Shape;821;p236"/>
          <p:cNvSpPr txBox="1">
            <a:spLocks noGrp="1"/>
          </p:cNvSpPr>
          <p:nvPr>
            <p:ph type="body" idx="13"/>
          </p:nvPr>
        </p:nvSpPr>
        <p:spPr>
          <a:xfrm>
            <a:off x="2444750" y="3943665"/>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2" name="Google Shape;822;p236"/>
          <p:cNvSpPr txBox="1">
            <a:spLocks noGrp="1"/>
          </p:cNvSpPr>
          <p:nvPr>
            <p:ph type="body" idx="14"/>
          </p:nvPr>
        </p:nvSpPr>
        <p:spPr>
          <a:xfrm>
            <a:off x="2444750" y="5144679"/>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3" name="Google Shape;823;p236"/>
          <p:cNvSpPr txBox="1">
            <a:spLocks noGrp="1"/>
          </p:cNvSpPr>
          <p:nvPr>
            <p:ph type="body" idx="15"/>
          </p:nvPr>
        </p:nvSpPr>
        <p:spPr>
          <a:xfrm>
            <a:off x="2444750" y="5491613"/>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4" name="Google Shape;824;p236"/>
          <p:cNvSpPr txBox="1">
            <a:spLocks noGrp="1"/>
          </p:cNvSpPr>
          <p:nvPr>
            <p:ph type="body" idx="16"/>
          </p:nvPr>
        </p:nvSpPr>
        <p:spPr>
          <a:xfrm>
            <a:off x="8016059" y="2048375"/>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5" name="Google Shape;825;p236"/>
          <p:cNvSpPr txBox="1">
            <a:spLocks noGrp="1"/>
          </p:cNvSpPr>
          <p:nvPr>
            <p:ph type="body" idx="17"/>
          </p:nvPr>
        </p:nvSpPr>
        <p:spPr>
          <a:xfrm>
            <a:off x="8016059" y="2395309"/>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6" name="Google Shape;826;p236"/>
          <p:cNvSpPr txBox="1">
            <a:spLocks noGrp="1"/>
          </p:cNvSpPr>
          <p:nvPr>
            <p:ph type="body" idx="18"/>
          </p:nvPr>
        </p:nvSpPr>
        <p:spPr>
          <a:xfrm>
            <a:off x="8016059" y="3596731"/>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7" name="Google Shape;827;p236"/>
          <p:cNvSpPr txBox="1">
            <a:spLocks noGrp="1"/>
          </p:cNvSpPr>
          <p:nvPr>
            <p:ph type="body" idx="19"/>
          </p:nvPr>
        </p:nvSpPr>
        <p:spPr>
          <a:xfrm>
            <a:off x="8016059" y="3943665"/>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8" name="Google Shape;828;p236"/>
          <p:cNvSpPr txBox="1">
            <a:spLocks noGrp="1"/>
          </p:cNvSpPr>
          <p:nvPr>
            <p:ph type="body" idx="20"/>
          </p:nvPr>
        </p:nvSpPr>
        <p:spPr>
          <a:xfrm>
            <a:off x="8016059" y="5144679"/>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9" name="Google Shape;829;p236"/>
          <p:cNvSpPr txBox="1">
            <a:spLocks noGrp="1"/>
          </p:cNvSpPr>
          <p:nvPr>
            <p:ph type="body" idx="21"/>
          </p:nvPr>
        </p:nvSpPr>
        <p:spPr>
          <a:xfrm>
            <a:off x="8016059" y="5491613"/>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830"/>
        <p:cNvGrpSpPr/>
        <p:nvPr/>
      </p:nvGrpSpPr>
      <p:grpSpPr>
        <a:xfrm>
          <a:off x="0" y="0"/>
          <a:ext cx="0" cy="0"/>
          <a:chOff x="0" y="0"/>
          <a:chExt cx="0" cy="0"/>
        </a:xfrm>
      </p:grpSpPr>
      <p:sp>
        <p:nvSpPr>
          <p:cNvPr id="831" name="Google Shape;831;p237"/>
          <p:cNvSpPr txBox="1">
            <a:spLocks noGrp="1"/>
          </p:cNvSpPr>
          <p:nvPr>
            <p:ph type="body" idx="1"/>
          </p:nvPr>
        </p:nvSpPr>
        <p:spPr>
          <a:xfrm>
            <a:off x="475325" y="4102100"/>
            <a:ext cx="8555263" cy="2197101"/>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900"/>
              <a:buNone/>
              <a:defRPr sz="900"/>
            </a:lvl1pPr>
            <a:lvl2pPr marL="914400" lvl="1" indent="-228600" algn="l">
              <a:spcBef>
                <a:spcPts val="80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32" name="Google Shape;832;p237"/>
          <p:cNvSpPr>
            <a:spLocks noGrp="1"/>
          </p:cNvSpPr>
          <p:nvPr>
            <p:ph type="pic" idx="2"/>
          </p:nvPr>
        </p:nvSpPr>
        <p:spPr>
          <a:xfrm>
            <a:off x="9402597" y="4102100"/>
            <a:ext cx="2319503" cy="1725448"/>
          </a:xfrm>
          <a:prstGeom prst="rect">
            <a:avLst/>
          </a:prstGeom>
          <a:noFill/>
          <a:ln>
            <a:noFill/>
          </a:ln>
        </p:spPr>
      </p:sp>
      <p:sp>
        <p:nvSpPr>
          <p:cNvPr id="833" name="Google Shape;833;p237"/>
          <p:cNvSpPr txBox="1">
            <a:spLocks noGrp="1"/>
          </p:cNvSpPr>
          <p:nvPr>
            <p:ph type="body" idx="3"/>
          </p:nvPr>
        </p:nvSpPr>
        <p:spPr>
          <a:xfrm>
            <a:off x="9402598" y="5935479"/>
            <a:ext cx="2319501" cy="363723"/>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267"/>
              <a:buNone/>
              <a:defRPr sz="1267"/>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834" name="Google Shape;834;p237"/>
          <p:cNvGrpSpPr/>
          <p:nvPr/>
        </p:nvGrpSpPr>
        <p:grpSpPr>
          <a:xfrm>
            <a:off x="475325" y="457200"/>
            <a:ext cx="1998000" cy="374400"/>
            <a:chOff x="398463" y="404813"/>
            <a:chExt cx="1627187" cy="307976"/>
          </a:xfrm>
        </p:grpSpPr>
        <p:sp>
          <p:nvSpPr>
            <p:cNvPr id="835" name="Google Shape;835;p237"/>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6" name="Google Shape;836;p237"/>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7" name="Google Shape;837;p237"/>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8" name="Google Shape;838;p237"/>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9" name="Google Shape;839;p237"/>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0" name="Google Shape;840;p237"/>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1" name="Google Shape;841;p237"/>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2" name="Google Shape;842;p237"/>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3" name="Google Shape;843;p237"/>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4" name="Google Shape;844;p237"/>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851"/>
        <p:cNvGrpSpPr/>
        <p:nvPr/>
      </p:nvGrpSpPr>
      <p:grpSpPr>
        <a:xfrm>
          <a:off x="0" y="0"/>
          <a:ext cx="0" cy="0"/>
          <a:chOff x="0" y="0"/>
          <a:chExt cx="0" cy="0"/>
        </a:xfrm>
      </p:grpSpPr>
      <p:sp>
        <p:nvSpPr>
          <p:cNvPr id="852" name="Google Shape;852;p112"/>
          <p:cNvSpPr txBox="1">
            <a:spLocks noGrp="1"/>
          </p:cNvSpPr>
          <p:nvPr>
            <p:ph type="body" idx="1"/>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3" name="Google Shape;853;p11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4" name="Google Shape;854;p112"/>
          <p:cNvSpPr txBox="1">
            <a:spLocks noGrp="1"/>
          </p:cNvSpPr>
          <p:nvPr>
            <p:ph type="body" idx="2"/>
          </p:nvPr>
        </p:nvSpPr>
        <p:spPr>
          <a:xfrm>
            <a:off x="469900" y="1665819"/>
            <a:ext cx="11252200" cy="4633383"/>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5" name="Google Shape;855;p11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6" name="Google Shape;856;p11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
        <p:nvSpPr>
          <p:cNvPr id="857" name="Google Shape;857;p112"/>
          <p:cNvSpPr txBox="1"/>
          <p:nvPr/>
        </p:nvSpPr>
        <p:spPr>
          <a:xfrm>
            <a:off x="10631048" y="6654800"/>
            <a:ext cx="1559813" cy="10015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651">
                <a:solidFill>
                  <a:srgbClr val="000000"/>
                </a:solidFill>
                <a:latin typeface="Verdana"/>
                <a:ea typeface="Verdana"/>
                <a:cs typeface="Verdana"/>
                <a:sym typeface="Verdana"/>
              </a:rPr>
              <a:t>Intermediate Report</a:t>
            </a:r>
            <a:endParaRPr sz="651">
              <a:solidFill>
                <a:srgbClr val="000000"/>
              </a:solidFill>
              <a:latin typeface="Verdana"/>
              <a:ea typeface="Verdana"/>
              <a:cs typeface="Verdana"/>
              <a:sym typeface="Verdana"/>
            </a:endParaRPr>
          </a:p>
        </p:txBody>
      </p:sp>
    </p:spTree>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Divider Slide 7">
  <p:cSld name="Divider Slide 7">
    <p:spTree>
      <p:nvGrpSpPr>
        <p:cNvPr id="1" name="Shape 864"/>
        <p:cNvGrpSpPr/>
        <p:nvPr/>
      </p:nvGrpSpPr>
      <p:grpSpPr>
        <a:xfrm>
          <a:off x="0" y="0"/>
          <a:ext cx="0" cy="0"/>
          <a:chOff x="0" y="0"/>
          <a:chExt cx="0" cy="0"/>
        </a:xfrm>
      </p:grpSpPr>
      <p:pic>
        <p:nvPicPr>
          <p:cNvPr id="865" name="Google Shape;865;p116"/>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866" name="Google Shape;866;p116"/>
          <p:cNvSpPr/>
          <p:nvPr/>
        </p:nvSpPr>
        <p:spPr>
          <a:xfrm>
            <a:off x="0" y="0"/>
            <a:ext cx="12192000" cy="6858000"/>
          </a:xfrm>
          <a:prstGeom prst="rect">
            <a:avLst/>
          </a:prstGeom>
          <a:solidFill>
            <a:srgbClr val="000000">
              <a:alpha val="40000"/>
            </a:srgbClr>
          </a:solidFill>
          <a:ln>
            <a:noFill/>
          </a:ln>
          <a:effectLst>
            <a:outerShdw blurRad="40000" dist="23000" dir="5400000" rotWithShape="0">
              <a:srgbClr val="000000">
                <a:alpha val="34901"/>
              </a:srgbClr>
            </a:outerShdw>
          </a:effectLst>
        </p:spPr>
        <p:txBody>
          <a:bodyPr spcFirstLastPara="1" wrap="square" lIns="59350" tIns="29675" rIns="59350" bIns="29675" anchor="ctr" anchorCtr="0">
            <a:noAutofit/>
          </a:bodyPr>
          <a:lstStyle/>
          <a:p>
            <a:pPr marL="0" marR="0" lvl="0" indent="0" algn="ctr" rtl="0">
              <a:spcBef>
                <a:spcPts val="0"/>
              </a:spcBef>
              <a:spcAft>
                <a:spcPts val="0"/>
              </a:spcAft>
              <a:buNone/>
            </a:pPr>
            <a:endParaRPr sz="1900">
              <a:solidFill>
                <a:srgbClr val="FFFFFF"/>
              </a:solidFill>
              <a:latin typeface="Verdana"/>
              <a:ea typeface="Verdana"/>
              <a:cs typeface="Verdana"/>
              <a:sym typeface="Verdana"/>
            </a:endParaRPr>
          </a:p>
        </p:txBody>
      </p:sp>
      <p:pic>
        <p:nvPicPr>
          <p:cNvPr id="867" name="Google Shape;867;p116" descr="http://www.virtual-affairs.nl/wp-content/uploads/2014/03/Deloitte_Logo_Wit.png"/>
          <p:cNvPicPr preferRelativeResize="0"/>
          <p:nvPr/>
        </p:nvPicPr>
        <p:blipFill rotWithShape="1">
          <a:blip r:embed="rId3">
            <a:alphaModFix/>
          </a:blip>
          <a:srcRect/>
          <a:stretch/>
        </p:blipFill>
        <p:spPr>
          <a:xfrm>
            <a:off x="334963" y="6364030"/>
            <a:ext cx="1265778" cy="28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Key statement dark green">
  <p:cSld name="Key statement dark green">
    <p:bg>
      <p:bgPr>
        <a:solidFill>
          <a:schemeClr val="accent2"/>
        </a:solidFill>
        <a:effectLst/>
      </p:bgPr>
    </p:bg>
    <p:spTree>
      <p:nvGrpSpPr>
        <p:cNvPr id="1" name="Shape 115"/>
        <p:cNvGrpSpPr/>
        <p:nvPr/>
      </p:nvGrpSpPr>
      <p:grpSpPr>
        <a:xfrm>
          <a:off x="0" y="0"/>
          <a:ext cx="0" cy="0"/>
          <a:chOff x="0" y="0"/>
          <a:chExt cx="0" cy="0"/>
        </a:xfrm>
      </p:grpSpPr>
      <p:sp>
        <p:nvSpPr>
          <p:cNvPr id="116" name="Google Shape;116;p13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7" name="Google Shape;117;p13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Page de fin">
  <p:cSld name="Page de fin">
    <p:spTree>
      <p:nvGrpSpPr>
        <p:cNvPr id="1" name="Shape 883"/>
        <p:cNvGrpSpPr/>
        <p:nvPr/>
      </p:nvGrpSpPr>
      <p:grpSpPr>
        <a:xfrm>
          <a:off x="0" y="0"/>
          <a:ext cx="0" cy="0"/>
          <a:chOff x="0" y="0"/>
          <a:chExt cx="0" cy="0"/>
        </a:xfrm>
      </p:grpSpPr>
      <p:sp>
        <p:nvSpPr>
          <p:cNvPr id="884" name="Google Shape;884;p121"/>
          <p:cNvSpPr txBox="1">
            <a:spLocks noGrp="1"/>
          </p:cNvSpPr>
          <p:nvPr>
            <p:ph type="sldNum" idx="12"/>
          </p:nvPr>
        </p:nvSpPr>
        <p:spPr>
          <a:xfrm>
            <a:off x="554143" y="6554192"/>
            <a:ext cx="377092" cy="100156"/>
          </a:xfrm>
          <a:prstGeom prst="rect">
            <a:avLst/>
          </a:prstGeom>
          <a:noFill/>
          <a:ln>
            <a:noFill/>
          </a:ln>
        </p:spPr>
        <p:txBody>
          <a:bodyPr spcFirstLastPara="1" wrap="square" lIns="0" tIns="0" rIns="0" bIns="0" anchor="t" anchorCtr="0">
            <a:spAutoFit/>
          </a:bodyPr>
          <a:lstStyle>
            <a:lvl1pPr marL="0" lvl="0" indent="0" algn="r">
              <a:spcBef>
                <a:spcPts val="0"/>
              </a:spcBef>
              <a:buNone/>
              <a:defRPr sz="651">
                <a:solidFill>
                  <a:srgbClr val="000000"/>
                </a:solidFill>
                <a:latin typeface="Verdana"/>
                <a:ea typeface="Verdana"/>
                <a:cs typeface="Verdana"/>
                <a:sym typeface="Verdana"/>
              </a:defRPr>
            </a:lvl1pPr>
            <a:lvl2pPr marL="0" lvl="1" indent="0" algn="r">
              <a:spcBef>
                <a:spcPts val="0"/>
              </a:spcBef>
              <a:buNone/>
              <a:defRPr sz="651">
                <a:solidFill>
                  <a:srgbClr val="000000"/>
                </a:solidFill>
                <a:latin typeface="Verdana"/>
                <a:ea typeface="Verdana"/>
                <a:cs typeface="Verdana"/>
                <a:sym typeface="Verdana"/>
              </a:defRPr>
            </a:lvl2pPr>
            <a:lvl3pPr marL="0" lvl="2" indent="0" algn="r">
              <a:spcBef>
                <a:spcPts val="0"/>
              </a:spcBef>
              <a:buNone/>
              <a:defRPr sz="651">
                <a:solidFill>
                  <a:srgbClr val="000000"/>
                </a:solidFill>
                <a:latin typeface="Verdana"/>
                <a:ea typeface="Verdana"/>
                <a:cs typeface="Verdana"/>
                <a:sym typeface="Verdana"/>
              </a:defRPr>
            </a:lvl3pPr>
            <a:lvl4pPr marL="0" lvl="3" indent="0" algn="r">
              <a:spcBef>
                <a:spcPts val="0"/>
              </a:spcBef>
              <a:buNone/>
              <a:defRPr sz="651">
                <a:solidFill>
                  <a:srgbClr val="000000"/>
                </a:solidFill>
                <a:latin typeface="Verdana"/>
                <a:ea typeface="Verdana"/>
                <a:cs typeface="Verdana"/>
                <a:sym typeface="Verdana"/>
              </a:defRPr>
            </a:lvl4pPr>
            <a:lvl5pPr marL="0" lvl="4" indent="0" algn="r">
              <a:spcBef>
                <a:spcPts val="0"/>
              </a:spcBef>
              <a:buNone/>
              <a:defRPr sz="651">
                <a:solidFill>
                  <a:srgbClr val="000000"/>
                </a:solidFill>
                <a:latin typeface="Verdana"/>
                <a:ea typeface="Verdana"/>
                <a:cs typeface="Verdana"/>
                <a:sym typeface="Verdana"/>
              </a:defRPr>
            </a:lvl5pPr>
            <a:lvl6pPr marL="0" lvl="5" indent="0" algn="r">
              <a:spcBef>
                <a:spcPts val="0"/>
              </a:spcBef>
              <a:buNone/>
              <a:defRPr sz="651">
                <a:solidFill>
                  <a:srgbClr val="000000"/>
                </a:solidFill>
                <a:latin typeface="Verdana"/>
                <a:ea typeface="Verdana"/>
                <a:cs typeface="Verdana"/>
                <a:sym typeface="Verdana"/>
              </a:defRPr>
            </a:lvl6pPr>
            <a:lvl7pPr marL="0" lvl="6" indent="0" algn="r">
              <a:spcBef>
                <a:spcPts val="0"/>
              </a:spcBef>
              <a:buNone/>
              <a:defRPr sz="651">
                <a:solidFill>
                  <a:srgbClr val="000000"/>
                </a:solidFill>
                <a:latin typeface="Verdana"/>
                <a:ea typeface="Verdana"/>
                <a:cs typeface="Verdana"/>
                <a:sym typeface="Verdana"/>
              </a:defRPr>
            </a:lvl7pPr>
            <a:lvl8pPr marL="0" lvl="7" indent="0" algn="r">
              <a:spcBef>
                <a:spcPts val="0"/>
              </a:spcBef>
              <a:buNone/>
              <a:defRPr sz="651">
                <a:solidFill>
                  <a:srgbClr val="000000"/>
                </a:solidFill>
                <a:latin typeface="Verdana"/>
                <a:ea typeface="Verdana"/>
                <a:cs typeface="Verdana"/>
                <a:sym typeface="Verdana"/>
              </a:defRPr>
            </a:lvl8pPr>
            <a:lvl9pPr marL="0" lvl="8" indent="0" algn="r">
              <a:spcBef>
                <a:spcPts val="0"/>
              </a:spcBef>
              <a:buNone/>
              <a:defRPr sz="651">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Title Slide - Black">
  <p:cSld name="Title Slide - Black">
    <p:bg>
      <p:bgPr>
        <a:blipFill>
          <a:blip r:embed="rId2">
            <a:alphaModFix/>
          </a:blip>
          <a:stretch>
            <a:fillRect/>
          </a:stretch>
        </a:blipFill>
        <a:effectLst/>
      </p:bgPr>
    </p:bg>
    <p:spTree>
      <p:nvGrpSpPr>
        <p:cNvPr id="1" name="Shape 885"/>
        <p:cNvGrpSpPr/>
        <p:nvPr/>
      </p:nvGrpSpPr>
      <p:grpSpPr>
        <a:xfrm>
          <a:off x="0" y="0"/>
          <a:ext cx="0" cy="0"/>
          <a:chOff x="0" y="0"/>
          <a:chExt cx="0" cy="0"/>
        </a:xfrm>
      </p:grpSpPr>
      <p:sp>
        <p:nvSpPr>
          <p:cNvPr id="886" name="Google Shape;886;p265"/>
          <p:cNvSpPr txBox="1">
            <a:spLocks noGrp="1"/>
          </p:cNvSpPr>
          <p:nvPr>
            <p:ph type="ctrTitle"/>
          </p:nvPr>
        </p:nvSpPr>
        <p:spPr>
          <a:xfrm>
            <a:off x="475202" y="5386529"/>
            <a:ext cx="5592012" cy="324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Font typeface="Verdana"/>
              <a:buNone/>
              <a:defRPr sz="180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7" name="Google Shape;887;p265"/>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888" name="Google Shape;888;p265"/>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89" name="Google Shape;889;p265"/>
          <p:cNvSpPr>
            <a:spLocks noGrp="1"/>
          </p:cNvSpPr>
          <p:nvPr>
            <p:ph type="pic" idx="3"/>
          </p:nvPr>
        </p:nvSpPr>
        <p:spPr>
          <a:xfrm>
            <a:off x="3393716" y="727595"/>
            <a:ext cx="5400000" cy="5400000"/>
          </a:xfrm>
          <a:prstGeom prst="rect">
            <a:avLst/>
          </a:prstGeom>
          <a:noFill/>
          <a:ln>
            <a:noFill/>
          </a:ln>
        </p:spPr>
      </p:sp>
      <p:sp>
        <p:nvSpPr>
          <p:cNvPr id="890" name="Google Shape;890;p265"/>
          <p:cNvSpPr txBox="1">
            <a:spLocks noGrp="1"/>
          </p:cNvSpPr>
          <p:nvPr>
            <p:ph type="body" idx="4"/>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b="0">
                <a:solidFill>
                  <a:schemeClr val="lt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91" name="Google Shape;891;p265"/>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892" name="Google Shape;892;p265"/>
          <p:cNvGrpSpPr/>
          <p:nvPr/>
        </p:nvGrpSpPr>
        <p:grpSpPr>
          <a:xfrm>
            <a:off x="469900" y="457761"/>
            <a:ext cx="1998000" cy="374400"/>
            <a:chOff x="398463" y="404813"/>
            <a:chExt cx="1627187" cy="307976"/>
          </a:xfrm>
        </p:grpSpPr>
        <p:sp>
          <p:nvSpPr>
            <p:cNvPr id="893" name="Google Shape;893;p26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4" name="Google Shape;894;p26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5" name="Google Shape;895;p265"/>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6" name="Google Shape;896;p26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7" name="Google Shape;897;p265"/>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8" name="Google Shape;898;p265"/>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9" name="Google Shape;899;p26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0" name="Google Shape;900;p26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1" name="Google Shape;901;p26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2" name="Google Shape;902;p26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Title Slide - White">
  <p:cSld name="Title Slide - White">
    <p:bg>
      <p:bgPr>
        <a:solidFill>
          <a:schemeClr val="lt1"/>
        </a:solidFill>
        <a:effectLst/>
      </p:bgPr>
    </p:bg>
    <p:spTree>
      <p:nvGrpSpPr>
        <p:cNvPr id="1" name="Shape 903"/>
        <p:cNvGrpSpPr/>
        <p:nvPr/>
      </p:nvGrpSpPr>
      <p:grpSpPr>
        <a:xfrm>
          <a:off x="0" y="0"/>
          <a:ext cx="0" cy="0"/>
          <a:chOff x="0" y="0"/>
          <a:chExt cx="0" cy="0"/>
        </a:xfrm>
      </p:grpSpPr>
      <p:grpSp>
        <p:nvGrpSpPr>
          <p:cNvPr id="904" name="Google Shape;904;p266"/>
          <p:cNvGrpSpPr/>
          <p:nvPr/>
        </p:nvGrpSpPr>
        <p:grpSpPr>
          <a:xfrm>
            <a:off x="475325" y="457200"/>
            <a:ext cx="1998000" cy="374400"/>
            <a:chOff x="398463" y="404813"/>
            <a:chExt cx="1627187" cy="307976"/>
          </a:xfrm>
        </p:grpSpPr>
        <p:sp>
          <p:nvSpPr>
            <p:cNvPr id="905" name="Google Shape;905;p266"/>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6" name="Google Shape;906;p266"/>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7" name="Google Shape;907;p266"/>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8" name="Google Shape;908;p266"/>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9" name="Google Shape;909;p266"/>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0" name="Google Shape;910;p266"/>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1" name="Google Shape;911;p266"/>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2" name="Google Shape;912;p266"/>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3" name="Google Shape;913;p266"/>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4" name="Google Shape;914;p266"/>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15" name="Google Shape;915;p266"/>
          <p:cNvSpPr>
            <a:spLocks noGrp="1"/>
          </p:cNvSpPr>
          <p:nvPr>
            <p:ph type="pic" idx="2"/>
          </p:nvPr>
        </p:nvSpPr>
        <p:spPr>
          <a:xfrm>
            <a:off x="3393716" y="727595"/>
            <a:ext cx="5400000" cy="5400000"/>
          </a:xfrm>
          <a:prstGeom prst="rect">
            <a:avLst/>
          </a:prstGeom>
          <a:noFill/>
          <a:ln>
            <a:noFill/>
          </a:ln>
        </p:spPr>
      </p:sp>
      <p:sp>
        <p:nvSpPr>
          <p:cNvPr id="916" name="Google Shape;916;p266"/>
          <p:cNvSpPr txBox="1">
            <a:spLocks noGrp="1"/>
          </p:cNvSpPr>
          <p:nvPr>
            <p:ph type="ctrTitle"/>
          </p:nvPr>
        </p:nvSpPr>
        <p:spPr>
          <a:xfrm>
            <a:off x="475202" y="5386529"/>
            <a:ext cx="5592012" cy="324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Font typeface="Verdana"/>
              <a:buNone/>
              <a:defRPr sz="180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7" name="Google Shape;917;p266"/>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18" name="Google Shape;918;p266"/>
          <p:cNvSpPr txBox="1">
            <a:spLocks noGrp="1"/>
          </p:cNvSpPr>
          <p:nvPr>
            <p:ph type="body" idx="3"/>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19" name="Google Shape;919;p266"/>
          <p:cNvSpPr txBox="1">
            <a:spLocks noGrp="1"/>
          </p:cNvSpPr>
          <p:nvPr>
            <p:ph type="body" idx="4"/>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0">
                <a:solidFill>
                  <a:schemeClr val="dk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20" name="Google Shape;920;p266"/>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Title Slide - Circle Black">
  <p:cSld name="Title Slide - Circle Black">
    <p:bg>
      <p:bgPr>
        <a:blipFill>
          <a:blip r:embed="rId2">
            <a:alphaModFix/>
          </a:blip>
          <a:stretch>
            <a:fillRect/>
          </a:stretch>
        </a:blipFill>
        <a:effectLst/>
      </p:bgPr>
    </p:bg>
    <p:spTree>
      <p:nvGrpSpPr>
        <p:cNvPr id="1" name="Shape 921"/>
        <p:cNvGrpSpPr/>
        <p:nvPr/>
      </p:nvGrpSpPr>
      <p:grpSpPr>
        <a:xfrm>
          <a:off x="0" y="0"/>
          <a:ext cx="0" cy="0"/>
          <a:chOff x="0" y="0"/>
          <a:chExt cx="0" cy="0"/>
        </a:xfrm>
      </p:grpSpPr>
      <p:sp>
        <p:nvSpPr>
          <p:cNvPr id="922" name="Google Shape;922;p267"/>
          <p:cNvSpPr>
            <a:spLocks noGrp="1"/>
          </p:cNvSpPr>
          <p:nvPr>
            <p:ph type="ctrTitle"/>
          </p:nvPr>
        </p:nvSpPr>
        <p:spPr>
          <a:xfrm>
            <a:off x="4210149" y="1530451"/>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23" name="Google Shape;923;p267"/>
          <p:cNvGrpSpPr/>
          <p:nvPr/>
        </p:nvGrpSpPr>
        <p:grpSpPr>
          <a:xfrm>
            <a:off x="469900" y="457761"/>
            <a:ext cx="1998000" cy="374400"/>
            <a:chOff x="398463" y="404813"/>
            <a:chExt cx="1627187" cy="307976"/>
          </a:xfrm>
        </p:grpSpPr>
        <p:sp>
          <p:nvSpPr>
            <p:cNvPr id="924" name="Google Shape;924;p267"/>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5" name="Google Shape;925;p267"/>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6" name="Google Shape;926;p267"/>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7" name="Google Shape;927;p267"/>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8" name="Google Shape;928;p267"/>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9" name="Google Shape;929;p267"/>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0" name="Google Shape;930;p267"/>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1" name="Google Shape;931;p267"/>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2" name="Google Shape;932;p267"/>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3" name="Google Shape;933;p267"/>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34" name="Google Shape;934;p267"/>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35" name="Google Shape;935;p267"/>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36" name="Google Shape;936;p267"/>
          <p:cNvSpPr txBox="1">
            <a:spLocks noGrp="1"/>
          </p:cNvSpPr>
          <p:nvPr>
            <p:ph type="body" idx="3"/>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b="0">
                <a:solidFill>
                  <a:schemeClr val="lt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37" name="Google Shape;937;p267"/>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Title Slide - Circle White">
  <p:cSld name="Title Slide - Circle White">
    <p:bg>
      <p:bgPr>
        <a:solidFill>
          <a:schemeClr val="lt1"/>
        </a:solidFill>
        <a:effectLst/>
      </p:bgPr>
    </p:bg>
    <p:spTree>
      <p:nvGrpSpPr>
        <p:cNvPr id="1" name="Shape 938"/>
        <p:cNvGrpSpPr/>
        <p:nvPr/>
      </p:nvGrpSpPr>
      <p:grpSpPr>
        <a:xfrm>
          <a:off x="0" y="0"/>
          <a:ext cx="0" cy="0"/>
          <a:chOff x="0" y="0"/>
          <a:chExt cx="0" cy="0"/>
        </a:xfrm>
      </p:grpSpPr>
      <p:sp>
        <p:nvSpPr>
          <p:cNvPr id="939" name="Google Shape;939;p268"/>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40" name="Google Shape;940;p268"/>
          <p:cNvGrpSpPr/>
          <p:nvPr/>
        </p:nvGrpSpPr>
        <p:grpSpPr>
          <a:xfrm>
            <a:off x="475325" y="457200"/>
            <a:ext cx="1998000" cy="374400"/>
            <a:chOff x="398463" y="404813"/>
            <a:chExt cx="1627187" cy="307976"/>
          </a:xfrm>
        </p:grpSpPr>
        <p:sp>
          <p:nvSpPr>
            <p:cNvPr id="941" name="Google Shape;941;p268"/>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2" name="Google Shape;942;p268"/>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3" name="Google Shape;943;p268"/>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4" name="Google Shape;944;p268"/>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5" name="Google Shape;945;p268"/>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6" name="Google Shape;946;p268"/>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7" name="Google Shape;947;p268"/>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8" name="Google Shape;948;p268"/>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9" name="Google Shape;949;p268"/>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50" name="Google Shape;950;p268"/>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51" name="Google Shape;951;p268"/>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52" name="Google Shape;952;p268"/>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53" name="Google Shape;953;p268"/>
          <p:cNvSpPr txBox="1">
            <a:spLocks noGrp="1"/>
          </p:cNvSpPr>
          <p:nvPr>
            <p:ph type="body" idx="3"/>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0">
                <a:solidFill>
                  <a:schemeClr val="dk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54" name="Google Shape;954;p268"/>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Divider - Deloitte green">
  <p:cSld name="Divider - Deloitte green">
    <p:bg>
      <p:bgPr>
        <a:solidFill>
          <a:schemeClr val="accent1"/>
        </a:solidFill>
        <a:effectLst/>
      </p:bgPr>
    </p:bg>
    <p:spTree>
      <p:nvGrpSpPr>
        <p:cNvPr id="1" name="Shape 955"/>
        <p:cNvGrpSpPr/>
        <p:nvPr/>
      </p:nvGrpSpPr>
      <p:grpSpPr>
        <a:xfrm>
          <a:off x="0" y="0"/>
          <a:ext cx="0" cy="0"/>
          <a:chOff x="0" y="0"/>
          <a:chExt cx="0" cy="0"/>
        </a:xfrm>
      </p:grpSpPr>
      <p:sp>
        <p:nvSpPr>
          <p:cNvPr id="956" name="Google Shape;956;p269"/>
          <p:cNvSpPr txBox="1">
            <a:spLocks noGrp="1"/>
          </p:cNvSpPr>
          <p:nvPr>
            <p:ph type="title"/>
          </p:nvPr>
        </p:nvSpPr>
        <p:spPr>
          <a:xfrm>
            <a:off x="469902" y="1700215"/>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7" name="Google Shape;957;p269"/>
          <p:cNvSpPr txBox="1">
            <a:spLocks noGrp="1"/>
          </p:cNvSpPr>
          <p:nvPr>
            <p:ph type="body" idx="1"/>
          </p:nvPr>
        </p:nvSpPr>
        <p:spPr>
          <a:xfrm>
            <a:off x="469901" y="3423546"/>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58" name="Google Shape;958;p26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9" name="Google Shape;959;p26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0" name="Google Shape;960;p26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Divider - Deloitte dark green">
  <p:cSld name="Divider - Deloitte dark green">
    <p:bg>
      <p:bgPr>
        <a:solidFill>
          <a:schemeClr val="accent2"/>
        </a:solidFill>
        <a:effectLst/>
      </p:bgPr>
    </p:bg>
    <p:spTree>
      <p:nvGrpSpPr>
        <p:cNvPr id="1" name="Shape 961"/>
        <p:cNvGrpSpPr/>
        <p:nvPr/>
      </p:nvGrpSpPr>
      <p:grpSpPr>
        <a:xfrm>
          <a:off x="0" y="0"/>
          <a:ext cx="0" cy="0"/>
          <a:chOff x="0" y="0"/>
          <a:chExt cx="0" cy="0"/>
        </a:xfrm>
      </p:grpSpPr>
      <p:sp>
        <p:nvSpPr>
          <p:cNvPr id="962" name="Google Shape;962;p270"/>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3" name="Google Shape;963;p270"/>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64" name="Google Shape;964;p27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5" name="Google Shape;965;p27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6" name="Google Shape;966;p27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Divider - Deloitte blue">
  <p:cSld name="Divider - Deloitte blue">
    <p:bg>
      <p:bgPr>
        <a:solidFill>
          <a:schemeClr val="accent3"/>
        </a:solidFill>
        <a:effectLst/>
      </p:bgPr>
    </p:bg>
    <p:spTree>
      <p:nvGrpSpPr>
        <p:cNvPr id="1" name="Shape 967"/>
        <p:cNvGrpSpPr/>
        <p:nvPr/>
      </p:nvGrpSpPr>
      <p:grpSpPr>
        <a:xfrm>
          <a:off x="0" y="0"/>
          <a:ext cx="0" cy="0"/>
          <a:chOff x="0" y="0"/>
          <a:chExt cx="0" cy="0"/>
        </a:xfrm>
      </p:grpSpPr>
      <p:sp>
        <p:nvSpPr>
          <p:cNvPr id="968" name="Google Shape;968;p271"/>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9" name="Google Shape;969;p271"/>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70" name="Google Shape;970;p27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1" name="Google Shape;971;p27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2" name="Google Shape;972;p27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Divider - Deloitte dark blue">
  <p:cSld name="Divider - Deloitte dark blue">
    <p:bg>
      <p:bgPr>
        <a:solidFill>
          <a:schemeClr val="accent4"/>
        </a:solidFill>
        <a:effectLst/>
      </p:bgPr>
    </p:bg>
    <p:spTree>
      <p:nvGrpSpPr>
        <p:cNvPr id="1" name="Shape 973"/>
        <p:cNvGrpSpPr/>
        <p:nvPr/>
      </p:nvGrpSpPr>
      <p:grpSpPr>
        <a:xfrm>
          <a:off x="0" y="0"/>
          <a:ext cx="0" cy="0"/>
          <a:chOff x="0" y="0"/>
          <a:chExt cx="0" cy="0"/>
        </a:xfrm>
      </p:grpSpPr>
      <p:sp>
        <p:nvSpPr>
          <p:cNvPr id="974" name="Google Shape;974;p272"/>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5" name="Google Shape;975;p272"/>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76" name="Google Shape;976;p27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7" name="Google Shape;977;p27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8" name="Google Shape;978;p27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Divider - Deloitte black">
  <p:cSld name="Divider - Deloitte black">
    <p:bg>
      <p:bgPr>
        <a:solidFill>
          <a:schemeClr val="dk1"/>
        </a:solidFill>
        <a:effectLst/>
      </p:bgPr>
    </p:bg>
    <p:spTree>
      <p:nvGrpSpPr>
        <p:cNvPr id="1" name="Shape 979"/>
        <p:cNvGrpSpPr/>
        <p:nvPr/>
      </p:nvGrpSpPr>
      <p:grpSpPr>
        <a:xfrm>
          <a:off x="0" y="0"/>
          <a:ext cx="0" cy="0"/>
          <a:chOff x="0" y="0"/>
          <a:chExt cx="0" cy="0"/>
        </a:xfrm>
      </p:grpSpPr>
      <p:sp>
        <p:nvSpPr>
          <p:cNvPr id="980" name="Google Shape;980;p273"/>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1" name="Google Shape;981;p273"/>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82" name="Google Shape;982;p27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3" name="Google Shape;983;p27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4" name="Google Shape;984;p27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Key statement dark blue">
  <p:cSld name="Key statement dark blue">
    <p:bg>
      <p:bgPr>
        <a:solidFill>
          <a:schemeClr val="accent4"/>
        </a:solidFill>
        <a:effectLst/>
      </p:bgPr>
    </p:bg>
    <p:spTree>
      <p:nvGrpSpPr>
        <p:cNvPr id="1" name="Shape 118"/>
        <p:cNvGrpSpPr/>
        <p:nvPr/>
      </p:nvGrpSpPr>
      <p:grpSpPr>
        <a:xfrm>
          <a:off x="0" y="0"/>
          <a:ext cx="0" cy="0"/>
          <a:chOff x="0" y="0"/>
          <a:chExt cx="0" cy="0"/>
        </a:xfrm>
      </p:grpSpPr>
      <p:sp>
        <p:nvSpPr>
          <p:cNvPr id="119" name="Google Shape;119;p13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0" name="Google Shape;120;p13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Divider - Deloitte white">
  <p:cSld name="Divider - Deloitte white">
    <p:bg>
      <p:bgPr>
        <a:solidFill>
          <a:schemeClr val="lt1"/>
        </a:solidFill>
        <a:effectLst/>
      </p:bgPr>
    </p:bg>
    <p:spTree>
      <p:nvGrpSpPr>
        <p:cNvPr id="1" name="Shape 985"/>
        <p:cNvGrpSpPr/>
        <p:nvPr/>
      </p:nvGrpSpPr>
      <p:grpSpPr>
        <a:xfrm>
          <a:off x="0" y="0"/>
          <a:ext cx="0" cy="0"/>
          <a:chOff x="0" y="0"/>
          <a:chExt cx="0" cy="0"/>
        </a:xfrm>
      </p:grpSpPr>
      <p:sp>
        <p:nvSpPr>
          <p:cNvPr id="986" name="Google Shape;986;p274"/>
          <p:cNvSpPr txBox="1">
            <a:spLocks noGrp="1"/>
          </p:cNvSpPr>
          <p:nvPr>
            <p:ph type="title"/>
          </p:nvPr>
        </p:nvSpPr>
        <p:spPr>
          <a:xfrm>
            <a:off x="469904"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1"/>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7" name="Google Shape;987;p274"/>
          <p:cNvSpPr txBox="1">
            <a:spLocks noGrp="1"/>
          </p:cNvSpPr>
          <p:nvPr>
            <p:ph type="body" idx="1"/>
          </p:nvPr>
        </p:nvSpPr>
        <p:spPr>
          <a:xfrm>
            <a:off x="469900" y="3429001"/>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1"/>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88" name="Google Shape;988;p27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9" name="Google Shape;989;p27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0" name="Google Shape;990;p27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Key statement dark green">
  <p:cSld name="Key statement dark green">
    <p:bg>
      <p:bgPr>
        <a:solidFill>
          <a:schemeClr val="accent2"/>
        </a:solidFill>
        <a:effectLst/>
      </p:bgPr>
    </p:bg>
    <p:spTree>
      <p:nvGrpSpPr>
        <p:cNvPr id="1" name="Shape 991"/>
        <p:cNvGrpSpPr/>
        <p:nvPr/>
      </p:nvGrpSpPr>
      <p:grpSpPr>
        <a:xfrm>
          <a:off x="0" y="0"/>
          <a:ext cx="0" cy="0"/>
          <a:chOff x="0" y="0"/>
          <a:chExt cx="0" cy="0"/>
        </a:xfrm>
      </p:grpSpPr>
      <p:sp>
        <p:nvSpPr>
          <p:cNvPr id="992" name="Google Shape;992;p275"/>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93" name="Google Shape;993;p27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4" name="Google Shape;994;p27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5" name="Google Shape;995;p27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Key statement dark blue">
  <p:cSld name="Key statement dark blue">
    <p:bg>
      <p:bgPr>
        <a:solidFill>
          <a:schemeClr val="accent4"/>
        </a:solidFill>
        <a:effectLst/>
      </p:bgPr>
    </p:bg>
    <p:spTree>
      <p:nvGrpSpPr>
        <p:cNvPr id="1" name="Shape 996"/>
        <p:cNvGrpSpPr/>
        <p:nvPr/>
      </p:nvGrpSpPr>
      <p:grpSpPr>
        <a:xfrm>
          <a:off x="0" y="0"/>
          <a:ext cx="0" cy="0"/>
          <a:chOff x="0" y="0"/>
          <a:chExt cx="0" cy="0"/>
        </a:xfrm>
      </p:grpSpPr>
      <p:sp>
        <p:nvSpPr>
          <p:cNvPr id="997" name="Google Shape;997;p276"/>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98" name="Google Shape;998;p27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9" name="Google Shape;999;p27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0" name="Google Shape;1000;p27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Key statement teal">
  <p:cSld name="Key statement teal">
    <p:bg>
      <p:bgPr>
        <a:solidFill>
          <a:schemeClr val="accent5"/>
        </a:solidFill>
        <a:effectLst/>
      </p:bgPr>
    </p:bg>
    <p:spTree>
      <p:nvGrpSpPr>
        <p:cNvPr id="1" name="Shape 1001"/>
        <p:cNvGrpSpPr/>
        <p:nvPr/>
      </p:nvGrpSpPr>
      <p:grpSpPr>
        <a:xfrm>
          <a:off x="0" y="0"/>
          <a:ext cx="0" cy="0"/>
          <a:chOff x="0" y="0"/>
          <a:chExt cx="0" cy="0"/>
        </a:xfrm>
      </p:grpSpPr>
      <p:sp>
        <p:nvSpPr>
          <p:cNvPr id="1002" name="Google Shape;1002;p277"/>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03" name="Google Shape;1003;p27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4" name="Google Shape;1004;p27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5" name="Google Shape;1005;p27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Key statement black">
  <p:cSld name="Key statement black">
    <p:bg>
      <p:bgPr>
        <a:solidFill>
          <a:schemeClr val="dk1"/>
        </a:solidFill>
        <a:effectLst/>
      </p:bgPr>
    </p:bg>
    <p:spTree>
      <p:nvGrpSpPr>
        <p:cNvPr id="1" name="Shape 1006"/>
        <p:cNvGrpSpPr/>
        <p:nvPr/>
      </p:nvGrpSpPr>
      <p:grpSpPr>
        <a:xfrm>
          <a:off x="0" y="0"/>
          <a:ext cx="0" cy="0"/>
          <a:chOff x="0" y="0"/>
          <a:chExt cx="0" cy="0"/>
        </a:xfrm>
      </p:grpSpPr>
      <p:sp>
        <p:nvSpPr>
          <p:cNvPr id="1007" name="Google Shape;1007;p278"/>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08" name="Google Shape;1008;p27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9" name="Google Shape;1009;p27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0" name="Google Shape;1010;p27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Key statement white">
  <p:cSld name="Key statement white">
    <p:bg>
      <p:bgPr>
        <a:solidFill>
          <a:schemeClr val="lt1"/>
        </a:solidFill>
        <a:effectLst/>
      </p:bgPr>
    </p:bg>
    <p:spTree>
      <p:nvGrpSpPr>
        <p:cNvPr id="1" name="Shape 1011"/>
        <p:cNvGrpSpPr/>
        <p:nvPr/>
      </p:nvGrpSpPr>
      <p:grpSpPr>
        <a:xfrm>
          <a:off x="0" y="0"/>
          <a:ext cx="0" cy="0"/>
          <a:chOff x="0" y="0"/>
          <a:chExt cx="0" cy="0"/>
        </a:xfrm>
      </p:grpSpPr>
      <p:sp>
        <p:nvSpPr>
          <p:cNvPr id="1012" name="Google Shape;1012;p279"/>
          <p:cNvSpPr txBox="1">
            <a:spLocks noGrp="1"/>
          </p:cNvSpPr>
          <p:nvPr>
            <p:ph type="body" idx="1"/>
          </p:nvPr>
        </p:nvSpPr>
        <p:spPr>
          <a:xfrm>
            <a:off x="469902"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13" name="Google Shape;1013;p27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4" name="Google Shape;1014;p27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5" name="Google Shape;1015;p27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016"/>
        <p:cNvGrpSpPr/>
        <p:nvPr/>
      </p:nvGrpSpPr>
      <p:grpSpPr>
        <a:xfrm>
          <a:off x="0" y="0"/>
          <a:ext cx="0" cy="0"/>
          <a:chOff x="0" y="0"/>
          <a:chExt cx="0" cy="0"/>
        </a:xfrm>
      </p:grpSpPr>
      <p:sp>
        <p:nvSpPr>
          <p:cNvPr id="1017" name="Google Shape;1017;p280"/>
          <p:cNvSpPr txBox="1">
            <a:spLocks noGrp="1"/>
          </p:cNvSpPr>
          <p:nvPr>
            <p:ph type="body" idx="1"/>
          </p:nvPr>
        </p:nvSpPr>
        <p:spPr>
          <a:xfrm>
            <a:off x="469901" y="1665293"/>
            <a:ext cx="9348787"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018" name="Google Shape;1018;p28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9" name="Google Shape;1019;p28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0" name="Google Shape;1020;p28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1" name="Google Shape;1021;p28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1022"/>
        <p:cNvGrpSpPr/>
        <p:nvPr/>
      </p:nvGrpSpPr>
      <p:grpSpPr>
        <a:xfrm>
          <a:off x="0" y="0"/>
          <a:ext cx="0" cy="0"/>
          <a:chOff x="0" y="0"/>
          <a:chExt cx="0" cy="0"/>
        </a:xfrm>
      </p:grpSpPr>
      <p:sp>
        <p:nvSpPr>
          <p:cNvPr id="1023" name="Google Shape;1023;p281"/>
          <p:cNvSpPr>
            <a:spLocks noGrp="1"/>
          </p:cNvSpPr>
          <p:nvPr>
            <p:ph type="pic" idx="2"/>
          </p:nvPr>
        </p:nvSpPr>
        <p:spPr>
          <a:xfrm>
            <a:off x="5604870" y="1700214"/>
            <a:ext cx="6117233" cy="4598988"/>
          </a:xfrm>
          <a:prstGeom prst="rect">
            <a:avLst/>
          </a:prstGeom>
          <a:noFill/>
          <a:ln>
            <a:noFill/>
          </a:ln>
        </p:spPr>
      </p:sp>
      <p:sp>
        <p:nvSpPr>
          <p:cNvPr id="1024" name="Google Shape;1024;p281"/>
          <p:cNvSpPr txBox="1">
            <a:spLocks noGrp="1"/>
          </p:cNvSpPr>
          <p:nvPr>
            <p:ph type="body" idx="1"/>
          </p:nvPr>
        </p:nvSpPr>
        <p:spPr>
          <a:xfrm>
            <a:off x="469903" y="1665293"/>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25" name="Google Shape;1025;p281"/>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26" name="Google Shape;1026;p28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7" name="Google Shape;1027;p28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8" name="Google Shape;1028;p28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9" name="Google Shape;1029;p28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1030"/>
        <p:cNvGrpSpPr/>
        <p:nvPr/>
      </p:nvGrpSpPr>
      <p:grpSpPr>
        <a:xfrm>
          <a:off x="0" y="0"/>
          <a:ext cx="0" cy="0"/>
          <a:chOff x="0" y="0"/>
          <a:chExt cx="0" cy="0"/>
        </a:xfrm>
      </p:grpSpPr>
      <p:sp>
        <p:nvSpPr>
          <p:cNvPr id="1031" name="Google Shape;1031;p282"/>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2" name="Google Shape;1032;p282"/>
          <p:cNvSpPr txBox="1">
            <a:spLocks noGrp="1"/>
          </p:cNvSpPr>
          <p:nvPr>
            <p:ph type="body" idx="2"/>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3" name="Google Shape;1033;p28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4" name="Google Shape;1034;p28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5" name="Google Shape;1035;p28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6" name="Google Shape;1036;p28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1_Title &amp; 1 column text">
  <p:cSld name="1_Title &amp; 1 column text">
    <p:spTree>
      <p:nvGrpSpPr>
        <p:cNvPr id="1" name="Shape 1037"/>
        <p:cNvGrpSpPr/>
        <p:nvPr/>
      </p:nvGrpSpPr>
      <p:grpSpPr>
        <a:xfrm>
          <a:off x="0" y="0"/>
          <a:ext cx="0" cy="0"/>
          <a:chOff x="0" y="0"/>
          <a:chExt cx="0" cy="0"/>
        </a:xfrm>
      </p:grpSpPr>
      <p:sp>
        <p:nvSpPr>
          <p:cNvPr id="1038" name="Google Shape;1038;p283"/>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9" name="Google Shape;1039;p28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0" name="Google Shape;1040;p28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1" name="Google Shape;1041;p28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2" name="Google Shape;1042;p28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Key statement teal">
  <p:cSld name="Key statement teal">
    <p:bg>
      <p:bgPr>
        <a:solidFill>
          <a:schemeClr val="accent5"/>
        </a:solidFill>
        <a:effectLst/>
      </p:bgPr>
    </p:bg>
    <p:spTree>
      <p:nvGrpSpPr>
        <p:cNvPr id="1" name="Shape 121"/>
        <p:cNvGrpSpPr/>
        <p:nvPr/>
      </p:nvGrpSpPr>
      <p:grpSpPr>
        <a:xfrm>
          <a:off x="0" y="0"/>
          <a:ext cx="0" cy="0"/>
          <a:chOff x="0" y="0"/>
          <a:chExt cx="0" cy="0"/>
        </a:xfrm>
      </p:grpSpPr>
      <p:sp>
        <p:nvSpPr>
          <p:cNvPr id="122" name="Google Shape;122;p13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3" name="Google Shape;123;p13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subtitle &amp; chart">
  <p:cSld name="Title, subtitle &amp; chart">
    <p:spTree>
      <p:nvGrpSpPr>
        <p:cNvPr id="1" name="Shape 1043"/>
        <p:cNvGrpSpPr/>
        <p:nvPr/>
      </p:nvGrpSpPr>
      <p:grpSpPr>
        <a:xfrm>
          <a:off x="0" y="0"/>
          <a:ext cx="0" cy="0"/>
          <a:chOff x="0" y="0"/>
          <a:chExt cx="0" cy="0"/>
        </a:xfrm>
      </p:grpSpPr>
      <p:sp>
        <p:nvSpPr>
          <p:cNvPr id="1044" name="Google Shape;1044;p284"/>
          <p:cNvSpPr>
            <a:spLocks noGrp="1"/>
          </p:cNvSpPr>
          <p:nvPr>
            <p:ph type="chart" idx="2"/>
          </p:nvPr>
        </p:nvSpPr>
        <p:spPr>
          <a:xfrm>
            <a:off x="468000" y="2036658"/>
            <a:ext cx="11252200" cy="394613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45" name="Google Shape;1045;p284"/>
          <p:cNvSpPr txBox="1">
            <a:spLocks noGrp="1"/>
          </p:cNvSpPr>
          <p:nvPr>
            <p:ph type="body" idx="1"/>
          </p:nvPr>
        </p:nvSpPr>
        <p:spPr>
          <a:xfrm>
            <a:off x="468000" y="1665291"/>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6" name="Google Shape;1046;p284"/>
          <p:cNvSpPr txBox="1">
            <a:spLocks noGrp="1"/>
          </p:cNvSpPr>
          <p:nvPr>
            <p:ph type="body" idx="3"/>
          </p:nvPr>
        </p:nvSpPr>
        <p:spPr>
          <a:xfrm>
            <a:off x="468002" y="5982793"/>
            <a:ext cx="11252201" cy="3164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7" name="Google Shape;1047;p284"/>
          <p:cNvSpPr txBox="1">
            <a:spLocks noGrp="1"/>
          </p:cNvSpPr>
          <p:nvPr>
            <p:ph type="body" idx="4"/>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8" name="Google Shape;1048;p28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9" name="Google Shape;1049;p28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0" name="Google Shape;1050;p28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1" name="Google Shape;1051;p28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3 chart">
  <p:cSld name="3 chart">
    <p:spTree>
      <p:nvGrpSpPr>
        <p:cNvPr id="1" name="Shape 1052"/>
        <p:cNvGrpSpPr/>
        <p:nvPr/>
      </p:nvGrpSpPr>
      <p:grpSpPr>
        <a:xfrm>
          <a:off x="0" y="0"/>
          <a:ext cx="0" cy="0"/>
          <a:chOff x="0" y="0"/>
          <a:chExt cx="0" cy="0"/>
        </a:xfrm>
      </p:grpSpPr>
      <p:sp>
        <p:nvSpPr>
          <p:cNvPr id="1053" name="Google Shape;1053;p285"/>
          <p:cNvSpPr>
            <a:spLocks noGrp="1"/>
          </p:cNvSpPr>
          <p:nvPr>
            <p:ph type="chart" idx="2"/>
          </p:nvPr>
        </p:nvSpPr>
        <p:spPr>
          <a:xfrm>
            <a:off x="468000" y="2052003"/>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4" name="Google Shape;1054;p285"/>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5" name="Google Shape;1055;p285"/>
          <p:cNvSpPr>
            <a:spLocks noGrp="1"/>
          </p:cNvSpPr>
          <p:nvPr>
            <p:ph type="chart" idx="3"/>
          </p:nvPr>
        </p:nvSpPr>
        <p:spPr>
          <a:xfrm>
            <a:off x="4296000" y="2052001"/>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6" name="Google Shape;1056;p285"/>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7" name="Google Shape;1057;p285"/>
          <p:cNvSpPr>
            <a:spLocks noGrp="1"/>
          </p:cNvSpPr>
          <p:nvPr>
            <p:ph type="chart" idx="5"/>
          </p:nvPr>
        </p:nvSpPr>
        <p:spPr>
          <a:xfrm>
            <a:off x="8086960" y="2052003"/>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8" name="Google Shape;1058;p285"/>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9" name="Google Shape;1059;p285"/>
          <p:cNvSpPr txBox="1">
            <a:spLocks noGrp="1"/>
          </p:cNvSpPr>
          <p:nvPr>
            <p:ph type="body" idx="7"/>
          </p:nvPr>
        </p:nvSpPr>
        <p:spPr>
          <a:xfrm>
            <a:off x="468002" y="5982793"/>
            <a:ext cx="11252201" cy="3164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0" name="Google Shape;1060;p285"/>
          <p:cNvSpPr txBox="1">
            <a:spLocks noGrp="1"/>
          </p:cNvSpPr>
          <p:nvPr>
            <p:ph type="body" idx="8"/>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1" name="Google Shape;1061;p28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2" name="Google Shape;1062;p28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3" name="Google Shape;1063;p28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4" name="Google Shape;1064;p28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2 columns of text">
  <p:cSld name="2 columns of text">
    <p:spTree>
      <p:nvGrpSpPr>
        <p:cNvPr id="1" name="Shape 1065"/>
        <p:cNvGrpSpPr/>
        <p:nvPr/>
      </p:nvGrpSpPr>
      <p:grpSpPr>
        <a:xfrm>
          <a:off x="0" y="0"/>
          <a:ext cx="0" cy="0"/>
          <a:chOff x="0" y="0"/>
          <a:chExt cx="0" cy="0"/>
        </a:xfrm>
      </p:grpSpPr>
      <p:sp>
        <p:nvSpPr>
          <p:cNvPr id="1066" name="Google Shape;1066;p286"/>
          <p:cNvSpPr txBox="1">
            <a:spLocks noGrp="1"/>
          </p:cNvSpPr>
          <p:nvPr>
            <p:ph type="body" idx="1"/>
          </p:nvPr>
        </p:nvSpPr>
        <p:spPr>
          <a:xfrm>
            <a:off x="468000" y="1665291"/>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7" name="Google Shape;1067;p286"/>
          <p:cNvSpPr txBox="1">
            <a:spLocks noGrp="1"/>
          </p:cNvSpPr>
          <p:nvPr>
            <p:ph type="body" idx="2"/>
          </p:nvPr>
        </p:nvSpPr>
        <p:spPr>
          <a:xfrm>
            <a:off x="6394100" y="1656003"/>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8" name="Google Shape;1068;p286"/>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9" name="Google Shape;1069;p28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0" name="Google Shape;1070;p28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1" name="Google Shape;1071;p28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2" name="Google Shape;1072;p28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ext and chart">
  <p:cSld name="Text and chart">
    <p:spTree>
      <p:nvGrpSpPr>
        <p:cNvPr id="1" name="Shape 1073"/>
        <p:cNvGrpSpPr/>
        <p:nvPr/>
      </p:nvGrpSpPr>
      <p:grpSpPr>
        <a:xfrm>
          <a:off x="0" y="0"/>
          <a:ext cx="0" cy="0"/>
          <a:chOff x="0" y="0"/>
          <a:chExt cx="0" cy="0"/>
        </a:xfrm>
      </p:grpSpPr>
      <p:sp>
        <p:nvSpPr>
          <p:cNvPr id="1074" name="Google Shape;1074;p287"/>
          <p:cNvSpPr txBox="1">
            <a:spLocks noGrp="1"/>
          </p:cNvSpPr>
          <p:nvPr>
            <p:ph type="body" idx="1"/>
          </p:nvPr>
        </p:nvSpPr>
        <p:spPr>
          <a:xfrm>
            <a:off x="469900" y="1665291"/>
            <a:ext cx="5480400" cy="431750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5" name="Google Shape;1075;p287"/>
          <p:cNvSpPr>
            <a:spLocks noGrp="1"/>
          </p:cNvSpPr>
          <p:nvPr>
            <p:ph type="chart" idx="2"/>
          </p:nvPr>
        </p:nvSpPr>
        <p:spPr>
          <a:xfrm>
            <a:off x="6239586" y="2125016"/>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76" name="Google Shape;1076;p287"/>
          <p:cNvSpPr txBox="1">
            <a:spLocks noGrp="1"/>
          </p:cNvSpPr>
          <p:nvPr>
            <p:ph type="body" idx="3"/>
          </p:nvPr>
        </p:nvSpPr>
        <p:spPr>
          <a:xfrm>
            <a:off x="6239586" y="1655764"/>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7" name="Google Shape;1077;p287"/>
          <p:cNvSpPr txBox="1">
            <a:spLocks noGrp="1"/>
          </p:cNvSpPr>
          <p:nvPr>
            <p:ph type="body" idx="4"/>
          </p:nvPr>
        </p:nvSpPr>
        <p:spPr>
          <a:xfrm>
            <a:off x="468002" y="5982793"/>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8" name="Google Shape;1078;p287"/>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9" name="Google Shape;1079;p28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0" name="Google Shape;1080;p28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1" name="Google Shape;1081;p28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2" name="Google Shape;1082;p28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2 chart">
  <p:cSld name="2 chart">
    <p:spTree>
      <p:nvGrpSpPr>
        <p:cNvPr id="1" name="Shape 1083"/>
        <p:cNvGrpSpPr/>
        <p:nvPr/>
      </p:nvGrpSpPr>
      <p:grpSpPr>
        <a:xfrm>
          <a:off x="0" y="0"/>
          <a:ext cx="0" cy="0"/>
          <a:chOff x="0" y="0"/>
          <a:chExt cx="0" cy="0"/>
        </a:xfrm>
      </p:grpSpPr>
      <p:sp>
        <p:nvSpPr>
          <p:cNvPr id="1084" name="Google Shape;1084;p288"/>
          <p:cNvSpPr>
            <a:spLocks noGrp="1"/>
          </p:cNvSpPr>
          <p:nvPr>
            <p:ph type="chart" idx="2"/>
          </p:nvPr>
        </p:nvSpPr>
        <p:spPr>
          <a:xfrm>
            <a:off x="6239586" y="2125016"/>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85" name="Google Shape;1085;p288"/>
          <p:cNvSpPr txBox="1">
            <a:spLocks noGrp="1"/>
          </p:cNvSpPr>
          <p:nvPr>
            <p:ph type="body" idx="1"/>
          </p:nvPr>
        </p:nvSpPr>
        <p:spPr>
          <a:xfrm>
            <a:off x="6239587" y="1654032"/>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6" name="Google Shape;1086;p288"/>
          <p:cNvSpPr>
            <a:spLocks noGrp="1"/>
          </p:cNvSpPr>
          <p:nvPr>
            <p:ph type="chart" idx="3"/>
          </p:nvPr>
        </p:nvSpPr>
        <p:spPr>
          <a:xfrm>
            <a:off x="469900" y="2125016"/>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87" name="Google Shape;1087;p288"/>
          <p:cNvSpPr txBox="1">
            <a:spLocks noGrp="1"/>
          </p:cNvSpPr>
          <p:nvPr>
            <p:ph type="body" idx="4"/>
          </p:nvPr>
        </p:nvSpPr>
        <p:spPr>
          <a:xfrm>
            <a:off x="469900" y="1665290"/>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8" name="Google Shape;1088;p288"/>
          <p:cNvSpPr txBox="1">
            <a:spLocks noGrp="1"/>
          </p:cNvSpPr>
          <p:nvPr>
            <p:ph type="body" idx="5"/>
          </p:nvPr>
        </p:nvSpPr>
        <p:spPr>
          <a:xfrm>
            <a:off x="468002" y="5982793"/>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9" name="Google Shape;1089;p288"/>
          <p:cNvSpPr txBox="1">
            <a:spLocks noGrp="1"/>
          </p:cNvSpPr>
          <p:nvPr>
            <p:ph type="body" idx="6"/>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0" name="Google Shape;1090;p28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1" name="Google Shape;1091;p28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2" name="Google Shape;1092;p28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3" name="Google Shape;1093;p28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2 column content">
  <p:cSld name="2 column content">
    <p:spTree>
      <p:nvGrpSpPr>
        <p:cNvPr id="1" name="Shape 1094"/>
        <p:cNvGrpSpPr/>
        <p:nvPr/>
      </p:nvGrpSpPr>
      <p:grpSpPr>
        <a:xfrm>
          <a:off x="0" y="0"/>
          <a:ext cx="0" cy="0"/>
          <a:chOff x="0" y="0"/>
          <a:chExt cx="0" cy="0"/>
        </a:xfrm>
      </p:grpSpPr>
      <p:sp>
        <p:nvSpPr>
          <p:cNvPr id="1095" name="Google Shape;1095;p289"/>
          <p:cNvSpPr txBox="1">
            <a:spLocks noGrp="1"/>
          </p:cNvSpPr>
          <p:nvPr>
            <p:ph type="body" idx="1"/>
          </p:nvPr>
        </p:nvSpPr>
        <p:spPr>
          <a:xfrm>
            <a:off x="469902" y="1665292"/>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6" name="Google Shape;1096;p289"/>
          <p:cNvSpPr txBox="1">
            <a:spLocks noGrp="1"/>
          </p:cNvSpPr>
          <p:nvPr>
            <p:ph type="body" idx="2"/>
          </p:nvPr>
        </p:nvSpPr>
        <p:spPr>
          <a:xfrm>
            <a:off x="5482100" y="1700215"/>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7" name="Google Shape;1097;p289"/>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8" name="Google Shape;1098;p28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9" name="Google Shape;1099;p28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0" name="Google Shape;1100;p28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1" name="Google Shape;1101;p28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2 content with quote ">
  <p:cSld name="2 content with quote ">
    <p:spTree>
      <p:nvGrpSpPr>
        <p:cNvPr id="1" name="Shape 1102"/>
        <p:cNvGrpSpPr/>
        <p:nvPr/>
      </p:nvGrpSpPr>
      <p:grpSpPr>
        <a:xfrm>
          <a:off x="0" y="0"/>
          <a:ext cx="0" cy="0"/>
          <a:chOff x="0" y="0"/>
          <a:chExt cx="0" cy="0"/>
        </a:xfrm>
      </p:grpSpPr>
      <p:sp>
        <p:nvSpPr>
          <p:cNvPr id="1103" name="Google Shape;1103;p290"/>
          <p:cNvSpPr txBox="1">
            <a:spLocks noGrp="1"/>
          </p:cNvSpPr>
          <p:nvPr>
            <p:ph type="body" idx="1"/>
          </p:nvPr>
        </p:nvSpPr>
        <p:spPr>
          <a:xfrm>
            <a:off x="7455119" y="1626102"/>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4" name="Google Shape;1104;p290"/>
          <p:cNvSpPr txBox="1">
            <a:spLocks noGrp="1"/>
          </p:cNvSpPr>
          <p:nvPr>
            <p:ph type="body" idx="2"/>
          </p:nvPr>
        </p:nvSpPr>
        <p:spPr>
          <a:xfrm>
            <a:off x="469901" y="1665289"/>
            <a:ext cx="666086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5" name="Google Shape;1105;p290"/>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6" name="Google Shape;1106;p29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7" name="Google Shape;1107;p29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8" name="Google Shape;1108;p29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9" name="Google Shape;1109;p29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eam profile">
  <p:cSld name="Team profile">
    <p:spTree>
      <p:nvGrpSpPr>
        <p:cNvPr id="1" name="Shape 1110"/>
        <p:cNvGrpSpPr/>
        <p:nvPr/>
      </p:nvGrpSpPr>
      <p:grpSpPr>
        <a:xfrm>
          <a:off x="0" y="0"/>
          <a:ext cx="0" cy="0"/>
          <a:chOff x="0" y="0"/>
          <a:chExt cx="0" cy="0"/>
        </a:xfrm>
      </p:grpSpPr>
      <p:sp>
        <p:nvSpPr>
          <p:cNvPr id="1111" name="Google Shape;1111;p291"/>
          <p:cNvSpPr>
            <a:spLocks noGrp="1"/>
          </p:cNvSpPr>
          <p:nvPr>
            <p:ph type="pic" idx="2"/>
          </p:nvPr>
        </p:nvSpPr>
        <p:spPr>
          <a:xfrm>
            <a:off x="469900" y="1665289"/>
            <a:ext cx="2664000" cy="1260000"/>
          </a:xfrm>
          <a:prstGeom prst="rect">
            <a:avLst/>
          </a:prstGeom>
          <a:noFill/>
          <a:ln>
            <a:noFill/>
          </a:ln>
        </p:spPr>
      </p:sp>
      <p:sp>
        <p:nvSpPr>
          <p:cNvPr id="1112" name="Google Shape;1112;p291"/>
          <p:cNvSpPr>
            <a:spLocks noGrp="1"/>
          </p:cNvSpPr>
          <p:nvPr>
            <p:ph type="pic" idx="3"/>
          </p:nvPr>
        </p:nvSpPr>
        <p:spPr>
          <a:xfrm>
            <a:off x="3341040" y="1665289"/>
            <a:ext cx="2664000" cy="1260000"/>
          </a:xfrm>
          <a:prstGeom prst="rect">
            <a:avLst/>
          </a:prstGeom>
          <a:noFill/>
          <a:ln>
            <a:noFill/>
          </a:ln>
        </p:spPr>
      </p:sp>
      <p:sp>
        <p:nvSpPr>
          <p:cNvPr id="1113" name="Google Shape;1113;p291"/>
          <p:cNvSpPr>
            <a:spLocks noGrp="1"/>
          </p:cNvSpPr>
          <p:nvPr>
            <p:ph type="pic" idx="4"/>
          </p:nvPr>
        </p:nvSpPr>
        <p:spPr>
          <a:xfrm>
            <a:off x="6193339" y="1665289"/>
            <a:ext cx="2664000" cy="1260000"/>
          </a:xfrm>
          <a:prstGeom prst="rect">
            <a:avLst/>
          </a:prstGeom>
          <a:noFill/>
          <a:ln>
            <a:noFill/>
          </a:ln>
        </p:spPr>
      </p:sp>
      <p:sp>
        <p:nvSpPr>
          <p:cNvPr id="1114" name="Google Shape;1114;p291"/>
          <p:cNvSpPr>
            <a:spLocks noGrp="1"/>
          </p:cNvSpPr>
          <p:nvPr>
            <p:ph type="pic" idx="5"/>
          </p:nvPr>
        </p:nvSpPr>
        <p:spPr>
          <a:xfrm>
            <a:off x="9045636" y="1665289"/>
            <a:ext cx="2664000" cy="1260000"/>
          </a:xfrm>
          <a:prstGeom prst="rect">
            <a:avLst/>
          </a:prstGeom>
          <a:noFill/>
          <a:ln>
            <a:noFill/>
          </a:ln>
        </p:spPr>
      </p:sp>
      <p:sp>
        <p:nvSpPr>
          <p:cNvPr id="1115" name="Google Shape;1115;p291"/>
          <p:cNvSpPr txBox="1">
            <a:spLocks noGrp="1"/>
          </p:cNvSpPr>
          <p:nvPr>
            <p:ph type="body" idx="1"/>
          </p:nvPr>
        </p:nvSpPr>
        <p:spPr>
          <a:xfrm>
            <a:off x="469900" y="3076574"/>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6" name="Google Shape;1116;p291"/>
          <p:cNvSpPr txBox="1">
            <a:spLocks noGrp="1"/>
          </p:cNvSpPr>
          <p:nvPr>
            <p:ph type="body" idx="6"/>
          </p:nvPr>
        </p:nvSpPr>
        <p:spPr>
          <a:xfrm>
            <a:off x="6207211" y="307974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7" name="Google Shape;1117;p291"/>
          <p:cNvSpPr txBox="1">
            <a:spLocks noGrp="1"/>
          </p:cNvSpPr>
          <p:nvPr>
            <p:ph type="body" idx="7"/>
          </p:nvPr>
        </p:nvSpPr>
        <p:spPr>
          <a:xfrm>
            <a:off x="3344787" y="3076574"/>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8" name="Google Shape;1118;p291"/>
          <p:cNvSpPr txBox="1">
            <a:spLocks noGrp="1"/>
          </p:cNvSpPr>
          <p:nvPr>
            <p:ph type="body" idx="8"/>
          </p:nvPr>
        </p:nvSpPr>
        <p:spPr>
          <a:xfrm>
            <a:off x="9069636" y="307974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9" name="Google Shape;1119;p291"/>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20" name="Google Shape;1120;p29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1" name="Google Shape;1121;p29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2" name="Google Shape;1122;p29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3" name="Google Shape;1123;p29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eam profile 2">
  <p:cSld name="Team profile 2">
    <p:spTree>
      <p:nvGrpSpPr>
        <p:cNvPr id="1" name="Shape 1124"/>
        <p:cNvGrpSpPr/>
        <p:nvPr/>
      </p:nvGrpSpPr>
      <p:grpSpPr>
        <a:xfrm>
          <a:off x="0" y="0"/>
          <a:ext cx="0" cy="0"/>
          <a:chOff x="0" y="0"/>
          <a:chExt cx="0" cy="0"/>
        </a:xfrm>
      </p:grpSpPr>
      <p:sp>
        <p:nvSpPr>
          <p:cNvPr id="1125" name="Google Shape;1125;p292"/>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6" name="Google Shape;1126;p292"/>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7" name="Google Shape;1127;p292"/>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8" name="Google Shape;1128;p292"/>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9" name="Google Shape;1129;p292"/>
          <p:cNvSpPr>
            <a:spLocks noGrp="1"/>
          </p:cNvSpPr>
          <p:nvPr>
            <p:ph type="pic" idx="2"/>
          </p:nvPr>
        </p:nvSpPr>
        <p:spPr>
          <a:xfrm>
            <a:off x="476780" y="1880213"/>
            <a:ext cx="2116800" cy="1591200"/>
          </a:xfrm>
          <a:prstGeom prst="rect">
            <a:avLst/>
          </a:prstGeom>
          <a:noFill/>
          <a:ln>
            <a:noFill/>
          </a:ln>
        </p:spPr>
      </p:sp>
      <p:sp>
        <p:nvSpPr>
          <p:cNvPr id="1130" name="Google Shape;1130;p292"/>
          <p:cNvSpPr>
            <a:spLocks noGrp="1"/>
          </p:cNvSpPr>
          <p:nvPr>
            <p:ph type="pic" idx="3"/>
          </p:nvPr>
        </p:nvSpPr>
        <p:spPr>
          <a:xfrm>
            <a:off x="6204097" y="1880212"/>
            <a:ext cx="2116800" cy="1591200"/>
          </a:xfrm>
          <a:prstGeom prst="rect">
            <a:avLst/>
          </a:prstGeom>
          <a:noFill/>
          <a:ln>
            <a:noFill/>
          </a:ln>
        </p:spPr>
      </p:sp>
      <p:sp>
        <p:nvSpPr>
          <p:cNvPr id="1131" name="Google Shape;1131;p292"/>
          <p:cNvSpPr>
            <a:spLocks noGrp="1"/>
          </p:cNvSpPr>
          <p:nvPr>
            <p:ph type="pic" idx="4"/>
          </p:nvPr>
        </p:nvSpPr>
        <p:spPr>
          <a:xfrm>
            <a:off x="481779" y="4256211"/>
            <a:ext cx="2116800" cy="1591200"/>
          </a:xfrm>
          <a:prstGeom prst="rect">
            <a:avLst/>
          </a:prstGeom>
          <a:noFill/>
          <a:ln>
            <a:noFill/>
          </a:ln>
        </p:spPr>
      </p:sp>
      <p:sp>
        <p:nvSpPr>
          <p:cNvPr id="1132" name="Google Shape;1132;p292"/>
          <p:cNvSpPr>
            <a:spLocks noGrp="1"/>
          </p:cNvSpPr>
          <p:nvPr>
            <p:ph type="pic" idx="5"/>
          </p:nvPr>
        </p:nvSpPr>
        <p:spPr>
          <a:xfrm>
            <a:off x="6204097" y="4256211"/>
            <a:ext cx="2116800" cy="1591200"/>
          </a:xfrm>
          <a:prstGeom prst="rect">
            <a:avLst/>
          </a:prstGeom>
          <a:noFill/>
          <a:ln>
            <a:noFill/>
          </a:ln>
        </p:spPr>
      </p:sp>
      <p:sp>
        <p:nvSpPr>
          <p:cNvPr id="1133" name="Google Shape;1133;p292"/>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4" name="Google Shape;1134;p292"/>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5" name="Google Shape;1135;p292"/>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6" name="Google Shape;1136;p292"/>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7" name="Google Shape;1137;p292"/>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8" name="Google Shape;1138;p29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9" name="Google Shape;1139;p29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0" name="Google Shape;1140;p29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1" name="Google Shape;1141;p29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3 picture and text">
  <p:cSld name="3 picture and text">
    <p:spTree>
      <p:nvGrpSpPr>
        <p:cNvPr id="1" name="Shape 1142"/>
        <p:cNvGrpSpPr/>
        <p:nvPr/>
      </p:nvGrpSpPr>
      <p:grpSpPr>
        <a:xfrm>
          <a:off x="0" y="0"/>
          <a:ext cx="0" cy="0"/>
          <a:chOff x="0" y="0"/>
          <a:chExt cx="0" cy="0"/>
        </a:xfrm>
      </p:grpSpPr>
      <p:sp>
        <p:nvSpPr>
          <p:cNvPr id="1143" name="Google Shape;1143;p293"/>
          <p:cNvSpPr>
            <a:spLocks noGrp="1"/>
          </p:cNvSpPr>
          <p:nvPr>
            <p:ph type="pic" idx="2"/>
          </p:nvPr>
        </p:nvSpPr>
        <p:spPr>
          <a:xfrm>
            <a:off x="469902" y="1700216"/>
            <a:ext cx="3627439" cy="2052831"/>
          </a:xfrm>
          <a:prstGeom prst="rect">
            <a:avLst/>
          </a:prstGeom>
          <a:noFill/>
          <a:ln>
            <a:noFill/>
          </a:ln>
        </p:spPr>
      </p:sp>
      <p:sp>
        <p:nvSpPr>
          <p:cNvPr id="1144" name="Google Shape;1144;p293"/>
          <p:cNvSpPr>
            <a:spLocks noGrp="1"/>
          </p:cNvSpPr>
          <p:nvPr>
            <p:ph type="pic" idx="3"/>
          </p:nvPr>
        </p:nvSpPr>
        <p:spPr>
          <a:xfrm>
            <a:off x="8082786" y="1700215"/>
            <a:ext cx="3639316" cy="2059099"/>
          </a:xfrm>
          <a:prstGeom prst="rect">
            <a:avLst/>
          </a:prstGeom>
          <a:noFill/>
          <a:ln>
            <a:noFill/>
          </a:ln>
        </p:spPr>
      </p:sp>
      <p:sp>
        <p:nvSpPr>
          <p:cNvPr id="1145" name="Google Shape;1145;p293"/>
          <p:cNvSpPr>
            <a:spLocks noGrp="1"/>
          </p:cNvSpPr>
          <p:nvPr>
            <p:ph type="pic" idx="4"/>
          </p:nvPr>
        </p:nvSpPr>
        <p:spPr>
          <a:xfrm>
            <a:off x="4284189" y="1700216"/>
            <a:ext cx="3636963" cy="2057767"/>
          </a:xfrm>
          <a:prstGeom prst="rect">
            <a:avLst/>
          </a:prstGeom>
          <a:noFill/>
          <a:ln>
            <a:noFill/>
          </a:ln>
        </p:spPr>
      </p:sp>
      <p:sp>
        <p:nvSpPr>
          <p:cNvPr id="1146" name="Google Shape;1146;p293"/>
          <p:cNvSpPr txBox="1">
            <a:spLocks noGrp="1"/>
          </p:cNvSpPr>
          <p:nvPr>
            <p:ph type="body" idx="1"/>
          </p:nvPr>
        </p:nvSpPr>
        <p:spPr>
          <a:xfrm>
            <a:off x="469902" y="3832225"/>
            <a:ext cx="3627439" cy="2181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7" name="Google Shape;1147;p293"/>
          <p:cNvSpPr txBox="1">
            <a:spLocks noGrp="1"/>
          </p:cNvSpPr>
          <p:nvPr>
            <p:ph type="body" idx="5"/>
          </p:nvPr>
        </p:nvSpPr>
        <p:spPr>
          <a:xfrm>
            <a:off x="4278313" y="3832227"/>
            <a:ext cx="3636963" cy="2186687"/>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8" name="Google Shape;1148;p293"/>
          <p:cNvSpPr txBox="1">
            <a:spLocks noGrp="1"/>
          </p:cNvSpPr>
          <p:nvPr>
            <p:ph type="body" idx="6"/>
          </p:nvPr>
        </p:nvSpPr>
        <p:spPr>
          <a:xfrm>
            <a:off x="8082786" y="3832226"/>
            <a:ext cx="3639316" cy="218810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9" name="Google Shape;1149;p293"/>
          <p:cNvSpPr txBox="1">
            <a:spLocks noGrp="1"/>
          </p:cNvSpPr>
          <p:nvPr>
            <p:ph type="body" idx="7"/>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50" name="Google Shape;1150;p29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1" name="Google Shape;1151;p29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2" name="Google Shape;1152;p29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3" name="Google Shape;1153;p29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Key statement black">
  <p:cSld name="Key statement black">
    <p:bg>
      <p:bgPr>
        <a:solidFill>
          <a:schemeClr val="dk1"/>
        </a:solidFill>
        <a:effectLst/>
      </p:bgPr>
    </p:bg>
    <p:spTree>
      <p:nvGrpSpPr>
        <p:cNvPr id="1" name="Shape 124"/>
        <p:cNvGrpSpPr/>
        <p:nvPr/>
      </p:nvGrpSpPr>
      <p:grpSpPr>
        <a:xfrm>
          <a:off x="0" y="0"/>
          <a:ext cx="0" cy="0"/>
          <a:chOff x="0" y="0"/>
          <a:chExt cx="0" cy="0"/>
        </a:xfrm>
      </p:grpSpPr>
      <p:sp>
        <p:nvSpPr>
          <p:cNvPr id="125" name="Google Shape;125;p135"/>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6" name="Google Shape;126;p135"/>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Qualifications 2 x 1">
  <p:cSld name="Qualifications 2 x 1">
    <p:spTree>
      <p:nvGrpSpPr>
        <p:cNvPr id="1" name="Shape 1154"/>
        <p:cNvGrpSpPr/>
        <p:nvPr/>
      </p:nvGrpSpPr>
      <p:grpSpPr>
        <a:xfrm>
          <a:off x="0" y="0"/>
          <a:ext cx="0" cy="0"/>
          <a:chOff x="0" y="0"/>
          <a:chExt cx="0" cy="0"/>
        </a:xfrm>
      </p:grpSpPr>
      <p:sp>
        <p:nvSpPr>
          <p:cNvPr id="1155" name="Google Shape;1155;p294"/>
          <p:cNvSpPr txBox="1">
            <a:spLocks noGrp="1"/>
          </p:cNvSpPr>
          <p:nvPr>
            <p:ph type="body" idx="1"/>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56" name="Google Shape;1156;p29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7" name="Google Shape;1157;p294"/>
          <p:cNvSpPr txBox="1">
            <a:spLocks noGrp="1"/>
          </p:cNvSpPr>
          <p:nvPr>
            <p:ph type="body" idx="2"/>
          </p:nvPr>
        </p:nvSpPr>
        <p:spPr>
          <a:xfrm>
            <a:off x="469899"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58" name="Google Shape;1158;p294"/>
          <p:cNvSpPr txBox="1">
            <a:spLocks noGrp="1"/>
          </p:cNvSpPr>
          <p:nvPr>
            <p:ph type="body" idx="3"/>
          </p:nvPr>
        </p:nvSpPr>
        <p:spPr>
          <a:xfrm>
            <a:off x="6177463"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59" name="Google Shape;1159;p294"/>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60" name="Google Shape;1160;p294"/>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61" name="Google Shape;1161;p294"/>
          <p:cNvSpPr>
            <a:spLocks noGrp="1"/>
          </p:cNvSpPr>
          <p:nvPr>
            <p:ph type="pic" idx="4"/>
          </p:nvPr>
        </p:nvSpPr>
        <p:spPr>
          <a:xfrm>
            <a:off x="10467638" y="1857894"/>
            <a:ext cx="1244161" cy="549275"/>
          </a:xfrm>
          <a:prstGeom prst="rect">
            <a:avLst/>
          </a:prstGeom>
          <a:noFill/>
          <a:ln>
            <a:noFill/>
          </a:ln>
        </p:spPr>
      </p:sp>
      <p:sp>
        <p:nvSpPr>
          <p:cNvPr id="1162" name="Google Shape;1162;p294"/>
          <p:cNvSpPr>
            <a:spLocks noGrp="1"/>
          </p:cNvSpPr>
          <p:nvPr>
            <p:ph type="pic" idx="5"/>
          </p:nvPr>
        </p:nvSpPr>
        <p:spPr>
          <a:xfrm>
            <a:off x="4734796" y="1863919"/>
            <a:ext cx="1244907" cy="549275"/>
          </a:xfrm>
          <a:prstGeom prst="rect">
            <a:avLst/>
          </a:prstGeom>
          <a:noFill/>
          <a:ln>
            <a:noFill/>
          </a:ln>
        </p:spPr>
      </p:sp>
      <p:sp>
        <p:nvSpPr>
          <p:cNvPr id="1163" name="Google Shape;1163;p29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4" name="Google Shape;1164;p29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5" name="Google Shape;1165;p29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Qualifications 2 x 2">
  <p:cSld name="Qualifications 2 x 2">
    <p:spTree>
      <p:nvGrpSpPr>
        <p:cNvPr id="1" name="Shape 1166"/>
        <p:cNvGrpSpPr/>
        <p:nvPr/>
      </p:nvGrpSpPr>
      <p:grpSpPr>
        <a:xfrm>
          <a:off x="0" y="0"/>
          <a:ext cx="0" cy="0"/>
          <a:chOff x="0" y="0"/>
          <a:chExt cx="0" cy="0"/>
        </a:xfrm>
      </p:grpSpPr>
      <p:sp>
        <p:nvSpPr>
          <p:cNvPr id="1167" name="Google Shape;1167;p295"/>
          <p:cNvSpPr txBox="1">
            <a:spLocks noGrp="1"/>
          </p:cNvSpPr>
          <p:nvPr>
            <p:ph type="body" idx="1"/>
          </p:nvPr>
        </p:nvSpPr>
        <p:spPr>
          <a:xfrm>
            <a:off x="469899"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68" name="Google Shape;1168;p295"/>
          <p:cNvSpPr txBox="1">
            <a:spLocks noGrp="1"/>
          </p:cNvSpPr>
          <p:nvPr>
            <p:ph type="body" idx="2"/>
          </p:nvPr>
        </p:nvSpPr>
        <p:spPr>
          <a:xfrm>
            <a:off x="6177463"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69" name="Google Shape;1169;p295"/>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0" name="Google Shape;1170;p295"/>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1" name="Google Shape;1171;p295"/>
          <p:cNvSpPr>
            <a:spLocks noGrp="1"/>
          </p:cNvSpPr>
          <p:nvPr>
            <p:ph type="pic" idx="3"/>
          </p:nvPr>
        </p:nvSpPr>
        <p:spPr>
          <a:xfrm>
            <a:off x="10467638" y="1857894"/>
            <a:ext cx="1244161" cy="549275"/>
          </a:xfrm>
          <a:prstGeom prst="rect">
            <a:avLst/>
          </a:prstGeom>
          <a:noFill/>
          <a:ln>
            <a:noFill/>
          </a:ln>
        </p:spPr>
      </p:sp>
      <p:sp>
        <p:nvSpPr>
          <p:cNvPr id="1172" name="Google Shape;1172;p295"/>
          <p:cNvSpPr txBox="1">
            <a:spLocks noGrp="1"/>
          </p:cNvSpPr>
          <p:nvPr>
            <p:ph type="body" idx="4"/>
          </p:nvPr>
        </p:nvSpPr>
        <p:spPr>
          <a:xfrm>
            <a:off x="469899" y="4249683"/>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73" name="Google Shape;1173;p295"/>
          <p:cNvSpPr txBox="1">
            <a:spLocks noGrp="1"/>
          </p:cNvSpPr>
          <p:nvPr>
            <p:ph type="body" idx="5"/>
          </p:nvPr>
        </p:nvSpPr>
        <p:spPr>
          <a:xfrm>
            <a:off x="6177460" y="4249683"/>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74" name="Google Shape;1174;p295"/>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5" name="Google Shape;1175;p295"/>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6" name="Google Shape;1176;p295"/>
          <p:cNvSpPr>
            <a:spLocks noGrp="1"/>
          </p:cNvSpPr>
          <p:nvPr>
            <p:ph type="pic" idx="6"/>
          </p:nvPr>
        </p:nvSpPr>
        <p:spPr>
          <a:xfrm>
            <a:off x="4700438" y="4249686"/>
            <a:ext cx="1274916" cy="549275"/>
          </a:xfrm>
          <a:prstGeom prst="rect">
            <a:avLst/>
          </a:prstGeom>
          <a:noFill/>
          <a:ln>
            <a:noFill/>
          </a:ln>
        </p:spPr>
      </p:sp>
      <p:sp>
        <p:nvSpPr>
          <p:cNvPr id="1177" name="Google Shape;1177;p295"/>
          <p:cNvSpPr>
            <a:spLocks noGrp="1"/>
          </p:cNvSpPr>
          <p:nvPr>
            <p:ph type="pic" idx="7"/>
          </p:nvPr>
        </p:nvSpPr>
        <p:spPr>
          <a:xfrm>
            <a:off x="10459036" y="4248211"/>
            <a:ext cx="1244160" cy="549275"/>
          </a:xfrm>
          <a:prstGeom prst="rect">
            <a:avLst/>
          </a:prstGeom>
          <a:noFill/>
          <a:ln>
            <a:noFill/>
          </a:ln>
        </p:spPr>
      </p:sp>
      <p:sp>
        <p:nvSpPr>
          <p:cNvPr id="1178" name="Google Shape;1178;p295"/>
          <p:cNvSpPr>
            <a:spLocks noGrp="1"/>
          </p:cNvSpPr>
          <p:nvPr>
            <p:ph type="pic" idx="8"/>
          </p:nvPr>
        </p:nvSpPr>
        <p:spPr>
          <a:xfrm>
            <a:off x="4734796" y="1863919"/>
            <a:ext cx="1244907" cy="549275"/>
          </a:xfrm>
          <a:prstGeom prst="rect">
            <a:avLst/>
          </a:prstGeom>
          <a:noFill/>
          <a:ln>
            <a:noFill/>
          </a:ln>
        </p:spPr>
      </p:sp>
      <p:sp>
        <p:nvSpPr>
          <p:cNvPr id="1179" name="Google Shape;1179;p295"/>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80" name="Google Shape;1180;p29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1" name="Google Shape;1181;p29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2" name="Google Shape;1182;p29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3" name="Google Shape;1183;p29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3 column green line">
  <p:cSld name="3 column green line">
    <p:spTree>
      <p:nvGrpSpPr>
        <p:cNvPr id="1" name="Shape 1184"/>
        <p:cNvGrpSpPr/>
        <p:nvPr/>
      </p:nvGrpSpPr>
      <p:grpSpPr>
        <a:xfrm>
          <a:off x="0" y="0"/>
          <a:ext cx="0" cy="0"/>
          <a:chOff x="0" y="0"/>
          <a:chExt cx="0" cy="0"/>
        </a:xfrm>
      </p:grpSpPr>
      <p:sp>
        <p:nvSpPr>
          <p:cNvPr id="1185" name="Google Shape;1185;p296"/>
          <p:cNvSpPr/>
          <p:nvPr/>
        </p:nvSpPr>
        <p:spPr>
          <a:xfrm>
            <a:off x="4278313" y="1705968"/>
            <a:ext cx="3636963"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6" name="Google Shape;1186;p296"/>
          <p:cNvSpPr/>
          <p:nvPr/>
        </p:nvSpPr>
        <p:spPr>
          <a:xfrm>
            <a:off x="469902" y="1705968"/>
            <a:ext cx="3627439"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7" name="Google Shape;1187;p296"/>
          <p:cNvSpPr/>
          <p:nvPr/>
        </p:nvSpPr>
        <p:spPr>
          <a:xfrm>
            <a:off x="8104178"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8" name="Google Shape;1188;p296"/>
          <p:cNvSpPr txBox="1">
            <a:spLocks noGrp="1"/>
          </p:cNvSpPr>
          <p:nvPr>
            <p:ph type="body" idx="1"/>
          </p:nvPr>
        </p:nvSpPr>
        <p:spPr>
          <a:xfrm>
            <a:off x="4278313" y="1851441"/>
            <a:ext cx="3636963"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89" name="Google Shape;1189;p296"/>
          <p:cNvSpPr txBox="1">
            <a:spLocks noGrp="1"/>
          </p:cNvSpPr>
          <p:nvPr>
            <p:ph type="body" idx="2"/>
          </p:nvPr>
        </p:nvSpPr>
        <p:spPr>
          <a:xfrm>
            <a:off x="469902" y="1851441"/>
            <a:ext cx="3627439"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0" name="Google Shape;1190;p296"/>
          <p:cNvSpPr txBox="1">
            <a:spLocks noGrp="1"/>
          </p:cNvSpPr>
          <p:nvPr>
            <p:ph type="body" idx="3"/>
          </p:nvPr>
        </p:nvSpPr>
        <p:spPr>
          <a:xfrm>
            <a:off x="8093078"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1" name="Google Shape;1191;p296"/>
          <p:cNvSpPr txBox="1">
            <a:spLocks noGrp="1"/>
          </p:cNvSpPr>
          <p:nvPr>
            <p:ph type="body" idx="4"/>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92" name="Google Shape;1192;p29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3" name="Google Shape;1193;p29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4" name="Google Shape;1194;p29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5" name="Google Shape;1195;p29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4 column icon">
  <p:cSld name="4 column icon">
    <p:spTree>
      <p:nvGrpSpPr>
        <p:cNvPr id="1" name="Shape 1196"/>
        <p:cNvGrpSpPr/>
        <p:nvPr/>
      </p:nvGrpSpPr>
      <p:grpSpPr>
        <a:xfrm>
          <a:off x="0" y="0"/>
          <a:ext cx="0" cy="0"/>
          <a:chOff x="0" y="0"/>
          <a:chExt cx="0" cy="0"/>
        </a:xfrm>
      </p:grpSpPr>
      <p:sp>
        <p:nvSpPr>
          <p:cNvPr id="1197" name="Google Shape;1197;p297"/>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8" name="Google Shape;1198;p297"/>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9" name="Google Shape;1199;p297"/>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200" name="Google Shape;1200;p297"/>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201" name="Google Shape;1201;p297"/>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02" name="Google Shape;1202;p29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3" name="Google Shape;1203;p29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4" name="Google Shape;1204;p29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5" name="Google Shape;1205;p29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matchingName="4 column icon green">
  <p:cSld name="4 column icon green">
    <p:bg>
      <p:bgPr>
        <a:solidFill>
          <a:schemeClr val="accent2"/>
        </a:solidFill>
        <a:effectLst/>
      </p:bgPr>
    </p:bg>
    <p:spTree>
      <p:nvGrpSpPr>
        <p:cNvPr id="1" name="Shape 1206"/>
        <p:cNvGrpSpPr/>
        <p:nvPr/>
      </p:nvGrpSpPr>
      <p:grpSpPr>
        <a:xfrm>
          <a:off x="0" y="0"/>
          <a:ext cx="0" cy="0"/>
          <a:chOff x="0" y="0"/>
          <a:chExt cx="0" cy="0"/>
        </a:xfrm>
      </p:grpSpPr>
      <p:sp>
        <p:nvSpPr>
          <p:cNvPr id="1207" name="Google Shape;1207;p298"/>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08" name="Google Shape;1208;p298"/>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09" name="Google Shape;1209;p298"/>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10" name="Google Shape;1210;p298"/>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11" name="Google Shape;1211;p298"/>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2" name="Google Shape;1212;p29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3" name="Google Shape;1213;p29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4" name="Google Shape;1214;p29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5" name="Google Shape;1215;p29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1216"/>
        <p:cNvGrpSpPr/>
        <p:nvPr/>
      </p:nvGrpSpPr>
      <p:grpSpPr>
        <a:xfrm>
          <a:off x="0" y="0"/>
          <a:ext cx="0" cy="0"/>
          <a:chOff x="0" y="0"/>
          <a:chExt cx="0" cy="0"/>
        </a:xfrm>
      </p:grpSpPr>
      <p:sp>
        <p:nvSpPr>
          <p:cNvPr id="1217" name="Google Shape;1217;p299"/>
          <p:cNvSpPr txBox="1">
            <a:spLocks noGrp="1"/>
          </p:cNvSpPr>
          <p:nvPr>
            <p:ph type="body" idx="1"/>
          </p:nvPr>
        </p:nvSpPr>
        <p:spPr>
          <a:xfrm>
            <a:off x="467784" y="1665818"/>
            <a:ext cx="5537731" cy="4633383"/>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8" name="Google Shape;1218;p299"/>
          <p:cNvSpPr txBox="1">
            <a:spLocks noGrp="1"/>
          </p:cNvSpPr>
          <p:nvPr>
            <p:ph type="body" idx="2"/>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9" name="Google Shape;1219;p29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0" name="Google Shape;1220;p29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1" name="Google Shape;1221;p29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2" name="Google Shape;1222;p29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23"/>
        <p:cNvGrpSpPr/>
        <p:nvPr/>
      </p:nvGrpSpPr>
      <p:grpSpPr>
        <a:xfrm>
          <a:off x="0" y="0"/>
          <a:ext cx="0" cy="0"/>
          <a:chOff x="0" y="0"/>
          <a:chExt cx="0" cy="0"/>
        </a:xfrm>
      </p:grpSpPr>
      <p:sp>
        <p:nvSpPr>
          <p:cNvPr id="1224" name="Google Shape;1224;p300"/>
          <p:cNvSpPr txBox="1">
            <a:spLocks noGrp="1"/>
          </p:cNvSpPr>
          <p:nvPr>
            <p:ph type="title"/>
          </p:nvPr>
        </p:nvSpPr>
        <p:spPr>
          <a:xfrm>
            <a:off x="469900" y="402589"/>
            <a:ext cx="11252200" cy="6985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5" name="Google Shape;1225;p30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6" name="Google Shape;1226;p30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7" name="Google Shape;1227;p30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28"/>
        <p:cNvGrpSpPr/>
        <p:nvPr/>
      </p:nvGrpSpPr>
      <p:grpSpPr>
        <a:xfrm>
          <a:off x="0" y="0"/>
          <a:ext cx="0" cy="0"/>
          <a:chOff x="0" y="0"/>
          <a:chExt cx="0" cy="0"/>
        </a:xfrm>
      </p:grpSpPr>
    </p:spTree>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Slide White Text">
  <p:cSld name="Title Slide White Text">
    <p:spTree>
      <p:nvGrpSpPr>
        <p:cNvPr id="1" name="Shape 1229"/>
        <p:cNvGrpSpPr/>
        <p:nvPr/>
      </p:nvGrpSpPr>
      <p:grpSpPr>
        <a:xfrm>
          <a:off x="0" y="0"/>
          <a:ext cx="0" cy="0"/>
          <a:chOff x="0" y="0"/>
          <a:chExt cx="0" cy="0"/>
        </a:xfrm>
      </p:grpSpPr>
      <p:sp>
        <p:nvSpPr>
          <p:cNvPr id="1230" name="Google Shape;1230;p302"/>
          <p:cNvSpPr txBox="1">
            <a:spLocks noGrp="1"/>
          </p:cNvSpPr>
          <p:nvPr>
            <p:ph type="subTitle" idx="1"/>
          </p:nvPr>
        </p:nvSpPr>
        <p:spPr>
          <a:xfrm>
            <a:off x="531621" y="5805504"/>
            <a:ext cx="5564379" cy="49643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000"/>
              <a:buNone/>
              <a:defRPr sz="2000"/>
            </a:lvl2pPr>
            <a:lvl3pPr lvl="2" algn="ctr">
              <a:spcBef>
                <a:spcPts val="1333"/>
              </a:spcBef>
              <a:spcAft>
                <a:spcPts val="0"/>
              </a:spcAft>
              <a:buClr>
                <a:schemeClr val="dk1"/>
              </a:buClr>
              <a:buSzPts val="1800"/>
              <a:buNone/>
              <a:defRPr sz="1800"/>
            </a:lvl3pPr>
            <a:lvl4pPr lvl="3" algn="ctr">
              <a:spcBef>
                <a:spcPts val="1333"/>
              </a:spcBef>
              <a:spcAft>
                <a:spcPts val="0"/>
              </a:spcAft>
              <a:buClr>
                <a:schemeClr val="dk1"/>
              </a:buClr>
              <a:buSzPts val="1600"/>
              <a:buNone/>
              <a:defRPr sz="1600"/>
            </a:lvl4pPr>
            <a:lvl5pPr lvl="4" algn="ctr">
              <a:spcBef>
                <a:spcPts val="1333"/>
              </a:spcBef>
              <a:spcAft>
                <a:spcPts val="0"/>
              </a:spcAft>
              <a:buClr>
                <a:schemeClr val="dk1"/>
              </a:buClr>
              <a:buSzPts val="1600"/>
              <a:buNone/>
              <a:defRPr sz="1600"/>
            </a:lvl5pPr>
            <a:lvl6pPr lvl="5" algn="ctr">
              <a:spcBef>
                <a:spcPts val="1333"/>
              </a:spcBef>
              <a:spcAft>
                <a:spcPts val="0"/>
              </a:spcAft>
              <a:buClr>
                <a:schemeClr val="dk1"/>
              </a:buClr>
              <a:buSzPts val="1600"/>
              <a:buNone/>
              <a:defRPr sz="1600"/>
            </a:lvl6pPr>
            <a:lvl7pPr lvl="6" algn="ctr">
              <a:spcBef>
                <a:spcPts val="1333"/>
              </a:spcBef>
              <a:spcAft>
                <a:spcPts val="0"/>
              </a:spcAft>
              <a:buClr>
                <a:schemeClr val="dk1"/>
              </a:buClr>
              <a:buSzPts val="1600"/>
              <a:buNone/>
              <a:defRPr sz="1600"/>
            </a:lvl7pPr>
            <a:lvl8pPr lvl="7" algn="ctr">
              <a:spcBef>
                <a:spcPts val="1333"/>
              </a:spcBef>
              <a:spcAft>
                <a:spcPts val="0"/>
              </a:spcAft>
              <a:buClr>
                <a:schemeClr val="dk1"/>
              </a:buClr>
              <a:buSzPts val="1600"/>
              <a:buNone/>
              <a:defRPr sz="1600"/>
            </a:lvl8pPr>
            <a:lvl9pPr lvl="8" algn="ctr">
              <a:spcBef>
                <a:spcPts val="1333"/>
              </a:spcBef>
              <a:spcAft>
                <a:spcPts val="1333"/>
              </a:spcAft>
              <a:buClr>
                <a:schemeClr val="dk1"/>
              </a:buClr>
              <a:buSzPts val="1600"/>
              <a:buNone/>
              <a:defRPr sz="1600"/>
            </a:lvl9pPr>
          </a:lstStyle>
          <a:p>
            <a:endParaRPr/>
          </a:p>
        </p:txBody>
      </p:sp>
      <p:sp>
        <p:nvSpPr>
          <p:cNvPr id="1231" name="Google Shape;1231;p302"/>
          <p:cNvSpPr txBox="1">
            <a:spLocks noGrp="1"/>
          </p:cNvSpPr>
          <p:nvPr>
            <p:ph type="body" idx="2"/>
          </p:nvPr>
        </p:nvSpPr>
        <p:spPr>
          <a:xfrm>
            <a:off x="531621" y="6313814"/>
            <a:ext cx="5564379" cy="29845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32" name="Google Shape;1232;p302"/>
          <p:cNvSpPr/>
          <p:nvPr/>
        </p:nvSpPr>
        <p:spPr>
          <a:xfrm>
            <a:off x="3545062" y="1203125"/>
            <a:ext cx="5095385" cy="414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p>
            <a:pPr marL="0" marR="0" lvl="0" indent="0" algn="ctr" rtl="0">
              <a:lnSpc>
                <a:spcPct val="116666"/>
              </a:lnSpc>
              <a:spcBef>
                <a:spcPts val="0"/>
              </a:spcBef>
              <a:spcAft>
                <a:spcPts val="0"/>
              </a:spcAft>
              <a:buClr>
                <a:schemeClr val="lt1"/>
              </a:buClr>
              <a:buSzPts val="3600"/>
              <a:buFont typeface="Verdana"/>
              <a:buNone/>
            </a:pPr>
            <a:endParaRPr sz="3600" b="0">
              <a:solidFill>
                <a:schemeClr val="dk1"/>
              </a:solidFill>
              <a:latin typeface="Verdana"/>
              <a:ea typeface="Verdana"/>
              <a:cs typeface="Verdana"/>
              <a:sym typeface="Verdana"/>
            </a:endParaRPr>
          </a:p>
        </p:txBody>
      </p:sp>
      <p:sp>
        <p:nvSpPr>
          <p:cNvPr id="1233" name="Google Shape;1233;p302"/>
          <p:cNvSpPr txBox="1">
            <a:spLocks noGrp="1"/>
          </p:cNvSpPr>
          <p:nvPr>
            <p:ph type="ctrTitle"/>
          </p:nvPr>
        </p:nvSpPr>
        <p:spPr>
          <a:xfrm>
            <a:off x="3545061" y="1124744"/>
            <a:ext cx="5051077" cy="4104000"/>
          </a:xfrm>
          <a:prstGeom prst="rect">
            <a:avLst/>
          </a:prstGeom>
          <a:noFill/>
          <a:ln>
            <a:noFill/>
          </a:ln>
        </p:spPr>
        <p:txBody>
          <a:bodyPr spcFirstLastPara="1" wrap="square" lIns="36000" tIns="36000" rIns="36000" bIns="36000" anchor="ctr" anchorCtr="0">
            <a:noAutofit/>
          </a:bodyPr>
          <a:lstStyle>
            <a:lvl1pPr lvl="0" algn="ctr">
              <a:lnSpc>
                <a:spcPct val="100000"/>
              </a:lnSpc>
              <a:spcBef>
                <a:spcPts val="0"/>
              </a:spcBef>
              <a:spcAft>
                <a:spcPts val="0"/>
              </a:spcAft>
              <a:buClr>
                <a:schemeClr val="dk1"/>
              </a:buClr>
              <a:buSzPts val="3600"/>
              <a:buFont typeface="Verdana"/>
              <a:buNone/>
              <a:defRPr sz="36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ey statement white">
  <p:cSld name="Key statement white">
    <p:bg>
      <p:bgPr>
        <a:solidFill>
          <a:schemeClr val="lt1"/>
        </a:solidFill>
        <a:effectLst/>
      </p:bgPr>
    </p:bg>
    <p:spTree>
      <p:nvGrpSpPr>
        <p:cNvPr id="1" name="Shape 127"/>
        <p:cNvGrpSpPr/>
        <p:nvPr/>
      </p:nvGrpSpPr>
      <p:grpSpPr>
        <a:xfrm>
          <a:off x="0" y="0"/>
          <a:ext cx="0" cy="0"/>
          <a:chOff x="0" y="0"/>
          <a:chExt cx="0" cy="0"/>
        </a:xfrm>
      </p:grpSpPr>
      <p:sp>
        <p:nvSpPr>
          <p:cNvPr id="128" name="Google Shape;128;p136"/>
          <p:cNvSpPr txBox="1">
            <a:spLocks noGrp="1"/>
          </p:cNvSpPr>
          <p:nvPr>
            <p:ph type="body" idx="1"/>
          </p:nvPr>
        </p:nvSpPr>
        <p:spPr>
          <a:xfrm>
            <a:off x="469900"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29"/>
        <p:cNvGrpSpPr/>
        <p:nvPr/>
      </p:nvGrpSpPr>
      <p:grpSpPr>
        <a:xfrm>
          <a:off x="0" y="0"/>
          <a:ext cx="0" cy="0"/>
          <a:chOff x="0" y="0"/>
          <a:chExt cx="0" cy="0"/>
        </a:xfrm>
      </p:grpSpPr>
      <p:sp>
        <p:nvSpPr>
          <p:cNvPr id="130" name="Google Shape;130;p137"/>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31" name="Google Shape;131;p137"/>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2" name="Google Shape;132;p13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133"/>
        <p:cNvGrpSpPr/>
        <p:nvPr/>
      </p:nvGrpSpPr>
      <p:grpSpPr>
        <a:xfrm>
          <a:off x="0" y="0"/>
          <a:ext cx="0" cy="0"/>
          <a:chOff x="0" y="0"/>
          <a:chExt cx="0" cy="0"/>
        </a:xfrm>
      </p:grpSpPr>
      <p:sp>
        <p:nvSpPr>
          <p:cNvPr id="134" name="Google Shape;134;p138"/>
          <p:cNvSpPr>
            <a:spLocks noGrp="1"/>
          </p:cNvSpPr>
          <p:nvPr>
            <p:ph type="pic" idx="2"/>
          </p:nvPr>
        </p:nvSpPr>
        <p:spPr>
          <a:xfrm>
            <a:off x="5604867" y="1700213"/>
            <a:ext cx="6117233" cy="4598988"/>
          </a:xfrm>
          <a:prstGeom prst="rect">
            <a:avLst/>
          </a:prstGeom>
          <a:noFill/>
          <a:ln>
            <a:noFill/>
          </a:ln>
        </p:spPr>
      </p:sp>
      <p:sp>
        <p:nvSpPr>
          <p:cNvPr id="135" name="Google Shape;135;p138"/>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6" name="Google Shape;136;p13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7" name="Google Shape;137;p13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138"/>
        <p:cNvGrpSpPr/>
        <p:nvPr/>
      </p:nvGrpSpPr>
      <p:grpSpPr>
        <a:xfrm>
          <a:off x="0" y="0"/>
          <a:ext cx="0" cy="0"/>
          <a:chOff x="0" y="0"/>
          <a:chExt cx="0" cy="0"/>
        </a:xfrm>
      </p:grpSpPr>
      <p:sp>
        <p:nvSpPr>
          <p:cNvPr id="139" name="Google Shape;139;p139"/>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0" name="Google Shape;140;p139"/>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1" name="Google Shape;141;p13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 Black">
  <p:cSld name="Title Slide - Black">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122"/>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4" name="Google Shape;34;p122"/>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5" name="Google Shape;35;p122"/>
          <p:cNvGrpSpPr/>
          <p:nvPr/>
        </p:nvGrpSpPr>
        <p:grpSpPr>
          <a:xfrm>
            <a:off x="469900" y="457761"/>
            <a:ext cx="1998000" cy="374400"/>
            <a:chOff x="398463" y="404813"/>
            <a:chExt cx="1627187" cy="307976"/>
          </a:xfrm>
        </p:grpSpPr>
        <p:sp>
          <p:nvSpPr>
            <p:cNvPr id="36" name="Google Shape;36;p122"/>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7" name="Google Shape;37;p122"/>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8" name="Google Shape;38;p122"/>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9" name="Google Shape;39;p122"/>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0" name="Google Shape;40;p122"/>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1" name="Google Shape;41;p122"/>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2" name="Google Shape;42;p122"/>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3" name="Google Shape;43;p122"/>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4" name="Google Shape;44;p122"/>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5" name="Google Shape;45;p122"/>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46" name="Google Shape;46;p122"/>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142"/>
        <p:cNvGrpSpPr/>
        <p:nvPr/>
      </p:nvGrpSpPr>
      <p:grpSpPr>
        <a:xfrm>
          <a:off x="0" y="0"/>
          <a:ext cx="0" cy="0"/>
          <a:chOff x="0" y="0"/>
          <a:chExt cx="0" cy="0"/>
        </a:xfrm>
      </p:grpSpPr>
      <p:sp>
        <p:nvSpPr>
          <p:cNvPr id="143" name="Google Shape;143;p140"/>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4" name="Google Shape;144;p14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140"/>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ubtitle &amp; 1 column - large">
  <p:cSld name="Title, subtitle &amp; 1 column - large">
    <p:spTree>
      <p:nvGrpSpPr>
        <p:cNvPr id="1" name="Shape 146"/>
        <p:cNvGrpSpPr/>
        <p:nvPr/>
      </p:nvGrpSpPr>
      <p:grpSpPr>
        <a:xfrm>
          <a:off x="0" y="0"/>
          <a:ext cx="0" cy="0"/>
          <a:chOff x="0" y="0"/>
          <a:chExt cx="0" cy="0"/>
        </a:xfrm>
      </p:grpSpPr>
      <p:sp>
        <p:nvSpPr>
          <p:cNvPr id="147" name="Google Shape;147;p141"/>
          <p:cNvSpPr txBox="1">
            <a:spLocks noGrp="1"/>
          </p:cNvSpPr>
          <p:nvPr>
            <p:ph type="body" idx="1"/>
          </p:nvPr>
        </p:nvSpPr>
        <p:spPr>
          <a:xfrm>
            <a:off x="469900" y="1676402"/>
            <a:ext cx="11252200" cy="462279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330200" algn="l">
              <a:spcBef>
                <a:spcPts val="1333"/>
              </a:spcBef>
              <a:spcAft>
                <a:spcPts val="0"/>
              </a:spcAft>
              <a:buClr>
                <a:schemeClr val="dk1"/>
              </a:buClr>
              <a:buSzPts val="1600"/>
              <a:buChar char="−"/>
              <a:defRPr sz="16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48" name="Google Shape;148;p141"/>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9" name="Google Shape;149;p14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ubtitle &amp; chart">
  <p:cSld name="Title, subtitle &amp; chart">
    <p:spTree>
      <p:nvGrpSpPr>
        <p:cNvPr id="1" name="Shape 150"/>
        <p:cNvGrpSpPr/>
        <p:nvPr/>
      </p:nvGrpSpPr>
      <p:grpSpPr>
        <a:xfrm>
          <a:off x="0" y="0"/>
          <a:ext cx="0" cy="0"/>
          <a:chOff x="0" y="0"/>
          <a:chExt cx="0" cy="0"/>
        </a:xfrm>
      </p:grpSpPr>
      <p:sp>
        <p:nvSpPr>
          <p:cNvPr id="151" name="Google Shape;151;p142"/>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52" name="Google Shape;152;p142"/>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3" name="Google Shape;153;p142"/>
          <p:cNvSpPr txBox="1">
            <a:spLocks noGrp="1"/>
          </p:cNvSpPr>
          <p:nvPr>
            <p:ph type="body" idx="3"/>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4" name="Google Shape;154;p142"/>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5" name="Google Shape;155;p14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 chart">
  <p:cSld name="3 chart">
    <p:spTree>
      <p:nvGrpSpPr>
        <p:cNvPr id="1" name="Shape 156"/>
        <p:cNvGrpSpPr/>
        <p:nvPr/>
      </p:nvGrpSpPr>
      <p:grpSpPr>
        <a:xfrm>
          <a:off x="0" y="0"/>
          <a:ext cx="0" cy="0"/>
          <a:chOff x="0" y="0"/>
          <a:chExt cx="0" cy="0"/>
        </a:xfrm>
      </p:grpSpPr>
      <p:sp>
        <p:nvSpPr>
          <p:cNvPr id="157" name="Google Shape;157;p143"/>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58" name="Google Shape;158;p143"/>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9" name="Google Shape;159;p143"/>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60" name="Google Shape;160;p143"/>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1" name="Google Shape;161;p143"/>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62" name="Google Shape;162;p143"/>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3" name="Google Shape;163;p143"/>
          <p:cNvSpPr txBox="1">
            <a:spLocks noGrp="1"/>
          </p:cNvSpPr>
          <p:nvPr>
            <p:ph type="body" idx="7"/>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4" name="Google Shape;164;p143"/>
          <p:cNvSpPr txBox="1">
            <a:spLocks noGrp="1"/>
          </p:cNvSpPr>
          <p:nvPr>
            <p:ph type="body" idx="8"/>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5" name="Google Shape;165;p143"/>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 columns of text">
  <p:cSld name="2 columns of text">
    <p:spTree>
      <p:nvGrpSpPr>
        <p:cNvPr id="1" name="Shape 166"/>
        <p:cNvGrpSpPr/>
        <p:nvPr/>
      </p:nvGrpSpPr>
      <p:grpSpPr>
        <a:xfrm>
          <a:off x="0" y="0"/>
          <a:ext cx="0" cy="0"/>
          <a:chOff x="0" y="0"/>
          <a:chExt cx="0" cy="0"/>
        </a:xfrm>
      </p:grpSpPr>
      <p:sp>
        <p:nvSpPr>
          <p:cNvPr id="167" name="Google Shape;167;p144"/>
          <p:cNvSpPr txBox="1">
            <a:spLocks noGrp="1"/>
          </p:cNvSpPr>
          <p:nvPr>
            <p:ph type="body" idx="1"/>
          </p:nvPr>
        </p:nvSpPr>
        <p:spPr>
          <a:xfrm>
            <a:off x="468000" y="1665288"/>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8" name="Google Shape;168;p144"/>
          <p:cNvSpPr txBox="1">
            <a:spLocks noGrp="1"/>
          </p:cNvSpPr>
          <p:nvPr>
            <p:ph type="body" idx="2"/>
          </p:nvPr>
        </p:nvSpPr>
        <p:spPr>
          <a:xfrm>
            <a:off x="6394100" y="1656000"/>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9" name="Google Shape;169;p144"/>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0" name="Google Shape;170;p14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 columns - large">
  <p:cSld name="2 columns - large">
    <p:spTree>
      <p:nvGrpSpPr>
        <p:cNvPr id="1" name="Shape 171"/>
        <p:cNvGrpSpPr/>
        <p:nvPr/>
      </p:nvGrpSpPr>
      <p:grpSpPr>
        <a:xfrm>
          <a:off x="0" y="0"/>
          <a:ext cx="0" cy="0"/>
          <a:chOff x="0" y="0"/>
          <a:chExt cx="0" cy="0"/>
        </a:xfrm>
      </p:grpSpPr>
      <p:sp>
        <p:nvSpPr>
          <p:cNvPr id="172" name="Google Shape;172;p145"/>
          <p:cNvSpPr txBox="1">
            <a:spLocks noGrp="1"/>
          </p:cNvSpPr>
          <p:nvPr>
            <p:ph type="body" idx="1"/>
          </p:nvPr>
        </p:nvSpPr>
        <p:spPr>
          <a:xfrm>
            <a:off x="4699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73" name="Google Shape;173;p145"/>
          <p:cNvSpPr txBox="1">
            <a:spLocks noGrp="1"/>
          </p:cNvSpPr>
          <p:nvPr>
            <p:ph type="body" idx="2"/>
          </p:nvPr>
        </p:nvSpPr>
        <p:spPr>
          <a:xfrm>
            <a:off x="63941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74" name="Google Shape;174;p145"/>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5" name="Google Shape;175;p14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and chart">
  <p:cSld name="Text and chart">
    <p:spTree>
      <p:nvGrpSpPr>
        <p:cNvPr id="1" name="Shape 176"/>
        <p:cNvGrpSpPr/>
        <p:nvPr/>
      </p:nvGrpSpPr>
      <p:grpSpPr>
        <a:xfrm>
          <a:off x="0" y="0"/>
          <a:ext cx="0" cy="0"/>
          <a:chOff x="0" y="0"/>
          <a:chExt cx="0" cy="0"/>
        </a:xfrm>
      </p:grpSpPr>
      <p:sp>
        <p:nvSpPr>
          <p:cNvPr id="177" name="Google Shape;177;p146"/>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8" name="Google Shape;178;p146"/>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79" name="Google Shape;179;p146"/>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0" name="Google Shape;180;p146"/>
          <p:cNvSpPr txBox="1">
            <a:spLocks noGrp="1"/>
          </p:cNvSpPr>
          <p:nvPr>
            <p:ph type="body" idx="4"/>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1" name="Google Shape;181;p146"/>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2" name="Google Shape;182;p14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 chart">
  <p:cSld name="2 chart">
    <p:spTree>
      <p:nvGrpSpPr>
        <p:cNvPr id="1" name="Shape 183"/>
        <p:cNvGrpSpPr/>
        <p:nvPr/>
      </p:nvGrpSpPr>
      <p:grpSpPr>
        <a:xfrm>
          <a:off x="0" y="0"/>
          <a:ext cx="0" cy="0"/>
          <a:chOff x="0" y="0"/>
          <a:chExt cx="0" cy="0"/>
        </a:xfrm>
      </p:grpSpPr>
      <p:sp>
        <p:nvSpPr>
          <p:cNvPr id="184" name="Google Shape;184;p147"/>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85" name="Google Shape;185;p147"/>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6" name="Google Shape;186;p147"/>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87" name="Google Shape;187;p147"/>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8" name="Google Shape;188;p147"/>
          <p:cNvSpPr txBox="1">
            <a:spLocks noGrp="1"/>
          </p:cNvSpPr>
          <p:nvPr>
            <p:ph type="body" idx="5"/>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9" name="Google Shape;189;p147"/>
          <p:cNvSpPr txBox="1">
            <a:spLocks noGrp="1"/>
          </p:cNvSpPr>
          <p:nvPr>
            <p:ph type="body" idx="6"/>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0" name="Google Shape;190;p14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 column content">
  <p:cSld name="2 column content">
    <p:spTree>
      <p:nvGrpSpPr>
        <p:cNvPr id="1" name="Shape 191"/>
        <p:cNvGrpSpPr/>
        <p:nvPr/>
      </p:nvGrpSpPr>
      <p:grpSpPr>
        <a:xfrm>
          <a:off x="0" y="0"/>
          <a:ext cx="0" cy="0"/>
          <a:chOff x="0" y="0"/>
          <a:chExt cx="0" cy="0"/>
        </a:xfrm>
      </p:grpSpPr>
      <p:sp>
        <p:nvSpPr>
          <p:cNvPr id="192" name="Google Shape;192;p148"/>
          <p:cNvSpPr txBox="1">
            <a:spLocks noGrp="1"/>
          </p:cNvSpPr>
          <p:nvPr>
            <p:ph type="body" idx="1"/>
          </p:nvPr>
        </p:nvSpPr>
        <p:spPr>
          <a:xfrm>
            <a:off x="469900" y="1665289"/>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3" name="Google Shape;193;p148"/>
          <p:cNvSpPr txBox="1">
            <a:spLocks noGrp="1"/>
          </p:cNvSpPr>
          <p:nvPr>
            <p:ph type="body" idx="2"/>
          </p:nvPr>
        </p:nvSpPr>
        <p:spPr>
          <a:xfrm>
            <a:off x="5482100" y="1700213"/>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4" name="Google Shape;194;p14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5" name="Google Shape;195;p14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 content with quote ">
  <p:cSld name="2 content with quote ">
    <p:spTree>
      <p:nvGrpSpPr>
        <p:cNvPr id="1" name="Shape 196"/>
        <p:cNvGrpSpPr/>
        <p:nvPr/>
      </p:nvGrpSpPr>
      <p:grpSpPr>
        <a:xfrm>
          <a:off x="0" y="0"/>
          <a:ext cx="0" cy="0"/>
          <a:chOff x="0" y="0"/>
          <a:chExt cx="0" cy="0"/>
        </a:xfrm>
      </p:grpSpPr>
      <p:sp>
        <p:nvSpPr>
          <p:cNvPr id="197" name="Google Shape;197;p149"/>
          <p:cNvSpPr txBox="1">
            <a:spLocks noGrp="1"/>
          </p:cNvSpPr>
          <p:nvPr>
            <p:ph type="body" idx="1"/>
          </p:nvPr>
        </p:nvSpPr>
        <p:spPr>
          <a:xfrm>
            <a:off x="7455116" y="1626099"/>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8" name="Google Shape;198;p149"/>
          <p:cNvSpPr txBox="1">
            <a:spLocks noGrp="1"/>
          </p:cNvSpPr>
          <p:nvPr>
            <p:ph type="body" idx="2"/>
          </p:nvPr>
        </p:nvSpPr>
        <p:spPr>
          <a:xfrm>
            <a:off x="469900" y="1665288"/>
            <a:ext cx="6660866"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9" name="Google Shape;199;p149"/>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00" name="Google Shape;200;p14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 White">
  <p:cSld name="Title Slide - White">
    <p:bg>
      <p:bgPr>
        <a:solidFill>
          <a:schemeClr val="lt1"/>
        </a:solidFill>
        <a:effectLst/>
      </p:bgPr>
    </p:bg>
    <p:spTree>
      <p:nvGrpSpPr>
        <p:cNvPr id="1" name="Shape 47"/>
        <p:cNvGrpSpPr/>
        <p:nvPr/>
      </p:nvGrpSpPr>
      <p:grpSpPr>
        <a:xfrm>
          <a:off x="0" y="0"/>
          <a:ext cx="0" cy="0"/>
          <a:chOff x="0" y="0"/>
          <a:chExt cx="0" cy="0"/>
        </a:xfrm>
      </p:grpSpPr>
      <p:sp>
        <p:nvSpPr>
          <p:cNvPr id="48" name="Google Shape;48;p123"/>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49" name="Google Shape;49;p123"/>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0" name="Google Shape;50;p123"/>
          <p:cNvSpPr>
            <a:spLocks noGrp="1"/>
          </p:cNvSpPr>
          <p:nvPr>
            <p:ph type="pic" idx="3"/>
          </p:nvPr>
        </p:nvSpPr>
        <p:spPr>
          <a:xfrm>
            <a:off x="3393716" y="727595"/>
            <a:ext cx="5400000" cy="5400000"/>
          </a:xfrm>
          <a:prstGeom prst="rect">
            <a:avLst/>
          </a:prstGeom>
          <a:noFill/>
          <a:ln>
            <a:noFill/>
          </a:ln>
        </p:spPr>
      </p:sp>
      <p:grpSp>
        <p:nvGrpSpPr>
          <p:cNvPr id="51" name="Google Shape;51;p123"/>
          <p:cNvGrpSpPr/>
          <p:nvPr/>
        </p:nvGrpSpPr>
        <p:grpSpPr>
          <a:xfrm>
            <a:off x="475325" y="457200"/>
            <a:ext cx="1998000" cy="374400"/>
            <a:chOff x="398463" y="404813"/>
            <a:chExt cx="1627187" cy="307976"/>
          </a:xfrm>
        </p:grpSpPr>
        <p:sp>
          <p:nvSpPr>
            <p:cNvPr id="52" name="Google Shape;52;p12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3" name="Google Shape;53;p12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4" name="Google Shape;54;p123"/>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5" name="Google Shape;55;p12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6" name="Google Shape;56;p123"/>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7" name="Google Shape;57;p123"/>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8" name="Google Shape;58;p12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9" name="Google Shape;59;p12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0" name="Google Shape;60;p12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1" name="Google Shape;61;p12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am profile">
  <p:cSld name="Team profile">
    <p:spTree>
      <p:nvGrpSpPr>
        <p:cNvPr id="1" name="Shape 201"/>
        <p:cNvGrpSpPr/>
        <p:nvPr/>
      </p:nvGrpSpPr>
      <p:grpSpPr>
        <a:xfrm>
          <a:off x="0" y="0"/>
          <a:ext cx="0" cy="0"/>
          <a:chOff x="0" y="0"/>
          <a:chExt cx="0" cy="0"/>
        </a:xfrm>
      </p:grpSpPr>
      <p:sp>
        <p:nvSpPr>
          <p:cNvPr id="202" name="Google Shape;202;p150"/>
          <p:cNvSpPr>
            <a:spLocks noGrp="1"/>
          </p:cNvSpPr>
          <p:nvPr>
            <p:ph type="pic" idx="2"/>
          </p:nvPr>
        </p:nvSpPr>
        <p:spPr>
          <a:xfrm>
            <a:off x="488742" y="1700213"/>
            <a:ext cx="2664000" cy="1260000"/>
          </a:xfrm>
          <a:prstGeom prst="rect">
            <a:avLst/>
          </a:prstGeom>
          <a:noFill/>
          <a:ln>
            <a:noFill/>
          </a:ln>
        </p:spPr>
      </p:sp>
      <p:sp>
        <p:nvSpPr>
          <p:cNvPr id="203" name="Google Shape;203;p150"/>
          <p:cNvSpPr>
            <a:spLocks noGrp="1"/>
          </p:cNvSpPr>
          <p:nvPr>
            <p:ph type="pic" idx="3"/>
          </p:nvPr>
        </p:nvSpPr>
        <p:spPr>
          <a:xfrm>
            <a:off x="3341040" y="1700212"/>
            <a:ext cx="2664000" cy="1260000"/>
          </a:xfrm>
          <a:prstGeom prst="rect">
            <a:avLst/>
          </a:prstGeom>
          <a:noFill/>
          <a:ln>
            <a:noFill/>
          </a:ln>
        </p:spPr>
      </p:sp>
      <p:sp>
        <p:nvSpPr>
          <p:cNvPr id="204" name="Google Shape;204;p150"/>
          <p:cNvSpPr>
            <a:spLocks noGrp="1"/>
          </p:cNvSpPr>
          <p:nvPr>
            <p:ph type="pic" idx="4"/>
          </p:nvPr>
        </p:nvSpPr>
        <p:spPr>
          <a:xfrm>
            <a:off x="6193338" y="1700212"/>
            <a:ext cx="2664000" cy="1260000"/>
          </a:xfrm>
          <a:prstGeom prst="rect">
            <a:avLst/>
          </a:prstGeom>
          <a:noFill/>
          <a:ln>
            <a:noFill/>
          </a:ln>
        </p:spPr>
      </p:sp>
      <p:sp>
        <p:nvSpPr>
          <p:cNvPr id="205" name="Google Shape;205;p150"/>
          <p:cNvSpPr>
            <a:spLocks noGrp="1"/>
          </p:cNvSpPr>
          <p:nvPr>
            <p:ph type="pic" idx="5"/>
          </p:nvPr>
        </p:nvSpPr>
        <p:spPr>
          <a:xfrm>
            <a:off x="9045636" y="1700212"/>
            <a:ext cx="2664000" cy="1260000"/>
          </a:xfrm>
          <a:prstGeom prst="rect">
            <a:avLst/>
          </a:prstGeom>
          <a:noFill/>
          <a:ln>
            <a:noFill/>
          </a:ln>
        </p:spPr>
      </p:sp>
      <p:sp>
        <p:nvSpPr>
          <p:cNvPr id="206" name="Google Shape;206;p150"/>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7" name="Google Shape;207;p150"/>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8" name="Google Shape;208;p150"/>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9" name="Google Shape;209;p150"/>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10" name="Google Shape;210;p150"/>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11" name="Google Shape;211;p15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am profile 2">
  <p:cSld name="Team profile 2">
    <p:spTree>
      <p:nvGrpSpPr>
        <p:cNvPr id="1" name="Shape 212"/>
        <p:cNvGrpSpPr/>
        <p:nvPr/>
      </p:nvGrpSpPr>
      <p:grpSpPr>
        <a:xfrm>
          <a:off x="0" y="0"/>
          <a:ext cx="0" cy="0"/>
          <a:chOff x="0" y="0"/>
          <a:chExt cx="0" cy="0"/>
        </a:xfrm>
      </p:grpSpPr>
      <p:sp>
        <p:nvSpPr>
          <p:cNvPr id="213" name="Google Shape;213;p151"/>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4" name="Google Shape;214;p151"/>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5" name="Google Shape;215;p151"/>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6" name="Google Shape;216;p151"/>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7" name="Google Shape;217;p151"/>
          <p:cNvSpPr>
            <a:spLocks noGrp="1"/>
          </p:cNvSpPr>
          <p:nvPr>
            <p:ph type="pic" idx="2"/>
          </p:nvPr>
        </p:nvSpPr>
        <p:spPr>
          <a:xfrm>
            <a:off x="476780" y="1880213"/>
            <a:ext cx="2116800" cy="1591200"/>
          </a:xfrm>
          <a:prstGeom prst="rect">
            <a:avLst/>
          </a:prstGeom>
          <a:noFill/>
          <a:ln>
            <a:noFill/>
          </a:ln>
        </p:spPr>
      </p:sp>
      <p:sp>
        <p:nvSpPr>
          <p:cNvPr id="218" name="Google Shape;218;p151"/>
          <p:cNvSpPr>
            <a:spLocks noGrp="1"/>
          </p:cNvSpPr>
          <p:nvPr>
            <p:ph type="pic" idx="3"/>
          </p:nvPr>
        </p:nvSpPr>
        <p:spPr>
          <a:xfrm>
            <a:off x="6204097" y="1880212"/>
            <a:ext cx="2116800" cy="1591200"/>
          </a:xfrm>
          <a:prstGeom prst="rect">
            <a:avLst/>
          </a:prstGeom>
          <a:noFill/>
          <a:ln>
            <a:noFill/>
          </a:ln>
        </p:spPr>
      </p:sp>
      <p:sp>
        <p:nvSpPr>
          <p:cNvPr id="219" name="Google Shape;219;p151"/>
          <p:cNvSpPr>
            <a:spLocks noGrp="1"/>
          </p:cNvSpPr>
          <p:nvPr>
            <p:ph type="pic" idx="4"/>
          </p:nvPr>
        </p:nvSpPr>
        <p:spPr>
          <a:xfrm>
            <a:off x="481779" y="4256211"/>
            <a:ext cx="2116800" cy="1591200"/>
          </a:xfrm>
          <a:prstGeom prst="rect">
            <a:avLst/>
          </a:prstGeom>
          <a:noFill/>
          <a:ln>
            <a:noFill/>
          </a:ln>
        </p:spPr>
      </p:sp>
      <p:sp>
        <p:nvSpPr>
          <p:cNvPr id="220" name="Google Shape;220;p151"/>
          <p:cNvSpPr>
            <a:spLocks noGrp="1"/>
          </p:cNvSpPr>
          <p:nvPr>
            <p:ph type="pic" idx="5"/>
          </p:nvPr>
        </p:nvSpPr>
        <p:spPr>
          <a:xfrm>
            <a:off x="6204097" y="4256211"/>
            <a:ext cx="2116800" cy="1591200"/>
          </a:xfrm>
          <a:prstGeom prst="rect">
            <a:avLst/>
          </a:prstGeom>
          <a:noFill/>
          <a:ln>
            <a:noFill/>
          </a:ln>
        </p:spPr>
      </p:sp>
      <p:sp>
        <p:nvSpPr>
          <p:cNvPr id="221" name="Google Shape;221;p151"/>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2" name="Google Shape;222;p151"/>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3" name="Google Shape;223;p151"/>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4" name="Google Shape;224;p151"/>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5" name="Google Shape;225;p151"/>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6" name="Google Shape;226;p15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 picture and text">
  <p:cSld name="3 picture and text">
    <p:spTree>
      <p:nvGrpSpPr>
        <p:cNvPr id="1" name="Shape 227"/>
        <p:cNvGrpSpPr/>
        <p:nvPr/>
      </p:nvGrpSpPr>
      <p:grpSpPr>
        <a:xfrm>
          <a:off x="0" y="0"/>
          <a:ext cx="0" cy="0"/>
          <a:chOff x="0" y="0"/>
          <a:chExt cx="0" cy="0"/>
        </a:xfrm>
      </p:grpSpPr>
      <p:sp>
        <p:nvSpPr>
          <p:cNvPr id="228" name="Google Shape;228;p152"/>
          <p:cNvSpPr>
            <a:spLocks noGrp="1"/>
          </p:cNvSpPr>
          <p:nvPr>
            <p:ph type="pic" idx="2"/>
          </p:nvPr>
        </p:nvSpPr>
        <p:spPr>
          <a:xfrm>
            <a:off x="469900" y="1700213"/>
            <a:ext cx="3627438" cy="2052830"/>
          </a:xfrm>
          <a:prstGeom prst="rect">
            <a:avLst/>
          </a:prstGeom>
          <a:noFill/>
          <a:ln>
            <a:noFill/>
          </a:ln>
        </p:spPr>
      </p:sp>
      <p:sp>
        <p:nvSpPr>
          <p:cNvPr id="229" name="Google Shape;229;p152"/>
          <p:cNvSpPr>
            <a:spLocks noGrp="1"/>
          </p:cNvSpPr>
          <p:nvPr>
            <p:ph type="pic" idx="3"/>
          </p:nvPr>
        </p:nvSpPr>
        <p:spPr>
          <a:xfrm>
            <a:off x="8082784" y="1700213"/>
            <a:ext cx="3639316" cy="2059099"/>
          </a:xfrm>
          <a:prstGeom prst="rect">
            <a:avLst/>
          </a:prstGeom>
          <a:noFill/>
          <a:ln>
            <a:noFill/>
          </a:ln>
        </p:spPr>
      </p:sp>
      <p:sp>
        <p:nvSpPr>
          <p:cNvPr id="230" name="Google Shape;230;p152"/>
          <p:cNvSpPr>
            <a:spLocks noGrp="1"/>
          </p:cNvSpPr>
          <p:nvPr>
            <p:ph type="pic" idx="4"/>
          </p:nvPr>
        </p:nvSpPr>
        <p:spPr>
          <a:xfrm>
            <a:off x="4284188" y="1700212"/>
            <a:ext cx="3636962" cy="2057767"/>
          </a:xfrm>
          <a:prstGeom prst="rect">
            <a:avLst/>
          </a:prstGeom>
          <a:noFill/>
          <a:ln>
            <a:noFill/>
          </a:ln>
        </p:spPr>
      </p:sp>
      <p:sp>
        <p:nvSpPr>
          <p:cNvPr id="231" name="Google Shape;231;p152"/>
          <p:cNvSpPr txBox="1">
            <a:spLocks noGrp="1"/>
          </p:cNvSpPr>
          <p:nvPr>
            <p:ph type="body" idx="1"/>
          </p:nvPr>
        </p:nvSpPr>
        <p:spPr>
          <a:xfrm>
            <a:off x="469900" y="3832225"/>
            <a:ext cx="3627438" cy="2181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2" name="Google Shape;232;p152"/>
          <p:cNvSpPr txBox="1">
            <a:spLocks noGrp="1"/>
          </p:cNvSpPr>
          <p:nvPr>
            <p:ph type="body" idx="5"/>
          </p:nvPr>
        </p:nvSpPr>
        <p:spPr>
          <a:xfrm>
            <a:off x="4278313" y="3832224"/>
            <a:ext cx="3636962" cy="218668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3" name="Google Shape;233;p152"/>
          <p:cNvSpPr txBox="1">
            <a:spLocks noGrp="1"/>
          </p:cNvSpPr>
          <p:nvPr>
            <p:ph type="body" idx="6"/>
          </p:nvPr>
        </p:nvSpPr>
        <p:spPr>
          <a:xfrm>
            <a:off x="8082784" y="3832224"/>
            <a:ext cx="3639316" cy="2188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4" name="Google Shape;234;p152"/>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5" name="Google Shape;235;p15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236"/>
        <p:cNvGrpSpPr/>
        <p:nvPr/>
      </p:nvGrpSpPr>
      <p:grpSpPr>
        <a:xfrm>
          <a:off x="0" y="0"/>
          <a:ext cx="0" cy="0"/>
          <a:chOff x="0" y="0"/>
          <a:chExt cx="0" cy="0"/>
        </a:xfrm>
      </p:grpSpPr>
      <p:sp>
        <p:nvSpPr>
          <p:cNvPr id="237" name="Google Shape;237;p153"/>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8" name="Google Shape;238;p15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alifications 2 x 1">
  <p:cSld name="Qualifications 2 x 1">
    <p:spTree>
      <p:nvGrpSpPr>
        <p:cNvPr id="1" name="Shape 239"/>
        <p:cNvGrpSpPr/>
        <p:nvPr/>
      </p:nvGrpSpPr>
      <p:grpSpPr>
        <a:xfrm>
          <a:off x="0" y="0"/>
          <a:ext cx="0" cy="0"/>
          <a:chOff x="0" y="0"/>
          <a:chExt cx="0" cy="0"/>
        </a:xfrm>
      </p:grpSpPr>
      <p:sp>
        <p:nvSpPr>
          <p:cNvPr id="240" name="Google Shape;240;p154"/>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41" name="Google Shape;241;p154"/>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154"/>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43" name="Google Shape;243;p154"/>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44" name="Google Shape;244;p154"/>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45" name="Google Shape;245;p154"/>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46" name="Google Shape;246;p154"/>
          <p:cNvSpPr>
            <a:spLocks noGrp="1"/>
          </p:cNvSpPr>
          <p:nvPr>
            <p:ph type="pic" idx="4"/>
          </p:nvPr>
        </p:nvSpPr>
        <p:spPr>
          <a:xfrm>
            <a:off x="10467635" y="1857892"/>
            <a:ext cx="1244161" cy="549275"/>
          </a:xfrm>
          <a:prstGeom prst="rect">
            <a:avLst/>
          </a:prstGeom>
          <a:noFill/>
          <a:ln>
            <a:noFill/>
          </a:ln>
        </p:spPr>
      </p:sp>
      <p:sp>
        <p:nvSpPr>
          <p:cNvPr id="247" name="Google Shape;247;p154"/>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alifications 2 x 2">
  <p:cSld name="Qualifications 2 x 2">
    <p:spTree>
      <p:nvGrpSpPr>
        <p:cNvPr id="1" name="Shape 248"/>
        <p:cNvGrpSpPr/>
        <p:nvPr/>
      </p:nvGrpSpPr>
      <p:grpSpPr>
        <a:xfrm>
          <a:off x="0" y="0"/>
          <a:ext cx="0" cy="0"/>
          <a:chOff x="0" y="0"/>
          <a:chExt cx="0" cy="0"/>
        </a:xfrm>
      </p:grpSpPr>
      <p:sp>
        <p:nvSpPr>
          <p:cNvPr id="249" name="Google Shape;249;p155"/>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0" name="Google Shape;250;p155"/>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1" name="Google Shape;251;p155"/>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2" name="Google Shape;252;p155"/>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3" name="Google Shape;253;p155"/>
          <p:cNvSpPr>
            <a:spLocks noGrp="1"/>
          </p:cNvSpPr>
          <p:nvPr>
            <p:ph type="pic" idx="3"/>
          </p:nvPr>
        </p:nvSpPr>
        <p:spPr>
          <a:xfrm>
            <a:off x="10467635" y="1857892"/>
            <a:ext cx="1244161" cy="549275"/>
          </a:xfrm>
          <a:prstGeom prst="rect">
            <a:avLst/>
          </a:prstGeom>
          <a:noFill/>
          <a:ln>
            <a:noFill/>
          </a:ln>
        </p:spPr>
      </p:sp>
      <p:sp>
        <p:nvSpPr>
          <p:cNvPr id="254" name="Google Shape;254;p155"/>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5" name="Google Shape;255;p155"/>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6" name="Google Shape;256;p155"/>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7" name="Google Shape;257;p155"/>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8" name="Google Shape;258;p155"/>
          <p:cNvSpPr>
            <a:spLocks noGrp="1"/>
          </p:cNvSpPr>
          <p:nvPr>
            <p:ph type="pic" idx="6"/>
          </p:nvPr>
        </p:nvSpPr>
        <p:spPr>
          <a:xfrm>
            <a:off x="4700436" y="4249683"/>
            <a:ext cx="1274916" cy="549275"/>
          </a:xfrm>
          <a:prstGeom prst="rect">
            <a:avLst/>
          </a:prstGeom>
          <a:noFill/>
          <a:ln>
            <a:noFill/>
          </a:ln>
        </p:spPr>
      </p:sp>
      <p:sp>
        <p:nvSpPr>
          <p:cNvPr id="259" name="Google Shape;259;p155"/>
          <p:cNvSpPr>
            <a:spLocks noGrp="1"/>
          </p:cNvSpPr>
          <p:nvPr>
            <p:ph type="pic" idx="7"/>
          </p:nvPr>
        </p:nvSpPr>
        <p:spPr>
          <a:xfrm>
            <a:off x="10459036" y="4248209"/>
            <a:ext cx="1244160" cy="549275"/>
          </a:xfrm>
          <a:prstGeom prst="rect">
            <a:avLst/>
          </a:prstGeom>
          <a:noFill/>
          <a:ln>
            <a:noFill/>
          </a:ln>
        </p:spPr>
      </p:sp>
      <p:sp>
        <p:nvSpPr>
          <p:cNvPr id="260" name="Google Shape;260;p155"/>
          <p:cNvSpPr>
            <a:spLocks noGrp="1"/>
          </p:cNvSpPr>
          <p:nvPr>
            <p:ph type="pic" idx="8"/>
          </p:nvPr>
        </p:nvSpPr>
        <p:spPr>
          <a:xfrm>
            <a:off x="4734795" y="1863917"/>
            <a:ext cx="1244906" cy="549275"/>
          </a:xfrm>
          <a:prstGeom prst="rect">
            <a:avLst/>
          </a:prstGeom>
          <a:noFill/>
          <a:ln>
            <a:noFill/>
          </a:ln>
        </p:spPr>
      </p:sp>
      <p:sp>
        <p:nvSpPr>
          <p:cNvPr id="261" name="Google Shape;261;p155"/>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62" name="Google Shape;262;p15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 column green line">
  <p:cSld name="3 column green line">
    <p:spTree>
      <p:nvGrpSpPr>
        <p:cNvPr id="1" name="Shape 263"/>
        <p:cNvGrpSpPr/>
        <p:nvPr/>
      </p:nvGrpSpPr>
      <p:grpSpPr>
        <a:xfrm>
          <a:off x="0" y="0"/>
          <a:ext cx="0" cy="0"/>
          <a:chOff x="0" y="0"/>
          <a:chExt cx="0" cy="0"/>
        </a:xfrm>
      </p:grpSpPr>
      <p:sp>
        <p:nvSpPr>
          <p:cNvPr id="264" name="Google Shape;264;p156"/>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5" name="Google Shape;265;p156"/>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6" name="Google Shape;266;p156"/>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7" name="Google Shape;267;p156"/>
          <p:cNvSpPr txBox="1">
            <a:spLocks noGrp="1"/>
          </p:cNvSpPr>
          <p:nvPr>
            <p:ph type="body" idx="1"/>
          </p:nvPr>
        </p:nvSpPr>
        <p:spPr>
          <a:xfrm>
            <a:off x="4278313" y="1851441"/>
            <a:ext cx="3636962"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68" name="Google Shape;268;p156"/>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69" name="Google Shape;269;p156"/>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0" name="Google Shape;270;p156"/>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71" name="Google Shape;271;p15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 column icon">
  <p:cSld name="4 column icon">
    <p:spTree>
      <p:nvGrpSpPr>
        <p:cNvPr id="1" name="Shape 272"/>
        <p:cNvGrpSpPr/>
        <p:nvPr/>
      </p:nvGrpSpPr>
      <p:grpSpPr>
        <a:xfrm>
          <a:off x="0" y="0"/>
          <a:ext cx="0" cy="0"/>
          <a:chOff x="0" y="0"/>
          <a:chExt cx="0" cy="0"/>
        </a:xfrm>
      </p:grpSpPr>
      <p:sp>
        <p:nvSpPr>
          <p:cNvPr id="273" name="Google Shape;273;p157"/>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4" name="Google Shape;274;p157"/>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5" name="Google Shape;275;p157"/>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6" name="Google Shape;276;p157"/>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7" name="Google Shape;277;p157"/>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78" name="Google Shape;278;p15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4 column icon green">
  <p:cSld name="4 column icon green">
    <p:bg>
      <p:bgPr>
        <a:solidFill>
          <a:schemeClr val="accent2"/>
        </a:solidFill>
        <a:effectLst/>
      </p:bgPr>
    </p:bg>
    <p:spTree>
      <p:nvGrpSpPr>
        <p:cNvPr id="1" name="Shape 279"/>
        <p:cNvGrpSpPr/>
        <p:nvPr/>
      </p:nvGrpSpPr>
      <p:grpSpPr>
        <a:xfrm>
          <a:off x="0" y="0"/>
          <a:ext cx="0" cy="0"/>
          <a:chOff x="0" y="0"/>
          <a:chExt cx="0" cy="0"/>
        </a:xfrm>
      </p:grpSpPr>
      <p:sp>
        <p:nvSpPr>
          <p:cNvPr id="280" name="Google Shape;280;p158"/>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1" name="Google Shape;281;p158"/>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2" name="Google Shape;282;p158"/>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3" name="Google Shape;283;p158"/>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4" name="Google Shape;284;p158"/>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
        <p:nvSpPr>
          <p:cNvPr id="285" name="Google Shape;285;p158"/>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86" name="Google Shape;286;p15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287"/>
        <p:cNvGrpSpPr/>
        <p:nvPr/>
      </p:nvGrpSpPr>
      <p:grpSpPr>
        <a:xfrm>
          <a:off x="0" y="0"/>
          <a:ext cx="0" cy="0"/>
          <a:chOff x="0" y="0"/>
          <a:chExt cx="0" cy="0"/>
        </a:xfrm>
      </p:grpSpPr>
      <p:sp>
        <p:nvSpPr>
          <p:cNvPr id="288" name="Google Shape;288;p159"/>
          <p:cNvSpPr txBox="1">
            <a:spLocks noGrp="1"/>
          </p:cNvSpPr>
          <p:nvPr>
            <p:ph type="body" idx="1"/>
          </p:nvPr>
        </p:nvSpPr>
        <p:spPr>
          <a:xfrm>
            <a:off x="467783" y="1665817"/>
            <a:ext cx="553773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89" name="Google Shape;289;p159"/>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90" name="Google Shape;290;p15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 Circle Black">
  <p:cSld name="Title Slide - Circle Black">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24"/>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24"/>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5" name="Google Shape;65;p124"/>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6" name="Google Shape;66;p124"/>
          <p:cNvGrpSpPr/>
          <p:nvPr/>
        </p:nvGrpSpPr>
        <p:grpSpPr>
          <a:xfrm>
            <a:off x="469900" y="457761"/>
            <a:ext cx="1998000" cy="374400"/>
            <a:chOff x="398463" y="404813"/>
            <a:chExt cx="1627187" cy="307976"/>
          </a:xfrm>
        </p:grpSpPr>
        <p:sp>
          <p:nvSpPr>
            <p:cNvPr id="67" name="Google Shape;67;p12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8" name="Google Shape;68;p12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9" name="Google Shape;69;p124"/>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0" name="Google Shape;70;p12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1" name="Google Shape;71;p124"/>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2" name="Google Shape;72;p124"/>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3" name="Google Shape;73;p12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4" name="Google Shape;74;p12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5" name="Google Shape;75;p12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6" name="Google Shape;76;p12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1"/>
        <p:cNvGrpSpPr/>
        <p:nvPr/>
      </p:nvGrpSpPr>
      <p:grpSpPr>
        <a:xfrm>
          <a:off x="0" y="0"/>
          <a:ext cx="0" cy="0"/>
          <a:chOff x="0" y="0"/>
          <a:chExt cx="0" cy="0"/>
        </a:xfrm>
      </p:grpSpPr>
      <p:sp>
        <p:nvSpPr>
          <p:cNvPr id="292" name="Google Shape;292;p160"/>
          <p:cNvSpPr txBox="1">
            <a:spLocks noGrp="1"/>
          </p:cNvSpPr>
          <p:nvPr>
            <p:ph type="title"/>
          </p:nvPr>
        </p:nvSpPr>
        <p:spPr>
          <a:xfrm>
            <a:off x="469900" y="402586"/>
            <a:ext cx="11252200" cy="6985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93"/>
        <p:cNvGrpSpPr/>
        <p:nvPr/>
      </p:nvGrpSpPr>
      <p:grpSpPr>
        <a:xfrm>
          <a:off x="0" y="0"/>
          <a:ext cx="0" cy="0"/>
          <a:chOff x="0" y="0"/>
          <a:chExt cx="0" cy="0"/>
        </a:xfrm>
      </p:grpSpPr>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1_Title Slide - Black">
  <p:cSld name="1_Title Slide - Black">
    <p:bg>
      <p:bgPr>
        <a:blipFill>
          <a:blip r:embed="rId2">
            <a:alphaModFix/>
          </a:blip>
          <a:stretch>
            <a:fillRect/>
          </a:stretch>
        </a:blipFill>
        <a:effectLst/>
      </p:bgPr>
    </p:bg>
    <p:spTree>
      <p:nvGrpSpPr>
        <p:cNvPr id="1" name="Shape 294"/>
        <p:cNvGrpSpPr/>
        <p:nvPr/>
      </p:nvGrpSpPr>
      <p:grpSpPr>
        <a:xfrm>
          <a:off x="0" y="0"/>
          <a:ext cx="0" cy="0"/>
          <a:chOff x="0" y="0"/>
          <a:chExt cx="0" cy="0"/>
        </a:xfrm>
      </p:grpSpPr>
      <p:sp>
        <p:nvSpPr>
          <p:cNvPr id="295" name="Google Shape;295;p162"/>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296" name="Google Shape;296;p162"/>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297" name="Google Shape;297;p162"/>
          <p:cNvGrpSpPr/>
          <p:nvPr/>
        </p:nvGrpSpPr>
        <p:grpSpPr>
          <a:xfrm>
            <a:off x="469900" y="457761"/>
            <a:ext cx="1998000" cy="374400"/>
            <a:chOff x="398463" y="404813"/>
            <a:chExt cx="1627187" cy="307976"/>
          </a:xfrm>
        </p:grpSpPr>
        <p:sp>
          <p:nvSpPr>
            <p:cNvPr id="298" name="Google Shape;298;p162"/>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99" name="Google Shape;299;p162"/>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0" name="Google Shape;300;p162"/>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1" name="Google Shape;301;p162"/>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2" name="Google Shape;302;p162"/>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3" name="Google Shape;303;p162"/>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4" name="Google Shape;304;p162"/>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5" name="Google Shape;305;p162"/>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6" name="Google Shape;306;p162"/>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7" name="Google Shape;307;p162"/>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308" name="Google Shape;308;p162"/>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1_Title Slide - White">
  <p:cSld name="1_Title Slide - White">
    <p:bg>
      <p:bgPr>
        <a:solidFill>
          <a:schemeClr val="lt1"/>
        </a:solidFill>
        <a:effectLst/>
      </p:bgPr>
    </p:bg>
    <p:spTree>
      <p:nvGrpSpPr>
        <p:cNvPr id="1" name="Shape 309"/>
        <p:cNvGrpSpPr/>
        <p:nvPr/>
      </p:nvGrpSpPr>
      <p:grpSpPr>
        <a:xfrm>
          <a:off x="0" y="0"/>
          <a:ext cx="0" cy="0"/>
          <a:chOff x="0" y="0"/>
          <a:chExt cx="0" cy="0"/>
        </a:xfrm>
      </p:grpSpPr>
      <p:sp>
        <p:nvSpPr>
          <p:cNvPr id="310" name="Google Shape;310;p163"/>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11" name="Google Shape;311;p163"/>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12" name="Google Shape;312;p163"/>
          <p:cNvGrpSpPr/>
          <p:nvPr/>
        </p:nvGrpSpPr>
        <p:grpSpPr>
          <a:xfrm>
            <a:off x="475325" y="457200"/>
            <a:ext cx="1998000" cy="374400"/>
            <a:chOff x="398463" y="404813"/>
            <a:chExt cx="1627187" cy="307976"/>
          </a:xfrm>
        </p:grpSpPr>
        <p:sp>
          <p:nvSpPr>
            <p:cNvPr id="313" name="Google Shape;313;p16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4" name="Google Shape;314;p16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5" name="Google Shape;315;p163"/>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6" name="Google Shape;316;p16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7" name="Google Shape;317;p163"/>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8" name="Google Shape;318;p163"/>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9" name="Google Shape;319;p16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0" name="Google Shape;320;p16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1" name="Google Shape;321;p16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2" name="Google Shape;322;p16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323" name="Google Shape;323;p163"/>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1_Title Slide - Circle Black">
  <p:cSld name="1_Title Slide - Circle Black">
    <p:bg>
      <p:bgPr>
        <a:blipFill>
          <a:blip r:embed="rId2">
            <a:alphaModFix/>
          </a:blip>
          <a:stretch>
            <a:fillRect/>
          </a:stretch>
        </a:blipFill>
        <a:effectLst/>
      </p:bgPr>
    </p:bg>
    <p:spTree>
      <p:nvGrpSpPr>
        <p:cNvPr id="1" name="Shape 324"/>
        <p:cNvGrpSpPr/>
        <p:nvPr/>
      </p:nvGrpSpPr>
      <p:grpSpPr>
        <a:xfrm>
          <a:off x="0" y="0"/>
          <a:ext cx="0" cy="0"/>
          <a:chOff x="0" y="0"/>
          <a:chExt cx="0" cy="0"/>
        </a:xfrm>
      </p:grpSpPr>
      <p:sp>
        <p:nvSpPr>
          <p:cNvPr id="325" name="Google Shape;325;p164"/>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164"/>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27" name="Google Shape;327;p164"/>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28" name="Google Shape;328;p164"/>
          <p:cNvGrpSpPr/>
          <p:nvPr/>
        </p:nvGrpSpPr>
        <p:grpSpPr>
          <a:xfrm>
            <a:off x="469900" y="457761"/>
            <a:ext cx="1998000" cy="374400"/>
            <a:chOff x="398463" y="404813"/>
            <a:chExt cx="1627187" cy="307976"/>
          </a:xfrm>
        </p:grpSpPr>
        <p:sp>
          <p:nvSpPr>
            <p:cNvPr id="329" name="Google Shape;329;p16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0" name="Google Shape;330;p16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1" name="Google Shape;331;p164"/>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2" name="Google Shape;332;p16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3" name="Google Shape;333;p164"/>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4" name="Google Shape;334;p164"/>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5" name="Google Shape;335;p16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6" name="Google Shape;336;p16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7" name="Google Shape;337;p16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8" name="Google Shape;338;p16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1_Title Slide - Circle White">
  <p:cSld name="1_Title Slide - Circle White">
    <p:bg>
      <p:bgPr>
        <a:solidFill>
          <a:schemeClr val="lt1"/>
        </a:solidFill>
        <a:effectLst/>
      </p:bgPr>
    </p:bg>
    <p:spTree>
      <p:nvGrpSpPr>
        <p:cNvPr id="1" name="Shape 339"/>
        <p:cNvGrpSpPr/>
        <p:nvPr/>
      </p:nvGrpSpPr>
      <p:grpSpPr>
        <a:xfrm>
          <a:off x="0" y="0"/>
          <a:ext cx="0" cy="0"/>
          <a:chOff x="0" y="0"/>
          <a:chExt cx="0" cy="0"/>
        </a:xfrm>
      </p:grpSpPr>
      <p:sp>
        <p:nvSpPr>
          <p:cNvPr id="340" name="Google Shape;340;p165"/>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165"/>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42" name="Google Shape;342;p165"/>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43" name="Google Shape;343;p165"/>
          <p:cNvGrpSpPr/>
          <p:nvPr/>
        </p:nvGrpSpPr>
        <p:grpSpPr>
          <a:xfrm>
            <a:off x="475325" y="457200"/>
            <a:ext cx="1998000" cy="374400"/>
            <a:chOff x="398463" y="404813"/>
            <a:chExt cx="1627187" cy="307976"/>
          </a:xfrm>
        </p:grpSpPr>
        <p:sp>
          <p:nvSpPr>
            <p:cNvPr id="344" name="Google Shape;344;p16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5" name="Google Shape;345;p16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6" name="Google Shape;346;p165"/>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7" name="Google Shape;347;p16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8" name="Google Shape;348;p165"/>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9" name="Google Shape;349;p165"/>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0" name="Google Shape;350;p16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1" name="Google Shape;351;p16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2" name="Google Shape;352;p16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3" name="Google Shape;353;p16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1_Divider - Deloitte green">
  <p:cSld name="1_Divider - Deloitte green">
    <p:bg>
      <p:bgPr>
        <a:solidFill>
          <a:schemeClr val="accent1"/>
        </a:solidFill>
        <a:effectLst/>
      </p:bgPr>
    </p:bg>
    <p:spTree>
      <p:nvGrpSpPr>
        <p:cNvPr id="1" name="Shape 354"/>
        <p:cNvGrpSpPr/>
        <p:nvPr/>
      </p:nvGrpSpPr>
      <p:grpSpPr>
        <a:xfrm>
          <a:off x="0" y="0"/>
          <a:ext cx="0" cy="0"/>
          <a:chOff x="0" y="0"/>
          <a:chExt cx="0" cy="0"/>
        </a:xfrm>
      </p:grpSpPr>
      <p:sp>
        <p:nvSpPr>
          <p:cNvPr id="355" name="Google Shape;355;p166"/>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166"/>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57" name="Google Shape;357;p166"/>
          <p:cNvSpPr txBox="1"/>
          <p:nvPr/>
        </p:nvSpPr>
        <p:spPr>
          <a:xfrm>
            <a:off x="469900" y="6480046"/>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58" name="Google Shape;358;p166"/>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1_Divider - Deloitte dark green">
  <p:cSld name="1_Divider - Deloitte dark green">
    <p:bg>
      <p:bgPr>
        <a:solidFill>
          <a:schemeClr val="accent2"/>
        </a:solidFill>
        <a:effectLst/>
      </p:bgPr>
    </p:bg>
    <p:spTree>
      <p:nvGrpSpPr>
        <p:cNvPr id="1" name="Shape 359"/>
        <p:cNvGrpSpPr/>
        <p:nvPr/>
      </p:nvGrpSpPr>
      <p:grpSpPr>
        <a:xfrm>
          <a:off x="0" y="0"/>
          <a:ext cx="0" cy="0"/>
          <a:chOff x="0" y="0"/>
          <a:chExt cx="0" cy="0"/>
        </a:xfrm>
      </p:grpSpPr>
      <p:sp>
        <p:nvSpPr>
          <p:cNvPr id="360" name="Google Shape;360;p167"/>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1" name="Google Shape;361;p167"/>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62" name="Google Shape;362;p167"/>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63" name="Google Shape;363;p16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1_Divider - Deloitte blue">
  <p:cSld name="1_Divider - Deloitte blue">
    <p:bg>
      <p:bgPr>
        <a:solidFill>
          <a:schemeClr val="accent3"/>
        </a:solidFill>
        <a:effectLst/>
      </p:bgPr>
    </p:bg>
    <p:spTree>
      <p:nvGrpSpPr>
        <p:cNvPr id="1" name="Shape 364"/>
        <p:cNvGrpSpPr/>
        <p:nvPr/>
      </p:nvGrpSpPr>
      <p:grpSpPr>
        <a:xfrm>
          <a:off x="0" y="0"/>
          <a:ext cx="0" cy="0"/>
          <a:chOff x="0" y="0"/>
          <a:chExt cx="0" cy="0"/>
        </a:xfrm>
      </p:grpSpPr>
      <p:sp>
        <p:nvSpPr>
          <p:cNvPr id="365" name="Google Shape;365;p16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6" name="Google Shape;366;p16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67" name="Google Shape;367;p16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68" name="Google Shape;368;p16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1_Divider - Deloitte dark blue">
  <p:cSld name="1_Divider - Deloitte dark blue">
    <p:bg>
      <p:bgPr>
        <a:solidFill>
          <a:schemeClr val="accent4"/>
        </a:solidFill>
        <a:effectLst/>
      </p:bgPr>
    </p:bg>
    <p:spTree>
      <p:nvGrpSpPr>
        <p:cNvPr id="1" name="Shape 369"/>
        <p:cNvGrpSpPr/>
        <p:nvPr/>
      </p:nvGrpSpPr>
      <p:grpSpPr>
        <a:xfrm>
          <a:off x="0" y="0"/>
          <a:ext cx="0" cy="0"/>
          <a:chOff x="0" y="0"/>
          <a:chExt cx="0" cy="0"/>
        </a:xfrm>
      </p:grpSpPr>
      <p:sp>
        <p:nvSpPr>
          <p:cNvPr id="370" name="Google Shape;370;p16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1" name="Google Shape;371;p16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72" name="Google Shape;372;p16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73" name="Google Shape;373;p16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 Circle White">
  <p:cSld name="Title Slide - Circle White">
    <p:bg>
      <p:bgPr>
        <a:solidFill>
          <a:schemeClr val="lt1"/>
        </a:solidFill>
        <a:effectLst/>
      </p:bgPr>
    </p:bg>
    <p:spTree>
      <p:nvGrpSpPr>
        <p:cNvPr id="1" name="Shape 77"/>
        <p:cNvGrpSpPr/>
        <p:nvPr/>
      </p:nvGrpSpPr>
      <p:grpSpPr>
        <a:xfrm>
          <a:off x="0" y="0"/>
          <a:ext cx="0" cy="0"/>
          <a:chOff x="0" y="0"/>
          <a:chExt cx="0" cy="0"/>
        </a:xfrm>
      </p:grpSpPr>
      <p:sp>
        <p:nvSpPr>
          <p:cNvPr id="78" name="Google Shape;78;p125"/>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5"/>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80" name="Google Shape;80;p125"/>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81" name="Google Shape;81;p125"/>
          <p:cNvGrpSpPr/>
          <p:nvPr/>
        </p:nvGrpSpPr>
        <p:grpSpPr>
          <a:xfrm>
            <a:off x="475325" y="457200"/>
            <a:ext cx="1998000" cy="374400"/>
            <a:chOff x="398463" y="404813"/>
            <a:chExt cx="1627187" cy="307976"/>
          </a:xfrm>
        </p:grpSpPr>
        <p:sp>
          <p:nvSpPr>
            <p:cNvPr id="82" name="Google Shape;82;p12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3" name="Google Shape;83;p12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4" name="Google Shape;84;p125"/>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5" name="Google Shape;85;p12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6" name="Google Shape;86;p125"/>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7" name="Google Shape;87;p125"/>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8" name="Google Shape;88;p12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9" name="Google Shape;89;p12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90" name="Google Shape;90;p12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91" name="Google Shape;91;p12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Divider - Deloitte white">
  <p:cSld name="1_Divider - Deloitte white">
    <p:bg>
      <p:bgPr>
        <a:solidFill>
          <a:schemeClr val="lt1"/>
        </a:solidFill>
        <a:effectLst/>
      </p:bgPr>
    </p:bg>
    <p:spTree>
      <p:nvGrpSpPr>
        <p:cNvPr id="1" name="Shape 374"/>
        <p:cNvGrpSpPr/>
        <p:nvPr/>
      </p:nvGrpSpPr>
      <p:grpSpPr>
        <a:xfrm>
          <a:off x="0" y="0"/>
          <a:ext cx="0" cy="0"/>
          <a:chOff x="0" y="0"/>
          <a:chExt cx="0" cy="0"/>
        </a:xfrm>
      </p:grpSpPr>
      <p:sp>
        <p:nvSpPr>
          <p:cNvPr id="375" name="Google Shape;375;p170"/>
          <p:cNvSpPr txBox="1">
            <a:spLocks noGrp="1"/>
          </p:cNvSpPr>
          <p:nvPr>
            <p:ph type="title"/>
          </p:nvPr>
        </p:nvSpPr>
        <p:spPr>
          <a:xfrm>
            <a:off x="469901"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0"/>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p170"/>
          <p:cNvSpPr txBox="1">
            <a:spLocks noGrp="1"/>
          </p:cNvSpPr>
          <p:nvPr>
            <p:ph type="body" idx="1"/>
          </p:nvPr>
        </p:nvSpPr>
        <p:spPr>
          <a:xfrm>
            <a:off x="469900" y="3429000"/>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0"/>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1_Key statement dark green">
  <p:cSld name="1_Key statement dark green">
    <p:bg>
      <p:bgPr>
        <a:solidFill>
          <a:schemeClr val="accent2"/>
        </a:solidFill>
        <a:effectLst/>
      </p:bgPr>
    </p:bg>
    <p:spTree>
      <p:nvGrpSpPr>
        <p:cNvPr id="1" name="Shape 377"/>
        <p:cNvGrpSpPr/>
        <p:nvPr/>
      </p:nvGrpSpPr>
      <p:grpSpPr>
        <a:xfrm>
          <a:off x="0" y="0"/>
          <a:ext cx="0" cy="0"/>
          <a:chOff x="0" y="0"/>
          <a:chExt cx="0" cy="0"/>
        </a:xfrm>
      </p:grpSpPr>
      <p:sp>
        <p:nvSpPr>
          <p:cNvPr id="378" name="Google Shape;378;p171"/>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79" name="Google Shape;379;p17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0" name="Google Shape;380;p17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1_Key statement dark blue">
  <p:cSld name="1_Key statement dark blue">
    <p:bg>
      <p:bgPr>
        <a:solidFill>
          <a:schemeClr val="accent4"/>
        </a:solidFill>
        <a:effectLst/>
      </p:bgPr>
    </p:bg>
    <p:spTree>
      <p:nvGrpSpPr>
        <p:cNvPr id="1" name="Shape 381"/>
        <p:cNvGrpSpPr/>
        <p:nvPr/>
      </p:nvGrpSpPr>
      <p:grpSpPr>
        <a:xfrm>
          <a:off x="0" y="0"/>
          <a:ext cx="0" cy="0"/>
          <a:chOff x="0" y="0"/>
          <a:chExt cx="0" cy="0"/>
        </a:xfrm>
      </p:grpSpPr>
      <p:sp>
        <p:nvSpPr>
          <p:cNvPr id="382" name="Google Shape;382;p17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83" name="Google Shape;383;p17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4" name="Google Shape;384;p17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1_Key statement teal">
  <p:cSld name="1_Key statement teal">
    <p:bg>
      <p:bgPr>
        <a:solidFill>
          <a:schemeClr val="accent5"/>
        </a:solidFill>
        <a:effectLst/>
      </p:bgPr>
    </p:bg>
    <p:spTree>
      <p:nvGrpSpPr>
        <p:cNvPr id="1" name="Shape 385"/>
        <p:cNvGrpSpPr/>
        <p:nvPr/>
      </p:nvGrpSpPr>
      <p:grpSpPr>
        <a:xfrm>
          <a:off x="0" y="0"/>
          <a:ext cx="0" cy="0"/>
          <a:chOff x="0" y="0"/>
          <a:chExt cx="0" cy="0"/>
        </a:xfrm>
      </p:grpSpPr>
      <p:sp>
        <p:nvSpPr>
          <p:cNvPr id="386" name="Google Shape;386;p17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87" name="Google Shape;387;p173"/>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8" name="Google Shape;388;p17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1_Key statement black">
  <p:cSld name="1_Key statement black">
    <p:bg>
      <p:bgPr>
        <a:solidFill>
          <a:schemeClr val="dk1"/>
        </a:solidFill>
        <a:effectLst/>
      </p:bgPr>
    </p:bg>
    <p:spTree>
      <p:nvGrpSpPr>
        <p:cNvPr id="1" name="Shape 389"/>
        <p:cNvGrpSpPr/>
        <p:nvPr/>
      </p:nvGrpSpPr>
      <p:grpSpPr>
        <a:xfrm>
          <a:off x="0" y="0"/>
          <a:ext cx="0" cy="0"/>
          <a:chOff x="0" y="0"/>
          <a:chExt cx="0" cy="0"/>
        </a:xfrm>
      </p:grpSpPr>
      <p:sp>
        <p:nvSpPr>
          <p:cNvPr id="390" name="Google Shape;390;p17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91" name="Google Shape;391;p174"/>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92" name="Google Shape;392;p17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Key statement white">
  <p:cSld name="1_Key statement white">
    <p:bg>
      <p:bgPr>
        <a:solidFill>
          <a:schemeClr val="lt1"/>
        </a:solidFill>
        <a:effectLst/>
      </p:bgPr>
    </p:bg>
    <p:spTree>
      <p:nvGrpSpPr>
        <p:cNvPr id="1" name="Shape 393"/>
        <p:cNvGrpSpPr/>
        <p:nvPr/>
      </p:nvGrpSpPr>
      <p:grpSpPr>
        <a:xfrm>
          <a:off x="0" y="0"/>
          <a:ext cx="0" cy="0"/>
          <a:chOff x="0" y="0"/>
          <a:chExt cx="0" cy="0"/>
        </a:xfrm>
      </p:grpSpPr>
      <p:sp>
        <p:nvSpPr>
          <p:cNvPr id="394" name="Google Shape;394;p175"/>
          <p:cNvSpPr txBox="1">
            <a:spLocks noGrp="1"/>
          </p:cNvSpPr>
          <p:nvPr>
            <p:ph type="body" idx="1"/>
          </p:nvPr>
        </p:nvSpPr>
        <p:spPr>
          <a:xfrm>
            <a:off x="469900"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Contents">
  <p:cSld name="1_Contents">
    <p:spTree>
      <p:nvGrpSpPr>
        <p:cNvPr id="1" name="Shape 395"/>
        <p:cNvGrpSpPr/>
        <p:nvPr/>
      </p:nvGrpSpPr>
      <p:grpSpPr>
        <a:xfrm>
          <a:off x="0" y="0"/>
          <a:ext cx="0" cy="0"/>
          <a:chOff x="0" y="0"/>
          <a:chExt cx="0" cy="0"/>
        </a:xfrm>
      </p:grpSpPr>
      <p:sp>
        <p:nvSpPr>
          <p:cNvPr id="396" name="Google Shape;396;p176"/>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397" name="Google Shape;397;p176"/>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98" name="Google Shape;398;p17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Contents with image">
  <p:cSld name="1_Contents with image">
    <p:spTree>
      <p:nvGrpSpPr>
        <p:cNvPr id="1" name="Shape 399"/>
        <p:cNvGrpSpPr/>
        <p:nvPr/>
      </p:nvGrpSpPr>
      <p:grpSpPr>
        <a:xfrm>
          <a:off x="0" y="0"/>
          <a:ext cx="0" cy="0"/>
          <a:chOff x="0" y="0"/>
          <a:chExt cx="0" cy="0"/>
        </a:xfrm>
      </p:grpSpPr>
      <p:sp>
        <p:nvSpPr>
          <p:cNvPr id="400" name="Google Shape;400;p177"/>
          <p:cNvSpPr>
            <a:spLocks noGrp="1"/>
          </p:cNvSpPr>
          <p:nvPr>
            <p:ph type="pic" idx="2"/>
          </p:nvPr>
        </p:nvSpPr>
        <p:spPr>
          <a:xfrm>
            <a:off x="5604867" y="1700213"/>
            <a:ext cx="6117233" cy="4598988"/>
          </a:xfrm>
          <a:prstGeom prst="rect">
            <a:avLst/>
          </a:prstGeom>
          <a:noFill/>
          <a:ln>
            <a:noFill/>
          </a:ln>
        </p:spPr>
      </p:sp>
      <p:sp>
        <p:nvSpPr>
          <p:cNvPr id="401" name="Google Shape;401;p177"/>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2" name="Google Shape;402;p177"/>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3" name="Google Shape;403;p17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amp; 1 column text">
  <p:cSld name="1_Title &amp; 1 column text">
    <p:spTree>
      <p:nvGrpSpPr>
        <p:cNvPr id="1" name="Shape 404"/>
        <p:cNvGrpSpPr/>
        <p:nvPr/>
      </p:nvGrpSpPr>
      <p:grpSpPr>
        <a:xfrm>
          <a:off x="0" y="0"/>
          <a:ext cx="0" cy="0"/>
          <a:chOff x="0" y="0"/>
          <a:chExt cx="0" cy="0"/>
        </a:xfrm>
      </p:grpSpPr>
      <p:sp>
        <p:nvSpPr>
          <p:cNvPr id="405" name="Google Shape;405;p178"/>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6" name="Google Shape;406;p17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subtitle &amp; 1 column text">
  <p:cSld name="1_Title, subtitle &amp; 1 column text">
    <p:spTree>
      <p:nvGrpSpPr>
        <p:cNvPr id="1" name="Shape 407"/>
        <p:cNvGrpSpPr/>
        <p:nvPr/>
      </p:nvGrpSpPr>
      <p:grpSpPr>
        <a:xfrm>
          <a:off x="0" y="0"/>
          <a:ext cx="0" cy="0"/>
          <a:chOff x="0" y="0"/>
          <a:chExt cx="0" cy="0"/>
        </a:xfrm>
      </p:grpSpPr>
      <p:sp>
        <p:nvSpPr>
          <p:cNvPr id="408" name="Google Shape;408;p179"/>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9" name="Google Shape;409;p17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179"/>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a:lvl1pPr>
            <a:lvl2pPr marL="914400" lvl="1" indent="-304800" algn="l">
              <a:spcBef>
                <a:spcPts val="1333"/>
              </a:spcBef>
              <a:spcAft>
                <a:spcPts val="0"/>
              </a:spcAft>
              <a:buClr>
                <a:schemeClr val="dk1"/>
              </a:buClr>
              <a:buSzPts val="1200"/>
              <a:buFont typeface="Arial"/>
              <a:buChar char="•"/>
              <a:defRPr/>
            </a:lvl2pPr>
            <a:lvl3pPr marL="1371600" lvl="2" indent="-304800" algn="l">
              <a:spcBef>
                <a:spcPts val="1333"/>
              </a:spcBef>
              <a:spcAft>
                <a:spcPts val="0"/>
              </a:spcAft>
              <a:buClr>
                <a:schemeClr val="dk1"/>
              </a:buClr>
              <a:buSzPts val="1200"/>
              <a:buFont typeface="Arial"/>
              <a:buChar char="−"/>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Font typeface="Arial"/>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ivider - Deloitte green">
  <p:cSld name="Divider - Deloitte green">
    <p:bg>
      <p:bgPr>
        <a:solidFill>
          <a:schemeClr val="accent1"/>
        </a:solidFill>
        <a:effectLst/>
      </p:bgPr>
    </p:bg>
    <p:spTree>
      <p:nvGrpSpPr>
        <p:cNvPr id="1" name="Shape 92"/>
        <p:cNvGrpSpPr/>
        <p:nvPr/>
      </p:nvGrpSpPr>
      <p:grpSpPr>
        <a:xfrm>
          <a:off x="0" y="0"/>
          <a:ext cx="0" cy="0"/>
          <a:chOff x="0" y="0"/>
          <a:chExt cx="0" cy="0"/>
        </a:xfrm>
      </p:grpSpPr>
      <p:sp>
        <p:nvSpPr>
          <p:cNvPr id="93" name="Google Shape;93;p126"/>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26"/>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5" name="Google Shape;95;p126"/>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subtitle &amp; 1 column - large">
  <p:cSld name="1_Title, subtitle &amp; 1 column - large">
    <p:spTree>
      <p:nvGrpSpPr>
        <p:cNvPr id="1" name="Shape 411"/>
        <p:cNvGrpSpPr/>
        <p:nvPr/>
      </p:nvGrpSpPr>
      <p:grpSpPr>
        <a:xfrm>
          <a:off x="0" y="0"/>
          <a:ext cx="0" cy="0"/>
          <a:chOff x="0" y="0"/>
          <a:chExt cx="0" cy="0"/>
        </a:xfrm>
      </p:grpSpPr>
      <p:sp>
        <p:nvSpPr>
          <p:cNvPr id="412" name="Google Shape;412;p180"/>
          <p:cNvSpPr txBox="1">
            <a:spLocks noGrp="1"/>
          </p:cNvSpPr>
          <p:nvPr>
            <p:ph type="body" idx="1"/>
          </p:nvPr>
        </p:nvSpPr>
        <p:spPr>
          <a:xfrm>
            <a:off x="469900" y="1676402"/>
            <a:ext cx="11252200" cy="462279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330200" algn="l">
              <a:spcBef>
                <a:spcPts val="1333"/>
              </a:spcBef>
              <a:spcAft>
                <a:spcPts val="0"/>
              </a:spcAft>
              <a:buClr>
                <a:schemeClr val="dk1"/>
              </a:buClr>
              <a:buSzPts val="1600"/>
              <a:buChar char="−"/>
              <a:defRPr sz="16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13" name="Google Shape;413;p180"/>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4" name="Google Shape;414;p18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subtitle &amp; chart">
  <p:cSld name="1_Title, subtitle &amp; chart">
    <p:spTree>
      <p:nvGrpSpPr>
        <p:cNvPr id="1" name="Shape 415"/>
        <p:cNvGrpSpPr/>
        <p:nvPr/>
      </p:nvGrpSpPr>
      <p:grpSpPr>
        <a:xfrm>
          <a:off x="0" y="0"/>
          <a:ext cx="0" cy="0"/>
          <a:chOff x="0" y="0"/>
          <a:chExt cx="0" cy="0"/>
        </a:xfrm>
      </p:grpSpPr>
      <p:sp>
        <p:nvSpPr>
          <p:cNvPr id="416" name="Google Shape;416;p181"/>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17" name="Google Shape;417;p181"/>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8" name="Google Shape;418;p181"/>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9" name="Google Shape;419;p18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3 chart">
  <p:cSld name="1_3 chart">
    <p:spTree>
      <p:nvGrpSpPr>
        <p:cNvPr id="1" name="Shape 420"/>
        <p:cNvGrpSpPr/>
        <p:nvPr/>
      </p:nvGrpSpPr>
      <p:grpSpPr>
        <a:xfrm>
          <a:off x="0" y="0"/>
          <a:ext cx="0" cy="0"/>
          <a:chOff x="0" y="0"/>
          <a:chExt cx="0" cy="0"/>
        </a:xfrm>
      </p:grpSpPr>
      <p:sp>
        <p:nvSpPr>
          <p:cNvPr id="421" name="Google Shape;421;p182"/>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2" name="Google Shape;422;p182"/>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3" name="Google Shape;423;p182"/>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4" name="Google Shape;424;p182"/>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5" name="Google Shape;425;p182"/>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6" name="Google Shape;426;p182"/>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7" name="Google Shape;427;p182"/>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8" name="Google Shape;428;p182"/>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2 columns of text">
  <p:cSld name="1_2 columns of text">
    <p:spTree>
      <p:nvGrpSpPr>
        <p:cNvPr id="1" name="Shape 429"/>
        <p:cNvGrpSpPr/>
        <p:nvPr/>
      </p:nvGrpSpPr>
      <p:grpSpPr>
        <a:xfrm>
          <a:off x="0" y="0"/>
          <a:ext cx="0" cy="0"/>
          <a:chOff x="0" y="0"/>
          <a:chExt cx="0" cy="0"/>
        </a:xfrm>
      </p:grpSpPr>
      <p:sp>
        <p:nvSpPr>
          <p:cNvPr id="430" name="Google Shape;430;p183"/>
          <p:cNvSpPr txBox="1">
            <a:spLocks noGrp="1"/>
          </p:cNvSpPr>
          <p:nvPr>
            <p:ph type="body" idx="1"/>
          </p:nvPr>
        </p:nvSpPr>
        <p:spPr>
          <a:xfrm>
            <a:off x="468000" y="1665288"/>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1" name="Google Shape;431;p183"/>
          <p:cNvSpPr txBox="1">
            <a:spLocks noGrp="1"/>
          </p:cNvSpPr>
          <p:nvPr>
            <p:ph type="body" idx="2"/>
          </p:nvPr>
        </p:nvSpPr>
        <p:spPr>
          <a:xfrm>
            <a:off x="6394100" y="1656000"/>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2" name="Google Shape;432;p183"/>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3" name="Google Shape;433;p18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2 column content">
  <p:cSld name="1_2 column content">
    <p:spTree>
      <p:nvGrpSpPr>
        <p:cNvPr id="1" name="Shape 434"/>
        <p:cNvGrpSpPr/>
        <p:nvPr/>
      </p:nvGrpSpPr>
      <p:grpSpPr>
        <a:xfrm>
          <a:off x="0" y="0"/>
          <a:ext cx="0" cy="0"/>
          <a:chOff x="0" y="0"/>
          <a:chExt cx="0" cy="0"/>
        </a:xfrm>
      </p:grpSpPr>
      <p:sp>
        <p:nvSpPr>
          <p:cNvPr id="435" name="Google Shape;435;p184"/>
          <p:cNvSpPr txBox="1">
            <a:spLocks noGrp="1"/>
          </p:cNvSpPr>
          <p:nvPr>
            <p:ph type="body" idx="1"/>
          </p:nvPr>
        </p:nvSpPr>
        <p:spPr>
          <a:xfrm>
            <a:off x="469900" y="1665289"/>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6" name="Google Shape;436;p184"/>
          <p:cNvSpPr txBox="1">
            <a:spLocks noGrp="1"/>
          </p:cNvSpPr>
          <p:nvPr>
            <p:ph type="body" idx="2"/>
          </p:nvPr>
        </p:nvSpPr>
        <p:spPr>
          <a:xfrm>
            <a:off x="5482100" y="1700213"/>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7" name="Google Shape;437;p184"/>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8" name="Google Shape;438;p18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2 columns - large">
  <p:cSld name="1_2 columns - large">
    <p:spTree>
      <p:nvGrpSpPr>
        <p:cNvPr id="1" name="Shape 439"/>
        <p:cNvGrpSpPr/>
        <p:nvPr/>
      </p:nvGrpSpPr>
      <p:grpSpPr>
        <a:xfrm>
          <a:off x="0" y="0"/>
          <a:ext cx="0" cy="0"/>
          <a:chOff x="0" y="0"/>
          <a:chExt cx="0" cy="0"/>
        </a:xfrm>
      </p:grpSpPr>
      <p:sp>
        <p:nvSpPr>
          <p:cNvPr id="440" name="Google Shape;440;p185"/>
          <p:cNvSpPr txBox="1">
            <a:spLocks noGrp="1"/>
          </p:cNvSpPr>
          <p:nvPr>
            <p:ph type="body" idx="1"/>
          </p:nvPr>
        </p:nvSpPr>
        <p:spPr>
          <a:xfrm>
            <a:off x="4699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41" name="Google Shape;441;p185"/>
          <p:cNvSpPr txBox="1">
            <a:spLocks noGrp="1"/>
          </p:cNvSpPr>
          <p:nvPr>
            <p:ph type="body" idx="2"/>
          </p:nvPr>
        </p:nvSpPr>
        <p:spPr>
          <a:xfrm>
            <a:off x="63941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42" name="Google Shape;442;p185"/>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3" name="Google Shape;443;p18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Text and chart">
  <p:cSld name="1_Text and chart">
    <p:spTree>
      <p:nvGrpSpPr>
        <p:cNvPr id="1" name="Shape 444"/>
        <p:cNvGrpSpPr/>
        <p:nvPr/>
      </p:nvGrpSpPr>
      <p:grpSpPr>
        <a:xfrm>
          <a:off x="0" y="0"/>
          <a:ext cx="0" cy="0"/>
          <a:chOff x="0" y="0"/>
          <a:chExt cx="0" cy="0"/>
        </a:xfrm>
      </p:grpSpPr>
      <p:sp>
        <p:nvSpPr>
          <p:cNvPr id="445" name="Google Shape;445;p186"/>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6" name="Google Shape;446;p186"/>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47" name="Google Shape;447;p186"/>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8" name="Google Shape;448;p186"/>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9" name="Google Shape;449;p18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2 chart">
  <p:cSld name="1_2 chart">
    <p:spTree>
      <p:nvGrpSpPr>
        <p:cNvPr id="1" name="Shape 450"/>
        <p:cNvGrpSpPr/>
        <p:nvPr/>
      </p:nvGrpSpPr>
      <p:grpSpPr>
        <a:xfrm>
          <a:off x="0" y="0"/>
          <a:ext cx="0" cy="0"/>
          <a:chOff x="0" y="0"/>
          <a:chExt cx="0" cy="0"/>
        </a:xfrm>
      </p:grpSpPr>
      <p:sp>
        <p:nvSpPr>
          <p:cNvPr id="451" name="Google Shape;451;p187"/>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52" name="Google Shape;452;p187"/>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3" name="Google Shape;453;p187"/>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54" name="Google Shape;454;p187"/>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5" name="Google Shape;455;p187"/>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6" name="Google Shape;456;p18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2 content with quote ">
  <p:cSld name="1_2 content with quote ">
    <p:spTree>
      <p:nvGrpSpPr>
        <p:cNvPr id="1" name="Shape 457"/>
        <p:cNvGrpSpPr/>
        <p:nvPr/>
      </p:nvGrpSpPr>
      <p:grpSpPr>
        <a:xfrm>
          <a:off x="0" y="0"/>
          <a:ext cx="0" cy="0"/>
          <a:chOff x="0" y="0"/>
          <a:chExt cx="0" cy="0"/>
        </a:xfrm>
      </p:grpSpPr>
      <p:sp>
        <p:nvSpPr>
          <p:cNvPr id="458" name="Google Shape;458;p188"/>
          <p:cNvSpPr txBox="1">
            <a:spLocks noGrp="1"/>
          </p:cNvSpPr>
          <p:nvPr>
            <p:ph type="body" idx="1"/>
          </p:nvPr>
        </p:nvSpPr>
        <p:spPr>
          <a:xfrm>
            <a:off x="7455116" y="1626099"/>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9" name="Google Shape;459;p188"/>
          <p:cNvSpPr txBox="1">
            <a:spLocks noGrp="1"/>
          </p:cNvSpPr>
          <p:nvPr>
            <p:ph type="body" idx="2"/>
          </p:nvPr>
        </p:nvSpPr>
        <p:spPr>
          <a:xfrm>
            <a:off x="469900" y="1665288"/>
            <a:ext cx="6660866"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60" name="Google Shape;460;p18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61" name="Google Shape;461;p18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Team profile">
  <p:cSld name="1_Team profile">
    <p:spTree>
      <p:nvGrpSpPr>
        <p:cNvPr id="1" name="Shape 462"/>
        <p:cNvGrpSpPr/>
        <p:nvPr/>
      </p:nvGrpSpPr>
      <p:grpSpPr>
        <a:xfrm>
          <a:off x="0" y="0"/>
          <a:ext cx="0" cy="0"/>
          <a:chOff x="0" y="0"/>
          <a:chExt cx="0" cy="0"/>
        </a:xfrm>
      </p:grpSpPr>
      <p:sp>
        <p:nvSpPr>
          <p:cNvPr id="463" name="Google Shape;463;p189"/>
          <p:cNvSpPr>
            <a:spLocks noGrp="1"/>
          </p:cNvSpPr>
          <p:nvPr>
            <p:ph type="pic" idx="2"/>
          </p:nvPr>
        </p:nvSpPr>
        <p:spPr>
          <a:xfrm>
            <a:off x="488742" y="1700213"/>
            <a:ext cx="2664000" cy="1260000"/>
          </a:xfrm>
          <a:prstGeom prst="rect">
            <a:avLst/>
          </a:prstGeom>
          <a:noFill/>
          <a:ln>
            <a:noFill/>
          </a:ln>
        </p:spPr>
      </p:sp>
      <p:sp>
        <p:nvSpPr>
          <p:cNvPr id="464" name="Google Shape;464;p189"/>
          <p:cNvSpPr>
            <a:spLocks noGrp="1"/>
          </p:cNvSpPr>
          <p:nvPr>
            <p:ph type="pic" idx="3"/>
          </p:nvPr>
        </p:nvSpPr>
        <p:spPr>
          <a:xfrm>
            <a:off x="3341040" y="1700212"/>
            <a:ext cx="2664000" cy="1260000"/>
          </a:xfrm>
          <a:prstGeom prst="rect">
            <a:avLst/>
          </a:prstGeom>
          <a:noFill/>
          <a:ln>
            <a:noFill/>
          </a:ln>
        </p:spPr>
      </p:sp>
      <p:sp>
        <p:nvSpPr>
          <p:cNvPr id="465" name="Google Shape;465;p189"/>
          <p:cNvSpPr>
            <a:spLocks noGrp="1"/>
          </p:cNvSpPr>
          <p:nvPr>
            <p:ph type="pic" idx="4"/>
          </p:nvPr>
        </p:nvSpPr>
        <p:spPr>
          <a:xfrm>
            <a:off x="6193338" y="1700212"/>
            <a:ext cx="2664000" cy="1260000"/>
          </a:xfrm>
          <a:prstGeom prst="rect">
            <a:avLst/>
          </a:prstGeom>
          <a:noFill/>
          <a:ln>
            <a:noFill/>
          </a:ln>
        </p:spPr>
      </p:sp>
      <p:sp>
        <p:nvSpPr>
          <p:cNvPr id="466" name="Google Shape;466;p189"/>
          <p:cNvSpPr>
            <a:spLocks noGrp="1"/>
          </p:cNvSpPr>
          <p:nvPr>
            <p:ph type="pic" idx="5"/>
          </p:nvPr>
        </p:nvSpPr>
        <p:spPr>
          <a:xfrm>
            <a:off x="9045636" y="1700212"/>
            <a:ext cx="2664000" cy="1260000"/>
          </a:xfrm>
          <a:prstGeom prst="rect">
            <a:avLst/>
          </a:prstGeom>
          <a:noFill/>
          <a:ln>
            <a:noFill/>
          </a:ln>
        </p:spPr>
      </p:sp>
      <p:sp>
        <p:nvSpPr>
          <p:cNvPr id="467" name="Google Shape;467;p189"/>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68" name="Google Shape;468;p189"/>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69" name="Google Shape;469;p189"/>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70" name="Google Shape;470;p189"/>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71" name="Google Shape;471;p189"/>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72" name="Google Shape;472;p18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vider - Deloitte dark green">
  <p:cSld name="Divider - Deloitte dark green">
    <p:bg>
      <p:bgPr>
        <a:solidFill>
          <a:schemeClr val="accent2"/>
        </a:solidFill>
        <a:effectLst/>
      </p:bgPr>
    </p:bg>
    <p:spTree>
      <p:nvGrpSpPr>
        <p:cNvPr id="1" name="Shape 96"/>
        <p:cNvGrpSpPr/>
        <p:nvPr/>
      </p:nvGrpSpPr>
      <p:grpSpPr>
        <a:xfrm>
          <a:off x="0" y="0"/>
          <a:ext cx="0" cy="0"/>
          <a:chOff x="0" y="0"/>
          <a:chExt cx="0" cy="0"/>
        </a:xfrm>
      </p:grpSpPr>
      <p:sp>
        <p:nvSpPr>
          <p:cNvPr id="97" name="Google Shape;97;p127"/>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27"/>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9" name="Google Shape;99;p12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eam profile 2">
  <p:cSld name="1_Team profile 2">
    <p:spTree>
      <p:nvGrpSpPr>
        <p:cNvPr id="1" name="Shape 473"/>
        <p:cNvGrpSpPr/>
        <p:nvPr/>
      </p:nvGrpSpPr>
      <p:grpSpPr>
        <a:xfrm>
          <a:off x="0" y="0"/>
          <a:ext cx="0" cy="0"/>
          <a:chOff x="0" y="0"/>
          <a:chExt cx="0" cy="0"/>
        </a:xfrm>
      </p:grpSpPr>
      <p:sp>
        <p:nvSpPr>
          <p:cNvPr id="474" name="Google Shape;474;p190"/>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5" name="Google Shape;475;p190"/>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6" name="Google Shape;476;p190"/>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7" name="Google Shape;477;p190"/>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8" name="Google Shape;478;p190"/>
          <p:cNvSpPr>
            <a:spLocks noGrp="1"/>
          </p:cNvSpPr>
          <p:nvPr>
            <p:ph type="pic" idx="2"/>
          </p:nvPr>
        </p:nvSpPr>
        <p:spPr>
          <a:xfrm>
            <a:off x="476780" y="1880213"/>
            <a:ext cx="2116800" cy="1591200"/>
          </a:xfrm>
          <a:prstGeom prst="rect">
            <a:avLst/>
          </a:prstGeom>
          <a:noFill/>
          <a:ln>
            <a:noFill/>
          </a:ln>
        </p:spPr>
      </p:sp>
      <p:sp>
        <p:nvSpPr>
          <p:cNvPr id="479" name="Google Shape;479;p190"/>
          <p:cNvSpPr>
            <a:spLocks noGrp="1"/>
          </p:cNvSpPr>
          <p:nvPr>
            <p:ph type="pic" idx="3"/>
          </p:nvPr>
        </p:nvSpPr>
        <p:spPr>
          <a:xfrm>
            <a:off x="6204097" y="1880212"/>
            <a:ext cx="2116800" cy="1591200"/>
          </a:xfrm>
          <a:prstGeom prst="rect">
            <a:avLst/>
          </a:prstGeom>
          <a:noFill/>
          <a:ln>
            <a:noFill/>
          </a:ln>
        </p:spPr>
      </p:sp>
      <p:sp>
        <p:nvSpPr>
          <p:cNvPr id="480" name="Google Shape;480;p190"/>
          <p:cNvSpPr>
            <a:spLocks noGrp="1"/>
          </p:cNvSpPr>
          <p:nvPr>
            <p:ph type="pic" idx="4"/>
          </p:nvPr>
        </p:nvSpPr>
        <p:spPr>
          <a:xfrm>
            <a:off x="481779" y="4256211"/>
            <a:ext cx="2116800" cy="1591200"/>
          </a:xfrm>
          <a:prstGeom prst="rect">
            <a:avLst/>
          </a:prstGeom>
          <a:noFill/>
          <a:ln>
            <a:noFill/>
          </a:ln>
        </p:spPr>
      </p:sp>
      <p:sp>
        <p:nvSpPr>
          <p:cNvPr id="481" name="Google Shape;481;p190"/>
          <p:cNvSpPr>
            <a:spLocks noGrp="1"/>
          </p:cNvSpPr>
          <p:nvPr>
            <p:ph type="pic" idx="5"/>
          </p:nvPr>
        </p:nvSpPr>
        <p:spPr>
          <a:xfrm>
            <a:off x="6204097" y="4256211"/>
            <a:ext cx="2116800" cy="1591200"/>
          </a:xfrm>
          <a:prstGeom prst="rect">
            <a:avLst/>
          </a:prstGeom>
          <a:noFill/>
          <a:ln>
            <a:noFill/>
          </a:ln>
        </p:spPr>
      </p:sp>
      <p:sp>
        <p:nvSpPr>
          <p:cNvPr id="482" name="Google Shape;482;p190"/>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3" name="Google Shape;483;p190"/>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4" name="Google Shape;484;p190"/>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5" name="Google Shape;485;p190"/>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6" name="Google Shape;486;p190"/>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7" name="Google Shape;487;p19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3 picture and text">
  <p:cSld name="1_3 picture and text">
    <p:spTree>
      <p:nvGrpSpPr>
        <p:cNvPr id="1" name="Shape 488"/>
        <p:cNvGrpSpPr/>
        <p:nvPr/>
      </p:nvGrpSpPr>
      <p:grpSpPr>
        <a:xfrm>
          <a:off x="0" y="0"/>
          <a:ext cx="0" cy="0"/>
          <a:chOff x="0" y="0"/>
          <a:chExt cx="0" cy="0"/>
        </a:xfrm>
      </p:grpSpPr>
      <p:sp>
        <p:nvSpPr>
          <p:cNvPr id="489" name="Google Shape;489;p191"/>
          <p:cNvSpPr>
            <a:spLocks noGrp="1"/>
          </p:cNvSpPr>
          <p:nvPr>
            <p:ph type="pic" idx="2"/>
          </p:nvPr>
        </p:nvSpPr>
        <p:spPr>
          <a:xfrm>
            <a:off x="478609" y="1700213"/>
            <a:ext cx="3639312" cy="2052830"/>
          </a:xfrm>
          <a:prstGeom prst="rect">
            <a:avLst/>
          </a:prstGeom>
          <a:noFill/>
          <a:ln>
            <a:noFill/>
          </a:ln>
        </p:spPr>
      </p:sp>
      <p:sp>
        <p:nvSpPr>
          <p:cNvPr id="490" name="Google Shape;490;p191"/>
          <p:cNvSpPr>
            <a:spLocks noGrp="1"/>
          </p:cNvSpPr>
          <p:nvPr>
            <p:ph type="pic" idx="3"/>
          </p:nvPr>
        </p:nvSpPr>
        <p:spPr>
          <a:xfrm>
            <a:off x="8082784" y="1700213"/>
            <a:ext cx="3639316" cy="2059099"/>
          </a:xfrm>
          <a:prstGeom prst="rect">
            <a:avLst/>
          </a:prstGeom>
          <a:noFill/>
          <a:ln>
            <a:noFill/>
          </a:ln>
        </p:spPr>
      </p:sp>
      <p:sp>
        <p:nvSpPr>
          <p:cNvPr id="491" name="Google Shape;491;p191"/>
          <p:cNvSpPr>
            <a:spLocks noGrp="1"/>
          </p:cNvSpPr>
          <p:nvPr>
            <p:ph type="pic" idx="4"/>
          </p:nvPr>
        </p:nvSpPr>
        <p:spPr>
          <a:xfrm>
            <a:off x="4284188" y="1700212"/>
            <a:ext cx="3636962" cy="2057767"/>
          </a:xfrm>
          <a:prstGeom prst="rect">
            <a:avLst/>
          </a:prstGeom>
          <a:noFill/>
          <a:ln>
            <a:noFill/>
          </a:ln>
        </p:spPr>
      </p:sp>
      <p:sp>
        <p:nvSpPr>
          <p:cNvPr id="492" name="Google Shape;492;p191"/>
          <p:cNvSpPr txBox="1">
            <a:spLocks noGrp="1"/>
          </p:cNvSpPr>
          <p:nvPr>
            <p:ph type="body" idx="1"/>
          </p:nvPr>
        </p:nvSpPr>
        <p:spPr>
          <a:xfrm>
            <a:off x="478609" y="3832225"/>
            <a:ext cx="3639312" cy="2181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3" name="Google Shape;493;p191"/>
          <p:cNvSpPr txBox="1">
            <a:spLocks noGrp="1"/>
          </p:cNvSpPr>
          <p:nvPr>
            <p:ph type="body" idx="5"/>
          </p:nvPr>
        </p:nvSpPr>
        <p:spPr>
          <a:xfrm>
            <a:off x="4278313" y="3832224"/>
            <a:ext cx="3636962" cy="218668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4" name="Google Shape;494;p191"/>
          <p:cNvSpPr txBox="1">
            <a:spLocks noGrp="1"/>
          </p:cNvSpPr>
          <p:nvPr>
            <p:ph type="body" idx="6"/>
          </p:nvPr>
        </p:nvSpPr>
        <p:spPr>
          <a:xfrm>
            <a:off x="8082784" y="3832224"/>
            <a:ext cx="3639316" cy="2188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5" name="Google Shape;495;p191"/>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6" name="Google Shape;496;p19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Qualifications 2 x 1">
  <p:cSld name="1_Qualifications 2 x 1">
    <p:spTree>
      <p:nvGrpSpPr>
        <p:cNvPr id="1" name="Shape 497"/>
        <p:cNvGrpSpPr/>
        <p:nvPr/>
      </p:nvGrpSpPr>
      <p:grpSpPr>
        <a:xfrm>
          <a:off x="0" y="0"/>
          <a:ext cx="0" cy="0"/>
          <a:chOff x="0" y="0"/>
          <a:chExt cx="0" cy="0"/>
        </a:xfrm>
      </p:grpSpPr>
      <p:sp>
        <p:nvSpPr>
          <p:cNvPr id="498" name="Google Shape;498;p192"/>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9" name="Google Shape;499;p192"/>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0" name="Google Shape;500;p192"/>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1" name="Google Shape;501;p192"/>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2" name="Google Shape;502;p192"/>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03" name="Google Shape;503;p192"/>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04" name="Google Shape;504;p192"/>
          <p:cNvSpPr>
            <a:spLocks noGrp="1"/>
          </p:cNvSpPr>
          <p:nvPr>
            <p:ph type="pic" idx="4"/>
          </p:nvPr>
        </p:nvSpPr>
        <p:spPr>
          <a:xfrm>
            <a:off x="10467635" y="1857892"/>
            <a:ext cx="1244161" cy="549275"/>
          </a:xfrm>
          <a:prstGeom prst="rect">
            <a:avLst/>
          </a:prstGeom>
          <a:noFill/>
          <a:ln>
            <a:noFill/>
          </a:ln>
        </p:spPr>
      </p:sp>
      <p:sp>
        <p:nvSpPr>
          <p:cNvPr id="505" name="Google Shape;505;p192"/>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Qualifications 2 x 2">
  <p:cSld name="1_Qualifications 2 x 2">
    <p:spTree>
      <p:nvGrpSpPr>
        <p:cNvPr id="1" name="Shape 506"/>
        <p:cNvGrpSpPr/>
        <p:nvPr/>
      </p:nvGrpSpPr>
      <p:grpSpPr>
        <a:xfrm>
          <a:off x="0" y="0"/>
          <a:ext cx="0" cy="0"/>
          <a:chOff x="0" y="0"/>
          <a:chExt cx="0" cy="0"/>
        </a:xfrm>
      </p:grpSpPr>
      <p:sp>
        <p:nvSpPr>
          <p:cNvPr id="507" name="Google Shape;507;p193"/>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8" name="Google Shape;508;p193"/>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9" name="Google Shape;509;p193"/>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0" name="Google Shape;510;p193"/>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1" name="Google Shape;511;p193"/>
          <p:cNvSpPr>
            <a:spLocks noGrp="1"/>
          </p:cNvSpPr>
          <p:nvPr>
            <p:ph type="pic" idx="3"/>
          </p:nvPr>
        </p:nvSpPr>
        <p:spPr>
          <a:xfrm>
            <a:off x="10467635" y="1857892"/>
            <a:ext cx="1244161" cy="549275"/>
          </a:xfrm>
          <a:prstGeom prst="rect">
            <a:avLst/>
          </a:prstGeom>
          <a:noFill/>
          <a:ln>
            <a:noFill/>
          </a:ln>
        </p:spPr>
      </p:sp>
      <p:sp>
        <p:nvSpPr>
          <p:cNvPr id="512" name="Google Shape;512;p193"/>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13" name="Google Shape;513;p193"/>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14" name="Google Shape;514;p193"/>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5" name="Google Shape;515;p193"/>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6" name="Google Shape;516;p193"/>
          <p:cNvSpPr>
            <a:spLocks noGrp="1"/>
          </p:cNvSpPr>
          <p:nvPr>
            <p:ph type="pic" idx="6"/>
          </p:nvPr>
        </p:nvSpPr>
        <p:spPr>
          <a:xfrm>
            <a:off x="4700436" y="4249683"/>
            <a:ext cx="1274916" cy="549275"/>
          </a:xfrm>
          <a:prstGeom prst="rect">
            <a:avLst/>
          </a:prstGeom>
          <a:noFill/>
          <a:ln>
            <a:noFill/>
          </a:ln>
        </p:spPr>
      </p:sp>
      <p:sp>
        <p:nvSpPr>
          <p:cNvPr id="517" name="Google Shape;517;p193"/>
          <p:cNvSpPr>
            <a:spLocks noGrp="1"/>
          </p:cNvSpPr>
          <p:nvPr>
            <p:ph type="pic" idx="7"/>
          </p:nvPr>
        </p:nvSpPr>
        <p:spPr>
          <a:xfrm>
            <a:off x="10459036" y="4248209"/>
            <a:ext cx="1244160" cy="549275"/>
          </a:xfrm>
          <a:prstGeom prst="rect">
            <a:avLst/>
          </a:prstGeom>
          <a:noFill/>
          <a:ln>
            <a:noFill/>
          </a:ln>
        </p:spPr>
      </p:sp>
      <p:sp>
        <p:nvSpPr>
          <p:cNvPr id="518" name="Google Shape;518;p193"/>
          <p:cNvSpPr>
            <a:spLocks noGrp="1"/>
          </p:cNvSpPr>
          <p:nvPr>
            <p:ph type="pic" idx="8"/>
          </p:nvPr>
        </p:nvSpPr>
        <p:spPr>
          <a:xfrm>
            <a:off x="4734795" y="1863917"/>
            <a:ext cx="1244906" cy="549275"/>
          </a:xfrm>
          <a:prstGeom prst="rect">
            <a:avLst/>
          </a:prstGeom>
          <a:noFill/>
          <a:ln>
            <a:noFill/>
          </a:ln>
        </p:spPr>
      </p:sp>
      <p:sp>
        <p:nvSpPr>
          <p:cNvPr id="519" name="Google Shape;519;p193"/>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20" name="Google Shape;520;p19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3 column green line">
  <p:cSld name="1_3 column green line">
    <p:spTree>
      <p:nvGrpSpPr>
        <p:cNvPr id="1" name="Shape 521"/>
        <p:cNvGrpSpPr/>
        <p:nvPr/>
      </p:nvGrpSpPr>
      <p:grpSpPr>
        <a:xfrm>
          <a:off x="0" y="0"/>
          <a:ext cx="0" cy="0"/>
          <a:chOff x="0" y="0"/>
          <a:chExt cx="0" cy="0"/>
        </a:xfrm>
      </p:grpSpPr>
      <p:sp>
        <p:nvSpPr>
          <p:cNvPr id="522" name="Google Shape;522;p194"/>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3" name="Google Shape;523;p194"/>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4" name="Google Shape;524;p194"/>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5" name="Google Shape;525;p194"/>
          <p:cNvSpPr txBox="1">
            <a:spLocks noGrp="1"/>
          </p:cNvSpPr>
          <p:nvPr>
            <p:ph type="body" idx="1"/>
          </p:nvPr>
        </p:nvSpPr>
        <p:spPr>
          <a:xfrm>
            <a:off x="4278313" y="1851441"/>
            <a:ext cx="363016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6" name="Google Shape;526;p194"/>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7" name="Google Shape;527;p194"/>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8" name="Google Shape;528;p194"/>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29" name="Google Shape;529;p19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4 column icon">
  <p:cSld name="1_4 column icon">
    <p:spTree>
      <p:nvGrpSpPr>
        <p:cNvPr id="1" name="Shape 530"/>
        <p:cNvGrpSpPr/>
        <p:nvPr/>
      </p:nvGrpSpPr>
      <p:grpSpPr>
        <a:xfrm>
          <a:off x="0" y="0"/>
          <a:ext cx="0" cy="0"/>
          <a:chOff x="0" y="0"/>
          <a:chExt cx="0" cy="0"/>
        </a:xfrm>
      </p:grpSpPr>
      <p:sp>
        <p:nvSpPr>
          <p:cNvPr id="531" name="Google Shape;531;p195"/>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2" name="Google Shape;532;p195"/>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3" name="Google Shape;533;p195"/>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4" name="Google Shape;534;p195"/>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5" name="Google Shape;535;p195"/>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36" name="Google Shape;536;p19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1_4 column icon green">
  <p:cSld name="1_4 column icon green">
    <p:bg>
      <p:bgPr>
        <a:solidFill>
          <a:schemeClr val="accent2"/>
        </a:solidFill>
        <a:effectLst/>
      </p:bgPr>
    </p:bg>
    <p:spTree>
      <p:nvGrpSpPr>
        <p:cNvPr id="1" name="Shape 537"/>
        <p:cNvGrpSpPr/>
        <p:nvPr/>
      </p:nvGrpSpPr>
      <p:grpSpPr>
        <a:xfrm>
          <a:off x="0" y="0"/>
          <a:ext cx="0" cy="0"/>
          <a:chOff x="0" y="0"/>
          <a:chExt cx="0" cy="0"/>
        </a:xfrm>
      </p:grpSpPr>
      <p:sp>
        <p:nvSpPr>
          <p:cNvPr id="538" name="Google Shape;538;p196"/>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39" name="Google Shape;539;p196"/>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0" name="Google Shape;540;p196"/>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1" name="Google Shape;541;p196"/>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2" name="Google Shape;542;p196"/>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543" name="Google Shape;543;p196"/>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
        <p:nvSpPr>
          <p:cNvPr id="544" name="Google Shape;544;p196"/>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5" name="Google Shape;545;p19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Title, subtitle, 1 column text with charts">
  <p:cSld name="1_Title, subtitle, 1 column text with charts">
    <p:spTree>
      <p:nvGrpSpPr>
        <p:cNvPr id="1" name="Shape 546"/>
        <p:cNvGrpSpPr/>
        <p:nvPr/>
      </p:nvGrpSpPr>
      <p:grpSpPr>
        <a:xfrm>
          <a:off x="0" y="0"/>
          <a:ext cx="0" cy="0"/>
          <a:chOff x="0" y="0"/>
          <a:chExt cx="0" cy="0"/>
        </a:xfrm>
      </p:grpSpPr>
      <p:sp>
        <p:nvSpPr>
          <p:cNvPr id="547" name="Google Shape;547;p197"/>
          <p:cNvSpPr txBox="1">
            <a:spLocks noGrp="1"/>
          </p:cNvSpPr>
          <p:nvPr>
            <p:ph type="body" idx="1"/>
          </p:nvPr>
        </p:nvSpPr>
        <p:spPr>
          <a:xfrm>
            <a:off x="467783" y="1665817"/>
            <a:ext cx="553773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8" name="Google Shape;548;p197"/>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9" name="Google Shape;549;p19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Agenda Layout Black">
  <p:cSld name="Agenda Layout Black">
    <p:bg>
      <p:bgPr>
        <a:solidFill>
          <a:schemeClr val="dk1"/>
        </a:solidFill>
        <a:effectLst/>
      </p:bgPr>
    </p:bg>
    <p:spTree>
      <p:nvGrpSpPr>
        <p:cNvPr id="1" name="Shape 550"/>
        <p:cNvGrpSpPr/>
        <p:nvPr/>
      </p:nvGrpSpPr>
      <p:grpSpPr>
        <a:xfrm>
          <a:off x="0" y="0"/>
          <a:ext cx="0" cy="0"/>
          <a:chOff x="0" y="0"/>
          <a:chExt cx="0" cy="0"/>
        </a:xfrm>
      </p:grpSpPr>
      <p:sp>
        <p:nvSpPr>
          <p:cNvPr id="551" name="Google Shape;551;p198"/>
          <p:cNvSpPr txBox="1">
            <a:spLocks noGrp="1"/>
          </p:cNvSpPr>
          <p:nvPr>
            <p:ph type="body" idx="1"/>
          </p:nvPr>
        </p:nvSpPr>
        <p:spPr>
          <a:xfrm>
            <a:off x="480484" y="488441"/>
            <a:ext cx="9029604" cy="5810760"/>
          </a:xfrm>
          <a:prstGeom prst="rect">
            <a:avLst/>
          </a:prstGeom>
          <a:noFill/>
          <a:ln>
            <a:noFill/>
          </a:ln>
        </p:spPr>
        <p:txBody>
          <a:bodyPr spcFirstLastPara="1" wrap="square" lIns="0" tIns="0" rIns="0" bIns="0" anchor="ctr" anchorCtr="0">
            <a:noAutofit/>
          </a:bodyPr>
          <a:lstStyle>
            <a:lvl1pPr marL="457200" lvl="0" indent="-228600" algn="l">
              <a:spcBef>
                <a:spcPts val="4800"/>
              </a:spcBef>
              <a:spcAft>
                <a:spcPts val="0"/>
              </a:spcAft>
              <a:buClr>
                <a:schemeClr val="lt1"/>
              </a:buClr>
              <a:buSzPts val="5400"/>
              <a:buNone/>
              <a:defRPr sz="54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52" name="Google Shape;552;p198"/>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
        <p:nvSpPr>
          <p:cNvPr id="553" name="Google Shape;553;p19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54" name="Google Shape;554;p19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‹N°›</a:t>
            </a:fld>
            <a:endParaRPr sz="650">
              <a:solidFill>
                <a:srgbClr val="75787B"/>
              </a:solidFill>
              <a:latin typeface="Verdana"/>
              <a:ea typeface="Verdana"/>
              <a:cs typeface="Verdana"/>
              <a:sym typeface="Verdana"/>
            </a:endParaRPr>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_Contents Black 4-Column - B">
  <p:cSld name="1_Contents Black 4-Column - B">
    <p:bg>
      <p:bgPr>
        <a:solidFill>
          <a:schemeClr val="dk1"/>
        </a:solidFill>
        <a:effectLst/>
      </p:bgPr>
    </p:bg>
    <p:spTree>
      <p:nvGrpSpPr>
        <p:cNvPr id="1" name="Shape 555"/>
        <p:cNvGrpSpPr/>
        <p:nvPr/>
      </p:nvGrpSpPr>
      <p:grpSpPr>
        <a:xfrm>
          <a:off x="0" y="0"/>
          <a:ext cx="0" cy="0"/>
          <a:chOff x="0" y="0"/>
          <a:chExt cx="0" cy="0"/>
        </a:xfrm>
      </p:grpSpPr>
      <p:sp>
        <p:nvSpPr>
          <p:cNvPr id="556" name="Google Shape;556;p19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‹N°›</a:t>
            </a:fld>
            <a:endParaRPr sz="650">
              <a:solidFill>
                <a:srgbClr val="75787B"/>
              </a:solidFill>
              <a:latin typeface="Verdana"/>
              <a:ea typeface="Verdana"/>
              <a:cs typeface="Verdana"/>
              <a:sym typeface="Verdana"/>
            </a:endParaRPr>
          </a:p>
        </p:txBody>
      </p:sp>
      <p:sp>
        <p:nvSpPr>
          <p:cNvPr id="557" name="Google Shape;557;p19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5400"/>
              <a:buFont typeface="Verdana"/>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vider - Deloitte blue">
  <p:cSld name="Divider - Deloitte blue">
    <p:bg>
      <p:bgPr>
        <a:solidFill>
          <a:schemeClr val="accent3"/>
        </a:solidFill>
        <a:effectLst/>
      </p:bgPr>
    </p:bg>
    <p:spTree>
      <p:nvGrpSpPr>
        <p:cNvPr id="1" name="Shape 100"/>
        <p:cNvGrpSpPr/>
        <p:nvPr/>
      </p:nvGrpSpPr>
      <p:grpSpPr>
        <a:xfrm>
          <a:off x="0" y="0"/>
          <a:ext cx="0" cy="0"/>
          <a:chOff x="0" y="0"/>
          <a:chExt cx="0" cy="0"/>
        </a:xfrm>
      </p:grpSpPr>
      <p:sp>
        <p:nvSpPr>
          <p:cNvPr id="101" name="Google Shape;101;p12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2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03" name="Google Shape;103;p12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Pullout statement black">
  <p:cSld name="Pullout statement black">
    <p:bg>
      <p:bgPr>
        <a:solidFill>
          <a:schemeClr val="dk1"/>
        </a:solidFill>
        <a:effectLst/>
      </p:bgPr>
    </p:bg>
    <p:spTree>
      <p:nvGrpSpPr>
        <p:cNvPr id="1" name="Shape 558"/>
        <p:cNvGrpSpPr/>
        <p:nvPr/>
      </p:nvGrpSpPr>
      <p:grpSpPr>
        <a:xfrm>
          <a:off x="0" y="0"/>
          <a:ext cx="0" cy="0"/>
          <a:chOff x="0" y="0"/>
          <a:chExt cx="0" cy="0"/>
        </a:xfrm>
      </p:grpSpPr>
      <p:sp>
        <p:nvSpPr>
          <p:cNvPr id="559" name="Google Shape;559;p200"/>
          <p:cNvSpPr txBox="1">
            <a:spLocks noGrp="1"/>
          </p:cNvSpPr>
          <p:nvPr>
            <p:ph type="body" idx="1"/>
          </p:nvPr>
        </p:nvSpPr>
        <p:spPr>
          <a:xfrm>
            <a:off x="480483" y="493847"/>
            <a:ext cx="11267583" cy="569953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A5A5A5"/>
              </a:buClr>
              <a:buSzPts val="4400"/>
              <a:buNone/>
              <a:defRPr sz="4400" b="0">
                <a:solidFill>
                  <a:srgbClr val="A5A5A5"/>
                </a:solidFill>
              </a:defRPr>
            </a:lvl1pPr>
            <a:lvl2pPr marL="914400" lvl="1" indent="-228600" algn="l">
              <a:spcBef>
                <a:spcPts val="0"/>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60" name="Google Shape;560;p20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61" name="Google Shape;561;p20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‹N°›</a:t>
            </a:fld>
            <a:endParaRPr sz="650">
              <a:solidFill>
                <a:srgbClr val="75787B"/>
              </a:solidFill>
              <a:latin typeface="Verdana"/>
              <a:ea typeface="Verdana"/>
              <a:cs typeface="Verdana"/>
              <a:sym typeface="Verdana"/>
            </a:endParaRPr>
          </a:p>
        </p:txBody>
      </p:sp>
      <p:sp>
        <p:nvSpPr>
          <p:cNvPr id="562" name="Google Shape;562;p200"/>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ntents Black 4-Column - A">
  <p:cSld name="Contents Black 4-Column - A">
    <p:bg>
      <p:bgPr>
        <a:solidFill>
          <a:schemeClr val="dk1"/>
        </a:solidFill>
        <a:effectLst/>
      </p:bgPr>
    </p:bg>
    <p:spTree>
      <p:nvGrpSpPr>
        <p:cNvPr id="1" name="Shape 563"/>
        <p:cNvGrpSpPr/>
        <p:nvPr/>
      </p:nvGrpSpPr>
      <p:grpSpPr>
        <a:xfrm>
          <a:off x="0" y="0"/>
          <a:ext cx="0" cy="0"/>
          <a:chOff x="0" y="0"/>
          <a:chExt cx="0" cy="0"/>
        </a:xfrm>
      </p:grpSpPr>
      <p:sp>
        <p:nvSpPr>
          <p:cNvPr id="564" name="Google Shape;564;p201"/>
          <p:cNvSpPr txBox="1">
            <a:spLocks noGrp="1"/>
          </p:cNvSpPr>
          <p:nvPr>
            <p:ph type="title"/>
          </p:nvPr>
        </p:nvSpPr>
        <p:spPr>
          <a:xfrm>
            <a:off x="469900" y="402587"/>
            <a:ext cx="11252200" cy="491040"/>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FFFFFF"/>
              </a:buClr>
              <a:buSzPts val="3200"/>
              <a:buFont typeface="Verdana"/>
              <a:buNone/>
              <a:defRPr sz="3200" b="1">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5" name="Google Shape;565;p20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‹N°›</a:t>
            </a:fld>
            <a:endParaRPr sz="650">
              <a:solidFill>
                <a:srgbClr val="75787B"/>
              </a:solidFill>
              <a:latin typeface="Verdana"/>
              <a:ea typeface="Verdana"/>
              <a:cs typeface="Verdana"/>
              <a:sym typeface="Verdana"/>
            </a:endParaRPr>
          </a:p>
        </p:txBody>
      </p:sp>
      <p:sp>
        <p:nvSpPr>
          <p:cNvPr id="566" name="Google Shape;566;p20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Key statement Layout - Black">
  <p:cSld name="Key statement Layout - Black">
    <p:bg>
      <p:bgPr>
        <a:solidFill>
          <a:schemeClr val="dk1"/>
        </a:solidFill>
        <a:effectLst/>
      </p:bgPr>
    </p:bg>
    <p:spTree>
      <p:nvGrpSpPr>
        <p:cNvPr id="1" name="Shape 567"/>
        <p:cNvGrpSpPr/>
        <p:nvPr/>
      </p:nvGrpSpPr>
      <p:grpSpPr>
        <a:xfrm>
          <a:off x="0" y="0"/>
          <a:ext cx="0" cy="0"/>
          <a:chOff x="0" y="0"/>
          <a:chExt cx="0" cy="0"/>
        </a:xfrm>
      </p:grpSpPr>
      <p:sp>
        <p:nvSpPr>
          <p:cNvPr id="568" name="Google Shape;568;p202"/>
          <p:cNvSpPr txBox="1">
            <a:spLocks noGrp="1"/>
          </p:cNvSpPr>
          <p:nvPr>
            <p:ph type="body" idx="1"/>
          </p:nvPr>
        </p:nvSpPr>
        <p:spPr>
          <a:xfrm>
            <a:off x="6576167" y="488441"/>
            <a:ext cx="5134991" cy="5810760"/>
          </a:xfrm>
          <a:prstGeom prst="rect">
            <a:avLst/>
          </a:prstGeom>
          <a:noFill/>
          <a:ln>
            <a:noFill/>
          </a:ln>
        </p:spPr>
        <p:txBody>
          <a:bodyPr spcFirstLastPara="1" wrap="square" lIns="0" tIns="0" rIns="0" bIns="0" anchor="ctr" anchorCtr="1">
            <a:noAutofit/>
          </a:bodyPr>
          <a:lstStyle>
            <a:lvl1pPr marL="457200" lvl="0" indent="-228600" algn="l">
              <a:spcBef>
                <a:spcPts val="4800"/>
              </a:spcBef>
              <a:spcAft>
                <a:spcPts val="0"/>
              </a:spcAft>
              <a:buClr>
                <a:schemeClr val="lt1"/>
              </a:buClr>
              <a:buSzPts val="3000"/>
              <a:buNone/>
              <a:defRPr sz="30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69" name="Google Shape;569;p20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70" name="Google Shape;570;p20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‹N°›</a:t>
            </a:fld>
            <a:endParaRPr sz="650">
              <a:solidFill>
                <a:srgbClr val="75787B"/>
              </a:solidFill>
              <a:latin typeface="Verdana"/>
              <a:ea typeface="Verdana"/>
              <a:cs typeface="Verdana"/>
              <a:sym typeface="Verdana"/>
            </a:endParaRPr>
          </a:p>
        </p:txBody>
      </p:sp>
      <p:sp>
        <p:nvSpPr>
          <p:cNvPr id="571" name="Google Shape;571;p202"/>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3_Title Slide - Black">
  <p:cSld name="3_Title Slide - Black">
    <p:bg>
      <p:bgPr>
        <a:blipFill>
          <a:blip r:embed="rId2">
            <a:alphaModFix/>
          </a:blip>
          <a:stretch>
            <a:fillRect/>
          </a:stretch>
        </a:blipFill>
        <a:effectLst/>
      </p:bgPr>
    </p:bg>
    <p:spTree>
      <p:nvGrpSpPr>
        <p:cNvPr id="1" name="Shape 572"/>
        <p:cNvGrpSpPr/>
        <p:nvPr/>
      </p:nvGrpSpPr>
      <p:grpSpPr>
        <a:xfrm>
          <a:off x="0" y="0"/>
          <a:ext cx="0" cy="0"/>
          <a:chOff x="0" y="0"/>
          <a:chExt cx="0" cy="0"/>
        </a:xfrm>
      </p:grpSpPr>
      <p:sp>
        <p:nvSpPr>
          <p:cNvPr id="573" name="Google Shape;573;p203"/>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574" name="Google Shape;574;p203"/>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575" name="Google Shape;575;p203"/>
          <p:cNvGrpSpPr/>
          <p:nvPr/>
        </p:nvGrpSpPr>
        <p:grpSpPr>
          <a:xfrm>
            <a:off x="469900" y="457761"/>
            <a:ext cx="1998000" cy="374400"/>
            <a:chOff x="398463" y="404813"/>
            <a:chExt cx="1627187" cy="307976"/>
          </a:xfrm>
        </p:grpSpPr>
        <p:sp>
          <p:nvSpPr>
            <p:cNvPr id="576" name="Google Shape;576;p20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7" name="Google Shape;577;p20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8" name="Google Shape;578;p203"/>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9" name="Google Shape;579;p20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0" name="Google Shape;580;p203"/>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1" name="Google Shape;581;p203"/>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2" name="Google Shape;582;p20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3" name="Google Shape;583;p20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4" name="Google Shape;584;p20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5" name="Google Shape;585;p20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586" name="Google Shape;586;p203"/>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2_Title Slide - White">
  <p:cSld name="2_Title Slide - White">
    <p:bg>
      <p:bgPr>
        <a:solidFill>
          <a:schemeClr val="lt1"/>
        </a:solidFill>
        <a:effectLst/>
      </p:bgPr>
    </p:bg>
    <p:spTree>
      <p:nvGrpSpPr>
        <p:cNvPr id="1" name="Shape 587"/>
        <p:cNvGrpSpPr/>
        <p:nvPr/>
      </p:nvGrpSpPr>
      <p:grpSpPr>
        <a:xfrm>
          <a:off x="0" y="0"/>
          <a:ext cx="0" cy="0"/>
          <a:chOff x="0" y="0"/>
          <a:chExt cx="0" cy="0"/>
        </a:xfrm>
      </p:grpSpPr>
      <p:sp>
        <p:nvSpPr>
          <p:cNvPr id="588" name="Google Shape;588;p204"/>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589" name="Google Shape;589;p204"/>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590" name="Google Shape;590;p204"/>
          <p:cNvGrpSpPr/>
          <p:nvPr/>
        </p:nvGrpSpPr>
        <p:grpSpPr>
          <a:xfrm>
            <a:off x="475325" y="457200"/>
            <a:ext cx="1998000" cy="374400"/>
            <a:chOff x="398463" y="404813"/>
            <a:chExt cx="1627187" cy="307976"/>
          </a:xfrm>
        </p:grpSpPr>
        <p:sp>
          <p:nvSpPr>
            <p:cNvPr id="591" name="Google Shape;591;p20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2" name="Google Shape;592;p20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3" name="Google Shape;593;p204"/>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4" name="Google Shape;594;p20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5" name="Google Shape;595;p204"/>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6" name="Google Shape;596;p204"/>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7" name="Google Shape;597;p20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8" name="Google Shape;598;p20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9" name="Google Shape;599;p20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0" name="Google Shape;600;p20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601" name="Google Shape;601;p204"/>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2_Title Slide - Circle Black">
  <p:cSld name="2_Title Slide - Circle Black">
    <p:bg>
      <p:bgPr>
        <a:blipFill>
          <a:blip r:embed="rId2">
            <a:alphaModFix/>
          </a:blip>
          <a:stretch>
            <a:fillRect/>
          </a:stretch>
        </a:blipFill>
        <a:effectLst/>
      </p:bgPr>
    </p:bg>
    <p:spTree>
      <p:nvGrpSpPr>
        <p:cNvPr id="1" name="Shape 602"/>
        <p:cNvGrpSpPr/>
        <p:nvPr/>
      </p:nvGrpSpPr>
      <p:grpSpPr>
        <a:xfrm>
          <a:off x="0" y="0"/>
          <a:ext cx="0" cy="0"/>
          <a:chOff x="0" y="0"/>
          <a:chExt cx="0" cy="0"/>
        </a:xfrm>
      </p:grpSpPr>
      <p:sp>
        <p:nvSpPr>
          <p:cNvPr id="603" name="Google Shape;603;p205"/>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4" name="Google Shape;604;p205"/>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05" name="Google Shape;605;p205"/>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06" name="Google Shape;606;p205"/>
          <p:cNvGrpSpPr/>
          <p:nvPr/>
        </p:nvGrpSpPr>
        <p:grpSpPr>
          <a:xfrm>
            <a:off x="469900" y="457761"/>
            <a:ext cx="1998000" cy="374400"/>
            <a:chOff x="398463" y="404813"/>
            <a:chExt cx="1627187" cy="307976"/>
          </a:xfrm>
        </p:grpSpPr>
        <p:sp>
          <p:nvSpPr>
            <p:cNvPr id="607" name="Google Shape;607;p20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8" name="Google Shape;608;p20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9" name="Google Shape;609;p205"/>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0" name="Google Shape;610;p20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1" name="Google Shape;611;p205"/>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2" name="Google Shape;612;p205"/>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3" name="Google Shape;613;p20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4" name="Google Shape;614;p20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5" name="Google Shape;615;p20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6" name="Google Shape;616;p20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2_Title Slide - Circle White">
  <p:cSld name="2_Title Slide - Circle White">
    <p:bg>
      <p:bgPr>
        <a:solidFill>
          <a:schemeClr val="lt1"/>
        </a:solidFill>
        <a:effectLst/>
      </p:bgPr>
    </p:bg>
    <p:spTree>
      <p:nvGrpSpPr>
        <p:cNvPr id="1" name="Shape 617"/>
        <p:cNvGrpSpPr/>
        <p:nvPr/>
      </p:nvGrpSpPr>
      <p:grpSpPr>
        <a:xfrm>
          <a:off x="0" y="0"/>
          <a:ext cx="0" cy="0"/>
          <a:chOff x="0" y="0"/>
          <a:chExt cx="0" cy="0"/>
        </a:xfrm>
      </p:grpSpPr>
      <p:sp>
        <p:nvSpPr>
          <p:cNvPr id="618" name="Google Shape;618;p206"/>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9" name="Google Shape;619;p206"/>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20" name="Google Shape;620;p206"/>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21" name="Google Shape;621;p206"/>
          <p:cNvGrpSpPr/>
          <p:nvPr/>
        </p:nvGrpSpPr>
        <p:grpSpPr>
          <a:xfrm>
            <a:off x="475325" y="457200"/>
            <a:ext cx="1998000" cy="374400"/>
            <a:chOff x="398463" y="404813"/>
            <a:chExt cx="1627187" cy="307976"/>
          </a:xfrm>
        </p:grpSpPr>
        <p:sp>
          <p:nvSpPr>
            <p:cNvPr id="622" name="Google Shape;622;p206"/>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3" name="Google Shape;623;p206"/>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4" name="Google Shape;624;p206"/>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5" name="Google Shape;625;p206"/>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6" name="Google Shape;626;p206"/>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7" name="Google Shape;627;p206"/>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8" name="Google Shape;628;p206"/>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9" name="Google Shape;629;p206"/>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30" name="Google Shape;630;p206"/>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31" name="Google Shape;631;p206"/>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2_Divider - Deloitte green">
  <p:cSld name="2_Divider - Deloitte green">
    <p:bg>
      <p:bgPr>
        <a:solidFill>
          <a:schemeClr val="accent1"/>
        </a:solidFill>
        <a:effectLst/>
      </p:bgPr>
    </p:bg>
    <p:spTree>
      <p:nvGrpSpPr>
        <p:cNvPr id="1" name="Shape 632"/>
        <p:cNvGrpSpPr/>
        <p:nvPr/>
      </p:nvGrpSpPr>
      <p:grpSpPr>
        <a:xfrm>
          <a:off x="0" y="0"/>
          <a:ext cx="0" cy="0"/>
          <a:chOff x="0" y="0"/>
          <a:chExt cx="0" cy="0"/>
        </a:xfrm>
      </p:grpSpPr>
      <p:sp>
        <p:nvSpPr>
          <p:cNvPr id="633" name="Google Shape;633;p207"/>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4" name="Google Shape;634;p207"/>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35" name="Google Shape;635;p207"/>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36" name="Google Shape;636;p20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2_Divider - Deloitte dark green">
  <p:cSld name="2_Divider - Deloitte dark green">
    <p:bg>
      <p:bgPr>
        <a:solidFill>
          <a:schemeClr val="accent2"/>
        </a:solidFill>
        <a:effectLst/>
      </p:bgPr>
    </p:bg>
    <p:spTree>
      <p:nvGrpSpPr>
        <p:cNvPr id="1" name="Shape 637"/>
        <p:cNvGrpSpPr/>
        <p:nvPr/>
      </p:nvGrpSpPr>
      <p:grpSpPr>
        <a:xfrm>
          <a:off x="0" y="0"/>
          <a:ext cx="0" cy="0"/>
          <a:chOff x="0" y="0"/>
          <a:chExt cx="0" cy="0"/>
        </a:xfrm>
      </p:grpSpPr>
      <p:sp>
        <p:nvSpPr>
          <p:cNvPr id="638" name="Google Shape;638;p20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9" name="Google Shape;639;p20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40" name="Google Shape;640;p20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41" name="Google Shape;641;p20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2_Divider - Deloitte blue">
  <p:cSld name="2_Divider - Deloitte blue">
    <p:bg>
      <p:bgPr>
        <a:solidFill>
          <a:schemeClr val="accent3"/>
        </a:solidFill>
        <a:effectLst/>
      </p:bgPr>
    </p:bg>
    <p:spTree>
      <p:nvGrpSpPr>
        <p:cNvPr id="1" name="Shape 642"/>
        <p:cNvGrpSpPr/>
        <p:nvPr/>
      </p:nvGrpSpPr>
      <p:grpSpPr>
        <a:xfrm>
          <a:off x="0" y="0"/>
          <a:ext cx="0" cy="0"/>
          <a:chOff x="0" y="0"/>
          <a:chExt cx="0" cy="0"/>
        </a:xfrm>
      </p:grpSpPr>
      <p:sp>
        <p:nvSpPr>
          <p:cNvPr id="643" name="Google Shape;643;p20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4" name="Google Shape;644;p20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45" name="Google Shape;645;p20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46" name="Google Shape;646;p20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ivider - Deloitte dark blue">
  <p:cSld name="Divider - Deloitte dark blue">
    <p:bg>
      <p:bgPr>
        <a:solidFill>
          <a:schemeClr val="accent4"/>
        </a:solidFill>
        <a:effectLst/>
      </p:bgPr>
    </p:bg>
    <p:spTree>
      <p:nvGrpSpPr>
        <p:cNvPr id="1" name="Shape 104"/>
        <p:cNvGrpSpPr/>
        <p:nvPr/>
      </p:nvGrpSpPr>
      <p:grpSpPr>
        <a:xfrm>
          <a:off x="0" y="0"/>
          <a:ext cx="0" cy="0"/>
          <a:chOff x="0" y="0"/>
          <a:chExt cx="0" cy="0"/>
        </a:xfrm>
      </p:grpSpPr>
      <p:sp>
        <p:nvSpPr>
          <p:cNvPr id="105" name="Google Shape;105;p12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2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07" name="Google Shape;107;p12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2_Divider - Deloitte dark blue">
  <p:cSld name="2_Divider - Deloitte dark blue">
    <p:bg>
      <p:bgPr>
        <a:solidFill>
          <a:schemeClr val="accent4"/>
        </a:solidFill>
        <a:effectLst/>
      </p:bgPr>
    </p:bg>
    <p:spTree>
      <p:nvGrpSpPr>
        <p:cNvPr id="1" name="Shape 647"/>
        <p:cNvGrpSpPr/>
        <p:nvPr/>
      </p:nvGrpSpPr>
      <p:grpSpPr>
        <a:xfrm>
          <a:off x="0" y="0"/>
          <a:ext cx="0" cy="0"/>
          <a:chOff x="0" y="0"/>
          <a:chExt cx="0" cy="0"/>
        </a:xfrm>
      </p:grpSpPr>
      <p:sp>
        <p:nvSpPr>
          <p:cNvPr id="648" name="Google Shape;648;p210"/>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9" name="Google Shape;649;p210"/>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50" name="Google Shape;650;p21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51" name="Google Shape;651;p21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1_Divider - Deloitte black">
  <p:cSld name="1_Divider - Deloitte black">
    <p:bg>
      <p:bgPr>
        <a:solidFill>
          <a:schemeClr val="dk1"/>
        </a:solidFill>
        <a:effectLst/>
      </p:bgPr>
    </p:bg>
    <p:spTree>
      <p:nvGrpSpPr>
        <p:cNvPr id="1" name="Shape 652"/>
        <p:cNvGrpSpPr/>
        <p:nvPr/>
      </p:nvGrpSpPr>
      <p:grpSpPr>
        <a:xfrm>
          <a:off x="0" y="0"/>
          <a:ext cx="0" cy="0"/>
          <a:chOff x="0" y="0"/>
          <a:chExt cx="0" cy="0"/>
        </a:xfrm>
      </p:grpSpPr>
      <p:sp>
        <p:nvSpPr>
          <p:cNvPr id="653" name="Google Shape;653;p211"/>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4" name="Google Shape;654;p211"/>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55" name="Google Shape;655;p21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56" name="Google Shape;656;p21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2_Key statement dark green">
  <p:cSld name="2_Key statement dark green">
    <p:bg>
      <p:bgPr>
        <a:solidFill>
          <a:schemeClr val="accent2"/>
        </a:solidFill>
        <a:effectLst/>
      </p:bgPr>
    </p:bg>
    <p:spTree>
      <p:nvGrpSpPr>
        <p:cNvPr id="1" name="Shape 657"/>
        <p:cNvGrpSpPr/>
        <p:nvPr/>
      </p:nvGrpSpPr>
      <p:grpSpPr>
        <a:xfrm>
          <a:off x="0" y="0"/>
          <a:ext cx="0" cy="0"/>
          <a:chOff x="0" y="0"/>
          <a:chExt cx="0" cy="0"/>
        </a:xfrm>
      </p:grpSpPr>
      <p:sp>
        <p:nvSpPr>
          <p:cNvPr id="658" name="Google Shape;658;p21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59" name="Google Shape;659;p21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0" name="Google Shape;660;p21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2_Key statement dark blue">
  <p:cSld name="2_Key statement dark blue">
    <p:bg>
      <p:bgPr>
        <a:solidFill>
          <a:schemeClr val="accent4"/>
        </a:solidFill>
        <a:effectLst/>
      </p:bgPr>
    </p:bg>
    <p:spTree>
      <p:nvGrpSpPr>
        <p:cNvPr id="1" name="Shape 661"/>
        <p:cNvGrpSpPr/>
        <p:nvPr/>
      </p:nvGrpSpPr>
      <p:grpSpPr>
        <a:xfrm>
          <a:off x="0" y="0"/>
          <a:ext cx="0" cy="0"/>
          <a:chOff x="0" y="0"/>
          <a:chExt cx="0" cy="0"/>
        </a:xfrm>
      </p:grpSpPr>
      <p:sp>
        <p:nvSpPr>
          <p:cNvPr id="662" name="Google Shape;662;p21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63" name="Google Shape;663;p213"/>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4" name="Google Shape;664;p21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2_Key statement teal">
  <p:cSld name="2_Key statement teal">
    <p:bg>
      <p:bgPr>
        <a:solidFill>
          <a:schemeClr val="accent5"/>
        </a:solidFill>
        <a:effectLst/>
      </p:bgPr>
    </p:bg>
    <p:spTree>
      <p:nvGrpSpPr>
        <p:cNvPr id="1" name="Shape 665"/>
        <p:cNvGrpSpPr/>
        <p:nvPr/>
      </p:nvGrpSpPr>
      <p:grpSpPr>
        <a:xfrm>
          <a:off x="0" y="0"/>
          <a:ext cx="0" cy="0"/>
          <a:chOff x="0" y="0"/>
          <a:chExt cx="0" cy="0"/>
        </a:xfrm>
      </p:grpSpPr>
      <p:sp>
        <p:nvSpPr>
          <p:cNvPr id="666" name="Google Shape;666;p21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67" name="Google Shape;667;p214"/>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8" name="Google Shape;668;p21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2_Key statement black">
  <p:cSld name="2_Key statement black">
    <p:bg>
      <p:bgPr>
        <a:solidFill>
          <a:schemeClr val="dk1"/>
        </a:solidFill>
        <a:effectLst/>
      </p:bgPr>
    </p:bg>
    <p:spTree>
      <p:nvGrpSpPr>
        <p:cNvPr id="1" name="Shape 669"/>
        <p:cNvGrpSpPr/>
        <p:nvPr/>
      </p:nvGrpSpPr>
      <p:grpSpPr>
        <a:xfrm>
          <a:off x="0" y="0"/>
          <a:ext cx="0" cy="0"/>
          <a:chOff x="0" y="0"/>
          <a:chExt cx="0" cy="0"/>
        </a:xfrm>
      </p:grpSpPr>
      <p:sp>
        <p:nvSpPr>
          <p:cNvPr id="670" name="Google Shape;670;p215"/>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71" name="Google Shape;671;p215"/>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72" name="Google Shape;672;p215"/>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3_Contents">
  <p:cSld name="3_Contents">
    <p:spTree>
      <p:nvGrpSpPr>
        <p:cNvPr id="1" name="Shape 673"/>
        <p:cNvGrpSpPr/>
        <p:nvPr/>
      </p:nvGrpSpPr>
      <p:grpSpPr>
        <a:xfrm>
          <a:off x="0" y="0"/>
          <a:ext cx="0" cy="0"/>
          <a:chOff x="0" y="0"/>
          <a:chExt cx="0" cy="0"/>
        </a:xfrm>
      </p:grpSpPr>
      <p:sp>
        <p:nvSpPr>
          <p:cNvPr id="674" name="Google Shape;674;p216"/>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675" name="Google Shape;675;p216"/>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76" name="Google Shape;676;p21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2_Contents with image">
  <p:cSld name="2_Contents with image">
    <p:spTree>
      <p:nvGrpSpPr>
        <p:cNvPr id="1" name="Shape 677"/>
        <p:cNvGrpSpPr/>
        <p:nvPr/>
      </p:nvGrpSpPr>
      <p:grpSpPr>
        <a:xfrm>
          <a:off x="0" y="0"/>
          <a:ext cx="0" cy="0"/>
          <a:chOff x="0" y="0"/>
          <a:chExt cx="0" cy="0"/>
        </a:xfrm>
      </p:grpSpPr>
      <p:sp>
        <p:nvSpPr>
          <p:cNvPr id="678" name="Google Shape;678;p217"/>
          <p:cNvSpPr>
            <a:spLocks noGrp="1"/>
          </p:cNvSpPr>
          <p:nvPr>
            <p:ph type="pic" idx="2"/>
          </p:nvPr>
        </p:nvSpPr>
        <p:spPr>
          <a:xfrm>
            <a:off x="5604867" y="1700213"/>
            <a:ext cx="6117233" cy="4598988"/>
          </a:xfrm>
          <a:prstGeom prst="rect">
            <a:avLst/>
          </a:prstGeom>
          <a:noFill/>
          <a:ln>
            <a:noFill/>
          </a:ln>
        </p:spPr>
      </p:sp>
      <p:sp>
        <p:nvSpPr>
          <p:cNvPr id="679" name="Google Shape;679;p217"/>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0" name="Google Shape;680;p217"/>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1" name="Google Shape;681;p21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_Title &amp; 1 column text">
  <p:cSld name="2_Title &amp; 1 column text">
    <p:spTree>
      <p:nvGrpSpPr>
        <p:cNvPr id="1" name="Shape 682"/>
        <p:cNvGrpSpPr/>
        <p:nvPr/>
      </p:nvGrpSpPr>
      <p:grpSpPr>
        <a:xfrm>
          <a:off x="0" y="0"/>
          <a:ext cx="0" cy="0"/>
          <a:chOff x="0" y="0"/>
          <a:chExt cx="0" cy="0"/>
        </a:xfrm>
      </p:grpSpPr>
      <p:sp>
        <p:nvSpPr>
          <p:cNvPr id="683" name="Google Shape;683;p218"/>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4" name="Google Shape;684;p21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2_Title, subtitle &amp; 1 column text">
  <p:cSld name="2_Title, subtitle &amp; 1 column text">
    <p:spTree>
      <p:nvGrpSpPr>
        <p:cNvPr id="1" name="Shape 685"/>
        <p:cNvGrpSpPr/>
        <p:nvPr/>
      </p:nvGrpSpPr>
      <p:grpSpPr>
        <a:xfrm>
          <a:off x="0" y="0"/>
          <a:ext cx="0" cy="0"/>
          <a:chOff x="0" y="0"/>
          <a:chExt cx="0" cy="0"/>
        </a:xfrm>
      </p:grpSpPr>
      <p:sp>
        <p:nvSpPr>
          <p:cNvPr id="686" name="Google Shape;686;p219"/>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7" name="Google Shape;687;p21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8" name="Google Shape;688;p219"/>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a:lvl1pPr>
            <a:lvl2pPr marL="914400" lvl="1" indent="-304800" algn="l">
              <a:spcBef>
                <a:spcPts val="1333"/>
              </a:spcBef>
              <a:spcAft>
                <a:spcPts val="0"/>
              </a:spcAft>
              <a:buClr>
                <a:schemeClr val="dk1"/>
              </a:buClr>
              <a:buSzPts val="1200"/>
              <a:buFont typeface="Arial"/>
              <a:buChar char="•"/>
              <a:defRPr/>
            </a:lvl2pPr>
            <a:lvl3pPr marL="1371600" lvl="2" indent="-304800" algn="l">
              <a:spcBef>
                <a:spcPts val="1333"/>
              </a:spcBef>
              <a:spcAft>
                <a:spcPts val="0"/>
              </a:spcAft>
              <a:buClr>
                <a:schemeClr val="dk1"/>
              </a:buClr>
              <a:buSzPts val="1200"/>
              <a:buFont typeface="Arial"/>
              <a:buChar char="−"/>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Font typeface="Arial"/>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9" Type="http://schemas.openxmlformats.org/officeDocument/2006/relationships/slideLayout" Target="../slideLayouts/slideLayout156.xml"/><Relationship Id="rId21" Type="http://schemas.openxmlformats.org/officeDocument/2006/relationships/slideLayout" Target="../slideLayouts/slideLayout138.xml"/><Relationship Id="rId34" Type="http://schemas.openxmlformats.org/officeDocument/2006/relationships/slideLayout" Target="../slideLayouts/slideLayout151.xml"/><Relationship Id="rId42" Type="http://schemas.openxmlformats.org/officeDocument/2006/relationships/theme" Target="../theme/theme2.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slideLayout" Target="../slideLayouts/slideLayout146.xml"/><Relationship Id="rId41" Type="http://schemas.openxmlformats.org/officeDocument/2006/relationships/slideLayout" Target="../slideLayouts/slideLayout158.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32" Type="http://schemas.openxmlformats.org/officeDocument/2006/relationships/slideLayout" Target="../slideLayouts/slideLayout149.xml"/><Relationship Id="rId37" Type="http://schemas.openxmlformats.org/officeDocument/2006/relationships/slideLayout" Target="../slideLayouts/slideLayout154.xml"/><Relationship Id="rId40" Type="http://schemas.openxmlformats.org/officeDocument/2006/relationships/slideLayout" Target="../slideLayouts/slideLayout157.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slideLayout" Target="../slideLayouts/slideLayout145.xml"/><Relationship Id="rId36" Type="http://schemas.openxmlformats.org/officeDocument/2006/relationships/slideLayout" Target="../slideLayouts/slideLayout153.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slideLayout" Target="../slideLayouts/slideLayout148.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slideLayout" Target="../slideLayouts/slideLayout144.xml"/><Relationship Id="rId30" Type="http://schemas.openxmlformats.org/officeDocument/2006/relationships/slideLayout" Target="../slideLayouts/slideLayout147.xml"/><Relationship Id="rId35" Type="http://schemas.openxmlformats.org/officeDocument/2006/relationships/slideLayout" Target="../slideLayouts/slideLayout152.xml"/><Relationship Id="rId8" Type="http://schemas.openxmlformats.org/officeDocument/2006/relationships/slideLayout" Target="../slideLayouts/slideLayout125.xml"/><Relationship Id="rId3" Type="http://schemas.openxmlformats.org/officeDocument/2006/relationships/slideLayout" Target="../slideLayouts/slideLayout120.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33" Type="http://schemas.openxmlformats.org/officeDocument/2006/relationships/slideLayout" Target="../slideLayouts/slideLayout150.xml"/><Relationship Id="rId38"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9"/>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9"/>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L="914400" marR="0" lvl="1" indent="-228600"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L="1371600" marR="0" lvl="2" indent="-304800"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L="1828800" marR="0" lvl="3"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L="2286000" marR="0" lvl="4"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L="2743200" marR="0" lvl="5"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2" name="Google Shape;12;p10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650"/>
              <a:buFont typeface="Arial"/>
              <a:buNone/>
            </a:pPr>
            <a:r>
              <a:rPr lang="fr-FR" sz="650" b="0" i="0" u="none" strike="noStrike" cap="none">
                <a:solidFill>
                  <a:srgbClr val="000000"/>
                </a:solidFill>
                <a:latin typeface="Verdana"/>
                <a:ea typeface="Verdana"/>
                <a:cs typeface="Verdana"/>
                <a:sym typeface="Verdana"/>
              </a:rPr>
              <a:t>Copyright © 2018 Deloitte Consulting LLC. All rights reserved.</a:t>
            </a:r>
            <a:endParaRPr/>
          </a:p>
        </p:txBody>
      </p:sp>
      <p:sp>
        <p:nvSpPr>
          <p:cNvPr id="13" name="Google Shape;13;p109"/>
          <p:cNvSpPr txBox="1"/>
          <p:nvPr/>
        </p:nvSpPr>
        <p:spPr>
          <a:xfrm>
            <a:off x="11410953"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000000"/>
              </a:buClr>
              <a:buSzPts val="650"/>
              <a:buFont typeface="Arial"/>
              <a:buNone/>
            </a:pPr>
            <a:fld id="{00000000-1234-1234-1234-123412341234}" type="slidenum">
              <a:rPr lang="fr-FR" sz="650" b="0" i="0" u="none" strike="noStrike" cap="none">
                <a:solidFill>
                  <a:srgbClr val="000000"/>
                </a:solidFill>
                <a:latin typeface="Verdana"/>
                <a:ea typeface="Verdana"/>
                <a:cs typeface="Verdana"/>
                <a:sym typeface="Verdana"/>
              </a:rPr>
              <a:t>‹N°›</a:t>
            </a:fld>
            <a:endParaRPr sz="650" b="0" i="0" u="none" strike="noStrike" cap="none">
              <a:solidFill>
                <a:srgbClr val="000000"/>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0" r:id="rId51"/>
    <p:sldLayoutId id="2147483701" r:id="rId52"/>
    <p:sldLayoutId id="2147483702" r:id="rId53"/>
    <p:sldLayoutId id="2147483703" r:id="rId54"/>
    <p:sldLayoutId id="2147483704" r:id="rId55"/>
    <p:sldLayoutId id="2147483705" r:id="rId56"/>
    <p:sldLayoutId id="2147483706" r:id="rId57"/>
    <p:sldLayoutId id="2147483707" r:id="rId58"/>
    <p:sldLayoutId id="2147483708" r:id="rId59"/>
    <p:sldLayoutId id="2147483709" r:id="rId60"/>
    <p:sldLayoutId id="2147483710" r:id="rId61"/>
    <p:sldLayoutId id="2147483711" r:id="rId62"/>
    <p:sldLayoutId id="2147483712" r:id="rId63"/>
    <p:sldLayoutId id="2147483713" r:id="rId64"/>
    <p:sldLayoutId id="2147483714" r:id="rId65"/>
    <p:sldLayoutId id="2147483715" r:id="rId66"/>
    <p:sldLayoutId id="2147483716" r:id="rId67"/>
    <p:sldLayoutId id="2147483717" r:id="rId68"/>
    <p:sldLayoutId id="2147483718" r:id="rId69"/>
    <p:sldLayoutId id="2147483719" r:id="rId70"/>
    <p:sldLayoutId id="2147483720" r:id="rId71"/>
    <p:sldLayoutId id="2147483721" r:id="rId72"/>
    <p:sldLayoutId id="2147483722" r:id="rId73"/>
    <p:sldLayoutId id="2147483723" r:id="rId74"/>
    <p:sldLayoutId id="2147483724" r:id="rId75"/>
    <p:sldLayoutId id="2147483725" r:id="rId76"/>
    <p:sldLayoutId id="2147483726" r:id="rId77"/>
    <p:sldLayoutId id="2147483727" r:id="rId78"/>
    <p:sldLayoutId id="2147483728" r:id="rId79"/>
    <p:sldLayoutId id="2147483729" r:id="rId80"/>
    <p:sldLayoutId id="2147483730" r:id="rId81"/>
    <p:sldLayoutId id="2147483731" r:id="rId82"/>
    <p:sldLayoutId id="2147483732" r:id="rId83"/>
    <p:sldLayoutId id="2147483733" r:id="rId84"/>
    <p:sldLayoutId id="2147483734" r:id="rId85"/>
    <p:sldLayoutId id="2147483735" r:id="rId86"/>
    <p:sldLayoutId id="2147483736" r:id="rId87"/>
    <p:sldLayoutId id="2147483737" r:id="rId88"/>
    <p:sldLayoutId id="2147483738" r:id="rId89"/>
    <p:sldLayoutId id="2147483739" r:id="rId90"/>
    <p:sldLayoutId id="2147483740" r:id="rId91"/>
    <p:sldLayoutId id="2147483741" r:id="rId92"/>
    <p:sldLayoutId id="2147483742" r:id="rId93"/>
    <p:sldLayoutId id="2147483743" r:id="rId94"/>
    <p:sldLayoutId id="2147483744" r:id="rId95"/>
    <p:sldLayoutId id="2147483745" r:id="rId96"/>
    <p:sldLayoutId id="2147483746" r:id="rId97"/>
    <p:sldLayoutId id="2147483747" r:id="rId98"/>
    <p:sldLayoutId id="2147483748" r:id="rId99"/>
    <p:sldLayoutId id="2147483749" r:id="rId100"/>
    <p:sldLayoutId id="2147483750" r:id="rId101"/>
    <p:sldLayoutId id="2147483751" r:id="rId102"/>
    <p:sldLayoutId id="2147483752" r:id="rId103"/>
    <p:sldLayoutId id="2147483753" r:id="rId104"/>
    <p:sldLayoutId id="2147483754" r:id="rId105"/>
    <p:sldLayoutId id="2147483755" r:id="rId106"/>
    <p:sldLayoutId id="2147483756" r:id="rId107"/>
    <p:sldLayoutId id="2147483757" r:id="rId108"/>
    <p:sldLayoutId id="2147483758" r:id="rId109"/>
    <p:sldLayoutId id="2147483759" r:id="rId110"/>
    <p:sldLayoutId id="2147483760" r:id="rId111"/>
    <p:sldLayoutId id="2147483761" r:id="rId112"/>
    <p:sldLayoutId id="2147483762" r:id="rId113"/>
    <p:sldLayoutId id="2147483763" r:id="rId114"/>
    <p:sldLayoutId id="2147483764" r:id="rId115"/>
    <p:sldLayoutId id="2147483765" r:id="rId116"/>
    <p:sldLayoutId id="2147483766" r:id="rId117"/>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6">
          <p15:clr>
            <a:srgbClr val="F26B43"/>
          </p15:clr>
        </p15:guide>
        <p15:guide id="10" pos="1382">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5"/>
        <p:cNvGrpSpPr/>
        <p:nvPr/>
      </p:nvGrpSpPr>
      <p:grpSpPr>
        <a:xfrm>
          <a:off x="0" y="0"/>
          <a:ext cx="0" cy="0"/>
          <a:chOff x="0" y="0"/>
          <a:chExt cx="0" cy="0"/>
        </a:xfrm>
      </p:grpSpPr>
      <p:sp>
        <p:nvSpPr>
          <p:cNvPr id="846" name="Google Shape;846;p111"/>
          <p:cNvSpPr txBox="1">
            <a:spLocks noGrp="1"/>
          </p:cNvSpPr>
          <p:nvPr>
            <p:ph type="title"/>
          </p:nvPr>
        </p:nvSpPr>
        <p:spPr>
          <a:xfrm>
            <a:off x="469900" y="402589"/>
            <a:ext cx="11252200" cy="6921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7" name="Google Shape;847;p111"/>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L="914400" marR="0" lvl="1" indent="-228600"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L="1371600" marR="0" lvl="2" indent="-304800"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L="1828800" marR="0" lvl="3"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L="2286000" marR="0" lvl="4"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L="2743200" marR="0" lvl="5"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848" name="Google Shape;848;p11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marR="0" lvl="0" algn="r" rtl="0">
              <a:spcBef>
                <a:spcPts val="0"/>
              </a:spcBef>
              <a:spcAft>
                <a:spcPts val="0"/>
              </a:spcAft>
              <a:buSzPts val="1400"/>
              <a:buNone/>
              <a:defRPr sz="651">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49" name="Google Shape;849;p11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651">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50" name="Google Shape;850;p11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651">
                <a:solidFill>
                  <a:schemeClr val="dk1"/>
                </a:solidFill>
                <a:latin typeface="Verdana"/>
                <a:ea typeface="Verdana"/>
                <a:cs typeface="Verdana"/>
                <a:sym typeface="Verdana"/>
              </a:defRPr>
            </a:lvl1pPr>
            <a:lvl2pPr marL="0" marR="0" lvl="1" indent="0" algn="r" rtl="0">
              <a:spcBef>
                <a:spcPts val="0"/>
              </a:spcBef>
              <a:buNone/>
              <a:defRPr sz="651">
                <a:solidFill>
                  <a:schemeClr val="dk1"/>
                </a:solidFill>
                <a:latin typeface="Verdana"/>
                <a:ea typeface="Verdana"/>
                <a:cs typeface="Verdana"/>
                <a:sym typeface="Verdana"/>
              </a:defRPr>
            </a:lvl2pPr>
            <a:lvl3pPr marL="0" marR="0" lvl="2" indent="0" algn="r" rtl="0">
              <a:spcBef>
                <a:spcPts val="0"/>
              </a:spcBef>
              <a:buNone/>
              <a:defRPr sz="651">
                <a:solidFill>
                  <a:schemeClr val="dk1"/>
                </a:solidFill>
                <a:latin typeface="Verdana"/>
                <a:ea typeface="Verdana"/>
                <a:cs typeface="Verdana"/>
                <a:sym typeface="Verdana"/>
              </a:defRPr>
            </a:lvl3pPr>
            <a:lvl4pPr marL="0" marR="0" lvl="3" indent="0" algn="r" rtl="0">
              <a:spcBef>
                <a:spcPts val="0"/>
              </a:spcBef>
              <a:buNone/>
              <a:defRPr sz="651">
                <a:solidFill>
                  <a:schemeClr val="dk1"/>
                </a:solidFill>
                <a:latin typeface="Verdana"/>
                <a:ea typeface="Verdana"/>
                <a:cs typeface="Verdana"/>
                <a:sym typeface="Verdana"/>
              </a:defRPr>
            </a:lvl4pPr>
            <a:lvl5pPr marL="0" marR="0" lvl="4" indent="0" algn="r" rtl="0">
              <a:spcBef>
                <a:spcPts val="0"/>
              </a:spcBef>
              <a:buNone/>
              <a:defRPr sz="651">
                <a:solidFill>
                  <a:schemeClr val="dk1"/>
                </a:solidFill>
                <a:latin typeface="Verdana"/>
                <a:ea typeface="Verdana"/>
                <a:cs typeface="Verdana"/>
                <a:sym typeface="Verdana"/>
              </a:defRPr>
            </a:lvl5pPr>
            <a:lvl6pPr marL="0" marR="0" lvl="5" indent="0" algn="r" rtl="0">
              <a:spcBef>
                <a:spcPts val="0"/>
              </a:spcBef>
              <a:buNone/>
              <a:defRPr sz="651">
                <a:solidFill>
                  <a:schemeClr val="dk1"/>
                </a:solidFill>
                <a:latin typeface="Verdana"/>
                <a:ea typeface="Verdana"/>
                <a:cs typeface="Verdana"/>
                <a:sym typeface="Verdana"/>
              </a:defRPr>
            </a:lvl6pPr>
            <a:lvl7pPr marL="0" marR="0" lvl="6" indent="0" algn="r" rtl="0">
              <a:spcBef>
                <a:spcPts val="0"/>
              </a:spcBef>
              <a:buNone/>
              <a:defRPr sz="651">
                <a:solidFill>
                  <a:schemeClr val="dk1"/>
                </a:solidFill>
                <a:latin typeface="Verdana"/>
                <a:ea typeface="Verdana"/>
                <a:cs typeface="Verdana"/>
                <a:sym typeface="Verdana"/>
              </a:defRPr>
            </a:lvl7pPr>
            <a:lvl8pPr marL="0" marR="0" lvl="7" indent="0" algn="r" rtl="0">
              <a:spcBef>
                <a:spcPts val="0"/>
              </a:spcBef>
              <a:buNone/>
              <a:defRPr sz="651">
                <a:solidFill>
                  <a:schemeClr val="dk1"/>
                </a:solidFill>
                <a:latin typeface="Verdana"/>
                <a:ea typeface="Verdana"/>
                <a:cs typeface="Verdana"/>
                <a:sym typeface="Verdana"/>
              </a:defRPr>
            </a:lvl8pPr>
            <a:lvl9pPr marL="0" marR="0" lvl="8" indent="0" algn="r" rtl="0">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768" r:id="rId1"/>
    <p:sldLayoutId id="2147483770"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 id="2147483804" r:id="rId33"/>
    <p:sldLayoutId id="2147483805" r:id="rId34"/>
    <p:sldLayoutId id="2147483806" r:id="rId35"/>
    <p:sldLayoutId id="2147483807" r:id="rId36"/>
    <p:sldLayoutId id="2147483808" r:id="rId37"/>
    <p:sldLayoutId id="2147483809" r:id="rId38"/>
    <p:sldLayoutId id="2147483810" r:id="rId39"/>
    <p:sldLayoutId id="2147483811" r:id="rId40"/>
    <p:sldLayoutId id="2147483812" r:id="rId41"/>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99">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7">
          <p15:clr>
            <a:srgbClr val="F26B43"/>
          </p15:clr>
        </p15:guide>
        <p15:guide id="10" pos="1383">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9.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8.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18.xml"/><Relationship Id="rId6" Type="http://schemas.openxmlformats.org/officeDocument/2006/relationships/image" Target="../media/image17.jp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18.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18.xml"/><Relationship Id="rId6" Type="http://schemas.openxmlformats.org/officeDocument/2006/relationships/image" Target="../media/image24.jpg"/><Relationship Id="rId11" Type="http://schemas.openxmlformats.org/officeDocument/2006/relationships/image" Target="../media/image27.png"/><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9.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118.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118.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118.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7.xml"/><Relationship Id="rId1" Type="http://schemas.openxmlformats.org/officeDocument/2006/relationships/slideLayout" Target="../slideLayouts/slideLayout118.xml"/><Relationship Id="rId5" Type="http://schemas.openxmlformats.org/officeDocument/2006/relationships/chart" Target="../charts/chart11.xml"/><Relationship Id="rId4" Type="http://schemas.openxmlformats.org/officeDocument/2006/relationships/chart" Target="../charts/chart10.xml"/></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8.png"/><Relationship Id="rId7"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18.xml"/><Relationship Id="rId6" Type="http://schemas.openxmlformats.org/officeDocument/2006/relationships/image" Target="../media/image31.jpg"/><Relationship Id="rId11" Type="http://schemas.openxmlformats.org/officeDocument/2006/relationships/image" Target="../media/image34.png"/><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9.xml"/></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5.png"/><Relationship Id="rId7"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18.xml"/><Relationship Id="rId6" Type="http://schemas.openxmlformats.org/officeDocument/2006/relationships/image" Target="../media/image31.jpg"/><Relationship Id="rId11" Type="http://schemas.openxmlformats.org/officeDocument/2006/relationships/image" Target="../media/image40.png"/><Relationship Id="rId5" Type="http://schemas.openxmlformats.org/officeDocument/2006/relationships/image" Target="../media/image37.pn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118.xml"/></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1.png"/><Relationship Id="rId7"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18.xml"/><Relationship Id="rId6" Type="http://schemas.openxmlformats.org/officeDocument/2006/relationships/image" Target="../media/image44.jpg"/><Relationship Id="rId11" Type="http://schemas.openxmlformats.org/officeDocument/2006/relationships/image" Target="../media/image47.png"/><Relationship Id="rId5" Type="http://schemas.openxmlformats.org/officeDocument/2006/relationships/image" Target="../media/image43.png"/><Relationship Id="rId10" Type="http://schemas.openxmlformats.org/officeDocument/2006/relationships/image" Target="../media/image46.png"/><Relationship Id="rId4" Type="http://schemas.openxmlformats.org/officeDocument/2006/relationships/image" Target="../media/image42.png"/><Relationship Id="rId9"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118.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4.xml"/><Relationship Id="rId1" Type="http://schemas.openxmlformats.org/officeDocument/2006/relationships/slideLayout" Target="../slideLayouts/slideLayout118.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5.xml"/><Relationship Id="rId1" Type="http://schemas.openxmlformats.org/officeDocument/2006/relationships/slideLayout" Target="../slideLayouts/slideLayout118.xml"/><Relationship Id="rId4" Type="http://schemas.openxmlformats.org/officeDocument/2006/relationships/chart" Target="../charts/char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9.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7.xml"/><Relationship Id="rId1" Type="http://schemas.openxmlformats.org/officeDocument/2006/relationships/slideLayout" Target="../slideLayouts/slideLayout118.xml"/><Relationship Id="rId4" Type="http://schemas.openxmlformats.org/officeDocument/2006/relationships/chart" Target="../charts/chart19.xml"/></Relationships>
</file>

<file path=ppt/slides/_rels/slide3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8.xml"/><Relationship Id="rId1" Type="http://schemas.openxmlformats.org/officeDocument/2006/relationships/slideLayout" Target="../slideLayouts/slideLayout118.xml"/><Relationship Id="rId4" Type="http://schemas.openxmlformats.org/officeDocument/2006/relationships/chart" Target="../charts/chart21.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9.xml"/><Relationship Id="rId1" Type="http://schemas.openxmlformats.org/officeDocument/2006/relationships/slideLayout" Target="../slideLayouts/slideLayout1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8.xml"/></Relationships>
</file>

<file path=ppt/slides/_rels/slide4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0.xml"/><Relationship Id="rId1" Type="http://schemas.openxmlformats.org/officeDocument/2006/relationships/slideLayout" Target="../slideLayouts/slideLayout118.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1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9.jpg"/></Relationships>
</file>

<file path=ppt/slides/_rels/slide4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2.xml"/><Relationship Id="rId1" Type="http://schemas.openxmlformats.org/officeDocument/2006/relationships/slideLayout" Target="../slideLayouts/slideLayout118.xml"/></Relationships>
</file>

<file path=ppt/slides/_rels/slide4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3.xml"/><Relationship Id="rId1" Type="http://schemas.openxmlformats.org/officeDocument/2006/relationships/slideLayout" Target="../slideLayouts/slideLayout118.xml"/></Relationships>
</file>

<file path=ppt/slides/_rels/slide4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4.xml"/><Relationship Id="rId1" Type="http://schemas.openxmlformats.org/officeDocument/2006/relationships/slideLayout" Target="../slideLayouts/slideLayout118.xml"/></Relationships>
</file>

<file path=ppt/slides/_rels/slide4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1.png"/><Relationship Id="rId7"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18.xml"/><Relationship Id="rId6" Type="http://schemas.openxmlformats.org/officeDocument/2006/relationships/image" Target="../media/image49.jpg"/><Relationship Id="rId11" Type="http://schemas.openxmlformats.org/officeDocument/2006/relationships/image" Target="../media/image56.png"/><Relationship Id="rId5" Type="http://schemas.openxmlformats.org/officeDocument/2006/relationships/image" Target="../media/image53.png"/><Relationship Id="rId10" Type="http://schemas.openxmlformats.org/officeDocument/2006/relationships/image" Target="../media/image55.png"/><Relationship Id="rId4" Type="http://schemas.openxmlformats.org/officeDocument/2006/relationships/image" Target="../media/image52.png"/><Relationship Id="rId9"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6.xml"/><Relationship Id="rId1" Type="http://schemas.openxmlformats.org/officeDocument/2006/relationships/slideLayout" Target="../slideLayouts/slideLayout118.xml"/><Relationship Id="rId4" Type="http://schemas.openxmlformats.org/officeDocument/2006/relationships/chart" Target="../charts/chart28.xml"/></Relationships>
</file>

<file path=ppt/slides/_rels/slide4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7.xml"/><Relationship Id="rId1" Type="http://schemas.openxmlformats.org/officeDocument/2006/relationships/slideLayout" Target="../slideLayouts/slideLayout118.xml"/><Relationship Id="rId4" Type="http://schemas.openxmlformats.org/officeDocument/2006/relationships/chart" Target="../charts/chart30.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8.xml"/><Relationship Id="rId1" Type="http://schemas.openxmlformats.org/officeDocument/2006/relationships/slideLayout" Target="../slideLayouts/slideLayout1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1"/>
          <p:cNvSpPr txBox="1">
            <a:spLocks noGrp="1"/>
          </p:cNvSpPr>
          <p:nvPr>
            <p:ph type="subTitle" idx="4294967295"/>
          </p:nvPr>
        </p:nvSpPr>
        <p:spPr>
          <a:xfrm>
            <a:off x="335716" y="4743294"/>
            <a:ext cx="4499756" cy="11547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2000"/>
              <a:buFont typeface="Arial"/>
              <a:buNone/>
            </a:pPr>
            <a:endParaRPr sz="2000" b="0" i="0" u="none" strike="noStrike" cap="none" dirty="0">
              <a:solidFill>
                <a:schemeClr val="lt1"/>
              </a:solidFill>
              <a:latin typeface="Verdana"/>
              <a:ea typeface="Verdana"/>
              <a:cs typeface="Verdana"/>
              <a:sym typeface="Verdana"/>
            </a:endParaRPr>
          </a:p>
          <a:p>
            <a:pPr marL="0" marR="0" lvl="0" indent="0" algn="l" rtl="0">
              <a:spcBef>
                <a:spcPts val="1333"/>
              </a:spcBef>
              <a:spcAft>
                <a:spcPts val="0"/>
              </a:spcAft>
              <a:buClr>
                <a:schemeClr val="accent1"/>
              </a:buClr>
              <a:buSzPts val="2000"/>
              <a:buFont typeface="Arial"/>
              <a:buNone/>
            </a:pPr>
            <a:r>
              <a:rPr lang="fr-FR" sz="2000" b="1" i="0" u="none" strike="noStrike" cap="none" dirty="0">
                <a:solidFill>
                  <a:schemeClr val="accent1"/>
                </a:solidFill>
                <a:latin typeface="Verdana"/>
                <a:ea typeface="Verdana"/>
                <a:cs typeface="Verdana"/>
                <a:sym typeface="Verdana"/>
              </a:rPr>
              <a:t>Network </a:t>
            </a:r>
            <a:r>
              <a:rPr lang="fr-FR" sz="2000" b="1" i="0" u="none" strike="noStrike" cap="none" dirty="0" err="1">
                <a:solidFill>
                  <a:schemeClr val="accent1"/>
                </a:solidFill>
                <a:latin typeface="Verdana"/>
                <a:ea typeface="Verdana"/>
                <a:cs typeface="Verdana"/>
                <a:sym typeface="Verdana"/>
              </a:rPr>
              <a:t>QoS</a:t>
            </a:r>
            <a:endParaRPr dirty="0"/>
          </a:p>
          <a:p>
            <a:pPr marL="0" marR="0" lvl="0" indent="0" algn="l" rtl="0">
              <a:spcBef>
                <a:spcPts val="1333"/>
              </a:spcBef>
              <a:spcAft>
                <a:spcPts val="0"/>
              </a:spcAft>
              <a:buClr>
                <a:schemeClr val="lt1"/>
              </a:buClr>
              <a:buSzPts val="2000"/>
              <a:buFont typeface="Arial"/>
              <a:buNone/>
            </a:pPr>
            <a:r>
              <a:rPr lang="fr-FR" sz="2000" b="0" i="0" u="none" strike="noStrike" cap="none" dirty="0" smtClean="0">
                <a:solidFill>
                  <a:schemeClr val="lt1"/>
                </a:solidFill>
                <a:latin typeface="Verdana"/>
                <a:ea typeface="Verdana"/>
                <a:cs typeface="Verdana"/>
                <a:sym typeface="Verdana"/>
              </a:rPr>
              <a:t>ALLADA </a:t>
            </a:r>
            <a:r>
              <a:rPr lang="fr-FR" sz="2000" b="0" i="0" u="none" strike="noStrike" cap="none" dirty="0" err="1" smtClean="0">
                <a:solidFill>
                  <a:schemeClr val="lt1"/>
                </a:solidFill>
                <a:latin typeface="Verdana"/>
                <a:ea typeface="Verdana"/>
                <a:cs typeface="Verdana"/>
                <a:sym typeface="Verdana"/>
              </a:rPr>
              <a:t>Intermediate</a:t>
            </a:r>
            <a:r>
              <a:rPr lang="fr-FR" sz="2000" b="0" i="0" u="none" strike="noStrike" cap="none" dirty="0" smtClean="0">
                <a:solidFill>
                  <a:schemeClr val="lt1"/>
                </a:solidFill>
                <a:latin typeface="Verdana"/>
                <a:ea typeface="Verdana"/>
                <a:cs typeface="Verdana"/>
                <a:sym typeface="Verdana"/>
              </a:rPr>
              <a:t> </a:t>
            </a:r>
            <a:r>
              <a:rPr lang="fr-FR" sz="2000" b="0" i="0" u="none" strike="noStrike" cap="none" dirty="0">
                <a:solidFill>
                  <a:schemeClr val="lt1"/>
                </a:solidFill>
                <a:latin typeface="Verdana"/>
                <a:ea typeface="Verdana"/>
                <a:cs typeface="Verdana"/>
                <a:sym typeface="Verdana"/>
              </a:rPr>
              <a:t>report </a:t>
            </a:r>
            <a:endParaRPr dirty="0"/>
          </a:p>
        </p:txBody>
      </p:sp>
      <p:sp>
        <p:nvSpPr>
          <p:cNvPr id="1421" name="Google Shape;1421;p1"/>
          <p:cNvSpPr txBox="1">
            <a:spLocks noGrp="1"/>
          </p:cNvSpPr>
          <p:nvPr>
            <p:ph type="body" idx="4294967295"/>
          </p:nvPr>
        </p:nvSpPr>
        <p:spPr>
          <a:xfrm>
            <a:off x="335716" y="6256666"/>
            <a:ext cx="4537067" cy="33787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1400"/>
              <a:buNone/>
            </a:pPr>
            <a:r>
              <a:rPr lang="fr-FR" sz="1400" dirty="0" err="1">
                <a:solidFill>
                  <a:schemeClr val="lt1"/>
                </a:solidFill>
              </a:rPr>
              <a:t>November</a:t>
            </a:r>
            <a:r>
              <a:rPr lang="fr-FR" sz="1400" dirty="0">
                <a:solidFill>
                  <a:schemeClr val="lt1"/>
                </a:solidFill>
              </a:rPr>
              <a:t> </a:t>
            </a:r>
            <a:r>
              <a:rPr lang="fr-FR" sz="1400" dirty="0" smtClean="0">
                <a:solidFill>
                  <a:schemeClr val="lt1"/>
                </a:solidFill>
              </a:rPr>
              <a:t>22</a:t>
            </a:r>
            <a:r>
              <a:rPr lang="fr-FR" sz="1400" baseline="30000" dirty="0" smtClean="0">
                <a:solidFill>
                  <a:schemeClr val="lt1"/>
                </a:solidFill>
              </a:rPr>
              <a:t>nd</a:t>
            </a:r>
            <a:r>
              <a:rPr lang="fr-FR" sz="1400" dirty="0" smtClean="0">
                <a:solidFill>
                  <a:schemeClr val="lt1"/>
                </a:solidFill>
              </a:rPr>
              <a:t>, </a:t>
            </a:r>
            <a:r>
              <a:rPr lang="fr-FR" sz="1400" dirty="0">
                <a:solidFill>
                  <a:schemeClr val="lt1"/>
                </a:solidFill>
              </a:rPr>
              <a:t>2023</a:t>
            </a:r>
            <a:endParaRPr dirty="0"/>
          </a:p>
        </p:txBody>
      </p:sp>
      <p:pic>
        <p:nvPicPr>
          <p:cNvPr id="1422" name="Google Shape;1422;p1"/>
          <p:cNvPicPr preferRelativeResize="0"/>
          <p:nvPr/>
        </p:nvPicPr>
        <p:blipFill rotWithShape="1">
          <a:blip r:embed="rId3">
            <a:alphaModFix/>
          </a:blip>
          <a:srcRect/>
          <a:stretch/>
        </p:blipFill>
        <p:spPr>
          <a:xfrm>
            <a:off x="10771696" y="134528"/>
            <a:ext cx="980043" cy="990506"/>
          </a:xfrm>
          <a:prstGeom prst="rect">
            <a:avLst/>
          </a:prstGeom>
          <a:noFill/>
          <a:ln>
            <a:noFill/>
          </a:ln>
        </p:spPr>
      </p:pic>
      <p:pic>
        <p:nvPicPr>
          <p:cNvPr id="1423" name="Google Shape;1423;p1"/>
          <p:cNvPicPr preferRelativeResize="0"/>
          <p:nvPr/>
        </p:nvPicPr>
        <p:blipFill rotWithShape="1">
          <a:blip r:embed="rId4">
            <a:alphaModFix/>
          </a:blip>
          <a:srcRect b="7100"/>
          <a:stretch/>
        </p:blipFill>
        <p:spPr>
          <a:xfrm>
            <a:off x="3016578" y="188520"/>
            <a:ext cx="6008203" cy="5581531"/>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1774" name="Google Shape;1774;p2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Executive Summary – Benchmarking 3G Data service </a:t>
            </a:r>
            <a:br>
              <a:rPr lang="fr-FR" sz="2400">
                <a:solidFill>
                  <a:srgbClr val="414141"/>
                </a:solidFill>
              </a:rPr>
            </a:br>
            <a:r>
              <a:rPr lang="fr-FR" sz="2400">
                <a:solidFill>
                  <a:srgbClr val="7F7F7F"/>
                </a:solidFill>
                <a:latin typeface="Verdana"/>
                <a:ea typeface="Verdana"/>
                <a:cs typeface="Verdana"/>
                <a:sym typeface="Verdana"/>
              </a:rPr>
              <a:t> </a:t>
            </a:r>
            <a:r>
              <a:rPr lang="fr-FR" sz="2400">
                <a:solidFill>
                  <a:srgbClr val="414141"/>
                </a:solidFill>
              </a:rPr>
              <a:t/>
            </a:r>
            <a:br>
              <a:rPr lang="fr-FR" sz="2400">
                <a:solidFill>
                  <a:srgbClr val="414141"/>
                </a:solidFill>
              </a:rPr>
            </a:br>
            <a:endParaRPr sz="2400">
              <a:solidFill>
                <a:srgbClr val="414141"/>
              </a:solidFill>
            </a:endParaRPr>
          </a:p>
        </p:txBody>
      </p:sp>
      <p:sp>
        <p:nvSpPr>
          <p:cNvPr id="1775" name="Google Shape;1775;p2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10</a:t>
            </a:fld>
            <a:endParaRPr sz="651" b="0" i="0" u="none" strike="noStrike" cap="none">
              <a:solidFill>
                <a:srgbClr val="000000"/>
              </a:solidFill>
              <a:latin typeface="Verdana"/>
              <a:ea typeface="Verdana"/>
              <a:cs typeface="Verdana"/>
              <a:sym typeface="Verdana"/>
            </a:endParaRPr>
          </a:p>
        </p:txBody>
      </p:sp>
      <p:sp>
        <p:nvSpPr>
          <p:cNvPr id="1776" name="Google Shape;1776;p2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77" name="Google Shape;1777;p20"/>
          <p:cNvSpPr/>
          <p:nvPr/>
        </p:nvSpPr>
        <p:spPr>
          <a:xfrm>
            <a:off x="469900" y="1913766"/>
            <a:ext cx="1669392" cy="4283834"/>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Data service 3G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78" name="Google Shape;1778;p20"/>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79" name="Google Shape;1779;p20"/>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80" name="Google Shape;1780;p20"/>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81" name="Google Shape;1781;p20"/>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82" name="Google Shape;1782;p20"/>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83" name="Google Shape;1783;p20"/>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84" name="Google Shape;1784;p20"/>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85" name="Google Shape;1785;p20"/>
          <p:cNvSpPr/>
          <p:nvPr/>
        </p:nvSpPr>
        <p:spPr>
          <a:xfrm>
            <a:off x="2390163" y="1529586"/>
            <a:ext cx="5051486" cy="5246799"/>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Performance is stable in terms of accessibility for 3G data service, and all operators met ARCEP's </a:t>
            </a:r>
            <a:r>
              <a:rPr lang="en-US" sz="1200" dirty="0" smtClean="0">
                <a:solidFill>
                  <a:srgbClr val="7F7F7F"/>
                </a:solidFill>
                <a:latin typeface="Verdana"/>
                <a:ea typeface="Verdana"/>
                <a:cs typeface="Verdana"/>
                <a:sym typeface="Verdana"/>
              </a:rPr>
              <a:t>requirements </a:t>
            </a:r>
            <a:r>
              <a:rPr lang="en-US" sz="1200" dirty="0">
                <a:solidFill>
                  <a:srgbClr val="7F7F7F"/>
                </a:solidFill>
              </a:rPr>
              <a:t>except MOOV in Web failure Rate</a:t>
            </a: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MTN is in 2nd position for 3G DL throughput with 3.5Mbps, compared to </a:t>
            </a:r>
            <a:r>
              <a:rPr lang="en-US" sz="1200" dirty="0" smtClean="0">
                <a:solidFill>
                  <a:srgbClr val="7F7F7F"/>
                </a:solidFill>
                <a:latin typeface="Verdana"/>
                <a:ea typeface="Verdana"/>
                <a:cs typeface="Verdana"/>
                <a:sym typeface="Verdana"/>
              </a:rPr>
              <a:t>9.46Mbps </a:t>
            </a:r>
            <a:r>
              <a:rPr lang="en-US" sz="1200" dirty="0">
                <a:solidFill>
                  <a:srgbClr val="7F7F7F"/>
                </a:solidFill>
                <a:latin typeface="Verdana"/>
                <a:ea typeface="Verdana"/>
                <a:cs typeface="Verdana"/>
                <a:sym typeface="Verdana"/>
              </a:rPr>
              <a:t>for CELTISS and </a:t>
            </a:r>
            <a:r>
              <a:rPr lang="en-US" sz="1200" dirty="0" smtClean="0">
                <a:solidFill>
                  <a:srgbClr val="7F7F7F"/>
                </a:solidFill>
                <a:latin typeface="Verdana"/>
                <a:ea typeface="Verdana"/>
                <a:cs typeface="Verdana"/>
                <a:sym typeface="Verdana"/>
              </a:rPr>
              <a:t>4Mbps </a:t>
            </a:r>
            <a:r>
              <a:rPr lang="en-US" sz="1200" dirty="0">
                <a:solidFill>
                  <a:srgbClr val="7F7F7F"/>
                </a:solidFill>
                <a:latin typeface="Verdana"/>
                <a:ea typeface="Verdana"/>
                <a:cs typeface="Verdana"/>
                <a:sym typeface="Verdana"/>
              </a:rPr>
              <a:t>for MOOV.</a:t>
            </a: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MTN is ranked first in term of 3G UL throughput with 1.78 Mbps against 1.16 Mbps for MOOV and  </a:t>
            </a:r>
            <a:r>
              <a:rPr lang="en-US" sz="1200" dirty="0" smtClean="0">
                <a:solidFill>
                  <a:srgbClr val="7F7F7F"/>
                </a:solidFill>
                <a:latin typeface="Verdana"/>
                <a:ea typeface="Verdana"/>
                <a:cs typeface="Verdana"/>
                <a:sym typeface="Verdana"/>
              </a:rPr>
              <a:t>2.18Mbps </a:t>
            </a:r>
            <a:r>
              <a:rPr lang="en-US" sz="1200" dirty="0">
                <a:solidFill>
                  <a:srgbClr val="7F7F7F"/>
                </a:solidFill>
                <a:latin typeface="Verdana"/>
                <a:ea typeface="Verdana"/>
                <a:cs typeface="Verdana"/>
                <a:sym typeface="Verdana"/>
              </a:rPr>
              <a:t>for CELTISS,</a:t>
            </a:r>
            <a:endParaRPr lang="en-US" sz="1200" dirty="0"/>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86" name="Google Shape;1786;p20"/>
          <p:cNvSpPr/>
          <p:nvPr/>
        </p:nvSpPr>
        <p:spPr>
          <a:xfrm>
            <a:off x="7692520" y="1913766"/>
            <a:ext cx="4337555" cy="3717783"/>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5" name="Google Shape;1714;p16"/>
          <p:cNvSpPr/>
          <p:nvPr/>
        </p:nvSpPr>
        <p:spPr>
          <a:xfrm>
            <a:off x="7622483" y="1913766"/>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Its recommended to push as much as possible the data traffic to 4G in order to:</a:t>
            </a:r>
          </a:p>
          <a:p>
            <a:pPr algn="just">
              <a:lnSpc>
                <a:spcPct val="150000"/>
              </a:lnSpc>
              <a:buClr>
                <a:srgbClr val="81BC00"/>
              </a:buClr>
              <a:buSzPts val="1200"/>
            </a:pPr>
            <a:r>
              <a:rPr lang="en-US" sz="1200" dirty="0">
                <a:solidFill>
                  <a:srgbClr val="7F7F7F"/>
                </a:solidFill>
                <a:latin typeface="Verdana"/>
                <a:ea typeface="Verdana"/>
                <a:cs typeface="Verdana"/>
              </a:rPr>
              <a:t>       - Improve end user perception,  Both DT and stats are showing that users in average are served with up to 700% better throughput in 4G than in 3G</a:t>
            </a:r>
          </a:p>
          <a:p>
            <a:pPr algn="just">
              <a:lnSpc>
                <a:spcPct val="150000"/>
              </a:lnSpc>
              <a:buClr>
                <a:srgbClr val="81BC00"/>
              </a:buClr>
              <a:buSzPts val="1200"/>
            </a:pPr>
            <a:r>
              <a:rPr lang="en-US" sz="1200" dirty="0">
                <a:solidFill>
                  <a:srgbClr val="7F7F7F"/>
                </a:solidFill>
                <a:latin typeface="Verdana"/>
                <a:ea typeface="Verdana"/>
                <a:cs typeface="Verdana"/>
              </a:rPr>
              <a:t>       -  Offload the 3G network which will improve the 3G throughput and the 3G radio quality</a:t>
            </a:r>
          </a:p>
          <a:p>
            <a:pPr algn="just">
              <a:lnSpc>
                <a:spcPct val="150000"/>
              </a:lnSpc>
              <a:buClr>
                <a:srgbClr val="81BC00"/>
              </a:buClr>
              <a:buSzPts val="1200"/>
            </a:pPr>
            <a:r>
              <a:rPr lang="en-US" sz="1200" dirty="0">
                <a:solidFill>
                  <a:srgbClr val="7F7F7F"/>
                </a:solidFill>
                <a:latin typeface="Verdana"/>
                <a:ea typeface="Verdana"/>
                <a:cs typeface="Verdana"/>
              </a:rPr>
              <a:t>      </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Some features and parameters need to be tuned and aligned</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To ensure that no throughput limitation is applied on users profiles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1" name="Google Shape;1791;p21"/>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Key Results</a:t>
            </a:r>
            <a:endParaRPr sz="2600" b="0" i="0" u="none" strike="noStrike" cap="none">
              <a:solidFill>
                <a:srgbClr val="FFFFFF"/>
              </a:solidFill>
              <a:latin typeface="Quattrocento Sans"/>
              <a:ea typeface="Quattrocento Sans"/>
              <a:cs typeface="Quattrocento Sans"/>
              <a:sym typeface="Quattrocento Sans"/>
            </a:endParaRPr>
          </a:p>
        </p:txBody>
      </p:sp>
      <p:sp>
        <p:nvSpPr>
          <p:cNvPr id="1792" name="Google Shape;1792;p21"/>
          <p:cNvSpPr txBox="1"/>
          <p:nvPr/>
        </p:nvSpPr>
        <p:spPr>
          <a:xfrm>
            <a:off x="471057" y="2090740"/>
            <a:ext cx="1719694"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03</a:t>
            </a:r>
            <a:endParaRPr dirty="0"/>
          </a:p>
        </p:txBody>
      </p:sp>
      <p:cxnSp>
        <p:nvCxnSpPr>
          <p:cNvPr id="1793" name="Google Shape;1793;p21"/>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sp>
        <p:nvSpPr>
          <p:cNvPr id="1799" name="Google Shape;1799;p2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a:t>
            </a:r>
            <a:r>
              <a:rPr lang="fr-FR" sz="2400" dirty="0" err="1">
                <a:solidFill>
                  <a:srgbClr val="414141"/>
                </a:solidFill>
              </a:rPr>
              <a:t>Coverage</a:t>
            </a:r>
            <a:r>
              <a:rPr lang="fr-FR" sz="2400" dirty="0">
                <a:solidFill>
                  <a:srgbClr val="414141"/>
                </a:solidFill>
              </a:rPr>
              <a:t/>
            </a:r>
            <a:br>
              <a:rPr lang="fr-FR" sz="2400" dirty="0">
                <a:solidFill>
                  <a:srgbClr val="414141"/>
                </a:solidFill>
              </a:rPr>
            </a:br>
            <a:r>
              <a:rPr lang="fr-FR" sz="2400" dirty="0" smtClean="0">
                <a:solidFill>
                  <a:srgbClr val="414141"/>
                </a:solidFill>
              </a:rPr>
              <a:t/>
            </a:r>
            <a:br>
              <a:rPr lang="fr-FR" sz="2400" dirty="0" smtClean="0">
                <a:solidFill>
                  <a:srgbClr val="414141"/>
                </a:solidFill>
              </a:rPr>
            </a:br>
            <a:r>
              <a:rPr lang="en-US" sz="1400" dirty="0">
                <a:solidFill>
                  <a:srgbClr val="7F7F7F"/>
                </a:solidFill>
              </a:rPr>
              <a:t>MTN, MOOV, and CELTISS have similar2G coverage, All of them satisfy the ARCEP requirements</a:t>
            </a:r>
            <a:br>
              <a:rPr lang="en-US" sz="1400" dirty="0">
                <a:solidFill>
                  <a:srgbClr val="7F7F7F"/>
                </a:solidFill>
              </a:rPr>
            </a:br>
            <a:r>
              <a:rPr lang="en-US" sz="1400" dirty="0" smtClean="0">
                <a:solidFill>
                  <a:srgbClr val="7F7F7F"/>
                </a:solidFill>
              </a:rPr>
              <a:t>MTN and MOOV failed to satisfy </a:t>
            </a:r>
            <a:r>
              <a:rPr lang="en-US" sz="1400" dirty="0">
                <a:solidFill>
                  <a:srgbClr val="7F7F7F"/>
                </a:solidFill>
              </a:rPr>
              <a:t>the </a:t>
            </a:r>
            <a:r>
              <a:rPr lang="en-US" sz="1400" dirty="0" smtClean="0">
                <a:solidFill>
                  <a:srgbClr val="7F7F7F"/>
                </a:solidFill>
              </a:rPr>
              <a:t>ARCEP 3G Coverage </a:t>
            </a:r>
            <a:r>
              <a:rPr lang="en-US" sz="1400" dirty="0">
                <a:solidFill>
                  <a:srgbClr val="7F7F7F"/>
                </a:solidFill>
              </a:rPr>
              <a:t>requirements</a:t>
            </a:r>
            <a:br>
              <a:rPr lang="en-US" sz="1400" dirty="0">
                <a:solidFill>
                  <a:srgbClr val="7F7F7F"/>
                </a:solidFill>
              </a:rPr>
            </a:br>
            <a:r>
              <a:rPr lang="en-US" sz="1400" dirty="0" smtClean="0">
                <a:solidFill>
                  <a:srgbClr val="7F7F7F"/>
                </a:solidFill>
              </a:rPr>
              <a:t>Only MOOV reach the ARCEP 4G coverage thresholds. MTN and CELTISS failed </a:t>
            </a:r>
            <a:r>
              <a:rPr lang="en-US" sz="1400" dirty="0">
                <a:solidFill>
                  <a:srgbClr val="7F7F7F"/>
                </a:solidFill>
              </a:rPr>
              <a:t>in </a:t>
            </a:r>
            <a:r>
              <a:rPr lang="en-US" sz="1400" dirty="0" err="1" smtClean="0">
                <a:solidFill>
                  <a:srgbClr val="7F7F7F"/>
                </a:solidFill>
              </a:rPr>
              <a:t>Incar</a:t>
            </a:r>
            <a:r>
              <a:rPr lang="en-US" sz="1400" dirty="0" smtClean="0">
                <a:solidFill>
                  <a:srgbClr val="7F7F7F"/>
                </a:solidFill>
              </a:rPr>
              <a:t> &amp;Indoor </a:t>
            </a:r>
            <a:r>
              <a:rPr lang="en-US" sz="1400" dirty="0">
                <a:solidFill>
                  <a:srgbClr val="7F7F7F"/>
                </a:solidFill>
              </a:rPr>
              <a:t>4G </a:t>
            </a:r>
            <a:r>
              <a:rPr lang="en-US" sz="1400" dirty="0" smtClean="0">
                <a:solidFill>
                  <a:srgbClr val="7F7F7F"/>
                </a:solidFill>
              </a:rPr>
              <a:t>coverage </a:t>
            </a:r>
            <a:r>
              <a:rPr lang="fr-FR" sz="2400" dirty="0" smtClean="0">
                <a:solidFill>
                  <a:srgbClr val="7F7F7F"/>
                </a:solidFill>
                <a:latin typeface="Verdana"/>
                <a:ea typeface="Verdana"/>
                <a:cs typeface="Verdana"/>
                <a:sym typeface="Verdana"/>
              </a:rPr>
              <a:t/>
            </a:r>
            <a:br>
              <a:rPr lang="fr-FR" sz="2400" dirty="0" smtClean="0">
                <a:solidFill>
                  <a:srgbClr val="7F7F7F"/>
                </a:solidFill>
                <a:latin typeface="Verdana"/>
                <a:ea typeface="Verdana"/>
                <a:cs typeface="Verdana"/>
                <a:sym typeface="Verdana"/>
              </a:rPr>
            </a:br>
            <a:r>
              <a:rPr lang="fr-FR" sz="2400" dirty="0" smtClean="0">
                <a:solidFill>
                  <a:schemeClr val="accent1"/>
                </a:solidFill>
              </a:rPr>
              <a:t/>
            </a:r>
            <a:br>
              <a:rPr lang="fr-FR" sz="2400" dirty="0" smtClean="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00" name="Google Shape;1800;p2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12</a:t>
            </a:fld>
            <a:endParaRPr sz="651" b="0" i="0" u="none" strike="noStrike" cap="none">
              <a:solidFill>
                <a:srgbClr val="000000"/>
              </a:solidFill>
              <a:latin typeface="Verdana"/>
              <a:ea typeface="Verdana"/>
              <a:cs typeface="Verdana"/>
              <a:sym typeface="Verdana"/>
            </a:endParaRPr>
          </a:p>
        </p:txBody>
      </p:sp>
      <p:sp>
        <p:nvSpPr>
          <p:cNvPr id="1801" name="Google Shape;1801;p2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02" name="Google Shape;1802;p22"/>
          <p:cNvGraphicFramePr/>
          <p:nvPr>
            <p:extLst>
              <p:ext uri="{D42A27DB-BD31-4B8C-83A1-F6EECF244321}">
                <p14:modId xmlns:p14="http://schemas.microsoft.com/office/powerpoint/2010/main" val="1202711560"/>
              </p:ext>
            </p:extLst>
          </p:nvPr>
        </p:nvGraphicFramePr>
        <p:xfrm>
          <a:off x="469900" y="2268400"/>
          <a:ext cx="11475750" cy="3130760"/>
        </p:xfrm>
        <a:graphic>
          <a:graphicData uri="http://schemas.openxmlformats.org/drawingml/2006/table">
            <a:tbl>
              <a:tblPr>
                <a:noFill/>
                <a:tableStyleId>{62A84436-6C33-42CD-8F6A-DCAEFB94276C}</a:tableStyleId>
              </a:tblPr>
              <a:tblGrid>
                <a:gridCol w="1033425">
                  <a:extLst>
                    <a:ext uri="{9D8B030D-6E8A-4147-A177-3AD203B41FA5}">
                      <a16:colId xmlns:a16="http://schemas.microsoft.com/office/drawing/2014/main" val="20000"/>
                    </a:ext>
                  </a:extLst>
                </a:gridCol>
                <a:gridCol w="1561650">
                  <a:extLst>
                    <a:ext uri="{9D8B030D-6E8A-4147-A177-3AD203B41FA5}">
                      <a16:colId xmlns:a16="http://schemas.microsoft.com/office/drawing/2014/main" val="20001"/>
                    </a:ext>
                  </a:extLst>
                </a:gridCol>
                <a:gridCol w="2946125">
                  <a:extLst>
                    <a:ext uri="{9D8B030D-6E8A-4147-A177-3AD203B41FA5}">
                      <a16:colId xmlns:a16="http://schemas.microsoft.com/office/drawing/2014/main" val="20002"/>
                    </a:ext>
                  </a:extLst>
                </a:gridCol>
                <a:gridCol w="667875">
                  <a:extLst>
                    <a:ext uri="{9D8B030D-6E8A-4147-A177-3AD203B41FA5}">
                      <a16:colId xmlns:a16="http://schemas.microsoft.com/office/drawing/2014/main" val="20003"/>
                    </a:ext>
                  </a:extLst>
                </a:gridCol>
                <a:gridCol w="965575">
                  <a:extLst>
                    <a:ext uri="{9D8B030D-6E8A-4147-A177-3AD203B41FA5}">
                      <a16:colId xmlns:a16="http://schemas.microsoft.com/office/drawing/2014/main" val="20004"/>
                    </a:ext>
                  </a:extLst>
                </a:gridCol>
                <a:gridCol w="776700">
                  <a:extLst>
                    <a:ext uri="{9D8B030D-6E8A-4147-A177-3AD203B41FA5}">
                      <a16:colId xmlns:a16="http://schemas.microsoft.com/office/drawing/2014/main" val="20005"/>
                    </a:ext>
                  </a:extLst>
                </a:gridCol>
                <a:gridCol w="965575">
                  <a:extLst>
                    <a:ext uri="{9D8B030D-6E8A-4147-A177-3AD203B41FA5}">
                      <a16:colId xmlns:a16="http://schemas.microsoft.com/office/drawing/2014/main" val="20006"/>
                    </a:ext>
                  </a:extLst>
                </a:gridCol>
                <a:gridCol w="826500">
                  <a:extLst>
                    <a:ext uri="{9D8B030D-6E8A-4147-A177-3AD203B41FA5}">
                      <a16:colId xmlns:a16="http://schemas.microsoft.com/office/drawing/2014/main" val="20007"/>
                    </a:ext>
                  </a:extLst>
                </a:gridCol>
                <a:gridCol w="965575">
                  <a:extLst>
                    <a:ext uri="{9D8B030D-6E8A-4147-A177-3AD203B41FA5}">
                      <a16:colId xmlns:a16="http://schemas.microsoft.com/office/drawing/2014/main" val="20008"/>
                    </a:ext>
                  </a:extLst>
                </a:gridCol>
                <a:gridCol w="766750">
                  <a:extLst>
                    <a:ext uri="{9D8B030D-6E8A-4147-A177-3AD203B41FA5}">
                      <a16:colId xmlns:a16="http://schemas.microsoft.com/office/drawing/2014/main" val="20009"/>
                    </a:ext>
                  </a:extLst>
                </a:gridCol>
              </a:tblGrid>
              <a:tr h="191225">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1" i="0" u="none" strike="noStrike" cap="none" dirty="0">
                          <a:solidFill>
                            <a:srgbClr val="FFFFFF"/>
                          </a:solidFill>
                          <a:latin typeface="Verdana"/>
                          <a:ea typeface="Verdana"/>
                          <a:cs typeface="Verdana"/>
                          <a:sym typeface="Verdana"/>
                        </a:rPr>
                        <a:t>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12775">
                <a:tc vMerge="1">
                  <a:txBody>
                    <a:bodyPr/>
                    <a:lstStyle/>
                    <a:p>
                      <a:endParaRPr lang="fr-FR"/>
                    </a:p>
                  </a:txBody>
                  <a:tcPr/>
                </a:tc>
                <a:tc>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409775">
                <a:tc rowSpan="3">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2G Coverage Rate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err="1">
                          <a:solidFill>
                            <a:srgbClr val="000000"/>
                          </a:solidFill>
                          <a:latin typeface="Verdana"/>
                          <a:ea typeface="Verdana"/>
                          <a:cs typeface="Verdana"/>
                          <a:sym typeface="Verdana"/>
                        </a:rPr>
                        <a:t>Incar</a:t>
                      </a:r>
                      <a:endParaRPr sz="1100" b="0" i="0" u="none" strike="noStrike" cap="none" dirty="0">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Incar: Rxlev &gt;-87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99,16%</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99,77%</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99,95%</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09775">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dirty="0" err="1">
                          <a:solidFill>
                            <a:srgbClr val="000000"/>
                          </a:solidFill>
                          <a:latin typeface="Verdana"/>
                          <a:ea typeface="Verdana"/>
                          <a:cs typeface="Verdana"/>
                          <a:sym typeface="Verdana"/>
                        </a:rPr>
                        <a:t>Outdoor</a:t>
                      </a:r>
                      <a:endParaRPr sz="1100" b="0" i="0" u="none" strike="noStrike" cap="none" dirty="0">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Outdoor: Rxlev &gt;-92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99,84%</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100%</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100%</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31415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Outdoor: Rxlev &gt;-74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90,80%</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 OK</a:t>
                      </a:r>
                      <a:endParaRPr sz="1100" b="0" i="0" u="none" strike="noStrike" cap="none">
                        <a:solidFill>
                          <a:schemeClr val="dk1"/>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90,02%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 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91,41%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 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337300">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3G Coverage Rate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Incar,Indoor,Outdoor</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RSCP &lt;-85 dBm</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86,47%</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84,84%</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94,74%</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5"/>
                  </a:ext>
                </a:extLst>
              </a:tr>
              <a:tr h="314150">
                <a:tc rowSpan="3">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4G Coverage Rate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Incar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RSRP &lt;-90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84,48%</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97,4%</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77,24%</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NOK</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31415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Outdoor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RSRP &lt;-95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96,68%</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99,92%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92,55%</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39610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RSRP &lt;-78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24,54%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81,40%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44,23%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 </a:t>
                      </a:r>
                      <a:r>
                        <a:rPr lang="fr-FR" sz="1100" b="1" i="0" u="none" strike="noStrike" cap="none" dirty="0">
                          <a:solidFill>
                            <a:schemeClr val="dk1"/>
                          </a:solidFill>
                          <a:latin typeface="Verdana"/>
                          <a:ea typeface="Verdana"/>
                          <a:cs typeface="Verdana"/>
                          <a:sym typeface="Verdana"/>
                        </a:rPr>
                        <a:t>NOK</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8"/>
                  </a:ext>
                </a:extLst>
              </a:tr>
            </a:tbl>
          </a:graphicData>
        </a:graphic>
      </p:graphicFrame>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Google Shape;1808;p2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2G/3G </a:t>
            </a:r>
            <a:r>
              <a:rPr lang="fr-FR" sz="2400" dirty="0" err="1">
                <a:solidFill>
                  <a:srgbClr val="414141"/>
                </a:solidFill>
              </a:rPr>
              <a:t>voice</a:t>
            </a:r>
            <a:r>
              <a:rPr lang="fr-FR" sz="2400" dirty="0">
                <a:solidFill>
                  <a:srgbClr val="414141"/>
                </a:solidFill>
              </a:rPr>
              <a:t> and SMS </a:t>
            </a:r>
            <a:r>
              <a:rPr lang="fr-FR" sz="2400" dirty="0" err="1">
                <a:solidFill>
                  <a:srgbClr val="414141"/>
                </a:solidFill>
              </a:rPr>
              <a:t>Summary</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smtClean="0">
                <a:solidFill>
                  <a:srgbClr val="7F7F7F"/>
                </a:solidFill>
              </a:rPr>
              <a:t>MTN </a:t>
            </a:r>
            <a:r>
              <a:rPr lang="en-US" sz="1400" dirty="0">
                <a:solidFill>
                  <a:srgbClr val="7F7F7F"/>
                </a:solidFill>
              </a:rPr>
              <a:t>is ranked </a:t>
            </a:r>
            <a:r>
              <a:rPr lang="en-US" sz="1400" dirty="0" smtClean="0">
                <a:solidFill>
                  <a:srgbClr val="7F7F7F"/>
                </a:solidFill>
              </a:rPr>
              <a:t>first </a:t>
            </a:r>
            <a:r>
              <a:rPr lang="en-US" sz="1400" dirty="0">
                <a:solidFill>
                  <a:srgbClr val="7F7F7F"/>
                </a:solidFill>
              </a:rPr>
              <a:t>in voice accessibility </a:t>
            </a:r>
            <a:r>
              <a:rPr lang="en-US" sz="1400" dirty="0" smtClean="0">
                <a:solidFill>
                  <a:srgbClr val="7F7F7F"/>
                </a:solidFill>
              </a:rPr>
              <a:t>and It’s the only operator that satisfied the blocking rate  ARCEP requirement</a:t>
            </a:r>
            <a:br>
              <a:rPr lang="en-US" sz="1400" dirty="0" smtClean="0">
                <a:solidFill>
                  <a:srgbClr val="7F7F7F"/>
                </a:solidFill>
              </a:rPr>
            </a:br>
            <a:r>
              <a:rPr lang="en-US" sz="1400" dirty="0" smtClean="0">
                <a:solidFill>
                  <a:srgbClr val="7F7F7F"/>
                </a:solidFill>
              </a:rPr>
              <a:t>All operators satisfy </a:t>
            </a:r>
            <a:r>
              <a:rPr lang="en-US" sz="1400" dirty="0">
                <a:solidFill>
                  <a:srgbClr val="7F7F7F"/>
                </a:solidFill>
              </a:rPr>
              <a:t>the </a:t>
            </a:r>
            <a:r>
              <a:rPr lang="en-US" sz="1400" dirty="0" err="1">
                <a:solidFill>
                  <a:srgbClr val="7F7F7F"/>
                </a:solidFill>
              </a:rPr>
              <a:t>retainability</a:t>
            </a:r>
            <a:r>
              <a:rPr lang="en-US" sz="1400" dirty="0">
                <a:solidFill>
                  <a:srgbClr val="7F7F7F"/>
                </a:solidFill>
              </a:rPr>
              <a:t> ARCEP thresholds </a:t>
            </a:r>
            <a:br>
              <a:rPr lang="en-US" sz="1400" dirty="0">
                <a:solidFill>
                  <a:srgbClr val="7F7F7F"/>
                </a:solidFill>
              </a:rPr>
            </a:br>
            <a:r>
              <a:rPr lang="en-US" sz="1400" dirty="0">
                <a:solidFill>
                  <a:srgbClr val="7F7F7F"/>
                </a:solidFill>
              </a:rPr>
              <a:t>All operators met the MOS ARCEP thresholds however MOOV and CELTISS have better average MOS</a:t>
            </a:r>
            <a:r>
              <a:rPr lang="en-US" sz="1400" dirty="0">
                <a:solidFill>
                  <a:srgbClr val="000000"/>
                </a:solidFill>
              </a:rPr>
              <a:t/>
            </a:r>
            <a:br>
              <a:rPr lang="en-US" sz="1400" dirty="0">
                <a:solidFill>
                  <a:srgbClr val="000000"/>
                </a:solidFill>
              </a:rPr>
            </a:br>
            <a:r>
              <a:rPr lang="en-US" sz="1400" dirty="0" smtClean="0">
                <a:solidFill>
                  <a:srgbClr val="7F7F7F"/>
                </a:solidFill>
              </a:rPr>
              <a:t>MTN and MOOV fail </a:t>
            </a:r>
            <a:r>
              <a:rPr lang="en-US" sz="1400" dirty="0">
                <a:solidFill>
                  <a:srgbClr val="7F7F7F"/>
                </a:solidFill>
              </a:rPr>
              <a:t>in SMS service due to the delivery time exceeding </a:t>
            </a:r>
            <a:r>
              <a:rPr lang="en-US" sz="1400" dirty="0" smtClean="0">
                <a:solidFill>
                  <a:srgbClr val="7F7F7F"/>
                </a:solidFill>
              </a:rPr>
              <a:t>6s</a:t>
            </a: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09" name="Google Shape;1809;p2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13</a:t>
            </a:fld>
            <a:endParaRPr sz="651" b="0" i="0" u="none" strike="noStrike" cap="none">
              <a:solidFill>
                <a:srgbClr val="000000"/>
              </a:solidFill>
              <a:latin typeface="Verdana"/>
              <a:ea typeface="Verdana"/>
              <a:cs typeface="Verdana"/>
              <a:sym typeface="Verdana"/>
            </a:endParaRPr>
          </a:p>
        </p:txBody>
      </p:sp>
      <p:sp>
        <p:nvSpPr>
          <p:cNvPr id="1810" name="Google Shape;1810;p2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11" name="Google Shape;1811;p23"/>
          <p:cNvGraphicFramePr/>
          <p:nvPr>
            <p:extLst>
              <p:ext uri="{D42A27DB-BD31-4B8C-83A1-F6EECF244321}">
                <p14:modId xmlns:p14="http://schemas.microsoft.com/office/powerpoint/2010/main" val="321276646"/>
              </p:ext>
            </p:extLst>
          </p:nvPr>
        </p:nvGraphicFramePr>
        <p:xfrm>
          <a:off x="469900" y="2441604"/>
          <a:ext cx="11387975" cy="2835675"/>
        </p:xfrm>
        <a:graphic>
          <a:graphicData uri="http://schemas.openxmlformats.org/drawingml/2006/table">
            <a:tbl>
              <a:tblPr>
                <a:noFill/>
                <a:tableStyleId>{62A84436-6C33-42CD-8F6A-DCAEFB94276C}</a:tableStyleId>
              </a:tblPr>
              <a:tblGrid>
                <a:gridCol w="2125825">
                  <a:extLst>
                    <a:ext uri="{9D8B030D-6E8A-4147-A177-3AD203B41FA5}">
                      <a16:colId xmlns:a16="http://schemas.microsoft.com/office/drawing/2014/main" val="20000"/>
                    </a:ext>
                  </a:extLst>
                </a:gridCol>
                <a:gridCol w="1870750">
                  <a:extLst>
                    <a:ext uri="{9D8B030D-6E8A-4147-A177-3AD203B41FA5}">
                      <a16:colId xmlns:a16="http://schemas.microsoft.com/office/drawing/2014/main" val="20001"/>
                    </a:ext>
                  </a:extLst>
                </a:gridCol>
                <a:gridCol w="1320300">
                  <a:extLst>
                    <a:ext uri="{9D8B030D-6E8A-4147-A177-3AD203B41FA5}">
                      <a16:colId xmlns:a16="http://schemas.microsoft.com/office/drawing/2014/main" val="20002"/>
                    </a:ext>
                  </a:extLst>
                </a:gridCol>
                <a:gridCol w="1320300">
                  <a:extLst>
                    <a:ext uri="{9D8B030D-6E8A-4147-A177-3AD203B41FA5}">
                      <a16:colId xmlns:a16="http://schemas.microsoft.com/office/drawing/2014/main" val="20003"/>
                    </a:ext>
                  </a:extLst>
                </a:gridCol>
                <a:gridCol w="1129975">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868300">
                  <a:extLst>
                    <a:ext uri="{9D8B030D-6E8A-4147-A177-3AD203B41FA5}">
                      <a16:colId xmlns:a16="http://schemas.microsoft.com/office/drawing/2014/main" val="20006"/>
                    </a:ext>
                  </a:extLst>
                </a:gridCol>
                <a:gridCol w="868300">
                  <a:extLst>
                    <a:ext uri="{9D8B030D-6E8A-4147-A177-3AD203B41FA5}">
                      <a16:colId xmlns:a16="http://schemas.microsoft.com/office/drawing/2014/main" val="20007"/>
                    </a:ext>
                  </a:extLst>
                </a:gridCol>
                <a:gridCol w="915875">
                  <a:extLst>
                    <a:ext uri="{9D8B030D-6E8A-4147-A177-3AD203B41FA5}">
                      <a16:colId xmlns:a16="http://schemas.microsoft.com/office/drawing/2014/main" val="20008"/>
                    </a:ext>
                  </a:extLst>
                </a:gridCol>
              </a:tblGrid>
              <a:tr h="210500">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05975">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3383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Accesibility: Blocking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&lt;1%</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0,61%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1,29%</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rgbClr val="000000"/>
                          </a:solidFill>
                          <a:latin typeface="Verdana"/>
                          <a:ea typeface="Verdana"/>
                          <a:cs typeface="Verdana"/>
                          <a:sym typeface="Verdana"/>
                        </a:rPr>
                        <a:t>NOK</a:t>
                      </a:r>
                      <a:endParaRPr b="1"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1,17</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rgbClr val="000000"/>
                          </a:solidFill>
                          <a:latin typeface="Verdana"/>
                          <a:ea typeface="Verdana"/>
                          <a:cs typeface="Verdana"/>
                          <a:sym typeface="Verdana"/>
                        </a:rPr>
                        <a:t>NOK</a:t>
                      </a:r>
                      <a:endParaRPr b="1"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210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Retainability: Call drop rate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&lt;1%</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0,71%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0,84%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0,41%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377250">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Call Completetion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=&lt;99%</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98,87%</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98,03%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98,94%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32327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Integrity: Voice quality</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Note requise&gt; 2,8</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3,79</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3,95</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3,91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3</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13500">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SMS sending success rate % (E2E delivery Time&lt;6 sec)</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&gt;99%</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96,34%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93,73%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99,67%</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sym typeface="Verdana"/>
                        </a:rPr>
                        <a:t>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3458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SMS receving success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&gt;99%</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96,14%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91,10%</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99,36%</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sp>
        <p:nvSpPr>
          <p:cNvPr id="1817" name="Google Shape;1817;p2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3G Data </a:t>
            </a:r>
            <a:r>
              <a:rPr lang="fr-FR" sz="2400" dirty="0" err="1">
                <a:solidFill>
                  <a:srgbClr val="414141"/>
                </a:solidFill>
              </a:rPr>
              <a:t>Summary</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a:solidFill>
                  <a:srgbClr val="7F7F7F"/>
                </a:solidFill>
              </a:rPr>
              <a:t>All operators met the 3G Data ARCEP </a:t>
            </a:r>
            <a:r>
              <a:rPr lang="en-US" sz="1400" dirty="0" smtClean="0">
                <a:solidFill>
                  <a:srgbClr val="7F7F7F"/>
                </a:solidFill>
              </a:rPr>
              <a:t>requirements except MOOV in Web failure Rate</a:t>
            </a:r>
            <a:r>
              <a:rPr lang="fr-FR" dirty="0">
                <a:solidFill>
                  <a:srgbClr val="7F7F7F"/>
                </a:solidFill>
                <a:latin typeface="Verdana"/>
                <a:ea typeface="Verdana"/>
                <a:cs typeface="Verdana"/>
                <a:sym typeface="Verdana"/>
              </a:rPr>
              <a:t/>
            </a:r>
            <a:br>
              <a:rPr lang="fr-FR" dirty="0">
                <a:solidFill>
                  <a:srgbClr val="7F7F7F"/>
                </a:solidFill>
                <a:latin typeface="Verdana"/>
                <a:ea typeface="Verdana"/>
                <a:cs typeface="Verdana"/>
                <a:sym typeface="Verdana"/>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18" name="Google Shape;1818;p2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14</a:t>
            </a:fld>
            <a:endParaRPr sz="651" b="0" i="0" u="none" strike="noStrike" cap="none">
              <a:solidFill>
                <a:srgbClr val="000000"/>
              </a:solidFill>
              <a:latin typeface="Verdana"/>
              <a:ea typeface="Verdana"/>
              <a:cs typeface="Verdana"/>
              <a:sym typeface="Verdana"/>
            </a:endParaRPr>
          </a:p>
        </p:txBody>
      </p:sp>
      <p:sp>
        <p:nvSpPr>
          <p:cNvPr id="1819" name="Google Shape;1819;p2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20" name="Google Shape;1820;p24"/>
          <p:cNvGraphicFramePr/>
          <p:nvPr>
            <p:extLst>
              <p:ext uri="{D42A27DB-BD31-4B8C-83A1-F6EECF244321}">
                <p14:modId xmlns:p14="http://schemas.microsoft.com/office/powerpoint/2010/main" val="2591770076"/>
              </p:ext>
            </p:extLst>
          </p:nvPr>
        </p:nvGraphicFramePr>
        <p:xfrm>
          <a:off x="469897" y="2048068"/>
          <a:ext cx="10883575" cy="3760350"/>
        </p:xfrm>
        <a:graphic>
          <a:graphicData uri="http://schemas.openxmlformats.org/drawingml/2006/table">
            <a:tbl>
              <a:tblPr>
                <a:noFill/>
                <a:tableStyleId>{62A84436-6C33-42CD-8F6A-DCAEFB94276C}</a:tableStyleId>
              </a:tblPr>
              <a:tblGrid>
                <a:gridCol w="1589250">
                  <a:extLst>
                    <a:ext uri="{9D8B030D-6E8A-4147-A177-3AD203B41FA5}">
                      <a16:colId xmlns:a16="http://schemas.microsoft.com/office/drawing/2014/main" val="20000"/>
                    </a:ext>
                  </a:extLst>
                </a:gridCol>
                <a:gridCol w="1706950">
                  <a:extLst>
                    <a:ext uri="{9D8B030D-6E8A-4147-A177-3AD203B41FA5}">
                      <a16:colId xmlns:a16="http://schemas.microsoft.com/office/drawing/2014/main" val="20001"/>
                    </a:ext>
                  </a:extLst>
                </a:gridCol>
                <a:gridCol w="1100375">
                  <a:extLst>
                    <a:ext uri="{9D8B030D-6E8A-4147-A177-3AD203B41FA5}">
                      <a16:colId xmlns:a16="http://schemas.microsoft.com/office/drawing/2014/main" val="20002"/>
                    </a:ext>
                  </a:extLst>
                </a:gridCol>
                <a:gridCol w="964950">
                  <a:extLst>
                    <a:ext uri="{9D8B030D-6E8A-4147-A177-3AD203B41FA5}">
                      <a16:colId xmlns:a16="http://schemas.microsoft.com/office/drawing/2014/main" val="20003"/>
                    </a:ext>
                  </a:extLst>
                </a:gridCol>
                <a:gridCol w="1088925">
                  <a:extLst>
                    <a:ext uri="{9D8B030D-6E8A-4147-A177-3AD203B41FA5}">
                      <a16:colId xmlns:a16="http://schemas.microsoft.com/office/drawing/2014/main" val="20004"/>
                    </a:ext>
                  </a:extLst>
                </a:gridCol>
                <a:gridCol w="931950">
                  <a:extLst>
                    <a:ext uri="{9D8B030D-6E8A-4147-A177-3AD203B41FA5}">
                      <a16:colId xmlns:a16="http://schemas.microsoft.com/office/drawing/2014/main" val="20005"/>
                    </a:ext>
                  </a:extLst>
                </a:gridCol>
                <a:gridCol w="965775">
                  <a:extLst>
                    <a:ext uri="{9D8B030D-6E8A-4147-A177-3AD203B41FA5}">
                      <a16:colId xmlns:a16="http://schemas.microsoft.com/office/drawing/2014/main" val="20006"/>
                    </a:ext>
                  </a:extLst>
                </a:gridCol>
                <a:gridCol w="945360">
                  <a:extLst>
                    <a:ext uri="{9D8B030D-6E8A-4147-A177-3AD203B41FA5}">
                      <a16:colId xmlns:a16="http://schemas.microsoft.com/office/drawing/2014/main" val="20007"/>
                    </a:ext>
                  </a:extLst>
                </a:gridCol>
                <a:gridCol w="834665">
                  <a:extLst>
                    <a:ext uri="{9D8B030D-6E8A-4147-A177-3AD203B41FA5}">
                      <a16:colId xmlns:a16="http://schemas.microsoft.com/office/drawing/2014/main" val="20008"/>
                    </a:ext>
                  </a:extLst>
                </a:gridCol>
                <a:gridCol w="755375">
                  <a:extLst>
                    <a:ext uri="{9D8B030D-6E8A-4147-A177-3AD203B41FA5}">
                      <a16:colId xmlns:a16="http://schemas.microsoft.com/office/drawing/2014/main" val="20009"/>
                    </a:ext>
                  </a:extLst>
                </a:gridCol>
              </a:tblGrid>
              <a:tr h="337375">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Services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6506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554250">
                <a:tc rowSpan="3">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3G HTTP </a:t>
                      </a:r>
                      <a:endParaRPr/>
                    </a:p>
                  </a:txBody>
                  <a:tcPr marL="6225" marR="6225" marT="6225" marB="0" anchor="ctr">
                    <a:lnL w="12700" cap="flat" cmpd="sng">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Successful internet connexion rate</a:t>
                      </a:r>
                      <a:endParaRPr/>
                    </a:p>
                  </a:txBody>
                  <a:tcPr marL="74750"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&gt;96%</a:t>
                      </a:r>
                      <a:endParaRPr dirty="0"/>
                    </a:p>
                  </a:txBody>
                  <a:tcPr marL="74750"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97,44%</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98,59%</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97,10%</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2</a:t>
                      </a:r>
                      <a:endParaRPr dirty="0"/>
                    </a:p>
                  </a:txBody>
                  <a:tcPr marL="6225" marR="6225" marT="6225" marB="0" anchor="ctr">
                    <a:lnL w="12700" cap="flat" cmpd="sng" algn="ctr">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289175">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Connexion setup time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&lt;=10sec</a:t>
                      </a:r>
                      <a:endParaRPr sz="1000" b="0" i="0" u="none" strike="noStrike" cap="none">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5,35</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7,01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6,49</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5542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Web service failure rate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&lt;3%</a:t>
                      </a:r>
                      <a:endParaRPr sz="1000" b="0" i="0" u="none" strike="noStrike" cap="none" dirty="0">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0,69%</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3,56%</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289175">
                <a:tc rowSpan="3">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3G FTP</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FTP failure rate UL/DL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&lt;3 %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0%/0,45%</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0,47%/0%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0,48%/0,5%</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6"/>
                  </a:ext>
                </a:extLst>
              </a:tr>
              <a:tr h="5427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FTP Data transmission average (DL)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  &gt;= 2Mbps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5,344</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4,071</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9,461</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5427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FTP Data transmission average (UL)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  &gt;= 1Mbps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2,002</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1,159</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2,186</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sp>
        <p:nvSpPr>
          <p:cNvPr id="1826" name="Google Shape;1826;p2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4G Data </a:t>
            </a:r>
            <a:r>
              <a:rPr lang="fr-FR" sz="2400" dirty="0" err="1">
                <a:solidFill>
                  <a:srgbClr val="414141"/>
                </a:solidFill>
              </a:rPr>
              <a:t>Summary</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sz="2400" dirty="0">
                <a:solidFill>
                  <a:schemeClr val="accent1"/>
                </a:solidFill>
              </a:rPr>
              <a:t/>
            </a:r>
            <a:br>
              <a:rPr lang="fr-FR" sz="2400" dirty="0">
                <a:solidFill>
                  <a:schemeClr val="accent1"/>
                </a:solidFill>
              </a:rPr>
            </a:br>
            <a:r>
              <a:rPr lang="en-US" sz="1400" dirty="0">
                <a:solidFill>
                  <a:srgbClr val="7F7F7F"/>
                </a:solidFill>
              </a:rPr>
              <a:t>All operators met the 4G Data ARCEP requirements.</a:t>
            </a:r>
            <a:br>
              <a:rPr lang="en-US" sz="1400" dirty="0">
                <a:solidFill>
                  <a:srgbClr val="7F7F7F"/>
                </a:solidFill>
              </a:rPr>
            </a:br>
            <a:r>
              <a:rPr lang="en-US" sz="1400" dirty="0">
                <a:solidFill>
                  <a:srgbClr val="7F7F7F"/>
                </a:solidFill>
              </a:rPr>
              <a:t>MTN is ranked first in </a:t>
            </a:r>
            <a:r>
              <a:rPr lang="en-US" sz="1400" dirty="0" smtClean="0">
                <a:solidFill>
                  <a:srgbClr val="7F7F7F"/>
                </a:solidFill>
              </a:rPr>
              <a:t>4G FTP DL and UL </a:t>
            </a:r>
            <a:r>
              <a:rPr lang="en-US" sz="1400" dirty="0">
                <a:solidFill>
                  <a:srgbClr val="7F7F7F"/>
                </a:solidFill>
              </a:rPr>
              <a:t>tests</a:t>
            </a:r>
            <a:br>
              <a:rPr lang="en-US" sz="1400" dirty="0">
                <a:solidFill>
                  <a:srgbClr val="7F7F7F"/>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27" name="Google Shape;1827;p2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15</a:t>
            </a:fld>
            <a:endParaRPr sz="651" b="0" i="0" u="none" strike="noStrike" cap="none">
              <a:solidFill>
                <a:srgbClr val="000000"/>
              </a:solidFill>
              <a:latin typeface="Verdana"/>
              <a:ea typeface="Verdana"/>
              <a:cs typeface="Verdana"/>
              <a:sym typeface="Verdana"/>
            </a:endParaRPr>
          </a:p>
        </p:txBody>
      </p:sp>
      <p:sp>
        <p:nvSpPr>
          <p:cNvPr id="1828" name="Google Shape;1828;p2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29" name="Google Shape;1829;p25"/>
          <p:cNvGraphicFramePr/>
          <p:nvPr>
            <p:extLst>
              <p:ext uri="{D42A27DB-BD31-4B8C-83A1-F6EECF244321}">
                <p14:modId xmlns:p14="http://schemas.microsoft.com/office/powerpoint/2010/main" val="819317832"/>
              </p:ext>
            </p:extLst>
          </p:nvPr>
        </p:nvGraphicFramePr>
        <p:xfrm>
          <a:off x="469900" y="2784362"/>
          <a:ext cx="11579600" cy="2743250"/>
        </p:xfrm>
        <a:graphic>
          <a:graphicData uri="http://schemas.openxmlformats.org/drawingml/2006/table">
            <a:tbl>
              <a:tblPr>
                <a:noFill/>
                <a:tableStyleId>{62A84436-6C33-42CD-8F6A-DCAEFB94276C}</a:tableStyleId>
              </a:tblPr>
              <a:tblGrid>
                <a:gridCol w="1563950">
                  <a:extLst>
                    <a:ext uri="{9D8B030D-6E8A-4147-A177-3AD203B41FA5}">
                      <a16:colId xmlns:a16="http://schemas.microsoft.com/office/drawing/2014/main" val="20000"/>
                    </a:ext>
                  </a:extLst>
                </a:gridCol>
                <a:gridCol w="2104200">
                  <a:extLst>
                    <a:ext uri="{9D8B030D-6E8A-4147-A177-3AD203B41FA5}">
                      <a16:colId xmlns:a16="http://schemas.microsoft.com/office/drawing/2014/main" val="20001"/>
                    </a:ext>
                  </a:extLst>
                </a:gridCol>
                <a:gridCol w="1286350">
                  <a:extLst>
                    <a:ext uri="{9D8B030D-6E8A-4147-A177-3AD203B41FA5}">
                      <a16:colId xmlns:a16="http://schemas.microsoft.com/office/drawing/2014/main" val="20002"/>
                    </a:ext>
                  </a:extLst>
                </a:gridCol>
                <a:gridCol w="1061800">
                  <a:extLst>
                    <a:ext uri="{9D8B030D-6E8A-4147-A177-3AD203B41FA5}">
                      <a16:colId xmlns:a16="http://schemas.microsoft.com/office/drawing/2014/main" val="20003"/>
                    </a:ext>
                  </a:extLst>
                </a:gridCol>
                <a:gridCol w="943400">
                  <a:extLst>
                    <a:ext uri="{9D8B030D-6E8A-4147-A177-3AD203B41FA5}">
                      <a16:colId xmlns:a16="http://schemas.microsoft.com/office/drawing/2014/main" val="20004"/>
                    </a:ext>
                  </a:extLst>
                </a:gridCol>
                <a:gridCol w="972425">
                  <a:extLst>
                    <a:ext uri="{9D8B030D-6E8A-4147-A177-3AD203B41FA5}">
                      <a16:colId xmlns:a16="http://schemas.microsoft.com/office/drawing/2014/main" val="20005"/>
                    </a:ext>
                  </a:extLst>
                </a:gridCol>
                <a:gridCol w="914375">
                  <a:extLst>
                    <a:ext uri="{9D8B030D-6E8A-4147-A177-3AD203B41FA5}">
                      <a16:colId xmlns:a16="http://schemas.microsoft.com/office/drawing/2014/main" val="20006"/>
                    </a:ext>
                  </a:extLst>
                </a:gridCol>
                <a:gridCol w="833200">
                  <a:extLst>
                    <a:ext uri="{9D8B030D-6E8A-4147-A177-3AD203B41FA5}">
                      <a16:colId xmlns:a16="http://schemas.microsoft.com/office/drawing/2014/main" val="20007"/>
                    </a:ext>
                  </a:extLst>
                </a:gridCol>
                <a:gridCol w="965775">
                  <a:extLst>
                    <a:ext uri="{9D8B030D-6E8A-4147-A177-3AD203B41FA5}">
                      <a16:colId xmlns:a16="http://schemas.microsoft.com/office/drawing/2014/main" val="20008"/>
                    </a:ext>
                  </a:extLst>
                </a:gridCol>
                <a:gridCol w="934125">
                  <a:extLst>
                    <a:ext uri="{9D8B030D-6E8A-4147-A177-3AD203B41FA5}">
                      <a16:colId xmlns:a16="http://schemas.microsoft.com/office/drawing/2014/main" val="20009"/>
                    </a:ext>
                  </a:extLst>
                </a:gridCol>
              </a:tblGrid>
              <a:tr h="312250">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Services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Threshorlds*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60217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267625">
                <a:tc rowSpan="2">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4G HTTP Browsing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Web service failure rate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&lt;3%</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26762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Connexion setup time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&lt;=3sec</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1,15</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0,83</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1,23</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67625">
                <a:tc rowSpan="3">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4G FTP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FTP failure rate UL/DL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&lt;3 %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0%/0,43%</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51297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FTP Data transmission average (DL)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4G &gt;= 5 Mbps</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46,172</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24,826</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12,997</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5"/>
                  </a:ext>
                </a:extLst>
              </a:tr>
              <a:tr h="51297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FTP Data transmission average (UL)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4G: &gt;= 2Mbps</a:t>
                      </a:r>
                      <a:endParaRPr sz="1100" b="0" i="0" u="none" strike="noStrike" cap="none">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16,624</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13,955</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11,903</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4" name="Google Shape;1834;p26"/>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2G/3G/4G coverage</a:t>
            </a:r>
            <a:endParaRPr sz="2600" b="0" i="0" u="none" strike="noStrike" cap="none">
              <a:solidFill>
                <a:srgbClr val="FFFFFF"/>
              </a:solidFill>
              <a:latin typeface="Quattrocento Sans"/>
              <a:ea typeface="Quattrocento Sans"/>
              <a:cs typeface="Quattrocento Sans"/>
              <a:sym typeface="Quattrocento Sans"/>
            </a:endParaRPr>
          </a:p>
        </p:txBody>
      </p:sp>
      <p:sp>
        <p:nvSpPr>
          <p:cNvPr id="1835" name="Google Shape;1835;p26"/>
          <p:cNvSpPr txBox="1"/>
          <p:nvPr/>
        </p:nvSpPr>
        <p:spPr>
          <a:xfrm>
            <a:off x="554184" y="2090740"/>
            <a:ext cx="1636567"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04</a:t>
            </a:r>
            <a:endParaRPr dirty="0"/>
          </a:p>
        </p:txBody>
      </p:sp>
      <p:cxnSp>
        <p:nvCxnSpPr>
          <p:cNvPr id="1836" name="Google Shape;1836;p26"/>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1"/>
        <p:cNvGrpSpPr/>
        <p:nvPr/>
      </p:nvGrpSpPr>
      <p:grpSpPr>
        <a:xfrm>
          <a:off x="0" y="0"/>
          <a:ext cx="0" cy="0"/>
          <a:chOff x="0" y="0"/>
          <a:chExt cx="0" cy="0"/>
        </a:xfrm>
      </p:grpSpPr>
      <p:graphicFrame>
        <p:nvGraphicFramePr>
          <p:cNvPr id="8" name="Graphique 14">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502480941"/>
              </p:ext>
            </p:extLst>
          </p:nvPr>
        </p:nvGraphicFramePr>
        <p:xfrm>
          <a:off x="469900" y="1852612"/>
          <a:ext cx="10030460" cy="4136708"/>
        </p:xfrm>
        <a:graphic>
          <a:graphicData uri="http://schemas.openxmlformats.org/drawingml/2006/chart">
            <c:chart xmlns:c="http://schemas.openxmlformats.org/drawingml/2006/chart" xmlns:r="http://schemas.openxmlformats.org/officeDocument/2006/relationships" r:id="rId3"/>
          </a:graphicData>
        </a:graphic>
      </p:graphicFrame>
      <p:sp>
        <p:nvSpPr>
          <p:cNvPr id="1842" name="Google Shape;1842;p2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2G </a:t>
            </a:r>
            <a:r>
              <a:rPr lang="fr-FR" sz="2400" dirty="0" err="1">
                <a:solidFill>
                  <a:srgbClr val="414141"/>
                </a:solidFill>
              </a:rPr>
              <a:t>coverage</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latin typeface="Verdana"/>
                <a:ea typeface="Verdana"/>
                <a:cs typeface="Verdana"/>
                <a:sym typeface="Verdana"/>
              </a:rPr>
              <a:t>MTN, MOOV and </a:t>
            </a:r>
            <a:r>
              <a:rPr lang="fr-FR" sz="1400" dirty="0" err="1">
                <a:solidFill>
                  <a:srgbClr val="7F7F7F"/>
                </a:solidFill>
                <a:latin typeface="Verdana"/>
                <a:ea typeface="Verdana"/>
                <a:cs typeface="Verdana"/>
                <a:sym typeface="Verdana"/>
              </a:rPr>
              <a:t>CELTISS’s</a:t>
            </a:r>
            <a:r>
              <a:rPr lang="fr-FR" sz="1400" dirty="0">
                <a:solidFill>
                  <a:srgbClr val="7F7F7F"/>
                </a:solidFill>
                <a:latin typeface="Verdana"/>
                <a:ea typeface="Verdana"/>
                <a:cs typeface="Verdana"/>
                <a:sym typeface="Verdana"/>
              </a:rPr>
              <a:t> 2G </a:t>
            </a:r>
            <a:r>
              <a:rPr lang="fr-FR" sz="1400" dirty="0" err="1">
                <a:solidFill>
                  <a:srgbClr val="7F7F7F"/>
                </a:solidFill>
                <a:latin typeface="Verdana"/>
                <a:ea typeface="Verdana"/>
                <a:cs typeface="Verdana"/>
                <a:sym typeface="Verdana"/>
              </a:rPr>
              <a:t>coverage</a:t>
            </a:r>
            <a:r>
              <a:rPr lang="fr-FR" sz="1400" dirty="0">
                <a:solidFill>
                  <a:srgbClr val="7F7F7F"/>
                </a:solidFill>
                <a:latin typeface="Verdana"/>
                <a:ea typeface="Verdana"/>
                <a:cs typeface="Verdana"/>
                <a:sym typeface="Verdana"/>
              </a:rPr>
              <a:t> </a:t>
            </a:r>
            <a:r>
              <a:rPr lang="fr-FR" sz="1400" dirty="0" smtClean="0">
                <a:solidFill>
                  <a:srgbClr val="7F7F7F"/>
                </a:solidFill>
                <a:latin typeface="Verdana"/>
                <a:ea typeface="Verdana"/>
                <a:cs typeface="Verdana"/>
                <a:sym typeface="Verdana"/>
              </a:rPr>
              <a:t>met the ARCEP </a:t>
            </a:r>
            <a:r>
              <a:rPr lang="fr-FR" sz="1400" dirty="0" err="1">
                <a:solidFill>
                  <a:srgbClr val="7F7F7F"/>
                </a:solidFill>
                <a:latin typeface="Verdana"/>
                <a:ea typeface="Verdana"/>
                <a:cs typeface="Verdana"/>
                <a:sym typeface="Verdana"/>
              </a:rPr>
              <a:t>RxLev</a:t>
            </a:r>
            <a:r>
              <a:rPr lang="fr-FR" sz="1400" dirty="0">
                <a:solidFill>
                  <a:srgbClr val="7F7F7F"/>
                </a:solidFill>
                <a:latin typeface="Verdana"/>
                <a:ea typeface="Verdana"/>
                <a:cs typeface="Verdana"/>
                <a:sym typeface="Verdana"/>
              </a:rPr>
              <a:t> </a:t>
            </a:r>
            <a:r>
              <a:rPr lang="fr-FR" sz="1400" dirty="0" err="1">
                <a:solidFill>
                  <a:srgbClr val="7F7F7F"/>
                </a:solidFill>
                <a:latin typeface="Verdana"/>
                <a:ea typeface="Verdana"/>
                <a:cs typeface="Verdana"/>
                <a:sym typeface="Verdana"/>
              </a:rPr>
              <a:t>thresholds</a:t>
            </a:r>
            <a:r>
              <a:rPr lang="fr-FR" dirty="0">
                <a:solidFill>
                  <a:srgbClr val="7F7F7F"/>
                </a:solidFill>
                <a:latin typeface="Verdana"/>
                <a:ea typeface="Verdana"/>
                <a:cs typeface="Verdana"/>
                <a:sym typeface="Verdana"/>
              </a:rPr>
              <a:t>.</a:t>
            </a:r>
            <a:br>
              <a:rPr lang="fr-FR"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43" name="Google Shape;1843;p2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17</a:t>
            </a:fld>
            <a:endParaRPr sz="651" b="0" i="0" u="none" strike="noStrike" cap="none">
              <a:solidFill>
                <a:srgbClr val="000000"/>
              </a:solidFill>
              <a:latin typeface="Verdana"/>
              <a:ea typeface="Verdana"/>
              <a:cs typeface="Verdana"/>
              <a:sym typeface="Verdana"/>
            </a:endParaRPr>
          </a:p>
        </p:txBody>
      </p:sp>
      <p:sp>
        <p:nvSpPr>
          <p:cNvPr id="1844" name="Google Shape;1844;p2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846" name="Google Shape;1846;p27"/>
          <p:cNvCxnSpPr/>
          <p:nvPr/>
        </p:nvCxnSpPr>
        <p:spPr>
          <a:xfrm>
            <a:off x="1356360" y="3704198"/>
            <a:ext cx="8747760"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pic>
        <p:nvPicPr>
          <p:cNvPr id="14" name="Picture 13">
            <a:extLst>
              <a:ext uri="{FF2B5EF4-FFF2-40B4-BE49-F238E27FC236}">
                <a16:creationId xmlns:a16="http://schemas.microsoft.com/office/drawing/2014/main" id="{1FAE7BC0-F308-204C-ED32-120F96B7EAAE}"/>
              </a:ext>
            </a:extLst>
          </p:cNvPr>
          <p:cNvPicPr>
            <a:picLocks noChangeAspect="1"/>
          </p:cNvPicPr>
          <p:nvPr/>
        </p:nvPicPr>
        <p:blipFill>
          <a:blip r:embed="rId3"/>
          <a:stretch>
            <a:fillRect/>
          </a:stretch>
        </p:blipFill>
        <p:spPr>
          <a:xfrm>
            <a:off x="8335859" y="1956735"/>
            <a:ext cx="3688662" cy="3255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2636AC34-0621-AF09-4F4D-F0D5B9DEB1A6}"/>
              </a:ext>
            </a:extLst>
          </p:cNvPr>
          <p:cNvPicPr>
            <a:picLocks noChangeAspect="1"/>
          </p:cNvPicPr>
          <p:nvPr/>
        </p:nvPicPr>
        <p:blipFill>
          <a:blip r:embed="rId3"/>
          <a:stretch>
            <a:fillRect/>
          </a:stretch>
        </p:blipFill>
        <p:spPr>
          <a:xfrm>
            <a:off x="4334139" y="1956735"/>
            <a:ext cx="3688662" cy="3255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BA9D24AE-D0A3-248D-9409-9577BD6575A2}"/>
              </a:ext>
            </a:extLst>
          </p:cNvPr>
          <p:cNvPicPr>
            <a:picLocks noChangeAspect="1"/>
          </p:cNvPicPr>
          <p:nvPr/>
        </p:nvPicPr>
        <p:blipFill>
          <a:blip r:embed="rId4"/>
          <a:stretch>
            <a:fillRect/>
          </a:stretch>
        </p:blipFill>
        <p:spPr>
          <a:xfrm>
            <a:off x="465212" y="1940011"/>
            <a:ext cx="3624495" cy="3255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52" name="Google Shape;1852;p2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2G </a:t>
            </a:r>
            <a:r>
              <a:rPr lang="fr-FR" sz="2400" dirty="0" err="1">
                <a:solidFill>
                  <a:srgbClr val="414141"/>
                </a:solidFill>
              </a:rPr>
              <a:t>coverage</a:t>
            </a:r>
            <a:r>
              <a:rPr lang="fr-FR" sz="2400" dirty="0">
                <a:solidFill>
                  <a:srgbClr val="414141"/>
                </a:solidFill>
              </a:rPr>
              <a:t> - </a:t>
            </a:r>
            <a:r>
              <a:rPr lang="fr-FR" sz="2400" dirty="0" err="1">
                <a:solidFill>
                  <a:srgbClr val="414141"/>
                </a:solidFill>
              </a:rPr>
              <a:t>Maps</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a:solidFill>
                  <a:srgbClr val="7F7F7F"/>
                </a:solidFill>
              </a:rPr>
              <a:t>2G coverage plots are quite similar for the 3 operators</a:t>
            </a:r>
            <a:r>
              <a:rPr lang="fr-FR" sz="2400" dirty="0">
                <a:solidFill>
                  <a:srgbClr val="414141"/>
                </a:solidFill>
              </a:rPr>
              <a:t/>
            </a:r>
            <a:br>
              <a:rPr lang="fr-FR" sz="2400" dirty="0">
                <a:solidFill>
                  <a:srgbClr val="414141"/>
                </a:solidFill>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53" name="Google Shape;1853;p2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18</a:t>
            </a:fld>
            <a:endParaRPr sz="651" b="0" i="0" u="none" strike="noStrike" cap="none">
              <a:solidFill>
                <a:srgbClr val="000000"/>
              </a:solidFill>
              <a:latin typeface="Verdana"/>
              <a:ea typeface="Verdana"/>
              <a:cs typeface="Verdana"/>
              <a:sym typeface="Verdana"/>
            </a:endParaRPr>
          </a:p>
        </p:txBody>
      </p:sp>
      <p:sp>
        <p:nvSpPr>
          <p:cNvPr id="1854" name="Google Shape;1854;p28"/>
          <p:cNvSpPr txBox="1">
            <a:spLocks noGrp="1"/>
          </p:cNvSpPr>
          <p:nvPr>
            <p:ph type="ftr" idx="11"/>
          </p:nvPr>
        </p:nvSpPr>
        <p:spPr>
          <a:xfrm>
            <a:off x="95492" y="6631263"/>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857" name="Google Shape;1857;p28"/>
          <p:cNvPicPr preferRelativeResize="0"/>
          <p:nvPr/>
        </p:nvPicPr>
        <p:blipFill rotWithShape="1">
          <a:blip r:embed="rId5">
            <a:alphaModFix/>
          </a:blip>
          <a:srcRect/>
          <a:stretch/>
        </p:blipFill>
        <p:spPr>
          <a:xfrm>
            <a:off x="465212" y="1960027"/>
            <a:ext cx="362286" cy="322705"/>
          </a:xfrm>
          <a:prstGeom prst="roundRect">
            <a:avLst>
              <a:gd name="adj" fmla="val 8594"/>
            </a:avLst>
          </a:prstGeom>
          <a:solidFill>
            <a:srgbClr val="ECECEC"/>
          </a:solidFill>
          <a:ln>
            <a:noFill/>
          </a:ln>
          <a:effectLst>
            <a:reflection stA="38000" endPos="28000" dist="5000" dir="5400000" sy="-100000" algn="bl" rotWithShape="0"/>
          </a:effectLst>
        </p:spPr>
      </p:pic>
      <p:pic>
        <p:nvPicPr>
          <p:cNvPr id="1860" name="Google Shape;1860;p28"/>
          <p:cNvPicPr preferRelativeResize="0"/>
          <p:nvPr/>
        </p:nvPicPr>
        <p:blipFill rotWithShape="1">
          <a:blip r:embed="rId6">
            <a:alphaModFix/>
          </a:blip>
          <a:srcRect l="8657" r="10313"/>
          <a:stretch/>
        </p:blipFill>
        <p:spPr>
          <a:xfrm>
            <a:off x="4318950" y="1956735"/>
            <a:ext cx="339173" cy="317302"/>
          </a:xfrm>
          <a:prstGeom prst="roundRect">
            <a:avLst>
              <a:gd name="adj" fmla="val 8594"/>
            </a:avLst>
          </a:prstGeom>
          <a:solidFill>
            <a:srgbClr val="ECECEC"/>
          </a:solidFill>
          <a:ln>
            <a:noFill/>
          </a:ln>
          <a:effectLst>
            <a:reflection stA="38000" endPos="28000" dist="5000" dir="5400000" sy="-100000" algn="bl" rotWithShape="0"/>
          </a:effectLst>
        </p:spPr>
      </p:pic>
      <p:pic>
        <p:nvPicPr>
          <p:cNvPr id="21" name="Google Shape;1863;p28">
            <a:extLst>
              <a:ext uri="{FF2B5EF4-FFF2-40B4-BE49-F238E27FC236}">
                <a16:creationId xmlns:a16="http://schemas.microsoft.com/office/drawing/2014/main" id="{C7359E55-5F13-2A1A-8D44-376BDC535658}"/>
              </a:ext>
            </a:extLst>
          </p:cNvPr>
          <p:cNvPicPr preferRelativeResize="0"/>
          <p:nvPr/>
        </p:nvPicPr>
        <p:blipFill rotWithShape="1">
          <a:blip r:embed="rId7">
            <a:alphaModFix/>
          </a:blip>
          <a:srcRect/>
          <a:stretch/>
        </p:blipFill>
        <p:spPr>
          <a:xfrm>
            <a:off x="8335859" y="1944515"/>
            <a:ext cx="361361" cy="310577"/>
          </a:xfrm>
          <a:prstGeom prst="rect">
            <a:avLst/>
          </a:prstGeom>
          <a:noFill/>
          <a:ln>
            <a:noFill/>
          </a:ln>
        </p:spPr>
      </p:pic>
      <p:pic>
        <p:nvPicPr>
          <p:cNvPr id="12" name="Picture 11">
            <a:extLst>
              <a:ext uri="{FF2B5EF4-FFF2-40B4-BE49-F238E27FC236}">
                <a16:creationId xmlns:a16="http://schemas.microsoft.com/office/drawing/2014/main" id="{51BFF4D0-AC03-AAC0-64CA-6960DCACF15E}"/>
              </a:ext>
            </a:extLst>
          </p:cNvPr>
          <p:cNvPicPr>
            <a:picLocks noChangeAspect="1"/>
          </p:cNvPicPr>
          <p:nvPr/>
        </p:nvPicPr>
        <p:blipFill>
          <a:blip r:embed="rId8"/>
          <a:stretch>
            <a:fillRect/>
          </a:stretch>
        </p:blipFill>
        <p:spPr>
          <a:xfrm>
            <a:off x="6680499" y="1956735"/>
            <a:ext cx="1342302" cy="832515"/>
          </a:xfrm>
          <a:prstGeom prst="rect">
            <a:avLst/>
          </a:prstGeom>
        </p:spPr>
      </p:pic>
      <p:pic>
        <p:nvPicPr>
          <p:cNvPr id="17" name="Picture 16">
            <a:extLst>
              <a:ext uri="{FF2B5EF4-FFF2-40B4-BE49-F238E27FC236}">
                <a16:creationId xmlns:a16="http://schemas.microsoft.com/office/drawing/2014/main" id="{DCB04A8D-C8FB-36D2-9952-1C305014401F}"/>
              </a:ext>
            </a:extLst>
          </p:cNvPr>
          <p:cNvPicPr>
            <a:picLocks noChangeAspect="1"/>
          </p:cNvPicPr>
          <p:nvPr/>
        </p:nvPicPr>
        <p:blipFill>
          <a:blip r:embed="rId9"/>
          <a:stretch>
            <a:fillRect/>
          </a:stretch>
        </p:blipFill>
        <p:spPr>
          <a:xfrm>
            <a:off x="10709147" y="1956735"/>
            <a:ext cx="1315374" cy="832515"/>
          </a:xfrm>
          <a:prstGeom prst="rect">
            <a:avLst/>
          </a:prstGeom>
        </p:spPr>
      </p:pic>
      <p:pic>
        <p:nvPicPr>
          <p:cNvPr id="20" name="Picture 19">
            <a:extLst>
              <a:ext uri="{FF2B5EF4-FFF2-40B4-BE49-F238E27FC236}">
                <a16:creationId xmlns:a16="http://schemas.microsoft.com/office/drawing/2014/main" id="{4046EA5A-CD77-4332-CBC9-F8F5427F212A}"/>
              </a:ext>
            </a:extLst>
          </p:cNvPr>
          <p:cNvPicPr>
            <a:picLocks noChangeAspect="1"/>
          </p:cNvPicPr>
          <p:nvPr/>
        </p:nvPicPr>
        <p:blipFill>
          <a:blip r:embed="rId10"/>
          <a:stretch>
            <a:fillRect/>
          </a:stretch>
        </p:blipFill>
        <p:spPr>
          <a:xfrm>
            <a:off x="2689412" y="1940011"/>
            <a:ext cx="1425597" cy="790715"/>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graphicFrame>
        <p:nvGraphicFramePr>
          <p:cNvPr id="8" name="Graphique 4">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2989703690"/>
              </p:ext>
            </p:extLst>
          </p:nvPr>
        </p:nvGraphicFramePr>
        <p:xfrm>
          <a:off x="2141220" y="1640200"/>
          <a:ext cx="8580120" cy="4608199"/>
        </p:xfrm>
        <a:graphic>
          <a:graphicData uri="http://schemas.openxmlformats.org/drawingml/2006/chart">
            <c:chart xmlns:c="http://schemas.openxmlformats.org/drawingml/2006/chart" xmlns:r="http://schemas.openxmlformats.org/officeDocument/2006/relationships" r:id="rId3"/>
          </a:graphicData>
        </a:graphic>
      </p:graphicFrame>
      <p:sp>
        <p:nvSpPr>
          <p:cNvPr id="1869" name="Google Shape;1869;p2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3G </a:t>
            </a:r>
            <a:r>
              <a:rPr lang="fr-FR" sz="2400" dirty="0" err="1">
                <a:solidFill>
                  <a:srgbClr val="414141"/>
                </a:solidFill>
              </a:rPr>
              <a:t>coverage</a:t>
            </a:r>
            <a:r>
              <a:rPr lang="fr-FR" sz="2400" dirty="0">
                <a:solidFill>
                  <a:srgbClr val="414141"/>
                </a:solidFill>
              </a:rPr>
              <a:t/>
            </a:r>
            <a:br>
              <a:rPr lang="fr-FR" sz="2400" dirty="0">
                <a:solidFill>
                  <a:srgbClr val="414141"/>
                </a:solidFill>
              </a:rPr>
            </a:br>
            <a:r>
              <a:rPr lang="fr-FR" dirty="0">
                <a:solidFill>
                  <a:srgbClr val="7F7F7F"/>
                </a:solidFill>
                <a:latin typeface="Verdana"/>
                <a:ea typeface="Verdana"/>
                <a:cs typeface="Verdana"/>
                <a:sym typeface="Verdana"/>
              </a:rPr>
              <a:t/>
            </a:r>
            <a:br>
              <a:rPr lang="fr-FR" dirty="0">
                <a:solidFill>
                  <a:srgbClr val="7F7F7F"/>
                </a:solidFill>
                <a:latin typeface="Verdana"/>
                <a:ea typeface="Verdana"/>
                <a:cs typeface="Verdana"/>
                <a:sym typeface="Verdana"/>
              </a:rPr>
            </a:br>
            <a:r>
              <a:rPr lang="en-US" sz="1400" dirty="0">
                <a:solidFill>
                  <a:srgbClr val="7F7F7F"/>
                </a:solidFill>
              </a:rPr>
              <a:t>MTN and MOOV failed to satisfy the ARCEP 3G Coverage requirements</a:t>
            </a: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70" name="Google Shape;1870;p2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19</a:t>
            </a:fld>
            <a:endParaRPr sz="651" b="0" i="0" u="none" strike="noStrike" cap="none">
              <a:solidFill>
                <a:srgbClr val="000000"/>
              </a:solidFill>
              <a:latin typeface="Verdana"/>
              <a:ea typeface="Verdana"/>
              <a:cs typeface="Verdana"/>
              <a:sym typeface="Verdana"/>
            </a:endParaRPr>
          </a:p>
        </p:txBody>
      </p:sp>
      <p:sp>
        <p:nvSpPr>
          <p:cNvPr id="1871" name="Google Shape;1871;p2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873" name="Google Shape;1873;p29"/>
          <p:cNvCxnSpPr/>
          <p:nvPr/>
        </p:nvCxnSpPr>
        <p:spPr>
          <a:xfrm>
            <a:off x="3959771" y="3773801"/>
            <a:ext cx="5229225"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smtClean="0">
                <a:solidFill>
                  <a:srgbClr val="414141"/>
                </a:solidFill>
              </a:rPr>
              <a:t>Summary</a:t>
            </a:r>
            <a:endParaRPr dirty="0"/>
          </a:p>
        </p:txBody>
      </p:sp>
      <p:sp>
        <p:nvSpPr>
          <p:cNvPr id="1439" name="Google Shape;1439;p3"/>
          <p:cNvSpPr txBox="1">
            <a:spLocks noGrp="1"/>
          </p:cNvSpPr>
          <p:nvPr>
            <p:ph type="sldNum" idx="4294967295"/>
          </p:nvPr>
        </p:nvSpPr>
        <p:spPr>
          <a:xfrm>
            <a:off x="11568112" y="6666515"/>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a:t>
            </a:fld>
            <a:endParaRPr sz="651" b="0" i="0" u="none" strike="noStrike" cap="none">
              <a:solidFill>
                <a:srgbClr val="000000"/>
              </a:solidFill>
              <a:latin typeface="Verdana"/>
              <a:ea typeface="Verdana"/>
              <a:cs typeface="Verdana"/>
              <a:sym typeface="Verdana"/>
            </a:endParaRPr>
          </a:p>
        </p:txBody>
      </p:sp>
      <p:graphicFrame>
        <p:nvGraphicFramePr>
          <p:cNvPr id="1440" name="Google Shape;1440;p3"/>
          <p:cNvGraphicFramePr/>
          <p:nvPr/>
        </p:nvGraphicFramePr>
        <p:xfrm>
          <a:off x="921482" y="1430005"/>
          <a:ext cx="10996150" cy="4144525"/>
        </p:xfrm>
        <a:graphic>
          <a:graphicData uri="http://schemas.openxmlformats.org/drawingml/2006/table">
            <a:tbl>
              <a:tblPr>
                <a:noFill/>
                <a:tableStyleId>{62A84436-6C33-42CD-8F6A-DCAEFB94276C}</a:tableStyleId>
              </a:tblPr>
              <a:tblGrid>
                <a:gridCol w="10136150">
                  <a:extLst>
                    <a:ext uri="{9D8B030D-6E8A-4147-A177-3AD203B41FA5}">
                      <a16:colId xmlns:a16="http://schemas.microsoft.com/office/drawing/2014/main" val="20000"/>
                    </a:ext>
                  </a:extLst>
                </a:gridCol>
                <a:gridCol w="860000">
                  <a:extLst>
                    <a:ext uri="{9D8B030D-6E8A-4147-A177-3AD203B41FA5}">
                      <a16:colId xmlns:a16="http://schemas.microsoft.com/office/drawing/2014/main" val="20001"/>
                    </a:ext>
                  </a:extLst>
                </a:gridCol>
              </a:tblGrid>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Drive tests Activity, Current Status &amp; Progress</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a:solidFill>
                            <a:srgbClr val="414141"/>
                          </a:solidFill>
                          <a:latin typeface="Verdana"/>
                          <a:ea typeface="Verdana"/>
                          <a:cs typeface="Verdana"/>
                          <a:sym typeface="Verdana"/>
                        </a:rPr>
                        <a:t>12</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Executive Summary</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a:solidFill>
                            <a:srgbClr val="414141"/>
                          </a:solidFill>
                          <a:latin typeface="Verdana"/>
                          <a:ea typeface="Verdana"/>
                          <a:cs typeface="Verdana"/>
                          <a:sym typeface="Verdana"/>
                        </a:rPr>
                        <a:t>15</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Key Results</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a:solidFill>
                            <a:srgbClr val="414141"/>
                          </a:solidFill>
                          <a:latin typeface="Verdana"/>
                          <a:ea typeface="Verdana"/>
                          <a:cs typeface="Verdana"/>
                          <a:sym typeface="Verdana"/>
                        </a:rPr>
                        <a:t>21</a:t>
                      </a:r>
                      <a:endParaRPr sz="1600" b="1" i="0" u="none" strike="noStrike" cap="none">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Coverage</a:t>
                      </a:r>
                      <a:endParaRPr sz="1600" b="0" i="0" u="none" strike="noStrike" cap="none">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a:solidFill>
                            <a:srgbClr val="414141"/>
                          </a:solidFill>
                          <a:latin typeface="Verdana"/>
                          <a:ea typeface="Verdana"/>
                          <a:cs typeface="Verdana"/>
                          <a:sym typeface="Verdana"/>
                        </a:rPr>
                        <a:t>26</a:t>
                      </a:r>
                      <a:endParaRPr sz="1600" b="1" i="0" u="none" strike="noStrike" cap="none">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Voice Service</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a:solidFill>
                            <a:srgbClr val="414141"/>
                          </a:solidFill>
                          <a:latin typeface="Verdana"/>
                          <a:ea typeface="Verdana"/>
                          <a:cs typeface="Verdana"/>
                          <a:sym typeface="Verdana"/>
                        </a:rPr>
                        <a:t>33</a:t>
                      </a:r>
                      <a:endParaRPr sz="1600" b="1" i="0" u="none" strike="noStrike" cap="none">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592075">
                <a:tc>
                  <a:txBody>
                    <a:bodyPr/>
                    <a:lstStyle/>
                    <a:p>
                      <a:pPr marL="355600" marR="0" lvl="0" indent="-355600" algn="l" rtl="0">
                        <a:lnSpc>
                          <a:spcPct val="106000"/>
                        </a:lnSpc>
                        <a:spcBef>
                          <a:spcPts val="0"/>
                        </a:spcBef>
                        <a:spcAft>
                          <a:spcPts val="0"/>
                        </a:spcAft>
                        <a:buClr>
                          <a:srgbClr val="000000"/>
                        </a:buClr>
                        <a:buSzPts val="1600"/>
                        <a:buFont typeface="Noto Sans Symbols"/>
                        <a:buNone/>
                      </a:pPr>
                      <a:r>
                        <a:rPr lang="fr-FR" sz="1600" b="0" i="0" u="none" strike="noStrike" cap="none">
                          <a:solidFill>
                            <a:srgbClr val="414141"/>
                          </a:solidFill>
                          <a:latin typeface="Verdana"/>
                          <a:ea typeface="Verdana"/>
                          <a:cs typeface="Verdana"/>
                          <a:sym typeface="Verdana"/>
                        </a:rPr>
                        <a:t>Benchmarking Data Service</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a:solidFill>
                            <a:srgbClr val="414141"/>
                          </a:solidFill>
                          <a:latin typeface="Verdana"/>
                          <a:ea typeface="Verdana"/>
                          <a:cs typeface="Verdana"/>
                          <a:sym typeface="Verdana"/>
                        </a:rPr>
                        <a:t>48</a:t>
                      </a:r>
                      <a:endParaRPr sz="1600" b="1" i="0" u="none" strike="noStrike" cap="none">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Next Steps</a:t>
                      </a:r>
                      <a:endParaRPr sz="1600" b="0" i="0" u="none" strike="noStrike" cap="none">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a:solidFill>
                            <a:srgbClr val="414141"/>
                          </a:solidFill>
                          <a:latin typeface="Verdana"/>
                          <a:ea typeface="Verdana"/>
                          <a:cs typeface="Verdana"/>
                          <a:sym typeface="Verdana"/>
                        </a:rPr>
                        <a:t>63</a:t>
                      </a:r>
                      <a:endParaRPr sz="1600" b="1" i="0" u="none" strike="noStrike" cap="none">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441" name="Google Shape;1441;p3"/>
          <p:cNvSpPr txBox="1">
            <a:spLocks noGrp="1"/>
          </p:cNvSpPr>
          <p:nvPr>
            <p:ph type="ftr" idx="4294967295"/>
          </p:nvPr>
        </p:nvSpPr>
        <p:spPr>
          <a:xfrm>
            <a:off x="469122" y="6584426"/>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a:p>
        </p:txBody>
      </p:sp>
      <p:sp>
        <p:nvSpPr>
          <p:cNvPr id="1442" name="Google Shape;1442;p3"/>
          <p:cNvSpPr/>
          <p:nvPr/>
        </p:nvSpPr>
        <p:spPr>
          <a:xfrm>
            <a:off x="469900" y="1536251"/>
            <a:ext cx="368120" cy="367041"/>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3" name="Google Shape;1443;p3"/>
          <p:cNvSpPr/>
          <p:nvPr/>
        </p:nvSpPr>
        <p:spPr>
          <a:xfrm>
            <a:off x="470440" y="2702778"/>
            <a:ext cx="367041" cy="368120"/>
          </a:xfrm>
          <a:custGeom>
            <a:avLst/>
            <a:gdLst/>
            <a:ahLst/>
            <a:cxnLst/>
            <a:rect l="l" t="t" r="r" b="b"/>
            <a:pathLst>
              <a:path w="512" h="512" extrusionOk="0">
                <a:moveTo>
                  <a:pt x="201" y="170"/>
                </a:moveTo>
                <a:cubicBezTo>
                  <a:pt x="147" y="170"/>
                  <a:pt x="147" y="170"/>
                  <a:pt x="147" y="170"/>
                </a:cubicBezTo>
                <a:cubicBezTo>
                  <a:pt x="165" y="147"/>
                  <a:pt x="190" y="130"/>
                  <a:pt x="220" y="122"/>
                </a:cubicBezTo>
                <a:cubicBezTo>
                  <a:pt x="212" y="135"/>
                  <a:pt x="206" y="151"/>
                  <a:pt x="201" y="170"/>
                </a:cubicBezTo>
                <a:close/>
                <a:moveTo>
                  <a:pt x="256" y="117"/>
                </a:moveTo>
                <a:cubicBezTo>
                  <a:pt x="245" y="117"/>
                  <a:pt x="232" y="137"/>
                  <a:pt x="223" y="170"/>
                </a:cubicBezTo>
                <a:cubicBezTo>
                  <a:pt x="288" y="170"/>
                  <a:pt x="288" y="170"/>
                  <a:pt x="288" y="170"/>
                </a:cubicBezTo>
                <a:cubicBezTo>
                  <a:pt x="279" y="137"/>
                  <a:pt x="266" y="117"/>
                  <a:pt x="256" y="117"/>
                </a:cubicBezTo>
                <a:close/>
                <a:moveTo>
                  <a:pt x="197" y="192"/>
                </a:moveTo>
                <a:cubicBezTo>
                  <a:pt x="133" y="192"/>
                  <a:pt x="133" y="192"/>
                  <a:pt x="133" y="192"/>
                </a:cubicBezTo>
                <a:cubicBezTo>
                  <a:pt x="124" y="208"/>
                  <a:pt x="119" y="226"/>
                  <a:pt x="118" y="245"/>
                </a:cubicBezTo>
                <a:cubicBezTo>
                  <a:pt x="192" y="245"/>
                  <a:pt x="192" y="245"/>
                  <a:pt x="192" y="245"/>
                </a:cubicBezTo>
                <a:cubicBezTo>
                  <a:pt x="192" y="227"/>
                  <a:pt x="194" y="209"/>
                  <a:pt x="197" y="192"/>
                </a:cubicBezTo>
                <a:close/>
                <a:moveTo>
                  <a:pt x="218" y="320"/>
                </a:moveTo>
                <a:cubicBezTo>
                  <a:pt x="293" y="320"/>
                  <a:pt x="293" y="320"/>
                  <a:pt x="293" y="320"/>
                </a:cubicBezTo>
                <a:cubicBezTo>
                  <a:pt x="296" y="304"/>
                  <a:pt x="298" y="286"/>
                  <a:pt x="298" y="266"/>
                </a:cubicBezTo>
                <a:cubicBezTo>
                  <a:pt x="213" y="266"/>
                  <a:pt x="213" y="266"/>
                  <a:pt x="213" y="266"/>
                </a:cubicBezTo>
                <a:cubicBezTo>
                  <a:pt x="214" y="286"/>
                  <a:pt x="216" y="304"/>
                  <a:pt x="218" y="320"/>
                </a:cubicBezTo>
                <a:close/>
                <a:moveTo>
                  <a:pt x="365" y="170"/>
                </a:moveTo>
                <a:cubicBezTo>
                  <a:pt x="347" y="147"/>
                  <a:pt x="321" y="130"/>
                  <a:pt x="292" y="122"/>
                </a:cubicBezTo>
                <a:cubicBezTo>
                  <a:pt x="299" y="135"/>
                  <a:pt x="306" y="151"/>
                  <a:pt x="310" y="170"/>
                </a:cubicBezTo>
                <a:lnTo>
                  <a:pt x="365" y="170"/>
                </a:lnTo>
                <a:close/>
                <a:moveTo>
                  <a:pt x="293" y="192"/>
                </a:moveTo>
                <a:cubicBezTo>
                  <a:pt x="218" y="192"/>
                  <a:pt x="218" y="192"/>
                  <a:pt x="218" y="192"/>
                </a:cubicBezTo>
                <a:cubicBezTo>
                  <a:pt x="216" y="207"/>
                  <a:pt x="214" y="225"/>
                  <a:pt x="213" y="245"/>
                </a:cubicBezTo>
                <a:cubicBezTo>
                  <a:pt x="298" y="245"/>
                  <a:pt x="298" y="245"/>
                  <a:pt x="298" y="245"/>
                </a:cubicBezTo>
                <a:cubicBezTo>
                  <a:pt x="298" y="225"/>
                  <a:pt x="296" y="207"/>
                  <a:pt x="293" y="192"/>
                </a:cubicBezTo>
                <a:close/>
                <a:moveTo>
                  <a:pt x="192" y="266"/>
                </a:moveTo>
                <a:cubicBezTo>
                  <a:pt x="118" y="266"/>
                  <a:pt x="118" y="266"/>
                  <a:pt x="118" y="266"/>
                </a:cubicBezTo>
                <a:cubicBezTo>
                  <a:pt x="119" y="285"/>
                  <a:pt x="124" y="303"/>
                  <a:pt x="133" y="320"/>
                </a:cubicBezTo>
                <a:cubicBezTo>
                  <a:pt x="197" y="320"/>
                  <a:pt x="197" y="320"/>
                  <a:pt x="197" y="320"/>
                </a:cubicBezTo>
                <a:cubicBezTo>
                  <a:pt x="194" y="303"/>
                  <a:pt x="192" y="284"/>
                  <a:pt x="192" y="266"/>
                </a:cubicBezTo>
                <a:close/>
                <a:moveTo>
                  <a:pt x="319" y="245"/>
                </a:moveTo>
                <a:cubicBezTo>
                  <a:pt x="394" y="245"/>
                  <a:pt x="394" y="245"/>
                  <a:pt x="394" y="245"/>
                </a:cubicBezTo>
                <a:cubicBezTo>
                  <a:pt x="392" y="226"/>
                  <a:pt x="387" y="208"/>
                  <a:pt x="379" y="192"/>
                </a:cubicBezTo>
                <a:cubicBezTo>
                  <a:pt x="314" y="192"/>
                  <a:pt x="314" y="192"/>
                  <a:pt x="314" y="192"/>
                </a:cubicBezTo>
                <a:cubicBezTo>
                  <a:pt x="317" y="209"/>
                  <a:pt x="319" y="227"/>
                  <a:pt x="319"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moveTo>
                  <a:pt x="314" y="320"/>
                </a:moveTo>
                <a:cubicBezTo>
                  <a:pt x="379" y="320"/>
                  <a:pt x="379" y="320"/>
                  <a:pt x="379" y="320"/>
                </a:cubicBezTo>
                <a:cubicBezTo>
                  <a:pt x="387" y="303"/>
                  <a:pt x="392" y="285"/>
                  <a:pt x="394" y="266"/>
                </a:cubicBezTo>
                <a:cubicBezTo>
                  <a:pt x="319" y="266"/>
                  <a:pt x="319" y="266"/>
                  <a:pt x="319" y="266"/>
                </a:cubicBezTo>
                <a:cubicBezTo>
                  <a:pt x="319" y="284"/>
                  <a:pt x="317" y="303"/>
                  <a:pt x="314" y="320"/>
                </a:cubicBezTo>
                <a:close/>
                <a:moveTo>
                  <a:pt x="147" y="341"/>
                </a:moveTo>
                <a:cubicBezTo>
                  <a:pt x="165" y="364"/>
                  <a:pt x="190" y="381"/>
                  <a:pt x="220" y="389"/>
                </a:cubicBezTo>
                <a:cubicBezTo>
                  <a:pt x="212" y="377"/>
                  <a:pt x="206" y="360"/>
                  <a:pt x="201" y="341"/>
                </a:cubicBezTo>
                <a:lnTo>
                  <a:pt x="147" y="341"/>
                </a:lnTo>
                <a:close/>
                <a:moveTo>
                  <a:pt x="292" y="389"/>
                </a:moveTo>
                <a:cubicBezTo>
                  <a:pt x="321" y="381"/>
                  <a:pt x="347" y="364"/>
                  <a:pt x="365" y="341"/>
                </a:cubicBezTo>
                <a:cubicBezTo>
                  <a:pt x="310" y="341"/>
                  <a:pt x="310" y="341"/>
                  <a:pt x="310" y="341"/>
                </a:cubicBezTo>
                <a:cubicBezTo>
                  <a:pt x="306" y="360"/>
                  <a:pt x="299" y="377"/>
                  <a:pt x="292" y="389"/>
                </a:cubicBezTo>
                <a:close/>
                <a:moveTo>
                  <a:pt x="256" y="394"/>
                </a:moveTo>
                <a:cubicBezTo>
                  <a:pt x="266" y="394"/>
                  <a:pt x="279" y="375"/>
                  <a:pt x="288" y="341"/>
                </a:cubicBezTo>
                <a:cubicBezTo>
                  <a:pt x="223" y="341"/>
                  <a:pt x="223" y="341"/>
                  <a:pt x="223" y="341"/>
                </a:cubicBezTo>
                <a:cubicBezTo>
                  <a:pt x="232" y="375"/>
                  <a:pt x="245" y="394"/>
                  <a:pt x="256" y="3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4" name="Google Shape;1444;p3"/>
          <p:cNvSpPr/>
          <p:nvPr/>
        </p:nvSpPr>
        <p:spPr>
          <a:xfrm>
            <a:off x="469450" y="3309285"/>
            <a:ext cx="369021" cy="370106"/>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31" y="381"/>
                </a:moveTo>
                <a:cubicBezTo>
                  <a:pt x="229" y="383"/>
                  <a:pt x="226" y="384"/>
                  <a:pt x="223" y="384"/>
                </a:cubicBezTo>
                <a:cubicBezTo>
                  <a:pt x="221" y="384"/>
                  <a:pt x="218" y="383"/>
                  <a:pt x="216" y="382"/>
                </a:cubicBezTo>
                <a:cubicBezTo>
                  <a:pt x="213" y="379"/>
                  <a:pt x="200" y="377"/>
                  <a:pt x="194" y="376"/>
                </a:cubicBezTo>
                <a:cubicBezTo>
                  <a:pt x="187" y="375"/>
                  <a:pt x="181" y="374"/>
                  <a:pt x="177" y="372"/>
                </a:cubicBezTo>
                <a:cubicBezTo>
                  <a:pt x="167" y="369"/>
                  <a:pt x="162" y="357"/>
                  <a:pt x="160" y="350"/>
                </a:cubicBezTo>
                <a:cubicBezTo>
                  <a:pt x="159" y="343"/>
                  <a:pt x="156" y="332"/>
                  <a:pt x="161" y="324"/>
                </a:cubicBezTo>
                <a:cubicBezTo>
                  <a:pt x="167" y="317"/>
                  <a:pt x="173" y="302"/>
                  <a:pt x="176" y="291"/>
                </a:cubicBezTo>
                <a:cubicBezTo>
                  <a:pt x="180" y="272"/>
                  <a:pt x="179" y="258"/>
                  <a:pt x="172" y="250"/>
                </a:cubicBezTo>
                <a:cubicBezTo>
                  <a:pt x="164" y="240"/>
                  <a:pt x="149" y="240"/>
                  <a:pt x="149" y="240"/>
                </a:cubicBezTo>
                <a:cubicBezTo>
                  <a:pt x="149" y="240"/>
                  <a:pt x="149" y="240"/>
                  <a:pt x="149" y="240"/>
                </a:cubicBezTo>
                <a:cubicBezTo>
                  <a:pt x="149" y="240"/>
                  <a:pt x="149" y="240"/>
                  <a:pt x="149" y="240"/>
                </a:cubicBezTo>
                <a:cubicBezTo>
                  <a:pt x="148" y="240"/>
                  <a:pt x="134" y="240"/>
                  <a:pt x="125" y="250"/>
                </a:cubicBezTo>
                <a:cubicBezTo>
                  <a:pt x="119" y="259"/>
                  <a:pt x="118" y="272"/>
                  <a:pt x="122" y="291"/>
                </a:cubicBezTo>
                <a:cubicBezTo>
                  <a:pt x="125" y="302"/>
                  <a:pt x="131" y="317"/>
                  <a:pt x="136" y="324"/>
                </a:cubicBezTo>
                <a:cubicBezTo>
                  <a:pt x="142" y="332"/>
                  <a:pt x="139" y="344"/>
                  <a:pt x="137" y="350"/>
                </a:cubicBezTo>
                <a:cubicBezTo>
                  <a:pt x="135" y="357"/>
                  <a:pt x="131" y="369"/>
                  <a:pt x="121" y="372"/>
                </a:cubicBezTo>
                <a:cubicBezTo>
                  <a:pt x="120" y="373"/>
                  <a:pt x="118" y="373"/>
                  <a:pt x="117" y="373"/>
                </a:cubicBezTo>
                <a:cubicBezTo>
                  <a:pt x="113" y="373"/>
                  <a:pt x="109" y="370"/>
                  <a:pt x="107" y="366"/>
                </a:cubicBezTo>
                <a:cubicBezTo>
                  <a:pt x="105" y="361"/>
                  <a:pt x="108" y="354"/>
                  <a:pt x="113" y="352"/>
                </a:cubicBezTo>
                <a:cubicBezTo>
                  <a:pt x="115" y="351"/>
                  <a:pt x="119" y="340"/>
                  <a:pt x="118" y="336"/>
                </a:cubicBezTo>
                <a:cubicBezTo>
                  <a:pt x="112" y="326"/>
                  <a:pt x="105" y="310"/>
                  <a:pt x="101" y="296"/>
                </a:cubicBezTo>
                <a:cubicBezTo>
                  <a:pt x="95" y="270"/>
                  <a:pt x="98" y="250"/>
                  <a:pt x="109" y="237"/>
                </a:cubicBezTo>
                <a:cubicBezTo>
                  <a:pt x="123" y="219"/>
                  <a:pt x="146" y="218"/>
                  <a:pt x="149" y="218"/>
                </a:cubicBezTo>
                <a:cubicBezTo>
                  <a:pt x="149" y="218"/>
                  <a:pt x="149" y="218"/>
                  <a:pt x="149" y="218"/>
                </a:cubicBezTo>
                <a:cubicBezTo>
                  <a:pt x="149" y="218"/>
                  <a:pt x="149" y="218"/>
                  <a:pt x="149" y="218"/>
                </a:cubicBezTo>
                <a:cubicBezTo>
                  <a:pt x="149" y="218"/>
                  <a:pt x="149" y="218"/>
                  <a:pt x="149" y="218"/>
                </a:cubicBezTo>
                <a:cubicBezTo>
                  <a:pt x="149" y="218"/>
                  <a:pt x="149" y="218"/>
                  <a:pt x="149" y="218"/>
                </a:cubicBezTo>
                <a:cubicBezTo>
                  <a:pt x="153" y="218"/>
                  <a:pt x="175" y="219"/>
                  <a:pt x="189" y="237"/>
                </a:cubicBezTo>
                <a:cubicBezTo>
                  <a:pt x="200" y="250"/>
                  <a:pt x="203" y="270"/>
                  <a:pt x="196" y="296"/>
                </a:cubicBezTo>
                <a:cubicBezTo>
                  <a:pt x="193" y="310"/>
                  <a:pt x="186" y="326"/>
                  <a:pt x="180" y="336"/>
                </a:cubicBezTo>
                <a:cubicBezTo>
                  <a:pt x="179" y="340"/>
                  <a:pt x="183" y="351"/>
                  <a:pt x="185" y="353"/>
                </a:cubicBezTo>
                <a:cubicBezTo>
                  <a:pt x="187" y="353"/>
                  <a:pt x="193" y="354"/>
                  <a:pt x="198" y="355"/>
                </a:cubicBezTo>
                <a:cubicBezTo>
                  <a:pt x="210" y="357"/>
                  <a:pt x="223" y="359"/>
                  <a:pt x="230" y="366"/>
                </a:cubicBezTo>
                <a:cubicBezTo>
                  <a:pt x="235" y="370"/>
                  <a:pt x="235" y="376"/>
                  <a:pt x="231" y="381"/>
                </a:cubicBezTo>
                <a:close/>
                <a:moveTo>
                  <a:pt x="416" y="320"/>
                </a:moveTo>
                <a:cubicBezTo>
                  <a:pt x="416" y="326"/>
                  <a:pt x="411" y="330"/>
                  <a:pt x="405" y="330"/>
                </a:cubicBezTo>
                <a:cubicBezTo>
                  <a:pt x="224" y="330"/>
                  <a:pt x="224" y="330"/>
                  <a:pt x="224" y="330"/>
                </a:cubicBezTo>
                <a:cubicBezTo>
                  <a:pt x="218" y="330"/>
                  <a:pt x="213" y="326"/>
                  <a:pt x="213" y="320"/>
                </a:cubicBezTo>
                <a:cubicBezTo>
                  <a:pt x="213" y="314"/>
                  <a:pt x="218" y="309"/>
                  <a:pt x="224" y="309"/>
                </a:cubicBezTo>
                <a:cubicBezTo>
                  <a:pt x="394" y="309"/>
                  <a:pt x="394" y="309"/>
                  <a:pt x="394" y="309"/>
                </a:cubicBezTo>
                <a:cubicBezTo>
                  <a:pt x="394" y="181"/>
                  <a:pt x="394" y="181"/>
                  <a:pt x="394" y="181"/>
                </a:cubicBezTo>
                <a:cubicBezTo>
                  <a:pt x="170" y="181"/>
                  <a:pt x="170" y="181"/>
                  <a:pt x="170" y="181"/>
                </a:cubicBezTo>
                <a:cubicBezTo>
                  <a:pt x="170" y="192"/>
                  <a:pt x="170" y="192"/>
                  <a:pt x="170" y="192"/>
                </a:cubicBezTo>
                <a:cubicBezTo>
                  <a:pt x="170" y="198"/>
                  <a:pt x="166" y="202"/>
                  <a:pt x="160" y="202"/>
                </a:cubicBezTo>
                <a:cubicBezTo>
                  <a:pt x="154" y="202"/>
                  <a:pt x="149" y="198"/>
                  <a:pt x="149" y="192"/>
                </a:cubicBezTo>
                <a:cubicBezTo>
                  <a:pt x="149" y="170"/>
                  <a:pt x="149" y="170"/>
                  <a:pt x="149" y="170"/>
                </a:cubicBezTo>
                <a:cubicBezTo>
                  <a:pt x="149" y="164"/>
                  <a:pt x="154" y="160"/>
                  <a:pt x="160" y="160"/>
                </a:cubicBezTo>
                <a:cubicBezTo>
                  <a:pt x="405" y="160"/>
                  <a:pt x="405" y="160"/>
                  <a:pt x="405" y="160"/>
                </a:cubicBezTo>
                <a:cubicBezTo>
                  <a:pt x="411" y="160"/>
                  <a:pt x="416" y="164"/>
                  <a:pt x="416" y="170"/>
                </a:cubicBezTo>
                <a:lnTo>
                  <a:pt x="416" y="320"/>
                </a:lnTo>
                <a:close/>
                <a:moveTo>
                  <a:pt x="234" y="256"/>
                </a:moveTo>
                <a:cubicBezTo>
                  <a:pt x="362" y="256"/>
                  <a:pt x="362" y="256"/>
                  <a:pt x="362" y="256"/>
                </a:cubicBezTo>
                <a:cubicBezTo>
                  <a:pt x="368" y="256"/>
                  <a:pt x="373" y="260"/>
                  <a:pt x="373" y="266"/>
                </a:cubicBezTo>
                <a:cubicBezTo>
                  <a:pt x="373" y="272"/>
                  <a:pt x="368" y="277"/>
                  <a:pt x="362" y="277"/>
                </a:cubicBezTo>
                <a:cubicBezTo>
                  <a:pt x="234" y="277"/>
                  <a:pt x="234" y="277"/>
                  <a:pt x="234" y="277"/>
                </a:cubicBezTo>
                <a:cubicBezTo>
                  <a:pt x="228" y="277"/>
                  <a:pt x="224" y="272"/>
                  <a:pt x="224" y="266"/>
                </a:cubicBezTo>
                <a:cubicBezTo>
                  <a:pt x="224" y="260"/>
                  <a:pt x="228" y="256"/>
                  <a:pt x="234" y="256"/>
                </a:cubicBezTo>
                <a:close/>
                <a:moveTo>
                  <a:pt x="224" y="224"/>
                </a:moveTo>
                <a:cubicBezTo>
                  <a:pt x="224" y="218"/>
                  <a:pt x="228" y="213"/>
                  <a:pt x="234" y="213"/>
                </a:cubicBezTo>
                <a:cubicBezTo>
                  <a:pt x="362" y="213"/>
                  <a:pt x="362" y="213"/>
                  <a:pt x="362" y="213"/>
                </a:cubicBezTo>
                <a:cubicBezTo>
                  <a:pt x="368" y="213"/>
                  <a:pt x="373" y="218"/>
                  <a:pt x="373" y="224"/>
                </a:cubicBezTo>
                <a:cubicBezTo>
                  <a:pt x="373" y="230"/>
                  <a:pt x="368" y="234"/>
                  <a:pt x="362" y="234"/>
                </a:cubicBezTo>
                <a:cubicBezTo>
                  <a:pt x="234" y="234"/>
                  <a:pt x="234" y="234"/>
                  <a:pt x="234" y="234"/>
                </a:cubicBezTo>
                <a:cubicBezTo>
                  <a:pt x="228" y="234"/>
                  <a:pt x="224" y="230"/>
                  <a:pt x="224" y="22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grpSp>
        <p:nvGrpSpPr>
          <p:cNvPr id="1445" name="Google Shape;1445;p3"/>
          <p:cNvGrpSpPr/>
          <p:nvPr/>
        </p:nvGrpSpPr>
        <p:grpSpPr>
          <a:xfrm>
            <a:off x="469122" y="3902805"/>
            <a:ext cx="369676" cy="369676"/>
            <a:chOff x="5426" y="1148"/>
            <a:chExt cx="340" cy="340"/>
          </a:xfrm>
        </p:grpSpPr>
        <p:sp>
          <p:nvSpPr>
            <p:cNvPr id="1446" name="Google Shape;1446;p3"/>
            <p:cNvSpPr/>
            <p:nvPr/>
          </p:nvSpPr>
          <p:spPr>
            <a:xfrm>
              <a:off x="5518" y="1254"/>
              <a:ext cx="156" cy="142"/>
            </a:xfrm>
            <a:custGeom>
              <a:avLst/>
              <a:gdLst/>
              <a:ahLst/>
              <a:cxnLst/>
              <a:rect l="l" t="t" r="r" b="b"/>
              <a:pathLst>
                <a:path w="235" h="213" extrusionOk="0">
                  <a:moveTo>
                    <a:pt x="203" y="53"/>
                  </a:moveTo>
                  <a:cubicBezTo>
                    <a:pt x="203" y="55"/>
                    <a:pt x="203" y="56"/>
                    <a:pt x="202" y="57"/>
                  </a:cubicBezTo>
                  <a:cubicBezTo>
                    <a:pt x="189" y="87"/>
                    <a:pt x="155" y="106"/>
                    <a:pt x="117" y="106"/>
                  </a:cubicBezTo>
                  <a:cubicBezTo>
                    <a:pt x="80" y="106"/>
                    <a:pt x="47" y="87"/>
                    <a:pt x="33" y="57"/>
                  </a:cubicBezTo>
                  <a:cubicBezTo>
                    <a:pt x="33" y="56"/>
                    <a:pt x="32" y="55"/>
                    <a:pt x="32" y="53"/>
                  </a:cubicBezTo>
                  <a:cubicBezTo>
                    <a:pt x="32" y="0"/>
                    <a:pt x="32" y="0"/>
                    <a:pt x="32" y="0"/>
                  </a:cubicBezTo>
                  <a:cubicBezTo>
                    <a:pt x="0" y="0"/>
                    <a:pt x="0" y="0"/>
                    <a:pt x="0" y="0"/>
                  </a:cubicBezTo>
                  <a:cubicBezTo>
                    <a:pt x="0" y="213"/>
                    <a:pt x="0" y="213"/>
                    <a:pt x="0" y="213"/>
                  </a:cubicBezTo>
                  <a:cubicBezTo>
                    <a:pt x="235" y="213"/>
                    <a:pt x="235" y="213"/>
                    <a:pt x="235" y="213"/>
                  </a:cubicBezTo>
                  <a:cubicBezTo>
                    <a:pt x="235" y="0"/>
                    <a:pt x="235" y="0"/>
                    <a:pt x="235" y="0"/>
                  </a:cubicBezTo>
                  <a:cubicBezTo>
                    <a:pt x="203" y="0"/>
                    <a:pt x="203" y="0"/>
                    <a:pt x="203" y="0"/>
                  </a:cubicBezTo>
                  <a:lnTo>
                    <a:pt x="203" y="53"/>
                  </a:lnTo>
                  <a:close/>
                  <a:moveTo>
                    <a:pt x="203" y="192"/>
                  </a:moveTo>
                  <a:cubicBezTo>
                    <a:pt x="32" y="192"/>
                    <a:pt x="32" y="192"/>
                    <a:pt x="32" y="192"/>
                  </a:cubicBezTo>
                  <a:cubicBezTo>
                    <a:pt x="26" y="192"/>
                    <a:pt x="22" y="187"/>
                    <a:pt x="22" y="181"/>
                  </a:cubicBezTo>
                  <a:cubicBezTo>
                    <a:pt x="22" y="175"/>
                    <a:pt x="26" y="170"/>
                    <a:pt x="32" y="170"/>
                  </a:cubicBezTo>
                  <a:cubicBezTo>
                    <a:pt x="203" y="170"/>
                    <a:pt x="203" y="170"/>
                    <a:pt x="203" y="170"/>
                  </a:cubicBezTo>
                  <a:cubicBezTo>
                    <a:pt x="209" y="170"/>
                    <a:pt x="214" y="175"/>
                    <a:pt x="214" y="181"/>
                  </a:cubicBezTo>
                  <a:cubicBezTo>
                    <a:pt x="214" y="187"/>
                    <a:pt x="209" y="192"/>
                    <a:pt x="203" y="192"/>
                  </a:cubicBezTo>
                  <a:close/>
                  <a:moveTo>
                    <a:pt x="214" y="138"/>
                  </a:moveTo>
                  <a:cubicBezTo>
                    <a:pt x="214" y="144"/>
                    <a:pt x="209" y="149"/>
                    <a:pt x="203" y="149"/>
                  </a:cubicBezTo>
                  <a:cubicBezTo>
                    <a:pt x="32" y="149"/>
                    <a:pt x="32" y="149"/>
                    <a:pt x="32" y="149"/>
                  </a:cubicBezTo>
                  <a:cubicBezTo>
                    <a:pt x="26" y="149"/>
                    <a:pt x="22" y="144"/>
                    <a:pt x="22" y="138"/>
                  </a:cubicBezTo>
                  <a:cubicBezTo>
                    <a:pt x="22" y="132"/>
                    <a:pt x="26" y="128"/>
                    <a:pt x="32" y="128"/>
                  </a:cubicBezTo>
                  <a:cubicBezTo>
                    <a:pt x="203" y="128"/>
                    <a:pt x="203" y="128"/>
                    <a:pt x="203" y="128"/>
                  </a:cubicBezTo>
                  <a:cubicBezTo>
                    <a:pt x="209" y="128"/>
                    <a:pt x="214" y="132"/>
                    <a:pt x="214" y="13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7" name="Google Shape;1447;p3"/>
            <p:cNvSpPr/>
            <p:nvPr/>
          </p:nvSpPr>
          <p:spPr>
            <a:xfrm>
              <a:off x="5553" y="1233"/>
              <a:ext cx="85" cy="78"/>
            </a:xfrm>
            <a:custGeom>
              <a:avLst/>
              <a:gdLst/>
              <a:ahLst/>
              <a:cxnLst/>
              <a:rect l="l" t="t" r="r" b="b"/>
              <a:pathLst>
                <a:path w="128" h="117" extrusionOk="0">
                  <a:moveTo>
                    <a:pt x="63" y="117"/>
                  </a:moveTo>
                  <a:cubicBezTo>
                    <a:pt x="91" y="117"/>
                    <a:pt x="117" y="103"/>
                    <a:pt x="128" y="83"/>
                  </a:cubicBezTo>
                  <a:cubicBezTo>
                    <a:pt x="128" y="0"/>
                    <a:pt x="128" y="0"/>
                    <a:pt x="128" y="0"/>
                  </a:cubicBezTo>
                  <a:cubicBezTo>
                    <a:pt x="0" y="0"/>
                    <a:pt x="0" y="0"/>
                    <a:pt x="0" y="0"/>
                  </a:cubicBezTo>
                  <a:cubicBezTo>
                    <a:pt x="0" y="83"/>
                    <a:pt x="0" y="83"/>
                    <a:pt x="0" y="83"/>
                  </a:cubicBezTo>
                  <a:cubicBezTo>
                    <a:pt x="9" y="100"/>
                    <a:pt x="31" y="117"/>
                    <a:pt x="63" y="117"/>
                  </a:cubicBezTo>
                  <a:close/>
                  <a:moveTo>
                    <a:pt x="24" y="45"/>
                  </a:moveTo>
                  <a:cubicBezTo>
                    <a:pt x="28" y="41"/>
                    <a:pt x="35" y="41"/>
                    <a:pt x="39" y="45"/>
                  </a:cubicBezTo>
                  <a:cubicBezTo>
                    <a:pt x="53" y="59"/>
                    <a:pt x="53" y="59"/>
                    <a:pt x="53" y="59"/>
                  </a:cubicBezTo>
                  <a:cubicBezTo>
                    <a:pt x="53" y="32"/>
                    <a:pt x="53" y="32"/>
                    <a:pt x="53" y="32"/>
                  </a:cubicBezTo>
                  <a:cubicBezTo>
                    <a:pt x="53" y="26"/>
                    <a:pt x="58" y="21"/>
                    <a:pt x="64" y="21"/>
                  </a:cubicBezTo>
                  <a:cubicBezTo>
                    <a:pt x="70" y="21"/>
                    <a:pt x="74" y="26"/>
                    <a:pt x="74" y="32"/>
                  </a:cubicBezTo>
                  <a:cubicBezTo>
                    <a:pt x="74" y="59"/>
                    <a:pt x="74" y="59"/>
                    <a:pt x="74" y="59"/>
                  </a:cubicBezTo>
                  <a:cubicBezTo>
                    <a:pt x="88" y="45"/>
                    <a:pt x="88" y="45"/>
                    <a:pt x="88" y="45"/>
                  </a:cubicBezTo>
                  <a:cubicBezTo>
                    <a:pt x="92" y="41"/>
                    <a:pt x="99" y="41"/>
                    <a:pt x="103" y="45"/>
                  </a:cubicBezTo>
                  <a:cubicBezTo>
                    <a:pt x="107" y="50"/>
                    <a:pt x="107" y="56"/>
                    <a:pt x="103" y="61"/>
                  </a:cubicBezTo>
                  <a:cubicBezTo>
                    <a:pt x="71" y="93"/>
                    <a:pt x="71" y="93"/>
                    <a:pt x="71" y="93"/>
                  </a:cubicBezTo>
                  <a:cubicBezTo>
                    <a:pt x="69" y="95"/>
                    <a:pt x="66" y="96"/>
                    <a:pt x="64" y="96"/>
                  </a:cubicBezTo>
                  <a:cubicBezTo>
                    <a:pt x="61" y="96"/>
                    <a:pt x="58" y="95"/>
                    <a:pt x="56" y="93"/>
                  </a:cubicBezTo>
                  <a:cubicBezTo>
                    <a:pt x="24" y="61"/>
                    <a:pt x="24" y="61"/>
                    <a:pt x="24" y="61"/>
                  </a:cubicBezTo>
                  <a:cubicBezTo>
                    <a:pt x="20" y="56"/>
                    <a:pt x="20" y="50"/>
                    <a:pt x="24" y="4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8" name="Google Shape;1448;p3"/>
            <p:cNvSpPr/>
            <p:nvPr/>
          </p:nvSpPr>
          <p:spPr>
            <a:xfrm>
              <a:off x="5426" y="1148"/>
              <a:ext cx="340" cy="340"/>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49"/>
                    <a:pt x="117" y="149"/>
                    <a:pt x="117" y="149"/>
                  </a:cubicBezTo>
                  <a:cubicBezTo>
                    <a:pt x="117" y="143"/>
                    <a:pt x="122" y="138"/>
                    <a:pt x="128" y="138"/>
                  </a:cubicBezTo>
                  <a:cubicBezTo>
                    <a:pt x="170" y="138"/>
                    <a:pt x="170" y="138"/>
                    <a:pt x="170" y="138"/>
                  </a:cubicBezTo>
                  <a:cubicBezTo>
                    <a:pt x="170" y="117"/>
                    <a:pt x="170" y="117"/>
                    <a:pt x="170" y="117"/>
                  </a:cubicBezTo>
                  <a:cubicBezTo>
                    <a:pt x="170" y="111"/>
                    <a:pt x="175" y="106"/>
                    <a:pt x="181" y="106"/>
                  </a:cubicBezTo>
                  <a:cubicBezTo>
                    <a:pt x="330" y="106"/>
                    <a:pt x="330" y="106"/>
                    <a:pt x="330" y="106"/>
                  </a:cubicBezTo>
                  <a:cubicBezTo>
                    <a:pt x="336" y="106"/>
                    <a:pt x="341" y="111"/>
                    <a:pt x="341" y="117"/>
                  </a:cubicBezTo>
                  <a:cubicBezTo>
                    <a:pt x="341" y="138"/>
                    <a:pt x="341" y="138"/>
                    <a:pt x="341" y="138"/>
                  </a:cubicBezTo>
                  <a:cubicBezTo>
                    <a:pt x="384" y="138"/>
                    <a:pt x="384" y="138"/>
                    <a:pt x="384" y="138"/>
                  </a:cubicBezTo>
                  <a:cubicBezTo>
                    <a:pt x="390" y="138"/>
                    <a:pt x="394" y="143"/>
                    <a:pt x="394" y="149"/>
                  </a:cubicBezTo>
                  <a:lnTo>
                    <a:pt x="394" y="38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grpSp>
      <p:sp>
        <p:nvSpPr>
          <p:cNvPr id="1449" name="Google Shape;1449;p3"/>
          <p:cNvSpPr/>
          <p:nvPr/>
        </p:nvSpPr>
        <p:spPr>
          <a:xfrm>
            <a:off x="470145" y="2151312"/>
            <a:ext cx="367631" cy="367631"/>
          </a:xfrm>
          <a:custGeom>
            <a:avLst/>
            <a:gdLst/>
            <a:ahLst/>
            <a:cxnLst/>
            <a:rect l="l" t="t" r="r" b="b"/>
            <a:pathLst>
              <a:path w="512" h="512" extrusionOk="0">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50" name="Google Shape;1450;p3"/>
          <p:cNvSpPr/>
          <p:nvPr/>
        </p:nvSpPr>
        <p:spPr>
          <a:xfrm>
            <a:off x="469361" y="4556862"/>
            <a:ext cx="368120" cy="367041"/>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51" name="Google Shape;1451;p3"/>
          <p:cNvSpPr/>
          <p:nvPr/>
        </p:nvSpPr>
        <p:spPr>
          <a:xfrm>
            <a:off x="469122" y="5084932"/>
            <a:ext cx="367631" cy="367631"/>
          </a:xfrm>
          <a:custGeom>
            <a:avLst/>
            <a:gdLst/>
            <a:ahLst/>
            <a:cxnLst/>
            <a:rect l="l" t="t" r="r" b="b"/>
            <a:pathLst>
              <a:path w="512" h="512" extrusionOk="0">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293447933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pic>
        <p:nvPicPr>
          <p:cNvPr id="16" name="Picture 15">
            <a:extLst>
              <a:ext uri="{FF2B5EF4-FFF2-40B4-BE49-F238E27FC236}">
                <a16:creationId xmlns:a16="http://schemas.microsoft.com/office/drawing/2014/main" id="{8E1CD754-A588-4E28-CB7A-ED3D6560947B}"/>
              </a:ext>
            </a:extLst>
          </p:cNvPr>
          <p:cNvPicPr>
            <a:picLocks noChangeAspect="1"/>
          </p:cNvPicPr>
          <p:nvPr/>
        </p:nvPicPr>
        <p:blipFill>
          <a:blip r:embed="rId3"/>
          <a:stretch>
            <a:fillRect/>
          </a:stretch>
        </p:blipFill>
        <p:spPr>
          <a:xfrm>
            <a:off x="8134815" y="1924942"/>
            <a:ext cx="3585093" cy="2989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62146CA7-9654-D0DC-CF70-5AA78A5D2590}"/>
              </a:ext>
            </a:extLst>
          </p:cNvPr>
          <p:cNvPicPr>
            <a:picLocks noChangeAspect="1"/>
          </p:cNvPicPr>
          <p:nvPr/>
        </p:nvPicPr>
        <p:blipFill>
          <a:blip r:embed="rId4"/>
          <a:stretch>
            <a:fillRect/>
          </a:stretch>
        </p:blipFill>
        <p:spPr>
          <a:xfrm>
            <a:off x="4294671" y="1913139"/>
            <a:ext cx="3585093" cy="30016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5A810ED8-99B0-F8F0-9224-E614DD81F426}"/>
              </a:ext>
            </a:extLst>
          </p:cNvPr>
          <p:cNvPicPr>
            <a:picLocks noChangeAspect="1"/>
          </p:cNvPicPr>
          <p:nvPr/>
        </p:nvPicPr>
        <p:blipFill>
          <a:blip r:embed="rId5"/>
          <a:stretch>
            <a:fillRect/>
          </a:stretch>
        </p:blipFill>
        <p:spPr>
          <a:xfrm>
            <a:off x="429761" y="1885557"/>
            <a:ext cx="3650627" cy="3029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79" name="Google Shape;1879;p30"/>
          <p:cNvSpPr txBox="1">
            <a:spLocks noGrp="1"/>
          </p:cNvSpPr>
          <p:nvPr>
            <p:ph type="title"/>
          </p:nvPr>
        </p:nvSpPr>
        <p:spPr>
          <a:xfrm>
            <a:off x="469900" y="412421"/>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3G </a:t>
            </a:r>
            <a:r>
              <a:rPr lang="fr-FR" sz="2400" dirty="0" err="1">
                <a:solidFill>
                  <a:srgbClr val="414141"/>
                </a:solidFill>
              </a:rPr>
              <a:t>coverage-Maps</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smtClean="0">
                <a:solidFill>
                  <a:srgbClr val="7F7F7F"/>
                </a:solidFill>
              </a:rPr>
              <a:t>CELLTIS have the best </a:t>
            </a:r>
            <a:r>
              <a:rPr lang="fr-FR" sz="1400" dirty="0" smtClean="0">
                <a:solidFill>
                  <a:srgbClr val="7F7F7F"/>
                </a:solidFill>
                <a:sym typeface="Verdana"/>
              </a:rPr>
              <a:t>3G </a:t>
            </a:r>
            <a:r>
              <a:rPr lang="fr-FR" sz="1400" dirty="0" err="1">
                <a:solidFill>
                  <a:srgbClr val="7F7F7F"/>
                </a:solidFill>
                <a:sym typeface="Verdana"/>
              </a:rPr>
              <a:t>coverage</a:t>
            </a:r>
            <a:r>
              <a:rPr lang="fr-FR" sz="1400" dirty="0">
                <a:solidFill>
                  <a:srgbClr val="7F7F7F"/>
                </a:solidFill>
                <a:sym typeface="Verdana"/>
              </a:rPr>
              <a:t> </a:t>
            </a:r>
            <a:r>
              <a:rPr lang="fr-FR" sz="1400" dirty="0" smtClean="0">
                <a:solidFill>
                  <a:srgbClr val="7F7F7F"/>
                </a:solidFill>
                <a:sym typeface="Verdana"/>
              </a:rPr>
              <a:t>distribution</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80" name="Google Shape;1880;p3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20</a:t>
            </a:fld>
            <a:endParaRPr sz="651" b="0" i="0" u="none" strike="noStrike" cap="none">
              <a:solidFill>
                <a:srgbClr val="000000"/>
              </a:solidFill>
              <a:latin typeface="Verdana"/>
              <a:ea typeface="Verdana"/>
              <a:cs typeface="Verdana"/>
              <a:sym typeface="Verdana"/>
            </a:endParaRPr>
          </a:p>
        </p:txBody>
      </p:sp>
      <p:sp>
        <p:nvSpPr>
          <p:cNvPr id="1881" name="Google Shape;1881;p3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884" name="Google Shape;1884;p30"/>
          <p:cNvPicPr preferRelativeResize="0"/>
          <p:nvPr/>
        </p:nvPicPr>
        <p:blipFill rotWithShape="1">
          <a:blip r:embed="rId6">
            <a:alphaModFix/>
          </a:blip>
          <a:srcRect/>
          <a:stretch/>
        </p:blipFill>
        <p:spPr>
          <a:xfrm>
            <a:off x="429761" y="1885557"/>
            <a:ext cx="292340" cy="300095"/>
          </a:xfrm>
          <a:prstGeom prst="roundRect">
            <a:avLst>
              <a:gd name="adj" fmla="val 8594"/>
            </a:avLst>
          </a:prstGeom>
          <a:solidFill>
            <a:srgbClr val="ECECEC"/>
          </a:solidFill>
          <a:ln>
            <a:noFill/>
          </a:ln>
          <a:effectLst>
            <a:reflection stA="38000" endPos="28000" dist="5000" dir="5400000" sy="-100000" algn="bl" rotWithShape="0"/>
          </a:effectLst>
        </p:spPr>
      </p:pic>
      <p:pic>
        <p:nvPicPr>
          <p:cNvPr id="1887" name="Google Shape;1887;p30"/>
          <p:cNvPicPr preferRelativeResize="0"/>
          <p:nvPr/>
        </p:nvPicPr>
        <p:blipFill rotWithShape="1">
          <a:blip r:embed="rId7">
            <a:alphaModFix/>
          </a:blip>
          <a:srcRect l="8657" r="10313"/>
          <a:stretch/>
        </p:blipFill>
        <p:spPr>
          <a:xfrm>
            <a:off x="4294671" y="1913139"/>
            <a:ext cx="351632" cy="272513"/>
          </a:xfrm>
          <a:prstGeom prst="roundRect">
            <a:avLst>
              <a:gd name="adj" fmla="val 8594"/>
            </a:avLst>
          </a:prstGeom>
          <a:solidFill>
            <a:srgbClr val="ECECEC"/>
          </a:solidFill>
          <a:ln>
            <a:noFill/>
          </a:ln>
          <a:effectLst>
            <a:reflection stA="38000" endPos="28000" dist="5000" dir="5400000" sy="-100000" algn="bl" rotWithShape="0"/>
          </a:effectLst>
        </p:spPr>
      </p:pic>
      <p:pic>
        <p:nvPicPr>
          <p:cNvPr id="21" name="Google Shape;1863;p28">
            <a:extLst>
              <a:ext uri="{FF2B5EF4-FFF2-40B4-BE49-F238E27FC236}">
                <a16:creationId xmlns:a16="http://schemas.microsoft.com/office/drawing/2014/main" id="{0BC7AD00-427A-133B-653E-10463ABB39E6}"/>
              </a:ext>
            </a:extLst>
          </p:cNvPr>
          <p:cNvPicPr preferRelativeResize="0"/>
          <p:nvPr/>
        </p:nvPicPr>
        <p:blipFill rotWithShape="1">
          <a:blip r:embed="rId8">
            <a:alphaModFix/>
          </a:blip>
          <a:srcRect/>
          <a:stretch/>
        </p:blipFill>
        <p:spPr>
          <a:xfrm>
            <a:off x="8169343" y="1924943"/>
            <a:ext cx="361361" cy="310577"/>
          </a:xfrm>
          <a:prstGeom prst="rect">
            <a:avLst/>
          </a:prstGeom>
          <a:noFill/>
          <a:ln>
            <a:noFill/>
          </a:ln>
        </p:spPr>
      </p:pic>
      <p:pic>
        <p:nvPicPr>
          <p:cNvPr id="7" name="Picture 6">
            <a:extLst>
              <a:ext uri="{FF2B5EF4-FFF2-40B4-BE49-F238E27FC236}">
                <a16:creationId xmlns:a16="http://schemas.microsoft.com/office/drawing/2014/main" id="{E362B5A4-994A-F1BC-8DFF-7DC35E7F4A60}"/>
              </a:ext>
            </a:extLst>
          </p:cNvPr>
          <p:cNvPicPr>
            <a:picLocks noChangeAspect="1"/>
          </p:cNvPicPr>
          <p:nvPr/>
        </p:nvPicPr>
        <p:blipFill>
          <a:blip r:embed="rId9"/>
          <a:stretch>
            <a:fillRect/>
          </a:stretch>
        </p:blipFill>
        <p:spPr>
          <a:xfrm>
            <a:off x="2402824" y="1885557"/>
            <a:ext cx="1688164" cy="787365"/>
          </a:xfrm>
          <a:prstGeom prst="rect">
            <a:avLst/>
          </a:prstGeom>
        </p:spPr>
      </p:pic>
      <p:pic>
        <p:nvPicPr>
          <p:cNvPr id="13" name="Picture 12">
            <a:extLst>
              <a:ext uri="{FF2B5EF4-FFF2-40B4-BE49-F238E27FC236}">
                <a16:creationId xmlns:a16="http://schemas.microsoft.com/office/drawing/2014/main" id="{5F1FE33D-B3DA-0C47-06FA-332E3A880B70}"/>
              </a:ext>
            </a:extLst>
          </p:cNvPr>
          <p:cNvPicPr>
            <a:picLocks noChangeAspect="1"/>
          </p:cNvPicPr>
          <p:nvPr/>
        </p:nvPicPr>
        <p:blipFill>
          <a:blip r:embed="rId10"/>
          <a:stretch>
            <a:fillRect/>
          </a:stretch>
        </p:blipFill>
        <p:spPr>
          <a:xfrm>
            <a:off x="6309545" y="1913139"/>
            <a:ext cx="1570219" cy="759783"/>
          </a:xfrm>
          <a:prstGeom prst="rect">
            <a:avLst/>
          </a:prstGeom>
        </p:spPr>
      </p:pic>
      <p:pic>
        <p:nvPicPr>
          <p:cNvPr id="19" name="Picture 18">
            <a:extLst>
              <a:ext uri="{FF2B5EF4-FFF2-40B4-BE49-F238E27FC236}">
                <a16:creationId xmlns:a16="http://schemas.microsoft.com/office/drawing/2014/main" id="{9B14CB1C-1F83-8BAE-7DE6-AC14BBF4EDA7}"/>
              </a:ext>
            </a:extLst>
          </p:cNvPr>
          <p:cNvPicPr>
            <a:picLocks noChangeAspect="1"/>
          </p:cNvPicPr>
          <p:nvPr/>
        </p:nvPicPr>
        <p:blipFill>
          <a:blip r:embed="rId11"/>
          <a:stretch>
            <a:fillRect/>
          </a:stretch>
        </p:blipFill>
        <p:spPr>
          <a:xfrm>
            <a:off x="10101431" y="1924943"/>
            <a:ext cx="1615772" cy="753601"/>
          </a:xfrm>
          <a:prstGeom prst="rect">
            <a:avLst/>
          </a:prstGeo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graphicFrame>
        <p:nvGraphicFramePr>
          <p:cNvPr id="8" name="Graphique 12">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809571583"/>
              </p:ext>
            </p:extLst>
          </p:nvPr>
        </p:nvGraphicFramePr>
        <p:xfrm>
          <a:off x="1785937" y="1777648"/>
          <a:ext cx="8620125" cy="4348832"/>
        </p:xfrm>
        <a:graphic>
          <a:graphicData uri="http://schemas.openxmlformats.org/drawingml/2006/chart">
            <c:chart xmlns:c="http://schemas.openxmlformats.org/drawingml/2006/chart" xmlns:r="http://schemas.openxmlformats.org/officeDocument/2006/relationships" r:id="rId3"/>
          </a:graphicData>
        </a:graphic>
      </p:graphicFrame>
      <p:sp>
        <p:nvSpPr>
          <p:cNvPr id="1896" name="Google Shape;1896;p3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4G </a:t>
            </a:r>
            <a:r>
              <a:rPr lang="fr-FR" sz="2400" dirty="0" err="1">
                <a:solidFill>
                  <a:srgbClr val="414141"/>
                </a:solidFill>
              </a:rPr>
              <a:t>coverage</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a:solidFill>
                  <a:srgbClr val="7F7F7F"/>
                </a:solidFill>
              </a:rPr>
              <a:t>Only MOOV reach the ARCEP 4G coverage thresholds. MTN and CELTISS failed in </a:t>
            </a:r>
            <a:r>
              <a:rPr lang="en-US" sz="1400" dirty="0" err="1">
                <a:solidFill>
                  <a:srgbClr val="7F7F7F"/>
                </a:solidFill>
              </a:rPr>
              <a:t>Incar</a:t>
            </a:r>
            <a:r>
              <a:rPr lang="en-US" sz="1400" dirty="0">
                <a:solidFill>
                  <a:srgbClr val="7F7F7F"/>
                </a:solidFill>
              </a:rPr>
              <a:t> &amp;Indoor 4G coverage</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97" name="Google Shape;1897;p3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21</a:t>
            </a:fld>
            <a:endParaRPr sz="651" b="0" i="0" u="none" strike="noStrike" cap="none">
              <a:solidFill>
                <a:srgbClr val="000000"/>
              </a:solidFill>
              <a:latin typeface="Verdana"/>
              <a:ea typeface="Verdana"/>
              <a:cs typeface="Verdana"/>
              <a:sym typeface="Verdana"/>
            </a:endParaRPr>
          </a:p>
        </p:txBody>
      </p:sp>
      <p:sp>
        <p:nvSpPr>
          <p:cNvPr id="1898" name="Google Shape;1898;p3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00" name="Google Shape;1900;p31"/>
          <p:cNvCxnSpPr/>
          <p:nvPr/>
        </p:nvCxnSpPr>
        <p:spPr>
          <a:xfrm>
            <a:off x="2885930" y="3026751"/>
            <a:ext cx="6864153"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pic>
        <p:nvPicPr>
          <p:cNvPr id="17" name="Picture 16">
            <a:extLst>
              <a:ext uri="{FF2B5EF4-FFF2-40B4-BE49-F238E27FC236}">
                <a16:creationId xmlns:a16="http://schemas.microsoft.com/office/drawing/2014/main" id="{87525E28-2607-4F5C-45DD-05E64AB75446}"/>
              </a:ext>
            </a:extLst>
          </p:cNvPr>
          <p:cNvPicPr>
            <a:picLocks noChangeAspect="1"/>
          </p:cNvPicPr>
          <p:nvPr/>
        </p:nvPicPr>
        <p:blipFill>
          <a:blip r:embed="rId3"/>
          <a:stretch>
            <a:fillRect/>
          </a:stretch>
        </p:blipFill>
        <p:spPr>
          <a:xfrm>
            <a:off x="8303361" y="1942663"/>
            <a:ext cx="3713204" cy="3375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291D9D8F-6AA9-1467-A6B7-61C4554FE706}"/>
              </a:ext>
            </a:extLst>
          </p:cNvPr>
          <p:cNvPicPr>
            <a:picLocks noChangeAspect="1"/>
          </p:cNvPicPr>
          <p:nvPr/>
        </p:nvPicPr>
        <p:blipFill>
          <a:blip r:embed="rId4"/>
          <a:stretch>
            <a:fillRect/>
          </a:stretch>
        </p:blipFill>
        <p:spPr>
          <a:xfrm>
            <a:off x="4386510" y="1942663"/>
            <a:ext cx="3713204" cy="3375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23B132E0-A614-829D-551A-8E89AAE48DAD}"/>
              </a:ext>
            </a:extLst>
          </p:cNvPr>
          <p:cNvPicPr>
            <a:picLocks noChangeAspect="1"/>
          </p:cNvPicPr>
          <p:nvPr/>
        </p:nvPicPr>
        <p:blipFill>
          <a:blip r:embed="rId5"/>
          <a:stretch>
            <a:fillRect/>
          </a:stretch>
        </p:blipFill>
        <p:spPr>
          <a:xfrm>
            <a:off x="469900" y="1955555"/>
            <a:ext cx="3713204" cy="33685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06" name="Google Shape;1906;p3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4G </a:t>
            </a:r>
            <a:r>
              <a:rPr lang="fr-FR" sz="2400" dirty="0" err="1">
                <a:solidFill>
                  <a:srgbClr val="414141"/>
                </a:solidFill>
              </a:rPr>
              <a:t>coverage</a:t>
            </a:r>
            <a:r>
              <a:rPr lang="fr-FR" sz="2400" dirty="0">
                <a:solidFill>
                  <a:srgbClr val="414141"/>
                </a:solidFill>
              </a:rPr>
              <a:t> - </a:t>
            </a:r>
            <a:r>
              <a:rPr lang="fr-FR" sz="2400" dirty="0" err="1">
                <a:solidFill>
                  <a:srgbClr val="414141"/>
                </a:solidFill>
              </a:rPr>
              <a:t>Maps</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smtClean="0">
                <a:solidFill>
                  <a:srgbClr val="7F7F7F"/>
                </a:solidFill>
              </a:rPr>
              <a:t>MOOV </a:t>
            </a:r>
            <a:r>
              <a:rPr lang="fr-FR" sz="1400" dirty="0">
                <a:solidFill>
                  <a:srgbClr val="7F7F7F"/>
                </a:solidFill>
              </a:rPr>
              <a:t>have the best </a:t>
            </a:r>
            <a:r>
              <a:rPr lang="fr-FR" sz="1400" dirty="0" smtClean="0">
                <a:solidFill>
                  <a:srgbClr val="7F7F7F"/>
                </a:solidFill>
              </a:rPr>
              <a:t>4G </a:t>
            </a:r>
            <a:r>
              <a:rPr lang="fr-FR" sz="1400" dirty="0" err="1">
                <a:solidFill>
                  <a:srgbClr val="7F7F7F"/>
                </a:solidFill>
              </a:rPr>
              <a:t>coverage</a:t>
            </a:r>
            <a:r>
              <a:rPr lang="fr-FR" sz="1400" dirty="0">
                <a:solidFill>
                  <a:srgbClr val="7F7F7F"/>
                </a:solidFill>
              </a:rPr>
              <a:t> distribution</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907" name="Google Shape;1907;p3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22</a:t>
            </a:fld>
            <a:endParaRPr sz="651" b="0" i="0" u="none" strike="noStrike" cap="none">
              <a:solidFill>
                <a:srgbClr val="000000"/>
              </a:solidFill>
              <a:latin typeface="Verdana"/>
              <a:ea typeface="Verdana"/>
              <a:cs typeface="Verdana"/>
              <a:sym typeface="Verdana"/>
            </a:endParaRPr>
          </a:p>
        </p:txBody>
      </p:sp>
      <p:sp>
        <p:nvSpPr>
          <p:cNvPr id="1908" name="Google Shape;1908;p3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pic>
        <p:nvPicPr>
          <p:cNvPr id="1917" name="Google Shape;1917;p32"/>
          <p:cNvPicPr preferRelativeResize="0"/>
          <p:nvPr/>
        </p:nvPicPr>
        <p:blipFill rotWithShape="1">
          <a:blip r:embed="rId6">
            <a:alphaModFix/>
          </a:blip>
          <a:srcRect/>
          <a:stretch/>
        </p:blipFill>
        <p:spPr>
          <a:xfrm>
            <a:off x="496573" y="1955555"/>
            <a:ext cx="258077" cy="326166"/>
          </a:xfrm>
          <a:prstGeom prst="roundRect">
            <a:avLst>
              <a:gd name="adj" fmla="val 8594"/>
            </a:avLst>
          </a:prstGeom>
          <a:solidFill>
            <a:srgbClr val="ECECEC"/>
          </a:solidFill>
          <a:ln>
            <a:noFill/>
          </a:ln>
          <a:effectLst>
            <a:reflection stA="38000" endPos="28000" dist="5000" dir="5400000" sy="-100000" algn="bl" rotWithShape="0"/>
          </a:effectLst>
        </p:spPr>
      </p:pic>
      <p:pic>
        <p:nvPicPr>
          <p:cNvPr id="13" name="Google Shape;1912;p32">
            <a:extLst>
              <a:ext uri="{FF2B5EF4-FFF2-40B4-BE49-F238E27FC236}">
                <a16:creationId xmlns:a16="http://schemas.microsoft.com/office/drawing/2014/main" id="{9563B188-0831-7130-ECE8-CD4563452ABA}"/>
              </a:ext>
            </a:extLst>
          </p:cNvPr>
          <p:cNvPicPr preferRelativeResize="0"/>
          <p:nvPr/>
        </p:nvPicPr>
        <p:blipFill rotWithShape="1">
          <a:blip r:embed="rId7">
            <a:alphaModFix/>
          </a:blip>
          <a:srcRect l="8657" r="10313"/>
          <a:stretch/>
        </p:blipFill>
        <p:spPr>
          <a:xfrm>
            <a:off x="4420152" y="1942663"/>
            <a:ext cx="291005" cy="288497"/>
          </a:xfrm>
          <a:prstGeom prst="roundRect">
            <a:avLst>
              <a:gd name="adj" fmla="val 8594"/>
            </a:avLst>
          </a:prstGeom>
          <a:solidFill>
            <a:srgbClr val="ECECEC"/>
          </a:solidFill>
          <a:ln>
            <a:noFill/>
          </a:ln>
          <a:effectLst>
            <a:reflection stA="38000" endPos="28000" dist="5000" dir="5400000" sy="-100000" algn="bl" rotWithShape="0"/>
          </a:effectLst>
        </p:spPr>
      </p:pic>
      <p:pic>
        <p:nvPicPr>
          <p:cNvPr id="21" name="Google Shape;1915;p32">
            <a:extLst>
              <a:ext uri="{FF2B5EF4-FFF2-40B4-BE49-F238E27FC236}">
                <a16:creationId xmlns:a16="http://schemas.microsoft.com/office/drawing/2014/main" id="{D27C3BF1-C867-0086-87AB-D27BED7C27FC}"/>
              </a:ext>
            </a:extLst>
          </p:cNvPr>
          <p:cNvPicPr preferRelativeResize="0"/>
          <p:nvPr/>
        </p:nvPicPr>
        <p:blipFill rotWithShape="1">
          <a:blip r:embed="rId8">
            <a:alphaModFix/>
          </a:blip>
          <a:srcRect/>
          <a:stretch/>
        </p:blipFill>
        <p:spPr>
          <a:xfrm>
            <a:off x="8303120" y="1973083"/>
            <a:ext cx="251494" cy="258077"/>
          </a:xfrm>
          <a:prstGeom prst="rect">
            <a:avLst/>
          </a:prstGeom>
          <a:noFill/>
          <a:ln>
            <a:noFill/>
          </a:ln>
        </p:spPr>
      </p:pic>
      <p:pic>
        <p:nvPicPr>
          <p:cNvPr id="6" name="Picture 5">
            <a:extLst>
              <a:ext uri="{FF2B5EF4-FFF2-40B4-BE49-F238E27FC236}">
                <a16:creationId xmlns:a16="http://schemas.microsoft.com/office/drawing/2014/main" id="{77AE7A96-CB6B-C6C5-5C96-18E07A671224}"/>
              </a:ext>
            </a:extLst>
          </p:cNvPr>
          <p:cNvPicPr>
            <a:picLocks noChangeAspect="1"/>
          </p:cNvPicPr>
          <p:nvPr/>
        </p:nvPicPr>
        <p:blipFill>
          <a:blip r:embed="rId9"/>
          <a:stretch>
            <a:fillRect/>
          </a:stretch>
        </p:blipFill>
        <p:spPr>
          <a:xfrm>
            <a:off x="2494091" y="1955555"/>
            <a:ext cx="1689013" cy="847871"/>
          </a:xfrm>
          <a:prstGeom prst="rect">
            <a:avLst/>
          </a:prstGeom>
        </p:spPr>
      </p:pic>
      <p:pic>
        <p:nvPicPr>
          <p:cNvPr id="14" name="Picture 13">
            <a:extLst>
              <a:ext uri="{FF2B5EF4-FFF2-40B4-BE49-F238E27FC236}">
                <a16:creationId xmlns:a16="http://schemas.microsoft.com/office/drawing/2014/main" id="{58F40570-1DBE-07B0-0C4B-BD5D0F4974B2}"/>
              </a:ext>
            </a:extLst>
          </p:cNvPr>
          <p:cNvPicPr>
            <a:picLocks noChangeAspect="1"/>
          </p:cNvPicPr>
          <p:nvPr/>
        </p:nvPicPr>
        <p:blipFill>
          <a:blip r:embed="rId10"/>
          <a:stretch>
            <a:fillRect/>
          </a:stretch>
        </p:blipFill>
        <p:spPr>
          <a:xfrm>
            <a:off x="6549016" y="1942663"/>
            <a:ext cx="1550698" cy="861499"/>
          </a:xfrm>
          <a:prstGeom prst="rect">
            <a:avLst/>
          </a:prstGeom>
        </p:spPr>
      </p:pic>
      <p:pic>
        <p:nvPicPr>
          <p:cNvPr id="19" name="Picture 18">
            <a:extLst>
              <a:ext uri="{FF2B5EF4-FFF2-40B4-BE49-F238E27FC236}">
                <a16:creationId xmlns:a16="http://schemas.microsoft.com/office/drawing/2014/main" id="{606FA940-CCA3-1AB3-E077-87DCA9202F30}"/>
              </a:ext>
            </a:extLst>
          </p:cNvPr>
          <p:cNvPicPr>
            <a:picLocks noChangeAspect="1"/>
          </p:cNvPicPr>
          <p:nvPr/>
        </p:nvPicPr>
        <p:blipFill>
          <a:blip r:embed="rId11"/>
          <a:stretch>
            <a:fillRect/>
          </a:stretch>
        </p:blipFill>
        <p:spPr>
          <a:xfrm>
            <a:off x="10434918" y="1942663"/>
            <a:ext cx="1595157" cy="859027"/>
          </a:xfrm>
          <a:prstGeom prst="rect">
            <a:avLst/>
          </a:prstGeom>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1922" name="Google Shape;1922;p33"/>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voice service</a:t>
            </a:r>
            <a:endParaRPr sz="2600" b="0" i="0" u="none" strike="noStrike" cap="none">
              <a:solidFill>
                <a:srgbClr val="FFFFFF"/>
              </a:solidFill>
              <a:latin typeface="Quattrocento Sans"/>
              <a:ea typeface="Quattrocento Sans"/>
              <a:cs typeface="Quattrocento Sans"/>
              <a:sym typeface="Quattrocento Sans"/>
            </a:endParaRPr>
          </a:p>
        </p:txBody>
      </p:sp>
      <p:sp>
        <p:nvSpPr>
          <p:cNvPr id="1923" name="Google Shape;1923;p33"/>
          <p:cNvSpPr txBox="1"/>
          <p:nvPr/>
        </p:nvSpPr>
        <p:spPr>
          <a:xfrm>
            <a:off x="443345" y="2090740"/>
            <a:ext cx="1747406"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smtClean="0">
                <a:solidFill>
                  <a:srgbClr val="FFFFFF"/>
                </a:solidFill>
                <a:latin typeface="Quattrocento Sans"/>
                <a:ea typeface="Quattrocento Sans"/>
                <a:cs typeface="Quattrocento Sans"/>
                <a:sym typeface="Quattrocento Sans"/>
              </a:rPr>
              <a:t>05</a:t>
            </a:r>
            <a:endParaRPr dirty="0"/>
          </a:p>
        </p:txBody>
      </p:sp>
      <p:cxnSp>
        <p:nvCxnSpPr>
          <p:cNvPr id="1924" name="Google Shape;1924;p33"/>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graphicFrame>
        <p:nvGraphicFramePr>
          <p:cNvPr id="10" name="Graphique 3">
            <a:extLst>
              <a:ext uri="{FF2B5EF4-FFF2-40B4-BE49-F238E27FC236}">
                <a16:creationId xmlns:a16="http://schemas.microsoft.com/office/drawing/2014/main" id="{00000000-0008-0000-0000-00000E000000}"/>
              </a:ext>
            </a:extLst>
          </p:cNvPr>
          <p:cNvGraphicFramePr>
            <a:graphicFrameLocks/>
          </p:cNvGraphicFramePr>
          <p:nvPr>
            <p:extLst>
              <p:ext uri="{D42A27DB-BD31-4B8C-83A1-F6EECF244321}">
                <p14:modId xmlns:p14="http://schemas.microsoft.com/office/powerpoint/2010/main" val="16166545"/>
              </p:ext>
            </p:extLst>
          </p:nvPr>
        </p:nvGraphicFramePr>
        <p:xfrm>
          <a:off x="451630" y="2017505"/>
          <a:ext cx="3355340" cy="4297569"/>
        </p:xfrm>
        <a:graphic>
          <a:graphicData uri="http://schemas.openxmlformats.org/drawingml/2006/chart">
            <c:chart xmlns:c="http://schemas.openxmlformats.org/drawingml/2006/chart" xmlns:r="http://schemas.openxmlformats.org/officeDocument/2006/relationships" r:id="rId3"/>
          </a:graphicData>
        </a:graphic>
      </p:graphicFrame>
      <p:sp>
        <p:nvSpPr>
          <p:cNvPr id="1930" name="Google Shape;1930;p3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CS </a:t>
            </a:r>
            <a:r>
              <a:rPr lang="fr-FR" sz="2400" dirty="0" err="1">
                <a:solidFill>
                  <a:srgbClr val="414141"/>
                </a:solidFill>
              </a:rPr>
              <a:t>Accessibility</a:t>
            </a:r>
            <a:r>
              <a:rPr lang="fr-FR" sz="2400" dirty="0">
                <a:solidFill>
                  <a:srgbClr val="414141"/>
                </a:solidFill>
              </a:rPr>
              <a:t> 2G/3G BLOCKED CALLS </a:t>
            </a:r>
            <a:br>
              <a:rPr lang="fr-FR" sz="2400" dirty="0">
                <a:solidFill>
                  <a:srgbClr val="414141"/>
                </a:solidFill>
              </a:rPr>
            </a:br>
            <a:r>
              <a:rPr lang="fr-FR" sz="2400" dirty="0" smtClean="0">
                <a:solidFill>
                  <a:srgbClr val="414141"/>
                </a:solidFill>
              </a:rPr>
              <a:t/>
            </a:r>
            <a:br>
              <a:rPr lang="fr-FR" sz="2400" dirty="0" smtClean="0">
                <a:solidFill>
                  <a:srgbClr val="414141"/>
                </a:solidFill>
              </a:rPr>
            </a:br>
            <a:r>
              <a:rPr lang="fr-FR" sz="2400" dirty="0">
                <a:solidFill>
                  <a:schemeClr val="accent1"/>
                </a:solidFill>
              </a:rPr>
              <a:t/>
            </a:r>
            <a:br>
              <a:rPr lang="fr-FR" sz="2400" dirty="0">
                <a:solidFill>
                  <a:schemeClr val="accent1"/>
                </a:solidFill>
              </a:rPr>
            </a:br>
            <a:r>
              <a:rPr lang="en-US" sz="1400" dirty="0">
                <a:solidFill>
                  <a:srgbClr val="7F7F7F"/>
                </a:solidFill>
              </a:rPr>
              <a:t>MTN is ranked first in voice accessibility and It’s the only operator that satisfied the blocking rate  ARCEP requirement</a:t>
            </a:r>
            <a:br>
              <a:rPr lang="en-US" sz="1400" dirty="0">
                <a:solidFill>
                  <a:srgbClr val="7F7F7F"/>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931" name="Google Shape;1931;p3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24</a:t>
            </a:fld>
            <a:endParaRPr sz="651" b="0" i="0" u="none" strike="noStrike" cap="none">
              <a:solidFill>
                <a:srgbClr val="000000"/>
              </a:solidFill>
              <a:latin typeface="Verdana"/>
              <a:ea typeface="Verdana"/>
              <a:cs typeface="Verdana"/>
              <a:sym typeface="Verdana"/>
            </a:endParaRPr>
          </a:p>
        </p:txBody>
      </p:sp>
      <p:sp>
        <p:nvSpPr>
          <p:cNvPr id="1932" name="Google Shape;1932;p3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35" name="Google Shape;1935;p34"/>
          <p:cNvCxnSpPr/>
          <p:nvPr/>
        </p:nvCxnSpPr>
        <p:spPr>
          <a:xfrm rot="10800000" flipH="1">
            <a:off x="1129492" y="5424376"/>
            <a:ext cx="2478232" cy="4330"/>
          </a:xfrm>
          <a:prstGeom prst="straightConnector1">
            <a:avLst/>
          </a:prstGeom>
          <a:noFill/>
          <a:ln w="28575" cap="flat" cmpd="sng">
            <a:solidFill>
              <a:srgbClr val="DA291C"/>
            </a:solidFill>
            <a:prstDash val="dash"/>
            <a:round/>
            <a:headEnd type="none" w="sm" len="sm"/>
            <a:tailEnd type="none" w="sm" len="sm"/>
          </a:ln>
        </p:spPr>
      </p:cxnSp>
      <p:graphicFrame>
        <p:nvGraphicFramePr>
          <p:cNvPr id="11" name="Graphique 3">
            <a:extLst>
              <a:ext uri="{FF2B5EF4-FFF2-40B4-BE49-F238E27FC236}">
                <a16:creationId xmlns:a16="http://schemas.microsoft.com/office/drawing/2014/main" id="{7E92C824-B9E5-4D3A-A405-27B1952A4869}"/>
              </a:ext>
            </a:extLst>
          </p:cNvPr>
          <p:cNvGraphicFramePr>
            <a:graphicFrameLocks/>
          </p:cNvGraphicFramePr>
          <p:nvPr>
            <p:extLst>
              <p:ext uri="{D42A27DB-BD31-4B8C-83A1-F6EECF244321}">
                <p14:modId xmlns:p14="http://schemas.microsoft.com/office/powerpoint/2010/main" val="3698847636"/>
              </p:ext>
            </p:extLst>
          </p:nvPr>
        </p:nvGraphicFramePr>
        <p:xfrm>
          <a:off x="3977640" y="2017505"/>
          <a:ext cx="7744460" cy="429756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8F946BE6-50AF-4DCD-283C-3726BE3082CA}"/>
              </a:ext>
            </a:extLst>
          </p:cNvPr>
          <p:cNvGraphicFramePr>
            <a:graphicFrameLocks/>
          </p:cNvGraphicFramePr>
          <p:nvPr>
            <p:extLst>
              <p:ext uri="{D42A27DB-BD31-4B8C-83A1-F6EECF244321}">
                <p14:modId xmlns:p14="http://schemas.microsoft.com/office/powerpoint/2010/main" val="3816784041"/>
              </p:ext>
            </p:extLst>
          </p:nvPr>
        </p:nvGraphicFramePr>
        <p:xfrm>
          <a:off x="469900" y="2103553"/>
          <a:ext cx="2776220" cy="4363199"/>
        </p:xfrm>
        <a:graphic>
          <a:graphicData uri="http://schemas.openxmlformats.org/drawingml/2006/chart">
            <c:chart xmlns:c="http://schemas.openxmlformats.org/drawingml/2006/chart" xmlns:r="http://schemas.openxmlformats.org/officeDocument/2006/relationships" r:id="rId3"/>
          </a:graphicData>
        </a:graphic>
      </p:graphicFrame>
      <p:sp>
        <p:nvSpPr>
          <p:cNvPr id="1941" name="Google Shape;1941;p3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CS </a:t>
            </a:r>
            <a:r>
              <a:rPr lang="fr-FR" sz="2400" dirty="0" err="1">
                <a:solidFill>
                  <a:srgbClr val="414141"/>
                </a:solidFill>
              </a:rPr>
              <a:t>Integrity</a:t>
            </a:r>
            <a:r>
              <a:rPr lang="fr-FR" sz="2400" dirty="0">
                <a:solidFill>
                  <a:srgbClr val="414141"/>
                </a:solidFill>
              </a:rPr>
              <a:t> Voice </a:t>
            </a:r>
            <a:r>
              <a:rPr lang="fr-FR" sz="2400" dirty="0" err="1">
                <a:solidFill>
                  <a:srgbClr val="414141"/>
                </a:solidFill>
              </a:rPr>
              <a:t>quality</a:t>
            </a:r>
            <a:r>
              <a:rPr lang="fr-FR" sz="2400" dirty="0">
                <a:solidFill>
                  <a:srgbClr val="414141"/>
                </a:solidFill>
              </a:rPr>
              <a:t> </a:t>
            </a:r>
            <a:r>
              <a:rPr lang="fr-FR" sz="2400" dirty="0" err="1">
                <a:solidFill>
                  <a:srgbClr val="414141"/>
                </a:solidFill>
              </a:rPr>
              <a:t>Mean</a:t>
            </a:r>
            <a:r>
              <a:rPr lang="fr-FR" sz="2400" dirty="0">
                <a:solidFill>
                  <a:srgbClr val="414141"/>
                </a:solidFill>
              </a:rPr>
              <a:t> Opinion Score</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smtClean="0">
                <a:solidFill>
                  <a:srgbClr val="7F7F7F"/>
                </a:solidFill>
              </a:rPr>
              <a:t>MTN </a:t>
            </a:r>
            <a:r>
              <a:rPr lang="en-US" sz="1400" dirty="0">
                <a:solidFill>
                  <a:srgbClr val="7F7F7F"/>
                </a:solidFill>
              </a:rPr>
              <a:t>have the best ratio of excellent and good Voice Quality samples </a:t>
            </a:r>
            <a:br>
              <a:rPr lang="en-US" sz="1400" dirty="0">
                <a:solidFill>
                  <a:srgbClr val="7F7F7F"/>
                </a:solidFill>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942" name="Google Shape;1942;p3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25</a:t>
            </a:fld>
            <a:endParaRPr sz="651" b="0" i="0" u="none" strike="noStrike" cap="none">
              <a:solidFill>
                <a:srgbClr val="000000"/>
              </a:solidFill>
              <a:latin typeface="Verdana"/>
              <a:ea typeface="Verdana"/>
              <a:cs typeface="Verdana"/>
              <a:sym typeface="Verdana"/>
            </a:endParaRPr>
          </a:p>
        </p:txBody>
      </p:sp>
      <p:sp>
        <p:nvSpPr>
          <p:cNvPr id="1943" name="Google Shape;1943;p3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46" name="Google Shape;1946;p35"/>
          <p:cNvCxnSpPr/>
          <p:nvPr/>
        </p:nvCxnSpPr>
        <p:spPr>
          <a:xfrm>
            <a:off x="987083" y="3909494"/>
            <a:ext cx="1195754" cy="0"/>
          </a:xfrm>
          <a:prstGeom prst="straightConnector1">
            <a:avLst/>
          </a:prstGeom>
          <a:noFill/>
          <a:ln w="28575" cap="flat" cmpd="sng">
            <a:solidFill>
              <a:srgbClr val="DA291C"/>
            </a:solidFill>
            <a:prstDash val="dash"/>
            <a:round/>
            <a:headEnd type="none" w="sm" len="sm"/>
            <a:tailEnd type="none" w="sm" len="sm"/>
          </a:ln>
        </p:spPr>
      </p:cxnSp>
      <p:graphicFrame>
        <p:nvGraphicFramePr>
          <p:cNvPr id="10" name="Graphique 3">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911465033"/>
              </p:ext>
            </p:extLst>
          </p:nvPr>
        </p:nvGraphicFramePr>
        <p:xfrm>
          <a:off x="3515995" y="2103553"/>
          <a:ext cx="8206105" cy="436319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graphicFrame>
        <p:nvGraphicFramePr>
          <p:cNvPr id="8" name="Graphique 5">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2422504232"/>
              </p:ext>
            </p:extLst>
          </p:nvPr>
        </p:nvGraphicFramePr>
        <p:xfrm>
          <a:off x="1519237" y="1615440"/>
          <a:ext cx="9153525" cy="4373880"/>
        </p:xfrm>
        <a:graphic>
          <a:graphicData uri="http://schemas.openxmlformats.org/drawingml/2006/chart">
            <c:chart xmlns:c="http://schemas.openxmlformats.org/drawingml/2006/chart" xmlns:r="http://schemas.openxmlformats.org/officeDocument/2006/relationships" r:id="rId3"/>
          </a:graphicData>
        </a:graphic>
      </p:graphicFrame>
      <p:sp>
        <p:nvSpPr>
          <p:cNvPr id="1962" name="Google Shape;1962;p3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CS </a:t>
            </a:r>
            <a:r>
              <a:rPr lang="fr-FR" sz="2400" dirty="0" err="1">
                <a:solidFill>
                  <a:srgbClr val="414141"/>
                </a:solidFill>
              </a:rPr>
              <a:t>Retainability</a:t>
            </a:r>
            <a:r>
              <a:rPr lang="fr-FR" sz="2400" dirty="0">
                <a:solidFill>
                  <a:srgbClr val="414141"/>
                </a:solidFill>
              </a:rPr>
              <a:t> 2G/3G DROPPED CALLS</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a:solidFill>
                  <a:srgbClr val="7F7F7F"/>
                </a:solidFill>
              </a:rPr>
              <a:t>All operators satisfy the </a:t>
            </a:r>
            <a:r>
              <a:rPr lang="en-US" sz="1400" dirty="0" err="1">
                <a:solidFill>
                  <a:srgbClr val="7F7F7F"/>
                </a:solidFill>
              </a:rPr>
              <a:t>retainability</a:t>
            </a:r>
            <a:r>
              <a:rPr lang="en-US" sz="1400" dirty="0">
                <a:solidFill>
                  <a:srgbClr val="7F7F7F"/>
                </a:solidFill>
              </a:rPr>
              <a:t> ARCEP thresholds</a:t>
            </a:r>
            <a:r>
              <a:rPr lang="fr-FR" dirty="0">
                <a:solidFill>
                  <a:srgbClr val="414141"/>
                </a:solidFill>
              </a:rPr>
              <a:t/>
            </a:r>
            <a:br>
              <a:rPr lang="fr-FR" dirty="0">
                <a:solidFill>
                  <a:srgbClr val="414141"/>
                </a:solidFill>
              </a:rPr>
            </a:br>
            <a:r>
              <a:rPr lang="fr-FR" dirty="0">
                <a:solidFill>
                  <a:srgbClr val="414141"/>
                </a:solidFill>
              </a:rPr>
              <a:t/>
            </a:r>
            <a:br>
              <a:rPr lang="fr-FR" dirty="0">
                <a:solidFill>
                  <a:srgbClr val="414141"/>
                </a:solidFill>
              </a:rPr>
            </a:br>
            <a:endParaRPr dirty="0">
              <a:solidFill>
                <a:srgbClr val="414141"/>
              </a:solidFill>
            </a:endParaRPr>
          </a:p>
        </p:txBody>
      </p:sp>
      <p:sp>
        <p:nvSpPr>
          <p:cNvPr id="1963" name="Google Shape;1963;p3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26</a:t>
            </a:fld>
            <a:endParaRPr sz="651" b="0" i="0" u="none" strike="noStrike" cap="none">
              <a:solidFill>
                <a:srgbClr val="000000"/>
              </a:solidFill>
              <a:latin typeface="Verdana"/>
              <a:ea typeface="Verdana"/>
              <a:cs typeface="Verdana"/>
              <a:sym typeface="Verdana"/>
            </a:endParaRPr>
          </a:p>
        </p:txBody>
      </p:sp>
      <p:sp>
        <p:nvSpPr>
          <p:cNvPr id="1964" name="Google Shape;1964;p3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66" name="Google Shape;1966;p37"/>
          <p:cNvCxnSpPr/>
          <p:nvPr/>
        </p:nvCxnSpPr>
        <p:spPr>
          <a:xfrm>
            <a:off x="3516923" y="2075711"/>
            <a:ext cx="5528603" cy="19503"/>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sp>
        <p:nvSpPr>
          <p:cNvPr id="1972" name="Google Shape;1972;p3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Voice service Band usage(%)</a:t>
            </a:r>
            <a:br>
              <a:rPr lang="fr-FR" sz="2400" dirty="0">
                <a:solidFill>
                  <a:srgbClr val="414141"/>
                </a:solidFill>
              </a:rPr>
            </a:br>
            <a:r>
              <a:rPr lang="fr-FR" sz="2400" dirty="0">
                <a:solidFill>
                  <a:srgbClr val="414141"/>
                </a:solidFill>
              </a:rPr>
              <a:t/>
            </a:r>
            <a:br>
              <a:rPr lang="fr-FR" sz="2400" dirty="0">
                <a:solidFill>
                  <a:srgbClr val="414141"/>
                </a:solidFill>
              </a:rPr>
            </a:br>
            <a:r>
              <a:rPr lang="fr-FR" dirty="0">
                <a:solidFill>
                  <a:srgbClr val="7F7F7F"/>
                </a:solidFill>
                <a:latin typeface="Verdana"/>
                <a:ea typeface="Verdana"/>
                <a:cs typeface="Verdana"/>
                <a:sym typeface="Verdana"/>
              </a:rPr>
              <a:t/>
            </a:r>
            <a:br>
              <a:rPr lang="fr-FR" dirty="0">
                <a:solidFill>
                  <a:srgbClr val="7F7F7F"/>
                </a:solidFill>
                <a:latin typeface="Verdana"/>
                <a:ea typeface="Verdana"/>
                <a:cs typeface="Verdana"/>
                <a:sym typeface="Verdana"/>
              </a:rPr>
            </a:br>
            <a:r>
              <a:rPr lang="fr-FR" dirty="0" smtClean="0">
                <a:solidFill>
                  <a:srgbClr val="7F7F7F"/>
                </a:solidFill>
                <a:latin typeface="Verdana"/>
                <a:ea typeface="Verdana"/>
                <a:cs typeface="Verdana"/>
                <a:sym typeface="Verdana"/>
              </a:rPr>
              <a:t>V</a:t>
            </a:r>
            <a:r>
              <a:rPr lang="en-US" sz="1400" dirty="0" err="1" smtClean="0">
                <a:solidFill>
                  <a:srgbClr val="7F7F7F"/>
                </a:solidFill>
              </a:rPr>
              <a:t>oice</a:t>
            </a:r>
            <a:r>
              <a:rPr lang="en-US" sz="1400" dirty="0" smtClean="0">
                <a:solidFill>
                  <a:srgbClr val="7F7F7F"/>
                </a:solidFill>
              </a:rPr>
              <a:t> </a:t>
            </a:r>
            <a:r>
              <a:rPr lang="en-US" sz="1400" dirty="0">
                <a:solidFill>
                  <a:srgbClr val="7F7F7F"/>
                </a:solidFill>
              </a:rPr>
              <a:t>calls </a:t>
            </a:r>
            <a:r>
              <a:rPr lang="en-US" sz="1400" dirty="0" smtClean="0">
                <a:solidFill>
                  <a:srgbClr val="7F7F7F"/>
                </a:solidFill>
              </a:rPr>
              <a:t>are mainly </a:t>
            </a:r>
            <a:r>
              <a:rPr lang="en-US" sz="1400" dirty="0">
                <a:solidFill>
                  <a:srgbClr val="7F7F7F"/>
                </a:solidFill>
              </a:rPr>
              <a:t>carried by </a:t>
            </a:r>
            <a:r>
              <a:rPr lang="en-US" sz="1400" dirty="0" smtClean="0">
                <a:solidFill>
                  <a:srgbClr val="7F7F7F"/>
                </a:solidFill>
              </a:rPr>
              <a:t>3G for all operators.</a:t>
            </a:r>
            <a:r>
              <a:rPr lang="en-US" sz="1400" dirty="0">
                <a:solidFill>
                  <a:srgbClr val="7F7F7F"/>
                </a:solidFill>
              </a:rPr>
              <a:t/>
            </a:r>
            <a:br>
              <a:rPr lang="en-US" sz="1400" dirty="0">
                <a:solidFill>
                  <a:srgbClr val="7F7F7F"/>
                </a:solidFill>
              </a:rPr>
            </a:br>
            <a:r>
              <a:rPr lang="en-US" sz="1400" dirty="0">
                <a:solidFill>
                  <a:srgbClr val="7F7F7F"/>
                </a:solidFill>
              </a:rPr>
              <a:t>MTN's 2G band usage: </a:t>
            </a:r>
            <a:r>
              <a:rPr lang="en-US" sz="1400" b="1" dirty="0" smtClean="0">
                <a:solidFill>
                  <a:srgbClr val="7F7F7F"/>
                </a:solidFill>
              </a:rPr>
              <a:t>87,69% </a:t>
            </a:r>
            <a:r>
              <a:rPr lang="en-US" sz="1400" dirty="0">
                <a:solidFill>
                  <a:srgbClr val="7F7F7F"/>
                </a:solidFill>
              </a:rPr>
              <a:t>GSM 900 and </a:t>
            </a:r>
            <a:r>
              <a:rPr lang="en-US" sz="1400" b="1" dirty="0" smtClean="0">
                <a:solidFill>
                  <a:srgbClr val="7F7F7F"/>
                </a:solidFill>
              </a:rPr>
              <a:t>12,31% </a:t>
            </a:r>
            <a:r>
              <a:rPr lang="en-US" sz="1400" dirty="0" smtClean="0">
                <a:solidFill>
                  <a:srgbClr val="7F7F7F"/>
                </a:solidFill>
              </a:rPr>
              <a:t>DCS </a:t>
            </a:r>
            <a:r>
              <a:rPr lang="en-US" sz="1400" dirty="0">
                <a:solidFill>
                  <a:srgbClr val="7F7F7F"/>
                </a:solidFill>
              </a:rPr>
              <a:t>1800 </a:t>
            </a:r>
            <a:r>
              <a:rPr lang="en-US" sz="1400" dirty="0" err="1">
                <a:solidFill>
                  <a:srgbClr val="7F7F7F"/>
                </a:solidFill>
              </a:rPr>
              <a:t>Mhz</a:t>
            </a:r>
            <a:r>
              <a:rPr lang="en-US" sz="1400" dirty="0">
                <a:solidFill>
                  <a:srgbClr val="7F7F7F"/>
                </a:solidFill>
              </a:rPr>
              <a:t>,</a:t>
            </a:r>
            <a:br>
              <a:rPr lang="en-US" sz="1400" dirty="0">
                <a:solidFill>
                  <a:srgbClr val="7F7F7F"/>
                </a:solidFill>
              </a:rPr>
            </a:br>
            <a:r>
              <a:rPr lang="en-US" sz="1400" dirty="0" smtClean="0">
                <a:solidFill>
                  <a:srgbClr val="7F7F7F"/>
                </a:solidFill>
              </a:rPr>
              <a:t>30,1 </a:t>
            </a:r>
            <a:r>
              <a:rPr lang="en-US" sz="1400" dirty="0">
                <a:solidFill>
                  <a:srgbClr val="7F7F7F"/>
                </a:solidFill>
              </a:rPr>
              <a:t>% of MTN 3G CS traffic is carried on U900 compared to </a:t>
            </a:r>
            <a:r>
              <a:rPr lang="en-US" sz="1400" dirty="0" smtClean="0">
                <a:solidFill>
                  <a:srgbClr val="7F7F7F"/>
                </a:solidFill>
              </a:rPr>
              <a:t>81,38% </a:t>
            </a:r>
            <a:r>
              <a:rPr lang="en-US" sz="1400" dirty="0">
                <a:solidFill>
                  <a:srgbClr val="7F7F7F"/>
                </a:solidFill>
              </a:rPr>
              <a:t>and </a:t>
            </a:r>
            <a:r>
              <a:rPr lang="en-US" sz="1400" dirty="0" smtClean="0">
                <a:solidFill>
                  <a:srgbClr val="7F7F7F"/>
                </a:solidFill>
              </a:rPr>
              <a:t>12,15</a:t>
            </a:r>
            <a:r>
              <a:rPr lang="en-US" sz="1400" dirty="0">
                <a:solidFill>
                  <a:srgbClr val="7F7F7F"/>
                </a:solidFill>
              </a:rPr>
              <a:t>% for MOOV and CELTISS.</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973" name="Google Shape;1973;p3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27</a:t>
            </a:fld>
            <a:endParaRPr sz="651" b="0" i="0" u="none" strike="noStrike" cap="none">
              <a:solidFill>
                <a:srgbClr val="000000"/>
              </a:solidFill>
              <a:latin typeface="Verdana"/>
              <a:ea typeface="Verdana"/>
              <a:cs typeface="Verdana"/>
              <a:sym typeface="Verdana"/>
            </a:endParaRPr>
          </a:p>
        </p:txBody>
      </p:sp>
      <p:sp>
        <p:nvSpPr>
          <p:cNvPr id="1974" name="Google Shape;1974;p3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1" name="Graphique 3">
            <a:extLst>
              <a:ext uri="{FF2B5EF4-FFF2-40B4-BE49-F238E27FC236}">
                <a16:creationId xmlns:a16="http://schemas.microsoft.com/office/drawing/2014/main" id="{B876376A-5752-481F-9C6F-7D207AA26B58}"/>
              </a:ext>
            </a:extLst>
          </p:cNvPr>
          <p:cNvGraphicFramePr>
            <a:graphicFrameLocks/>
          </p:cNvGraphicFramePr>
          <p:nvPr>
            <p:extLst>
              <p:ext uri="{D42A27DB-BD31-4B8C-83A1-F6EECF244321}">
                <p14:modId xmlns:p14="http://schemas.microsoft.com/office/powerpoint/2010/main" val="1489730903"/>
              </p:ext>
            </p:extLst>
          </p:nvPr>
        </p:nvGraphicFramePr>
        <p:xfrm>
          <a:off x="469900" y="3008893"/>
          <a:ext cx="3655275" cy="3061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phique 3">
            <a:extLst>
              <a:ext uri="{FF2B5EF4-FFF2-40B4-BE49-F238E27FC236}">
                <a16:creationId xmlns:a16="http://schemas.microsoft.com/office/drawing/2014/main" id="{ECB51E8B-10B0-40D9-B3ED-94130CF95C1A}"/>
              </a:ext>
            </a:extLst>
          </p:cNvPr>
          <p:cNvGraphicFramePr>
            <a:graphicFrameLocks/>
          </p:cNvGraphicFramePr>
          <p:nvPr>
            <p:extLst>
              <p:ext uri="{D42A27DB-BD31-4B8C-83A1-F6EECF244321}">
                <p14:modId xmlns:p14="http://schemas.microsoft.com/office/powerpoint/2010/main" val="4186474422"/>
              </p:ext>
            </p:extLst>
          </p:nvPr>
        </p:nvGraphicFramePr>
        <p:xfrm>
          <a:off x="4261348" y="3008892"/>
          <a:ext cx="3747272" cy="3061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A38F8C99-4045-CC1F-6997-F24C91696FF9}"/>
              </a:ext>
            </a:extLst>
          </p:cNvPr>
          <p:cNvGraphicFramePr>
            <a:graphicFrameLocks/>
          </p:cNvGraphicFramePr>
          <p:nvPr>
            <p:extLst>
              <p:ext uri="{D42A27DB-BD31-4B8C-83A1-F6EECF244321}">
                <p14:modId xmlns:p14="http://schemas.microsoft.com/office/powerpoint/2010/main" val="2349422690"/>
              </p:ext>
            </p:extLst>
          </p:nvPr>
        </p:nvGraphicFramePr>
        <p:xfrm>
          <a:off x="8144793" y="3008892"/>
          <a:ext cx="3577307" cy="306149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pic>
        <p:nvPicPr>
          <p:cNvPr id="10" name="Picture 9">
            <a:extLst>
              <a:ext uri="{FF2B5EF4-FFF2-40B4-BE49-F238E27FC236}">
                <a16:creationId xmlns:a16="http://schemas.microsoft.com/office/drawing/2014/main" id="{E559108A-1547-32D2-2ED1-41DFAAC8021B}"/>
              </a:ext>
            </a:extLst>
          </p:cNvPr>
          <p:cNvPicPr>
            <a:picLocks noChangeAspect="1"/>
          </p:cNvPicPr>
          <p:nvPr/>
        </p:nvPicPr>
        <p:blipFill>
          <a:blip r:embed="rId3"/>
          <a:stretch>
            <a:fillRect/>
          </a:stretch>
        </p:blipFill>
        <p:spPr>
          <a:xfrm>
            <a:off x="4372235" y="1778832"/>
            <a:ext cx="3687287" cy="31307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a:extLst>
              <a:ext uri="{FF2B5EF4-FFF2-40B4-BE49-F238E27FC236}">
                <a16:creationId xmlns:a16="http://schemas.microsoft.com/office/drawing/2014/main" id="{915CCAFC-77D5-40CB-1283-6FAE890DFE8F}"/>
              </a:ext>
            </a:extLst>
          </p:cNvPr>
          <p:cNvPicPr>
            <a:picLocks noChangeAspect="1"/>
          </p:cNvPicPr>
          <p:nvPr/>
        </p:nvPicPr>
        <p:blipFill>
          <a:blip r:embed="rId4"/>
          <a:stretch>
            <a:fillRect/>
          </a:stretch>
        </p:blipFill>
        <p:spPr>
          <a:xfrm>
            <a:off x="8272068" y="1762986"/>
            <a:ext cx="3632996" cy="3141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DDE3C2FD-8035-DA41-E56F-6938E2803C25}"/>
              </a:ext>
            </a:extLst>
          </p:cNvPr>
          <p:cNvPicPr>
            <a:picLocks noChangeAspect="1"/>
          </p:cNvPicPr>
          <p:nvPr/>
        </p:nvPicPr>
        <p:blipFill>
          <a:blip r:embed="rId5"/>
          <a:stretch>
            <a:fillRect/>
          </a:stretch>
        </p:blipFill>
        <p:spPr>
          <a:xfrm>
            <a:off x="504824" y="1762985"/>
            <a:ext cx="3627655" cy="3141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84" name="Google Shape;1984;p39"/>
          <p:cNvSpPr txBox="1">
            <a:spLocks noGrp="1"/>
          </p:cNvSpPr>
          <p:nvPr>
            <p:ph type="title"/>
          </p:nvPr>
        </p:nvSpPr>
        <p:spPr>
          <a:xfrm>
            <a:off x="504101" y="126581"/>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CS </a:t>
            </a:r>
            <a:r>
              <a:rPr lang="fr-FR" sz="2400" dirty="0" err="1">
                <a:solidFill>
                  <a:srgbClr val="414141"/>
                </a:solidFill>
              </a:rPr>
              <a:t>Integrity</a:t>
            </a:r>
            <a:r>
              <a:rPr lang="fr-FR" sz="2400" dirty="0">
                <a:solidFill>
                  <a:srgbClr val="414141"/>
                </a:solidFill>
              </a:rPr>
              <a:t> Voice </a:t>
            </a:r>
            <a:r>
              <a:rPr lang="fr-FR" sz="2400" dirty="0" err="1">
                <a:solidFill>
                  <a:srgbClr val="414141"/>
                </a:solidFill>
              </a:rPr>
              <a:t>quality</a:t>
            </a:r>
            <a:r>
              <a:rPr lang="fr-FR" sz="2400" dirty="0">
                <a:solidFill>
                  <a:srgbClr val="414141"/>
                </a:solidFill>
              </a:rPr>
              <a:t> </a:t>
            </a:r>
            <a:r>
              <a:rPr lang="fr-FR" sz="2400" dirty="0" err="1">
                <a:solidFill>
                  <a:srgbClr val="414141"/>
                </a:solidFill>
              </a:rPr>
              <a:t>maps</a:t>
            </a:r>
            <a:r>
              <a:rPr lang="fr-FR" sz="2400" dirty="0">
                <a:solidFill>
                  <a:srgbClr val="414141"/>
                </a:solidFill>
              </a:rPr>
              <a:t> (MOS)</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sym typeface="Verdana"/>
              </a:rPr>
              <a:t>MTN </a:t>
            </a:r>
            <a:r>
              <a:rPr lang="fr-FR" sz="1400" dirty="0" smtClean="0">
                <a:solidFill>
                  <a:srgbClr val="7F7F7F"/>
                </a:solidFill>
                <a:sym typeface="Verdana"/>
              </a:rPr>
              <a:t>have </a:t>
            </a:r>
            <a:r>
              <a:rPr lang="fr-FR" sz="1400" dirty="0" err="1" smtClean="0">
                <a:solidFill>
                  <a:srgbClr val="7F7F7F"/>
                </a:solidFill>
                <a:sym typeface="Verdana"/>
              </a:rPr>
              <a:t>less</a:t>
            </a:r>
            <a:r>
              <a:rPr lang="fr-FR" sz="1400" dirty="0" smtClean="0">
                <a:solidFill>
                  <a:srgbClr val="7F7F7F"/>
                </a:solidFill>
                <a:sym typeface="Verdana"/>
              </a:rPr>
              <a:t> </a:t>
            </a:r>
            <a:r>
              <a:rPr lang="fr-FR" sz="1400" dirty="0" err="1" smtClean="0">
                <a:solidFill>
                  <a:srgbClr val="7F7F7F"/>
                </a:solidFill>
                <a:sym typeface="Verdana"/>
              </a:rPr>
              <a:t>than</a:t>
            </a:r>
            <a:r>
              <a:rPr lang="fr-FR" sz="1400" dirty="0" smtClean="0">
                <a:solidFill>
                  <a:srgbClr val="7F7F7F"/>
                </a:solidFill>
                <a:sym typeface="Verdana"/>
              </a:rPr>
              <a:t> 1% </a:t>
            </a:r>
            <a:r>
              <a:rPr lang="fr-FR" sz="1400" dirty="0">
                <a:solidFill>
                  <a:srgbClr val="7F7F7F"/>
                </a:solidFill>
                <a:sym typeface="Verdana"/>
              </a:rPr>
              <a:t>of MOS </a:t>
            </a:r>
            <a:r>
              <a:rPr lang="fr-FR" sz="1400" dirty="0" err="1">
                <a:solidFill>
                  <a:srgbClr val="7F7F7F"/>
                </a:solidFill>
                <a:sym typeface="Verdana"/>
              </a:rPr>
              <a:t>samples</a:t>
            </a:r>
            <a:r>
              <a:rPr lang="fr-FR" sz="1400" dirty="0">
                <a:solidFill>
                  <a:srgbClr val="7F7F7F"/>
                </a:solidFill>
                <a:sym typeface="Verdana"/>
              </a:rPr>
              <a:t> </a:t>
            </a:r>
            <a:r>
              <a:rPr lang="fr-FR" sz="1400" dirty="0" err="1">
                <a:solidFill>
                  <a:srgbClr val="7F7F7F"/>
                </a:solidFill>
                <a:sym typeface="Verdana"/>
              </a:rPr>
              <a:t>lower</a:t>
            </a:r>
            <a:r>
              <a:rPr lang="fr-FR" sz="1400" dirty="0">
                <a:solidFill>
                  <a:srgbClr val="7F7F7F"/>
                </a:solidFill>
                <a:sym typeface="Verdana"/>
              </a:rPr>
              <a:t> </a:t>
            </a:r>
            <a:r>
              <a:rPr lang="fr-FR" sz="1400" dirty="0" err="1">
                <a:solidFill>
                  <a:srgbClr val="7F7F7F"/>
                </a:solidFill>
                <a:sym typeface="Verdana"/>
              </a:rPr>
              <a:t>than</a:t>
            </a:r>
            <a:r>
              <a:rPr lang="fr-FR" sz="1400" dirty="0">
                <a:solidFill>
                  <a:srgbClr val="7F7F7F"/>
                </a:solidFill>
                <a:sym typeface="Verdana"/>
              </a:rPr>
              <a:t> 2.2, </a:t>
            </a:r>
            <a:br>
              <a:rPr lang="fr-FR" sz="1400" dirty="0">
                <a:solidFill>
                  <a:srgbClr val="7F7F7F"/>
                </a:solidFill>
                <a:sym typeface="Verdana"/>
              </a:rPr>
            </a:br>
            <a:r>
              <a:rPr lang="fr-FR" sz="1400" dirty="0">
                <a:solidFill>
                  <a:srgbClr val="7F7F7F"/>
                </a:solidFill>
                <a:sym typeface="Verdana"/>
              </a:rPr>
              <a:t>Values </a:t>
            </a:r>
            <a:r>
              <a:rPr lang="fr-FR" sz="1400" dirty="0" err="1">
                <a:solidFill>
                  <a:srgbClr val="7F7F7F"/>
                </a:solidFill>
                <a:sym typeface="Verdana"/>
              </a:rPr>
              <a:t>lower</a:t>
            </a:r>
            <a:r>
              <a:rPr lang="fr-FR" sz="1400" dirty="0">
                <a:solidFill>
                  <a:srgbClr val="7F7F7F"/>
                </a:solidFill>
                <a:sym typeface="Verdana"/>
              </a:rPr>
              <a:t> </a:t>
            </a:r>
            <a:r>
              <a:rPr lang="fr-FR" sz="1400" dirty="0" err="1">
                <a:solidFill>
                  <a:srgbClr val="7F7F7F"/>
                </a:solidFill>
                <a:sym typeface="Verdana"/>
              </a:rPr>
              <a:t>than</a:t>
            </a:r>
            <a:r>
              <a:rPr lang="fr-FR" sz="1400" dirty="0">
                <a:solidFill>
                  <a:srgbClr val="7F7F7F"/>
                </a:solidFill>
                <a:sym typeface="Verdana"/>
              </a:rPr>
              <a:t> 2,2 </a:t>
            </a:r>
            <a:r>
              <a:rPr lang="fr-FR" sz="1400" dirty="0">
                <a:solidFill>
                  <a:srgbClr val="7F7F7F"/>
                </a:solidFill>
              </a:rPr>
              <a:t>pose</a:t>
            </a:r>
            <a:r>
              <a:rPr lang="fr-FR" sz="1400" dirty="0">
                <a:solidFill>
                  <a:srgbClr val="7F7F7F"/>
                </a:solidFill>
                <a:sym typeface="Verdana"/>
              </a:rPr>
              <a:t> </a:t>
            </a:r>
            <a:r>
              <a:rPr lang="fr-FR" sz="1400" dirty="0" err="1">
                <a:solidFill>
                  <a:srgbClr val="7F7F7F"/>
                </a:solidFill>
                <a:sym typeface="Verdana"/>
              </a:rPr>
              <a:t>risk</a:t>
            </a:r>
            <a:r>
              <a:rPr lang="fr-FR" sz="1400" dirty="0">
                <a:solidFill>
                  <a:srgbClr val="7F7F7F"/>
                </a:solidFill>
                <a:sym typeface="Verdana"/>
              </a:rPr>
              <a:t> of </a:t>
            </a:r>
            <a:r>
              <a:rPr lang="fr-FR" sz="1400" dirty="0" err="1">
                <a:solidFill>
                  <a:srgbClr val="7F7F7F"/>
                </a:solidFill>
                <a:sym typeface="Verdana"/>
              </a:rPr>
              <a:t>bad</a:t>
            </a:r>
            <a:r>
              <a:rPr lang="fr-FR" sz="1400" dirty="0">
                <a:solidFill>
                  <a:srgbClr val="7F7F7F"/>
                </a:solidFill>
                <a:sym typeface="Verdana"/>
              </a:rPr>
              <a:t> </a:t>
            </a:r>
            <a:r>
              <a:rPr lang="fr-FR" sz="1400" dirty="0" err="1">
                <a:solidFill>
                  <a:srgbClr val="7F7F7F"/>
                </a:solidFill>
                <a:sym typeface="Verdana"/>
              </a:rPr>
              <a:t>users</a:t>
            </a:r>
            <a:r>
              <a:rPr lang="fr-FR" sz="1400" dirty="0">
                <a:solidFill>
                  <a:srgbClr val="7F7F7F"/>
                </a:solidFill>
                <a:sym typeface="Verdana"/>
              </a:rPr>
              <a:t> </a:t>
            </a:r>
            <a:r>
              <a:rPr lang="fr-FR" sz="1400" dirty="0" err="1">
                <a:solidFill>
                  <a:srgbClr val="7F7F7F"/>
                </a:solidFill>
                <a:sym typeface="Verdana"/>
              </a:rPr>
              <a:t>perceived</a:t>
            </a:r>
            <a:r>
              <a:rPr lang="fr-FR" sz="1400" dirty="0">
                <a:solidFill>
                  <a:srgbClr val="7F7F7F"/>
                </a:solidFill>
                <a:sym typeface="Verdana"/>
              </a:rPr>
              <a:t> </a:t>
            </a:r>
            <a:r>
              <a:rPr lang="fr-FR" sz="1400" dirty="0" err="1">
                <a:solidFill>
                  <a:srgbClr val="7F7F7F"/>
                </a:solidFill>
                <a:sym typeface="Verdana"/>
              </a:rPr>
              <a:t>voice</a:t>
            </a:r>
            <a:r>
              <a:rPr lang="fr-FR" sz="1400" dirty="0">
                <a:solidFill>
                  <a:srgbClr val="7F7F7F"/>
                </a:solidFill>
                <a:sym typeface="Verdana"/>
              </a:rPr>
              <a:t> </a:t>
            </a:r>
            <a:r>
              <a:rPr lang="fr-FR" sz="1400" dirty="0" err="1">
                <a:solidFill>
                  <a:srgbClr val="7F7F7F"/>
                </a:solidFill>
                <a:sym typeface="Verdana"/>
              </a:rPr>
              <a:t>quality</a:t>
            </a: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3d</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985" name="Google Shape;1985;p3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28</a:t>
            </a:fld>
            <a:endParaRPr sz="651" b="0" i="0" u="none" strike="noStrike" cap="none">
              <a:solidFill>
                <a:srgbClr val="000000"/>
              </a:solidFill>
              <a:latin typeface="Verdana"/>
              <a:ea typeface="Verdana"/>
              <a:cs typeface="Verdana"/>
              <a:sym typeface="Verdana"/>
            </a:endParaRPr>
          </a:p>
        </p:txBody>
      </p:sp>
      <p:sp>
        <p:nvSpPr>
          <p:cNvPr id="1986" name="Google Shape;1986;p3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2" name="Google Shape;1988;p39">
            <a:extLst>
              <a:ext uri="{FF2B5EF4-FFF2-40B4-BE49-F238E27FC236}">
                <a16:creationId xmlns:a16="http://schemas.microsoft.com/office/drawing/2014/main" id="{79C21FC5-CA1F-2286-E090-2D53AC2C07D4}"/>
              </a:ext>
            </a:extLst>
          </p:cNvPr>
          <p:cNvPicPr preferRelativeResize="0"/>
          <p:nvPr/>
        </p:nvPicPr>
        <p:blipFill rotWithShape="1">
          <a:blip r:embed="rId6">
            <a:alphaModFix/>
          </a:blip>
          <a:srcRect/>
          <a:stretch/>
        </p:blipFill>
        <p:spPr>
          <a:xfrm>
            <a:off x="504101" y="1762985"/>
            <a:ext cx="297527" cy="268102"/>
          </a:xfrm>
          <a:prstGeom prst="roundRect">
            <a:avLst>
              <a:gd name="adj" fmla="val 8594"/>
            </a:avLst>
          </a:prstGeom>
          <a:solidFill>
            <a:srgbClr val="ECECEC"/>
          </a:solidFill>
          <a:ln>
            <a:noFill/>
          </a:ln>
          <a:effectLst>
            <a:reflection stA="38000" endPos="28000" dist="5000" dir="5400000" sy="-100000" algn="bl" rotWithShape="0"/>
          </a:effectLst>
        </p:spPr>
      </p:pic>
      <p:pic>
        <p:nvPicPr>
          <p:cNvPr id="18" name="Google Shape;1993;p39">
            <a:extLst>
              <a:ext uri="{FF2B5EF4-FFF2-40B4-BE49-F238E27FC236}">
                <a16:creationId xmlns:a16="http://schemas.microsoft.com/office/drawing/2014/main" id="{23972245-A1AC-4262-E01C-F8BDD188A2E0}"/>
              </a:ext>
            </a:extLst>
          </p:cNvPr>
          <p:cNvPicPr preferRelativeResize="0"/>
          <p:nvPr/>
        </p:nvPicPr>
        <p:blipFill rotWithShape="1">
          <a:blip r:embed="rId7">
            <a:alphaModFix/>
          </a:blip>
          <a:srcRect l="8657" r="10313"/>
          <a:stretch/>
        </p:blipFill>
        <p:spPr>
          <a:xfrm>
            <a:off x="4403934" y="1799181"/>
            <a:ext cx="297527" cy="228907"/>
          </a:xfrm>
          <a:prstGeom prst="roundRect">
            <a:avLst>
              <a:gd name="adj" fmla="val 8594"/>
            </a:avLst>
          </a:prstGeom>
          <a:solidFill>
            <a:srgbClr val="ECECEC"/>
          </a:solidFill>
          <a:ln>
            <a:noFill/>
          </a:ln>
          <a:effectLst>
            <a:reflection stA="38000" endPos="28000" dist="5000" dir="5400000" sy="-100000" algn="bl" rotWithShape="0"/>
          </a:effectLst>
        </p:spPr>
      </p:pic>
      <p:pic>
        <p:nvPicPr>
          <p:cNvPr id="15" name="Google Shape;1994;p39">
            <a:extLst>
              <a:ext uri="{FF2B5EF4-FFF2-40B4-BE49-F238E27FC236}">
                <a16:creationId xmlns:a16="http://schemas.microsoft.com/office/drawing/2014/main" id="{E4878E95-B776-0FB4-FB29-C3AA7F711AB0}"/>
              </a:ext>
            </a:extLst>
          </p:cNvPr>
          <p:cNvPicPr preferRelativeResize="0"/>
          <p:nvPr/>
        </p:nvPicPr>
        <p:blipFill rotWithShape="1">
          <a:blip r:embed="rId8">
            <a:alphaModFix/>
          </a:blip>
          <a:srcRect/>
          <a:stretch/>
        </p:blipFill>
        <p:spPr>
          <a:xfrm>
            <a:off x="8272068" y="1767997"/>
            <a:ext cx="251494" cy="258077"/>
          </a:xfrm>
          <a:prstGeom prst="rect">
            <a:avLst/>
          </a:prstGeom>
          <a:noFill/>
          <a:ln>
            <a:noFill/>
          </a:ln>
        </p:spPr>
      </p:pic>
      <p:pic>
        <p:nvPicPr>
          <p:cNvPr id="7" name="Picture 6">
            <a:extLst>
              <a:ext uri="{FF2B5EF4-FFF2-40B4-BE49-F238E27FC236}">
                <a16:creationId xmlns:a16="http://schemas.microsoft.com/office/drawing/2014/main" id="{1B31AA55-DF5C-AF6B-3B74-2306F64E5EA5}"/>
              </a:ext>
            </a:extLst>
          </p:cNvPr>
          <p:cNvPicPr>
            <a:picLocks noChangeAspect="1"/>
          </p:cNvPicPr>
          <p:nvPr/>
        </p:nvPicPr>
        <p:blipFill>
          <a:blip r:embed="rId9"/>
          <a:stretch>
            <a:fillRect/>
          </a:stretch>
        </p:blipFill>
        <p:spPr>
          <a:xfrm>
            <a:off x="2793670" y="1799181"/>
            <a:ext cx="1338809" cy="814927"/>
          </a:xfrm>
          <a:prstGeom prst="rect">
            <a:avLst/>
          </a:prstGeom>
        </p:spPr>
      </p:pic>
      <p:pic>
        <p:nvPicPr>
          <p:cNvPr id="14" name="Picture 13">
            <a:extLst>
              <a:ext uri="{FF2B5EF4-FFF2-40B4-BE49-F238E27FC236}">
                <a16:creationId xmlns:a16="http://schemas.microsoft.com/office/drawing/2014/main" id="{0020F45B-2B5A-5325-F8A4-0A6153E20967}"/>
              </a:ext>
            </a:extLst>
          </p:cNvPr>
          <p:cNvPicPr>
            <a:picLocks noChangeAspect="1"/>
          </p:cNvPicPr>
          <p:nvPr/>
        </p:nvPicPr>
        <p:blipFill>
          <a:blip r:embed="rId10"/>
          <a:stretch>
            <a:fillRect/>
          </a:stretch>
        </p:blipFill>
        <p:spPr>
          <a:xfrm>
            <a:off x="6648226" y="1762986"/>
            <a:ext cx="1373749" cy="852072"/>
          </a:xfrm>
          <a:prstGeom prst="rect">
            <a:avLst/>
          </a:prstGeom>
        </p:spPr>
      </p:pic>
      <p:pic>
        <p:nvPicPr>
          <p:cNvPr id="22" name="Picture 21">
            <a:extLst>
              <a:ext uri="{FF2B5EF4-FFF2-40B4-BE49-F238E27FC236}">
                <a16:creationId xmlns:a16="http://schemas.microsoft.com/office/drawing/2014/main" id="{12D72C5F-469E-2922-A20E-A1ABAF1BA892}"/>
              </a:ext>
            </a:extLst>
          </p:cNvPr>
          <p:cNvPicPr>
            <a:picLocks noChangeAspect="1"/>
          </p:cNvPicPr>
          <p:nvPr/>
        </p:nvPicPr>
        <p:blipFill>
          <a:blip r:embed="rId11"/>
          <a:stretch>
            <a:fillRect/>
          </a:stretch>
        </p:blipFill>
        <p:spPr>
          <a:xfrm>
            <a:off x="10562226" y="1799181"/>
            <a:ext cx="1313862" cy="814927"/>
          </a:xfrm>
          <a:prstGeom prst="rect">
            <a:avLst/>
          </a:prstGeom>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sp>
        <p:nvSpPr>
          <p:cNvPr id="2014" name="Google Shape;2014;p4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Radio </a:t>
            </a:r>
            <a:r>
              <a:rPr lang="fr-FR" sz="2400" dirty="0" err="1">
                <a:solidFill>
                  <a:srgbClr val="414141"/>
                </a:solidFill>
              </a:rPr>
              <a:t>parameters</a:t>
            </a:r>
            <a:r>
              <a:rPr lang="fr-FR" sz="2400" dirty="0">
                <a:solidFill>
                  <a:srgbClr val="414141"/>
                </a:solidFill>
              </a:rPr>
              <a:t> EC/NO </a:t>
            </a:r>
            <a:r>
              <a:rPr lang="fr-FR" sz="2400" dirty="0" err="1">
                <a:solidFill>
                  <a:srgbClr val="414141"/>
                </a:solidFill>
              </a:rPr>
              <a:t>comparison</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a:solidFill>
                  <a:srgbClr val="7F7F7F"/>
                </a:solidFill>
              </a:rPr>
              <a:t>CELLTIS have the best 3G </a:t>
            </a:r>
            <a:r>
              <a:rPr lang="en-US" sz="1400" dirty="0" err="1">
                <a:solidFill>
                  <a:srgbClr val="7F7F7F"/>
                </a:solidFill>
              </a:rPr>
              <a:t>EcNo</a:t>
            </a:r>
            <a:r>
              <a:rPr lang="en-US" sz="1400" dirty="0">
                <a:solidFill>
                  <a:srgbClr val="7F7F7F"/>
                </a:solidFill>
              </a:rPr>
              <a:t> samples within acceptable range</a:t>
            </a:r>
            <a:r>
              <a:rPr lang="fr-FR" sz="1400" dirty="0">
                <a:solidFill>
                  <a:srgbClr val="7F7F7F"/>
                </a:solidFill>
                <a:sym typeface="Verdana"/>
              </a:rPr>
              <a:t/>
            </a:r>
            <a:br>
              <a:rPr lang="fr-FR" sz="1400" dirty="0">
                <a:solidFill>
                  <a:srgbClr val="7F7F7F"/>
                </a:solidFill>
                <a:sym typeface="Verdana"/>
              </a:rPr>
            </a:br>
            <a:r>
              <a:rPr lang="fr-FR" sz="1400" dirty="0">
                <a:solidFill>
                  <a:schemeClr val="accent1"/>
                </a:solidFill>
              </a:rPr>
              <a:t/>
            </a:r>
            <a:br>
              <a:rPr lang="fr-FR" sz="1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2015" name="Google Shape;2015;p4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29</a:t>
            </a:fld>
            <a:endParaRPr sz="651" b="0" i="0" u="none" strike="noStrike" cap="none">
              <a:solidFill>
                <a:srgbClr val="000000"/>
              </a:solidFill>
              <a:latin typeface="Verdana"/>
              <a:ea typeface="Verdana"/>
              <a:cs typeface="Verdana"/>
              <a:sym typeface="Verdana"/>
            </a:endParaRPr>
          </a:p>
        </p:txBody>
      </p:sp>
      <p:sp>
        <p:nvSpPr>
          <p:cNvPr id="2016" name="Google Shape;2016;p4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Graphique 10">
            <a:extLst>
              <a:ext uri="{FF2B5EF4-FFF2-40B4-BE49-F238E27FC236}">
                <a16:creationId xmlns:a16="http://schemas.microsoft.com/office/drawing/2014/main" id="{00000000-0008-0000-0000-00000C000000}"/>
              </a:ext>
            </a:extLst>
          </p:cNvPr>
          <p:cNvGraphicFramePr>
            <a:graphicFrameLocks/>
          </p:cNvGraphicFramePr>
          <p:nvPr>
            <p:extLst>
              <p:ext uri="{D42A27DB-BD31-4B8C-83A1-F6EECF244321}">
                <p14:modId xmlns:p14="http://schemas.microsoft.com/office/powerpoint/2010/main" val="3600456121"/>
              </p:ext>
            </p:extLst>
          </p:nvPr>
        </p:nvGraphicFramePr>
        <p:xfrm>
          <a:off x="469899" y="2612707"/>
          <a:ext cx="11252201" cy="367474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10"/>
          <p:cNvSpPr txBox="1"/>
          <p:nvPr/>
        </p:nvSpPr>
        <p:spPr>
          <a:xfrm>
            <a:off x="2533649" y="2090740"/>
            <a:ext cx="6804904"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dirty="0">
                <a:solidFill>
                  <a:srgbClr val="FFFFFF"/>
                </a:solidFill>
                <a:latin typeface="Quattrocento Sans"/>
                <a:ea typeface="Quattrocento Sans"/>
                <a:cs typeface="Quattrocento Sans"/>
                <a:sym typeface="Quattrocento Sans"/>
              </a:rPr>
              <a:t>Introduction: Scope of </a:t>
            </a:r>
            <a:r>
              <a:rPr lang="fr-FR" sz="2600" b="0" i="0" dirty="0" err="1">
                <a:solidFill>
                  <a:srgbClr val="FFFFFF"/>
                </a:solidFill>
                <a:latin typeface="Quattrocento Sans"/>
                <a:ea typeface="Quattrocento Sans"/>
                <a:cs typeface="Quattrocento Sans"/>
                <a:sym typeface="Quattrocento Sans"/>
              </a:rPr>
              <a:t>Intermediate</a:t>
            </a:r>
            <a:r>
              <a:rPr lang="fr-FR" sz="2600" b="0" i="0" dirty="0">
                <a:solidFill>
                  <a:srgbClr val="FFFFFF"/>
                </a:solidFill>
                <a:latin typeface="Quattrocento Sans"/>
                <a:ea typeface="Quattrocento Sans"/>
                <a:cs typeface="Quattrocento Sans"/>
                <a:sym typeface="Quattrocento Sans"/>
              </a:rPr>
              <a:t> Report</a:t>
            </a:r>
            <a:endParaRPr dirty="0"/>
          </a:p>
        </p:txBody>
      </p:sp>
      <p:sp>
        <p:nvSpPr>
          <p:cNvPr id="1650" name="Google Shape;1650;p10"/>
          <p:cNvSpPr txBox="1"/>
          <p:nvPr/>
        </p:nvSpPr>
        <p:spPr>
          <a:xfrm>
            <a:off x="489531" y="2090740"/>
            <a:ext cx="1701220"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smtClean="0">
                <a:solidFill>
                  <a:srgbClr val="FFFFFF"/>
                </a:solidFill>
                <a:latin typeface="Quattrocento Sans"/>
                <a:ea typeface="Quattrocento Sans"/>
                <a:cs typeface="Quattrocento Sans"/>
                <a:sym typeface="Quattrocento Sans"/>
              </a:rPr>
              <a:t>01</a:t>
            </a:r>
            <a:endParaRPr dirty="0"/>
          </a:p>
        </p:txBody>
      </p:sp>
      <p:cxnSp>
        <p:nvCxnSpPr>
          <p:cNvPr id="1651" name="Google Shape;1651;p10"/>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pic>
        <p:nvPicPr>
          <p:cNvPr id="19" name="Picture 18">
            <a:extLst>
              <a:ext uri="{FF2B5EF4-FFF2-40B4-BE49-F238E27FC236}">
                <a16:creationId xmlns:a16="http://schemas.microsoft.com/office/drawing/2014/main" id="{2DA5A53C-45FB-09A4-914C-62D2C1C27310}"/>
              </a:ext>
            </a:extLst>
          </p:cNvPr>
          <p:cNvPicPr>
            <a:picLocks noChangeAspect="1"/>
          </p:cNvPicPr>
          <p:nvPr/>
        </p:nvPicPr>
        <p:blipFill>
          <a:blip r:embed="rId3"/>
          <a:stretch>
            <a:fillRect/>
          </a:stretch>
        </p:blipFill>
        <p:spPr>
          <a:xfrm>
            <a:off x="8000667" y="1889329"/>
            <a:ext cx="3606834" cy="27575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7260F22E-863F-BCCE-7123-C36D8D3E681F}"/>
              </a:ext>
            </a:extLst>
          </p:cNvPr>
          <p:cNvPicPr>
            <a:picLocks noChangeAspect="1"/>
          </p:cNvPicPr>
          <p:nvPr/>
        </p:nvPicPr>
        <p:blipFill>
          <a:blip r:embed="rId4"/>
          <a:stretch>
            <a:fillRect/>
          </a:stretch>
        </p:blipFill>
        <p:spPr>
          <a:xfrm>
            <a:off x="4302855" y="1889329"/>
            <a:ext cx="3485681" cy="27575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B9A3F176-61F2-49AE-134C-BBE3DE5E2E73}"/>
              </a:ext>
            </a:extLst>
          </p:cNvPr>
          <p:cNvPicPr>
            <a:picLocks noChangeAspect="1"/>
          </p:cNvPicPr>
          <p:nvPr/>
        </p:nvPicPr>
        <p:blipFill>
          <a:blip r:embed="rId5"/>
          <a:stretch>
            <a:fillRect/>
          </a:stretch>
        </p:blipFill>
        <p:spPr>
          <a:xfrm>
            <a:off x="483773" y="1889329"/>
            <a:ext cx="3655314" cy="27575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23" name="Google Shape;2023;p42"/>
          <p:cNvSpPr txBox="1">
            <a:spLocks noGrp="1"/>
          </p:cNvSpPr>
          <p:nvPr>
            <p:ph type="title"/>
          </p:nvPr>
        </p:nvSpPr>
        <p:spPr>
          <a:xfrm>
            <a:off x="476993" y="270706"/>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Radio </a:t>
            </a:r>
            <a:r>
              <a:rPr lang="fr-FR" sz="2400" dirty="0" err="1">
                <a:solidFill>
                  <a:srgbClr val="414141"/>
                </a:solidFill>
              </a:rPr>
              <a:t>parameters</a:t>
            </a:r>
            <a:r>
              <a:rPr lang="fr-FR" sz="2400" dirty="0">
                <a:solidFill>
                  <a:srgbClr val="414141"/>
                </a:solidFill>
              </a:rPr>
              <a:t> EC/NO</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a:solidFill>
                  <a:srgbClr val="7F7F7F"/>
                </a:solidFill>
              </a:rPr>
              <a:t>CELLTIS have the best 3G </a:t>
            </a:r>
            <a:r>
              <a:rPr lang="en-US" sz="1400" dirty="0" err="1">
                <a:solidFill>
                  <a:srgbClr val="7F7F7F"/>
                </a:solidFill>
              </a:rPr>
              <a:t>EcNo</a:t>
            </a:r>
            <a:r>
              <a:rPr lang="en-US" sz="1400" dirty="0">
                <a:solidFill>
                  <a:srgbClr val="7F7F7F"/>
                </a:solidFill>
              </a:rPr>
              <a:t> samples </a:t>
            </a:r>
            <a:r>
              <a:rPr lang="fr-FR" sz="1400" dirty="0">
                <a:solidFill>
                  <a:srgbClr val="7F7F7F"/>
                </a:solidFill>
              </a:rPr>
              <a:t>distribution</a:t>
            </a:r>
            <a:r>
              <a:rPr lang="fr-FR" sz="3600" dirty="0">
                <a:solidFill>
                  <a:srgbClr val="7F7F7F"/>
                </a:solidFill>
              </a:rPr>
              <a:t/>
            </a:r>
            <a:br>
              <a:rPr lang="fr-FR" sz="3600" dirty="0">
                <a:solidFill>
                  <a:srgbClr val="7F7F7F"/>
                </a:solidFill>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2024" name="Google Shape;2024;p4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30</a:t>
            </a:fld>
            <a:endParaRPr sz="651" b="0" i="0" u="none" strike="noStrike" cap="none">
              <a:solidFill>
                <a:srgbClr val="000000"/>
              </a:solidFill>
              <a:latin typeface="Verdana"/>
              <a:ea typeface="Verdana"/>
              <a:cs typeface="Verdana"/>
              <a:sym typeface="Verdana"/>
            </a:endParaRPr>
          </a:p>
        </p:txBody>
      </p:sp>
      <p:sp>
        <p:nvSpPr>
          <p:cNvPr id="2025" name="Google Shape;2025;p4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24" name="Google Shape;1988;p39">
            <a:extLst>
              <a:ext uri="{FF2B5EF4-FFF2-40B4-BE49-F238E27FC236}">
                <a16:creationId xmlns:a16="http://schemas.microsoft.com/office/drawing/2014/main" id="{F51425AB-56D0-58B5-CA70-7C649B35AAC2}"/>
              </a:ext>
            </a:extLst>
          </p:cNvPr>
          <p:cNvPicPr preferRelativeResize="0"/>
          <p:nvPr/>
        </p:nvPicPr>
        <p:blipFill rotWithShape="1">
          <a:blip r:embed="rId6">
            <a:alphaModFix/>
          </a:blip>
          <a:srcRect/>
          <a:stretch/>
        </p:blipFill>
        <p:spPr>
          <a:xfrm>
            <a:off x="483773" y="1889329"/>
            <a:ext cx="297527" cy="268102"/>
          </a:xfrm>
          <a:prstGeom prst="roundRect">
            <a:avLst>
              <a:gd name="adj" fmla="val 8594"/>
            </a:avLst>
          </a:prstGeom>
          <a:solidFill>
            <a:srgbClr val="ECECEC"/>
          </a:solidFill>
          <a:ln>
            <a:noFill/>
          </a:ln>
          <a:effectLst>
            <a:reflection stA="38000" endPos="28000" dist="5000" dir="5400000" sy="-100000" algn="bl" rotWithShape="0"/>
          </a:effectLst>
        </p:spPr>
      </p:pic>
      <p:pic>
        <p:nvPicPr>
          <p:cNvPr id="25" name="Google Shape;1993;p39">
            <a:extLst>
              <a:ext uri="{FF2B5EF4-FFF2-40B4-BE49-F238E27FC236}">
                <a16:creationId xmlns:a16="http://schemas.microsoft.com/office/drawing/2014/main" id="{FAB8766A-2D21-4CE1-5A65-6AD90097518E}"/>
              </a:ext>
            </a:extLst>
          </p:cNvPr>
          <p:cNvPicPr preferRelativeResize="0"/>
          <p:nvPr/>
        </p:nvPicPr>
        <p:blipFill rotWithShape="1">
          <a:blip r:embed="rId7">
            <a:alphaModFix/>
          </a:blip>
          <a:srcRect l="8657" r="10313"/>
          <a:stretch/>
        </p:blipFill>
        <p:spPr>
          <a:xfrm>
            <a:off x="4302855" y="1889329"/>
            <a:ext cx="267744" cy="275538"/>
          </a:xfrm>
          <a:prstGeom prst="roundRect">
            <a:avLst>
              <a:gd name="adj" fmla="val 8594"/>
            </a:avLst>
          </a:prstGeom>
          <a:solidFill>
            <a:srgbClr val="ECECEC"/>
          </a:solidFill>
          <a:ln>
            <a:noFill/>
          </a:ln>
          <a:effectLst>
            <a:reflection stA="38000" endPos="28000" dist="5000" dir="5400000" sy="-100000" algn="bl" rotWithShape="0"/>
          </a:effectLst>
        </p:spPr>
      </p:pic>
      <p:pic>
        <p:nvPicPr>
          <p:cNvPr id="10" name="Google Shape;1994;p39">
            <a:extLst>
              <a:ext uri="{FF2B5EF4-FFF2-40B4-BE49-F238E27FC236}">
                <a16:creationId xmlns:a16="http://schemas.microsoft.com/office/drawing/2014/main" id="{E4878E95-B776-0FB4-FB29-C3AA7F711AB0}"/>
              </a:ext>
            </a:extLst>
          </p:cNvPr>
          <p:cNvPicPr preferRelativeResize="0"/>
          <p:nvPr/>
        </p:nvPicPr>
        <p:blipFill rotWithShape="1">
          <a:blip r:embed="rId8">
            <a:alphaModFix/>
          </a:blip>
          <a:srcRect/>
          <a:stretch/>
        </p:blipFill>
        <p:spPr>
          <a:xfrm>
            <a:off x="8000667" y="1889329"/>
            <a:ext cx="312075" cy="282333"/>
          </a:xfrm>
          <a:prstGeom prst="rect">
            <a:avLst/>
          </a:prstGeom>
          <a:noFill/>
          <a:ln>
            <a:noFill/>
          </a:ln>
        </p:spPr>
      </p:pic>
      <p:pic>
        <p:nvPicPr>
          <p:cNvPr id="7" name="Picture 6">
            <a:extLst>
              <a:ext uri="{FF2B5EF4-FFF2-40B4-BE49-F238E27FC236}">
                <a16:creationId xmlns:a16="http://schemas.microsoft.com/office/drawing/2014/main" id="{A426A983-5E6A-7A42-118E-B7E6D615E475}"/>
              </a:ext>
            </a:extLst>
          </p:cNvPr>
          <p:cNvPicPr>
            <a:picLocks noChangeAspect="1"/>
          </p:cNvPicPr>
          <p:nvPr/>
        </p:nvPicPr>
        <p:blipFill>
          <a:blip r:embed="rId9"/>
          <a:stretch>
            <a:fillRect/>
          </a:stretch>
        </p:blipFill>
        <p:spPr>
          <a:xfrm>
            <a:off x="2607131" y="1889329"/>
            <a:ext cx="1531956" cy="794116"/>
          </a:xfrm>
          <a:prstGeom prst="rect">
            <a:avLst/>
          </a:prstGeom>
        </p:spPr>
      </p:pic>
      <p:pic>
        <p:nvPicPr>
          <p:cNvPr id="16" name="Picture 15">
            <a:extLst>
              <a:ext uri="{FF2B5EF4-FFF2-40B4-BE49-F238E27FC236}">
                <a16:creationId xmlns:a16="http://schemas.microsoft.com/office/drawing/2014/main" id="{6D8DDC32-D8CE-A7D4-64AC-962EBF6489D8}"/>
              </a:ext>
            </a:extLst>
          </p:cNvPr>
          <p:cNvPicPr>
            <a:picLocks noChangeAspect="1"/>
          </p:cNvPicPr>
          <p:nvPr/>
        </p:nvPicPr>
        <p:blipFill>
          <a:blip r:embed="rId10"/>
          <a:stretch>
            <a:fillRect/>
          </a:stretch>
        </p:blipFill>
        <p:spPr>
          <a:xfrm>
            <a:off x="6356808" y="1889329"/>
            <a:ext cx="1431728" cy="794116"/>
          </a:xfrm>
          <a:prstGeom prst="rect">
            <a:avLst/>
          </a:prstGeom>
        </p:spPr>
      </p:pic>
      <p:pic>
        <p:nvPicPr>
          <p:cNvPr id="21" name="Picture 20">
            <a:extLst>
              <a:ext uri="{FF2B5EF4-FFF2-40B4-BE49-F238E27FC236}">
                <a16:creationId xmlns:a16="http://schemas.microsoft.com/office/drawing/2014/main" id="{2E38B5C4-E3FB-1E2B-ECB7-DF4D14AB2EC5}"/>
              </a:ext>
            </a:extLst>
          </p:cNvPr>
          <p:cNvPicPr>
            <a:picLocks noChangeAspect="1"/>
          </p:cNvPicPr>
          <p:nvPr/>
        </p:nvPicPr>
        <p:blipFill>
          <a:blip r:embed="rId11"/>
          <a:stretch>
            <a:fillRect/>
          </a:stretch>
        </p:blipFill>
        <p:spPr>
          <a:xfrm>
            <a:off x="10144057" y="1889329"/>
            <a:ext cx="1463443" cy="794116"/>
          </a:xfrm>
          <a:prstGeom prst="rect">
            <a:avLst/>
          </a:prstGeom>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39"/>
        <p:cNvGrpSpPr/>
        <p:nvPr/>
      </p:nvGrpSpPr>
      <p:grpSpPr>
        <a:xfrm>
          <a:off x="0" y="0"/>
          <a:ext cx="0" cy="0"/>
          <a:chOff x="0" y="0"/>
          <a:chExt cx="0" cy="0"/>
        </a:xfrm>
      </p:grpSpPr>
      <p:sp>
        <p:nvSpPr>
          <p:cNvPr id="2040" name="Google Shape;2040;p4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SINR </a:t>
            </a:r>
            <a:r>
              <a:rPr lang="fr-FR" sz="2400" dirty="0" err="1">
                <a:solidFill>
                  <a:srgbClr val="414141"/>
                </a:solidFill>
              </a:rPr>
              <a:t>comparison</a:t>
            </a:r>
            <a:r>
              <a:rPr lang="fr-FR" sz="2400" dirty="0">
                <a:solidFill>
                  <a:srgbClr val="414141"/>
                </a:solidFill>
              </a:rPr>
              <a:t>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rPr>
              <a:t>Drive tests are </a:t>
            </a:r>
            <a:r>
              <a:rPr lang="fr-FR" sz="1400" dirty="0" err="1">
                <a:solidFill>
                  <a:srgbClr val="7F7F7F"/>
                </a:solidFill>
              </a:rPr>
              <a:t>showing</a:t>
            </a:r>
            <a:r>
              <a:rPr lang="fr-FR" sz="1400" dirty="0">
                <a:solidFill>
                  <a:srgbClr val="7F7F7F"/>
                </a:solidFill>
              </a:rPr>
              <a:t> </a:t>
            </a:r>
            <a:r>
              <a:rPr lang="fr-FR" sz="1400" dirty="0" err="1">
                <a:solidFill>
                  <a:srgbClr val="7F7F7F"/>
                </a:solidFill>
              </a:rPr>
              <a:t>that</a:t>
            </a:r>
            <a:r>
              <a:rPr lang="fr-FR" sz="1400" dirty="0">
                <a:solidFill>
                  <a:srgbClr val="7F7F7F"/>
                </a:solidFill>
              </a:rPr>
              <a:t> MTN have the best acceptable </a:t>
            </a:r>
            <a:r>
              <a:rPr lang="fr-FR" sz="1400" dirty="0" err="1">
                <a:solidFill>
                  <a:srgbClr val="7F7F7F"/>
                </a:solidFill>
              </a:rPr>
              <a:t>level</a:t>
            </a:r>
            <a:r>
              <a:rPr lang="fr-FR" sz="1400" dirty="0">
                <a:solidFill>
                  <a:srgbClr val="7F7F7F"/>
                </a:solidFill>
              </a:rPr>
              <a:t> range of SINR</a:t>
            </a: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2041" name="Google Shape;2041;p4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31</a:t>
            </a:fld>
            <a:endParaRPr sz="651" b="0" i="0" u="none" strike="noStrike" cap="none">
              <a:solidFill>
                <a:srgbClr val="000000"/>
              </a:solidFill>
              <a:latin typeface="Verdana"/>
              <a:ea typeface="Verdana"/>
              <a:cs typeface="Verdana"/>
              <a:sym typeface="Verdana"/>
            </a:endParaRPr>
          </a:p>
        </p:txBody>
      </p:sp>
      <p:sp>
        <p:nvSpPr>
          <p:cNvPr id="2042" name="Google Shape;2042;p4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图表 12">
            <a:extLst>
              <a:ext uri="{FF2B5EF4-FFF2-40B4-BE49-F238E27FC236}">
                <a16:creationId xmlns:a16="http://schemas.microsoft.com/office/drawing/2014/main" id="{00000000-0008-0000-0000-00000D000000}"/>
              </a:ext>
            </a:extLst>
          </p:cNvPr>
          <p:cNvGraphicFramePr>
            <a:graphicFrameLocks/>
          </p:cNvGraphicFramePr>
          <p:nvPr>
            <p:extLst>
              <p:ext uri="{D42A27DB-BD31-4B8C-83A1-F6EECF244321}">
                <p14:modId xmlns:p14="http://schemas.microsoft.com/office/powerpoint/2010/main" val="1086908030"/>
              </p:ext>
            </p:extLst>
          </p:nvPr>
        </p:nvGraphicFramePr>
        <p:xfrm>
          <a:off x="469900" y="1653540"/>
          <a:ext cx="11252200" cy="44577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pic>
        <p:nvPicPr>
          <p:cNvPr id="19" name="Picture 18">
            <a:extLst>
              <a:ext uri="{FF2B5EF4-FFF2-40B4-BE49-F238E27FC236}">
                <a16:creationId xmlns:a16="http://schemas.microsoft.com/office/drawing/2014/main" id="{7FCDB7E6-F735-5C45-6757-6C296C7B8C2B}"/>
              </a:ext>
            </a:extLst>
          </p:cNvPr>
          <p:cNvPicPr>
            <a:picLocks noChangeAspect="1"/>
          </p:cNvPicPr>
          <p:nvPr/>
        </p:nvPicPr>
        <p:blipFill>
          <a:blip r:embed="rId3"/>
          <a:stretch>
            <a:fillRect/>
          </a:stretch>
        </p:blipFill>
        <p:spPr>
          <a:xfrm>
            <a:off x="7908310" y="1736640"/>
            <a:ext cx="3333431" cy="29620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24B01466-798E-FE31-9085-AE59762C4BCD}"/>
              </a:ext>
            </a:extLst>
          </p:cNvPr>
          <p:cNvPicPr>
            <a:picLocks noChangeAspect="1"/>
          </p:cNvPicPr>
          <p:nvPr/>
        </p:nvPicPr>
        <p:blipFill>
          <a:blip r:embed="rId4"/>
          <a:stretch>
            <a:fillRect/>
          </a:stretch>
        </p:blipFill>
        <p:spPr>
          <a:xfrm>
            <a:off x="4182766" y="1762715"/>
            <a:ext cx="3522416" cy="2939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94611ADB-FA06-B8B3-9653-E205265E8CA4}"/>
              </a:ext>
            </a:extLst>
          </p:cNvPr>
          <p:cNvPicPr>
            <a:picLocks noChangeAspect="1"/>
          </p:cNvPicPr>
          <p:nvPr/>
        </p:nvPicPr>
        <p:blipFill>
          <a:blip r:embed="rId5"/>
          <a:stretch>
            <a:fillRect/>
          </a:stretch>
        </p:blipFill>
        <p:spPr>
          <a:xfrm>
            <a:off x="488228" y="1736641"/>
            <a:ext cx="3522416" cy="2939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9" name="Google Shape;2049;p4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SNIR </a:t>
            </a:r>
            <a:r>
              <a:rPr lang="fr-FR" sz="2400" dirty="0" err="1">
                <a:solidFill>
                  <a:srgbClr val="414141"/>
                </a:solidFill>
              </a:rPr>
              <a:t>comparison</a:t>
            </a:r>
            <a:r>
              <a:rPr lang="fr-FR" sz="2400" dirty="0">
                <a:solidFill>
                  <a:srgbClr val="414141"/>
                </a:solidFill>
              </a:rPr>
              <a:t> </a:t>
            </a:r>
            <a:r>
              <a:rPr lang="fr-FR" sz="2400" dirty="0" err="1">
                <a:solidFill>
                  <a:srgbClr val="414141"/>
                </a:solidFill>
              </a:rPr>
              <a:t>map</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rPr>
              <a:t>4G MTN have a  </a:t>
            </a:r>
            <a:r>
              <a:rPr lang="fr-FR" sz="1400" dirty="0" err="1">
                <a:solidFill>
                  <a:srgbClr val="7F7F7F"/>
                </a:solidFill>
              </a:rPr>
              <a:t>better</a:t>
            </a:r>
            <a:r>
              <a:rPr lang="fr-FR" sz="1400" dirty="0">
                <a:solidFill>
                  <a:srgbClr val="7F7F7F"/>
                </a:solidFill>
              </a:rPr>
              <a:t>  </a:t>
            </a:r>
            <a:r>
              <a:rPr lang="fr-FR" sz="1400" dirty="0" err="1">
                <a:solidFill>
                  <a:srgbClr val="7F7F7F"/>
                </a:solidFill>
              </a:rPr>
              <a:t>quality</a:t>
            </a:r>
            <a:r>
              <a:rPr lang="fr-FR" sz="1400" dirty="0">
                <a:solidFill>
                  <a:srgbClr val="7F7F7F"/>
                </a:solidFill>
              </a:rPr>
              <a:t> of signal </a:t>
            </a:r>
            <a:r>
              <a:rPr lang="fr-FR" sz="1400" dirty="0" err="1">
                <a:solidFill>
                  <a:srgbClr val="7F7F7F"/>
                </a:solidFill>
              </a:rPr>
              <a:t>compared</a:t>
            </a:r>
            <a:r>
              <a:rPr lang="fr-FR" sz="1400" dirty="0">
                <a:solidFill>
                  <a:srgbClr val="7F7F7F"/>
                </a:solidFill>
              </a:rPr>
              <a:t> to CELTISS and MOOV</a:t>
            </a: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2050" name="Google Shape;2050;p4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32</a:t>
            </a:fld>
            <a:endParaRPr sz="651" b="0" i="0" u="none" strike="noStrike" cap="none">
              <a:solidFill>
                <a:srgbClr val="000000"/>
              </a:solidFill>
              <a:latin typeface="Verdana"/>
              <a:ea typeface="Verdana"/>
              <a:cs typeface="Verdana"/>
              <a:sym typeface="Verdana"/>
            </a:endParaRPr>
          </a:p>
        </p:txBody>
      </p:sp>
      <p:sp>
        <p:nvSpPr>
          <p:cNvPr id="2051" name="Google Shape;2051;p4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2" name="Google Shape;2054;p44">
            <a:extLst>
              <a:ext uri="{FF2B5EF4-FFF2-40B4-BE49-F238E27FC236}">
                <a16:creationId xmlns:a16="http://schemas.microsoft.com/office/drawing/2014/main" id="{AB89CA87-804D-6EE5-3E04-A12A992A84C3}"/>
              </a:ext>
            </a:extLst>
          </p:cNvPr>
          <p:cNvPicPr preferRelativeResize="0"/>
          <p:nvPr/>
        </p:nvPicPr>
        <p:blipFill rotWithShape="1">
          <a:blip r:embed="rId6">
            <a:alphaModFix/>
          </a:blip>
          <a:srcRect/>
          <a:stretch/>
        </p:blipFill>
        <p:spPr>
          <a:xfrm>
            <a:off x="469899" y="1742574"/>
            <a:ext cx="241165" cy="186001"/>
          </a:xfrm>
          <a:prstGeom prst="roundRect">
            <a:avLst>
              <a:gd name="adj" fmla="val 8594"/>
            </a:avLst>
          </a:prstGeom>
          <a:solidFill>
            <a:srgbClr val="ECECEC"/>
          </a:solidFill>
          <a:ln>
            <a:noFill/>
          </a:ln>
          <a:effectLst>
            <a:reflection stA="38000" endPos="28000" dist="5000" dir="5400000" sy="-100000" algn="bl" rotWithShape="0"/>
          </a:effectLst>
        </p:spPr>
      </p:pic>
      <p:pic>
        <p:nvPicPr>
          <p:cNvPr id="10" name="Google Shape;2057;p44">
            <a:extLst>
              <a:ext uri="{FF2B5EF4-FFF2-40B4-BE49-F238E27FC236}">
                <a16:creationId xmlns:a16="http://schemas.microsoft.com/office/drawing/2014/main" id="{D035E36E-EB8E-78D4-3EFE-E8CF6A49B358}"/>
              </a:ext>
            </a:extLst>
          </p:cNvPr>
          <p:cNvPicPr preferRelativeResize="0"/>
          <p:nvPr/>
        </p:nvPicPr>
        <p:blipFill rotWithShape="1">
          <a:blip r:embed="rId7">
            <a:alphaModFix/>
          </a:blip>
          <a:srcRect l="8657" r="10313"/>
          <a:stretch/>
        </p:blipFill>
        <p:spPr>
          <a:xfrm>
            <a:off x="4184279" y="1762715"/>
            <a:ext cx="229205" cy="185362"/>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060;p44">
            <a:extLst>
              <a:ext uri="{FF2B5EF4-FFF2-40B4-BE49-F238E27FC236}">
                <a16:creationId xmlns:a16="http://schemas.microsoft.com/office/drawing/2014/main" id="{74978808-D1D8-8EED-B35F-D7A937B0AF01}"/>
              </a:ext>
            </a:extLst>
          </p:cNvPr>
          <p:cNvPicPr preferRelativeResize="0"/>
          <p:nvPr/>
        </p:nvPicPr>
        <p:blipFill rotWithShape="1">
          <a:blip r:embed="rId8">
            <a:alphaModFix/>
          </a:blip>
          <a:srcRect/>
          <a:stretch/>
        </p:blipFill>
        <p:spPr>
          <a:xfrm>
            <a:off x="7908310" y="1736640"/>
            <a:ext cx="197521" cy="202691"/>
          </a:xfrm>
          <a:prstGeom prst="rect">
            <a:avLst/>
          </a:prstGeom>
          <a:noFill/>
          <a:ln>
            <a:noFill/>
          </a:ln>
        </p:spPr>
      </p:pic>
      <p:pic>
        <p:nvPicPr>
          <p:cNvPr id="7" name="Picture 6">
            <a:extLst>
              <a:ext uri="{FF2B5EF4-FFF2-40B4-BE49-F238E27FC236}">
                <a16:creationId xmlns:a16="http://schemas.microsoft.com/office/drawing/2014/main" id="{5AC88175-2AB5-1783-363D-87C3677F6397}"/>
              </a:ext>
            </a:extLst>
          </p:cNvPr>
          <p:cNvPicPr>
            <a:picLocks noChangeAspect="1"/>
          </p:cNvPicPr>
          <p:nvPr/>
        </p:nvPicPr>
        <p:blipFill>
          <a:blip r:embed="rId9"/>
          <a:stretch>
            <a:fillRect/>
          </a:stretch>
        </p:blipFill>
        <p:spPr>
          <a:xfrm>
            <a:off x="2571804" y="1762715"/>
            <a:ext cx="1393792" cy="1003290"/>
          </a:xfrm>
          <a:prstGeom prst="rect">
            <a:avLst/>
          </a:prstGeom>
        </p:spPr>
      </p:pic>
      <p:pic>
        <p:nvPicPr>
          <p:cNvPr id="15" name="Picture 14">
            <a:extLst>
              <a:ext uri="{FF2B5EF4-FFF2-40B4-BE49-F238E27FC236}">
                <a16:creationId xmlns:a16="http://schemas.microsoft.com/office/drawing/2014/main" id="{84158C75-11FC-0CDA-227C-D1337F23682A}"/>
              </a:ext>
            </a:extLst>
          </p:cNvPr>
          <p:cNvPicPr>
            <a:picLocks noChangeAspect="1"/>
          </p:cNvPicPr>
          <p:nvPr/>
        </p:nvPicPr>
        <p:blipFill>
          <a:blip r:embed="rId10"/>
          <a:stretch>
            <a:fillRect/>
          </a:stretch>
        </p:blipFill>
        <p:spPr>
          <a:xfrm>
            <a:off x="6386411" y="1762716"/>
            <a:ext cx="1315047" cy="1003290"/>
          </a:xfrm>
          <a:prstGeom prst="rect">
            <a:avLst/>
          </a:prstGeom>
        </p:spPr>
      </p:pic>
      <p:pic>
        <p:nvPicPr>
          <p:cNvPr id="22" name="Picture 21">
            <a:extLst>
              <a:ext uri="{FF2B5EF4-FFF2-40B4-BE49-F238E27FC236}">
                <a16:creationId xmlns:a16="http://schemas.microsoft.com/office/drawing/2014/main" id="{FC67B83A-9B7C-CBE8-D368-AEB1CF8F580A}"/>
              </a:ext>
            </a:extLst>
          </p:cNvPr>
          <p:cNvPicPr>
            <a:picLocks noChangeAspect="1"/>
          </p:cNvPicPr>
          <p:nvPr/>
        </p:nvPicPr>
        <p:blipFill>
          <a:blip r:embed="rId11"/>
          <a:stretch>
            <a:fillRect/>
          </a:stretch>
        </p:blipFill>
        <p:spPr>
          <a:xfrm>
            <a:off x="9835404" y="1736640"/>
            <a:ext cx="1372486" cy="1029365"/>
          </a:xfrm>
          <a:prstGeom prst="rect">
            <a:avLst/>
          </a:prstGeom>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65"/>
        <p:cNvGrpSpPr/>
        <p:nvPr/>
      </p:nvGrpSpPr>
      <p:grpSpPr>
        <a:xfrm>
          <a:off x="0" y="0"/>
          <a:ext cx="0" cy="0"/>
          <a:chOff x="0" y="0"/>
          <a:chExt cx="0" cy="0"/>
        </a:xfrm>
      </p:grpSpPr>
      <p:sp>
        <p:nvSpPr>
          <p:cNvPr id="2066" name="Google Shape;2066;p4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 2G/3G CALL SETUP TIME</a:t>
            </a:r>
            <a:br>
              <a:rPr lang="fr-FR" sz="2400" dirty="0">
                <a:solidFill>
                  <a:srgbClr val="414141"/>
                </a:solidFill>
              </a:rPr>
            </a:br>
            <a:r>
              <a:rPr lang="fr-FR" dirty="0">
                <a:solidFill>
                  <a:srgbClr val="414141"/>
                </a:solidFill>
              </a:rPr>
              <a:t/>
            </a:r>
            <a:br>
              <a:rPr lang="fr-FR" dirty="0">
                <a:solidFill>
                  <a:srgbClr val="414141"/>
                </a:solidFill>
              </a:rPr>
            </a:br>
            <a:r>
              <a:rPr lang="fr-FR" dirty="0">
                <a:solidFill>
                  <a:srgbClr val="414141"/>
                </a:solidFill>
              </a:rPr>
              <a:t/>
            </a:r>
            <a:br>
              <a:rPr lang="fr-FR" dirty="0">
                <a:solidFill>
                  <a:srgbClr val="414141"/>
                </a:solidFill>
              </a:rPr>
            </a:br>
            <a:r>
              <a:rPr lang="fr-FR" sz="1400" dirty="0">
                <a:solidFill>
                  <a:srgbClr val="7F7F7F"/>
                </a:solidFill>
              </a:rPr>
              <a:t>MTN have the best Call setup time.</a:t>
            </a:r>
            <a:r>
              <a:rPr lang="fr-FR" sz="2400" dirty="0">
                <a:solidFill>
                  <a:srgbClr val="414141"/>
                </a:solidFill>
              </a:rPr>
              <a:t/>
            </a:r>
            <a:br>
              <a:rPr lang="fr-FR" sz="2400" dirty="0">
                <a:solidFill>
                  <a:srgbClr val="414141"/>
                </a:solidFill>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2067" name="Google Shape;2067;p4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33</a:t>
            </a:fld>
            <a:endParaRPr sz="651" b="0" i="0" u="none" strike="noStrike" cap="none">
              <a:solidFill>
                <a:srgbClr val="000000"/>
              </a:solidFill>
              <a:latin typeface="Verdana"/>
              <a:ea typeface="Verdana"/>
              <a:cs typeface="Verdana"/>
              <a:sym typeface="Verdana"/>
            </a:endParaRPr>
          </a:p>
        </p:txBody>
      </p:sp>
      <p:sp>
        <p:nvSpPr>
          <p:cNvPr id="2068" name="Google Shape;2068;p4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Graphique 9">
            <a:extLst>
              <a:ext uri="{FF2B5EF4-FFF2-40B4-BE49-F238E27FC236}">
                <a16:creationId xmlns:a16="http://schemas.microsoft.com/office/drawing/2014/main" id="{00000000-0008-0000-0000-00000F000000}"/>
              </a:ext>
            </a:extLst>
          </p:cNvPr>
          <p:cNvGraphicFramePr>
            <a:graphicFrameLocks/>
          </p:cNvGraphicFramePr>
          <p:nvPr>
            <p:extLst>
              <p:ext uri="{D42A27DB-BD31-4B8C-83A1-F6EECF244321}">
                <p14:modId xmlns:p14="http://schemas.microsoft.com/office/powerpoint/2010/main" val="3087585205"/>
              </p:ext>
            </p:extLst>
          </p:nvPr>
        </p:nvGraphicFramePr>
        <p:xfrm>
          <a:off x="469900" y="1862748"/>
          <a:ext cx="11252200" cy="42602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74"/>
        <p:cNvGrpSpPr/>
        <p:nvPr/>
      </p:nvGrpSpPr>
      <p:grpSpPr>
        <a:xfrm>
          <a:off x="0" y="0"/>
          <a:ext cx="0" cy="0"/>
          <a:chOff x="0" y="0"/>
          <a:chExt cx="0" cy="0"/>
        </a:xfrm>
      </p:grpSpPr>
      <p:sp>
        <p:nvSpPr>
          <p:cNvPr id="2075" name="Google Shape;2075;p4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CALL SETUP TIME/Call Mode</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smtClean="0">
                <a:solidFill>
                  <a:srgbClr val="7F7F7F"/>
                </a:solidFill>
              </a:rPr>
              <a:t>MTN </a:t>
            </a:r>
            <a:r>
              <a:rPr lang="fr-FR" sz="1400" dirty="0">
                <a:solidFill>
                  <a:srgbClr val="7F7F7F"/>
                </a:solidFill>
              </a:rPr>
              <a:t>have the best 4G CSBF Call setup Time,</a:t>
            </a:r>
            <a:br>
              <a:rPr lang="fr-FR" sz="1400" dirty="0">
                <a:solidFill>
                  <a:srgbClr val="7F7F7F"/>
                </a:solidFill>
              </a:rPr>
            </a:br>
            <a:r>
              <a:rPr lang="fr-FR" sz="1400" dirty="0">
                <a:solidFill>
                  <a:srgbClr val="7F7F7F"/>
                </a:solidFill>
              </a:rPr>
              <a:t>Call setup time 2G </a:t>
            </a:r>
            <a:r>
              <a:rPr lang="fr-FR" sz="1400" dirty="0" err="1">
                <a:solidFill>
                  <a:srgbClr val="7F7F7F"/>
                </a:solidFill>
              </a:rPr>
              <a:t>is</a:t>
            </a:r>
            <a:r>
              <a:rPr lang="fr-FR" sz="1400" dirty="0">
                <a:solidFill>
                  <a:srgbClr val="7F7F7F"/>
                </a:solidFill>
              </a:rPr>
              <a:t> </a:t>
            </a:r>
            <a:r>
              <a:rPr lang="fr-FR" sz="1400" dirty="0" err="1">
                <a:solidFill>
                  <a:srgbClr val="7F7F7F"/>
                </a:solidFill>
              </a:rPr>
              <a:t>higher</a:t>
            </a:r>
            <a:r>
              <a:rPr lang="fr-FR" sz="1400" dirty="0">
                <a:solidFill>
                  <a:srgbClr val="7F7F7F"/>
                </a:solidFill>
              </a:rPr>
              <a:t> </a:t>
            </a:r>
            <a:r>
              <a:rPr lang="fr-FR" sz="1400" dirty="0" err="1">
                <a:solidFill>
                  <a:srgbClr val="7F7F7F"/>
                </a:solidFill>
              </a:rPr>
              <a:t>than</a:t>
            </a:r>
            <a:r>
              <a:rPr lang="fr-FR" sz="1400" dirty="0">
                <a:solidFill>
                  <a:srgbClr val="7F7F7F"/>
                </a:solidFill>
              </a:rPr>
              <a:t> in 3G/4G.  </a:t>
            </a:r>
            <a:r>
              <a:rPr lang="fr-FR" sz="2400" dirty="0">
                <a:solidFill>
                  <a:srgbClr val="414141"/>
                </a:solidFill>
              </a:rPr>
              <a:t/>
            </a:r>
            <a:br>
              <a:rPr lang="fr-FR" sz="2400" dirty="0">
                <a:solidFill>
                  <a:srgbClr val="414141"/>
                </a:solidFill>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2076" name="Google Shape;2076;p4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34</a:t>
            </a:fld>
            <a:endParaRPr sz="651" b="0" i="0" u="none" strike="noStrike" cap="none">
              <a:solidFill>
                <a:srgbClr val="000000"/>
              </a:solidFill>
              <a:latin typeface="Verdana"/>
              <a:ea typeface="Verdana"/>
              <a:cs typeface="Verdana"/>
              <a:sym typeface="Verdana"/>
            </a:endParaRPr>
          </a:p>
        </p:txBody>
      </p:sp>
      <p:sp>
        <p:nvSpPr>
          <p:cNvPr id="2077" name="Google Shape;2077;p4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Chart 5">
            <a:extLst>
              <a:ext uri="{FF2B5EF4-FFF2-40B4-BE49-F238E27FC236}">
                <a16:creationId xmlns:a16="http://schemas.microsoft.com/office/drawing/2014/main" id="{FFB7EB45-0E2A-7D87-0627-02E5D3404E9F}"/>
              </a:ext>
            </a:extLst>
          </p:cNvPr>
          <p:cNvGraphicFramePr>
            <a:graphicFrameLocks/>
          </p:cNvGraphicFramePr>
          <p:nvPr>
            <p:extLst>
              <p:ext uri="{D42A27DB-BD31-4B8C-83A1-F6EECF244321}">
                <p14:modId xmlns:p14="http://schemas.microsoft.com/office/powerpoint/2010/main" val="2697355935"/>
              </p:ext>
            </p:extLst>
          </p:nvPr>
        </p:nvGraphicFramePr>
        <p:xfrm>
          <a:off x="469900" y="1969770"/>
          <a:ext cx="10106660" cy="421767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84"/>
        <p:cNvGrpSpPr/>
        <p:nvPr/>
      </p:nvGrpSpPr>
      <p:grpSpPr>
        <a:xfrm>
          <a:off x="0" y="0"/>
          <a:ext cx="0" cy="0"/>
          <a:chOff x="0" y="0"/>
          <a:chExt cx="0" cy="0"/>
        </a:xfrm>
      </p:grpSpPr>
      <p:graphicFrame>
        <p:nvGraphicFramePr>
          <p:cNvPr id="8" name="Graphique 2">
            <a:extLst>
              <a:ext uri="{FF2B5EF4-FFF2-40B4-BE49-F238E27FC236}">
                <a16:creationId xmlns:a16="http://schemas.microsoft.com/office/drawing/2014/main" id="{00000000-0008-0000-0000-000013000000}"/>
              </a:ext>
            </a:extLst>
          </p:cNvPr>
          <p:cNvGraphicFramePr>
            <a:graphicFrameLocks/>
          </p:cNvGraphicFramePr>
          <p:nvPr>
            <p:extLst>
              <p:ext uri="{D42A27DB-BD31-4B8C-83A1-F6EECF244321}">
                <p14:modId xmlns:p14="http://schemas.microsoft.com/office/powerpoint/2010/main" val="1230608943"/>
              </p:ext>
            </p:extLst>
          </p:nvPr>
        </p:nvGraphicFramePr>
        <p:xfrm>
          <a:off x="469901" y="2186621"/>
          <a:ext cx="5671820" cy="4268787"/>
        </p:xfrm>
        <a:graphic>
          <a:graphicData uri="http://schemas.openxmlformats.org/drawingml/2006/chart">
            <c:chart xmlns:c="http://schemas.openxmlformats.org/drawingml/2006/chart" xmlns:r="http://schemas.openxmlformats.org/officeDocument/2006/relationships" r:id="rId3"/>
          </a:graphicData>
        </a:graphic>
      </p:graphicFrame>
      <p:sp>
        <p:nvSpPr>
          <p:cNvPr id="2085" name="Google Shape;2085;p4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SMS SENDING FAILURE</a:t>
            </a:r>
            <a:br>
              <a:rPr lang="fr-FR" sz="2400" dirty="0">
                <a:solidFill>
                  <a:srgbClr val="414141"/>
                </a:solidFill>
              </a:rPr>
            </a:br>
            <a:r>
              <a:rPr lang="fr-FR" sz="2400" dirty="0">
                <a:solidFill>
                  <a:srgbClr val="414141"/>
                </a:solidFill>
              </a:rPr>
              <a:t/>
            </a:r>
            <a:br>
              <a:rPr lang="fr-FR" sz="2400" dirty="0">
                <a:solidFill>
                  <a:srgbClr val="414141"/>
                </a:solidFill>
              </a:rPr>
            </a:br>
            <a:endParaRPr dirty="0">
              <a:solidFill>
                <a:srgbClr val="414141"/>
              </a:solidFill>
            </a:endParaRPr>
          </a:p>
        </p:txBody>
      </p:sp>
      <p:sp>
        <p:nvSpPr>
          <p:cNvPr id="2086" name="Google Shape;2086;p4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35</a:t>
            </a:fld>
            <a:endParaRPr sz="651" b="0" i="0" u="none" strike="noStrike" cap="none">
              <a:solidFill>
                <a:srgbClr val="000000"/>
              </a:solidFill>
              <a:latin typeface="Verdana"/>
              <a:ea typeface="Verdana"/>
              <a:cs typeface="Verdana"/>
              <a:sym typeface="Verdana"/>
            </a:endParaRPr>
          </a:p>
        </p:txBody>
      </p:sp>
      <p:sp>
        <p:nvSpPr>
          <p:cNvPr id="2087" name="Google Shape;2087;p4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3" name="Google Shape;2090;p47">
            <a:extLst>
              <a:ext uri="{FF2B5EF4-FFF2-40B4-BE49-F238E27FC236}">
                <a16:creationId xmlns:a16="http://schemas.microsoft.com/office/drawing/2014/main" id="{31AB6BF7-4EF5-4323-A670-74FC5B62265A}"/>
              </a:ext>
            </a:extLst>
          </p:cNvPr>
          <p:cNvCxnSpPr/>
          <p:nvPr/>
        </p:nvCxnSpPr>
        <p:spPr>
          <a:xfrm>
            <a:off x="1356398" y="2894951"/>
            <a:ext cx="4343362" cy="31129"/>
          </a:xfrm>
          <a:prstGeom prst="straightConnector1">
            <a:avLst/>
          </a:prstGeom>
          <a:noFill/>
          <a:ln w="28575" cap="flat" cmpd="sng">
            <a:solidFill>
              <a:srgbClr val="DA291C"/>
            </a:solidFill>
            <a:prstDash val="dash"/>
            <a:round/>
            <a:headEnd type="none" w="sm" len="sm"/>
            <a:tailEnd type="none" w="sm" len="sm"/>
          </a:ln>
        </p:spPr>
      </p:cxnSp>
      <p:graphicFrame>
        <p:nvGraphicFramePr>
          <p:cNvPr id="11" name="Graphique 8">
            <a:extLst>
              <a:ext uri="{FF2B5EF4-FFF2-40B4-BE49-F238E27FC236}">
                <a16:creationId xmlns:a16="http://schemas.microsoft.com/office/drawing/2014/main" id="{353EB156-7660-4747-8A89-681BB3F1C66D}"/>
              </a:ext>
            </a:extLst>
          </p:cNvPr>
          <p:cNvGraphicFramePr>
            <a:graphicFrameLocks/>
          </p:cNvGraphicFramePr>
          <p:nvPr>
            <p:extLst>
              <p:ext uri="{D42A27DB-BD31-4B8C-83A1-F6EECF244321}">
                <p14:modId xmlns:p14="http://schemas.microsoft.com/office/powerpoint/2010/main" val="2204733050"/>
              </p:ext>
            </p:extLst>
          </p:nvPr>
        </p:nvGraphicFramePr>
        <p:xfrm>
          <a:off x="6324600" y="2186620"/>
          <a:ext cx="5397500" cy="426878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282387" y="1370790"/>
            <a:ext cx="6046848" cy="307777"/>
          </a:xfrm>
          <a:prstGeom prst="rect">
            <a:avLst/>
          </a:prstGeom>
        </p:spPr>
        <p:txBody>
          <a:bodyPr wrap="none">
            <a:spAutoFit/>
          </a:bodyPr>
          <a:lstStyle/>
          <a:p>
            <a:r>
              <a:rPr lang="en-US" dirty="0">
                <a:solidFill>
                  <a:srgbClr val="7F7F7F"/>
                </a:solidFill>
              </a:rPr>
              <a:t>MTN and MOOV fail in SMS service due to the delivery time exceeding 6s</a:t>
            </a:r>
            <a:endParaRPr lang="en-US"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94"/>
        <p:cNvGrpSpPr/>
        <p:nvPr/>
      </p:nvGrpSpPr>
      <p:grpSpPr>
        <a:xfrm>
          <a:off x="0" y="0"/>
          <a:ext cx="0" cy="0"/>
          <a:chOff x="0" y="0"/>
          <a:chExt cx="0" cy="0"/>
        </a:xfrm>
      </p:grpSpPr>
      <p:sp>
        <p:nvSpPr>
          <p:cNvPr id="2095" name="Google Shape;2095;p48"/>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Data service</a:t>
            </a:r>
            <a:endParaRPr sz="2600" b="0" i="0" u="none" strike="noStrike" cap="none">
              <a:solidFill>
                <a:srgbClr val="FFFFFF"/>
              </a:solidFill>
              <a:latin typeface="Quattrocento Sans"/>
              <a:ea typeface="Quattrocento Sans"/>
              <a:cs typeface="Quattrocento Sans"/>
              <a:sym typeface="Quattrocento Sans"/>
            </a:endParaRPr>
          </a:p>
        </p:txBody>
      </p:sp>
      <p:sp>
        <p:nvSpPr>
          <p:cNvPr id="2096" name="Google Shape;2096;p48"/>
          <p:cNvSpPr txBox="1"/>
          <p:nvPr/>
        </p:nvSpPr>
        <p:spPr>
          <a:xfrm>
            <a:off x="195943" y="2090740"/>
            <a:ext cx="1994808"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smtClean="0">
                <a:solidFill>
                  <a:srgbClr val="FFFFFF"/>
                </a:solidFill>
                <a:latin typeface="Quattrocento Sans"/>
                <a:ea typeface="Quattrocento Sans"/>
                <a:cs typeface="Quattrocento Sans"/>
                <a:sym typeface="Quattrocento Sans"/>
              </a:rPr>
              <a:t>06</a:t>
            </a:r>
            <a:endParaRPr dirty="0"/>
          </a:p>
        </p:txBody>
      </p:sp>
      <p:cxnSp>
        <p:nvCxnSpPr>
          <p:cNvPr id="2097" name="Google Shape;2097;p48"/>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4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Benchmarking</a:t>
            </a:r>
            <a:r>
              <a:rPr lang="fr-FR" sz="2400" dirty="0">
                <a:solidFill>
                  <a:srgbClr val="414141"/>
                </a:solidFill>
              </a:rPr>
              <a:t> – DATA 3G</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sym typeface="Verdana"/>
              </a:rPr>
              <a:t>All </a:t>
            </a:r>
            <a:r>
              <a:rPr lang="fr-FR" sz="1400" dirty="0" err="1">
                <a:solidFill>
                  <a:srgbClr val="7F7F7F"/>
                </a:solidFill>
                <a:sym typeface="Verdana"/>
              </a:rPr>
              <a:t>operators</a:t>
            </a:r>
            <a:r>
              <a:rPr lang="fr-FR" sz="1400" dirty="0">
                <a:solidFill>
                  <a:srgbClr val="7F7F7F"/>
                </a:solidFill>
                <a:sym typeface="Verdana"/>
              </a:rPr>
              <a:t> have a </a:t>
            </a:r>
            <a:r>
              <a:rPr lang="fr-FR" sz="1400" dirty="0" smtClean="0">
                <a:solidFill>
                  <a:srgbClr val="7F7F7F"/>
                </a:solidFill>
                <a:sym typeface="Verdana"/>
              </a:rPr>
              <a:t>acceptable </a:t>
            </a:r>
            <a:r>
              <a:rPr lang="fr-FR" sz="1400" dirty="0">
                <a:solidFill>
                  <a:srgbClr val="7F7F7F"/>
                </a:solidFill>
                <a:sym typeface="Verdana"/>
              </a:rPr>
              <a:t>rate of </a:t>
            </a:r>
            <a:r>
              <a:rPr lang="fr-FR" sz="1400" dirty="0" err="1">
                <a:solidFill>
                  <a:srgbClr val="7F7F7F"/>
                </a:solidFill>
                <a:sym typeface="Verdana"/>
              </a:rPr>
              <a:t>successful</a:t>
            </a:r>
            <a:r>
              <a:rPr lang="fr-FR" sz="1400" dirty="0">
                <a:solidFill>
                  <a:srgbClr val="7F7F7F"/>
                </a:solidFill>
                <a:sym typeface="Verdana"/>
              </a:rPr>
              <a:t> Internet </a:t>
            </a:r>
            <a:r>
              <a:rPr lang="fr-FR" sz="1400" dirty="0" err="1">
                <a:solidFill>
                  <a:srgbClr val="7F7F7F"/>
                </a:solidFill>
                <a:sym typeface="Verdana"/>
              </a:rPr>
              <a:t>connection</a:t>
            </a:r>
            <a:r>
              <a:rPr lang="fr-FR" sz="1400" dirty="0">
                <a:solidFill>
                  <a:srgbClr val="7F7F7F"/>
                </a:solidFill>
                <a:sym typeface="Verdana"/>
              </a:rPr>
              <a:t> </a:t>
            </a:r>
            <a:endParaRPr sz="1400" dirty="0">
              <a:solidFill>
                <a:srgbClr val="414141"/>
              </a:solidFill>
            </a:endParaRPr>
          </a:p>
        </p:txBody>
      </p:sp>
      <p:sp>
        <p:nvSpPr>
          <p:cNvPr id="2104" name="Google Shape;2104;p4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37</a:t>
            </a:fld>
            <a:endParaRPr sz="651" b="0" i="0" u="none" strike="noStrike" cap="none">
              <a:solidFill>
                <a:srgbClr val="000000"/>
              </a:solidFill>
              <a:latin typeface="Verdana"/>
              <a:ea typeface="Verdana"/>
              <a:cs typeface="Verdana"/>
              <a:sym typeface="Verdana"/>
            </a:endParaRPr>
          </a:p>
        </p:txBody>
      </p:sp>
      <p:sp>
        <p:nvSpPr>
          <p:cNvPr id="2105" name="Google Shape;2105;p4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9" name="Graphique 5">
            <a:extLst>
              <a:ext uri="{FF2B5EF4-FFF2-40B4-BE49-F238E27FC236}">
                <a16:creationId xmlns:a16="http://schemas.microsoft.com/office/drawing/2014/main" id="{00000000-0008-0000-0000-000014000000}"/>
              </a:ext>
            </a:extLst>
          </p:cNvPr>
          <p:cNvGraphicFramePr>
            <a:graphicFrameLocks/>
          </p:cNvGraphicFramePr>
          <p:nvPr>
            <p:extLst>
              <p:ext uri="{D42A27DB-BD31-4B8C-83A1-F6EECF244321}">
                <p14:modId xmlns:p14="http://schemas.microsoft.com/office/powerpoint/2010/main" val="992787723"/>
              </p:ext>
            </p:extLst>
          </p:nvPr>
        </p:nvGraphicFramePr>
        <p:xfrm>
          <a:off x="469901" y="1616004"/>
          <a:ext cx="6494780" cy="4813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8">
            <a:extLst>
              <a:ext uri="{FF2B5EF4-FFF2-40B4-BE49-F238E27FC236}">
                <a16:creationId xmlns:a16="http://schemas.microsoft.com/office/drawing/2014/main" id="{00000000-0008-0000-0000-000015000000}"/>
              </a:ext>
            </a:extLst>
          </p:cNvPr>
          <p:cNvGraphicFramePr>
            <a:graphicFrameLocks/>
          </p:cNvGraphicFramePr>
          <p:nvPr>
            <p:extLst>
              <p:ext uri="{D42A27DB-BD31-4B8C-83A1-F6EECF244321}">
                <p14:modId xmlns:p14="http://schemas.microsoft.com/office/powerpoint/2010/main" val="2874160395"/>
              </p:ext>
            </p:extLst>
          </p:nvPr>
        </p:nvGraphicFramePr>
        <p:xfrm>
          <a:off x="7086600" y="1616004"/>
          <a:ext cx="4635500" cy="481319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12"/>
        <p:cNvGrpSpPr/>
        <p:nvPr/>
      </p:nvGrpSpPr>
      <p:grpSpPr>
        <a:xfrm>
          <a:off x="0" y="0"/>
          <a:ext cx="0" cy="0"/>
          <a:chOff x="0" y="0"/>
          <a:chExt cx="0" cy="0"/>
        </a:xfrm>
      </p:grpSpPr>
      <p:graphicFrame>
        <p:nvGraphicFramePr>
          <p:cNvPr id="12" name="Graphique 2">
            <a:extLst>
              <a:ext uri="{FF2B5EF4-FFF2-40B4-BE49-F238E27FC236}">
                <a16:creationId xmlns:a16="http://schemas.microsoft.com/office/drawing/2014/main" id="{00000000-0008-0000-0000-000028000000}"/>
              </a:ext>
            </a:extLst>
          </p:cNvPr>
          <p:cNvGraphicFramePr>
            <a:graphicFrameLocks/>
          </p:cNvGraphicFramePr>
          <p:nvPr>
            <p:extLst>
              <p:ext uri="{D42A27DB-BD31-4B8C-83A1-F6EECF244321}">
                <p14:modId xmlns:p14="http://schemas.microsoft.com/office/powerpoint/2010/main" val="2755291806"/>
              </p:ext>
            </p:extLst>
          </p:nvPr>
        </p:nvGraphicFramePr>
        <p:xfrm>
          <a:off x="5813123" y="1903342"/>
          <a:ext cx="5433997" cy="4482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4">
            <a:extLst>
              <a:ext uri="{FF2B5EF4-FFF2-40B4-BE49-F238E27FC236}">
                <a16:creationId xmlns:a16="http://schemas.microsoft.com/office/drawing/2014/main" id="{00000000-0008-0000-0000-000016000000}"/>
              </a:ext>
            </a:extLst>
          </p:cNvPr>
          <p:cNvGraphicFramePr>
            <a:graphicFrameLocks/>
          </p:cNvGraphicFramePr>
          <p:nvPr>
            <p:extLst>
              <p:ext uri="{D42A27DB-BD31-4B8C-83A1-F6EECF244321}">
                <p14:modId xmlns:p14="http://schemas.microsoft.com/office/powerpoint/2010/main" val="2234548723"/>
              </p:ext>
            </p:extLst>
          </p:nvPr>
        </p:nvGraphicFramePr>
        <p:xfrm>
          <a:off x="469900" y="1903342"/>
          <a:ext cx="4970780" cy="4482900"/>
        </p:xfrm>
        <a:graphic>
          <a:graphicData uri="http://schemas.openxmlformats.org/drawingml/2006/chart">
            <c:chart xmlns:c="http://schemas.openxmlformats.org/drawingml/2006/chart" xmlns:r="http://schemas.openxmlformats.org/officeDocument/2006/relationships" r:id="rId4"/>
          </a:graphicData>
        </a:graphic>
      </p:graphicFrame>
      <p:sp>
        <p:nvSpPr>
          <p:cNvPr id="2113" name="Google Shape;2113;p5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 DATA 3G</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a:solidFill>
                  <a:srgbClr val="7F7F7F"/>
                </a:solidFill>
              </a:rPr>
              <a:t>MOOV </a:t>
            </a:r>
            <a:r>
              <a:rPr lang="en-US" sz="1400" dirty="0" smtClean="0">
                <a:solidFill>
                  <a:srgbClr val="7F7F7F"/>
                </a:solidFill>
              </a:rPr>
              <a:t>failed in http browsing SR</a:t>
            </a:r>
            <a:endParaRPr sz="1400" dirty="0">
              <a:solidFill>
                <a:srgbClr val="414141"/>
              </a:solidFill>
            </a:endParaRPr>
          </a:p>
        </p:txBody>
      </p:sp>
      <p:sp>
        <p:nvSpPr>
          <p:cNvPr id="2114" name="Google Shape;2114;p5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38</a:t>
            </a:fld>
            <a:endParaRPr sz="651" b="0" i="0" u="none" strike="noStrike" cap="none">
              <a:solidFill>
                <a:srgbClr val="000000"/>
              </a:solidFill>
              <a:latin typeface="Verdana"/>
              <a:ea typeface="Verdana"/>
              <a:cs typeface="Verdana"/>
              <a:sym typeface="Verdana"/>
            </a:endParaRPr>
          </a:p>
        </p:txBody>
      </p:sp>
      <p:sp>
        <p:nvSpPr>
          <p:cNvPr id="2115" name="Google Shape;2115;p5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18" name="Google Shape;2118;p50"/>
          <p:cNvCxnSpPr/>
          <p:nvPr/>
        </p:nvCxnSpPr>
        <p:spPr>
          <a:xfrm>
            <a:off x="6645285" y="2364324"/>
            <a:ext cx="4113875" cy="8879"/>
          </a:xfrm>
          <a:prstGeom prst="straightConnector1">
            <a:avLst/>
          </a:prstGeom>
          <a:noFill/>
          <a:ln w="28575" cap="flat" cmpd="sng">
            <a:solidFill>
              <a:srgbClr val="DA291C"/>
            </a:solidFill>
            <a:prstDash val="dash"/>
            <a:round/>
            <a:headEnd type="none" w="sm" len="sm"/>
            <a:tailEnd type="none" w="sm" len="sm"/>
          </a:ln>
        </p:spPr>
      </p:cxnSp>
      <p:cxnSp>
        <p:nvCxnSpPr>
          <p:cNvPr id="2119" name="Google Shape;2119;p50"/>
          <p:cNvCxnSpPr/>
          <p:nvPr/>
        </p:nvCxnSpPr>
        <p:spPr>
          <a:xfrm>
            <a:off x="1445877" y="2502814"/>
            <a:ext cx="3391269" cy="8877"/>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graphicFrame>
        <p:nvGraphicFramePr>
          <p:cNvPr id="8" name="Graphique 11">
            <a:extLst>
              <a:ext uri="{FF2B5EF4-FFF2-40B4-BE49-F238E27FC236}">
                <a16:creationId xmlns:a16="http://schemas.microsoft.com/office/drawing/2014/main" id="{00000000-0008-0000-0000-000017000000}"/>
              </a:ext>
            </a:extLst>
          </p:cNvPr>
          <p:cNvGraphicFramePr>
            <a:graphicFrameLocks/>
          </p:cNvGraphicFramePr>
          <p:nvPr>
            <p:extLst>
              <p:ext uri="{D42A27DB-BD31-4B8C-83A1-F6EECF244321}">
                <p14:modId xmlns:p14="http://schemas.microsoft.com/office/powerpoint/2010/main" val="2668969178"/>
              </p:ext>
            </p:extLst>
          </p:nvPr>
        </p:nvGraphicFramePr>
        <p:xfrm>
          <a:off x="469900" y="1713880"/>
          <a:ext cx="7012940" cy="4534519"/>
        </p:xfrm>
        <a:graphic>
          <a:graphicData uri="http://schemas.openxmlformats.org/drawingml/2006/chart">
            <c:chart xmlns:c="http://schemas.openxmlformats.org/drawingml/2006/chart" xmlns:r="http://schemas.openxmlformats.org/officeDocument/2006/relationships" r:id="rId3"/>
          </a:graphicData>
        </a:graphic>
      </p:graphicFrame>
      <p:sp>
        <p:nvSpPr>
          <p:cNvPr id="2125" name="Google Shape;2125;p5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3G</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latin typeface="Verdana"/>
                <a:ea typeface="Verdana"/>
                <a:cs typeface="Verdana"/>
                <a:sym typeface="Verdana"/>
              </a:rPr>
              <a:t>All </a:t>
            </a:r>
            <a:r>
              <a:rPr lang="fr-FR" sz="1400" dirty="0" err="1">
                <a:solidFill>
                  <a:srgbClr val="7F7F7F"/>
                </a:solidFill>
                <a:latin typeface="Verdana"/>
                <a:ea typeface="Verdana"/>
                <a:cs typeface="Verdana"/>
                <a:sym typeface="Verdana"/>
              </a:rPr>
              <a:t>operators</a:t>
            </a:r>
            <a:r>
              <a:rPr lang="fr-FR" sz="1400" dirty="0">
                <a:solidFill>
                  <a:srgbClr val="7F7F7F"/>
                </a:solidFill>
                <a:latin typeface="Verdana"/>
                <a:ea typeface="Verdana"/>
                <a:cs typeface="Verdana"/>
                <a:sym typeface="Verdana"/>
              </a:rPr>
              <a:t> have good </a:t>
            </a:r>
            <a:r>
              <a:rPr lang="fr-FR" sz="1400" dirty="0" err="1">
                <a:solidFill>
                  <a:srgbClr val="7F7F7F"/>
                </a:solidFill>
                <a:latin typeface="Verdana"/>
                <a:ea typeface="Verdana"/>
                <a:cs typeface="Verdana"/>
                <a:sym typeface="Verdana"/>
              </a:rPr>
              <a:t>downlink</a:t>
            </a:r>
            <a:r>
              <a:rPr lang="fr-FR" sz="1400" dirty="0">
                <a:solidFill>
                  <a:srgbClr val="7F7F7F"/>
                </a:solidFill>
                <a:latin typeface="Verdana"/>
                <a:ea typeface="Verdana"/>
                <a:cs typeface="Verdana"/>
                <a:sym typeface="Verdana"/>
              </a:rPr>
              <a:t> and </a:t>
            </a:r>
            <a:r>
              <a:rPr lang="fr-FR" sz="1400" dirty="0" err="1">
                <a:solidFill>
                  <a:srgbClr val="7F7F7F"/>
                </a:solidFill>
                <a:latin typeface="Verdana"/>
                <a:ea typeface="Verdana"/>
                <a:cs typeface="Verdana"/>
                <a:sym typeface="Verdana"/>
              </a:rPr>
              <a:t>uplink</a:t>
            </a:r>
            <a:r>
              <a:rPr lang="fr-FR" sz="1400" dirty="0">
                <a:solidFill>
                  <a:srgbClr val="7F7F7F"/>
                </a:solidFill>
                <a:latin typeface="Verdana"/>
                <a:ea typeface="Verdana"/>
                <a:cs typeface="Verdana"/>
                <a:sym typeface="Verdana"/>
              </a:rPr>
              <a:t> FTP </a:t>
            </a:r>
            <a:r>
              <a:rPr lang="fr-FR" sz="1400" dirty="0" err="1">
                <a:solidFill>
                  <a:srgbClr val="7F7F7F"/>
                </a:solidFill>
                <a:latin typeface="Verdana"/>
                <a:ea typeface="Verdana"/>
                <a:cs typeface="Verdana"/>
                <a:sym typeface="Verdana"/>
              </a:rPr>
              <a:t>success</a:t>
            </a:r>
            <a:r>
              <a:rPr lang="fr-FR" sz="1400" dirty="0">
                <a:solidFill>
                  <a:srgbClr val="7F7F7F"/>
                </a:solidFill>
                <a:latin typeface="Verdana"/>
                <a:ea typeface="Verdana"/>
                <a:cs typeface="Verdana"/>
                <a:sym typeface="Verdana"/>
              </a:rPr>
              <a:t> </a:t>
            </a:r>
            <a:r>
              <a:rPr lang="fr-FR" sz="1400" dirty="0" smtClean="0">
                <a:solidFill>
                  <a:srgbClr val="7F7F7F"/>
                </a:solidFill>
                <a:latin typeface="Verdana"/>
                <a:ea typeface="Verdana"/>
                <a:cs typeface="Verdana"/>
                <a:sym typeface="Verdana"/>
              </a:rPr>
              <a:t>rate</a:t>
            </a:r>
            <a:endParaRPr dirty="0">
              <a:solidFill>
                <a:srgbClr val="414141"/>
              </a:solidFill>
            </a:endParaRPr>
          </a:p>
        </p:txBody>
      </p:sp>
      <p:sp>
        <p:nvSpPr>
          <p:cNvPr id="2126" name="Google Shape;2126;p5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39</a:t>
            </a:fld>
            <a:endParaRPr sz="651" b="0" i="0" u="none" strike="noStrike" cap="none">
              <a:solidFill>
                <a:srgbClr val="000000"/>
              </a:solidFill>
              <a:latin typeface="Verdana"/>
              <a:ea typeface="Verdana"/>
              <a:cs typeface="Verdana"/>
              <a:sym typeface="Verdana"/>
            </a:endParaRPr>
          </a:p>
        </p:txBody>
      </p:sp>
      <p:sp>
        <p:nvSpPr>
          <p:cNvPr id="2127" name="Google Shape;2127;p5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29" name="Google Shape;2129;p51"/>
          <p:cNvCxnSpPr/>
          <p:nvPr/>
        </p:nvCxnSpPr>
        <p:spPr>
          <a:xfrm>
            <a:off x="1548123" y="4503824"/>
            <a:ext cx="5442012" cy="8879"/>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1657" name="Google Shape;1657;p1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Intermediate report</a:t>
            </a:r>
            <a:br>
              <a:rPr lang="fr-FR" sz="2400">
                <a:solidFill>
                  <a:srgbClr val="414141"/>
                </a:solidFill>
              </a:rPr>
            </a:br>
            <a:endParaRPr sz="2400">
              <a:solidFill>
                <a:srgbClr val="414141"/>
              </a:solidFill>
            </a:endParaRPr>
          </a:p>
        </p:txBody>
      </p:sp>
      <p:sp>
        <p:nvSpPr>
          <p:cNvPr id="1658" name="Google Shape;1658;p1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a:t>
            </a:fld>
            <a:endParaRPr sz="651" b="0" i="0" u="none" strike="noStrike" cap="none">
              <a:solidFill>
                <a:srgbClr val="000000"/>
              </a:solidFill>
              <a:latin typeface="Verdana"/>
              <a:ea typeface="Verdana"/>
              <a:cs typeface="Verdana"/>
              <a:sym typeface="Verdana"/>
            </a:endParaRPr>
          </a:p>
        </p:txBody>
      </p:sp>
      <p:sp>
        <p:nvSpPr>
          <p:cNvPr id="1659" name="Google Shape;1659;p1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660" name="Google Shape;1660;p11"/>
          <p:cNvSpPr/>
          <p:nvPr/>
        </p:nvSpPr>
        <p:spPr>
          <a:xfrm>
            <a:off x="359779" y="1206376"/>
            <a:ext cx="11472441" cy="28468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1" dirty="0">
                <a:solidFill>
                  <a:srgbClr val="92D050"/>
                </a:solidFill>
                <a:latin typeface="Verdana"/>
                <a:ea typeface="Verdana"/>
                <a:cs typeface="Verdana"/>
                <a:sym typeface="Verdana"/>
              </a:rPr>
              <a:t>Scope of </a:t>
            </a:r>
            <a:r>
              <a:rPr lang="fr-FR" sz="1400" b="1" dirty="0" err="1">
                <a:solidFill>
                  <a:srgbClr val="92D050"/>
                </a:solidFill>
                <a:latin typeface="Verdana"/>
                <a:ea typeface="Verdana"/>
                <a:cs typeface="Verdana"/>
                <a:sym typeface="Verdana"/>
              </a:rPr>
              <a:t>this</a:t>
            </a:r>
            <a:r>
              <a:rPr lang="fr-FR" sz="1400" b="1" dirty="0">
                <a:solidFill>
                  <a:srgbClr val="92D050"/>
                </a:solidFill>
                <a:latin typeface="Verdana"/>
                <a:ea typeface="Verdana"/>
                <a:cs typeface="Verdana"/>
                <a:sym typeface="Verdana"/>
              </a:rPr>
              <a:t> report</a:t>
            </a:r>
            <a:endParaRPr dirty="0"/>
          </a:p>
          <a:p>
            <a:pPr marL="0" marR="0" lvl="0" indent="0" algn="l" rtl="0">
              <a:spcBef>
                <a:spcPts val="0"/>
              </a:spcBef>
              <a:spcAft>
                <a:spcPts val="0"/>
              </a:spcAft>
              <a:buNone/>
            </a:pPr>
            <a:endParaRPr sz="1200" b="1" dirty="0">
              <a:solidFill>
                <a:schemeClr val="dk1"/>
              </a:solidFill>
              <a:latin typeface="Verdana"/>
              <a:ea typeface="Verdana"/>
              <a:cs typeface="Verdana"/>
              <a:sym typeface="Verdana"/>
            </a:endParaRPr>
          </a:p>
          <a:p>
            <a:pPr marL="0" marR="0" lvl="1" indent="0" algn="l" rtl="0">
              <a:lnSpc>
                <a:spcPct val="150000"/>
              </a:lnSpc>
              <a:spcBef>
                <a:spcPts val="0"/>
              </a:spcBef>
              <a:spcAft>
                <a:spcPts val="0"/>
              </a:spcAft>
              <a:buNone/>
            </a:pPr>
            <a:endParaRPr sz="1400" b="1" i="0" u="none" strike="noStrike" cap="none" dirty="0">
              <a:solidFill>
                <a:schemeClr val="accent1"/>
              </a:solidFill>
              <a:latin typeface="Verdana"/>
              <a:ea typeface="Verdana"/>
              <a:cs typeface="Verdana"/>
              <a:sym typeface="Verdana"/>
            </a:endParaRPr>
          </a:p>
          <a:p>
            <a:pPr marL="0" marR="0" lvl="1" indent="0" algn="l" rtl="0">
              <a:lnSpc>
                <a:spcPct val="150000"/>
              </a:lnSpc>
              <a:spcBef>
                <a:spcPts val="0"/>
              </a:spcBef>
              <a:spcAft>
                <a:spcPts val="0"/>
              </a:spcAft>
              <a:buNone/>
            </a:pPr>
            <a:r>
              <a:rPr lang="fr-FR" sz="1400" b="1" i="0" u="none" strike="noStrike" cap="none" dirty="0">
                <a:solidFill>
                  <a:schemeClr val="accent1"/>
                </a:solidFill>
                <a:latin typeface="Verdana"/>
                <a:ea typeface="Verdana"/>
                <a:cs typeface="Verdana"/>
                <a:sym typeface="Verdana"/>
              </a:rPr>
              <a:t>1. </a:t>
            </a:r>
            <a:r>
              <a:rPr lang="en-US" sz="1400" b="0" i="0" u="none" strike="noStrike" cap="none" dirty="0">
                <a:solidFill>
                  <a:schemeClr val="dk1"/>
                </a:solidFill>
                <a:latin typeface="Verdana"/>
                <a:ea typeface="Verdana"/>
                <a:cs typeface="Verdana"/>
                <a:sym typeface="Verdana"/>
              </a:rPr>
              <a:t>Network benchmarking results for the </a:t>
            </a:r>
            <a:r>
              <a:rPr lang="en-US" sz="1400" b="0" i="0" u="none" strike="noStrike" cap="none" dirty="0" smtClean="0">
                <a:solidFill>
                  <a:schemeClr val="dk1"/>
                </a:solidFill>
                <a:latin typeface="Verdana"/>
                <a:ea typeface="Verdana"/>
                <a:cs typeface="Verdana"/>
                <a:sym typeface="Verdana"/>
              </a:rPr>
              <a:t>ALLADA </a:t>
            </a:r>
            <a:r>
              <a:rPr lang="en-US" sz="1400" b="0" i="0" u="none" strike="noStrike" cap="none" dirty="0">
                <a:solidFill>
                  <a:schemeClr val="dk1"/>
                </a:solidFill>
                <a:latin typeface="Verdana"/>
                <a:ea typeface="Verdana"/>
                <a:cs typeface="Verdana"/>
                <a:sym typeface="Verdana"/>
              </a:rPr>
              <a:t>area between MTN, MOOV, and CELTISS from September 9th to September 13th, 2023.</a:t>
            </a:r>
            <a:r>
              <a:rPr lang="fr-FR" sz="1400" b="0" i="0" u="none" strike="noStrike" cap="none" dirty="0">
                <a:solidFill>
                  <a:schemeClr val="dk1"/>
                </a:solidFill>
                <a:latin typeface="Verdana"/>
                <a:ea typeface="Verdana"/>
                <a:cs typeface="Verdana"/>
                <a:sym typeface="Verdana"/>
              </a:rPr>
              <a:t>. </a:t>
            </a:r>
            <a:endParaRPr dirty="0"/>
          </a:p>
          <a:p>
            <a:pPr marL="0" marR="0" lvl="0" indent="0" algn="l" rtl="0">
              <a:lnSpc>
                <a:spcPct val="150000"/>
              </a:lnSpc>
              <a:spcBef>
                <a:spcPts val="0"/>
              </a:spcBef>
              <a:spcAft>
                <a:spcPts val="0"/>
              </a:spcAft>
              <a:buNone/>
            </a:pPr>
            <a:endParaRPr sz="1400" b="1" dirty="0">
              <a:solidFill>
                <a:schemeClr val="accent1"/>
              </a:solidFill>
              <a:latin typeface="Verdana"/>
              <a:ea typeface="Verdana"/>
              <a:cs typeface="Verdana"/>
              <a:sym typeface="Verdana"/>
            </a:endParaRPr>
          </a:p>
          <a:p>
            <a:pPr marL="742950" marR="0" lvl="1" indent="-184150" algn="just" rtl="0">
              <a:lnSpc>
                <a:spcPct val="150000"/>
              </a:lnSpc>
              <a:spcBef>
                <a:spcPts val="0"/>
              </a:spcBef>
              <a:spcAft>
                <a:spcPts val="0"/>
              </a:spcAft>
              <a:buClr>
                <a:schemeClr val="dk1"/>
              </a:buClr>
              <a:buSzPts val="1600"/>
              <a:buFont typeface="Noto Sans Symbols"/>
              <a:buNone/>
            </a:pPr>
            <a:endParaRPr sz="1600" b="0" i="0" u="none" strike="noStrike" cap="none" dirty="0">
              <a:solidFill>
                <a:srgbClr val="262626"/>
              </a:solidFill>
              <a:latin typeface="Verdana"/>
              <a:ea typeface="Verdana"/>
              <a:cs typeface="Verdana"/>
              <a:sym typeface="Verdana"/>
            </a:endParaRPr>
          </a:p>
          <a:p>
            <a:pPr marL="457200" marR="0" lvl="1" indent="0" algn="l" rtl="0">
              <a:lnSpc>
                <a:spcPct val="150000"/>
              </a:lnSpc>
              <a:spcBef>
                <a:spcPts val="0"/>
              </a:spcBef>
              <a:spcAft>
                <a:spcPts val="0"/>
              </a:spcAft>
              <a:buNone/>
            </a:pPr>
            <a:endParaRPr sz="1400" b="0" i="0" u="none" strike="noStrike" cap="none" dirty="0">
              <a:solidFill>
                <a:schemeClr val="dk1"/>
              </a:solidFill>
              <a:latin typeface="Verdana"/>
              <a:ea typeface="Verdana"/>
              <a:cs typeface="Verdana"/>
              <a:sym typeface="Verdana"/>
            </a:endParaRPr>
          </a:p>
          <a:p>
            <a:pPr marL="0" marR="0" lvl="0" indent="0" algn="l" rtl="0">
              <a:spcBef>
                <a:spcPts val="0"/>
              </a:spcBef>
              <a:spcAft>
                <a:spcPts val="0"/>
              </a:spcAft>
              <a:buNone/>
            </a:pPr>
            <a:endParaRPr sz="1200" dirty="0">
              <a:solidFill>
                <a:schemeClr val="dk1"/>
              </a:solidFill>
              <a:latin typeface="Verdana"/>
              <a:ea typeface="Verdana"/>
              <a:cs typeface="Verdana"/>
              <a:sym typeface="Verdana"/>
            </a:endParaRPr>
          </a:p>
          <a:p>
            <a:pPr marL="0" marR="0" lvl="0" indent="0" algn="l" rtl="0">
              <a:spcBef>
                <a:spcPts val="0"/>
              </a:spcBef>
              <a:spcAft>
                <a:spcPts val="0"/>
              </a:spcAft>
              <a:buNone/>
            </a:pPr>
            <a:endParaRPr sz="1200" dirty="0">
              <a:solidFill>
                <a:schemeClr val="dk1"/>
              </a:solidFill>
              <a:latin typeface="Verdana"/>
              <a:ea typeface="Verdana"/>
              <a:cs typeface="Verdana"/>
              <a:sym typeface="Verdana"/>
            </a:endParaRPr>
          </a:p>
        </p:txBody>
      </p:sp>
      <p:sp>
        <p:nvSpPr>
          <p:cNvPr id="1661" name="Google Shape;1661;p11"/>
          <p:cNvSpPr/>
          <p:nvPr/>
        </p:nvSpPr>
        <p:spPr>
          <a:xfrm>
            <a:off x="367944" y="1479079"/>
            <a:ext cx="11181560" cy="45719"/>
          </a:xfrm>
          <a:prstGeom prst="rect">
            <a:avLst/>
          </a:prstGeom>
          <a:solidFill>
            <a:schemeClr val="accent1"/>
          </a:solidFill>
          <a:ln>
            <a:noFill/>
          </a:ln>
        </p:spPr>
        <p:txBody>
          <a:bodyPr spcFirstLastPara="1" wrap="square" lIns="88900" tIns="88900" rIns="88900" bIns="88900" anchor="ctr" anchorCtr="0">
            <a:noAutofit/>
          </a:bodyPr>
          <a:lstStyle/>
          <a:p>
            <a:pPr marL="0" marR="0" lvl="0" indent="0" algn="ctr" rtl="0">
              <a:lnSpc>
                <a:spcPct val="106000"/>
              </a:lnSpc>
              <a:spcBef>
                <a:spcPts val="0"/>
              </a:spcBef>
              <a:spcAft>
                <a:spcPts val="0"/>
              </a:spcAft>
              <a:buClr>
                <a:schemeClr val="dk1"/>
              </a:buClr>
              <a:buSzPts val="1600"/>
              <a:buFont typeface="Noto Sans Symbols"/>
              <a:buNone/>
            </a:pPr>
            <a:endParaRPr sz="1600" b="1">
              <a:solidFill>
                <a:srgbClr val="FFFFFF"/>
              </a:solidFill>
              <a:latin typeface="Verdana"/>
              <a:ea typeface="Verdana"/>
              <a:cs typeface="Verdana"/>
              <a:sym typeface="Verdana"/>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graphicFrame>
        <p:nvGraphicFramePr>
          <p:cNvPr id="10" name="Graphique 6">
            <a:extLst>
              <a:ext uri="{FF2B5EF4-FFF2-40B4-BE49-F238E27FC236}">
                <a16:creationId xmlns:a16="http://schemas.microsoft.com/office/drawing/2014/main" id="{00000000-0008-0000-0000-000018000000}"/>
              </a:ext>
            </a:extLst>
          </p:cNvPr>
          <p:cNvGraphicFramePr>
            <a:graphicFrameLocks/>
          </p:cNvGraphicFramePr>
          <p:nvPr>
            <p:extLst>
              <p:ext uri="{D42A27DB-BD31-4B8C-83A1-F6EECF244321}">
                <p14:modId xmlns:p14="http://schemas.microsoft.com/office/powerpoint/2010/main" val="2827051650"/>
              </p:ext>
            </p:extLst>
          </p:nvPr>
        </p:nvGraphicFramePr>
        <p:xfrm>
          <a:off x="469901" y="1817561"/>
          <a:ext cx="8841740" cy="4418696"/>
        </p:xfrm>
        <a:graphic>
          <a:graphicData uri="http://schemas.openxmlformats.org/drawingml/2006/chart">
            <c:chart xmlns:c="http://schemas.openxmlformats.org/drawingml/2006/chart" xmlns:r="http://schemas.openxmlformats.org/officeDocument/2006/relationships" r:id="rId3"/>
          </a:graphicData>
        </a:graphic>
      </p:graphicFrame>
      <p:sp>
        <p:nvSpPr>
          <p:cNvPr id="2135" name="Google Shape;2135;p5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 3G FTP MEAN THROUGHPUT </a:t>
            </a:r>
            <a:br>
              <a:rPr lang="fr-FR" sz="2400" dirty="0">
                <a:solidFill>
                  <a:srgbClr val="414141"/>
                </a:solidFill>
              </a:rPr>
            </a:br>
            <a:r>
              <a:rPr lang="fr-FR" sz="2400" dirty="0" smtClean="0">
                <a:solidFill>
                  <a:srgbClr val="414141"/>
                </a:solidFill>
              </a:rPr>
              <a:t/>
            </a:r>
            <a:br>
              <a:rPr lang="fr-FR" sz="2400" dirty="0" smtClean="0">
                <a:solidFill>
                  <a:srgbClr val="414141"/>
                </a:solidFill>
              </a:rPr>
            </a:br>
            <a:r>
              <a:rPr lang="en-US" sz="1400" dirty="0" smtClean="0">
                <a:solidFill>
                  <a:srgbClr val="7F7F7F"/>
                </a:solidFill>
              </a:rPr>
              <a:t>All </a:t>
            </a:r>
            <a:r>
              <a:rPr lang="en-US" sz="1400" dirty="0">
                <a:solidFill>
                  <a:srgbClr val="7F7F7F"/>
                </a:solidFill>
              </a:rPr>
              <a:t>operators met the ARCEP downlink and uplink FTP success rate thresholds</a:t>
            </a:r>
            <a:r>
              <a:rPr lang="fr-FR" sz="2400" dirty="0">
                <a:solidFill>
                  <a:srgbClr val="414141"/>
                </a:solidFill>
              </a:rPr>
              <a:t/>
            </a:r>
            <a:br>
              <a:rPr lang="fr-FR" sz="2400" dirty="0">
                <a:solidFill>
                  <a:srgbClr val="414141"/>
                </a:solidFill>
              </a:rPr>
            </a:br>
            <a:endParaRPr dirty="0">
              <a:solidFill>
                <a:srgbClr val="414141"/>
              </a:solidFill>
            </a:endParaRPr>
          </a:p>
        </p:txBody>
      </p:sp>
      <p:sp>
        <p:nvSpPr>
          <p:cNvPr id="2136" name="Google Shape;2136;p5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40</a:t>
            </a:fld>
            <a:endParaRPr sz="651" b="0" i="0" u="none" strike="noStrike" cap="none">
              <a:solidFill>
                <a:srgbClr val="000000"/>
              </a:solidFill>
              <a:latin typeface="Verdana"/>
              <a:ea typeface="Verdana"/>
              <a:cs typeface="Verdana"/>
              <a:sym typeface="Verdana"/>
            </a:endParaRPr>
          </a:p>
        </p:txBody>
      </p:sp>
      <p:sp>
        <p:nvSpPr>
          <p:cNvPr id="2137" name="Google Shape;2137;p5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2138" name="Google Shape;2138;p52"/>
          <p:cNvSpPr/>
          <p:nvPr/>
        </p:nvSpPr>
        <p:spPr>
          <a:xfrm>
            <a:off x="9516718" y="2424487"/>
            <a:ext cx="2359369" cy="271345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633" dirty="0">
              <a:solidFill>
                <a:srgbClr val="000000"/>
              </a:solidFill>
              <a:latin typeface="Verdana"/>
              <a:ea typeface="Verdana"/>
              <a:cs typeface="Verdana"/>
              <a:sym typeface="Verdana"/>
            </a:endParaRPr>
          </a:p>
          <a:p>
            <a:pPr marL="259232" marR="0" lvl="0" indent="-259232" algn="l" rtl="0">
              <a:spcBef>
                <a:spcPts val="0"/>
              </a:spcBef>
              <a:spcAft>
                <a:spcPts val="0"/>
              </a:spcAft>
              <a:buClr>
                <a:schemeClr val="dk1"/>
              </a:buClr>
              <a:buSzPts val="1400"/>
              <a:buFont typeface="Arial"/>
              <a:buChar char="›"/>
            </a:pPr>
            <a:r>
              <a:rPr lang="fr-FR" sz="1400" dirty="0">
                <a:solidFill>
                  <a:schemeClr val="dk1"/>
                </a:solidFill>
                <a:latin typeface="Verdana"/>
                <a:ea typeface="Verdana"/>
                <a:cs typeface="Verdana"/>
                <a:sym typeface="Verdana"/>
              </a:rPr>
              <a:t>MTN FTP DL AVERAGE </a:t>
            </a:r>
            <a:r>
              <a:rPr lang="fr-FR" sz="1400" dirty="0" err="1">
                <a:solidFill>
                  <a:schemeClr val="dk1"/>
                </a:solidFill>
                <a:latin typeface="Verdana"/>
                <a:ea typeface="Verdana"/>
                <a:cs typeface="Verdana"/>
                <a:sym typeface="Verdana"/>
              </a:rPr>
              <a:t>Throughout</a:t>
            </a:r>
            <a:r>
              <a:rPr lang="fr-FR" sz="1400" dirty="0">
                <a:solidFill>
                  <a:schemeClr val="dk1"/>
                </a:solidFill>
                <a:latin typeface="Verdana"/>
                <a:ea typeface="Verdana"/>
                <a:cs typeface="Verdana"/>
                <a:sym typeface="Verdana"/>
              </a:rPr>
              <a:t> </a:t>
            </a:r>
            <a:r>
              <a:rPr lang="fr-FR" sz="1400" dirty="0" err="1" smtClean="0">
                <a:solidFill>
                  <a:schemeClr val="dk1"/>
                </a:solidFill>
                <a:latin typeface="Verdana"/>
                <a:ea typeface="Verdana"/>
                <a:cs typeface="Verdana"/>
                <a:sym typeface="Verdana"/>
              </a:rPr>
              <a:t>is</a:t>
            </a:r>
            <a:r>
              <a:rPr lang="fr-FR" sz="1400" dirty="0" smtClean="0">
                <a:solidFill>
                  <a:schemeClr val="dk1"/>
                </a:solidFill>
                <a:latin typeface="Verdana"/>
                <a:ea typeface="Verdana"/>
                <a:cs typeface="Verdana"/>
                <a:sym typeface="Verdana"/>
              </a:rPr>
              <a:t> </a:t>
            </a:r>
            <a:r>
              <a:rPr lang="fr-FR" sz="1400" dirty="0" err="1" smtClean="0">
                <a:solidFill>
                  <a:schemeClr val="dk1"/>
                </a:solidFill>
                <a:latin typeface="Verdana"/>
                <a:ea typeface="Verdana"/>
                <a:cs typeface="Verdana"/>
                <a:sym typeface="Verdana"/>
              </a:rPr>
              <a:t>ranked</a:t>
            </a:r>
            <a:r>
              <a:rPr lang="fr-FR" sz="1400" dirty="0" smtClean="0">
                <a:solidFill>
                  <a:schemeClr val="dk1"/>
                </a:solidFill>
                <a:latin typeface="Verdana"/>
                <a:ea typeface="Verdana"/>
                <a:cs typeface="Verdana"/>
                <a:sym typeface="Verdana"/>
              </a:rPr>
              <a:t> second</a:t>
            </a:r>
            <a:endParaRPr dirty="0"/>
          </a:p>
          <a:p>
            <a:pPr marL="0" marR="0" lvl="0" indent="0" algn="l" rtl="0">
              <a:spcBef>
                <a:spcPts val="0"/>
              </a:spcBef>
              <a:spcAft>
                <a:spcPts val="0"/>
              </a:spcAft>
              <a:buNone/>
            </a:pPr>
            <a:endParaRPr sz="1400" dirty="0">
              <a:solidFill>
                <a:schemeClr val="dk1"/>
              </a:solidFill>
              <a:latin typeface="Verdana"/>
              <a:ea typeface="Verdana"/>
              <a:cs typeface="Verdana"/>
              <a:sym typeface="Verdana"/>
            </a:endParaRPr>
          </a:p>
          <a:p>
            <a:pPr marL="259232" marR="0" lvl="0" indent="-170332" algn="l" rtl="0">
              <a:spcBef>
                <a:spcPts val="0"/>
              </a:spcBef>
              <a:spcAft>
                <a:spcPts val="0"/>
              </a:spcAft>
              <a:buClr>
                <a:schemeClr val="dk1"/>
              </a:buClr>
              <a:buSzPts val="1400"/>
              <a:buFont typeface="Arial"/>
              <a:buNone/>
            </a:pPr>
            <a:endParaRPr sz="1400" dirty="0">
              <a:solidFill>
                <a:schemeClr val="dk1"/>
              </a:solidFill>
              <a:latin typeface="Verdana"/>
              <a:ea typeface="Verdana"/>
              <a:cs typeface="Verdana"/>
              <a:sym typeface="Verdana"/>
            </a:endParaRPr>
          </a:p>
          <a:p>
            <a:pPr marL="259232" marR="0" lvl="0" indent="-259232" algn="l" rtl="0">
              <a:spcBef>
                <a:spcPts val="0"/>
              </a:spcBef>
              <a:spcAft>
                <a:spcPts val="0"/>
              </a:spcAft>
              <a:buClr>
                <a:schemeClr val="dk1"/>
              </a:buClr>
              <a:buSzPts val="1400"/>
              <a:buFont typeface="Arial"/>
              <a:buChar char="›"/>
            </a:pPr>
            <a:r>
              <a:rPr lang="fr-FR" sz="1400" dirty="0">
                <a:solidFill>
                  <a:schemeClr val="dk1"/>
                </a:solidFill>
                <a:latin typeface="Verdana"/>
                <a:ea typeface="Verdana"/>
                <a:cs typeface="Verdana"/>
                <a:sym typeface="Verdana"/>
              </a:rPr>
              <a:t>MTN FTP UL AVERAGE </a:t>
            </a:r>
            <a:r>
              <a:rPr lang="fr-FR" sz="1400" dirty="0" err="1">
                <a:solidFill>
                  <a:schemeClr val="dk1"/>
                </a:solidFill>
                <a:latin typeface="Verdana"/>
                <a:ea typeface="Verdana"/>
                <a:cs typeface="Verdana"/>
                <a:sym typeface="Verdana"/>
              </a:rPr>
              <a:t>Throughout</a:t>
            </a:r>
            <a:r>
              <a:rPr lang="fr-FR" sz="1400" dirty="0">
                <a:solidFill>
                  <a:schemeClr val="dk1"/>
                </a:solidFill>
                <a:latin typeface="Verdana"/>
                <a:ea typeface="Verdana"/>
                <a:cs typeface="Verdana"/>
                <a:sym typeface="Verdana"/>
              </a:rPr>
              <a:t> </a:t>
            </a:r>
            <a:r>
              <a:rPr lang="fr-FR" sz="1400" dirty="0" err="1" smtClean="0">
                <a:solidFill>
                  <a:schemeClr val="dk1"/>
                </a:solidFill>
                <a:latin typeface="Verdana"/>
                <a:ea typeface="Verdana"/>
                <a:cs typeface="Verdana"/>
                <a:sym typeface="Verdana"/>
              </a:rPr>
              <a:t>isranked</a:t>
            </a:r>
            <a:r>
              <a:rPr lang="fr-FR" sz="1400" dirty="0" smtClean="0">
                <a:solidFill>
                  <a:schemeClr val="dk1"/>
                </a:solidFill>
                <a:latin typeface="Verdana"/>
                <a:ea typeface="Verdana"/>
                <a:cs typeface="Verdana"/>
                <a:sym typeface="Verdana"/>
              </a:rPr>
              <a:t> second</a:t>
            </a:r>
            <a:endParaRPr dirty="0"/>
          </a:p>
          <a:p>
            <a:pPr marL="259232" marR="0" lvl="0" indent="-170332" algn="l" rtl="0">
              <a:spcBef>
                <a:spcPts val="0"/>
              </a:spcBef>
              <a:spcAft>
                <a:spcPts val="0"/>
              </a:spcAft>
              <a:buClr>
                <a:schemeClr val="dk1"/>
              </a:buClr>
              <a:buSzPts val="1400"/>
              <a:buFont typeface="Arial"/>
              <a:buNone/>
            </a:pPr>
            <a:endParaRPr sz="1400" dirty="0">
              <a:solidFill>
                <a:schemeClr val="dk1"/>
              </a:solidFill>
              <a:latin typeface="Verdana"/>
              <a:ea typeface="Verdana"/>
              <a:cs typeface="Verdana"/>
              <a:sym typeface="Verdana"/>
            </a:endParaRPr>
          </a:p>
        </p:txBody>
      </p:sp>
      <p:cxnSp>
        <p:nvCxnSpPr>
          <p:cNvPr id="2140" name="Google Shape;2140;p52"/>
          <p:cNvCxnSpPr/>
          <p:nvPr/>
        </p:nvCxnSpPr>
        <p:spPr>
          <a:xfrm flipH="1">
            <a:off x="2724762" y="3889883"/>
            <a:ext cx="1480" cy="735390"/>
          </a:xfrm>
          <a:prstGeom prst="straightConnector1">
            <a:avLst/>
          </a:prstGeom>
          <a:noFill/>
          <a:ln w="28575" cap="flat" cmpd="sng">
            <a:solidFill>
              <a:srgbClr val="DA291C"/>
            </a:solidFill>
            <a:prstDash val="dash"/>
            <a:round/>
            <a:headEnd type="none" w="sm" len="sm"/>
            <a:tailEnd type="none" w="sm" len="sm"/>
          </a:ln>
        </p:spPr>
      </p:cxnSp>
      <p:cxnSp>
        <p:nvCxnSpPr>
          <p:cNvPr id="2141" name="Google Shape;2141;p52"/>
          <p:cNvCxnSpPr/>
          <p:nvPr/>
        </p:nvCxnSpPr>
        <p:spPr>
          <a:xfrm flipH="1">
            <a:off x="2887542" y="4770251"/>
            <a:ext cx="1480" cy="73539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pic>
        <p:nvPicPr>
          <p:cNvPr id="11" name="Picture 10">
            <a:extLst>
              <a:ext uri="{FF2B5EF4-FFF2-40B4-BE49-F238E27FC236}">
                <a16:creationId xmlns:a16="http://schemas.microsoft.com/office/drawing/2014/main" id="{1AE22455-FFB8-9983-D6F2-4B16C0E4AE08}"/>
              </a:ext>
            </a:extLst>
          </p:cNvPr>
          <p:cNvPicPr>
            <a:picLocks noChangeAspect="1"/>
          </p:cNvPicPr>
          <p:nvPr/>
        </p:nvPicPr>
        <p:blipFill>
          <a:blip r:embed="rId3"/>
          <a:stretch>
            <a:fillRect/>
          </a:stretch>
        </p:blipFill>
        <p:spPr>
          <a:xfrm>
            <a:off x="8149429" y="1882748"/>
            <a:ext cx="3700306" cy="295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0F4BE27D-DAC0-B3B1-2B68-19799FA6256A}"/>
              </a:ext>
            </a:extLst>
          </p:cNvPr>
          <p:cNvPicPr>
            <a:picLocks noChangeAspect="1"/>
          </p:cNvPicPr>
          <p:nvPr/>
        </p:nvPicPr>
        <p:blipFill>
          <a:blip r:embed="rId3"/>
          <a:stretch>
            <a:fillRect/>
          </a:stretch>
        </p:blipFill>
        <p:spPr>
          <a:xfrm>
            <a:off x="4321720" y="1882748"/>
            <a:ext cx="3700306" cy="295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BCD5C4AA-43D6-9625-C142-065C4CF9E80F}"/>
              </a:ext>
            </a:extLst>
          </p:cNvPr>
          <p:cNvPicPr>
            <a:picLocks noChangeAspect="1"/>
          </p:cNvPicPr>
          <p:nvPr/>
        </p:nvPicPr>
        <p:blipFill>
          <a:blip r:embed="rId3"/>
          <a:stretch>
            <a:fillRect/>
          </a:stretch>
        </p:blipFill>
        <p:spPr>
          <a:xfrm>
            <a:off x="425796" y="1866793"/>
            <a:ext cx="3700306" cy="295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48" name="Google Shape;2148;p5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3G FTP MEAN THROUGHPUT </a:t>
            </a:r>
            <a:r>
              <a:rPr lang="fr-FR" sz="2400" dirty="0" err="1">
                <a:solidFill>
                  <a:srgbClr val="414141"/>
                </a:solidFill>
              </a:rPr>
              <a:t>comparison</a:t>
            </a:r>
            <a:r>
              <a:rPr lang="fr-FR" sz="2400" dirty="0">
                <a:solidFill>
                  <a:srgbClr val="414141"/>
                </a:solidFill>
              </a:rPr>
              <a:t> </a:t>
            </a:r>
            <a:r>
              <a:rPr lang="fr-FR" sz="2400" dirty="0" err="1">
                <a:solidFill>
                  <a:srgbClr val="414141"/>
                </a:solidFill>
              </a:rPr>
              <a:t>map</a:t>
            </a:r>
            <a:r>
              <a:rPr lang="fr-FR" sz="2400" dirty="0">
                <a:solidFill>
                  <a:srgbClr val="414141"/>
                </a:solidFill>
              </a:rPr>
              <a:t/>
            </a:r>
            <a:br>
              <a:rPr lang="fr-FR" sz="2400" dirty="0">
                <a:solidFill>
                  <a:srgbClr val="414141"/>
                </a:solidFill>
              </a:rPr>
            </a:br>
            <a:r>
              <a:rPr lang="fr-FR" dirty="0">
                <a:solidFill>
                  <a:srgbClr val="414141"/>
                </a:solidFill>
              </a:rPr>
              <a:t/>
            </a:r>
            <a:br>
              <a:rPr lang="fr-FR" dirty="0">
                <a:solidFill>
                  <a:srgbClr val="414141"/>
                </a:solidFill>
              </a:rPr>
            </a:br>
            <a:r>
              <a:rPr lang="fr-FR" dirty="0" smtClean="0">
                <a:solidFill>
                  <a:srgbClr val="7F7F7F"/>
                </a:solidFill>
                <a:latin typeface="Verdana"/>
                <a:ea typeface="Verdana"/>
                <a:cs typeface="Verdana"/>
                <a:sym typeface="Verdana"/>
              </a:rPr>
              <a:t/>
            </a:r>
            <a:br>
              <a:rPr lang="fr-FR" dirty="0" smtClean="0">
                <a:solidFill>
                  <a:srgbClr val="7F7F7F"/>
                </a:solidFill>
                <a:latin typeface="Verdana"/>
                <a:ea typeface="Verdana"/>
                <a:cs typeface="Verdana"/>
                <a:sym typeface="Verdana"/>
              </a:rPr>
            </a:br>
            <a:r>
              <a:rPr lang="fr-FR" sz="1400" dirty="0" smtClean="0">
                <a:solidFill>
                  <a:srgbClr val="7F7F7F"/>
                </a:solidFill>
              </a:rPr>
              <a:t>All </a:t>
            </a:r>
            <a:r>
              <a:rPr lang="fr-FR" sz="1400" dirty="0" err="1">
                <a:solidFill>
                  <a:srgbClr val="7F7F7F"/>
                </a:solidFill>
              </a:rPr>
              <a:t>samples</a:t>
            </a:r>
            <a:r>
              <a:rPr lang="fr-FR" sz="1400" dirty="0">
                <a:solidFill>
                  <a:srgbClr val="7F7F7F"/>
                </a:solidFill>
              </a:rPr>
              <a:t>  </a:t>
            </a:r>
            <a:r>
              <a:rPr lang="fr-FR" sz="1400" dirty="0" err="1">
                <a:solidFill>
                  <a:srgbClr val="7F7F7F"/>
                </a:solidFill>
              </a:rPr>
              <a:t>exceed</a:t>
            </a:r>
            <a:r>
              <a:rPr lang="fr-FR" sz="1400" dirty="0">
                <a:solidFill>
                  <a:srgbClr val="7F7F7F"/>
                </a:solidFill>
              </a:rPr>
              <a:t> 2Mbps</a:t>
            </a:r>
            <a:endParaRPr dirty="0">
              <a:solidFill>
                <a:srgbClr val="414141"/>
              </a:solidFill>
            </a:endParaRPr>
          </a:p>
        </p:txBody>
      </p:sp>
      <p:sp>
        <p:nvSpPr>
          <p:cNvPr id="2149" name="Google Shape;2149;p5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41</a:t>
            </a:fld>
            <a:endParaRPr sz="651" b="0" i="0" u="none" strike="noStrike" cap="none">
              <a:solidFill>
                <a:srgbClr val="000000"/>
              </a:solidFill>
              <a:latin typeface="Verdana"/>
              <a:ea typeface="Verdana"/>
              <a:cs typeface="Verdana"/>
              <a:sym typeface="Verdana"/>
            </a:endParaRPr>
          </a:p>
        </p:txBody>
      </p:sp>
      <p:sp>
        <p:nvSpPr>
          <p:cNvPr id="2150" name="Google Shape;2150;p5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6" name="Google Shape;2154;p53">
            <a:extLst>
              <a:ext uri="{FF2B5EF4-FFF2-40B4-BE49-F238E27FC236}">
                <a16:creationId xmlns:a16="http://schemas.microsoft.com/office/drawing/2014/main" id="{54433741-019A-38A6-F85B-C52F54E98264}"/>
              </a:ext>
            </a:extLst>
          </p:cNvPr>
          <p:cNvPicPr preferRelativeResize="0"/>
          <p:nvPr/>
        </p:nvPicPr>
        <p:blipFill rotWithShape="1">
          <a:blip r:embed="rId4">
            <a:alphaModFix/>
          </a:blip>
          <a:srcRect/>
          <a:stretch/>
        </p:blipFill>
        <p:spPr>
          <a:xfrm>
            <a:off x="425796" y="1866792"/>
            <a:ext cx="295723" cy="288614"/>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155;p53">
            <a:extLst>
              <a:ext uri="{FF2B5EF4-FFF2-40B4-BE49-F238E27FC236}">
                <a16:creationId xmlns:a16="http://schemas.microsoft.com/office/drawing/2014/main" id="{0379D8E5-E76F-29FA-225B-C8478332617F}"/>
              </a:ext>
            </a:extLst>
          </p:cNvPr>
          <p:cNvPicPr preferRelativeResize="0"/>
          <p:nvPr/>
        </p:nvPicPr>
        <p:blipFill rotWithShape="1">
          <a:blip r:embed="rId5">
            <a:alphaModFix/>
          </a:blip>
          <a:srcRect l="8657" r="10313"/>
          <a:stretch/>
        </p:blipFill>
        <p:spPr>
          <a:xfrm>
            <a:off x="4314805" y="1882748"/>
            <a:ext cx="336156" cy="288614"/>
          </a:xfrm>
          <a:prstGeom prst="roundRect">
            <a:avLst>
              <a:gd name="adj" fmla="val 8594"/>
            </a:avLst>
          </a:prstGeom>
          <a:solidFill>
            <a:srgbClr val="ECECEC"/>
          </a:solidFill>
          <a:ln>
            <a:noFill/>
          </a:ln>
          <a:effectLst>
            <a:reflection stA="38000" endPos="28000" dist="5000" dir="5400000" sy="-100000" algn="bl" rotWithShape="0"/>
          </a:effectLst>
        </p:spPr>
      </p:pic>
      <p:pic>
        <p:nvPicPr>
          <p:cNvPr id="19" name="Google Shape;2214;p58">
            <a:extLst>
              <a:ext uri="{FF2B5EF4-FFF2-40B4-BE49-F238E27FC236}">
                <a16:creationId xmlns:a16="http://schemas.microsoft.com/office/drawing/2014/main" id="{302932B9-613E-7234-B3A4-BE848475BC49}"/>
              </a:ext>
            </a:extLst>
          </p:cNvPr>
          <p:cNvPicPr preferRelativeResize="0"/>
          <p:nvPr/>
        </p:nvPicPr>
        <p:blipFill rotWithShape="1">
          <a:blip r:embed="rId6">
            <a:alphaModFix/>
          </a:blip>
          <a:srcRect/>
          <a:stretch/>
        </p:blipFill>
        <p:spPr>
          <a:xfrm>
            <a:off x="8142514" y="1912003"/>
            <a:ext cx="351328"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8" name="Picture 7">
            <a:extLst>
              <a:ext uri="{FF2B5EF4-FFF2-40B4-BE49-F238E27FC236}">
                <a16:creationId xmlns:a16="http://schemas.microsoft.com/office/drawing/2014/main" id="{58692B83-9FC8-79C9-7556-9B48805A1835}"/>
              </a:ext>
            </a:extLst>
          </p:cNvPr>
          <p:cNvPicPr>
            <a:picLocks noChangeAspect="1"/>
          </p:cNvPicPr>
          <p:nvPr/>
        </p:nvPicPr>
        <p:blipFill>
          <a:blip r:embed="rId7"/>
          <a:stretch>
            <a:fillRect/>
          </a:stretch>
        </p:blipFill>
        <p:spPr>
          <a:xfrm>
            <a:off x="2713240" y="1903410"/>
            <a:ext cx="1419777" cy="757926"/>
          </a:xfrm>
          <a:prstGeom prst="rect">
            <a:avLst/>
          </a:prstGeom>
        </p:spPr>
      </p:pic>
      <p:pic>
        <p:nvPicPr>
          <p:cNvPr id="10" name="Picture 9">
            <a:extLst>
              <a:ext uri="{FF2B5EF4-FFF2-40B4-BE49-F238E27FC236}">
                <a16:creationId xmlns:a16="http://schemas.microsoft.com/office/drawing/2014/main" id="{78CB6E97-DE49-3786-7D03-5792DE983F18}"/>
              </a:ext>
            </a:extLst>
          </p:cNvPr>
          <p:cNvPicPr>
            <a:picLocks noChangeAspect="1"/>
          </p:cNvPicPr>
          <p:nvPr/>
        </p:nvPicPr>
        <p:blipFill>
          <a:blip r:embed="rId7"/>
          <a:stretch>
            <a:fillRect/>
          </a:stretch>
        </p:blipFill>
        <p:spPr>
          <a:xfrm>
            <a:off x="6602249" y="1882748"/>
            <a:ext cx="1419777" cy="757926"/>
          </a:xfrm>
          <a:prstGeom prst="rect">
            <a:avLst/>
          </a:prstGeom>
        </p:spPr>
      </p:pic>
      <p:pic>
        <p:nvPicPr>
          <p:cNvPr id="15" name="Picture 14">
            <a:extLst>
              <a:ext uri="{FF2B5EF4-FFF2-40B4-BE49-F238E27FC236}">
                <a16:creationId xmlns:a16="http://schemas.microsoft.com/office/drawing/2014/main" id="{77E3F026-5A20-ECC7-6B26-E4BD4989DD21}"/>
              </a:ext>
            </a:extLst>
          </p:cNvPr>
          <p:cNvPicPr>
            <a:picLocks noChangeAspect="1"/>
          </p:cNvPicPr>
          <p:nvPr/>
        </p:nvPicPr>
        <p:blipFill>
          <a:blip r:embed="rId7"/>
          <a:stretch>
            <a:fillRect/>
          </a:stretch>
        </p:blipFill>
        <p:spPr>
          <a:xfrm>
            <a:off x="10436873" y="1919365"/>
            <a:ext cx="1419777" cy="757926"/>
          </a:xfrm>
          <a:prstGeom prst="rect">
            <a:avLst/>
          </a:prstGeom>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73"/>
        <p:cNvGrpSpPr/>
        <p:nvPr/>
      </p:nvGrpSpPr>
      <p:grpSpPr>
        <a:xfrm>
          <a:off x="0" y="0"/>
          <a:ext cx="0" cy="0"/>
          <a:chOff x="0" y="0"/>
          <a:chExt cx="0" cy="0"/>
        </a:xfrm>
      </p:grpSpPr>
      <p:sp>
        <p:nvSpPr>
          <p:cNvPr id="2174" name="Google Shape;2174;p5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Benchmarking</a:t>
            </a:r>
            <a:r>
              <a:rPr lang="fr-FR" sz="2400" dirty="0">
                <a:solidFill>
                  <a:srgbClr val="414141"/>
                </a:solidFill>
              </a:rPr>
              <a:t> – 4G HTTP </a:t>
            </a:r>
            <a:r>
              <a:rPr lang="fr-FR" sz="2400" dirty="0" err="1">
                <a:solidFill>
                  <a:srgbClr val="414141"/>
                </a:solidFill>
              </a:rPr>
              <a:t>Browsing</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latin typeface="Verdana"/>
                <a:ea typeface="Verdana"/>
                <a:cs typeface="Verdana"/>
                <a:sym typeface="Verdana"/>
              </a:rPr>
              <a:t>All </a:t>
            </a:r>
            <a:r>
              <a:rPr lang="fr-FR" sz="1400" dirty="0" err="1">
                <a:solidFill>
                  <a:srgbClr val="7F7F7F"/>
                </a:solidFill>
                <a:latin typeface="Verdana"/>
                <a:ea typeface="Verdana"/>
                <a:cs typeface="Verdana"/>
                <a:sym typeface="Verdana"/>
              </a:rPr>
              <a:t>operators</a:t>
            </a:r>
            <a:r>
              <a:rPr lang="fr-FR" sz="1400" dirty="0">
                <a:solidFill>
                  <a:srgbClr val="7F7F7F"/>
                </a:solidFill>
                <a:latin typeface="Verdana"/>
                <a:ea typeface="Verdana"/>
                <a:cs typeface="Verdana"/>
                <a:sym typeface="Verdana"/>
              </a:rPr>
              <a:t> have </a:t>
            </a:r>
            <a:r>
              <a:rPr lang="fr-FR" sz="1400" dirty="0" smtClean="0">
                <a:solidFill>
                  <a:srgbClr val="7F7F7F"/>
                </a:solidFill>
                <a:latin typeface="Verdana"/>
                <a:ea typeface="Verdana"/>
                <a:cs typeface="Verdana"/>
                <a:sym typeface="Verdana"/>
              </a:rPr>
              <a:t>a </a:t>
            </a:r>
            <a:r>
              <a:rPr lang="fr-FR" sz="1400" dirty="0" err="1" smtClean="0">
                <a:solidFill>
                  <a:srgbClr val="7F7F7F"/>
                </a:solidFill>
                <a:latin typeface="Verdana"/>
                <a:ea typeface="Verdana"/>
                <a:cs typeface="Verdana"/>
                <a:sym typeface="Verdana"/>
              </a:rPr>
              <a:t>very</a:t>
            </a:r>
            <a:r>
              <a:rPr lang="fr-FR" sz="1400" dirty="0" smtClean="0">
                <a:solidFill>
                  <a:srgbClr val="7F7F7F"/>
                </a:solidFill>
                <a:latin typeface="Verdana"/>
                <a:ea typeface="Verdana"/>
                <a:cs typeface="Verdana"/>
                <a:sym typeface="Verdana"/>
              </a:rPr>
              <a:t> </a:t>
            </a:r>
            <a:r>
              <a:rPr lang="fr-FR" sz="1400" dirty="0">
                <a:solidFill>
                  <a:srgbClr val="7F7F7F"/>
                </a:solidFill>
                <a:latin typeface="Verdana"/>
                <a:ea typeface="Verdana"/>
                <a:cs typeface="Verdana"/>
                <a:sym typeface="Verdana"/>
              </a:rPr>
              <a:t>good HTTP </a:t>
            </a:r>
            <a:r>
              <a:rPr lang="fr-FR" sz="1400" dirty="0" err="1">
                <a:solidFill>
                  <a:srgbClr val="7F7F7F"/>
                </a:solidFill>
                <a:latin typeface="Verdana"/>
                <a:ea typeface="Verdana"/>
                <a:cs typeface="Verdana"/>
                <a:sym typeface="Verdana"/>
              </a:rPr>
              <a:t>Browsing</a:t>
            </a:r>
            <a:r>
              <a:rPr lang="fr-FR" sz="1400" dirty="0">
                <a:solidFill>
                  <a:srgbClr val="7F7F7F"/>
                </a:solidFill>
                <a:latin typeface="Verdana"/>
                <a:ea typeface="Verdana"/>
                <a:cs typeface="Verdana"/>
                <a:sym typeface="Verdana"/>
              </a:rPr>
              <a:t> </a:t>
            </a:r>
            <a:r>
              <a:rPr lang="fr-FR" sz="1400" dirty="0" err="1">
                <a:solidFill>
                  <a:srgbClr val="7F7F7F"/>
                </a:solidFill>
                <a:latin typeface="Verdana"/>
                <a:ea typeface="Verdana"/>
                <a:cs typeface="Verdana"/>
                <a:sym typeface="Verdana"/>
              </a:rPr>
              <a:t>success</a:t>
            </a:r>
            <a:r>
              <a:rPr lang="fr-FR" sz="1400" dirty="0">
                <a:solidFill>
                  <a:srgbClr val="7F7F7F"/>
                </a:solidFill>
                <a:latin typeface="Verdana"/>
                <a:ea typeface="Verdana"/>
                <a:cs typeface="Verdana"/>
                <a:sym typeface="Verdana"/>
              </a:rPr>
              <a:t> rate. </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175" name="Google Shape;2175;p5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42</a:t>
            </a:fld>
            <a:endParaRPr sz="651" b="0" i="0" u="none" strike="noStrike" cap="none">
              <a:solidFill>
                <a:srgbClr val="000000"/>
              </a:solidFill>
              <a:latin typeface="Verdana"/>
              <a:ea typeface="Verdana"/>
              <a:cs typeface="Verdana"/>
              <a:sym typeface="Verdana"/>
            </a:endParaRPr>
          </a:p>
        </p:txBody>
      </p:sp>
      <p:sp>
        <p:nvSpPr>
          <p:cNvPr id="2176" name="Google Shape;2176;p5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Graphique 4">
            <a:extLst>
              <a:ext uri="{FF2B5EF4-FFF2-40B4-BE49-F238E27FC236}">
                <a16:creationId xmlns:a16="http://schemas.microsoft.com/office/drawing/2014/main" id="{85243718-05AD-4F73-922E-A5F13355156C}"/>
              </a:ext>
            </a:extLst>
          </p:cNvPr>
          <p:cNvGraphicFramePr>
            <a:graphicFrameLocks/>
          </p:cNvGraphicFramePr>
          <p:nvPr>
            <p:extLst>
              <p:ext uri="{D42A27DB-BD31-4B8C-83A1-F6EECF244321}">
                <p14:modId xmlns:p14="http://schemas.microsoft.com/office/powerpoint/2010/main" val="3416562244"/>
              </p:ext>
            </p:extLst>
          </p:nvPr>
        </p:nvGraphicFramePr>
        <p:xfrm>
          <a:off x="469900" y="1759050"/>
          <a:ext cx="4986020" cy="43152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82"/>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E5025520-AF4B-E9FC-1404-9A62D1F2E1E8}"/>
              </a:ext>
            </a:extLst>
          </p:cNvPr>
          <p:cNvGraphicFramePr>
            <a:graphicFrameLocks/>
          </p:cNvGraphicFramePr>
          <p:nvPr>
            <p:extLst>
              <p:ext uri="{D42A27DB-BD31-4B8C-83A1-F6EECF244321}">
                <p14:modId xmlns:p14="http://schemas.microsoft.com/office/powerpoint/2010/main" val="797190640"/>
              </p:ext>
            </p:extLst>
          </p:nvPr>
        </p:nvGraphicFramePr>
        <p:xfrm>
          <a:off x="469900" y="1762124"/>
          <a:ext cx="6669405" cy="4242435"/>
        </p:xfrm>
        <a:graphic>
          <a:graphicData uri="http://schemas.openxmlformats.org/drawingml/2006/chart">
            <c:chart xmlns:c="http://schemas.openxmlformats.org/drawingml/2006/chart" xmlns:r="http://schemas.openxmlformats.org/officeDocument/2006/relationships" r:id="rId3"/>
          </a:graphicData>
        </a:graphic>
      </p:graphicFrame>
      <p:sp>
        <p:nvSpPr>
          <p:cNvPr id="2183" name="Google Shape;2183;p5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Benchmarking</a:t>
            </a:r>
            <a:r>
              <a:rPr lang="fr-FR" sz="2400" dirty="0">
                <a:solidFill>
                  <a:srgbClr val="414141"/>
                </a:solidFill>
              </a:rPr>
              <a:t> – 4G FTP THROUGHPUT </a:t>
            </a:r>
            <a:r>
              <a:rPr lang="fr-FR" sz="2400" dirty="0" err="1">
                <a:solidFill>
                  <a:srgbClr val="414141"/>
                </a:solidFill>
              </a:rPr>
              <a:t>comparison</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latin typeface="Verdana"/>
                <a:ea typeface="Verdana"/>
                <a:cs typeface="Verdana"/>
                <a:sym typeface="Verdana"/>
              </a:rPr>
              <a:t>All </a:t>
            </a:r>
            <a:r>
              <a:rPr lang="fr-FR" sz="1400" dirty="0" err="1">
                <a:solidFill>
                  <a:srgbClr val="7F7F7F"/>
                </a:solidFill>
                <a:latin typeface="Verdana"/>
                <a:ea typeface="Verdana"/>
                <a:cs typeface="Verdana"/>
                <a:sym typeface="Verdana"/>
              </a:rPr>
              <a:t>operators</a:t>
            </a:r>
            <a:r>
              <a:rPr lang="fr-FR" sz="1400" dirty="0">
                <a:solidFill>
                  <a:srgbClr val="7F7F7F"/>
                </a:solidFill>
                <a:latin typeface="Verdana"/>
                <a:ea typeface="Verdana"/>
                <a:cs typeface="Verdana"/>
                <a:sym typeface="Verdana"/>
              </a:rPr>
              <a:t> have </a:t>
            </a:r>
            <a:r>
              <a:rPr lang="fr-FR" sz="1400" dirty="0" smtClean="0">
                <a:solidFill>
                  <a:srgbClr val="7F7F7F"/>
                </a:solidFill>
                <a:latin typeface="Verdana"/>
                <a:ea typeface="Verdana"/>
                <a:cs typeface="Verdana"/>
                <a:sym typeface="Verdana"/>
              </a:rPr>
              <a:t>a </a:t>
            </a:r>
            <a:r>
              <a:rPr lang="fr-FR" sz="1400" dirty="0" err="1" smtClean="0">
                <a:solidFill>
                  <a:srgbClr val="7F7F7F"/>
                </a:solidFill>
                <a:latin typeface="Verdana"/>
                <a:ea typeface="Verdana"/>
                <a:cs typeface="Verdana"/>
                <a:sym typeface="Verdana"/>
              </a:rPr>
              <a:t>very</a:t>
            </a:r>
            <a:r>
              <a:rPr lang="fr-FR" sz="1400" dirty="0" smtClean="0">
                <a:solidFill>
                  <a:srgbClr val="7F7F7F"/>
                </a:solidFill>
                <a:latin typeface="Verdana"/>
                <a:ea typeface="Verdana"/>
                <a:cs typeface="Verdana"/>
                <a:sym typeface="Verdana"/>
              </a:rPr>
              <a:t> good </a:t>
            </a:r>
            <a:r>
              <a:rPr lang="fr-FR" sz="1400" dirty="0">
                <a:solidFill>
                  <a:srgbClr val="7F7F7F"/>
                </a:solidFill>
                <a:latin typeface="Verdana"/>
                <a:ea typeface="Verdana"/>
                <a:cs typeface="Verdana"/>
                <a:sym typeface="Verdana"/>
              </a:rPr>
              <a:t>FTP </a:t>
            </a:r>
            <a:r>
              <a:rPr lang="fr-FR" sz="1400" dirty="0" err="1">
                <a:solidFill>
                  <a:srgbClr val="7F7F7F"/>
                </a:solidFill>
                <a:latin typeface="Verdana"/>
                <a:ea typeface="Verdana"/>
                <a:cs typeface="Verdana"/>
                <a:sym typeface="Verdana"/>
              </a:rPr>
              <a:t>success</a:t>
            </a:r>
            <a:r>
              <a:rPr lang="fr-FR" sz="1400" dirty="0">
                <a:solidFill>
                  <a:srgbClr val="7F7F7F"/>
                </a:solidFill>
                <a:latin typeface="Verdana"/>
                <a:ea typeface="Verdana"/>
                <a:cs typeface="Verdana"/>
                <a:sym typeface="Verdana"/>
              </a:rPr>
              <a:t> rate.</a:t>
            </a:r>
            <a:br>
              <a:rPr lang="fr-FR" sz="1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184" name="Google Shape;2184;p5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43</a:t>
            </a:fld>
            <a:endParaRPr sz="651" b="0" i="0" u="none" strike="noStrike" cap="none">
              <a:solidFill>
                <a:srgbClr val="000000"/>
              </a:solidFill>
              <a:latin typeface="Verdana"/>
              <a:ea typeface="Verdana"/>
              <a:cs typeface="Verdana"/>
              <a:sym typeface="Verdana"/>
            </a:endParaRPr>
          </a:p>
        </p:txBody>
      </p:sp>
      <p:sp>
        <p:nvSpPr>
          <p:cNvPr id="2185" name="Google Shape;2185;p5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87" name="Google Shape;2187;p56"/>
          <p:cNvCxnSpPr/>
          <p:nvPr/>
        </p:nvCxnSpPr>
        <p:spPr>
          <a:xfrm>
            <a:off x="1385856" y="4279516"/>
            <a:ext cx="5258784" cy="28906"/>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92"/>
        <p:cNvGrpSpPr/>
        <p:nvPr/>
      </p:nvGrpSpPr>
      <p:grpSpPr>
        <a:xfrm>
          <a:off x="0" y="0"/>
          <a:ext cx="0" cy="0"/>
          <a:chOff x="0" y="0"/>
          <a:chExt cx="0" cy="0"/>
        </a:xfrm>
      </p:grpSpPr>
      <p:graphicFrame>
        <p:nvGraphicFramePr>
          <p:cNvPr id="9" name="Graphique 5">
            <a:extLst>
              <a:ext uri="{FF2B5EF4-FFF2-40B4-BE49-F238E27FC236}">
                <a16:creationId xmlns:a16="http://schemas.microsoft.com/office/drawing/2014/main" id="{00000000-0008-0000-0000-00002D000000}"/>
              </a:ext>
            </a:extLst>
          </p:cNvPr>
          <p:cNvGraphicFramePr>
            <a:graphicFrameLocks/>
          </p:cNvGraphicFramePr>
          <p:nvPr>
            <p:extLst>
              <p:ext uri="{D42A27DB-BD31-4B8C-83A1-F6EECF244321}">
                <p14:modId xmlns:p14="http://schemas.microsoft.com/office/powerpoint/2010/main" val="852589775"/>
              </p:ext>
            </p:extLst>
          </p:nvPr>
        </p:nvGraphicFramePr>
        <p:xfrm>
          <a:off x="469900" y="1891598"/>
          <a:ext cx="10427970" cy="4446404"/>
        </p:xfrm>
        <a:graphic>
          <a:graphicData uri="http://schemas.openxmlformats.org/drawingml/2006/chart">
            <c:chart xmlns:c="http://schemas.openxmlformats.org/drawingml/2006/chart" xmlns:r="http://schemas.openxmlformats.org/officeDocument/2006/relationships" r:id="rId3"/>
          </a:graphicData>
        </a:graphic>
      </p:graphicFrame>
      <p:sp>
        <p:nvSpPr>
          <p:cNvPr id="2193" name="Google Shape;2193;p5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Benchmarking</a:t>
            </a:r>
            <a:r>
              <a:rPr lang="fr-FR" sz="2400" dirty="0">
                <a:solidFill>
                  <a:srgbClr val="414141"/>
                </a:solidFill>
              </a:rPr>
              <a:t> – 4G FTP THROUGHPUT </a:t>
            </a:r>
            <a:r>
              <a:rPr lang="fr-FR" sz="2400" dirty="0" err="1">
                <a:solidFill>
                  <a:srgbClr val="414141"/>
                </a:solidFill>
              </a:rPr>
              <a:t>comparison</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smtClean="0">
                <a:solidFill>
                  <a:srgbClr val="7F7F7F"/>
                </a:solidFill>
                <a:latin typeface="Verdana"/>
                <a:ea typeface="Verdana"/>
                <a:cs typeface="Verdana"/>
                <a:sym typeface="Verdana"/>
              </a:rPr>
              <a:t>MTN have the best </a:t>
            </a:r>
            <a:r>
              <a:rPr lang="fr-FR" sz="1400" dirty="0" err="1" smtClean="0">
                <a:solidFill>
                  <a:srgbClr val="7F7F7F"/>
                </a:solidFill>
                <a:latin typeface="Verdana"/>
                <a:ea typeface="Verdana"/>
                <a:cs typeface="Verdana"/>
                <a:sym typeface="Verdana"/>
              </a:rPr>
              <a:t>average</a:t>
            </a:r>
            <a:r>
              <a:rPr lang="fr-FR" sz="1400" dirty="0" smtClean="0">
                <a:solidFill>
                  <a:srgbClr val="7F7F7F"/>
                </a:solidFill>
                <a:latin typeface="Verdana"/>
                <a:ea typeface="Verdana"/>
                <a:cs typeface="Verdana"/>
                <a:sym typeface="Verdana"/>
              </a:rPr>
              <a:t> </a:t>
            </a:r>
            <a:r>
              <a:rPr lang="fr-FR" sz="1400" dirty="0">
                <a:solidFill>
                  <a:srgbClr val="7F7F7F"/>
                </a:solidFill>
                <a:latin typeface="Verdana"/>
                <a:ea typeface="Verdana"/>
                <a:cs typeface="Verdana"/>
                <a:sym typeface="Verdana"/>
              </a:rPr>
              <a:t>FTP </a:t>
            </a:r>
            <a:r>
              <a:rPr lang="fr-FR" sz="1400" dirty="0" err="1" smtClean="0">
                <a:solidFill>
                  <a:srgbClr val="7F7F7F"/>
                </a:solidFill>
                <a:latin typeface="Verdana"/>
                <a:ea typeface="Verdana"/>
                <a:cs typeface="Verdana"/>
                <a:sym typeface="Verdana"/>
              </a:rPr>
              <a:t>throuhjpun</a:t>
            </a:r>
            <a:r>
              <a:rPr lang="fr-FR" sz="1400" dirty="0" smtClean="0">
                <a:solidFill>
                  <a:srgbClr val="7F7F7F"/>
                </a:solidFill>
                <a:latin typeface="Verdana"/>
                <a:ea typeface="Verdana"/>
                <a:cs typeface="Verdana"/>
                <a:sym typeface="Verdana"/>
              </a:rPr>
              <a:t> in </a:t>
            </a:r>
            <a:r>
              <a:rPr lang="fr-FR" sz="1400" dirty="0" err="1" smtClean="0">
                <a:solidFill>
                  <a:srgbClr val="7F7F7F"/>
                </a:solidFill>
                <a:latin typeface="Verdana"/>
                <a:ea typeface="Verdana"/>
                <a:cs typeface="Verdana"/>
                <a:sym typeface="Verdana"/>
              </a:rPr>
              <a:t>both</a:t>
            </a:r>
            <a:r>
              <a:rPr lang="fr-FR" sz="1400" dirty="0" smtClean="0">
                <a:solidFill>
                  <a:srgbClr val="7F7F7F"/>
                </a:solidFill>
                <a:latin typeface="Verdana"/>
                <a:ea typeface="Verdana"/>
                <a:cs typeface="Verdana"/>
                <a:sym typeface="Verdana"/>
              </a:rPr>
              <a:t> DL and UL.</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194" name="Google Shape;2194;p5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44</a:t>
            </a:fld>
            <a:endParaRPr sz="651" b="0" i="0" u="none" strike="noStrike" cap="none">
              <a:solidFill>
                <a:srgbClr val="000000"/>
              </a:solidFill>
              <a:latin typeface="Verdana"/>
              <a:ea typeface="Verdana"/>
              <a:cs typeface="Verdana"/>
              <a:sym typeface="Verdana"/>
            </a:endParaRPr>
          </a:p>
        </p:txBody>
      </p:sp>
      <p:sp>
        <p:nvSpPr>
          <p:cNvPr id="2195" name="Google Shape;2195;p5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97" name="Google Shape;2197;p57"/>
          <p:cNvCxnSpPr/>
          <p:nvPr/>
        </p:nvCxnSpPr>
        <p:spPr>
          <a:xfrm>
            <a:off x="2095025" y="3826276"/>
            <a:ext cx="17755" cy="577049"/>
          </a:xfrm>
          <a:prstGeom prst="straightConnector1">
            <a:avLst/>
          </a:prstGeom>
          <a:noFill/>
          <a:ln w="28575" cap="flat" cmpd="sng">
            <a:solidFill>
              <a:srgbClr val="DA291C"/>
            </a:solidFill>
            <a:prstDash val="dash"/>
            <a:round/>
            <a:headEnd type="none" w="sm" len="sm"/>
            <a:tailEnd type="none" w="sm" len="sm"/>
          </a:ln>
        </p:spPr>
      </p:cxnSp>
      <p:cxnSp>
        <p:nvCxnSpPr>
          <p:cNvPr id="8" name="Google Shape;2197;p57"/>
          <p:cNvCxnSpPr/>
          <p:nvPr/>
        </p:nvCxnSpPr>
        <p:spPr>
          <a:xfrm>
            <a:off x="2247425" y="4428845"/>
            <a:ext cx="17755" cy="577049"/>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02"/>
        <p:cNvGrpSpPr/>
        <p:nvPr/>
      </p:nvGrpSpPr>
      <p:grpSpPr>
        <a:xfrm>
          <a:off x="0" y="0"/>
          <a:ext cx="0" cy="0"/>
          <a:chOff x="0" y="0"/>
          <a:chExt cx="0" cy="0"/>
        </a:xfrm>
      </p:grpSpPr>
      <p:pic>
        <p:nvPicPr>
          <p:cNvPr id="18" name="Picture 17">
            <a:extLst>
              <a:ext uri="{FF2B5EF4-FFF2-40B4-BE49-F238E27FC236}">
                <a16:creationId xmlns:a16="http://schemas.microsoft.com/office/drawing/2014/main" id="{425EA7F7-0E3B-4DED-4FD1-BE8B298A311E}"/>
              </a:ext>
            </a:extLst>
          </p:cNvPr>
          <p:cNvPicPr>
            <a:picLocks noChangeAspect="1"/>
          </p:cNvPicPr>
          <p:nvPr/>
        </p:nvPicPr>
        <p:blipFill>
          <a:blip r:embed="rId3"/>
          <a:stretch>
            <a:fillRect/>
          </a:stretch>
        </p:blipFill>
        <p:spPr>
          <a:xfrm>
            <a:off x="8230239" y="1720202"/>
            <a:ext cx="3799835" cy="31825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893571E9-2224-2646-1A85-50EA43D1CB59}"/>
              </a:ext>
            </a:extLst>
          </p:cNvPr>
          <p:cNvPicPr>
            <a:picLocks noChangeAspect="1"/>
          </p:cNvPicPr>
          <p:nvPr/>
        </p:nvPicPr>
        <p:blipFill>
          <a:blip r:embed="rId4"/>
          <a:stretch>
            <a:fillRect/>
          </a:stretch>
        </p:blipFill>
        <p:spPr>
          <a:xfrm>
            <a:off x="4242458" y="1687804"/>
            <a:ext cx="3843988" cy="3214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5B15EB0B-D9AB-5997-FFF4-56A9B92D97F7}"/>
              </a:ext>
            </a:extLst>
          </p:cNvPr>
          <p:cNvPicPr>
            <a:picLocks noChangeAspect="1"/>
          </p:cNvPicPr>
          <p:nvPr/>
        </p:nvPicPr>
        <p:blipFill>
          <a:blip r:embed="rId5"/>
          <a:stretch>
            <a:fillRect/>
          </a:stretch>
        </p:blipFill>
        <p:spPr>
          <a:xfrm>
            <a:off x="455954" y="1697080"/>
            <a:ext cx="3642710" cy="317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03" name="Google Shape;2203;p5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4G FTP THROUGHPUT </a:t>
            </a:r>
            <a:r>
              <a:rPr lang="fr-FR" sz="2400" dirty="0" err="1">
                <a:solidFill>
                  <a:srgbClr val="414141"/>
                </a:solidFill>
              </a:rPr>
              <a:t>comparison</a:t>
            </a:r>
            <a:r>
              <a:rPr lang="fr-FR" sz="2400" dirty="0">
                <a:solidFill>
                  <a:srgbClr val="414141"/>
                </a:solidFill>
              </a:rPr>
              <a:t> </a:t>
            </a:r>
            <a:r>
              <a:rPr lang="fr-FR" sz="2400" dirty="0" err="1">
                <a:solidFill>
                  <a:srgbClr val="414141"/>
                </a:solidFill>
              </a:rPr>
              <a:t>map</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rPr>
              <a:t>MTN Shows the best 4G FTP </a:t>
            </a:r>
            <a:r>
              <a:rPr lang="fr-FR" sz="1400" dirty="0" err="1">
                <a:solidFill>
                  <a:srgbClr val="7F7F7F"/>
                </a:solidFill>
              </a:rPr>
              <a:t>throughput</a:t>
            </a:r>
            <a:r>
              <a:rPr lang="fr-FR" sz="1400" dirty="0">
                <a:solidFill>
                  <a:srgbClr val="7F7F7F"/>
                </a:solidFill>
              </a:rPr>
              <a:t> </a:t>
            </a:r>
            <a:r>
              <a:rPr lang="fr-FR" sz="1400" dirty="0" err="1">
                <a:solidFill>
                  <a:srgbClr val="7F7F7F"/>
                </a:solidFill>
              </a:rPr>
              <a:t>samples</a:t>
            </a:r>
            <a:r>
              <a:rPr lang="fr-FR" sz="1400" dirty="0">
                <a:solidFill>
                  <a:srgbClr val="7F7F7F"/>
                </a:solidFill>
              </a:rPr>
              <a:t> distribution.</a:t>
            </a:r>
            <a:endParaRPr sz="2400" dirty="0">
              <a:solidFill>
                <a:srgbClr val="414141"/>
              </a:solidFill>
            </a:endParaRPr>
          </a:p>
        </p:txBody>
      </p:sp>
      <p:sp>
        <p:nvSpPr>
          <p:cNvPr id="2204" name="Google Shape;2204;p5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45</a:t>
            </a:fld>
            <a:endParaRPr sz="651" b="0" i="0" u="none" strike="noStrike" cap="none">
              <a:solidFill>
                <a:srgbClr val="000000"/>
              </a:solidFill>
              <a:latin typeface="Verdana"/>
              <a:ea typeface="Verdana"/>
              <a:cs typeface="Verdana"/>
              <a:sym typeface="Verdana"/>
            </a:endParaRPr>
          </a:p>
        </p:txBody>
      </p:sp>
      <p:sp>
        <p:nvSpPr>
          <p:cNvPr id="2205" name="Google Shape;2205;p5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2212" name="Google Shape;2212;p58"/>
          <p:cNvPicPr preferRelativeResize="0"/>
          <p:nvPr/>
        </p:nvPicPr>
        <p:blipFill rotWithShape="1">
          <a:blip r:embed="rId6">
            <a:alphaModFix/>
          </a:blip>
          <a:srcRect/>
          <a:stretch/>
        </p:blipFill>
        <p:spPr>
          <a:xfrm>
            <a:off x="455953" y="1687803"/>
            <a:ext cx="392352"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214;p58">
            <a:extLst>
              <a:ext uri="{FF2B5EF4-FFF2-40B4-BE49-F238E27FC236}">
                <a16:creationId xmlns:a16="http://schemas.microsoft.com/office/drawing/2014/main" id="{6E43D5B1-2A87-6141-43AD-C6A5560956BB}"/>
              </a:ext>
            </a:extLst>
          </p:cNvPr>
          <p:cNvPicPr preferRelativeResize="0"/>
          <p:nvPr/>
        </p:nvPicPr>
        <p:blipFill rotWithShape="1">
          <a:blip r:embed="rId7">
            <a:alphaModFix/>
          </a:blip>
          <a:srcRect/>
          <a:stretch/>
        </p:blipFill>
        <p:spPr>
          <a:xfrm>
            <a:off x="8230239" y="1720202"/>
            <a:ext cx="351328"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12" name="Google Shape;2213;p58">
            <a:extLst>
              <a:ext uri="{FF2B5EF4-FFF2-40B4-BE49-F238E27FC236}">
                <a16:creationId xmlns:a16="http://schemas.microsoft.com/office/drawing/2014/main" id="{DCC8E20D-0118-D2EE-6E32-865757DD1BFD}"/>
              </a:ext>
            </a:extLst>
          </p:cNvPr>
          <p:cNvPicPr preferRelativeResize="0"/>
          <p:nvPr/>
        </p:nvPicPr>
        <p:blipFill rotWithShape="1">
          <a:blip r:embed="rId8">
            <a:alphaModFix/>
          </a:blip>
          <a:srcRect l="8657" r="10313"/>
          <a:stretch/>
        </p:blipFill>
        <p:spPr>
          <a:xfrm>
            <a:off x="4222271" y="1697079"/>
            <a:ext cx="354621" cy="293330"/>
          </a:xfrm>
          <a:prstGeom prst="roundRect">
            <a:avLst>
              <a:gd name="adj" fmla="val 8594"/>
            </a:avLst>
          </a:prstGeom>
          <a:solidFill>
            <a:srgbClr val="ECECEC"/>
          </a:solidFill>
          <a:ln>
            <a:noFill/>
          </a:ln>
          <a:effectLst>
            <a:reflection stA="38000" endPos="28000" dist="5000" dir="5400000" sy="-100000" algn="bl" rotWithShape="0"/>
          </a:effectLst>
        </p:spPr>
      </p:pic>
      <p:pic>
        <p:nvPicPr>
          <p:cNvPr id="7" name="Picture 6">
            <a:extLst>
              <a:ext uri="{FF2B5EF4-FFF2-40B4-BE49-F238E27FC236}">
                <a16:creationId xmlns:a16="http://schemas.microsoft.com/office/drawing/2014/main" id="{D06C56F8-174C-B851-3E0E-2579A621BB84}"/>
              </a:ext>
            </a:extLst>
          </p:cNvPr>
          <p:cNvPicPr>
            <a:picLocks noChangeAspect="1"/>
          </p:cNvPicPr>
          <p:nvPr/>
        </p:nvPicPr>
        <p:blipFill>
          <a:blip r:embed="rId9"/>
          <a:stretch>
            <a:fillRect/>
          </a:stretch>
        </p:blipFill>
        <p:spPr>
          <a:xfrm>
            <a:off x="2501881" y="1720202"/>
            <a:ext cx="1576412" cy="969663"/>
          </a:xfrm>
          <a:prstGeom prst="rect">
            <a:avLst/>
          </a:prstGeom>
        </p:spPr>
      </p:pic>
      <p:pic>
        <p:nvPicPr>
          <p:cNvPr id="14" name="Picture 13">
            <a:extLst>
              <a:ext uri="{FF2B5EF4-FFF2-40B4-BE49-F238E27FC236}">
                <a16:creationId xmlns:a16="http://schemas.microsoft.com/office/drawing/2014/main" id="{3EE5CF21-40D1-A7DF-7F6B-EA943BC6E964}"/>
              </a:ext>
            </a:extLst>
          </p:cNvPr>
          <p:cNvPicPr>
            <a:picLocks noChangeAspect="1"/>
          </p:cNvPicPr>
          <p:nvPr/>
        </p:nvPicPr>
        <p:blipFill>
          <a:blip r:embed="rId10"/>
          <a:stretch>
            <a:fillRect/>
          </a:stretch>
        </p:blipFill>
        <p:spPr>
          <a:xfrm>
            <a:off x="6518326" y="1687803"/>
            <a:ext cx="1523292" cy="1002062"/>
          </a:xfrm>
          <a:prstGeom prst="rect">
            <a:avLst/>
          </a:prstGeom>
        </p:spPr>
      </p:pic>
      <p:pic>
        <p:nvPicPr>
          <p:cNvPr id="21" name="Picture 20">
            <a:extLst>
              <a:ext uri="{FF2B5EF4-FFF2-40B4-BE49-F238E27FC236}">
                <a16:creationId xmlns:a16="http://schemas.microsoft.com/office/drawing/2014/main" id="{ADE08AAC-D7DF-3060-E3B0-3B09ED02B796}"/>
              </a:ext>
            </a:extLst>
          </p:cNvPr>
          <p:cNvPicPr>
            <a:picLocks noChangeAspect="1"/>
          </p:cNvPicPr>
          <p:nvPr/>
        </p:nvPicPr>
        <p:blipFill>
          <a:blip r:embed="rId11"/>
          <a:stretch>
            <a:fillRect/>
          </a:stretch>
        </p:blipFill>
        <p:spPr>
          <a:xfrm>
            <a:off x="10303853" y="1703453"/>
            <a:ext cx="1726221" cy="986412"/>
          </a:xfrm>
          <a:prstGeom prst="rect">
            <a:avLst/>
          </a:prstGeom>
        </p:spPr>
      </p:pic>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2220" name="Google Shape;2220;p5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BAND and TECHNOLOGY UTILISATION</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smtClean="0">
                <a:solidFill>
                  <a:srgbClr val="7F7F7F"/>
                </a:solidFill>
              </a:rPr>
              <a:t>Most </a:t>
            </a:r>
            <a:r>
              <a:rPr lang="fr-FR" sz="1400" dirty="0">
                <a:solidFill>
                  <a:srgbClr val="7F7F7F"/>
                </a:solidFill>
              </a:rPr>
              <a:t>of MTN LTE </a:t>
            </a:r>
            <a:r>
              <a:rPr lang="fr-FR" sz="1400" dirty="0" err="1">
                <a:solidFill>
                  <a:srgbClr val="7F7F7F"/>
                </a:solidFill>
              </a:rPr>
              <a:t>samples</a:t>
            </a:r>
            <a:r>
              <a:rPr lang="fr-FR" sz="1400" dirty="0">
                <a:solidFill>
                  <a:srgbClr val="7F7F7F"/>
                </a:solidFill>
              </a:rPr>
              <a:t> are in 2600 band. </a:t>
            </a:r>
            <a:br>
              <a:rPr lang="fr-FR" sz="1400" dirty="0">
                <a:solidFill>
                  <a:srgbClr val="7F7F7F"/>
                </a:solidFill>
              </a:rPr>
            </a:br>
            <a:r>
              <a:rPr lang="fr-FR" sz="1400" dirty="0">
                <a:solidFill>
                  <a:srgbClr val="7F7F7F"/>
                </a:solidFill>
              </a:rPr>
              <a:t>Most of CELTIS LTE </a:t>
            </a:r>
            <a:r>
              <a:rPr lang="fr-FR" sz="1400" dirty="0" err="1">
                <a:solidFill>
                  <a:srgbClr val="7F7F7F"/>
                </a:solidFill>
              </a:rPr>
              <a:t>samples</a:t>
            </a:r>
            <a:r>
              <a:rPr lang="fr-FR" sz="1400" dirty="0">
                <a:solidFill>
                  <a:srgbClr val="7F7F7F"/>
                </a:solidFill>
              </a:rPr>
              <a:t> are in 1800 band.</a:t>
            </a:r>
            <a:br>
              <a:rPr lang="fr-FR" sz="1400" dirty="0">
                <a:solidFill>
                  <a:srgbClr val="7F7F7F"/>
                </a:solidFill>
              </a:rPr>
            </a:br>
            <a:r>
              <a:rPr lang="fr-FR" sz="1400" dirty="0">
                <a:solidFill>
                  <a:srgbClr val="7F7F7F"/>
                </a:solidFill>
              </a:rPr>
              <a:t>Most of MOOV LTE </a:t>
            </a:r>
            <a:r>
              <a:rPr lang="fr-FR" sz="1400" dirty="0" err="1">
                <a:solidFill>
                  <a:srgbClr val="7F7F7F"/>
                </a:solidFill>
              </a:rPr>
              <a:t>samples</a:t>
            </a:r>
            <a:r>
              <a:rPr lang="fr-FR" sz="1400" dirty="0">
                <a:solidFill>
                  <a:srgbClr val="7F7F7F"/>
                </a:solidFill>
              </a:rPr>
              <a:t> are in </a:t>
            </a:r>
            <a:r>
              <a:rPr lang="fr-FR" sz="1400" dirty="0" smtClean="0">
                <a:solidFill>
                  <a:srgbClr val="7F7F7F"/>
                </a:solidFill>
              </a:rPr>
              <a:t>800 and 2600 </a:t>
            </a:r>
            <a:r>
              <a:rPr lang="fr-FR" sz="1400" dirty="0">
                <a:solidFill>
                  <a:srgbClr val="7F7F7F"/>
                </a:solidFill>
              </a:rPr>
              <a:t>band</a:t>
            </a:r>
            <a:br>
              <a:rPr lang="fr-FR" sz="1400" dirty="0">
                <a:solidFill>
                  <a:srgbClr val="7F7F7F"/>
                </a:solidFill>
              </a:rPr>
            </a:br>
            <a:r>
              <a:rPr lang="fr-FR" sz="1400" dirty="0">
                <a:solidFill>
                  <a:srgbClr val="7F7F7F"/>
                </a:solidFill>
              </a:rPr>
              <a:t>Usage of 3G U900 </a:t>
            </a:r>
            <a:r>
              <a:rPr lang="fr-FR" sz="1400" dirty="0" err="1">
                <a:solidFill>
                  <a:srgbClr val="7F7F7F"/>
                </a:solidFill>
              </a:rPr>
              <a:t>is</a:t>
            </a:r>
            <a:r>
              <a:rPr lang="fr-FR" sz="1400" dirty="0">
                <a:solidFill>
                  <a:srgbClr val="7F7F7F"/>
                </a:solidFill>
              </a:rPr>
              <a:t> </a:t>
            </a:r>
            <a:r>
              <a:rPr lang="fr-FR" sz="1400" dirty="0" err="1" smtClean="0">
                <a:solidFill>
                  <a:srgbClr val="7F7F7F"/>
                </a:solidFill>
              </a:rPr>
              <a:t>lower</a:t>
            </a:r>
            <a:r>
              <a:rPr lang="fr-FR" sz="1400" dirty="0" smtClean="0">
                <a:solidFill>
                  <a:srgbClr val="7F7F7F"/>
                </a:solidFill>
              </a:rPr>
              <a:t> </a:t>
            </a:r>
            <a:r>
              <a:rPr lang="fr-FR" sz="1400" dirty="0">
                <a:solidFill>
                  <a:srgbClr val="7F7F7F"/>
                </a:solidFill>
              </a:rPr>
              <a:t>for CELTISS</a:t>
            </a:r>
            <a:r>
              <a:rPr lang="fr-FR" sz="2400" dirty="0">
                <a:solidFill>
                  <a:srgbClr val="7F7F7F"/>
                </a:solidFill>
              </a:rPr>
              <a:t/>
            </a:r>
            <a:br>
              <a:rPr lang="fr-FR" sz="2400" dirty="0">
                <a:solidFill>
                  <a:srgbClr val="7F7F7F"/>
                </a:solidFill>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21" name="Google Shape;2221;p5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46</a:t>
            </a:fld>
            <a:endParaRPr sz="651" b="0" i="0" u="none" strike="noStrike" cap="none">
              <a:solidFill>
                <a:srgbClr val="000000"/>
              </a:solidFill>
              <a:latin typeface="Verdana"/>
              <a:ea typeface="Verdana"/>
              <a:cs typeface="Verdana"/>
              <a:sym typeface="Verdana"/>
            </a:endParaRPr>
          </a:p>
        </p:txBody>
      </p:sp>
      <p:sp>
        <p:nvSpPr>
          <p:cNvPr id="2222" name="Google Shape;2222;p5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9" name="Graphique 3">
            <a:extLst>
              <a:ext uri="{FF2B5EF4-FFF2-40B4-BE49-F238E27FC236}">
                <a16:creationId xmlns:a16="http://schemas.microsoft.com/office/drawing/2014/main" id="{F1408A4F-F70A-4313-9662-2359E95C7287}"/>
              </a:ext>
            </a:extLst>
          </p:cNvPr>
          <p:cNvGraphicFramePr>
            <a:graphicFrameLocks/>
          </p:cNvGraphicFramePr>
          <p:nvPr>
            <p:extLst>
              <p:ext uri="{D42A27DB-BD31-4B8C-83A1-F6EECF244321}">
                <p14:modId xmlns:p14="http://schemas.microsoft.com/office/powerpoint/2010/main" val="1491285466"/>
              </p:ext>
            </p:extLst>
          </p:nvPr>
        </p:nvGraphicFramePr>
        <p:xfrm>
          <a:off x="469901" y="2708112"/>
          <a:ext cx="4589780" cy="37207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10">
            <a:extLst>
              <a:ext uri="{FF2B5EF4-FFF2-40B4-BE49-F238E27FC236}">
                <a16:creationId xmlns:a16="http://schemas.microsoft.com/office/drawing/2014/main" id="{00000000-0008-0000-0000-000031000000}"/>
              </a:ext>
            </a:extLst>
          </p:cNvPr>
          <p:cNvGraphicFramePr>
            <a:graphicFrameLocks/>
          </p:cNvGraphicFramePr>
          <p:nvPr>
            <p:extLst>
              <p:ext uri="{D42A27DB-BD31-4B8C-83A1-F6EECF244321}">
                <p14:modId xmlns:p14="http://schemas.microsoft.com/office/powerpoint/2010/main" val="1430425150"/>
              </p:ext>
            </p:extLst>
          </p:nvPr>
        </p:nvGraphicFramePr>
        <p:xfrm>
          <a:off x="5364479" y="2708112"/>
          <a:ext cx="6357621" cy="372074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0" name="Google Shape;2230;p6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Data TECHNOLOGY Usage(%)</a:t>
            </a:r>
            <a:br>
              <a:rPr lang="fr-FR" sz="2400" dirty="0">
                <a:solidFill>
                  <a:srgbClr val="414141"/>
                </a:solidFill>
              </a:rPr>
            </a:br>
            <a:r>
              <a:rPr lang="fr-FR" sz="2400" dirty="0">
                <a:solidFill>
                  <a:srgbClr val="414141"/>
                </a:solidFill>
              </a:rPr>
              <a:t/>
            </a:r>
            <a:br>
              <a:rPr lang="fr-FR" sz="2400" dirty="0">
                <a:solidFill>
                  <a:srgbClr val="414141"/>
                </a:solidFill>
              </a:rPr>
            </a:br>
            <a:r>
              <a:rPr lang="fr-FR" dirty="0">
                <a:solidFill>
                  <a:srgbClr val="7F7F7F"/>
                </a:solidFill>
                <a:latin typeface="Verdana"/>
                <a:ea typeface="Verdana"/>
                <a:cs typeface="Verdana"/>
                <a:sym typeface="Verdana"/>
              </a:rPr>
              <a:t/>
            </a:r>
            <a:br>
              <a:rPr lang="fr-FR" dirty="0">
                <a:solidFill>
                  <a:srgbClr val="7F7F7F"/>
                </a:solidFill>
                <a:latin typeface="Verdana"/>
                <a:ea typeface="Verdana"/>
                <a:cs typeface="Verdana"/>
                <a:sym typeface="Verdana"/>
              </a:rPr>
            </a:br>
            <a:r>
              <a:rPr lang="fr-FR" sz="1400" dirty="0">
                <a:solidFill>
                  <a:srgbClr val="7F7F7F"/>
                </a:solidFill>
              </a:rPr>
              <a:t>MTN have the </a:t>
            </a:r>
            <a:r>
              <a:rPr lang="fr-FR" sz="1400" dirty="0" err="1">
                <a:solidFill>
                  <a:srgbClr val="7F7F7F"/>
                </a:solidFill>
              </a:rPr>
              <a:t>highest</a:t>
            </a:r>
            <a:r>
              <a:rPr lang="fr-FR" sz="1400" dirty="0">
                <a:solidFill>
                  <a:srgbClr val="7F7F7F"/>
                </a:solidFill>
              </a:rPr>
              <a:t> LTE CA Carrier </a:t>
            </a:r>
            <a:r>
              <a:rPr lang="fr-FR" sz="1400" dirty="0" err="1">
                <a:solidFill>
                  <a:srgbClr val="7F7F7F"/>
                </a:solidFill>
              </a:rPr>
              <a:t>Aggregation</a:t>
            </a:r>
            <a:r>
              <a:rPr lang="fr-FR" sz="1400" dirty="0">
                <a:solidFill>
                  <a:srgbClr val="7F7F7F"/>
                </a:solidFill>
              </a:rPr>
              <a:t> usage.</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31" name="Google Shape;2231;p6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47</a:t>
            </a:fld>
            <a:endParaRPr sz="651" b="0" i="0" u="none" strike="noStrike" cap="none">
              <a:solidFill>
                <a:srgbClr val="000000"/>
              </a:solidFill>
              <a:latin typeface="Verdana"/>
              <a:ea typeface="Verdana"/>
              <a:cs typeface="Verdana"/>
              <a:sym typeface="Verdana"/>
            </a:endParaRPr>
          </a:p>
        </p:txBody>
      </p:sp>
      <p:sp>
        <p:nvSpPr>
          <p:cNvPr id="2232" name="Google Shape;2232;p6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Chart 6">
            <a:extLst>
              <a:ext uri="{FF2B5EF4-FFF2-40B4-BE49-F238E27FC236}">
                <a16:creationId xmlns:a16="http://schemas.microsoft.com/office/drawing/2014/main" id="{DE46CD1A-1CA8-4AB9-9791-C953F9CFE2C5}"/>
              </a:ext>
            </a:extLst>
          </p:cNvPr>
          <p:cNvGraphicFramePr>
            <a:graphicFrameLocks/>
          </p:cNvGraphicFramePr>
          <p:nvPr>
            <p:extLst>
              <p:ext uri="{D42A27DB-BD31-4B8C-83A1-F6EECF244321}">
                <p14:modId xmlns:p14="http://schemas.microsoft.com/office/powerpoint/2010/main" val="1188758972"/>
              </p:ext>
            </p:extLst>
          </p:nvPr>
        </p:nvGraphicFramePr>
        <p:xfrm>
          <a:off x="469900" y="2067545"/>
          <a:ext cx="5580380" cy="42877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3DC0350-3475-5065-BE3D-F97E81B3D116}"/>
              </a:ext>
            </a:extLst>
          </p:cNvPr>
          <p:cNvGraphicFramePr>
            <a:graphicFrameLocks/>
          </p:cNvGraphicFramePr>
          <p:nvPr>
            <p:extLst>
              <p:ext uri="{D42A27DB-BD31-4B8C-83A1-F6EECF244321}">
                <p14:modId xmlns:p14="http://schemas.microsoft.com/office/powerpoint/2010/main" val="2806927898"/>
              </p:ext>
            </p:extLst>
          </p:nvPr>
        </p:nvGraphicFramePr>
        <p:xfrm>
          <a:off x="6431280" y="2067544"/>
          <a:ext cx="5290820" cy="428770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94"/>
        <p:cNvGrpSpPr/>
        <p:nvPr/>
      </p:nvGrpSpPr>
      <p:grpSpPr>
        <a:xfrm>
          <a:off x="0" y="0"/>
          <a:ext cx="0" cy="0"/>
          <a:chOff x="0" y="0"/>
          <a:chExt cx="0" cy="0"/>
        </a:xfrm>
      </p:grpSpPr>
      <p:pic>
        <p:nvPicPr>
          <p:cNvPr id="2695" name="Google Shape;2695;p108" descr="C:\Users\ADMINI~1\AppData\Local\Temp\Rar$DI00.305\DEL_PRI_RGB.jpg"/>
          <p:cNvPicPr preferRelativeResize="0"/>
          <p:nvPr/>
        </p:nvPicPr>
        <p:blipFill rotWithShape="1">
          <a:blip r:embed="rId3">
            <a:alphaModFix/>
          </a:blip>
          <a:srcRect/>
          <a:stretch/>
        </p:blipFill>
        <p:spPr>
          <a:xfrm>
            <a:off x="77002" y="3641900"/>
            <a:ext cx="2786939" cy="955492"/>
          </a:xfrm>
          <a:prstGeom prst="rect">
            <a:avLst/>
          </a:prstGeom>
          <a:noFill/>
          <a:ln>
            <a:noFill/>
          </a:ln>
        </p:spPr>
      </p:pic>
      <p:sp>
        <p:nvSpPr>
          <p:cNvPr id="2696" name="Google Shape;2696;p108"/>
          <p:cNvSpPr txBox="1"/>
          <p:nvPr/>
        </p:nvSpPr>
        <p:spPr>
          <a:xfrm>
            <a:off x="459045" y="4457232"/>
            <a:ext cx="11384263" cy="2096960"/>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Deloitte fait référence à un ou plusieurs cabinets membres de Deloitte Touche </a:t>
            </a:r>
            <a:r>
              <a:rPr lang="fr-FR" sz="800" b="0" dirty="0" err="1">
                <a:solidFill>
                  <a:srgbClr val="000000"/>
                </a:solidFill>
                <a:latin typeface="Verdana"/>
                <a:ea typeface="Verdana"/>
                <a:cs typeface="Verdana"/>
                <a:sym typeface="Verdana"/>
              </a:rPr>
              <a:t>Tohmatsu</a:t>
            </a:r>
            <a:r>
              <a:rPr lang="fr-FR" sz="800" b="0" dirty="0">
                <a:solidFill>
                  <a:srgbClr val="000000"/>
                </a:solidFill>
                <a:latin typeface="Verdana"/>
                <a:ea typeface="Verdana"/>
                <a:cs typeface="Verdana"/>
                <a:sym typeface="Verdana"/>
              </a:rPr>
              <a:t> Limited, société de droit anglais (« </a:t>
            </a:r>
            <a:r>
              <a:rPr lang="fr-FR" sz="800" b="0" dirty="0" err="1">
                <a:solidFill>
                  <a:srgbClr val="000000"/>
                </a:solidFill>
                <a:latin typeface="Verdana"/>
                <a:ea typeface="Verdana"/>
                <a:cs typeface="Verdana"/>
                <a:sym typeface="Verdana"/>
              </a:rPr>
              <a:t>private</a:t>
            </a:r>
            <a:r>
              <a:rPr lang="fr-FR" sz="800" b="0" dirty="0">
                <a:solidFill>
                  <a:srgbClr val="000000"/>
                </a:solidFill>
                <a:latin typeface="Verdana"/>
                <a:ea typeface="Verdana"/>
                <a:cs typeface="Verdana"/>
                <a:sym typeface="Verdana"/>
              </a:rPr>
              <a:t> </a:t>
            </a:r>
            <a:r>
              <a:rPr lang="fr-FR" sz="800" b="0" dirty="0" err="1">
                <a:solidFill>
                  <a:srgbClr val="000000"/>
                </a:solidFill>
                <a:latin typeface="Verdana"/>
                <a:ea typeface="Verdana"/>
                <a:cs typeface="Verdana"/>
                <a:sym typeface="Verdana"/>
              </a:rPr>
              <a:t>company</a:t>
            </a:r>
            <a:r>
              <a:rPr lang="fr-FR" sz="800" b="0" dirty="0">
                <a:solidFill>
                  <a:srgbClr val="000000"/>
                </a:solidFill>
                <a:latin typeface="Verdana"/>
                <a:ea typeface="Verdana"/>
                <a:cs typeface="Verdana"/>
                <a:sym typeface="Verdana"/>
              </a:rPr>
              <a:t> </a:t>
            </a:r>
            <a:r>
              <a:rPr lang="fr-FR" sz="800" b="0" dirty="0" err="1">
                <a:solidFill>
                  <a:srgbClr val="000000"/>
                </a:solidFill>
                <a:latin typeface="Verdana"/>
                <a:ea typeface="Verdana"/>
                <a:cs typeface="Verdana"/>
                <a:sym typeface="Verdana"/>
              </a:rPr>
              <a:t>limited</a:t>
            </a:r>
            <a:r>
              <a:rPr lang="fr-FR" sz="800" b="0" dirty="0">
                <a:solidFill>
                  <a:srgbClr val="000000"/>
                </a:solidFill>
                <a:latin typeface="Verdana"/>
                <a:ea typeface="Verdana"/>
                <a:cs typeface="Verdana"/>
                <a:sym typeface="Verdana"/>
              </a:rPr>
              <a:t> by </a:t>
            </a:r>
            <a:r>
              <a:rPr lang="fr-FR" sz="800" b="0" dirty="0" err="1">
                <a:solidFill>
                  <a:srgbClr val="000000"/>
                </a:solidFill>
                <a:latin typeface="Verdana"/>
                <a:ea typeface="Verdana"/>
                <a:cs typeface="Verdana"/>
                <a:sym typeface="Verdana"/>
              </a:rPr>
              <a:t>guarantee</a:t>
            </a:r>
            <a:r>
              <a:rPr lang="fr-FR" sz="800" b="0" dirty="0">
                <a:solidFill>
                  <a:srgbClr val="000000"/>
                </a:solidFill>
                <a:latin typeface="Verdana"/>
                <a:ea typeface="Verdana"/>
                <a:cs typeface="Verdana"/>
                <a:sym typeface="Verdana"/>
              </a:rPr>
              <a:t> »), et à son réseau de cabinets membres constitués en entités indépendantes et juridiquement distinctes. Pour en savoir plus sur la structure légale de Deloitte Touche </a:t>
            </a:r>
            <a:r>
              <a:rPr lang="fr-FR" sz="800" b="0" dirty="0" err="1">
                <a:solidFill>
                  <a:srgbClr val="000000"/>
                </a:solidFill>
                <a:latin typeface="Verdana"/>
                <a:ea typeface="Verdana"/>
                <a:cs typeface="Verdana"/>
                <a:sym typeface="Verdana"/>
              </a:rPr>
              <a:t>Tohmatsu</a:t>
            </a:r>
            <a:r>
              <a:rPr lang="fr-FR" sz="800" b="0" dirty="0">
                <a:solidFill>
                  <a:srgbClr val="000000"/>
                </a:solidFill>
                <a:latin typeface="Verdana"/>
                <a:ea typeface="Verdana"/>
                <a:cs typeface="Verdana"/>
                <a:sym typeface="Verdana"/>
              </a:rPr>
              <a:t> Limited et de ses cabinets membres, consulter www.deloitte.com/about. </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Fort d’un réseau de firmes membres dans plus de 150 pays, Deloitte allie des compétences de niveau international à des expertises locales pointues, afin d’accompagner ses clients dans leur développement partout où ils opèrent. Nos 264 000 professionnels sont animés par un objectif commun, faire de Deloitte la référence en matière d’excellence de service.</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Au Bénin, Deloitte mobilise un ensemble de compétences diversifiées pour répondre aux enjeux de ses clients, de toutes tailles et de tous secteurs – des grandes entreprises multinationales aux microentreprises locales, en passant par les entreprises moyennes. </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Le présent document et ses annexes sont confidentiels et réservés à l’usage interne exclusif du destinataire. Toute reproduction ou toute divulgation partielle ou totale à des tiers en est interdite, sauf accord écrit préalable de Deloitte Bénin. </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 </a:t>
            </a:r>
            <a:r>
              <a:rPr lang="fr-FR" sz="800" b="0" dirty="0" smtClean="0">
                <a:solidFill>
                  <a:srgbClr val="000000"/>
                </a:solidFill>
                <a:latin typeface="Verdana"/>
                <a:ea typeface="Verdana"/>
                <a:cs typeface="Verdana"/>
                <a:sym typeface="Verdana"/>
              </a:rPr>
              <a:t>2023 </a:t>
            </a:r>
            <a:r>
              <a:rPr lang="fr-FR" sz="800" b="0" dirty="0">
                <a:solidFill>
                  <a:srgbClr val="000000"/>
                </a:solidFill>
                <a:latin typeface="Verdana"/>
                <a:ea typeface="Verdana"/>
                <a:cs typeface="Verdana"/>
                <a:sym typeface="Verdana"/>
              </a:rPr>
              <a:t>Deloitte Bénin SARL. Société du réseau Deloitte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sp>
        <p:nvSpPr>
          <p:cNvPr id="1694" name="Google Shape;1694;p15"/>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u="none" strike="noStrike" cap="none" dirty="0">
                <a:solidFill>
                  <a:srgbClr val="FFFFFF"/>
                </a:solidFill>
                <a:latin typeface="Quattrocento Sans"/>
                <a:ea typeface="Quattrocento Sans"/>
                <a:cs typeface="Quattrocento Sans"/>
                <a:sym typeface="Quattrocento Sans"/>
              </a:rPr>
              <a:t>Benchmarking </a:t>
            </a:r>
            <a:r>
              <a:rPr lang="fr-FR" sz="2600" b="0" i="0" u="none" strike="noStrike" cap="none" dirty="0" err="1">
                <a:solidFill>
                  <a:srgbClr val="FFFFFF"/>
                </a:solidFill>
                <a:latin typeface="Quattrocento Sans"/>
                <a:ea typeface="Quattrocento Sans"/>
                <a:cs typeface="Quattrocento Sans"/>
                <a:sym typeface="Quattrocento Sans"/>
              </a:rPr>
              <a:t>Executive</a:t>
            </a:r>
            <a:r>
              <a:rPr lang="fr-FR" sz="2600" b="0" i="0" u="none" strike="noStrike" cap="none" dirty="0">
                <a:solidFill>
                  <a:srgbClr val="FFFFFF"/>
                </a:solidFill>
                <a:latin typeface="Quattrocento Sans"/>
                <a:ea typeface="Quattrocento Sans"/>
                <a:cs typeface="Quattrocento Sans"/>
                <a:sym typeface="Quattrocento Sans"/>
              </a:rPr>
              <a:t> </a:t>
            </a:r>
            <a:r>
              <a:rPr lang="fr-FR" sz="2600" b="0" i="0" u="none" strike="noStrike" cap="none" dirty="0" err="1">
                <a:solidFill>
                  <a:srgbClr val="FFFFFF"/>
                </a:solidFill>
                <a:latin typeface="Quattrocento Sans"/>
                <a:ea typeface="Quattrocento Sans"/>
                <a:cs typeface="Quattrocento Sans"/>
                <a:sym typeface="Quattrocento Sans"/>
              </a:rPr>
              <a:t>Summary</a:t>
            </a:r>
            <a:endParaRPr dirty="0"/>
          </a:p>
        </p:txBody>
      </p:sp>
      <p:sp>
        <p:nvSpPr>
          <p:cNvPr id="1695" name="Google Shape;1695;p15"/>
          <p:cNvSpPr txBox="1"/>
          <p:nvPr/>
        </p:nvSpPr>
        <p:spPr>
          <a:xfrm>
            <a:off x="375558" y="2090740"/>
            <a:ext cx="1815193"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02</a:t>
            </a:r>
            <a:endParaRPr dirty="0"/>
          </a:p>
        </p:txBody>
      </p:sp>
      <p:cxnSp>
        <p:nvCxnSpPr>
          <p:cNvPr id="1696" name="Google Shape;1696;p15"/>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1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Executive</a:t>
            </a:r>
            <a:r>
              <a:rPr lang="fr-FR" sz="2400" dirty="0">
                <a:solidFill>
                  <a:srgbClr val="414141"/>
                </a:solidFill>
              </a:rPr>
              <a:t> </a:t>
            </a:r>
            <a:r>
              <a:rPr lang="fr-FR" sz="2400" dirty="0" err="1">
                <a:solidFill>
                  <a:srgbClr val="414141"/>
                </a:solidFill>
              </a:rPr>
              <a:t>Summary</a:t>
            </a:r>
            <a:r>
              <a:rPr lang="fr-FR" sz="2400" dirty="0">
                <a:solidFill>
                  <a:srgbClr val="414141"/>
                </a:solidFill>
              </a:rPr>
              <a:t> – Benchmarking </a:t>
            </a:r>
            <a:r>
              <a:rPr lang="fr-FR" sz="2400" dirty="0" err="1">
                <a:solidFill>
                  <a:srgbClr val="414141"/>
                </a:solidFill>
              </a:rPr>
              <a:t>coverage</a:t>
            </a:r>
            <a:r>
              <a:rPr lang="fr-FR" sz="2400" dirty="0">
                <a:solidFill>
                  <a:srgbClr val="414141"/>
                </a:solidFill>
              </a:rPr>
              <a:t> 2G/3G/4G</a:t>
            </a:r>
            <a:br>
              <a:rPr lang="fr-FR" sz="2400" dirty="0">
                <a:solidFill>
                  <a:srgbClr val="414141"/>
                </a:solidFill>
              </a:rPr>
            </a:br>
            <a:r>
              <a:rPr lang="fr-FR" sz="2400" dirty="0">
                <a:solidFill>
                  <a:srgbClr val="7F7F7F"/>
                </a:solidFill>
                <a:latin typeface="Verdana"/>
                <a:ea typeface="Verdana"/>
                <a:cs typeface="Verdana"/>
                <a:sym typeface="Verdana"/>
              </a:rPr>
              <a:t> </a:t>
            </a: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703" name="Google Shape;1703;p1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6</a:t>
            </a:fld>
            <a:endParaRPr sz="651" b="0" i="0" u="none" strike="noStrike" cap="none">
              <a:solidFill>
                <a:srgbClr val="000000"/>
              </a:solidFill>
              <a:latin typeface="Verdana"/>
              <a:ea typeface="Verdana"/>
              <a:cs typeface="Verdana"/>
              <a:sym typeface="Verdana"/>
            </a:endParaRPr>
          </a:p>
        </p:txBody>
      </p:sp>
      <p:sp>
        <p:nvSpPr>
          <p:cNvPr id="1704" name="Google Shape;1704;p1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05" name="Google Shape;1705;p16"/>
          <p:cNvSpPr/>
          <p:nvPr/>
        </p:nvSpPr>
        <p:spPr>
          <a:xfrm>
            <a:off x="469900" y="1913766"/>
            <a:ext cx="1669392" cy="3775670"/>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Coverage 2G/3G/4G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06" name="Google Shape;1706;p16"/>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07" name="Google Shape;1707;p16"/>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08" name="Google Shape;1708;p16"/>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09" name="Google Shape;1709;p16"/>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10" name="Google Shape;1710;p16"/>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11" name="Google Shape;1711;p16"/>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12" name="Google Shape;1712;p16"/>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13" name="Google Shape;1713;p16"/>
          <p:cNvSpPr/>
          <p:nvPr/>
        </p:nvSpPr>
        <p:spPr>
          <a:xfrm>
            <a:off x="2390163" y="1529587"/>
            <a:ext cx="5051486" cy="48714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0" marR="0" lvl="0" indent="0" algn="just"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0" marR="0" lvl="0" indent="0" algn="just" rtl="0">
              <a:lnSpc>
                <a:spcPct val="110000"/>
              </a:lnSpc>
              <a:spcBef>
                <a:spcPts val="0"/>
              </a:spcBef>
              <a:spcAft>
                <a:spcPts val="0"/>
              </a:spcAft>
              <a:buNone/>
            </a:pPr>
            <a:endParaRPr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smtClean="0">
                <a:solidFill>
                  <a:srgbClr val="7F7F7F"/>
                </a:solidFill>
              </a:rPr>
              <a:t>MTN</a:t>
            </a:r>
            <a:r>
              <a:rPr lang="en-US" sz="1200" dirty="0">
                <a:solidFill>
                  <a:srgbClr val="7F7F7F"/>
                </a:solidFill>
              </a:rPr>
              <a:t>, MOOV, and CELTISS have </a:t>
            </a:r>
            <a:r>
              <a:rPr lang="en-US" sz="1200" dirty="0" smtClean="0">
                <a:solidFill>
                  <a:srgbClr val="7F7F7F"/>
                </a:solidFill>
              </a:rPr>
              <a:t>similar 2G </a:t>
            </a:r>
            <a:r>
              <a:rPr lang="en-US" sz="1200" dirty="0">
                <a:solidFill>
                  <a:srgbClr val="7F7F7F"/>
                </a:solidFill>
              </a:rPr>
              <a:t>coverage, All of them satisfy the ARCEP </a:t>
            </a:r>
            <a:r>
              <a:rPr lang="en-US" sz="1200" dirty="0" smtClean="0">
                <a:solidFill>
                  <a:srgbClr val="7F7F7F"/>
                </a:solidFill>
              </a:rPr>
              <a:t>requirements</a:t>
            </a:r>
          </a:p>
          <a:p>
            <a:pPr lvl="0" algn="just">
              <a:lnSpc>
                <a:spcPct val="150000"/>
              </a:lnSpc>
              <a:buClr>
                <a:srgbClr val="81BC00"/>
              </a:buClr>
              <a:buSzPts val="1200"/>
            </a:pPr>
            <a:endParaRPr lang="en-US" sz="1200" dirty="0" smtClean="0">
              <a:solidFill>
                <a:srgbClr val="7F7F7F"/>
              </a:solidFill>
            </a:endParaRPr>
          </a:p>
          <a:p>
            <a:pPr marL="177800" lvl="0" indent="-177800" algn="just">
              <a:lnSpc>
                <a:spcPct val="150000"/>
              </a:lnSpc>
              <a:buClr>
                <a:srgbClr val="81BC00"/>
              </a:buClr>
              <a:buSzPts val="1200"/>
              <a:buFont typeface="Arial"/>
              <a:buChar char="•"/>
            </a:pPr>
            <a:r>
              <a:rPr lang="en-US" sz="1200" dirty="0" smtClean="0">
                <a:solidFill>
                  <a:srgbClr val="7F7F7F"/>
                </a:solidFill>
              </a:rPr>
              <a:t>MTN </a:t>
            </a:r>
            <a:r>
              <a:rPr lang="en-US" sz="1200" dirty="0">
                <a:solidFill>
                  <a:srgbClr val="7F7F7F"/>
                </a:solidFill>
              </a:rPr>
              <a:t>and MOOV failed to satisfy the ARCEP 3G Coverage </a:t>
            </a:r>
            <a:r>
              <a:rPr lang="en-US" sz="1200" dirty="0" smtClean="0">
                <a:solidFill>
                  <a:srgbClr val="7F7F7F"/>
                </a:solidFill>
              </a:rPr>
              <a:t>requirements</a:t>
            </a:r>
          </a:p>
          <a:p>
            <a:pPr marL="177800" lvl="0" indent="-177800" algn="just">
              <a:lnSpc>
                <a:spcPct val="150000"/>
              </a:lnSpc>
              <a:buClr>
                <a:srgbClr val="81BC00"/>
              </a:buClr>
              <a:buSzPts val="1200"/>
              <a:buFont typeface="Arial"/>
              <a:buChar char="•"/>
            </a:pPr>
            <a:endParaRPr lang="en-US" sz="1200" dirty="0" smtClean="0">
              <a:solidFill>
                <a:srgbClr val="7F7F7F"/>
              </a:solidFill>
            </a:endParaRPr>
          </a:p>
          <a:p>
            <a:pPr marL="177800" lvl="0" indent="-177800" algn="just">
              <a:lnSpc>
                <a:spcPct val="150000"/>
              </a:lnSpc>
              <a:buClr>
                <a:srgbClr val="81BC00"/>
              </a:buClr>
              <a:buSzPts val="1200"/>
              <a:buFont typeface="Arial"/>
              <a:buChar char="•"/>
            </a:pPr>
            <a:r>
              <a:rPr lang="en-US" sz="1200" dirty="0" smtClean="0">
                <a:solidFill>
                  <a:srgbClr val="7F7F7F"/>
                </a:solidFill>
              </a:rPr>
              <a:t>Only </a:t>
            </a:r>
            <a:r>
              <a:rPr lang="en-US" sz="1200" dirty="0">
                <a:solidFill>
                  <a:srgbClr val="7F7F7F"/>
                </a:solidFill>
              </a:rPr>
              <a:t>MOOV reach the ARCEP 4G coverage thresholds. MTN and CELTISS failed in </a:t>
            </a:r>
            <a:r>
              <a:rPr lang="en-US" sz="1200" dirty="0" err="1">
                <a:solidFill>
                  <a:srgbClr val="7F7F7F"/>
                </a:solidFill>
              </a:rPr>
              <a:t>Incar</a:t>
            </a:r>
            <a:r>
              <a:rPr lang="en-US" sz="1200" dirty="0">
                <a:solidFill>
                  <a:srgbClr val="7F7F7F"/>
                </a:solidFill>
              </a:rPr>
              <a:t> &amp;Indoor 4G coverage</a:t>
            </a:r>
            <a:endParaRPr sz="1200"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14" name="Google Shape;1714;p16"/>
          <p:cNvSpPr/>
          <p:nvPr/>
        </p:nvSpPr>
        <p:spPr>
          <a:xfrm>
            <a:off x="7692520" y="2196854"/>
            <a:ext cx="4337555" cy="2960647"/>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Tune and align power settings mainly in 3G/4G. Actual setting may impact the coverage strength specially at Indoor locations</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Review the design at the coverage and quality blackspots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We highlight that 4G ARCEP coverage Thresholds are aggressive</a:t>
            </a:r>
          </a:p>
          <a:p>
            <a:pPr marL="171450" lvl="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1720" name="Google Shape;1720;p1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Executive Summary – Benchmarking voice service 2G/3G</a:t>
            </a:r>
            <a:br>
              <a:rPr lang="fr-FR" sz="2400">
                <a:solidFill>
                  <a:srgbClr val="414141"/>
                </a:solidFill>
              </a:rPr>
            </a:br>
            <a:r>
              <a:rPr lang="fr-FR" sz="2400">
                <a:solidFill>
                  <a:srgbClr val="7F7F7F"/>
                </a:solidFill>
                <a:latin typeface="Verdana"/>
                <a:ea typeface="Verdana"/>
                <a:cs typeface="Verdana"/>
                <a:sym typeface="Verdana"/>
              </a:rPr>
              <a:t> </a:t>
            </a:r>
            <a:r>
              <a:rPr lang="fr-FR" sz="2400">
                <a:solidFill>
                  <a:srgbClr val="414141"/>
                </a:solidFill>
              </a:rPr>
              <a:t/>
            </a:r>
            <a:br>
              <a:rPr lang="fr-FR" sz="2400">
                <a:solidFill>
                  <a:srgbClr val="414141"/>
                </a:solidFill>
              </a:rPr>
            </a:br>
            <a:endParaRPr sz="2400">
              <a:solidFill>
                <a:srgbClr val="414141"/>
              </a:solidFill>
            </a:endParaRPr>
          </a:p>
        </p:txBody>
      </p:sp>
      <p:sp>
        <p:nvSpPr>
          <p:cNvPr id="1721" name="Google Shape;1721;p1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7</a:t>
            </a:fld>
            <a:endParaRPr sz="651" b="0" i="0" u="none" strike="noStrike" cap="none">
              <a:solidFill>
                <a:srgbClr val="000000"/>
              </a:solidFill>
              <a:latin typeface="Verdana"/>
              <a:ea typeface="Verdana"/>
              <a:cs typeface="Verdana"/>
              <a:sym typeface="Verdana"/>
            </a:endParaRPr>
          </a:p>
        </p:txBody>
      </p:sp>
      <p:sp>
        <p:nvSpPr>
          <p:cNvPr id="1722" name="Google Shape;1722;p1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23" name="Google Shape;1723;p17"/>
          <p:cNvSpPr/>
          <p:nvPr/>
        </p:nvSpPr>
        <p:spPr>
          <a:xfrm>
            <a:off x="469900" y="1913766"/>
            <a:ext cx="1669392" cy="4095148"/>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Voice service 2G/3G </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24" name="Google Shape;1724;p17"/>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25" name="Google Shape;1725;p17"/>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26" name="Google Shape;1726;p17"/>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27" name="Google Shape;1727;p17"/>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28" name="Google Shape;1728;p17"/>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29" name="Google Shape;1729;p17"/>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30" name="Google Shape;1730;p17"/>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31" name="Google Shape;1731;p17"/>
          <p:cNvSpPr/>
          <p:nvPr/>
        </p:nvSpPr>
        <p:spPr>
          <a:xfrm>
            <a:off x="2390163" y="1529587"/>
            <a:ext cx="5051486" cy="4871400"/>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smtClean="0">
                <a:solidFill>
                  <a:srgbClr val="7F7F7F"/>
                </a:solidFill>
                <a:latin typeface="Verdana"/>
                <a:ea typeface="Verdana"/>
                <a:cs typeface="Verdana"/>
              </a:rPr>
              <a:t>MTN </a:t>
            </a:r>
            <a:r>
              <a:rPr lang="en-US" sz="1200" dirty="0">
                <a:solidFill>
                  <a:srgbClr val="7F7F7F"/>
                </a:solidFill>
                <a:latin typeface="Verdana"/>
                <a:ea typeface="Verdana"/>
                <a:cs typeface="Verdana"/>
              </a:rPr>
              <a:t>is ranked first in voice accessibility and It’s the only operator that satisfied the blocking rate  ARCEP </a:t>
            </a:r>
            <a:r>
              <a:rPr lang="en-US" sz="1200" dirty="0" smtClean="0">
                <a:solidFill>
                  <a:srgbClr val="7F7F7F"/>
                </a:solidFill>
                <a:latin typeface="Verdana"/>
                <a:ea typeface="Verdana"/>
                <a:cs typeface="Verdana"/>
              </a:rPr>
              <a:t>requirement</a:t>
            </a:r>
          </a:p>
          <a:p>
            <a:pPr marL="177800" lvl="0" indent="-177800" algn="just">
              <a:lnSpc>
                <a:spcPct val="150000"/>
              </a:lnSpc>
              <a:buClr>
                <a:srgbClr val="81BC00"/>
              </a:buClr>
              <a:buSzPts val="1200"/>
              <a:buFont typeface="Arial"/>
              <a:buChar char="•"/>
            </a:pPr>
            <a:endParaRPr lang="en-US" sz="1200" dirty="0" smtClean="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r>
              <a:rPr lang="en-US" sz="1200" dirty="0" smtClean="0">
                <a:solidFill>
                  <a:srgbClr val="7F7F7F"/>
                </a:solidFill>
              </a:rPr>
              <a:t>All </a:t>
            </a:r>
            <a:r>
              <a:rPr lang="en-US" sz="1200" dirty="0">
                <a:solidFill>
                  <a:srgbClr val="7F7F7F"/>
                </a:solidFill>
              </a:rPr>
              <a:t>operators </a:t>
            </a:r>
            <a:r>
              <a:rPr lang="en-US" sz="1200" dirty="0" smtClean="0">
                <a:solidFill>
                  <a:srgbClr val="7F7F7F"/>
                </a:solidFill>
              </a:rPr>
              <a:t>satisfy </a:t>
            </a:r>
            <a:r>
              <a:rPr lang="en-US" sz="1200" dirty="0">
                <a:solidFill>
                  <a:srgbClr val="7F7F7F"/>
                </a:solidFill>
              </a:rPr>
              <a:t>the </a:t>
            </a:r>
            <a:r>
              <a:rPr lang="en-US" sz="1200" dirty="0" err="1">
                <a:solidFill>
                  <a:srgbClr val="7F7F7F"/>
                </a:solidFill>
              </a:rPr>
              <a:t>retainability</a:t>
            </a:r>
            <a:r>
              <a:rPr lang="en-US" sz="1200" dirty="0">
                <a:solidFill>
                  <a:srgbClr val="7F7F7F"/>
                </a:solidFill>
              </a:rPr>
              <a:t> ARCEP </a:t>
            </a:r>
            <a:r>
              <a:rPr lang="en-US" sz="1200" dirty="0" smtClean="0">
                <a:solidFill>
                  <a:srgbClr val="7F7F7F"/>
                </a:solidFill>
              </a:rPr>
              <a:t>thresholds</a:t>
            </a:r>
          </a:p>
          <a:p>
            <a:pPr marL="177800" lvl="0" indent="-177800" algn="just">
              <a:lnSpc>
                <a:spcPct val="150000"/>
              </a:lnSpc>
              <a:buClr>
                <a:srgbClr val="81BC00"/>
              </a:buClr>
              <a:buSzPts val="1200"/>
              <a:buFont typeface="Arial"/>
              <a:buChar char="•"/>
            </a:pPr>
            <a:endParaRPr lang="en-US" sz="1200" dirty="0" smtClean="0">
              <a:solidFill>
                <a:srgbClr val="7F7F7F"/>
              </a:solidFill>
            </a:endParaRPr>
          </a:p>
          <a:p>
            <a:pPr marL="177800" lvl="0" indent="-177800" algn="just">
              <a:lnSpc>
                <a:spcPct val="150000"/>
              </a:lnSpc>
              <a:buClr>
                <a:srgbClr val="81BC00"/>
              </a:buClr>
              <a:buSzPts val="1200"/>
              <a:buFont typeface="Arial"/>
              <a:buChar char="•"/>
            </a:pPr>
            <a:r>
              <a:rPr lang="en-US" sz="1200" dirty="0" smtClean="0">
                <a:solidFill>
                  <a:srgbClr val="7F7F7F"/>
                </a:solidFill>
              </a:rPr>
              <a:t> All </a:t>
            </a:r>
            <a:r>
              <a:rPr lang="en-US" sz="1200" dirty="0">
                <a:solidFill>
                  <a:srgbClr val="7F7F7F"/>
                </a:solidFill>
              </a:rPr>
              <a:t>operators met the MOS ARCEP thresholds however MOOV and CELTISS have better average </a:t>
            </a:r>
            <a:r>
              <a:rPr lang="en-US" sz="1200" dirty="0" smtClean="0">
                <a:solidFill>
                  <a:srgbClr val="7F7F7F"/>
                </a:solidFill>
              </a:rPr>
              <a:t>MOS</a:t>
            </a:r>
            <a:endParaRPr lang="en-US" sz="1200" dirty="0" smtClean="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endParaRPr lang="fr-FR" sz="1200" dirty="0" smtClean="0">
              <a:solidFill>
                <a:srgbClr val="7F7F7F"/>
              </a:solidFill>
              <a:latin typeface="Verdana"/>
              <a:ea typeface="Verdana"/>
              <a:cs typeface="Verdana"/>
              <a:sym typeface="Verdana"/>
            </a:endParaRPr>
          </a:p>
          <a:p>
            <a:pPr lvl="0">
              <a:lnSpc>
                <a:spcPct val="110000"/>
              </a:lnSpc>
            </a:pPr>
            <a:endParaRPr lang="en-US" sz="1200" dirty="0" smtClean="0">
              <a:solidFill>
                <a:srgbClr val="7F7F7F"/>
              </a:solidFill>
              <a:latin typeface="Verdana"/>
              <a:ea typeface="Verdana"/>
              <a:cs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32" name="Google Shape;1732;p17"/>
          <p:cNvSpPr/>
          <p:nvPr/>
        </p:nvSpPr>
        <p:spPr>
          <a:xfrm>
            <a:off x="7692520" y="1913766"/>
            <a:ext cx="4337555" cy="3717783"/>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7"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Voice quality is always better in 3G due to its better codec rate , we recommend to push as much as possible  the voice traffic to 3G.</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 Actual selection/reselection/</a:t>
            </a:r>
            <a:r>
              <a:rPr lang="en-US" sz="1200" dirty="0" err="1">
                <a:solidFill>
                  <a:srgbClr val="7F7F7F"/>
                </a:solidFill>
                <a:latin typeface="Verdana"/>
                <a:ea typeface="Verdana"/>
                <a:cs typeface="Verdana"/>
              </a:rPr>
              <a:t>Irat</a:t>
            </a:r>
            <a:r>
              <a:rPr lang="en-US" sz="1200" dirty="0">
                <a:solidFill>
                  <a:srgbClr val="7F7F7F"/>
                </a:solidFill>
                <a:latin typeface="Verdana"/>
                <a:ea typeface="Verdana"/>
                <a:cs typeface="Verdana"/>
              </a:rPr>
              <a:t> parameters need to be reviewed and aligned. </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2G Full Rate/Half Rate settings need to be tuned in order to improve Full rate penetration </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lvl="0" algn="just">
              <a:lnSpc>
                <a:spcPct val="110000"/>
              </a:lnSpc>
              <a:buClr>
                <a:schemeClr val="accent6"/>
              </a:buClr>
              <a:buSzPts val="1200"/>
            </a:pPr>
            <a:endParaRPr lang="en-US" sz="1200" dirty="0">
              <a:solidFill>
                <a:srgbClr val="7F7F7F"/>
              </a:solidFill>
              <a:latin typeface="Verdana"/>
              <a:ea typeface="Verdana"/>
              <a:cs typeface="Verdana"/>
            </a:endParaRPr>
          </a:p>
          <a:p>
            <a:pPr algn="just">
              <a:lnSpc>
                <a:spcPct val="150000"/>
              </a:lnSpc>
              <a:buClr>
                <a:srgbClr val="81BC00"/>
              </a:buClr>
              <a:buSzPts val="1200"/>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1738" name="Google Shape;1738;p1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Executive Summary – Benchmarking SMS service</a:t>
            </a:r>
            <a:br>
              <a:rPr lang="fr-FR" sz="2400">
                <a:solidFill>
                  <a:srgbClr val="414141"/>
                </a:solidFill>
              </a:rPr>
            </a:br>
            <a:r>
              <a:rPr lang="fr-FR" sz="2400">
                <a:solidFill>
                  <a:srgbClr val="7F7F7F"/>
                </a:solidFill>
                <a:latin typeface="Verdana"/>
                <a:ea typeface="Verdana"/>
                <a:cs typeface="Verdana"/>
                <a:sym typeface="Verdana"/>
              </a:rPr>
              <a:t> </a:t>
            </a:r>
            <a:r>
              <a:rPr lang="fr-FR" sz="2400">
                <a:solidFill>
                  <a:srgbClr val="414141"/>
                </a:solidFill>
              </a:rPr>
              <a:t/>
            </a:r>
            <a:br>
              <a:rPr lang="fr-FR" sz="2400">
                <a:solidFill>
                  <a:srgbClr val="414141"/>
                </a:solidFill>
              </a:rPr>
            </a:br>
            <a:endParaRPr sz="2400">
              <a:solidFill>
                <a:srgbClr val="414141"/>
              </a:solidFill>
            </a:endParaRPr>
          </a:p>
        </p:txBody>
      </p:sp>
      <p:sp>
        <p:nvSpPr>
          <p:cNvPr id="1739" name="Google Shape;1739;p1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8</a:t>
            </a:fld>
            <a:endParaRPr sz="651" b="0" i="0" u="none" strike="noStrike" cap="none">
              <a:solidFill>
                <a:srgbClr val="000000"/>
              </a:solidFill>
              <a:latin typeface="Verdana"/>
              <a:ea typeface="Verdana"/>
              <a:cs typeface="Verdana"/>
              <a:sym typeface="Verdana"/>
            </a:endParaRPr>
          </a:p>
        </p:txBody>
      </p:sp>
      <p:sp>
        <p:nvSpPr>
          <p:cNvPr id="1740" name="Google Shape;1740;p1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41" name="Google Shape;1741;p18"/>
          <p:cNvSpPr/>
          <p:nvPr/>
        </p:nvSpPr>
        <p:spPr>
          <a:xfrm>
            <a:off x="469900" y="1913766"/>
            <a:ext cx="1669392" cy="3877434"/>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SMS service 2G/3G </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42" name="Google Shape;1742;p18"/>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43" name="Google Shape;1743;p18"/>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44" name="Google Shape;1744;p18"/>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45" name="Google Shape;1745;p18"/>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46" name="Google Shape;1746;p18"/>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47" name="Google Shape;1747;p18"/>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48" name="Google Shape;1748;p18"/>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49" name="Google Shape;1749;p18"/>
          <p:cNvSpPr/>
          <p:nvPr/>
        </p:nvSpPr>
        <p:spPr>
          <a:xfrm>
            <a:off x="2515598" y="2255301"/>
            <a:ext cx="5051486" cy="4871400"/>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177800" marR="0" lvl="0" indent="-101600" algn="l"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177800" marR="0" lvl="0" indent="-101600" algn="just"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177800" indent="-177800" algn="just">
              <a:lnSpc>
                <a:spcPct val="110000"/>
              </a:lnSpc>
              <a:buClr>
                <a:srgbClr val="81BC00"/>
              </a:buClr>
              <a:buSzPts val="1200"/>
              <a:buFont typeface="Arial"/>
              <a:buChar char="•"/>
            </a:pPr>
            <a:r>
              <a:rPr lang="en-US" sz="1200" dirty="0">
                <a:solidFill>
                  <a:srgbClr val="7F7F7F"/>
                </a:solidFill>
              </a:rPr>
              <a:t>MTN and MOOV fail in SMS service due to the delivery time exceeding </a:t>
            </a:r>
            <a:r>
              <a:rPr lang="en-US" sz="1200" dirty="0" smtClean="0">
                <a:solidFill>
                  <a:srgbClr val="7F7F7F"/>
                </a:solidFill>
              </a:rPr>
              <a:t>6s</a:t>
            </a:r>
            <a:endParaRPr sz="1200" dirty="0"/>
          </a:p>
          <a:p>
            <a:pPr marL="177800" marR="0" lvl="0" indent="-101600" algn="l"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50" name="Google Shape;1750;p18"/>
          <p:cNvSpPr/>
          <p:nvPr/>
        </p:nvSpPr>
        <p:spPr>
          <a:xfrm>
            <a:off x="7854445" y="2369440"/>
            <a:ext cx="4337555" cy="3717783"/>
          </a:xfrm>
          <a:prstGeom prst="rect">
            <a:avLst/>
          </a:prstGeom>
          <a:noFill/>
          <a:ln>
            <a:noFill/>
          </a:ln>
        </p:spPr>
        <p:txBody>
          <a:bodyPr spcFirstLastPara="1" wrap="square" lIns="91425" tIns="45700" rIns="91425" bIns="45700" anchor="t" anchorCtr="0">
            <a:noAutofit/>
          </a:bodyPr>
          <a:lstStyle/>
          <a:p>
            <a:pPr marL="177800" marR="0" lvl="0" indent="-101600" algn="l" rtl="0">
              <a:lnSpc>
                <a:spcPct val="200000"/>
              </a:lnSpc>
              <a:spcBef>
                <a:spcPts val="0"/>
              </a:spcBef>
              <a:spcAft>
                <a:spcPts val="0"/>
              </a:spcAft>
              <a:buClr>
                <a:srgbClr val="81BC00"/>
              </a:buClr>
              <a:buSzPts val="1200"/>
              <a:buFont typeface="Arial"/>
              <a:buNone/>
            </a:pPr>
            <a:endParaRPr sz="1200" dirty="0">
              <a:solidFill>
                <a:srgbClr val="FF0000"/>
              </a:solidFill>
              <a:latin typeface="Verdana"/>
              <a:ea typeface="Verdana"/>
              <a:cs typeface="Verdana"/>
              <a:sym typeface="Verdana"/>
            </a:endParaRPr>
          </a:p>
          <a:p>
            <a:pPr marR="0" lvl="0" algn="l" rtl="0">
              <a:lnSpc>
                <a:spcPct val="200000"/>
              </a:lnSpc>
              <a:spcBef>
                <a:spcPts val="0"/>
              </a:spcBef>
              <a:spcAft>
                <a:spcPts val="0"/>
              </a:spcAft>
              <a:buClr>
                <a:srgbClr val="81BC00"/>
              </a:buClr>
              <a:buSzPts val="1200"/>
            </a:pPr>
            <a:endParaRPr dirty="0"/>
          </a:p>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5"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There is no issue in radio accessibility that could be correlated to the SMS high delivery time.</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End to End investigation need to be performed to analyses the high delivery time including mainly Core/SMS parts: SM </a:t>
            </a:r>
            <a:r>
              <a:rPr lang="en-US" sz="1200" dirty="0" err="1">
                <a:solidFill>
                  <a:srgbClr val="7F7F7F"/>
                </a:solidFill>
                <a:latin typeface="Verdana"/>
                <a:ea typeface="Verdana"/>
                <a:cs typeface="Verdana"/>
              </a:rPr>
              <a:t>Sserver</a:t>
            </a:r>
            <a:r>
              <a:rPr lang="en-US" sz="1200" dirty="0">
                <a:solidFill>
                  <a:srgbClr val="7F7F7F"/>
                </a:solidFill>
                <a:latin typeface="Verdana"/>
                <a:ea typeface="Verdana"/>
                <a:cs typeface="Verdana"/>
              </a:rPr>
              <a:t>...</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lvl="0" algn="just">
              <a:lnSpc>
                <a:spcPct val="110000"/>
              </a:lnSpc>
              <a:buClr>
                <a:schemeClr val="accent6"/>
              </a:buClr>
              <a:buSzPts val="1200"/>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sp>
        <p:nvSpPr>
          <p:cNvPr id="1756" name="Google Shape;1756;p1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Executive</a:t>
            </a:r>
            <a:r>
              <a:rPr lang="fr-FR" sz="2400" dirty="0">
                <a:solidFill>
                  <a:srgbClr val="414141"/>
                </a:solidFill>
              </a:rPr>
              <a:t> </a:t>
            </a:r>
            <a:r>
              <a:rPr lang="fr-FR" sz="2400" dirty="0" err="1">
                <a:solidFill>
                  <a:srgbClr val="414141"/>
                </a:solidFill>
              </a:rPr>
              <a:t>Summary</a:t>
            </a:r>
            <a:r>
              <a:rPr lang="fr-FR" sz="2400" dirty="0">
                <a:solidFill>
                  <a:srgbClr val="414141"/>
                </a:solidFill>
              </a:rPr>
              <a:t> – Benchmarking 4G Data service</a:t>
            </a:r>
            <a:br>
              <a:rPr lang="fr-FR" sz="2400" dirty="0">
                <a:solidFill>
                  <a:srgbClr val="414141"/>
                </a:solidFill>
              </a:rPr>
            </a:br>
            <a:r>
              <a:rPr lang="fr-FR" sz="2400" dirty="0">
                <a:solidFill>
                  <a:srgbClr val="7F7F7F"/>
                </a:solidFill>
                <a:latin typeface="Verdana"/>
                <a:ea typeface="Verdana"/>
                <a:cs typeface="Verdana"/>
                <a:sym typeface="Verdana"/>
              </a:rPr>
              <a:t> </a:t>
            </a: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757" name="Google Shape;1757;p1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9</a:t>
            </a:fld>
            <a:endParaRPr sz="651" b="0" i="0" u="none" strike="noStrike" cap="none">
              <a:solidFill>
                <a:srgbClr val="000000"/>
              </a:solidFill>
              <a:latin typeface="Verdana"/>
              <a:ea typeface="Verdana"/>
              <a:cs typeface="Verdana"/>
              <a:sym typeface="Verdana"/>
            </a:endParaRPr>
          </a:p>
        </p:txBody>
      </p:sp>
      <p:sp>
        <p:nvSpPr>
          <p:cNvPr id="1758" name="Google Shape;1758;p1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59" name="Google Shape;1759;p19"/>
          <p:cNvSpPr/>
          <p:nvPr/>
        </p:nvSpPr>
        <p:spPr>
          <a:xfrm>
            <a:off x="469900" y="1913765"/>
            <a:ext cx="1669392" cy="4414463"/>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Data service 4G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60" name="Google Shape;1760;p19"/>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61" name="Google Shape;1761;p19"/>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62" name="Google Shape;1762;p19"/>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63" name="Google Shape;1763;p19"/>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64" name="Google Shape;1764;p19"/>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65" name="Google Shape;1765;p19"/>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66" name="Google Shape;1766;p19"/>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67" name="Google Shape;1767;p19"/>
          <p:cNvSpPr/>
          <p:nvPr/>
        </p:nvSpPr>
        <p:spPr>
          <a:xfrm>
            <a:off x="2390163" y="1529586"/>
            <a:ext cx="5051486" cy="5246799"/>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Performance is stable in terms of accessibility for 4G data service, and all operators met ARCEP's requirements.</a:t>
            </a: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rPr>
              <a:t>MTN is ranked first in </a:t>
            </a:r>
            <a:r>
              <a:rPr lang="en-US" sz="1200" dirty="0" smtClean="0">
                <a:solidFill>
                  <a:srgbClr val="7F7F7F"/>
                </a:solidFill>
              </a:rPr>
              <a:t>Both DL and UL </a:t>
            </a:r>
            <a:r>
              <a:rPr lang="en-US" sz="1200" dirty="0">
                <a:solidFill>
                  <a:srgbClr val="7F7F7F"/>
                </a:solidFill>
              </a:rPr>
              <a:t>of 4G </a:t>
            </a:r>
            <a:r>
              <a:rPr lang="en-US" sz="1200" dirty="0" smtClean="0">
                <a:solidFill>
                  <a:srgbClr val="7F7F7F"/>
                </a:solidFill>
              </a:rPr>
              <a:t>ftp </a:t>
            </a:r>
            <a:r>
              <a:rPr lang="en-US" sz="1200" dirty="0">
                <a:solidFill>
                  <a:srgbClr val="7F7F7F"/>
                </a:solidFill>
              </a:rPr>
              <a:t>tests, w</a:t>
            </a:r>
            <a:r>
              <a:rPr lang="en-US" sz="1200" dirty="0">
                <a:solidFill>
                  <a:srgbClr val="7F7F7F"/>
                </a:solidFill>
                <a:latin typeface="Verdana"/>
                <a:ea typeface="Verdana"/>
                <a:cs typeface="Verdana"/>
                <a:sym typeface="Verdana"/>
              </a:rPr>
              <a:t>ith </a:t>
            </a:r>
            <a:r>
              <a:rPr lang="en-US" sz="1200" dirty="0" smtClean="0">
                <a:solidFill>
                  <a:srgbClr val="7F7F7F"/>
                </a:solidFill>
                <a:latin typeface="Verdana"/>
                <a:ea typeface="Verdana"/>
                <a:cs typeface="Verdana"/>
                <a:sym typeface="Verdana"/>
              </a:rPr>
              <a:t>46.17/16.42Mbps </a:t>
            </a:r>
            <a:r>
              <a:rPr lang="en-US" sz="1200" dirty="0">
                <a:solidFill>
                  <a:srgbClr val="7F7F7F"/>
                </a:solidFill>
                <a:latin typeface="Verdana"/>
                <a:ea typeface="Verdana"/>
                <a:cs typeface="Verdana"/>
                <a:sym typeface="Verdana"/>
              </a:rPr>
              <a:t>DL/UL Throughput compared to </a:t>
            </a:r>
            <a:r>
              <a:rPr lang="en-US" sz="1200" dirty="0" smtClean="0">
                <a:solidFill>
                  <a:srgbClr val="7F7F7F"/>
                </a:solidFill>
                <a:latin typeface="Verdana"/>
                <a:ea typeface="Verdana"/>
                <a:cs typeface="Verdana"/>
                <a:sym typeface="Verdana"/>
              </a:rPr>
              <a:t>24.82/13.85 </a:t>
            </a:r>
            <a:r>
              <a:rPr lang="en-US" sz="1200" dirty="0">
                <a:solidFill>
                  <a:srgbClr val="7F7F7F"/>
                </a:solidFill>
                <a:latin typeface="Verdana"/>
                <a:ea typeface="Verdana"/>
                <a:cs typeface="Verdana"/>
                <a:sym typeface="Verdana"/>
              </a:rPr>
              <a:t>Mbps and </a:t>
            </a:r>
            <a:r>
              <a:rPr lang="en-US" sz="1200" dirty="0" smtClean="0">
                <a:solidFill>
                  <a:srgbClr val="7F7F7F"/>
                </a:solidFill>
                <a:latin typeface="Verdana"/>
                <a:ea typeface="Verdana"/>
                <a:cs typeface="Verdana"/>
                <a:sym typeface="Verdana"/>
              </a:rPr>
              <a:t>13/11.9 </a:t>
            </a:r>
            <a:r>
              <a:rPr lang="en-US" sz="1200" dirty="0">
                <a:solidFill>
                  <a:srgbClr val="7F7F7F"/>
                </a:solidFill>
                <a:latin typeface="Verdana"/>
                <a:ea typeface="Verdana"/>
                <a:cs typeface="Verdana"/>
                <a:sym typeface="Verdana"/>
              </a:rPr>
              <a:t>Mbps for MOOV and </a:t>
            </a:r>
            <a:r>
              <a:rPr lang="en-US" sz="1200" dirty="0" smtClean="0">
                <a:solidFill>
                  <a:srgbClr val="7F7F7F"/>
                </a:solidFill>
                <a:latin typeface="Verdana"/>
                <a:ea typeface="Verdana"/>
                <a:cs typeface="Verdana"/>
                <a:sym typeface="Verdana"/>
              </a:rPr>
              <a:t>CELTISS.</a:t>
            </a:r>
            <a:endParaRPr lang="en-US" sz="1200" dirty="0"/>
          </a:p>
          <a:p>
            <a:pPr marL="177800" marR="0" lvl="0" indent="-101600" algn="just" rtl="0">
              <a:lnSpc>
                <a:spcPct val="150000"/>
              </a:lnSpc>
              <a:spcBef>
                <a:spcPts val="0"/>
              </a:spcBef>
              <a:spcAft>
                <a:spcPts val="0"/>
              </a:spcAft>
              <a:buClr>
                <a:srgbClr val="81BC00"/>
              </a:buClr>
              <a:buSzPts val="1200"/>
              <a:buFont typeface="Arial"/>
              <a:buNone/>
            </a:pPr>
            <a:endParaRPr sz="1200"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68" name="Google Shape;1768;p19"/>
          <p:cNvSpPr/>
          <p:nvPr/>
        </p:nvSpPr>
        <p:spPr>
          <a:xfrm>
            <a:off x="7733253" y="1913766"/>
            <a:ext cx="4337555" cy="2960647"/>
          </a:xfrm>
          <a:prstGeom prst="rect">
            <a:avLst/>
          </a:prstGeom>
          <a:noFill/>
          <a:ln>
            <a:noFill/>
          </a:ln>
        </p:spPr>
        <p:txBody>
          <a:bodyPr spcFirstLastPara="1" wrap="square" lIns="91425" tIns="45700" rIns="91425" bIns="45700" anchor="t" anchorCtr="0">
            <a:noAutofit/>
          </a:bodyPr>
          <a:lstStyle/>
          <a:p>
            <a:pPr marL="177800" marR="0" lvl="0" indent="-177800" algn="l" rtl="0">
              <a:lnSpc>
                <a:spcPct val="200000"/>
              </a:lnSpc>
              <a:spcBef>
                <a:spcPts val="0"/>
              </a:spcBef>
              <a:spcAft>
                <a:spcPts val="0"/>
              </a:spcAft>
              <a:buClr>
                <a:srgbClr val="81BC00"/>
              </a:buClr>
              <a:buSzPts val="1200"/>
              <a:buFont typeface="Arial"/>
              <a:buChar char="•"/>
            </a:pPr>
            <a:endParaRPr sz="1200" dirty="0">
              <a:solidFill>
                <a:schemeClr val="dk1"/>
              </a:solidFill>
              <a:latin typeface="Verdana"/>
              <a:ea typeface="Verdana"/>
              <a:cs typeface="Verdana"/>
              <a:sym typeface="Verdana"/>
            </a:endParaRPr>
          </a:p>
        </p:txBody>
      </p:sp>
      <p:sp>
        <p:nvSpPr>
          <p:cNvPr id="15"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 MTN spectrum need to be used with a better efficiency, Some features and parameters need to be tuned and aligned</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To ensure that no throughput limitation is applied on users profiles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theme/theme1.xml><?xml version="1.0" encoding="utf-8"?>
<a:theme xmlns:a="http://schemas.openxmlformats.org/drawingml/2006/main" name="1_Deloitte_US_Onscreen">
  <a:themeElements>
    <a:clrScheme name="Deloitte colors">
      <a:dk1>
        <a:srgbClr val="000000"/>
      </a:dk1>
      <a:lt1>
        <a:srgbClr val="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loitte_US_Onscreen">
  <a:themeElements>
    <a:clrScheme name="Deloitte colors">
      <a:dk1>
        <a:srgbClr val="000000"/>
      </a:dk1>
      <a:lt1>
        <a:srgbClr val="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6673</TotalTime>
  <Words>1999</Words>
  <Application>Microsoft Office PowerPoint</Application>
  <PresentationFormat>Grand écran</PresentationFormat>
  <Paragraphs>613</Paragraphs>
  <Slides>48</Slides>
  <Notes>48</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48</vt:i4>
      </vt:variant>
    </vt:vector>
  </HeadingPairs>
  <TitlesOfParts>
    <vt:vector size="55" baseType="lpstr">
      <vt:lpstr>Calibri</vt:lpstr>
      <vt:lpstr>Verdana</vt:lpstr>
      <vt:lpstr>Quattrocento Sans</vt:lpstr>
      <vt:lpstr>Noto Sans Symbols</vt:lpstr>
      <vt:lpstr>Arial</vt:lpstr>
      <vt:lpstr>1_Deloitte_US_Onscreen</vt:lpstr>
      <vt:lpstr>Deloitte_US_Onscreen</vt:lpstr>
      <vt:lpstr>Présentation PowerPoint</vt:lpstr>
      <vt:lpstr>Summary</vt:lpstr>
      <vt:lpstr>Présentation PowerPoint</vt:lpstr>
      <vt:lpstr>Intermediate report </vt:lpstr>
      <vt:lpstr>Présentation PowerPoint</vt:lpstr>
      <vt:lpstr>Executive Summary – Benchmarking coverage 2G/3G/4G   </vt:lpstr>
      <vt:lpstr>Executive Summary – Benchmarking voice service 2G/3G   </vt:lpstr>
      <vt:lpstr>Executive Summary – Benchmarking SMS service   </vt:lpstr>
      <vt:lpstr>Executive Summary – Benchmarking 4G Data service   </vt:lpstr>
      <vt:lpstr>Executive Summary – Benchmarking 3G Data service    </vt:lpstr>
      <vt:lpstr>Présentation PowerPoint</vt:lpstr>
      <vt:lpstr>Benchmarking Key Results – Coverage  MTN, MOOV, and CELTISS have similar2G coverage, All of them satisfy the ARCEP requirements MTN and MOOV failed to satisfy the ARCEP 3G Coverage requirements Only MOOV reach the ARCEP 4G coverage thresholds. MTN and CELTISS failed in Incar &amp;Indoor 4G coverage     </vt:lpstr>
      <vt:lpstr>Benchmarking Key Results – 2G/3G voice and SMS Summary  MTN is ranked first in voice accessibility and It’s the only operator that satisfied the blocking rate  ARCEP requirement All operators satisfy the retainability ARCEP thresholds  All operators met the MOS ARCEP thresholds however MOOV and CELTISS have better average MOS MTN and MOOV fail in SMS service due to the delivery time exceeding 6s </vt:lpstr>
      <vt:lpstr>Benchmarking Key Results – 3G Data Summary  All operators met the 3G Data ARCEP requirements except MOOV in Web failure Rate  </vt:lpstr>
      <vt:lpstr>Benchmarking Key Results – 4G Data Summary   All operators met the 4G Data ARCEP requirements. MTN is ranked first in 4G FTP DL and UL tests   </vt:lpstr>
      <vt:lpstr>Présentation PowerPoint</vt:lpstr>
      <vt:lpstr>Benchmarking: 2G coverage  MTN, MOOV and CELTISS’s 2G coverage met the ARCEP RxLev thresholds.     </vt:lpstr>
      <vt:lpstr>Benchmarking: 2G coverage - Maps  2G coverage plots are quite similar for the 3 operators    </vt:lpstr>
      <vt:lpstr>Benchmarking: 3G coverage  MTN and MOOV failed to satisfy the ARCEP 3G Coverage requirements   </vt:lpstr>
      <vt:lpstr>Benchmarking: 3G coverage-Maps  CELLTIS have the best 3G coverage distribution    </vt:lpstr>
      <vt:lpstr>Benchmarking: 4G coverage  Only MOOV reach the ARCEP 4G coverage thresholds. MTN and CELTISS failed in Incar &amp;Indoor 4G coverage     </vt:lpstr>
      <vt:lpstr>Benchmarking – 4G coverage - Maps  MOOV have the best 4G coverage distribution      </vt:lpstr>
      <vt:lpstr>Présentation PowerPoint</vt:lpstr>
      <vt:lpstr>Benchmarking: CS Accessibility 2G/3G BLOCKED CALLS    MTN is ranked first in voice accessibility and It’s the only operator that satisfied the blocking rate  ARCEP requirement   </vt:lpstr>
      <vt:lpstr>Benchmarking: CS Integrity Voice quality Mean Opinion Score  MTN have the best ratio of excellent and good Voice Quality samples        </vt:lpstr>
      <vt:lpstr>Benchmarking: CS Retainability 2G/3G DROPPED CALLS  All operators satisfy the retainability ARCEP thresholds  </vt:lpstr>
      <vt:lpstr>Benchmarking Voice service Band usage(%)   Voice calls are mainly carried by 3G for all operators. MTN's 2G band usage: 87,69% GSM 900 and 12,31% DCS 1800 Mhz, 30,1 % of MTN 3G CS traffic is carried on U900 compared to 81,38% and 12,15% for MOOV and CELTISS.    </vt:lpstr>
      <vt:lpstr>Benchmarking – CS Integrity Voice quality maps (MOS)  MTN have less than 1% of MOS samples lower than 2.2,  Values lower than 2,2 pose risk of bad users perceived voice quality                                              3d       </vt:lpstr>
      <vt:lpstr>Benchmarking: Radio parameters EC/NO comparison  CELLTIS have the best 3G EcNo samples within acceptable range    </vt:lpstr>
      <vt:lpstr>Benchmarking: Radio parameters EC/NO  CELLTIS have the best 3G EcNo samples distribution    </vt:lpstr>
      <vt:lpstr>Benchmarking – SINR comparison   Drive tests are showing that MTN have the best acceptable level range of SINR   </vt:lpstr>
      <vt:lpstr>Benchmarking – SNIR comparison map  4G MTN have a  better  quality of signal compared to CELTISS and MOOV  </vt:lpstr>
      <vt:lpstr>Benchmarking – 2G/3G CALL SETUP TIME   MTN have the best Call setup time.      </vt:lpstr>
      <vt:lpstr>Benchmarking – CALL SETUP TIME/Call Mode  MTN have the best 4G CSBF Call setup Time, Call setup time 2G is higher than in 3G/4G.        </vt:lpstr>
      <vt:lpstr>Benchmarking – SMS SENDING FAILURE  </vt:lpstr>
      <vt:lpstr>Présentation PowerPoint</vt:lpstr>
      <vt:lpstr>Benchmarking – DATA 3G  All operators have a acceptable rate of successful Internet connection </vt:lpstr>
      <vt:lpstr>Benchmarking – DATA 3G  MOOV failed in http browsing SR</vt:lpstr>
      <vt:lpstr>Benchmarking – DATA 3G  All operators have good downlink and uplink FTP success rate</vt:lpstr>
      <vt:lpstr>Benchmarking – 3G FTP MEAN THROUGHPUT   All operators met the ARCEP downlink and uplink FTP success rate thresholds </vt:lpstr>
      <vt:lpstr>Benchmarking – 3G FTP MEAN THROUGHPUT comparison map   All samples  exceed 2Mbps</vt:lpstr>
      <vt:lpstr>Benchmarking – 4G HTTP Browsing  All operators have a very good HTTP Browsing success rate.  </vt:lpstr>
      <vt:lpstr>Benchmarking – 4G FTP THROUGHPUT comparison  All operators have a very good FTP success rate.  </vt:lpstr>
      <vt:lpstr>Benchmarking – 4G FTP THROUGHPUT comparison  MTN have the best average FTP throuhjpun in both DL and UL. </vt:lpstr>
      <vt:lpstr>Benchmarking – 4G FTP THROUGHPUT comparison map  MTN Shows the best 4G FTP throughput samples distribution.</vt:lpstr>
      <vt:lpstr>Benchmarking – BAND and TECHNOLOGY UTILISATION  Most of MTN LTE samples are in 2600 band.  Most of CELTIS LTE samples are in 1800 band. Most of MOOV LTE samples are in 800 and 2600 band Usage of 3G U900 is lower for CELTISS   </vt:lpstr>
      <vt:lpstr>Benchmarking – Data TECHNOLOGY Usage(%)   MTN have the highest LTE CA Carrier Aggregation usage.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2016</dc:creator>
  <cp:lastModifiedBy>HP</cp:lastModifiedBy>
  <cp:revision>152</cp:revision>
  <dcterms:created xsi:type="dcterms:W3CDTF">2019-01-15T17:14:35Z</dcterms:created>
  <dcterms:modified xsi:type="dcterms:W3CDTF">2023-11-22T23:43:06Z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2023-11-08T17:16:14Z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ecd66d97-919e-42b6-b7eb-66270f911e89</vt:lpwstr>
  </property>
  <property fmtid="{D5CDD505-2E9C-101B-9397-08002B2CF9AE}" pid="8" name="MSIP_Label_ea60d57e-af5b-4752-ac57-3e4f28ca11dc_ContentBits">
    <vt:lpwstr>0</vt:lpwstr>
  </property>
</Properties>
</file>