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 id="2147483813" r:id="rId3"/>
  </p:sldMasterIdLst>
  <p:notesMasterIdLst>
    <p:notesMasterId r:id="rId6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64" r:id="rId19"/>
    <p:sldId id="365" r:id="rId20"/>
    <p:sldId id="366" r:id="rId21"/>
    <p:sldId id="367" r:id="rId22"/>
    <p:sldId id="368"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2" r:id="rId39"/>
    <p:sldId id="293" r:id="rId40"/>
    <p:sldId id="294"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0" r:id="rId55"/>
    <p:sldId id="311" r:id="rId56"/>
    <p:sldId id="312" r:id="rId57"/>
    <p:sldId id="313" r:id="rId58"/>
    <p:sldId id="314" r:id="rId59"/>
    <p:sldId id="315" r:id="rId60"/>
    <p:sldId id="318" r:id="rId61"/>
    <p:sldId id="319" r:id="rId62"/>
    <p:sldId id="363" r:id="rId63"/>
  </p:sldIdLst>
  <p:sldSz cx="12192000" cy="6858000"/>
  <p:notesSz cx="6888163" cy="10018713"/>
  <p:embeddedFontLst>
    <p:embeddedFont>
      <p:font typeface="Calibri" panose="020F0502020204030204" pitchFamily="34" charset="0"/>
      <p:regular r:id="rId65"/>
      <p:bold r:id="rId66"/>
      <p:italic r:id="rId67"/>
      <p:boldItalic r:id="rId68"/>
    </p:embeddedFont>
    <p:embeddedFont>
      <p:font typeface="Merriweather Sans" pitchFamily="2" charset="0"/>
      <p:regular r:id="rId69"/>
      <p:bold r:id="rId70"/>
      <p:italic r:id="rId71"/>
      <p:boldItalic r:id="rId72"/>
    </p:embeddedFont>
    <p:embeddedFont>
      <p:font typeface="Open Sans" panose="020B0606030504020204" pitchFamily="34" charset="0"/>
      <p:regular r:id="rId73"/>
      <p:bold r:id="rId74"/>
      <p:italic r:id="rId75"/>
      <p:boldItalic r:id="rId76"/>
    </p:embeddedFont>
    <p:embeddedFont>
      <p:font typeface="Open Sans Light" panose="020B0306030504020204" pitchFamily="34" charset="0"/>
      <p:regular r:id="rId77"/>
      <p:bold r:id="rId78"/>
      <p:italic r:id="rId79"/>
      <p:boldItalic r:id="rId80"/>
    </p:embeddedFont>
    <p:embeddedFont>
      <p:font typeface="Quattrocento Sans" panose="020B0502050000020003" pitchFamily="34" charset="0"/>
      <p:regular r:id="rId81"/>
      <p:bold r:id="rId82"/>
      <p:italic r:id="rId83"/>
      <p:boldItalic r:id="rId84"/>
    </p:embeddedFont>
    <p:embeddedFont>
      <p:font typeface="Segoe UI" panose="020B0502040204020203" pitchFamily="34" charset="0"/>
      <p:regular r:id="rId85"/>
      <p:bold r:id="rId86"/>
      <p:italic r:id="rId87"/>
      <p:boldItalic r:id="rId88"/>
    </p:embeddedFont>
    <p:embeddedFont>
      <p:font typeface="Verdana" panose="020B0604030504040204" pitchFamily="3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536" autoAdjust="0"/>
  </p:normalViewPr>
  <p:slideViewPr>
    <p:cSldViewPr snapToGrid="0">
      <p:cViewPr varScale="1">
        <p:scale>
          <a:sx n="71" d="100"/>
          <a:sy n="71" d="100"/>
        </p:scale>
        <p:origin x="1109"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0.fntdata"/><Relationship Id="rId79" Type="http://schemas.openxmlformats.org/officeDocument/2006/relationships/font" Target="fonts/font15.fntdata"/><Relationship Id="rId144"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26.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font" Target="fonts/font5.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2.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4.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8.xml"/><Relationship Id="rId82"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14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NATITINGO\Chart%20NATITINGO.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0.96919999999999995</c:v>
                </c:pt>
                <c:pt idx="1">
                  <c:v>0.997</c:v>
                </c:pt>
                <c:pt idx="2">
                  <c:v>0.99970000000000003</c:v>
                </c:pt>
              </c:numCache>
            </c:numRef>
          </c:val>
          <c:extLst>
            <c:ext xmlns:c16="http://schemas.microsoft.com/office/drawing/2014/chart" uri="{C3380CC4-5D6E-409C-BE32-E72D297353CC}">
              <c16:uniqueId val="{00000000-3B29-42BC-BC73-A0BAB5C00B07}"/>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0.74819999999999998</c:v>
                </c:pt>
                <c:pt idx="1">
                  <c:v>0.98529999999999995</c:v>
                </c:pt>
                <c:pt idx="2">
                  <c:v>0.99590000000000001</c:v>
                </c:pt>
              </c:numCache>
            </c:numRef>
          </c:val>
          <c:extLst>
            <c:ext xmlns:c16="http://schemas.microsoft.com/office/drawing/2014/chart" uri="{C3380CC4-5D6E-409C-BE32-E72D297353CC}">
              <c16:uniqueId val="{00000001-3B29-42BC-BC73-A0BAB5C00B07}"/>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0.69169999999999998</c:v>
                </c:pt>
                <c:pt idx="1">
                  <c:v>0.96389999999999998</c:v>
                </c:pt>
                <c:pt idx="2">
                  <c:v>0.98229999999999995</c:v>
                </c:pt>
              </c:numCache>
            </c:numRef>
          </c:val>
          <c:extLst>
            <c:ext xmlns:c16="http://schemas.microsoft.com/office/drawing/2014/chart" uri="{C3380CC4-5D6E-409C-BE32-E72D297353CC}">
              <c16:uniqueId val="{00000002-3B29-42BC-BC73-A0BAB5C00B07}"/>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2G</a:t>
            </a:r>
            <a:r>
              <a:rPr lang="fr-FR" baseline="0"/>
              <a:t> band </a:t>
            </a:r>
            <a:r>
              <a:rPr lang="fr-FR"/>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Sheet1!$A$529</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EF38-4E07-A7A6-6AD70042283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Sheet1!$B$529:$C$529</c:f>
              <c:numCache>
                <c:formatCode>0.00%</c:formatCode>
                <c:ptCount val="2"/>
                <c:pt idx="0">
                  <c:v>1</c:v>
                </c:pt>
                <c:pt idx="1">
                  <c:v>0</c:v>
                </c:pt>
              </c:numCache>
            </c:numRef>
          </c:val>
          <c:extLst>
            <c:ext xmlns:c16="http://schemas.microsoft.com/office/drawing/2014/chart" uri="{C3380CC4-5D6E-409C-BE32-E72D297353CC}">
              <c16:uniqueId val="{00000002-EF38-4E07-A7A6-6AD70042283B}"/>
            </c:ext>
          </c:extLst>
        </c:ser>
        <c:ser>
          <c:idx val="2"/>
          <c:order val="1"/>
          <c:tx>
            <c:strRef>
              <c:f>Sheet1!$A$530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Sheet1!$B$530:$C$530</c:f>
              <c:numCache>
                <c:formatCode>0.00%</c:formatCode>
                <c:ptCount val="2"/>
                <c:pt idx="0">
                  <c:v>1</c:v>
                </c:pt>
                <c:pt idx="1">
                  <c:v>0</c:v>
                </c:pt>
              </c:numCache>
            </c:numRef>
          </c:val>
          <c:extLst>
            <c:ext xmlns:c16="http://schemas.microsoft.com/office/drawing/2014/chart" uri="{C3380CC4-5D6E-409C-BE32-E72D297353CC}">
              <c16:uniqueId val="{00000003-EF38-4E07-A7A6-6AD70042283B}"/>
            </c:ext>
          </c:extLst>
        </c:ser>
        <c:ser>
          <c:idx val="1"/>
          <c:order val="2"/>
          <c:tx>
            <c:strRef>
              <c:f>Sheet1!$A$531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Sheet1!$B$531:$C$531</c:f>
              <c:numCache>
                <c:formatCode>0.00%</c:formatCode>
                <c:ptCount val="2"/>
                <c:pt idx="0">
                  <c:v>0.92859999999999998</c:v>
                </c:pt>
                <c:pt idx="1">
                  <c:v>7.1400000000000005E-2</c:v>
                </c:pt>
              </c:numCache>
            </c:numRef>
          </c:val>
          <c:extLst>
            <c:ext xmlns:c16="http://schemas.microsoft.com/office/drawing/2014/chart" uri="{C3380CC4-5D6E-409C-BE32-E72D297353CC}">
              <c16:uniqueId val="{00000004-EF38-4E07-A7A6-6AD70042283B}"/>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Sheet1!$A$549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Sheet1!$B$549:$C$549</c:f>
              <c:numCache>
                <c:formatCode>0.00%</c:formatCode>
                <c:ptCount val="2"/>
                <c:pt idx="0">
                  <c:v>0.23419999999999999</c:v>
                </c:pt>
                <c:pt idx="1">
                  <c:v>0.76580000000000004</c:v>
                </c:pt>
              </c:numCache>
            </c:numRef>
          </c:val>
          <c:extLst>
            <c:ext xmlns:c16="http://schemas.microsoft.com/office/drawing/2014/chart" uri="{C3380CC4-5D6E-409C-BE32-E72D297353CC}">
              <c16:uniqueId val="{00000000-B53A-406D-B1E6-8238A2347196}"/>
            </c:ext>
          </c:extLst>
        </c:ser>
        <c:ser>
          <c:idx val="1"/>
          <c:order val="1"/>
          <c:tx>
            <c:strRef>
              <c:f>Sheet1!$A$550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Sheet1!$B$550:$C$550</c:f>
              <c:numCache>
                <c:formatCode>0.00%</c:formatCode>
                <c:ptCount val="2"/>
                <c:pt idx="0">
                  <c:v>0.4778</c:v>
                </c:pt>
                <c:pt idx="1">
                  <c:v>0.5222</c:v>
                </c:pt>
              </c:numCache>
            </c:numRef>
          </c:val>
          <c:extLst>
            <c:ext xmlns:c16="http://schemas.microsoft.com/office/drawing/2014/chart" uri="{C3380CC4-5D6E-409C-BE32-E72D297353CC}">
              <c16:uniqueId val="{00000001-B53A-406D-B1E6-8238A2347196}"/>
            </c:ext>
          </c:extLst>
        </c:ser>
        <c:ser>
          <c:idx val="2"/>
          <c:order val="2"/>
          <c:tx>
            <c:strRef>
              <c:f>Sheet1!$A$551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Sheet1!$B$551:$C$551</c:f>
              <c:numCache>
                <c:formatCode>0.00%</c:formatCode>
                <c:ptCount val="2"/>
                <c:pt idx="0">
                  <c:v>0.29420000000000002</c:v>
                </c:pt>
                <c:pt idx="1">
                  <c:v>0.70579999999999998</c:v>
                </c:pt>
              </c:numCache>
            </c:numRef>
          </c:val>
          <c:extLst>
            <c:ext xmlns:c16="http://schemas.microsoft.com/office/drawing/2014/chart" uri="{C3380CC4-5D6E-409C-BE32-E72D297353CC}">
              <c16:uniqueId val="{00000002-B53A-406D-B1E6-8238A2347196}"/>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347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tx1"/>
      </a:solid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Sheet1!$A$108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Sheet1!$B$108:$F$108</c:f>
              <c:numCache>
                <c:formatCode>0.00%</c:formatCode>
                <c:ptCount val="5"/>
                <c:pt idx="0">
                  <c:v>0.496</c:v>
                </c:pt>
                <c:pt idx="1">
                  <c:v>0.24030000000000001</c:v>
                </c:pt>
                <c:pt idx="2">
                  <c:v>0.24970000000000001</c:v>
                </c:pt>
                <c:pt idx="3">
                  <c:v>1.4E-2</c:v>
                </c:pt>
                <c:pt idx="4">
                  <c:v>0.73629999999999995</c:v>
                </c:pt>
              </c:numCache>
            </c:numRef>
          </c:val>
          <c:extLst>
            <c:ext xmlns:c16="http://schemas.microsoft.com/office/drawing/2014/chart" uri="{C3380CC4-5D6E-409C-BE32-E72D297353CC}">
              <c16:uniqueId val="{00000000-457E-472D-8128-76972F719761}"/>
            </c:ext>
          </c:extLst>
        </c:ser>
        <c:ser>
          <c:idx val="1"/>
          <c:order val="1"/>
          <c:tx>
            <c:strRef>
              <c:f>Sheet1!$A$109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Sheet1!$B$109:$F$109</c:f>
              <c:numCache>
                <c:formatCode>0.00%</c:formatCode>
                <c:ptCount val="5"/>
                <c:pt idx="0">
                  <c:v>0.34989999999999999</c:v>
                </c:pt>
                <c:pt idx="1">
                  <c:v>0.3548</c:v>
                </c:pt>
                <c:pt idx="2">
                  <c:v>0.24929999999999999</c:v>
                </c:pt>
                <c:pt idx="3">
                  <c:v>4.5999999999999999E-2</c:v>
                </c:pt>
                <c:pt idx="4">
                  <c:v>0.70469999999999999</c:v>
                </c:pt>
              </c:numCache>
            </c:numRef>
          </c:val>
          <c:extLst>
            <c:ext xmlns:c16="http://schemas.microsoft.com/office/drawing/2014/chart" uri="{C3380CC4-5D6E-409C-BE32-E72D297353CC}">
              <c16:uniqueId val="{00000001-457E-472D-8128-76972F719761}"/>
            </c:ext>
          </c:extLst>
        </c:ser>
        <c:ser>
          <c:idx val="2"/>
          <c:order val="2"/>
          <c:tx>
            <c:strRef>
              <c:f>Sheet1!$A$110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Sheet1!$B$110:$F$110</c:f>
              <c:numCache>
                <c:formatCode>0.00%</c:formatCode>
                <c:ptCount val="5"/>
                <c:pt idx="0">
                  <c:v>0.5302</c:v>
                </c:pt>
                <c:pt idx="1">
                  <c:v>0.2596</c:v>
                </c:pt>
                <c:pt idx="2">
                  <c:v>0.15840000000000001</c:v>
                </c:pt>
                <c:pt idx="3">
                  <c:v>5.1900000000000002E-2</c:v>
                </c:pt>
                <c:pt idx="4">
                  <c:v>0.78980000000000006</c:v>
                </c:pt>
              </c:numCache>
            </c:numRef>
          </c:val>
          <c:extLst>
            <c:ext xmlns:c16="http://schemas.microsoft.com/office/drawing/2014/chart" uri="{C3380CC4-5D6E-409C-BE32-E72D297353CC}">
              <c16:uniqueId val="{00000002-457E-472D-8128-76972F719761}"/>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Sheet1!$B$128:$F$128</c:f>
              <c:numCache>
                <c:formatCode>0.00%</c:formatCode>
                <c:ptCount val="5"/>
                <c:pt idx="0">
                  <c:v>1.9E-3</c:v>
                </c:pt>
                <c:pt idx="1">
                  <c:v>1.37E-2</c:v>
                </c:pt>
                <c:pt idx="2">
                  <c:v>0.13519999999999999</c:v>
                </c:pt>
                <c:pt idx="3">
                  <c:v>0.84919999999999995</c:v>
                </c:pt>
                <c:pt idx="4">
                  <c:v>0.98439999999999994</c:v>
                </c:pt>
              </c:numCache>
            </c:numRef>
          </c:val>
          <c:extLst>
            <c:ext xmlns:c16="http://schemas.microsoft.com/office/drawing/2014/chart" uri="{C3380CC4-5D6E-409C-BE32-E72D297353CC}">
              <c16:uniqueId val="{00000000-C919-4A92-90F1-13B2703824BD}"/>
            </c:ext>
          </c:extLst>
        </c:ser>
        <c:ser>
          <c:idx val="2"/>
          <c:order val="1"/>
          <c:tx>
            <c:strRef>
              <c:f>Sheet1!$A$129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Sheet1!$B$129:$F$129</c:f>
              <c:numCache>
                <c:formatCode>0.00%</c:formatCode>
                <c:ptCount val="5"/>
                <c:pt idx="0">
                  <c:v>7.4000000000000003E-3</c:v>
                </c:pt>
                <c:pt idx="1">
                  <c:v>5.4699999999999999E-2</c:v>
                </c:pt>
                <c:pt idx="2">
                  <c:v>0.29409999999999997</c:v>
                </c:pt>
                <c:pt idx="3">
                  <c:v>0.64380000000000004</c:v>
                </c:pt>
                <c:pt idx="4">
                  <c:v>0.93789999999999996</c:v>
                </c:pt>
              </c:numCache>
            </c:numRef>
          </c:val>
          <c:extLst>
            <c:ext xmlns:c16="http://schemas.microsoft.com/office/drawing/2014/chart" uri="{C3380CC4-5D6E-409C-BE32-E72D297353CC}">
              <c16:uniqueId val="{00000001-C919-4A92-90F1-13B2703824BD}"/>
            </c:ext>
          </c:extLst>
        </c:ser>
        <c:ser>
          <c:idx val="1"/>
          <c:order val="2"/>
          <c:tx>
            <c:strRef>
              <c:f>Sheet1!$A$130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919-4A92-90F1-13B2703824B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Sheet1!$B$130:$F$130</c:f>
              <c:numCache>
                <c:formatCode>0.00%</c:formatCode>
                <c:ptCount val="5"/>
                <c:pt idx="0">
                  <c:v>1.38E-2</c:v>
                </c:pt>
                <c:pt idx="1">
                  <c:v>7.0199999999999999E-2</c:v>
                </c:pt>
                <c:pt idx="2">
                  <c:v>0.29160000000000003</c:v>
                </c:pt>
                <c:pt idx="3">
                  <c:v>0.62439999999999996</c:v>
                </c:pt>
                <c:pt idx="4">
                  <c:v>0.91599999999999993</c:v>
                </c:pt>
              </c:numCache>
            </c:numRef>
          </c:val>
          <c:extLst>
            <c:ext xmlns:c16="http://schemas.microsoft.com/office/drawing/2014/chart" uri="{C3380CC4-5D6E-409C-BE32-E72D297353CC}">
              <c16:uniqueId val="{00000003-C919-4A92-90F1-13B2703824BD}"/>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Sheet1!$B$195</c:f>
              <c:numCache>
                <c:formatCode>0.00</c:formatCode>
                <c:ptCount val="1"/>
                <c:pt idx="0">
                  <c:v>6.1</c:v>
                </c:pt>
              </c:numCache>
            </c:numRef>
          </c:val>
          <c:extLst>
            <c:ext xmlns:c16="http://schemas.microsoft.com/office/drawing/2014/chart" uri="{C3380CC4-5D6E-409C-BE32-E72D297353CC}">
              <c16:uniqueId val="{00000000-9219-4F54-848D-672A69C21C45}"/>
            </c:ext>
          </c:extLst>
        </c:ser>
        <c:ser>
          <c:idx val="1"/>
          <c:order val="1"/>
          <c:tx>
            <c:strRef>
              <c:f>Sheet1!$C$194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Sheet1!$C$195</c:f>
              <c:numCache>
                <c:formatCode>0.00</c:formatCode>
                <c:ptCount val="1"/>
                <c:pt idx="0">
                  <c:v>7.61</c:v>
                </c:pt>
              </c:numCache>
            </c:numRef>
          </c:val>
          <c:extLst>
            <c:ext xmlns:c16="http://schemas.microsoft.com/office/drawing/2014/chart" uri="{C3380CC4-5D6E-409C-BE32-E72D297353CC}">
              <c16:uniqueId val="{00000001-9219-4F54-848D-672A69C21C45}"/>
            </c:ext>
          </c:extLst>
        </c:ser>
        <c:ser>
          <c:idx val="2"/>
          <c:order val="2"/>
          <c:tx>
            <c:strRef>
              <c:f>Sheet1!$D$194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Sheet1!$D$195</c:f>
              <c:numCache>
                <c:formatCode>0.00</c:formatCode>
                <c:ptCount val="1"/>
                <c:pt idx="0">
                  <c:v>8.01</c:v>
                </c:pt>
              </c:numCache>
            </c:numRef>
          </c:val>
          <c:extLst>
            <c:ext xmlns:c16="http://schemas.microsoft.com/office/drawing/2014/chart" uri="{C3380CC4-5D6E-409C-BE32-E72D297353CC}">
              <c16:uniqueId val="{00000002-9219-4F54-848D-672A69C21C45}"/>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 Call setup Time</a:t>
            </a:r>
            <a:r>
              <a:rPr lang="fr-FR" baseline="0"/>
              <a:t> by technology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Sheet1!$A$221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Sheet1!$B$221:$D$221</c:f>
              <c:numCache>
                <c:formatCode>General</c:formatCode>
                <c:ptCount val="3"/>
                <c:pt idx="0">
                  <c:v>5.54</c:v>
                </c:pt>
                <c:pt idx="1">
                  <c:v>5.82</c:v>
                </c:pt>
                <c:pt idx="2">
                  <c:v>7.05</c:v>
                </c:pt>
              </c:numCache>
            </c:numRef>
          </c:val>
          <c:extLst>
            <c:ext xmlns:c16="http://schemas.microsoft.com/office/drawing/2014/chart" uri="{C3380CC4-5D6E-409C-BE32-E72D297353CC}">
              <c16:uniqueId val="{00000000-DFF2-4287-BD52-31617A51E27F}"/>
            </c:ext>
          </c:extLst>
        </c:ser>
        <c:ser>
          <c:idx val="1"/>
          <c:order val="1"/>
          <c:tx>
            <c:strRef>
              <c:f>Sheet1!$A$222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Sheet1!$B$222:$D$222</c:f>
              <c:numCache>
                <c:formatCode>General</c:formatCode>
                <c:ptCount val="3"/>
                <c:pt idx="0">
                  <c:v>8.15</c:v>
                </c:pt>
                <c:pt idx="1">
                  <c:v>6.99</c:v>
                </c:pt>
                <c:pt idx="2">
                  <c:v>7.7</c:v>
                </c:pt>
              </c:numCache>
            </c:numRef>
          </c:val>
          <c:extLst>
            <c:ext xmlns:c16="http://schemas.microsoft.com/office/drawing/2014/chart" uri="{C3380CC4-5D6E-409C-BE32-E72D297353CC}">
              <c16:uniqueId val="{00000001-DFF2-4287-BD52-31617A51E27F}"/>
            </c:ext>
          </c:extLst>
        </c:ser>
        <c:ser>
          <c:idx val="2"/>
          <c:order val="2"/>
          <c:tx>
            <c:strRef>
              <c:f>Sheet1!$A$223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Sheet1!$B$223:$D$223</c:f>
              <c:numCache>
                <c:formatCode>General</c:formatCode>
                <c:ptCount val="3"/>
                <c:pt idx="0">
                  <c:v>8.09</c:v>
                </c:pt>
                <c:pt idx="1">
                  <c:v>7.95</c:v>
                </c:pt>
                <c:pt idx="2">
                  <c:v>8.01</c:v>
                </c:pt>
              </c:numCache>
            </c:numRef>
          </c:val>
          <c:extLst>
            <c:ext xmlns:c16="http://schemas.microsoft.com/office/drawing/2014/chart" uri="{C3380CC4-5D6E-409C-BE32-E72D297353CC}">
              <c16:uniqueId val="{00000002-DFF2-4287-BD52-31617A51E27F}"/>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5710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Sheet1!$A$254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Sheet1!$B$254:$C$254</c:f>
              <c:numCache>
                <c:formatCode>0.00%</c:formatCode>
                <c:ptCount val="2"/>
                <c:pt idx="0">
                  <c:v>0.99360000000000004</c:v>
                </c:pt>
                <c:pt idx="1">
                  <c:v>0.98870000000000002</c:v>
                </c:pt>
              </c:numCache>
            </c:numRef>
          </c:val>
          <c:extLst>
            <c:ext xmlns:c16="http://schemas.microsoft.com/office/drawing/2014/chart" uri="{C3380CC4-5D6E-409C-BE32-E72D297353CC}">
              <c16:uniqueId val="{00000000-740E-4CC3-8BC5-A716EAAF851B}"/>
            </c:ext>
          </c:extLst>
        </c:ser>
        <c:ser>
          <c:idx val="1"/>
          <c:order val="1"/>
          <c:tx>
            <c:strRef>
              <c:f>Sheet1!$A$255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Sheet1!$B$255:$C$255</c:f>
              <c:numCache>
                <c:formatCode>0.00%</c:formatCode>
                <c:ptCount val="2"/>
                <c:pt idx="0">
                  <c:v>0.93589999999999995</c:v>
                </c:pt>
                <c:pt idx="1">
                  <c:v>0.90380000000000005</c:v>
                </c:pt>
              </c:numCache>
            </c:numRef>
          </c:val>
          <c:extLst>
            <c:ext xmlns:c16="http://schemas.microsoft.com/office/drawing/2014/chart" uri="{C3380CC4-5D6E-409C-BE32-E72D297353CC}">
              <c16:uniqueId val="{00000001-740E-4CC3-8BC5-A716EAAF851B}"/>
            </c:ext>
          </c:extLst>
        </c:ser>
        <c:ser>
          <c:idx val="2"/>
          <c:order val="2"/>
          <c:tx>
            <c:strRef>
              <c:f>Sheet1!$A$256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Sheet1!$B$256:$C$256</c:f>
              <c:numCache>
                <c:formatCode>0.00%</c:formatCode>
                <c:ptCount val="2"/>
                <c:pt idx="0">
                  <c:v>0.85209999999999997</c:v>
                </c:pt>
                <c:pt idx="1">
                  <c:v>0.84440000000000004</c:v>
                </c:pt>
              </c:numCache>
            </c:numRef>
          </c:val>
          <c:extLst>
            <c:ext xmlns:c16="http://schemas.microsoft.com/office/drawing/2014/chart" uri="{C3380CC4-5D6E-409C-BE32-E72D297353CC}">
              <c16:uniqueId val="{00000002-740E-4CC3-8BC5-A716EAAF851B}"/>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Send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Sheet1!$B$278:$D$278</c:f>
              <c:numCache>
                <c:formatCode>0.00%</c:formatCode>
                <c:ptCount val="3"/>
                <c:pt idx="0">
                  <c:v>0.49109999999999998</c:v>
                </c:pt>
                <c:pt idx="1">
                  <c:v>0.50249999999999995</c:v>
                </c:pt>
                <c:pt idx="2">
                  <c:v>6.4000000000000003E-3</c:v>
                </c:pt>
              </c:numCache>
            </c:numRef>
          </c:val>
          <c:extLst>
            <c:ext xmlns:c16="http://schemas.microsoft.com/office/drawing/2014/chart" uri="{C3380CC4-5D6E-409C-BE32-E72D297353CC}">
              <c16:uniqueId val="{00000000-D1FF-49F6-855C-B1772AF5238B}"/>
            </c:ext>
          </c:extLst>
        </c:ser>
        <c:ser>
          <c:idx val="1"/>
          <c:order val="1"/>
          <c:tx>
            <c:strRef>
              <c:f>Sheet1!$A$279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Sheet1!$B$279:$D$279</c:f>
              <c:numCache>
                <c:formatCode>0.00%</c:formatCode>
                <c:ptCount val="3"/>
                <c:pt idx="0">
                  <c:v>0.42370000000000002</c:v>
                </c:pt>
                <c:pt idx="1">
                  <c:v>0.51219999999999999</c:v>
                </c:pt>
                <c:pt idx="2">
                  <c:v>6.4100000000000004E-2</c:v>
                </c:pt>
              </c:numCache>
            </c:numRef>
          </c:val>
          <c:extLst>
            <c:ext xmlns:c16="http://schemas.microsoft.com/office/drawing/2014/chart" uri="{C3380CC4-5D6E-409C-BE32-E72D297353CC}">
              <c16:uniqueId val="{00000001-D1FF-49F6-855C-B1772AF5238B}"/>
            </c:ext>
          </c:extLst>
        </c:ser>
        <c:ser>
          <c:idx val="2"/>
          <c:order val="2"/>
          <c:tx>
            <c:strRef>
              <c:f>Sheet1!$A$280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Sheet1!$B$280:$D$280</c:f>
              <c:numCache>
                <c:formatCode>0.00%</c:formatCode>
                <c:ptCount val="3"/>
                <c:pt idx="0">
                  <c:v>0.435</c:v>
                </c:pt>
                <c:pt idx="1">
                  <c:v>0.41710000000000003</c:v>
                </c:pt>
                <c:pt idx="2">
                  <c:v>0.1479</c:v>
                </c:pt>
              </c:numCache>
            </c:numRef>
          </c:val>
          <c:extLst>
            <c:ext xmlns:c16="http://schemas.microsoft.com/office/drawing/2014/chart" uri="{C3380CC4-5D6E-409C-BE32-E72D297353CC}">
              <c16:uniqueId val="{00000002-D1FF-49F6-855C-B1772AF5238B}"/>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Sheet1!$A$302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Sheet1!$B$302:$C$302</c:f>
              <c:numCache>
                <c:formatCode>0.00%</c:formatCode>
                <c:ptCount val="2"/>
                <c:pt idx="0">
                  <c:v>1</c:v>
                </c:pt>
                <c:pt idx="1">
                  <c:v>1</c:v>
                </c:pt>
              </c:numCache>
            </c:numRef>
          </c:val>
          <c:extLst>
            <c:ext xmlns:c16="http://schemas.microsoft.com/office/drawing/2014/chart" uri="{C3380CC4-5D6E-409C-BE32-E72D297353CC}">
              <c16:uniqueId val="{00000000-6E7B-45BA-8609-FDA9D6A6A194}"/>
            </c:ext>
          </c:extLst>
        </c:ser>
        <c:ser>
          <c:idx val="1"/>
          <c:order val="1"/>
          <c:tx>
            <c:strRef>
              <c:f>Sheet1!$A$303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Sheet1!$B$303:$C$303</c:f>
              <c:numCache>
                <c:formatCode>0.00%</c:formatCode>
                <c:ptCount val="2"/>
                <c:pt idx="0">
                  <c:v>1</c:v>
                </c:pt>
                <c:pt idx="1">
                  <c:v>1</c:v>
                </c:pt>
              </c:numCache>
            </c:numRef>
          </c:val>
          <c:extLst>
            <c:ext xmlns:c16="http://schemas.microsoft.com/office/drawing/2014/chart" uri="{C3380CC4-5D6E-409C-BE32-E72D297353CC}">
              <c16:uniqueId val="{00000001-6E7B-45BA-8609-FDA9D6A6A194}"/>
            </c:ext>
          </c:extLst>
        </c:ser>
        <c:ser>
          <c:idx val="2"/>
          <c:order val="2"/>
          <c:tx>
            <c:strRef>
              <c:f>Sheet1!$A$304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Sheet1!$B$304:$C$304</c:f>
              <c:numCache>
                <c:formatCode>0.00%</c:formatCode>
                <c:ptCount val="2"/>
                <c:pt idx="0">
                  <c:v>1</c:v>
                </c:pt>
                <c:pt idx="1">
                  <c:v>1</c:v>
                </c:pt>
              </c:numCache>
            </c:numRef>
          </c:val>
          <c:extLst>
            <c:ext xmlns:c16="http://schemas.microsoft.com/office/drawing/2014/chart" uri="{C3380CC4-5D6E-409C-BE32-E72D297353CC}">
              <c16:uniqueId val="{00000002-6E7B-45BA-8609-FDA9D6A6A194}"/>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Sheet1!$B$328:$C$328</c:f>
              <c:numCache>
                <c:formatCode>0.00</c:formatCode>
                <c:ptCount val="2"/>
                <c:pt idx="0">
                  <c:v>0.98</c:v>
                </c:pt>
                <c:pt idx="1">
                  <c:v>1.43</c:v>
                </c:pt>
              </c:numCache>
            </c:numRef>
          </c:val>
          <c:extLst>
            <c:ext xmlns:c16="http://schemas.microsoft.com/office/drawing/2014/chart" uri="{C3380CC4-5D6E-409C-BE32-E72D297353CC}">
              <c16:uniqueId val="{00000000-D4EA-496C-84C1-AF3F60AFDB86}"/>
            </c:ext>
          </c:extLst>
        </c:ser>
        <c:ser>
          <c:idx val="1"/>
          <c:order val="1"/>
          <c:tx>
            <c:strRef>
              <c:f>Sheet1!$A$329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Sheet1!$B$329:$C$329</c:f>
              <c:numCache>
                <c:formatCode>0.00</c:formatCode>
                <c:ptCount val="2"/>
                <c:pt idx="0">
                  <c:v>1.1100000000000001</c:v>
                </c:pt>
                <c:pt idx="1">
                  <c:v>1.69</c:v>
                </c:pt>
              </c:numCache>
            </c:numRef>
          </c:val>
          <c:extLst>
            <c:ext xmlns:c16="http://schemas.microsoft.com/office/drawing/2014/chart" uri="{C3380CC4-5D6E-409C-BE32-E72D297353CC}">
              <c16:uniqueId val="{00000001-D4EA-496C-84C1-AF3F60AFDB86}"/>
            </c:ext>
          </c:extLst>
        </c:ser>
        <c:ser>
          <c:idx val="2"/>
          <c:order val="2"/>
          <c:tx>
            <c:strRef>
              <c:f>Sheet1!$A$330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Sheet1!$B$330:$C$330</c:f>
              <c:numCache>
                <c:formatCode>0.00</c:formatCode>
                <c:ptCount val="2"/>
                <c:pt idx="0">
                  <c:v>1.27</c:v>
                </c:pt>
                <c:pt idx="1">
                  <c:v>1.58</c:v>
                </c:pt>
              </c:numCache>
            </c:numRef>
          </c:val>
          <c:extLst>
            <c:ext xmlns:c16="http://schemas.microsoft.com/office/drawing/2014/chart" uri="{C3380CC4-5D6E-409C-BE32-E72D297353CC}">
              <c16:uniqueId val="{00000002-D4EA-496C-84C1-AF3F60AFDB86}"/>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0.92449999999999999</c:v>
                </c:pt>
              </c:numCache>
            </c:numRef>
          </c:val>
          <c:extLst>
            <c:ext xmlns:c16="http://schemas.microsoft.com/office/drawing/2014/chart" uri="{C3380CC4-5D6E-409C-BE32-E72D297353CC}">
              <c16:uniqueId val="{00000000-2D56-40DC-AC35-1077C281CF5D}"/>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0.73140000000000005</c:v>
                </c:pt>
              </c:numCache>
            </c:numRef>
          </c:val>
          <c:extLst>
            <c:ext xmlns:c16="http://schemas.microsoft.com/office/drawing/2014/chart" uri="{C3380CC4-5D6E-409C-BE32-E72D297353CC}">
              <c16:uniqueId val="{00000001-2D56-40DC-AC35-1077C281CF5D}"/>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0.66149999999999998</c:v>
                </c:pt>
              </c:numCache>
            </c:numRef>
          </c:val>
          <c:extLst>
            <c:ext xmlns:c16="http://schemas.microsoft.com/office/drawing/2014/chart" uri="{C3380CC4-5D6E-409C-BE32-E72D297353CC}">
              <c16:uniqueId val="{00000002-2D56-40DC-AC35-1077C281CF5D}"/>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Sheet1!$D$351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Sheet1!$E$351</c:f>
              <c:numCache>
                <c:formatCode>0.00</c:formatCode>
                <c:ptCount val="1"/>
                <c:pt idx="0">
                  <c:v>6.66</c:v>
                </c:pt>
              </c:numCache>
            </c:numRef>
          </c:val>
          <c:extLst>
            <c:ext xmlns:c16="http://schemas.microsoft.com/office/drawing/2014/chart" uri="{C3380CC4-5D6E-409C-BE32-E72D297353CC}">
              <c16:uniqueId val="{00000000-3E45-4BEB-A991-BB92B2BEE7BD}"/>
            </c:ext>
          </c:extLst>
        </c:ser>
        <c:ser>
          <c:idx val="1"/>
          <c:order val="1"/>
          <c:tx>
            <c:strRef>
              <c:f>Sheet1!$D$352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Sheet1!$E$352</c:f>
              <c:numCache>
                <c:formatCode>0.00</c:formatCode>
                <c:ptCount val="1"/>
                <c:pt idx="0">
                  <c:v>6.98</c:v>
                </c:pt>
              </c:numCache>
            </c:numRef>
          </c:val>
          <c:extLst>
            <c:ext xmlns:c16="http://schemas.microsoft.com/office/drawing/2014/chart" uri="{C3380CC4-5D6E-409C-BE32-E72D297353CC}">
              <c16:uniqueId val="{00000001-3E45-4BEB-A991-BB92B2BEE7BD}"/>
            </c:ext>
          </c:extLst>
        </c:ser>
        <c:ser>
          <c:idx val="2"/>
          <c:order val="2"/>
          <c:tx>
            <c:strRef>
              <c:f>Sheet1!$D$353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3E45-4BEB-A991-BB92B2BEE7B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Sheet1!$E$353</c:f>
              <c:numCache>
                <c:formatCode>0.00</c:formatCode>
                <c:ptCount val="1"/>
                <c:pt idx="0">
                  <c:v>7.01</c:v>
                </c:pt>
              </c:numCache>
            </c:numRef>
          </c:val>
          <c:extLst>
            <c:ext xmlns:c16="http://schemas.microsoft.com/office/drawing/2014/chart" uri="{C3380CC4-5D6E-409C-BE32-E72D297353CC}">
              <c16:uniqueId val="{00000004-3E45-4BEB-A991-BB92B2BEE7BD}"/>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Sheet1!$A$351</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94D1-4A77-9002-C5FA595F365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Sheet1!$B$351</c:f>
              <c:numCache>
                <c:formatCode>0.00%</c:formatCode>
                <c:ptCount val="1"/>
                <c:pt idx="0">
                  <c:v>0.99780000000000002</c:v>
                </c:pt>
              </c:numCache>
            </c:numRef>
          </c:val>
          <c:extLst>
            <c:ext xmlns:c16="http://schemas.microsoft.com/office/drawing/2014/chart" uri="{C3380CC4-5D6E-409C-BE32-E72D297353CC}">
              <c16:uniqueId val="{00000002-94D1-4A77-9002-C5FA595F365F}"/>
            </c:ext>
          </c:extLst>
        </c:ser>
        <c:ser>
          <c:idx val="1"/>
          <c:order val="1"/>
          <c:tx>
            <c:strRef>
              <c:f>Sheet1!$A$352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Sheet1!$B$352</c:f>
              <c:numCache>
                <c:formatCode>0.00%</c:formatCode>
                <c:ptCount val="1"/>
                <c:pt idx="0">
                  <c:v>0.95330000000000004</c:v>
                </c:pt>
              </c:numCache>
            </c:numRef>
          </c:val>
          <c:extLst>
            <c:ext xmlns:c16="http://schemas.microsoft.com/office/drawing/2014/chart" uri="{C3380CC4-5D6E-409C-BE32-E72D297353CC}">
              <c16:uniqueId val="{00000003-94D1-4A77-9002-C5FA595F365F}"/>
            </c:ext>
          </c:extLst>
        </c:ser>
        <c:ser>
          <c:idx val="2"/>
          <c:order val="2"/>
          <c:tx>
            <c:strRef>
              <c:f>Sheet1!$A$353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Sheet1!$B$353</c:f>
              <c:numCache>
                <c:formatCode>0.00%</c:formatCode>
                <c:ptCount val="1"/>
                <c:pt idx="0">
                  <c:v>0.99060000000000004</c:v>
                </c:pt>
              </c:numCache>
            </c:numRef>
          </c:val>
          <c:extLst>
            <c:ext xmlns:c16="http://schemas.microsoft.com/office/drawing/2014/chart" uri="{C3380CC4-5D6E-409C-BE32-E72D297353CC}">
              <c16:uniqueId val="{00000004-94D1-4A77-9002-C5FA595F365F}"/>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02"/>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Sheet1!$B$377:$C$377</c:f>
              <c:numCache>
                <c:formatCode>0.00%</c:formatCode>
                <c:ptCount val="2"/>
                <c:pt idx="0">
                  <c:v>0.99560000000000004</c:v>
                </c:pt>
                <c:pt idx="1">
                  <c:v>0.99160000000000004</c:v>
                </c:pt>
              </c:numCache>
            </c:numRef>
          </c:val>
          <c:extLst>
            <c:ext xmlns:c16="http://schemas.microsoft.com/office/drawing/2014/chart" uri="{C3380CC4-5D6E-409C-BE32-E72D297353CC}">
              <c16:uniqueId val="{00000000-36E1-4C0A-89BB-D078267FC6C4}"/>
            </c:ext>
          </c:extLst>
        </c:ser>
        <c:ser>
          <c:idx val="1"/>
          <c:order val="1"/>
          <c:tx>
            <c:strRef>
              <c:f>Sheet1!$A$378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Sheet1!$B$378:$C$378</c:f>
              <c:numCache>
                <c:formatCode>0.00%</c:formatCode>
                <c:ptCount val="2"/>
                <c:pt idx="0">
                  <c:v>0.98699999999999999</c:v>
                </c:pt>
                <c:pt idx="1">
                  <c:v>1</c:v>
                </c:pt>
              </c:numCache>
            </c:numRef>
          </c:val>
          <c:extLst>
            <c:ext xmlns:c16="http://schemas.microsoft.com/office/drawing/2014/chart" uri="{C3380CC4-5D6E-409C-BE32-E72D297353CC}">
              <c16:uniqueId val="{00000001-36E1-4C0A-89BB-D078267FC6C4}"/>
            </c:ext>
          </c:extLst>
        </c:ser>
        <c:ser>
          <c:idx val="2"/>
          <c:order val="2"/>
          <c:tx>
            <c:strRef>
              <c:f>Sheet1!$A$379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Sheet1!$B$379:$C$379</c:f>
              <c:numCache>
                <c:formatCode>0.00%</c:formatCode>
                <c:ptCount val="2"/>
                <c:pt idx="0">
                  <c:v>1</c:v>
                </c:pt>
                <c:pt idx="1">
                  <c:v>0.99380000000000002</c:v>
                </c:pt>
              </c:numCache>
            </c:numRef>
          </c:val>
          <c:extLst>
            <c:ext xmlns:c16="http://schemas.microsoft.com/office/drawing/2014/chart" uri="{C3380CC4-5D6E-409C-BE32-E72D297353CC}">
              <c16:uniqueId val="{00000002-36E1-4C0A-89BB-D078267FC6C4}"/>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alpha val="99000"/>
        </a:schemeClr>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2188685609276684"/>
          <c:y val="0.10348288478891357"/>
          <c:w val="0.7415289780062575"/>
          <c:h val="0.73025206916293439"/>
        </c:manualLayout>
      </c:layout>
      <c:barChart>
        <c:barDir val="bar"/>
        <c:grouping val="clustered"/>
        <c:varyColors val="0"/>
        <c:ser>
          <c:idx val="0"/>
          <c:order val="0"/>
          <c:tx>
            <c:strRef>
              <c:f>Sheet1!$A$395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3A8C-4712-8969-E4126EB08CF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Sheet1!$B$395:$E$395</c:f>
              <c:numCache>
                <c:formatCode>0.00</c:formatCode>
                <c:ptCount val="4"/>
                <c:pt idx="0">
                  <c:v>6970.1</c:v>
                </c:pt>
                <c:pt idx="1">
                  <c:v>2627.48</c:v>
                </c:pt>
                <c:pt idx="2">
                  <c:v>15345.48</c:v>
                </c:pt>
                <c:pt idx="3">
                  <c:v>14584.11</c:v>
                </c:pt>
              </c:numCache>
            </c:numRef>
          </c:val>
          <c:extLst>
            <c:ext xmlns:c16="http://schemas.microsoft.com/office/drawing/2014/chart" uri="{C3380CC4-5D6E-409C-BE32-E72D297353CC}">
              <c16:uniqueId val="{00000002-3A8C-4712-8969-E4126EB08CFA}"/>
            </c:ext>
          </c:extLst>
        </c:ser>
        <c:ser>
          <c:idx val="1"/>
          <c:order val="1"/>
          <c:tx>
            <c:strRef>
              <c:f>Sheet1!$A$396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Sheet1!$B$396:$E$396</c:f>
              <c:numCache>
                <c:formatCode>0.00</c:formatCode>
                <c:ptCount val="4"/>
                <c:pt idx="0">
                  <c:v>4493.7700000000004</c:v>
                </c:pt>
                <c:pt idx="1">
                  <c:v>1391.74</c:v>
                </c:pt>
                <c:pt idx="2">
                  <c:v>15328.65</c:v>
                </c:pt>
                <c:pt idx="3">
                  <c:v>12547.88</c:v>
                </c:pt>
              </c:numCache>
            </c:numRef>
          </c:val>
          <c:extLst>
            <c:ext xmlns:c16="http://schemas.microsoft.com/office/drawing/2014/chart" uri="{C3380CC4-5D6E-409C-BE32-E72D297353CC}">
              <c16:uniqueId val="{00000003-3A8C-4712-8969-E4126EB08CFA}"/>
            </c:ext>
          </c:extLst>
        </c:ser>
        <c:ser>
          <c:idx val="2"/>
          <c:order val="2"/>
          <c:tx>
            <c:strRef>
              <c:f>Sheet1!$A$397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Sheet1!$B$397:$E$397</c:f>
              <c:numCache>
                <c:formatCode>0.00</c:formatCode>
                <c:ptCount val="4"/>
                <c:pt idx="0">
                  <c:v>6544.37</c:v>
                </c:pt>
                <c:pt idx="1">
                  <c:v>2015.55</c:v>
                </c:pt>
                <c:pt idx="2">
                  <c:v>13188.59</c:v>
                </c:pt>
                <c:pt idx="3">
                  <c:v>8474.4500000000007</c:v>
                </c:pt>
              </c:numCache>
            </c:numRef>
          </c:val>
          <c:extLst>
            <c:ext xmlns:c16="http://schemas.microsoft.com/office/drawing/2014/chart" uri="{C3380CC4-5D6E-409C-BE32-E72D297353CC}">
              <c16:uniqueId val="{00000004-3A8C-4712-8969-E4126EB08CFA}"/>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Sheet1!$A$467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Sheet1!$B$467</c:f>
              <c:numCache>
                <c:formatCode>0.00%</c:formatCode>
                <c:ptCount val="1"/>
                <c:pt idx="0">
                  <c:v>0.98109999999999997</c:v>
                </c:pt>
              </c:numCache>
            </c:numRef>
          </c:val>
          <c:extLst>
            <c:ext xmlns:c16="http://schemas.microsoft.com/office/drawing/2014/chart" uri="{C3380CC4-5D6E-409C-BE32-E72D297353CC}">
              <c16:uniqueId val="{00000000-BF4A-4EE2-B69E-BA244A34ED17}"/>
            </c:ext>
          </c:extLst>
        </c:ser>
        <c:ser>
          <c:idx val="1"/>
          <c:order val="1"/>
          <c:tx>
            <c:strRef>
              <c:f>Sheet1!$A$468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Sheet1!$B$468</c:f>
              <c:numCache>
                <c:formatCode>0.00%</c:formatCode>
                <c:ptCount val="1"/>
                <c:pt idx="0">
                  <c:v>0.97450000000000003</c:v>
                </c:pt>
              </c:numCache>
            </c:numRef>
          </c:val>
          <c:extLst>
            <c:ext xmlns:c16="http://schemas.microsoft.com/office/drawing/2014/chart" uri="{C3380CC4-5D6E-409C-BE32-E72D297353CC}">
              <c16:uniqueId val="{00000001-BF4A-4EE2-B69E-BA244A34ED17}"/>
            </c:ext>
          </c:extLst>
        </c:ser>
        <c:ser>
          <c:idx val="2"/>
          <c:order val="2"/>
          <c:tx>
            <c:strRef>
              <c:f>Sheet1!$A$469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Sheet1!$B$469</c:f>
              <c:numCache>
                <c:formatCode>0.00%</c:formatCode>
                <c:ptCount val="1"/>
                <c:pt idx="0">
                  <c:v>0.9788</c:v>
                </c:pt>
              </c:numCache>
            </c:numRef>
          </c:val>
          <c:extLst>
            <c:ext xmlns:c16="http://schemas.microsoft.com/office/drawing/2014/chart" uri="{C3380CC4-5D6E-409C-BE32-E72D297353CC}">
              <c16:uniqueId val="{00000002-BF4A-4EE2-B69E-BA244A34ED17}"/>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Sheet1!$B$415:$C$415</c:f>
              <c:numCache>
                <c:formatCode>0.00%</c:formatCode>
                <c:ptCount val="2"/>
                <c:pt idx="0">
                  <c:v>0.99570000000000003</c:v>
                </c:pt>
                <c:pt idx="1">
                  <c:v>1</c:v>
                </c:pt>
              </c:numCache>
            </c:numRef>
          </c:val>
          <c:extLst>
            <c:ext xmlns:c16="http://schemas.microsoft.com/office/drawing/2014/chart" uri="{C3380CC4-5D6E-409C-BE32-E72D297353CC}">
              <c16:uniqueId val="{00000000-D188-45F2-BC6D-6DA51B19B341}"/>
            </c:ext>
          </c:extLst>
        </c:ser>
        <c:ser>
          <c:idx val="1"/>
          <c:order val="1"/>
          <c:tx>
            <c:strRef>
              <c:f>Sheet1!$A$416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Sheet1!$B$416:$C$416</c:f>
              <c:numCache>
                <c:formatCode>0.00%</c:formatCode>
                <c:ptCount val="2"/>
                <c:pt idx="0">
                  <c:v>0.99780000000000002</c:v>
                </c:pt>
                <c:pt idx="1">
                  <c:v>0.99550000000000005</c:v>
                </c:pt>
              </c:numCache>
            </c:numRef>
          </c:val>
          <c:extLst>
            <c:ext xmlns:c16="http://schemas.microsoft.com/office/drawing/2014/chart" uri="{C3380CC4-5D6E-409C-BE32-E72D297353CC}">
              <c16:uniqueId val="{00000001-D188-45F2-BC6D-6DA51B19B341}"/>
            </c:ext>
          </c:extLst>
        </c:ser>
        <c:ser>
          <c:idx val="2"/>
          <c:order val="2"/>
          <c:tx>
            <c:strRef>
              <c:f>Sheet1!$A$417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Sheet1!$B$417:$C$417</c:f>
              <c:numCache>
                <c:formatCode>0.00%</c:formatCode>
                <c:ptCount val="2"/>
                <c:pt idx="0">
                  <c:v>0.91669999999999996</c:v>
                </c:pt>
                <c:pt idx="1">
                  <c:v>1</c:v>
                </c:pt>
              </c:numCache>
            </c:numRef>
          </c:val>
          <c:extLst>
            <c:ext xmlns:c16="http://schemas.microsoft.com/office/drawing/2014/chart" uri="{C3380CC4-5D6E-409C-BE32-E72D297353CC}">
              <c16:uniqueId val="{00000002-D188-45F2-BC6D-6DA51B19B341}"/>
            </c:ext>
          </c:extLst>
        </c:ser>
        <c:dLbls>
          <c:dLblPos val="outEnd"/>
          <c:showLegendKey val="0"/>
          <c:showVal val="1"/>
          <c:showCatName val="0"/>
          <c:showSerName val="0"/>
          <c:showPercent val="0"/>
          <c:showBubbleSize val="0"/>
        </c:dLbls>
        <c:gapWidth val="219"/>
        <c:overlap val="-27"/>
        <c:axId val="979608223"/>
        <c:axId val="414380047"/>
      </c:barChart>
      <c:catAx>
        <c:axId val="97960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4380047"/>
        <c:crosses val="autoZero"/>
        <c:auto val="1"/>
        <c:lblAlgn val="ctr"/>
        <c:lblOffset val="100"/>
        <c:noMultiLvlLbl val="0"/>
      </c:catAx>
      <c:valAx>
        <c:axId val="414380047"/>
        <c:scaling>
          <c:orientation val="minMax"/>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9608223"/>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2071230514921524"/>
          <c:y val="0.11175330314605787"/>
          <c:w val="0.83410835214446954"/>
          <c:h val="0.60115768209218134"/>
        </c:manualLayout>
      </c:layout>
      <c:barChart>
        <c:barDir val="bar"/>
        <c:grouping val="clustered"/>
        <c:varyColors val="0"/>
        <c:ser>
          <c:idx val="0"/>
          <c:order val="0"/>
          <c:tx>
            <c:strRef>
              <c:f>Sheet1!$A$447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Sheet1!$B$447:$E$447</c:f>
              <c:numCache>
                <c:formatCode>0.00</c:formatCode>
                <c:ptCount val="4"/>
                <c:pt idx="0">
                  <c:v>52666.45</c:v>
                </c:pt>
                <c:pt idx="1">
                  <c:v>21183.75</c:v>
                </c:pt>
                <c:pt idx="2">
                  <c:v>201254.19</c:v>
                </c:pt>
                <c:pt idx="3">
                  <c:v>37847.54</c:v>
                </c:pt>
              </c:numCache>
            </c:numRef>
          </c:val>
          <c:extLst>
            <c:ext xmlns:c16="http://schemas.microsoft.com/office/drawing/2014/chart" uri="{C3380CC4-5D6E-409C-BE32-E72D297353CC}">
              <c16:uniqueId val="{00000000-9AE0-441D-B278-6849F3446D07}"/>
            </c:ext>
          </c:extLst>
        </c:ser>
        <c:ser>
          <c:idx val="1"/>
          <c:order val="1"/>
          <c:tx>
            <c:strRef>
              <c:f>Sheet1!$A$448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Sheet1!$B$448:$E$448</c:f>
              <c:numCache>
                <c:formatCode>0.00</c:formatCode>
                <c:ptCount val="4"/>
                <c:pt idx="0">
                  <c:v>15471.21</c:v>
                </c:pt>
                <c:pt idx="1">
                  <c:v>8075.06</c:v>
                </c:pt>
                <c:pt idx="2">
                  <c:v>165414.21</c:v>
                </c:pt>
                <c:pt idx="3">
                  <c:v>9987.4699999999993</c:v>
                </c:pt>
              </c:numCache>
            </c:numRef>
          </c:val>
          <c:extLst>
            <c:ext xmlns:c16="http://schemas.microsoft.com/office/drawing/2014/chart" uri="{C3380CC4-5D6E-409C-BE32-E72D297353CC}">
              <c16:uniqueId val="{00000001-9AE0-441D-B278-6849F3446D07}"/>
            </c:ext>
          </c:extLst>
        </c:ser>
        <c:ser>
          <c:idx val="2"/>
          <c:order val="2"/>
          <c:tx>
            <c:strRef>
              <c:f>Sheet1!$A$449</c:f>
              <c:strCache>
                <c:ptCount val="1"/>
                <c:pt idx="0">
                  <c:v>CELTISS</c:v>
                </c:pt>
              </c:strCache>
            </c:strRef>
          </c:tx>
          <c:spPr>
            <a:solidFill>
              <a:srgbClr val="0070C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Sheet1!$B$449:$E$449</c:f>
              <c:numCache>
                <c:formatCode>0.00</c:formatCode>
                <c:ptCount val="4"/>
                <c:pt idx="0">
                  <c:v>14025.19</c:v>
                </c:pt>
                <c:pt idx="1">
                  <c:v>10441.17</c:v>
                </c:pt>
                <c:pt idx="2">
                  <c:v>35621.370000000003</c:v>
                </c:pt>
                <c:pt idx="3">
                  <c:v>13287.98</c:v>
                </c:pt>
              </c:numCache>
            </c:numRef>
          </c:val>
          <c:extLst>
            <c:ext xmlns:c16="http://schemas.microsoft.com/office/drawing/2014/chart" uri="{C3380CC4-5D6E-409C-BE32-E72D297353CC}">
              <c16:uniqueId val="{00000002-9AE0-441D-B278-6849F3446D07}"/>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20000"/>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3G</a:t>
            </a:r>
            <a:r>
              <a:rPr lang="fr-FR" baseline="0"/>
              <a:t> band </a:t>
            </a:r>
            <a:r>
              <a:rPr lang="fr-FR" sz="1400" b="0" i="0" u="none" strike="noStrike" baseline="0">
                <a:effectLst/>
              </a:rPr>
              <a:t>Distribution </a:t>
            </a:r>
            <a:r>
              <a:rPr lang="fr-FR"/>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Sheet1!$B$571:$C$571</c:f>
              <c:numCache>
                <c:formatCode>0.00%</c:formatCode>
                <c:ptCount val="2"/>
                <c:pt idx="0">
                  <c:v>8.1000000000000003E-2</c:v>
                </c:pt>
                <c:pt idx="1">
                  <c:v>0.91900000000000004</c:v>
                </c:pt>
              </c:numCache>
            </c:numRef>
          </c:val>
          <c:extLst>
            <c:ext xmlns:c16="http://schemas.microsoft.com/office/drawing/2014/chart" uri="{C3380CC4-5D6E-409C-BE32-E72D297353CC}">
              <c16:uniqueId val="{00000000-8D07-426F-880E-F260C7F144EF}"/>
            </c:ext>
          </c:extLst>
        </c:ser>
        <c:ser>
          <c:idx val="2"/>
          <c:order val="1"/>
          <c:tx>
            <c:strRef>
              <c:f>Sheet1!$A$572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Sheet1!$B$572:$C$572</c:f>
              <c:numCache>
                <c:formatCode>0.00%</c:formatCode>
                <c:ptCount val="2"/>
                <c:pt idx="0">
                  <c:v>0.30499999999999999</c:v>
                </c:pt>
                <c:pt idx="1">
                  <c:v>0.69499999999999995</c:v>
                </c:pt>
              </c:numCache>
            </c:numRef>
          </c:val>
          <c:extLst>
            <c:ext xmlns:c16="http://schemas.microsoft.com/office/drawing/2014/chart" uri="{C3380CC4-5D6E-409C-BE32-E72D297353CC}">
              <c16:uniqueId val="{00000001-8D07-426F-880E-F260C7F144EF}"/>
            </c:ext>
          </c:extLst>
        </c:ser>
        <c:ser>
          <c:idx val="1"/>
          <c:order val="2"/>
          <c:tx>
            <c:strRef>
              <c:f>Sheet1!$A$573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Sheet1!$B$573:$C$573</c:f>
              <c:numCache>
                <c:formatCode>0.00%</c:formatCode>
                <c:ptCount val="2"/>
                <c:pt idx="0">
                  <c:v>5.1299999999999998E-2</c:v>
                </c:pt>
                <c:pt idx="1">
                  <c:v>0.94869999999999999</c:v>
                </c:pt>
              </c:numCache>
            </c:numRef>
          </c:val>
          <c:extLst>
            <c:ext xmlns:c16="http://schemas.microsoft.com/office/drawing/2014/chart" uri="{C3380CC4-5D6E-409C-BE32-E72D297353CC}">
              <c16:uniqueId val="{00000002-8D07-426F-880E-F260C7F144EF}"/>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Sheet1!$A$493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Sheet1!$B$493:$F$493</c:f>
              <c:numCache>
                <c:formatCode>0.00%</c:formatCode>
                <c:ptCount val="5"/>
                <c:pt idx="0">
                  <c:v>2.5999999999999999E-3</c:v>
                </c:pt>
                <c:pt idx="1">
                  <c:v>0</c:v>
                </c:pt>
                <c:pt idx="2">
                  <c:v>9.7000000000000003E-3</c:v>
                </c:pt>
                <c:pt idx="3">
                  <c:v>0</c:v>
                </c:pt>
                <c:pt idx="4">
                  <c:v>0.98770000000000002</c:v>
                </c:pt>
              </c:numCache>
            </c:numRef>
          </c:val>
          <c:extLst>
            <c:ext xmlns:c16="http://schemas.microsoft.com/office/drawing/2014/chart" uri="{C3380CC4-5D6E-409C-BE32-E72D297353CC}">
              <c16:uniqueId val="{00000000-D772-42A5-8526-22C177EB9C36}"/>
            </c:ext>
          </c:extLst>
        </c:ser>
        <c:ser>
          <c:idx val="1"/>
          <c:order val="1"/>
          <c:tx>
            <c:strRef>
              <c:f>Sheet1!$A$494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Sheet1!$B$494:$F$494</c:f>
              <c:numCache>
                <c:formatCode>0.00%</c:formatCode>
                <c:ptCount val="5"/>
                <c:pt idx="0">
                  <c:v>0.65859999999999996</c:v>
                </c:pt>
                <c:pt idx="1">
                  <c:v>0</c:v>
                </c:pt>
                <c:pt idx="2">
                  <c:v>0</c:v>
                </c:pt>
                <c:pt idx="3">
                  <c:v>0</c:v>
                </c:pt>
                <c:pt idx="4">
                  <c:v>0.34139999999999998</c:v>
                </c:pt>
              </c:numCache>
            </c:numRef>
          </c:val>
          <c:extLst>
            <c:ext xmlns:c16="http://schemas.microsoft.com/office/drawing/2014/chart" uri="{C3380CC4-5D6E-409C-BE32-E72D297353CC}">
              <c16:uniqueId val="{00000001-D772-42A5-8526-22C177EB9C36}"/>
            </c:ext>
          </c:extLst>
        </c:ser>
        <c:ser>
          <c:idx val="2"/>
          <c:order val="2"/>
          <c:tx>
            <c:strRef>
              <c:f>Sheet1!$A$495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72-42A5-8526-22C177EB9C3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Sheet1!$B$495:$F$495</c:f>
              <c:numCache>
                <c:formatCode>0.00%</c:formatCode>
                <c:ptCount val="5"/>
                <c:pt idx="0">
                  <c:v>0.93310000000000004</c:v>
                </c:pt>
                <c:pt idx="1">
                  <c:v>0</c:v>
                </c:pt>
                <c:pt idx="2">
                  <c:v>1.06E-2</c:v>
                </c:pt>
                <c:pt idx="3">
                  <c:v>0</c:v>
                </c:pt>
                <c:pt idx="4">
                  <c:v>5.6300000000000003E-2</c:v>
                </c:pt>
              </c:numCache>
            </c:numRef>
          </c:val>
          <c:extLst>
            <c:ext xmlns:c16="http://schemas.microsoft.com/office/drawing/2014/chart" uri="{C3380CC4-5D6E-409C-BE32-E72D297353CC}">
              <c16:uniqueId val="{00000003-D772-42A5-8526-22C177EB9C36}"/>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3G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Sheet1!$B$606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Sheet1!$B$607:$B$610</c:f>
              <c:numCache>
                <c:formatCode>0.00%</c:formatCode>
                <c:ptCount val="4"/>
                <c:pt idx="0">
                  <c:v>0.50739999999999996</c:v>
                </c:pt>
                <c:pt idx="1">
                  <c:v>1.1900000000000001E-2</c:v>
                </c:pt>
                <c:pt idx="2">
                  <c:v>0</c:v>
                </c:pt>
                <c:pt idx="3">
                  <c:v>0.48070000000000002</c:v>
                </c:pt>
              </c:numCache>
            </c:numRef>
          </c:val>
          <c:extLst>
            <c:ext xmlns:c16="http://schemas.microsoft.com/office/drawing/2014/chart" uri="{C3380CC4-5D6E-409C-BE32-E72D297353CC}">
              <c16:uniqueId val="{00000000-ABD3-4231-9A2B-C226ECE011C1}"/>
            </c:ext>
          </c:extLst>
        </c:ser>
        <c:ser>
          <c:idx val="1"/>
          <c:order val="1"/>
          <c:tx>
            <c:strRef>
              <c:f>Sheet1!$C$606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Sheet1!$C$607:$C$610</c:f>
              <c:numCache>
                <c:formatCode>0.00%</c:formatCode>
                <c:ptCount val="4"/>
                <c:pt idx="0">
                  <c:v>0.46329999999999999</c:v>
                </c:pt>
                <c:pt idx="1">
                  <c:v>0.1255</c:v>
                </c:pt>
                <c:pt idx="2">
                  <c:v>0</c:v>
                </c:pt>
                <c:pt idx="3">
                  <c:v>0.41120000000000001</c:v>
                </c:pt>
              </c:numCache>
            </c:numRef>
          </c:val>
          <c:extLst>
            <c:ext xmlns:c16="http://schemas.microsoft.com/office/drawing/2014/chart" uri="{C3380CC4-5D6E-409C-BE32-E72D297353CC}">
              <c16:uniqueId val="{00000001-ABD3-4231-9A2B-C226ECE011C1}"/>
            </c:ext>
          </c:extLst>
        </c:ser>
        <c:ser>
          <c:idx val="2"/>
          <c:order val="2"/>
          <c:tx>
            <c:strRef>
              <c:f>Sheet1!$D$606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Sheet1!$D$607:$D$610</c:f>
              <c:numCache>
                <c:formatCode>0.00%</c:formatCode>
                <c:ptCount val="4"/>
                <c:pt idx="0">
                  <c:v>0.44280000000000003</c:v>
                </c:pt>
                <c:pt idx="1">
                  <c:v>2.98E-2</c:v>
                </c:pt>
                <c:pt idx="2">
                  <c:v>1.4500000000000001E-2</c:v>
                </c:pt>
                <c:pt idx="3">
                  <c:v>0.51290000000000002</c:v>
                </c:pt>
              </c:numCache>
            </c:numRef>
          </c:val>
          <c:extLst>
            <c:ext xmlns:c16="http://schemas.microsoft.com/office/drawing/2014/chart" uri="{C3380CC4-5D6E-409C-BE32-E72D297353CC}">
              <c16:uniqueId val="{00000002-ABD3-4231-9A2B-C226ECE011C1}"/>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0.64380000000000004</c:v>
                </c:pt>
                <c:pt idx="1">
                  <c:v>0.94630000000000003</c:v>
                </c:pt>
                <c:pt idx="2">
                  <c:v>0.99539999999999995</c:v>
                </c:pt>
              </c:numCache>
            </c:numRef>
          </c:val>
          <c:extLst>
            <c:ext xmlns:c16="http://schemas.microsoft.com/office/drawing/2014/chart" uri="{C3380CC4-5D6E-409C-BE32-E72D297353CC}">
              <c16:uniqueId val="{00000000-D47A-40FC-90D2-DF20B2088B16}"/>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0.60860000000000003</c:v>
                </c:pt>
                <c:pt idx="1">
                  <c:v>0.94120000000000004</c:v>
                </c:pt>
                <c:pt idx="2">
                  <c:v>0.98829999999999996</c:v>
                </c:pt>
              </c:numCache>
            </c:numRef>
          </c:val>
          <c:extLst>
            <c:ext xmlns:c16="http://schemas.microsoft.com/office/drawing/2014/chart" uri="{C3380CC4-5D6E-409C-BE32-E72D297353CC}">
              <c16:uniqueId val="{00000001-D47A-40FC-90D2-DF20B2088B16}"/>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0.44469999999999998</c:v>
                </c:pt>
                <c:pt idx="1">
                  <c:v>0.82820000000000005</c:v>
                </c:pt>
                <c:pt idx="2">
                  <c:v>0.98399999999999999</c:v>
                </c:pt>
              </c:numCache>
            </c:numRef>
          </c:val>
          <c:extLst>
            <c:ext xmlns:c16="http://schemas.microsoft.com/office/drawing/2014/chart" uri="{C3380CC4-5D6E-409C-BE32-E72D297353CC}">
              <c16:uniqueId val="{00000002-D47A-40FC-90D2-DF20B2088B16}"/>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Sheet1!$B$590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Sheet1!$B$591:$B$592</c:f>
              <c:numCache>
                <c:formatCode>0.00%</c:formatCode>
                <c:ptCount val="2"/>
                <c:pt idx="0">
                  <c:v>0.15340000000000001</c:v>
                </c:pt>
                <c:pt idx="1">
                  <c:v>0.84660000000000002</c:v>
                </c:pt>
              </c:numCache>
            </c:numRef>
          </c:val>
          <c:extLst>
            <c:ext xmlns:c16="http://schemas.microsoft.com/office/drawing/2014/chart" uri="{C3380CC4-5D6E-409C-BE32-E72D297353CC}">
              <c16:uniqueId val="{00000000-804D-4272-80B9-67CC3FD11AA0}"/>
            </c:ext>
          </c:extLst>
        </c:ser>
        <c:ser>
          <c:idx val="1"/>
          <c:order val="1"/>
          <c:tx>
            <c:strRef>
              <c:f>Sheet1!$C$590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Sheet1!$C$591:$C$592</c:f>
              <c:numCache>
                <c:formatCode>0.00%</c:formatCode>
                <c:ptCount val="2"/>
                <c:pt idx="0">
                  <c:v>0.53200000000000003</c:v>
                </c:pt>
                <c:pt idx="1">
                  <c:v>0.46800000000000003</c:v>
                </c:pt>
              </c:numCache>
            </c:numRef>
          </c:val>
          <c:extLst>
            <c:ext xmlns:c16="http://schemas.microsoft.com/office/drawing/2014/chart" uri="{C3380CC4-5D6E-409C-BE32-E72D297353CC}">
              <c16:uniqueId val="{00000001-804D-4272-80B9-67CC3FD11AA0}"/>
            </c:ext>
          </c:extLst>
        </c:ser>
        <c:ser>
          <c:idx val="2"/>
          <c:order val="2"/>
          <c:tx>
            <c:strRef>
              <c:f>Sheet1!$D$590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Sheet1!$D$591:$D$592</c:f>
              <c:numCache>
                <c:formatCode>0.00%</c:formatCode>
                <c:ptCount val="2"/>
                <c:pt idx="0">
                  <c:v>0.47949999999999998</c:v>
                </c:pt>
                <c:pt idx="1">
                  <c:v>0.52049999999999996</c:v>
                </c:pt>
              </c:numCache>
            </c:numRef>
          </c:val>
          <c:extLst>
            <c:ext xmlns:c16="http://schemas.microsoft.com/office/drawing/2014/chart" uri="{C3380CC4-5D6E-409C-BE32-E72D297353CC}">
              <c16:uniqueId val="{00000002-804D-4272-80B9-67CC3FD11AA0}"/>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Sheet1!$B$146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Sheet1!$B$147</c:f>
              <c:numCache>
                <c:formatCode>0.00%</c:formatCode>
                <c:ptCount val="1"/>
                <c:pt idx="0">
                  <c:v>1.06E-2</c:v>
                </c:pt>
              </c:numCache>
            </c:numRef>
          </c:val>
          <c:extLst>
            <c:ext xmlns:c16="http://schemas.microsoft.com/office/drawing/2014/chart" uri="{C3380CC4-5D6E-409C-BE32-E72D297353CC}">
              <c16:uniqueId val="{00000000-895B-48E9-B633-B0ACB3242E33}"/>
            </c:ext>
          </c:extLst>
        </c:ser>
        <c:ser>
          <c:idx val="1"/>
          <c:order val="1"/>
          <c:tx>
            <c:strRef>
              <c:f>Sheet1!$C$146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Sheet1!$C$147</c:f>
              <c:numCache>
                <c:formatCode>0.00%</c:formatCode>
                <c:ptCount val="1"/>
                <c:pt idx="0">
                  <c:v>2.9700000000000001E-2</c:v>
                </c:pt>
              </c:numCache>
            </c:numRef>
          </c:val>
          <c:extLst>
            <c:ext xmlns:c16="http://schemas.microsoft.com/office/drawing/2014/chart" uri="{C3380CC4-5D6E-409C-BE32-E72D297353CC}">
              <c16:uniqueId val="{00000001-895B-48E9-B633-B0ACB3242E33}"/>
            </c:ext>
          </c:extLst>
        </c:ser>
        <c:ser>
          <c:idx val="2"/>
          <c:order val="2"/>
          <c:tx>
            <c:strRef>
              <c:f>Sheet1!$D$146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Sheet1!$D$147</c:f>
              <c:numCache>
                <c:formatCode>0.00%</c:formatCode>
                <c:ptCount val="1"/>
                <c:pt idx="0">
                  <c:v>4.2500000000000003E-2</c:v>
                </c:pt>
              </c:numCache>
            </c:numRef>
          </c:val>
          <c:extLst>
            <c:ext xmlns:c16="http://schemas.microsoft.com/office/drawing/2014/chart" uri="{C3380CC4-5D6E-409C-BE32-E72D297353CC}">
              <c16:uniqueId val="{00000002-895B-48E9-B633-B0ACB3242E33}"/>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Call Blocked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Sheet1!$B$168:$B$169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Sheet1!$B$170</c:f>
              <c:numCache>
                <c:formatCode>0.00%</c:formatCode>
                <c:ptCount val="1"/>
                <c:pt idx="0">
                  <c:v>0</c:v>
                </c:pt>
              </c:numCache>
            </c:numRef>
          </c:val>
          <c:extLst>
            <c:ext xmlns:c16="http://schemas.microsoft.com/office/drawing/2014/chart" uri="{C3380CC4-5D6E-409C-BE32-E72D297353CC}">
              <c16:uniqueId val="{00000000-90C6-46B7-9646-3DF723FCF4D7}"/>
            </c:ext>
          </c:extLst>
        </c:ser>
        <c:ser>
          <c:idx val="1"/>
          <c:order val="1"/>
          <c:tx>
            <c:strRef>
              <c:f>Sheet1!$C$168:$C$169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Sheet1!$C$170</c:f>
              <c:numCache>
                <c:formatCode>0.00%</c:formatCode>
                <c:ptCount val="1"/>
                <c:pt idx="0">
                  <c:v>9.4999999999999998E-3</c:v>
                </c:pt>
              </c:numCache>
            </c:numRef>
          </c:val>
          <c:extLst>
            <c:ext xmlns:c16="http://schemas.microsoft.com/office/drawing/2014/chart" uri="{C3380CC4-5D6E-409C-BE32-E72D297353CC}">
              <c16:uniqueId val="{00000001-90C6-46B7-9646-3DF723FCF4D7}"/>
            </c:ext>
          </c:extLst>
        </c:ser>
        <c:ser>
          <c:idx val="2"/>
          <c:order val="2"/>
          <c:tx>
            <c:strRef>
              <c:f>Sheet1!$D$168:$D$169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Sheet1!$D$170</c:f>
              <c:numCache>
                <c:formatCode>0.00%</c:formatCode>
                <c:ptCount val="1"/>
                <c:pt idx="0">
                  <c:v>0</c:v>
                </c:pt>
              </c:numCache>
            </c:numRef>
          </c:val>
          <c:extLst>
            <c:ext xmlns:c16="http://schemas.microsoft.com/office/drawing/2014/chart" uri="{C3380CC4-5D6E-409C-BE32-E72D297353CC}">
              <c16:uniqueId val="{00000002-90C6-46B7-9646-3DF723FCF4D7}"/>
            </c:ext>
          </c:extLst>
        </c:ser>
        <c:ser>
          <c:idx val="3"/>
          <c:order val="3"/>
          <c:tx>
            <c:strRef>
              <c:f>Sheet1!$E$168:$E$169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Sheet1!$E$170</c:f>
              <c:numCache>
                <c:formatCode>0.00%</c:formatCode>
                <c:ptCount val="1"/>
                <c:pt idx="0">
                  <c:v>1.89E-2</c:v>
                </c:pt>
              </c:numCache>
            </c:numRef>
          </c:val>
          <c:extLst>
            <c:ext xmlns:c16="http://schemas.microsoft.com/office/drawing/2014/chart" uri="{C3380CC4-5D6E-409C-BE32-E72D297353CC}">
              <c16:uniqueId val="{00000003-90C6-46B7-9646-3DF723FCF4D7}"/>
            </c:ext>
          </c:extLst>
        </c:ser>
        <c:ser>
          <c:idx val="4"/>
          <c:order val="4"/>
          <c:tx>
            <c:strRef>
              <c:f>Sheet1!$F$168:$F$169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Sheet1!$F$170</c:f>
              <c:numCache>
                <c:formatCode>0.00%</c:formatCode>
                <c:ptCount val="1"/>
                <c:pt idx="0">
                  <c:v>1.89E-2</c:v>
                </c:pt>
              </c:numCache>
            </c:numRef>
          </c:val>
          <c:extLst>
            <c:ext xmlns:c16="http://schemas.microsoft.com/office/drawing/2014/chart" uri="{C3380CC4-5D6E-409C-BE32-E72D297353CC}">
              <c16:uniqueId val="{00000004-90C6-46B7-9646-3DF723FCF4D7}"/>
            </c:ext>
          </c:extLst>
        </c:ser>
        <c:ser>
          <c:idx val="5"/>
          <c:order val="5"/>
          <c:tx>
            <c:strRef>
              <c:f>Sheet1!$G$168:$G$169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Sheet1!$G$170</c:f>
              <c:numCache>
                <c:formatCode>0.00%</c:formatCode>
                <c:ptCount val="1"/>
                <c:pt idx="0">
                  <c:v>2.6100000000000002E-2</c:v>
                </c:pt>
              </c:numCache>
            </c:numRef>
          </c:val>
          <c:extLst>
            <c:ext xmlns:c16="http://schemas.microsoft.com/office/drawing/2014/chart" uri="{C3380CC4-5D6E-409C-BE32-E72D297353CC}">
              <c16:uniqueId val="{00000005-90C6-46B7-9646-3DF723FCF4D7}"/>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4.03</c:v>
                </c:pt>
              </c:numCache>
            </c:numRef>
          </c:val>
          <c:extLst>
            <c:ext xmlns:c16="http://schemas.microsoft.com/office/drawing/2014/chart" uri="{C3380CC4-5D6E-409C-BE32-E72D297353CC}">
              <c16:uniqueId val="{00000000-0843-48A5-889B-5C00E00983A5}"/>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3.73</c:v>
                </c:pt>
              </c:numCache>
            </c:numRef>
          </c:val>
          <c:extLst>
            <c:ext xmlns:c16="http://schemas.microsoft.com/office/drawing/2014/chart" uri="{C3380CC4-5D6E-409C-BE32-E72D297353CC}">
              <c16:uniqueId val="{00000001-0843-48A5-889B-5C00E00983A5}"/>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3.93</c:v>
                </c:pt>
              </c:numCache>
            </c:numRef>
          </c:val>
          <c:extLst>
            <c:ext xmlns:c16="http://schemas.microsoft.com/office/drawing/2014/chart" uri="{C3380CC4-5D6E-409C-BE32-E72D297353CC}">
              <c16:uniqueId val="{00000002-0843-48A5-889B-5C00E00983A5}"/>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0.64070000000000005</c:v>
                </c:pt>
                <c:pt idx="1">
                  <c:v>0.34510000000000002</c:v>
                </c:pt>
                <c:pt idx="2">
                  <c:v>7.6E-3</c:v>
                </c:pt>
                <c:pt idx="3">
                  <c:v>6.7000000000000002E-3</c:v>
                </c:pt>
                <c:pt idx="4">
                  <c:v>0.98580000000000001</c:v>
                </c:pt>
              </c:numCache>
            </c:numRef>
          </c:val>
          <c:extLst>
            <c:ext xmlns:c16="http://schemas.microsoft.com/office/drawing/2014/chart" uri="{C3380CC4-5D6E-409C-BE32-E72D297353CC}">
              <c16:uniqueId val="{00000000-200E-42C9-A892-8274564C0954}"/>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0.59640000000000004</c:v>
                </c:pt>
                <c:pt idx="1">
                  <c:v>0.23200000000000001</c:v>
                </c:pt>
                <c:pt idx="2">
                  <c:v>5.6099999999999997E-2</c:v>
                </c:pt>
                <c:pt idx="3">
                  <c:v>0.11550000000000001</c:v>
                </c:pt>
                <c:pt idx="4">
                  <c:v>0.82840000000000003</c:v>
                </c:pt>
              </c:numCache>
            </c:numRef>
          </c:val>
          <c:extLst>
            <c:ext xmlns:c16="http://schemas.microsoft.com/office/drawing/2014/chart" uri="{C3380CC4-5D6E-409C-BE32-E72D297353CC}">
              <c16:uniqueId val="{00000001-200E-42C9-A892-8274564C0954}"/>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0.54800000000000004</c:v>
                </c:pt>
                <c:pt idx="1">
                  <c:v>0.43070000000000003</c:v>
                </c:pt>
                <c:pt idx="2">
                  <c:v>1.7100000000000001E-2</c:v>
                </c:pt>
                <c:pt idx="3">
                  <c:v>4.3E-3</c:v>
                </c:pt>
                <c:pt idx="4">
                  <c:v>1.6999999999999999E-3</c:v>
                </c:pt>
              </c:numCache>
            </c:numRef>
          </c:val>
          <c:extLst>
            <c:ext xmlns:c16="http://schemas.microsoft.com/office/drawing/2014/chart" uri="{C3380CC4-5D6E-409C-BE32-E72D297353CC}">
              <c16:uniqueId val="{00000002-200E-42C9-A892-8274564C0954}"/>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Sheet1!$B$234</c:f>
              <c:numCache>
                <c:formatCode>0.00%</c:formatCode>
                <c:ptCount val="1"/>
                <c:pt idx="0">
                  <c:v>4.0000000000000001E-3</c:v>
                </c:pt>
              </c:numCache>
            </c:numRef>
          </c:val>
          <c:extLst>
            <c:ext xmlns:c16="http://schemas.microsoft.com/office/drawing/2014/chart" uri="{C3380CC4-5D6E-409C-BE32-E72D297353CC}">
              <c16:uniqueId val="{00000000-EBAA-40C2-B253-6A7BC57C4394}"/>
            </c:ext>
          </c:extLst>
        </c:ser>
        <c:ser>
          <c:idx val="1"/>
          <c:order val="1"/>
          <c:tx>
            <c:strRef>
              <c:f>Sheet1!$A$235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Sheet1!$B$235</c:f>
              <c:numCache>
                <c:formatCode>0.00%</c:formatCode>
                <c:ptCount val="1"/>
                <c:pt idx="0">
                  <c:v>1.7100000000000001E-2</c:v>
                </c:pt>
              </c:numCache>
            </c:numRef>
          </c:val>
          <c:extLst>
            <c:ext xmlns:c16="http://schemas.microsoft.com/office/drawing/2014/chart" uri="{C3380CC4-5D6E-409C-BE32-E72D297353CC}">
              <c16:uniqueId val="{00000001-EBAA-40C2-B253-6A7BC57C4394}"/>
            </c:ext>
          </c:extLst>
        </c:ser>
        <c:ser>
          <c:idx val="2"/>
          <c:order val="2"/>
          <c:tx>
            <c:strRef>
              <c:f>Sheet1!$A$236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Sheet1!$B$236</c:f>
              <c:numCache>
                <c:formatCode>0.00%</c:formatCode>
                <c:ptCount val="1"/>
                <c:pt idx="0">
                  <c:v>1.2800000000000001E-2</c:v>
                </c:pt>
              </c:numCache>
            </c:numRef>
          </c:val>
          <c:extLst>
            <c:ext xmlns:c16="http://schemas.microsoft.com/office/drawing/2014/chart" uri="{C3380CC4-5D6E-409C-BE32-E72D297353CC}">
              <c16:uniqueId val="{00000002-EBAA-40C2-B253-6A7BC57C4394}"/>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Sheet1!$B$511:$C$511</c:f>
              <c:numCache>
                <c:formatCode>0.00%</c:formatCode>
                <c:ptCount val="2"/>
                <c:pt idx="0">
                  <c:v>3.7499999999999999E-2</c:v>
                </c:pt>
                <c:pt idx="1">
                  <c:v>0.96250000000000002</c:v>
                </c:pt>
              </c:numCache>
            </c:numRef>
          </c:val>
          <c:extLst>
            <c:ext xmlns:c16="http://schemas.microsoft.com/office/drawing/2014/chart" uri="{C3380CC4-5D6E-409C-BE32-E72D297353CC}">
              <c16:uniqueId val="{00000000-1B87-4487-A87A-D033A551179D}"/>
            </c:ext>
          </c:extLst>
        </c:ser>
        <c:ser>
          <c:idx val="2"/>
          <c:order val="1"/>
          <c:tx>
            <c:strRef>
              <c:f>Sheet1!$A$512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Sheet1!$B$512:$C$512</c:f>
              <c:numCache>
                <c:formatCode>0.00%</c:formatCode>
                <c:ptCount val="2"/>
                <c:pt idx="0">
                  <c:v>1.6999999999999999E-3</c:v>
                </c:pt>
                <c:pt idx="1">
                  <c:v>0.99829999999999997</c:v>
                </c:pt>
              </c:numCache>
            </c:numRef>
          </c:val>
          <c:extLst>
            <c:ext xmlns:c16="http://schemas.microsoft.com/office/drawing/2014/chart" uri="{C3380CC4-5D6E-409C-BE32-E72D297353CC}">
              <c16:uniqueId val="{00000001-1B87-4487-A87A-D033A551179D}"/>
            </c:ext>
          </c:extLst>
        </c:ser>
        <c:ser>
          <c:idx val="1"/>
          <c:order val="2"/>
          <c:tx>
            <c:strRef>
              <c:f>Sheet1!$A$513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Sheet1!$B$513:$C$513</c:f>
              <c:numCache>
                <c:formatCode>0.00%</c:formatCode>
                <c:ptCount val="2"/>
                <c:pt idx="0">
                  <c:v>2.5499999999999998E-2</c:v>
                </c:pt>
                <c:pt idx="1">
                  <c:v>0.97450000000000003</c:v>
                </c:pt>
              </c:numCache>
            </c:numRef>
          </c:val>
          <c:extLst>
            <c:ext xmlns:c16="http://schemas.microsoft.com/office/drawing/2014/chart" uri="{C3380CC4-5D6E-409C-BE32-E72D297353CC}">
              <c16:uniqueId val="{00000002-1B87-4487-A87A-D033A551179D}"/>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11</a:t>
            </a:fld>
            <a:endParaRPr>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2: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64" name="Google Shape;1664;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1" name="Google Shape;1671;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1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9" name="Google Shape;1679;p1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16</a:t>
            </a:fld>
            <a:endParaRPr>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27" name="Google Shape;1427;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23</a:t>
            </a:fld>
            <a:endParaRPr>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a:t>
            </a:fld>
            <a:endParaRPr>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dirty="0"/>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54" name="Google Shape;1454;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p4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p4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73" name="Google Shape;2073;p4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48</a:t>
            </a:fld>
            <a:endParaRPr>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49</a:t>
            </a:fld>
            <a:endParaRPr>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0" name="Google Shape;1470;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50</a:t>
            </a:fld>
            <a:endParaRPr>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51</a:t>
            </a:fld>
            <a:endParaRPr>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52</a:t>
            </a:fld>
            <a:endParaRPr>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53</a:t>
            </a:fld>
            <a:endParaRPr>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54</a:t>
            </a:fld>
            <a:endParaRPr>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55</a:t>
            </a:fld>
            <a:endParaRPr>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56</a:t>
            </a:fld>
            <a:endParaRPr>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57</a:t>
            </a:fld>
            <a:endParaRPr>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p6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59" name="Google Shape;2259;p6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p6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6" name="Google Shape;2266;p6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67" name="Google Shape;2267;p6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59</a:t>
            </a:fld>
            <a:endParaRPr>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8" name="Google Shape;1478;p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7: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63" name="Google Shape;1563;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71" name="Google Shape;1571;p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19" name="Google Shape;1619;p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58"/>
        <p:cNvGrpSpPr/>
        <p:nvPr/>
      </p:nvGrpSpPr>
      <p:grpSpPr>
        <a:xfrm>
          <a:off x="0" y="0"/>
          <a:ext cx="0" cy="0"/>
          <a:chOff x="0" y="0"/>
          <a:chExt cx="0" cy="0"/>
        </a:xfrm>
      </p:grpSpPr>
      <p:sp>
        <p:nvSpPr>
          <p:cNvPr id="859" name="Google Shape;859;p113"/>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13"/>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2400"/>
              <a:buNone/>
              <a:defRPr sz="2400"/>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861" name="Google Shape;861;p11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1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1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1238"/>
        <p:cNvGrpSpPr/>
        <p:nvPr/>
      </p:nvGrpSpPr>
      <p:grpSpPr>
        <a:xfrm>
          <a:off x="0" y="0"/>
          <a:ext cx="0" cy="0"/>
          <a:chOff x="0" y="0"/>
          <a:chExt cx="0" cy="0"/>
        </a:xfrm>
      </p:grpSpPr>
      <p:pic>
        <p:nvPicPr>
          <p:cNvPr id="1239" name="Google Shape;1239;p115"/>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240" name="Google Shape;1240;p11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1" name="Google Shape;1241;p11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2"/>
        <p:cNvGrpSpPr/>
        <p:nvPr/>
      </p:nvGrpSpPr>
      <p:grpSpPr>
        <a:xfrm>
          <a:off x="0" y="0"/>
          <a:ext cx="0" cy="0"/>
          <a:chOff x="0" y="0"/>
          <a:chExt cx="0" cy="0"/>
        </a:xfrm>
      </p:grpSpPr>
      <p:pic>
        <p:nvPicPr>
          <p:cNvPr id="1243" name="Google Shape;1243;p2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4" name="Google Shape;1244;p23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5" name="Google Shape;1245;p23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
        <p:nvSpPr>
          <p:cNvPr id="1246" name="Google Shape;1246;p238"/>
          <p:cNvSpPr txBox="1">
            <a:spLocks noGrp="1"/>
          </p:cNvSpPr>
          <p:nvPr>
            <p:ph type="title"/>
          </p:nvPr>
        </p:nvSpPr>
        <p:spPr>
          <a:xfrm>
            <a:off x="2295525" y="4487080"/>
            <a:ext cx="10072177" cy="834926"/>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2F2F2"/>
              </a:buClr>
              <a:buSzPts val="4600"/>
              <a:buFont typeface="Quattrocento Sans"/>
              <a:buNone/>
              <a:defRPr sz="46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238"/>
          <p:cNvSpPr txBox="1">
            <a:spLocks noGrp="1"/>
          </p:cNvSpPr>
          <p:nvPr>
            <p:ph type="body" idx="1"/>
          </p:nvPr>
        </p:nvSpPr>
        <p:spPr>
          <a:xfrm>
            <a:off x="2295525" y="3887418"/>
            <a:ext cx="6564312" cy="37487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rgbClr val="81BC00"/>
              </a:buClr>
              <a:buSzPts val="2100"/>
              <a:buNone/>
              <a:defRPr sz="2100">
                <a:solidFill>
                  <a:srgbClr val="81BC00"/>
                </a:solidFill>
                <a:latin typeface="Quattrocento Sans"/>
                <a:ea typeface="Quattrocento Sans"/>
                <a:cs typeface="Quattrocento Sans"/>
                <a:sym typeface="Quattrocento Sans"/>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1248"/>
        <p:cNvGrpSpPr/>
        <p:nvPr/>
      </p:nvGrpSpPr>
      <p:grpSpPr>
        <a:xfrm>
          <a:off x="0" y="0"/>
          <a:ext cx="0" cy="0"/>
          <a:chOff x="0" y="0"/>
          <a:chExt cx="0" cy="0"/>
        </a:xfrm>
      </p:grpSpPr>
      <p:sp>
        <p:nvSpPr>
          <p:cNvPr id="1249" name="Google Shape;1249;p239"/>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23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304800" algn="l">
              <a:spcBef>
                <a:spcPts val="390"/>
              </a:spcBef>
              <a:spcAft>
                <a:spcPts val="0"/>
              </a:spcAft>
              <a:buClr>
                <a:srgbClr val="595959"/>
              </a:buClr>
              <a:buSzPts val="1200"/>
              <a:buChar char="•"/>
              <a:defRPr sz="1200" b="0" i="0">
                <a:solidFill>
                  <a:srgbClr val="595959"/>
                </a:solidFill>
                <a:latin typeface="Quattrocento Sans"/>
                <a:ea typeface="Quattrocento Sans"/>
                <a:cs typeface="Quattrocento Sans"/>
                <a:sym typeface="Quattrocento Sans"/>
              </a:defRPr>
            </a:lvl2pPr>
            <a:lvl3pPr marL="1371600" lvl="2" indent="-304800" algn="l">
              <a:spcBef>
                <a:spcPts val="390"/>
              </a:spcBef>
              <a:spcAft>
                <a:spcPts val="0"/>
              </a:spcAft>
              <a:buClr>
                <a:srgbClr val="595959"/>
              </a:buClr>
              <a:buSzPts val="1200"/>
              <a:buFont typeface="Merriweather Sans"/>
              <a:buChar char="-"/>
              <a:defRPr sz="1200" b="0" i="0">
                <a:solidFill>
                  <a:srgbClr val="595959"/>
                </a:solidFill>
                <a:latin typeface="Quattrocento Sans"/>
                <a:ea typeface="Quattrocento Sans"/>
                <a:cs typeface="Quattrocento Sans"/>
                <a:sym typeface="Quattrocento Sans"/>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1" name="Google Shape;1251;p23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239"/>
          <p:cNvSpPr txBox="1">
            <a:spLocks noGrp="1"/>
          </p:cNvSpPr>
          <p:nvPr>
            <p:ph type="body" idx="2"/>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53" name="Google Shape;1253;p239"/>
          <p:cNvGrpSpPr/>
          <p:nvPr/>
        </p:nvGrpSpPr>
        <p:grpSpPr>
          <a:xfrm>
            <a:off x="10425793" y="412461"/>
            <a:ext cx="1372948" cy="261029"/>
            <a:chOff x="398463" y="404813"/>
            <a:chExt cx="1627187" cy="307976"/>
          </a:xfrm>
        </p:grpSpPr>
        <p:sp>
          <p:nvSpPr>
            <p:cNvPr id="1254" name="Google Shape;1254;p239"/>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5" name="Google Shape;1255;p239"/>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6" name="Google Shape;1256;p239"/>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7" name="Google Shape;1257;p239"/>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8" name="Google Shape;1258;p239"/>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9" name="Google Shape;1259;p239"/>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0" name="Google Shape;1260;p239"/>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1" name="Google Shape;1261;p239"/>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2" name="Google Shape;1262;p239"/>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3" name="Google Shape;1263;p239"/>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_1 Column">
  <p:cSld name="2_1 Column">
    <p:spTree>
      <p:nvGrpSpPr>
        <p:cNvPr id="1" name="Shape 1264"/>
        <p:cNvGrpSpPr/>
        <p:nvPr/>
      </p:nvGrpSpPr>
      <p:grpSpPr>
        <a:xfrm>
          <a:off x="0" y="0"/>
          <a:ext cx="0" cy="0"/>
          <a:chOff x="0" y="0"/>
          <a:chExt cx="0" cy="0"/>
        </a:xfrm>
      </p:grpSpPr>
      <p:sp>
        <p:nvSpPr>
          <p:cNvPr id="1265" name="Google Shape;1265;p240"/>
          <p:cNvSpPr txBox="1">
            <a:spLocks noGrp="1"/>
          </p:cNvSpPr>
          <p:nvPr>
            <p:ph type="body" idx="1"/>
          </p:nvPr>
        </p:nvSpPr>
        <p:spPr>
          <a:xfrm>
            <a:off x="1976072" y="1207062"/>
            <a:ext cx="9692519"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66" name="Google Shape;1266;p240"/>
          <p:cNvGrpSpPr/>
          <p:nvPr/>
        </p:nvGrpSpPr>
        <p:grpSpPr>
          <a:xfrm>
            <a:off x="10425793" y="412461"/>
            <a:ext cx="1372948" cy="261029"/>
            <a:chOff x="398463" y="404813"/>
            <a:chExt cx="1627187" cy="307976"/>
          </a:xfrm>
        </p:grpSpPr>
        <p:sp>
          <p:nvSpPr>
            <p:cNvPr id="1267" name="Google Shape;1267;p240"/>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8" name="Google Shape;1268;p24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9" name="Google Shape;1269;p240"/>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0" name="Google Shape;1270;p24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1" name="Google Shape;1271;p240"/>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2" name="Google Shape;1272;p240"/>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3" name="Google Shape;1273;p24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4" name="Google Shape;1274;p24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5" name="Google Shape;1275;p24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6" name="Google Shape;1276;p24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77" name="Google Shape;1277;p240"/>
          <p:cNvSpPr/>
          <p:nvPr/>
        </p:nvSpPr>
        <p:spPr>
          <a:xfrm>
            <a:off x="0" y="0"/>
            <a:ext cx="181247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1278" name="Google Shape;1278;p240"/>
          <p:cNvSpPr txBox="1"/>
          <p:nvPr/>
        </p:nvSpPr>
        <p:spPr>
          <a:xfrm>
            <a:off x="418389" y="786912"/>
            <a:ext cx="986539" cy="153888"/>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fld id="{00000000-1234-1234-1234-123412341234}" type="slidenum">
              <a:rPr lang="fr-FR" sz="1000" b="0" i="0">
                <a:solidFill>
                  <a:srgbClr val="FFFFFF"/>
                </a:solidFill>
                <a:latin typeface="Quattrocento Sans"/>
                <a:ea typeface="Quattrocento Sans"/>
                <a:cs typeface="Quattrocento Sans"/>
                <a:sym typeface="Quattrocento Sans"/>
              </a:rPr>
              <a:t>‹#›</a:t>
            </a:fld>
            <a:endParaRPr sz="1000" b="0" i="0">
              <a:solidFill>
                <a:srgbClr val="FFFFFF"/>
              </a:solidFill>
              <a:latin typeface="Quattrocento Sans"/>
              <a:ea typeface="Quattrocento Sans"/>
              <a:cs typeface="Quattrocento Sans"/>
              <a:sym typeface="Quattrocento Sans"/>
            </a:endParaRPr>
          </a:p>
        </p:txBody>
      </p:sp>
      <p:cxnSp>
        <p:nvCxnSpPr>
          <p:cNvPr id="1279" name="Google Shape;1279;p240"/>
          <p:cNvCxnSpPr/>
          <p:nvPr/>
        </p:nvCxnSpPr>
        <p:spPr>
          <a:xfrm>
            <a:off x="731157" y="729799"/>
            <a:ext cx="350156" cy="0"/>
          </a:xfrm>
          <a:prstGeom prst="straightConnector1">
            <a:avLst/>
          </a:prstGeom>
          <a:noFill/>
          <a:ln w="9525" cap="flat" cmpd="sng">
            <a:solidFill>
              <a:schemeClr val="lt1"/>
            </a:solidFill>
            <a:prstDash val="solid"/>
            <a:round/>
            <a:headEnd type="none" w="sm" len="sm"/>
            <a:tailEnd type="none" w="sm" len="sm"/>
          </a:ln>
        </p:spPr>
      </p:cxnSp>
      <p:sp>
        <p:nvSpPr>
          <p:cNvPr id="1280" name="Google Shape;1280;p240"/>
          <p:cNvSpPr txBox="1">
            <a:spLocks noGrp="1"/>
          </p:cNvSpPr>
          <p:nvPr>
            <p:ph type="body" idx="2"/>
          </p:nvPr>
        </p:nvSpPr>
        <p:spPr>
          <a:xfrm>
            <a:off x="88990" y="322480"/>
            <a:ext cx="1634490" cy="35140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900"/>
              <a:buNone/>
              <a:defRPr sz="900" i="1">
                <a:solidFill>
                  <a:schemeClr val="l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1" name="Google Shape;1281;p240"/>
          <p:cNvSpPr txBox="1">
            <a:spLocks noGrp="1"/>
          </p:cNvSpPr>
          <p:nvPr>
            <p:ph type="title"/>
          </p:nvPr>
        </p:nvSpPr>
        <p:spPr>
          <a:xfrm>
            <a:off x="1976073" y="321979"/>
            <a:ext cx="8355958"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sic_Title">
  <p:cSld name="Basic_Title">
    <p:spTree>
      <p:nvGrpSpPr>
        <p:cNvPr id="1" name="Shape 1282"/>
        <p:cNvGrpSpPr/>
        <p:nvPr/>
      </p:nvGrpSpPr>
      <p:grpSpPr>
        <a:xfrm>
          <a:off x="0" y="0"/>
          <a:ext cx="0" cy="0"/>
          <a:chOff x="0" y="0"/>
          <a:chExt cx="0" cy="0"/>
        </a:xfrm>
      </p:grpSpPr>
      <p:sp>
        <p:nvSpPr>
          <p:cNvPr id="1283" name="Google Shape;1283;p241"/>
          <p:cNvSpPr txBox="1">
            <a:spLocks noGrp="1"/>
          </p:cNvSpPr>
          <p:nvPr>
            <p:ph type="body" idx="1"/>
          </p:nvPr>
        </p:nvSpPr>
        <p:spPr>
          <a:xfrm>
            <a:off x="372000" y="1207062"/>
            <a:ext cx="11426741"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84" name="Google Shape;1284;p241"/>
          <p:cNvGrpSpPr/>
          <p:nvPr/>
        </p:nvGrpSpPr>
        <p:grpSpPr>
          <a:xfrm>
            <a:off x="10425793" y="379805"/>
            <a:ext cx="1372948" cy="261029"/>
            <a:chOff x="398463" y="404813"/>
            <a:chExt cx="1627187" cy="307976"/>
          </a:xfrm>
        </p:grpSpPr>
        <p:sp>
          <p:nvSpPr>
            <p:cNvPr id="1285" name="Google Shape;1285;p24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6" name="Google Shape;1286;p24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7" name="Google Shape;1287;p24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8" name="Google Shape;1288;p24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9" name="Google Shape;1289;p24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0" name="Google Shape;1290;p24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1" name="Google Shape;1291;p24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2" name="Google Shape;1292;p24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3" name="Google Shape;1293;p24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4" name="Google Shape;1294;p24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95" name="Google Shape;1295;p241"/>
          <p:cNvSpPr txBox="1"/>
          <p:nvPr/>
        </p:nvSpPr>
        <p:spPr>
          <a:xfrm>
            <a:off x="11463071" y="6526497"/>
            <a:ext cx="335670" cy="153888"/>
          </a:xfrm>
          <a:prstGeom prst="rect">
            <a:avLst/>
          </a:prstGeom>
          <a:noFill/>
          <a:ln>
            <a:noFill/>
          </a:ln>
        </p:spPr>
        <p:txBody>
          <a:bodyPr spcFirstLastPara="1" wrap="square" lIns="0" tIns="0" rIns="0" bIns="0" anchor="b" anchorCtr="0">
            <a:spAutoFit/>
          </a:bodyPr>
          <a:lstStyle/>
          <a:p>
            <a:pPr marL="0" marR="0" lvl="0" indent="0" algn="r" rtl="0">
              <a:spcBef>
                <a:spcPts val="0"/>
              </a:spcBef>
              <a:spcAft>
                <a:spcPts val="0"/>
              </a:spcAft>
              <a:buNone/>
            </a:pPr>
            <a:fld id="{00000000-1234-1234-1234-123412341234}" type="slidenum">
              <a:rPr lang="fr-FR" sz="1000" b="0" i="0">
                <a:solidFill>
                  <a:srgbClr val="A5A5A5"/>
                </a:solidFill>
                <a:latin typeface="Quattrocento Sans"/>
                <a:ea typeface="Quattrocento Sans"/>
                <a:cs typeface="Quattrocento Sans"/>
                <a:sym typeface="Quattrocento Sans"/>
              </a:rPr>
              <a:t>‹#›</a:t>
            </a:fld>
            <a:endParaRPr sz="1000" b="0" i="0">
              <a:solidFill>
                <a:srgbClr val="A5A5A5"/>
              </a:solidFill>
              <a:latin typeface="Quattrocento Sans"/>
              <a:ea typeface="Quattrocento Sans"/>
              <a:cs typeface="Quattrocento Sans"/>
              <a:sym typeface="Quattrocento Sans"/>
            </a:endParaRPr>
          </a:p>
        </p:txBody>
      </p:sp>
      <p:sp>
        <p:nvSpPr>
          <p:cNvPr id="1296" name="Google Shape;1296;p241"/>
          <p:cNvSpPr txBox="1">
            <a:spLocks noGrp="1"/>
          </p:cNvSpPr>
          <p:nvPr>
            <p:ph type="title"/>
          </p:nvPr>
        </p:nvSpPr>
        <p:spPr>
          <a:xfrm>
            <a:off x="371999" y="321979"/>
            <a:ext cx="9939939"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2 Column">
  <p:cSld name="3_2 Column">
    <p:spTree>
      <p:nvGrpSpPr>
        <p:cNvPr id="1" name="Shape 1297"/>
        <p:cNvGrpSpPr/>
        <p:nvPr/>
      </p:nvGrpSpPr>
      <p:grpSpPr>
        <a:xfrm>
          <a:off x="0" y="0"/>
          <a:ext cx="0" cy="0"/>
          <a:chOff x="0" y="0"/>
          <a:chExt cx="0" cy="0"/>
        </a:xfrm>
      </p:grpSpPr>
      <p:sp>
        <p:nvSpPr>
          <p:cNvPr id="1298" name="Google Shape;1298;p242"/>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9" name="Google Shape;1299;p242"/>
          <p:cNvSpPr txBox="1">
            <a:spLocks noGrp="1"/>
          </p:cNvSpPr>
          <p:nvPr>
            <p:ph type="body" idx="1"/>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0" name="Google Shape;1300;p242"/>
          <p:cNvSpPr txBox="1">
            <a:spLocks noGrp="1"/>
          </p:cNvSpPr>
          <p:nvPr>
            <p:ph type="body" idx="2"/>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1" name="Google Shape;1301;p24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42"/>
          <p:cNvSpPr txBox="1">
            <a:spLocks noGrp="1"/>
          </p:cNvSpPr>
          <p:nvPr>
            <p:ph type="body" idx="3"/>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2 Column">
  <p:cSld name="2_2 Column">
    <p:spTree>
      <p:nvGrpSpPr>
        <p:cNvPr id="1" name="Shape 1303"/>
        <p:cNvGrpSpPr/>
        <p:nvPr/>
      </p:nvGrpSpPr>
      <p:grpSpPr>
        <a:xfrm>
          <a:off x="0" y="0"/>
          <a:ext cx="0" cy="0"/>
          <a:chOff x="0" y="0"/>
          <a:chExt cx="0" cy="0"/>
        </a:xfrm>
      </p:grpSpPr>
      <p:sp>
        <p:nvSpPr>
          <p:cNvPr id="1304" name="Google Shape;1304;p243"/>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5" name="Google Shape;1305;p243"/>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6" name="Google Shape;1306;p243"/>
          <p:cNvSpPr txBox="1">
            <a:spLocks noGrp="1"/>
          </p:cNvSpPr>
          <p:nvPr>
            <p:ph type="body" idx="2"/>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7" name="Google Shape;1307;p243"/>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8" name="Google Shape;1308;p243"/>
          <p:cNvSpPr txBox="1">
            <a:spLocks noGrp="1"/>
          </p:cNvSpPr>
          <p:nvPr>
            <p:ph type="body" idx="4"/>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9" name="Google Shape;1309;p24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310"/>
        <p:cNvGrpSpPr/>
        <p:nvPr/>
      </p:nvGrpSpPr>
      <p:grpSpPr>
        <a:xfrm>
          <a:off x="0" y="0"/>
          <a:ext cx="0" cy="0"/>
          <a:chOff x="0" y="0"/>
          <a:chExt cx="0" cy="0"/>
        </a:xfrm>
      </p:grpSpPr>
      <p:sp>
        <p:nvSpPr>
          <p:cNvPr id="1311" name="Google Shape;1311;p244"/>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244"/>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3" name="Google Shape;1313;p244"/>
          <p:cNvSpPr txBox="1">
            <a:spLocks noGrp="1"/>
          </p:cNvSpPr>
          <p:nvPr>
            <p:ph type="body" idx="2"/>
          </p:nvPr>
        </p:nvSpPr>
        <p:spPr>
          <a:xfrm>
            <a:off x="1596138"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4" name="Google Shape;1314;p244"/>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5" name="Google Shape;1315;p244"/>
          <p:cNvSpPr txBox="1">
            <a:spLocks noGrp="1"/>
          </p:cNvSpPr>
          <p:nvPr>
            <p:ph type="body" idx="4"/>
          </p:nvPr>
        </p:nvSpPr>
        <p:spPr>
          <a:xfrm>
            <a:off x="6794469"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6" name="Google Shape;1316;p24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244"/>
          <p:cNvSpPr txBox="1">
            <a:spLocks noGrp="1"/>
          </p:cNvSpPr>
          <p:nvPr>
            <p:ph type="body" idx="5"/>
          </p:nvPr>
        </p:nvSpPr>
        <p:spPr>
          <a:xfrm>
            <a:off x="1596138"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8" name="Google Shape;1318;p244"/>
          <p:cNvSpPr txBox="1">
            <a:spLocks noGrp="1"/>
          </p:cNvSpPr>
          <p:nvPr>
            <p:ph type="body" idx="6"/>
          </p:nvPr>
        </p:nvSpPr>
        <p:spPr>
          <a:xfrm>
            <a:off x="6794469"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9"/>
        <p:cNvGrpSpPr/>
        <p:nvPr/>
      </p:nvGrpSpPr>
      <p:grpSpPr>
        <a:xfrm>
          <a:off x="0" y="0"/>
          <a:ext cx="0" cy="0"/>
          <a:chOff x="0" y="0"/>
          <a:chExt cx="0" cy="0"/>
        </a:xfrm>
      </p:grpSpPr>
      <p:sp>
        <p:nvSpPr>
          <p:cNvPr id="1320" name="Google Shape;1320;p245"/>
          <p:cNvSpPr txBox="1">
            <a:spLocks noGrp="1"/>
          </p:cNvSpPr>
          <p:nvPr>
            <p:ph type="title"/>
          </p:nvPr>
        </p:nvSpPr>
        <p:spPr>
          <a:xfrm>
            <a:off x="334963" y="387969"/>
            <a:ext cx="9437687" cy="43088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F3F3F"/>
              </a:buClr>
              <a:buSzPts val="2800"/>
              <a:buFont typeface="Quattrocento Sans"/>
              <a:buNone/>
              <a:defRPr sz="28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1" name="Google Shape;1321;p245"/>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22" name="Google Shape;1322;p245"/>
          <p:cNvPicPr preferRelativeResize="0"/>
          <p:nvPr/>
        </p:nvPicPr>
        <p:blipFill rotWithShape="1">
          <a:blip r:embed="rId2">
            <a:alphaModFix/>
          </a:blip>
          <a:srcRect/>
          <a:stretch/>
        </p:blipFill>
        <p:spPr>
          <a:xfrm>
            <a:off x="9952263" y="420773"/>
            <a:ext cx="2190955" cy="96035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3"/>
        <p:cNvGrpSpPr/>
        <p:nvPr/>
      </p:nvGrpSpPr>
      <p:grpSpPr>
        <a:xfrm>
          <a:off x="0" y="0"/>
          <a:ext cx="0" cy="0"/>
          <a:chOff x="0" y="0"/>
          <a:chExt cx="0" cy="0"/>
        </a:xfrm>
      </p:grpSpPr>
      <p:sp>
        <p:nvSpPr>
          <p:cNvPr id="1324" name="Google Shape;1324;p246"/>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dk1"/>
        </a:solidFill>
        <a:effectLst/>
      </p:bgPr>
    </p:bg>
    <p:spTree>
      <p:nvGrpSpPr>
        <p:cNvPr id="1" name="Shape 1325"/>
        <p:cNvGrpSpPr/>
        <p:nvPr/>
      </p:nvGrpSpPr>
      <p:grpSpPr>
        <a:xfrm>
          <a:off x="0" y="0"/>
          <a:ext cx="0" cy="0"/>
          <a:chOff x="0" y="0"/>
          <a:chExt cx="0" cy="0"/>
        </a:xfrm>
      </p:grpSpPr>
      <p:pic>
        <p:nvPicPr>
          <p:cNvPr id="1326" name="Google Shape;1326;p247"/>
          <p:cNvPicPr preferRelativeResize="0"/>
          <p:nvPr/>
        </p:nvPicPr>
        <p:blipFill rotWithShape="1">
          <a:blip r:embed="rId2">
            <a:alphaModFix/>
          </a:blip>
          <a:srcRect/>
          <a:stretch/>
        </p:blipFill>
        <p:spPr>
          <a:xfrm>
            <a:off x="2133600" y="152400"/>
            <a:ext cx="10058400" cy="6705600"/>
          </a:xfrm>
          <a:prstGeom prst="rect">
            <a:avLst/>
          </a:prstGeom>
          <a:noFill/>
          <a:ln>
            <a:noFill/>
          </a:ln>
        </p:spPr>
      </p:pic>
      <p:sp>
        <p:nvSpPr>
          <p:cNvPr id="1327" name="Google Shape;1327;p247"/>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28" name="Google Shape;1328;p24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1329"/>
        <p:cNvGrpSpPr/>
        <p:nvPr/>
      </p:nvGrpSpPr>
      <p:grpSpPr>
        <a:xfrm>
          <a:off x="0" y="0"/>
          <a:ext cx="0" cy="0"/>
          <a:chOff x="0" y="0"/>
          <a:chExt cx="0" cy="0"/>
        </a:xfrm>
      </p:grpSpPr>
      <p:pic>
        <p:nvPicPr>
          <p:cNvPr id="1330" name="Google Shape;1330;p2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1" name="Google Shape;1331;p24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32" name="Google Shape;1332;p24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1 Column">
  <p:cSld name="1_1 Column">
    <p:bg>
      <p:bgPr>
        <a:solidFill>
          <a:schemeClr val="dk1"/>
        </a:solidFill>
        <a:effectLst/>
      </p:bgPr>
    </p:bg>
    <p:spTree>
      <p:nvGrpSpPr>
        <p:cNvPr id="1" name="Shape 1333"/>
        <p:cNvGrpSpPr/>
        <p:nvPr/>
      </p:nvGrpSpPr>
      <p:grpSpPr>
        <a:xfrm>
          <a:off x="0" y="0"/>
          <a:ext cx="0" cy="0"/>
          <a:chOff x="0" y="0"/>
          <a:chExt cx="0" cy="0"/>
        </a:xfrm>
      </p:grpSpPr>
      <p:sp>
        <p:nvSpPr>
          <p:cNvPr id="1334" name="Google Shape;1334;p249"/>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24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FFFFFF"/>
              </a:buClr>
              <a:buSzPts val="700"/>
              <a:buChar char="•"/>
              <a:defRPr sz="700" b="0" i="0">
                <a:solidFill>
                  <a:srgbClr val="FFFFFF"/>
                </a:solidFill>
                <a:latin typeface="Arial"/>
                <a:ea typeface="Arial"/>
                <a:cs typeface="Arial"/>
                <a:sym typeface="Arial"/>
              </a:defRPr>
            </a:lvl2pPr>
            <a:lvl3pPr marL="1371600" lvl="2" indent="-273050" algn="l">
              <a:spcBef>
                <a:spcPts val="390"/>
              </a:spcBef>
              <a:spcAft>
                <a:spcPts val="0"/>
              </a:spcAft>
              <a:buClr>
                <a:srgbClr val="FFFFFF"/>
              </a:buClr>
              <a:buSzPts val="700"/>
              <a:buFont typeface="Merriweather Sans"/>
              <a:buChar char="-"/>
              <a:defRPr sz="700" b="0" i="0">
                <a:solidFill>
                  <a:srgbClr val="FFFFFF"/>
                </a:solidFill>
                <a:latin typeface="Arial"/>
                <a:ea typeface="Arial"/>
                <a:cs typeface="Arial"/>
                <a:sym typeface="Arial"/>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6" name="Google Shape;1336;p24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7" name="Google Shape;1337;p249"/>
          <p:cNvSpPr txBox="1">
            <a:spLocks noGrp="1"/>
          </p:cNvSpPr>
          <p:nvPr>
            <p:ph type="body" idx="2"/>
          </p:nvPr>
        </p:nvSpPr>
        <p:spPr>
          <a:xfrm>
            <a:off x="1595828" y="952362"/>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200"/>
              <a:buNone/>
              <a:defRPr sz="1200">
                <a:solidFill>
                  <a:schemeClr val="accent1"/>
                </a:solidFill>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2 Column" type="twoTxTwoObj">
  <p:cSld name="TWO_OBJECTS_WITH_TEXT">
    <p:bg>
      <p:bgPr>
        <a:solidFill>
          <a:schemeClr val="dk1"/>
        </a:solidFill>
        <a:effectLst/>
      </p:bgPr>
    </p:bg>
    <p:spTree>
      <p:nvGrpSpPr>
        <p:cNvPr id="1" name="Shape 1338"/>
        <p:cNvGrpSpPr/>
        <p:nvPr/>
      </p:nvGrpSpPr>
      <p:grpSpPr>
        <a:xfrm>
          <a:off x="0" y="0"/>
          <a:ext cx="0" cy="0"/>
          <a:chOff x="0" y="0"/>
          <a:chExt cx="0" cy="0"/>
        </a:xfrm>
      </p:grpSpPr>
      <p:sp>
        <p:nvSpPr>
          <p:cNvPr id="1339" name="Google Shape;1339;p250"/>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0" name="Google Shape;1340;p250"/>
          <p:cNvSpPr txBox="1">
            <a:spLocks noGrp="1"/>
          </p:cNvSpPr>
          <p:nvPr>
            <p:ph type="body" idx="1"/>
          </p:nvPr>
        </p:nvSpPr>
        <p:spPr>
          <a:xfrm>
            <a:off x="1596140" y="1535114"/>
            <a:ext cx="4486258"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1" name="Google Shape;1341;p250"/>
          <p:cNvSpPr txBox="1">
            <a:spLocks noGrp="1"/>
          </p:cNvSpPr>
          <p:nvPr>
            <p:ph type="body" idx="2"/>
          </p:nvPr>
        </p:nvSpPr>
        <p:spPr>
          <a:xfrm>
            <a:off x="1596140" y="2042956"/>
            <a:ext cx="4486258"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Font typeface="Arial"/>
              <a:buNone/>
              <a:defRPr sz="700" b="0" i="0">
                <a:solidFill>
                  <a:srgbClr val="FFFFFF"/>
                </a:solidFill>
                <a:latin typeface="Arial"/>
                <a:ea typeface="Arial"/>
                <a:cs typeface="Arial"/>
                <a:sym typeface="Arial"/>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2" name="Google Shape;1342;p250"/>
          <p:cNvSpPr txBox="1">
            <a:spLocks noGrp="1"/>
          </p:cNvSpPr>
          <p:nvPr>
            <p:ph type="body" idx="3"/>
          </p:nvPr>
        </p:nvSpPr>
        <p:spPr>
          <a:xfrm>
            <a:off x="7180295" y="1535114"/>
            <a:ext cx="4488021"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3" name="Google Shape;1343;p250"/>
          <p:cNvSpPr txBox="1">
            <a:spLocks noGrp="1"/>
          </p:cNvSpPr>
          <p:nvPr>
            <p:ph type="body" idx="4"/>
          </p:nvPr>
        </p:nvSpPr>
        <p:spPr>
          <a:xfrm>
            <a:off x="7180295" y="2042956"/>
            <a:ext cx="4488021"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4" name="Google Shape;1344;p250"/>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1345"/>
        <p:cNvGrpSpPr/>
        <p:nvPr/>
      </p:nvGrpSpPr>
      <p:grpSpPr>
        <a:xfrm>
          <a:off x="0" y="0"/>
          <a:ext cx="0" cy="0"/>
          <a:chOff x="0" y="0"/>
          <a:chExt cx="0" cy="0"/>
        </a:xfrm>
      </p:grpSpPr>
      <p:sp>
        <p:nvSpPr>
          <p:cNvPr id="1346" name="Google Shape;1346;p251"/>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p251"/>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1348"/>
        <p:cNvGrpSpPr/>
        <p:nvPr/>
      </p:nvGrpSpPr>
      <p:grpSpPr>
        <a:xfrm>
          <a:off x="0" y="0"/>
          <a:ext cx="0" cy="0"/>
          <a:chOff x="0" y="0"/>
          <a:chExt cx="0" cy="0"/>
        </a:xfrm>
      </p:grpSpPr>
      <p:sp>
        <p:nvSpPr>
          <p:cNvPr id="1349" name="Google Shape;1349;p25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50"/>
        <p:cNvGrpSpPr/>
        <p:nvPr/>
      </p:nvGrpSpPr>
      <p:grpSpPr>
        <a:xfrm>
          <a:off x="0" y="0"/>
          <a:ext cx="0" cy="0"/>
          <a:chOff x="0" y="0"/>
          <a:chExt cx="0" cy="0"/>
        </a:xfrm>
      </p:grpSpPr>
      <p:sp>
        <p:nvSpPr>
          <p:cNvPr id="1351" name="Google Shape;1351;p253"/>
          <p:cNvSpPr txBox="1">
            <a:spLocks noGrp="1"/>
          </p:cNvSpPr>
          <p:nvPr>
            <p:ph type="title"/>
          </p:nvPr>
        </p:nvSpPr>
        <p:spPr>
          <a:xfrm>
            <a:off x="817675" y="3760954"/>
            <a:ext cx="10363200" cy="136207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3200"/>
              <a:buFont typeface="Quattrocento Sans"/>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2" name="Google Shape;1352;p253"/>
          <p:cNvSpPr txBox="1">
            <a:spLocks noGrp="1"/>
          </p:cNvSpPr>
          <p:nvPr>
            <p:ph type="sldNum" idx="12"/>
          </p:nvPr>
        </p:nvSpPr>
        <p:spPr>
          <a:xfrm>
            <a:off x="8930215" y="6386513"/>
            <a:ext cx="2347385"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000000"/>
                </a:solidFill>
                <a:latin typeface="Arial"/>
                <a:ea typeface="Arial"/>
                <a:cs typeface="Arial"/>
                <a:sym typeface="Arial"/>
              </a:defRPr>
            </a:lvl1pPr>
            <a:lvl2pPr marL="0" marR="0" lvl="1" indent="0" algn="l" rtl="0">
              <a:spcBef>
                <a:spcPts val="0"/>
              </a:spcBef>
              <a:buNone/>
              <a:defRPr sz="1900">
                <a:solidFill>
                  <a:srgbClr val="000000"/>
                </a:solidFill>
                <a:latin typeface="Arial"/>
                <a:ea typeface="Arial"/>
                <a:cs typeface="Arial"/>
                <a:sym typeface="Arial"/>
              </a:defRPr>
            </a:lvl2pPr>
            <a:lvl3pPr marL="0" marR="0" lvl="2" indent="0" algn="l" rtl="0">
              <a:spcBef>
                <a:spcPts val="0"/>
              </a:spcBef>
              <a:buNone/>
              <a:defRPr sz="1900">
                <a:solidFill>
                  <a:srgbClr val="000000"/>
                </a:solidFill>
                <a:latin typeface="Arial"/>
                <a:ea typeface="Arial"/>
                <a:cs typeface="Arial"/>
                <a:sym typeface="Arial"/>
              </a:defRPr>
            </a:lvl3pPr>
            <a:lvl4pPr marL="0" marR="0" lvl="3" indent="0" algn="l" rtl="0">
              <a:spcBef>
                <a:spcPts val="0"/>
              </a:spcBef>
              <a:buNone/>
              <a:defRPr sz="1900">
                <a:solidFill>
                  <a:srgbClr val="000000"/>
                </a:solidFill>
                <a:latin typeface="Arial"/>
                <a:ea typeface="Arial"/>
                <a:cs typeface="Arial"/>
                <a:sym typeface="Arial"/>
              </a:defRPr>
            </a:lvl4pPr>
            <a:lvl5pPr marL="0" marR="0" lvl="4" indent="0" algn="l" rtl="0">
              <a:spcBef>
                <a:spcPts val="0"/>
              </a:spcBef>
              <a:buNone/>
              <a:defRPr sz="1900">
                <a:solidFill>
                  <a:srgbClr val="000000"/>
                </a:solidFill>
                <a:latin typeface="Arial"/>
                <a:ea typeface="Arial"/>
                <a:cs typeface="Arial"/>
                <a:sym typeface="Arial"/>
              </a:defRPr>
            </a:lvl5pPr>
            <a:lvl6pPr marL="0" marR="0" lvl="5" indent="0" algn="l" rtl="0">
              <a:spcBef>
                <a:spcPts val="0"/>
              </a:spcBef>
              <a:buNone/>
              <a:defRPr sz="1900">
                <a:solidFill>
                  <a:srgbClr val="000000"/>
                </a:solidFill>
                <a:latin typeface="Arial"/>
                <a:ea typeface="Arial"/>
                <a:cs typeface="Arial"/>
                <a:sym typeface="Arial"/>
              </a:defRPr>
            </a:lvl6pPr>
            <a:lvl7pPr marL="0" marR="0" lvl="6" indent="0" algn="l" rtl="0">
              <a:spcBef>
                <a:spcPts val="0"/>
              </a:spcBef>
              <a:buNone/>
              <a:defRPr sz="1900">
                <a:solidFill>
                  <a:srgbClr val="000000"/>
                </a:solidFill>
                <a:latin typeface="Arial"/>
                <a:ea typeface="Arial"/>
                <a:cs typeface="Arial"/>
                <a:sym typeface="Arial"/>
              </a:defRPr>
            </a:lvl7pPr>
            <a:lvl8pPr marL="0" marR="0" lvl="7" indent="0" algn="l" rtl="0">
              <a:spcBef>
                <a:spcPts val="0"/>
              </a:spcBef>
              <a:buNone/>
              <a:defRPr sz="1900">
                <a:solidFill>
                  <a:srgbClr val="000000"/>
                </a:solidFill>
                <a:latin typeface="Arial"/>
                <a:ea typeface="Arial"/>
                <a:cs typeface="Arial"/>
                <a:sym typeface="Arial"/>
              </a:defRPr>
            </a:lvl8pPr>
            <a:lvl9pPr marL="0" marR="0" lvl="8" indent="0" algn="l" rtl="0">
              <a:spcBef>
                <a:spcPts val="0"/>
              </a:spcBef>
              <a:buNone/>
              <a:defRPr sz="19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353"/>
        <p:cNvGrpSpPr/>
        <p:nvPr/>
      </p:nvGrpSpPr>
      <p:grpSpPr>
        <a:xfrm>
          <a:off x="0" y="0"/>
          <a:ext cx="0" cy="0"/>
          <a:chOff x="0" y="0"/>
          <a:chExt cx="0" cy="0"/>
        </a:xfrm>
      </p:grpSpPr>
      <p:pic>
        <p:nvPicPr>
          <p:cNvPr id="1354" name="Google Shape;1354;p2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5" name="Google Shape;1355;p254"/>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56" name="Google Shape;1356;p254"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357"/>
        <p:cNvGrpSpPr/>
        <p:nvPr/>
      </p:nvGrpSpPr>
      <p:grpSpPr>
        <a:xfrm>
          <a:off x="0" y="0"/>
          <a:ext cx="0" cy="0"/>
          <a:chOff x="0" y="0"/>
          <a:chExt cx="0" cy="0"/>
        </a:xfrm>
      </p:grpSpPr>
      <p:pic>
        <p:nvPicPr>
          <p:cNvPr id="1358" name="Google Shape;1358;p255"/>
          <p:cNvPicPr preferRelativeResize="0"/>
          <p:nvPr/>
        </p:nvPicPr>
        <p:blipFill rotWithShape="1">
          <a:blip r:embed="rId2">
            <a:alphaModFix/>
          </a:blip>
          <a:srcRect b="-2"/>
          <a:stretch/>
        </p:blipFill>
        <p:spPr>
          <a:xfrm>
            <a:off x="0" y="8314"/>
            <a:ext cx="12192000" cy="6849686"/>
          </a:xfrm>
          <a:prstGeom prst="rect">
            <a:avLst/>
          </a:prstGeom>
          <a:noFill/>
          <a:ln>
            <a:noFill/>
          </a:ln>
        </p:spPr>
      </p:pic>
      <p:sp>
        <p:nvSpPr>
          <p:cNvPr id="1359" name="Google Shape;1359;p25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0" name="Google Shape;1360;p25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361"/>
        <p:cNvGrpSpPr/>
        <p:nvPr/>
      </p:nvGrpSpPr>
      <p:grpSpPr>
        <a:xfrm>
          <a:off x="0" y="0"/>
          <a:ext cx="0" cy="0"/>
          <a:chOff x="0" y="0"/>
          <a:chExt cx="0" cy="0"/>
        </a:xfrm>
      </p:grpSpPr>
      <p:pic>
        <p:nvPicPr>
          <p:cNvPr id="1362" name="Google Shape;1362;p256"/>
          <p:cNvPicPr preferRelativeResize="0"/>
          <p:nvPr/>
        </p:nvPicPr>
        <p:blipFill rotWithShape="1">
          <a:blip r:embed="rId2">
            <a:alphaModFix/>
          </a:blip>
          <a:srcRect/>
          <a:stretch/>
        </p:blipFill>
        <p:spPr>
          <a:xfrm>
            <a:off x="0" y="-8164"/>
            <a:ext cx="12192000" cy="6866164"/>
          </a:xfrm>
          <a:prstGeom prst="rect">
            <a:avLst/>
          </a:prstGeom>
          <a:noFill/>
          <a:ln>
            <a:noFill/>
          </a:ln>
        </p:spPr>
      </p:pic>
      <p:sp>
        <p:nvSpPr>
          <p:cNvPr id="1363" name="Google Shape;1363;p256"/>
          <p:cNvSpPr/>
          <p:nvPr/>
        </p:nvSpPr>
        <p:spPr>
          <a:xfrm>
            <a:off x="0" y="-8164"/>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4" name="Google Shape;1364;p256" descr="http://www.virtual-affairs.nl/wp-content/uploads/2014/03/Deloitte_Logo_Wit.png"/>
          <p:cNvPicPr preferRelativeResize="0"/>
          <p:nvPr/>
        </p:nvPicPr>
        <p:blipFill rotWithShape="1">
          <a:blip r:embed="rId3">
            <a:alphaModFix/>
          </a:blip>
          <a:srcRect/>
          <a:stretch/>
        </p:blipFill>
        <p:spPr>
          <a:xfrm>
            <a:off x="334963" y="6355866"/>
            <a:ext cx="1265778" cy="2880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365"/>
        <p:cNvGrpSpPr/>
        <p:nvPr/>
      </p:nvGrpSpPr>
      <p:grpSpPr>
        <a:xfrm>
          <a:off x="0" y="0"/>
          <a:ext cx="0" cy="0"/>
          <a:chOff x="0" y="0"/>
          <a:chExt cx="0" cy="0"/>
        </a:xfrm>
      </p:grpSpPr>
      <p:pic>
        <p:nvPicPr>
          <p:cNvPr id="1366" name="Google Shape;1366;p257"/>
          <p:cNvPicPr preferRelativeResize="0"/>
          <p:nvPr/>
        </p:nvPicPr>
        <p:blipFill rotWithShape="1">
          <a:blip r:embed="rId2">
            <a:alphaModFix/>
          </a:blip>
          <a:srcRect b="-1"/>
          <a:stretch/>
        </p:blipFill>
        <p:spPr>
          <a:xfrm>
            <a:off x="0" y="-7620"/>
            <a:ext cx="12192000" cy="6865620"/>
          </a:xfrm>
          <a:prstGeom prst="rect">
            <a:avLst/>
          </a:prstGeom>
          <a:noFill/>
          <a:ln>
            <a:noFill/>
          </a:ln>
        </p:spPr>
      </p:pic>
      <p:sp>
        <p:nvSpPr>
          <p:cNvPr id="1367" name="Google Shape;1367;p25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8" name="Google Shape;1368;p25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369"/>
        <p:cNvGrpSpPr/>
        <p:nvPr/>
      </p:nvGrpSpPr>
      <p:grpSpPr>
        <a:xfrm>
          <a:off x="0" y="0"/>
          <a:ext cx="0" cy="0"/>
          <a:chOff x="0" y="0"/>
          <a:chExt cx="0" cy="0"/>
        </a:xfrm>
      </p:grpSpPr>
      <p:pic>
        <p:nvPicPr>
          <p:cNvPr id="1370" name="Google Shape;1370;p258"/>
          <p:cNvPicPr preferRelativeResize="0"/>
          <p:nvPr/>
        </p:nvPicPr>
        <p:blipFill rotWithShape="1">
          <a:blip r:embed="rId2">
            <a:alphaModFix/>
          </a:blip>
          <a:srcRect/>
          <a:stretch/>
        </p:blipFill>
        <p:spPr>
          <a:xfrm>
            <a:off x="0" y="8164"/>
            <a:ext cx="12192000" cy="6849836"/>
          </a:xfrm>
          <a:prstGeom prst="rect">
            <a:avLst/>
          </a:prstGeom>
          <a:noFill/>
          <a:ln>
            <a:noFill/>
          </a:ln>
        </p:spPr>
      </p:pic>
      <p:sp>
        <p:nvSpPr>
          <p:cNvPr id="1371" name="Google Shape;1371;p258"/>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2" name="Google Shape;1372;p25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Slide 6">
  <p:cSld name="Divider Slide 6">
    <p:spTree>
      <p:nvGrpSpPr>
        <p:cNvPr id="1" name="Shape 1373"/>
        <p:cNvGrpSpPr/>
        <p:nvPr/>
      </p:nvGrpSpPr>
      <p:grpSpPr>
        <a:xfrm>
          <a:off x="0" y="0"/>
          <a:ext cx="0" cy="0"/>
          <a:chOff x="0" y="0"/>
          <a:chExt cx="0" cy="0"/>
        </a:xfrm>
      </p:grpSpPr>
      <p:pic>
        <p:nvPicPr>
          <p:cNvPr id="1374" name="Google Shape;1374;p2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5" name="Google Shape;1375;p259"/>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6" name="Google Shape;1376;p259"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8">
  <p:cSld name="Divider Slide 8">
    <p:spTree>
      <p:nvGrpSpPr>
        <p:cNvPr id="1" name="Shape 1377"/>
        <p:cNvGrpSpPr/>
        <p:nvPr/>
      </p:nvGrpSpPr>
      <p:grpSpPr>
        <a:xfrm>
          <a:off x="0" y="0"/>
          <a:ext cx="0" cy="0"/>
          <a:chOff x="0" y="0"/>
          <a:chExt cx="0" cy="0"/>
        </a:xfrm>
      </p:grpSpPr>
      <p:pic>
        <p:nvPicPr>
          <p:cNvPr id="1378" name="Google Shape;1378;p2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9" name="Google Shape;1379;p260"/>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80" name="Google Shape;1380;p260"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81"/>
        <p:cNvGrpSpPr/>
        <p:nvPr/>
      </p:nvGrpSpPr>
      <p:grpSpPr>
        <a:xfrm>
          <a:off x="0" y="0"/>
          <a:ext cx="0" cy="0"/>
          <a:chOff x="0" y="0"/>
          <a:chExt cx="0" cy="0"/>
        </a:xfrm>
      </p:grpSpPr>
      <p:grpSp>
        <p:nvGrpSpPr>
          <p:cNvPr id="1382" name="Google Shape;1382;p261"/>
          <p:cNvGrpSpPr/>
          <p:nvPr/>
        </p:nvGrpSpPr>
        <p:grpSpPr>
          <a:xfrm>
            <a:off x="10174728" y="412461"/>
            <a:ext cx="1624017" cy="308763"/>
            <a:chOff x="398463" y="404813"/>
            <a:chExt cx="1627187" cy="307976"/>
          </a:xfrm>
        </p:grpSpPr>
        <p:sp>
          <p:nvSpPr>
            <p:cNvPr id="1383" name="Google Shape;1383;p26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4" name="Google Shape;1384;p26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5" name="Google Shape;1385;p26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6" name="Google Shape;1386;p26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7" name="Google Shape;1387;p26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8" name="Google Shape;1388;p26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9" name="Google Shape;1389;p26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0" name="Google Shape;1390;p26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1" name="Google Shape;1391;p26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2" name="Google Shape;1392;p26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grpSp>
      <p:sp>
        <p:nvSpPr>
          <p:cNvPr id="1393" name="Google Shape;1393;p261"/>
          <p:cNvSpPr txBox="1">
            <a:spLocks noGrp="1"/>
          </p:cNvSpPr>
          <p:nvPr>
            <p:ph type="title"/>
          </p:nvPr>
        </p:nvSpPr>
        <p:spPr>
          <a:xfrm>
            <a:off x="425451" y="322479"/>
            <a:ext cx="9582708" cy="5483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394"/>
        <p:cNvGrpSpPr/>
        <p:nvPr/>
      </p:nvGrpSpPr>
      <p:grpSpPr>
        <a:xfrm>
          <a:off x="0" y="0"/>
          <a:ext cx="0" cy="0"/>
          <a:chOff x="0" y="0"/>
          <a:chExt cx="0" cy="0"/>
        </a:xfrm>
      </p:grpSpPr>
      <p:sp>
        <p:nvSpPr>
          <p:cNvPr id="1395" name="Google Shape;1395;p262"/>
          <p:cNvSpPr txBox="1">
            <a:spLocks noGrp="1"/>
          </p:cNvSpPr>
          <p:nvPr>
            <p:ph type="body" idx="1"/>
          </p:nvPr>
        </p:nvSpPr>
        <p:spPr>
          <a:xfrm>
            <a:off x="393086" y="1809101"/>
            <a:ext cx="11404239" cy="4536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b="0">
                <a:latin typeface="Open Sans Light"/>
                <a:ea typeface="Open Sans Light"/>
                <a:cs typeface="Open Sans Light"/>
                <a:sym typeface="Open Sans Light"/>
              </a:defRPr>
            </a:lvl1pPr>
            <a:lvl2pPr marL="914400" lvl="1" indent="-279400" algn="l">
              <a:spcBef>
                <a:spcPts val="390"/>
              </a:spcBef>
              <a:spcAft>
                <a:spcPts val="0"/>
              </a:spcAft>
              <a:buClr>
                <a:srgbClr val="7F7F7F"/>
              </a:buClr>
              <a:buSzPts val="800"/>
              <a:buFont typeface="Arial"/>
              <a:buChar char="•"/>
              <a:defRPr>
                <a:latin typeface="Open Sans Light"/>
                <a:ea typeface="Open Sans Light"/>
                <a:cs typeface="Open Sans Light"/>
                <a:sym typeface="Open Sans Light"/>
              </a:defRPr>
            </a:lvl2pPr>
            <a:lvl3pPr marL="1371600" lvl="2" indent="-279400" algn="l">
              <a:spcBef>
                <a:spcPts val="160"/>
              </a:spcBef>
              <a:spcAft>
                <a:spcPts val="0"/>
              </a:spcAft>
              <a:buClr>
                <a:srgbClr val="7F7F7F"/>
              </a:buClr>
              <a:buSzPts val="800"/>
              <a:buFont typeface="Arial"/>
              <a:buChar char="•"/>
              <a:defRPr i="1">
                <a:latin typeface="Open Sans Light"/>
                <a:ea typeface="Open Sans Light"/>
                <a:cs typeface="Open Sans Light"/>
                <a:sym typeface="Open Sans Light"/>
              </a:defRPr>
            </a:lvl3pPr>
            <a:lvl4pPr marL="1828800" lvl="3" indent="-279400" algn="l">
              <a:spcBef>
                <a:spcPts val="160"/>
              </a:spcBef>
              <a:spcAft>
                <a:spcPts val="0"/>
              </a:spcAft>
              <a:buClr>
                <a:srgbClr val="7F7F7F"/>
              </a:buClr>
              <a:buSzPts val="800"/>
              <a:buFont typeface="Arial"/>
              <a:buChar char="−"/>
              <a:defRPr i="0">
                <a:latin typeface="Open Sans Light"/>
                <a:ea typeface="Open Sans Light"/>
                <a:cs typeface="Open Sans Light"/>
                <a:sym typeface="Open Sans Light"/>
              </a:defRPr>
            </a:lvl4pPr>
            <a:lvl5pPr marL="2286000" lvl="4" indent="-228600" algn="l">
              <a:spcBef>
                <a:spcPts val="160"/>
              </a:spcBef>
              <a:spcAft>
                <a:spcPts val="0"/>
              </a:spcAft>
              <a:buClr>
                <a:srgbClr val="7F7F7F"/>
              </a:buClr>
              <a:buSzPts val="800"/>
              <a:buFont typeface="Open Sans Light"/>
              <a:buNone/>
              <a:defRPr>
                <a:latin typeface="Open Sans Light"/>
                <a:ea typeface="Open Sans Light"/>
                <a:cs typeface="Open Sans Light"/>
                <a:sym typeface="Open Sans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6" name="Google Shape;1396;p262"/>
          <p:cNvSpPr txBox="1">
            <a:spLocks noGrp="1"/>
          </p:cNvSpPr>
          <p:nvPr>
            <p:ph type="title"/>
          </p:nvPr>
        </p:nvSpPr>
        <p:spPr>
          <a:xfrm>
            <a:off x="393093" y="360610"/>
            <a:ext cx="9528804" cy="469492"/>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72C7E7"/>
              </a:buClr>
              <a:buSzPts val="2800"/>
              <a:buFont typeface="Open Sans Light"/>
              <a:buNone/>
              <a:defRPr sz="2800">
                <a:solidFill>
                  <a:srgbClr val="72C7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97" name="Google Shape;1397;p262"/>
          <p:cNvGrpSpPr/>
          <p:nvPr/>
        </p:nvGrpSpPr>
        <p:grpSpPr>
          <a:xfrm>
            <a:off x="10174725" y="412461"/>
            <a:ext cx="1624017" cy="308763"/>
            <a:chOff x="398463" y="404813"/>
            <a:chExt cx="1627187" cy="307976"/>
          </a:xfrm>
        </p:grpSpPr>
        <p:sp>
          <p:nvSpPr>
            <p:cNvPr id="1398" name="Google Shape;1398;p262"/>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399" name="Google Shape;1399;p2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0" name="Google Shape;1400;p262"/>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1" name="Google Shape;1401;p2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2" name="Google Shape;1402;p262"/>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3" name="Google Shape;1403;p262"/>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4" name="Google Shape;1404;p2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5" name="Google Shape;1405;p2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6" name="Google Shape;1406;p2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7" name="Google Shape;1407;p2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408" name="Google Shape;1408;p262"/>
          <p:cNvSpPr txBox="1">
            <a:spLocks noGrp="1"/>
          </p:cNvSpPr>
          <p:nvPr>
            <p:ph type="ftr" idx="11"/>
          </p:nvPr>
        </p:nvSpPr>
        <p:spPr>
          <a:xfrm>
            <a:off x="393089" y="6407835"/>
            <a:ext cx="10079297" cy="252000"/>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b="0">
                <a:solidFill>
                  <a:srgbClr val="8C8C8C"/>
                </a:solidFill>
                <a:latin typeface="Quattrocento Sans"/>
                <a:ea typeface="Quattrocento Sans"/>
                <a:cs typeface="Quattrocento Sans"/>
                <a:sym typeface="Quattrocento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9" name="Google Shape;1409;p262"/>
          <p:cNvSpPr txBox="1">
            <a:spLocks noGrp="1"/>
          </p:cNvSpPr>
          <p:nvPr>
            <p:ph type="sldNum" idx="12"/>
          </p:nvPr>
        </p:nvSpPr>
        <p:spPr>
          <a:xfrm>
            <a:off x="10715943" y="6407835"/>
            <a:ext cx="1056117" cy="252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a:solidFill>
                  <a:srgbClr val="8C8C8C"/>
                </a:solidFill>
                <a:latin typeface="Quattrocento Sans"/>
                <a:ea typeface="Quattrocento Sans"/>
                <a:cs typeface="Quattrocento Sans"/>
                <a:sym typeface="Quattrocento Sans"/>
              </a:defRPr>
            </a:lvl1pPr>
            <a:lvl2pPr marL="0" marR="0" lvl="1" indent="0" algn="r" rtl="0">
              <a:spcBef>
                <a:spcPts val="0"/>
              </a:spcBef>
              <a:buNone/>
              <a:defRPr sz="800" b="0">
                <a:solidFill>
                  <a:srgbClr val="8C8C8C"/>
                </a:solidFill>
                <a:latin typeface="Quattrocento Sans"/>
                <a:ea typeface="Quattrocento Sans"/>
                <a:cs typeface="Quattrocento Sans"/>
                <a:sym typeface="Quattrocento Sans"/>
              </a:defRPr>
            </a:lvl2pPr>
            <a:lvl3pPr marL="0" marR="0" lvl="2" indent="0" algn="r" rtl="0">
              <a:spcBef>
                <a:spcPts val="0"/>
              </a:spcBef>
              <a:buNone/>
              <a:defRPr sz="800" b="0">
                <a:solidFill>
                  <a:srgbClr val="8C8C8C"/>
                </a:solidFill>
                <a:latin typeface="Quattrocento Sans"/>
                <a:ea typeface="Quattrocento Sans"/>
                <a:cs typeface="Quattrocento Sans"/>
                <a:sym typeface="Quattrocento Sans"/>
              </a:defRPr>
            </a:lvl3pPr>
            <a:lvl4pPr marL="0" marR="0" lvl="3" indent="0" algn="r" rtl="0">
              <a:spcBef>
                <a:spcPts val="0"/>
              </a:spcBef>
              <a:buNone/>
              <a:defRPr sz="800" b="0">
                <a:solidFill>
                  <a:srgbClr val="8C8C8C"/>
                </a:solidFill>
                <a:latin typeface="Quattrocento Sans"/>
                <a:ea typeface="Quattrocento Sans"/>
                <a:cs typeface="Quattrocento Sans"/>
                <a:sym typeface="Quattrocento Sans"/>
              </a:defRPr>
            </a:lvl4pPr>
            <a:lvl5pPr marL="0" marR="0" lvl="4" indent="0" algn="r" rtl="0">
              <a:spcBef>
                <a:spcPts val="0"/>
              </a:spcBef>
              <a:buNone/>
              <a:defRPr sz="800" b="0">
                <a:solidFill>
                  <a:srgbClr val="8C8C8C"/>
                </a:solidFill>
                <a:latin typeface="Quattrocento Sans"/>
                <a:ea typeface="Quattrocento Sans"/>
                <a:cs typeface="Quattrocento Sans"/>
                <a:sym typeface="Quattrocento Sans"/>
              </a:defRPr>
            </a:lvl5pPr>
            <a:lvl6pPr marL="0" marR="0" lvl="5" indent="0" algn="r" rtl="0">
              <a:spcBef>
                <a:spcPts val="0"/>
              </a:spcBef>
              <a:buNone/>
              <a:defRPr sz="800" b="0">
                <a:solidFill>
                  <a:srgbClr val="8C8C8C"/>
                </a:solidFill>
                <a:latin typeface="Quattrocento Sans"/>
                <a:ea typeface="Quattrocento Sans"/>
                <a:cs typeface="Quattrocento Sans"/>
                <a:sym typeface="Quattrocento Sans"/>
              </a:defRPr>
            </a:lvl6pPr>
            <a:lvl7pPr marL="0" marR="0" lvl="6" indent="0" algn="r" rtl="0">
              <a:spcBef>
                <a:spcPts val="0"/>
              </a:spcBef>
              <a:buNone/>
              <a:defRPr sz="800" b="0">
                <a:solidFill>
                  <a:srgbClr val="8C8C8C"/>
                </a:solidFill>
                <a:latin typeface="Quattrocento Sans"/>
                <a:ea typeface="Quattrocento Sans"/>
                <a:cs typeface="Quattrocento Sans"/>
                <a:sym typeface="Quattrocento Sans"/>
              </a:defRPr>
            </a:lvl7pPr>
            <a:lvl8pPr marL="0" marR="0" lvl="7" indent="0" algn="r" rtl="0">
              <a:spcBef>
                <a:spcPts val="0"/>
              </a:spcBef>
              <a:buNone/>
              <a:defRPr sz="800" b="0">
                <a:solidFill>
                  <a:srgbClr val="8C8C8C"/>
                </a:solidFill>
                <a:latin typeface="Quattrocento Sans"/>
                <a:ea typeface="Quattrocento Sans"/>
                <a:cs typeface="Quattrocento Sans"/>
                <a:sym typeface="Quattrocento Sans"/>
              </a:defRPr>
            </a:lvl8pPr>
            <a:lvl9pPr marL="0" marR="0" lvl="8" indent="0" algn="r" rtl="0">
              <a:spcBef>
                <a:spcPts val="0"/>
              </a:spcBef>
              <a:buNone/>
              <a:defRPr sz="800" b="0">
                <a:solidFill>
                  <a:srgbClr val="8C8C8C"/>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410"/>
        <p:cNvGrpSpPr/>
        <p:nvPr/>
      </p:nvGrpSpPr>
      <p:grpSpPr>
        <a:xfrm>
          <a:off x="0" y="0"/>
          <a:ext cx="0" cy="0"/>
          <a:chOff x="0" y="0"/>
          <a:chExt cx="0" cy="0"/>
        </a:xfrm>
      </p:grpSpPr>
      <p:sp>
        <p:nvSpPr>
          <p:cNvPr id="1411" name="Google Shape;1411;p263"/>
          <p:cNvSpPr txBox="1">
            <a:spLocks noGrp="1"/>
          </p:cNvSpPr>
          <p:nvPr>
            <p:ph type="title"/>
          </p:nvPr>
        </p:nvSpPr>
        <p:spPr>
          <a:xfrm>
            <a:off x="501651" y="317501"/>
            <a:ext cx="11188700" cy="6985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2" name="Google Shape;1412;p263"/>
          <p:cNvSpPr txBox="1">
            <a:spLocks noGrp="1"/>
          </p:cNvSpPr>
          <p:nvPr>
            <p:ph type="body" idx="1"/>
          </p:nvPr>
        </p:nvSpPr>
        <p:spPr>
          <a:xfrm>
            <a:off x="501651" y="1665289"/>
            <a:ext cx="11165416" cy="47164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800"/>
              <a:buNone/>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3" name="Google Shape;1413;p26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8"/>
        <p:cNvGrpSpPr/>
        <p:nvPr/>
      </p:nvGrpSpPr>
      <p:grpSpPr>
        <a:xfrm>
          <a:off x="0" y="0"/>
          <a:ext cx="0" cy="0"/>
          <a:chOff x="0" y="0"/>
          <a:chExt cx="0" cy="0"/>
        </a:xfrm>
      </p:grpSpPr>
      <p:pic>
        <p:nvPicPr>
          <p:cNvPr id="29" name="Google Shape;29;p11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 name="Google Shape;30;p11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31" name="Google Shape;31;p11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theme" Target="../theme/theme2.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theme" Target="../theme/theme3.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4"/>
        <p:cNvGrpSpPr/>
        <p:nvPr/>
      </p:nvGrpSpPr>
      <p:grpSpPr>
        <a:xfrm>
          <a:off x="0" y="0"/>
          <a:ext cx="0" cy="0"/>
          <a:chOff x="0" y="0"/>
          <a:chExt cx="0" cy="0"/>
        </a:xfrm>
      </p:grpSpPr>
      <p:sp>
        <p:nvSpPr>
          <p:cNvPr id="1235" name="Google Shape;1235;p114"/>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rgbClr val="3F3F3F"/>
              </a:buClr>
              <a:buSzPts val="2400"/>
              <a:buFont typeface="Quattrocento Sans"/>
              <a:buNone/>
              <a:defRPr sz="2400" b="0" i="0" u="none" strike="noStrike" cap="none">
                <a:solidFill>
                  <a:srgbClr val="3F3F3F"/>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6" name="Google Shape;1236;p114"/>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Quattrocento Sans"/>
                <a:ea typeface="Quattrocento Sans"/>
                <a:cs typeface="Quattrocento Sans"/>
                <a:sym typeface="Quattrocento Sans"/>
              </a:defRPr>
            </a:lvl1pPr>
            <a:lvl2pPr marL="914400" marR="0" lvl="1" indent="-279400" algn="l" rtl="0">
              <a:spcBef>
                <a:spcPts val="390"/>
              </a:spcBef>
              <a:spcAft>
                <a:spcPts val="0"/>
              </a:spcAft>
              <a:buClr>
                <a:srgbClr val="7F7F7F"/>
              </a:buClr>
              <a:buSzPts val="800"/>
              <a:buFont typeface="Arial"/>
              <a:buChar char="•"/>
              <a:defRPr sz="800" b="0" i="0" u="none" strike="noStrike" cap="none">
                <a:solidFill>
                  <a:srgbClr val="7F7F7F"/>
                </a:solidFill>
                <a:latin typeface="Open Sans"/>
                <a:ea typeface="Open Sans"/>
                <a:cs typeface="Open Sans"/>
                <a:sym typeface="Open Sans"/>
              </a:defRPr>
            </a:lvl2pPr>
            <a:lvl3pPr marL="1371600" marR="0" lvl="2"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3pPr>
            <a:lvl4pPr marL="1828800" marR="0" lvl="3"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4pPr>
            <a:lvl5pPr marL="2286000" marR="0" lvl="4"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9pPr>
          </a:lstStyle>
          <a:p>
            <a:endParaRPr/>
          </a:p>
        </p:txBody>
      </p:sp>
      <p:sp>
        <p:nvSpPr>
          <p:cNvPr id="1237" name="Google Shape;1237;p11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marR="0" lvl="0" algn="r" rtl="0">
              <a:spcBef>
                <a:spcPts val="0"/>
              </a:spcBef>
              <a:spcAft>
                <a:spcPts val="0"/>
              </a:spcAft>
              <a:buSzPts val="1400"/>
              <a:buNone/>
              <a:defRPr sz="7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33.jpg"/><Relationship Id="rId11" Type="http://schemas.openxmlformats.org/officeDocument/2006/relationships/image" Target="../media/image26.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19.xml"/><Relationship Id="rId6" Type="http://schemas.openxmlformats.org/officeDocument/2006/relationships/image" Target="../media/image40.jp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119.xml"/><Relationship Id="rId5" Type="http://schemas.openxmlformats.org/officeDocument/2006/relationships/chart" Target="../charts/chart11.xml"/><Relationship Id="rId4" Type="http://schemas.openxmlformats.org/officeDocument/2006/relationships/chart" Target="../charts/chart10.xml"/></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4.png"/><Relationship Id="rId7"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19.xml"/><Relationship Id="rId6" Type="http://schemas.openxmlformats.org/officeDocument/2006/relationships/image" Target="../media/image47.jp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1.png"/><Relationship Id="rId7"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19.xml"/><Relationship Id="rId6" Type="http://schemas.openxmlformats.org/officeDocument/2006/relationships/image" Target="../media/image47.jpg"/><Relationship Id="rId11"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7.png"/><Relationship Id="rId7"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19.xml"/><Relationship Id="rId6" Type="http://schemas.openxmlformats.org/officeDocument/2006/relationships/image" Target="../media/image60.jp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4.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5.xml"/><Relationship Id="rId1" Type="http://schemas.openxmlformats.org/officeDocument/2006/relationships/slideLayout" Target="../slideLayouts/slideLayout119.xml"/><Relationship Id="rId4" Type="http://schemas.openxmlformats.org/officeDocument/2006/relationships/chart" Target="../charts/char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119.xml"/><Relationship Id="rId4" Type="http://schemas.openxmlformats.org/officeDocument/2006/relationships/chart" Target="../charts/chart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8.xml"/><Relationship Id="rId1" Type="http://schemas.openxmlformats.org/officeDocument/2006/relationships/slideLayout" Target="../slideLayouts/slideLayout119.xml"/><Relationship Id="rId4" Type="http://schemas.openxmlformats.org/officeDocument/2006/relationships/chart" Target="../charts/chart21.xml"/></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1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5.jpg"/></Relationships>
</file>

<file path=ppt/slides/_rels/slide5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2.xml"/><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3.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4.xml"/><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7.png"/><Relationship Id="rId7"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119.xml"/><Relationship Id="rId6" Type="http://schemas.openxmlformats.org/officeDocument/2006/relationships/image" Target="../media/image65.jpg"/><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6.xml"/><Relationship Id="rId1" Type="http://schemas.openxmlformats.org/officeDocument/2006/relationships/slideLayout" Target="../slideLayouts/slideLayout119.xml"/><Relationship Id="rId4" Type="http://schemas.openxmlformats.org/officeDocument/2006/relationships/chart" Target="../charts/chart28.xml"/></Relationships>
</file>

<file path=ppt/slides/_rels/slide5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7.xml"/><Relationship Id="rId1" Type="http://schemas.openxmlformats.org/officeDocument/2006/relationships/slideLayout" Target="../slideLayouts/slideLayout119.xml"/><Relationship Id="rId4" Type="http://schemas.openxmlformats.org/officeDocument/2006/relationships/chart" Target="../charts/char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0.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a:solidFill>
                  <a:schemeClr val="accent1"/>
                </a:solidFill>
                <a:latin typeface="Verdana"/>
                <a:ea typeface="Verdana"/>
                <a:cs typeface="Verdana"/>
                <a:sym typeface="Verdana"/>
              </a:rPr>
              <a:t>Network QoS</a:t>
            </a:r>
            <a:endParaRPr/>
          </a:p>
          <a:p>
            <a:pPr marL="0" marR="0" lvl="0" indent="0" algn="l" rtl="0">
              <a:spcBef>
                <a:spcPts val="1333"/>
              </a:spcBef>
              <a:spcAft>
                <a:spcPts val="0"/>
              </a:spcAft>
              <a:buClr>
                <a:schemeClr val="lt1"/>
              </a:buClr>
              <a:buSzPts val="2000"/>
              <a:buFont typeface="Arial"/>
              <a:buNone/>
            </a:pPr>
            <a:r>
              <a:rPr lang="fr-FR" sz="2000" b="0" i="0" u="none" strike="noStrike" cap="none">
                <a:solidFill>
                  <a:schemeClr val="lt1"/>
                </a:solidFill>
                <a:latin typeface="Verdana"/>
                <a:ea typeface="Verdana"/>
                <a:cs typeface="Verdana"/>
                <a:sym typeface="Verdana"/>
              </a:rPr>
              <a:t>Intermediate report </a:t>
            </a:r>
            <a:endParaRPr/>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a:solidFill>
                  <a:schemeClr val="lt1"/>
                </a:solidFill>
              </a:rPr>
              <a:t>November 7</a:t>
            </a:r>
            <a:r>
              <a:rPr lang="fr-FR" sz="1400" baseline="30000">
                <a:solidFill>
                  <a:schemeClr val="lt1"/>
                </a:solidFill>
              </a:rPr>
              <a:t>th</a:t>
            </a:r>
            <a:r>
              <a:rPr lang="fr-FR" sz="1400">
                <a:solidFill>
                  <a:schemeClr val="lt1"/>
                </a:solidFill>
              </a:rPr>
              <a:t>, 2023</a:t>
            </a:r>
            <a:endParaRPr/>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Intermediate report</a:t>
            </a:r>
            <a:br>
              <a:rPr lang="fr-FR" sz="2400">
                <a:solidFill>
                  <a:srgbClr val="414141"/>
                </a:solidFill>
              </a:rPr>
            </a:br>
            <a:endParaRPr sz="240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11</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47859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Cotonou 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0" marR="0" lvl="0" indent="0" algn="l" rtl="0">
              <a:lnSpc>
                <a:spcPct val="150000"/>
              </a:lnSpc>
              <a:spcBef>
                <a:spcPts val="0"/>
              </a:spcBef>
              <a:spcAft>
                <a:spcPts val="0"/>
              </a:spcAft>
              <a:buNone/>
            </a:pPr>
            <a:r>
              <a:rPr lang="fr-FR" sz="1400" b="1" dirty="0">
                <a:solidFill>
                  <a:schemeClr val="accent1"/>
                </a:solidFill>
                <a:latin typeface="Verdana"/>
                <a:ea typeface="Verdana"/>
                <a:cs typeface="Verdana"/>
                <a:sym typeface="Verdana"/>
              </a:rPr>
              <a:t>2. </a:t>
            </a:r>
            <a:r>
              <a:rPr lang="fr-FR" sz="1400" dirty="0">
                <a:solidFill>
                  <a:schemeClr val="dk1"/>
                </a:solidFill>
                <a:latin typeface="Verdana"/>
                <a:ea typeface="Verdana"/>
                <a:cs typeface="Verdana"/>
                <a:sym typeface="Verdana"/>
              </a:rPr>
              <a:t>A RAN network audit for MTN BENIN, </a:t>
            </a:r>
            <a:r>
              <a:rPr lang="fr-FR" sz="1400" dirty="0" err="1">
                <a:solidFill>
                  <a:schemeClr val="dk1"/>
                </a:solidFill>
                <a:latin typeface="Verdana"/>
                <a:ea typeface="Verdana"/>
                <a:cs typeface="Verdana"/>
                <a:sym typeface="Verdana"/>
              </a:rPr>
              <a:t>aiming</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identify</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weak</a:t>
            </a:r>
            <a:r>
              <a:rPr lang="fr-FR" sz="1400" dirty="0">
                <a:solidFill>
                  <a:schemeClr val="dk1"/>
                </a:solidFill>
                <a:latin typeface="Verdana"/>
                <a:ea typeface="Verdana"/>
                <a:cs typeface="Verdana"/>
                <a:sym typeface="Verdana"/>
              </a:rPr>
              <a:t> points as </a:t>
            </a:r>
            <a:r>
              <a:rPr lang="fr-FR" sz="1400" dirty="0" err="1">
                <a:solidFill>
                  <a:schemeClr val="dk1"/>
                </a:solidFill>
                <a:latin typeface="Verdana"/>
                <a:ea typeface="Verdana"/>
                <a:cs typeface="Verdana"/>
                <a:sym typeface="Verdana"/>
              </a:rPr>
              <a:t>well</a:t>
            </a:r>
            <a:r>
              <a:rPr lang="fr-FR" sz="1400" dirty="0">
                <a:solidFill>
                  <a:schemeClr val="dk1"/>
                </a:solidFill>
                <a:latin typeface="Verdana"/>
                <a:ea typeface="Verdana"/>
                <a:cs typeface="Verdana"/>
                <a:sym typeface="Verdana"/>
              </a:rPr>
              <a:t> as </a:t>
            </a:r>
            <a:r>
              <a:rPr lang="fr-FR" sz="1400" dirty="0" err="1">
                <a:solidFill>
                  <a:schemeClr val="dk1"/>
                </a:solidFill>
                <a:latin typeface="Verdana"/>
                <a:ea typeface="Verdana"/>
                <a:cs typeface="Verdana"/>
                <a:sym typeface="Verdana"/>
              </a:rPr>
              <a:t>suggests</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proposals</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improve</a:t>
            </a:r>
            <a:r>
              <a:rPr lang="fr-FR" sz="1400" dirty="0">
                <a:solidFill>
                  <a:schemeClr val="dk1"/>
                </a:solidFill>
                <a:latin typeface="Verdana"/>
                <a:ea typeface="Verdana"/>
                <a:cs typeface="Verdana"/>
                <a:sym typeface="Verdana"/>
              </a:rPr>
              <a:t> the network </a:t>
            </a:r>
            <a:r>
              <a:rPr lang="fr-FR" sz="1400" dirty="0" err="1">
                <a:solidFill>
                  <a:schemeClr val="dk1"/>
                </a:solidFill>
                <a:latin typeface="Verdana"/>
                <a:ea typeface="Verdana"/>
                <a:cs typeface="Verdana"/>
                <a:sym typeface="Verdana"/>
              </a:rPr>
              <a:t>quality</a:t>
            </a:r>
            <a:r>
              <a:rPr lang="fr-FR" sz="1400" dirty="0">
                <a:solidFill>
                  <a:schemeClr val="dk1"/>
                </a:solidFill>
                <a:latin typeface="Verdana"/>
                <a:ea typeface="Verdana"/>
                <a:cs typeface="Verdana"/>
                <a:sym typeface="Verdana"/>
              </a:rPr>
              <a:t>, and </a:t>
            </a:r>
            <a:r>
              <a:rPr lang="fr-FR" sz="1400" dirty="0" err="1">
                <a:solidFill>
                  <a:schemeClr val="dk1"/>
                </a:solidFill>
                <a:latin typeface="Verdana"/>
                <a:ea typeface="Verdana"/>
                <a:cs typeface="Verdana"/>
                <a:sym typeface="Verdana"/>
              </a:rPr>
              <a:t>so</a:t>
            </a:r>
            <a:r>
              <a:rPr lang="fr-FR" sz="1400" dirty="0">
                <a:solidFill>
                  <a:schemeClr val="dk1"/>
                </a:solidFill>
                <a:latin typeface="Verdana"/>
                <a:ea typeface="Verdana"/>
                <a:cs typeface="Verdana"/>
                <a:sym typeface="Verdana"/>
              </a:rPr>
              <a:t> the final user perception</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based</a:t>
            </a:r>
            <a:r>
              <a:rPr lang="fr-FR" sz="1400" b="0" i="0" u="none" strike="noStrike" cap="none" dirty="0">
                <a:solidFill>
                  <a:schemeClr val="dk1"/>
                </a:solidFill>
                <a:latin typeface="Verdana"/>
                <a:ea typeface="Verdana"/>
                <a:cs typeface="Verdana"/>
                <a:sym typeface="Verdana"/>
              </a:rPr>
              <a:t> on Performance </a:t>
            </a:r>
            <a:r>
              <a:rPr lang="fr-FR" sz="1400" b="0" i="0" u="none" strike="noStrike" cap="none" dirty="0" err="1">
                <a:solidFill>
                  <a:schemeClr val="dk1"/>
                </a:solidFill>
                <a:latin typeface="Verdana"/>
                <a:ea typeface="Verdana"/>
                <a:cs typeface="Verdana"/>
                <a:sym typeface="Verdana"/>
              </a:rPr>
              <a:t>Measurement</a:t>
            </a:r>
            <a:r>
              <a:rPr lang="fr-FR" sz="1400" b="0" i="0" u="none" strike="noStrike" cap="none" dirty="0">
                <a:solidFill>
                  <a:schemeClr val="dk1"/>
                </a:solidFill>
                <a:latin typeface="Verdana"/>
                <a:ea typeface="Verdana"/>
                <a:cs typeface="Verdana"/>
                <a:sym typeface="Verdana"/>
              </a:rPr>
              <a:t> data </a:t>
            </a:r>
            <a:r>
              <a:rPr lang="fr-FR" sz="1400" b="0" i="0" u="none" strike="noStrike" cap="none" dirty="0" err="1">
                <a:solidFill>
                  <a:schemeClr val="dk1"/>
                </a:solidFill>
                <a:latin typeface="Verdana"/>
                <a:ea typeface="Verdana"/>
                <a:cs typeface="Verdana"/>
                <a:sym typeface="Verdana"/>
              </a:rPr>
              <a:t>mainly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between</a:t>
            </a:r>
            <a:r>
              <a:rPr lang="fr-FR" sz="1400" b="0" i="0" u="none" strike="noStrike" cap="none" dirty="0">
                <a:solidFill>
                  <a:schemeClr val="dk1"/>
                </a:solidFill>
                <a:latin typeface="Verdana"/>
                <a:ea typeface="Verdana"/>
                <a:cs typeface="Verdana"/>
                <a:sym typeface="Verdana"/>
              </a:rPr>
              <a:t> 19th </a:t>
            </a:r>
            <a:r>
              <a:rPr lang="fr-FR" sz="1400" b="0" i="0" u="none" strike="noStrike" cap="none" dirty="0" err="1">
                <a:solidFill>
                  <a:schemeClr val="dk1"/>
                </a:solidFill>
                <a:latin typeface="Verdana"/>
                <a:ea typeface="Verdana"/>
                <a:cs typeface="Verdana"/>
                <a:sym typeface="Verdana"/>
              </a:rPr>
              <a:t>September</a:t>
            </a:r>
            <a:r>
              <a:rPr lang="fr-FR" sz="1400" b="0" i="0" u="none" strike="noStrike" cap="none" dirty="0">
                <a:solidFill>
                  <a:schemeClr val="dk1"/>
                </a:solidFill>
                <a:latin typeface="Verdana"/>
                <a:ea typeface="Verdana"/>
                <a:cs typeface="Verdana"/>
                <a:sym typeface="Verdana"/>
              </a:rPr>
              <a:t> to 04th </a:t>
            </a:r>
            <a:r>
              <a:rPr lang="fr-FR" sz="1400" b="0" i="0" u="none" strike="noStrike" cap="none" dirty="0" err="1">
                <a:solidFill>
                  <a:schemeClr val="dk1"/>
                </a:solidFill>
                <a:latin typeface="Verdana"/>
                <a:ea typeface="Verdana"/>
                <a:cs typeface="Verdana"/>
                <a:sym typeface="Verdana"/>
              </a:rPr>
              <a:t>October</a:t>
            </a:r>
            <a:r>
              <a:rPr lang="fr-FR" sz="1400" b="0" i="0" u="none" strike="noStrike" cap="none" dirty="0">
                <a:solidFill>
                  <a:schemeClr val="dk1"/>
                </a:solidFill>
                <a:latin typeface="Verdana"/>
                <a:ea typeface="Verdana"/>
                <a:cs typeface="Verdana"/>
                <a:sym typeface="Verdana"/>
              </a:rPr>
              <a:t> 2023 and Configuration settings of 4th </a:t>
            </a:r>
            <a:r>
              <a:rPr lang="fr-FR" sz="1400" b="0" i="0" u="none" strike="noStrike" cap="none" dirty="0" err="1">
                <a:solidFill>
                  <a:schemeClr val="dk1"/>
                </a:solidFill>
                <a:latin typeface="Verdana"/>
                <a:ea typeface="Verdana"/>
                <a:cs typeface="Verdana"/>
                <a:sym typeface="Verdana"/>
              </a:rPr>
              <a:t>October</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This </a:t>
            </a:r>
            <a:r>
              <a:rPr lang="fr-FR" sz="1400" b="0" i="0" u="none" strike="noStrike" cap="none" dirty="0" err="1">
                <a:solidFill>
                  <a:schemeClr val="dk1"/>
                </a:solidFill>
                <a:latin typeface="Verdana"/>
                <a:ea typeface="Verdana"/>
                <a:cs typeface="Verdana"/>
                <a:sym typeface="Verdana"/>
              </a:rPr>
              <a:t>intermediate</a:t>
            </a:r>
            <a:r>
              <a:rPr lang="fr-FR" sz="1400" b="0" i="0" u="none" strike="noStrike" cap="none" dirty="0">
                <a:solidFill>
                  <a:schemeClr val="dk1"/>
                </a:solidFill>
                <a:latin typeface="Verdana"/>
                <a:ea typeface="Verdana"/>
                <a:cs typeface="Verdana"/>
                <a:sym typeface="Verdana"/>
              </a:rPr>
              <a:t> report </a:t>
            </a:r>
            <a:r>
              <a:rPr lang="fr-FR" sz="1400" b="0" i="0" u="none" strike="noStrike" cap="none" dirty="0" err="1">
                <a:solidFill>
                  <a:schemeClr val="dk1"/>
                </a:solidFill>
                <a:latin typeface="Verdana"/>
                <a:ea typeface="Verdana"/>
                <a:cs typeface="Verdana"/>
                <a:sym typeface="Verdana"/>
              </a:rPr>
              <a:t>includes</a:t>
            </a:r>
            <a:r>
              <a:rPr lang="fr-FR" sz="1400" b="0" i="0" u="none" strike="noStrike" cap="none" dirty="0">
                <a:solidFill>
                  <a:schemeClr val="dk1"/>
                </a:solidFill>
                <a:latin typeface="Verdana"/>
                <a:ea typeface="Verdana"/>
                <a:cs typeface="Verdana"/>
                <a:sym typeface="Verdana"/>
              </a:rPr>
              <a:t> the PM and </a:t>
            </a:r>
            <a:r>
              <a:rPr lang="fr-FR" sz="1400" b="0" i="0" u="none" strike="noStrike" cap="none" dirty="0" err="1">
                <a:solidFill>
                  <a:schemeClr val="dk1"/>
                </a:solidFill>
                <a:latin typeface="Verdana"/>
                <a:ea typeface="Verdana"/>
                <a:cs typeface="Verdana"/>
                <a:sym typeface="Verdana"/>
              </a:rPr>
              <a:t>capacity</a:t>
            </a:r>
            <a:r>
              <a:rPr lang="fr-FR" sz="1400" b="0" i="0" u="none" strike="noStrike" cap="none" dirty="0">
                <a:solidFill>
                  <a:schemeClr val="dk1"/>
                </a:solidFill>
                <a:latin typeface="Verdana"/>
                <a:ea typeface="Verdana"/>
                <a:cs typeface="Verdana"/>
                <a:sym typeface="Verdana"/>
              </a:rPr>
              <a:t> audit, CM 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ongoing</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a:solidFill>
                  <a:schemeClr val="dk1"/>
                </a:solidFill>
                <a:latin typeface="Verdana"/>
                <a:ea typeface="Verdana"/>
                <a:cs typeface="Verdana"/>
                <a:sym typeface="Verdana"/>
              </a:rPr>
              <a:t>Comments</a:t>
            </a:r>
            <a:r>
              <a:rPr lang="fr-FR" sz="1400" b="0" i="0" u="none" strike="noStrike" cap="none" dirty="0">
                <a:solidFill>
                  <a:schemeClr val="dk1"/>
                </a:solidFill>
                <a:latin typeface="Verdana"/>
                <a:ea typeface="Verdana"/>
                <a:cs typeface="Verdana"/>
                <a:sym typeface="Verdana"/>
              </a:rPr>
              <a:t> 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2"/>
          <p:cNvSpPr txBox="1"/>
          <p:nvPr/>
        </p:nvSpPr>
        <p:spPr>
          <a:xfrm>
            <a:off x="2922754"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 Results: Cotonou Benchmark</a:t>
            </a:r>
            <a:endParaRPr/>
          </a:p>
        </p:txBody>
      </p:sp>
      <p:sp>
        <p:nvSpPr>
          <p:cNvPr id="1667" name="Google Shape;1667;p12"/>
          <p:cNvSpPr txBox="1"/>
          <p:nvPr/>
        </p:nvSpPr>
        <p:spPr>
          <a:xfrm>
            <a:off x="-126460" y="2090740"/>
            <a:ext cx="273347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Part1</a:t>
            </a:r>
            <a:endParaRPr/>
          </a:p>
        </p:txBody>
      </p:sp>
      <p:cxnSp>
        <p:nvCxnSpPr>
          <p:cNvPr id="1668" name="Google Shape;1668;p12"/>
          <p:cNvCxnSpPr/>
          <p:nvPr/>
        </p:nvCxnSpPr>
        <p:spPr>
          <a:xfrm>
            <a:off x="2675106"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3"/>
          <p:cNvSpPr txBox="1"/>
          <p:nvPr/>
        </p:nvSpPr>
        <p:spPr>
          <a:xfrm>
            <a:off x="2533648" y="2090740"/>
            <a:ext cx="6817731"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tests Activity, Current Status &amp; Progress</a:t>
            </a:r>
            <a:endParaRPr/>
          </a:p>
        </p:txBody>
      </p:sp>
      <p:sp>
        <p:nvSpPr>
          <p:cNvPr id="1674" name="Google Shape;1674;p13"/>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675" name="Google Shape;1675;p1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Drive tests Activity, </a:t>
            </a:r>
            <a:r>
              <a:rPr lang="fr-FR" sz="2400" dirty="0" err="1">
                <a:solidFill>
                  <a:srgbClr val="414141"/>
                </a:solidFill>
              </a:rPr>
              <a:t>Current</a:t>
            </a:r>
            <a:r>
              <a:rPr lang="fr-FR" sz="2400" dirty="0">
                <a:solidFill>
                  <a:srgbClr val="414141"/>
                </a:solidFill>
              </a:rPr>
              <a:t> Status &amp; Progress</a:t>
            </a:r>
            <a:br>
              <a:rPr lang="fr-FR" sz="2400" dirty="0">
                <a:solidFill>
                  <a:srgbClr val="414141"/>
                </a:solidFill>
              </a:rPr>
            </a:br>
            <a:r>
              <a:rPr lang="fr-FR" sz="2400" dirty="0">
                <a:solidFill>
                  <a:srgbClr val="7F7F7F"/>
                </a:solidFill>
                <a:latin typeface="Verdana"/>
                <a:ea typeface="Verdana"/>
                <a:cs typeface="Verdana"/>
                <a:sym typeface="Verdana"/>
              </a:rPr>
              <a:t>Drive test and Benchmark </a:t>
            </a:r>
            <a:r>
              <a:rPr lang="fr-FR" sz="2400" dirty="0" err="1">
                <a:solidFill>
                  <a:srgbClr val="7F7F7F"/>
                </a:solidFill>
                <a:latin typeface="Verdana"/>
                <a:ea typeface="Verdana"/>
                <a:cs typeface="Verdana"/>
                <a:sym typeface="Verdana"/>
              </a:rPr>
              <a:t>evaluation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on </a:t>
            </a:r>
            <a:r>
              <a:rPr lang="fr-FR" sz="2400" dirty="0" err="1">
                <a:solidFill>
                  <a:srgbClr val="7F7F7F"/>
                </a:solidFill>
                <a:latin typeface="Verdana"/>
                <a:ea typeface="Verdana"/>
                <a:cs typeface="Verdana"/>
                <a:sym typeface="Verdana"/>
              </a:rPr>
              <a:t>track</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according</a:t>
            </a:r>
            <a:r>
              <a:rPr lang="fr-FR" sz="2400" dirty="0">
                <a:solidFill>
                  <a:srgbClr val="7F7F7F"/>
                </a:solidFill>
                <a:latin typeface="Verdana"/>
                <a:ea typeface="Verdana"/>
                <a:cs typeface="Verdana"/>
                <a:sym typeface="Verdana"/>
              </a:rPr>
              <a:t> to initial plan</a:t>
            </a:r>
            <a:endParaRPr sz="2400" dirty="0">
              <a:solidFill>
                <a:srgbClr val="414141"/>
              </a:solidFill>
            </a:endParaRPr>
          </a:p>
        </p:txBody>
      </p:sp>
      <p:sp>
        <p:nvSpPr>
          <p:cNvPr id="1682" name="Google Shape;1682;p1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683" name="Google Shape;1683;p1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84" name="Google Shape;1684;p14"/>
          <p:cNvSpPr txBox="1"/>
          <p:nvPr/>
        </p:nvSpPr>
        <p:spPr>
          <a:xfrm>
            <a:off x="1018540" y="1389544"/>
            <a:ext cx="6128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dk1"/>
                </a:solidFill>
                <a:latin typeface="Verdana"/>
                <a:ea typeface="Verdana"/>
                <a:cs typeface="Verdana"/>
                <a:sym typeface="Verdana"/>
              </a:rPr>
              <a:t>The Drive Test </a:t>
            </a:r>
            <a:r>
              <a:rPr lang="fr-FR" sz="1200" b="1" dirty="0" err="1">
                <a:solidFill>
                  <a:schemeClr val="dk1"/>
                </a:solidFill>
                <a:latin typeface="Verdana"/>
                <a:ea typeface="Verdana"/>
                <a:cs typeface="Verdana"/>
                <a:sym typeface="Verdana"/>
              </a:rPr>
              <a:t>execution</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is</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ongoing</a:t>
            </a:r>
            <a:r>
              <a:rPr lang="fr-FR" sz="1200" b="1" dirty="0">
                <a:solidFill>
                  <a:schemeClr val="dk1"/>
                </a:solidFill>
                <a:latin typeface="Verdana"/>
                <a:ea typeface="Verdana"/>
                <a:cs typeface="Verdana"/>
                <a:sym typeface="Verdana"/>
              </a:rPr>
              <a:t> as </a:t>
            </a:r>
            <a:r>
              <a:rPr lang="fr-FR" sz="1200" b="1" dirty="0" err="1">
                <a:solidFill>
                  <a:schemeClr val="dk1"/>
                </a:solidFill>
                <a:latin typeface="Verdana"/>
                <a:ea typeface="Verdana"/>
                <a:cs typeface="Verdana"/>
                <a:sym typeface="Verdana"/>
              </a:rPr>
              <a:t>initially</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planned</a:t>
            </a:r>
            <a:endParaRPr dirty="0"/>
          </a:p>
        </p:txBody>
      </p:sp>
      <p:sp>
        <p:nvSpPr>
          <p:cNvPr id="1685" name="Google Shape;1685;p14"/>
          <p:cNvSpPr/>
          <p:nvPr/>
        </p:nvSpPr>
        <p:spPr>
          <a:xfrm>
            <a:off x="469900"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6" name="Google Shape;1686;p14"/>
          <p:cNvSpPr/>
          <p:nvPr/>
        </p:nvSpPr>
        <p:spPr>
          <a:xfrm>
            <a:off x="7695252"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7" name="Google Shape;1687;p14"/>
          <p:cNvSpPr txBox="1"/>
          <p:nvPr/>
        </p:nvSpPr>
        <p:spPr>
          <a:xfrm>
            <a:off x="8296538" y="1310622"/>
            <a:ext cx="3733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Verdana"/>
                <a:ea typeface="Verdana"/>
                <a:cs typeface="Verdana"/>
                <a:sym typeface="Verdana"/>
              </a:rPr>
              <a:t>We have processed more than 100%</a:t>
            </a:r>
            <a:endParaRPr sz="1200" b="1">
              <a:solidFill>
                <a:schemeClr val="dk1"/>
              </a:solidFill>
              <a:latin typeface="Verdana"/>
              <a:ea typeface="Verdana"/>
              <a:cs typeface="Verdana"/>
              <a:sym typeface="Verdana"/>
            </a:endParaRPr>
          </a:p>
        </p:txBody>
      </p:sp>
      <p:pic>
        <p:nvPicPr>
          <p:cNvPr id="1688" name="Google Shape;1688;p14"/>
          <p:cNvPicPr preferRelativeResize="0"/>
          <p:nvPr/>
        </p:nvPicPr>
        <p:blipFill rotWithShape="1">
          <a:blip r:embed="rId3">
            <a:alphaModFix/>
          </a:blip>
          <a:srcRect/>
          <a:stretch/>
        </p:blipFill>
        <p:spPr>
          <a:xfrm>
            <a:off x="561085" y="2061464"/>
            <a:ext cx="6585527" cy="3684915"/>
          </a:xfrm>
          <a:prstGeom prst="rect">
            <a:avLst/>
          </a:prstGeom>
          <a:noFill/>
          <a:ln w="9525" cap="flat" cmpd="sng">
            <a:solidFill>
              <a:schemeClr val="dk1"/>
            </a:solidFill>
            <a:prstDash val="solid"/>
            <a:round/>
            <a:headEnd type="none" w="sm" len="sm"/>
            <a:tailEnd type="none" w="sm" len="sm"/>
          </a:ln>
        </p:spPr>
      </p:pic>
      <p:pic>
        <p:nvPicPr>
          <p:cNvPr id="1689" name="Google Shape;1689;p14"/>
          <p:cNvPicPr preferRelativeResize="0"/>
          <p:nvPr/>
        </p:nvPicPr>
        <p:blipFill rotWithShape="1">
          <a:blip r:embed="rId4">
            <a:alphaModFix/>
          </a:blip>
          <a:srcRect/>
          <a:stretch/>
        </p:blipFill>
        <p:spPr>
          <a:xfrm>
            <a:off x="7867030" y="2061464"/>
            <a:ext cx="3766874" cy="3681790"/>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a:t>
            </a:r>
            <a:r>
              <a:rPr lang="fr-FR" sz="2600" b="0" i="0" u="none" strike="noStrike" cap="none" dirty="0" err="1">
                <a:solidFill>
                  <a:srgbClr val="FFFFFF"/>
                </a:solidFill>
                <a:latin typeface="Quattrocento Sans"/>
                <a:ea typeface="Quattrocento Sans"/>
                <a:cs typeface="Quattrocento Sans"/>
                <a:sym typeface="Quattrocento Sans"/>
              </a:rPr>
              <a:t>Executive</a:t>
            </a:r>
            <a:r>
              <a:rPr lang="fr-FR" sz="2600" b="0" i="0" u="none" strike="noStrike" cap="none" dirty="0">
                <a:solidFill>
                  <a:srgbClr val="FFFFFF"/>
                </a:solidFill>
                <a:latin typeface="Quattrocento Sans"/>
                <a:ea typeface="Quattrocento Sans"/>
                <a:cs typeface="Quattrocento Sans"/>
                <a:sym typeface="Quattrocento Sans"/>
              </a:rPr>
              <a:t> </a:t>
            </a:r>
            <a:r>
              <a:rPr lang="fr-FR" sz="2600" b="0" i="0" u="none" strike="noStrike" cap="none" dirty="0" err="1">
                <a:solidFill>
                  <a:srgbClr val="FFFFFF"/>
                </a:solidFill>
                <a:latin typeface="Quattrocento Sans"/>
                <a:ea typeface="Quattrocento Sans"/>
                <a:cs typeface="Quattrocento Sans"/>
                <a:sym typeface="Quattrocento Sans"/>
              </a:rPr>
              <a:t>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a:t>
            </a:r>
            <a:r>
              <a:rPr lang="fr-FR" sz="2400" dirty="0" err="1">
                <a:solidFill>
                  <a:srgbClr val="414141"/>
                </a:solidFill>
              </a:rPr>
              <a:t>coverage</a:t>
            </a:r>
            <a:r>
              <a:rPr lang="fr-FR" sz="2400" dirty="0">
                <a:solidFill>
                  <a:srgbClr val="414141"/>
                </a:solidFill>
              </a:rPr>
              <a:t>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Coverage 2G/3G/4G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2G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(99,97%)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closely</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its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competitors</a:t>
            </a:r>
            <a:r>
              <a:rPr lang="fr-FR" sz="1200" dirty="0">
                <a:solidFill>
                  <a:srgbClr val="7F7F7F"/>
                </a:solidFill>
                <a:latin typeface="Verdana"/>
                <a:ea typeface="Verdana"/>
                <a:cs typeface="Verdana"/>
                <a:sym typeface="Verdana"/>
              </a:rPr>
              <a:t>  MOOV (99,99%) and CELTISS (99,97%)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2G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(96,11%)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(98,20%) and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(86,14%),</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3G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4G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(98,29%)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MOOV’s</a:t>
            </a:r>
            <a:r>
              <a:rPr lang="fr-FR" sz="1200" dirty="0">
                <a:solidFill>
                  <a:srgbClr val="7F7F7F"/>
                </a:solidFill>
                <a:latin typeface="Verdana"/>
                <a:ea typeface="Verdana"/>
                <a:cs typeface="Verdana"/>
                <a:sym typeface="Verdana"/>
              </a:rPr>
              <a:t> (99,59%) and </a:t>
            </a:r>
            <a:r>
              <a:rPr lang="fr-FR" sz="1200" dirty="0" err="1">
                <a:solidFill>
                  <a:srgbClr val="7F7F7F"/>
                </a:solidFill>
                <a:latin typeface="Verdana"/>
                <a:ea typeface="Verdana"/>
                <a:cs typeface="Verdana"/>
                <a:sym typeface="Verdana"/>
              </a:rPr>
              <a:t>CELTISS’s</a:t>
            </a:r>
            <a:r>
              <a:rPr lang="fr-FR" sz="1200" dirty="0">
                <a:solidFill>
                  <a:srgbClr val="7F7F7F"/>
                </a:solidFill>
                <a:latin typeface="Verdana"/>
                <a:ea typeface="Verdana"/>
                <a:cs typeface="Verdana"/>
                <a:sym typeface="Verdana"/>
              </a:rPr>
              <a:t> (99,07),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outdoor</a:t>
            </a:r>
            <a:r>
              <a:rPr lang="fr-FR" sz="1200" dirty="0">
                <a:solidFill>
                  <a:srgbClr val="7F7F7F"/>
                </a:solidFill>
                <a:latin typeface="Verdana"/>
                <a:ea typeface="Verdana"/>
                <a:cs typeface="Verdana"/>
                <a:sym typeface="Verdana"/>
              </a:rPr>
              <a:t> and </a:t>
            </a:r>
            <a:r>
              <a:rPr lang="fr-FR" sz="1200" dirty="0" err="1">
                <a:solidFill>
                  <a:srgbClr val="7F7F7F"/>
                </a:solidFill>
                <a:latin typeface="Verdana"/>
                <a:ea typeface="Verdana"/>
                <a:cs typeface="Verdana"/>
                <a:sym typeface="Verdana"/>
              </a:rPr>
              <a:t>incar</a:t>
            </a:r>
            <a:r>
              <a:rPr lang="fr-FR" sz="1200" dirty="0">
                <a:solidFill>
                  <a:srgbClr val="7F7F7F"/>
                </a:solidFill>
                <a:latin typeface="Verdana"/>
                <a:ea typeface="Verdana"/>
                <a:cs typeface="Verdana"/>
                <a:sym typeface="Verdana"/>
              </a:rPr>
              <a:t> ARCEP 4G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 </a:t>
            </a:r>
            <a:r>
              <a:rPr lang="fr-FR" sz="1200" dirty="0" err="1">
                <a:solidFill>
                  <a:srgbClr val="7F7F7F"/>
                </a:solidFill>
                <a:latin typeface="Verdana"/>
                <a:ea typeface="Verdana"/>
                <a:cs typeface="Verdana"/>
                <a:sym typeface="Verdana"/>
              </a:rPr>
              <a:t>however</a:t>
            </a:r>
            <a:r>
              <a:rPr lang="fr-FR" sz="1200" dirty="0">
                <a:solidFill>
                  <a:srgbClr val="7F7F7F"/>
                </a:solidFill>
                <a:latin typeface="Verdana"/>
                <a:ea typeface="Verdana"/>
                <a:cs typeface="Verdana"/>
                <a:sym typeface="Verdana"/>
              </a:rPr>
              <a:t>, none of the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satisfied</a:t>
            </a:r>
            <a:r>
              <a:rPr lang="fr-FR" sz="1200" dirty="0">
                <a:solidFill>
                  <a:srgbClr val="7F7F7F"/>
                </a:solidFill>
                <a:latin typeface="Verdana"/>
                <a:ea typeface="Verdana"/>
                <a:cs typeface="Verdana"/>
                <a:sym typeface="Verdana"/>
              </a:rPr>
              <a:t> the indoor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threshold</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voice service 2G/3G</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Voice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first for the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service ,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and MOOV, but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exceeds</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thresholds</a:t>
            </a:r>
            <a:r>
              <a:rPr lang="fr-FR" sz="1200" dirty="0">
                <a:solidFill>
                  <a:srgbClr val="7F7F7F"/>
                </a:solidFill>
                <a:latin typeface="Verdana"/>
                <a:ea typeface="Verdana"/>
                <a:cs typeface="Verdana"/>
                <a:sym typeface="Verdana"/>
              </a:rPr>
              <a:t>,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MTN's Call Drop Rate is 0.46% compared to 0.33% for CELTISS and 2.21% for MOOV.</a:t>
            </a: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retainabilty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Integrity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in </a:t>
            </a:r>
            <a:r>
              <a:rPr lang="fr-FR" sz="1200" dirty="0" err="1">
                <a:solidFill>
                  <a:srgbClr val="7F7F7F"/>
                </a:solidFill>
                <a:latin typeface="Verdana"/>
                <a:ea typeface="Verdana"/>
                <a:cs typeface="Verdana"/>
                <a:sym typeface="Verdana"/>
              </a:rPr>
              <a:t>third</a:t>
            </a:r>
            <a:r>
              <a:rPr lang="fr-FR" sz="1200" dirty="0">
                <a:solidFill>
                  <a:srgbClr val="7F7F7F"/>
                </a:solidFill>
                <a:latin typeface="Verdana"/>
                <a:ea typeface="Verdana"/>
                <a:cs typeface="Verdana"/>
                <a:sym typeface="Verdana"/>
              </a:rPr>
              <a:t> position in </a:t>
            </a:r>
            <a:r>
              <a:rPr lang="fr-FR" sz="1200" dirty="0" err="1">
                <a:solidFill>
                  <a:srgbClr val="7F7F7F"/>
                </a:solidFill>
                <a:latin typeface="Verdana"/>
                <a:ea typeface="Verdana"/>
                <a:cs typeface="Verdana"/>
                <a:sym typeface="Verdana"/>
              </a:rPr>
              <a:t>terms</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quality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CELTISS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average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Mean</a:t>
            </a:r>
            <a:r>
              <a:rPr lang="fr-FR" sz="1200" dirty="0">
                <a:solidFill>
                  <a:srgbClr val="7F7F7F"/>
                </a:solidFill>
                <a:latin typeface="Verdana"/>
                <a:ea typeface="Verdana"/>
                <a:cs typeface="Verdana"/>
                <a:sym typeface="Verdana"/>
              </a:rPr>
              <a:t> Opinion Score 3.66 as </a:t>
            </a:r>
            <a:r>
              <a:rPr lang="fr-FR" sz="1200" dirty="0" err="1">
                <a:solidFill>
                  <a:srgbClr val="7F7F7F"/>
                </a:solidFill>
                <a:latin typeface="Verdana"/>
                <a:ea typeface="Verdana"/>
                <a:cs typeface="Verdana"/>
                <a:sym typeface="Verdana"/>
              </a:rPr>
              <a:t>opposed</a:t>
            </a:r>
            <a:r>
              <a:rPr lang="fr-FR" sz="1200" dirty="0">
                <a:solidFill>
                  <a:srgbClr val="7F7F7F"/>
                </a:solidFill>
                <a:latin typeface="Verdana"/>
                <a:ea typeface="Verdana"/>
                <a:cs typeface="Verdana"/>
                <a:sym typeface="Verdana"/>
              </a:rPr>
              <a:t> to 3.85 for CELTISS and 3.94 for MOOV.</a:t>
            </a: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SMS service</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for SMS </a:t>
            </a:r>
            <a:r>
              <a:rPr lang="fr-FR" sz="1200" dirty="0" err="1">
                <a:solidFill>
                  <a:srgbClr val="7F7F7F"/>
                </a:solidFill>
                <a:latin typeface="Verdana"/>
                <a:ea typeface="Verdana"/>
                <a:cs typeface="Verdana"/>
                <a:sym typeface="Verdana"/>
              </a:rPr>
              <a:t>Send</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Success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second in terms of 4G DL throughput with 13.1Mbps, which is better than CELTISS's 11.7Mbps but lower than MOOV's 20.8Mbps.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15.1Mbps, as opposed to 9.4Mbps for MOOV and 12.4Mbps for CELTISS.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4G End User Throughput obligation for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r>
              <a:rPr lang="en-US" sz="1200" dirty="0">
                <a:solidFill>
                  <a:srgbClr val="7F7F7F"/>
                </a:solidFill>
                <a:latin typeface="Verdana"/>
                <a:ea typeface="Verdana"/>
                <a:cs typeface="Verdana"/>
              </a:rPr>
              <a:t>* Some of 4G received  counters need to be confirmed in order to finalize the OMC statistic output.</a:t>
            </a: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2"/>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sp>
        <p:nvSpPr>
          <p:cNvPr id="1430" name="Google Shape;1430;p2"/>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31" name="Google Shape;1431;p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Summary</a:t>
            </a:r>
            <a:endParaRPr/>
          </a:p>
        </p:txBody>
      </p:sp>
      <p:graphicFrame>
        <p:nvGraphicFramePr>
          <p:cNvPr id="1432" name="Google Shape;1432;p2"/>
          <p:cNvGraphicFramePr/>
          <p:nvPr>
            <p:extLst>
              <p:ext uri="{D42A27DB-BD31-4B8C-83A1-F6EECF244321}">
                <p14:modId xmlns:p14="http://schemas.microsoft.com/office/powerpoint/2010/main" val="3181913543"/>
              </p:ext>
            </p:extLst>
          </p:nvPr>
        </p:nvGraphicFramePr>
        <p:xfrm>
          <a:off x="921482" y="1703357"/>
          <a:ext cx="10996150" cy="3840282"/>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INTRODUCTION</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4">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5</a:t>
                      </a:r>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1-  Context &amp; Report objectives                                                                      6</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1"/>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                       2- Scope of Work                                                                                          7</a:t>
                      </a: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2"/>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3- Scope of intermediate Report                                                                     8                 </a:t>
                      </a: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70262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PART1              Drive Test Results: Cotonou Benchmark</a:t>
                      </a:r>
                      <a:endParaRPr/>
                    </a:p>
                    <a:p>
                      <a:pPr marL="355600" marR="0" lvl="0" indent="-355600" algn="l" rtl="0">
                        <a:lnSpc>
                          <a:spcPct val="106000"/>
                        </a:lnSpc>
                        <a:spcBef>
                          <a:spcPts val="128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802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PART2              OMC Audits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65</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3G Data service </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2.2Mbps, compared to 4.62Mbps for CELTISS and 3.33Mbps for MOOV.</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3G UL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1.04 Mbps </a:t>
            </a:r>
            <a:r>
              <a:rPr lang="fr-FR" sz="1200" dirty="0" err="1">
                <a:solidFill>
                  <a:srgbClr val="7F7F7F"/>
                </a:solidFill>
                <a:latin typeface="Verdana"/>
                <a:ea typeface="Verdana"/>
                <a:cs typeface="Verdana"/>
                <a:sym typeface="Verdana"/>
              </a:rPr>
              <a:t>against</a:t>
            </a:r>
            <a:r>
              <a:rPr lang="fr-FR" sz="1200" dirty="0">
                <a:solidFill>
                  <a:srgbClr val="7F7F7F"/>
                </a:solidFill>
                <a:latin typeface="Verdana"/>
                <a:ea typeface="Verdana"/>
                <a:cs typeface="Verdana"/>
                <a:sym typeface="Verdana"/>
              </a:rPr>
              <a:t> 1.01 Mbps for MOOV and  2.15Mbps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ARCEP’s</a:t>
            </a:r>
            <a:r>
              <a:rPr lang="fr-FR" sz="1200" dirty="0">
                <a:solidFill>
                  <a:srgbClr val="7F7F7F"/>
                </a:solidFill>
                <a:latin typeface="Verdana"/>
                <a:ea typeface="Verdana"/>
                <a:cs typeface="Verdana"/>
                <a:sym typeface="Verdana"/>
              </a:rPr>
              <a:t> 3G End User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Key Results</a:t>
            </a:r>
            <a:endParaRPr sz="2600" b="0" i="0" u="none" strike="noStrike" cap="none">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a:t>
            </a:r>
            <a:r>
              <a:rPr lang="fr-FR" sz="2400" dirty="0" err="1">
                <a:solidFill>
                  <a:srgbClr val="414141"/>
                </a:solidFill>
              </a:rPr>
              <a:t>Coverage</a:t>
            </a:r>
            <a:br>
              <a:rPr lang="fr-FR" sz="2400" dirty="0">
                <a:solidFill>
                  <a:srgbClr val="414141"/>
                </a:solidFill>
              </a:rPr>
            </a:br>
            <a:r>
              <a:rPr lang="en-US" sz="2400" dirty="0">
                <a:solidFill>
                  <a:srgbClr val="7F7F7F"/>
                </a:solidFill>
                <a:latin typeface="Verdana"/>
                <a:ea typeface="Verdana"/>
                <a:cs typeface="Verdana"/>
                <a:sym typeface="Verdana"/>
              </a:rPr>
              <a:t>MTN, MOOV, and CELTISS have similar 2G and 3G coverage, but MTN's 4G coverage is lower than that of MOOV and CELTISS. The expansion of the 4G network is necessary in Cotonou to match MOOV's coverage</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2934102786"/>
              </p:ext>
            </p:extLst>
          </p:nvPr>
        </p:nvGraphicFramePr>
        <p:xfrm>
          <a:off x="469900" y="22684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Incar: Rxlev &gt;-87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99,70%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98,53%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96,39%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&gt;-92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99,59%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96,23%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&gt;-74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96,92%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74,82%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 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69,17%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3G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Incar,Indoor,Outdoor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RSCP &lt;-85 dBm</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92,45%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73,14%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66,15%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4G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&lt;-90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94,63%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94,12%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82,62%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&lt;-95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99,54%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98,83%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98,40%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&lt;-78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64,38%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60,86%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44,47%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2G/3G </a:t>
            </a:r>
            <a:r>
              <a:rPr lang="fr-FR" sz="2400" dirty="0" err="1">
                <a:solidFill>
                  <a:srgbClr val="414141"/>
                </a:solidFill>
              </a:rPr>
              <a:t>voice</a:t>
            </a:r>
            <a:r>
              <a:rPr lang="fr-FR" sz="2400" dirty="0">
                <a:solidFill>
                  <a:srgbClr val="414141"/>
                </a:solidFill>
              </a:rPr>
              <a:t> and SMS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a:t>
            </a:r>
            <a:r>
              <a:rPr lang="fr-FR" dirty="0" err="1">
                <a:solidFill>
                  <a:srgbClr val="7F7F7F"/>
                </a:solidFill>
                <a:latin typeface="Verdana"/>
                <a:ea typeface="Verdana"/>
                <a:cs typeface="Verdana"/>
                <a:sym typeface="Verdana"/>
              </a:rPr>
              <a:t>retainability</a:t>
            </a:r>
            <a:r>
              <a:rPr lang="fr-FR" dirty="0">
                <a:solidFill>
                  <a:srgbClr val="7F7F7F"/>
                </a:solidFill>
                <a:latin typeface="Verdana"/>
                <a:ea typeface="Verdana"/>
                <a:cs typeface="Verdana"/>
                <a:sym typeface="Verdana"/>
              </a:rPr>
              <a:t> CDR (%)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leading</a:t>
            </a:r>
            <a:r>
              <a:rPr lang="fr-FR" dirty="0">
                <a:solidFill>
                  <a:srgbClr val="7F7F7F"/>
                </a:solidFill>
                <a:latin typeface="Verdana"/>
                <a:ea typeface="Verdana"/>
                <a:cs typeface="Verdana"/>
                <a:sym typeface="Verdana"/>
              </a:rPr>
              <a:t> in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but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needs</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improve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a:latin typeface="Verdana"/>
                <a:ea typeface="Verdana"/>
                <a:cs typeface="Verdana"/>
                <a:sym typeface="Verdana"/>
              </a:rPr>
              <a:t>Voice </a:t>
            </a:r>
            <a:r>
              <a:rPr lang="fr-FR" dirty="0" err="1">
                <a:latin typeface="Verdana"/>
                <a:ea typeface="Verdana"/>
                <a:cs typeface="Verdana"/>
                <a:sym typeface="Verdana"/>
              </a:rPr>
              <a:t>Quality</a:t>
            </a:r>
            <a:r>
              <a:rPr lang="fr-FR" dirty="0">
                <a:latin typeface="Verdana"/>
                <a:ea typeface="Verdana"/>
                <a:cs typeface="Verdana"/>
                <a:sym typeface="Verdana"/>
              </a:rPr>
              <a:t> MOS </a:t>
            </a:r>
            <a:r>
              <a:rPr lang="fr-FR" dirty="0">
                <a:solidFill>
                  <a:srgbClr val="7F7F7F"/>
                </a:solidFill>
                <a:latin typeface="Verdana"/>
                <a:ea typeface="Verdana"/>
                <a:cs typeface="Verdana"/>
                <a:sym typeface="Verdana"/>
              </a:rPr>
              <a:t>and </a:t>
            </a:r>
            <a:r>
              <a:rPr lang="fr-FR" dirty="0">
                <a:latin typeface="Verdana"/>
                <a:ea typeface="Verdana"/>
                <a:cs typeface="Verdana"/>
                <a:sym typeface="Verdana"/>
              </a:rPr>
              <a:t>SMS </a:t>
            </a:r>
            <a:r>
              <a:rPr lang="fr-FR" dirty="0" err="1">
                <a:latin typeface="Verdana"/>
                <a:ea typeface="Verdana"/>
                <a:cs typeface="Verdana"/>
                <a:sym typeface="Verdana"/>
              </a:rPr>
              <a:t>Send</a:t>
            </a:r>
            <a:r>
              <a:rPr lang="fr-FR" dirty="0">
                <a:latin typeface="Verdana"/>
                <a:ea typeface="Verdana"/>
                <a:cs typeface="Verdana"/>
                <a:sym typeface="Verdana"/>
              </a:rPr>
              <a:t> </a:t>
            </a:r>
            <a:r>
              <a:rPr lang="fr-FR" dirty="0">
                <a:solidFill>
                  <a:srgbClr val="7F7F7F"/>
                </a:solidFill>
                <a:latin typeface="Verdana"/>
                <a:ea typeface="Verdana"/>
                <a:cs typeface="Verdana"/>
                <a:sym typeface="Verdana"/>
              </a:rPr>
              <a:t>duration. </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594413889"/>
              </p:ext>
            </p:extLst>
          </p:nvPr>
        </p:nvGraphicFramePr>
        <p:xfrm>
          <a:off x="469900" y="24416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1,06%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2,97%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4,25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Retainability: Call drop rate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0,40%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1,71%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1,71%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=&lt;98%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98,54%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95,32%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94,04%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Integrity: Voice quality</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4,03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3,73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3,93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sending success rate % (E2E delivery Time&lt;6 sec)</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99,36%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93,59%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85,21%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receving success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98,87%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90,38%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84,44%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3G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3G DATA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2719001272"/>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945360">
                  <a:extLst>
                    <a:ext uri="{9D8B030D-6E8A-4147-A177-3AD203B41FA5}">
                      <a16:colId xmlns:a16="http://schemas.microsoft.com/office/drawing/2014/main" val="20007"/>
                    </a:ext>
                  </a:extLst>
                </a:gridCol>
                <a:gridCol w="834665">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Successful internet connexion rate</a:t>
                      </a:r>
                      <a:endParaRPr/>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100,00%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6,66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6,98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7,01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&lt;3%</a:t>
                      </a:r>
                      <a:endParaRPr sz="1000" b="0" i="0" u="none" strike="noStrike" cap="none" dirty="0">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4,67%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1" i="0" u="none" strike="noStrike" cap="none" dirty="0">
                          <a:solidFill>
                            <a:srgbClr val="000000"/>
                          </a:solidFill>
                          <a:latin typeface="Verdana"/>
                          <a:ea typeface="Verdana"/>
                          <a:cs typeface="Verdana"/>
                          <a:sym typeface="Verdana"/>
                        </a:rPr>
                        <a:t>NOK</a:t>
                      </a:r>
                      <a:endParaRPr b="1"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0,94%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0,44%/0,84%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1,3%/0%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0%/0,62%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6,970</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4,493</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6,544</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2,627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1,391</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2,015</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4G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4G DATA End User KPIs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ranked</a:t>
            </a:r>
            <a:r>
              <a:rPr lang="fr-FR" dirty="0">
                <a:solidFill>
                  <a:srgbClr val="7F7F7F"/>
                </a:solidFill>
                <a:latin typeface="Verdana"/>
                <a:ea typeface="Verdana"/>
                <a:cs typeface="Verdana"/>
                <a:sym typeface="Verdana"/>
              </a:rPr>
              <a:t> second in 4G DL THP </a:t>
            </a:r>
            <a:r>
              <a:rPr lang="fr-FR" dirty="0" err="1">
                <a:solidFill>
                  <a:srgbClr val="7F7F7F"/>
                </a:solidFill>
                <a:latin typeface="Verdana"/>
                <a:ea typeface="Verdana"/>
                <a:cs typeface="Verdana"/>
                <a:sym typeface="Verdana"/>
              </a:rPr>
              <a:t>after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outperforming</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&amp; CELTISS in 4G UL THP.</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3068470900"/>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1165760">
                  <a:extLst>
                    <a:ext uri="{9D8B030D-6E8A-4147-A177-3AD203B41FA5}">
                      <a16:colId xmlns:a16="http://schemas.microsoft.com/office/drawing/2014/main" val="20005"/>
                    </a:ext>
                  </a:extLst>
                </a:gridCol>
                <a:gridCol w="721040">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HTTP Browsing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1,89%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2,55%</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2,12%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0,88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1,13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1,89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0,43%/0%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0,22%/0,45%</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8,33%/0%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NOK</a:t>
                      </a:r>
                      <a:r>
                        <a:rPr lang="fr-FR" sz="1100" b="0" i="0" u="none" strike="noStrike" cap="none" dirty="0">
                          <a:solidFill>
                            <a:srgbClr val="000000"/>
                          </a:solidFill>
                          <a:latin typeface="Verdana"/>
                          <a:ea typeface="Verdana"/>
                          <a:cs typeface="Verdana"/>
                          <a:sym typeface="Verdana"/>
                        </a:rPr>
                        <a:t>/OK</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52,666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15,471</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14,025</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21,183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8,075</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10,441</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2G/3G/4G coverage</a:t>
            </a:r>
            <a:endParaRPr sz="2600" b="0" i="0" u="none" strike="noStrike" cap="none">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8"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418764975"/>
              </p:ext>
            </p:extLst>
          </p:nvPr>
        </p:nvGraphicFramePr>
        <p:xfrm>
          <a:off x="469900" y="1852612"/>
          <a:ext cx="9945687" cy="4167188"/>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MOOV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RxLev</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p:nvPr/>
        </p:nvCxnSpPr>
        <p:spPr>
          <a:xfrm>
            <a:off x="1575435" y="3216518"/>
            <a:ext cx="831532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6" name="Picture 15">
            <a:extLst>
              <a:ext uri="{FF2B5EF4-FFF2-40B4-BE49-F238E27FC236}">
                <a16:creationId xmlns:a16="http://schemas.microsoft.com/office/drawing/2014/main" id="{73196F8B-BF7C-996D-233F-3F4241108FBC}"/>
              </a:ext>
            </a:extLst>
          </p:cNvPr>
          <p:cNvPicPr>
            <a:picLocks noChangeAspect="1"/>
          </p:cNvPicPr>
          <p:nvPr/>
        </p:nvPicPr>
        <p:blipFill>
          <a:blip r:embed="rId3"/>
          <a:stretch>
            <a:fillRect/>
          </a:stretch>
        </p:blipFill>
        <p:spPr>
          <a:xfrm>
            <a:off x="8335859" y="1956735"/>
            <a:ext cx="3654377" cy="3239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92D0E632-A100-AC97-721F-1529D6A12C49}"/>
              </a:ext>
            </a:extLst>
          </p:cNvPr>
          <p:cNvPicPr>
            <a:picLocks noChangeAspect="1"/>
          </p:cNvPicPr>
          <p:nvPr/>
        </p:nvPicPr>
        <p:blipFill>
          <a:blip r:embed="rId4"/>
          <a:stretch>
            <a:fillRect/>
          </a:stretch>
        </p:blipFill>
        <p:spPr>
          <a:xfrm>
            <a:off x="4318951" y="1956735"/>
            <a:ext cx="3828601" cy="32391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7772A052-8F04-9095-9F46-7798ACA46E86}"/>
              </a:ext>
            </a:extLst>
          </p:cNvPr>
          <p:cNvPicPr>
            <a:picLocks noChangeAspect="1"/>
          </p:cNvPicPr>
          <p:nvPr/>
        </p:nvPicPr>
        <p:blipFill>
          <a:blip r:embed="rId5"/>
          <a:stretch>
            <a:fillRect/>
          </a:stretch>
        </p:blipFill>
        <p:spPr>
          <a:xfrm>
            <a:off x="426498" y="1923810"/>
            <a:ext cx="3740497" cy="3286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latin typeface="Verdana"/>
                <a:ea typeface="Verdana"/>
                <a:cs typeface="Verdana"/>
                <a:sym typeface="Verdana"/>
              </a:rPr>
              <a:t>MTN’s</a:t>
            </a:r>
            <a:r>
              <a:rPr lang="fr-FR" sz="2400" dirty="0">
                <a:solidFill>
                  <a:srgbClr val="7F7F7F"/>
                </a:solidFill>
                <a:latin typeface="Verdana"/>
                <a:ea typeface="Verdana"/>
                <a:cs typeface="Verdana"/>
                <a:sym typeface="Verdana"/>
              </a:rPr>
              <a:t> 2G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very</a:t>
            </a:r>
            <a:r>
              <a:rPr lang="fr-FR" sz="2400" dirty="0">
                <a:solidFill>
                  <a:srgbClr val="7F7F7F"/>
                </a:solidFill>
                <a:latin typeface="Verdana"/>
                <a:ea typeface="Verdana"/>
                <a:cs typeface="Verdana"/>
                <a:sym typeface="Verdana"/>
              </a:rPr>
              <a:t> close</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a:t>
            </a:r>
            <a:r>
              <a:rPr lang="fr-FR" sz="2400" dirty="0" err="1">
                <a:solidFill>
                  <a:srgbClr val="7F7F7F"/>
                </a:solidFill>
                <a:latin typeface="Verdana"/>
                <a:ea typeface="Verdana"/>
                <a:cs typeface="Verdana"/>
                <a:sym typeface="Verdana"/>
              </a:rPr>
              <a:t>CELTISS’s</a:t>
            </a:r>
            <a:r>
              <a:rPr lang="fr-FR" sz="24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6">
            <a:alphaModFix/>
          </a:blip>
          <a:srcRect/>
          <a:stretch/>
        </p:blipFill>
        <p:spPr>
          <a:xfrm>
            <a:off x="465212" y="1960027"/>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7">
            <a:alphaModFix/>
          </a:blip>
          <a:srcRect l="8657" r="10313"/>
          <a:stretch/>
        </p:blipFill>
        <p:spPr>
          <a:xfrm>
            <a:off x="4318950" y="1956735"/>
            <a:ext cx="339173"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863;p28">
            <a:extLst>
              <a:ext uri="{FF2B5EF4-FFF2-40B4-BE49-F238E27FC236}">
                <a16:creationId xmlns:a16="http://schemas.microsoft.com/office/drawing/2014/main" id="{C7359E55-5F13-2A1A-8D44-376BDC535658}"/>
              </a:ext>
            </a:extLst>
          </p:cNvPr>
          <p:cNvPicPr preferRelativeResize="0"/>
          <p:nvPr/>
        </p:nvPicPr>
        <p:blipFill rotWithShape="1">
          <a:blip r:embed="rId8">
            <a:alphaModFix/>
          </a:blip>
          <a:srcRect/>
          <a:stretch/>
        </p:blipFill>
        <p:spPr>
          <a:xfrm>
            <a:off x="8335859" y="1944515"/>
            <a:ext cx="361361" cy="310577"/>
          </a:xfrm>
          <a:prstGeom prst="rect">
            <a:avLst/>
          </a:prstGeom>
          <a:noFill/>
          <a:ln>
            <a:noFill/>
          </a:ln>
        </p:spPr>
      </p:pic>
      <p:pic>
        <p:nvPicPr>
          <p:cNvPr id="7" name="Picture 6">
            <a:extLst>
              <a:ext uri="{FF2B5EF4-FFF2-40B4-BE49-F238E27FC236}">
                <a16:creationId xmlns:a16="http://schemas.microsoft.com/office/drawing/2014/main" id="{CFD59A24-2720-B58D-0BD4-B8E50A8A1089}"/>
              </a:ext>
            </a:extLst>
          </p:cNvPr>
          <p:cNvPicPr>
            <a:picLocks noChangeAspect="1"/>
          </p:cNvPicPr>
          <p:nvPr/>
        </p:nvPicPr>
        <p:blipFill>
          <a:blip r:embed="rId9"/>
          <a:stretch>
            <a:fillRect/>
          </a:stretch>
        </p:blipFill>
        <p:spPr>
          <a:xfrm>
            <a:off x="2861955" y="1956735"/>
            <a:ext cx="1305039" cy="805237"/>
          </a:xfrm>
          <a:prstGeom prst="rect">
            <a:avLst/>
          </a:prstGeom>
        </p:spPr>
      </p:pic>
      <p:pic>
        <p:nvPicPr>
          <p:cNvPr id="13" name="Picture 12">
            <a:extLst>
              <a:ext uri="{FF2B5EF4-FFF2-40B4-BE49-F238E27FC236}">
                <a16:creationId xmlns:a16="http://schemas.microsoft.com/office/drawing/2014/main" id="{D38C3FD6-AAF7-7EF6-8816-6796CC583C52}"/>
              </a:ext>
            </a:extLst>
          </p:cNvPr>
          <p:cNvPicPr>
            <a:picLocks noChangeAspect="1"/>
          </p:cNvPicPr>
          <p:nvPr/>
        </p:nvPicPr>
        <p:blipFill>
          <a:blip r:embed="rId10"/>
          <a:stretch>
            <a:fillRect/>
          </a:stretch>
        </p:blipFill>
        <p:spPr>
          <a:xfrm>
            <a:off x="6804933" y="1944515"/>
            <a:ext cx="1301683" cy="817457"/>
          </a:xfrm>
          <a:prstGeom prst="rect">
            <a:avLst/>
          </a:prstGeom>
        </p:spPr>
      </p:pic>
      <p:pic>
        <p:nvPicPr>
          <p:cNvPr id="19" name="Picture 18">
            <a:extLst>
              <a:ext uri="{FF2B5EF4-FFF2-40B4-BE49-F238E27FC236}">
                <a16:creationId xmlns:a16="http://schemas.microsoft.com/office/drawing/2014/main" id="{EC599BDE-B28B-5693-D079-E91B763D1DDA}"/>
              </a:ext>
            </a:extLst>
          </p:cNvPr>
          <p:cNvPicPr>
            <a:picLocks noChangeAspect="1"/>
          </p:cNvPicPr>
          <p:nvPr/>
        </p:nvPicPr>
        <p:blipFill>
          <a:blip r:embed="rId11"/>
          <a:stretch>
            <a:fillRect/>
          </a:stretch>
        </p:blipFill>
        <p:spPr>
          <a:xfrm>
            <a:off x="10592598" y="1940011"/>
            <a:ext cx="1397638" cy="820741"/>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8"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1837587473"/>
              </p:ext>
            </p:extLst>
          </p:nvPr>
        </p:nvGraphicFramePr>
        <p:xfrm>
          <a:off x="1805940" y="1816700"/>
          <a:ext cx="8580120" cy="4523139"/>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a:t>
            </a:r>
            <a:br>
              <a:rPr lang="fr-FR" sz="2400" dirty="0">
                <a:solidFill>
                  <a:srgbClr val="414141"/>
                </a:solidFill>
              </a:rPr>
            </a:b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closely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similar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p:nvPr/>
        </p:nvCxnSpPr>
        <p:spPr>
          <a:xfrm>
            <a:off x="3639731" y="2966081"/>
            <a:ext cx="522922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PART1 Summary</a:t>
            </a:r>
            <a:endParaRPr/>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nvGraphicFramePr>
        <p:xfrm>
          <a:off x="921482" y="1430005"/>
          <a:ext cx="10996150" cy="4144525"/>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Drive tests Activity, Current Status &amp; Progress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15</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Key Results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21</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Coverage</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26</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Voice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33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48</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Next Steps</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63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1" name="Google Shape;1451;p3"/>
          <p:cNvSpPr/>
          <p:nvPr/>
        </p:nvSpPr>
        <p:spPr>
          <a:xfrm>
            <a:off x="469122" y="508493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5" name="Picture 14">
            <a:extLst>
              <a:ext uri="{FF2B5EF4-FFF2-40B4-BE49-F238E27FC236}">
                <a16:creationId xmlns:a16="http://schemas.microsoft.com/office/drawing/2014/main" id="{F9ABF298-18BD-4475-3BC4-EA96FEE8161C}"/>
              </a:ext>
            </a:extLst>
          </p:cNvPr>
          <p:cNvPicPr>
            <a:picLocks noChangeAspect="1"/>
          </p:cNvPicPr>
          <p:nvPr/>
        </p:nvPicPr>
        <p:blipFill>
          <a:blip r:embed="rId3"/>
          <a:stretch>
            <a:fillRect/>
          </a:stretch>
        </p:blipFill>
        <p:spPr>
          <a:xfrm>
            <a:off x="8263852" y="1913139"/>
            <a:ext cx="3585094" cy="2966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7C9987E3-EA36-0CD0-BCF6-48918F82FA80}"/>
              </a:ext>
            </a:extLst>
          </p:cNvPr>
          <p:cNvPicPr>
            <a:picLocks noChangeAspect="1"/>
          </p:cNvPicPr>
          <p:nvPr/>
        </p:nvPicPr>
        <p:blipFill>
          <a:blip r:embed="rId4"/>
          <a:stretch>
            <a:fillRect/>
          </a:stretch>
        </p:blipFill>
        <p:spPr>
          <a:xfrm>
            <a:off x="4314335" y="1913139"/>
            <a:ext cx="3735234" cy="2964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20494883-C319-F33F-F77F-0E6C24864479}"/>
              </a:ext>
            </a:extLst>
          </p:cNvPr>
          <p:cNvPicPr>
            <a:picLocks noChangeAspect="1"/>
          </p:cNvPicPr>
          <p:nvPr/>
        </p:nvPicPr>
        <p:blipFill>
          <a:blip r:embed="rId5"/>
          <a:stretch>
            <a:fillRect/>
          </a:stretch>
        </p:blipFill>
        <p:spPr>
          <a:xfrm>
            <a:off x="429761" y="1885557"/>
            <a:ext cx="3670291" cy="2991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coverage-Maps</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rPr>
              <a:t>very</a:t>
            </a:r>
            <a:r>
              <a:rPr lang="fr-FR" dirty="0">
                <a:solidFill>
                  <a:srgbClr val="7F7F7F"/>
                </a:solidFill>
              </a:rPr>
              <a:t> close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6">
            <a:alphaModFix/>
          </a:blip>
          <a:srcRect/>
          <a:stretch/>
        </p:blipFill>
        <p:spPr>
          <a:xfrm>
            <a:off x="429761" y="1885557"/>
            <a:ext cx="292340" cy="300095"/>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7">
            <a:alphaModFix/>
          </a:blip>
          <a:srcRect l="8657" r="10313"/>
          <a:stretch/>
        </p:blipFill>
        <p:spPr>
          <a:xfrm>
            <a:off x="4294671" y="1913139"/>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6" name="Picture 5">
            <a:extLst>
              <a:ext uri="{FF2B5EF4-FFF2-40B4-BE49-F238E27FC236}">
                <a16:creationId xmlns:a16="http://schemas.microsoft.com/office/drawing/2014/main" id="{86C2B152-4149-3ECD-08C3-CE4B6C34825D}"/>
              </a:ext>
            </a:extLst>
          </p:cNvPr>
          <p:cNvPicPr>
            <a:picLocks noChangeAspect="1"/>
          </p:cNvPicPr>
          <p:nvPr/>
        </p:nvPicPr>
        <p:blipFill rotWithShape="1">
          <a:blip r:embed="rId8"/>
          <a:srcRect l="-1113" t="2349" r="1113" b="15353"/>
          <a:stretch/>
        </p:blipFill>
        <p:spPr>
          <a:xfrm>
            <a:off x="2515928" y="1890413"/>
            <a:ext cx="1584124" cy="821894"/>
          </a:xfrm>
          <a:prstGeom prst="rect">
            <a:avLst/>
          </a:prstGeom>
        </p:spPr>
      </p:pic>
      <p:pic>
        <p:nvPicPr>
          <p:cNvPr id="12" name="Picture 11">
            <a:extLst>
              <a:ext uri="{FF2B5EF4-FFF2-40B4-BE49-F238E27FC236}">
                <a16:creationId xmlns:a16="http://schemas.microsoft.com/office/drawing/2014/main" id="{3F9B3366-C2EA-DB54-28D3-765EFD60C239}"/>
              </a:ext>
            </a:extLst>
          </p:cNvPr>
          <p:cNvPicPr>
            <a:picLocks noChangeAspect="1"/>
          </p:cNvPicPr>
          <p:nvPr/>
        </p:nvPicPr>
        <p:blipFill>
          <a:blip r:embed="rId9"/>
          <a:stretch>
            <a:fillRect/>
          </a:stretch>
        </p:blipFill>
        <p:spPr>
          <a:xfrm>
            <a:off x="6251991" y="1924942"/>
            <a:ext cx="1797578" cy="787365"/>
          </a:xfrm>
          <a:prstGeom prst="rect">
            <a:avLst/>
          </a:prstGeom>
        </p:spPr>
      </p:pic>
      <p:pic>
        <p:nvPicPr>
          <p:cNvPr id="18" name="Picture 17">
            <a:extLst>
              <a:ext uri="{FF2B5EF4-FFF2-40B4-BE49-F238E27FC236}">
                <a16:creationId xmlns:a16="http://schemas.microsoft.com/office/drawing/2014/main" id="{ADACCF3D-156C-A3A8-D112-2C110A0C4DBA}"/>
              </a:ext>
            </a:extLst>
          </p:cNvPr>
          <p:cNvPicPr>
            <a:picLocks noChangeAspect="1"/>
          </p:cNvPicPr>
          <p:nvPr/>
        </p:nvPicPr>
        <p:blipFill>
          <a:blip r:embed="rId10"/>
          <a:stretch>
            <a:fillRect/>
          </a:stretch>
        </p:blipFill>
        <p:spPr>
          <a:xfrm>
            <a:off x="10305936" y="1913139"/>
            <a:ext cx="1543009" cy="799168"/>
          </a:xfrm>
          <a:prstGeom prst="rect">
            <a:avLst/>
          </a:prstGeom>
        </p:spPr>
      </p:pic>
      <p:pic>
        <p:nvPicPr>
          <p:cNvPr id="21" name="Google Shape;1863;p28">
            <a:extLst>
              <a:ext uri="{FF2B5EF4-FFF2-40B4-BE49-F238E27FC236}">
                <a16:creationId xmlns:a16="http://schemas.microsoft.com/office/drawing/2014/main" id="{0BC7AD00-427A-133B-653E-10463ABB39E6}"/>
              </a:ext>
            </a:extLst>
          </p:cNvPr>
          <p:cNvPicPr preferRelativeResize="0"/>
          <p:nvPr/>
        </p:nvPicPr>
        <p:blipFill rotWithShape="1">
          <a:blip r:embed="rId11">
            <a:alphaModFix/>
          </a:blip>
          <a:srcRect/>
          <a:stretch/>
        </p:blipFill>
        <p:spPr>
          <a:xfrm>
            <a:off x="8263852" y="1924942"/>
            <a:ext cx="361361" cy="310577"/>
          </a:xfrm>
          <a:prstGeom prst="rect">
            <a:avLst/>
          </a:prstGeom>
          <a:noFill/>
          <a:ln>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8"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554074819"/>
              </p:ext>
            </p:extLst>
          </p:nvPr>
        </p:nvGraphicFramePr>
        <p:xfrm>
          <a:off x="1785937" y="1691640"/>
          <a:ext cx="8620125" cy="4693919"/>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4G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4G Radio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p:nvPr/>
        </p:nvCxnSpPr>
        <p:spPr>
          <a:xfrm>
            <a:off x="2870690" y="3072471"/>
            <a:ext cx="6864153"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16" name="Picture 15">
            <a:extLst>
              <a:ext uri="{FF2B5EF4-FFF2-40B4-BE49-F238E27FC236}">
                <a16:creationId xmlns:a16="http://schemas.microsoft.com/office/drawing/2014/main" id="{7BE2F80A-24DF-131A-C21F-D99BA2AD82FC}"/>
              </a:ext>
            </a:extLst>
          </p:cNvPr>
          <p:cNvPicPr>
            <a:picLocks noChangeAspect="1"/>
          </p:cNvPicPr>
          <p:nvPr/>
        </p:nvPicPr>
        <p:blipFill>
          <a:blip r:embed="rId3"/>
          <a:stretch>
            <a:fillRect/>
          </a:stretch>
        </p:blipFill>
        <p:spPr>
          <a:xfrm>
            <a:off x="8402354" y="1955555"/>
            <a:ext cx="3627721" cy="3381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D82362D-096B-C97B-B402-A61ED8C47AD0}"/>
              </a:ext>
            </a:extLst>
          </p:cNvPr>
          <p:cNvPicPr>
            <a:picLocks noChangeAspect="1"/>
          </p:cNvPicPr>
          <p:nvPr/>
        </p:nvPicPr>
        <p:blipFill rotWithShape="1">
          <a:blip r:embed="rId4"/>
          <a:srcRect l="10292"/>
          <a:stretch/>
        </p:blipFill>
        <p:spPr>
          <a:xfrm>
            <a:off x="4436127" y="1968449"/>
            <a:ext cx="3729179" cy="33685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D86AB4AD-83AB-32A6-586E-4FBB8E7ACB0F}"/>
              </a:ext>
            </a:extLst>
          </p:cNvPr>
          <p:cNvPicPr>
            <a:picLocks noChangeAspect="1"/>
          </p:cNvPicPr>
          <p:nvPr/>
        </p:nvPicPr>
        <p:blipFill rotWithShape="1">
          <a:blip r:embed="rId5"/>
          <a:srcRect l="6894"/>
          <a:stretch/>
        </p:blipFill>
        <p:spPr>
          <a:xfrm>
            <a:off x="469900" y="1942663"/>
            <a:ext cx="3729179" cy="3394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rPr>
              <a:t>MTN</a:t>
            </a:r>
            <a:r>
              <a:rPr lang="fr-FR" sz="2400" dirty="0" err="1">
                <a:solidFill>
                  <a:srgbClr val="7F7F7F"/>
                </a:solidFill>
                <a:latin typeface="Verdana"/>
                <a:ea typeface="Verdana"/>
                <a:cs typeface="Verdana"/>
                <a:sym typeface="Verdana"/>
              </a:rPr>
              <a:t>’s</a:t>
            </a:r>
            <a:r>
              <a:rPr lang="fr-FR" sz="2400" dirty="0">
                <a:solidFill>
                  <a:srgbClr val="7F7F7F"/>
                </a:solidFill>
                <a:latin typeface="Verdana"/>
                <a:ea typeface="Verdana"/>
                <a:cs typeface="Verdana"/>
                <a:sym typeface="Verdana"/>
              </a:rPr>
              <a:t> 4G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lower</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6">
            <a:alphaModFix/>
          </a:blip>
          <a:srcRect/>
          <a:stretch/>
        </p:blipFill>
        <p:spPr>
          <a:xfrm>
            <a:off x="487924" y="1992073"/>
            <a:ext cx="258077" cy="326166"/>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420152" y="1942663"/>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8">
            <a:alphaModFix/>
          </a:blip>
          <a:srcRect/>
          <a:stretch/>
        </p:blipFill>
        <p:spPr>
          <a:xfrm>
            <a:off x="8437662" y="1968449"/>
            <a:ext cx="251494" cy="258077"/>
          </a:xfrm>
          <a:prstGeom prst="rect">
            <a:avLst/>
          </a:prstGeom>
          <a:noFill/>
          <a:ln>
            <a:noFill/>
          </a:ln>
        </p:spPr>
      </p:pic>
      <p:pic>
        <p:nvPicPr>
          <p:cNvPr id="7" name="Picture 6">
            <a:extLst>
              <a:ext uri="{FF2B5EF4-FFF2-40B4-BE49-F238E27FC236}">
                <a16:creationId xmlns:a16="http://schemas.microsoft.com/office/drawing/2014/main" id="{C294342C-01CD-459A-7A83-22567B0F39ED}"/>
              </a:ext>
            </a:extLst>
          </p:cNvPr>
          <p:cNvPicPr>
            <a:picLocks noChangeAspect="1"/>
          </p:cNvPicPr>
          <p:nvPr/>
        </p:nvPicPr>
        <p:blipFill>
          <a:blip r:embed="rId9"/>
          <a:stretch>
            <a:fillRect/>
          </a:stretch>
        </p:blipFill>
        <p:spPr>
          <a:xfrm>
            <a:off x="2641276" y="1942663"/>
            <a:ext cx="1541828" cy="866482"/>
          </a:xfrm>
          <a:prstGeom prst="rect">
            <a:avLst/>
          </a:prstGeom>
        </p:spPr>
      </p:pic>
      <p:pic>
        <p:nvPicPr>
          <p:cNvPr id="12" name="Picture 11">
            <a:extLst>
              <a:ext uri="{FF2B5EF4-FFF2-40B4-BE49-F238E27FC236}">
                <a16:creationId xmlns:a16="http://schemas.microsoft.com/office/drawing/2014/main" id="{0E37952E-E9D6-FD7A-9518-330F3C21F8C9}"/>
              </a:ext>
            </a:extLst>
          </p:cNvPr>
          <p:cNvPicPr>
            <a:picLocks noChangeAspect="1"/>
          </p:cNvPicPr>
          <p:nvPr/>
        </p:nvPicPr>
        <p:blipFill>
          <a:blip r:embed="rId10"/>
          <a:stretch>
            <a:fillRect/>
          </a:stretch>
        </p:blipFill>
        <p:spPr>
          <a:xfrm>
            <a:off x="6464308" y="1955556"/>
            <a:ext cx="1728169" cy="853590"/>
          </a:xfrm>
          <a:prstGeom prst="rect">
            <a:avLst/>
          </a:prstGeom>
        </p:spPr>
      </p:pic>
      <p:pic>
        <p:nvPicPr>
          <p:cNvPr id="22" name="Picture 21">
            <a:extLst>
              <a:ext uri="{FF2B5EF4-FFF2-40B4-BE49-F238E27FC236}">
                <a16:creationId xmlns:a16="http://schemas.microsoft.com/office/drawing/2014/main" id="{66595C84-A33F-0048-1005-4DCB5546F4F2}"/>
              </a:ext>
            </a:extLst>
          </p:cNvPr>
          <p:cNvPicPr>
            <a:picLocks noChangeAspect="1"/>
          </p:cNvPicPr>
          <p:nvPr/>
        </p:nvPicPr>
        <p:blipFill>
          <a:blip r:embed="rId11"/>
          <a:stretch>
            <a:fillRect/>
          </a:stretch>
        </p:blipFill>
        <p:spPr>
          <a:xfrm>
            <a:off x="10542494" y="1942663"/>
            <a:ext cx="1522889" cy="860763"/>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voice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10"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3481465610"/>
              </p:ext>
            </p:extLst>
          </p:nvPr>
        </p:nvGraphicFramePr>
        <p:xfrm>
          <a:off x="466870" y="2017505"/>
          <a:ext cx="3340100" cy="4297569"/>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Accessibility</a:t>
            </a:r>
            <a:r>
              <a:rPr lang="fr-FR" sz="2400" dirty="0">
                <a:solidFill>
                  <a:srgbClr val="414141"/>
                </a:solidFill>
              </a:rPr>
              <a:t> 2G/3G BLOCKED CALLS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service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p:nvPr/>
        </p:nvCxnSpPr>
        <p:spPr>
          <a:xfrm rot="10800000" flipH="1">
            <a:off x="1129492" y="5424376"/>
            <a:ext cx="2478232" cy="433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1003031967"/>
              </p:ext>
            </p:extLst>
          </p:nvPr>
        </p:nvGraphicFramePr>
        <p:xfrm>
          <a:off x="4008120" y="2017505"/>
          <a:ext cx="7713980" cy="429756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2606606863"/>
              </p:ext>
            </p:extLst>
          </p:nvPr>
        </p:nvGraphicFramePr>
        <p:xfrm>
          <a:off x="469900" y="2103553"/>
          <a:ext cx="2776220" cy="4363199"/>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Mean</a:t>
            </a:r>
            <a:r>
              <a:rPr lang="fr-FR" sz="2400" dirty="0">
                <a:solidFill>
                  <a:srgbClr val="414141"/>
                </a:solidFill>
              </a:rPr>
              <a:t> Opinion Score</a:t>
            </a:r>
            <a:br>
              <a:rPr lang="fr-FR" sz="2400" dirty="0">
                <a:solidFill>
                  <a:srgbClr val="414141"/>
                </a:solidFill>
              </a:rPr>
            </a:br>
            <a:br>
              <a:rPr lang="fr-FR" sz="2400" dirty="0">
                <a:solidFill>
                  <a:srgbClr val="414141"/>
                </a:solidFill>
              </a:rPr>
            </a:br>
            <a:r>
              <a:rPr lang="fr-FR" sz="1800" dirty="0">
                <a:solidFill>
                  <a:srgbClr val="7F7F7F"/>
                </a:solidFill>
                <a:latin typeface="Verdana"/>
                <a:ea typeface="Verdana"/>
                <a:cs typeface="Verdana"/>
                <a:sym typeface="Verdana"/>
              </a:rPr>
              <a:t>CELTISS has the best ratio of excellent and good Voice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samples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compared</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MTN’s</a:t>
            </a:r>
            <a:r>
              <a:rPr lang="fr-FR" sz="1800" dirty="0">
                <a:solidFill>
                  <a:srgbClr val="7F7F7F"/>
                </a:solidFill>
                <a:latin typeface="Verdana"/>
                <a:ea typeface="Verdana"/>
                <a:cs typeface="Verdana"/>
                <a:sym typeface="Verdana"/>
              </a:rPr>
              <a:t> and MOOV’S,MTN </a:t>
            </a:r>
            <a:r>
              <a:rPr lang="fr-FR" sz="1800" dirty="0" err="1">
                <a:solidFill>
                  <a:srgbClr val="7F7F7F"/>
                </a:solidFill>
                <a:latin typeface="Verdana"/>
                <a:ea typeface="Verdana"/>
                <a:cs typeface="Verdana"/>
                <a:sym typeface="Verdana"/>
              </a:rPr>
              <a:t>needs</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improve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its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voice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MOS by pushing CS </a:t>
            </a:r>
            <a:r>
              <a:rPr lang="fr-FR" sz="1800" dirty="0" err="1">
                <a:solidFill>
                  <a:srgbClr val="7F7F7F"/>
                </a:solidFill>
                <a:latin typeface="Verdana"/>
                <a:ea typeface="Verdana"/>
                <a:cs typeface="Verdana"/>
                <a:sym typeface="Verdana"/>
              </a:rPr>
              <a:t>traffic</a:t>
            </a:r>
            <a:r>
              <a:rPr lang="fr-FR" sz="1800" dirty="0">
                <a:solidFill>
                  <a:srgbClr val="7F7F7F"/>
                </a:solidFill>
                <a:latin typeface="Verdana"/>
                <a:ea typeface="Verdana"/>
                <a:cs typeface="Verdana"/>
                <a:sym typeface="Verdana"/>
              </a:rPr>
              <a:t> to 3G and </a:t>
            </a:r>
            <a:r>
              <a:rPr lang="fr-FR" sz="1800" dirty="0" err="1">
                <a:solidFill>
                  <a:srgbClr val="7F7F7F"/>
                </a:solidFill>
                <a:latin typeface="Verdana"/>
                <a:ea typeface="Verdana"/>
                <a:cs typeface="Verdana"/>
                <a:sym typeface="Verdana"/>
              </a:rPr>
              <a:t>increase</a:t>
            </a:r>
            <a:r>
              <a:rPr lang="fr-FR" sz="1800" dirty="0">
                <a:solidFill>
                  <a:srgbClr val="7F7F7F"/>
                </a:solidFill>
                <a:latin typeface="Verdana"/>
                <a:ea typeface="Verdana"/>
                <a:cs typeface="Verdana"/>
                <a:sym typeface="Verdana"/>
              </a:rPr>
              <a:t> 2G full rate </a:t>
            </a:r>
            <a:r>
              <a:rPr lang="fr-FR" sz="1800" dirty="0" err="1">
                <a:solidFill>
                  <a:srgbClr val="7F7F7F"/>
                </a:solidFill>
                <a:latin typeface="Verdana"/>
                <a:ea typeface="Verdana"/>
                <a:cs typeface="Verdana"/>
                <a:sym typeface="Verdana"/>
              </a:rPr>
              <a:t>penetration</a:t>
            </a:r>
            <a:r>
              <a:rPr lang="fr-FR" sz="18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p:nvPr/>
        </p:nvCxnSpPr>
        <p:spPr>
          <a:xfrm>
            <a:off x="956603" y="3924734"/>
            <a:ext cx="1195754" cy="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4211508831"/>
              </p:ext>
            </p:extLst>
          </p:nvPr>
        </p:nvGraphicFramePr>
        <p:xfrm>
          <a:off x="3647415" y="2103553"/>
          <a:ext cx="8074685" cy="436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8"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2932007568"/>
              </p:ext>
            </p:extLst>
          </p:nvPr>
        </p:nvGraphicFramePr>
        <p:xfrm>
          <a:off x="1519237" y="1615440"/>
          <a:ext cx="9153525" cy="4450080"/>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Retainability</a:t>
            </a:r>
            <a:r>
              <a:rPr lang="fr-FR" sz="2400" dirty="0">
                <a:solidFill>
                  <a:srgbClr val="414141"/>
                </a:solidFill>
              </a:rPr>
              <a:t> 2G/3G DROPPED CALLS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and CELTISS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regarding</a:t>
            </a:r>
            <a:r>
              <a:rPr lang="fr-FR" dirty="0">
                <a:solidFill>
                  <a:srgbClr val="7F7F7F"/>
                </a:solidFill>
                <a:latin typeface="Verdana"/>
                <a:ea typeface="Verdana"/>
                <a:cs typeface="Verdana"/>
                <a:sym typeface="Verdana"/>
              </a:rPr>
              <a:t> Call Drop Rate.</a:t>
            </a:r>
            <a:br>
              <a:rPr lang="fr-FR"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p:nvPr/>
        </p:nvCxnSpPr>
        <p:spPr>
          <a:xfrm>
            <a:off x="3516923" y="3599711"/>
            <a:ext cx="5528603" cy="19503"/>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40%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2G,</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CELTISS and MOOV have more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98%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3G, </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Recommended</a:t>
            </a:r>
            <a:r>
              <a:rPr lang="fr-FR" dirty="0">
                <a:solidFill>
                  <a:srgbClr val="7F7F7F"/>
                </a:solidFill>
                <a:latin typeface="Verdana"/>
                <a:ea typeface="Verdana"/>
                <a:cs typeface="Verdana"/>
                <a:sym typeface="Verdana"/>
              </a:rPr>
              <a:t> for MTN to </a:t>
            </a:r>
            <a:r>
              <a:rPr lang="fr-FR" dirty="0" err="1">
                <a:solidFill>
                  <a:srgbClr val="7F7F7F"/>
                </a:solidFill>
                <a:latin typeface="Verdana"/>
                <a:ea typeface="Verdana"/>
                <a:cs typeface="Verdana"/>
                <a:sym typeface="Verdana"/>
              </a:rPr>
              <a:t>reduce</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increase</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penetration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audio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2G band usage: </a:t>
            </a:r>
            <a:r>
              <a:rPr lang="fr-FR" b="1" dirty="0">
                <a:solidFill>
                  <a:srgbClr val="7F7F7F"/>
                </a:solidFill>
                <a:latin typeface="Verdana"/>
                <a:ea typeface="Verdana"/>
                <a:cs typeface="Verdana"/>
                <a:sym typeface="Verdana"/>
              </a:rPr>
              <a:t>76,57% </a:t>
            </a:r>
            <a:r>
              <a:rPr lang="fr-FR" dirty="0">
                <a:solidFill>
                  <a:srgbClr val="7F7F7F"/>
                </a:solidFill>
                <a:latin typeface="Verdana"/>
                <a:ea typeface="Verdana"/>
                <a:cs typeface="Verdana"/>
                <a:sym typeface="Verdana"/>
              </a:rPr>
              <a:t>GSM 900 and </a:t>
            </a:r>
            <a:r>
              <a:rPr lang="fr-FR" b="1" dirty="0">
                <a:solidFill>
                  <a:srgbClr val="7F7F7F"/>
                </a:solidFill>
                <a:latin typeface="Verdana"/>
                <a:ea typeface="Verdana"/>
                <a:cs typeface="Verdana"/>
                <a:sym typeface="Verdana"/>
              </a:rPr>
              <a:t>23,43% </a:t>
            </a:r>
            <a:r>
              <a:rPr lang="fr-FR" dirty="0">
                <a:solidFill>
                  <a:srgbClr val="7F7F7F"/>
                </a:solidFill>
                <a:latin typeface="Verdana"/>
                <a:ea typeface="Verdana"/>
                <a:cs typeface="Verdana"/>
                <a:sym typeface="Verdana"/>
              </a:rPr>
              <a:t>GSM 1800 Mhz,</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3G band usage: MTN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UMTS2100, CELTISS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UMTS900 and MOOV has an </a:t>
            </a:r>
            <a:r>
              <a:rPr lang="fr-FR" dirty="0" err="1">
                <a:solidFill>
                  <a:srgbClr val="7F7F7F"/>
                </a:solidFill>
                <a:latin typeface="Verdana"/>
                <a:ea typeface="Verdana"/>
                <a:cs typeface="Verdana"/>
                <a:sym typeface="Verdana"/>
              </a:rPr>
              <a:t>equitable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both</a:t>
            </a:r>
            <a:r>
              <a:rPr lang="fr-FR" dirty="0">
                <a:solidFill>
                  <a:srgbClr val="7F7F7F"/>
                </a:solidFill>
                <a:latin typeface="Verdana"/>
                <a:ea typeface="Verdana"/>
                <a:cs typeface="Verdana"/>
                <a:sym typeface="Verdana"/>
              </a:rPr>
              <a:t> bands U2100 and U900.</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1"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4131878019"/>
              </p:ext>
            </p:extLst>
          </p:nvPr>
        </p:nvGraphicFramePr>
        <p:xfrm>
          <a:off x="469900" y="3461065"/>
          <a:ext cx="3655275" cy="30614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2738748055"/>
              </p:ext>
            </p:extLst>
          </p:nvPr>
        </p:nvGraphicFramePr>
        <p:xfrm>
          <a:off x="4268968" y="3461065"/>
          <a:ext cx="3732032" cy="30614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1492820030"/>
              </p:ext>
            </p:extLst>
          </p:nvPr>
        </p:nvGraphicFramePr>
        <p:xfrm>
          <a:off x="8144793" y="3461065"/>
          <a:ext cx="3885282" cy="306149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17" name="Picture 16">
            <a:extLst>
              <a:ext uri="{FF2B5EF4-FFF2-40B4-BE49-F238E27FC236}">
                <a16:creationId xmlns:a16="http://schemas.microsoft.com/office/drawing/2014/main" id="{0BA4EE39-F028-116B-DC36-DB1544156088}"/>
              </a:ext>
            </a:extLst>
          </p:cNvPr>
          <p:cNvPicPr>
            <a:picLocks noChangeAspect="1"/>
          </p:cNvPicPr>
          <p:nvPr/>
        </p:nvPicPr>
        <p:blipFill>
          <a:blip r:embed="rId3"/>
          <a:stretch>
            <a:fillRect/>
          </a:stretch>
        </p:blipFill>
        <p:spPr>
          <a:xfrm>
            <a:off x="8272068" y="1762985"/>
            <a:ext cx="3627656" cy="3136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D15283B2-F266-9D62-EE45-FA62AD71EE56}"/>
              </a:ext>
            </a:extLst>
          </p:cNvPr>
          <p:cNvPicPr>
            <a:picLocks noChangeAspect="1"/>
          </p:cNvPicPr>
          <p:nvPr/>
        </p:nvPicPr>
        <p:blipFill>
          <a:blip r:embed="rId4"/>
          <a:stretch>
            <a:fillRect/>
          </a:stretch>
        </p:blipFill>
        <p:spPr>
          <a:xfrm>
            <a:off x="4403934" y="1772879"/>
            <a:ext cx="3627656" cy="3126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97481A8B-F7FD-318A-86D2-A2DDA1A7BF70}"/>
              </a:ext>
            </a:extLst>
          </p:cNvPr>
          <p:cNvPicPr>
            <a:picLocks noChangeAspect="1"/>
          </p:cNvPicPr>
          <p:nvPr/>
        </p:nvPicPr>
        <p:blipFill>
          <a:blip r:embed="rId5"/>
          <a:stretch>
            <a:fillRect/>
          </a:stretch>
        </p:blipFill>
        <p:spPr>
          <a:xfrm>
            <a:off x="524337" y="1772879"/>
            <a:ext cx="3636075" cy="3126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504101" y="81614"/>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maps</a:t>
            </a:r>
            <a:r>
              <a:rPr lang="fr-FR" sz="2400" dirty="0">
                <a:solidFill>
                  <a:srgbClr val="414141"/>
                </a:solidFill>
              </a:rPr>
              <a:t>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t>
            </a:r>
            <a:r>
              <a:rPr lang="fr-FR" dirty="0" err="1">
                <a:solidFill>
                  <a:srgbClr val="7F7F7F"/>
                </a:solidFill>
                <a:latin typeface="Verdana"/>
                <a:ea typeface="Verdana"/>
                <a:cs typeface="Verdana"/>
                <a:sym typeface="Verdana"/>
              </a:rPr>
              <a:t>around</a:t>
            </a:r>
            <a:r>
              <a:rPr lang="fr-FR" dirty="0">
                <a:solidFill>
                  <a:srgbClr val="7F7F7F"/>
                </a:solidFill>
                <a:latin typeface="Verdana"/>
                <a:ea typeface="Verdana"/>
                <a:cs typeface="Verdana"/>
                <a:sym typeface="Verdana"/>
              </a:rPr>
              <a:t> 5% of MOS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Values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r>
              <a:rPr lang="fr-FR" dirty="0">
                <a:solidFill>
                  <a:srgbClr val="7F7F7F"/>
                </a:solidFill>
              </a:rPr>
              <a:t>pose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risk</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bad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users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perceived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quality</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6">
            <a:alphaModFix/>
          </a:blip>
          <a:srcRect/>
          <a:stretch/>
        </p:blipFill>
        <p:spPr>
          <a:xfrm>
            <a:off x="504101" y="1762985"/>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403934" y="1799181"/>
            <a:ext cx="297527"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8272068" y="1767997"/>
            <a:ext cx="251494" cy="258077"/>
          </a:xfrm>
          <a:prstGeom prst="rect">
            <a:avLst/>
          </a:prstGeom>
          <a:noFill/>
          <a:ln>
            <a:noFill/>
          </a:ln>
        </p:spPr>
      </p:pic>
      <p:pic>
        <p:nvPicPr>
          <p:cNvPr id="6" name="Picture 5">
            <a:extLst>
              <a:ext uri="{FF2B5EF4-FFF2-40B4-BE49-F238E27FC236}">
                <a16:creationId xmlns:a16="http://schemas.microsoft.com/office/drawing/2014/main" id="{1C6B45EA-AFA8-0266-1FB9-AA2DC3D361FB}"/>
              </a:ext>
            </a:extLst>
          </p:cNvPr>
          <p:cNvPicPr>
            <a:picLocks noChangeAspect="1"/>
          </p:cNvPicPr>
          <p:nvPr/>
        </p:nvPicPr>
        <p:blipFill>
          <a:blip r:embed="rId9"/>
          <a:stretch>
            <a:fillRect/>
          </a:stretch>
        </p:blipFill>
        <p:spPr>
          <a:xfrm>
            <a:off x="2684296" y="1762985"/>
            <a:ext cx="1476116" cy="981993"/>
          </a:xfrm>
          <a:prstGeom prst="rect">
            <a:avLst/>
          </a:prstGeom>
        </p:spPr>
      </p:pic>
      <p:pic>
        <p:nvPicPr>
          <p:cNvPr id="13" name="Picture 12">
            <a:extLst>
              <a:ext uri="{FF2B5EF4-FFF2-40B4-BE49-F238E27FC236}">
                <a16:creationId xmlns:a16="http://schemas.microsoft.com/office/drawing/2014/main" id="{E2294D49-5FFD-B76A-3899-E5A0A258F3B0}"/>
              </a:ext>
            </a:extLst>
          </p:cNvPr>
          <p:cNvPicPr>
            <a:picLocks noChangeAspect="1"/>
          </p:cNvPicPr>
          <p:nvPr/>
        </p:nvPicPr>
        <p:blipFill>
          <a:blip r:embed="rId10"/>
          <a:stretch>
            <a:fillRect/>
          </a:stretch>
        </p:blipFill>
        <p:spPr>
          <a:xfrm>
            <a:off x="6376076" y="1776757"/>
            <a:ext cx="1655514" cy="925736"/>
          </a:xfrm>
          <a:prstGeom prst="rect">
            <a:avLst/>
          </a:prstGeom>
        </p:spPr>
      </p:pic>
      <p:pic>
        <p:nvPicPr>
          <p:cNvPr id="21" name="Picture 20">
            <a:extLst>
              <a:ext uri="{FF2B5EF4-FFF2-40B4-BE49-F238E27FC236}">
                <a16:creationId xmlns:a16="http://schemas.microsoft.com/office/drawing/2014/main" id="{9FA7CCBA-D862-DC88-1ED9-661DCD1F7B2D}"/>
              </a:ext>
            </a:extLst>
          </p:cNvPr>
          <p:cNvPicPr>
            <a:picLocks noChangeAspect="1"/>
          </p:cNvPicPr>
          <p:nvPr/>
        </p:nvPicPr>
        <p:blipFill>
          <a:blip r:embed="rId11"/>
          <a:stretch>
            <a:fillRect/>
          </a:stretch>
        </p:blipFill>
        <p:spPr>
          <a:xfrm>
            <a:off x="10387072" y="1799181"/>
            <a:ext cx="1459197" cy="903312"/>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12,35% of drive test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EcNo</a:t>
            </a:r>
            <a:r>
              <a:rPr lang="fr-FR" dirty="0">
                <a:solidFill>
                  <a:srgbClr val="7F7F7F"/>
                </a:solidFill>
                <a:latin typeface="Verdana"/>
                <a:ea typeface="Verdana"/>
                <a:cs typeface="Verdana"/>
                <a:sym typeface="Verdana"/>
              </a:rPr>
              <a:t> for 3G MTN.</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This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correlated</a:t>
            </a:r>
            <a:r>
              <a:rPr lang="fr-FR" dirty="0">
                <a:solidFill>
                  <a:srgbClr val="7F7F7F"/>
                </a:solidFill>
                <a:latin typeface="Verdana"/>
                <a:ea typeface="Verdana"/>
                <a:cs typeface="Verdana"/>
                <a:sym typeface="Verdana"/>
              </a:rPr>
              <a:t>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carriers : 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using</a:t>
            </a:r>
            <a:r>
              <a:rPr lang="fr-FR" dirty="0">
                <a:solidFill>
                  <a:srgbClr val="7F7F7F"/>
                </a:solidFill>
                <a:latin typeface="Verdana"/>
                <a:ea typeface="Verdana"/>
                <a:cs typeface="Verdana"/>
                <a:sym typeface="Verdana"/>
              </a:rPr>
              <a:t> 2 carriers </a:t>
            </a:r>
            <a:r>
              <a:rPr lang="fr-FR" dirty="0" err="1">
                <a:solidFill>
                  <a:srgbClr val="7F7F7F"/>
                </a:solidFill>
                <a:latin typeface="Verdana"/>
                <a:ea typeface="Verdana"/>
                <a:cs typeface="Verdana"/>
                <a:sym typeface="Verdana"/>
              </a:rPr>
              <a:t>against</a:t>
            </a:r>
            <a:r>
              <a:rPr lang="fr-FR" dirty="0">
                <a:solidFill>
                  <a:srgbClr val="7F7F7F"/>
                </a:solidFill>
                <a:latin typeface="Verdana"/>
                <a:ea typeface="Verdana"/>
                <a:cs typeface="Verdana"/>
                <a:sym typeface="Verdana"/>
              </a:rPr>
              <a:t> 3 and 4 for CELTISS and MOOV </a:t>
            </a:r>
            <a:r>
              <a:rPr lang="fr-FR" dirty="0" err="1">
                <a:solidFill>
                  <a:srgbClr val="7F7F7F"/>
                </a:solidFill>
                <a:latin typeface="Verdana"/>
                <a:ea typeface="Verdana"/>
                <a:cs typeface="Verdana"/>
                <a:sym typeface="Verdana"/>
              </a:rPr>
              <a:t>respectively</a:t>
            </a:r>
            <a:r>
              <a:rPr lang="fr-FR" dirty="0">
                <a:solidFill>
                  <a:srgbClr val="7F7F7F"/>
                </a:solidFill>
                <a:latin typeface="Verdana"/>
                <a:ea typeface="Verdana"/>
                <a:cs typeface="Verdana"/>
                <a:sym typeface="Verdana"/>
              </a:rPr>
              <a:t>. Also3G </a:t>
            </a:r>
            <a:r>
              <a:rPr lang="fr-FR" dirty="0" err="1">
                <a:solidFill>
                  <a:srgbClr val="7F7F7F"/>
                </a:solidFill>
                <a:latin typeface="Verdana"/>
                <a:ea typeface="Verdana"/>
                <a:cs typeface="Verdana"/>
                <a:sym typeface="Verdana"/>
              </a:rPr>
              <a:t>traffic</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by U2100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while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distributed</a:t>
            </a:r>
            <a:r>
              <a:rPr lang="fr-FR" dirty="0">
                <a:solidFill>
                  <a:srgbClr val="7F7F7F"/>
                </a:solidFill>
                <a:latin typeface="Verdana"/>
                <a:ea typeface="Verdana"/>
                <a:cs typeface="Verdana"/>
                <a:sym typeface="Verdana"/>
              </a:rPr>
              <a:t> over U900 and U2100 for MTN. </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1771168020"/>
              </p:ext>
            </p:extLst>
          </p:nvPr>
        </p:nvGraphicFramePr>
        <p:xfrm>
          <a:off x="469900" y="2533748"/>
          <a:ext cx="11252200" cy="368236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4"/>
          <p:cNvSpPr txBox="1">
            <a:spLocks noGrp="1"/>
          </p:cNvSpPr>
          <p:nvPr>
            <p:ph type="ctrTitle"/>
          </p:nvPr>
        </p:nvSpPr>
        <p:spPr>
          <a:xfrm>
            <a:off x="200845" y="501181"/>
            <a:ext cx="9144000" cy="342582"/>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rgbClr val="414141"/>
              </a:buClr>
              <a:buSzPct val="100000"/>
              <a:buFont typeface="Verdana"/>
              <a:buNone/>
            </a:pPr>
            <a:r>
              <a:rPr lang="fr-FR" sz="2400">
                <a:solidFill>
                  <a:srgbClr val="414141"/>
                </a:solidFill>
              </a:rPr>
              <a:t>   PART2 </a:t>
            </a:r>
            <a:r>
              <a:rPr lang="fr-FR" sz="2700">
                <a:solidFill>
                  <a:srgbClr val="414141"/>
                </a:solidFill>
              </a:rPr>
              <a:t>Summary</a:t>
            </a:r>
            <a:endParaRPr sz="2700">
              <a:solidFill>
                <a:srgbClr val="414141"/>
              </a:solidFill>
              <a:latin typeface="Verdana"/>
              <a:ea typeface="Verdana"/>
              <a:cs typeface="Verdana"/>
              <a:sym typeface="Verdana"/>
            </a:endParaRPr>
          </a:p>
        </p:txBody>
      </p:sp>
      <p:sp>
        <p:nvSpPr>
          <p:cNvPr id="1457" name="Google Shape;1457;p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0"/>
              <a:buFont typeface="Verdana"/>
              <a:buNone/>
            </a:pPr>
            <a:r>
              <a:rPr lang="fr-FR" sz="650" b="0" i="0" u="none" strike="noStrike" cap="none">
                <a:solidFill>
                  <a:srgbClr val="000000"/>
                </a:solidFill>
                <a:latin typeface="Verdana"/>
                <a:ea typeface="Verdana"/>
                <a:cs typeface="Verdana"/>
                <a:sym typeface="Verdana"/>
              </a:rPr>
              <a:t>© 2023 Deloitte  - Confidential</a:t>
            </a:r>
            <a:endParaRPr sz="650" b="0" i="0" u="none" strike="noStrike" cap="none">
              <a:solidFill>
                <a:srgbClr val="000000"/>
              </a:solidFill>
              <a:latin typeface="Verdana"/>
              <a:ea typeface="Verdana"/>
              <a:cs typeface="Verdana"/>
              <a:sym typeface="Verdana"/>
            </a:endParaRPr>
          </a:p>
        </p:txBody>
      </p:sp>
      <p:sp>
        <p:nvSpPr>
          <p:cNvPr id="1458" name="Google Shape;1458;p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graphicFrame>
        <p:nvGraphicFramePr>
          <p:cNvPr id="1459" name="Google Shape;1459;p4"/>
          <p:cNvGraphicFramePr/>
          <p:nvPr>
            <p:extLst>
              <p:ext uri="{D42A27DB-BD31-4B8C-83A1-F6EECF244321}">
                <p14:modId xmlns:p14="http://schemas.microsoft.com/office/powerpoint/2010/main" val="1254352266"/>
              </p:ext>
            </p:extLst>
          </p:nvPr>
        </p:nvGraphicFramePr>
        <p:xfrm>
          <a:off x="945548" y="1279756"/>
          <a:ext cx="10954600" cy="5197300"/>
        </p:xfrm>
        <a:graphic>
          <a:graphicData uri="http://schemas.openxmlformats.org/drawingml/2006/table">
            <a:tbl>
              <a:tblPr>
                <a:noFill/>
                <a:tableStyleId>{62A84436-6C33-42CD-8F6A-DCAEFB94276C}</a:tableStyleId>
              </a:tblPr>
              <a:tblGrid>
                <a:gridCol w="10097850">
                  <a:extLst>
                    <a:ext uri="{9D8B030D-6E8A-4147-A177-3AD203B41FA5}">
                      <a16:colId xmlns:a16="http://schemas.microsoft.com/office/drawing/2014/main" val="20000"/>
                    </a:ext>
                  </a:extLst>
                </a:gridCol>
                <a:gridCol w="856750">
                  <a:extLst>
                    <a:ext uri="{9D8B030D-6E8A-4147-A177-3AD203B41FA5}">
                      <a16:colId xmlns:a16="http://schemas.microsoft.com/office/drawing/2014/main" val="20001"/>
                    </a:ext>
                  </a:extLst>
                </a:gridCol>
              </a:tblGrid>
              <a:tr h="3798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OMC Network Configuration Overview</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73</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974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sz="14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a:solidFill>
                            <a:srgbClr val="414141"/>
                          </a:solidFill>
                          <a:latin typeface="Verdana"/>
                          <a:ea typeface="Verdana"/>
                          <a:cs typeface="Verdana"/>
                          <a:sym typeface="Verdana"/>
                        </a:rPr>
                        <a:t>Ongoing</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PM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9">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70</a:t>
                      </a:r>
                      <a:endParaRPr sz="16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280"/>
                        </a:spcBef>
                        <a:spcAft>
                          <a:spcPts val="0"/>
                        </a:spcAft>
                        <a:buClr>
                          <a:schemeClr val="dk1"/>
                        </a:buClr>
                        <a:buSzPts val="1600"/>
                        <a:buFont typeface="Noto Sans Symbols"/>
                        <a:buNone/>
                      </a:pPr>
                      <a:endParaRPr sz="1600" b="1"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  </a:t>
                      </a:r>
                      <a:r>
                        <a:rPr lang="fr-FR" sz="1000" b="0" i="0" u="none" strike="noStrike" cap="none" dirty="0">
                          <a:solidFill>
                            <a:srgbClr val="414141"/>
                          </a:solidFill>
                          <a:latin typeface="Verdana"/>
                          <a:ea typeface="Verdana"/>
                          <a:cs typeface="Verdana"/>
                          <a:sym typeface="Verdana"/>
                        </a:rPr>
                        <a:t>1- Traffic Distribution                                                                                                                                                                                           71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2- Network </a:t>
                      </a:r>
                      <a:r>
                        <a:rPr lang="fr-FR" sz="1000" b="0" i="0" u="none" strike="noStrike" cap="none" dirty="0" err="1">
                          <a:solidFill>
                            <a:srgbClr val="414141"/>
                          </a:solidFill>
                          <a:latin typeface="Verdana"/>
                          <a:ea typeface="Verdana"/>
                          <a:cs typeface="Verdana"/>
                          <a:sym typeface="Verdana"/>
                        </a:rPr>
                        <a:t>Availability</a:t>
                      </a:r>
                      <a:r>
                        <a:rPr lang="fr-FR" sz="1000" b="0" i="0" u="none" strike="noStrike" cap="none" dirty="0">
                          <a:solidFill>
                            <a:srgbClr val="414141"/>
                          </a:solidFill>
                          <a:latin typeface="Verdana"/>
                          <a:ea typeface="Verdana"/>
                          <a:cs typeface="Verdana"/>
                          <a:sym typeface="Verdana"/>
                        </a:rPr>
                        <a:t>                                                                                                                                                                                        74</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4"/>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3- Network </a:t>
                      </a:r>
                      <a:r>
                        <a:rPr lang="fr-FR" sz="1000" b="0" i="0" u="none" strike="noStrike" cap="none" dirty="0" err="1">
                          <a:solidFill>
                            <a:srgbClr val="414141"/>
                          </a:solidFill>
                          <a:latin typeface="Verdana"/>
                          <a:ea typeface="Verdana"/>
                          <a:cs typeface="Verdana"/>
                          <a:sym typeface="Verdana"/>
                        </a:rPr>
                        <a:t>Retainability</a:t>
                      </a:r>
                      <a:r>
                        <a:rPr lang="fr-FR" sz="1000" b="0" i="0" u="none" strike="noStrike" cap="none" dirty="0">
                          <a:solidFill>
                            <a:srgbClr val="414141"/>
                          </a:solidFill>
                          <a:latin typeface="Verdana"/>
                          <a:ea typeface="Verdana"/>
                          <a:cs typeface="Verdana"/>
                          <a:sym typeface="Verdana"/>
                        </a:rPr>
                        <a:t>                                                                                                                                                                                     76</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5"/>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4- Network </a:t>
                      </a:r>
                      <a:r>
                        <a:rPr lang="fr-FR" sz="1000" b="0" i="0" u="none" strike="noStrike" cap="none" dirty="0" err="1">
                          <a:solidFill>
                            <a:srgbClr val="414141"/>
                          </a:solidFill>
                          <a:latin typeface="Verdana"/>
                          <a:ea typeface="Verdana"/>
                          <a:cs typeface="Verdana"/>
                          <a:sym typeface="Verdana"/>
                        </a:rPr>
                        <a:t>Accessibility</a:t>
                      </a:r>
                      <a:r>
                        <a:rPr lang="fr-FR" sz="1000" b="0" i="0" u="none" strike="noStrike" cap="none" dirty="0">
                          <a:solidFill>
                            <a:srgbClr val="414141"/>
                          </a:solidFill>
                          <a:latin typeface="Verdana"/>
                          <a:ea typeface="Verdana"/>
                          <a:cs typeface="Verdana"/>
                          <a:sym typeface="Verdana"/>
                        </a:rPr>
                        <a:t>                                                                                                                                                                                      81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6"/>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5- Network </a:t>
                      </a:r>
                      <a:r>
                        <a:rPr lang="fr-FR" sz="1000" b="0" i="0" u="none" strike="noStrike" cap="none" dirty="0" err="1">
                          <a:solidFill>
                            <a:srgbClr val="414141"/>
                          </a:solidFill>
                          <a:latin typeface="Verdana"/>
                          <a:ea typeface="Verdana"/>
                          <a:cs typeface="Verdana"/>
                          <a:sym typeface="Verdana"/>
                        </a:rPr>
                        <a:t>mobility</a:t>
                      </a:r>
                      <a:r>
                        <a:rPr lang="fr-FR" sz="1000" b="0" i="0" u="none" strike="noStrike" cap="none" dirty="0">
                          <a:solidFill>
                            <a:srgbClr val="414141"/>
                          </a:solidFill>
                          <a:latin typeface="Verdana"/>
                          <a:ea typeface="Verdana"/>
                          <a:cs typeface="Verdana"/>
                          <a:sym typeface="Verdana"/>
                        </a:rPr>
                        <a:t>                                                                                                                                                                                            83</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7"/>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6- Network </a:t>
                      </a:r>
                      <a:r>
                        <a:rPr lang="fr-FR" sz="1000" b="0" i="0" u="none" strike="noStrike" cap="none" dirty="0" err="1">
                          <a:solidFill>
                            <a:srgbClr val="414141"/>
                          </a:solidFill>
                          <a:latin typeface="Verdana"/>
                          <a:ea typeface="Verdana"/>
                          <a:cs typeface="Verdana"/>
                          <a:sym typeface="Verdana"/>
                        </a:rPr>
                        <a:t>Throughputs</a:t>
                      </a:r>
                      <a:r>
                        <a:rPr lang="fr-FR" sz="1000" b="0" i="0" u="none" strike="noStrike" cap="none" dirty="0">
                          <a:solidFill>
                            <a:srgbClr val="414141"/>
                          </a:solidFill>
                          <a:latin typeface="Verdana"/>
                          <a:ea typeface="Verdana"/>
                          <a:cs typeface="Verdana"/>
                          <a:sym typeface="Verdana"/>
                        </a:rPr>
                        <a:t>                                                                                                                                                                                     85</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8"/>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7- </a:t>
                      </a:r>
                      <a:r>
                        <a:rPr lang="fr-FR" sz="1000" b="0" i="0" u="none" strike="noStrike" cap="none" dirty="0" err="1">
                          <a:solidFill>
                            <a:srgbClr val="414141"/>
                          </a:solidFill>
                          <a:latin typeface="Verdana"/>
                          <a:ea typeface="Verdana"/>
                          <a:cs typeface="Verdana"/>
                          <a:sym typeface="Verdana"/>
                        </a:rPr>
                        <a:t>Interference</a:t>
                      </a:r>
                      <a:r>
                        <a:rPr lang="fr-FR" sz="1000" b="0" i="0" u="none" strike="noStrike" cap="none" dirty="0">
                          <a:solidFill>
                            <a:srgbClr val="414141"/>
                          </a:solidFill>
                          <a:latin typeface="Verdana"/>
                          <a:ea typeface="Verdana"/>
                          <a:cs typeface="Verdana"/>
                          <a:sym typeface="Verdana"/>
                        </a:rPr>
                        <a:t>                                                                                                                                                                                                  88</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9"/>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8- ARCEP OMC KPI                                                                                                                                                                                             90</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0"/>
                  </a:ext>
                </a:extLst>
              </a:tr>
              <a:tr h="3920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Capacity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5">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1" i="0" u="none" strike="noStrike" cap="none">
                          <a:solidFill>
                            <a:srgbClr val="414141"/>
                          </a:solidFill>
                          <a:latin typeface="Verdana"/>
                          <a:ea typeface="Verdana"/>
                          <a:cs typeface="Verdana"/>
                          <a:sym typeface="Verdana"/>
                        </a:rPr>
                        <a:t>95</a:t>
                      </a:r>
                      <a:endParaRPr sz="14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120"/>
                        </a:spcBef>
                        <a:spcAft>
                          <a:spcPts val="0"/>
                        </a:spcAft>
                        <a:buClr>
                          <a:schemeClr val="dk1"/>
                        </a:buClr>
                        <a:buSzPts val="1400"/>
                        <a:buFont typeface="Noto Sans Symbols"/>
                        <a:buNone/>
                      </a:pPr>
                      <a:endParaRPr sz="1400" b="0"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1"/>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1 - 2G Capacity                                                                                                                                                                                                96</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2"/>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2 – 3G Capacity                                                                                                                                                                                               98</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3"/>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3 – 4G Capacity                                                                                                                                                                                              101</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4"/>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4 – Bottleneck                                                                                                                                                                                                104</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5"/>
                  </a:ext>
                </a:extLst>
              </a:tr>
              <a:tr h="52112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dirty="0" err="1">
                          <a:solidFill>
                            <a:srgbClr val="414141"/>
                          </a:solidFill>
                          <a:latin typeface="Verdana"/>
                          <a:ea typeface="Verdana"/>
                          <a:cs typeface="Verdana"/>
                          <a:sym typeface="Verdana"/>
                        </a:rPr>
                        <a:t>Ongoing</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1460" name="Google Shape;1460;p4"/>
          <p:cNvSpPr/>
          <p:nvPr/>
        </p:nvSpPr>
        <p:spPr>
          <a:xfrm>
            <a:off x="374967" y="1279756"/>
            <a:ext cx="334946" cy="357417"/>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1" name="Google Shape;1461;p4"/>
          <p:cNvSpPr/>
          <p:nvPr/>
        </p:nvSpPr>
        <p:spPr>
          <a:xfrm>
            <a:off x="379627" y="2095745"/>
            <a:ext cx="279151" cy="279972"/>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2" name="Google Shape;1462;p4"/>
          <p:cNvSpPr/>
          <p:nvPr/>
        </p:nvSpPr>
        <p:spPr>
          <a:xfrm rot="10800000" flipH="1">
            <a:off x="406805" y="6047999"/>
            <a:ext cx="299209" cy="334453"/>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3" name="Google Shape;1463;p4"/>
          <p:cNvSpPr/>
          <p:nvPr/>
        </p:nvSpPr>
        <p:spPr>
          <a:xfrm>
            <a:off x="399171" y="1738660"/>
            <a:ext cx="277721" cy="276907"/>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64" name="Google Shape;1464;p4"/>
          <p:cNvGrpSpPr/>
          <p:nvPr/>
        </p:nvGrpSpPr>
        <p:grpSpPr>
          <a:xfrm>
            <a:off x="452014" y="4576255"/>
            <a:ext cx="257175" cy="257175"/>
            <a:chOff x="5426" y="1148"/>
            <a:chExt cx="340" cy="340"/>
          </a:xfrm>
        </p:grpSpPr>
        <p:sp>
          <p:nvSpPr>
            <p:cNvPr id="1465" name="Google Shape;1465;p4"/>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6" name="Google Shape;1466;p4"/>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7" name="Google Shape;1467;p4"/>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14" name="Picture 13">
            <a:extLst>
              <a:ext uri="{FF2B5EF4-FFF2-40B4-BE49-F238E27FC236}">
                <a16:creationId xmlns:a16="http://schemas.microsoft.com/office/drawing/2014/main" id="{2FDA7CA8-3481-87FF-2F34-8793521323EA}"/>
              </a:ext>
            </a:extLst>
          </p:cNvPr>
          <p:cNvPicPr>
            <a:picLocks noChangeAspect="1"/>
          </p:cNvPicPr>
          <p:nvPr/>
        </p:nvPicPr>
        <p:blipFill>
          <a:blip r:embed="rId3"/>
          <a:stretch>
            <a:fillRect/>
          </a:stretch>
        </p:blipFill>
        <p:spPr>
          <a:xfrm>
            <a:off x="8160792" y="1818639"/>
            <a:ext cx="3647572" cy="280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C3F2A61C-A291-E7A2-3616-09EA19B302E7}"/>
              </a:ext>
            </a:extLst>
          </p:cNvPr>
          <p:cNvPicPr>
            <a:picLocks noChangeAspect="1"/>
          </p:cNvPicPr>
          <p:nvPr/>
        </p:nvPicPr>
        <p:blipFill>
          <a:blip r:embed="rId4"/>
          <a:stretch>
            <a:fillRect/>
          </a:stretch>
        </p:blipFill>
        <p:spPr>
          <a:xfrm>
            <a:off x="4382935" y="1849049"/>
            <a:ext cx="3545451" cy="2793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FF20F9DA-1E4D-3002-3515-8A4770F7EC6C}"/>
              </a:ext>
            </a:extLst>
          </p:cNvPr>
          <p:cNvPicPr>
            <a:picLocks noChangeAspect="1"/>
          </p:cNvPicPr>
          <p:nvPr/>
        </p:nvPicPr>
        <p:blipFill>
          <a:blip r:embed="rId5"/>
          <a:stretch>
            <a:fillRect/>
          </a:stretch>
        </p:blipFill>
        <p:spPr>
          <a:xfrm>
            <a:off x="502957" y="1849049"/>
            <a:ext cx="3647572" cy="2793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3G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EC/N0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due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carriers .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6">
            <a:alphaModFix/>
          </a:blip>
          <a:srcRect/>
          <a:stretch/>
        </p:blipFill>
        <p:spPr>
          <a:xfrm>
            <a:off x="479245" y="1863280"/>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25" name="Google Shape;1993;p39">
            <a:extLst>
              <a:ext uri="{FF2B5EF4-FFF2-40B4-BE49-F238E27FC236}">
                <a16:creationId xmlns:a16="http://schemas.microsoft.com/office/drawing/2014/main" id="{FAB8766A-2D21-4CE1-5A65-6AD90097518E}"/>
              </a:ext>
            </a:extLst>
          </p:cNvPr>
          <p:cNvPicPr preferRelativeResize="0"/>
          <p:nvPr/>
        </p:nvPicPr>
        <p:blipFill rotWithShape="1">
          <a:blip r:embed="rId7">
            <a:alphaModFix/>
          </a:blip>
          <a:srcRect l="8657" r="10313"/>
          <a:stretch/>
        </p:blipFill>
        <p:spPr>
          <a:xfrm>
            <a:off x="4371493" y="1863280"/>
            <a:ext cx="267744" cy="275538"/>
          </a:xfrm>
          <a:prstGeom prst="roundRect">
            <a:avLst>
              <a:gd name="adj" fmla="val 8594"/>
            </a:avLst>
          </a:prstGeom>
          <a:solidFill>
            <a:srgbClr val="ECECEC"/>
          </a:solidFill>
          <a:ln>
            <a:noFill/>
          </a:ln>
          <a:effectLst>
            <a:reflection stA="38000" endPos="28000" dist="5000" dir="5400000" sy="-100000" algn="bl" rotWithShape="0"/>
          </a:effectLst>
        </p:spPr>
      </p:pic>
      <p:pic>
        <p:nvPicPr>
          <p:cNvPr id="8"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6">
            <a:alphaModFix/>
          </a:blip>
          <a:srcRect/>
          <a:stretch/>
        </p:blipFill>
        <p:spPr>
          <a:xfrm>
            <a:off x="502957" y="187071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8202659" y="1849049"/>
            <a:ext cx="312075" cy="282333"/>
          </a:xfrm>
          <a:prstGeom prst="rect">
            <a:avLst/>
          </a:prstGeom>
          <a:noFill/>
          <a:ln>
            <a:noFill/>
          </a:ln>
        </p:spPr>
      </p:pic>
      <p:pic>
        <p:nvPicPr>
          <p:cNvPr id="5" name="Picture 4">
            <a:extLst>
              <a:ext uri="{FF2B5EF4-FFF2-40B4-BE49-F238E27FC236}">
                <a16:creationId xmlns:a16="http://schemas.microsoft.com/office/drawing/2014/main" id="{EBBCFDB0-0426-85EE-CA4F-DDAC14BAF71E}"/>
              </a:ext>
            </a:extLst>
          </p:cNvPr>
          <p:cNvPicPr>
            <a:picLocks noChangeAspect="1"/>
          </p:cNvPicPr>
          <p:nvPr/>
        </p:nvPicPr>
        <p:blipFill>
          <a:blip r:embed="rId9"/>
          <a:stretch>
            <a:fillRect/>
          </a:stretch>
        </p:blipFill>
        <p:spPr>
          <a:xfrm>
            <a:off x="2837443" y="1849049"/>
            <a:ext cx="1308037" cy="789146"/>
          </a:xfrm>
          <a:prstGeom prst="rect">
            <a:avLst/>
          </a:prstGeom>
        </p:spPr>
      </p:pic>
      <p:pic>
        <p:nvPicPr>
          <p:cNvPr id="12" name="Picture 11">
            <a:extLst>
              <a:ext uri="{FF2B5EF4-FFF2-40B4-BE49-F238E27FC236}">
                <a16:creationId xmlns:a16="http://schemas.microsoft.com/office/drawing/2014/main" id="{BBC06706-6AF5-43AD-F4C2-8A50E7B28564}"/>
              </a:ext>
            </a:extLst>
          </p:cNvPr>
          <p:cNvPicPr>
            <a:picLocks noChangeAspect="1"/>
          </p:cNvPicPr>
          <p:nvPr/>
        </p:nvPicPr>
        <p:blipFill>
          <a:blip r:embed="rId10"/>
          <a:stretch>
            <a:fillRect/>
          </a:stretch>
        </p:blipFill>
        <p:spPr>
          <a:xfrm>
            <a:off x="6684348" y="1849049"/>
            <a:ext cx="1202507" cy="789146"/>
          </a:xfrm>
          <a:prstGeom prst="rect">
            <a:avLst/>
          </a:prstGeom>
        </p:spPr>
      </p:pic>
      <p:pic>
        <p:nvPicPr>
          <p:cNvPr id="17" name="Picture 16">
            <a:extLst>
              <a:ext uri="{FF2B5EF4-FFF2-40B4-BE49-F238E27FC236}">
                <a16:creationId xmlns:a16="http://schemas.microsoft.com/office/drawing/2014/main" id="{8DA041DE-9B6D-D278-9959-E09BA6179F3C}"/>
              </a:ext>
            </a:extLst>
          </p:cNvPr>
          <p:cNvPicPr>
            <a:picLocks noChangeAspect="1"/>
          </p:cNvPicPr>
          <p:nvPr/>
        </p:nvPicPr>
        <p:blipFill>
          <a:blip r:embed="rId11"/>
          <a:stretch>
            <a:fillRect/>
          </a:stretch>
        </p:blipFill>
        <p:spPr>
          <a:xfrm>
            <a:off x="10425324" y="1849049"/>
            <a:ext cx="1383040" cy="834396"/>
          </a:xfrm>
          <a:prstGeom prst="rect">
            <a:avLst/>
          </a:prstGeom>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a:t>
            </a:r>
            <a:r>
              <a:rPr lang="fr-FR" sz="2400" dirty="0" err="1">
                <a:solidFill>
                  <a:srgbClr val="414141"/>
                </a:solidFill>
              </a:rPr>
              <a:t>comparison</a:t>
            </a:r>
            <a:r>
              <a:rPr lang="fr-FR" sz="2400" dirty="0">
                <a:solidFill>
                  <a:srgbClr val="414141"/>
                </a:solidFill>
              </a:rPr>
              <a:t>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tests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acceptable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MTN Network SINR.</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594366992"/>
              </p:ext>
            </p:extLst>
          </p:nvPr>
        </p:nvGraphicFramePr>
        <p:xfrm>
          <a:off x="469900" y="1653540"/>
          <a:ext cx="11252200" cy="473149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18" name="Picture 17">
            <a:extLst>
              <a:ext uri="{FF2B5EF4-FFF2-40B4-BE49-F238E27FC236}">
                <a16:creationId xmlns:a16="http://schemas.microsoft.com/office/drawing/2014/main" id="{43112755-BA24-6C76-3935-B58922670E07}"/>
              </a:ext>
            </a:extLst>
          </p:cNvPr>
          <p:cNvPicPr>
            <a:picLocks noChangeAspect="1"/>
          </p:cNvPicPr>
          <p:nvPr/>
        </p:nvPicPr>
        <p:blipFill>
          <a:blip r:embed="rId3"/>
          <a:stretch>
            <a:fillRect/>
          </a:stretch>
        </p:blipFill>
        <p:spPr>
          <a:xfrm>
            <a:off x="7885186" y="1736640"/>
            <a:ext cx="3647011" cy="29190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3624421D-2323-7DC2-3B48-8DEBEADB8E8F}"/>
              </a:ext>
            </a:extLst>
          </p:cNvPr>
          <p:cNvPicPr>
            <a:picLocks noChangeAspect="1"/>
          </p:cNvPicPr>
          <p:nvPr/>
        </p:nvPicPr>
        <p:blipFill>
          <a:blip r:embed="rId4"/>
          <a:stretch>
            <a:fillRect/>
          </a:stretch>
        </p:blipFill>
        <p:spPr>
          <a:xfrm>
            <a:off x="4177459" y="1737984"/>
            <a:ext cx="3540912" cy="2936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BBE36DA7-E851-557A-75CB-F3BB61F9B8C1}"/>
              </a:ext>
            </a:extLst>
          </p:cNvPr>
          <p:cNvPicPr>
            <a:picLocks noChangeAspect="1"/>
          </p:cNvPicPr>
          <p:nvPr/>
        </p:nvPicPr>
        <p:blipFill>
          <a:blip r:embed="rId5"/>
          <a:stretch>
            <a:fillRect/>
          </a:stretch>
        </p:blipFill>
        <p:spPr>
          <a:xfrm>
            <a:off x="476719" y="1717847"/>
            <a:ext cx="3527105" cy="2932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4G CELTISS has the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Signal of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6">
            <a:alphaModFix/>
          </a:blip>
          <a:srcRect/>
          <a:stretch/>
        </p:blipFill>
        <p:spPr>
          <a:xfrm>
            <a:off x="469899" y="1742574"/>
            <a:ext cx="241165" cy="186001"/>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2057;p44">
            <a:extLst>
              <a:ext uri="{FF2B5EF4-FFF2-40B4-BE49-F238E27FC236}">
                <a16:creationId xmlns:a16="http://schemas.microsoft.com/office/drawing/2014/main" id="{D035E36E-EB8E-78D4-3EFE-E8CF6A49B358}"/>
              </a:ext>
            </a:extLst>
          </p:cNvPr>
          <p:cNvPicPr preferRelativeResize="0"/>
          <p:nvPr/>
        </p:nvPicPr>
        <p:blipFill rotWithShape="1">
          <a:blip r:embed="rId7">
            <a:alphaModFix/>
          </a:blip>
          <a:srcRect l="8657" r="10313"/>
          <a:stretch/>
        </p:blipFill>
        <p:spPr>
          <a:xfrm>
            <a:off x="4184279" y="1762715"/>
            <a:ext cx="229205" cy="185362"/>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060;p44">
            <a:extLst>
              <a:ext uri="{FF2B5EF4-FFF2-40B4-BE49-F238E27FC236}">
                <a16:creationId xmlns:a16="http://schemas.microsoft.com/office/drawing/2014/main" id="{74978808-D1D8-8EED-B35F-D7A937B0AF01}"/>
              </a:ext>
            </a:extLst>
          </p:cNvPr>
          <p:cNvPicPr preferRelativeResize="0"/>
          <p:nvPr/>
        </p:nvPicPr>
        <p:blipFill rotWithShape="1">
          <a:blip r:embed="rId8">
            <a:alphaModFix/>
          </a:blip>
          <a:srcRect/>
          <a:stretch/>
        </p:blipFill>
        <p:spPr>
          <a:xfrm>
            <a:off x="7908310" y="1736640"/>
            <a:ext cx="197521" cy="202691"/>
          </a:xfrm>
          <a:prstGeom prst="rect">
            <a:avLst/>
          </a:prstGeom>
          <a:noFill/>
          <a:ln>
            <a:noFill/>
          </a:ln>
        </p:spPr>
      </p:pic>
      <p:pic>
        <p:nvPicPr>
          <p:cNvPr id="6" name="Picture 5">
            <a:extLst>
              <a:ext uri="{FF2B5EF4-FFF2-40B4-BE49-F238E27FC236}">
                <a16:creationId xmlns:a16="http://schemas.microsoft.com/office/drawing/2014/main" id="{C216BCD1-F0EF-3BDE-6B77-F8649723CCC2}"/>
              </a:ext>
            </a:extLst>
          </p:cNvPr>
          <p:cNvPicPr>
            <a:picLocks noChangeAspect="1"/>
          </p:cNvPicPr>
          <p:nvPr/>
        </p:nvPicPr>
        <p:blipFill>
          <a:blip r:embed="rId9"/>
          <a:stretch>
            <a:fillRect/>
          </a:stretch>
        </p:blipFill>
        <p:spPr>
          <a:xfrm>
            <a:off x="2641873" y="1763193"/>
            <a:ext cx="1368771" cy="942069"/>
          </a:xfrm>
          <a:prstGeom prst="rect">
            <a:avLst/>
          </a:prstGeom>
        </p:spPr>
      </p:pic>
      <p:pic>
        <p:nvPicPr>
          <p:cNvPr id="14" name="Picture 13">
            <a:extLst>
              <a:ext uri="{FF2B5EF4-FFF2-40B4-BE49-F238E27FC236}">
                <a16:creationId xmlns:a16="http://schemas.microsoft.com/office/drawing/2014/main" id="{8EC956CB-0797-4759-9417-D9DE57D5AFEC}"/>
              </a:ext>
            </a:extLst>
          </p:cNvPr>
          <p:cNvPicPr>
            <a:picLocks noChangeAspect="1"/>
          </p:cNvPicPr>
          <p:nvPr/>
        </p:nvPicPr>
        <p:blipFill>
          <a:blip r:embed="rId10"/>
          <a:stretch>
            <a:fillRect/>
          </a:stretch>
        </p:blipFill>
        <p:spPr>
          <a:xfrm>
            <a:off x="6583681" y="1740709"/>
            <a:ext cx="1134690" cy="964553"/>
          </a:xfrm>
          <a:prstGeom prst="rect">
            <a:avLst/>
          </a:prstGeom>
        </p:spPr>
      </p:pic>
      <p:pic>
        <p:nvPicPr>
          <p:cNvPr id="21" name="Picture 20">
            <a:extLst>
              <a:ext uri="{FF2B5EF4-FFF2-40B4-BE49-F238E27FC236}">
                <a16:creationId xmlns:a16="http://schemas.microsoft.com/office/drawing/2014/main" id="{E9F8CC1E-958E-AA68-C380-7E65C5211811}"/>
              </a:ext>
            </a:extLst>
          </p:cNvPr>
          <p:cNvPicPr>
            <a:picLocks noChangeAspect="1"/>
          </p:cNvPicPr>
          <p:nvPr/>
        </p:nvPicPr>
        <p:blipFill>
          <a:blip r:embed="rId11"/>
          <a:stretch>
            <a:fillRect/>
          </a:stretch>
        </p:blipFill>
        <p:spPr>
          <a:xfrm>
            <a:off x="10241280" y="1762715"/>
            <a:ext cx="1290917" cy="952952"/>
          </a:xfrm>
          <a:prstGeom prst="rect">
            <a:avLst/>
          </a:prstGeom>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2G/3G CALL SETUP TIME</a:t>
            </a:r>
            <a:br>
              <a:rPr lang="fr-FR" sz="2400" dirty="0">
                <a:solidFill>
                  <a:srgbClr val="414141"/>
                </a:solidFill>
              </a:rPr>
            </a:br>
            <a:br>
              <a:rPr lang="fr-FR"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has the best Call setup time.</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3940355824"/>
              </p:ext>
            </p:extLst>
          </p:nvPr>
        </p:nvGraphicFramePr>
        <p:xfrm>
          <a:off x="469901" y="1988478"/>
          <a:ext cx="10472419" cy="425264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4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CALL SETUP TIME/Call Mode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00B050"/>
                </a:solidFill>
                <a:latin typeface="Verdana"/>
                <a:ea typeface="Verdana"/>
                <a:cs typeface="Verdana"/>
                <a:sym typeface="Verdana"/>
              </a:rPr>
              <a:t>best</a:t>
            </a:r>
            <a:r>
              <a:rPr lang="fr-FR" dirty="0">
                <a:solidFill>
                  <a:srgbClr val="7F7F7F"/>
                </a:solidFill>
                <a:latin typeface="Verdana"/>
                <a:ea typeface="Verdana"/>
                <a:cs typeface="Verdana"/>
                <a:sym typeface="Verdana"/>
              </a:rPr>
              <a:t> 4G CSBF Call setup Time,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Call setup time 2G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higher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in 3G/4G.  </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76" name="Google Shape;2076;p4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077" name="Google Shape;2077;p4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Chart 5">
            <a:extLst>
              <a:ext uri="{FF2B5EF4-FFF2-40B4-BE49-F238E27FC236}">
                <a16:creationId xmlns:a16="http://schemas.microsoft.com/office/drawing/2014/main" id="{FFB7EB45-0E2A-7D87-0627-02E5D3404E9F}"/>
              </a:ext>
            </a:extLst>
          </p:cNvPr>
          <p:cNvGraphicFramePr>
            <a:graphicFrameLocks/>
          </p:cNvGraphicFramePr>
          <p:nvPr>
            <p:extLst>
              <p:ext uri="{D42A27DB-BD31-4B8C-83A1-F6EECF244321}">
                <p14:modId xmlns:p14="http://schemas.microsoft.com/office/powerpoint/2010/main" val="3119220973"/>
              </p:ext>
            </p:extLst>
          </p:nvPr>
        </p:nvGraphicFramePr>
        <p:xfrm>
          <a:off x="469900" y="2072640"/>
          <a:ext cx="8635365" cy="422147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aphicFrame>
        <p:nvGraphicFramePr>
          <p:cNvPr id="8"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2186031603"/>
              </p:ext>
            </p:extLst>
          </p:nvPr>
        </p:nvGraphicFramePr>
        <p:xfrm>
          <a:off x="469901" y="2186621"/>
          <a:ext cx="5763260" cy="4268787"/>
        </p:xfrm>
        <a:graphic>
          <a:graphicData uri="http://schemas.openxmlformats.org/drawingml/2006/chart">
            <c:chart xmlns:c="http://schemas.openxmlformats.org/drawingml/2006/chart" xmlns:r="http://schemas.openxmlformats.org/officeDocument/2006/relationships" r:id="rId3"/>
          </a:graphicData>
        </a:graphic>
      </p:graphicFrame>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SENDING FAILURE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SMS SETUP/RESPONSE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&amp;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SMS service KPIs of the </a:t>
            </a:r>
            <a:r>
              <a:rPr lang="fr-FR" dirty="0" err="1">
                <a:solidFill>
                  <a:srgbClr val="7F7F7F"/>
                </a:solidFill>
                <a:latin typeface="Verdana"/>
                <a:ea typeface="Verdana"/>
                <a:cs typeface="Verdana"/>
                <a:sym typeface="Verdana"/>
              </a:rPr>
              <a:t>three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are not compliant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the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because</a:t>
            </a:r>
            <a:r>
              <a:rPr lang="fr-FR" dirty="0">
                <a:solidFill>
                  <a:srgbClr val="7F7F7F"/>
                </a:solidFill>
                <a:latin typeface="Verdana"/>
                <a:ea typeface="Verdana"/>
                <a:cs typeface="Verdana"/>
                <a:sym typeface="Verdana"/>
              </a:rPr>
              <a:t> of the 6s criteria.</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3" name="Google Shape;2090;p47">
            <a:extLst>
              <a:ext uri="{FF2B5EF4-FFF2-40B4-BE49-F238E27FC236}">
                <a16:creationId xmlns:a16="http://schemas.microsoft.com/office/drawing/2014/main" id="{31AB6BF7-4EF5-4323-A670-74FC5B62265A}"/>
              </a:ext>
            </a:extLst>
          </p:cNvPr>
          <p:cNvCxnSpPr/>
          <p:nvPr/>
        </p:nvCxnSpPr>
        <p:spPr>
          <a:xfrm flipV="1">
            <a:off x="1356398" y="3344451"/>
            <a:ext cx="4352517" cy="38179"/>
          </a:xfrm>
          <a:prstGeom prst="straightConnector1">
            <a:avLst/>
          </a:prstGeom>
          <a:noFill/>
          <a:ln w="28575" cap="flat" cmpd="sng">
            <a:solidFill>
              <a:srgbClr val="DA291C"/>
            </a:solidFill>
            <a:prstDash val="dash"/>
            <a:round/>
            <a:headEnd type="none" w="sm" len="sm"/>
            <a:tailEnd type="none" w="sm" len="sm"/>
          </a:ln>
        </p:spPr>
      </p:cxnSp>
      <p:graphicFrame>
        <p:nvGraphicFramePr>
          <p:cNvPr id="9"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709134870"/>
              </p:ext>
            </p:extLst>
          </p:nvPr>
        </p:nvGraphicFramePr>
        <p:xfrm>
          <a:off x="6595412" y="2186620"/>
          <a:ext cx="5002228" cy="42687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a good rate of successful Internet connection </a:t>
            </a:r>
            <a:endParaRPr>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9"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2397004089"/>
              </p:ext>
            </p:extLst>
          </p:nvPr>
        </p:nvGraphicFramePr>
        <p:xfrm>
          <a:off x="469901" y="1631810"/>
          <a:ext cx="6449060" cy="47973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1328362207"/>
              </p:ext>
            </p:extLst>
          </p:nvPr>
        </p:nvGraphicFramePr>
        <p:xfrm>
          <a:off x="7101840" y="1631810"/>
          <a:ext cx="4620260" cy="479739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2"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1806628795"/>
              </p:ext>
            </p:extLst>
          </p:nvPr>
        </p:nvGraphicFramePr>
        <p:xfrm>
          <a:off x="5791200" y="1903342"/>
          <a:ext cx="5318760" cy="4482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2365385809"/>
              </p:ext>
            </p:extLst>
          </p:nvPr>
        </p:nvGraphicFramePr>
        <p:xfrm>
          <a:off x="469900" y="1903342"/>
          <a:ext cx="4741900" cy="4482900"/>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web service success rate. MTN have high PS connection setup time</a:t>
            </a:r>
            <a:endParaRPr>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48</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a:off x="6416685" y="2364324"/>
            <a:ext cx="4113875" cy="8879"/>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p:nvPr/>
        </p:nvCxnSpPr>
        <p:spPr>
          <a:xfrm>
            <a:off x="1384917" y="3051454"/>
            <a:ext cx="2838331" cy="11786"/>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8"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645024559"/>
              </p:ext>
            </p:extLst>
          </p:nvPr>
        </p:nvGraphicFramePr>
        <p:xfrm>
          <a:off x="469900" y="1904088"/>
          <a:ext cx="6883970" cy="3559778"/>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good </a:t>
            </a:r>
            <a:r>
              <a:rPr lang="fr-FR" dirty="0" err="1">
                <a:solidFill>
                  <a:srgbClr val="7F7F7F"/>
                </a:solidFill>
                <a:latin typeface="Verdana"/>
                <a:ea typeface="Verdana"/>
                <a:cs typeface="Verdana"/>
                <a:sym typeface="Verdana"/>
              </a:rPr>
              <a:t>downlink</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uplink</a:t>
            </a:r>
            <a:r>
              <a:rPr lang="fr-FR" dirty="0">
                <a:solidFill>
                  <a:srgbClr val="7F7F7F"/>
                </a:solidFill>
                <a:latin typeface="Verdana"/>
                <a:ea typeface="Verdana"/>
                <a:cs typeface="Verdana"/>
                <a:sym typeface="Verdana"/>
              </a:rPr>
              <a:t> FTP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 </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49</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p:nvPr/>
        </p:nvCxnSpPr>
        <p:spPr>
          <a:xfrm>
            <a:off x="1548123" y="4046624"/>
            <a:ext cx="5442012" cy="88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5"/>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a:t>
            </a:r>
            <a:r>
              <a:rPr lang="fr-FR" sz="2600" dirty="0">
                <a:solidFill>
                  <a:srgbClr val="FFFFFF"/>
                </a:solidFill>
                <a:latin typeface="Quattrocento Sans"/>
                <a:ea typeface="Quattrocento Sans"/>
                <a:cs typeface="Quattrocento Sans"/>
                <a:sym typeface="Quattrocento Sans"/>
              </a:rPr>
              <a:t>ntroduction</a:t>
            </a:r>
            <a:r>
              <a:rPr lang="fr-FR" sz="2600" b="0" i="0" dirty="0">
                <a:solidFill>
                  <a:srgbClr val="FFFFFF"/>
                </a:solidFill>
                <a:latin typeface="Quattrocento Sans"/>
                <a:ea typeface="Quattrocento Sans"/>
                <a:cs typeface="Quattrocento Sans"/>
                <a:sym typeface="Quattrocento Sans"/>
              </a:rPr>
              <a:t>: Context &amp; Report objectives</a:t>
            </a:r>
            <a:endParaRPr dirty="0"/>
          </a:p>
        </p:txBody>
      </p:sp>
      <p:sp>
        <p:nvSpPr>
          <p:cNvPr id="1473" name="Google Shape;1473;p5"/>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474" name="Google Shape;1474;p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10"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1401665434"/>
              </p:ext>
            </p:extLst>
          </p:nvPr>
        </p:nvGraphicFramePr>
        <p:xfrm>
          <a:off x="469901" y="1755621"/>
          <a:ext cx="8597900" cy="4480635"/>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3G FTP MEAN THROUGHPUT </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3G Throughput DL/UL is less than MOOV’s and CELTISS’s</a:t>
            </a:r>
            <a:endParaRPr>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50</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138" name="Google Shape;2138;p52"/>
          <p:cNvSpPr/>
          <p:nvPr/>
        </p:nvSpPr>
        <p:spPr>
          <a:xfrm>
            <a:off x="9527832" y="1152878"/>
            <a:ext cx="2359369" cy="50833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633">
              <a:solidFill>
                <a:srgbClr val="000000"/>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DL AVERAGE Throughout is less than MOOV and CELTISS DL Throughout</a:t>
            </a:r>
            <a:endParaRPr/>
          </a:p>
          <a:p>
            <a:pPr marL="0" marR="0" lvl="0" indent="0" algn="l" rtl="0">
              <a:spcBef>
                <a:spcPts val="0"/>
              </a:spcBef>
              <a:spcAft>
                <a:spcPts val="0"/>
              </a:spcAft>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DL Throughput mean for all operators satisfies ARCEP thresholds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UL AVERAGE Throughout is less  than CELTISS’s MOOV’s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UL Throughput mean for all operators satisfy ARCEP thresholds</a:t>
            </a:r>
            <a:endParaRPr sz="1452">
              <a:solidFill>
                <a:schemeClr val="dk1"/>
              </a:solidFill>
              <a:latin typeface="Verdana"/>
              <a:ea typeface="Verdana"/>
              <a:cs typeface="Verdana"/>
              <a:sym typeface="Verdana"/>
            </a:endParaRPr>
          </a:p>
        </p:txBody>
      </p:sp>
      <p:cxnSp>
        <p:nvCxnSpPr>
          <p:cNvPr id="2140" name="Google Shape;2140;p52"/>
          <p:cNvCxnSpPr/>
          <p:nvPr/>
        </p:nvCxnSpPr>
        <p:spPr>
          <a:xfrm flipH="1">
            <a:off x="2572362" y="3889883"/>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flipH="1">
            <a:off x="2735142" y="4739771"/>
            <a:ext cx="1480" cy="73539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7" name="Picture 6">
            <a:extLst>
              <a:ext uri="{FF2B5EF4-FFF2-40B4-BE49-F238E27FC236}">
                <a16:creationId xmlns:a16="http://schemas.microsoft.com/office/drawing/2014/main" id="{C63AF353-0291-A3B8-0B36-B008634BA349}"/>
              </a:ext>
            </a:extLst>
          </p:cNvPr>
          <p:cNvPicPr>
            <a:picLocks noChangeAspect="1"/>
          </p:cNvPicPr>
          <p:nvPr/>
        </p:nvPicPr>
        <p:blipFill>
          <a:blip r:embed="rId3"/>
          <a:stretch>
            <a:fillRect/>
          </a:stretch>
        </p:blipFill>
        <p:spPr>
          <a:xfrm>
            <a:off x="4314805" y="1866792"/>
            <a:ext cx="3700306" cy="2980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D32D5070-34C5-4EF3-AF11-AC4FF831DF53}"/>
              </a:ext>
            </a:extLst>
          </p:cNvPr>
          <p:cNvPicPr>
            <a:picLocks noChangeAspect="1"/>
          </p:cNvPicPr>
          <p:nvPr/>
        </p:nvPicPr>
        <p:blipFill>
          <a:blip r:embed="rId3"/>
          <a:stretch>
            <a:fillRect/>
          </a:stretch>
        </p:blipFill>
        <p:spPr>
          <a:xfrm>
            <a:off x="425796" y="1897094"/>
            <a:ext cx="3601163" cy="2901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distribution </a:t>
            </a:r>
            <a:r>
              <a:rPr lang="fr-FR" dirty="0" err="1">
                <a:solidFill>
                  <a:srgbClr val="7F7F7F"/>
                </a:solidFill>
                <a:latin typeface="Verdana"/>
                <a:ea typeface="Verdana"/>
                <a:cs typeface="Verdana"/>
                <a:sym typeface="Verdana"/>
              </a:rPr>
              <a:t>is</a:t>
            </a:r>
            <a:r>
              <a:rPr lang="fr-FR" dirty="0">
                <a:solidFill>
                  <a:srgbClr val="7F7F7F"/>
                </a:solidFill>
              </a:rPr>
              <a:t> </a:t>
            </a:r>
            <a:r>
              <a:rPr lang="fr-FR" dirty="0" err="1">
                <a:solidFill>
                  <a:srgbClr val="7F7F7F"/>
                </a:solidFill>
              </a:rPr>
              <a:t>better</a:t>
            </a:r>
            <a:r>
              <a:rPr lang="fr-FR" dirty="0">
                <a:solidFill>
                  <a:srgbClr val="7F7F7F"/>
                </a:solidFill>
                <a:latin typeface="Verdana"/>
                <a:ea typeface="Verdana"/>
                <a:cs typeface="Verdana"/>
                <a:sym typeface="Verdana"/>
              </a:rPr>
              <a:t> to MOOV &amp; CELTISS.</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51</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4">
            <a:alphaModFix/>
          </a:blip>
          <a:srcRect/>
          <a:stretch/>
        </p:blipFill>
        <p:spPr>
          <a:xfrm>
            <a:off x="425796" y="1866792"/>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5">
            <a:alphaModFix/>
          </a:blip>
          <a:srcRect l="8657" r="10313"/>
          <a:stretch/>
        </p:blipFill>
        <p:spPr>
          <a:xfrm>
            <a:off x="4314805" y="1882748"/>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6">
            <a:alphaModFix/>
          </a:blip>
          <a:srcRect/>
          <a:stretch/>
        </p:blipFill>
        <p:spPr>
          <a:xfrm>
            <a:off x="8142514" y="1912003"/>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D40EF3A5-CFA9-872D-56A5-B422CFBF68A5}"/>
              </a:ext>
            </a:extLst>
          </p:cNvPr>
          <p:cNvPicPr>
            <a:picLocks noChangeAspect="1"/>
          </p:cNvPicPr>
          <p:nvPr/>
        </p:nvPicPr>
        <p:blipFill>
          <a:blip r:embed="rId7"/>
          <a:stretch>
            <a:fillRect/>
          </a:stretch>
        </p:blipFill>
        <p:spPr>
          <a:xfrm>
            <a:off x="2401219" y="1866792"/>
            <a:ext cx="1625740" cy="867876"/>
          </a:xfrm>
          <a:prstGeom prst="rect">
            <a:avLst/>
          </a:prstGeom>
        </p:spPr>
      </p:pic>
      <p:pic>
        <p:nvPicPr>
          <p:cNvPr id="12" name="Picture 11">
            <a:extLst>
              <a:ext uri="{FF2B5EF4-FFF2-40B4-BE49-F238E27FC236}">
                <a16:creationId xmlns:a16="http://schemas.microsoft.com/office/drawing/2014/main" id="{F3538807-AFE8-70E2-8B3D-828C4FF9CA5F}"/>
              </a:ext>
            </a:extLst>
          </p:cNvPr>
          <p:cNvPicPr>
            <a:picLocks noChangeAspect="1"/>
          </p:cNvPicPr>
          <p:nvPr/>
        </p:nvPicPr>
        <p:blipFill>
          <a:blip r:embed="rId7"/>
          <a:stretch>
            <a:fillRect/>
          </a:stretch>
        </p:blipFill>
        <p:spPr>
          <a:xfrm>
            <a:off x="6290228" y="1836489"/>
            <a:ext cx="1670498" cy="891769"/>
          </a:xfrm>
          <a:prstGeom prst="rect">
            <a:avLst/>
          </a:prstGeom>
        </p:spPr>
      </p:pic>
      <p:pic>
        <p:nvPicPr>
          <p:cNvPr id="13" name="Picture 12">
            <a:extLst>
              <a:ext uri="{FF2B5EF4-FFF2-40B4-BE49-F238E27FC236}">
                <a16:creationId xmlns:a16="http://schemas.microsoft.com/office/drawing/2014/main" id="{EC720028-F88A-3D6A-E6F3-AAB3E55319DB}"/>
              </a:ext>
            </a:extLst>
          </p:cNvPr>
          <p:cNvPicPr>
            <a:picLocks noChangeAspect="1"/>
          </p:cNvPicPr>
          <p:nvPr/>
        </p:nvPicPr>
        <p:blipFill>
          <a:blip r:embed="rId3"/>
          <a:stretch>
            <a:fillRect/>
          </a:stretch>
        </p:blipFill>
        <p:spPr>
          <a:xfrm>
            <a:off x="8142514" y="1866792"/>
            <a:ext cx="3700306" cy="2980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a:extLst>
              <a:ext uri="{FF2B5EF4-FFF2-40B4-BE49-F238E27FC236}">
                <a16:creationId xmlns:a16="http://schemas.microsoft.com/office/drawing/2014/main" id="{BAF1E65D-63CA-DE8E-BA7A-13CA674C2F7F}"/>
              </a:ext>
            </a:extLst>
          </p:cNvPr>
          <p:cNvPicPr>
            <a:picLocks noChangeAspect="1"/>
          </p:cNvPicPr>
          <p:nvPr/>
        </p:nvPicPr>
        <p:blipFill>
          <a:blip r:embed="rId7"/>
          <a:stretch>
            <a:fillRect/>
          </a:stretch>
        </p:blipFill>
        <p:spPr>
          <a:xfrm>
            <a:off x="10117937" y="1836489"/>
            <a:ext cx="1670498" cy="891769"/>
          </a:xfrm>
          <a:prstGeom prst="rect">
            <a:avLst/>
          </a:prstGeom>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HTTP Browsing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HTTP Browsing success rate. </a:t>
            </a:r>
            <a:br>
              <a:rPr lang="fr-FR" sz="2400">
                <a:solidFill>
                  <a:srgbClr val="7F7F7F"/>
                </a:solidFill>
                <a:latin typeface="Verdana"/>
                <a:ea typeface="Verdana"/>
                <a:cs typeface="Verdana"/>
                <a:sym typeface="Verdana"/>
              </a:rPr>
            </a:br>
            <a:endParaRPr sz="240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52</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3323821919"/>
              </p:ext>
            </p:extLst>
          </p:nvPr>
        </p:nvGraphicFramePr>
        <p:xfrm>
          <a:off x="469900" y="1716470"/>
          <a:ext cx="4925060" cy="456240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E5025520-AF4B-E9FC-1404-9A62D1F2E1E8}"/>
              </a:ext>
            </a:extLst>
          </p:cNvPr>
          <p:cNvGraphicFramePr>
            <a:graphicFrameLocks/>
          </p:cNvGraphicFramePr>
          <p:nvPr>
            <p:extLst>
              <p:ext uri="{D42A27DB-BD31-4B8C-83A1-F6EECF244321}">
                <p14:modId xmlns:p14="http://schemas.microsoft.com/office/powerpoint/2010/main" val="3508254195"/>
              </p:ext>
            </p:extLst>
          </p:nvPr>
        </p:nvGraphicFramePr>
        <p:xfrm>
          <a:off x="469900" y="1951956"/>
          <a:ext cx="7287260" cy="4235484"/>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FTP THROUGHPUT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acceptable FTP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53</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614456" y="3547996"/>
            <a:ext cx="5563160" cy="305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9"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1507162806"/>
              </p:ext>
            </p:extLst>
          </p:nvPr>
        </p:nvGraphicFramePr>
        <p:xfrm>
          <a:off x="469900" y="1891598"/>
          <a:ext cx="11252200" cy="444640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FTP THROUGHPUT comparison</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FTP DL AVERAGE Throughput is better than CELTISS. MTN FTP UL AVERAGE Throughput is better than MOOV &amp; CELTISS.</a:t>
            </a:r>
            <a:br>
              <a:rPr lang="fr-FR" sz="2400">
                <a:solidFill>
                  <a:srgbClr val="7F7F7F"/>
                </a:solidFill>
                <a:latin typeface="Verdana"/>
                <a:ea typeface="Verdana"/>
                <a:cs typeface="Verdana"/>
                <a:sym typeface="Verdana"/>
              </a:rPr>
            </a:br>
            <a:endParaRPr sz="240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54</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1973105" y="3765316"/>
            <a:ext cx="17755" cy="577049"/>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p:nvPr/>
        </p:nvCxnSpPr>
        <p:spPr>
          <a:xfrm>
            <a:off x="2186465" y="4413605"/>
            <a:ext cx="17755" cy="57704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7" name="Picture 16">
            <a:extLst>
              <a:ext uri="{FF2B5EF4-FFF2-40B4-BE49-F238E27FC236}">
                <a16:creationId xmlns:a16="http://schemas.microsoft.com/office/drawing/2014/main" id="{649055A9-81B0-792C-4490-AF05BBA42719}"/>
              </a:ext>
            </a:extLst>
          </p:cNvPr>
          <p:cNvPicPr>
            <a:picLocks noChangeAspect="1"/>
          </p:cNvPicPr>
          <p:nvPr/>
        </p:nvPicPr>
        <p:blipFill>
          <a:blip r:embed="rId3"/>
          <a:stretch>
            <a:fillRect/>
          </a:stretch>
        </p:blipFill>
        <p:spPr>
          <a:xfrm>
            <a:off x="8186087" y="1697305"/>
            <a:ext cx="3843988" cy="3205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4CF86475-4D68-0AB5-F582-B15C4DC2B44F}"/>
              </a:ext>
            </a:extLst>
          </p:cNvPr>
          <p:cNvPicPr>
            <a:picLocks noChangeAspect="1"/>
          </p:cNvPicPr>
          <p:nvPr/>
        </p:nvPicPr>
        <p:blipFill>
          <a:blip r:embed="rId4"/>
          <a:stretch>
            <a:fillRect/>
          </a:stretch>
        </p:blipFill>
        <p:spPr>
          <a:xfrm>
            <a:off x="4332160" y="1697079"/>
            <a:ext cx="3620431" cy="3205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B3946092-85CE-74DB-6419-8BB99831AC22}"/>
              </a:ext>
            </a:extLst>
          </p:cNvPr>
          <p:cNvPicPr>
            <a:picLocks noChangeAspect="1"/>
          </p:cNvPicPr>
          <p:nvPr/>
        </p:nvPicPr>
        <p:blipFill>
          <a:blip r:embed="rId5"/>
          <a:stretch>
            <a:fillRect/>
          </a:stretch>
        </p:blipFill>
        <p:spPr>
          <a:xfrm>
            <a:off x="478232" y="1713787"/>
            <a:ext cx="3620432" cy="3205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average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DL rate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MTN and CELTISS.</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55</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69900" y="1698813"/>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214;p58">
            <a:extLst>
              <a:ext uri="{FF2B5EF4-FFF2-40B4-BE49-F238E27FC236}">
                <a16:creationId xmlns:a16="http://schemas.microsoft.com/office/drawing/2014/main" id="{6E43D5B1-2A87-6141-43AD-C6A5560956BB}"/>
              </a:ext>
            </a:extLst>
          </p:cNvPr>
          <p:cNvPicPr preferRelativeResize="0"/>
          <p:nvPr/>
        </p:nvPicPr>
        <p:blipFill rotWithShape="1">
          <a:blip r:embed="rId7">
            <a:alphaModFix/>
          </a:blip>
          <a:srcRect/>
          <a:stretch/>
        </p:blipFill>
        <p:spPr>
          <a:xfrm>
            <a:off x="8186086" y="1698813"/>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12" name="Google Shape;2213;p58">
            <a:extLst>
              <a:ext uri="{FF2B5EF4-FFF2-40B4-BE49-F238E27FC236}">
                <a16:creationId xmlns:a16="http://schemas.microsoft.com/office/drawing/2014/main" id="{DCC8E20D-0118-D2EE-6E32-865757DD1BFD}"/>
              </a:ext>
            </a:extLst>
          </p:cNvPr>
          <p:cNvPicPr preferRelativeResize="0"/>
          <p:nvPr/>
        </p:nvPicPr>
        <p:blipFill rotWithShape="1">
          <a:blip r:embed="rId8">
            <a:alphaModFix/>
          </a:blip>
          <a:srcRect l="8657" r="10313"/>
          <a:stretch/>
        </p:blipFill>
        <p:spPr>
          <a:xfrm>
            <a:off x="4365560" y="1697079"/>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6" name="Picture 5">
            <a:extLst>
              <a:ext uri="{FF2B5EF4-FFF2-40B4-BE49-F238E27FC236}">
                <a16:creationId xmlns:a16="http://schemas.microsoft.com/office/drawing/2014/main" id="{E476B615-3616-1113-8289-B86206305ECA}"/>
              </a:ext>
            </a:extLst>
          </p:cNvPr>
          <p:cNvPicPr>
            <a:picLocks noChangeAspect="1"/>
          </p:cNvPicPr>
          <p:nvPr/>
        </p:nvPicPr>
        <p:blipFill>
          <a:blip r:embed="rId9"/>
          <a:stretch>
            <a:fillRect/>
          </a:stretch>
        </p:blipFill>
        <p:spPr>
          <a:xfrm>
            <a:off x="2762344" y="1697079"/>
            <a:ext cx="1336319" cy="928134"/>
          </a:xfrm>
          <a:prstGeom prst="rect">
            <a:avLst/>
          </a:prstGeom>
        </p:spPr>
      </p:pic>
      <p:pic>
        <p:nvPicPr>
          <p:cNvPr id="13" name="Picture 12">
            <a:extLst>
              <a:ext uri="{FF2B5EF4-FFF2-40B4-BE49-F238E27FC236}">
                <a16:creationId xmlns:a16="http://schemas.microsoft.com/office/drawing/2014/main" id="{BC06CE6F-2F64-8662-9B0F-0C1FA857997B}"/>
              </a:ext>
            </a:extLst>
          </p:cNvPr>
          <p:cNvPicPr>
            <a:picLocks noChangeAspect="1"/>
          </p:cNvPicPr>
          <p:nvPr/>
        </p:nvPicPr>
        <p:blipFill>
          <a:blip r:embed="rId10"/>
          <a:stretch>
            <a:fillRect/>
          </a:stretch>
        </p:blipFill>
        <p:spPr>
          <a:xfrm>
            <a:off x="6538757" y="1713787"/>
            <a:ext cx="1377155" cy="911426"/>
          </a:xfrm>
          <a:prstGeom prst="rect">
            <a:avLst/>
          </a:prstGeom>
        </p:spPr>
      </p:pic>
      <p:pic>
        <p:nvPicPr>
          <p:cNvPr id="20" name="Picture 19">
            <a:extLst>
              <a:ext uri="{FF2B5EF4-FFF2-40B4-BE49-F238E27FC236}">
                <a16:creationId xmlns:a16="http://schemas.microsoft.com/office/drawing/2014/main" id="{8A4F465E-AD00-6806-7182-FA33EAC218CF}"/>
              </a:ext>
            </a:extLst>
          </p:cNvPr>
          <p:cNvPicPr>
            <a:picLocks noChangeAspect="1"/>
          </p:cNvPicPr>
          <p:nvPr/>
        </p:nvPicPr>
        <p:blipFill>
          <a:blip r:embed="rId11"/>
          <a:stretch>
            <a:fillRect/>
          </a:stretch>
        </p:blipFill>
        <p:spPr>
          <a:xfrm>
            <a:off x="10555463" y="1697080"/>
            <a:ext cx="1424463" cy="928134"/>
          </a:xfrm>
          <a:prstGeom prst="rect">
            <a:avLst/>
          </a:prstGeom>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Most of MTN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2600 band.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800 band and 2600 band.</a:t>
            </a:r>
            <a:br>
              <a:rPr lang="fr-FR" sz="24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1800 band.</a:t>
            </a:r>
            <a:br>
              <a:rPr lang="fr-FR" sz="28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Usage of 3G U900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56</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9"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3123813519"/>
              </p:ext>
            </p:extLst>
          </p:nvPr>
        </p:nvGraphicFramePr>
        <p:xfrm>
          <a:off x="469901" y="2708112"/>
          <a:ext cx="4574540"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459326129"/>
              </p:ext>
            </p:extLst>
          </p:nvPr>
        </p:nvGraphicFramePr>
        <p:xfrm>
          <a:off x="5273039" y="2708112"/>
          <a:ext cx="6449061" cy="37207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TECHNOLOGY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err="1">
                <a:solidFill>
                  <a:srgbClr val="00B050"/>
                </a:solidFill>
                <a:latin typeface="Verdana"/>
                <a:ea typeface="Verdana"/>
                <a:cs typeface="Verdana"/>
                <a:sym typeface="Verdana"/>
              </a:rPr>
              <a:t>highest</a:t>
            </a:r>
            <a:r>
              <a:rPr lang="fr-FR" dirty="0">
                <a:solidFill>
                  <a:srgbClr val="00B050"/>
                </a:solidFill>
                <a:latin typeface="Verdana"/>
                <a:ea typeface="Verdana"/>
                <a:cs typeface="Verdana"/>
                <a:sym typeface="Verdana"/>
              </a:rPr>
              <a:t> LTE CA </a:t>
            </a:r>
            <a:r>
              <a:rPr lang="fr-FR" dirty="0">
                <a:solidFill>
                  <a:srgbClr val="7F7F7F"/>
                </a:solidFill>
                <a:latin typeface="Verdana"/>
                <a:ea typeface="Verdana"/>
                <a:cs typeface="Verdana"/>
                <a:sym typeface="Verdana"/>
              </a:rPr>
              <a:t>Carrier </a:t>
            </a:r>
            <a:r>
              <a:rPr lang="fr-FR" dirty="0" err="1">
                <a:solidFill>
                  <a:srgbClr val="7F7F7F"/>
                </a:solidFill>
                <a:latin typeface="Verdana"/>
                <a:ea typeface="Verdana"/>
                <a:cs typeface="Verdana"/>
                <a:sym typeface="Verdana"/>
              </a:rPr>
              <a:t>Aggregation</a:t>
            </a:r>
            <a:r>
              <a:rPr lang="fr-FR" dirty="0">
                <a:solidFill>
                  <a:srgbClr val="7F7F7F"/>
                </a:solidFill>
                <a:latin typeface="Verdana"/>
                <a:ea typeface="Verdana"/>
                <a:cs typeface="Verdana"/>
                <a:sym typeface="Verdana"/>
              </a:rPr>
              <a:t> usage.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HSDPA-DC not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for MTN.</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57</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Chart 6">
            <a:extLst>
              <a:ext uri="{FF2B5EF4-FFF2-40B4-BE49-F238E27FC236}">
                <a16:creationId xmlns:a16="http://schemas.microsoft.com/office/drawing/2014/main" id="{DE46CD1A-1CA8-4AB9-9791-C953F9CFE2C5}"/>
              </a:ext>
            </a:extLst>
          </p:cNvPr>
          <p:cNvGraphicFramePr>
            <a:graphicFrameLocks/>
          </p:cNvGraphicFramePr>
          <p:nvPr>
            <p:extLst>
              <p:ext uri="{D42A27DB-BD31-4B8C-83A1-F6EECF244321}">
                <p14:modId xmlns:p14="http://schemas.microsoft.com/office/powerpoint/2010/main" val="2242116338"/>
              </p:ext>
            </p:extLst>
          </p:nvPr>
        </p:nvGraphicFramePr>
        <p:xfrm>
          <a:off x="469900" y="2067545"/>
          <a:ext cx="5504180" cy="42877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1704454608"/>
              </p:ext>
            </p:extLst>
          </p:nvPr>
        </p:nvGraphicFramePr>
        <p:xfrm>
          <a:off x="6263640" y="2067544"/>
          <a:ext cx="5458460" cy="428770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6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Next steps</a:t>
            </a:r>
            <a:endParaRPr/>
          </a:p>
        </p:txBody>
      </p:sp>
      <p:sp>
        <p:nvSpPr>
          <p:cNvPr id="2262" name="Google Shape;2262;p63"/>
          <p:cNvSpPr txBox="1"/>
          <p:nvPr/>
        </p:nvSpPr>
        <p:spPr>
          <a:xfrm>
            <a:off x="424545" y="2090740"/>
            <a:ext cx="17662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05</a:t>
            </a:r>
            <a:endParaRPr sz="9600" b="0" i="0" u="none" strike="noStrike" cap="none" dirty="0">
              <a:solidFill>
                <a:srgbClr val="FFFFFF"/>
              </a:solidFill>
              <a:latin typeface="Quattrocento Sans"/>
              <a:ea typeface="Quattrocento Sans"/>
              <a:cs typeface="Quattrocento Sans"/>
              <a:sym typeface="Quattrocento Sans"/>
            </a:endParaRPr>
          </a:p>
        </p:txBody>
      </p:sp>
      <p:cxnSp>
        <p:nvCxnSpPr>
          <p:cNvPr id="2263" name="Google Shape;2263;p6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p6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Next steps</a:t>
            </a:r>
            <a:endParaRPr/>
          </a:p>
        </p:txBody>
      </p:sp>
      <p:sp>
        <p:nvSpPr>
          <p:cNvPr id="2270" name="Google Shape;2270;p6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59</a:t>
            </a:fld>
            <a:endParaRPr sz="651" b="0" i="0" u="none" strike="noStrike" cap="none">
              <a:solidFill>
                <a:srgbClr val="000000"/>
              </a:solidFill>
              <a:latin typeface="Verdana"/>
              <a:ea typeface="Verdana"/>
              <a:cs typeface="Verdana"/>
              <a:sym typeface="Verdana"/>
            </a:endParaRPr>
          </a:p>
        </p:txBody>
      </p:sp>
      <p:sp>
        <p:nvSpPr>
          <p:cNvPr id="2271" name="Google Shape;2271;p6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272" name="Google Shape;2272;p64"/>
          <p:cNvSpPr/>
          <p:nvPr/>
        </p:nvSpPr>
        <p:spPr>
          <a:xfrm>
            <a:off x="603315" y="1504482"/>
            <a:ext cx="8454404"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2G &amp; 3G drive tests: Remaining areas (north area of Benin)</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Conduct deep analysis on drive tests results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cross analysis on KPIs and OSS parameters with drive tests results and call traces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Issue final report and recommendations </a:t>
            </a:r>
            <a:endParaRPr/>
          </a:p>
        </p:txBody>
      </p:sp>
      <p:sp>
        <p:nvSpPr>
          <p:cNvPr id="2273" name="Google Shape;2273;p64"/>
          <p:cNvSpPr/>
          <p:nvPr/>
        </p:nvSpPr>
        <p:spPr>
          <a:xfrm>
            <a:off x="111468" y="158293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4" name="Google Shape;2274;p64"/>
          <p:cNvSpPr/>
          <p:nvPr/>
        </p:nvSpPr>
        <p:spPr>
          <a:xfrm>
            <a:off x="101748" y="2429180"/>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5" name="Google Shape;2275;p64"/>
          <p:cNvSpPr/>
          <p:nvPr/>
        </p:nvSpPr>
        <p:spPr>
          <a:xfrm>
            <a:off x="108448" y="3244873"/>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6" name="Google Shape;2276;p64"/>
          <p:cNvSpPr/>
          <p:nvPr/>
        </p:nvSpPr>
        <p:spPr>
          <a:xfrm>
            <a:off x="108448" y="442477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Context &amp; Report objectives</a:t>
            </a:r>
            <a:endParaRPr/>
          </a:p>
        </p:txBody>
      </p:sp>
      <p:sp>
        <p:nvSpPr>
          <p:cNvPr id="1481" name="Google Shape;1481;p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482" name="Google Shape;1482;p6"/>
          <p:cNvSpPr txBox="1">
            <a:spLocks noGrp="1"/>
          </p:cNvSpPr>
          <p:nvPr>
            <p:ph type="ftr" idx="11"/>
          </p:nvPr>
        </p:nvSpPr>
        <p:spPr>
          <a:xfrm>
            <a:off x="105415" y="6581185"/>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pSp>
        <p:nvGrpSpPr>
          <p:cNvPr id="1483" name="Google Shape;1483;p6"/>
          <p:cNvGrpSpPr/>
          <p:nvPr/>
        </p:nvGrpSpPr>
        <p:grpSpPr>
          <a:xfrm>
            <a:off x="47134" y="965408"/>
            <a:ext cx="12030075" cy="1015622"/>
            <a:chOff x="0" y="965407"/>
            <a:chExt cx="10079038" cy="1134298"/>
          </a:xfrm>
        </p:grpSpPr>
        <p:sp>
          <p:nvSpPr>
            <p:cNvPr id="1484" name="Google Shape;1484;p6"/>
            <p:cNvSpPr/>
            <p:nvPr/>
          </p:nvSpPr>
          <p:spPr>
            <a:xfrm>
              <a:off x="0" y="965408"/>
              <a:ext cx="10068260" cy="1108914"/>
            </a:xfrm>
            <a:prstGeom prst="rect">
              <a:avLst/>
            </a:prstGeom>
            <a:solidFill>
              <a:schemeClr val="accent1"/>
            </a:solidFill>
            <a:ln w="9525" cap="flat" cmpd="sng">
              <a:solidFill>
                <a:schemeClr val="lt1"/>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200"/>
                <a:buFont typeface="Noto Sans Symbols"/>
                <a:buNone/>
              </a:pPr>
              <a:endParaRPr sz="1200" b="1">
                <a:solidFill>
                  <a:schemeClr val="lt1"/>
                </a:solidFill>
                <a:latin typeface="Verdana"/>
                <a:ea typeface="Verdana"/>
                <a:cs typeface="Verdana"/>
                <a:sym typeface="Verdana"/>
              </a:endParaRPr>
            </a:p>
          </p:txBody>
        </p:sp>
        <p:grpSp>
          <p:nvGrpSpPr>
            <p:cNvPr id="1485" name="Google Shape;1485;p6"/>
            <p:cNvGrpSpPr/>
            <p:nvPr/>
          </p:nvGrpSpPr>
          <p:grpSpPr>
            <a:xfrm>
              <a:off x="48830" y="965407"/>
              <a:ext cx="10030208" cy="1134298"/>
              <a:chOff x="48830" y="991864"/>
              <a:chExt cx="10030208" cy="1134298"/>
            </a:xfrm>
          </p:grpSpPr>
          <p:sp>
            <p:nvSpPr>
              <p:cNvPr id="1486" name="Google Shape;1486;p6"/>
              <p:cNvSpPr/>
              <p:nvPr/>
            </p:nvSpPr>
            <p:spPr>
              <a:xfrm>
                <a:off x="48830"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1</a:t>
                </a:r>
                <a:endParaRPr/>
              </a:p>
            </p:txBody>
          </p:sp>
          <p:sp>
            <p:nvSpPr>
              <p:cNvPr id="1487" name="Google Shape;1487;p6"/>
              <p:cNvSpPr/>
              <p:nvPr/>
            </p:nvSpPr>
            <p:spPr>
              <a:xfrm>
                <a:off x="584701" y="991864"/>
                <a:ext cx="1978255" cy="1134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rPr>
                  <a:t>MTN Benin holds a prominent position as a leading mobile operator in Benin, with a market share of over 60%.</a:t>
                </a:r>
              </a:p>
            </p:txBody>
          </p:sp>
          <p:sp>
            <p:nvSpPr>
              <p:cNvPr id="1488" name="Google Shape;1488;p6"/>
              <p:cNvSpPr/>
              <p:nvPr/>
            </p:nvSpPr>
            <p:spPr>
              <a:xfrm>
                <a:off x="2612447"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2</a:t>
                </a:r>
                <a:endParaRPr/>
              </a:p>
            </p:txBody>
          </p:sp>
          <p:sp>
            <p:nvSpPr>
              <p:cNvPr id="1489" name="Google Shape;1489;p6"/>
              <p:cNvSpPr/>
              <p:nvPr/>
            </p:nvSpPr>
            <p:spPr>
              <a:xfrm>
                <a:off x="3086932" y="1153298"/>
                <a:ext cx="197825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It </a:t>
                </a:r>
                <a:r>
                  <a:rPr lang="fr-FR" sz="1200" b="1" dirty="0" err="1">
                    <a:solidFill>
                      <a:schemeClr val="lt1"/>
                    </a:solidFill>
                    <a:latin typeface="Verdana"/>
                    <a:ea typeface="Verdana"/>
                    <a:cs typeface="Verdana"/>
                    <a:sym typeface="Verdana"/>
                  </a:rPr>
                  <a:t>operates</a:t>
                </a:r>
                <a:r>
                  <a:rPr lang="fr-FR" sz="1200" b="1" dirty="0">
                    <a:solidFill>
                      <a:schemeClr val="lt1"/>
                    </a:solidFill>
                    <a:latin typeface="Verdana"/>
                    <a:ea typeface="Verdana"/>
                    <a:cs typeface="Verdana"/>
                    <a:sym typeface="Verdana"/>
                  </a:rPr>
                  <a:t> a network </a:t>
                </a:r>
                <a:r>
                  <a:rPr lang="fr-FR" sz="1200" b="1" dirty="0" err="1">
                    <a:solidFill>
                      <a:schemeClr val="lt1"/>
                    </a:solidFill>
                    <a:latin typeface="Verdana"/>
                    <a:ea typeface="Verdana"/>
                    <a:cs typeface="Verdana"/>
                    <a:sym typeface="Verdana"/>
                  </a:rPr>
                  <a:t>comprising</a:t>
                </a:r>
                <a:r>
                  <a:rPr lang="fr-FR" sz="1200" b="1" dirty="0">
                    <a:solidFill>
                      <a:schemeClr val="lt1"/>
                    </a:solidFill>
                    <a:latin typeface="Verdana"/>
                    <a:ea typeface="Verdana"/>
                    <a:cs typeface="Verdana"/>
                    <a:sym typeface="Verdana"/>
                  </a:rPr>
                  <a:t> of 675 2G, 3G and LTE sites </a:t>
                </a:r>
                <a:r>
                  <a:rPr lang="fr-FR" sz="1200" b="1" dirty="0" err="1">
                    <a:solidFill>
                      <a:schemeClr val="lt1"/>
                    </a:solidFill>
                    <a:latin typeface="Verdana"/>
                    <a:ea typeface="Verdana"/>
                    <a:cs typeface="Verdana"/>
                    <a:sym typeface="Verdana"/>
                  </a:rPr>
                  <a:t>across</a:t>
                </a:r>
                <a:r>
                  <a:rPr lang="fr-FR" sz="1200" b="1" dirty="0">
                    <a:solidFill>
                      <a:schemeClr val="lt1"/>
                    </a:solidFill>
                    <a:latin typeface="Verdana"/>
                    <a:ea typeface="Verdana"/>
                    <a:cs typeface="Verdana"/>
                    <a:sym typeface="Verdana"/>
                  </a:rPr>
                  <a:t> Benin. </a:t>
                </a:r>
                <a:endParaRPr dirty="0"/>
              </a:p>
            </p:txBody>
          </p:sp>
          <p:sp>
            <p:nvSpPr>
              <p:cNvPr id="1490" name="Google Shape;1490;p6"/>
              <p:cNvSpPr/>
              <p:nvPr/>
            </p:nvSpPr>
            <p:spPr>
              <a:xfrm>
                <a:off x="5176064"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3</a:t>
                </a:r>
                <a:endParaRPr/>
              </a:p>
            </p:txBody>
          </p:sp>
          <p:sp>
            <p:nvSpPr>
              <p:cNvPr id="1491" name="Google Shape;1491;p6"/>
              <p:cNvSpPr/>
              <p:nvPr/>
            </p:nvSpPr>
            <p:spPr>
              <a:xfrm>
                <a:off x="5601176" y="1007929"/>
                <a:ext cx="20934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an </a:t>
                </a:r>
                <a:r>
                  <a:rPr lang="fr-FR" sz="1200" b="1" dirty="0" err="1">
                    <a:solidFill>
                      <a:schemeClr val="lt1"/>
                    </a:solidFill>
                    <a:latin typeface="Verdana"/>
                    <a:ea typeface="Verdana"/>
                    <a:cs typeface="Verdana"/>
                    <a:sym typeface="Verdana"/>
                  </a:rPr>
                  <a:t>independent</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assessment</a:t>
                </a:r>
                <a:r>
                  <a:rPr lang="fr-FR" sz="1200" b="1" dirty="0">
                    <a:solidFill>
                      <a:schemeClr val="lt1"/>
                    </a:solidFill>
                    <a:latin typeface="Verdana"/>
                    <a:ea typeface="Verdana"/>
                    <a:cs typeface="Verdana"/>
                    <a:sym typeface="Verdana"/>
                  </a:rPr>
                  <a:t> and benchmarking of </a:t>
                </a:r>
                <a:r>
                  <a:rPr lang="fr-FR" sz="1200" b="1" dirty="0" err="1">
                    <a:solidFill>
                      <a:schemeClr val="lt1"/>
                    </a:solidFill>
                    <a:latin typeface="Verdana"/>
                    <a:ea typeface="Verdana"/>
                    <a:cs typeface="Verdana"/>
                    <a:sym typeface="Verdana"/>
                  </a:rPr>
                  <a:t>its</a:t>
                </a:r>
                <a:r>
                  <a:rPr lang="fr-FR" sz="1200" b="1" dirty="0">
                    <a:solidFill>
                      <a:schemeClr val="lt1"/>
                    </a:solidFill>
                    <a:latin typeface="Verdana"/>
                    <a:ea typeface="Verdana"/>
                    <a:cs typeface="Verdana"/>
                    <a:sym typeface="Verdana"/>
                  </a:rPr>
                  <a:t> radio network </a:t>
                </a:r>
                <a:r>
                  <a:rPr lang="fr-FR" sz="1200" b="1" dirty="0" err="1">
                    <a:solidFill>
                      <a:schemeClr val="lt1"/>
                    </a:solidFill>
                    <a:latin typeface="Verdana"/>
                    <a:ea typeface="Verdana"/>
                    <a:cs typeface="Verdana"/>
                    <a:sym typeface="Verdana"/>
                  </a:rPr>
                  <a:t>through</a:t>
                </a:r>
                <a:r>
                  <a:rPr lang="fr-FR" sz="1200" b="1" dirty="0">
                    <a:solidFill>
                      <a:schemeClr val="lt1"/>
                    </a:solidFill>
                    <a:latin typeface="Verdana"/>
                    <a:ea typeface="Verdana"/>
                    <a:cs typeface="Verdana"/>
                    <a:sym typeface="Verdana"/>
                  </a:rPr>
                  <a:t> drive tests</a:t>
                </a:r>
                <a:endParaRPr sz="1200" dirty="0">
                  <a:solidFill>
                    <a:schemeClr val="lt1"/>
                  </a:solidFill>
                  <a:latin typeface="Verdana"/>
                  <a:ea typeface="Verdana"/>
                  <a:cs typeface="Verdana"/>
                  <a:sym typeface="Verdana"/>
                </a:endParaRPr>
              </a:p>
            </p:txBody>
          </p:sp>
          <p:sp>
            <p:nvSpPr>
              <p:cNvPr id="1492" name="Google Shape;1492;p6"/>
              <p:cNvSpPr/>
              <p:nvPr/>
            </p:nvSpPr>
            <p:spPr>
              <a:xfrm>
                <a:off x="7798718"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4</a:t>
                </a:r>
                <a:endParaRPr/>
              </a:p>
            </p:txBody>
          </p:sp>
          <p:sp>
            <p:nvSpPr>
              <p:cNvPr id="1493" name="Google Shape;1493;p6"/>
              <p:cNvSpPr/>
              <p:nvPr/>
            </p:nvSpPr>
            <p:spPr>
              <a:xfrm>
                <a:off x="8273202" y="1153298"/>
                <a:ext cx="18058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also</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to </a:t>
                </a:r>
                <a:r>
                  <a:rPr lang="fr-FR" sz="1200" b="1" dirty="0" err="1">
                    <a:solidFill>
                      <a:schemeClr val="lt1"/>
                    </a:solidFill>
                    <a:latin typeface="Verdana"/>
                    <a:ea typeface="Verdana"/>
                    <a:cs typeface="Verdana"/>
                    <a:sym typeface="Verdana"/>
                  </a:rPr>
                  <a:t>ascertain</a:t>
                </a:r>
                <a:r>
                  <a:rPr lang="fr-FR" sz="1200" b="1" dirty="0">
                    <a:solidFill>
                      <a:schemeClr val="lt1"/>
                    </a:solidFill>
                    <a:latin typeface="Verdana"/>
                    <a:ea typeface="Verdana"/>
                    <a:cs typeface="Verdana"/>
                    <a:sym typeface="Verdana"/>
                  </a:rPr>
                  <a:t> network assurance and </a:t>
                </a:r>
                <a:r>
                  <a:rPr lang="fr-FR" sz="1200" b="1" dirty="0" err="1">
                    <a:solidFill>
                      <a:schemeClr val="lt1"/>
                    </a:solidFill>
                    <a:latin typeface="Verdana"/>
                    <a:ea typeface="Verdana"/>
                    <a:cs typeface="Verdana"/>
                    <a:sym typeface="Verdana"/>
                  </a:rPr>
                  <a:t>capacities</a:t>
                </a:r>
                <a:endParaRPr sz="1200" b="1" dirty="0">
                  <a:solidFill>
                    <a:schemeClr val="lt1"/>
                  </a:solidFill>
                  <a:latin typeface="Verdana"/>
                  <a:ea typeface="Verdana"/>
                  <a:cs typeface="Verdana"/>
                  <a:sym typeface="Verdana"/>
                </a:endParaRPr>
              </a:p>
            </p:txBody>
          </p:sp>
          <p:grpSp>
            <p:nvGrpSpPr>
              <p:cNvPr id="1494" name="Google Shape;1494;p6"/>
              <p:cNvGrpSpPr/>
              <p:nvPr/>
            </p:nvGrpSpPr>
            <p:grpSpPr>
              <a:xfrm>
                <a:off x="2543318" y="1251526"/>
                <a:ext cx="27382" cy="530600"/>
                <a:chOff x="2261955" y="1279582"/>
                <a:chExt cx="29613" cy="553998"/>
              </a:xfrm>
            </p:grpSpPr>
            <p:cxnSp>
              <p:nvCxnSpPr>
                <p:cNvPr id="1495" name="Google Shape;1495;p6"/>
                <p:cNvCxnSpPr/>
                <p:nvPr/>
              </p:nvCxnSpPr>
              <p:spPr>
                <a:xfrm>
                  <a:off x="2261955"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6" name="Google Shape;1496;p6"/>
                <p:cNvCxnSpPr/>
                <p:nvPr/>
              </p:nvCxnSpPr>
              <p:spPr>
                <a:xfrm>
                  <a:off x="2291568"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497" name="Google Shape;1497;p6"/>
              <p:cNvGrpSpPr/>
              <p:nvPr/>
            </p:nvGrpSpPr>
            <p:grpSpPr>
              <a:xfrm>
                <a:off x="5106935" y="1251526"/>
                <a:ext cx="27382" cy="530600"/>
                <a:chOff x="5154991" y="1279582"/>
                <a:chExt cx="29613" cy="553998"/>
              </a:xfrm>
            </p:grpSpPr>
            <p:cxnSp>
              <p:nvCxnSpPr>
                <p:cNvPr id="1498" name="Google Shape;1498;p6"/>
                <p:cNvCxnSpPr/>
                <p:nvPr/>
              </p:nvCxnSpPr>
              <p:spPr>
                <a:xfrm>
                  <a:off x="5154991"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9" name="Google Shape;1499;p6"/>
                <p:cNvCxnSpPr/>
                <p:nvPr/>
              </p:nvCxnSpPr>
              <p:spPr>
                <a:xfrm>
                  <a:off x="5184604"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500" name="Google Shape;1500;p6"/>
              <p:cNvGrpSpPr/>
              <p:nvPr/>
            </p:nvGrpSpPr>
            <p:grpSpPr>
              <a:xfrm>
                <a:off x="7729589" y="1251526"/>
                <a:ext cx="27382" cy="530600"/>
                <a:chOff x="7896015" y="1240680"/>
                <a:chExt cx="29613" cy="553998"/>
              </a:xfrm>
            </p:grpSpPr>
            <p:cxnSp>
              <p:nvCxnSpPr>
                <p:cNvPr id="1501" name="Google Shape;1501;p6"/>
                <p:cNvCxnSpPr/>
                <p:nvPr/>
              </p:nvCxnSpPr>
              <p:spPr>
                <a:xfrm>
                  <a:off x="7896015" y="1240680"/>
                  <a:ext cx="0" cy="553998"/>
                </a:xfrm>
                <a:prstGeom prst="straightConnector1">
                  <a:avLst/>
                </a:prstGeom>
                <a:noFill/>
                <a:ln w="9525" cap="flat" cmpd="sng">
                  <a:solidFill>
                    <a:schemeClr val="lt1"/>
                  </a:solidFill>
                  <a:prstDash val="solid"/>
                  <a:round/>
                  <a:headEnd type="none" w="sm" len="sm"/>
                  <a:tailEnd type="none" w="sm" len="sm"/>
                </a:ln>
              </p:spPr>
            </p:cxnSp>
            <p:cxnSp>
              <p:nvCxnSpPr>
                <p:cNvPr id="1502" name="Google Shape;1502;p6"/>
                <p:cNvCxnSpPr/>
                <p:nvPr/>
              </p:nvCxnSpPr>
              <p:spPr>
                <a:xfrm>
                  <a:off x="7925628" y="1240680"/>
                  <a:ext cx="0" cy="553998"/>
                </a:xfrm>
                <a:prstGeom prst="straightConnector1">
                  <a:avLst/>
                </a:prstGeom>
                <a:noFill/>
                <a:ln w="9525" cap="flat" cmpd="sng">
                  <a:solidFill>
                    <a:schemeClr val="lt1"/>
                  </a:solidFill>
                  <a:prstDash val="solid"/>
                  <a:round/>
                  <a:headEnd type="none" w="sm" len="sm"/>
                  <a:tailEnd type="none" w="sm" len="sm"/>
                </a:ln>
              </p:spPr>
            </p:cxnSp>
          </p:grpSp>
        </p:grpSp>
      </p:grpSp>
      <p:sp>
        <p:nvSpPr>
          <p:cNvPr id="1503" name="Google Shape;1503;p6"/>
          <p:cNvSpPr/>
          <p:nvPr/>
        </p:nvSpPr>
        <p:spPr>
          <a:xfrm>
            <a:off x="105415" y="1972684"/>
            <a:ext cx="11971793" cy="4390003"/>
          </a:xfrm>
          <a:prstGeom prst="rect">
            <a:avLst/>
          </a:prstGeom>
          <a:noFill/>
          <a:ln w="19050"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04" name="Google Shape;1504;p6"/>
          <p:cNvSpPr/>
          <p:nvPr/>
        </p:nvSpPr>
        <p:spPr>
          <a:xfrm>
            <a:off x="379010" y="2069439"/>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Overview of the NW QoS assessment scope</a:t>
            </a:r>
            <a:endParaRPr sz="1200" b="1">
              <a:solidFill>
                <a:schemeClr val="lt1"/>
              </a:solidFill>
              <a:latin typeface="Verdana"/>
              <a:ea typeface="Verdana"/>
              <a:cs typeface="Verdana"/>
              <a:sym typeface="Verdana"/>
            </a:endParaRPr>
          </a:p>
        </p:txBody>
      </p:sp>
      <p:sp>
        <p:nvSpPr>
          <p:cNvPr id="1505" name="Google Shape;1505;p6"/>
          <p:cNvSpPr/>
          <p:nvPr/>
        </p:nvSpPr>
        <p:spPr>
          <a:xfrm>
            <a:off x="442941" y="2427879"/>
            <a:ext cx="11564069" cy="728674"/>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spcBef>
                <a:spcPts val="0"/>
              </a:spcBef>
              <a:spcAft>
                <a:spcPts val="0"/>
              </a:spcAft>
              <a:buNone/>
            </a:pPr>
            <a:r>
              <a:rPr lang="en-US" sz="1200" dirty="0">
                <a:effectLst/>
                <a:latin typeface="Segoe UI" panose="020B0502040204020203" pitchFamily="34" charset="0"/>
              </a:rPr>
              <a:t>A comprehensive drive testing exercise to assess customer-perceived radio network quality in MTN Benin's 2G, 3G, and LTE network compared to competitors and as required by the regulator.</a:t>
            </a:r>
            <a:endParaRPr lang="en-US" sz="1200" dirty="0">
              <a:solidFill>
                <a:schemeClr val="dk1"/>
              </a:solidFill>
              <a:latin typeface="Verdana"/>
              <a:ea typeface="Verdana"/>
              <a:cs typeface="Verdana"/>
              <a:sym typeface="Verdana"/>
            </a:endParaRPr>
          </a:p>
        </p:txBody>
      </p:sp>
      <p:sp>
        <p:nvSpPr>
          <p:cNvPr id="1506" name="Google Shape;1506;p6"/>
          <p:cNvSpPr/>
          <p:nvPr/>
        </p:nvSpPr>
        <p:spPr>
          <a:xfrm>
            <a:off x="381953" y="3251710"/>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100"/>
              <a:buFont typeface="Noto Sans Symbols"/>
              <a:buNone/>
            </a:pPr>
            <a:endParaRPr sz="1100" b="1">
              <a:solidFill>
                <a:schemeClr val="lt1"/>
              </a:solidFill>
              <a:latin typeface="Verdana"/>
              <a:ea typeface="Verdana"/>
              <a:cs typeface="Verdana"/>
              <a:sym typeface="Verdana"/>
            </a:endParaRPr>
          </a:p>
        </p:txBody>
      </p:sp>
      <p:grpSp>
        <p:nvGrpSpPr>
          <p:cNvPr id="1507" name="Google Shape;1507;p6"/>
          <p:cNvGrpSpPr/>
          <p:nvPr/>
        </p:nvGrpSpPr>
        <p:grpSpPr>
          <a:xfrm>
            <a:off x="6613667" y="3290159"/>
            <a:ext cx="4389648" cy="3032463"/>
            <a:chOff x="475351" y="3614253"/>
            <a:chExt cx="4389648" cy="3032463"/>
          </a:xfrm>
        </p:grpSpPr>
        <p:grpSp>
          <p:nvGrpSpPr>
            <p:cNvPr id="1508" name="Google Shape;1508;p6"/>
            <p:cNvGrpSpPr/>
            <p:nvPr/>
          </p:nvGrpSpPr>
          <p:grpSpPr>
            <a:xfrm>
              <a:off x="475351" y="4000665"/>
              <a:ext cx="4389648" cy="2646051"/>
              <a:chOff x="469816" y="4000665"/>
              <a:chExt cx="4389648" cy="2646051"/>
            </a:xfrm>
          </p:grpSpPr>
          <p:sp>
            <p:nvSpPr>
              <p:cNvPr id="1509" name="Google Shape;1509;p6"/>
              <p:cNvSpPr/>
              <p:nvPr/>
            </p:nvSpPr>
            <p:spPr>
              <a:xfrm>
                <a:off x="2293765" y="445404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0" name="Google Shape;1510;p6"/>
              <p:cNvSpPr/>
              <p:nvPr/>
            </p:nvSpPr>
            <p:spPr>
              <a:xfrm>
                <a:off x="2293765" y="564247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1" name="Google Shape;1511;p6"/>
              <p:cNvSpPr/>
              <p:nvPr/>
            </p:nvSpPr>
            <p:spPr>
              <a:xfrm>
                <a:off x="283820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2" name="Google Shape;1512;p6"/>
              <p:cNvSpPr/>
              <p:nvPr/>
            </p:nvSpPr>
            <p:spPr>
              <a:xfrm>
                <a:off x="283820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3" name="Google Shape;1513;p6"/>
              <p:cNvSpPr/>
              <p:nvPr/>
            </p:nvSpPr>
            <p:spPr>
              <a:xfrm>
                <a:off x="174933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4" name="Google Shape;1514;p6"/>
              <p:cNvSpPr/>
              <p:nvPr/>
            </p:nvSpPr>
            <p:spPr>
              <a:xfrm>
                <a:off x="174933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5" name="Google Shape;1515;p6"/>
              <p:cNvSpPr txBox="1"/>
              <p:nvPr/>
            </p:nvSpPr>
            <p:spPr>
              <a:xfrm>
                <a:off x="1851407" y="4000665"/>
                <a:ext cx="1503358"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Formulate drive test methodology and coverage</a:t>
                </a:r>
                <a:endParaRPr sz="900">
                  <a:solidFill>
                    <a:srgbClr val="757070"/>
                  </a:solidFill>
                  <a:latin typeface="Verdana"/>
                  <a:ea typeface="Verdana"/>
                  <a:cs typeface="Verdana"/>
                  <a:sym typeface="Verdana"/>
                </a:endParaRPr>
              </a:p>
            </p:txBody>
          </p:sp>
          <p:sp>
            <p:nvSpPr>
              <p:cNvPr id="1516" name="Google Shape;1516;p6"/>
              <p:cNvSpPr txBox="1"/>
              <p:nvPr/>
            </p:nvSpPr>
            <p:spPr>
              <a:xfrm>
                <a:off x="3483421" y="4821100"/>
                <a:ext cx="1376043"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Finalize reporting format and KPIs to be measured</a:t>
                </a:r>
                <a:endParaRPr sz="900">
                  <a:solidFill>
                    <a:srgbClr val="757070"/>
                  </a:solidFill>
                  <a:latin typeface="Verdana"/>
                  <a:ea typeface="Verdana"/>
                  <a:cs typeface="Verdana"/>
                  <a:sym typeface="Verdana"/>
                </a:endParaRPr>
              </a:p>
            </p:txBody>
          </p:sp>
          <p:sp>
            <p:nvSpPr>
              <p:cNvPr id="1517" name="Google Shape;1517;p6"/>
              <p:cNvSpPr txBox="1"/>
              <p:nvPr/>
            </p:nvSpPr>
            <p:spPr>
              <a:xfrm>
                <a:off x="3420518" y="5401617"/>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Conduct drive tests for MTN Benin and competitor’s network</a:t>
                </a:r>
                <a:endParaRPr sz="900">
                  <a:solidFill>
                    <a:srgbClr val="757070"/>
                  </a:solidFill>
                  <a:latin typeface="Verdana"/>
                  <a:ea typeface="Verdana"/>
                  <a:cs typeface="Verdana"/>
                  <a:sym typeface="Verdana"/>
                </a:endParaRPr>
              </a:p>
            </p:txBody>
          </p:sp>
          <p:sp>
            <p:nvSpPr>
              <p:cNvPr id="1518" name="Google Shape;1518;p6"/>
              <p:cNvSpPr txBox="1"/>
              <p:nvPr/>
            </p:nvSpPr>
            <p:spPr>
              <a:xfrm>
                <a:off x="1960916" y="6231218"/>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Validate results with MTN Benin’s radio planning team</a:t>
                </a:r>
                <a:endParaRPr sz="900">
                  <a:solidFill>
                    <a:srgbClr val="757070"/>
                  </a:solidFill>
                  <a:latin typeface="Verdana"/>
                  <a:ea typeface="Verdana"/>
                  <a:cs typeface="Verdana"/>
                  <a:sym typeface="Verdana"/>
                </a:endParaRPr>
              </a:p>
            </p:txBody>
          </p:sp>
          <p:sp>
            <p:nvSpPr>
              <p:cNvPr id="1519" name="Google Shape;1519;p6"/>
              <p:cNvSpPr txBox="1"/>
              <p:nvPr/>
            </p:nvSpPr>
            <p:spPr>
              <a:xfrm>
                <a:off x="469816" y="5447105"/>
                <a:ext cx="1272577"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Benchmark key KPIs between MTN, competition and regulator defined KPIs levels</a:t>
                </a:r>
                <a:endParaRPr sz="900">
                  <a:solidFill>
                    <a:srgbClr val="757070"/>
                  </a:solidFill>
                  <a:latin typeface="Verdana"/>
                  <a:ea typeface="Verdana"/>
                  <a:cs typeface="Verdana"/>
                  <a:sym typeface="Verdana"/>
                </a:endParaRPr>
              </a:p>
            </p:txBody>
          </p:sp>
          <p:sp>
            <p:nvSpPr>
              <p:cNvPr id="1520" name="Google Shape;1520;p6"/>
              <p:cNvSpPr txBox="1"/>
              <p:nvPr/>
            </p:nvSpPr>
            <p:spPr>
              <a:xfrm>
                <a:off x="637486" y="4821100"/>
                <a:ext cx="1155180"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Recommendations for network improvement</a:t>
                </a:r>
                <a:endParaRPr sz="900">
                  <a:solidFill>
                    <a:srgbClr val="757070"/>
                  </a:solidFill>
                  <a:latin typeface="Verdana"/>
                  <a:ea typeface="Verdana"/>
                  <a:cs typeface="Verdana"/>
                  <a:sym typeface="Verdana"/>
                </a:endParaRPr>
              </a:p>
            </p:txBody>
          </p:sp>
          <p:grpSp>
            <p:nvGrpSpPr>
              <p:cNvPr id="1521" name="Google Shape;1521;p6"/>
              <p:cNvGrpSpPr/>
              <p:nvPr/>
            </p:nvGrpSpPr>
            <p:grpSpPr>
              <a:xfrm>
                <a:off x="2439551" y="4553334"/>
                <a:ext cx="367631" cy="367631"/>
                <a:chOff x="4220" y="1197"/>
                <a:chExt cx="340" cy="340"/>
              </a:xfrm>
            </p:grpSpPr>
            <p:sp>
              <p:nvSpPr>
                <p:cNvPr id="1522" name="Google Shape;1522;p6"/>
                <p:cNvSpPr/>
                <p:nvPr/>
              </p:nvSpPr>
              <p:spPr>
                <a:xfrm>
                  <a:off x="4220" y="1197"/>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3" name="Google Shape;1523;p6"/>
                <p:cNvSpPr/>
                <p:nvPr/>
              </p:nvSpPr>
              <p:spPr>
                <a:xfrm>
                  <a:off x="4312" y="1261"/>
                  <a:ext cx="156" cy="212"/>
                </a:xfrm>
                <a:custGeom>
                  <a:avLst/>
                  <a:gdLst/>
                  <a:ahLst/>
                  <a:cxnLst/>
                  <a:rect l="l" t="t" r="r" b="b"/>
                  <a:pathLst>
                    <a:path w="235" h="320" extrusionOk="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4" name="Google Shape;1524;p6"/>
                <p:cNvSpPr/>
                <p:nvPr/>
              </p:nvSpPr>
              <p:spPr>
                <a:xfrm>
                  <a:off x="4340" y="1431"/>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5" name="Google Shape;1525;p6"/>
                <p:cNvSpPr/>
                <p:nvPr/>
              </p:nvSpPr>
              <p:spPr>
                <a:xfrm>
                  <a:off x="4340" y="1402"/>
                  <a:ext cx="99" cy="14"/>
                </a:xfrm>
                <a:custGeom>
                  <a:avLst/>
                  <a:gdLst/>
                  <a:ahLst/>
                  <a:cxnLst/>
                  <a:rect l="l" t="t" r="r" b="b"/>
                  <a:pathLst>
                    <a:path w="149" h="21" extrusionOk="0">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6" name="Google Shape;1526;p6"/>
                <p:cNvSpPr/>
                <p:nvPr/>
              </p:nvSpPr>
              <p:spPr>
                <a:xfrm>
                  <a:off x="4340" y="1374"/>
                  <a:ext cx="99" cy="14"/>
                </a:xfrm>
                <a:custGeom>
                  <a:avLst/>
                  <a:gdLst/>
                  <a:ahLst/>
                  <a:cxnLst/>
                  <a:rect l="l" t="t" r="r" b="b"/>
                  <a:pathLst>
                    <a:path w="149" h="22" extrusionOk="0">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7" name="Google Shape;1527;p6"/>
                <p:cNvSpPr/>
                <p:nvPr/>
              </p:nvSpPr>
              <p:spPr>
                <a:xfrm>
                  <a:off x="4340" y="1346"/>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28" name="Google Shape;1528;p6"/>
              <p:cNvGrpSpPr/>
              <p:nvPr/>
            </p:nvGrpSpPr>
            <p:grpSpPr>
              <a:xfrm>
                <a:off x="2983082" y="4861628"/>
                <a:ext cx="367041" cy="367041"/>
                <a:chOff x="3780" y="2658"/>
                <a:chExt cx="340" cy="340"/>
              </a:xfrm>
            </p:grpSpPr>
            <p:sp>
              <p:nvSpPr>
                <p:cNvPr id="1529" name="Google Shape;1529;p6"/>
                <p:cNvSpPr/>
                <p:nvPr/>
              </p:nvSpPr>
              <p:spPr>
                <a:xfrm>
                  <a:off x="3858" y="2799"/>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0" name="Google Shape;1530;p6"/>
                <p:cNvSpPr/>
                <p:nvPr/>
              </p:nvSpPr>
              <p:spPr>
                <a:xfrm>
                  <a:off x="3858" y="2757"/>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1" name="Google Shape;1531;p6"/>
                <p:cNvSpPr/>
                <p:nvPr/>
              </p:nvSpPr>
              <p:spPr>
                <a:xfrm>
                  <a:off x="3858" y="2842"/>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2" name="Google Shape;1532;p6"/>
                <p:cNvSpPr/>
                <p:nvPr/>
              </p:nvSpPr>
              <p:spPr>
                <a:xfrm>
                  <a:off x="3907" y="2799"/>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3" name="Google Shape;1533;p6"/>
                <p:cNvSpPr/>
                <p:nvPr/>
              </p:nvSpPr>
              <p:spPr>
                <a:xfrm>
                  <a:off x="3907" y="2757"/>
                  <a:ext cx="135" cy="14"/>
                </a:xfrm>
                <a:custGeom>
                  <a:avLst/>
                  <a:gdLst/>
                  <a:ahLst/>
                  <a:cxnLst/>
                  <a:rect l="l" t="t" r="r" b="b"/>
                  <a:pathLst>
                    <a:path w="202" h="21" extrusionOk="0">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4" name="Google Shape;1534;p6"/>
                <p:cNvSpPr/>
                <p:nvPr/>
              </p:nvSpPr>
              <p:spPr>
                <a:xfrm>
                  <a:off x="3907" y="2842"/>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5" name="Google Shape;1535;p6"/>
                <p:cNvSpPr/>
                <p:nvPr/>
              </p:nvSpPr>
              <p:spPr>
                <a:xfrm>
                  <a:off x="3858" y="2884"/>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6" name="Google Shape;1536;p6"/>
                <p:cNvSpPr/>
                <p:nvPr/>
              </p:nvSpPr>
              <p:spPr>
                <a:xfrm>
                  <a:off x="3907" y="2884"/>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7" name="Google Shape;1537;p6"/>
                <p:cNvSpPr/>
                <p:nvPr/>
              </p:nvSpPr>
              <p:spPr>
                <a:xfrm>
                  <a:off x="3780" y="2658"/>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38" name="Google Shape;1538;p6"/>
              <p:cNvGrpSpPr/>
              <p:nvPr/>
            </p:nvGrpSpPr>
            <p:grpSpPr>
              <a:xfrm>
                <a:off x="2964445" y="5447089"/>
                <a:ext cx="367982" cy="367982"/>
                <a:chOff x="3220" y="2949"/>
                <a:chExt cx="340" cy="340"/>
              </a:xfrm>
            </p:grpSpPr>
            <p:sp>
              <p:nvSpPr>
                <p:cNvPr id="1539" name="Google Shape;1539;p6"/>
                <p:cNvSpPr/>
                <p:nvPr/>
              </p:nvSpPr>
              <p:spPr>
                <a:xfrm>
                  <a:off x="3220" y="2949"/>
                  <a:ext cx="340" cy="340"/>
                </a:xfrm>
                <a:custGeom>
                  <a:avLst/>
                  <a:gdLst/>
                  <a:ahLst/>
                  <a:cxnLst/>
                  <a:rect l="l" t="t" r="r" b="b"/>
                  <a:pathLst>
                    <a:path w="512" h="512" extrusionOk="0">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0" name="Google Shape;1540;p6"/>
                <p:cNvSpPr/>
                <p:nvPr/>
              </p:nvSpPr>
              <p:spPr>
                <a:xfrm>
                  <a:off x="3312" y="3018"/>
                  <a:ext cx="156" cy="207"/>
                </a:xfrm>
                <a:custGeom>
                  <a:avLst/>
                  <a:gdLst/>
                  <a:ahLst/>
                  <a:cxnLst/>
                  <a:rect l="l" t="t" r="r" b="b"/>
                  <a:pathLst>
                    <a:path w="234" h="312" extrusionOk="0">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1" name="Google Shape;1541;p6"/>
              <p:cNvGrpSpPr/>
              <p:nvPr/>
            </p:nvGrpSpPr>
            <p:grpSpPr>
              <a:xfrm>
                <a:off x="2413900" y="5754962"/>
                <a:ext cx="378373" cy="356628"/>
                <a:chOff x="1152" y="3440"/>
                <a:chExt cx="348" cy="328"/>
              </a:xfrm>
            </p:grpSpPr>
            <p:sp>
              <p:nvSpPr>
                <p:cNvPr id="1542" name="Google Shape;1542;p6"/>
                <p:cNvSpPr/>
                <p:nvPr/>
              </p:nvSpPr>
              <p:spPr>
                <a:xfrm>
                  <a:off x="1259" y="3539"/>
                  <a:ext cx="71" cy="71"/>
                </a:xfrm>
                <a:custGeom>
                  <a:avLst/>
                  <a:gdLst/>
                  <a:ahLst/>
                  <a:cxnLst/>
                  <a:rect l="l" t="t" r="r" b="b"/>
                  <a:pathLst>
                    <a:path w="107" h="107" extrusionOk="0">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3" name="Google Shape;1543;p6"/>
                <p:cNvSpPr/>
                <p:nvPr/>
              </p:nvSpPr>
              <p:spPr>
                <a:xfrm>
                  <a:off x="1224" y="3504"/>
                  <a:ext cx="192" cy="191"/>
                </a:xfrm>
                <a:custGeom>
                  <a:avLst/>
                  <a:gdLst/>
                  <a:ahLst/>
                  <a:cxnLst/>
                  <a:rect l="l" t="t" r="r" b="b"/>
                  <a:pathLst>
                    <a:path w="289" h="288" extrusionOk="0">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4" name="Google Shape;1544;p6"/>
                <p:cNvSpPr/>
                <p:nvPr/>
              </p:nvSpPr>
              <p:spPr>
                <a:xfrm>
                  <a:off x="1152" y="3440"/>
                  <a:ext cx="348" cy="328"/>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5" name="Google Shape;1545;p6"/>
              <p:cNvGrpSpPr/>
              <p:nvPr/>
            </p:nvGrpSpPr>
            <p:grpSpPr>
              <a:xfrm>
                <a:off x="1893229" y="5442927"/>
                <a:ext cx="367982" cy="367982"/>
                <a:chOff x="5022" y="3403"/>
                <a:chExt cx="340" cy="340"/>
              </a:xfrm>
            </p:grpSpPr>
            <p:sp>
              <p:nvSpPr>
                <p:cNvPr id="1546" name="Google Shape;1546;p6"/>
                <p:cNvSpPr/>
                <p:nvPr/>
              </p:nvSpPr>
              <p:spPr>
                <a:xfrm>
                  <a:off x="5022" y="3403"/>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7" name="Google Shape;1547;p6"/>
                <p:cNvSpPr/>
                <p:nvPr/>
              </p:nvSpPr>
              <p:spPr>
                <a:xfrm>
                  <a:off x="5100" y="3473"/>
                  <a:ext cx="191" cy="192"/>
                </a:xfrm>
                <a:custGeom>
                  <a:avLst/>
                  <a:gdLst/>
                  <a:ahLst/>
                  <a:cxnLst/>
                  <a:rect l="l" t="t" r="r" b="b"/>
                  <a:pathLst>
                    <a:path w="288" h="288" extrusionOk="0">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8" name="Google Shape;1548;p6"/>
              <p:cNvGrpSpPr/>
              <p:nvPr/>
            </p:nvGrpSpPr>
            <p:grpSpPr>
              <a:xfrm>
                <a:off x="1888706" y="4836267"/>
                <a:ext cx="367982" cy="367982"/>
                <a:chOff x="3724" y="2689"/>
                <a:chExt cx="340" cy="340"/>
              </a:xfrm>
            </p:grpSpPr>
            <p:sp>
              <p:nvSpPr>
                <p:cNvPr id="1549" name="Google Shape;1549;p6"/>
                <p:cNvSpPr/>
                <p:nvPr/>
              </p:nvSpPr>
              <p:spPr>
                <a:xfrm>
                  <a:off x="3816" y="2753"/>
                  <a:ext cx="156" cy="212"/>
                </a:xfrm>
                <a:custGeom>
                  <a:avLst/>
                  <a:gdLst/>
                  <a:ahLst/>
                  <a:cxnLst/>
                  <a:rect l="l" t="t" r="r" b="b"/>
                  <a:pathLst>
                    <a:path w="235" h="320" extrusionOk="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50" name="Google Shape;1550;p6"/>
                <p:cNvSpPr/>
                <p:nvPr/>
              </p:nvSpPr>
              <p:spPr>
                <a:xfrm>
                  <a:off x="3724" y="2689"/>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sp>
            <p:nvSpPr>
              <p:cNvPr id="1551" name="Google Shape;1551;p6"/>
              <p:cNvSpPr txBox="1"/>
              <p:nvPr/>
            </p:nvSpPr>
            <p:spPr>
              <a:xfrm>
                <a:off x="2585299" y="5028288"/>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1</a:t>
                </a:r>
                <a:endParaRPr sz="800" b="1">
                  <a:solidFill>
                    <a:srgbClr val="757070"/>
                  </a:solidFill>
                  <a:latin typeface="Verdana"/>
                  <a:ea typeface="Verdana"/>
                  <a:cs typeface="Verdana"/>
                  <a:sym typeface="Verdana"/>
                </a:endParaRPr>
              </a:p>
            </p:txBody>
          </p:sp>
          <p:sp>
            <p:nvSpPr>
              <p:cNvPr id="1552" name="Google Shape;1552;p6"/>
              <p:cNvSpPr txBox="1"/>
              <p:nvPr/>
            </p:nvSpPr>
            <p:spPr>
              <a:xfrm>
                <a:off x="2800034" y="513439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dirty="0">
                    <a:solidFill>
                      <a:srgbClr val="757070"/>
                    </a:solidFill>
                    <a:latin typeface="Verdana"/>
                    <a:ea typeface="Verdana"/>
                    <a:cs typeface="Verdana"/>
                    <a:sym typeface="Verdana"/>
                  </a:rPr>
                  <a:t>2</a:t>
                </a:r>
                <a:endParaRPr sz="800" b="1" dirty="0">
                  <a:solidFill>
                    <a:srgbClr val="757070"/>
                  </a:solidFill>
                  <a:latin typeface="Verdana"/>
                  <a:ea typeface="Verdana"/>
                  <a:cs typeface="Verdana"/>
                  <a:sym typeface="Verdana"/>
                </a:endParaRPr>
              </a:p>
            </p:txBody>
          </p:sp>
          <p:sp>
            <p:nvSpPr>
              <p:cNvPr id="1553" name="Google Shape;1553;p6"/>
              <p:cNvSpPr txBox="1"/>
              <p:nvPr/>
            </p:nvSpPr>
            <p:spPr>
              <a:xfrm>
                <a:off x="2792406" y="5407335"/>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3</a:t>
                </a:r>
                <a:endParaRPr sz="800" b="1">
                  <a:solidFill>
                    <a:srgbClr val="757070"/>
                  </a:solidFill>
                  <a:latin typeface="Verdana"/>
                  <a:ea typeface="Verdana"/>
                  <a:cs typeface="Verdana"/>
                  <a:sym typeface="Verdana"/>
                </a:endParaRPr>
              </a:p>
            </p:txBody>
          </p:sp>
          <p:sp>
            <p:nvSpPr>
              <p:cNvPr id="1554" name="Google Shape;1554;p6"/>
              <p:cNvSpPr txBox="1"/>
              <p:nvPr/>
            </p:nvSpPr>
            <p:spPr>
              <a:xfrm>
                <a:off x="2593115" y="5505030"/>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4</a:t>
                </a:r>
                <a:endParaRPr sz="800" b="1">
                  <a:solidFill>
                    <a:srgbClr val="757070"/>
                  </a:solidFill>
                  <a:latin typeface="Verdana"/>
                  <a:ea typeface="Verdana"/>
                  <a:cs typeface="Verdana"/>
                  <a:sym typeface="Verdana"/>
                </a:endParaRPr>
              </a:p>
            </p:txBody>
          </p:sp>
          <p:sp>
            <p:nvSpPr>
              <p:cNvPr id="1555" name="Google Shape;1555;p6"/>
              <p:cNvSpPr txBox="1"/>
              <p:nvPr/>
            </p:nvSpPr>
            <p:spPr>
              <a:xfrm>
                <a:off x="2358646" y="541124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5</a:t>
                </a:r>
                <a:endParaRPr sz="800" b="1">
                  <a:solidFill>
                    <a:srgbClr val="757070"/>
                  </a:solidFill>
                  <a:latin typeface="Verdana"/>
                  <a:ea typeface="Verdana"/>
                  <a:cs typeface="Verdana"/>
                  <a:sym typeface="Verdana"/>
                </a:endParaRPr>
              </a:p>
            </p:txBody>
          </p:sp>
          <p:sp>
            <p:nvSpPr>
              <p:cNvPr id="1556" name="Google Shape;1556;p6"/>
              <p:cNvSpPr txBox="1"/>
              <p:nvPr/>
            </p:nvSpPr>
            <p:spPr>
              <a:xfrm>
                <a:off x="2346924" y="5149431"/>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6</a:t>
                </a:r>
                <a:endParaRPr sz="800" b="1">
                  <a:solidFill>
                    <a:srgbClr val="757070"/>
                  </a:solidFill>
                  <a:latin typeface="Verdana"/>
                  <a:ea typeface="Verdana"/>
                  <a:cs typeface="Verdana"/>
                  <a:sym typeface="Verdana"/>
                </a:endParaRPr>
              </a:p>
            </p:txBody>
          </p:sp>
        </p:grpSp>
        <p:sp>
          <p:nvSpPr>
            <p:cNvPr id="1557" name="Google Shape;1557;p6"/>
            <p:cNvSpPr/>
            <p:nvPr/>
          </p:nvSpPr>
          <p:spPr>
            <a:xfrm>
              <a:off x="1973510" y="3614253"/>
              <a:ext cx="1393330" cy="256160"/>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fr-FR" sz="1100" b="1">
                  <a:solidFill>
                    <a:schemeClr val="lt1"/>
                  </a:solidFill>
                  <a:latin typeface="Verdana"/>
                  <a:ea typeface="Verdana"/>
                  <a:cs typeface="Verdana"/>
                  <a:sym typeface="Verdana"/>
                </a:rPr>
                <a:t>Detailed scope </a:t>
              </a:r>
              <a:endParaRPr sz="1100" b="1">
                <a:solidFill>
                  <a:schemeClr val="lt1"/>
                </a:solidFill>
                <a:latin typeface="Verdana"/>
                <a:ea typeface="Verdana"/>
                <a:cs typeface="Verdana"/>
                <a:sym typeface="Verdana"/>
              </a:endParaRPr>
            </a:p>
          </p:txBody>
        </p:sp>
      </p:grpSp>
      <p:cxnSp>
        <p:nvCxnSpPr>
          <p:cNvPr id="1558" name="Google Shape;1558;p6"/>
          <p:cNvCxnSpPr/>
          <p:nvPr/>
        </p:nvCxnSpPr>
        <p:spPr>
          <a:xfrm>
            <a:off x="5836209" y="3757359"/>
            <a:ext cx="9867" cy="2536832"/>
          </a:xfrm>
          <a:prstGeom prst="straightConnector1">
            <a:avLst/>
          </a:prstGeom>
          <a:noFill/>
          <a:ln w="9525" cap="flat" cmpd="sng">
            <a:solidFill>
              <a:schemeClr val="dk1"/>
            </a:solidFill>
            <a:prstDash val="dash"/>
            <a:round/>
            <a:headEnd type="none" w="sm" len="sm"/>
            <a:tailEnd type="none" w="sm" len="sm"/>
          </a:ln>
        </p:spPr>
      </p:cxnSp>
      <p:sp>
        <p:nvSpPr>
          <p:cNvPr id="1559" name="Google Shape;1559;p6"/>
          <p:cNvSpPr/>
          <p:nvPr/>
        </p:nvSpPr>
        <p:spPr>
          <a:xfrm>
            <a:off x="1337314" y="3290159"/>
            <a:ext cx="2491388" cy="271741"/>
          </a:xfrm>
          <a:prstGeom prst="rect">
            <a:avLst/>
          </a:prstGeom>
          <a:noFill/>
          <a:ln>
            <a:noFill/>
          </a:ln>
        </p:spPr>
        <p:txBody>
          <a:bodyPr spcFirstLastPara="1" wrap="square" lIns="91425" tIns="45700" rIns="91425" bIns="45700" anchor="t" anchorCtr="0">
            <a:spAutoFit/>
          </a:bodyPr>
          <a:lstStyle/>
          <a:p>
            <a:pPr marL="0" marR="0" lvl="0" indent="0" algn="ctr" rtl="0">
              <a:lnSpc>
                <a:spcPct val="106000"/>
              </a:lnSpc>
              <a:spcBef>
                <a:spcPts val="0"/>
              </a:spcBef>
              <a:spcAft>
                <a:spcPts val="0"/>
              </a:spcAft>
              <a:buNone/>
            </a:pPr>
            <a:r>
              <a:rPr lang="fr-FR" sz="1100" b="1">
                <a:solidFill>
                  <a:srgbClr val="FFFFFF"/>
                </a:solidFill>
                <a:latin typeface="Verdana"/>
                <a:ea typeface="Verdana"/>
                <a:cs typeface="Verdana"/>
                <a:sym typeface="Verdana"/>
              </a:rPr>
              <a:t>Objectives of the assignment</a:t>
            </a:r>
            <a:endParaRPr sz="1100" b="1">
              <a:solidFill>
                <a:srgbClr val="FFFFFF"/>
              </a:solidFill>
              <a:latin typeface="Verdana"/>
              <a:ea typeface="Verdana"/>
              <a:cs typeface="Verdana"/>
              <a:sym typeface="Verdana"/>
            </a:endParaRPr>
          </a:p>
        </p:txBody>
      </p:sp>
      <p:sp>
        <p:nvSpPr>
          <p:cNvPr id="1560" name="Google Shape;1560;p6"/>
          <p:cNvSpPr/>
          <p:nvPr/>
        </p:nvSpPr>
        <p:spPr>
          <a:xfrm>
            <a:off x="406552" y="3757359"/>
            <a:ext cx="5110121" cy="198515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2G/3G/4G MTN Networks KPIs audit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OSS </a:t>
            </a:r>
            <a:r>
              <a:rPr lang="fr-FR" sz="1200" dirty="0" err="1">
                <a:solidFill>
                  <a:schemeClr val="dk1"/>
                </a:solidFill>
                <a:latin typeface="Verdana"/>
                <a:ea typeface="Verdana"/>
                <a:cs typeface="Verdana"/>
                <a:sym typeface="Verdana"/>
              </a:rPr>
              <a:t>counters</a:t>
            </a:r>
            <a:r>
              <a:rPr lang="fr-FR" sz="1200" dirty="0">
                <a:solidFill>
                  <a:schemeClr val="dk1"/>
                </a:solidFill>
                <a:latin typeface="Verdana"/>
                <a:ea typeface="Verdana"/>
                <a:cs typeface="Verdana"/>
                <a:sym typeface="Verdana"/>
              </a:rPr>
              <a:t> </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Parameters</a:t>
            </a:r>
            <a:r>
              <a:rPr lang="fr-FR" sz="1200" dirty="0">
                <a:solidFill>
                  <a:schemeClr val="dk1"/>
                </a:solidFill>
                <a:latin typeface="Verdana"/>
                <a:ea typeface="Verdana"/>
                <a:cs typeface="Verdana"/>
                <a:sym typeface="Verdana"/>
              </a:rPr>
              <a:t> settings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Capacity</a:t>
            </a:r>
            <a:r>
              <a:rPr lang="fr-FR" sz="1200" dirty="0">
                <a:solidFill>
                  <a:schemeClr val="dk1"/>
                </a:solidFill>
                <a:latin typeface="Verdana"/>
                <a:ea typeface="Verdana"/>
                <a:cs typeface="Verdana"/>
                <a:sym typeface="Verdana"/>
              </a:rPr>
              <a:t>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Evaluate</a:t>
            </a:r>
            <a:r>
              <a:rPr lang="fr-FR" sz="1200" dirty="0">
                <a:solidFill>
                  <a:schemeClr val="dk1"/>
                </a:solidFill>
                <a:latin typeface="Verdana"/>
                <a:ea typeface="Verdana"/>
                <a:cs typeface="Verdana"/>
                <a:sym typeface="Verdana"/>
              </a:rPr>
              <a:t> and benchmark </a:t>
            </a:r>
            <a:r>
              <a:rPr lang="fr-FR" sz="1200" dirty="0" err="1">
                <a:solidFill>
                  <a:schemeClr val="dk1"/>
                </a:solidFill>
                <a:latin typeface="Verdana"/>
                <a:ea typeface="Verdana"/>
                <a:cs typeface="Verdana"/>
                <a:sym typeface="Verdana"/>
              </a:rPr>
              <a:t>Quality</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offered</a:t>
            </a:r>
            <a:r>
              <a:rPr lang="fr-FR" sz="1200" dirty="0">
                <a:solidFill>
                  <a:schemeClr val="dk1"/>
                </a:solidFill>
                <a:latin typeface="Verdana"/>
                <a:ea typeface="Verdana"/>
                <a:cs typeface="Verdana"/>
                <a:sym typeface="Verdana"/>
              </a:rPr>
              <a:t> by MTN to MOOV mobiles networks and </a:t>
            </a:r>
            <a:r>
              <a:rPr lang="fr-FR" sz="1200" dirty="0" err="1">
                <a:solidFill>
                  <a:schemeClr val="dk1"/>
                </a:solidFill>
                <a:latin typeface="Verdana"/>
                <a:ea typeface="Verdana"/>
                <a:cs typeface="Verdana"/>
                <a:sym typeface="Verdana"/>
              </a:rPr>
              <a:t>regulator</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defined</a:t>
            </a:r>
            <a:r>
              <a:rPr lang="fr-FR" sz="1200" dirty="0">
                <a:solidFill>
                  <a:schemeClr val="dk1"/>
                </a:solidFill>
                <a:latin typeface="Verdana"/>
                <a:ea typeface="Verdana"/>
                <a:cs typeface="Verdana"/>
                <a:sym typeface="Verdana"/>
              </a:rPr>
              <a:t> KPIs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Drive Test </a:t>
            </a:r>
            <a:r>
              <a:rPr lang="fr-FR" sz="1200" dirty="0" err="1">
                <a:solidFill>
                  <a:schemeClr val="dk1"/>
                </a:solidFill>
                <a:latin typeface="Verdana"/>
                <a:ea typeface="Verdana"/>
                <a:cs typeface="Verdana"/>
                <a:sym typeface="Verdana"/>
              </a:rPr>
              <a:t>measurements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results</a:t>
            </a:r>
            <a:endParaRPr dirty="0"/>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Deloitte fait référence à un ou plusieurs cabinets membres de Deloitte Touche Tohmatsu Limited, société de droit anglais (« private company limited by guarantee »), et à son réseau de cabinets membres constitués en entités indépendantes et juridiquement distinctes. Pour en savoir plus sur la structure légale de Deloitte Touche Tohmatsu Limited et de ses cabinets membres, consulter www.deloitte.com/about.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 2019 Deloitte Bénin SARL. Société du réseau Deloitte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7"/>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Introduction: Scope of Work</a:t>
            </a:r>
            <a:endParaRPr dirty="0"/>
          </a:p>
        </p:txBody>
      </p:sp>
      <p:sp>
        <p:nvSpPr>
          <p:cNvPr id="1566" name="Google Shape;1566;p7"/>
          <p:cNvSpPr txBox="1"/>
          <p:nvPr/>
        </p:nvSpPr>
        <p:spPr>
          <a:xfrm>
            <a:off x="542926" y="2090740"/>
            <a:ext cx="1647825"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567" name="Google Shape;1567;p7"/>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a:t>
            </a:r>
            <a:endParaRPr/>
          </a:p>
        </p:txBody>
      </p:sp>
      <p:sp>
        <p:nvSpPr>
          <p:cNvPr id="1574" name="Google Shape;1574;p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575" name="Google Shape;1575;p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576" name="Google Shape;1576;p8"/>
          <p:cNvSpPr/>
          <p:nvPr/>
        </p:nvSpPr>
        <p:spPr>
          <a:xfrm>
            <a:off x="0" y="1042835"/>
            <a:ext cx="12192000" cy="483577"/>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7" name="Google Shape;1577;p8"/>
          <p:cNvSpPr txBox="1"/>
          <p:nvPr/>
        </p:nvSpPr>
        <p:spPr>
          <a:xfrm>
            <a:off x="1165649" y="1202431"/>
            <a:ext cx="2321848"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Conduct OSS Audit</a:t>
            </a:r>
            <a:endParaRPr/>
          </a:p>
        </p:txBody>
      </p:sp>
      <p:sp>
        <p:nvSpPr>
          <p:cNvPr id="1578" name="Google Shape;1578;p8"/>
          <p:cNvSpPr/>
          <p:nvPr/>
        </p:nvSpPr>
        <p:spPr>
          <a:xfrm>
            <a:off x="468741" y="1232974"/>
            <a:ext cx="631626" cy="631626"/>
          </a:xfrm>
          <a:prstGeom prst="ellipse">
            <a:avLst/>
          </a:prstGeom>
          <a:solidFill>
            <a:schemeClr val="l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9" name="Google Shape;1579;p8"/>
          <p:cNvSpPr/>
          <p:nvPr/>
        </p:nvSpPr>
        <p:spPr>
          <a:xfrm>
            <a:off x="534023" y="1284623"/>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80" name="Google Shape;1580;p8"/>
          <p:cNvSpPr txBox="1"/>
          <p:nvPr/>
        </p:nvSpPr>
        <p:spPr>
          <a:xfrm>
            <a:off x="1100367" y="1591759"/>
            <a:ext cx="4971647"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2G/3G/4G MTN Networks KPIs audit based on OSS counters </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Parameters settings audit of 2G/3G/4G MTN network</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Capacity audit of 2G/3G/4G MTN network</a:t>
            </a:r>
            <a:endParaRPr/>
          </a:p>
        </p:txBody>
      </p:sp>
      <p:sp>
        <p:nvSpPr>
          <p:cNvPr id="1581" name="Google Shape;1581;p8"/>
          <p:cNvSpPr/>
          <p:nvPr/>
        </p:nvSpPr>
        <p:spPr>
          <a:xfrm>
            <a:off x="468741" y="2349427"/>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2" name="Google Shape;1582;p8"/>
          <p:cNvSpPr/>
          <p:nvPr/>
        </p:nvSpPr>
        <p:spPr>
          <a:xfrm>
            <a:off x="2643633"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Hourly KPI review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 / Alarms review</a:t>
            </a:r>
            <a:endParaRPr/>
          </a:p>
        </p:txBody>
      </p:sp>
      <p:sp>
        <p:nvSpPr>
          <p:cNvPr id="1583" name="Google Shape;1583;p8"/>
          <p:cNvSpPr/>
          <p:nvPr/>
        </p:nvSpPr>
        <p:spPr>
          <a:xfrm>
            <a:off x="5016465"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Parameters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Features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Neighbors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HW/licensing</a:t>
            </a:r>
            <a:endParaRPr/>
          </a:p>
        </p:txBody>
      </p:sp>
      <p:sp>
        <p:nvSpPr>
          <p:cNvPr id="1584" name="Google Shape;1584;p8"/>
          <p:cNvSpPr/>
          <p:nvPr/>
        </p:nvSpPr>
        <p:spPr>
          <a:xfrm>
            <a:off x="590841" y="2445975"/>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Data collection</a:t>
            </a:r>
            <a:endParaRPr/>
          </a:p>
        </p:txBody>
      </p:sp>
      <p:sp>
        <p:nvSpPr>
          <p:cNvPr id="1585" name="Google Shape;1585;p8"/>
          <p:cNvSpPr/>
          <p:nvPr/>
        </p:nvSpPr>
        <p:spPr>
          <a:xfrm>
            <a:off x="7339598" y="2445975"/>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Result analysis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Suggest Recommendations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audit report written</a:t>
            </a:r>
            <a:endParaRPr/>
          </a:p>
        </p:txBody>
      </p:sp>
      <p:sp>
        <p:nvSpPr>
          <p:cNvPr id="1586" name="Google Shape;1586;p8"/>
          <p:cNvSpPr/>
          <p:nvPr/>
        </p:nvSpPr>
        <p:spPr>
          <a:xfrm>
            <a:off x="2165848" y="2697195"/>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7" name="Google Shape;1587;p8"/>
          <p:cNvSpPr/>
          <p:nvPr/>
        </p:nvSpPr>
        <p:spPr>
          <a:xfrm>
            <a:off x="4522863" y="2725852"/>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8" name="Google Shape;1588;p8"/>
          <p:cNvSpPr/>
          <p:nvPr/>
        </p:nvSpPr>
        <p:spPr>
          <a:xfrm>
            <a:off x="6879517"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9" name="Google Shape;1589;p8"/>
          <p:cNvSpPr/>
          <p:nvPr/>
        </p:nvSpPr>
        <p:spPr>
          <a:xfrm>
            <a:off x="9266176"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0" name="Google Shape;1590;p8"/>
          <p:cNvSpPr/>
          <p:nvPr/>
        </p:nvSpPr>
        <p:spPr>
          <a:xfrm>
            <a:off x="9780716" y="2445975"/>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 and actions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Close out report </a:t>
            </a:r>
            <a:endParaRPr/>
          </a:p>
        </p:txBody>
      </p:sp>
      <p:sp>
        <p:nvSpPr>
          <p:cNvPr id="1591" name="Google Shape;1591;p8"/>
          <p:cNvSpPr/>
          <p:nvPr/>
        </p:nvSpPr>
        <p:spPr>
          <a:xfrm>
            <a:off x="618577" y="3328992"/>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592" name="Google Shape;1592;p8"/>
          <p:cNvSpPr/>
          <p:nvPr/>
        </p:nvSpPr>
        <p:spPr>
          <a:xfrm>
            <a:off x="2681477" y="3357058"/>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Early KPI</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warning</a:t>
            </a:r>
            <a:endParaRPr/>
          </a:p>
        </p:txBody>
      </p:sp>
      <p:sp>
        <p:nvSpPr>
          <p:cNvPr id="1593" name="Google Shape;1593;p8"/>
          <p:cNvSpPr/>
          <p:nvPr/>
        </p:nvSpPr>
        <p:spPr>
          <a:xfrm>
            <a:off x="5016465" y="3359724"/>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Configuration Audit</a:t>
            </a:r>
            <a:endParaRPr/>
          </a:p>
        </p:txBody>
      </p:sp>
      <p:sp>
        <p:nvSpPr>
          <p:cNvPr id="1594" name="Google Shape;1594;p8"/>
          <p:cNvSpPr/>
          <p:nvPr/>
        </p:nvSpPr>
        <p:spPr>
          <a:xfrm>
            <a:off x="7339597" y="3328992"/>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Performance Analysis</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Dimensioning</a:t>
            </a:r>
            <a:endParaRPr/>
          </a:p>
        </p:txBody>
      </p:sp>
      <p:sp>
        <p:nvSpPr>
          <p:cNvPr id="1595" name="Google Shape;1595;p8"/>
          <p:cNvSpPr/>
          <p:nvPr/>
        </p:nvSpPr>
        <p:spPr>
          <a:xfrm>
            <a:off x="9809506" y="3359724"/>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
        <p:nvSpPr>
          <p:cNvPr id="1596" name="Google Shape;1596;p8"/>
          <p:cNvSpPr/>
          <p:nvPr/>
        </p:nvSpPr>
        <p:spPr>
          <a:xfrm>
            <a:off x="0" y="3892527"/>
            <a:ext cx="12192000" cy="483577"/>
          </a:xfrm>
          <a:prstGeom prst="rect">
            <a:avLst/>
          </a:prstGeom>
          <a:solidFill>
            <a:schemeClr val="accent5"/>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7" name="Google Shape;1597;p8"/>
          <p:cNvSpPr txBox="1"/>
          <p:nvPr/>
        </p:nvSpPr>
        <p:spPr>
          <a:xfrm>
            <a:off x="1165649" y="3932353"/>
            <a:ext cx="1102635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Evaluate and benchmark Quality levels offered by MTN to MOOV mobiles networks and regulator’s defined KPIs levels based on Drive Test measurements results</a:t>
            </a:r>
            <a:endParaRPr/>
          </a:p>
        </p:txBody>
      </p:sp>
      <p:sp>
        <p:nvSpPr>
          <p:cNvPr id="1598" name="Google Shape;1598;p8"/>
          <p:cNvSpPr/>
          <p:nvPr/>
        </p:nvSpPr>
        <p:spPr>
          <a:xfrm>
            <a:off x="468741" y="4082666"/>
            <a:ext cx="631626" cy="631626"/>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9" name="Google Shape;1599;p8"/>
          <p:cNvSpPr/>
          <p:nvPr/>
        </p:nvSpPr>
        <p:spPr>
          <a:xfrm>
            <a:off x="534023" y="4134315"/>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00" name="Google Shape;1600;p8"/>
          <p:cNvSpPr txBox="1"/>
          <p:nvPr/>
        </p:nvSpPr>
        <p:spPr>
          <a:xfrm>
            <a:off x="1201827" y="4444491"/>
            <a:ext cx="5886616"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Voice service quality and SMS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3G Data FTP DL/UL and HTTP Browsing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4G Data FTP DL/UL and  HTTP Browsing (one team with Drive test tool)</a:t>
            </a:r>
            <a:endParaRPr/>
          </a:p>
        </p:txBody>
      </p:sp>
      <p:sp>
        <p:nvSpPr>
          <p:cNvPr id="1601" name="Google Shape;1601;p8"/>
          <p:cNvSpPr/>
          <p:nvPr/>
        </p:nvSpPr>
        <p:spPr>
          <a:xfrm>
            <a:off x="468741" y="5157325"/>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2" name="Google Shape;1602;p8"/>
          <p:cNvSpPr/>
          <p:nvPr/>
        </p:nvSpPr>
        <p:spPr>
          <a:xfrm>
            <a:off x="2643633"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Drive Test execution</a:t>
            </a:r>
            <a:endParaRPr/>
          </a:p>
        </p:txBody>
      </p:sp>
      <p:sp>
        <p:nvSpPr>
          <p:cNvPr id="1603" name="Google Shape;1603;p8"/>
          <p:cNvSpPr/>
          <p:nvPr/>
        </p:nvSpPr>
        <p:spPr>
          <a:xfrm>
            <a:off x="5016465"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Post processing and report preparation</a:t>
            </a:r>
            <a:endParaRPr/>
          </a:p>
        </p:txBody>
      </p:sp>
      <p:sp>
        <p:nvSpPr>
          <p:cNvPr id="1604" name="Google Shape;1604;p8"/>
          <p:cNvSpPr/>
          <p:nvPr/>
        </p:nvSpPr>
        <p:spPr>
          <a:xfrm>
            <a:off x="590841" y="5253873"/>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Drive Test route preparation</a:t>
            </a:r>
            <a:endParaRPr/>
          </a:p>
        </p:txBody>
      </p:sp>
      <p:sp>
        <p:nvSpPr>
          <p:cNvPr id="1605" name="Google Shape;1605;p8"/>
          <p:cNvSpPr/>
          <p:nvPr/>
        </p:nvSpPr>
        <p:spPr>
          <a:xfrm>
            <a:off x="7339598" y="5253873"/>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Deep Analysis and</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Recommendations </a:t>
            </a:r>
            <a:endParaRPr/>
          </a:p>
        </p:txBody>
      </p:sp>
      <p:sp>
        <p:nvSpPr>
          <p:cNvPr id="1606" name="Google Shape;1606;p8"/>
          <p:cNvSpPr/>
          <p:nvPr/>
        </p:nvSpPr>
        <p:spPr>
          <a:xfrm>
            <a:off x="2165848" y="5505093"/>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7" name="Google Shape;1607;p8"/>
          <p:cNvSpPr/>
          <p:nvPr/>
        </p:nvSpPr>
        <p:spPr>
          <a:xfrm>
            <a:off x="4522863" y="5533750"/>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8" name="Google Shape;1608;p8"/>
          <p:cNvSpPr/>
          <p:nvPr/>
        </p:nvSpPr>
        <p:spPr>
          <a:xfrm>
            <a:off x="6879517"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9" name="Google Shape;1609;p8"/>
          <p:cNvSpPr/>
          <p:nvPr/>
        </p:nvSpPr>
        <p:spPr>
          <a:xfrm>
            <a:off x="9266176"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10" name="Google Shape;1610;p8"/>
          <p:cNvSpPr/>
          <p:nvPr/>
        </p:nvSpPr>
        <p:spPr>
          <a:xfrm>
            <a:off x="9780716" y="5253873"/>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a:t>
            </a:r>
            <a:endParaRPr/>
          </a:p>
        </p:txBody>
      </p:sp>
      <p:sp>
        <p:nvSpPr>
          <p:cNvPr id="1611" name="Google Shape;1611;p8"/>
          <p:cNvSpPr/>
          <p:nvPr/>
        </p:nvSpPr>
        <p:spPr>
          <a:xfrm>
            <a:off x="618577" y="6136890"/>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612" name="Google Shape;1612;p8"/>
          <p:cNvSpPr/>
          <p:nvPr/>
        </p:nvSpPr>
        <p:spPr>
          <a:xfrm>
            <a:off x="2681477" y="6164956"/>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Network Data Collection</a:t>
            </a:r>
            <a:endParaRPr/>
          </a:p>
        </p:txBody>
      </p:sp>
      <p:sp>
        <p:nvSpPr>
          <p:cNvPr id="1613" name="Google Shape;1613;p8"/>
          <p:cNvSpPr/>
          <p:nvPr/>
        </p:nvSpPr>
        <p:spPr>
          <a:xfrm>
            <a:off x="5016465" y="6167622"/>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Post Processing </a:t>
            </a:r>
            <a:endParaRPr/>
          </a:p>
        </p:txBody>
      </p:sp>
      <p:sp>
        <p:nvSpPr>
          <p:cNvPr id="1614" name="Google Shape;1614;p8"/>
          <p:cNvSpPr/>
          <p:nvPr/>
        </p:nvSpPr>
        <p:spPr>
          <a:xfrm>
            <a:off x="7339597" y="6136890"/>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Events and layer 3 analysis</a:t>
            </a:r>
            <a:endParaRPr/>
          </a:p>
        </p:txBody>
      </p:sp>
      <p:sp>
        <p:nvSpPr>
          <p:cNvPr id="1615" name="Google Shape;1615;p8"/>
          <p:cNvSpPr/>
          <p:nvPr/>
        </p:nvSpPr>
        <p:spPr>
          <a:xfrm>
            <a:off x="9809506" y="6167622"/>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(ii/ii)</a:t>
            </a:r>
            <a:endParaRPr/>
          </a:p>
        </p:txBody>
      </p:sp>
      <p:sp>
        <p:nvSpPr>
          <p:cNvPr id="1622" name="Google Shape;1622;p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623" name="Google Shape;1623;p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624" name="Google Shape;1624;p9"/>
          <p:cNvSpPr txBox="1"/>
          <p:nvPr/>
        </p:nvSpPr>
        <p:spPr>
          <a:xfrm>
            <a:off x="2050187" y="1136813"/>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cxnSp>
        <p:nvCxnSpPr>
          <p:cNvPr id="1625" name="Google Shape;1625;p9"/>
          <p:cNvCxnSpPr/>
          <p:nvPr/>
        </p:nvCxnSpPr>
        <p:spPr>
          <a:xfrm>
            <a:off x="5418456" y="2104575"/>
            <a:ext cx="56297" cy="53738"/>
          </a:xfrm>
          <a:prstGeom prst="straightConnector1">
            <a:avLst/>
          </a:prstGeom>
          <a:noFill/>
          <a:ln w="9525" cap="flat" cmpd="sng">
            <a:solidFill>
              <a:srgbClr val="2292D2"/>
            </a:solidFill>
            <a:prstDash val="solid"/>
            <a:round/>
            <a:headEnd type="none" w="sm" len="sm"/>
            <a:tailEnd type="none" w="sm" len="sm"/>
          </a:ln>
        </p:spPr>
      </p:cxnSp>
      <p:sp>
        <p:nvSpPr>
          <p:cNvPr id="1626" name="Google Shape;1626;p9"/>
          <p:cNvSpPr/>
          <p:nvPr/>
        </p:nvSpPr>
        <p:spPr>
          <a:xfrm>
            <a:off x="1971048" y="1519878"/>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27" name="Google Shape;1627;p9"/>
          <p:cNvPicPr preferRelativeResize="0"/>
          <p:nvPr/>
        </p:nvPicPr>
        <p:blipFill rotWithShape="1">
          <a:blip r:embed="rId3">
            <a:alphaModFix/>
          </a:blip>
          <a:srcRect/>
          <a:stretch/>
        </p:blipFill>
        <p:spPr>
          <a:xfrm>
            <a:off x="1261753" y="963162"/>
            <a:ext cx="3219347" cy="753353"/>
          </a:xfrm>
          <a:prstGeom prst="rect">
            <a:avLst/>
          </a:prstGeom>
          <a:noFill/>
          <a:ln>
            <a:noFill/>
          </a:ln>
        </p:spPr>
      </p:pic>
      <p:sp>
        <p:nvSpPr>
          <p:cNvPr id="1628" name="Google Shape;1628;p9"/>
          <p:cNvSpPr txBox="1"/>
          <p:nvPr/>
        </p:nvSpPr>
        <p:spPr>
          <a:xfrm>
            <a:off x="2103390" y="1223220"/>
            <a:ext cx="1710405"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Cities to be covered</a:t>
            </a:r>
            <a:endParaRPr/>
          </a:p>
        </p:txBody>
      </p:sp>
      <p:sp>
        <p:nvSpPr>
          <p:cNvPr id="1629" name="Google Shape;1629;p9"/>
          <p:cNvSpPr txBox="1"/>
          <p:nvPr/>
        </p:nvSpPr>
        <p:spPr>
          <a:xfrm>
            <a:off x="7924655" y="1102597"/>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sp>
        <p:nvSpPr>
          <p:cNvPr id="1630" name="Google Shape;1630;p9"/>
          <p:cNvSpPr/>
          <p:nvPr/>
        </p:nvSpPr>
        <p:spPr>
          <a:xfrm>
            <a:off x="7845516" y="1485662"/>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31" name="Google Shape;1631;p9"/>
          <p:cNvPicPr preferRelativeResize="0"/>
          <p:nvPr/>
        </p:nvPicPr>
        <p:blipFill rotWithShape="1">
          <a:blip r:embed="rId3">
            <a:alphaModFix/>
          </a:blip>
          <a:srcRect/>
          <a:stretch/>
        </p:blipFill>
        <p:spPr>
          <a:xfrm>
            <a:off x="7136221" y="928946"/>
            <a:ext cx="3219347" cy="753353"/>
          </a:xfrm>
          <a:prstGeom prst="rect">
            <a:avLst/>
          </a:prstGeom>
          <a:noFill/>
          <a:ln>
            <a:noFill/>
          </a:ln>
        </p:spPr>
      </p:pic>
      <p:sp>
        <p:nvSpPr>
          <p:cNvPr id="1632" name="Google Shape;1632;p9"/>
          <p:cNvSpPr txBox="1"/>
          <p:nvPr/>
        </p:nvSpPr>
        <p:spPr>
          <a:xfrm>
            <a:off x="7977858" y="1189004"/>
            <a:ext cx="1247136"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Drive Test KPI</a:t>
            </a:r>
            <a:endParaRPr/>
          </a:p>
        </p:txBody>
      </p:sp>
      <p:sp>
        <p:nvSpPr>
          <p:cNvPr id="1633" name="Google Shape;1633;p9"/>
          <p:cNvSpPr/>
          <p:nvPr/>
        </p:nvSpPr>
        <p:spPr>
          <a:xfrm>
            <a:off x="5970362" y="2910429"/>
            <a:ext cx="241643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634" name="Google Shape;1634;p9"/>
          <p:cNvSpPr/>
          <p:nvPr/>
        </p:nvSpPr>
        <p:spPr>
          <a:xfrm>
            <a:off x="6040471" y="2162224"/>
            <a:ext cx="2707603" cy="293756"/>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Data KPIs (2G/3G/LTE)</a:t>
            </a:r>
            <a:endParaRPr sz="1200" b="1">
              <a:solidFill>
                <a:schemeClr val="lt1"/>
              </a:solidFill>
              <a:latin typeface="Verdana"/>
              <a:ea typeface="Verdana"/>
              <a:cs typeface="Verdana"/>
              <a:sym typeface="Verdana"/>
            </a:endParaRPr>
          </a:p>
        </p:txBody>
      </p:sp>
      <p:sp>
        <p:nvSpPr>
          <p:cNvPr id="1635" name="Google Shape;1635;p9"/>
          <p:cNvSpPr/>
          <p:nvPr/>
        </p:nvSpPr>
        <p:spPr>
          <a:xfrm>
            <a:off x="6001735" y="2556072"/>
            <a:ext cx="2859462" cy="969496"/>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HTTP Browsing Success Ratio</a:t>
            </a:r>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Session Setup time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Session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UL/DL Throughput</a:t>
            </a:r>
            <a:endParaRPr/>
          </a:p>
        </p:txBody>
      </p:sp>
      <p:sp>
        <p:nvSpPr>
          <p:cNvPr id="1636" name="Google Shape;1636;p9"/>
          <p:cNvSpPr/>
          <p:nvPr/>
        </p:nvSpPr>
        <p:spPr>
          <a:xfrm>
            <a:off x="6005837" y="4307947"/>
            <a:ext cx="2742238"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Coverage rate (2G/3G/LTE)</a:t>
            </a:r>
            <a:endParaRPr sz="1200" b="1">
              <a:solidFill>
                <a:schemeClr val="lt1"/>
              </a:solidFill>
              <a:latin typeface="Verdana"/>
              <a:ea typeface="Verdana"/>
              <a:cs typeface="Verdana"/>
              <a:sym typeface="Verdana"/>
            </a:endParaRPr>
          </a:p>
        </p:txBody>
      </p:sp>
      <p:sp>
        <p:nvSpPr>
          <p:cNvPr id="1637" name="Google Shape;1637;p9"/>
          <p:cNvSpPr/>
          <p:nvPr/>
        </p:nvSpPr>
        <p:spPr>
          <a:xfrm>
            <a:off x="6040471" y="4685104"/>
            <a:ext cx="2820725" cy="75405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Outoor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Indoor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Incar coverage rate</a:t>
            </a:r>
            <a:endParaRPr sz="1050">
              <a:solidFill>
                <a:schemeClr val="accent6"/>
              </a:solidFill>
              <a:latin typeface="Verdana"/>
              <a:ea typeface="Verdana"/>
              <a:cs typeface="Verdana"/>
              <a:sym typeface="Verdana"/>
            </a:endParaRPr>
          </a:p>
        </p:txBody>
      </p:sp>
      <p:sp>
        <p:nvSpPr>
          <p:cNvPr id="1638" name="Google Shape;1638;p9"/>
          <p:cNvSpPr/>
          <p:nvPr/>
        </p:nvSpPr>
        <p:spPr>
          <a:xfrm>
            <a:off x="9104087" y="2161012"/>
            <a:ext cx="2772000" cy="294968"/>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Voice KPIs </a:t>
            </a:r>
            <a:endParaRPr sz="1200" b="1">
              <a:solidFill>
                <a:schemeClr val="lt1"/>
              </a:solidFill>
              <a:latin typeface="Verdana"/>
              <a:ea typeface="Verdana"/>
              <a:cs typeface="Verdana"/>
              <a:sym typeface="Verdana"/>
            </a:endParaRPr>
          </a:p>
        </p:txBody>
      </p:sp>
      <p:sp>
        <p:nvSpPr>
          <p:cNvPr id="1639" name="Google Shape;1639;p9"/>
          <p:cNvSpPr/>
          <p:nvPr/>
        </p:nvSpPr>
        <p:spPr>
          <a:xfrm>
            <a:off x="8972653" y="2589297"/>
            <a:ext cx="3219347" cy="1446509"/>
          </a:xfrm>
          <a:prstGeom prst="rect">
            <a:avLst/>
          </a:prstGeom>
          <a:noFill/>
          <a:ln>
            <a:noFill/>
          </a:ln>
        </p:spPr>
        <p:txBody>
          <a:bodyPr spcFirstLastPara="1" wrap="square" lIns="91425" tIns="45700" rIns="91425" bIns="45700" anchor="t" anchorCtr="0">
            <a:spAutoFit/>
          </a:bodyPr>
          <a:lstStyle/>
          <a:p>
            <a:pPr marL="176213" marR="0" lvl="0" indent="-176213"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blocking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drop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success</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perfect</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good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Voice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(MOS)</a:t>
            </a:r>
            <a:endParaRPr sz="1050" dirty="0">
              <a:solidFill>
                <a:schemeClr val="accent6"/>
              </a:solidFill>
              <a:latin typeface="Verdana"/>
              <a:ea typeface="Verdana"/>
              <a:cs typeface="Verdana"/>
              <a:sym typeface="Verdana"/>
            </a:endParaRPr>
          </a:p>
        </p:txBody>
      </p:sp>
      <p:sp>
        <p:nvSpPr>
          <p:cNvPr id="1640" name="Google Shape;1640;p9"/>
          <p:cNvSpPr/>
          <p:nvPr/>
        </p:nvSpPr>
        <p:spPr>
          <a:xfrm>
            <a:off x="9104088" y="4307947"/>
            <a:ext cx="2771999"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SMS</a:t>
            </a:r>
            <a:endParaRPr sz="1200" b="1">
              <a:solidFill>
                <a:schemeClr val="lt1"/>
              </a:solidFill>
              <a:latin typeface="Verdana"/>
              <a:ea typeface="Verdana"/>
              <a:cs typeface="Verdana"/>
              <a:sym typeface="Verdana"/>
            </a:endParaRPr>
          </a:p>
        </p:txBody>
      </p:sp>
      <p:sp>
        <p:nvSpPr>
          <p:cNvPr id="1641" name="Google Shape;1641;p9"/>
          <p:cNvSpPr/>
          <p:nvPr/>
        </p:nvSpPr>
        <p:spPr>
          <a:xfrm>
            <a:off x="9112454" y="4817920"/>
            <a:ext cx="2917621"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MO SMS delivery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MT SMS delivery success rate</a:t>
            </a:r>
            <a:endParaRPr sz="1050">
              <a:solidFill>
                <a:schemeClr val="accent6"/>
              </a:solidFill>
              <a:latin typeface="Verdana"/>
              <a:ea typeface="Verdana"/>
              <a:cs typeface="Verdana"/>
              <a:sym typeface="Verdana"/>
            </a:endParaRPr>
          </a:p>
        </p:txBody>
      </p:sp>
      <p:sp>
        <p:nvSpPr>
          <p:cNvPr id="1642" name="Google Shape;1642;p9"/>
          <p:cNvSpPr/>
          <p:nvPr/>
        </p:nvSpPr>
        <p:spPr>
          <a:xfrm>
            <a:off x="8136064" y="1714386"/>
            <a:ext cx="1952779" cy="2501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26" b="1">
                <a:solidFill>
                  <a:schemeClr val="accent1"/>
                </a:solidFill>
                <a:latin typeface="Verdana"/>
                <a:ea typeface="Verdana"/>
                <a:cs typeface="Verdana"/>
                <a:sym typeface="Verdana"/>
              </a:rPr>
              <a:t>16 indicators to analyze</a:t>
            </a:r>
            <a:endParaRPr/>
          </a:p>
        </p:txBody>
      </p:sp>
      <p:sp>
        <p:nvSpPr>
          <p:cNvPr id="1643" name="Google Shape;1643;p9"/>
          <p:cNvSpPr/>
          <p:nvPr/>
        </p:nvSpPr>
        <p:spPr>
          <a:xfrm>
            <a:off x="1836432" y="1541475"/>
            <a:ext cx="2560316" cy="408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26" b="1">
              <a:solidFill>
                <a:schemeClr val="accent1"/>
              </a:solidFill>
              <a:latin typeface="Verdana"/>
              <a:ea typeface="Verdana"/>
              <a:cs typeface="Verdana"/>
              <a:sym typeface="Verdana"/>
            </a:endParaRPr>
          </a:p>
          <a:p>
            <a:pPr marL="0" marR="0" lvl="0" indent="0" algn="l" rtl="0">
              <a:spcBef>
                <a:spcPts val="0"/>
              </a:spcBef>
              <a:spcAft>
                <a:spcPts val="0"/>
              </a:spcAft>
              <a:buNone/>
            </a:pPr>
            <a:r>
              <a:rPr lang="fr-FR" sz="1026" b="1">
                <a:solidFill>
                  <a:schemeClr val="accent1"/>
                </a:solidFill>
                <a:latin typeface="Verdana"/>
                <a:ea typeface="Verdana"/>
                <a:cs typeface="Verdana"/>
                <a:sym typeface="Verdana"/>
              </a:rPr>
              <a:t>18 thousand samples to analyze</a:t>
            </a:r>
            <a:endParaRPr/>
          </a:p>
        </p:txBody>
      </p:sp>
      <p:pic>
        <p:nvPicPr>
          <p:cNvPr id="1644" name="Google Shape;1644;p9"/>
          <p:cNvPicPr preferRelativeResize="0"/>
          <p:nvPr/>
        </p:nvPicPr>
        <p:blipFill rotWithShape="1">
          <a:blip r:embed="rId4">
            <a:alphaModFix/>
          </a:blip>
          <a:srcRect/>
          <a:stretch/>
        </p:blipFill>
        <p:spPr>
          <a:xfrm>
            <a:off x="703236" y="2171700"/>
            <a:ext cx="4325964" cy="396243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Deloitte Standard">
      <a:dk1>
        <a:srgbClr val="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5410</TotalTime>
  <Words>4270</Words>
  <Application>Microsoft Office PowerPoint</Application>
  <PresentationFormat>Widescreen</PresentationFormat>
  <Paragraphs>814</Paragraphs>
  <Slides>60</Slides>
  <Notes>60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60</vt:i4>
      </vt:variant>
    </vt:vector>
  </HeadingPairs>
  <TitlesOfParts>
    <vt:vector size="72" baseType="lpstr">
      <vt:lpstr>Open Sans</vt:lpstr>
      <vt:lpstr>Verdana</vt:lpstr>
      <vt:lpstr>Open Sans Light</vt:lpstr>
      <vt:lpstr>Merriweather Sans</vt:lpstr>
      <vt:lpstr>Arial</vt:lpstr>
      <vt:lpstr>Calibri</vt:lpstr>
      <vt:lpstr>Segoe UI</vt:lpstr>
      <vt:lpstr>Noto Sans Symbols</vt:lpstr>
      <vt:lpstr>Quattrocento Sans</vt:lpstr>
      <vt:lpstr>1_Deloitte_US_Onscreen</vt:lpstr>
      <vt:lpstr>Deloitte_US_Onscreen</vt:lpstr>
      <vt:lpstr>1_Office Theme</vt:lpstr>
      <vt:lpstr>PowerPoint Presentation</vt:lpstr>
      <vt:lpstr>Summary</vt:lpstr>
      <vt:lpstr>PART1 Summary</vt:lpstr>
      <vt:lpstr>   PART2 Summary</vt:lpstr>
      <vt:lpstr>PowerPoint Presentation</vt:lpstr>
      <vt:lpstr>Context &amp; Report objectives</vt:lpstr>
      <vt:lpstr>PowerPoint Presentation</vt:lpstr>
      <vt:lpstr>Scope of work (i/ii)</vt:lpstr>
      <vt:lpstr>Scope of Work (ii/ii)</vt:lpstr>
      <vt:lpstr>PowerPoint Presentation</vt:lpstr>
      <vt:lpstr>Intermediate report </vt:lpstr>
      <vt:lpstr>PowerPoint Presentation</vt:lpstr>
      <vt:lpstr>PowerPoint Presentation</vt:lpstr>
      <vt:lpstr>Drive tests Activity, Current Status &amp; Progress Drive test and Benchmark evaluation is on track according to initial plan</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MTN, MOOV, and CELTISS have similar 2G and 3G coverage, but MTN's 4G coverage is lower than that of MOOV and CELTISS. The expansion of the 4G network is necessary in Cotonou to match MOOV's coverage    </vt:lpstr>
      <vt:lpstr>Benchmarking Key Results – 2G/3G voice and SMS Summary  MTN network in retainability CDR (%) meets ARCEP requirements, MTN is leading in accessibility but slightly exceeds ARCEP threshold, MTN needs to improve its Voice Quality MOS and SMS Send duration.    </vt:lpstr>
      <vt:lpstr>Benchmarking Key Results – 3G Data Summary  MTN network in 3G DATA meets ARCEP requirements.  </vt:lpstr>
      <vt:lpstr>Benchmarking Key Results – 4G Data Summary  MTN’s 4G DATA End User KPIs satisfy ARCEP requirements, MTN is ranked second in 4G DL THP after MOOV’s ,  MTN is outperforming MOOV’s &amp; CELTISS in 4G UL THP.   </vt:lpstr>
      <vt:lpstr>PowerPoint Presentation</vt:lpstr>
      <vt:lpstr>Benchmarking: 2G coverage  MTN, MOOV and CELTISS’s 2G coverage meets ARCEP RxLev thresholds.     </vt:lpstr>
      <vt:lpstr>Benchmarking: 2G coverage - Maps  MTN’s 2G coverage is very close than MOOV’s and CELTISS’s.     </vt:lpstr>
      <vt:lpstr>Benchmarking: 3G coverage  MTN’s 3G coverage meets ARCEP requirements and is closely similar with competitors.      </vt:lpstr>
      <vt:lpstr>Benchmarking: 3G coverage-Maps  MTN’s 3G coverage is very close CELTISS’s and better than MOOV’s.      </vt:lpstr>
      <vt:lpstr>Benchmarking: 4G coverage  MTN's 4G Radio coverage meets ARCEP requirements.       </vt:lpstr>
      <vt:lpstr>Benchmarking – 4G coverage - Maps  MTN’s 4G coverage is lower than MOOV’s and CELTISS.      </vt:lpstr>
      <vt:lpstr>PowerPoint Presentation</vt:lpstr>
      <vt:lpstr>Benchmarking: CS Accessibility 2G/3G BLOCKED CALLS   MTN has the best accessibility to voice service compared to competitors, MTN exceeds slightly ARCEP requirements.     </vt:lpstr>
      <vt:lpstr>Benchmarking: CS Integrity Voice quality Mean Opinion Score  CELTISS has the best ratio of excellent and good Voice Quality samples compared to MTN’s and MOOV’S,MTN needs to improve its voice quality MOS by pushing CS traffic to 3G and increase 2G full rate penetration.      </vt:lpstr>
      <vt:lpstr>Benchmarking: CS Retainability 2G/3G DROPPED CALLS  MTN and CELTISS satisfy ARCEP thresholds regarding Call Drop Rate.  </vt:lpstr>
      <vt:lpstr>Benchmarking Voice service Band usage(%)  MTN has 40% of voice calls carried by 2G, CELTISS and MOOV have more than 98% of voice calls carried by 3G,  Recommended for MTN to reduce 2G utilization and increase 3G penetration for better audio quality. MTN's 2G band usage: 76,57% GSM 900 and 23,43% GSM 1800 Mhz, 3G band usage: MTN uses mainly UMTS2100, CELTISS uses mainly UMTS900 and MOOV has an equitable utilization for both bands U2100 and U900.      </vt:lpstr>
      <vt:lpstr>Benchmarking – CS Integrity Voice quality maps (MOS)  MTN has around 5% of MOS samples lower than 2.2,  Values lower than 2,2 pose risk of bad users perceived voice quality                                              3d       </vt:lpstr>
      <vt:lpstr>Benchmarking: Radio parameters EC/NO comparison  12,35% of drive test samples are showing a very low level of EcNo for 3G MTN. This is correlated to the number of 3G carriers : MTN is using 2 carriers against 3 and 4 for CELTISS and MOOV respectively. Also3G traffic is carried mainly by U2100 for competitors while it’s distributed over U900 and U2100 for MTN.     </vt:lpstr>
      <vt:lpstr>Benchmarking: Radio parameters EC/NO  3G MOOV’s and CELTISS’s EC/N0 is better than MTN’s due to the number of 3G used carriers .      </vt:lpstr>
      <vt:lpstr>Benchmarking – SINR comparison   Drive tests are showing a acceptable level of MTN Network SINR.     </vt:lpstr>
      <vt:lpstr>Benchmarking – SNIR comparison map  4G CELTISS has the better Signal of quality compared to MTN’s and MOOV’s.    </vt:lpstr>
      <vt:lpstr>Benchmarking – 2G/3G CALL SETUP TIME   MTN has the best Call setup time.      </vt:lpstr>
      <vt:lpstr>Benchmarking – CALL SETUP TIME/Call Mode  MTN has the best 4G CSBF Call setup Time, Call setup time 2G is higher than in 3G/4G.        </vt:lpstr>
      <vt:lpstr>Benchmarking – SMS SENDING FAILURE  CELTISS SMS SETUP/RESPONSE is better than MTN’s &amp; MOOV’s. SMS service KPIs of the three operators are not compliant with the ARCEP requirements because of the 6s criteria.</vt:lpstr>
      <vt:lpstr>PowerPoint Presentation</vt:lpstr>
      <vt:lpstr>Benchmarking – DATA 3G  All operators have a good rate of successful Internet connection </vt:lpstr>
      <vt:lpstr>Benchmarking – DATA 3G  All operators have very good web service success rate. MTN have high PS connection setup time</vt:lpstr>
      <vt:lpstr>Benchmarking – DATA 3G  All operators have good downlink and uplink FTP success rate. </vt:lpstr>
      <vt:lpstr>Benchmarking – 3G FTP MEAN THROUGHPUT   MTN 3G Throughput DL/UL is less than MOOV’s and CELTISS’s</vt:lpstr>
      <vt:lpstr>Benchmarking – 3G FTP MEAN THROUGHPUT comparison map  MTN Throughput distribution is better to MOOV &amp; CELTISS. </vt:lpstr>
      <vt:lpstr>Benchmarking – 4G HTTP Browsing  All operators have very good HTTP Browsing success rate.  </vt:lpstr>
      <vt:lpstr>Benchmarking – 4G FTP THROUGHPUT comparison  All operators have acceptable FTP success rate.  </vt:lpstr>
      <vt:lpstr>Benchmarking – 4G FTP THROUGHPUT comparison  MTN FTP DL AVERAGE Throughput is better than CELTISS. MTN FTP UL AVERAGE Throughput is better than MOOV &amp; CELTISS. </vt:lpstr>
      <vt:lpstr>Benchmarking – 4G FTP THROUGHPUT comparison map  MOOV’s average throughput DL rate is better than MTN and CELTISS.   </vt:lpstr>
      <vt:lpstr>Benchmarking – BAND and TECHNOLOGY UTILISATION  Most of MTN LTE samples in Cotonou are in 2600 band.  Most of MOOV LTE samples in Cotonou are in 800 band and 2600 band. Most of MOOV LTE samples in Cotonou are in 1800 band. Usage of 3G U900 is very low for competitors.   </vt:lpstr>
      <vt:lpstr>Benchmarking – Data TECHNOLOGY Usage(%)  MTN has the highest LTE CA Carrier Aggregation usage.   HSDPA-DC not used for MTN.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Fares Saadani</cp:lastModifiedBy>
  <cp:revision>118</cp:revision>
  <dcterms:created xsi:type="dcterms:W3CDTF">2019-01-15T17:14:35Z</dcterms:created>
  <dcterms:modified xsi:type="dcterms:W3CDTF">2023-11-21T15:48:32Z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