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2.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6.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9.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42.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45.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46.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47.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50.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2.xml" ContentType="application/vnd.openxmlformats-officedocument.themeOverride+xml"/>
  <Override PartName="/ppt/notesSlides/notesSlide51.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3.xml" ContentType="application/vnd.openxmlformats-officedocument.themeOverride+xml"/>
  <Override PartName="/ppt/notesSlides/notesSlide54.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55.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767" r:id="rId2"/>
    <p:sldMasterId id="2147483813" r:id="rId3"/>
  </p:sldMasterIdLst>
  <p:notesMasterIdLst>
    <p:notesMasterId r:id="rId61"/>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364" r:id="rId19"/>
    <p:sldId id="365" r:id="rId20"/>
    <p:sldId id="366" r:id="rId21"/>
    <p:sldId id="367" r:id="rId22"/>
    <p:sldId id="368"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2" r:id="rId38"/>
    <p:sldId id="290" r:id="rId39"/>
    <p:sldId id="294" r:id="rId40"/>
    <p:sldId id="293" r:id="rId41"/>
    <p:sldId id="296" r:id="rId42"/>
    <p:sldId id="297" r:id="rId43"/>
    <p:sldId id="300" r:id="rId44"/>
    <p:sldId id="302" r:id="rId45"/>
    <p:sldId id="303" r:id="rId46"/>
    <p:sldId id="304" r:id="rId47"/>
    <p:sldId id="305" r:id="rId48"/>
    <p:sldId id="306" r:id="rId49"/>
    <p:sldId id="307" r:id="rId50"/>
    <p:sldId id="308" r:id="rId51"/>
    <p:sldId id="310" r:id="rId52"/>
    <p:sldId id="369" r:id="rId53"/>
    <p:sldId id="312" r:id="rId54"/>
    <p:sldId id="313" r:id="rId55"/>
    <p:sldId id="314" r:id="rId56"/>
    <p:sldId id="315" r:id="rId57"/>
    <p:sldId id="298" r:id="rId58"/>
    <p:sldId id="299" r:id="rId59"/>
    <p:sldId id="363" r:id="rId60"/>
  </p:sldIdLst>
  <p:sldSz cx="12192000" cy="6858000"/>
  <p:notesSz cx="6888163" cy="10018713"/>
  <p:embeddedFontLst>
    <p:embeddedFont>
      <p:font typeface="Calibri" panose="020F0502020204030204" pitchFamily="34" charset="0"/>
      <p:regular r:id="rId62"/>
      <p:bold r:id="rId63"/>
      <p:italic r:id="rId64"/>
      <p:boldItalic r:id="rId65"/>
    </p:embeddedFont>
    <p:embeddedFont>
      <p:font typeface="Merriweather Sans" pitchFamily="2" charset="0"/>
      <p:regular r:id="rId66"/>
      <p:bold r:id="rId67"/>
      <p:italic r:id="rId68"/>
      <p:boldItalic r:id="rId69"/>
    </p:embeddedFont>
    <p:embeddedFont>
      <p:font typeface="Open Sans" panose="020B0606030504020204" pitchFamily="34" charset="0"/>
      <p:regular r:id="rId70"/>
      <p:bold r:id="rId71"/>
      <p:italic r:id="rId72"/>
      <p:boldItalic r:id="rId73"/>
    </p:embeddedFont>
    <p:embeddedFont>
      <p:font typeface="Open Sans Light" panose="020B0306030504020204" pitchFamily="34" charset="0"/>
      <p:regular r:id="rId74"/>
      <p:bold r:id="rId75"/>
      <p:italic r:id="rId76"/>
      <p:boldItalic r:id="rId77"/>
    </p:embeddedFont>
    <p:embeddedFont>
      <p:font typeface="Quattrocento Sans" panose="020B0502050000020003" pitchFamily="34" charset="0"/>
      <p:regular r:id="rId78"/>
      <p:bold r:id="rId79"/>
      <p:italic r:id="rId80"/>
      <p:boldItalic r:id="rId81"/>
    </p:embeddedFont>
    <p:embeddedFont>
      <p:font typeface="Segoe UI" panose="020B0502040204020203" pitchFamily="34" charset="0"/>
      <p:regular r:id="rId82"/>
      <p:bold r:id="rId83"/>
      <p:italic r:id="rId84"/>
      <p:boldItalic r:id="rId85"/>
    </p:embeddedFont>
    <p:embeddedFont>
      <p:font typeface="Verdana" panose="020B0604030504040204" pitchFamily="34" charset="0"/>
      <p:regular r:id="rId86"/>
      <p:bold r:id="rId87"/>
      <p:italic r:id="rId88"/>
      <p:boldItalic r:id="rId8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41" roundtripDataSignature="AMtx7mh9ShnsCpWfi0a89vcibXs08kjql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B339F1B-63BB-83C6-93DF-D19ED3AAC3E9}" name="Staali, Tayssir" initials="ST" userId="S::tstaali@deloitte.tn::a18552f2-2b35-4792-b779-7338f8e64709" providerId="AD"/>
  <p188:author id="{5855DCBF-4AE8-91DC-443D-EB7E0B381EDC}" name="Fares Saadani" initials="FS" userId="3f643a38f509a1c7"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2A84436-6C33-42CD-8F6A-DCAEFB94276C}">
  <a:tblStyle styleId="{62A84436-6C33-42CD-8F6A-DCAEFB94276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1EE405A-7E54-4E8C-AB30-BF626E5CE3A9}" styleName="Table_1">
    <a:wholeTbl>
      <a:tcTxStyle b="off" i="off">
        <a:font>
          <a:latin typeface="Verdana"/>
          <a:ea typeface="Verdana"/>
          <a:cs typeface="Verdana"/>
        </a:font>
        <a:schemeClr val="dk1"/>
      </a:tcTxStyle>
      <a:tcStyle>
        <a:tcBdr>
          <a:left>
            <a:ln w="12700" cap="flat" cmpd="sng">
              <a:solidFill>
                <a:schemeClr val="accent6"/>
              </a:solidFill>
              <a:prstDash val="solid"/>
              <a:round/>
              <a:headEnd type="none" w="sm" len="sm"/>
              <a:tailEnd type="none" w="sm" len="sm"/>
            </a:ln>
          </a:left>
          <a:right>
            <a:ln w="12700" cap="flat" cmpd="sng">
              <a:solidFill>
                <a:schemeClr val="accent6"/>
              </a:solidFill>
              <a:prstDash val="solid"/>
              <a:round/>
              <a:headEnd type="none" w="sm" len="sm"/>
              <a:tailEnd type="none" w="sm" len="sm"/>
            </a:ln>
          </a:right>
          <a:top>
            <a:ln w="12700" cap="flat" cmpd="sng">
              <a:solidFill>
                <a:schemeClr val="accent6"/>
              </a:solidFill>
              <a:prstDash val="solid"/>
              <a:round/>
              <a:headEnd type="none" w="sm" len="sm"/>
              <a:tailEnd type="none" w="sm" len="sm"/>
            </a:ln>
          </a:top>
          <a:bottom>
            <a:ln w="12700" cap="flat" cmpd="sng">
              <a:solidFill>
                <a:schemeClr val="accent6"/>
              </a:solidFill>
              <a:prstDash val="solid"/>
              <a:round/>
              <a:headEnd type="none" w="sm" len="sm"/>
              <a:tailEnd type="none" w="sm" len="sm"/>
            </a:ln>
          </a:bottom>
          <a:insideH>
            <a:ln w="12700" cap="flat" cmpd="sng">
              <a:solidFill>
                <a:schemeClr val="accent6"/>
              </a:solidFill>
              <a:prstDash val="solid"/>
              <a:round/>
              <a:headEnd type="none" w="sm" len="sm"/>
              <a:tailEnd type="none" w="sm" len="sm"/>
            </a:ln>
          </a:insideH>
          <a:insideV>
            <a:ln w="12700" cap="flat" cmpd="sng">
              <a:solidFill>
                <a:schemeClr val="accent6"/>
              </a:solidFill>
              <a:prstDash val="solid"/>
              <a:round/>
              <a:headEnd type="none" w="sm" len="sm"/>
              <a:tailEnd type="none" w="sm" len="sm"/>
            </a:ln>
          </a:insideV>
        </a:tcBdr>
        <a:fill>
          <a:solidFill>
            <a:srgbClr val="EBEBEC"/>
          </a:solidFill>
        </a:fill>
      </a:tcStyle>
    </a:wholeTbl>
    <a:band1H>
      <a:tcTxStyle/>
      <a:tcStyle>
        <a:tcBdr/>
        <a:fill>
          <a:solidFill>
            <a:srgbClr val="D5D5D6"/>
          </a:solidFill>
        </a:fill>
      </a:tcStyle>
    </a:band1H>
    <a:band2H>
      <a:tcTxStyle/>
      <a:tcStyle>
        <a:tcBdr/>
      </a:tcStyle>
    </a:band2H>
    <a:band1V>
      <a:tcTxStyle/>
      <a:tcStyle>
        <a:tcBdr/>
        <a:fill>
          <a:solidFill>
            <a:srgbClr val="D5D5D6"/>
          </a:solidFill>
        </a:fill>
      </a:tcStyle>
    </a:band1V>
    <a:band2V>
      <a:tcTxStyle/>
      <a:tcStyle>
        <a:tcBdr/>
      </a:tcStyle>
    </a:band2V>
    <a:lastCol>
      <a:tcTxStyle b="on" i="off"/>
      <a:tcStyle>
        <a:tcBdr/>
      </a:tcStyle>
    </a:lastCol>
    <a:firstCol>
      <a:tcTxStyle b="on" i="off"/>
      <a:tcStyle>
        <a:tcBdr/>
      </a:tcStyle>
    </a:firstCol>
    <a:lastRow>
      <a:tcTxStyle b="on" i="off"/>
      <a:tcStyle>
        <a:tcBdr>
          <a:top>
            <a:ln w="25400" cap="flat" cmpd="sng">
              <a:solidFill>
                <a:schemeClr val="accent6"/>
              </a:solidFill>
              <a:prstDash val="solid"/>
              <a:round/>
              <a:headEnd type="none" w="sm" len="sm"/>
              <a:tailEnd type="none" w="sm" len="sm"/>
            </a:ln>
          </a:top>
        </a:tcBdr>
        <a:fill>
          <a:solidFill>
            <a:srgbClr val="EBEBEC"/>
          </a:solidFill>
        </a:fill>
      </a:tcStyle>
    </a:lastRow>
    <a:seCell>
      <a:tcTxStyle/>
      <a:tcStyle>
        <a:tcBdr/>
      </a:tcStyle>
    </a:seCell>
    <a:swCell>
      <a:tcTxStyle/>
      <a:tcStyle>
        <a:tcBdr/>
      </a:tcStyle>
    </a:swCell>
    <a:firstRow>
      <a:tcTxStyle b="on" i="off"/>
      <a:tcStyle>
        <a:tcBdr/>
        <a:fill>
          <a:solidFill>
            <a:srgbClr val="EBEBEC"/>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98" autoAdjust="0"/>
    <p:restoredTop sz="94660"/>
  </p:normalViewPr>
  <p:slideViewPr>
    <p:cSldViewPr snapToGrid="0">
      <p:cViewPr>
        <p:scale>
          <a:sx n="75" d="100"/>
          <a:sy n="75" d="100"/>
        </p:scale>
        <p:origin x="158" y="202"/>
      </p:cViewPr>
      <p:guideLst>
        <p:guide orient="horz" pos="2160"/>
        <p:guide pos="3840"/>
      </p:guideLst>
    </p:cSldViewPr>
  </p:slideViewPr>
  <p:notesTextViewPr>
    <p:cViewPr>
      <p:scale>
        <a:sx n="33" d="100"/>
        <a:sy n="33"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2.fntdata"/><Relationship Id="rId68" Type="http://schemas.openxmlformats.org/officeDocument/2006/relationships/font" Target="fonts/font7.fntdata"/><Relationship Id="rId84" Type="http://schemas.openxmlformats.org/officeDocument/2006/relationships/font" Target="fonts/font23.fntdata"/><Relationship Id="rId89" Type="http://schemas.openxmlformats.org/officeDocument/2006/relationships/font" Target="fonts/font28.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13.fntdata"/><Relationship Id="rId79" Type="http://schemas.openxmlformats.org/officeDocument/2006/relationships/font" Target="fonts/font18.fntdata"/><Relationship Id="rId144" Type="http://schemas.openxmlformats.org/officeDocument/2006/relationships/theme" Target="theme/theme1.xml"/><Relationship Id="rId5" Type="http://schemas.openxmlformats.org/officeDocument/2006/relationships/slide" Target="slides/slide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font" Target="fonts/font3.fntdata"/><Relationship Id="rId69" Type="http://schemas.openxmlformats.org/officeDocument/2006/relationships/font" Target="fonts/font8.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1.fntdata"/><Relationship Id="rId80" Type="http://schemas.openxmlformats.org/officeDocument/2006/relationships/font" Target="fonts/font19.fntdata"/><Relationship Id="rId85" Type="http://schemas.openxmlformats.org/officeDocument/2006/relationships/font" Target="fonts/font24.fntdata"/><Relationship Id="rId14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6.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openxmlformats.org/officeDocument/2006/relationships/font" Target="fonts/font22.fntdata"/><Relationship Id="rId88" Type="http://schemas.openxmlformats.org/officeDocument/2006/relationships/font" Target="fonts/font27.fntdata"/><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font" Target="fonts/font17.fntdata"/><Relationship Id="rId81" Type="http://schemas.openxmlformats.org/officeDocument/2006/relationships/font" Target="fonts/font20.fntdata"/><Relationship Id="rId86" Type="http://schemas.openxmlformats.org/officeDocument/2006/relationships/font" Target="fonts/font25.fntdata"/><Relationship Id="rId143"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15.fntdata"/><Relationship Id="rId141" Type="http://customschemas.google.com/relationships/presentationmetadata" Target="metadata"/><Relationship Id="rId146" Type="http://schemas.microsoft.com/office/2018/10/relationships/authors" Target="authors.xml"/><Relationship Id="rId7" Type="http://schemas.openxmlformats.org/officeDocument/2006/relationships/slide" Target="slides/slide4.xml"/><Relationship Id="rId71" Type="http://schemas.openxmlformats.org/officeDocument/2006/relationships/font" Target="fonts/font10.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5.fntdata"/><Relationship Id="rId87" Type="http://schemas.openxmlformats.org/officeDocument/2006/relationships/font" Target="fonts/font26.fntdata"/><Relationship Id="rId61" Type="http://schemas.openxmlformats.org/officeDocument/2006/relationships/notesMaster" Target="notesMasters/notesMaster1.xml"/><Relationship Id="rId82" Type="http://schemas.openxmlformats.org/officeDocument/2006/relationships/font" Target="fonts/font21.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font" Target="fonts/font16.fntdata"/></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ASUS1\Desktop\Benin\Chart%20seme.xlsx"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oleObject" Target="file:///D:\Project\MTN\Report\SEMIKODJI\Chart%20seme.xlsx" TargetMode="External"/></Relationships>
</file>

<file path=ppt/charts/_rels/chart24.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oleObject" Target="file:///D:\Project\MTN\Report\SEMIKODJI\Chart%20seme.xlsx" TargetMode="External"/></Relationships>
</file>

<file path=ppt/charts/_rels/chart27.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err="1"/>
              <a:t>RxLev</a:t>
            </a:r>
            <a:r>
              <a:rPr lang="fr-FR" dirty="0"/>
              <a:t> Distribution (%)</a:t>
            </a:r>
          </a:p>
        </c:rich>
      </c:tx>
      <c:layout>
        <c:manualLayout>
          <c:xMode val="edge"/>
          <c:yMode val="edge"/>
          <c:x val="0.33227129767096902"/>
          <c:y val="2.2046996280330165E-2"/>
          <c:w val="0.54464143514633179"/>
          <c:h val="0.17051629722118378"/>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8607111111111105E-2"/>
          <c:y val="0.19848089438022806"/>
          <c:w val="0.94290256500244141"/>
          <c:h val="0.62545496225357056"/>
        </c:manualLayout>
      </c:layout>
      <c:barChart>
        <c:barDir val="col"/>
        <c:grouping val="clustered"/>
        <c:varyColors val="0"/>
        <c:ser>
          <c:idx val="0"/>
          <c:order val="0"/>
          <c:tx>
            <c:strRef>
              <c:f>Sheet1!$A$5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Sheet1!$B$4:$D$4</c:f>
              <c:strCache>
                <c:ptCount val="3"/>
                <c:pt idx="0">
                  <c:v>Indoor&gt;-74</c:v>
                </c:pt>
                <c:pt idx="1">
                  <c:v>Incar &gt;-87 </c:v>
                </c:pt>
                <c:pt idx="2">
                  <c:v>Outdoor &gt;-92</c:v>
                </c:pt>
              </c:strCache>
            </c:strRef>
          </c:cat>
          <c:val>
            <c:numRef>
              <c:f>Sheet1!$B$5:$D$5</c:f>
              <c:numCache>
                <c:formatCode>0.00%</c:formatCode>
                <c:ptCount val="3"/>
                <c:pt idx="0">
                  <c:v>0.81620000000000004</c:v>
                </c:pt>
                <c:pt idx="1">
                  <c:v>0.99870000000000003</c:v>
                </c:pt>
                <c:pt idx="2">
                  <c:v>0.99990000000000001</c:v>
                </c:pt>
              </c:numCache>
            </c:numRef>
          </c:val>
          <c:extLst>
            <c:ext xmlns:c16="http://schemas.microsoft.com/office/drawing/2014/chart" uri="{C3380CC4-5D6E-409C-BE32-E72D297353CC}">
              <c16:uniqueId val="{00000000-A70B-4CAF-9A53-AE7223556E51}"/>
            </c:ext>
          </c:extLst>
        </c:ser>
        <c:ser>
          <c:idx val="2"/>
          <c:order val="1"/>
          <c:tx>
            <c:strRef>
              <c:f>Sheet1!$A$6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Sheet1!$B$4:$D$4</c:f>
              <c:strCache>
                <c:ptCount val="3"/>
                <c:pt idx="0">
                  <c:v>Indoor&gt;-74</c:v>
                </c:pt>
                <c:pt idx="1">
                  <c:v>Incar &gt;-87 </c:v>
                </c:pt>
                <c:pt idx="2">
                  <c:v>Outdoor &gt;-92</c:v>
                </c:pt>
              </c:strCache>
            </c:strRef>
          </c:cat>
          <c:val>
            <c:numRef>
              <c:f>Sheet1!$B$6:$D$6</c:f>
              <c:numCache>
                <c:formatCode>0.00%</c:formatCode>
                <c:ptCount val="3"/>
                <c:pt idx="0">
                  <c:v>0.77480000000000004</c:v>
                </c:pt>
                <c:pt idx="1">
                  <c:v>0.99309999999999998</c:v>
                </c:pt>
                <c:pt idx="2">
                  <c:v>0.99970000000000003</c:v>
                </c:pt>
              </c:numCache>
            </c:numRef>
          </c:val>
          <c:extLst>
            <c:ext xmlns:c16="http://schemas.microsoft.com/office/drawing/2014/chart" uri="{C3380CC4-5D6E-409C-BE32-E72D297353CC}">
              <c16:uniqueId val="{00000001-A70B-4CAF-9A53-AE7223556E51}"/>
            </c:ext>
          </c:extLst>
        </c:ser>
        <c:ser>
          <c:idx val="1"/>
          <c:order val="2"/>
          <c:tx>
            <c:strRef>
              <c:f>Sheet1!$A$7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Sheet1!$B$4:$D$4</c:f>
              <c:strCache>
                <c:ptCount val="3"/>
                <c:pt idx="0">
                  <c:v>Indoor&gt;-74</c:v>
                </c:pt>
                <c:pt idx="1">
                  <c:v>Incar &gt;-87 </c:v>
                </c:pt>
                <c:pt idx="2">
                  <c:v>Outdoor &gt;-92</c:v>
                </c:pt>
              </c:strCache>
            </c:strRef>
          </c:cat>
          <c:val>
            <c:numRef>
              <c:f>Sheet1!$B$7:$D$7</c:f>
              <c:numCache>
                <c:formatCode>0.00%</c:formatCode>
                <c:ptCount val="3"/>
                <c:pt idx="0">
                  <c:v>0.81479999999999997</c:v>
                </c:pt>
                <c:pt idx="1">
                  <c:v>0.98680000000000001</c:v>
                </c:pt>
                <c:pt idx="2">
                  <c:v>0.99919999999999998</c:v>
                </c:pt>
              </c:numCache>
            </c:numRef>
          </c:val>
          <c:extLst>
            <c:ext xmlns:c16="http://schemas.microsoft.com/office/drawing/2014/chart" uri="{C3380CC4-5D6E-409C-BE32-E72D297353CC}">
              <c16:uniqueId val="{00000002-A70B-4CAF-9A53-AE7223556E51}"/>
            </c:ext>
          </c:extLst>
        </c:ser>
        <c:dLbls>
          <c:dLblPos val="outEnd"/>
          <c:showLegendKey val="0"/>
          <c:showVal val="1"/>
          <c:showCatName val="0"/>
          <c:showSerName val="0"/>
          <c:showPercent val="0"/>
          <c:showBubbleSize val="0"/>
        </c:dLbls>
        <c:gapWidth val="219"/>
        <c:overlap val="-27"/>
        <c:axId val="424928000"/>
        <c:axId val="424929536"/>
      </c:barChart>
      <c:catAx>
        <c:axId val="424928000"/>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4929536"/>
        <c:crosses val="autoZero"/>
        <c:auto val="1"/>
        <c:lblAlgn val="ctr"/>
        <c:lblOffset val="100"/>
        <c:tickLblSkip val="1"/>
        <c:noMultiLvlLbl val="1"/>
      </c:catAx>
      <c:valAx>
        <c:axId val="42492953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49280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rnd" cmpd="sng" algn="ctr">
      <a:solidFill>
        <a:srgbClr val="FFFFFF">
          <a:lumMod val="65000"/>
        </a:srgbClr>
      </a:solidFill>
      <a:round/>
    </a:ln>
    <a:effectLst/>
  </c:spPr>
  <c:txPr>
    <a:bodyPr/>
    <a:lstStyle/>
    <a:p>
      <a:pPr>
        <a:defRPr/>
      </a:pPr>
      <a:endParaRPr lang="fr-FR"/>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2G</a:t>
            </a:r>
            <a:r>
              <a:rPr lang="fr-FR" baseline="0" dirty="0"/>
              <a:t> Band </a:t>
            </a:r>
            <a:r>
              <a:rPr lang="fr-FR" dirty="0"/>
              <a:t>usage(%)</a:t>
            </a:r>
          </a:p>
        </c:rich>
      </c:tx>
      <c:layout>
        <c:manualLayout>
          <c:xMode val="edge"/>
          <c:yMode val="edge"/>
          <c:x val="0.25289567797261603"/>
          <c:y val="3.8202589977311734E-2"/>
          <c:w val="0.7471042275428772"/>
          <c:h val="0.1518145203590393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Sheet1!$A$599</c:f>
              <c:strCache>
                <c:ptCount val="1"/>
                <c:pt idx="0">
                  <c:v>MTN</c:v>
                </c:pt>
              </c:strCache>
            </c:strRef>
          </c:tx>
          <c:spPr>
            <a:solidFill>
              <a:srgbClr val="FFC000"/>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1-9791-40F8-9160-9DE4FEEE5C1F}"/>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Sheet1!$B$598:$C$598</c:f>
              <c:strCache>
                <c:ptCount val="2"/>
                <c:pt idx="0">
                  <c:v>GSM 900</c:v>
                </c:pt>
                <c:pt idx="1">
                  <c:v>GSM 1800</c:v>
                </c:pt>
              </c:strCache>
            </c:strRef>
          </c:cat>
          <c:val>
            <c:numRef>
              <c:f>Sheet1!$B$599:$C$599</c:f>
              <c:numCache>
                <c:formatCode>0.00%</c:formatCode>
                <c:ptCount val="2"/>
                <c:pt idx="0">
                  <c:v>0.71540000000000004</c:v>
                </c:pt>
                <c:pt idx="1">
                  <c:v>0.28460000000000002</c:v>
                </c:pt>
              </c:numCache>
            </c:numRef>
          </c:val>
          <c:extLst>
            <c:ext xmlns:c16="http://schemas.microsoft.com/office/drawing/2014/chart" uri="{C3380CC4-5D6E-409C-BE32-E72D297353CC}">
              <c16:uniqueId val="{00000002-9791-40F8-9160-9DE4FEEE5C1F}"/>
            </c:ext>
          </c:extLst>
        </c:ser>
        <c:ser>
          <c:idx val="2"/>
          <c:order val="1"/>
          <c:tx>
            <c:strRef>
              <c:f>Sheet1!$A$600</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Sheet1!$B$598:$C$598</c:f>
              <c:strCache>
                <c:ptCount val="2"/>
                <c:pt idx="0">
                  <c:v>GSM 900</c:v>
                </c:pt>
                <c:pt idx="1">
                  <c:v>GSM 1800</c:v>
                </c:pt>
              </c:strCache>
            </c:strRef>
          </c:cat>
          <c:val>
            <c:numRef>
              <c:f>Sheet1!$B$600:$C$600</c:f>
              <c:numCache>
                <c:formatCode>0.00%</c:formatCode>
                <c:ptCount val="2"/>
                <c:pt idx="0">
                  <c:v>0.97850000000000004</c:v>
                </c:pt>
                <c:pt idx="1">
                  <c:v>2.1499999999999998E-2</c:v>
                </c:pt>
              </c:numCache>
            </c:numRef>
          </c:val>
          <c:extLst>
            <c:ext xmlns:c16="http://schemas.microsoft.com/office/drawing/2014/chart" uri="{C3380CC4-5D6E-409C-BE32-E72D297353CC}">
              <c16:uniqueId val="{00000003-9791-40F8-9160-9DE4FEEE5C1F}"/>
            </c:ext>
          </c:extLst>
        </c:ser>
        <c:ser>
          <c:idx val="1"/>
          <c:order val="2"/>
          <c:tx>
            <c:strRef>
              <c:f>Sheet1!$A$601</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Sheet1!$B$598:$C$598</c:f>
              <c:strCache>
                <c:ptCount val="2"/>
                <c:pt idx="0">
                  <c:v>GSM 900</c:v>
                </c:pt>
                <c:pt idx="1">
                  <c:v>GSM 1800</c:v>
                </c:pt>
              </c:strCache>
            </c:strRef>
          </c:cat>
          <c:val>
            <c:numRef>
              <c:f>Sheet1!$B$601:$C$601</c:f>
              <c:numCache>
                <c:formatCode>0.00%</c:formatCode>
                <c:ptCount val="2"/>
                <c:pt idx="0">
                  <c:v>0.25009999999999999</c:v>
                </c:pt>
                <c:pt idx="1">
                  <c:v>0.74990000000000001</c:v>
                </c:pt>
              </c:numCache>
            </c:numRef>
          </c:val>
          <c:extLst>
            <c:ext xmlns:c16="http://schemas.microsoft.com/office/drawing/2014/chart" uri="{C3380CC4-5D6E-409C-BE32-E72D297353CC}">
              <c16:uniqueId val="{00000004-9791-40F8-9160-9DE4FEEE5C1F}"/>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layout>
        <c:manualLayout>
          <c:xMode val="edge"/>
          <c:yMode val="edge"/>
          <c:x val="0.28697552729895887"/>
          <c:y val="0.93383655169665525"/>
          <c:w val="0.42604869501379267"/>
          <c:h val="6.61634483033447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400" b="0" i="0" u="none" strike="noStrike" kern="1200" spc="0" baseline="0">
                <a:solidFill>
                  <a:schemeClr val="tx1">
                    <a:lumMod val="65000"/>
                    <a:lumOff val="35000"/>
                  </a:schemeClr>
                </a:solidFill>
                <a:latin typeface="+mn-lt"/>
                <a:ea typeface="+mn-ea"/>
                <a:cs typeface="+mn-cs"/>
              </a:defRPr>
            </a:pPr>
            <a:r>
              <a:rPr lang="fr-FR" dirty="0"/>
              <a:t>3G</a:t>
            </a:r>
            <a:r>
              <a:rPr lang="fr-FR" baseline="0" dirty="0"/>
              <a:t> Band </a:t>
            </a:r>
            <a:r>
              <a:rPr lang="fr-FR" dirty="0"/>
              <a:t>usage(%)</a:t>
            </a:r>
          </a:p>
        </c:rich>
      </c:tx>
      <c:layout>
        <c:manualLayout>
          <c:xMode val="edge"/>
          <c:yMode val="edge"/>
          <c:x val="0.25289574219889183"/>
          <c:y val="4.1266817804889756E-2"/>
          <c:w val="0.7471042275428772"/>
          <c:h val="0.15181452035903931"/>
        </c:manualLayout>
      </c:layout>
      <c:overlay val="0"/>
      <c:spPr>
        <a:noFill/>
        <a:ln>
          <a:noFill/>
        </a:ln>
        <a:effectLst/>
      </c:spPr>
      <c:txPr>
        <a:bodyPr rot="0" spcFirstLastPara="1" vertOverflow="ellipsis" vert="horz" wrap="square" anchor="ctr" anchorCtr="1"/>
        <a:lstStyle/>
        <a:p>
          <a:pPr algn="ct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Sheet1!$A$621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Sheet1!$B$620:$C$620</c:f>
              <c:strCache>
                <c:ptCount val="2"/>
                <c:pt idx="0">
                  <c:v>UMTS 900</c:v>
                </c:pt>
                <c:pt idx="1">
                  <c:v>UMTS 2100</c:v>
                </c:pt>
              </c:strCache>
            </c:strRef>
          </c:cat>
          <c:val>
            <c:numRef>
              <c:f>Sheet1!$B$621:$C$621</c:f>
              <c:numCache>
                <c:formatCode>0.00%</c:formatCode>
                <c:ptCount val="2"/>
                <c:pt idx="0">
                  <c:v>0.50700000000000001</c:v>
                </c:pt>
                <c:pt idx="1">
                  <c:v>0.49299999999999999</c:v>
                </c:pt>
              </c:numCache>
            </c:numRef>
          </c:val>
          <c:extLst>
            <c:ext xmlns:c16="http://schemas.microsoft.com/office/drawing/2014/chart" uri="{C3380CC4-5D6E-409C-BE32-E72D297353CC}">
              <c16:uniqueId val="{00000000-9B7E-486D-A3C7-40D8320D2A7E}"/>
            </c:ext>
          </c:extLst>
        </c:ser>
        <c:ser>
          <c:idx val="2"/>
          <c:order val="1"/>
          <c:tx>
            <c:strRef>
              <c:f>Sheet1!$A$622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Sheet1!$B$620:$C$620</c:f>
              <c:strCache>
                <c:ptCount val="2"/>
                <c:pt idx="0">
                  <c:v>UMTS 900</c:v>
                </c:pt>
                <c:pt idx="1">
                  <c:v>UMTS 2100</c:v>
                </c:pt>
              </c:strCache>
            </c:strRef>
          </c:cat>
          <c:val>
            <c:numRef>
              <c:f>Sheet1!$B$622:$C$622</c:f>
              <c:numCache>
                <c:formatCode>0.00%</c:formatCode>
                <c:ptCount val="2"/>
                <c:pt idx="0">
                  <c:v>5.6899999999999999E-2</c:v>
                </c:pt>
                <c:pt idx="1">
                  <c:v>0.94310000000000005</c:v>
                </c:pt>
              </c:numCache>
            </c:numRef>
          </c:val>
          <c:extLst>
            <c:ext xmlns:c16="http://schemas.microsoft.com/office/drawing/2014/chart" uri="{C3380CC4-5D6E-409C-BE32-E72D297353CC}">
              <c16:uniqueId val="{00000001-9B7E-486D-A3C7-40D8320D2A7E}"/>
            </c:ext>
          </c:extLst>
        </c:ser>
        <c:ser>
          <c:idx val="1"/>
          <c:order val="2"/>
          <c:tx>
            <c:strRef>
              <c:f>Sheet1!$A$623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Sheet1!$B$620:$C$620</c:f>
              <c:strCache>
                <c:ptCount val="2"/>
                <c:pt idx="0">
                  <c:v>UMTS 900</c:v>
                </c:pt>
                <c:pt idx="1">
                  <c:v>UMTS 2100</c:v>
                </c:pt>
              </c:strCache>
            </c:strRef>
          </c:cat>
          <c:val>
            <c:numRef>
              <c:f>Sheet1!$B$623:$C$623</c:f>
              <c:numCache>
                <c:formatCode>0.00%</c:formatCode>
                <c:ptCount val="2"/>
                <c:pt idx="0">
                  <c:v>7.0000000000000007E-2</c:v>
                </c:pt>
                <c:pt idx="1">
                  <c:v>0.93</c:v>
                </c:pt>
              </c:numCache>
            </c:numRef>
          </c:val>
          <c:extLst>
            <c:ext xmlns:c16="http://schemas.microsoft.com/office/drawing/2014/chart" uri="{C3380CC4-5D6E-409C-BE32-E72D297353CC}">
              <c16:uniqueId val="{00000002-9B7E-486D-A3C7-40D8320D2A7E}"/>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Ec/No Distribution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Sheet1!$A$145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Sheet1!$B$144:$F$144</c:f>
              <c:strCache>
                <c:ptCount val="5"/>
                <c:pt idx="0">
                  <c:v>-8 to 0</c:v>
                </c:pt>
                <c:pt idx="1">
                  <c:v>-12 to -8</c:v>
                </c:pt>
                <c:pt idx="2">
                  <c:v>-16 to -8</c:v>
                </c:pt>
                <c:pt idx="3">
                  <c:v>-34 to -16</c:v>
                </c:pt>
                <c:pt idx="4">
                  <c:v>ACCEPTABLE EC/N0</c:v>
                </c:pt>
              </c:strCache>
            </c:strRef>
          </c:cat>
          <c:val>
            <c:numRef>
              <c:f>Sheet1!$B$145:$F$145</c:f>
              <c:numCache>
                <c:formatCode>0.00%</c:formatCode>
                <c:ptCount val="5"/>
                <c:pt idx="0">
                  <c:v>5.45E-2</c:v>
                </c:pt>
                <c:pt idx="1">
                  <c:v>0.16880000000000001</c:v>
                </c:pt>
                <c:pt idx="2">
                  <c:v>0.65959999999999996</c:v>
                </c:pt>
                <c:pt idx="3">
                  <c:v>0.1172</c:v>
                </c:pt>
                <c:pt idx="4">
                  <c:v>0.88290000000000002</c:v>
                </c:pt>
              </c:numCache>
            </c:numRef>
          </c:val>
          <c:extLst>
            <c:ext xmlns:c16="http://schemas.microsoft.com/office/drawing/2014/chart" uri="{C3380CC4-5D6E-409C-BE32-E72D297353CC}">
              <c16:uniqueId val="{00000000-C686-4B30-8116-72646BCB2091}"/>
            </c:ext>
          </c:extLst>
        </c:ser>
        <c:ser>
          <c:idx val="1"/>
          <c:order val="1"/>
          <c:tx>
            <c:strRef>
              <c:f>Sheet1!$A$146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Sheet1!$B$144:$F$144</c:f>
              <c:strCache>
                <c:ptCount val="5"/>
                <c:pt idx="0">
                  <c:v>-8 to 0</c:v>
                </c:pt>
                <c:pt idx="1">
                  <c:v>-12 to -8</c:v>
                </c:pt>
                <c:pt idx="2">
                  <c:v>-16 to -8</c:v>
                </c:pt>
                <c:pt idx="3">
                  <c:v>-34 to -16</c:v>
                </c:pt>
                <c:pt idx="4">
                  <c:v>ACCEPTABLE EC/N0</c:v>
                </c:pt>
              </c:strCache>
            </c:strRef>
          </c:cat>
          <c:val>
            <c:numRef>
              <c:f>Sheet1!$B$146:$F$146</c:f>
              <c:numCache>
                <c:formatCode>0.00%</c:formatCode>
                <c:ptCount val="5"/>
                <c:pt idx="0">
                  <c:v>0.32250000000000001</c:v>
                </c:pt>
                <c:pt idx="1">
                  <c:v>0.32940000000000003</c:v>
                </c:pt>
                <c:pt idx="2">
                  <c:v>0.28010000000000002</c:v>
                </c:pt>
                <c:pt idx="3">
                  <c:v>6.8000000000000005E-2</c:v>
                </c:pt>
                <c:pt idx="4">
                  <c:v>0.93200000000000005</c:v>
                </c:pt>
              </c:numCache>
            </c:numRef>
          </c:val>
          <c:extLst>
            <c:ext xmlns:c16="http://schemas.microsoft.com/office/drawing/2014/chart" uri="{C3380CC4-5D6E-409C-BE32-E72D297353CC}">
              <c16:uniqueId val="{00000001-C686-4B30-8116-72646BCB2091}"/>
            </c:ext>
          </c:extLst>
        </c:ser>
        <c:ser>
          <c:idx val="2"/>
          <c:order val="2"/>
          <c:tx>
            <c:strRef>
              <c:f>Sheet1!$A$147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Sheet1!$B$144:$F$144</c:f>
              <c:strCache>
                <c:ptCount val="5"/>
                <c:pt idx="0">
                  <c:v>-8 to 0</c:v>
                </c:pt>
                <c:pt idx="1">
                  <c:v>-12 to -8</c:v>
                </c:pt>
                <c:pt idx="2">
                  <c:v>-16 to -8</c:v>
                </c:pt>
                <c:pt idx="3">
                  <c:v>-34 to -16</c:v>
                </c:pt>
                <c:pt idx="4">
                  <c:v>ACCEPTABLE EC/N0</c:v>
                </c:pt>
              </c:strCache>
            </c:strRef>
          </c:cat>
          <c:val>
            <c:numRef>
              <c:f>Sheet1!$B$147:$F$147</c:f>
              <c:numCache>
                <c:formatCode>0.00%</c:formatCode>
                <c:ptCount val="5"/>
                <c:pt idx="0">
                  <c:v>0.8306</c:v>
                </c:pt>
                <c:pt idx="1">
                  <c:v>0.1467</c:v>
                </c:pt>
                <c:pt idx="2">
                  <c:v>1.89E-2</c:v>
                </c:pt>
                <c:pt idx="3">
                  <c:v>4.19E-2</c:v>
                </c:pt>
                <c:pt idx="4">
                  <c:v>0.99620000000000009</c:v>
                </c:pt>
              </c:numCache>
            </c:numRef>
          </c:val>
          <c:extLst>
            <c:ext xmlns:c16="http://schemas.microsoft.com/office/drawing/2014/chart" uri="{C3380CC4-5D6E-409C-BE32-E72D297353CC}">
              <c16:uniqueId val="{00000002-C686-4B30-8116-72646BCB2091}"/>
            </c:ext>
          </c:extLst>
        </c:ser>
        <c:dLbls>
          <c:dLblPos val="outEnd"/>
          <c:showLegendKey val="0"/>
          <c:showVal val="1"/>
          <c:showCatName val="0"/>
          <c:showSerName val="0"/>
          <c:showPercent val="0"/>
          <c:showBubbleSize val="0"/>
        </c:dLbls>
        <c:gapWidth val="219"/>
        <c:overlap val="-27"/>
        <c:axId val="320530304"/>
        <c:axId val="320531840"/>
      </c:barChart>
      <c:catAx>
        <c:axId val="32053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0531840"/>
        <c:crosses val="autoZero"/>
        <c:auto val="1"/>
        <c:lblAlgn val="ctr"/>
        <c:lblOffset val="100"/>
        <c:noMultiLvlLbl val="0"/>
      </c:catAx>
      <c:valAx>
        <c:axId val="320531840"/>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053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Call Setup Time (s)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Sheet1!$B$231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Sheet1!$A$232</c:f>
              <c:strCache>
                <c:ptCount val="1"/>
                <c:pt idx="0">
                  <c:v>Call Setup Time</c:v>
                </c:pt>
              </c:strCache>
            </c:strRef>
          </c:cat>
          <c:val>
            <c:numRef>
              <c:f>Sheet1!$B$232</c:f>
              <c:numCache>
                <c:formatCode>0.00</c:formatCode>
                <c:ptCount val="1"/>
                <c:pt idx="0">
                  <c:v>4.28</c:v>
                </c:pt>
              </c:numCache>
            </c:numRef>
          </c:val>
          <c:extLst>
            <c:ext xmlns:c16="http://schemas.microsoft.com/office/drawing/2014/chart" uri="{C3380CC4-5D6E-409C-BE32-E72D297353CC}">
              <c16:uniqueId val="{00000000-7BE6-4DED-9A3B-B9D78E5AB7D7}"/>
            </c:ext>
          </c:extLst>
        </c:ser>
        <c:ser>
          <c:idx val="1"/>
          <c:order val="1"/>
          <c:tx>
            <c:strRef>
              <c:f>Sheet1!$C$231</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Sheet1!$A$232</c:f>
              <c:strCache>
                <c:ptCount val="1"/>
                <c:pt idx="0">
                  <c:v>Call Setup Time</c:v>
                </c:pt>
              </c:strCache>
            </c:strRef>
          </c:cat>
          <c:val>
            <c:numRef>
              <c:f>Sheet1!$C$232</c:f>
              <c:numCache>
                <c:formatCode>0.00</c:formatCode>
                <c:ptCount val="1"/>
                <c:pt idx="0">
                  <c:v>5.8</c:v>
                </c:pt>
              </c:numCache>
            </c:numRef>
          </c:val>
          <c:extLst>
            <c:ext xmlns:c16="http://schemas.microsoft.com/office/drawing/2014/chart" uri="{C3380CC4-5D6E-409C-BE32-E72D297353CC}">
              <c16:uniqueId val="{00000001-7BE6-4DED-9A3B-B9D78E5AB7D7}"/>
            </c:ext>
          </c:extLst>
        </c:ser>
        <c:ser>
          <c:idx val="2"/>
          <c:order val="2"/>
          <c:tx>
            <c:strRef>
              <c:f>Sheet1!$D$231</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Sheet1!$A$232</c:f>
              <c:strCache>
                <c:ptCount val="1"/>
                <c:pt idx="0">
                  <c:v>Call Setup Time</c:v>
                </c:pt>
              </c:strCache>
            </c:strRef>
          </c:cat>
          <c:val>
            <c:numRef>
              <c:f>Sheet1!$D$232</c:f>
              <c:numCache>
                <c:formatCode>0.00</c:formatCode>
                <c:ptCount val="1"/>
                <c:pt idx="0">
                  <c:v>5.61</c:v>
                </c:pt>
              </c:numCache>
            </c:numRef>
          </c:val>
          <c:extLst>
            <c:ext xmlns:c16="http://schemas.microsoft.com/office/drawing/2014/chart" uri="{C3380CC4-5D6E-409C-BE32-E72D297353CC}">
              <c16:uniqueId val="{00000002-7BE6-4DED-9A3B-B9D78E5AB7D7}"/>
            </c:ext>
          </c:extLst>
        </c:ser>
        <c:dLbls>
          <c:dLblPos val="outEnd"/>
          <c:showLegendKey val="0"/>
          <c:showVal val="1"/>
          <c:showCatName val="0"/>
          <c:showSerName val="0"/>
          <c:showPercent val="0"/>
          <c:showBubbleSize val="0"/>
        </c:dLbls>
        <c:gapWidth val="219"/>
        <c:overlap val="-27"/>
        <c:axId val="287468928"/>
        <c:axId val="287478912"/>
      </c:barChart>
      <c:catAx>
        <c:axId val="287468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478912"/>
        <c:crosses val="autoZero"/>
        <c:auto val="1"/>
        <c:lblAlgn val="ctr"/>
        <c:lblOffset val="100"/>
        <c:noMultiLvlLbl val="0"/>
      </c:catAx>
      <c:valAx>
        <c:axId val="28747891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468928"/>
        <c:crosses val="autoZero"/>
        <c:crossBetween val="between"/>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SMS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5191752890392821E-2"/>
          <c:y val="0.15095645095645097"/>
          <c:w val="0.92103414242641157"/>
          <c:h val="0.66152468120972063"/>
        </c:manualLayout>
      </c:layout>
      <c:barChart>
        <c:barDir val="col"/>
        <c:grouping val="clustered"/>
        <c:varyColors val="0"/>
        <c:ser>
          <c:idx val="0"/>
          <c:order val="0"/>
          <c:tx>
            <c:strRef>
              <c:f>Sheet1!$A$291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Sheet1!$B$290:$C$290</c:f>
              <c:strCache>
                <c:ptCount val="2"/>
                <c:pt idx="0">
                  <c:v>SMS Sending message success rate (%)</c:v>
                </c:pt>
                <c:pt idx="1">
                  <c:v>SMS Receving message success rate (%)</c:v>
                </c:pt>
              </c:strCache>
            </c:strRef>
          </c:cat>
          <c:val>
            <c:numRef>
              <c:f>Sheet1!$B$291:$C$291</c:f>
              <c:numCache>
                <c:formatCode>0.00%</c:formatCode>
                <c:ptCount val="2"/>
                <c:pt idx="0">
                  <c:v>0.9022</c:v>
                </c:pt>
                <c:pt idx="1">
                  <c:v>0.96509999999999996</c:v>
                </c:pt>
              </c:numCache>
            </c:numRef>
          </c:val>
          <c:extLst>
            <c:ext xmlns:c16="http://schemas.microsoft.com/office/drawing/2014/chart" uri="{C3380CC4-5D6E-409C-BE32-E72D297353CC}">
              <c16:uniqueId val="{00000000-105A-400E-A5D7-315F7B99834B}"/>
            </c:ext>
          </c:extLst>
        </c:ser>
        <c:ser>
          <c:idx val="1"/>
          <c:order val="1"/>
          <c:tx>
            <c:strRef>
              <c:f>Sheet1!$A$292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Sheet1!$B$290:$C$290</c:f>
              <c:strCache>
                <c:ptCount val="2"/>
                <c:pt idx="0">
                  <c:v>SMS Sending message success rate (%)</c:v>
                </c:pt>
                <c:pt idx="1">
                  <c:v>SMS Receving message success rate (%)</c:v>
                </c:pt>
              </c:strCache>
            </c:strRef>
          </c:cat>
          <c:val>
            <c:numRef>
              <c:f>Sheet1!$B$292:$C$292</c:f>
              <c:numCache>
                <c:formatCode>0.00%</c:formatCode>
                <c:ptCount val="2"/>
                <c:pt idx="0">
                  <c:v>0.84430000000000005</c:v>
                </c:pt>
                <c:pt idx="1">
                  <c:v>0.98099999999999998</c:v>
                </c:pt>
              </c:numCache>
            </c:numRef>
          </c:val>
          <c:extLst>
            <c:ext xmlns:c16="http://schemas.microsoft.com/office/drawing/2014/chart" uri="{C3380CC4-5D6E-409C-BE32-E72D297353CC}">
              <c16:uniqueId val="{00000001-105A-400E-A5D7-315F7B99834B}"/>
            </c:ext>
          </c:extLst>
        </c:ser>
        <c:ser>
          <c:idx val="2"/>
          <c:order val="2"/>
          <c:tx>
            <c:strRef>
              <c:f>Sheet1!$A$293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Sheet1!$B$290:$C$290</c:f>
              <c:strCache>
                <c:ptCount val="2"/>
                <c:pt idx="0">
                  <c:v>SMS Sending message success rate (%)</c:v>
                </c:pt>
                <c:pt idx="1">
                  <c:v>SMS Receving message success rate (%)</c:v>
                </c:pt>
              </c:strCache>
            </c:strRef>
          </c:cat>
          <c:val>
            <c:numRef>
              <c:f>Sheet1!$B$293:$C$293</c:f>
              <c:numCache>
                <c:formatCode>0.00%</c:formatCode>
                <c:ptCount val="2"/>
                <c:pt idx="0">
                  <c:v>0.95630000000000004</c:v>
                </c:pt>
                <c:pt idx="1">
                  <c:v>0.92859999999999998</c:v>
                </c:pt>
              </c:numCache>
            </c:numRef>
          </c:val>
          <c:extLst>
            <c:ext xmlns:c16="http://schemas.microsoft.com/office/drawing/2014/chart" uri="{C3380CC4-5D6E-409C-BE32-E72D297353CC}">
              <c16:uniqueId val="{00000002-105A-400E-A5D7-315F7B99834B}"/>
            </c:ext>
          </c:extLst>
        </c:ser>
        <c:dLbls>
          <c:dLblPos val="outEnd"/>
          <c:showLegendKey val="0"/>
          <c:showVal val="1"/>
          <c:showCatName val="0"/>
          <c:showSerName val="0"/>
          <c:showPercent val="0"/>
          <c:showBubbleSize val="0"/>
        </c:dLbls>
        <c:gapWidth val="219"/>
        <c:overlap val="-27"/>
        <c:axId val="322579072"/>
        <c:axId val="322582016"/>
      </c:barChart>
      <c:catAx>
        <c:axId val="322579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582016"/>
        <c:crosses val="autoZero"/>
        <c:auto val="1"/>
        <c:lblAlgn val="ctr"/>
        <c:lblOffset val="100"/>
        <c:noMultiLvlLbl val="0"/>
      </c:catAx>
      <c:valAx>
        <c:axId val="32258201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579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SMS Send Time distribution(%)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Sheet1!$A$315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Sheet1!$B$314:$D$314</c:f>
              <c:strCache>
                <c:ptCount val="3"/>
                <c:pt idx="0">
                  <c:v>(0,3)</c:v>
                </c:pt>
                <c:pt idx="1">
                  <c:v>(3,6)</c:v>
                </c:pt>
                <c:pt idx="2">
                  <c:v>&gt;6</c:v>
                </c:pt>
              </c:strCache>
            </c:strRef>
          </c:cat>
          <c:val>
            <c:numRef>
              <c:f>Sheet1!$B$315:$D$315</c:f>
              <c:numCache>
                <c:formatCode>0.00%</c:formatCode>
                <c:ptCount val="3"/>
                <c:pt idx="0">
                  <c:v>0.58630000000000004</c:v>
                </c:pt>
                <c:pt idx="1">
                  <c:v>0.31590000000000001</c:v>
                </c:pt>
                <c:pt idx="2">
                  <c:v>9.7799999999999998E-2</c:v>
                </c:pt>
              </c:numCache>
            </c:numRef>
          </c:val>
          <c:extLst>
            <c:ext xmlns:c16="http://schemas.microsoft.com/office/drawing/2014/chart" uri="{C3380CC4-5D6E-409C-BE32-E72D297353CC}">
              <c16:uniqueId val="{00000000-3EEE-41B9-93B1-C09F43D81F6A}"/>
            </c:ext>
          </c:extLst>
        </c:ser>
        <c:ser>
          <c:idx val="1"/>
          <c:order val="1"/>
          <c:tx>
            <c:strRef>
              <c:f>Sheet1!$A$316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Sheet1!$B$314:$D$314</c:f>
              <c:strCache>
                <c:ptCount val="3"/>
                <c:pt idx="0">
                  <c:v>(0,3)</c:v>
                </c:pt>
                <c:pt idx="1">
                  <c:v>(3,6)</c:v>
                </c:pt>
                <c:pt idx="2">
                  <c:v>&gt;6</c:v>
                </c:pt>
              </c:strCache>
            </c:strRef>
          </c:cat>
          <c:val>
            <c:numRef>
              <c:f>Sheet1!$B$316:$D$316</c:f>
              <c:numCache>
                <c:formatCode>0.00%</c:formatCode>
                <c:ptCount val="3"/>
                <c:pt idx="0">
                  <c:v>0.59499999999999997</c:v>
                </c:pt>
                <c:pt idx="1">
                  <c:v>0.24929999999999999</c:v>
                </c:pt>
                <c:pt idx="2">
                  <c:v>0.15570000000000001</c:v>
                </c:pt>
              </c:numCache>
            </c:numRef>
          </c:val>
          <c:extLst>
            <c:ext xmlns:c16="http://schemas.microsoft.com/office/drawing/2014/chart" uri="{C3380CC4-5D6E-409C-BE32-E72D297353CC}">
              <c16:uniqueId val="{00000001-3EEE-41B9-93B1-C09F43D81F6A}"/>
            </c:ext>
          </c:extLst>
        </c:ser>
        <c:ser>
          <c:idx val="2"/>
          <c:order val="2"/>
          <c:tx>
            <c:strRef>
              <c:f>Sheet1!$A$317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Sheet1!$B$314:$D$314</c:f>
              <c:strCache>
                <c:ptCount val="3"/>
                <c:pt idx="0">
                  <c:v>(0,3)</c:v>
                </c:pt>
                <c:pt idx="1">
                  <c:v>(3,6)</c:v>
                </c:pt>
                <c:pt idx="2">
                  <c:v>&gt;6</c:v>
                </c:pt>
              </c:strCache>
            </c:strRef>
          </c:cat>
          <c:val>
            <c:numRef>
              <c:f>Sheet1!$B$317:$D$317</c:f>
              <c:numCache>
                <c:formatCode>0.00%</c:formatCode>
                <c:ptCount val="3"/>
                <c:pt idx="0">
                  <c:v>0.78269999999999995</c:v>
                </c:pt>
                <c:pt idx="1">
                  <c:v>0.1726</c:v>
                </c:pt>
                <c:pt idx="2">
                  <c:v>4.4699999999999997E-2</c:v>
                </c:pt>
              </c:numCache>
            </c:numRef>
          </c:val>
          <c:extLst>
            <c:ext xmlns:c16="http://schemas.microsoft.com/office/drawing/2014/chart" uri="{C3380CC4-5D6E-409C-BE32-E72D297353CC}">
              <c16:uniqueId val="{00000002-3EEE-41B9-93B1-C09F43D81F6A}"/>
            </c:ext>
          </c:extLst>
        </c:ser>
        <c:dLbls>
          <c:dLblPos val="outEnd"/>
          <c:showLegendKey val="0"/>
          <c:showVal val="1"/>
          <c:showCatName val="0"/>
          <c:showSerName val="0"/>
          <c:showPercent val="0"/>
          <c:showBubbleSize val="0"/>
        </c:dLbls>
        <c:gapWidth val="219"/>
        <c:overlap val="-27"/>
        <c:axId val="363053440"/>
        <c:axId val="363054976"/>
      </c:barChart>
      <c:catAx>
        <c:axId val="363053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54976"/>
        <c:crosses val="autoZero"/>
        <c:auto val="1"/>
        <c:lblAlgn val="ctr"/>
        <c:lblOffset val="100"/>
        <c:noMultiLvlLbl val="0"/>
      </c:catAx>
      <c:valAx>
        <c:axId val="36305497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53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PS Attach &amp; PDP Contex Act(%)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7.5720319502979083E-2"/>
          <c:y val="0.17995507246376813"/>
          <c:w val="0.91497519108087766"/>
          <c:h val="0.74215217391304344"/>
        </c:manualLayout>
      </c:layout>
      <c:barChart>
        <c:barDir val="col"/>
        <c:grouping val="clustered"/>
        <c:varyColors val="0"/>
        <c:ser>
          <c:idx val="0"/>
          <c:order val="0"/>
          <c:tx>
            <c:strRef>
              <c:f>Sheet1!$A$347</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Sheet1!$B$346:$C$346</c:f>
              <c:strCache>
                <c:ptCount val="2"/>
                <c:pt idx="0">
                  <c:v>PS Attach success(%)</c:v>
                </c:pt>
                <c:pt idx="1">
                  <c:v>PDP Context Act Success (%)</c:v>
                </c:pt>
              </c:strCache>
            </c:strRef>
          </c:cat>
          <c:val>
            <c:numRef>
              <c:f>Sheet1!$B$347:$C$347</c:f>
              <c:numCache>
                <c:formatCode>0.00%</c:formatCode>
                <c:ptCount val="2"/>
                <c:pt idx="0">
                  <c:v>1</c:v>
                </c:pt>
                <c:pt idx="1">
                  <c:v>1</c:v>
                </c:pt>
              </c:numCache>
            </c:numRef>
          </c:val>
          <c:extLst>
            <c:ext xmlns:c16="http://schemas.microsoft.com/office/drawing/2014/chart" uri="{C3380CC4-5D6E-409C-BE32-E72D297353CC}">
              <c16:uniqueId val="{00000000-C564-4B9C-BAEB-AF319BEC4C73}"/>
            </c:ext>
          </c:extLst>
        </c:ser>
        <c:ser>
          <c:idx val="1"/>
          <c:order val="1"/>
          <c:tx>
            <c:strRef>
              <c:f>Sheet1!$A$348</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Sheet1!$B$346:$C$346</c:f>
              <c:strCache>
                <c:ptCount val="2"/>
                <c:pt idx="0">
                  <c:v>PS Attach success(%)</c:v>
                </c:pt>
                <c:pt idx="1">
                  <c:v>PDP Context Act Success (%)</c:v>
                </c:pt>
              </c:strCache>
            </c:strRef>
          </c:cat>
          <c:val>
            <c:numRef>
              <c:f>Sheet1!$B$348:$C$348</c:f>
              <c:numCache>
                <c:formatCode>0.00%</c:formatCode>
                <c:ptCount val="2"/>
                <c:pt idx="0">
                  <c:v>1</c:v>
                </c:pt>
                <c:pt idx="1">
                  <c:v>0.99209999999999998</c:v>
                </c:pt>
              </c:numCache>
            </c:numRef>
          </c:val>
          <c:extLst>
            <c:ext xmlns:c16="http://schemas.microsoft.com/office/drawing/2014/chart" uri="{C3380CC4-5D6E-409C-BE32-E72D297353CC}">
              <c16:uniqueId val="{00000001-C564-4B9C-BAEB-AF319BEC4C73}"/>
            </c:ext>
          </c:extLst>
        </c:ser>
        <c:ser>
          <c:idx val="2"/>
          <c:order val="2"/>
          <c:tx>
            <c:strRef>
              <c:f>Sheet1!$A$349</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Sheet1!$B$346:$C$346</c:f>
              <c:strCache>
                <c:ptCount val="2"/>
                <c:pt idx="0">
                  <c:v>PS Attach success(%)</c:v>
                </c:pt>
                <c:pt idx="1">
                  <c:v>PDP Context Act Success (%)</c:v>
                </c:pt>
              </c:strCache>
            </c:strRef>
          </c:cat>
          <c:val>
            <c:numRef>
              <c:f>Sheet1!$B$349:$C$349</c:f>
              <c:numCache>
                <c:formatCode>0.00%</c:formatCode>
                <c:ptCount val="2"/>
                <c:pt idx="0">
                  <c:v>1</c:v>
                </c:pt>
                <c:pt idx="1">
                  <c:v>0.99919999999999998</c:v>
                </c:pt>
              </c:numCache>
            </c:numRef>
          </c:val>
          <c:extLst>
            <c:ext xmlns:c16="http://schemas.microsoft.com/office/drawing/2014/chart" uri="{C3380CC4-5D6E-409C-BE32-E72D297353CC}">
              <c16:uniqueId val="{00000002-C564-4B9C-BAEB-AF319BEC4C73}"/>
            </c:ext>
          </c:extLst>
        </c:ser>
        <c:dLbls>
          <c:dLblPos val="outEnd"/>
          <c:showLegendKey val="0"/>
          <c:showVal val="1"/>
          <c:showCatName val="0"/>
          <c:showSerName val="0"/>
          <c:showPercent val="0"/>
          <c:showBubbleSize val="0"/>
        </c:dLbls>
        <c:gapWidth val="219"/>
        <c:overlap val="-27"/>
        <c:axId val="322641920"/>
        <c:axId val="322643456"/>
      </c:barChart>
      <c:catAx>
        <c:axId val="322641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643456"/>
        <c:crosses val="autoZero"/>
        <c:auto val="1"/>
        <c:lblAlgn val="ctr"/>
        <c:lblOffset val="100"/>
        <c:noMultiLvlLbl val="0"/>
      </c:catAx>
      <c:valAx>
        <c:axId val="322643456"/>
        <c:scaling>
          <c:orientation val="minMax"/>
          <c:max val="1"/>
          <c:min val="0.9"/>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6419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Attach &amp; PDP Activation Time (s)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Sheet1!$A$373</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Sheet1!$B$372:$C$372</c:f>
              <c:strCache>
                <c:ptCount val="2"/>
                <c:pt idx="0">
                  <c:v>PS Attach Setup Time</c:v>
                </c:pt>
                <c:pt idx="1">
                  <c:v>PDP Context Act Time</c:v>
                </c:pt>
              </c:strCache>
            </c:strRef>
          </c:cat>
          <c:val>
            <c:numRef>
              <c:f>Sheet1!$B$373:$C$373</c:f>
              <c:numCache>
                <c:formatCode>0.00</c:formatCode>
                <c:ptCount val="2"/>
                <c:pt idx="0">
                  <c:v>3.43</c:v>
                </c:pt>
                <c:pt idx="1">
                  <c:v>1.35</c:v>
                </c:pt>
              </c:numCache>
            </c:numRef>
          </c:val>
          <c:extLst>
            <c:ext xmlns:c16="http://schemas.microsoft.com/office/drawing/2014/chart" uri="{C3380CC4-5D6E-409C-BE32-E72D297353CC}">
              <c16:uniqueId val="{00000000-1D42-4395-925F-62075C8D5373}"/>
            </c:ext>
          </c:extLst>
        </c:ser>
        <c:ser>
          <c:idx val="1"/>
          <c:order val="1"/>
          <c:tx>
            <c:strRef>
              <c:f>Sheet1!$A$374</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Sheet1!$B$372:$C$372</c:f>
              <c:strCache>
                <c:ptCount val="2"/>
                <c:pt idx="0">
                  <c:v>PS Attach Setup Time</c:v>
                </c:pt>
                <c:pt idx="1">
                  <c:v>PDP Context Act Time</c:v>
                </c:pt>
              </c:strCache>
            </c:strRef>
          </c:cat>
          <c:val>
            <c:numRef>
              <c:f>Sheet1!$B$374:$C$374</c:f>
              <c:numCache>
                <c:formatCode>0.00</c:formatCode>
                <c:ptCount val="2"/>
                <c:pt idx="0">
                  <c:v>3.03</c:v>
                </c:pt>
                <c:pt idx="1">
                  <c:v>1.44</c:v>
                </c:pt>
              </c:numCache>
            </c:numRef>
          </c:val>
          <c:extLst>
            <c:ext xmlns:c16="http://schemas.microsoft.com/office/drawing/2014/chart" uri="{C3380CC4-5D6E-409C-BE32-E72D297353CC}">
              <c16:uniqueId val="{00000001-1D42-4395-925F-62075C8D5373}"/>
            </c:ext>
          </c:extLst>
        </c:ser>
        <c:ser>
          <c:idx val="2"/>
          <c:order val="2"/>
          <c:tx>
            <c:strRef>
              <c:f>Sheet1!$A$375</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Sheet1!$B$372:$C$372</c:f>
              <c:strCache>
                <c:ptCount val="2"/>
                <c:pt idx="0">
                  <c:v>PS Attach Setup Time</c:v>
                </c:pt>
                <c:pt idx="1">
                  <c:v>PDP Context Act Time</c:v>
                </c:pt>
              </c:strCache>
            </c:strRef>
          </c:cat>
          <c:val>
            <c:numRef>
              <c:f>Sheet1!$B$375:$C$375</c:f>
              <c:numCache>
                <c:formatCode>0.00</c:formatCode>
                <c:ptCount val="2"/>
                <c:pt idx="0">
                  <c:v>3.37</c:v>
                </c:pt>
                <c:pt idx="1">
                  <c:v>1.47</c:v>
                </c:pt>
              </c:numCache>
            </c:numRef>
          </c:val>
          <c:extLst>
            <c:ext xmlns:c16="http://schemas.microsoft.com/office/drawing/2014/chart" uri="{C3380CC4-5D6E-409C-BE32-E72D297353CC}">
              <c16:uniqueId val="{00000002-1D42-4395-925F-62075C8D5373}"/>
            </c:ext>
          </c:extLst>
        </c:ser>
        <c:dLbls>
          <c:dLblPos val="outEnd"/>
          <c:showLegendKey val="0"/>
          <c:showVal val="1"/>
          <c:showCatName val="0"/>
          <c:showSerName val="0"/>
          <c:showPercent val="0"/>
          <c:showBubbleSize val="0"/>
        </c:dLbls>
        <c:gapWidth val="219"/>
        <c:overlap val="-27"/>
        <c:axId val="322204032"/>
        <c:axId val="322205568"/>
      </c:barChart>
      <c:catAx>
        <c:axId val="322204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205568"/>
        <c:crosses val="autoZero"/>
        <c:auto val="1"/>
        <c:lblAlgn val="ctr"/>
        <c:lblOffset val="100"/>
        <c:noMultiLvlLbl val="0"/>
      </c:catAx>
      <c:valAx>
        <c:axId val="32220556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2040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65000"/>
        </a:schemeClr>
      </a:solidFill>
    </a:ln>
    <a:effectLst/>
  </c:spPr>
  <c:txPr>
    <a:bodyPr/>
    <a:lstStyle/>
    <a:p>
      <a:pPr>
        <a:defRPr/>
      </a:pPr>
      <a:endParaRPr lang="fr-F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3G PS Connection setup time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Sheet1!$D$396</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Sheet1!$E$395</c:f>
              <c:strCache>
                <c:ptCount val="1"/>
                <c:pt idx="0">
                  <c:v>PS Connection setup time</c:v>
                </c:pt>
              </c:strCache>
            </c:strRef>
          </c:cat>
          <c:val>
            <c:numRef>
              <c:f>Sheet1!$E$396</c:f>
              <c:numCache>
                <c:formatCode>0.00</c:formatCode>
                <c:ptCount val="1"/>
                <c:pt idx="0">
                  <c:v>5.98</c:v>
                </c:pt>
              </c:numCache>
            </c:numRef>
          </c:val>
          <c:extLst>
            <c:ext xmlns:c16="http://schemas.microsoft.com/office/drawing/2014/chart" uri="{C3380CC4-5D6E-409C-BE32-E72D297353CC}">
              <c16:uniqueId val="{00000000-C72F-4B9C-9E70-0A116BC16D91}"/>
            </c:ext>
          </c:extLst>
        </c:ser>
        <c:ser>
          <c:idx val="1"/>
          <c:order val="1"/>
          <c:tx>
            <c:strRef>
              <c:f>Sheet1!$D$397</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Sheet1!$E$395</c:f>
              <c:strCache>
                <c:ptCount val="1"/>
                <c:pt idx="0">
                  <c:v>PS Connection setup time</c:v>
                </c:pt>
              </c:strCache>
            </c:strRef>
          </c:cat>
          <c:val>
            <c:numRef>
              <c:f>Sheet1!$E$397</c:f>
              <c:numCache>
                <c:formatCode>0.00</c:formatCode>
                <c:ptCount val="1"/>
                <c:pt idx="0">
                  <c:v>6.01</c:v>
                </c:pt>
              </c:numCache>
            </c:numRef>
          </c:val>
          <c:extLst>
            <c:ext xmlns:c16="http://schemas.microsoft.com/office/drawing/2014/chart" uri="{C3380CC4-5D6E-409C-BE32-E72D297353CC}">
              <c16:uniqueId val="{00000001-C72F-4B9C-9E70-0A116BC16D91}"/>
            </c:ext>
          </c:extLst>
        </c:ser>
        <c:ser>
          <c:idx val="2"/>
          <c:order val="2"/>
          <c:tx>
            <c:strRef>
              <c:f>Sheet1!$D$398</c:f>
              <c:strCache>
                <c:ptCount val="1"/>
                <c:pt idx="0">
                  <c:v>CELTISS</c:v>
                </c:pt>
              </c:strCache>
            </c:strRef>
          </c:tx>
          <c:spPr>
            <a:solidFill>
              <a:srgbClr val="0070C0"/>
            </a:solidFill>
            <a:ln>
              <a:noFill/>
            </a:ln>
            <a:effectLst/>
          </c:spPr>
          <c:invertIfNegative val="0"/>
          <c:dPt>
            <c:idx val="0"/>
            <c:invertIfNegative val="0"/>
            <c:bubble3D val="0"/>
            <c:spPr>
              <a:solidFill>
                <a:srgbClr val="0070C0"/>
              </a:solidFill>
              <a:ln>
                <a:noFill/>
              </a:ln>
              <a:effectLst/>
            </c:spPr>
            <c:extLst>
              <c:ext xmlns:c16="http://schemas.microsoft.com/office/drawing/2014/chart" uri="{C3380CC4-5D6E-409C-BE32-E72D297353CC}">
                <c16:uniqueId val="{00000003-C72F-4B9C-9E70-0A116BC16D91}"/>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Sheet1!$E$395</c:f>
              <c:strCache>
                <c:ptCount val="1"/>
                <c:pt idx="0">
                  <c:v>PS Connection setup time</c:v>
                </c:pt>
              </c:strCache>
            </c:strRef>
          </c:cat>
          <c:val>
            <c:numRef>
              <c:f>Sheet1!$E$398</c:f>
              <c:numCache>
                <c:formatCode>0.00</c:formatCode>
                <c:ptCount val="1"/>
                <c:pt idx="0">
                  <c:v>5.89</c:v>
                </c:pt>
              </c:numCache>
            </c:numRef>
          </c:val>
          <c:extLst>
            <c:ext xmlns:c16="http://schemas.microsoft.com/office/drawing/2014/chart" uri="{C3380CC4-5D6E-409C-BE32-E72D297353CC}">
              <c16:uniqueId val="{00000004-C72F-4B9C-9E70-0A116BC16D91}"/>
            </c:ext>
          </c:extLst>
        </c:ser>
        <c:dLbls>
          <c:dLblPos val="outEnd"/>
          <c:showLegendKey val="0"/>
          <c:showVal val="1"/>
          <c:showCatName val="0"/>
          <c:showSerName val="0"/>
          <c:showPercent val="0"/>
          <c:showBubbleSize val="0"/>
        </c:dLbls>
        <c:gapWidth val="219"/>
        <c:overlap val="-27"/>
        <c:axId val="356471552"/>
        <c:axId val="356473088"/>
      </c:barChart>
      <c:catAx>
        <c:axId val="356471552"/>
        <c:scaling>
          <c:orientation val="minMax"/>
        </c:scaling>
        <c:delete val="1"/>
        <c:axPos val="b"/>
        <c:numFmt formatCode="General" sourceLinked="1"/>
        <c:majorTickMark val="none"/>
        <c:minorTickMark val="none"/>
        <c:tickLblPos val="nextTo"/>
        <c:crossAx val="356473088"/>
        <c:crosses val="autoZero"/>
        <c:auto val="1"/>
        <c:lblAlgn val="ctr"/>
        <c:lblOffset val="100"/>
        <c:noMultiLvlLbl val="0"/>
      </c:catAx>
      <c:valAx>
        <c:axId val="356473088"/>
        <c:scaling>
          <c:orientation val="minMax"/>
          <c:max val="1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64715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3G HTTP Browsing  Success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Sheet1!$A$396</c:f>
              <c:strCache>
                <c:ptCount val="1"/>
                <c:pt idx="0">
                  <c:v>MTN</c:v>
                </c:pt>
              </c:strCache>
            </c:strRef>
          </c:tx>
          <c:spPr>
            <a:solidFill>
              <a:schemeClr val="accent1"/>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1-48D1-42B8-A23D-57281415936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Sheet1!$B$395</c:f>
              <c:strCache>
                <c:ptCount val="1"/>
                <c:pt idx="0">
                  <c:v>HTTP Browsing Success rate (%)</c:v>
                </c:pt>
              </c:strCache>
            </c:strRef>
          </c:cat>
          <c:val>
            <c:numRef>
              <c:f>Sheet1!$B$396</c:f>
              <c:numCache>
                <c:formatCode>0.00%</c:formatCode>
                <c:ptCount val="1"/>
                <c:pt idx="0">
                  <c:v>0.98199999999999998</c:v>
                </c:pt>
              </c:numCache>
            </c:numRef>
          </c:val>
          <c:extLst>
            <c:ext xmlns:c16="http://schemas.microsoft.com/office/drawing/2014/chart" uri="{C3380CC4-5D6E-409C-BE32-E72D297353CC}">
              <c16:uniqueId val="{00000002-48D1-42B8-A23D-57281415936C}"/>
            </c:ext>
          </c:extLst>
        </c:ser>
        <c:ser>
          <c:idx val="1"/>
          <c:order val="1"/>
          <c:tx>
            <c:strRef>
              <c:f>Sheet1!$A$397</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Sheet1!$B$395</c:f>
              <c:strCache>
                <c:ptCount val="1"/>
                <c:pt idx="0">
                  <c:v>HTTP Browsing Success rate (%)</c:v>
                </c:pt>
              </c:strCache>
            </c:strRef>
          </c:cat>
          <c:val>
            <c:numRef>
              <c:f>Sheet1!$B$397</c:f>
              <c:numCache>
                <c:formatCode>0.00%</c:formatCode>
                <c:ptCount val="1"/>
                <c:pt idx="0">
                  <c:v>0.95220000000000005</c:v>
                </c:pt>
              </c:numCache>
            </c:numRef>
          </c:val>
          <c:extLst>
            <c:ext xmlns:c16="http://schemas.microsoft.com/office/drawing/2014/chart" uri="{C3380CC4-5D6E-409C-BE32-E72D297353CC}">
              <c16:uniqueId val="{00000003-48D1-42B8-A23D-57281415936C}"/>
            </c:ext>
          </c:extLst>
        </c:ser>
        <c:ser>
          <c:idx val="2"/>
          <c:order val="2"/>
          <c:tx>
            <c:strRef>
              <c:f>Sheet1!$A$398</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Sheet1!$B$395</c:f>
              <c:strCache>
                <c:ptCount val="1"/>
                <c:pt idx="0">
                  <c:v>HTTP Browsing Success rate (%)</c:v>
                </c:pt>
              </c:strCache>
            </c:strRef>
          </c:cat>
          <c:val>
            <c:numRef>
              <c:f>Sheet1!$B$398</c:f>
              <c:numCache>
                <c:formatCode>0.00%</c:formatCode>
                <c:ptCount val="1"/>
                <c:pt idx="0">
                  <c:v>0.84699999999999998</c:v>
                </c:pt>
              </c:numCache>
            </c:numRef>
          </c:val>
          <c:extLst>
            <c:ext xmlns:c16="http://schemas.microsoft.com/office/drawing/2014/chart" uri="{C3380CC4-5D6E-409C-BE32-E72D297353CC}">
              <c16:uniqueId val="{00000004-48D1-42B8-A23D-57281415936C}"/>
            </c:ext>
          </c:extLst>
        </c:ser>
        <c:dLbls>
          <c:dLblPos val="outEnd"/>
          <c:showLegendKey val="0"/>
          <c:showVal val="1"/>
          <c:showCatName val="0"/>
          <c:showSerName val="0"/>
          <c:showPercent val="0"/>
          <c:showBubbleSize val="0"/>
        </c:dLbls>
        <c:gapWidth val="219"/>
        <c:overlap val="-27"/>
        <c:axId val="354699520"/>
        <c:axId val="354701312"/>
      </c:barChart>
      <c:catAx>
        <c:axId val="354699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701312"/>
        <c:crosses val="autoZero"/>
        <c:auto val="1"/>
        <c:lblAlgn val="ctr"/>
        <c:lblOffset val="100"/>
        <c:noMultiLvlLbl val="0"/>
      </c:catAx>
      <c:valAx>
        <c:axId val="354701312"/>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6995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RSCP Distribution (%)</a:t>
            </a:r>
          </a:p>
        </c:rich>
      </c:tx>
      <c:layout>
        <c:manualLayout>
          <c:xMode val="edge"/>
          <c:yMode val="edge"/>
          <c:x val="0.39366668262211907"/>
          <c:y val="2.1746905979475418E-2"/>
          <c:w val="0.5281212329864502"/>
          <c:h val="0.1852854341268539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8764597177505493E-2"/>
          <c:y val="0.18936929963341115"/>
          <c:w val="0.901385046637452"/>
          <c:h val="0.67432248203080747"/>
        </c:manualLayout>
      </c:layout>
      <c:barChart>
        <c:barDir val="col"/>
        <c:grouping val="clustered"/>
        <c:varyColors val="0"/>
        <c:ser>
          <c:idx val="0"/>
          <c:order val="0"/>
          <c:tx>
            <c:strRef>
              <c:f>Sheet1!$A$21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c:f>
              <c:strCache>
                <c:ptCount val="1"/>
                <c:pt idx="0">
                  <c:v>Indoor,Incar,Outdoor &gt;-85</c:v>
                </c:pt>
              </c:strCache>
            </c:strRef>
          </c:cat>
          <c:val>
            <c:numRef>
              <c:f>Sheet1!$B$21</c:f>
              <c:numCache>
                <c:formatCode>0.00%</c:formatCode>
                <c:ptCount val="1"/>
                <c:pt idx="0">
                  <c:v>0.91679999999999995</c:v>
                </c:pt>
              </c:numCache>
            </c:numRef>
          </c:val>
          <c:extLst>
            <c:ext xmlns:c16="http://schemas.microsoft.com/office/drawing/2014/chart" uri="{C3380CC4-5D6E-409C-BE32-E72D297353CC}">
              <c16:uniqueId val="{00000000-C40B-4FA3-BED6-7CE4DA604895}"/>
            </c:ext>
          </c:extLst>
        </c:ser>
        <c:ser>
          <c:idx val="2"/>
          <c:order val="1"/>
          <c:tx>
            <c:strRef>
              <c:f>Sheet1!$A$22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c:f>
              <c:strCache>
                <c:ptCount val="1"/>
                <c:pt idx="0">
                  <c:v>Indoor,Incar,Outdoor &gt;-85</c:v>
                </c:pt>
              </c:strCache>
            </c:strRef>
          </c:cat>
          <c:val>
            <c:numRef>
              <c:f>Sheet1!$B$22</c:f>
              <c:numCache>
                <c:formatCode>0.00%</c:formatCode>
                <c:ptCount val="1"/>
                <c:pt idx="0">
                  <c:v>0.83540000000000003</c:v>
                </c:pt>
              </c:numCache>
            </c:numRef>
          </c:val>
          <c:extLst>
            <c:ext xmlns:c16="http://schemas.microsoft.com/office/drawing/2014/chart" uri="{C3380CC4-5D6E-409C-BE32-E72D297353CC}">
              <c16:uniqueId val="{00000001-C40B-4FA3-BED6-7CE4DA604895}"/>
            </c:ext>
          </c:extLst>
        </c:ser>
        <c:ser>
          <c:idx val="1"/>
          <c:order val="2"/>
          <c:tx>
            <c:strRef>
              <c:f>Sheet1!$A$23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c:f>
              <c:strCache>
                <c:ptCount val="1"/>
                <c:pt idx="0">
                  <c:v>Indoor,Incar,Outdoor &gt;-85</c:v>
                </c:pt>
              </c:strCache>
            </c:strRef>
          </c:cat>
          <c:val>
            <c:numRef>
              <c:f>Sheet1!$B$23</c:f>
              <c:numCache>
                <c:formatCode>0.00%</c:formatCode>
                <c:ptCount val="1"/>
                <c:pt idx="0">
                  <c:v>0.86350000000000005</c:v>
                </c:pt>
              </c:numCache>
            </c:numRef>
          </c:val>
          <c:extLst>
            <c:ext xmlns:c16="http://schemas.microsoft.com/office/drawing/2014/chart" uri="{C3380CC4-5D6E-409C-BE32-E72D297353CC}">
              <c16:uniqueId val="{00000002-C40B-4FA3-BED6-7CE4DA604895}"/>
            </c:ext>
          </c:extLst>
        </c:ser>
        <c:dLbls>
          <c:dLblPos val="outEnd"/>
          <c:showLegendKey val="0"/>
          <c:showVal val="1"/>
          <c:showCatName val="0"/>
          <c:showSerName val="0"/>
          <c:showPercent val="0"/>
          <c:showBubbleSize val="0"/>
        </c:dLbls>
        <c:gapWidth val="219"/>
        <c:overlap val="-27"/>
        <c:axId val="425056512"/>
        <c:axId val="448462848"/>
      </c:barChart>
      <c:catAx>
        <c:axId val="425056512"/>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48462848"/>
        <c:crosses val="autoZero"/>
        <c:auto val="1"/>
        <c:lblAlgn val="ctr"/>
        <c:lblOffset val="100"/>
        <c:tickLblSkip val="1"/>
        <c:noMultiLvlLbl val="1"/>
      </c:catAx>
      <c:valAx>
        <c:axId val="448462848"/>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5056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FTP Success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Sheet1!$A$422</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Sheet1!$B$421:$C$421</c:f>
              <c:strCache>
                <c:ptCount val="2"/>
                <c:pt idx="0">
                  <c:v>FTP Success DL (%)</c:v>
                </c:pt>
                <c:pt idx="1">
                  <c:v>FTP Success UL (%) </c:v>
                </c:pt>
              </c:strCache>
            </c:strRef>
          </c:cat>
          <c:val>
            <c:numRef>
              <c:f>Sheet1!$B$422:$C$422</c:f>
              <c:numCache>
                <c:formatCode>0.00%</c:formatCode>
                <c:ptCount val="2"/>
                <c:pt idx="0">
                  <c:v>1</c:v>
                </c:pt>
                <c:pt idx="1">
                  <c:v>0.98529999999999995</c:v>
                </c:pt>
              </c:numCache>
            </c:numRef>
          </c:val>
          <c:extLst>
            <c:ext xmlns:c16="http://schemas.microsoft.com/office/drawing/2014/chart" uri="{C3380CC4-5D6E-409C-BE32-E72D297353CC}">
              <c16:uniqueId val="{00000000-751A-4427-A65A-2668B1D77EAE}"/>
            </c:ext>
          </c:extLst>
        </c:ser>
        <c:ser>
          <c:idx val="1"/>
          <c:order val="1"/>
          <c:tx>
            <c:strRef>
              <c:f>Sheet1!$A$423</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Sheet1!$B$421:$C$421</c:f>
              <c:strCache>
                <c:ptCount val="2"/>
                <c:pt idx="0">
                  <c:v>FTP Success DL (%)</c:v>
                </c:pt>
                <c:pt idx="1">
                  <c:v>FTP Success UL (%) </c:v>
                </c:pt>
              </c:strCache>
            </c:strRef>
          </c:cat>
          <c:val>
            <c:numRef>
              <c:f>Sheet1!$B$423:$C$423</c:f>
              <c:numCache>
                <c:formatCode>0.00%</c:formatCode>
                <c:ptCount val="2"/>
                <c:pt idx="0">
                  <c:v>0.99360000000000004</c:v>
                </c:pt>
                <c:pt idx="1">
                  <c:v>0.97689999999999999</c:v>
                </c:pt>
              </c:numCache>
            </c:numRef>
          </c:val>
          <c:extLst>
            <c:ext xmlns:c16="http://schemas.microsoft.com/office/drawing/2014/chart" uri="{C3380CC4-5D6E-409C-BE32-E72D297353CC}">
              <c16:uniqueId val="{00000001-751A-4427-A65A-2668B1D77EAE}"/>
            </c:ext>
          </c:extLst>
        </c:ser>
        <c:ser>
          <c:idx val="2"/>
          <c:order val="2"/>
          <c:tx>
            <c:strRef>
              <c:f>Sheet1!$A$424</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Sheet1!$B$421:$C$421</c:f>
              <c:strCache>
                <c:ptCount val="2"/>
                <c:pt idx="0">
                  <c:v>FTP Success DL (%)</c:v>
                </c:pt>
                <c:pt idx="1">
                  <c:v>FTP Success UL (%) </c:v>
                </c:pt>
              </c:strCache>
            </c:strRef>
          </c:cat>
          <c:val>
            <c:numRef>
              <c:f>Sheet1!$B$424:$C$424</c:f>
              <c:numCache>
                <c:formatCode>0.00%</c:formatCode>
                <c:ptCount val="2"/>
                <c:pt idx="0">
                  <c:v>0.98929999999999996</c:v>
                </c:pt>
                <c:pt idx="1">
                  <c:v>1</c:v>
                </c:pt>
              </c:numCache>
            </c:numRef>
          </c:val>
          <c:extLst>
            <c:ext xmlns:c16="http://schemas.microsoft.com/office/drawing/2014/chart" uri="{C3380CC4-5D6E-409C-BE32-E72D297353CC}">
              <c16:uniqueId val="{00000002-751A-4427-A65A-2668B1D77EAE}"/>
            </c:ext>
          </c:extLst>
        </c:ser>
        <c:dLbls>
          <c:dLblPos val="outEnd"/>
          <c:showLegendKey val="0"/>
          <c:showVal val="1"/>
          <c:showCatName val="0"/>
          <c:showSerName val="0"/>
          <c:showPercent val="0"/>
          <c:showBubbleSize val="0"/>
        </c:dLbls>
        <c:gapWidth val="219"/>
        <c:overlap val="-27"/>
        <c:axId val="361956864"/>
        <c:axId val="361958400"/>
      </c:barChart>
      <c:catAx>
        <c:axId val="361956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1958400"/>
        <c:crosses val="autoZero"/>
        <c:auto val="1"/>
        <c:lblAlgn val="ctr"/>
        <c:lblOffset val="100"/>
        <c:noMultiLvlLbl val="0"/>
      </c:catAx>
      <c:valAx>
        <c:axId val="3619584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19568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FTP Throughput (Kbps)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24081277777777776"/>
          <c:y val="0.10348288478891357"/>
          <c:w val="0.72380366666666662"/>
          <c:h val="0.73025206916293439"/>
        </c:manualLayout>
      </c:layout>
      <c:barChart>
        <c:barDir val="bar"/>
        <c:grouping val="clustered"/>
        <c:varyColors val="0"/>
        <c:ser>
          <c:idx val="0"/>
          <c:order val="0"/>
          <c:tx>
            <c:strRef>
              <c:f>Sheet1!$A$440</c:f>
              <c:strCache>
                <c:ptCount val="1"/>
                <c:pt idx="0">
                  <c:v>MTN</c:v>
                </c:pt>
              </c:strCache>
            </c:strRef>
          </c:tx>
          <c:spPr>
            <a:solidFill>
              <a:srgbClr val="FFC000"/>
            </a:solidFill>
            <a:ln>
              <a:noFill/>
            </a:ln>
            <a:effectLst/>
          </c:spPr>
          <c:invertIfNegative val="0"/>
          <c:dPt>
            <c:idx val="2"/>
            <c:invertIfNegative val="0"/>
            <c:bubble3D val="0"/>
            <c:spPr>
              <a:solidFill>
                <a:srgbClr val="FFC000"/>
              </a:solidFill>
              <a:ln>
                <a:noFill/>
              </a:ln>
              <a:effectLst/>
            </c:spPr>
            <c:extLst>
              <c:ext xmlns:c16="http://schemas.microsoft.com/office/drawing/2014/chart" uri="{C3380CC4-5D6E-409C-BE32-E72D297353CC}">
                <c16:uniqueId val="{00000001-9E5E-4B17-A404-4DAA90D325A6}"/>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Sheet1!$B$439:$E$439</c:f>
              <c:strCache>
                <c:ptCount val="4"/>
                <c:pt idx="0">
                  <c:v>App_Throughpout_DL</c:v>
                </c:pt>
                <c:pt idx="1">
                  <c:v>App_Throughpout_UL</c:v>
                </c:pt>
                <c:pt idx="2">
                  <c:v>Max_App_Throughpout_DL</c:v>
                </c:pt>
                <c:pt idx="3">
                  <c:v>Max_App_Throughpout_UL</c:v>
                </c:pt>
              </c:strCache>
            </c:strRef>
          </c:cat>
          <c:val>
            <c:numRef>
              <c:f>Sheet1!$B$440:$E$440</c:f>
              <c:numCache>
                <c:formatCode>0.00</c:formatCode>
                <c:ptCount val="4"/>
                <c:pt idx="0">
                  <c:v>2107.21</c:v>
                </c:pt>
                <c:pt idx="1">
                  <c:v>1022.33</c:v>
                </c:pt>
                <c:pt idx="2">
                  <c:v>11820.06</c:v>
                </c:pt>
                <c:pt idx="3">
                  <c:v>14202.53</c:v>
                </c:pt>
              </c:numCache>
            </c:numRef>
          </c:val>
          <c:extLst>
            <c:ext xmlns:c16="http://schemas.microsoft.com/office/drawing/2014/chart" uri="{C3380CC4-5D6E-409C-BE32-E72D297353CC}">
              <c16:uniqueId val="{00000002-9E5E-4B17-A404-4DAA90D325A6}"/>
            </c:ext>
          </c:extLst>
        </c:ser>
        <c:ser>
          <c:idx val="1"/>
          <c:order val="1"/>
          <c:tx>
            <c:strRef>
              <c:f>Sheet1!$A$441</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Sheet1!$B$439:$E$439</c:f>
              <c:strCache>
                <c:ptCount val="4"/>
                <c:pt idx="0">
                  <c:v>App_Throughpout_DL</c:v>
                </c:pt>
                <c:pt idx="1">
                  <c:v>App_Throughpout_UL</c:v>
                </c:pt>
                <c:pt idx="2">
                  <c:v>Max_App_Throughpout_DL</c:v>
                </c:pt>
                <c:pt idx="3">
                  <c:v>Max_App_Throughpout_UL</c:v>
                </c:pt>
              </c:strCache>
            </c:strRef>
          </c:cat>
          <c:val>
            <c:numRef>
              <c:f>Sheet1!$B$441:$E$441</c:f>
              <c:numCache>
                <c:formatCode>0.00</c:formatCode>
                <c:ptCount val="4"/>
                <c:pt idx="0">
                  <c:v>2007.25</c:v>
                </c:pt>
                <c:pt idx="1">
                  <c:v>1009.53</c:v>
                </c:pt>
                <c:pt idx="2">
                  <c:v>27714.78</c:v>
                </c:pt>
                <c:pt idx="3">
                  <c:v>10640.59</c:v>
                </c:pt>
              </c:numCache>
            </c:numRef>
          </c:val>
          <c:extLst>
            <c:ext xmlns:c16="http://schemas.microsoft.com/office/drawing/2014/chart" uri="{C3380CC4-5D6E-409C-BE32-E72D297353CC}">
              <c16:uniqueId val="{00000003-9E5E-4B17-A404-4DAA90D325A6}"/>
            </c:ext>
          </c:extLst>
        </c:ser>
        <c:ser>
          <c:idx val="2"/>
          <c:order val="2"/>
          <c:tx>
            <c:strRef>
              <c:f>Sheet1!$A$442</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Sheet1!$B$439:$E$439</c:f>
              <c:strCache>
                <c:ptCount val="4"/>
                <c:pt idx="0">
                  <c:v>App_Throughpout_DL</c:v>
                </c:pt>
                <c:pt idx="1">
                  <c:v>App_Throughpout_UL</c:v>
                </c:pt>
                <c:pt idx="2">
                  <c:v>Max_App_Throughpout_DL</c:v>
                </c:pt>
                <c:pt idx="3">
                  <c:v>Max_App_Throughpout_UL</c:v>
                </c:pt>
              </c:strCache>
            </c:strRef>
          </c:cat>
          <c:val>
            <c:numRef>
              <c:f>Sheet1!$B$442:$E$442</c:f>
              <c:numCache>
                <c:formatCode>0.00</c:formatCode>
                <c:ptCount val="4"/>
                <c:pt idx="0">
                  <c:v>2083.2199999999998</c:v>
                </c:pt>
                <c:pt idx="1">
                  <c:v>1002.47</c:v>
                </c:pt>
                <c:pt idx="2">
                  <c:v>17917.14</c:v>
                </c:pt>
                <c:pt idx="3">
                  <c:v>9105.1200000000008</c:v>
                </c:pt>
              </c:numCache>
            </c:numRef>
          </c:val>
          <c:extLst>
            <c:ext xmlns:c16="http://schemas.microsoft.com/office/drawing/2014/chart" uri="{C3380CC4-5D6E-409C-BE32-E72D297353CC}">
              <c16:uniqueId val="{00000004-9E5E-4B17-A404-4DAA90D325A6}"/>
            </c:ext>
          </c:extLst>
        </c:ser>
        <c:dLbls>
          <c:dLblPos val="outEnd"/>
          <c:showLegendKey val="0"/>
          <c:showVal val="1"/>
          <c:showCatName val="0"/>
          <c:showSerName val="0"/>
          <c:showPercent val="0"/>
          <c:showBubbleSize val="0"/>
        </c:dLbls>
        <c:gapWidth val="182"/>
        <c:axId val="362297216"/>
        <c:axId val="362298752"/>
      </c:barChart>
      <c:catAx>
        <c:axId val="3622972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298752"/>
        <c:crosses val="autoZero"/>
        <c:auto val="1"/>
        <c:lblAlgn val="ctr"/>
        <c:lblOffset val="100"/>
        <c:noMultiLvlLbl val="0"/>
      </c:catAx>
      <c:valAx>
        <c:axId val="36229875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297216"/>
        <c:crosses val="autoZero"/>
        <c:crossBetween val="between"/>
        <c:majorUnit val="5000"/>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4G HTTP Browsing  Success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Sheet1!$A$537</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Sheet1!$B$536</c:f>
              <c:strCache>
                <c:ptCount val="1"/>
                <c:pt idx="0">
                  <c:v>HTTP Browsing Success rate (%)</c:v>
                </c:pt>
              </c:strCache>
            </c:strRef>
          </c:cat>
          <c:val>
            <c:numRef>
              <c:f>Sheet1!$B$537</c:f>
              <c:numCache>
                <c:formatCode>0.00%</c:formatCode>
                <c:ptCount val="1"/>
                <c:pt idx="0">
                  <c:v>0.98329999999999995</c:v>
                </c:pt>
              </c:numCache>
            </c:numRef>
          </c:val>
          <c:extLst>
            <c:ext xmlns:c16="http://schemas.microsoft.com/office/drawing/2014/chart" uri="{C3380CC4-5D6E-409C-BE32-E72D297353CC}">
              <c16:uniqueId val="{00000000-6E2A-4CA3-A88F-3560BB270FC0}"/>
            </c:ext>
          </c:extLst>
        </c:ser>
        <c:ser>
          <c:idx val="1"/>
          <c:order val="1"/>
          <c:tx>
            <c:strRef>
              <c:f>Sheet1!$A$538</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Sheet1!$B$536</c:f>
              <c:strCache>
                <c:ptCount val="1"/>
                <c:pt idx="0">
                  <c:v>HTTP Browsing Success rate (%)</c:v>
                </c:pt>
              </c:strCache>
            </c:strRef>
          </c:cat>
          <c:val>
            <c:numRef>
              <c:f>Sheet1!$B$538</c:f>
              <c:numCache>
                <c:formatCode>0.00%</c:formatCode>
                <c:ptCount val="1"/>
                <c:pt idx="0">
                  <c:v>0.98780000000000001</c:v>
                </c:pt>
              </c:numCache>
            </c:numRef>
          </c:val>
          <c:extLst>
            <c:ext xmlns:c16="http://schemas.microsoft.com/office/drawing/2014/chart" uri="{C3380CC4-5D6E-409C-BE32-E72D297353CC}">
              <c16:uniqueId val="{00000001-6E2A-4CA3-A88F-3560BB270FC0}"/>
            </c:ext>
          </c:extLst>
        </c:ser>
        <c:ser>
          <c:idx val="2"/>
          <c:order val="2"/>
          <c:tx>
            <c:strRef>
              <c:f>Sheet1!$A$539</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Sheet1!$B$536</c:f>
              <c:strCache>
                <c:ptCount val="1"/>
                <c:pt idx="0">
                  <c:v>HTTP Browsing Success rate (%)</c:v>
                </c:pt>
              </c:strCache>
            </c:strRef>
          </c:cat>
          <c:val>
            <c:numRef>
              <c:f>Sheet1!$B$539</c:f>
              <c:numCache>
                <c:formatCode>0.00%</c:formatCode>
                <c:ptCount val="1"/>
                <c:pt idx="0">
                  <c:v>0.97709999999999997</c:v>
                </c:pt>
              </c:numCache>
            </c:numRef>
          </c:val>
          <c:extLst>
            <c:ext xmlns:c16="http://schemas.microsoft.com/office/drawing/2014/chart" uri="{C3380CC4-5D6E-409C-BE32-E72D297353CC}">
              <c16:uniqueId val="{00000002-6E2A-4CA3-A88F-3560BB270FC0}"/>
            </c:ext>
          </c:extLst>
        </c:ser>
        <c:dLbls>
          <c:dLblPos val="outEnd"/>
          <c:showLegendKey val="0"/>
          <c:showVal val="1"/>
          <c:showCatName val="0"/>
          <c:showSerName val="0"/>
          <c:showPercent val="0"/>
          <c:showBubbleSize val="0"/>
        </c:dLbls>
        <c:gapWidth val="219"/>
        <c:overlap val="-27"/>
        <c:axId val="354699520"/>
        <c:axId val="354701312"/>
      </c:barChart>
      <c:catAx>
        <c:axId val="354699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701312"/>
        <c:crosses val="autoZero"/>
        <c:auto val="1"/>
        <c:lblAlgn val="ctr"/>
        <c:lblOffset val="100"/>
        <c:noMultiLvlLbl val="0"/>
      </c:catAx>
      <c:valAx>
        <c:axId val="354701312"/>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6995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1400" b="0" i="0" u="none" strike="noStrike" kern="1200" spc="0" baseline="0" dirty="0">
                <a:solidFill>
                  <a:sysClr val="windowText" lastClr="000000">
                    <a:lumMod val="65000"/>
                    <a:lumOff val="35000"/>
                  </a:sysClr>
                </a:solidFill>
              </a:rPr>
              <a:t>4G FTP Success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Sheet1!$A$462</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Sheet1!$B$461:$C$461</c:f>
              <c:strCache>
                <c:ptCount val="2"/>
                <c:pt idx="0">
                  <c:v>FTP Success DL (%)</c:v>
                </c:pt>
                <c:pt idx="1">
                  <c:v>FTP Success UL (%) </c:v>
                </c:pt>
              </c:strCache>
            </c:strRef>
          </c:cat>
          <c:val>
            <c:numRef>
              <c:f>Sheet1!$B$462:$C$462</c:f>
              <c:numCache>
                <c:formatCode>0.00%</c:formatCode>
                <c:ptCount val="2"/>
                <c:pt idx="0">
                  <c:v>0.99680000000000002</c:v>
                </c:pt>
                <c:pt idx="1">
                  <c:v>0.99660000000000004</c:v>
                </c:pt>
              </c:numCache>
            </c:numRef>
          </c:val>
          <c:extLst>
            <c:ext xmlns:c16="http://schemas.microsoft.com/office/drawing/2014/chart" uri="{C3380CC4-5D6E-409C-BE32-E72D297353CC}">
              <c16:uniqueId val="{00000000-76B4-4D76-89F0-A59669484F61}"/>
            </c:ext>
          </c:extLst>
        </c:ser>
        <c:ser>
          <c:idx val="1"/>
          <c:order val="1"/>
          <c:tx>
            <c:strRef>
              <c:f>Sheet1!$A$463</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Sheet1!$B$461:$C$461</c:f>
              <c:strCache>
                <c:ptCount val="2"/>
                <c:pt idx="0">
                  <c:v>FTP Success DL (%)</c:v>
                </c:pt>
                <c:pt idx="1">
                  <c:v>FTP Success UL (%) </c:v>
                </c:pt>
              </c:strCache>
            </c:strRef>
          </c:cat>
          <c:val>
            <c:numRef>
              <c:f>Sheet1!$B$463:$C$463</c:f>
              <c:numCache>
                <c:formatCode>0.00%</c:formatCode>
                <c:ptCount val="2"/>
                <c:pt idx="0">
                  <c:v>0.99860000000000004</c:v>
                </c:pt>
                <c:pt idx="1">
                  <c:v>1</c:v>
                </c:pt>
              </c:numCache>
            </c:numRef>
          </c:val>
          <c:extLst>
            <c:ext xmlns:c16="http://schemas.microsoft.com/office/drawing/2014/chart" uri="{C3380CC4-5D6E-409C-BE32-E72D297353CC}">
              <c16:uniqueId val="{00000001-76B4-4D76-89F0-A59669484F61}"/>
            </c:ext>
          </c:extLst>
        </c:ser>
        <c:ser>
          <c:idx val="2"/>
          <c:order val="2"/>
          <c:tx>
            <c:strRef>
              <c:f>Sheet1!$A$464</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Sheet1!$B$461:$C$461</c:f>
              <c:strCache>
                <c:ptCount val="2"/>
                <c:pt idx="0">
                  <c:v>FTP Success DL (%)</c:v>
                </c:pt>
                <c:pt idx="1">
                  <c:v>FTP Success UL (%) </c:v>
                </c:pt>
              </c:strCache>
            </c:strRef>
          </c:cat>
          <c:val>
            <c:numRef>
              <c:f>Sheet1!$B$464:$C$464</c:f>
              <c:numCache>
                <c:formatCode>0.00%</c:formatCode>
                <c:ptCount val="2"/>
                <c:pt idx="0">
                  <c:v>0.99909999999999999</c:v>
                </c:pt>
                <c:pt idx="1">
                  <c:v>1</c:v>
                </c:pt>
              </c:numCache>
            </c:numRef>
          </c:val>
          <c:extLst>
            <c:ext xmlns:c16="http://schemas.microsoft.com/office/drawing/2014/chart" uri="{C3380CC4-5D6E-409C-BE32-E72D297353CC}">
              <c16:uniqueId val="{00000002-76B4-4D76-89F0-A59669484F61}"/>
            </c:ext>
          </c:extLst>
        </c:ser>
        <c:dLbls>
          <c:dLblPos val="outEnd"/>
          <c:showLegendKey val="0"/>
          <c:showVal val="1"/>
          <c:showCatName val="0"/>
          <c:showSerName val="0"/>
          <c:showPercent val="0"/>
          <c:showBubbleSize val="0"/>
        </c:dLbls>
        <c:gapWidth val="219"/>
        <c:overlap val="-27"/>
        <c:axId val="778075503"/>
        <c:axId val="909471231"/>
      </c:barChart>
      <c:catAx>
        <c:axId val="7780755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09471231"/>
        <c:crosses val="autoZero"/>
        <c:auto val="1"/>
        <c:lblAlgn val="ctr"/>
        <c:lblOffset val="100"/>
        <c:noMultiLvlLbl val="0"/>
      </c:catAx>
      <c:valAx>
        <c:axId val="909471231"/>
        <c:scaling>
          <c:orientation val="minMax"/>
          <c:max val="1"/>
          <c:min val="0.96500000000000008"/>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780755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rgbClr val="FFFFFF">
          <a:lumMod val="65000"/>
        </a:srgbClr>
      </a:solidFill>
      <a:round/>
    </a:ln>
    <a:effectLst/>
  </c:spPr>
  <c:txPr>
    <a:bodyPr/>
    <a:lstStyle/>
    <a:p>
      <a:pPr>
        <a:defRPr/>
      </a:pPr>
      <a:endParaRPr lang="fr-FR"/>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4G FTP Throughput (Kbps)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18617509641131688"/>
          <c:y val="0.11175330314605787"/>
          <c:w val="0.76864557140147693"/>
          <c:h val="0.60115768209218134"/>
        </c:manualLayout>
      </c:layout>
      <c:barChart>
        <c:barDir val="bar"/>
        <c:grouping val="clustered"/>
        <c:varyColors val="0"/>
        <c:ser>
          <c:idx val="0"/>
          <c:order val="0"/>
          <c:tx>
            <c:strRef>
              <c:f>Sheet1!$A$517</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Sheet1!$B$516:$E$516</c:f>
              <c:strCache>
                <c:ptCount val="4"/>
                <c:pt idx="0">
                  <c:v>App_Throughpout_DL</c:v>
                </c:pt>
                <c:pt idx="1">
                  <c:v>App_Throughpout_UL</c:v>
                </c:pt>
                <c:pt idx="2">
                  <c:v>Max_App_Throughpout_DL</c:v>
                </c:pt>
                <c:pt idx="3">
                  <c:v>Max_App_Throughpout_UL</c:v>
                </c:pt>
              </c:strCache>
            </c:strRef>
          </c:cat>
          <c:val>
            <c:numRef>
              <c:f>Sheet1!$B$517:$E$517</c:f>
              <c:numCache>
                <c:formatCode>0.00</c:formatCode>
                <c:ptCount val="4"/>
                <c:pt idx="0">
                  <c:v>16025.78</c:v>
                </c:pt>
                <c:pt idx="1">
                  <c:v>14533.67</c:v>
                </c:pt>
                <c:pt idx="2">
                  <c:v>202235.33</c:v>
                </c:pt>
                <c:pt idx="3">
                  <c:v>48910.67</c:v>
                </c:pt>
              </c:numCache>
            </c:numRef>
          </c:val>
          <c:extLst>
            <c:ext xmlns:c16="http://schemas.microsoft.com/office/drawing/2014/chart" uri="{C3380CC4-5D6E-409C-BE32-E72D297353CC}">
              <c16:uniqueId val="{00000000-E241-43F3-BC8D-29418337D074}"/>
            </c:ext>
          </c:extLst>
        </c:ser>
        <c:ser>
          <c:idx val="1"/>
          <c:order val="1"/>
          <c:tx>
            <c:strRef>
              <c:f>Sheet1!$A$518</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Sheet1!$B$516:$E$516</c:f>
              <c:strCache>
                <c:ptCount val="4"/>
                <c:pt idx="0">
                  <c:v>App_Throughpout_DL</c:v>
                </c:pt>
                <c:pt idx="1">
                  <c:v>App_Throughpout_UL</c:v>
                </c:pt>
                <c:pt idx="2">
                  <c:v>Max_App_Throughpout_DL</c:v>
                </c:pt>
                <c:pt idx="3">
                  <c:v>Max_App_Throughpout_UL</c:v>
                </c:pt>
              </c:strCache>
            </c:strRef>
          </c:cat>
          <c:val>
            <c:numRef>
              <c:f>Sheet1!$B$518:$E$518</c:f>
              <c:numCache>
                <c:formatCode>0.00</c:formatCode>
                <c:ptCount val="4"/>
                <c:pt idx="0">
                  <c:v>19923.88</c:v>
                </c:pt>
                <c:pt idx="1">
                  <c:v>9630.57</c:v>
                </c:pt>
                <c:pt idx="2">
                  <c:v>197151.33</c:v>
                </c:pt>
                <c:pt idx="3">
                  <c:v>63365.69</c:v>
                </c:pt>
              </c:numCache>
            </c:numRef>
          </c:val>
          <c:extLst>
            <c:ext xmlns:c16="http://schemas.microsoft.com/office/drawing/2014/chart" uri="{C3380CC4-5D6E-409C-BE32-E72D297353CC}">
              <c16:uniqueId val="{00000001-E241-43F3-BC8D-29418337D074}"/>
            </c:ext>
          </c:extLst>
        </c:ser>
        <c:ser>
          <c:idx val="2"/>
          <c:order val="2"/>
          <c:tx>
            <c:strRef>
              <c:f>Sheet1!$A$519</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Sheet1!$B$516:$E$516</c:f>
              <c:strCache>
                <c:ptCount val="4"/>
                <c:pt idx="0">
                  <c:v>App_Throughpout_DL</c:v>
                </c:pt>
                <c:pt idx="1">
                  <c:v>App_Throughpout_UL</c:v>
                </c:pt>
                <c:pt idx="2">
                  <c:v>Max_App_Throughpout_DL</c:v>
                </c:pt>
                <c:pt idx="3">
                  <c:v>Max_App_Throughpout_UL</c:v>
                </c:pt>
              </c:strCache>
            </c:strRef>
          </c:cat>
          <c:val>
            <c:numRef>
              <c:f>Sheet1!$B$519:$E$519</c:f>
              <c:numCache>
                <c:formatCode>0.00</c:formatCode>
                <c:ptCount val="4"/>
                <c:pt idx="0">
                  <c:v>12973.33</c:v>
                </c:pt>
                <c:pt idx="1">
                  <c:v>11336.33</c:v>
                </c:pt>
                <c:pt idx="2">
                  <c:v>29233.47</c:v>
                </c:pt>
                <c:pt idx="3">
                  <c:v>25467.72</c:v>
                </c:pt>
              </c:numCache>
            </c:numRef>
          </c:val>
          <c:extLst>
            <c:ext xmlns:c16="http://schemas.microsoft.com/office/drawing/2014/chart" uri="{C3380CC4-5D6E-409C-BE32-E72D297353CC}">
              <c16:uniqueId val="{00000002-E241-43F3-BC8D-29418337D074}"/>
            </c:ext>
          </c:extLst>
        </c:ser>
        <c:dLbls>
          <c:dLblPos val="outEnd"/>
          <c:showLegendKey val="0"/>
          <c:showVal val="1"/>
          <c:showCatName val="0"/>
          <c:showSerName val="0"/>
          <c:showPercent val="0"/>
          <c:showBubbleSize val="0"/>
        </c:dLbls>
        <c:gapWidth val="182"/>
        <c:axId val="362754816"/>
        <c:axId val="362756352"/>
      </c:barChart>
      <c:catAx>
        <c:axId val="362754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756352"/>
        <c:crosses val="autoZero"/>
        <c:auto val="1"/>
        <c:lblAlgn val="ctr"/>
        <c:lblOffset val="100"/>
        <c:noMultiLvlLbl val="0"/>
      </c:catAx>
      <c:valAx>
        <c:axId val="362756352"/>
        <c:scaling>
          <c:orientation val="minMax"/>
          <c:max val="21000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754816"/>
        <c:crosses val="autoZero"/>
        <c:crossBetween val="between"/>
        <c:majorUnit val="20000"/>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4G Band Distribution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Sheet1!$A$563</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Sheet1!$B$562:$F$562</c:f>
              <c:strCache>
                <c:ptCount val="5"/>
                <c:pt idx="0">
                  <c:v>LTE 800</c:v>
                </c:pt>
                <c:pt idx="1">
                  <c:v>LTE 700</c:v>
                </c:pt>
                <c:pt idx="2">
                  <c:v>LTE 1800</c:v>
                </c:pt>
                <c:pt idx="3">
                  <c:v>LTE 2100</c:v>
                </c:pt>
                <c:pt idx="4">
                  <c:v>LTE 2600</c:v>
                </c:pt>
              </c:strCache>
            </c:strRef>
          </c:cat>
          <c:val>
            <c:numRef>
              <c:f>Sheet1!$B$563:$F$563</c:f>
              <c:numCache>
                <c:formatCode>0.00%</c:formatCode>
                <c:ptCount val="5"/>
                <c:pt idx="0">
                  <c:v>1E-4</c:v>
                </c:pt>
                <c:pt idx="1">
                  <c:v>1E-3</c:v>
                </c:pt>
                <c:pt idx="2">
                  <c:v>1.6999999999999999E-3</c:v>
                </c:pt>
                <c:pt idx="3">
                  <c:v>2E-3</c:v>
                </c:pt>
                <c:pt idx="4">
                  <c:v>0.99519999999999997</c:v>
                </c:pt>
              </c:numCache>
            </c:numRef>
          </c:val>
          <c:extLst>
            <c:ext xmlns:c16="http://schemas.microsoft.com/office/drawing/2014/chart" uri="{C3380CC4-5D6E-409C-BE32-E72D297353CC}">
              <c16:uniqueId val="{00000000-25AF-4B60-B104-FDA7C54C294A}"/>
            </c:ext>
          </c:extLst>
        </c:ser>
        <c:ser>
          <c:idx val="1"/>
          <c:order val="1"/>
          <c:tx>
            <c:strRef>
              <c:f>Sheet1!$A$564</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Sheet1!$B$562:$F$562</c:f>
              <c:strCache>
                <c:ptCount val="5"/>
                <c:pt idx="0">
                  <c:v>LTE 800</c:v>
                </c:pt>
                <c:pt idx="1">
                  <c:v>LTE 700</c:v>
                </c:pt>
                <c:pt idx="2">
                  <c:v>LTE 1800</c:v>
                </c:pt>
                <c:pt idx="3">
                  <c:v>LTE 2100</c:v>
                </c:pt>
                <c:pt idx="4">
                  <c:v>LTE 2600</c:v>
                </c:pt>
              </c:strCache>
            </c:strRef>
          </c:cat>
          <c:val>
            <c:numRef>
              <c:f>Sheet1!$B$564:$F$564</c:f>
              <c:numCache>
                <c:formatCode>0.00%</c:formatCode>
                <c:ptCount val="5"/>
                <c:pt idx="0">
                  <c:v>0.49519999999999997</c:v>
                </c:pt>
                <c:pt idx="1">
                  <c:v>0</c:v>
                </c:pt>
                <c:pt idx="2">
                  <c:v>9.1600000000000001E-2</c:v>
                </c:pt>
                <c:pt idx="3">
                  <c:v>4.0000000000000002E-4</c:v>
                </c:pt>
                <c:pt idx="4">
                  <c:v>0.41320000000000001</c:v>
                </c:pt>
              </c:numCache>
            </c:numRef>
          </c:val>
          <c:extLst>
            <c:ext xmlns:c16="http://schemas.microsoft.com/office/drawing/2014/chart" uri="{C3380CC4-5D6E-409C-BE32-E72D297353CC}">
              <c16:uniqueId val="{00000001-25AF-4B60-B104-FDA7C54C294A}"/>
            </c:ext>
          </c:extLst>
        </c:ser>
        <c:ser>
          <c:idx val="2"/>
          <c:order val="2"/>
          <c:tx>
            <c:strRef>
              <c:f>Sheet1!$A$565</c:f>
              <c:strCache>
                <c:ptCount val="1"/>
                <c:pt idx="0">
                  <c:v>CELTISS</c:v>
                </c:pt>
              </c:strCache>
            </c:strRef>
          </c:tx>
          <c:spPr>
            <a:solidFill>
              <a:srgbClr val="0070C0"/>
            </a:solidFill>
            <a:ln>
              <a:noFill/>
            </a:ln>
            <a:effectLst/>
          </c:spPr>
          <c:invertIfNegative val="0"/>
          <c:dLbls>
            <c:dLbl>
              <c:idx val="1"/>
              <c:layout>
                <c:manualLayout>
                  <c:x val="9.8422439842078564E-3"/>
                  <c:y val="-3.192848020434227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AF-4B60-B104-FDA7C54C294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Sheet1!$B$562:$F$562</c:f>
              <c:strCache>
                <c:ptCount val="5"/>
                <c:pt idx="0">
                  <c:v>LTE 800</c:v>
                </c:pt>
                <c:pt idx="1">
                  <c:v>LTE 700</c:v>
                </c:pt>
                <c:pt idx="2">
                  <c:v>LTE 1800</c:v>
                </c:pt>
                <c:pt idx="3">
                  <c:v>LTE 2100</c:v>
                </c:pt>
                <c:pt idx="4">
                  <c:v>LTE 2600</c:v>
                </c:pt>
              </c:strCache>
            </c:strRef>
          </c:cat>
          <c:val>
            <c:numRef>
              <c:f>Sheet1!$B$565:$F$565</c:f>
              <c:numCache>
                <c:formatCode>0.00%</c:formatCode>
                <c:ptCount val="5"/>
                <c:pt idx="0">
                  <c:v>1.1299999999999999E-2</c:v>
                </c:pt>
                <c:pt idx="1">
                  <c:v>0</c:v>
                </c:pt>
                <c:pt idx="2">
                  <c:v>0.98870000000000002</c:v>
                </c:pt>
                <c:pt idx="3">
                  <c:v>0</c:v>
                </c:pt>
                <c:pt idx="4">
                  <c:v>0</c:v>
                </c:pt>
              </c:numCache>
            </c:numRef>
          </c:val>
          <c:extLst>
            <c:ext xmlns:c16="http://schemas.microsoft.com/office/drawing/2014/chart" uri="{C3380CC4-5D6E-409C-BE32-E72D297353CC}">
              <c16:uniqueId val="{00000003-25AF-4B60-B104-FDA7C54C294A}"/>
            </c:ext>
          </c:extLst>
        </c:ser>
        <c:dLbls>
          <c:dLblPos val="outEnd"/>
          <c:showLegendKey val="0"/>
          <c:showVal val="1"/>
          <c:showCatName val="0"/>
          <c:showSerName val="0"/>
          <c:showPercent val="0"/>
          <c:showBubbleSize val="0"/>
        </c:dLbls>
        <c:gapWidth val="219"/>
        <c:overlap val="-27"/>
        <c:axId val="363086976"/>
        <c:axId val="363088512"/>
      </c:barChart>
      <c:catAx>
        <c:axId val="363086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88512"/>
        <c:crosses val="autoZero"/>
        <c:auto val="1"/>
        <c:lblAlgn val="ctr"/>
        <c:lblOffset val="100"/>
        <c:noMultiLvlLbl val="0"/>
      </c:catAx>
      <c:valAx>
        <c:axId val="36308851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869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1400" b="0" i="0" u="none" strike="noStrike" kern="1200" spc="0" baseline="0" dirty="0">
                <a:solidFill>
                  <a:sysClr val="windowText" lastClr="000000">
                    <a:lumMod val="65000"/>
                    <a:lumOff val="35000"/>
                  </a:sysClr>
                </a:solidFill>
              </a:rPr>
              <a:t>3G Band </a:t>
            </a:r>
            <a:r>
              <a:rPr lang="fr-FR" sz="1400" b="0" i="0" u="none" strike="noStrike" kern="1200" spc="0" baseline="0" dirty="0" err="1">
                <a:solidFill>
                  <a:sysClr val="windowText" lastClr="000000">
                    <a:lumMod val="65000"/>
                    <a:lumOff val="35000"/>
                  </a:sysClr>
                </a:solidFill>
              </a:rPr>
              <a:t>Distrubtion</a:t>
            </a:r>
            <a:r>
              <a:rPr lang="fr-FR" sz="1400" b="0" i="0" u="none" strike="noStrike" kern="1200" spc="0" baseline="0" dirty="0">
                <a:solidFill>
                  <a:sysClr val="windowText" lastClr="000000">
                    <a:lumMod val="65000"/>
                    <a:lumOff val="35000"/>
                  </a:sysClr>
                </a:solidFill>
              </a:rPr>
              <a:t>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Sheet1!$E$610</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Sheet1!$F$609:$G$609</c:f>
              <c:strCache>
                <c:ptCount val="2"/>
                <c:pt idx="0">
                  <c:v>UMTS 900</c:v>
                </c:pt>
                <c:pt idx="1">
                  <c:v>UMTS 2100</c:v>
                </c:pt>
              </c:strCache>
            </c:strRef>
          </c:cat>
          <c:val>
            <c:numRef>
              <c:f>Sheet1!$F$610:$G$610</c:f>
              <c:numCache>
                <c:formatCode>0.00%</c:formatCode>
                <c:ptCount val="2"/>
                <c:pt idx="0">
                  <c:v>0.38429999999999997</c:v>
                </c:pt>
                <c:pt idx="1">
                  <c:v>0.61570000000000003</c:v>
                </c:pt>
              </c:numCache>
            </c:numRef>
          </c:val>
          <c:extLst>
            <c:ext xmlns:c16="http://schemas.microsoft.com/office/drawing/2014/chart" uri="{C3380CC4-5D6E-409C-BE32-E72D297353CC}">
              <c16:uniqueId val="{00000000-89B7-487A-B300-9FBEFBA2E42F}"/>
            </c:ext>
          </c:extLst>
        </c:ser>
        <c:ser>
          <c:idx val="1"/>
          <c:order val="1"/>
          <c:tx>
            <c:strRef>
              <c:f>Sheet1!$E$611</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Sheet1!$F$609:$G$609</c:f>
              <c:strCache>
                <c:ptCount val="2"/>
                <c:pt idx="0">
                  <c:v>UMTS 900</c:v>
                </c:pt>
                <c:pt idx="1">
                  <c:v>UMTS 2100</c:v>
                </c:pt>
              </c:strCache>
            </c:strRef>
          </c:cat>
          <c:val>
            <c:numRef>
              <c:f>Sheet1!$F$611:$G$611</c:f>
              <c:numCache>
                <c:formatCode>0.00%</c:formatCode>
                <c:ptCount val="2"/>
                <c:pt idx="0">
                  <c:v>3.0200000000000001E-2</c:v>
                </c:pt>
                <c:pt idx="1">
                  <c:v>0.9698</c:v>
                </c:pt>
              </c:numCache>
            </c:numRef>
          </c:val>
          <c:extLst>
            <c:ext xmlns:c16="http://schemas.microsoft.com/office/drawing/2014/chart" uri="{C3380CC4-5D6E-409C-BE32-E72D297353CC}">
              <c16:uniqueId val="{00000001-89B7-487A-B300-9FBEFBA2E42F}"/>
            </c:ext>
          </c:extLst>
        </c:ser>
        <c:ser>
          <c:idx val="2"/>
          <c:order val="2"/>
          <c:tx>
            <c:strRef>
              <c:f>Sheet1!$E$612</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Sheet1!$F$609:$G$609</c:f>
              <c:strCache>
                <c:ptCount val="2"/>
                <c:pt idx="0">
                  <c:v>UMTS 900</c:v>
                </c:pt>
                <c:pt idx="1">
                  <c:v>UMTS 2100</c:v>
                </c:pt>
              </c:strCache>
            </c:strRef>
          </c:cat>
          <c:val>
            <c:numRef>
              <c:f>Sheet1!$F$612:$G$612</c:f>
              <c:numCache>
                <c:formatCode>0.00%</c:formatCode>
                <c:ptCount val="2"/>
                <c:pt idx="0">
                  <c:v>2.9700000000000001E-2</c:v>
                </c:pt>
                <c:pt idx="1">
                  <c:v>0.97030000000000005</c:v>
                </c:pt>
              </c:numCache>
            </c:numRef>
          </c:val>
          <c:extLst>
            <c:ext xmlns:c16="http://schemas.microsoft.com/office/drawing/2014/chart" uri="{C3380CC4-5D6E-409C-BE32-E72D297353CC}">
              <c16:uniqueId val="{00000002-89B7-487A-B300-9FBEFBA2E42F}"/>
            </c:ext>
          </c:extLst>
        </c:ser>
        <c:dLbls>
          <c:dLblPos val="outEnd"/>
          <c:showLegendKey val="0"/>
          <c:showVal val="1"/>
          <c:showCatName val="0"/>
          <c:showSerName val="0"/>
          <c:showPercent val="0"/>
          <c:showBubbleSize val="0"/>
        </c:dLbls>
        <c:gapWidth val="219"/>
        <c:overlap val="-27"/>
        <c:axId val="416642335"/>
        <c:axId val="1000987647"/>
      </c:barChart>
      <c:catAx>
        <c:axId val="4166423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000987647"/>
        <c:crosses val="autoZero"/>
        <c:auto val="1"/>
        <c:lblAlgn val="ctr"/>
        <c:lblOffset val="100"/>
        <c:noMultiLvlLbl val="0"/>
      </c:catAx>
      <c:valAx>
        <c:axId val="1000987647"/>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166423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rgbClr val="FFFFFF">
          <a:lumMod val="65000"/>
        </a:srgbClr>
      </a:solidFill>
      <a:round/>
    </a:ln>
    <a:effectLst/>
  </c:spPr>
  <c:txPr>
    <a:bodyPr/>
    <a:lstStyle/>
    <a:p>
      <a:pPr>
        <a:defRPr/>
      </a:pPr>
      <a:endParaRPr lang="fr-FR"/>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3G </a:t>
            </a:r>
            <a:r>
              <a:rPr lang="fr-FR" dirty="0" err="1"/>
              <a:t>Packet</a:t>
            </a:r>
            <a:r>
              <a:rPr lang="fr-FR" dirty="0"/>
              <a:t> Technology usage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Sheet1!$B$761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Sheet1!$A$762:$A$765</c:f>
              <c:strCache>
                <c:ptCount val="4"/>
                <c:pt idx="0">
                  <c:v>DC-HSPA</c:v>
                </c:pt>
                <c:pt idx="1">
                  <c:v>HSPA</c:v>
                </c:pt>
                <c:pt idx="2">
                  <c:v>HSDPA</c:v>
                </c:pt>
                <c:pt idx="3">
                  <c:v>UMTS</c:v>
                </c:pt>
              </c:strCache>
            </c:strRef>
          </c:cat>
          <c:val>
            <c:numRef>
              <c:f>Sheet1!$B$762:$B$765</c:f>
              <c:numCache>
                <c:formatCode>0.00%</c:formatCode>
                <c:ptCount val="4"/>
                <c:pt idx="0">
                  <c:v>1.5E-3</c:v>
                </c:pt>
                <c:pt idx="1">
                  <c:v>0.63629999999999998</c:v>
                </c:pt>
                <c:pt idx="2">
                  <c:v>0</c:v>
                </c:pt>
                <c:pt idx="3">
                  <c:v>0.36220000000000002</c:v>
                </c:pt>
              </c:numCache>
            </c:numRef>
          </c:val>
          <c:extLst>
            <c:ext xmlns:c16="http://schemas.microsoft.com/office/drawing/2014/chart" uri="{C3380CC4-5D6E-409C-BE32-E72D297353CC}">
              <c16:uniqueId val="{00000000-E759-4DBA-8AFE-ABC6C4AC06B3}"/>
            </c:ext>
          </c:extLst>
        </c:ser>
        <c:ser>
          <c:idx val="1"/>
          <c:order val="1"/>
          <c:tx>
            <c:strRef>
              <c:f>Sheet1!$C$761</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Sheet1!$A$762:$A$765</c:f>
              <c:strCache>
                <c:ptCount val="4"/>
                <c:pt idx="0">
                  <c:v>DC-HSPA</c:v>
                </c:pt>
                <c:pt idx="1">
                  <c:v>HSPA</c:v>
                </c:pt>
                <c:pt idx="2">
                  <c:v>HSDPA</c:v>
                </c:pt>
                <c:pt idx="3">
                  <c:v>UMTS</c:v>
                </c:pt>
              </c:strCache>
            </c:strRef>
          </c:cat>
          <c:val>
            <c:numRef>
              <c:f>Sheet1!$C$762:$C$765</c:f>
              <c:numCache>
                <c:formatCode>0.00%</c:formatCode>
                <c:ptCount val="4"/>
                <c:pt idx="0">
                  <c:v>0.48770000000000002</c:v>
                </c:pt>
                <c:pt idx="1">
                  <c:v>8.3699999999999997E-2</c:v>
                </c:pt>
                <c:pt idx="2">
                  <c:v>0</c:v>
                </c:pt>
                <c:pt idx="3">
                  <c:v>0.42870000000000003</c:v>
                </c:pt>
              </c:numCache>
            </c:numRef>
          </c:val>
          <c:extLst>
            <c:ext xmlns:c16="http://schemas.microsoft.com/office/drawing/2014/chart" uri="{C3380CC4-5D6E-409C-BE32-E72D297353CC}">
              <c16:uniqueId val="{00000001-E759-4DBA-8AFE-ABC6C4AC06B3}"/>
            </c:ext>
          </c:extLst>
        </c:ser>
        <c:ser>
          <c:idx val="2"/>
          <c:order val="2"/>
          <c:tx>
            <c:strRef>
              <c:f>Sheet1!$D$761</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Sheet1!$A$762:$A$765</c:f>
              <c:strCache>
                <c:ptCount val="4"/>
                <c:pt idx="0">
                  <c:v>DC-HSPA</c:v>
                </c:pt>
                <c:pt idx="1">
                  <c:v>HSPA</c:v>
                </c:pt>
                <c:pt idx="2">
                  <c:v>HSDPA</c:v>
                </c:pt>
                <c:pt idx="3">
                  <c:v>UMTS</c:v>
                </c:pt>
              </c:strCache>
            </c:strRef>
          </c:cat>
          <c:val>
            <c:numRef>
              <c:f>Sheet1!$D$762:$D$765</c:f>
              <c:numCache>
                <c:formatCode>0.00%</c:formatCode>
                <c:ptCount val="4"/>
                <c:pt idx="0">
                  <c:v>0.49819999999999998</c:v>
                </c:pt>
                <c:pt idx="1">
                  <c:v>4.87E-2</c:v>
                </c:pt>
                <c:pt idx="2">
                  <c:v>2.69E-2</c:v>
                </c:pt>
                <c:pt idx="3">
                  <c:v>0.42620000000000002</c:v>
                </c:pt>
              </c:numCache>
            </c:numRef>
          </c:val>
          <c:extLst>
            <c:ext xmlns:c16="http://schemas.microsoft.com/office/drawing/2014/chart" uri="{C3380CC4-5D6E-409C-BE32-E72D297353CC}">
              <c16:uniqueId val="{00000002-E759-4DBA-8AFE-ABC6C4AC06B3}"/>
            </c:ext>
          </c:extLst>
        </c:ser>
        <c:dLbls>
          <c:dLblPos val="outEnd"/>
          <c:showLegendKey val="0"/>
          <c:showVal val="1"/>
          <c:showCatName val="0"/>
          <c:showSerName val="0"/>
          <c:showPercent val="0"/>
          <c:showBubbleSize val="0"/>
        </c:dLbls>
        <c:gapWidth val="219"/>
        <c:overlap val="-27"/>
        <c:axId val="1019512799"/>
        <c:axId val="1000977727"/>
      </c:barChart>
      <c:catAx>
        <c:axId val="10195127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000977727"/>
        <c:crosses val="autoZero"/>
        <c:auto val="1"/>
        <c:lblAlgn val="ctr"/>
        <c:lblOffset val="100"/>
        <c:noMultiLvlLbl val="0"/>
      </c:catAx>
      <c:valAx>
        <c:axId val="100097772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0195127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zero"/>
    <c:showDLblsOverMax val="1"/>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4G </a:t>
            </a:r>
            <a:r>
              <a:rPr lang="fr-FR" dirty="0" err="1"/>
              <a:t>Packet</a:t>
            </a:r>
            <a:r>
              <a:rPr lang="fr-FR" dirty="0"/>
              <a:t> Technology usage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Sheet1!$B$777</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Sheet1!$A$778:$A$779</c:f>
              <c:strCache>
                <c:ptCount val="2"/>
                <c:pt idx="0">
                  <c:v>LTE</c:v>
                </c:pt>
                <c:pt idx="1">
                  <c:v>LTE CA</c:v>
                </c:pt>
              </c:strCache>
            </c:strRef>
          </c:cat>
          <c:val>
            <c:numRef>
              <c:f>Sheet1!$B$778:$B$779</c:f>
              <c:numCache>
                <c:formatCode>0.00%</c:formatCode>
                <c:ptCount val="2"/>
                <c:pt idx="0">
                  <c:v>0.2011</c:v>
                </c:pt>
                <c:pt idx="1">
                  <c:v>0.79890000000000005</c:v>
                </c:pt>
              </c:numCache>
            </c:numRef>
          </c:val>
          <c:extLst>
            <c:ext xmlns:c16="http://schemas.microsoft.com/office/drawing/2014/chart" uri="{C3380CC4-5D6E-409C-BE32-E72D297353CC}">
              <c16:uniqueId val="{00000000-210F-4CB5-A274-D1E88EB2F35A}"/>
            </c:ext>
          </c:extLst>
        </c:ser>
        <c:ser>
          <c:idx val="1"/>
          <c:order val="1"/>
          <c:tx>
            <c:strRef>
              <c:f>Sheet1!$C$777</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Sheet1!$A$778:$A$779</c:f>
              <c:strCache>
                <c:ptCount val="2"/>
                <c:pt idx="0">
                  <c:v>LTE</c:v>
                </c:pt>
                <c:pt idx="1">
                  <c:v>LTE CA</c:v>
                </c:pt>
              </c:strCache>
            </c:strRef>
          </c:cat>
          <c:val>
            <c:numRef>
              <c:f>Sheet1!$C$778:$C$779</c:f>
              <c:numCache>
                <c:formatCode>0.00%</c:formatCode>
                <c:ptCount val="2"/>
                <c:pt idx="0">
                  <c:v>0.4677</c:v>
                </c:pt>
                <c:pt idx="1">
                  <c:v>0.5323</c:v>
                </c:pt>
              </c:numCache>
            </c:numRef>
          </c:val>
          <c:extLst>
            <c:ext xmlns:c16="http://schemas.microsoft.com/office/drawing/2014/chart" uri="{C3380CC4-5D6E-409C-BE32-E72D297353CC}">
              <c16:uniqueId val="{00000001-210F-4CB5-A274-D1E88EB2F35A}"/>
            </c:ext>
          </c:extLst>
        </c:ser>
        <c:ser>
          <c:idx val="2"/>
          <c:order val="2"/>
          <c:tx>
            <c:strRef>
              <c:f>Sheet1!$D$777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Sheet1!$A$778:$A$779</c:f>
              <c:strCache>
                <c:ptCount val="2"/>
                <c:pt idx="0">
                  <c:v>LTE</c:v>
                </c:pt>
                <c:pt idx="1">
                  <c:v>LTE CA</c:v>
                </c:pt>
              </c:strCache>
            </c:strRef>
          </c:cat>
          <c:val>
            <c:numRef>
              <c:f>Sheet1!$D$778:$D$779</c:f>
              <c:numCache>
                <c:formatCode>0.00%</c:formatCode>
                <c:ptCount val="2"/>
                <c:pt idx="0">
                  <c:v>0.49230000000000002</c:v>
                </c:pt>
                <c:pt idx="1">
                  <c:v>0.50770000000000004</c:v>
                </c:pt>
              </c:numCache>
            </c:numRef>
          </c:val>
          <c:extLst>
            <c:ext xmlns:c16="http://schemas.microsoft.com/office/drawing/2014/chart" uri="{C3380CC4-5D6E-409C-BE32-E72D297353CC}">
              <c16:uniqueId val="{00000002-210F-4CB5-A274-D1E88EB2F35A}"/>
            </c:ext>
          </c:extLst>
        </c:ser>
        <c:dLbls>
          <c:dLblPos val="outEnd"/>
          <c:showLegendKey val="0"/>
          <c:showVal val="1"/>
          <c:showCatName val="0"/>
          <c:showSerName val="0"/>
          <c:showPercent val="0"/>
          <c:showBubbleSize val="0"/>
        </c:dLbls>
        <c:gapWidth val="219"/>
        <c:overlap val="-27"/>
        <c:axId val="986534575"/>
        <c:axId val="753523247"/>
      </c:barChart>
      <c:catAx>
        <c:axId val="9865345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53523247"/>
        <c:crosses val="autoZero"/>
        <c:auto val="1"/>
        <c:lblAlgn val="ctr"/>
        <c:lblOffset val="100"/>
        <c:noMultiLvlLbl val="0"/>
      </c:catAx>
      <c:valAx>
        <c:axId val="7535232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865345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SINR Comparison </a:t>
            </a:r>
            <a:endParaRPr lang="zh-CN"/>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Sheet1!$A$165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Sheet1!$B$164:$F$164</c:f>
              <c:strCache>
                <c:ptCount val="5"/>
                <c:pt idx="0">
                  <c:v>(Min,-4)</c:v>
                </c:pt>
                <c:pt idx="1">
                  <c:v>(-4,0)</c:v>
                </c:pt>
                <c:pt idx="2">
                  <c:v>(0,7)</c:v>
                </c:pt>
                <c:pt idx="3">
                  <c:v>(7,15 &lt;)</c:v>
                </c:pt>
                <c:pt idx="4">
                  <c:v>ACCEPTABLE SINR</c:v>
                </c:pt>
              </c:strCache>
            </c:strRef>
          </c:cat>
          <c:val>
            <c:numRef>
              <c:f>Sheet1!$B$165:$F$165</c:f>
              <c:numCache>
                <c:formatCode>0.00%</c:formatCode>
                <c:ptCount val="5"/>
                <c:pt idx="0">
                  <c:v>7.3000000000000001E-3</c:v>
                </c:pt>
                <c:pt idx="1">
                  <c:v>4.0300000000000002E-2</c:v>
                </c:pt>
                <c:pt idx="2">
                  <c:v>0.29809999999999998</c:v>
                </c:pt>
                <c:pt idx="3">
                  <c:v>0.65429999999999999</c:v>
                </c:pt>
                <c:pt idx="4">
                  <c:v>0.95239999999999991</c:v>
                </c:pt>
              </c:numCache>
            </c:numRef>
          </c:val>
          <c:extLst>
            <c:ext xmlns:c16="http://schemas.microsoft.com/office/drawing/2014/chart" uri="{C3380CC4-5D6E-409C-BE32-E72D297353CC}">
              <c16:uniqueId val="{00000000-A285-4C4A-BAE0-D617ACC07B9E}"/>
            </c:ext>
          </c:extLst>
        </c:ser>
        <c:ser>
          <c:idx val="2"/>
          <c:order val="1"/>
          <c:tx>
            <c:strRef>
              <c:f>Sheet1!$A$166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Sheet1!$B$164:$F$164</c:f>
              <c:strCache>
                <c:ptCount val="5"/>
                <c:pt idx="0">
                  <c:v>(Min,-4)</c:v>
                </c:pt>
                <c:pt idx="1">
                  <c:v>(-4,0)</c:v>
                </c:pt>
                <c:pt idx="2">
                  <c:v>(0,7)</c:v>
                </c:pt>
                <c:pt idx="3">
                  <c:v>(7,15 &lt;)</c:v>
                </c:pt>
                <c:pt idx="4">
                  <c:v>ACCEPTABLE SINR</c:v>
                </c:pt>
              </c:strCache>
            </c:strRef>
          </c:cat>
          <c:val>
            <c:numRef>
              <c:f>Sheet1!$B$166:$F$166</c:f>
              <c:numCache>
                <c:formatCode>0.00%</c:formatCode>
                <c:ptCount val="5"/>
                <c:pt idx="0">
                  <c:v>3.44E-2</c:v>
                </c:pt>
                <c:pt idx="1">
                  <c:v>0.16470000000000001</c:v>
                </c:pt>
                <c:pt idx="2">
                  <c:v>0.36349999999999999</c:v>
                </c:pt>
                <c:pt idx="3">
                  <c:v>0.43740000000000001</c:v>
                </c:pt>
                <c:pt idx="4">
                  <c:v>0.80089999999999995</c:v>
                </c:pt>
              </c:numCache>
            </c:numRef>
          </c:val>
          <c:extLst>
            <c:ext xmlns:c16="http://schemas.microsoft.com/office/drawing/2014/chart" uri="{C3380CC4-5D6E-409C-BE32-E72D297353CC}">
              <c16:uniqueId val="{00000001-A285-4C4A-BAE0-D617ACC07B9E}"/>
            </c:ext>
          </c:extLst>
        </c:ser>
        <c:ser>
          <c:idx val="1"/>
          <c:order val="2"/>
          <c:tx>
            <c:strRef>
              <c:f>Sheet1!$A$167</c:f>
              <c:strCache>
                <c:ptCount val="1"/>
                <c:pt idx="0">
                  <c:v>CELTISS</c:v>
                </c:pt>
              </c:strCache>
            </c:strRef>
          </c:tx>
          <c:spPr>
            <a:solidFill>
              <a:srgbClr val="0070C0"/>
            </a:solidFill>
            <a:ln>
              <a:noFill/>
            </a:ln>
            <a:effectLst/>
          </c:spPr>
          <c:invertIfNegative val="0"/>
          <c:dLbls>
            <c:dLbl>
              <c:idx val="0"/>
              <c:layout>
                <c:manualLayout>
                  <c:x val="2.6811111111111112E-2"/>
                  <c:y val="-1.5573981098957592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285-4C4A-BAE0-D617ACC07B9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Sheet1!$B$164:$F$164</c:f>
              <c:strCache>
                <c:ptCount val="5"/>
                <c:pt idx="0">
                  <c:v>(Min,-4)</c:v>
                </c:pt>
                <c:pt idx="1">
                  <c:v>(-4,0)</c:v>
                </c:pt>
                <c:pt idx="2">
                  <c:v>(0,7)</c:v>
                </c:pt>
                <c:pt idx="3">
                  <c:v>(7,15 &lt;)</c:v>
                </c:pt>
                <c:pt idx="4">
                  <c:v>ACCEPTABLE SINR</c:v>
                </c:pt>
              </c:strCache>
            </c:strRef>
          </c:cat>
          <c:val>
            <c:numRef>
              <c:f>Sheet1!$B$167:$F$167</c:f>
              <c:numCache>
                <c:formatCode>0.00%</c:formatCode>
                <c:ptCount val="5"/>
                <c:pt idx="0">
                  <c:v>8.5000000000000006E-3</c:v>
                </c:pt>
                <c:pt idx="1">
                  <c:v>4.8300000000000003E-2</c:v>
                </c:pt>
                <c:pt idx="2">
                  <c:v>0.26279999999999998</c:v>
                </c:pt>
                <c:pt idx="3">
                  <c:v>0.6804</c:v>
                </c:pt>
                <c:pt idx="4">
                  <c:v>0.94320000000000004</c:v>
                </c:pt>
              </c:numCache>
            </c:numRef>
          </c:val>
          <c:extLst>
            <c:ext xmlns:c16="http://schemas.microsoft.com/office/drawing/2014/chart" uri="{C3380CC4-5D6E-409C-BE32-E72D297353CC}">
              <c16:uniqueId val="{00000003-A285-4C4A-BAE0-D617ACC07B9E}"/>
            </c:ext>
          </c:extLst>
        </c:ser>
        <c:dLbls>
          <c:dLblPos val="outEnd"/>
          <c:showLegendKey val="0"/>
          <c:showVal val="1"/>
          <c:showCatName val="0"/>
          <c:showSerName val="0"/>
          <c:showPercent val="0"/>
          <c:showBubbleSize val="0"/>
        </c:dLbls>
        <c:gapWidth val="219"/>
        <c:overlap val="-27"/>
        <c:axId val="217392256"/>
        <c:axId val="217393792"/>
      </c:barChart>
      <c:catAx>
        <c:axId val="217392256"/>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17393792"/>
        <c:crosses val="autoZero"/>
        <c:auto val="1"/>
        <c:lblAlgn val="ctr"/>
        <c:lblOffset val="100"/>
        <c:noMultiLvlLbl val="0"/>
      </c:catAx>
      <c:valAx>
        <c:axId val="21739379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17392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RSRP Distribution (%)</a:t>
            </a:r>
          </a:p>
        </c:rich>
      </c:tx>
      <c:layout>
        <c:manualLayout>
          <c:xMode val="edge"/>
          <c:yMode val="edge"/>
          <c:x val="0.3653220940743403"/>
          <c:y val="5.1584447292925599E-2"/>
          <c:w val="0.5281212329864502"/>
          <c:h val="0.1852854341268539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7498151909683349E-2"/>
          <c:y val="0.17954011940595618"/>
          <c:w val="0.901385046637452"/>
          <c:h val="0.63360087383611008"/>
        </c:manualLayout>
      </c:layout>
      <c:barChart>
        <c:barDir val="col"/>
        <c:grouping val="clustered"/>
        <c:varyColors val="0"/>
        <c:ser>
          <c:idx val="0"/>
          <c:order val="0"/>
          <c:tx>
            <c:strRef>
              <c:f>Sheet1!$A$45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Sheet1!$B$44:$D$44</c:f>
              <c:strCache>
                <c:ptCount val="3"/>
                <c:pt idx="0">
                  <c:v>Indoor &gt; -78</c:v>
                </c:pt>
                <c:pt idx="1">
                  <c:v>Incar &gt; -90</c:v>
                </c:pt>
                <c:pt idx="2">
                  <c:v>Incar &gt; -95</c:v>
                </c:pt>
              </c:strCache>
            </c:strRef>
          </c:cat>
          <c:val>
            <c:numRef>
              <c:f>Sheet1!$B$45:$D$45</c:f>
              <c:numCache>
                <c:formatCode>0.00%</c:formatCode>
                <c:ptCount val="3"/>
                <c:pt idx="0">
                  <c:v>0.52549999999999997</c:v>
                </c:pt>
                <c:pt idx="1">
                  <c:v>0.9163</c:v>
                </c:pt>
                <c:pt idx="2">
                  <c:v>0.96099999999999997</c:v>
                </c:pt>
              </c:numCache>
            </c:numRef>
          </c:val>
          <c:extLst>
            <c:ext xmlns:c16="http://schemas.microsoft.com/office/drawing/2014/chart" uri="{C3380CC4-5D6E-409C-BE32-E72D297353CC}">
              <c16:uniqueId val="{00000000-5AE4-4E8D-9461-F4CD33607F7C}"/>
            </c:ext>
          </c:extLst>
        </c:ser>
        <c:ser>
          <c:idx val="2"/>
          <c:order val="1"/>
          <c:tx>
            <c:strRef>
              <c:f>Sheet1!$A$46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Sheet1!$B$44:$D$44</c:f>
              <c:strCache>
                <c:ptCount val="3"/>
                <c:pt idx="0">
                  <c:v>Indoor &gt; -78</c:v>
                </c:pt>
                <c:pt idx="1">
                  <c:v>Incar &gt; -90</c:v>
                </c:pt>
                <c:pt idx="2">
                  <c:v>Incar &gt; -95</c:v>
                </c:pt>
              </c:strCache>
            </c:strRef>
          </c:cat>
          <c:val>
            <c:numRef>
              <c:f>Sheet1!$B$46:$D$46</c:f>
              <c:numCache>
                <c:formatCode>0.00%</c:formatCode>
                <c:ptCount val="3"/>
                <c:pt idx="0">
                  <c:v>0.50090000000000001</c:v>
                </c:pt>
                <c:pt idx="1">
                  <c:v>0.89239999999999997</c:v>
                </c:pt>
                <c:pt idx="2">
                  <c:v>0.95730000000000004</c:v>
                </c:pt>
              </c:numCache>
            </c:numRef>
          </c:val>
          <c:extLst>
            <c:ext xmlns:c16="http://schemas.microsoft.com/office/drawing/2014/chart" uri="{C3380CC4-5D6E-409C-BE32-E72D297353CC}">
              <c16:uniqueId val="{00000001-5AE4-4E8D-9461-F4CD33607F7C}"/>
            </c:ext>
          </c:extLst>
        </c:ser>
        <c:ser>
          <c:idx val="1"/>
          <c:order val="2"/>
          <c:tx>
            <c:strRef>
              <c:f>Sheet1!$A$47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Sheet1!$B$44:$D$44</c:f>
              <c:strCache>
                <c:ptCount val="3"/>
                <c:pt idx="0">
                  <c:v>Indoor &gt; -78</c:v>
                </c:pt>
                <c:pt idx="1">
                  <c:v>Incar &gt; -90</c:v>
                </c:pt>
                <c:pt idx="2">
                  <c:v>Incar &gt; -95</c:v>
                </c:pt>
              </c:strCache>
            </c:strRef>
          </c:cat>
          <c:val>
            <c:numRef>
              <c:f>Sheet1!$B$47:$D$47</c:f>
              <c:numCache>
                <c:formatCode>0.00%</c:formatCode>
                <c:ptCount val="3"/>
                <c:pt idx="0">
                  <c:v>0.46929999999999999</c:v>
                </c:pt>
                <c:pt idx="1">
                  <c:v>0.77639999999999998</c:v>
                </c:pt>
                <c:pt idx="2">
                  <c:v>0.9224</c:v>
                </c:pt>
              </c:numCache>
            </c:numRef>
          </c:val>
          <c:extLst>
            <c:ext xmlns:c16="http://schemas.microsoft.com/office/drawing/2014/chart" uri="{C3380CC4-5D6E-409C-BE32-E72D297353CC}">
              <c16:uniqueId val="{00000002-5AE4-4E8D-9461-F4CD33607F7C}"/>
            </c:ext>
          </c:extLst>
        </c:ser>
        <c:dLbls>
          <c:dLblPos val="outEnd"/>
          <c:showLegendKey val="0"/>
          <c:showVal val="1"/>
          <c:showCatName val="0"/>
          <c:showSerName val="0"/>
          <c:showPercent val="0"/>
          <c:showBubbleSize val="0"/>
        </c:dLbls>
        <c:gapWidth val="219"/>
        <c:overlap val="-27"/>
        <c:axId val="284408832"/>
        <c:axId val="286049024"/>
      </c:barChart>
      <c:catAx>
        <c:axId val="284408832"/>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6049024"/>
        <c:crosses val="autoZero"/>
        <c:auto val="1"/>
        <c:lblAlgn val="ctr"/>
        <c:lblOffset val="100"/>
        <c:tickLblSkip val="1"/>
        <c:noMultiLvlLbl val="1"/>
      </c:catAx>
      <c:valAx>
        <c:axId val="28604902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44088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solidFill>
        <a:schemeClr val="bg1">
          <a:lumMod val="65000"/>
        </a:schemeClr>
      </a:solid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Call Blocked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Sheet1!$B$183</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Sheet1!$A$184</c:f>
              <c:strCache>
                <c:ptCount val="1"/>
                <c:pt idx="0">
                  <c:v>CBR (%)</c:v>
                </c:pt>
              </c:strCache>
            </c:strRef>
          </c:cat>
          <c:val>
            <c:numRef>
              <c:f>Sheet1!$B$184</c:f>
              <c:numCache>
                <c:formatCode>0.00%</c:formatCode>
                <c:ptCount val="1"/>
                <c:pt idx="0">
                  <c:v>1.6299999999999999E-2</c:v>
                </c:pt>
              </c:numCache>
            </c:numRef>
          </c:val>
          <c:extLst>
            <c:ext xmlns:c16="http://schemas.microsoft.com/office/drawing/2014/chart" uri="{C3380CC4-5D6E-409C-BE32-E72D297353CC}">
              <c16:uniqueId val="{00000000-E001-46C8-B89C-ED6724D23416}"/>
            </c:ext>
          </c:extLst>
        </c:ser>
        <c:ser>
          <c:idx val="1"/>
          <c:order val="1"/>
          <c:tx>
            <c:strRef>
              <c:f>Sheet1!$C$183</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Sheet1!$A$184</c:f>
              <c:strCache>
                <c:ptCount val="1"/>
                <c:pt idx="0">
                  <c:v>CBR (%)</c:v>
                </c:pt>
              </c:strCache>
            </c:strRef>
          </c:cat>
          <c:val>
            <c:numRef>
              <c:f>Sheet1!$C$184</c:f>
              <c:numCache>
                <c:formatCode>0.00%</c:formatCode>
                <c:ptCount val="1"/>
                <c:pt idx="0">
                  <c:v>2.0500000000000001E-2</c:v>
                </c:pt>
              </c:numCache>
            </c:numRef>
          </c:val>
          <c:extLst>
            <c:ext xmlns:c16="http://schemas.microsoft.com/office/drawing/2014/chart" uri="{C3380CC4-5D6E-409C-BE32-E72D297353CC}">
              <c16:uniqueId val="{00000001-E001-46C8-B89C-ED6724D23416}"/>
            </c:ext>
          </c:extLst>
        </c:ser>
        <c:ser>
          <c:idx val="2"/>
          <c:order val="2"/>
          <c:tx>
            <c:strRef>
              <c:f>Sheet1!$D$183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Sheet1!$A$184</c:f>
              <c:strCache>
                <c:ptCount val="1"/>
                <c:pt idx="0">
                  <c:v>CBR (%)</c:v>
                </c:pt>
              </c:strCache>
            </c:strRef>
          </c:cat>
          <c:val>
            <c:numRef>
              <c:f>Sheet1!$D$184</c:f>
              <c:numCache>
                <c:formatCode>0.00%</c:formatCode>
                <c:ptCount val="1"/>
                <c:pt idx="0">
                  <c:v>1.72E-2</c:v>
                </c:pt>
              </c:numCache>
            </c:numRef>
          </c:val>
          <c:extLst>
            <c:ext xmlns:c16="http://schemas.microsoft.com/office/drawing/2014/chart" uri="{C3380CC4-5D6E-409C-BE32-E72D297353CC}">
              <c16:uniqueId val="{00000002-E001-46C8-B89C-ED6724D23416}"/>
            </c:ext>
          </c:extLst>
        </c:ser>
        <c:dLbls>
          <c:dLblPos val="outEnd"/>
          <c:showLegendKey val="0"/>
          <c:showVal val="1"/>
          <c:showCatName val="0"/>
          <c:showSerName val="0"/>
          <c:showPercent val="0"/>
          <c:showBubbleSize val="0"/>
        </c:dLbls>
        <c:gapWidth val="219"/>
        <c:overlap val="-27"/>
        <c:axId val="322050304"/>
        <c:axId val="322068480"/>
      </c:barChart>
      <c:catAx>
        <c:axId val="32205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68480"/>
        <c:crosses val="autoZero"/>
        <c:auto val="1"/>
        <c:lblAlgn val="ctr"/>
        <c:lblOffset val="100"/>
        <c:noMultiLvlLbl val="0"/>
      </c:catAx>
      <c:valAx>
        <c:axId val="322068480"/>
        <c:scaling>
          <c:orientation val="minMax"/>
          <c:max val="0.1"/>
        </c:scaling>
        <c:delete val="0"/>
        <c:axPos val="l"/>
        <c:majorGridlines>
          <c:spPr>
            <a:ln w="9525" cap="rnd" cmpd="sng" algn="ctr">
              <a:solidFill>
                <a:schemeClr val="bg1">
                  <a:lumMod val="65000"/>
                </a:schemeClr>
              </a:solidFill>
              <a:prstDash val="sysDash"/>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5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fr-FR" sz="1800" dirty="0"/>
              <a:t>Call </a:t>
            </a:r>
            <a:r>
              <a:rPr lang="fr-FR" sz="1800" dirty="0" err="1"/>
              <a:t>Blocked</a:t>
            </a:r>
            <a:r>
              <a:rPr lang="fr-FR" sz="1800" dirty="0"/>
              <a:t> Rate per Technology (%)</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Sheet1!$B$205:$B$206</c:f>
              <c:strCache>
                <c:ptCount val="2"/>
                <c:pt idx="0">
                  <c:v>MTN</c:v>
                </c:pt>
                <c:pt idx="1">
                  <c:v>2G</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Sheet1!$A$207</c:f>
              <c:strCache>
                <c:ptCount val="1"/>
                <c:pt idx="0">
                  <c:v>CBR (%)</c:v>
                </c:pt>
              </c:strCache>
            </c:strRef>
          </c:cat>
          <c:val>
            <c:numRef>
              <c:f>Sheet1!$B$207</c:f>
              <c:numCache>
                <c:formatCode>0.00%</c:formatCode>
                <c:ptCount val="1"/>
                <c:pt idx="0">
                  <c:v>7.7000000000000002E-3</c:v>
                </c:pt>
              </c:numCache>
            </c:numRef>
          </c:val>
          <c:extLst>
            <c:ext xmlns:c16="http://schemas.microsoft.com/office/drawing/2014/chart" uri="{C3380CC4-5D6E-409C-BE32-E72D297353CC}">
              <c16:uniqueId val="{00000000-337F-4FC1-A414-CEFAF3BCF83F}"/>
            </c:ext>
          </c:extLst>
        </c:ser>
        <c:ser>
          <c:idx val="1"/>
          <c:order val="1"/>
          <c:tx>
            <c:strRef>
              <c:f>Sheet1!$C$205:$C$206</c:f>
              <c:strCache>
                <c:ptCount val="2"/>
                <c:pt idx="0">
                  <c:v>MTN</c:v>
                </c:pt>
                <c:pt idx="1">
                  <c:v>3G</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Sheet1!$A$207</c:f>
              <c:strCache>
                <c:ptCount val="1"/>
                <c:pt idx="0">
                  <c:v>CBR (%)</c:v>
                </c:pt>
              </c:strCache>
            </c:strRef>
          </c:cat>
          <c:val>
            <c:numRef>
              <c:f>Sheet1!$C$207</c:f>
              <c:numCache>
                <c:formatCode>0.00%</c:formatCode>
                <c:ptCount val="1"/>
                <c:pt idx="0">
                  <c:v>1.77E-2</c:v>
                </c:pt>
              </c:numCache>
            </c:numRef>
          </c:val>
          <c:extLst>
            <c:ext xmlns:c16="http://schemas.microsoft.com/office/drawing/2014/chart" uri="{C3380CC4-5D6E-409C-BE32-E72D297353CC}">
              <c16:uniqueId val="{00000001-337F-4FC1-A414-CEFAF3BCF83F}"/>
            </c:ext>
          </c:extLst>
        </c:ser>
        <c:ser>
          <c:idx val="2"/>
          <c:order val="2"/>
          <c:tx>
            <c:strRef>
              <c:f>Sheet1!$D$205:$D$206</c:f>
              <c:strCache>
                <c:ptCount val="2"/>
                <c:pt idx="0">
                  <c:v>MOOV</c:v>
                </c:pt>
                <c:pt idx="1">
                  <c:v>2G</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Sheet1!$A$207</c:f>
              <c:strCache>
                <c:ptCount val="1"/>
                <c:pt idx="0">
                  <c:v>CBR (%)</c:v>
                </c:pt>
              </c:strCache>
            </c:strRef>
          </c:cat>
          <c:val>
            <c:numRef>
              <c:f>Sheet1!$D$207</c:f>
              <c:numCache>
                <c:formatCode>0.00%</c:formatCode>
                <c:ptCount val="1"/>
                <c:pt idx="0">
                  <c:v>0</c:v>
                </c:pt>
              </c:numCache>
            </c:numRef>
          </c:val>
          <c:extLst>
            <c:ext xmlns:c16="http://schemas.microsoft.com/office/drawing/2014/chart" uri="{C3380CC4-5D6E-409C-BE32-E72D297353CC}">
              <c16:uniqueId val="{00000002-337F-4FC1-A414-CEFAF3BCF83F}"/>
            </c:ext>
          </c:extLst>
        </c:ser>
        <c:ser>
          <c:idx val="3"/>
          <c:order val="3"/>
          <c:tx>
            <c:strRef>
              <c:f>Sheet1!$E$205:$E$206</c:f>
              <c:strCache>
                <c:ptCount val="2"/>
                <c:pt idx="0">
                  <c:v>MOOV</c:v>
                </c:pt>
                <c:pt idx="1">
                  <c:v>3G</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Sheet1!$A$207</c:f>
              <c:strCache>
                <c:ptCount val="1"/>
                <c:pt idx="0">
                  <c:v>CBR (%)</c:v>
                </c:pt>
              </c:strCache>
            </c:strRef>
          </c:cat>
          <c:val>
            <c:numRef>
              <c:f>Sheet1!$E$207</c:f>
              <c:numCache>
                <c:formatCode>0.00%</c:formatCode>
                <c:ptCount val="1"/>
                <c:pt idx="0">
                  <c:v>2.0400000000000001E-2</c:v>
                </c:pt>
              </c:numCache>
            </c:numRef>
          </c:val>
          <c:extLst>
            <c:ext xmlns:c16="http://schemas.microsoft.com/office/drawing/2014/chart" uri="{C3380CC4-5D6E-409C-BE32-E72D297353CC}">
              <c16:uniqueId val="{00000003-337F-4FC1-A414-CEFAF3BCF83F}"/>
            </c:ext>
          </c:extLst>
        </c:ser>
        <c:ser>
          <c:idx val="4"/>
          <c:order val="4"/>
          <c:tx>
            <c:strRef>
              <c:f>Sheet1!$F$205:$F$206</c:f>
              <c:strCache>
                <c:ptCount val="2"/>
                <c:pt idx="0">
                  <c:v>CELTISS</c:v>
                </c:pt>
                <c:pt idx="1">
                  <c:v>2G</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Sheet1!$A$207</c:f>
              <c:strCache>
                <c:ptCount val="1"/>
                <c:pt idx="0">
                  <c:v>CBR (%)</c:v>
                </c:pt>
              </c:strCache>
            </c:strRef>
          </c:cat>
          <c:val>
            <c:numRef>
              <c:f>Sheet1!$F$207</c:f>
              <c:numCache>
                <c:formatCode>0.00%</c:formatCode>
                <c:ptCount val="1"/>
                <c:pt idx="0">
                  <c:v>1.4200000000000001E-2</c:v>
                </c:pt>
              </c:numCache>
            </c:numRef>
          </c:val>
          <c:extLst>
            <c:ext xmlns:c16="http://schemas.microsoft.com/office/drawing/2014/chart" uri="{C3380CC4-5D6E-409C-BE32-E72D297353CC}">
              <c16:uniqueId val="{00000004-337F-4FC1-A414-CEFAF3BCF83F}"/>
            </c:ext>
          </c:extLst>
        </c:ser>
        <c:ser>
          <c:idx val="5"/>
          <c:order val="5"/>
          <c:tx>
            <c:strRef>
              <c:f>Sheet1!$G$205:$G$206</c:f>
              <c:strCache>
                <c:ptCount val="2"/>
                <c:pt idx="0">
                  <c:v>CELTISS</c:v>
                </c:pt>
                <c:pt idx="1">
                  <c:v>3G</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Sheet1!$A$207</c:f>
              <c:strCache>
                <c:ptCount val="1"/>
                <c:pt idx="0">
                  <c:v>CBR (%)</c:v>
                </c:pt>
              </c:strCache>
            </c:strRef>
          </c:cat>
          <c:val>
            <c:numRef>
              <c:f>Sheet1!$G$207</c:f>
              <c:numCache>
                <c:formatCode>0.00%</c:formatCode>
                <c:ptCount val="1"/>
                <c:pt idx="0">
                  <c:v>1.7899999999999999E-2</c:v>
                </c:pt>
              </c:numCache>
            </c:numRef>
          </c:val>
          <c:extLst>
            <c:ext xmlns:c16="http://schemas.microsoft.com/office/drawing/2014/chart" uri="{C3380CC4-5D6E-409C-BE32-E72D297353CC}">
              <c16:uniqueId val="{00000005-337F-4FC1-A414-CEFAF3BCF83F}"/>
            </c:ext>
          </c:extLst>
        </c:ser>
        <c:dLbls>
          <c:dLblPos val="outEnd"/>
          <c:showLegendKey val="0"/>
          <c:showVal val="1"/>
          <c:showCatName val="0"/>
          <c:showSerName val="0"/>
          <c:showPercent val="0"/>
          <c:showBubbleSize val="0"/>
        </c:dLbls>
        <c:gapWidth val="219"/>
        <c:overlap val="-27"/>
        <c:axId val="322050304"/>
        <c:axId val="322068480"/>
      </c:barChart>
      <c:catAx>
        <c:axId val="32205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68480"/>
        <c:crosses val="autoZero"/>
        <c:auto val="1"/>
        <c:lblAlgn val="ctr"/>
        <c:lblOffset val="100"/>
        <c:noMultiLvlLbl val="0"/>
      </c:catAx>
      <c:valAx>
        <c:axId val="322068480"/>
        <c:scaling>
          <c:orientation val="minMax"/>
          <c:max val="0.1"/>
        </c:scaling>
        <c:delete val="0"/>
        <c:axPos val="l"/>
        <c:majorGridlines>
          <c:spPr>
            <a:ln w="9525" cap="flat" cmpd="sng" algn="ctr">
              <a:solidFill>
                <a:schemeClr val="tx1">
                  <a:lumMod val="15000"/>
                  <a:lumOff val="85000"/>
                </a:schemeClr>
              </a:solidFill>
              <a:prstDash val="sysDash"/>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5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Call Drop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Sheet1!$A$271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Sheet1!$B$270</c:f>
              <c:strCache>
                <c:ptCount val="1"/>
                <c:pt idx="0">
                  <c:v>CDR (%)</c:v>
                </c:pt>
              </c:strCache>
            </c:strRef>
          </c:cat>
          <c:val>
            <c:numRef>
              <c:f>Sheet1!$B$271</c:f>
              <c:numCache>
                <c:formatCode>0.00%</c:formatCode>
                <c:ptCount val="1"/>
                <c:pt idx="0">
                  <c:v>2.3E-3</c:v>
                </c:pt>
              </c:numCache>
            </c:numRef>
          </c:val>
          <c:extLst>
            <c:ext xmlns:c16="http://schemas.microsoft.com/office/drawing/2014/chart" uri="{C3380CC4-5D6E-409C-BE32-E72D297353CC}">
              <c16:uniqueId val="{00000000-3A3A-447D-A6E2-B6A101BE273E}"/>
            </c:ext>
          </c:extLst>
        </c:ser>
        <c:ser>
          <c:idx val="1"/>
          <c:order val="1"/>
          <c:tx>
            <c:strRef>
              <c:f>Sheet1!$A$272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Sheet1!$B$270</c:f>
              <c:strCache>
                <c:ptCount val="1"/>
                <c:pt idx="0">
                  <c:v>CDR (%)</c:v>
                </c:pt>
              </c:strCache>
            </c:strRef>
          </c:cat>
          <c:val>
            <c:numRef>
              <c:f>Sheet1!$B$272</c:f>
              <c:numCache>
                <c:formatCode>0.00%</c:formatCode>
                <c:ptCount val="1"/>
                <c:pt idx="0">
                  <c:v>1.66E-2</c:v>
                </c:pt>
              </c:numCache>
            </c:numRef>
          </c:val>
          <c:extLst>
            <c:ext xmlns:c16="http://schemas.microsoft.com/office/drawing/2014/chart" uri="{C3380CC4-5D6E-409C-BE32-E72D297353CC}">
              <c16:uniqueId val="{00000001-3A3A-447D-A6E2-B6A101BE273E}"/>
            </c:ext>
          </c:extLst>
        </c:ser>
        <c:ser>
          <c:idx val="2"/>
          <c:order val="2"/>
          <c:tx>
            <c:strRef>
              <c:f>Sheet1!$A$273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Sheet1!$B$270</c:f>
              <c:strCache>
                <c:ptCount val="1"/>
                <c:pt idx="0">
                  <c:v>CDR (%)</c:v>
                </c:pt>
              </c:strCache>
            </c:strRef>
          </c:cat>
          <c:val>
            <c:numRef>
              <c:f>Sheet1!$B$273</c:f>
              <c:numCache>
                <c:formatCode>0.00%</c:formatCode>
                <c:ptCount val="1"/>
                <c:pt idx="0">
                  <c:v>2.3999999999999998E-3</c:v>
                </c:pt>
              </c:numCache>
            </c:numRef>
          </c:val>
          <c:extLst>
            <c:ext xmlns:c16="http://schemas.microsoft.com/office/drawing/2014/chart" uri="{C3380CC4-5D6E-409C-BE32-E72D297353CC}">
              <c16:uniqueId val="{00000002-3A3A-447D-A6E2-B6A101BE273E}"/>
            </c:ext>
          </c:extLst>
        </c:ser>
        <c:dLbls>
          <c:dLblPos val="outEnd"/>
          <c:showLegendKey val="0"/>
          <c:showVal val="1"/>
          <c:showCatName val="0"/>
          <c:showSerName val="0"/>
          <c:showPercent val="0"/>
          <c:showBubbleSize val="0"/>
        </c:dLbls>
        <c:gapWidth val="219"/>
        <c:overlap val="-27"/>
        <c:axId val="287568256"/>
        <c:axId val="287569792"/>
      </c:barChart>
      <c:catAx>
        <c:axId val="287568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569792"/>
        <c:crosses val="autoZero"/>
        <c:auto val="1"/>
        <c:lblAlgn val="ctr"/>
        <c:lblOffset val="100"/>
        <c:noMultiLvlLbl val="0"/>
      </c:catAx>
      <c:valAx>
        <c:axId val="287569792"/>
        <c:scaling>
          <c:orientation val="minMax"/>
          <c:max val="2.0000000000000004E-2"/>
        </c:scaling>
        <c:delete val="0"/>
        <c:axPos val="l"/>
        <c:majorGridlines>
          <c:spPr>
            <a:ln w="9525" cap="flat" cmpd="sng" algn="ctr">
              <a:solidFill>
                <a:schemeClr val="tx1">
                  <a:lumMod val="15000"/>
                  <a:lumOff val="85000"/>
                </a:schemeClr>
              </a:solidFill>
              <a:prstDash val="sysDash"/>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568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fr-FR" b="1" dirty="0"/>
              <a:t>Average MOS</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Sheet1!$B$84</c:f>
              <c:strCache>
                <c:ptCount val="1"/>
                <c:pt idx="0">
                  <c:v>MTN</c:v>
                </c:pt>
              </c:strCache>
            </c:strRef>
          </c:tx>
          <c:spPr>
            <a:solidFill>
              <a:srgbClr val="FFC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Sheet1!$A$85</c:f>
              <c:strCache>
                <c:ptCount val="1"/>
                <c:pt idx="0">
                  <c:v>Avrege MOS</c:v>
                </c:pt>
              </c:strCache>
            </c:strRef>
          </c:cat>
          <c:val>
            <c:numRef>
              <c:f>Sheet1!$B$85</c:f>
              <c:numCache>
                <c:formatCode>General</c:formatCode>
                <c:ptCount val="1"/>
                <c:pt idx="0">
                  <c:v>3.7</c:v>
                </c:pt>
              </c:numCache>
            </c:numRef>
          </c:val>
          <c:extLst>
            <c:ext xmlns:c16="http://schemas.microsoft.com/office/drawing/2014/chart" uri="{C3380CC4-5D6E-409C-BE32-E72D297353CC}">
              <c16:uniqueId val="{00000000-76B0-41B2-BB2C-098470CABA57}"/>
            </c:ext>
          </c:extLst>
        </c:ser>
        <c:ser>
          <c:idx val="1"/>
          <c:order val="1"/>
          <c:tx>
            <c:strRef>
              <c:f>Sheet1!$C$84</c:f>
              <c:strCache>
                <c:ptCount val="1"/>
                <c:pt idx="0">
                  <c:v>MOOV</c:v>
                </c:pt>
              </c:strCache>
            </c:strRef>
          </c:tx>
          <c:spPr>
            <a:solidFill>
              <a:srgbClr val="92D05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Sheet1!$A$85</c:f>
              <c:strCache>
                <c:ptCount val="1"/>
                <c:pt idx="0">
                  <c:v>Avrege MOS</c:v>
                </c:pt>
              </c:strCache>
            </c:strRef>
          </c:cat>
          <c:val>
            <c:numRef>
              <c:f>Sheet1!$C$85</c:f>
              <c:numCache>
                <c:formatCode>General</c:formatCode>
                <c:ptCount val="1"/>
                <c:pt idx="0">
                  <c:v>3.92</c:v>
                </c:pt>
              </c:numCache>
            </c:numRef>
          </c:val>
          <c:extLst>
            <c:ext xmlns:c16="http://schemas.microsoft.com/office/drawing/2014/chart" uri="{C3380CC4-5D6E-409C-BE32-E72D297353CC}">
              <c16:uniqueId val="{00000001-76B0-41B2-BB2C-098470CABA57}"/>
            </c:ext>
          </c:extLst>
        </c:ser>
        <c:ser>
          <c:idx val="2"/>
          <c:order val="2"/>
          <c:tx>
            <c:strRef>
              <c:f>Sheet1!$D$84</c:f>
              <c:strCache>
                <c:ptCount val="1"/>
                <c:pt idx="0">
                  <c:v>CELTISS</c:v>
                </c:pt>
              </c:strCache>
            </c:strRef>
          </c:tx>
          <c:spPr>
            <a:solidFill>
              <a:srgbClr val="0070C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Sheet1!$A$85</c:f>
              <c:strCache>
                <c:ptCount val="1"/>
                <c:pt idx="0">
                  <c:v>Avrege MOS</c:v>
                </c:pt>
              </c:strCache>
            </c:strRef>
          </c:cat>
          <c:val>
            <c:numRef>
              <c:f>Sheet1!$D$85</c:f>
              <c:numCache>
                <c:formatCode>General</c:formatCode>
                <c:ptCount val="1"/>
                <c:pt idx="0">
                  <c:v>3.85</c:v>
                </c:pt>
              </c:numCache>
            </c:numRef>
          </c:val>
          <c:extLst>
            <c:ext xmlns:c16="http://schemas.microsoft.com/office/drawing/2014/chart" uri="{C3380CC4-5D6E-409C-BE32-E72D297353CC}">
              <c16:uniqueId val="{00000002-76B0-41B2-BB2C-098470CABA57}"/>
            </c:ext>
          </c:extLst>
        </c:ser>
        <c:dLbls>
          <c:dLblPos val="outEnd"/>
          <c:showLegendKey val="0"/>
          <c:showVal val="1"/>
          <c:showCatName val="0"/>
          <c:showSerName val="0"/>
          <c:showPercent val="0"/>
          <c:showBubbleSize val="0"/>
        </c:dLbls>
        <c:gapWidth val="219"/>
        <c:overlap val="-27"/>
        <c:axId val="980399711"/>
        <c:axId val="1072775535"/>
      </c:barChart>
      <c:catAx>
        <c:axId val="980399711"/>
        <c:scaling>
          <c:orientation val="minMax"/>
        </c:scaling>
        <c:delete val="1"/>
        <c:axPos val="b"/>
        <c:numFmt formatCode="General" sourceLinked="1"/>
        <c:majorTickMark val="none"/>
        <c:minorTickMark val="none"/>
        <c:tickLblPos val="nextTo"/>
        <c:crossAx val="1072775535"/>
        <c:crosses val="autoZero"/>
        <c:auto val="1"/>
        <c:lblAlgn val="ctr"/>
        <c:lblOffset val="100"/>
        <c:noMultiLvlLbl val="0"/>
      </c:catAx>
      <c:valAx>
        <c:axId val="1072775535"/>
        <c:scaling>
          <c:orientation val="minMax"/>
          <c:max val="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80399711"/>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fr-FR" b="1" dirty="0"/>
              <a:t>Voice Quality Distribution (%)</a:t>
            </a:r>
          </a:p>
        </c:rich>
      </c:tx>
      <c:layout>
        <c:manualLayout>
          <c:xMode val="edge"/>
          <c:yMode val="edge"/>
          <c:x val="0.25289581422758561"/>
          <c:y val="3.7479882885430832E-2"/>
          <c:w val="0.7471042275428772"/>
          <c:h val="0.15181452035903931"/>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5.5909411963958627E-2"/>
          <c:y val="0.20998453032890915"/>
          <c:w val="0.89281024070082438"/>
          <c:h val="0.65969551709705432"/>
        </c:manualLayout>
      </c:layout>
      <c:barChart>
        <c:barDir val="col"/>
        <c:grouping val="clustered"/>
        <c:varyColors val="0"/>
        <c:ser>
          <c:idx val="0"/>
          <c:order val="0"/>
          <c:tx>
            <c:strRef>
              <c:f>Sheet1!$A$71</c:f>
              <c:strCache>
                <c:ptCount val="1"/>
                <c:pt idx="0">
                  <c:v>MTN</c:v>
                </c:pt>
              </c:strCache>
            </c:strRef>
          </c:tx>
          <c:spPr>
            <a:solidFill>
              <a:srgbClr val="FFC000"/>
            </a:solidFill>
            <a:ln>
              <a:noFill/>
            </a:ln>
            <a:effectLst/>
          </c:spPr>
          <c:invertIfNegative val="0"/>
          <c:dLbls>
            <c:spPr>
              <a:noFill/>
              <a:ln>
                <a:noFill/>
              </a:ln>
              <a:effectLst/>
            </c:spPr>
            <c:txPr>
              <a:bodyPr rot="27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Sheet1!$B$70:$F$70</c:f>
              <c:strCache>
                <c:ptCount val="5"/>
                <c:pt idx="0">
                  <c:v>Excellent</c:v>
                </c:pt>
                <c:pt idx="1">
                  <c:v>Good</c:v>
                </c:pt>
                <c:pt idx="2">
                  <c:v>Poor</c:v>
                </c:pt>
                <c:pt idx="3">
                  <c:v>Bad</c:v>
                </c:pt>
                <c:pt idx="4">
                  <c:v>Excel+Goog</c:v>
                </c:pt>
              </c:strCache>
            </c:strRef>
          </c:cat>
          <c:val>
            <c:numRef>
              <c:f>Sheet1!$B$71:$F$71</c:f>
              <c:numCache>
                <c:formatCode>0.00%</c:formatCode>
                <c:ptCount val="5"/>
                <c:pt idx="0">
                  <c:v>0.26169999999999999</c:v>
                </c:pt>
                <c:pt idx="1">
                  <c:v>0.68300000000000005</c:v>
                </c:pt>
                <c:pt idx="2">
                  <c:v>3.9100000000000003E-2</c:v>
                </c:pt>
                <c:pt idx="3">
                  <c:v>1.61E-2</c:v>
                </c:pt>
                <c:pt idx="4">
                  <c:v>0.9447000000000001</c:v>
                </c:pt>
              </c:numCache>
            </c:numRef>
          </c:val>
          <c:extLst>
            <c:ext xmlns:c16="http://schemas.microsoft.com/office/drawing/2014/chart" uri="{C3380CC4-5D6E-409C-BE32-E72D297353CC}">
              <c16:uniqueId val="{00000000-0E27-40C0-AF9E-059FB3022278}"/>
            </c:ext>
          </c:extLst>
        </c:ser>
        <c:ser>
          <c:idx val="2"/>
          <c:order val="1"/>
          <c:tx>
            <c:strRef>
              <c:f>Sheet1!$A$72</c:f>
              <c:strCache>
                <c:ptCount val="1"/>
                <c:pt idx="0">
                  <c:v>MOOV</c:v>
                </c:pt>
              </c:strCache>
            </c:strRef>
          </c:tx>
          <c:spPr>
            <a:solidFill>
              <a:srgbClr val="92D050"/>
            </a:solidFill>
            <a:ln>
              <a:noFill/>
            </a:ln>
            <a:effectLst/>
          </c:spPr>
          <c:invertIfNegative val="0"/>
          <c:dLbls>
            <c:spPr>
              <a:noFill/>
              <a:ln>
                <a:noFill/>
              </a:ln>
              <a:effectLst/>
            </c:spPr>
            <c:txPr>
              <a:bodyPr rot="27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Sheet1!$B$70:$F$70</c:f>
              <c:strCache>
                <c:ptCount val="5"/>
                <c:pt idx="0">
                  <c:v>Excellent</c:v>
                </c:pt>
                <c:pt idx="1">
                  <c:v>Good</c:v>
                </c:pt>
                <c:pt idx="2">
                  <c:v>Poor</c:v>
                </c:pt>
                <c:pt idx="3">
                  <c:v>Bad</c:v>
                </c:pt>
                <c:pt idx="4">
                  <c:v>Excel+Goog</c:v>
                </c:pt>
              </c:strCache>
            </c:strRef>
          </c:cat>
          <c:val>
            <c:numRef>
              <c:f>Sheet1!$B$72:$F$72</c:f>
              <c:numCache>
                <c:formatCode>0.00%</c:formatCode>
                <c:ptCount val="5"/>
                <c:pt idx="0">
                  <c:v>0.85370000000000001</c:v>
                </c:pt>
                <c:pt idx="1">
                  <c:v>0.1192</c:v>
                </c:pt>
                <c:pt idx="2">
                  <c:v>1.32E-2</c:v>
                </c:pt>
                <c:pt idx="3">
                  <c:v>1.3899999999999999E-2</c:v>
                </c:pt>
                <c:pt idx="4">
                  <c:v>0.97289999999999999</c:v>
                </c:pt>
              </c:numCache>
            </c:numRef>
          </c:val>
          <c:extLst>
            <c:ext xmlns:c16="http://schemas.microsoft.com/office/drawing/2014/chart" uri="{C3380CC4-5D6E-409C-BE32-E72D297353CC}">
              <c16:uniqueId val="{00000001-0E27-40C0-AF9E-059FB3022278}"/>
            </c:ext>
          </c:extLst>
        </c:ser>
        <c:ser>
          <c:idx val="1"/>
          <c:order val="2"/>
          <c:tx>
            <c:strRef>
              <c:f>Sheet1!$A$73</c:f>
              <c:strCache>
                <c:ptCount val="1"/>
                <c:pt idx="0">
                  <c:v>CELTISS</c:v>
                </c:pt>
              </c:strCache>
            </c:strRef>
          </c:tx>
          <c:spPr>
            <a:solidFill>
              <a:srgbClr val="0070C0"/>
            </a:solidFill>
            <a:ln>
              <a:noFill/>
            </a:ln>
            <a:effectLst/>
          </c:spPr>
          <c:invertIfNegative val="0"/>
          <c:dLbls>
            <c:spPr>
              <a:noFill/>
              <a:ln>
                <a:noFill/>
              </a:ln>
              <a:effectLst/>
            </c:spPr>
            <c:txPr>
              <a:bodyPr rot="27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Sheet1!$B$70:$F$70</c:f>
              <c:strCache>
                <c:ptCount val="5"/>
                <c:pt idx="0">
                  <c:v>Excellent</c:v>
                </c:pt>
                <c:pt idx="1">
                  <c:v>Good</c:v>
                </c:pt>
                <c:pt idx="2">
                  <c:v>Poor</c:v>
                </c:pt>
                <c:pt idx="3">
                  <c:v>Bad</c:v>
                </c:pt>
                <c:pt idx="4">
                  <c:v>Excel+Goog</c:v>
                </c:pt>
              </c:strCache>
            </c:strRef>
          </c:cat>
          <c:val>
            <c:numRef>
              <c:f>Sheet1!$B$73:$F$73</c:f>
              <c:numCache>
                <c:formatCode>0.00%</c:formatCode>
                <c:ptCount val="5"/>
                <c:pt idx="0">
                  <c:v>0.59060000000000001</c:v>
                </c:pt>
                <c:pt idx="1">
                  <c:v>0.379</c:v>
                </c:pt>
                <c:pt idx="2">
                  <c:v>1.67E-2</c:v>
                </c:pt>
                <c:pt idx="3">
                  <c:v>1.37E-2</c:v>
                </c:pt>
                <c:pt idx="4">
                  <c:v>0.96960000000000002</c:v>
                </c:pt>
              </c:numCache>
            </c:numRef>
          </c:val>
          <c:extLst>
            <c:ext xmlns:c16="http://schemas.microsoft.com/office/drawing/2014/chart" uri="{C3380CC4-5D6E-409C-BE32-E72D297353CC}">
              <c16:uniqueId val="{00000002-0E27-40C0-AF9E-059FB3022278}"/>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System Technology usage(%)</a:t>
            </a:r>
          </a:p>
        </c:rich>
      </c:tx>
      <c:layout>
        <c:manualLayout>
          <c:xMode val="edge"/>
          <c:yMode val="edge"/>
          <c:x val="0.17854483484028488"/>
          <c:y val="3.3464693264286381E-2"/>
          <c:w val="0.7471042275428772"/>
          <c:h val="0.1518145203590393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Sheet1!$A$581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Sheet1!$B$580:$C$580</c:f>
              <c:strCache>
                <c:ptCount val="2"/>
                <c:pt idx="0">
                  <c:v>GSM</c:v>
                </c:pt>
                <c:pt idx="1">
                  <c:v>UMTS</c:v>
                </c:pt>
              </c:strCache>
            </c:strRef>
          </c:cat>
          <c:val>
            <c:numRef>
              <c:f>Sheet1!$B$581:$C$581</c:f>
              <c:numCache>
                <c:formatCode>0.00%</c:formatCode>
                <c:ptCount val="2"/>
                <c:pt idx="0">
                  <c:v>0.30959999999999999</c:v>
                </c:pt>
                <c:pt idx="1">
                  <c:v>0.69040000000000001</c:v>
                </c:pt>
              </c:numCache>
            </c:numRef>
          </c:val>
          <c:extLst>
            <c:ext xmlns:c16="http://schemas.microsoft.com/office/drawing/2014/chart" uri="{C3380CC4-5D6E-409C-BE32-E72D297353CC}">
              <c16:uniqueId val="{00000000-881B-4BEA-9296-1B33FBCFA3EA}"/>
            </c:ext>
          </c:extLst>
        </c:ser>
        <c:ser>
          <c:idx val="2"/>
          <c:order val="1"/>
          <c:tx>
            <c:strRef>
              <c:f>Sheet1!$A$582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Sheet1!$B$580:$C$580</c:f>
              <c:strCache>
                <c:ptCount val="2"/>
                <c:pt idx="0">
                  <c:v>GSM</c:v>
                </c:pt>
                <c:pt idx="1">
                  <c:v>UMTS</c:v>
                </c:pt>
              </c:strCache>
            </c:strRef>
          </c:cat>
          <c:val>
            <c:numRef>
              <c:f>Sheet1!$B$582:$C$582</c:f>
              <c:numCache>
                <c:formatCode>0.00%</c:formatCode>
                <c:ptCount val="2"/>
                <c:pt idx="0">
                  <c:v>1.23E-2</c:v>
                </c:pt>
                <c:pt idx="1">
                  <c:v>0.98770000000000002</c:v>
                </c:pt>
              </c:numCache>
            </c:numRef>
          </c:val>
          <c:extLst>
            <c:ext xmlns:c16="http://schemas.microsoft.com/office/drawing/2014/chart" uri="{C3380CC4-5D6E-409C-BE32-E72D297353CC}">
              <c16:uniqueId val="{00000001-881B-4BEA-9296-1B33FBCFA3EA}"/>
            </c:ext>
          </c:extLst>
        </c:ser>
        <c:ser>
          <c:idx val="1"/>
          <c:order val="2"/>
          <c:tx>
            <c:strRef>
              <c:f>Sheet1!$A$583</c:f>
              <c:strCache>
                <c:ptCount val="1"/>
                <c:pt idx="0">
                  <c:v>CELTISS</c:v>
                </c:pt>
              </c:strCache>
            </c:strRef>
          </c:tx>
          <c:spPr>
            <a:solidFill>
              <a:srgbClr val="0070C0"/>
            </a:solidFill>
            <a:ln>
              <a:noFill/>
            </a:ln>
            <a:effectLst/>
          </c:spPr>
          <c:invertIfNegative val="0"/>
          <c:dPt>
            <c:idx val="1"/>
            <c:invertIfNegative val="0"/>
            <c:bubble3D val="0"/>
            <c:spPr>
              <a:solidFill>
                <a:srgbClr val="0070C0"/>
              </a:solidFill>
              <a:ln>
                <a:solidFill>
                  <a:schemeClr val="bg1"/>
                </a:solidFill>
              </a:ln>
              <a:effectLst/>
            </c:spPr>
            <c:extLst>
              <c:ext xmlns:c16="http://schemas.microsoft.com/office/drawing/2014/chart" uri="{C3380CC4-5D6E-409C-BE32-E72D297353CC}">
                <c16:uniqueId val="{00000003-881B-4BEA-9296-1B33FBCFA3EA}"/>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Sheet1!$B$580:$C$580</c:f>
              <c:strCache>
                <c:ptCount val="2"/>
                <c:pt idx="0">
                  <c:v>GSM</c:v>
                </c:pt>
                <c:pt idx="1">
                  <c:v>UMTS</c:v>
                </c:pt>
              </c:strCache>
            </c:strRef>
          </c:cat>
          <c:val>
            <c:numRef>
              <c:f>Sheet1!$B$583:$C$583</c:f>
              <c:numCache>
                <c:formatCode>0.00%</c:formatCode>
                <c:ptCount val="2"/>
                <c:pt idx="0">
                  <c:v>8.0000000000000002E-3</c:v>
                </c:pt>
                <c:pt idx="1">
                  <c:v>0.99199999999999999</c:v>
                </c:pt>
              </c:numCache>
            </c:numRef>
          </c:val>
          <c:extLst>
            <c:ext xmlns:c16="http://schemas.microsoft.com/office/drawing/2014/chart" uri="{C3380CC4-5D6E-409C-BE32-E72D297353CC}">
              <c16:uniqueId val="{00000002-881B-4BEA-9296-1B33FBCFA3EA}"/>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solidFill>
        <a:schemeClr val="bg1">
          <a:lumMod val="65000"/>
        </a:schemeClr>
      </a:solid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84871" cy="502676"/>
          </a:xfrm>
          <a:prstGeom prst="rect">
            <a:avLst/>
          </a:prstGeom>
          <a:noFill/>
          <a:ln>
            <a:noFill/>
          </a:ln>
        </p:spPr>
        <p:txBody>
          <a:bodyPr spcFirstLastPara="1" wrap="square" lIns="96600" tIns="48300" rIns="96600" bIns="48300" anchor="t"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01698" y="0"/>
            <a:ext cx="2984871" cy="502676"/>
          </a:xfrm>
          <a:prstGeom prst="rect">
            <a:avLst/>
          </a:prstGeom>
          <a:noFill/>
          <a:ln>
            <a:noFill/>
          </a:ln>
        </p:spPr>
        <p:txBody>
          <a:bodyPr spcFirstLastPara="1" wrap="square" lIns="96600" tIns="48300" rIns="96600" bIns="48300" anchor="t" anchorCtr="0">
            <a:noAutofit/>
          </a:bodyPr>
          <a:lstStyle>
            <a:lvl1pPr marR="0" lvl="0" algn="r"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516039"/>
            <a:ext cx="2984871" cy="502674"/>
          </a:xfrm>
          <a:prstGeom prst="rect">
            <a:avLst/>
          </a:prstGeom>
          <a:noFill/>
          <a:ln>
            <a:noFill/>
          </a:ln>
        </p:spPr>
        <p:txBody>
          <a:bodyPr spcFirstLastPara="1" wrap="square" lIns="96600" tIns="48300" rIns="96600" bIns="48300" anchor="b"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marR="0" lvl="0" indent="0" algn="r" rtl="0">
              <a:spcBef>
                <a:spcPts val="0"/>
              </a:spcBef>
              <a:spcAft>
                <a:spcPts val="0"/>
              </a:spcAft>
              <a:buNone/>
            </a:pPr>
            <a:fld id="{00000000-1234-1234-1234-123412341234}" type="slidenum">
              <a:rPr lang="fr-FR" sz="1300" b="0" i="0" u="none" strike="noStrike" cap="none">
                <a:solidFill>
                  <a:schemeClr val="dk1"/>
                </a:solidFill>
                <a:latin typeface="Calibri"/>
                <a:ea typeface="Calibri"/>
                <a:cs typeface="Calibri"/>
                <a:sym typeface="Calibri"/>
              </a:rPr>
              <a:t>‹#›</a:t>
            </a:fld>
            <a:endParaRPr sz="13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Google Shape;1416;p1: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7" name="Google Shape;1417;p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18" name="Google Shape;1418;p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a:t>
            </a:fld>
            <a:endParaRPr>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5"/>
        <p:cNvGrpSpPr/>
        <p:nvPr/>
      </p:nvGrpSpPr>
      <p:grpSpPr>
        <a:xfrm>
          <a:off x="0" y="0"/>
          <a:ext cx="0" cy="0"/>
          <a:chOff x="0" y="0"/>
          <a:chExt cx="0" cy="0"/>
        </a:xfrm>
      </p:grpSpPr>
      <p:sp>
        <p:nvSpPr>
          <p:cNvPr id="1646" name="Google Shape;1646;p10: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47" name="Google Shape;1647;p10: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Google Shape;1653;p1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4" name="Google Shape;1654;p1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55" name="Google Shape;1655;p1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11</a:t>
            </a:fld>
            <a:endParaRPr>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2"/>
        <p:cNvGrpSpPr/>
        <p:nvPr/>
      </p:nvGrpSpPr>
      <p:grpSpPr>
        <a:xfrm>
          <a:off x="0" y="0"/>
          <a:ext cx="0" cy="0"/>
          <a:chOff x="0" y="0"/>
          <a:chExt cx="0" cy="0"/>
        </a:xfrm>
      </p:grpSpPr>
      <p:sp>
        <p:nvSpPr>
          <p:cNvPr id="1663" name="Google Shape;1663;p12: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64" name="Google Shape;1664;p12: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9"/>
        <p:cNvGrpSpPr/>
        <p:nvPr/>
      </p:nvGrpSpPr>
      <p:grpSpPr>
        <a:xfrm>
          <a:off x="0" y="0"/>
          <a:ext cx="0" cy="0"/>
          <a:chOff x="0" y="0"/>
          <a:chExt cx="0" cy="0"/>
        </a:xfrm>
      </p:grpSpPr>
      <p:sp>
        <p:nvSpPr>
          <p:cNvPr id="1670" name="Google Shape;1670;p13: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71" name="Google Shape;1671;p13: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6"/>
        <p:cNvGrpSpPr/>
        <p:nvPr/>
      </p:nvGrpSpPr>
      <p:grpSpPr>
        <a:xfrm>
          <a:off x="0" y="0"/>
          <a:ext cx="0" cy="0"/>
          <a:chOff x="0" y="0"/>
          <a:chExt cx="0" cy="0"/>
        </a:xfrm>
      </p:grpSpPr>
      <p:sp>
        <p:nvSpPr>
          <p:cNvPr id="1677" name="Google Shape;1677;p1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8" name="Google Shape;1678;p1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79" name="Google Shape;1679;p1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14</a:t>
            </a:fld>
            <a:endParaRPr>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0"/>
        <p:cNvGrpSpPr/>
        <p:nvPr/>
      </p:nvGrpSpPr>
      <p:grpSpPr>
        <a:xfrm>
          <a:off x="0" y="0"/>
          <a:ext cx="0" cy="0"/>
          <a:chOff x="0" y="0"/>
          <a:chExt cx="0" cy="0"/>
        </a:xfrm>
      </p:grpSpPr>
      <p:sp>
        <p:nvSpPr>
          <p:cNvPr id="1691" name="Google Shape;1691;p15: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92" name="Google Shape;1692;p15: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7"/>
        <p:cNvGrpSpPr/>
        <p:nvPr/>
      </p:nvGrpSpPr>
      <p:grpSpPr>
        <a:xfrm>
          <a:off x="0" y="0"/>
          <a:ext cx="0" cy="0"/>
          <a:chOff x="0" y="0"/>
          <a:chExt cx="0" cy="0"/>
        </a:xfrm>
      </p:grpSpPr>
      <p:sp>
        <p:nvSpPr>
          <p:cNvPr id="1698" name="Google Shape;1698;p1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9" name="Google Shape;1699;p1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00" name="Google Shape;1700;p1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16</a:t>
            </a:fld>
            <a:endParaRPr>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5"/>
        <p:cNvGrpSpPr/>
        <p:nvPr/>
      </p:nvGrpSpPr>
      <p:grpSpPr>
        <a:xfrm>
          <a:off x="0" y="0"/>
          <a:ext cx="0" cy="0"/>
          <a:chOff x="0" y="0"/>
          <a:chExt cx="0" cy="0"/>
        </a:xfrm>
      </p:grpSpPr>
      <p:sp>
        <p:nvSpPr>
          <p:cNvPr id="1716" name="Google Shape;1716;p1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7" name="Google Shape;1717;p1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18" name="Google Shape;1718;p1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17</a:t>
            </a:fld>
            <a:endParaRPr>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3"/>
        <p:cNvGrpSpPr/>
        <p:nvPr/>
      </p:nvGrpSpPr>
      <p:grpSpPr>
        <a:xfrm>
          <a:off x="0" y="0"/>
          <a:ext cx="0" cy="0"/>
          <a:chOff x="0" y="0"/>
          <a:chExt cx="0" cy="0"/>
        </a:xfrm>
      </p:grpSpPr>
      <p:sp>
        <p:nvSpPr>
          <p:cNvPr id="1734" name="Google Shape;1734;p1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5" name="Google Shape;1735;p1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36" name="Google Shape;1736;p1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18</a:t>
            </a:fld>
            <a:endParaRPr>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p1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3" name="Google Shape;1753;p1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54" name="Google Shape;1754;p1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19</a:t>
            </a:fld>
            <a:endParaRPr>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4"/>
        <p:cNvGrpSpPr/>
        <p:nvPr/>
      </p:nvGrpSpPr>
      <p:grpSpPr>
        <a:xfrm>
          <a:off x="0" y="0"/>
          <a:ext cx="0" cy="0"/>
          <a:chOff x="0" y="0"/>
          <a:chExt cx="0" cy="0"/>
        </a:xfrm>
      </p:grpSpPr>
      <p:sp>
        <p:nvSpPr>
          <p:cNvPr id="1425" name="Google Shape;1425;p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6" name="Google Shape;1426;p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27" name="Google Shape;1427;p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a:t>
            </a:fld>
            <a:endParaRPr>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9"/>
        <p:cNvGrpSpPr/>
        <p:nvPr/>
      </p:nvGrpSpPr>
      <p:grpSpPr>
        <a:xfrm>
          <a:off x="0" y="0"/>
          <a:ext cx="0" cy="0"/>
          <a:chOff x="0" y="0"/>
          <a:chExt cx="0" cy="0"/>
        </a:xfrm>
      </p:grpSpPr>
      <p:sp>
        <p:nvSpPr>
          <p:cNvPr id="1770" name="Google Shape;1770;p2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1" name="Google Shape;1771;p2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72" name="Google Shape;1772;p2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20</a:t>
            </a:fld>
            <a:endParaRPr>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p21: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89" name="Google Shape;1789;p21: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4"/>
        <p:cNvGrpSpPr/>
        <p:nvPr/>
      </p:nvGrpSpPr>
      <p:grpSpPr>
        <a:xfrm>
          <a:off x="0" y="0"/>
          <a:ext cx="0" cy="0"/>
          <a:chOff x="0" y="0"/>
          <a:chExt cx="0" cy="0"/>
        </a:xfrm>
      </p:grpSpPr>
      <p:sp>
        <p:nvSpPr>
          <p:cNvPr id="1795" name="Google Shape;1795;p2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6" name="Google Shape;1796;p2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97" name="Google Shape;1797;p2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22</a:t>
            </a:fld>
            <a:endParaRPr>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3"/>
        <p:cNvGrpSpPr/>
        <p:nvPr/>
      </p:nvGrpSpPr>
      <p:grpSpPr>
        <a:xfrm>
          <a:off x="0" y="0"/>
          <a:ext cx="0" cy="0"/>
          <a:chOff x="0" y="0"/>
          <a:chExt cx="0" cy="0"/>
        </a:xfrm>
      </p:grpSpPr>
      <p:sp>
        <p:nvSpPr>
          <p:cNvPr id="1804" name="Google Shape;1804;p2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5" name="Google Shape;1805;p2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06" name="Google Shape;1806;p2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23</a:t>
            </a:fld>
            <a:endParaRPr>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2"/>
        <p:cNvGrpSpPr/>
        <p:nvPr/>
      </p:nvGrpSpPr>
      <p:grpSpPr>
        <a:xfrm>
          <a:off x="0" y="0"/>
          <a:ext cx="0" cy="0"/>
          <a:chOff x="0" y="0"/>
          <a:chExt cx="0" cy="0"/>
        </a:xfrm>
      </p:grpSpPr>
      <p:sp>
        <p:nvSpPr>
          <p:cNvPr id="1813" name="Google Shape;1813;p2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4" name="Google Shape;1814;p2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15" name="Google Shape;1815;p2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24</a:t>
            </a:fld>
            <a:endParaRPr>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1"/>
        <p:cNvGrpSpPr/>
        <p:nvPr/>
      </p:nvGrpSpPr>
      <p:grpSpPr>
        <a:xfrm>
          <a:off x="0" y="0"/>
          <a:ext cx="0" cy="0"/>
          <a:chOff x="0" y="0"/>
          <a:chExt cx="0" cy="0"/>
        </a:xfrm>
      </p:grpSpPr>
      <p:sp>
        <p:nvSpPr>
          <p:cNvPr id="1822" name="Google Shape;1822;p2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3" name="Google Shape;1823;p2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24" name="Google Shape;1824;p2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25</a:t>
            </a:fld>
            <a:endParaRPr>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p26: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32" name="Google Shape;1832;p26: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7"/>
        <p:cNvGrpSpPr/>
        <p:nvPr/>
      </p:nvGrpSpPr>
      <p:grpSpPr>
        <a:xfrm>
          <a:off x="0" y="0"/>
          <a:ext cx="0" cy="0"/>
          <a:chOff x="0" y="0"/>
          <a:chExt cx="0" cy="0"/>
        </a:xfrm>
      </p:grpSpPr>
      <p:sp>
        <p:nvSpPr>
          <p:cNvPr id="1838" name="Google Shape;1838;p2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9" name="Google Shape;1839;p2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40" name="Google Shape;1840;p2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27</a:t>
            </a:fld>
            <a:endParaRPr>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7"/>
        <p:cNvGrpSpPr/>
        <p:nvPr/>
      </p:nvGrpSpPr>
      <p:grpSpPr>
        <a:xfrm>
          <a:off x="0" y="0"/>
          <a:ext cx="0" cy="0"/>
          <a:chOff x="0" y="0"/>
          <a:chExt cx="0" cy="0"/>
        </a:xfrm>
      </p:grpSpPr>
      <p:sp>
        <p:nvSpPr>
          <p:cNvPr id="1848" name="Google Shape;1848;p2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9" name="Google Shape;1849;p2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50" name="Google Shape;1850;p2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28</a:t>
            </a:fld>
            <a:endParaRPr>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4"/>
        <p:cNvGrpSpPr/>
        <p:nvPr/>
      </p:nvGrpSpPr>
      <p:grpSpPr>
        <a:xfrm>
          <a:off x="0" y="0"/>
          <a:ext cx="0" cy="0"/>
          <a:chOff x="0" y="0"/>
          <a:chExt cx="0" cy="0"/>
        </a:xfrm>
      </p:grpSpPr>
      <p:sp>
        <p:nvSpPr>
          <p:cNvPr id="1865" name="Google Shape;1865;p2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6" name="Google Shape;1866;p2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67" name="Google Shape;1867;p2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29</a:t>
            </a:fld>
            <a:endParaRPr>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Google Shape;1434;p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5" name="Google Shape;1435;p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36" name="Google Shape;1436;p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a:t>
            </a:fld>
            <a:endParaRPr>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4"/>
        <p:cNvGrpSpPr/>
        <p:nvPr/>
      </p:nvGrpSpPr>
      <p:grpSpPr>
        <a:xfrm>
          <a:off x="0" y="0"/>
          <a:ext cx="0" cy="0"/>
          <a:chOff x="0" y="0"/>
          <a:chExt cx="0" cy="0"/>
        </a:xfrm>
      </p:grpSpPr>
      <p:sp>
        <p:nvSpPr>
          <p:cNvPr id="1875" name="Google Shape;1875;p3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6" name="Google Shape;1876;p3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77" name="Google Shape;1877;p3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30</a:t>
            </a:fld>
            <a:endParaRPr>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1"/>
        <p:cNvGrpSpPr/>
        <p:nvPr/>
      </p:nvGrpSpPr>
      <p:grpSpPr>
        <a:xfrm>
          <a:off x="0" y="0"/>
          <a:ext cx="0" cy="0"/>
          <a:chOff x="0" y="0"/>
          <a:chExt cx="0" cy="0"/>
        </a:xfrm>
      </p:grpSpPr>
      <p:sp>
        <p:nvSpPr>
          <p:cNvPr id="1892" name="Google Shape;1892;p3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3" name="Google Shape;1893;p3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94" name="Google Shape;1894;p3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31</a:t>
            </a:fld>
            <a:endParaRPr>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1"/>
        <p:cNvGrpSpPr/>
        <p:nvPr/>
      </p:nvGrpSpPr>
      <p:grpSpPr>
        <a:xfrm>
          <a:off x="0" y="0"/>
          <a:ext cx="0" cy="0"/>
          <a:chOff x="0" y="0"/>
          <a:chExt cx="0" cy="0"/>
        </a:xfrm>
      </p:grpSpPr>
      <p:sp>
        <p:nvSpPr>
          <p:cNvPr id="1902" name="Google Shape;1902;p3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3" name="Google Shape;1903;p3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04" name="Google Shape;1904;p3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32</a:t>
            </a:fld>
            <a:endParaRPr>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8"/>
        <p:cNvGrpSpPr/>
        <p:nvPr/>
      </p:nvGrpSpPr>
      <p:grpSpPr>
        <a:xfrm>
          <a:off x="0" y="0"/>
          <a:ext cx="0" cy="0"/>
          <a:chOff x="0" y="0"/>
          <a:chExt cx="0" cy="0"/>
        </a:xfrm>
      </p:grpSpPr>
      <p:sp>
        <p:nvSpPr>
          <p:cNvPr id="1919" name="Google Shape;1919;p33: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20" name="Google Shape;1920;p33: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5"/>
        <p:cNvGrpSpPr/>
        <p:nvPr/>
      </p:nvGrpSpPr>
      <p:grpSpPr>
        <a:xfrm>
          <a:off x="0" y="0"/>
          <a:ext cx="0" cy="0"/>
          <a:chOff x="0" y="0"/>
          <a:chExt cx="0" cy="0"/>
        </a:xfrm>
      </p:grpSpPr>
      <p:sp>
        <p:nvSpPr>
          <p:cNvPr id="1926" name="Google Shape;1926;p3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7" name="Google Shape;1927;p3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28" name="Google Shape;1928;p3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34</a:t>
            </a:fld>
            <a:endParaRPr>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7"/>
        <p:cNvGrpSpPr/>
        <p:nvPr/>
      </p:nvGrpSpPr>
      <p:grpSpPr>
        <a:xfrm>
          <a:off x="0" y="0"/>
          <a:ext cx="0" cy="0"/>
          <a:chOff x="0" y="0"/>
          <a:chExt cx="0" cy="0"/>
        </a:xfrm>
      </p:grpSpPr>
      <p:sp>
        <p:nvSpPr>
          <p:cNvPr id="1958" name="Google Shape;1958;p3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9" name="Google Shape;1959;p3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60" name="Google Shape;1960;p3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35</a:t>
            </a:fld>
            <a:endParaRPr>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6"/>
        <p:cNvGrpSpPr/>
        <p:nvPr/>
      </p:nvGrpSpPr>
      <p:grpSpPr>
        <a:xfrm>
          <a:off x="0" y="0"/>
          <a:ext cx="0" cy="0"/>
          <a:chOff x="0" y="0"/>
          <a:chExt cx="0" cy="0"/>
        </a:xfrm>
      </p:grpSpPr>
      <p:sp>
        <p:nvSpPr>
          <p:cNvPr id="1937" name="Google Shape;1937;p3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8" name="Google Shape;1938;p3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39" name="Google Shape;1939;p3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36</a:t>
            </a:fld>
            <a:endParaRPr>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8"/>
        <p:cNvGrpSpPr/>
        <p:nvPr/>
      </p:nvGrpSpPr>
      <p:grpSpPr>
        <a:xfrm>
          <a:off x="0" y="0"/>
          <a:ext cx="0" cy="0"/>
          <a:chOff x="0" y="0"/>
          <a:chExt cx="0" cy="0"/>
        </a:xfrm>
      </p:grpSpPr>
      <p:sp>
        <p:nvSpPr>
          <p:cNvPr id="1979" name="Google Shape;1979;p3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0" name="Google Shape;1980;p3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81" name="Google Shape;1981;p3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37</a:t>
            </a:fld>
            <a:endParaRPr>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7"/>
        <p:cNvGrpSpPr/>
        <p:nvPr/>
      </p:nvGrpSpPr>
      <p:grpSpPr>
        <a:xfrm>
          <a:off x="0" y="0"/>
          <a:ext cx="0" cy="0"/>
          <a:chOff x="0" y="0"/>
          <a:chExt cx="0" cy="0"/>
        </a:xfrm>
      </p:grpSpPr>
      <p:sp>
        <p:nvSpPr>
          <p:cNvPr id="1968" name="Google Shape;1968;p3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9" name="Google Shape;1969;p3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dirty="0"/>
          </a:p>
        </p:txBody>
      </p:sp>
      <p:sp>
        <p:nvSpPr>
          <p:cNvPr id="1970" name="Google Shape;1970;p3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38</a:t>
            </a:fld>
            <a:endParaRPr>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9"/>
        <p:cNvGrpSpPr/>
        <p:nvPr/>
      </p:nvGrpSpPr>
      <p:grpSpPr>
        <a:xfrm>
          <a:off x="0" y="0"/>
          <a:ext cx="0" cy="0"/>
          <a:chOff x="0" y="0"/>
          <a:chExt cx="0" cy="0"/>
        </a:xfrm>
      </p:grpSpPr>
      <p:sp>
        <p:nvSpPr>
          <p:cNvPr id="2010" name="Google Shape;2010;p4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1" name="Google Shape;2011;p4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12" name="Google Shape;2012;p4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39</a:t>
            </a:fld>
            <a:endParaRPr>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2"/>
        <p:cNvGrpSpPr/>
        <p:nvPr/>
      </p:nvGrpSpPr>
      <p:grpSpPr>
        <a:xfrm>
          <a:off x="0" y="0"/>
          <a:ext cx="0" cy="0"/>
          <a:chOff x="0" y="0"/>
          <a:chExt cx="0" cy="0"/>
        </a:xfrm>
      </p:grpSpPr>
      <p:sp>
        <p:nvSpPr>
          <p:cNvPr id="1453" name="Google Shape;1453;p4: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54" name="Google Shape;1454;p4: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p4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0" name="Google Shape;2020;p4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21" name="Google Shape;2021;p4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40</a:t>
            </a:fld>
            <a:endParaRPr>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1"/>
        <p:cNvGrpSpPr/>
        <p:nvPr/>
      </p:nvGrpSpPr>
      <p:grpSpPr>
        <a:xfrm>
          <a:off x="0" y="0"/>
          <a:ext cx="0" cy="0"/>
          <a:chOff x="0" y="0"/>
          <a:chExt cx="0" cy="0"/>
        </a:xfrm>
      </p:grpSpPr>
      <p:sp>
        <p:nvSpPr>
          <p:cNvPr id="2062" name="Google Shape;2062;p4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3" name="Google Shape;2063;p4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64" name="Google Shape;2064;p4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41</a:t>
            </a:fld>
            <a:endParaRPr>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0"/>
        <p:cNvGrpSpPr/>
        <p:nvPr/>
      </p:nvGrpSpPr>
      <p:grpSpPr>
        <a:xfrm>
          <a:off x="0" y="0"/>
          <a:ext cx="0" cy="0"/>
          <a:chOff x="0" y="0"/>
          <a:chExt cx="0" cy="0"/>
        </a:xfrm>
      </p:grpSpPr>
      <p:sp>
        <p:nvSpPr>
          <p:cNvPr id="2081" name="Google Shape;2081;p4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2" name="Google Shape;2082;p4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83" name="Google Shape;2083;p4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42</a:t>
            </a:fld>
            <a:endParaRPr>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1"/>
        <p:cNvGrpSpPr/>
        <p:nvPr/>
      </p:nvGrpSpPr>
      <p:grpSpPr>
        <a:xfrm>
          <a:off x="0" y="0"/>
          <a:ext cx="0" cy="0"/>
          <a:chOff x="0" y="0"/>
          <a:chExt cx="0" cy="0"/>
        </a:xfrm>
      </p:grpSpPr>
      <p:sp>
        <p:nvSpPr>
          <p:cNvPr id="2092" name="Google Shape;2092;p48: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93" name="Google Shape;2093;p48: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8"/>
        <p:cNvGrpSpPr/>
        <p:nvPr/>
      </p:nvGrpSpPr>
      <p:grpSpPr>
        <a:xfrm>
          <a:off x="0" y="0"/>
          <a:ext cx="0" cy="0"/>
          <a:chOff x="0" y="0"/>
          <a:chExt cx="0" cy="0"/>
        </a:xfrm>
      </p:grpSpPr>
      <p:sp>
        <p:nvSpPr>
          <p:cNvPr id="2099" name="Google Shape;2099;p4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0" name="Google Shape;2100;p4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01" name="Google Shape;2101;p4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44</a:t>
            </a:fld>
            <a:endParaRPr>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8"/>
        <p:cNvGrpSpPr/>
        <p:nvPr/>
      </p:nvGrpSpPr>
      <p:grpSpPr>
        <a:xfrm>
          <a:off x="0" y="0"/>
          <a:ext cx="0" cy="0"/>
          <a:chOff x="0" y="0"/>
          <a:chExt cx="0" cy="0"/>
        </a:xfrm>
      </p:grpSpPr>
      <p:sp>
        <p:nvSpPr>
          <p:cNvPr id="2109" name="Google Shape;2109;p5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0" name="Google Shape;2110;p5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11" name="Google Shape;2111;p5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45</a:t>
            </a:fld>
            <a:endParaRPr>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0"/>
        <p:cNvGrpSpPr/>
        <p:nvPr/>
      </p:nvGrpSpPr>
      <p:grpSpPr>
        <a:xfrm>
          <a:off x="0" y="0"/>
          <a:ext cx="0" cy="0"/>
          <a:chOff x="0" y="0"/>
          <a:chExt cx="0" cy="0"/>
        </a:xfrm>
      </p:grpSpPr>
      <p:sp>
        <p:nvSpPr>
          <p:cNvPr id="2121" name="Google Shape;2121;p5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2" name="Google Shape;2122;p5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23" name="Google Shape;2123;p5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46</a:t>
            </a:fld>
            <a:endParaRPr>
              <a:solidFill>
                <a:srgbClr val="000000"/>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0"/>
        <p:cNvGrpSpPr/>
        <p:nvPr/>
      </p:nvGrpSpPr>
      <p:grpSpPr>
        <a:xfrm>
          <a:off x="0" y="0"/>
          <a:ext cx="0" cy="0"/>
          <a:chOff x="0" y="0"/>
          <a:chExt cx="0" cy="0"/>
        </a:xfrm>
      </p:grpSpPr>
      <p:sp>
        <p:nvSpPr>
          <p:cNvPr id="2131" name="Google Shape;2131;p5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2" name="Google Shape;2132;p5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33" name="Google Shape;2133;p5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47</a:t>
            </a:fld>
            <a:endParaRPr>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2"/>
        <p:cNvGrpSpPr/>
        <p:nvPr/>
      </p:nvGrpSpPr>
      <p:grpSpPr>
        <a:xfrm>
          <a:off x="0" y="0"/>
          <a:ext cx="0" cy="0"/>
          <a:chOff x="0" y="0"/>
          <a:chExt cx="0" cy="0"/>
        </a:xfrm>
      </p:grpSpPr>
      <p:sp>
        <p:nvSpPr>
          <p:cNvPr id="2143" name="Google Shape;2143;p5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4" name="Google Shape;2144;p5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45" name="Google Shape;2145;p5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48</a:t>
            </a:fld>
            <a:endParaRPr>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9"/>
        <p:cNvGrpSpPr/>
        <p:nvPr/>
      </p:nvGrpSpPr>
      <p:grpSpPr>
        <a:xfrm>
          <a:off x="0" y="0"/>
          <a:ext cx="0" cy="0"/>
          <a:chOff x="0" y="0"/>
          <a:chExt cx="0" cy="0"/>
        </a:xfrm>
      </p:grpSpPr>
      <p:sp>
        <p:nvSpPr>
          <p:cNvPr id="2170" name="Google Shape;2170;p5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1" name="Google Shape;2171;p5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72" name="Google Shape;2172;p5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49</a:t>
            </a:fld>
            <a:endParaRPr>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p5: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70" name="Google Shape;1470;p5: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8"/>
        <p:cNvGrpSpPr/>
        <p:nvPr/>
      </p:nvGrpSpPr>
      <p:grpSpPr>
        <a:xfrm>
          <a:off x="0" y="0"/>
          <a:ext cx="0" cy="0"/>
          <a:chOff x="0" y="0"/>
          <a:chExt cx="0" cy="0"/>
        </a:xfrm>
      </p:grpSpPr>
      <p:sp>
        <p:nvSpPr>
          <p:cNvPr id="2179" name="Google Shape;2179;p5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0" name="Google Shape;2180;p5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81" name="Google Shape;2181;p5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50</a:t>
            </a:fld>
            <a:endParaRPr>
              <a:solidFill>
                <a:srgbClr val="000000"/>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8"/>
        <p:cNvGrpSpPr/>
        <p:nvPr/>
      </p:nvGrpSpPr>
      <p:grpSpPr>
        <a:xfrm>
          <a:off x="0" y="0"/>
          <a:ext cx="0" cy="0"/>
          <a:chOff x="0" y="0"/>
          <a:chExt cx="0" cy="0"/>
        </a:xfrm>
      </p:grpSpPr>
      <p:sp>
        <p:nvSpPr>
          <p:cNvPr id="2189" name="Google Shape;2189;p5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0" name="Google Shape;2190;p5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91" name="Google Shape;2191;p5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51</a:t>
            </a:fld>
            <a:endParaRPr>
              <a:solidFill>
                <a:srgbClr val="000000"/>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8"/>
        <p:cNvGrpSpPr/>
        <p:nvPr/>
      </p:nvGrpSpPr>
      <p:grpSpPr>
        <a:xfrm>
          <a:off x="0" y="0"/>
          <a:ext cx="0" cy="0"/>
          <a:chOff x="0" y="0"/>
          <a:chExt cx="0" cy="0"/>
        </a:xfrm>
      </p:grpSpPr>
      <p:sp>
        <p:nvSpPr>
          <p:cNvPr id="2199" name="Google Shape;2199;p5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0" name="Google Shape;2200;p5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01" name="Google Shape;2201;p5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52</a:t>
            </a:fld>
            <a:endParaRPr>
              <a:solidFill>
                <a:srgbClr val="000000"/>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5"/>
        <p:cNvGrpSpPr/>
        <p:nvPr/>
      </p:nvGrpSpPr>
      <p:grpSpPr>
        <a:xfrm>
          <a:off x="0" y="0"/>
          <a:ext cx="0" cy="0"/>
          <a:chOff x="0" y="0"/>
          <a:chExt cx="0" cy="0"/>
        </a:xfrm>
      </p:grpSpPr>
      <p:sp>
        <p:nvSpPr>
          <p:cNvPr id="2216" name="Google Shape;2216;p5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7" name="Google Shape;2217;p5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18" name="Google Shape;2218;p5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53</a:t>
            </a:fld>
            <a:endParaRPr>
              <a:solidFill>
                <a:srgbClr val="000000"/>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5"/>
        <p:cNvGrpSpPr/>
        <p:nvPr/>
      </p:nvGrpSpPr>
      <p:grpSpPr>
        <a:xfrm>
          <a:off x="0" y="0"/>
          <a:ext cx="0" cy="0"/>
          <a:chOff x="0" y="0"/>
          <a:chExt cx="0" cy="0"/>
        </a:xfrm>
      </p:grpSpPr>
      <p:sp>
        <p:nvSpPr>
          <p:cNvPr id="2226" name="Google Shape;2226;p6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7" name="Google Shape;2227;p6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28" name="Google Shape;2228;p6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54</a:t>
            </a:fld>
            <a:endParaRPr>
              <a:solidFill>
                <a:srgbClr val="000000"/>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5"/>
        <p:cNvGrpSpPr/>
        <p:nvPr/>
      </p:nvGrpSpPr>
      <p:grpSpPr>
        <a:xfrm>
          <a:off x="0" y="0"/>
          <a:ext cx="0" cy="0"/>
          <a:chOff x="0" y="0"/>
          <a:chExt cx="0" cy="0"/>
        </a:xfrm>
      </p:grpSpPr>
      <p:sp>
        <p:nvSpPr>
          <p:cNvPr id="2036" name="Google Shape;2036;p4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7" name="Google Shape;2037;p4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38" name="Google Shape;2038;p4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55</a:t>
            </a:fld>
            <a:endParaRPr>
              <a:solidFill>
                <a:srgbClr val="000000"/>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4"/>
        <p:cNvGrpSpPr/>
        <p:nvPr/>
      </p:nvGrpSpPr>
      <p:grpSpPr>
        <a:xfrm>
          <a:off x="0" y="0"/>
          <a:ext cx="0" cy="0"/>
          <a:chOff x="0" y="0"/>
          <a:chExt cx="0" cy="0"/>
        </a:xfrm>
      </p:grpSpPr>
      <p:sp>
        <p:nvSpPr>
          <p:cNvPr id="2045" name="Google Shape;2045;p4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6" name="Google Shape;2046;p4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47" name="Google Shape;2047;p4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56</a:t>
            </a:fld>
            <a:endParaRPr>
              <a:solidFill>
                <a:srgbClr val="000000"/>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1"/>
        <p:cNvGrpSpPr/>
        <p:nvPr/>
      </p:nvGrpSpPr>
      <p:grpSpPr>
        <a:xfrm>
          <a:off x="0" y="0"/>
          <a:ext cx="0" cy="0"/>
          <a:chOff x="0" y="0"/>
          <a:chExt cx="0" cy="0"/>
        </a:xfrm>
      </p:grpSpPr>
      <p:sp>
        <p:nvSpPr>
          <p:cNvPr id="2692" name="Google Shape;2692;p108: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693" name="Google Shape;2693;p108: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p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7" name="Google Shape;1477;p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78" name="Google Shape;1478;p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6</a:t>
            </a:fld>
            <a:endParaRPr>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1"/>
        <p:cNvGrpSpPr/>
        <p:nvPr/>
      </p:nvGrpSpPr>
      <p:grpSpPr>
        <a:xfrm>
          <a:off x="0" y="0"/>
          <a:ext cx="0" cy="0"/>
          <a:chOff x="0" y="0"/>
          <a:chExt cx="0" cy="0"/>
        </a:xfrm>
      </p:grpSpPr>
      <p:sp>
        <p:nvSpPr>
          <p:cNvPr id="1562" name="Google Shape;1562;p7: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563" name="Google Shape;1563;p7: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8"/>
        <p:cNvGrpSpPr/>
        <p:nvPr/>
      </p:nvGrpSpPr>
      <p:grpSpPr>
        <a:xfrm>
          <a:off x="0" y="0"/>
          <a:ext cx="0" cy="0"/>
          <a:chOff x="0" y="0"/>
          <a:chExt cx="0" cy="0"/>
        </a:xfrm>
      </p:grpSpPr>
      <p:sp>
        <p:nvSpPr>
          <p:cNvPr id="1569" name="Google Shape;1569;p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0" name="Google Shape;1570;p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571" name="Google Shape;1571;p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8</a:t>
            </a:fld>
            <a:endParaRPr>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6"/>
        <p:cNvGrpSpPr/>
        <p:nvPr/>
      </p:nvGrpSpPr>
      <p:grpSpPr>
        <a:xfrm>
          <a:off x="0" y="0"/>
          <a:ext cx="0" cy="0"/>
          <a:chOff x="0" y="0"/>
          <a:chExt cx="0" cy="0"/>
        </a:xfrm>
      </p:grpSpPr>
      <p:sp>
        <p:nvSpPr>
          <p:cNvPr id="1617" name="Google Shape;1617;p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8" name="Google Shape;1618;p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19" name="Google Shape;1619;p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9</a:t>
            </a:fld>
            <a:endParaRPr>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 A">
  <p:cSld name="Title Slide - A">
    <p:bg>
      <p:bgPr>
        <a:blipFill>
          <a:blip r:embed="rId2">
            <a:alphaModFix/>
          </a:blip>
          <a:stretch>
            <a:fillRect/>
          </a:stretch>
        </a:blipFill>
        <a:effectLst/>
      </p:bgPr>
    </p:bg>
    <p:spTree>
      <p:nvGrpSpPr>
        <p:cNvPr id="1" name="Shape 14"/>
        <p:cNvGrpSpPr/>
        <p:nvPr/>
      </p:nvGrpSpPr>
      <p:grpSpPr>
        <a:xfrm>
          <a:off x="0" y="0"/>
          <a:ext cx="0" cy="0"/>
          <a:chOff x="0" y="0"/>
          <a:chExt cx="0" cy="0"/>
        </a:xfrm>
      </p:grpSpPr>
      <p:grpSp>
        <p:nvGrpSpPr>
          <p:cNvPr id="15" name="Google Shape;15;p110"/>
          <p:cNvGrpSpPr/>
          <p:nvPr/>
        </p:nvGrpSpPr>
        <p:grpSpPr>
          <a:xfrm>
            <a:off x="469900" y="457761"/>
            <a:ext cx="1998000" cy="374400"/>
            <a:chOff x="398463" y="404813"/>
            <a:chExt cx="1627187" cy="307976"/>
          </a:xfrm>
        </p:grpSpPr>
        <p:sp>
          <p:nvSpPr>
            <p:cNvPr id="16" name="Google Shape;16;p110"/>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17" name="Google Shape;17;p110"/>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18" name="Google Shape;18;p110"/>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19" name="Google Shape;19;p110"/>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0" name="Google Shape;20;p110"/>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1" name="Google Shape;21;p110"/>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2" name="Google Shape;22;p110"/>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3" name="Google Shape;23;p110"/>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4" name="Google Shape;24;p110"/>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5" name="Google Shape;25;p110"/>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26" name="Google Shape;26;p110"/>
          <p:cNvSpPr txBox="1">
            <a:spLocks noGrp="1"/>
          </p:cNvSpPr>
          <p:nvPr>
            <p:ph type="subTitle" idx="1"/>
          </p:nvPr>
        </p:nvSpPr>
        <p:spPr>
          <a:xfrm>
            <a:off x="469900" y="5051913"/>
            <a:ext cx="3521274" cy="981372"/>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2000"/>
              <a:buNone/>
              <a:defRPr sz="2000" b="1">
                <a:solidFill>
                  <a:schemeClr val="lt1"/>
                </a:solidFill>
              </a:defRPr>
            </a:lvl1pPr>
            <a:lvl2pPr lvl="1" algn="l">
              <a:spcBef>
                <a:spcPts val="0"/>
              </a:spcBef>
              <a:spcAft>
                <a:spcPts val="0"/>
              </a:spcAft>
              <a:buClr>
                <a:schemeClr val="lt1"/>
              </a:buClr>
              <a:buSzPts val="2000"/>
              <a:buNone/>
              <a:defRPr sz="20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27" name="Google Shape;27;p110"/>
          <p:cNvSpPr txBox="1">
            <a:spLocks noGrp="1"/>
          </p:cNvSpPr>
          <p:nvPr>
            <p:ph type="body" idx="2"/>
          </p:nvPr>
        </p:nvSpPr>
        <p:spPr>
          <a:xfrm>
            <a:off x="469900" y="6041240"/>
            <a:ext cx="3521274" cy="32893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600"/>
              <a:buNone/>
              <a:defRPr sz="160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Divider - Deloitte dark blue">
  <p:cSld name="Divider - Deloitte dark blue">
    <p:bg>
      <p:bgPr>
        <a:solidFill>
          <a:schemeClr val="accent4"/>
        </a:solidFill>
        <a:effectLst/>
      </p:bgPr>
    </p:bg>
    <p:spTree>
      <p:nvGrpSpPr>
        <p:cNvPr id="1" name="Shape 104"/>
        <p:cNvGrpSpPr/>
        <p:nvPr/>
      </p:nvGrpSpPr>
      <p:grpSpPr>
        <a:xfrm>
          <a:off x="0" y="0"/>
          <a:ext cx="0" cy="0"/>
          <a:chOff x="0" y="0"/>
          <a:chExt cx="0" cy="0"/>
        </a:xfrm>
      </p:grpSpPr>
      <p:sp>
        <p:nvSpPr>
          <p:cNvPr id="105" name="Google Shape;105;p129"/>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129"/>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107" name="Google Shape;107;p12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2_Title, subtitle &amp; 1 column text">
  <p:cSld name="2_Title, subtitle &amp; 1 column text">
    <p:spTree>
      <p:nvGrpSpPr>
        <p:cNvPr id="1" name="Shape 685"/>
        <p:cNvGrpSpPr/>
        <p:nvPr/>
      </p:nvGrpSpPr>
      <p:grpSpPr>
        <a:xfrm>
          <a:off x="0" y="0"/>
          <a:ext cx="0" cy="0"/>
          <a:chOff x="0" y="0"/>
          <a:chExt cx="0" cy="0"/>
        </a:xfrm>
      </p:grpSpPr>
      <p:sp>
        <p:nvSpPr>
          <p:cNvPr id="686" name="Google Shape;686;p219"/>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7" name="Google Shape;687;p21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8" name="Google Shape;688;p219"/>
          <p:cNvSpPr txBox="1">
            <a:spLocks noGrp="1"/>
          </p:cNvSpPr>
          <p:nvPr>
            <p:ph type="body" idx="2"/>
          </p:nvPr>
        </p:nvSpPr>
        <p:spPr>
          <a:xfrm>
            <a:off x="469900" y="1665818"/>
            <a:ext cx="1125220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a:lvl1pPr>
            <a:lvl2pPr marL="914400" lvl="1" indent="-304800" algn="l">
              <a:spcBef>
                <a:spcPts val="1333"/>
              </a:spcBef>
              <a:spcAft>
                <a:spcPts val="0"/>
              </a:spcAft>
              <a:buClr>
                <a:schemeClr val="dk1"/>
              </a:buClr>
              <a:buSzPts val="1200"/>
              <a:buFont typeface="Arial"/>
              <a:buChar char="•"/>
              <a:defRPr/>
            </a:lvl2pPr>
            <a:lvl3pPr marL="1371600" lvl="2" indent="-304800" algn="l">
              <a:spcBef>
                <a:spcPts val="1333"/>
              </a:spcBef>
              <a:spcAft>
                <a:spcPts val="0"/>
              </a:spcAft>
              <a:buClr>
                <a:schemeClr val="dk1"/>
              </a:buClr>
              <a:buSzPts val="1200"/>
              <a:buFont typeface="Arial"/>
              <a:buChar char="−"/>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Font typeface="Arial"/>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2_Title, subtitle &amp; chart">
  <p:cSld name="2_Title, subtitle &amp; chart">
    <p:spTree>
      <p:nvGrpSpPr>
        <p:cNvPr id="1" name="Shape 689"/>
        <p:cNvGrpSpPr/>
        <p:nvPr/>
      </p:nvGrpSpPr>
      <p:grpSpPr>
        <a:xfrm>
          <a:off x="0" y="0"/>
          <a:ext cx="0" cy="0"/>
          <a:chOff x="0" y="0"/>
          <a:chExt cx="0" cy="0"/>
        </a:xfrm>
      </p:grpSpPr>
      <p:sp>
        <p:nvSpPr>
          <p:cNvPr id="690" name="Google Shape;690;p220"/>
          <p:cNvSpPr>
            <a:spLocks noGrp="1"/>
          </p:cNvSpPr>
          <p:nvPr>
            <p:ph type="chart" idx="2"/>
          </p:nvPr>
        </p:nvSpPr>
        <p:spPr>
          <a:xfrm>
            <a:off x="468000" y="2054581"/>
            <a:ext cx="11252200" cy="3928209"/>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691" name="Google Shape;691;p220"/>
          <p:cNvSpPr txBox="1">
            <a:spLocks noGrp="1"/>
          </p:cNvSpPr>
          <p:nvPr>
            <p:ph type="body" idx="1"/>
          </p:nvPr>
        </p:nvSpPr>
        <p:spPr>
          <a:xfrm>
            <a:off x="468000" y="1659816"/>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2" name="Google Shape;692;p220"/>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3" name="Google Shape;693;p22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2_3 chart">
  <p:cSld name="2_3 chart">
    <p:spTree>
      <p:nvGrpSpPr>
        <p:cNvPr id="1" name="Shape 694"/>
        <p:cNvGrpSpPr/>
        <p:nvPr/>
      </p:nvGrpSpPr>
      <p:grpSpPr>
        <a:xfrm>
          <a:off x="0" y="0"/>
          <a:ext cx="0" cy="0"/>
          <a:chOff x="0" y="0"/>
          <a:chExt cx="0" cy="0"/>
        </a:xfrm>
      </p:grpSpPr>
      <p:sp>
        <p:nvSpPr>
          <p:cNvPr id="695" name="Google Shape;695;p221"/>
          <p:cNvSpPr>
            <a:spLocks noGrp="1"/>
          </p:cNvSpPr>
          <p:nvPr>
            <p:ph type="chart" idx="2"/>
          </p:nvPr>
        </p:nvSpPr>
        <p:spPr>
          <a:xfrm>
            <a:off x="46800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696" name="Google Shape;696;p221"/>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7" name="Google Shape;697;p221"/>
          <p:cNvSpPr>
            <a:spLocks noGrp="1"/>
          </p:cNvSpPr>
          <p:nvPr>
            <p:ph type="chart" idx="3"/>
          </p:nvPr>
        </p:nvSpPr>
        <p:spPr>
          <a:xfrm>
            <a:off x="4296000" y="2051998"/>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698" name="Google Shape;698;p221"/>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9" name="Google Shape;699;p221"/>
          <p:cNvSpPr>
            <a:spLocks noGrp="1"/>
          </p:cNvSpPr>
          <p:nvPr>
            <p:ph type="chart" idx="5"/>
          </p:nvPr>
        </p:nvSpPr>
        <p:spPr>
          <a:xfrm>
            <a:off x="808696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00" name="Google Shape;700;p221"/>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1" name="Google Shape;701;p221"/>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2" name="Google Shape;702;p221"/>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2_Text and chart">
  <p:cSld name="2_Text and chart">
    <p:spTree>
      <p:nvGrpSpPr>
        <p:cNvPr id="1" name="Shape 703"/>
        <p:cNvGrpSpPr/>
        <p:nvPr/>
      </p:nvGrpSpPr>
      <p:grpSpPr>
        <a:xfrm>
          <a:off x="0" y="0"/>
          <a:ext cx="0" cy="0"/>
          <a:chOff x="0" y="0"/>
          <a:chExt cx="0" cy="0"/>
        </a:xfrm>
      </p:grpSpPr>
      <p:sp>
        <p:nvSpPr>
          <p:cNvPr id="704" name="Google Shape;704;p222"/>
          <p:cNvSpPr txBox="1">
            <a:spLocks noGrp="1"/>
          </p:cNvSpPr>
          <p:nvPr>
            <p:ph type="body" idx="1"/>
          </p:nvPr>
        </p:nvSpPr>
        <p:spPr>
          <a:xfrm>
            <a:off x="469900" y="1665288"/>
            <a:ext cx="5480400" cy="431750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5" name="Google Shape;705;p222"/>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06" name="Google Shape;706;p222"/>
          <p:cNvSpPr txBox="1">
            <a:spLocks noGrp="1"/>
          </p:cNvSpPr>
          <p:nvPr>
            <p:ph type="body" idx="3"/>
          </p:nvPr>
        </p:nvSpPr>
        <p:spPr>
          <a:xfrm>
            <a:off x="6239584" y="1655763"/>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7" name="Google Shape;707;p222"/>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8" name="Google Shape;708;p22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2_2 chart">
  <p:cSld name="2_2 chart">
    <p:spTree>
      <p:nvGrpSpPr>
        <p:cNvPr id="1" name="Shape 709"/>
        <p:cNvGrpSpPr/>
        <p:nvPr/>
      </p:nvGrpSpPr>
      <p:grpSpPr>
        <a:xfrm>
          <a:off x="0" y="0"/>
          <a:ext cx="0" cy="0"/>
          <a:chOff x="0" y="0"/>
          <a:chExt cx="0" cy="0"/>
        </a:xfrm>
      </p:grpSpPr>
      <p:sp>
        <p:nvSpPr>
          <p:cNvPr id="710" name="Google Shape;710;p223"/>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11" name="Google Shape;711;p223"/>
          <p:cNvSpPr txBox="1">
            <a:spLocks noGrp="1"/>
          </p:cNvSpPr>
          <p:nvPr>
            <p:ph type="body" idx="1"/>
          </p:nvPr>
        </p:nvSpPr>
        <p:spPr>
          <a:xfrm>
            <a:off x="6239585" y="1654028"/>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12" name="Google Shape;712;p223"/>
          <p:cNvSpPr>
            <a:spLocks noGrp="1"/>
          </p:cNvSpPr>
          <p:nvPr>
            <p:ph type="chart" idx="3"/>
          </p:nvPr>
        </p:nvSpPr>
        <p:spPr>
          <a:xfrm>
            <a:off x="469900" y="2125013"/>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13" name="Google Shape;713;p223"/>
          <p:cNvSpPr txBox="1">
            <a:spLocks noGrp="1"/>
          </p:cNvSpPr>
          <p:nvPr>
            <p:ph type="body" idx="4"/>
          </p:nvPr>
        </p:nvSpPr>
        <p:spPr>
          <a:xfrm>
            <a:off x="469898" y="1665288"/>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14" name="Google Shape;714;p223"/>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15" name="Google Shape;715;p22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2_Team profile">
  <p:cSld name="2_Team profile">
    <p:spTree>
      <p:nvGrpSpPr>
        <p:cNvPr id="1" name="Shape 716"/>
        <p:cNvGrpSpPr/>
        <p:nvPr/>
      </p:nvGrpSpPr>
      <p:grpSpPr>
        <a:xfrm>
          <a:off x="0" y="0"/>
          <a:ext cx="0" cy="0"/>
          <a:chOff x="0" y="0"/>
          <a:chExt cx="0" cy="0"/>
        </a:xfrm>
      </p:grpSpPr>
      <p:sp>
        <p:nvSpPr>
          <p:cNvPr id="717" name="Google Shape;717;p224"/>
          <p:cNvSpPr>
            <a:spLocks noGrp="1"/>
          </p:cNvSpPr>
          <p:nvPr>
            <p:ph type="pic" idx="2"/>
          </p:nvPr>
        </p:nvSpPr>
        <p:spPr>
          <a:xfrm>
            <a:off x="488742" y="1700213"/>
            <a:ext cx="2664000" cy="1260000"/>
          </a:xfrm>
          <a:prstGeom prst="rect">
            <a:avLst/>
          </a:prstGeom>
          <a:noFill/>
          <a:ln>
            <a:noFill/>
          </a:ln>
        </p:spPr>
      </p:sp>
      <p:sp>
        <p:nvSpPr>
          <p:cNvPr id="718" name="Google Shape;718;p224"/>
          <p:cNvSpPr>
            <a:spLocks noGrp="1"/>
          </p:cNvSpPr>
          <p:nvPr>
            <p:ph type="pic" idx="3"/>
          </p:nvPr>
        </p:nvSpPr>
        <p:spPr>
          <a:xfrm>
            <a:off x="3341040" y="1700212"/>
            <a:ext cx="2664000" cy="1260000"/>
          </a:xfrm>
          <a:prstGeom prst="rect">
            <a:avLst/>
          </a:prstGeom>
          <a:noFill/>
          <a:ln>
            <a:noFill/>
          </a:ln>
        </p:spPr>
      </p:sp>
      <p:sp>
        <p:nvSpPr>
          <p:cNvPr id="719" name="Google Shape;719;p224"/>
          <p:cNvSpPr>
            <a:spLocks noGrp="1"/>
          </p:cNvSpPr>
          <p:nvPr>
            <p:ph type="pic" idx="4"/>
          </p:nvPr>
        </p:nvSpPr>
        <p:spPr>
          <a:xfrm>
            <a:off x="6193338" y="1700212"/>
            <a:ext cx="2664000" cy="1260000"/>
          </a:xfrm>
          <a:prstGeom prst="rect">
            <a:avLst/>
          </a:prstGeom>
          <a:noFill/>
          <a:ln>
            <a:noFill/>
          </a:ln>
        </p:spPr>
      </p:sp>
      <p:sp>
        <p:nvSpPr>
          <p:cNvPr id="720" name="Google Shape;720;p224"/>
          <p:cNvSpPr>
            <a:spLocks noGrp="1"/>
          </p:cNvSpPr>
          <p:nvPr>
            <p:ph type="pic" idx="5"/>
          </p:nvPr>
        </p:nvSpPr>
        <p:spPr>
          <a:xfrm>
            <a:off x="9045636" y="1700212"/>
            <a:ext cx="2664000" cy="1260000"/>
          </a:xfrm>
          <a:prstGeom prst="rect">
            <a:avLst/>
          </a:prstGeom>
          <a:noFill/>
          <a:ln>
            <a:noFill/>
          </a:ln>
        </p:spPr>
      </p:sp>
      <p:sp>
        <p:nvSpPr>
          <p:cNvPr id="721" name="Google Shape;721;p224"/>
          <p:cNvSpPr txBox="1">
            <a:spLocks noGrp="1"/>
          </p:cNvSpPr>
          <p:nvPr>
            <p:ph type="body" idx="1"/>
          </p:nvPr>
        </p:nvSpPr>
        <p:spPr>
          <a:xfrm>
            <a:off x="482363"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2" name="Google Shape;722;p224"/>
          <p:cNvSpPr txBox="1">
            <a:spLocks noGrp="1"/>
          </p:cNvSpPr>
          <p:nvPr>
            <p:ph type="body" idx="6"/>
          </p:nvPr>
        </p:nvSpPr>
        <p:spPr>
          <a:xfrm>
            <a:off x="6207211"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3" name="Google Shape;723;p224"/>
          <p:cNvSpPr txBox="1">
            <a:spLocks noGrp="1"/>
          </p:cNvSpPr>
          <p:nvPr>
            <p:ph type="body" idx="7"/>
          </p:nvPr>
        </p:nvSpPr>
        <p:spPr>
          <a:xfrm>
            <a:off x="3344787"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4" name="Google Shape;724;p224"/>
          <p:cNvSpPr txBox="1">
            <a:spLocks noGrp="1"/>
          </p:cNvSpPr>
          <p:nvPr>
            <p:ph type="body" idx="8"/>
          </p:nvPr>
        </p:nvSpPr>
        <p:spPr>
          <a:xfrm>
            <a:off x="9069636"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5" name="Google Shape;725;p224"/>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26" name="Google Shape;726;p22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2_Team profile 2">
  <p:cSld name="2_Team profile 2">
    <p:spTree>
      <p:nvGrpSpPr>
        <p:cNvPr id="1" name="Shape 727"/>
        <p:cNvGrpSpPr/>
        <p:nvPr/>
      </p:nvGrpSpPr>
      <p:grpSpPr>
        <a:xfrm>
          <a:off x="0" y="0"/>
          <a:ext cx="0" cy="0"/>
          <a:chOff x="0" y="0"/>
          <a:chExt cx="0" cy="0"/>
        </a:xfrm>
      </p:grpSpPr>
      <p:sp>
        <p:nvSpPr>
          <p:cNvPr id="728" name="Google Shape;728;p225"/>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29" name="Google Shape;729;p225"/>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30" name="Google Shape;730;p225"/>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31" name="Google Shape;731;p225"/>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32" name="Google Shape;732;p225"/>
          <p:cNvSpPr>
            <a:spLocks noGrp="1"/>
          </p:cNvSpPr>
          <p:nvPr>
            <p:ph type="pic" idx="2"/>
          </p:nvPr>
        </p:nvSpPr>
        <p:spPr>
          <a:xfrm>
            <a:off x="476780" y="1880213"/>
            <a:ext cx="2116800" cy="1591200"/>
          </a:xfrm>
          <a:prstGeom prst="rect">
            <a:avLst/>
          </a:prstGeom>
          <a:noFill/>
          <a:ln>
            <a:noFill/>
          </a:ln>
        </p:spPr>
      </p:sp>
      <p:sp>
        <p:nvSpPr>
          <p:cNvPr id="733" name="Google Shape;733;p225"/>
          <p:cNvSpPr>
            <a:spLocks noGrp="1"/>
          </p:cNvSpPr>
          <p:nvPr>
            <p:ph type="pic" idx="3"/>
          </p:nvPr>
        </p:nvSpPr>
        <p:spPr>
          <a:xfrm>
            <a:off x="6204097" y="1880212"/>
            <a:ext cx="2116800" cy="1591200"/>
          </a:xfrm>
          <a:prstGeom prst="rect">
            <a:avLst/>
          </a:prstGeom>
          <a:noFill/>
          <a:ln>
            <a:noFill/>
          </a:ln>
        </p:spPr>
      </p:sp>
      <p:sp>
        <p:nvSpPr>
          <p:cNvPr id="734" name="Google Shape;734;p225"/>
          <p:cNvSpPr>
            <a:spLocks noGrp="1"/>
          </p:cNvSpPr>
          <p:nvPr>
            <p:ph type="pic" idx="4"/>
          </p:nvPr>
        </p:nvSpPr>
        <p:spPr>
          <a:xfrm>
            <a:off x="481779" y="4256211"/>
            <a:ext cx="2116800" cy="1591200"/>
          </a:xfrm>
          <a:prstGeom prst="rect">
            <a:avLst/>
          </a:prstGeom>
          <a:noFill/>
          <a:ln>
            <a:noFill/>
          </a:ln>
        </p:spPr>
      </p:sp>
      <p:sp>
        <p:nvSpPr>
          <p:cNvPr id="735" name="Google Shape;735;p225"/>
          <p:cNvSpPr>
            <a:spLocks noGrp="1"/>
          </p:cNvSpPr>
          <p:nvPr>
            <p:ph type="pic" idx="5"/>
          </p:nvPr>
        </p:nvSpPr>
        <p:spPr>
          <a:xfrm>
            <a:off x="6204097" y="4256211"/>
            <a:ext cx="2116800" cy="1591200"/>
          </a:xfrm>
          <a:prstGeom prst="rect">
            <a:avLst/>
          </a:prstGeom>
          <a:noFill/>
          <a:ln>
            <a:noFill/>
          </a:ln>
        </p:spPr>
      </p:sp>
      <p:sp>
        <p:nvSpPr>
          <p:cNvPr id="736" name="Google Shape;736;p225"/>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37" name="Google Shape;737;p225"/>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38" name="Google Shape;738;p225"/>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39" name="Google Shape;739;p225"/>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40" name="Google Shape;740;p225"/>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41" name="Google Shape;741;p22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2_Qualifications 2 x 1">
  <p:cSld name="2_Qualifications 2 x 1">
    <p:spTree>
      <p:nvGrpSpPr>
        <p:cNvPr id="1" name="Shape 742"/>
        <p:cNvGrpSpPr/>
        <p:nvPr/>
      </p:nvGrpSpPr>
      <p:grpSpPr>
        <a:xfrm>
          <a:off x="0" y="0"/>
          <a:ext cx="0" cy="0"/>
          <a:chOff x="0" y="0"/>
          <a:chExt cx="0" cy="0"/>
        </a:xfrm>
      </p:grpSpPr>
      <p:sp>
        <p:nvSpPr>
          <p:cNvPr id="743" name="Google Shape;743;p226"/>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44" name="Google Shape;744;p226"/>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5" name="Google Shape;745;p226"/>
          <p:cNvSpPr txBox="1">
            <a:spLocks noGrp="1"/>
          </p:cNvSpPr>
          <p:nvPr>
            <p:ph type="body" idx="2"/>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46" name="Google Shape;746;p226"/>
          <p:cNvSpPr txBox="1">
            <a:spLocks noGrp="1"/>
          </p:cNvSpPr>
          <p:nvPr>
            <p:ph type="body" idx="3"/>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47" name="Google Shape;747;p226"/>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48" name="Google Shape;748;p226"/>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49" name="Google Shape;749;p226"/>
          <p:cNvSpPr>
            <a:spLocks noGrp="1"/>
          </p:cNvSpPr>
          <p:nvPr>
            <p:ph type="pic" idx="4"/>
          </p:nvPr>
        </p:nvSpPr>
        <p:spPr>
          <a:xfrm>
            <a:off x="10467635" y="1857892"/>
            <a:ext cx="1244161" cy="549275"/>
          </a:xfrm>
          <a:prstGeom prst="rect">
            <a:avLst/>
          </a:prstGeom>
          <a:noFill/>
          <a:ln>
            <a:noFill/>
          </a:ln>
        </p:spPr>
      </p:sp>
      <p:sp>
        <p:nvSpPr>
          <p:cNvPr id="750" name="Google Shape;750;p226"/>
          <p:cNvSpPr>
            <a:spLocks noGrp="1"/>
          </p:cNvSpPr>
          <p:nvPr>
            <p:ph type="pic" idx="5"/>
          </p:nvPr>
        </p:nvSpPr>
        <p:spPr>
          <a:xfrm>
            <a:off x="4734795" y="1863917"/>
            <a:ext cx="1244906" cy="549275"/>
          </a:xfrm>
          <a:prstGeom prst="rect">
            <a:avLst/>
          </a:prstGeom>
          <a:noFill/>
          <a:ln>
            <a:noFill/>
          </a:ln>
        </p:spPr>
      </p:sp>
    </p:spTree>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2_Qualifications 2 x 2">
  <p:cSld name="2_Qualifications 2 x 2">
    <p:spTree>
      <p:nvGrpSpPr>
        <p:cNvPr id="1" name="Shape 751"/>
        <p:cNvGrpSpPr/>
        <p:nvPr/>
      </p:nvGrpSpPr>
      <p:grpSpPr>
        <a:xfrm>
          <a:off x="0" y="0"/>
          <a:ext cx="0" cy="0"/>
          <a:chOff x="0" y="0"/>
          <a:chExt cx="0" cy="0"/>
        </a:xfrm>
      </p:grpSpPr>
      <p:sp>
        <p:nvSpPr>
          <p:cNvPr id="752" name="Google Shape;752;p227"/>
          <p:cNvSpPr txBox="1">
            <a:spLocks noGrp="1"/>
          </p:cNvSpPr>
          <p:nvPr>
            <p:ph type="body" idx="1"/>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3" name="Google Shape;753;p227"/>
          <p:cNvSpPr txBox="1">
            <a:spLocks noGrp="1"/>
          </p:cNvSpPr>
          <p:nvPr>
            <p:ph type="body" idx="2"/>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4" name="Google Shape;754;p227"/>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55" name="Google Shape;755;p227"/>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56" name="Google Shape;756;p227"/>
          <p:cNvSpPr>
            <a:spLocks noGrp="1"/>
          </p:cNvSpPr>
          <p:nvPr>
            <p:ph type="pic" idx="3"/>
          </p:nvPr>
        </p:nvSpPr>
        <p:spPr>
          <a:xfrm>
            <a:off x="10467635" y="1857892"/>
            <a:ext cx="1244161" cy="549275"/>
          </a:xfrm>
          <a:prstGeom prst="rect">
            <a:avLst/>
          </a:prstGeom>
          <a:noFill/>
          <a:ln>
            <a:noFill/>
          </a:ln>
        </p:spPr>
      </p:sp>
      <p:sp>
        <p:nvSpPr>
          <p:cNvPr id="757" name="Google Shape;757;p227"/>
          <p:cNvSpPr txBox="1">
            <a:spLocks noGrp="1"/>
          </p:cNvSpPr>
          <p:nvPr>
            <p:ph type="body" idx="4"/>
          </p:nvPr>
        </p:nvSpPr>
        <p:spPr>
          <a:xfrm>
            <a:off x="469899"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8" name="Google Shape;758;p227"/>
          <p:cNvSpPr txBox="1">
            <a:spLocks noGrp="1"/>
          </p:cNvSpPr>
          <p:nvPr>
            <p:ph type="body" idx="5"/>
          </p:nvPr>
        </p:nvSpPr>
        <p:spPr>
          <a:xfrm>
            <a:off x="6177460"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9" name="Google Shape;759;p227"/>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0" name="Google Shape;760;p227"/>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1" name="Google Shape;761;p227"/>
          <p:cNvSpPr>
            <a:spLocks noGrp="1"/>
          </p:cNvSpPr>
          <p:nvPr>
            <p:ph type="pic" idx="6"/>
          </p:nvPr>
        </p:nvSpPr>
        <p:spPr>
          <a:xfrm>
            <a:off x="4700436" y="4249683"/>
            <a:ext cx="1274916" cy="549275"/>
          </a:xfrm>
          <a:prstGeom prst="rect">
            <a:avLst/>
          </a:prstGeom>
          <a:noFill/>
          <a:ln>
            <a:noFill/>
          </a:ln>
        </p:spPr>
      </p:sp>
      <p:sp>
        <p:nvSpPr>
          <p:cNvPr id="762" name="Google Shape;762;p227"/>
          <p:cNvSpPr>
            <a:spLocks noGrp="1"/>
          </p:cNvSpPr>
          <p:nvPr>
            <p:ph type="pic" idx="7"/>
          </p:nvPr>
        </p:nvSpPr>
        <p:spPr>
          <a:xfrm>
            <a:off x="10459036" y="4248209"/>
            <a:ext cx="1244160" cy="549275"/>
          </a:xfrm>
          <a:prstGeom prst="rect">
            <a:avLst/>
          </a:prstGeom>
          <a:noFill/>
          <a:ln>
            <a:noFill/>
          </a:ln>
        </p:spPr>
      </p:sp>
      <p:sp>
        <p:nvSpPr>
          <p:cNvPr id="763" name="Google Shape;763;p227"/>
          <p:cNvSpPr>
            <a:spLocks noGrp="1"/>
          </p:cNvSpPr>
          <p:nvPr>
            <p:ph type="pic" idx="8"/>
          </p:nvPr>
        </p:nvSpPr>
        <p:spPr>
          <a:xfrm>
            <a:off x="4734795" y="1863917"/>
            <a:ext cx="1244906" cy="549275"/>
          </a:xfrm>
          <a:prstGeom prst="rect">
            <a:avLst/>
          </a:prstGeom>
          <a:noFill/>
          <a:ln>
            <a:noFill/>
          </a:ln>
        </p:spPr>
      </p:sp>
      <p:sp>
        <p:nvSpPr>
          <p:cNvPr id="764" name="Google Shape;764;p227"/>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65" name="Google Shape;765;p22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2_3 column green line">
  <p:cSld name="2_3 column green line">
    <p:spTree>
      <p:nvGrpSpPr>
        <p:cNvPr id="1" name="Shape 766"/>
        <p:cNvGrpSpPr/>
        <p:nvPr/>
      </p:nvGrpSpPr>
      <p:grpSpPr>
        <a:xfrm>
          <a:off x="0" y="0"/>
          <a:ext cx="0" cy="0"/>
          <a:chOff x="0" y="0"/>
          <a:chExt cx="0" cy="0"/>
        </a:xfrm>
      </p:grpSpPr>
      <p:sp>
        <p:nvSpPr>
          <p:cNvPr id="767" name="Google Shape;767;p228"/>
          <p:cNvSpPr/>
          <p:nvPr/>
        </p:nvSpPr>
        <p:spPr>
          <a:xfrm>
            <a:off x="4278313" y="1705968"/>
            <a:ext cx="3636962"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8" name="Google Shape;768;p228"/>
          <p:cNvSpPr/>
          <p:nvPr/>
        </p:nvSpPr>
        <p:spPr>
          <a:xfrm>
            <a:off x="469900" y="1705968"/>
            <a:ext cx="3627438"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9" name="Google Shape;769;p228"/>
          <p:cNvSpPr/>
          <p:nvPr/>
        </p:nvSpPr>
        <p:spPr>
          <a:xfrm>
            <a:off x="8104176"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70" name="Google Shape;770;p228"/>
          <p:cNvSpPr txBox="1">
            <a:spLocks noGrp="1"/>
          </p:cNvSpPr>
          <p:nvPr>
            <p:ph type="body" idx="1"/>
          </p:nvPr>
        </p:nvSpPr>
        <p:spPr>
          <a:xfrm>
            <a:off x="4278313" y="1851441"/>
            <a:ext cx="363016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1" name="Google Shape;771;p228"/>
          <p:cNvSpPr txBox="1">
            <a:spLocks noGrp="1"/>
          </p:cNvSpPr>
          <p:nvPr>
            <p:ph type="body" idx="2"/>
          </p:nvPr>
        </p:nvSpPr>
        <p:spPr>
          <a:xfrm>
            <a:off x="469900" y="1851441"/>
            <a:ext cx="362743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2" name="Google Shape;772;p228"/>
          <p:cNvSpPr txBox="1">
            <a:spLocks noGrp="1"/>
          </p:cNvSpPr>
          <p:nvPr>
            <p:ph type="body" idx="3"/>
          </p:nvPr>
        </p:nvSpPr>
        <p:spPr>
          <a:xfrm>
            <a:off x="8093075"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3" name="Google Shape;773;p228"/>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74" name="Google Shape;774;p22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Divider - Deloitte black">
  <p:cSld name="Divider - Deloitte black">
    <p:bg>
      <p:bgPr>
        <a:solidFill>
          <a:schemeClr val="dk1"/>
        </a:solidFill>
        <a:effectLst/>
      </p:bgPr>
    </p:bg>
    <p:spTree>
      <p:nvGrpSpPr>
        <p:cNvPr id="1" name="Shape 108"/>
        <p:cNvGrpSpPr/>
        <p:nvPr/>
      </p:nvGrpSpPr>
      <p:grpSpPr>
        <a:xfrm>
          <a:off x="0" y="0"/>
          <a:ext cx="0" cy="0"/>
          <a:chOff x="0" y="0"/>
          <a:chExt cx="0" cy="0"/>
        </a:xfrm>
      </p:grpSpPr>
      <p:sp>
        <p:nvSpPr>
          <p:cNvPr id="109" name="Google Shape;109;p130"/>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130"/>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111" name="Google Shape;111;p130"/>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2_4 column icon">
  <p:cSld name="2_4 column icon">
    <p:spTree>
      <p:nvGrpSpPr>
        <p:cNvPr id="1" name="Shape 775"/>
        <p:cNvGrpSpPr/>
        <p:nvPr/>
      </p:nvGrpSpPr>
      <p:grpSpPr>
        <a:xfrm>
          <a:off x="0" y="0"/>
          <a:ext cx="0" cy="0"/>
          <a:chOff x="0" y="0"/>
          <a:chExt cx="0" cy="0"/>
        </a:xfrm>
      </p:grpSpPr>
      <p:sp>
        <p:nvSpPr>
          <p:cNvPr id="776" name="Google Shape;776;p229"/>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7" name="Google Shape;777;p229"/>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8" name="Google Shape;778;p229"/>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9" name="Google Shape;779;p229"/>
          <p:cNvSpPr txBox="1">
            <a:spLocks noGrp="1"/>
          </p:cNvSpPr>
          <p:nvPr>
            <p:ph type="body" idx="4"/>
          </p:nvPr>
        </p:nvSpPr>
        <p:spPr>
          <a:xfrm>
            <a:off x="6243366"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80" name="Google Shape;780;p229"/>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81" name="Google Shape;781;p22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matchingName="2_4 column icon green">
  <p:cSld name="2_4 column icon green">
    <p:bg>
      <p:bgPr>
        <a:solidFill>
          <a:schemeClr val="accent2"/>
        </a:solidFill>
        <a:effectLst/>
      </p:bgPr>
    </p:bg>
    <p:spTree>
      <p:nvGrpSpPr>
        <p:cNvPr id="1" name="Shape 782"/>
        <p:cNvGrpSpPr/>
        <p:nvPr/>
      </p:nvGrpSpPr>
      <p:grpSpPr>
        <a:xfrm>
          <a:off x="0" y="0"/>
          <a:ext cx="0" cy="0"/>
          <a:chOff x="0" y="0"/>
          <a:chExt cx="0" cy="0"/>
        </a:xfrm>
      </p:grpSpPr>
      <p:sp>
        <p:nvSpPr>
          <p:cNvPr id="783" name="Google Shape;783;p230"/>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4" name="Google Shape;784;p230"/>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5" name="Google Shape;785;p230"/>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6" name="Google Shape;786;p230"/>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7" name="Google Shape;787;p230"/>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788" name="Google Shape;788;p230"/>
          <p:cNvSpPr txBox="1"/>
          <p:nvPr/>
        </p:nvSpPr>
        <p:spPr>
          <a:xfrm>
            <a:off x="11382378" y="6477001"/>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
        <p:nvSpPr>
          <p:cNvPr id="789" name="Google Shape;789;p230"/>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90" name="Google Shape;790;p23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accent1"/>
        </a:solidFill>
        <a:effectLst/>
      </p:bgPr>
    </p:bg>
    <p:spTree>
      <p:nvGrpSpPr>
        <p:cNvPr id="1" name="Shape 791"/>
        <p:cNvGrpSpPr/>
        <p:nvPr/>
      </p:nvGrpSpPr>
      <p:grpSpPr>
        <a:xfrm>
          <a:off x="0" y="0"/>
          <a:ext cx="0" cy="0"/>
          <a:chOff x="0" y="0"/>
          <a:chExt cx="0" cy="0"/>
        </a:xfrm>
      </p:grpSpPr>
      <p:sp>
        <p:nvSpPr>
          <p:cNvPr id="792" name="Google Shape;792;p231"/>
          <p:cNvSpPr/>
          <p:nvPr/>
        </p:nvSpPr>
        <p:spPr>
          <a:xfrm>
            <a:off x="3048" y="0"/>
            <a:ext cx="12188952" cy="6858000"/>
          </a:xfrm>
          <a:prstGeom prst="rect">
            <a:avLst/>
          </a:prstGeom>
          <a:solidFill>
            <a:schemeClr val="accent1"/>
          </a:solidFill>
          <a:ln w="25400" cap="flat" cmpd="sng">
            <a:solidFill>
              <a:srgbClr val="6189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Verdana"/>
              <a:ea typeface="Verdana"/>
              <a:cs typeface="Verdana"/>
              <a:sym typeface="Verdana"/>
            </a:endParaRPr>
          </a:p>
        </p:txBody>
      </p:sp>
      <p:sp>
        <p:nvSpPr>
          <p:cNvPr id="793" name="Google Shape;793;p231"/>
          <p:cNvSpPr txBox="1">
            <a:spLocks noGrp="1"/>
          </p:cNvSpPr>
          <p:nvPr>
            <p:ph type="ctrTitle"/>
          </p:nvPr>
        </p:nvSpPr>
        <p:spPr>
          <a:xfrm>
            <a:off x="504883" y="1122363"/>
            <a:ext cx="10212330" cy="23876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9600"/>
              <a:buFont typeface="Verdana"/>
              <a:buNone/>
              <a:defRPr sz="9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4" name="Google Shape;794;p231"/>
          <p:cNvSpPr txBox="1">
            <a:spLocks noGrp="1"/>
          </p:cNvSpPr>
          <p:nvPr>
            <p:ph type="subTitle" idx="1"/>
          </p:nvPr>
        </p:nvSpPr>
        <p:spPr>
          <a:xfrm>
            <a:off x="504883" y="3289471"/>
            <a:ext cx="10212330" cy="465697"/>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A5A5A5"/>
              </a:buClr>
              <a:buSzPts val="2000"/>
              <a:buNone/>
              <a:defRPr sz="2000">
                <a:solidFill>
                  <a:srgbClr val="A5A5A5"/>
                </a:solidFill>
              </a:defRPr>
            </a:lvl1pPr>
            <a:lvl2pPr lvl="1" algn="ctr">
              <a:spcBef>
                <a:spcPts val="1333"/>
              </a:spcBef>
              <a:spcAft>
                <a:spcPts val="0"/>
              </a:spcAft>
              <a:buClr>
                <a:schemeClr val="dk1"/>
              </a:buClr>
              <a:buSzPts val="2000"/>
              <a:buNone/>
              <a:defRPr sz="2000"/>
            </a:lvl2pPr>
            <a:lvl3pPr lvl="2" algn="ctr">
              <a:spcBef>
                <a:spcPts val="1333"/>
              </a:spcBef>
              <a:spcAft>
                <a:spcPts val="0"/>
              </a:spcAft>
              <a:buClr>
                <a:schemeClr val="dk1"/>
              </a:buClr>
              <a:buSzPts val="1800"/>
              <a:buNone/>
              <a:defRPr sz="1800"/>
            </a:lvl3pPr>
            <a:lvl4pPr lvl="3" algn="ctr">
              <a:spcBef>
                <a:spcPts val="1333"/>
              </a:spcBef>
              <a:spcAft>
                <a:spcPts val="0"/>
              </a:spcAft>
              <a:buClr>
                <a:schemeClr val="dk1"/>
              </a:buClr>
              <a:buSzPts val="1600"/>
              <a:buNone/>
              <a:defRPr sz="1600"/>
            </a:lvl4pPr>
            <a:lvl5pPr lvl="4" algn="ctr">
              <a:spcBef>
                <a:spcPts val="1333"/>
              </a:spcBef>
              <a:spcAft>
                <a:spcPts val="0"/>
              </a:spcAft>
              <a:buClr>
                <a:schemeClr val="dk1"/>
              </a:buClr>
              <a:buSzPts val="1600"/>
              <a:buNone/>
              <a:defRPr sz="1600"/>
            </a:lvl5pPr>
            <a:lvl6pPr lvl="5" algn="ctr">
              <a:spcBef>
                <a:spcPts val="1333"/>
              </a:spcBef>
              <a:spcAft>
                <a:spcPts val="0"/>
              </a:spcAft>
              <a:buClr>
                <a:schemeClr val="dk1"/>
              </a:buClr>
              <a:buSzPts val="1600"/>
              <a:buNone/>
              <a:defRPr sz="1600"/>
            </a:lvl6pPr>
            <a:lvl7pPr lvl="6" algn="ctr">
              <a:spcBef>
                <a:spcPts val="1333"/>
              </a:spcBef>
              <a:spcAft>
                <a:spcPts val="0"/>
              </a:spcAft>
              <a:buClr>
                <a:schemeClr val="dk1"/>
              </a:buClr>
              <a:buSzPts val="1600"/>
              <a:buNone/>
              <a:defRPr sz="1600"/>
            </a:lvl7pPr>
            <a:lvl8pPr lvl="7" algn="ctr">
              <a:spcBef>
                <a:spcPts val="1333"/>
              </a:spcBef>
              <a:spcAft>
                <a:spcPts val="0"/>
              </a:spcAft>
              <a:buClr>
                <a:schemeClr val="dk1"/>
              </a:buClr>
              <a:buSzPts val="1600"/>
              <a:buNone/>
              <a:defRPr sz="1600"/>
            </a:lvl8pPr>
            <a:lvl9pPr lvl="8" algn="ctr">
              <a:spcBef>
                <a:spcPts val="1333"/>
              </a:spcBef>
              <a:spcAft>
                <a:spcPts val="1333"/>
              </a:spcAft>
              <a:buClr>
                <a:schemeClr val="dk1"/>
              </a:buClr>
              <a:buSzPts val="1600"/>
              <a:buNone/>
              <a:defRPr sz="1600"/>
            </a:lvl9pPr>
          </a:lstStyle>
          <a:p>
            <a:endParaRPr/>
          </a:p>
        </p:txBody>
      </p:sp>
      <p:sp>
        <p:nvSpPr>
          <p:cNvPr id="795" name="Google Shape;795;p231"/>
          <p:cNvSpPr txBox="1">
            <a:spLocks noGrp="1"/>
          </p:cNvSpPr>
          <p:nvPr>
            <p:ph type="body" idx="2"/>
          </p:nvPr>
        </p:nvSpPr>
        <p:spPr>
          <a:xfrm>
            <a:off x="504883" y="4058039"/>
            <a:ext cx="10212388" cy="40322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5"/>
              </a:buClr>
              <a:buSzPts val="1400"/>
              <a:buNone/>
              <a:defRPr sz="1400">
                <a:solidFill>
                  <a:schemeClr val="accent5"/>
                </a:solidFill>
              </a:defRPr>
            </a:lvl1pPr>
            <a:lvl2pPr marL="914400" lvl="1" indent="-228600" algn="l">
              <a:spcBef>
                <a:spcPts val="1333"/>
              </a:spcBef>
              <a:spcAft>
                <a:spcPts val="0"/>
              </a:spcAft>
              <a:buClr>
                <a:schemeClr val="accent5"/>
              </a:buClr>
              <a:buSzPts val="1200"/>
              <a:buNone/>
              <a:defRPr>
                <a:solidFill>
                  <a:schemeClr val="accent5"/>
                </a:solidFill>
              </a:defRPr>
            </a:lvl2pPr>
            <a:lvl3pPr marL="1371600" lvl="2" indent="-228600" algn="l">
              <a:spcBef>
                <a:spcPts val="1333"/>
              </a:spcBef>
              <a:spcAft>
                <a:spcPts val="0"/>
              </a:spcAft>
              <a:buClr>
                <a:schemeClr val="accent5"/>
              </a:buClr>
              <a:buSzPts val="1200"/>
              <a:buNone/>
              <a:defRPr>
                <a:solidFill>
                  <a:schemeClr val="accent5"/>
                </a:solidFill>
              </a:defRPr>
            </a:lvl3pPr>
            <a:lvl4pPr marL="1828800" lvl="3" indent="-228600" algn="l">
              <a:spcBef>
                <a:spcPts val="1333"/>
              </a:spcBef>
              <a:spcAft>
                <a:spcPts val="0"/>
              </a:spcAft>
              <a:buClr>
                <a:schemeClr val="accent5"/>
              </a:buClr>
              <a:buSzPts val="1200"/>
              <a:buNone/>
              <a:defRPr>
                <a:solidFill>
                  <a:schemeClr val="accent5"/>
                </a:solidFill>
              </a:defRPr>
            </a:lvl4pPr>
            <a:lvl5pPr marL="2286000" lvl="4" indent="-228600" algn="l">
              <a:spcBef>
                <a:spcPts val="1333"/>
              </a:spcBef>
              <a:spcAft>
                <a:spcPts val="0"/>
              </a:spcAft>
              <a:buClr>
                <a:schemeClr val="accent5"/>
              </a:buClr>
              <a:buSzPts val="1200"/>
              <a:buNone/>
              <a:defRPr>
                <a:solidFill>
                  <a:schemeClr val="accent5"/>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chemeClr val="accent1"/>
        </a:solidFill>
        <a:effectLst/>
      </p:bgPr>
    </p:bg>
    <p:spTree>
      <p:nvGrpSpPr>
        <p:cNvPr id="1" name="Shape 796"/>
        <p:cNvGrpSpPr/>
        <p:nvPr/>
      </p:nvGrpSpPr>
      <p:grpSpPr>
        <a:xfrm>
          <a:off x="0" y="0"/>
          <a:ext cx="0" cy="0"/>
          <a:chOff x="0" y="0"/>
          <a:chExt cx="0" cy="0"/>
        </a:xfrm>
      </p:grpSpPr>
      <p:sp>
        <p:nvSpPr>
          <p:cNvPr id="797" name="Google Shape;797;p232"/>
          <p:cNvSpPr/>
          <p:nvPr/>
        </p:nvSpPr>
        <p:spPr>
          <a:xfrm>
            <a:off x="3048" y="0"/>
            <a:ext cx="12188952" cy="6858000"/>
          </a:xfrm>
          <a:prstGeom prst="rect">
            <a:avLst/>
          </a:prstGeom>
          <a:solidFill>
            <a:schemeClr val="accent1"/>
          </a:solidFill>
          <a:ln w="25400" cap="flat" cmpd="sng">
            <a:solidFill>
              <a:srgbClr val="6189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Verdana"/>
              <a:ea typeface="Verdana"/>
              <a:cs typeface="Verdana"/>
              <a:sym typeface="Verdana"/>
            </a:endParaRPr>
          </a:p>
        </p:txBody>
      </p:sp>
      <p:sp>
        <p:nvSpPr>
          <p:cNvPr id="798" name="Google Shape;798;p232"/>
          <p:cNvSpPr>
            <a:spLocks noGrp="1"/>
          </p:cNvSpPr>
          <p:nvPr>
            <p:ph type="pic" idx="2"/>
          </p:nvPr>
        </p:nvSpPr>
        <p:spPr>
          <a:xfrm>
            <a:off x="0" y="-1"/>
            <a:ext cx="12192000" cy="6858001"/>
          </a:xfrm>
          <a:prstGeom prst="rect">
            <a:avLst/>
          </a:prstGeom>
          <a:noFill/>
          <a:ln>
            <a:noFill/>
          </a:ln>
        </p:spPr>
      </p:sp>
      <p:sp>
        <p:nvSpPr>
          <p:cNvPr id="799" name="Google Shape;799;p232"/>
          <p:cNvSpPr txBox="1">
            <a:spLocks noGrp="1"/>
          </p:cNvSpPr>
          <p:nvPr>
            <p:ph type="title"/>
          </p:nvPr>
        </p:nvSpPr>
        <p:spPr>
          <a:xfrm>
            <a:off x="506538" y="1138238"/>
            <a:ext cx="11075862" cy="2852737"/>
          </a:xfrm>
          <a:prstGeom prst="rect">
            <a:avLst/>
          </a:prstGeom>
          <a:noFill/>
          <a:ln>
            <a:noFill/>
          </a:ln>
        </p:spPr>
        <p:txBody>
          <a:bodyPr spcFirstLastPara="1" wrap="square" lIns="0" tIns="0" rIns="0" bIns="0" anchor="b" anchorCtr="0">
            <a:noAutofit/>
          </a:bodyPr>
          <a:lstStyle>
            <a:lvl1pPr lvl="0" algn="l">
              <a:spcBef>
                <a:spcPts val="0"/>
              </a:spcBef>
              <a:spcAft>
                <a:spcPts val="0"/>
              </a:spcAft>
              <a:buClr>
                <a:schemeClr val="lt1"/>
              </a:buClr>
              <a:buSzPts val="7200"/>
              <a:buFont typeface="Verdana"/>
              <a:buNone/>
              <a:defRPr sz="7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0" name="Google Shape;800;p232"/>
          <p:cNvSpPr txBox="1">
            <a:spLocks noGrp="1"/>
          </p:cNvSpPr>
          <p:nvPr>
            <p:ph type="body" idx="1"/>
          </p:nvPr>
        </p:nvSpPr>
        <p:spPr>
          <a:xfrm>
            <a:off x="505614" y="3990975"/>
            <a:ext cx="11175211" cy="6477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chemeClr val="accent5"/>
              </a:buClr>
              <a:buSzPts val="1500"/>
              <a:buFont typeface="Arial"/>
              <a:buNone/>
              <a:defRPr sz="2000">
                <a:solidFill>
                  <a:srgbClr val="A5A5A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Subtitle and Content">
  <p:cSld name="Title, Subtitle and Content">
    <p:bg>
      <p:bgPr>
        <a:solidFill>
          <a:schemeClr val="lt1"/>
        </a:solidFill>
        <a:effectLst/>
      </p:bgPr>
    </p:bg>
    <p:spTree>
      <p:nvGrpSpPr>
        <p:cNvPr id="1" name="Shape 801"/>
        <p:cNvGrpSpPr/>
        <p:nvPr/>
      </p:nvGrpSpPr>
      <p:grpSpPr>
        <a:xfrm>
          <a:off x="0" y="0"/>
          <a:ext cx="0" cy="0"/>
          <a:chOff x="0" y="0"/>
          <a:chExt cx="0" cy="0"/>
        </a:xfrm>
      </p:grpSpPr>
      <p:sp>
        <p:nvSpPr>
          <p:cNvPr id="802" name="Google Shape;802;p233"/>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3" name="Google Shape;803;p233"/>
          <p:cNvSpPr txBox="1">
            <a:spLocks noGrp="1"/>
          </p:cNvSpPr>
          <p:nvPr>
            <p:ph type="body" idx="1"/>
          </p:nvPr>
        </p:nvSpPr>
        <p:spPr>
          <a:xfrm>
            <a:off x="511175" y="1279083"/>
            <a:ext cx="11071225" cy="6477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7F7F7F"/>
              </a:buClr>
              <a:buSzPts val="2000"/>
              <a:buNone/>
              <a:defRPr sz="2000">
                <a:solidFill>
                  <a:srgbClr val="7F7F7F"/>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04" name="Google Shape;804;p233"/>
          <p:cNvSpPr txBox="1">
            <a:spLocks noGrp="1"/>
          </p:cNvSpPr>
          <p:nvPr>
            <p:ph type="body" idx="2"/>
          </p:nvPr>
        </p:nvSpPr>
        <p:spPr>
          <a:xfrm>
            <a:off x="510492" y="2212900"/>
            <a:ext cx="11071907" cy="25765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solidFill>
          <a:schemeClr val="lt1"/>
        </a:solidFill>
        <a:effectLst/>
      </p:bgPr>
    </p:bg>
    <p:spTree>
      <p:nvGrpSpPr>
        <p:cNvPr id="1" name="Shape 805"/>
        <p:cNvGrpSpPr/>
        <p:nvPr/>
      </p:nvGrpSpPr>
      <p:grpSpPr>
        <a:xfrm>
          <a:off x="0" y="0"/>
          <a:ext cx="0" cy="0"/>
          <a:chOff x="0" y="0"/>
          <a:chExt cx="0" cy="0"/>
        </a:xfrm>
      </p:grpSpPr>
      <p:sp>
        <p:nvSpPr>
          <p:cNvPr id="806" name="Google Shape;806;p234"/>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7" name="Google Shape;807;p234"/>
          <p:cNvSpPr txBox="1">
            <a:spLocks noGrp="1"/>
          </p:cNvSpPr>
          <p:nvPr>
            <p:ph type="body" idx="1"/>
          </p:nvPr>
        </p:nvSpPr>
        <p:spPr>
          <a:xfrm>
            <a:off x="510492" y="2212900"/>
            <a:ext cx="11071907" cy="25765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3_Title Only">
  <p:cSld name="3_Title Only">
    <p:spTree>
      <p:nvGrpSpPr>
        <p:cNvPr id="1" name="Shape 808"/>
        <p:cNvGrpSpPr/>
        <p:nvPr/>
      </p:nvGrpSpPr>
      <p:grpSpPr>
        <a:xfrm>
          <a:off x="0" y="0"/>
          <a:ext cx="0" cy="0"/>
          <a:chOff x="0" y="0"/>
          <a:chExt cx="0" cy="0"/>
        </a:xfrm>
      </p:grpSpPr>
      <p:sp>
        <p:nvSpPr>
          <p:cNvPr id="809" name="Google Shape;809;p235"/>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Bio Slide">
  <p:cSld name="Bio Slide">
    <p:spTree>
      <p:nvGrpSpPr>
        <p:cNvPr id="1" name="Shape 810"/>
        <p:cNvGrpSpPr/>
        <p:nvPr/>
      </p:nvGrpSpPr>
      <p:grpSpPr>
        <a:xfrm>
          <a:off x="0" y="0"/>
          <a:ext cx="0" cy="0"/>
          <a:chOff x="0" y="0"/>
          <a:chExt cx="0" cy="0"/>
        </a:xfrm>
      </p:grpSpPr>
      <p:sp>
        <p:nvSpPr>
          <p:cNvPr id="811" name="Google Shape;811;p236"/>
          <p:cNvSpPr>
            <a:spLocks noGrp="1"/>
          </p:cNvSpPr>
          <p:nvPr>
            <p:ph type="pic" idx="2"/>
          </p:nvPr>
        </p:nvSpPr>
        <p:spPr>
          <a:xfrm>
            <a:off x="943114" y="1818329"/>
            <a:ext cx="1246909" cy="1243775"/>
          </a:xfrm>
          <a:prstGeom prst="ellipse">
            <a:avLst/>
          </a:prstGeom>
          <a:noFill/>
          <a:ln>
            <a:noFill/>
          </a:ln>
        </p:spPr>
      </p:sp>
      <p:sp>
        <p:nvSpPr>
          <p:cNvPr id="812" name="Google Shape;812;p236"/>
          <p:cNvSpPr>
            <a:spLocks noGrp="1"/>
          </p:cNvSpPr>
          <p:nvPr>
            <p:ph type="pic" idx="3"/>
          </p:nvPr>
        </p:nvSpPr>
        <p:spPr>
          <a:xfrm>
            <a:off x="6519164" y="1818329"/>
            <a:ext cx="1246909" cy="1243775"/>
          </a:xfrm>
          <a:prstGeom prst="ellipse">
            <a:avLst/>
          </a:prstGeom>
          <a:noFill/>
          <a:ln>
            <a:noFill/>
          </a:ln>
        </p:spPr>
      </p:sp>
      <p:sp>
        <p:nvSpPr>
          <p:cNvPr id="813" name="Google Shape;813;p236"/>
          <p:cNvSpPr>
            <a:spLocks noGrp="1"/>
          </p:cNvSpPr>
          <p:nvPr>
            <p:ph type="pic" idx="4"/>
          </p:nvPr>
        </p:nvSpPr>
        <p:spPr>
          <a:xfrm>
            <a:off x="943114" y="3302580"/>
            <a:ext cx="1246909" cy="1243775"/>
          </a:xfrm>
          <a:prstGeom prst="ellipse">
            <a:avLst/>
          </a:prstGeom>
          <a:noFill/>
          <a:ln>
            <a:noFill/>
          </a:ln>
        </p:spPr>
      </p:sp>
      <p:sp>
        <p:nvSpPr>
          <p:cNvPr id="814" name="Google Shape;814;p236"/>
          <p:cNvSpPr>
            <a:spLocks noGrp="1"/>
          </p:cNvSpPr>
          <p:nvPr>
            <p:ph type="pic" idx="5"/>
          </p:nvPr>
        </p:nvSpPr>
        <p:spPr>
          <a:xfrm>
            <a:off x="6519164" y="3302580"/>
            <a:ext cx="1246909" cy="1243775"/>
          </a:xfrm>
          <a:prstGeom prst="ellipse">
            <a:avLst/>
          </a:prstGeom>
          <a:noFill/>
          <a:ln>
            <a:noFill/>
          </a:ln>
        </p:spPr>
      </p:sp>
      <p:sp>
        <p:nvSpPr>
          <p:cNvPr id="815" name="Google Shape;815;p236"/>
          <p:cNvSpPr>
            <a:spLocks noGrp="1"/>
          </p:cNvSpPr>
          <p:nvPr>
            <p:ph type="pic" idx="6"/>
          </p:nvPr>
        </p:nvSpPr>
        <p:spPr>
          <a:xfrm>
            <a:off x="943114" y="4808349"/>
            <a:ext cx="1246909" cy="1243775"/>
          </a:xfrm>
          <a:prstGeom prst="ellipse">
            <a:avLst/>
          </a:prstGeom>
          <a:noFill/>
          <a:ln>
            <a:noFill/>
          </a:ln>
        </p:spPr>
      </p:sp>
      <p:sp>
        <p:nvSpPr>
          <p:cNvPr id="816" name="Google Shape;816;p236"/>
          <p:cNvSpPr>
            <a:spLocks noGrp="1"/>
          </p:cNvSpPr>
          <p:nvPr>
            <p:ph type="pic" idx="7"/>
          </p:nvPr>
        </p:nvSpPr>
        <p:spPr>
          <a:xfrm>
            <a:off x="6519164" y="4808349"/>
            <a:ext cx="1246909" cy="1243775"/>
          </a:xfrm>
          <a:prstGeom prst="ellipse">
            <a:avLst/>
          </a:prstGeom>
          <a:noFill/>
          <a:ln>
            <a:noFill/>
          </a:ln>
        </p:spPr>
      </p:sp>
      <p:sp>
        <p:nvSpPr>
          <p:cNvPr id="817" name="Google Shape;817;p236"/>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8" name="Google Shape;818;p236"/>
          <p:cNvSpPr txBox="1">
            <a:spLocks noGrp="1"/>
          </p:cNvSpPr>
          <p:nvPr>
            <p:ph type="body" idx="1"/>
          </p:nvPr>
        </p:nvSpPr>
        <p:spPr>
          <a:xfrm>
            <a:off x="2444750" y="2048375"/>
            <a:ext cx="3348627"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19" name="Google Shape;819;p236"/>
          <p:cNvSpPr txBox="1">
            <a:spLocks noGrp="1"/>
          </p:cNvSpPr>
          <p:nvPr>
            <p:ph type="body" idx="8"/>
          </p:nvPr>
        </p:nvSpPr>
        <p:spPr>
          <a:xfrm>
            <a:off x="2444750" y="2395309"/>
            <a:ext cx="3348627"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0" name="Google Shape;820;p236"/>
          <p:cNvSpPr txBox="1">
            <a:spLocks noGrp="1"/>
          </p:cNvSpPr>
          <p:nvPr>
            <p:ph type="body" idx="9"/>
          </p:nvPr>
        </p:nvSpPr>
        <p:spPr>
          <a:xfrm>
            <a:off x="2444750" y="3596731"/>
            <a:ext cx="3348627"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1" name="Google Shape;821;p236"/>
          <p:cNvSpPr txBox="1">
            <a:spLocks noGrp="1"/>
          </p:cNvSpPr>
          <p:nvPr>
            <p:ph type="body" idx="13"/>
          </p:nvPr>
        </p:nvSpPr>
        <p:spPr>
          <a:xfrm>
            <a:off x="2444750" y="3943665"/>
            <a:ext cx="3348627"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2" name="Google Shape;822;p236"/>
          <p:cNvSpPr txBox="1">
            <a:spLocks noGrp="1"/>
          </p:cNvSpPr>
          <p:nvPr>
            <p:ph type="body" idx="14"/>
          </p:nvPr>
        </p:nvSpPr>
        <p:spPr>
          <a:xfrm>
            <a:off x="2444750" y="5144679"/>
            <a:ext cx="3348627"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3" name="Google Shape;823;p236"/>
          <p:cNvSpPr txBox="1">
            <a:spLocks noGrp="1"/>
          </p:cNvSpPr>
          <p:nvPr>
            <p:ph type="body" idx="15"/>
          </p:nvPr>
        </p:nvSpPr>
        <p:spPr>
          <a:xfrm>
            <a:off x="2444750" y="5491613"/>
            <a:ext cx="3348627"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4" name="Google Shape;824;p236"/>
          <p:cNvSpPr txBox="1">
            <a:spLocks noGrp="1"/>
          </p:cNvSpPr>
          <p:nvPr>
            <p:ph type="body" idx="16"/>
          </p:nvPr>
        </p:nvSpPr>
        <p:spPr>
          <a:xfrm>
            <a:off x="8016059" y="2048375"/>
            <a:ext cx="3566341"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5" name="Google Shape;825;p236"/>
          <p:cNvSpPr txBox="1">
            <a:spLocks noGrp="1"/>
          </p:cNvSpPr>
          <p:nvPr>
            <p:ph type="body" idx="17"/>
          </p:nvPr>
        </p:nvSpPr>
        <p:spPr>
          <a:xfrm>
            <a:off x="8016059" y="2395309"/>
            <a:ext cx="3566341"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6" name="Google Shape;826;p236"/>
          <p:cNvSpPr txBox="1">
            <a:spLocks noGrp="1"/>
          </p:cNvSpPr>
          <p:nvPr>
            <p:ph type="body" idx="18"/>
          </p:nvPr>
        </p:nvSpPr>
        <p:spPr>
          <a:xfrm>
            <a:off x="8016059" y="3596731"/>
            <a:ext cx="3566341"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7" name="Google Shape;827;p236"/>
          <p:cNvSpPr txBox="1">
            <a:spLocks noGrp="1"/>
          </p:cNvSpPr>
          <p:nvPr>
            <p:ph type="body" idx="19"/>
          </p:nvPr>
        </p:nvSpPr>
        <p:spPr>
          <a:xfrm>
            <a:off x="8016059" y="3943665"/>
            <a:ext cx="3566341"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8" name="Google Shape;828;p236"/>
          <p:cNvSpPr txBox="1">
            <a:spLocks noGrp="1"/>
          </p:cNvSpPr>
          <p:nvPr>
            <p:ph type="body" idx="20"/>
          </p:nvPr>
        </p:nvSpPr>
        <p:spPr>
          <a:xfrm>
            <a:off x="8016059" y="5144679"/>
            <a:ext cx="3566341"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9" name="Google Shape;829;p236"/>
          <p:cNvSpPr txBox="1">
            <a:spLocks noGrp="1"/>
          </p:cNvSpPr>
          <p:nvPr>
            <p:ph type="body" idx="21"/>
          </p:nvPr>
        </p:nvSpPr>
        <p:spPr>
          <a:xfrm>
            <a:off x="8016059" y="5491613"/>
            <a:ext cx="3566341"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matchingName="End slide">
  <p:cSld name="End slide">
    <p:spTree>
      <p:nvGrpSpPr>
        <p:cNvPr id="1" name="Shape 830"/>
        <p:cNvGrpSpPr/>
        <p:nvPr/>
      </p:nvGrpSpPr>
      <p:grpSpPr>
        <a:xfrm>
          <a:off x="0" y="0"/>
          <a:ext cx="0" cy="0"/>
          <a:chOff x="0" y="0"/>
          <a:chExt cx="0" cy="0"/>
        </a:xfrm>
      </p:grpSpPr>
      <p:sp>
        <p:nvSpPr>
          <p:cNvPr id="831" name="Google Shape;831;p237"/>
          <p:cNvSpPr txBox="1">
            <a:spLocks noGrp="1"/>
          </p:cNvSpPr>
          <p:nvPr>
            <p:ph type="body" idx="1"/>
          </p:nvPr>
        </p:nvSpPr>
        <p:spPr>
          <a:xfrm>
            <a:off x="475325" y="4102100"/>
            <a:ext cx="8555263" cy="2197101"/>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900"/>
              <a:buNone/>
              <a:defRPr sz="900"/>
            </a:lvl1pPr>
            <a:lvl2pPr marL="914400" lvl="1" indent="-228600" algn="l">
              <a:spcBef>
                <a:spcPts val="80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32" name="Google Shape;832;p237"/>
          <p:cNvSpPr>
            <a:spLocks noGrp="1"/>
          </p:cNvSpPr>
          <p:nvPr>
            <p:ph type="pic" idx="2"/>
          </p:nvPr>
        </p:nvSpPr>
        <p:spPr>
          <a:xfrm>
            <a:off x="9402597" y="4102100"/>
            <a:ext cx="2319503" cy="1725448"/>
          </a:xfrm>
          <a:prstGeom prst="rect">
            <a:avLst/>
          </a:prstGeom>
          <a:noFill/>
          <a:ln>
            <a:noFill/>
          </a:ln>
        </p:spPr>
      </p:sp>
      <p:sp>
        <p:nvSpPr>
          <p:cNvPr id="833" name="Google Shape;833;p237"/>
          <p:cNvSpPr txBox="1">
            <a:spLocks noGrp="1"/>
          </p:cNvSpPr>
          <p:nvPr>
            <p:ph type="body" idx="3"/>
          </p:nvPr>
        </p:nvSpPr>
        <p:spPr>
          <a:xfrm>
            <a:off x="9402598" y="5935479"/>
            <a:ext cx="2319501" cy="363723"/>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267"/>
              <a:buNone/>
              <a:defRPr sz="1267"/>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834" name="Google Shape;834;p237"/>
          <p:cNvGrpSpPr/>
          <p:nvPr/>
        </p:nvGrpSpPr>
        <p:grpSpPr>
          <a:xfrm>
            <a:off x="475325" y="457200"/>
            <a:ext cx="1998000" cy="374400"/>
            <a:chOff x="398463" y="404813"/>
            <a:chExt cx="1627187" cy="307976"/>
          </a:xfrm>
        </p:grpSpPr>
        <p:sp>
          <p:nvSpPr>
            <p:cNvPr id="835" name="Google Shape;835;p237"/>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6" name="Google Shape;836;p237"/>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7" name="Google Shape;837;p237"/>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8" name="Google Shape;838;p237"/>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9" name="Google Shape;839;p237"/>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0" name="Google Shape;840;p237"/>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1" name="Google Shape;841;p237"/>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2" name="Google Shape;842;p237"/>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3" name="Google Shape;843;p237"/>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4" name="Google Shape;844;p237"/>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subtitle &amp; 1 column text">
  <p:cSld name="Title, subtitle &amp; 1 column text">
    <p:spTree>
      <p:nvGrpSpPr>
        <p:cNvPr id="1" name="Shape 851"/>
        <p:cNvGrpSpPr/>
        <p:nvPr/>
      </p:nvGrpSpPr>
      <p:grpSpPr>
        <a:xfrm>
          <a:off x="0" y="0"/>
          <a:ext cx="0" cy="0"/>
          <a:chOff x="0" y="0"/>
          <a:chExt cx="0" cy="0"/>
        </a:xfrm>
      </p:grpSpPr>
      <p:sp>
        <p:nvSpPr>
          <p:cNvPr id="852" name="Google Shape;852;p112"/>
          <p:cNvSpPr txBox="1">
            <a:spLocks noGrp="1"/>
          </p:cNvSpPr>
          <p:nvPr>
            <p:ph type="body" idx="1"/>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53" name="Google Shape;853;p11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4" name="Google Shape;854;p112"/>
          <p:cNvSpPr txBox="1">
            <a:spLocks noGrp="1"/>
          </p:cNvSpPr>
          <p:nvPr>
            <p:ph type="body" idx="2"/>
          </p:nvPr>
        </p:nvSpPr>
        <p:spPr>
          <a:xfrm>
            <a:off x="469900" y="1665819"/>
            <a:ext cx="11252200" cy="4633383"/>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55" name="Google Shape;855;p11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6" name="Google Shape;856;p11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
        <p:nvSpPr>
          <p:cNvPr id="857" name="Google Shape;857;p112"/>
          <p:cNvSpPr txBox="1"/>
          <p:nvPr/>
        </p:nvSpPr>
        <p:spPr>
          <a:xfrm>
            <a:off x="10631048" y="6654800"/>
            <a:ext cx="1559813" cy="10015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651">
                <a:solidFill>
                  <a:srgbClr val="000000"/>
                </a:solidFill>
                <a:latin typeface="Verdana"/>
                <a:ea typeface="Verdana"/>
                <a:cs typeface="Verdana"/>
                <a:sym typeface="Verdana"/>
              </a:rPr>
              <a:t>Intermediate Report</a:t>
            </a:r>
            <a:endParaRPr sz="651">
              <a:solidFill>
                <a:srgbClr val="000000"/>
              </a:solidFill>
              <a:latin typeface="Verdana"/>
              <a:ea typeface="Verdana"/>
              <a:cs typeface="Verdana"/>
              <a:sym typeface="Verdana"/>
            </a:endParaRP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Deloitte white">
  <p:cSld name="Divider - Deloitte white">
    <p:bg>
      <p:bgPr>
        <a:solidFill>
          <a:schemeClr val="lt1"/>
        </a:solidFill>
        <a:effectLst/>
      </p:bgPr>
    </p:bg>
    <p:spTree>
      <p:nvGrpSpPr>
        <p:cNvPr id="1" name="Shape 112"/>
        <p:cNvGrpSpPr/>
        <p:nvPr/>
      </p:nvGrpSpPr>
      <p:grpSpPr>
        <a:xfrm>
          <a:off x="0" y="0"/>
          <a:ext cx="0" cy="0"/>
          <a:chOff x="0" y="0"/>
          <a:chExt cx="0" cy="0"/>
        </a:xfrm>
      </p:grpSpPr>
      <p:sp>
        <p:nvSpPr>
          <p:cNvPr id="113" name="Google Shape;113;p131"/>
          <p:cNvSpPr txBox="1">
            <a:spLocks noGrp="1"/>
          </p:cNvSpPr>
          <p:nvPr>
            <p:ph type="title"/>
          </p:nvPr>
        </p:nvSpPr>
        <p:spPr>
          <a:xfrm>
            <a:off x="469901"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3850"/>
              <a:buFont typeface="Verdana"/>
              <a:buNone/>
              <a:defRPr sz="385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131"/>
          <p:cNvSpPr txBox="1">
            <a:spLocks noGrp="1"/>
          </p:cNvSpPr>
          <p:nvPr>
            <p:ph type="body" idx="1"/>
          </p:nvPr>
        </p:nvSpPr>
        <p:spPr>
          <a:xfrm>
            <a:off x="469900" y="3429000"/>
            <a:ext cx="10541000"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1"/>
              </a:buClr>
              <a:buSzPts val="3850"/>
              <a:buNone/>
              <a:defRPr sz="3850">
                <a:solidFill>
                  <a:schemeClr val="dk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858"/>
        <p:cNvGrpSpPr/>
        <p:nvPr/>
      </p:nvGrpSpPr>
      <p:grpSpPr>
        <a:xfrm>
          <a:off x="0" y="0"/>
          <a:ext cx="0" cy="0"/>
          <a:chOff x="0" y="0"/>
          <a:chExt cx="0" cy="0"/>
        </a:xfrm>
      </p:grpSpPr>
      <p:sp>
        <p:nvSpPr>
          <p:cNvPr id="859" name="Google Shape;859;p113"/>
          <p:cNvSpPr txBox="1">
            <a:spLocks noGrp="1"/>
          </p:cNvSpPr>
          <p:nvPr>
            <p:ph type="ctrTitle"/>
          </p:nvPr>
        </p:nvSpPr>
        <p:spPr>
          <a:xfrm>
            <a:off x="1524000" y="1122363"/>
            <a:ext cx="9144000" cy="2387600"/>
          </a:xfrm>
          <a:prstGeom prst="rect">
            <a:avLst/>
          </a:prstGeom>
          <a:noFill/>
          <a:ln>
            <a:noFill/>
          </a:ln>
        </p:spPr>
        <p:txBody>
          <a:bodyPr spcFirstLastPara="1" wrap="square" lIns="0" tIns="0" rIns="0" bIns="0" anchor="b" anchorCtr="0">
            <a:noAutofit/>
          </a:bodyPr>
          <a:lstStyle>
            <a:lvl1pPr lvl="0" algn="ctr">
              <a:spcBef>
                <a:spcPts val="0"/>
              </a:spcBef>
              <a:spcAft>
                <a:spcPts val="0"/>
              </a:spcAft>
              <a:buClr>
                <a:schemeClr val="dk1"/>
              </a:buClr>
              <a:buSzPts val="6000"/>
              <a:buFont typeface="Verdana"/>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0" name="Google Shape;860;p113"/>
          <p:cNvSpPr txBox="1">
            <a:spLocks noGrp="1"/>
          </p:cNvSpPr>
          <p:nvPr>
            <p:ph type="subTitle" idx="1"/>
          </p:nvPr>
        </p:nvSpPr>
        <p:spPr>
          <a:xfrm>
            <a:off x="1524000" y="3602038"/>
            <a:ext cx="9144000" cy="1655762"/>
          </a:xfrm>
          <a:prstGeom prst="rect">
            <a:avLst/>
          </a:prstGeom>
          <a:noFill/>
          <a:ln>
            <a:noFill/>
          </a:ln>
        </p:spPr>
        <p:txBody>
          <a:bodyPr spcFirstLastPara="1" wrap="square" lIns="0" tIns="0" rIns="0" bIns="0" anchor="t" anchorCtr="0">
            <a:noAutofit/>
          </a:bodyPr>
          <a:lstStyle>
            <a:lvl1pPr lvl="0" algn="ctr">
              <a:spcBef>
                <a:spcPts val="0"/>
              </a:spcBef>
              <a:spcAft>
                <a:spcPts val="0"/>
              </a:spcAft>
              <a:buClr>
                <a:schemeClr val="dk1"/>
              </a:buClr>
              <a:buSzPts val="2400"/>
              <a:buNone/>
              <a:defRPr sz="2400"/>
            </a:lvl1pPr>
            <a:lvl2pPr lvl="1" algn="ctr">
              <a:spcBef>
                <a:spcPts val="1333"/>
              </a:spcBef>
              <a:spcAft>
                <a:spcPts val="0"/>
              </a:spcAft>
              <a:buClr>
                <a:schemeClr val="dk1"/>
              </a:buClr>
              <a:buSzPts val="2000"/>
              <a:buNone/>
              <a:defRPr sz="2000"/>
            </a:lvl2pPr>
            <a:lvl3pPr lvl="2" algn="ctr">
              <a:spcBef>
                <a:spcPts val="1333"/>
              </a:spcBef>
              <a:spcAft>
                <a:spcPts val="0"/>
              </a:spcAft>
              <a:buClr>
                <a:schemeClr val="dk1"/>
              </a:buClr>
              <a:buSzPts val="1800"/>
              <a:buNone/>
              <a:defRPr sz="1800"/>
            </a:lvl3pPr>
            <a:lvl4pPr lvl="3" algn="ctr">
              <a:spcBef>
                <a:spcPts val="1333"/>
              </a:spcBef>
              <a:spcAft>
                <a:spcPts val="0"/>
              </a:spcAft>
              <a:buClr>
                <a:schemeClr val="dk1"/>
              </a:buClr>
              <a:buSzPts val="1600"/>
              <a:buNone/>
              <a:defRPr sz="1600"/>
            </a:lvl4pPr>
            <a:lvl5pPr lvl="4" algn="ctr">
              <a:spcBef>
                <a:spcPts val="1333"/>
              </a:spcBef>
              <a:spcAft>
                <a:spcPts val="0"/>
              </a:spcAft>
              <a:buClr>
                <a:schemeClr val="dk1"/>
              </a:buClr>
              <a:buSzPts val="1600"/>
              <a:buNone/>
              <a:defRPr sz="1600"/>
            </a:lvl5pPr>
            <a:lvl6pPr lvl="5" algn="ctr">
              <a:spcBef>
                <a:spcPts val="1333"/>
              </a:spcBef>
              <a:spcAft>
                <a:spcPts val="0"/>
              </a:spcAft>
              <a:buClr>
                <a:schemeClr val="dk1"/>
              </a:buClr>
              <a:buSzPts val="1600"/>
              <a:buNone/>
              <a:defRPr sz="1600"/>
            </a:lvl6pPr>
            <a:lvl7pPr lvl="6" algn="ctr">
              <a:spcBef>
                <a:spcPts val="1333"/>
              </a:spcBef>
              <a:spcAft>
                <a:spcPts val="0"/>
              </a:spcAft>
              <a:buClr>
                <a:schemeClr val="dk1"/>
              </a:buClr>
              <a:buSzPts val="1600"/>
              <a:buNone/>
              <a:defRPr sz="1600"/>
            </a:lvl7pPr>
            <a:lvl8pPr lvl="7" algn="ctr">
              <a:spcBef>
                <a:spcPts val="1333"/>
              </a:spcBef>
              <a:spcAft>
                <a:spcPts val="0"/>
              </a:spcAft>
              <a:buClr>
                <a:schemeClr val="dk1"/>
              </a:buClr>
              <a:buSzPts val="1600"/>
              <a:buNone/>
              <a:defRPr sz="1600"/>
            </a:lvl8pPr>
            <a:lvl9pPr lvl="8" algn="ctr">
              <a:spcBef>
                <a:spcPts val="1333"/>
              </a:spcBef>
              <a:spcAft>
                <a:spcPts val="1333"/>
              </a:spcAft>
              <a:buClr>
                <a:schemeClr val="dk1"/>
              </a:buClr>
              <a:buSzPts val="1600"/>
              <a:buNone/>
              <a:defRPr sz="1600"/>
            </a:lvl9pPr>
          </a:lstStyle>
          <a:p>
            <a:endParaRPr/>
          </a:p>
        </p:txBody>
      </p:sp>
      <p:sp>
        <p:nvSpPr>
          <p:cNvPr id="861" name="Google Shape;861;p11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2" name="Google Shape;862;p11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3" name="Google Shape;863;p11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Divider Slide 7">
  <p:cSld name="Divider Slide 7">
    <p:spTree>
      <p:nvGrpSpPr>
        <p:cNvPr id="1" name="Shape 864"/>
        <p:cNvGrpSpPr/>
        <p:nvPr/>
      </p:nvGrpSpPr>
      <p:grpSpPr>
        <a:xfrm>
          <a:off x="0" y="0"/>
          <a:ext cx="0" cy="0"/>
          <a:chOff x="0" y="0"/>
          <a:chExt cx="0" cy="0"/>
        </a:xfrm>
      </p:grpSpPr>
      <p:pic>
        <p:nvPicPr>
          <p:cNvPr id="865" name="Google Shape;865;p116"/>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866" name="Google Shape;866;p116"/>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Verdana"/>
              <a:ea typeface="Verdana"/>
              <a:cs typeface="Verdana"/>
              <a:sym typeface="Verdana"/>
            </a:endParaRPr>
          </a:p>
        </p:txBody>
      </p:sp>
      <p:pic>
        <p:nvPicPr>
          <p:cNvPr id="867" name="Google Shape;867;p116"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Page de fin">
  <p:cSld name="Page de fin">
    <p:spTree>
      <p:nvGrpSpPr>
        <p:cNvPr id="1" name="Shape 883"/>
        <p:cNvGrpSpPr/>
        <p:nvPr/>
      </p:nvGrpSpPr>
      <p:grpSpPr>
        <a:xfrm>
          <a:off x="0" y="0"/>
          <a:ext cx="0" cy="0"/>
          <a:chOff x="0" y="0"/>
          <a:chExt cx="0" cy="0"/>
        </a:xfrm>
      </p:grpSpPr>
      <p:sp>
        <p:nvSpPr>
          <p:cNvPr id="884" name="Google Shape;884;p121"/>
          <p:cNvSpPr txBox="1">
            <a:spLocks noGrp="1"/>
          </p:cNvSpPr>
          <p:nvPr>
            <p:ph type="sldNum" idx="12"/>
          </p:nvPr>
        </p:nvSpPr>
        <p:spPr>
          <a:xfrm>
            <a:off x="554143" y="6554192"/>
            <a:ext cx="377092" cy="100156"/>
          </a:xfrm>
          <a:prstGeom prst="rect">
            <a:avLst/>
          </a:prstGeom>
          <a:noFill/>
          <a:ln>
            <a:noFill/>
          </a:ln>
        </p:spPr>
        <p:txBody>
          <a:bodyPr spcFirstLastPara="1" wrap="square" lIns="0" tIns="0" rIns="0" bIns="0" anchor="t" anchorCtr="0">
            <a:spAutoFit/>
          </a:bodyPr>
          <a:lstStyle>
            <a:lvl1pPr marL="0" lvl="0" indent="0" algn="r">
              <a:spcBef>
                <a:spcPts val="0"/>
              </a:spcBef>
              <a:buNone/>
              <a:defRPr sz="651">
                <a:solidFill>
                  <a:srgbClr val="000000"/>
                </a:solidFill>
                <a:latin typeface="Verdana"/>
                <a:ea typeface="Verdana"/>
                <a:cs typeface="Verdana"/>
                <a:sym typeface="Verdana"/>
              </a:defRPr>
            </a:lvl1pPr>
            <a:lvl2pPr marL="0" lvl="1" indent="0" algn="r">
              <a:spcBef>
                <a:spcPts val="0"/>
              </a:spcBef>
              <a:buNone/>
              <a:defRPr sz="651">
                <a:solidFill>
                  <a:srgbClr val="000000"/>
                </a:solidFill>
                <a:latin typeface="Verdana"/>
                <a:ea typeface="Verdana"/>
                <a:cs typeface="Verdana"/>
                <a:sym typeface="Verdana"/>
              </a:defRPr>
            </a:lvl2pPr>
            <a:lvl3pPr marL="0" lvl="2" indent="0" algn="r">
              <a:spcBef>
                <a:spcPts val="0"/>
              </a:spcBef>
              <a:buNone/>
              <a:defRPr sz="651">
                <a:solidFill>
                  <a:srgbClr val="000000"/>
                </a:solidFill>
                <a:latin typeface="Verdana"/>
                <a:ea typeface="Verdana"/>
                <a:cs typeface="Verdana"/>
                <a:sym typeface="Verdana"/>
              </a:defRPr>
            </a:lvl3pPr>
            <a:lvl4pPr marL="0" lvl="3" indent="0" algn="r">
              <a:spcBef>
                <a:spcPts val="0"/>
              </a:spcBef>
              <a:buNone/>
              <a:defRPr sz="651">
                <a:solidFill>
                  <a:srgbClr val="000000"/>
                </a:solidFill>
                <a:latin typeface="Verdana"/>
                <a:ea typeface="Verdana"/>
                <a:cs typeface="Verdana"/>
                <a:sym typeface="Verdana"/>
              </a:defRPr>
            </a:lvl4pPr>
            <a:lvl5pPr marL="0" lvl="4" indent="0" algn="r">
              <a:spcBef>
                <a:spcPts val="0"/>
              </a:spcBef>
              <a:buNone/>
              <a:defRPr sz="651">
                <a:solidFill>
                  <a:srgbClr val="000000"/>
                </a:solidFill>
                <a:latin typeface="Verdana"/>
                <a:ea typeface="Verdana"/>
                <a:cs typeface="Verdana"/>
                <a:sym typeface="Verdana"/>
              </a:defRPr>
            </a:lvl5pPr>
            <a:lvl6pPr marL="0" lvl="5" indent="0" algn="r">
              <a:spcBef>
                <a:spcPts val="0"/>
              </a:spcBef>
              <a:buNone/>
              <a:defRPr sz="651">
                <a:solidFill>
                  <a:srgbClr val="000000"/>
                </a:solidFill>
                <a:latin typeface="Verdana"/>
                <a:ea typeface="Verdana"/>
                <a:cs typeface="Verdana"/>
                <a:sym typeface="Verdana"/>
              </a:defRPr>
            </a:lvl6pPr>
            <a:lvl7pPr marL="0" lvl="6" indent="0" algn="r">
              <a:spcBef>
                <a:spcPts val="0"/>
              </a:spcBef>
              <a:buNone/>
              <a:defRPr sz="651">
                <a:solidFill>
                  <a:srgbClr val="000000"/>
                </a:solidFill>
                <a:latin typeface="Verdana"/>
                <a:ea typeface="Verdana"/>
                <a:cs typeface="Verdana"/>
                <a:sym typeface="Verdana"/>
              </a:defRPr>
            </a:lvl7pPr>
            <a:lvl8pPr marL="0" lvl="7" indent="0" algn="r">
              <a:spcBef>
                <a:spcPts val="0"/>
              </a:spcBef>
              <a:buNone/>
              <a:defRPr sz="651">
                <a:solidFill>
                  <a:srgbClr val="000000"/>
                </a:solidFill>
                <a:latin typeface="Verdana"/>
                <a:ea typeface="Verdana"/>
                <a:cs typeface="Verdana"/>
                <a:sym typeface="Verdana"/>
              </a:defRPr>
            </a:lvl8pPr>
            <a:lvl9pPr marL="0" lvl="8" indent="0" algn="r">
              <a:spcBef>
                <a:spcPts val="0"/>
              </a:spcBef>
              <a:buNone/>
              <a:defRPr sz="651">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matchingName="Title Slide - Black">
  <p:cSld name="Title Slide - Black">
    <p:bg>
      <p:bgPr>
        <a:blipFill>
          <a:blip r:embed="rId2">
            <a:alphaModFix/>
          </a:blip>
          <a:stretch>
            <a:fillRect/>
          </a:stretch>
        </a:blipFill>
        <a:effectLst/>
      </p:bgPr>
    </p:bg>
    <p:spTree>
      <p:nvGrpSpPr>
        <p:cNvPr id="1" name="Shape 885"/>
        <p:cNvGrpSpPr/>
        <p:nvPr/>
      </p:nvGrpSpPr>
      <p:grpSpPr>
        <a:xfrm>
          <a:off x="0" y="0"/>
          <a:ext cx="0" cy="0"/>
          <a:chOff x="0" y="0"/>
          <a:chExt cx="0" cy="0"/>
        </a:xfrm>
      </p:grpSpPr>
      <p:sp>
        <p:nvSpPr>
          <p:cNvPr id="886" name="Google Shape;886;p265"/>
          <p:cNvSpPr txBox="1">
            <a:spLocks noGrp="1"/>
          </p:cNvSpPr>
          <p:nvPr>
            <p:ph type="ctrTitle"/>
          </p:nvPr>
        </p:nvSpPr>
        <p:spPr>
          <a:xfrm>
            <a:off x="475202" y="5386529"/>
            <a:ext cx="5592012" cy="324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Font typeface="Verdana"/>
              <a:buNone/>
              <a:defRPr sz="180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7" name="Google Shape;887;p265"/>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800"/>
              <a:buNone/>
              <a:defRPr sz="18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888" name="Google Shape;888;p265"/>
          <p:cNvSpPr txBox="1">
            <a:spLocks noGrp="1"/>
          </p:cNvSpPr>
          <p:nvPr>
            <p:ph type="body" idx="2"/>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89" name="Google Shape;889;p265"/>
          <p:cNvSpPr>
            <a:spLocks noGrp="1"/>
          </p:cNvSpPr>
          <p:nvPr>
            <p:ph type="pic" idx="3"/>
          </p:nvPr>
        </p:nvSpPr>
        <p:spPr>
          <a:xfrm>
            <a:off x="3393716" y="727595"/>
            <a:ext cx="5400000" cy="5400000"/>
          </a:xfrm>
          <a:prstGeom prst="rect">
            <a:avLst/>
          </a:prstGeom>
          <a:noFill/>
          <a:ln>
            <a:noFill/>
          </a:ln>
        </p:spPr>
      </p:sp>
      <p:sp>
        <p:nvSpPr>
          <p:cNvPr id="890" name="Google Shape;890;p265"/>
          <p:cNvSpPr txBox="1">
            <a:spLocks noGrp="1"/>
          </p:cNvSpPr>
          <p:nvPr>
            <p:ph type="body" idx="4"/>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b="0">
                <a:solidFill>
                  <a:schemeClr val="lt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91" name="Google Shape;891;p265"/>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892" name="Google Shape;892;p265"/>
          <p:cNvGrpSpPr/>
          <p:nvPr/>
        </p:nvGrpSpPr>
        <p:grpSpPr>
          <a:xfrm>
            <a:off x="469900" y="457761"/>
            <a:ext cx="1998000" cy="374400"/>
            <a:chOff x="398463" y="404813"/>
            <a:chExt cx="1627187" cy="307976"/>
          </a:xfrm>
        </p:grpSpPr>
        <p:sp>
          <p:nvSpPr>
            <p:cNvPr id="893" name="Google Shape;893;p26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4" name="Google Shape;894;p26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5" name="Google Shape;895;p265"/>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6" name="Google Shape;896;p26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7" name="Google Shape;897;p265"/>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8" name="Google Shape;898;p265"/>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9" name="Google Shape;899;p26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0" name="Google Shape;900;p26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1" name="Google Shape;901;p26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2" name="Google Shape;902;p26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matchingName="Title Slide - White">
  <p:cSld name="Title Slide - White">
    <p:bg>
      <p:bgPr>
        <a:solidFill>
          <a:schemeClr val="lt1"/>
        </a:solidFill>
        <a:effectLst/>
      </p:bgPr>
    </p:bg>
    <p:spTree>
      <p:nvGrpSpPr>
        <p:cNvPr id="1" name="Shape 903"/>
        <p:cNvGrpSpPr/>
        <p:nvPr/>
      </p:nvGrpSpPr>
      <p:grpSpPr>
        <a:xfrm>
          <a:off x="0" y="0"/>
          <a:ext cx="0" cy="0"/>
          <a:chOff x="0" y="0"/>
          <a:chExt cx="0" cy="0"/>
        </a:xfrm>
      </p:grpSpPr>
      <p:grpSp>
        <p:nvGrpSpPr>
          <p:cNvPr id="904" name="Google Shape;904;p266"/>
          <p:cNvGrpSpPr/>
          <p:nvPr/>
        </p:nvGrpSpPr>
        <p:grpSpPr>
          <a:xfrm>
            <a:off x="475325" y="457200"/>
            <a:ext cx="1998000" cy="374400"/>
            <a:chOff x="398463" y="404813"/>
            <a:chExt cx="1627187" cy="307976"/>
          </a:xfrm>
        </p:grpSpPr>
        <p:sp>
          <p:nvSpPr>
            <p:cNvPr id="905" name="Google Shape;905;p266"/>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6" name="Google Shape;906;p266"/>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7" name="Google Shape;907;p266"/>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8" name="Google Shape;908;p266"/>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9" name="Google Shape;909;p266"/>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0" name="Google Shape;910;p266"/>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1" name="Google Shape;911;p266"/>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2" name="Google Shape;912;p266"/>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3" name="Google Shape;913;p266"/>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4" name="Google Shape;914;p266"/>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915" name="Google Shape;915;p266"/>
          <p:cNvSpPr>
            <a:spLocks noGrp="1"/>
          </p:cNvSpPr>
          <p:nvPr>
            <p:ph type="pic" idx="2"/>
          </p:nvPr>
        </p:nvSpPr>
        <p:spPr>
          <a:xfrm>
            <a:off x="3393716" y="727595"/>
            <a:ext cx="5400000" cy="5400000"/>
          </a:xfrm>
          <a:prstGeom prst="rect">
            <a:avLst/>
          </a:prstGeom>
          <a:noFill/>
          <a:ln>
            <a:noFill/>
          </a:ln>
        </p:spPr>
      </p:sp>
      <p:sp>
        <p:nvSpPr>
          <p:cNvPr id="916" name="Google Shape;916;p266"/>
          <p:cNvSpPr txBox="1">
            <a:spLocks noGrp="1"/>
          </p:cNvSpPr>
          <p:nvPr>
            <p:ph type="ctrTitle"/>
          </p:nvPr>
        </p:nvSpPr>
        <p:spPr>
          <a:xfrm>
            <a:off x="475202" y="5386529"/>
            <a:ext cx="5592012" cy="324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Font typeface="Verdana"/>
              <a:buNone/>
              <a:defRPr sz="180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7" name="Google Shape;917;p266"/>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800"/>
              <a:buNone/>
              <a:defRPr sz="18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918" name="Google Shape;918;p266"/>
          <p:cNvSpPr txBox="1">
            <a:spLocks noGrp="1"/>
          </p:cNvSpPr>
          <p:nvPr>
            <p:ph type="body" idx="3"/>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19" name="Google Shape;919;p266"/>
          <p:cNvSpPr txBox="1">
            <a:spLocks noGrp="1"/>
          </p:cNvSpPr>
          <p:nvPr>
            <p:ph type="body" idx="4"/>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b="0">
                <a:solidFill>
                  <a:schemeClr val="dk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20" name="Google Shape;920;p266"/>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matchingName="Title Slide - Circle Black">
  <p:cSld name="Title Slide - Circle Black">
    <p:bg>
      <p:bgPr>
        <a:blipFill>
          <a:blip r:embed="rId2">
            <a:alphaModFix/>
          </a:blip>
          <a:stretch>
            <a:fillRect/>
          </a:stretch>
        </a:blipFill>
        <a:effectLst/>
      </p:bgPr>
    </p:bg>
    <p:spTree>
      <p:nvGrpSpPr>
        <p:cNvPr id="1" name="Shape 921"/>
        <p:cNvGrpSpPr/>
        <p:nvPr/>
      </p:nvGrpSpPr>
      <p:grpSpPr>
        <a:xfrm>
          <a:off x="0" y="0"/>
          <a:ext cx="0" cy="0"/>
          <a:chOff x="0" y="0"/>
          <a:chExt cx="0" cy="0"/>
        </a:xfrm>
      </p:grpSpPr>
      <p:sp>
        <p:nvSpPr>
          <p:cNvPr id="922" name="Google Shape;922;p267"/>
          <p:cNvSpPr>
            <a:spLocks noGrp="1"/>
          </p:cNvSpPr>
          <p:nvPr>
            <p:ph type="ctrTitle"/>
          </p:nvPr>
        </p:nvSpPr>
        <p:spPr>
          <a:xfrm>
            <a:off x="4210149" y="1530451"/>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923" name="Google Shape;923;p267"/>
          <p:cNvGrpSpPr/>
          <p:nvPr/>
        </p:nvGrpSpPr>
        <p:grpSpPr>
          <a:xfrm>
            <a:off x="469900" y="457761"/>
            <a:ext cx="1998000" cy="374400"/>
            <a:chOff x="398463" y="404813"/>
            <a:chExt cx="1627187" cy="307976"/>
          </a:xfrm>
        </p:grpSpPr>
        <p:sp>
          <p:nvSpPr>
            <p:cNvPr id="924" name="Google Shape;924;p267"/>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5" name="Google Shape;925;p267"/>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6" name="Google Shape;926;p267"/>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7" name="Google Shape;927;p267"/>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8" name="Google Shape;928;p267"/>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9" name="Google Shape;929;p267"/>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0" name="Google Shape;930;p267"/>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1" name="Google Shape;931;p267"/>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2" name="Google Shape;932;p267"/>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3" name="Google Shape;933;p267"/>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934" name="Google Shape;934;p267"/>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800"/>
              <a:buNone/>
              <a:defRPr sz="18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935" name="Google Shape;935;p267"/>
          <p:cNvSpPr txBox="1">
            <a:spLocks noGrp="1"/>
          </p:cNvSpPr>
          <p:nvPr>
            <p:ph type="body" idx="2"/>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36" name="Google Shape;936;p267"/>
          <p:cNvSpPr txBox="1">
            <a:spLocks noGrp="1"/>
          </p:cNvSpPr>
          <p:nvPr>
            <p:ph type="body" idx="3"/>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b="0">
                <a:solidFill>
                  <a:schemeClr val="lt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37" name="Google Shape;937;p267"/>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matchingName="Title Slide - Circle White">
  <p:cSld name="Title Slide - Circle White">
    <p:bg>
      <p:bgPr>
        <a:solidFill>
          <a:schemeClr val="lt1"/>
        </a:solidFill>
        <a:effectLst/>
      </p:bgPr>
    </p:bg>
    <p:spTree>
      <p:nvGrpSpPr>
        <p:cNvPr id="1" name="Shape 938"/>
        <p:cNvGrpSpPr/>
        <p:nvPr/>
      </p:nvGrpSpPr>
      <p:grpSpPr>
        <a:xfrm>
          <a:off x="0" y="0"/>
          <a:ext cx="0" cy="0"/>
          <a:chOff x="0" y="0"/>
          <a:chExt cx="0" cy="0"/>
        </a:xfrm>
      </p:grpSpPr>
      <p:sp>
        <p:nvSpPr>
          <p:cNvPr id="939" name="Google Shape;939;p268"/>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940" name="Google Shape;940;p268"/>
          <p:cNvGrpSpPr/>
          <p:nvPr/>
        </p:nvGrpSpPr>
        <p:grpSpPr>
          <a:xfrm>
            <a:off x="475325" y="457200"/>
            <a:ext cx="1998000" cy="374400"/>
            <a:chOff x="398463" y="404813"/>
            <a:chExt cx="1627187" cy="307976"/>
          </a:xfrm>
        </p:grpSpPr>
        <p:sp>
          <p:nvSpPr>
            <p:cNvPr id="941" name="Google Shape;941;p268"/>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2" name="Google Shape;942;p268"/>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3" name="Google Shape;943;p268"/>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4" name="Google Shape;944;p268"/>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5" name="Google Shape;945;p268"/>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6" name="Google Shape;946;p268"/>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7" name="Google Shape;947;p268"/>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8" name="Google Shape;948;p268"/>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9" name="Google Shape;949;p268"/>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50" name="Google Shape;950;p268"/>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951" name="Google Shape;951;p268"/>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800"/>
              <a:buNone/>
              <a:defRPr sz="18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952" name="Google Shape;952;p268"/>
          <p:cNvSpPr txBox="1">
            <a:spLocks noGrp="1"/>
          </p:cNvSpPr>
          <p:nvPr>
            <p:ph type="body" idx="2"/>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53" name="Google Shape;953;p268"/>
          <p:cNvSpPr txBox="1">
            <a:spLocks noGrp="1"/>
          </p:cNvSpPr>
          <p:nvPr>
            <p:ph type="body" idx="3"/>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b="0">
                <a:solidFill>
                  <a:schemeClr val="dk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54" name="Google Shape;954;p268"/>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matchingName="Divider - Deloitte green">
  <p:cSld name="Divider - Deloitte green">
    <p:bg>
      <p:bgPr>
        <a:solidFill>
          <a:schemeClr val="accent1"/>
        </a:solidFill>
        <a:effectLst/>
      </p:bgPr>
    </p:bg>
    <p:spTree>
      <p:nvGrpSpPr>
        <p:cNvPr id="1" name="Shape 955"/>
        <p:cNvGrpSpPr/>
        <p:nvPr/>
      </p:nvGrpSpPr>
      <p:grpSpPr>
        <a:xfrm>
          <a:off x="0" y="0"/>
          <a:ext cx="0" cy="0"/>
          <a:chOff x="0" y="0"/>
          <a:chExt cx="0" cy="0"/>
        </a:xfrm>
      </p:grpSpPr>
      <p:sp>
        <p:nvSpPr>
          <p:cNvPr id="956" name="Google Shape;956;p269"/>
          <p:cNvSpPr txBox="1">
            <a:spLocks noGrp="1"/>
          </p:cNvSpPr>
          <p:nvPr>
            <p:ph type="title"/>
          </p:nvPr>
        </p:nvSpPr>
        <p:spPr>
          <a:xfrm>
            <a:off x="469902" y="1700215"/>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7" name="Google Shape;957;p269"/>
          <p:cNvSpPr txBox="1">
            <a:spLocks noGrp="1"/>
          </p:cNvSpPr>
          <p:nvPr>
            <p:ph type="body" idx="1"/>
          </p:nvPr>
        </p:nvSpPr>
        <p:spPr>
          <a:xfrm>
            <a:off x="469901" y="3423546"/>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58" name="Google Shape;958;p26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9" name="Google Shape;959;p26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0" name="Google Shape;960;p26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matchingName="Divider - Deloitte dark green">
  <p:cSld name="Divider - Deloitte dark green">
    <p:bg>
      <p:bgPr>
        <a:solidFill>
          <a:schemeClr val="accent2"/>
        </a:solidFill>
        <a:effectLst/>
      </p:bgPr>
    </p:bg>
    <p:spTree>
      <p:nvGrpSpPr>
        <p:cNvPr id="1" name="Shape 961"/>
        <p:cNvGrpSpPr/>
        <p:nvPr/>
      </p:nvGrpSpPr>
      <p:grpSpPr>
        <a:xfrm>
          <a:off x="0" y="0"/>
          <a:ext cx="0" cy="0"/>
          <a:chOff x="0" y="0"/>
          <a:chExt cx="0" cy="0"/>
        </a:xfrm>
      </p:grpSpPr>
      <p:sp>
        <p:nvSpPr>
          <p:cNvPr id="962" name="Google Shape;962;p270"/>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3" name="Google Shape;963;p270"/>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64" name="Google Shape;964;p27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5" name="Google Shape;965;p27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6" name="Google Shape;966;p27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matchingName="Divider - Deloitte blue">
  <p:cSld name="Divider - Deloitte blue">
    <p:bg>
      <p:bgPr>
        <a:solidFill>
          <a:schemeClr val="accent3"/>
        </a:solidFill>
        <a:effectLst/>
      </p:bgPr>
    </p:bg>
    <p:spTree>
      <p:nvGrpSpPr>
        <p:cNvPr id="1" name="Shape 967"/>
        <p:cNvGrpSpPr/>
        <p:nvPr/>
      </p:nvGrpSpPr>
      <p:grpSpPr>
        <a:xfrm>
          <a:off x="0" y="0"/>
          <a:ext cx="0" cy="0"/>
          <a:chOff x="0" y="0"/>
          <a:chExt cx="0" cy="0"/>
        </a:xfrm>
      </p:grpSpPr>
      <p:sp>
        <p:nvSpPr>
          <p:cNvPr id="968" name="Google Shape;968;p271"/>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9" name="Google Shape;969;p271"/>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70" name="Google Shape;970;p27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1" name="Google Shape;971;p27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2" name="Google Shape;972;p27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Key statement dark green">
  <p:cSld name="Key statement dark green">
    <p:bg>
      <p:bgPr>
        <a:solidFill>
          <a:schemeClr val="accent2"/>
        </a:solidFill>
        <a:effectLst/>
      </p:bgPr>
    </p:bg>
    <p:spTree>
      <p:nvGrpSpPr>
        <p:cNvPr id="1" name="Shape 115"/>
        <p:cNvGrpSpPr/>
        <p:nvPr/>
      </p:nvGrpSpPr>
      <p:grpSpPr>
        <a:xfrm>
          <a:off x="0" y="0"/>
          <a:ext cx="0" cy="0"/>
          <a:chOff x="0" y="0"/>
          <a:chExt cx="0" cy="0"/>
        </a:xfrm>
      </p:grpSpPr>
      <p:sp>
        <p:nvSpPr>
          <p:cNvPr id="116" name="Google Shape;116;p132"/>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7" name="Google Shape;117;p13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matchingName="Divider - Deloitte dark blue">
  <p:cSld name="Divider - Deloitte dark blue">
    <p:bg>
      <p:bgPr>
        <a:solidFill>
          <a:schemeClr val="accent4"/>
        </a:solidFill>
        <a:effectLst/>
      </p:bgPr>
    </p:bg>
    <p:spTree>
      <p:nvGrpSpPr>
        <p:cNvPr id="1" name="Shape 973"/>
        <p:cNvGrpSpPr/>
        <p:nvPr/>
      </p:nvGrpSpPr>
      <p:grpSpPr>
        <a:xfrm>
          <a:off x="0" y="0"/>
          <a:ext cx="0" cy="0"/>
          <a:chOff x="0" y="0"/>
          <a:chExt cx="0" cy="0"/>
        </a:xfrm>
      </p:grpSpPr>
      <p:sp>
        <p:nvSpPr>
          <p:cNvPr id="974" name="Google Shape;974;p272"/>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5" name="Google Shape;975;p272"/>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76" name="Google Shape;976;p272"/>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7" name="Google Shape;977;p27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8" name="Google Shape;978;p27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matchingName="Divider - Deloitte black">
  <p:cSld name="Divider - Deloitte black">
    <p:bg>
      <p:bgPr>
        <a:solidFill>
          <a:schemeClr val="dk1"/>
        </a:solidFill>
        <a:effectLst/>
      </p:bgPr>
    </p:bg>
    <p:spTree>
      <p:nvGrpSpPr>
        <p:cNvPr id="1" name="Shape 979"/>
        <p:cNvGrpSpPr/>
        <p:nvPr/>
      </p:nvGrpSpPr>
      <p:grpSpPr>
        <a:xfrm>
          <a:off x="0" y="0"/>
          <a:ext cx="0" cy="0"/>
          <a:chOff x="0" y="0"/>
          <a:chExt cx="0" cy="0"/>
        </a:xfrm>
      </p:grpSpPr>
      <p:sp>
        <p:nvSpPr>
          <p:cNvPr id="980" name="Google Shape;980;p273"/>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1" name="Google Shape;981;p273"/>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82" name="Google Shape;982;p27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3" name="Google Shape;983;p27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4" name="Google Shape;984;p27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Divider - Deloitte white">
  <p:cSld name="Divider - Deloitte white">
    <p:bg>
      <p:bgPr>
        <a:solidFill>
          <a:schemeClr val="lt1"/>
        </a:solidFill>
        <a:effectLst/>
      </p:bgPr>
    </p:bg>
    <p:spTree>
      <p:nvGrpSpPr>
        <p:cNvPr id="1" name="Shape 985"/>
        <p:cNvGrpSpPr/>
        <p:nvPr/>
      </p:nvGrpSpPr>
      <p:grpSpPr>
        <a:xfrm>
          <a:off x="0" y="0"/>
          <a:ext cx="0" cy="0"/>
          <a:chOff x="0" y="0"/>
          <a:chExt cx="0" cy="0"/>
        </a:xfrm>
      </p:grpSpPr>
      <p:sp>
        <p:nvSpPr>
          <p:cNvPr id="986" name="Google Shape;986;p274"/>
          <p:cNvSpPr txBox="1">
            <a:spLocks noGrp="1"/>
          </p:cNvSpPr>
          <p:nvPr>
            <p:ph type="title"/>
          </p:nvPr>
        </p:nvSpPr>
        <p:spPr>
          <a:xfrm>
            <a:off x="469904"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3851"/>
              <a:buFont typeface="Verdana"/>
              <a:buNone/>
              <a:defRPr sz="385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7" name="Google Shape;987;p274"/>
          <p:cNvSpPr txBox="1">
            <a:spLocks noGrp="1"/>
          </p:cNvSpPr>
          <p:nvPr>
            <p:ph type="body" idx="1"/>
          </p:nvPr>
        </p:nvSpPr>
        <p:spPr>
          <a:xfrm>
            <a:off x="469900" y="3429001"/>
            <a:ext cx="10541000"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1"/>
              </a:buClr>
              <a:buSzPts val="3851"/>
              <a:buNone/>
              <a:defRPr sz="3850">
                <a:solidFill>
                  <a:schemeClr val="dk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88" name="Google Shape;988;p274"/>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9" name="Google Shape;989;p27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0" name="Google Shape;990;p27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matchingName="Key statement dark green">
  <p:cSld name="Key statement dark green">
    <p:bg>
      <p:bgPr>
        <a:solidFill>
          <a:schemeClr val="accent2"/>
        </a:solidFill>
        <a:effectLst/>
      </p:bgPr>
    </p:bg>
    <p:spTree>
      <p:nvGrpSpPr>
        <p:cNvPr id="1" name="Shape 991"/>
        <p:cNvGrpSpPr/>
        <p:nvPr/>
      </p:nvGrpSpPr>
      <p:grpSpPr>
        <a:xfrm>
          <a:off x="0" y="0"/>
          <a:ext cx="0" cy="0"/>
          <a:chOff x="0" y="0"/>
          <a:chExt cx="0" cy="0"/>
        </a:xfrm>
      </p:grpSpPr>
      <p:sp>
        <p:nvSpPr>
          <p:cNvPr id="992" name="Google Shape;992;p275"/>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93" name="Google Shape;993;p275"/>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4" name="Google Shape;994;p275"/>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5" name="Google Shape;995;p275"/>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matchingName="Key statement dark blue">
  <p:cSld name="Key statement dark blue">
    <p:bg>
      <p:bgPr>
        <a:solidFill>
          <a:schemeClr val="accent4"/>
        </a:solidFill>
        <a:effectLst/>
      </p:bgPr>
    </p:bg>
    <p:spTree>
      <p:nvGrpSpPr>
        <p:cNvPr id="1" name="Shape 996"/>
        <p:cNvGrpSpPr/>
        <p:nvPr/>
      </p:nvGrpSpPr>
      <p:grpSpPr>
        <a:xfrm>
          <a:off x="0" y="0"/>
          <a:ext cx="0" cy="0"/>
          <a:chOff x="0" y="0"/>
          <a:chExt cx="0" cy="0"/>
        </a:xfrm>
      </p:grpSpPr>
      <p:sp>
        <p:nvSpPr>
          <p:cNvPr id="997" name="Google Shape;997;p276"/>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98" name="Google Shape;998;p276"/>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9" name="Google Shape;999;p276"/>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0" name="Google Shape;1000;p276"/>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matchingName="Key statement teal">
  <p:cSld name="Key statement teal">
    <p:bg>
      <p:bgPr>
        <a:solidFill>
          <a:schemeClr val="accent5"/>
        </a:solidFill>
        <a:effectLst/>
      </p:bgPr>
    </p:bg>
    <p:spTree>
      <p:nvGrpSpPr>
        <p:cNvPr id="1" name="Shape 1001"/>
        <p:cNvGrpSpPr/>
        <p:nvPr/>
      </p:nvGrpSpPr>
      <p:grpSpPr>
        <a:xfrm>
          <a:off x="0" y="0"/>
          <a:ext cx="0" cy="0"/>
          <a:chOff x="0" y="0"/>
          <a:chExt cx="0" cy="0"/>
        </a:xfrm>
      </p:grpSpPr>
      <p:sp>
        <p:nvSpPr>
          <p:cNvPr id="1002" name="Google Shape;1002;p277"/>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03" name="Google Shape;1003;p277"/>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4" name="Google Shape;1004;p277"/>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5" name="Google Shape;1005;p277"/>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matchingName="Key statement black">
  <p:cSld name="Key statement black">
    <p:bg>
      <p:bgPr>
        <a:solidFill>
          <a:schemeClr val="dk1"/>
        </a:solidFill>
        <a:effectLst/>
      </p:bgPr>
    </p:bg>
    <p:spTree>
      <p:nvGrpSpPr>
        <p:cNvPr id="1" name="Shape 1006"/>
        <p:cNvGrpSpPr/>
        <p:nvPr/>
      </p:nvGrpSpPr>
      <p:grpSpPr>
        <a:xfrm>
          <a:off x="0" y="0"/>
          <a:ext cx="0" cy="0"/>
          <a:chOff x="0" y="0"/>
          <a:chExt cx="0" cy="0"/>
        </a:xfrm>
      </p:grpSpPr>
      <p:sp>
        <p:nvSpPr>
          <p:cNvPr id="1007" name="Google Shape;1007;p278"/>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08" name="Google Shape;1008;p278"/>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9" name="Google Shape;1009;p278"/>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0" name="Google Shape;1010;p278"/>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Key statement white">
  <p:cSld name="Key statement white">
    <p:bg>
      <p:bgPr>
        <a:solidFill>
          <a:schemeClr val="lt1"/>
        </a:solidFill>
        <a:effectLst/>
      </p:bgPr>
    </p:bg>
    <p:spTree>
      <p:nvGrpSpPr>
        <p:cNvPr id="1" name="Shape 1011"/>
        <p:cNvGrpSpPr/>
        <p:nvPr/>
      </p:nvGrpSpPr>
      <p:grpSpPr>
        <a:xfrm>
          <a:off x="0" y="0"/>
          <a:ext cx="0" cy="0"/>
          <a:chOff x="0" y="0"/>
          <a:chExt cx="0" cy="0"/>
        </a:xfrm>
      </p:grpSpPr>
      <p:sp>
        <p:nvSpPr>
          <p:cNvPr id="1012" name="Google Shape;1012;p279"/>
          <p:cNvSpPr txBox="1">
            <a:spLocks noGrp="1"/>
          </p:cNvSpPr>
          <p:nvPr>
            <p:ph type="body" idx="1"/>
          </p:nvPr>
        </p:nvSpPr>
        <p:spPr>
          <a:xfrm>
            <a:off x="469902"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dk1"/>
              </a:buClr>
              <a:buSzPts val="2800"/>
              <a:buNone/>
              <a:defRPr sz="2800">
                <a:solidFill>
                  <a:schemeClr val="dk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13" name="Google Shape;1013;p27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4" name="Google Shape;1014;p27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5" name="Google Shape;1015;p27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Contents">
  <p:cSld name="Contents">
    <p:spTree>
      <p:nvGrpSpPr>
        <p:cNvPr id="1" name="Shape 1016"/>
        <p:cNvGrpSpPr/>
        <p:nvPr/>
      </p:nvGrpSpPr>
      <p:grpSpPr>
        <a:xfrm>
          <a:off x="0" y="0"/>
          <a:ext cx="0" cy="0"/>
          <a:chOff x="0" y="0"/>
          <a:chExt cx="0" cy="0"/>
        </a:xfrm>
      </p:grpSpPr>
      <p:sp>
        <p:nvSpPr>
          <p:cNvPr id="1017" name="Google Shape;1017;p280"/>
          <p:cNvSpPr txBox="1">
            <a:spLocks noGrp="1"/>
          </p:cNvSpPr>
          <p:nvPr>
            <p:ph type="body" idx="1"/>
          </p:nvPr>
        </p:nvSpPr>
        <p:spPr>
          <a:xfrm>
            <a:off x="469901" y="1665293"/>
            <a:ext cx="9348787"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018" name="Google Shape;1018;p28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9" name="Google Shape;1019;p28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0" name="Google Shape;1020;p28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1" name="Google Shape;1021;p28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Contents with image">
  <p:cSld name="Contents with image">
    <p:spTree>
      <p:nvGrpSpPr>
        <p:cNvPr id="1" name="Shape 1022"/>
        <p:cNvGrpSpPr/>
        <p:nvPr/>
      </p:nvGrpSpPr>
      <p:grpSpPr>
        <a:xfrm>
          <a:off x="0" y="0"/>
          <a:ext cx="0" cy="0"/>
          <a:chOff x="0" y="0"/>
          <a:chExt cx="0" cy="0"/>
        </a:xfrm>
      </p:grpSpPr>
      <p:sp>
        <p:nvSpPr>
          <p:cNvPr id="1023" name="Google Shape;1023;p281"/>
          <p:cNvSpPr>
            <a:spLocks noGrp="1"/>
          </p:cNvSpPr>
          <p:nvPr>
            <p:ph type="pic" idx="2"/>
          </p:nvPr>
        </p:nvSpPr>
        <p:spPr>
          <a:xfrm>
            <a:off x="5604870" y="1700214"/>
            <a:ext cx="6117233" cy="4598988"/>
          </a:xfrm>
          <a:prstGeom prst="rect">
            <a:avLst/>
          </a:prstGeom>
          <a:noFill/>
          <a:ln>
            <a:noFill/>
          </a:ln>
        </p:spPr>
      </p:sp>
      <p:sp>
        <p:nvSpPr>
          <p:cNvPr id="1024" name="Google Shape;1024;p281"/>
          <p:cNvSpPr txBox="1">
            <a:spLocks noGrp="1"/>
          </p:cNvSpPr>
          <p:nvPr>
            <p:ph type="body" idx="1"/>
          </p:nvPr>
        </p:nvSpPr>
        <p:spPr>
          <a:xfrm>
            <a:off x="469903" y="1665293"/>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25" name="Google Shape;1025;p281"/>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26" name="Google Shape;1026;p28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7" name="Google Shape;1027;p28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8" name="Google Shape;1028;p28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9" name="Google Shape;1029;p28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Key statement dark blue">
  <p:cSld name="Key statement dark blue">
    <p:bg>
      <p:bgPr>
        <a:solidFill>
          <a:schemeClr val="accent4"/>
        </a:solidFill>
        <a:effectLst/>
      </p:bgPr>
    </p:bg>
    <p:spTree>
      <p:nvGrpSpPr>
        <p:cNvPr id="1" name="Shape 118"/>
        <p:cNvGrpSpPr/>
        <p:nvPr/>
      </p:nvGrpSpPr>
      <p:grpSpPr>
        <a:xfrm>
          <a:off x="0" y="0"/>
          <a:ext cx="0" cy="0"/>
          <a:chOff x="0" y="0"/>
          <a:chExt cx="0" cy="0"/>
        </a:xfrm>
      </p:grpSpPr>
      <p:sp>
        <p:nvSpPr>
          <p:cNvPr id="119" name="Google Shape;119;p133"/>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0" name="Google Shape;120;p133"/>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amp; 1 column text">
  <p:cSld name="Title &amp; 1 column text">
    <p:spTree>
      <p:nvGrpSpPr>
        <p:cNvPr id="1" name="Shape 1030"/>
        <p:cNvGrpSpPr/>
        <p:nvPr/>
      </p:nvGrpSpPr>
      <p:grpSpPr>
        <a:xfrm>
          <a:off x="0" y="0"/>
          <a:ext cx="0" cy="0"/>
          <a:chOff x="0" y="0"/>
          <a:chExt cx="0" cy="0"/>
        </a:xfrm>
      </p:grpSpPr>
      <p:sp>
        <p:nvSpPr>
          <p:cNvPr id="1031" name="Google Shape;1031;p282"/>
          <p:cNvSpPr txBox="1">
            <a:spLocks noGrp="1"/>
          </p:cNvSpPr>
          <p:nvPr>
            <p:ph type="body" idx="1"/>
          </p:nvPr>
        </p:nvSpPr>
        <p:spPr>
          <a:xfrm>
            <a:off x="469900" y="1665293"/>
            <a:ext cx="11252200" cy="46339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32" name="Google Shape;1032;p282"/>
          <p:cNvSpPr txBox="1">
            <a:spLocks noGrp="1"/>
          </p:cNvSpPr>
          <p:nvPr>
            <p:ph type="body" idx="2"/>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33" name="Google Shape;1033;p28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4" name="Google Shape;1034;p282"/>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5" name="Google Shape;1035;p28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6" name="Google Shape;1036;p28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1_Title &amp; 1 column text">
  <p:cSld name="1_Title &amp; 1 column text">
    <p:spTree>
      <p:nvGrpSpPr>
        <p:cNvPr id="1" name="Shape 1037"/>
        <p:cNvGrpSpPr/>
        <p:nvPr/>
      </p:nvGrpSpPr>
      <p:grpSpPr>
        <a:xfrm>
          <a:off x="0" y="0"/>
          <a:ext cx="0" cy="0"/>
          <a:chOff x="0" y="0"/>
          <a:chExt cx="0" cy="0"/>
        </a:xfrm>
      </p:grpSpPr>
      <p:sp>
        <p:nvSpPr>
          <p:cNvPr id="1038" name="Google Shape;1038;p283"/>
          <p:cNvSpPr txBox="1">
            <a:spLocks noGrp="1"/>
          </p:cNvSpPr>
          <p:nvPr>
            <p:ph type="body" idx="1"/>
          </p:nvPr>
        </p:nvSpPr>
        <p:spPr>
          <a:xfrm>
            <a:off x="469900" y="1665293"/>
            <a:ext cx="11252200" cy="46339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39" name="Google Shape;1039;p28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0" name="Google Shape;1040;p28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1" name="Google Shape;1041;p28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2" name="Google Shape;1042;p28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subtitle &amp; chart">
  <p:cSld name="Title, subtitle &amp; chart">
    <p:spTree>
      <p:nvGrpSpPr>
        <p:cNvPr id="1" name="Shape 1043"/>
        <p:cNvGrpSpPr/>
        <p:nvPr/>
      </p:nvGrpSpPr>
      <p:grpSpPr>
        <a:xfrm>
          <a:off x="0" y="0"/>
          <a:ext cx="0" cy="0"/>
          <a:chOff x="0" y="0"/>
          <a:chExt cx="0" cy="0"/>
        </a:xfrm>
      </p:grpSpPr>
      <p:sp>
        <p:nvSpPr>
          <p:cNvPr id="1044" name="Google Shape;1044;p284"/>
          <p:cNvSpPr>
            <a:spLocks noGrp="1"/>
          </p:cNvSpPr>
          <p:nvPr>
            <p:ph type="chart" idx="2"/>
          </p:nvPr>
        </p:nvSpPr>
        <p:spPr>
          <a:xfrm>
            <a:off x="468000" y="2036658"/>
            <a:ext cx="11252200" cy="3946135"/>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45" name="Google Shape;1045;p284"/>
          <p:cNvSpPr txBox="1">
            <a:spLocks noGrp="1"/>
          </p:cNvSpPr>
          <p:nvPr>
            <p:ph type="body" idx="1"/>
          </p:nvPr>
        </p:nvSpPr>
        <p:spPr>
          <a:xfrm>
            <a:off x="468000" y="1665291"/>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46" name="Google Shape;1046;p284"/>
          <p:cNvSpPr txBox="1">
            <a:spLocks noGrp="1"/>
          </p:cNvSpPr>
          <p:nvPr>
            <p:ph type="body" idx="3"/>
          </p:nvPr>
        </p:nvSpPr>
        <p:spPr>
          <a:xfrm>
            <a:off x="468002" y="5982793"/>
            <a:ext cx="11252201" cy="3164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47" name="Google Shape;1047;p284"/>
          <p:cNvSpPr txBox="1">
            <a:spLocks noGrp="1"/>
          </p:cNvSpPr>
          <p:nvPr>
            <p:ph type="body" idx="4"/>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48" name="Google Shape;1048;p28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9" name="Google Shape;1049;p284"/>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0" name="Google Shape;1050;p28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1" name="Google Shape;1051;p28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3 chart">
  <p:cSld name="3 chart">
    <p:spTree>
      <p:nvGrpSpPr>
        <p:cNvPr id="1" name="Shape 1052"/>
        <p:cNvGrpSpPr/>
        <p:nvPr/>
      </p:nvGrpSpPr>
      <p:grpSpPr>
        <a:xfrm>
          <a:off x="0" y="0"/>
          <a:ext cx="0" cy="0"/>
          <a:chOff x="0" y="0"/>
          <a:chExt cx="0" cy="0"/>
        </a:xfrm>
      </p:grpSpPr>
      <p:sp>
        <p:nvSpPr>
          <p:cNvPr id="1053" name="Google Shape;1053;p285"/>
          <p:cNvSpPr>
            <a:spLocks noGrp="1"/>
          </p:cNvSpPr>
          <p:nvPr>
            <p:ph type="chart" idx="2"/>
          </p:nvPr>
        </p:nvSpPr>
        <p:spPr>
          <a:xfrm>
            <a:off x="468000" y="2052003"/>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54" name="Google Shape;1054;p285"/>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55" name="Google Shape;1055;p285"/>
          <p:cNvSpPr>
            <a:spLocks noGrp="1"/>
          </p:cNvSpPr>
          <p:nvPr>
            <p:ph type="chart" idx="3"/>
          </p:nvPr>
        </p:nvSpPr>
        <p:spPr>
          <a:xfrm>
            <a:off x="4296000" y="2052001"/>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56" name="Google Shape;1056;p285"/>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57" name="Google Shape;1057;p285"/>
          <p:cNvSpPr>
            <a:spLocks noGrp="1"/>
          </p:cNvSpPr>
          <p:nvPr>
            <p:ph type="chart" idx="5"/>
          </p:nvPr>
        </p:nvSpPr>
        <p:spPr>
          <a:xfrm>
            <a:off x="8086960" y="2052003"/>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58" name="Google Shape;1058;p285"/>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59" name="Google Shape;1059;p285"/>
          <p:cNvSpPr txBox="1">
            <a:spLocks noGrp="1"/>
          </p:cNvSpPr>
          <p:nvPr>
            <p:ph type="body" idx="7"/>
          </p:nvPr>
        </p:nvSpPr>
        <p:spPr>
          <a:xfrm>
            <a:off x="468002" y="5982793"/>
            <a:ext cx="11252201" cy="3164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0" name="Google Shape;1060;p285"/>
          <p:cNvSpPr txBox="1">
            <a:spLocks noGrp="1"/>
          </p:cNvSpPr>
          <p:nvPr>
            <p:ph type="body" idx="8"/>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1" name="Google Shape;1061;p28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2" name="Google Shape;1062;p285"/>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3" name="Google Shape;1063;p285"/>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4" name="Google Shape;1064;p285"/>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2 columns of text">
  <p:cSld name="2 columns of text">
    <p:spTree>
      <p:nvGrpSpPr>
        <p:cNvPr id="1" name="Shape 1065"/>
        <p:cNvGrpSpPr/>
        <p:nvPr/>
      </p:nvGrpSpPr>
      <p:grpSpPr>
        <a:xfrm>
          <a:off x="0" y="0"/>
          <a:ext cx="0" cy="0"/>
          <a:chOff x="0" y="0"/>
          <a:chExt cx="0" cy="0"/>
        </a:xfrm>
      </p:grpSpPr>
      <p:sp>
        <p:nvSpPr>
          <p:cNvPr id="1066" name="Google Shape;1066;p286"/>
          <p:cNvSpPr txBox="1">
            <a:spLocks noGrp="1"/>
          </p:cNvSpPr>
          <p:nvPr>
            <p:ph type="body" idx="1"/>
          </p:nvPr>
        </p:nvSpPr>
        <p:spPr>
          <a:xfrm>
            <a:off x="468000" y="1665291"/>
            <a:ext cx="5328000" cy="462250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7" name="Google Shape;1067;p286"/>
          <p:cNvSpPr txBox="1">
            <a:spLocks noGrp="1"/>
          </p:cNvSpPr>
          <p:nvPr>
            <p:ph type="body" idx="2"/>
          </p:nvPr>
        </p:nvSpPr>
        <p:spPr>
          <a:xfrm>
            <a:off x="6394100" y="1656003"/>
            <a:ext cx="5328000" cy="463179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8" name="Google Shape;1068;p286"/>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9" name="Google Shape;1069;p28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0" name="Google Shape;1070;p286"/>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1" name="Google Shape;1071;p286"/>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2" name="Google Shape;1072;p286"/>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ext and chart">
  <p:cSld name="Text and chart">
    <p:spTree>
      <p:nvGrpSpPr>
        <p:cNvPr id="1" name="Shape 1073"/>
        <p:cNvGrpSpPr/>
        <p:nvPr/>
      </p:nvGrpSpPr>
      <p:grpSpPr>
        <a:xfrm>
          <a:off x="0" y="0"/>
          <a:ext cx="0" cy="0"/>
          <a:chOff x="0" y="0"/>
          <a:chExt cx="0" cy="0"/>
        </a:xfrm>
      </p:grpSpPr>
      <p:sp>
        <p:nvSpPr>
          <p:cNvPr id="1074" name="Google Shape;1074;p287"/>
          <p:cNvSpPr txBox="1">
            <a:spLocks noGrp="1"/>
          </p:cNvSpPr>
          <p:nvPr>
            <p:ph type="body" idx="1"/>
          </p:nvPr>
        </p:nvSpPr>
        <p:spPr>
          <a:xfrm>
            <a:off x="469900" y="1665291"/>
            <a:ext cx="5480400" cy="431750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5" name="Google Shape;1075;p287"/>
          <p:cNvSpPr>
            <a:spLocks noGrp="1"/>
          </p:cNvSpPr>
          <p:nvPr>
            <p:ph type="chart" idx="2"/>
          </p:nvPr>
        </p:nvSpPr>
        <p:spPr>
          <a:xfrm>
            <a:off x="6239586" y="2125016"/>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76" name="Google Shape;1076;p287"/>
          <p:cNvSpPr txBox="1">
            <a:spLocks noGrp="1"/>
          </p:cNvSpPr>
          <p:nvPr>
            <p:ph type="body" idx="3"/>
          </p:nvPr>
        </p:nvSpPr>
        <p:spPr>
          <a:xfrm>
            <a:off x="6239586" y="1655764"/>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7" name="Google Shape;1077;p287"/>
          <p:cNvSpPr txBox="1">
            <a:spLocks noGrp="1"/>
          </p:cNvSpPr>
          <p:nvPr>
            <p:ph type="body" idx="4"/>
          </p:nvPr>
        </p:nvSpPr>
        <p:spPr>
          <a:xfrm>
            <a:off x="468002" y="5982793"/>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8" name="Google Shape;1078;p287"/>
          <p:cNvSpPr txBox="1">
            <a:spLocks noGrp="1"/>
          </p:cNvSpPr>
          <p:nvPr>
            <p:ph type="body" idx="5"/>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9" name="Google Shape;1079;p28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0" name="Google Shape;1080;p287"/>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1" name="Google Shape;1081;p287"/>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2" name="Google Shape;1082;p287"/>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2 chart">
  <p:cSld name="2 chart">
    <p:spTree>
      <p:nvGrpSpPr>
        <p:cNvPr id="1" name="Shape 1083"/>
        <p:cNvGrpSpPr/>
        <p:nvPr/>
      </p:nvGrpSpPr>
      <p:grpSpPr>
        <a:xfrm>
          <a:off x="0" y="0"/>
          <a:ext cx="0" cy="0"/>
          <a:chOff x="0" y="0"/>
          <a:chExt cx="0" cy="0"/>
        </a:xfrm>
      </p:grpSpPr>
      <p:sp>
        <p:nvSpPr>
          <p:cNvPr id="1084" name="Google Shape;1084;p288"/>
          <p:cNvSpPr>
            <a:spLocks noGrp="1"/>
          </p:cNvSpPr>
          <p:nvPr>
            <p:ph type="chart" idx="2"/>
          </p:nvPr>
        </p:nvSpPr>
        <p:spPr>
          <a:xfrm>
            <a:off x="6239586" y="2125016"/>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85" name="Google Shape;1085;p288"/>
          <p:cNvSpPr txBox="1">
            <a:spLocks noGrp="1"/>
          </p:cNvSpPr>
          <p:nvPr>
            <p:ph type="body" idx="1"/>
          </p:nvPr>
        </p:nvSpPr>
        <p:spPr>
          <a:xfrm>
            <a:off x="6239587" y="1654032"/>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86" name="Google Shape;1086;p288"/>
          <p:cNvSpPr>
            <a:spLocks noGrp="1"/>
          </p:cNvSpPr>
          <p:nvPr>
            <p:ph type="chart" idx="3"/>
          </p:nvPr>
        </p:nvSpPr>
        <p:spPr>
          <a:xfrm>
            <a:off x="469900" y="2125016"/>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87" name="Google Shape;1087;p288"/>
          <p:cNvSpPr txBox="1">
            <a:spLocks noGrp="1"/>
          </p:cNvSpPr>
          <p:nvPr>
            <p:ph type="body" idx="4"/>
          </p:nvPr>
        </p:nvSpPr>
        <p:spPr>
          <a:xfrm>
            <a:off x="469900" y="1665290"/>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88" name="Google Shape;1088;p288"/>
          <p:cNvSpPr txBox="1">
            <a:spLocks noGrp="1"/>
          </p:cNvSpPr>
          <p:nvPr>
            <p:ph type="body" idx="5"/>
          </p:nvPr>
        </p:nvSpPr>
        <p:spPr>
          <a:xfrm>
            <a:off x="468002" y="5982793"/>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89" name="Google Shape;1089;p288"/>
          <p:cNvSpPr txBox="1">
            <a:spLocks noGrp="1"/>
          </p:cNvSpPr>
          <p:nvPr>
            <p:ph type="body" idx="6"/>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0" name="Google Shape;1090;p28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1" name="Google Shape;1091;p288"/>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2" name="Google Shape;1092;p288"/>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3" name="Google Shape;1093;p288"/>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2 column content">
  <p:cSld name="2 column content">
    <p:spTree>
      <p:nvGrpSpPr>
        <p:cNvPr id="1" name="Shape 1094"/>
        <p:cNvGrpSpPr/>
        <p:nvPr/>
      </p:nvGrpSpPr>
      <p:grpSpPr>
        <a:xfrm>
          <a:off x="0" y="0"/>
          <a:ext cx="0" cy="0"/>
          <a:chOff x="0" y="0"/>
          <a:chExt cx="0" cy="0"/>
        </a:xfrm>
      </p:grpSpPr>
      <p:sp>
        <p:nvSpPr>
          <p:cNvPr id="1095" name="Google Shape;1095;p289"/>
          <p:cNvSpPr txBox="1">
            <a:spLocks noGrp="1"/>
          </p:cNvSpPr>
          <p:nvPr>
            <p:ph type="body" idx="1"/>
          </p:nvPr>
        </p:nvSpPr>
        <p:spPr>
          <a:xfrm>
            <a:off x="469902" y="1665292"/>
            <a:ext cx="443185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6" name="Google Shape;1096;p289"/>
          <p:cNvSpPr txBox="1">
            <a:spLocks noGrp="1"/>
          </p:cNvSpPr>
          <p:nvPr>
            <p:ph type="body" idx="2"/>
          </p:nvPr>
        </p:nvSpPr>
        <p:spPr>
          <a:xfrm>
            <a:off x="5482100" y="1700215"/>
            <a:ext cx="6240000" cy="459898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7" name="Google Shape;1097;p289"/>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8" name="Google Shape;1098;p28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9" name="Google Shape;1099;p28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0" name="Google Shape;1100;p28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1" name="Google Shape;1101;p28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2 content with quote ">
  <p:cSld name="2 content with quote ">
    <p:spTree>
      <p:nvGrpSpPr>
        <p:cNvPr id="1" name="Shape 1102"/>
        <p:cNvGrpSpPr/>
        <p:nvPr/>
      </p:nvGrpSpPr>
      <p:grpSpPr>
        <a:xfrm>
          <a:off x="0" y="0"/>
          <a:ext cx="0" cy="0"/>
          <a:chOff x="0" y="0"/>
          <a:chExt cx="0" cy="0"/>
        </a:xfrm>
      </p:grpSpPr>
      <p:sp>
        <p:nvSpPr>
          <p:cNvPr id="1103" name="Google Shape;1103;p290"/>
          <p:cNvSpPr txBox="1">
            <a:spLocks noGrp="1"/>
          </p:cNvSpPr>
          <p:nvPr>
            <p:ph type="body" idx="1"/>
          </p:nvPr>
        </p:nvSpPr>
        <p:spPr>
          <a:xfrm>
            <a:off x="7455119" y="1626102"/>
            <a:ext cx="4266983" cy="4673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3"/>
              </a:buClr>
              <a:buSzPts val="2400"/>
              <a:buNone/>
              <a:defRPr sz="2400">
                <a:solidFill>
                  <a:schemeClr val="accent3"/>
                </a:solidFill>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04" name="Google Shape;1104;p290"/>
          <p:cNvSpPr txBox="1">
            <a:spLocks noGrp="1"/>
          </p:cNvSpPr>
          <p:nvPr>
            <p:ph type="body" idx="2"/>
          </p:nvPr>
        </p:nvSpPr>
        <p:spPr>
          <a:xfrm>
            <a:off x="469901" y="1665289"/>
            <a:ext cx="666086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05" name="Google Shape;1105;p290"/>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06" name="Google Shape;1106;p29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7" name="Google Shape;1107;p29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8" name="Google Shape;1108;p29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9" name="Google Shape;1109;p29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eam profile">
  <p:cSld name="Team profile">
    <p:spTree>
      <p:nvGrpSpPr>
        <p:cNvPr id="1" name="Shape 1110"/>
        <p:cNvGrpSpPr/>
        <p:nvPr/>
      </p:nvGrpSpPr>
      <p:grpSpPr>
        <a:xfrm>
          <a:off x="0" y="0"/>
          <a:ext cx="0" cy="0"/>
          <a:chOff x="0" y="0"/>
          <a:chExt cx="0" cy="0"/>
        </a:xfrm>
      </p:grpSpPr>
      <p:sp>
        <p:nvSpPr>
          <p:cNvPr id="1111" name="Google Shape;1111;p291"/>
          <p:cNvSpPr>
            <a:spLocks noGrp="1"/>
          </p:cNvSpPr>
          <p:nvPr>
            <p:ph type="pic" idx="2"/>
          </p:nvPr>
        </p:nvSpPr>
        <p:spPr>
          <a:xfrm>
            <a:off x="469900" y="1665289"/>
            <a:ext cx="2664000" cy="1260000"/>
          </a:xfrm>
          <a:prstGeom prst="rect">
            <a:avLst/>
          </a:prstGeom>
          <a:noFill/>
          <a:ln>
            <a:noFill/>
          </a:ln>
        </p:spPr>
      </p:sp>
      <p:sp>
        <p:nvSpPr>
          <p:cNvPr id="1112" name="Google Shape;1112;p291"/>
          <p:cNvSpPr>
            <a:spLocks noGrp="1"/>
          </p:cNvSpPr>
          <p:nvPr>
            <p:ph type="pic" idx="3"/>
          </p:nvPr>
        </p:nvSpPr>
        <p:spPr>
          <a:xfrm>
            <a:off x="3341040" y="1665289"/>
            <a:ext cx="2664000" cy="1260000"/>
          </a:xfrm>
          <a:prstGeom prst="rect">
            <a:avLst/>
          </a:prstGeom>
          <a:noFill/>
          <a:ln>
            <a:noFill/>
          </a:ln>
        </p:spPr>
      </p:sp>
      <p:sp>
        <p:nvSpPr>
          <p:cNvPr id="1113" name="Google Shape;1113;p291"/>
          <p:cNvSpPr>
            <a:spLocks noGrp="1"/>
          </p:cNvSpPr>
          <p:nvPr>
            <p:ph type="pic" idx="4"/>
          </p:nvPr>
        </p:nvSpPr>
        <p:spPr>
          <a:xfrm>
            <a:off x="6193339" y="1665289"/>
            <a:ext cx="2664000" cy="1260000"/>
          </a:xfrm>
          <a:prstGeom prst="rect">
            <a:avLst/>
          </a:prstGeom>
          <a:noFill/>
          <a:ln>
            <a:noFill/>
          </a:ln>
        </p:spPr>
      </p:sp>
      <p:sp>
        <p:nvSpPr>
          <p:cNvPr id="1114" name="Google Shape;1114;p291"/>
          <p:cNvSpPr>
            <a:spLocks noGrp="1"/>
          </p:cNvSpPr>
          <p:nvPr>
            <p:ph type="pic" idx="5"/>
          </p:nvPr>
        </p:nvSpPr>
        <p:spPr>
          <a:xfrm>
            <a:off x="9045636" y="1665289"/>
            <a:ext cx="2664000" cy="1260000"/>
          </a:xfrm>
          <a:prstGeom prst="rect">
            <a:avLst/>
          </a:prstGeom>
          <a:noFill/>
          <a:ln>
            <a:noFill/>
          </a:ln>
        </p:spPr>
      </p:sp>
      <p:sp>
        <p:nvSpPr>
          <p:cNvPr id="1115" name="Google Shape;1115;p291"/>
          <p:cNvSpPr txBox="1">
            <a:spLocks noGrp="1"/>
          </p:cNvSpPr>
          <p:nvPr>
            <p:ph type="body" idx="1"/>
          </p:nvPr>
        </p:nvSpPr>
        <p:spPr>
          <a:xfrm>
            <a:off x="469900" y="3076574"/>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6" name="Google Shape;1116;p291"/>
          <p:cNvSpPr txBox="1">
            <a:spLocks noGrp="1"/>
          </p:cNvSpPr>
          <p:nvPr>
            <p:ph type="body" idx="6"/>
          </p:nvPr>
        </p:nvSpPr>
        <p:spPr>
          <a:xfrm>
            <a:off x="6207211" y="307974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7" name="Google Shape;1117;p291"/>
          <p:cNvSpPr txBox="1">
            <a:spLocks noGrp="1"/>
          </p:cNvSpPr>
          <p:nvPr>
            <p:ph type="body" idx="7"/>
          </p:nvPr>
        </p:nvSpPr>
        <p:spPr>
          <a:xfrm>
            <a:off x="3344787" y="3076574"/>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8" name="Google Shape;1118;p291"/>
          <p:cNvSpPr txBox="1">
            <a:spLocks noGrp="1"/>
          </p:cNvSpPr>
          <p:nvPr>
            <p:ph type="body" idx="8"/>
          </p:nvPr>
        </p:nvSpPr>
        <p:spPr>
          <a:xfrm>
            <a:off x="9069636" y="307974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9" name="Google Shape;1119;p291"/>
          <p:cNvSpPr txBox="1">
            <a:spLocks noGrp="1"/>
          </p:cNvSpPr>
          <p:nvPr>
            <p:ph type="body" idx="9"/>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20" name="Google Shape;1120;p29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1" name="Google Shape;1121;p29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2" name="Google Shape;1122;p29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3" name="Google Shape;1123;p29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Key statement teal">
  <p:cSld name="Key statement teal">
    <p:bg>
      <p:bgPr>
        <a:solidFill>
          <a:schemeClr val="accent5"/>
        </a:solidFill>
        <a:effectLst/>
      </p:bgPr>
    </p:bg>
    <p:spTree>
      <p:nvGrpSpPr>
        <p:cNvPr id="1" name="Shape 121"/>
        <p:cNvGrpSpPr/>
        <p:nvPr/>
      </p:nvGrpSpPr>
      <p:grpSpPr>
        <a:xfrm>
          <a:off x="0" y="0"/>
          <a:ext cx="0" cy="0"/>
          <a:chOff x="0" y="0"/>
          <a:chExt cx="0" cy="0"/>
        </a:xfrm>
      </p:grpSpPr>
      <p:sp>
        <p:nvSpPr>
          <p:cNvPr id="122" name="Google Shape;122;p134"/>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3" name="Google Shape;123;p134"/>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eam profile 2">
  <p:cSld name="Team profile 2">
    <p:spTree>
      <p:nvGrpSpPr>
        <p:cNvPr id="1" name="Shape 1124"/>
        <p:cNvGrpSpPr/>
        <p:nvPr/>
      </p:nvGrpSpPr>
      <p:grpSpPr>
        <a:xfrm>
          <a:off x="0" y="0"/>
          <a:ext cx="0" cy="0"/>
          <a:chOff x="0" y="0"/>
          <a:chExt cx="0" cy="0"/>
        </a:xfrm>
      </p:grpSpPr>
      <p:sp>
        <p:nvSpPr>
          <p:cNvPr id="1125" name="Google Shape;1125;p292"/>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6" name="Google Shape;1126;p292"/>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7" name="Google Shape;1127;p292"/>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8" name="Google Shape;1128;p292"/>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9" name="Google Shape;1129;p292"/>
          <p:cNvSpPr>
            <a:spLocks noGrp="1"/>
          </p:cNvSpPr>
          <p:nvPr>
            <p:ph type="pic" idx="2"/>
          </p:nvPr>
        </p:nvSpPr>
        <p:spPr>
          <a:xfrm>
            <a:off x="476780" y="1880213"/>
            <a:ext cx="2116800" cy="1591200"/>
          </a:xfrm>
          <a:prstGeom prst="rect">
            <a:avLst/>
          </a:prstGeom>
          <a:noFill/>
          <a:ln>
            <a:noFill/>
          </a:ln>
        </p:spPr>
      </p:sp>
      <p:sp>
        <p:nvSpPr>
          <p:cNvPr id="1130" name="Google Shape;1130;p292"/>
          <p:cNvSpPr>
            <a:spLocks noGrp="1"/>
          </p:cNvSpPr>
          <p:nvPr>
            <p:ph type="pic" idx="3"/>
          </p:nvPr>
        </p:nvSpPr>
        <p:spPr>
          <a:xfrm>
            <a:off x="6204097" y="1880212"/>
            <a:ext cx="2116800" cy="1591200"/>
          </a:xfrm>
          <a:prstGeom prst="rect">
            <a:avLst/>
          </a:prstGeom>
          <a:noFill/>
          <a:ln>
            <a:noFill/>
          </a:ln>
        </p:spPr>
      </p:sp>
      <p:sp>
        <p:nvSpPr>
          <p:cNvPr id="1131" name="Google Shape;1131;p292"/>
          <p:cNvSpPr>
            <a:spLocks noGrp="1"/>
          </p:cNvSpPr>
          <p:nvPr>
            <p:ph type="pic" idx="4"/>
          </p:nvPr>
        </p:nvSpPr>
        <p:spPr>
          <a:xfrm>
            <a:off x="481779" y="4256211"/>
            <a:ext cx="2116800" cy="1591200"/>
          </a:xfrm>
          <a:prstGeom prst="rect">
            <a:avLst/>
          </a:prstGeom>
          <a:noFill/>
          <a:ln>
            <a:noFill/>
          </a:ln>
        </p:spPr>
      </p:sp>
      <p:sp>
        <p:nvSpPr>
          <p:cNvPr id="1132" name="Google Shape;1132;p292"/>
          <p:cNvSpPr>
            <a:spLocks noGrp="1"/>
          </p:cNvSpPr>
          <p:nvPr>
            <p:ph type="pic" idx="5"/>
          </p:nvPr>
        </p:nvSpPr>
        <p:spPr>
          <a:xfrm>
            <a:off x="6204097" y="4256211"/>
            <a:ext cx="2116800" cy="1591200"/>
          </a:xfrm>
          <a:prstGeom prst="rect">
            <a:avLst/>
          </a:prstGeom>
          <a:noFill/>
          <a:ln>
            <a:noFill/>
          </a:ln>
        </p:spPr>
      </p:sp>
      <p:sp>
        <p:nvSpPr>
          <p:cNvPr id="1133" name="Google Shape;1133;p292"/>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4" name="Google Shape;1134;p292"/>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5" name="Google Shape;1135;p292"/>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6" name="Google Shape;1136;p292"/>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7" name="Google Shape;1137;p292"/>
          <p:cNvSpPr txBox="1">
            <a:spLocks noGrp="1"/>
          </p:cNvSpPr>
          <p:nvPr>
            <p:ph type="body" idx="9"/>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8" name="Google Shape;1138;p29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9" name="Google Shape;1139;p292"/>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0" name="Google Shape;1140;p29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1" name="Google Shape;1141;p29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3 picture and text">
  <p:cSld name="3 picture and text">
    <p:spTree>
      <p:nvGrpSpPr>
        <p:cNvPr id="1" name="Shape 1142"/>
        <p:cNvGrpSpPr/>
        <p:nvPr/>
      </p:nvGrpSpPr>
      <p:grpSpPr>
        <a:xfrm>
          <a:off x="0" y="0"/>
          <a:ext cx="0" cy="0"/>
          <a:chOff x="0" y="0"/>
          <a:chExt cx="0" cy="0"/>
        </a:xfrm>
      </p:grpSpPr>
      <p:sp>
        <p:nvSpPr>
          <p:cNvPr id="1143" name="Google Shape;1143;p293"/>
          <p:cNvSpPr>
            <a:spLocks noGrp="1"/>
          </p:cNvSpPr>
          <p:nvPr>
            <p:ph type="pic" idx="2"/>
          </p:nvPr>
        </p:nvSpPr>
        <p:spPr>
          <a:xfrm>
            <a:off x="469902" y="1700216"/>
            <a:ext cx="3627439" cy="2052831"/>
          </a:xfrm>
          <a:prstGeom prst="rect">
            <a:avLst/>
          </a:prstGeom>
          <a:noFill/>
          <a:ln>
            <a:noFill/>
          </a:ln>
        </p:spPr>
      </p:sp>
      <p:sp>
        <p:nvSpPr>
          <p:cNvPr id="1144" name="Google Shape;1144;p293"/>
          <p:cNvSpPr>
            <a:spLocks noGrp="1"/>
          </p:cNvSpPr>
          <p:nvPr>
            <p:ph type="pic" idx="3"/>
          </p:nvPr>
        </p:nvSpPr>
        <p:spPr>
          <a:xfrm>
            <a:off x="8082786" y="1700215"/>
            <a:ext cx="3639316" cy="2059099"/>
          </a:xfrm>
          <a:prstGeom prst="rect">
            <a:avLst/>
          </a:prstGeom>
          <a:noFill/>
          <a:ln>
            <a:noFill/>
          </a:ln>
        </p:spPr>
      </p:sp>
      <p:sp>
        <p:nvSpPr>
          <p:cNvPr id="1145" name="Google Shape;1145;p293"/>
          <p:cNvSpPr>
            <a:spLocks noGrp="1"/>
          </p:cNvSpPr>
          <p:nvPr>
            <p:ph type="pic" idx="4"/>
          </p:nvPr>
        </p:nvSpPr>
        <p:spPr>
          <a:xfrm>
            <a:off x="4284189" y="1700216"/>
            <a:ext cx="3636963" cy="2057767"/>
          </a:xfrm>
          <a:prstGeom prst="rect">
            <a:avLst/>
          </a:prstGeom>
          <a:noFill/>
          <a:ln>
            <a:noFill/>
          </a:ln>
        </p:spPr>
      </p:sp>
      <p:sp>
        <p:nvSpPr>
          <p:cNvPr id="1146" name="Google Shape;1146;p293"/>
          <p:cNvSpPr txBox="1">
            <a:spLocks noGrp="1"/>
          </p:cNvSpPr>
          <p:nvPr>
            <p:ph type="body" idx="1"/>
          </p:nvPr>
        </p:nvSpPr>
        <p:spPr>
          <a:xfrm>
            <a:off x="469902" y="3832225"/>
            <a:ext cx="3627439" cy="21814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47" name="Google Shape;1147;p293"/>
          <p:cNvSpPr txBox="1">
            <a:spLocks noGrp="1"/>
          </p:cNvSpPr>
          <p:nvPr>
            <p:ph type="body" idx="5"/>
          </p:nvPr>
        </p:nvSpPr>
        <p:spPr>
          <a:xfrm>
            <a:off x="4278313" y="3832227"/>
            <a:ext cx="3636963" cy="2186687"/>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48" name="Google Shape;1148;p293"/>
          <p:cNvSpPr txBox="1">
            <a:spLocks noGrp="1"/>
          </p:cNvSpPr>
          <p:nvPr>
            <p:ph type="body" idx="6"/>
          </p:nvPr>
        </p:nvSpPr>
        <p:spPr>
          <a:xfrm>
            <a:off x="8082786" y="3832226"/>
            <a:ext cx="3639316" cy="218810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49" name="Google Shape;1149;p293"/>
          <p:cNvSpPr txBox="1">
            <a:spLocks noGrp="1"/>
          </p:cNvSpPr>
          <p:nvPr>
            <p:ph type="body" idx="7"/>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50" name="Google Shape;1150;p29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1" name="Google Shape;1151;p29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2" name="Google Shape;1152;p29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3" name="Google Shape;1153;p29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Qualifications 2 x 1">
  <p:cSld name="Qualifications 2 x 1">
    <p:spTree>
      <p:nvGrpSpPr>
        <p:cNvPr id="1" name="Shape 1154"/>
        <p:cNvGrpSpPr/>
        <p:nvPr/>
      </p:nvGrpSpPr>
      <p:grpSpPr>
        <a:xfrm>
          <a:off x="0" y="0"/>
          <a:ext cx="0" cy="0"/>
          <a:chOff x="0" y="0"/>
          <a:chExt cx="0" cy="0"/>
        </a:xfrm>
      </p:grpSpPr>
      <p:sp>
        <p:nvSpPr>
          <p:cNvPr id="1155" name="Google Shape;1155;p294"/>
          <p:cNvSpPr txBox="1">
            <a:spLocks noGrp="1"/>
          </p:cNvSpPr>
          <p:nvPr>
            <p:ph type="body" idx="1"/>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56" name="Google Shape;1156;p29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7" name="Google Shape;1157;p294"/>
          <p:cNvSpPr txBox="1">
            <a:spLocks noGrp="1"/>
          </p:cNvSpPr>
          <p:nvPr>
            <p:ph type="body" idx="2"/>
          </p:nvPr>
        </p:nvSpPr>
        <p:spPr>
          <a:xfrm>
            <a:off x="469899"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58" name="Google Shape;1158;p294"/>
          <p:cNvSpPr txBox="1">
            <a:spLocks noGrp="1"/>
          </p:cNvSpPr>
          <p:nvPr>
            <p:ph type="body" idx="3"/>
          </p:nvPr>
        </p:nvSpPr>
        <p:spPr>
          <a:xfrm>
            <a:off x="6177463"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59" name="Google Shape;1159;p294"/>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60" name="Google Shape;1160;p294"/>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61" name="Google Shape;1161;p294"/>
          <p:cNvSpPr>
            <a:spLocks noGrp="1"/>
          </p:cNvSpPr>
          <p:nvPr>
            <p:ph type="pic" idx="4"/>
          </p:nvPr>
        </p:nvSpPr>
        <p:spPr>
          <a:xfrm>
            <a:off x="10467638" y="1857894"/>
            <a:ext cx="1244161" cy="549275"/>
          </a:xfrm>
          <a:prstGeom prst="rect">
            <a:avLst/>
          </a:prstGeom>
          <a:noFill/>
          <a:ln>
            <a:noFill/>
          </a:ln>
        </p:spPr>
      </p:sp>
      <p:sp>
        <p:nvSpPr>
          <p:cNvPr id="1162" name="Google Shape;1162;p294"/>
          <p:cNvSpPr>
            <a:spLocks noGrp="1"/>
          </p:cNvSpPr>
          <p:nvPr>
            <p:ph type="pic" idx="5"/>
          </p:nvPr>
        </p:nvSpPr>
        <p:spPr>
          <a:xfrm>
            <a:off x="4734796" y="1863919"/>
            <a:ext cx="1244907" cy="549275"/>
          </a:xfrm>
          <a:prstGeom prst="rect">
            <a:avLst/>
          </a:prstGeom>
          <a:noFill/>
          <a:ln>
            <a:noFill/>
          </a:ln>
        </p:spPr>
      </p:sp>
      <p:sp>
        <p:nvSpPr>
          <p:cNvPr id="1163" name="Google Shape;1163;p294"/>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4" name="Google Shape;1164;p29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5" name="Google Shape;1165;p29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Qualifications 2 x 2">
  <p:cSld name="Qualifications 2 x 2">
    <p:spTree>
      <p:nvGrpSpPr>
        <p:cNvPr id="1" name="Shape 1166"/>
        <p:cNvGrpSpPr/>
        <p:nvPr/>
      </p:nvGrpSpPr>
      <p:grpSpPr>
        <a:xfrm>
          <a:off x="0" y="0"/>
          <a:ext cx="0" cy="0"/>
          <a:chOff x="0" y="0"/>
          <a:chExt cx="0" cy="0"/>
        </a:xfrm>
      </p:grpSpPr>
      <p:sp>
        <p:nvSpPr>
          <p:cNvPr id="1167" name="Google Shape;1167;p295"/>
          <p:cNvSpPr txBox="1">
            <a:spLocks noGrp="1"/>
          </p:cNvSpPr>
          <p:nvPr>
            <p:ph type="body" idx="1"/>
          </p:nvPr>
        </p:nvSpPr>
        <p:spPr>
          <a:xfrm>
            <a:off x="469899"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68" name="Google Shape;1168;p295"/>
          <p:cNvSpPr txBox="1">
            <a:spLocks noGrp="1"/>
          </p:cNvSpPr>
          <p:nvPr>
            <p:ph type="body" idx="2"/>
          </p:nvPr>
        </p:nvSpPr>
        <p:spPr>
          <a:xfrm>
            <a:off x="6177463"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69" name="Google Shape;1169;p295"/>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0" name="Google Shape;1170;p295"/>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1" name="Google Shape;1171;p295"/>
          <p:cNvSpPr>
            <a:spLocks noGrp="1"/>
          </p:cNvSpPr>
          <p:nvPr>
            <p:ph type="pic" idx="3"/>
          </p:nvPr>
        </p:nvSpPr>
        <p:spPr>
          <a:xfrm>
            <a:off x="10467638" y="1857894"/>
            <a:ext cx="1244161" cy="549275"/>
          </a:xfrm>
          <a:prstGeom prst="rect">
            <a:avLst/>
          </a:prstGeom>
          <a:noFill/>
          <a:ln>
            <a:noFill/>
          </a:ln>
        </p:spPr>
      </p:sp>
      <p:sp>
        <p:nvSpPr>
          <p:cNvPr id="1172" name="Google Shape;1172;p295"/>
          <p:cNvSpPr txBox="1">
            <a:spLocks noGrp="1"/>
          </p:cNvSpPr>
          <p:nvPr>
            <p:ph type="body" idx="4"/>
          </p:nvPr>
        </p:nvSpPr>
        <p:spPr>
          <a:xfrm>
            <a:off x="469899" y="4249683"/>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73" name="Google Shape;1173;p295"/>
          <p:cNvSpPr txBox="1">
            <a:spLocks noGrp="1"/>
          </p:cNvSpPr>
          <p:nvPr>
            <p:ph type="body" idx="5"/>
          </p:nvPr>
        </p:nvSpPr>
        <p:spPr>
          <a:xfrm>
            <a:off x="6177460" y="4249683"/>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74" name="Google Shape;1174;p295"/>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5" name="Google Shape;1175;p295"/>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6" name="Google Shape;1176;p295"/>
          <p:cNvSpPr>
            <a:spLocks noGrp="1"/>
          </p:cNvSpPr>
          <p:nvPr>
            <p:ph type="pic" idx="6"/>
          </p:nvPr>
        </p:nvSpPr>
        <p:spPr>
          <a:xfrm>
            <a:off x="4700438" y="4249686"/>
            <a:ext cx="1274916" cy="549275"/>
          </a:xfrm>
          <a:prstGeom prst="rect">
            <a:avLst/>
          </a:prstGeom>
          <a:noFill/>
          <a:ln>
            <a:noFill/>
          </a:ln>
        </p:spPr>
      </p:sp>
      <p:sp>
        <p:nvSpPr>
          <p:cNvPr id="1177" name="Google Shape;1177;p295"/>
          <p:cNvSpPr>
            <a:spLocks noGrp="1"/>
          </p:cNvSpPr>
          <p:nvPr>
            <p:ph type="pic" idx="7"/>
          </p:nvPr>
        </p:nvSpPr>
        <p:spPr>
          <a:xfrm>
            <a:off x="10459036" y="4248211"/>
            <a:ext cx="1244160" cy="549275"/>
          </a:xfrm>
          <a:prstGeom prst="rect">
            <a:avLst/>
          </a:prstGeom>
          <a:noFill/>
          <a:ln>
            <a:noFill/>
          </a:ln>
        </p:spPr>
      </p:sp>
      <p:sp>
        <p:nvSpPr>
          <p:cNvPr id="1178" name="Google Shape;1178;p295"/>
          <p:cNvSpPr>
            <a:spLocks noGrp="1"/>
          </p:cNvSpPr>
          <p:nvPr>
            <p:ph type="pic" idx="8"/>
          </p:nvPr>
        </p:nvSpPr>
        <p:spPr>
          <a:xfrm>
            <a:off x="4734796" y="1863919"/>
            <a:ext cx="1244907" cy="549275"/>
          </a:xfrm>
          <a:prstGeom prst="rect">
            <a:avLst/>
          </a:prstGeom>
          <a:noFill/>
          <a:ln>
            <a:noFill/>
          </a:ln>
        </p:spPr>
      </p:sp>
      <p:sp>
        <p:nvSpPr>
          <p:cNvPr id="1179" name="Google Shape;1179;p295"/>
          <p:cNvSpPr txBox="1">
            <a:spLocks noGrp="1"/>
          </p:cNvSpPr>
          <p:nvPr>
            <p:ph type="body" idx="9"/>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80" name="Google Shape;1180;p29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1" name="Google Shape;1181;p295"/>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2" name="Google Shape;1182;p295"/>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3" name="Google Shape;1183;p295"/>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3 column green line">
  <p:cSld name="3 column green line">
    <p:spTree>
      <p:nvGrpSpPr>
        <p:cNvPr id="1" name="Shape 1184"/>
        <p:cNvGrpSpPr/>
        <p:nvPr/>
      </p:nvGrpSpPr>
      <p:grpSpPr>
        <a:xfrm>
          <a:off x="0" y="0"/>
          <a:ext cx="0" cy="0"/>
          <a:chOff x="0" y="0"/>
          <a:chExt cx="0" cy="0"/>
        </a:xfrm>
      </p:grpSpPr>
      <p:sp>
        <p:nvSpPr>
          <p:cNvPr id="1185" name="Google Shape;1185;p296"/>
          <p:cNvSpPr/>
          <p:nvPr/>
        </p:nvSpPr>
        <p:spPr>
          <a:xfrm>
            <a:off x="4278313" y="1705968"/>
            <a:ext cx="3636963"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86" name="Google Shape;1186;p296"/>
          <p:cNvSpPr/>
          <p:nvPr/>
        </p:nvSpPr>
        <p:spPr>
          <a:xfrm>
            <a:off x="469902" y="1705968"/>
            <a:ext cx="3627439"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87" name="Google Shape;1187;p296"/>
          <p:cNvSpPr/>
          <p:nvPr/>
        </p:nvSpPr>
        <p:spPr>
          <a:xfrm>
            <a:off x="8104178"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88" name="Google Shape;1188;p296"/>
          <p:cNvSpPr txBox="1">
            <a:spLocks noGrp="1"/>
          </p:cNvSpPr>
          <p:nvPr>
            <p:ph type="body" idx="1"/>
          </p:nvPr>
        </p:nvSpPr>
        <p:spPr>
          <a:xfrm>
            <a:off x="4278313" y="1851441"/>
            <a:ext cx="3636963"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89" name="Google Shape;1189;p296"/>
          <p:cNvSpPr txBox="1">
            <a:spLocks noGrp="1"/>
          </p:cNvSpPr>
          <p:nvPr>
            <p:ph type="body" idx="2"/>
          </p:nvPr>
        </p:nvSpPr>
        <p:spPr>
          <a:xfrm>
            <a:off x="469902" y="1851441"/>
            <a:ext cx="3627439"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0" name="Google Shape;1190;p296"/>
          <p:cNvSpPr txBox="1">
            <a:spLocks noGrp="1"/>
          </p:cNvSpPr>
          <p:nvPr>
            <p:ph type="body" idx="3"/>
          </p:nvPr>
        </p:nvSpPr>
        <p:spPr>
          <a:xfrm>
            <a:off x="8093078"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1" name="Google Shape;1191;p296"/>
          <p:cNvSpPr txBox="1">
            <a:spLocks noGrp="1"/>
          </p:cNvSpPr>
          <p:nvPr>
            <p:ph type="body" idx="4"/>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92" name="Google Shape;1192;p29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3" name="Google Shape;1193;p296"/>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4" name="Google Shape;1194;p296"/>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5" name="Google Shape;1195;p296"/>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4 column icon">
  <p:cSld name="4 column icon">
    <p:spTree>
      <p:nvGrpSpPr>
        <p:cNvPr id="1" name="Shape 1196"/>
        <p:cNvGrpSpPr/>
        <p:nvPr/>
      </p:nvGrpSpPr>
      <p:grpSpPr>
        <a:xfrm>
          <a:off x="0" y="0"/>
          <a:ext cx="0" cy="0"/>
          <a:chOff x="0" y="0"/>
          <a:chExt cx="0" cy="0"/>
        </a:xfrm>
      </p:grpSpPr>
      <p:sp>
        <p:nvSpPr>
          <p:cNvPr id="1197" name="Google Shape;1197;p297"/>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8" name="Google Shape;1198;p297"/>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9" name="Google Shape;1199;p297"/>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200" name="Google Shape;1200;p297"/>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201" name="Google Shape;1201;p297"/>
          <p:cNvSpPr txBox="1">
            <a:spLocks noGrp="1"/>
          </p:cNvSpPr>
          <p:nvPr>
            <p:ph type="body" idx="5"/>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02" name="Google Shape;1202;p29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3" name="Google Shape;1203;p297"/>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4" name="Google Shape;1204;p297"/>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5" name="Google Shape;1205;p297"/>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matchingName="4 column icon green">
  <p:cSld name="4 column icon green">
    <p:bg>
      <p:bgPr>
        <a:solidFill>
          <a:schemeClr val="accent2"/>
        </a:solidFill>
        <a:effectLst/>
      </p:bgPr>
    </p:bg>
    <p:spTree>
      <p:nvGrpSpPr>
        <p:cNvPr id="1" name="Shape 1206"/>
        <p:cNvGrpSpPr/>
        <p:nvPr/>
      </p:nvGrpSpPr>
      <p:grpSpPr>
        <a:xfrm>
          <a:off x="0" y="0"/>
          <a:ext cx="0" cy="0"/>
          <a:chOff x="0" y="0"/>
          <a:chExt cx="0" cy="0"/>
        </a:xfrm>
      </p:grpSpPr>
      <p:sp>
        <p:nvSpPr>
          <p:cNvPr id="1207" name="Google Shape;1207;p298"/>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08" name="Google Shape;1208;p298"/>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09" name="Google Shape;1209;p298"/>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10" name="Google Shape;1210;p298"/>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11" name="Google Shape;1211;p298"/>
          <p:cNvSpPr txBox="1">
            <a:spLocks noGrp="1"/>
          </p:cNvSpPr>
          <p:nvPr>
            <p:ph type="body" idx="5"/>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12" name="Google Shape;1212;p29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3" name="Google Shape;1213;p298"/>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4" name="Google Shape;1214;p298"/>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5" name="Google Shape;1215;p298"/>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subtitle, 1 column text with charts">
  <p:cSld name="Title, subtitle, 1 column text with charts">
    <p:spTree>
      <p:nvGrpSpPr>
        <p:cNvPr id="1" name="Shape 1216"/>
        <p:cNvGrpSpPr/>
        <p:nvPr/>
      </p:nvGrpSpPr>
      <p:grpSpPr>
        <a:xfrm>
          <a:off x="0" y="0"/>
          <a:ext cx="0" cy="0"/>
          <a:chOff x="0" y="0"/>
          <a:chExt cx="0" cy="0"/>
        </a:xfrm>
      </p:grpSpPr>
      <p:sp>
        <p:nvSpPr>
          <p:cNvPr id="1217" name="Google Shape;1217;p299"/>
          <p:cNvSpPr txBox="1">
            <a:spLocks noGrp="1"/>
          </p:cNvSpPr>
          <p:nvPr>
            <p:ph type="body" idx="1"/>
          </p:nvPr>
        </p:nvSpPr>
        <p:spPr>
          <a:xfrm>
            <a:off x="467784" y="1665818"/>
            <a:ext cx="5537731" cy="4633383"/>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18" name="Google Shape;1218;p299"/>
          <p:cNvSpPr txBox="1">
            <a:spLocks noGrp="1"/>
          </p:cNvSpPr>
          <p:nvPr>
            <p:ph type="body" idx="2"/>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19" name="Google Shape;1219;p29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0" name="Google Shape;1220;p29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1" name="Google Shape;1221;p29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2" name="Google Shape;1222;p29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223"/>
        <p:cNvGrpSpPr/>
        <p:nvPr/>
      </p:nvGrpSpPr>
      <p:grpSpPr>
        <a:xfrm>
          <a:off x="0" y="0"/>
          <a:ext cx="0" cy="0"/>
          <a:chOff x="0" y="0"/>
          <a:chExt cx="0" cy="0"/>
        </a:xfrm>
      </p:grpSpPr>
      <p:sp>
        <p:nvSpPr>
          <p:cNvPr id="1224" name="Google Shape;1224;p300"/>
          <p:cNvSpPr txBox="1">
            <a:spLocks noGrp="1"/>
          </p:cNvSpPr>
          <p:nvPr>
            <p:ph type="title"/>
          </p:nvPr>
        </p:nvSpPr>
        <p:spPr>
          <a:xfrm>
            <a:off x="469900" y="402589"/>
            <a:ext cx="11252200" cy="6985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5" name="Google Shape;1225;p30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6" name="Google Shape;1226;p30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7" name="Google Shape;1227;p30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228"/>
        <p:cNvGrpSpPr/>
        <p:nvPr/>
      </p:nvGrpSpPr>
      <p:grpSpPr>
        <a:xfrm>
          <a:off x="0" y="0"/>
          <a:ext cx="0" cy="0"/>
          <a:chOff x="0" y="0"/>
          <a:chExt cx="0" cy="0"/>
        </a:xfrm>
      </p:grpSpPr>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Key statement black">
  <p:cSld name="Key statement black">
    <p:bg>
      <p:bgPr>
        <a:solidFill>
          <a:schemeClr val="dk1"/>
        </a:solidFill>
        <a:effectLst/>
      </p:bgPr>
    </p:bg>
    <p:spTree>
      <p:nvGrpSpPr>
        <p:cNvPr id="1" name="Shape 124"/>
        <p:cNvGrpSpPr/>
        <p:nvPr/>
      </p:nvGrpSpPr>
      <p:grpSpPr>
        <a:xfrm>
          <a:off x="0" y="0"/>
          <a:ext cx="0" cy="0"/>
          <a:chOff x="0" y="0"/>
          <a:chExt cx="0" cy="0"/>
        </a:xfrm>
      </p:grpSpPr>
      <p:sp>
        <p:nvSpPr>
          <p:cNvPr id="125" name="Google Shape;125;p135"/>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6" name="Google Shape;126;p135"/>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itle Slide White Text">
  <p:cSld name="Title Slide White Text">
    <p:spTree>
      <p:nvGrpSpPr>
        <p:cNvPr id="1" name="Shape 1229"/>
        <p:cNvGrpSpPr/>
        <p:nvPr/>
      </p:nvGrpSpPr>
      <p:grpSpPr>
        <a:xfrm>
          <a:off x="0" y="0"/>
          <a:ext cx="0" cy="0"/>
          <a:chOff x="0" y="0"/>
          <a:chExt cx="0" cy="0"/>
        </a:xfrm>
      </p:grpSpPr>
      <p:sp>
        <p:nvSpPr>
          <p:cNvPr id="1230" name="Google Shape;1230;p302"/>
          <p:cNvSpPr txBox="1">
            <a:spLocks noGrp="1"/>
          </p:cNvSpPr>
          <p:nvPr>
            <p:ph type="subTitle" idx="1"/>
          </p:nvPr>
        </p:nvSpPr>
        <p:spPr>
          <a:xfrm>
            <a:off x="531621" y="5805504"/>
            <a:ext cx="5564379" cy="496434"/>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000"/>
              <a:buNone/>
              <a:defRPr sz="2000"/>
            </a:lvl2pPr>
            <a:lvl3pPr lvl="2" algn="ctr">
              <a:spcBef>
                <a:spcPts val="1333"/>
              </a:spcBef>
              <a:spcAft>
                <a:spcPts val="0"/>
              </a:spcAft>
              <a:buClr>
                <a:schemeClr val="dk1"/>
              </a:buClr>
              <a:buSzPts val="1800"/>
              <a:buNone/>
              <a:defRPr sz="1800"/>
            </a:lvl3pPr>
            <a:lvl4pPr lvl="3" algn="ctr">
              <a:spcBef>
                <a:spcPts val="1333"/>
              </a:spcBef>
              <a:spcAft>
                <a:spcPts val="0"/>
              </a:spcAft>
              <a:buClr>
                <a:schemeClr val="dk1"/>
              </a:buClr>
              <a:buSzPts val="1600"/>
              <a:buNone/>
              <a:defRPr sz="1600"/>
            </a:lvl4pPr>
            <a:lvl5pPr lvl="4" algn="ctr">
              <a:spcBef>
                <a:spcPts val="1333"/>
              </a:spcBef>
              <a:spcAft>
                <a:spcPts val="0"/>
              </a:spcAft>
              <a:buClr>
                <a:schemeClr val="dk1"/>
              </a:buClr>
              <a:buSzPts val="1600"/>
              <a:buNone/>
              <a:defRPr sz="1600"/>
            </a:lvl5pPr>
            <a:lvl6pPr lvl="5" algn="ctr">
              <a:spcBef>
                <a:spcPts val="1333"/>
              </a:spcBef>
              <a:spcAft>
                <a:spcPts val="0"/>
              </a:spcAft>
              <a:buClr>
                <a:schemeClr val="dk1"/>
              </a:buClr>
              <a:buSzPts val="1600"/>
              <a:buNone/>
              <a:defRPr sz="1600"/>
            </a:lvl6pPr>
            <a:lvl7pPr lvl="6" algn="ctr">
              <a:spcBef>
                <a:spcPts val="1333"/>
              </a:spcBef>
              <a:spcAft>
                <a:spcPts val="0"/>
              </a:spcAft>
              <a:buClr>
                <a:schemeClr val="dk1"/>
              </a:buClr>
              <a:buSzPts val="1600"/>
              <a:buNone/>
              <a:defRPr sz="1600"/>
            </a:lvl7pPr>
            <a:lvl8pPr lvl="7" algn="ctr">
              <a:spcBef>
                <a:spcPts val="1333"/>
              </a:spcBef>
              <a:spcAft>
                <a:spcPts val="0"/>
              </a:spcAft>
              <a:buClr>
                <a:schemeClr val="dk1"/>
              </a:buClr>
              <a:buSzPts val="1600"/>
              <a:buNone/>
              <a:defRPr sz="1600"/>
            </a:lvl8pPr>
            <a:lvl9pPr lvl="8" algn="ctr">
              <a:spcBef>
                <a:spcPts val="1333"/>
              </a:spcBef>
              <a:spcAft>
                <a:spcPts val="1333"/>
              </a:spcAft>
              <a:buClr>
                <a:schemeClr val="dk1"/>
              </a:buClr>
              <a:buSzPts val="1600"/>
              <a:buNone/>
              <a:defRPr sz="1600"/>
            </a:lvl9pPr>
          </a:lstStyle>
          <a:p>
            <a:endParaRPr/>
          </a:p>
        </p:txBody>
      </p:sp>
      <p:sp>
        <p:nvSpPr>
          <p:cNvPr id="1231" name="Google Shape;1231;p302"/>
          <p:cNvSpPr txBox="1">
            <a:spLocks noGrp="1"/>
          </p:cNvSpPr>
          <p:nvPr>
            <p:ph type="body" idx="2"/>
          </p:nvPr>
        </p:nvSpPr>
        <p:spPr>
          <a:xfrm>
            <a:off x="531621" y="6313814"/>
            <a:ext cx="5564379" cy="29845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32" name="Google Shape;1232;p302"/>
          <p:cNvSpPr/>
          <p:nvPr/>
        </p:nvSpPr>
        <p:spPr>
          <a:xfrm>
            <a:off x="3545062" y="1203125"/>
            <a:ext cx="5095385" cy="414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p>
            <a:pPr marL="0" marR="0" lvl="0" indent="0" algn="ctr" rtl="0">
              <a:lnSpc>
                <a:spcPct val="116666"/>
              </a:lnSpc>
              <a:spcBef>
                <a:spcPts val="0"/>
              </a:spcBef>
              <a:spcAft>
                <a:spcPts val="0"/>
              </a:spcAft>
              <a:buClr>
                <a:schemeClr val="lt1"/>
              </a:buClr>
              <a:buSzPts val="3600"/>
              <a:buFont typeface="Verdana"/>
              <a:buNone/>
            </a:pPr>
            <a:endParaRPr sz="3600" b="0">
              <a:solidFill>
                <a:schemeClr val="dk1"/>
              </a:solidFill>
              <a:latin typeface="Verdana"/>
              <a:ea typeface="Verdana"/>
              <a:cs typeface="Verdana"/>
              <a:sym typeface="Verdana"/>
            </a:endParaRPr>
          </a:p>
        </p:txBody>
      </p:sp>
      <p:sp>
        <p:nvSpPr>
          <p:cNvPr id="1233" name="Google Shape;1233;p302"/>
          <p:cNvSpPr txBox="1">
            <a:spLocks noGrp="1"/>
          </p:cNvSpPr>
          <p:nvPr>
            <p:ph type="ctrTitle"/>
          </p:nvPr>
        </p:nvSpPr>
        <p:spPr>
          <a:xfrm>
            <a:off x="3545061" y="1124744"/>
            <a:ext cx="5051077" cy="4104000"/>
          </a:xfrm>
          <a:prstGeom prst="rect">
            <a:avLst/>
          </a:prstGeom>
          <a:noFill/>
          <a:ln>
            <a:noFill/>
          </a:ln>
        </p:spPr>
        <p:txBody>
          <a:bodyPr spcFirstLastPara="1" wrap="square" lIns="36000" tIns="36000" rIns="36000" bIns="36000" anchor="ctr" anchorCtr="0">
            <a:noAutofit/>
          </a:bodyPr>
          <a:lstStyle>
            <a:lvl1pPr lvl="0" algn="ctr">
              <a:lnSpc>
                <a:spcPct val="100000"/>
              </a:lnSpc>
              <a:spcBef>
                <a:spcPts val="0"/>
              </a:spcBef>
              <a:spcAft>
                <a:spcPts val="0"/>
              </a:spcAft>
              <a:buClr>
                <a:schemeClr val="dk1"/>
              </a:buClr>
              <a:buSzPts val="3600"/>
              <a:buFont typeface="Verdana"/>
              <a:buNone/>
              <a:defRPr sz="36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Divider Slide 7">
  <p:cSld name="Divider Slide 7">
    <p:spTree>
      <p:nvGrpSpPr>
        <p:cNvPr id="1" name="Shape 1238"/>
        <p:cNvGrpSpPr/>
        <p:nvPr/>
      </p:nvGrpSpPr>
      <p:grpSpPr>
        <a:xfrm>
          <a:off x="0" y="0"/>
          <a:ext cx="0" cy="0"/>
          <a:chOff x="0" y="0"/>
          <a:chExt cx="0" cy="0"/>
        </a:xfrm>
      </p:grpSpPr>
      <p:pic>
        <p:nvPicPr>
          <p:cNvPr id="1239" name="Google Shape;1239;p115"/>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1240" name="Google Shape;1240;p115"/>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241" name="Google Shape;1241;p115"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42"/>
        <p:cNvGrpSpPr/>
        <p:nvPr/>
      </p:nvGrpSpPr>
      <p:grpSpPr>
        <a:xfrm>
          <a:off x="0" y="0"/>
          <a:ext cx="0" cy="0"/>
          <a:chOff x="0" y="0"/>
          <a:chExt cx="0" cy="0"/>
        </a:xfrm>
      </p:grpSpPr>
      <p:pic>
        <p:nvPicPr>
          <p:cNvPr id="1243" name="Google Shape;1243;p23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44" name="Google Shape;1244;p238"/>
          <p:cNvSpPr/>
          <p:nvPr/>
        </p:nvSpPr>
        <p:spPr>
          <a:xfrm>
            <a:off x="0" y="0"/>
            <a:ext cx="12192000" cy="6858000"/>
          </a:xfrm>
          <a:prstGeom prst="rect">
            <a:avLst/>
          </a:prstGeom>
          <a:solidFill>
            <a:srgbClr val="000000">
              <a:alpha val="6196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245" name="Google Shape;1245;p238"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
        <p:nvSpPr>
          <p:cNvPr id="1246" name="Google Shape;1246;p238"/>
          <p:cNvSpPr txBox="1">
            <a:spLocks noGrp="1"/>
          </p:cNvSpPr>
          <p:nvPr>
            <p:ph type="title"/>
          </p:nvPr>
        </p:nvSpPr>
        <p:spPr>
          <a:xfrm>
            <a:off x="2295525" y="4487080"/>
            <a:ext cx="10072177" cy="834926"/>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F2F2F2"/>
              </a:buClr>
              <a:buSzPts val="4600"/>
              <a:buFont typeface="Quattrocento Sans"/>
              <a:buNone/>
              <a:defRPr sz="4600">
                <a:solidFill>
                  <a:srgbClr val="F2F2F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7" name="Google Shape;1247;p238"/>
          <p:cNvSpPr txBox="1">
            <a:spLocks noGrp="1"/>
          </p:cNvSpPr>
          <p:nvPr>
            <p:ph type="body" idx="1"/>
          </p:nvPr>
        </p:nvSpPr>
        <p:spPr>
          <a:xfrm>
            <a:off x="2295525" y="3887418"/>
            <a:ext cx="6564312" cy="374876"/>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rgbClr val="81BC00"/>
              </a:buClr>
              <a:buSzPts val="2100"/>
              <a:buNone/>
              <a:defRPr sz="2100">
                <a:solidFill>
                  <a:srgbClr val="81BC00"/>
                </a:solidFill>
                <a:latin typeface="Quattrocento Sans"/>
                <a:ea typeface="Quattrocento Sans"/>
                <a:cs typeface="Quattrocento Sans"/>
                <a:sym typeface="Quattrocento Sans"/>
              </a:defRPr>
            </a:lvl1pPr>
            <a:lvl2pPr marL="914400" lvl="1" indent="-342900" algn="l">
              <a:spcBef>
                <a:spcPts val="390"/>
              </a:spcBef>
              <a:spcAft>
                <a:spcPts val="0"/>
              </a:spcAft>
              <a:buClr>
                <a:srgbClr val="7F7F7F"/>
              </a:buClr>
              <a:buSzPts val="1800"/>
              <a:buChar char="•"/>
              <a:defRPr/>
            </a:lvl2pPr>
            <a:lvl3pPr marL="1371600" lvl="2" indent="-228600" algn="l">
              <a:spcBef>
                <a:spcPts val="360"/>
              </a:spcBef>
              <a:spcAft>
                <a:spcPts val="0"/>
              </a:spcAft>
              <a:buClr>
                <a:srgbClr val="7F7F7F"/>
              </a:buClr>
              <a:buSzPts val="1800"/>
              <a:buNone/>
              <a:defRPr/>
            </a:lvl3pPr>
            <a:lvl4pPr marL="1828800" lvl="3" indent="-228600" algn="l">
              <a:spcBef>
                <a:spcPts val="360"/>
              </a:spcBef>
              <a:spcAft>
                <a:spcPts val="0"/>
              </a:spcAft>
              <a:buClr>
                <a:srgbClr val="7F7F7F"/>
              </a:buClr>
              <a:buSzPts val="1800"/>
              <a:buNone/>
              <a:defRPr/>
            </a:lvl4pPr>
            <a:lvl5pPr marL="2286000" lvl="4" indent="-228600" algn="l">
              <a:spcBef>
                <a:spcPts val="360"/>
              </a:spcBef>
              <a:spcAft>
                <a:spcPts val="0"/>
              </a:spcAft>
              <a:buClr>
                <a:srgbClr val="7F7F7F"/>
              </a:buClr>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1 Column">
  <p:cSld name="1 Column">
    <p:spTree>
      <p:nvGrpSpPr>
        <p:cNvPr id="1" name="Shape 1248"/>
        <p:cNvGrpSpPr/>
        <p:nvPr/>
      </p:nvGrpSpPr>
      <p:grpSpPr>
        <a:xfrm>
          <a:off x="0" y="0"/>
          <a:ext cx="0" cy="0"/>
          <a:chOff x="0" y="0"/>
          <a:chExt cx="0" cy="0"/>
        </a:xfrm>
      </p:grpSpPr>
      <p:sp>
        <p:nvSpPr>
          <p:cNvPr id="1249" name="Google Shape;1249;p239"/>
          <p:cNvSpPr txBox="1">
            <a:spLocks noGrp="1"/>
          </p:cNvSpPr>
          <p:nvPr>
            <p:ph type="title"/>
          </p:nvPr>
        </p:nvSpPr>
        <p:spPr>
          <a:xfrm>
            <a:off x="1596138" y="461965"/>
            <a:ext cx="10072177" cy="684000"/>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3F3F3F"/>
              </a:buClr>
              <a:buSzPts val="2400"/>
              <a:buFont typeface="Quattrocento Sans"/>
              <a:buNone/>
              <a:defRPr sz="24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0" name="Google Shape;1250;p239"/>
          <p:cNvSpPr txBox="1">
            <a:spLocks noGrp="1"/>
          </p:cNvSpPr>
          <p:nvPr>
            <p:ph type="body" idx="1"/>
          </p:nvPr>
        </p:nvSpPr>
        <p:spPr>
          <a:xfrm>
            <a:off x="1596138" y="1600205"/>
            <a:ext cx="10072177" cy="473949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304800" algn="l">
              <a:spcBef>
                <a:spcPts val="390"/>
              </a:spcBef>
              <a:spcAft>
                <a:spcPts val="0"/>
              </a:spcAft>
              <a:buClr>
                <a:srgbClr val="595959"/>
              </a:buClr>
              <a:buSzPts val="1200"/>
              <a:buChar char="•"/>
              <a:defRPr sz="1200" b="0" i="0">
                <a:solidFill>
                  <a:srgbClr val="595959"/>
                </a:solidFill>
                <a:latin typeface="Quattrocento Sans"/>
                <a:ea typeface="Quattrocento Sans"/>
                <a:cs typeface="Quattrocento Sans"/>
                <a:sym typeface="Quattrocento Sans"/>
              </a:defRPr>
            </a:lvl2pPr>
            <a:lvl3pPr marL="1371600" lvl="2" indent="-304800" algn="l">
              <a:spcBef>
                <a:spcPts val="390"/>
              </a:spcBef>
              <a:spcAft>
                <a:spcPts val="0"/>
              </a:spcAft>
              <a:buClr>
                <a:srgbClr val="595959"/>
              </a:buClr>
              <a:buSzPts val="1200"/>
              <a:buFont typeface="Merriweather Sans"/>
              <a:buChar char="-"/>
              <a:defRPr sz="1200" b="0" i="0">
                <a:solidFill>
                  <a:srgbClr val="595959"/>
                </a:solidFill>
                <a:latin typeface="Quattrocento Sans"/>
                <a:ea typeface="Quattrocento Sans"/>
                <a:cs typeface="Quattrocento Sans"/>
                <a:sym typeface="Quattrocento Sans"/>
              </a:defRPr>
            </a:lvl3pPr>
            <a:lvl4pPr marL="1828800" lvl="3" indent="-228600" algn="l">
              <a:spcBef>
                <a:spcPts val="390"/>
              </a:spcBef>
              <a:spcAft>
                <a:spcPts val="0"/>
              </a:spcAft>
              <a:buClr>
                <a:srgbClr val="7F7F7F"/>
              </a:buClr>
              <a:buSzPts val="700"/>
              <a:buFont typeface="Arial"/>
              <a:buNone/>
              <a:defRPr sz="700" b="0" i="0">
                <a:latin typeface="Arial"/>
                <a:ea typeface="Arial"/>
                <a:cs typeface="Arial"/>
                <a:sym typeface="Arial"/>
              </a:defRPr>
            </a:lvl4pPr>
            <a:lvl5pPr marL="2286000" lvl="4" indent="-228600" algn="l">
              <a:spcBef>
                <a:spcPts val="140"/>
              </a:spcBef>
              <a:spcAft>
                <a:spcPts val="0"/>
              </a:spcAft>
              <a:buClr>
                <a:srgbClr val="7F7F7F"/>
              </a:buClr>
              <a:buSzPts val="700"/>
              <a:buFont typeface="Arial"/>
              <a:buNone/>
              <a:defRPr sz="700" b="0" i="0">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51" name="Google Shape;1251;p239"/>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2" name="Google Shape;1252;p239"/>
          <p:cNvSpPr txBox="1">
            <a:spLocks noGrp="1"/>
          </p:cNvSpPr>
          <p:nvPr>
            <p:ph type="body" idx="2"/>
          </p:nvPr>
        </p:nvSpPr>
        <p:spPr>
          <a:xfrm>
            <a:off x="1595828" y="1150074"/>
            <a:ext cx="10072764" cy="35140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accent1"/>
              </a:buClr>
              <a:buSzPts val="1400"/>
              <a:buNone/>
              <a:defRPr sz="1400">
                <a:solidFill>
                  <a:schemeClr val="accent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grpSp>
        <p:nvGrpSpPr>
          <p:cNvPr id="1253" name="Google Shape;1253;p239"/>
          <p:cNvGrpSpPr/>
          <p:nvPr/>
        </p:nvGrpSpPr>
        <p:grpSpPr>
          <a:xfrm>
            <a:off x="10425793" y="412461"/>
            <a:ext cx="1372948" cy="261029"/>
            <a:chOff x="398463" y="404813"/>
            <a:chExt cx="1627187" cy="307976"/>
          </a:xfrm>
        </p:grpSpPr>
        <p:sp>
          <p:nvSpPr>
            <p:cNvPr id="1254" name="Google Shape;1254;p239"/>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5" name="Google Shape;1255;p239"/>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6" name="Google Shape;1256;p239"/>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7" name="Google Shape;1257;p239"/>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8" name="Google Shape;1258;p239"/>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9" name="Google Shape;1259;p239"/>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0" name="Google Shape;1260;p239"/>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1" name="Google Shape;1261;p239"/>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2" name="Google Shape;1262;p239"/>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3" name="Google Shape;1263;p239"/>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gr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2_1 Column">
  <p:cSld name="2_1 Column">
    <p:spTree>
      <p:nvGrpSpPr>
        <p:cNvPr id="1" name="Shape 1264"/>
        <p:cNvGrpSpPr/>
        <p:nvPr/>
      </p:nvGrpSpPr>
      <p:grpSpPr>
        <a:xfrm>
          <a:off x="0" y="0"/>
          <a:ext cx="0" cy="0"/>
          <a:chOff x="0" y="0"/>
          <a:chExt cx="0" cy="0"/>
        </a:xfrm>
      </p:grpSpPr>
      <p:sp>
        <p:nvSpPr>
          <p:cNvPr id="1265" name="Google Shape;1265;p240"/>
          <p:cNvSpPr txBox="1">
            <a:spLocks noGrp="1"/>
          </p:cNvSpPr>
          <p:nvPr>
            <p:ph type="body" idx="1"/>
          </p:nvPr>
        </p:nvSpPr>
        <p:spPr>
          <a:xfrm>
            <a:off x="1976072" y="1207062"/>
            <a:ext cx="9692519" cy="35140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200"/>
              <a:buNone/>
              <a:defRPr sz="1200">
                <a:solidFill>
                  <a:schemeClr val="dk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grpSp>
        <p:nvGrpSpPr>
          <p:cNvPr id="1266" name="Google Shape;1266;p240"/>
          <p:cNvGrpSpPr/>
          <p:nvPr/>
        </p:nvGrpSpPr>
        <p:grpSpPr>
          <a:xfrm>
            <a:off x="10425793" y="412461"/>
            <a:ext cx="1372948" cy="261029"/>
            <a:chOff x="398463" y="404813"/>
            <a:chExt cx="1627187" cy="307976"/>
          </a:xfrm>
        </p:grpSpPr>
        <p:sp>
          <p:nvSpPr>
            <p:cNvPr id="1267" name="Google Shape;1267;p240"/>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8" name="Google Shape;1268;p240"/>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9" name="Google Shape;1269;p240"/>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0" name="Google Shape;1270;p240"/>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1" name="Google Shape;1271;p240"/>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2" name="Google Shape;1272;p240"/>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3" name="Google Shape;1273;p240"/>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4" name="Google Shape;1274;p240"/>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5" name="Google Shape;1275;p240"/>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6" name="Google Shape;1276;p240"/>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grpSp>
      <p:sp>
        <p:nvSpPr>
          <p:cNvPr id="1277" name="Google Shape;1277;p240"/>
          <p:cNvSpPr/>
          <p:nvPr/>
        </p:nvSpPr>
        <p:spPr>
          <a:xfrm>
            <a:off x="0" y="0"/>
            <a:ext cx="1812471"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rgbClr val="FFFFFF"/>
              </a:solidFill>
              <a:latin typeface="Arial"/>
              <a:ea typeface="Arial"/>
              <a:cs typeface="Arial"/>
              <a:sym typeface="Arial"/>
            </a:endParaRPr>
          </a:p>
        </p:txBody>
      </p:sp>
      <p:sp>
        <p:nvSpPr>
          <p:cNvPr id="1278" name="Google Shape;1278;p240"/>
          <p:cNvSpPr txBox="1"/>
          <p:nvPr/>
        </p:nvSpPr>
        <p:spPr>
          <a:xfrm>
            <a:off x="418389" y="786912"/>
            <a:ext cx="986539" cy="153888"/>
          </a:xfrm>
          <a:prstGeom prst="rect">
            <a:avLst/>
          </a:prstGeom>
          <a:noFill/>
          <a:ln>
            <a:noFill/>
          </a:ln>
        </p:spPr>
        <p:txBody>
          <a:bodyPr spcFirstLastPara="1" wrap="square" lIns="0" tIns="0" rIns="0" bIns="0" anchor="b" anchorCtr="0">
            <a:spAutoFit/>
          </a:bodyPr>
          <a:lstStyle/>
          <a:p>
            <a:pPr marL="0" marR="0" lvl="0" indent="0" algn="ctr" rtl="0">
              <a:spcBef>
                <a:spcPts val="0"/>
              </a:spcBef>
              <a:spcAft>
                <a:spcPts val="0"/>
              </a:spcAft>
              <a:buNone/>
            </a:pPr>
            <a:fld id="{00000000-1234-1234-1234-123412341234}" type="slidenum">
              <a:rPr lang="fr-FR" sz="1000" b="0" i="0">
                <a:solidFill>
                  <a:srgbClr val="FFFFFF"/>
                </a:solidFill>
                <a:latin typeface="Quattrocento Sans"/>
                <a:ea typeface="Quattrocento Sans"/>
                <a:cs typeface="Quattrocento Sans"/>
                <a:sym typeface="Quattrocento Sans"/>
              </a:rPr>
              <a:t>‹#›</a:t>
            </a:fld>
            <a:endParaRPr sz="1000" b="0" i="0">
              <a:solidFill>
                <a:srgbClr val="FFFFFF"/>
              </a:solidFill>
              <a:latin typeface="Quattrocento Sans"/>
              <a:ea typeface="Quattrocento Sans"/>
              <a:cs typeface="Quattrocento Sans"/>
              <a:sym typeface="Quattrocento Sans"/>
            </a:endParaRPr>
          </a:p>
        </p:txBody>
      </p:sp>
      <p:cxnSp>
        <p:nvCxnSpPr>
          <p:cNvPr id="1279" name="Google Shape;1279;p240"/>
          <p:cNvCxnSpPr/>
          <p:nvPr/>
        </p:nvCxnSpPr>
        <p:spPr>
          <a:xfrm>
            <a:off x="731157" y="729799"/>
            <a:ext cx="350156" cy="0"/>
          </a:xfrm>
          <a:prstGeom prst="straightConnector1">
            <a:avLst/>
          </a:prstGeom>
          <a:noFill/>
          <a:ln w="9525" cap="flat" cmpd="sng">
            <a:solidFill>
              <a:schemeClr val="lt1"/>
            </a:solidFill>
            <a:prstDash val="solid"/>
            <a:round/>
            <a:headEnd type="none" w="sm" len="sm"/>
            <a:tailEnd type="none" w="sm" len="sm"/>
          </a:ln>
        </p:spPr>
      </p:cxnSp>
      <p:sp>
        <p:nvSpPr>
          <p:cNvPr id="1280" name="Google Shape;1280;p240"/>
          <p:cNvSpPr txBox="1">
            <a:spLocks noGrp="1"/>
          </p:cNvSpPr>
          <p:nvPr>
            <p:ph type="body" idx="2"/>
          </p:nvPr>
        </p:nvSpPr>
        <p:spPr>
          <a:xfrm>
            <a:off x="88990" y="322480"/>
            <a:ext cx="1634490" cy="351405"/>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lt1"/>
              </a:buClr>
              <a:buSzPts val="900"/>
              <a:buNone/>
              <a:defRPr sz="900" i="1">
                <a:solidFill>
                  <a:schemeClr val="lt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81" name="Google Shape;1281;p240"/>
          <p:cNvSpPr txBox="1">
            <a:spLocks noGrp="1"/>
          </p:cNvSpPr>
          <p:nvPr>
            <p:ph type="title"/>
          </p:nvPr>
        </p:nvSpPr>
        <p:spPr>
          <a:xfrm>
            <a:off x="1976073" y="321979"/>
            <a:ext cx="8355958" cy="490577"/>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Basic_Title">
  <p:cSld name="Basic_Title">
    <p:spTree>
      <p:nvGrpSpPr>
        <p:cNvPr id="1" name="Shape 1282"/>
        <p:cNvGrpSpPr/>
        <p:nvPr/>
      </p:nvGrpSpPr>
      <p:grpSpPr>
        <a:xfrm>
          <a:off x="0" y="0"/>
          <a:ext cx="0" cy="0"/>
          <a:chOff x="0" y="0"/>
          <a:chExt cx="0" cy="0"/>
        </a:xfrm>
      </p:grpSpPr>
      <p:sp>
        <p:nvSpPr>
          <p:cNvPr id="1283" name="Google Shape;1283;p241"/>
          <p:cNvSpPr txBox="1">
            <a:spLocks noGrp="1"/>
          </p:cNvSpPr>
          <p:nvPr>
            <p:ph type="body" idx="1"/>
          </p:nvPr>
        </p:nvSpPr>
        <p:spPr>
          <a:xfrm>
            <a:off x="372000" y="1207062"/>
            <a:ext cx="11426741" cy="35140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200"/>
              <a:buNone/>
              <a:defRPr sz="1200">
                <a:solidFill>
                  <a:schemeClr val="dk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grpSp>
        <p:nvGrpSpPr>
          <p:cNvPr id="1284" name="Google Shape;1284;p241"/>
          <p:cNvGrpSpPr/>
          <p:nvPr/>
        </p:nvGrpSpPr>
        <p:grpSpPr>
          <a:xfrm>
            <a:off x="10425793" y="379805"/>
            <a:ext cx="1372948" cy="261029"/>
            <a:chOff x="398463" y="404813"/>
            <a:chExt cx="1627187" cy="307976"/>
          </a:xfrm>
        </p:grpSpPr>
        <p:sp>
          <p:nvSpPr>
            <p:cNvPr id="1285" name="Google Shape;1285;p241"/>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86" name="Google Shape;1286;p241"/>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87" name="Google Shape;1287;p241"/>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88" name="Google Shape;1288;p241"/>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89" name="Google Shape;1289;p241"/>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0" name="Google Shape;1290;p241"/>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1" name="Google Shape;1291;p241"/>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2" name="Google Shape;1292;p241"/>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3" name="Google Shape;1293;p241"/>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4" name="Google Shape;1294;p241"/>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grpSp>
      <p:sp>
        <p:nvSpPr>
          <p:cNvPr id="1295" name="Google Shape;1295;p241"/>
          <p:cNvSpPr txBox="1"/>
          <p:nvPr/>
        </p:nvSpPr>
        <p:spPr>
          <a:xfrm>
            <a:off x="11463071" y="6526497"/>
            <a:ext cx="335670" cy="153888"/>
          </a:xfrm>
          <a:prstGeom prst="rect">
            <a:avLst/>
          </a:prstGeom>
          <a:noFill/>
          <a:ln>
            <a:noFill/>
          </a:ln>
        </p:spPr>
        <p:txBody>
          <a:bodyPr spcFirstLastPara="1" wrap="square" lIns="0" tIns="0" rIns="0" bIns="0" anchor="b" anchorCtr="0">
            <a:spAutoFit/>
          </a:bodyPr>
          <a:lstStyle/>
          <a:p>
            <a:pPr marL="0" marR="0" lvl="0" indent="0" algn="r" rtl="0">
              <a:spcBef>
                <a:spcPts val="0"/>
              </a:spcBef>
              <a:spcAft>
                <a:spcPts val="0"/>
              </a:spcAft>
              <a:buNone/>
            </a:pPr>
            <a:fld id="{00000000-1234-1234-1234-123412341234}" type="slidenum">
              <a:rPr lang="fr-FR" sz="1000" b="0" i="0">
                <a:solidFill>
                  <a:srgbClr val="A5A5A5"/>
                </a:solidFill>
                <a:latin typeface="Quattrocento Sans"/>
                <a:ea typeface="Quattrocento Sans"/>
                <a:cs typeface="Quattrocento Sans"/>
                <a:sym typeface="Quattrocento Sans"/>
              </a:rPr>
              <a:t>‹#›</a:t>
            </a:fld>
            <a:endParaRPr sz="1000" b="0" i="0">
              <a:solidFill>
                <a:srgbClr val="A5A5A5"/>
              </a:solidFill>
              <a:latin typeface="Quattrocento Sans"/>
              <a:ea typeface="Quattrocento Sans"/>
              <a:cs typeface="Quattrocento Sans"/>
              <a:sym typeface="Quattrocento Sans"/>
            </a:endParaRPr>
          </a:p>
        </p:txBody>
      </p:sp>
      <p:sp>
        <p:nvSpPr>
          <p:cNvPr id="1296" name="Google Shape;1296;p241"/>
          <p:cNvSpPr txBox="1">
            <a:spLocks noGrp="1"/>
          </p:cNvSpPr>
          <p:nvPr>
            <p:ph type="title"/>
          </p:nvPr>
        </p:nvSpPr>
        <p:spPr>
          <a:xfrm>
            <a:off x="371999" y="321979"/>
            <a:ext cx="9939939" cy="490577"/>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3_2 Column">
  <p:cSld name="3_2 Column">
    <p:spTree>
      <p:nvGrpSpPr>
        <p:cNvPr id="1" name="Shape 1297"/>
        <p:cNvGrpSpPr/>
        <p:nvPr/>
      </p:nvGrpSpPr>
      <p:grpSpPr>
        <a:xfrm>
          <a:off x="0" y="0"/>
          <a:ext cx="0" cy="0"/>
          <a:chOff x="0" y="0"/>
          <a:chExt cx="0" cy="0"/>
        </a:xfrm>
      </p:grpSpPr>
      <p:sp>
        <p:nvSpPr>
          <p:cNvPr id="1298" name="Google Shape;1298;p242"/>
          <p:cNvSpPr txBox="1">
            <a:spLocks noGrp="1"/>
          </p:cNvSpPr>
          <p:nvPr>
            <p:ph type="title"/>
          </p:nvPr>
        </p:nvSpPr>
        <p:spPr>
          <a:xfrm>
            <a:off x="1596138" y="461965"/>
            <a:ext cx="10072177" cy="6840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2400"/>
              <a:buFont typeface="Quattrocento Sans"/>
              <a:buNone/>
              <a:defRPr sz="24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9" name="Google Shape;1299;p242"/>
          <p:cNvSpPr txBox="1">
            <a:spLocks noGrp="1"/>
          </p:cNvSpPr>
          <p:nvPr>
            <p:ph type="body" idx="1"/>
          </p:nvPr>
        </p:nvSpPr>
        <p:spPr>
          <a:xfrm>
            <a:off x="1596138" y="2042957"/>
            <a:ext cx="4873846" cy="41930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Font typeface="Arial"/>
              <a:buNone/>
              <a:defRPr sz="1200" b="0" i="0">
                <a:solidFill>
                  <a:srgbClr val="595959"/>
                </a:solidFill>
                <a:latin typeface="Quattrocento Sans"/>
                <a:ea typeface="Quattrocento Sans"/>
                <a:cs typeface="Quattrocento Sans"/>
                <a:sym typeface="Quattrocento Sans"/>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00" name="Google Shape;1300;p242"/>
          <p:cNvSpPr txBox="1">
            <a:spLocks noGrp="1"/>
          </p:cNvSpPr>
          <p:nvPr>
            <p:ph type="body" idx="2"/>
          </p:nvPr>
        </p:nvSpPr>
        <p:spPr>
          <a:xfrm>
            <a:off x="6794469" y="2042957"/>
            <a:ext cx="4873846" cy="41930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01" name="Google Shape;1301;p242"/>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2" name="Google Shape;1302;p242"/>
          <p:cNvSpPr txBox="1">
            <a:spLocks noGrp="1"/>
          </p:cNvSpPr>
          <p:nvPr>
            <p:ph type="body" idx="3"/>
          </p:nvPr>
        </p:nvSpPr>
        <p:spPr>
          <a:xfrm>
            <a:off x="1595828" y="1150074"/>
            <a:ext cx="10072764" cy="35140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accent1"/>
              </a:buClr>
              <a:buSzPts val="1400"/>
              <a:buNone/>
              <a:defRPr sz="1400">
                <a:solidFill>
                  <a:schemeClr val="accent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2_2 Column">
  <p:cSld name="2_2 Column">
    <p:spTree>
      <p:nvGrpSpPr>
        <p:cNvPr id="1" name="Shape 1303"/>
        <p:cNvGrpSpPr/>
        <p:nvPr/>
      </p:nvGrpSpPr>
      <p:grpSpPr>
        <a:xfrm>
          <a:off x="0" y="0"/>
          <a:ext cx="0" cy="0"/>
          <a:chOff x="0" y="0"/>
          <a:chExt cx="0" cy="0"/>
        </a:xfrm>
      </p:grpSpPr>
      <p:sp>
        <p:nvSpPr>
          <p:cNvPr id="1304" name="Google Shape;1304;p243"/>
          <p:cNvSpPr txBox="1">
            <a:spLocks noGrp="1"/>
          </p:cNvSpPr>
          <p:nvPr>
            <p:ph type="title"/>
          </p:nvPr>
        </p:nvSpPr>
        <p:spPr>
          <a:xfrm>
            <a:off x="1596138" y="461965"/>
            <a:ext cx="10072177" cy="6840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2400"/>
              <a:buFont typeface="Quattrocento Sans"/>
              <a:buNone/>
              <a:defRPr sz="24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5" name="Google Shape;1305;p243"/>
          <p:cNvSpPr txBox="1">
            <a:spLocks noGrp="1"/>
          </p:cNvSpPr>
          <p:nvPr>
            <p:ph type="body" idx="1"/>
          </p:nvPr>
        </p:nvSpPr>
        <p:spPr>
          <a:xfrm>
            <a:off x="1596138" y="1395068"/>
            <a:ext cx="4873846"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400"/>
              <a:buNone/>
              <a:defRPr sz="1400" b="0">
                <a:solidFill>
                  <a:schemeClr val="accent1"/>
                </a:solidFill>
                <a:latin typeface="Quattrocento Sans"/>
                <a:ea typeface="Quattrocento Sans"/>
                <a:cs typeface="Quattrocento Sans"/>
                <a:sym typeface="Quattrocento Sans"/>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06" name="Google Shape;1306;p243"/>
          <p:cNvSpPr txBox="1">
            <a:spLocks noGrp="1"/>
          </p:cNvSpPr>
          <p:nvPr>
            <p:ph type="body" idx="2"/>
          </p:nvPr>
        </p:nvSpPr>
        <p:spPr>
          <a:xfrm>
            <a:off x="1596138" y="2042957"/>
            <a:ext cx="4873846" cy="41930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Font typeface="Arial"/>
              <a:buNone/>
              <a:defRPr sz="1200" b="0" i="0">
                <a:solidFill>
                  <a:srgbClr val="595959"/>
                </a:solidFill>
                <a:latin typeface="Quattrocento Sans"/>
                <a:ea typeface="Quattrocento Sans"/>
                <a:cs typeface="Quattrocento Sans"/>
                <a:sym typeface="Quattrocento Sans"/>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07" name="Google Shape;1307;p243"/>
          <p:cNvSpPr txBox="1">
            <a:spLocks noGrp="1"/>
          </p:cNvSpPr>
          <p:nvPr>
            <p:ph type="body" idx="3"/>
          </p:nvPr>
        </p:nvSpPr>
        <p:spPr>
          <a:xfrm>
            <a:off x="6794469" y="1395068"/>
            <a:ext cx="4873846"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400"/>
              <a:buNone/>
              <a:defRPr sz="1400" b="0">
                <a:solidFill>
                  <a:schemeClr val="accent1"/>
                </a:solidFill>
                <a:latin typeface="Quattrocento Sans"/>
                <a:ea typeface="Quattrocento Sans"/>
                <a:cs typeface="Quattrocento Sans"/>
                <a:sym typeface="Quattrocento Sans"/>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08" name="Google Shape;1308;p243"/>
          <p:cNvSpPr txBox="1">
            <a:spLocks noGrp="1"/>
          </p:cNvSpPr>
          <p:nvPr>
            <p:ph type="body" idx="4"/>
          </p:nvPr>
        </p:nvSpPr>
        <p:spPr>
          <a:xfrm>
            <a:off x="6794469" y="2042957"/>
            <a:ext cx="4873846" cy="41930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09" name="Google Shape;1309;p243"/>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2 Column">
  <p:cSld name="2 Column">
    <p:spTree>
      <p:nvGrpSpPr>
        <p:cNvPr id="1" name="Shape 1310"/>
        <p:cNvGrpSpPr/>
        <p:nvPr/>
      </p:nvGrpSpPr>
      <p:grpSpPr>
        <a:xfrm>
          <a:off x="0" y="0"/>
          <a:ext cx="0" cy="0"/>
          <a:chOff x="0" y="0"/>
          <a:chExt cx="0" cy="0"/>
        </a:xfrm>
      </p:grpSpPr>
      <p:sp>
        <p:nvSpPr>
          <p:cNvPr id="1311" name="Google Shape;1311;p244"/>
          <p:cNvSpPr txBox="1">
            <a:spLocks noGrp="1"/>
          </p:cNvSpPr>
          <p:nvPr>
            <p:ph type="title"/>
          </p:nvPr>
        </p:nvSpPr>
        <p:spPr>
          <a:xfrm>
            <a:off x="1596138" y="461965"/>
            <a:ext cx="10072177" cy="6840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2400"/>
              <a:buFont typeface="Quattrocento Sans"/>
              <a:buNone/>
              <a:defRPr sz="24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2" name="Google Shape;1312;p244"/>
          <p:cNvSpPr txBox="1">
            <a:spLocks noGrp="1"/>
          </p:cNvSpPr>
          <p:nvPr>
            <p:ph type="body" idx="1"/>
          </p:nvPr>
        </p:nvSpPr>
        <p:spPr>
          <a:xfrm>
            <a:off x="1596138" y="1395068"/>
            <a:ext cx="4873846"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400"/>
              <a:buNone/>
              <a:defRPr sz="1400" b="0">
                <a:solidFill>
                  <a:schemeClr val="accent1"/>
                </a:solidFill>
                <a:latin typeface="Quattrocento Sans"/>
                <a:ea typeface="Quattrocento Sans"/>
                <a:cs typeface="Quattrocento Sans"/>
                <a:sym typeface="Quattrocento Sans"/>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13" name="Google Shape;1313;p244"/>
          <p:cNvSpPr txBox="1">
            <a:spLocks noGrp="1"/>
          </p:cNvSpPr>
          <p:nvPr>
            <p:ph type="body" idx="2"/>
          </p:nvPr>
        </p:nvSpPr>
        <p:spPr>
          <a:xfrm>
            <a:off x="1596138" y="2042957"/>
            <a:ext cx="4873846" cy="208420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Font typeface="Arial"/>
              <a:buNone/>
              <a:defRPr sz="1200" b="0" i="0">
                <a:solidFill>
                  <a:srgbClr val="595959"/>
                </a:solidFill>
                <a:latin typeface="Quattrocento Sans"/>
                <a:ea typeface="Quattrocento Sans"/>
                <a:cs typeface="Quattrocento Sans"/>
                <a:sym typeface="Quattrocento Sans"/>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14" name="Google Shape;1314;p244"/>
          <p:cNvSpPr txBox="1">
            <a:spLocks noGrp="1"/>
          </p:cNvSpPr>
          <p:nvPr>
            <p:ph type="body" idx="3"/>
          </p:nvPr>
        </p:nvSpPr>
        <p:spPr>
          <a:xfrm>
            <a:off x="6794469" y="1395068"/>
            <a:ext cx="4873846"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400"/>
              <a:buNone/>
              <a:defRPr sz="1400" b="0">
                <a:solidFill>
                  <a:schemeClr val="accent1"/>
                </a:solidFill>
                <a:latin typeface="Quattrocento Sans"/>
                <a:ea typeface="Quattrocento Sans"/>
                <a:cs typeface="Quattrocento Sans"/>
                <a:sym typeface="Quattrocento Sans"/>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15" name="Google Shape;1315;p244"/>
          <p:cNvSpPr txBox="1">
            <a:spLocks noGrp="1"/>
          </p:cNvSpPr>
          <p:nvPr>
            <p:ph type="body" idx="4"/>
          </p:nvPr>
        </p:nvSpPr>
        <p:spPr>
          <a:xfrm>
            <a:off x="6794469" y="2042957"/>
            <a:ext cx="4873846" cy="208420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16" name="Google Shape;1316;p244"/>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7" name="Google Shape;1317;p244"/>
          <p:cNvSpPr txBox="1">
            <a:spLocks noGrp="1"/>
          </p:cNvSpPr>
          <p:nvPr>
            <p:ph type="body" idx="5"/>
          </p:nvPr>
        </p:nvSpPr>
        <p:spPr>
          <a:xfrm>
            <a:off x="1596138" y="4296036"/>
            <a:ext cx="4873846" cy="198534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Font typeface="Arial"/>
              <a:buNone/>
              <a:defRPr sz="1200" b="0" i="0">
                <a:solidFill>
                  <a:srgbClr val="595959"/>
                </a:solidFill>
                <a:latin typeface="Quattrocento Sans"/>
                <a:ea typeface="Quattrocento Sans"/>
                <a:cs typeface="Quattrocento Sans"/>
                <a:sym typeface="Quattrocento Sans"/>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18" name="Google Shape;1318;p244"/>
          <p:cNvSpPr txBox="1">
            <a:spLocks noGrp="1"/>
          </p:cNvSpPr>
          <p:nvPr>
            <p:ph type="body" idx="6"/>
          </p:nvPr>
        </p:nvSpPr>
        <p:spPr>
          <a:xfrm>
            <a:off x="6794469" y="4296036"/>
            <a:ext cx="4873846" cy="198534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19"/>
        <p:cNvGrpSpPr/>
        <p:nvPr/>
      </p:nvGrpSpPr>
      <p:grpSpPr>
        <a:xfrm>
          <a:off x="0" y="0"/>
          <a:ext cx="0" cy="0"/>
          <a:chOff x="0" y="0"/>
          <a:chExt cx="0" cy="0"/>
        </a:xfrm>
      </p:grpSpPr>
      <p:sp>
        <p:nvSpPr>
          <p:cNvPr id="1320" name="Google Shape;1320;p245"/>
          <p:cNvSpPr txBox="1">
            <a:spLocks noGrp="1"/>
          </p:cNvSpPr>
          <p:nvPr>
            <p:ph type="title"/>
          </p:nvPr>
        </p:nvSpPr>
        <p:spPr>
          <a:xfrm>
            <a:off x="334963" y="387969"/>
            <a:ext cx="9437687" cy="430887"/>
          </a:xfrm>
          <a:prstGeom prst="rect">
            <a:avLst/>
          </a:prstGeom>
          <a:noFill/>
          <a:ln>
            <a:noFill/>
          </a:ln>
        </p:spPr>
        <p:txBody>
          <a:bodyPr spcFirstLastPara="1" wrap="square" lIns="0" tIns="0" rIns="0" bIns="0" anchor="t" anchorCtr="0">
            <a:spAutoFit/>
          </a:bodyPr>
          <a:lstStyle>
            <a:lvl1pPr lvl="0" algn="l">
              <a:spcBef>
                <a:spcPts val="0"/>
              </a:spcBef>
              <a:spcAft>
                <a:spcPts val="0"/>
              </a:spcAft>
              <a:buClr>
                <a:srgbClr val="3F3F3F"/>
              </a:buClr>
              <a:buSzPts val="2800"/>
              <a:buFont typeface="Quattrocento Sans"/>
              <a:buNone/>
              <a:defRPr sz="28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1" name="Google Shape;1321;p245"/>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1322" name="Google Shape;1322;p245"/>
          <p:cNvPicPr preferRelativeResize="0"/>
          <p:nvPr/>
        </p:nvPicPr>
        <p:blipFill rotWithShape="1">
          <a:blip r:embed="rId2">
            <a:alphaModFix/>
          </a:blip>
          <a:srcRect/>
          <a:stretch/>
        </p:blipFill>
        <p:spPr>
          <a:xfrm>
            <a:off x="9952263" y="420773"/>
            <a:ext cx="2190955" cy="960352"/>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7469">
          <p15:clr>
            <a:srgbClr val="FBAE40"/>
          </p15:clr>
        </p15:guide>
        <p15:guide id="3" pos="211">
          <p15:clr>
            <a:srgbClr val="FBAE40"/>
          </p15:clr>
        </p15:guide>
        <p15:guide id="4" pos="3840">
          <p15:clr>
            <a:srgbClr val="FBAE40"/>
          </p15:clr>
        </p15:guide>
        <p15:guide id="5" orient="horz" pos="406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Key statement white">
  <p:cSld name="Key statement white">
    <p:bg>
      <p:bgPr>
        <a:solidFill>
          <a:schemeClr val="lt1"/>
        </a:solidFill>
        <a:effectLst/>
      </p:bgPr>
    </p:bg>
    <p:spTree>
      <p:nvGrpSpPr>
        <p:cNvPr id="1" name="Shape 127"/>
        <p:cNvGrpSpPr/>
        <p:nvPr/>
      </p:nvGrpSpPr>
      <p:grpSpPr>
        <a:xfrm>
          <a:off x="0" y="0"/>
          <a:ext cx="0" cy="0"/>
          <a:chOff x="0" y="0"/>
          <a:chExt cx="0" cy="0"/>
        </a:xfrm>
      </p:grpSpPr>
      <p:sp>
        <p:nvSpPr>
          <p:cNvPr id="128" name="Google Shape;128;p136"/>
          <p:cNvSpPr txBox="1">
            <a:spLocks noGrp="1"/>
          </p:cNvSpPr>
          <p:nvPr>
            <p:ph type="body" idx="1"/>
          </p:nvPr>
        </p:nvSpPr>
        <p:spPr>
          <a:xfrm>
            <a:off x="469900"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dk1"/>
              </a:buClr>
              <a:buSzPts val="2800"/>
              <a:buNone/>
              <a:defRPr sz="2800">
                <a:solidFill>
                  <a:schemeClr val="dk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23"/>
        <p:cNvGrpSpPr/>
        <p:nvPr/>
      </p:nvGrpSpPr>
      <p:grpSpPr>
        <a:xfrm>
          <a:off x="0" y="0"/>
          <a:ext cx="0" cy="0"/>
          <a:chOff x="0" y="0"/>
          <a:chExt cx="0" cy="0"/>
        </a:xfrm>
      </p:grpSpPr>
      <p:sp>
        <p:nvSpPr>
          <p:cNvPr id="1324" name="Google Shape;1324;p246"/>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Section Divider">
  <p:cSld name="Section Divider">
    <p:bg>
      <p:bgPr>
        <a:solidFill>
          <a:schemeClr val="dk1"/>
        </a:solidFill>
        <a:effectLst/>
      </p:bgPr>
    </p:bg>
    <p:spTree>
      <p:nvGrpSpPr>
        <p:cNvPr id="1" name="Shape 1325"/>
        <p:cNvGrpSpPr/>
        <p:nvPr/>
      </p:nvGrpSpPr>
      <p:grpSpPr>
        <a:xfrm>
          <a:off x="0" y="0"/>
          <a:ext cx="0" cy="0"/>
          <a:chOff x="0" y="0"/>
          <a:chExt cx="0" cy="0"/>
        </a:xfrm>
      </p:grpSpPr>
      <p:pic>
        <p:nvPicPr>
          <p:cNvPr id="1326" name="Google Shape;1326;p247"/>
          <p:cNvPicPr preferRelativeResize="0"/>
          <p:nvPr/>
        </p:nvPicPr>
        <p:blipFill rotWithShape="1">
          <a:blip r:embed="rId2">
            <a:alphaModFix/>
          </a:blip>
          <a:srcRect/>
          <a:stretch/>
        </p:blipFill>
        <p:spPr>
          <a:xfrm>
            <a:off x="2133600" y="152400"/>
            <a:ext cx="10058400" cy="6705600"/>
          </a:xfrm>
          <a:prstGeom prst="rect">
            <a:avLst/>
          </a:prstGeom>
          <a:noFill/>
          <a:ln>
            <a:noFill/>
          </a:ln>
        </p:spPr>
      </p:pic>
      <p:sp>
        <p:nvSpPr>
          <p:cNvPr id="1327" name="Google Shape;1327;p247"/>
          <p:cNvSpPr/>
          <p:nvPr/>
        </p:nvSpPr>
        <p:spPr>
          <a:xfrm>
            <a:off x="0" y="0"/>
            <a:ext cx="12192000" cy="6858000"/>
          </a:xfrm>
          <a:prstGeom prst="rect">
            <a:avLst/>
          </a:prstGeom>
          <a:solidFill>
            <a:srgbClr val="000000">
              <a:alpha val="6196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28" name="Google Shape;1328;p247"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1_Section Divider">
  <p:cSld name="1_Section Divider">
    <p:bg>
      <p:bgPr>
        <a:solidFill>
          <a:schemeClr val="dk1"/>
        </a:solidFill>
        <a:effectLst/>
      </p:bgPr>
    </p:bg>
    <p:spTree>
      <p:nvGrpSpPr>
        <p:cNvPr id="1" name="Shape 1329"/>
        <p:cNvGrpSpPr/>
        <p:nvPr/>
      </p:nvGrpSpPr>
      <p:grpSpPr>
        <a:xfrm>
          <a:off x="0" y="0"/>
          <a:ext cx="0" cy="0"/>
          <a:chOff x="0" y="0"/>
          <a:chExt cx="0" cy="0"/>
        </a:xfrm>
      </p:grpSpPr>
      <p:pic>
        <p:nvPicPr>
          <p:cNvPr id="1330" name="Google Shape;1330;p24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31" name="Google Shape;1331;p248"/>
          <p:cNvSpPr/>
          <p:nvPr/>
        </p:nvSpPr>
        <p:spPr>
          <a:xfrm>
            <a:off x="0" y="0"/>
            <a:ext cx="12192000" cy="6858000"/>
          </a:xfrm>
          <a:prstGeom prst="rect">
            <a:avLst/>
          </a:prstGeom>
          <a:solidFill>
            <a:srgbClr val="000000">
              <a:alpha val="6196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32" name="Google Shape;1332;p248"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1_1 Column">
  <p:cSld name="1_1 Column">
    <p:bg>
      <p:bgPr>
        <a:solidFill>
          <a:schemeClr val="dk1"/>
        </a:solidFill>
        <a:effectLst/>
      </p:bgPr>
    </p:bg>
    <p:spTree>
      <p:nvGrpSpPr>
        <p:cNvPr id="1" name="Shape 1333"/>
        <p:cNvGrpSpPr/>
        <p:nvPr/>
      </p:nvGrpSpPr>
      <p:grpSpPr>
        <a:xfrm>
          <a:off x="0" y="0"/>
          <a:ext cx="0" cy="0"/>
          <a:chOff x="0" y="0"/>
          <a:chExt cx="0" cy="0"/>
        </a:xfrm>
      </p:grpSpPr>
      <p:sp>
        <p:nvSpPr>
          <p:cNvPr id="1334" name="Google Shape;1334;p249"/>
          <p:cNvSpPr txBox="1">
            <a:spLocks noGrp="1"/>
          </p:cNvSpPr>
          <p:nvPr>
            <p:ph type="title"/>
          </p:nvPr>
        </p:nvSpPr>
        <p:spPr>
          <a:xfrm>
            <a:off x="1596138" y="461967"/>
            <a:ext cx="10072177" cy="490577"/>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FFFFFF"/>
              </a:buClr>
              <a:buSzPts val="2400"/>
              <a:buFont typeface="Quattrocento Sans"/>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5" name="Google Shape;1335;p249"/>
          <p:cNvSpPr txBox="1">
            <a:spLocks noGrp="1"/>
          </p:cNvSpPr>
          <p:nvPr>
            <p:ph type="body" idx="1"/>
          </p:nvPr>
        </p:nvSpPr>
        <p:spPr>
          <a:xfrm>
            <a:off x="1596138" y="1600205"/>
            <a:ext cx="10072177" cy="473949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FFFFFF"/>
              </a:buClr>
              <a:buSzPts val="700"/>
              <a:buNone/>
              <a:defRPr sz="700" b="0" i="0">
                <a:solidFill>
                  <a:srgbClr val="FFFFFF"/>
                </a:solidFill>
                <a:latin typeface="Arial"/>
                <a:ea typeface="Arial"/>
                <a:cs typeface="Arial"/>
                <a:sym typeface="Arial"/>
              </a:defRPr>
            </a:lvl1pPr>
            <a:lvl2pPr marL="914400" lvl="1" indent="-273050" algn="l">
              <a:spcBef>
                <a:spcPts val="390"/>
              </a:spcBef>
              <a:spcAft>
                <a:spcPts val="0"/>
              </a:spcAft>
              <a:buClr>
                <a:srgbClr val="FFFFFF"/>
              </a:buClr>
              <a:buSzPts val="700"/>
              <a:buChar char="•"/>
              <a:defRPr sz="700" b="0" i="0">
                <a:solidFill>
                  <a:srgbClr val="FFFFFF"/>
                </a:solidFill>
                <a:latin typeface="Arial"/>
                <a:ea typeface="Arial"/>
                <a:cs typeface="Arial"/>
                <a:sym typeface="Arial"/>
              </a:defRPr>
            </a:lvl2pPr>
            <a:lvl3pPr marL="1371600" lvl="2" indent="-273050" algn="l">
              <a:spcBef>
                <a:spcPts val="390"/>
              </a:spcBef>
              <a:spcAft>
                <a:spcPts val="0"/>
              </a:spcAft>
              <a:buClr>
                <a:srgbClr val="FFFFFF"/>
              </a:buClr>
              <a:buSzPts val="700"/>
              <a:buFont typeface="Merriweather Sans"/>
              <a:buChar char="-"/>
              <a:defRPr sz="700" b="0" i="0">
                <a:solidFill>
                  <a:srgbClr val="FFFFFF"/>
                </a:solidFill>
                <a:latin typeface="Arial"/>
                <a:ea typeface="Arial"/>
                <a:cs typeface="Arial"/>
                <a:sym typeface="Arial"/>
              </a:defRPr>
            </a:lvl3pPr>
            <a:lvl4pPr marL="1828800" lvl="3" indent="-228600" algn="l">
              <a:spcBef>
                <a:spcPts val="390"/>
              </a:spcBef>
              <a:spcAft>
                <a:spcPts val="0"/>
              </a:spcAft>
              <a:buClr>
                <a:srgbClr val="7F7F7F"/>
              </a:buClr>
              <a:buSzPts val="700"/>
              <a:buFont typeface="Arial"/>
              <a:buNone/>
              <a:defRPr sz="700" b="0" i="0">
                <a:latin typeface="Arial"/>
                <a:ea typeface="Arial"/>
                <a:cs typeface="Arial"/>
                <a:sym typeface="Arial"/>
              </a:defRPr>
            </a:lvl4pPr>
            <a:lvl5pPr marL="2286000" lvl="4" indent="-228600" algn="l">
              <a:spcBef>
                <a:spcPts val="140"/>
              </a:spcBef>
              <a:spcAft>
                <a:spcPts val="0"/>
              </a:spcAft>
              <a:buClr>
                <a:srgbClr val="7F7F7F"/>
              </a:buClr>
              <a:buSzPts val="700"/>
              <a:buFont typeface="Arial"/>
              <a:buNone/>
              <a:defRPr sz="700" b="0" i="0">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36" name="Google Shape;1336;p249"/>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7" name="Google Shape;1337;p249"/>
          <p:cNvSpPr txBox="1">
            <a:spLocks noGrp="1"/>
          </p:cNvSpPr>
          <p:nvPr>
            <p:ph type="body" idx="2"/>
          </p:nvPr>
        </p:nvSpPr>
        <p:spPr>
          <a:xfrm>
            <a:off x="1595828" y="952362"/>
            <a:ext cx="10072764" cy="35140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accent1"/>
              </a:buClr>
              <a:buSzPts val="1200"/>
              <a:buNone/>
              <a:defRPr sz="1200">
                <a:solidFill>
                  <a:schemeClr val="accent1"/>
                </a:solidFill>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1_2 Column" type="twoTxTwoObj">
  <p:cSld name="TWO_OBJECTS_WITH_TEXT">
    <p:bg>
      <p:bgPr>
        <a:solidFill>
          <a:schemeClr val="dk1"/>
        </a:solidFill>
        <a:effectLst/>
      </p:bgPr>
    </p:bg>
    <p:spTree>
      <p:nvGrpSpPr>
        <p:cNvPr id="1" name="Shape 1338"/>
        <p:cNvGrpSpPr/>
        <p:nvPr/>
      </p:nvGrpSpPr>
      <p:grpSpPr>
        <a:xfrm>
          <a:off x="0" y="0"/>
          <a:ext cx="0" cy="0"/>
          <a:chOff x="0" y="0"/>
          <a:chExt cx="0" cy="0"/>
        </a:xfrm>
      </p:grpSpPr>
      <p:sp>
        <p:nvSpPr>
          <p:cNvPr id="1339" name="Google Shape;1339;p250"/>
          <p:cNvSpPr txBox="1">
            <a:spLocks noGrp="1"/>
          </p:cNvSpPr>
          <p:nvPr>
            <p:ph type="title"/>
          </p:nvPr>
        </p:nvSpPr>
        <p:spPr>
          <a:xfrm>
            <a:off x="1596138" y="461967"/>
            <a:ext cx="10072177" cy="490577"/>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FFFFFF"/>
              </a:buClr>
              <a:buSzPts val="2400"/>
              <a:buFont typeface="Quattrocento Sans"/>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0" name="Google Shape;1340;p250"/>
          <p:cNvSpPr txBox="1">
            <a:spLocks noGrp="1"/>
          </p:cNvSpPr>
          <p:nvPr>
            <p:ph type="body" idx="1"/>
          </p:nvPr>
        </p:nvSpPr>
        <p:spPr>
          <a:xfrm>
            <a:off x="1596140" y="1535114"/>
            <a:ext cx="4486258"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200"/>
              <a:buNone/>
              <a:defRPr sz="1200" b="1">
                <a:solidFill>
                  <a:schemeClr val="accent1"/>
                </a:solidFill>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41" name="Google Shape;1341;p250"/>
          <p:cNvSpPr txBox="1">
            <a:spLocks noGrp="1"/>
          </p:cNvSpPr>
          <p:nvPr>
            <p:ph type="body" idx="2"/>
          </p:nvPr>
        </p:nvSpPr>
        <p:spPr>
          <a:xfrm>
            <a:off x="1596140" y="2042956"/>
            <a:ext cx="4486258" cy="408320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FFFFFF"/>
              </a:buClr>
              <a:buSzPts val="700"/>
              <a:buFont typeface="Arial"/>
              <a:buNone/>
              <a:defRPr sz="700" b="0" i="0">
                <a:solidFill>
                  <a:srgbClr val="FFFFFF"/>
                </a:solidFill>
                <a:latin typeface="Arial"/>
                <a:ea typeface="Arial"/>
                <a:cs typeface="Arial"/>
                <a:sym typeface="Arial"/>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42" name="Google Shape;1342;p250"/>
          <p:cNvSpPr txBox="1">
            <a:spLocks noGrp="1"/>
          </p:cNvSpPr>
          <p:nvPr>
            <p:ph type="body" idx="3"/>
          </p:nvPr>
        </p:nvSpPr>
        <p:spPr>
          <a:xfrm>
            <a:off x="7180295" y="1535114"/>
            <a:ext cx="4488021"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200"/>
              <a:buNone/>
              <a:defRPr sz="1200" b="1">
                <a:solidFill>
                  <a:schemeClr val="accent1"/>
                </a:solidFill>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43" name="Google Shape;1343;p250"/>
          <p:cNvSpPr txBox="1">
            <a:spLocks noGrp="1"/>
          </p:cNvSpPr>
          <p:nvPr>
            <p:ph type="body" idx="4"/>
          </p:nvPr>
        </p:nvSpPr>
        <p:spPr>
          <a:xfrm>
            <a:off x="7180295" y="2042956"/>
            <a:ext cx="4488021" cy="408320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FFFFFF"/>
              </a:buClr>
              <a:buSzPts val="700"/>
              <a:buNone/>
              <a:defRPr sz="700" b="0" i="0">
                <a:solidFill>
                  <a:srgbClr val="FFFFFF"/>
                </a:solidFill>
                <a:latin typeface="Arial"/>
                <a:ea typeface="Arial"/>
                <a:cs typeface="Arial"/>
                <a:sym typeface="Arial"/>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44" name="Google Shape;1344;p250"/>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1_Title Only">
  <p:cSld name="1_Title Only">
    <p:bg>
      <p:bgPr>
        <a:solidFill>
          <a:schemeClr val="dk1"/>
        </a:solidFill>
        <a:effectLst/>
      </p:bgPr>
    </p:bg>
    <p:spTree>
      <p:nvGrpSpPr>
        <p:cNvPr id="1" name="Shape 1345"/>
        <p:cNvGrpSpPr/>
        <p:nvPr/>
      </p:nvGrpSpPr>
      <p:grpSpPr>
        <a:xfrm>
          <a:off x="0" y="0"/>
          <a:ext cx="0" cy="0"/>
          <a:chOff x="0" y="0"/>
          <a:chExt cx="0" cy="0"/>
        </a:xfrm>
      </p:grpSpPr>
      <p:sp>
        <p:nvSpPr>
          <p:cNvPr id="1346" name="Google Shape;1346;p251"/>
          <p:cNvSpPr txBox="1">
            <a:spLocks noGrp="1"/>
          </p:cNvSpPr>
          <p:nvPr>
            <p:ph type="title"/>
          </p:nvPr>
        </p:nvSpPr>
        <p:spPr>
          <a:xfrm>
            <a:off x="1596138" y="461967"/>
            <a:ext cx="10072177" cy="490577"/>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FFFFFF"/>
              </a:buClr>
              <a:buSzPts val="2400"/>
              <a:buFont typeface="Quattrocento Sans"/>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7" name="Google Shape;1347;p251"/>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1_Blank">
  <p:cSld name="1_Blank">
    <p:bg>
      <p:bgPr>
        <a:solidFill>
          <a:schemeClr val="dk1"/>
        </a:solidFill>
        <a:effectLst/>
      </p:bgPr>
    </p:bg>
    <p:spTree>
      <p:nvGrpSpPr>
        <p:cNvPr id="1" name="Shape 1348"/>
        <p:cNvGrpSpPr/>
        <p:nvPr/>
      </p:nvGrpSpPr>
      <p:grpSpPr>
        <a:xfrm>
          <a:off x="0" y="0"/>
          <a:ext cx="0" cy="0"/>
          <a:chOff x="0" y="0"/>
          <a:chExt cx="0" cy="0"/>
        </a:xfrm>
      </p:grpSpPr>
      <p:sp>
        <p:nvSpPr>
          <p:cNvPr id="1349" name="Google Shape;1349;p252"/>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350"/>
        <p:cNvGrpSpPr/>
        <p:nvPr/>
      </p:nvGrpSpPr>
      <p:grpSpPr>
        <a:xfrm>
          <a:off x="0" y="0"/>
          <a:ext cx="0" cy="0"/>
          <a:chOff x="0" y="0"/>
          <a:chExt cx="0" cy="0"/>
        </a:xfrm>
      </p:grpSpPr>
      <p:sp>
        <p:nvSpPr>
          <p:cNvPr id="1351" name="Google Shape;1351;p253"/>
          <p:cNvSpPr txBox="1">
            <a:spLocks noGrp="1"/>
          </p:cNvSpPr>
          <p:nvPr>
            <p:ph type="title"/>
          </p:nvPr>
        </p:nvSpPr>
        <p:spPr>
          <a:xfrm>
            <a:off x="817675" y="3760954"/>
            <a:ext cx="10363200" cy="1362075"/>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3200"/>
              <a:buFont typeface="Quattrocento Sans"/>
              <a:buNone/>
              <a:defRPr sz="32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2" name="Google Shape;1352;p253"/>
          <p:cNvSpPr txBox="1">
            <a:spLocks noGrp="1"/>
          </p:cNvSpPr>
          <p:nvPr>
            <p:ph type="sldNum" idx="12"/>
          </p:nvPr>
        </p:nvSpPr>
        <p:spPr>
          <a:xfrm>
            <a:off x="8930215" y="6386513"/>
            <a:ext cx="2347385" cy="4572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900">
                <a:solidFill>
                  <a:srgbClr val="000000"/>
                </a:solidFill>
                <a:latin typeface="Arial"/>
                <a:ea typeface="Arial"/>
                <a:cs typeface="Arial"/>
                <a:sym typeface="Arial"/>
              </a:defRPr>
            </a:lvl1pPr>
            <a:lvl2pPr marL="0" marR="0" lvl="1" indent="0" algn="l" rtl="0">
              <a:spcBef>
                <a:spcPts val="0"/>
              </a:spcBef>
              <a:buNone/>
              <a:defRPr sz="1900">
                <a:solidFill>
                  <a:srgbClr val="000000"/>
                </a:solidFill>
                <a:latin typeface="Arial"/>
                <a:ea typeface="Arial"/>
                <a:cs typeface="Arial"/>
                <a:sym typeface="Arial"/>
              </a:defRPr>
            </a:lvl2pPr>
            <a:lvl3pPr marL="0" marR="0" lvl="2" indent="0" algn="l" rtl="0">
              <a:spcBef>
                <a:spcPts val="0"/>
              </a:spcBef>
              <a:buNone/>
              <a:defRPr sz="1900">
                <a:solidFill>
                  <a:srgbClr val="000000"/>
                </a:solidFill>
                <a:latin typeface="Arial"/>
                <a:ea typeface="Arial"/>
                <a:cs typeface="Arial"/>
                <a:sym typeface="Arial"/>
              </a:defRPr>
            </a:lvl3pPr>
            <a:lvl4pPr marL="0" marR="0" lvl="3" indent="0" algn="l" rtl="0">
              <a:spcBef>
                <a:spcPts val="0"/>
              </a:spcBef>
              <a:buNone/>
              <a:defRPr sz="1900">
                <a:solidFill>
                  <a:srgbClr val="000000"/>
                </a:solidFill>
                <a:latin typeface="Arial"/>
                <a:ea typeface="Arial"/>
                <a:cs typeface="Arial"/>
                <a:sym typeface="Arial"/>
              </a:defRPr>
            </a:lvl4pPr>
            <a:lvl5pPr marL="0" marR="0" lvl="4" indent="0" algn="l" rtl="0">
              <a:spcBef>
                <a:spcPts val="0"/>
              </a:spcBef>
              <a:buNone/>
              <a:defRPr sz="1900">
                <a:solidFill>
                  <a:srgbClr val="000000"/>
                </a:solidFill>
                <a:latin typeface="Arial"/>
                <a:ea typeface="Arial"/>
                <a:cs typeface="Arial"/>
                <a:sym typeface="Arial"/>
              </a:defRPr>
            </a:lvl5pPr>
            <a:lvl6pPr marL="0" marR="0" lvl="5" indent="0" algn="l" rtl="0">
              <a:spcBef>
                <a:spcPts val="0"/>
              </a:spcBef>
              <a:buNone/>
              <a:defRPr sz="1900">
                <a:solidFill>
                  <a:srgbClr val="000000"/>
                </a:solidFill>
                <a:latin typeface="Arial"/>
                <a:ea typeface="Arial"/>
                <a:cs typeface="Arial"/>
                <a:sym typeface="Arial"/>
              </a:defRPr>
            </a:lvl6pPr>
            <a:lvl7pPr marL="0" marR="0" lvl="6" indent="0" algn="l" rtl="0">
              <a:spcBef>
                <a:spcPts val="0"/>
              </a:spcBef>
              <a:buNone/>
              <a:defRPr sz="1900">
                <a:solidFill>
                  <a:srgbClr val="000000"/>
                </a:solidFill>
                <a:latin typeface="Arial"/>
                <a:ea typeface="Arial"/>
                <a:cs typeface="Arial"/>
                <a:sym typeface="Arial"/>
              </a:defRPr>
            </a:lvl7pPr>
            <a:lvl8pPr marL="0" marR="0" lvl="7" indent="0" algn="l" rtl="0">
              <a:spcBef>
                <a:spcPts val="0"/>
              </a:spcBef>
              <a:buNone/>
              <a:defRPr sz="1900">
                <a:solidFill>
                  <a:srgbClr val="000000"/>
                </a:solidFill>
                <a:latin typeface="Arial"/>
                <a:ea typeface="Arial"/>
                <a:cs typeface="Arial"/>
                <a:sym typeface="Arial"/>
              </a:defRPr>
            </a:lvl8pPr>
            <a:lvl9pPr marL="0" marR="0" lvl="8" indent="0" algn="l" rtl="0">
              <a:spcBef>
                <a:spcPts val="0"/>
              </a:spcBef>
              <a:buNone/>
              <a:defRPr sz="19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Divider Slide">
  <p:cSld name="Divider Slide">
    <p:spTree>
      <p:nvGrpSpPr>
        <p:cNvPr id="1" name="Shape 1353"/>
        <p:cNvGrpSpPr/>
        <p:nvPr/>
      </p:nvGrpSpPr>
      <p:grpSpPr>
        <a:xfrm>
          <a:off x="0" y="0"/>
          <a:ext cx="0" cy="0"/>
          <a:chOff x="0" y="0"/>
          <a:chExt cx="0" cy="0"/>
        </a:xfrm>
      </p:grpSpPr>
      <p:pic>
        <p:nvPicPr>
          <p:cNvPr id="1354" name="Google Shape;1354;p25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55" name="Google Shape;1355;p254"/>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56" name="Google Shape;1356;p254"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Divider Slide 2">
  <p:cSld name="Divider Slide 2">
    <p:spTree>
      <p:nvGrpSpPr>
        <p:cNvPr id="1" name="Shape 1357"/>
        <p:cNvGrpSpPr/>
        <p:nvPr/>
      </p:nvGrpSpPr>
      <p:grpSpPr>
        <a:xfrm>
          <a:off x="0" y="0"/>
          <a:ext cx="0" cy="0"/>
          <a:chOff x="0" y="0"/>
          <a:chExt cx="0" cy="0"/>
        </a:xfrm>
      </p:grpSpPr>
      <p:pic>
        <p:nvPicPr>
          <p:cNvPr id="1358" name="Google Shape;1358;p255"/>
          <p:cNvPicPr preferRelativeResize="0"/>
          <p:nvPr/>
        </p:nvPicPr>
        <p:blipFill rotWithShape="1">
          <a:blip r:embed="rId2">
            <a:alphaModFix/>
          </a:blip>
          <a:srcRect b="-2"/>
          <a:stretch/>
        </p:blipFill>
        <p:spPr>
          <a:xfrm>
            <a:off x="0" y="8314"/>
            <a:ext cx="12192000" cy="6849686"/>
          </a:xfrm>
          <a:prstGeom prst="rect">
            <a:avLst/>
          </a:prstGeom>
          <a:noFill/>
          <a:ln>
            <a:noFill/>
          </a:ln>
        </p:spPr>
      </p:pic>
      <p:sp>
        <p:nvSpPr>
          <p:cNvPr id="1359" name="Google Shape;1359;p255"/>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60" name="Google Shape;1360;p255"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s">
  <p:cSld name="Contents">
    <p:spTree>
      <p:nvGrpSpPr>
        <p:cNvPr id="1" name="Shape 129"/>
        <p:cNvGrpSpPr/>
        <p:nvPr/>
      </p:nvGrpSpPr>
      <p:grpSpPr>
        <a:xfrm>
          <a:off x="0" y="0"/>
          <a:ext cx="0" cy="0"/>
          <a:chOff x="0" y="0"/>
          <a:chExt cx="0" cy="0"/>
        </a:xfrm>
      </p:grpSpPr>
      <p:sp>
        <p:nvSpPr>
          <p:cNvPr id="130" name="Google Shape;130;p137"/>
          <p:cNvSpPr txBox="1">
            <a:spLocks noGrp="1"/>
          </p:cNvSpPr>
          <p:nvPr>
            <p:ph type="body" idx="1"/>
          </p:nvPr>
        </p:nvSpPr>
        <p:spPr>
          <a:xfrm>
            <a:off x="469900" y="1665291"/>
            <a:ext cx="9348787" cy="463391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31" name="Google Shape;131;p137"/>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32" name="Google Shape;132;p13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Divider Slide 3">
  <p:cSld name="Divider Slide 3">
    <p:spTree>
      <p:nvGrpSpPr>
        <p:cNvPr id="1" name="Shape 1361"/>
        <p:cNvGrpSpPr/>
        <p:nvPr/>
      </p:nvGrpSpPr>
      <p:grpSpPr>
        <a:xfrm>
          <a:off x="0" y="0"/>
          <a:ext cx="0" cy="0"/>
          <a:chOff x="0" y="0"/>
          <a:chExt cx="0" cy="0"/>
        </a:xfrm>
      </p:grpSpPr>
      <p:pic>
        <p:nvPicPr>
          <p:cNvPr id="1362" name="Google Shape;1362;p256"/>
          <p:cNvPicPr preferRelativeResize="0"/>
          <p:nvPr/>
        </p:nvPicPr>
        <p:blipFill rotWithShape="1">
          <a:blip r:embed="rId2">
            <a:alphaModFix/>
          </a:blip>
          <a:srcRect/>
          <a:stretch/>
        </p:blipFill>
        <p:spPr>
          <a:xfrm>
            <a:off x="0" y="-8164"/>
            <a:ext cx="12192000" cy="6866164"/>
          </a:xfrm>
          <a:prstGeom prst="rect">
            <a:avLst/>
          </a:prstGeom>
          <a:noFill/>
          <a:ln>
            <a:noFill/>
          </a:ln>
        </p:spPr>
      </p:pic>
      <p:sp>
        <p:nvSpPr>
          <p:cNvPr id="1363" name="Google Shape;1363;p256"/>
          <p:cNvSpPr/>
          <p:nvPr/>
        </p:nvSpPr>
        <p:spPr>
          <a:xfrm>
            <a:off x="0" y="-8164"/>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64" name="Google Shape;1364;p256" descr="http://www.virtual-affairs.nl/wp-content/uploads/2014/03/Deloitte_Logo_Wit.png"/>
          <p:cNvPicPr preferRelativeResize="0"/>
          <p:nvPr/>
        </p:nvPicPr>
        <p:blipFill rotWithShape="1">
          <a:blip r:embed="rId3">
            <a:alphaModFix/>
          </a:blip>
          <a:srcRect/>
          <a:stretch/>
        </p:blipFill>
        <p:spPr>
          <a:xfrm>
            <a:off x="334963" y="6355866"/>
            <a:ext cx="1265778" cy="288000"/>
          </a:xfrm>
          <a:prstGeom prst="rect">
            <a:avLst/>
          </a:prstGeom>
          <a:noFill/>
          <a:ln>
            <a:noFill/>
          </a:ln>
        </p:spPr>
      </p:pic>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Divider Slide 4">
  <p:cSld name="Divider Slide 4">
    <p:spTree>
      <p:nvGrpSpPr>
        <p:cNvPr id="1" name="Shape 1365"/>
        <p:cNvGrpSpPr/>
        <p:nvPr/>
      </p:nvGrpSpPr>
      <p:grpSpPr>
        <a:xfrm>
          <a:off x="0" y="0"/>
          <a:ext cx="0" cy="0"/>
          <a:chOff x="0" y="0"/>
          <a:chExt cx="0" cy="0"/>
        </a:xfrm>
      </p:grpSpPr>
      <p:pic>
        <p:nvPicPr>
          <p:cNvPr id="1366" name="Google Shape;1366;p257"/>
          <p:cNvPicPr preferRelativeResize="0"/>
          <p:nvPr/>
        </p:nvPicPr>
        <p:blipFill rotWithShape="1">
          <a:blip r:embed="rId2">
            <a:alphaModFix/>
          </a:blip>
          <a:srcRect b="-1"/>
          <a:stretch/>
        </p:blipFill>
        <p:spPr>
          <a:xfrm>
            <a:off x="0" y="-7620"/>
            <a:ext cx="12192000" cy="6865620"/>
          </a:xfrm>
          <a:prstGeom prst="rect">
            <a:avLst/>
          </a:prstGeom>
          <a:noFill/>
          <a:ln>
            <a:noFill/>
          </a:ln>
        </p:spPr>
      </p:pic>
      <p:sp>
        <p:nvSpPr>
          <p:cNvPr id="1367" name="Google Shape;1367;p257"/>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68" name="Google Shape;1368;p257"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Divider Slide 5">
  <p:cSld name="Divider Slide 5">
    <p:spTree>
      <p:nvGrpSpPr>
        <p:cNvPr id="1" name="Shape 1369"/>
        <p:cNvGrpSpPr/>
        <p:nvPr/>
      </p:nvGrpSpPr>
      <p:grpSpPr>
        <a:xfrm>
          <a:off x="0" y="0"/>
          <a:ext cx="0" cy="0"/>
          <a:chOff x="0" y="0"/>
          <a:chExt cx="0" cy="0"/>
        </a:xfrm>
      </p:grpSpPr>
      <p:pic>
        <p:nvPicPr>
          <p:cNvPr id="1370" name="Google Shape;1370;p258"/>
          <p:cNvPicPr preferRelativeResize="0"/>
          <p:nvPr/>
        </p:nvPicPr>
        <p:blipFill rotWithShape="1">
          <a:blip r:embed="rId2">
            <a:alphaModFix/>
          </a:blip>
          <a:srcRect/>
          <a:stretch/>
        </p:blipFill>
        <p:spPr>
          <a:xfrm>
            <a:off x="0" y="8164"/>
            <a:ext cx="12192000" cy="6849836"/>
          </a:xfrm>
          <a:prstGeom prst="rect">
            <a:avLst/>
          </a:prstGeom>
          <a:noFill/>
          <a:ln>
            <a:noFill/>
          </a:ln>
        </p:spPr>
      </p:pic>
      <p:sp>
        <p:nvSpPr>
          <p:cNvPr id="1371" name="Google Shape;1371;p258"/>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72" name="Google Shape;1372;p258"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Divider Slide 6">
  <p:cSld name="Divider Slide 6">
    <p:spTree>
      <p:nvGrpSpPr>
        <p:cNvPr id="1" name="Shape 1373"/>
        <p:cNvGrpSpPr/>
        <p:nvPr/>
      </p:nvGrpSpPr>
      <p:grpSpPr>
        <a:xfrm>
          <a:off x="0" y="0"/>
          <a:ext cx="0" cy="0"/>
          <a:chOff x="0" y="0"/>
          <a:chExt cx="0" cy="0"/>
        </a:xfrm>
      </p:grpSpPr>
      <p:pic>
        <p:nvPicPr>
          <p:cNvPr id="1374" name="Google Shape;1374;p25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75" name="Google Shape;1375;p259"/>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76" name="Google Shape;1376;p259"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Divider Slide 8">
  <p:cSld name="Divider Slide 8">
    <p:spTree>
      <p:nvGrpSpPr>
        <p:cNvPr id="1" name="Shape 1377"/>
        <p:cNvGrpSpPr/>
        <p:nvPr/>
      </p:nvGrpSpPr>
      <p:grpSpPr>
        <a:xfrm>
          <a:off x="0" y="0"/>
          <a:ext cx="0" cy="0"/>
          <a:chOff x="0" y="0"/>
          <a:chExt cx="0" cy="0"/>
        </a:xfrm>
      </p:grpSpPr>
      <p:pic>
        <p:nvPicPr>
          <p:cNvPr id="1378" name="Google Shape;1378;p26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79" name="Google Shape;1379;p260"/>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80" name="Google Shape;1380;p260"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1381"/>
        <p:cNvGrpSpPr/>
        <p:nvPr/>
      </p:nvGrpSpPr>
      <p:grpSpPr>
        <a:xfrm>
          <a:off x="0" y="0"/>
          <a:ext cx="0" cy="0"/>
          <a:chOff x="0" y="0"/>
          <a:chExt cx="0" cy="0"/>
        </a:xfrm>
      </p:grpSpPr>
      <p:grpSp>
        <p:nvGrpSpPr>
          <p:cNvPr id="1382" name="Google Shape;1382;p261"/>
          <p:cNvGrpSpPr/>
          <p:nvPr/>
        </p:nvGrpSpPr>
        <p:grpSpPr>
          <a:xfrm>
            <a:off x="10174728" y="412461"/>
            <a:ext cx="1624017" cy="308763"/>
            <a:chOff x="398463" y="404813"/>
            <a:chExt cx="1627187" cy="307976"/>
          </a:xfrm>
        </p:grpSpPr>
        <p:sp>
          <p:nvSpPr>
            <p:cNvPr id="1383" name="Google Shape;1383;p261"/>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4" name="Google Shape;1384;p261"/>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5" name="Google Shape;1385;p261"/>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6" name="Google Shape;1386;p261"/>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7" name="Google Shape;1387;p261"/>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8" name="Google Shape;1388;p261"/>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9" name="Google Shape;1389;p261"/>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90" name="Google Shape;1390;p261"/>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91" name="Google Shape;1391;p261"/>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92" name="Google Shape;1392;p261"/>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grpSp>
      <p:sp>
        <p:nvSpPr>
          <p:cNvPr id="1393" name="Google Shape;1393;p261"/>
          <p:cNvSpPr txBox="1">
            <a:spLocks noGrp="1"/>
          </p:cNvSpPr>
          <p:nvPr>
            <p:ph type="title"/>
          </p:nvPr>
        </p:nvSpPr>
        <p:spPr>
          <a:xfrm>
            <a:off x="425451" y="322479"/>
            <a:ext cx="9582708" cy="548377"/>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2400"/>
              <a:buFont typeface="Quattrocento Sans"/>
              <a:buNone/>
              <a:defRPr>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1_Title and Content 2">
  <p:cSld name="1_Title and Content 2">
    <p:spTree>
      <p:nvGrpSpPr>
        <p:cNvPr id="1" name="Shape 1394"/>
        <p:cNvGrpSpPr/>
        <p:nvPr/>
      </p:nvGrpSpPr>
      <p:grpSpPr>
        <a:xfrm>
          <a:off x="0" y="0"/>
          <a:ext cx="0" cy="0"/>
          <a:chOff x="0" y="0"/>
          <a:chExt cx="0" cy="0"/>
        </a:xfrm>
      </p:grpSpPr>
      <p:sp>
        <p:nvSpPr>
          <p:cNvPr id="1395" name="Google Shape;1395;p262"/>
          <p:cNvSpPr txBox="1">
            <a:spLocks noGrp="1"/>
          </p:cNvSpPr>
          <p:nvPr>
            <p:ph type="body" idx="1"/>
          </p:nvPr>
        </p:nvSpPr>
        <p:spPr>
          <a:xfrm>
            <a:off x="393086" y="1809101"/>
            <a:ext cx="11404239" cy="453650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b="0">
                <a:latin typeface="Open Sans Light"/>
                <a:ea typeface="Open Sans Light"/>
                <a:cs typeface="Open Sans Light"/>
                <a:sym typeface="Open Sans Light"/>
              </a:defRPr>
            </a:lvl1pPr>
            <a:lvl2pPr marL="914400" lvl="1" indent="-279400" algn="l">
              <a:spcBef>
                <a:spcPts val="390"/>
              </a:spcBef>
              <a:spcAft>
                <a:spcPts val="0"/>
              </a:spcAft>
              <a:buClr>
                <a:srgbClr val="7F7F7F"/>
              </a:buClr>
              <a:buSzPts val="800"/>
              <a:buFont typeface="Arial"/>
              <a:buChar char="•"/>
              <a:defRPr>
                <a:latin typeface="Open Sans Light"/>
                <a:ea typeface="Open Sans Light"/>
                <a:cs typeface="Open Sans Light"/>
                <a:sym typeface="Open Sans Light"/>
              </a:defRPr>
            </a:lvl2pPr>
            <a:lvl3pPr marL="1371600" lvl="2" indent="-279400" algn="l">
              <a:spcBef>
                <a:spcPts val="160"/>
              </a:spcBef>
              <a:spcAft>
                <a:spcPts val="0"/>
              </a:spcAft>
              <a:buClr>
                <a:srgbClr val="7F7F7F"/>
              </a:buClr>
              <a:buSzPts val="800"/>
              <a:buFont typeface="Arial"/>
              <a:buChar char="•"/>
              <a:defRPr i="1">
                <a:latin typeface="Open Sans Light"/>
                <a:ea typeface="Open Sans Light"/>
                <a:cs typeface="Open Sans Light"/>
                <a:sym typeface="Open Sans Light"/>
              </a:defRPr>
            </a:lvl3pPr>
            <a:lvl4pPr marL="1828800" lvl="3" indent="-279400" algn="l">
              <a:spcBef>
                <a:spcPts val="160"/>
              </a:spcBef>
              <a:spcAft>
                <a:spcPts val="0"/>
              </a:spcAft>
              <a:buClr>
                <a:srgbClr val="7F7F7F"/>
              </a:buClr>
              <a:buSzPts val="800"/>
              <a:buFont typeface="Arial"/>
              <a:buChar char="−"/>
              <a:defRPr i="0">
                <a:latin typeface="Open Sans Light"/>
                <a:ea typeface="Open Sans Light"/>
                <a:cs typeface="Open Sans Light"/>
                <a:sym typeface="Open Sans Light"/>
              </a:defRPr>
            </a:lvl4pPr>
            <a:lvl5pPr marL="2286000" lvl="4" indent="-228600" algn="l">
              <a:spcBef>
                <a:spcPts val="160"/>
              </a:spcBef>
              <a:spcAft>
                <a:spcPts val="0"/>
              </a:spcAft>
              <a:buClr>
                <a:srgbClr val="7F7F7F"/>
              </a:buClr>
              <a:buSzPts val="800"/>
              <a:buFont typeface="Open Sans Light"/>
              <a:buNone/>
              <a:defRPr>
                <a:latin typeface="Open Sans Light"/>
                <a:ea typeface="Open Sans Light"/>
                <a:cs typeface="Open Sans Light"/>
                <a:sym typeface="Open Sans Light"/>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96" name="Google Shape;1396;p262"/>
          <p:cNvSpPr txBox="1">
            <a:spLocks noGrp="1"/>
          </p:cNvSpPr>
          <p:nvPr>
            <p:ph type="title"/>
          </p:nvPr>
        </p:nvSpPr>
        <p:spPr>
          <a:xfrm>
            <a:off x="393093" y="360610"/>
            <a:ext cx="9528804" cy="469492"/>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72C7E7"/>
              </a:buClr>
              <a:buSzPts val="2800"/>
              <a:buFont typeface="Open Sans Light"/>
              <a:buNone/>
              <a:defRPr sz="2800">
                <a:solidFill>
                  <a:srgbClr val="72C7E7"/>
                </a:solidFill>
                <a:latin typeface="Open Sans Light"/>
                <a:ea typeface="Open Sans Light"/>
                <a:cs typeface="Open Sans Light"/>
                <a:sym typeface="Open Sans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397" name="Google Shape;1397;p262"/>
          <p:cNvGrpSpPr/>
          <p:nvPr/>
        </p:nvGrpSpPr>
        <p:grpSpPr>
          <a:xfrm>
            <a:off x="10174725" y="412461"/>
            <a:ext cx="1624017" cy="308763"/>
            <a:chOff x="398463" y="404813"/>
            <a:chExt cx="1627187" cy="307976"/>
          </a:xfrm>
        </p:grpSpPr>
        <p:sp>
          <p:nvSpPr>
            <p:cNvPr id="1398" name="Google Shape;1398;p262"/>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399" name="Google Shape;1399;p262"/>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0" name="Google Shape;1400;p262"/>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1" name="Google Shape;1401;p262"/>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2" name="Google Shape;1402;p262"/>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3" name="Google Shape;1403;p262"/>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4" name="Google Shape;1404;p262"/>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5" name="Google Shape;1405;p262"/>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6" name="Google Shape;1406;p262"/>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7" name="Google Shape;1407;p262"/>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grpSp>
      <p:sp>
        <p:nvSpPr>
          <p:cNvPr id="1408" name="Google Shape;1408;p262"/>
          <p:cNvSpPr txBox="1">
            <a:spLocks noGrp="1"/>
          </p:cNvSpPr>
          <p:nvPr>
            <p:ph type="ftr" idx="11"/>
          </p:nvPr>
        </p:nvSpPr>
        <p:spPr>
          <a:xfrm>
            <a:off x="393089" y="6407835"/>
            <a:ext cx="10079297" cy="252000"/>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sz="800" b="0">
                <a:solidFill>
                  <a:srgbClr val="8C8C8C"/>
                </a:solidFill>
                <a:latin typeface="Quattrocento Sans"/>
                <a:ea typeface="Quattrocento Sans"/>
                <a:cs typeface="Quattrocento Sans"/>
                <a:sym typeface="Quattrocento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9" name="Google Shape;1409;p262"/>
          <p:cNvSpPr txBox="1">
            <a:spLocks noGrp="1"/>
          </p:cNvSpPr>
          <p:nvPr>
            <p:ph type="sldNum" idx="12"/>
          </p:nvPr>
        </p:nvSpPr>
        <p:spPr>
          <a:xfrm>
            <a:off x="10715943" y="6407835"/>
            <a:ext cx="1056117" cy="252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b="0">
                <a:solidFill>
                  <a:srgbClr val="8C8C8C"/>
                </a:solidFill>
                <a:latin typeface="Quattrocento Sans"/>
                <a:ea typeface="Quattrocento Sans"/>
                <a:cs typeface="Quattrocento Sans"/>
                <a:sym typeface="Quattrocento Sans"/>
              </a:defRPr>
            </a:lvl1pPr>
            <a:lvl2pPr marL="0" marR="0" lvl="1" indent="0" algn="r" rtl="0">
              <a:spcBef>
                <a:spcPts val="0"/>
              </a:spcBef>
              <a:buNone/>
              <a:defRPr sz="800" b="0">
                <a:solidFill>
                  <a:srgbClr val="8C8C8C"/>
                </a:solidFill>
                <a:latin typeface="Quattrocento Sans"/>
                <a:ea typeface="Quattrocento Sans"/>
                <a:cs typeface="Quattrocento Sans"/>
                <a:sym typeface="Quattrocento Sans"/>
              </a:defRPr>
            </a:lvl2pPr>
            <a:lvl3pPr marL="0" marR="0" lvl="2" indent="0" algn="r" rtl="0">
              <a:spcBef>
                <a:spcPts val="0"/>
              </a:spcBef>
              <a:buNone/>
              <a:defRPr sz="800" b="0">
                <a:solidFill>
                  <a:srgbClr val="8C8C8C"/>
                </a:solidFill>
                <a:latin typeface="Quattrocento Sans"/>
                <a:ea typeface="Quattrocento Sans"/>
                <a:cs typeface="Quattrocento Sans"/>
                <a:sym typeface="Quattrocento Sans"/>
              </a:defRPr>
            </a:lvl3pPr>
            <a:lvl4pPr marL="0" marR="0" lvl="3" indent="0" algn="r" rtl="0">
              <a:spcBef>
                <a:spcPts val="0"/>
              </a:spcBef>
              <a:buNone/>
              <a:defRPr sz="800" b="0">
                <a:solidFill>
                  <a:srgbClr val="8C8C8C"/>
                </a:solidFill>
                <a:latin typeface="Quattrocento Sans"/>
                <a:ea typeface="Quattrocento Sans"/>
                <a:cs typeface="Quattrocento Sans"/>
                <a:sym typeface="Quattrocento Sans"/>
              </a:defRPr>
            </a:lvl4pPr>
            <a:lvl5pPr marL="0" marR="0" lvl="4" indent="0" algn="r" rtl="0">
              <a:spcBef>
                <a:spcPts val="0"/>
              </a:spcBef>
              <a:buNone/>
              <a:defRPr sz="800" b="0">
                <a:solidFill>
                  <a:srgbClr val="8C8C8C"/>
                </a:solidFill>
                <a:latin typeface="Quattrocento Sans"/>
                <a:ea typeface="Quattrocento Sans"/>
                <a:cs typeface="Quattrocento Sans"/>
                <a:sym typeface="Quattrocento Sans"/>
              </a:defRPr>
            </a:lvl5pPr>
            <a:lvl6pPr marL="0" marR="0" lvl="5" indent="0" algn="r" rtl="0">
              <a:spcBef>
                <a:spcPts val="0"/>
              </a:spcBef>
              <a:buNone/>
              <a:defRPr sz="800" b="0">
                <a:solidFill>
                  <a:srgbClr val="8C8C8C"/>
                </a:solidFill>
                <a:latin typeface="Quattrocento Sans"/>
                <a:ea typeface="Quattrocento Sans"/>
                <a:cs typeface="Quattrocento Sans"/>
                <a:sym typeface="Quattrocento Sans"/>
              </a:defRPr>
            </a:lvl6pPr>
            <a:lvl7pPr marL="0" marR="0" lvl="6" indent="0" algn="r" rtl="0">
              <a:spcBef>
                <a:spcPts val="0"/>
              </a:spcBef>
              <a:buNone/>
              <a:defRPr sz="800" b="0">
                <a:solidFill>
                  <a:srgbClr val="8C8C8C"/>
                </a:solidFill>
                <a:latin typeface="Quattrocento Sans"/>
                <a:ea typeface="Quattrocento Sans"/>
                <a:cs typeface="Quattrocento Sans"/>
                <a:sym typeface="Quattrocento Sans"/>
              </a:defRPr>
            </a:lvl7pPr>
            <a:lvl8pPr marL="0" marR="0" lvl="7" indent="0" algn="r" rtl="0">
              <a:spcBef>
                <a:spcPts val="0"/>
              </a:spcBef>
              <a:buNone/>
              <a:defRPr sz="800" b="0">
                <a:solidFill>
                  <a:srgbClr val="8C8C8C"/>
                </a:solidFill>
                <a:latin typeface="Quattrocento Sans"/>
                <a:ea typeface="Quattrocento Sans"/>
                <a:cs typeface="Quattrocento Sans"/>
                <a:sym typeface="Quattrocento Sans"/>
              </a:defRPr>
            </a:lvl8pPr>
            <a:lvl9pPr marL="0" marR="0" lvl="8" indent="0" algn="r" rtl="0">
              <a:spcBef>
                <a:spcPts val="0"/>
              </a:spcBef>
              <a:buNone/>
              <a:defRPr sz="800" b="0">
                <a:solidFill>
                  <a:srgbClr val="8C8C8C"/>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Title &amp; 1 column text">
  <p:cSld name="Title &amp; 1 column text">
    <p:spTree>
      <p:nvGrpSpPr>
        <p:cNvPr id="1" name="Shape 1410"/>
        <p:cNvGrpSpPr/>
        <p:nvPr/>
      </p:nvGrpSpPr>
      <p:grpSpPr>
        <a:xfrm>
          <a:off x="0" y="0"/>
          <a:ext cx="0" cy="0"/>
          <a:chOff x="0" y="0"/>
          <a:chExt cx="0" cy="0"/>
        </a:xfrm>
      </p:grpSpPr>
      <p:sp>
        <p:nvSpPr>
          <p:cNvPr id="1411" name="Google Shape;1411;p263"/>
          <p:cNvSpPr txBox="1">
            <a:spLocks noGrp="1"/>
          </p:cNvSpPr>
          <p:nvPr>
            <p:ph type="title"/>
          </p:nvPr>
        </p:nvSpPr>
        <p:spPr>
          <a:xfrm>
            <a:off x="501651" y="317501"/>
            <a:ext cx="11188700" cy="6985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2" name="Google Shape;1412;p263"/>
          <p:cNvSpPr txBox="1">
            <a:spLocks noGrp="1"/>
          </p:cNvSpPr>
          <p:nvPr>
            <p:ph type="body" idx="1"/>
          </p:nvPr>
        </p:nvSpPr>
        <p:spPr>
          <a:xfrm>
            <a:off x="501651" y="1665289"/>
            <a:ext cx="11165416" cy="471646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800"/>
              <a:buNone/>
              <a:defRPr/>
            </a:lvl1pPr>
            <a:lvl2pPr marL="914400" lvl="1" indent="-342900" algn="l">
              <a:spcBef>
                <a:spcPts val="390"/>
              </a:spcBef>
              <a:spcAft>
                <a:spcPts val="0"/>
              </a:spcAft>
              <a:buClr>
                <a:srgbClr val="7F7F7F"/>
              </a:buClr>
              <a:buSzPts val="1800"/>
              <a:buChar char="•"/>
              <a:defRPr/>
            </a:lvl2pPr>
            <a:lvl3pPr marL="1371600" lvl="2" indent="-228600" algn="l">
              <a:spcBef>
                <a:spcPts val="360"/>
              </a:spcBef>
              <a:spcAft>
                <a:spcPts val="0"/>
              </a:spcAft>
              <a:buClr>
                <a:srgbClr val="7F7F7F"/>
              </a:buClr>
              <a:buSzPts val="1800"/>
              <a:buNone/>
              <a:defRPr/>
            </a:lvl3pPr>
            <a:lvl4pPr marL="1828800" lvl="3" indent="-228600" algn="l">
              <a:spcBef>
                <a:spcPts val="360"/>
              </a:spcBef>
              <a:spcAft>
                <a:spcPts val="0"/>
              </a:spcAft>
              <a:buClr>
                <a:srgbClr val="7F7F7F"/>
              </a:buClr>
              <a:buSzPts val="1800"/>
              <a:buNone/>
              <a:defRPr/>
            </a:lvl4pPr>
            <a:lvl5pPr marL="2286000" lvl="4" indent="-228600" algn="l">
              <a:spcBef>
                <a:spcPts val="360"/>
              </a:spcBef>
              <a:spcAft>
                <a:spcPts val="0"/>
              </a:spcAft>
              <a:buClr>
                <a:srgbClr val="7F7F7F"/>
              </a:buClr>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13" name="Google Shape;1413;p263"/>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414"/>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s with image">
  <p:cSld name="Contents with image">
    <p:spTree>
      <p:nvGrpSpPr>
        <p:cNvPr id="1" name="Shape 133"/>
        <p:cNvGrpSpPr/>
        <p:nvPr/>
      </p:nvGrpSpPr>
      <p:grpSpPr>
        <a:xfrm>
          <a:off x="0" y="0"/>
          <a:ext cx="0" cy="0"/>
          <a:chOff x="0" y="0"/>
          <a:chExt cx="0" cy="0"/>
        </a:xfrm>
      </p:grpSpPr>
      <p:sp>
        <p:nvSpPr>
          <p:cNvPr id="134" name="Google Shape;134;p138"/>
          <p:cNvSpPr>
            <a:spLocks noGrp="1"/>
          </p:cNvSpPr>
          <p:nvPr>
            <p:ph type="pic" idx="2"/>
          </p:nvPr>
        </p:nvSpPr>
        <p:spPr>
          <a:xfrm>
            <a:off x="5604867" y="1700213"/>
            <a:ext cx="6117233" cy="4598988"/>
          </a:xfrm>
          <a:prstGeom prst="rect">
            <a:avLst/>
          </a:prstGeom>
          <a:noFill/>
          <a:ln>
            <a:noFill/>
          </a:ln>
        </p:spPr>
      </p:sp>
      <p:sp>
        <p:nvSpPr>
          <p:cNvPr id="135" name="Google Shape;135;p138"/>
          <p:cNvSpPr txBox="1">
            <a:spLocks noGrp="1"/>
          </p:cNvSpPr>
          <p:nvPr>
            <p:ph type="body" idx="1"/>
          </p:nvPr>
        </p:nvSpPr>
        <p:spPr>
          <a:xfrm>
            <a:off x="469900" y="1665290"/>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36" name="Google Shape;136;p138"/>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37" name="Google Shape;137;p13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vider Slide 7">
  <p:cSld name="Divider Slide 7">
    <p:spTree>
      <p:nvGrpSpPr>
        <p:cNvPr id="1" name="Shape 28"/>
        <p:cNvGrpSpPr/>
        <p:nvPr/>
      </p:nvGrpSpPr>
      <p:grpSpPr>
        <a:xfrm>
          <a:off x="0" y="0"/>
          <a:ext cx="0" cy="0"/>
          <a:chOff x="0" y="0"/>
          <a:chExt cx="0" cy="0"/>
        </a:xfrm>
      </p:grpSpPr>
      <p:pic>
        <p:nvPicPr>
          <p:cNvPr id="29" name="Google Shape;29;p117"/>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30" name="Google Shape;30;p117"/>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Verdana"/>
              <a:ea typeface="Verdana"/>
              <a:cs typeface="Verdana"/>
              <a:sym typeface="Verdana"/>
            </a:endParaRPr>
          </a:p>
        </p:txBody>
      </p:sp>
      <p:pic>
        <p:nvPicPr>
          <p:cNvPr id="31" name="Google Shape;31;p117"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mp; 1 column text">
  <p:cSld name="Title &amp; 1 column text">
    <p:spTree>
      <p:nvGrpSpPr>
        <p:cNvPr id="1" name="Shape 138"/>
        <p:cNvGrpSpPr/>
        <p:nvPr/>
      </p:nvGrpSpPr>
      <p:grpSpPr>
        <a:xfrm>
          <a:off x="0" y="0"/>
          <a:ext cx="0" cy="0"/>
          <a:chOff x="0" y="0"/>
          <a:chExt cx="0" cy="0"/>
        </a:xfrm>
      </p:grpSpPr>
      <p:sp>
        <p:nvSpPr>
          <p:cNvPr id="139" name="Google Shape;139;p139"/>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0" name="Google Shape;140;p139"/>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1" name="Google Shape;141;p13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ubtitle &amp; 1 column text">
  <p:cSld name="Title, subtitle &amp; 1 column text">
    <p:spTree>
      <p:nvGrpSpPr>
        <p:cNvPr id="1" name="Shape 142"/>
        <p:cNvGrpSpPr/>
        <p:nvPr/>
      </p:nvGrpSpPr>
      <p:grpSpPr>
        <a:xfrm>
          <a:off x="0" y="0"/>
          <a:ext cx="0" cy="0"/>
          <a:chOff x="0" y="0"/>
          <a:chExt cx="0" cy="0"/>
        </a:xfrm>
      </p:grpSpPr>
      <p:sp>
        <p:nvSpPr>
          <p:cNvPr id="143" name="Google Shape;143;p140"/>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4" name="Google Shape;144;p14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140"/>
          <p:cNvSpPr txBox="1">
            <a:spLocks noGrp="1"/>
          </p:cNvSpPr>
          <p:nvPr>
            <p:ph type="body" idx="2"/>
          </p:nvPr>
        </p:nvSpPr>
        <p:spPr>
          <a:xfrm>
            <a:off x="469900" y="1665818"/>
            <a:ext cx="1125220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ubtitle &amp; 1 column - large">
  <p:cSld name="Title, subtitle &amp; 1 column - large">
    <p:spTree>
      <p:nvGrpSpPr>
        <p:cNvPr id="1" name="Shape 146"/>
        <p:cNvGrpSpPr/>
        <p:nvPr/>
      </p:nvGrpSpPr>
      <p:grpSpPr>
        <a:xfrm>
          <a:off x="0" y="0"/>
          <a:ext cx="0" cy="0"/>
          <a:chOff x="0" y="0"/>
          <a:chExt cx="0" cy="0"/>
        </a:xfrm>
      </p:grpSpPr>
      <p:sp>
        <p:nvSpPr>
          <p:cNvPr id="147" name="Google Shape;147;p141"/>
          <p:cNvSpPr txBox="1">
            <a:spLocks noGrp="1"/>
          </p:cNvSpPr>
          <p:nvPr>
            <p:ph type="body" idx="1"/>
          </p:nvPr>
        </p:nvSpPr>
        <p:spPr>
          <a:xfrm>
            <a:off x="469900" y="1676402"/>
            <a:ext cx="11252200" cy="462279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330200" algn="l">
              <a:spcBef>
                <a:spcPts val="1333"/>
              </a:spcBef>
              <a:spcAft>
                <a:spcPts val="0"/>
              </a:spcAft>
              <a:buClr>
                <a:schemeClr val="dk1"/>
              </a:buClr>
              <a:buSzPts val="1600"/>
              <a:buChar char="−"/>
              <a:defRPr sz="16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148" name="Google Shape;148;p141"/>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9" name="Google Shape;149;p14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ubtitle &amp; chart">
  <p:cSld name="Title, subtitle &amp; chart">
    <p:spTree>
      <p:nvGrpSpPr>
        <p:cNvPr id="1" name="Shape 150"/>
        <p:cNvGrpSpPr/>
        <p:nvPr/>
      </p:nvGrpSpPr>
      <p:grpSpPr>
        <a:xfrm>
          <a:off x="0" y="0"/>
          <a:ext cx="0" cy="0"/>
          <a:chOff x="0" y="0"/>
          <a:chExt cx="0" cy="0"/>
        </a:xfrm>
      </p:grpSpPr>
      <p:sp>
        <p:nvSpPr>
          <p:cNvPr id="151" name="Google Shape;151;p142"/>
          <p:cNvSpPr>
            <a:spLocks noGrp="1"/>
          </p:cNvSpPr>
          <p:nvPr>
            <p:ph type="chart" idx="2"/>
          </p:nvPr>
        </p:nvSpPr>
        <p:spPr>
          <a:xfrm>
            <a:off x="468000" y="2054581"/>
            <a:ext cx="11252200" cy="3928209"/>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52" name="Google Shape;152;p142"/>
          <p:cNvSpPr txBox="1">
            <a:spLocks noGrp="1"/>
          </p:cNvSpPr>
          <p:nvPr>
            <p:ph type="body" idx="1"/>
          </p:nvPr>
        </p:nvSpPr>
        <p:spPr>
          <a:xfrm>
            <a:off x="468000" y="1659816"/>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3" name="Google Shape;153;p142"/>
          <p:cNvSpPr txBox="1">
            <a:spLocks noGrp="1"/>
          </p:cNvSpPr>
          <p:nvPr>
            <p:ph type="body" idx="3"/>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4" name="Google Shape;154;p142"/>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5" name="Google Shape;155;p14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 chart">
  <p:cSld name="3 chart">
    <p:spTree>
      <p:nvGrpSpPr>
        <p:cNvPr id="1" name="Shape 156"/>
        <p:cNvGrpSpPr/>
        <p:nvPr/>
      </p:nvGrpSpPr>
      <p:grpSpPr>
        <a:xfrm>
          <a:off x="0" y="0"/>
          <a:ext cx="0" cy="0"/>
          <a:chOff x="0" y="0"/>
          <a:chExt cx="0" cy="0"/>
        </a:xfrm>
      </p:grpSpPr>
      <p:sp>
        <p:nvSpPr>
          <p:cNvPr id="157" name="Google Shape;157;p143"/>
          <p:cNvSpPr>
            <a:spLocks noGrp="1"/>
          </p:cNvSpPr>
          <p:nvPr>
            <p:ph type="chart" idx="2"/>
          </p:nvPr>
        </p:nvSpPr>
        <p:spPr>
          <a:xfrm>
            <a:off x="46800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58" name="Google Shape;158;p143"/>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9" name="Google Shape;159;p143"/>
          <p:cNvSpPr>
            <a:spLocks noGrp="1"/>
          </p:cNvSpPr>
          <p:nvPr>
            <p:ph type="chart" idx="3"/>
          </p:nvPr>
        </p:nvSpPr>
        <p:spPr>
          <a:xfrm>
            <a:off x="4296000" y="2051998"/>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60" name="Google Shape;160;p143"/>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1" name="Google Shape;161;p143"/>
          <p:cNvSpPr>
            <a:spLocks noGrp="1"/>
          </p:cNvSpPr>
          <p:nvPr>
            <p:ph type="chart" idx="5"/>
          </p:nvPr>
        </p:nvSpPr>
        <p:spPr>
          <a:xfrm>
            <a:off x="808696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62" name="Google Shape;162;p143"/>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3" name="Google Shape;163;p143"/>
          <p:cNvSpPr txBox="1">
            <a:spLocks noGrp="1"/>
          </p:cNvSpPr>
          <p:nvPr>
            <p:ph type="body" idx="7"/>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4" name="Google Shape;164;p143"/>
          <p:cNvSpPr txBox="1">
            <a:spLocks noGrp="1"/>
          </p:cNvSpPr>
          <p:nvPr>
            <p:ph type="body" idx="8"/>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5" name="Google Shape;165;p143"/>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 columns of text">
  <p:cSld name="2 columns of text">
    <p:spTree>
      <p:nvGrpSpPr>
        <p:cNvPr id="1" name="Shape 166"/>
        <p:cNvGrpSpPr/>
        <p:nvPr/>
      </p:nvGrpSpPr>
      <p:grpSpPr>
        <a:xfrm>
          <a:off x="0" y="0"/>
          <a:ext cx="0" cy="0"/>
          <a:chOff x="0" y="0"/>
          <a:chExt cx="0" cy="0"/>
        </a:xfrm>
      </p:grpSpPr>
      <p:sp>
        <p:nvSpPr>
          <p:cNvPr id="167" name="Google Shape;167;p144"/>
          <p:cNvSpPr txBox="1">
            <a:spLocks noGrp="1"/>
          </p:cNvSpPr>
          <p:nvPr>
            <p:ph type="body" idx="1"/>
          </p:nvPr>
        </p:nvSpPr>
        <p:spPr>
          <a:xfrm>
            <a:off x="468000" y="1665288"/>
            <a:ext cx="5328000" cy="462250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8" name="Google Shape;168;p144"/>
          <p:cNvSpPr txBox="1">
            <a:spLocks noGrp="1"/>
          </p:cNvSpPr>
          <p:nvPr>
            <p:ph type="body" idx="2"/>
          </p:nvPr>
        </p:nvSpPr>
        <p:spPr>
          <a:xfrm>
            <a:off x="6394100" y="1656000"/>
            <a:ext cx="5328000" cy="463179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9" name="Google Shape;169;p144"/>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70" name="Google Shape;170;p14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 columns - large">
  <p:cSld name="2 columns - large">
    <p:spTree>
      <p:nvGrpSpPr>
        <p:cNvPr id="1" name="Shape 171"/>
        <p:cNvGrpSpPr/>
        <p:nvPr/>
      </p:nvGrpSpPr>
      <p:grpSpPr>
        <a:xfrm>
          <a:off x="0" y="0"/>
          <a:ext cx="0" cy="0"/>
          <a:chOff x="0" y="0"/>
          <a:chExt cx="0" cy="0"/>
        </a:xfrm>
      </p:grpSpPr>
      <p:sp>
        <p:nvSpPr>
          <p:cNvPr id="172" name="Google Shape;172;p145"/>
          <p:cNvSpPr txBox="1">
            <a:spLocks noGrp="1"/>
          </p:cNvSpPr>
          <p:nvPr>
            <p:ph type="body" idx="1"/>
          </p:nvPr>
        </p:nvSpPr>
        <p:spPr>
          <a:xfrm>
            <a:off x="4699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173" name="Google Shape;173;p145"/>
          <p:cNvSpPr txBox="1">
            <a:spLocks noGrp="1"/>
          </p:cNvSpPr>
          <p:nvPr>
            <p:ph type="body" idx="2"/>
          </p:nvPr>
        </p:nvSpPr>
        <p:spPr>
          <a:xfrm>
            <a:off x="63941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174" name="Google Shape;174;p145"/>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75" name="Google Shape;175;p14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ext and chart">
  <p:cSld name="Text and chart">
    <p:spTree>
      <p:nvGrpSpPr>
        <p:cNvPr id="1" name="Shape 176"/>
        <p:cNvGrpSpPr/>
        <p:nvPr/>
      </p:nvGrpSpPr>
      <p:grpSpPr>
        <a:xfrm>
          <a:off x="0" y="0"/>
          <a:ext cx="0" cy="0"/>
          <a:chOff x="0" y="0"/>
          <a:chExt cx="0" cy="0"/>
        </a:xfrm>
      </p:grpSpPr>
      <p:sp>
        <p:nvSpPr>
          <p:cNvPr id="177" name="Google Shape;177;p146"/>
          <p:cNvSpPr txBox="1">
            <a:spLocks noGrp="1"/>
          </p:cNvSpPr>
          <p:nvPr>
            <p:ph type="body" idx="1"/>
          </p:nvPr>
        </p:nvSpPr>
        <p:spPr>
          <a:xfrm>
            <a:off x="469900" y="1665288"/>
            <a:ext cx="5480400" cy="431750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78" name="Google Shape;178;p146"/>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79" name="Google Shape;179;p146"/>
          <p:cNvSpPr txBox="1">
            <a:spLocks noGrp="1"/>
          </p:cNvSpPr>
          <p:nvPr>
            <p:ph type="body" idx="3"/>
          </p:nvPr>
        </p:nvSpPr>
        <p:spPr>
          <a:xfrm>
            <a:off x="6239584" y="1655763"/>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0" name="Google Shape;180;p146"/>
          <p:cNvSpPr txBox="1">
            <a:spLocks noGrp="1"/>
          </p:cNvSpPr>
          <p:nvPr>
            <p:ph type="body" idx="4"/>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1" name="Google Shape;181;p146"/>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2" name="Google Shape;182;p14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 chart">
  <p:cSld name="2 chart">
    <p:spTree>
      <p:nvGrpSpPr>
        <p:cNvPr id="1" name="Shape 183"/>
        <p:cNvGrpSpPr/>
        <p:nvPr/>
      </p:nvGrpSpPr>
      <p:grpSpPr>
        <a:xfrm>
          <a:off x="0" y="0"/>
          <a:ext cx="0" cy="0"/>
          <a:chOff x="0" y="0"/>
          <a:chExt cx="0" cy="0"/>
        </a:xfrm>
      </p:grpSpPr>
      <p:sp>
        <p:nvSpPr>
          <p:cNvPr id="184" name="Google Shape;184;p147"/>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85" name="Google Shape;185;p147"/>
          <p:cNvSpPr txBox="1">
            <a:spLocks noGrp="1"/>
          </p:cNvSpPr>
          <p:nvPr>
            <p:ph type="body" idx="1"/>
          </p:nvPr>
        </p:nvSpPr>
        <p:spPr>
          <a:xfrm>
            <a:off x="6239585" y="1654028"/>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6" name="Google Shape;186;p147"/>
          <p:cNvSpPr>
            <a:spLocks noGrp="1"/>
          </p:cNvSpPr>
          <p:nvPr>
            <p:ph type="chart" idx="3"/>
          </p:nvPr>
        </p:nvSpPr>
        <p:spPr>
          <a:xfrm>
            <a:off x="469900" y="2125013"/>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87" name="Google Shape;187;p147"/>
          <p:cNvSpPr txBox="1">
            <a:spLocks noGrp="1"/>
          </p:cNvSpPr>
          <p:nvPr>
            <p:ph type="body" idx="4"/>
          </p:nvPr>
        </p:nvSpPr>
        <p:spPr>
          <a:xfrm>
            <a:off x="469898" y="1665288"/>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8" name="Google Shape;188;p147"/>
          <p:cNvSpPr txBox="1">
            <a:spLocks noGrp="1"/>
          </p:cNvSpPr>
          <p:nvPr>
            <p:ph type="body" idx="5"/>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9" name="Google Shape;189;p147"/>
          <p:cNvSpPr txBox="1">
            <a:spLocks noGrp="1"/>
          </p:cNvSpPr>
          <p:nvPr>
            <p:ph type="body" idx="6"/>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0" name="Google Shape;190;p14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 column content">
  <p:cSld name="2 column content">
    <p:spTree>
      <p:nvGrpSpPr>
        <p:cNvPr id="1" name="Shape 191"/>
        <p:cNvGrpSpPr/>
        <p:nvPr/>
      </p:nvGrpSpPr>
      <p:grpSpPr>
        <a:xfrm>
          <a:off x="0" y="0"/>
          <a:ext cx="0" cy="0"/>
          <a:chOff x="0" y="0"/>
          <a:chExt cx="0" cy="0"/>
        </a:xfrm>
      </p:grpSpPr>
      <p:sp>
        <p:nvSpPr>
          <p:cNvPr id="192" name="Google Shape;192;p148"/>
          <p:cNvSpPr txBox="1">
            <a:spLocks noGrp="1"/>
          </p:cNvSpPr>
          <p:nvPr>
            <p:ph type="body" idx="1"/>
          </p:nvPr>
        </p:nvSpPr>
        <p:spPr>
          <a:xfrm>
            <a:off x="469900" y="1665289"/>
            <a:ext cx="443185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3" name="Google Shape;193;p148"/>
          <p:cNvSpPr txBox="1">
            <a:spLocks noGrp="1"/>
          </p:cNvSpPr>
          <p:nvPr>
            <p:ph type="body" idx="2"/>
          </p:nvPr>
        </p:nvSpPr>
        <p:spPr>
          <a:xfrm>
            <a:off x="5482100" y="1700213"/>
            <a:ext cx="6240000" cy="459898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4" name="Google Shape;194;p148"/>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5" name="Google Shape;195;p14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Slide - Black">
  <p:cSld name="Title Slide - Black">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33" name="Google Shape;33;p122"/>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None/>
              <a:defRPr sz="1800" b="1">
                <a:solidFill>
                  <a:schemeClr val="lt1"/>
                </a:solidFill>
              </a:defRPr>
            </a:lvl1pPr>
            <a:lvl2pPr lvl="1" algn="l">
              <a:spcBef>
                <a:spcPts val="0"/>
              </a:spcBef>
              <a:spcAft>
                <a:spcPts val="0"/>
              </a:spcAft>
              <a:buClr>
                <a:schemeClr val="lt1"/>
              </a:buClr>
              <a:buSzPts val="1600"/>
              <a:buNone/>
              <a:defRPr sz="16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4" name="Google Shape;34;p122"/>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5" name="Google Shape;35;p122"/>
          <p:cNvGrpSpPr/>
          <p:nvPr/>
        </p:nvGrpSpPr>
        <p:grpSpPr>
          <a:xfrm>
            <a:off x="469900" y="457761"/>
            <a:ext cx="1998000" cy="374400"/>
            <a:chOff x="398463" y="404813"/>
            <a:chExt cx="1627187" cy="307976"/>
          </a:xfrm>
        </p:grpSpPr>
        <p:sp>
          <p:nvSpPr>
            <p:cNvPr id="36" name="Google Shape;36;p122"/>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7" name="Google Shape;37;p122"/>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8" name="Google Shape;38;p122"/>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9" name="Google Shape;39;p122"/>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0" name="Google Shape;40;p122"/>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1" name="Google Shape;41;p122"/>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2" name="Google Shape;42;p122"/>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3" name="Google Shape;43;p122"/>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4" name="Google Shape;44;p122"/>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5" name="Google Shape;45;p122"/>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46" name="Google Shape;46;p122"/>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 content with quote ">
  <p:cSld name="2 content with quote ">
    <p:spTree>
      <p:nvGrpSpPr>
        <p:cNvPr id="1" name="Shape 196"/>
        <p:cNvGrpSpPr/>
        <p:nvPr/>
      </p:nvGrpSpPr>
      <p:grpSpPr>
        <a:xfrm>
          <a:off x="0" y="0"/>
          <a:ext cx="0" cy="0"/>
          <a:chOff x="0" y="0"/>
          <a:chExt cx="0" cy="0"/>
        </a:xfrm>
      </p:grpSpPr>
      <p:sp>
        <p:nvSpPr>
          <p:cNvPr id="197" name="Google Shape;197;p149"/>
          <p:cNvSpPr txBox="1">
            <a:spLocks noGrp="1"/>
          </p:cNvSpPr>
          <p:nvPr>
            <p:ph type="body" idx="1"/>
          </p:nvPr>
        </p:nvSpPr>
        <p:spPr>
          <a:xfrm>
            <a:off x="7455116" y="1626099"/>
            <a:ext cx="4266983" cy="4673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3"/>
              </a:buClr>
              <a:buSzPts val="2400"/>
              <a:buNone/>
              <a:defRPr sz="2400">
                <a:solidFill>
                  <a:schemeClr val="accent3"/>
                </a:solidFill>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8" name="Google Shape;198;p149"/>
          <p:cNvSpPr txBox="1">
            <a:spLocks noGrp="1"/>
          </p:cNvSpPr>
          <p:nvPr>
            <p:ph type="body" idx="2"/>
          </p:nvPr>
        </p:nvSpPr>
        <p:spPr>
          <a:xfrm>
            <a:off x="469900" y="1665288"/>
            <a:ext cx="6660866"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9" name="Google Shape;199;p149"/>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00" name="Google Shape;200;p14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eam profile">
  <p:cSld name="Team profile">
    <p:spTree>
      <p:nvGrpSpPr>
        <p:cNvPr id="1" name="Shape 201"/>
        <p:cNvGrpSpPr/>
        <p:nvPr/>
      </p:nvGrpSpPr>
      <p:grpSpPr>
        <a:xfrm>
          <a:off x="0" y="0"/>
          <a:ext cx="0" cy="0"/>
          <a:chOff x="0" y="0"/>
          <a:chExt cx="0" cy="0"/>
        </a:xfrm>
      </p:grpSpPr>
      <p:sp>
        <p:nvSpPr>
          <p:cNvPr id="202" name="Google Shape;202;p150"/>
          <p:cNvSpPr>
            <a:spLocks noGrp="1"/>
          </p:cNvSpPr>
          <p:nvPr>
            <p:ph type="pic" idx="2"/>
          </p:nvPr>
        </p:nvSpPr>
        <p:spPr>
          <a:xfrm>
            <a:off x="488742" y="1700213"/>
            <a:ext cx="2664000" cy="1260000"/>
          </a:xfrm>
          <a:prstGeom prst="rect">
            <a:avLst/>
          </a:prstGeom>
          <a:noFill/>
          <a:ln>
            <a:noFill/>
          </a:ln>
        </p:spPr>
      </p:sp>
      <p:sp>
        <p:nvSpPr>
          <p:cNvPr id="203" name="Google Shape;203;p150"/>
          <p:cNvSpPr>
            <a:spLocks noGrp="1"/>
          </p:cNvSpPr>
          <p:nvPr>
            <p:ph type="pic" idx="3"/>
          </p:nvPr>
        </p:nvSpPr>
        <p:spPr>
          <a:xfrm>
            <a:off x="3341040" y="1700212"/>
            <a:ext cx="2664000" cy="1260000"/>
          </a:xfrm>
          <a:prstGeom prst="rect">
            <a:avLst/>
          </a:prstGeom>
          <a:noFill/>
          <a:ln>
            <a:noFill/>
          </a:ln>
        </p:spPr>
      </p:sp>
      <p:sp>
        <p:nvSpPr>
          <p:cNvPr id="204" name="Google Shape;204;p150"/>
          <p:cNvSpPr>
            <a:spLocks noGrp="1"/>
          </p:cNvSpPr>
          <p:nvPr>
            <p:ph type="pic" idx="4"/>
          </p:nvPr>
        </p:nvSpPr>
        <p:spPr>
          <a:xfrm>
            <a:off x="6193338" y="1700212"/>
            <a:ext cx="2664000" cy="1260000"/>
          </a:xfrm>
          <a:prstGeom prst="rect">
            <a:avLst/>
          </a:prstGeom>
          <a:noFill/>
          <a:ln>
            <a:noFill/>
          </a:ln>
        </p:spPr>
      </p:sp>
      <p:sp>
        <p:nvSpPr>
          <p:cNvPr id="205" name="Google Shape;205;p150"/>
          <p:cNvSpPr>
            <a:spLocks noGrp="1"/>
          </p:cNvSpPr>
          <p:nvPr>
            <p:ph type="pic" idx="5"/>
          </p:nvPr>
        </p:nvSpPr>
        <p:spPr>
          <a:xfrm>
            <a:off x="9045636" y="1700212"/>
            <a:ext cx="2664000" cy="1260000"/>
          </a:xfrm>
          <a:prstGeom prst="rect">
            <a:avLst/>
          </a:prstGeom>
          <a:noFill/>
          <a:ln>
            <a:noFill/>
          </a:ln>
        </p:spPr>
      </p:sp>
      <p:sp>
        <p:nvSpPr>
          <p:cNvPr id="206" name="Google Shape;206;p150"/>
          <p:cNvSpPr txBox="1">
            <a:spLocks noGrp="1"/>
          </p:cNvSpPr>
          <p:nvPr>
            <p:ph type="body" idx="1"/>
          </p:nvPr>
        </p:nvSpPr>
        <p:spPr>
          <a:xfrm>
            <a:off x="482363"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07" name="Google Shape;207;p150"/>
          <p:cNvSpPr txBox="1">
            <a:spLocks noGrp="1"/>
          </p:cNvSpPr>
          <p:nvPr>
            <p:ph type="body" idx="6"/>
          </p:nvPr>
        </p:nvSpPr>
        <p:spPr>
          <a:xfrm>
            <a:off x="6207211"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08" name="Google Shape;208;p150"/>
          <p:cNvSpPr txBox="1">
            <a:spLocks noGrp="1"/>
          </p:cNvSpPr>
          <p:nvPr>
            <p:ph type="body" idx="7"/>
          </p:nvPr>
        </p:nvSpPr>
        <p:spPr>
          <a:xfrm>
            <a:off x="3344787"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09" name="Google Shape;209;p150"/>
          <p:cNvSpPr txBox="1">
            <a:spLocks noGrp="1"/>
          </p:cNvSpPr>
          <p:nvPr>
            <p:ph type="body" idx="8"/>
          </p:nvPr>
        </p:nvSpPr>
        <p:spPr>
          <a:xfrm>
            <a:off x="9069636"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10" name="Google Shape;210;p150"/>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11" name="Google Shape;211;p15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eam profile 2">
  <p:cSld name="Team profile 2">
    <p:spTree>
      <p:nvGrpSpPr>
        <p:cNvPr id="1" name="Shape 212"/>
        <p:cNvGrpSpPr/>
        <p:nvPr/>
      </p:nvGrpSpPr>
      <p:grpSpPr>
        <a:xfrm>
          <a:off x="0" y="0"/>
          <a:ext cx="0" cy="0"/>
          <a:chOff x="0" y="0"/>
          <a:chExt cx="0" cy="0"/>
        </a:xfrm>
      </p:grpSpPr>
      <p:sp>
        <p:nvSpPr>
          <p:cNvPr id="213" name="Google Shape;213;p151"/>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4" name="Google Shape;214;p151"/>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5" name="Google Shape;215;p151"/>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6" name="Google Shape;216;p151"/>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7" name="Google Shape;217;p151"/>
          <p:cNvSpPr>
            <a:spLocks noGrp="1"/>
          </p:cNvSpPr>
          <p:nvPr>
            <p:ph type="pic" idx="2"/>
          </p:nvPr>
        </p:nvSpPr>
        <p:spPr>
          <a:xfrm>
            <a:off x="476780" y="1880213"/>
            <a:ext cx="2116800" cy="1591200"/>
          </a:xfrm>
          <a:prstGeom prst="rect">
            <a:avLst/>
          </a:prstGeom>
          <a:noFill/>
          <a:ln>
            <a:noFill/>
          </a:ln>
        </p:spPr>
      </p:sp>
      <p:sp>
        <p:nvSpPr>
          <p:cNvPr id="218" name="Google Shape;218;p151"/>
          <p:cNvSpPr>
            <a:spLocks noGrp="1"/>
          </p:cNvSpPr>
          <p:nvPr>
            <p:ph type="pic" idx="3"/>
          </p:nvPr>
        </p:nvSpPr>
        <p:spPr>
          <a:xfrm>
            <a:off x="6204097" y="1880212"/>
            <a:ext cx="2116800" cy="1591200"/>
          </a:xfrm>
          <a:prstGeom prst="rect">
            <a:avLst/>
          </a:prstGeom>
          <a:noFill/>
          <a:ln>
            <a:noFill/>
          </a:ln>
        </p:spPr>
      </p:sp>
      <p:sp>
        <p:nvSpPr>
          <p:cNvPr id="219" name="Google Shape;219;p151"/>
          <p:cNvSpPr>
            <a:spLocks noGrp="1"/>
          </p:cNvSpPr>
          <p:nvPr>
            <p:ph type="pic" idx="4"/>
          </p:nvPr>
        </p:nvSpPr>
        <p:spPr>
          <a:xfrm>
            <a:off x="481779" y="4256211"/>
            <a:ext cx="2116800" cy="1591200"/>
          </a:xfrm>
          <a:prstGeom prst="rect">
            <a:avLst/>
          </a:prstGeom>
          <a:noFill/>
          <a:ln>
            <a:noFill/>
          </a:ln>
        </p:spPr>
      </p:sp>
      <p:sp>
        <p:nvSpPr>
          <p:cNvPr id="220" name="Google Shape;220;p151"/>
          <p:cNvSpPr>
            <a:spLocks noGrp="1"/>
          </p:cNvSpPr>
          <p:nvPr>
            <p:ph type="pic" idx="5"/>
          </p:nvPr>
        </p:nvSpPr>
        <p:spPr>
          <a:xfrm>
            <a:off x="6204097" y="4256211"/>
            <a:ext cx="2116800" cy="1591200"/>
          </a:xfrm>
          <a:prstGeom prst="rect">
            <a:avLst/>
          </a:prstGeom>
          <a:noFill/>
          <a:ln>
            <a:noFill/>
          </a:ln>
        </p:spPr>
      </p:sp>
      <p:sp>
        <p:nvSpPr>
          <p:cNvPr id="221" name="Google Shape;221;p151"/>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2" name="Google Shape;222;p151"/>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3" name="Google Shape;223;p151"/>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4" name="Google Shape;224;p151"/>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5" name="Google Shape;225;p151"/>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6" name="Google Shape;226;p15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 picture and text">
  <p:cSld name="3 picture and text">
    <p:spTree>
      <p:nvGrpSpPr>
        <p:cNvPr id="1" name="Shape 227"/>
        <p:cNvGrpSpPr/>
        <p:nvPr/>
      </p:nvGrpSpPr>
      <p:grpSpPr>
        <a:xfrm>
          <a:off x="0" y="0"/>
          <a:ext cx="0" cy="0"/>
          <a:chOff x="0" y="0"/>
          <a:chExt cx="0" cy="0"/>
        </a:xfrm>
      </p:grpSpPr>
      <p:sp>
        <p:nvSpPr>
          <p:cNvPr id="228" name="Google Shape;228;p152"/>
          <p:cNvSpPr>
            <a:spLocks noGrp="1"/>
          </p:cNvSpPr>
          <p:nvPr>
            <p:ph type="pic" idx="2"/>
          </p:nvPr>
        </p:nvSpPr>
        <p:spPr>
          <a:xfrm>
            <a:off x="469900" y="1700213"/>
            <a:ext cx="3627438" cy="2052830"/>
          </a:xfrm>
          <a:prstGeom prst="rect">
            <a:avLst/>
          </a:prstGeom>
          <a:noFill/>
          <a:ln>
            <a:noFill/>
          </a:ln>
        </p:spPr>
      </p:sp>
      <p:sp>
        <p:nvSpPr>
          <p:cNvPr id="229" name="Google Shape;229;p152"/>
          <p:cNvSpPr>
            <a:spLocks noGrp="1"/>
          </p:cNvSpPr>
          <p:nvPr>
            <p:ph type="pic" idx="3"/>
          </p:nvPr>
        </p:nvSpPr>
        <p:spPr>
          <a:xfrm>
            <a:off x="8082784" y="1700213"/>
            <a:ext cx="3639316" cy="2059099"/>
          </a:xfrm>
          <a:prstGeom prst="rect">
            <a:avLst/>
          </a:prstGeom>
          <a:noFill/>
          <a:ln>
            <a:noFill/>
          </a:ln>
        </p:spPr>
      </p:sp>
      <p:sp>
        <p:nvSpPr>
          <p:cNvPr id="230" name="Google Shape;230;p152"/>
          <p:cNvSpPr>
            <a:spLocks noGrp="1"/>
          </p:cNvSpPr>
          <p:nvPr>
            <p:ph type="pic" idx="4"/>
          </p:nvPr>
        </p:nvSpPr>
        <p:spPr>
          <a:xfrm>
            <a:off x="4284188" y="1700212"/>
            <a:ext cx="3636962" cy="2057767"/>
          </a:xfrm>
          <a:prstGeom prst="rect">
            <a:avLst/>
          </a:prstGeom>
          <a:noFill/>
          <a:ln>
            <a:noFill/>
          </a:ln>
        </p:spPr>
      </p:sp>
      <p:sp>
        <p:nvSpPr>
          <p:cNvPr id="231" name="Google Shape;231;p152"/>
          <p:cNvSpPr txBox="1">
            <a:spLocks noGrp="1"/>
          </p:cNvSpPr>
          <p:nvPr>
            <p:ph type="body" idx="1"/>
          </p:nvPr>
        </p:nvSpPr>
        <p:spPr>
          <a:xfrm>
            <a:off x="469900" y="3832225"/>
            <a:ext cx="3627438" cy="21814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2" name="Google Shape;232;p152"/>
          <p:cNvSpPr txBox="1">
            <a:spLocks noGrp="1"/>
          </p:cNvSpPr>
          <p:nvPr>
            <p:ph type="body" idx="5"/>
          </p:nvPr>
        </p:nvSpPr>
        <p:spPr>
          <a:xfrm>
            <a:off x="4278313" y="3832224"/>
            <a:ext cx="3636962" cy="218668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3" name="Google Shape;233;p152"/>
          <p:cNvSpPr txBox="1">
            <a:spLocks noGrp="1"/>
          </p:cNvSpPr>
          <p:nvPr>
            <p:ph type="body" idx="6"/>
          </p:nvPr>
        </p:nvSpPr>
        <p:spPr>
          <a:xfrm>
            <a:off x="8082784" y="3832224"/>
            <a:ext cx="3639316" cy="2188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4" name="Google Shape;234;p152"/>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5" name="Google Shape;235;p15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mp; subtitle">
  <p:cSld name="Title &amp; subtitle">
    <p:spTree>
      <p:nvGrpSpPr>
        <p:cNvPr id="1" name="Shape 236"/>
        <p:cNvGrpSpPr/>
        <p:nvPr/>
      </p:nvGrpSpPr>
      <p:grpSpPr>
        <a:xfrm>
          <a:off x="0" y="0"/>
          <a:ext cx="0" cy="0"/>
          <a:chOff x="0" y="0"/>
          <a:chExt cx="0" cy="0"/>
        </a:xfrm>
      </p:grpSpPr>
      <p:sp>
        <p:nvSpPr>
          <p:cNvPr id="237" name="Google Shape;237;p153"/>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8" name="Google Shape;238;p15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Qualifications 2 x 1">
  <p:cSld name="Qualifications 2 x 1">
    <p:spTree>
      <p:nvGrpSpPr>
        <p:cNvPr id="1" name="Shape 239"/>
        <p:cNvGrpSpPr/>
        <p:nvPr/>
      </p:nvGrpSpPr>
      <p:grpSpPr>
        <a:xfrm>
          <a:off x="0" y="0"/>
          <a:ext cx="0" cy="0"/>
          <a:chOff x="0" y="0"/>
          <a:chExt cx="0" cy="0"/>
        </a:xfrm>
      </p:grpSpPr>
      <p:sp>
        <p:nvSpPr>
          <p:cNvPr id="240" name="Google Shape;240;p154"/>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41" name="Google Shape;241;p154"/>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2" name="Google Shape;242;p154"/>
          <p:cNvSpPr txBox="1">
            <a:spLocks noGrp="1"/>
          </p:cNvSpPr>
          <p:nvPr>
            <p:ph type="body" idx="2"/>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43" name="Google Shape;243;p154"/>
          <p:cNvSpPr txBox="1">
            <a:spLocks noGrp="1"/>
          </p:cNvSpPr>
          <p:nvPr>
            <p:ph type="body" idx="3"/>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44" name="Google Shape;244;p154"/>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45" name="Google Shape;245;p154"/>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46" name="Google Shape;246;p154"/>
          <p:cNvSpPr>
            <a:spLocks noGrp="1"/>
          </p:cNvSpPr>
          <p:nvPr>
            <p:ph type="pic" idx="4"/>
          </p:nvPr>
        </p:nvSpPr>
        <p:spPr>
          <a:xfrm>
            <a:off x="10467635" y="1857892"/>
            <a:ext cx="1244161" cy="549275"/>
          </a:xfrm>
          <a:prstGeom prst="rect">
            <a:avLst/>
          </a:prstGeom>
          <a:noFill/>
          <a:ln>
            <a:noFill/>
          </a:ln>
        </p:spPr>
      </p:sp>
      <p:sp>
        <p:nvSpPr>
          <p:cNvPr id="247" name="Google Shape;247;p154"/>
          <p:cNvSpPr>
            <a:spLocks noGrp="1"/>
          </p:cNvSpPr>
          <p:nvPr>
            <p:ph type="pic" idx="5"/>
          </p:nvPr>
        </p:nvSpPr>
        <p:spPr>
          <a:xfrm>
            <a:off x="4734795" y="1863917"/>
            <a:ext cx="1244906" cy="549275"/>
          </a:xfrm>
          <a:prstGeom prst="rect">
            <a:avLst/>
          </a:prstGeom>
          <a:noFill/>
          <a:ln>
            <a:noFill/>
          </a:ln>
        </p:spPr>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Qualifications 2 x 2">
  <p:cSld name="Qualifications 2 x 2">
    <p:spTree>
      <p:nvGrpSpPr>
        <p:cNvPr id="1" name="Shape 248"/>
        <p:cNvGrpSpPr/>
        <p:nvPr/>
      </p:nvGrpSpPr>
      <p:grpSpPr>
        <a:xfrm>
          <a:off x="0" y="0"/>
          <a:ext cx="0" cy="0"/>
          <a:chOff x="0" y="0"/>
          <a:chExt cx="0" cy="0"/>
        </a:xfrm>
      </p:grpSpPr>
      <p:sp>
        <p:nvSpPr>
          <p:cNvPr id="249" name="Google Shape;249;p155"/>
          <p:cNvSpPr txBox="1">
            <a:spLocks noGrp="1"/>
          </p:cNvSpPr>
          <p:nvPr>
            <p:ph type="body" idx="1"/>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0" name="Google Shape;250;p155"/>
          <p:cNvSpPr txBox="1">
            <a:spLocks noGrp="1"/>
          </p:cNvSpPr>
          <p:nvPr>
            <p:ph type="body" idx="2"/>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1" name="Google Shape;251;p155"/>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2" name="Google Shape;252;p155"/>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3" name="Google Shape;253;p155"/>
          <p:cNvSpPr>
            <a:spLocks noGrp="1"/>
          </p:cNvSpPr>
          <p:nvPr>
            <p:ph type="pic" idx="3"/>
          </p:nvPr>
        </p:nvSpPr>
        <p:spPr>
          <a:xfrm>
            <a:off x="10467635" y="1857892"/>
            <a:ext cx="1244161" cy="549275"/>
          </a:xfrm>
          <a:prstGeom prst="rect">
            <a:avLst/>
          </a:prstGeom>
          <a:noFill/>
          <a:ln>
            <a:noFill/>
          </a:ln>
        </p:spPr>
      </p:sp>
      <p:sp>
        <p:nvSpPr>
          <p:cNvPr id="254" name="Google Shape;254;p155"/>
          <p:cNvSpPr txBox="1">
            <a:spLocks noGrp="1"/>
          </p:cNvSpPr>
          <p:nvPr>
            <p:ph type="body" idx="4"/>
          </p:nvPr>
        </p:nvSpPr>
        <p:spPr>
          <a:xfrm>
            <a:off x="469899"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5" name="Google Shape;255;p155"/>
          <p:cNvSpPr txBox="1">
            <a:spLocks noGrp="1"/>
          </p:cNvSpPr>
          <p:nvPr>
            <p:ph type="body" idx="5"/>
          </p:nvPr>
        </p:nvSpPr>
        <p:spPr>
          <a:xfrm>
            <a:off x="6177460"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6" name="Google Shape;256;p155"/>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7" name="Google Shape;257;p155"/>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8" name="Google Shape;258;p155"/>
          <p:cNvSpPr>
            <a:spLocks noGrp="1"/>
          </p:cNvSpPr>
          <p:nvPr>
            <p:ph type="pic" idx="6"/>
          </p:nvPr>
        </p:nvSpPr>
        <p:spPr>
          <a:xfrm>
            <a:off x="4700436" y="4249683"/>
            <a:ext cx="1274916" cy="549275"/>
          </a:xfrm>
          <a:prstGeom prst="rect">
            <a:avLst/>
          </a:prstGeom>
          <a:noFill/>
          <a:ln>
            <a:noFill/>
          </a:ln>
        </p:spPr>
      </p:sp>
      <p:sp>
        <p:nvSpPr>
          <p:cNvPr id="259" name="Google Shape;259;p155"/>
          <p:cNvSpPr>
            <a:spLocks noGrp="1"/>
          </p:cNvSpPr>
          <p:nvPr>
            <p:ph type="pic" idx="7"/>
          </p:nvPr>
        </p:nvSpPr>
        <p:spPr>
          <a:xfrm>
            <a:off x="10459036" y="4248209"/>
            <a:ext cx="1244160" cy="549275"/>
          </a:xfrm>
          <a:prstGeom prst="rect">
            <a:avLst/>
          </a:prstGeom>
          <a:noFill/>
          <a:ln>
            <a:noFill/>
          </a:ln>
        </p:spPr>
      </p:sp>
      <p:sp>
        <p:nvSpPr>
          <p:cNvPr id="260" name="Google Shape;260;p155"/>
          <p:cNvSpPr>
            <a:spLocks noGrp="1"/>
          </p:cNvSpPr>
          <p:nvPr>
            <p:ph type="pic" idx="8"/>
          </p:nvPr>
        </p:nvSpPr>
        <p:spPr>
          <a:xfrm>
            <a:off x="4734795" y="1863917"/>
            <a:ext cx="1244906" cy="549275"/>
          </a:xfrm>
          <a:prstGeom prst="rect">
            <a:avLst/>
          </a:prstGeom>
          <a:noFill/>
          <a:ln>
            <a:noFill/>
          </a:ln>
        </p:spPr>
      </p:sp>
      <p:sp>
        <p:nvSpPr>
          <p:cNvPr id="261" name="Google Shape;261;p155"/>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62" name="Google Shape;262;p15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3 column green line">
  <p:cSld name="3 column green line">
    <p:spTree>
      <p:nvGrpSpPr>
        <p:cNvPr id="1" name="Shape 263"/>
        <p:cNvGrpSpPr/>
        <p:nvPr/>
      </p:nvGrpSpPr>
      <p:grpSpPr>
        <a:xfrm>
          <a:off x="0" y="0"/>
          <a:ext cx="0" cy="0"/>
          <a:chOff x="0" y="0"/>
          <a:chExt cx="0" cy="0"/>
        </a:xfrm>
      </p:grpSpPr>
      <p:sp>
        <p:nvSpPr>
          <p:cNvPr id="264" name="Google Shape;264;p156"/>
          <p:cNvSpPr/>
          <p:nvPr/>
        </p:nvSpPr>
        <p:spPr>
          <a:xfrm>
            <a:off x="4278313" y="1705968"/>
            <a:ext cx="3636962"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65" name="Google Shape;265;p156"/>
          <p:cNvSpPr/>
          <p:nvPr/>
        </p:nvSpPr>
        <p:spPr>
          <a:xfrm>
            <a:off x="469900" y="1705968"/>
            <a:ext cx="3627438"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66" name="Google Shape;266;p156"/>
          <p:cNvSpPr/>
          <p:nvPr/>
        </p:nvSpPr>
        <p:spPr>
          <a:xfrm>
            <a:off x="8104176"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67" name="Google Shape;267;p156"/>
          <p:cNvSpPr txBox="1">
            <a:spLocks noGrp="1"/>
          </p:cNvSpPr>
          <p:nvPr>
            <p:ph type="body" idx="1"/>
          </p:nvPr>
        </p:nvSpPr>
        <p:spPr>
          <a:xfrm>
            <a:off x="4278313" y="1851441"/>
            <a:ext cx="3636962"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68" name="Google Shape;268;p156"/>
          <p:cNvSpPr txBox="1">
            <a:spLocks noGrp="1"/>
          </p:cNvSpPr>
          <p:nvPr>
            <p:ph type="body" idx="2"/>
          </p:nvPr>
        </p:nvSpPr>
        <p:spPr>
          <a:xfrm>
            <a:off x="469900" y="1851441"/>
            <a:ext cx="362743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69" name="Google Shape;269;p156"/>
          <p:cNvSpPr txBox="1">
            <a:spLocks noGrp="1"/>
          </p:cNvSpPr>
          <p:nvPr>
            <p:ph type="body" idx="3"/>
          </p:nvPr>
        </p:nvSpPr>
        <p:spPr>
          <a:xfrm>
            <a:off x="8093075"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0" name="Google Shape;270;p156"/>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71" name="Google Shape;271;p15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4 column icon">
  <p:cSld name="4 column icon">
    <p:spTree>
      <p:nvGrpSpPr>
        <p:cNvPr id="1" name="Shape 272"/>
        <p:cNvGrpSpPr/>
        <p:nvPr/>
      </p:nvGrpSpPr>
      <p:grpSpPr>
        <a:xfrm>
          <a:off x="0" y="0"/>
          <a:ext cx="0" cy="0"/>
          <a:chOff x="0" y="0"/>
          <a:chExt cx="0" cy="0"/>
        </a:xfrm>
      </p:grpSpPr>
      <p:sp>
        <p:nvSpPr>
          <p:cNvPr id="273" name="Google Shape;273;p157"/>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4" name="Google Shape;274;p157"/>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5" name="Google Shape;275;p157"/>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6" name="Google Shape;276;p157"/>
          <p:cNvSpPr txBox="1">
            <a:spLocks noGrp="1"/>
          </p:cNvSpPr>
          <p:nvPr>
            <p:ph type="body" idx="4"/>
          </p:nvPr>
        </p:nvSpPr>
        <p:spPr>
          <a:xfrm>
            <a:off x="6243366"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7" name="Google Shape;277;p157"/>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78" name="Google Shape;278;p15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4 column icon green">
  <p:cSld name="4 column icon green">
    <p:bg>
      <p:bgPr>
        <a:solidFill>
          <a:schemeClr val="accent2"/>
        </a:solidFill>
        <a:effectLst/>
      </p:bgPr>
    </p:bg>
    <p:spTree>
      <p:nvGrpSpPr>
        <p:cNvPr id="1" name="Shape 279"/>
        <p:cNvGrpSpPr/>
        <p:nvPr/>
      </p:nvGrpSpPr>
      <p:grpSpPr>
        <a:xfrm>
          <a:off x="0" y="0"/>
          <a:ext cx="0" cy="0"/>
          <a:chOff x="0" y="0"/>
          <a:chExt cx="0" cy="0"/>
        </a:xfrm>
      </p:grpSpPr>
      <p:sp>
        <p:nvSpPr>
          <p:cNvPr id="280" name="Google Shape;280;p158"/>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1" name="Google Shape;281;p158"/>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2" name="Google Shape;282;p158"/>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3" name="Google Shape;283;p158"/>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4" name="Google Shape;284;p158"/>
          <p:cNvSpPr txBox="1"/>
          <p:nvPr/>
        </p:nvSpPr>
        <p:spPr>
          <a:xfrm>
            <a:off x="11382378" y="6477001"/>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
        <p:nvSpPr>
          <p:cNvPr id="285" name="Google Shape;285;p158"/>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86" name="Google Shape;286;p15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Slide - White">
  <p:cSld name="Title Slide - White">
    <p:bg>
      <p:bgPr>
        <a:solidFill>
          <a:schemeClr val="lt1"/>
        </a:solidFill>
        <a:effectLst/>
      </p:bgPr>
    </p:bg>
    <p:spTree>
      <p:nvGrpSpPr>
        <p:cNvPr id="1" name="Shape 47"/>
        <p:cNvGrpSpPr/>
        <p:nvPr/>
      </p:nvGrpSpPr>
      <p:grpSpPr>
        <a:xfrm>
          <a:off x="0" y="0"/>
          <a:ext cx="0" cy="0"/>
          <a:chOff x="0" y="0"/>
          <a:chExt cx="0" cy="0"/>
        </a:xfrm>
      </p:grpSpPr>
      <p:sp>
        <p:nvSpPr>
          <p:cNvPr id="48" name="Google Shape;48;p123"/>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None/>
              <a:defRPr sz="1800" b="1">
                <a:solidFill>
                  <a:schemeClr val="dk1"/>
                </a:solidFill>
              </a:defRPr>
            </a:lvl1pPr>
            <a:lvl2pPr lvl="1" algn="l">
              <a:spcBef>
                <a:spcPts val="0"/>
              </a:spcBef>
              <a:spcAft>
                <a:spcPts val="0"/>
              </a:spcAft>
              <a:buClr>
                <a:schemeClr val="dk1"/>
              </a:buClr>
              <a:buSzPts val="1600"/>
              <a:buNone/>
              <a:defRPr sz="1600" b="0"/>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49" name="Google Shape;49;p123"/>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0" name="Google Shape;50;p123"/>
          <p:cNvSpPr>
            <a:spLocks noGrp="1"/>
          </p:cNvSpPr>
          <p:nvPr>
            <p:ph type="pic" idx="3"/>
          </p:nvPr>
        </p:nvSpPr>
        <p:spPr>
          <a:xfrm>
            <a:off x="3393716" y="727595"/>
            <a:ext cx="5400000" cy="5400000"/>
          </a:xfrm>
          <a:prstGeom prst="rect">
            <a:avLst/>
          </a:prstGeom>
          <a:noFill/>
          <a:ln>
            <a:noFill/>
          </a:ln>
        </p:spPr>
      </p:sp>
      <p:grpSp>
        <p:nvGrpSpPr>
          <p:cNvPr id="51" name="Google Shape;51;p123"/>
          <p:cNvGrpSpPr/>
          <p:nvPr/>
        </p:nvGrpSpPr>
        <p:grpSpPr>
          <a:xfrm>
            <a:off x="475325" y="457200"/>
            <a:ext cx="1998000" cy="374400"/>
            <a:chOff x="398463" y="404813"/>
            <a:chExt cx="1627187" cy="307976"/>
          </a:xfrm>
        </p:grpSpPr>
        <p:sp>
          <p:nvSpPr>
            <p:cNvPr id="52" name="Google Shape;52;p123"/>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3" name="Google Shape;53;p123"/>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4" name="Google Shape;54;p123"/>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5" name="Google Shape;55;p123"/>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6" name="Google Shape;56;p123"/>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7" name="Google Shape;57;p123"/>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8" name="Google Shape;58;p123"/>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9" name="Google Shape;59;p123"/>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0" name="Google Shape;60;p123"/>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1" name="Google Shape;61;p123"/>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ubtitle, 1 column text with charts">
  <p:cSld name="Title, subtitle, 1 column text with charts">
    <p:spTree>
      <p:nvGrpSpPr>
        <p:cNvPr id="1" name="Shape 287"/>
        <p:cNvGrpSpPr/>
        <p:nvPr/>
      </p:nvGrpSpPr>
      <p:grpSpPr>
        <a:xfrm>
          <a:off x="0" y="0"/>
          <a:ext cx="0" cy="0"/>
          <a:chOff x="0" y="0"/>
          <a:chExt cx="0" cy="0"/>
        </a:xfrm>
      </p:grpSpPr>
      <p:sp>
        <p:nvSpPr>
          <p:cNvPr id="288" name="Google Shape;288;p159"/>
          <p:cNvSpPr txBox="1">
            <a:spLocks noGrp="1"/>
          </p:cNvSpPr>
          <p:nvPr>
            <p:ph type="body" idx="1"/>
          </p:nvPr>
        </p:nvSpPr>
        <p:spPr>
          <a:xfrm>
            <a:off x="467783" y="1665817"/>
            <a:ext cx="553773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89" name="Google Shape;289;p159"/>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90" name="Google Shape;290;p15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91"/>
        <p:cNvGrpSpPr/>
        <p:nvPr/>
      </p:nvGrpSpPr>
      <p:grpSpPr>
        <a:xfrm>
          <a:off x="0" y="0"/>
          <a:ext cx="0" cy="0"/>
          <a:chOff x="0" y="0"/>
          <a:chExt cx="0" cy="0"/>
        </a:xfrm>
      </p:grpSpPr>
      <p:sp>
        <p:nvSpPr>
          <p:cNvPr id="292" name="Google Shape;292;p160"/>
          <p:cNvSpPr txBox="1">
            <a:spLocks noGrp="1"/>
          </p:cNvSpPr>
          <p:nvPr>
            <p:ph type="title"/>
          </p:nvPr>
        </p:nvSpPr>
        <p:spPr>
          <a:xfrm>
            <a:off x="469900" y="402586"/>
            <a:ext cx="11252200" cy="6985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93"/>
        <p:cNvGrpSpPr/>
        <p:nvPr/>
      </p:nvGrpSpPr>
      <p:grpSpPr>
        <a:xfrm>
          <a:off x="0" y="0"/>
          <a:ext cx="0" cy="0"/>
          <a:chOff x="0" y="0"/>
          <a:chExt cx="0" cy="0"/>
        </a:xfrm>
      </p:grpSpPr>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1_Title Slide - Black">
  <p:cSld name="1_Title Slide - Black">
    <p:bg>
      <p:bgPr>
        <a:blipFill>
          <a:blip r:embed="rId2">
            <a:alphaModFix/>
          </a:blip>
          <a:stretch>
            <a:fillRect/>
          </a:stretch>
        </a:blipFill>
        <a:effectLst/>
      </p:bgPr>
    </p:bg>
    <p:spTree>
      <p:nvGrpSpPr>
        <p:cNvPr id="1" name="Shape 294"/>
        <p:cNvGrpSpPr/>
        <p:nvPr/>
      </p:nvGrpSpPr>
      <p:grpSpPr>
        <a:xfrm>
          <a:off x="0" y="0"/>
          <a:ext cx="0" cy="0"/>
          <a:chOff x="0" y="0"/>
          <a:chExt cx="0" cy="0"/>
        </a:xfrm>
      </p:grpSpPr>
      <p:sp>
        <p:nvSpPr>
          <p:cNvPr id="295" name="Google Shape;295;p162"/>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None/>
              <a:defRPr sz="1800" b="1">
                <a:solidFill>
                  <a:schemeClr val="lt1"/>
                </a:solidFill>
              </a:defRPr>
            </a:lvl1pPr>
            <a:lvl2pPr lvl="1" algn="l">
              <a:spcBef>
                <a:spcPts val="0"/>
              </a:spcBef>
              <a:spcAft>
                <a:spcPts val="0"/>
              </a:spcAft>
              <a:buClr>
                <a:schemeClr val="lt1"/>
              </a:buClr>
              <a:buSzPts val="1600"/>
              <a:buNone/>
              <a:defRPr sz="16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296" name="Google Shape;296;p162"/>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297" name="Google Shape;297;p162"/>
          <p:cNvGrpSpPr/>
          <p:nvPr/>
        </p:nvGrpSpPr>
        <p:grpSpPr>
          <a:xfrm>
            <a:off x="469900" y="457761"/>
            <a:ext cx="1998000" cy="374400"/>
            <a:chOff x="398463" y="404813"/>
            <a:chExt cx="1627187" cy="307976"/>
          </a:xfrm>
        </p:grpSpPr>
        <p:sp>
          <p:nvSpPr>
            <p:cNvPr id="298" name="Google Shape;298;p162"/>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99" name="Google Shape;299;p162"/>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0" name="Google Shape;300;p162"/>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1" name="Google Shape;301;p162"/>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2" name="Google Shape;302;p162"/>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3" name="Google Shape;303;p162"/>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4" name="Google Shape;304;p162"/>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5" name="Google Shape;305;p162"/>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6" name="Google Shape;306;p162"/>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7" name="Google Shape;307;p162"/>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308" name="Google Shape;308;p162"/>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1_Title Slide - White">
  <p:cSld name="1_Title Slide - White">
    <p:bg>
      <p:bgPr>
        <a:solidFill>
          <a:schemeClr val="lt1"/>
        </a:solidFill>
        <a:effectLst/>
      </p:bgPr>
    </p:bg>
    <p:spTree>
      <p:nvGrpSpPr>
        <p:cNvPr id="1" name="Shape 309"/>
        <p:cNvGrpSpPr/>
        <p:nvPr/>
      </p:nvGrpSpPr>
      <p:grpSpPr>
        <a:xfrm>
          <a:off x="0" y="0"/>
          <a:ext cx="0" cy="0"/>
          <a:chOff x="0" y="0"/>
          <a:chExt cx="0" cy="0"/>
        </a:xfrm>
      </p:grpSpPr>
      <p:sp>
        <p:nvSpPr>
          <p:cNvPr id="310" name="Google Shape;310;p163"/>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None/>
              <a:defRPr sz="1800" b="1">
                <a:solidFill>
                  <a:schemeClr val="dk1"/>
                </a:solidFill>
              </a:defRPr>
            </a:lvl1pPr>
            <a:lvl2pPr lvl="1" algn="l">
              <a:spcBef>
                <a:spcPts val="0"/>
              </a:spcBef>
              <a:spcAft>
                <a:spcPts val="0"/>
              </a:spcAft>
              <a:buClr>
                <a:schemeClr val="dk1"/>
              </a:buClr>
              <a:buSzPts val="1600"/>
              <a:buNone/>
              <a:defRPr sz="1600" b="0"/>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11" name="Google Shape;311;p163"/>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12" name="Google Shape;312;p163"/>
          <p:cNvGrpSpPr/>
          <p:nvPr/>
        </p:nvGrpSpPr>
        <p:grpSpPr>
          <a:xfrm>
            <a:off x="475325" y="457200"/>
            <a:ext cx="1998000" cy="374400"/>
            <a:chOff x="398463" y="404813"/>
            <a:chExt cx="1627187" cy="307976"/>
          </a:xfrm>
        </p:grpSpPr>
        <p:sp>
          <p:nvSpPr>
            <p:cNvPr id="313" name="Google Shape;313;p163"/>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4" name="Google Shape;314;p163"/>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5" name="Google Shape;315;p163"/>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6" name="Google Shape;316;p163"/>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7" name="Google Shape;317;p163"/>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8" name="Google Shape;318;p163"/>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9" name="Google Shape;319;p163"/>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20" name="Google Shape;320;p163"/>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21" name="Google Shape;321;p163"/>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22" name="Google Shape;322;p163"/>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323" name="Google Shape;323;p163"/>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1_Title Slide - Circle Black">
  <p:cSld name="1_Title Slide - Circle Black">
    <p:bg>
      <p:bgPr>
        <a:blipFill>
          <a:blip r:embed="rId2">
            <a:alphaModFix/>
          </a:blip>
          <a:stretch>
            <a:fillRect/>
          </a:stretch>
        </a:blipFill>
        <a:effectLst/>
      </p:bgPr>
    </p:bg>
    <p:spTree>
      <p:nvGrpSpPr>
        <p:cNvPr id="1" name="Shape 324"/>
        <p:cNvGrpSpPr/>
        <p:nvPr/>
      </p:nvGrpSpPr>
      <p:grpSpPr>
        <a:xfrm>
          <a:off x="0" y="0"/>
          <a:ext cx="0" cy="0"/>
          <a:chOff x="0" y="0"/>
          <a:chExt cx="0" cy="0"/>
        </a:xfrm>
      </p:grpSpPr>
      <p:sp>
        <p:nvSpPr>
          <p:cNvPr id="325" name="Google Shape;325;p164"/>
          <p:cNvSpPr>
            <a:spLocks noGrp="1"/>
          </p:cNvSpPr>
          <p:nvPr>
            <p:ph type="ctrTitle"/>
          </p:nvPr>
        </p:nvSpPr>
        <p:spPr>
          <a:xfrm>
            <a:off x="4210150" y="153045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6" name="Google Shape;326;p164"/>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27" name="Google Shape;327;p164"/>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28" name="Google Shape;328;p164"/>
          <p:cNvGrpSpPr/>
          <p:nvPr/>
        </p:nvGrpSpPr>
        <p:grpSpPr>
          <a:xfrm>
            <a:off x="469900" y="457761"/>
            <a:ext cx="1998000" cy="374400"/>
            <a:chOff x="398463" y="404813"/>
            <a:chExt cx="1627187" cy="307976"/>
          </a:xfrm>
        </p:grpSpPr>
        <p:sp>
          <p:nvSpPr>
            <p:cNvPr id="329" name="Google Shape;329;p164"/>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0" name="Google Shape;330;p164"/>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1" name="Google Shape;331;p164"/>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2" name="Google Shape;332;p164"/>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3" name="Google Shape;333;p164"/>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4" name="Google Shape;334;p164"/>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5" name="Google Shape;335;p164"/>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6" name="Google Shape;336;p164"/>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7" name="Google Shape;337;p164"/>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8" name="Google Shape;338;p164"/>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1_Title Slide - Circle White">
  <p:cSld name="1_Title Slide - Circle White">
    <p:bg>
      <p:bgPr>
        <a:solidFill>
          <a:schemeClr val="lt1"/>
        </a:solidFill>
        <a:effectLst/>
      </p:bgPr>
    </p:bg>
    <p:spTree>
      <p:nvGrpSpPr>
        <p:cNvPr id="1" name="Shape 339"/>
        <p:cNvGrpSpPr/>
        <p:nvPr/>
      </p:nvGrpSpPr>
      <p:grpSpPr>
        <a:xfrm>
          <a:off x="0" y="0"/>
          <a:ext cx="0" cy="0"/>
          <a:chOff x="0" y="0"/>
          <a:chExt cx="0" cy="0"/>
        </a:xfrm>
      </p:grpSpPr>
      <p:sp>
        <p:nvSpPr>
          <p:cNvPr id="340" name="Google Shape;340;p165"/>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1" name="Google Shape;341;p165"/>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42" name="Google Shape;342;p165"/>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43" name="Google Shape;343;p165"/>
          <p:cNvGrpSpPr/>
          <p:nvPr/>
        </p:nvGrpSpPr>
        <p:grpSpPr>
          <a:xfrm>
            <a:off x="475325" y="457200"/>
            <a:ext cx="1998000" cy="374400"/>
            <a:chOff x="398463" y="404813"/>
            <a:chExt cx="1627187" cy="307976"/>
          </a:xfrm>
        </p:grpSpPr>
        <p:sp>
          <p:nvSpPr>
            <p:cNvPr id="344" name="Google Shape;344;p16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5" name="Google Shape;345;p16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6" name="Google Shape;346;p165"/>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7" name="Google Shape;347;p16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8" name="Google Shape;348;p165"/>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9" name="Google Shape;349;p165"/>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0" name="Google Shape;350;p16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1" name="Google Shape;351;p16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2" name="Google Shape;352;p16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3" name="Google Shape;353;p16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1_Divider - Deloitte green">
  <p:cSld name="1_Divider - Deloitte green">
    <p:bg>
      <p:bgPr>
        <a:solidFill>
          <a:schemeClr val="accent1"/>
        </a:solidFill>
        <a:effectLst/>
      </p:bgPr>
    </p:bg>
    <p:spTree>
      <p:nvGrpSpPr>
        <p:cNvPr id="1" name="Shape 354"/>
        <p:cNvGrpSpPr/>
        <p:nvPr/>
      </p:nvGrpSpPr>
      <p:grpSpPr>
        <a:xfrm>
          <a:off x="0" y="0"/>
          <a:ext cx="0" cy="0"/>
          <a:chOff x="0" y="0"/>
          <a:chExt cx="0" cy="0"/>
        </a:xfrm>
      </p:grpSpPr>
      <p:sp>
        <p:nvSpPr>
          <p:cNvPr id="355" name="Google Shape;355;p166"/>
          <p:cNvSpPr txBox="1">
            <a:spLocks noGrp="1"/>
          </p:cNvSpPr>
          <p:nvPr>
            <p:ph type="title"/>
          </p:nvPr>
        </p:nvSpPr>
        <p:spPr>
          <a:xfrm>
            <a:off x="469900" y="1700213"/>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6" name="Google Shape;356;p166"/>
          <p:cNvSpPr txBox="1">
            <a:spLocks noGrp="1"/>
          </p:cNvSpPr>
          <p:nvPr>
            <p:ph type="body" idx="1"/>
          </p:nvPr>
        </p:nvSpPr>
        <p:spPr>
          <a:xfrm>
            <a:off x="469899" y="3423545"/>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57" name="Google Shape;357;p166"/>
          <p:cNvSpPr txBox="1"/>
          <p:nvPr/>
        </p:nvSpPr>
        <p:spPr>
          <a:xfrm>
            <a:off x="469900" y="6480046"/>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58" name="Google Shape;358;p166"/>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1_Divider - Deloitte dark green">
  <p:cSld name="1_Divider - Deloitte dark green">
    <p:bg>
      <p:bgPr>
        <a:solidFill>
          <a:schemeClr val="accent2"/>
        </a:solidFill>
        <a:effectLst/>
      </p:bgPr>
    </p:bg>
    <p:spTree>
      <p:nvGrpSpPr>
        <p:cNvPr id="1" name="Shape 359"/>
        <p:cNvGrpSpPr/>
        <p:nvPr/>
      </p:nvGrpSpPr>
      <p:grpSpPr>
        <a:xfrm>
          <a:off x="0" y="0"/>
          <a:ext cx="0" cy="0"/>
          <a:chOff x="0" y="0"/>
          <a:chExt cx="0" cy="0"/>
        </a:xfrm>
      </p:grpSpPr>
      <p:sp>
        <p:nvSpPr>
          <p:cNvPr id="360" name="Google Shape;360;p167"/>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1" name="Google Shape;361;p167"/>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62" name="Google Shape;362;p167"/>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63" name="Google Shape;363;p167"/>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1_Divider - Deloitte blue">
  <p:cSld name="1_Divider - Deloitte blue">
    <p:bg>
      <p:bgPr>
        <a:solidFill>
          <a:schemeClr val="accent3"/>
        </a:solidFill>
        <a:effectLst/>
      </p:bgPr>
    </p:bg>
    <p:spTree>
      <p:nvGrpSpPr>
        <p:cNvPr id="1" name="Shape 364"/>
        <p:cNvGrpSpPr/>
        <p:nvPr/>
      </p:nvGrpSpPr>
      <p:grpSpPr>
        <a:xfrm>
          <a:off x="0" y="0"/>
          <a:ext cx="0" cy="0"/>
          <a:chOff x="0" y="0"/>
          <a:chExt cx="0" cy="0"/>
        </a:xfrm>
      </p:grpSpPr>
      <p:sp>
        <p:nvSpPr>
          <p:cNvPr id="365" name="Google Shape;365;p168"/>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6" name="Google Shape;366;p168"/>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67" name="Google Shape;367;p168"/>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68" name="Google Shape;368;p16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Slide - Circle Black">
  <p:cSld name="Title Slide - Circle Black">
    <p:bg>
      <p:bgPr>
        <a:blipFill>
          <a:blip r:embed="rId2">
            <a:alphaModFix/>
          </a:blip>
          <a:stretch>
            <a:fillRect/>
          </a:stretch>
        </a:blipFill>
        <a:effectLst/>
      </p:bgPr>
    </p:bg>
    <p:spTree>
      <p:nvGrpSpPr>
        <p:cNvPr id="1" name="Shape 62"/>
        <p:cNvGrpSpPr/>
        <p:nvPr/>
      </p:nvGrpSpPr>
      <p:grpSpPr>
        <a:xfrm>
          <a:off x="0" y="0"/>
          <a:ext cx="0" cy="0"/>
          <a:chOff x="0" y="0"/>
          <a:chExt cx="0" cy="0"/>
        </a:xfrm>
      </p:grpSpPr>
      <p:sp>
        <p:nvSpPr>
          <p:cNvPr id="63" name="Google Shape;63;p124"/>
          <p:cNvSpPr>
            <a:spLocks noGrp="1"/>
          </p:cNvSpPr>
          <p:nvPr>
            <p:ph type="ctrTitle"/>
          </p:nvPr>
        </p:nvSpPr>
        <p:spPr>
          <a:xfrm>
            <a:off x="4210150" y="153045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24"/>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65" name="Google Shape;65;p124"/>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66" name="Google Shape;66;p124"/>
          <p:cNvGrpSpPr/>
          <p:nvPr/>
        </p:nvGrpSpPr>
        <p:grpSpPr>
          <a:xfrm>
            <a:off x="469900" y="457761"/>
            <a:ext cx="1998000" cy="374400"/>
            <a:chOff x="398463" y="404813"/>
            <a:chExt cx="1627187" cy="307976"/>
          </a:xfrm>
        </p:grpSpPr>
        <p:sp>
          <p:nvSpPr>
            <p:cNvPr id="67" name="Google Shape;67;p124"/>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8" name="Google Shape;68;p124"/>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9" name="Google Shape;69;p124"/>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0" name="Google Shape;70;p124"/>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1" name="Google Shape;71;p124"/>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2" name="Google Shape;72;p124"/>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3" name="Google Shape;73;p124"/>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4" name="Google Shape;74;p124"/>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5" name="Google Shape;75;p124"/>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6" name="Google Shape;76;p124"/>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1_Divider - Deloitte dark blue">
  <p:cSld name="1_Divider - Deloitte dark blue">
    <p:bg>
      <p:bgPr>
        <a:solidFill>
          <a:schemeClr val="accent4"/>
        </a:solidFill>
        <a:effectLst/>
      </p:bgPr>
    </p:bg>
    <p:spTree>
      <p:nvGrpSpPr>
        <p:cNvPr id="1" name="Shape 369"/>
        <p:cNvGrpSpPr/>
        <p:nvPr/>
      </p:nvGrpSpPr>
      <p:grpSpPr>
        <a:xfrm>
          <a:off x="0" y="0"/>
          <a:ext cx="0" cy="0"/>
          <a:chOff x="0" y="0"/>
          <a:chExt cx="0" cy="0"/>
        </a:xfrm>
      </p:grpSpPr>
      <p:sp>
        <p:nvSpPr>
          <p:cNvPr id="370" name="Google Shape;370;p169"/>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1" name="Google Shape;371;p169"/>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72" name="Google Shape;372;p169"/>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73" name="Google Shape;373;p16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_Divider - Deloitte white">
  <p:cSld name="1_Divider - Deloitte white">
    <p:bg>
      <p:bgPr>
        <a:solidFill>
          <a:schemeClr val="lt1"/>
        </a:solidFill>
        <a:effectLst/>
      </p:bgPr>
    </p:bg>
    <p:spTree>
      <p:nvGrpSpPr>
        <p:cNvPr id="1" name="Shape 374"/>
        <p:cNvGrpSpPr/>
        <p:nvPr/>
      </p:nvGrpSpPr>
      <p:grpSpPr>
        <a:xfrm>
          <a:off x="0" y="0"/>
          <a:ext cx="0" cy="0"/>
          <a:chOff x="0" y="0"/>
          <a:chExt cx="0" cy="0"/>
        </a:xfrm>
      </p:grpSpPr>
      <p:sp>
        <p:nvSpPr>
          <p:cNvPr id="375" name="Google Shape;375;p170"/>
          <p:cNvSpPr txBox="1">
            <a:spLocks noGrp="1"/>
          </p:cNvSpPr>
          <p:nvPr>
            <p:ph type="title"/>
          </p:nvPr>
        </p:nvSpPr>
        <p:spPr>
          <a:xfrm>
            <a:off x="469901"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3850"/>
              <a:buFont typeface="Verdana"/>
              <a:buNone/>
              <a:defRPr sz="385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6" name="Google Shape;376;p170"/>
          <p:cNvSpPr txBox="1">
            <a:spLocks noGrp="1"/>
          </p:cNvSpPr>
          <p:nvPr>
            <p:ph type="body" idx="1"/>
          </p:nvPr>
        </p:nvSpPr>
        <p:spPr>
          <a:xfrm>
            <a:off x="469900" y="3429000"/>
            <a:ext cx="10541000"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1"/>
              </a:buClr>
              <a:buSzPts val="3850"/>
              <a:buNone/>
              <a:defRPr sz="3850">
                <a:solidFill>
                  <a:schemeClr val="dk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1_Key statement dark green">
  <p:cSld name="1_Key statement dark green">
    <p:bg>
      <p:bgPr>
        <a:solidFill>
          <a:schemeClr val="accent2"/>
        </a:solidFill>
        <a:effectLst/>
      </p:bgPr>
    </p:bg>
    <p:spTree>
      <p:nvGrpSpPr>
        <p:cNvPr id="1" name="Shape 377"/>
        <p:cNvGrpSpPr/>
        <p:nvPr/>
      </p:nvGrpSpPr>
      <p:grpSpPr>
        <a:xfrm>
          <a:off x="0" y="0"/>
          <a:ext cx="0" cy="0"/>
          <a:chOff x="0" y="0"/>
          <a:chExt cx="0" cy="0"/>
        </a:xfrm>
      </p:grpSpPr>
      <p:sp>
        <p:nvSpPr>
          <p:cNvPr id="378" name="Google Shape;378;p171"/>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79" name="Google Shape;379;p171"/>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80" name="Google Shape;380;p171"/>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1_Key statement dark blue">
  <p:cSld name="1_Key statement dark blue">
    <p:bg>
      <p:bgPr>
        <a:solidFill>
          <a:schemeClr val="accent4"/>
        </a:solidFill>
        <a:effectLst/>
      </p:bgPr>
    </p:bg>
    <p:spTree>
      <p:nvGrpSpPr>
        <p:cNvPr id="1" name="Shape 381"/>
        <p:cNvGrpSpPr/>
        <p:nvPr/>
      </p:nvGrpSpPr>
      <p:grpSpPr>
        <a:xfrm>
          <a:off x="0" y="0"/>
          <a:ext cx="0" cy="0"/>
          <a:chOff x="0" y="0"/>
          <a:chExt cx="0" cy="0"/>
        </a:xfrm>
      </p:grpSpPr>
      <p:sp>
        <p:nvSpPr>
          <p:cNvPr id="382" name="Google Shape;382;p172"/>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83" name="Google Shape;383;p172"/>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84" name="Google Shape;384;p17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1_Key statement teal">
  <p:cSld name="1_Key statement teal">
    <p:bg>
      <p:bgPr>
        <a:solidFill>
          <a:schemeClr val="accent5"/>
        </a:solidFill>
        <a:effectLst/>
      </p:bgPr>
    </p:bg>
    <p:spTree>
      <p:nvGrpSpPr>
        <p:cNvPr id="1" name="Shape 385"/>
        <p:cNvGrpSpPr/>
        <p:nvPr/>
      </p:nvGrpSpPr>
      <p:grpSpPr>
        <a:xfrm>
          <a:off x="0" y="0"/>
          <a:ext cx="0" cy="0"/>
          <a:chOff x="0" y="0"/>
          <a:chExt cx="0" cy="0"/>
        </a:xfrm>
      </p:grpSpPr>
      <p:sp>
        <p:nvSpPr>
          <p:cNvPr id="386" name="Google Shape;386;p173"/>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87" name="Google Shape;387;p173"/>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88" name="Google Shape;388;p173"/>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1_Key statement black">
  <p:cSld name="1_Key statement black">
    <p:bg>
      <p:bgPr>
        <a:solidFill>
          <a:schemeClr val="dk1"/>
        </a:solidFill>
        <a:effectLst/>
      </p:bgPr>
    </p:bg>
    <p:spTree>
      <p:nvGrpSpPr>
        <p:cNvPr id="1" name="Shape 389"/>
        <p:cNvGrpSpPr/>
        <p:nvPr/>
      </p:nvGrpSpPr>
      <p:grpSpPr>
        <a:xfrm>
          <a:off x="0" y="0"/>
          <a:ext cx="0" cy="0"/>
          <a:chOff x="0" y="0"/>
          <a:chExt cx="0" cy="0"/>
        </a:xfrm>
      </p:grpSpPr>
      <p:sp>
        <p:nvSpPr>
          <p:cNvPr id="390" name="Google Shape;390;p174"/>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91" name="Google Shape;391;p174"/>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92" name="Google Shape;392;p174"/>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_Key statement white">
  <p:cSld name="1_Key statement white">
    <p:bg>
      <p:bgPr>
        <a:solidFill>
          <a:schemeClr val="lt1"/>
        </a:solidFill>
        <a:effectLst/>
      </p:bgPr>
    </p:bg>
    <p:spTree>
      <p:nvGrpSpPr>
        <p:cNvPr id="1" name="Shape 393"/>
        <p:cNvGrpSpPr/>
        <p:nvPr/>
      </p:nvGrpSpPr>
      <p:grpSpPr>
        <a:xfrm>
          <a:off x="0" y="0"/>
          <a:ext cx="0" cy="0"/>
          <a:chOff x="0" y="0"/>
          <a:chExt cx="0" cy="0"/>
        </a:xfrm>
      </p:grpSpPr>
      <p:sp>
        <p:nvSpPr>
          <p:cNvPr id="394" name="Google Shape;394;p175"/>
          <p:cNvSpPr txBox="1">
            <a:spLocks noGrp="1"/>
          </p:cNvSpPr>
          <p:nvPr>
            <p:ph type="body" idx="1"/>
          </p:nvPr>
        </p:nvSpPr>
        <p:spPr>
          <a:xfrm>
            <a:off x="469900"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dk1"/>
              </a:buClr>
              <a:buSzPts val="2800"/>
              <a:buNone/>
              <a:defRPr sz="2800">
                <a:solidFill>
                  <a:schemeClr val="dk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_Contents">
  <p:cSld name="1_Contents">
    <p:spTree>
      <p:nvGrpSpPr>
        <p:cNvPr id="1" name="Shape 395"/>
        <p:cNvGrpSpPr/>
        <p:nvPr/>
      </p:nvGrpSpPr>
      <p:grpSpPr>
        <a:xfrm>
          <a:off x="0" y="0"/>
          <a:ext cx="0" cy="0"/>
          <a:chOff x="0" y="0"/>
          <a:chExt cx="0" cy="0"/>
        </a:xfrm>
      </p:grpSpPr>
      <p:sp>
        <p:nvSpPr>
          <p:cNvPr id="396" name="Google Shape;396;p176"/>
          <p:cNvSpPr txBox="1">
            <a:spLocks noGrp="1"/>
          </p:cNvSpPr>
          <p:nvPr>
            <p:ph type="body" idx="1"/>
          </p:nvPr>
        </p:nvSpPr>
        <p:spPr>
          <a:xfrm>
            <a:off x="469900" y="1665291"/>
            <a:ext cx="9348787" cy="463391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397" name="Google Shape;397;p176"/>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98" name="Google Shape;398;p17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_Contents with image">
  <p:cSld name="1_Contents with image">
    <p:spTree>
      <p:nvGrpSpPr>
        <p:cNvPr id="1" name="Shape 399"/>
        <p:cNvGrpSpPr/>
        <p:nvPr/>
      </p:nvGrpSpPr>
      <p:grpSpPr>
        <a:xfrm>
          <a:off x="0" y="0"/>
          <a:ext cx="0" cy="0"/>
          <a:chOff x="0" y="0"/>
          <a:chExt cx="0" cy="0"/>
        </a:xfrm>
      </p:grpSpPr>
      <p:sp>
        <p:nvSpPr>
          <p:cNvPr id="400" name="Google Shape;400;p177"/>
          <p:cNvSpPr>
            <a:spLocks noGrp="1"/>
          </p:cNvSpPr>
          <p:nvPr>
            <p:ph type="pic" idx="2"/>
          </p:nvPr>
        </p:nvSpPr>
        <p:spPr>
          <a:xfrm>
            <a:off x="5604867" y="1700213"/>
            <a:ext cx="6117233" cy="4598988"/>
          </a:xfrm>
          <a:prstGeom prst="rect">
            <a:avLst/>
          </a:prstGeom>
          <a:noFill/>
          <a:ln>
            <a:noFill/>
          </a:ln>
        </p:spPr>
      </p:sp>
      <p:sp>
        <p:nvSpPr>
          <p:cNvPr id="401" name="Google Shape;401;p177"/>
          <p:cNvSpPr txBox="1">
            <a:spLocks noGrp="1"/>
          </p:cNvSpPr>
          <p:nvPr>
            <p:ph type="body" idx="1"/>
          </p:nvPr>
        </p:nvSpPr>
        <p:spPr>
          <a:xfrm>
            <a:off x="469900" y="1665290"/>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2" name="Google Shape;402;p177"/>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3" name="Google Shape;403;p17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_Title &amp; 1 column text">
  <p:cSld name="1_Title &amp; 1 column text">
    <p:spTree>
      <p:nvGrpSpPr>
        <p:cNvPr id="1" name="Shape 404"/>
        <p:cNvGrpSpPr/>
        <p:nvPr/>
      </p:nvGrpSpPr>
      <p:grpSpPr>
        <a:xfrm>
          <a:off x="0" y="0"/>
          <a:ext cx="0" cy="0"/>
          <a:chOff x="0" y="0"/>
          <a:chExt cx="0" cy="0"/>
        </a:xfrm>
      </p:grpSpPr>
      <p:sp>
        <p:nvSpPr>
          <p:cNvPr id="405" name="Google Shape;405;p178"/>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6" name="Google Shape;406;p17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Slide - Circle White">
  <p:cSld name="Title Slide - Circle White">
    <p:bg>
      <p:bgPr>
        <a:solidFill>
          <a:schemeClr val="lt1"/>
        </a:solidFill>
        <a:effectLst/>
      </p:bgPr>
    </p:bg>
    <p:spTree>
      <p:nvGrpSpPr>
        <p:cNvPr id="1" name="Shape 77"/>
        <p:cNvGrpSpPr/>
        <p:nvPr/>
      </p:nvGrpSpPr>
      <p:grpSpPr>
        <a:xfrm>
          <a:off x="0" y="0"/>
          <a:ext cx="0" cy="0"/>
          <a:chOff x="0" y="0"/>
          <a:chExt cx="0" cy="0"/>
        </a:xfrm>
      </p:grpSpPr>
      <p:sp>
        <p:nvSpPr>
          <p:cNvPr id="78" name="Google Shape;78;p125"/>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125"/>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80" name="Google Shape;80;p125"/>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81" name="Google Shape;81;p125"/>
          <p:cNvGrpSpPr/>
          <p:nvPr/>
        </p:nvGrpSpPr>
        <p:grpSpPr>
          <a:xfrm>
            <a:off x="475325" y="457200"/>
            <a:ext cx="1998000" cy="374400"/>
            <a:chOff x="398463" y="404813"/>
            <a:chExt cx="1627187" cy="307976"/>
          </a:xfrm>
        </p:grpSpPr>
        <p:sp>
          <p:nvSpPr>
            <p:cNvPr id="82" name="Google Shape;82;p12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3" name="Google Shape;83;p12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4" name="Google Shape;84;p125"/>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5" name="Google Shape;85;p12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6" name="Google Shape;86;p125"/>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7" name="Google Shape;87;p125"/>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8" name="Google Shape;88;p12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9" name="Google Shape;89;p12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90" name="Google Shape;90;p12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91" name="Google Shape;91;p12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_Title, subtitle &amp; 1 column text">
  <p:cSld name="1_Title, subtitle &amp; 1 column text">
    <p:spTree>
      <p:nvGrpSpPr>
        <p:cNvPr id="1" name="Shape 407"/>
        <p:cNvGrpSpPr/>
        <p:nvPr/>
      </p:nvGrpSpPr>
      <p:grpSpPr>
        <a:xfrm>
          <a:off x="0" y="0"/>
          <a:ext cx="0" cy="0"/>
          <a:chOff x="0" y="0"/>
          <a:chExt cx="0" cy="0"/>
        </a:xfrm>
      </p:grpSpPr>
      <p:sp>
        <p:nvSpPr>
          <p:cNvPr id="408" name="Google Shape;408;p179"/>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9" name="Google Shape;409;p17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0" name="Google Shape;410;p179"/>
          <p:cNvSpPr txBox="1">
            <a:spLocks noGrp="1"/>
          </p:cNvSpPr>
          <p:nvPr>
            <p:ph type="body" idx="2"/>
          </p:nvPr>
        </p:nvSpPr>
        <p:spPr>
          <a:xfrm>
            <a:off x="469900" y="1665818"/>
            <a:ext cx="1125220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a:lvl1pPr>
            <a:lvl2pPr marL="914400" lvl="1" indent="-304800" algn="l">
              <a:spcBef>
                <a:spcPts val="1333"/>
              </a:spcBef>
              <a:spcAft>
                <a:spcPts val="0"/>
              </a:spcAft>
              <a:buClr>
                <a:schemeClr val="dk1"/>
              </a:buClr>
              <a:buSzPts val="1200"/>
              <a:buFont typeface="Arial"/>
              <a:buChar char="•"/>
              <a:defRPr/>
            </a:lvl2pPr>
            <a:lvl3pPr marL="1371600" lvl="2" indent="-304800" algn="l">
              <a:spcBef>
                <a:spcPts val="1333"/>
              </a:spcBef>
              <a:spcAft>
                <a:spcPts val="0"/>
              </a:spcAft>
              <a:buClr>
                <a:schemeClr val="dk1"/>
              </a:buClr>
              <a:buSzPts val="1200"/>
              <a:buFont typeface="Arial"/>
              <a:buChar char="−"/>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Font typeface="Arial"/>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_Title, subtitle &amp; 1 column - large">
  <p:cSld name="1_Title, subtitle &amp; 1 column - large">
    <p:spTree>
      <p:nvGrpSpPr>
        <p:cNvPr id="1" name="Shape 411"/>
        <p:cNvGrpSpPr/>
        <p:nvPr/>
      </p:nvGrpSpPr>
      <p:grpSpPr>
        <a:xfrm>
          <a:off x="0" y="0"/>
          <a:ext cx="0" cy="0"/>
          <a:chOff x="0" y="0"/>
          <a:chExt cx="0" cy="0"/>
        </a:xfrm>
      </p:grpSpPr>
      <p:sp>
        <p:nvSpPr>
          <p:cNvPr id="412" name="Google Shape;412;p180"/>
          <p:cNvSpPr txBox="1">
            <a:spLocks noGrp="1"/>
          </p:cNvSpPr>
          <p:nvPr>
            <p:ph type="body" idx="1"/>
          </p:nvPr>
        </p:nvSpPr>
        <p:spPr>
          <a:xfrm>
            <a:off x="469900" y="1676402"/>
            <a:ext cx="11252200" cy="462279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330200" algn="l">
              <a:spcBef>
                <a:spcPts val="1333"/>
              </a:spcBef>
              <a:spcAft>
                <a:spcPts val="0"/>
              </a:spcAft>
              <a:buClr>
                <a:schemeClr val="dk1"/>
              </a:buClr>
              <a:buSzPts val="1600"/>
              <a:buChar char="−"/>
              <a:defRPr sz="16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413" name="Google Shape;413;p180"/>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14" name="Google Shape;414;p18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_Title, subtitle &amp; chart">
  <p:cSld name="1_Title, subtitle &amp; chart">
    <p:spTree>
      <p:nvGrpSpPr>
        <p:cNvPr id="1" name="Shape 415"/>
        <p:cNvGrpSpPr/>
        <p:nvPr/>
      </p:nvGrpSpPr>
      <p:grpSpPr>
        <a:xfrm>
          <a:off x="0" y="0"/>
          <a:ext cx="0" cy="0"/>
          <a:chOff x="0" y="0"/>
          <a:chExt cx="0" cy="0"/>
        </a:xfrm>
      </p:grpSpPr>
      <p:sp>
        <p:nvSpPr>
          <p:cNvPr id="416" name="Google Shape;416;p181"/>
          <p:cNvSpPr>
            <a:spLocks noGrp="1"/>
          </p:cNvSpPr>
          <p:nvPr>
            <p:ph type="chart" idx="2"/>
          </p:nvPr>
        </p:nvSpPr>
        <p:spPr>
          <a:xfrm>
            <a:off x="468000" y="2054581"/>
            <a:ext cx="11252200" cy="3928209"/>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17" name="Google Shape;417;p181"/>
          <p:cNvSpPr txBox="1">
            <a:spLocks noGrp="1"/>
          </p:cNvSpPr>
          <p:nvPr>
            <p:ph type="body" idx="1"/>
          </p:nvPr>
        </p:nvSpPr>
        <p:spPr>
          <a:xfrm>
            <a:off x="468000" y="1659816"/>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18" name="Google Shape;418;p181"/>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19" name="Google Shape;419;p18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_3 chart">
  <p:cSld name="1_3 chart">
    <p:spTree>
      <p:nvGrpSpPr>
        <p:cNvPr id="1" name="Shape 420"/>
        <p:cNvGrpSpPr/>
        <p:nvPr/>
      </p:nvGrpSpPr>
      <p:grpSpPr>
        <a:xfrm>
          <a:off x="0" y="0"/>
          <a:ext cx="0" cy="0"/>
          <a:chOff x="0" y="0"/>
          <a:chExt cx="0" cy="0"/>
        </a:xfrm>
      </p:grpSpPr>
      <p:sp>
        <p:nvSpPr>
          <p:cNvPr id="421" name="Google Shape;421;p182"/>
          <p:cNvSpPr>
            <a:spLocks noGrp="1"/>
          </p:cNvSpPr>
          <p:nvPr>
            <p:ph type="chart" idx="2"/>
          </p:nvPr>
        </p:nvSpPr>
        <p:spPr>
          <a:xfrm>
            <a:off x="46800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22" name="Google Shape;422;p182"/>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3" name="Google Shape;423;p182"/>
          <p:cNvSpPr>
            <a:spLocks noGrp="1"/>
          </p:cNvSpPr>
          <p:nvPr>
            <p:ph type="chart" idx="3"/>
          </p:nvPr>
        </p:nvSpPr>
        <p:spPr>
          <a:xfrm>
            <a:off x="4296000" y="2051998"/>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24" name="Google Shape;424;p182"/>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5" name="Google Shape;425;p182"/>
          <p:cNvSpPr>
            <a:spLocks noGrp="1"/>
          </p:cNvSpPr>
          <p:nvPr>
            <p:ph type="chart" idx="5"/>
          </p:nvPr>
        </p:nvSpPr>
        <p:spPr>
          <a:xfrm>
            <a:off x="808696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26" name="Google Shape;426;p182"/>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7" name="Google Shape;427;p182"/>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8" name="Google Shape;428;p182"/>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_2 columns of text">
  <p:cSld name="1_2 columns of text">
    <p:spTree>
      <p:nvGrpSpPr>
        <p:cNvPr id="1" name="Shape 429"/>
        <p:cNvGrpSpPr/>
        <p:nvPr/>
      </p:nvGrpSpPr>
      <p:grpSpPr>
        <a:xfrm>
          <a:off x="0" y="0"/>
          <a:ext cx="0" cy="0"/>
          <a:chOff x="0" y="0"/>
          <a:chExt cx="0" cy="0"/>
        </a:xfrm>
      </p:grpSpPr>
      <p:sp>
        <p:nvSpPr>
          <p:cNvPr id="430" name="Google Shape;430;p183"/>
          <p:cNvSpPr txBox="1">
            <a:spLocks noGrp="1"/>
          </p:cNvSpPr>
          <p:nvPr>
            <p:ph type="body" idx="1"/>
          </p:nvPr>
        </p:nvSpPr>
        <p:spPr>
          <a:xfrm>
            <a:off x="468000" y="1665288"/>
            <a:ext cx="5328000" cy="462250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1" name="Google Shape;431;p183"/>
          <p:cNvSpPr txBox="1">
            <a:spLocks noGrp="1"/>
          </p:cNvSpPr>
          <p:nvPr>
            <p:ph type="body" idx="2"/>
          </p:nvPr>
        </p:nvSpPr>
        <p:spPr>
          <a:xfrm>
            <a:off x="6394100" y="1656000"/>
            <a:ext cx="5328000" cy="463179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2" name="Google Shape;432;p183"/>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3" name="Google Shape;433;p18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_2 column content">
  <p:cSld name="1_2 column content">
    <p:spTree>
      <p:nvGrpSpPr>
        <p:cNvPr id="1" name="Shape 434"/>
        <p:cNvGrpSpPr/>
        <p:nvPr/>
      </p:nvGrpSpPr>
      <p:grpSpPr>
        <a:xfrm>
          <a:off x="0" y="0"/>
          <a:ext cx="0" cy="0"/>
          <a:chOff x="0" y="0"/>
          <a:chExt cx="0" cy="0"/>
        </a:xfrm>
      </p:grpSpPr>
      <p:sp>
        <p:nvSpPr>
          <p:cNvPr id="435" name="Google Shape;435;p184"/>
          <p:cNvSpPr txBox="1">
            <a:spLocks noGrp="1"/>
          </p:cNvSpPr>
          <p:nvPr>
            <p:ph type="body" idx="1"/>
          </p:nvPr>
        </p:nvSpPr>
        <p:spPr>
          <a:xfrm>
            <a:off x="469900" y="1665289"/>
            <a:ext cx="443185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6" name="Google Shape;436;p184"/>
          <p:cNvSpPr txBox="1">
            <a:spLocks noGrp="1"/>
          </p:cNvSpPr>
          <p:nvPr>
            <p:ph type="body" idx="2"/>
          </p:nvPr>
        </p:nvSpPr>
        <p:spPr>
          <a:xfrm>
            <a:off x="5482100" y="1700213"/>
            <a:ext cx="6240000" cy="459898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7" name="Google Shape;437;p184"/>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8" name="Google Shape;438;p18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_2 columns - large">
  <p:cSld name="1_2 columns - large">
    <p:spTree>
      <p:nvGrpSpPr>
        <p:cNvPr id="1" name="Shape 439"/>
        <p:cNvGrpSpPr/>
        <p:nvPr/>
      </p:nvGrpSpPr>
      <p:grpSpPr>
        <a:xfrm>
          <a:off x="0" y="0"/>
          <a:ext cx="0" cy="0"/>
          <a:chOff x="0" y="0"/>
          <a:chExt cx="0" cy="0"/>
        </a:xfrm>
      </p:grpSpPr>
      <p:sp>
        <p:nvSpPr>
          <p:cNvPr id="440" name="Google Shape;440;p185"/>
          <p:cNvSpPr txBox="1">
            <a:spLocks noGrp="1"/>
          </p:cNvSpPr>
          <p:nvPr>
            <p:ph type="body" idx="1"/>
          </p:nvPr>
        </p:nvSpPr>
        <p:spPr>
          <a:xfrm>
            <a:off x="4699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441" name="Google Shape;441;p185"/>
          <p:cNvSpPr txBox="1">
            <a:spLocks noGrp="1"/>
          </p:cNvSpPr>
          <p:nvPr>
            <p:ph type="body" idx="2"/>
          </p:nvPr>
        </p:nvSpPr>
        <p:spPr>
          <a:xfrm>
            <a:off x="63941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442" name="Google Shape;442;p185"/>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3" name="Google Shape;443;p18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_Text and chart">
  <p:cSld name="1_Text and chart">
    <p:spTree>
      <p:nvGrpSpPr>
        <p:cNvPr id="1" name="Shape 444"/>
        <p:cNvGrpSpPr/>
        <p:nvPr/>
      </p:nvGrpSpPr>
      <p:grpSpPr>
        <a:xfrm>
          <a:off x="0" y="0"/>
          <a:ext cx="0" cy="0"/>
          <a:chOff x="0" y="0"/>
          <a:chExt cx="0" cy="0"/>
        </a:xfrm>
      </p:grpSpPr>
      <p:sp>
        <p:nvSpPr>
          <p:cNvPr id="445" name="Google Shape;445;p186"/>
          <p:cNvSpPr txBox="1">
            <a:spLocks noGrp="1"/>
          </p:cNvSpPr>
          <p:nvPr>
            <p:ph type="body" idx="1"/>
          </p:nvPr>
        </p:nvSpPr>
        <p:spPr>
          <a:xfrm>
            <a:off x="469900" y="1665288"/>
            <a:ext cx="5480400" cy="431750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6" name="Google Shape;446;p186"/>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47" name="Google Shape;447;p186"/>
          <p:cNvSpPr txBox="1">
            <a:spLocks noGrp="1"/>
          </p:cNvSpPr>
          <p:nvPr>
            <p:ph type="body" idx="3"/>
          </p:nvPr>
        </p:nvSpPr>
        <p:spPr>
          <a:xfrm>
            <a:off x="6239584" y="1655763"/>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8" name="Google Shape;448;p186"/>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9" name="Google Shape;449;p18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1_2 chart">
  <p:cSld name="1_2 chart">
    <p:spTree>
      <p:nvGrpSpPr>
        <p:cNvPr id="1" name="Shape 450"/>
        <p:cNvGrpSpPr/>
        <p:nvPr/>
      </p:nvGrpSpPr>
      <p:grpSpPr>
        <a:xfrm>
          <a:off x="0" y="0"/>
          <a:ext cx="0" cy="0"/>
          <a:chOff x="0" y="0"/>
          <a:chExt cx="0" cy="0"/>
        </a:xfrm>
      </p:grpSpPr>
      <p:sp>
        <p:nvSpPr>
          <p:cNvPr id="451" name="Google Shape;451;p187"/>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52" name="Google Shape;452;p187"/>
          <p:cNvSpPr txBox="1">
            <a:spLocks noGrp="1"/>
          </p:cNvSpPr>
          <p:nvPr>
            <p:ph type="body" idx="1"/>
          </p:nvPr>
        </p:nvSpPr>
        <p:spPr>
          <a:xfrm>
            <a:off x="6239585" y="1654028"/>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3" name="Google Shape;453;p187"/>
          <p:cNvSpPr>
            <a:spLocks noGrp="1"/>
          </p:cNvSpPr>
          <p:nvPr>
            <p:ph type="chart" idx="3"/>
          </p:nvPr>
        </p:nvSpPr>
        <p:spPr>
          <a:xfrm>
            <a:off x="469900" y="2125013"/>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54" name="Google Shape;454;p187"/>
          <p:cNvSpPr txBox="1">
            <a:spLocks noGrp="1"/>
          </p:cNvSpPr>
          <p:nvPr>
            <p:ph type="body" idx="4"/>
          </p:nvPr>
        </p:nvSpPr>
        <p:spPr>
          <a:xfrm>
            <a:off x="469898" y="1665288"/>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5" name="Google Shape;455;p187"/>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6" name="Google Shape;456;p18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_2 content with quote ">
  <p:cSld name="1_2 content with quote ">
    <p:spTree>
      <p:nvGrpSpPr>
        <p:cNvPr id="1" name="Shape 457"/>
        <p:cNvGrpSpPr/>
        <p:nvPr/>
      </p:nvGrpSpPr>
      <p:grpSpPr>
        <a:xfrm>
          <a:off x="0" y="0"/>
          <a:ext cx="0" cy="0"/>
          <a:chOff x="0" y="0"/>
          <a:chExt cx="0" cy="0"/>
        </a:xfrm>
      </p:grpSpPr>
      <p:sp>
        <p:nvSpPr>
          <p:cNvPr id="458" name="Google Shape;458;p188"/>
          <p:cNvSpPr txBox="1">
            <a:spLocks noGrp="1"/>
          </p:cNvSpPr>
          <p:nvPr>
            <p:ph type="body" idx="1"/>
          </p:nvPr>
        </p:nvSpPr>
        <p:spPr>
          <a:xfrm>
            <a:off x="7455116" y="1626099"/>
            <a:ext cx="4266983" cy="4673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3"/>
              </a:buClr>
              <a:buSzPts val="2400"/>
              <a:buNone/>
              <a:defRPr sz="2400">
                <a:solidFill>
                  <a:schemeClr val="accent3"/>
                </a:solidFill>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9" name="Google Shape;459;p188"/>
          <p:cNvSpPr txBox="1">
            <a:spLocks noGrp="1"/>
          </p:cNvSpPr>
          <p:nvPr>
            <p:ph type="body" idx="2"/>
          </p:nvPr>
        </p:nvSpPr>
        <p:spPr>
          <a:xfrm>
            <a:off x="469900" y="1665288"/>
            <a:ext cx="6660866"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60" name="Google Shape;460;p188"/>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61" name="Google Shape;461;p18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Divider - Deloitte green">
  <p:cSld name="Divider - Deloitte green">
    <p:bg>
      <p:bgPr>
        <a:solidFill>
          <a:schemeClr val="accent1"/>
        </a:solidFill>
        <a:effectLst/>
      </p:bgPr>
    </p:bg>
    <p:spTree>
      <p:nvGrpSpPr>
        <p:cNvPr id="1" name="Shape 92"/>
        <p:cNvGrpSpPr/>
        <p:nvPr/>
      </p:nvGrpSpPr>
      <p:grpSpPr>
        <a:xfrm>
          <a:off x="0" y="0"/>
          <a:ext cx="0" cy="0"/>
          <a:chOff x="0" y="0"/>
          <a:chExt cx="0" cy="0"/>
        </a:xfrm>
      </p:grpSpPr>
      <p:sp>
        <p:nvSpPr>
          <p:cNvPr id="93" name="Google Shape;93;p126"/>
          <p:cNvSpPr txBox="1">
            <a:spLocks noGrp="1"/>
          </p:cNvSpPr>
          <p:nvPr>
            <p:ph type="title"/>
          </p:nvPr>
        </p:nvSpPr>
        <p:spPr>
          <a:xfrm>
            <a:off x="469900" y="1700213"/>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126"/>
          <p:cNvSpPr txBox="1">
            <a:spLocks noGrp="1"/>
          </p:cNvSpPr>
          <p:nvPr>
            <p:ph type="body" idx="1"/>
          </p:nvPr>
        </p:nvSpPr>
        <p:spPr>
          <a:xfrm>
            <a:off x="469899" y="3423545"/>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5" name="Google Shape;95;p126"/>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1_Team profile">
  <p:cSld name="1_Team profile">
    <p:spTree>
      <p:nvGrpSpPr>
        <p:cNvPr id="1" name="Shape 462"/>
        <p:cNvGrpSpPr/>
        <p:nvPr/>
      </p:nvGrpSpPr>
      <p:grpSpPr>
        <a:xfrm>
          <a:off x="0" y="0"/>
          <a:ext cx="0" cy="0"/>
          <a:chOff x="0" y="0"/>
          <a:chExt cx="0" cy="0"/>
        </a:xfrm>
      </p:grpSpPr>
      <p:sp>
        <p:nvSpPr>
          <p:cNvPr id="463" name="Google Shape;463;p189"/>
          <p:cNvSpPr>
            <a:spLocks noGrp="1"/>
          </p:cNvSpPr>
          <p:nvPr>
            <p:ph type="pic" idx="2"/>
          </p:nvPr>
        </p:nvSpPr>
        <p:spPr>
          <a:xfrm>
            <a:off x="488742" y="1700213"/>
            <a:ext cx="2664000" cy="1260000"/>
          </a:xfrm>
          <a:prstGeom prst="rect">
            <a:avLst/>
          </a:prstGeom>
          <a:noFill/>
          <a:ln>
            <a:noFill/>
          </a:ln>
        </p:spPr>
      </p:sp>
      <p:sp>
        <p:nvSpPr>
          <p:cNvPr id="464" name="Google Shape;464;p189"/>
          <p:cNvSpPr>
            <a:spLocks noGrp="1"/>
          </p:cNvSpPr>
          <p:nvPr>
            <p:ph type="pic" idx="3"/>
          </p:nvPr>
        </p:nvSpPr>
        <p:spPr>
          <a:xfrm>
            <a:off x="3341040" y="1700212"/>
            <a:ext cx="2664000" cy="1260000"/>
          </a:xfrm>
          <a:prstGeom prst="rect">
            <a:avLst/>
          </a:prstGeom>
          <a:noFill/>
          <a:ln>
            <a:noFill/>
          </a:ln>
        </p:spPr>
      </p:sp>
      <p:sp>
        <p:nvSpPr>
          <p:cNvPr id="465" name="Google Shape;465;p189"/>
          <p:cNvSpPr>
            <a:spLocks noGrp="1"/>
          </p:cNvSpPr>
          <p:nvPr>
            <p:ph type="pic" idx="4"/>
          </p:nvPr>
        </p:nvSpPr>
        <p:spPr>
          <a:xfrm>
            <a:off x="6193338" y="1700212"/>
            <a:ext cx="2664000" cy="1260000"/>
          </a:xfrm>
          <a:prstGeom prst="rect">
            <a:avLst/>
          </a:prstGeom>
          <a:noFill/>
          <a:ln>
            <a:noFill/>
          </a:ln>
        </p:spPr>
      </p:sp>
      <p:sp>
        <p:nvSpPr>
          <p:cNvPr id="466" name="Google Shape;466;p189"/>
          <p:cNvSpPr>
            <a:spLocks noGrp="1"/>
          </p:cNvSpPr>
          <p:nvPr>
            <p:ph type="pic" idx="5"/>
          </p:nvPr>
        </p:nvSpPr>
        <p:spPr>
          <a:xfrm>
            <a:off x="9045636" y="1700212"/>
            <a:ext cx="2664000" cy="1260000"/>
          </a:xfrm>
          <a:prstGeom prst="rect">
            <a:avLst/>
          </a:prstGeom>
          <a:noFill/>
          <a:ln>
            <a:noFill/>
          </a:ln>
        </p:spPr>
      </p:sp>
      <p:sp>
        <p:nvSpPr>
          <p:cNvPr id="467" name="Google Shape;467;p189"/>
          <p:cNvSpPr txBox="1">
            <a:spLocks noGrp="1"/>
          </p:cNvSpPr>
          <p:nvPr>
            <p:ph type="body" idx="1"/>
          </p:nvPr>
        </p:nvSpPr>
        <p:spPr>
          <a:xfrm>
            <a:off x="482363"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68" name="Google Shape;468;p189"/>
          <p:cNvSpPr txBox="1">
            <a:spLocks noGrp="1"/>
          </p:cNvSpPr>
          <p:nvPr>
            <p:ph type="body" idx="6"/>
          </p:nvPr>
        </p:nvSpPr>
        <p:spPr>
          <a:xfrm>
            <a:off x="6207211"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69" name="Google Shape;469;p189"/>
          <p:cNvSpPr txBox="1">
            <a:spLocks noGrp="1"/>
          </p:cNvSpPr>
          <p:nvPr>
            <p:ph type="body" idx="7"/>
          </p:nvPr>
        </p:nvSpPr>
        <p:spPr>
          <a:xfrm>
            <a:off x="3344787"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70" name="Google Shape;470;p189"/>
          <p:cNvSpPr txBox="1">
            <a:spLocks noGrp="1"/>
          </p:cNvSpPr>
          <p:nvPr>
            <p:ph type="body" idx="8"/>
          </p:nvPr>
        </p:nvSpPr>
        <p:spPr>
          <a:xfrm>
            <a:off x="9069636"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71" name="Google Shape;471;p189"/>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72" name="Google Shape;472;p18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1_Team profile 2">
  <p:cSld name="1_Team profile 2">
    <p:spTree>
      <p:nvGrpSpPr>
        <p:cNvPr id="1" name="Shape 473"/>
        <p:cNvGrpSpPr/>
        <p:nvPr/>
      </p:nvGrpSpPr>
      <p:grpSpPr>
        <a:xfrm>
          <a:off x="0" y="0"/>
          <a:ext cx="0" cy="0"/>
          <a:chOff x="0" y="0"/>
          <a:chExt cx="0" cy="0"/>
        </a:xfrm>
      </p:grpSpPr>
      <p:sp>
        <p:nvSpPr>
          <p:cNvPr id="474" name="Google Shape;474;p190"/>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5" name="Google Shape;475;p190"/>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6" name="Google Shape;476;p190"/>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7" name="Google Shape;477;p190"/>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8" name="Google Shape;478;p190"/>
          <p:cNvSpPr>
            <a:spLocks noGrp="1"/>
          </p:cNvSpPr>
          <p:nvPr>
            <p:ph type="pic" idx="2"/>
          </p:nvPr>
        </p:nvSpPr>
        <p:spPr>
          <a:xfrm>
            <a:off x="476780" y="1880213"/>
            <a:ext cx="2116800" cy="1591200"/>
          </a:xfrm>
          <a:prstGeom prst="rect">
            <a:avLst/>
          </a:prstGeom>
          <a:noFill/>
          <a:ln>
            <a:noFill/>
          </a:ln>
        </p:spPr>
      </p:sp>
      <p:sp>
        <p:nvSpPr>
          <p:cNvPr id="479" name="Google Shape;479;p190"/>
          <p:cNvSpPr>
            <a:spLocks noGrp="1"/>
          </p:cNvSpPr>
          <p:nvPr>
            <p:ph type="pic" idx="3"/>
          </p:nvPr>
        </p:nvSpPr>
        <p:spPr>
          <a:xfrm>
            <a:off x="6204097" y="1880212"/>
            <a:ext cx="2116800" cy="1591200"/>
          </a:xfrm>
          <a:prstGeom prst="rect">
            <a:avLst/>
          </a:prstGeom>
          <a:noFill/>
          <a:ln>
            <a:noFill/>
          </a:ln>
        </p:spPr>
      </p:sp>
      <p:sp>
        <p:nvSpPr>
          <p:cNvPr id="480" name="Google Shape;480;p190"/>
          <p:cNvSpPr>
            <a:spLocks noGrp="1"/>
          </p:cNvSpPr>
          <p:nvPr>
            <p:ph type="pic" idx="4"/>
          </p:nvPr>
        </p:nvSpPr>
        <p:spPr>
          <a:xfrm>
            <a:off x="481779" y="4256211"/>
            <a:ext cx="2116800" cy="1591200"/>
          </a:xfrm>
          <a:prstGeom prst="rect">
            <a:avLst/>
          </a:prstGeom>
          <a:noFill/>
          <a:ln>
            <a:noFill/>
          </a:ln>
        </p:spPr>
      </p:sp>
      <p:sp>
        <p:nvSpPr>
          <p:cNvPr id="481" name="Google Shape;481;p190"/>
          <p:cNvSpPr>
            <a:spLocks noGrp="1"/>
          </p:cNvSpPr>
          <p:nvPr>
            <p:ph type="pic" idx="5"/>
          </p:nvPr>
        </p:nvSpPr>
        <p:spPr>
          <a:xfrm>
            <a:off x="6204097" y="4256211"/>
            <a:ext cx="2116800" cy="1591200"/>
          </a:xfrm>
          <a:prstGeom prst="rect">
            <a:avLst/>
          </a:prstGeom>
          <a:noFill/>
          <a:ln>
            <a:noFill/>
          </a:ln>
        </p:spPr>
      </p:sp>
      <p:sp>
        <p:nvSpPr>
          <p:cNvPr id="482" name="Google Shape;482;p190"/>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3" name="Google Shape;483;p190"/>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4" name="Google Shape;484;p190"/>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5" name="Google Shape;485;p190"/>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6" name="Google Shape;486;p190"/>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7" name="Google Shape;487;p19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1_3 picture and text">
  <p:cSld name="1_3 picture and text">
    <p:spTree>
      <p:nvGrpSpPr>
        <p:cNvPr id="1" name="Shape 488"/>
        <p:cNvGrpSpPr/>
        <p:nvPr/>
      </p:nvGrpSpPr>
      <p:grpSpPr>
        <a:xfrm>
          <a:off x="0" y="0"/>
          <a:ext cx="0" cy="0"/>
          <a:chOff x="0" y="0"/>
          <a:chExt cx="0" cy="0"/>
        </a:xfrm>
      </p:grpSpPr>
      <p:sp>
        <p:nvSpPr>
          <p:cNvPr id="489" name="Google Shape;489;p191"/>
          <p:cNvSpPr>
            <a:spLocks noGrp="1"/>
          </p:cNvSpPr>
          <p:nvPr>
            <p:ph type="pic" idx="2"/>
          </p:nvPr>
        </p:nvSpPr>
        <p:spPr>
          <a:xfrm>
            <a:off x="478609" y="1700213"/>
            <a:ext cx="3639312" cy="2052830"/>
          </a:xfrm>
          <a:prstGeom prst="rect">
            <a:avLst/>
          </a:prstGeom>
          <a:noFill/>
          <a:ln>
            <a:noFill/>
          </a:ln>
        </p:spPr>
      </p:sp>
      <p:sp>
        <p:nvSpPr>
          <p:cNvPr id="490" name="Google Shape;490;p191"/>
          <p:cNvSpPr>
            <a:spLocks noGrp="1"/>
          </p:cNvSpPr>
          <p:nvPr>
            <p:ph type="pic" idx="3"/>
          </p:nvPr>
        </p:nvSpPr>
        <p:spPr>
          <a:xfrm>
            <a:off x="8082784" y="1700213"/>
            <a:ext cx="3639316" cy="2059099"/>
          </a:xfrm>
          <a:prstGeom prst="rect">
            <a:avLst/>
          </a:prstGeom>
          <a:noFill/>
          <a:ln>
            <a:noFill/>
          </a:ln>
        </p:spPr>
      </p:sp>
      <p:sp>
        <p:nvSpPr>
          <p:cNvPr id="491" name="Google Shape;491;p191"/>
          <p:cNvSpPr>
            <a:spLocks noGrp="1"/>
          </p:cNvSpPr>
          <p:nvPr>
            <p:ph type="pic" idx="4"/>
          </p:nvPr>
        </p:nvSpPr>
        <p:spPr>
          <a:xfrm>
            <a:off x="4284188" y="1700212"/>
            <a:ext cx="3636962" cy="2057767"/>
          </a:xfrm>
          <a:prstGeom prst="rect">
            <a:avLst/>
          </a:prstGeom>
          <a:noFill/>
          <a:ln>
            <a:noFill/>
          </a:ln>
        </p:spPr>
      </p:sp>
      <p:sp>
        <p:nvSpPr>
          <p:cNvPr id="492" name="Google Shape;492;p191"/>
          <p:cNvSpPr txBox="1">
            <a:spLocks noGrp="1"/>
          </p:cNvSpPr>
          <p:nvPr>
            <p:ph type="body" idx="1"/>
          </p:nvPr>
        </p:nvSpPr>
        <p:spPr>
          <a:xfrm>
            <a:off x="478609" y="3832225"/>
            <a:ext cx="3639312" cy="21814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3" name="Google Shape;493;p191"/>
          <p:cNvSpPr txBox="1">
            <a:spLocks noGrp="1"/>
          </p:cNvSpPr>
          <p:nvPr>
            <p:ph type="body" idx="5"/>
          </p:nvPr>
        </p:nvSpPr>
        <p:spPr>
          <a:xfrm>
            <a:off x="4278313" y="3832224"/>
            <a:ext cx="3636962" cy="218668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4" name="Google Shape;494;p191"/>
          <p:cNvSpPr txBox="1">
            <a:spLocks noGrp="1"/>
          </p:cNvSpPr>
          <p:nvPr>
            <p:ph type="body" idx="6"/>
          </p:nvPr>
        </p:nvSpPr>
        <p:spPr>
          <a:xfrm>
            <a:off x="8082784" y="3832224"/>
            <a:ext cx="3639316" cy="2188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5" name="Google Shape;495;p191"/>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6" name="Google Shape;496;p19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1_Qualifications 2 x 1">
  <p:cSld name="1_Qualifications 2 x 1">
    <p:spTree>
      <p:nvGrpSpPr>
        <p:cNvPr id="1" name="Shape 497"/>
        <p:cNvGrpSpPr/>
        <p:nvPr/>
      </p:nvGrpSpPr>
      <p:grpSpPr>
        <a:xfrm>
          <a:off x="0" y="0"/>
          <a:ext cx="0" cy="0"/>
          <a:chOff x="0" y="0"/>
          <a:chExt cx="0" cy="0"/>
        </a:xfrm>
      </p:grpSpPr>
      <p:sp>
        <p:nvSpPr>
          <p:cNvPr id="498" name="Google Shape;498;p192"/>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9" name="Google Shape;499;p192"/>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0" name="Google Shape;500;p192"/>
          <p:cNvSpPr txBox="1">
            <a:spLocks noGrp="1"/>
          </p:cNvSpPr>
          <p:nvPr>
            <p:ph type="body" idx="2"/>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1" name="Google Shape;501;p192"/>
          <p:cNvSpPr txBox="1">
            <a:spLocks noGrp="1"/>
          </p:cNvSpPr>
          <p:nvPr>
            <p:ph type="body" idx="3"/>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2" name="Google Shape;502;p192"/>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03" name="Google Shape;503;p192"/>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04" name="Google Shape;504;p192"/>
          <p:cNvSpPr>
            <a:spLocks noGrp="1"/>
          </p:cNvSpPr>
          <p:nvPr>
            <p:ph type="pic" idx="4"/>
          </p:nvPr>
        </p:nvSpPr>
        <p:spPr>
          <a:xfrm>
            <a:off x="10467635" y="1857892"/>
            <a:ext cx="1244161" cy="549275"/>
          </a:xfrm>
          <a:prstGeom prst="rect">
            <a:avLst/>
          </a:prstGeom>
          <a:noFill/>
          <a:ln>
            <a:noFill/>
          </a:ln>
        </p:spPr>
      </p:sp>
      <p:sp>
        <p:nvSpPr>
          <p:cNvPr id="505" name="Google Shape;505;p192"/>
          <p:cNvSpPr>
            <a:spLocks noGrp="1"/>
          </p:cNvSpPr>
          <p:nvPr>
            <p:ph type="pic" idx="5"/>
          </p:nvPr>
        </p:nvSpPr>
        <p:spPr>
          <a:xfrm>
            <a:off x="4734795" y="1863917"/>
            <a:ext cx="1244906" cy="549275"/>
          </a:xfrm>
          <a:prstGeom prst="rect">
            <a:avLst/>
          </a:prstGeom>
          <a:noFill/>
          <a:ln>
            <a:noFill/>
          </a:ln>
        </p:spPr>
      </p:sp>
    </p:spTree>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1_Qualifications 2 x 2">
  <p:cSld name="1_Qualifications 2 x 2">
    <p:spTree>
      <p:nvGrpSpPr>
        <p:cNvPr id="1" name="Shape 506"/>
        <p:cNvGrpSpPr/>
        <p:nvPr/>
      </p:nvGrpSpPr>
      <p:grpSpPr>
        <a:xfrm>
          <a:off x="0" y="0"/>
          <a:ext cx="0" cy="0"/>
          <a:chOff x="0" y="0"/>
          <a:chExt cx="0" cy="0"/>
        </a:xfrm>
      </p:grpSpPr>
      <p:sp>
        <p:nvSpPr>
          <p:cNvPr id="507" name="Google Shape;507;p193"/>
          <p:cNvSpPr txBox="1">
            <a:spLocks noGrp="1"/>
          </p:cNvSpPr>
          <p:nvPr>
            <p:ph type="body" idx="1"/>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8" name="Google Shape;508;p193"/>
          <p:cNvSpPr txBox="1">
            <a:spLocks noGrp="1"/>
          </p:cNvSpPr>
          <p:nvPr>
            <p:ph type="body" idx="2"/>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9" name="Google Shape;509;p193"/>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0" name="Google Shape;510;p193"/>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1" name="Google Shape;511;p193"/>
          <p:cNvSpPr>
            <a:spLocks noGrp="1"/>
          </p:cNvSpPr>
          <p:nvPr>
            <p:ph type="pic" idx="3"/>
          </p:nvPr>
        </p:nvSpPr>
        <p:spPr>
          <a:xfrm>
            <a:off x="10467635" y="1857892"/>
            <a:ext cx="1244161" cy="549275"/>
          </a:xfrm>
          <a:prstGeom prst="rect">
            <a:avLst/>
          </a:prstGeom>
          <a:noFill/>
          <a:ln>
            <a:noFill/>
          </a:ln>
        </p:spPr>
      </p:sp>
      <p:sp>
        <p:nvSpPr>
          <p:cNvPr id="512" name="Google Shape;512;p193"/>
          <p:cNvSpPr txBox="1">
            <a:spLocks noGrp="1"/>
          </p:cNvSpPr>
          <p:nvPr>
            <p:ph type="body" idx="4"/>
          </p:nvPr>
        </p:nvSpPr>
        <p:spPr>
          <a:xfrm>
            <a:off x="469899"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13" name="Google Shape;513;p193"/>
          <p:cNvSpPr txBox="1">
            <a:spLocks noGrp="1"/>
          </p:cNvSpPr>
          <p:nvPr>
            <p:ph type="body" idx="5"/>
          </p:nvPr>
        </p:nvSpPr>
        <p:spPr>
          <a:xfrm>
            <a:off x="6177460"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14" name="Google Shape;514;p193"/>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5" name="Google Shape;515;p193"/>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6" name="Google Shape;516;p193"/>
          <p:cNvSpPr>
            <a:spLocks noGrp="1"/>
          </p:cNvSpPr>
          <p:nvPr>
            <p:ph type="pic" idx="6"/>
          </p:nvPr>
        </p:nvSpPr>
        <p:spPr>
          <a:xfrm>
            <a:off x="4700436" y="4249683"/>
            <a:ext cx="1274916" cy="549275"/>
          </a:xfrm>
          <a:prstGeom prst="rect">
            <a:avLst/>
          </a:prstGeom>
          <a:noFill/>
          <a:ln>
            <a:noFill/>
          </a:ln>
        </p:spPr>
      </p:sp>
      <p:sp>
        <p:nvSpPr>
          <p:cNvPr id="517" name="Google Shape;517;p193"/>
          <p:cNvSpPr>
            <a:spLocks noGrp="1"/>
          </p:cNvSpPr>
          <p:nvPr>
            <p:ph type="pic" idx="7"/>
          </p:nvPr>
        </p:nvSpPr>
        <p:spPr>
          <a:xfrm>
            <a:off x="10459036" y="4248209"/>
            <a:ext cx="1244160" cy="549275"/>
          </a:xfrm>
          <a:prstGeom prst="rect">
            <a:avLst/>
          </a:prstGeom>
          <a:noFill/>
          <a:ln>
            <a:noFill/>
          </a:ln>
        </p:spPr>
      </p:sp>
      <p:sp>
        <p:nvSpPr>
          <p:cNvPr id="518" name="Google Shape;518;p193"/>
          <p:cNvSpPr>
            <a:spLocks noGrp="1"/>
          </p:cNvSpPr>
          <p:nvPr>
            <p:ph type="pic" idx="8"/>
          </p:nvPr>
        </p:nvSpPr>
        <p:spPr>
          <a:xfrm>
            <a:off x="4734795" y="1863917"/>
            <a:ext cx="1244906" cy="549275"/>
          </a:xfrm>
          <a:prstGeom prst="rect">
            <a:avLst/>
          </a:prstGeom>
          <a:noFill/>
          <a:ln>
            <a:noFill/>
          </a:ln>
        </p:spPr>
      </p:sp>
      <p:sp>
        <p:nvSpPr>
          <p:cNvPr id="519" name="Google Shape;519;p193"/>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20" name="Google Shape;520;p19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1_3 column green line">
  <p:cSld name="1_3 column green line">
    <p:spTree>
      <p:nvGrpSpPr>
        <p:cNvPr id="1" name="Shape 521"/>
        <p:cNvGrpSpPr/>
        <p:nvPr/>
      </p:nvGrpSpPr>
      <p:grpSpPr>
        <a:xfrm>
          <a:off x="0" y="0"/>
          <a:ext cx="0" cy="0"/>
          <a:chOff x="0" y="0"/>
          <a:chExt cx="0" cy="0"/>
        </a:xfrm>
      </p:grpSpPr>
      <p:sp>
        <p:nvSpPr>
          <p:cNvPr id="522" name="Google Shape;522;p194"/>
          <p:cNvSpPr/>
          <p:nvPr/>
        </p:nvSpPr>
        <p:spPr>
          <a:xfrm>
            <a:off x="4278313" y="1705968"/>
            <a:ext cx="3636962"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23" name="Google Shape;523;p194"/>
          <p:cNvSpPr/>
          <p:nvPr/>
        </p:nvSpPr>
        <p:spPr>
          <a:xfrm>
            <a:off x="469900" y="1705968"/>
            <a:ext cx="3627438"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24" name="Google Shape;524;p194"/>
          <p:cNvSpPr/>
          <p:nvPr/>
        </p:nvSpPr>
        <p:spPr>
          <a:xfrm>
            <a:off x="8104176"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25" name="Google Shape;525;p194"/>
          <p:cNvSpPr txBox="1">
            <a:spLocks noGrp="1"/>
          </p:cNvSpPr>
          <p:nvPr>
            <p:ph type="body" idx="1"/>
          </p:nvPr>
        </p:nvSpPr>
        <p:spPr>
          <a:xfrm>
            <a:off x="4278313" y="1851441"/>
            <a:ext cx="363016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26" name="Google Shape;526;p194"/>
          <p:cNvSpPr txBox="1">
            <a:spLocks noGrp="1"/>
          </p:cNvSpPr>
          <p:nvPr>
            <p:ph type="body" idx="2"/>
          </p:nvPr>
        </p:nvSpPr>
        <p:spPr>
          <a:xfrm>
            <a:off x="469900" y="1851441"/>
            <a:ext cx="362743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27" name="Google Shape;527;p194"/>
          <p:cNvSpPr txBox="1">
            <a:spLocks noGrp="1"/>
          </p:cNvSpPr>
          <p:nvPr>
            <p:ph type="body" idx="3"/>
          </p:nvPr>
        </p:nvSpPr>
        <p:spPr>
          <a:xfrm>
            <a:off x="8093075"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28" name="Google Shape;528;p194"/>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29" name="Google Shape;529;p19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1_4 column icon">
  <p:cSld name="1_4 column icon">
    <p:spTree>
      <p:nvGrpSpPr>
        <p:cNvPr id="1" name="Shape 530"/>
        <p:cNvGrpSpPr/>
        <p:nvPr/>
      </p:nvGrpSpPr>
      <p:grpSpPr>
        <a:xfrm>
          <a:off x="0" y="0"/>
          <a:ext cx="0" cy="0"/>
          <a:chOff x="0" y="0"/>
          <a:chExt cx="0" cy="0"/>
        </a:xfrm>
      </p:grpSpPr>
      <p:sp>
        <p:nvSpPr>
          <p:cNvPr id="531" name="Google Shape;531;p195"/>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2" name="Google Shape;532;p195"/>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3" name="Google Shape;533;p195"/>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4" name="Google Shape;534;p195"/>
          <p:cNvSpPr txBox="1">
            <a:spLocks noGrp="1"/>
          </p:cNvSpPr>
          <p:nvPr>
            <p:ph type="body" idx="4"/>
          </p:nvPr>
        </p:nvSpPr>
        <p:spPr>
          <a:xfrm>
            <a:off x="6243366"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5" name="Google Shape;535;p195"/>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36" name="Google Shape;536;p19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1_4 column icon green">
  <p:cSld name="1_4 column icon green">
    <p:bg>
      <p:bgPr>
        <a:solidFill>
          <a:schemeClr val="accent2"/>
        </a:solidFill>
        <a:effectLst/>
      </p:bgPr>
    </p:bg>
    <p:spTree>
      <p:nvGrpSpPr>
        <p:cNvPr id="1" name="Shape 537"/>
        <p:cNvGrpSpPr/>
        <p:nvPr/>
      </p:nvGrpSpPr>
      <p:grpSpPr>
        <a:xfrm>
          <a:off x="0" y="0"/>
          <a:ext cx="0" cy="0"/>
          <a:chOff x="0" y="0"/>
          <a:chExt cx="0" cy="0"/>
        </a:xfrm>
      </p:grpSpPr>
      <p:sp>
        <p:nvSpPr>
          <p:cNvPr id="538" name="Google Shape;538;p196"/>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39" name="Google Shape;539;p196"/>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40" name="Google Shape;540;p196"/>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41" name="Google Shape;541;p196"/>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42" name="Google Shape;542;p196"/>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543" name="Google Shape;543;p196"/>
          <p:cNvSpPr txBox="1"/>
          <p:nvPr/>
        </p:nvSpPr>
        <p:spPr>
          <a:xfrm>
            <a:off x="11382378" y="6477001"/>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
        <p:nvSpPr>
          <p:cNvPr id="544" name="Google Shape;544;p196"/>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45" name="Google Shape;545;p19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1_Title, subtitle, 1 column text with charts">
  <p:cSld name="1_Title, subtitle, 1 column text with charts">
    <p:spTree>
      <p:nvGrpSpPr>
        <p:cNvPr id="1" name="Shape 546"/>
        <p:cNvGrpSpPr/>
        <p:nvPr/>
      </p:nvGrpSpPr>
      <p:grpSpPr>
        <a:xfrm>
          <a:off x="0" y="0"/>
          <a:ext cx="0" cy="0"/>
          <a:chOff x="0" y="0"/>
          <a:chExt cx="0" cy="0"/>
        </a:xfrm>
      </p:grpSpPr>
      <p:sp>
        <p:nvSpPr>
          <p:cNvPr id="547" name="Google Shape;547;p197"/>
          <p:cNvSpPr txBox="1">
            <a:spLocks noGrp="1"/>
          </p:cNvSpPr>
          <p:nvPr>
            <p:ph type="body" idx="1"/>
          </p:nvPr>
        </p:nvSpPr>
        <p:spPr>
          <a:xfrm>
            <a:off x="467783" y="1665817"/>
            <a:ext cx="553773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48" name="Google Shape;548;p197"/>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49" name="Google Shape;549;p19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matchingName="Agenda Layout Black">
  <p:cSld name="Agenda Layout Black">
    <p:bg>
      <p:bgPr>
        <a:solidFill>
          <a:schemeClr val="dk1"/>
        </a:solidFill>
        <a:effectLst/>
      </p:bgPr>
    </p:bg>
    <p:spTree>
      <p:nvGrpSpPr>
        <p:cNvPr id="1" name="Shape 550"/>
        <p:cNvGrpSpPr/>
        <p:nvPr/>
      </p:nvGrpSpPr>
      <p:grpSpPr>
        <a:xfrm>
          <a:off x="0" y="0"/>
          <a:ext cx="0" cy="0"/>
          <a:chOff x="0" y="0"/>
          <a:chExt cx="0" cy="0"/>
        </a:xfrm>
      </p:grpSpPr>
      <p:sp>
        <p:nvSpPr>
          <p:cNvPr id="551" name="Google Shape;551;p198"/>
          <p:cNvSpPr txBox="1">
            <a:spLocks noGrp="1"/>
          </p:cNvSpPr>
          <p:nvPr>
            <p:ph type="body" idx="1"/>
          </p:nvPr>
        </p:nvSpPr>
        <p:spPr>
          <a:xfrm>
            <a:off x="480484" y="488441"/>
            <a:ext cx="9029604" cy="5810760"/>
          </a:xfrm>
          <a:prstGeom prst="rect">
            <a:avLst/>
          </a:prstGeom>
          <a:noFill/>
          <a:ln>
            <a:noFill/>
          </a:ln>
        </p:spPr>
        <p:txBody>
          <a:bodyPr spcFirstLastPara="1" wrap="square" lIns="0" tIns="0" rIns="0" bIns="0" anchor="ctr" anchorCtr="0">
            <a:noAutofit/>
          </a:bodyPr>
          <a:lstStyle>
            <a:lvl1pPr marL="457200" lvl="0" indent="-228600" algn="l">
              <a:spcBef>
                <a:spcPts val="4800"/>
              </a:spcBef>
              <a:spcAft>
                <a:spcPts val="0"/>
              </a:spcAft>
              <a:buClr>
                <a:schemeClr val="lt1"/>
              </a:buClr>
              <a:buSzPts val="5400"/>
              <a:buNone/>
              <a:defRPr sz="54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52" name="Google Shape;552;p198"/>
          <p:cNvSpPr txBox="1"/>
          <p:nvPr/>
        </p:nvSpPr>
        <p:spPr>
          <a:xfrm>
            <a:off x="6336000" y="6476999"/>
            <a:ext cx="4896560"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r>
              <a:rPr lang="fr-FR" sz="650" b="1">
                <a:solidFill>
                  <a:srgbClr val="75787B"/>
                </a:solidFill>
                <a:latin typeface="Verdana"/>
                <a:ea typeface="Verdana"/>
                <a:cs typeface="Verdana"/>
                <a:sym typeface="Verdana"/>
              </a:rPr>
              <a:t>Deloitte Analytics  </a:t>
            </a:r>
            <a:r>
              <a:rPr lang="fr-FR" sz="650">
                <a:solidFill>
                  <a:srgbClr val="75787B"/>
                </a:solidFill>
                <a:latin typeface="Verdana"/>
                <a:ea typeface="Verdana"/>
                <a:cs typeface="Verdana"/>
                <a:sym typeface="Verdana"/>
              </a:rPr>
              <a:t>Smart Insights. Stronger Outcomes. </a:t>
            </a:r>
            <a:endParaRPr/>
          </a:p>
        </p:txBody>
      </p:sp>
      <p:sp>
        <p:nvSpPr>
          <p:cNvPr id="553" name="Google Shape;553;p198"/>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
        <p:nvSpPr>
          <p:cNvPr id="554" name="Google Shape;554;p19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Divider - Deloitte dark green">
  <p:cSld name="Divider - Deloitte dark green">
    <p:bg>
      <p:bgPr>
        <a:solidFill>
          <a:schemeClr val="accent2"/>
        </a:solidFill>
        <a:effectLst/>
      </p:bgPr>
    </p:bg>
    <p:spTree>
      <p:nvGrpSpPr>
        <p:cNvPr id="1" name="Shape 96"/>
        <p:cNvGrpSpPr/>
        <p:nvPr/>
      </p:nvGrpSpPr>
      <p:grpSpPr>
        <a:xfrm>
          <a:off x="0" y="0"/>
          <a:ext cx="0" cy="0"/>
          <a:chOff x="0" y="0"/>
          <a:chExt cx="0" cy="0"/>
        </a:xfrm>
      </p:grpSpPr>
      <p:sp>
        <p:nvSpPr>
          <p:cNvPr id="97" name="Google Shape;97;p127"/>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27"/>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9" name="Google Shape;99;p127"/>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1_Contents Black 4-Column - B">
  <p:cSld name="1_Contents Black 4-Column - B">
    <p:bg>
      <p:bgPr>
        <a:solidFill>
          <a:schemeClr val="dk1"/>
        </a:solidFill>
        <a:effectLst/>
      </p:bgPr>
    </p:bg>
    <p:spTree>
      <p:nvGrpSpPr>
        <p:cNvPr id="1" name="Shape 555"/>
        <p:cNvGrpSpPr/>
        <p:nvPr/>
      </p:nvGrpSpPr>
      <p:grpSpPr>
        <a:xfrm>
          <a:off x="0" y="0"/>
          <a:ext cx="0" cy="0"/>
          <a:chOff x="0" y="0"/>
          <a:chExt cx="0" cy="0"/>
        </a:xfrm>
      </p:grpSpPr>
      <p:sp>
        <p:nvSpPr>
          <p:cNvPr id="556" name="Google Shape;556;p19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57" name="Google Shape;557;p19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5400"/>
              <a:buFont typeface="Verdana"/>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matchingName="Pullout statement black">
  <p:cSld name="Pullout statement black">
    <p:bg>
      <p:bgPr>
        <a:solidFill>
          <a:schemeClr val="dk1"/>
        </a:solidFill>
        <a:effectLst/>
      </p:bgPr>
    </p:bg>
    <p:spTree>
      <p:nvGrpSpPr>
        <p:cNvPr id="1" name="Shape 558"/>
        <p:cNvGrpSpPr/>
        <p:nvPr/>
      </p:nvGrpSpPr>
      <p:grpSpPr>
        <a:xfrm>
          <a:off x="0" y="0"/>
          <a:ext cx="0" cy="0"/>
          <a:chOff x="0" y="0"/>
          <a:chExt cx="0" cy="0"/>
        </a:xfrm>
      </p:grpSpPr>
      <p:sp>
        <p:nvSpPr>
          <p:cNvPr id="559" name="Google Shape;559;p200"/>
          <p:cNvSpPr txBox="1">
            <a:spLocks noGrp="1"/>
          </p:cNvSpPr>
          <p:nvPr>
            <p:ph type="body" idx="1"/>
          </p:nvPr>
        </p:nvSpPr>
        <p:spPr>
          <a:xfrm>
            <a:off x="480483" y="493847"/>
            <a:ext cx="11267583" cy="569953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A5A5A5"/>
              </a:buClr>
              <a:buSzPts val="4400"/>
              <a:buNone/>
              <a:defRPr sz="4400" b="0">
                <a:solidFill>
                  <a:srgbClr val="A5A5A5"/>
                </a:solidFill>
              </a:defRPr>
            </a:lvl1pPr>
            <a:lvl2pPr marL="914400" lvl="1" indent="-228600" algn="l">
              <a:spcBef>
                <a:spcPts val="0"/>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60" name="Google Shape;560;p200"/>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
        <p:nvSpPr>
          <p:cNvPr id="561" name="Google Shape;561;p200"/>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62" name="Google Shape;562;p200"/>
          <p:cNvSpPr txBox="1"/>
          <p:nvPr/>
        </p:nvSpPr>
        <p:spPr>
          <a:xfrm>
            <a:off x="6336000" y="6476999"/>
            <a:ext cx="4896560"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r>
              <a:rPr lang="fr-FR" sz="650" b="1">
                <a:solidFill>
                  <a:srgbClr val="75787B"/>
                </a:solidFill>
                <a:latin typeface="Verdana"/>
                <a:ea typeface="Verdana"/>
                <a:cs typeface="Verdana"/>
                <a:sym typeface="Verdana"/>
              </a:rPr>
              <a:t>Deloitte Analytics  </a:t>
            </a:r>
            <a:r>
              <a:rPr lang="fr-FR" sz="650">
                <a:solidFill>
                  <a:srgbClr val="75787B"/>
                </a:solidFill>
                <a:latin typeface="Verdana"/>
                <a:ea typeface="Verdana"/>
                <a:cs typeface="Verdana"/>
                <a:sym typeface="Verdana"/>
              </a:rPr>
              <a:t>Smart Insights. Stronger Outcomes. </a:t>
            </a:r>
            <a:endParaRPr/>
          </a:p>
        </p:txBody>
      </p:sp>
    </p:spTree>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ontents Black 4-Column - A">
  <p:cSld name="Contents Black 4-Column - A">
    <p:bg>
      <p:bgPr>
        <a:solidFill>
          <a:schemeClr val="dk1"/>
        </a:solidFill>
        <a:effectLst/>
      </p:bgPr>
    </p:bg>
    <p:spTree>
      <p:nvGrpSpPr>
        <p:cNvPr id="1" name="Shape 563"/>
        <p:cNvGrpSpPr/>
        <p:nvPr/>
      </p:nvGrpSpPr>
      <p:grpSpPr>
        <a:xfrm>
          <a:off x="0" y="0"/>
          <a:ext cx="0" cy="0"/>
          <a:chOff x="0" y="0"/>
          <a:chExt cx="0" cy="0"/>
        </a:xfrm>
      </p:grpSpPr>
      <p:sp>
        <p:nvSpPr>
          <p:cNvPr id="564" name="Google Shape;564;p201"/>
          <p:cNvSpPr txBox="1">
            <a:spLocks noGrp="1"/>
          </p:cNvSpPr>
          <p:nvPr>
            <p:ph type="title"/>
          </p:nvPr>
        </p:nvSpPr>
        <p:spPr>
          <a:xfrm>
            <a:off x="469900" y="402587"/>
            <a:ext cx="11252200" cy="491040"/>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FFFFFF"/>
              </a:buClr>
              <a:buSzPts val="3200"/>
              <a:buFont typeface="Verdana"/>
              <a:buNone/>
              <a:defRPr sz="3200" b="1">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5" name="Google Shape;565;p201"/>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66" name="Google Shape;566;p201"/>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Tree>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Key statement Layout - Black">
  <p:cSld name="Key statement Layout - Black">
    <p:bg>
      <p:bgPr>
        <a:solidFill>
          <a:schemeClr val="dk1"/>
        </a:solidFill>
        <a:effectLst/>
      </p:bgPr>
    </p:bg>
    <p:spTree>
      <p:nvGrpSpPr>
        <p:cNvPr id="1" name="Shape 567"/>
        <p:cNvGrpSpPr/>
        <p:nvPr/>
      </p:nvGrpSpPr>
      <p:grpSpPr>
        <a:xfrm>
          <a:off x="0" y="0"/>
          <a:ext cx="0" cy="0"/>
          <a:chOff x="0" y="0"/>
          <a:chExt cx="0" cy="0"/>
        </a:xfrm>
      </p:grpSpPr>
      <p:sp>
        <p:nvSpPr>
          <p:cNvPr id="568" name="Google Shape;568;p202"/>
          <p:cNvSpPr txBox="1">
            <a:spLocks noGrp="1"/>
          </p:cNvSpPr>
          <p:nvPr>
            <p:ph type="body" idx="1"/>
          </p:nvPr>
        </p:nvSpPr>
        <p:spPr>
          <a:xfrm>
            <a:off x="6576167" y="488441"/>
            <a:ext cx="5134991" cy="5810760"/>
          </a:xfrm>
          <a:prstGeom prst="rect">
            <a:avLst/>
          </a:prstGeom>
          <a:noFill/>
          <a:ln>
            <a:noFill/>
          </a:ln>
        </p:spPr>
        <p:txBody>
          <a:bodyPr spcFirstLastPara="1" wrap="square" lIns="0" tIns="0" rIns="0" bIns="0" anchor="ctr" anchorCtr="1">
            <a:noAutofit/>
          </a:bodyPr>
          <a:lstStyle>
            <a:lvl1pPr marL="457200" lvl="0" indent="-228600" algn="l">
              <a:spcBef>
                <a:spcPts val="4800"/>
              </a:spcBef>
              <a:spcAft>
                <a:spcPts val="0"/>
              </a:spcAft>
              <a:buClr>
                <a:schemeClr val="lt1"/>
              </a:buClr>
              <a:buSzPts val="3000"/>
              <a:buNone/>
              <a:defRPr sz="30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69" name="Google Shape;569;p202"/>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
        <p:nvSpPr>
          <p:cNvPr id="570" name="Google Shape;570;p20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71" name="Google Shape;571;p202"/>
          <p:cNvSpPr txBox="1"/>
          <p:nvPr/>
        </p:nvSpPr>
        <p:spPr>
          <a:xfrm>
            <a:off x="6336000" y="6476999"/>
            <a:ext cx="4896560"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r>
              <a:rPr lang="fr-FR" sz="650" b="1">
                <a:solidFill>
                  <a:srgbClr val="75787B"/>
                </a:solidFill>
                <a:latin typeface="Verdana"/>
                <a:ea typeface="Verdana"/>
                <a:cs typeface="Verdana"/>
                <a:sym typeface="Verdana"/>
              </a:rPr>
              <a:t>Deloitte Analytics  </a:t>
            </a:r>
            <a:r>
              <a:rPr lang="fr-FR" sz="650">
                <a:solidFill>
                  <a:srgbClr val="75787B"/>
                </a:solidFill>
                <a:latin typeface="Verdana"/>
                <a:ea typeface="Verdana"/>
                <a:cs typeface="Verdana"/>
                <a:sym typeface="Verdana"/>
              </a:rPr>
              <a:t>Smart Insights. Stronger Outcomes. </a:t>
            </a:r>
            <a:endParaRPr/>
          </a:p>
        </p:txBody>
      </p:sp>
    </p:spTree>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matchingName="3_Title Slide - Black">
  <p:cSld name="3_Title Slide - Black">
    <p:bg>
      <p:bgPr>
        <a:blipFill>
          <a:blip r:embed="rId2">
            <a:alphaModFix/>
          </a:blip>
          <a:stretch>
            <a:fillRect/>
          </a:stretch>
        </a:blipFill>
        <a:effectLst/>
      </p:bgPr>
    </p:bg>
    <p:spTree>
      <p:nvGrpSpPr>
        <p:cNvPr id="1" name="Shape 572"/>
        <p:cNvGrpSpPr/>
        <p:nvPr/>
      </p:nvGrpSpPr>
      <p:grpSpPr>
        <a:xfrm>
          <a:off x="0" y="0"/>
          <a:ext cx="0" cy="0"/>
          <a:chOff x="0" y="0"/>
          <a:chExt cx="0" cy="0"/>
        </a:xfrm>
      </p:grpSpPr>
      <p:sp>
        <p:nvSpPr>
          <p:cNvPr id="573" name="Google Shape;573;p203"/>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None/>
              <a:defRPr sz="1800" b="1">
                <a:solidFill>
                  <a:schemeClr val="lt1"/>
                </a:solidFill>
              </a:defRPr>
            </a:lvl1pPr>
            <a:lvl2pPr lvl="1" algn="l">
              <a:spcBef>
                <a:spcPts val="0"/>
              </a:spcBef>
              <a:spcAft>
                <a:spcPts val="0"/>
              </a:spcAft>
              <a:buClr>
                <a:schemeClr val="lt1"/>
              </a:buClr>
              <a:buSzPts val="1600"/>
              <a:buNone/>
              <a:defRPr sz="16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574" name="Google Shape;574;p203"/>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575" name="Google Shape;575;p203"/>
          <p:cNvGrpSpPr/>
          <p:nvPr/>
        </p:nvGrpSpPr>
        <p:grpSpPr>
          <a:xfrm>
            <a:off x="469900" y="457761"/>
            <a:ext cx="1998000" cy="374400"/>
            <a:chOff x="398463" y="404813"/>
            <a:chExt cx="1627187" cy="307976"/>
          </a:xfrm>
        </p:grpSpPr>
        <p:sp>
          <p:nvSpPr>
            <p:cNvPr id="576" name="Google Shape;576;p203"/>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77" name="Google Shape;577;p203"/>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78" name="Google Shape;578;p203"/>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79" name="Google Shape;579;p203"/>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0" name="Google Shape;580;p203"/>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1" name="Google Shape;581;p203"/>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2" name="Google Shape;582;p203"/>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3" name="Google Shape;583;p203"/>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4" name="Google Shape;584;p203"/>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5" name="Google Shape;585;p203"/>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586" name="Google Shape;586;p203"/>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2_Title Slide - White">
  <p:cSld name="2_Title Slide - White">
    <p:bg>
      <p:bgPr>
        <a:solidFill>
          <a:schemeClr val="lt1"/>
        </a:solidFill>
        <a:effectLst/>
      </p:bgPr>
    </p:bg>
    <p:spTree>
      <p:nvGrpSpPr>
        <p:cNvPr id="1" name="Shape 587"/>
        <p:cNvGrpSpPr/>
        <p:nvPr/>
      </p:nvGrpSpPr>
      <p:grpSpPr>
        <a:xfrm>
          <a:off x="0" y="0"/>
          <a:ext cx="0" cy="0"/>
          <a:chOff x="0" y="0"/>
          <a:chExt cx="0" cy="0"/>
        </a:xfrm>
      </p:grpSpPr>
      <p:sp>
        <p:nvSpPr>
          <p:cNvPr id="588" name="Google Shape;588;p204"/>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None/>
              <a:defRPr sz="1800" b="1">
                <a:solidFill>
                  <a:schemeClr val="dk1"/>
                </a:solidFill>
              </a:defRPr>
            </a:lvl1pPr>
            <a:lvl2pPr lvl="1" algn="l">
              <a:spcBef>
                <a:spcPts val="0"/>
              </a:spcBef>
              <a:spcAft>
                <a:spcPts val="0"/>
              </a:spcAft>
              <a:buClr>
                <a:schemeClr val="dk1"/>
              </a:buClr>
              <a:buSzPts val="1600"/>
              <a:buNone/>
              <a:defRPr sz="1600" b="0"/>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589" name="Google Shape;589;p204"/>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590" name="Google Shape;590;p204"/>
          <p:cNvGrpSpPr/>
          <p:nvPr/>
        </p:nvGrpSpPr>
        <p:grpSpPr>
          <a:xfrm>
            <a:off x="475325" y="457200"/>
            <a:ext cx="1998000" cy="374400"/>
            <a:chOff x="398463" y="404813"/>
            <a:chExt cx="1627187" cy="307976"/>
          </a:xfrm>
        </p:grpSpPr>
        <p:sp>
          <p:nvSpPr>
            <p:cNvPr id="591" name="Google Shape;591;p204"/>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2" name="Google Shape;592;p204"/>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3" name="Google Shape;593;p204"/>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4" name="Google Shape;594;p204"/>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5" name="Google Shape;595;p204"/>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6" name="Google Shape;596;p204"/>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7" name="Google Shape;597;p204"/>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8" name="Google Shape;598;p204"/>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9" name="Google Shape;599;p204"/>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00" name="Google Shape;600;p204"/>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601" name="Google Shape;601;p204"/>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2_Title Slide - Circle Black">
  <p:cSld name="2_Title Slide - Circle Black">
    <p:bg>
      <p:bgPr>
        <a:blipFill>
          <a:blip r:embed="rId2">
            <a:alphaModFix/>
          </a:blip>
          <a:stretch>
            <a:fillRect/>
          </a:stretch>
        </a:blipFill>
        <a:effectLst/>
      </p:bgPr>
    </p:bg>
    <p:spTree>
      <p:nvGrpSpPr>
        <p:cNvPr id="1" name="Shape 602"/>
        <p:cNvGrpSpPr/>
        <p:nvPr/>
      </p:nvGrpSpPr>
      <p:grpSpPr>
        <a:xfrm>
          <a:off x="0" y="0"/>
          <a:ext cx="0" cy="0"/>
          <a:chOff x="0" y="0"/>
          <a:chExt cx="0" cy="0"/>
        </a:xfrm>
      </p:grpSpPr>
      <p:sp>
        <p:nvSpPr>
          <p:cNvPr id="603" name="Google Shape;603;p205"/>
          <p:cNvSpPr>
            <a:spLocks noGrp="1"/>
          </p:cNvSpPr>
          <p:nvPr>
            <p:ph type="ctrTitle"/>
          </p:nvPr>
        </p:nvSpPr>
        <p:spPr>
          <a:xfrm>
            <a:off x="4210150" y="153045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4" name="Google Shape;604;p205"/>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605" name="Google Shape;605;p205"/>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606" name="Google Shape;606;p205"/>
          <p:cNvGrpSpPr/>
          <p:nvPr/>
        </p:nvGrpSpPr>
        <p:grpSpPr>
          <a:xfrm>
            <a:off x="469900" y="457761"/>
            <a:ext cx="1998000" cy="374400"/>
            <a:chOff x="398463" y="404813"/>
            <a:chExt cx="1627187" cy="307976"/>
          </a:xfrm>
        </p:grpSpPr>
        <p:sp>
          <p:nvSpPr>
            <p:cNvPr id="607" name="Google Shape;607;p20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08" name="Google Shape;608;p20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09" name="Google Shape;609;p205"/>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0" name="Google Shape;610;p20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1" name="Google Shape;611;p205"/>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2" name="Google Shape;612;p205"/>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3" name="Google Shape;613;p20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4" name="Google Shape;614;p20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5" name="Google Shape;615;p20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6" name="Google Shape;616;p20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2_Title Slide - Circle White">
  <p:cSld name="2_Title Slide - Circle White">
    <p:bg>
      <p:bgPr>
        <a:solidFill>
          <a:schemeClr val="lt1"/>
        </a:solidFill>
        <a:effectLst/>
      </p:bgPr>
    </p:bg>
    <p:spTree>
      <p:nvGrpSpPr>
        <p:cNvPr id="1" name="Shape 617"/>
        <p:cNvGrpSpPr/>
        <p:nvPr/>
      </p:nvGrpSpPr>
      <p:grpSpPr>
        <a:xfrm>
          <a:off x="0" y="0"/>
          <a:ext cx="0" cy="0"/>
          <a:chOff x="0" y="0"/>
          <a:chExt cx="0" cy="0"/>
        </a:xfrm>
      </p:grpSpPr>
      <p:sp>
        <p:nvSpPr>
          <p:cNvPr id="618" name="Google Shape;618;p206"/>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9" name="Google Shape;619;p206"/>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620" name="Google Shape;620;p206"/>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621" name="Google Shape;621;p206"/>
          <p:cNvGrpSpPr/>
          <p:nvPr/>
        </p:nvGrpSpPr>
        <p:grpSpPr>
          <a:xfrm>
            <a:off x="475325" y="457200"/>
            <a:ext cx="1998000" cy="374400"/>
            <a:chOff x="398463" y="404813"/>
            <a:chExt cx="1627187" cy="307976"/>
          </a:xfrm>
        </p:grpSpPr>
        <p:sp>
          <p:nvSpPr>
            <p:cNvPr id="622" name="Google Shape;622;p206"/>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3" name="Google Shape;623;p206"/>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4" name="Google Shape;624;p206"/>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5" name="Google Shape;625;p206"/>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6" name="Google Shape;626;p206"/>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7" name="Google Shape;627;p206"/>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8" name="Google Shape;628;p206"/>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9" name="Google Shape;629;p206"/>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30" name="Google Shape;630;p206"/>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31" name="Google Shape;631;p206"/>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matchingName="2_Divider - Deloitte green">
  <p:cSld name="2_Divider - Deloitte green">
    <p:bg>
      <p:bgPr>
        <a:solidFill>
          <a:schemeClr val="accent1"/>
        </a:solidFill>
        <a:effectLst/>
      </p:bgPr>
    </p:bg>
    <p:spTree>
      <p:nvGrpSpPr>
        <p:cNvPr id="1" name="Shape 632"/>
        <p:cNvGrpSpPr/>
        <p:nvPr/>
      </p:nvGrpSpPr>
      <p:grpSpPr>
        <a:xfrm>
          <a:off x="0" y="0"/>
          <a:ext cx="0" cy="0"/>
          <a:chOff x="0" y="0"/>
          <a:chExt cx="0" cy="0"/>
        </a:xfrm>
      </p:grpSpPr>
      <p:sp>
        <p:nvSpPr>
          <p:cNvPr id="633" name="Google Shape;633;p207"/>
          <p:cNvSpPr txBox="1">
            <a:spLocks noGrp="1"/>
          </p:cNvSpPr>
          <p:nvPr>
            <p:ph type="title"/>
          </p:nvPr>
        </p:nvSpPr>
        <p:spPr>
          <a:xfrm>
            <a:off x="469900" y="1700213"/>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4" name="Google Shape;634;p207"/>
          <p:cNvSpPr txBox="1">
            <a:spLocks noGrp="1"/>
          </p:cNvSpPr>
          <p:nvPr>
            <p:ph type="body" idx="1"/>
          </p:nvPr>
        </p:nvSpPr>
        <p:spPr>
          <a:xfrm>
            <a:off x="469899" y="3423545"/>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35" name="Google Shape;635;p207"/>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36" name="Google Shape;636;p207"/>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matchingName="2_Divider - Deloitte dark green">
  <p:cSld name="2_Divider - Deloitte dark green">
    <p:bg>
      <p:bgPr>
        <a:solidFill>
          <a:schemeClr val="accent2"/>
        </a:solidFill>
        <a:effectLst/>
      </p:bgPr>
    </p:bg>
    <p:spTree>
      <p:nvGrpSpPr>
        <p:cNvPr id="1" name="Shape 637"/>
        <p:cNvGrpSpPr/>
        <p:nvPr/>
      </p:nvGrpSpPr>
      <p:grpSpPr>
        <a:xfrm>
          <a:off x="0" y="0"/>
          <a:ext cx="0" cy="0"/>
          <a:chOff x="0" y="0"/>
          <a:chExt cx="0" cy="0"/>
        </a:xfrm>
      </p:grpSpPr>
      <p:sp>
        <p:nvSpPr>
          <p:cNvPr id="638" name="Google Shape;638;p208"/>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9" name="Google Shape;639;p208"/>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40" name="Google Shape;640;p208"/>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41" name="Google Shape;641;p20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Divider - Deloitte blue">
  <p:cSld name="Divider - Deloitte blue">
    <p:bg>
      <p:bgPr>
        <a:solidFill>
          <a:schemeClr val="accent3"/>
        </a:solidFill>
        <a:effectLst/>
      </p:bgPr>
    </p:bg>
    <p:spTree>
      <p:nvGrpSpPr>
        <p:cNvPr id="1" name="Shape 100"/>
        <p:cNvGrpSpPr/>
        <p:nvPr/>
      </p:nvGrpSpPr>
      <p:grpSpPr>
        <a:xfrm>
          <a:off x="0" y="0"/>
          <a:ext cx="0" cy="0"/>
          <a:chOff x="0" y="0"/>
          <a:chExt cx="0" cy="0"/>
        </a:xfrm>
      </p:grpSpPr>
      <p:sp>
        <p:nvSpPr>
          <p:cNvPr id="101" name="Google Shape;101;p128"/>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128"/>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103" name="Google Shape;103;p12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matchingName="2_Divider - Deloitte blue">
  <p:cSld name="2_Divider - Deloitte blue">
    <p:bg>
      <p:bgPr>
        <a:solidFill>
          <a:schemeClr val="accent3"/>
        </a:solidFill>
        <a:effectLst/>
      </p:bgPr>
    </p:bg>
    <p:spTree>
      <p:nvGrpSpPr>
        <p:cNvPr id="1" name="Shape 642"/>
        <p:cNvGrpSpPr/>
        <p:nvPr/>
      </p:nvGrpSpPr>
      <p:grpSpPr>
        <a:xfrm>
          <a:off x="0" y="0"/>
          <a:ext cx="0" cy="0"/>
          <a:chOff x="0" y="0"/>
          <a:chExt cx="0" cy="0"/>
        </a:xfrm>
      </p:grpSpPr>
      <p:sp>
        <p:nvSpPr>
          <p:cNvPr id="643" name="Google Shape;643;p209"/>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4" name="Google Shape;644;p209"/>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45" name="Google Shape;645;p209"/>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46" name="Google Shape;646;p20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matchingName="2_Divider - Deloitte dark blue">
  <p:cSld name="2_Divider - Deloitte dark blue">
    <p:bg>
      <p:bgPr>
        <a:solidFill>
          <a:schemeClr val="accent4"/>
        </a:solidFill>
        <a:effectLst/>
      </p:bgPr>
    </p:bg>
    <p:spTree>
      <p:nvGrpSpPr>
        <p:cNvPr id="1" name="Shape 647"/>
        <p:cNvGrpSpPr/>
        <p:nvPr/>
      </p:nvGrpSpPr>
      <p:grpSpPr>
        <a:xfrm>
          <a:off x="0" y="0"/>
          <a:ext cx="0" cy="0"/>
          <a:chOff x="0" y="0"/>
          <a:chExt cx="0" cy="0"/>
        </a:xfrm>
      </p:grpSpPr>
      <p:sp>
        <p:nvSpPr>
          <p:cNvPr id="648" name="Google Shape;648;p210"/>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9" name="Google Shape;649;p210"/>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50" name="Google Shape;650;p210"/>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51" name="Google Shape;651;p210"/>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matchingName="1_Divider - Deloitte black">
  <p:cSld name="1_Divider - Deloitte black">
    <p:bg>
      <p:bgPr>
        <a:solidFill>
          <a:schemeClr val="dk1"/>
        </a:solidFill>
        <a:effectLst/>
      </p:bgPr>
    </p:bg>
    <p:spTree>
      <p:nvGrpSpPr>
        <p:cNvPr id="1" name="Shape 652"/>
        <p:cNvGrpSpPr/>
        <p:nvPr/>
      </p:nvGrpSpPr>
      <p:grpSpPr>
        <a:xfrm>
          <a:off x="0" y="0"/>
          <a:ext cx="0" cy="0"/>
          <a:chOff x="0" y="0"/>
          <a:chExt cx="0" cy="0"/>
        </a:xfrm>
      </p:grpSpPr>
      <p:sp>
        <p:nvSpPr>
          <p:cNvPr id="653" name="Google Shape;653;p211"/>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4" name="Google Shape;654;p211"/>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55" name="Google Shape;655;p211"/>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56" name="Google Shape;656;p211"/>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matchingName="2_Key statement dark green">
  <p:cSld name="2_Key statement dark green">
    <p:bg>
      <p:bgPr>
        <a:solidFill>
          <a:schemeClr val="accent2"/>
        </a:solidFill>
        <a:effectLst/>
      </p:bgPr>
    </p:bg>
    <p:spTree>
      <p:nvGrpSpPr>
        <p:cNvPr id="1" name="Shape 657"/>
        <p:cNvGrpSpPr/>
        <p:nvPr/>
      </p:nvGrpSpPr>
      <p:grpSpPr>
        <a:xfrm>
          <a:off x="0" y="0"/>
          <a:ext cx="0" cy="0"/>
          <a:chOff x="0" y="0"/>
          <a:chExt cx="0" cy="0"/>
        </a:xfrm>
      </p:grpSpPr>
      <p:sp>
        <p:nvSpPr>
          <p:cNvPr id="658" name="Google Shape;658;p212"/>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59" name="Google Shape;659;p212"/>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60" name="Google Shape;660;p21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matchingName="2_Key statement dark blue">
  <p:cSld name="2_Key statement dark blue">
    <p:bg>
      <p:bgPr>
        <a:solidFill>
          <a:schemeClr val="accent4"/>
        </a:solidFill>
        <a:effectLst/>
      </p:bgPr>
    </p:bg>
    <p:spTree>
      <p:nvGrpSpPr>
        <p:cNvPr id="1" name="Shape 661"/>
        <p:cNvGrpSpPr/>
        <p:nvPr/>
      </p:nvGrpSpPr>
      <p:grpSpPr>
        <a:xfrm>
          <a:off x="0" y="0"/>
          <a:ext cx="0" cy="0"/>
          <a:chOff x="0" y="0"/>
          <a:chExt cx="0" cy="0"/>
        </a:xfrm>
      </p:grpSpPr>
      <p:sp>
        <p:nvSpPr>
          <p:cNvPr id="662" name="Google Shape;662;p213"/>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63" name="Google Shape;663;p213"/>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64" name="Google Shape;664;p213"/>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matchingName="2_Key statement teal">
  <p:cSld name="2_Key statement teal">
    <p:bg>
      <p:bgPr>
        <a:solidFill>
          <a:schemeClr val="accent5"/>
        </a:solidFill>
        <a:effectLst/>
      </p:bgPr>
    </p:bg>
    <p:spTree>
      <p:nvGrpSpPr>
        <p:cNvPr id="1" name="Shape 665"/>
        <p:cNvGrpSpPr/>
        <p:nvPr/>
      </p:nvGrpSpPr>
      <p:grpSpPr>
        <a:xfrm>
          <a:off x="0" y="0"/>
          <a:ext cx="0" cy="0"/>
          <a:chOff x="0" y="0"/>
          <a:chExt cx="0" cy="0"/>
        </a:xfrm>
      </p:grpSpPr>
      <p:sp>
        <p:nvSpPr>
          <p:cNvPr id="666" name="Google Shape;666;p214"/>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67" name="Google Shape;667;p214"/>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68" name="Google Shape;668;p214"/>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matchingName="2_Key statement black">
  <p:cSld name="2_Key statement black">
    <p:bg>
      <p:bgPr>
        <a:solidFill>
          <a:schemeClr val="dk1"/>
        </a:solidFill>
        <a:effectLst/>
      </p:bgPr>
    </p:bg>
    <p:spTree>
      <p:nvGrpSpPr>
        <p:cNvPr id="1" name="Shape 669"/>
        <p:cNvGrpSpPr/>
        <p:nvPr/>
      </p:nvGrpSpPr>
      <p:grpSpPr>
        <a:xfrm>
          <a:off x="0" y="0"/>
          <a:ext cx="0" cy="0"/>
          <a:chOff x="0" y="0"/>
          <a:chExt cx="0" cy="0"/>
        </a:xfrm>
      </p:grpSpPr>
      <p:sp>
        <p:nvSpPr>
          <p:cNvPr id="670" name="Google Shape;670;p215"/>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71" name="Google Shape;671;p215"/>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72" name="Google Shape;672;p215"/>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3_Contents">
  <p:cSld name="3_Contents">
    <p:spTree>
      <p:nvGrpSpPr>
        <p:cNvPr id="1" name="Shape 673"/>
        <p:cNvGrpSpPr/>
        <p:nvPr/>
      </p:nvGrpSpPr>
      <p:grpSpPr>
        <a:xfrm>
          <a:off x="0" y="0"/>
          <a:ext cx="0" cy="0"/>
          <a:chOff x="0" y="0"/>
          <a:chExt cx="0" cy="0"/>
        </a:xfrm>
      </p:grpSpPr>
      <p:sp>
        <p:nvSpPr>
          <p:cNvPr id="674" name="Google Shape;674;p216"/>
          <p:cNvSpPr txBox="1">
            <a:spLocks noGrp="1"/>
          </p:cNvSpPr>
          <p:nvPr>
            <p:ph type="body" idx="1"/>
          </p:nvPr>
        </p:nvSpPr>
        <p:spPr>
          <a:xfrm>
            <a:off x="469900" y="1665291"/>
            <a:ext cx="9348787" cy="463391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675" name="Google Shape;675;p216"/>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76" name="Google Shape;676;p21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2_Contents with image">
  <p:cSld name="2_Contents with image">
    <p:spTree>
      <p:nvGrpSpPr>
        <p:cNvPr id="1" name="Shape 677"/>
        <p:cNvGrpSpPr/>
        <p:nvPr/>
      </p:nvGrpSpPr>
      <p:grpSpPr>
        <a:xfrm>
          <a:off x="0" y="0"/>
          <a:ext cx="0" cy="0"/>
          <a:chOff x="0" y="0"/>
          <a:chExt cx="0" cy="0"/>
        </a:xfrm>
      </p:grpSpPr>
      <p:sp>
        <p:nvSpPr>
          <p:cNvPr id="678" name="Google Shape;678;p217"/>
          <p:cNvSpPr>
            <a:spLocks noGrp="1"/>
          </p:cNvSpPr>
          <p:nvPr>
            <p:ph type="pic" idx="2"/>
          </p:nvPr>
        </p:nvSpPr>
        <p:spPr>
          <a:xfrm>
            <a:off x="5604867" y="1700213"/>
            <a:ext cx="6117233" cy="4598988"/>
          </a:xfrm>
          <a:prstGeom prst="rect">
            <a:avLst/>
          </a:prstGeom>
          <a:noFill/>
          <a:ln>
            <a:noFill/>
          </a:ln>
        </p:spPr>
      </p:sp>
      <p:sp>
        <p:nvSpPr>
          <p:cNvPr id="679" name="Google Shape;679;p217"/>
          <p:cNvSpPr txBox="1">
            <a:spLocks noGrp="1"/>
          </p:cNvSpPr>
          <p:nvPr>
            <p:ph type="body" idx="1"/>
          </p:nvPr>
        </p:nvSpPr>
        <p:spPr>
          <a:xfrm>
            <a:off x="469900" y="1665290"/>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0" name="Google Shape;680;p217"/>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1" name="Google Shape;681;p21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2_Title &amp; 1 column text">
  <p:cSld name="2_Title &amp; 1 column text">
    <p:spTree>
      <p:nvGrpSpPr>
        <p:cNvPr id="1" name="Shape 682"/>
        <p:cNvGrpSpPr/>
        <p:nvPr/>
      </p:nvGrpSpPr>
      <p:grpSpPr>
        <a:xfrm>
          <a:off x="0" y="0"/>
          <a:ext cx="0" cy="0"/>
          <a:chOff x="0" y="0"/>
          <a:chExt cx="0" cy="0"/>
        </a:xfrm>
      </p:grpSpPr>
      <p:sp>
        <p:nvSpPr>
          <p:cNvPr id="683" name="Google Shape;683;p218"/>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4" name="Google Shape;684;p21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26" Type="http://schemas.openxmlformats.org/officeDocument/2006/relationships/slideLayout" Target="../slideLayouts/slideLayout144.xml"/><Relationship Id="rId39" Type="http://schemas.openxmlformats.org/officeDocument/2006/relationships/slideLayout" Target="../slideLayouts/slideLayout157.xml"/><Relationship Id="rId21" Type="http://schemas.openxmlformats.org/officeDocument/2006/relationships/slideLayout" Target="../slideLayouts/slideLayout139.xml"/><Relationship Id="rId34" Type="http://schemas.openxmlformats.org/officeDocument/2006/relationships/slideLayout" Target="../slideLayouts/slideLayout152.xml"/><Relationship Id="rId42" Type="http://schemas.openxmlformats.org/officeDocument/2006/relationships/slideLayout" Target="../slideLayouts/slideLayout160.xml"/><Relationship Id="rId7" Type="http://schemas.openxmlformats.org/officeDocument/2006/relationships/slideLayout" Target="../slideLayouts/slideLayout125.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slideLayout" Target="../slideLayouts/slideLayout138.xml"/><Relationship Id="rId29" Type="http://schemas.openxmlformats.org/officeDocument/2006/relationships/slideLayout" Target="../slideLayouts/slideLayout147.xml"/><Relationship Id="rId41" Type="http://schemas.openxmlformats.org/officeDocument/2006/relationships/slideLayout" Target="../slideLayouts/slideLayout159.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24" Type="http://schemas.openxmlformats.org/officeDocument/2006/relationships/slideLayout" Target="../slideLayouts/slideLayout142.xml"/><Relationship Id="rId32" Type="http://schemas.openxmlformats.org/officeDocument/2006/relationships/slideLayout" Target="../slideLayouts/slideLayout150.xml"/><Relationship Id="rId37" Type="http://schemas.openxmlformats.org/officeDocument/2006/relationships/slideLayout" Target="../slideLayouts/slideLayout155.xml"/><Relationship Id="rId40" Type="http://schemas.openxmlformats.org/officeDocument/2006/relationships/slideLayout" Target="../slideLayouts/slideLayout158.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23" Type="http://schemas.openxmlformats.org/officeDocument/2006/relationships/slideLayout" Target="../slideLayouts/slideLayout141.xml"/><Relationship Id="rId28" Type="http://schemas.openxmlformats.org/officeDocument/2006/relationships/slideLayout" Target="../slideLayouts/slideLayout146.xml"/><Relationship Id="rId36" Type="http://schemas.openxmlformats.org/officeDocument/2006/relationships/slideLayout" Target="../slideLayouts/slideLayout154.xml"/><Relationship Id="rId10" Type="http://schemas.openxmlformats.org/officeDocument/2006/relationships/slideLayout" Target="../slideLayouts/slideLayout128.xml"/><Relationship Id="rId19" Type="http://schemas.openxmlformats.org/officeDocument/2006/relationships/slideLayout" Target="../slideLayouts/slideLayout137.xml"/><Relationship Id="rId31" Type="http://schemas.openxmlformats.org/officeDocument/2006/relationships/slideLayout" Target="../slideLayouts/slideLayout149.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 Id="rId22" Type="http://schemas.openxmlformats.org/officeDocument/2006/relationships/slideLayout" Target="../slideLayouts/slideLayout140.xml"/><Relationship Id="rId27" Type="http://schemas.openxmlformats.org/officeDocument/2006/relationships/slideLayout" Target="../slideLayouts/slideLayout145.xml"/><Relationship Id="rId30" Type="http://schemas.openxmlformats.org/officeDocument/2006/relationships/slideLayout" Target="../slideLayouts/slideLayout148.xml"/><Relationship Id="rId35" Type="http://schemas.openxmlformats.org/officeDocument/2006/relationships/slideLayout" Target="../slideLayouts/slideLayout153.xml"/><Relationship Id="rId43" Type="http://schemas.openxmlformats.org/officeDocument/2006/relationships/theme" Target="../theme/theme2.xml"/><Relationship Id="rId8" Type="http://schemas.openxmlformats.org/officeDocument/2006/relationships/slideLayout" Target="../slideLayouts/slideLayout126.xml"/><Relationship Id="rId3" Type="http://schemas.openxmlformats.org/officeDocument/2006/relationships/slideLayout" Target="../slideLayouts/slideLayout121.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5" Type="http://schemas.openxmlformats.org/officeDocument/2006/relationships/slideLayout" Target="../slideLayouts/slideLayout143.xml"/><Relationship Id="rId33" Type="http://schemas.openxmlformats.org/officeDocument/2006/relationships/slideLayout" Target="../slideLayouts/slideLayout151.xml"/><Relationship Id="rId38" Type="http://schemas.openxmlformats.org/officeDocument/2006/relationships/slideLayout" Target="../slideLayouts/slideLayout15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18" Type="http://schemas.openxmlformats.org/officeDocument/2006/relationships/slideLayout" Target="../slideLayouts/slideLayout178.xml"/><Relationship Id="rId26" Type="http://schemas.openxmlformats.org/officeDocument/2006/relationships/slideLayout" Target="../slideLayouts/slideLayout186.xml"/><Relationship Id="rId3" Type="http://schemas.openxmlformats.org/officeDocument/2006/relationships/slideLayout" Target="../slideLayouts/slideLayout163.xml"/><Relationship Id="rId21" Type="http://schemas.openxmlformats.org/officeDocument/2006/relationships/slideLayout" Target="../slideLayouts/slideLayout181.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5" Type="http://schemas.openxmlformats.org/officeDocument/2006/relationships/slideLayout" Target="../slideLayouts/slideLayout185.xml"/><Relationship Id="rId2" Type="http://schemas.openxmlformats.org/officeDocument/2006/relationships/slideLayout" Target="../slideLayouts/slideLayout162.xml"/><Relationship Id="rId16" Type="http://schemas.openxmlformats.org/officeDocument/2006/relationships/slideLayout" Target="../slideLayouts/slideLayout176.xml"/><Relationship Id="rId20" Type="http://schemas.openxmlformats.org/officeDocument/2006/relationships/slideLayout" Target="../slideLayouts/slideLayout180.xml"/><Relationship Id="rId29" Type="http://schemas.openxmlformats.org/officeDocument/2006/relationships/theme" Target="../theme/theme3.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24" Type="http://schemas.openxmlformats.org/officeDocument/2006/relationships/slideLayout" Target="../slideLayouts/slideLayout184.xml"/><Relationship Id="rId5" Type="http://schemas.openxmlformats.org/officeDocument/2006/relationships/slideLayout" Target="../slideLayouts/slideLayout165.xml"/><Relationship Id="rId15" Type="http://schemas.openxmlformats.org/officeDocument/2006/relationships/slideLayout" Target="../slideLayouts/slideLayout175.xml"/><Relationship Id="rId23" Type="http://schemas.openxmlformats.org/officeDocument/2006/relationships/slideLayout" Target="../slideLayouts/slideLayout183.xml"/><Relationship Id="rId28" Type="http://schemas.openxmlformats.org/officeDocument/2006/relationships/slideLayout" Target="../slideLayouts/slideLayout188.xml"/><Relationship Id="rId10" Type="http://schemas.openxmlformats.org/officeDocument/2006/relationships/slideLayout" Target="../slideLayouts/slideLayout170.xml"/><Relationship Id="rId19" Type="http://schemas.openxmlformats.org/officeDocument/2006/relationships/slideLayout" Target="../slideLayouts/slideLayout179.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 Id="rId22" Type="http://schemas.openxmlformats.org/officeDocument/2006/relationships/slideLayout" Target="../slideLayouts/slideLayout182.xml"/><Relationship Id="rId27" Type="http://schemas.openxmlformats.org/officeDocument/2006/relationships/slideLayout" Target="../slideLayouts/slideLayout1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09"/>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2000"/>
              <a:buFont typeface="Verdana"/>
              <a:buNone/>
              <a:defRPr sz="2000" b="0"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09"/>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L="914400" marR="0" lvl="1" indent="-228600"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L="1371600" marR="0" lvl="2" indent="-304800"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L="1828800" marR="0" lvl="3"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L="2286000" marR="0" lvl="4"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L="2743200" marR="0" lvl="5"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L="3200400" marR="0" lvl="6"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L="3657600" marR="0" lvl="7"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L="4114800" marR="0" lvl="8" indent="-330200"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2" name="Google Shape;12;p109"/>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000000"/>
              </a:buClr>
              <a:buSzPts val="650"/>
              <a:buFont typeface="Arial"/>
              <a:buNone/>
            </a:pPr>
            <a:r>
              <a:rPr lang="fr-FR" sz="650" b="0" i="0" u="none" strike="noStrike" cap="none">
                <a:solidFill>
                  <a:srgbClr val="000000"/>
                </a:solidFill>
                <a:latin typeface="Verdana"/>
                <a:ea typeface="Verdana"/>
                <a:cs typeface="Verdana"/>
                <a:sym typeface="Verdana"/>
              </a:rPr>
              <a:t>Copyright © 2018 Deloitte Consulting LLC. All rights reserved.</a:t>
            </a:r>
            <a:endParaRPr/>
          </a:p>
        </p:txBody>
      </p:sp>
      <p:sp>
        <p:nvSpPr>
          <p:cNvPr id="13" name="Google Shape;13;p109"/>
          <p:cNvSpPr txBox="1"/>
          <p:nvPr/>
        </p:nvSpPr>
        <p:spPr>
          <a:xfrm>
            <a:off x="11410953"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000000"/>
              </a:buClr>
              <a:buSzPts val="650"/>
              <a:buFont typeface="Arial"/>
              <a:buNone/>
            </a:pPr>
            <a:fld id="{00000000-1234-1234-1234-123412341234}" type="slidenum">
              <a:rPr lang="fr-FR" sz="650" b="0" i="0" u="none" strike="noStrike" cap="none">
                <a:solidFill>
                  <a:srgbClr val="000000"/>
                </a:solidFill>
                <a:latin typeface="Verdana"/>
                <a:ea typeface="Verdana"/>
                <a:cs typeface="Verdana"/>
                <a:sym typeface="Verdana"/>
              </a:rPr>
              <a:t>‹#›</a:t>
            </a:fld>
            <a:endParaRPr sz="650" b="0" i="0" u="none" strike="noStrike" cap="none">
              <a:solidFill>
                <a:srgbClr val="000000"/>
              </a:solidFill>
              <a:latin typeface="Verdana"/>
              <a:ea typeface="Verdana"/>
              <a:cs typeface="Verdana"/>
              <a:sym typeface="Verdana"/>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 id="2147483732" r:id="rId84"/>
    <p:sldLayoutId id="2147483733" r:id="rId85"/>
    <p:sldLayoutId id="2147483734" r:id="rId86"/>
    <p:sldLayoutId id="2147483735" r:id="rId87"/>
    <p:sldLayoutId id="2147483736" r:id="rId88"/>
    <p:sldLayoutId id="2147483737" r:id="rId89"/>
    <p:sldLayoutId id="2147483738" r:id="rId90"/>
    <p:sldLayoutId id="2147483739" r:id="rId91"/>
    <p:sldLayoutId id="2147483740" r:id="rId92"/>
    <p:sldLayoutId id="2147483741" r:id="rId93"/>
    <p:sldLayoutId id="2147483742" r:id="rId94"/>
    <p:sldLayoutId id="2147483743" r:id="rId95"/>
    <p:sldLayoutId id="2147483744" r:id="rId96"/>
    <p:sldLayoutId id="2147483745" r:id="rId97"/>
    <p:sldLayoutId id="2147483746" r:id="rId98"/>
    <p:sldLayoutId id="2147483747" r:id="rId99"/>
    <p:sldLayoutId id="2147483748" r:id="rId100"/>
    <p:sldLayoutId id="2147483749" r:id="rId101"/>
    <p:sldLayoutId id="2147483750" r:id="rId102"/>
    <p:sldLayoutId id="2147483751" r:id="rId103"/>
    <p:sldLayoutId id="2147483752" r:id="rId104"/>
    <p:sldLayoutId id="2147483753" r:id="rId105"/>
    <p:sldLayoutId id="2147483754" r:id="rId106"/>
    <p:sldLayoutId id="2147483755" r:id="rId107"/>
    <p:sldLayoutId id="2147483756" r:id="rId108"/>
    <p:sldLayoutId id="2147483757" r:id="rId109"/>
    <p:sldLayoutId id="2147483758" r:id="rId110"/>
    <p:sldLayoutId id="2147483759" r:id="rId111"/>
    <p:sldLayoutId id="2147483760" r:id="rId112"/>
    <p:sldLayoutId id="2147483761" r:id="rId113"/>
    <p:sldLayoutId id="2147483762" r:id="rId114"/>
    <p:sldLayoutId id="2147483763" r:id="rId115"/>
    <p:sldLayoutId id="2147483764" r:id="rId116"/>
    <p:sldLayoutId id="2147483765" r:id="rId117"/>
    <p:sldLayoutId id="2147483766" r:id="rId118"/>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098">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9" pos="4986">
          <p15:clr>
            <a:srgbClr val="F26B43"/>
          </p15:clr>
        </p15:guide>
        <p15:guide id="10" pos="1382">
          <p15:clr>
            <a:srgbClr val="F26B43"/>
          </p15:clr>
        </p15:guide>
        <p15:guide id="11" pos="1496">
          <p15:clr>
            <a:srgbClr val="F26B43"/>
          </p15:clr>
        </p15:guide>
        <p15:guide id="12" pos="2581">
          <p15:clr>
            <a:srgbClr val="F26B43"/>
          </p15:clr>
        </p15:guide>
        <p15:guide id="13" pos="2695">
          <p15:clr>
            <a:srgbClr val="F26B43"/>
          </p15:clr>
        </p15:guide>
        <p15:guide id="14" pos="6185">
          <p15:clr>
            <a:srgbClr val="F26B43"/>
          </p15:clr>
        </p15:guide>
        <p15:guide id="15" pos="3783">
          <p15:clr>
            <a:srgbClr val="F26B43"/>
          </p15:clr>
        </p15:guide>
        <p15:guide id="16" pos="3896">
          <p15:clr>
            <a:srgbClr val="F26B43"/>
          </p15:clr>
        </p15:guide>
        <p15:guide id="17" pos="3840">
          <p15:clr>
            <a:srgbClr val="F26B43"/>
          </p15:clr>
        </p15:guide>
        <p15:guide id="18" pos="6299">
          <p15:clr>
            <a:srgbClr val="F26B43"/>
          </p15:clr>
        </p15:guide>
        <p15:guide id="19" orient="horz" pos="1049">
          <p15:clr>
            <a:srgbClr val="F26B43"/>
          </p15:clr>
        </p15:guide>
        <p15:guide id="20" orient="horz" pos="641">
          <p15:clr>
            <a:srgbClr val="F26B43"/>
          </p15:clr>
        </p15:guide>
        <p15:guide id="21" orient="horz" pos="2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5"/>
        <p:cNvGrpSpPr/>
        <p:nvPr/>
      </p:nvGrpSpPr>
      <p:grpSpPr>
        <a:xfrm>
          <a:off x="0" y="0"/>
          <a:ext cx="0" cy="0"/>
          <a:chOff x="0" y="0"/>
          <a:chExt cx="0" cy="0"/>
        </a:xfrm>
      </p:grpSpPr>
      <p:sp>
        <p:nvSpPr>
          <p:cNvPr id="846" name="Google Shape;846;p111"/>
          <p:cNvSpPr txBox="1">
            <a:spLocks noGrp="1"/>
          </p:cNvSpPr>
          <p:nvPr>
            <p:ph type="title"/>
          </p:nvPr>
        </p:nvSpPr>
        <p:spPr>
          <a:xfrm>
            <a:off x="469900" y="402589"/>
            <a:ext cx="11252200" cy="69215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2000"/>
              <a:buFont typeface="Verdana"/>
              <a:buNone/>
              <a:defRPr sz="2000" b="0"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47" name="Google Shape;847;p111"/>
          <p:cNvSpPr txBox="1">
            <a:spLocks noGrp="1"/>
          </p:cNvSpPr>
          <p:nvPr>
            <p:ph type="body" idx="1"/>
          </p:nvPr>
        </p:nvSpPr>
        <p:spPr>
          <a:xfrm>
            <a:off x="469900" y="1665293"/>
            <a:ext cx="11252200" cy="4633911"/>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L="914400" marR="0" lvl="1" indent="-228600"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L="1371600" marR="0" lvl="2" indent="-304800"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L="1828800" marR="0" lvl="3"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L="2286000" marR="0" lvl="4"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L="2743200" marR="0" lvl="5"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L="3200400" marR="0" lvl="6"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L="3657600" marR="0" lvl="7"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L="4114800" marR="0" lvl="8" indent="-330200"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848" name="Google Shape;848;p11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marR="0" lvl="0" algn="r" rtl="0">
              <a:spcBef>
                <a:spcPts val="0"/>
              </a:spcBef>
              <a:spcAft>
                <a:spcPts val="0"/>
              </a:spcAft>
              <a:buSzPts val="1400"/>
              <a:buNone/>
              <a:defRPr sz="651">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849" name="Google Shape;849;p11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651">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850" name="Google Shape;850;p11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rtl="0">
              <a:spcBef>
                <a:spcPts val="0"/>
              </a:spcBef>
              <a:buNone/>
              <a:defRPr sz="651">
                <a:solidFill>
                  <a:schemeClr val="dk1"/>
                </a:solidFill>
                <a:latin typeface="Verdana"/>
                <a:ea typeface="Verdana"/>
                <a:cs typeface="Verdana"/>
                <a:sym typeface="Verdana"/>
              </a:defRPr>
            </a:lvl1pPr>
            <a:lvl2pPr marL="0" marR="0" lvl="1" indent="0" algn="r" rtl="0">
              <a:spcBef>
                <a:spcPts val="0"/>
              </a:spcBef>
              <a:buNone/>
              <a:defRPr sz="651">
                <a:solidFill>
                  <a:schemeClr val="dk1"/>
                </a:solidFill>
                <a:latin typeface="Verdana"/>
                <a:ea typeface="Verdana"/>
                <a:cs typeface="Verdana"/>
                <a:sym typeface="Verdana"/>
              </a:defRPr>
            </a:lvl2pPr>
            <a:lvl3pPr marL="0" marR="0" lvl="2" indent="0" algn="r" rtl="0">
              <a:spcBef>
                <a:spcPts val="0"/>
              </a:spcBef>
              <a:buNone/>
              <a:defRPr sz="651">
                <a:solidFill>
                  <a:schemeClr val="dk1"/>
                </a:solidFill>
                <a:latin typeface="Verdana"/>
                <a:ea typeface="Verdana"/>
                <a:cs typeface="Verdana"/>
                <a:sym typeface="Verdana"/>
              </a:defRPr>
            </a:lvl3pPr>
            <a:lvl4pPr marL="0" marR="0" lvl="3" indent="0" algn="r" rtl="0">
              <a:spcBef>
                <a:spcPts val="0"/>
              </a:spcBef>
              <a:buNone/>
              <a:defRPr sz="651">
                <a:solidFill>
                  <a:schemeClr val="dk1"/>
                </a:solidFill>
                <a:latin typeface="Verdana"/>
                <a:ea typeface="Verdana"/>
                <a:cs typeface="Verdana"/>
                <a:sym typeface="Verdana"/>
              </a:defRPr>
            </a:lvl4pPr>
            <a:lvl5pPr marL="0" marR="0" lvl="4" indent="0" algn="r" rtl="0">
              <a:spcBef>
                <a:spcPts val="0"/>
              </a:spcBef>
              <a:buNone/>
              <a:defRPr sz="651">
                <a:solidFill>
                  <a:schemeClr val="dk1"/>
                </a:solidFill>
                <a:latin typeface="Verdana"/>
                <a:ea typeface="Verdana"/>
                <a:cs typeface="Verdana"/>
                <a:sym typeface="Verdana"/>
              </a:defRPr>
            </a:lvl5pPr>
            <a:lvl6pPr marL="0" marR="0" lvl="5" indent="0" algn="r" rtl="0">
              <a:spcBef>
                <a:spcPts val="0"/>
              </a:spcBef>
              <a:buNone/>
              <a:defRPr sz="651">
                <a:solidFill>
                  <a:schemeClr val="dk1"/>
                </a:solidFill>
                <a:latin typeface="Verdana"/>
                <a:ea typeface="Verdana"/>
                <a:cs typeface="Verdana"/>
                <a:sym typeface="Verdana"/>
              </a:defRPr>
            </a:lvl6pPr>
            <a:lvl7pPr marL="0" marR="0" lvl="6" indent="0" algn="r" rtl="0">
              <a:spcBef>
                <a:spcPts val="0"/>
              </a:spcBef>
              <a:buNone/>
              <a:defRPr sz="651">
                <a:solidFill>
                  <a:schemeClr val="dk1"/>
                </a:solidFill>
                <a:latin typeface="Verdana"/>
                <a:ea typeface="Verdana"/>
                <a:cs typeface="Verdana"/>
                <a:sym typeface="Verdana"/>
              </a:defRPr>
            </a:lvl7pPr>
            <a:lvl8pPr marL="0" marR="0" lvl="7" indent="0" algn="r" rtl="0">
              <a:spcBef>
                <a:spcPts val="0"/>
              </a:spcBef>
              <a:buNone/>
              <a:defRPr sz="651">
                <a:solidFill>
                  <a:schemeClr val="dk1"/>
                </a:solidFill>
                <a:latin typeface="Verdana"/>
                <a:ea typeface="Verdana"/>
                <a:cs typeface="Verdana"/>
                <a:sym typeface="Verdana"/>
              </a:defRPr>
            </a:lvl8pPr>
            <a:lvl9pPr marL="0" marR="0" lvl="8" indent="0" algn="r" rtl="0">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 bg1="lt1" tx1="dk1" bg2="dk2" tx2="lt2" accent1="accent1" accent2="accent2" accent3="accent3" accent4="accent4" accent5="accent5" accent6="accent6" hlink="hlink" folHlink="folHlink"/>
  <p:sldLayoutIdLst>
    <p:sldLayoutId id="2147483768" r:id="rId1"/>
    <p:sldLayoutId id="2147483769" r:id="rId2"/>
    <p:sldLayoutId id="2147483770"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2" r:id="rId22"/>
    <p:sldLayoutId id="2147483793" r:id="rId23"/>
    <p:sldLayoutId id="2147483794" r:id="rId24"/>
    <p:sldLayoutId id="2147483795" r:id="rId25"/>
    <p:sldLayoutId id="2147483796" r:id="rId26"/>
    <p:sldLayoutId id="2147483797" r:id="rId27"/>
    <p:sldLayoutId id="2147483798" r:id="rId28"/>
    <p:sldLayoutId id="2147483799" r:id="rId29"/>
    <p:sldLayoutId id="2147483800" r:id="rId30"/>
    <p:sldLayoutId id="2147483801" r:id="rId31"/>
    <p:sldLayoutId id="2147483802" r:id="rId32"/>
    <p:sldLayoutId id="2147483803" r:id="rId33"/>
    <p:sldLayoutId id="2147483804" r:id="rId34"/>
    <p:sldLayoutId id="2147483805" r:id="rId35"/>
    <p:sldLayoutId id="2147483806" r:id="rId36"/>
    <p:sldLayoutId id="2147483807" r:id="rId37"/>
    <p:sldLayoutId id="2147483808" r:id="rId38"/>
    <p:sldLayoutId id="2147483809" r:id="rId39"/>
    <p:sldLayoutId id="2147483810" r:id="rId40"/>
    <p:sldLayoutId id="2147483811" r:id="rId41"/>
    <p:sldLayoutId id="2147483812" r:id="rId42"/>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099">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9" pos="4987">
          <p15:clr>
            <a:srgbClr val="F26B43"/>
          </p15:clr>
        </p15:guide>
        <p15:guide id="10" pos="1383">
          <p15:clr>
            <a:srgbClr val="F26B43"/>
          </p15:clr>
        </p15:guide>
        <p15:guide id="11" pos="1496">
          <p15:clr>
            <a:srgbClr val="F26B43"/>
          </p15:clr>
        </p15:guide>
        <p15:guide id="12" pos="2581">
          <p15:clr>
            <a:srgbClr val="F26B43"/>
          </p15:clr>
        </p15:guide>
        <p15:guide id="13" pos="2695">
          <p15:clr>
            <a:srgbClr val="F26B43"/>
          </p15:clr>
        </p15:guide>
        <p15:guide id="14" pos="6185">
          <p15:clr>
            <a:srgbClr val="F26B43"/>
          </p15:clr>
        </p15:guide>
        <p15:guide id="15" pos="3783">
          <p15:clr>
            <a:srgbClr val="F26B43"/>
          </p15:clr>
        </p15:guide>
        <p15:guide id="16" pos="3896">
          <p15:clr>
            <a:srgbClr val="F26B43"/>
          </p15:clr>
        </p15:guide>
        <p15:guide id="17" pos="3840">
          <p15:clr>
            <a:srgbClr val="F26B43"/>
          </p15:clr>
        </p15:guide>
        <p15:guide id="18" pos="6299">
          <p15:clr>
            <a:srgbClr val="F26B43"/>
          </p15:clr>
        </p15:guide>
        <p15:guide id="19" orient="horz" pos="1049">
          <p15:clr>
            <a:srgbClr val="F26B43"/>
          </p15:clr>
        </p15:guide>
        <p15:guide id="20" orient="horz" pos="641">
          <p15:clr>
            <a:srgbClr val="F26B43"/>
          </p15:clr>
        </p15:guide>
        <p15:guide id="21" orient="horz" pos="2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34"/>
        <p:cNvGrpSpPr/>
        <p:nvPr/>
      </p:nvGrpSpPr>
      <p:grpSpPr>
        <a:xfrm>
          <a:off x="0" y="0"/>
          <a:ext cx="0" cy="0"/>
          <a:chOff x="0" y="0"/>
          <a:chExt cx="0" cy="0"/>
        </a:xfrm>
      </p:grpSpPr>
      <p:sp>
        <p:nvSpPr>
          <p:cNvPr id="1235" name="Google Shape;1235;p114"/>
          <p:cNvSpPr txBox="1">
            <a:spLocks noGrp="1"/>
          </p:cNvSpPr>
          <p:nvPr>
            <p:ph type="title"/>
          </p:nvPr>
        </p:nvSpPr>
        <p:spPr>
          <a:xfrm>
            <a:off x="1596138" y="461967"/>
            <a:ext cx="10072177" cy="490577"/>
          </a:xfrm>
          <a:prstGeom prst="rect">
            <a:avLst/>
          </a:prstGeom>
          <a:noFill/>
          <a:ln>
            <a:noFill/>
          </a:ln>
        </p:spPr>
        <p:txBody>
          <a:bodyPr spcFirstLastPara="1" wrap="square" lIns="0" tIns="0" rIns="0" bIns="0" anchor="t" anchorCtr="0">
            <a:normAutofit/>
          </a:bodyPr>
          <a:lstStyle>
            <a:lvl1pPr marR="0" lvl="0" algn="l" rtl="0">
              <a:spcBef>
                <a:spcPts val="0"/>
              </a:spcBef>
              <a:spcAft>
                <a:spcPts val="0"/>
              </a:spcAft>
              <a:buClr>
                <a:srgbClr val="3F3F3F"/>
              </a:buClr>
              <a:buSzPts val="2400"/>
              <a:buFont typeface="Quattrocento Sans"/>
              <a:buNone/>
              <a:defRPr sz="2400" b="0" i="0" u="none" strike="noStrike" cap="none">
                <a:solidFill>
                  <a:srgbClr val="3F3F3F"/>
                </a:solidFill>
                <a:latin typeface="Quattrocento Sans"/>
                <a:ea typeface="Quattrocento Sans"/>
                <a:cs typeface="Quattrocento Sans"/>
                <a:sym typeface="Quattrocento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36" name="Google Shape;1236;p114"/>
          <p:cNvSpPr txBox="1">
            <a:spLocks noGrp="1"/>
          </p:cNvSpPr>
          <p:nvPr>
            <p:ph type="body" idx="1"/>
          </p:nvPr>
        </p:nvSpPr>
        <p:spPr>
          <a:xfrm>
            <a:off x="1596138" y="1600205"/>
            <a:ext cx="10072177" cy="4739491"/>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595959"/>
              </a:buClr>
              <a:buSzPts val="1200"/>
              <a:buFont typeface="Arial"/>
              <a:buNone/>
              <a:defRPr sz="1200" b="0" i="0" u="none" strike="noStrike" cap="none">
                <a:solidFill>
                  <a:srgbClr val="595959"/>
                </a:solidFill>
                <a:latin typeface="Quattrocento Sans"/>
                <a:ea typeface="Quattrocento Sans"/>
                <a:cs typeface="Quattrocento Sans"/>
                <a:sym typeface="Quattrocento Sans"/>
              </a:defRPr>
            </a:lvl1pPr>
            <a:lvl2pPr marL="914400" marR="0" lvl="1" indent="-279400" algn="l" rtl="0">
              <a:spcBef>
                <a:spcPts val="390"/>
              </a:spcBef>
              <a:spcAft>
                <a:spcPts val="0"/>
              </a:spcAft>
              <a:buClr>
                <a:srgbClr val="7F7F7F"/>
              </a:buClr>
              <a:buSzPts val="800"/>
              <a:buFont typeface="Arial"/>
              <a:buChar char="•"/>
              <a:defRPr sz="800" b="0" i="0" u="none" strike="noStrike" cap="none">
                <a:solidFill>
                  <a:srgbClr val="7F7F7F"/>
                </a:solidFill>
                <a:latin typeface="Open Sans"/>
                <a:ea typeface="Open Sans"/>
                <a:cs typeface="Open Sans"/>
                <a:sym typeface="Open Sans"/>
              </a:defRPr>
            </a:lvl2pPr>
            <a:lvl3pPr marL="1371600" marR="0" lvl="2" indent="-228600" algn="l" rtl="0">
              <a:spcBef>
                <a:spcPts val="160"/>
              </a:spcBef>
              <a:spcAft>
                <a:spcPts val="0"/>
              </a:spcAft>
              <a:buClr>
                <a:srgbClr val="7F7F7F"/>
              </a:buClr>
              <a:buSzPts val="800"/>
              <a:buFont typeface="Open Sans"/>
              <a:buNone/>
              <a:defRPr sz="800" b="0" i="0" u="none" strike="noStrike" cap="none">
                <a:solidFill>
                  <a:srgbClr val="7F7F7F"/>
                </a:solidFill>
                <a:latin typeface="Open Sans"/>
                <a:ea typeface="Open Sans"/>
                <a:cs typeface="Open Sans"/>
                <a:sym typeface="Open Sans"/>
              </a:defRPr>
            </a:lvl3pPr>
            <a:lvl4pPr marL="1828800" marR="0" lvl="3" indent="-228600" algn="l" rtl="0">
              <a:spcBef>
                <a:spcPts val="160"/>
              </a:spcBef>
              <a:spcAft>
                <a:spcPts val="0"/>
              </a:spcAft>
              <a:buClr>
                <a:srgbClr val="7F7F7F"/>
              </a:buClr>
              <a:buSzPts val="800"/>
              <a:buFont typeface="Open Sans"/>
              <a:buNone/>
              <a:defRPr sz="800" b="0" i="0" u="none" strike="noStrike" cap="none">
                <a:solidFill>
                  <a:srgbClr val="7F7F7F"/>
                </a:solidFill>
                <a:latin typeface="Open Sans"/>
                <a:ea typeface="Open Sans"/>
                <a:cs typeface="Open Sans"/>
                <a:sym typeface="Open Sans"/>
              </a:defRPr>
            </a:lvl4pPr>
            <a:lvl5pPr marL="2286000" marR="0" lvl="4" indent="-228600" algn="l" rtl="0">
              <a:spcBef>
                <a:spcPts val="160"/>
              </a:spcBef>
              <a:spcAft>
                <a:spcPts val="0"/>
              </a:spcAft>
              <a:buClr>
                <a:srgbClr val="7F7F7F"/>
              </a:buClr>
              <a:buSzPts val="800"/>
              <a:buFont typeface="Open Sans"/>
              <a:buNone/>
              <a:defRPr sz="800" b="0" i="0" u="none" strike="noStrike" cap="none">
                <a:solidFill>
                  <a:srgbClr val="7F7F7F"/>
                </a:solidFill>
                <a:latin typeface="Open Sans"/>
                <a:ea typeface="Open Sans"/>
                <a:cs typeface="Open Sans"/>
                <a:sym typeface="Open Sans"/>
              </a:defRPr>
            </a:lvl5pPr>
            <a:lvl6pPr marL="2743200" marR="0" lvl="5" indent="-361950" algn="l" rtl="0">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6pPr>
            <a:lvl7pPr marL="3200400" marR="0" lvl="6" indent="-361950" algn="l" rtl="0">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7pPr>
            <a:lvl8pPr marL="3657600" marR="0" lvl="7" indent="-361950" algn="l" rtl="0">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8pPr>
            <a:lvl9pPr marL="4114800" marR="0" lvl="8" indent="-361950" algn="l" rtl="0">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9pPr>
          </a:lstStyle>
          <a:p>
            <a:endParaRPr/>
          </a:p>
        </p:txBody>
      </p:sp>
      <p:sp>
        <p:nvSpPr>
          <p:cNvPr id="1237" name="Google Shape;1237;p114"/>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marR="0" lvl="0" algn="r" rtl="0">
              <a:spcBef>
                <a:spcPts val="0"/>
              </a:spcBef>
              <a:spcAft>
                <a:spcPts val="0"/>
              </a:spcAft>
              <a:buSzPts val="1400"/>
              <a:buNone/>
              <a:defRPr sz="700" b="0" i="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 id="2147483832" r:id="rId19"/>
    <p:sldLayoutId id="2147483833" r:id="rId20"/>
    <p:sldLayoutId id="2147483834" r:id="rId21"/>
    <p:sldLayoutId id="2147483835" r:id="rId22"/>
    <p:sldLayoutId id="2147483836" r:id="rId23"/>
    <p:sldLayoutId id="2147483837" r:id="rId24"/>
    <p:sldLayoutId id="2147483838" r:id="rId25"/>
    <p:sldLayoutId id="2147483839" r:id="rId26"/>
    <p:sldLayoutId id="2147483840" r:id="rId27"/>
    <p:sldLayoutId id="2147483841" r:id="rId2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19.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1.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xml"/><Relationship Id="rId1" Type="http://schemas.openxmlformats.org/officeDocument/2006/relationships/slideLayout" Target="../slideLayouts/slideLayout119.xml"/></Relationships>
</file>

<file path=ppt/slides/_rels/slide2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19.xml"/><Relationship Id="rId6" Type="http://schemas.openxmlformats.org/officeDocument/2006/relationships/image" Target="../media/image24.jp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9.xml"/><Relationship Id="rId1" Type="http://schemas.openxmlformats.org/officeDocument/2006/relationships/slideLayout" Target="../slideLayouts/slideLayout1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9.xml"/></Relationships>
</file>

<file path=ppt/slides/_rels/slide3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0.png"/><Relationship Id="rId7"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119.xml"/><Relationship Id="rId6" Type="http://schemas.openxmlformats.org/officeDocument/2006/relationships/image" Target="../media/image33.jpg"/><Relationship Id="rId11" Type="http://schemas.openxmlformats.org/officeDocument/2006/relationships/image" Target="../media/image36.png"/><Relationship Id="rId5" Type="http://schemas.openxmlformats.org/officeDocument/2006/relationships/image" Target="../media/image32.png"/><Relationship Id="rId10" Type="http://schemas.openxmlformats.org/officeDocument/2006/relationships/image" Target="../media/image35.png"/><Relationship Id="rId4" Type="http://schemas.openxmlformats.org/officeDocument/2006/relationships/image" Target="../media/image31.png"/><Relationship Id="rId9"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1.xml"/><Relationship Id="rId1" Type="http://schemas.openxmlformats.org/officeDocument/2006/relationships/slideLayout" Target="../slideLayouts/slideLayout119.xml"/></Relationships>
</file>

<file path=ppt/slides/_rels/slide32.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7.png"/><Relationship Id="rId7"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119.xml"/><Relationship Id="rId6" Type="http://schemas.openxmlformats.org/officeDocument/2006/relationships/image" Target="../media/image25.png"/><Relationship Id="rId11" Type="http://schemas.openxmlformats.org/officeDocument/2006/relationships/image" Target="../media/image43.png"/><Relationship Id="rId5" Type="http://schemas.openxmlformats.org/officeDocument/2006/relationships/image" Target="../media/image39.png"/><Relationship Id="rId10" Type="http://schemas.openxmlformats.org/officeDocument/2006/relationships/image" Target="../media/image42.png"/><Relationship Id="rId4" Type="http://schemas.openxmlformats.org/officeDocument/2006/relationships/image" Target="../media/image38.png"/><Relationship Id="rId9" Type="http://schemas.openxmlformats.org/officeDocument/2006/relationships/image" Target="../media/image4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1.xml"/></Relationships>
</file>

<file path=ppt/slides/_rels/slide3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4.xml"/><Relationship Id="rId1" Type="http://schemas.openxmlformats.org/officeDocument/2006/relationships/slideLayout" Target="../slideLayouts/slideLayout119.xml"/><Relationship Id="rId4" Type="http://schemas.openxmlformats.org/officeDocument/2006/relationships/chart" Target="../charts/chart5.xml"/></Relationships>
</file>

<file path=ppt/slides/_rels/slide3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5.xml"/><Relationship Id="rId1" Type="http://schemas.openxmlformats.org/officeDocument/2006/relationships/slideLayout" Target="../slideLayouts/slideLayout119.xml"/></Relationships>
</file>

<file path=ppt/slides/_rels/slide3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6.xml"/><Relationship Id="rId1" Type="http://schemas.openxmlformats.org/officeDocument/2006/relationships/slideLayout" Target="../slideLayouts/slideLayout119.xml"/><Relationship Id="rId4" Type="http://schemas.openxmlformats.org/officeDocument/2006/relationships/chart" Target="../charts/chart8.xml"/></Relationships>
</file>

<file path=ppt/slides/_rels/slide3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119.xml"/><Relationship Id="rId6" Type="http://schemas.openxmlformats.org/officeDocument/2006/relationships/image" Target="../media/image47.jpg"/><Relationship Id="rId11" Type="http://schemas.openxmlformats.org/officeDocument/2006/relationships/image" Target="../media/image26.png"/><Relationship Id="rId5" Type="http://schemas.openxmlformats.org/officeDocument/2006/relationships/image" Target="../media/image46.png"/><Relationship Id="rId10" Type="http://schemas.openxmlformats.org/officeDocument/2006/relationships/image" Target="../media/image50.png"/><Relationship Id="rId4" Type="http://schemas.openxmlformats.org/officeDocument/2006/relationships/image" Target="../media/image45.png"/><Relationship Id="rId9"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8.xml"/><Relationship Id="rId1" Type="http://schemas.openxmlformats.org/officeDocument/2006/relationships/slideLayout" Target="../slideLayouts/slideLayout119.xml"/><Relationship Id="rId5" Type="http://schemas.openxmlformats.org/officeDocument/2006/relationships/chart" Target="../charts/chart11.xml"/><Relationship Id="rId4" Type="http://schemas.openxmlformats.org/officeDocument/2006/relationships/chart" Target="../charts/chart10.xml"/></Relationships>
</file>

<file path=ppt/slides/_rels/slide3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9.xml"/><Relationship Id="rId1" Type="http://schemas.openxmlformats.org/officeDocument/2006/relationships/slideLayout" Target="../slideLayouts/slideLayout1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0.xml"/></Relationships>
</file>

<file path=ppt/slides/_rels/slide4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119.xml"/><Relationship Id="rId6" Type="http://schemas.openxmlformats.org/officeDocument/2006/relationships/image" Target="../media/image53.png"/><Relationship Id="rId11" Type="http://schemas.openxmlformats.org/officeDocument/2006/relationships/image" Target="../media/image57.jpg"/><Relationship Id="rId5" Type="http://schemas.openxmlformats.org/officeDocument/2006/relationships/image" Target="../media/image25.png"/><Relationship Id="rId10" Type="http://schemas.openxmlformats.org/officeDocument/2006/relationships/image" Target="../media/image56.png"/><Relationship Id="rId4" Type="http://schemas.openxmlformats.org/officeDocument/2006/relationships/image" Target="../media/image52.png"/><Relationship Id="rId9"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41.xml"/><Relationship Id="rId1" Type="http://schemas.openxmlformats.org/officeDocument/2006/relationships/slideLayout" Target="../slideLayouts/slideLayout119.xml"/></Relationships>
</file>

<file path=ppt/slides/_rels/slide4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42.xml"/><Relationship Id="rId1" Type="http://schemas.openxmlformats.org/officeDocument/2006/relationships/slideLayout" Target="../slideLayouts/slideLayout119.xml"/><Relationship Id="rId4" Type="http://schemas.openxmlformats.org/officeDocument/2006/relationships/chart" Target="../charts/chart1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1.xml"/></Relationships>
</file>

<file path=ppt/slides/_rels/slide44.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44.xml"/><Relationship Id="rId1" Type="http://schemas.openxmlformats.org/officeDocument/2006/relationships/slideLayout" Target="../slideLayouts/slideLayout119.xml"/><Relationship Id="rId4" Type="http://schemas.openxmlformats.org/officeDocument/2006/relationships/chart" Target="../charts/chart17.xml"/></Relationships>
</file>

<file path=ppt/slides/_rels/slide45.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45.xml"/><Relationship Id="rId1" Type="http://schemas.openxmlformats.org/officeDocument/2006/relationships/slideLayout" Target="../slideLayouts/slideLayout119.xml"/><Relationship Id="rId4" Type="http://schemas.openxmlformats.org/officeDocument/2006/relationships/chart" Target="../charts/chart19.xml"/></Relationships>
</file>

<file path=ppt/slides/_rels/slide46.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46.xml"/><Relationship Id="rId1" Type="http://schemas.openxmlformats.org/officeDocument/2006/relationships/slideLayout" Target="../slideLayouts/slideLayout119.xml"/></Relationships>
</file>

<file path=ppt/slides/_rels/slide47.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47.xml"/><Relationship Id="rId1" Type="http://schemas.openxmlformats.org/officeDocument/2006/relationships/slideLayout" Target="../slideLayouts/slideLayout119.xml"/></Relationships>
</file>

<file path=ppt/slides/_rels/slide4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png"/><Relationship Id="rId7" Type="http://schemas.openxmlformats.org/officeDocument/2006/relationships/image" Target="../media/image61.jpg"/><Relationship Id="rId2" Type="http://schemas.openxmlformats.org/officeDocument/2006/relationships/notesSlide" Target="../notesSlides/notesSlide48.xml"/><Relationship Id="rId1" Type="http://schemas.openxmlformats.org/officeDocument/2006/relationships/slideLayout" Target="../slideLayouts/slideLayout119.xml"/><Relationship Id="rId6" Type="http://schemas.openxmlformats.org/officeDocument/2006/relationships/image" Target="../media/image60.png"/><Relationship Id="rId11" Type="http://schemas.openxmlformats.org/officeDocument/2006/relationships/image" Target="../media/image64.png"/><Relationship Id="rId5" Type="http://schemas.openxmlformats.org/officeDocument/2006/relationships/image" Target="../media/image59.png"/><Relationship Id="rId10"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63.png"/></Relationships>
</file>

<file path=ppt/slides/_rels/slide49.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49.xml"/><Relationship Id="rId1" Type="http://schemas.openxmlformats.org/officeDocument/2006/relationships/slideLayout" Target="../slideLayouts/slideLayout1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1.xml"/></Relationships>
</file>

<file path=ppt/slides/_rels/slide50.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50.xml"/><Relationship Id="rId1" Type="http://schemas.openxmlformats.org/officeDocument/2006/relationships/slideLayout" Target="../slideLayouts/slideLayout119.xml"/></Relationships>
</file>

<file path=ppt/slides/_rels/slide51.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51.xml"/><Relationship Id="rId1" Type="http://schemas.openxmlformats.org/officeDocument/2006/relationships/slideLayout" Target="../slideLayouts/slideLayout119.xml"/></Relationships>
</file>

<file path=ppt/slides/_rels/slide5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65.png"/><Relationship Id="rId7" Type="http://schemas.openxmlformats.org/officeDocument/2006/relationships/image" Target="../media/image25.png"/><Relationship Id="rId2" Type="http://schemas.openxmlformats.org/officeDocument/2006/relationships/notesSlide" Target="../notesSlides/notesSlide52.xml"/><Relationship Id="rId1" Type="http://schemas.openxmlformats.org/officeDocument/2006/relationships/slideLayout" Target="../slideLayouts/slideLayout119.xml"/><Relationship Id="rId6" Type="http://schemas.openxmlformats.org/officeDocument/2006/relationships/image" Target="../media/image61.jpg"/><Relationship Id="rId11" Type="http://schemas.openxmlformats.org/officeDocument/2006/relationships/image" Target="../media/image70.png"/><Relationship Id="rId5" Type="http://schemas.openxmlformats.org/officeDocument/2006/relationships/image" Target="../media/image67.png"/><Relationship Id="rId10" Type="http://schemas.openxmlformats.org/officeDocument/2006/relationships/image" Target="../media/image69.png"/><Relationship Id="rId4" Type="http://schemas.openxmlformats.org/officeDocument/2006/relationships/image" Target="../media/image66.png"/><Relationship Id="rId9" Type="http://schemas.openxmlformats.org/officeDocument/2006/relationships/image" Target="../media/image68.png"/></Relationships>
</file>

<file path=ppt/slides/_rels/slide53.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53.xml"/><Relationship Id="rId1" Type="http://schemas.openxmlformats.org/officeDocument/2006/relationships/slideLayout" Target="../slideLayouts/slideLayout119.xml"/><Relationship Id="rId4" Type="http://schemas.openxmlformats.org/officeDocument/2006/relationships/chart" Target="../charts/chart26.xml"/></Relationships>
</file>

<file path=ppt/slides/_rels/slide54.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54.xml"/><Relationship Id="rId1" Type="http://schemas.openxmlformats.org/officeDocument/2006/relationships/slideLayout" Target="../slideLayouts/slideLayout119.xml"/><Relationship Id="rId4" Type="http://schemas.openxmlformats.org/officeDocument/2006/relationships/chart" Target="../charts/chart28.xml"/></Relationships>
</file>

<file path=ppt/slides/_rels/slide55.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55.xml"/><Relationship Id="rId1" Type="http://schemas.openxmlformats.org/officeDocument/2006/relationships/slideLayout" Target="../slideLayouts/slideLayout119.xml"/></Relationships>
</file>

<file path=ppt/slides/_rels/slide5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56.xml"/><Relationship Id="rId1" Type="http://schemas.openxmlformats.org/officeDocument/2006/relationships/slideLayout" Target="../slideLayouts/slideLayout119.xml"/><Relationship Id="rId6" Type="http://schemas.openxmlformats.org/officeDocument/2006/relationships/image" Target="../media/image74.jpg"/><Relationship Id="rId11" Type="http://schemas.openxmlformats.org/officeDocument/2006/relationships/image" Target="../media/image26.png"/><Relationship Id="rId5" Type="http://schemas.openxmlformats.org/officeDocument/2006/relationships/image" Target="../media/image73.png"/><Relationship Id="rId10" Type="http://schemas.openxmlformats.org/officeDocument/2006/relationships/image" Target="../media/image77.png"/><Relationship Id="rId4" Type="http://schemas.openxmlformats.org/officeDocument/2006/relationships/image" Target="../media/image72.png"/><Relationship Id="rId9" Type="http://schemas.openxmlformats.org/officeDocument/2006/relationships/image" Target="../media/image76.png"/></Relationships>
</file>

<file path=ppt/slides/_rels/slide57.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57.xml"/><Relationship Id="rId1" Type="http://schemas.openxmlformats.org/officeDocument/2006/relationships/slideLayout" Target="../slideLayouts/slideLayout12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9.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19.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19"/>
        <p:cNvGrpSpPr/>
        <p:nvPr/>
      </p:nvGrpSpPr>
      <p:grpSpPr>
        <a:xfrm>
          <a:off x="0" y="0"/>
          <a:ext cx="0" cy="0"/>
          <a:chOff x="0" y="0"/>
          <a:chExt cx="0" cy="0"/>
        </a:xfrm>
      </p:grpSpPr>
      <p:sp>
        <p:nvSpPr>
          <p:cNvPr id="1420" name="Google Shape;1420;p1"/>
          <p:cNvSpPr txBox="1">
            <a:spLocks noGrp="1"/>
          </p:cNvSpPr>
          <p:nvPr>
            <p:ph type="subTitle" idx="4294967295"/>
          </p:nvPr>
        </p:nvSpPr>
        <p:spPr>
          <a:xfrm>
            <a:off x="335716" y="4743294"/>
            <a:ext cx="4499756" cy="115478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chemeClr val="dk1"/>
              </a:buClr>
              <a:buSzPts val="2000"/>
              <a:buFont typeface="Arial"/>
              <a:buNone/>
            </a:pPr>
            <a:endParaRPr sz="2000" b="0" i="0" u="none" strike="noStrike" cap="none" dirty="0">
              <a:solidFill>
                <a:schemeClr val="lt1"/>
              </a:solidFill>
              <a:latin typeface="Verdana"/>
              <a:ea typeface="Verdana"/>
              <a:cs typeface="Verdana"/>
              <a:sym typeface="Verdana"/>
            </a:endParaRPr>
          </a:p>
          <a:p>
            <a:pPr marL="0" marR="0" lvl="0" indent="0" algn="l" rtl="0">
              <a:spcBef>
                <a:spcPts val="1333"/>
              </a:spcBef>
              <a:spcAft>
                <a:spcPts val="0"/>
              </a:spcAft>
              <a:buClr>
                <a:schemeClr val="accent1"/>
              </a:buClr>
              <a:buSzPts val="2000"/>
              <a:buFont typeface="Arial"/>
              <a:buNone/>
            </a:pPr>
            <a:r>
              <a:rPr lang="fr-FR" sz="2000" b="1" i="0" u="none" strike="noStrike" cap="none" dirty="0">
                <a:solidFill>
                  <a:schemeClr val="accent1"/>
                </a:solidFill>
                <a:latin typeface="Verdana"/>
                <a:ea typeface="Verdana"/>
                <a:cs typeface="Verdana"/>
                <a:sym typeface="Verdana"/>
              </a:rPr>
              <a:t>Network QoS</a:t>
            </a:r>
            <a:endParaRPr dirty="0"/>
          </a:p>
          <a:p>
            <a:pPr marL="0" marR="0" lvl="0" indent="0" algn="l" rtl="0">
              <a:spcBef>
                <a:spcPts val="1333"/>
              </a:spcBef>
              <a:spcAft>
                <a:spcPts val="0"/>
              </a:spcAft>
              <a:buClr>
                <a:schemeClr val="lt1"/>
              </a:buClr>
              <a:buSzPts val="2000"/>
              <a:buFont typeface="Arial"/>
              <a:buNone/>
            </a:pPr>
            <a:r>
              <a:rPr lang="fr-FR" sz="2000" dirty="0">
                <a:solidFill>
                  <a:schemeClr val="lt1"/>
                </a:solidFill>
              </a:rPr>
              <a:t>Benchmarking report SEMEKPODJI</a:t>
            </a:r>
            <a:r>
              <a:rPr lang="fr-FR" sz="2000" b="0" i="0" u="none" strike="noStrike" cap="none" dirty="0">
                <a:solidFill>
                  <a:schemeClr val="lt1"/>
                </a:solidFill>
                <a:latin typeface="Verdana"/>
                <a:ea typeface="Verdana"/>
                <a:cs typeface="Verdana"/>
                <a:sym typeface="Verdana"/>
              </a:rPr>
              <a:t> </a:t>
            </a:r>
            <a:endParaRPr dirty="0"/>
          </a:p>
        </p:txBody>
      </p:sp>
      <p:sp>
        <p:nvSpPr>
          <p:cNvPr id="1421" name="Google Shape;1421;p1"/>
          <p:cNvSpPr txBox="1">
            <a:spLocks noGrp="1"/>
          </p:cNvSpPr>
          <p:nvPr>
            <p:ph type="body" idx="4294967295"/>
          </p:nvPr>
        </p:nvSpPr>
        <p:spPr>
          <a:xfrm>
            <a:off x="335716" y="6256666"/>
            <a:ext cx="4537067" cy="33787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lt1"/>
              </a:buClr>
              <a:buSzPts val="1400"/>
              <a:buNone/>
            </a:pPr>
            <a:r>
              <a:rPr lang="fr-FR" sz="1400">
                <a:solidFill>
                  <a:schemeClr val="lt1"/>
                </a:solidFill>
              </a:rPr>
              <a:t>November 7</a:t>
            </a:r>
            <a:r>
              <a:rPr lang="fr-FR" sz="1400" baseline="30000">
                <a:solidFill>
                  <a:schemeClr val="lt1"/>
                </a:solidFill>
              </a:rPr>
              <a:t>th</a:t>
            </a:r>
            <a:r>
              <a:rPr lang="fr-FR" sz="1400">
                <a:solidFill>
                  <a:schemeClr val="lt1"/>
                </a:solidFill>
              </a:rPr>
              <a:t>, 2023</a:t>
            </a:r>
            <a:endParaRPr/>
          </a:p>
        </p:txBody>
      </p:sp>
      <p:pic>
        <p:nvPicPr>
          <p:cNvPr id="1422" name="Google Shape;1422;p1"/>
          <p:cNvPicPr preferRelativeResize="0"/>
          <p:nvPr/>
        </p:nvPicPr>
        <p:blipFill rotWithShape="1">
          <a:blip r:embed="rId3">
            <a:alphaModFix/>
          </a:blip>
          <a:srcRect/>
          <a:stretch/>
        </p:blipFill>
        <p:spPr>
          <a:xfrm>
            <a:off x="10771696" y="134528"/>
            <a:ext cx="980043" cy="990506"/>
          </a:xfrm>
          <a:prstGeom prst="rect">
            <a:avLst/>
          </a:prstGeom>
          <a:noFill/>
          <a:ln>
            <a:noFill/>
          </a:ln>
        </p:spPr>
      </p:pic>
      <p:pic>
        <p:nvPicPr>
          <p:cNvPr id="1423" name="Google Shape;1423;p1"/>
          <p:cNvPicPr preferRelativeResize="0"/>
          <p:nvPr/>
        </p:nvPicPr>
        <p:blipFill rotWithShape="1">
          <a:blip r:embed="rId4">
            <a:alphaModFix/>
          </a:blip>
          <a:srcRect b="7100"/>
          <a:stretch/>
        </p:blipFill>
        <p:spPr>
          <a:xfrm>
            <a:off x="3016578" y="188520"/>
            <a:ext cx="6008203" cy="5581531"/>
          </a:xfrm>
          <a:prstGeom prst="rect">
            <a:avLst/>
          </a:prstGeom>
          <a:noFill/>
          <a:ln>
            <a:noFill/>
          </a:ln>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48"/>
        <p:cNvGrpSpPr/>
        <p:nvPr/>
      </p:nvGrpSpPr>
      <p:grpSpPr>
        <a:xfrm>
          <a:off x="0" y="0"/>
          <a:ext cx="0" cy="0"/>
          <a:chOff x="0" y="0"/>
          <a:chExt cx="0" cy="0"/>
        </a:xfrm>
      </p:grpSpPr>
      <p:sp>
        <p:nvSpPr>
          <p:cNvPr id="1649" name="Google Shape;1649;p10"/>
          <p:cNvSpPr txBox="1"/>
          <p:nvPr/>
        </p:nvSpPr>
        <p:spPr>
          <a:xfrm>
            <a:off x="2533649" y="2090740"/>
            <a:ext cx="6804904"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dirty="0">
                <a:solidFill>
                  <a:srgbClr val="FFFFFF"/>
                </a:solidFill>
                <a:latin typeface="Quattrocento Sans"/>
                <a:ea typeface="Quattrocento Sans"/>
                <a:cs typeface="Quattrocento Sans"/>
                <a:sym typeface="Quattrocento Sans"/>
              </a:rPr>
              <a:t>Introduction: Scope of </a:t>
            </a:r>
            <a:r>
              <a:rPr lang="fr-FR" sz="2600" b="0" i="0" dirty="0" err="1">
                <a:solidFill>
                  <a:srgbClr val="FFFFFF"/>
                </a:solidFill>
                <a:latin typeface="Quattrocento Sans"/>
                <a:ea typeface="Quattrocento Sans"/>
                <a:cs typeface="Quattrocento Sans"/>
                <a:sym typeface="Quattrocento Sans"/>
              </a:rPr>
              <a:t>Intermediate</a:t>
            </a:r>
            <a:r>
              <a:rPr lang="fr-FR" sz="2600" b="0" i="0" dirty="0">
                <a:solidFill>
                  <a:srgbClr val="FFFFFF"/>
                </a:solidFill>
                <a:latin typeface="Quattrocento Sans"/>
                <a:ea typeface="Quattrocento Sans"/>
                <a:cs typeface="Quattrocento Sans"/>
                <a:sym typeface="Quattrocento Sans"/>
              </a:rPr>
              <a:t> Report</a:t>
            </a:r>
            <a:endParaRPr dirty="0"/>
          </a:p>
        </p:txBody>
      </p:sp>
      <p:sp>
        <p:nvSpPr>
          <p:cNvPr id="1650" name="Google Shape;1650;p10"/>
          <p:cNvSpPr txBox="1"/>
          <p:nvPr/>
        </p:nvSpPr>
        <p:spPr>
          <a:xfrm>
            <a:off x="489531" y="2090740"/>
            <a:ext cx="1701220"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03</a:t>
            </a:r>
            <a:endParaRPr dirty="0"/>
          </a:p>
        </p:txBody>
      </p:sp>
      <p:cxnSp>
        <p:nvCxnSpPr>
          <p:cNvPr id="1651" name="Google Shape;1651;p10"/>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56"/>
        <p:cNvGrpSpPr/>
        <p:nvPr/>
      </p:nvGrpSpPr>
      <p:grpSpPr>
        <a:xfrm>
          <a:off x="0" y="0"/>
          <a:ext cx="0" cy="0"/>
          <a:chOff x="0" y="0"/>
          <a:chExt cx="0" cy="0"/>
        </a:xfrm>
      </p:grpSpPr>
      <p:sp>
        <p:nvSpPr>
          <p:cNvPr id="1657" name="Google Shape;1657;p1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Intermediate</a:t>
            </a:r>
            <a:r>
              <a:rPr lang="fr-FR" sz="2400" dirty="0">
                <a:solidFill>
                  <a:srgbClr val="414141"/>
                </a:solidFill>
              </a:rPr>
              <a:t> report</a:t>
            </a:r>
            <a:br>
              <a:rPr lang="fr-FR" sz="2400" dirty="0">
                <a:solidFill>
                  <a:srgbClr val="414141"/>
                </a:solidFill>
              </a:rPr>
            </a:br>
            <a:endParaRPr sz="2400" dirty="0">
              <a:solidFill>
                <a:srgbClr val="414141"/>
              </a:solidFill>
            </a:endParaRPr>
          </a:p>
        </p:txBody>
      </p:sp>
      <p:sp>
        <p:nvSpPr>
          <p:cNvPr id="1658" name="Google Shape;1658;p1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11</a:t>
            </a:fld>
            <a:endParaRPr sz="651" b="0" i="0" u="none" strike="noStrike" cap="none">
              <a:solidFill>
                <a:srgbClr val="000000"/>
              </a:solidFill>
              <a:latin typeface="Verdana"/>
              <a:ea typeface="Verdana"/>
              <a:cs typeface="Verdana"/>
              <a:sym typeface="Verdana"/>
            </a:endParaRPr>
          </a:p>
        </p:txBody>
      </p:sp>
      <p:sp>
        <p:nvSpPr>
          <p:cNvPr id="1659" name="Google Shape;1659;p1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660" name="Google Shape;1660;p11"/>
          <p:cNvSpPr/>
          <p:nvPr/>
        </p:nvSpPr>
        <p:spPr>
          <a:xfrm>
            <a:off x="359779" y="1206376"/>
            <a:ext cx="11472441" cy="47859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b="1" dirty="0">
                <a:solidFill>
                  <a:srgbClr val="92D050"/>
                </a:solidFill>
                <a:latin typeface="Verdana"/>
                <a:ea typeface="Verdana"/>
                <a:cs typeface="Verdana"/>
                <a:sym typeface="Verdana"/>
              </a:rPr>
              <a:t>Scope of this report</a:t>
            </a:r>
            <a:endParaRPr dirty="0"/>
          </a:p>
          <a:p>
            <a:pPr marL="0" marR="0" lvl="0" indent="0" algn="l" rtl="0">
              <a:spcBef>
                <a:spcPts val="0"/>
              </a:spcBef>
              <a:spcAft>
                <a:spcPts val="0"/>
              </a:spcAft>
              <a:buNone/>
            </a:pPr>
            <a:endParaRPr sz="1200" b="1" dirty="0">
              <a:solidFill>
                <a:schemeClr val="dk1"/>
              </a:solidFill>
              <a:latin typeface="Verdana"/>
              <a:ea typeface="Verdana"/>
              <a:cs typeface="Verdana"/>
              <a:sym typeface="Verdana"/>
            </a:endParaRPr>
          </a:p>
          <a:p>
            <a:pPr marL="0" marR="0" lvl="1" indent="0" algn="l" rtl="0">
              <a:lnSpc>
                <a:spcPct val="150000"/>
              </a:lnSpc>
              <a:spcBef>
                <a:spcPts val="0"/>
              </a:spcBef>
              <a:spcAft>
                <a:spcPts val="0"/>
              </a:spcAft>
              <a:buNone/>
            </a:pPr>
            <a:endParaRPr sz="1400" b="1" i="0" u="none" strike="noStrike" cap="none" dirty="0">
              <a:solidFill>
                <a:schemeClr val="accent1"/>
              </a:solidFill>
              <a:latin typeface="Verdana"/>
              <a:ea typeface="Verdana"/>
              <a:cs typeface="Verdana"/>
              <a:sym typeface="Verdana"/>
            </a:endParaRPr>
          </a:p>
          <a:p>
            <a:pPr marL="0" marR="0" lvl="1" indent="0" algn="l" rtl="0">
              <a:lnSpc>
                <a:spcPct val="150000"/>
              </a:lnSpc>
              <a:spcBef>
                <a:spcPts val="0"/>
              </a:spcBef>
              <a:spcAft>
                <a:spcPts val="0"/>
              </a:spcAft>
              <a:buNone/>
            </a:pPr>
            <a:r>
              <a:rPr lang="fr-FR" sz="1400" b="1" i="0" u="none" strike="noStrike" cap="none" dirty="0">
                <a:solidFill>
                  <a:schemeClr val="accent1"/>
                </a:solidFill>
                <a:latin typeface="Verdana"/>
                <a:ea typeface="Verdana"/>
                <a:cs typeface="Verdana"/>
                <a:sym typeface="Verdana"/>
              </a:rPr>
              <a:t>1. </a:t>
            </a:r>
            <a:r>
              <a:rPr lang="en-US" sz="1400" b="0" i="0" u="none" strike="noStrike" cap="none" dirty="0">
                <a:solidFill>
                  <a:schemeClr val="dk1"/>
                </a:solidFill>
                <a:latin typeface="Verdana"/>
                <a:ea typeface="Verdana"/>
                <a:cs typeface="Verdana"/>
                <a:sym typeface="Verdana"/>
              </a:rPr>
              <a:t>Network benchmarking results for the </a:t>
            </a:r>
            <a:r>
              <a:rPr lang="en-US" dirty="0">
                <a:solidFill>
                  <a:schemeClr val="dk1"/>
                </a:solidFill>
                <a:latin typeface="Verdana"/>
                <a:ea typeface="Verdana"/>
                <a:cs typeface="Verdana"/>
                <a:sym typeface="Verdana"/>
              </a:rPr>
              <a:t>SEMEKPODJ</a:t>
            </a:r>
            <a:r>
              <a:rPr lang="en-US" sz="1400" b="0" i="0" u="none" strike="noStrike" cap="none" dirty="0">
                <a:solidFill>
                  <a:schemeClr val="dk1"/>
                </a:solidFill>
                <a:latin typeface="Verdana"/>
                <a:ea typeface="Verdana"/>
                <a:cs typeface="Verdana"/>
                <a:sym typeface="Verdana"/>
              </a:rPr>
              <a:t> area between MTN, MOOV, and CELTISS from September 9th to September 13th, 2023.</a:t>
            </a:r>
            <a:r>
              <a:rPr lang="fr-FR" sz="1400" b="0" i="0" u="none" strike="noStrike" cap="none" dirty="0">
                <a:solidFill>
                  <a:schemeClr val="dk1"/>
                </a:solidFill>
                <a:latin typeface="Verdana"/>
                <a:ea typeface="Verdana"/>
                <a:cs typeface="Verdana"/>
                <a:sym typeface="Verdana"/>
              </a:rPr>
              <a:t>. </a:t>
            </a:r>
            <a:endParaRPr dirty="0"/>
          </a:p>
          <a:p>
            <a:pPr marL="0" marR="0" lvl="0" indent="0" algn="l" rtl="0">
              <a:lnSpc>
                <a:spcPct val="150000"/>
              </a:lnSpc>
              <a:spcBef>
                <a:spcPts val="0"/>
              </a:spcBef>
              <a:spcAft>
                <a:spcPts val="0"/>
              </a:spcAft>
              <a:buNone/>
            </a:pPr>
            <a:endParaRPr sz="1400" b="1" dirty="0">
              <a:solidFill>
                <a:schemeClr val="accent1"/>
              </a:solidFill>
              <a:latin typeface="Verdana"/>
              <a:ea typeface="Verdana"/>
              <a:cs typeface="Verdana"/>
              <a:sym typeface="Verdana"/>
            </a:endParaRPr>
          </a:p>
          <a:p>
            <a:pPr marL="0" marR="0" lvl="0" indent="0" algn="l" rtl="0">
              <a:lnSpc>
                <a:spcPct val="150000"/>
              </a:lnSpc>
              <a:spcBef>
                <a:spcPts val="0"/>
              </a:spcBef>
              <a:spcAft>
                <a:spcPts val="0"/>
              </a:spcAft>
              <a:buNone/>
            </a:pPr>
            <a:r>
              <a:rPr lang="fr-FR" sz="1400" b="1" dirty="0">
                <a:solidFill>
                  <a:schemeClr val="accent1"/>
                </a:solidFill>
                <a:latin typeface="Verdana"/>
                <a:ea typeface="Verdana"/>
                <a:cs typeface="Verdana"/>
                <a:sym typeface="Verdana"/>
              </a:rPr>
              <a:t>2. </a:t>
            </a:r>
            <a:r>
              <a:rPr lang="fr-FR" sz="1400" dirty="0">
                <a:solidFill>
                  <a:schemeClr val="dk1"/>
                </a:solidFill>
                <a:latin typeface="Verdana"/>
                <a:ea typeface="Verdana"/>
                <a:cs typeface="Verdana"/>
                <a:sym typeface="Verdana"/>
              </a:rPr>
              <a:t>A RAN network audit for MTN BENIN, </a:t>
            </a:r>
            <a:r>
              <a:rPr lang="fr-FR" sz="1400" dirty="0" err="1">
                <a:solidFill>
                  <a:schemeClr val="dk1"/>
                </a:solidFill>
                <a:latin typeface="Verdana"/>
                <a:ea typeface="Verdana"/>
                <a:cs typeface="Verdana"/>
                <a:sym typeface="Verdana"/>
              </a:rPr>
              <a:t>aiming</a:t>
            </a:r>
            <a:r>
              <a:rPr lang="fr-FR" sz="1400" dirty="0">
                <a:solidFill>
                  <a:schemeClr val="dk1"/>
                </a:solidFill>
                <a:latin typeface="Verdana"/>
                <a:ea typeface="Verdana"/>
                <a:cs typeface="Verdana"/>
                <a:sym typeface="Verdana"/>
              </a:rPr>
              <a:t> to </a:t>
            </a:r>
            <a:r>
              <a:rPr lang="fr-FR" sz="1400" dirty="0" err="1">
                <a:solidFill>
                  <a:schemeClr val="dk1"/>
                </a:solidFill>
                <a:latin typeface="Verdana"/>
                <a:ea typeface="Verdana"/>
                <a:cs typeface="Verdana"/>
                <a:sym typeface="Verdana"/>
              </a:rPr>
              <a:t>identify</a:t>
            </a:r>
            <a:r>
              <a:rPr lang="fr-FR" sz="1400" dirty="0">
                <a:solidFill>
                  <a:schemeClr val="dk1"/>
                </a:solidFill>
                <a:latin typeface="Verdana"/>
                <a:ea typeface="Verdana"/>
                <a:cs typeface="Verdana"/>
                <a:sym typeface="Verdana"/>
              </a:rPr>
              <a:t> </a:t>
            </a:r>
            <a:r>
              <a:rPr lang="fr-FR" sz="1400" dirty="0" err="1">
                <a:solidFill>
                  <a:schemeClr val="dk1"/>
                </a:solidFill>
                <a:latin typeface="Verdana"/>
                <a:ea typeface="Verdana"/>
                <a:cs typeface="Verdana"/>
                <a:sym typeface="Verdana"/>
              </a:rPr>
              <a:t>weak</a:t>
            </a:r>
            <a:r>
              <a:rPr lang="fr-FR" sz="1400" dirty="0">
                <a:solidFill>
                  <a:schemeClr val="dk1"/>
                </a:solidFill>
                <a:latin typeface="Verdana"/>
                <a:ea typeface="Verdana"/>
                <a:cs typeface="Verdana"/>
                <a:sym typeface="Verdana"/>
              </a:rPr>
              <a:t> points as </a:t>
            </a:r>
            <a:r>
              <a:rPr lang="fr-FR" sz="1400" dirty="0" err="1">
                <a:solidFill>
                  <a:schemeClr val="dk1"/>
                </a:solidFill>
                <a:latin typeface="Verdana"/>
                <a:ea typeface="Verdana"/>
                <a:cs typeface="Verdana"/>
                <a:sym typeface="Verdana"/>
              </a:rPr>
              <a:t>well</a:t>
            </a:r>
            <a:r>
              <a:rPr lang="fr-FR" sz="1400" dirty="0">
                <a:solidFill>
                  <a:schemeClr val="dk1"/>
                </a:solidFill>
                <a:latin typeface="Verdana"/>
                <a:ea typeface="Verdana"/>
                <a:cs typeface="Verdana"/>
                <a:sym typeface="Verdana"/>
              </a:rPr>
              <a:t> as </a:t>
            </a:r>
            <a:r>
              <a:rPr lang="fr-FR" sz="1400" dirty="0" err="1">
                <a:solidFill>
                  <a:schemeClr val="dk1"/>
                </a:solidFill>
                <a:latin typeface="Verdana"/>
                <a:ea typeface="Verdana"/>
                <a:cs typeface="Verdana"/>
                <a:sym typeface="Verdana"/>
              </a:rPr>
              <a:t>suggests</a:t>
            </a:r>
            <a:r>
              <a:rPr lang="fr-FR" sz="1400" dirty="0">
                <a:solidFill>
                  <a:schemeClr val="dk1"/>
                </a:solidFill>
                <a:latin typeface="Verdana"/>
                <a:ea typeface="Verdana"/>
                <a:cs typeface="Verdana"/>
                <a:sym typeface="Verdana"/>
              </a:rPr>
              <a:t> </a:t>
            </a:r>
            <a:r>
              <a:rPr lang="fr-FR" sz="1400" dirty="0" err="1">
                <a:solidFill>
                  <a:schemeClr val="dk1"/>
                </a:solidFill>
                <a:latin typeface="Verdana"/>
                <a:ea typeface="Verdana"/>
                <a:cs typeface="Verdana"/>
                <a:sym typeface="Verdana"/>
              </a:rPr>
              <a:t>proposals</a:t>
            </a:r>
            <a:r>
              <a:rPr lang="fr-FR" sz="1400" dirty="0">
                <a:solidFill>
                  <a:schemeClr val="dk1"/>
                </a:solidFill>
                <a:latin typeface="Verdana"/>
                <a:ea typeface="Verdana"/>
                <a:cs typeface="Verdana"/>
                <a:sym typeface="Verdana"/>
              </a:rPr>
              <a:t> to improve the network quality, and </a:t>
            </a:r>
            <a:r>
              <a:rPr lang="fr-FR" sz="1400" dirty="0" err="1">
                <a:solidFill>
                  <a:schemeClr val="dk1"/>
                </a:solidFill>
                <a:latin typeface="Verdana"/>
                <a:ea typeface="Verdana"/>
                <a:cs typeface="Verdana"/>
                <a:sym typeface="Verdana"/>
              </a:rPr>
              <a:t>so</a:t>
            </a:r>
            <a:r>
              <a:rPr lang="fr-FR" sz="1400" dirty="0">
                <a:solidFill>
                  <a:schemeClr val="dk1"/>
                </a:solidFill>
                <a:latin typeface="Verdana"/>
                <a:ea typeface="Verdana"/>
                <a:cs typeface="Verdana"/>
                <a:sym typeface="Verdana"/>
              </a:rPr>
              <a:t> the final user perception</a:t>
            </a:r>
            <a:endParaRPr dirty="0"/>
          </a:p>
          <a:p>
            <a:pPr marL="628650" marR="0" lvl="1" indent="-171450" algn="l" rtl="0">
              <a:lnSpc>
                <a:spcPct val="150000"/>
              </a:lnSpc>
              <a:spcBef>
                <a:spcPts val="0"/>
              </a:spcBef>
              <a:spcAft>
                <a:spcPts val="0"/>
              </a:spcAft>
              <a:buClr>
                <a:schemeClr val="dk1"/>
              </a:buClr>
              <a:buSzPts val="1400"/>
              <a:buFont typeface="Arial"/>
              <a:buChar char="•"/>
            </a:pPr>
            <a:r>
              <a:rPr lang="fr-FR" sz="1400" b="0" i="0" u="none" strike="noStrike" cap="none" dirty="0">
                <a:solidFill>
                  <a:schemeClr val="dk1"/>
                </a:solidFill>
                <a:latin typeface="Verdana"/>
                <a:ea typeface="Verdana"/>
                <a:cs typeface="Verdana"/>
                <a:sym typeface="Verdana"/>
              </a:rPr>
              <a:t>Audit is </a:t>
            </a:r>
            <a:r>
              <a:rPr lang="fr-FR" sz="1400" b="0" i="0" u="none" strike="noStrike" cap="none" dirty="0" err="1">
                <a:solidFill>
                  <a:schemeClr val="dk1"/>
                </a:solidFill>
                <a:latin typeface="Verdana"/>
                <a:ea typeface="Verdana"/>
                <a:cs typeface="Verdana"/>
                <a:sym typeface="Verdana"/>
              </a:rPr>
              <a:t>based</a:t>
            </a:r>
            <a:r>
              <a:rPr lang="fr-FR" sz="1400" b="0" i="0" u="none" strike="noStrike" cap="none" dirty="0">
                <a:solidFill>
                  <a:schemeClr val="dk1"/>
                </a:solidFill>
                <a:latin typeface="Verdana"/>
                <a:ea typeface="Verdana"/>
                <a:cs typeface="Verdana"/>
                <a:sym typeface="Verdana"/>
              </a:rPr>
              <a:t> on Performance </a:t>
            </a:r>
            <a:r>
              <a:rPr lang="fr-FR" sz="1400" b="0" i="0" u="none" strike="noStrike" cap="none" dirty="0" err="1">
                <a:solidFill>
                  <a:schemeClr val="dk1"/>
                </a:solidFill>
                <a:latin typeface="Verdana"/>
                <a:ea typeface="Verdana"/>
                <a:cs typeface="Verdana"/>
                <a:sym typeface="Verdana"/>
              </a:rPr>
              <a:t>Measurement</a:t>
            </a:r>
            <a:r>
              <a:rPr lang="fr-FR" sz="1400" b="0" i="0" u="none" strike="noStrike" cap="none" dirty="0">
                <a:solidFill>
                  <a:schemeClr val="dk1"/>
                </a:solidFill>
                <a:latin typeface="Verdana"/>
                <a:ea typeface="Verdana"/>
                <a:cs typeface="Verdana"/>
                <a:sym typeface="Verdana"/>
              </a:rPr>
              <a:t> data </a:t>
            </a:r>
            <a:r>
              <a:rPr lang="fr-FR" sz="1400" b="0" i="0" u="none" strike="noStrike" cap="none" dirty="0" err="1">
                <a:solidFill>
                  <a:schemeClr val="dk1"/>
                </a:solidFill>
                <a:latin typeface="Verdana"/>
                <a:ea typeface="Verdana"/>
                <a:cs typeface="Verdana"/>
                <a:sym typeface="Verdana"/>
              </a:rPr>
              <a:t>mainly</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between</a:t>
            </a:r>
            <a:r>
              <a:rPr lang="fr-FR" sz="1400" b="0" i="0" u="none" strike="noStrike" cap="none" dirty="0">
                <a:solidFill>
                  <a:schemeClr val="dk1"/>
                </a:solidFill>
                <a:latin typeface="Verdana"/>
                <a:ea typeface="Verdana"/>
                <a:cs typeface="Verdana"/>
                <a:sym typeface="Verdana"/>
              </a:rPr>
              <a:t> 19th </a:t>
            </a:r>
            <a:r>
              <a:rPr lang="fr-FR" sz="1400" b="0" i="0" u="none" strike="noStrike" cap="none" dirty="0" err="1">
                <a:solidFill>
                  <a:schemeClr val="dk1"/>
                </a:solidFill>
                <a:latin typeface="Verdana"/>
                <a:ea typeface="Verdana"/>
                <a:cs typeface="Verdana"/>
                <a:sym typeface="Verdana"/>
              </a:rPr>
              <a:t>September</a:t>
            </a:r>
            <a:r>
              <a:rPr lang="fr-FR" sz="1400" b="0" i="0" u="none" strike="noStrike" cap="none" dirty="0">
                <a:solidFill>
                  <a:schemeClr val="dk1"/>
                </a:solidFill>
                <a:latin typeface="Verdana"/>
                <a:ea typeface="Verdana"/>
                <a:cs typeface="Verdana"/>
                <a:sym typeface="Verdana"/>
              </a:rPr>
              <a:t> to 04th </a:t>
            </a:r>
            <a:r>
              <a:rPr lang="fr-FR" sz="1400" b="0" i="0" u="none" strike="noStrike" cap="none" dirty="0" err="1">
                <a:solidFill>
                  <a:schemeClr val="dk1"/>
                </a:solidFill>
                <a:latin typeface="Verdana"/>
                <a:ea typeface="Verdana"/>
                <a:cs typeface="Verdana"/>
                <a:sym typeface="Verdana"/>
              </a:rPr>
              <a:t>October</a:t>
            </a:r>
            <a:r>
              <a:rPr lang="fr-FR" sz="1400" b="0" i="0" u="none" strike="noStrike" cap="none" dirty="0">
                <a:solidFill>
                  <a:schemeClr val="dk1"/>
                </a:solidFill>
                <a:latin typeface="Verdana"/>
                <a:ea typeface="Verdana"/>
                <a:cs typeface="Verdana"/>
                <a:sym typeface="Verdana"/>
              </a:rPr>
              <a:t> 2023 and Configuration settings of 4th </a:t>
            </a:r>
            <a:r>
              <a:rPr lang="fr-FR" sz="1400" b="0" i="0" u="none" strike="noStrike" cap="none" dirty="0" err="1">
                <a:solidFill>
                  <a:schemeClr val="dk1"/>
                </a:solidFill>
                <a:latin typeface="Verdana"/>
                <a:ea typeface="Verdana"/>
                <a:cs typeface="Verdana"/>
                <a:sym typeface="Verdana"/>
              </a:rPr>
              <a:t>October</a:t>
            </a:r>
            <a:endParaRPr dirty="0"/>
          </a:p>
          <a:p>
            <a:pPr marL="628650" marR="0" lvl="1" indent="-171450" algn="l" rtl="0">
              <a:lnSpc>
                <a:spcPct val="150000"/>
              </a:lnSpc>
              <a:spcBef>
                <a:spcPts val="0"/>
              </a:spcBef>
              <a:spcAft>
                <a:spcPts val="0"/>
              </a:spcAft>
              <a:buClr>
                <a:schemeClr val="dk1"/>
              </a:buClr>
              <a:buSzPts val="1400"/>
              <a:buFont typeface="Arial"/>
              <a:buChar char="•"/>
            </a:pPr>
            <a:r>
              <a:rPr lang="fr-FR" sz="1400" b="0" i="0" u="none" strike="noStrike" cap="none" dirty="0">
                <a:solidFill>
                  <a:schemeClr val="dk1"/>
                </a:solidFill>
                <a:latin typeface="Verdana"/>
                <a:ea typeface="Verdana"/>
                <a:cs typeface="Verdana"/>
                <a:sym typeface="Verdana"/>
              </a:rPr>
              <a:t>This </a:t>
            </a:r>
            <a:r>
              <a:rPr lang="fr-FR" sz="1400" b="0" i="0" u="none" strike="noStrike" cap="none" dirty="0" err="1">
                <a:solidFill>
                  <a:schemeClr val="dk1"/>
                </a:solidFill>
                <a:latin typeface="Verdana"/>
                <a:ea typeface="Verdana"/>
                <a:cs typeface="Verdana"/>
                <a:sym typeface="Verdana"/>
              </a:rPr>
              <a:t>intermediate</a:t>
            </a:r>
            <a:r>
              <a:rPr lang="fr-FR" sz="1400" b="0" i="0" u="none" strike="noStrike" cap="none" dirty="0">
                <a:solidFill>
                  <a:schemeClr val="dk1"/>
                </a:solidFill>
                <a:latin typeface="Verdana"/>
                <a:ea typeface="Verdana"/>
                <a:cs typeface="Verdana"/>
                <a:sym typeface="Verdana"/>
              </a:rPr>
              <a:t> report </a:t>
            </a:r>
            <a:r>
              <a:rPr lang="fr-FR" sz="1400" b="0" i="0" u="none" strike="noStrike" cap="none" dirty="0" err="1">
                <a:solidFill>
                  <a:schemeClr val="dk1"/>
                </a:solidFill>
                <a:latin typeface="Verdana"/>
                <a:ea typeface="Verdana"/>
                <a:cs typeface="Verdana"/>
                <a:sym typeface="Verdana"/>
              </a:rPr>
              <a:t>includes</a:t>
            </a:r>
            <a:r>
              <a:rPr lang="fr-FR" sz="1400" b="0" i="0" u="none" strike="noStrike" cap="none" dirty="0">
                <a:solidFill>
                  <a:schemeClr val="dk1"/>
                </a:solidFill>
                <a:latin typeface="Verdana"/>
                <a:ea typeface="Verdana"/>
                <a:cs typeface="Verdana"/>
                <a:sym typeface="Verdana"/>
              </a:rPr>
              <a:t> the PM and </a:t>
            </a:r>
            <a:r>
              <a:rPr lang="fr-FR" sz="1400" b="0" i="0" u="none" strike="noStrike" cap="none" dirty="0" err="1">
                <a:solidFill>
                  <a:schemeClr val="dk1"/>
                </a:solidFill>
                <a:latin typeface="Verdana"/>
                <a:ea typeface="Verdana"/>
                <a:cs typeface="Verdana"/>
                <a:sym typeface="Verdana"/>
              </a:rPr>
              <a:t>capacity</a:t>
            </a:r>
            <a:r>
              <a:rPr lang="fr-FR" sz="1400" b="0" i="0" u="none" strike="noStrike" cap="none" dirty="0">
                <a:solidFill>
                  <a:schemeClr val="dk1"/>
                </a:solidFill>
                <a:latin typeface="Verdana"/>
                <a:ea typeface="Verdana"/>
                <a:cs typeface="Verdana"/>
                <a:sym typeface="Verdana"/>
              </a:rPr>
              <a:t> audit, CM audit is </a:t>
            </a:r>
            <a:r>
              <a:rPr lang="fr-FR" sz="1400" b="0" i="0" u="none" strike="noStrike" cap="none" dirty="0" err="1">
                <a:solidFill>
                  <a:schemeClr val="dk1"/>
                </a:solidFill>
                <a:latin typeface="Verdana"/>
                <a:ea typeface="Verdana"/>
                <a:cs typeface="Verdana"/>
                <a:sym typeface="Verdana"/>
              </a:rPr>
              <a:t>ongoing</a:t>
            </a:r>
            <a:endParaRPr dirty="0"/>
          </a:p>
          <a:p>
            <a:pPr marL="628650" marR="0" lvl="1" indent="-171450" algn="l" rtl="0">
              <a:lnSpc>
                <a:spcPct val="150000"/>
              </a:lnSpc>
              <a:spcBef>
                <a:spcPts val="0"/>
              </a:spcBef>
              <a:spcAft>
                <a:spcPts val="0"/>
              </a:spcAft>
              <a:buClr>
                <a:schemeClr val="dk1"/>
              </a:buClr>
              <a:buSzPts val="1400"/>
              <a:buFont typeface="Arial"/>
              <a:buChar char="•"/>
            </a:pPr>
            <a:r>
              <a:rPr lang="fr-FR" sz="1400" b="0" i="0" u="none" strike="noStrike" cap="none" dirty="0" err="1">
                <a:solidFill>
                  <a:schemeClr val="dk1"/>
                </a:solidFill>
                <a:latin typeface="Verdana"/>
                <a:ea typeface="Verdana"/>
                <a:cs typeface="Verdana"/>
                <a:sym typeface="Verdana"/>
              </a:rPr>
              <a:t>Comments</a:t>
            </a:r>
            <a:r>
              <a:rPr lang="fr-FR" sz="1400" b="0" i="0" u="none" strike="noStrike" cap="none" dirty="0">
                <a:solidFill>
                  <a:schemeClr val="dk1"/>
                </a:solidFill>
                <a:latin typeface="Verdana"/>
                <a:ea typeface="Verdana"/>
                <a:cs typeface="Verdana"/>
                <a:sym typeface="Verdana"/>
              </a:rPr>
              <a:t> and </a:t>
            </a:r>
            <a:r>
              <a:rPr lang="fr-FR" sz="1400" b="0" i="0" u="none" strike="noStrike" cap="none" dirty="0" err="1">
                <a:solidFill>
                  <a:schemeClr val="dk1"/>
                </a:solidFill>
                <a:latin typeface="Verdana"/>
                <a:ea typeface="Verdana"/>
                <a:cs typeface="Verdana"/>
                <a:sym typeface="Verdana"/>
              </a:rPr>
              <a:t>recommendations</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may</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be</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enriched</a:t>
            </a:r>
            <a:r>
              <a:rPr lang="fr-FR" sz="1400" b="0" i="0" u="none" strike="noStrike" cap="none" dirty="0">
                <a:solidFill>
                  <a:schemeClr val="dk1"/>
                </a:solidFill>
                <a:latin typeface="Verdana"/>
                <a:ea typeface="Verdana"/>
                <a:cs typeface="Verdana"/>
                <a:sym typeface="Verdana"/>
              </a:rPr>
              <a:t> on final report </a:t>
            </a:r>
            <a:r>
              <a:rPr lang="fr-FR" sz="1400" b="0" i="0" u="none" strike="noStrike" cap="none" dirty="0" err="1">
                <a:solidFill>
                  <a:schemeClr val="dk1"/>
                </a:solidFill>
                <a:latin typeface="Verdana"/>
                <a:ea typeface="Verdana"/>
                <a:cs typeface="Verdana"/>
                <a:sym typeface="Verdana"/>
              </a:rPr>
              <a:t>using</a:t>
            </a:r>
            <a:r>
              <a:rPr lang="fr-FR" sz="1400" b="0" i="0" u="none" strike="noStrike" cap="none" dirty="0">
                <a:solidFill>
                  <a:schemeClr val="dk1"/>
                </a:solidFill>
                <a:latin typeface="Verdana"/>
                <a:ea typeface="Verdana"/>
                <a:cs typeface="Verdana"/>
                <a:sym typeface="Verdana"/>
              </a:rPr>
              <a:t> CM audit </a:t>
            </a:r>
            <a:r>
              <a:rPr lang="fr-FR" sz="1400" b="0" i="0" u="none" strike="noStrike" cap="none" dirty="0" err="1">
                <a:solidFill>
                  <a:schemeClr val="dk1"/>
                </a:solidFill>
                <a:latin typeface="Verdana"/>
                <a:ea typeface="Verdana"/>
                <a:cs typeface="Verdana"/>
                <a:sym typeface="Verdana"/>
              </a:rPr>
              <a:t>findings</a:t>
            </a:r>
            <a:endParaRPr dirty="0"/>
          </a:p>
          <a:p>
            <a:pPr marL="742950" marR="0" lvl="1" indent="-184150" algn="just" rtl="0">
              <a:lnSpc>
                <a:spcPct val="150000"/>
              </a:lnSpc>
              <a:spcBef>
                <a:spcPts val="0"/>
              </a:spcBef>
              <a:spcAft>
                <a:spcPts val="0"/>
              </a:spcAft>
              <a:buClr>
                <a:schemeClr val="dk1"/>
              </a:buClr>
              <a:buSzPts val="1600"/>
              <a:buFont typeface="Noto Sans Symbols"/>
              <a:buNone/>
            </a:pPr>
            <a:endParaRPr sz="1600" b="0" i="0" u="none" strike="noStrike" cap="none" dirty="0">
              <a:solidFill>
                <a:srgbClr val="262626"/>
              </a:solidFill>
              <a:latin typeface="Verdana"/>
              <a:ea typeface="Verdana"/>
              <a:cs typeface="Verdana"/>
              <a:sym typeface="Verdana"/>
            </a:endParaRPr>
          </a:p>
          <a:p>
            <a:pPr marL="457200" marR="0" lvl="1" indent="0" algn="l" rtl="0">
              <a:lnSpc>
                <a:spcPct val="150000"/>
              </a:lnSpc>
              <a:spcBef>
                <a:spcPts val="0"/>
              </a:spcBef>
              <a:spcAft>
                <a:spcPts val="0"/>
              </a:spcAft>
              <a:buNone/>
            </a:pPr>
            <a:endParaRPr sz="1400" b="0" i="0" u="none" strike="noStrike" cap="none" dirty="0">
              <a:solidFill>
                <a:schemeClr val="dk1"/>
              </a:solidFill>
              <a:latin typeface="Verdana"/>
              <a:ea typeface="Verdana"/>
              <a:cs typeface="Verdana"/>
              <a:sym typeface="Verdana"/>
            </a:endParaRPr>
          </a:p>
          <a:p>
            <a:pPr marL="0" marR="0" lvl="0" indent="0" algn="l" rtl="0">
              <a:spcBef>
                <a:spcPts val="0"/>
              </a:spcBef>
              <a:spcAft>
                <a:spcPts val="0"/>
              </a:spcAft>
              <a:buNone/>
            </a:pPr>
            <a:endParaRPr sz="1200" dirty="0">
              <a:solidFill>
                <a:schemeClr val="dk1"/>
              </a:solidFill>
              <a:latin typeface="Verdana"/>
              <a:ea typeface="Verdana"/>
              <a:cs typeface="Verdana"/>
              <a:sym typeface="Verdana"/>
            </a:endParaRPr>
          </a:p>
          <a:p>
            <a:pPr marL="0" marR="0" lvl="0" indent="0" algn="l" rtl="0">
              <a:spcBef>
                <a:spcPts val="0"/>
              </a:spcBef>
              <a:spcAft>
                <a:spcPts val="0"/>
              </a:spcAft>
              <a:buNone/>
            </a:pPr>
            <a:endParaRPr sz="1200" dirty="0">
              <a:solidFill>
                <a:schemeClr val="dk1"/>
              </a:solidFill>
              <a:latin typeface="Verdana"/>
              <a:ea typeface="Verdana"/>
              <a:cs typeface="Verdana"/>
              <a:sym typeface="Verdana"/>
            </a:endParaRPr>
          </a:p>
        </p:txBody>
      </p:sp>
      <p:sp>
        <p:nvSpPr>
          <p:cNvPr id="1661" name="Google Shape;1661;p11"/>
          <p:cNvSpPr/>
          <p:nvPr/>
        </p:nvSpPr>
        <p:spPr>
          <a:xfrm>
            <a:off x="367944" y="1479079"/>
            <a:ext cx="11181560" cy="45719"/>
          </a:xfrm>
          <a:prstGeom prst="rect">
            <a:avLst/>
          </a:prstGeom>
          <a:solidFill>
            <a:schemeClr val="accent1"/>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rgbClr val="FFFFFF"/>
              </a:solidFill>
              <a:latin typeface="Verdana"/>
              <a:ea typeface="Verdana"/>
              <a:cs typeface="Verdana"/>
              <a:sym typeface="Verdana"/>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5"/>
        <p:cNvGrpSpPr/>
        <p:nvPr/>
      </p:nvGrpSpPr>
      <p:grpSpPr>
        <a:xfrm>
          <a:off x="0" y="0"/>
          <a:ext cx="0" cy="0"/>
          <a:chOff x="0" y="0"/>
          <a:chExt cx="0" cy="0"/>
        </a:xfrm>
      </p:grpSpPr>
      <p:sp>
        <p:nvSpPr>
          <p:cNvPr id="1666" name="Google Shape;1666;p12"/>
          <p:cNvSpPr txBox="1"/>
          <p:nvPr/>
        </p:nvSpPr>
        <p:spPr>
          <a:xfrm>
            <a:off x="2922754"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dirty="0">
                <a:solidFill>
                  <a:srgbClr val="FFFFFF"/>
                </a:solidFill>
                <a:latin typeface="Quattrocento Sans"/>
                <a:ea typeface="Quattrocento Sans"/>
                <a:cs typeface="Quattrocento Sans"/>
                <a:sym typeface="Quattrocento Sans"/>
              </a:rPr>
              <a:t>Drive Test Results: Competitive Network Benchmarking report  SEMEKPODJI</a:t>
            </a:r>
            <a:endParaRPr dirty="0"/>
          </a:p>
        </p:txBody>
      </p:sp>
      <p:sp>
        <p:nvSpPr>
          <p:cNvPr id="1667" name="Google Shape;1667;p12"/>
          <p:cNvSpPr txBox="1"/>
          <p:nvPr/>
        </p:nvSpPr>
        <p:spPr>
          <a:xfrm>
            <a:off x="-126460" y="2090740"/>
            <a:ext cx="2733473"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a:solidFill>
                  <a:srgbClr val="FFFFFF"/>
                </a:solidFill>
                <a:latin typeface="Quattrocento Sans"/>
                <a:ea typeface="Quattrocento Sans"/>
                <a:cs typeface="Quattrocento Sans"/>
                <a:sym typeface="Quattrocento Sans"/>
              </a:rPr>
              <a:t>Part1</a:t>
            </a:r>
            <a:endParaRPr/>
          </a:p>
        </p:txBody>
      </p:sp>
      <p:cxnSp>
        <p:nvCxnSpPr>
          <p:cNvPr id="1668" name="Google Shape;1668;p12"/>
          <p:cNvCxnSpPr/>
          <p:nvPr/>
        </p:nvCxnSpPr>
        <p:spPr>
          <a:xfrm>
            <a:off x="2675106"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72"/>
        <p:cNvGrpSpPr/>
        <p:nvPr/>
      </p:nvGrpSpPr>
      <p:grpSpPr>
        <a:xfrm>
          <a:off x="0" y="0"/>
          <a:ext cx="0" cy="0"/>
          <a:chOff x="0" y="0"/>
          <a:chExt cx="0" cy="0"/>
        </a:xfrm>
      </p:grpSpPr>
      <p:sp>
        <p:nvSpPr>
          <p:cNvPr id="1673" name="Google Shape;1673;p13"/>
          <p:cNvSpPr txBox="1"/>
          <p:nvPr/>
        </p:nvSpPr>
        <p:spPr>
          <a:xfrm>
            <a:off x="2533648" y="2090740"/>
            <a:ext cx="6817731"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Drive tests Activity, Current Status &amp; Progress</a:t>
            </a:r>
            <a:endParaRPr/>
          </a:p>
        </p:txBody>
      </p:sp>
      <p:sp>
        <p:nvSpPr>
          <p:cNvPr id="1674" name="Google Shape;1674;p13"/>
          <p:cNvSpPr txBox="1"/>
          <p:nvPr/>
        </p:nvSpPr>
        <p:spPr>
          <a:xfrm>
            <a:off x="733425" y="2090740"/>
            <a:ext cx="1457326"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a:solidFill>
                  <a:srgbClr val="FFFFFF"/>
                </a:solidFill>
                <a:latin typeface="Quattrocento Sans"/>
                <a:ea typeface="Quattrocento Sans"/>
                <a:cs typeface="Quattrocento Sans"/>
                <a:sym typeface="Quattrocento Sans"/>
              </a:rPr>
              <a:t>01</a:t>
            </a:r>
            <a:endParaRPr/>
          </a:p>
        </p:txBody>
      </p:sp>
      <p:cxnSp>
        <p:nvCxnSpPr>
          <p:cNvPr id="1675" name="Google Shape;1675;p13"/>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80"/>
        <p:cNvGrpSpPr/>
        <p:nvPr/>
      </p:nvGrpSpPr>
      <p:grpSpPr>
        <a:xfrm>
          <a:off x="0" y="0"/>
          <a:ext cx="0" cy="0"/>
          <a:chOff x="0" y="0"/>
          <a:chExt cx="0" cy="0"/>
        </a:xfrm>
      </p:grpSpPr>
      <p:sp>
        <p:nvSpPr>
          <p:cNvPr id="1681" name="Google Shape;1681;p1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Drive tests Activity, </a:t>
            </a:r>
            <a:r>
              <a:rPr lang="fr-FR" sz="2400" dirty="0" err="1">
                <a:solidFill>
                  <a:srgbClr val="414141"/>
                </a:solidFill>
              </a:rPr>
              <a:t>Current</a:t>
            </a:r>
            <a:r>
              <a:rPr lang="fr-FR" sz="2400" dirty="0">
                <a:solidFill>
                  <a:srgbClr val="414141"/>
                </a:solidFill>
              </a:rPr>
              <a:t> Status &amp; Progress</a:t>
            </a:r>
            <a:br>
              <a:rPr lang="fr-FR" sz="2400" dirty="0">
                <a:solidFill>
                  <a:srgbClr val="414141"/>
                </a:solidFill>
              </a:rPr>
            </a:br>
            <a:r>
              <a:rPr lang="fr-FR" sz="2400" dirty="0">
                <a:solidFill>
                  <a:srgbClr val="7F7F7F"/>
                </a:solidFill>
                <a:latin typeface="Verdana"/>
                <a:ea typeface="Verdana"/>
                <a:cs typeface="Verdana"/>
                <a:sym typeface="Verdana"/>
              </a:rPr>
              <a:t>Drive test and Benchmark </a:t>
            </a:r>
            <a:r>
              <a:rPr lang="fr-FR" sz="2400" dirty="0" err="1">
                <a:solidFill>
                  <a:srgbClr val="7F7F7F"/>
                </a:solidFill>
                <a:latin typeface="Verdana"/>
                <a:ea typeface="Verdana"/>
                <a:cs typeface="Verdana"/>
                <a:sym typeface="Verdana"/>
              </a:rPr>
              <a:t>evaluation</a:t>
            </a:r>
            <a:r>
              <a:rPr lang="fr-FR" sz="2400" dirty="0">
                <a:solidFill>
                  <a:srgbClr val="7F7F7F"/>
                </a:solidFill>
                <a:latin typeface="Verdana"/>
                <a:ea typeface="Verdana"/>
                <a:cs typeface="Verdana"/>
                <a:sym typeface="Verdana"/>
              </a:rPr>
              <a:t> is on </a:t>
            </a:r>
            <a:r>
              <a:rPr lang="fr-FR" sz="2400" dirty="0" err="1">
                <a:solidFill>
                  <a:srgbClr val="7F7F7F"/>
                </a:solidFill>
                <a:latin typeface="Verdana"/>
                <a:ea typeface="Verdana"/>
                <a:cs typeface="Verdana"/>
                <a:sym typeface="Verdana"/>
              </a:rPr>
              <a:t>track</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according</a:t>
            </a:r>
            <a:r>
              <a:rPr lang="fr-FR" sz="2400" dirty="0">
                <a:solidFill>
                  <a:srgbClr val="7F7F7F"/>
                </a:solidFill>
                <a:latin typeface="Verdana"/>
                <a:ea typeface="Verdana"/>
                <a:cs typeface="Verdana"/>
                <a:sym typeface="Verdana"/>
              </a:rPr>
              <a:t> to initial plan</a:t>
            </a:r>
            <a:endParaRPr sz="2400" dirty="0">
              <a:solidFill>
                <a:srgbClr val="414141"/>
              </a:solidFill>
            </a:endParaRPr>
          </a:p>
        </p:txBody>
      </p:sp>
      <p:sp>
        <p:nvSpPr>
          <p:cNvPr id="1682" name="Google Shape;1682;p1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14</a:t>
            </a:fld>
            <a:endParaRPr sz="651" b="0" i="0" u="none" strike="noStrike" cap="none">
              <a:solidFill>
                <a:srgbClr val="000000"/>
              </a:solidFill>
              <a:latin typeface="Verdana"/>
              <a:ea typeface="Verdana"/>
              <a:cs typeface="Verdana"/>
              <a:sym typeface="Verdana"/>
            </a:endParaRPr>
          </a:p>
        </p:txBody>
      </p:sp>
      <p:sp>
        <p:nvSpPr>
          <p:cNvPr id="1683" name="Google Shape;1683;p1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684" name="Google Shape;1684;p14"/>
          <p:cNvSpPr txBox="1"/>
          <p:nvPr/>
        </p:nvSpPr>
        <p:spPr>
          <a:xfrm>
            <a:off x="1018540" y="1389544"/>
            <a:ext cx="612807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dirty="0">
                <a:solidFill>
                  <a:schemeClr val="dk1"/>
                </a:solidFill>
                <a:latin typeface="Verdana"/>
                <a:ea typeface="Verdana"/>
                <a:cs typeface="Verdana"/>
                <a:sym typeface="Verdana"/>
              </a:rPr>
              <a:t>The Drive Test </a:t>
            </a:r>
            <a:r>
              <a:rPr lang="fr-FR" sz="1200" b="1" dirty="0" err="1">
                <a:solidFill>
                  <a:schemeClr val="dk1"/>
                </a:solidFill>
                <a:latin typeface="Verdana"/>
                <a:ea typeface="Verdana"/>
                <a:cs typeface="Verdana"/>
                <a:sym typeface="Verdana"/>
              </a:rPr>
              <a:t>execution</a:t>
            </a:r>
            <a:r>
              <a:rPr lang="fr-FR" sz="1200" b="1" dirty="0">
                <a:solidFill>
                  <a:schemeClr val="dk1"/>
                </a:solidFill>
                <a:latin typeface="Verdana"/>
                <a:ea typeface="Verdana"/>
                <a:cs typeface="Verdana"/>
                <a:sym typeface="Verdana"/>
              </a:rPr>
              <a:t> is </a:t>
            </a:r>
            <a:r>
              <a:rPr lang="fr-FR" sz="1200" b="1" dirty="0" err="1">
                <a:solidFill>
                  <a:schemeClr val="dk1"/>
                </a:solidFill>
                <a:latin typeface="Verdana"/>
                <a:ea typeface="Verdana"/>
                <a:cs typeface="Verdana"/>
                <a:sym typeface="Verdana"/>
              </a:rPr>
              <a:t>ongoing</a:t>
            </a:r>
            <a:r>
              <a:rPr lang="fr-FR" sz="1200" b="1" dirty="0">
                <a:solidFill>
                  <a:schemeClr val="dk1"/>
                </a:solidFill>
                <a:latin typeface="Verdana"/>
                <a:ea typeface="Verdana"/>
                <a:cs typeface="Verdana"/>
                <a:sym typeface="Verdana"/>
              </a:rPr>
              <a:t> as </a:t>
            </a:r>
            <a:r>
              <a:rPr lang="fr-FR" sz="1200" b="1" dirty="0" err="1">
                <a:solidFill>
                  <a:schemeClr val="dk1"/>
                </a:solidFill>
                <a:latin typeface="Verdana"/>
                <a:ea typeface="Verdana"/>
                <a:cs typeface="Verdana"/>
                <a:sym typeface="Verdana"/>
              </a:rPr>
              <a:t>initially</a:t>
            </a:r>
            <a:r>
              <a:rPr lang="fr-FR" sz="1200" b="1" dirty="0">
                <a:solidFill>
                  <a:schemeClr val="dk1"/>
                </a:solidFill>
                <a:latin typeface="Verdana"/>
                <a:ea typeface="Verdana"/>
                <a:cs typeface="Verdana"/>
                <a:sym typeface="Verdana"/>
              </a:rPr>
              <a:t> </a:t>
            </a:r>
            <a:r>
              <a:rPr lang="fr-FR" sz="1200" b="1" dirty="0" err="1">
                <a:solidFill>
                  <a:schemeClr val="dk1"/>
                </a:solidFill>
                <a:latin typeface="Verdana"/>
                <a:ea typeface="Verdana"/>
                <a:cs typeface="Verdana"/>
                <a:sym typeface="Verdana"/>
              </a:rPr>
              <a:t>planned</a:t>
            </a:r>
            <a:endParaRPr dirty="0"/>
          </a:p>
        </p:txBody>
      </p:sp>
      <p:sp>
        <p:nvSpPr>
          <p:cNvPr id="1685" name="Google Shape;1685;p14"/>
          <p:cNvSpPr/>
          <p:nvPr/>
        </p:nvSpPr>
        <p:spPr>
          <a:xfrm>
            <a:off x="469900" y="1267135"/>
            <a:ext cx="548640" cy="548640"/>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92" y="416"/>
                </a:moveTo>
                <a:cubicBezTo>
                  <a:pt x="189" y="416"/>
                  <a:pt x="186" y="415"/>
                  <a:pt x="184" y="413"/>
                </a:cubicBezTo>
                <a:cubicBezTo>
                  <a:pt x="180" y="408"/>
                  <a:pt x="180" y="402"/>
                  <a:pt x="184" y="397"/>
                </a:cubicBezTo>
                <a:cubicBezTo>
                  <a:pt x="326" y="256"/>
                  <a:pt x="326" y="256"/>
                  <a:pt x="326" y="256"/>
                </a:cubicBezTo>
                <a:cubicBezTo>
                  <a:pt x="184" y="114"/>
                  <a:pt x="184" y="114"/>
                  <a:pt x="184" y="114"/>
                </a:cubicBezTo>
                <a:cubicBezTo>
                  <a:pt x="180" y="110"/>
                  <a:pt x="180" y="103"/>
                  <a:pt x="184" y="99"/>
                </a:cubicBezTo>
                <a:cubicBezTo>
                  <a:pt x="188" y="95"/>
                  <a:pt x="195" y="95"/>
                  <a:pt x="199" y="99"/>
                </a:cubicBezTo>
                <a:cubicBezTo>
                  <a:pt x="349" y="248"/>
                  <a:pt x="349" y="248"/>
                  <a:pt x="349" y="248"/>
                </a:cubicBezTo>
                <a:cubicBezTo>
                  <a:pt x="353" y="252"/>
                  <a:pt x="353" y="259"/>
                  <a:pt x="349" y="263"/>
                </a:cubicBezTo>
                <a:cubicBezTo>
                  <a:pt x="199" y="413"/>
                  <a:pt x="199" y="413"/>
                  <a:pt x="199" y="413"/>
                </a:cubicBezTo>
                <a:cubicBezTo>
                  <a:pt x="197" y="415"/>
                  <a:pt x="194" y="416"/>
                  <a:pt x="192" y="41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1686" name="Google Shape;1686;p14"/>
          <p:cNvSpPr/>
          <p:nvPr/>
        </p:nvSpPr>
        <p:spPr>
          <a:xfrm>
            <a:off x="7695252" y="1267135"/>
            <a:ext cx="548640" cy="548640"/>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92" y="416"/>
                </a:moveTo>
                <a:cubicBezTo>
                  <a:pt x="189" y="416"/>
                  <a:pt x="186" y="415"/>
                  <a:pt x="184" y="413"/>
                </a:cubicBezTo>
                <a:cubicBezTo>
                  <a:pt x="180" y="408"/>
                  <a:pt x="180" y="402"/>
                  <a:pt x="184" y="397"/>
                </a:cubicBezTo>
                <a:cubicBezTo>
                  <a:pt x="326" y="256"/>
                  <a:pt x="326" y="256"/>
                  <a:pt x="326" y="256"/>
                </a:cubicBezTo>
                <a:cubicBezTo>
                  <a:pt x="184" y="114"/>
                  <a:pt x="184" y="114"/>
                  <a:pt x="184" y="114"/>
                </a:cubicBezTo>
                <a:cubicBezTo>
                  <a:pt x="180" y="110"/>
                  <a:pt x="180" y="103"/>
                  <a:pt x="184" y="99"/>
                </a:cubicBezTo>
                <a:cubicBezTo>
                  <a:pt x="188" y="95"/>
                  <a:pt x="195" y="95"/>
                  <a:pt x="199" y="99"/>
                </a:cubicBezTo>
                <a:cubicBezTo>
                  <a:pt x="349" y="248"/>
                  <a:pt x="349" y="248"/>
                  <a:pt x="349" y="248"/>
                </a:cubicBezTo>
                <a:cubicBezTo>
                  <a:pt x="353" y="252"/>
                  <a:pt x="353" y="259"/>
                  <a:pt x="349" y="263"/>
                </a:cubicBezTo>
                <a:cubicBezTo>
                  <a:pt x="199" y="413"/>
                  <a:pt x="199" y="413"/>
                  <a:pt x="199" y="413"/>
                </a:cubicBezTo>
                <a:cubicBezTo>
                  <a:pt x="197" y="415"/>
                  <a:pt x="194" y="416"/>
                  <a:pt x="192" y="41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1687" name="Google Shape;1687;p14"/>
          <p:cNvSpPr txBox="1"/>
          <p:nvPr/>
        </p:nvSpPr>
        <p:spPr>
          <a:xfrm>
            <a:off x="8296538" y="1310622"/>
            <a:ext cx="3733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dirty="0" err="1">
                <a:solidFill>
                  <a:schemeClr val="dk1"/>
                </a:solidFill>
                <a:latin typeface="Verdana"/>
                <a:ea typeface="Verdana"/>
                <a:cs typeface="Verdana"/>
                <a:sym typeface="Verdana"/>
              </a:rPr>
              <a:t>We</a:t>
            </a:r>
            <a:r>
              <a:rPr lang="fr-FR" sz="1200" b="1" dirty="0">
                <a:solidFill>
                  <a:schemeClr val="dk1"/>
                </a:solidFill>
                <a:latin typeface="Verdana"/>
                <a:ea typeface="Verdana"/>
                <a:cs typeface="Verdana"/>
                <a:sym typeface="Verdana"/>
              </a:rPr>
              <a:t> have </a:t>
            </a:r>
            <a:r>
              <a:rPr lang="fr-FR" sz="1200" b="1" dirty="0" err="1">
                <a:solidFill>
                  <a:schemeClr val="dk1"/>
                </a:solidFill>
                <a:latin typeface="Verdana"/>
                <a:ea typeface="Verdana"/>
                <a:cs typeface="Verdana"/>
                <a:sym typeface="Verdana"/>
              </a:rPr>
              <a:t>processed</a:t>
            </a:r>
            <a:r>
              <a:rPr lang="fr-FR" sz="1200" b="1" dirty="0">
                <a:solidFill>
                  <a:schemeClr val="dk1"/>
                </a:solidFill>
                <a:latin typeface="Verdana"/>
                <a:ea typeface="Verdana"/>
                <a:cs typeface="Verdana"/>
                <a:sym typeface="Verdana"/>
              </a:rPr>
              <a:t> more than 100%</a:t>
            </a:r>
            <a:endParaRPr sz="1200" b="1" dirty="0">
              <a:solidFill>
                <a:schemeClr val="dk1"/>
              </a:solidFill>
              <a:latin typeface="Verdana"/>
              <a:ea typeface="Verdana"/>
              <a:cs typeface="Verdana"/>
              <a:sym typeface="Verdana"/>
            </a:endParaRPr>
          </a:p>
        </p:txBody>
      </p:sp>
      <p:pic>
        <p:nvPicPr>
          <p:cNvPr id="1688" name="Google Shape;1688;p14"/>
          <p:cNvPicPr preferRelativeResize="0"/>
          <p:nvPr/>
        </p:nvPicPr>
        <p:blipFill rotWithShape="1">
          <a:blip r:embed="rId3">
            <a:alphaModFix/>
          </a:blip>
          <a:srcRect/>
          <a:stretch/>
        </p:blipFill>
        <p:spPr>
          <a:xfrm>
            <a:off x="561085" y="2061464"/>
            <a:ext cx="6585527" cy="3684915"/>
          </a:xfrm>
          <a:prstGeom prst="rect">
            <a:avLst/>
          </a:prstGeom>
          <a:noFill/>
          <a:ln w="9525" cap="flat" cmpd="sng">
            <a:solidFill>
              <a:schemeClr val="dk1"/>
            </a:solidFill>
            <a:prstDash val="solid"/>
            <a:round/>
            <a:headEnd type="none" w="sm" len="sm"/>
            <a:tailEnd type="none" w="sm" len="sm"/>
          </a:ln>
        </p:spPr>
      </p:pic>
      <p:pic>
        <p:nvPicPr>
          <p:cNvPr id="1689" name="Google Shape;1689;p14"/>
          <p:cNvPicPr preferRelativeResize="0"/>
          <p:nvPr/>
        </p:nvPicPr>
        <p:blipFill rotWithShape="1">
          <a:blip r:embed="rId4">
            <a:alphaModFix/>
          </a:blip>
          <a:srcRect/>
          <a:stretch/>
        </p:blipFill>
        <p:spPr>
          <a:xfrm>
            <a:off x="7867030" y="2061464"/>
            <a:ext cx="3766874" cy="3681790"/>
          </a:xfrm>
          <a:prstGeom prst="rect">
            <a:avLst/>
          </a:prstGeom>
          <a:noFill/>
          <a:ln w="9525" cap="flat" cmpd="sng">
            <a:solidFill>
              <a:schemeClr val="dk1"/>
            </a:solidFill>
            <a:prstDash val="solid"/>
            <a:round/>
            <a:headEnd type="none" w="sm" len="sm"/>
            <a:tailEnd type="none" w="sm" len="sm"/>
          </a:ln>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93"/>
        <p:cNvGrpSpPr/>
        <p:nvPr/>
      </p:nvGrpSpPr>
      <p:grpSpPr>
        <a:xfrm>
          <a:off x="0" y="0"/>
          <a:ext cx="0" cy="0"/>
          <a:chOff x="0" y="0"/>
          <a:chExt cx="0" cy="0"/>
        </a:xfrm>
      </p:grpSpPr>
      <p:sp>
        <p:nvSpPr>
          <p:cNvPr id="1694" name="Google Shape;1694;p15"/>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u="none" strike="noStrike" cap="none" dirty="0">
                <a:solidFill>
                  <a:srgbClr val="FFFFFF"/>
                </a:solidFill>
                <a:latin typeface="Quattrocento Sans"/>
                <a:ea typeface="Quattrocento Sans"/>
                <a:cs typeface="Quattrocento Sans"/>
                <a:sym typeface="Quattrocento Sans"/>
              </a:rPr>
              <a:t>Benchmarking Executive Summary</a:t>
            </a:r>
            <a:endParaRPr dirty="0"/>
          </a:p>
        </p:txBody>
      </p:sp>
      <p:sp>
        <p:nvSpPr>
          <p:cNvPr id="1695" name="Google Shape;1695;p15"/>
          <p:cNvSpPr txBox="1"/>
          <p:nvPr/>
        </p:nvSpPr>
        <p:spPr>
          <a:xfrm>
            <a:off x="375558" y="2090740"/>
            <a:ext cx="1815193"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02</a:t>
            </a:r>
            <a:endParaRPr dirty="0"/>
          </a:p>
        </p:txBody>
      </p:sp>
      <p:cxnSp>
        <p:nvCxnSpPr>
          <p:cNvPr id="1696" name="Google Shape;1696;p15"/>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01"/>
        <p:cNvGrpSpPr/>
        <p:nvPr/>
      </p:nvGrpSpPr>
      <p:grpSpPr>
        <a:xfrm>
          <a:off x="0" y="0"/>
          <a:ext cx="0" cy="0"/>
          <a:chOff x="0" y="0"/>
          <a:chExt cx="0" cy="0"/>
        </a:xfrm>
      </p:grpSpPr>
      <p:sp>
        <p:nvSpPr>
          <p:cNvPr id="1702" name="Google Shape;1702;p1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Executive Summary – Benchmarking coverage 2G/3G/4G</a:t>
            </a:r>
            <a:br>
              <a:rPr lang="fr-FR" sz="2400" dirty="0">
                <a:solidFill>
                  <a:srgbClr val="414141"/>
                </a:solidFill>
              </a:rPr>
            </a:br>
            <a:r>
              <a:rPr lang="fr-FR" sz="2400" dirty="0">
                <a:solidFill>
                  <a:srgbClr val="7F7F7F"/>
                </a:solidFill>
                <a:latin typeface="Verdana"/>
                <a:ea typeface="Verdana"/>
                <a:cs typeface="Verdana"/>
                <a:sym typeface="Verdana"/>
              </a:rPr>
              <a:t> </a:t>
            </a:r>
            <a:br>
              <a:rPr lang="fr-FR" sz="2400" dirty="0">
                <a:solidFill>
                  <a:srgbClr val="414141"/>
                </a:solidFill>
              </a:rPr>
            </a:br>
            <a:endParaRPr sz="2400" dirty="0">
              <a:solidFill>
                <a:srgbClr val="414141"/>
              </a:solidFill>
            </a:endParaRPr>
          </a:p>
        </p:txBody>
      </p:sp>
      <p:sp>
        <p:nvSpPr>
          <p:cNvPr id="1703" name="Google Shape;1703;p1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16</a:t>
            </a:fld>
            <a:endParaRPr sz="651" b="0" i="0" u="none" strike="noStrike" cap="none">
              <a:solidFill>
                <a:srgbClr val="000000"/>
              </a:solidFill>
              <a:latin typeface="Verdana"/>
              <a:ea typeface="Verdana"/>
              <a:cs typeface="Verdana"/>
              <a:sym typeface="Verdana"/>
            </a:endParaRPr>
          </a:p>
        </p:txBody>
      </p:sp>
      <p:sp>
        <p:nvSpPr>
          <p:cNvPr id="1704" name="Google Shape;1704;p16"/>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05" name="Google Shape;1705;p16"/>
          <p:cNvSpPr/>
          <p:nvPr/>
        </p:nvSpPr>
        <p:spPr>
          <a:xfrm>
            <a:off x="469900" y="1913766"/>
            <a:ext cx="1669392" cy="3775670"/>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dirty="0">
                <a:solidFill>
                  <a:srgbClr val="86BC25"/>
                </a:solidFill>
                <a:latin typeface="Verdana"/>
                <a:ea typeface="Verdana"/>
                <a:cs typeface="Verdana"/>
                <a:sym typeface="Verdana"/>
              </a:rPr>
              <a:t>Coverage 2G/3G/4G</a:t>
            </a:r>
            <a:endParaRPr dirty="0"/>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dirty="0">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dirty="0">
              <a:solidFill>
                <a:srgbClr val="86BC25"/>
              </a:solidFill>
              <a:latin typeface="Verdana"/>
              <a:ea typeface="Verdana"/>
              <a:cs typeface="Verdana"/>
              <a:sym typeface="Verdana"/>
            </a:endParaRPr>
          </a:p>
        </p:txBody>
      </p:sp>
      <p:sp>
        <p:nvSpPr>
          <p:cNvPr id="1706" name="Google Shape;1706;p16"/>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07" name="Google Shape;1707;p16"/>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dirty="0">
                <a:solidFill>
                  <a:srgbClr val="86BC25"/>
                </a:solidFill>
                <a:latin typeface="Verdana"/>
                <a:ea typeface="Verdana"/>
                <a:cs typeface="Verdana"/>
                <a:sym typeface="Verdana"/>
              </a:rPr>
              <a:t>TECHNOLOGY</a:t>
            </a:r>
            <a:endParaRPr dirty="0"/>
          </a:p>
        </p:txBody>
      </p:sp>
      <p:cxnSp>
        <p:nvCxnSpPr>
          <p:cNvPr id="1708" name="Google Shape;1708;p16"/>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09" name="Google Shape;1709;p16"/>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10" name="Google Shape;1710;p16"/>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11" name="Google Shape;1711;p16"/>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12" name="Google Shape;1712;p16"/>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13" name="Google Shape;1713;p16"/>
          <p:cNvSpPr/>
          <p:nvPr/>
        </p:nvSpPr>
        <p:spPr>
          <a:xfrm>
            <a:off x="2390163" y="1529587"/>
            <a:ext cx="5051486" cy="48714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None/>
            </a:pPr>
            <a:endParaRPr sz="1200" b="1" dirty="0">
              <a:solidFill>
                <a:srgbClr val="7F7F7F"/>
              </a:solidFill>
              <a:latin typeface="Verdana"/>
              <a:ea typeface="Verdana"/>
              <a:cs typeface="Verdana"/>
              <a:sym typeface="Verdana"/>
            </a:endParaRPr>
          </a:p>
          <a:p>
            <a:pPr marL="0" marR="0" lvl="0" indent="0" algn="just" rtl="0">
              <a:lnSpc>
                <a:spcPct val="110000"/>
              </a:lnSpc>
              <a:spcBef>
                <a:spcPts val="0"/>
              </a:spcBef>
              <a:spcAft>
                <a:spcPts val="0"/>
              </a:spcAft>
              <a:buNone/>
            </a:pPr>
            <a:endParaRPr sz="1200" b="1" dirty="0">
              <a:solidFill>
                <a:srgbClr val="7F7F7F"/>
              </a:solidFill>
              <a:latin typeface="Verdana"/>
              <a:ea typeface="Verdana"/>
              <a:cs typeface="Verdana"/>
              <a:sym typeface="Verdana"/>
            </a:endParaRPr>
          </a:p>
          <a:p>
            <a:pPr marL="0" marR="0" lvl="0" indent="0" algn="just" rtl="0">
              <a:lnSpc>
                <a:spcPct val="110000"/>
              </a:lnSpc>
              <a:spcBef>
                <a:spcPts val="0"/>
              </a:spcBef>
              <a:spcAft>
                <a:spcPts val="0"/>
              </a:spcAft>
              <a:buNone/>
            </a:pPr>
            <a:endParaRPr sz="1200" dirty="0">
              <a:solidFill>
                <a:srgbClr val="7F7F7F"/>
              </a:solidFill>
              <a:latin typeface="Verdana"/>
              <a:ea typeface="Verdana"/>
              <a:cs typeface="Verdana"/>
              <a:sym typeface="Verdana"/>
            </a:endParaRPr>
          </a:p>
          <a:p>
            <a:pPr marL="17780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MTN has outperformed its competitors in terms of 2G coverage for all morphologies Indoor, outdoor and Incar, </a:t>
            </a:r>
            <a:endParaRPr sz="1200" dirty="0">
              <a:solidFill>
                <a:srgbClr val="7F7F7F"/>
              </a:solidFill>
              <a:latin typeface="Verdana"/>
              <a:ea typeface="Verdana"/>
              <a:cs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All operators meet ARCEP 2G coverage obligation, except for Indoor morphology, </a:t>
            </a:r>
          </a:p>
          <a:p>
            <a:pPr lvl="0" algn="just">
              <a:lnSpc>
                <a:spcPct val="150000"/>
              </a:lnSpc>
              <a:buClr>
                <a:srgbClr val="81BC00"/>
              </a:buClr>
              <a:buSzPts val="1200"/>
            </a:pP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3G MTN coverage rate is equal to 91,68%is, better than CELTISS with 86,35% and MOOV with 83,54%,</a:t>
            </a: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Only MTN meets ARCEP 3G coverage obligation,</a:t>
            </a: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4G MTN coverage rate is better than MOOV’s and CELTISS’s coverage for outdoor and Indoor morphologies, </a:t>
            </a:r>
          </a:p>
          <a:p>
            <a:pPr lvl="0" algn="just">
              <a:lnSpc>
                <a:spcPct val="150000"/>
              </a:lnSpc>
              <a:buClr>
                <a:srgbClr val="81BC00"/>
              </a:buClr>
              <a:buSzPts val="1200"/>
            </a:pPr>
            <a:endParaRPr sz="1200" dirty="0">
              <a:solidFill>
                <a:srgbClr val="7F7F7F"/>
              </a:solidFill>
              <a:latin typeface="Verdana"/>
              <a:ea typeface="Verdana"/>
              <a:cs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Only MTN and CELTISS meet outdoor and incar ARCEP 4G coverage obligation however, none of the operators satisfied the indoor coverage ARCEP threshold.</a:t>
            </a:r>
            <a:endParaRPr sz="1200" dirty="0">
              <a:solidFill>
                <a:srgbClr val="7F7F7F"/>
              </a:solidFill>
              <a:latin typeface="Verdana"/>
              <a:ea typeface="Verdana"/>
              <a:cs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14" name="Google Shape;1714;p16"/>
          <p:cNvSpPr/>
          <p:nvPr/>
        </p:nvSpPr>
        <p:spPr>
          <a:xfrm>
            <a:off x="7692520" y="2196854"/>
            <a:ext cx="4337555" cy="2960647"/>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Tune and align power settings mainly in 3G/4G. Actual setting may impact the coverage strength specially at Indoor locations,,</a:t>
            </a:r>
          </a:p>
          <a:p>
            <a:pPr algn="just">
              <a:lnSpc>
                <a:spcPct val="150000"/>
              </a:lnSpc>
              <a:buClr>
                <a:srgbClr val="81BC00"/>
              </a:buClr>
              <a:buSzPts val="1200"/>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Review the design at the coverage and quality blackspots,</a:t>
            </a: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We highlight that 4G ARCEP coverage Thresholds are aggressive.</a:t>
            </a:r>
          </a:p>
          <a:p>
            <a:pPr marL="171450" lvl="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
        <p:nvSpPr>
          <p:cNvPr id="2" name="ZoneTexte 1">
            <a:extLst>
              <a:ext uri="{FF2B5EF4-FFF2-40B4-BE49-F238E27FC236}">
                <a16:creationId xmlns:a16="http://schemas.microsoft.com/office/drawing/2014/main" id="{7437FC2E-5DA3-8DEF-7CFD-6FAABBF355F2}"/>
              </a:ext>
            </a:extLst>
          </p:cNvPr>
          <p:cNvSpPr txBox="1"/>
          <p:nvPr/>
        </p:nvSpPr>
        <p:spPr>
          <a:xfrm rot="2211542">
            <a:off x="10450286" y="821094"/>
            <a:ext cx="861133" cy="307777"/>
          </a:xfrm>
          <a:prstGeom prst="rect">
            <a:avLst/>
          </a:prstGeom>
          <a:noFill/>
        </p:spPr>
        <p:txBody>
          <a:bodyPr wrap="none" rtlCol="0">
            <a:spAutoFit/>
          </a:bodyPr>
          <a:lstStyle/>
          <a:p>
            <a:r>
              <a:rPr lang="fr-FR" dirty="0">
                <a:solidFill>
                  <a:srgbClr val="FF0000"/>
                </a:solidFill>
              </a:rPr>
              <a:t>Updated</a:t>
            </a: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19"/>
        <p:cNvGrpSpPr/>
        <p:nvPr/>
      </p:nvGrpSpPr>
      <p:grpSpPr>
        <a:xfrm>
          <a:off x="0" y="0"/>
          <a:ext cx="0" cy="0"/>
          <a:chOff x="0" y="0"/>
          <a:chExt cx="0" cy="0"/>
        </a:xfrm>
      </p:grpSpPr>
      <p:sp>
        <p:nvSpPr>
          <p:cNvPr id="1720" name="Google Shape;1720;p1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Executive Summary – Benchmarking voice service 2G/3G</a:t>
            </a:r>
            <a:br>
              <a:rPr lang="fr-FR" sz="2400" dirty="0">
                <a:solidFill>
                  <a:srgbClr val="414141"/>
                </a:solidFill>
              </a:rPr>
            </a:br>
            <a:r>
              <a:rPr lang="fr-FR" sz="2400" dirty="0">
                <a:solidFill>
                  <a:srgbClr val="7F7F7F"/>
                </a:solidFill>
                <a:latin typeface="Verdana"/>
                <a:ea typeface="Verdana"/>
                <a:cs typeface="Verdana"/>
                <a:sym typeface="Verdana"/>
              </a:rPr>
              <a:t> </a:t>
            </a:r>
            <a:br>
              <a:rPr lang="fr-FR" sz="2400" dirty="0">
                <a:solidFill>
                  <a:srgbClr val="414141"/>
                </a:solidFill>
              </a:rPr>
            </a:br>
            <a:endParaRPr sz="2400" dirty="0">
              <a:solidFill>
                <a:srgbClr val="414141"/>
              </a:solidFill>
            </a:endParaRPr>
          </a:p>
        </p:txBody>
      </p:sp>
      <p:sp>
        <p:nvSpPr>
          <p:cNvPr id="1721" name="Google Shape;1721;p1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17</a:t>
            </a:fld>
            <a:endParaRPr sz="651" b="0" i="0" u="none" strike="noStrike" cap="none">
              <a:solidFill>
                <a:srgbClr val="000000"/>
              </a:solidFill>
              <a:latin typeface="Verdana"/>
              <a:ea typeface="Verdana"/>
              <a:cs typeface="Verdana"/>
              <a:sym typeface="Verdana"/>
            </a:endParaRPr>
          </a:p>
        </p:txBody>
      </p:sp>
      <p:sp>
        <p:nvSpPr>
          <p:cNvPr id="1722" name="Google Shape;1722;p1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23" name="Google Shape;1723;p17"/>
          <p:cNvSpPr/>
          <p:nvPr/>
        </p:nvSpPr>
        <p:spPr>
          <a:xfrm>
            <a:off x="469900" y="1913766"/>
            <a:ext cx="1669392" cy="4095148"/>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dirty="0">
                <a:solidFill>
                  <a:srgbClr val="86BC25"/>
                </a:solidFill>
                <a:latin typeface="Verdana"/>
                <a:ea typeface="Verdana"/>
                <a:cs typeface="Verdana"/>
                <a:sym typeface="Verdana"/>
              </a:rPr>
              <a:t>Voice service 2G/3G </a:t>
            </a:r>
            <a:endParaRPr dirty="0"/>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dirty="0">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dirty="0">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dirty="0">
              <a:solidFill>
                <a:srgbClr val="86BC25"/>
              </a:solidFill>
              <a:latin typeface="Verdana"/>
              <a:ea typeface="Verdana"/>
              <a:cs typeface="Verdana"/>
              <a:sym typeface="Verdana"/>
            </a:endParaRPr>
          </a:p>
        </p:txBody>
      </p:sp>
      <p:sp>
        <p:nvSpPr>
          <p:cNvPr id="1724" name="Google Shape;1724;p17"/>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25" name="Google Shape;1725;p17"/>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dirty="0">
                <a:solidFill>
                  <a:srgbClr val="86BC25"/>
                </a:solidFill>
                <a:latin typeface="Verdana"/>
                <a:ea typeface="Verdana"/>
                <a:cs typeface="Verdana"/>
                <a:sym typeface="Verdana"/>
              </a:rPr>
              <a:t>TECHNOLOGY</a:t>
            </a:r>
            <a:endParaRPr dirty="0"/>
          </a:p>
        </p:txBody>
      </p:sp>
      <p:cxnSp>
        <p:nvCxnSpPr>
          <p:cNvPr id="1726" name="Google Shape;1726;p17"/>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27" name="Google Shape;1727;p17"/>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28" name="Google Shape;1728;p17"/>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29" name="Google Shape;1729;p17"/>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30" name="Google Shape;1730;p17"/>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31" name="Google Shape;1731;p17"/>
          <p:cNvSpPr/>
          <p:nvPr/>
        </p:nvSpPr>
        <p:spPr>
          <a:xfrm>
            <a:off x="2390163" y="1529587"/>
            <a:ext cx="5051486" cy="4871400"/>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Accessibility: MTN is  ranked first for the accessibility to voice service , better than CELTISS and MOOV, but slightly exceeds  ARCEP requirements.</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All operators failed to meet ARCEP accessibility thresholds, </a:t>
            </a:r>
            <a:endParaRPr sz="1200" dirty="0">
              <a:solidFill>
                <a:srgbClr val="7F7F7F"/>
              </a:solidFill>
              <a:latin typeface="Verdana"/>
              <a:ea typeface="Verdana"/>
              <a:cs typeface="Verdana"/>
              <a:sym typeface="Verdana"/>
            </a:endParaRPr>
          </a:p>
          <a:p>
            <a:pPr marL="0" marR="0" lvl="0" indent="0" algn="just" rtl="0">
              <a:lnSpc>
                <a:spcPct val="150000"/>
              </a:lnSpc>
              <a:spcBef>
                <a:spcPts val="0"/>
              </a:spcBef>
              <a:spcAft>
                <a:spcPts val="0"/>
              </a:spcAft>
              <a:buNone/>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Retainability: MTN is ranked first in term of </a:t>
            </a:r>
            <a:r>
              <a:rPr lang="fr-FR" sz="1200" dirty="0" err="1">
                <a:solidFill>
                  <a:srgbClr val="7F7F7F"/>
                </a:solidFill>
                <a:latin typeface="Verdana"/>
                <a:ea typeface="Verdana"/>
                <a:cs typeface="Verdana"/>
                <a:sym typeface="Verdana"/>
              </a:rPr>
              <a:t>retainability</a:t>
            </a:r>
            <a:r>
              <a:rPr lang="fr-FR" sz="1200" dirty="0">
                <a:solidFill>
                  <a:srgbClr val="7F7F7F"/>
                </a:solidFill>
                <a:latin typeface="Verdana"/>
                <a:ea typeface="Verdana"/>
                <a:cs typeface="Verdana"/>
                <a:sym typeface="Verdana"/>
              </a:rPr>
              <a:t> in SEMEKPODJI better than MOOV and slightly lower than CELTISS,</a:t>
            </a:r>
            <a:endParaRPr dirty="0"/>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 has an excellent Call Drop Rate  with 0.23% compared to 0.24% for CELTISS and 1.66% for MOOV.</a:t>
            </a:r>
            <a:r>
              <a:rPr lang="fr-FR" sz="1200" dirty="0">
                <a:solidFill>
                  <a:srgbClr val="7F7F7F"/>
                </a:solidFill>
                <a:latin typeface="Verdana"/>
                <a:ea typeface="Verdana"/>
                <a:cs typeface="Verdana"/>
                <a:sym typeface="Verdana"/>
              </a:rPr>
              <a:t>Only MTN and CELTISS meet ARCEP retainabilty requirements,</a:t>
            </a:r>
            <a:endParaRPr dirty="0"/>
          </a:p>
          <a:p>
            <a:pPr marL="0" marR="0" lvl="0" indent="0" algn="just" rtl="0">
              <a:lnSpc>
                <a:spcPct val="15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Integrity: MTN is in third position in terms of voice quality lower than MOOV and CELTISS with average Mean Opinion Score 3.7 as </a:t>
            </a:r>
            <a:r>
              <a:rPr lang="fr-FR" sz="1200" dirty="0" err="1">
                <a:solidFill>
                  <a:srgbClr val="7F7F7F"/>
                </a:solidFill>
                <a:latin typeface="Verdana"/>
                <a:ea typeface="Verdana"/>
                <a:cs typeface="Verdana"/>
                <a:sym typeface="Verdana"/>
              </a:rPr>
              <a:t>opposed</a:t>
            </a:r>
            <a:r>
              <a:rPr lang="fr-FR" sz="1200" dirty="0">
                <a:solidFill>
                  <a:srgbClr val="7F7F7F"/>
                </a:solidFill>
                <a:latin typeface="Verdana"/>
                <a:ea typeface="Verdana"/>
                <a:cs typeface="Verdana"/>
                <a:sym typeface="Verdana"/>
              </a:rPr>
              <a:t> to 3.85 for CELTISS and 3.92 for MOOV.</a:t>
            </a:r>
            <a:endParaRPr sz="1200"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32" name="Google Shape;1732;p17"/>
          <p:cNvSpPr/>
          <p:nvPr/>
        </p:nvSpPr>
        <p:spPr>
          <a:xfrm>
            <a:off x="7692520" y="1913766"/>
            <a:ext cx="4337555" cy="3717783"/>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0"/>
              </a:spcBef>
              <a:spcAft>
                <a:spcPts val="0"/>
              </a:spcAft>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p:txBody>
      </p:sp>
      <p:sp>
        <p:nvSpPr>
          <p:cNvPr id="17" name="Google Shape;1714;p16"/>
          <p:cNvSpPr/>
          <p:nvPr/>
        </p:nvSpPr>
        <p:spPr>
          <a:xfrm>
            <a:off x="7638965" y="2235707"/>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Voice quality is always better in 3G due to its better codec rate , we recommend to push as much as possible  the voice traffic to 3G.</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 Actual selection/reselection/</a:t>
            </a:r>
            <a:r>
              <a:rPr lang="en-US" sz="1200" dirty="0" err="1">
                <a:solidFill>
                  <a:srgbClr val="7F7F7F"/>
                </a:solidFill>
                <a:latin typeface="Verdana"/>
                <a:ea typeface="Verdana"/>
                <a:cs typeface="Verdana"/>
              </a:rPr>
              <a:t>Irat</a:t>
            </a:r>
            <a:r>
              <a:rPr lang="en-US" sz="1200" dirty="0">
                <a:solidFill>
                  <a:srgbClr val="7F7F7F"/>
                </a:solidFill>
                <a:latin typeface="Verdana"/>
                <a:ea typeface="Verdana"/>
                <a:cs typeface="Verdana"/>
              </a:rPr>
              <a:t> parameters need to be reviewed and aligned. </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2G Full Rate/Half Rate settings need to be tuned in order to improve Full rate penetration </a:t>
            </a:r>
            <a:endParaRPr lang="fr-FR"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lvl="0" algn="just">
              <a:lnSpc>
                <a:spcPct val="110000"/>
              </a:lnSpc>
              <a:buClr>
                <a:schemeClr val="accent6"/>
              </a:buClr>
              <a:buSzPts val="1200"/>
            </a:pPr>
            <a:endParaRPr lang="en-US" sz="1200" dirty="0">
              <a:solidFill>
                <a:srgbClr val="7F7F7F"/>
              </a:solidFill>
              <a:latin typeface="Verdana"/>
              <a:ea typeface="Verdana"/>
              <a:cs typeface="Verdana"/>
            </a:endParaRP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
        <p:nvSpPr>
          <p:cNvPr id="2" name="ZoneTexte 1">
            <a:extLst>
              <a:ext uri="{FF2B5EF4-FFF2-40B4-BE49-F238E27FC236}">
                <a16:creationId xmlns:a16="http://schemas.microsoft.com/office/drawing/2014/main" id="{85589A08-D9A4-ECD2-2AEF-3DC6CEC49C5E}"/>
              </a:ext>
            </a:extLst>
          </p:cNvPr>
          <p:cNvSpPr txBox="1"/>
          <p:nvPr/>
        </p:nvSpPr>
        <p:spPr>
          <a:xfrm rot="2211542">
            <a:off x="10450286" y="821094"/>
            <a:ext cx="861133" cy="307777"/>
          </a:xfrm>
          <a:prstGeom prst="rect">
            <a:avLst/>
          </a:prstGeom>
          <a:noFill/>
        </p:spPr>
        <p:txBody>
          <a:bodyPr wrap="none" rtlCol="0">
            <a:spAutoFit/>
          </a:bodyPr>
          <a:lstStyle/>
          <a:p>
            <a:r>
              <a:rPr lang="fr-FR" dirty="0">
                <a:solidFill>
                  <a:srgbClr val="FF0000"/>
                </a:solidFill>
              </a:rPr>
              <a:t>Updated</a:t>
            </a: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37"/>
        <p:cNvGrpSpPr/>
        <p:nvPr/>
      </p:nvGrpSpPr>
      <p:grpSpPr>
        <a:xfrm>
          <a:off x="0" y="0"/>
          <a:ext cx="0" cy="0"/>
          <a:chOff x="0" y="0"/>
          <a:chExt cx="0" cy="0"/>
        </a:xfrm>
      </p:grpSpPr>
      <p:sp>
        <p:nvSpPr>
          <p:cNvPr id="1738" name="Google Shape;1738;p1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Executive Summary – Benchmarking SMS service</a:t>
            </a:r>
            <a:br>
              <a:rPr lang="fr-FR" sz="2400" dirty="0">
                <a:solidFill>
                  <a:srgbClr val="414141"/>
                </a:solidFill>
              </a:rPr>
            </a:br>
            <a:r>
              <a:rPr lang="fr-FR" sz="2400" dirty="0">
                <a:solidFill>
                  <a:srgbClr val="7F7F7F"/>
                </a:solidFill>
                <a:latin typeface="Verdana"/>
                <a:ea typeface="Verdana"/>
                <a:cs typeface="Verdana"/>
                <a:sym typeface="Verdana"/>
              </a:rPr>
              <a:t> </a:t>
            </a:r>
            <a:br>
              <a:rPr lang="fr-FR" sz="2400" dirty="0">
                <a:solidFill>
                  <a:srgbClr val="414141"/>
                </a:solidFill>
              </a:rPr>
            </a:br>
            <a:endParaRPr sz="2400" dirty="0">
              <a:solidFill>
                <a:srgbClr val="414141"/>
              </a:solidFill>
            </a:endParaRPr>
          </a:p>
        </p:txBody>
      </p:sp>
      <p:sp>
        <p:nvSpPr>
          <p:cNvPr id="1739" name="Google Shape;1739;p1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18</a:t>
            </a:fld>
            <a:endParaRPr sz="651" b="0" i="0" u="none" strike="noStrike" cap="none">
              <a:solidFill>
                <a:srgbClr val="000000"/>
              </a:solidFill>
              <a:latin typeface="Verdana"/>
              <a:ea typeface="Verdana"/>
              <a:cs typeface="Verdana"/>
              <a:sym typeface="Verdana"/>
            </a:endParaRPr>
          </a:p>
        </p:txBody>
      </p:sp>
      <p:sp>
        <p:nvSpPr>
          <p:cNvPr id="1740" name="Google Shape;1740;p1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41" name="Google Shape;1741;p18"/>
          <p:cNvSpPr/>
          <p:nvPr/>
        </p:nvSpPr>
        <p:spPr>
          <a:xfrm>
            <a:off x="469900" y="1913766"/>
            <a:ext cx="1669392" cy="3877434"/>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SMS service 2G/3G </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42" name="Google Shape;1742;p18"/>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43" name="Google Shape;1743;p18"/>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dirty="0">
                <a:solidFill>
                  <a:srgbClr val="86BC25"/>
                </a:solidFill>
                <a:latin typeface="Verdana"/>
                <a:ea typeface="Verdana"/>
                <a:cs typeface="Verdana"/>
                <a:sym typeface="Verdana"/>
              </a:rPr>
              <a:t>TECHNOLOGY</a:t>
            </a:r>
            <a:endParaRPr dirty="0"/>
          </a:p>
        </p:txBody>
      </p:sp>
      <p:cxnSp>
        <p:nvCxnSpPr>
          <p:cNvPr id="1744" name="Google Shape;1744;p18"/>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45" name="Google Shape;1745;p18"/>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46" name="Google Shape;1746;p18"/>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47" name="Google Shape;1747;p18"/>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48" name="Google Shape;1748;p18"/>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49" name="Google Shape;1749;p18"/>
          <p:cNvSpPr/>
          <p:nvPr/>
        </p:nvSpPr>
        <p:spPr>
          <a:xfrm>
            <a:off x="2515598" y="2255301"/>
            <a:ext cx="5051486" cy="4871400"/>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177800" marR="0" lvl="0" indent="-101600" algn="l" rtl="0">
              <a:lnSpc>
                <a:spcPct val="110000"/>
              </a:lnSpc>
              <a:spcBef>
                <a:spcPts val="0"/>
              </a:spcBef>
              <a:spcAft>
                <a:spcPts val="0"/>
              </a:spcAft>
              <a:buClr>
                <a:srgbClr val="81BC00"/>
              </a:buClr>
              <a:buSzPts val="1200"/>
              <a:buFont typeface="Arial"/>
              <a:buNone/>
            </a:pPr>
            <a:endParaRPr sz="1200" b="1"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1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All operators failed to meet ARCEP for SMS Send Success with End To End Delivery Time &lt; 6 sec,</a:t>
            </a:r>
            <a:endParaRPr dirty="0"/>
          </a:p>
          <a:p>
            <a:pPr marL="177800" marR="0" lvl="0" indent="-101600" algn="just" rtl="0">
              <a:lnSpc>
                <a:spcPct val="110000"/>
              </a:lnSpc>
              <a:spcBef>
                <a:spcPts val="0"/>
              </a:spcBef>
              <a:spcAft>
                <a:spcPts val="0"/>
              </a:spcAft>
              <a:buClr>
                <a:srgbClr val="81BC00"/>
              </a:buClr>
              <a:buSzPts val="1200"/>
              <a:buFont typeface="Arial"/>
              <a:buNone/>
            </a:pPr>
            <a:endParaRPr sz="1200" b="1" dirty="0">
              <a:solidFill>
                <a:srgbClr val="7F7F7F"/>
              </a:solidFill>
              <a:latin typeface="Verdana"/>
              <a:ea typeface="Verdana"/>
              <a:cs typeface="Verdana"/>
              <a:sym typeface="Verdana"/>
            </a:endParaRPr>
          </a:p>
          <a:p>
            <a:pPr marL="177800" marR="0" lvl="0" indent="-177800" algn="just" rtl="0">
              <a:lnSpc>
                <a:spcPct val="11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MTN is better than MOOV and lower than CELTISS.</a:t>
            </a:r>
            <a:endParaRPr dirty="0"/>
          </a:p>
          <a:p>
            <a:pPr marL="177800" marR="0" lvl="0" indent="-101600" algn="l" rtl="0">
              <a:lnSpc>
                <a:spcPct val="110000"/>
              </a:lnSpc>
              <a:spcBef>
                <a:spcPts val="0"/>
              </a:spcBef>
              <a:spcAft>
                <a:spcPts val="0"/>
              </a:spcAft>
              <a:buClr>
                <a:srgbClr val="81BC00"/>
              </a:buClr>
              <a:buSzPts val="1200"/>
              <a:buFont typeface="Arial"/>
              <a:buNone/>
            </a:pPr>
            <a:endParaRPr sz="1200" b="1"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50" name="Google Shape;1750;p18"/>
          <p:cNvSpPr/>
          <p:nvPr/>
        </p:nvSpPr>
        <p:spPr>
          <a:xfrm>
            <a:off x="7854445" y="2369440"/>
            <a:ext cx="4337555" cy="3717783"/>
          </a:xfrm>
          <a:prstGeom prst="rect">
            <a:avLst/>
          </a:prstGeom>
          <a:noFill/>
          <a:ln>
            <a:noFill/>
          </a:ln>
        </p:spPr>
        <p:txBody>
          <a:bodyPr spcFirstLastPara="1" wrap="square" lIns="91425" tIns="45700" rIns="91425" bIns="45700" anchor="t" anchorCtr="0">
            <a:noAutofit/>
          </a:bodyPr>
          <a:lstStyle/>
          <a:p>
            <a:pPr marL="177800" marR="0" lvl="0" indent="-101600" algn="l" rtl="0">
              <a:lnSpc>
                <a:spcPct val="200000"/>
              </a:lnSpc>
              <a:spcBef>
                <a:spcPts val="0"/>
              </a:spcBef>
              <a:spcAft>
                <a:spcPts val="0"/>
              </a:spcAft>
              <a:buClr>
                <a:srgbClr val="81BC00"/>
              </a:buClr>
              <a:buSzPts val="1200"/>
              <a:buFont typeface="Arial"/>
              <a:buNone/>
            </a:pPr>
            <a:endParaRPr sz="1200" dirty="0">
              <a:solidFill>
                <a:srgbClr val="FF0000"/>
              </a:solidFill>
              <a:latin typeface="Verdana"/>
              <a:ea typeface="Verdana"/>
              <a:cs typeface="Verdana"/>
              <a:sym typeface="Verdana"/>
            </a:endParaRPr>
          </a:p>
          <a:p>
            <a:pPr marR="0" lvl="0" algn="l" rtl="0">
              <a:lnSpc>
                <a:spcPct val="200000"/>
              </a:lnSpc>
              <a:spcBef>
                <a:spcPts val="0"/>
              </a:spcBef>
              <a:spcAft>
                <a:spcPts val="0"/>
              </a:spcAft>
              <a:buClr>
                <a:srgbClr val="81BC00"/>
              </a:buClr>
              <a:buSzPts val="1200"/>
            </a:pPr>
            <a:endParaRPr dirty="0"/>
          </a:p>
          <a:p>
            <a:pPr marL="0" marR="0" lvl="0" indent="0" algn="l" rtl="0">
              <a:lnSpc>
                <a:spcPct val="200000"/>
              </a:lnSpc>
              <a:spcBef>
                <a:spcPts val="0"/>
              </a:spcBef>
              <a:spcAft>
                <a:spcPts val="0"/>
              </a:spcAft>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p:txBody>
      </p:sp>
      <p:sp>
        <p:nvSpPr>
          <p:cNvPr id="15" name="Google Shape;1714;p16"/>
          <p:cNvSpPr/>
          <p:nvPr/>
        </p:nvSpPr>
        <p:spPr>
          <a:xfrm>
            <a:off x="7638965" y="2235707"/>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There is no issue in radio accessibility that could be correlated to the SMS high delivery time.</a:t>
            </a:r>
          </a:p>
          <a:p>
            <a:pPr algn="just">
              <a:lnSpc>
                <a:spcPct val="150000"/>
              </a:lnSpc>
              <a:buClr>
                <a:srgbClr val="81BC00"/>
              </a:buClr>
              <a:buSzPts val="1200"/>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End to End investigation need to be performed to analyses the high delivery time including mainly Core/SMS parts: SM </a:t>
            </a:r>
            <a:r>
              <a:rPr lang="en-US" sz="1200" dirty="0" err="1">
                <a:solidFill>
                  <a:srgbClr val="7F7F7F"/>
                </a:solidFill>
                <a:latin typeface="Verdana"/>
                <a:ea typeface="Verdana"/>
                <a:cs typeface="Verdana"/>
              </a:rPr>
              <a:t>Sserver</a:t>
            </a:r>
            <a:r>
              <a:rPr lang="en-US" sz="1200" dirty="0">
                <a:solidFill>
                  <a:srgbClr val="7F7F7F"/>
                </a:solidFill>
                <a:latin typeface="Verdana"/>
                <a:ea typeface="Verdana"/>
                <a:cs typeface="Verdana"/>
              </a:rPr>
              <a:t>...</a:t>
            </a:r>
            <a:endParaRPr lang="fr-FR"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lvl="0" algn="just">
              <a:lnSpc>
                <a:spcPct val="110000"/>
              </a:lnSpc>
              <a:buClr>
                <a:schemeClr val="accent6"/>
              </a:buClr>
              <a:buSzPts val="1200"/>
            </a:pPr>
            <a:endParaRPr lang="en-US" sz="1200" dirty="0">
              <a:solidFill>
                <a:srgbClr val="7F7F7F"/>
              </a:solidFill>
              <a:latin typeface="Verdana"/>
              <a:ea typeface="Verdana"/>
              <a:cs typeface="Verdana"/>
            </a:endParaRP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
        <p:nvSpPr>
          <p:cNvPr id="2" name="ZoneTexte 1">
            <a:extLst>
              <a:ext uri="{FF2B5EF4-FFF2-40B4-BE49-F238E27FC236}">
                <a16:creationId xmlns:a16="http://schemas.microsoft.com/office/drawing/2014/main" id="{B883DFFA-7AFC-632E-9E2C-3F0F73C15985}"/>
              </a:ext>
            </a:extLst>
          </p:cNvPr>
          <p:cNvSpPr txBox="1"/>
          <p:nvPr/>
        </p:nvSpPr>
        <p:spPr>
          <a:xfrm rot="2211542">
            <a:off x="10450286" y="821094"/>
            <a:ext cx="861133" cy="307777"/>
          </a:xfrm>
          <a:prstGeom prst="rect">
            <a:avLst/>
          </a:prstGeom>
          <a:noFill/>
        </p:spPr>
        <p:txBody>
          <a:bodyPr wrap="none" rtlCol="0">
            <a:spAutoFit/>
          </a:bodyPr>
          <a:lstStyle/>
          <a:p>
            <a:r>
              <a:rPr lang="fr-FR" dirty="0">
                <a:solidFill>
                  <a:srgbClr val="FF0000"/>
                </a:solidFill>
              </a:rPr>
              <a:t>Updated</a:t>
            </a: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55"/>
        <p:cNvGrpSpPr/>
        <p:nvPr/>
      </p:nvGrpSpPr>
      <p:grpSpPr>
        <a:xfrm>
          <a:off x="0" y="0"/>
          <a:ext cx="0" cy="0"/>
          <a:chOff x="0" y="0"/>
          <a:chExt cx="0" cy="0"/>
        </a:xfrm>
      </p:grpSpPr>
      <p:sp>
        <p:nvSpPr>
          <p:cNvPr id="1756" name="Google Shape;1756;p1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Executive Summary – Benchmarking 4G Data service</a:t>
            </a:r>
            <a:br>
              <a:rPr lang="fr-FR" sz="2400" dirty="0">
                <a:solidFill>
                  <a:srgbClr val="414141"/>
                </a:solidFill>
              </a:rPr>
            </a:br>
            <a:r>
              <a:rPr lang="fr-FR" sz="2400" dirty="0">
                <a:solidFill>
                  <a:srgbClr val="7F7F7F"/>
                </a:solidFill>
                <a:latin typeface="Verdana"/>
                <a:ea typeface="Verdana"/>
                <a:cs typeface="Verdana"/>
                <a:sym typeface="Verdana"/>
              </a:rPr>
              <a:t> </a:t>
            </a:r>
            <a:br>
              <a:rPr lang="fr-FR" sz="2400" dirty="0">
                <a:solidFill>
                  <a:srgbClr val="414141"/>
                </a:solidFill>
              </a:rPr>
            </a:br>
            <a:endParaRPr sz="2400" dirty="0">
              <a:solidFill>
                <a:srgbClr val="414141"/>
              </a:solidFill>
            </a:endParaRPr>
          </a:p>
        </p:txBody>
      </p:sp>
      <p:sp>
        <p:nvSpPr>
          <p:cNvPr id="1757" name="Google Shape;1757;p1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19</a:t>
            </a:fld>
            <a:endParaRPr sz="651" b="0" i="0" u="none" strike="noStrike" cap="none">
              <a:solidFill>
                <a:srgbClr val="000000"/>
              </a:solidFill>
              <a:latin typeface="Verdana"/>
              <a:ea typeface="Verdana"/>
              <a:cs typeface="Verdana"/>
              <a:sym typeface="Verdana"/>
            </a:endParaRPr>
          </a:p>
        </p:txBody>
      </p:sp>
      <p:sp>
        <p:nvSpPr>
          <p:cNvPr id="1758" name="Google Shape;1758;p1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59" name="Google Shape;1759;p19"/>
          <p:cNvSpPr/>
          <p:nvPr/>
        </p:nvSpPr>
        <p:spPr>
          <a:xfrm>
            <a:off x="469900" y="1913765"/>
            <a:ext cx="1669392" cy="4414463"/>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Data service 4G</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60" name="Google Shape;1760;p19"/>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61" name="Google Shape;1761;p19"/>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dirty="0">
                <a:solidFill>
                  <a:srgbClr val="86BC25"/>
                </a:solidFill>
                <a:latin typeface="Verdana"/>
                <a:ea typeface="Verdana"/>
                <a:cs typeface="Verdana"/>
                <a:sym typeface="Verdana"/>
              </a:rPr>
              <a:t>TECHNOLOGY</a:t>
            </a:r>
            <a:endParaRPr dirty="0"/>
          </a:p>
        </p:txBody>
      </p:sp>
      <p:cxnSp>
        <p:nvCxnSpPr>
          <p:cNvPr id="1762" name="Google Shape;1762;p19"/>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63" name="Google Shape;1763;p19"/>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64" name="Google Shape;1764;p19"/>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65" name="Google Shape;1765;p19"/>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66" name="Google Shape;1766;p19"/>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67" name="Google Shape;1767;p19"/>
          <p:cNvSpPr/>
          <p:nvPr/>
        </p:nvSpPr>
        <p:spPr>
          <a:xfrm>
            <a:off x="2390163" y="1529586"/>
            <a:ext cx="5051486" cy="5246799"/>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just" rtl="0">
              <a:lnSpc>
                <a:spcPct val="15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Performance is stable in terms of accessibility for 4G data service, and all operators meet ARCEP's requirements.</a:t>
            </a:r>
          </a:p>
          <a:p>
            <a:pPr marR="0" lvl="0" algn="just" rtl="0">
              <a:lnSpc>
                <a:spcPct val="150000"/>
              </a:lnSpc>
              <a:spcBef>
                <a:spcPts val="0"/>
              </a:spcBef>
              <a:spcAft>
                <a:spcPts val="0"/>
              </a:spcAft>
              <a:buClr>
                <a:srgbClr val="81BC00"/>
              </a:buClr>
              <a:buSzPts val="1200"/>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 is ranked second in terms of 4G DL throughput with 16.02 Mbps, which is better than CELTISS’s 12.97Mbps but lower than MOOV’s 19.92Mbps.</a:t>
            </a:r>
            <a:endParaRPr dirty="0"/>
          </a:p>
          <a:p>
            <a:pPr marL="177800" marR="0" lvl="0" indent="-101600" algn="just" rtl="0">
              <a:lnSpc>
                <a:spcPct val="150000"/>
              </a:lnSpc>
              <a:spcBef>
                <a:spcPts val="0"/>
              </a:spcBef>
              <a:spcAft>
                <a:spcPts val="0"/>
              </a:spcAft>
              <a:buClr>
                <a:srgbClr val="81BC00"/>
              </a:buClr>
              <a:buSzPts val="1200"/>
              <a:buFont typeface="Arial"/>
              <a:buNone/>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 is ranked first in terms of 4G UL throughput with 14.53Mbps, as opposed to 9.63Mbps for MOOV and 11.33Mbps for CELTISS.</a:t>
            </a:r>
          </a:p>
          <a:p>
            <a:pPr marR="0" lvl="0" algn="just" rtl="0">
              <a:lnSpc>
                <a:spcPct val="150000"/>
              </a:lnSpc>
              <a:spcBef>
                <a:spcPts val="0"/>
              </a:spcBef>
              <a:spcAft>
                <a:spcPts val="0"/>
              </a:spcAft>
              <a:buClr>
                <a:srgbClr val="81BC00"/>
              </a:buClr>
              <a:buSzPts val="1200"/>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All operators meet ARCEP's 4G End User Throughput obligation for download and upload.</a:t>
            </a:r>
            <a:endParaRPr dirty="0"/>
          </a:p>
          <a:p>
            <a:pPr marL="177800" marR="0" lvl="0" indent="-101600" algn="just" rtl="0">
              <a:lnSpc>
                <a:spcPct val="150000"/>
              </a:lnSpc>
              <a:spcBef>
                <a:spcPts val="0"/>
              </a:spcBef>
              <a:spcAft>
                <a:spcPts val="0"/>
              </a:spcAft>
              <a:buClr>
                <a:srgbClr val="81BC00"/>
              </a:buClr>
              <a:buSzPts val="1200"/>
              <a:buFont typeface="Arial"/>
              <a:buNone/>
            </a:pPr>
            <a:endParaRPr sz="1200"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68" name="Google Shape;1768;p19"/>
          <p:cNvSpPr/>
          <p:nvPr/>
        </p:nvSpPr>
        <p:spPr>
          <a:xfrm>
            <a:off x="7733253" y="1913766"/>
            <a:ext cx="4337555" cy="2960647"/>
          </a:xfrm>
          <a:prstGeom prst="rect">
            <a:avLst/>
          </a:prstGeom>
          <a:noFill/>
          <a:ln>
            <a:noFill/>
          </a:ln>
        </p:spPr>
        <p:txBody>
          <a:bodyPr spcFirstLastPara="1" wrap="square" lIns="91425" tIns="45700" rIns="91425" bIns="45700" anchor="t" anchorCtr="0">
            <a:noAutofit/>
          </a:bodyPr>
          <a:lstStyle/>
          <a:p>
            <a:pPr marL="177800" marR="0" lvl="0" indent="-177800" algn="l" rtl="0">
              <a:lnSpc>
                <a:spcPct val="200000"/>
              </a:lnSpc>
              <a:spcBef>
                <a:spcPts val="0"/>
              </a:spcBef>
              <a:spcAft>
                <a:spcPts val="0"/>
              </a:spcAft>
              <a:buClr>
                <a:srgbClr val="81BC00"/>
              </a:buClr>
              <a:buSzPts val="1200"/>
              <a:buFont typeface="Arial"/>
              <a:buChar char="•"/>
            </a:pPr>
            <a:endParaRPr sz="1200" dirty="0">
              <a:solidFill>
                <a:schemeClr val="dk1"/>
              </a:solidFill>
              <a:latin typeface="Verdana"/>
              <a:ea typeface="Verdana"/>
              <a:cs typeface="Verdana"/>
              <a:sym typeface="Verdana"/>
            </a:endParaRPr>
          </a:p>
        </p:txBody>
      </p:sp>
      <p:sp>
        <p:nvSpPr>
          <p:cNvPr id="15" name="Google Shape;1714;p16"/>
          <p:cNvSpPr/>
          <p:nvPr/>
        </p:nvSpPr>
        <p:spPr>
          <a:xfrm>
            <a:off x="7665742" y="2022347"/>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 MTN spectrum need to be used with a better efficiency, Some features and parameters need to be tuned and aligned,</a:t>
            </a:r>
          </a:p>
          <a:p>
            <a:pPr algn="just">
              <a:lnSpc>
                <a:spcPct val="150000"/>
              </a:lnSpc>
              <a:buClr>
                <a:srgbClr val="81BC00"/>
              </a:buClr>
              <a:buSzPts val="1200"/>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MTN needs to optimize the carrier aggregation, MIMO and modulation in order to improve 4G throughput, </a:t>
            </a:r>
          </a:p>
          <a:p>
            <a:pPr algn="just">
              <a:lnSpc>
                <a:spcPct val="150000"/>
              </a:lnSpc>
              <a:buClr>
                <a:srgbClr val="81BC00"/>
              </a:buClr>
              <a:buSzPts val="1200"/>
            </a:pPr>
            <a:r>
              <a:rPr lang="en-US" sz="1200" dirty="0">
                <a:solidFill>
                  <a:srgbClr val="7F7F7F"/>
                </a:solidFill>
                <a:latin typeface="Verdana"/>
                <a:ea typeface="Verdana"/>
                <a:cs typeface="Verdana"/>
              </a:rPr>
              <a:t> </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To ensure that no throughput limitation is applied on users profiles,</a:t>
            </a: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lvl="0" algn="just">
              <a:lnSpc>
                <a:spcPct val="110000"/>
              </a:lnSpc>
              <a:buClr>
                <a:schemeClr val="accent6"/>
              </a:buClr>
              <a:buSzPts val="1200"/>
            </a:pPr>
            <a:r>
              <a:rPr lang="en-US" sz="1200" dirty="0">
                <a:solidFill>
                  <a:srgbClr val="7F7F7F"/>
                </a:solidFill>
                <a:latin typeface="Verdana"/>
                <a:ea typeface="Verdana"/>
                <a:cs typeface="Verdana"/>
              </a:rPr>
              <a:t>* Some of 4G received  counters need to be confirmed in order to finalize the OMC statistic output.</a:t>
            </a: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
        <p:nvSpPr>
          <p:cNvPr id="2" name="ZoneTexte 1">
            <a:extLst>
              <a:ext uri="{FF2B5EF4-FFF2-40B4-BE49-F238E27FC236}">
                <a16:creationId xmlns:a16="http://schemas.microsoft.com/office/drawing/2014/main" id="{4629A626-0782-B420-C02E-91619681B277}"/>
              </a:ext>
            </a:extLst>
          </p:cNvPr>
          <p:cNvSpPr txBox="1"/>
          <p:nvPr/>
        </p:nvSpPr>
        <p:spPr>
          <a:xfrm rot="2211542">
            <a:off x="10450286" y="821094"/>
            <a:ext cx="861133" cy="307777"/>
          </a:xfrm>
          <a:prstGeom prst="rect">
            <a:avLst/>
          </a:prstGeom>
          <a:noFill/>
        </p:spPr>
        <p:txBody>
          <a:bodyPr wrap="none" rtlCol="0">
            <a:spAutoFit/>
          </a:bodyPr>
          <a:lstStyle/>
          <a:p>
            <a:r>
              <a:rPr lang="fr-FR" dirty="0">
                <a:solidFill>
                  <a:srgbClr val="FF0000"/>
                </a:solidFill>
              </a:rPr>
              <a:t>Updated</a:t>
            </a: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28"/>
        <p:cNvGrpSpPr/>
        <p:nvPr/>
      </p:nvGrpSpPr>
      <p:grpSpPr>
        <a:xfrm>
          <a:off x="0" y="0"/>
          <a:ext cx="0" cy="0"/>
          <a:chOff x="0" y="0"/>
          <a:chExt cx="0" cy="0"/>
        </a:xfrm>
      </p:grpSpPr>
      <p:sp>
        <p:nvSpPr>
          <p:cNvPr id="1429" name="Google Shape;1429;p2"/>
          <p:cNvSpPr txBox="1">
            <a:spLocks noGrp="1"/>
          </p:cNvSpPr>
          <p:nvPr>
            <p:ph type="sldNum" idx="12"/>
          </p:nvPr>
        </p:nvSpPr>
        <p:spPr>
          <a:xfrm>
            <a:off x="11568112" y="6666515"/>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a:t>
            </a:fld>
            <a:endParaRPr sz="651" b="0" i="0" u="none" strike="noStrike" cap="none">
              <a:solidFill>
                <a:srgbClr val="000000"/>
              </a:solidFill>
              <a:latin typeface="Verdana"/>
              <a:ea typeface="Verdana"/>
              <a:cs typeface="Verdana"/>
              <a:sym typeface="Verdana"/>
            </a:endParaRPr>
          </a:p>
        </p:txBody>
      </p:sp>
      <p:sp>
        <p:nvSpPr>
          <p:cNvPr id="1430" name="Google Shape;1430;p2"/>
          <p:cNvSpPr txBox="1">
            <a:spLocks noGrp="1"/>
          </p:cNvSpPr>
          <p:nvPr>
            <p:ph type="ftr" idx="11"/>
          </p:nvPr>
        </p:nvSpPr>
        <p:spPr>
          <a:xfrm>
            <a:off x="469122" y="6584426"/>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a:p>
        </p:txBody>
      </p:sp>
      <p:sp>
        <p:nvSpPr>
          <p:cNvPr id="1431" name="Google Shape;1431;p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Summary</a:t>
            </a:r>
            <a:endParaRPr dirty="0"/>
          </a:p>
        </p:txBody>
      </p:sp>
      <p:graphicFrame>
        <p:nvGraphicFramePr>
          <p:cNvPr id="1432" name="Google Shape;1432;p2"/>
          <p:cNvGraphicFramePr/>
          <p:nvPr>
            <p:extLst>
              <p:ext uri="{D42A27DB-BD31-4B8C-83A1-F6EECF244321}">
                <p14:modId xmlns:p14="http://schemas.microsoft.com/office/powerpoint/2010/main" val="3111659806"/>
              </p:ext>
            </p:extLst>
          </p:nvPr>
        </p:nvGraphicFramePr>
        <p:xfrm>
          <a:off x="921482" y="1703357"/>
          <a:ext cx="10996150" cy="3840282"/>
        </p:xfrm>
        <a:graphic>
          <a:graphicData uri="http://schemas.openxmlformats.org/drawingml/2006/table">
            <a:tbl>
              <a:tblPr>
                <a:noFill/>
                <a:tableStyleId>{62A84436-6C33-42CD-8F6A-DCAEFB94276C}</a:tableStyleId>
              </a:tblPr>
              <a:tblGrid>
                <a:gridCol w="10136150">
                  <a:extLst>
                    <a:ext uri="{9D8B030D-6E8A-4147-A177-3AD203B41FA5}">
                      <a16:colId xmlns:a16="http://schemas.microsoft.com/office/drawing/2014/main" val="20000"/>
                    </a:ext>
                  </a:extLst>
                </a:gridCol>
                <a:gridCol w="860000">
                  <a:extLst>
                    <a:ext uri="{9D8B030D-6E8A-4147-A177-3AD203B41FA5}">
                      <a16:colId xmlns:a16="http://schemas.microsoft.com/office/drawing/2014/main" val="20001"/>
                    </a:ext>
                  </a:extLst>
                </a:gridCol>
              </a:tblGrid>
              <a:tr h="409975">
                <a:tc>
                  <a:txBody>
                    <a:bodyPr/>
                    <a:lstStyle/>
                    <a:p>
                      <a:pPr marL="355600" marR="0" lvl="0" indent="-355600" algn="l" rtl="0">
                        <a:lnSpc>
                          <a:spcPct val="106000"/>
                        </a:lnSpc>
                        <a:spcBef>
                          <a:spcPts val="0"/>
                        </a:spcBef>
                        <a:spcAft>
                          <a:spcPts val="0"/>
                        </a:spcAft>
                        <a:buClr>
                          <a:schemeClr val="dk1"/>
                        </a:buClr>
                        <a:buSzPts val="1600"/>
                        <a:buFont typeface="Noto Sans Symbols"/>
                        <a:buNone/>
                      </a:pPr>
                      <a:endParaRPr sz="1600" b="0" i="0" u="none" strike="noStrike" cap="none">
                        <a:solidFill>
                          <a:schemeClr val="dk1"/>
                        </a:solidFill>
                        <a:latin typeface="Verdana"/>
                        <a:ea typeface="Verdana"/>
                        <a:cs typeface="Verdana"/>
                        <a:sym typeface="Verdana"/>
                      </a:endParaRPr>
                    </a:p>
                    <a:p>
                      <a:pPr marL="355600" marR="0" lvl="0" indent="-355600" algn="l" rtl="0">
                        <a:lnSpc>
                          <a:spcPct val="106000"/>
                        </a:lnSpc>
                        <a:spcBef>
                          <a:spcPts val="128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INTRODUCTION</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rowSpan="4">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5</a:t>
                      </a:r>
                      <a:endParaRPr/>
                    </a:p>
                  </a:txBody>
                  <a:tcPr marL="49850" marR="49850" marT="54000" marB="540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4099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                       1-  Context &amp; Report objectives                                                                      6</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1"/>
                  </a:ext>
                </a:extLst>
              </a:tr>
              <a:tr h="1993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dirty="0">
                          <a:solidFill>
                            <a:schemeClr val="dk1"/>
                          </a:solidFill>
                          <a:latin typeface="Verdana"/>
                          <a:ea typeface="Verdana"/>
                          <a:cs typeface="Verdana"/>
                          <a:sym typeface="Verdana"/>
                        </a:rPr>
                        <a:t>                       2- Scope of Work                                                                                          7</a:t>
                      </a:r>
                      <a:endParaRPr sz="1600" b="0" i="0" u="none" strike="noStrike" cap="none" dirty="0">
                        <a:solidFill>
                          <a:schemeClr val="dk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2"/>
                  </a:ext>
                </a:extLst>
              </a:tr>
              <a:tr h="1993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                       3- Scope of intermediate Report                                                                     8                 </a:t>
                      </a:r>
                      <a:endParaRPr sz="1600" b="0" i="0" u="none" strike="noStrike" cap="none">
                        <a:solidFill>
                          <a:schemeClr val="dk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3"/>
                  </a:ext>
                </a:extLst>
              </a:tr>
              <a:tr h="702625">
                <a:tc>
                  <a:txBody>
                    <a:bodyPr/>
                    <a:lstStyle/>
                    <a:p>
                      <a:pPr marL="355600" marR="0" lvl="0" indent="-355600" algn="l" rtl="0">
                        <a:lnSpc>
                          <a:spcPct val="106000"/>
                        </a:lnSpc>
                        <a:spcBef>
                          <a:spcPts val="0"/>
                        </a:spcBef>
                        <a:spcAft>
                          <a:spcPts val="0"/>
                        </a:spcAft>
                        <a:buClr>
                          <a:schemeClr val="dk1"/>
                        </a:buClr>
                        <a:buSzPts val="1600"/>
                        <a:buFont typeface="Noto Sans Symbols"/>
                        <a:buNone/>
                      </a:pPr>
                      <a:endParaRPr sz="1600" b="0" i="0" u="none" strike="noStrike" cap="none" dirty="0">
                        <a:solidFill>
                          <a:schemeClr val="dk1"/>
                        </a:solidFill>
                        <a:latin typeface="Verdana"/>
                        <a:ea typeface="Verdana"/>
                        <a:cs typeface="Verdana"/>
                        <a:sym typeface="Verdana"/>
                      </a:endParaRPr>
                    </a:p>
                    <a:p>
                      <a:pPr marL="355600" marR="0" lvl="0" indent="-355600" algn="l" rtl="0">
                        <a:lnSpc>
                          <a:spcPct val="106000"/>
                        </a:lnSpc>
                        <a:spcBef>
                          <a:spcPts val="1280"/>
                        </a:spcBef>
                        <a:spcAft>
                          <a:spcPts val="0"/>
                        </a:spcAft>
                        <a:buClr>
                          <a:schemeClr val="dk1"/>
                        </a:buClr>
                        <a:buSzPts val="1600"/>
                        <a:buFont typeface="Noto Sans Symbols"/>
                        <a:buNone/>
                      </a:pPr>
                      <a:r>
                        <a:rPr lang="fr-FR" sz="1600" b="0" i="0" u="none" strike="noStrike" cap="none" dirty="0">
                          <a:solidFill>
                            <a:schemeClr val="dk1"/>
                          </a:solidFill>
                          <a:latin typeface="Verdana"/>
                          <a:ea typeface="Verdana"/>
                          <a:cs typeface="Verdana"/>
                          <a:sym typeface="Verdana"/>
                        </a:rPr>
                        <a:t>PART1              Drive Test Results: SEMEKPODJI Benchmarking </a:t>
                      </a:r>
                      <a:r>
                        <a:rPr lang="fr-FR" sz="1600" b="0" i="0" u="none" strike="noStrike" cap="none" dirty="0" err="1">
                          <a:solidFill>
                            <a:schemeClr val="dk1"/>
                          </a:solidFill>
                          <a:latin typeface="Verdana"/>
                          <a:ea typeface="Verdana"/>
                          <a:cs typeface="Verdana"/>
                          <a:sym typeface="Verdana"/>
                        </a:rPr>
                        <a:t>results</a:t>
                      </a:r>
                      <a:endParaRPr dirty="0"/>
                    </a:p>
                    <a:p>
                      <a:pPr marL="355600" marR="0" lvl="0" indent="-355600" algn="l" rtl="0">
                        <a:lnSpc>
                          <a:spcPct val="106000"/>
                        </a:lnSpc>
                        <a:spcBef>
                          <a:spcPts val="1280"/>
                        </a:spcBef>
                        <a:spcAft>
                          <a:spcPts val="0"/>
                        </a:spcAft>
                        <a:buClr>
                          <a:schemeClr val="dk1"/>
                        </a:buClr>
                        <a:buSzPts val="1600"/>
                        <a:buFont typeface="Noto Sans Symbols"/>
                        <a:buNone/>
                      </a:pPr>
                      <a:endParaRPr sz="1600" b="0" i="0" u="none" strike="noStrike" cap="none" dirty="0">
                        <a:solidFill>
                          <a:schemeClr val="dk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12</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4"/>
                  </a:ext>
                </a:extLst>
              </a:tr>
              <a:tr h="78025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PART2              OMC Audits</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dirty="0">
                          <a:solidFill>
                            <a:srgbClr val="414141"/>
                          </a:solidFill>
                          <a:latin typeface="Verdana"/>
                          <a:ea typeface="Verdana"/>
                          <a:cs typeface="Verdana"/>
                          <a:sym typeface="Verdana"/>
                        </a:rPr>
                        <a:t>65</a:t>
                      </a:r>
                      <a:endParaRPr sz="1600" b="1"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73"/>
        <p:cNvGrpSpPr/>
        <p:nvPr/>
      </p:nvGrpSpPr>
      <p:grpSpPr>
        <a:xfrm>
          <a:off x="0" y="0"/>
          <a:ext cx="0" cy="0"/>
          <a:chOff x="0" y="0"/>
          <a:chExt cx="0" cy="0"/>
        </a:xfrm>
      </p:grpSpPr>
      <p:sp>
        <p:nvSpPr>
          <p:cNvPr id="1774" name="Google Shape;1774;p2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Executive Summary – Benchmarking 3G Data service </a:t>
            </a:r>
            <a:br>
              <a:rPr lang="fr-FR" sz="2400" dirty="0">
                <a:solidFill>
                  <a:srgbClr val="414141"/>
                </a:solidFill>
              </a:rPr>
            </a:br>
            <a:r>
              <a:rPr lang="fr-FR" sz="2400" dirty="0">
                <a:solidFill>
                  <a:srgbClr val="7F7F7F"/>
                </a:solidFill>
                <a:latin typeface="Verdana"/>
                <a:ea typeface="Verdana"/>
                <a:cs typeface="Verdana"/>
                <a:sym typeface="Verdana"/>
              </a:rPr>
              <a:t> </a:t>
            </a:r>
            <a:br>
              <a:rPr lang="fr-FR" sz="2400" dirty="0">
                <a:solidFill>
                  <a:srgbClr val="414141"/>
                </a:solidFill>
              </a:rPr>
            </a:br>
            <a:endParaRPr sz="2400" dirty="0">
              <a:solidFill>
                <a:srgbClr val="414141"/>
              </a:solidFill>
            </a:endParaRPr>
          </a:p>
        </p:txBody>
      </p:sp>
      <p:sp>
        <p:nvSpPr>
          <p:cNvPr id="1775" name="Google Shape;1775;p2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20</a:t>
            </a:fld>
            <a:endParaRPr sz="651" b="0" i="0" u="none" strike="noStrike" cap="none">
              <a:solidFill>
                <a:srgbClr val="000000"/>
              </a:solidFill>
              <a:latin typeface="Verdana"/>
              <a:ea typeface="Verdana"/>
              <a:cs typeface="Verdana"/>
              <a:sym typeface="Verdana"/>
            </a:endParaRPr>
          </a:p>
        </p:txBody>
      </p:sp>
      <p:sp>
        <p:nvSpPr>
          <p:cNvPr id="1776" name="Google Shape;1776;p2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77" name="Google Shape;1777;p20"/>
          <p:cNvSpPr/>
          <p:nvPr/>
        </p:nvSpPr>
        <p:spPr>
          <a:xfrm>
            <a:off x="469900" y="1913766"/>
            <a:ext cx="1669392" cy="4283834"/>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Data service 3G</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78" name="Google Shape;1778;p20"/>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79" name="Google Shape;1779;p20"/>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dirty="0">
                <a:solidFill>
                  <a:srgbClr val="86BC25"/>
                </a:solidFill>
                <a:latin typeface="Verdana"/>
                <a:ea typeface="Verdana"/>
                <a:cs typeface="Verdana"/>
                <a:sym typeface="Verdana"/>
              </a:rPr>
              <a:t>TECHNOLOGY</a:t>
            </a:r>
            <a:endParaRPr dirty="0"/>
          </a:p>
        </p:txBody>
      </p:sp>
      <p:cxnSp>
        <p:nvCxnSpPr>
          <p:cNvPr id="1780" name="Google Shape;1780;p20"/>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81" name="Google Shape;1781;p20"/>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82" name="Google Shape;1782;p20"/>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83" name="Google Shape;1783;p20"/>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84" name="Google Shape;1784;p20"/>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85" name="Google Shape;1785;p20"/>
          <p:cNvSpPr/>
          <p:nvPr/>
        </p:nvSpPr>
        <p:spPr>
          <a:xfrm>
            <a:off x="2390163" y="1529586"/>
            <a:ext cx="5051486" cy="5246799"/>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just" rtl="0">
              <a:lnSpc>
                <a:spcPct val="15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Performance is stable in terms of accessibility for 3G data service for MTN,</a:t>
            </a:r>
          </a:p>
          <a:p>
            <a:pPr marR="0" lvl="0" algn="just" rtl="0">
              <a:lnSpc>
                <a:spcPct val="150000"/>
              </a:lnSpc>
              <a:spcBef>
                <a:spcPts val="0"/>
              </a:spcBef>
              <a:spcAft>
                <a:spcPts val="0"/>
              </a:spcAft>
              <a:buClr>
                <a:srgbClr val="81BC00"/>
              </a:buClr>
              <a:buSzPts val="1200"/>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 is ranked first for 3G DL throughput with 2.10Mbps, compared to 2.08Mbps for CELTISS and 2.00Mbps for MOOV.</a:t>
            </a:r>
          </a:p>
          <a:p>
            <a:pPr marR="0" lvl="0" algn="just" rtl="0">
              <a:lnSpc>
                <a:spcPct val="150000"/>
              </a:lnSpc>
              <a:spcBef>
                <a:spcPts val="0"/>
              </a:spcBef>
              <a:spcAft>
                <a:spcPts val="0"/>
              </a:spcAft>
              <a:buClr>
                <a:srgbClr val="81BC00"/>
              </a:buClr>
              <a:buSzPts val="1200"/>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MTN is ranked first in term of 3G UL throughput with 1.04 Mbps against 1.00 Mbps for MOOV and CELTISS,</a:t>
            </a:r>
            <a:endParaRPr dirty="0"/>
          </a:p>
          <a:p>
            <a:pPr marL="0" marR="0" lvl="0" indent="0" algn="just" rtl="0">
              <a:lnSpc>
                <a:spcPct val="150000"/>
              </a:lnSpc>
              <a:spcBef>
                <a:spcPts val="0"/>
              </a:spcBef>
              <a:spcAft>
                <a:spcPts val="0"/>
              </a:spcAft>
              <a:buNone/>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All operators meets </a:t>
            </a:r>
            <a:r>
              <a:rPr lang="fr-FR" sz="1200" dirty="0" err="1">
                <a:solidFill>
                  <a:srgbClr val="7F7F7F"/>
                </a:solidFill>
                <a:latin typeface="Verdana"/>
                <a:ea typeface="Verdana"/>
                <a:cs typeface="Verdana"/>
                <a:sym typeface="Verdana"/>
              </a:rPr>
              <a:t>ARCEP’s</a:t>
            </a:r>
            <a:r>
              <a:rPr lang="fr-FR" sz="1200" dirty="0">
                <a:solidFill>
                  <a:srgbClr val="7F7F7F"/>
                </a:solidFill>
                <a:latin typeface="Verdana"/>
                <a:ea typeface="Verdana"/>
                <a:cs typeface="Verdana"/>
                <a:sym typeface="Verdana"/>
              </a:rPr>
              <a:t> 3G End User Throughput obligation for download and </a:t>
            </a:r>
            <a:r>
              <a:rPr lang="fr-FR" sz="1200" dirty="0" err="1">
                <a:solidFill>
                  <a:srgbClr val="7F7F7F"/>
                </a:solidFill>
                <a:latin typeface="Verdana"/>
                <a:ea typeface="Verdana"/>
                <a:cs typeface="Verdana"/>
                <a:sym typeface="Verdana"/>
              </a:rPr>
              <a:t>upload</a:t>
            </a:r>
            <a:r>
              <a:rPr lang="fr-FR" sz="1200" dirty="0">
                <a:solidFill>
                  <a:srgbClr val="7F7F7F"/>
                </a:solidFill>
                <a:latin typeface="Verdana"/>
                <a:ea typeface="Verdana"/>
                <a:cs typeface="Verdana"/>
                <a:sym typeface="Verdana"/>
              </a:rPr>
              <a:t>.</a:t>
            </a:r>
          </a:p>
          <a:p>
            <a:pPr marR="0" lvl="0" algn="just" rtl="0">
              <a:lnSpc>
                <a:spcPct val="150000"/>
              </a:lnSpc>
              <a:spcBef>
                <a:spcPts val="0"/>
              </a:spcBef>
              <a:spcAft>
                <a:spcPts val="0"/>
              </a:spcAft>
              <a:buClr>
                <a:srgbClr val="81BC00"/>
              </a:buClr>
              <a:buSzPts val="1200"/>
            </a:pPr>
            <a:endParaRPr dirty="0"/>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Only MTN meets ARCEP’s web browsing service accessibility thresholds.</a:t>
            </a:r>
            <a:endParaRPr lang="en-US" dirty="0"/>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86" name="Google Shape;1786;p20"/>
          <p:cNvSpPr/>
          <p:nvPr/>
        </p:nvSpPr>
        <p:spPr>
          <a:xfrm>
            <a:off x="7692520" y="1913766"/>
            <a:ext cx="4337555" cy="3717783"/>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0"/>
              </a:spcBef>
              <a:spcAft>
                <a:spcPts val="0"/>
              </a:spcAft>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p:txBody>
      </p:sp>
      <p:sp>
        <p:nvSpPr>
          <p:cNvPr id="15" name="Google Shape;1714;p16"/>
          <p:cNvSpPr/>
          <p:nvPr/>
        </p:nvSpPr>
        <p:spPr>
          <a:xfrm>
            <a:off x="7622483" y="1913766"/>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Its recommended to push as much as possible the data traffic to 4G in order to:</a:t>
            </a:r>
          </a:p>
          <a:p>
            <a:pPr algn="just">
              <a:lnSpc>
                <a:spcPct val="150000"/>
              </a:lnSpc>
              <a:buClr>
                <a:srgbClr val="81BC00"/>
              </a:buClr>
              <a:buSzPts val="1200"/>
            </a:pPr>
            <a:r>
              <a:rPr lang="en-US" sz="1200" dirty="0">
                <a:solidFill>
                  <a:srgbClr val="7F7F7F"/>
                </a:solidFill>
                <a:latin typeface="Verdana"/>
                <a:ea typeface="Verdana"/>
                <a:cs typeface="Verdana"/>
              </a:rPr>
              <a:t>       - Improve end user perception,  Both DT and stats are showing that users in average are served with up to 700% better throughput in 4G than in 3G</a:t>
            </a:r>
          </a:p>
          <a:p>
            <a:pPr algn="just">
              <a:lnSpc>
                <a:spcPct val="150000"/>
              </a:lnSpc>
              <a:buClr>
                <a:srgbClr val="81BC00"/>
              </a:buClr>
              <a:buSzPts val="1200"/>
            </a:pPr>
            <a:r>
              <a:rPr lang="en-US" sz="1200" dirty="0">
                <a:solidFill>
                  <a:srgbClr val="7F7F7F"/>
                </a:solidFill>
                <a:latin typeface="Verdana"/>
                <a:ea typeface="Verdana"/>
                <a:cs typeface="Verdana"/>
              </a:rPr>
              <a:t>       -  Offload the 3G network which will improve the 3G throughput and the 3G radio quality</a:t>
            </a:r>
          </a:p>
          <a:p>
            <a:pPr algn="just">
              <a:lnSpc>
                <a:spcPct val="150000"/>
              </a:lnSpc>
              <a:buClr>
                <a:srgbClr val="81BC00"/>
              </a:buClr>
              <a:buSzPts val="1200"/>
            </a:pPr>
            <a:r>
              <a:rPr lang="en-US" sz="1200" dirty="0">
                <a:solidFill>
                  <a:srgbClr val="7F7F7F"/>
                </a:solidFill>
                <a:latin typeface="Verdana"/>
                <a:ea typeface="Verdana"/>
                <a:cs typeface="Verdana"/>
              </a:rPr>
              <a:t>      </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Some features and parameters need to be tuned and aligned (HSPA-DC), </a:t>
            </a:r>
            <a:endParaRPr lang="fr-FR"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To ensure that no throughput limitation is applied on users profiles</a:t>
            </a: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
        <p:nvSpPr>
          <p:cNvPr id="2" name="ZoneTexte 1">
            <a:extLst>
              <a:ext uri="{FF2B5EF4-FFF2-40B4-BE49-F238E27FC236}">
                <a16:creationId xmlns:a16="http://schemas.microsoft.com/office/drawing/2014/main" id="{A61C1E7A-7448-740D-1E1E-CD739459AFE9}"/>
              </a:ext>
            </a:extLst>
          </p:cNvPr>
          <p:cNvSpPr txBox="1"/>
          <p:nvPr/>
        </p:nvSpPr>
        <p:spPr>
          <a:xfrm rot="2211542">
            <a:off x="10450286" y="821094"/>
            <a:ext cx="861133" cy="307777"/>
          </a:xfrm>
          <a:prstGeom prst="rect">
            <a:avLst/>
          </a:prstGeom>
          <a:noFill/>
        </p:spPr>
        <p:txBody>
          <a:bodyPr wrap="none" rtlCol="0">
            <a:spAutoFit/>
          </a:bodyPr>
          <a:lstStyle/>
          <a:p>
            <a:r>
              <a:rPr lang="fr-FR" dirty="0">
                <a:solidFill>
                  <a:srgbClr val="FF0000"/>
                </a:solidFill>
              </a:rPr>
              <a:t>Updated</a:t>
            </a: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1791" name="Google Shape;1791;p21"/>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dirty="0">
                <a:solidFill>
                  <a:srgbClr val="FFFFFF"/>
                </a:solidFill>
                <a:latin typeface="Quattrocento Sans"/>
                <a:ea typeface="Quattrocento Sans"/>
                <a:cs typeface="Quattrocento Sans"/>
                <a:sym typeface="Quattrocento Sans"/>
              </a:rPr>
              <a:t>Benchmarking Key Results</a:t>
            </a:r>
            <a:endParaRPr sz="2600" b="0" i="0" u="none" strike="noStrike" cap="none" dirty="0">
              <a:solidFill>
                <a:srgbClr val="FFFFFF"/>
              </a:solidFill>
              <a:latin typeface="Quattrocento Sans"/>
              <a:ea typeface="Quattrocento Sans"/>
              <a:cs typeface="Quattrocento Sans"/>
              <a:sym typeface="Quattrocento Sans"/>
            </a:endParaRPr>
          </a:p>
        </p:txBody>
      </p:sp>
      <p:sp>
        <p:nvSpPr>
          <p:cNvPr id="1792" name="Google Shape;1792;p21"/>
          <p:cNvSpPr txBox="1"/>
          <p:nvPr/>
        </p:nvSpPr>
        <p:spPr>
          <a:xfrm>
            <a:off x="471057" y="2090740"/>
            <a:ext cx="1719694"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03</a:t>
            </a:r>
            <a:endParaRPr dirty="0"/>
          </a:p>
        </p:txBody>
      </p:sp>
      <p:cxnSp>
        <p:nvCxnSpPr>
          <p:cNvPr id="1793" name="Google Shape;1793;p21"/>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98"/>
        <p:cNvGrpSpPr/>
        <p:nvPr/>
      </p:nvGrpSpPr>
      <p:grpSpPr>
        <a:xfrm>
          <a:off x="0" y="0"/>
          <a:ext cx="0" cy="0"/>
          <a:chOff x="0" y="0"/>
          <a:chExt cx="0" cy="0"/>
        </a:xfrm>
      </p:grpSpPr>
      <p:sp>
        <p:nvSpPr>
          <p:cNvPr id="1799" name="Google Shape;1799;p2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a:buClr>
                <a:srgbClr val="414141"/>
              </a:buClr>
              <a:buSzPts val="2400"/>
            </a:pPr>
            <a:r>
              <a:rPr lang="fr-FR" sz="2400" dirty="0">
                <a:solidFill>
                  <a:srgbClr val="414141"/>
                </a:solidFill>
              </a:rPr>
              <a:t>Benchmarking Key Results – Coverage</a:t>
            </a:r>
            <a:br>
              <a:rPr lang="fr-FR" sz="2400" dirty="0">
                <a:solidFill>
                  <a:srgbClr val="414141"/>
                </a:solidFill>
              </a:rPr>
            </a:br>
            <a:br>
              <a:rPr lang="fr-FR" sz="2400" dirty="0">
                <a:solidFill>
                  <a:srgbClr val="414141"/>
                </a:solidFill>
              </a:rPr>
            </a:br>
            <a:r>
              <a:rPr lang="fr-FR" sz="2400" dirty="0">
                <a:solidFill>
                  <a:srgbClr val="7F7F7F"/>
                </a:solidFill>
              </a:rPr>
              <a:t>I</a:t>
            </a:r>
            <a:r>
              <a:rPr lang="fr-FR" dirty="0">
                <a:solidFill>
                  <a:srgbClr val="7F7F7F"/>
                </a:solidFill>
              </a:rPr>
              <a:t>n SEMEKPODJI, </a:t>
            </a:r>
            <a:r>
              <a:rPr lang="en-US" dirty="0">
                <a:solidFill>
                  <a:srgbClr val="7F7F7F"/>
                </a:solidFill>
                <a:latin typeface="Verdana"/>
                <a:ea typeface="Verdana"/>
                <a:cs typeface="Verdana"/>
                <a:sym typeface="Verdana"/>
              </a:rPr>
              <a:t>MTN has the best 2G coverage for all morphologies,</a:t>
            </a:r>
            <a:br>
              <a:rPr lang="fr-FR" dirty="0">
                <a:solidFill>
                  <a:srgbClr val="414141"/>
                </a:solidFill>
              </a:rPr>
            </a:br>
            <a:r>
              <a:rPr lang="en-US" dirty="0">
                <a:solidFill>
                  <a:srgbClr val="7F7F7F"/>
                </a:solidFill>
                <a:latin typeface="Verdana"/>
                <a:ea typeface="Verdana"/>
                <a:cs typeface="Verdana"/>
                <a:sym typeface="Verdana"/>
              </a:rPr>
              <a:t>MTN has th</a:t>
            </a:r>
            <a:r>
              <a:rPr lang="en-US" dirty="0">
                <a:solidFill>
                  <a:srgbClr val="7F7F7F"/>
                </a:solidFill>
              </a:rPr>
              <a:t>e best </a:t>
            </a:r>
            <a:r>
              <a:rPr lang="en-US" dirty="0">
                <a:solidFill>
                  <a:srgbClr val="7F7F7F"/>
                </a:solidFill>
                <a:latin typeface="Verdana"/>
                <a:ea typeface="Verdana"/>
                <a:cs typeface="Verdana"/>
                <a:sym typeface="Verdana"/>
              </a:rPr>
              <a:t>3G coverage and alone satisfys ARCEP requirements</a:t>
            </a:r>
            <a:r>
              <a:rPr lang="en-US" dirty="0">
                <a:solidFill>
                  <a:srgbClr val="7F7F7F"/>
                </a:solidFill>
              </a:rPr>
              <a:t>,</a:t>
            </a:r>
            <a:br>
              <a:rPr lang="en-US" dirty="0">
                <a:solidFill>
                  <a:srgbClr val="7F7F7F"/>
                </a:solidFill>
              </a:rPr>
            </a:br>
            <a:r>
              <a:rPr lang="en-US" dirty="0">
                <a:solidFill>
                  <a:srgbClr val="7F7F7F"/>
                </a:solidFill>
                <a:latin typeface="Verdana"/>
                <a:ea typeface="Verdana"/>
                <a:cs typeface="Verdana"/>
                <a:sym typeface="Verdana"/>
              </a:rPr>
              <a:t>MTN has the best 4G coverge for outdoor morphology,</a:t>
            </a:r>
            <a:br>
              <a:rPr lang="en-US" dirty="0">
                <a:solidFill>
                  <a:srgbClr val="7F7F7F"/>
                </a:solidFill>
                <a:latin typeface="Verdana"/>
                <a:ea typeface="Verdana"/>
                <a:cs typeface="Verdana"/>
                <a:sym typeface="Verdana"/>
              </a:rPr>
            </a:br>
            <a:r>
              <a:rPr lang="en-US" dirty="0">
                <a:solidFill>
                  <a:srgbClr val="7F7F7F"/>
                </a:solidFill>
                <a:latin typeface="Verdana"/>
                <a:ea typeface="Verdana"/>
                <a:cs typeface="Verdana"/>
                <a:sym typeface="Verdana"/>
              </a:rPr>
              <a:t>All operators failed to meet ARCEP requirements for Indoor 4G coverage.</a:t>
            </a:r>
            <a:br>
              <a:rPr lang="fr-FR" dirty="0">
                <a:solidFill>
                  <a:srgbClr val="7F7F7F"/>
                </a:solidFill>
                <a:latin typeface="Verdana"/>
                <a:ea typeface="Verdana"/>
                <a:cs typeface="Verdana"/>
                <a:sym typeface="Verdana"/>
              </a:rPr>
            </a:br>
            <a:br>
              <a:rPr lang="fr-FR"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00" name="Google Shape;1800;p2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22</a:t>
            </a:fld>
            <a:endParaRPr sz="651" b="0" i="0" u="none" strike="noStrike" cap="none">
              <a:solidFill>
                <a:srgbClr val="000000"/>
              </a:solidFill>
              <a:latin typeface="Verdana"/>
              <a:ea typeface="Verdana"/>
              <a:cs typeface="Verdana"/>
              <a:sym typeface="Verdana"/>
            </a:endParaRPr>
          </a:p>
        </p:txBody>
      </p:sp>
      <p:sp>
        <p:nvSpPr>
          <p:cNvPr id="1801" name="Google Shape;1801;p2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02" name="Google Shape;1802;p22"/>
          <p:cNvGraphicFramePr/>
          <p:nvPr>
            <p:extLst>
              <p:ext uri="{D42A27DB-BD31-4B8C-83A1-F6EECF244321}">
                <p14:modId xmlns:p14="http://schemas.microsoft.com/office/powerpoint/2010/main" val="3309078147"/>
              </p:ext>
            </p:extLst>
          </p:nvPr>
        </p:nvGraphicFramePr>
        <p:xfrm>
          <a:off x="469900" y="2928800"/>
          <a:ext cx="11475750" cy="3130760"/>
        </p:xfrm>
        <a:graphic>
          <a:graphicData uri="http://schemas.openxmlformats.org/drawingml/2006/table">
            <a:tbl>
              <a:tblPr>
                <a:noFill/>
                <a:tableStyleId>{62A84436-6C33-42CD-8F6A-DCAEFB94276C}</a:tableStyleId>
              </a:tblPr>
              <a:tblGrid>
                <a:gridCol w="1033425">
                  <a:extLst>
                    <a:ext uri="{9D8B030D-6E8A-4147-A177-3AD203B41FA5}">
                      <a16:colId xmlns:a16="http://schemas.microsoft.com/office/drawing/2014/main" val="20000"/>
                    </a:ext>
                  </a:extLst>
                </a:gridCol>
                <a:gridCol w="1561650">
                  <a:extLst>
                    <a:ext uri="{9D8B030D-6E8A-4147-A177-3AD203B41FA5}">
                      <a16:colId xmlns:a16="http://schemas.microsoft.com/office/drawing/2014/main" val="20001"/>
                    </a:ext>
                  </a:extLst>
                </a:gridCol>
                <a:gridCol w="2946125">
                  <a:extLst>
                    <a:ext uri="{9D8B030D-6E8A-4147-A177-3AD203B41FA5}">
                      <a16:colId xmlns:a16="http://schemas.microsoft.com/office/drawing/2014/main" val="20002"/>
                    </a:ext>
                  </a:extLst>
                </a:gridCol>
                <a:gridCol w="667875">
                  <a:extLst>
                    <a:ext uri="{9D8B030D-6E8A-4147-A177-3AD203B41FA5}">
                      <a16:colId xmlns:a16="http://schemas.microsoft.com/office/drawing/2014/main" val="20003"/>
                    </a:ext>
                  </a:extLst>
                </a:gridCol>
                <a:gridCol w="965575">
                  <a:extLst>
                    <a:ext uri="{9D8B030D-6E8A-4147-A177-3AD203B41FA5}">
                      <a16:colId xmlns:a16="http://schemas.microsoft.com/office/drawing/2014/main" val="20004"/>
                    </a:ext>
                  </a:extLst>
                </a:gridCol>
                <a:gridCol w="776700">
                  <a:extLst>
                    <a:ext uri="{9D8B030D-6E8A-4147-A177-3AD203B41FA5}">
                      <a16:colId xmlns:a16="http://schemas.microsoft.com/office/drawing/2014/main" val="20005"/>
                    </a:ext>
                  </a:extLst>
                </a:gridCol>
                <a:gridCol w="965575">
                  <a:extLst>
                    <a:ext uri="{9D8B030D-6E8A-4147-A177-3AD203B41FA5}">
                      <a16:colId xmlns:a16="http://schemas.microsoft.com/office/drawing/2014/main" val="20006"/>
                    </a:ext>
                  </a:extLst>
                </a:gridCol>
                <a:gridCol w="826500">
                  <a:extLst>
                    <a:ext uri="{9D8B030D-6E8A-4147-A177-3AD203B41FA5}">
                      <a16:colId xmlns:a16="http://schemas.microsoft.com/office/drawing/2014/main" val="20007"/>
                    </a:ext>
                  </a:extLst>
                </a:gridCol>
                <a:gridCol w="965575">
                  <a:extLst>
                    <a:ext uri="{9D8B030D-6E8A-4147-A177-3AD203B41FA5}">
                      <a16:colId xmlns:a16="http://schemas.microsoft.com/office/drawing/2014/main" val="20008"/>
                    </a:ext>
                  </a:extLst>
                </a:gridCol>
                <a:gridCol w="766750">
                  <a:extLst>
                    <a:ext uri="{9D8B030D-6E8A-4147-A177-3AD203B41FA5}">
                      <a16:colId xmlns:a16="http://schemas.microsoft.com/office/drawing/2014/main" val="20009"/>
                    </a:ext>
                  </a:extLst>
                </a:gridCol>
              </a:tblGrid>
              <a:tr h="191225">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1" i="0" u="none" strike="noStrike" cap="none" dirty="0">
                          <a:solidFill>
                            <a:srgbClr val="FFFFFF"/>
                          </a:solidFill>
                          <a:latin typeface="Verdana"/>
                          <a:ea typeface="Verdana"/>
                          <a:cs typeface="Verdana"/>
                          <a:sym typeface="Verdana"/>
                        </a:rPr>
                        <a:t> </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 ARCEP Threshorlds</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412775">
                <a:tc vMerge="1">
                  <a:txBody>
                    <a:bodyPr/>
                    <a:lstStyle/>
                    <a:p>
                      <a:endParaRPr lang="fr-FR"/>
                    </a:p>
                  </a:txBody>
                  <a:tcPr/>
                </a:tc>
                <a:tc>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409775">
                <a:tc rowSpan="3">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 2G Coverage Rate</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Incar</a:t>
                      </a:r>
                      <a:endParaRPr sz="1100" b="0" i="0" u="none" strike="noStrike" cap="none" dirty="0">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More than 90% with Incar: Rxlev &gt;-87 dBm</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99,87%</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OK</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99,31%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OK</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98,68%</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409775">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Outdoor</a:t>
                      </a:r>
                      <a:endParaRPr sz="1100" b="0" i="0" u="none" strike="noStrike" cap="none" dirty="0">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More than 90% with Outdoor: Rxlev &gt;-92 dBm</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99,99%</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99,97%</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99,92%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 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3"/>
                  </a:ext>
                </a:extLst>
              </a:tr>
              <a:tr h="314150">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Indoor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More than 90% with Outdoor: Rxlev &gt;-74 dBm</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 81,62%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 </a:t>
                      </a:r>
                      <a:r>
                        <a:rPr lang="fr-FR" sz="1100" b="1" i="0" u="none" strike="noStrike" cap="none" dirty="0">
                          <a:solidFill>
                            <a:schemeClr val="dk1"/>
                          </a:solidFill>
                          <a:latin typeface="Verdana"/>
                          <a:ea typeface="Verdana"/>
                          <a:cs typeface="Verdana"/>
                          <a:sym typeface="Verdana"/>
                        </a:rPr>
                        <a:t>NOK</a:t>
                      </a:r>
                      <a:endParaRPr sz="1100" b="1" i="0" u="none" strike="noStrike" cap="none" dirty="0">
                        <a:solidFill>
                          <a:schemeClr val="dk1"/>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 77,48%</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 </a:t>
                      </a:r>
                      <a:r>
                        <a:rPr lang="fr-FR" sz="1100" b="1" i="0" u="none" strike="noStrike" cap="none" dirty="0">
                          <a:solidFill>
                            <a:schemeClr val="dk1"/>
                          </a:solidFill>
                          <a:latin typeface="Verdana"/>
                          <a:ea typeface="Verdana"/>
                          <a:cs typeface="Verdana"/>
                          <a:sym typeface="Verdana"/>
                        </a:rPr>
                        <a:t>NOK</a:t>
                      </a:r>
                      <a:endParaRPr b="1"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 81,48%</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dirty="0">
                          <a:solidFill>
                            <a:schemeClr val="dk1"/>
                          </a:solidFill>
                          <a:latin typeface="Verdana"/>
                          <a:ea typeface="Verdana"/>
                          <a:cs typeface="Verdana"/>
                          <a:sym typeface="Verdana"/>
                        </a:rPr>
                        <a:t>NOK</a:t>
                      </a:r>
                      <a:endParaRPr b="1"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 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337300">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 3G Coverage Rate</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err="1">
                          <a:solidFill>
                            <a:srgbClr val="000000"/>
                          </a:solidFill>
                          <a:latin typeface="Verdana"/>
                          <a:ea typeface="Verdana"/>
                          <a:cs typeface="Verdana"/>
                          <a:sym typeface="Verdana"/>
                        </a:rPr>
                        <a:t>Incar,Indoor,Outdoor</a:t>
                      </a:r>
                      <a:endParaRPr sz="1100" b="0" i="0" u="none" strike="noStrike" cap="none" dirty="0">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More than 90% with  RSCP &lt;-85 dBm</a:t>
                      </a:r>
                      <a:endParaRPr sz="1100" b="0" i="0" u="none" strike="noStrike" cap="none" dirty="0">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91,68%</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83,54%</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dirty="0">
                          <a:solidFill>
                            <a:schemeClr val="dk1"/>
                          </a:solidFill>
                          <a:latin typeface="Verdana"/>
                          <a:ea typeface="Verdana"/>
                          <a:cs typeface="Verdana"/>
                          <a:sym typeface="Verdana"/>
                        </a:rPr>
                        <a:t>NOK</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86,35%</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dirty="0">
                          <a:solidFill>
                            <a:schemeClr val="dk1"/>
                          </a:solidFill>
                          <a:latin typeface="Verdana"/>
                          <a:ea typeface="Verdana"/>
                          <a:cs typeface="Verdana"/>
                          <a:sym typeface="Verdana"/>
                        </a:rPr>
                        <a:t>NOK</a:t>
                      </a:r>
                      <a:endParaRPr lang="fr-FR" sz="1100"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5"/>
                  </a:ext>
                </a:extLst>
              </a:tr>
              <a:tr h="314150">
                <a:tc rowSpan="3">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 4G Coverage Rate</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Incar</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More than 90% with  RSRP &lt;-90 dBm*</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91,63%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89,24%</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dirty="0">
                          <a:solidFill>
                            <a:schemeClr val="dk1"/>
                          </a:solidFill>
                          <a:latin typeface="Verdana"/>
                          <a:ea typeface="Verdana"/>
                          <a:sym typeface="Verdana"/>
                        </a:rPr>
                        <a:t>NOK</a:t>
                      </a:r>
                      <a:endParaRPr b="1"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95,73%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OK</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r h="314150">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Outdoor</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More than 90% with  RSRP &lt;-95 dBm*</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96,10%</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95,73%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92,24%</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7"/>
                  </a:ext>
                </a:extLst>
              </a:tr>
              <a:tr h="396100">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Indoor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More than 90% with  RSRP &lt;-78 dBm*</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52,55% </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dirty="0">
                          <a:solidFill>
                            <a:schemeClr val="dk1"/>
                          </a:solidFill>
                          <a:latin typeface="Verdana"/>
                          <a:ea typeface="Verdana"/>
                          <a:cs typeface="Verdana"/>
                          <a:sym typeface="Verdana"/>
                        </a:rPr>
                        <a:t>NOK</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50,09% </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r>
                        <a:rPr lang="fr-FR" sz="1100" b="0" i="0" u="none" strike="noStrike" cap="none">
                          <a:solidFill>
                            <a:schemeClr val="dk1"/>
                          </a:solidFill>
                          <a:latin typeface="Verdana"/>
                          <a:ea typeface="Verdana"/>
                          <a:cs typeface="Verdana"/>
                          <a:sym typeface="Verdana"/>
                        </a:rPr>
                        <a:t>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46,93% </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 </a:t>
                      </a:r>
                      <a:r>
                        <a:rPr lang="fr-FR" sz="1100" b="1" i="0" u="none" strike="noStrike" cap="none">
                          <a:solidFill>
                            <a:schemeClr val="dk1"/>
                          </a:solidFill>
                          <a:latin typeface="Verdana"/>
                          <a:ea typeface="Verdana"/>
                          <a:cs typeface="Verdana"/>
                          <a:sym typeface="Verdana"/>
                        </a:rPr>
                        <a:t>NOK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8"/>
                  </a:ext>
                </a:extLst>
              </a:tr>
            </a:tbl>
          </a:graphicData>
        </a:graphic>
      </p:graphicFrame>
      <p:sp>
        <p:nvSpPr>
          <p:cNvPr id="2" name="ZoneTexte 1">
            <a:extLst>
              <a:ext uri="{FF2B5EF4-FFF2-40B4-BE49-F238E27FC236}">
                <a16:creationId xmlns:a16="http://schemas.microsoft.com/office/drawing/2014/main" id="{C200D027-E6D5-8D5F-F0A7-BDB9F784475D}"/>
              </a:ext>
            </a:extLst>
          </p:cNvPr>
          <p:cNvSpPr txBox="1"/>
          <p:nvPr/>
        </p:nvSpPr>
        <p:spPr>
          <a:xfrm rot="2211542">
            <a:off x="10450286" y="821094"/>
            <a:ext cx="861133" cy="307777"/>
          </a:xfrm>
          <a:prstGeom prst="rect">
            <a:avLst/>
          </a:prstGeom>
          <a:noFill/>
        </p:spPr>
        <p:txBody>
          <a:bodyPr wrap="none" rtlCol="0">
            <a:spAutoFit/>
          </a:bodyPr>
          <a:lstStyle/>
          <a:p>
            <a:r>
              <a:rPr lang="fr-FR" dirty="0">
                <a:solidFill>
                  <a:srgbClr val="FF0000"/>
                </a:solidFill>
              </a:rPr>
              <a:t>Updated</a:t>
            </a: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07"/>
        <p:cNvGrpSpPr/>
        <p:nvPr/>
      </p:nvGrpSpPr>
      <p:grpSpPr>
        <a:xfrm>
          <a:off x="0" y="0"/>
          <a:ext cx="0" cy="0"/>
          <a:chOff x="0" y="0"/>
          <a:chExt cx="0" cy="0"/>
        </a:xfrm>
      </p:grpSpPr>
      <p:sp>
        <p:nvSpPr>
          <p:cNvPr id="1808" name="Google Shape;1808;p2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Key Results – 2G/3G voice and SMS Summary</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network </a:t>
            </a:r>
            <a:r>
              <a:rPr lang="fr-FR" dirty="0">
                <a:solidFill>
                  <a:srgbClr val="7F7F7F"/>
                </a:solidFill>
              </a:rPr>
              <a:t>is clear leader </a:t>
            </a:r>
            <a:r>
              <a:rPr lang="fr-FR" dirty="0">
                <a:solidFill>
                  <a:srgbClr val="7F7F7F"/>
                </a:solidFill>
                <a:latin typeface="Verdana"/>
                <a:ea typeface="Verdana"/>
                <a:cs typeface="Verdana"/>
                <a:sym typeface="Verdana"/>
              </a:rPr>
              <a:t>in retainability CDR (%) and meets ARCEP requirements,</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is leading in accessibility but slightly exceeds ARCEP threshold,</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needs to improve its </a:t>
            </a:r>
            <a:r>
              <a:rPr lang="fr-FR" dirty="0">
                <a:latin typeface="Verdana"/>
                <a:ea typeface="Verdana"/>
                <a:cs typeface="Verdana"/>
                <a:sym typeface="Verdana"/>
              </a:rPr>
              <a:t>Voice Quality MOS </a:t>
            </a:r>
            <a:r>
              <a:rPr lang="fr-FR" dirty="0">
                <a:solidFill>
                  <a:srgbClr val="7F7F7F"/>
                </a:solidFill>
                <a:latin typeface="Verdana"/>
                <a:ea typeface="Verdana"/>
                <a:cs typeface="Verdana"/>
                <a:sym typeface="Verdana"/>
              </a:rPr>
              <a:t>and </a:t>
            </a:r>
            <a:r>
              <a:rPr lang="fr-FR" dirty="0">
                <a:latin typeface="Verdana"/>
                <a:ea typeface="Verdana"/>
                <a:cs typeface="Verdana"/>
                <a:sym typeface="Verdana"/>
              </a:rPr>
              <a:t>SMS Send </a:t>
            </a:r>
            <a:r>
              <a:rPr lang="fr-FR" dirty="0">
                <a:solidFill>
                  <a:srgbClr val="7F7F7F"/>
                </a:solidFill>
                <a:latin typeface="Verdana"/>
                <a:ea typeface="Verdana"/>
                <a:cs typeface="Verdana"/>
                <a:sym typeface="Verdana"/>
              </a:rPr>
              <a:t>duration. </a:t>
            </a: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09" name="Google Shape;1809;p23"/>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23</a:t>
            </a:fld>
            <a:endParaRPr sz="651" b="0" i="0" u="none" strike="noStrike" cap="none">
              <a:solidFill>
                <a:srgbClr val="000000"/>
              </a:solidFill>
              <a:latin typeface="Verdana"/>
              <a:ea typeface="Verdana"/>
              <a:cs typeface="Verdana"/>
              <a:sym typeface="Verdana"/>
            </a:endParaRPr>
          </a:p>
        </p:txBody>
      </p:sp>
      <p:sp>
        <p:nvSpPr>
          <p:cNvPr id="1810" name="Google Shape;1810;p23"/>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11" name="Google Shape;1811;p23"/>
          <p:cNvGraphicFramePr/>
          <p:nvPr>
            <p:extLst>
              <p:ext uri="{D42A27DB-BD31-4B8C-83A1-F6EECF244321}">
                <p14:modId xmlns:p14="http://schemas.microsoft.com/office/powerpoint/2010/main" val="3097973956"/>
              </p:ext>
            </p:extLst>
          </p:nvPr>
        </p:nvGraphicFramePr>
        <p:xfrm>
          <a:off x="469900" y="2441604"/>
          <a:ext cx="11387975" cy="2835675"/>
        </p:xfrm>
        <a:graphic>
          <a:graphicData uri="http://schemas.openxmlformats.org/drawingml/2006/table">
            <a:tbl>
              <a:tblPr>
                <a:noFill/>
                <a:tableStyleId>{62A84436-6C33-42CD-8F6A-DCAEFB94276C}</a:tableStyleId>
              </a:tblPr>
              <a:tblGrid>
                <a:gridCol w="2125825">
                  <a:extLst>
                    <a:ext uri="{9D8B030D-6E8A-4147-A177-3AD203B41FA5}">
                      <a16:colId xmlns:a16="http://schemas.microsoft.com/office/drawing/2014/main" val="20000"/>
                    </a:ext>
                  </a:extLst>
                </a:gridCol>
                <a:gridCol w="1870750">
                  <a:extLst>
                    <a:ext uri="{9D8B030D-6E8A-4147-A177-3AD203B41FA5}">
                      <a16:colId xmlns:a16="http://schemas.microsoft.com/office/drawing/2014/main" val="20001"/>
                    </a:ext>
                  </a:extLst>
                </a:gridCol>
                <a:gridCol w="1320300">
                  <a:extLst>
                    <a:ext uri="{9D8B030D-6E8A-4147-A177-3AD203B41FA5}">
                      <a16:colId xmlns:a16="http://schemas.microsoft.com/office/drawing/2014/main" val="20002"/>
                    </a:ext>
                  </a:extLst>
                </a:gridCol>
                <a:gridCol w="1320300">
                  <a:extLst>
                    <a:ext uri="{9D8B030D-6E8A-4147-A177-3AD203B41FA5}">
                      <a16:colId xmlns:a16="http://schemas.microsoft.com/office/drawing/2014/main" val="20003"/>
                    </a:ext>
                  </a:extLst>
                </a:gridCol>
                <a:gridCol w="1129975">
                  <a:extLst>
                    <a:ext uri="{9D8B030D-6E8A-4147-A177-3AD203B41FA5}">
                      <a16:colId xmlns:a16="http://schemas.microsoft.com/office/drawing/2014/main" val="20004"/>
                    </a:ext>
                  </a:extLst>
                </a:gridCol>
                <a:gridCol w="968350">
                  <a:extLst>
                    <a:ext uri="{9D8B030D-6E8A-4147-A177-3AD203B41FA5}">
                      <a16:colId xmlns:a16="http://schemas.microsoft.com/office/drawing/2014/main" val="20005"/>
                    </a:ext>
                  </a:extLst>
                </a:gridCol>
                <a:gridCol w="868300">
                  <a:extLst>
                    <a:ext uri="{9D8B030D-6E8A-4147-A177-3AD203B41FA5}">
                      <a16:colId xmlns:a16="http://schemas.microsoft.com/office/drawing/2014/main" val="20006"/>
                    </a:ext>
                  </a:extLst>
                </a:gridCol>
                <a:gridCol w="868300">
                  <a:extLst>
                    <a:ext uri="{9D8B030D-6E8A-4147-A177-3AD203B41FA5}">
                      <a16:colId xmlns:a16="http://schemas.microsoft.com/office/drawing/2014/main" val="20007"/>
                    </a:ext>
                  </a:extLst>
                </a:gridCol>
                <a:gridCol w="915875">
                  <a:extLst>
                    <a:ext uri="{9D8B030D-6E8A-4147-A177-3AD203B41FA5}">
                      <a16:colId xmlns:a16="http://schemas.microsoft.com/office/drawing/2014/main" val="20008"/>
                    </a:ext>
                  </a:extLst>
                </a:gridCol>
              </a:tblGrid>
              <a:tr h="210500">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 ARCEP Threshorlds</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405975">
                <a:tc vMerge="1">
                  <a:txBody>
                    <a:bodyPr/>
                    <a:lstStyle/>
                    <a:p>
                      <a:endParaRPr lang="fr-FR"/>
                    </a:p>
                  </a:txBody>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338325">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Accesibility: Blocking rate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&lt;1%</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1,63%</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2,05%</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1,72</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1</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421025">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Retainability: Call drop rate</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&lt;1%</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0,23%</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1,66%</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0,24%</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3"/>
                  </a:ext>
                </a:extLst>
              </a:tr>
              <a:tr h="377250">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Call Completetion Rate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=&lt;99%</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98,14%</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96,17%</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98,00%</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1</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323275">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Integrity: Voice quality</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Note requise&gt; 2,8</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3,70</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3,92</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3,85</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3</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413500">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SMS sending success rate % (E2E </a:t>
                      </a:r>
                      <a:r>
                        <a:rPr lang="fr-FR" sz="1100" b="0" i="0" u="none" strike="noStrike" cap="none" dirty="0" err="1">
                          <a:solidFill>
                            <a:srgbClr val="000000"/>
                          </a:solidFill>
                          <a:latin typeface="Verdana"/>
                          <a:ea typeface="Verdana"/>
                          <a:cs typeface="Verdana"/>
                          <a:sym typeface="Verdana"/>
                        </a:rPr>
                        <a:t>delivery</a:t>
                      </a:r>
                      <a:r>
                        <a:rPr lang="fr-FR" sz="1100" b="0" i="0" u="none" strike="noStrike" cap="none" dirty="0">
                          <a:solidFill>
                            <a:srgbClr val="000000"/>
                          </a:solidFill>
                          <a:latin typeface="Verdana"/>
                          <a:ea typeface="Verdana"/>
                          <a:cs typeface="Verdana"/>
                          <a:sym typeface="Verdana"/>
                        </a:rPr>
                        <a:t> Time&lt;6 sec)</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&gt;99%</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90,22%</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84,43%</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96,63%</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2</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r h="345825">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SMS </a:t>
                      </a:r>
                      <a:r>
                        <a:rPr lang="fr-FR" sz="1100" b="0" i="0" u="none" strike="noStrike" cap="none" dirty="0" err="1">
                          <a:solidFill>
                            <a:srgbClr val="000000"/>
                          </a:solidFill>
                          <a:latin typeface="Verdana"/>
                          <a:ea typeface="Verdana"/>
                          <a:cs typeface="Verdana"/>
                          <a:sym typeface="Verdana"/>
                        </a:rPr>
                        <a:t>receving</a:t>
                      </a:r>
                      <a:r>
                        <a:rPr lang="fr-FR" sz="1100" b="0" i="0" u="none" strike="noStrike" cap="none" dirty="0">
                          <a:solidFill>
                            <a:srgbClr val="000000"/>
                          </a:solidFill>
                          <a:latin typeface="Verdana"/>
                          <a:ea typeface="Verdana"/>
                          <a:cs typeface="Verdana"/>
                          <a:sym typeface="Verdana"/>
                        </a:rPr>
                        <a:t> success rate %</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&gt;99%</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96,51%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98,10%</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92,86%</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2</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2" name="ZoneTexte 1">
            <a:extLst>
              <a:ext uri="{FF2B5EF4-FFF2-40B4-BE49-F238E27FC236}">
                <a16:creationId xmlns:a16="http://schemas.microsoft.com/office/drawing/2014/main" id="{9238229B-7D82-E73B-2758-519AD329034C}"/>
              </a:ext>
            </a:extLst>
          </p:cNvPr>
          <p:cNvSpPr txBox="1"/>
          <p:nvPr/>
        </p:nvSpPr>
        <p:spPr>
          <a:xfrm rot="2211542">
            <a:off x="10854723" y="552330"/>
            <a:ext cx="861133" cy="307777"/>
          </a:xfrm>
          <a:prstGeom prst="rect">
            <a:avLst/>
          </a:prstGeom>
          <a:noFill/>
        </p:spPr>
        <p:txBody>
          <a:bodyPr wrap="none" rtlCol="0">
            <a:spAutoFit/>
          </a:bodyPr>
          <a:lstStyle/>
          <a:p>
            <a:r>
              <a:rPr lang="fr-FR" dirty="0">
                <a:solidFill>
                  <a:srgbClr val="FF0000"/>
                </a:solidFill>
              </a:rPr>
              <a:t>Updated</a:t>
            </a: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16"/>
        <p:cNvGrpSpPr/>
        <p:nvPr/>
      </p:nvGrpSpPr>
      <p:grpSpPr>
        <a:xfrm>
          <a:off x="0" y="0"/>
          <a:ext cx="0" cy="0"/>
          <a:chOff x="0" y="0"/>
          <a:chExt cx="0" cy="0"/>
        </a:xfrm>
      </p:grpSpPr>
      <p:sp>
        <p:nvSpPr>
          <p:cNvPr id="1817" name="Google Shape;1817;p2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Key Results – 3G Data Summary</a:t>
            </a:r>
            <a:br>
              <a:rPr lang="fr-FR" sz="2400" dirty="0">
                <a:solidFill>
                  <a:srgbClr val="414141"/>
                </a:solidFill>
              </a:rPr>
            </a:br>
            <a:br>
              <a:rPr lang="fr-FR" sz="2400" dirty="0">
                <a:solidFill>
                  <a:srgbClr val="414141"/>
                </a:solidFill>
              </a:rPr>
            </a:br>
            <a:r>
              <a:rPr lang="fr-FR" dirty="0">
                <a:solidFill>
                  <a:srgbClr val="7F7F7F"/>
                </a:solidFill>
              </a:rPr>
              <a:t>MTN is ranked first for all 3G data services, </a:t>
            </a:r>
            <a:br>
              <a:rPr lang="fr-FR" sz="2400" dirty="0">
                <a:solidFill>
                  <a:srgbClr val="414141"/>
                </a:solidFill>
              </a:rPr>
            </a:br>
            <a:r>
              <a:rPr lang="fr-FR" dirty="0">
                <a:solidFill>
                  <a:srgbClr val="7F7F7F"/>
                </a:solidFill>
              </a:rPr>
              <a:t>Only MTN’s </a:t>
            </a:r>
            <a:r>
              <a:rPr lang="fr-FR" dirty="0">
                <a:solidFill>
                  <a:srgbClr val="7F7F7F"/>
                </a:solidFill>
                <a:latin typeface="Verdana"/>
                <a:ea typeface="Verdana"/>
                <a:cs typeface="Verdana"/>
                <a:sym typeface="Verdana"/>
              </a:rPr>
              <a:t>network in 3G DATA meets ARCEP requirements.</a:t>
            </a:r>
            <a:br>
              <a:rPr lang="fr-FR" dirty="0">
                <a:solidFill>
                  <a:srgbClr val="7F7F7F"/>
                </a:solidFill>
                <a:latin typeface="Verdana"/>
                <a:ea typeface="Verdana"/>
                <a:cs typeface="Verdana"/>
                <a:sym typeface="Verdana"/>
              </a:rPr>
            </a:br>
            <a:br>
              <a:rPr lang="fr-FR" sz="2400" dirty="0">
                <a:solidFill>
                  <a:srgbClr val="414141"/>
                </a:solidFill>
              </a:rPr>
            </a:br>
            <a:endParaRPr sz="2400" dirty="0">
              <a:solidFill>
                <a:srgbClr val="414141"/>
              </a:solidFill>
            </a:endParaRPr>
          </a:p>
        </p:txBody>
      </p:sp>
      <p:sp>
        <p:nvSpPr>
          <p:cNvPr id="1818" name="Google Shape;1818;p2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24</a:t>
            </a:fld>
            <a:endParaRPr sz="651" b="0" i="0" u="none" strike="noStrike" cap="none">
              <a:solidFill>
                <a:srgbClr val="000000"/>
              </a:solidFill>
              <a:latin typeface="Verdana"/>
              <a:ea typeface="Verdana"/>
              <a:cs typeface="Verdana"/>
              <a:sym typeface="Verdana"/>
            </a:endParaRPr>
          </a:p>
        </p:txBody>
      </p:sp>
      <p:sp>
        <p:nvSpPr>
          <p:cNvPr id="1819" name="Google Shape;1819;p2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20" name="Google Shape;1820;p24"/>
          <p:cNvGraphicFramePr/>
          <p:nvPr>
            <p:extLst>
              <p:ext uri="{D42A27DB-BD31-4B8C-83A1-F6EECF244321}">
                <p14:modId xmlns:p14="http://schemas.microsoft.com/office/powerpoint/2010/main" val="1399129235"/>
              </p:ext>
            </p:extLst>
          </p:nvPr>
        </p:nvGraphicFramePr>
        <p:xfrm>
          <a:off x="469897" y="2210628"/>
          <a:ext cx="10883575" cy="3760350"/>
        </p:xfrm>
        <a:graphic>
          <a:graphicData uri="http://schemas.openxmlformats.org/drawingml/2006/table">
            <a:tbl>
              <a:tblPr>
                <a:noFill/>
                <a:tableStyleId>{62A84436-6C33-42CD-8F6A-DCAEFB94276C}</a:tableStyleId>
              </a:tblPr>
              <a:tblGrid>
                <a:gridCol w="1589250">
                  <a:extLst>
                    <a:ext uri="{9D8B030D-6E8A-4147-A177-3AD203B41FA5}">
                      <a16:colId xmlns:a16="http://schemas.microsoft.com/office/drawing/2014/main" val="20000"/>
                    </a:ext>
                  </a:extLst>
                </a:gridCol>
                <a:gridCol w="1706950">
                  <a:extLst>
                    <a:ext uri="{9D8B030D-6E8A-4147-A177-3AD203B41FA5}">
                      <a16:colId xmlns:a16="http://schemas.microsoft.com/office/drawing/2014/main" val="20001"/>
                    </a:ext>
                  </a:extLst>
                </a:gridCol>
                <a:gridCol w="1100375">
                  <a:extLst>
                    <a:ext uri="{9D8B030D-6E8A-4147-A177-3AD203B41FA5}">
                      <a16:colId xmlns:a16="http://schemas.microsoft.com/office/drawing/2014/main" val="20002"/>
                    </a:ext>
                  </a:extLst>
                </a:gridCol>
                <a:gridCol w="964950">
                  <a:extLst>
                    <a:ext uri="{9D8B030D-6E8A-4147-A177-3AD203B41FA5}">
                      <a16:colId xmlns:a16="http://schemas.microsoft.com/office/drawing/2014/main" val="20003"/>
                    </a:ext>
                  </a:extLst>
                </a:gridCol>
                <a:gridCol w="1088925">
                  <a:extLst>
                    <a:ext uri="{9D8B030D-6E8A-4147-A177-3AD203B41FA5}">
                      <a16:colId xmlns:a16="http://schemas.microsoft.com/office/drawing/2014/main" val="20004"/>
                    </a:ext>
                  </a:extLst>
                </a:gridCol>
                <a:gridCol w="931950">
                  <a:extLst>
                    <a:ext uri="{9D8B030D-6E8A-4147-A177-3AD203B41FA5}">
                      <a16:colId xmlns:a16="http://schemas.microsoft.com/office/drawing/2014/main" val="20005"/>
                    </a:ext>
                  </a:extLst>
                </a:gridCol>
                <a:gridCol w="965775">
                  <a:extLst>
                    <a:ext uri="{9D8B030D-6E8A-4147-A177-3AD203B41FA5}">
                      <a16:colId xmlns:a16="http://schemas.microsoft.com/office/drawing/2014/main" val="20006"/>
                    </a:ext>
                  </a:extLst>
                </a:gridCol>
                <a:gridCol w="974857">
                  <a:extLst>
                    <a:ext uri="{9D8B030D-6E8A-4147-A177-3AD203B41FA5}">
                      <a16:colId xmlns:a16="http://schemas.microsoft.com/office/drawing/2014/main" val="20007"/>
                    </a:ext>
                  </a:extLst>
                </a:gridCol>
                <a:gridCol w="805168">
                  <a:extLst>
                    <a:ext uri="{9D8B030D-6E8A-4147-A177-3AD203B41FA5}">
                      <a16:colId xmlns:a16="http://schemas.microsoft.com/office/drawing/2014/main" val="20008"/>
                    </a:ext>
                  </a:extLst>
                </a:gridCol>
                <a:gridCol w="755375">
                  <a:extLst>
                    <a:ext uri="{9D8B030D-6E8A-4147-A177-3AD203B41FA5}">
                      <a16:colId xmlns:a16="http://schemas.microsoft.com/office/drawing/2014/main" val="20009"/>
                    </a:ext>
                  </a:extLst>
                </a:gridCol>
              </a:tblGrid>
              <a:tr h="337375">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Services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 ARCEP Threshorlds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650625">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554250">
                <a:tc rowSpan="3">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3G HTTP </a:t>
                      </a:r>
                      <a:endParaRPr/>
                    </a:p>
                  </a:txBody>
                  <a:tcPr marL="6225" marR="6225" marT="6225" marB="0" anchor="ctr">
                    <a:lnL w="12700" cap="flat" cmpd="sng">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dirty="0">
                          <a:solidFill>
                            <a:srgbClr val="000000"/>
                          </a:solidFill>
                          <a:latin typeface="Verdana"/>
                          <a:ea typeface="Verdana"/>
                          <a:cs typeface="Verdana"/>
                          <a:sym typeface="Verdana"/>
                        </a:rPr>
                        <a:t>Successful internet connexion rate</a:t>
                      </a:r>
                      <a:endParaRPr dirty="0"/>
                    </a:p>
                  </a:txBody>
                  <a:tcPr marL="74750"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dirty="0">
                          <a:solidFill>
                            <a:srgbClr val="000000"/>
                          </a:solidFill>
                          <a:latin typeface="Verdana"/>
                          <a:ea typeface="Verdana"/>
                          <a:cs typeface="Verdana"/>
                          <a:sym typeface="Verdana"/>
                        </a:rPr>
                        <a:t>&gt;96%</a:t>
                      </a:r>
                      <a:endParaRPr dirty="0"/>
                    </a:p>
                  </a:txBody>
                  <a:tcPr marL="74750"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100,00%</a:t>
                      </a:r>
                      <a:endParaRPr dirty="0"/>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100,00%</a:t>
                      </a:r>
                      <a:endParaRPr dirty="0"/>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100,00%</a:t>
                      </a:r>
                      <a:endParaRPr dirty="0"/>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OK</a:t>
                      </a:r>
                      <a:endParaRPr dirty="0"/>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a:t>
                      </a:r>
                      <a:endParaRPr dirty="0"/>
                    </a:p>
                  </a:txBody>
                  <a:tcPr marL="6225" marR="6225" marT="6225" marB="0" anchor="ctr">
                    <a:lnL w="12700" cap="flat" cmpd="sng" algn="ctr">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3"/>
                  </a:ext>
                </a:extLst>
              </a:tr>
              <a:tr h="289175">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Connexion setup time</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&lt;=10sec</a:t>
                      </a:r>
                      <a:endParaRPr sz="1000" b="0" i="0" u="none" strike="noStrike" cap="none">
                        <a:solidFill>
                          <a:srgbClr val="000000"/>
                        </a:solidFill>
                        <a:latin typeface="Verdana"/>
                        <a:ea typeface="Verdana"/>
                        <a:cs typeface="Verdana"/>
                        <a:sym typeface="Verdana"/>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5,96</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6,01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6,89</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4"/>
                  </a:ext>
                </a:extLst>
              </a:tr>
              <a:tr h="554250">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dirty="0">
                          <a:solidFill>
                            <a:srgbClr val="000000"/>
                          </a:solidFill>
                          <a:latin typeface="Verdana"/>
                          <a:ea typeface="Verdana"/>
                          <a:cs typeface="Verdana"/>
                          <a:sym typeface="Verdana"/>
                        </a:rPr>
                        <a:t>Web service failure rate</a:t>
                      </a:r>
                      <a:endParaRPr dirty="0"/>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&lt;4%</a:t>
                      </a:r>
                      <a:endParaRPr sz="1000" b="0" i="0" u="none" strike="noStrike" cap="none">
                        <a:solidFill>
                          <a:srgbClr val="000000"/>
                        </a:solidFill>
                        <a:latin typeface="Verdana"/>
                        <a:ea typeface="Verdana"/>
                        <a:cs typeface="Verdana"/>
                        <a:sym typeface="Verdana"/>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1,80%</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chemeClr val="dk1"/>
                          </a:solidFill>
                          <a:latin typeface="Verdana"/>
                          <a:ea typeface="Verdana"/>
                          <a:cs typeface="Verdana"/>
                          <a:sym typeface="Verdana"/>
                        </a:rPr>
                        <a:t>OK</a:t>
                      </a:r>
                      <a:endParaRPr b="0"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4,78%</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1" i="0" u="none" strike="noStrike" cap="none" dirty="0">
                          <a:solidFill>
                            <a:srgbClr val="000000"/>
                          </a:solidFill>
                          <a:latin typeface="Verdana"/>
                          <a:ea typeface="Verdana"/>
                          <a:cs typeface="Verdana"/>
                          <a:sym typeface="Verdana"/>
                        </a:rPr>
                        <a:t>NOK</a:t>
                      </a:r>
                      <a:endParaRPr b="1"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15,3%</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1" i="0" u="none" strike="noStrike" cap="none" dirty="0">
                          <a:solidFill>
                            <a:srgbClr val="000000"/>
                          </a:solidFill>
                          <a:latin typeface="Verdana"/>
                          <a:ea typeface="Verdana"/>
                          <a:cs typeface="Verdana"/>
                          <a:sym typeface="Verdana"/>
                        </a:rPr>
                        <a:t>NOK</a:t>
                      </a:r>
                      <a:endParaRPr b="1"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5"/>
                  </a:ext>
                </a:extLst>
              </a:tr>
              <a:tr h="289175">
                <a:tc rowSpan="3">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3G FTP</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dirty="0">
                          <a:solidFill>
                            <a:srgbClr val="000000"/>
                          </a:solidFill>
                          <a:latin typeface="Verdana"/>
                          <a:ea typeface="Verdana"/>
                          <a:cs typeface="Verdana"/>
                          <a:sym typeface="Verdana"/>
                        </a:rPr>
                        <a:t>FTP failure rate UL/DL</a:t>
                      </a:r>
                      <a:endParaRPr dirty="0"/>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&lt;3 %</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0,00%/1,47%</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0,64%/2,31%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1,07%/0,0%</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6"/>
                  </a:ext>
                </a:extLst>
              </a:tr>
              <a:tr h="542750">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dirty="0">
                          <a:solidFill>
                            <a:srgbClr val="000000"/>
                          </a:solidFill>
                          <a:latin typeface="Verdana"/>
                          <a:ea typeface="Verdana"/>
                          <a:cs typeface="Verdana"/>
                          <a:sym typeface="Verdana"/>
                        </a:rPr>
                        <a:t>FTP Data transmission average (DL)</a:t>
                      </a:r>
                      <a:endParaRPr dirty="0"/>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  &gt;= 2Mbps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2,107</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2,007</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2,083</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7"/>
                  </a:ext>
                </a:extLst>
              </a:tr>
              <a:tr h="542750">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dirty="0">
                          <a:solidFill>
                            <a:srgbClr val="000000"/>
                          </a:solidFill>
                          <a:latin typeface="Verdana"/>
                          <a:ea typeface="Verdana"/>
                          <a:cs typeface="Verdana"/>
                          <a:sym typeface="Verdana"/>
                        </a:rPr>
                        <a:t>FTP Data transmission average (UL)</a:t>
                      </a:r>
                      <a:endParaRPr dirty="0"/>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  &gt;= 1Mbps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1,022</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1,009</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1,002</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 name="ZoneTexte 1">
            <a:extLst>
              <a:ext uri="{FF2B5EF4-FFF2-40B4-BE49-F238E27FC236}">
                <a16:creationId xmlns:a16="http://schemas.microsoft.com/office/drawing/2014/main" id="{D770341A-50C1-31D1-B1F2-906B261D88C6}"/>
              </a:ext>
            </a:extLst>
          </p:cNvPr>
          <p:cNvSpPr txBox="1"/>
          <p:nvPr/>
        </p:nvSpPr>
        <p:spPr>
          <a:xfrm rot="2211542">
            <a:off x="10486095" y="895694"/>
            <a:ext cx="861133" cy="307777"/>
          </a:xfrm>
          <a:prstGeom prst="rect">
            <a:avLst/>
          </a:prstGeom>
          <a:noFill/>
        </p:spPr>
        <p:txBody>
          <a:bodyPr wrap="none" rtlCol="0">
            <a:spAutoFit/>
          </a:bodyPr>
          <a:lstStyle/>
          <a:p>
            <a:r>
              <a:rPr lang="fr-FR" dirty="0">
                <a:solidFill>
                  <a:srgbClr val="FF0000"/>
                </a:solidFill>
              </a:rPr>
              <a:t>Updated</a:t>
            </a: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26" name="Google Shape;1826;p2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Key Results – 4G Data Summary</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MTN’s 4G DATA End User KPIs </a:t>
            </a:r>
            <a:r>
              <a:rPr lang="fr-FR" dirty="0" err="1">
                <a:solidFill>
                  <a:srgbClr val="7F7F7F"/>
                </a:solidFill>
                <a:latin typeface="Verdana"/>
                <a:ea typeface="Verdana"/>
                <a:cs typeface="Verdana"/>
                <a:sym typeface="Verdana"/>
              </a:rPr>
              <a:t>satisfy</a:t>
            </a:r>
            <a:r>
              <a:rPr lang="fr-FR" dirty="0">
                <a:solidFill>
                  <a:srgbClr val="7F7F7F"/>
                </a:solidFill>
                <a:latin typeface="Verdana"/>
                <a:ea typeface="Verdana"/>
                <a:cs typeface="Verdana"/>
                <a:sym typeface="Verdana"/>
              </a:rPr>
              <a:t> ARCEP requirements,</a:t>
            </a:r>
            <a:br>
              <a:rPr lang="fr-FR" dirty="0">
                <a:solidFill>
                  <a:srgbClr val="414141"/>
                </a:solidFill>
              </a:rPr>
            </a:br>
            <a:r>
              <a:rPr lang="fr-FR" dirty="0">
                <a:solidFill>
                  <a:srgbClr val="7F7F7F"/>
                </a:solidFill>
                <a:latin typeface="Verdana"/>
                <a:ea typeface="Verdana"/>
                <a:cs typeface="Verdana"/>
                <a:sym typeface="Verdana"/>
              </a:rPr>
              <a:t>MTN is ranked second in 4G DL THP after MOOV’s ,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a:t>
            </a:r>
            <a:r>
              <a:rPr lang="fr-FR" dirty="0">
                <a:solidFill>
                  <a:srgbClr val="7F7F7F"/>
                </a:solidFill>
              </a:rPr>
              <a:t>has </a:t>
            </a:r>
            <a:r>
              <a:rPr lang="fr-FR" dirty="0" err="1">
                <a:solidFill>
                  <a:srgbClr val="7F7F7F"/>
                </a:solidFill>
                <a:latin typeface="Verdana"/>
                <a:ea typeface="Verdana"/>
                <a:cs typeface="Verdana"/>
                <a:sym typeface="Verdana"/>
              </a:rPr>
              <a:t>outperformed</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its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competitors</a:t>
            </a:r>
            <a:r>
              <a:rPr lang="fr-FR" dirty="0">
                <a:solidFill>
                  <a:srgbClr val="7F7F7F"/>
                </a:solidFill>
                <a:latin typeface="Verdana"/>
                <a:ea typeface="Verdana"/>
                <a:cs typeface="Verdana"/>
                <a:sym typeface="Verdana"/>
              </a:rPr>
              <a:t> in 4G UL THP.</a:t>
            </a: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27" name="Google Shape;1827;p2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25</a:t>
            </a:fld>
            <a:endParaRPr sz="651" b="0" i="0" u="none" strike="noStrike" cap="none">
              <a:solidFill>
                <a:srgbClr val="000000"/>
              </a:solidFill>
              <a:latin typeface="Verdana"/>
              <a:ea typeface="Verdana"/>
              <a:cs typeface="Verdana"/>
              <a:sym typeface="Verdana"/>
            </a:endParaRPr>
          </a:p>
        </p:txBody>
      </p:sp>
      <p:sp>
        <p:nvSpPr>
          <p:cNvPr id="1828" name="Google Shape;1828;p2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29" name="Google Shape;1829;p25"/>
          <p:cNvGraphicFramePr/>
          <p:nvPr>
            <p:extLst>
              <p:ext uri="{D42A27DB-BD31-4B8C-83A1-F6EECF244321}">
                <p14:modId xmlns:p14="http://schemas.microsoft.com/office/powerpoint/2010/main" val="3802633478"/>
              </p:ext>
            </p:extLst>
          </p:nvPr>
        </p:nvGraphicFramePr>
        <p:xfrm>
          <a:off x="469900" y="2784362"/>
          <a:ext cx="11579600" cy="2743250"/>
        </p:xfrm>
        <a:graphic>
          <a:graphicData uri="http://schemas.openxmlformats.org/drawingml/2006/table">
            <a:tbl>
              <a:tblPr>
                <a:noFill/>
                <a:tableStyleId>{62A84436-6C33-42CD-8F6A-DCAEFB94276C}</a:tableStyleId>
              </a:tblPr>
              <a:tblGrid>
                <a:gridCol w="1563950">
                  <a:extLst>
                    <a:ext uri="{9D8B030D-6E8A-4147-A177-3AD203B41FA5}">
                      <a16:colId xmlns:a16="http://schemas.microsoft.com/office/drawing/2014/main" val="20000"/>
                    </a:ext>
                  </a:extLst>
                </a:gridCol>
                <a:gridCol w="2104200">
                  <a:extLst>
                    <a:ext uri="{9D8B030D-6E8A-4147-A177-3AD203B41FA5}">
                      <a16:colId xmlns:a16="http://schemas.microsoft.com/office/drawing/2014/main" val="20001"/>
                    </a:ext>
                  </a:extLst>
                </a:gridCol>
                <a:gridCol w="1286350">
                  <a:extLst>
                    <a:ext uri="{9D8B030D-6E8A-4147-A177-3AD203B41FA5}">
                      <a16:colId xmlns:a16="http://schemas.microsoft.com/office/drawing/2014/main" val="20002"/>
                    </a:ext>
                  </a:extLst>
                </a:gridCol>
                <a:gridCol w="1061800">
                  <a:extLst>
                    <a:ext uri="{9D8B030D-6E8A-4147-A177-3AD203B41FA5}">
                      <a16:colId xmlns:a16="http://schemas.microsoft.com/office/drawing/2014/main" val="20003"/>
                    </a:ext>
                  </a:extLst>
                </a:gridCol>
                <a:gridCol w="943400">
                  <a:extLst>
                    <a:ext uri="{9D8B030D-6E8A-4147-A177-3AD203B41FA5}">
                      <a16:colId xmlns:a16="http://schemas.microsoft.com/office/drawing/2014/main" val="20004"/>
                    </a:ext>
                  </a:extLst>
                </a:gridCol>
                <a:gridCol w="1124465">
                  <a:extLst>
                    <a:ext uri="{9D8B030D-6E8A-4147-A177-3AD203B41FA5}">
                      <a16:colId xmlns:a16="http://schemas.microsoft.com/office/drawing/2014/main" val="20005"/>
                    </a:ext>
                  </a:extLst>
                </a:gridCol>
                <a:gridCol w="762335">
                  <a:extLst>
                    <a:ext uri="{9D8B030D-6E8A-4147-A177-3AD203B41FA5}">
                      <a16:colId xmlns:a16="http://schemas.microsoft.com/office/drawing/2014/main" val="20006"/>
                    </a:ext>
                  </a:extLst>
                </a:gridCol>
                <a:gridCol w="833200">
                  <a:extLst>
                    <a:ext uri="{9D8B030D-6E8A-4147-A177-3AD203B41FA5}">
                      <a16:colId xmlns:a16="http://schemas.microsoft.com/office/drawing/2014/main" val="20007"/>
                    </a:ext>
                  </a:extLst>
                </a:gridCol>
                <a:gridCol w="965775">
                  <a:extLst>
                    <a:ext uri="{9D8B030D-6E8A-4147-A177-3AD203B41FA5}">
                      <a16:colId xmlns:a16="http://schemas.microsoft.com/office/drawing/2014/main" val="20008"/>
                    </a:ext>
                  </a:extLst>
                </a:gridCol>
                <a:gridCol w="934125">
                  <a:extLst>
                    <a:ext uri="{9D8B030D-6E8A-4147-A177-3AD203B41FA5}">
                      <a16:colId xmlns:a16="http://schemas.microsoft.com/office/drawing/2014/main" val="20009"/>
                    </a:ext>
                  </a:extLst>
                </a:gridCol>
              </a:tblGrid>
              <a:tr h="312250">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Services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Threshorlds*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602175">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267625">
                <a:tc rowSpan="2">
                  <a:txBody>
                    <a:bodyPr/>
                    <a:lstStyle/>
                    <a:p>
                      <a:pPr marL="0" marR="0" lvl="0" indent="0" algn="ctr" rtl="0">
                        <a:spcBef>
                          <a:spcPts val="0"/>
                        </a:spcBef>
                        <a:spcAft>
                          <a:spcPts val="0"/>
                        </a:spcAft>
                        <a:buNone/>
                      </a:pPr>
                      <a:r>
                        <a:rPr lang="fr-FR" sz="1100" b="1" i="0" u="none" strike="noStrike" cap="none" dirty="0">
                          <a:solidFill>
                            <a:srgbClr val="000000"/>
                          </a:solidFill>
                          <a:latin typeface="Verdana"/>
                          <a:ea typeface="Verdana"/>
                          <a:cs typeface="Verdana"/>
                          <a:sym typeface="Verdana"/>
                        </a:rPr>
                        <a:t>4G HTTP Browsing</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Web service failure rate (%)</a:t>
                      </a:r>
                      <a:endParaRPr dirty="0"/>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&lt;3%</a:t>
                      </a:r>
                      <a:endParaRPr dirty="0"/>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1,67%</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1,22%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2,29%</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267625">
                <a:tc vMerge="1">
                  <a:txBody>
                    <a:bodyPr/>
                    <a:lstStyle/>
                    <a:p>
                      <a:endParaRPr lang="fr-FR"/>
                    </a:p>
                  </a:txBody>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Connexion setup time</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&lt;=3sec</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0,41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0,77</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0,22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2</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3"/>
                  </a:ext>
                </a:extLst>
              </a:tr>
              <a:tr h="267625">
                <a:tc rowSpan="3">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4G FTP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FTP failure rate UL/DL</a:t>
                      </a:r>
                      <a:endParaRPr dirty="0"/>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&lt;3 %</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0%/1,47%</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0,64%/2,31%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1,07%/0%</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512975">
                <a:tc vMerge="1">
                  <a:txBody>
                    <a:bodyPr/>
                    <a:lstStyle/>
                    <a:p>
                      <a:endParaRPr lang="fr-FR"/>
                    </a:p>
                  </a:txBody>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FTP Data transmission average (DL)</a:t>
                      </a:r>
                      <a:endParaRPr dirty="0"/>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4G &gt;= 5 Mbps</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16,025</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19,923</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12,973</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2</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5"/>
                  </a:ext>
                </a:extLst>
              </a:tr>
              <a:tr h="512975">
                <a:tc vMerge="1">
                  <a:txBody>
                    <a:bodyPr/>
                    <a:lstStyle/>
                    <a:p>
                      <a:endParaRPr lang="fr-FR"/>
                    </a:p>
                  </a:txBody>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FTP Data transmission average (UL)</a:t>
                      </a:r>
                      <a:endParaRPr dirty="0"/>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4G: &gt;= 2Mbps</a:t>
                      </a:r>
                      <a:endParaRPr sz="1100" b="0" i="0" u="none" strike="noStrike" cap="none">
                        <a:solidFill>
                          <a:srgbClr val="000000"/>
                        </a:solidFill>
                        <a:latin typeface="Verdana"/>
                        <a:ea typeface="Verdana"/>
                        <a:cs typeface="Verdana"/>
                        <a:sym typeface="Verdana"/>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14,533</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9,630</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11,336</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bl>
          </a:graphicData>
        </a:graphic>
      </p:graphicFrame>
      <p:sp>
        <p:nvSpPr>
          <p:cNvPr id="2" name="ZoneTexte 1">
            <a:extLst>
              <a:ext uri="{FF2B5EF4-FFF2-40B4-BE49-F238E27FC236}">
                <a16:creationId xmlns:a16="http://schemas.microsoft.com/office/drawing/2014/main" id="{52F16275-8DEB-58C2-A86C-D9E79DE76466}"/>
              </a:ext>
            </a:extLst>
          </p:cNvPr>
          <p:cNvSpPr txBox="1"/>
          <p:nvPr/>
        </p:nvSpPr>
        <p:spPr>
          <a:xfrm rot="2211542">
            <a:off x="10486095" y="895694"/>
            <a:ext cx="861133" cy="307777"/>
          </a:xfrm>
          <a:prstGeom prst="rect">
            <a:avLst/>
          </a:prstGeom>
          <a:noFill/>
        </p:spPr>
        <p:txBody>
          <a:bodyPr wrap="none" rtlCol="0">
            <a:spAutoFit/>
          </a:bodyPr>
          <a:lstStyle/>
          <a:p>
            <a:r>
              <a:rPr lang="fr-FR" dirty="0">
                <a:solidFill>
                  <a:srgbClr val="FF0000"/>
                </a:solidFill>
              </a:rPr>
              <a:t>Updated</a:t>
            </a: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sp>
        <p:nvSpPr>
          <p:cNvPr id="1834" name="Google Shape;1834;p26"/>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dirty="0">
                <a:solidFill>
                  <a:srgbClr val="FFFFFF"/>
                </a:solidFill>
                <a:latin typeface="Quattrocento Sans"/>
                <a:ea typeface="Quattrocento Sans"/>
                <a:cs typeface="Quattrocento Sans"/>
                <a:sym typeface="Quattrocento Sans"/>
              </a:rPr>
              <a:t>Benchmarking 2G/3G/4G coverage</a:t>
            </a:r>
            <a:endParaRPr sz="2600" b="0" i="0" u="none" strike="noStrike" cap="none" dirty="0">
              <a:solidFill>
                <a:srgbClr val="FFFFFF"/>
              </a:solidFill>
              <a:latin typeface="Quattrocento Sans"/>
              <a:ea typeface="Quattrocento Sans"/>
              <a:cs typeface="Quattrocento Sans"/>
              <a:sym typeface="Quattrocento Sans"/>
            </a:endParaRPr>
          </a:p>
        </p:txBody>
      </p:sp>
      <p:sp>
        <p:nvSpPr>
          <p:cNvPr id="1835" name="Google Shape;1835;p26"/>
          <p:cNvSpPr txBox="1"/>
          <p:nvPr/>
        </p:nvSpPr>
        <p:spPr>
          <a:xfrm>
            <a:off x="554184" y="2090740"/>
            <a:ext cx="1636567"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04</a:t>
            </a:r>
            <a:endParaRPr dirty="0"/>
          </a:p>
        </p:txBody>
      </p:sp>
      <p:cxnSp>
        <p:nvCxnSpPr>
          <p:cNvPr id="1836" name="Google Shape;1836;p26"/>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41"/>
        <p:cNvGrpSpPr/>
        <p:nvPr/>
      </p:nvGrpSpPr>
      <p:grpSpPr>
        <a:xfrm>
          <a:off x="0" y="0"/>
          <a:ext cx="0" cy="0"/>
          <a:chOff x="0" y="0"/>
          <a:chExt cx="0" cy="0"/>
        </a:xfrm>
      </p:grpSpPr>
      <p:graphicFrame>
        <p:nvGraphicFramePr>
          <p:cNvPr id="7" name="Graphique 14">
            <a:extLst>
              <a:ext uri="{FF2B5EF4-FFF2-40B4-BE49-F238E27FC236}">
                <a16:creationId xmlns:a16="http://schemas.microsoft.com/office/drawing/2014/main" id="{00000000-0008-0000-0000-000006000000}"/>
              </a:ext>
            </a:extLst>
          </p:cNvPr>
          <p:cNvGraphicFramePr>
            <a:graphicFrameLocks/>
          </p:cNvGraphicFramePr>
          <p:nvPr>
            <p:extLst>
              <p:ext uri="{D42A27DB-BD31-4B8C-83A1-F6EECF244321}">
                <p14:modId xmlns:p14="http://schemas.microsoft.com/office/powerpoint/2010/main" val="3982484970"/>
              </p:ext>
            </p:extLst>
          </p:nvPr>
        </p:nvGraphicFramePr>
        <p:xfrm>
          <a:off x="469900" y="2160596"/>
          <a:ext cx="9616209" cy="4067090"/>
        </p:xfrm>
        <a:graphic>
          <a:graphicData uri="http://schemas.openxmlformats.org/drawingml/2006/chart">
            <c:chart xmlns:c="http://schemas.openxmlformats.org/drawingml/2006/chart" xmlns:r="http://schemas.openxmlformats.org/officeDocument/2006/relationships" r:id="rId3"/>
          </a:graphicData>
        </a:graphic>
      </p:graphicFrame>
      <p:sp>
        <p:nvSpPr>
          <p:cNvPr id="1842" name="Google Shape;1842;p2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2G coverage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MOOV and CELTISS’s 2G coverage meets ARCEP </a:t>
            </a:r>
            <a:r>
              <a:rPr lang="fr-FR" dirty="0" err="1">
                <a:solidFill>
                  <a:srgbClr val="7F7F7F"/>
                </a:solidFill>
                <a:latin typeface="Verdana"/>
                <a:ea typeface="Verdana"/>
                <a:cs typeface="Verdana"/>
                <a:sym typeface="Verdana"/>
              </a:rPr>
              <a:t>RxLev</a:t>
            </a:r>
            <a:r>
              <a:rPr lang="fr-FR" dirty="0">
                <a:solidFill>
                  <a:srgbClr val="7F7F7F"/>
                </a:solidFill>
                <a:latin typeface="Verdana"/>
                <a:ea typeface="Verdana"/>
                <a:cs typeface="Verdana"/>
                <a:sym typeface="Verdana"/>
              </a:rPr>
              <a:t> thresholds</a:t>
            </a:r>
            <a:r>
              <a:rPr lang="fr-FR" dirty="0">
                <a:solidFill>
                  <a:srgbClr val="7F7F7F"/>
                </a:solidFill>
              </a:rPr>
              <a:t> for Incar and outdoor categories but not </a:t>
            </a:r>
            <a:r>
              <a:rPr lang="fr-FR" dirty="0" err="1">
                <a:solidFill>
                  <a:srgbClr val="7F7F7F"/>
                </a:solidFill>
              </a:rPr>
              <a:t>satisfy</a:t>
            </a:r>
            <a:r>
              <a:rPr lang="fr-FR" dirty="0">
                <a:solidFill>
                  <a:srgbClr val="7F7F7F"/>
                </a:solidFill>
              </a:rPr>
              <a:t>  ARCEP requirements for Indoor </a:t>
            </a:r>
            <a:r>
              <a:rPr lang="fr-FR" dirty="0" err="1">
                <a:solidFill>
                  <a:srgbClr val="7F7F7F"/>
                </a:solidFill>
              </a:rPr>
              <a:t>category</a:t>
            </a:r>
            <a:r>
              <a:rPr lang="fr-FR" dirty="0">
                <a:solidFill>
                  <a:srgbClr val="7F7F7F"/>
                </a:solidFill>
              </a:rPr>
              <a:t>,</a:t>
            </a:r>
            <a:br>
              <a:rPr lang="fr-FR" dirty="0">
                <a:solidFill>
                  <a:srgbClr val="7F7F7F"/>
                </a:solidFill>
              </a:rPr>
            </a:br>
            <a:r>
              <a:rPr lang="fr-FR" dirty="0">
                <a:solidFill>
                  <a:srgbClr val="7F7F7F"/>
                </a:solidFill>
              </a:rPr>
              <a:t>MTN has the best 2G coverage for all categories Indoor, Incar and outdoor.  </a:t>
            </a:r>
            <a:br>
              <a:rPr lang="fr-FR" dirty="0">
                <a:solidFill>
                  <a:srgbClr val="7F7F7F"/>
                </a:solidFill>
              </a:rPr>
            </a:br>
            <a:br>
              <a:rPr lang="fr-FR" dirty="0">
                <a:solidFill>
                  <a:srgbClr val="7F7F7F"/>
                </a:solidFill>
              </a:rPr>
            </a:b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43" name="Google Shape;1843;p2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27</a:t>
            </a:fld>
            <a:endParaRPr sz="651" b="0" i="0" u="none" strike="noStrike" cap="none">
              <a:solidFill>
                <a:srgbClr val="000000"/>
              </a:solidFill>
              <a:latin typeface="Verdana"/>
              <a:ea typeface="Verdana"/>
              <a:cs typeface="Verdana"/>
              <a:sym typeface="Verdana"/>
            </a:endParaRPr>
          </a:p>
        </p:txBody>
      </p:sp>
      <p:sp>
        <p:nvSpPr>
          <p:cNvPr id="1844" name="Google Shape;1844;p2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846" name="Google Shape;1846;p27"/>
          <p:cNvCxnSpPr>
            <a:cxnSpLocks/>
          </p:cNvCxnSpPr>
          <p:nvPr/>
        </p:nvCxnSpPr>
        <p:spPr>
          <a:xfrm>
            <a:off x="1005840" y="3230298"/>
            <a:ext cx="9080269" cy="0"/>
          </a:xfrm>
          <a:prstGeom prst="straightConnector1">
            <a:avLst/>
          </a:prstGeom>
          <a:noFill/>
          <a:ln w="28575" cap="flat" cmpd="sng">
            <a:solidFill>
              <a:srgbClr val="DA291C"/>
            </a:solidFill>
            <a:prstDash val="dash"/>
            <a:round/>
            <a:headEnd type="none" w="sm" len="sm"/>
            <a:tailEnd type="none" w="sm" len="sm"/>
          </a:ln>
        </p:spPr>
      </p:cxnSp>
      <p:sp>
        <p:nvSpPr>
          <p:cNvPr id="4" name="ZoneTexte 3">
            <a:extLst>
              <a:ext uri="{FF2B5EF4-FFF2-40B4-BE49-F238E27FC236}">
                <a16:creationId xmlns:a16="http://schemas.microsoft.com/office/drawing/2014/main" id="{C164E603-4ACA-DC6C-26A5-DD1D505658D2}"/>
              </a:ext>
            </a:extLst>
          </p:cNvPr>
          <p:cNvSpPr txBox="1"/>
          <p:nvPr/>
        </p:nvSpPr>
        <p:spPr>
          <a:xfrm rot="2345954">
            <a:off x="9439268" y="556373"/>
            <a:ext cx="1135067" cy="307777"/>
          </a:xfrm>
          <a:prstGeom prst="rect">
            <a:avLst/>
          </a:prstGeom>
          <a:noFill/>
        </p:spPr>
        <p:txBody>
          <a:bodyPr wrap="square" rtlCol="0">
            <a:spAutoFit/>
          </a:bodyPr>
          <a:lstStyle/>
          <a:p>
            <a:r>
              <a:rPr lang="fr-FR" dirty="0">
                <a:solidFill>
                  <a:srgbClr val="FF0000"/>
                </a:solidFill>
              </a:rPr>
              <a:t>Updated</a:t>
            </a:r>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51"/>
        <p:cNvGrpSpPr/>
        <p:nvPr/>
      </p:nvGrpSpPr>
      <p:grpSpPr>
        <a:xfrm>
          <a:off x="0" y="0"/>
          <a:ext cx="0" cy="0"/>
          <a:chOff x="0" y="0"/>
          <a:chExt cx="0" cy="0"/>
        </a:xfrm>
      </p:grpSpPr>
      <p:pic>
        <p:nvPicPr>
          <p:cNvPr id="17" name="Picture 16">
            <a:extLst>
              <a:ext uri="{FF2B5EF4-FFF2-40B4-BE49-F238E27FC236}">
                <a16:creationId xmlns:a16="http://schemas.microsoft.com/office/drawing/2014/main" id="{63F1A1F8-1F8E-25C7-87F9-C0FED2EC82D7}"/>
              </a:ext>
            </a:extLst>
          </p:cNvPr>
          <p:cNvPicPr>
            <a:picLocks noChangeAspect="1"/>
          </p:cNvPicPr>
          <p:nvPr/>
        </p:nvPicPr>
        <p:blipFill>
          <a:blip r:embed="rId3"/>
          <a:stretch>
            <a:fillRect/>
          </a:stretch>
        </p:blipFill>
        <p:spPr>
          <a:xfrm>
            <a:off x="8337456" y="1899384"/>
            <a:ext cx="3692619" cy="3569185"/>
          </a:xfrm>
          <a:prstGeom prst="rect">
            <a:avLst/>
          </a:prstGeom>
        </p:spPr>
      </p:pic>
      <p:pic>
        <p:nvPicPr>
          <p:cNvPr id="13" name="Picture 12">
            <a:extLst>
              <a:ext uri="{FF2B5EF4-FFF2-40B4-BE49-F238E27FC236}">
                <a16:creationId xmlns:a16="http://schemas.microsoft.com/office/drawing/2014/main" id="{AF514C64-EBC0-1A8F-89E1-3FF73161583C}"/>
              </a:ext>
            </a:extLst>
          </p:cNvPr>
          <p:cNvPicPr>
            <a:picLocks noChangeAspect="1"/>
          </p:cNvPicPr>
          <p:nvPr/>
        </p:nvPicPr>
        <p:blipFill>
          <a:blip r:embed="rId4"/>
          <a:stretch>
            <a:fillRect/>
          </a:stretch>
        </p:blipFill>
        <p:spPr>
          <a:xfrm>
            <a:off x="4281464" y="1881620"/>
            <a:ext cx="3835538" cy="35691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D52E9337-D693-7AF4-927C-D69BE794FB41}"/>
              </a:ext>
            </a:extLst>
          </p:cNvPr>
          <p:cNvPicPr>
            <a:picLocks noChangeAspect="1"/>
          </p:cNvPicPr>
          <p:nvPr/>
        </p:nvPicPr>
        <p:blipFill>
          <a:blip r:embed="rId5"/>
          <a:stretch>
            <a:fillRect/>
          </a:stretch>
        </p:blipFill>
        <p:spPr>
          <a:xfrm>
            <a:off x="365301" y="1863856"/>
            <a:ext cx="3754415" cy="36047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52" name="Google Shape;1852;p2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2G coverage - Maps</a:t>
            </a:r>
            <a:br>
              <a:rPr lang="fr-FR" sz="2400" dirty="0">
                <a:solidFill>
                  <a:srgbClr val="414141"/>
                </a:solidFill>
              </a:rPr>
            </a:br>
            <a:br>
              <a:rPr lang="fr-FR" sz="2400" dirty="0">
                <a:solidFill>
                  <a:srgbClr val="414141"/>
                </a:solidFill>
              </a:rPr>
            </a:br>
            <a:r>
              <a:rPr lang="fr-FR" sz="2400" dirty="0">
                <a:solidFill>
                  <a:srgbClr val="7F7F7F"/>
                </a:solidFill>
                <a:latin typeface="Verdana"/>
                <a:ea typeface="Verdana"/>
                <a:cs typeface="Verdana"/>
                <a:sym typeface="Verdana"/>
              </a:rPr>
              <a:t>MTN’s 2G coverage is </a:t>
            </a:r>
            <a:r>
              <a:rPr lang="fr-FR" sz="2400" dirty="0">
                <a:solidFill>
                  <a:srgbClr val="7F7F7F"/>
                </a:solidFill>
              </a:rPr>
              <a:t>better than</a:t>
            </a:r>
            <a:r>
              <a:rPr lang="fr-FR" sz="2400" dirty="0">
                <a:solidFill>
                  <a:srgbClr val="7F7F7F"/>
                </a:solidFill>
                <a:latin typeface="Verdana"/>
                <a:ea typeface="Verdana"/>
                <a:cs typeface="Verdana"/>
                <a:sym typeface="Verdana"/>
              </a:rPr>
              <a:t> MOOV’s and CELTISS’s.</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53" name="Google Shape;1853;p2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28</a:t>
            </a:fld>
            <a:endParaRPr sz="651" b="0" i="0" u="none" strike="noStrike" cap="none">
              <a:solidFill>
                <a:srgbClr val="000000"/>
              </a:solidFill>
              <a:latin typeface="Verdana"/>
              <a:ea typeface="Verdana"/>
              <a:cs typeface="Verdana"/>
              <a:sym typeface="Verdana"/>
            </a:endParaRPr>
          </a:p>
        </p:txBody>
      </p:sp>
      <p:sp>
        <p:nvSpPr>
          <p:cNvPr id="1854" name="Google Shape;1854;p28"/>
          <p:cNvSpPr txBox="1">
            <a:spLocks noGrp="1"/>
          </p:cNvSpPr>
          <p:nvPr>
            <p:ph type="ftr" idx="11"/>
          </p:nvPr>
        </p:nvSpPr>
        <p:spPr>
          <a:xfrm>
            <a:off x="95492" y="6631263"/>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857" name="Google Shape;1857;p28"/>
          <p:cNvPicPr preferRelativeResize="0"/>
          <p:nvPr/>
        </p:nvPicPr>
        <p:blipFill rotWithShape="1">
          <a:blip r:embed="rId6">
            <a:alphaModFix/>
          </a:blip>
          <a:srcRect/>
          <a:stretch/>
        </p:blipFill>
        <p:spPr>
          <a:xfrm>
            <a:off x="365301" y="1899384"/>
            <a:ext cx="362286" cy="322705"/>
          </a:xfrm>
          <a:prstGeom prst="roundRect">
            <a:avLst>
              <a:gd name="adj" fmla="val 8594"/>
            </a:avLst>
          </a:prstGeom>
          <a:solidFill>
            <a:srgbClr val="ECECEC"/>
          </a:solidFill>
          <a:ln>
            <a:noFill/>
          </a:ln>
          <a:effectLst>
            <a:reflection stA="38000" endPos="28000" dist="5000" dir="5400000" sy="-100000" algn="bl" rotWithShape="0"/>
          </a:effectLst>
        </p:spPr>
      </p:pic>
      <p:pic>
        <p:nvPicPr>
          <p:cNvPr id="1860" name="Google Shape;1860;p28"/>
          <p:cNvPicPr preferRelativeResize="0"/>
          <p:nvPr/>
        </p:nvPicPr>
        <p:blipFill rotWithShape="1">
          <a:blip r:embed="rId7">
            <a:alphaModFix/>
          </a:blip>
          <a:srcRect l="8657" r="10313"/>
          <a:stretch/>
        </p:blipFill>
        <p:spPr>
          <a:xfrm>
            <a:off x="4281462" y="1904787"/>
            <a:ext cx="241377" cy="317302"/>
          </a:xfrm>
          <a:prstGeom prst="roundRect">
            <a:avLst>
              <a:gd name="adj" fmla="val 8594"/>
            </a:avLst>
          </a:prstGeom>
          <a:solidFill>
            <a:srgbClr val="ECECEC"/>
          </a:solidFill>
          <a:ln>
            <a:noFill/>
          </a:ln>
          <a:effectLst>
            <a:reflection stA="38000" endPos="28000" dist="5000" dir="5400000" sy="-100000" algn="bl" rotWithShape="0"/>
          </a:effectLst>
        </p:spPr>
      </p:pic>
      <p:pic>
        <p:nvPicPr>
          <p:cNvPr id="1863" name="Google Shape;1863;p28"/>
          <p:cNvPicPr preferRelativeResize="0"/>
          <p:nvPr/>
        </p:nvPicPr>
        <p:blipFill rotWithShape="1">
          <a:blip r:embed="rId8">
            <a:alphaModFix/>
          </a:blip>
          <a:srcRect/>
          <a:stretch/>
        </p:blipFill>
        <p:spPr>
          <a:xfrm>
            <a:off x="8379217" y="1911512"/>
            <a:ext cx="361361" cy="310577"/>
          </a:xfrm>
          <a:prstGeom prst="rect">
            <a:avLst/>
          </a:prstGeom>
          <a:noFill/>
          <a:ln>
            <a:noFill/>
          </a:ln>
        </p:spPr>
      </p:pic>
      <p:pic>
        <p:nvPicPr>
          <p:cNvPr id="11" name="Picture 10">
            <a:extLst>
              <a:ext uri="{FF2B5EF4-FFF2-40B4-BE49-F238E27FC236}">
                <a16:creationId xmlns:a16="http://schemas.microsoft.com/office/drawing/2014/main" id="{FC89D6D9-4EEC-ACC7-0B32-EA99E24F1C0C}"/>
              </a:ext>
            </a:extLst>
          </p:cNvPr>
          <p:cNvPicPr>
            <a:picLocks noChangeAspect="1"/>
          </p:cNvPicPr>
          <p:nvPr/>
        </p:nvPicPr>
        <p:blipFill>
          <a:blip r:embed="rId9"/>
          <a:stretch>
            <a:fillRect/>
          </a:stretch>
        </p:blipFill>
        <p:spPr>
          <a:xfrm>
            <a:off x="2296333" y="1863856"/>
            <a:ext cx="1836579" cy="1005927"/>
          </a:xfrm>
          <a:prstGeom prst="rect">
            <a:avLst/>
          </a:prstGeom>
        </p:spPr>
      </p:pic>
      <p:pic>
        <p:nvPicPr>
          <p:cNvPr id="15" name="Picture 14">
            <a:extLst>
              <a:ext uri="{FF2B5EF4-FFF2-40B4-BE49-F238E27FC236}">
                <a16:creationId xmlns:a16="http://schemas.microsoft.com/office/drawing/2014/main" id="{666525CA-8727-1503-A1AB-D647A4B3096B}"/>
              </a:ext>
            </a:extLst>
          </p:cNvPr>
          <p:cNvPicPr>
            <a:picLocks noChangeAspect="1"/>
          </p:cNvPicPr>
          <p:nvPr/>
        </p:nvPicPr>
        <p:blipFill>
          <a:blip r:embed="rId10"/>
          <a:stretch>
            <a:fillRect/>
          </a:stretch>
        </p:blipFill>
        <p:spPr>
          <a:xfrm>
            <a:off x="6465915" y="1881620"/>
            <a:ext cx="1692849" cy="975304"/>
          </a:xfrm>
          <a:prstGeom prst="rect">
            <a:avLst/>
          </a:prstGeom>
        </p:spPr>
      </p:pic>
      <p:pic>
        <p:nvPicPr>
          <p:cNvPr id="19" name="Picture 18">
            <a:extLst>
              <a:ext uri="{FF2B5EF4-FFF2-40B4-BE49-F238E27FC236}">
                <a16:creationId xmlns:a16="http://schemas.microsoft.com/office/drawing/2014/main" id="{90E7D24A-F713-5705-EDA2-05709FEAF475}"/>
              </a:ext>
            </a:extLst>
          </p:cNvPr>
          <p:cNvPicPr>
            <a:picLocks noChangeAspect="1"/>
          </p:cNvPicPr>
          <p:nvPr/>
        </p:nvPicPr>
        <p:blipFill>
          <a:blip r:embed="rId11"/>
          <a:stretch>
            <a:fillRect/>
          </a:stretch>
        </p:blipFill>
        <p:spPr>
          <a:xfrm>
            <a:off x="10412361" y="1899385"/>
            <a:ext cx="1617714" cy="957540"/>
          </a:xfrm>
          <a:prstGeom prst="rect">
            <a:avLst/>
          </a:prstGeom>
        </p:spPr>
      </p:pic>
      <p:sp>
        <p:nvSpPr>
          <p:cNvPr id="2" name="ZoneTexte 1">
            <a:extLst>
              <a:ext uri="{FF2B5EF4-FFF2-40B4-BE49-F238E27FC236}">
                <a16:creationId xmlns:a16="http://schemas.microsoft.com/office/drawing/2014/main" id="{26471B06-420A-62F3-4481-A922D5FF77CC}"/>
              </a:ext>
            </a:extLst>
          </p:cNvPr>
          <p:cNvSpPr txBox="1"/>
          <p:nvPr/>
        </p:nvSpPr>
        <p:spPr>
          <a:xfrm rot="2345954">
            <a:off x="10213042" y="1004363"/>
            <a:ext cx="1135067" cy="307777"/>
          </a:xfrm>
          <a:prstGeom prst="rect">
            <a:avLst/>
          </a:prstGeom>
          <a:noFill/>
        </p:spPr>
        <p:txBody>
          <a:bodyPr wrap="square" rtlCol="0">
            <a:spAutoFit/>
          </a:bodyPr>
          <a:lstStyle/>
          <a:p>
            <a:r>
              <a:rPr lang="fr-FR" dirty="0">
                <a:solidFill>
                  <a:srgbClr val="FF0000"/>
                </a:solidFill>
              </a:rPr>
              <a:t>Updated</a:t>
            </a:r>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68"/>
        <p:cNvGrpSpPr/>
        <p:nvPr/>
      </p:nvGrpSpPr>
      <p:grpSpPr>
        <a:xfrm>
          <a:off x="0" y="0"/>
          <a:ext cx="0" cy="0"/>
          <a:chOff x="0" y="0"/>
          <a:chExt cx="0" cy="0"/>
        </a:xfrm>
      </p:grpSpPr>
      <p:graphicFrame>
        <p:nvGraphicFramePr>
          <p:cNvPr id="7" name="Graphique 4">
            <a:extLst>
              <a:ext uri="{FF2B5EF4-FFF2-40B4-BE49-F238E27FC236}">
                <a16:creationId xmlns:a16="http://schemas.microsoft.com/office/drawing/2014/main" id="{00000000-0008-0000-0000-000007000000}"/>
              </a:ext>
            </a:extLst>
          </p:cNvPr>
          <p:cNvGraphicFramePr>
            <a:graphicFrameLocks/>
          </p:cNvGraphicFramePr>
          <p:nvPr>
            <p:extLst>
              <p:ext uri="{D42A27DB-BD31-4B8C-83A1-F6EECF244321}">
                <p14:modId xmlns:p14="http://schemas.microsoft.com/office/powerpoint/2010/main" val="962030446"/>
              </p:ext>
            </p:extLst>
          </p:nvPr>
        </p:nvGraphicFramePr>
        <p:xfrm>
          <a:off x="469900" y="2217734"/>
          <a:ext cx="9637662" cy="4026480"/>
        </p:xfrm>
        <a:graphic>
          <a:graphicData uri="http://schemas.openxmlformats.org/drawingml/2006/chart">
            <c:chart xmlns:c="http://schemas.openxmlformats.org/drawingml/2006/chart" xmlns:r="http://schemas.openxmlformats.org/officeDocument/2006/relationships" r:id="rId3"/>
          </a:graphicData>
        </a:graphic>
      </p:graphicFrame>
      <p:sp>
        <p:nvSpPr>
          <p:cNvPr id="1869" name="Google Shape;1869;p2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rmAutofit fontScale="90000"/>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3G coverage</a:t>
            </a:r>
            <a:br>
              <a:rPr lang="fr-FR" sz="2400" dirty="0">
                <a:solidFill>
                  <a:srgbClr val="414141"/>
                </a:solidFill>
              </a:rPr>
            </a:b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Only MTN’s 3G coverage meets ARCEP requirements</a:t>
            </a:r>
            <a:r>
              <a:rPr lang="fr-FR" dirty="0">
                <a:solidFill>
                  <a:srgbClr val="7F7F7F"/>
                </a:solidFill>
              </a:rPr>
              <a:t> compared to competitors,</a:t>
            </a:r>
            <a:br>
              <a:rPr lang="fr-FR" dirty="0">
                <a:solidFill>
                  <a:srgbClr val="7F7F7F"/>
                </a:solidFill>
              </a:rPr>
            </a:br>
            <a:r>
              <a:rPr lang="fr-FR" dirty="0">
                <a:solidFill>
                  <a:srgbClr val="7F7F7F"/>
                </a:solidFill>
              </a:rPr>
              <a:t>MTN has the best 3G coverage in SEMEKPODJI city.</a:t>
            </a:r>
            <a:r>
              <a:rPr lang="fr-FR" dirty="0">
                <a:solidFill>
                  <a:srgbClr val="7F7F7F"/>
                </a:solidFill>
                <a:latin typeface="Verdana"/>
                <a:ea typeface="Verdana"/>
                <a:cs typeface="Verdana"/>
                <a:sym typeface="Verdana"/>
              </a:rPr>
              <a:t> </a:t>
            </a:r>
            <a:br>
              <a:rPr lang="fr-FR" dirty="0">
                <a:solidFill>
                  <a:srgbClr val="7F7F7F"/>
                </a:solidFill>
                <a:latin typeface="Verdana"/>
                <a:ea typeface="Verdana"/>
                <a:cs typeface="Verdana"/>
                <a:sym typeface="Verdana"/>
              </a:rPr>
            </a:b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70" name="Google Shape;1870;p2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29</a:t>
            </a:fld>
            <a:endParaRPr sz="651" b="0" i="0" u="none" strike="noStrike" cap="none">
              <a:solidFill>
                <a:srgbClr val="000000"/>
              </a:solidFill>
              <a:latin typeface="Verdana"/>
              <a:ea typeface="Verdana"/>
              <a:cs typeface="Verdana"/>
              <a:sym typeface="Verdana"/>
            </a:endParaRPr>
          </a:p>
        </p:txBody>
      </p:sp>
      <p:sp>
        <p:nvSpPr>
          <p:cNvPr id="1871" name="Google Shape;1871;p2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873" name="Google Shape;1873;p29"/>
          <p:cNvCxnSpPr>
            <a:cxnSpLocks/>
          </p:cNvCxnSpPr>
          <p:nvPr/>
        </p:nvCxnSpPr>
        <p:spPr>
          <a:xfrm>
            <a:off x="1117600" y="3263057"/>
            <a:ext cx="8900160" cy="0"/>
          </a:xfrm>
          <a:prstGeom prst="straightConnector1">
            <a:avLst/>
          </a:prstGeom>
          <a:noFill/>
          <a:ln w="28575" cap="flat" cmpd="sng">
            <a:solidFill>
              <a:srgbClr val="DA291C"/>
            </a:solidFill>
            <a:prstDash val="dash"/>
            <a:round/>
            <a:headEnd type="none" w="sm" len="sm"/>
            <a:tailEnd type="none" w="sm" len="sm"/>
          </a:ln>
        </p:spPr>
      </p:cxnSp>
      <p:sp>
        <p:nvSpPr>
          <p:cNvPr id="2" name="ZoneTexte 1">
            <a:extLst>
              <a:ext uri="{FF2B5EF4-FFF2-40B4-BE49-F238E27FC236}">
                <a16:creationId xmlns:a16="http://schemas.microsoft.com/office/drawing/2014/main" id="{13324283-1AE2-3087-6A3A-F0F6F27F0DE4}"/>
              </a:ext>
            </a:extLst>
          </p:cNvPr>
          <p:cNvSpPr txBox="1"/>
          <p:nvPr/>
        </p:nvSpPr>
        <p:spPr>
          <a:xfrm rot="2345954">
            <a:off x="10077516" y="582803"/>
            <a:ext cx="1135067" cy="307777"/>
          </a:xfrm>
          <a:prstGeom prst="rect">
            <a:avLst/>
          </a:prstGeom>
          <a:noFill/>
        </p:spPr>
        <p:txBody>
          <a:bodyPr wrap="square" rtlCol="0">
            <a:spAutoFit/>
          </a:bodyPr>
          <a:lstStyle/>
          <a:p>
            <a:r>
              <a:rPr lang="fr-FR" dirty="0">
                <a:solidFill>
                  <a:srgbClr val="FF0000"/>
                </a:solidFill>
              </a:rPr>
              <a:t>Updated</a:t>
            </a: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1438" name="Google Shape;1438;p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PART1 Summary</a:t>
            </a:r>
            <a:endParaRPr dirty="0"/>
          </a:p>
        </p:txBody>
      </p:sp>
      <p:sp>
        <p:nvSpPr>
          <p:cNvPr id="1439" name="Google Shape;1439;p3"/>
          <p:cNvSpPr txBox="1">
            <a:spLocks noGrp="1"/>
          </p:cNvSpPr>
          <p:nvPr>
            <p:ph type="sldNum" idx="12"/>
          </p:nvPr>
        </p:nvSpPr>
        <p:spPr>
          <a:xfrm>
            <a:off x="11568112" y="6666515"/>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a:t>
            </a:fld>
            <a:endParaRPr sz="651" b="0" i="0" u="none" strike="noStrike" cap="none">
              <a:solidFill>
                <a:srgbClr val="000000"/>
              </a:solidFill>
              <a:latin typeface="Verdana"/>
              <a:ea typeface="Verdana"/>
              <a:cs typeface="Verdana"/>
              <a:sym typeface="Verdana"/>
            </a:endParaRPr>
          </a:p>
        </p:txBody>
      </p:sp>
      <p:graphicFrame>
        <p:nvGraphicFramePr>
          <p:cNvPr id="1440" name="Google Shape;1440;p3"/>
          <p:cNvGraphicFramePr/>
          <p:nvPr>
            <p:extLst>
              <p:ext uri="{D42A27DB-BD31-4B8C-83A1-F6EECF244321}">
                <p14:modId xmlns:p14="http://schemas.microsoft.com/office/powerpoint/2010/main" val="2867914013"/>
              </p:ext>
            </p:extLst>
          </p:nvPr>
        </p:nvGraphicFramePr>
        <p:xfrm>
          <a:off x="921482" y="1430005"/>
          <a:ext cx="10996150" cy="4144525"/>
        </p:xfrm>
        <a:graphic>
          <a:graphicData uri="http://schemas.openxmlformats.org/drawingml/2006/table">
            <a:tbl>
              <a:tblPr>
                <a:noFill/>
                <a:tableStyleId>{62A84436-6C33-42CD-8F6A-DCAEFB94276C}</a:tableStyleId>
              </a:tblPr>
              <a:tblGrid>
                <a:gridCol w="10136150">
                  <a:extLst>
                    <a:ext uri="{9D8B030D-6E8A-4147-A177-3AD203B41FA5}">
                      <a16:colId xmlns:a16="http://schemas.microsoft.com/office/drawing/2014/main" val="20000"/>
                    </a:ext>
                  </a:extLst>
                </a:gridCol>
                <a:gridCol w="860000">
                  <a:extLst>
                    <a:ext uri="{9D8B030D-6E8A-4147-A177-3AD203B41FA5}">
                      <a16:colId xmlns:a16="http://schemas.microsoft.com/office/drawing/2014/main" val="20001"/>
                    </a:ext>
                  </a:extLst>
                </a:gridCol>
              </a:tblGrid>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Drive tests Activity, Current Status &amp; Progress</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12</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dirty="0">
                          <a:solidFill>
                            <a:srgbClr val="414141"/>
                          </a:solidFill>
                          <a:latin typeface="Verdana"/>
                          <a:ea typeface="Verdana"/>
                          <a:cs typeface="Verdana"/>
                          <a:sym typeface="Verdana"/>
                        </a:rPr>
                        <a:t>Executive Summary</a:t>
                      </a:r>
                      <a:endParaRPr dirty="0"/>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15</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dirty="0">
                          <a:solidFill>
                            <a:srgbClr val="414141"/>
                          </a:solidFill>
                          <a:latin typeface="Verdana"/>
                          <a:ea typeface="Verdana"/>
                          <a:cs typeface="Verdana"/>
                          <a:sym typeface="Verdana"/>
                        </a:rPr>
                        <a:t>Benchmarking Key Results</a:t>
                      </a:r>
                      <a:endParaRPr dirty="0"/>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21</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dirty="0">
                          <a:solidFill>
                            <a:srgbClr val="414141"/>
                          </a:solidFill>
                          <a:latin typeface="Verdana"/>
                          <a:ea typeface="Verdana"/>
                          <a:cs typeface="Verdana"/>
                          <a:sym typeface="Verdana"/>
                        </a:rPr>
                        <a:t>Benchmarking Coverage</a:t>
                      </a:r>
                      <a:endParaRPr sz="16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26</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3"/>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dirty="0">
                          <a:solidFill>
                            <a:srgbClr val="414141"/>
                          </a:solidFill>
                          <a:latin typeface="Verdana"/>
                          <a:ea typeface="Verdana"/>
                          <a:cs typeface="Verdana"/>
                          <a:sym typeface="Verdana"/>
                        </a:rPr>
                        <a:t>Benchmarking Voice Service</a:t>
                      </a:r>
                      <a:endParaRPr dirty="0"/>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33</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4"/>
                  </a:ext>
                </a:extLst>
              </a:tr>
              <a:tr h="592075">
                <a:tc>
                  <a:txBody>
                    <a:bodyPr/>
                    <a:lstStyle/>
                    <a:p>
                      <a:pPr marL="355600" marR="0" lvl="0" indent="-355600" algn="l" rtl="0">
                        <a:lnSpc>
                          <a:spcPct val="106000"/>
                        </a:lnSpc>
                        <a:spcBef>
                          <a:spcPts val="0"/>
                        </a:spcBef>
                        <a:spcAft>
                          <a:spcPts val="0"/>
                        </a:spcAft>
                        <a:buClr>
                          <a:srgbClr val="000000"/>
                        </a:buClr>
                        <a:buSzPts val="1600"/>
                        <a:buFont typeface="Noto Sans Symbols"/>
                        <a:buNone/>
                      </a:pPr>
                      <a:r>
                        <a:rPr lang="fr-FR" sz="1600" b="0" i="0" u="none" strike="noStrike" cap="none">
                          <a:solidFill>
                            <a:srgbClr val="414141"/>
                          </a:solidFill>
                          <a:latin typeface="Verdana"/>
                          <a:ea typeface="Verdana"/>
                          <a:cs typeface="Verdana"/>
                          <a:sym typeface="Verdana"/>
                        </a:rPr>
                        <a:t>Benchmarking Data Service</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dirty="0">
                          <a:solidFill>
                            <a:srgbClr val="414141"/>
                          </a:solidFill>
                          <a:latin typeface="Verdana"/>
                          <a:ea typeface="Verdana"/>
                          <a:cs typeface="Verdana"/>
                          <a:sym typeface="Verdana"/>
                        </a:rPr>
                        <a:t>43</a:t>
                      </a:r>
                      <a:endParaRPr sz="1600" b="1"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5"/>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Next Steps</a:t>
                      </a:r>
                      <a:endParaRPr sz="16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dirty="0">
                          <a:solidFill>
                            <a:srgbClr val="414141"/>
                          </a:solidFill>
                          <a:latin typeface="Verdana"/>
                          <a:ea typeface="Verdana"/>
                          <a:cs typeface="Verdana"/>
                          <a:sym typeface="Verdana"/>
                        </a:rPr>
                        <a:t>63</a:t>
                      </a:r>
                      <a:endParaRPr sz="1600" b="1"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1441" name="Google Shape;1441;p3"/>
          <p:cNvSpPr txBox="1">
            <a:spLocks noGrp="1"/>
          </p:cNvSpPr>
          <p:nvPr>
            <p:ph type="ftr" idx="11"/>
          </p:nvPr>
        </p:nvSpPr>
        <p:spPr>
          <a:xfrm>
            <a:off x="469122" y="6584426"/>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a:p>
        </p:txBody>
      </p:sp>
      <p:sp>
        <p:nvSpPr>
          <p:cNvPr id="1442" name="Google Shape;1442;p3"/>
          <p:cNvSpPr/>
          <p:nvPr/>
        </p:nvSpPr>
        <p:spPr>
          <a:xfrm>
            <a:off x="469900" y="1536251"/>
            <a:ext cx="368120" cy="367041"/>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3" name="Google Shape;1443;p3"/>
          <p:cNvSpPr/>
          <p:nvPr/>
        </p:nvSpPr>
        <p:spPr>
          <a:xfrm>
            <a:off x="470440" y="2702778"/>
            <a:ext cx="367041" cy="368120"/>
          </a:xfrm>
          <a:custGeom>
            <a:avLst/>
            <a:gdLst/>
            <a:ahLst/>
            <a:cxnLst/>
            <a:rect l="l" t="t" r="r" b="b"/>
            <a:pathLst>
              <a:path w="512" h="512" extrusionOk="0">
                <a:moveTo>
                  <a:pt x="201" y="170"/>
                </a:moveTo>
                <a:cubicBezTo>
                  <a:pt x="147" y="170"/>
                  <a:pt x="147" y="170"/>
                  <a:pt x="147" y="170"/>
                </a:cubicBezTo>
                <a:cubicBezTo>
                  <a:pt x="165" y="147"/>
                  <a:pt x="190" y="130"/>
                  <a:pt x="220" y="122"/>
                </a:cubicBezTo>
                <a:cubicBezTo>
                  <a:pt x="212" y="135"/>
                  <a:pt x="206" y="151"/>
                  <a:pt x="201" y="170"/>
                </a:cubicBezTo>
                <a:close/>
                <a:moveTo>
                  <a:pt x="256" y="117"/>
                </a:moveTo>
                <a:cubicBezTo>
                  <a:pt x="245" y="117"/>
                  <a:pt x="232" y="137"/>
                  <a:pt x="223" y="170"/>
                </a:cubicBezTo>
                <a:cubicBezTo>
                  <a:pt x="288" y="170"/>
                  <a:pt x="288" y="170"/>
                  <a:pt x="288" y="170"/>
                </a:cubicBezTo>
                <a:cubicBezTo>
                  <a:pt x="279" y="137"/>
                  <a:pt x="266" y="117"/>
                  <a:pt x="256" y="117"/>
                </a:cubicBezTo>
                <a:close/>
                <a:moveTo>
                  <a:pt x="197" y="192"/>
                </a:moveTo>
                <a:cubicBezTo>
                  <a:pt x="133" y="192"/>
                  <a:pt x="133" y="192"/>
                  <a:pt x="133" y="192"/>
                </a:cubicBezTo>
                <a:cubicBezTo>
                  <a:pt x="124" y="208"/>
                  <a:pt x="119" y="226"/>
                  <a:pt x="118" y="245"/>
                </a:cubicBezTo>
                <a:cubicBezTo>
                  <a:pt x="192" y="245"/>
                  <a:pt x="192" y="245"/>
                  <a:pt x="192" y="245"/>
                </a:cubicBezTo>
                <a:cubicBezTo>
                  <a:pt x="192" y="227"/>
                  <a:pt x="194" y="209"/>
                  <a:pt x="197" y="192"/>
                </a:cubicBezTo>
                <a:close/>
                <a:moveTo>
                  <a:pt x="218" y="320"/>
                </a:moveTo>
                <a:cubicBezTo>
                  <a:pt x="293" y="320"/>
                  <a:pt x="293" y="320"/>
                  <a:pt x="293" y="320"/>
                </a:cubicBezTo>
                <a:cubicBezTo>
                  <a:pt x="296" y="304"/>
                  <a:pt x="298" y="286"/>
                  <a:pt x="298" y="266"/>
                </a:cubicBezTo>
                <a:cubicBezTo>
                  <a:pt x="213" y="266"/>
                  <a:pt x="213" y="266"/>
                  <a:pt x="213" y="266"/>
                </a:cubicBezTo>
                <a:cubicBezTo>
                  <a:pt x="214" y="286"/>
                  <a:pt x="216" y="304"/>
                  <a:pt x="218" y="320"/>
                </a:cubicBezTo>
                <a:close/>
                <a:moveTo>
                  <a:pt x="365" y="170"/>
                </a:moveTo>
                <a:cubicBezTo>
                  <a:pt x="347" y="147"/>
                  <a:pt x="321" y="130"/>
                  <a:pt x="292" y="122"/>
                </a:cubicBezTo>
                <a:cubicBezTo>
                  <a:pt x="299" y="135"/>
                  <a:pt x="306" y="151"/>
                  <a:pt x="310" y="170"/>
                </a:cubicBezTo>
                <a:lnTo>
                  <a:pt x="365" y="170"/>
                </a:lnTo>
                <a:close/>
                <a:moveTo>
                  <a:pt x="293" y="192"/>
                </a:moveTo>
                <a:cubicBezTo>
                  <a:pt x="218" y="192"/>
                  <a:pt x="218" y="192"/>
                  <a:pt x="218" y="192"/>
                </a:cubicBezTo>
                <a:cubicBezTo>
                  <a:pt x="216" y="207"/>
                  <a:pt x="214" y="225"/>
                  <a:pt x="213" y="245"/>
                </a:cubicBezTo>
                <a:cubicBezTo>
                  <a:pt x="298" y="245"/>
                  <a:pt x="298" y="245"/>
                  <a:pt x="298" y="245"/>
                </a:cubicBezTo>
                <a:cubicBezTo>
                  <a:pt x="298" y="225"/>
                  <a:pt x="296" y="207"/>
                  <a:pt x="293" y="192"/>
                </a:cubicBezTo>
                <a:close/>
                <a:moveTo>
                  <a:pt x="192" y="266"/>
                </a:moveTo>
                <a:cubicBezTo>
                  <a:pt x="118" y="266"/>
                  <a:pt x="118" y="266"/>
                  <a:pt x="118" y="266"/>
                </a:cubicBezTo>
                <a:cubicBezTo>
                  <a:pt x="119" y="285"/>
                  <a:pt x="124" y="303"/>
                  <a:pt x="133" y="320"/>
                </a:cubicBezTo>
                <a:cubicBezTo>
                  <a:pt x="197" y="320"/>
                  <a:pt x="197" y="320"/>
                  <a:pt x="197" y="320"/>
                </a:cubicBezTo>
                <a:cubicBezTo>
                  <a:pt x="194" y="303"/>
                  <a:pt x="192" y="284"/>
                  <a:pt x="192" y="266"/>
                </a:cubicBezTo>
                <a:close/>
                <a:moveTo>
                  <a:pt x="319" y="245"/>
                </a:moveTo>
                <a:cubicBezTo>
                  <a:pt x="394" y="245"/>
                  <a:pt x="394" y="245"/>
                  <a:pt x="394" y="245"/>
                </a:cubicBezTo>
                <a:cubicBezTo>
                  <a:pt x="392" y="226"/>
                  <a:pt x="387" y="208"/>
                  <a:pt x="379" y="192"/>
                </a:cubicBezTo>
                <a:cubicBezTo>
                  <a:pt x="314" y="192"/>
                  <a:pt x="314" y="192"/>
                  <a:pt x="314" y="192"/>
                </a:cubicBezTo>
                <a:cubicBezTo>
                  <a:pt x="317" y="209"/>
                  <a:pt x="319" y="227"/>
                  <a:pt x="319" y="245"/>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6" y="256"/>
                </a:moveTo>
                <a:cubicBezTo>
                  <a:pt x="416" y="167"/>
                  <a:pt x="344" y="96"/>
                  <a:pt x="256" y="96"/>
                </a:cubicBezTo>
                <a:cubicBezTo>
                  <a:pt x="167" y="96"/>
                  <a:pt x="96" y="167"/>
                  <a:pt x="96" y="256"/>
                </a:cubicBezTo>
                <a:cubicBezTo>
                  <a:pt x="96" y="344"/>
                  <a:pt x="167" y="416"/>
                  <a:pt x="256" y="416"/>
                </a:cubicBezTo>
                <a:cubicBezTo>
                  <a:pt x="344" y="416"/>
                  <a:pt x="416" y="344"/>
                  <a:pt x="416" y="256"/>
                </a:cubicBezTo>
                <a:close/>
                <a:moveTo>
                  <a:pt x="314" y="320"/>
                </a:moveTo>
                <a:cubicBezTo>
                  <a:pt x="379" y="320"/>
                  <a:pt x="379" y="320"/>
                  <a:pt x="379" y="320"/>
                </a:cubicBezTo>
                <a:cubicBezTo>
                  <a:pt x="387" y="303"/>
                  <a:pt x="392" y="285"/>
                  <a:pt x="394" y="266"/>
                </a:cubicBezTo>
                <a:cubicBezTo>
                  <a:pt x="319" y="266"/>
                  <a:pt x="319" y="266"/>
                  <a:pt x="319" y="266"/>
                </a:cubicBezTo>
                <a:cubicBezTo>
                  <a:pt x="319" y="284"/>
                  <a:pt x="317" y="303"/>
                  <a:pt x="314" y="320"/>
                </a:cubicBezTo>
                <a:close/>
                <a:moveTo>
                  <a:pt x="147" y="341"/>
                </a:moveTo>
                <a:cubicBezTo>
                  <a:pt x="165" y="364"/>
                  <a:pt x="190" y="381"/>
                  <a:pt x="220" y="389"/>
                </a:cubicBezTo>
                <a:cubicBezTo>
                  <a:pt x="212" y="377"/>
                  <a:pt x="206" y="360"/>
                  <a:pt x="201" y="341"/>
                </a:cubicBezTo>
                <a:lnTo>
                  <a:pt x="147" y="341"/>
                </a:lnTo>
                <a:close/>
                <a:moveTo>
                  <a:pt x="292" y="389"/>
                </a:moveTo>
                <a:cubicBezTo>
                  <a:pt x="321" y="381"/>
                  <a:pt x="347" y="364"/>
                  <a:pt x="365" y="341"/>
                </a:cubicBezTo>
                <a:cubicBezTo>
                  <a:pt x="310" y="341"/>
                  <a:pt x="310" y="341"/>
                  <a:pt x="310" y="341"/>
                </a:cubicBezTo>
                <a:cubicBezTo>
                  <a:pt x="306" y="360"/>
                  <a:pt x="299" y="377"/>
                  <a:pt x="292" y="389"/>
                </a:cubicBezTo>
                <a:close/>
                <a:moveTo>
                  <a:pt x="256" y="394"/>
                </a:moveTo>
                <a:cubicBezTo>
                  <a:pt x="266" y="394"/>
                  <a:pt x="279" y="375"/>
                  <a:pt x="288" y="341"/>
                </a:cubicBezTo>
                <a:cubicBezTo>
                  <a:pt x="223" y="341"/>
                  <a:pt x="223" y="341"/>
                  <a:pt x="223" y="341"/>
                </a:cubicBezTo>
                <a:cubicBezTo>
                  <a:pt x="232" y="375"/>
                  <a:pt x="245" y="394"/>
                  <a:pt x="256" y="39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4" name="Google Shape;1444;p3"/>
          <p:cNvSpPr/>
          <p:nvPr/>
        </p:nvSpPr>
        <p:spPr>
          <a:xfrm>
            <a:off x="469450" y="3309285"/>
            <a:ext cx="369021" cy="370106"/>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31" y="381"/>
                </a:moveTo>
                <a:cubicBezTo>
                  <a:pt x="229" y="383"/>
                  <a:pt x="226" y="384"/>
                  <a:pt x="223" y="384"/>
                </a:cubicBezTo>
                <a:cubicBezTo>
                  <a:pt x="221" y="384"/>
                  <a:pt x="218" y="383"/>
                  <a:pt x="216" y="382"/>
                </a:cubicBezTo>
                <a:cubicBezTo>
                  <a:pt x="213" y="379"/>
                  <a:pt x="200" y="377"/>
                  <a:pt x="194" y="376"/>
                </a:cubicBezTo>
                <a:cubicBezTo>
                  <a:pt x="187" y="375"/>
                  <a:pt x="181" y="374"/>
                  <a:pt x="177" y="372"/>
                </a:cubicBezTo>
                <a:cubicBezTo>
                  <a:pt x="167" y="369"/>
                  <a:pt x="162" y="357"/>
                  <a:pt x="160" y="350"/>
                </a:cubicBezTo>
                <a:cubicBezTo>
                  <a:pt x="159" y="343"/>
                  <a:pt x="156" y="332"/>
                  <a:pt x="161" y="324"/>
                </a:cubicBezTo>
                <a:cubicBezTo>
                  <a:pt x="167" y="317"/>
                  <a:pt x="173" y="302"/>
                  <a:pt x="176" y="291"/>
                </a:cubicBezTo>
                <a:cubicBezTo>
                  <a:pt x="180" y="272"/>
                  <a:pt x="179" y="258"/>
                  <a:pt x="172" y="250"/>
                </a:cubicBezTo>
                <a:cubicBezTo>
                  <a:pt x="164" y="240"/>
                  <a:pt x="149" y="240"/>
                  <a:pt x="149" y="240"/>
                </a:cubicBezTo>
                <a:cubicBezTo>
                  <a:pt x="149" y="240"/>
                  <a:pt x="149" y="240"/>
                  <a:pt x="149" y="240"/>
                </a:cubicBezTo>
                <a:cubicBezTo>
                  <a:pt x="149" y="240"/>
                  <a:pt x="149" y="240"/>
                  <a:pt x="149" y="240"/>
                </a:cubicBezTo>
                <a:cubicBezTo>
                  <a:pt x="148" y="240"/>
                  <a:pt x="134" y="240"/>
                  <a:pt x="125" y="250"/>
                </a:cubicBezTo>
                <a:cubicBezTo>
                  <a:pt x="119" y="259"/>
                  <a:pt x="118" y="272"/>
                  <a:pt x="122" y="291"/>
                </a:cubicBezTo>
                <a:cubicBezTo>
                  <a:pt x="125" y="302"/>
                  <a:pt x="131" y="317"/>
                  <a:pt x="136" y="324"/>
                </a:cubicBezTo>
                <a:cubicBezTo>
                  <a:pt x="142" y="332"/>
                  <a:pt x="139" y="344"/>
                  <a:pt x="137" y="350"/>
                </a:cubicBezTo>
                <a:cubicBezTo>
                  <a:pt x="135" y="357"/>
                  <a:pt x="131" y="369"/>
                  <a:pt x="121" y="372"/>
                </a:cubicBezTo>
                <a:cubicBezTo>
                  <a:pt x="120" y="373"/>
                  <a:pt x="118" y="373"/>
                  <a:pt x="117" y="373"/>
                </a:cubicBezTo>
                <a:cubicBezTo>
                  <a:pt x="113" y="373"/>
                  <a:pt x="109" y="370"/>
                  <a:pt x="107" y="366"/>
                </a:cubicBezTo>
                <a:cubicBezTo>
                  <a:pt x="105" y="361"/>
                  <a:pt x="108" y="354"/>
                  <a:pt x="113" y="352"/>
                </a:cubicBezTo>
                <a:cubicBezTo>
                  <a:pt x="115" y="351"/>
                  <a:pt x="119" y="340"/>
                  <a:pt x="118" y="336"/>
                </a:cubicBezTo>
                <a:cubicBezTo>
                  <a:pt x="112" y="326"/>
                  <a:pt x="105" y="310"/>
                  <a:pt x="101" y="296"/>
                </a:cubicBezTo>
                <a:cubicBezTo>
                  <a:pt x="95" y="270"/>
                  <a:pt x="98" y="250"/>
                  <a:pt x="109" y="237"/>
                </a:cubicBezTo>
                <a:cubicBezTo>
                  <a:pt x="123" y="219"/>
                  <a:pt x="146" y="218"/>
                  <a:pt x="149" y="218"/>
                </a:cubicBezTo>
                <a:cubicBezTo>
                  <a:pt x="149" y="218"/>
                  <a:pt x="149" y="218"/>
                  <a:pt x="149" y="218"/>
                </a:cubicBezTo>
                <a:cubicBezTo>
                  <a:pt x="149" y="218"/>
                  <a:pt x="149" y="218"/>
                  <a:pt x="149" y="218"/>
                </a:cubicBezTo>
                <a:cubicBezTo>
                  <a:pt x="149" y="218"/>
                  <a:pt x="149" y="218"/>
                  <a:pt x="149" y="218"/>
                </a:cubicBezTo>
                <a:cubicBezTo>
                  <a:pt x="149" y="218"/>
                  <a:pt x="149" y="218"/>
                  <a:pt x="149" y="218"/>
                </a:cubicBezTo>
                <a:cubicBezTo>
                  <a:pt x="153" y="218"/>
                  <a:pt x="175" y="219"/>
                  <a:pt x="189" y="237"/>
                </a:cubicBezTo>
                <a:cubicBezTo>
                  <a:pt x="200" y="250"/>
                  <a:pt x="203" y="270"/>
                  <a:pt x="196" y="296"/>
                </a:cubicBezTo>
                <a:cubicBezTo>
                  <a:pt x="193" y="310"/>
                  <a:pt x="186" y="326"/>
                  <a:pt x="180" y="336"/>
                </a:cubicBezTo>
                <a:cubicBezTo>
                  <a:pt x="179" y="340"/>
                  <a:pt x="183" y="351"/>
                  <a:pt x="185" y="353"/>
                </a:cubicBezTo>
                <a:cubicBezTo>
                  <a:pt x="187" y="353"/>
                  <a:pt x="193" y="354"/>
                  <a:pt x="198" y="355"/>
                </a:cubicBezTo>
                <a:cubicBezTo>
                  <a:pt x="210" y="357"/>
                  <a:pt x="223" y="359"/>
                  <a:pt x="230" y="366"/>
                </a:cubicBezTo>
                <a:cubicBezTo>
                  <a:pt x="235" y="370"/>
                  <a:pt x="235" y="376"/>
                  <a:pt x="231" y="381"/>
                </a:cubicBezTo>
                <a:close/>
                <a:moveTo>
                  <a:pt x="416" y="320"/>
                </a:moveTo>
                <a:cubicBezTo>
                  <a:pt x="416" y="326"/>
                  <a:pt x="411" y="330"/>
                  <a:pt x="405" y="330"/>
                </a:cubicBezTo>
                <a:cubicBezTo>
                  <a:pt x="224" y="330"/>
                  <a:pt x="224" y="330"/>
                  <a:pt x="224" y="330"/>
                </a:cubicBezTo>
                <a:cubicBezTo>
                  <a:pt x="218" y="330"/>
                  <a:pt x="213" y="326"/>
                  <a:pt x="213" y="320"/>
                </a:cubicBezTo>
                <a:cubicBezTo>
                  <a:pt x="213" y="314"/>
                  <a:pt x="218" y="309"/>
                  <a:pt x="224" y="309"/>
                </a:cubicBezTo>
                <a:cubicBezTo>
                  <a:pt x="394" y="309"/>
                  <a:pt x="394" y="309"/>
                  <a:pt x="394" y="309"/>
                </a:cubicBezTo>
                <a:cubicBezTo>
                  <a:pt x="394" y="181"/>
                  <a:pt x="394" y="181"/>
                  <a:pt x="394" y="181"/>
                </a:cubicBezTo>
                <a:cubicBezTo>
                  <a:pt x="170" y="181"/>
                  <a:pt x="170" y="181"/>
                  <a:pt x="170" y="181"/>
                </a:cubicBezTo>
                <a:cubicBezTo>
                  <a:pt x="170" y="192"/>
                  <a:pt x="170" y="192"/>
                  <a:pt x="170" y="192"/>
                </a:cubicBezTo>
                <a:cubicBezTo>
                  <a:pt x="170" y="198"/>
                  <a:pt x="166" y="202"/>
                  <a:pt x="160" y="202"/>
                </a:cubicBezTo>
                <a:cubicBezTo>
                  <a:pt x="154" y="202"/>
                  <a:pt x="149" y="198"/>
                  <a:pt x="149" y="192"/>
                </a:cubicBezTo>
                <a:cubicBezTo>
                  <a:pt x="149" y="170"/>
                  <a:pt x="149" y="170"/>
                  <a:pt x="149" y="170"/>
                </a:cubicBezTo>
                <a:cubicBezTo>
                  <a:pt x="149" y="164"/>
                  <a:pt x="154" y="160"/>
                  <a:pt x="160" y="160"/>
                </a:cubicBezTo>
                <a:cubicBezTo>
                  <a:pt x="405" y="160"/>
                  <a:pt x="405" y="160"/>
                  <a:pt x="405" y="160"/>
                </a:cubicBezTo>
                <a:cubicBezTo>
                  <a:pt x="411" y="160"/>
                  <a:pt x="416" y="164"/>
                  <a:pt x="416" y="170"/>
                </a:cubicBezTo>
                <a:lnTo>
                  <a:pt x="416" y="320"/>
                </a:lnTo>
                <a:close/>
                <a:moveTo>
                  <a:pt x="234" y="256"/>
                </a:moveTo>
                <a:cubicBezTo>
                  <a:pt x="362" y="256"/>
                  <a:pt x="362" y="256"/>
                  <a:pt x="362" y="256"/>
                </a:cubicBezTo>
                <a:cubicBezTo>
                  <a:pt x="368" y="256"/>
                  <a:pt x="373" y="260"/>
                  <a:pt x="373" y="266"/>
                </a:cubicBezTo>
                <a:cubicBezTo>
                  <a:pt x="373" y="272"/>
                  <a:pt x="368" y="277"/>
                  <a:pt x="362" y="277"/>
                </a:cubicBezTo>
                <a:cubicBezTo>
                  <a:pt x="234" y="277"/>
                  <a:pt x="234" y="277"/>
                  <a:pt x="234" y="277"/>
                </a:cubicBezTo>
                <a:cubicBezTo>
                  <a:pt x="228" y="277"/>
                  <a:pt x="224" y="272"/>
                  <a:pt x="224" y="266"/>
                </a:cubicBezTo>
                <a:cubicBezTo>
                  <a:pt x="224" y="260"/>
                  <a:pt x="228" y="256"/>
                  <a:pt x="234" y="256"/>
                </a:cubicBezTo>
                <a:close/>
                <a:moveTo>
                  <a:pt x="224" y="224"/>
                </a:moveTo>
                <a:cubicBezTo>
                  <a:pt x="224" y="218"/>
                  <a:pt x="228" y="213"/>
                  <a:pt x="234" y="213"/>
                </a:cubicBezTo>
                <a:cubicBezTo>
                  <a:pt x="362" y="213"/>
                  <a:pt x="362" y="213"/>
                  <a:pt x="362" y="213"/>
                </a:cubicBezTo>
                <a:cubicBezTo>
                  <a:pt x="368" y="213"/>
                  <a:pt x="373" y="218"/>
                  <a:pt x="373" y="224"/>
                </a:cubicBezTo>
                <a:cubicBezTo>
                  <a:pt x="373" y="230"/>
                  <a:pt x="368" y="234"/>
                  <a:pt x="362" y="234"/>
                </a:cubicBezTo>
                <a:cubicBezTo>
                  <a:pt x="234" y="234"/>
                  <a:pt x="234" y="234"/>
                  <a:pt x="234" y="234"/>
                </a:cubicBezTo>
                <a:cubicBezTo>
                  <a:pt x="228" y="234"/>
                  <a:pt x="224" y="230"/>
                  <a:pt x="224" y="22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nvGrpSpPr>
          <p:cNvPr id="1445" name="Google Shape;1445;p3"/>
          <p:cNvGrpSpPr/>
          <p:nvPr/>
        </p:nvGrpSpPr>
        <p:grpSpPr>
          <a:xfrm>
            <a:off x="469122" y="3902805"/>
            <a:ext cx="369676" cy="369676"/>
            <a:chOff x="5426" y="1148"/>
            <a:chExt cx="340" cy="340"/>
          </a:xfrm>
        </p:grpSpPr>
        <p:sp>
          <p:nvSpPr>
            <p:cNvPr id="1446" name="Google Shape;1446;p3"/>
            <p:cNvSpPr/>
            <p:nvPr/>
          </p:nvSpPr>
          <p:spPr>
            <a:xfrm>
              <a:off x="5518" y="1254"/>
              <a:ext cx="156" cy="142"/>
            </a:xfrm>
            <a:custGeom>
              <a:avLst/>
              <a:gdLst/>
              <a:ahLst/>
              <a:cxnLst/>
              <a:rect l="l" t="t" r="r" b="b"/>
              <a:pathLst>
                <a:path w="235" h="213" extrusionOk="0">
                  <a:moveTo>
                    <a:pt x="203" y="53"/>
                  </a:moveTo>
                  <a:cubicBezTo>
                    <a:pt x="203" y="55"/>
                    <a:pt x="203" y="56"/>
                    <a:pt x="202" y="57"/>
                  </a:cubicBezTo>
                  <a:cubicBezTo>
                    <a:pt x="189" y="87"/>
                    <a:pt x="155" y="106"/>
                    <a:pt x="117" y="106"/>
                  </a:cubicBezTo>
                  <a:cubicBezTo>
                    <a:pt x="80" y="106"/>
                    <a:pt x="47" y="87"/>
                    <a:pt x="33" y="57"/>
                  </a:cubicBezTo>
                  <a:cubicBezTo>
                    <a:pt x="33" y="56"/>
                    <a:pt x="32" y="55"/>
                    <a:pt x="32" y="53"/>
                  </a:cubicBezTo>
                  <a:cubicBezTo>
                    <a:pt x="32" y="0"/>
                    <a:pt x="32" y="0"/>
                    <a:pt x="32" y="0"/>
                  </a:cubicBezTo>
                  <a:cubicBezTo>
                    <a:pt x="0" y="0"/>
                    <a:pt x="0" y="0"/>
                    <a:pt x="0" y="0"/>
                  </a:cubicBezTo>
                  <a:cubicBezTo>
                    <a:pt x="0" y="213"/>
                    <a:pt x="0" y="213"/>
                    <a:pt x="0" y="213"/>
                  </a:cubicBezTo>
                  <a:cubicBezTo>
                    <a:pt x="235" y="213"/>
                    <a:pt x="235" y="213"/>
                    <a:pt x="235" y="213"/>
                  </a:cubicBezTo>
                  <a:cubicBezTo>
                    <a:pt x="235" y="0"/>
                    <a:pt x="235" y="0"/>
                    <a:pt x="235" y="0"/>
                  </a:cubicBezTo>
                  <a:cubicBezTo>
                    <a:pt x="203" y="0"/>
                    <a:pt x="203" y="0"/>
                    <a:pt x="203" y="0"/>
                  </a:cubicBezTo>
                  <a:lnTo>
                    <a:pt x="203" y="53"/>
                  </a:lnTo>
                  <a:close/>
                  <a:moveTo>
                    <a:pt x="203" y="192"/>
                  </a:moveTo>
                  <a:cubicBezTo>
                    <a:pt x="32" y="192"/>
                    <a:pt x="32" y="192"/>
                    <a:pt x="32" y="192"/>
                  </a:cubicBezTo>
                  <a:cubicBezTo>
                    <a:pt x="26" y="192"/>
                    <a:pt x="22" y="187"/>
                    <a:pt x="22" y="181"/>
                  </a:cubicBezTo>
                  <a:cubicBezTo>
                    <a:pt x="22" y="175"/>
                    <a:pt x="26" y="170"/>
                    <a:pt x="32" y="170"/>
                  </a:cubicBezTo>
                  <a:cubicBezTo>
                    <a:pt x="203" y="170"/>
                    <a:pt x="203" y="170"/>
                    <a:pt x="203" y="170"/>
                  </a:cubicBezTo>
                  <a:cubicBezTo>
                    <a:pt x="209" y="170"/>
                    <a:pt x="214" y="175"/>
                    <a:pt x="214" y="181"/>
                  </a:cubicBezTo>
                  <a:cubicBezTo>
                    <a:pt x="214" y="187"/>
                    <a:pt x="209" y="192"/>
                    <a:pt x="203" y="192"/>
                  </a:cubicBezTo>
                  <a:close/>
                  <a:moveTo>
                    <a:pt x="214" y="138"/>
                  </a:moveTo>
                  <a:cubicBezTo>
                    <a:pt x="214" y="144"/>
                    <a:pt x="209" y="149"/>
                    <a:pt x="203" y="149"/>
                  </a:cubicBezTo>
                  <a:cubicBezTo>
                    <a:pt x="32" y="149"/>
                    <a:pt x="32" y="149"/>
                    <a:pt x="32" y="149"/>
                  </a:cubicBezTo>
                  <a:cubicBezTo>
                    <a:pt x="26" y="149"/>
                    <a:pt x="22" y="144"/>
                    <a:pt x="22" y="138"/>
                  </a:cubicBezTo>
                  <a:cubicBezTo>
                    <a:pt x="22" y="132"/>
                    <a:pt x="26" y="128"/>
                    <a:pt x="32" y="128"/>
                  </a:cubicBezTo>
                  <a:cubicBezTo>
                    <a:pt x="203" y="128"/>
                    <a:pt x="203" y="128"/>
                    <a:pt x="203" y="128"/>
                  </a:cubicBezTo>
                  <a:cubicBezTo>
                    <a:pt x="209" y="128"/>
                    <a:pt x="214" y="132"/>
                    <a:pt x="214" y="13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7" name="Google Shape;1447;p3"/>
            <p:cNvSpPr/>
            <p:nvPr/>
          </p:nvSpPr>
          <p:spPr>
            <a:xfrm>
              <a:off x="5553" y="1233"/>
              <a:ext cx="85" cy="78"/>
            </a:xfrm>
            <a:custGeom>
              <a:avLst/>
              <a:gdLst/>
              <a:ahLst/>
              <a:cxnLst/>
              <a:rect l="l" t="t" r="r" b="b"/>
              <a:pathLst>
                <a:path w="128" h="117" extrusionOk="0">
                  <a:moveTo>
                    <a:pt x="63" y="117"/>
                  </a:moveTo>
                  <a:cubicBezTo>
                    <a:pt x="91" y="117"/>
                    <a:pt x="117" y="103"/>
                    <a:pt x="128" y="83"/>
                  </a:cubicBezTo>
                  <a:cubicBezTo>
                    <a:pt x="128" y="0"/>
                    <a:pt x="128" y="0"/>
                    <a:pt x="128" y="0"/>
                  </a:cubicBezTo>
                  <a:cubicBezTo>
                    <a:pt x="0" y="0"/>
                    <a:pt x="0" y="0"/>
                    <a:pt x="0" y="0"/>
                  </a:cubicBezTo>
                  <a:cubicBezTo>
                    <a:pt x="0" y="83"/>
                    <a:pt x="0" y="83"/>
                    <a:pt x="0" y="83"/>
                  </a:cubicBezTo>
                  <a:cubicBezTo>
                    <a:pt x="9" y="100"/>
                    <a:pt x="31" y="117"/>
                    <a:pt x="63" y="117"/>
                  </a:cubicBezTo>
                  <a:close/>
                  <a:moveTo>
                    <a:pt x="24" y="45"/>
                  </a:moveTo>
                  <a:cubicBezTo>
                    <a:pt x="28" y="41"/>
                    <a:pt x="35" y="41"/>
                    <a:pt x="39" y="45"/>
                  </a:cubicBezTo>
                  <a:cubicBezTo>
                    <a:pt x="53" y="59"/>
                    <a:pt x="53" y="59"/>
                    <a:pt x="53" y="59"/>
                  </a:cubicBezTo>
                  <a:cubicBezTo>
                    <a:pt x="53" y="32"/>
                    <a:pt x="53" y="32"/>
                    <a:pt x="53" y="32"/>
                  </a:cubicBezTo>
                  <a:cubicBezTo>
                    <a:pt x="53" y="26"/>
                    <a:pt x="58" y="21"/>
                    <a:pt x="64" y="21"/>
                  </a:cubicBezTo>
                  <a:cubicBezTo>
                    <a:pt x="70" y="21"/>
                    <a:pt x="74" y="26"/>
                    <a:pt x="74" y="32"/>
                  </a:cubicBezTo>
                  <a:cubicBezTo>
                    <a:pt x="74" y="59"/>
                    <a:pt x="74" y="59"/>
                    <a:pt x="74" y="59"/>
                  </a:cubicBezTo>
                  <a:cubicBezTo>
                    <a:pt x="88" y="45"/>
                    <a:pt x="88" y="45"/>
                    <a:pt x="88" y="45"/>
                  </a:cubicBezTo>
                  <a:cubicBezTo>
                    <a:pt x="92" y="41"/>
                    <a:pt x="99" y="41"/>
                    <a:pt x="103" y="45"/>
                  </a:cubicBezTo>
                  <a:cubicBezTo>
                    <a:pt x="107" y="50"/>
                    <a:pt x="107" y="56"/>
                    <a:pt x="103" y="61"/>
                  </a:cubicBezTo>
                  <a:cubicBezTo>
                    <a:pt x="71" y="93"/>
                    <a:pt x="71" y="93"/>
                    <a:pt x="71" y="93"/>
                  </a:cubicBezTo>
                  <a:cubicBezTo>
                    <a:pt x="69" y="95"/>
                    <a:pt x="66" y="96"/>
                    <a:pt x="64" y="96"/>
                  </a:cubicBezTo>
                  <a:cubicBezTo>
                    <a:pt x="61" y="96"/>
                    <a:pt x="58" y="95"/>
                    <a:pt x="56" y="93"/>
                  </a:cubicBezTo>
                  <a:cubicBezTo>
                    <a:pt x="24" y="61"/>
                    <a:pt x="24" y="61"/>
                    <a:pt x="24" y="61"/>
                  </a:cubicBezTo>
                  <a:cubicBezTo>
                    <a:pt x="20" y="56"/>
                    <a:pt x="20" y="50"/>
                    <a:pt x="24" y="4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8" name="Google Shape;1448;p3"/>
            <p:cNvSpPr/>
            <p:nvPr/>
          </p:nvSpPr>
          <p:spPr>
            <a:xfrm>
              <a:off x="5426" y="1148"/>
              <a:ext cx="340" cy="340"/>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4" y="384"/>
                  </a:moveTo>
                  <a:cubicBezTo>
                    <a:pt x="394" y="390"/>
                    <a:pt x="390" y="394"/>
                    <a:pt x="384" y="394"/>
                  </a:cubicBezTo>
                  <a:cubicBezTo>
                    <a:pt x="128" y="394"/>
                    <a:pt x="128" y="394"/>
                    <a:pt x="128" y="394"/>
                  </a:cubicBezTo>
                  <a:cubicBezTo>
                    <a:pt x="122" y="394"/>
                    <a:pt x="117" y="390"/>
                    <a:pt x="117" y="384"/>
                  </a:cubicBezTo>
                  <a:cubicBezTo>
                    <a:pt x="117" y="149"/>
                    <a:pt x="117" y="149"/>
                    <a:pt x="117" y="149"/>
                  </a:cubicBezTo>
                  <a:cubicBezTo>
                    <a:pt x="117" y="143"/>
                    <a:pt x="122" y="138"/>
                    <a:pt x="128" y="138"/>
                  </a:cubicBezTo>
                  <a:cubicBezTo>
                    <a:pt x="170" y="138"/>
                    <a:pt x="170" y="138"/>
                    <a:pt x="170" y="138"/>
                  </a:cubicBezTo>
                  <a:cubicBezTo>
                    <a:pt x="170" y="117"/>
                    <a:pt x="170" y="117"/>
                    <a:pt x="170" y="117"/>
                  </a:cubicBezTo>
                  <a:cubicBezTo>
                    <a:pt x="170" y="111"/>
                    <a:pt x="175" y="106"/>
                    <a:pt x="181" y="106"/>
                  </a:cubicBezTo>
                  <a:cubicBezTo>
                    <a:pt x="330" y="106"/>
                    <a:pt x="330" y="106"/>
                    <a:pt x="330" y="106"/>
                  </a:cubicBezTo>
                  <a:cubicBezTo>
                    <a:pt x="336" y="106"/>
                    <a:pt x="341" y="111"/>
                    <a:pt x="341" y="117"/>
                  </a:cubicBezTo>
                  <a:cubicBezTo>
                    <a:pt x="341" y="138"/>
                    <a:pt x="341" y="138"/>
                    <a:pt x="341" y="138"/>
                  </a:cubicBezTo>
                  <a:cubicBezTo>
                    <a:pt x="384" y="138"/>
                    <a:pt x="384" y="138"/>
                    <a:pt x="384" y="138"/>
                  </a:cubicBezTo>
                  <a:cubicBezTo>
                    <a:pt x="390" y="138"/>
                    <a:pt x="394" y="143"/>
                    <a:pt x="394" y="149"/>
                  </a:cubicBezTo>
                  <a:lnTo>
                    <a:pt x="394" y="38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sp>
        <p:nvSpPr>
          <p:cNvPr id="1449" name="Google Shape;1449;p3"/>
          <p:cNvSpPr/>
          <p:nvPr/>
        </p:nvSpPr>
        <p:spPr>
          <a:xfrm>
            <a:off x="470145" y="2151312"/>
            <a:ext cx="367631" cy="367631"/>
          </a:xfrm>
          <a:custGeom>
            <a:avLst/>
            <a:gdLst/>
            <a:ahLst/>
            <a:cxnLst/>
            <a:rect l="l" t="t" r="r" b="b"/>
            <a:pathLst>
              <a:path w="512" h="512" extrusionOk="0">
                <a:moveTo>
                  <a:pt x="393" y="234"/>
                </a:moveTo>
                <a:cubicBezTo>
                  <a:pt x="368" y="234"/>
                  <a:pt x="368" y="234"/>
                  <a:pt x="368" y="234"/>
                </a:cubicBezTo>
                <a:cubicBezTo>
                  <a:pt x="364" y="234"/>
                  <a:pt x="359" y="231"/>
                  <a:pt x="358" y="227"/>
                </a:cubicBezTo>
                <a:cubicBezTo>
                  <a:pt x="356" y="219"/>
                  <a:pt x="353" y="211"/>
                  <a:pt x="349" y="204"/>
                </a:cubicBezTo>
                <a:cubicBezTo>
                  <a:pt x="346" y="200"/>
                  <a:pt x="347" y="194"/>
                  <a:pt x="351" y="191"/>
                </a:cubicBezTo>
                <a:cubicBezTo>
                  <a:pt x="367" y="174"/>
                  <a:pt x="367" y="174"/>
                  <a:pt x="367" y="174"/>
                </a:cubicBezTo>
                <a:cubicBezTo>
                  <a:pt x="366" y="173"/>
                  <a:pt x="366" y="173"/>
                  <a:pt x="366" y="173"/>
                </a:cubicBezTo>
                <a:cubicBezTo>
                  <a:pt x="366" y="173"/>
                  <a:pt x="366" y="172"/>
                  <a:pt x="366" y="172"/>
                </a:cubicBezTo>
                <a:cubicBezTo>
                  <a:pt x="366" y="172"/>
                  <a:pt x="366" y="172"/>
                  <a:pt x="366" y="172"/>
                </a:cubicBezTo>
                <a:cubicBezTo>
                  <a:pt x="358" y="162"/>
                  <a:pt x="349" y="153"/>
                  <a:pt x="340" y="146"/>
                </a:cubicBezTo>
                <a:cubicBezTo>
                  <a:pt x="340" y="146"/>
                  <a:pt x="340" y="146"/>
                  <a:pt x="339" y="145"/>
                </a:cubicBezTo>
                <a:cubicBezTo>
                  <a:pt x="339" y="145"/>
                  <a:pt x="339" y="145"/>
                  <a:pt x="338" y="145"/>
                </a:cubicBezTo>
                <a:cubicBezTo>
                  <a:pt x="337" y="144"/>
                  <a:pt x="337" y="144"/>
                  <a:pt x="337" y="144"/>
                </a:cubicBezTo>
                <a:cubicBezTo>
                  <a:pt x="320" y="161"/>
                  <a:pt x="320" y="161"/>
                  <a:pt x="320" y="161"/>
                </a:cubicBezTo>
                <a:cubicBezTo>
                  <a:pt x="317" y="164"/>
                  <a:pt x="312" y="165"/>
                  <a:pt x="308" y="163"/>
                </a:cubicBezTo>
                <a:cubicBezTo>
                  <a:pt x="300" y="159"/>
                  <a:pt x="293" y="155"/>
                  <a:pt x="285" y="153"/>
                </a:cubicBezTo>
                <a:cubicBezTo>
                  <a:pt x="280" y="152"/>
                  <a:pt x="277" y="148"/>
                  <a:pt x="277" y="143"/>
                </a:cubicBezTo>
                <a:cubicBezTo>
                  <a:pt x="277" y="119"/>
                  <a:pt x="277" y="119"/>
                  <a:pt x="277" y="119"/>
                </a:cubicBezTo>
                <a:cubicBezTo>
                  <a:pt x="274" y="118"/>
                  <a:pt x="270" y="118"/>
                  <a:pt x="267" y="118"/>
                </a:cubicBezTo>
                <a:cubicBezTo>
                  <a:pt x="259" y="117"/>
                  <a:pt x="252" y="117"/>
                  <a:pt x="245" y="118"/>
                </a:cubicBezTo>
                <a:cubicBezTo>
                  <a:pt x="241" y="118"/>
                  <a:pt x="238" y="118"/>
                  <a:pt x="234" y="119"/>
                </a:cubicBezTo>
                <a:cubicBezTo>
                  <a:pt x="234" y="143"/>
                  <a:pt x="234" y="143"/>
                  <a:pt x="234" y="143"/>
                </a:cubicBezTo>
                <a:cubicBezTo>
                  <a:pt x="234" y="148"/>
                  <a:pt x="231" y="152"/>
                  <a:pt x="227" y="153"/>
                </a:cubicBezTo>
                <a:cubicBezTo>
                  <a:pt x="219" y="155"/>
                  <a:pt x="211" y="159"/>
                  <a:pt x="204" y="163"/>
                </a:cubicBezTo>
                <a:cubicBezTo>
                  <a:pt x="200" y="165"/>
                  <a:pt x="194" y="164"/>
                  <a:pt x="191" y="161"/>
                </a:cubicBezTo>
                <a:cubicBezTo>
                  <a:pt x="174" y="144"/>
                  <a:pt x="174" y="144"/>
                  <a:pt x="174" y="144"/>
                </a:cubicBezTo>
                <a:cubicBezTo>
                  <a:pt x="174" y="144"/>
                  <a:pt x="173" y="144"/>
                  <a:pt x="173" y="145"/>
                </a:cubicBezTo>
                <a:cubicBezTo>
                  <a:pt x="162" y="153"/>
                  <a:pt x="153" y="162"/>
                  <a:pt x="145" y="173"/>
                </a:cubicBezTo>
                <a:cubicBezTo>
                  <a:pt x="144" y="173"/>
                  <a:pt x="144" y="174"/>
                  <a:pt x="144" y="174"/>
                </a:cubicBezTo>
                <a:cubicBezTo>
                  <a:pt x="161" y="191"/>
                  <a:pt x="161" y="191"/>
                  <a:pt x="161" y="191"/>
                </a:cubicBezTo>
                <a:cubicBezTo>
                  <a:pt x="164" y="194"/>
                  <a:pt x="165" y="200"/>
                  <a:pt x="163" y="204"/>
                </a:cubicBezTo>
                <a:cubicBezTo>
                  <a:pt x="159" y="211"/>
                  <a:pt x="155" y="219"/>
                  <a:pt x="153" y="227"/>
                </a:cubicBezTo>
                <a:cubicBezTo>
                  <a:pt x="152" y="231"/>
                  <a:pt x="148" y="234"/>
                  <a:pt x="143" y="234"/>
                </a:cubicBezTo>
                <a:cubicBezTo>
                  <a:pt x="119" y="234"/>
                  <a:pt x="119" y="234"/>
                  <a:pt x="119" y="234"/>
                </a:cubicBezTo>
                <a:cubicBezTo>
                  <a:pt x="118" y="238"/>
                  <a:pt x="118" y="241"/>
                  <a:pt x="118" y="245"/>
                </a:cubicBezTo>
                <a:cubicBezTo>
                  <a:pt x="117" y="248"/>
                  <a:pt x="117" y="252"/>
                  <a:pt x="117" y="256"/>
                </a:cubicBezTo>
                <a:cubicBezTo>
                  <a:pt x="117" y="259"/>
                  <a:pt x="117" y="263"/>
                  <a:pt x="118" y="267"/>
                </a:cubicBezTo>
                <a:cubicBezTo>
                  <a:pt x="118" y="270"/>
                  <a:pt x="118" y="274"/>
                  <a:pt x="119" y="277"/>
                </a:cubicBezTo>
                <a:cubicBezTo>
                  <a:pt x="143" y="277"/>
                  <a:pt x="143" y="277"/>
                  <a:pt x="143" y="277"/>
                </a:cubicBezTo>
                <a:cubicBezTo>
                  <a:pt x="148" y="277"/>
                  <a:pt x="152" y="280"/>
                  <a:pt x="153" y="285"/>
                </a:cubicBezTo>
                <a:cubicBezTo>
                  <a:pt x="155" y="293"/>
                  <a:pt x="159" y="300"/>
                  <a:pt x="163" y="308"/>
                </a:cubicBezTo>
                <a:cubicBezTo>
                  <a:pt x="165" y="312"/>
                  <a:pt x="164" y="317"/>
                  <a:pt x="161" y="320"/>
                </a:cubicBezTo>
                <a:cubicBezTo>
                  <a:pt x="144" y="337"/>
                  <a:pt x="144" y="337"/>
                  <a:pt x="144" y="337"/>
                </a:cubicBezTo>
                <a:cubicBezTo>
                  <a:pt x="145" y="338"/>
                  <a:pt x="145" y="338"/>
                  <a:pt x="145" y="338"/>
                </a:cubicBezTo>
                <a:cubicBezTo>
                  <a:pt x="145" y="339"/>
                  <a:pt x="145" y="339"/>
                  <a:pt x="145" y="339"/>
                </a:cubicBezTo>
                <a:cubicBezTo>
                  <a:pt x="145" y="339"/>
                  <a:pt x="146" y="340"/>
                  <a:pt x="146" y="340"/>
                </a:cubicBezTo>
                <a:cubicBezTo>
                  <a:pt x="153" y="349"/>
                  <a:pt x="162" y="358"/>
                  <a:pt x="172" y="366"/>
                </a:cubicBezTo>
                <a:cubicBezTo>
                  <a:pt x="172" y="366"/>
                  <a:pt x="172" y="366"/>
                  <a:pt x="172" y="366"/>
                </a:cubicBezTo>
                <a:cubicBezTo>
                  <a:pt x="172" y="366"/>
                  <a:pt x="173" y="366"/>
                  <a:pt x="173" y="367"/>
                </a:cubicBezTo>
                <a:cubicBezTo>
                  <a:pt x="174" y="367"/>
                  <a:pt x="174" y="367"/>
                  <a:pt x="174" y="367"/>
                </a:cubicBezTo>
                <a:cubicBezTo>
                  <a:pt x="191" y="351"/>
                  <a:pt x="191" y="351"/>
                  <a:pt x="191" y="351"/>
                </a:cubicBezTo>
                <a:cubicBezTo>
                  <a:pt x="194" y="347"/>
                  <a:pt x="200" y="346"/>
                  <a:pt x="204" y="349"/>
                </a:cubicBezTo>
                <a:cubicBezTo>
                  <a:pt x="211" y="353"/>
                  <a:pt x="219" y="356"/>
                  <a:pt x="227" y="358"/>
                </a:cubicBezTo>
                <a:cubicBezTo>
                  <a:pt x="231" y="359"/>
                  <a:pt x="234" y="364"/>
                  <a:pt x="234" y="368"/>
                </a:cubicBezTo>
                <a:cubicBezTo>
                  <a:pt x="234" y="393"/>
                  <a:pt x="234" y="393"/>
                  <a:pt x="234" y="393"/>
                </a:cubicBezTo>
                <a:cubicBezTo>
                  <a:pt x="238" y="393"/>
                  <a:pt x="241" y="394"/>
                  <a:pt x="245" y="394"/>
                </a:cubicBezTo>
                <a:cubicBezTo>
                  <a:pt x="245" y="394"/>
                  <a:pt x="245" y="394"/>
                  <a:pt x="245" y="394"/>
                </a:cubicBezTo>
                <a:cubicBezTo>
                  <a:pt x="245" y="394"/>
                  <a:pt x="245" y="394"/>
                  <a:pt x="245" y="394"/>
                </a:cubicBezTo>
                <a:cubicBezTo>
                  <a:pt x="245" y="394"/>
                  <a:pt x="245" y="394"/>
                  <a:pt x="245" y="394"/>
                </a:cubicBezTo>
                <a:cubicBezTo>
                  <a:pt x="252" y="394"/>
                  <a:pt x="259" y="395"/>
                  <a:pt x="267" y="394"/>
                </a:cubicBezTo>
                <a:cubicBezTo>
                  <a:pt x="270" y="394"/>
                  <a:pt x="274" y="393"/>
                  <a:pt x="277" y="393"/>
                </a:cubicBezTo>
                <a:cubicBezTo>
                  <a:pt x="277" y="368"/>
                  <a:pt x="277" y="368"/>
                  <a:pt x="277" y="368"/>
                </a:cubicBezTo>
                <a:cubicBezTo>
                  <a:pt x="277" y="364"/>
                  <a:pt x="280" y="359"/>
                  <a:pt x="285" y="358"/>
                </a:cubicBezTo>
                <a:cubicBezTo>
                  <a:pt x="293" y="356"/>
                  <a:pt x="300" y="353"/>
                  <a:pt x="308" y="349"/>
                </a:cubicBezTo>
                <a:cubicBezTo>
                  <a:pt x="312" y="346"/>
                  <a:pt x="317" y="347"/>
                  <a:pt x="320" y="351"/>
                </a:cubicBezTo>
                <a:cubicBezTo>
                  <a:pt x="337" y="368"/>
                  <a:pt x="337" y="368"/>
                  <a:pt x="337" y="368"/>
                </a:cubicBezTo>
                <a:cubicBezTo>
                  <a:pt x="338" y="367"/>
                  <a:pt x="338" y="367"/>
                  <a:pt x="339" y="367"/>
                </a:cubicBezTo>
                <a:cubicBezTo>
                  <a:pt x="349" y="359"/>
                  <a:pt x="359" y="349"/>
                  <a:pt x="367" y="339"/>
                </a:cubicBezTo>
                <a:cubicBezTo>
                  <a:pt x="367" y="338"/>
                  <a:pt x="367" y="338"/>
                  <a:pt x="368" y="337"/>
                </a:cubicBezTo>
                <a:cubicBezTo>
                  <a:pt x="351" y="320"/>
                  <a:pt x="351" y="320"/>
                  <a:pt x="351" y="320"/>
                </a:cubicBezTo>
                <a:cubicBezTo>
                  <a:pt x="347" y="317"/>
                  <a:pt x="346" y="312"/>
                  <a:pt x="349" y="308"/>
                </a:cubicBezTo>
                <a:cubicBezTo>
                  <a:pt x="353" y="300"/>
                  <a:pt x="356" y="293"/>
                  <a:pt x="358" y="285"/>
                </a:cubicBezTo>
                <a:cubicBezTo>
                  <a:pt x="359" y="280"/>
                  <a:pt x="364" y="277"/>
                  <a:pt x="368" y="277"/>
                </a:cubicBezTo>
                <a:cubicBezTo>
                  <a:pt x="393" y="277"/>
                  <a:pt x="393" y="277"/>
                  <a:pt x="393" y="277"/>
                </a:cubicBezTo>
                <a:cubicBezTo>
                  <a:pt x="393" y="274"/>
                  <a:pt x="393" y="270"/>
                  <a:pt x="394" y="267"/>
                </a:cubicBezTo>
                <a:cubicBezTo>
                  <a:pt x="394" y="263"/>
                  <a:pt x="394" y="259"/>
                  <a:pt x="394" y="256"/>
                </a:cubicBezTo>
                <a:cubicBezTo>
                  <a:pt x="394" y="252"/>
                  <a:pt x="394" y="248"/>
                  <a:pt x="394" y="245"/>
                </a:cubicBezTo>
                <a:cubicBezTo>
                  <a:pt x="393" y="241"/>
                  <a:pt x="393" y="238"/>
                  <a:pt x="393" y="234"/>
                </a:cubicBezTo>
                <a:close/>
                <a:moveTo>
                  <a:pt x="256" y="320"/>
                </a:moveTo>
                <a:cubicBezTo>
                  <a:pt x="220" y="320"/>
                  <a:pt x="192" y="291"/>
                  <a:pt x="192" y="256"/>
                </a:cubicBezTo>
                <a:cubicBezTo>
                  <a:pt x="192" y="220"/>
                  <a:pt x="220" y="192"/>
                  <a:pt x="256" y="192"/>
                </a:cubicBezTo>
                <a:cubicBezTo>
                  <a:pt x="291" y="192"/>
                  <a:pt x="320" y="220"/>
                  <a:pt x="320" y="256"/>
                </a:cubicBezTo>
                <a:cubicBezTo>
                  <a:pt x="320" y="291"/>
                  <a:pt x="291" y="320"/>
                  <a:pt x="256" y="320"/>
                </a:cubicBezTo>
                <a:close/>
                <a:moveTo>
                  <a:pt x="298" y="256"/>
                </a:moveTo>
                <a:cubicBezTo>
                  <a:pt x="298" y="279"/>
                  <a:pt x="279" y="298"/>
                  <a:pt x="256" y="298"/>
                </a:cubicBezTo>
                <a:cubicBezTo>
                  <a:pt x="232" y="298"/>
                  <a:pt x="213" y="279"/>
                  <a:pt x="213" y="256"/>
                </a:cubicBezTo>
                <a:cubicBezTo>
                  <a:pt x="213" y="232"/>
                  <a:pt x="232" y="213"/>
                  <a:pt x="256" y="213"/>
                </a:cubicBezTo>
                <a:cubicBezTo>
                  <a:pt x="279" y="213"/>
                  <a:pt x="298" y="232"/>
                  <a:pt x="298" y="25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68"/>
                </a:moveTo>
                <a:cubicBezTo>
                  <a:pt x="414" y="276"/>
                  <a:pt x="413" y="283"/>
                  <a:pt x="412" y="290"/>
                </a:cubicBezTo>
                <a:cubicBezTo>
                  <a:pt x="411" y="295"/>
                  <a:pt x="406" y="298"/>
                  <a:pt x="401" y="298"/>
                </a:cubicBezTo>
                <a:cubicBezTo>
                  <a:pt x="376" y="298"/>
                  <a:pt x="376" y="298"/>
                  <a:pt x="376" y="298"/>
                </a:cubicBezTo>
                <a:cubicBezTo>
                  <a:pt x="375" y="303"/>
                  <a:pt x="373" y="307"/>
                  <a:pt x="371" y="311"/>
                </a:cubicBezTo>
                <a:cubicBezTo>
                  <a:pt x="389" y="329"/>
                  <a:pt x="389" y="329"/>
                  <a:pt x="389" y="329"/>
                </a:cubicBezTo>
                <a:cubicBezTo>
                  <a:pt x="392" y="332"/>
                  <a:pt x="393" y="338"/>
                  <a:pt x="390" y="342"/>
                </a:cubicBezTo>
                <a:cubicBezTo>
                  <a:pt x="388" y="345"/>
                  <a:pt x="386" y="348"/>
                  <a:pt x="384" y="351"/>
                </a:cubicBezTo>
                <a:cubicBezTo>
                  <a:pt x="375" y="364"/>
                  <a:pt x="364" y="375"/>
                  <a:pt x="351" y="384"/>
                </a:cubicBezTo>
                <a:cubicBezTo>
                  <a:pt x="348" y="386"/>
                  <a:pt x="345" y="388"/>
                  <a:pt x="342" y="390"/>
                </a:cubicBezTo>
                <a:cubicBezTo>
                  <a:pt x="338" y="393"/>
                  <a:pt x="332" y="392"/>
                  <a:pt x="329" y="389"/>
                </a:cubicBezTo>
                <a:cubicBezTo>
                  <a:pt x="311" y="371"/>
                  <a:pt x="311" y="371"/>
                  <a:pt x="311" y="371"/>
                </a:cubicBezTo>
                <a:cubicBezTo>
                  <a:pt x="307" y="373"/>
                  <a:pt x="303" y="375"/>
                  <a:pt x="298" y="376"/>
                </a:cubicBezTo>
                <a:cubicBezTo>
                  <a:pt x="298" y="401"/>
                  <a:pt x="298" y="401"/>
                  <a:pt x="298" y="401"/>
                </a:cubicBezTo>
                <a:cubicBezTo>
                  <a:pt x="298" y="407"/>
                  <a:pt x="295" y="411"/>
                  <a:pt x="290" y="412"/>
                </a:cubicBezTo>
                <a:cubicBezTo>
                  <a:pt x="283" y="414"/>
                  <a:pt x="276" y="415"/>
                  <a:pt x="269" y="415"/>
                </a:cubicBezTo>
                <a:cubicBezTo>
                  <a:pt x="269" y="415"/>
                  <a:pt x="269" y="416"/>
                  <a:pt x="269" y="416"/>
                </a:cubicBezTo>
                <a:cubicBezTo>
                  <a:pt x="268" y="416"/>
                  <a:pt x="268" y="416"/>
                  <a:pt x="268" y="416"/>
                </a:cubicBezTo>
                <a:cubicBezTo>
                  <a:pt x="268" y="416"/>
                  <a:pt x="268" y="416"/>
                  <a:pt x="268" y="416"/>
                </a:cubicBezTo>
                <a:cubicBezTo>
                  <a:pt x="267" y="416"/>
                  <a:pt x="265" y="415"/>
                  <a:pt x="264" y="416"/>
                </a:cubicBezTo>
                <a:cubicBezTo>
                  <a:pt x="261" y="416"/>
                  <a:pt x="258" y="416"/>
                  <a:pt x="256" y="416"/>
                </a:cubicBezTo>
                <a:cubicBezTo>
                  <a:pt x="256" y="416"/>
                  <a:pt x="256" y="416"/>
                  <a:pt x="256" y="416"/>
                </a:cubicBezTo>
                <a:cubicBezTo>
                  <a:pt x="256" y="416"/>
                  <a:pt x="256" y="416"/>
                  <a:pt x="256" y="416"/>
                </a:cubicBezTo>
                <a:cubicBezTo>
                  <a:pt x="253" y="416"/>
                  <a:pt x="251" y="416"/>
                  <a:pt x="249" y="416"/>
                </a:cubicBezTo>
                <a:cubicBezTo>
                  <a:pt x="247" y="416"/>
                  <a:pt x="245" y="416"/>
                  <a:pt x="243" y="416"/>
                </a:cubicBezTo>
                <a:cubicBezTo>
                  <a:pt x="243" y="416"/>
                  <a:pt x="243" y="416"/>
                  <a:pt x="243" y="416"/>
                </a:cubicBezTo>
                <a:cubicBezTo>
                  <a:pt x="243" y="416"/>
                  <a:pt x="243" y="416"/>
                  <a:pt x="243" y="416"/>
                </a:cubicBezTo>
                <a:cubicBezTo>
                  <a:pt x="243" y="416"/>
                  <a:pt x="243" y="416"/>
                  <a:pt x="243" y="416"/>
                </a:cubicBezTo>
                <a:cubicBezTo>
                  <a:pt x="235" y="416"/>
                  <a:pt x="228" y="414"/>
                  <a:pt x="221" y="412"/>
                </a:cubicBezTo>
                <a:cubicBezTo>
                  <a:pt x="216" y="411"/>
                  <a:pt x="213" y="407"/>
                  <a:pt x="213" y="401"/>
                </a:cubicBezTo>
                <a:cubicBezTo>
                  <a:pt x="213" y="376"/>
                  <a:pt x="213" y="376"/>
                  <a:pt x="213" y="376"/>
                </a:cubicBezTo>
                <a:cubicBezTo>
                  <a:pt x="209" y="375"/>
                  <a:pt x="205" y="373"/>
                  <a:pt x="201" y="371"/>
                </a:cubicBezTo>
                <a:cubicBezTo>
                  <a:pt x="183" y="389"/>
                  <a:pt x="183" y="389"/>
                  <a:pt x="183" y="389"/>
                </a:cubicBezTo>
                <a:cubicBezTo>
                  <a:pt x="179" y="392"/>
                  <a:pt x="174" y="393"/>
                  <a:pt x="169" y="390"/>
                </a:cubicBezTo>
                <a:cubicBezTo>
                  <a:pt x="167" y="389"/>
                  <a:pt x="164" y="387"/>
                  <a:pt x="161" y="385"/>
                </a:cubicBezTo>
                <a:cubicBezTo>
                  <a:pt x="161" y="384"/>
                  <a:pt x="160" y="384"/>
                  <a:pt x="160" y="384"/>
                </a:cubicBezTo>
                <a:cubicBezTo>
                  <a:pt x="160" y="383"/>
                  <a:pt x="159" y="383"/>
                  <a:pt x="158" y="382"/>
                </a:cubicBezTo>
                <a:cubicBezTo>
                  <a:pt x="147" y="374"/>
                  <a:pt x="137" y="364"/>
                  <a:pt x="129" y="353"/>
                </a:cubicBezTo>
                <a:cubicBezTo>
                  <a:pt x="128" y="352"/>
                  <a:pt x="128" y="352"/>
                  <a:pt x="128" y="351"/>
                </a:cubicBezTo>
                <a:cubicBezTo>
                  <a:pt x="127" y="351"/>
                  <a:pt x="127" y="350"/>
                  <a:pt x="127" y="350"/>
                </a:cubicBezTo>
                <a:cubicBezTo>
                  <a:pt x="127" y="350"/>
                  <a:pt x="127" y="350"/>
                  <a:pt x="127" y="350"/>
                </a:cubicBezTo>
                <a:cubicBezTo>
                  <a:pt x="125" y="347"/>
                  <a:pt x="123" y="345"/>
                  <a:pt x="121" y="342"/>
                </a:cubicBezTo>
                <a:cubicBezTo>
                  <a:pt x="118" y="338"/>
                  <a:pt x="119" y="332"/>
                  <a:pt x="122" y="329"/>
                </a:cubicBezTo>
                <a:cubicBezTo>
                  <a:pt x="140" y="311"/>
                  <a:pt x="140" y="311"/>
                  <a:pt x="140" y="311"/>
                </a:cubicBezTo>
                <a:cubicBezTo>
                  <a:pt x="138" y="307"/>
                  <a:pt x="137" y="303"/>
                  <a:pt x="135" y="298"/>
                </a:cubicBezTo>
                <a:cubicBezTo>
                  <a:pt x="110" y="298"/>
                  <a:pt x="110" y="298"/>
                  <a:pt x="110" y="298"/>
                </a:cubicBezTo>
                <a:cubicBezTo>
                  <a:pt x="105" y="298"/>
                  <a:pt x="100" y="295"/>
                  <a:pt x="99" y="290"/>
                </a:cubicBezTo>
                <a:cubicBezTo>
                  <a:pt x="98" y="283"/>
                  <a:pt x="97" y="276"/>
                  <a:pt x="96" y="268"/>
                </a:cubicBezTo>
                <a:cubicBezTo>
                  <a:pt x="96" y="265"/>
                  <a:pt x="96" y="262"/>
                  <a:pt x="96" y="259"/>
                </a:cubicBezTo>
                <a:cubicBezTo>
                  <a:pt x="96" y="258"/>
                  <a:pt x="96" y="257"/>
                  <a:pt x="96" y="256"/>
                </a:cubicBezTo>
                <a:cubicBezTo>
                  <a:pt x="96" y="256"/>
                  <a:pt x="96" y="256"/>
                  <a:pt x="96" y="256"/>
                </a:cubicBezTo>
                <a:cubicBezTo>
                  <a:pt x="96" y="256"/>
                  <a:pt x="96" y="256"/>
                  <a:pt x="96" y="256"/>
                </a:cubicBezTo>
                <a:cubicBezTo>
                  <a:pt x="96" y="254"/>
                  <a:pt x="96" y="253"/>
                  <a:pt x="96" y="252"/>
                </a:cubicBezTo>
                <a:cubicBezTo>
                  <a:pt x="96" y="249"/>
                  <a:pt x="96" y="246"/>
                  <a:pt x="96" y="243"/>
                </a:cubicBezTo>
                <a:cubicBezTo>
                  <a:pt x="96" y="243"/>
                  <a:pt x="96" y="243"/>
                  <a:pt x="96" y="243"/>
                </a:cubicBezTo>
                <a:cubicBezTo>
                  <a:pt x="96" y="243"/>
                  <a:pt x="96" y="243"/>
                  <a:pt x="96" y="243"/>
                </a:cubicBezTo>
                <a:cubicBezTo>
                  <a:pt x="96" y="243"/>
                  <a:pt x="96" y="243"/>
                  <a:pt x="96" y="243"/>
                </a:cubicBezTo>
                <a:cubicBezTo>
                  <a:pt x="97" y="235"/>
                  <a:pt x="98" y="228"/>
                  <a:pt x="99" y="221"/>
                </a:cubicBezTo>
                <a:cubicBezTo>
                  <a:pt x="100" y="216"/>
                  <a:pt x="105" y="213"/>
                  <a:pt x="110" y="213"/>
                </a:cubicBezTo>
                <a:cubicBezTo>
                  <a:pt x="135" y="213"/>
                  <a:pt x="135" y="213"/>
                  <a:pt x="135" y="213"/>
                </a:cubicBezTo>
                <a:cubicBezTo>
                  <a:pt x="137" y="209"/>
                  <a:pt x="138" y="205"/>
                  <a:pt x="140" y="201"/>
                </a:cubicBezTo>
                <a:cubicBezTo>
                  <a:pt x="122" y="183"/>
                  <a:pt x="122" y="183"/>
                  <a:pt x="122" y="183"/>
                </a:cubicBezTo>
                <a:cubicBezTo>
                  <a:pt x="119" y="179"/>
                  <a:pt x="118" y="174"/>
                  <a:pt x="121" y="169"/>
                </a:cubicBezTo>
                <a:cubicBezTo>
                  <a:pt x="123" y="166"/>
                  <a:pt x="125" y="163"/>
                  <a:pt x="128" y="160"/>
                </a:cubicBezTo>
                <a:cubicBezTo>
                  <a:pt x="137" y="148"/>
                  <a:pt x="148" y="137"/>
                  <a:pt x="160" y="128"/>
                </a:cubicBezTo>
                <a:cubicBezTo>
                  <a:pt x="163" y="125"/>
                  <a:pt x="166" y="123"/>
                  <a:pt x="169" y="121"/>
                </a:cubicBezTo>
                <a:cubicBezTo>
                  <a:pt x="174" y="118"/>
                  <a:pt x="179" y="119"/>
                  <a:pt x="183" y="122"/>
                </a:cubicBezTo>
                <a:cubicBezTo>
                  <a:pt x="201" y="140"/>
                  <a:pt x="201" y="140"/>
                  <a:pt x="201" y="140"/>
                </a:cubicBezTo>
                <a:cubicBezTo>
                  <a:pt x="205" y="138"/>
                  <a:pt x="209" y="137"/>
                  <a:pt x="213" y="135"/>
                </a:cubicBezTo>
                <a:cubicBezTo>
                  <a:pt x="213" y="110"/>
                  <a:pt x="213" y="110"/>
                  <a:pt x="213" y="110"/>
                </a:cubicBezTo>
                <a:cubicBezTo>
                  <a:pt x="213" y="105"/>
                  <a:pt x="216" y="100"/>
                  <a:pt x="221" y="99"/>
                </a:cubicBezTo>
                <a:cubicBezTo>
                  <a:pt x="228" y="98"/>
                  <a:pt x="236" y="97"/>
                  <a:pt x="243" y="96"/>
                </a:cubicBezTo>
                <a:cubicBezTo>
                  <a:pt x="251" y="96"/>
                  <a:pt x="260" y="96"/>
                  <a:pt x="268" y="96"/>
                </a:cubicBezTo>
                <a:cubicBezTo>
                  <a:pt x="276" y="97"/>
                  <a:pt x="283" y="98"/>
                  <a:pt x="290" y="99"/>
                </a:cubicBezTo>
                <a:cubicBezTo>
                  <a:pt x="295" y="100"/>
                  <a:pt x="298" y="105"/>
                  <a:pt x="298" y="110"/>
                </a:cubicBezTo>
                <a:cubicBezTo>
                  <a:pt x="298" y="135"/>
                  <a:pt x="298" y="135"/>
                  <a:pt x="298" y="135"/>
                </a:cubicBezTo>
                <a:cubicBezTo>
                  <a:pt x="303" y="137"/>
                  <a:pt x="307" y="138"/>
                  <a:pt x="311" y="140"/>
                </a:cubicBezTo>
                <a:cubicBezTo>
                  <a:pt x="329" y="122"/>
                  <a:pt x="329" y="122"/>
                  <a:pt x="329" y="122"/>
                </a:cubicBezTo>
                <a:cubicBezTo>
                  <a:pt x="332" y="119"/>
                  <a:pt x="338" y="118"/>
                  <a:pt x="342" y="121"/>
                </a:cubicBezTo>
                <a:cubicBezTo>
                  <a:pt x="345" y="123"/>
                  <a:pt x="347" y="125"/>
                  <a:pt x="350" y="127"/>
                </a:cubicBezTo>
                <a:cubicBezTo>
                  <a:pt x="350" y="127"/>
                  <a:pt x="351" y="127"/>
                  <a:pt x="351" y="128"/>
                </a:cubicBezTo>
                <a:cubicBezTo>
                  <a:pt x="352" y="128"/>
                  <a:pt x="353" y="129"/>
                  <a:pt x="353" y="129"/>
                </a:cubicBezTo>
                <a:cubicBezTo>
                  <a:pt x="364" y="137"/>
                  <a:pt x="374" y="147"/>
                  <a:pt x="383" y="159"/>
                </a:cubicBezTo>
                <a:cubicBezTo>
                  <a:pt x="383" y="159"/>
                  <a:pt x="383" y="159"/>
                  <a:pt x="384" y="160"/>
                </a:cubicBezTo>
                <a:cubicBezTo>
                  <a:pt x="384" y="160"/>
                  <a:pt x="384" y="161"/>
                  <a:pt x="385" y="161"/>
                </a:cubicBezTo>
                <a:cubicBezTo>
                  <a:pt x="385" y="162"/>
                  <a:pt x="385" y="162"/>
                  <a:pt x="385" y="162"/>
                </a:cubicBezTo>
                <a:cubicBezTo>
                  <a:pt x="387" y="164"/>
                  <a:pt x="389" y="167"/>
                  <a:pt x="390" y="169"/>
                </a:cubicBezTo>
                <a:cubicBezTo>
                  <a:pt x="393" y="174"/>
                  <a:pt x="392" y="179"/>
                  <a:pt x="389" y="183"/>
                </a:cubicBezTo>
                <a:cubicBezTo>
                  <a:pt x="371" y="201"/>
                  <a:pt x="371" y="201"/>
                  <a:pt x="371" y="201"/>
                </a:cubicBezTo>
                <a:cubicBezTo>
                  <a:pt x="373" y="205"/>
                  <a:pt x="375" y="209"/>
                  <a:pt x="376" y="213"/>
                </a:cubicBezTo>
                <a:cubicBezTo>
                  <a:pt x="401" y="213"/>
                  <a:pt x="401" y="213"/>
                  <a:pt x="401" y="213"/>
                </a:cubicBezTo>
                <a:cubicBezTo>
                  <a:pt x="406" y="213"/>
                  <a:pt x="411" y="216"/>
                  <a:pt x="412" y="221"/>
                </a:cubicBezTo>
                <a:cubicBezTo>
                  <a:pt x="414" y="228"/>
                  <a:pt x="414" y="235"/>
                  <a:pt x="416" y="243"/>
                </a:cubicBezTo>
                <a:cubicBezTo>
                  <a:pt x="416" y="243"/>
                  <a:pt x="416" y="243"/>
                  <a:pt x="416" y="243"/>
                </a:cubicBezTo>
                <a:cubicBezTo>
                  <a:pt x="416" y="247"/>
                  <a:pt x="416" y="251"/>
                  <a:pt x="416" y="256"/>
                </a:cubicBezTo>
                <a:cubicBezTo>
                  <a:pt x="416" y="260"/>
                  <a:pt x="415" y="264"/>
                  <a:pt x="415" y="2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50" name="Google Shape;1450;p3"/>
          <p:cNvSpPr/>
          <p:nvPr/>
        </p:nvSpPr>
        <p:spPr>
          <a:xfrm>
            <a:off x="469361" y="4556862"/>
            <a:ext cx="368120" cy="367041"/>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51" name="Google Shape;1451;p3"/>
          <p:cNvSpPr/>
          <p:nvPr/>
        </p:nvSpPr>
        <p:spPr>
          <a:xfrm>
            <a:off x="469122" y="5084932"/>
            <a:ext cx="367631" cy="367631"/>
          </a:xfrm>
          <a:custGeom>
            <a:avLst/>
            <a:gdLst/>
            <a:ahLst/>
            <a:cxnLst/>
            <a:rect l="l" t="t" r="r" b="b"/>
            <a:pathLst>
              <a:path w="512" h="512" extrusionOk="0">
                <a:moveTo>
                  <a:pt x="393" y="234"/>
                </a:moveTo>
                <a:cubicBezTo>
                  <a:pt x="368" y="234"/>
                  <a:pt x="368" y="234"/>
                  <a:pt x="368" y="234"/>
                </a:cubicBezTo>
                <a:cubicBezTo>
                  <a:pt x="364" y="234"/>
                  <a:pt x="359" y="231"/>
                  <a:pt x="358" y="227"/>
                </a:cubicBezTo>
                <a:cubicBezTo>
                  <a:pt x="356" y="219"/>
                  <a:pt x="353" y="211"/>
                  <a:pt x="349" y="204"/>
                </a:cubicBezTo>
                <a:cubicBezTo>
                  <a:pt x="346" y="200"/>
                  <a:pt x="347" y="194"/>
                  <a:pt x="351" y="191"/>
                </a:cubicBezTo>
                <a:cubicBezTo>
                  <a:pt x="367" y="174"/>
                  <a:pt x="367" y="174"/>
                  <a:pt x="367" y="174"/>
                </a:cubicBezTo>
                <a:cubicBezTo>
                  <a:pt x="366" y="173"/>
                  <a:pt x="366" y="173"/>
                  <a:pt x="366" y="173"/>
                </a:cubicBezTo>
                <a:cubicBezTo>
                  <a:pt x="366" y="173"/>
                  <a:pt x="366" y="172"/>
                  <a:pt x="366" y="172"/>
                </a:cubicBezTo>
                <a:cubicBezTo>
                  <a:pt x="366" y="172"/>
                  <a:pt x="366" y="172"/>
                  <a:pt x="366" y="172"/>
                </a:cubicBezTo>
                <a:cubicBezTo>
                  <a:pt x="358" y="162"/>
                  <a:pt x="349" y="153"/>
                  <a:pt x="340" y="146"/>
                </a:cubicBezTo>
                <a:cubicBezTo>
                  <a:pt x="340" y="146"/>
                  <a:pt x="340" y="146"/>
                  <a:pt x="339" y="145"/>
                </a:cubicBezTo>
                <a:cubicBezTo>
                  <a:pt x="339" y="145"/>
                  <a:pt x="339" y="145"/>
                  <a:pt x="338" y="145"/>
                </a:cubicBezTo>
                <a:cubicBezTo>
                  <a:pt x="337" y="144"/>
                  <a:pt x="337" y="144"/>
                  <a:pt x="337" y="144"/>
                </a:cubicBezTo>
                <a:cubicBezTo>
                  <a:pt x="320" y="161"/>
                  <a:pt x="320" y="161"/>
                  <a:pt x="320" y="161"/>
                </a:cubicBezTo>
                <a:cubicBezTo>
                  <a:pt x="317" y="164"/>
                  <a:pt x="312" y="165"/>
                  <a:pt x="308" y="163"/>
                </a:cubicBezTo>
                <a:cubicBezTo>
                  <a:pt x="300" y="159"/>
                  <a:pt x="293" y="155"/>
                  <a:pt x="285" y="153"/>
                </a:cubicBezTo>
                <a:cubicBezTo>
                  <a:pt x="280" y="152"/>
                  <a:pt x="277" y="148"/>
                  <a:pt x="277" y="143"/>
                </a:cubicBezTo>
                <a:cubicBezTo>
                  <a:pt x="277" y="119"/>
                  <a:pt x="277" y="119"/>
                  <a:pt x="277" y="119"/>
                </a:cubicBezTo>
                <a:cubicBezTo>
                  <a:pt x="274" y="118"/>
                  <a:pt x="270" y="118"/>
                  <a:pt x="267" y="118"/>
                </a:cubicBezTo>
                <a:cubicBezTo>
                  <a:pt x="259" y="117"/>
                  <a:pt x="252" y="117"/>
                  <a:pt x="245" y="118"/>
                </a:cubicBezTo>
                <a:cubicBezTo>
                  <a:pt x="241" y="118"/>
                  <a:pt x="238" y="118"/>
                  <a:pt x="234" y="119"/>
                </a:cubicBezTo>
                <a:cubicBezTo>
                  <a:pt x="234" y="143"/>
                  <a:pt x="234" y="143"/>
                  <a:pt x="234" y="143"/>
                </a:cubicBezTo>
                <a:cubicBezTo>
                  <a:pt x="234" y="148"/>
                  <a:pt x="231" y="152"/>
                  <a:pt x="227" y="153"/>
                </a:cubicBezTo>
                <a:cubicBezTo>
                  <a:pt x="219" y="155"/>
                  <a:pt x="211" y="159"/>
                  <a:pt x="204" y="163"/>
                </a:cubicBezTo>
                <a:cubicBezTo>
                  <a:pt x="200" y="165"/>
                  <a:pt x="194" y="164"/>
                  <a:pt x="191" y="161"/>
                </a:cubicBezTo>
                <a:cubicBezTo>
                  <a:pt x="174" y="144"/>
                  <a:pt x="174" y="144"/>
                  <a:pt x="174" y="144"/>
                </a:cubicBezTo>
                <a:cubicBezTo>
                  <a:pt x="174" y="144"/>
                  <a:pt x="173" y="144"/>
                  <a:pt x="173" y="145"/>
                </a:cubicBezTo>
                <a:cubicBezTo>
                  <a:pt x="162" y="153"/>
                  <a:pt x="153" y="162"/>
                  <a:pt x="145" y="173"/>
                </a:cubicBezTo>
                <a:cubicBezTo>
                  <a:pt x="144" y="173"/>
                  <a:pt x="144" y="174"/>
                  <a:pt x="144" y="174"/>
                </a:cubicBezTo>
                <a:cubicBezTo>
                  <a:pt x="161" y="191"/>
                  <a:pt x="161" y="191"/>
                  <a:pt x="161" y="191"/>
                </a:cubicBezTo>
                <a:cubicBezTo>
                  <a:pt x="164" y="194"/>
                  <a:pt x="165" y="200"/>
                  <a:pt x="163" y="204"/>
                </a:cubicBezTo>
                <a:cubicBezTo>
                  <a:pt x="159" y="211"/>
                  <a:pt x="155" y="219"/>
                  <a:pt x="153" y="227"/>
                </a:cubicBezTo>
                <a:cubicBezTo>
                  <a:pt x="152" y="231"/>
                  <a:pt x="148" y="234"/>
                  <a:pt x="143" y="234"/>
                </a:cubicBezTo>
                <a:cubicBezTo>
                  <a:pt x="119" y="234"/>
                  <a:pt x="119" y="234"/>
                  <a:pt x="119" y="234"/>
                </a:cubicBezTo>
                <a:cubicBezTo>
                  <a:pt x="118" y="238"/>
                  <a:pt x="118" y="241"/>
                  <a:pt x="118" y="245"/>
                </a:cubicBezTo>
                <a:cubicBezTo>
                  <a:pt x="117" y="248"/>
                  <a:pt x="117" y="252"/>
                  <a:pt x="117" y="256"/>
                </a:cubicBezTo>
                <a:cubicBezTo>
                  <a:pt x="117" y="259"/>
                  <a:pt x="117" y="263"/>
                  <a:pt x="118" y="267"/>
                </a:cubicBezTo>
                <a:cubicBezTo>
                  <a:pt x="118" y="270"/>
                  <a:pt x="118" y="274"/>
                  <a:pt x="119" y="277"/>
                </a:cubicBezTo>
                <a:cubicBezTo>
                  <a:pt x="143" y="277"/>
                  <a:pt x="143" y="277"/>
                  <a:pt x="143" y="277"/>
                </a:cubicBezTo>
                <a:cubicBezTo>
                  <a:pt x="148" y="277"/>
                  <a:pt x="152" y="280"/>
                  <a:pt x="153" y="285"/>
                </a:cubicBezTo>
                <a:cubicBezTo>
                  <a:pt x="155" y="293"/>
                  <a:pt x="159" y="300"/>
                  <a:pt x="163" y="308"/>
                </a:cubicBezTo>
                <a:cubicBezTo>
                  <a:pt x="165" y="312"/>
                  <a:pt x="164" y="317"/>
                  <a:pt x="161" y="320"/>
                </a:cubicBezTo>
                <a:cubicBezTo>
                  <a:pt x="144" y="337"/>
                  <a:pt x="144" y="337"/>
                  <a:pt x="144" y="337"/>
                </a:cubicBezTo>
                <a:cubicBezTo>
                  <a:pt x="145" y="338"/>
                  <a:pt x="145" y="338"/>
                  <a:pt x="145" y="338"/>
                </a:cubicBezTo>
                <a:cubicBezTo>
                  <a:pt x="145" y="339"/>
                  <a:pt x="145" y="339"/>
                  <a:pt x="145" y="339"/>
                </a:cubicBezTo>
                <a:cubicBezTo>
                  <a:pt x="145" y="339"/>
                  <a:pt x="146" y="340"/>
                  <a:pt x="146" y="340"/>
                </a:cubicBezTo>
                <a:cubicBezTo>
                  <a:pt x="153" y="349"/>
                  <a:pt x="162" y="358"/>
                  <a:pt x="172" y="366"/>
                </a:cubicBezTo>
                <a:cubicBezTo>
                  <a:pt x="172" y="366"/>
                  <a:pt x="172" y="366"/>
                  <a:pt x="172" y="366"/>
                </a:cubicBezTo>
                <a:cubicBezTo>
                  <a:pt x="172" y="366"/>
                  <a:pt x="173" y="366"/>
                  <a:pt x="173" y="367"/>
                </a:cubicBezTo>
                <a:cubicBezTo>
                  <a:pt x="174" y="367"/>
                  <a:pt x="174" y="367"/>
                  <a:pt x="174" y="367"/>
                </a:cubicBezTo>
                <a:cubicBezTo>
                  <a:pt x="191" y="351"/>
                  <a:pt x="191" y="351"/>
                  <a:pt x="191" y="351"/>
                </a:cubicBezTo>
                <a:cubicBezTo>
                  <a:pt x="194" y="347"/>
                  <a:pt x="200" y="346"/>
                  <a:pt x="204" y="349"/>
                </a:cubicBezTo>
                <a:cubicBezTo>
                  <a:pt x="211" y="353"/>
                  <a:pt x="219" y="356"/>
                  <a:pt x="227" y="358"/>
                </a:cubicBezTo>
                <a:cubicBezTo>
                  <a:pt x="231" y="359"/>
                  <a:pt x="234" y="364"/>
                  <a:pt x="234" y="368"/>
                </a:cubicBezTo>
                <a:cubicBezTo>
                  <a:pt x="234" y="393"/>
                  <a:pt x="234" y="393"/>
                  <a:pt x="234" y="393"/>
                </a:cubicBezTo>
                <a:cubicBezTo>
                  <a:pt x="238" y="393"/>
                  <a:pt x="241" y="394"/>
                  <a:pt x="245" y="394"/>
                </a:cubicBezTo>
                <a:cubicBezTo>
                  <a:pt x="245" y="394"/>
                  <a:pt x="245" y="394"/>
                  <a:pt x="245" y="394"/>
                </a:cubicBezTo>
                <a:cubicBezTo>
                  <a:pt x="245" y="394"/>
                  <a:pt x="245" y="394"/>
                  <a:pt x="245" y="394"/>
                </a:cubicBezTo>
                <a:cubicBezTo>
                  <a:pt x="245" y="394"/>
                  <a:pt x="245" y="394"/>
                  <a:pt x="245" y="394"/>
                </a:cubicBezTo>
                <a:cubicBezTo>
                  <a:pt x="252" y="394"/>
                  <a:pt x="259" y="395"/>
                  <a:pt x="267" y="394"/>
                </a:cubicBezTo>
                <a:cubicBezTo>
                  <a:pt x="270" y="394"/>
                  <a:pt x="274" y="393"/>
                  <a:pt x="277" y="393"/>
                </a:cubicBezTo>
                <a:cubicBezTo>
                  <a:pt x="277" y="368"/>
                  <a:pt x="277" y="368"/>
                  <a:pt x="277" y="368"/>
                </a:cubicBezTo>
                <a:cubicBezTo>
                  <a:pt x="277" y="364"/>
                  <a:pt x="280" y="359"/>
                  <a:pt x="285" y="358"/>
                </a:cubicBezTo>
                <a:cubicBezTo>
                  <a:pt x="293" y="356"/>
                  <a:pt x="300" y="353"/>
                  <a:pt x="308" y="349"/>
                </a:cubicBezTo>
                <a:cubicBezTo>
                  <a:pt x="312" y="346"/>
                  <a:pt x="317" y="347"/>
                  <a:pt x="320" y="351"/>
                </a:cubicBezTo>
                <a:cubicBezTo>
                  <a:pt x="337" y="368"/>
                  <a:pt x="337" y="368"/>
                  <a:pt x="337" y="368"/>
                </a:cubicBezTo>
                <a:cubicBezTo>
                  <a:pt x="338" y="367"/>
                  <a:pt x="338" y="367"/>
                  <a:pt x="339" y="367"/>
                </a:cubicBezTo>
                <a:cubicBezTo>
                  <a:pt x="349" y="359"/>
                  <a:pt x="359" y="349"/>
                  <a:pt x="367" y="339"/>
                </a:cubicBezTo>
                <a:cubicBezTo>
                  <a:pt x="367" y="338"/>
                  <a:pt x="367" y="338"/>
                  <a:pt x="368" y="337"/>
                </a:cubicBezTo>
                <a:cubicBezTo>
                  <a:pt x="351" y="320"/>
                  <a:pt x="351" y="320"/>
                  <a:pt x="351" y="320"/>
                </a:cubicBezTo>
                <a:cubicBezTo>
                  <a:pt x="347" y="317"/>
                  <a:pt x="346" y="312"/>
                  <a:pt x="349" y="308"/>
                </a:cubicBezTo>
                <a:cubicBezTo>
                  <a:pt x="353" y="300"/>
                  <a:pt x="356" y="293"/>
                  <a:pt x="358" y="285"/>
                </a:cubicBezTo>
                <a:cubicBezTo>
                  <a:pt x="359" y="280"/>
                  <a:pt x="364" y="277"/>
                  <a:pt x="368" y="277"/>
                </a:cubicBezTo>
                <a:cubicBezTo>
                  <a:pt x="393" y="277"/>
                  <a:pt x="393" y="277"/>
                  <a:pt x="393" y="277"/>
                </a:cubicBezTo>
                <a:cubicBezTo>
                  <a:pt x="393" y="274"/>
                  <a:pt x="393" y="270"/>
                  <a:pt x="394" y="267"/>
                </a:cubicBezTo>
                <a:cubicBezTo>
                  <a:pt x="394" y="263"/>
                  <a:pt x="394" y="259"/>
                  <a:pt x="394" y="256"/>
                </a:cubicBezTo>
                <a:cubicBezTo>
                  <a:pt x="394" y="252"/>
                  <a:pt x="394" y="248"/>
                  <a:pt x="394" y="245"/>
                </a:cubicBezTo>
                <a:cubicBezTo>
                  <a:pt x="393" y="241"/>
                  <a:pt x="393" y="238"/>
                  <a:pt x="393" y="234"/>
                </a:cubicBezTo>
                <a:close/>
                <a:moveTo>
                  <a:pt x="256" y="320"/>
                </a:moveTo>
                <a:cubicBezTo>
                  <a:pt x="220" y="320"/>
                  <a:pt x="192" y="291"/>
                  <a:pt x="192" y="256"/>
                </a:cubicBezTo>
                <a:cubicBezTo>
                  <a:pt x="192" y="220"/>
                  <a:pt x="220" y="192"/>
                  <a:pt x="256" y="192"/>
                </a:cubicBezTo>
                <a:cubicBezTo>
                  <a:pt x="291" y="192"/>
                  <a:pt x="320" y="220"/>
                  <a:pt x="320" y="256"/>
                </a:cubicBezTo>
                <a:cubicBezTo>
                  <a:pt x="320" y="291"/>
                  <a:pt x="291" y="320"/>
                  <a:pt x="256" y="320"/>
                </a:cubicBezTo>
                <a:close/>
                <a:moveTo>
                  <a:pt x="298" y="256"/>
                </a:moveTo>
                <a:cubicBezTo>
                  <a:pt x="298" y="279"/>
                  <a:pt x="279" y="298"/>
                  <a:pt x="256" y="298"/>
                </a:cubicBezTo>
                <a:cubicBezTo>
                  <a:pt x="232" y="298"/>
                  <a:pt x="213" y="279"/>
                  <a:pt x="213" y="256"/>
                </a:cubicBezTo>
                <a:cubicBezTo>
                  <a:pt x="213" y="232"/>
                  <a:pt x="232" y="213"/>
                  <a:pt x="256" y="213"/>
                </a:cubicBezTo>
                <a:cubicBezTo>
                  <a:pt x="279" y="213"/>
                  <a:pt x="298" y="232"/>
                  <a:pt x="298" y="25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68"/>
                </a:moveTo>
                <a:cubicBezTo>
                  <a:pt x="414" y="276"/>
                  <a:pt x="413" y="283"/>
                  <a:pt x="412" y="290"/>
                </a:cubicBezTo>
                <a:cubicBezTo>
                  <a:pt x="411" y="295"/>
                  <a:pt x="406" y="298"/>
                  <a:pt x="401" y="298"/>
                </a:cubicBezTo>
                <a:cubicBezTo>
                  <a:pt x="376" y="298"/>
                  <a:pt x="376" y="298"/>
                  <a:pt x="376" y="298"/>
                </a:cubicBezTo>
                <a:cubicBezTo>
                  <a:pt x="375" y="303"/>
                  <a:pt x="373" y="307"/>
                  <a:pt x="371" y="311"/>
                </a:cubicBezTo>
                <a:cubicBezTo>
                  <a:pt x="389" y="329"/>
                  <a:pt x="389" y="329"/>
                  <a:pt x="389" y="329"/>
                </a:cubicBezTo>
                <a:cubicBezTo>
                  <a:pt x="392" y="332"/>
                  <a:pt x="393" y="338"/>
                  <a:pt x="390" y="342"/>
                </a:cubicBezTo>
                <a:cubicBezTo>
                  <a:pt x="388" y="345"/>
                  <a:pt x="386" y="348"/>
                  <a:pt x="384" y="351"/>
                </a:cubicBezTo>
                <a:cubicBezTo>
                  <a:pt x="375" y="364"/>
                  <a:pt x="364" y="375"/>
                  <a:pt x="351" y="384"/>
                </a:cubicBezTo>
                <a:cubicBezTo>
                  <a:pt x="348" y="386"/>
                  <a:pt x="345" y="388"/>
                  <a:pt x="342" y="390"/>
                </a:cubicBezTo>
                <a:cubicBezTo>
                  <a:pt x="338" y="393"/>
                  <a:pt x="332" y="392"/>
                  <a:pt x="329" y="389"/>
                </a:cubicBezTo>
                <a:cubicBezTo>
                  <a:pt x="311" y="371"/>
                  <a:pt x="311" y="371"/>
                  <a:pt x="311" y="371"/>
                </a:cubicBezTo>
                <a:cubicBezTo>
                  <a:pt x="307" y="373"/>
                  <a:pt x="303" y="375"/>
                  <a:pt x="298" y="376"/>
                </a:cubicBezTo>
                <a:cubicBezTo>
                  <a:pt x="298" y="401"/>
                  <a:pt x="298" y="401"/>
                  <a:pt x="298" y="401"/>
                </a:cubicBezTo>
                <a:cubicBezTo>
                  <a:pt x="298" y="407"/>
                  <a:pt x="295" y="411"/>
                  <a:pt x="290" y="412"/>
                </a:cubicBezTo>
                <a:cubicBezTo>
                  <a:pt x="283" y="414"/>
                  <a:pt x="276" y="415"/>
                  <a:pt x="269" y="415"/>
                </a:cubicBezTo>
                <a:cubicBezTo>
                  <a:pt x="269" y="415"/>
                  <a:pt x="269" y="416"/>
                  <a:pt x="269" y="416"/>
                </a:cubicBezTo>
                <a:cubicBezTo>
                  <a:pt x="268" y="416"/>
                  <a:pt x="268" y="416"/>
                  <a:pt x="268" y="416"/>
                </a:cubicBezTo>
                <a:cubicBezTo>
                  <a:pt x="268" y="416"/>
                  <a:pt x="268" y="416"/>
                  <a:pt x="268" y="416"/>
                </a:cubicBezTo>
                <a:cubicBezTo>
                  <a:pt x="267" y="416"/>
                  <a:pt x="265" y="415"/>
                  <a:pt x="264" y="416"/>
                </a:cubicBezTo>
                <a:cubicBezTo>
                  <a:pt x="261" y="416"/>
                  <a:pt x="258" y="416"/>
                  <a:pt x="256" y="416"/>
                </a:cubicBezTo>
                <a:cubicBezTo>
                  <a:pt x="256" y="416"/>
                  <a:pt x="256" y="416"/>
                  <a:pt x="256" y="416"/>
                </a:cubicBezTo>
                <a:cubicBezTo>
                  <a:pt x="256" y="416"/>
                  <a:pt x="256" y="416"/>
                  <a:pt x="256" y="416"/>
                </a:cubicBezTo>
                <a:cubicBezTo>
                  <a:pt x="253" y="416"/>
                  <a:pt x="251" y="416"/>
                  <a:pt x="249" y="416"/>
                </a:cubicBezTo>
                <a:cubicBezTo>
                  <a:pt x="247" y="416"/>
                  <a:pt x="245" y="416"/>
                  <a:pt x="243" y="416"/>
                </a:cubicBezTo>
                <a:cubicBezTo>
                  <a:pt x="243" y="416"/>
                  <a:pt x="243" y="416"/>
                  <a:pt x="243" y="416"/>
                </a:cubicBezTo>
                <a:cubicBezTo>
                  <a:pt x="243" y="416"/>
                  <a:pt x="243" y="416"/>
                  <a:pt x="243" y="416"/>
                </a:cubicBezTo>
                <a:cubicBezTo>
                  <a:pt x="243" y="416"/>
                  <a:pt x="243" y="416"/>
                  <a:pt x="243" y="416"/>
                </a:cubicBezTo>
                <a:cubicBezTo>
                  <a:pt x="235" y="416"/>
                  <a:pt x="228" y="414"/>
                  <a:pt x="221" y="412"/>
                </a:cubicBezTo>
                <a:cubicBezTo>
                  <a:pt x="216" y="411"/>
                  <a:pt x="213" y="407"/>
                  <a:pt x="213" y="401"/>
                </a:cubicBezTo>
                <a:cubicBezTo>
                  <a:pt x="213" y="376"/>
                  <a:pt x="213" y="376"/>
                  <a:pt x="213" y="376"/>
                </a:cubicBezTo>
                <a:cubicBezTo>
                  <a:pt x="209" y="375"/>
                  <a:pt x="205" y="373"/>
                  <a:pt x="201" y="371"/>
                </a:cubicBezTo>
                <a:cubicBezTo>
                  <a:pt x="183" y="389"/>
                  <a:pt x="183" y="389"/>
                  <a:pt x="183" y="389"/>
                </a:cubicBezTo>
                <a:cubicBezTo>
                  <a:pt x="179" y="392"/>
                  <a:pt x="174" y="393"/>
                  <a:pt x="169" y="390"/>
                </a:cubicBezTo>
                <a:cubicBezTo>
                  <a:pt x="167" y="389"/>
                  <a:pt x="164" y="387"/>
                  <a:pt x="161" y="385"/>
                </a:cubicBezTo>
                <a:cubicBezTo>
                  <a:pt x="161" y="384"/>
                  <a:pt x="160" y="384"/>
                  <a:pt x="160" y="384"/>
                </a:cubicBezTo>
                <a:cubicBezTo>
                  <a:pt x="160" y="383"/>
                  <a:pt x="159" y="383"/>
                  <a:pt x="158" y="382"/>
                </a:cubicBezTo>
                <a:cubicBezTo>
                  <a:pt x="147" y="374"/>
                  <a:pt x="137" y="364"/>
                  <a:pt x="129" y="353"/>
                </a:cubicBezTo>
                <a:cubicBezTo>
                  <a:pt x="128" y="352"/>
                  <a:pt x="128" y="352"/>
                  <a:pt x="128" y="351"/>
                </a:cubicBezTo>
                <a:cubicBezTo>
                  <a:pt x="127" y="351"/>
                  <a:pt x="127" y="350"/>
                  <a:pt x="127" y="350"/>
                </a:cubicBezTo>
                <a:cubicBezTo>
                  <a:pt x="127" y="350"/>
                  <a:pt x="127" y="350"/>
                  <a:pt x="127" y="350"/>
                </a:cubicBezTo>
                <a:cubicBezTo>
                  <a:pt x="125" y="347"/>
                  <a:pt x="123" y="345"/>
                  <a:pt x="121" y="342"/>
                </a:cubicBezTo>
                <a:cubicBezTo>
                  <a:pt x="118" y="338"/>
                  <a:pt x="119" y="332"/>
                  <a:pt x="122" y="329"/>
                </a:cubicBezTo>
                <a:cubicBezTo>
                  <a:pt x="140" y="311"/>
                  <a:pt x="140" y="311"/>
                  <a:pt x="140" y="311"/>
                </a:cubicBezTo>
                <a:cubicBezTo>
                  <a:pt x="138" y="307"/>
                  <a:pt x="137" y="303"/>
                  <a:pt x="135" y="298"/>
                </a:cubicBezTo>
                <a:cubicBezTo>
                  <a:pt x="110" y="298"/>
                  <a:pt x="110" y="298"/>
                  <a:pt x="110" y="298"/>
                </a:cubicBezTo>
                <a:cubicBezTo>
                  <a:pt x="105" y="298"/>
                  <a:pt x="100" y="295"/>
                  <a:pt x="99" y="290"/>
                </a:cubicBezTo>
                <a:cubicBezTo>
                  <a:pt x="98" y="283"/>
                  <a:pt x="97" y="276"/>
                  <a:pt x="96" y="268"/>
                </a:cubicBezTo>
                <a:cubicBezTo>
                  <a:pt x="96" y="265"/>
                  <a:pt x="96" y="262"/>
                  <a:pt x="96" y="259"/>
                </a:cubicBezTo>
                <a:cubicBezTo>
                  <a:pt x="96" y="258"/>
                  <a:pt x="96" y="257"/>
                  <a:pt x="96" y="256"/>
                </a:cubicBezTo>
                <a:cubicBezTo>
                  <a:pt x="96" y="256"/>
                  <a:pt x="96" y="256"/>
                  <a:pt x="96" y="256"/>
                </a:cubicBezTo>
                <a:cubicBezTo>
                  <a:pt x="96" y="256"/>
                  <a:pt x="96" y="256"/>
                  <a:pt x="96" y="256"/>
                </a:cubicBezTo>
                <a:cubicBezTo>
                  <a:pt x="96" y="254"/>
                  <a:pt x="96" y="253"/>
                  <a:pt x="96" y="252"/>
                </a:cubicBezTo>
                <a:cubicBezTo>
                  <a:pt x="96" y="249"/>
                  <a:pt x="96" y="246"/>
                  <a:pt x="96" y="243"/>
                </a:cubicBezTo>
                <a:cubicBezTo>
                  <a:pt x="96" y="243"/>
                  <a:pt x="96" y="243"/>
                  <a:pt x="96" y="243"/>
                </a:cubicBezTo>
                <a:cubicBezTo>
                  <a:pt x="96" y="243"/>
                  <a:pt x="96" y="243"/>
                  <a:pt x="96" y="243"/>
                </a:cubicBezTo>
                <a:cubicBezTo>
                  <a:pt x="96" y="243"/>
                  <a:pt x="96" y="243"/>
                  <a:pt x="96" y="243"/>
                </a:cubicBezTo>
                <a:cubicBezTo>
                  <a:pt x="97" y="235"/>
                  <a:pt x="98" y="228"/>
                  <a:pt x="99" y="221"/>
                </a:cubicBezTo>
                <a:cubicBezTo>
                  <a:pt x="100" y="216"/>
                  <a:pt x="105" y="213"/>
                  <a:pt x="110" y="213"/>
                </a:cubicBezTo>
                <a:cubicBezTo>
                  <a:pt x="135" y="213"/>
                  <a:pt x="135" y="213"/>
                  <a:pt x="135" y="213"/>
                </a:cubicBezTo>
                <a:cubicBezTo>
                  <a:pt x="137" y="209"/>
                  <a:pt x="138" y="205"/>
                  <a:pt x="140" y="201"/>
                </a:cubicBezTo>
                <a:cubicBezTo>
                  <a:pt x="122" y="183"/>
                  <a:pt x="122" y="183"/>
                  <a:pt x="122" y="183"/>
                </a:cubicBezTo>
                <a:cubicBezTo>
                  <a:pt x="119" y="179"/>
                  <a:pt x="118" y="174"/>
                  <a:pt x="121" y="169"/>
                </a:cubicBezTo>
                <a:cubicBezTo>
                  <a:pt x="123" y="166"/>
                  <a:pt x="125" y="163"/>
                  <a:pt x="128" y="160"/>
                </a:cubicBezTo>
                <a:cubicBezTo>
                  <a:pt x="137" y="148"/>
                  <a:pt x="148" y="137"/>
                  <a:pt x="160" y="128"/>
                </a:cubicBezTo>
                <a:cubicBezTo>
                  <a:pt x="163" y="125"/>
                  <a:pt x="166" y="123"/>
                  <a:pt x="169" y="121"/>
                </a:cubicBezTo>
                <a:cubicBezTo>
                  <a:pt x="174" y="118"/>
                  <a:pt x="179" y="119"/>
                  <a:pt x="183" y="122"/>
                </a:cubicBezTo>
                <a:cubicBezTo>
                  <a:pt x="201" y="140"/>
                  <a:pt x="201" y="140"/>
                  <a:pt x="201" y="140"/>
                </a:cubicBezTo>
                <a:cubicBezTo>
                  <a:pt x="205" y="138"/>
                  <a:pt x="209" y="137"/>
                  <a:pt x="213" y="135"/>
                </a:cubicBezTo>
                <a:cubicBezTo>
                  <a:pt x="213" y="110"/>
                  <a:pt x="213" y="110"/>
                  <a:pt x="213" y="110"/>
                </a:cubicBezTo>
                <a:cubicBezTo>
                  <a:pt x="213" y="105"/>
                  <a:pt x="216" y="100"/>
                  <a:pt x="221" y="99"/>
                </a:cubicBezTo>
                <a:cubicBezTo>
                  <a:pt x="228" y="98"/>
                  <a:pt x="236" y="97"/>
                  <a:pt x="243" y="96"/>
                </a:cubicBezTo>
                <a:cubicBezTo>
                  <a:pt x="251" y="96"/>
                  <a:pt x="260" y="96"/>
                  <a:pt x="268" y="96"/>
                </a:cubicBezTo>
                <a:cubicBezTo>
                  <a:pt x="276" y="97"/>
                  <a:pt x="283" y="98"/>
                  <a:pt x="290" y="99"/>
                </a:cubicBezTo>
                <a:cubicBezTo>
                  <a:pt x="295" y="100"/>
                  <a:pt x="298" y="105"/>
                  <a:pt x="298" y="110"/>
                </a:cubicBezTo>
                <a:cubicBezTo>
                  <a:pt x="298" y="135"/>
                  <a:pt x="298" y="135"/>
                  <a:pt x="298" y="135"/>
                </a:cubicBezTo>
                <a:cubicBezTo>
                  <a:pt x="303" y="137"/>
                  <a:pt x="307" y="138"/>
                  <a:pt x="311" y="140"/>
                </a:cubicBezTo>
                <a:cubicBezTo>
                  <a:pt x="329" y="122"/>
                  <a:pt x="329" y="122"/>
                  <a:pt x="329" y="122"/>
                </a:cubicBezTo>
                <a:cubicBezTo>
                  <a:pt x="332" y="119"/>
                  <a:pt x="338" y="118"/>
                  <a:pt x="342" y="121"/>
                </a:cubicBezTo>
                <a:cubicBezTo>
                  <a:pt x="345" y="123"/>
                  <a:pt x="347" y="125"/>
                  <a:pt x="350" y="127"/>
                </a:cubicBezTo>
                <a:cubicBezTo>
                  <a:pt x="350" y="127"/>
                  <a:pt x="351" y="127"/>
                  <a:pt x="351" y="128"/>
                </a:cubicBezTo>
                <a:cubicBezTo>
                  <a:pt x="352" y="128"/>
                  <a:pt x="353" y="129"/>
                  <a:pt x="353" y="129"/>
                </a:cubicBezTo>
                <a:cubicBezTo>
                  <a:pt x="364" y="137"/>
                  <a:pt x="374" y="147"/>
                  <a:pt x="383" y="159"/>
                </a:cubicBezTo>
                <a:cubicBezTo>
                  <a:pt x="383" y="159"/>
                  <a:pt x="383" y="159"/>
                  <a:pt x="384" y="160"/>
                </a:cubicBezTo>
                <a:cubicBezTo>
                  <a:pt x="384" y="160"/>
                  <a:pt x="384" y="161"/>
                  <a:pt x="385" y="161"/>
                </a:cubicBezTo>
                <a:cubicBezTo>
                  <a:pt x="385" y="162"/>
                  <a:pt x="385" y="162"/>
                  <a:pt x="385" y="162"/>
                </a:cubicBezTo>
                <a:cubicBezTo>
                  <a:pt x="387" y="164"/>
                  <a:pt x="389" y="167"/>
                  <a:pt x="390" y="169"/>
                </a:cubicBezTo>
                <a:cubicBezTo>
                  <a:pt x="393" y="174"/>
                  <a:pt x="392" y="179"/>
                  <a:pt x="389" y="183"/>
                </a:cubicBezTo>
                <a:cubicBezTo>
                  <a:pt x="371" y="201"/>
                  <a:pt x="371" y="201"/>
                  <a:pt x="371" y="201"/>
                </a:cubicBezTo>
                <a:cubicBezTo>
                  <a:pt x="373" y="205"/>
                  <a:pt x="375" y="209"/>
                  <a:pt x="376" y="213"/>
                </a:cubicBezTo>
                <a:cubicBezTo>
                  <a:pt x="401" y="213"/>
                  <a:pt x="401" y="213"/>
                  <a:pt x="401" y="213"/>
                </a:cubicBezTo>
                <a:cubicBezTo>
                  <a:pt x="406" y="213"/>
                  <a:pt x="411" y="216"/>
                  <a:pt x="412" y="221"/>
                </a:cubicBezTo>
                <a:cubicBezTo>
                  <a:pt x="414" y="228"/>
                  <a:pt x="414" y="235"/>
                  <a:pt x="416" y="243"/>
                </a:cubicBezTo>
                <a:cubicBezTo>
                  <a:pt x="416" y="243"/>
                  <a:pt x="416" y="243"/>
                  <a:pt x="416" y="243"/>
                </a:cubicBezTo>
                <a:cubicBezTo>
                  <a:pt x="416" y="247"/>
                  <a:pt x="416" y="251"/>
                  <a:pt x="416" y="256"/>
                </a:cubicBezTo>
                <a:cubicBezTo>
                  <a:pt x="416" y="260"/>
                  <a:pt x="415" y="264"/>
                  <a:pt x="415" y="2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78"/>
        <p:cNvGrpSpPr/>
        <p:nvPr/>
      </p:nvGrpSpPr>
      <p:grpSpPr>
        <a:xfrm>
          <a:off x="0" y="0"/>
          <a:ext cx="0" cy="0"/>
          <a:chOff x="0" y="0"/>
          <a:chExt cx="0" cy="0"/>
        </a:xfrm>
      </p:grpSpPr>
      <p:pic>
        <p:nvPicPr>
          <p:cNvPr id="11" name="Picture 10">
            <a:extLst>
              <a:ext uri="{FF2B5EF4-FFF2-40B4-BE49-F238E27FC236}">
                <a16:creationId xmlns:a16="http://schemas.microsoft.com/office/drawing/2014/main" id="{CE965A99-35B6-EEF2-20CE-2DEDC0BEF60C}"/>
              </a:ext>
            </a:extLst>
          </p:cNvPr>
          <p:cNvPicPr>
            <a:picLocks noChangeAspect="1"/>
          </p:cNvPicPr>
          <p:nvPr/>
        </p:nvPicPr>
        <p:blipFill>
          <a:blip r:embed="rId3"/>
          <a:stretch>
            <a:fillRect/>
          </a:stretch>
        </p:blipFill>
        <p:spPr>
          <a:xfrm>
            <a:off x="8325991" y="1894169"/>
            <a:ext cx="3704084" cy="30696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4FCD4FFA-E412-7C6C-61A0-D8848DB5F798}"/>
              </a:ext>
            </a:extLst>
          </p:cNvPr>
          <p:cNvPicPr>
            <a:picLocks noChangeAspect="1"/>
          </p:cNvPicPr>
          <p:nvPr/>
        </p:nvPicPr>
        <p:blipFill>
          <a:blip r:embed="rId4"/>
          <a:stretch>
            <a:fillRect/>
          </a:stretch>
        </p:blipFill>
        <p:spPr>
          <a:xfrm>
            <a:off x="4416114" y="1884312"/>
            <a:ext cx="3786610" cy="30893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5632A338-A5CA-BB29-9F42-1257F384B23C}"/>
              </a:ext>
            </a:extLst>
          </p:cNvPr>
          <p:cNvPicPr>
            <a:picLocks noChangeAspect="1"/>
          </p:cNvPicPr>
          <p:nvPr/>
        </p:nvPicPr>
        <p:blipFill>
          <a:blip r:embed="rId5"/>
          <a:stretch>
            <a:fillRect/>
          </a:stretch>
        </p:blipFill>
        <p:spPr>
          <a:xfrm>
            <a:off x="463734" y="1894169"/>
            <a:ext cx="3786610" cy="30893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79" name="Google Shape;1879;p30"/>
          <p:cNvSpPr txBox="1">
            <a:spLocks noGrp="1"/>
          </p:cNvSpPr>
          <p:nvPr>
            <p:ph type="title"/>
          </p:nvPr>
        </p:nvSpPr>
        <p:spPr>
          <a:xfrm>
            <a:off x="469900" y="412421"/>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3G </a:t>
            </a:r>
            <a:r>
              <a:rPr lang="fr-FR" sz="2400" dirty="0" err="1">
                <a:solidFill>
                  <a:srgbClr val="414141"/>
                </a:solidFill>
              </a:rPr>
              <a:t>coverage-Maps</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MTN’s 3G coverage is better than MOOV’s and CELTISS’s.</a:t>
            </a: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80" name="Google Shape;1880;p3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30</a:t>
            </a:fld>
            <a:endParaRPr sz="651" b="0" i="0" u="none" strike="noStrike" cap="none">
              <a:solidFill>
                <a:srgbClr val="000000"/>
              </a:solidFill>
              <a:latin typeface="Verdana"/>
              <a:ea typeface="Verdana"/>
              <a:cs typeface="Verdana"/>
              <a:sym typeface="Verdana"/>
            </a:endParaRPr>
          </a:p>
        </p:txBody>
      </p:sp>
      <p:sp>
        <p:nvSpPr>
          <p:cNvPr id="1881" name="Google Shape;1881;p3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884" name="Google Shape;1884;p30"/>
          <p:cNvPicPr preferRelativeResize="0"/>
          <p:nvPr/>
        </p:nvPicPr>
        <p:blipFill rotWithShape="1">
          <a:blip r:embed="rId6">
            <a:alphaModFix/>
          </a:blip>
          <a:srcRect/>
          <a:stretch/>
        </p:blipFill>
        <p:spPr>
          <a:xfrm>
            <a:off x="469900" y="1913884"/>
            <a:ext cx="282879" cy="252799"/>
          </a:xfrm>
          <a:prstGeom prst="roundRect">
            <a:avLst>
              <a:gd name="adj" fmla="val 8594"/>
            </a:avLst>
          </a:prstGeom>
          <a:solidFill>
            <a:srgbClr val="ECECEC"/>
          </a:solidFill>
          <a:ln>
            <a:noFill/>
          </a:ln>
          <a:effectLst>
            <a:reflection stA="38000" endPos="28000" dist="5000" dir="5400000" sy="-100000" algn="bl" rotWithShape="0"/>
          </a:effectLst>
        </p:spPr>
      </p:pic>
      <p:pic>
        <p:nvPicPr>
          <p:cNvPr id="1887" name="Google Shape;1887;p30"/>
          <p:cNvPicPr preferRelativeResize="0"/>
          <p:nvPr/>
        </p:nvPicPr>
        <p:blipFill rotWithShape="1">
          <a:blip r:embed="rId7">
            <a:alphaModFix/>
          </a:blip>
          <a:srcRect l="8657" r="10313"/>
          <a:stretch/>
        </p:blipFill>
        <p:spPr>
          <a:xfrm>
            <a:off x="4430919" y="1904026"/>
            <a:ext cx="351632" cy="272513"/>
          </a:xfrm>
          <a:prstGeom prst="roundRect">
            <a:avLst>
              <a:gd name="adj" fmla="val 8594"/>
            </a:avLst>
          </a:prstGeom>
          <a:solidFill>
            <a:srgbClr val="ECECEC"/>
          </a:solidFill>
          <a:ln>
            <a:noFill/>
          </a:ln>
          <a:effectLst>
            <a:reflection stA="38000" endPos="28000" dist="5000" dir="5400000" sy="-100000" algn="bl" rotWithShape="0"/>
          </a:effectLst>
        </p:spPr>
      </p:pic>
      <p:pic>
        <p:nvPicPr>
          <p:cNvPr id="1890" name="Google Shape;1890;p30"/>
          <p:cNvPicPr preferRelativeResize="0"/>
          <p:nvPr/>
        </p:nvPicPr>
        <p:blipFill rotWithShape="1">
          <a:blip r:embed="rId8">
            <a:alphaModFix/>
          </a:blip>
          <a:srcRect/>
          <a:stretch/>
        </p:blipFill>
        <p:spPr>
          <a:xfrm>
            <a:off x="8340796" y="1898302"/>
            <a:ext cx="350920" cy="278237"/>
          </a:xfrm>
          <a:prstGeom prst="rect">
            <a:avLst/>
          </a:prstGeom>
          <a:noFill/>
          <a:ln>
            <a:noFill/>
          </a:ln>
        </p:spPr>
      </p:pic>
      <p:pic>
        <p:nvPicPr>
          <p:cNvPr id="4" name="Picture 3">
            <a:extLst>
              <a:ext uri="{FF2B5EF4-FFF2-40B4-BE49-F238E27FC236}">
                <a16:creationId xmlns:a16="http://schemas.microsoft.com/office/drawing/2014/main" id="{0780CFFC-4395-486C-8CF5-968CC2D0F65E}"/>
              </a:ext>
            </a:extLst>
          </p:cNvPr>
          <p:cNvPicPr>
            <a:picLocks noChangeAspect="1"/>
          </p:cNvPicPr>
          <p:nvPr/>
        </p:nvPicPr>
        <p:blipFill>
          <a:blip r:embed="rId9"/>
          <a:stretch>
            <a:fillRect/>
          </a:stretch>
        </p:blipFill>
        <p:spPr>
          <a:xfrm>
            <a:off x="2302842" y="1884312"/>
            <a:ext cx="1920406" cy="883997"/>
          </a:xfrm>
          <a:prstGeom prst="rect">
            <a:avLst/>
          </a:prstGeom>
        </p:spPr>
      </p:pic>
      <p:pic>
        <p:nvPicPr>
          <p:cNvPr id="8" name="Picture 7">
            <a:extLst>
              <a:ext uri="{FF2B5EF4-FFF2-40B4-BE49-F238E27FC236}">
                <a16:creationId xmlns:a16="http://schemas.microsoft.com/office/drawing/2014/main" id="{372FF269-B856-4F9D-26D6-62AF6D0AF10D}"/>
              </a:ext>
            </a:extLst>
          </p:cNvPr>
          <p:cNvPicPr>
            <a:picLocks noChangeAspect="1"/>
          </p:cNvPicPr>
          <p:nvPr/>
        </p:nvPicPr>
        <p:blipFill>
          <a:blip r:embed="rId10"/>
          <a:stretch>
            <a:fillRect/>
          </a:stretch>
        </p:blipFill>
        <p:spPr>
          <a:xfrm>
            <a:off x="6385877" y="1873080"/>
            <a:ext cx="1775362" cy="891335"/>
          </a:xfrm>
          <a:prstGeom prst="rect">
            <a:avLst/>
          </a:prstGeom>
        </p:spPr>
      </p:pic>
      <p:pic>
        <p:nvPicPr>
          <p:cNvPr id="12" name="Picture 11">
            <a:extLst>
              <a:ext uri="{FF2B5EF4-FFF2-40B4-BE49-F238E27FC236}">
                <a16:creationId xmlns:a16="http://schemas.microsoft.com/office/drawing/2014/main" id="{68072731-0431-1F25-E9BF-762F0DDBCE96}"/>
              </a:ext>
            </a:extLst>
          </p:cNvPr>
          <p:cNvPicPr>
            <a:picLocks noChangeAspect="1"/>
          </p:cNvPicPr>
          <p:nvPr/>
        </p:nvPicPr>
        <p:blipFill>
          <a:blip r:embed="rId11"/>
          <a:stretch>
            <a:fillRect/>
          </a:stretch>
        </p:blipFill>
        <p:spPr>
          <a:xfrm>
            <a:off x="10323868" y="1884312"/>
            <a:ext cx="1706207" cy="845893"/>
          </a:xfrm>
          <a:prstGeom prst="rect">
            <a:avLst/>
          </a:prstGeom>
        </p:spPr>
      </p:pic>
      <p:sp>
        <p:nvSpPr>
          <p:cNvPr id="2" name="ZoneTexte 1">
            <a:extLst>
              <a:ext uri="{FF2B5EF4-FFF2-40B4-BE49-F238E27FC236}">
                <a16:creationId xmlns:a16="http://schemas.microsoft.com/office/drawing/2014/main" id="{C7197103-760B-DCF5-3EA5-2E4A88902E2D}"/>
              </a:ext>
            </a:extLst>
          </p:cNvPr>
          <p:cNvSpPr txBox="1"/>
          <p:nvPr/>
        </p:nvSpPr>
        <p:spPr>
          <a:xfrm rot="2345954">
            <a:off x="10077516" y="582803"/>
            <a:ext cx="1135067" cy="307777"/>
          </a:xfrm>
          <a:prstGeom prst="rect">
            <a:avLst/>
          </a:prstGeom>
          <a:noFill/>
        </p:spPr>
        <p:txBody>
          <a:bodyPr wrap="square" rtlCol="0">
            <a:spAutoFit/>
          </a:bodyPr>
          <a:lstStyle/>
          <a:p>
            <a:r>
              <a:rPr lang="fr-FR" dirty="0">
                <a:solidFill>
                  <a:srgbClr val="FF0000"/>
                </a:solidFill>
              </a:rPr>
              <a:t>Updated</a:t>
            </a: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95"/>
        <p:cNvGrpSpPr/>
        <p:nvPr/>
      </p:nvGrpSpPr>
      <p:grpSpPr>
        <a:xfrm>
          <a:off x="0" y="0"/>
          <a:ext cx="0" cy="0"/>
          <a:chOff x="0" y="0"/>
          <a:chExt cx="0" cy="0"/>
        </a:xfrm>
      </p:grpSpPr>
      <p:graphicFrame>
        <p:nvGraphicFramePr>
          <p:cNvPr id="7" name="Graphique 12">
            <a:extLst>
              <a:ext uri="{FF2B5EF4-FFF2-40B4-BE49-F238E27FC236}">
                <a16:creationId xmlns:a16="http://schemas.microsoft.com/office/drawing/2014/main" id="{00000000-0008-0000-0000-000009000000}"/>
              </a:ext>
            </a:extLst>
          </p:cNvPr>
          <p:cNvGraphicFramePr>
            <a:graphicFrameLocks/>
          </p:cNvGraphicFramePr>
          <p:nvPr>
            <p:extLst>
              <p:ext uri="{D42A27DB-BD31-4B8C-83A1-F6EECF244321}">
                <p14:modId xmlns:p14="http://schemas.microsoft.com/office/powerpoint/2010/main" val="2690387184"/>
              </p:ext>
            </p:extLst>
          </p:nvPr>
        </p:nvGraphicFramePr>
        <p:xfrm>
          <a:off x="469900" y="2232477"/>
          <a:ext cx="9347557" cy="4183161"/>
        </p:xfrm>
        <a:graphic>
          <a:graphicData uri="http://schemas.openxmlformats.org/drawingml/2006/chart">
            <c:chart xmlns:c="http://schemas.openxmlformats.org/drawingml/2006/chart" xmlns:r="http://schemas.openxmlformats.org/officeDocument/2006/relationships" r:id="rId3"/>
          </a:graphicData>
        </a:graphic>
      </p:graphicFrame>
      <p:sp>
        <p:nvSpPr>
          <p:cNvPr id="1896" name="Google Shape;1896;p3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4G coverage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MTN's 4G Radio coverage meets ARCEP requirements except Indoor morphology.</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has better 4G coverage than its competitors in SEMEKPODJI</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97" name="Google Shape;1897;p3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31</a:t>
            </a:fld>
            <a:endParaRPr sz="651" b="0" i="0" u="none" strike="noStrike" cap="none">
              <a:solidFill>
                <a:srgbClr val="000000"/>
              </a:solidFill>
              <a:latin typeface="Verdana"/>
              <a:ea typeface="Verdana"/>
              <a:cs typeface="Verdana"/>
              <a:sym typeface="Verdana"/>
            </a:endParaRPr>
          </a:p>
        </p:txBody>
      </p:sp>
      <p:sp>
        <p:nvSpPr>
          <p:cNvPr id="1898" name="Google Shape;1898;p3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00" name="Google Shape;1900;p31"/>
          <p:cNvCxnSpPr>
            <a:cxnSpLocks/>
          </p:cNvCxnSpPr>
          <p:nvPr/>
        </p:nvCxnSpPr>
        <p:spPr>
          <a:xfrm>
            <a:off x="1083310" y="3235415"/>
            <a:ext cx="8436610" cy="0"/>
          </a:xfrm>
          <a:prstGeom prst="straightConnector1">
            <a:avLst/>
          </a:prstGeom>
          <a:noFill/>
          <a:ln w="28575" cap="flat" cmpd="sng">
            <a:solidFill>
              <a:srgbClr val="DA291C"/>
            </a:solidFill>
            <a:prstDash val="dash"/>
            <a:round/>
            <a:headEnd type="none" w="sm" len="sm"/>
            <a:tailEnd type="none" w="sm" len="sm"/>
          </a:ln>
        </p:spPr>
      </p:cxnSp>
      <p:sp>
        <p:nvSpPr>
          <p:cNvPr id="6" name="ZoneTexte 5">
            <a:extLst>
              <a:ext uri="{FF2B5EF4-FFF2-40B4-BE49-F238E27FC236}">
                <a16:creationId xmlns:a16="http://schemas.microsoft.com/office/drawing/2014/main" id="{00EB33B8-B975-5444-3519-16D8C8EC8713}"/>
              </a:ext>
            </a:extLst>
          </p:cNvPr>
          <p:cNvSpPr txBox="1"/>
          <p:nvPr/>
        </p:nvSpPr>
        <p:spPr>
          <a:xfrm rot="2345954">
            <a:off x="10319282" y="559014"/>
            <a:ext cx="1135067" cy="523220"/>
          </a:xfrm>
          <a:prstGeom prst="rect">
            <a:avLst/>
          </a:prstGeom>
          <a:noFill/>
        </p:spPr>
        <p:txBody>
          <a:bodyPr wrap="square" rtlCol="0">
            <a:spAutoFit/>
          </a:bodyPr>
          <a:lstStyle/>
          <a:p>
            <a:r>
              <a:rPr lang="fr-FR" dirty="0">
                <a:solidFill>
                  <a:srgbClr val="FF0000"/>
                </a:solidFill>
              </a:rPr>
              <a:t>Check </a:t>
            </a:r>
            <a:r>
              <a:rPr lang="fr-FR" dirty="0" err="1">
                <a:solidFill>
                  <a:srgbClr val="FF0000"/>
                </a:solidFill>
              </a:rPr>
              <a:t>requested</a:t>
            </a:r>
            <a:endParaRPr lang="fr-FR" dirty="0">
              <a:solidFill>
                <a:srgbClr val="FF0000"/>
              </a:solidFill>
            </a:endParaRPr>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05"/>
        <p:cNvGrpSpPr/>
        <p:nvPr/>
      </p:nvGrpSpPr>
      <p:grpSpPr>
        <a:xfrm>
          <a:off x="0" y="0"/>
          <a:ext cx="0" cy="0"/>
          <a:chOff x="0" y="0"/>
          <a:chExt cx="0" cy="0"/>
        </a:xfrm>
      </p:grpSpPr>
      <p:pic>
        <p:nvPicPr>
          <p:cNvPr id="11" name="Picture 10">
            <a:extLst>
              <a:ext uri="{FF2B5EF4-FFF2-40B4-BE49-F238E27FC236}">
                <a16:creationId xmlns:a16="http://schemas.microsoft.com/office/drawing/2014/main" id="{0C42F25B-6213-0752-11B3-0121BA285568}"/>
              </a:ext>
            </a:extLst>
          </p:cNvPr>
          <p:cNvPicPr>
            <a:picLocks noChangeAspect="1"/>
          </p:cNvPicPr>
          <p:nvPr/>
        </p:nvPicPr>
        <p:blipFill>
          <a:blip r:embed="rId3"/>
          <a:stretch>
            <a:fillRect/>
          </a:stretch>
        </p:blipFill>
        <p:spPr>
          <a:xfrm>
            <a:off x="8338090" y="2044078"/>
            <a:ext cx="3774965" cy="32092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06E186A9-C81D-928D-A901-71332941ABE8}"/>
              </a:ext>
            </a:extLst>
          </p:cNvPr>
          <p:cNvPicPr>
            <a:picLocks noChangeAspect="1"/>
          </p:cNvPicPr>
          <p:nvPr/>
        </p:nvPicPr>
        <p:blipFill>
          <a:blip r:embed="rId4"/>
          <a:stretch>
            <a:fillRect/>
          </a:stretch>
        </p:blipFill>
        <p:spPr>
          <a:xfrm>
            <a:off x="4517209" y="2044078"/>
            <a:ext cx="3659649" cy="3202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2FB7FEAB-E8F3-DFB3-FEA7-8679936CF933}"/>
              </a:ext>
            </a:extLst>
          </p:cNvPr>
          <p:cNvPicPr>
            <a:picLocks noChangeAspect="1"/>
          </p:cNvPicPr>
          <p:nvPr/>
        </p:nvPicPr>
        <p:blipFill>
          <a:blip r:embed="rId5"/>
          <a:stretch>
            <a:fillRect/>
          </a:stretch>
        </p:blipFill>
        <p:spPr>
          <a:xfrm>
            <a:off x="469901" y="2076235"/>
            <a:ext cx="3899640" cy="3202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06" name="Google Shape;1906;p3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4G coverage - Maps</a:t>
            </a:r>
            <a:br>
              <a:rPr lang="fr-FR" sz="2400" dirty="0">
                <a:solidFill>
                  <a:srgbClr val="414141"/>
                </a:solidFill>
              </a:rPr>
            </a:br>
            <a:br>
              <a:rPr lang="fr-FR" sz="2400" dirty="0">
                <a:solidFill>
                  <a:srgbClr val="414141"/>
                </a:solidFill>
              </a:rPr>
            </a:br>
            <a:r>
              <a:rPr lang="fr-FR" sz="2400" dirty="0">
                <a:solidFill>
                  <a:srgbClr val="7F7F7F"/>
                </a:solidFill>
              </a:rPr>
              <a:t>MTN</a:t>
            </a:r>
            <a:r>
              <a:rPr lang="fr-FR" sz="2400" dirty="0">
                <a:solidFill>
                  <a:srgbClr val="7F7F7F"/>
                </a:solidFill>
                <a:latin typeface="Verdana"/>
                <a:ea typeface="Verdana"/>
                <a:cs typeface="Verdana"/>
                <a:sym typeface="Verdana"/>
              </a:rPr>
              <a:t>’s 4G coverage is </a:t>
            </a:r>
            <a:r>
              <a:rPr lang="fr-FR" sz="2400" dirty="0">
                <a:solidFill>
                  <a:srgbClr val="7F7F7F"/>
                </a:solidFill>
              </a:rPr>
              <a:t>better than</a:t>
            </a:r>
            <a:r>
              <a:rPr lang="fr-FR" sz="2400" dirty="0">
                <a:solidFill>
                  <a:srgbClr val="7F7F7F"/>
                </a:solidFill>
                <a:latin typeface="Verdana"/>
                <a:ea typeface="Verdana"/>
                <a:cs typeface="Verdana"/>
                <a:sym typeface="Verdana"/>
              </a:rPr>
              <a:t> MOOV’s and CELTISS’s.</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07" name="Google Shape;1907;p3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32</a:t>
            </a:fld>
            <a:endParaRPr sz="651" b="0" i="0" u="none" strike="noStrike" cap="none">
              <a:solidFill>
                <a:srgbClr val="000000"/>
              </a:solidFill>
              <a:latin typeface="Verdana"/>
              <a:ea typeface="Verdana"/>
              <a:cs typeface="Verdana"/>
              <a:sym typeface="Verdana"/>
            </a:endParaRPr>
          </a:p>
        </p:txBody>
      </p:sp>
      <p:sp>
        <p:nvSpPr>
          <p:cNvPr id="1908" name="Google Shape;1908;p3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pic>
        <p:nvPicPr>
          <p:cNvPr id="1912" name="Google Shape;1912;p32"/>
          <p:cNvPicPr preferRelativeResize="0"/>
          <p:nvPr/>
        </p:nvPicPr>
        <p:blipFill rotWithShape="1">
          <a:blip r:embed="rId6">
            <a:alphaModFix/>
          </a:blip>
          <a:srcRect l="8657" r="10313"/>
          <a:stretch/>
        </p:blipFill>
        <p:spPr>
          <a:xfrm>
            <a:off x="4511680" y="2061024"/>
            <a:ext cx="291005" cy="288497"/>
          </a:xfrm>
          <a:prstGeom prst="roundRect">
            <a:avLst>
              <a:gd name="adj" fmla="val 8594"/>
            </a:avLst>
          </a:prstGeom>
          <a:solidFill>
            <a:srgbClr val="ECECEC"/>
          </a:solidFill>
          <a:ln>
            <a:noFill/>
          </a:ln>
          <a:effectLst>
            <a:reflection stA="38000" endPos="28000" dist="5000" dir="5400000" sy="-100000" algn="bl" rotWithShape="0"/>
          </a:effectLst>
        </p:spPr>
      </p:pic>
      <p:pic>
        <p:nvPicPr>
          <p:cNvPr id="1915" name="Google Shape;1915;p32"/>
          <p:cNvPicPr preferRelativeResize="0"/>
          <p:nvPr/>
        </p:nvPicPr>
        <p:blipFill rotWithShape="1">
          <a:blip r:embed="rId7">
            <a:alphaModFix/>
          </a:blip>
          <a:srcRect/>
          <a:stretch/>
        </p:blipFill>
        <p:spPr>
          <a:xfrm>
            <a:off x="8318997" y="2076235"/>
            <a:ext cx="251494" cy="258077"/>
          </a:xfrm>
          <a:prstGeom prst="rect">
            <a:avLst/>
          </a:prstGeom>
          <a:noFill/>
          <a:ln>
            <a:noFill/>
          </a:ln>
        </p:spPr>
      </p:pic>
      <p:pic>
        <p:nvPicPr>
          <p:cNvPr id="1917" name="Google Shape;1917;p32"/>
          <p:cNvPicPr preferRelativeResize="0"/>
          <p:nvPr/>
        </p:nvPicPr>
        <p:blipFill rotWithShape="1">
          <a:blip r:embed="rId8">
            <a:alphaModFix/>
          </a:blip>
          <a:srcRect/>
          <a:stretch/>
        </p:blipFill>
        <p:spPr>
          <a:xfrm>
            <a:off x="469900" y="2084881"/>
            <a:ext cx="258077" cy="258077"/>
          </a:xfrm>
          <a:prstGeom prst="roundRect">
            <a:avLst>
              <a:gd name="adj" fmla="val 8594"/>
            </a:avLst>
          </a:prstGeom>
          <a:solidFill>
            <a:srgbClr val="ECECEC"/>
          </a:solidFill>
          <a:ln>
            <a:noFill/>
          </a:ln>
          <a:effectLst>
            <a:reflection stA="38000" endPos="28000" dist="5000" dir="5400000" sy="-100000" algn="bl" rotWithShape="0"/>
          </a:effectLst>
        </p:spPr>
      </p:pic>
      <p:pic>
        <p:nvPicPr>
          <p:cNvPr id="8" name="Picture 7">
            <a:extLst>
              <a:ext uri="{FF2B5EF4-FFF2-40B4-BE49-F238E27FC236}">
                <a16:creationId xmlns:a16="http://schemas.microsoft.com/office/drawing/2014/main" id="{45C6EDF5-51BF-0A4E-D2DB-C9F15D14AB46}"/>
              </a:ext>
            </a:extLst>
          </p:cNvPr>
          <p:cNvPicPr>
            <a:picLocks noChangeAspect="1"/>
          </p:cNvPicPr>
          <p:nvPr/>
        </p:nvPicPr>
        <p:blipFill>
          <a:blip r:embed="rId9"/>
          <a:stretch>
            <a:fillRect/>
          </a:stretch>
        </p:blipFill>
        <p:spPr>
          <a:xfrm>
            <a:off x="2526213" y="2044077"/>
            <a:ext cx="1843328" cy="950243"/>
          </a:xfrm>
          <a:prstGeom prst="rect">
            <a:avLst/>
          </a:prstGeom>
        </p:spPr>
      </p:pic>
      <p:pic>
        <p:nvPicPr>
          <p:cNvPr id="12" name="Picture 11">
            <a:extLst>
              <a:ext uri="{FF2B5EF4-FFF2-40B4-BE49-F238E27FC236}">
                <a16:creationId xmlns:a16="http://schemas.microsoft.com/office/drawing/2014/main" id="{E850CC3F-B505-DB82-7CEB-A7A931EF9CEF}"/>
              </a:ext>
            </a:extLst>
          </p:cNvPr>
          <p:cNvPicPr>
            <a:picLocks noChangeAspect="1"/>
          </p:cNvPicPr>
          <p:nvPr/>
        </p:nvPicPr>
        <p:blipFill>
          <a:blip r:embed="rId10"/>
          <a:stretch>
            <a:fillRect/>
          </a:stretch>
        </p:blipFill>
        <p:spPr>
          <a:xfrm>
            <a:off x="10368727" y="2044078"/>
            <a:ext cx="1744328" cy="944557"/>
          </a:xfrm>
          <a:prstGeom prst="rect">
            <a:avLst/>
          </a:prstGeom>
        </p:spPr>
      </p:pic>
      <p:pic>
        <p:nvPicPr>
          <p:cNvPr id="15" name="Picture 14">
            <a:extLst>
              <a:ext uri="{FF2B5EF4-FFF2-40B4-BE49-F238E27FC236}">
                <a16:creationId xmlns:a16="http://schemas.microsoft.com/office/drawing/2014/main" id="{A79CB106-2D02-5703-5668-40657D95D38F}"/>
              </a:ext>
            </a:extLst>
          </p:cNvPr>
          <p:cNvPicPr>
            <a:picLocks noChangeAspect="1"/>
          </p:cNvPicPr>
          <p:nvPr/>
        </p:nvPicPr>
        <p:blipFill>
          <a:blip r:embed="rId11"/>
          <a:stretch>
            <a:fillRect/>
          </a:stretch>
        </p:blipFill>
        <p:spPr>
          <a:xfrm>
            <a:off x="6400178" y="2044078"/>
            <a:ext cx="1748902" cy="941717"/>
          </a:xfrm>
          <a:prstGeom prst="rect">
            <a:avLst/>
          </a:prstGeom>
        </p:spPr>
      </p:pic>
      <p:sp>
        <p:nvSpPr>
          <p:cNvPr id="2" name="ZoneTexte 1">
            <a:extLst>
              <a:ext uri="{FF2B5EF4-FFF2-40B4-BE49-F238E27FC236}">
                <a16:creationId xmlns:a16="http://schemas.microsoft.com/office/drawing/2014/main" id="{C9473AEA-BC16-9B8C-BC93-F9E115A64FD9}"/>
              </a:ext>
            </a:extLst>
          </p:cNvPr>
          <p:cNvSpPr txBox="1"/>
          <p:nvPr/>
        </p:nvSpPr>
        <p:spPr>
          <a:xfrm rot="2345954">
            <a:off x="10077516" y="582803"/>
            <a:ext cx="1135067" cy="307777"/>
          </a:xfrm>
          <a:prstGeom prst="rect">
            <a:avLst/>
          </a:prstGeom>
          <a:noFill/>
        </p:spPr>
        <p:txBody>
          <a:bodyPr wrap="square" rtlCol="0">
            <a:spAutoFit/>
          </a:bodyPr>
          <a:lstStyle/>
          <a:p>
            <a:r>
              <a:rPr lang="fr-FR" dirty="0">
                <a:solidFill>
                  <a:srgbClr val="FF0000"/>
                </a:solidFill>
              </a:rPr>
              <a:t>Updated</a:t>
            </a:r>
          </a:p>
        </p:txBody>
      </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21"/>
        <p:cNvGrpSpPr/>
        <p:nvPr/>
      </p:nvGrpSpPr>
      <p:grpSpPr>
        <a:xfrm>
          <a:off x="0" y="0"/>
          <a:ext cx="0" cy="0"/>
          <a:chOff x="0" y="0"/>
          <a:chExt cx="0" cy="0"/>
        </a:xfrm>
      </p:grpSpPr>
      <p:sp>
        <p:nvSpPr>
          <p:cNvPr id="1922" name="Google Shape;1922;p33"/>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dirty="0">
                <a:solidFill>
                  <a:srgbClr val="FFFFFF"/>
                </a:solidFill>
                <a:latin typeface="Quattrocento Sans"/>
                <a:ea typeface="Quattrocento Sans"/>
                <a:cs typeface="Quattrocento Sans"/>
                <a:sym typeface="Quattrocento Sans"/>
              </a:rPr>
              <a:t>Benchmarking voice service</a:t>
            </a:r>
            <a:endParaRPr sz="2600" b="0" i="0" u="none" strike="noStrike" cap="none" dirty="0">
              <a:solidFill>
                <a:srgbClr val="FFFFFF"/>
              </a:solidFill>
              <a:latin typeface="Quattrocento Sans"/>
              <a:ea typeface="Quattrocento Sans"/>
              <a:cs typeface="Quattrocento Sans"/>
              <a:sym typeface="Quattrocento Sans"/>
            </a:endParaRPr>
          </a:p>
        </p:txBody>
      </p:sp>
      <p:sp>
        <p:nvSpPr>
          <p:cNvPr id="1923" name="Google Shape;1923;p33"/>
          <p:cNvSpPr txBox="1"/>
          <p:nvPr/>
        </p:nvSpPr>
        <p:spPr>
          <a:xfrm>
            <a:off x="443345" y="2090740"/>
            <a:ext cx="1747406"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04</a:t>
            </a:r>
            <a:endParaRPr dirty="0"/>
          </a:p>
        </p:txBody>
      </p:sp>
      <p:cxnSp>
        <p:nvCxnSpPr>
          <p:cNvPr id="1924" name="Google Shape;1924;p33"/>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29"/>
        <p:cNvGrpSpPr/>
        <p:nvPr/>
      </p:nvGrpSpPr>
      <p:grpSpPr>
        <a:xfrm>
          <a:off x="0" y="0"/>
          <a:ext cx="0" cy="0"/>
          <a:chOff x="0" y="0"/>
          <a:chExt cx="0" cy="0"/>
        </a:xfrm>
      </p:grpSpPr>
      <p:graphicFrame>
        <p:nvGraphicFramePr>
          <p:cNvPr id="8" name="Graphique 3">
            <a:extLst>
              <a:ext uri="{FF2B5EF4-FFF2-40B4-BE49-F238E27FC236}">
                <a16:creationId xmlns:a16="http://schemas.microsoft.com/office/drawing/2014/main" id="{00000000-0008-0000-0000-00000E000000}"/>
              </a:ext>
            </a:extLst>
          </p:cNvPr>
          <p:cNvGraphicFramePr>
            <a:graphicFrameLocks/>
          </p:cNvGraphicFramePr>
          <p:nvPr>
            <p:extLst>
              <p:ext uri="{D42A27DB-BD31-4B8C-83A1-F6EECF244321}">
                <p14:modId xmlns:p14="http://schemas.microsoft.com/office/powerpoint/2010/main" val="3975474420"/>
              </p:ext>
            </p:extLst>
          </p:nvPr>
        </p:nvGraphicFramePr>
        <p:xfrm>
          <a:off x="152400" y="2307907"/>
          <a:ext cx="3455324" cy="3760470"/>
        </p:xfrm>
        <a:graphic>
          <a:graphicData uri="http://schemas.openxmlformats.org/drawingml/2006/chart">
            <c:chart xmlns:c="http://schemas.openxmlformats.org/drawingml/2006/chart" xmlns:r="http://schemas.openxmlformats.org/officeDocument/2006/relationships" r:id="rId3"/>
          </a:graphicData>
        </a:graphic>
      </p:graphicFrame>
      <p:sp>
        <p:nvSpPr>
          <p:cNvPr id="1930" name="Google Shape;1930;p3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CS Accessibility 2G/3G BLOCKED CALLS </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the best accessibility to voice service compared to competitors,</a:t>
            </a:r>
            <a:br>
              <a:rPr lang="fr-FR" dirty="0">
                <a:solidFill>
                  <a:srgbClr val="7F7F7F"/>
                </a:solidFill>
                <a:latin typeface="Verdana"/>
                <a:ea typeface="Verdana"/>
                <a:cs typeface="Verdana"/>
                <a:sym typeface="Verdana"/>
              </a:rPr>
            </a:br>
            <a:r>
              <a:rPr lang="fr-FR" dirty="0">
                <a:solidFill>
                  <a:srgbClr val="7F7F7F"/>
                </a:solidFill>
              </a:rPr>
              <a:t>All operators exceed </a:t>
            </a:r>
            <a:r>
              <a:rPr lang="fr-FR" dirty="0">
                <a:solidFill>
                  <a:srgbClr val="7F7F7F"/>
                </a:solidFill>
                <a:latin typeface="Verdana"/>
                <a:ea typeface="Verdana"/>
                <a:cs typeface="Verdana"/>
                <a:sym typeface="Verdana"/>
              </a:rPr>
              <a:t>ARCEP requirements.</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31" name="Google Shape;1931;p3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34</a:t>
            </a:fld>
            <a:endParaRPr sz="651" b="0" i="0" u="none" strike="noStrike" cap="none">
              <a:solidFill>
                <a:srgbClr val="000000"/>
              </a:solidFill>
              <a:latin typeface="Verdana"/>
              <a:ea typeface="Verdana"/>
              <a:cs typeface="Verdana"/>
              <a:sym typeface="Verdana"/>
            </a:endParaRPr>
          </a:p>
        </p:txBody>
      </p:sp>
      <p:sp>
        <p:nvSpPr>
          <p:cNvPr id="1932" name="Google Shape;1932;p3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35" name="Google Shape;1935;p34"/>
          <p:cNvCxnSpPr>
            <a:cxnSpLocks/>
          </p:cNvCxnSpPr>
          <p:nvPr/>
        </p:nvCxnSpPr>
        <p:spPr>
          <a:xfrm>
            <a:off x="629920" y="5223984"/>
            <a:ext cx="2824480" cy="0"/>
          </a:xfrm>
          <a:prstGeom prst="straightConnector1">
            <a:avLst/>
          </a:prstGeom>
          <a:noFill/>
          <a:ln w="28575" cap="flat" cmpd="sng">
            <a:solidFill>
              <a:srgbClr val="DA291C"/>
            </a:solidFill>
            <a:prstDash val="dash"/>
            <a:round/>
            <a:headEnd type="none" w="sm" len="sm"/>
            <a:tailEnd type="none" w="sm" len="sm"/>
          </a:ln>
        </p:spPr>
      </p:cxnSp>
      <p:graphicFrame>
        <p:nvGraphicFramePr>
          <p:cNvPr id="11" name="Graphique 3">
            <a:extLst>
              <a:ext uri="{FF2B5EF4-FFF2-40B4-BE49-F238E27FC236}">
                <a16:creationId xmlns:a16="http://schemas.microsoft.com/office/drawing/2014/main" id="{7E92C824-B9E5-4D3A-A405-27B1952A4869}"/>
              </a:ext>
            </a:extLst>
          </p:cNvPr>
          <p:cNvGraphicFramePr>
            <a:graphicFrameLocks/>
          </p:cNvGraphicFramePr>
          <p:nvPr>
            <p:extLst>
              <p:ext uri="{D42A27DB-BD31-4B8C-83A1-F6EECF244321}">
                <p14:modId xmlns:p14="http://schemas.microsoft.com/office/powerpoint/2010/main" val="3470226167"/>
              </p:ext>
            </p:extLst>
          </p:nvPr>
        </p:nvGraphicFramePr>
        <p:xfrm>
          <a:off x="3732156" y="2312646"/>
          <a:ext cx="8297919" cy="3755731"/>
        </p:xfrm>
        <a:graphic>
          <a:graphicData uri="http://schemas.openxmlformats.org/drawingml/2006/chart">
            <c:chart xmlns:c="http://schemas.openxmlformats.org/drawingml/2006/chart" xmlns:r="http://schemas.openxmlformats.org/officeDocument/2006/relationships" r:id="rId4"/>
          </a:graphicData>
        </a:graphic>
      </p:graphicFrame>
      <p:sp>
        <p:nvSpPr>
          <p:cNvPr id="2" name="ZoneTexte 1">
            <a:extLst>
              <a:ext uri="{FF2B5EF4-FFF2-40B4-BE49-F238E27FC236}">
                <a16:creationId xmlns:a16="http://schemas.microsoft.com/office/drawing/2014/main" id="{08C2D9A6-440B-5A64-C8E0-1B077EC927DF}"/>
              </a:ext>
            </a:extLst>
          </p:cNvPr>
          <p:cNvSpPr txBox="1"/>
          <p:nvPr/>
        </p:nvSpPr>
        <p:spPr>
          <a:xfrm rot="2345954">
            <a:off x="10394755" y="893100"/>
            <a:ext cx="1135067" cy="307777"/>
          </a:xfrm>
          <a:prstGeom prst="rect">
            <a:avLst/>
          </a:prstGeom>
          <a:noFill/>
        </p:spPr>
        <p:txBody>
          <a:bodyPr wrap="square" rtlCol="0">
            <a:spAutoFit/>
          </a:bodyPr>
          <a:lstStyle/>
          <a:p>
            <a:r>
              <a:rPr lang="fr-FR" dirty="0">
                <a:solidFill>
                  <a:srgbClr val="FF0000"/>
                </a:solidFill>
              </a:rPr>
              <a:t>Updated</a:t>
            </a:r>
          </a:p>
        </p:txBody>
      </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61"/>
        <p:cNvGrpSpPr/>
        <p:nvPr/>
      </p:nvGrpSpPr>
      <p:grpSpPr>
        <a:xfrm>
          <a:off x="0" y="0"/>
          <a:ext cx="0" cy="0"/>
          <a:chOff x="0" y="0"/>
          <a:chExt cx="0" cy="0"/>
        </a:xfrm>
      </p:grpSpPr>
      <p:graphicFrame>
        <p:nvGraphicFramePr>
          <p:cNvPr id="7" name="Graphique 5">
            <a:extLst>
              <a:ext uri="{FF2B5EF4-FFF2-40B4-BE49-F238E27FC236}">
                <a16:creationId xmlns:a16="http://schemas.microsoft.com/office/drawing/2014/main" id="{00000000-0008-0000-0000-000011000000}"/>
              </a:ext>
            </a:extLst>
          </p:cNvPr>
          <p:cNvGraphicFramePr>
            <a:graphicFrameLocks/>
          </p:cNvGraphicFramePr>
          <p:nvPr>
            <p:extLst>
              <p:ext uri="{D42A27DB-BD31-4B8C-83A1-F6EECF244321}">
                <p14:modId xmlns:p14="http://schemas.microsoft.com/office/powerpoint/2010/main" val="885752057"/>
              </p:ext>
            </p:extLst>
          </p:nvPr>
        </p:nvGraphicFramePr>
        <p:xfrm>
          <a:off x="498803" y="2184976"/>
          <a:ext cx="9153525" cy="3627120"/>
        </p:xfrm>
        <a:graphic>
          <a:graphicData uri="http://schemas.openxmlformats.org/drawingml/2006/chart">
            <c:chart xmlns:c="http://schemas.openxmlformats.org/drawingml/2006/chart" xmlns:r="http://schemas.openxmlformats.org/officeDocument/2006/relationships" r:id="rId3"/>
          </a:graphicData>
        </a:graphic>
      </p:graphicFrame>
      <p:sp>
        <p:nvSpPr>
          <p:cNvPr id="1962" name="Google Shape;1962;p3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CS Retainability 2G/3G DROPPED CALLS</a:t>
            </a:r>
            <a:br>
              <a:rPr lang="fr-FR" sz="2400" dirty="0">
                <a:solidFill>
                  <a:srgbClr val="414141"/>
                </a:solidFill>
              </a:rPr>
            </a:br>
            <a:br>
              <a:rPr lang="fr-FR" sz="2400" dirty="0">
                <a:solidFill>
                  <a:srgbClr val="414141"/>
                </a:solidFill>
              </a:rPr>
            </a:br>
            <a:r>
              <a:rPr lang="fr-FR" dirty="0">
                <a:solidFill>
                  <a:srgbClr val="7F7F7F"/>
                </a:solidFill>
              </a:rPr>
              <a:t>MTN is leading in retainability by having the lowest Call Drop Rate in SEMEKPODJI,</a:t>
            </a:r>
            <a:br>
              <a:rPr lang="fr-FR" sz="2400" dirty="0">
                <a:solidFill>
                  <a:srgbClr val="414141"/>
                </a:solidFill>
              </a:rPr>
            </a:br>
            <a:r>
              <a:rPr lang="fr-FR" dirty="0">
                <a:solidFill>
                  <a:srgbClr val="7F7F7F"/>
                </a:solidFill>
                <a:latin typeface="Verdana"/>
                <a:ea typeface="Verdana"/>
                <a:cs typeface="Verdana"/>
                <a:sym typeface="Verdana"/>
              </a:rPr>
              <a:t>MTN and CELTISS largely satisfied ARCEP thresholds regarding Call Drop Rate.</a:t>
            </a:r>
            <a:br>
              <a:rPr lang="fr-FR" dirty="0">
                <a:solidFill>
                  <a:srgbClr val="414141"/>
                </a:solidFill>
              </a:rPr>
            </a:br>
            <a:br>
              <a:rPr lang="fr-FR" dirty="0">
                <a:solidFill>
                  <a:srgbClr val="414141"/>
                </a:solidFill>
              </a:rPr>
            </a:br>
            <a:endParaRPr dirty="0">
              <a:solidFill>
                <a:srgbClr val="414141"/>
              </a:solidFill>
            </a:endParaRPr>
          </a:p>
        </p:txBody>
      </p:sp>
      <p:sp>
        <p:nvSpPr>
          <p:cNvPr id="1963" name="Google Shape;1963;p3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35</a:t>
            </a:fld>
            <a:endParaRPr sz="651" b="0" i="0" u="none" strike="noStrike" cap="none">
              <a:solidFill>
                <a:srgbClr val="000000"/>
              </a:solidFill>
              <a:latin typeface="Verdana"/>
              <a:ea typeface="Verdana"/>
              <a:cs typeface="Verdana"/>
              <a:sym typeface="Verdana"/>
            </a:endParaRPr>
          </a:p>
        </p:txBody>
      </p:sp>
      <p:sp>
        <p:nvSpPr>
          <p:cNvPr id="1964" name="Google Shape;1964;p3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66" name="Google Shape;1966;p37"/>
          <p:cNvCxnSpPr>
            <a:cxnSpLocks/>
          </p:cNvCxnSpPr>
          <p:nvPr/>
        </p:nvCxnSpPr>
        <p:spPr>
          <a:xfrm>
            <a:off x="975360" y="3916680"/>
            <a:ext cx="8676968" cy="0"/>
          </a:xfrm>
          <a:prstGeom prst="straightConnector1">
            <a:avLst/>
          </a:prstGeom>
          <a:noFill/>
          <a:ln w="28575" cap="flat" cmpd="sng">
            <a:solidFill>
              <a:srgbClr val="DA291C"/>
            </a:solidFill>
            <a:prstDash val="dash"/>
            <a:round/>
            <a:headEnd type="none" w="sm" len="sm"/>
            <a:tailEnd type="none" w="sm" len="sm"/>
          </a:ln>
        </p:spPr>
      </p:cxnSp>
      <p:sp>
        <p:nvSpPr>
          <p:cNvPr id="4" name="ZoneTexte 3">
            <a:extLst>
              <a:ext uri="{FF2B5EF4-FFF2-40B4-BE49-F238E27FC236}">
                <a16:creationId xmlns:a16="http://schemas.microsoft.com/office/drawing/2014/main" id="{B063BA9A-666B-538B-AA7D-979478D0C3BA}"/>
              </a:ext>
            </a:extLst>
          </p:cNvPr>
          <p:cNvSpPr txBox="1"/>
          <p:nvPr/>
        </p:nvSpPr>
        <p:spPr>
          <a:xfrm rot="2345954">
            <a:off x="10506515" y="726051"/>
            <a:ext cx="1135067" cy="307777"/>
          </a:xfrm>
          <a:prstGeom prst="rect">
            <a:avLst/>
          </a:prstGeom>
          <a:noFill/>
        </p:spPr>
        <p:txBody>
          <a:bodyPr wrap="square" rtlCol="0">
            <a:spAutoFit/>
          </a:bodyPr>
          <a:lstStyle/>
          <a:p>
            <a:r>
              <a:rPr lang="fr-FR" dirty="0">
                <a:solidFill>
                  <a:srgbClr val="FF0000"/>
                </a:solidFill>
              </a:rPr>
              <a:t>Updated</a:t>
            </a:r>
          </a:p>
        </p:txBody>
      </p: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940"/>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8F946BE6-50AF-4DCD-283C-3726BE3082CA}"/>
              </a:ext>
            </a:extLst>
          </p:cNvPr>
          <p:cNvGraphicFramePr>
            <a:graphicFrameLocks/>
          </p:cNvGraphicFramePr>
          <p:nvPr>
            <p:extLst>
              <p:ext uri="{D42A27DB-BD31-4B8C-83A1-F6EECF244321}">
                <p14:modId xmlns:p14="http://schemas.microsoft.com/office/powerpoint/2010/main" val="3935096734"/>
              </p:ext>
            </p:extLst>
          </p:nvPr>
        </p:nvGraphicFramePr>
        <p:xfrm>
          <a:off x="469900" y="2262477"/>
          <a:ext cx="3042616" cy="3857394"/>
        </p:xfrm>
        <a:graphic>
          <a:graphicData uri="http://schemas.openxmlformats.org/drawingml/2006/chart">
            <c:chart xmlns:c="http://schemas.openxmlformats.org/drawingml/2006/chart" xmlns:r="http://schemas.openxmlformats.org/officeDocument/2006/relationships" r:id="rId3"/>
          </a:graphicData>
        </a:graphic>
      </p:graphicFrame>
      <p:sp>
        <p:nvSpPr>
          <p:cNvPr id="1941" name="Google Shape;1941;p3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rtl="0">
              <a:spcBef>
                <a:spcPts val="0"/>
              </a:spcBef>
              <a:spcAft>
                <a:spcPts val="0"/>
              </a:spcAft>
              <a:buClr>
                <a:srgbClr val="414141"/>
              </a:buClr>
              <a:buSzPts val="2400"/>
              <a:buFont typeface="Verdana"/>
              <a:buNone/>
            </a:pPr>
            <a:r>
              <a:rPr lang="fr-FR" sz="2400" dirty="0">
                <a:solidFill>
                  <a:srgbClr val="414141"/>
                </a:solidFill>
              </a:rPr>
              <a:t>Benchmarking: CS Integrity Voice Quality Mean Opinion Score </a:t>
            </a:r>
            <a:br>
              <a:rPr lang="fr-FR" sz="2400" dirty="0">
                <a:solidFill>
                  <a:srgbClr val="414141"/>
                </a:solidFill>
              </a:rPr>
            </a:br>
            <a:br>
              <a:rPr lang="fr-FR" sz="2400" dirty="0">
                <a:solidFill>
                  <a:srgbClr val="414141"/>
                </a:solidFill>
              </a:rPr>
            </a:br>
            <a:r>
              <a:rPr lang="fr-FR" sz="1800" dirty="0">
                <a:solidFill>
                  <a:srgbClr val="7F7F7F"/>
                </a:solidFill>
              </a:rPr>
              <a:t>MOOV</a:t>
            </a:r>
            <a:r>
              <a:rPr lang="fr-FR" sz="1800" dirty="0">
                <a:solidFill>
                  <a:srgbClr val="7F7F7F"/>
                </a:solidFill>
                <a:latin typeface="Verdana"/>
                <a:ea typeface="Verdana"/>
                <a:cs typeface="Verdana"/>
                <a:sym typeface="Verdana"/>
              </a:rPr>
              <a:t> has the best </a:t>
            </a:r>
            <a:r>
              <a:rPr lang="fr-FR" sz="1800" dirty="0">
                <a:solidFill>
                  <a:srgbClr val="7F7F7F"/>
                </a:solidFill>
              </a:rPr>
              <a:t>speech quality MOS and </a:t>
            </a:r>
            <a:r>
              <a:rPr lang="fr-FR" sz="1800" dirty="0">
                <a:solidFill>
                  <a:srgbClr val="7F7F7F"/>
                </a:solidFill>
                <a:latin typeface="Verdana"/>
                <a:ea typeface="Verdana"/>
                <a:cs typeface="Verdana"/>
                <a:sym typeface="Verdana"/>
              </a:rPr>
              <a:t>ratio of excellent and good Voice Quality samples compared to MTN’s and </a:t>
            </a:r>
            <a:r>
              <a:rPr lang="fr-FR" sz="1800" dirty="0">
                <a:solidFill>
                  <a:srgbClr val="7F7F7F"/>
                </a:solidFill>
              </a:rPr>
              <a:t>CELTISS</a:t>
            </a:r>
            <a:r>
              <a:rPr lang="fr-FR" sz="1800" dirty="0">
                <a:solidFill>
                  <a:srgbClr val="7F7F7F"/>
                </a:solidFill>
                <a:latin typeface="Verdana"/>
                <a:ea typeface="Verdana"/>
                <a:cs typeface="Verdana"/>
                <a:sym typeface="Verdana"/>
              </a:rPr>
              <a:t>’S,MTN needs to improve its voice quality MOS by pushing CS traffic to 3G and increase 2G full rate penetration.</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42" name="Google Shape;1942;p3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36</a:t>
            </a:fld>
            <a:endParaRPr sz="651" b="0" i="0" u="none" strike="noStrike" cap="none">
              <a:solidFill>
                <a:srgbClr val="000000"/>
              </a:solidFill>
              <a:latin typeface="Verdana"/>
              <a:ea typeface="Verdana"/>
              <a:cs typeface="Verdana"/>
              <a:sym typeface="Verdana"/>
            </a:endParaRPr>
          </a:p>
        </p:txBody>
      </p:sp>
      <p:sp>
        <p:nvSpPr>
          <p:cNvPr id="1943" name="Google Shape;1943;p3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46" name="Google Shape;1946;p35"/>
          <p:cNvCxnSpPr>
            <a:cxnSpLocks/>
          </p:cNvCxnSpPr>
          <p:nvPr/>
        </p:nvCxnSpPr>
        <p:spPr>
          <a:xfrm>
            <a:off x="685982" y="4191174"/>
            <a:ext cx="2047058" cy="0"/>
          </a:xfrm>
          <a:prstGeom prst="straightConnector1">
            <a:avLst/>
          </a:prstGeom>
          <a:noFill/>
          <a:ln w="28575" cap="flat" cmpd="sng">
            <a:solidFill>
              <a:srgbClr val="DA291C"/>
            </a:solidFill>
            <a:prstDash val="dash"/>
            <a:round/>
            <a:headEnd type="none" w="sm" len="sm"/>
            <a:tailEnd type="none" w="sm" len="sm"/>
          </a:ln>
        </p:spPr>
      </p:cxnSp>
      <p:graphicFrame>
        <p:nvGraphicFramePr>
          <p:cNvPr id="10" name="Graphique 3">
            <a:extLst>
              <a:ext uri="{FF2B5EF4-FFF2-40B4-BE49-F238E27FC236}">
                <a16:creationId xmlns:a16="http://schemas.microsoft.com/office/drawing/2014/main" id="{00000000-0008-0000-0000-00000A000000}"/>
              </a:ext>
            </a:extLst>
          </p:cNvPr>
          <p:cNvGraphicFramePr>
            <a:graphicFrameLocks/>
          </p:cNvGraphicFramePr>
          <p:nvPr>
            <p:extLst>
              <p:ext uri="{D42A27DB-BD31-4B8C-83A1-F6EECF244321}">
                <p14:modId xmlns:p14="http://schemas.microsoft.com/office/powerpoint/2010/main" val="3304833921"/>
              </p:ext>
            </p:extLst>
          </p:nvPr>
        </p:nvGraphicFramePr>
        <p:xfrm>
          <a:off x="3676145" y="2262478"/>
          <a:ext cx="8045956" cy="3857394"/>
        </p:xfrm>
        <a:graphic>
          <a:graphicData uri="http://schemas.openxmlformats.org/drawingml/2006/chart">
            <c:chart xmlns:c="http://schemas.openxmlformats.org/drawingml/2006/chart" xmlns:r="http://schemas.openxmlformats.org/officeDocument/2006/relationships" r:id="rId4"/>
          </a:graphicData>
        </a:graphic>
      </p:graphicFrame>
      <p:sp>
        <p:nvSpPr>
          <p:cNvPr id="2" name="ZoneTexte 1">
            <a:extLst>
              <a:ext uri="{FF2B5EF4-FFF2-40B4-BE49-F238E27FC236}">
                <a16:creationId xmlns:a16="http://schemas.microsoft.com/office/drawing/2014/main" id="{0F27926A-21B1-4DEA-945E-223E663A8007}"/>
              </a:ext>
            </a:extLst>
          </p:cNvPr>
          <p:cNvSpPr txBox="1"/>
          <p:nvPr/>
        </p:nvSpPr>
        <p:spPr>
          <a:xfrm rot="2345954">
            <a:off x="10506515" y="726051"/>
            <a:ext cx="1135067" cy="307777"/>
          </a:xfrm>
          <a:prstGeom prst="rect">
            <a:avLst/>
          </a:prstGeom>
          <a:noFill/>
        </p:spPr>
        <p:txBody>
          <a:bodyPr wrap="square" rtlCol="0">
            <a:spAutoFit/>
          </a:bodyPr>
          <a:lstStyle/>
          <a:p>
            <a:r>
              <a:rPr lang="fr-FR" dirty="0">
                <a:solidFill>
                  <a:srgbClr val="FF0000"/>
                </a:solidFill>
              </a:rPr>
              <a:t>Updated</a:t>
            </a:r>
          </a:p>
        </p:txBody>
      </p: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982"/>
        <p:cNvGrpSpPr/>
        <p:nvPr/>
      </p:nvGrpSpPr>
      <p:grpSpPr>
        <a:xfrm>
          <a:off x="0" y="0"/>
          <a:ext cx="0" cy="0"/>
          <a:chOff x="0" y="0"/>
          <a:chExt cx="0" cy="0"/>
        </a:xfrm>
      </p:grpSpPr>
      <p:pic>
        <p:nvPicPr>
          <p:cNvPr id="13" name="Picture 12">
            <a:extLst>
              <a:ext uri="{FF2B5EF4-FFF2-40B4-BE49-F238E27FC236}">
                <a16:creationId xmlns:a16="http://schemas.microsoft.com/office/drawing/2014/main" id="{C6351467-49B8-8D92-865A-971C28864096}"/>
              </a:ext>
            </a:extLst>
          </p:cNvPr>
          <p:cNvPicPr>
            <a:picLocks noChangeAspect="1"/>
          </p:cNvPicPr>
          <p:nvPr/>
        </p:nvPicPr>
        <p:blipFill>
          <a:blip r:embed="rId3"/>
          <a:stretch>
            <a:fillRect/>
          </a:stretch>
        </p:blipFill>
        <p:spPr>
          <a:xfrm>
            <a:off x="8434462" y="1825750"/>
            <a:ext cx="3529905" cy="30265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84" name="Google Shape;1984;p39"/>
          <p:cNvSpPr txBox="1">
            <a:spLocks noGrp="1"/>
          </p:cNvSpPr>
          <p:nvPr>
            <p:ph type="title"/>
          </p:nvPr>
        </p:nvSpPr>
        <p:spPr>
          <a:xfrm>
            <a:off x="623887" y="203905"/>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CS Integrity Voice quality maps (MOS)</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a:t>
            </a:r>
            <a:r>
              <a:rPr lang="fr-FR" dirty="0" err="1">
                <a:solidFill>
                  <a:srgbClr val="7F7F7F"/>
                </a:solidFill>
                <a:latin typeface="Verdana"/>
                <a:ea typeface="Verdana"/>
                <a:cs typeface="Verdana"/>
                <a:sym typeface="Verdana"/>
              </a:rPr>
              <a:t>around</a:t>
            </a:r>
            <a:r>
              <a:rPr lang="fr-FR" dirty="0">
                <a:solidFill>
                  <a:srgbClr val="7F7F7F"/>
                </a:solidFill>
                <a:latin typeface="Verdana"/>
                <a:ea typeface="Verdana"/>
                <a:cs typeface="Verdana"/>
                <a:sym typeface="Verdana"/>
              </a:rPr>
              <a:t> 5,52% of MOS samples lower than 2.8, </a:t>
            </a:r>
            <a:r>
              <a:rPr lang="fr-FR" dirty="0">
                <a:solidFill>
                  <a:srgbClr val="7F7F7F"/>
                </a:solidFill>
              </a:rPr>
              <a:t>against 2,71% for MOOV and 3,04% for CELTISS.</a:t>
            </a: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3d</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85" name="Google Shape;1985;p3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37</a:t>
            </a:fld>
            <a:endParaRPr sz="651" b="0" i="0" u="none" strike="noStrike" cap="none">
              <a:solidFill>
                <a:srgbClr val="000000"/>
              </a:solidFill>
              <a:latin typeface="Verdana"/>
              <a:ea typeface="Verdana"/>
              <a:cs typeface="Verdana"/>
              <a:sym typeface="Verdana"/>
            </a:endParaRPr>
          </a:p>
        </p:txBody>
      </p:sp>
      <p:sp>
        <p:nvSpPr>
          <p:cNvPr id="1986" name="Google Shape;1986;p3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3" name="Picture 2">
            <a:extLst>
              <a:ext uri="{FF2B5EF4-FFF2-40B4-BE49-F238E27FC236}">
                <a16:creationId xmlns:a16="http://schemas.microsoft.com/office/drawing/2014/main" id="{7E8E13CE-221D-F8CA-495F-FCAF0CA4303C}"/>
              </a:ext>
            </a:extLst>
          </p:cNvPr>
          <p:cNvPicPr>
            <a:picLocks noChangeAspect="1"/>
          </p:cNvPicPr>
          <p:nvPr/>
        </p:nvPicPr>
        <p:blipFill>
          <a:blip r:embed="rId4"/>
          <a:stretch>
            <a:fillRect/>
          </a:stretch>
        </p:blipFill>
        <p:spPr>
          <a:xfrm>
            <a:off x="623888" y="1841505"/>
            <a:ext cx="3773870" cy="30549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2B3E878D-0983-A3A5-1460-318769B565EC}"/>
              </a:ext>
            </a:extLst>
          </p:cNvPr>
          <p:cNvPicPr>
            <a:picLocks noChangeAspect="1"/>
          </p:cNvPicPr>
          <p:nvPr/>
        </p:nvPicPr>
        <p:blipFill>
          <a:blip r:embed="rId5"/>
          <a:stretch>
            <a:fillRect/>
          </a:stretch>
        </p:blipFill>
        <p:spPr>
          <a:xfrm>
            <a:off x="2988283" y="1825750"/>
            <a:ext cx="1475183" cy="896555"/>
          </a:xfrm>
          <a:prstGeom prst="rect">
            <a:avLst/>
          </a:prstGeom>
        </p:spPr>
      </p:pic>
      <p:pic>
        <p:nvPicPr>
          <p:cNvPr id="6" name="Google Shape;1988;p39">
            <a:extLst>
              <a:ext uri="{FF2B5EF4-FFF2-40B4-BE49-F238E27FC236}">
                <a16:creationId xmlns:a16="http://schemas.microsoft.com/office/drawing/2014/main" id="{B3786404-063D-6BCF-90E3-8CF71B5264A8}"/>
              </a:ext>
            </a:extLst>
          </p:cNvPr>
          <p:cNvPicPr preferRelativeResize="0"/>
          <p:nvPr/>
        </p:nvPicPr>
        <p:blipFill rotWithShape="1">
          <a:blip r:embed="rId6">
            <a:alphaModFix/>
          </a:blip>
          <a:srcRect/>
          <a:stretch/>
        </p:blipFill>
        <p:spPr>
          <a:xfrm>
            <a:off x="4156005" y="1840246"/>
            <a:ext cx="297527" cy="268102"/>
          </a:xfrm>
          <a:prstGeom prst="roundRect">
            <a:avLst>
              <a:gd name="adj" fmla="val 8594"/>
            </a:avLst>
          </a:prstGeom>
          <a:solidFill>
            <a:srgbClr val="ECECEC"/>
          </a:solidFill>
          <a:ln>
            <a:noFill/>
          </a:ln>
          <a:effectLst>
            <a:reflection stA="38000" endPos="28000" dist="5000" dir="5400000" sy="-100000" algn="bl" rotWithShape="0"/>
          </a:effectLst>
        </p:spPr>
      </p:pic>
      <p:pic>
        <p:nvPicPr>
          <p:cNvPr id="8" name="Picture 7">
            <a:extLst>
              <a:ext uri="{FF2B5EF4-FFF2-40B4-BE49-F238E27FC236}">
                <a16:creationId xmlns:a16="http://schemas.microsoft.com/office/drawing/2014/main" id="{0A6233E0-11D0-0A50-660B-F93F280E864E}"/>
              </a:ext>
            </a:extLst>
          </p:cNvPr>
          <p:cNvPicPr>
            <a:picLocks noChangeAspect="1"/>
          </p:cNvPicPr>
          <p:nvPr/>
        </p:nvPicPr>
        <p:blipFill>
          <a:blip r:embed="rId7"/>
          <a:stretch>
            <a:fillRect/>
          </a:stretch>
        </p:blipFill>
        <p:spPr>
          <a:xfrm>
            <a:off x="4529175" y="1858847"/>
            <a:ext cx="3773870" cy="30376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D031B2D5-C563-166D-C59A-4F0EAA869841}"/>
              </a:ext>
            </a:extLst>
          </p:cNvPr>
          <p:cNvPicPr>
            <a:picLocks noChangeAspect="1"/>
          </p:cNvPicPr>
          <p:nvPr/>
        </p:nvPicPr>
        <p:blipFill>
          <a:blip r:embed="rId8"/>
          <a:stretch>
            <a:fillRect/>
          </a:stretch>
        </p:blipFill>
        <p:spPr>
          <a:xfrm>
            <a:off x="6812242" y="1840246"/>
            <a:ext cx="1490803" cy="882059"/>
          </a:xfrm>
          <a:prstGeom prst="rect">
            <a:avLst/>
          </a:prstGeom>
        </p:spPr>
      </p:pic>
      <p:pic>
        <p:nvPicPr>
          <p:cNvPr id="11" name="Google Shape;1993;p39">
            <a:extLst>
              <a:ext uri="{FF2B5EF4-FFF2-40B4-BE49-F238E27FC236}">
                <a16:creationId xmlns:a16="http://schemas.microsoft.com/office/drawing/2014/main" id="{0DD05FA8-2914-7624-661A-DF7DA19B97D1}"/>
              </a:ext>
            </a:extLst>
          </p:cNvPr>
          <p:cNvPicPr preferRelativeResize="0"/>
          <p:nvPr/>
        </p:nvPicPr>
        <p:blipFill rotWithShape="1">
          <a:blip r:embed="rId9">
            <a:alphaModFix/>
          </a:blip>
          <a:srcRect l="8657" r="10313"/>
          <a:stretch/>
        </p:blipFill>
        <p:spPr>
          <a:xfrm>
            <a:off x="8007505" y="1840246"/>
            <a:ext cx="276456" cy="228907"/>
          </a:xfrm>
          <a:prstGeom prst="roundRect">
            <a:avLst>
              <a:gd name="adj" fmla="val 8594"/>
            </a:avLst>
          </a:prstGeom>
          <a:solidFill>
            <a:srgbClr val="ECECEC"/>
          </a:solidFill>
          <a:ln>
            <a:noFill/>
          </a:ln>
          <a:effectLst>
            <a:reflection stA="38000" endPos="28000" dist="5000" dir="5400000" sy="-100000" algn="bl" rotWithShape="0"/>
          </a:effectLst>
        </p:spPr>
      </p:pic>
      <p:pic>
        <p:nvPicPr>
          <p:cNvPr id="15" name="Picture 14">
            <a:extLst>
              <a:ext uri="{FF2B5EF4-FFF2-40B4-BE49-F238E27FC236}">
                <a16:creationId xmlns:a16="http://schemas.microsoft.com/office/drawing/2014/main" id="{0C29AC12-4F82-A3F1-C988-21C4543468D7}"/>
              </a:ext>
            </a:extLst>
          </p:cNvPr>
          <p:cNvPicPr>
            <a:picLocks noChangeAspect="1"/>
          </p:cNvPicPr>
          <p:nvPr/>
        </p:nvPicPr>
        <p:blipFill>
          <a:blip r:embed="rId10"/>
          <a:stretch>
            <a:fillRect/>
          </a:stretch>
        </p:blipFill>
        <p:spPr>
          <a:xfrm>
            <a:off x="10586112" y="1825750"/>
            <a:ext cx="1378255" cy="836264"/>
          </a:xfrm>
          <a:prstGeom prst="rect">
            <a:avLst/>
          </a:prstGeom>
        </p:spPr>
      </p:pic>
      <p:pic>
        <p:nvPicPr>
          <p:cNvPr id="16" name="Google Shape;1994;p39">
            <a:extLst>
              <a:ext uri="{FF2B5EF4-FFF2-40B4-BE49-F238E27FC236}">
                <a16:creationId xmlns:a16="http://schemas.microsoft.com/office/drawing/2014/main" id="{60B83499-3BA6-7D8C-D726-AF2FA5820056}"/>
              </a:ext>
            </a:extLst>
          </p:cNvPr>
          <p:cNvPicPr preferRelativeResize="0"/>
          <p:nvPr/>
        </p:nvPicPr>
        <p:blipFill rotWithShape="1">
          <a:blip r:embed="rId11">
            <a:alphaModFix/>
          </a:blip>
          <a:srcRect/>
          <a:stretch/>
        </p:blipFill>
        <p:spPr>
          <a:xfrm>
            <a:off x="11691928" y="1829351"/>
            <a:ext cx="251494" cy="258077"/>
          </a:xfrm>
          <a:prstGeom prst="rect">
            <a:avLst/>
          </a:prstGeom>
          <a:noFill/>
          <a:ln>
            <a:noFill/>
          </a:ln>
        </p:spPr>
      </p:pic>
      <p:sp>
        <p:nvSpPr>
          <p:cNvPr id="2" name="ZoneTexte 1">
            <a:extLst>
              <a:ext uri="{FF2B5EF4-FFF2-40B4-BE49-F238E27FC236}">
                <a16:creationId xmlns:a16="http://schemas.microsoft.com/office/drawing/2014/main" id="{324D0801-ED7A-AFE0-C43A-E97F5B30FF36}"/>
              </a:ext>
            </a:extLst>
          </p:cNvPr>
          <p:cNvSpPr txBox="1"/>
          <p:nvPr/>
        </p:nvSpPr>
        <p:spPr>
          <a:xfrm rot="2345954">
            <a:off x="10771064" y="550640"/>
            <a:ext cx="1135067" cy="307777"/>
          </a:xfrm>
          <a:prstGeom prst="rect">
            <a:avLst/>
          </a:prstGeom>
          <a:noFill/>
        </p:spPr>
        <p:txBody>
          <a:bodyPr wrap="square" rtlCol="0">
            <a:spAutoFit/>
          </a:bodyPr>
          <a:lstStyle/>
          <a:p>
            <a:r>
              <a:rPr lang="fr-FR" dirty="0">
                <a:solidFill>
                  <a:srgbClr val="FF0000"/>
                </a:solidFill>
              </a:rPr>
              <a:t>Updated</a:t>
            </a:r>
          </a:p>
        </p:txBody>
      </p: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971"/>
        <p:cNvGrpSpPr/>
        <p:nvPr/>
      </p:nvGrpSpPr>
      <p:grpSpPr>
        <a:xfrm>
          <a:off x="0" y="0"/>
          <a:ext cx="0" cy="0"/>
          <a:chOff x="0" y="0"/>
          <a:chExt cx="0" cy="0"/>
        </a:xfrm>
      </p:grpSpPr>
      <p:sp>
        <p:nvSpPr>
          <p:cNvPr id="1972" name="Google Shape;1972;p3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Voice service Band usage(%)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a:t>
            </a:r>
            <a:r>
              <a:rPr lang="fr-FR" dirty="0">
                <a:solidFill>
                  <a:srgbClr val="7F7F7F"/>
                </a:solidFill>
              </a:rPr>
              <a:t>30,96%</a:t>
            </a:r>
            <a:r>
              <a:rPr lang="fr-FR" dirty="0">
                <a:solidFill>
                  <a:srgbClr val="7F7F7F"/>
                </a:solidFill>
                <a:latin typeface="Verdana"/>
                <a:ea typeface="Verdana"/>
                <a:cs typeface="Verdana"/>
                <a:sym typeface="Verdana"/>
              </a:rPr>
              <a:t>% of voice calls carried</a:t>
            </a:r>
            <a:r>
              <a:rPr lang="fr-FR" dirty="0">
                <a:solidFill>
                  <a:srgbClr val="7F7F7F"/>
                </a:solidFill>
              </a:rPr>
              <a:t> out over</a:t>
            </a:r>
            <a:r>
              <a:rPr lang="fr-FR" dirty="0">
                <a:solidFill>
                  <a:srgbClr val="7F7F7F"/>
                </a:solidFill>
                <a:latin typeface="Verdana"/>
                <a:ea typeface="Verdana"/>
                <a:cs typeface="Verdana"/>
                <a:sym typeface="Verdana"/>
              </a:rPr>
              <a:t> 2G,</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CELTISS and MOOV have more than 98% of voice calls carried out over</a:t>
            </a:r>
            <a:r>
              <a:rPr lang="fr-FR" dirty="0">
                <a:solidFill>
                  <a:srgbClr val="7F7F7F"/>
                </a:solidFill>
              </a:rPr>
              <a:t> </a:t>
            </a:r>
            <a:r>
              <a:rPr lang="fr-FR" dirty="0">
                <a:solidFill>
                  <a:srgbClr val="7F7F7F"/>
                </a:solidFill>
                <a:latin typeface="Verdana"/>
                <a:ea typeface="Verdana"/>
                <a:cs typeface="Verdana"/>
                <a:sym typeface="Verdana"/>
              </a:rPr>
              <a:t>3G,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needs to reduce 2G usage and increase 3G penetration for better audio </a:t>
            </a:r>
            <a:r>
              <a:rPr lang="fr-FR" dirty="0" err="1">
                <a:solidFill>
                  <a:srgbClr val="7F7F7F"/>
                </a:solidFill>
                <a:latin typeface="Verdana"/>
                <a:ea typeface="Verdana"/>
                <a:cs typeface="Verdana"/>
                <a:sym typeface="Verdana"/>
              </a:rPr>
              <a:t>quality</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MTN's 2G band usage: </a:t>
            </a:r>
            <a:r>
              <a:rPr lang="fr-FR" b="1" dirty="0">
                <a:solidFill>
                  <a:srgbClr val="7F7F7F"/>
                </a:solidFill>
                <a:latin typeface="Verdana"/>
                <a:ea typeface="Verdana"/>
                <a:cs typeface="Verdana"/>
                <a:sym typeface="Verdana"/>
              </a:rPr>
              <a:t>71,54% </a:t>
            </a:r>
            <a:r>
              <a:rPr lang="fr-FR" dirty="0">
                <a:solidFill>
                  <a:srgbClr val="7F7F7F"/>
                </a:solidFill>
                <a:latin typeface="Verdana"/>
                <a:ea typeface="Verdana"/>
                <a:cs typeface="Verdana"/>
                <a:sym typeface="Verdana"/>
              </a:rPr>
              <a:t>on GSM 900 and </a:t>
            </a:r>
            <a:r>
              <a:rPr lang="fr-FR" b="1" dirty="0">
                <a:solidFill>
                  <a:srgbClr val="7F7F7F"/>
                </a:solidFill>
                <a:latin typeface="Verdana"/>
                <a:ea typeface="Verdana"/>
                <a:cs typeface="Verdana"/>
                <a:sym typeface="Verdana"/>
              </a:rPr>
              <a:t>23,43% </a:t>
            </a:r>
            <a:r>
              <a:rPr lang="fr-FR" dirty="0">
                <a:solidFill>
                  <a:srgbClr val="7F7F7F"/>
                </a:solidFill>
                <a:latin typeface="Verdana"/>
                <a:ea typeface="Verdana"/>
                <a:cs typeface="Verdana"/>
                <a:sym typeface="Verdana"/>
              </a:rPr>
              <a:t>on</a:t>
            </a:r>
            <a:r>
              <a:rPr lang="fr-FR" b="1" dirty="0">
                <a:solidFill>
                  <a:srgbClr val="7F7F7F"/>
                </a:solidFill>
                <a:latin typeface="Verdana"/>
                <a:ea typeface="Verdana"/>
                <a:cs typeface="Verdana"/>
                <a:sym typeface="Verdana"/>
              </a:rPr>
              <a:t> </a:t>
            </a:r>
            <a:r>
              <a:rPr lang="fr-FR" dirty="0">
                <a:solidFill>
                  <a:srgbClr val="7F7F7F"/>
                </a:solidFill>
                <a:latin typeface="Verdana"/>
                <a:ea typeface="Verdana"/>
                <a:cs typeface="Verdana"/>
                <a:sym typeface="Verdana"/>
              </a:rPr>
              <a:t>GSM 1800,</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3G band usage: MOOV and CELTISS use </a:t>
            </a:r>
            <a:r>
              <a:rPr lang="fr-FR" dirty="0" err="1">
                <a:solidFill>
                  <a:srgbClr val="7F7F7F"/>
                </a:solidFill>
                <a:latin typeface="Verdana"/>
                <a:ea typeface="Verdana"/>
                <a:cs typeface="Verdana"/>
                <a:sym typeface="Verdana"/>
              </a:rPr>
              <a:t>mainly</a:t>
            </a:r>
            <a:r>
              <a:rPr lang="fr-FR" dirty="0">
                <a:solidFill>
                  <a:srgbClr val="7F7F7F"/>
                </a:solidFill>
                <a:latin typeface="Verdana"/>
                <a:ea typeface="Verdana"/>
                <a:cs typeface="Verdana"/>
                <a:sym typeface="Verdana"/>
              </a:rPr>
              <a:t> U900 but MTN has an equitable utilization for both 3G bands.</a:t>
            </a: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73" name="Google Shape;1973;p3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38</a:t>
            </a:fld>
            <a:endParaRPr sz="651" b="0" i="0" u="none" strike="noStrike" cap="none">
              <a:solidFill>
                <a:srgbClr val="000000"/>
              </a:solidFill>
              <a:latin typeface="Verdana"/>
              <a:ea typeface="Verdana"/>
              <a:cs typeface="Verdana"/>
              <a:sym typeface="Verdana"/>
            </a:endParaRPr>
          </a:p>
        </p:txBody>
      </p:sp>
      <p:sp>
        <p:nvSpPr>
          <p:cNvPr id="1974" name="Google Shape;1974;p3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0" name="Graphique 3">
            <a:extLst>
              <a:ext uri="{FF2B5EF4-FFF2-40B4-BE49-F238E27FC236}">
                <a16:creationId xmlns:a16="http://schemas.microsoft.com/office/drawing/2014/main" id="{B876376A-5752-481F-9C6F-7D207AA26B58}"/>
              </a:ext>
            </a:extLst>
          </p:cNvPr>
          <p:cNvGraphicFramePr>
            <a:graphicFrameLocks/>
          </p:cNvGraphicFramePr>
          <p:nvPr>
            <p:extLst>
              <p:ext uri="{D42A27DB-BD31-4B8C-83A1-F6EECF244321}">
                <p14:modId xmlns:p14="http://schemas.microsoft.com/office/powerpoint/2010/main" val="2483516541"/>
              </p:ext>
            </p:extLst>
          </p:nvPr>
        </p:nvGraphicFramePr>
        <p:xfrm>
          <a:off x="469900" y="3268025"/>
          <a:ext cx="3587043" cy="306149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Graphique 3">
            <a:extLst>
              <a:ext uri="{FF2B5EF4-FFF2-40B4-BE49-F238E27FC236}">
                <a16:creationId xmlns:a16="http://schemas.microsoft.com/office/drawing/2014/main" id="{ECB51E8B-10B0-40D9-B3ED-94130CF95C1A}"/>
              </a:ext>
            </a:extLst>
          </p:cNvPr>
          <p:cNvGraphicFramePr>
            <a:graphicFrameLocks/>
          </p:cNvGraphicFramePr>
          <p:nvPr>
            <p:extLst>
              <p:ext uri="{D42A27DB-BD31-4B8C-83A1-F6EECF244321}">
                <p14:modId xmlns:p14="http://schemas.microsoft.com/office/powerpoint/2010/main" val="1574817497"/>
              </p:ext>
            </p:extLst>
          </p:nvPr>
        </p:nvGraphicFramePr>
        <p:xfrm>
          <a:off x="4140096" y="3268025"/>
          <a:ext cx="3695609" cy="306149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Graphique 3">
            <a:extLst>
              <a:ext uri="{FF2B5EF4-FFF2-40B4-BE49-F238E27FC236}">
                <a16:creationId xmlns:a16="http://schemas.microsoft.com/office/drawing/2014/main" id="{F1408A4F-F70A-4313-9662-2359E95C7287}"/>
              </a:ext>
            </a:extLst>
          </p:cNvPr>
          <p:cNvGraphicFramePr>
            <a:graphicFrameLocks/>
          </p:cNvGraphicFramePr>
          <p:nvPr>
            <p:extLst>
              <p:ext uri="{D42A27DB-BD31-4B8C-83A1-F6EECF244321}">
                <p14:modId xmlns:p14="http://schemas.microsoft.com/office/powerpoint/2010/main" val="2899740396"/>
              </p:ext>
            </p:extLst>
          </p:nvPr>
        </p:nvGraphicFramePr>
        <p:xfrm>
          <a:off x="8037878" y="3268025"/>
          <a:ext cx="3684222" cy="3061494"/>
        </p:xfrm>
        <a:graphic>
          <a:graphicData uri="http://schemas.openxmlformats.org/drawingml/2006/chart">
            <c:chart xmlns:c="http://schemas.openxmlformats.org/drawingml/2006/chart" xmlns:r="http://schemas.openxmlformats.org/officeDocument/2006/relationships" r:id="rId5"/>
          </a:graphicData>
        </a:graphic>
      </p:graphicFrame>
      <p:sp>
        <p:nvSpPr>
          <p:cNvPr id="2" name="ZoneTexte 1">
            <a:extLst>
              <a:ext uri="{FF2B5EF4-FFF2-40B4-BE49-F238E27FC236}">
                <a16:creationId xmlns:a16="http://schemas.microsoft.com/office/drawing/2014/main" id="{1B713174-731D-3A9C-7DEF-D67524EEE4BF}"/>
              </a:ext>
            </a:extLst>
          </p:cNvPr>
          <p:cNvSpPr txBox="1"/>
          <p:nvPr/>
        </p:nvSpPr>
        <p:spPr>
          <a:xfrm rot="2345954">
            <a:off x="10506515" y="726051"/>
            <a:ext cx="1135067" cy="307777"/>
          </a:xfrm>
          <a:prstGeom prst="rect">
            <a:avLst/>
          </a:prstGeom>
          <a:noFill/>
        </p:spPr>
        <p:txBody>
          <a:bodyPr wrap="square" rtlCol="0">
            <a:spAutoFit/>
          </a:bodyPr>
          <a:lstStyle/>
          <a:p>
            <a:r>
              <a:rPr lang="fr-FR" dirty="0" err="1">
                <a:solidFill>
                  <a:srgbClr val="FF0000"/>
                </a:solidFill>
              </a:rPr>
              <a:t>Updated</a:t>
            </a:r>
            <a:endParaRPr lang="fr-FR" dirty="0">
              <a:solidFill>
                <a:srgbClr val="FF0000"/>
              </a:solidFill>
            </a:endParaRPr>
          </a:p>
        </p:txBody>
      </p:sp>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013"/>
        <p:cNvGrpSpPr/>
        <p:nvPr/>
      </p:nvGrpSpPr>
      <p:grpSpPr>
        <a:xfrm>
          <a:off x="0" y="0"/>
          <a:ext cx="0" cy="0"/>
          <a:chOff x="0" y="0"/>
          <a:chExt cx="0" cy="0"/>
        </a:xfrm>
      </p:grpSpPr>
      <p:sp>
        <p:nvSpPr>
          <p:cNvPr id="2014" name="Google Shape;2014;p4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Radio </a:t>
            </a:r>
            <a:r>
              <a:rPr lang="fr-FR" sz="2400" dirty="0" err="1">
                <a:solidFill>
                  <a:srgbClr val="414141"/>
                </a:solidFill>
              </a:rPr>
              <a:t>parameters</a:t>
            </a:r>
            <a:r>
              <a:rPr lang="fr-FR" sz="2400" dirty="0">
                <a:solidFill>
                  <a:srgbClr val="414141"/>
                </a:solidFill>
              </a:rPr>
              <a:t> </a:t>
            </a:r>
            <a:r>
              <a:rPr lang="fr-FR" sz="2400" dirty="0" err="1">
                <a:solidFill>
                  <a:srgbClr val="414141"/>
                </a:solidFill>
              </a:rPr>
              <a:t>Ec</a:t>
            </a:r>
            <a:r>
              <a:rPr lang="fr-FR" sz="2400" dirty="0">
                <a:solidFill>
                  <a:srgbClr val="414141"/>
                </a:solidFill>
              </a:rPr>
              <a:t>/No comparison</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11,72% of drive test samples are showing a </a:t>
            </a:r>
            <a:r>
              <a:rPr lang="fr-FR" dirty="0" err="1">
                <a:solidFill>
                  <a:srgbClr val="7F7F7F"/>
                </a:solidFill>
                <a:latin typeface="Verdana"/>
                <a:ea typeface="Verdana"/>
                <a:cs typeface="Verdana"/>
                <a:sym typeface="Verdana"/>
              </a:rPr>
              <a:t>very</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low</a:t>
            </a:r>
            <a:r>
              <a:rPr lang="fr-FR" dirty="0">
                <a:solidFill>
                  <a:srgbClr val="7F7F7F"/>
                </a:solidFill>
                <a:latin typeface="Verdana"/>
                <a:ea typeface="Verdana"/>
                <a:cs typeface="Verdana"/>
                <a:sym typeface="Verdana"/>
              </a:rPr>
              <a:t> level of </a:t>
            </a:r>
            <a:r>
              <a:rPr lang="fr-FR" dirty="0" err="1">
                <a:solidFill>
                  <a:srgbClr val="7F7F7F"/>
                </a:solidFill>
                <a:latin typeface="Verdana"/>
                <a:ea typeface="Verdana"/>
                <a:cs typeface="Verdana"/>
                <a:sym typeface="Verdana"/>
              </a:rPr>
              <a:t>EcNo</a:t>
            </a:r>
            <a:r>
              <a:rPr lang="fr-FR" dirty="0">
                <a:solidFill>
                  <a:srgbClr val="7F7F7F"/>
                </a:solidFill>
                <a:latin typeface="Verdana"/>
                <a:ea typeface="Verdana"/>
                <a:cs typeface="Verdana"/>
                <a:sym typeface="Verdana"/>
              </a:rPr>
              <a:t> for 3G MTN.</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This is </a:t>
            </a:r>
            <a:r>
              <a:rPr lang="fr-FR" dirty="0" err="1">
                <a:solidFill>
                  <a:srgbClr val="7F7F7F"/>
                </a:solidFill>
                <a:latin typeface="Verdana"/>
                <a:ea typeface="Verdana"/>
                <a:cs typeface="Verdana"/>
                <a:sym typeface="Verdana"/>
              </a:rPr>
              <a:t>correlated</a:t>
            </a:r>
            <a:r>
              <a:rPr lang="fr-FR" dirty="0">
                <a:solidFill>
                  <a:srgbClr val="7F7F7F"/>
                </a:solidFill>
                <a:latin typeface="Verdana"/>
                <a:ea typeface="Verdana"/>
                <a:cs typeface="Verdana"/>
                <a:sym typeface="Verdana"/>
              </a:rPr>
              <a:t> to the </a:t>
            </a:r>
            <a:r>
              <a:rPr lang="fr-FR" dirty="0" err="1">
                <a:solidFill>
                  <a:srgbClr val="7F7F7F"/>
                </a:solidFill>
                <a:latin typeface="Verdana"/>
                <a:ea typeface="Verdana"/>
                <a:cs typeface="Verdana"/>
                <a:sym typeface="Verdana"/>
              </a:rPr>
              <a:t>number</a:t>
            </a:r>
            <a:r>
              <a:rPr lang="fr-FR" dirty="0">
                <a:solidFill>
                  <a:srgbClr val="7F7F7F"/>
                </a:solidFill>
                <a:latin typeface="Verdana"/>
                <a:ea typeface="Verdana"/>
                <a:cs typeface="Verdana"/>
                <a:sym typeface="Verdana"/>
              </a:rPr>
              <a:t> of 3G carriers : MTN is </a:t>
            </a:r>
            <a:r>
              <a:rPr lang="fr-FR" dirty="0" err="1">
                <a:solidFill>
                  <a:srgbClr val="7F7F7F"/>
                </a:solidFill>
                <a:latin typeface="Verdana"/>
                <a:ea typeface="Verdana"/>
                <a:cs typeface="Verdana"/>
                <a:sym typeface="Verdana"/>
              </a:rPr>
              <a:t>using</a:t>
            </a:r>
            <a:r>
              <a:rPr lang="fr-FR" dirty="0">
                <a:solidFill>
                  <a:srgbClr val="7F7F7F"/>
                </a:solidFill>
                <a:latin typeface="Verdana"/>
                <a:ea typeface="Verdana"/>
                <a:cs typeface="Verdana"/>
                <a:sym typeface="Verdana"/>
              </a:rPr>
              <a:t> 2 carriers against 3 and 4 for CELTISS and MOOV </a:t>
            </a:r>
            <a:r>
              <a:rPr lang="fr-FR" dirty="0" err="1">
                <a:solidFill>
                  <a:srgbClr val="7F7F7F"/>
                </a:solidFill>
                <a:latin typeface="Verdana"/>
                <a:ea typeface="Verdana"/>
                <a:cs typeface="Verdana"/>
                <a:sym typeface="Verdana"/>
              </a:rPr>
              <a:t>respectively</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Also</a:t>
            </a:r>
            <a:r>
              <a:rPr lang="fr-FR" dirty="0">
                <a:solidFill>
                  <a:srgbClr val="7F7F7F"/>
                </a:solidFill>
                <a:latin typeface="Verdana"/>
                <a:ea typeface="Verdana"/>
                <a:cs typeface="Verdana"/>
                <a:sym typeface="Verdana"/>
              </a:rPr>
              <a:t> 3G traffic is carried </a:t>
            </a:r>
            <a:r>
              <a:rPr lang="fr-FR" dirty="0" err="1">
                <a:solidFill>
                  <a:srgbClr val="7F7F7F"/>
                </a:solidFill>
                <a:latin typeface="Verdana"/>
                <a:ea typeface="Verdana"/>
                <a:cs typeface="Verdana"/>
                <a:sym typeface="Verdana"/>
              </a:rPr>
              <a:t>mainly</a:t>
            </a:r>
            <a:r>
              <a:rPr lang="fr-FR" dirty="0">
                <a:solidFill>
                  <a:srgbClr val="7F7F7F"/>
                </a:solidFill>
                <a:latin typeface="Verdana"/>
                <a:ea typeface="Verdana"/>
                <a:cs typeface="Verdana"/>
                <a:sym typeface="Verdana"/>
              </a:rPr>
              <a:t> by U2100 for competitors </a:t>
            </a:r>
            <a:r>
              <a:rPr lang="fr-FR" dirty="0" err="1">
                <a:solidFill>
                  <a:srgbClr val="7F7F7F"/>
                </a:solidFill>
                <a:latin typeface="Verdana"/>
                <a:ea typeface="Verdana"/>
                <a:cs typeface="Verdana"/>
                <a:sym typeface="Verdana"/>
              </a:rPr>
              <a:t>while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it’s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distributed</a:t>
            </a:r>
            <a:r>
              <a:rPr lang="fr-FR" dirty="0">
                <a:solidFill>
                  <a:srgbClr val="7F7F7F"/>
                </a:solidFill>
                <a:latin typeface="Verdana"/>
                <a:ea typeface="Verdana"/>
                <a:cs typeface="Verdana"/>
                <a:sym typeface="Verdana"/>
              </a:rPr>
              <a:t> over U900 and U2100 for MTN. </a:t>
            </a:r>
            <a:br>
              <a:rPr lang="fr-FR"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15" name="Google Shape;2015;p4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39</a:t>
            </a:fld>
            <a:endParaRPr sz="651" b="0" i="0" u="none" strike="noStrike" cap="none">
              <a:solidFill>
                <a:srgbClr val="000000"/>
              </a:solidFill>
              <a:latin typeface="Verdana"/>
              <a:ea typeface="Verdana"/>
              <a:cs typeface="Verdana"/>
              <a:sym typeface="Verdana"/>
            </a:endParaRPr>
          </a:p>
        </p:txBody>
      </p:sp>
      <p:sp>
        <p:nvSpPr>
          <p:cNvPr id="2016" name="Google Shape;2016;p4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6" name="Graphique 10">
            <a:extLst>
              <a:ext uri="{FF2B5EF4-FFF2-40B4-BE49-F238E27FC236}">
                <a16:creationId xmlns:a16="http://schemas.microsoft.com/office/drawing/2014/main" id="{00000000-0008-0000-0000-00000C000000}"/>
              </a:ext>
            </a:extLst>
          </p:cNvPr>
          <p:cNvGraphicFramePr>
            <a:graphicFrameLocks/>
          </p:cNvGraphicFramePr>
          <p:nvPr>
            <p:extLst>
              <p:ext uri="{D42A27DB-BD31-4B8C-83A1-F6EECF244321}">
                <p14:modId xmlns:p14="http://schemas.microsoft.com/office/powerpoint/2010/main" val="3485020335"/>
              </p:ext>
            </p:extLst>
          </p:nvPr>
        </p:nvGraphicFramePr>
        <p:xfrm>
          <a:off x="469900" y="2632637"/>
          <a:ext cx="11252200" cy="3674745"/>
        </p:xfrm>
        <a:graphic>
          <a:graphicData uri="http://schemas.openxmlformats.org/drawingml/2006/chart">
            <c:chart xmlns:c="http://schemas.openxmlformats.org/drawingml/2006/chart" xmlns:r="http://schemas.openxmlformats.org/officeDocument/2006/relationships" r:id="rId3"/>
          </a:graphicData>
        </a:graphic>
      </p:graphicFrame>
      <p:sp>
        <p:nvSpPr>
          <p:cNvPr id="2" name="ZoneTexte 1">
            <a:extLst>
              <a:ext uri="{FF2B5EF4-FFF2-40B4-BE49-F238E27FC236}">
                <a16:creationId xmlns:a16="http://schemas.microsoft.com/office/drawing/2014/main" id="{651F3D51-20CD-A440-7A81-E99A7A120307}"/>
              </a:ext>
            </a:extLst>
          </p:cNvPr>
          <p:cNvSpPr txBox="1"/>
          <p:nvPr/>
        </p:nvSpPr>
        <p:spPr>
          <a:xfrm rot="2345954">
            <a:off x="10456104" y="818291"/>
            <a:ext cx="1135067" cy="307777"/>
          </a:xfrm>
          <a:prstGeom prst="rect">
            <a:avLst/>
          </a:prstGeom>
          <a:noFill/>
        </p:spPr>
        <p:txBody>
          <a:bodyPr wrap="square" rtlCol="0">
            <a:spAutoFit/>
          </a:bodyPr>
          <a:lstStyle/>
          <a:p>
            <a:r>
              <a:rPr lang="fr-FR" dirty="0">
                <a:solidFill>
                  <a:srgbClr val="FF0000"/>
                </a:solidFill>
              </a:rPr>
              <a:t>Updated</a:t>
            </a: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55"/>
        <p:cNvGrpSpPr/>
        <p:nvPr/>
      </p:nvGrpSpPr>
      <p:grpSpPr>
        <a:xfrm>
          <a:off x="0" y="0"/>
          <a:ext cx="0" cy="0"/>
          <a:chOff x="0" y="0"/>
          <a:chExt cx="0" cy="0"/>
        </a:xfrm>
      </p:grpSpPr>
      <p:sp>
        <p:nvSpPr>
          <p:cNvPr id="1456" name="Google Shape;1456;p4"/>
          <p:cNvSpPr txBox="1">
            <a:spLocks noGrp="1"/>
          </p:cNvSpPr>
          <p:nvPr>
            <p:ph type="ctrTitle"/>
          </p:nvPr>
        </p:nvSpPr>
        <p:spPr>
          <a:xfrm>
            <a:off x="200845" y="501181"/>
            <a:ext cx="9144000" cy="342582"/>
          </a:xfrm>
          <a:prstGeom prst="rect">
            <a:avLst/>
          </a:prstGeom>
          <a:noFill/>
          <a:ln>
            <a:noFill/>
          </a:ln>
        </p:spPr>
        <p:txBody>
          <a:bodyPr spcFirstLastPara="1" wrap="square" lIns="0" tIns="0" rIns="0" bIns="0" anchor="b" anchorCtr="0">
            <a:normAutofit fontScale="90000"/>
          </a:bodyPr>
          <a:lstStyle/>
          <a:p>
            <a:pPr marL="0" lvl="0" indent="0" algn="l" rtl="0">
              <a:spcBef>
                <a:spcPts val="0"/>
              </a:spcBef>
              <a:spcAft>
                <a:spcPts val="0"/>
              </a:spcAft>
              <a:buClr>
                <a:srgbClr val="414141"/>
              </a:buClr>
              <a:buSzPct val="100000"/>
              <a:buFont typeface="Verdana"/>
              <a:buNone/>
            </a:pPr>
            <a:r>
              <a:rPr lang="fr-FR" sz="2400" dirty="0">
                <a:solidFill>
                  <a:srgbClr val="414141"/>
                </a:solidFill>
              </a:rPr>
              <a:t>   PART2 </a:t>
            </a:r>
            <a:r>
              <a:rPr lang="fr-FR" sz="2700" dirty="0">
                <a:solidFill>
                  <a:srgbClr val="414141"/>
                </a:solidFill>
              </a:rPr>
              <a:t>Summary</a:t>
            </a:r>
            <a:endParaRPr sz="2700" dirty="0">
              <a:solidFill>
                <a:srgbClr val="414141"/>
              </a:solidFill>
              <a:latin typeface="Verdana"/>
              <a:ea typeface="Verdana"/>
              <a:cs typeface="Verdana"/>
              <a:sym typeface="Verdana"/>
            </a:endParaRPr>
          </a:p>
        </p:txBody>
      </p:sp>
      <p:sp>
        <p:nvSpPr>
          <p:cNvPr id="1457" name="Google Shape;1457;p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0"/>
              <a:buFont typeface="Verdana"/>
              <a:buNone/>
            </a:pPr>
            <a:r>
              <a:rPr lang="fr-FR" sz="650" b="0" i="0" u="none" strike="noStrike" cap="none">
                <a:solidFill>
                  <a:srgbClr val="000000"/>
                </a:solidFill>
                <a:latin typeface="Verdana"/>
                <a:ea typeface="Verdana"/>
                <a:cs typeface="Verdana"/>
                <a:sym typeface="Verdana"/>
              </a:rPr>
              <a:t>© 2023 Deloitte  - Confidential</a:t>
            </a:r>
            <a:endParaRPr sz="650" b="0" i="0" u="none" strike="noStrike" cap="none">
              <a:solidFill>
                <a:srgbClr val="000000"/>
              </a:solidFill>
              <a:latin typeface="Verdana"/>
              <a:ea typeface="Verdana"/>
              <a:cs typeface="Verdana"/>
              <a:sym typeface="Verdana"/>
            </a:endParaRPr>
          </a:p>
        </p:txBody>
      </p:sp>
      <p:sp>
        <p:nvSpPr>
          <p:cNvPr id="1458" name="Google Shape;1458;p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a:t>
            </a:fld>
            <a:endParaRPr sz="651" b="0" i="0" u="none" strike="noStrike" cap="none">
              <a:solidFill>
                <a:srgbClr val="000000"/>
              </a:solidFill>
              <a:latin typeface="Verdana"/>
              <a:ea typeface="Verdana"/>
              <a:cs typeface="Verdana"/>
              <a:sym typeface="Verdana"/>
            </a:endParaRPr>
          </a:p>
        </p:txBody>
      </p:sp>
      <p:graphicFrame>
        <p:nvGraphicFramePr>
          <p:cNvPr id="1459" name="Google Shape;1459;p4"/>
          <p:cNvGraphicFramePr/>
          <p:nvPr>
            <p:extLst>
              <p:ext uri="{D42A27DB-BD31-4B8C-83A1-F6EECF244321}">
                <p14:modId xmlns:p14="http://schemas.microsoft.com/office/powerpoint/2010/main" val="1254352266"/>
              </p:ext>
            </p:extLst>
          </p:nvPr>
        </p:nvGraphicFramePr>
        <p:xfrm>
          <a:off x="945548" y="1279756"/>
          <a:ext cx="10954600" cy="5197300"/>
        </p:xfrm>
        <a:graphic>
          <a:graphicData uri="http://schemas.openxmlformats.org/drawingml/2006/table">
            <a:tbl>
              <a:tblPr>
                <a:noFill/>
                <a:tableStyleId>{62A84436-6C33-42CD-8F6A-DCAEFB94276C}</a:tableStyleId>
              </a:tblPr>
              <a:tblGrid>
                <a:gridCol w="10097850">
                  <a:extLst>
                    <a:ext uri="{9D8B030D-6E8A-4147-A177-3AD203B41FA5}">
                      <a16:colId xmlns:a16="http://schemas.microsoft.com/office/drawing/2014/main" val="20000"/>
                    </a:ext>
                  </a:extLst>
                </a:gridCol>
                <a:gridCol w="856750">
                  <a:extLst>
                    <a:ext uri="{9D8B030D-6E8A-4147-A177-3AD203B41FA5}">
                      <a16:colId xmlns:a16="http://schemas.microsoft.com/office/drawing/2014/main" val="20001"/>
                    </a:ext>
                  </a:extLst>
                </a:gridCol>
              </a:tblGrid>
              <a:tr h="37985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OMC Network Configuration Overview</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73</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39745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dirty="0">
                          <a:solidFill>
                            <a:srgbClr val="414141"/>
                          </a:solidFill>
                          <a:latin typeface="Verdana"/>
                          <a:ea typeface="Verdana"/>
                          <a:cs typeface="Verdana"/>
                          <a:sym typeface="Verdana"/>
                        </a:rPr>
                        <a:t>Executive Summary</a:t>
                      </a:r>
                      <a:endParaRPr sz="14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400"/>
                        <a:buFont typeface="Noto Sans Symbols"/>
                        <a:buNone/>
                      </a:pPr>
                      <a:r>
                        <a:rPr lang="fr-FR" sz="1400" b="0" i="0" u="none" strike="noStrike" cap="none">
                          <a:solidFill>
                            <a:srgbClr val="414141"/>
                          </a:solidFill>
                          <a:latin typeface="Verdana"/>
                          <a:ea typeface="Verdana"/>
                          <a:cs typeface="Verdana"/>
                          <a:sym typeface="Verdana"/>
                        </a:rPr>
                        <a:t>Ongoing</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34750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PM Data Audit</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rowSpan="9">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70</a:t>
                      </a:r>
                      <a:endParaRPr sz="1600" b="1" i="0" u="none" strike="noStrike" cap="none">
                        <a:solidFill>
                          <a:srgbClr val="414141"/>
                        </a:solidFill>
                        <a:latin typeface="Verdana"/>
                        <a:ea typeface="Verdana"/>
                        <a:cs typeface="Verdana"/>
                        <a:sym typeface="Verdana"/>
                      </a:endParaRPr>
                    </a:p>
                    <a:p>
                      <a:pPr marL="355600" marR="0" lvl="0" indent="-355600" algn="ctr" rtl="0">
                        <a:lnSpc>
                          <a:spcPct val="106000"/>
                        </a:lnSpc>
                        <a:spcBef>
                          <a:spcPts val="1280"/>
                        </a:spcBef>
                        <a:spcAft>
                          <a:spcPts val="0"/>
                        </a:spcAft>
                        <a:buClr>
                          <a:schemeClr val="dk1"/>
                        </a:buClr>
                        <a:buSzPts val="1600"/>
                        <a:buFont typeface="Noto Sans Symbols"/>
                        <a:buNone/>
                      </a:pPr>
                      <a:endParaRPr sz="1600" b="1" i="0" u="none" strike="noStrike" cap="none">
                        <a:solidFill>
                          <a:srgbClr val="414141"/>
                        </a:solidFill>
                        <a:latin typeface="Verdana"/>
                        <a:ea typeface="Verdana"/>
                        <a:cs typeface="Verdana"/>
                        <a:sym typeface="Verdana"/>
                      </a:endParaRPr>
                    </a:p>
                  </a:txBody>
                  <a:tcPr marL="49850" marR="49850" marT="54000" marB="540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r h="34750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dirty="0">
                          <a:solidFill>
                            <a:srgbClr val="414141"/>
                          </a:solidFill>
                          <a:latin typeface="Verdana"/>
                          <a:ea typeface="Verdana"/>
                          <a:cs typeface="Verdana"/>
                          <a:sym typeface="Verdana"/>
                        </a:rPr>
                        <a:t>  </a:t>
                      </a:r>
                      <a:r>
                        <a:rPr lang="fr-FR" sz="1000" b="0" i="0" u="none" strike="noStrike" cap="none" dirty="0">
                          <a:solidFill>
                            <a:srgbClr val="414141"/>
                          </a:solidFill>
                          <a:latin typeface="Verdana"/>
                          <a:ea typeface="Verdana"/>
                          <a:cs typeface="Verdana"/>
                          <a:sym typeface="Verdana"/>
                        </a:rPr>
                        <a:t>1- Traffic Distribution                                                                                                                                                                                           71</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3"/>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2- Network </a:t>
                      </a:r>
                      <a:r>
                        <a:rPr lang="fr-FR" sz="1000" b="0" i="0" u="none" strike="noStrike" cap="none" dirty="0" err="1">
                          <a:solidFill>
                            <a:srgbClr val="414141"/>
                          </a:solidFill>
                          <a:latin typeface="Verdana"/>
                          <a:ea typeface="Verdana"/>
                          <a:cs typeface="Verdana"/>
                          <a:sym typeface="Verdana"/>
                        </a:rPr>
                        <a:t>Availability</a:t>
                      </a:r>
                      <a:r>
                        <a:rPr lang="fr-FR" sz="1000" b="0" i="0" u="none" strike="noStrike" cap="none" dirty="0">
                          <a:solidFill>
                            <a:srgbClr val="414141"/>
                          </a:solidFill>
                          <a:latin typeface="Verdana"/>
                          <a:ea typeface="Verdana"/>
                          <a:cs typeface="Verdana"/>
                          <a:sym typeface="Verdana"/>
                        </a:rPr>
                        <a:t>                                                                                                                                                                                        74</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4"/>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3- Network Retainability                                                                                                                                                                                     76</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5"/>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4- Network Accessibility                                                                                                                                                                                      81</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6"/>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5- Network </a:t>
                      </a:r>
                      <a:r>
                        <a:rPr lang="fr-FR" sz="1000" b="0" i="0" u="none" strike="noStrike" cap="none" dirty="0" err="1">
                          <a:solidFill>
                            <a:srgbClr val="414141"/>
                          </a:solidFill>
                          <a:latin typeface="Verdana"/>
                          <a:ea typeface="Verdana"/>
                          <a:cs typeface="Verdana"/>
                          <a:sym typeface="Verdana"/>
                        </a:rPr>
                        <a:t>mobility</a:t>
                      </a:r>
                      <a:r>
                        <a:rPr lang="fr-FR" sz="1000" b="0" i="0" u="none" strike="noStrike" cap="none" dirty="0">
                          <a:solidFill>
                            <a:srgbClr val="414141"/>
                          </a:solidFill>
                          <a:latin typeface="Verdana"/>
                          <a:ea typeface="Verdana"/>
                          <a:cs typeface="Verdana"/>
                          <a:sym typeface="Verdana"/>
                        </a:rPr>
                        <a:t>                                                                                                                                                                                            83</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7"/>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6- Network </a:t>
                      </a:r>
                      <a:r>
                        <a:rPr lang="fr-FR" sz="1000" b="0" i="0" u="none" strike="noStrike" cap="none" dirty="0" err="1">
                          <a:solidFill>
                            <a:srgbClr val="414141"/>
                          </a:solidFill>
                          <a:latin typeface="Verdana"/>
                          <a:ea typeface="Verdana"/>
                          <a:cs typeface="Verdana"/>
                          <a:sym typeface="Verdana"/>
                        </a:rPr>
                        <a:t>Throughputs</a:t>
                      </a:r>
                      <a:r>
                        <a:rPr lang="fr-FR" sz="1000" b="0" i="0" u="none" strike="noStrike" cap="none" dirty="0">
                          <a:solidFill>
                            <a:srgbClr val="414141"/>
                          </a:solidFill>
                          <a:latin typeface="Verdana"/>
                          <a:ea typeface="Verdana"/>
                          <a:cs typeface="Verdana"/>
                          <a:sym typeface="Verdana"/>
                        </a:rPr>
                        <a:t>                                                                                                                                                                                     85</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8"/>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7- </a:t>
                      </a:r>
                      <a:r>
                        <a:rPr lang="fr-FR" sz="1000" b="0" i="0" u="none" strike="noStrike" cap="none" dirty="0" err="1">
                          <a:solidFill>
                            <a:srgbClr val="414141"/>
                          </a:solidFill>
                          <a:latin typeface="Verdana"/>
                          <a:ea typeface="Verdana"/>
                          <a:cs typeface="Verdana"/>
                          <a:sym typeface="Verdana"/>
                        </a:rPr>
                        <a:t>Interference</a:t>
                      </a:r>
                      <a:r>
                        <a:rPr lang="fr-FR" sz="1000" b="0" i="0" u="none" strike="noStrike" cap="none" dirty="0">
                          <a:solidFill>
                            <a:srgbClr val="414141"/>
                          </a:solidFill>
                          <a:latin typeface="Verdana"/>
                          <a:ea typeface="Verdana"/>
                          <a:cs typeface="Verdana"/>
                          <a:sym typeface="Verdana"/>
                        </a:rPr>
                        <a:t>                                                                                                                                                                                                  88</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9"/>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8- ARCEP OMC KPI                                                                                                                                                                                             90</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0"/>
                  </a:ext>
                </a:extLst>
              </a:tr>
              <a:tr h="39200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Capacity Audit</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rowSpan="5">
                  <a:txBody>
                    <a:bodyPr/>
                    <a:lstStyle/>
                    <a:p>
                      <a:pPr marL="355600" marR="0" lvl="0" indent="-355600" algn="ctr" rtl="0">
                        <a:lnSpc>
                          <a:spcPct val="106000"/>
                        </a:lnSpc>
                        <a:spcBef>
                          <a:spcPts val="0"/>
                        </a:spcBef>
                        <a:spcAft>
                          <a:spcPts val="0"/>
                        </a:spcAft>
                        <a:buClr>
                          <a:schemeClr val="dk1"/>
                        </a:buClr>
                        <a:buSzPts val="1400"/>
                        <a:buFont typeface="Noto Sans Symbols"/>
                        <a:buNone/>
                      </a:pPr>
                      <a:r>
                        <a:rPr lang="fr-FR" sz="1400" b="1" i="0" u="none" strike="noStrike" cap="none">
                          <a:solidFill>
                            <a:srgbClr val="414141"/>
                          </a:solidFill>
                          <a:latin typeface="Verdana"/>
                          <a:ea typeface="Verdana"/>
                          <a:cs typeface="Verdana"/>
                          <a:sym typeface="Verdana"/>
                        </a:rPr>
                        <a:t>95</a:t>
                      </a:r>
                      <a:endParaRPr sz="1400" b="1" i="0" u="none" strike="noStrike" cap="none">
                        <a:solidFill>
                          <a:srgbClr val="414141"/>
                        </a:solidFill>
                        <a:latin typeface="Verdana"/>
                        <a:ea typeface="Verdana"/>
                        <a:cs typeface="Verdana"/>
                        <a:sym typeface="Verdana"/>
                      </a:endParaRPr>
                    </a:p>
                    <a:p>
                      <a:pPr marL="355600" marR="0" lvl="0" indent="-355600" algn="ctr" rtl="0">
                        <a:lnSpc>
                          <a:spcPct val="106000"/>
                        </a:lnSpc>
                        <a:spcBef>
                          <a:spcPts val="1120"/>
                        </a:spcBef>
                        <a:spcAft>
                          <a:spcPts val="0"/>
                        </a:spcAft>
                        <a:buClr>
                          <a:schemeClr val="dk1"/>
                        </a:buClr>
                        <a:buSzPts val="1400"/>
                        <a:buFont typeface="Noto Sans Symbols"/>
                        <a:buNone/>
                      </a:pPr>
                      <a:endParaRPr sz="1400" b="0" i="0" u="none" strike="noStrike" cap="none">
                        <a:solidFill>
                          <a:srgbClr val="414141"/>
                        </a:solidFill>
                        <a:latin typeface="Verdana"/>
                        <a:ea typeface="Verdana"/>
                        <a:cs typeface="Verdana"/>
                        <a:sym typeface="Verdana"/>
                      </a:endParaRPr>
                    </a:p>
                  </a:txBody>
                  <a:tcPr marL="49850" marR="49850" marT="54000" marB="540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11"/>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a:solidFill>
                            <a:srgbClr val="414141"/>
                          </a:solidFill>
                          <a:latin typeface="Verdana"/>
                          <a:ea typeface="Verdana"/>
                          <a:cs typeface="Verdana"/>
                          <a:sym typeface="Verdana"/>
                        </a:rPr>
                        <a:t>     1 - 2G Capacity                                                                                                                                                                                                96</a:t>
                      </a:r>
                      <a:endParaRPr sz="10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2"/>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a:solidFill>
                            <a:srgbClr val="414141"/>
                          </a:solidFill>
                          <a:latin typeface="Verdana"/>
                          <a:ea typeface="Verdana"/>
                          <a:cs typeface="Verdana"/>
                          <a:sym typeface="Verdana"/>
                        </a:rPr>
                        <a:t>     2 – 3G Capacity                                                                                                                                                                                               98</a:t>
                      </a:r>
                      <a:endParaRPr sz="10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3"/>
                  </a:ext>
                </a:extLst>
              </a:tr>
              <a:tr h="255625">
                <a:tc>
                  <a:txBody>
                    <a:bodyPr/>
                    <a:lstStyle/>
                    <a:p>
                      <a:pPr marL="355600" marR="0" lvl="0" indent="-355600" algn="l" rtl="0">
                        <a:lnSpc>
                          <a:spcPct val="106000"/>
                        </a:lnSpc>
                        <a:spcBef>
                          <a:spcPts val="0"/>
                        </a:spcBef>
                        <a:spcAft>
                          <a:spcPts val="0"/>
                        </a:spcAft>
                        <a:buClr>
                          <a:srgbClr val="000000"/>
                        </a:buClr>
                        <a:buSzPts val="1000"/>
                        <a:buFont typeface="Noto Sans Symbols"/>
                        <a:buNone/>
                      </a:pPr>
                      <a:r>
                        <a:rPr lang="fr-FR" sz="1000" b="0" i="0" u="none" strike="noStrike" cap="none">
                          <a:solidFill>
                            <a:srgbClr val="414141"/>
                          </a:solidFill>
                          <a:latin typeface="Verdana"/>
                          <a:ea typeface="Verdana"/>
                          <a:cs typeface="Verdana"/>
                          <a:sym typeface="Verdana"/>
                        </a:rPr>
                        <a:t>     3 – 4G Capacity                                                                                                                                                                                              101</a:t>
                      </a:r>
                      <a:endParaRPr sz="10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4"/>
                  </a:ext>
                </a:extLst>
              </a:tr>
              <a:tr h="255625">
                <a:tc>
                  <a:txBody>
                    <a:bodyPr/>
                    <a:lstStyle/>
                    <a:p>
                      <a:pPr marL="355600" marR="0" lvl="0" indent="-355600" algn="l" rtl="0">
                        <a:lnSpc>
                          <a:spcPct val="106000"/>
                        </a:lnSpc>
                        <a:spcBef>
                          <a:spcPts val="0"/>
                        </a:spcBef>
                        <a:spcAft>
                          <a:spcPts val="0"/>
                        </a:spcAft>
                        <a:buClr>
                          <a:srgbClr val="000000"/>
                        </a:buClr>
                        <a:buSzPts val="1000"/>
                        <a:buFont typeface="Noto Sans Symbols"/>
                        <a:buNone/>
                      </a:pPr>
                      <a:r>
                        <a:rPr lang="fr-FR" sz="1000" b="0" i="0" u="none" strike="noStrike" cap="none">
                          <a:solidFill>
                            <a:srgbClr val="414141"/>
                          </a:solidFill>
                          <a:latin typeface="Verdana"/>
                          <a:ea typeface="Verdana"/>
                          <a:cs typeface="Verdana"/>
                          <a:sym typeface="Verdana"/>
                        </a:rPr>
                        <a:t>     4 – Bottleneck                                                                                                                                                                                                104</a:t>
                      </a:r>
                      <a:endParaRPr sz="16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5"/>
                  </a:ext>
                </a:extLst>
              </a:tr>
              <a:tr h="52112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CM Data Audit</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400"/>
                        <a:buFont typeface="Noto Sans Symbols"/>
                        <a:buNone/>
                      </a:pPr>
                      <a:r>
                        <a:rPr lang="fr-FR" sz="1400" b="0" i="0" u="none" strike="noStrike" cap="none" dirty="0" err="1">
                          <a:solidFill>
                            <a:srgbClr val="414141"/>
                          </a:solidFill>
                          <a:latin typeface="Verdana"/>
                          <a:ea typeface="Verdana"/>
                          <a:cs typeface="Verdana"/>
                          <a:sym typeface="Verdana"/>
                        </a:rPr>
                        <a:t>Ongoing</a:t>
                      </a:r>
                      <a:endParaRPr dirty="0"/>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16"/>
                  </a:ext>
                </a:extLst>
              </a:tr>
            </a:tbl>
          </a:graphicData>
        </a:graphic>
      </p:graphicFrame>
      <p:sp>
        <p:nvSpPr>
          <p:cNvPr id="1460" name="Google Shape;1460;p4"/>
          <p:cNvSpPr/>
          <p:nvPr/>
        </p:nvSpPr>
        <p:spPr>
          <a:xfrm>
            <a:off x="374967" y="1279756"/>
            <a:ext cx="334946" cy="357417"/>
          </a:xfrm>
          <a:custGeom>
            <a:avLst/>
            <a:gdLst/>
            <a:ahLst/>
            <a:cxnLst/>
            <a:rect l="l" t="t" r="r" b="b"/>
            <a:pathLst>
              <a:path w="512" h="512" extrusionOk="0">
                <a:moveTo>
                  <a:pt x="201" y="170"/>
                </a:moveTo>
                <a:cubicBezTo>
                  <a:pt x="147" y="170"/>
                  <a:pt x="147" y="170"/>
                  <a:pt x="147" y="170"/>
                </a:cubicBezTo>
                <a:cubicBezTo>
                  <a:pt x="165" y="147"/>
                  <a:pt x="190" y="130"/>
                  <a:pt x="220" y="122"/>
                </a:cubicBezTo>
                <a:cubicBezTo>
                  <a:pt x="212" y="135"/>
                  <a:pt x="206" y="151"/>
                  <a:pt x="201" y="170"/>
                </a:cubicBezTo>
                <a:close/>
                <a:moveTo>
                  <a:pt x="256" y="117"/>
                </a:moveTo>
                <a:cubicBezTo>
                  <a:pt x="245" y="117"/>
                  <a:pt x="232" y="137"/>
                  <a:pt x="223" y="170"/>
                </a:cubicBezTo>
                <a:cubicBezTo>
                  <a:pt x="288" y="170"/>
                  <a:pt x="288" y="170"/>
                  <a:pt x="288" y="170"/>
                </a:cubicBezTo>
                <a:cubicBezTo>
                  <a:pt x="279" y="137"/>
                  <a:pt x="266" y="117"/>
                  <a:pt x="256" y="117"/>
                </a:cubicBezTo>
                <a:close/>
                <a:moveTo>
                  <a:pt x="197" y="192"/>
                </a:moveTo>
                <a:cubicBezTo>
                  <a:pt x="133" y="192"/>
                  <a:pt x="133" y="192"/>
                  <a:pt x="133" y="192"/>
                </a:cubicBezTo>
                <a:cubicBezTo>
                  <a:pt x="124" y="208"/>
                  <a:pt x="119" y="226"/>
                  <a:pt x="118" y="245"/>
                </a:cubicBezTo>
                <a:cubicBezTo>
                  <a:pt x="192" y="245"/>
                  <a:pt x="192" y="245"/>
                  <a:pt x="192" y="245"/>
                </a:cubicBezTo>
                <a:cubicBezTo>
                  <a:pt x="192" y="227"/>
                  <a:pt x="194" y="209"/>
                  <a:pt x="197" y="192"/>
                </a:cubicBezTo>
                <a:close/>
                <a:moveTo>
                  <a:pt x="218" y="320"/>
                </a:moveTo>
                <a:cubicBezTo>
                  <a:pt x="293" y="320"/>
                  <a:pt x="293" y="320"/>
                  <a:pt x="293" y="320"/>
                </a:cubicBezTo>
                <a:cubicBezTo>
                  <a:pt x="296" y="304"/>
                  <a:pt x="298" y="286"/>
                  <a:pt x="298" y="266"/>
                </a:cubicBezTo>
                <a:cubicBezTo>
                  <a:pt x="213" y="266"/>
                  <a:pt x="213" y="266"/>
                  <a:pt x="213" y="266"/>
                </a:cubicBezTo>
                <a:cubicBezTo>
                  <a:pt x="214" y="286"/>
                  <a:pt x="216" y="304"/>
                  <a:pt x="218" y="320"/>
                </a:cubicBezTo>
                <a:close/>
                <a:moveTo>
                  <a:pt x="365" y="170"/>
                </a:moveTo>
                <a:cubicBezTo>
                  <a:pt x="347" y="147"/>
                  <a:pt x="321" y="130"/>
                  <a:pt x="292" y="122"/>
                </a:cubicBezTo>
                <a:cubicBezTo>
                  <a:pt x="299" y="135"/>
                  <a:pt x="306" y="151"/>
                  <a:pt x="310" y="170"/>
                </a:cubicBezTo>
                <a:lnTo>
                  <a:pt x="365" y="170"/>
                </a:lnTo>
                <a:close/>
                <a:moveTo>
                  <a:pt x="293" y="192"/>
                </a:moveTo>
                <a:cubicBezTo>
                  <a:pt x="218" y="192"/>
                  <a:pt x="218" y="192"/>
                  <a:pt x="218" y="192"/>
                </a:cubicBezTo>
                <a:cubicBezTo>
                  <a:pt x="216" y="207"/>
                  <a:pt x="214" y="225"/>
                  <a:pt x="213" y="245"/>
                </a:cubicBezTo>
                <a:cubicBezTo>
                  <a:pt x="298" y="245"/>
                  <a:pt x="298" y="245"/>
                  <a:pt x="298" y="245"/>
                </a:cubicBezTo>
                <a:cubicBezTo>
                  <a:pt x="298" y="225"/>
                  <a:pt x="296" y="207"/>
                  <a:pt x="293" y="192"/>
                </a:cubicBezTo>
                <a:close/>
                <a:moveTo>
                  <a:pt x="192" y="266"/>
                </a:moveTo>
                <a:cubicBezTo>
                  <a:pt x="118" y="266"/>
                  <a:pt x="118" y="266"/>
                  <a:pt x="118" y="266"/>
                </a:cubicBezTo>
                <a:cubicBezTo>
                  <a:pt x="119" y="285"/>
                  <a:pt x="124" y="303"/>
                  <a:pt x="133" y="320"/>
                </a:cubicBezTo>
                <a:cubicBezTo>
                  <a:pt x="197" y="320"/>
                  <a:pt x="197" y="320"/>
                  <a:pt x="197" y="320"/>
                </a:cubicBezTo>
                <a:cubicBezTo>
                  <a:pt x="194" y="303"/>
                  <a:pt x="192" y="284"/>
                  <a:pt x="192" y="266"/>
                </a:cubicBezTo>
                <a:close/>
                <a:moveTo>
                  <a:pt x="319" y="245"/>
                </a:moveTo>
                <a:cubicBezTo>
                  <a:pt x="394" y="245"/>
                  <a:pt x="394" y="245"/>
                  <a:pt x="394" y="245"/>
                </a:cubicBezTo>
                <a:cubicBezTo>
                  <a:pt x="392" y="226"/>
                  <a:pt x="387" y="208"/>
                  <a:pt x="379" y="192"/>
                </a:cubicBezTo>
                <a:cubicBezTo>
                  <a:pt x="314" y="192"/>
                  <a:pt x="314" y="192"/>
                  <a:pt x="314" y="192"/>
                </a:cubicBezTo>
                <a:cubicBezTo>
                  <a:pt x="317" y="209"/>
                  <a:pt x="319" y="227"/>
                  <a:pt x="319" y="245"/>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6" y="256"/>
                </a:moveTo>
                <a:cubicBezTo>
                  <a:pt x="416" y="167"/>
                  <a:pt x="344" y="96"/>
                  <a:pt x="256" y="96"/>
                </a:cubicBezTo>
                <a:cubicBezTo>
                  <a:pt x="167" y="96"/>
                  <a:pt x="96" y="167"/>
                  <a:pt x="96" y="256"/>
                </a:cubicBezTo>
                <a:cubicBezTo>
                  <a:pt x="96" y="344"/>
                  <a:pt x="167" y="416"/>
                  <a:pt x="256" y="416"/>
                </a:cubicBezTo>
                <a:cubicBezTo>
                  <a:pt x="344" y="416"/>
                  <a:pt x="416" y="344"/>
                  <a:pt x="416" y="256"/>
                </a:cubicBezTo>
                <a:close/>
                <a:moveTo>
                  <a:pt x="314" y="320"/>
                </a:moveTo>
                <a:cubicBezTo>
                  <a:pt x="379" y="320"/>
                  <a:pt x="379" y="320"/>
                  <a:pt x="379" y="320"/>
                </a:cubicBezTo>
                <a:cubicBezTo>
                  <a:pt x="387" y="303"/>
                  <a:pt x="392" y="285"/>
                  <a:pt x="394" y="266"/>
                </a:cubicBezTo>
                <a:cubicBezTo>
                  <a:pt x="319" y="266"/>
                  <a:pt x="319" y="266"/>
                  <a:pt x="319" y="266"/>
                </a:cubicBezTo>
                <a:cubicBezTo>
                  <a:pt x="319" y="284"/>
                  <a:pt x="317" y="303"/>
                  <a:pt x="314" y="320"/>
                </a:cubicBezTo>
                <a:close/>
                <a:moveTo>
                  <a:pt x="147" y="341"/>
                </a:moveTo>
                <a:cubicBezTo>
                  <a:pt x="165" y="364"/>
                  <a:pt x="190" y="381"/>
                  <a:pt x="220" y="389"/>
                </a:cubicBezTo>
                <a:cubicBezTo>
                  <a:pt x="212" y="377"/>
                  <a:pt x="206" y="360"/>
                  <a:pt x="201" y="341"/>
                </a:cubicBezTo>
                <a:lnTo>
                  <a:pt x="147" y="341"/>
                </a:lnTo>
                <a:close/>
                <a:moveTo>
                  <a:pt x="292" y="389"/>
                </a:moveTo>
                <a:cubicBezTo>
                  <a:pt x="321" y="381"/>
                  <a:pt x="347" y="364"/>
                  <a:pt x="365" y="341"/>
                </a:cubicBezTo>
                <a:cubicBezTo>
                  <a:pt x="310" y="341"/>
                  <a:pt x="310" y="341"/>
                  <a:pt x="310" y="341"/>
                </a:cubicBezTo>
                <a:cubicBezTo>
                  <a:pt x="306" y="360"/>
                  <a:pt x="299" y="377"/>
                  <a:pt x="292" y="389"/>
                </a:cubicBezTo>
                <a:close/>
                <a:moveTo>
                  <a:pt x="256" y="394"/>
                </a:moveTo>
                <a:cubicBezTo>
                  <a:pt x="266" y="394"/>
                  <a:pt x="279" y="375"/>
                  <a:pt x="288" y="341"/>
                </a:cubicBezTo>
                <a:cubicBezTo>
                  <a:pt x="223" y="341"/>
                  <a:pt x="223" y="341"/>
                  <a:pt x="223" y="341"/>
                </a:cubicBezTo>
                <a:cubicBezTo>
                  <a:pt x="232" y="375"/>
                  <a:pt x="245" y="394"/>
                  <a:pt x="256" y="39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1" name="Google Shape;1461;p4"/>
          <p:cNvSpPr/>
          <p:nvPr/>
        </p:nvSpPr>
        <p:spPr>
          <a:xfrm>
            <a:off x="379627" y="2095745"/>
            <a:ext cx="279151" cy="279972"/>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31" y="381"/>
                </a:moveTo>
                <a:cubicBezTo>
                  <a:pt x="229" y="383"/>
                  <a:pt x="226" y="384"/>
                  <a:pt x="223" y="384"/>
                </a:cubicBezTo>
                <a:cubicBezTo>
                  <a:pt x="221" y="384"/>
                  <a:pt x="218" y="383"/>
                  <a:pt x="216" y="382"/>
                </a:cubicBezTo>
                <a:cubicBezTo>
                  <a:pt x="213" y="379"/>
                  <a:pt x="200" y="377"/>
                  <a:pt x="194" y="376"/>
                </a:cubicBezTo>
                <a:cubicBezTo>
                  <a:pt x="187" y="375"/>
                  <a:pt x="181" y="374"/>
                  <a:pt x="177" y="372"/>
                </a:cubicBezTo>
                <a:cubicBezTo>
                  <a:pt x="167" y="369"/>
                  <a:pt x="162" y="357"/>
                  <a:pt x="160" y="350"/>
                </a:cubicBezTo>
                <a:cubicBezTo>
                  <a:pt x="159" y="343"/>
                  <a:pt x="156" y="332"/>
                  <a:pt x="161" y="324"/>
                </a:cubicBezTo>
                <a:cubicBezTo>
                  <a:pt x="167" y="317"/>
                  <a:pt x="173" y="302"/>
                  <a:pt x="176" y="291"/>
                </a:cubicBezTo>
                <a:cubicBezTo>
                  <a:pt x="180" y="272"/>
                  <a:pt x="179" y="258"/>
                  <a:pt x="172" y="250"/>
                </a:cubicBezTo>
                <a:cubicBezTo>
                  <a:pt x="164" y="240"/>
                  <a:pt x="149" y="240"/>
                  <a:pt x="149" y="240"/>
                </a:cubicBezTo>
                <a:cubicBezTo>
                  <a:pt x="149" y="240"/>
                  <a:pt x="149" y="240"/>
                  <a:pt x="149" y="240"/>
                </a:cubicBezTo>
                <a:cubicBezTo>
                  <a:pt x="149" y="240"/>
                  <a:pt x="149" y="240"/>
                  <a:pt x="149" y="240"/>
                </a:cubicBezTo>
                <a:cubicBezTo>
                  <a:pt x="148" y="240"/>
                  <a:pt x="134" y="240"/>
                  <a:pt x="125" y="250"/>
                </a:cubicBezTo>
                <a:cubicBezTo>
                  <a:pt x="119" y="259"/>
                  <a:pt x="118" y="272"/>
                  <a:pt x="122" y="291"/>
                </a:cubicBezTo>
                <a:cubicBezTo>
                  <a:pt x="125" y="302"/>
                  <a:pt x="131" y="317"/>
                  <a:pt x="136" y="324"/>
                </a:cubicBezTo>
                <a:cubicBezTo>
                  <a:pt x="142" y="332"/>
                  <a:pt x="139" y="344"/>
                  <a:pt x="137" y="350"/>
                </a:cubicBezTo>
                <a:cubicBezTo>
                  <a:pt x="135" y="357"/>
                  <a:pt x="131" y="369"/>
                  <a:pt x="121" y="372"/>
                </a:cubicBezTo>
                <a:cubicBezTo>
                  <a:pt x="120" y="373"/>
                  <a:pt x="118" y="373"/>
                  <a:pt x="117" y="373"/>
                </a:cubicBezTo>
                <a:cubicBezTo>
                  <a:pt x="113" y="373"/>
                  <a:pt x="109" y="370"/>
                  <a:pt x="107" y="366"/>
                </a:cubicBezTo>
                <a:cubicBezTo>
                  <a:pt x="105" y="361"/>
                  <a:pt x="108" y="354"/>
                  <a:pt x="113" y="352"/>
                </a:cubicBezTo>
                <a:cubicBezTo>
                  <a:pt x="115" y="351"/>
                  <a:pt x="119" y="340"/>
                  <a:pt x="118" y="336"/>
                </a:cubicBezTo>
                <a:cubicBezTo>
                  <a:pt x="112" y="326"/>
                  <a:pt x="105" y="310"/>
                  <a:pt x="101" y="296"/>
                </a:cubicBezTo>
                <a:cubicBezTo>
                  <a:pt x="95" y="270"/>
                  <a:pt x="98" y="250"/>
                  <a:pt x="109" y="237"/>
                </a:cubicBezTo>
                <a:cubicBezTo>
                  <a:pt x="123" y="219"/>
                  <a:pt x="146" y="218"/>
                  <a:pt x="149" y="218"/>
                </a:cubicBezTo>
                <a:cubicBezTo>
                  <a:pt x="149" y="218"/>
                  <a:pt x="149" y="218"/>
                  <a:pt x="149" y="218"/>
                </a:cubicBezTo>
                <a:cubicBezTo>
                  <a:pt x="149" y="218"/>
                  <a:pt x="149" y="218"/>
                  <a:pt x="149" y="218"/>
                </a:cubicBezTo>
                <a:cubicBezTo>
                  <a:pt x="149" y="218"/>
                  <a:pt x="149" y="218"/>
                  <a:pt x="149" y="218"/>
                </a:cubicBezTo>
                <a:cubicBezTo>
                  <a:pt x="149" y="218"/>
                  <a:pt x="149" y="218"/>
                  <a:pt x="149" y="218"/>
                </a:cubicBezTo>
                <a:cubicBezTo>
                  <a:pt x="153" y="218"/>
                  <a:pt x="175" y="219"/>
                  <a:pt x="189" y="237"/>
                </a:cubicBezTo>
                <a:cubicBezTo>
                  <a:pt x="200" y="250"/>
                  <a:pt x="203" y="270"/>
                  <a:pt x="196" y="296"/>
                </a:cubicBezTo>
                <a:cubicBezTo>
                  <a:pt x="193" y="310"/>
                  <a:pt x="186" y="326"/>
                  <a:pt x="180" y="336"/>
                </a:cubicBezTo>
                <a:cubicBezTo>
                  <a:pt x="179" y="340"/>
                  <a:pt x="183" y="351"/>
                  <a:pt x="185" y="353"/>
                </a:cubicBezTo>
                <a:cubicBezTo>
                  <a:pt x="187" y="353"/>
                  <a:pt x="193" y="354"/>
                  <a:pt x="198" y="355"/>
                </a:cubicBezTo>
                <a:cubicBezTo>
                  <a:pt x="210" y="357"/>
                  <a:pt x="223" y="359"/>
                  <a:pt x="230" y="366"/>
                </a:cubicBezTo>
                <a:cubicBezTo>
                  <a:pt x="235" y="370"/>
                  <a:pt x="235" y="376"/>
                  <a:pt x="231" y="381"/>
                </a:cubicBezTo>
                <a:close/>
                <a:moveTo>
                  <a:pt x="416" y="320"/>
                </a:moveTo>
                <a:cubicBezTo>
                  <a:pt x="416" y="326"/>
                  <a:pt x="411" y="330"/>
                  <a:pt x="405" y="330"/>
                </a:cubicBezTo>
                <a:cubicBezTo>
                  <a:pt x="224" y="330"/>
                  <a:pt x="224" y="330"/>
                  <a:pt x="224" y="330"/>
                </a:cubicBezTo>
                <a:cubicBezTo>
                  <a:pt x="218" y="330"/>
                  <a:pt x="213" y="326"/>
                  <a:pt x="213" y="320"/>
                </a:cubicBezTo>
                <a:cubicBezTo>
                  <a:pt x="213" y="314"/>
                  <a:pt x="218" y="309"/>
                  <a:pt x="224" y="309"/>
                </a:cubicBezTo>
                <a:cubicBezTo>
                  <a:pt x="394" y="309"/>
                  <a:pt x="394" y="309"/>
                  <a:pt x="394" y="309"/>
                </a:cubicBezTo>
                <a:cubicBezTo>
                  <a:pt x="394" y="181"/>
                  <a:pt x="394" y="181"/>
                  <a:pt x="394" y="181"/>
                </a:cubicBezTo>
                <a:cubicBezTo>
                  <a:pt x="170" y="181"/>
                  <a:pt x="170" y="181"/>
                  <a:pt x="170" y="181"/>
                </a:cubicBezTo>
                <a:cubicBezTo>
                  <a:pt x="170" y="192"/>
                  <a:pt x="170" y="192"/>
                  <a:pt x="170" y="192"/>
                </a:cubicBezTo>
                <a:cubicBezTo>
                  <a:pt x="170" y="198"/>
                  <a:pt x="166" y="202"/>
                  <a:pt x="160" y="202"/>
                </a:cubicBezTo>
                <a:cubicBezTo>
                  <a:pt x="154" y="202"/>
                  <a:pt x="149" y="198"/>
                  <a:pt x="149" y="192"/>
                </a:cubicBezTo>
                <a:cubicBezTo>
                  <a:pt x="149" y="170"/>
                  <a:pt x="149" y="170"/>
                  <a:pt x="149" y="170"/>
                </a:cubicBezTo>
                <a:cubicBezTo>
                  <a:pt x="149" y="164"/>
                  <a:pt x="154" y="160"/>
                  <a:pt x="160" y="160"/>
                </a:cubicBezTo>
                <a:cubicBezTo>
                  <a:pt x="405" y="160"/>
                  <a:pt x="405" y="160"/>
                  <a:pt x="405" y="160"/>
                </a:cubicBezTo>
                <a:cubicBezTo>
                  <a:pt x="411" y="160"/>
                  <a:pt x="416" y="164"/>
                  <a:pt x="416" y="170"/>
                </a:cubicBezTo>
                <a:lnTo>
                  <a:pt x="416" y="320"/>
                </a:lnTo>
                <a:close/>
                <a:moveTo>
                  <a:pt x="234" y="256"/>
                </a:moveTo>
                <a:cubicBezTo>
                  <a:pt x="362" y="256"/>
                  <a:pt x="362" y="256"/>
                  <a:pt x="362" y="256"/>
                </a:cubicBezTo>
                <a:cubicBezTo>
                  <a:pt x="368" y="256"/>
                  <a:pt x="373" y="260"/>
                  <a:pt x="373" y="266"/>
                </a:cubicBezTo>
                <a:cubicBezTo>
                  <a:pt x="373" y="272"/>
                  <a:pt x="368" y="277"/>
                  <a:pt x="362" y="277"/>
                </a:cubicBezTo>
                <a:cubicBezTo>
                  <a:pt x="234" y="277"/>
                  <a:pt x="234" y="277"/>
                  <a:pt x="234" y="277"/>
                </a:cubicBezTo>
                <a:cubicBezTo>
                  <a:pt x="228" y="277"/>
                  <a:pt x="224" y="272"/>
                  <a:pt x="224" y="266"/>
                </a:cubicBezTo>
                <a:cubicBezTo>
                  <a:pt x="224" y="260"/>
                  <a:pt x="228" y="256"/>
                  <a:pt x="234" y="256"/>
                </a:cubicBezTo>
                <a:close/>
                <a:moveTo>
                  <a:pt x="224" y="224"/>
                </a:moveTo>
                <a:cubicBezTo>
                  <a:pt x="224" y="218"/>
                  <a:pt x="228" y="213"/>
                  <a:pt x="234" y="213"/>
                </a:cubicBezTo>
                <a:cubicBezTo>
                  <a:pt x="362" y="213"/>
                  <a:pt x="362" y="213"/>
                  <a:pt x="362" y="213"/>
                </a:cubicBezTo>
                <a:cubicBezTo>
                  <a:pt x="368" y="213"/>
                  <a:pt x="373" y="218"/>
                  <a:pt x="373" y="224"/>
                </a:cubicBezTo>
                <a:cubicBezTo>
                  <a:pt x="373" y="230"/>
                  <a:pt x="368" y="234"/>
                  <a:pt x="362" y="234"/>
                </a:cubicBezTo>
                <a:cubicBezTo>
                  <a:pt x="234" y="234"/>
                  <a:pt x="234" y="234"/>
                  <a:pt x="234" y="234"/>
                </a:cubicBezTo>
                <a:cubicBezTo>
                  <a:pt x="228" y="234"/>
                  <a:pt x="224" y="230"/>
                  <a:pt x="224" y="22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2" name="Google Shape;1462;p4"/>
          <p:cNvSpPr/>
          <p:nvPr/>
        </p:nvSpPr>
        <p:spPr>
          <a:xfrm rot="10800000" flipH="1">
            <a:off x="406805" y="6047999"/>
            <a:ext cx="299209" cy="334453"/>
          </a:xfrm>
          <a:custGeom>
            <a:avLst/>
            <a:gdLst/>
            <a:ahLst/>
            <a:cxnLst/>
            <a:rect l="l" t="t" r="r" b="b"/>
            <a:pathLst>
              <a:path w="512" h="512" extrusionOk="0">
                <a:moveTo>
                  <a:pt x="393" y="234"/>
                </a:moveTo>
                <a:cubicBezTo>
                  <a:pt x="368" y="234"/>
                  <a:pt x="368" y="234"/>
                  <a:pt x="368" y="234"/>
                </a:cubicBezTo>
                <a:cubicBezTo>
                  <a:pt x="364" y="234"/>
                  <a:pt x="359" y="231"/>
                  <a:pt x="358" y="227"/>
                </a:cubicBezTo>
                <a:cubicBezTo>
                  <a:pt x="356" y="219"/>
                  <a:pt x="353" y="211"/>
                  <a:pt x="349" y="204"/>
                </a:cubicBezTo>
                <a:cubicBezTo>
                  <a:pt x="346" y="200"/>
                  <a:pt x="347" y="194"/>
                  <a:pt x="351" y="191"/>
                </a:cubicBezTo>
                <a:cubicBezTo>
                  <a:pt x="367" y="174"/>
                  <a:pt x="367" y="174"/>
                  <a:pt x="367" y="174"/>
                </a:cubicBezTo>
                <a:cubicBezTo>
                  <a:pt x="366" y="173"/>
                  <a:pt x="366" y="173"/>
                  <a:pt x="366" y="173"/>
                </a:cubicBezTo>
                <a:cubicBezTo>
                  <a:pt x="366" y="173"/>
                  <a:pt x="366" y="172"/>
                  <a:pt x="366" y="172"/>
                </a:cubicBezTo>
                <a:cubicBezTo>
                  <a:pt x="366" y="172"/>
                  <a:pt x="366" y="172"/>
                  <a:pt x="366" y="172"/>
                </a:cubicBezTo>
                <a:cubicBezTo>
                  <a:pt x="358" y="162"/>
                  <a:pt x="349" y="153"/>
                  <a:pt x="340" y="146"/>
                </a:cubicBezTo>
                <a:cubicBezTo>
                  <a:pt x="340" y="146"/>
                  <a:pt x="340" y="146"/>
                  <a:pt x="339" y="145"/>
                </a:cubicBezTo>
                <a:cubicBezTo>
                  <a:pt x="339" y="145"/>
                  <a:pt x="339" y="145"/>
                  <a:pt x="338" y="145"/>
                </a:cubicBezTo>
                <a:cubicBezTo>
                  <a:pt x="337" y="144"/>
                  <a:pt x="337" y="144"/>
                  <a:pt x="337" y="144"/>
                </a:cubicBezTo>
                <a:cubicBezTo>
                  <a:pt x="320" y="161"/>
                  <a:pt x="320" y="161"/>
                  <a:pt x="320" y="161"/>
                </a:cubicBezTo>
                <a:cubicBezTo>
                  <a:pt x="317" y="164"/>
                  <a:pt x="312" y="165"/>
                  <a:pt x="308" y="163"/>
                </a:cubicBezTo>
                <a:cubicBezTo>
                  <a:pt x="300" y="159"/>
                  <a:pt x="293" y="155"/>
                  <a:pt x="285" y="153"/>
                </a:cubicBezTo>
                <a:cubicBezTo>
                  <a:pt x="280" y="152"/>
                  <a:pt x="277" y="148"/>
                  <a:pt x="277" y="143"/>
                </a:cubicBezTo>
                <a:cubicBezTo>
                  <a:pt x="277" y="119"/>
                  <a:pt x="277" y="119"/>
                  <a:pt x="277" y="119"/>
                </a:cubicBezTo>
                <a:cubicBezTo>
                  <a:pt x="274" y="118"/>
                  <a:pt x="270" y="118"/>
                  <a:pt x="267" y="118"/>
                </a:cubicBezTo>
                <a:cubicBezTo>
                  <a:pt x="259" y="117"/>
                  <a:pt x="252" y="117"/>
                  <a:pt x="245" y="118"/>
                </a:cubicBezTo>
                <a:cubicBezTo>
                  <a:pt x="241" y="118"/>
                  <a:pt x="238" y="118"/>
                  <a:pt x="234" y="119"/>
                </a:cubicBezTo>
                <a:cubicBezTo>
                  <a:pt x="234" y="143"/>
                  <a:pt x="234" y="143"/>
                  <a:pt x="234" y="143"/>
                </a:cubicBezTo>
                <a:cubicBezTo>
                  <a:pt x="234" y="148"/>
                  <a:pt x="231" y="152"/>
                  <a:pt x="227" y="153"/>
                </a:cubicBezTo>
                <a:cubicBezTo>
                  <a:pt x="219" y="155"/>
                  <a:pt x="211" y="159"/>
                  <a:pt x="204" y="163"/>
                </a:cubicBezTo>
                <a:cubicBezTo>
                  <a:pt x="200" y="165"/>
                  <a:pt x="194" y="164"/>
                  <a:pt x="191" y="161"/>
                </a:cubicBezTo>
                <a:cubicBezTo>
                  <a:pt x="174" y="144"/>
                  <a:pt x="174" y="144"/>
                  <a:pt x="174" y="144"/>
                </a:cubicBezTo>
                <a:cubicBezTo>
                  <a:pt x="174" y="144"/>
                  <a:pt x="173" y="144"/>
                  <a:pt x="173" y="145"/>
                </a:cubicBezTo>
                <a:cubicBezTo>
                  <a:pt x="162" y="153"/>
                  <a:pt x="153" y="162"/>
                  <a:pt x="145" y="173"/>
                </a:cubicBezTo>
                <a:cubicBezTo>
                  <a:pt x="144" y="173"/>
                  <a:pt x="144" y="174"/>
                  <a:pt x="144" y="174"/>
                </a:cubicBezTo>
                <a:cubicBezTo>
                  <a:pt x="161" y="191"/>
                  <a:pt x="161" y="191"/>
                  <a:pt x="161" y="191"/>
                </a:cubicBezTo>
                <a:cubicBezTo>
                  <a:pt x="164" y="194"/>
                  <a:pt x="165" y="200"/>
                  <a:pt x="163" y="204"/>
                </a:cubicBezTo>
                <a:cubicBezTo>
                  <a:pt x="159" y="211"/>
                  <a:pt x="155" y="219"/>
                  <a:pt x="153" y="227"/>
                </a:cubicBezTo>
                <a:cubicBezTo>
                  <a:pt x="152" y="231"/>
                  <a:pt x="148" y="234"/>
                  <a:pt x="143" y="234"/>
                </a:cubicBezTo>
                <a:cubicBezTo>
                  <a:pt x="119" y="234"/>
                  <a:pt x="119" y="234"/>
                  <a:pt x="119" y="234"/>
                </a:cubicBezTo>
                <a:cubicBezTo>
                  <a:pt x="118" y="238"/>
                  <a:pt x="118" y="241"/>
                  <a:pt x="118" y="245"/>
                </a:cubicBezTo>
                <a:cubicBezTo>
                  <a:pt x="117" y="248"/>
                  <a:pt x="117" y="252"/>
                  <a:pt x="117" y="256"/>
                </a:cubicBezTo>
                <a:cubicBezTo>
                  <a:pt x="117" y="259"/>
                  <a:pt x="117" y="263"/>
                  <a:pt x="118" y="267"/>
                </a:cubicBezTo>
                <a:cubicBezTo>
                  <a:pt x="118" y="270"/>
                  <a:pt x="118" y="274"/>
                  <a:pt x="119" y="277"/>
                </a:cubicBezTo>
                <a:cubicBezTo>
                  <a:pt x="143" y="277"/>
                  <a:pt x="143" y="277"/>
                  <a:pt x="143" y="277"/>
                </a:cubicBezTo>
                <a:cubicBezTo>
                  <a:pt x="148" y="277"/>
                  <a:pt x="152" y="280"/>
                  <a:pt x="153" y="285"/>
                </a:cubicBezTo>
                <a:cubicBezTo>
                  <a:pt x="155" y="293"/>
                  <a:pt x="159" y="300"/>
                  <a:pt x="163" y="308"/>
                </a:cubicBezTo>
                <a:cubicBezTo>
                  <a:pt x="165" y="312"/>
                  <a:pt x="164" y="317"/>
                  <a:pt x="161" y="320"/>
                </a:cubicBezTo>
                <a:cubicBezTo>
                  <a:pt x="144" y="337"/>
                  <a:pt x="144" y="337"/>
                  <a:pt x="144" y="337"/>
                </a:cubicBezTo>
                <a:cubicBezTo>
                  <a:pt x="145" y="338"/>
                  <a:pt x="145" y="338"/>
                  <a:pt x="145" y="338"/>
                </a:cubicBezTo>
                <a:cubicBezTo>
                  <a:pt x="145" y="339"/>
                  <a:pt x="145" y="339"/>
                  <a:pt x="145" y="339"/>
                </a:cubicBezTo>
                <a:cubicBezTo>
                  <a:pt x="145" y="339"/>
                  <a:pt x="146" y="340"/>
                  <a:pt x="146" y="340"/>
                </a:cubicBezTo>
                <a:cubicBezTo>
                  <a:pt x="153" y="349"/>
                  <a:pt x="162" y="358"/>
                  <a:pt x="172" y="366"/>
                </a:cubicBezTo>
                <a:cubicBezTo>
                  <a:pt x="172" y="366"/>
                  <a:pt x="172" y="366"/>
                  <a:pt x="172" y="366"/>
                </a:cubicBezTo>
                <a:cubicBezTo>
                  <a:pt x="172" y="366"/>
                  <a:pt x="173" y="366"/>
                  <a:pt x="173" y="367"/>
                </a:cubicBezTo>
                <a:cubicBezTo>
                  <a:pt x="174" y="367"/>
                  <a:pt x="174" y="367"/>
                  <a:pt x="174" y="367"/>
                </a:cubicBezTo>
                <a:cubicBezTo>
                  <a:pt x="191" y="351"/>
                  <a:pt x="191" y="351"/>
                  <a:pt x="191" y="351"/>
                </a:cubicBezTo>
                <a:cubicBezTo>
                  <a:pt x="194" y="347"/>
                  <a:pt x="200" y="346"/>
                  <a:pt x="204" y="349"/>
                </a:cubicBezTo>
                <a:cubicBezTo>
                  <a:pt x="211" y="353"/>
                  <a:pt x="219" y="356"/>
                  <a:pt x="227" y="358"/>
                </a:cubicBezTo>
                <a:cubicBezTo>
                  <a:pt x="231" y="359"/>
                  <a:pt x="234" y="364"/>
                  <a:pt x="234" y="368"/>
                </a:cubicBezTo>
                <a:cubicBezTo>
                  <a:pt x="234" y="393"/>
                  <a:pt x="234" y="393"/>
                  <a:pt x="234" y="393"/>
                </a:cubicBezTo>
                <a:cubicBezTo>
                  <a:pt x="238" y="393"/>
                  <a:pt x="241" y="394"/>
                  <a:pt x="245" y="394"/>
                </a:cubicBezTo>
                <a:cubicBezTo>
                  <a:pt x="245" y="394"/>
                  <a:pt x="245" y="394"/>
                  <a:pt x="245" y="394"/>
                </a:cubicBezTo>
                <a:cubicBezTo>
                  <a:pt x="245" y="394"/>
                  <a:pt x="245" y="394"/>
                  <a:pt x="245" y="394"/>
                </a:cubicBezTo>
                <a:cubicBezTo>
                  <a:pt x="245" y="394"/>
                  <a:pt x="245" y="394"/>
                  <a:pt x="245" y="394"/>
                </a:cubicBezTo>
                <a:cubicBezTo>
                  <a:pt x="252" y="394"/>
                  <a:pt x="259" y="395"/>
                  <a:pt x="267" y="394"/>
                </a:cubicBezTo>
                <a:cubicBezTo>
                  <a:pt x="270" y="394"/>
                  <a:pt x="274" y="393"/>
                  <a:pt x="277" y="393"/>
                </a:cubicBezTo>
                <a:cubicBezTo>
                  <a:pt x="277" y="368"/>
                  <a:pt x="277" y="368"/>
                  <a:pt x="277" y="368"/>
                </a:cubicBezTo>
                <a:cubicBezTo>
                  <a:pt x="277" y="364"/>
                  <a:pt x="280" y="359"/>
                  <a:pt x="285" y="358"/>
                </a:cubicBezTo>
                <a:cubicBezTo>
                  <a:pt x="293" y="356"/>
                  <a:pt x="300" y="353"/>
                  <a:pt x="308" y="349"/>
                </a:cubicBezTo>
                <a:cubicBezTo>
                  <a:pt x="312" y="346"/>
                  <a:pt x="317" y="347"/>
                  <a:pt x="320" y="351"/>
                </a:cubicBezTo>
                <a:cubicBezTo>
                  <a:pt x="337" y="368"/>
                  <a:pt x="337" y="368"/>
                  <a:pt x="337" y="368"/>
                </a:cubicBezTo>
                <a:cubicBezTo>
                  <a:pt x="338" y="367"/>
                  <a:pt x="338" y="367"/>
                  <a:pt x="339" y="367"/>
                </a:cubicBezTo>
                <a:cubicBezTo>
                  <a:pt x="349" y="359"/>
                  <a:pt x="359" y="349"/>
                  <a:pt x="367" y="339"/>
                </a:cubicBezTo>
                <a:cubicBezTo>
                  <a:pt x="367" y="338"/>
                  <a:pt x="367" y="338"/>
                  <a:pt x="368" y="337"/>
                </a:cubicBezTo>
                <a:cubicBezTo>
                  <a:pt x="351" y="320"/>
                  <a:pt x="351" y="320"/>
                  <a:pt x="351" y="320"/>
                </a:cubicBezTo>
                <a:cubicBezTo>
                  <a:pt x="347" y="317"/>
                  <a:pt x="346" y="312"/>
                  <a:pt x="349" y="308"/>
                </a:cubicBezTo>
                <a:cubicBezTo>
                  <a:pt x="353" y="300"/>
                  <a:pt x="356" y="293"/>
                  <a:pt x="358" y="285"/>
                </a:cubicBezTo>
                <a:cubicBezTo>
                  <a:pt x="359" y="280"/>
                  <a:pt x="364" y="277"/>
                  <a:pt x="368" y="277"/>
                </a:cubicBezTo>
                <a:cubicBezTo>
                  <a:pt x="393" y="277"/>
                  <a:pt x="393" y="277"/>
                  <a:pt x="393" y="277"/>
                </a:cubicBezTo>
                <a:cubicBezTo>
                  <a:pt x="393" y="274"/>
                  <a:pt x="393" y="270"/>
                  <a:pt x="394" y="267"/>
                </a:cubicBezTo>
                <a:cubicBezTo>
                  <a:pt x="394" y="263"/>
                  <a:pt x="394" y="259"/>
                  <a:pt x="394" y="256"/>
                </a:cubicBezTo>
                <a:cubicBezTo>
                  <a:pt x="394" y="252"/>
                  <a:pt x="394" y="248"/>
                  <a:pt x="394" y="245"/>
                </a:cubicBezTo>
                <a:cubicBezTo>
                  <a:pt x="393" y="241"/>
                  <a:pt x="393" y="238"/>
                  <a:pt x="393" y="234"/>
                </a:cubicBezTo>
                <a:close/>
                <a:moveTo>
                  <a:pt x="256" y="320"/>
                </a:moveTo>
                <a:cubicBezTo>
                  <a:pt x="220" y="320"/>
                  <a:pt x="192" y="291"/>
                  <a:pt x="192" y="256"/>
                </a:cubicBezTo>
                <a:cubicBezTo>
                  <a:pt x="192" y="220"/>
                  <a:pt x="220" y="192"/>
                  <a:pt x="256" y="192"/>
                </a:cubicBezTo>
                <a:cubicBezTo>
                  <a:pt x="291" y="192"/>
                  <a:pt x="320" y="220"/>
                  <a:pt x="320" y="256"/>
                </a:cubicBezTo>
                <a:cubicBezTo>
                  <a:pt x="320" y="291"/>
                  <a:pt x="291" y="320"/>
                  <a:pt x="256" y="320"/>
                </a:cubicBezTo>
                <a:close/>
                <a:moveTo>
                  <a:pt x="298" y="256"/>
                </a:moveTo>
                <a:cubicBezTo>
                  <a:pt x="298" y="279"/>
                  <a:pt x="279" y="298"/>
                  <a:pt x="256" y="298"/>
                </a:cubicBezTo>
                <a:cubicBezTo>
                  <a:pt x="232" y="298"/>
                  <a:pt x="213" y="279"/>
                  <a:pt x="213" y="256"/>
                </a:cubicBezTo>
                <a:cubicBezTo>
                  <a:pt x="213" y="232"/>
                  <a:pt x="232" y="213"/>
                  <a:pt x="256" y="213"/>
                </a:cubicBezTo>
                <a:cubicBezTo>
                  <a:pt x="279" y="213"/>
                  <a:pt x="298" y="232"/>
                  <a:pt x="298" y="25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68"/>
                </a:moveTo>
                <a:cubicBezTo>
                  <a:pt x="414" y="276"/>
                  <a:pt x="413" y="283"/>
                  <a:pt x="412" y="290"/>
                </a:cubicBezTo>
                <a:cubicBezTo>
                  <a:pt x="411" y="295"/>
                  <a:pt x="406" y="298"/>
                  <a:pt x="401" y="298"/>
                </a:cubicBezTo>
                <a:cubicBezTo>
                  <a:pt x="376" y="298"/>
                  <a:pt x="376" y="298"/>
                  <a:pt x="376" y="298"/>
                </a:cubicBezTo>
                <a:cubicBezTo>
                  <a:pt x="375" y="303"/>
                  <a:pt x="373" y="307"/>
                  <a:pt x="371" y="311"/>
                </a:cubicBezTo>
                <a:cubicBezTo>
                  <a:pt x="389" y="329"/>
                  <a:pt x="389" y="329"/>
                  <a:pt x="389" y="329"/>
                </a:cubicBezTo>
                <a:cubicBezTo>
                  <a:pt x="392" y="332"/>
                  <a:pt x="393" y="338"/>
                  <a:pt x="390" y="342"/>
                </a:cubicBezTo>
                <a:cubicBezTo>
                  <a:pt x="388" y="345"/>
                  <a:pt x="386" y="348"/>
                  <a:pt x="384" y="351"/>
                </a:cubicBezTo>
                <a:cubicBezTo>
                  <a:pt x="375" y="364"/>
                  <a:pt x="364" y="375"/>
                  <a:pt x="351" y="384"/>
                </a:cubicBezTo>
                <a:cubicBezTo>
                  <a:pt x="348" y="386"/>
                  <a:pt x="345" y="388"/>
                  <a:pt x="342" y="390"/>
                </a:cubicBezTo>
                <a:cubicBezTo>
                  <a:pt x="338" y="393"/>
                  <a:pt x="332" y="392"/>
                  <a:pt x="329" y="389"/>
                </a:cubicBezTo>
                <a:cubicBezTo>
                  <a:pt x="311" y="371"/>
                  <a:pt x="311" y="371"/>
                  <a:pt x="311" y="371"/>
                </a:cubicBezTo>
                <a:cubicBezTo>
                  <a:pt x="307" y="373"/>
                  <a:pt x="303" y="375"/>
                  <a:pt x="298" y="376"/>
                </a:cubicBezTo>
                <a:cubicBezTo>
                  <a:pt x="298" y="401"/>
                  <a:pt x="298" y="401"/>
                  <a:pt x="298" y="401"/>
                </a:cubicBezTo>
                <a:cubicBezTo>
                  <a:pt x="298" y="407"/>
                  <a:pt x="295" y="411"/>
                  <a:pt x="290" y="412"/>
                </a:cubicBezTo>
                <a:cubicBezTo>
                  <a:pt x="283" y="414"/>
                  <a:pt x="276" y="415"/>
                  <a:pt x="269" y="415"/>
                </a:cubicBezTo>
                <a:cubicBezTo>
                  <a:pt x="269" y="415"/>
                  <a:pt x="269" y="416"/>
                  <a:pt x="269" y="416"/>
                </a:cubicBezTo>
                <a:cubicBezTo>
                  <a:pt x="268" y="416"/>
                  <a:pt x="268" y="416"/>
                  <a:pt x="268" y="416"/>
                </a:cubicBezTo>
                <a:cubicBezTo>
                  <a:pt x="268" y="416"/>
                  <a:pt x="268" y="416"/>
                  <a:pt x="268" y="416"/>
                </a:cubicBezTo>
                <a:cubicBezTo>
                  <a:pt x="267" y="416"/>
                  <a:pt x="265" y="415"/>
                  <a:pt x="264" y="416"/>
                </a:cubicBezTo>
                <a:cubicBezTo>
                  <a:pt x="261" y="416"/>
                  <a:pt x="258" y="416"/>
                  <a:pt x="256" y="416"/>
                </a:cubicBezTo>
                <a:cubicBezTo>
                  <a:pt x="256" y="416"/>
                  <a:pt x="256" y="416"/>
                  <a:pt x="256" y="416"/>
                </a:cubicBezTo>
                <a:cubicBezTo>
                  <a:pt x="256" y="416"/>
                  <a:pt x="256" y="416"/>
                  <a:pt x="256" y="416"/>
                </a:cubicBezTo>
                <a:cubicBezTo>
                  <a:pt x="253" y="416"/>
                  <a:pt x="251" y="416"/>
                  <a:pt x="249" y="416"/>
                </a:cubicBezTo>
                <a:cubicBezTo>
                  <a:pt x="247" y="416"/>
                  <a:pt x="245" y="416"/>
                  <a:pt x="243" y="416"/>
                </a:cubicBezTo>
                <a:cubicBezTo>
                  <a:pt x="243" y="416"/>
                  <a:pt x="243" y="416"/>
                  <a:pt x="243" y="416"/>
                </a:cubicBezTo>
                <a:cubicBezTo>
                  <a:pt x="243" y="416"/>
                  <a:pt x="243" y="416"/>
                  <a:pt x="243" y="416"/>
                </a:cubicBezTo>
                <a:cubicBezTo>
                  <a:pt x="243" y="416"/>
                  <a:pt x="243" y="416"/>
                  <a:pt x="243" y="416"/>
                </a:cubicBezTo>
                <a:cubicBezTo>
                  <a:pt x="235" y="416"/>
                  <a:pt x="228" y="414"/>
                  <a:pt x="221" y="412"/>
                </a:cubicBezTo>
                <a:cubicBezTo>
                  <a:pt x="216" y="411"/>
                  <a:pt x="213" y="407"/>
                  <a:pt x="213" y="401"/>
                </a:cubicBezTo>
                <a:cubicBezTo>
                  <a:pt x="213" y="376"/>
                  <a:pt x="213" y="376"/>
                  <a:pt x="213" y="376"/>
                </a:cubicBezTo>
                <a:cubicBezTo>
                  <a:pt x="209" y="375"/>
                  <a:pt x="205" y="373"/>
                  <a:pt x="201" y="371"/>
                </a:cubicBezTo>
                <a:cubicBezTo>
                  <a:pt x="183" y="389"/>
                  <a:pt x="183" y="389"/>
                  <a:pt x="183" y="389"/>
                </a:cubicBezTo>
                <a:cubicBezTo>
                  <a:pt x="179" y="392"/>
                  <a:pt x="174" y="393"/>
                  <a:pt x="169" y="390"/>
                </a:cubicBezTo>
                <a:cubicBezTo>
                  <a:pt x="167" y="389"/>
                  <a:pt x="164" y="387"/>
                  <a:pt x="161" y="385"/>
                </a:cubicBezTo>
                <a:cubicBezTo>
                  <a:pt x="161" y="384"/>
                  <a:pt x="160" y="384"/>
                  <a:pt x="160" y="384"/>
                </a:cubicBezTo>
                <a:cubicBezTo>
                  <a:pt x="160" y="383"/>
                  <a:pt x="159" y="383"/>
                  <a:pt x="158" y="382"/>
                </a:cubicBezTo>
                <a:cubicBezTo>
                  <a:pt x="147" y="374"/>
                  <a:pt x="137" y="364"/>
                  <a:pt x="129" y="353"/>
                </a:cubicBezTo>
                <a:cubicBezTo>
                  <a:pt x="128" y="352"/>
                  <a:pt x="128" y="352"/>
                  <a:pt x="128" y="351"/>
                </a:cubicBezTo>
                <a:cubicBezTo>
                  <a:pt x="127" y="351"/>
                  <a:pt x="127" y="350"/>
                  <a:pt x="127" y="350"/>
                </a:cubicBezTo>
                <a:cubicBezTo>
                  <a:pt x="127" y="350"/>
                  <a:pt x="127" y="350"/>
                  <a:pt x="127" y="350"/>
                </a:cubicBezTo>
                <a:cubicBezTo>
                  <a:pt x="125" y="347"/>
                  <a:pt x="123" y="345"/>
                  <a:pt x="121" y="342"/>
                </a:cubicBezTo>
                <a:cubicBezTo>
                  <a:pt x="118" y="338"/>
                  <a:pt x="119" y="332"/>
                  <a:pt x="122" y="329"/>
                </a:cubicBezTo>
                <a:cubicBezTo>
                  <a:pt x="140" y="311"/>
                  <a:pt x="140" y="311"/>
                  <a:pt x="140" y="311"/>
                </a:cubicBezTo>
                <a:cubicBezTo>
                  <a:pt x="138" y="307"/>
                  <a:pt x="137" y="303"/>
                  <a:pt x="135" y="298"/>
                </a:cubicBezTo>
                <a:cubicBezTo>
                  <a:pt x="110" y="298"/>
                  <a:pt x="110" y="298"/>
                  <a:pt x="110" y="298"/>
                </a:cubicBezTo>
                <a:cubicBezTo>
                  <a:pt x="105" y="298"/>
                  <a:pt x="100" y="295"/>
                  <a:pt x="99" y="290"/>
                </a:cubicBezTo>
                <a:cubicBezTo>
                  <a:pt x="98" y="283"/>
                  <a:pt x="97" y="276"/>
                  <a:pt x="96" y="268"/>
                </a:cubicBezTo>
                <a:cubicBezTo>
                  <a:pt x="96" y="265"/>
                  <a:pt x="96" y="262"/>
                  <a:pt x="96" y="259"/>
                </a:cubicBezTo>
                <a:cubicBezTo>
                  <a:pt x="96" y="258"/>
                  <a:pt x="96" y="257"/>
                  <a:pt x="96" y="256"/>
                </a:cubicBezTo>
                <a:cubicBezTo>
                  <a:pt x="96" y="256"/>
                  <a:pt x="96" y="256"/>
                  <a:pt x="96" y="256"/>
                </a:cubicBezTo>
                <a:cubicBezTo>
                  <a:pt x="96" y="256"/>
                  <a:pt x="96" y="256"/>
                  <a:pt x="96" y="256"/>
                </a:cubicBezTo>
                <a:cubicBezTo>
                  <a:pt x="96" y="254"/>
                  <a:pt x="96" y="253"/>
                  <a:pt x="96" y="252"/>
                </a:cubicBezTo>
                <a:cubicBezTo>
                  <a:pt x="96" y="249"/>
                  <a:pt x="96" y="246"/>
                  <a:pt x="96" y="243"/>
                </a:cubicBezTo>
                <a:cubicBezTo>
                  <a:pt x="96" y="243"/>
                  <a:pt x="96" y="243"/>
                  <a:pt x="96" y="243"/>
                </a:cubicBezTo>
                <a:cubicBezTo>
                  <a:pt x="96" y="243"/>
                  <a:pt x="96" y="243"/>
                  <a:pt x="96" y="243"/>
                </a:cubicBezTo>
                <a:cubicBezTo>
                  <a:pt x="96" y="243"/>
                  <a:pt x="96" y="243"/>
                  <a:pt x="96" y="243"/>
                </a:cubicBezTo>
                <a:cubicBezTo>
                  <a:pt x="97" y="235"/>
                  <a:pt x="98" y="228"/>
                  <a:pt x="99" y="221"/>
                </a:cubicBezTo>
                <a:cubicBezTo>
                  <a:pt x="100" y="216"/>
                  <a:pt x="105" y="213"/>
                  <a:pt x="110" y="213"/>
                </a:cubicBezTo>
                <a:cubicBezTo>
                  <a:pt x="135" y="213"/>
                  <a:pt x="135" y="213"/>
                  <a:pt x="135" y="213"/>
                </a:cubicBezTo>
                <a:cubicBezTo>
                  <a:pt x="137" y="209"/>
                  <a:pt x="138" y="205"/>
                  <a:pt x="140" y="201"/>
                </a:cubicBezTo>
                <a:cubicBezTo>
                  <a:pt x="122" y="183"/>
                  <a:pt x="122" y="183"/>
                  <a:pt x="122" y="183"/>
                </a:cubicBezTo>
                <a:cubicBezTo>
                  <a:pt x="119" y="179"/>
                  <a:pt x="118" y="174"/>
                  <a:pt x="121" y="169"/>
                </a:cubicBezTo>
                <a:cubicBezTo>
                  <a:pt x="123" y="166"/>
                  <a:pt x="125" y="163"/>
                  <a:pt x="128" y="160"/>
                </a:cubicBezTo>
                <a:cubicBezTo>
                  <a:pt x="137" y="148"/>
                  <a:pt x="148" y="137"/>
                  <a:pt x="160" y="128"/>
                </a:cubicBezTo>
                <a:cubicBezTo>
                  <a:pt x="163" y="125"/>
                  <a:pt x="166" y="123"/>
                  <a:pt x="169" y="121"/>
                </a:cubicBezTo>
                <a:cubicBezTo>
                  <a:pt x="174" y="118"/>
                  <a:pt x="179" y="119"/>
                  <a:pt x="183" y="122"/>
                </a:cubicBezTo>
                <a:cubicBezTo>
                  <a:pt x="201" y="140"/>
                  <a:pt x="201" y="140"/>
                  <a:pt x="201" y="140"/>
                </a:cubicBezTo>
                <a:cubicBezTo>
                  <a:pt x="205" y="138"/>
                  <a:pt x="209" y="137"/>
                  <a:pt x="213" y="135"/>
                </a:cubicBezTo>
                <a:cubicBezTo>
                  <a:pt x="213" y="110"/>
                  <a:pt x="213" y="110"/>
                  <a:pt x="213" y="110"/>
                </a:cubicBezTo>
                <a:cubicBezTo>
                  <a:pt x="213" y="105"/>
                  <a:pt x="216" y="100"/>
                  <a:pt x="221" y="99"/>
                </a:cubicBezTo>
                <a:cubicBezTo>
                  <a:pt x="228" y="98"/>
                  <a:pt x="236" y="97"/>
                  <a:pt x="243" y="96"/>
                </a:cubicBezTo>
                <a:cubicBezTo>
                  <a:pt x="251" y="96"/>
                  <a:pt x="260" y="96"/>
                  <a:pt x="268" y="96"/>
                </a:cubicBezTo>
                <a:cubicBezTo>
                  <a:pt x="276" y="97"/>
                  <a:pt x="283" y="98"/>
                  <a:pt x="290" y="99"/>
                </a:cubicBezTo>
                <a:cubicBezTo>
                  <a:pt x="295" y="100"/>
                  <a:pt x="298" y="105"/>
                  <a:pt x="298" y="110"/>
                </a:cubicBezTo>
                <a:cubicBezTo>
                  <a:pt x="298" y="135"/>
                  <a:pt x="298" y="135"/>
                  <a:pt x="298" y="135"/>
                </a:cubicBezTo>
                <a:cubicBezTo>
                  <a:pt x="303" y="137"/>
                  <a:pt x="307" y="138"/>
                  <a:pt x="311" y="140"/>
                </a:cubicBezTo>
                <a:cubicBezTo>
                  <a:pt x="329" y="122"/>
                  <a:pt x="329" y="122"/>
                  <a:pt x="329" y="122"/>
                </a:cubicBezTo>
                <a:cubicBezTo>
                  <a:pt x="332" y="119"/>
                  <a:pt x="338" y="118"/>
                  <a:pt x="342" y="121"/>
                </a:cubicBezTo>
                <a:cubicBezTo>
                  <a:pt x="345" y="123"/>
                  <a:pt x="347" y="125"/>
                  <a:pt x="350" y="127"/>
                </a:cubicBezTo>
                <a:cubicBezTo>
                  <a:pt x="350" y="127"/>
                  <a:pt x="351" y="127"/>
                  <a:pt x="351" y="128"/>
                </a:cubicBezTo>
                <a:cubicBezTo>
                  <a:pt x="352" y="128"/>
                  <a:pt x="353" y="129"/>
                  <a:pt x="353" y="129"/>
                </a:cubicBezTo>
                <a:cubicBezTo>
                  <a:pt x="364" y="137"/>
                  <a:pt x="374" y="147"/>
                  <a:pt x="383" y="159"/>
                </a:cubicBezTo>
                <a:cubicBezTo>
                  <a:pt x="383" y="159"/>
                  <a:pt x="383" y="159"/>
                  <a:pt x="384" y="160"/>
                </a:cubicBezTo>
                <a:cubicBezTo>
                  <a:pt x="384" y="160"/>
                  <a:pt x="384" y="161"/>
                  <a:pt x="385" y="161"/>
                </a:cubicBezTo>
                <a:cubicBezTo>
                  <a:pt x="385" y="162"/>
                  <a:pt x="385" y="162"/>
                  <a:pt x="385" y="162"/>
                </a:cubicBezTo>
                <a:cubicBezTo>
                  <a:pt x="387" y="164"/>
                  <a:pt x="389" y="167"/>
                  <a:pt x="390" y="169"/>
                </a:cubicBezTo>
                <a:cubicBezTo>
                  <a:pt x="393" y="174"/>
                  <a:pt x="392" y="179"/>
                  <a:pt x="389" y="183"/>
                </a:cubicBezTo>
                <a:cubicBezTo>
                  <a:pt x="371" y="201"/>
                  <a:pt x="371" y="201"/>
                  <a:pt x="371" y="201"/>
                </a:cubicBezTo>
                <a:cubicBezTo>
                  <a:pt x="373" y="205"/>
                  <a:pt x="375" y="209"/>
                  <a:pt x="376" y="213"/>
                </a:cubicBezTo>
                <a:cubicBezTo>
                  <a:pt x="401" y="213"/>
                  <a:pt x="401" y="213"/>
                  <a:pt x="401" y="213"/>
                </a:cubicBezTo>
                <a:cubicBezTo>
                  <a:pt x="406" y="213"/>
                  <a:pt x="411" y="216"/>
                  <a:pt x="412" y="221"/>
                </a:cubicBezTo>
                <a:cubicBezTo>
                  <a:pt x="414" y="228"/>
                  <a:pt x="414" y="235"/>
                  <a:pt x="416" y="243"/>
                </a:cubicBezTo>
                <a:cubicBezTo>
                  <a:pt x="416" y="243"/>
                  <a:pt x="416" y="243"/>
                  <a:pt x="416" y="243"/>
                </a:cubicBezTo>
                <a:cubicBezTo>
                  <a:pt x="416" y="247"/>
                  <a:pt x="416" y="251"/>
                  <a:pt x="416" y="256"/>
                </a:cubicBezTo>
                <a:cubicBezTo>
                  <a:pt x="416" y="260"/>
                  <a:pt x="415" y="264"/>
                  <a:pt x="415" y="2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3" name="Google Shape;1463;p4"/>
          <p:cNvSpPr/>
          <p:nvPr/>
        </p:nvSpPr>
        <p:spPr>
          <a:xfrm>
            <a:off x="399171" y="1738660"/>
            <a:ext cx="277721" cy="276907"/>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nvGrpSpPr>
          <p:cNvPr id="1464" name="Google Shape;1464;p4"/>
          <p:cNvGrpSpPr/>
          <p:nvPr/>
        </p:nvGrpSpPr>
        <p:grpSpPr>
          <a:xfrm>
            <a:off x="452014" y="4576255"/>
            <a:ext cx="257175" cy="257175"/>
            <a:chOff x="5426" y="1148"/>
            <a:chExt cx="340" cy="340"/>
          </a:xfrm>
        </p:grpSpPr>
        <p:sp>
          <p:nvSpPr>
            <p:cNvPr id="1465" name="Google Shape;1465;p4"/>
            <p:cNvSpPr/>
            <p:nvPr/>
          </p:nvSpPr>
          <p:spPr>
            <a:xfrm>
              <a:off x="5518" y="1254"/>
              <a:ext cx="156" cy="142"/>
            </a:xfrm>
            <a:custGeom>
              <a:avLst/>
              <a:gdLst/>
              <a:ahLst/>
              <a:cxnLst/>
              <a:rect l="l" t="t" r="r" b="b"/>
              <a:pathLst>
                <a:path w="235" h="213" extrusionOk="0">
                  <a:moveTo>
                    <a:pt x="203" y="53"/>
                  </a:moveTo>
                  <a:cubicBezTo>
                    <a:pt x="203" y="55"/>
                    <a:pt x="203" y="56"/>
                    <a:pt x="202" y="57"/>
                  </a:cubicBezTo>
                  <a:cubicBezTo>
                    <a:pt x="189" y="87"/>
                    <a:pt x="155" y="106"/>
                    <a:pt x="117" y="106"/>
                  </a:cubicBezTo>
                  <a:cubicBezTo>
                    <a:pt x="80" y="106"/>
                    <a:pt x="47" y="87"/>
                    <a:pt x="33" y="57"/>
                  </a:cubicBezTo>
                  <a:cubicBezTo>
                    <a:pt x="33" y="56"/>
                    <a:pt x="32" y="55"/>
                    <a:pt x="32" y="53"/>
                  </a:cubicBezTo>
                  <a:cubicBezTo>
                    <a:pt x="32" y="0"/>
                    <a:pt x="32" y="0"/>
                    <a:pt x="32" y="0"/>
                  </a:cubicBezTo>
                  <a:cubicBezTo>
                    <a:pt x="0" y="0"/>
                    <a:pt x="0" y="0"/>
                    <a:pt x="0" y="0"/>
                  </a:cubicBezTo>
                  <a:cubicBezTo>
                    <a:pt x="0" y="213"/>
                    <a:pt x="0" y="213"/>
                    <a:pt x="0" y="213"/>
                  </a:cubicBezTo>
                  <a:cubicBezTo>
                    <a:pt x="235" y="213"/>
                    <a:pt x="235" y="213"/>
                    <a:pt x="235" y="213"/>
                  </a:cubicBezTo>
                  <a:cubicBezTo>
                    <a:pt x="235" y="0"/>
                    <a:pt x="235" y="0"/>
                    <a:pt x="235" y="0"/>
                  </a:cubicBezTo>
                  <a:cubicBezTo>
                    <a:pt x="203" y="0"/>
                    <a:pt x="203" y="0"/>
                    <a:pt x="203" y="0"/>
                  </a:cubicBezTo>
                  <a:lnTo>
                    <a:pt x="203" y="53"/>
                  </a:lnTo>
                  <a:close/>
                  <a:moveTo>
                    <a:pt x="203" y="192"/>
                  </a:moveTo>
                  <a:cubicBezTo>
                    <a:pt x="32" y="192"/>
                    <a:pt x="32" y="192"/>
                    <a:pt x="32" y="192"/>
                  </a:cubicBezTo>
                  <a:cubicBezTo>
                    <a:pt x="26" y="192"/>
                    <a:pt x="22" y="187"/>
                    <a:pt x="22" y="181"/>
                  </a:cubicBezTo>
                  <a:cubicBezTo>
                    <a:pt x="22" y="175"/>
                    <a:pt x="26" y="170"/>
                    <a:pt x="32" y="170"/>
                  </a:cubicBezTo>
                  <a:cubicBezTo>
                    <a:pt x="203" y="170"/>
                    <a:pt x="203" y="170"/>
                    <a:pt x="203" y="170"/>
                  </a:cubicBezTo>
                  <a:cubicBezTo>
                    <a:pt x="209" y="170"/>
                    <a:pt x="214" y="175"/>
                    <a:pt x="214" y="181"/>
                  </a:cubicBezTo>
                  <a:cubicBezTo>
                    <a:pt x="214" y="187"/>
                    <a:pt x="209" y="192"/>
                    <a:pt x="203" y="192"/>
                  </a:cubicBezTo>
                  <a:close/>
                  <a:moveTo>
                    <a:pt x="214" y="138"/>
                  </a:moveTo>
                  <a:cubicBezTo>
                    <a:pt x="214" y="144"/>
                    <a:pt x="209" y="149"/>
                    <a:pt x="203" y="149"/>
                  </a:cubicBezTo>
                  <a:cubicBezTo>
                    <a:pt x="32" y="149"/>
                    <a:pt x="32" y="149"/>
                    <a:pt x="32" y="149"/>
                  </a:cubicBezTo>
                  <a:cubicBezTo>
                    <a:pt x="26" y="149"/>
                    <a:pt x="22" y="144"/>
                    <a:pt x="22" y="138"/>
                  </a:cubicBezTo>
                  <a:cubicBezTo>
                    <a:pt x="22" y="132"/>
                    <a:pt x="26" y="128"/>
                    <a:pt x="32" y="128"/>
                  </a:cubicBezTo>
                  <a:cubicBezTo>
                    <a:pt x="203" y="128"/>
                    <a:pt x="203" y="128"/>
                    <a:pt x="203" y="128"/>
                  </a:cubicBezTo>
                  <a:cubicBezTo>
                    <a:pt x="209" y="128"/>
                    <a:pt x="214" y="132"/>
                    <a:pt x="214" y="13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6" name="Google Shape;1466;p4"/>
            <p:cNvSpPr/>
            <p:nvPr/>
          </p:nvSpPr>
          <p:spPr>
            <a:xfrm>
              <a:off x="5553" y="1233"/>
              <a:ext cx="85" cy="78"/>
            </a:xfrm>
            <a:custGeom>
              <a:avLst/>
              <a:gdLst/>
              <a:ahLst/>
              <a:cxnLst/>
              <a:rect l="l" t="t" r="r" b="b"/>
              <a:pathLst>
                <a:path w="128" h="117" extrusionOk="0">
                  <a:moveTo>
                    <a:pt x="63" y="117"/>
                  </a:moveTo>
                  <a:cubicBezTo>
                    <a:pt x="91" y="117"/>
                    <a:pt x="117" y="103"/>
                    <a:pt x="128" y="83"/>
                  </a:cubicBezTo>
                  <a:cubicBezTo>
                    <a:pt x="128" y="0"/>
                    <a:pt x="128" y="0"/>
                    <a:pt x="128" y="0"/>
                  </a:cubicBezTo>
                  <a:cubicBezTo>
                    <a:pt x="0" y="0"/>
                    <a:pt x="0" y="0"/>
                    <a:pt x="0" y="0"/>
                  </a:cubicBezTo>
                  <a:cubicBezTo>
                    <a:pt x="0" y="83"/>
                    <a:pt x="0" y="83"/>
                    <a:pt x="0" y="83"/>
                  </a:cubicBezTo>
                  <a:cubicBezTo>
                    <a:pt x="9" y="100"/>
                    <a:pt x="31" y="117"/>
                    <a:pt x="63" y="117"/>
                  </a:cubicBezTo>
                  <a:close/>
                  <a:moveTo>
                    <a:pt x="24" y="45"/>
                  </a:moveTo>
                  <a:cubicBezTo>
                    <a:pt x="28" y="41"/>
                    <a:pt x="35" y="41"/>
                    <a:pt x="39" y="45"/>
                  </a:cubicBezTo>
                  <a:cubicBezTo>
                    <a:pt x="53" y="59"/>
                    <a:pt x="53" y="59"/>
                    <a:pt x="53" y="59"/>
                  </a:cubicBezTo>
                  <a:cubicBezTo>
                    <a:pt x="53" y="32"/>
                    <a:pt x="53" y="32"/>
                    <a:pt x="53" y="32"/>
                  </a:cubicBezTo>
                  <a:cubicBezTo>
                    <a:pt x="53" y="26"/>
                    <a:pt x="58" y="21"/>
                    <a:pt x="64" y="21"/>
                  </a:cubicBezTo>
                  <a:cubicBezTo>
                    <a:pt x="70" y="21"/>
                    <a:pt x="74" y="26"/>
                    <a:pt x="74" y="32"/>
                  </a:cubicBezTo>
                  <a:cubicBezTo>
                    <a:pt x="74" y="59"/>
                    <a:pt x="74" y="59"/>
                    <a:pt x="74" y="59"/>
                  </a:cubicBezTo>
                  <a:cubicBezTo>
                    <a:pt x="88" y="45"/>
                    <a:pt x="88" y="45"/>
                    <a:pt x="88" y="45"/>
                  </a:cubicBezTo>
                  <a:cubicBezTo>
                    <a:pt x="92" y="41"/>
                    <a:pt x="99" y="41"/>
                    <a:pt x="103" y="45"/>
                  </a:cubicBezTo>
                  <a:cubicBezTo>
                    <a:pt x="107" y="50"/>
                    <a:pt x="107" y="56"/>
                    <a:pt x="103" y="61"/>
                  </a:cubicBezTo>
                  <a:cubicBezTo>
                    <a:pt x="71" y="93"/>
                    <a:pt x="71" y="93"/>
                    <a:pt x="71" y="93"/>
                  </a:cubicBezTo>
                  <a:cubicBezTo>
                    <a:pt x="69" y="95"/>
                    <a:pt x="66" y="96"/>
                    <a:pt x="64" y="96"/>
                  </a:cubicBezTo>
                  <a:cubicBezTo>
                    <a:pt x="61" y="96"/>
                    <a:pt x="58" y="95"/>
                    <a:pt x="56" y="93"/>
                  </a:cubicBezTo>
                  <a:cubicBezTo>
                    <a:pt x="24" y="61"/>
                    <a:pt x="24" y="61"/>
                    <a:pt x="24" y="61"/>
                  </a:cubicBezTo>
                  <a:cubicBezTo>
                    <a:pt x="20" y="56"/>
                    <a:pt x="20" y="50"/>
                    <a:pt x="24" y="4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7" name="Google Shape;1467;p4"/>
            <p:cNvSpPr/>
            <p:nvPr/>
          </p:nvSpPr>
          <p:spPr>
            <a:xfrm>
              <a:off x="5426" y="1148"/>
              <a:ext cx="340" cy="340"/>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4" y="384"/>
                  </a:moveTo>
                  <a:cubicBezTo>
                    <a:pt x="394" y="390"/>
                    <a:pt x="390" y="394"/>
                    <a:pt x="384" y="394"/>
                  </a:cubicBezTo>
                  <a:cubicBezTo>
                    <a:pt x="128" y="394"/>
                    <a:pt x="128" y="394"/>
                    <a:pt x="128" y="394"/>
                  </a:cubicBezTo>
                  <a:cubicBezTo>
                    <a:pt x="122" y="394"/>
                    <a:pt x="117" y="390"/>
                    <a:pt x="117" y="384"/>
                  </a:cubicBezTo>
                  <a:cubicBezTo>
                    <a:pt x="117" y="149"/>
                    <a:pt x="117" y="149"/>
                    <a:pt x="117" y="149"/>
                  </a:cubicBezTo>
                  <a:cubicBezTo>
                    <a:pt x="117" y="143"/>
                    <a:pt x="122" y="138"/>
                    <a:pt x="128" y="138"/>
                  </a:cubicBezTo>
                  <a:cubicBezTo>
                    <a:pt x="170" y="138"/>
                    <a:pt x="170" y="138"/>
                    <a:pt x="170" y="138"/>
                  </a:cubicBezTo>
                  <a:cubicBezTo>
                    <a:pt x="170" y="117"/>
                    <a:pt x="170" y="117"/>
                    <a:pt x="170" y="117"/>
                  </a:cubicBezTo>
                  <a:cubicBezTo>
                    <a:pt x="170" y="111"/>
                    <a:pt x="175" y="106"/>
                    <a:pt x="181" y="106"/>
                  </a:cubicBezTo>
                  <a:cubicBezTo>
                    <a:pt x="330" y="106"/>
                    <a:pt x="330" y="106"/>
                    <a:pt x="330" y="106"/>
                  </a:cubicBezTo>
                  <a:cubicBezTo>
                    <a:pt x="336" y="106"/>
                    <a:pt x="341" y="111"/>
                    <a:pt x="341" y="117"/>
                  </a:cubicBezTo>
                  <a:cubicBezTo>
                    <a:pt x="341" y="138"/>
                    <a:pt x="341" y="138"/>
                    <a:pt x="341" y="138"/>
                  </a:cubicBezTo>
                  <a:cubicBezTo>
                    <a:pt x="384" y="138"/>
                    <a:pt x="384" y="138"/>
                    <a:pt x="384" y="138"/>
                  </a:cubicBezTo>
                  <a:cubicBezTo>
                    <a:pt x="390" y="138"/>
                    <a:pt x="394" y="143"/>
                    <a:pt x="394" y="149"/>
                  </a:cubicBezTo>
                  <a:lnTo>
                    <a:pt x="394" y="38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022"/>
        <p:cNvGrpSpPr/>
        <p:nvPr/>
      </p:nvGrpSpPr>
      <p:grpSpPr>
        <a:xfrm>
          <a:off x="0" y="0"/>
          <a:ext cx="0" cy="0"/>
          <a:chOff x="0" y="0"/>
          <a:chExt cx="0" cy="0"/>
        </a:xfrm>
      </p:grpSpPr>
      <p:pic>
        <p:nvPicPr>
          <p:cNvPr id="8" name="Picture 7">
            <a:extLst>
              <a:ext uri="{FF2B5EF4-FFF2-40B4-BE49-F238E27FC236}">
                <a16:creationId xmlns:a16="http://schemas.microsoft.com/office/drawing/2014/main" id="{26019318-83D1-6AE5-D1EE-1969F899804E}"/>
              </a:ext>
            </a:extLst>
          </p:cNvPr>
          <p:cNvPicPr>
            <a:picLocks noChangeAspect="1"/>
          </p:cNvPicPr>
          <p:nvPr/>
        </p:nvPicPr>
        <p:blipFill>
          <a:blip r:embed="rId3"/>
          <a:stretch>
            <a:fillRect/>
          </a:stretch>
        </p:blipFill>
        <p:spPr>
          <a:xfrm>
            <a:off x="4327235" y="1904180"/>
            <a:ext cx="3746255" cy="33464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23" name="Google Shape;2023;p42"/>
          <p:cNvSpPr txBox="1">
            <a:spLocks noGrp="1"/>
          </p:cNvSpPr>
          <p:nvPr>
            <p:ph type="title"/>
          </p:nvPr>
        </p:nvSpPr>
        <p:spPr>
          <a:xfrm>
            <a:off x="476993" y="270706"/>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Radio </a:t>
            </a:r>
            <a:r>
              <a:rPr lang="fr-FR" sz="2400" dirty="0" err="1">
                <a:solidFill>
                  <a:srgbClr val="414141"/>
                </a:solidFill>
              </a:rPr>
              <a:t>parameters</a:t>
            </a:r>
            <a:r>
              <a:rPr lang="fr-FR" sz="2400" dirty="0">
                <a:solidFill>
                  <a:srgbClr val="414141"/>
                </a:solidFill>
              </a:rPr>
              <a:t> EC/NO</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3G MOOV’s and CELTISS’s EC/N0 is better than MTN’s due to the </a:t>
            </a:r>
            <a:r>
              <a:rPr lang="fr-FR" dirty="0" err="1">
                <a:solidFill>
                  <a:srgbClr val="7F7F7F"/>
                </a:solidFill>
                <a:latin typeface="Verdana"/>
                <a:ea typeface="Verdana"/>
                <a:cs typeface="Verdana"/>
                <a:sym typeface="Verdana"/>
              </a:rPr>
              <a:t>number</a:t>
            </a:r>
            <a:r>
              <a:rPr lang="fr-FR" dirty="0">
                <a:solidFill>
                  <a:srgbClr val="7F7F7F"/>
                </a:solidFill>
                <a:latin typeface="Verdana"/>
                <a:ea typeface="Verdana"/>
                <a:cs typeface="Verdana"/>
                <a:sym typeface="Verdana"/>
              </a:rPr>
              <a:t> of 3G used carriers . </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24" name="Google Shape;2024;p4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40</a:t>
            </a:fld>
            <a:endParaRPr sz="651" b="0" i="0" u="none" strike="noStrike" cap="none">
              <a:solidFill>
                <a:srgbClr val="000000"/>
              </a:solidFill>
              <a:latin typeface="Verdana"/>
              <a:ea typeface="Verdana"/>
              <a:cs typeface="Verdana"/>
              <a:sym typeface="Verdana"/>
            </a:endParaRPr>
          </a:p>
        </p:txBody>
      </p:sp>
      <p:sp>
        <p:nvSpPr>
          <p:cNvPr id="2025" name="Google Shape;2025;p4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0" name="Picture 9">
            <a:extLst>
              <a:ext uri="{FF2B5EF4-FFF2-40B4-BE49-F238E27FC236}">
                <a16:creationId xmlns:a16="http://schemas.microsoft.com/office/drawing/2014/main" id="{4BC78EDD-E4A9-31A4-A505-954725A0A643}"/>
              </a:ext>
            </a:extLst>
          </p:cNvPr>
          <p:cNvPicPr>
            <a:picLocks noChangeAspect="1"/>
          </p:cNvPicPr>
          <p:nvPr/>
        </p:nvPicPr>
        <p:blipFill>
          <a:blip r:embed="rId4"/>
          <a:stretch>
            <a:fillRect/>
          </a:stretch>
        </p:blipFill>
        <p:spPr>
          <a:xfrm>
            <a:off x="6848759" y="1866475"/>
            <a:ext cx="1224731" cy="764810"/>
          </a:xfrm>
          <a:prstGeom prst="rect">
            <a:avLst/>
          </a:prstGeom>
        </p:spPr>
      </p:pic>
      <p:pic>
        <p:nvPicPr>
          <p:cNvPr id="12" name="Google Shape;2031;p42">
            <a:extLst>
              <a:ext uri="{FF2B5EF4-FFF2-40B4-BE49-F238E27FC236}">
                <a16:creationId xmlns:a16="http://schemas.microsoft.com/office/drawing/2014/main" id="{36EA6827-4D5C-DEA6-FD27-738480032607}"/>
              </a:ext>
            </a:extLst>
          </p:cNvPr>
          <p:cNvPicPr preferRelativeResize="0"/>
          <p:nvPr/>
        </p:nvPicPr>
        <p:blipFill rotWithShape="1">
          <a:blip r:embed="rId5">
            <a:alphaModFix/>
          </a:blip>
          <a:srcRect l="8657" r="10313"/>
          <a:stretch/>
        </p:blipFill>
        <p:spPr>
          <a:xfrm>
            <a:off x="7821996" y="1866475"/>
            <a:ext cx="251494" cy="217028"/>
          </a:xfrm>
          <a:prstGeom prst="roundRect">
            <a:avLst>
              <a:gd name="adj" fmla="val 8594"/>
            </a:avLst>
          </a:prstGeom>
          <a:solidFill>
            <a:srgbClr val="ECECEC"/>
          </a:solidFill>
          <a:ln>
            <a:noFill/>
          </a:ln>
          <a:effectLst>
            <a:reflection stA="38000" endPos="28000" dist="5000" dir="5400000" sy="-100000" algn="bl" rotWithShape="0"/>
          </a:effectLst>
        </p:spPr>
      </p:pic>
      <p:pic>
        <p:nvPicPr>
          <p:cNvPr id="14" name="Picture 13">
            <a:extLst>
              <a:ext uri="{FF2B5EF4-FFF2-40B4-BE49-F238E27FC236}">
                <a16:creationId xmlns:a16="http://schemas.microsoft.com/office/drawing/2014/main" id="{6E461D5F-6E96-1570-924F-3F3182000268}"/>
              </a:ext>
            </a:extLst>
          </p:cNvPr>
          <p:cNvPicPr>
            <a:picLocks noChangeAspect="1"/>
          </p:cNvPicPr>
          <p:nvPr/>
        </p:nvPicPr>
        <p:blipFill>
          <a:blip r:embed="rId6"/>
          <a:stretch>
            <a:fillRect/>
          </a:stretch>
        </p:blipFill>
        <p:spPr>
          <a:xfrm>
            <a:off x="8223706" y="1866475"/>
            <a:ext cx="3806370" cy="33841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a:extLst>
              <a:ext uri="{FF2B5EF4-FFF2-40B4-BE49-F238E27FC236}">
                <a16:creationId xmlns:a16="http://schemas.microsoft.com/office/drawing/2014/main" id="{997FA8D0-4B92-EC42-870F-329577885355}"/>
              </a:ext>
            </a:extLst>
          </p:cNvPr>
          <p:cNvPicPr>
            <a:picLocks noChangeAspect="1"/>
          </p:cNvPicPr>
          <p:nvPr/>
        </p:nvPicPr>
        <p:blipFill>
          <a:blip r:embed="rId7"/>
          <a:stretch>
            <a:fillRect/>
          </a:stretch>
        </p:blipFill>
        <p:spPr>
          <a:xfrm>
            <a:off x="10699001" y="1866476"/>
            <a:ext cx="1331074" cy="762192"/>
          </a:xfrm>
          <a:prstGeom prst="rect">
            <a:avLst/>
          </a:prstGeom>
        </p:spPr>
      </p:pic>
      <p:pic>
        <p:nvPicPr>
          <p:cNvPr id="17" name="Google Shape;2060;p44">
            <a:extLst>
              <a:ext uri="{FF2B5EF4-FFF2-40B4-BE49-F238E27FC236}">
                <a16:creationId xmlns:a16="http://schemas.microsoft.com/office/drawing/2014/main" id="{10ABE458-2D94-A6C8-F795-BDB8A6FA6810}"/>
              </a:ext>
            </a:extLst>
          </p:cNvPr>
          <p:cNvPicPr preferRelativeResize="0"/>
          <p:nvPr/>
        </p:nvPicPr>
        <p:blipFill rotWithShape="1">
          <a:blip r:embed="rId8">
            <a:alphaModFix/>
          </a:blip>
          <a:srcRect/>
          <a:stretch/>
        </p:blipFill>
        <p:spPr>
          <a:xfrm>
            <a:off x="11832554" y="1900496"/>
            <a:ext cx="197521" cy="202691"/>
          </a:xfrm>
          <a:prstGeom prst="rect">
            <a:avLst/>
          </a:prstGeom>
          <a:noFill/>
          <a:ln>
            <a:noFill/>
          </a:ln>
        </p:spPr>
      </p:pic>
      <p:pic>
        <p:nvPicPr>
          <p:cNvPr id="19" name="Picture 18">
            <a:extLst>
              <a:ext uri="{FF2B5EF4-FFF2-40B4-BE49-F238E27FC236}">
                <a16:creationId xmlns:a16="http://schemas.microsoft.com/office/drawing/2014/main" id="{433206F8-772F-C0E7-FE97-B9D946125E80}"/>
              </a:ext>
            </a:extLst>
          </p:cNvPr>
          <p:cNvPicPr>
            <a:picLocks noChangeAspect="1"/>
          </p:cNvPicPr>
          <p:nvPr/>
        </p:nvPicPr>
        <p:blipFill>
          <a:blip r:embed="rId9"/>
          <a:stretch>
            <a:fillRect/>
          </a:stretch>
        </p:blipFill>
        <p:spPr>
          <a:xfrm>
            <a:off x="476993" y="1900496"/>
            <a:ext cx="3613226" cy="33501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Picture 20">
            <a:extLst>
              <a:ext uri="{FF2B5EF4-FFF2-40B4-BE49-F238E27FC236}">
                <a16:creationId xmlns:a16="http://schemas.microsoft.com/office/drawing/2014/main" id="{B972FD13-1F20-F7CF-93FB-957E71BF2B90}"/>
              </a:ext>
            </a:extLst>
          </p:cNvPr>
          <p:cNvPicPr>
            <a:picLocks noChangeAspect="1"/>
          </p:cNvPicPr>
          <p:nvPr/>
        </p:nvPicPr>
        <p:blipFill>
          <a:blip r:embed="rId10"/>
          <a:stretch>
            <a:fillRect/>
          </a:stretch>
        </p:blipFill>
        <p:spPr>
          <a:xfrm>
            <a:off x="2686119" y="1900496"/>
            <a:ext cx="1404099" cy="798180"/>
          </a:xfrm>
          <a:prstGeom prst="rect">
            <a:avLst/>
          </a:prstGeom>
        </p:spPr>
      </p:pic>
      <p:pic>
        <p:nvPicPr>
          <p:cNvPr id="22" name="Google Shape;2030;p42">
            <a:extLst>
              <a:ext uri="{FF2B5EF4-FFF2-40B4-BE49-F238E27FC236}">
                <a16:creationId xmlns:a16="http://schemas.microsoft.com/office/drawing/2014/main" id="{595CA15F-C1BA-B2B0-94F3-421B1F7885F9}"/>
              </a:ext>
            </a:extLst>
          </p:cNvPr>
          <p:cNvPicPr preferRelativeResize="0"/>
          <p:nvPr/>
        </p:nvPicPr>
        <p:blipFill rotWithShape="1">
          <a:blip r:embed="rId11">
            <a:alphaModFix/>
          </a:blip>
          <a:srcRect/>
          <a:stretch/>
        </p:blipFill>
        <p:spPr>
          <a:xfrm>
            <a:off x="3838725" y="1918368"/>
            <a:ext cx="251494" cy="258077"/>
          </a:xfrm>
          <a:prstGeom prst="roundRect">
            <a:avLst>
              <a:gd name="adj" fmla="val 8594"/>
            </a:avLst>
          </a:prstGeom>
          <a:solidFill>
            <a:srgbClr val="ECECEC"/>
          </a:solidFill>
          <a:ln>
            <a:noFill/>
          </a:ln>
          <a:effectLst>
            <a:reflection stA="38000" endPos="28000" dist="5000" dir="5400000" sy="-100000" algn="bl" rotWithShape="0"/>
          </a:effectLst>
        </p:spPr>
      </p:pic>
      <p:sp>
        <p:nvSpPr>
          <p:cNvPr id="2" name="ZoneTexte 1">
            <a:extLst>
              <a:ext uri="{FF2B5EF4-FFF2-40B4-BE49-F238E27FC236}">
                <a16:creationId xmlns:a16="http://schemas.microsoft.com/office/drawing/2014/main" id="{7091AA83-57AC-15C1-BD2B-43A0F0E16A1C}"/>
              </a:ext>
            </a:extLst>
          </p:cNvPr>
          <p:cNvSpPr txBox="1"/>
          <p:nvPr/>
        </p:nvSpPr>
        <p:spPr>
          <a:xfrm rot="2345954">
            <a:off x="10609984" y="594166"/>
            <a:ext cx="1135067" cy="307777"/>
          </a:xfrm>
          <a:prstGeom prst="rect">
            <a:avLst/>
          </a:prstGeom>
          <a:noFill/>
        </p:spPr>
        <p:txBody>
          <a:bodyPr wrap="square" rtlCol="0">
            <a:spAutoFit/>
          </a:bodyPr>
          <a:lstStyle/>
          <a:p>
            <a:r>
              <a:rPr lang="fr-FR" dirty="0">
                <a:solidFill>
                  <a:srgbClr val="FF0000"/>
                </a:solidFill>
              </a:rPr>
              <a:t>Updated</a:t>
            </a:r>
          </a:p>
        </p:txBody>
      </p:sp>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065"/>
        <p:cNvGrpSpPr/>
        <p:nvPr/>
      </p:nvGrpSpPr>
      <p:grpSpPr>
        <a:xfrm>
          <a:off x="0" y="0"/>
          <a:ext cx="0" cy="0"/>
          <a:chOff x="0" y="0"/>
          <a:chExt cx="0" cy="0"/>
        </a:xfrm>
      </p:grpSpPr>
      <p:sp>
        <p:nvSpPr>
          <p:cNvPr id="2066" name="Google Shape;2066;p4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2G/3G CALL SETUP TIME</a:t>
            </a:r>
            <a:br>
              <a:rPr lang="fr-FR" sz="2400" dirty="0">
                <a:solidFill>
                  <a:srgbClr val="414141"/>
                </a:solidFill>
              </a:rPr>
            </a:br>
            <a:br>
              <a:rPr lang="fr-FR" dirty="0">
                <a:solidFill>
                  <a:srgbClr val="414141"/>
                </a:solidFill>
              </a:rPr>
            </a:br>
            <a:r>
              <a:rPr lang="fr-FR" dirty="0">
                <a:solidFill>
                  <a:srgbClr val="7F7F7F"/>
                </a:solidFill>
                <a:latin typeface="Verdana"/>
                <a:ea typeface="Verdana"/>
                <a:cs typeface="Verdana"/>
                <a:sym typeface="Verdana"/>
              </a:rPr>
              <a:t>MTN has outperformed its competitors in terms of Call setup time in SEMEKPODJI.</a:t>
            </a:r>
            <a:br>
              <a:rPr lang="fr-FR" sz="2400" dirty="0">
                <a:solidFill>
                  <a:srgbClr val="414141"/>
                </a:solidFill>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67" name="Google Shape;2067;p4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41</a:t>
            </a:fld>
            <a:endParaRPr sz="651" b="0" i="0" u="none" strike="noStrike" cap="none">
              <a:solidFill>
                <a:srgbClr val="000000"/>
              </a:solidFill>
              <a:latin typeface="Verdana"/>
              <a:ea typeface="Verdana"/>
              <a:cs typeface="Verdana"/>
              <a:sym typeface="Verdana"/>
            </a:endParaRPr>
          </a:p>
        </p:txBody>
      </p:sp>
      <p:sp>
        <p:nvSpPr>
          <p:cNvPr id="2068" name="Google Shape;2068;p4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graphicFrame>
        <p:nvGraphicFramePr>
          <p:cNvPr id="7" name="Graphique 9">
            <a:extLst>
              <a:ext uri="{FF2B5EF4-FFF2-40B4-BE49-F238E27FC236}">
                <a16:creationId xmlns:a16="http://schemas.microsoft.com/office/drawing/2014/main" id="{00000000-0008-0000-0000-00000F000000}"/>
              </a:ext>
            </a:extLst>
          </p:cNvPr>
          <p:cNvGraphicFramePr>
            <a:graphicFrameLocks/>
          </p:cNvGraphicFramePr>
          <p:nvPr>
            <p:extLst>
              <p:ext uri="{D42A27DB-BD31-4B8C-83A1-F6EECF244321}">
                <p14:modId xmlns:p14="http://schemas.microsoft.com/office/powerpoint/2010/main" val="3812998222"/>
              </p:ext>
            </p:extLst>
          </p:nvPr>
        </p:nvGraphicFramePr>
        <p:xfrm>
          <a:off x="469901" y="1884143"/>
          <a:ext cx="11252200" cy="4252643"/>
        </p:xfrm>
        <a:graphic>
          <a:graphicData uri="http://schemas.openxmlformats.org/drawingml/2006/chart">
            <c:chart xmlns:c="http://schemas.openxmlformats.org/drawingml/2006/chart" xmlns:r="http://schemas.openxmlformats.org/officeDocument/2006/relationships" r:id="rId3"/>
          </a:graphicData>
        </a:graphic>
      </p:graphicFrame>
      <p:sp>
        <p:nvSpPr>
          <p:cNvPr id="2" name="ZoneTexte 1">
            <a:extLst>
              <a:ext uri="{FF2B5EF4-FFF2-40B4-BE49-F238E27FC236}">
                <a16:creationId xmlns:a16="http://schemas.microsoft.com/office/drawing/2014/main" id="{EAE4F409-8530-912F-C96B-35D9DB4A76E7}"/>
              </a:ext>
            </a:extLst>
          </p:cNvPr>
          <p:cNvSpPr txBox="1"/>
          <p:nvPr/>
        </p:nvSpPr>
        <p:spPr>
          <a:xfrm rot="2345954">
            <a:off x="10609984" y="594166"/>
            <a:ext cx="1135067" cy="307777"/>
          </a:xfrm>
          <a:prstGeom prst="rect">
            <a:avLst/>
          </a:prstGeom>
          <a:noFill/>
        </p:spPr>
        <p:txBody>
          <a:bodyPr wrap="square" rtlCol="0">
            <a:spAutoFit/>
          </a:bodyPr>
          <a:lstStyle/>
          <a:p>
            <a:r>
              <a:rPr lang="fr-FR" dirty="0">
                <a:solidFill>
                  <a:srgbClr val="FF0000"/>
                </a:solidFill>
              </a:rPr>
              <a:t>Updated</a:t>
            </a:r>
          </a:p>
        </p:txBody>
      </p:sp>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084"/>
        <p:cNvGrpSpPr/>
        <p:nvPr/>
      </p:nvGrpSpPr>
      <p:grpSpPr>
        <a:xfrm>
          <a:off x="0" y="0"/>
          <a:ext cx="0" cy="0"/>
          <a:chOff x="0" y="0"/>
          <a:chExt cx="0" cy="0"/>
        </a:xfrm>
      </p:grpSpPr>
      <p:graphicFrame>
        <p:nvGraphicFramePr>
          <p:cNvPr id="8" name="Graphique 2">
            <a:extLst>
              <a:ext uri="{FF2B5EF4-FFF2-40B4-BE49-F238E27FC236}">
                <a16:creationId xmlns:a16="http://schemas.microsoft.com/office/drawing/2014/main" id="{00000000-0008-0000-0000-000013000000}"/>
              </a:ext>
            </a:extLst>
          </p:cNvPr>
          <p:cNvGraphicFramePr>
            <a:graphicFrameLocks/>
          </p:cNvGraphicFramePr>
          <p:nvPr>
            <p:extLst>
              <p:ext uri="{D42A27DB-BD31-4B8C-83A1-F6EECF244321}">
                <p14:modId xmlns:p14="http://schemas.microsoft.com/office/powerpoint/2010/main" val="3918089205"/>
              </p:ext>
            </p:extLst>
          </p:nvPr>
        </p:nvGraphicFramePr>
        <p:xfrm>
          <a:off x="469901" y="2729132"/>
          <a:ext cx="5579208" cy="3351775"/>
        </p:xfrm>
        <a:graphic>
          <a:graphicData uri="http://schemas.openxmlformats.org/drawingml/2006/chart">
            <c:chart xmlns:c="http://schemas.openxmlformats.org/drawingml/2006/chart" xmlns:r="http://schemas.openxmlformats.org/officeDocument/2006/relationships" r:id="rId3"/>
          </a:graphicData>
        </a:graphic>
      </p:graphicFrame>
      <p:sp>
        <p:nvSpPr>
          <p:cNvPr id="2085" name="Google Shape;2085;p4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SMS SENDING FAILURE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CELTISS SMS SETUP/RESPONSE is better than MTN’s &amp; MOOV’s. SMS service KPIs of </a:t>
            </a:r>
            <a:r>
              <a:rPr lang="fr-FR" dirty="0">
                <a:solidFill>
                  <a:srgbClr val="7F7F7F"/>
                </a:solidFill>
              </a:rPr>
              <a:t>all </a:t>
            </a:r>
            <a:r>
              <a:rPr lang="fr-FR" dirty="0">
                <a:solidFill>
                  <a:srgbClr val="7F7F7F"/>
                </a:solidFill>
                <a:latin typeface="Verdana"/>
                <a:ea typeface="Verdana"/>
                <a:cs typeface="Verdana"/>
                <a:sym typeface="Verdana"/>
              </a:rPr>
              <a:t>operators are not compliant with the ARCEP requirements </a:t>
            </a:r>
            <a:r>
              <a:rPr lang="fr-FR" dirty="0">
                <a:solidFill>
                  <a:srgbClr val="7F7F7F"/>
                </a:solidFill>
              </a:rPr>
              <a:t>due to </a:t>
            </a:r>
            <a:r>
              <a:rPr lang="fr-FR" dirty="0">
                <a:solidFill>
                  <a:srgbClr val="7F7F7F"/>
                </a:solidFill>
                <a:latin typeface="Verdana"/>
                <a:ea typeface="Verdana"/>
                <a:cs typeface="Verdana"/>
                <a:sym typeface="Verdana"/>
              </a:rPr>
              <a:t>the timeout </a:t>
            </a:r>
            <a:r>
              <a:rPr lang="fr-FR" dirty="0">
                <a:solidFill>
                  <a:srgbClr val="7F7F7F"/>
                </a:solidFill>
              </a:rPr>
              <a:t> of sending duration (&lt; 6s).</a:t>
            </a:r>
            <a:endParaRPr dirty="0">
              <a:solidFill>
                <a:srgbClr val="414141"/>
              </a:solidFill>
            </a:endParaRPr>
          </a:p>
        </p:txBody>
      </p:sp>
      <p:sp>
        <p:nvSpPr>
          <p:cNvPr id="2086" name="Google Shape;2086;p4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42</a:t>
            </a:fld>
            <a:endParaRPr sz="651" b="0" i="0" u="none" strike="noStrike" cap="none">
              <a:solidFill>
                <a:srgbClr val="000000"/>
              </a:solidFill>
              <a:latin typeface="Verdana"/>
              <a:ea typeface="Verdana"/>
              <a:cs typeface="Verdana"/>
              <a:sym typeface="Verdana"/>
            </a:endParaRPr>
          </a:p>
        </p:txBody>
      </p:sp>
      <p:sp>
        <p:nvSpPr>
          <p:cNvPr id="2087" name="Google Shape;2087;p4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090" name="Google Shape;2090;p47"/>
          <p:cNvCxnSpPr>
            <a:cxnSpLocks/>
          </p:cNvCxnSpPr>
          <p:nvPr/>
        </p:nvCxnSpPr>
        <p:spPr>
          <a:xfrm>
            <a:off x="1107440" y="3281050"/>
            <a:ext cx="4941669" cy="0"/>
          </a:xfrm>
          <a:prstGeom prst="straightConnector1">
            <a:avLst/>
          </a:prstGeom>
          <a:noFill/>
          <a:ln w="28575" cap="flat" cmpd="sng">
            <a:solidFill>
              <a:srgbClr val="DA291C"/>
            </a:solidFill>
            <a:prstDash val="dash"/>
            <a:round/>
            <a:headEnd type="none" w="sm" len="sm"/>
            <a:tailEnd type="none" w="sm" len="sm"/>
          </a:ln>
        </p:spPr>
      </p:cxnSp>
      <p:graphicFrame>
        <p:nvGraphicFramePr>
          <p:cNvPr id="11" name="Graphique 8">
            <a:extLst>
              <a:ext uri="{FF2B5EF4-FFF2-40B4-BE49-F238E27FC236}">
                <a16:creationId xmlns:a16="http://schemas.microsoft.com/office/drawing/2014/main" id="{353EB156-7660-4747-8A89-681BB3F1C66D}"/>
              </a:ext>
            </a:extLst>
          </p:cNvPr>
          <p:cNvGraphicFramePr>
            <a:graphicFrameLocks/>
          </p:cNvGraphicFramePr>
          <p:nvPr>
            <p:extLst>
              <p:ext uri="{D42A27DB-BD31-4B8C-83A1-F6EECF244321}">
                <p14:modId xmlns:p14="http://schemas.microsoft.com/office/powerpoint/2010/main" val="2644192033"/>
              </p:ext>
            </p:extLst>
          </p:nvPr>
        </p:nvGraphicFramePr>
        <p:xfrm>
          <a:off x="6239999" y="2729131"/>
          <a:ext cx="5482102" cy="3351775"/>
        </p:xfrm>
        <a:graphic>
          <a:graphicData uri="http://schemas.openxmlformats.org/drawingml/2006/chart">
            <c:chart xmlns:c="http://schemas.openxmlformats.org/drawingml/2006/chart" xmlns:r="http://schemas.openxmlformats.org/officeDocument/2006/relationships" r:id="rId4"/>
          </a:graphicData>
        </a:graphic>
      </p:graphicFrame>
      <p:sp>
        <p:nvSpPr>
          <p:cNvPr id="2" name="ZoneTexte 1">
            <a:extLst>
              <a:ext uri="{FF2B5EF4-FFF2-40B4-BE49-F238E27FC236}">
                <a16:creationId xmlns:a16="http://schemas.microsoft.com/office/drawing/2014/main" id="{23DC6634-3309-FC3A-337C-4EE9D92BF09A}"/>
              </a:ext>
            </a:extLst>
          </p:cNvPr>
          <p:cNvSpPr txBox="1"/>
          <p:nvPr/>
        </p:nvSpPr>
        <p:spPr>
          <a:xfrm rot="2345954">
            <a:off x="10609984" y="594166"/>
            <a:ext cx="1135067" cy="307777"/>
          </a:xfrm>
          <a:prstGeom prst="rect">
            <a:avLst/>
          </a:prstGeom>
          <a:noFill/>
        </p:spPr>
        <p:txBody>
          <a:bodyPr wrap="square" rtlCol="0">
            <a:spAutoFit/>
          </a:bodyPr>
          <a:lstStyle/>
          <a:p>
            <a:r>
              <a:rPr lang="fr-FR" dirty="0">
                <a:solidFill>
                  <a:srgbClr val="FF0000"/>
                </a:solidFill>
              </a:rPr>
              <a:t>Updated</a:t>
            </a:r>
          </a:p>
        </p:txBody>
      </p:sp>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094"/>
        <p:cNvGrpSpPr/>
        <p:nvPr/>
      </p:nvGrpSpPr>
      <p:grpSpPr>
        <a:xfrm>
          <a:off x="0" y="0"/>
          <a:ext cx="0" cy="0"/>
          <a:chOff x="0" y="0"/>
          <a:chExt cx="0" cy="0"/>
        </a:xfrm>
      </p:grpSpPr>
      <p:sp>
        <p:nvSpPr>
          <p:cNvPr id="2095" name="Google Shape;2095;p48"/>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Benchmarking Data service</a:t>
            </a:r>
            <a:endParaRPr sz="2600" b="0" i="0" u="none" strike="noStrike" cap="none">
              <a:solidFill>
                <a:srgbClr val="FFFFFF"/>
              </a:solidFill>
              <a:latin typeface="Quattrocento Sans"/>
              <a:ea typeface="Quattrocento Sans"/>
              <a:cs typeface="Quattrocento Sans"/>
              <a:sym typeface="Quattrocento Sans"/>
            </a:endParaRPr>
          </a:p>
        </p:txBody>
      </p:sp>
      <p:sp>
        <p:nvSpPr>
          <p:cNvPr id="2096" name="Google Shape;2096;p48"/>
          <p:cNvSpPr txBox="1"/>
          <p:nvPr/>
        </p:nvSpPr>
        <p:spPr>
          <a:xfrm>
            <a:off x="195943" y="2090740"/>
            <a:ext cx="1994808"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04</a:t>
            </a:r>
            <a:endParaRPr dirty="0"/>
          </a:p>
        </p:txBody>
      </p:sp>
      <p:cxnSp>
        <p:nvCxnSpPr>
          <p:cNvPr id="2097" name="Google Shape;2097;p48"/>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102"/>
        <p:cNvGrpSpPr/>
        <p:nvPr/>
      </p:nvGrpSpPr>
      <p:grpSpPr>
        <a:xfrm>
          <a:off x="0" y="0"/>
          <a:ext cx="0" cy="0"/>
          <a:chOff x="0" y="0"/>
          <a:chExt cx="0" cy="0"/>
        </a:xfrm>
      </p:grpSpPr>
      <p:sp>
        <p:nvSpPr>
          <p:cNvPr id="2103" name="Google Shape;2103;p4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DATA 3G</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All operators have a good rate of successful Internet connection. </a:t>
            </a:r>
            <a:endParaRPr dirty="0">
              <a:solidFill>
                <a:srgbClr val="414141"/>
              </a:solidFill>
            </a:endParaRPr>
          </a:p>
        </p:txBody>
      </p:sp>
      <p:sp>
        <p:nvSpPr>
          <p:cNvPr id="2104" name="Google Shape;2104;p4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44</a:t>
            </a:fld>
            <a:endParaRPr sz="651" b="0" i="0" u="none" strike="noStrike" cap="none">
              <a:solidFill>
                <a:srgbClr val="000000"/>
              </a:solidFill>
              <a:latin typeface="Verdana"/>
              <a:ea typeface="Verdana"/>
              <a:cs typeface="Verdana"/>
              <a:sym typeface="Verdana"/>
            </a:endParaRPr>
          </a:p>
        </p:txBody>
      </p:sp>
      <p:sp>
        <p:nvSpPr>
          <p:cNvPr id="2105" name="Google Shape;2105;p4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7" name="Graphique 5">
            <a:extLst>
              <a:ext uri="{FF2B5EF4-FFF2-40B4-BE49-F238E27FC236}">
                <a16:creationId xmlns:a16="http://schemas.microsoft.com/office/drawing/2014/main" id="{00000000-0008-0000-0000-000014000000}"/>
              </a:ext>
            </a:extLst>
          </p:cNvPr>
          <p:cNvGraphicFramePr>
            <a:graphicFrameLocks/>
          </p:cNvGraphicFramePr>
          <p:nvPr>
            <p:extLst>
              <p:ext uri="{D42A27DB-BD31-4B8C-83A1-F6EECF244321}">
                <p14:modId xmlns:p14="http://schemas.microsoft.com/office/powerpoint/2010/main" val="4028037803"/>
              </p:ext>
            </p:extLst>
          </p:nvPr>
        </p:nvGraphicFramePr>
        <p:xfrm>
          <a:off x="469900" y="1698632"/>
          <a:ext cx="6774961" cy="43152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aphique 8">
            <a:extLst>
              <a:ext uri="{FF2B5EF4-FFF2-40B4-BE49-F238E27FC236}">
                <a16:creationId xmlns:a16="http://schemas.microsoft.com/office/drawing/2014/main" id="{00000000-0008-0000-0000-000015000000}"/>
              </a:ext>
            </a:extLst>
          </p:cNvPr>
          <p:cNvGraphicFramePr>
            <a:graphicFrameLocks/>
          </p:cNvGraphicFramePr>
          <p:nvPr>
            <p:extLst>
              <p:ext uri="{D42A27DB-BD31-4B8C-83A1-F6EECF244321}">
                <p14:modId xmlns:p14="http://schemas.microsoft.com/office/powerpoint/2010/main" val="1697752411"/>
              </p:ext>
            </p:extLst>
          </p:nvPr>
        </p:nvGraphicFramePr>
        <p:xfrm>
          <a:off x="7512148" y="1698633"/>
          <a:ext cx="4209953" cy="4315260"/>
        </p:xfrm>
        <a:graphic>
          <a:graphicData uri="http://schemas.openxmlformats.org/drawingml/2006/chart">
            <c:chart xmlns:c="http://schemas.openxmlformats.org/drawingml/2006/chart" xmlns:r="http://schemas.openxmlformats.org/officeDocument/2006/relationships" r:id="rId4"/>
          </a:graphicData>
        </a:graphic>
      </p:graphicFrame>
      <p:sp>
        <p:nvSpPr>
          <p:cNvPr id="2" name="ZoneTexte 1">
            <a:extLst>
              <a:ext uri="{FF2B5EF4-FFF2-40B4-BE49-F238E27FC236}">
                <a16:creationId xmlns:a16="http://schemas.microsoft.com/office/drawing/2014/main" id="{91292AA0-BF81-0B1B-0A3C-3F44736D9F24}"/>
              </a:ext>
            </a:extLst>
          </p:cNvPr>
          <p:cNvSpPr txBox="1"/>
          <p:nvPr/>
        </p:nvSpPr>
        <p:spPr>
          <a:xfrm rot="2345954">
            <a:off x="10162944" y="726050"/>
            <a:ext cx="1135067" cy="307777"/>
          </a:xfrm>
          <a:prstGeom prst="rect">
            <a:avLst/>
          </a:prstGeom>
          <a:noFill/>
        </p:spPr>
        <p:txBody>
          <a:bodyPr wrap="square" rtlCol="0">
            <a:spAutoFit/>
          </a:bodyPr>
          <a:lstStyle/>
          <a:p>
            <a:r>
              <a:rPr lang="fr-FR" dirty="0">
                <a:solidFill>
                  <a:srgbClr val="FF0000"/>
                </a:solidFill>
              </a:rPr>
              <a:t>Updated</a:t>
            </a:r>
          </a:p>
        </p:txBody>
      </p:sp>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12"/>
        <p:cNvGrpSpPr/>
        <p:nvPr/>
      </p:nvGrpSpPr>
      <p:grpSpPr>
        <a:xfrm>
          <a:off x="0" y="0"/>
          <a:ext cx="0" cy="0"/>
          <a:chOff x="0" y="0"/>
          <a:chExt cx="0" cy="0"/>
        </a:xfrm>
      </p:grpSpPr>
      <p:graphicFrame>
        <p:nvGraphicFramePr>
          <p:cNvPr id="12" name="Graphique 2">
            <a:extLst>
              <a:ext uri="{FF2B5EF4-FFF2-40B4-BE49-F238E27FC236}">
                <a16:creationId xmlns:a16="http://schemas.microsoft.com/office/drawing/2014/main" id="{00000000-0008-0000-0000-000028000000}"/>
              </a:ext>
            </a:extLst>
          </p:cNvPr>
          <p:cNvGraphicFramePr>
            <a:graphicFrameLocks/>
          </p:cNvGraphicFramePr>
          <p:nvPr>
            <p:extLst>
              <p:ext uri="{D42A27DB-BD31-4B8C-83A1-F6EECF244321}">
                <p14:modId xmlns:p14="http://schemas.microsoft.com/office/powerpoint/2010/main" val="4206278208"/>
              </p:ext>
            </p:extLst>
          </p:nvPr>
        </p:nvGraphicFramePr>
        <p:xfrm>
          <a:off x="5537983" y="2072253"/>
          <a:ext cx="4129500" cy="43152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Graphique 4">
            <a:extLst>
              <a:ext uri="{FF2B5EF4-FFF2-40B4-BE49-F238E27FC236}">
                <a16:creationId xmlns:a16="http://schemas.microsoft.com/office/drawing/2014/main" id="{00000000-0008-0000-0000-000016000000}"/>
              </a:ext>
            </a:extLst>
          </p:cNvPr>
          <p:cNvGraphicFramePr>
            <a:graphicFrameLocks/>
          </p:cNvGraphicFramePr>
          <p:nvPr>
            <p:extLst>
              <p:ext uri="{D42A27DB-BD31-4B8C-83A1-F6EECF244321}">
                <p14:modId xmlns:p14="http://schemas.microsoft.com/office/powerpoint/2010/main" val="1329638561"/>
              </p:ext>
            </p:extLst>
          </p:nvPr>
        </p:nvGraphicFramePr>
        <p:xfrm>
          <a:off x="469901" y="2072253"/>
          <a:ext cx="4439724" cy="4315260"/>
        </p:xfrm>
        <a:graphic>
          <a:graphicData uri="http://schemas.openxmlformats.org/drawingml/2006/chart">
            <c:chart xmlns:c="http://schemas.openxmlformats.org/drawingml/2006/chart" xmlns:r="http://schemas.openxmlformats.org/officeDocument/2006/relationships" r:id="rId4"/>
          </a:graphicData>
        </a:graphic>
      </p:graphicFrame>
      <p:sp>
        <p:nvSpPr>
          <p:cNvPr id="2113" name="Google Shape;2113;p5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DATA 3G Web Browsing service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outperformed its competitors</a:t>
            </a:r>
            <a:r>
              <a:rPr lang="fr-FR" dirty="0">
                <a:solidFill>
                  <a:srgbClr val="7F7F7F"/>
                </a:solidFill>
              </a:rPr>
              <a:t> </a:t>
            </a:r>
            <a:r>
              <a:rPr lang="fr-FR" dirty="0">
                <a:solidFill>
                  <a:srgbClr val="7F7F7F"/>
                </a:solidFill>
                <a:latin typeface="Verdana"/>
                <a:ea typeface="Verdana"/>
                <a:cs typeface="Verdana"/>
                <a:sym typeface="Verdana"/>
              </a:rPr>
              <a:t>in terms of we</a:t>
            </a:r>
            <a:r>
              <a:rPr lang="fr-FR" dirty="0">
                <a:solidFill>
                  <a:srgbClr val="7F7F7F"/>
                </a:solidFill>
              </a:rPr>
              <a:t>b service performance,</a:t>
            </a:r>
            <a:br>
              <a:rPr lang="fr-FR" dirty="0">
                <a:solidFill>
                  <a:srgbClr val="7F7F7F"/>
                </a:solidFill>
              </a:rPr>
            </a:br>
            <a:r>
              <a:rPr lang="fr-FR" dirty="0">
                <a:solidFill>
                  <a:srgbClr val="7F7F7F"/>
                </a:solidFill>
              </a:rPr>
              <a:t>Only MTN meets ARCEP requirements for web service failure rate. </a:t>
            </a:r>
            <a:endParaRPr dirty="0">
              <a:solidFill>
                <a:srgbClr val="414141"/>
              </a:solidFill>
            </a:endParaRPr>
          </a:p>
        </p:txBody>
      </p:sp>
      <p:sp>
        <p:nvSpPr>
          <p:cNvPr id="2114" name="Google Shape;2114;p5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45</a:t>
            </a:fld>
            <a:endParaRPr sz="651" b="0" i="0" u="none" strike="noStrike" cap="none">
              <a:solidFill>
                <a:srgbClr val="000000"/>
              </a:solidFill>
              <a:latin typeface="Verdana"/>
              <a:ea typeface="Verdana"/>
              <a:cs typeface="Verdana"/>
              <a:sym typeface="Verdana"/>
            </a:endParaRPr>
          </a:p>
        </p:txBody>
      </p:sp>
      <p:sp>
        <p:nvSpPr>
          <p:cNvPr id="2115" name="Google Shape;2115;p5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18" name="Google Shape;2118;p50"/>
          <p:cNvCxnSpPr/>
          <p:nvPr/>
        </p:nvCxnSpPr>
        <p:spPr>
          <a:xfrm>
            <a:off x="5974080" y="2505939"/>
            <a:ext cx="3679590" cy="0"/>
          </a:xfrm>
          <a:prstGeom prst="straightConnector1">
            <a:avLst/>
          </a:prstGeom>
          <a:noFill/>
          <a:ln w="28575" cap="flat" cmpd="sng">
            <a:solidFill>
              <a:srgbClr val="DA291C"/>
            </a:solidFill>
            <a:prstDash val="dash"/>
            <a:round/>
            <a:headEnd type="none" w="sm" len="sm"/>
            <a:tailEnd type="none" w="sm" len="sm"/>
          </a:ln>
        </p:spPr>
      </p:cxnSp>
      <p:cxnSp>
        <p:nvCxnSpPr>
          <p:cNvPr id="2119" name="Google Shape;2119;p50"/>
          <p:cNvCxnSpPr>
            <a:cxnSpLocks/>
          </p:cNvCxnSpPr>
          <p:nvPr/>
        </p:nvCxnSpPr>
        <p:spPr>
          <a:xfrm>
            <a:off x="883920" y="3167909"/>
            <a:ext cx="4025705" cy="0"/>
          </a:xfrm>
          <a:prstGeom prst="straightConnector1">
            <a:avLst/>
          </a:prstGeom>
          <a:noFill/>
          <a:ln w="28575" cap="flat" cmpd="sng">
            <a:solidFill>
              <a:srgbClr val="DA291C"/>
            </a:solidFill>
            <a:prstDash val="dash"/>
            <a:round/>
            <a:headEnd type="none" w="sm" len="sm"/>
            <a:tailEnd type="none" w="sm" len="sm"/>
          </a:ln>
        </p:spPr>
      </p:cxnSp>
      <p:sp>
        <p:nvSpPr>
          <p:cNvPr id="2" name="ZoneTexte 1">
            <a:extLst>
              <a:ext uri="{FF2B5EF4-FFF2-40B4-BE49-F238E27FC236}">
                <a16:creationId xmlns:a16="http://schemas.microsoft.com/office/drawing/2014/main" id="{779C13F1-2F62-77CC-DF52-715B3445FD13}"/>
              </a:ext>
            </a:extLst>
          </p:cNvPr>
          <p:cNvSpPr txBox="1"/>
          <p:nvPr/>
        </p:nvSpPr>
        <p:spPr>
          <a:xfrm rot="2345954">
            <a:off x="10617078" y="1164224"/>
            <a:ext cx="1135067" cy="307777"/>
          </a:xfrm>
          <a:prstGeom prst="rect">
            <a:avLst/>
          </a:prstGeom>
          <a:noFill/>
        </p:spPr>
        <p:txBody>
          <a:bodyPr wrap="square" rtlCol="0">
            <a:spAutoFit/>
          </a:bodyPr>
          <a:lstStyle/>
          <a:p>
            <a:r>
              <a:rPr lang="fr-FR" dirty="0">
                <a:solidFill>
                  <a:srgbClr val="FF0000"/>
                </a:solidFill>
              </a:rPr>
              <a:t>Updated</a:t>
            </a:r>
          </a:p>
        </p:txBody>
      </p:sp>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graphicFrame>
        <p:nvGraphicFramePr>
          <p:cNvPr id="7" name="Graphique 11">
            <a:extLst>
              <a:ext uri="{FF2B5EF4-FFF2-40B4-BE49-F238E27FC236}">
                <a16:creationId xmlns:a16="http://schemas.microsoft.com/office/drawing/2014/main" id="{00000000-0008-0000-0000-000017000000}"/>
              </a:ext>
            </a:extLst>
          </p:cNvPr>
          <p:cNvGraphicFramePr>
            <a:graphicFrameLocks/>
          </p:cNvGraphicFramePr>
          <p:nvPr>
            <p:extLst>
              <p:ext uri="{D42A27DB-BD31-4B8C-83A1-F6EECF244321}">
                <p14:modId xmlns:p14="http://schemas.microsoft.com/office/powerpoint/2010/main" val="1371540706"/>
              </p:ext>
            </p:extLst>
          </p:nvPr>
        </p:nvGraphicFramePr>
        <p:xfrm>
          <a:off x="469900" y="2001101"/>
          <a:ext cx="7379304" cy="4347670"/>
        </p:xfrm>
        <a:graphic>
          <a:graphicData uri="http://schemas.openxmlformats.org/drawingml/2006/chart">
            <c:chart xmlns:c="http://schemas.openxmlformats.org/drawingml/2006/chart" xmlns:r="http://schemas.openxmlformats.org/officeDocument/2006/relationships" r:id="rId3"/>
          </a:graphicData>
        </a:graphic>
      </p:graphicFrame>
      <p:sp>
        <p:nvSpPr>
          <p:cNvPr id="2125" name="Google Shape;2125;p5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DATA 3G FTP service</a:t>
            </a:r>
            <a:br>
              <a:rPr lang="fr-FR" sz="2400" dirty="0">
                <a:solidFill>
                  <a:srgbClr val="414141"/>
                </a:solidFill>
              </a:rPr>
            </a:br>
            <a:br>
              <a:rPr lang="fr-FR" sz="2400" dirty="0">
                <a:solidFill>
                  <a:srgbClr val="414141"/>
                </a:solidFill>
              </a:rPr>
            </a:br>
            <a:r>
              <a:rPr lang="fr-FR" dirty="0">
                <a:solidFill>
                  <a:srgbClr val="7F7F7F"/>
                </a:solidFill>
              </a:rPr>
              <a:t>MTN has an excellent FTP DL succes ratio,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All operators  meet ARCEP requirements for FTP DL/UL succes ratio (&gt;97%).  </a:t>
            </a:r>
            <a:endParaRPr dirty="0">
              <a:solidFill>
                <a:srgbClr val="414141"/>
              </a:solidFill>
            </a:endParaRPr>
          </a:p>
        </p:txBody>
      </p:sp>
      <p:sp>
        <p:nvSpPr>
          <p:cNvPr id="2126" name="Google Shape;2126;p5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46</a:t>
            </a:fld>
            <a:endParaRPr sz="651" b="0" i="0" u="none" strike="noStrike" cap="none">
              <a:solidFill>
                <a:srgbClr val="000000"/>
              </a:solidFill>
              <a:latin typeface="Verdana"/>
              <a:ea typeface="Verdana"/>
              <a:cs typeface="Verdana"/>
              <a:sym typeface="Verdana"/>
            </a:endParaRPr>
          </a:p>
        </p:txBody>
      </p:sp>
      <p:sp>
        <p:nvSpPr>
          <p:cNvPr id="2127" name="Google Shape;2127;p5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29" name="Google Shape;2129;p51"/>
          <p:cNvCxnSpPr>
            <a:cxnSpLocks/>
          </p:cNvCxnSpPr>
          <p:nvPr/>
        </p:nvCxnSpPr>
        <p:spPr>
          <a:xfrm>
            <a:off x="1147665" y="5344136"/>
            <a:ext cx="6559421" cy="0"/>
          </a:xfrm>
          <a:prstGeom prst="straightConnector1">
            <a:avLst/>
          </a:prstGeom>
          <a:noFill/>
          <a:ln w="28575" cap="flat" cmpd="sng">
            <a:solidFill>
              <a:srgbClr val="DA291C"/>
            </a:solidFill>
            <a:prstDash val="dash"/>
            <a:round/>
            <a:headEnd type="none" w="sm" len="sm"/>
            <a:tailEnd type="none" w="sm" len="sm"/>
          </a:ln>
        </p:spPr>
      </p:cxnSp>
      <p:sp>
        <p:nvSpPr>
          <p:cNvPr id="3" name="ZoneTexte 1">
            <a:extLst>
              <a:ext uri="{FF2B5EF4-FFF2-40B4-BE49-F238E27FC236}">
                <a16:creationId xmlns:a16="http://schemas.microsoft.com/office/drawing/2014/main" id="{77083168-314C-C54D-8EFE-A185EF0E1EF9}"/>
              </a:ext>
            </a:extLst>
          </p:cNvPr>
          <p:cNvSpPr txBox="1"/>
          <p:nvPr/>
        </p:nvSpPr>
        <p:spPr>
          <a:xfrm rot="2345954">
            <a:off x="10515227" y="893102"/>
            <a:ext cx="1135067" cy="307777"/>
          </a:xfrm>
          <a:prstGeom prst="rect">
            <a:avLst/>
          </a:prstGeom>
          <a:noFill/>
        </p:spPr>
        <p:txBody>
          <a:bodyPr wrap="square" rtlCol="0">
            <a:spAutoFit/>
          </a:bodyPr>
          <a:lstStyle/>
          <a:p>
            <a:r>
              <a:rPr lang="fr-FR" dirty="0">
                <a:solidFill>
                  <a:srgbClr val="FF0000"/>
                </a:solidFill>
              </a:rPr>
              <a:t>Updated</a:t>
            </a:r>
          </a:p>
        </p:txBody>
      </p:sp>
    </p:spTree>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134"/>
        <p:cNvGrpSpPr/>
        <p:nvPr/>
      </p:nvGrpSpPr>
      <p:grpSpPr>
        <a:xfrm>
          <a:off x="0" y="0"/>
          <a:ext cx="0" cy="0"/>
          <a:chOff x="0" y="0"/>
          <a:chExt cx="0" cy="0"/>
        </a:xfrm>
      </p:grpSpPr>
      <p:graphicFrame>
        <p:nvGraphicFramePr>
          <p:cNvPr id="9" name="Graphique 6">
            <a:extLst>
              <a:ext uri="{FF2B5EF4-FFF2-40B4-BE49-F238E27FC236}">
                <a16:creationId xmlns:a16="http://schemas.microsoft.com/office/drawing/2014/main" id="{00000000-0008-0000-0000-000018000000}"/>
              </a:ext>
            </a:extLst>
          </p:cNvPr>
          <p:cNvGraphicFramePr>
            <a:graphicFrameLocks/>
          </p:cNvGraphicFramePr>
          <p:nvPr>
            <p:extLst>
              <p:ext uri="{D42A27DB-BD31-4B8C-83A1-F6EECF244321}">
                <p14:modId xmlns:p14="http://schemas.microsoft.com/office/powerpoint/2010/main" val="2715554935"/>
              </p:ext>
            </p:extLst>
          </p:nvPr>
        </p:nvGraphicFramePr>
        <p:xfrm>
          <a:off x="489682" y="2532861"/>
          <a:ext cx="8871048" cy="3695700"/>
        </p:xfrm>
        <a:graphic>
          <a:graphicData uri="http://schemas.openxmlformats.org/drawingml/2006/chart">
            <c:chart xmlns:c="http://schemas.openxmlformats.org/drawingml/2006/chart" xmlns:r="http://schemas.openxmlformats.org/officeDocument/2006/relationships" r:id="rId3"/>
          </a:graphicData>
        </a:graphic>
      </p:graphicFrame>
      <p:sp>
        <p:nvSpPr>
          <p:cNvPr id="2135" name="Google Shape;2135;p52"/>
          <p:cNvSpPr txBox="1">
            <a:spLocks noGrp="1"/>
          </p:cNvSpPr>
          <p:nvPr>
            <p:ph type="title"/>
          </p:nvPr>
        </p:nvSpPr>
        <p:spPr>
          <a:xfrm>
            <a:off x="581660" y="499133"/>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3G FTP MEAN THROUGHPUT </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a:t>
            </a:r>
            <a:r>
              <a:rPr lang="fr-FR" dirty="0">
                <a:solidFill>
                  <a:srgbClr val="7F7F7F"/>
                </a:solidFill>
              </a:rPr>
              <a:t>has outperformed its competitors in terms of 3G FTP DL and UL throughput,</a:t>
            </a:r>
            <a:br>
              <a:rPr lang="fr-FR" sz="2400" dirty="0">
                <a:solidFill>
                  <a:srgbClr val="414141"/>
                </a:solidFill>
              </a:rPr>
            </a:br>
            <a:r>
              <a:rPr lang="fr-FR" dirty="0">
                <a:solidFill>
                  <a:srgbClr val="7F7F7F"/>
                </a:solidFill>
              </a:rPr>
              <a:t>All operators are slightly </a:t>
            </a:r>
            <a:r>
              <a:rPr lang="fr-FR" dirty="0" err="1">
                <a:solidFill>
                  <a:srgbClr val="7F7F7F"/>
                </a:solidFill>
              </a:rPr>
              <a:t>satisfied</a:t>
            </a:r>
            <a:r>
              <a:rPr lang="fr-FR" dirty="0">
                <a:solidFill>
                  <a:srgbClr val="7F7F7F"/>
                </a:solidFill>
              </a:rPr>
              <a:t> ARCEP requirements, </a:t>
            </a:r>
            <a:br>
              <a:rPr lang="fr-FR" dirty="0">
                <a:solidFill>
                  <a:srgbClr val="7F7F7F"/>
                </a:solidFill>
              </a:rPr>
            </a:br>
            <a:r>
              <a:rPr lang="fr-FR" dirty="0">
                <a:solidFill>
                  <a:srgbClr val="7F7F7F"/>
                </a:solidFill>
              </a:rPr>
              <a:t>MTN </a:t>
            </a:r>
            <a:r>
              <a:rPr lang="fr-FR" dirty="0" err="1">
                <a:solidFill>
                  <a:srgbClr val="7F7F7F"/>
                </a:solidFill>
              </a:rPr>
              <a:t>needs</a:t>
            </a:r>
            <a:r>
              <a:rPr lang="fr-FR" dirty="0">
                <a:solidFill>
                  <a:srgbClr val="7F7F7F"/>
                </a:solidFill>
              </a:rPr>
              <a:t> to </a:t>
            </a:r>
            <a:r>
              <a:rPr lang="fr-FR" dirty="0" err="1">
                <a:solidFill>
                  <a:srgbClr val="7F7F7F"/>
                </a:solidFill>
              </a:rPr>
              <a:t>improve</a:t>
            </a:r>
            <a:r>
              <a:rPr lang="fr-FR" dirty="0">
                <a:solidFill>
                  <a:srgbClr val="7F7F7F"/>
                </a:solidFill>
              </a:rPr>
              <a:t> </a:t>
            </a:r>
            <a:r>
              <a:rPr lang="fr-FR" dirty="0" err="1">
                <a:solidFill>
                  <a:srgbClr val="7F7F7F"/>
                </a:solidFill>
              </a:rPr>
              <a:t>its</a:t>
            </a:r>
            <a:r>
              <a:rPr lang="fr-FR" dirty="0">
                <a:solidFill>
                  <a:srgbClr val="7F7F7F"/>
                </a:solidFill>
              </a:rPr>
              <a:t> 3G DL throughput by </a:t>
            </a:r>
            <a:r>
              <a:rPr lang="fr-FR" dirty="0" err="1">
                <a:solidFill>
                  <a:srgbClr val="7F7F7F"/>
                </a:solidFill>
              </a:rPr>
              <a:t>increasing</a:t>
            </a:r>
            <a:r>
              <a:rPr lang="fr-FR" dirty="0">
                <a:solidFill>
                  <a:srgbClr val="7F7F7F"/>
                </a:solidFill>
              </a:rPr>
              <a:t> HSPA-DC utilization.</a:t>
            </a:r>
            <a:endParaRPr dirty="0">
              <a:solidFill>
                <a:srgbClr val="7F7F7F"/>
              </a:solidFill>
            </a:endParaRPr>
          </a:p>
        </p:txBody>
      </p:sp>
      <p:sp>
        <p:nvSpPr>
          <p:cNvPr id="2136" name="Google Shape;2136;p5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47</a:t>
            </a:fld>
            <a:endParaRPr sz="651" b="0" i="0" u="none" strike="noStrike" cap="none">
              <a:solidFill>
                <a:srgbClr val="000000"/>
              </a:solidFill>
              <a:latin typeface="Verdana"/>
              <a:ea typeface="Verdana"/>
              <a:cs typeface="Verdana"/>
              <a:sym typeface="Verdana"/>
            </a:endParaRPr>
          </a:p>
        </p:txBody>
      </p:sp>
      <p:sp>
        <p:nvSpPr>
          <p:cNvPr id="2137" name="Google Shape;2137;p5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40" name="Google Shape;2140;p52"/>
          <p:cNvCxnSpPr/>
          <p:nvPr/>
        </p:nvCxnSpPr>
        <p:spPr>
          <a:xfrm flipH="1">
            <a:off x="2792612" y="4198981"/>
            <a:ext cx="1480" cy="735390"/>
          </a:xfrm>
          <a:prstGeom prst="straightConnector1">
            <a:avLst/>
          </a:prstGeom>
          <a:noFill/>
          <a:ln w="28575" cap="flat" cmpd="sng">
            <a:solidFill>
              <a:srgbClr val="DA291C"/>
            </a:solidFill>
            <a:prstDash val="dash"/>
            <a:round/>
            <a:headEnd type="none" w="sm" len="sm"/>
            <a:tailEnd type="none" w="sm" len="sm"/>
          </a:ln>
        </p:spPr>
      </p:cxnSp>
      <p:cxnSp>
        <p:nvCxnSpPr>
          <p:cNvPr id="2141" name="Google Shape;2141;p52"/>
          <p:cNvCxnSpPr/>
          <p:nvPr/>
        </p:nvCxnSpPr>
        <p:spPr>
          <a:xfrm flipH="1">
            <a:off x="3007778" y="4975011"/>
            <a:ext cx="1480" cy="735390"/>
          </a:xfrm>
          <a:prstGeom prst="straightConnector1">
            <a:avLst/>
          </a:prstGeom>
          <a:noFill/>
          <a:ln w="28575" cap="flat" cmpd="sng">
            <a:solidFill>
              <a:srgbClr val="DA291C"/>
            </a:solidFill>
            <a:prstDash val="dash"/>
            <a:round/>
            <a:headEnd type="none" w="sm" len="sm"/>
            <a:tailEnd type="none" w="sm" len="sm"/>
          </a:ln>
        </p:spPr>
      </p:cxnSp>
      <p:sp>
        <p:nvSpPr>
          <p:cNvPr id="5" name="ZoneTexte 4">
            <a:extLst>
              <a:ext uri="{FF2B5EF4-FFF2-40B4-BE49-F238E27FC236}">
                <a16:creationId xmlns:a16="http://schemas.microsoft.com/office/drawing/2014/main" id="{10645A94-7E7B-1041-8581-36A3E83F329A}"/>
              </a:ext>
            </a:extLst>
          </p:cNvPr>
          <p:cNvSpPr txBox="1"/>
          <p:nvPr/>
        </p:nvSpPr>
        <p:spPr>
          <a:xfrm rot="2345954">
            <a:off x="10505318" y="679347"/>
            <a:ext cx="1135067" cy="307777"/>
          </a:xfrm>
          <a:prstGeom prst="rect">
            <a:avLst/>
          </a:prstGeom>
          <a:noFill/>
        </p:spPr>
        <p:txBody>
          <a:bodyPr wrap="square" rtlCol="0">
            <a:spAutoFit/>
          </a:bodyPr>
          <a:lstStyle/>
          <a:p>
            <a:r>
              <a:rPr lang="fr-FR" dirty="0">
                <a:solidFill>
                  <a:srgbClr val="FF0000"/>
                </a:solidFill>
              </a:rPr>
              <a:t>Updated</a:t>
            </a:r>
          </a:p>
        </p:txBody>
      </p:sp>
    </p:spTree>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146"/>
        <p:cNvGrpSpPr/>
        <p:nvPr/>
      </p:nvGrpSpPr>
      <p:grpSpPr>
        <a:xfrm>
          <a:off x="0" y="0"/>
          <a:ext cx="0" cy="0"/>
          <a:chOff x="0" y="0"/>
          <a:chExt cx="0" cy="0"/>
        </a:xfrm>
      </p:grpSpPr>
      <p:pic>
        <p:nvPicPr>
          <p:cNvPr id="8" name="Picture 7">
            <a:extLst>
              <a:ext uri="{FF2B5EF4-FFF2-40B4-BE49-F238E27FC236}">
                <a16:creationId xmlns:a16="http://schemas.microsoft.com/office/drawing/2014/main" id="{252D5EBD-1743-6541-B504-11099E2214D0}"/>
              </a:ext>
            </a:extLst>
          </p:cNvPr>
          <p:cNvPicPr>
            <a:picLocks noChangeAspect="1"/>
          </p:cNvPicPr>
          <p:nvPr/>
        </p:nvPicPr>
        <p:blipFill>
          <a:blip r:embed="rId3"/>
          <a:stretch>
            <a:fillRect/>
          </a:stretch>
        </p:blipFill>
        <p:spPr>
          <a:xfrm>
            <a:off x="3895471" y="1878260"/>
            <a:ext cx="3674119" cy="28368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48" name="Google Shape;2148;p5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3G FTP MEAN THROUGHPUT </a:t>
            </a:r>
            <a:r>
              <a:rPr lang="fr-FR" sz="2400" dirty="0" err="1">
                <a:solidFill>
                  <a:srgbClr val="414141"/>
                </a:solidFill>
              </a:rPr>
              <a:t>maps</a:t>
            </a:r>
            <a:br>
              <a:rPr lang="fr-FR" sz="2400" dirty="0">
                <a:solidFill>
                  <a:srgbClr val="414141"/>
                </a:solidFill>
              </a:rPr>
            </a:br>
            <a:br>
              <a:rPr lang="fr-FR" dirty="0">
                <a:solidFill>
                  <a:srgbClr val="414141"/>
                </a:solidFill>
              </a:rPr>
            </a:br>
            <a:r>
              <a:rPr lang="fr-FR" dirty="0">
                <a:solidFill>
                  <a:srgbClr val="7F7F7F"/>
                </a:solidFill>
                <a:latin typeface="Verdana"/>
                <a:ea typeface="Verdana"/>
                <a:cs typeface="Verdana"/>
                <a:sym typeface="Verdana"/>
              </a:rPr>
              <a:t>MTN Throughput distribution is </a:t>
            </a:r>
            <a:r>
              <a:rPr lang="fr-FR" dirty="0" err="1">
                <a:solidFill>
                  <a:srgbClr val="7F7F7F"/>
                </a:solidFill>
                <a:latin typeface="Verdana"/>
                <a:ea typeface="Verdana"/>
                <a:cs typeface="Verdana"/>
                <a:sym typeface="Verdana"/>
              </a:rPr>
              <a:t>very</a:t>
            </a:r>
            <a:r>
              <a:rPr lang="fr-FR" dirty="0">
                <a:solidFill>
                  <a:srgbClr val="7F7F7F"/>
                </a:solidFill>
                <a:latin typeface="Verdana"/>
                <a:ea typeface="Verdana"/>
                <a:cs typeface="Verdana"/>
                <a:sym typeface="Verdana"/>
              </a:rPr>
              <a:t> close to MOOV &amp; CELTISS.</a:t>
            </a:r>
            <a:br>
              <a:rPr lang="fr-FR" dirty="0">
                <a:solidFill>
                  <a:srgbClr val="7F7F7F"/>
                </a:solidFill>
                <a:latin typeface="Verdana"/>
                <a:ea typeface="Verdana"/>
                <a:cs typeface="Verdana"/>
                <a:sym typeface="Verdana"/>
              </a:rPr>
            </a:br>
            <a:endParaRPr dirty="0">
              <a:solidFill>
                <a:srgbClr val="414141"/>
              </a:solidFill>
            </a:endParaRPr>
          </a:p>
        </p:txBody>
      </p:sp>
      <p:sp>
        <p:nvSpPr>
          <p:cNvPr id="2149" name="Google Shape;2149;p53"/>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48</a:t>
            </a:fld>
            <a:endParaRPr sz="651" b="0" i="0" u="none" strike="noStrike" cap="none">
              <a:solidFill>
                <a:srgbClr val="000000"/>
              </a:solidFill>
              <a:latin typeface="Verdana"/>
              <a:ea typeface="Verdana"/>
              <a:cs typeface="Verdana"/>
              <a:sym typeface="Verdana"/>
            </a:endParaRPr>
          </a:p>
        </p:txBody>
      </p:sp>
      <p:sp>
        <p:nvSpPr>
          <p:cNvPr id="2150" name="Google Shape;2150;p53"/>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2155" name="Google Shape;2155;p53"/>
          <p:cNvPicPr preferRelativeResize="0"/>
          <p:nvPr/>
        </p:nvPicPr>
        <p:blipFill rotWithShape="1">
          <a:blip r:embed="rId4">
            <a:alphaModFix/>
          </a:blip>
          <a:srcRect l="8657" r="10313"/>
          <a:stretch/>
        </p:blipFill>
        <p:spPr>
          <a:xfrm>
            <a:off x="3895471" y="1903815"/>
            <a:ext cx="336156" cy="288614"/>
          </a:xfrm>
          <a:prstGeom prst="roundRect">
            <a:avLst>
              <a:gd name="adj" fmla="val 8594"/>
            </a:avLst>
          </a:prstGeom>
          <a:solidFill>
            <a:srgbClr val="ECECEC"/>
          </a:solidFill>
          <a:ln>
            <a:noFill/>
          </a:ln>
          <a:effectLst>
            <a:reflection stA="38000" endPos="28000" dist="5000" dir="5400000" sy="-100000" algn="bl" rotWithShape="0"/>
          </a:effectLst>
        </p:spPr>
      </p:pic>
      <p:pic>
        <p:nvPicPr>
          <p:cNvPr id="3" name="Picture 2">
            <a:extLst>
              <a:ext uri="{FF2B5EF4-FFF2-40B4-BE49-F238E27FC236}">
                <a16:creationId xmlns:a16="http://schemas.microsoft.com/office/drawing/2014/main" id="{04117E51-881D-19D9-DAF2-6EFE197BDDC8}"/>
              </a:ext>
            </a:extLst>
          </p:cNvPr>
          <p:cNvPicPr>
            <a:picLocks noChangeAspect="1"/>
          </p:cNvPicPr>
          <p:nvPr/>
        </p:nvPicPr>
        <p:blipFill>
          <a:blip r:embed="rId5"/>
          <a:stretch>
            <a:fillRect/>
          </a:stretch>
        </p:blipFill>
        <p:spPr>
          <a:xfrm>
            <a:off x="428086" y="1903815"/>
            <a:ext cx="3347046" cy="2811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D2A07E72-C81D-9F43-9E5B-4D71DF8081EE}"/>
              </a:ext>
            </a:extLst>
          </p:cNvPr>
          <p:cNvPicPr>
            <a:picLocks noChangeAspect="1"/>
          </p:cNvPicPr>
          <p:nvPr/>
        </p:nvPicPr>
        <p:blipFill>
          <a:blip r:embed="rId6"/>
          <a:stretch>
            <a:fillRect/>
          </a:stretch>
        </p:blipFill>
        <p:spPr>
          <a:xfrm>
            <a:off x="2387705" y="1878261"/>
            <a:ext cx="1370227" cy="692988"/>
          </a:xfrm>
          <a:prstGeom prst="rect">
            <a:avLst/>
          </a:prstGeom>
        </p:spPr>
      </p:pic>
      <p:pic>
        <p:nvPicPr>
          <p:cNvPr id="6" name="Google Shape;2154;p53">
            <a:extLst>
              <a:ext uri="{FF2B5EF4-FFF2-40B4-BE49-F238E27FC236}">
                <a16:creationId xmlns:a16="http://schemas.microsoft.com/office/drawing/2014/main" id="{54433741-019A-38A6-F85B-C52F54E98264}"/>
              </a:ext>
            </a:extLst>
          </p:cNvPr>
          <p:cNvPicPr preferRelativeResize="0"/>
          <p:nvPr/>
        </p:nvPicPr>
        <p:blipFill rotWithShape="1">
          <a:blip r:embed="rId7">
            <a:alphaModFix/>
          </a:blip>
          <a:srcRect/>
          <a:stretch/>
        </p:blipFill>
        <p:spPr>
          <a:xfrm>
            <a:off x="465204" y="1942562"/>
            <a:ext cx="295723" cy="288614"/>
          </a:xfrm>
          <a:prstGeom prst="roundRect">
            <a:avLst>
              <a:gd name="adj" fmla="val 8594"/>
            </a:avLst>
          </a:prstGeom>
          <a:solidFill>
            <a:srgbClr val="ECECEC"/>
          </a:solidFill>
          <a:ln>
            <a:noFill/>
          </a:ln>
          <a:effectLst>
            <a:reflection stA="38000" endPos="28000" dist="5000" dir="5400000" sy="-100000" algn="bl" rotWithShape="0"/>
          </a:effectLst>
        </p:spPr>
      </p:pic>
      <p:pic>
        <p:nvPicPr>
          <p:cNvPr id="10" name="Picture 9">
            <a:extLst>
              <a:ext uri="{FF2B5EF4-FFF2-40B4-BE49-F238E27FC236}">
                <a16:creationId xmlns:a16="http://schemas.microsoft.com/office/drawing/2014/main" id="{21590274-CA7A-A906-49AE-C3FB1D02EF68}"/>
              </a:ext>
            </a:extLst>
          </p:cNvPr>
          <p:cNvPicPr>
            <a:picLocks noChangeAspect="1"/>
          </p:cNvPicPr>
          <p:nvPr/>
        </p:nvPicPr>
        <p:blipFill>
          <a:blip r:embed="rId8"/>
          <a:stretch>
            <a:fillRect/>
          </a:stretch>
        </p:blipFill>
        <p:spPr>
          <a:xfrm>
            <a:off x="6380348" y="1866957"/>
            <a:ext cx="1189242" cy="648271"/>
          </a:xfrm>
          <a:prstGeom prst="rect">
            <a:avLst/>
          </a:prstGeom>
        </p:spPr>
      </p:pic>
      <p:pic>
        <p:nvPicPr>
          <p:cNvPr id="12" name="Picture 11">
            <a:extLst>
              <a:ext uri="{FF2B5EF4-FFF2-40B4-BE49-F238E27FC236}">
                <a16:creationId xmlns:a16="http://schemas.microsoft.com/office/drawing/2014/main" id="{040C772C-9242-1326-2B54-305F10237BD7}"/>
              </a:ext>
            </a:extLst>
          </p:cNvPr>
          <p:cNvPicPr>
            <a:picLocks noChangeAspect="1"/>
          </p:cNvPicPr>
          <p:nvPr/>
        </p:nvPicPr>
        <p:blipFill>
          <a:blip r:embed="rId9"/>
          <a:stretch>
            <a:fillRect/>
          </a:stretch>
        </p:blipFill>
        <p:spPr>
          <a:xfrm>
            <a:off x="7742704" y="1878260"/>
            <a:ext cx="3847013" cy="28368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Google Shape;2158;p53">
            <a:extLst>
              <a:ext uri="{FF2B5EF4-FFF2-40B4-BE49-F238E27FC236}">
                <a16:creationId xmlns:a16="http://schemas.microsoft.com/office/drawing/2014/main" id="{90AEDB3F-37BB-C1A2-BAD7-648F03F34B72}"/>
              </a:ext>
            </a:extLst>
          </p:cNvPr>
          <p:cNvPicPr preferRelativeResize="0"/>
          <p:nvPr/>
        </p:nvPicPr>
        <p:blipFill rotWithShape="1">
          <a:blip r:embed="rId10">
            <a:alphaModFix/>
          </a:blip>
          <a:srcRect/>
          <a:stretch/>
        </p:blipFill>
        <p:spPr>
          <a:xfrm>
            <a:off x="7742704" y="1911449"/>
            <a:ext cx="388663" cy="279643"/>
          </a:xfrm>
          <a:prstGeom prst="roundRect">
            <a:avLst>
              <a:gd name="adj" fmla="val 8594"/>
            </a:avLst>
          </a:prstGeom>
          <a:solidFill>
            <a:srgbClr val="ECECEC"/>
          </a:solidFill>
          <a:ln>
            <a:noFill/>
          </a:ln>
          <a:effectLst>
            <a:reflection stA="38000" endPos="28000" dist="5000" dir="5400000" sy="-100000" algn="bl" rotWithShape="0"/>
          </a:effectLst>
        </p:spPr>
      </p:pic>
      <p:pic>
        <p:nvPicPr>
          <p:cNvPr id="15" name="Picture 14">
            <a:extLst>
              <a:ext uri="{FF2B5EF4-FFF2-40B4-BE49-F238E27FC236}">
                <a16:creationId xmlns:a16="http://schemas.microsoft.com/office/drawing/2014/main" id="{F1381C7C-1C31-26F6-DB3F-CF320ED7BDB4}"/>
              </a:ext>
            </a:extLst>
          </p:cNvPr>
          <p:cNvPicPr>
            <a:picLocks noChangeAspect="1"/>
          </p:cNvPicPr>
          <p:nvPr/>
        </p:nvPicPr>
        <p:blipFill>
          <a:blip r:embed="rId11"/>
          <a:stretch>
            <a:fillRect/>
          </a:stretch>
        </p:blipFill>
        <p:spPr>
          <a:xfrm>
            <a:off x="10343535" y="1881692"/>
            <a:ext cx="1236446" cy="630345"/>
          </a:xfrm>
          <a:prstGeom prst="rect">
            <a:avLst/>
          </a:prstGeom>
        </p:spPr>
      </p:pic>
      <p:sp>
        <p:nvSpPr>
          <p:cNvPr id="2" name="ZoneTexte 1">
            <a:extLst>
              <a:ext uri="{FF2B5EF4-FFF2-40B4-BE49-F238E27FC236}">
                <a16:creationId xmlns:a16="http://schemas.microsoft.com/office/drawing/2014/main" id="{DA27DCD7-F1E1-EA7E-E0FF-52DAAB3F3975}"/>
              </a:ext>
            </a:extLst>
          </p:cNvPr>
          <p:cNvSpPr txBox="1"/>
          <p:nvPr/>
        </p:nvSpPr>
        <p:spPr>
          <a:xfrm rot="2345954">
            <a:off x="10505318" y="679347"/>
            <a:ext cx="1135067" cy="307777"/>
          </a:xfrm>
          <a:prstGeom prst="rect">
            <a:avLst/>
          </a:prstGeom>
          <a:noFill/>
        </p:spPr>
        <p:txBody>
          <a:bodyPr wrap="square" rtlCol="0">
            <a:spAutoFit/>
          </a:bodyPr>
          <a:lstStyle/>
          <a:p>
            <a:r>
              <a:rPr lang="fr-FR" dirty="0">
                <a:solidFill>
                  <a:srgbClr val="FF0000"/>
                </a:solidFill>
              </a:rPr>
              <a:t>Updated</a:t>
            </a:r>
          </a:p>
        </p:txBody>
      </p:sp>
    </p:spTree>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173"/>
        <p:cNvGrpSpPr/>
        <p:nvPr/>
      </p:nvGrpSpPr>
      <p:grpSpPr>
        <a:xfrm>
          <a:off x="0" y="0"/>
          <a:ext cx="0" cy="0"/>
          <a:chOff x="0" y="0"/>
          <a:chExt cx="0" cy="0"/>
        </a:xfrm>
      </p:grpSpPr>
      <p:sp>
        <p:nvSpPr>
          <p:cNvPr id="2174" name="Google Shape;2174;p5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4G DATA Web Browsing service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All operators have </a:t>
            </a:r>
            <a:r>
              <a:rPr lang="fr-FR" dirty="0">
                <a:solidFill>
                  <a:srgbClr val="7F7F7F"/>
                </a:solidFill>
              </a:rPr>
              <a:t>a </a:t>
            </a:r>
            <a:r>
              <a:rPr lang="fr-FR" dirty="0">
                <a:solidFill>
                  <a:srgbClr val="7F7F7F"/>
                </a:solidFill>
                <a:latin typeface="Verdana"/>
                <a:ea typeface="Verdana"/>
                <a:cs typeface="Verdana"/>
                <a:sym typeface="Verdana"/>
              </a:rPr>
              <a:t>good HTTP Browsing success rate,</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All operators meet ARCEP requirements.  </a:t>
            </a: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175" name="Google Shape;2175;p5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49</a:t>
            </a:fld>
            <a:endParaRPr sz="651" b="0" i="0" u="none" strike="noStrike" cap="none">
              <a:solidFill>
                <a:srgbClr val="000000"/>
              </a:solidFill>
              <a:latin typeface="Verdana"/>
              <a:ea typeface="Verdana"/>
              <a:cs typeface="Verdana"/>
              <a:sym typeface="Verdana"/>
            </a:endParaRPr>
          </a:p>
        </p:txBody>
      </p:sp>
      <p:sp>
        <p:nvSpPr>
          <p:cNvPr id="2176" name="Google Shape;2176;p5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7" name="Graphique 4">
            <a:extLst>
              <a:ext uri="{FF2B5EF4-FFF2-40B4-BE49-F238E27FC236}">
                <a16:creationId xmlns:a16="http://schemas.microsoft.com/office/drawing/2014/main" id="{85243718-05AD-4F73-922E-A5F13355156C}"/>
              </a:ext>
            </a:extLst>
          </p:cNvPr>
          <p:cNvGraphicFramePr>
            <a:graphicFrameLocks/>
          </p:cNvGraphicFramePr>
          <p:nvPr>
            <p:extLst>
              <p:ext uri="{D42A27DB-BD31-4B8C-83A1-F6EECF244321}">
                <p14:modId xmlns:p14="http://schemas.microsoft.com/office/powerpoint/2010/main" val="1635606796"/>
              </p:ext>
            </p:extLst>
          </p:nvPr>
        </p:nvGraphicFramePr>
        <p:xfrm>
          <a:off x="469900" y="1963811"/>
          <a:ext cx="10340340" cy="4491599"/>
        </p:xfrm>
        <a:graphic>
          <a:graphicData uri="http://schemas.openxmlformats.org/drawingml/2006/chart">
            <c:chart xmlns:c="http://schemas.openxmlformats.org/drawingml/2006/chart" xmlns:r="http://schemas.openxmlformats.org/officeDocument/2006/relationships" r:id="rId3"/>
          </a:graphicData>
        </a:graphic>
      </p:graphicFrame>
      <p:cxnSp>
        <p:nvCxnSpPr>
          <p:cNvPr id="2" name="Google Shape;2129;p51">
            <a:extLst>
              <a:ext uri="{FF2B5EF4-FFF2-40B4-BE49-F238E27FC236}">
                <a16:creationId xmlns:a16="http://schemas.microsoft.com/office/drawing/2014/main" id="{3CA07AA6-1BEC-3464-5C11-80547070E5CD}"/>
              </a:ext>
            </a:extLst>
          </p:cNvPr>
          <p:cNvCxnSpPr>
            <a:cxnSpLocks/>
          </p:cNvCxnSpPr>
          <p:nvPr/>
        </p:nvCxnSpPr>
        <p:spPr>
          <a:xfrm>
            <a:off x="1034882" y="2922324"/>
            <a:ext cx="9602638" cy="0"/>
          </a:xfrm>
          <a:prstGeom prst="straightConnector1">
            <a:avLst/>
          </a:prstGeom>
          <a:noFill/>
          <a:ln w="28575" cap="flat" cmpd="sng">
            <a:solidFill>
              <a:srgbClr val="DA291C"/>
            </a:solidFill>
            <a:prstDash val="dash"/>
            <a:round/>
            <a:headEnd type="none" w="sm" len="sm"/>
            <a:tailEnd type="none" w="sm" len="sm"/>
          </a:ln>
        </p:spPr>
      </p:cxnSp>
      <p:sp>
        <p:nvSpPr>
          <p:cNvPr id="5" name="ZoneTexte 1">
            <a:extLst>
              <a:ext uri="{FF2B5EF4-FFF2-40B4-BE49-F238E27FC236}">
                <a16:creationId xmlns:a16="http://schemas.microsoft.com/office/drawing/2014/main" id="{9468B80B-FB8F-9A07-90A0-F81BE1C434B6}"/>
              </a:ext>
            </a:extLst>
          </p:cNvPr>
          <p:cNvSpPr txBox="1"/>
          <p:nvPr/>
        </p:nvSpPr>
        <p:spPr>
          <a:xfrm rot="2345954">
            <a:off x="10505318" y="679347"/>
            <a:ext cx="1135067" cy="307777"/>
          </a:xfrm>
          <a:prstGeom prst="rect">
            <a:avLst/>
          </a:prstGeom>
          <a:noFill/>
        </p:spPr>
        <p:txBody>
          <a:bodyPr wrap="square" rtlCol="0">
            <a:spAutoFit/>
          </a:bodyPr>
          <a:lstStyle/>
          <a:p>
            <a:r>
              <a:rPr lang="fr-FR" dirty="0">
                <a:solidFill>
                  <a:srgbClr val="FF0000"/>
                </a:solidFill>
              </a:rPr>
              <a:t>Updated</a:t>
            </a: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472" name="Google Shape;1472;p5"/>
          <p:cNvSpPr txBox="1"/>
          <p:nvPr/>
        </p:nvSpPr>
        <p:spPr>
          <a:xfrm>
            <a:off x="2533649" y="2090740"/>
            <a:ext cx="6804904"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dirty="0">
                <a:solidFill>
                  <a:srgbClr val="FFFFFF"/>
                </a:solidFill>
                <a:latin typeface="Quattrocento Sans"/>
                <a:ea typeface="Quattrocento Sans"/>
                <a:cs typeface="Quattrocento Sans"/>
                <a:sym typeface="Quattrocento Sans"/>
              </a:rPr>
              <a:t>I</a:t>
            </a:r>
            <a:r>
              <a:rPr lang="fr-FR" sz="2600" dirty="0">
                <a:solidFill>
                  <a:srgbClr val="FFFFFF"/>
                </a:solidFill>
                <a:latin typeface="Quattrocento Sans"/>
                <a:ea typeface="Quattrocento Sans"/>
                <a:cs typeface="Quattrocento Sans"/>
                <a:sym typeface="Quattrocento Sans"/>
              </a:rPr>
              <a:t>ntroduction</a:t>
            </a:r>
            <a:r>
              <a:rPr lang="fr-FR" sz="2600" b="0" i="0" dirty="0">
                <a:solidFill>
                  <a:srgbClr val="FFFFFF"/>
                </a:solidFill>
                <a:latin typeface="Quattrocento Sans"/>
                <a:ea typeface="Quattrocento Sans"/>
                <a:cs typeface="Quattrocento Sans"/>
                <a:sym typeface="Quattrocento Sans"/>
              </a:rPr>
              <a:t>: Context &amp; Report objectives</a:t>
            </a:r>
            <a:endParaRPr dirty="0"/>
          </a:p>
        </p:txBody>
      </p:sp>
      <p:sp>
        <p:nvSpPr>
          <p:cNvPr id="1473" name="Google Shape;1473;p5"/>
          <p:cNvSpPr txBox="1"/>
          <p:nvPr/>
        </p:nvSpPr>
        <p:spPr>
          <a:xfrm>
            <a:off x="733425" y="2090740"/>
            <a:ext cx="1457326"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a:solidFill>
                  <a:srgbClr val="FFFFFF"/>
                </a:solidFill>
                <a:latin typeface="Quattrocento Sans"/>
                <a:ea typeface="Quattrocento Sans"/>
                <a:cs typeface="Quattrocento Sans"/>
                <a:sym typeface="Quattrocento Sans"/>
              </a:rPr>
              <a:t>01</a:t>
            </a:r>
            <a:endParaRPr/>
          </a:p>
        </p:txBody>
      </p:sp>
      <p:cxnSp>
        <p:nvCxnSpPr>
          <p:cNvPr id="1474" name="Google Shape;1474;p5"/>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182"/>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2E66DB7E-A2CC-F763-0FE6-FE05EF5FB1E3}"/>
              </a:ext>
            </a:extLst>
          </p:cNvPr>
          <p:cNvGraphicFramePr>
            <a:graphicFrameLocks/>
          </p:cNvGraphicFramePr>
          <p:nvPr>
            <p:extLst>
              <p:ext uri="{D42A27DB-BD31-4B8C-83A1-F6EECF244321}">
                <p14:modId xmlns:p14="http://schemas.microsoft.com/office/powerpoint/2010/main" val="4234952829"/>
              </p:ext>
            </p:extLst>
          </p:nvPr>
        </p:nvGraphicFramePr>
        <p:xfrm>
          <a:off x="469899" y="2056511"/>
          <a:ext cx="7494229" cy="4111491"/>
        </p:xfrm>
        <a:graphic>
          <a:graphicData uri="http://schemas.openxmlformats.org/drawingml/2006/chart">
            <c:chart xmlns:c="http://schemas.openxmlformats.org/drawingml/2006/chart" xmlns:r="http://schemas.openxmlformats.org/officeDocument/2006/relationships" r:id="rId3"/>
          </a:graphicData>
        </a:graphic>
      </p:graphicFrame>
      <p:sp>
        <p:nvSpPr>
          <p:cNvPr id="2183" name="Google Shape;2183;p5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4G FTP service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All operators have an </a:t>
            </a:r>
            <a:r>
              <a:rPr lang="fr-FR" dirty="0">
                <a:solidFill>
                  <a:srgbClr val="7F7F7F"/>
                </a:solidFill>
              </a:rPr>
              <a:t>e</a:t>
            </a:r>
            <a:r>
              <a:rPr lang="fr-FR" dirty="0">
                <a:solidFill>
                  <a:srgbClr val="7F7F7F"/>
                </a:solidFill>
                <a:latin typeface="Verdana"/>
                <a:ea typeface="Verdana"/>
                <a:cs typeface="Verdana"/>
                <a:sym typeface="Verdana"/>
              </a:rPr>
              <a:t>xcellente performance in terms of FTP success ratio.</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184" name="Google Shape;2184;p5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50</a:t>
            </a:fld>
            <a:endParaRPr sz="651" b="0" i="0" u="none" strike="noStrike" cap="none">
              <a:solidFill>
                <a:srgbClr val="000000"/>
              </a:solidFill>
              <a:latin typeface="Verdana"/>
              <a:ea typeface="Verdana"/>
              <a:cs typeface="Verdana"/>
              <a:sym typeface="Verdana"/>
            </a:endParaRPr>
          </a:p>
        </p:txBody>
      </p:sp>
      <p:sp>
        <p:nvSpPr>
          <p:cNvPr id="2185" name="Google Shape;2185;p56"/>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87" name="Google Shape;2187;p56"/>
          <p:cNvCxnSpPr/>
          <p:nvPr/>
        </p:nvCxnSpPr>
        <p:spPr>
          <a:xfrm>
            <a:off x="1131597" y="5134596"/>
            <a:ext cx="6170832" cy="30579"/>
          </a:xfrm>
          <a:prstGeom prst="straightConnector1">
            <a:avLst/>
          </a:prstGeom>
          <a:noFill/>
          <a:ln w="28575" cap="flat" cmpd="sng">
            <a:solidFill>
              <a:srgbClr val="DA291C"/>
            </a:solidFill>
            <a:prstDash val="dash"/>
            <a:round/>
            <a:headEnd type="none" w="sm" len="sm"/>
            <a:tailEnd type="none" w="sm" len="sm"/>
          </a:ln>
        </p:spPr>
      </p:cxnSp>
      <p:sp>
        <p:nvSpPr>
          <p:cNvPr id="3" name="ZoneTexte 1">
            <a:extLst>
              <a:ext uri="{FF2B5EF4-FFF2-40B4-BE49-F238E27FC236}">
                <a16:creationId xmlns:a16="http://schemas.microsoft.com/office/drawing/2014/main" id="{35C987C0-E088-3CB4-3051-D4374052D9D5}"/>
              </a:ext>
            </a:extLst>
          </p:cNvPr>
          <p:cNvSpPr txBox="1"/>
          <p:nvPr/>
        </p:nvSpPr>
        <p:spPr>
          <a:xfrm rot="2345954">
            <a:off x="10505318" y="679347"/>
            <a:ext cx="1135067" cy="307777"/>
          </a:xfrm>
          <a:prstGeom prst="rect">
            <a:avLst/>
          </a:prstGeom>
          <a:noFill/>
        </p:spPr>
        <p:txBody>
          <a:bodyPr wrap="square" rtlCol="0">
            <a:spAutoFit/>
          </a:bodyPr>
          <a:lstStyle/>
          <a:p>
            <a:r>
              <a:rPr lang="fr-FR" dirty="0">
                <a:solidFill>
                  <a:srgbClr val="FF0000"/>
                </a:solidFill>
              </a:rPr>
              <a:t>Updated</a:t>
            </a:r>
          </a:p>
        </p:txBody>
      </p:sp>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192"/>
        <p:cNvGrpSpPr/>
        <p:nvPr/>
      </p:nvGrpSpPr>
      <p:grpSpPr>
        <a:xfrm>
          <a:off x="0" y="0"/>
          <a:ext cx="0" cy="0"/>
          <a:chOff x="0" y="0"/>
          <a:chExt cx="0" cy="0"/>
        </a:xfrm>
      </p:grpSpPr>
      <p:graphicFrame>
        <p:nvGraphicFramePr>
          <p:cNvPr id="8" name="Graphique 5">
            <a:extLst>
              <a:ext uri="{FF2B5EF4-FFF2-40B4-BE49-F238E27FC236}">
                <a16:creationId xmlns:a16="http://schemas.microsoft.com/office/drawing/2014/main" id="{00000000-0008-0000-0000-00002D000000}"/>
              </a:ext>
            </a:extLst>
          </p:cNvPr>
          <p:cNvGraphicFramePr>
            <a:graphicFrameLocks/>
          </p:cNvGraphicFramePr>
          <p:nvPr>
            <p:extLst>
              <p:ext uri="{D42A27DB-BD31-4B8C-83A1-F6EECF244321}">
                <p14:modId xmlns:p14="http://schemas.microsoft.com/office/powerpoint/2010/main" val="928296243"/>
              </p:ext>
            </p:extLst>
          </p:nvPr>
        </p:nvGraphicFramePr>
        <p:xfrm>
          <a:off x="469900" y="1998377"/>
          <a:ext cx="10427970" cy="4438784"/>
        </p:xfrm>
        <a:graphic>
          <a:graphicData uri="http://schemas.openxmlformats.org/drawingml/2006/chart">
            <c:chart xmlns:c="http://schemas.openxmlformats.org/drawingml/2006/chart" xmlns:r="http://schemas.openxmlformats.org/officeDocument/2006/relationships" r:id="rId3"/>
          </a:graphicData>
        </a:graphic>
      </p:graphicFrame>
      <p:sp>
        <p:nvSpPr>
          <p:cNvPr id="2193" name="Google Shape;2193;p5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rmAutofit fontScale="90000"/>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4G FTP MEAN THROUGHPUT </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is ranked second in terms of FTP DL throughput,</a:t>
            </a:r>
            <a:br>
              <a:rPr lang="fr-FR" sz="2400" dirty="0">
                <a:solidFill>
                  <a:srgbClr val="414141"/>
                </a:solidFill>
              </a:rPr>
            </a:br>
            <a:r>
              <a:rPr lang="fr-FR" dirty="0">
                <a:solidFill>
                  <a:srgbClr val="7F7F7F"/>
                </a:solidFill>
                <a:latin typeface="Verdana"/>
                <a:ea typeface="Verdana"/>
                <a:cs typeface="Verdana"/>
                <a:sym typeface="Verdana"/>
              </a:rPr>
              <a:t>MTN </a:t>
            </a:r>
            <a:r>
              <a:rPr lang="fr-FR" dirty="0">
                <a:solidFill>
                  <a:srgbClr val="7F7F7F"/>
                </a:solidFill>
              </a:rPr>
              <a:t>has outperformed its competitors in terms of FTP UL throughput, </a:t>
            </a:r>
            <a:br>
              <a:rPr lang="fr-FR" dirty="0">
                <a:solidFill>
                  <a:srgbClr val="7F7F7F"/>
                </a:solidFill>
              </a:rPr>
            </a:br>
            <a:r>
              <a:rPr lang="fr-FR" dirty="0">
                <a:solidFill>
                  <a:srgbClr val="7F7F7F"/>
                </a:solidFill>
              </a:rPr>
              <a:t>All operators meet ARCEP requirements for 4G DL/UL throughput.</a:t>
            </a:r>
            <a:br>
              <a:rPr lang="fr-FR" dirty="0">
                <a:solidFill>
                  <a:srgbClr val="7F7F7F"/>
                </a:solidFill>
              </a:rPr>
            </a:b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194" name="Google Shape;2194;p5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51</a:t>
            </a:fld>
            <a:endParaRPr sz="651" b="0" i="0" u="none" strike="noStrike" cap="none">
              <a:solidFill>
                <a:srgbClr val="000000"/>
              </a:solidFill>
              <a:latin typeface="Verdana"/>
              <a:ea typeface="Verdana"/>
              <a:cs typeface="Verdana"/>
              <a:sym typeface="Verdana"/>
            </a:endParaRPr>
          </a:p>
        </p:txBody>
      </p:sp>
      <p:sp>
        <p:nvSpPr>
          <p:cNvPr id="2195" name="Google Shape;2195;p5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0" name="Google Shape;2197;p57"/>
          <p:cNvCxnSpPr>
            <a:cxnSpLocks/>
          </p:cNvCxnSpPr>
          <p:nvPr/>
        </p:nvCxnSpPr>
        <p:spPr>
          <a:xfrm>
            <a:off x="2521373" y="4005778"/>
            <a:ext cx="0" cy="423982"/>
          </a:xfrm>
          <a:prstGeom prst="straightConnector1">
            <a:avLst/>
          </a:prstGeom>
          <a:noFill/>
          <a:ln w="28575" cap="flat" cmpd="sng">
            <a:solidFill>
              <a:srgbClr val="DA291C"/>
            </a:solidFill>
            <a:prstDash val="dash"/>
            <a:round/>
            <a:headEnd type="none" w="sm" len="sm"/>
            <a:tailEnd type="none" w="sm" len="sm"/>
          </a:ln>
        </p:spPr>
      </p:cxnSp>
      <p:cxnSp>
        <p:nvCxnSpPr>
          <p:cNvPr id="3" name="Google Shape;2197;p57">
            <a:extLst>
              <a:ext uri="{FF2B5EF4-FFF2-40B4-BE49-F238E27FC236}">
                <a16:creationId xmlns:a16="http://schemas.microsoft.com/office/drawing/2014/main" id="{95BBD01F-0B8C-4104-54AE-6815102B0499}"/>
              </a:ext>
            </a:extLst>
          </p:cNvPr>
          <p:cNvCxnSpPr>
            <a:cxnSpLocks/>
          </p:cNvCxnSpPr>
          <p:nvPr/>
        </p:nvCxnSpPr>
        <p:spPr>
          <a:xfrm>
            <a:off x="2653453" y="4666178"/>
            <a:ext cx="0" cy="423982"/>
          </a:xfrm>
          <a:prstGeom prst="straightConnector1">
            <a:avLst/>
          </a:prstGeom>
          <a:noFill/>
          <a:ln w="28575" cap="flat" cmpd="sng">
            <a:solidFill>
              <a:srgbClr val="DA291C"/>
            </a:solidFill>
            <a:prstDash val="dash"/>
            <a:round/>
            <a:headEnd type="none" w="sm" len="sm"/>
            <a:tailEnd type="none" w="sm" len="sm"/>
          </a:ln>
        </p:spPr>
      </p:cxnSp>
      <p:sp>
        <p:nvSpPr>
          <p:cNvPr id="4" name="ZoneTexte 1">
            <a:extLst>
              <a:ext uri="{FF2B5EF4-FFF2-40B4-BE49-F238E27FC236}">
                <a16:creationId xmlns:a16="http://schemas.microsoft.com/office/drawing/2014/main" id="{742B3386-F4E4-47C7-403D-99BC0E9E5522}"/>
              </a:ext>
            </a:extLst>
          </p:cNvPr>
          <p:cNvSpPr txBox="1"/>
          <p:nvPr/>
        </p:nvSpPr>
        <p:spPr>
          <a:xfrm rot="2345954">
            <a:off x="10505318" y="679347"/>
            <a:ext cx="1135067" cy="307777"/>
          </a:xfrm>
          <a:prstGeom prst="rect">
            <a:avLst/>
          </a:prstGeom>
          <a:noFill/>
        </p:spPr>
        <p:txBody>
          <a:bodyPr wrap="square" rtlCol="0">
            <a:spAutoFit/>
          </a:bodyPr>
          <a:lstStyle/>
          <a:p>
            <a:r>
              <a:rPr lang="fr-FR" dirty="0">
                <a:solidFill>
                  <a:srgbClr val="FF0000"/>
                </a:solidFill>
              </a:rPr>
              <a:t>Updated</a:t>
            </a:r>
          </a:p>
        </p:txBody>
      </p:sp>
    </p:spTree>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202"/>
        <p:cNvGrpSpPr/>
        <p:nvPr/>
      </p:nvGrpSpPr>
      <p:grpSpPr>
        <a:xfrm>
          <a:off x="0" y="0"/>
          <a:ext cx="0" cy="0"/>
          <a:chOff x="0" y="0"/>
          <a:chExt cx="0" cy="0"/>
        </a:xfrm>
      </p:grpSpPr>
      <p:pic>
        <p:nvPicPr>
          <p:cNvPr id="11" name="Picture 10">
            <a:extLst>
              <a:ext uri="{FF2B5EF4-FFF2-40B4-BE49-F238E27FC236}">
                <a16:creationId xmlns:a16="http://schemas.microsoft.com/office/drawing/2014/main" id="{70EE64B3-CC19-C0BB-F448-0CE23A945071}"/>
              </a:ext>
            </a:extLst>
          </p:cNvPr>
          <p:cNvPicPr>
            <a:picLocks noChangeAspect="1"/>
          </p:cNvPicPr>
          <p:nvPr/>
        </p:nvPicPr>
        <p:blipFill>
          <a:blip r:embed="rId3"/>
          <a:stretch>
            <a:fillRect/>
          </a:stretch>
        </p:blipFill>
        <p:spPr>
          <a:xfrm>
            <a:off x="7967350" y="1945902"/>
            <a:ext cx="3754750" cy="25755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9A480167-2D03-DECF-8AB0-F051CB903CD7}"/>
              </a:ext>
            </a:extLst>
          </p:cNvPr>
          <p:cNvPicPr>
            <a:picLocks noChangeAspect="1"/>
          </p:cNvPicPr>
          <p:nvPr/>
        </p:nvPicPr>
        <p:blipFill>
          <a:blip r:embed="rId4"/>
          <a:stretch>
            <a:fillRect/>
          </a:stretch>
        </p:blipFill>
        <p:spPr>
          <a:xfrm>
            <a:off x="4209439" y="1954358"/>
            <a:ext cx="3619241" cy="2567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3CFAFD43-D911-F6C4-2398-7BAA0CAA10E9}"/>
              </a:ext>
            </a:extLst>
          </p:cNvPr>
          <p:cNvPicPr>
            <a:picLocks noChangeAspect="1"/>
          </p:cNvPicPr>
          <p:nvPr/>
        </p:nvPicPr>
        <p:blipFill>
          <a:blip r:embed="rId5"/>
          <a:stretch>
            <a:fillRect/>
          </a:stretch>
        </p:blipFill>
        <p:spPr>
          <a:xfrm>
            <a:off x="466839" y="1945902"/>
            <a:ext cx="3619241" cy="25997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203" name="Google Shape;2203;p5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4G FTP THROUGHPUT comparison </a:t>
            </a:r>
            <a:r>
              <a:rPr lang="fr-FR" sz="2400" dirty="0" err="1">
                <a:solidFill>
                  <a:srgbClr val="414141"/>
                </a:solidFill>
              </a:rPr>
              <a:t>maps</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MOOV’s average DL throughput DL is better than MTN and CELTISS.</a:t>
            </a:r>
            <a:r>
              <a:rPr lang="fr-FR" sz="2400" dirty="0">
                <a:solidFill>
                  <a:srgbClr val="7F7F7F"/>
                </a:solidFill>
                <a:latin typeface="Verdana"/>
                <a:ea typeface="Verdana"/>
                <a:cs typeface="Verdana"/>
                <a:sym typeface="Verdana"/>
              </a:rPr>
              <a:t>	</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204" name="Google Shape;2204;p5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52</a:t>
            </a:fld>
            <a:endParaRPr sz="651" b="0" i="0" u="none" strike="noStrike" cap="none">
              <a:solidFill>
                <a:srgbClr val="000000"/>
              </a:solidFill>
              <a:latin typeface="Verdana"/>
              <a:ea typeface="Verdana"/>
              <a:cs typeface="Verdana"/>
              <a:sym typeface="Verdana"/>
            </a:endParaRPr>
          </a:p>
        </p:txBody>
      </p:sp>
      <p:sp>
        <p:nvSpPr>
          <p:cNvPr id="2205" name="Google Shape;2205;p5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2212" name="Google Shape;2212;p58"/>
          <p:cNvPicPr preferRelativeResize="0"/>
          <p:nvPr/>
        </p:nvPicPr>
        <p:blipFill rotWithShape="1">
          <a:blip r:embed="rId6">
            <a:alphaModFix/>
          </a:blip>
          <a:srcRect/>
          <a:stretch/>
        </p:blipFill>
        <p:spPr>
          <a:xfrm>
            <a:off x="466839" y="1945902"/>
            <a:ext cx="392352" cy="302606"/>
          </a:xfrm>
          <a:prstGeom prst="roundRect">
            <a:avLst>
              <a:gd name="adj" fmla="val 8594"/>
            </a:avLst>
          </a:prstGeom>
          <a:solidFill>
            <a:srgbClr val="ECECEC"/>
          </a:solidFill>
          <a:ln>
            <a:noFill/>
          </a:ln>
          <a:effectLst>
            <a:reflection stA="38000" endPos="28000" dist="5000" dir="5400000" sy="-100000" algn="bl" rotWithShape="0"/>
          </a:effectLst>
        </p:spPr>
      </p:pic>
      <p:pic>
        <p:nvPicPr>
          <p:cNvPr id="2213" name="Google Shape;2213;p58"/>
          <p:cNvPicPr preferRelativeResize="0"/>
          <p:nvPr/>
        </p:nvPicPr>
        <p:blipFill rotWithShape="1">
          <a:blip r:embed="rId7">
            <a:alphaModFix/>
          </a:blip>
          <a:srcRect l="8657" r="10313"/>
          <a:stretch/>
        </p:blipFill>
        <p:spPr>
          <a:xfrm>
            <a:off x="4223247" y="1976772"/>
            <a:ext cx="354621" cy="293330"/>
          </a:xfrm>
          <a:prstGeom prst="roundRect">
            <a:avLst>
              <a:gd name="adj" fmla="val 8594"/>
            </a:avLst>
          </a:prstGeom>
          <a:solidFill>
            <a:srgbClr val="ECECEC"/>
          </a:solidFill>
          <a:ln>
            <a:noFill/>
          </a:ln>
          <a:effectLst>
            <a:reflection stA="38000" endPos="28000" dist="5000" dir="5400000" sy="-100000" algn="bl" rotWithShape="0"/>
          </a:effectLst>
        </p:spPr>
      </p:pic>
      <p:pic>
        <p:nvPicPr>
          <p:cNvPr id="2214" name="Google Shape;2214;p58"/>
          <p:cNvPicPr preferRelativeResize="0"/>
          <p:nvPr/>
        </p:nvPicPr>
        <p:blipFill rotWithShape="1">
          <a:blip r:embed="rId8">
            <a:alphaModFix/>
          </a:blip>
          <a:srcRect/>
          <a:stretch/>
        </p:blipFill>
        <p:spPr>
          <a:xfrm>
            <a:off x="7976595" y="1945902"/>
            <a:ext cx="351328" cy="302606"/>
          </a:xfrm>
          <a:prstGeom prst="roundRect">
            <a:avLst>
              <a:gd name="adj" fmla="val 8594"/>
            </a:avLst>
          </a:prstGeom>
          <a:solidFill>
            <a:srgbClr val="ECECEC"/>
          </a:solidFill>
          <a:ln>
            <a:noFill/>
          </a:ln>
          <a:effectLst>
            <a:reflection stA="38000" endPos="28000" dist="5000" dir="5400000" sy="-100000" algn="bl" rotWithShape="0"/>
          </a:effectLst>
        </p:spPr>
      </p:pic>
      <p:pic>
        <p:nvPicPr>
          <p:cNvPr id="5" name="Picture 4">
            <a:extLst>
              <a:ext uri="{FF2B5EF4-FFF2-40B4-BE49-F238E27FC236}">
                <a16:creationId xmlns:a16="http://schemas.microsoft.com/office/drawing/2014/main" id="{FD04626E-5E32-88E9-492E-8F844B55FD86}"/>
              </a:ext>
            </a:extLst>
          </p:cNvPr>
          <p:cNvPicPr>
            <a:picLocks noChangeAspect="1"/>
          </p:cNvPicPr>
          <p:nvPr/>
        </p:nvPicPr>
        <p:blipFill>
          <a:blip r:embed="rId9"/>
          <a:stretch>
            <a:fillRect/>
          </a:stretch>
        </p:blipFill>
        <p:spPr>
          <a:xfrm>
            <a:off x="2871019" y="1976772"/>
            <a:ext cx="1205816" cy="806833"/>
          </a:xfrm>
          <a:prstGeom prst="rect">
            <a:avLst/>
          </a:prstGeom>
        </p:spPr>
      </p:pic>
      <p:pic>
        <p:nvPicPr>
          <p:cNvPr id="9" name="Picture 8">
            <a:extLst>
              <a:ext uri="{FF2B5EF4-FFF2-40B4-BE49-F238E27FC236}">
                <a16:creationId xmlns:a16="http://schemas.microsoft.com/office/drawing/2014/main" id="{EB0C0C4B-72E1-3EAB-2280-5CA51615178E}"/>
              </a:ext>
            </a:extLst>
          </p:cNvPr>
          <p:cNvPicPr>
            <a:picLocks noChangeAspect="1"/>
          </p:cNvPicPr>
          <p:nvPr/>
        </p:nvPicPr>
        <p:blipFill>
          <a:blip r:embed="rId10"/>
          <a:stretch>
            <a:fillRect/>
          </a:stretch>
        </p:blipFill>
        <p:spPr>
          <a:xfrm>
            <a:off x="6609947" y="1954358"/>
            <a:ext cx="1218733" cy="749875"/>
          </a:xfrm>
          <a:prstGeom prst="rect">
            <a:avLst/>
          </a:prstGeom>
        </p:spPr>
      </p:pic>
      <p:pic>
        <p:nvPicPr>
          <p:cNvPr id="13" name="Picture 12">
            <a:extLst>
              <a:ext uri="{FF2B5EF4-FFF2-40B4-BE49-F238E27FC236}">
                <a16:creationId xmlns:a16="http://schemas.microsoft.com/office/drawing/2014/main" id="{76A634F4-DA12-31A2-E7CB-DFC3F4DEEA47}"/>
              </a:ext>
            </a:extLst>
          </p:cNvPr>
          <p:cNvPicPr>
            <a:picLocks noChangeAspect="1"/>
          </p:cNvPicPr>
          <p:nvPr/>
        </p:nvPicPr>
        <p:blipFill>
          <a:blip r:embed="rId11"/>
          <a:stretch>
            <a:fillRect/>
          </a:stretch>
        </p:blipFill>
        <p:spPr>
          <a:xfrm>
            <a:off x="10599173" y="1945902"/>
            <a:ext cx="1132171" cy="694559"/>
          </a:xfrm>
          <a:prstGeom prst="rect">
            <a:avLst/>
          </a:prstGeom>
        </p:spPr>
      </p:pic>
      <p:sp>
        <p:nvSpPr>
          <p:cNvPr id="2" name="ZoneTexte 1">
            <a:extLst>
              <a:ext uri="{FF2B5EF4-FFF2-40B4-BE49-F238E27FC236}">
                <a16:creationId xmlns:a16="http://schemas.microsoft.com/office/drawing/2014/main" id="{9618FD58-AF1B-AD31-B3F5-3BD2F7F6B4B9}"/>
              </a:ext>
            </a:extLst>
          </p:cNvPr>
          <p:cNvSpPr txBox="1"/>
          <p:nvPr/>
        </p:nvSpPr>
        <p:spPr>
          <a:xfrm rot="2345954">
            <a:off x="10505318" y="679347"/>
            <a:ext cx="1135067" cy="307777"/>
          </a:xfrm>
          <a:prstGeom prst="rect">
            <a:avLst/>
          </a:prstGeom>
          <a:noFill/>
        </p:spPr>
        <p:txBody>
          <a:bodyPr wrap="square" rtlCol="0">
            <a:spAutoFit/>
          </a:bodyPr>
          <a:lstStyle/>
          <a:p>
            <a:r>
              <a:rPr lang="fr-FR" dirty="0">
                <a:solidFill>
                  <a:srgbClr val="FF0000"/>
                </a:solidFill>
              </a:rPr>
              <a:t>Updated</a:t>
            </a:r>
          </a:p>
        </p:txBody>
      </p:sp>
    </p:spTree>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219"/>
        <p:cNvGrpSpPr/>
        <p:nvPr/>
      </p:nvGrpSpPr>
      <p:grpSpPr>
        <a:xfrm>
          <a:off x="0" y="0"/>
          <a:ext cx="0" cy="0"/>
          <a:chOff x="0" y="0"/>
          <a:chExt cx="0" cy="0"/>
        </a:xfrm>
      </p:grpSpPr>
      <p:sp>
        <p:nvSpPr>
          <p:cNvPr id="2220" name="Google Shape;2220;p5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BAND and TECHNOLOGY UTILISATION</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Most of MTN’s LTE samples are carried out over LTE 2600 as first carrier,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Most of </a:t>
            </a:r>
            <a:r>
              <a:rPr lang="fr-FR" dirty="0">
                <a:solidFill>
                  <a:srgbClr val="7F7F7F"/>
                </a:solidFill>
              </a:rPr>
              <a:t>CE</a:t>
            </a:r>
            <a:r>
              <a:rPr lang="fr-FR" dirty="0">
                <a:solidFill>
                  <a:srgbClr val="7F7F7F"/>
                </a:solidFill>
                <a:latin typeface="Verdana"/>
                <a:ea typeface="Verdana"/>
                <a:cs typeface="Verdana"/>
                <a:sym typeface="Verdana"/>
              </a:rPr>
              <a:t>LTISS’s samples are carried out over LTE 1800 as first carrier</a:t>
            </a:r>
            <a:r>
              <a:rPr lang="fr-FR" dirty="0">
                <a:solidFill>
                  <a:srgbClr val="7F7F7F"/>
                </a:solidFill>
              </a:rPr>
              <a:t>,</a:t>
            </a:r>
            <a:br>
              <a:rPr lang="fr-FR" sz="2800" dirty="0">
                <a:solidFill>
                  <a:srgbClr val="7F7F7F"/>
                </a:solidFill>
                <a:latin typeface="Verdana"/>
                <a:ea typeface="Verdana"/>
                <a:cs typeface="Verdana"/>
                <a:sym typeface="Verdana"/>
              </a:rPr>
            </a:br>
            <a:r>
              <a:rPr lang="fr-FR" dirty="0">
                <a:solidFill>
                  <a:srgbClr val="7F7F7F"/>
                </a:solidFill>
              </a:rPr>
              <a:t>Most of MOOV’s and CELTISS’s 3G samples are carried out over U2100, against a use of both 3G bands for MTN.</a:t>
            </a:r>
            <a:br>
              <a:rPr lang="fr-FR" dirty="0">
                <a:solidFill>
                  <a:srgbClr val="7F7F7F"/>
                </a:solidFill>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221" name="Google Shape;2221;p5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53</a:t>
            </a:fld>
            <a:endParaRPr sz="651" b="0" i="0" u="none" strike="noStrike" cap="none">
              <a:solidFill>
                <a:srgbClr val="000000"/>
              </a:solidFill>
              <a:latin typeface="Verdana"/>
              <a:ea typeface="Verdana"/>
              <a:cs typeface="Verdana"/>
              <a:sym typeface="Verdana"/>
            </a:endParaRPr>
          </a:p>
        </p:txBody>
      </p:sp>
      <p:sp>
        <p:nvSpPr>
          <p:cNvPr id="2222" name="Google Shape;2222;p5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0" name="Graphique 10">
            <a:extLst>
              <a:ext uri="{FF2B5EF4-FFF2-40B4-BE49-F238E27FC236}">
                <a16:creationId xmlns:a16="http://schemas.microsoft.com/office/drawing/2014/main" id="{00000000-0008-0000-0000-000031000000}"/>
              </a:ext>
            </a:extLst>
          </p:cNvPr>
          <p:cNvGraphicFramePr>
            <a:graphicFrameLocks/>
          </p:cNvGraphicFramePr>
          <p:nvPr>
            <p:extLst>
              <p:ext uri="{D42A27DB-BD31-4B8C-83A1-F6EECF244321}">
                <p14:modId xmlns:p14="http://schemas.microsoft.com/office/powerpoint/2010/main" val="2461516413"/>
              </p:ext>
            </p:extLst>
          </p:nvPr>
        </p:nvGraphicFramePr>
        <p:xfrm>
          <a:off x="5230618" y="2819262"/>
          <a:ext cx="6799458" cy="3498443"/>
        </p:xfrm>
        <a:graphic>
          <a:graphicData uri="http://schemas.openxmlformats.org/drawingml/2006/chart">
            <c:chart xmlns:c="http://schemas.openxmlformats.org/drawingml/2006/chart" xmlns:r="http://schemas.openxmlformats.org/officeDocument/2006/relationships" r:id="rId3"/>
          </a:graphicData>
        </a:graphic>
      </p:graphicFrame>
      <p:sp>
        <p:nvSpPr>
          <p:cNvPr id="2" name="ZoneTexte 1">
            <a:extLst>
              <a:ext uri="{FF2B5EF4-FFF2-40B4-BE49-F238E27FC236}">
                <a16:creationId xmlns:a16="http://schemas.microsoft.com/office/drawing/2014/main" id="{94BB37C1-CC27-3AD4-9640-4DC04BC824AE}"/>
              </a:ext>
            </a:extLst>
          </p:cNvPr>
          <p:cNvSpPr txBox="1"/>
          <p:nvPr/>
        </p:nvSpPr>
        <p:spPr>
          <a:xfrm rot="2345954">
            <a:off x="10505318" y="679347"/>
            <a:ext cx="1135067" cy="307777"/>
          </a:xfrm>
          <a:prstGeom prst="rect">
            <a:avLst/>
          </a:prstGeom>
          <a:noFill/>
        </p:spPr>
        <p:txBody>
          <a:bodyPr wrap="square" rtlCol="0">
            <a:spAutoFit/>
          </a:bodyPr>
          <a:lstStyle/>
          <a:p>
            <a:r>
              <a:rPr lang="fr-FR" dirty="0">
                <a:solidFill>
                  <a:srgbClr val="FF0000"/>
                </a:solidFill>
              </a:rPr>
              <a:t>Updated</a:t>
            </a:r>
          </a:p>
        </p:txBody>
      </p:sp>
      <p:graphicFrame>
        <p:nvGraphicFramePr>
          <p:cNvPr id="3" name="Chart 1">
            <a:extLst>
              <a:ext uri="{FF2B5EF4-FFF2-40B4-BE49-F238E27FC236}">
                <a16:creationId xmlns:a16="http://schemas.microsoft.com/office/drawing/2014/main" id="{7E002587-E3BD-0AD1-2E67-FBA06DFCF12D}"/>
              </a:ext>
            </a:extLst>
          </p:cNvPr>
          <p:cNvGraphicFramePr>
            <a:graphicFrameLocks/>
          </p:cNvGraphicFramePr>
          <p:nvPr>
            <p:extLst>
              <p:ext uri="{D42A27DB-BD31-4B8C-83A1-F6EECF244321}">
                <p14:modId xmlns:p14="http://schemas.microsoft.com/office/powerpoint/2010/main" val="4165437551"/>
              </p:ext>
            </p:extLst>
          </p:nvPr>
        </p:nvGraphicFramePr>
        <p:xfrm>
          <a:off x="511940" y="2786895"/>
          <a:ext cx="4495390" cy="3498443"/>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229"/>
        <p:cNvGrpSpPr/>
        <p:nvPr/>
      </p:nvGrpSpPr>
      <p:grpSpPr>
        <a:xfrm>
          <a:off x="0" y="0"/>
          <a:ext cx="0" cy="0"/>
          <a:chOff x="0" y="0"/>
          <a:chExt cx="0" cy="0"/>
        </a:xfrm>
      </p:grpSpPr>
      <p:sp>
        <p:nvSpPr>
          <p:cNvPr id="2230" name="Google Shape;2230;p6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Data TECHNOLOGY Usage(%)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the </a:t>
            </a:r>
            <a:r>
              <a:rPr lang="fr-FR" dirty="0">
                <a:solidFill>
                  <a:srgbClr val="7F7F7F"/>
                </a:solidFill>
              </a:rPr>
              <a:t>highest LTE </a:t>
            </a:r>
            <a:r>
              <a:rPr lang="fr-FR" dirty="0">
                <a:solidFill>
                  <a:srgbClr val="7F7F7F"/>
                </a:solidFill>
                <a:latin typeface="Verdana"/>
                <a:ea typeface="Verdana"/>
                <a:cs typeface="Verdana"/>
                <a:sym typeface="Verdana"/>
              </a:rPr>
              <a:t>Carrier Aggregation usage</a:t>
            </a:r>
            <a:r>
              <a:rPr lang="fr-FR" dirty="0">
                <a:solidFill>
                  <a:srgbClr val="7F7F7F"/>
                </a:solidFill>
              </a:rPr>
              <a:t>,</a:t>
            </a:r>
            <a:r>
              <a:rPr lang="fr-FR" dirty="0">
                <a:solidFill>
                  <a:srgbClr val="7F7F7F"/>
                </a:solidFill>
                <a:latin typeface="Verdana"/>
                <a:ea typeface="Verdana"/>
                <a:cs typeface="Verdana"/>
                <a:sym typeface="Verdana"/>
              </a:rPr>
              <a:t>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3G HSDPA-DC dat</a:t>
            </a:r>
            <a:r>
              <a:rPr lang="fr-FR" dirty="0">
                <a:solidFill>
                  <a:srgbClr val="7F7F7F"/>
                </a:solidFill>
              </a:rPr>
              <a:t>a technology </a:t>
            </a:r>
            <a:r>
              <a:rPr lang="fr-FR" dirty="0">
                <a:solidFill>
                  <a:srgbClr val="7F7F7F"/>
                </a:solidFill>
                <a:latin typeface="Verdana"/>
                <a:ea typeface="Verdana"/>
                <a:cs typeface="Verdana"/>
                <a:sym typeface="Verdana"/>
              </a:rPr>
              <a:t>not used for MTN,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High UMTS R99 usage for MTN compared to its </a:t>
            </a:r>
            <a:r>
              <a:rPr lang="fr-FR" dirty="0" err="1">
                <a:solidFill>
                  <a:srgbClr val="7F7F7F"/>
                </a:solidFill>
                <a:latin typeface="Verdana"/>
                <a:ea typeface="Verdana"/>
                <a:cs typeface="Verdana"/>
                <a:sym typeface="Verdana"/>
              </a:rPr>
              <a:t>competitors</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To </a:t>
            </a:r>
            <a:r>
              <a:rPr lang="fr-FR" dirty="0" err="1">
                <a:solidFill>
                  <a:srgbClr val="7F7F7F"/>
                </a:solidFill>
                <a:latin typeface="Verdana"/>
                <a:ea typeface="Verdana"/>
                <a:cs typeface="Verdana"/>
                <a:sym typeface="Verdana"/>
              </a:rPr>
              <a:t>improve</a:t>
            </a:r>
            <a:r>
              <a:rPr lang="fr-FR" dirty="0">
                <a:solidFill>
                  <a:srgbClr val="7F7F7F"/>
                </a:solidFill>
                <a:latin typeface="Verdana"/>
                <a:ea typeface="Verdana"/>
                <a:cs typeface="Verdana"/>
                <a:sym typeface="Verdana"/>
              </a:rPr>
              <a:t> 3G throughput </a:t>
            </a:r>
            <a:r>
              <a:rPr lang="fr-FR" dirty="0" err="1">
                <a:solidFill>
                  <a:srgbClr val="7F7F7F"/>
                </a:solidFill>
                <a:latin typeface="Verdana"/>
                <a:ea typeface="Verdana"/>
                <a:cs typeface="Verdana"/>
                <a:sym typeface="Verdana"/>
              </a:rPr>
              <a:t>it</a:t>
            </a:r>
            <a:r>
              <a:rPr lang="fr-FR" dirty="0">
                <a:solidFill>
                  <a:srgbClr val="7F7F7F"/>
                </a:solidFill>
                <a:latin typeface="Verdana"/>
                <a:ea typeface="Verdana"/>
                <a:cs typeface="Verdana"/>
                <a:sym typeface="Verdana"/>
              </a:rPr>
              <a:t> is </a:t>
            </a:r>
            <a:r>
              <a:rPr lang="fr-FR" dirty="0" err="1">
                <a:solidFill>
                  <a:srgbClr val="7F7F7F"/>
                </a:solidFill>
                <a:latin typeface="Verdana"/>
                <a:ea typeface="Verdana"/>
                <a:cs typeface="Verdana"/>
                <a:sym typeface="Verdana"/>
              </a:rPr>
              <a:t>recommended</a:t>
            </a:r>
            <a:r>
              <a:rPr lang="fr-FR" dirty="0">
                <a:solidFill>
                  <a:srgbClr val="7F7F7F"/>
                </a:solidFill>
                <a:latin typeface="Verdana"/>
                <a:ea typeface="Verdana"/>
                <a:cs typeface="Verdana"/>
                <a:sym typeface="Verdana"/>
              </a:rPr>
              <a:t> for MTN to </a:t>
            </a:r>
            <a:r>
              <a:rPr lang="fr-FR" dirty="0" err="1">
                <a:solidFill>
                  <a:srgbClr val="7F7F7F"/>
                </a:solidFill>
                <a:latin typeface="Verdana"/>
                <a:ea typeface="Verdana"/>
                <a:cs typeface="Verdana"/>
                <a:sym typeface="Verdana"/>
              </a:rPr>
              <a:t>activate</a:t>
            </a:r>
            <a:r>
              <a:rPr lang="fr-FR" dirty="0">
                <a:solidFill>
                  <a:srgbClr val="7F7F7F"/>
                </a:solidFill>
                <a:latin typeface="Verdana"/>
                <a:ea typeface="Verdana"/>
                <a:cs typeface="Verdana"/>
                <a:sym typeface="Verdana"/>
              </a:rPr>
              <a:t> HSPA-DC.</a:t>
            </a:r>
            <a:br>
              <a:rPr lang="fr-FR" dirty="0">
                <a:solidFill>
                  <a:srgbClr val="7F7F7F"/>
                </a:solidFill>
                <a:latin typeface="Verdana"/>
                <a:ea typeface="Verdana"/>
                <a:cs typeface="Verdana"/>
                <a:sym typeface="Verdana"/>
              </a:rPr>
            </a:b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231" name="Google Shape;2231;p6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54</a:t>
            </a:fld>
            <a:endParaRPr sz="651" b="0" i="0" u="none" strike="noStrike" cap="none">
              <a:solidFill>
                <a:srgbClr val="000000"/>
              </a:solidFill>
              <a:latin typeface="Verdana"/>
              <a:ea typeface="Verdana"/>
              <a:cs typeface="Verdana"/>
              <a:sym typeface="Verdana"/>
            </a:endParaRPr>
          </a:p>
        </p:txBody>
      </p:sp>
      <p:sp>
        <p:nvSpPr>
          <p:cNvPr id="2232" name="Google Shape;2232;p6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8" name="Chart 7">
            <a:extLst>
              <a:ext uri="{FF2B5EF4-FFF2-40B4-BE49-F238E27FC236}">
                <a16:creationId xmlns:a16="http://schemas.microsoft.com/office/drawing/2014/main" id="{D5F1A736-A4B6-409B-A379-D29A65AAEA08}"/>
              </a:ext>
            </a:extLst>
          </p:cNvPr>
          <p:cNvGraphicFramePr>
            <a:graphicFrameLocks/>
          </p:cNvGraphicFramePr>
          <p:nvPr>
            <p:extLst>
              <p:ext uri="{D42A27DB-BD31-4B8C-83A1-F6EECF244321}">
                <p14:modId xmlns:p14="http://schemas.microsoft.com/office/powerpoint/2010/main" val="25247782"/>
              </p:ext>
            </p:extLst>
          </p:nvPr>
        </p:nvGraphicFramePr>
        <p:xfrm>
          <a:off x="469900" y="2676372"/>
          <a:ext cx="5719885" cy="30861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03DC0350-3475-5065-BE3D-F97E81B3D116}"/>
              </a:ext>
            </a:extLst>
          </p:cNvPr>
          <p:cNvGraphicFramePr>
            <a:graphicFrameLocks/>
          </p:cNvGraphicFramePr>
          <p:nvPr>
            <p:extLst>
              <p:ext uri="{D42A27DB-BD31-4B8C-83A1-F6EECF244321}">
                <p14:modId xmlns:p14="http://schemas.microsoft.com/office/powerpoint/2010/main" val="1428075407"/>
              </p:ext>
            </p:extLst>
          </p:nvPr>
        </p:nvGraphicFramePr>
        <p:xfrm>
          <a:off x="6344529" y="2676372"/>
          <a:ext cx="5685546" cy="3086100"/>
        </p:xfrm>
        <a:graphic>
          <a:graphicData uri="http://schemas.openxmlformats.org/drawingml/2006/chart">
            <c:chart xmlns:c="http://schemas.openxmlformats.org/drawingml/2006/chart" xmlns:r="http://schemas.openxmlformats.org/officeDocument/2006/relationships" r:id="rId4"/>
          </a:graphicData>
        </a:graphic>
      </p:graphicFrame>
      <p:sp>
        <p:nvSpPr>
          <p:cNvPr id="2" name="ZoneTexte 1">
            <a:extLst>
              <a:ext uri="{FF2B5EF4-FFF2-40B4-BE49-F238E27FC236}">
                <a16:creationId xmlns:a16="http://schemas.microsoft.com/office/drawing/2014/main" id="{622E2A48-B96D-5B13-F380-2A15F1AD6130}"/>
              </a:ext>
            </a:extLst>
          </p:cNvPr>
          <p:cNvSpPr txBox="1"/>
          <p:nvPr/>
        </p:nvSpPr>
        <p:spPr>
          <a:xfrm rot="2345954">
            <a:off x="10393559" y="1176343"/>
            <a:ext cx="1135067" cy="307777"/>
          </a:xfrm>
          <a:prstGeom prst="rect">
            <a:avLst/>
          </a:prstGeom>
          <a:noFill/>
        </p:spPr>
        <p:txBody>
          <a:bodyPr wrap="square" rtlCol="0">
            <a:spAutoFit/>
          </a:bodyPr>
          <a:lstStyle/>
          <a:p>
            <a:r>
              <a:rPr lang="fr-FR" dirty="0">
                <a:solidFill>
                  <a:srgbClr val="FF0000"/>
                </a:solidFill>
              </a:rPr>
              <a:t>Updated</a:t>
            </a:r>
          </a:p>
        </p:txBody>
      </p:sp>
    </p:spTree>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039"/>
        <p:cNvGrpSpPr/>
        <p:nvPr/>
      </p:nvGrpSpPr>
      <p:grpSpPr>
        <a:xfrm>
          <a:off x="0" y="0"/>
          <a:ext cx="0" cy="0"/>
          <a:chOff x="0" y="0"/>
          <a:chExt cx="0" cy="0"/>
        </a:xfrm>
      </p:grpSpPr>
      <p:sp>
        <p:nvSpPr>
          <p:cNvPr id="2040" name="Google Shape;2040;p4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Radio parameter SINR comparison </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Drive tests are showing </a:t>
            </a:r>
            <a:r>
              <a:rPr lang="fr-FR" dirty="0" err="1">
                <a:solidFill>
                  <a:srgbClr val="7F7F7F"/>
                </a:solidFill>
                <a:latin typeface="Verdana"/>
                <a:ea typeface="Verdana"/>
                <a:cs typeface="Verdana"/>
                <a:sym typeface="Verdana"/>
              </a:rPr>
              <a:t>that</a:t>
            </a:r>
            <a:r>
              <a:rPr lang="fr-FR" dirty="0">
                <a:solidFill>
                  <a:srgbClr val="7F7F7F"/>
                </a:solidFill>
                <a:latin typeface="Verdana"/>
                <a:ea typeface="Verdana"/>
                <a:cs typeface="Verdana"/>
                <a:sym typeface="Verdana"/>
              </a:rPr>
              <a:t> MTN has the best ratio of acceptable level of SINR</a:t>
            </a:r>
            <a:r>
              <a:rPr lang="fr-FR" dirty="0">
                <a:solidFill>
                  <a:srgbClr val="7F7F7F"/>
                </a:solidFill>
              </a:rPr>
              <a:t>.</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41" name="Google Shape;2041;p43"/>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55</a:t>
            </a:fld>
            <a:endParaRPr sz="651" b="0" i="0" u="none" strike="noStrike" cap="none">
              <a:solidFill>
                <a:srgbClr val="000000"/>
              </a:solidFill>
              <a:latin typeface="Verdana"/>
              <a:ea typeface="Verdana"/>
              <a:cs typeface="Verdana"/>
              <a:sym typeface="Verdana"/>
            </a:endParaRPr>
          </a:p>
        </p:txBody>
      </p:sp>
      <p:sp>
        <p:nvSpPr>
          <p:cNvPr id="2042" name="Google Shape;2042;p43"/>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6" name="图表 12">
            <a:extLst>
              <a:ext uri="{FF2B5EF4-FFF2-40B4-BE49-F238E27FC236}">
                <a16:creationId xmlns:a16="http://schemas.microsoft.com/office/drawing/2014/main" id="{00000000-0008-0000-0000-00000D000000}"/>
              </a:ext>
            </a:extLst>
          </p:cNvPr>
          <p:cNvGraphicFramePr>
            <a:graphicFrameLocks/>
          </p:cNvGraphicFramePr>
          <p:nvPr>
            <p:extLst>
              <p:ext uri="{D42A27DB-BD31-4B8C-83A1-F6EECF244321}">
                <p14:modId xmlns:p14="http://schemas.microsoft.com/office/powerpoint/2010/main" val="2379092353"/>
              </p:ext>
            </p:extLst>
          </p:nvPr>
        </p:nvGraphicFramePr>
        <p:xfrm>
          <a:off x="469899" y="1934811"/>
          <a:ext cx="11252201" cy="3543300"/>
        </p:xfrm>
        <a:graphic>
          <a:graphicData uri="http://schemas.openxmlformats.org/drawingml/2006/chart">
            <c:chart xmlns:c="http://schemas.openxmlformats.org/drawingml/2006/chart" xmlns:r="http://schemas.openxmlformats.org/officeDocument/2006/relationships" r:id="rId3"/>
          </a:graphicData>
        </a:graphic>
      </p:graphicFrame>
      <p:sp>
        <p:nvSpPr>
          <p:cNvPr id="2" name="ZoneTexte 1">
            <a:extLst>
              <a:ext uri="{FF2B5EF4-FFF2-40B4-BE49-F238E27FC236}">
                <a16:creationId xmlns:a16="http://schemas.microsoft.com/office/drawing/2014/main" id="{86A30612-F0F8-373E-7A15-FBDC98D80D71}"/>
              </a:ext>
            </a:extLst>
          </p:cNvPr>
          <p:cNvSpPr txBox="1"/>
          <p:nvPr/>
        </p:nvSpPr>
        <p:spPr>
          <a:xfrm rot="2345954">
            <a:off x="10373241" y="704514"/>
            <a:ext cx="1135067" cy="307777"/>
          </a:xfrm>
          <a:prstGeom prst="rect">
            <a:avLst/>
          </a:prstGeom>
          <a:noFill/>
        </p:spPr>
        <p:txBody>
          <a:bodyPr wrap="square" rtlCol="0">
            <a:spAutoFit/>
          </a:bodyPr>
          <a:lstStyle/>
          <a:p>
            <a:r>
              <a:rPr lang="fr-FR" dirty="0">
                <a:solidFill>
                  <a:srgbClr val="FF0000"/>
                </a:solidFill>
              </a:rPr>
              <a:t>Updated</a:t>
            </a:r>
          </a:p>
        </p:txBody>
      </p:sp>
    </p:spTree>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048"/>
        <p:cNvGrpSpPr/>
        <p:nvPr/>
      </p:nvGrpSpPr>
      <p:grpSpPr>
        <a:xfrm>
          <a:off x="0" y="0"/>
          <a:ext cx="0" cy="0"/>
          <a:chOff x="0" y="0"/>
          <a:chExt cx="0" cy="0"/>
        </a:xfrm>
      </p:grpSpPr>
      <p:pic>
        <p:nvPicPr>
          <p:cNvPr id="8" name="Picture 7">
            <a:extLst>
              <a:ext uri="{FF2B5EF4-FFF2-40B4-BE49-F238E27FC236}">
                <a16:creationId xmlns:a16="http://schemas.microsoft.com/office/drawing/2014/main" id="{1EF3078F-38AE-462E-9A70-3E8579019013}"/>
              </a:ext>
            </a:extLst>
          </p:cNvPr>
          <p:cNvPicPr>
            <a:picLocks noChangeAspect="1"/>
          </p:cNvPicPr>
          <p:nvPr/>
        </p:nvPicPr>
        <p:blipFill rotWithShape="1">
          <a:blip r:embed="rId3"/>
          <a:srcRect r="13689"/>
          <a:stretch/>
        </p:blipFill>
        <p:spPr>
          <a:xfrm>
            <a:off x="4285642" y="1884880"/>
            <a:ext cx="3726138" cy="32029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ACF9C5CE-9520-F182-9A23-A7DF6D6994E5}"/>
              </a:ext>
            </a:extLst>
          </p:cNvPr>
          <p:cNvPicPr>
            <a:picLocks noChangeAspect="1"/>
          </p:cNvPicPr>
          <p:nvPr/>
        </p:nvPicPr>
        <p:blipFill>
          <a:blip r:embed="rId4"/>
          <a:stretch>
            <a:fillRect/>
          </a:stretch>
        </p:blipFill>
        <p:spPr>
          <a:xfrm>
            <a:off x="469900" y="1903434"/>
            <a:ext cx="3705658" cy="31844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49" name="Google Shape;2049;p4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Radio parameter SNIR comparison </a:t>
            </a:r>
            <a:r>
              <a:rPr lang="fr-FR" sz="2400" dirty="0" err="1">
                <a:solidFill>
                  <a:srgbClr val="414141"/>
                </a:solidFill>
              </a:rPr>
              <a:t>maps</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4G CELTISS has the better Signal of quality compared to MTN’s and MOOV’s.</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50" name="Google Shape;2050;p4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56</a:t>
            </a:fld>
            <a:endParaRPr sz="651" b="0" i="0" u="none" strike="noStrike" cap="none">
              <a:solidFill>
                <a:srgbClr val="000000"/>
              </a:solidFill>
              <a:latin typeface="Verdana"/>
              <a:ea typeface="Verdana"/>
              <a:cs typeface="Verdana"/>
              <a:sym typeface="Verdana"/>
            </a:endParaRPr>
          </a:p>
        </p:txBody>
      </p:sp>
      <p:sp>
        <p:nvSpPr>
          <p:cNvPr id="2051" name="Google Shape;2051;p4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5" name="Picture 4">
            <a:extLst>
              <a:ext uri="{FF2B5EF4-FFF2-40B4-BE49-F238E27FC236}">
                <a16:creationId xmlns:a16="http://schemas.microsoft.com/office/drawing/2014/main" id="{627DF262-36ED-0758-C002-DFDB5A6D2486}"/>
              </a:ext>
            </a:extLst>
          </p:cNvPr>
          <p:cNvPicPr>
            <a:picLocks noChangeAspect="1"/>
          </p:cNvPicPr>
          <p:nvPr/>
        </p:nvPicPr>
        <p:blipFill>
          <a:blip r:embed="rId5"/>
          <a:stretch>
            <a:fillRect/>
          </a:stretch>
        </p:blipFill>
        <p:spPr>
          <a:xfrm>
            <a:off x="2861187" y="1903435"/>
            <a:ext cx="1319036" cy="982140"/>
          </a:xfrm>
          <a:prstGeom prst="rect">
            <a:avLst/>
          </a:prstGeom>
        </p:spPr>
      </p:pic>
      <p:pic>
        <p:nvPicPr>
          <p:cNvPr id="6" name="Google Shape;2054;p44">
            <a:extLst>
              <a:ext uri="{FF2B5EF4-FFF2-40B4-BE49-F238E27FC236}">
                <a16:creationId xmlns:a16="http://schemas.microsoft.com/office/drawing/2014/main" id="{2625838A-AD06-8E00-2069-8D7E038C4ED4}"/>
              </a:ext>
            </a:extLst>
          </p:cNvPr>
          <p:cNvPicPr preferRelativeResize="0"/>
          <p:nvPr/>
        </p:nvPicPr>
        <p:blipFill rotWithShape="1">
          <a:blip r:embed="rId6">
            <a:alphaModFix/>
          </a:blip>
          <a:srcRect/>
          <a:stretch/>
        </p:blipFill>
        <p:spPr>
          <a:xfrm>
            <a:off x="3919255" y="1913289"/>
            <a:ext cx="241165" cy="186001"/>
          </a:xfrm>
          <a:prstGeom prst="roundRect">
            <a:avLst>
              <a:gd name="adj" fmla="val 8594"/>
            </a:avLst>
          </a:prstGeom>
          <a:solidFill>
            <a:srgbClr val="ECECEC"/>
          </a:solidFill>
          <a:ln>
            <a:noFill/>
          </a:ln>
          <a:effectLst>
            <a:reflection stA="38000" endPos="28000" dist="5000" dir="5400000" sy="-100000" algn="bl" rotWithShape="0"/>
          </a:effectLst>
        </p:spPr>
      </p:pic>
      <p:pic>
        <p:nvPicPr>
          <p:cNvPr id="10" name="Picture 9">
            <a:extLst>
              <a:ext uri="{FF2B5EF4-FFF2-40B4-BE49-F238E27FC236}">
                <a16:creationId xmlns:a16="http://schemas.microsoft.com/office/drawing/2014/main" id="{DCC35C83-1C17-4E00-2A7B-AA873856A704}"/>
              </a:ext>
            </a:extLst>
          </p:cNvPr>
          <p:cNvPicPr>
            <a:picLocks noChangeAspect="1"/>
          </p:cNvPicPr>
          <p:nvPr/>
        </p:nvPicPr>
        <p:blipFill>
          <a:blip r:embed="rId7"/>
          <a:stretch>
            <a:fillRect/>
          </a:stretch>
        </p:blipFill>
        <p:spPr>
          <a:xfrm>
            <a:off x="6784258" y="1884880"/>
            <a:ext cx="1227522" cy="972286"/>
          </a:xfrm>
          <a:prstGeom prst="rect">
            <a:avLst/>
          </a:prstGeom>
        </p:spPr>
      </p:pic>
      <p:pic>
        <p:nvPicPr>
          <p:cNvPr id="11" name="Google Shape;2057;p44">
            <a:extLst>
              <a:ext uri="{FF2B5EF4-FFF2-40B4-BE49-F238E27FC236}">
                <a16:creationId xmlns:a16="http://schemas.microsoft.com/office/drawing/2014/main" id="{F4A66454-6AE8-C309-3B75-841D1CEE61D6}"/>
              </a:ext>
            </a:extLst>
          </p:cNvPr>
          <p:cNvPicPr preferRelativeResize="0"/>
          <p:nvPr/>
        </p:nvPicPr>
        <p:blipFill rotWithShape="1">
          <a:blip r:embed="rId8">
            <a:alphaModFix/>
          </a:blip>
          <a:srcRect l="8657" r="10313"/>
          <a:stretch/>
        </p:blipFill>
        <p:spPr>
          <a:xfrm>
            <a:off x="7782575" y="1914381"/>
            <a:ext cx="229205" cy="185362"/>
          </a:xfrm>
          <a:prstGeom prst="roundRect">
            <a:avLst>
              <a:gd name="adj" fmla="val 8594"/>
            </a:avLst>
          </a:prstGeom>
          <a:solidFill>
            <a:srgbClr val="ECECEC"/>
          </a:solidFill>
          <a:ln>
            <a:noFill/>
          </a:ln>
          <a:effectLst>
            <a:reflection stA="38000" endPos="28000" dist="5000" dir="5400000" sy="-100000" algn="bl" rotWithShape="0"/>
          </a:effectLst>
        </p:spPr>
      </p:pic>
      <p:pic>
        <p:nvPicPr>
          <p:cNvPr id="13" name="Picture 12">
            <a:extLst>
              <a:ext uri="{FF2B5EF4-FFF2-40B4-BE49-F238E27FC236}">
                <a16:creationId xmlns:a16="http://schemas.microsoft.com/office/drawing/2014/main" id="{D9616F1D-3E41-C98B-C15D-85D2EFF609EF}"/>
              </a:ext>
            </a:extLst>
          </p:cNvPr>
          <p:cNvPicPr>
            <a:picLocks noChangeAspect="1"/>
          </p:cNvPicPr>
          <p:nvPr/>
        </p:nvPicPr>
        <p:blipFill rotWithShape="1">
          <a:blip r:embed="rId9"/>
          <a:srcRect r="10244"/>
          <a:stretch/>
        </p:blipFill>
        <p:spPr>
          <a:xfrm>
            <a:off x="8117199" y="1855403"/>
            <a:ext cx="3588022" cy="32324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42834B6A-7ECE-F126-2A5E-959F81DAC896}"/>
              </a:ext>
            </a:extLst>
          </p:cNvPr>
          <p:cNvPicPr>
            <a:picLocks noChangeAspect="1"/>
          </p:cNvPicPr>
          <p:nvPr/>
        </p:nvPicPr>
        <p:blipFill>
          <a:blip r:embed="rId10"/>
          <a:stretch>
            <a:fillRect/>
          </a:stretch>
        </p:blipFill>
        <p:spPr>
          <a:xfrm>
            <a:off x="10343535" y="1855403"/>
            <a:ext cx="1361686" cy="1030891"/>
          </a:xfrm>
          <a:prstGeom prst="rect">
            <a:avLst/>
          </a:prstGeom>
        </p:spPr>
      </p:pic>
      <p:pic>
        <p:nvPicPr>
          <p:cNvPr id="16" name="Google Shape;2060;p44">
            <a:extLst>
              <a:ext uri="{FF2B5EF4-FFF2-40B4-BE49-F238E27FC236}">
                <a16:creationId xmlns:a16="http://schemas.microsoft.com/office/drawing/2014/main" id="{6BF20CC1-1FB7-31AD-947B-3CB0BE3A2FEB}"/>
              </a:ext>
            </a:extLst>
          </p:cNvPr>
          <p:cNvPicPr preferRelativeResize="0"/>
          <p:nvPr/>
        </p:nvPicPr>
        <p:blipFill rotWithShape="1">
          <a:blip r:embed="rId11">
            <a:alphaModFix/>
          </a:blip>
          <a:srcRect/>
          <a:stretch/>
        </p:blipFill>
        <p:spPr>
          <a:xfrm>
            <a:off x="11507700" y="1896599"/>
            <a:ext cx="197521" cy="202691"/>
          </a:xfrm>
          <a:prstGeom prst="rect">
            <a:avLst/>
          </a:prstGeom>
          <a:noFill/>
          <a:ln>
            <a:noFill/>
          </a:ln>
        </p:spPr>
      </p:pic>
      <p:sp>
        <p:nvSpPr>
          <p:cNvPr id="2" name="ZoneTexte 1">
            <a:extLst>
              <a:ext uri="{FF2B5EF4-FFF2-40B4-BE49-F238E27FC236}">
                <a16:creationId xmlns:a16="http://schemas.microsoft.com/office/drawing/2014/main" id="{318A4D88-211E-DBBF-F0D1-BF4FE2ADCCF8}"/>
              </a:ext>
            </a:extLst>
          </p:cNvPr>
          <p:cNvSpPr txBox="1"/>
          <p:nvPr/>
        </p:nvSpPr>
        <p:spPr>
          <a:xfrm rot="2345954">
            <a:off x="10501438" y="767414"/>
            <a:ext cx="1135067" cy="307777"/>
          </a:xfrm>
          <a:prstGeom prst="rect">
            <a:avLst/>
          </a:prstGeom>
          <a:noFill/>
        </p:spPr>
        <p:txBody>
          <a:bodyPr wrap="square" rtlCol="0">
            <a:spAutoFit/>
          </a:bodyPr>
          <a:lstStyle/>
          <a:p>
            <a:r>
              <a:rPr lang="fr-FR" dirty="0">
                <a:solidFill>
                  <a:srgbClr val="FF0000"/>
                </a:solidFill>
              </a:rPr>
              <a:t>Updated</a:t>
            </a:r>
          </a:p>
        </p:txBody>
      </p:sp>
    </p:spTree>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694"/>
        <p:cNvGrpSpPr/>
        <p:nvPr/>
      </p:nvGrpSpPr>
      <p:grpSpPr>
        <a:xfrm>
          <a:off x="0" y="0"/>
          <a:ext cx="0" cy="0"/>
          <a:chOff x="0" y="0"/>
          <a:chExt cx="0" cy="0"/>
        </a:xfrm>
      </p:grpSpPr>
      <p:pic>
        <p:nvPicPr>
          <p:cNvPr id="2695" name="Google Shape;2695;p108" descr="C:\Users\ADMINI~1\AppData\Local\Temp\Rar$DI00.305\DEL_PRI_RGB.jpg"/>
          <p:cNvPicPr preferRelativeResize="0"/>
          <p:nvPr/>
        </p:nvPicPr>
        <p:blipFill rotWithShape="1">
          <a:blip r:embed="rId3">
            <a:alphaModFix/>
          </a:blip>
          <a:srcRect/>
          <a:stretch/>
        </p:blipFill>
        <p:spPr>
          <a:xfrm>
            <a:off x="77002" y="3641900"/>
            <a:ext cx="2786939" cy="955492"/>
          </a:xfrm>
          <a:prstGeom prst="rect">
            <a:avLst/>
          </a:prstGeom>
          <a:noFill/>
          <a:ln>
            <a:noFill/>
          </a:ln>
        </p:spPr>
      </p:pic>
      <p:sp>
        <p:nvSpPr>
          <p:cNvPr id="2696" name="Google Shape;2696;p108"/>
          <p:cNvSpPr txBox="1"/>
          <p:nvPr/>
        </p:nvSpPr>
        <p:spPr>
          <a:xfrm>
            <a:off x="459045" y="4457232"/>
            <a:ext cx="11384263" cy="2096960"/>
          </a:xfrm>
          <a:prstGeom prst="rect">
            <a:avLst/>
          </a:prstGeom>
          <a:noFill/>
          <a:ln>
            <a:noFill/>
          </a:ln>
        </p:spPr>
        <p:txBody>
          <a:bodyPr spcFirstLastPara="1" wrap="square" lIns="0" tIns="0" rIns="0" bIns="0" anchor="t" anchorCtr="0">
            <a:normAutofit/>
          </a:bodyPr>
          <a:lstStyle/>
          <a:p>
            <a:pPr marL="0" marR="0" lvl="0" indent="0" algn="l" rtl="0">
              <a:spcBef>
                <a:spcPts val="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Deloitte fait référence à un ou plusieurs cabinets membres de Deloitte Touche Tohmatsu Limited, société de droit anglais (« private company limited by guarantee »), et à son réseau de cabinets membres constitués en entités indépendantes et juridiquement distinctes. Pour en savoir plus sur la structure légale de Deloitte Touche Tohmatsu Limited et de ses cabinets membres, consulter www.deloitte.com/about. </a:t>
            </a:r>
            <a:endParaRPr/>
          </a:p>
          <a:p>
            <a:pPr marL="0" marR="0" lvl="0" indent="0" algn="l" rtl="0">
              <a:spcBef>
                <a:spcPts val="120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Fort d’un réseau de firmes membres dans plus de 150 pays, Deloitte allie des compétences de niveau international à des expertises locales pointues, afin d’accompagner ses clients dans leur développement partout où ils opèrent. Nos 264 000 professionnels sont animés par un objectif commun, faire de Deloitte la référence en matière d’excellence de service.</a:t>
            </a:r>
            <a:endParaRPr/>
          </a:p>
          <a:p>
            <a:pPr marL="0" marR="0" lvl="0" indent="0" algn="l" rtl="0">
              <a:spcBef>
                <a:spcPts val="120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Au Bénin, Deloitte mobilise un ensemble de compétences diversifiées pour répondre aux enjeux de ses clients, de toutes tailles et de tous secteurs – des grandes entreprises multinationales aux microentreprises locales, en passant par les entreprises moyennes. </a:t>
            </a:r>
            <a:endParaRPr/>
          </a:p>
          <a:p>
            <a:pPr marL="0" marR="0" lvl="0" indent="0" algn="l" rtl="0">
              <a:spcBef>
                <a:spcPts val="120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Le présent document et ses annexes sont confidentiels et réservés à l’usage interne exclusif du destinataire. Toute reproduction ou toute divulgation partielle ou totale à des tiers en est interdite, sauf accord écrit préalable de Deloitte Bénin. </a:t>
            </a:r>
            <a:endParaRPr/>
          </a:p>
          <a:p>
            <a:pPr marL="0" marR="0" lvl="0" indent="0" algn="l" rtl="0">
              <a:spcBef>
                <a:spcPts val="120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 2019 Deloitte Bénin SARL. Société du réseau Deloitte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79"/>
        <p:cNvGrpSpPr/>
        <p:nvPr/>
      </p:nvGrpSpPr>
      <p:grpSpPr>
        <a:xfrm>
          <a:off x="0" y="0"/>
          <a:ext cx="0" cy="0"/>
          <a:chOff x="0" y="0"/>
          <a:chExt cx="0" cy="0"/>
        </a:xfrm>
      </p:grpSpPr>
      <p:sp>
        <p:nvSpPr>
          <p:cNvPr id="1480" name="Google Shape;1480;p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Context &amp; Report objectives</a:t>
            </a:r>
            <a:endParaRPr/>
          </a:p>
        </p:txBody>
      </p:sp>
      <p:sp>
        <p:nvSpPr>
          <p:cNvPr id="1481" name="Google Shape;1481;p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6</a:t>
            </a:fld>
            <a:endParaRPr sz="651" b="0" i="0" u="none" strike="noStrike" cap="none">
              <a:solidFill>
                <a:srgbClr val="000000"/>
              </a:solidFill>
              <a:latin typeface="Verdana"/>
              <a:ea typeface="Verdana"/>
              <a:cs typeface="Verdana"/>
              <a:sym typeface="Verdana"/>
            </a:endParaRPr>
          </a:p>
        </p:txBody>
      </p:sp>
      <p:sp>
        <p:nvSpPr>
          <p:cNvPr id="1482" name="Google Shape;1482;p6"/>
          <p:cNvSpPr txBox="1">
            <a:spLocks noGrp="1"/>
          </p:cNvSpPr>
          <p:nvPr>
            <p:ph type="ftr" idx="11"/>
          </p:nvPr>
        </p:nvSpPr>
        <p:spPr>
          <a:xfrm>
            <a:off x="105415" y="6581185"/>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pSp>
        <p:nvGrpSpPr>
          <p:cNvPr id="1483" name="Google Shape;1483;p6"/>
          <p:cNvGrpSpPr/>
          <p:nvPr/>
        </p:nvGrpSpPr>
        <p:grpSpPr>
          <a:xfrm>
            <a:off x="47134" y="965408"/>
            <a:ext cx="12030075" cy="1015622"/>
            <a:chOff x="0" y="965407"/>
            <a:chExt cx="10079038" cy="1134298"/>
          </a:xfrm>
        </p:grpSpPr>
        <p:sp>
          <p:nvSpPr>
            <p:cNvPr id="1484" name="Google Shape;1484;p6"/>
            <p:cNvSpPr/>
            <p:nvPr/>
          </p:nvSpPr>
          <p:spPr>
            <a:xfrm>
              <a:off x="0" y="965408"/>
              <a:ext cx="10068260" cy="1108914"/>
            </a:xfrm>
            <a:prstGeom prst="rect">
              <a:avLst/>
            </a:prstGeom>
            <a:solidFill>
              <a:schemeClr val="accent1"/>
            </a:solidFill>
            <a:ln w="9525" cap="flat" cmpd="sng">
              <a:solidFill>
                <a:schemeClr val="lt1"/>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200"/>
                <a:buFont typeface="Noto Sans Symbols"/>
                <a:buNone/>
              </a:pPr>
              <a:endParaRPr sz="1200" b="1">
                <a:solidFill>
                  <a:schemeClr val="lt1"/>
                </a:solidFill>
                <a:latin typeface="Verdana"/>
                <a:ea typeface="Verdana"/>
                <a:cs typeface="Verdana"/>
                <a:sym typeface="Verdana"/>
              </a:endParaRPr>
            </a:p>
          </p:txBody>
        </p:sp>
        <p:grpSp>
          <p:nvGrpSpPr>
            <p:cNvPr id="1485" name="Google Shape;1485;p6"/>
            <p:cNvGrpSpPr/>
            <p:nvPr/>
          </p:nvGrpSpPr>
          <p:grpSpPr>
            <a:xfrm>
              <a:off x="48830" y="965407"/>
              <a:ext cx="10030208" cy="1134298"/>
              <a:chOff x="48830" y="991864"/>
              <a:chExt cx="10030208" cy="1134298"/>
            </a:xfrm>
          </p:grpSpPr>
          <p:sp>
            <p:nvSpPr>
              <p:cNvPr id="1486" name="Google Shape;1486;p6"/>
              <p:cNvSpPr/>
              <p:nvPr/>
            </p:nvSpPr>
            <p:spPr>
              <a:xfrm>
                <a:off x="48830" y="1292709"/>
                <a:ext cx="432737" cy="448234"/>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1600"/>
                  <a:buFont typeface="Noto Sans Symbols"/>
                  <a:buNone/>
                </a:pPr>
                <a:r>
                  <a:rPr lang="fr-FR" sz="1600" b="1">
                    <a:solidFill>
                      <a:schemeClr val="dk1"/>
                    </a:solidFill>
                    <a:latin typeface="Verdana"/>
                    <a:ea typeface="Verdana"/>
                    <a:cs typeface="Verdana"/>
                    <a:sym typeface="Verdana"/>
                  </a:rPr>
                  <a:t>1</a:t>
                </a:r>
                <a:endParaRPr/>
              </a:p>
            </p:txBody>
          </p:sp>
          <p:sp>
            <p:nvSpPr>
              <p:cNvPr id="1487" name="Google Shape;1487;p6"/>
              <p:cNvSpPr/>
              <p:nvPr/>
            </p:nvSpPr>
            <p:spPr>
              <a:xfrm>
                <a:off x="584701" y="991864"/>
                <a:ext cx="1978255" cy="11342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dirty="0">
                    <a:solidFill>
                      <a:schemeClr val="lt1"/>
                    </a:solidFill>
                    <a:latin typeface="Verdana"/>
                    <a:ea typeface="Verdana"/>
                  </a:rPr>
                  <a:t>MTN Benin holds a prominent position as a leading mobile operator in Benin, with a market share of over 60%.</a:t>
                </a:r>
              </a:p>
            </p:txBody>
          </p:sp>
          <p:sp>
            <p:nvSpPr>
              <p:cNvPr id="1488" name="Google Shape;1488;p6"/>
              <p:cNvSpPr/>
              <p:nvPr/>
            </p:nvSpPr>
            <p:spPr>
              <a:xfrm>
                <a:off x="2612447" y="1292709"/>
                <a:ext cx="432737" cy="448234"/>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1600"/>
                  <a:buFont typeface="Noto Sans Symbols"/>
                  <a:buNone/>
                </a:pPr>
                <a:r>
                  <a:rPr lang="fr-FR" sz="1600" b="1">
                    <a:solidFill>
                      <a:schemeClr val="dk1"/>
                    </a:solidFill>
                    <a:latin typeface="Verdana"/>
                    <a:ea typeface="Verdana"/>
                    <a:cs typeface="Verdana"/>
                    <a:sym typeface="Verdana"/>
                  </a:rPr>
                  <a:t>2</a:t>
                </a:r>
                <a:endParaRPr/>
              </a:p>
            </p:txBody>
          </p:sp>
          <p:sp>
            <p:nvSpPr>
              <p:cNvPr id="1489" name="Google Shape;1489;p6"/>
              <p:cNvSpPr/>
              <p:nvPr/>
            </p:nvSpPr>
            <p:spPr>
              <a:xfrm>
                <a:off x="3086932" y="1153298"/>
                <a:ext cx="197825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dirty="0">
                    <a:solidFill>
                      <a:schemeClr val="lt1"/>
                    </a:solidFill>
                    <a:latin typeface="Verdana"/>
                    <a:ea typeface="Verdana"/>
                    <a:cs typeface="Verdana"/>
                    <a:sym typeface="Verdana"/>
                  </a:rPr>
                  <a:t>It </a:t>
                </a:r>
                <a:r>
                  <a:rPr lang="fr-FR" sz="1200" b="1" dirty="0" err="1">
                    <a:solidFill>
                      <a:schemeClr val="lt1"/>
                    </a:solidFill>
                    <a:latin typeface="Verdana"/>
                    <a:ea typeface="Verdana"/>
                    <a:cs typeface="Verdana"/>
                    <a:sym typeface="Verdana"/>
                  </a:rPr>
                  <a:t>operates</a:t>
                </a:r>
                <a:r>
                  <a:rPr lang="fr-FR" sz="1200" b="1" dirty="0">
                    <a:solidFill>
                      <a:schemeClr val="lt1"/>
                    </a:solidFill>
                    <a:latin typeface="Verdana"/>
                    <a:ea typeface="Verdana"/>
                    <a:cs typeface="Verdana"/>
                    <a:sym typeface="Verdana"/>
                  </a:rPr>
                  <a:t> a network </a:t>
                </a:r>
                <a:r>
                  <a:rPr lang="fr-FR" sz="1200" b="1" dirty="0" err="1">
                    <a:solidFill>
                      <a:schemeClr val="lt1"/>
                    </a:solidFill>
                    <a:latin typeface="Verdana"/>
                    <a:ea typeface="Verdana"/>
                    <a:cs typeface="Verdana"/>
                    <a:sym typeface="Verdana"/>
                  </a:rPr>
                  <a:t>comprising</a:t>
                </a:r>
                <a:r>
                  <a:rPr lang="fr-FR" sz="1200" b="1" dirty="0">
                    <a:solidFill>
                      <a:schemeClr val="lt1"/>
                    </a:solidFill>
                    <a:latin typeface="Verdana"/>
                    <a:ea typeface="Verdana"/>
                    <a:cs typeface="Verdana"/>
                    <a:sym typeface="Verdana"/>
                  </a:rPr>
                  <a:t> of 675 2G, 3G and LTE sites </a:t>
                </a:r>
                <a:r>
                  <a:rPr lang="fr-FR" sz="1200" b="1" dirty="0" err="1">
                    <a:solidFill>
                      <a:schemeClr val="lt1"/>
                    </a:solidFill>
                    <a:latin typeface="Verdana"/>
                    <a:ea typeface="Verdana"/>
                    <a:cs typeface="Verdana"/>
                    <a:sym typeface="Verdana"/>
                  </a:rPr>
                  <a:t>across</a:t>
                </a:r>
                <a:r>
                  <a:rPr lang="fr-FR" sz="1200" b="1" dirty="0">
                    <a:solidFill>
                      <a:schemeClr val="lt1"/>
                    </a:solidFill>
                    <a:latin typeface="Verdana"/>
                    <a:ea typeface="Verdana"/>
                    <a:cs typeface="Verdana"/>
                    <a:sym typeface="Verdana"/>
                  </a:rPr>
                  <a:t> Benin. </a:t>
                </a:r>
                <a:endParaRPr dirty="0"/>
              </a:p>
            </p:txBody>
          </p:sp>
          <p:sp>
            <p:nvSpPr>
              <p:cNvPr id="1490" name="Google Shape;1490;p6"/>
              <p:cNvSpPr/>
              <p:nvPr/>
            </p:nvSpPr>
            <p:spPr>
              <a:xfrm>
                <a:off x="5176064" y="1292709"/>
                <a:ext cx="432737" cy="448234"/>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1600"/>
                  <a:buFont typeface="Noto Sans Symbols"/>
                  <a:buNone/>
                </a:pPr>
                <a:r>
                  <a:rPr lang="fr-FR" sz="1600" b="1">
                    <a:solidFill>
                      <a:schemeClr val="dk1"/>
                    </a:solidFill>
                    <a:latin typeface="Verdana"/>
                    <a:ea typeface="Verdana"/>
                    <a:cs typeface="Verdana"/>
                    <a:sym typeface="Verdana"/>
                  </a:rPr>
                  <a:t>3</a:t>
                </a:r>
                <a:endParaRPr/>
              </a:p>
            </p:txBody>
          </p:sp>
          <p:sp>
            <p:nvSpPr>
              <p:cNvPr id="1491" name="Google Shape;1491;p6"/>
              <p:cNvSpPr/>
              <p:nvPr/>
            </p:nvSpPr>
            <p:spPr>
              <a:xfrm>
                <a:off x="5601176" y="1007929"/>
                <a:ext cx="2093407"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dirty="0">
                    <a:solidFill>
                      <a:schemeClr val="lt1"/>
                    </a:solidFill>
                    <a:latin typeface="Verdana"/>
                    <a:ea typeface="Verdana"/>
                    <a:cs typeface="Verdana"/>
                    <a:sym typeface="Verdana"/>
                  </a:rPr>
                  <a:t>MTN Benin </a:t>
                </a:r>
                <a:r>
                  <a:rPr lang="fr-FR" sz="1200" b="1" dirty="0" err="1">
                    <a:solidFill>
                      <a:schemeClr val="lt1"/>
                    </a:solidFill>
                    <a:latin typeface="Verdana"/>
                    <a:ea typeface="Verdana"/>
                    <a:cs typeface="Verdana"/>
                    <a:sym typeface="Verdana"/>
                  </a:rPr>
                  <a:t>wants</a:t>
                </a:r>
                <a:r>
                  <a:rPr lang="fr-FR" sz="1200" b="1" dirty="0">
                    <a:solidFill>
                      <a:schemeClr val="lt1"/>
                    </a:solidFill>
                    <a:latin typeface="Verdana"/>
                    <a:ea typeface="Verdana"/>
                    <a:cs typeface="Verdana"/>
                    <a:sym typeface="Verdana"/>
                  </a:rPr>
                  <a:t> an </a:t>
                </a:r>
                <a:r>
                  <a:rPr lang="fr-FR" sz="1200" b="1" dirty="0" err="1">
                    <a:solidFill>
                      <a:schemeClr val="lt1"/>
                    </a:solidFill>
                    <a:latin typeface="Verdana"/>
                    <a:ea typeface="Verdana"/>
                    <a:cs typeface="Verdana"/>
                    <a:sym typeface="Verdana"/>
                  </a:rPr>
                  <a:t>independent</a:t>
                </a:r>
                <a:r>
                  <a:rPr lang="fr-FR" sz="1200" b="1" dirty="0">
                    <a:solidFill>
                      <a:schemeClr val="lt1"/>
                    </a:solidFill>
                    <a:latin typeface="Verdana"/>
                    <a:ea typeface="Verdana"/>
                    <a:cs typeface="Verdana"/>
                    <a:sym typeface="Verdana"/>
                  </a:rPr>
                  <a:t> </a:t>
                </a:r>
                <a:r>
                  <a:rPr lang="fr-FR" sz="1200" b="1" dirty="0" err="1">
                    <a:solidFill>
                      <a:schemeClr val="lt1"/>
                    </a:solidFill>
                    <a:latin typeface="Verdana"/>
                    <a:ea typeface="Verdana"/>
                    <a:cs typeface="Verdana"/>
                    <a:sym typeface="Verdana"/>
                  </a:rPr>
                  <a:t>assessment</a:t>
                </a:r>
                <a:r>
                  <a:rPr lang="fr-FR" sz="1200" b="1" dirty="0">
                    <a:solidFill>
                      <a:schemeClr val="lt1"/>
                    </a:solidFill>
                    <a:latin typeface="Verdana"/>
                    <a:ea typeface="Verdana"/>
                    <a:cs typeface="Verdana"/>
                    <a:sym typeface="Verdana"/>
                  </a:rPr>
                  <a:t> and benchmarking of its radio network </a:t>
                </a:r>
                <a:r>
                  <a:rPr lang="fr-FR" sz="1200" b="1" dirty="0" err="1">
                    <a:solidFill>
                      <a:schemeClr val="lt1"/>
                    </a:solidFill>
                    <a:latin typeface="Verdana"/>
                    <a:ea typeface="Verdana"/>
                    <a:cs typeface="Verdana"/>
                    <a:sym typeface="Verdana"/>
                  </a:rPr>
                  <a:t>through</a:t>
                </a:r>
                <a:r>
                  <a:rPr lang="fr-FR" sz="1200" b="1" dirty="0">
                    <a:solidFill>
                      <a:schemeClr val="lt1"/>
                    </a:solidFill>
                    <a:latin typeface="Verdana"/>
                    <a:ea typeface="Verdana"/>
                    <a:cs typeface="Verdana"/>
                    <a:sym typeface="Verdana"/>
                  </a:rPr>
                  <a:t> drive tests</a:t>
                </a:r>
                <a:endParaRPr sz="1200" dirty="0">
                  <a:solidFill>
                    <a:schemeClr val="lt1"/>
                  </a:solidFill>
                  <a:latin typeface="Verdana"/>
                  <a:ea typeface="Verdana"/>
                  <a:cs typeface="Verdana"/>
                  <a:sym typeface="Verdana"/>
                </a:endParaRPr>
              </a:p>
            </p:txBody>
          </p:sp>
          <p:sp>
            <p:nvSpPr>
              <p:cNvPr id="1492" name="Google Shape;1492;p6"/>
              <p:cNvSpPr/>
              <p:nvPr/>
            </p:nvSpPr>
            <p:spPr>
              <a:xfrm>
                <a:off x="7798718" y="1292709"/>
                <a:ext cx="432737" cy="448234"/>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1600"/>
                  <a:buFont typeface="Noto Sans Symbols"/>
                  <a:buNone/>
                </a:pPr>
                <a:r>
                  <a:rPr lang="fr-FR" sz="1600" b="1">
                    <a:solidFill>
                      <a:schemeClr val="dk1"/>
                    </a:solidFill>
                    <a:latin typeface="Verdana"/>
                    <a:ea typeface="Verdana"/>
                    <a:cs typeface="Verdana"/>
                    <a:sym typeface="Verdana"/>
                  </a:rPr>
                  <a:t>4</a:t>
                </a:r>
                <a:endParaRPr/>
              </a:p>
            </p:txBody>
          </p:sp>
          <p:sp>
            <p:nvSpPr>
              <p:cNvPr id="1493" name="Google Shape;1493;p6"/>
              <p:cNvSpPr/>
              <p:nvPr/>
            </p:nvSpPr>
            <p:spPr>
              <a:xfrm>
                <a:off x="8273202" y="1153298"/>
                <a:ext cx="1805836"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dirty="0">
                    <a:solidFill>
                      <a:schemeClr val="lt1"/>
                    </a:solidFill>
                    <a:latin typeface="Verdana"/>
                    <a:ea typeface="Verdana"/>
                    <a:cs typeface="Verdana"/>
                    <a:sym typeface="Verdana"/>
                  </a:rPr>
                  <a:t>MTN Benin </a:t>
                </a:r>
                <a:r>
                  <a:rPr lang="fr-FR" sz="1200" b="1" dirty="0" err="1">
                    <a:solidFill>
                      <a:schemeClr val="lt1"/>
                    </a:solidFill>
                    <a:latin typeface="Verdana"/>
                    <a:ea typeface="Verdana"/>
                    <a:cs typeface="Verdana"/>
                    <a:sym typeface="Verdana"/>
                  </a:rPr>
                  <a:t>also</a:t>
                </a:r>
                <a:r>
                  <a:rPr lang="fr-FR" sz="1200" b="1" dirty="0">
                    <a:solidFill>
                      <a:schemeClr val="lt1"/>
                    </a:solidFill>
                    <a:latin typeface="Verdana"/>
                    <a:ea typeface="Verdana"/>
                    <a:cs typeface="Verdana"/>
                    <a:sym typeface="Verdana"/>
                  </a:rPr>
                  <a:t> </a:t>
                </a:r>
                <a:r>
                  <a:rPr lang="fr-FR" sz="1200" b="1" dirty="0" err="1">
                    <a:solidFill>
                      <a:schemeClr val="lt1"/>
                    </a:solidFill>
                    <a:latin typeface="Verdana"/>
                    <a:ea typeface="Verdana"/>
                    <a:cs typeface="Verdana"/>
                    <a:sym typeface="Verdana"/>
                  </a:rPr>
                  <a:t>wants</a:t>
                </a:r>
                <a:r>
                  <a:rPr lang="fr-FR" sz="1200" b="1" dirty="0">
                    <a:solidFill>
                      <a:schemeClr val="lt1"/>
                    </a:solidFill>
                    <a:latin typeface="Verdana"/>
                    <a:ea typeface="Verdana"/>
                    <a:cs typeface="Verdana"/>
                    <a:sym typeface="Verdana"/>
                  </a:rPr>
                  <a:t> to </a:t>
                </a:r>
                <a:r>
                  <a:rPr lang="fr-FR" sz="1200" b="1" dirty="0" err="1">
                    <a:solidFill>
                      <a:schemeClr val="lt1"/>
                    </a:solidFill>
                    <a:latin typeface="Verdana"/>
                    <a:ea typeface="Verdana"/>
                    <a:cs typeface="Verdana"/>
                    <a:sym typeface="Verdana"/>
                  </a:rPr>
                  <a:t>ascertain</a:t>
                </a:r>
                <a:r>
                  <a:rPr lang="fr-FR" sz="1200" b="1" dirty="0">
                    <a:solidFill>
                      <a:schemeClr val="lt1"/>
                    </a:solidFill>
                    <a:latin typeface="Verdana"/>
                    <a:ea typeface="Verdana"/>
                    <a:cs typeface="Verdana"/>
                    <a:sym typeface="Verdana"/>
                  </a:rPr>
                  <a:t> network assurance and </a:t>
                </a:r>
                <a:r>
                  <a:rPr lang="fr-FR" sz="1200" b="1" dirty="0" err="1">
                    <a:solidFill>
                      <a:schemeClr val="lt1"/>
                    </a:solidFill>
                    <a:latin typeface="Verdana"/>
                    <a:ea typeface="Verdana"/>
                    <a:cs typeface="Verdana"/>
                    <a:sym typeface="Verdana"/>
                  </a:rPr>
                  <a:t>capacities</a:t>
                </a:r>
                <a:endParaRPr sz="1200" b="1" dirty="0">
                  <a:solidFill>
                    <a:schemeClr val="lt1"/>
                  </a:solidFill>
                  <a:latin typeface="Verdana"/>
                  <a:ea typeface="Verdana"/>
                  <a:cs typeface="Verdana"/>
                  <a:sym typeface="Verdana"/>
                </a:endParaRPr>
              </a:p>
            </p:txBody>
          </p:sp>
          <p:grpSp>
            <p:nvGrpSpPr>
              <p:cNvPr id="1494" name="Google Shape;1494;p6"/>
              <p:cNvGrpSpPr/>
              <p:nvPr/>
            </p:nvGrpSpPr>
            <p:grpSpPr>
              <a:xfrm>
                <a:off x="2543318" y="1251526"/>
                <a:ext cx="27382" cy="530600"/>
                <a:chOff x="2261955" y="1279582"/>
                <a:chExt cx="29613" cy="553998"/>
              </a:xfrm>
            </p:grpSpPr>
            <p:cxnSp>
              <p:nvCxnSpPr>
                <p:cNvPr id="1495" name="Google Shape;1495;p6"/>
                <p:cNvCxnSpPr/>
                <p:nvPr/>
              </p:nvCxnSpPr>
              <p:spPr>
                <a:xfrm>
                  <a:off x="2261955" y="1279582"/>
                  <a:ext cx="0" cy="553998"/>
                </a:xfrm>
                <a:prstGeom prst="straightConnector1">
                  <a:avLst/>
                </a:prstGeom>
                <a:noFill/>
                <a:ln w="9525" cap="flat" cmpd="sng">
                  <a:solidFill>
                    <a:schemeClr val="lt1"/>
                  </a:solidFill>
                  <a:prstDash val="solid"/>
                  <a:round/>
                  <a:headEnd type="none" w="sm" len="sm"/>
                  <a:tailEnd type="none" w="sm" len="sm"/>
                </a:ln>
              </p:spPr>
            </p:cxnSp>
            <p:cxnSp>
              <p:nvCxnSpPr>
                <p:cNvPr id="1496" name="Google Shape;1496;p6"/>
                <p:cNvCxnSpPr/>
                <p:nvPr/>
              </p:nvCxnSpPr>
              <p:spPr>
                <a:xfrm>
                  <a:off x="2291568" y="1279582"/>
                  <a:ext cx="0" cy="553998"/>
                </a:xfrm>
                <a:prstGeom prst="straightConnector1">
                  <a:avLst/>
                </a:prstGeom>
                <a:noFill/>
                <a:ln w="9525" cap="flat" cmpd="sng">
                  <a:solidFill>
                    <a:schemeClr val="lt1"/>
                  </a:solidFill>
                  <a:prstDash val="solid"/>
                  <a:round/>
                  <a:headEnd type="none" w="sm" len="sm"/>
                  <a:tailEnd type="none" w="sm" len="sm"/>
                </a:ln>
              </p:spPr>
            </p:cxnSp>
          </p:grpSp>
          <p:grpSp>
            <p:nvGrpSpPr>
              <p:cNvPr id="1497" name="Google Shape;1497;p6"/>
              <p:cNvGrpSpPr/>
              <p:nvPr/>
            </p:nvGrpSpPr>
            <p:grpSpPr>
              <a:xfrm>
                <a:off x="5106935" y="1251526"/>
                <a:ext cx="27382" cy="530600"/>
                <a:chOff x="5154991" y="1279582"/>
                <a:chExt cx="29613" cy="553998"/>
              </a:xfrm>
            </p:grpSpPr>
            <p:cxnSp>
              <p:nvCxnSpPr>
                <p:cNvPr id="1498" name="Google Shape;1498;p6"/>
                <p:cNvCxnSpPr/>
                <p:nvPr/>
              </p:nvCxnSpPr>
              <p:spPr>
                <a:xfrm>
                  <a:off x="5154991" y="1279582"/>
                  <a:ext cx="0" cy="553998"/>
                </a:xfrm>
                <a:prstGeom prst="straightConnector1">
                  <a:avLst/>
                </a:prstGeom>
                <a:noFill/>
                <a:ln w="9525" cap="flat" cmpd="sng">
                  <a:solidFill>
                    <a:schemeClr val="lt1"/>
                  </a:solidFill>
                  <a:prstDash val="solid"/>
                  <a:round/>
                  <a:headEnd type="none" w="sm" len="sm"/>
                  <a:tailEnd type="none" w="sm" len="sm"/>
                </a:ln>
              </p:spPr>
            </p:cxnSp>
            <p:cxnSp>
              <p:nvCxnSpPr>
                <p:cNvPr id="1499" name="Google Shape;1499;p6"/>
                <p:cNvCxnSpPr/>
                <p:nvPr/>
              </p:nvCxnSpPr>
              <p:spPr>
                <a:xfrm>
                  <a:off x="5184604" y="1279582"/>
                  <a:ext cx="0" cy="553998"/>
                </a:xfrm>
                <a:prstGeom prst="straightConnector1">
                  <a:avLst/>
                </a:prstGeom>
                <a:noFill/>
                <a:ln w="9525" cap="flat" cmpd="sng">
                  <a:solidFill>
                    <a:schemeClr val="lt1"/>
                  </a:solidFill>
                  <a:prstDash val="solid"/>
                  <a:round/>
                  <a:headEnd type="none" w="sm" len="sm"/>
                  <a:tailEnd type="none" w="sm" len="sm"/>
                </a:ln>
              </p:spPr>
            </p:cxnSp>
          </p:grpSp>
          <p:grpSp>
            <p:nvGrpSpPr>
              <p:cNvPr id="1500" name="Google Shape;1500;p6"/>
              <p:cNvGrpSpPr/>
              <p:nvPr/>
            </p:nvGrpSpPr>
            <p:grpSpPr>
              <a:xfrm>
                <a:off x="7729589" y="1251526"/>
                <a:ext cx="27382" cy="530600"/>
                <a:chOff x="7896015" y="1240680"/>
                <a:chExt cx="29613" cy="553998"/>
              </a:xfrm>
            </p:grpSpPr>
            <p:cxnSp>
              <p:nvCxnSpPr>
                <p:cNvPr id="1501" name="Google Shape;1501;p6"/>
                <p:cNvCxnSpPr/>
                <p:nvPr/>
              </p:nvCxnSpPr>
              <p:spPr>
                <a:xfrm>
                  <a:off x="7896015" y="1240680"/>
                  <a:ext cx="0" cy="553998"/>
                </a:xfrm>
                <a:prstGeom prst="straightConnector1">
                  <a:avLst/>
                </a:prstGeom>
                <a:noFill/>
                <a:ln w="9525" cap="flat" cmpd="sng">
                  <a:solidFill>
                    <a:schemeClr val="lt1"/>
                  </a:solidFill>
                  <a:prstDash val="solid"/>
                  <a:round/>
                  <a:headEnd type="none" w="sm" len="sm"/>
                  <a:tailEnd type="none" w="sm" len="sm"/>
                </a:ln>
              </p:spPr>
            </p:cxnSp>
            <p:cxnSp>
              <p:nvCxnSpPr>
                <p:cNvPr id="1502" name="Google Shape;1502;p6"/>
                <p:cNvCxnSpPr/>
                <p:nvPr/>
              </p:nvCxnSpPr>
              <p:spPr>
                <a:xfrm>
                  <a:off x="7925628" y="1240680"/>
                  <a:ext cx="0" cy="553998"/>
                </a:xfrm>
                <a:prstGeom prst="straightConnector1">
                  <a:avLst/>
                </a:prstGeom>
                <a:noFill/>
                <a:ln w="9525" cap="flat" cmpd="sng">
                  <a:solidFill>
                    <a:schemeClr val="lt1"/>
                  </a:solidFill>
                  <a:prstDash val="solid"/>
                  <a:round/>
                  <a:headEnd type="none" w="sm" len="sm"/>
                  <a:tailEnd type="none" w="sm" len="sm"/>
                </a:ln>
              </p:spPr>
            </p:cxnSp>
          </p:grpSp>
        </p:grpSp>
      </p:grpSp>
      <p:sp>
        <p:nvSpPr>
          <p:cNvPr id="1503" name="Google Shape;1503;p6"/>
          <p:cNvSpPr/>
          <p:nvPr/>
        </p:nvSpPr>
        <p:spPr>
          <a:xfrm>
            <a:off x="105415" y="1972684"/>
            <a:ext cx="11971793" cy="4390003"/>
          </a:xfrm>
          <a:prstGeom prst="rect">
            <a:avLst/>
          </a:prstGeom>
          <a:noFill/>
          <a:ln w="19050"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04" name="Google Shape;1504;p6"/>
          <p:cNvSpPr/>
          <p:nvPr/>
        </p:nvSpPr>
        <p:spPr>
          <a:xfrm>
            <a:off x="379010" y="2069439"/>
            <a:ext cx="11628000" cy="328942"/>
          </a:xfrm>
          <a:prstGeom prst="rect">
            <a:avLst/>
          </a:prstGeom>
          <a:solidFill>
            <a:schemeClr val="accent6"/>
          </a:solidFill>
          <a:ln>
            <a:noFill/>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200"/>
              <a:buFont typeface="Noto Sans Symbols"/>
              <a:buNone/>
            </a:pPr>
            <a:r>
              <a:rPr lang="fr-FR" sz="1200" b="1">
                <a:solidFill>
                  <a:schemeClr val="lt1"/>
                </a:solidFill>
                <a:latin typeface="Verdana"/>
                <a:ea typeface="Verdana"/>
                <a:cs typeface="Verdana"/>
                <a:sym typeface="Verdana"/>
              </a:rPr>
              <a:t>Overview of the NW QoS assessment scope</a:t>
            </a:r>
            <a:endParaRPr sz="1200" b="1">
              <a:solidFill>
                <a:schemeClr val="lt1"/>
              </a:solidFill>
              <a:latin typeface="Verdana"/>
              <a:ea typeface="Verdana"/>
              <a:cs typeface="Verdana"/>
              <a:sym typeface="Verdana"/>
            </a:endParaRPr>
          </a:p>
        </p:txBody>
      </p:sp>
      <p:sp>
        <p:nvSpPr>
          <p:cNvPr id="1505" name="Google Shape;1505;p6"/>
          <p:cNvSpPr/>
          <p:nvPr/>
        </p:nvSpPr>
        <p:spPr>
          <a:xfrm>
            <a:off x="442941" y="2427879"/>
            <a:ext cx="11564069" cy="728674"/>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spcBef>
                <a:spcPts val="0"/>
              </a:spcBef>
              <a:spcAft>
                <a:spcPts val="0"/>
              </a:spcAft>
              <a:buNone/>
            </a:pPr>
            <a:r>
              <a:rPr lang="en-US" sz="1200" dirty="0">
                <a:effectLst/>
                <a:latin typeface="Segoe UI" panose="020B0502040204020203" pitchFamily="34" charset="0"/>
              </a:rPr>
              <a:t>A comprehensive drive testing exercise to assess customer-perceived radio network quality in MTN Benin's 2G, 3G, and LTE network compared to competitors and as required by the regulator.</a:t>
            </a:r>
            <a:endParaRPr lang="en-US" sz="1200" dirty="0">
              <a:solidFill>
                <a:schemeClr val="dk1"/>
              </a:solidFill>
              <a:latin typeface="Verdana"/>
              <a:ea typeface="Verdana"/>
              <a:cs typeface="Verdana"/>
              <a:sym typeface="Verdana"/>
            </a:endParaRPr>
          </a:p>
        </p:txBody>
      </p:sp>
      <p:sp>
        <p:nvSpPr>
          <p:cNvPr id="1506" name="Google Shape;1506;p6"/>
          <p:cNvSpPr/>
          <p:nvPr/>
        </p:nvSpPr>
        <p:spPr>
          <a:xfrm>
            <a:off x="381953" y="3251710"/>
            <a:ext cx="11628000" cy="328942"/>
          </a:xfrm>
          <a:prstGeom prst="rect">
            <a:avLst/>
          </a:prstGeom>
          <a:solidFill>
            <a:schemeClr val="accent6"/>
          </a:solidFill>
          <a:ln>
            <a:noFill/>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Clr>
                <a:schemeClr val="dk1"/>
              </a:buClr>
              <a:buSzPts val="1100"/>
              <a:buFont typeface="Noto Sans Symbols"/>
              <a:buNone/>
            </a:pPr>
            <a:endParaRPr sz="1100" b="1">
              <a:solidFill>
                <a:schemeClr val="lt1"/>
              </a:solidFill>
              <a:latin typeface="Verdana"/>
              <a:ea typeface="Verdana"/>
              <a:cs typeface="Verdana"/>
              <a:sym typeface="Verdana"/>
            </a:endParaRPr>
          </a:p>
        </p:txBody>
      </p:sp>
      <p:grpSp>
        <p:nvGrpSpPr>
          <p:cNvPr id="1507" name="Google Shape;1507;p6"/>
          <p:cNvGrpSpPr/>
          <p:nvPr/>
        </p:nvGrpSpPr>
        <p:grpSpPr>
          <a:xfrm>
            <a:off x="6613667" y="3290159"/>
            <a:ext cx="4389648" cy="3032463"/>
            <a:chOff x="475351" y="3614253"/>
            <a:chExt cx="4389648" cy="3032463"/>
          </a:xfrm>
        </p:grpSpPr>
        <p:grpSp>
          <p:nvGrpSpPr>
            <p:cNvPr id="1508" name="Google Shape;1508;p6"/>
            <p:cNvGrpSpPr/>
            <p:nvPr/>
          </p:nvGrpSpPr>
          <p:grpSpPr>
            <a:xfrm>
              <a:off x="475351" y="4000665"/>
              <a:ext cx="4389648" cy="2646051"/>
              <a:chOff x="469816" y="4000665"/>
              <a:chExt cx="4389648" cy="2646051"/>
            </a:xfrm>
          </p:grpSpPr>
          <p:sp>
            <p:nvSpPr>
              <p:cNvPr id="1509" name="Google Shape;1509;p6"/>
              <p:cNvSpPr/>
              <p:nvPr/>
            </p:nvSpPr>
            <p:spPr>
              <a:xfrm>
                <a:off x="2293765" y="4454043"/>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0" name="Google Shape;1510;p6"/>
              <p:cNvSpPr/>
              <p:nvPr/>
            </p:nvSpPr>
            <p:spPr>
              <a:xfrm>
                <a:off x="2293765" y="5642473"/>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1" name="Google Shape;1511;p6"/>
              <p:cNvSpPr/>
              <p:nvPr/>
            </p:nvSpPr>
            <p:spPr>
              <a:xfrm>
                <a:off x="2838200" y="5343811"/>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2" name="Google Shape;1512;p6"/>
              <p:cNvSpPr/>
              <p:nvPr/>
            </p:nvSpPr>
            <p:spPr>
              <a:xfrm>
                <a:off x="2838200" y="4752705"/>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3" name="Google Shape;1513;p6"/>
              <p:cNvSpPr/>
              <p:nvPr/>
            </p:nvSpPr>
            <p:spPr>
              <a:xfrm>
                <a:off x="1749330" y="5343811"/>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4" name="Google Shape;1514;p6"/>
              <p:cNvSpPr/>
              <p:nvPr/>
            </p:nvSpPr>
            <p:spPr>
              <a:xfrm>
                <a:off x="1749330" y="4752705"/>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5" name="Google Shape;1515;p6"/>
              <p:cNvSpPr txBox="1"/>
              <p:nvPr/>
            </p:nvSpPr>
            <p:spPr>
              <a:xfrm>
                <a:off x="1851407" y="4000665"/>
                <a:ext cx="1503358"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dirty="0" err="1">
                    <a:solidFill>
                      <a:srgbClr val="757070"/>
                    </a:solidFill>
                    <a:latin typeface="Verdana"/>
                    <a:ea typeface="Verdana"/>
                    <a:cs typeface="Verdana"/>
                    <a:sym typeface="Verdana"/>
                  </a:rPr>
                  <a:t>Formulate</a:t>
                </a:r>
                <a:r>
                  <a:rPr lang="fr-FR" sz="900" dirty="0">
                    <a:solidFill>
                      <a:srgbClr val="757070"/>
                    </a:solidFill>
                    <a:latin typeface="Verdana"/>
                    <a:ea typeface="Verdana"/>
                    <a:cs typeface="Verdana"/>
                    <a:sym typeface="Verdana"/>
                  </a:rPr>
                  <a:t> drive test </a:t>
                </a:r>
                <a:r>
                  <a:rPr lang="fr-FR" sz="900" dirty="0" err="1">
                    <a:solidFill>
                      <a:srgbClr val="757070"/>
                    </a:solidFill>
                    <a:latin typeface="Verdana"/>
                    <a:ea typeface="Verdana"/>
                    <a:cs typeface="Verdana"/>
                    <a:sym typeface="Verdana"/>
                  </a:rPr>
                  <a:t>methodology</a:t>
                </a:r>
                <a:r>
                  <a:rPr lang="fr-FR" sz="900" dirty="0">
                    <a:solidFill>
                      <a:srgbClr val="757070"/>
                    </a:solidFill>
                    <a:latin typeface="Verdana"/>
                    <a:ea typeface="Verdana"/>
                    <a:cs typeface="Verdana"/>
                    <a:sym typeface="Verdana"/>
                  </a:rPr>
                  <a:t> and coverage</a:t>
                </a:r>
                <a:endParaRPr sz="900" dirty="0">
                  <a:solidFill>
                    <a:srgbClr val="757070"/>
                  </a:solidFill>
                  <a:latin typeface="Verdana"/>
                  <a:ea typeface="Verdana"/>
                  <a:cs typeface="Verdana"/>
                  <a:sym typeface="Verdana"/>
                </a:endParaRPr>
              </a:p>
            </p:txBody>
          </p:sp>
          <p:sp>
            <p:nvSpPr>
              <p:cNvPr id="1516" name="Google Shape;1516;p6"/>
              <p:cNvSpPr txBox="1"/>
              <p:nvPr/>
            </p:nvSpPr>
            <p:spPr>
              <a:xfrm>
                <a:off x="3483421" y="4821100"/>
                <a:ext cx="1376043"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Finalize reporting format and KPIs to be measured</a:t>
                </a:r>
                <a:endParaRPr sz="900">
                  <a:solidFill>
                    <a:srgbClr val="757070"/>
                  </a:solidFill>
                  <a:latin typeface="Verdana"/>
                  <a:ea typeface="Verdana"/>
                  <a:cs typeface="Verdana"/>
                  <a:sym typeface="Verdana"/>
                </a:endParaRPr>
              </a:p>
            </p:txBody>
          </p:sp>
          <p:sp>
            <p:nvSpPr>
              <p:cNvPr id="1517" name="Google Shape;1517;p6"/>
              <p:cNvSpPr txBox="1"/>
              <p:nvPr/>
            </p:nvSpPr>
            <p:spPr>
              <a:xfrm>
                <a:off x="3420518" y="5401617"/>
                <a:ext cx="1415845"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Conduct drive tests for MTN Benin and competitor’s network</a:t>
                </a:r>
                <a:endParaRPr sz="900">
                  <a:solidFill>
                    <a:srgbClr val="757070"/>
                  </a:solidFill>
                  <a:latin typeface="Verdana"/>
                  <a:ea typeface="Verdana"/>
                  <a:cs typeface="Verdana"/>
                  <a:sym typeface="Verdana"/>
                </a:endParaRPr>
              </a:p>
            </p:txBody>
          </p:sp>
          <p:sp>
            <p:nvSpPr>
              <p:cNvPr id="1518" name="Google Shape;1518;p6"/>
              <p:cNvSpPr txBox="1"/>
              <p:nvPr/>
            </p:nvSpPr>
            <p:spPr>
              <a:xfrm>
                <a:off x="1960916" y="6231218"/>
                <a:ext cx="1415845"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dirty="0" err="1">
                    <a:solidFill>
                      <a:srgbClr val="757070"/>
                    </a:solidFill>
                    <a:latin typeface="Verdana"/>
                    <a:ea typeface="Verdana"/>
                    <a:cs typeface="Verdana"/>
                    <a:sym typeface="Verdana"/>
                  </a:rPr>
                  <a:t>Validate</a:t>
                </a:r>
                <a:r>
                  <a:rPr lang="fr-FR" sz="900" dirty="0">
                    <a:solidFill>
                      <a:srgbClr val="757070"/>
                    </a:solidFill>
                    <a:latin typeface="Verdana"/>
                    <a:ea typeface="Verdana"/>
                    <a:cs typeface="Verdana"/>
                    <a:sym typeface="Verdana"/>
                  </a:rPr>
                  <a:t> </a:t>
                </a:r>
                <a:r>
                  <a:rPr lang="fr-FR" sz="900" dirty="0" err="1">
                    <a:solidFill>
                      <a:srgbClr val="757070"/>
                    </a:solidFill>
                    <a:latin typeface="Verdana"/>
                    <a:ea typeface="Verdana"/>
                    <a:cs typeface="Verdana"/>
                    <a:sym typeface="Verdana"/>
                  </a:rPr>
                  <a:t>results</a:t>
                </a:r>
                <a:r>
                  <a:rPr lang="fr-FR" sz="900" dirty="0">
                    <a:solidFill>
                      <a:srgbClr val="757070"/>
                    </a:solidFill>
                    <a:latin typeface="Verdana"/>
                    <a:ea typeface="Verdana"/>
                    <a:cs typeface="Verdana"/>
                    <a:sym typeface="Verdana"/>
                  </a:rPr>
                  <a:t> with MTN </a:t>
                </a:r>
                <a:r>
                  <a:rPr lang="fr-FR" sz="900" dirty="0" err="1">
                    <a:solidFill>
                      <a:srgbClr val="757070"/>
                    </a:solidFill>
                    <a:latin typeface="Verdana"/>
                    <a:ea typeface="Verdana"/>
                    <a:cs typeface="Verdana"/>
                    <a:sym typeface="Verdana"/>
                  </a:rPr>
                  <a:t>Benin’s</a:t>
                </a:r>
                <a:r>
                  <a:rPr lang="fr-FR" sz="900" dirty="0">
                    <a:solidFill>
                      <a:srgbClr val="757070"/>
                    </a:solidFill>
                    <a:latin typeface="Verdana"/>
                    <a:ea typeface="Verdana"/>
                    <a:cs typeface="Verdana"/>
                    <a:sym typeface="Verdana"/>
                  </a:rPr>
                  <a:t> radio planning team</a:t>
                </a:r>
                <a:endParaRPr sz="900" dirty="0">
                  <a:solidFill>
                    <a:srgbClr val="757070"/>
                  </a:solidFill>
                  <a:latin typeface="Verdana"/>
                  <a:ea typeface="Verdana"/>
                  <a:cs typeface="Verdana"/>
                  <a:sym typeface="Verdana"/>
                </a:endParaRPr>
              </a:p>
            </p:txBody>
          </p:sp>
          <p:sp>
            <p:nvSpPr>
              <p:cNvPr id="1519" name="Google Shape;1519;p6"/>
              <p:cNvSpPr txBox="1"/>
              <p:nvPr/>
            </p:nvSpPr>
            <p:spPr>
              <a:xfrm>
                <a:off x="469816" y="5447105"/>
                <a:ext cx="1272577" cy="69249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Benchmark key KPIs between MTN, competition and regulator defined KPIs levels</a:t>
                </a:r>
                <a:endParaRPr sz="900">
                  <a:solidFill>
                    <a:srgbClr val="757070"/>
                  </a:solidFill>
                  <a:latin typeface="Verdana"/>
                  <a:ea typeface="Verdana"/>
                  <a:cs typeface="Verdana"/>
                  <a:sym typeface="Verdana"/>
                </a:endParaRPr>
              </a:p>
            </p:txBody>
          </p:sp>
          <p:sp>
            <p:nvSpPr>
              <p:cNvPr id="1520" name="Google Shape;1520;p6"/>
              <p:cNvSpPr txBox="1"/>
              <p:nvPr/>
            </p:nvSpPr>
            <p:spPr>
              <a:xfrm>
                <a:off x="637486" y="4821100"/>
                <a:ext cx="1155180"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Recommendations for network improvement</a:t>
                </a:r>
                <a:endParaRPr sz="900">
                  <a:solidFill>
                    <a:srgbClr val="757070"/>
                  </a:solidFill>
                  <a:latin typeface="Verdana"/>
                  <a:ea typeface="Verdana"/>
                  <a:cs typeface="Verdana"/>
                  <a:sym typeface="Verdana"/>
                </a:endParaRPr>
              </a:p>
            </p:txBody>
          </p:sp>
          <p:grpSp>
            <p:nvGrpSpPr>
              <p:cNvPr id="1521" name="Google Shape;1521;p6"/>
              <p:cNvGrpSpPr/>
              <p:nvPr/>
            </p:nvGrpSpPr>
            <p:grpSpPr>
              <a:xfrm>
                <a:off x="2439551" y="4553334"/>
                <a:ext cx="367631" cy="367631"/>
                <a:chOff x="4220" y="1197"/>
                <a:chExt cx="340" cy="340"/>
              </a:xfrm>
            </p:grpSpPr>
            <p:sp>
              <p:nvSpPr>
                <p:cNvPr id="1522" name="Google Shape;1522;p6"/>
                <p:cNvSpPr/>
                <p:nvPr/>
              </p:nvSpPr>
              <p:spPr>
                <a:xfrm>
                  <a:off x="4220" y="1197"/>
                  <a:ext cx="340" cy="340"/>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3" name="Google Shape;1523;p6"/>
                <p:cNvSpPr/>
                <p:nvPr/>
              </p:nvSpPr>
              <p:spPr>
                <a:xfrm>
                  <a:off x="4312" y="1261"/>
                  <a:ext cx="156" cy="212"/>
                </a:xfrm>
                <a:custGeom>
                  <a:avLst/>
                  <a:gdLst/>
                  <a:ahLst/>
                  <a:cxnLst/>
                  <a:rect l="l" t="t" r="r" b="b"/>
                  <a:pathLst>
                    <a:path w="235" h="320" extrusionOk="0">
                      <a:moveTo>
                        <a:pt x="234" y="81"/>
                      </a:moveTo>
                      <a:cubicBezTo>
                        <a:pt x="234" y="80"/>
                        <a:pt x="233" y="78"/>
                        <a:pt x="232" y="77"/>
                      </a:cubicBezTo>
                      <a:cubicBezTo>
                        <a:pt x="157" y="3"/>
                        <a:pt x="157" y="3"/>
                        <a:pt x="157" y="3"/>
                      </a:cubicBezTo>
                      <a:cubicBezTo>
                        <a:pt x="156" y="2"/>
                        <a:pt x="155" y="1"/>
                        <a:pt x="154" y="0"/>
                      </a:cubicBezTo>
                      <a:cubicBezTo>
                        <a:pt x="152" y="0"/>
                        <a:pt x="151" y="0"/>
                        <a:pt x="150" y="0"/>
                      </a:cubicBez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85"/>
                        <a:pt x="235" y="85"/>
                        <a:pt x="235" y="85"/>
                      </a:cubicBezTo>
                      <a:cubicBezTo>
                        <a:pt x="235" y="84"/>
                        <a:pt x="235" y="82"/>
                        <a:pt x="234" y="81"/>
                      </a:cubicBezTo>
                      <a:close/>
                      <a:moveTo>
                        <a:pt x="160" y="36"/>
                      </a:moveTo>
                      <a:cubicBezTo>
                        <a:pt x="199" y="74"/>
                        <a:pt x="199" y="74"/>
                        <a:pt x="199" y="74"/>
                      </a:cubicBezTo>
                      <a:cubicBezTo>
                        <a:pt x="160" y="74"/>
                        <a:pt x="160" y="74"/>
                        <a:pt x="160" y="74"/>
                      </a:cubicBezTo>
                      <a:lnTo>
                        <a:pt x="160" y="36"/>
                      </a:lnTo>
                      <a:close/>
                      <a:moveTo>
                        <a:pt x="22" y="298"/>
                      </a:moveTo>
                      <a:cubicBezTo>
                        <a:pt x="22" y="21"/>
                        <a:pt x="22" y="21"/>
                        <a:pt x="22" y="21"/>
                      </a:cubicBezTo>
                      <a:cubicBezTo>
                        <a:pt x="139" y="21"/>
                        <a:pt x="139" y="21"/>
                        <a:pt x="139" y="21"/>
                      </a:cubicBezTo>
                      <a:cubicBezTo>
                        <a:pt x="139" y="85"/>
                        <a:pt x="139" y="85"/>
                        <a:pt x="139" y="85"/>
                      </a:cubicBezTo>
                      <a:cubicBezTo>
                        <a:pt x="139" y="91"/>
                        <a:pt x="144" y="96"/>
                        <a:pt x="150" y="96"/>
                      </a:cubicBezTo>
                      <a:cubicBezTo>
                        <a:pt x="214" y="96"/>
                        <a:pt x="214" y="96"/>
                        <a:pt x="214" y="96"/>
                      </a:cubicBezTo>
                      <a:cubicBezTo>
                        <a:pt x="214" y="298"/>
                        <a:pt x="214" y="298"/>
                        <a:pt x="214" y="298"/>
                      </a:cubicBezTo>
                      <a:lnTo>
                        <a:pt x="22" y="29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4" name="Google Shape;1524;p6"/>
                <p:cNvSpPr/>
                <p:nvPr/>
              </p:nvSpPr>
              <p:spPr>
                <a:xfrm>
                  <a:off x="4340" y="1431"/>
                  <a:ext cx="99" cy="14"/>
                </a:xfrm>
                <a:custGeom>
                  <a:avLst/>
                  <a:gdLst/>
                  <a:ahLst/>
                  <a:cxnLst/>
                  <a:rect l="l" t="t" r="r" b="b"/>
                  <a:pathLst>
                    <a:path w="149" h="21" extrusionOk="0">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5" name="Google Shape;1525;p6"/>
                <p:cNvSpPr/>
                <p:nvPr/>
              </p:nvSpPr>
              <p:spPr>
                <a:xfrm>
                  <a:off x="4340" y="1402"/>
                  <a:ext cx="99" cy="14"/>
                </a:xfrm>
                <a:custGeom>
                  <a:avLst/>
                  <a:gdLst/>
                  <a:ahLst/>
                  <a:cxnLst/>
                  <a:rect l="l" t="t" r="r" b="b"/>
                  <a:pathLst>
                    <a:path w="149" h="21" extrusionOk="0">
                      <a:moveTo>
                        <a:pt x="139" y="0"/>
                      </a:moveTo>
                      <a:cubicBezTo>
                        <a:pt x="11" y="0"/>
                        <a:pt x="11" y="0"/>
                        <a:pt x="11" y="0"/>
                      </a:cubicBezTo>
                      <a:cubicBezTo>
                        <a:pt x="5" y="0"/>
                        <a:pt x="0" y="5"/>
                        <a:pt x="0" y="11"/>
                      </a:cubicBezTo>
                      <a:cubicBezTo>
                        <a:pt x="0" y="17"/>
                        <a:pt x="5" y="21"/>
                        <a:pt x="11" y="21"/>
                      </a:cubicBezTo>
                      <a:cubicBezTo>
                        <a:pt x="139" y="21"/>
                        <a:pt x="139" y="21"/>
                        <a:pt x="139" y="21"/>
                      </a:cubicBezTo>
                      <a:cubicBezTo>
                        <a:pt x="145" y="21"/>
                        <a:pt x="149" y="17"/>
                        <a:pt x="149" y="11"/>
                      </a:cubicBezTo>
                      <a:cubicBezTo>
                        <a:pt x="149" y="5"/>
                        <a:pt x="145" y="0"/>
                        <a:pt x="139"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6" name="Google Shape;1526;p6"/>
                <p:cNvSpPr/>
                <p:nvPr/>
              </p:nvSpPr>
              <p:spPr>
                <a:xfrm>
                  <a:off x="4340" y="1374"/>
                  <a:ext cx="99" cy="14"/>
                </a:xfrm>
                <a:custGeom>
                  <a:avLst/>
                  <a:gdLst/>
                  <a:ahLst/>
                  <a:cxnLst/>
                  <a:rect l="l" t="t" r="r" b="b"/>
                  <a:pathLst>
                    <a:path w="149" h="22" extrusionOk="0">
                      <a:moveTo>
                        <a:pt x="139" y="0"/>
                      </a:moveTo>
                      <a:cubicBezTo>
                        <a:pt x="11" y="0"/>
                        <a:pt x="11" y="0"/>
                        <a:pt x="11" y="0"/>
                      </a:cubicBezTo>
                      <a:cubicBezTo>
                        <a:pt x="5" y="0"/>
                        <a:pt x="0" y="5"/>
                        <a:pt x="0" y="11"/>
                      </a:cubicBezTo>
                      <a:cubicBezTo>
                        <a:pt x="0" y="17"/>
                        <a:pt x="5" y="22"/>
                        <a:pt x="11" y="22"/>
                      </a:cubicBezTo>
                      <a:cubicBezTo>
                        <a:pt x="139" y="22"/>
                        <a:pt x="139" y="22"/>
                        <a:pt x="139" y="22"/>
                      </a:cubicBezTo>
                      <a:cubicBezTo>
                        <a:pt x="145" y="22"/>
                        <a:pt x="149" y="17"/>
                        <a:pt x="149" y="11"/>
                      </a:cubicBezTo>
                      <a:cubicBezTo>
                        <a:pt x="149" y="5"/>
                        <a:pt x="145" y="0"/>
                        <a:pt x="139"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7" name="Google Shape;1527;p6"/>
                <p:cNvSpPr/>
                <p:nvPr/>
              </p:nvSpPr>
              <p:spPr>
                <a:xfrm>
                  <a:off x="4340" y="1346"/>
                  <a:ext cx="99" cy="14"/>
                </a:xfrm>
                <a:custGeom>
                  <a:avLst/>
                  <a:gdLst/>
                  <a:ahLst/>
                  <a:cxnLst/>
                  <a:rect l="l" t="t" r="r" b="b"/>
                  <a:pathLst>
                    <a:path w="149" h="21" extrusionOk="0">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28" name="Google Shape;1528;p6"/>
              <p:cNvGrpSpPr/>
              <p:nvPr/>
            </p:nvGrpSpPr>
            <p:grpSpPr>
              <a:xfrm>
                <a:off x="2983082" y="4861628"/>
                <a:ext cx="367041" cy="367041"/>
                <a:chOff x="3780" y="2658"/>
                <a:chExt cx="340" cy="340"/>
              </a:xfrm>
            </p:grpSpPr>
            <p:sp>
              <p:nvSpPr>
                <p:cNvPr id="1529" name="Google Shape;1529;p6"/>
                <p:cNvSpPr/>
                <p:nvPr/>
              </p:nvSpPr>
              <p:spPr>
                <a:xfrm>
                  <a:off x="3858" y="2799"/>
                  <a:ext cx="28" cy="14"/>
                </a:xfrm>
                <a:custGeom>
                  <a:avLst/>
                  <a:gdLst/>
                  <a:ahLst/>
                  <a:cxnLst/>
                  <a:rect l="l" t="t" r="r" b="b"/>
                  <a:pathLst>
                    <a:path w="43" h="21" extrusionOk="0">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0" name="Google Shape;1530;p6"/>
                <p:cNvSpPr/>
                <p:nvPr/>
              </p:nvSpPr>
              <p:spPr>
                <a:xfrm>
                  <a:off x="3858" y="2757"/>
                  <a:ext cx="28" cy="14"/>
                </a:xfrm>
                <a:custGeom>
                  <a:avLst/>
                  <a:gdLst/>
                  <a:ahLst/>
                  <a:cxnLst/>
                  <a:rect l="l" t="t" r="r" b="b"/>
                  <a:pathLst>
                    <a:path w="43" h="21" extrusionOk="0">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1" name="Google Shape;1531;p6"/>
                <p:cNvSpPr/>
                <p:nvPr/>
              </p:nvSpPr>
              <p:spPr>
                <a:xfrm>
                  <a:off x="3858" y="2842"/>
                  <a:ext cx="28" cy="14"/>
                </a:xfrm>
                <a:custGeom>
                  <a:avLst/>
                  <a:gdLst/>
                  <a:ahLst/>
                  <a:cxnLst/>
                  <a:rect l="l" t="t" r="r" b="b"/>
                  <a:pathLst>
                    <a:path w="43" h="21" extrusionOk="0">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2" name="Google Shape;1532;p6"/>
                <p:cNvSpPr/>
                <p:nvPr/>
              </p:nvSpPr>
              <p:spPr>
                <a:xfrm>
                  <a:off x="3907" y="2799"/>
                  <a:ext cx="135" cy="14"/>
                </a:xfrm>
                <a:custGeom>
                  <a:avLst/>
                  <a:gdLst/>
                  <a:ahLst/>
                  <a:cxnLst/>
                  <a:rect l="l" t="t" r="r" b="b"/>
                  <a:pathLst>
                    <a:path w="202" h="21" extrusionOk="0">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3" name="Google Shape;1533;p6"/>
                <p:cNvSpPr/>
                <p:nvPr/>
              </p:nvSpPr>
              <p:spPr>
                <a:xfrm>
                  <a:off x="3907" y="2757"/>
                  <a:ext cx="135" cy="14"/>
                </a:xfrm>
                <a:custGeom>
                  <a:avLst/>
                  <a:gdLst/>
                  <a:ahLst/>
                  <a:cxnLst/>
                  <a:rect l="l" t="t" r="r" b="b"/>
                  <a:pathLst>
                    <a:path w="202" h="21" extrusionOk="0">
                      <a:moveTo>
                        <a:pt x="10" y="21"/>
                      </a:moveTo>
                      <a:cubicBezTo>
                        <a:pt x="192" y="21"/>
                        <a:pt x="192" y="21"/>
                        <a:pt x="192" y="21"/>
                      </a:cubicBezTo>
                      <a:cubicBezTo>
                        <a:pt x="198" y="21"/>
                        <a:pt x="202" y="17"/>
                        <a:pt x="202" y="11"/>
                      </a:cubicBezTo>
                      <a:cubicBezTo>
                        <a:pt x="202" y="5"/>
                        <a:pt x="198" y="0"/>
                        <a:pt x="192" y="0"/>
                      </a:cubicBezTo>
                      <a:cubicBezTo>
                        <a:pt x="10" y="0"/>
                        <a:pt x="10" y="0"/>
                        <a:pt x="10" y="0"/>
                      </a:cubicBezTo>
                      <a:cubicBezTo>
                        <a:pt x="4" y="0"/>
                        <a:pt x="0" y="5"/>
                        <a:pt x="0" y="11"/>
                      </a:cubicBezTo>
                      <a:cubicBezTo>
                        <a:pt x="0" y="17"/>
                        <a:pt x="4" y="21"/>
                        <a:pt x="10" y="2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4" name="Google Shape;1534;p6"/>
                <p:cNvSpPr/>
                <p:nvPr/>
              </p:nvSpPr>
              <p:spPr>
                <a:xfrm>
                  <a:off x="3907" y="2842"/>
                  <a:ext cx="135" cy="14"/>
                </a:xfrm>
                <a:custGeom>
                  <a:avLst/>
                  <a:gdLst/>
                  <a:ahLst/>
                  <a:cxnLst/>
                  <a:rect l="l" t="t" r="r" b="b"/>
                  <a:pathLst>
                    <a:path w="202" h="21" extrusionOk="0">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5" name="Google Shape;1535;p6"/>
                <p:cNvSpPr/>
                <p:nvPr/>
              </p:nvSpPr>
              <p:spPr>
                <a:xfrm>
                  <a:off x="3858" y="2884"/>
                  <a:ext cx="28" cy="14"/>
                </a:xfrm>
                <a:custGeom>
                  <a:avLst/>
                  <a:gdLst/>
                  <a:ahLst/>
                  <a:cxnLst/>
                  <a:rect l="l" t="t" r="r" b="b"/>
                  <a:pathLst>
                    <a:path w="43" h="21" extrusionOk="0">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6" name="Google Shape;1536;p6"/>
                <p:cNvSpPr/>
                <p:nvPr/>
              </p:nvSpPr>
              <p:spPr>
                <a:xfrm>
                  <a:off x="3907" y="2884"/>
                  <a:ext cx="135" cy="14"/>
                </a:xfrm>
                <a:custGeom>
                  <a:avLst/>
                  <a:gdLst/>
                  <a:ahLst/>
                  <a:cxnLst/>
                  <a:rect l="l" t="t" r="r" b="b"/>
                  <a:pathLst>
                    <a:path w="202" h="21" extrusionOk="0">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7" name="Google Shape;1537;p6"/>
                <p:cNvSpPr/>
                <p:nvPr/>
              </p:nvSpPr>
              <p:spPr>
                <a:xfrm>
                  <a:off x="3780" y="2658"/>
                  <a:ext cx="340" cy="340"/>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38" name="Google Shape;1538;p6"/>
              <p:cNvGrpSpPr/>
              <p:nvPr/>
            </p:nvGrpSpPr>
            <p:grpSpPr>
              <a:xfrm>
                <a:off x="2964445" y="5447089"/>
                <a:ext cx="367982" cy="367982"/>
                <a:chOff x="3220" y="2949"/>
                <a:chExt cx="340" cy="340"/>
              </a:xfrm>
            </p:grpSpPr>
            <p:sp>
              <p:nvSpPr>
                <p:cNvPr id="1539" name="Google Shape;1539;p6"/>
                <p:cNvSpPr/>
                <p:nvPr/>
              </p:nvSpPr>
              <p:spPr>
                <a:xfrm>
                  <a:off x="3220" y="2949"/>
                  <a:ext cx="340" cy="340"/>
                </a:xfrm>
                <a:custGeom>
                  <a:avLst/>
                  <a:gdLst/>
                  <a:ahLst/>
                  <a:cxnLst/>
                  <a:rect l="l" t="t" r="r" b="b"/>
                  <a:pathLst>
                    <a:path w="512" h="512" extrusionOk="0">
                      <a:moveTo>
                        <a:pt x="256" y="22"/>
                      </a:moveTo>
                      <a:cubicBezTo>
                        <a:pt x="385" y="22"/>
                        <a:pt x="491" y="127"/>
                        <a:pt x="491" y="256"/>
                      </a:cubicBezTo>
                      <a:cubicBezTo>
                        <a:pt x="491" y="386"/>
                        <a:pt x="385" y="491"/>
                        <a:pt x="256" y="491"/>
                      </a:cubicBezTo>
                      <a:cubicBezTo>
                        <a:pt x="127" y="491"/>
                        <a:pt x="21" y="386"/>
                        <a:pt x="21" y="256"/>
                      </a:cubicBezTo>
                      <a:cubicBezTo>
                        <a:pt x="21" y="127"/>
                        <a:pt x="127" y="22"/>
                        <a:pt x="256" y="22"/>
                      </a:cubicBezTo>
                      <a:moveTo>
                        <a:pt x="256" y="0"/>
                      </a:moveTo>
                      <a:cubicBezTo>
                        <a:pt x="115" y="0"/>
                        <a:pt x="0" y="115"/>
                        <a:pt x="0" y="256"/>
                      </a:cubicBezTo>
                      <a:cubicBezTo>
                        <a:pt x="0" y="398"/>
                        <a:pt x="115" y="512"/>
                        <a:pt x="256" y="512"/>
                      </a:cubicBezTo>
                      <a:cubicBezTo>
                        <a:pt x="397" y="512"/>
                        <a:pt x="512" y="398"/>
                        <a:pt x="512" y="256"/>
                      </a:cubicBezTo>
                      <a:cubicBezTo>
                        <a:pt x="512" y="115"/>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40" name="Google Shape;1540;p6"/>
                <p:cNvSpPr/>
                <p:nvPr/>
              </p:nvSpPr>
              <p:spPr>
                <a:xfrm>
                  <a:off x="3312" y="3018"/>
                  <a:ext cx="156" cy="207"/>
                </a:xfrm>
                <a:custGeom>
                  <a:avLst/>
                  <a:gdLst/>
                  <a:ahLst/>
                  <a:cxnLst/>
                  <a:rect l="l" t="t" r="r" b="b"/>
                  <a:pathLst>
                    <a:path w="234" h="312" extrusionOk="0">
                      <a:moveTo>
                        <a:pt x="94" y="170"/>
                      </a:moveTo>
                      <a:cubicBezTo>
                        <a:pt x="92" y="174"/>
                        <a:pt x="89" y="176"/>
                        <a:pt x="85" y="176"/>
                      </a:cubicBezTo>
                      <a:cubicBezTo>
                        <a:pt x="83" y="176"/>
                        <a:pt x="81" y="175"/>
                        <a:pt x="80" y="174"/>
                      </a:cubicBezTo>
                      <a:cubicBezTo>
                        <a:pt x="57" y="161"/>
                        <a:pt x="42" y="136"/>
                        <a:pt x="42" y="110"/>
                      </a:cubicBezTo>
                      <a:cubicBezTo>
                        <a:pt x="42" y="83"/>
                        <a:pt x="57" y="58"/>
                        <a:pt x="80" y="45"/>
                      </a:cubicBezTo>
                      <a:cubicBezTo>
                        <a:pt x="85" y="42"/>
                        <a:pt x="91" y="44"/>
                        <a:pt x="94" y="49"/>
                      </a:cubicBezTo>
                      <a:cubicBezTo>
                        <a:pt x="97" y="54"/>
                        <a:pt x="95" y="61"/>
                        <a:pt x="90" y="63"/>
                      </a:cubicBezTo>
                      <a:cubicBezTo>
                        <a:pt x="74" y="73"/>
                        <a:pt x="64" y="91"/>
                        <a:pt x="64" y="110"/>
                      </a:cubicBezTo>
                      <a:cubicBezTo>
                        <a:pt x="64" y="129"/>
                        <a:pt x="74" y="146"/>
                        <a:pt x="90" y="156"/>
                      </a:cubicBezTo>
                      <a:cubicBezTo>
                        <a:pt x="95" y="159"/>
                        <a:pt x="97" y="165"/>
                        <a:pt x="94" y="170"/>
                      </a:cubicBezTo>
                      <a:close/>
                      <a:moveTo>
                        <a:pt x="79" y="198"/>
                      </a:moveTo>
                      <a:cubicBezTo>
                        <a:pt x="44" y="182"/>
                        <a:pt x="21" y="148"/>
                        <a:pt x="21" y="110"/>
                      </a:cubicBezTo>
                      <a:cubicBezTo>
                        <a:pt x="21" y="71"/>
                        <a:pt x="44" y="37"/>
                        <a:pt x="79" y="22"/>
                      </a:cubicBezTo>
                      <a:cubicBezTo>
                        <a:pt x="84" y="19"/>
                        <a:pt x="86" y="13"/>
                        <a:pt x="84" y="8"/>
                      </a:cubicBezTo>
                      <a:cubicBezTo>
                        <a:pt x="82" y="2"/>
                        <a:pt x="75" y="0"/>
                        <a:pt x="70" y="2"/>
                      </a:cubicBezTo>
                      <a:cubicBezTo>
                        <a:pt x="27" y="21"/>
                        <a:pt x="0" y="63"/>
                        <a:pt x="0" y="110"/>
                      </a:cubicBezTo>
                      <a:cubicBezTo>
                        <a:pt x="0" y="156"/>
                        <a:pt x="27" y="199"/>
                        <a:pt x="70" y="217"/>
                      </a:cubicBezTo>
                      <a:cubicBezTo>
                        <a:pt x="71" y="218"/>
                        <a:pt x="73" y="218"/>
                        <a:pt x="74" y="218"/>
                      </a:cubicBezTo>
                      <a:cubicBezTo>
                        <a:pt x="78" y="218"/>
                        <a:pt x="82" y="216"/>
                        <a:pt x="84" y="212"/>
                      </a:cubicBezTo>
                      <a:cubicBezTo>
                        <a:pt x="86" y="206"/>
                        <a:pt x="84" y="200"/>
                        <a:pt x="79" y="198"/>
                      </a:cubicBezTo>
                      <a:close/>
                      <a:moveTo>
                        <a:pt x="128" y="140"/>
                      </a:moveTo>
                      <a:cubicBezTo>
                        <a:pt x="128" y="302"/>
                        <a:pt x="128" y="302"/>
                        <a:pt x="128" y="302"/>
                      </a:cubicBezTo>
                      <a:cubicBezTo>
                        <a:pt x="128" y="308"/>
                        <a:pt x="123" y="312"/>
                        <a:pt x="117" y="312"/>
                      </a:cubicBezTo>
                      <a:cubicBezTo>
                        <a:pt x="111" y="312"/>
                        <a:pt x="106" y="308"/>
                        <a:pt x="106" y="302"/>
                      </a:cubicBezTo>
                      <a:cubicBezTo>
                        <a:pt x="106" y="140"/>
                        <a:pt x="106" y="140"/>
                        <a:pt x="106" y="140"/>
                      </a:cubicBezTo>
                      <a:cubicBezTo>
                        <a:pt x="94" y="135"/>
                        <a:pt x="85" y="124"/>
                        <a:pt x="85" y="110"/>
                      </a:cubicBezTo>
                      <a:cubicBezTo>
                        <a:pt x="85" y="92"/>
                        <a:pt x="99" y="78"/>
                        <a:pt x="117" y="78"/>
                      </a:cubicBezTo>
                      <a:cubicBezTo>
                        <a:pt x="135" y="78"/>
                        <a:pt x="149" y="92"/>
                        <a:pt x="149" y="110"/>
                      </a:cubicBezTo>
                      <a:cubicBezTo>
                        <a:pt x="149" y="124"/>
                        <a:pt x="140" y="135"/>
                        <a:pt x="128" y="140"/>
                      </a:cubicBezTo>
                      <a:close/>
                      <a:moveTo>
                        <a:pt x="106" y="110"/>
                      </a:moveTo>
                      <a:cubicBezTo>
                        <a:pt x="106" y="116"/>
                        <a:pt x="111" y="120"/>
                        <a:pt x="117" y="120"/>
                      </a:cubicBezTo>
                      <a:cubicBezTo>
                        <a:pt x="123" y="120"/>
                        <a:pt x="128" y="116"/>
                        <a:pt x="128" y="110"/>
                      </a:cubicBezTo>
                      <a:cubicBezTo>
                        <a:pt x="128" y="104"/>
                        <a:pt x="123" y="99"/>
                        <a:pt x="117" y="99"/>
                      </a:cubicBezTo>
                      <a:cubicBezTo>
                        <a:pt x="111" y="99"/>
                        <a:pt x="106" y="104"/>
                        <a:pt x="106" y="110"/>
                      </a:cubicBezTo>
                      <a:close/>
                      <a:moveTo>
                        <a:pt x="192" y="110"/>
                      </a:moveTo>
                      <a:cubicBezTo>
                        <a:pt x="192" y="83"/>
                        <a:pt x="177" y="58"/>
                        <a:pt x="154" y="45"/>
                      </a:cubicBezTo>
                      <a:cubicBezTo>
                        <a:pt x="149" y="42"/>
                        <a:pt x="143" y="44"/>
                        <a:pt x="140" y="49"/>
                      </a:cubicBezTo>
                      <a:cubicBezTo>
                        <a:pt x="137" y="54"/>
                        <a:pt x="139" y="61"/>
                        <a:pt x="144" y="63"/>
                      </a:cubicBezTo>
                      <a:cubicBezTo>
                        <a:pt x="160" y="73"/>
                        <a:pt x="170" y="91"/>
                        <a:pt x="170" y="110"/>
                      </a:cubicBezTo>
                      <a:cubicBezTo>
                        <a:pt x="170" y="129"/>
                        <a:pt x="160" y="146"/>
                        <a:pt x="144" y="156"/>
                      </a:cubicBezTo>
                      <a:cubicBezTo>
                        <a:pt x="139" y="159"/>
                        <a:pt x="137" y="165"/>
                        <a:pt x="140" y="170"/>
                      </a:cubicBezTo>
                      <a:cubicBezTo>
                        <a:pt x="142" y="174"/>
                        <a:pt x="145" y="176"/>
                        <a:pt x="149" y="176"/>
                      </a:cubicBezTo>
                      <a:cubicBezTo>
                        <a:pt x="151" y="176"/>
                        <a:pt x="153" y="175"/>
                        <a:pt x="154" y="174"/>
                      </a:cubicBezTo>
                      <a:cubicBezTo>
                        <a:pt x="177" y="161"/>
                        <a:pt x="192" y="136"/>
                        <a:pt x="192" y="110"/>
                      </a:cubicBezTo>
                      <a:close/>
                      <a:moveTo>
                        <a:pt x="164" y="2"/>
                      </a:moveTo>
                      <a:cubicBezTo>
                        <a:pt x="159" y="0"/>
                        <a:pt x="152" y="2"/>
                        <a:pt x="150" y="8"/>
                      </a:cubicBezTo>
                      <a:cubicBezTo>
                        <a:pt x="148" y="13"/>
                        <a:pt x="150" y="19"/>
                        <a:pt x="155" y="22"/>
                      </a:cubicBezTo>
                      <a:cubicBezTo>
                        <a:pt x="190" y="37"/>
                        <a:pt x="213" y="71"/>
                        <a:pt x="213" y="110"/>
                      </a:cubicBezTo>
                      <a:cubicBezTo>
                        <a:pt x="213" y="148"/>
                        <a:pt x="190" y="182"/>
                        <a:pt x="155" y="198"/>
                      </a:cubicBezTo>
                      <a:cubicBezTo>
                        <a:pt x="150" y="200"/>
                        <a:pt x="148" y="206"/>
                        <a:pt x="150" y="212"/>
                      </a:cubicBezTo>
                      <a:cubicBezTo>
                        <a:pt x="152" y="216"/>
                        <a:pt x="156" y="218"/>
                        <a:pt x="160" y="218"/>
                      </a:cubicBezTo>
                      <a:cubicBezTo>
                        <a:pt x="161" y="218"/>
                        <a:pt x="163" y="218"/>
                        <a:pt x="164" y="217"/>
                      </a:cubicBezTo>
                      <a:cubicBezTo>
                        <a:pt x="207" y="199"/>
                        <a:pt x="234" y="156"/>
                        <a:pt x="234" y="110"/>
                      </a:cubicBezTo>
                      <a:cubicBezTo>
                        <a:pt x="234" y="63"/>
                        <a:pt x="207" y="21"/>
                        <a:pt x="164" y="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41" name="Google Shape;1541;p6"/>
              <p:cNvGrpSpPr/>
              <p:nvPr/>
            </p:nvGrpSpPr>
            <p:grpSpPr>
              <a:xfrm>
                <a:off x="2413900" y="5754962"/>
                <a:ext cx="378373" cy="356628"/>
                <a:chOff x="1152" y="3440"/>
                <a:chExt cx="348" cy="328"/>
              </a:xfrm>
            </p:grpSpPr>
            <p:sp>
              <p:nvSpPr>
                <p:cNvPr id="1542" name="Google Shape;1542;p6"/>
                <p:cNvSpPr/>
                <p:nvPr/>
              </p:nvSpPr>
              <p:spPr>
                <a:xfrm>
                  <a:off x="1259" y="3539"/>
                  <a:ext cx="71" cy="71"/>
                </a:xfrm>
                <a:custGeom>
                  <a:avLst/>
                  <a:gdLst/>
                  <a:ahLst/>
                  <a:cxnLst/>
                  <a:rect l="l" t="t" r="r" b="b"/>
                  <a:pathLst>
                    <a:path w="107" h="107" extrusionOk="0">
                      <a:moveTo>
                        <a:pt x="96" y="43"/>
                      </a:moveTo>
                      <a:cubicBezTo>
                        <a:pt x="64" y="43"/>
                        <a:pt x="64" y="43"/>
                        <a:pt x="64" y="43"/>
                      </a:cubicBezTo>
                      <a:cubicBezTo>
                        <a:pt x="64" y="11"/>
                        <a:pt x="64" y="11"/>
                        <a:pt x="64" y="11"/>
                      </a:cubicBezTo>
                      <a:cubicBezTo>
                        <a:pt x="64" y="5"/>
                        <a:pt x="59" y="0"/>
                        <a:pt x="53" y="0"/>
                      </a:cubicBezTo>
                      <a:cubicBezTo>
                        <a:pt x="47" y="0"/>
                        <a:pt x="43" y="5"/>
                        <a:pt x="43" y="11"/>
                      </a:cubicBezTo>
                      <a:cubicBezTo>
                        <a:pt x="43" y="43"/>
                        <a:pt x="43" y="43"/>
                        <a:pt x="43" y="43"/>
                      </a:cubicBezTo>
                      <a:cubicBezTo>
                        <a:pt x="11" y="43"/>
                        <a:pt x="11" y="43"/>
                        <a:pt x="11" y="43"/>
                      </a:cubicBezTo>
                      <a:cubicBezTo>
                        <a:pt x="5" y="43"/>
                        <a:pt x="0" y="47"/>
                        <a:pt x="0" y="53"/>
                      </a:cubicBezTo>
                      <a:cubicBezTo>
                        <a:pt x="0" y="59"/>
                        <a:pt x="5" y="64"/>
                        <a:pt x="11" y="64"/>
                      </a:cubicBezTo>
                      <a:cubicBezTo>
                        <a:pt x="43" y="64"/>
                        <a:pt x="43" y="64"/>
                        <a:pt x="43" y="64"/>
                      </a:cubicBezTo>
                      <a:cubicBezTo>
                        <a:pt x="43" y="96"/>
                        <a:pt x="43" y="96"/>
                        <a:pt x="43" y="96"/>
                      </a:cubicBezTo>
                      <a:cubicBezTo>
                        <a:pt x="43" y="102"/>
                        <a:pt x="47" y="107"/>
                        <a:pt x="53" y="107"/>
                      </a:cubicBezTo>
                      <a:cubicBezTo>
                        <a:pt x="59" y="107"/>
                        <a:pt x="64" y="102"/>
                        <a:pt x="64" y="96"/>
                      </a:cubicBezTo>
                      <a:cubicBezTo>
                        <a:pt x="64" y="64"/>
                        <a:pt x="64" y="64"/>
                        <a:pt x="64" y="64"/>
                      </a:cubicBezTo>
                      <a:cubicBezTo>
                        <a:pt x="96" y="64"/>
                        <a:pt x="96" y="64"/>
                        <a:pt x="96" y="64"/>
                      </a:cubicBezTo>
                      <a:cubicBezTo>
                        <a:pt x="102" y="64"/>
                        <a:pt x="107" y="59"/>
                        <a:pt x="107" y="53"/>
                      </a:cubicBezTo>
                      <a:cubicBezTo>
                        <a:pt x="107" y="47"/>
                        <a:pt x="102" y="43"/>
                        <a:pt x="96" y="4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43" name="Google Shape;1543;p6"/>
                <p:cNvSpPr/>
                <p:nvPr/>
              </p:nvSpPr>
              <p:spPr>
                <a:xfrm>
                  <a:off x="1224" y="3504"/>
                  <a:ext cx="192" cy="191"/>
                </a:xfrm>
                <a:custGeom>
                  <a:avLst/>
                  <a:gdLst/>
                  <a:ahLst/>
                  <a:cxnLst/>
                  <a:rect l="l" t="t" r="r" b="b"/>
                  <a:pathLst>
                    <a:path w="289" h="288" extrusionOk="0">
                      <a:moveTo>
                        <a:pt x="189" y="174"/>
                      </a:moveTo>
                      <a:cubicBezTo>
                        <a:pt x="204" y="155"/>
                        <a:pt x="213" y="132"/>
                        <a:pt x="213" y="106"/>
                      </a:cubicBezTo>
                      <a:cubicBezTo>
                        <a:pt x="213" y="48"/>
                        <a:pt x="165" y="0"/>
                        <a:pt x="106" y="0"/>
                      </a:cubicBezTo>
                      <a:cubicBezTo>
                        <a:pt x="48" y="0"/>
                        <a:pt x="0" y="48"/>
                        <a:pt x="0" y="106"/>
                      </a:cubicBezTo>
                      <a:cubicBezTo>
                        <a:pt x="0" y="165"/>
                        <a:pt x="48" y="213"/>
                        <a:pt x="106" y="213"/>
                      </a:cubicBezTo>
                      <a:cubicBezTo>
                        <a:pt x="132" y="213"/>
                        <a:pt x="155" y="204"/>
                        <a:pt x="174" y="189"/>
                      </a:cubicBezTo>
                      <a:cubicBezTo>
                        <a:pt x="269" y="285"/>
                        <a:pt x="269" y="285"/>
                        <a:pt x="269" y="285"/>
                      </a:cubicBezTo>
                      <a:cubicBezTo>
                        <a:pt x="272" y="287"/>
                        <a:pt x="274" y="288"/>
                        <a:pt x="277" y="288"/>
                      </a:cubicBezTo>
                      <a:cubicBezTo>
                        <a:pt x="280" y="288"/>
                        <a:pt x="282" y="287"/>
                        <a:pt x="285" y="285"/>
                      </a:cubicBezTo>
                      <a:cubicBezTo>
                        <a:pt x="289" y="280"/>
                        <a:pt x="289" y="274"/>
                        <a:pt x="285" y="269"/>
                      </a:cubicBezTo>
                      <a:lnTo>
                        <a:pt x="189" y="174"/>
                      </a:lnTo>
                      <a:close/>
                      <a:moveTo>
                        <a:pt x="106" y="192"/>
                      </a:moveTo>
                      <a:cubicBezTo>
                        <a:pt x="59" y="192"/>
                        <a:pt x="21" y="153"/>
                        <a:pt x="21" y="106"/>
                      </a:cubicBezTo>
                      <a:cubicBezTo>
                        <a:pt x="21" y="59"/>
                        <a:pt x="59" y="21"/>
                        <a:pt x="106" y="21"/>
                      </a:cubicBezTo>
                      <a:cubicBezTo>
                        <a:pt x="153" y="21"/>
                        <a:pt x="192" y="59"/>
                        <a:pt x="192" y="106"/>
                      </a:cubicBezTo>
                      <a:cubicBezTo>
                        <a:pt x="192" y="153"/>
                        <a:pt x="153" y="192"/>
                        <a:pt x="106" y="19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44" name="Google Shape;1544;p6"/>
                <p:cNvSpPr/>
                <p:nvPr/>
              </p:nvSpPr>
              <p:spPr>
                <a:xfrm>
                  <a:off x="1152" y="3440"/>
                  <a:ext cx="348" cy="328"/>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56" y="490"/>
                      </a:moveTo>
                      <a:cubicBezTo>
                        <a:pt x="126" y="490"/>
                        <a:pt x="21" y="385"/>
                        <a:pt x="21" y="256"/>
                      </a:cubicBezTo>
                      <a:cubicBezTo>
                        <a:pt x="21" y="126"/>
                        <a:pt x="126" y="21"/>
                        <a:pt x="256" y="21"/>
                      </a:cubicBezTo>
                      <a:cubicBezTo>
                        <a:pt x="385" y="21"/>
                        <a:pt x="490" y="126"/>
                        <a:pt x="490" y="256"/>
                      </a:cubicBezTo>
                      <a:cubicBezTo>
                        <a:pt x="490" y="385"/>
                        <a:pt x="385" y="490"/>
                        <a:pt x="256" y="49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45" name="Google Shape;1545;p6"/>
              <p:cNvGrpSpPr/>
              <p:nvPr/>
            </p:nvGrpSpPr>
            <p:grpSpPr>
              <a:xfrm>
                <a:off x="1893229" y="5442927"/>
                <a:ext cx="367982" cy="367982"/>
                <a:chOff x="5022" y="3403"/>
                <a:chExt cx="340" cy="340"/>
              </a:xfrm>
            </p:grpSpPr>
            <p:sp>
              <p:nvSpPr>
                <p:cNvPr id="1546" name="Google Shape;1546;p6"/>
                <p:cNvSpPr/>
                <p:nvPr/>
              </p:nvSpPr>
              <p:spPr>
                <a:xfrm>
                  <a:off x="5022" y="3403"/>
                  <a:ext cx="340" cy="340"/>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47" name="Google Shape;1547;p6"/>
                <p:cNvSpPr/>
                <p:nvPr/>
              </p:nvSpPr>
              <p:spPr>
                <a:xfrm>
                  <a:off x="5100" y="3473"/>
                  <a:ext cx="191" cy="192"/>
                </a:xfrm>
                <a:custGeom>
                  <a:avLst/>
                  <a:gdLst/>
                  <a:ahLst/>
                  <a:cxnLst/>
                  <a:rect l="l" t="t" r="r" b="b"/>
                  <a:pathLst>
                    <a:path w="288" h="288" extrusionOk="0">
                      <a:moveTo>
                        <a:pt x="277" y="32"/>
                      </a:moveTo>
                      <a:cubicBezTo>
                        <a:pt x="256" y="32"/>
                        <a:pt x="256" y="32"/>
                        <a:pt x="256" y="32"/>
                      </a:cubicBezTo>
                      <a:cubicBezTo>
                        <a:pt x="256" y="11"/>
                        <a:pt x="256" y="11"/>
                        <a:pt x="256" y="11"/>
                      </a:cubicBezTo>
                      <a:cubicBezTo>
                        <a:pt x="256" y="5"/>
                        <a:pt x="251" y="0"/>
                        <a:pt x="245" y="0"/>
                      </a:cubicBezTo>
                      <a:cubicBezTo>
                        <a:pt x="239" y="0"/>
                        <a:pt x="235" y="5"/>
                        <a:pt x="235" y="11"/>
                      </a:cubicBezTo>
                      <a:cubicBezTo>
                        <a:pt x="235" y="39"/>
                        <a:pt x="235" y="39"/>
                        <a:pt x="235" y="39"/>
                      </a:cubicBezTo>
                      <a:cubicBezTo>
                        <a:pt x="229" y="44"/>
                        <a:pt x="229" y="44"/>
                        <a:pt x="229" y="44"/>
                      </a:cubicBezTo>
                      <a:cubicBezTo>
                        <a:pt x="205" y="24"/>
                        <a:pt x="173" y="11"/>
                        <a:pt x="139" y="11"/>
                      </a:cubicBezTo>
                      <a:cubicBezTo>
                        <a:pt x="62" y="11"/>
                        <a:pt x="0" y="73"/>
                        <a:pt x="0" y="150"/>
                      </a:cubicBezTo>
                      <a:cubicBezTo>
                        <a:pt x="0" y="189"/>
                        <a:pt x="17" y="225"/>
                        <a:pt x="44" y="251"/>
                      </a:cubicBezTo>
                      <a:cubicBezTo>
                        <a:pt x="24" y="270"/>
                        <a:pt x="24" y="270"/>
                        <a:pt x="24" y="270"/>
                      </a:cubicBezTo>
                      <a:cubicBezTo>
                        <a:pt x="20" y="274"/>
                        <a:pt x="20" y="281"/>
                        <a:pt x="24" y="285"/>
                      </a:cubicBezTo>
                      <a:cubicBezTo>
                        <a:pt x="27" y="287"/>
                        <a:pt x="29" y="288"/>
                        <a:pt x="32" y="288"/>
                      </a:cubicBezTo>
                      <a:cubicBezTo>
                        <a:pt x="35" y="288"/>
                        <a:pt x="37" y="287"/>
                        <a:pt x="40" y="285"/>
                      </a:cubicBezTo>
                      <a:cubicBezTo>
                        <a:pt x="61" y="264"/>
                        <a:pt x="61" y="264"/>
                        <a:pt x="61" y="264"/>
                      </a:cubicBezTo>
                      <a:cubicBezTo>
                        <a:pt x="83" y="279"/>
                        <a:pt x="110" y="288"/>
                        <a:pt x="139" y="288"/>
                      </a:cubicBezTo>
                      <a:cubicBezTo>
                        <a:pt x="168" y="288"/>
                        <a:pt x="194" y="279"/>
                        <a:pt x="217" y="264"/>
                      </a:cubicBezTo>
                      <a:cubicBezTo>
                        <a:pt x="238" y="285"/>
                        <a:pt x="238" y="285"/>
                        <a:pt x="238" y="285"/>
                      </a:cubicBezTo>
                      <a:cubicBezTo>
                        <a:pt x="240" y="287"/>
                        <a:pt x="243" y="288"/>
                        <a:pt x="245" y="288"/>
                      </a:cubicBezTo>
                      <a:cubicBezTo>
                        <a:pt x="248" y="288"/>
                        <a:pt x="251" y="287"/>
                        <a:pt x="253" y="285"/>
                      </a:cubicBezTo>
                      <a:cubicBezTo>
                        <a:pt x="257" y="281"/>
                        <a:pt x="257" y="274"/>
                        <a:pt x="253" y="270"/>
                      </a:cubicBezTo>
                      <a:cubicBezTo>
                        <a:pt x="233" y="251"/>
                        <a:pt x="233" y="251"/>
                        <a:pt x="233" y="251"/>
                      </a:cubicBezTo>
                      <a:cubicBezTo>
                        <a:pt x="260" y="225"/>
                        <a:pt x="277" y="189"/>
                        <a:pt x="277" y="150"/>
                      </a:cubicBezTo>
                      <a:cubicBezTo>
                        <a:pt x="277" y="115"/>
                        <a:pt x="265" y="84"/>
                        <a:pt x="244" y="60"/>
                      </a:cubicBezTo>
                      <a:cubicBezTo>
                        <a:pt x="250" y="54"/>
                        <a:pt x="250" y="54"/>
                        <a:pt x="250" y="54"/>
                      </a:cubicBezTo>
                      <a:cubicBezTo>
                        <a:pt x="277" y="54"/>
                        <a:pt x="277" y="54"/>
                        <a:pt x="277" y="54"/>
                      </a:cubicBezTo>
                      <a:cubicBezTo>
                        <a:pt x="283" y="54"/>
                        <a:pt x="288" y="49"/>
                        <a:pt x="288" y="43"/>
                      </a:cubicBezTo>
                      <a:cubicBezTo>
                        <a:pt x="288" y="37"/>
                        <a:pt x="283" y="32"/>
                        <a:pt x="277" y="32"/>
                      </a:cubicBezTo>
                      <a:close/>
                      <a:moveTo>
                        <a:pt x="256" y="150"/>
                      </a:moveTo>
                      <a:cubicBezTo>
                        <a:pt x="256" y="214"/>
                        <a:pt x="203" y="267"/>
                        <a:pt x="139" y="267"/>
                      </a:cubicBezTo>
                      <a:cubicBezTo>
                        <a:pt x="74" y="267"/>
                        <a:pt x="21" y="214"/>
                        <a:pt x="21" y="150"/>
                      </a:cubicBezTo>
                      <a:cubicBezTo>
                        <a:pt x="21" y="85"/>
                        <a:pt x="74" y="32"/>
                        <a:pt x="139" y="32"/>
                      </a:cubicBezTo>
                      <a:cubicBezTo>
                        <a:pt x="167" y="32"/>
                        <a:pt x="193" y="43"/>
                        <a:pt x="214" y="60"/>
                      </a:cubicBezTo>
                      <a:cubicBezTo>
                        <a:pt x="199" y="75"/>
                        <a:pt x="199" y="75"/>
                        <a:pt x="199" y="75"/>
                      </a:cubicBezTo>
                      <a:cubicBezTo>
                        <a:pt x="182" y="62"/>
                        <a:pt x="161" y="54"/>
                        <a:pt x="139" y="54"/>
                      </a:cubicBezTo>
                      <a:cubicBezTo>
                        <a:pt x="86" y="54"/>
                        <a:pt x="43" y="97"/>
                        <a:pt x="43" y="150"/>
                      </a:cubicBezTo>
                      <a:cubicBezTo>
                        <a:pt x="43" y="203"/>
                        <a:pt x="86" y="246"/>
                        <a:pt x="139" y="246"/>
                      </a:cubicBezTo>
                      <a:cubicBezTo>
                        <a:pt x="192" y="246"/>
                        <a:pt x="235" y="203"/>
                        <a:pt x="235" y="150"/>
                      </a:cubicBezTo>
                      <a:cubicBezTo>
                        <a:pt x="235" y="127"/>
                        <a:pt x="227" y="106"/>
                        <a:pt x="214" y="90"/>
                      </a:cubicBezTo>
                      <a:cubicBezTo>
                        <a:pt x="229" y="75"/>
                        <a:pt x="229" y="75"/>
                        <a:pt x="229" y="75"/>
                      </a:cubicBezTo>
                      <a:cubicBezTo>
                        <a:pt x="246" y="95"/>
                        <a:pt x="256" y="121"/>
                        <a:pt x="256" y="150"/>
                      </a:cubicBezTo>
                      <a:close/>
                      <a:moveTo>
                        <a:pt x="213" y="150"/>
                      </a:moveTo>
                      <a:cubicBezTo>
                        <a:pt x="213" y="191"/>
                        <a:pt x="180" y="224"/>
                        <a:pt x="139" y="224"/>
                      </a:cubicBezTo>
                      <a:cubicBezTo>
                        <a:pt x="97" y="224"/>
                        <a:pt x="64" y="191"/>
                        <a:pt x="64" y="150"/>
                      </a:cubicBezTo>
                      <a:cubicBezTo>
                        <a:pt x="64" y="108"/>
                        <a:pt x="97" y="75"/>
                        <a:pt x="139" y="75"/>
                      </a:cubicBezTo>
                      <a:cubicBezTo>
                        <a:pt x="155" y="75"/>
                        <a:pt x="171" y="81"/>
                        <a:pt x="183" y="90"/>
                      </a:cubicBezTo>
                      <a:cubicBezTo>
                        <a:pt x="168" y="105"/>
                        <a:pt x="168" y="105"/>
                        <a:pt x="168" y="105"/>
                      </a:cubicBezTo>
                      <a:cubicBezTo>
                        <a:pt x="160" y="100"/>
                        <a:pt x="150" y="96"/>
                        <a:pt x="139" y="96"/>
                      </a:cubicBezTo>
                      <a:cubicBezTo>
                        <a:pt x="109" y="96"/>
                        <a:pt x="85" y="120"/>
                        <a:pt x="85" y="150"/>
                      </a:cubicBezTo>
                      <a:cubicBezTo>
                        <a:pt x="85" y="179"/>
                        <a:pt x="109" y="203"/>
                        <a:pt x="139" y="203"/>
                      </a:cubicBezTo>
                      <a:cubicBezTo>
                        <a:pt x="168" y="203"/>
                        <a:pt x="192" y="179"/>
                        <a:pt x="192" y="150"/>
                      </a:cubicBezTo>
                      <a:cubicBezTo>
                        <a:pt x="192" y="139"/>
                        <a:pt x="189" y="129"/>
                        <a:pt x="183" y="120"/>
                      </a:cubicBezTo>
                      <a:cubicBezTo>
                        <a:pt x="198" y="105"/>
                        <a:pt x="198" y="105"/>
                        <a:pt x="198" y="105"/>
                      </a:cubicBezTo>
                      <a:cubicBezTo>
                        <a:pt x="208" y="118"/>
                        <a:pt x="213" y="133"/>
                        <a:pt x="213" y="150"/>
                      </a:cubicBezTo>
                      <a:close/>
                      <a:moveTo>
                        <a:pt x="171" y="150"/>
                      </a:moveTo>
                      <a:cubicBezTo>
                        <a:pt x="171" y="167"/>
                        <a:pt x="156" y="182"/>
                        <a:pt x="139" y="182"/>
                      </a:cubicBezTo>
                      <a:cubicBezTo>
                        <a:pt x="121" y="182"/>
                        <a:pt x="107" y="167"/>
                        <a:pt x="107" y="150"/>
                      </a:cubicBezTo>
                      <a:cubicBezTo>
                        <a:pt x="107" y="132"/>
                        <a:pt x="121" y="118"/>
                        <a:pt x="139" y="118"/>
                      </a:cubicBezTo>
                      <a:cubicBezTo>
                        <a:pt x="144" y="118"/>
                        <a:pt x="148" y="119"/>
                        <a:pt x="152" y="121"/>
                      </a:cubicBezTo>
                      <a:cubicBezTo>
                        <a:pt x="131" y="142"/>
                        <a:pt x="131" y="142"/>
                        <a:pt x="131" y="142"/>
                      </a:cubicBezTo>
                      <a:cubicBezTo>
                        <a:pt x="127" y="146"/>
                        <a:pt x="127" y="153"/>
                        <a:pt x="131" y="157"/>
                      </a:cubicBezTo>
                      <a:cubicBezTo>
                        <a:pt x="133" y="159"/>
                        <a:pt x="136" y="160"/>
                        <a:pt x="139" y="160"/>
                      </a:cubicBezTo>
                      <a:cubicBezTo>
                        <a:pt x="141" y="160"/>
                        <a:pt x="144" y="159"/>
                        <a:pt x="146" y="157"/>
                      </a:cubicBezTo>
                      <a:cubicBezTo>
                        <a:pt x="167" y="136"/>
                        <a:pt x="167" y="136"/>
                        <a:pt x="167" y="136"/>
                      </a:cubicBezTo>
                      <a:cubicBezTo>
                        <a:pt x="169" y="140"/>
                        <a:pt x="171" y="145"/>
                        <a:pt x="171" y="15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48" name="Google Shape;1548;p6"/>
              <p:cNvGrpSpPr/>
              <p:nvPr/>
            </p:nvGrpSpPr>
            <p:grpSpPr>
              <a:xfrm>
                <a:off x="1888706" y="4836267"/>
                <a:ext cx="367982" cy="367982"/>
                <a:chOff x="3724" y="2689"/>
                <a:chExt cx="340" cy="340"/>
              </a:xfrm>
            </p:grpSpPr>
            <p:sp>
              <p:nvSpPr>
                <p:cNvPr id="1549" name="Google Shape;1549;p6"/>
                <p:cNvSpPr/>
                <p:nvPr/>
              </p:nvSpPr>
              <p:spPr>
                <a:xfrm>
                  <a:off x="3816" y="2753"/>
                  <a:ext cx="156" cy="212"/>
                </a:xfrm>
                <a:custGeom>
                  <a:avLst/>
                  <a:gdLst/>
                  <a:ahLst/>
                  <a:cxnLst/>
                  <a:rect l="l" t="t" r="r" b="b"/>
                  <a:pathLst>
                    <a:path w="235" h="320" extrusionOk="0">
                      <a:moveTo>
                        <a:pt x="224" y="0"/>
                      </a:move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10"/>
                        <a:pt x="235" y="10"/>
                        <a:pt x="235" y="10"/>
                      </a:cubicBezTo>
                      <a:cubicBezTo>
                        <a:pt x="235" y="4"/>
                        <a:pt x="230" y="0"/>
                        <a:pt x="224" y="0"/>
                      </a:cubicBezTo>
                      <a:close/>
                      <a:moveTo>
                        <a:pt x="128" y="21"/>
                      </a:moveTo>
                      <a:cubicBezTo>
                        <a:pt x="171" y="21"/>
                        <a:pt x="171" y="21"/>
                        <a:pt x="171" y="21"/>
                      </a:cubicBezTo>
                      <a:cubicBezTo>
                        <a:pt x="171" y="166"/>
                        <a:pt x="171" y="166"/>
                        <a:pt x="171" y="166"/>
                      </a:cubicBezTo>
                      <a:cubicBezTo>
                        <a:pt x="157" y="152"/>
                        <a:pt x="157" y="152"/>
                        <a:pt x="157" y="152"/>
                      </a:cubicBezTo>
                      <a:cubicBezTo>
                        <a:pt x="153" y="148"/>
                        <a:pt x="146" y="148"/>
                        <a:pt x="142" y="152"/>
                      </a:cubicBezTo>
                      <a:cubicBezTo>
                        <a:pt x="128" y="166"/>
                        <a:pt x="128" y="166"/>
                        <a:pt x="128" y="166"/>
                      </a:cubicBezTo>
                      <a:lnTo>
                        <a:pt x="128" y="21"/>
                      </a:lnTo>
                      <a:close/>
                      <a:moveTo>
                        <a:pt x="214" y="298"/>
                      </a:moveTo>
                      <a:cubicBezTo>
                        <a:pt x="22" y="298"/>
                        <a:pt x="22" y="298"/>
                        <a:pt x="22" y="298"/>
                      </a:cubicBezTo>
                      <a:cubicBezTo>
                        <a:pt x="22" y="21"/>
                        <a:pt x="22" y="21"/>
                        <a:pt x="22" y="21"/>
                      </a:cubicBezTo>
                      <a:cubicBezTo>
                        <a:pt x="107" y="21"/>
                        <a:pt x="107" y="21"/>
                        <a:pt x="107" y="21"/>
                      </a:cubicBezTo>
                      <a:cubicBezTo>
                        <a:pt x="107" y="192"/>
                        <a:pt x="107" y="192"/>
                        <a:pt x="107" y="192"/>
                      </a:cubicBezTo>
                      <a:cubicBezTo>
                        <a:pt x="107" y="196"/>
                        <a:pt x="110" y="200"/>
                        <a:pt x="114" y="202"/>
                      </a:cubicBezTo>
                      <a:cubicBezTo>
                        <a:pt x="118" y="203"/>
                        <a:pt x="122" y="202"/>
                        <a:pt x="125" y="199"/>
                      </a:cubicBezTo>
                      <a:cubicBezTo>
                        <a:pt x="150" y="175"/>
                        <a:pt x="150" y="175"/>
                        <a:pt x="150" y="175"/>
                      </a:cubicBezTo>
                      <a:cubicBezTo>
                        <a:pt x="174" y="199"/>
                        <a:pt x="174" y="199"/>
                        <a:pt x="174" y="199"/>
                      </a:cubicBezTo>
                      <a:cubicBezTo>
                        <a:pt x="176" y="201"/>
                        <a:pt x="179" y="202"/>
                        <a:pt x="182" y="202"/>
                      </a:cubicBezTo>
                      <a:cubicBezTo>
                        <a:pt x="183" y="202"/>
                        <a:pt x="184" y="202"/>
                        <a:pt x="186" y="202"/>
                      </a:cubicBezTo>
                      <a:cubicBezTo>
                        <a:pt x="190" y="200"/>
                        <a:pt x="192" y="196"/>
                        <a:pt x="192" y="192"/>
                      </a:cubicBezTo>
                      <a:cubicBezTo>
                        <a:pt x="192" y="21"/>
                        <a:pt x="192" y="21"/>
                        <a:pt x="192" y="21"/>
                      </a:cubicBezTo>
                      <a:cubicBezTo>
                        <a:pt x="214" y="21"/>
                        <a:pt x="214" y="21"/>
                        <a:pt x="214" y="21"/>
                      </a:cubicBezTo>
                      <a:lnTo>
                        <a:pt x="214" y="29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50" name="Google Shape;1550;p6"/>
                <p:cNvSpPr/>
                <p:nvPr/>
              </p:nvSpPr>
              <p:spPr>
                <a:xfrm>
                  <a:off x="3724" y="2689"/>
                  <a:ext cx="340" cy="340"/>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sp>
            <p:nvSpPr>
              <p:cNvPr id="1551" name="Google Shape;1551;p6"/>
              <p:cNvSpPr txBox="1"/>
              <p:nvPr/>
            </p:nvSpPr>
            <p:spPr>
              <a:xfrm>
                <a:off x="2585299" y="5028288"/>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1</a:t>
                </a:r>
                <a:endParaRPr sz="800" b="1">
                  <a:solidFill>
                    <a:srgbClr val="757070"/>
                  </a:solidFill>
                  <a:latin typeface="Verdana"/>
                  <a:ea typeface="Verdana"/>
                  <a:cs typeface="Verdana"/>
                  <a:sym typeface="Verdana"/>
                </a:endParaRPr>
              </a:p>
            </p:txBody>
          </p:sp>
          <p:sp>
            <p:nvSpPr>
              <p:cNvPr id="1552" name="Google Shape;1552;p6"/>
              <p:cNvSpPr txBox="1"/>
              <p:nvPr/>
            </p:nvSpPr>
            <p:spPr>
              <a:xfrm>
                <a:off x="2800034" y="5134396"/>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dirty="0">
                    <a:solidFill>
                      <a:srgbClr val="757070"/>
                    </a:solidFill>
                    <a:latin typeface="Verdana"/>
                    <a:ea typeface="Verdana"/>
                    <a:cs typeface="Verdana"/>
                    <a:sym typeface="Verdana"/>
                  </a:rPr>
                  <a:t>2</a:t>
                </a:r>
                <a:endParaRPr sz="800" b="1" dirty="0">
                  <a:solidFill>
                    <a:srgbClr val="757070"/>
                  </a:solidFill>
                  <a:latin typeface="Verdana"/>
                  <a:ea typeface="Verdana"/>
                  <a:cs typeface="Verdana"/>
                  <a:sym typeface="Verdana"/>
                </a:endParaRPr>
              </a:p>
            </p:txBody>
          </p:sp>
          <p:sp>
            <p:nvSpPr>
              <p:cNvPr id="1553" name="Google Shape;1553;p6"/>
              <p:cNvSpPr txBox="1"/>
              <p:nvPr/>
            </p:nvSpPr>
            <p:spPr>
              <a:xfrm>
                <a:off x="2792406" y="5407335"/>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3</a:t>
                </a:r>
                <a:endParaRPr sz="800" b="1">
                  <a:solidFill>
                    <a:srgbClr val="757070"/>
                  </a:solidFill>
                  <a:latin typeface="Verdana"/>
                  <a:ea typeface="Verdana"/>
                  <a:cs typeface="Verdana"/>
                  <a:sym typeface="Verdana"/>
                </a:endParaRPr>
              </a:p>
            </p:txBody>
          </p:sp>
          <p:sp>
            <p:nvSpPr>
              <p:cNvPr id="1554" name="Google Shape;1554;p6"/>
              <p:cNvSpPr txBox="1"/>
              <p:nvPr/>
            </p:nvSpPr>
            <p:spPr>
              <a:xfrm>
                <a:off x="2593115" y="5505030"/>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4</a:t>
                </a:r>
                <a:endParaRPr sz="800" b="1">
                  <a:solidFill>
                    <a:srgbClr val="757070"/>
                  </a:solidFill>
                  <a:latin typeface="Verdana"/>
                  <a:ea typeface="Verdana"/>
                  <a:cs typeface="Verdana"/>
                  <a:sym typeface="Verdana"/>
                </a:endParaRPr>
              </a:p>
            </p:txBody>
          </p:sp>
          <p:sp>
            <p:nvSpPr>
              <p:cNvPr id="1555" name="Google Shape;1555;p6"/>
              <p:cNvSpPr txBox="1"/>
              <p:nvPr/>
            </p:nvSpPr>
            <p:spPr>
              <a:xfrm>
                <a:off x="2358646" y="5411246"/>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5</a:t>
                </a:r>
                <a:endParaRPr sz="800" b="1">
                  <a:solidFill>
                    <a:srgbClr val="757070"/>
                  </a:solidFill>
                  <a:latin typeface="Verdana"/>
                  <a:ea typeface="Verdana"/>
                  <a:cs typeface="Verdana"/>
                  <a:sym typeface="Verdana"/>
                </a:endParaRPr>
              </a:p>
            </p:txBody>
          </p:sp>
          <p:sp>
            <p:nvSpPr>
              <p:cNvPr id="1556" name="Google Shape;1556;p6"/>
              <p:cNvSpPr txBox="1"/>
              <p:nvPr/>
            </p:nvSpPr>
            <p:spPr>
              <a:xfrm>
                <a:off x="2346924" y="5149431"/>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6</a:t>
                </a:r>
                <a:endParaRPr sz="800" b="1">
                  <a:solidFill>
                    <a:srgbClr val="757070"/>
                  </a:solidFill>
                  <a:latin typeface="Verdana"/>
                  <a:ea typeface="Verdana"/>
                  <a:cs typeface="Verdana"/>
                  <a:sym typeface="Verdana"/>
                </a:endParaRPr>
              </a:p>
            </p:txBody>
          </p:sp>
        </p:grpSp>
        <p:sp>
          <p:nvSpPr>
            <p:cNvPr id="1557" name="Google Shape;1557;p6"/>
            <p:cNvSpPr/>
            <p:nvPr/>
          </p:nvSpPr>
          <p:spPr>
            <a:xfrm>
              <a:off x="1973510" y="3614253"/>
              <a:ext cx="1393330" cy="256160"/>
            </a:xfrm>
            <a:prstGeom prst="rect">
              <a:avLst/>
            </a:prstGeom>
            <a:noFill/>
            <a:ln>
              <a:noFill/>
            </a:ln>
          </p:spPr>
          <p:txBody>
            <a:bodyPr spcFirstLastPara="1" wrap="square" lIns="91425" tIns="45700" rIns="91425" bIns="45700" anchor="t" anchorCtr="0">
              <a:spAutoFit/>
            </a:bodyPr>
            <a:lstStyle/>
            <a:p>
              <a:pPr marL="0" marR="0" lvl="0" indent="0" algn="l" rtl="0">
                <a:lnSpc>
                  <a:spcPct val="106000"/>
                </a:lnSpc>
                <a:spcBef>
                  <a:spcPts val="0"/>
                </a:spcBef>
                <a:spcAft>
                  <a:spcPts val="0"/>
                </a:spcAft>
                <a:buNone/>
              </a:pPr>
              <a:r>
                <a:rPr lang="fr-FR" sz="1100" b="1">
                  <a:solidFill>
                    <a:schemeClr val="lt1"/>
                  </a:solidFill>
                  <a:latin typeface="Verdana"/>
                  <a:ea typeface="Verdana"/>
                  <a:cs typeface="Verdana"/>
                  <a:sym typeface="Verdana"/>
                </a:rPr>
                <a:t>Detailed scope </a:t>
              </a:r>
              <a:endParaRPr sz="1100" b="1">
                <a:solidFill>
                  <a:schemeClr val="lt1"/>
                </a:solidFill>
                <a:latin typeface="Verdana"/>
                <a:ea typeface="Verdana"/>
                <a:cs typeface="Verdana"/>
                <a:sym typeface="Verdana"/>
              </a:endParaRPr>
            </a:p>
          </p:txBody>
        </p:sp>
      </p:grpSp>
      <p:cxnSp>
        <p:nvCxnSpPr>
          <p:cNvPr id="1558" name="Google Shape;1558;p6"/>
          <p:cNvCxnSpPr/>
          <p:nvPr/>
        </p:nvCxnSpPr>
        <p:spPr>
          <a:xfrm>
            <a:off x="5836209" y="3757359"/>
            <a:ext cx="9867" cy="2536832"/>
          </a:xfrm>
          <a:prstGeom prst="straightConnector1">
            <a:avLst/>
          </a:prstGeom>
          <a:noFill/>
          <a:ln w="9525" cap="flat" cmpd="sng">
            <a:solidFill>
              <a:schemeClr val="dk1"/>
            </a:solidFill>
            <a:prstDash val="dash"/>
            <a:round/>
            <a:headEnd type="none" w="sm" len="sm"/>
            <a:tailEnd type="none" w="sm" len="sm"/>
          </a:ln>
        </p:spPr>
      </p:cxnSp>
      <p:sp>
        <p:nvSpPr>
          <p:cNvPr id="1559" name="Google Shape;1559;p6"/>
          <p:cNvSpPr/>
          <p:nvPr/>
        </p:nvSpPr>
        <p:spPr>
          <a:xfrm>
            <a:off x="1337314" y="3290159"/>
            <a:ext cx="2491388" cy="271741"/>
          </a:xfrm>
          <a:prstGeom prst="rect">
            <a:avLst/>
          </a:prstGeom>
          <a:noFill/>
          <a:ln>
            <a:noFill/>
          </a:ln>
        </p:spPr>
        <p:txBody>
          <a:bodyPr spcFirstLastPara="1" wrap="square" lIns="91425" tIns="45700" rIns="91425" bIns="45700" anchor="t" anchorCtr="0">
            <a:spAutoFit/>
          </a:bodyPr>
          <a:lstStyle/>
          <a:p>
            <a:pPr marL="0" marR="0" lvl="0" indent="0" algn="ctr" rtl="0">
              <a:lnSpc>
                <a:spcPct val="106000"/>
              </a:lnSpc>
              <a:spcBef>
                <a:spcPts val="0"/>
              </a:spcBef>
              <a:spcAft>
                <a:spcPts val="0"/>
              </a:spcAft>
              <a:buNone/>
            </a:pPr>
            <a:r>
              <a:rPr lang="fr-FR" sz="1100" b="1">
                <a:solidFill>
                  <a:srgbClr val="FFFFFF"/>
                </a:solidFill>
                <a:latin typeface="Verdana"/>
                <a:ea typeface="Verdana"/>
                <a:cs typeface="Verdana"/>
                <a:sym typeface="Verdana"/>
              </a:rPr>
              <a:t>Objectives of the assignment</a:t>
            </a:r>
            <a:endParaRPr sz="1100" b="1">
              <a:solidFill>
                <a:srgbClr val="FFFFFF"/>
              </a:solidFill>
              <a:latin typeface="Verdana"/>
              <a:ea typeface="Verdana"/>
              <a:cs typeface="Verdana"/>
              <a:sym typeface="Verdana"/>
            </a:endParaRPr>
          </a:p>
        </p:txBody>
      </p:sp>
      <p:sp>
        <p:nvSpPr>
          <p:cNvPr id="1560" name="Google Shape;1560;p6"/>
          <p:cNvSpPr/>
          <p:nvPr/>
        </p:nvSpPr>
        <p:spPr>
          <a:xfrm>
            <a:off x="406552" y="3757359"/>
            <a:ext cx="5110121" cy="1985159"/>
          </a:xfrm>
          <a:prstGeom prst="rect">
            <a:avLst/>
          </a:prstGeom>
          <a:noFill/>
          <a:ln>
            <a:noFill/>
          </a:ln>
        </p:spPr>
        <p:txBody>
          <a:bodyPr spcFirstLastPara="1" wrap="square" lIns="91425" tIns="45700" rIns="91425" bIns="45700" anchor="t" anchorCtr="0">
            <a:spAutoFit/>
          </a:bodyPr>
          <a:lstStyle/>
          <a:p>
            <a:pPr marL="228600" marR="0" lvl="0" indent="-228600" algn="l" rtl="0">
              <a:lnSpc>
                <a:spcPct val="150000"/>
              </a:lnSpc>
              <a:spcBef>
                <a:spcPts val="0"/>
              </a:spcBef>
              <a:spcAft>
                <a:spcPts val="0"/>
              </a:spcAft>
              <a:buClr>
                <a:schemeClr val="dk1"/>
              </a:buClr>
              <a:buSzPts val="1200"/>
              <a:buFont typeface="Verdana"/>
              <a:buAutoNum type="alphaUcPeriod"/>
            </a:pPr>
            <a:r>
              <a:rPr lang="fr-FR" sz="1200" dirty="0">
                <a:solidFill>
                  <a:schemeClr val="dk1"/>
                </a:solidFill>
                <a:latin typeface="Verdana"/>
                <a:ea typeface="Verdana"/>
                <a:cs typeface="Verdana"/>
                <a:sym typeface="Verdana"/>
              </a:rPr>
              <a:t>2G/3G/4G MTN Networks KPIs audit </a:t>
            </a:r>
            <a:r>
              <a:rPr lang="fr-FR" sz="1200" dirty="0" err="1">
                <a:solidFill>
                  <a:schemeClr val="dk1"/>
                </a:solidFill>
                <a:latin typeface="Verdana"/>
                <a:ea typeface="Verdana"/>
                <a:cs typeface="Verdana"/>
                <a:sym typeface="Verdana"/>
              </a:rPr>
              <a:t>based</a:t>
            </a:r>
            <a:r>
              <a:rPr lang="fr-FR" sz="1200" dirty="0">
                <a:solidFill>
                  <a:schemeClr val="dk1"/>
                </a:solidFill>
                <a:latin typeface="Verdana"/>
                <a:ea typeface="Verdana"/>
                <a:cs typeface="Verdana"/>
                <a:sym typeface="Verdana"/>
              </a:rPr>
              <a:t> on OSS </a:t>
            </a:r>
            <a:r>
              <a:rPr lang="fr-FR" sz="1200" dirty="0" err="1">
                <a:solidFill>
                  <a:schemeClr val="dk1"/>
                </a:solidFill>
                <a:latin typeface="Verdana"/>
                <a:ea typeface="Verdana"/>
                <a:cs typeface="Verdana"/>
                <a:sym typeface="Verdana"/>
              </a:rPr>
              <a:t>counters</a:t>
            </a:r>
            <a:r>
              <a:rPr lang="fr-FR" sz="1200" dirty="0">
                <a:solidFill>
                  <a:schemeClr val="dk1"/>
                </a:solidFill>
                <a:latin typeface="Verdana"/>
                <a:ea typeface="Verdana"/>
                <a:cs typeface="Verdana"/>
                <a:sym typeface="Verdana"/>
              </a:rPr>
              <a:t> </a:t>
            </a:r>
            <a:endParaRPr dirty="0"/>
          </a:p>
          <a:p>
            <a:pPr marL="228600" marR="0" lvl="0" indent="-228600" algn="l" rtl="0">
              <a:lnSpc>
                <a:spcPct val="150000"/>
              </a:lnSpc>
              <a:spcBef>
                <a:spcPts val="600"/>
              </a:spcBef>
              <a:spcAft>
                <a:spcPts val="0"/>
              </a:spcAft>
              <a:buClr>
                <a:schemeClr val="dk1"/>
              </a:buClr>
              <a:buSzPts val="1200"/>
              <a:buFont typeface="Verdana"/>
              <a:buAutoNum type="alphaUcPeriod"/>
            </a:pPr>
            <a:r>
              <a:rPr lang="fr-FR" sz="1200" dirty="0" err="1">
                <a:solidFill>
                  <a:schemeClr val="dk1"/>
                </a:solidFill>
                <a:latin typeface="Verdana"/>
                <a:ea typeface="Verdana"/>
                <a:cs typeface="Verdana"/>
                <a:sym typeface="Verdana"/>
              </a:rPr>
              <a:t>Parameters</a:t>
            </a:r>
            <a:r>
              <a:rPr lang="fr-FR" sz="1200" dirty="0">
                <a:solidFill>
                  <a:schemeClr val="dk1"/>
                </a:solidFill>
                <a:latin typeface="Verdana"/>
                <a:ea typeface="Verdana"/>
                <a:cs typeface="Verdana"/>
                <a:sym typeface="Verdana"/>
              </a:rPr>
              <a:t> settings audit of 2G/3G/4G MTN network</a:t>
            </a:r>
            <a:endParaRPr dirty="0"/>
          </a:p>
          <a:p>
            <a:pPr marL="228600" marR="0" lvl="0" indent="-228600" algn="l" rtl="0">
              <a:lnSpc>
                <a:spcPct val="150000"/>
              </a:lnSpc>
              <a:spcBef>
                <a:spcPts val="600"/>
              </a:spcBef>
              <a:spcAft>
                <a:spcPts val="0"/>
              </a:spcAft>
              <a:buClr>
                <a:schemeClr val="dk1"/>
              </a:buClr>
              <a:buSzPts val="1200"/>
              <a:buFont typeface="Verdana"/>
              <a:buAutoNum type="alphaUcPeriod"/>
            </a:pPr>
            <a:r>
              <a:rPr lang="fr-FR" sz="1200" dirty="0" err="1">
                <a:solidFill>
                  <a:schemeClr val="dk1"/>
                </a:solidFill>
                <a:latin typeface="Verdana"/>
                <a:ea typeface="Verdana"/>
                <a:cs typeface="Verdana"/>
                <a:sym typeface="Verdana"/>
              </a:rPr>
              <a:t>Capacity</a:t>
            </a:r>
            <a:r>
              <a:rPr lang="fr-FR" sz="1200" dirty="0">
                <a:solidFill>
                  <a:schemeClr val="dk1"/>
                </a:solidFill>
                <a:latin typeface="Verdana"/>
                <a:ea typeface="Verdana"/>
                <a:cs typeface="Verdana"/>
                <a:sym typeface="Verdana"/>
              </a:rPr>
              <a:t> audit of 2G/3G/4G MTN network</a:t>
            </a:r>
            <a:endParaRPr dirty="0"/>
          </a:p>
          <a:p>
            <a:pPr marL="228600" marR="0" lvl="0" indent="-228600" algn="l" rtl="0">
              <a:lnSpc>
                <a:spcPct val="150000"/>
              </a:lnSpc>
              <a:spcBef>
                <a:spcPts val="600"/>
              </a:spcBef>
              <a:spcAft>
                <a:spcPts val="0"/>
              </a:spcAft>
              <a:buClr>
                <a:schemeClr val="dk1"/>
              </a:buClr>
              <a:buSzPts val="1200"/>
              <a:buFont typeface="Verdana"/>
              <a:buAutoNum type="alphaUcPeriod"/>
            </a:pPr>
            <a:r>
              <a:rPr lang="fr-FR" sz="1200" dirty="0" err="1">
                <a:solidFill>
                  <a:schemeClr val="dk1"/>
                </a:solidFill>
                <a:latin typeface="Verdana"/>
                <a:ea typeface="Verdana"/>
                <a:cs typeface="Verdana"/>
                <a:sym typeface="Verdana"/>
              </a:rPr>
              <a:t>Evaluate</a:t>
            </a:r>
            <a:r>
              <a:rPr lang="fr-FR" sz="1200" dirty="0">
                <a:solidFill>
                  <a:schemeClr val="dk1"/>
                </a:solidFill>
                <a:latin typeface="Verdana"/>
                <a:ea typeface="Verdana"/>
                <a:cs typeface="Verdana"/>
                <a:sym typeface="Verdana"/>
              </a:rPr>
              <a:t> and benchmark Quality </a:t>
            </a:r>
            <a:r>
              <a:rPr lang="fr-FR" sz="1200" dirty="0" err="1">
                <a:solidFill>
                  <a:schemeClr val="dk1"/>
                </a:solidFill>
                <a:latin typeface="Verdana"/>
                <a:ea typeface="Verdana"/>
                <a:cs typeface="Verdana"/>
                <a:sym typeface="Verdana"/>
              </a:rPr>
              <a:t>levels</a:t>
            </a:r>
            <a:r>
              <a:rPr lang="fr-FR" sz="1200" dirty="0">
                <a:solidFill>
                  <a:schemeClr val="dk1"/>
                </a:solidFill>
                <a:latin typeface="Verdana"/>
                <a:ea typeface="Verdana"/>
                <a:cs typeface="Verdana"/>
                <a:sym typeface="Verdana"/>
              </a:rPr>
              <a:t> </a:t>
            </a:r>
            <a:r>
              <a:rPr lang="fr-FR" sz="1200" dirty="0" err="1">
                <a:solidFill>
                  <a:schemeClr val="dk1"/>
                </a:solidFill>
                <a:latin typeface="Verdana"/>
                <a:ea typeface="Verdana"/>
                <a:cs typeface="Verdana"/>
                <a:sym typeface="Verdana"/>
              </a:rPr>
              <a:t>offered</a:t>
            </a:r>
            <a:r>
              <a:rPr lang="fr-FR" sz="1200" dirty="0">
                <a:solidFill>
                  <a:schemeClr val="dk1"/>
                </a:solidFill>
                <a:latin typeface="Verdana"/>
                <a:ea typeface="Verdana"/>
                <a:cs typeface="Verdana"/>
                <a:sym typeface="Verdana"/>
              </a:rPr>
              <a:t> by MTN to MOOV mobiles networks and </a:t>
            </a:r>
            <a:r>
              <a:rPr lang="fr-FR" sz="1200" dirty="0" err="1">
                <a:solidFill>
                  <a:schemeClr val="dk1"/>
                </a:solidFill>
                <a:latin typeface="Verdana"/>
                <a:ea typeface="Verdana"/>
                <a:cs typeface="Verdana"/>
                <a:sym typeface="Verdana"/>
              </a:rPr>
              <a:t>regulator</a:t>
            </a:r>
            <a:r>
              <a:rPr lang="fr-FR" sz="1200" dirty="0">
                <a:solidFill>
                  <a:schemeClr val="dk1"/>
                </a:solidFill>
                <a:latin typeface="Verdana"/>
                <a:ea typeface="Verdana"/>
                <a:cs typeface="Verdana"/>
                <a:sym typeface="Verdana"/>
              </a:rPr>
              <a:t> </a:t>
            </a:r>
            <a:r>
              <a:rPr lang="fr-FR" sz="1200" dirty="0" err="1">
                <a:solidFill>
                  <a:schemeClr val="dk1"/>
                </a:solidFill>
                <a:latin typeface="Verdana"/>
                <a:ea typeface="Verdana"/>
                <a:cs typeface="Verdana"/>
                <a:sym typeface="Verdana"/>
              </a:rPr>
              <a:t>defined</a:t>
            </a:r>
            <a:r>
              <a:rPr lang="fr-FR" sz="1200" dirty="0">
                <a:solidFill>
                  <a:schemeClr val="dk1"/>
                </a:solidFill>
                <a:latin typeface="Verdana"/>
                <a:ea typeface="Verdana"/>
                <a:cs typeface="Verdana"/>
                <a:sym typeface="Verdana"/>
              </a:rPr>
              <a:t> KPIs </a:t>
            </a:r>
            <a:r>
              <a:rPr lang="fr-FR" sz="1200" dirty="0" err="1">
                <a:solidFill>
                  <a:schemeClr val="dk1"/>
                </a:solidFill>
                <a:latin typeface="Verdana"/>
                <a:ea typeface="Verdana"/>
                <a:cs typeface="Verdana"/>
                <a:sym typeface="Verdana"/>
              </a:rPr>
              <a:t>levels</a:t>
            </a:r>
            <a:r>
              <a:rPr lang="fr-FR" sz="1200" dirty="0">
                <a:solidFill>
                  <a:schemeClr val="dk1"/>
                </a:solidFill>
                <a:latin typeface="Verdana"/>
                <a:ea typeface="Verdana"/>
                <a:cs typeface="Verdana"/>
                <a:sym typeface="Verdana"/>
              </a:rPr>
              <a:t> </a:t>
            </a:r>
            <a:r>
              <a:rPr lang="fr-FR" sz="1200" dirty="0" err="1">
                <a:solidFill>
                  <a:schemeClr val="dk1"/>
                </a:solidFill>
                <a:latin typeface="Verdana"/>
                <a:ea typeface="Verdana"/>
                <a:cs typeface="Verdana"/>
                <a:sym typeface="Verdana"/>
              </a:rPr>
              <a:t>based</a:t>
            </a:r>
            <a:r>
              <a:rPr lang="fr-FR" sz="1200" dirty="0">
                <a:solidFill>
                  <a:schemeClr val="dk1"/>
                </a:solidFill>
                <a:latin typeface="Verdana"/>
                <a:ea typeface="Verdana"/>
                <a:cs typeface="Verdana"/>
                <a:sym typeface="Verdana"/>
              </a:rPr>
              <a:t> on Drive Test </a:t>
            </a:r>
            <a:r>
              <a:rPr lang="fr-FR" sz="1200" dirty="0" err="1">
                <a:solidFill>
                  <a:schemeClr val="dk1"/>
                </a:solidFill>
                <a:latin typeface="Verdana"/>
                <a:ea typeface="Verdana"/>
                <a:cs typeface="Verdana"/>
                <a:sym typeface="Verdana"/>
              </a:rPr>
              <a:t>measurements</a:t>
            </a:r>
            <a:r>
              <a:rPr lang="fr-FR" sz="1200" dirty="0">
                <a:solidFill>
                  <a:schemeClr val="dk1"/>
                </a:solidFill>
                <a:latin typeface="Verdana"/>
                <a:ea typeface="Verdana"/>
                <a:cs typeface="Verdana"/>
                <a:sym typeface="Verdana"/>
              </a:rPr>
              <a:t> </a:t>
            </a:r>
            <a:r>
              <a:rPr lang="fr-FR" sz="1200" dirty="0" err="1">
                <a:solidFill>
                  <a:schemeClr val="dk1"/>
                </a:solidFill>
                <a:latin typeface="Verdana"/>
                <a:ea typeface="Verdana"/>
                <a:cs typeface="Verdana"/>
                <a:sym typeface="Verdana"/>
              </a:rPr>
              <a:t>results</a:t>
            </a:r>
            <a:endParaRPr dirty="0"/>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4"/>
        <p:cNvGrpSpPr/>
        <p:nvPr/>
      </p:nvGrpSpPr>
      <p:grpSpPr>
        <a:xfrm>
          <a:off x="0" y="0"/>
          <a:ext cx="0" cy="0"/>
          <a:chOff x="0" y="0"/>
          <a:chExt cx="0" cy="0"/>
        </a:xfrm>
      </p:grpSpPr>
      <p:sp>
        <p:nvSpPr>
          <p:cNvPr id="1565" name="Google Shape;1565;p7"/>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u="none" strike="noStrike" cap="none" dirty="0">
                <a:solidFill>
                  <a:srgbClr val="FFFFFF"/>
                </a:solidFill>
                <a:latin typeface="Quattrocento Sans"/>
                <a:ea typeface="Quattrocento Sans"/>
                <a:cs typeface="Quattrocento Sans"/>
                <a:sym typeface="Quattrocento Sans"/>
              </a:rPr>
              <a:t>Introduction: Scope of Work</a:t>
            </a:r>
            <a:endParaRPr dirty="0"/>
          </a:p>
        </p:txBody>
      </p:sp>
      <p:sp>
        <p:nvSpPr>
          <p:cNvPr id="1566" name="Google Shape;1566;p7"/>
          <p:cNvSpPr txBox="1"/>
          <p:nvPr/>
        </p:nvSpPr>
        <p:spPr>
          <a:xfrm>
            <a:off x="542926" y="2090740"/>
            <a:ext cx="1647825"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02</a:t>
            </a:r>
            <a:endParaRPr dirty="0"/>
          </a:p>
        </p:txBody>
      </p:sp>
      <p:cxnSp>
        <p:nvCxnSpPr>
          <p:cNvPr id="1567" name="Google Shape;1567;p7"/>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72"/>
        <p:cNvGrpSpPr/>
        <p:nvPr/>
      </p:nvGrpSpPr>
      <p:grpSpPr>
        <a:xfrm>
          <a:off x="0" y="0"/>
          <a:ext cx="0" cy="0"/>
          <a:chOff x="0" y="0"/>
          <a:chExt cx="0" cy="0"/>
        </a:xfrm>
      </p:grpSpPr>
      <p:sp>
        <p:nvSpPr>
          <p:cNvPr id="1573" name="Google Shape;1573;p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Scope of work (i/ii)</a:t>
            </a:r>
            <a:endParaRPr/>
          </a:p>
        </p:txBody>
      </p:sp>
      <p:sp>
        <p:nvSpPr>
          <p:cNvPr id="1574" name="Google Shape;1574;p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8</a:t>
            </a:fld>
            <a:endParaRPr sz="651" b="0" i="0" u="none" strike="noStrike" cap="none">
              <a:solidFill>
                <a:srgbClr val="000000"/>
              </a:solidFill>
              <a:latin typeface="Verdana"/>
              <a:ea typeface="Verdana"/>
              <a:cs typeface="Verdana"/>
              <a:sym typeface="Verdana"/>
            </a:endParaRPr>
          </a:p>
        </p:txBody>
      </p:sp>
      <p:sp>
        <p:nvSpPr>
          <p:cNvPr id="1575" name="Google Shape;1575;p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576" name="Google Shape;1576;p8"/>
          <p:cNvSpPr/>
          <p:nvPr/>
        </p:nvSpPr>
        <p:spPr>
          <a:xfrm>
            <a:off x="0" y="1042835"/>
            <a:ext cx="12192000" cy="483577"/>
          </a:xfrm>
          <a:prstGeom prst="rect">
            <a:avLst/>
          </a:prstGeom>
          <a:solidFill>
            <a:schemeClr val="accent1"/>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77" name="Google Shape;1577;p8"/>
          <p:cNvSpPr txBox="1"/>
          <p:nvPr/>
        </p:nvSpPr>
        <p:spPr>
          <a:xfrm>
            <a:off x="1165649" y="1202431"/>
            <a:ext cx="2321848"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400" b="1">
                <a:solidFill>
                  <a:schemeClr val="lt1"/>
                </a:solidFill>
                <a:latin typeface="Verdana"/>
                <a:ea typeface="Verdana"/>
                <a:cs typeface="Verdana"/>
                <a:sym typeface="Verdana"/>
              </a:rPr>
              <a:t>Conduct OSS Audit</a:t>
            </a:r>
            <a:endParaRPr/>
          </a:p>
        </p:txBody>
      </p:sp>
      <p:sp>
        <p:nvSpPr>
          <p:cNvPr id="1578" name="Google Shape;1578;p8"/>
          <p:cNvSpPr/>
          <p:nvPr/>
        </p:nvSpPr>
        <p:spPr>
          <a:xfrm>
            <a:off x="468741" y="1232974"/>
            <a:ext cx="631626" cy="631626"/>
          </a:xfrm>
          <a:prstGeom prst="ellipse">
            <a:avLst/>
          </a:prstGeom>
          <a:solidFill>
            <a:schemeClr val="lt1"/>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79" name="Google Shape;1579;p8"/>
          <p:cNvSpPr/>
          <p:nvPr/>
        </p:nvSpPr>
        <p:spPr>
          <a:xfrm>
            <a:off x="534023" y="1284623"/>
            <a:ext cx="501062" cy="501062"/>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149"/>
                </a:moveTo>
                <a:cubicBezTo>
                  <a:pt x="330" y="149"/>
                  <a:pt x="330" y="149"/>
                  <a:pt x="330" y="149"/>
                </a:cubicBezTo>
                <a:cubicBezTo>
                  <a:pt x="330" y="138"/>
                  <a:pt x="330" y="138"/>
                  <a:pt x="330" y="138"/>
                </a:cubicBezTo>
                <a:cubicBezTo>
                  <a:pt x="330" y="132"/>
                  <a:pt x="326" y="128"/>
                  <a:pt x="320" y="128"/>
                </a:cubicBezTo>
                <a:cubicBezTo>
                  <a:pt x="192" y="128"/>
                  <a:pt x="192" y="128"/>
                  <a:pt x="192" y="128"/>
                </a:cubicBezTo>
                <a:cubicBezTo>
                  <a:pt x="186" y="128"/>
                  <a:pt x="181" y="132"/>
                  <a:pt x="181" y="138"/>
                </a:cubicBezTo>
                <a:cubicBezTo>
                  <a:pt x="181" y="149"/>
                  <a:pt x="181" y="149"/>
                  <a:pt x="181" y="149"/>
                </a:cubicBezTo>
                <a:cubicBezTo>
                  <a:pt x="106" y="149"/>
                  <a:pt x="106" y="149"/>
                  <a:pt x="106" y="149"/>
                </a:cubicBezTo>
                <a:cubicBezTo>
                  <a:pt x="100" y="149"/>
                  <a:pt x="96" y="154"/>
                  <a:pt x="96" y="160"/>
                </a:cubicBezTo>
                <a:cubicBezTo>
                  <a:pt x="96" y="362"/>
                  <a:pt x="96" y="362"/>
                  <a:pt x="96" y="362"/>
                </a:cubicBezTo>
                <a:cubicBezTo>
                  <a:pt x="96" y="368"/>
                  <a:pt x="100" y="373"/>
                  <a:pt x="106" y="373"/>
                </a:cubicBezTo>
                <a:cubicBezTo>
                  <a:pt x="405" y="373"/>
                  <a:pt x="405" y="373"/>
                  <a:pt x="405" y="373"/>
                </a:cubicBezTo>
                <a:cubicBezTo>
                  <a:pt x="411" y="373"/>
                  <a:pt x="416" y="368"/>
                  <a:pt x="416" y="362"/>
                </a:cubicBezTo>
                <a:cubicBezTo>
                  <a:pt x="416" y="160"/>
                  <a:pt x="416" y="160"/>
                  <a:pt x="416" y="160"/>
                </a:cubicBezTo>
                <a:cubicBezTo>
                  <a:pt x="416" y="154"/>
                  <a:pt x="411" y="149"/>
                  <a:pt x="405" y="149"/>
                </a:cubicBezTo>
                <a:close/>
                <a:moveTo>
                  <a:pt x="309" y="149"/>
                </a:moveTo>
                <a:cubicBezTo>
                  <a:pt x="309" y="170"/>
                  <a:pt x="309" y="170"/>
                  <a:pt x="309" y="170"/>
                </a:cubicBezTo>
                <a:cubicBezTo>
                  <a:pt x="202" y="170"/>
                  <a:pt x="202" y="170"/>
                  <a:pt x="202" y="170"/>
                </a:cubicBezTo>
                <a:cubicBezTo>
                  <a:pt x="202" y="160"/>
                  <a:pt x="202" y="160"/>
                  <a:pt x="202" y="160"/>
                </a:cubicBezTo>
                <a:cubicBezTo>
                  <a:pt x="202" y="160"/>
                  <a:pt x="202" y="160"/>
                  <a:pt x="202" y="160"/>
                </a:cubicBezTo>
                <a:cubicBezTo>
                  <a:pt x="202" y="160"/>
                  <a:pt x="202" y="160"/>
                  <a:pt x="202" y="160"/>
                </a:cubicBezTo>
                <a:cubicBezTo>
                  <a:pt x="202" y="149"/>
                  <a:pt x="202" y="149"/>
                  <a:pt x="202" y="149"/>
                </a:cubicBezTo>
                <a:lnTo>
                  <a:pt x="309" y="149"/>
                </a:lnTo>
                <a:close/>
                <a:moveTo>
                  <a:pt x="394" y="352"/>
                </a:moveTo>
                <a:cubicBezTo>
                  <a:pt x="117" y="352"/>
                  <a:pt x="117" y="352"/>
                  <a:pt x="117" y="352"/>
                </a:cubicBezTo>
                <a:cubicBezTo>
                  <a:pt x="117" y="170"/>
                  <a:pt x="117" y="170"/>
                  <a:pt x="117" y="170"/>
                </a:cubicBezTo>
                <a:cubicBezTo>
                  <a:pt x="181" y="170"/>
                  <a:pt x="181" y="170"/>
                  <a:pt x="181" y="170"/>
                </a:cubicBezTo>
                <a:cubicBezTo>
                  <a:pt x="181" y="181"/>
                  <a:pt x="181" y="181"/>
                  <a:pt x="181" y="181"/>
                </a:cubicBezTo>
                <a:cubicBezTo>
                  <a:pt x="181" y="187"/>
                  <a:pt x="186" y="192"/>
                  <a:pt x="192" y="192"/>
                </a:cubicBezTo>
                <a:cubicBezTo>
                  <a:pt x="320" y="192"/>
                  <a:pt x="320" y="192"/>
                  <a:pt x="320" y="192"/>
                </a:cubicBezTo>
                <a:cubicBezTo>
                  <a:pt x="326" y="192"/>
                  <a:pt x="330" y="187"/>
                  <a:pt x="330" y="181"/>
                </a:cubicBezTo>
                <a:cubicBezTo>
                  <a:pt x="330" y="170"/>
                  <a:pt x="330" y="170"/>
                  <a:pt x="330" y="170"/>
                </a:cubicBezTo>
                <a:cubicBezTo>
                  <a:pt x="394" y="170"/>
                  <a:pt x="394" y="170"/>
                  <a:pt x="394" y="170"/>
                </a:cubicBezTo>
                <a:lnTo>
                  <a:pt x="394" y="352"/>
                </a:lnTo>
                <a:close/>
                <a:moveTo>
                  <a:pt x="224" y="213"/>
                </a:moveTo>
                <a:cubicBezTo>
                  <a:pt x="149" y="213"/>
                  <a:pt x="149" y="213"/>
                  <a:pt x="149" y="213"/>
                </a:cubicBezTo>
                <a:cubicBezTo>
                  <a:pt x="143" y="213"/>
                  <a:pt x="138" y="218"/>
                  <a:pt x="138" y="224"/>
                </a:cubicBezTo>
                <a:cubicBezTo>
                  <a:pt x="138" y="298"/>
                  <a:pt x="138" y="298"/>
                  <a:pt x="138" y="298"/>
                </a:cubicBezTo>
                <a:cubicBezTo>
                  <a:pt x="138" y="304"/>
                  <a:pt x="143" y="309"/>
                  <a:pt x="149" y="309"/>
                </a:cubicBezTo>
                <a:cubicBezTo>
                  <a:pt x="224" y="309"/>
                  <a:pt x="224" y="309"/>
                  <a:pt x="224" y="309"/>
                </a:cubicBezTo>
                <a:cubicBezTo>
                  <a:pt x="230" y="309"/>
                  <a:pt x="234" y="304"/>
                  <a:pt x="234" y="298"/>
                </a:cubicBezTo>
                <a:cubicBezTo>
                  <a:pt x="234" y="224"/>
                  <a:pt x="234" y="224"/>
                  <a:pt x="234" y="224"/>
                </a:cubicBezTo>
                <a:cubicBezTo>
                  <a:pt x="234" y="218"/>
                  <a:pt x="230" y="213"/>
                  <a:pt x="224" y="213"/>
                </a:cubicBezTo>
                <a:close/>
                <a:moveTo>
                  <a:pt x="213" y="288"/>
                </a:moveTo>
                <a:cubicBezTo>
                  <a:pt x="160" y="288"/>
                  <a:pt x="160" y="288"/>
                  <a:pt x="160" y="288"/>
                </a:cubicBezTo>
                <a:cubicBezTo>
                  <a:pt x="160" y="234"/>
                  <a:pt x="160" y="234"/>
                  <a:pt x="160" y="234"/>
                </a:cubicBezTo>
                <a:cubicBezTo>
                  <a:pt x="213" y="234"/>
                  <a:pt x="213" y="234"/>
                  <a:pt x="213" y="234"/>
                </a:cubicBezTo>
                <a:lnTo>
                  <a:pt x="213" y="288"/>
                </a:lnTo>
                <a:close/>
                <a:moveTo>
                  <a:pt x="362" y="213"/>
                </a:moveTo>
                <a:cubicBezTo>
                  <a:pt x="368" y="213"/>
                  <a:pt x="373" y="218"/>
                  <a:pt x="373" y="224"/>
                </a:cubicBezTo>
                <a:cubicBezTo>
                  <a:pt x="373" y="230"/>
                  <a:pt x="368" y="234"/>
                  <a:pt x="362" y="234"/>
                </a:cubicBezTo>
                <a:cubicBezTo>
                  <a:pt x="277" y="234"/>
                  <a:pt x="277" y="234"/>
                  <a:pt x="277" y="234"/>
                </a:cubicBezTo>
                <a:cubicBezTo>
                  <a:pt x="271" y="234"/>
                  <a:pt x="266" y="230"/>
                  <a:pt x="266" y="224"/>
                </a:cubicBezTo>
                <a:cubicBezTo>
                  <a:pt x="266" y="218"/>
                  <a:pt x="271" y="213"/>
                  <a:pt x="277" y="213"/>
                </a:cubicBezTo>
                <a:lnTo>
                  <a:pt x="362" y="213"/>
                </a:lnTo>
                <a:close/>
                <a:moveTo>
                  <a:pt x="373" y="266"/>
                </a:moveTo>
                <a:cubicBezTo>
                  <a:pt x="373" y="272"/>
                  <a:pt x="368" y="277"/>
                  <a:pt x="362" y="277"/>
                </a:cubicBezTo>
                <a:cubicBezTo>
                  <a:pt x="277" y="277"/>
                  <a:pt x="277" y="277"/>
                  <a:pt x="277" y="277"/>
                </a:cubicBezTo>
                <a:cubicBezTo>
                  <a:pt x="271" y="277"/>
                  <a:pt x="266" y="272"/>
                  <a:pt x="266" y="266"/>
                </a:cubicBezTo>
                <a:cubicBezTo>
                  <a:pt x="266" y="260"/>
                  <a:pt x="271" y="256"/>
                  <a:pt x="277" y="256"/>
                </a:cubicBezTo>
                <a:cubicBezTo>
                  <a:pt x="362" y="256"/>
                  <a:pt x="362" y="256"/>
                  <a:pt x="362" y="256"/>
                </a:cubicBezTo>
                <a:cubicBezTo>
                  <a:pt x="368" y="256"/>
                  <a:pt x="373" y="260"/>
                  <a:pt x="373" y="266"/>
                </a:cubicBezTo>
                <a:close/>
                <a:moveTo>
                  <a:pt x="373" y="309"/>
                </a:moveTo>
                <a:cubicBezTo>
                  <a:pt x="373" y="315"/>
                  <a:pt x="368" y="320"/>
                  <a:pt x="362" y="320"/>
                </a:cubicBezTo>
                <a:cubicBezTo>
                  <a:pt x="277" y="320"/>
                  <a:pt x="277" y="320"/>
                  <a:pt x="277" y="320"/>
                </a:cubicBezTo>
                <a:cubicBezTo>
                  <a:pt x="271" y="320"/>
                  <a:pt x="266" y="315"/>
                  <a:pt x="266" y="309"/>
                </a:cubicBezTo>
                <a:cubicBezTo>
                  <a:pt x="266" y="303"/>
                  <a:pt x="271" y="298"/>
                  <a:pt x="277" y="298"/>
                </a:cubicBezTo>
                <a:cubicBezTo>
                  <a:pt x="362" y="298"/>
                  <a:pt x="362" y="298"/>
                  <a:pt x="362" y="298"/>
                </a:cubicBezTo>
                <a:cubicBezTo>
                  <a:pt x="368" y="298"/>
                  <a:pt x="373" y="303"/>
                  <a:pt x="373" y="30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1580" name="Google Shape;1580;p8"/>
          <p:cNvSpPr txBox="1"/>
          <p:nvPr/>
        </p:nvSpPr>
        <p:spPr>
          <a:xfrm>
            <a:off x="1100367" y="1591759"/>
            <a:ext cx="4971647" cy="754053"/>
          </a:xfrm>
          <a:prstGeom prst="rect">
            <a:avLst/>
          </a:prstGeom>
          <a:noFill/>
          <a:ln>
            <a:noFill/>
          </a:ln>
        </p:spPr>
        <p:txBody>
          <a:bodyPr spcFirstLastPara="1" wrap="square" lIns="0" tIns="45700" rIns="0" bIns="45700" anchor="ctr" anchorCtr="0">
            <a:spAutoFit/>
          </a:bodyPr>
          <a:lstStyle/>
          <a:p>
            <a:pPr marL="171450" marR="0" lvl="1" indent="-171450" algn="l" rtl="0">
              <a:spcBef>
                <a:spcPts val="0"/>
              </a:spcBef>
              <a:spcAft>
                <a:spcPts val="0"/>
              </a:spcAft>
              <a:buClr>
                <a:srgbClr val="000000"/>
              </a:buClr>
              <a:buSzPts val="1100"/>
              <a:buFont typeface="Arial"/>
              <a:buChar char="•"/>
            </a:pPr>
            <a:r>
              <a:rPr lang="fr-FR" sz="1100" b="0" i="0" u="none" strike="noStrike" cap="none">
                <a:solidFill>
                  <a:srgbClr val="000000"/>
                </a:solidFill>
                <a:latin typeface="Verdana"/>
                <a:ea typeface="Verdana"/>
                <a:cs typeface="Verdana"/>
                <a:sym typeface="Verdana"/>
              </a:rPr>
              <a:t>2G/3G/4G MTN Networks KPIs audit based on OSS counters </a:t>
            </a:r>
            <a:endParaRPr/>
          </a:p>
          <a:p>
            <a:pPr marL="171450" marR="0" lvl="1" indent="-171450" algn="l" rtl="0">
              <a:spcBef>
                <a:spcPts val="600"/>
              </a:spcBef>
              <a:spcAft>
                <a:spcPts val="0"/>
              </a:spcAft>
              <a:buClr>
                <a:srgbClr val="000000"/>
              </a:buClr>
              <a:buSzPts val="1100"/>
              <a:buFont typeface="Arial"/>
              <a:buChar char="•"/>
            </a:pPr>
            <a:r>
              <a:rPr lang="fr-FR" sz="1100" b="0" i="0" u="none" strike="noStrike" cap="none">
                <a:solidFill>
                  <a:srgbClr val="000000"/>
                </a:solidFill>
                <a:latin typeface="Verdana"/>
                <a:ea typeface="Verdana"/>
                <a:cs typeface="Verdana"/>
                <a:sym typeface="Verdana"/>
              </a:rPr>
              <a:t>Parameters settings audit of 2G/3G/4G MTN network</a:t>
            </a:r>
            <a:endParaRPr/>
          </a:p>
          <a:p>
            <a:pPr marL="171450" marR="0" lvl="1" indent="-171450" algn="l" rtl="0">
              <a:spcBef>
                <a:spcPts val="600"/>
              </a:spcBef>
              <a:spcAft>
                <a:spcPts val="0"/>
              </a:spcAft>
              <a:buClr>
                <a:srgbClr val="000000"/>
              </a:buClr>
              <a:buSzPts val="1100"/>
              <a:buFont typeface="Arial"/>
              <a:buChar char="•"/>
            </a:pPr>
            <a:r>
              <a:rPr lang="fr-FR" sz="1100" b="0" i="0" u="none" strike="noStrike" cap="none">
                <a:solidFill>
                  <a:srgbClr val="000000"/>
                </a:solidFill>
                <a:latin typeface="Verdana"/>
                <a:ea typeface="Verdana"/>
                <a:cs typeface="Verdana"/>
                <a:sym typeface="Verdana"/>
              </a:rPr>
              <a:t>Capacity audit of 2G/3G/4G MTN network</a:t>
            </a:r>
            <a:endParaRPr/>
          </a:p>
        </p:txBody>
      </p:sp>
      <p:sp>
        <p:nvSpPr>
          <p:cNvPr id="1581" name="Google Shape;1581;p8"/>
          <p:cNvSpPr/>
          <p:nvPr/>
        </p:nvSpPr>
        <p:spPr>
          <a:xfrm>
            <a:off x="468741" y="2349427"/>
            <a:ext cx="11074697" cy="927777"/>
          </a:xfrm>
          <a:prstGeom prst="rect">
            <a:avLst/>
          </a:prstGeom>
          <a:noFill/>
          <a:ln w="9525" cap="flat" cmpd="sng">
            <a:solidFill>
              <a:srgbClr val="046A3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82" name="Google Shape;1582;p8"/>
          <p:cNvSpPr/>
          <p:nvPr/>
        </p:nvSpPr>
        <p:spPr>
          <a:xfrm>
            <a:off x="2643633" y="2445975"/>
            <a:ext cx="1771125"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Hourly KPI review </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HW / Alarms review</a:t>
            </a:r>
            <a:endParaRPr/>
          </a:p>
        </p:txBody>
      </p:sp>
      <p:sp>
        <p:nvSpPr>
          <p:cNvPr id="1583" name="Google Shape;1583;p8"/>
          <p:cNvSpPr/>
          <p:nvPr/>
        </p:nvSpPr>
        <p:spPr>
          <a:xfrm>
            <a:off x="5016465" y="2445975"/>
            <a:ext cx="1771125"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RAN Parameters</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RAN Features</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Neighbors </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HW/licensing</a:t>
            </a:r>
            <a:endParaRPr/>
          </a:p>
        </p:txBody>
      </p:sp>
      <p:sp>
        <p:nvSpPr>
          <p:cNvPr id="1584" name="Google Shape;1584;p8"/>
          <p:cNvSpPr/>
          <p:nvPr/>
        </p:nvSpPr>
        <p:spPr>
          <a:xfrm>
            <a:off x="590841" y="2445975"/>
            <a:ext cx="1502783"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Kick-off</a:t>
            </a:r>
            <a:endParaRPr/>
          </a:p>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Prerequisites</a:t>
            </a:r>
            <a:endParaRPr/>
          </a:p>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Data collection</a:t>
            </a:r>
            <a:endParaRPr/>
          </a:p>
        </p:txBody>
      </p:sp>
      <p:sp>
        <p:nvSpPr>
          <p:cNvPr id="1585" name="Google Shape;1585;p8"/>
          <p:cNvSpPr/>
          <p:nvPr/>
        </p:nvSpPr>
        <p:spPr>
          <a:xfrm>
            <a:off x="7339598" y="2445975"/>
            <a:ext cx="1863052"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Result analysis </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Suggest Recommendations</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audit report written</a:t>
            </a:r>
            <a:endParaRPr/>
          </a:p>
        </p:txBody>
      </p:sp>
      <p:sp>
        <p:nvSpPr>
          <p:cNvPr id="1586" name="Google Shape;1586;p8"/>
          <p:cNvSpPr/>
          <p:nvPr/>
        </p:nvSpPr>
        <p:spPr>
          <a:xfrm>
            <a:off x="2165848" y="2697195"/>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87" name="Google Shape;1587;p8"/>
          <p:cNvSpPr/>
          <p:nvPr/>
        </p:nvSpPr>
        <p:spPr>
          <a:xfrm>
            <a:off x="4522863" y="2725852"/>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88" name="Google Shape;1588;p8"/>
          <p:cNvSpPr/>
          <p:nvPr/>
        </p:nvSpPr>
        <p:spPr>
          <a:xfrm>
            <a:off x="6879517" y="2725851"/>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89" name="Google Shape;1589;p8"/>
          <p:cNvSpPr/>
          <p:nvPr/>
        </p:nvSpPr>
        <p:spPr>
          <a:xfrm>
            <a:off x="9266176" y="2725851"/>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90" name="Google Shape;1590;p8"/>
          <p:cNvSpPr/>
          <p:nvPr/>
        </p:nvSpPr>
        <p:spPr>
          <a:xfrm>
            <a:off x="9780716" y="2445975"/>
            <a:ext cx="1633016"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Presentation and actions</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Close out report </a:t>
            </a:r>
            <a:endParaRPr/>
          </a:p>
        </p:txBody>
      </p:sp>
      <p:sp>
        <p:nvSpPr>
          <p:cNvPr id="1591" name="Google Shape;1591;p8"/>
          <p:cNvSpPr/>
          <p:nvPr/>
        </p:nvSpPr>
        <p:spPr>
          <a:xfrm>
            <a:off x="618577" y="3328992"/>
            <a:ext cx="1475047" cy="325970"/>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Preparation</a:t>
            </a:r>
            <a:endParaRPr/>
          </a:p>
        </p:txBody>
      </p:sp>
      <p:sp>
        <p:nvSpPr>
          <p:cNvPr id="1592" name="Google Shape;1592;p8"/>
          <p:cNvSpPr/>
          <p:nvPr/>
        </p:nvSpPr>
        <p:spPr>
          <a:xfrm>
            <a:off x="2681477" y="3357058"/>
            <a:ext cx="1733280" cy="325972"/>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Early KPI</a:t>
            </a:r>
            <a:endParaRPr/>
          </a:p>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warning</a:t>
            </a:r>
            <a:endParaRPr/>
          </a:p>
        </p:txBody>
      </p:sp>
      <p:sp>
        <p:nvSpPr>
          <p:cNvPr id="1593" name="Google Shape;1593;p8"/>
          <p:cNvSpPr/>
          <p:nvPr/>
        </p:nvSpPr>
        <p:spPr>
          <a:xfrm>
            <a:off x="5016465" y="3359724"/>
            <a:ext cx="1771125" cy="341984"/>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Configuration Audit</a:t>
            </a:r>
            <a:endParaRPr/>
          </a:p>
        </p:txBody>
      </p:sp>
      <p:sp>
        <p:nvSpPr>
          <p:cNvPr id="1594" name="Google Shape;1594;p8"/>
          <p:cNvSpPr/>
          <p:nvPr/>
        </p:nvSpPr>
        <p:spPr>
          <a:xfrm>
            <a:off x="7339597" y="3328992"/>
            <a:ext cx="1926579" cy="372716"/>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Performance Analysis</a:t>
            </a:r>
            <a:endParaRPr/>
          </a:p>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Dimensioning</a:t>
            </a:r>
            <a:endParaRPr/>
          </a:p>
        </p:txBody>
      </p:sp>
      <p:sp>
        <p:nvSpPr>
          <p:cNvPr id="1595" name="Google Shape;1595;p8"/>
          <p:cNvSpPr/>
          <p:nvPr/>
        </p:nvSpPr>
        <p:spPr>
          <a:xfrm>
            <a:off x="9809506" y="3359724"/>
            <a:ext cx="1604226" cy="372718"/>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Reporting</a:t>
            </a:r>
            <a:endParaRPr/>
          </a:p>
        </p:txBody>
      </p:sp>
      <p:sp>
        <p:nvSpPr>
          <p:cNvPr id="1596" name="Google Shape;1596;p8"/>
          <p:cNvSpPr/>
          <p:nvPr/>
        </p:nvSpPr>
        <p:spPr>
          <a:xfrm>
            <a:off x="0" y="3892527"/>
            <a:ext cx="12192000" cy="483577"/>
          </a:xfrm>
          <a:prstGeom prst="rect">
            <a:avLst/>
          </a:prstGeom>
          <a:solidFill>
            <a:schemeClr val="accent5"/>
          </a:solidFill>
          <a:ln w="19050" cap="flat" cmpd="sng">
            <a:solidFill>
              <a:schemeClr val="accent5"/>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97" name="Google Shape;1597;p8"/>
          <p:cNvSpPr txBox="1"/>
          <p:nvPr/>
        </p:nvSpPr>
        <p:spPr>
          <a:xfrm>
            <a:off x="1165649" y="3932353"/>
            <a:ext cx="11026351" cy="43088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400" b="1" dirty="0" err="1">
                <a:solidFill>
                  <a:schemeClr val="lt1"/>
                </a:solidFill>
                <a:latin typeface="Verdana"/>
                <a:ea typeface="Verdana"/>
                <a:cs typeface="Verdana"/>
                <a:sym typeface="Verdana"/>
              </a:rPr>
              <a:t>Evaluate</a:t>
            </a:r>
            <a:r>
              <a:rPr lang="fr-FR" sz="1400" b="1" dirty="0">
                <a:solidFill>
                  <a:schemeClr val="lt1"/>
                </a:solidFill>
                <a:latin typeface="Verdana"/>
                <a:ea typeface="Verdana"/>
                <a:cs typeface="Verdana"/>
                <a:sym typeface="Verdana"/>
              </a:rPr>
              <a:t> and benchmark Quality </a:t>
            </a:r>
            <a:r>
              <a:rPr lang="fr-FR" sz="1400" b="1" dirty="0" err="1">
                <a:solidFill>
                  <a:schemeClr val="lt1"/>
                </a:solidFill>
                <a:latin typeface="Verdana"/>
                <a:ea typeface="Verdana"/>
                <a:cs typeface="Verdana"/>
                <a:sym typeface="Verdana"/>
              </a:rPr>
              <a:t>levels</a:t>
            </a:r>
            <a:r>
              <a:rPr lang="fr-FR" sz="1400" b="1" dirty="0">
                <a:solidFill>
                  <a:schemeClr val="lt1"/>
                </a:solidFill>
                <a:latin typeface="Verdana"/>
                <a:ea typeface="Verdana"/>
                <a:cs typeface="Verdana"/>
                <a:sym typeface="Verdana"/>
              </a:rPr>
              <a:t> </a:t>
            </a:r>
            <a:r>
              <a:rPr lang="fr-FR" sz="1400" b="1" dirty="0" err="1">
                <a:solidFill>
                  <a:schemeClr val="lt1"/>
                </a:solidFill>
                <a:latin typeface="Verdana"/>
                <a:ea typeface="Verdana"/>
                <a:cs typeface="Verdana"/>
                <a:sym typeface="Verdana"/>
              </a:rPr>
              <a:t>offered</a:t>
            </a:r>
            <a:r>
              <a:rPr lang="fr-FR" sz="1400" b="1" dirty="0">
                <a:solidFill>
                  <a:schemeClr val="lt1"/>
                </a:solidFill>
                <a:latin typeface="Verdana"/>
                <a:ea typeface="Verdana"/>
                <a:cs typeface="Verdana"/>
                <a:sym typeface="Verdana"/>
              </a:rPr>
              <a:t> by MTN to MOOV mobiles networks and </a:t>
            </a:r>
            <a:r>
              <a:rPr lang="fr-FR" sz="1400" b="1" dirty="0" err="1">
                <a:solidFill>
                  <a:schemeClr val="lt1"/>
                </a:solidFill>
                <a:latin typeface="Verdana"/>
                <a:ea typeface="Verdana"/>
                <a:cs typeface="Verdana"/>
                <a:sym typeface="Verdana"/>
              </a:rPr>
              <a:t>regulator’s</a:t>
            </a:r>
            <a:r>
              <a:rPr lang="fr-FR" sz="1400" b="1" dirty="0">
                <a:solidFill>
                  <a:schemeClr val="lt1"/>
                </a:solidFill>
                <a:latin typeface="Verdana"/>
                <a:ea typeface="Verdana"/>
                <a:cs typeface="Verdana"/>
                <a:sym typeface="Verdana"/>
              </a:rPr>
              <a:t> </a:t>
            </a:r>
            <a:r>
              <a:rPr lang="fr-FR" sz="1400" b="1" dirty="0" err="1">
                <a:solidFill>
                  <a:schemeClr val="lt1"/>
                </a:solidFill>
                <a:latin typeface="Verdana"/>
                <a:ea typeface="Verdana"/>
                <a:cs typeface="Verdana"/>
                <a:sym typeface="Verdana"/>
              </a:rPr>
              <a:t>defined</a:t>
            </a:r>
            <a:r>
              <a:rPr lang="fr-FR" sz="1400" b="1" dirty="0">
                <a:solidFill>
                  <a:schemeClr val="lt1"/>
                </a:solidFill>
                <a:latin typeface="Verdana"/>
                <a:ea typeface="Verdana"/>
                <a:cs typeface="Verdana"/>
                <a:sym typeface="Verdana"/>
              </a:rPr>
              <a:t> KPIs </a:t>
            </a:r>
            <a:r>
              <a:rPr lang="fr-FR" sz="1400" b="1" dirty="0" err="1">
                <a:solidFill>
                  <a:schemeClr val="lt1"/>
                </a:solidFill>
                <a:latin typeface="Verdana"/>
                <a:ea typeface="Verdana"/>
                <a:cs typeface="Verdana"/>
                <a:sym typeface="Verdana"/>
              </a:rPr>
              <a:t>levels</a:t>
            </a:r>
            <a:r>
              <a:rPr lang="fr-FR" sz="1400" b="1" dirty="0">
                <a:solidFill>
                  <a:schemeClr val="lt1"/>
                </a:solidFill>
                <a:latin typeface="Verdana"/>
                <a:ea typeface="Verdana"/>
                <a:cs typeface="Verdana"/>
                <a:sym typeface="Verdana"/>
              </a:rPr>
              <a:t> </a:t>
            </a:r>
            <a:r>
              <a:rPr lang="fr-FR" sz="1400" b="1" dirty="0" err="1">
                <a:solidFill>
                  <a:schemeClr val="lt1"/>
                </a:solidFill>
                <a:latin typeface="Verdana"/>
                <a:ea typeface="Verdana"/>
                <a:cs typeface="Verdana"/>
                <a:sym typeface="Verdana"/>
              </a:rPr>
              <a:t>based</a:t>
            </a:r>
            <a:r>
              <a:rPr lang="fr-FR" sz="1400" b="1" dirty="0">
                <a:solidFill>
                  <a:schemeClr val="lt1"/>
                </a:solidFill>
                <a:latin typeface="Verdana"/>
                <a:ea typeface="Verdana"/>
                <a:cs typeface="Verdana"/>
                <a:sym typeface="Verdana"/>
              </a:rPr>
              <a:t> on Drive Test </a:t>
            </a:r>
            <a:r>
              <a:rPr lang="fr-FR" sz="1400" b="1" dirty="0" err="1">
                <a:solidFill>
                  <a:schemeClr val="lt1"/>
                </a:solidFill>
                <a:latin typeface="Verdana"/>
                <a:ea typeface="Verdana"/>
                <a:cs typeface="Verdana"/>
                <a:sym typeface="Verdana"/>
              </a:rPr>
              <a:t>measurements</a:t>
            </a:r>
            <a:r>
              <a:rPr lang="fr-FR" sz="1400" b="1" dirty="0">
                <a:solidFill>
                  <a:schemeClr val="lt1"/>
                </a:solidFill>
                <a:latin typeface="Verdana"/>
                <a:ea typeface="Verdana"/>
                <a:cs typeface="Verdana"/>
                <a:sym typeface="Verdana"/>
              </a:rPr>
              <a:t> </a:t>
            </a:r>
            <a:r>
              <a:rPr lang="fr-FR" sz="1400" b="1" dirty="0" err="1">
                <a:solidFill>
                  <a:schemeClr val="lt1"/>
                </a:solidFill>
                <a:latin typeface="Verdana"/>
                <a:ea typeface="Verdana"/>
                <a:cs typeface="Verdana"/>
                <a:sym typeface="Verdana"/>
              </a:rPr>
              <a:t>results</a:t>
            </a:r>
            <a:endParaRPr dirty="0"/>
          </a:p>
        </p:txBody>
      </p:sp>
      <p:sp>
        <p:nvSpPr>
          <p:cNvPr id="1598" name="Google Shape;1598;p8"/>
          <p:cNvSpPr/>
          <p:nvPr/>
        </p:nvSpPr>
        <p:spPr>
          <a:xfrm>
            <a:off x="468741" y="4082666"/>
            <a:ext cx="631626" cy="631626"/>
          </a:xfrm>
          <a:prstGeom prst="ellipse">
            <a:avLst/>
          </a:prstGeom>
          <a:solidFill>
            <a:schemeClr val="lt1"/>
          </a:solidFill>
          <a:ln w="19050" cap="flat" cmpd="sng">
            <a:solidFill>
              <a:schemeClr val="accent5"/>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99" name="Google Shape;1599;p8"/>
          <p:cNvSpPr/>
          <p:nvPr/>
        </p:nvSpPr>
        <p:spPr>
          <a:xfrm>
            <a:off x="534023" y="4134315"/>
            <a:ext cx="501062" cy="501062"/>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149"/>
                </a:moveTo>
                <a:cubicBezTo>
                  <a:pt x="330" y="149"/>
                  <a:pt x="330" y="149"/>
                  <a:pt x="330" y="149"/>
                </a:cubicBezTo>
                <a:cubicBezTo>
                  <a:pt x="330" y="138"/>
                  <a:pt x="330" y="138"/>
                  <a:pt x="330" y="138"/>
                </a:cubicBezTo>
                <a:cubicBezTo>
                  <a:pt x="330" y="132"/>
                  <a:pt x="326" y="128"/>
                  <a:pt x="320" y="128"/>
                </a:cubicBezTo>
                <a:cubicBezTo>
                  <a:pt x="192" y="128"/>
                  <a:pt x="192" y="128"/>
                  <a:pt x="192" y="128"/>
                </a:cubicBezTo>
                <a:cubicBezTo>
                  <a:pt x="186" y="128"/>
                  <a:pt x="181" y="132"/>
                  <a:pt x="181" y="138"/>
                </a:cubicBezTo>
                <a:cubicBezTo>
                  <a:pt x="181" y="149"/>
                  <a:pt x="181" y="149"/>
                  <a:pt x="181" y="149"/>
                </a:cubicBezTo>
                <a:cubicBezTo>
                  <a:pt x="106" y="149"/>
                  <a:pt x="106" y="149"/>
                  <a:pt x="106" y="149"/>
                </a:cubicBezTo>
                <a:cubicBezTo>
                  <a:pt x="100" y="149"/>
                  <a:pt x="96" y="154"/>
                  <a:pt x="96" y="160"/>
                </a:cubicBezTo>
                <a:cubicBezTo>
                  <a:pt x="96" y="362"/>
                  <a:pt x="96" y="362"/>
                  <a:pt x="96" y="362"/>
                </a:cubicBezTo>
                <a:cubicBezTo>
                  <a:pt x="96" y="368"/>
                  <a:pt x="100" y="373"/>
                  <a:pt x="106" y="373"/>
                </a:cubicBezTo>
                <a:cubicBezTo>
                  <a:pt x="405" y="373"/>
                  <a:pt x="405" y="373"/>
                  <a:pt x="405" y="373"/>
                </a:cubicBezTo>
                <a:cubicBezTo>
                  <a:pt x="411" y="373"/>
                  <a:pt x="416" y="368"/>
                  <a:pt x="416" y="362"/>
                </a:cubicBezTo>
                <a:cubicBezTo>
                  <a:pt x="416" y="160"/>
                  <a:pt x="416" y="160"/>
                  <a:pt x="416" y="160"/>
                </a:cubicBezTo>
                <a:cubicBezTo>
                  <a:pt x="416" y="154"/>
                  <a:pt x="411" y="149"/>
                  <a:pt x="405" y="149"/>
                </a:cubicBezTo>
                <a:close/>
                <a:moveTo>
                  <a:pt x="309" y="149"/>
                </a:moveTo>
                <a:cubicBezTo>
                  <a:pt x="309" y="170"/>
                  <a:pt x="309" y="170"/>
                  <a:pt x="309" y="170"/>
                </a:cubicBezTo>
                <a:cubicBezTo>
                  <a:pt x="202" y="170"/>
                  <a:pt x="202" y="170"/>
                  <a:pt x="202" y="170"/>
                </a:cubicBezTo>
                <a:cubicBezTo>
                  <a:pt x="202" y="160"/>
                  <a:pt x="202" y="160"/>
                  <a:pt x="202" y="160"/>
                </a:cubicBezTo>
                <a:cubicBezTo>
                  <a:pt x="202" y="160"/>
                  <a:pt x="202" y="160"/>
                  <a:pt x="202" y="160"/>
                </a:cubicBezTo>
                <a:cubicBezTo>
                  <a:pt x="202" y="160"/>
                  <a:pt x="202" y="160"/>
                  <a:pt x="202" y="160"/>
                </a:cubicBezTo>
                <a:cubicBezTo>
                  <a:pt x="202" y="149"/>
                  <a:pt x="202" y="149"/>
                  <a:pt x="202" y="149"/>
                </a:cubicBezTo>
                <a:lnTo>
                  <a:pt x="309" y="149"/>
                </a:lnTo>
                <a:close/>
                <a:moveTo>
                  <a:pt x="394" y="352"/>
                </a:moveTo>
                <a:cubicBezTo>
                  <a:pt x="117" y="352"/>
                  <a:pt x="117" y="352"/>
                  <a:pt x="117" y="352"/>
                </a:cubicBezTo>
                <a:cubicBezTo>
                  <a:pt x="117" y="170"/>
                  <a:pt x="117" y="170"/>
                  <a:pt x="117" y="170"/>
                </a:cubicBezTo>
                <a:cubicBezTo>
                  <a:pt x="181" y="170"/>
                  <a:pt x="181" y="170"/>
                  <a:pt x="181" y="170"/>
                </a:cubicBezTo>
                <a:cubicBezTo>
                  <a:pt x="181" y="181"/>
                  <a:pt x="181" y="181"/>
                  <a:pt x="181" y="181"/>
                </a:cubicBezTo>
                <a:cubicBezTo>
                  <a:pt x="181" y="187"/>
                  <a:pt x="186" y="192"/>
                  <a:pt x="192" y="192"/>
                </a:cubicBezTo>
                <a:cubicBezTo>
                  <a:pt x="320" y="192"/>
                  <a:pt x="320" y="192"/>
                  <a:pt x="320" y="192"/>
                </a:cubicBezTo>
                <a:cubicBezTo>
                  <a:pt x="326" y="192"/>
                  <a:pt x="330" y="187"/>
                  <a:pt x="330" y="181"/>
                </a:cubicBezTo>
                <a:cubicBezTo>
                  <a:pt x="330" y="170"/>
                  <a:pt x="330" y="170"/>
                  <a:pt x="330" y="170"/>
                </a:cubicBezTo>
                <a:cubicBezTo>
                  <a:pt x="394" y="170"/>
                  <a:pt x="394" y="170"/>
                  <a:pt x="394" y="170"/>
                </a:cubicBezTo>
                <a:lnTo>
                  <a:pt x="394" y="352"/>
                </a:lnTo>
                <a:close/>
                <a:moveTo>
                  <a:pt x="224" y="213"/>
                </a:moveTo>
                <a:cubicBezTo>
                  <a:pt x="149" y="213"/>
                  <a:pt x="149" y="213"/>
                  <a:pt x="149" y="213"/>
                </a:cubicBezTo>
                <a:cubicBezTo>
                  <a:pt x="143" y="213"/>
                  <a:pt x="138" y="218"/>
                  <a:pt x="138" y="224"/>
                </a:cubicBezTo>
                <a:cubicBezTo>
                  <a:pt x="138" y="298"/>
                  <a:pt x="138" y="298"/>
                  <a:pt x="138" y="298"/>
                </a:cubicBezTo>
                <a:cubicBezTo>
                  <a:pt x="138" y="304"/>
                  <a:pt x="143" y="309"/>
                  <a:pt x="149" y="309"/>
                </a:cubicBezTo>
                <a:cubicBezTo>
                  <a:pt x="224" y="309"/>
                  <a:pt x="224" y="309"/>
                  <a:pt x="224" y="309"/>
                </a:cubicBezTo>
                <a:cubicBezTo>
                  <a:pt x="230" y="309"/>
                  <a:pt x="234" y="304"/>
                  <a:pt x="234" y="298"/>
                </a:cubicBezTo>
                <a:cubicBezTo>
                  <a:pt x="234" y="224"/>
                  <a:pt x="234" y="224"/>
                  <a:pt x="234" y="224"/>
                </a:cubicBezTo>
                <a:cubicBezTo>
                  <a:pt x="234" y="218"/>
                  <a:pt x="230" y="213"/>
                  <a:pt x="224" y="213"/>
                </a:cubicBezTo>
                <a:close/>
                <a:moveTo>
                  <a:pt x="213" y="288"/>
                </a:moveTo>
                <a:cubicBezTo>
                  <a:pt x="160" y="288"/>
                  <a:pt x="160" y="288"/>
                  <a:pt x="160" y="288"/>
                </a:cubicBezTo>
                <a:cubicBezTo>
                  <a:pt x="160" y="234"/>
                  <a:pt x="160" y="234"/>
                  <a:pt x="160" y="234"/>
                </a:cubicBezTo>
                <a:cubicBezTo>
                  <a:pt x="213" y="234"/>
                  <a:pt x="213" y="234"/>
                  <a:pt x="213" y="234"/>
                </a:cubicBezTo>
                <a:lnTo>
                  <a:pt x="213" y="288"/>
                </a:lnTo>
                <a:close/>
                <a:moveTo>
                  <a:pt x="362" y="213"/>
                </a:moveTo>
                <a:cubicBezTo>
                  <a:pt x="368" y="213"/>
                  <a:pt x="373" y="218"/>
                  <a:pt x="373" y="224"/>
                </a:cubicBezTo>
                <a:cubicBezTo>
                  <a:pt x="373" y="230"/>
                  <a:pt x="368" y="234"/>
                  <a:pt x="362" y="234"/>
                </a:cubicBezTo>
                <a:cubicBezTo>
                  <a:pt x="277" y="234"/>
                  <a:pt x="277" y="234"/>
                  <a:pt x="277" y="234"/>
                </a:cubicBezTo>
                <a:cubicBezTo>
                  <a:pt x="271" y="234"/>
                  <a:pt x="266" y="230"/>
                  <a:pt x="266" y="224"/>
                </a:cubicBezTo>
                <a:cubicBezTo>
                  <a:pt x="266" y="218"/>
                  <a:pt x="271" y="213"/>
                  <a:pt x="277" y="213"/>
                </a:cubicBezTo>
                <a:lnTo>
                  <a:pt x="362" y="213"/>
                </a:lnTo>
                <a:close/>
                <a:moveTo>
                  <a:pt x="373" y="266"/>
                </a:moveTo>
                <a:cubicBezTo>
                  <a:pt x="373" y="272"/>
                  <a:pt x="368" y="277"/>
                  <a:pt x="362" y="277"/>
                </a:cubicBezTo>
                <a:cubicBezTo>
                  <a:pt x="277" y="277"/>
                  <a:pt x="277" y="277"/>
                  <a:pt x="277" y="277"/>
                </a:cubicBezTo>
                <a:cubicBezTo>
                  <a:pt x="271" y="277"/>
                  <a:pt x="266" y="272"/>
                  <a:pt x="266" y="266"/>
                </a:cubicBezTo>
                <a:cubicBezTo>
                  <a:pt x="266" y="260"/>
                  <a:pt x="271" y="256"/>
                  <a:pt x="277" y="256"/>
                </a:cubicBezTo>
                <a:cubicBezTo>
                  <a:pt x="362" y="256"/>
                  <a:pt x="362" y="256"/>
                  <a:pt x="362" y="256"/>
                </a:cubicBezTo>
                <a:cubicBezTo>
                  <a:pt x="368" y="256"/>
                  <a:pt x="373" y="260"/>
                  <a:pt x="373" y="266"/>
                </a:cubicBezTo>
                <a:close/>
                <a:moveTo>
                  <a:pt x="373" y="309"/>
                </a:moveTo>
                <a:cubicBezTo>
                  <a:pt x="373" y="315"/>
                  <a:pt x="368" y="320"/>
                  <a:pt x="362" y="320"/>
                </a:cubicBezTo>
                <a:cubicBezTo>
                  <a:pt x="277" y="320"/>
                  <a:pt x="277" y="320"/>
                  <a:pt x="277" y="320"/>
                </a:cubicBezTo>
                <a:cubicBezTo>
                  <a:pt x="271" y="320"/>
                  <a:pt x="266" y="315"/>
                  <a:pt x="266" y="309"/>
                </a:cubicBezTo>
                <a:cubicBezTo>
                  <a:pt x="266" y="303"/>
                  <a:pt x="271" y="298"/>
                  <a:pt x="277" y="298"/>
                </a:cubicBezTo>
                <a:cubicBezTo>
                  <a:pt x="362" y="298"/>
                  <a:pt x="362" y="298"/>
                  <a:pt x="362" y="298"/>
                </a:cubicBezTo>
                <a:cubicBezTo>
                  <a:pt x="368" y="298"/>
                  <a:pt x="373" y="303"/>
                  <a:pt x="373" y="309"/>
                </a:cubicBezTo>
                <a:close/>
              </a:path>
            </a:pathLst>
          </a:custGeom>
          <a:solidFill>
            <a:schemeClr val="accent1"/>
          </a:solidFill>
          <a:ln w="9525"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1600" name="Google Shape;1600;p8"/>
          <p:cNvSpPr txBox="1"/>
          <p:nvPr/>
        </p:nvSpPr>
        <p:spPr>
          <a:xfrm>
            <a:off x="1201827" y="4444491"/>
            <a:ext cx="5886616" cy="754053"/>
          </a:xfrm>
          <a:prstGeom prst="rect">
            <a:avLst/>
          </a:prstGeom>
          <a:noFill/>
          <a:ln>
            <a:noFill/>
          </a:ln>
        </p:spPr>
        <p:txBody>
          <a:bodyPr spcFirstLastPara="1" wrap="square" lIns="0" tIns="45700" rIns="0" bIns="45700" anchor="ctr" anchorCtr="0">
            <a:spAutoFit/>
          </a:bodyPr>
          <a:lstStyle/>
          <a:p>
            <a:pPr marL="171450" marR="0" lvl="1" indent="-171450" algn="l" rtl="0">
              <a:spcBef>
                <a:spcPts val="0"/>
              </a:spcBef>
              <a:spcAft>
                <a:spcPts val="0"/>
              </a:spcAft>
              <a:buClr>
                <a:srgbClr val="000000"/>
              </a:buClr>
              <a:buSzPts val="1100"/>
              <a:buFont typeface="Arial"/>
              <a:buChar char="•"/>
            </a:pPr>
            <a:r>
              <a:rPr lang="fr-FR" sz="1100" b="0" i="0" u="none" strike="noStrike" cap="none" dirty="0">
                <a:solidFill>
                  <a:srgbClr val="000000"/>
                </a:solidFill>
                <a:latin typeface="Verdana"/>
                <a:ea typeface="Verdana"/>
                <a:cs typeface="Verdana"/>
                <a:sym typeface="Verdana"/>
              </a:rPr>
              <a:t>Voice service quality and SMS (one team with Drive test </a:t>
            </a:r>
            <a:r>
              <a:rPr lang="fr-FR" sz="1100" b="0" i="0" u="none" strike="noStrike" cap="none" dirty="0" err="1">
                <a:solidFill>
                  <a:srgbClr val="000000"/>
                </a:solidFill>
                <a:latin typeface="Verdana"/>
                <a:ea typeface="Verdana"/>
                <a:cs typeface="Verdana"/>
                <a:sym typeface="Verdana"/>
              </a:rPr>
              <a:t>tool</a:t>
            </a:r>
            <a:r>
              <a:rPr lang="fr-FR" sz="1100" b="0" i="0" u="none" strike="noStrike" cap="none" dirty="0">
                <a:solidFill>
                  <a:srgbClr val="000000"/>
                </a:solidFill>
                <a:latin typeface="Verdana"/>
                <a:ea typeface="Verdana"/>
                <a:cs typeface="Verdana"/>
                <a:sym typeface="Verdana"/>
              </a:rPr>
              <a:t>)</a:t>
            </a:r>
            <a:endParaRPr dirty="0"/>
          </a:p>
          <a:p>
            <a:pPr marL="171450" marR="0" lvl="1" indent="-171450" algn="l" rtl="0">
              <a:spcBef>
                <a:spcPts val="600"/>
              </a:spcBef>
              <a:spcAft>
                <a:spcPts val="0"/>
              </a:spcAft>
              <a:buClr>
                <a:srgbClr val="000000"/>
              </a:buClr>
              <a:buSzPts val="1100"/>
              <a:buFont typeface="Arial"/>
              <a:buChar char="•"/>
            </a:pPr>
            <a:r>
              <a:rPr lang="fr-FR" sz="1100" b="0" i="0" u="none" strike="noStrike" cap="none" dirty="0">
                <a:solidFill>
                  <a:srgbClr val="000000"/>
                </a:solidFill>
                <a:latin typeface="Verdana"/>
                <a:ea typeface="Verdana"/>
                <a:cs typeface="Verdana"/>
                <a:sym typeface="Verdana"/>
              </a:rPr>
              <a:t>3G Data FTP DL/UL and HTTP Browsing (one team with Drive test </a:t>
            </a:r>
            <a:r>
              <a:rPr lang="fr-FR" sz="1100" b="0" i="0" u="none" strike="noStrike" cap="none" dirty="0" err="1">
                <a:solidFill>
                  <a:srgbClr val="000000"/>
                </a:solidFill>
                <a:latin typeface="Verdana"/>
                <a:ea typeface="Verdana"/>
                <a:cs typeface="Verdana"/>
                <a:sym typeface="Verdana"/>
              </a:rPr>
              <a:t>tool</a:t>
            </a:r>
            <a:r>
              <a:rPr lang="fr-FR" sz="1100" b="0" i="0" u="none" strike="noStrike" cap="none" dirty="0">
                <a:solidFill>
                  <a:srgbClr val="000000"/>
                </a:solidFill>
                <a:latin typeface="Verdana"/>
                <a:ea typeface="Verdana"/>
                <a:cs typeface="Verdana"/>
                <a:sym typeface="Verdana"/>
              </a:rPr>
              <a:t>)</a:t>
            </a:r>
            <a:endParaRPr dirty="0"/>
          </a:p>
          <a:p>
            <a:pPr marL="171450" marR="0" lvl="1" indent="-171450" algn="l" rtl="0">
              <a:spcBef>
                <a:spcPts val="600"/>
              </a:spcBef>
              <a:spcAft>
                <a:spcPts val="0"/>
              </a:spcAft>
              <a:buClr>
                <a:srgbClr val="000000"/>
              </a:buClr>
              <a:buSzPts val="1100"/>
              <a:buFont typeface="Arial"/>
              <a:buChar char="•"/>
            </a:pPr>
            <a:r>
              <a:rPr lang="fr-FR" sz="1100" b="0" i="0" u="none" strike="noStrike" cap="none" dirty="0">
                <a:solidFill>
                  <a:srgbClr val="000000"/>
                </a:solidFill>
                <a:latin typeface="Verdana"/>
                <a:ea typeface="Verdana"/>
                <a:cs typeface="Verdana"/>
                <a:sym typeface="Verdana"/>
              </a:rPr>
              <a:t>4G Data FTP DL/UL and  HTTP Browsing (one team with Drive test </a:t>
            </a:r>
            <a:r>
              <a:rPr lang="fr-FR" sz="1100" b="0" i="0" u="none" strike="noStrike" cap="none" dirty="0" err="1">
                <a:solidFill>
                  <a:srgbClr val="000000"/>
                </a:solidFill>
                <a:latin typeface="Verdana"/>
                <a:ea typeface="Verdana"/>
                <a:cs typeface="Verdana"/>
                <a:sym typeface="Verdana"/>
              </a:rPr>
              <a:t>tool</a:t>
            </a:r>
            <a:r>
              <a:rPr lang="fr-FR" sz="1100" b="0" i="0" u="none" strike="noStrike" cap="none" dirty="0">
                <a:solidFill>
                  <a:srgbClr val="000000"/>
                </a:solidFill>
                <a:latin typeface="Verdana"/>
                <a:ea typeface="Verdana"/>
                <a:cs typeface="Verdana"/>
                <a:sym typeface="Verdana"/>
              </a:rPr>
              <a:t>)</a:t>
            </a:r>
            <a:endParaRPr dirty="0"/>
          </a:p>
        </p:txBody>
      </p:sp>
      <p:sp>
        <p:nvSpPr>
          <p:cNvPr id="1601" name="Google Shape;1601;p8"/>
          <p:cNvSpPr/>
          <p:nvPr/>
        </p:nvSpPr>
        <p:spPr>
          <a:xfrm>
            <a:off x="468741" y="5157325"/>
            <a:ext cx="11074697" cy="927777"/>
          </a:xfrm>
          <a:prstGeom prst="rect">
            <a:avLst/>
          </a:prstGeom>
          <a:noFill/>
          <a:ln w="9525" cap="flat" cmpd="sng">
            <a:solidFill>
              <a:srgbClr val="046A3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02" name="Google Shape;1602;p8"/>
          <p:cNvSpPr/>
          <p:nvPr/>
        </p:nvSpPr>
        <p:spPr>
          <a:xfrm>
            <a:off x="2643633" y="5253873"/>
            <a:ext cx="1771125"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Drive Test execution</a:t>
            </a:r>
            <a:endParaRPr/>
          </a:p>
        </p:txBody>
      </p:sp>
      <p:sp>
        <p:nvSpPr>
          <p:cNvPr id="1603" name="Google Shape;1603;p8"/>
          <p:cNvSpPr/>
          <p:nvPr/>
        </p:nvSpPr>
        <p:spPr>
          <a:xfrm>
            <a:off x="5016465" y="5253873"/>
            <a:ext cx="1771125"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Post processing and report preparation</a:t>
            </a:r>
            <a:endParaRPr/>
          </a:p>
        </p:txBody>
      </p:sp>
      <p:sp>
        <p:nvSpPr>
          <p:cNvPr id="1604" name="Google Shape;1604;p8"/>
          <p:cNvSpPr/>
          <p:nvPr/>
        </p:nvSpPr>
        <p:spPr>
          <a:xfrm>
            <a:off x="590841" y="5253873"/>
            <a:ext cx="1502783"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Kick-off</a:t>
            </a:r>
            <a:endParaRPr/>
          </a:p>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Prerequisites</a:t>
            </a:r>
            <a:endParaRPr/>
          </a:p>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Drive Test route preparation</a:t>
            </a:r>
            <a:endParaRPr/>
          </a:p>
        </p:txBody>
      </p:sp>
      <p:sp>
        <p:nvSpPr>
          <p:cNvPr id="1605" name="Google Shape;1605;p8"/>
          <p:cNvSpPr/>
          <p:nvPr/>
        </p:nvSpPr>
        <p:spPr>
          <a:xfrm>
            <a:off x="7339598" y="5253873"/>
            <a:ext cx="1863052"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Deep Analysis and</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Recommendations </a:t>
            </a:r>
            <a:endParaRPr/>
          </a:p>
        </p:txBody>
      </p:sp>
      <p:sp>
        <p:nvSpPr>
          <p:cNvPr id="1606" name="Google Shape;1606;p8"/>
          <p:cNvSpPr/>
          <p:nvPr/>
        </p:nvSpPr>
        <p:spPr>
          <a:xfrm>
            <a:off x="2165848" y="5505093"/>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07" name="Google Shape;1607;p8"/>
          <p:cNvSpPr/>
          <p:nvPr/>
        </p:nvSpPr>
        <p:spPr>
          <a:xfrm>
            <a:off x="4522863" y="5533750"/>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08" name="Google Shape;1608;p8"/>
          <p:cNvSpPr/>
          <p:nvPr/>
        </p:nvSpPr>
        <p:spPr>
          <a:xfrm>
            <a:off x="6879517" y="5533749"/>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09" name="Google Shape;1609;p8"/>
          <p:cNvSpPr/>
          <p:nvPr/>
        </p:nvSpPr>
        <p:spPr>
          <a:xfrm>
            <a:off x="9266176" y="5533749"/>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10" name="Google Shape;1610;p8"/>
          <p:cNvSpPr/>
          <p:nvPr/>
        </p:nvSpPr>
        <p:spPr>
          <a:xfrm>
            <a:off x="9780716" y="5253873"/>
            <a:ext cx="1633016"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Presentation</a:t>
            </a:r>
            <a:endParaRPr/>
          </a:p>
        </p:txBody>
      </p:sp>
      <p:sp>
        <p:nvSpPr>
          <p:cNvPr id="1611" name="Google Shape;1611;p8"/>
          <p:cNvSpPr/>
          <p:nvPr/>
        </p:nvSpPr>
        <p:spPr>
          <a:xfrm>
            <a:off x="618577" y="6136890"/>
            <a:ext cx="1475047" cy="325970"/>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Preparation</a:t>
            </a:r>
            <a:endParaRPr/>
          </a:p>
        </p:txBody>
      </p:sp>
      <p:sp>
        <p:nvSpPr>
          <p:cNvPr id="1612" name="Google Shape;1612;p8"/>
          <p:cNvSpPr/>
          <p:nvPr/>
        </p:nvSpPr>
        <p:spPr>
          <a:xfrm>
            <a:off x="2681477" y="6164956"/>
            <a:ext cx="1733280" cy="325972"/>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Network Data Collection</a:t>
            </a:r>
            <a:endParaRPr/>
          </a:p>
        </p:txBody>
      </p:sp>
      <p:sp>
        <p:nvSpPr>
          <p:cNvPr id="1613" name="Google Shape;1613;p8"/>
          <p:cNvSpPr/>
          <p:nvPr/>
        </p:nvSpPr>
        <p:spPr>
          <a:xfrm>
            <a:off x="5016465" y="6167622"/>
            <a:ext cx="1771125" cy="341984"/>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Post Processing </a:t>
            </a:r>
            <a:endParaRPr/>
          </a:p>
        </p:txBody>
      </p:sp>
      <p:sp>
        <p:nvSpPr>
          <p:cNvPr id="1614" name="Google Shape;1614;p8"/>
          <p:cNvSpPr/>
          <p:nvPr/>
        </p:nvSpPr>
        <p:spPr>
          <a:xfrm>
            <a:off x="7339597" y="6136890"/>
            <a:ext cx="1926579" cy="372716"/>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Events and layer 3 analysis</a:t>
            </a:r>
            <a:endParaRPr/>
          </a:p>
        </p:txBody>
      </p:sp>
      <p:sp>
        <p:nvSpPr>
          <p:cNvPr id="1615" name="Google Shape;1615;p8"/>
          <p:cNvSpPr/>
          <p:nvPr/>
        </p:nvSpPr>
        <p:spPr>
          <a:xfrm>
            <a:off x="9809506" y="6167622"/>
            <a:ext cx="1604226" cy="372718"/>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Reporting</a:t>
            </a:r>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20"/>
        <p:cNvGrpSpPr/>
        <p:nvPr/>
      </p:nvGrpSpPr>
      <p:grpSpPr>
        <a:xfrm>
          <a:off x="0" y="0"/>
          <a:ext cx="0" cy="0"/>
          <a:chOff x="0" y="0"/>
          <a:chExt cx="0" cy="0"/>
        </a:xfrm>
      </p:grpSpPr>
      <p:sp>
        <p:nvSpPr>
          <p:cNvPr id="1621" name="Google Shape;1621;p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Scope of Work (ii/ii)</a:t>
            </a:r>
            <a:endParaRPr/>
          </a:p>
        </p:txBody>
      </p:sp>
      <p:sp>
        <p:nvSpPr>
          <p:cNvPr id="1622" name="Google Shape;1622;p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9</a:t>
            </a:fld>
            <a:endParaRPr sz="651" b="0" i="0" u="none" strike="noStrike" cap="none">
              <a:solidFill>
                <a:srgbClr val="000000"/>
              </a:solidFill>
              <a:latin typeface="Verdana"/>
              <a:ea typeface="Verdana"/>
              <a:cs typeface="Verdana"/>
              <a:sym typeface="Verdana"/>
            </a:endParaRPr>
          </a:p>
        </p:txBody>
      </p:sp>
      <p:sp>
        <p:nvSpPr>
          <p:cNvPr id="1623" name="Google Shape;1623;p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sp>
        <p:nvSpPr>
          <p:cNvPr id="1624" name="Google Shape;1624;p9"/>
          <p:cNvSpPr txBox="1"/>
          <p:nvPr/>
        </p:nvSpPr>
        <p:spPr>
          <a:xfrm>
            <a:off x="2050187" y="1136813"/>
            <a:ext cx="378309" cy="18421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197" b="1">
                <a:solidFill>
                  <a:srgbClr val="FFFFFF"/>
                </a:solidFill>
                <a:latin typeface="Verdana"/>
                <a:ea typeface="Verdana"/>
                <a:cs typeface="Verdana"/>
                <a:sym typeface="Verdana"/>
              </a:rPr>
              <a:t>Cost</a:t>
            </a:r>
            <a:endParaRPr/>
          </a:p>
        </p:txBody>
      </p:sp>
      <p:cxnSp>
        <p:nvCxnSpPr>
          <p:cNvPr id="1625" name="Google Shape;1625;p9"/>
          <p:cNvCxnSpPr/>
          <p:nvPr/>
        </p:nvCxnSpPr>
        <p:spPr>
          <a:xfrm>
            <a:off x="5418456" y="2104575"/>
            <a:ext cx="56297" cy="53738"/>
          </a:xfrm>
          <a:prstGeom prst="straightConnector1">
            <a:avLst/>
          </a:prstGeom>
          <a:noFill/>
          <a:ln w="9525" cap="flat" cmpd="sng">
            <a:solidFill>
              <a:srgbClr val="2292D2"/>
            </a:solidFill>
            <a:prstDash val="solid"/>
            <a:round/>
            <a:headEnd type="none" w="sm" len="sm"/>
            <a:tailEnd type="none" w="sm" len="sm"/>
          </a:ln>
        </p:spPr>
      </p:cxnSp>
      <p:sp>
        <p:nvSpPr>
          <p:cNvPr id="1626" name="Google Shape;1626;p9"/>
          <p:cNvSpPr/>
          <p:nvPr/>
        </p:nvSpPr>
        <p:spPr>
          <a:xfrm>
            <a:off x="1971048" y="1519878"/>
            <a:ext cx="1720457" cy="162421"/>
          </a:xfrm>
          <a:custGeom>
            <a:avLst/>
            <a:gdLst/>
            <a:ahLst/>
            <a:cxnLst/>
            <a:rect l="l" t="t" r="r" b="b"/>
            <a:pathLst>
              <a:path w="2011680" h="189914" extrusionOk="0">
                <a:moveTo>
                  <a:pt x="0" y="0"/>
                </a:moveTo>
                <a:lnTo>
                  <a:pt x="2011680" y="0"/>
                </a:lnTo>
                <a:lnTo>
                  <a:pt x="1976511" y="189914"/>
                </a:lnTo>
                <a:lnTo>
                  <a:pt x="0" y="0"/>
                </a:lnTo>
                <a:close/>
              </a:path>
            </a:pathLst>
          </a:custGeom>
          <a:gradFill>
            <a:gsLst>
              <a:gs pos="0">
                <a:srgbClr val="000000">
                  <a:alpha val="20000"/>
                </a:srgbClr>
              </a:gs>
              <a:gs pos="100000">
                <a:srgbClr val="FFFFFF">
                  <a:alpha val="0"/>
                </a:srgbClr>
              </a:gs>
            </a:gsLst>
            <a:lin ang="2700000" scaled="0"/>
          </a:gradFill>
          <a:ln>
            <a:noFill/>
          </a:ln>
        </p:spPr>
        <p:txBody>
          <a:bodyPr spcFirstLastPara="1" wrap="square" lIns="76025" tIns="76025" rIns="76025" bIns="76025" anchor="ctr" anchorCtr="0">
            <a:noAutofit/>
          </a:bodyPr>
          <a:lstStyle/>
          <a:p>
            <a:pPr marL="0" marR="0" lvl="0" indent="0" algn="ctr" rtl="0">
              <a:lnSpc>
                <a:spcPct val="106000"/>
              </a:lnSpc>
              <a:spcBef>
                <a:spcPts val="0"/>
              </a:spcBef>
              <a:spcAft>
                <a:spcPts val="0"/>
              </a:spcAft>
              <a:buClr>
                <a:schemeClr val="dk1"/>
              </a:buClr>
              <a:buSzPts val="1368"/>
              <a:buFont typeface="Noto Sans Symbols"/>
              <a:buNone/>
            </a:pPr>
            <a:endParaRPr sz="1368" b="1">
              <a:solidFill>
                <a:srgbClr val="FFFFFF"/>
              </a:solidFill>
              <a:latin typeface="Verdana"/>
              <a:ea typeface="Verdana"/>
              <a:cs typeface="Verdana"/>
              <a:sym typeface="Verdana"/>
            </a:endParaRPr>
          </a:p>
        </p:txBody>
      </p:sp>
      <p:pic>
        <p:nvPicPr>
          <p:cNvPr id="1627" name="Google Shape;1627;p9"/>
          <p:cNvPicPr preferRelativeResize="0"/>
          <p:nvPr/>
        </p:nvPicPr>
        <p:blipFill rotWithShape="1">
          <a:blip r:embed="rId3">
            <a:alphaModFix/>
          </a:blip>
          <a:srcRect/>
          <a:stretch/>
        </p:blipFill>
        <p:spPr>
          <a:xfrm>
            <a:off x="1261753" y="963162"/>
            <a:ext cx="3219347" cy="753353"/>
          </a:xfrm>
          <a:prstGeom prst="rect">
            <a:avLst/>
          </a:prstGeom>
          <a:noFill/>
          <a:ln>
            <a:noFill/>
          </a:ln>
        </p:spPr>
      </p:pic>
      <p:sp>
        <p:nvSpPr>
          <p:cNvPr id="1628" name="Google Shape;1628;p9"/>
          <p:cNvSpPr txBox="1"/>
          <p:nvPr/>
        </p:nvSpPr>
        <p:spPr>
          <a:xfrm>
            <a:off x="2103390" y="1223220"/>
            <a:ext cx="1710405" cy="18421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197" b="1">
                <a:solidFill>
                  <a:srgbClr val="FFFFFF"/>
                </a:solidFill>
                <a:latin typeface="Verdana"/>
                <a:ea typeface="Verdana"/>
                <a:cs typeface="Verdana"/>
                <a:sym typeface="Verdana"/>
              </a:rPr>
              <a:t>Cities to be covered</a:t>
            </a:r>
            <a:endParaRPr/>
          </a:p>
        </p:txBody>
      </p:sp>
      <p:sp>
        <p:nvSpPr>
          <p:cNvPr id="1629" name="Google Shape;1629;p9"/>
          <p:cNvSpPr txBox="1"/>
          <p:nvPr/>
        </p:nvSpPr>
        <p:spPr>
          <a:xfrm>
            <a:off x="7924655" y="1102597"/>
            <a:ext cx="378309" cy="18421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197" b="1">
                <a:solidFill>
                  <a:srgbClr val="FFFFFF"/>
                </a:solidFill>
                <a:latin typeface="Verdana"/>
                <a:ea typeface="Verdana"/>
                <a:cs typeface="Verdana"/>
                <a:sym typeface="Verdana"/>
              </a:rPr>
              <a:t>Cost</a:t>
            </a:r>
            <a:endParaRPr/>
          </a:p>
        </p:txBody>
      </p:sp>
      <p:sp>
        <p:nvSpPr>
          <p:cNvPr id="1630" name="Google Shape;1630;p9"/>
          <p:cNvSpPr/>
          <p:nvPr/>
        </p:nvSpPr>
        <p:spPr>
          <a:xfrm>
            <a:off x="7845516" y="1485662"/>
            <a:ext cx="1720457" cy="162421"/>
          </a:xfrm>
          <a:custGeom>
            <a:avLst/>
            <a:gdLst/>
            <a:ahLst/>
            <a:cxnLst/>
            <a:rect l="l" t="t" r="r" b="b"/>
            <a:pathLst>
              <a:path w="2011680" h="189914" extrusionOk="0">
                <a:moveTo>
                  <a:pt x="0" y="0"/>
                </a:moveTo>
                <a:lnTo>
                  <a:pt x="2011680" y="0"/>
                </a:lnTo>
                <a:lnTo>
                  <a:pt x="1976511" y="189914"/>
                </a:lnTo>
                <a:lnTo>
                  <a:pt x="0" y="0"/>
                </a:lnTo>
                <a:close/>
              </a:path>
            </a:pathLst>
          </a:custGeom>
          <a:gradFill>
            <a:gsLst>
              <a:gs pos="0">
                <a:srgbClr val="000000">
                  <a:alpha val="20000"/>
                </a:srgbClr>
              </a:gs>
              <a:gs pos="100000">
                <a:srgbClr val="FFFFFF">
                  <a:alpha val="0"/>
                </a:srgbClr>
              </a:gs>
            </a:gsLst>
            <a:lin ang="2700000" scaled="0"/>
          </a:gradFill>
          <a:ln>
            <a:noFill/>
          </a:ln>
        </p:spPr>
        <p:txBody>
          <a:bodyPr spcFirstLastPara="1" wrap="square" lIns="76025" tIns="76025" rIns="76025" bIns="76025" anchor="ctr" anchorCtr="0">
            <a:noAutofit/>
          </a:bodyPr>
          <a:lstStyle/>
          <a:p>
            <a:pPr marL="0" marR="0" lvl="0" indent="0" algn="ctr" rtl="0">
              <a:lnSpc>
                <a:spcPct val="106000"/>
              </a:lnSpc>
              <a:spcBef>
                <a:spcPts val="0"/>
              </a:spcBef>
              <a:spcAft>
                <a:spcPts val="0"/>
              </a:spcAft>
              <a:buClr>
                <a:schemeClr val="dk1"/>
              </a:buClr>
              <a:buSzPts val="1368"/>
              <a:buFont typeface="Noto Sans Symbols"/>
              <a:buNone/>
            </a:pPr>
            <a:endParaRPr sz="1368" b="1">
              <a:solidFill>
                <a:srgbClr val="FFFFFF"/>
              </a:solidFill>
              <a:latin typeface="Verdana"/>
              <a:ea typeface="Verdana"/>
              <a:cs typeface="Verdana"/>
              <a:sym typeface="Verdana"/>
            </a:endParaRPr>
          </a:p>
        </p:txBody>
      </p:sp>
      <p:pic>
        <p:nvPicPr>
          <p:cNvPr id="1631" name="Google Shape;1631;p9"/>
          <p:cNvPicPr preferRelativeResize="0"/>
          <p:nvPr/>
        </p:nvPicPr>
        <p:blipFill rotWithShape="1">
          <a:blip r:embed="rId3">
            <a:alphaModFix/>
          </a:blip>
          <a:srcRect/>
          <a:stretch/>
        </p:blipFill>
        <p:spPr>
          <a:xfrm>
            <a:off x="7136221" y="928946"/>
            <a:ext cx="3219347" cy="753353"/>
          </a:xfrm>
          <a:prstGeom prst="rect">
            <a:avLst/>
          </a:prstGeom>
          <a:noFill/>
          <a:ln>
            <a:noFill/>
          </a:ln>
        </p:spPr>
      </p:pic>
      <p:sp>
        <p:nvSpPr>
          <p:cNvPr id="1632" name="Google Shape;1632;p9"/>
          <p:cNvSpPr txBox="1"/>
          <p:nvPr/>
        </p:nvSpPr>
        <p:spPr>
          <a:xfrm>
            <a:off x="7977858" y="1189004"/>
            <a:ext cx="1247136" cy="18421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197" b="1">
                <a:solidFill>
                  <a:srgbClr val="FFFFFF"/>
                </a:solidFill>
                <a:latin typeface="Verdana"/>
                <a:ea typeface="Verdana"/>
                <a:cs typeface="Verdana"/>
                <a:sym typeface="Verdana"/>
              </a:rPr>
              <a:t>Drive Test KPI</a:t>
            </a:r>
            <a:endParaRPr/>
          </a:p>
        </p:txBody>
      </p:sp>
      <p:sp>
        <p:nvSpPr>
          <p:cNvPr id="1633" name="Google Shape;1633;p9"/>
          <p:cNvSpPr/>
          <p:nvPr/>
        </p:nvSpPr>
        <p:spPr>
          <a:xfrm>
            <a:off x="5970362" y="2910429"/>
            <a:ext cx="2416432"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000">
              <a:solidFill>
                <a:schemeClr val="dk1"/>
              </a:solidFill>
              <a:latin typeface="Verdana"/>
              <a:ea typeface="Verdana"/>
              <a:cs typeface="Verdana"/>
              <a:sym typeface="Verdana"/>
            </a:endParaRPr>
          </a:p>
        </p:txBody>
      </p:sp>
      <p:sp>
        <p:nvSpPr>
          <p:cNvPr id="1634" name="Google Shape;1634;p9"/>
          <p:cNvSpPr/>
          <p:nvPr/>
        </p:nvSpPr>
        <p:spPr>
          <a:xfrm>
            <a:off x="6040471" y="2162224"/>
            <a:ext cx="2707603" cy="293756"/>
          </a:xfrm>
          <a:prstGeom prst="rect">
            <a:avLst/>
          </a:prstGeom>
          <a:solidFill>
            <a:schemeClr val="accent6"/>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200"/>
              <a:buFont typeface="Noto Sans Symbols"/>
              <a:buNone/>
            </a:pPr>
            <a:r>
              <a:rPr lang="fr-FR" sz="1200" b="1">
                <a:solidFill>
                  <a:schemeClr val="lt1"/>
                </a:solidFill>
                <a:latin typeface="Verdana"/>
                <a:ea typeface="Verdana"/>
                <a:cs typeface="Verdana"/>
                <a:sym typeface="Verdana"/>
              </a:rPr>
              <a:t>Data KPIs (2G/3G/LTE)</a:t>
            </a:r>
            <a:endParaRPr sz="1200" b="1">
              <a:solidFill>
                <a:schemeClr val="lt1"/>
              </a:solidFill>
              <a:latin typeface="Verdana"/>
              <a:ea typeface="Verdana"/>
              <a:cs typeface="Verdana"/>
              <a:sym typeface="Verdana"/>
            </a:endParaRPr>
          </a:p>
        </p:txBody>
      </p:sp>
      <p:sp>
        <p:nvSpPr>
          <p:cNvPr id="1635" name="Google Shape;1635;p9"/>
          <p:cNvSpPr/>
          <p:nvPr/>
        </p:nvSpPr>
        <p:spPr>
          <a:xfrm>
            <a:off x="6001735" y="2556072"/>
            <a:ext cx="2859462" cy="969496"/>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HTTP Browsing Success Ratio</a:t>
            </a:r>
            <a:endParaRPr dirty="0"/>
          </a:p>
          <a:p>
            <a:pPr marL="171450" marR="0" lvl="0" indent="-171450"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Session Setup time</a:t>
            </a:r>
            <a:endParaRPr sz="1050" dirty="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FTP Session Success Rate</a:t>
            </a:r>
            <a:endParaRPr sz="1050" dirty="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FTP UL/DL Throughput</a:t>
            </a:r>
            <a:endParaRPr dirty="0"/>
          </a:p>
        </p:txBody>
      </p:sp>
      <p:sp>
        <p:nvSpPr>
          <p:cNvPr id="1636" name="Google Shape;1636;p9"/>
          <p:cNvSpPr/>
          <p:nvPr/>
        </p:nvSpPr>
        <p:spPr>
          <a:xfrm>
            <a:off x="6005837" y="4307947"/>
            <a:ext cx="2742238" cy="325155"/>
          </a:xfrm>
          <a:prstGeom prst="rect">
            <a:avLst/>
          </a:prstGeom>
          <a:solidFill>
            <a:schemeClr val="accent6"/>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None/>
            </a:pPr>
            <a:r>
              <a:rPr lang="fr-FR" sz="1200" b="1" dirty="0">
                <a:solidFill>
                  <a:schemeClr val="lt1"/>
                </a:solidFill>
                <a:latin typeface="Verdana"/>
                <a:ea typeface="Verdana"/>
                <a:cs typeface="Verdana"/>
                <a:sym typeface="Verdana"/>
              </a:rPr>
              <a:t>Coverage rate (2G/3G/LTE)</a:t>
            </a:r>
            <a:endParaRPr sz="1200" b="1" dirty="0">
              <a:solidFill>
                <a:schemeClr val="lt1"/>
              </a:solidFill>
              <a:latin typeface="Verdana"/>
              <a:ea typeface="Verdana"/>
              <a:cs typeface="Verdana"/>
              <a:sym typeface="Verdana"/>
            </a:endParaRPr>
          </a:p>
        </p:txBody>
      </p:sp>
      <p:sp>
        <p:nvSpPr>
          <p:cNvPr id="1637" name="Google Shape;1637;p9"/>
          <p:cNvSpPr/>
          <p:nvPr/>
        </p:nvSpPr>
        <p:spPr>
          <a:xfrm>
            <a:off x="6040471" y="4685104"/>
            <a:ext cx="2820725" cy="754053"/>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Clr>
                <a:schemeClr val="accent6"/>
              </a:buClr>
              <a:buSzPts val="1050"/>
              <a:buFont typeface="Arial"/>
              <a:buChar char="•"/>
            </a:pPr>
            <a:r>
              <a:rPr lang="fr-FR" sz="1050" dirty="0" err="1">
                <a:solidFill>
                  <a:schemeClr val="accent6"/>
                </a:solidFill>
                <a:latin typeface="Verdana"/>
                <a:ea typeface="Verdana"/>
                <a:cs typeface="Verdana"/>
                <a:sym typeface="Verdana"/>
              </a:rPr>
              <a:t>Outoor</a:t>
            </a:r>
            <a:r>
              <a:rPr lang="fr-FR" sz="1050" dirty="0">
                <a:solidFill>
                  <a:schemeClr val="accent6"/>
                </a:solidFill>
                <a:latin typeface="Verdana"/>
                <a:ea typeface="Verdana"/>
                <a:cs typeface="Verdana"/>
                <a:sym typeface="Verdana"/>
              </a:rPr>
              <a:t> Coverage rate</a:t>
            </a:r>
            <a:endParaRPr sz="1050" dirty="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Indoor coverage rate</a:t>
            </a:r>
            <a:endParaRPr sz="1050" dirty="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Incar coverage rate</a:t>
            </a:r>
            <a:endParaRPr sz="1050" dirty="0">
              <a:solidFill>
                <a:schemeClr val="accent6"/>
              </a:solidFill>
              <a:latin typeface="Verdana"/>
              <a:ea typeface="Verdana"/>
              <a:cs typeface="Verdana"/>
              <a:sym typeface="Verdana"/>
            </a:endParaRPr>
          </a:p>
        </p:txBody>
      </p:sp>
      <p:sp>
        <p:nvSpPr>
          <p:cNvPr id="1638" name="Google Shape;1638;p9"/>
          <p:cNvSpPr/>
          <p:nvPr/>
        </p:nvSpPr>
        <p:spPr>
          <a:xfrm>
            <a:off x="9104087" y="2161012"/>
            <a:ext cx="2772000" cy="294968"/>
          </a:xfrm>
          <a:prstGeom prst="rect">
            <a:avLst/>
          </a:prstGeom>
          <a:solidFill>
            <a:schemeClr val="accent6"/>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None/>
            </a:pPr>
            <a:r>
              <a:rPr lang="fr-FR" sz="1200" b="1" dirty="0">
                <a:solidFill>
                  <a:schemeClr val="lt1"/>
                </a:solidFill>
                <a:latin typeface="Verdana"/>
                <a:ea typeface="Verdana"/>
                <a:cs typeface="Verdana"/>
                <a:sym typeface="Verdana"/>
              </a:rPr>
              <a:t>Voice KPIs </a:t>
            </a:r>
            <a:endParaRPr sz="1200" b="1" dirty="0">
              <a:solidFill>
                <a:schemeClr val="lt1"/>
              </a:solidFill>
              <a:latin typeface="Verdana"/>
              <a:ea typeface="Verdana"/>
              <a:cs typeface="Verdana"/>
              <a:sym typeface="Verdana"/>
            </a:endParaRPr>
          </a:p>
        </p:txBody>
      </p:sp>
      <p:sp>
        <p:nvSpPr>
          <p:cNvPr id="1639" name="Google Shape;1639;p9"/>
          <p:cNvSpPr/>
          <p:nvPr/>
        </p:nvSpPr>
        <p:spPr>
          <a:xfrm>
            <a:off x="8972653" y="2589297"/>
            <a:ext cx="3219347" cy="1446509"/>
          </a:xfrm>
          <a:prstGeom prst="rect">
            <a:avLst/>
          </a:prstGeom>
          <a:noFill/>
          <a:ln>
            <a:noFill/>
          </a:ln>
        </p:spPr>
        <p:txBody>
          <a:bodyPr spcFirstLastPara="1" wrap="square" lIns="91425" tIns="45700" rIns="91425" bIns="45700" anchor="t" anchorCtr="0">
            <a:spAutoFit/>
          </a:bodyPr>
          <a:lstStyle/>
          <a:p>
            <a:pPr marL="176213" marR="0" lvl="0" indent="-176213" algn="l" rtl="0">
              <a:spcBef>
                <a:spcPts val="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blocking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drop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a:t>
            </a:r>
            <a:r>
              <a:rPr lang="fr-FR" sz="1050" dirty="0" err="1">
                <a:solidFill>
                  <a:schemeClr val="accent6"/>
                </a:solidFill>
                <a:latin typeface="Verdana"/>
                <a:ea typeface="Verdana"/>
                <a:cs typeface="Verdana"/>
                <a:sym typeface="Verdana"/>
              </a:rPr>
              <a:t>completion</a:t>
            </a:r>
            <a:r>
              <a:rPr lang="fr-FR" sz="1050" dirty="0">
                <a:solidFill>
                  <a:schemeClr val="accent6"/>
                </a:solidFill>
                <a:latin typeface="Verdana"/>
                <a:ea typeface="Verdana"/>
                <a:cs typeface="Verdana"/>
                <a:sym typeface="Verdana"/>
              </a:rPr>
              <a:t> success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a:t>
            </a:r>
            <a:r>
              <a:rPr lang="fr-FR" sz="1050" dirty="0" err="1">
                <a:solidFill>
                  <a:schemeClr val="accent6"/>
                </a:solidFill>
                <a:latin typeface="Verdana"/>
                <a:ea typeface="Verdana"/>
                <a:cs typeface="Verdana"/>
                <a:sym typeface="Verdana"/>
              </a:rPr>
              <a:t>completion</a:t>
            </a:r>
            <a:r>
              <a:rPr lang="fr-FR" sz="1050" dirty="0">
                <a:solidFill>
                  <a:schemeClr val="accent6"/>
                </a:solidFill>
                <a:latin typeface="Verdana"/>
                <a:ea typeface="Verdana"/>
                <a:cs typeface="Verdana"/>
                <a:sym typeface="Verdana"/>
              </a:rPr>
              <a:t>, with </a:t>
            </a:r>
            <a:r>
              <a:rPr lang="fr-FR" sz="1050" dirty="0" err="1">
                <a:solidFill>
                  <a:schemeClr val="accent6"/>
                </a:solidFill>
                <a:latin typeface="Verdana"/>
                <a:ea typeface="Verdana"/>
                <a:cs typeface="Verdana"/>
                <a:sym typeface="Verdana"/>
              </a:rPr>
              <a:t>perfect</a:t>
            </a:r>
            <a:r>
              <a:rPr lang="fr-FR" sz="1050" dirty="0">
                <a:solidFill>
                  <a:schemeClr val="accent6"/>
                </a:solidFill>
                <a:latin typeface="Verdana"/>
                <a:ea typeface="Verdana"/>
                <a:cs typeface="Verdana"/>
                <a:sym typeface="Verdana"/>
              </a:rPr>
              <a:t> quality,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a:t>
            </a:r>
            <a:r>
              <a:rPr lang="fr-FR" sz="1050" dirty="0" err="1">
                <a:solidFill>
                  <a:schemeClr val="accent6"/>
                </a:solidFill>
                <a:latin typeface="Verdana"/>
                <a:ea typeface="Verdana"/>
                <a:cs typeface="Verdana"/>
                <a:sym typeface="Verdana"/>
              </a:rPr>
              <a:t>completion</a:t>
            </a:r>
            <a:r>
              <a:rPr lang="fr-FR" sz="1050" dirty="0">
                <a:solidFill>
                  <a:schemeClr val="accent6"/>
                </a:solidFill>
                <a:latin typeface="Verdana"/>
                <a:ea typeface="Verdana"/>
                <a:cs typeface="Verdana"/>
                <a:sym typeface="Verdana"/>
              </a:rPr>
              <a:t>, with good quality,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Voice Quality (MOS)</a:t>
            </a:r>
            <a:endParaRPr sz="1050" dirty="0">
              <a:solidFill>
                <a:schemeClr val="accent6"/>
              </a:solidFill>
              <a:latin typeface="Verdana"/>
              <a:ea typeface="Verdana"/>
              <a:cs typeface="Verdana"/>
              <a:sym typeface="Verdana"/>
            </a:endParaRPr>
          </a:p>
        </p:txBody>
      </p:sp>
      <p:sp>
        <p:nvSpPr>
          <p:cNvPr id="1640" name="Google Shape;1640;p9"/>
          <p:cNvSpPr/>
          <p:nvPr/>
        </p:nvSpPr>
        <p:spPr>
          <a:xfrm>
            <a:off x="9104088" y="4307947"/>
            <a:ext cx="2771999" cy="325155"/>
          </a:xfrm>
          <a:prstGeom prst="rect">
            <a:avLst/>
          </a:prstGeom>
          <a:solidFill>
            <a:schemeClr val="accent6"/>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None/>
            </a:pPr>
            <a:r>
              <a:rPr lang="fr-FR" sz="1200" b="1">
                <a:solidFill>
                  <a:schemeClr val="lt1"/>
                </a:solidFill>
                <a:latin typeface="Verdana"/>
                <a:ea typeface="Verdana"/>
                <a:cs typeface="Verdana"/>
                <a:sym typeface="Verdana"/>
              </a:rPr>
              <a:t>SMS</a:t>
            </a:r>
            <a:endParaRPr sz="1200" b="1">
              <a:solidFill>
                <a:schemeClr val="lt1"/>
              </a:solidFill>
              <a:latin typeface="Verdana"/>
              <a:ea typeface="Verdana"/>
              <a:cs typeface="Verdana"/>
              <a:sym typeface="Verdana"/>
            </a:endParaRPr>
          </a:p>
        </p:txBody>
      </p:sp>
      <p:sp>
        <p:nvSpPr>
          <p:cNvPr id="1641" name="Google Shape;1641;p9"/>
          <p:cNvSpPr/>
          <p:nvPr/>
        </p:nvSpPr>
        <p:spPr>
          <a:xfrm>
            <a:off x="9112454" y="4817920"/>
            <a:ext cx="2917621" cy="492443"/>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MO SMS </a:t>
            </a:r>
            <a:r>
              <a:rPr lang="fr-FR" sz="1050" dirty="0" err="1">
                <a:solidFill>
                  <a:schemeClr val="accent6"/>
                </a:solidFill>
                <a:latin typeface="Verdana"/>
                <a:ea typeface="Verdana"/>
                <a:cs typeface="Verdana"/>
                <a:sym typeface="Verdana"/>
              </a:rPr>
              <a:t>delivery</a:t>
            </a:r>
            <a:r>
              <a:rPr lang="fr-FR" sz="1050" dirty="0">
                <a:solidFill>
                  <a:schemeClr val="accent6"/>
                </a:solidFill>
                <a:latin typeface="Verdana"/>
                <a:ea typeface="Verdana"/>
                <a:cs typeface="Verdana"/>
                <a:sym typeface="Verdana"/>
              </a:rPr>
              <a:t> success rate</a:t>
            </a:r>
            <a:endParaRPr sz="1050" dirty="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MT SMS </a:t>
            </a:r>
            <a:r>
              <a:rPr lang="fr-FR" sz="1050" dirty="0" err="1">
                <a:solidFill>
                  <a:schemeClr val="accent6"/>
                </a:solidFill>
                <a:latin typeface="Verdana"/>
                <a:ea typeface="Verdana"/>
                <a:cs typeface="Verdana"/>
                <a:sym typeface="Verdana"/>
              </a:rPr>
              <a:t>delivery</a:t>
            </a:r>
            <a:r>
              <a:rPr lang="fr-FR" sz="1050" dirty="0">
                <a:solidFill>
                  <a:schemeClr val="accent6"/>
                </a:solidFill>
                <a:latin typeface="Verdana"/>
                <a:ea typeface="Verdana"/>
                <a:cs typeface="Verdana"/>
                <a:sym typeface="Verdana"/>
              </a:rPr>
              <a:t> success rate</a:t>
            </a:r>
            <a:endParaRPr sz="1050" dirty="0">
              <a:solidFill>
                <a:schemeClr val="accent6"/>
              </a:solidFill>
              <a:latin typeface="Verdana"/>
              <a:ea typeface="Verdana"/>
              <a:cs typeface="Verdana"/>
              <a:sym typeface="Verdana"/>
            </a:endParaRPr>
          </a:p>
        </p:txBody>
      </p:sp>
      <p:sp>
        <p:nvSpPr>
          <p:cNvPr id="1642" name="Google Shape;1642;p9"/>
          <p:cNvSpPr/>
          <p:nvPr/>
        </p:nvSpPr>
        <p:spPr>
          <a:xfrm>
            <a:off x="8136064" y="1714386"/>
            <a:ext cx="1952779" cy="2501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26" b="1">
                <a:solidFill>
                  <a:schemeClr val="accent1"/>
                </a:solidFill>
                <a:latin typeface="Verdana"/>
                <a:ea typeface="Verdana"/>
                <a:cs typeface="Verdana"/>
                <a:sym typeface="Verdana"/>
              </a:rPr>
              <a:t>16 indicators to analyze</a:t>
            </a:r>
            <a:endParaRPr/>
          </a:p>
        </p:txBody>
      </p:sp>
      <p:sp>
        <p:nvSpPr>
          <p:cNvPr id="1643" name="Google Shape;1643;p9"/>
          <p:cNvSpPr/>
          <p:nvPr/>
        </p:nvSpPr>
        <p:spPr>
          <a:xfrm>
            <a:off x="1836432" y="1541475"/>
            <a:ext cx="2560316" cy="4080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026" b="1" dirty="0">
              <a:solidFill>
                <a:schemeClr val="accent1"/>
              </a:solidFill>
              <a:latin typeface="Verdana"/>
              <a:ea typeface="Verdana"/>
              <a:cs typeface="Verdana"/>
              <a:sym typeface="Verdana"/>
            </a:endParaRPr>
          </a:p>
          <a:p>
            <a:pPr marL="0" marR="0" lvl="0" indent="0" algn="l" rtl="0">
              <a:spcBef>
                <a:spcPts val="0"/>
              </a:spcBef>
              <a:spcAft>
                <a:spcPts val="0"/>
              </a:spcAft>
              <a:buNone/>
            </a:pPr>
            <a:r>
              <a:rPr lang="fr-FR" sz="1026" b="1" dirty="0">
                <a:solidFill>
                  <a:schemeClr val="accent1"/>
                </a:solidFill>
                <a:latin typeface="Verdana"/>
                <a:ea typeface="Verdana"/>
                <a:cs typeface="Verdana"/>
                <a:sym typeface="Verdana"/>
              </a:rPr>
              <a:t>18 </a:t>
            </a:r>
            <a:r>
              <a:rPr lang="fr-FR" sz="1026" b="1" dirty="0" err="1">
                <a:solidFill>
                  <a:schemeClr val="accent1"/>
                </a:solidFill>
                <a:latin typeface="Verdana"/>
                <a:ea typeface="Verdana"/>
                <a:cs typeface="Verdana"/>
                <a:sym typeface="Verdana"/>
              </a:rPr>
              <a:t>thousand</a:t>
            </a:r>
            <a:r>
              <a:rPr lang="fr-FR" sz="1026" b="1" dirty="0">
                <a:solidFill>
                  <a:schemeClr val="accent1"/>
                </a:solidFill>
                <a:latin typeface="Verdana"/>
                <a:ea typeface="Verdana"/>
                <a:cs typeface="Verdana"/>
                <a:sym typeface="Verdana"/>
              </a:rPr>
              <a:t> samples to </a:t>
            </a:r>
            <a:r>
              <a:rPr lang="fr-FR" sz="1026" b="1" dirty="0" err="1">
                <a:solidFill>
                  <a:schemeClr val="accent1"/>
                </a:solidFill>
                <a:latin typeface="Verdana"/>
                <a:ea typeface="Verdana"/>
                <a:cs typeface="Verdana"/>
                <a:sym typeface="Verdana"/>
              </a:rPr>
              <a:t>analyze</a:t>
            </a:r>
            <a:endParaRPr dirty="0"/>
          </a:p>
        </p:txBody>
      </p:sp>
      <p:pic>
        <p:nvPicPr>
          <p:cNvPr id="1644" name="Google Shape;1644;p9"/>
          <p:cNvPicPr preferRelativeResize="0"/>
          <p:nvPr/>
        </p:nvPicPr>
        <p:blipFill rotWithShape="1">
          <a:blip r:embed="rId4">
            <a:alphaModFix/>
          </a:blip>
          <a:srcRect/>
          <a:stretch/>
        </p:blipFill>
        <p:spPr>
          <a:xfrm>
            <a:off x="703236" y="2171700"/>
            <a:ext cx="4325964" cy="3962433"/>
          </a:xfrm>
          <a:prstGeom prst="rect">
            <a:avLst/>
          </a:prstGeom>
          <a:noFill/>
          <a:ln>
            <a:noFill/>
          </a:ln>
        </p:spPr>
      </p:pic>
    </p:spTree>
  </p:cSld>
  <p:clrMapOvr>
    <a:masterClrMapping/>
  </p:clrMapOvr>
  <p:transition>
    <p:fade/>
  </p:transition>
</p:sld>
</file>

<file path=ppt/theme/theme1.xml><?xml version="1.0" encoding="utf-8"?>
<a:theme xmlns:a="http://schemas.openxmlformats.org/drawingml/2006/main" name="1_Deloitte_US_Onscreen">
  <a:themeElements>
    <a:clrScheme name="Deloitte colors">
      <a:dk1>
        <a:srgbClr val="000000"/>
      </a:dk1>
      <a:lt1>
        <a:srgbClr val="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loitte_US_Onscreen">
  <a:themeElements>
    <a:clrScheme name="Deloitte colors">
      <a:dk1>
        <a:srgbClr val="000000"/>
      </a:dk1>
      <a:lt1>
        <a:srgbClr val="FFFFFF"/>
      </a:lt1>
      <a:dk2>
        <a:srgbClr val="44546A"/>
      </a:dk2>
      <a:lt2>
        <a:srgbClr val="E7E6E6"/>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Deloitte Standard">
      <a:dk1>
        <a:srgbClr val="000000"/>
      </a:dk1>
      <a:lt1>
        <a:srgbClr val="FFFFFF"/>
      </a:lt1>
      <a:dk2>
        <a:srgbClr val="002776"/>
      </a:dk2>
      <a:lt2>
        <a:srgbClr val="FFFFFF"/>
      </a:lt2>
      <a:accent1>
        <a:srgbClr val="81BC00"/>
      </a:accent1>
      <a:accent2>
        <a:srgbClr val="00A1DE"/>
      </a:accent2>
      <a:accent3>
        <a:srgbClr val="313131"/>
      </a:accent3>
      <a:accent4>
        <a:srgbClr val="3C8A2E"/>
      </a:accent4>
      <a:accent5>
        <a:srgbClr val="575757"/>
      </a:accent5>
      <a:accent6>
        <a:srgbClr val="8C8C8C"/>
      </a:accent6>
      <a:hlink>
        <a:srgbClr val="0070C0"/>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4058</TotalTime>
  <Words>4418</Words>
  <Application>Microsoft Office PowerPoint</Application>
  <PresentationFormat>Widescreen</PresentationFormat>
  <Paragraphs>834</Paragraphs>
  <Slides>57</Slides>
  <Notes>57</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57</vt:i4>
      </vt:variant>
    </vt:vector>
  </HeadingPairs>
  <TitlesOfParts>
    <vt:vector size="69" baseType="lpstr">
      <vt:lpstr>Noto Sans Symbols</vt:lpstr>
      <vt:lpstr>Open Sans Light</vt:lpstr>
      <vt:lpstr>Quattrocento Sans</vt:lpstr>
      <vt:lpstr>Verdana</vt:lpstr>
      <vt:lpstr>Open Sans</vt:lpstr>
      <vt:lpstr>Arial</vt:lpstr>
      <vt:lpstr>Calibri</vt:lpstr>
      <vt:lpstr>Segoe UI</vt:lpstr>
      <vt:lpstr>Merriweather Sans</vt:lpstr>
      <vt:lpstr>1_Deloitte_US_Onscreen</vt:lpstr>
      <vt:lpstr>Deloitte_US_Onscreen</vt:lpstr>
      <vt:lpstr>1_Office Theme</vt:lpstr>
      <vt:lpstr>PowerPoint Presentation</vt:lpstr>
      <vt:lpstr>Summary</vt:lpstr>
      <vt:lpstr>PART1 Summary</vt:lpstr>
      <vt:lpstr>   PART2 Summary</vt:lpstr>
      <vt:lpstr>PowerPoint Presentation</vt:lpstr>
      <vt:lpstr>Context &amp; Report objectives</vt:lpstr>
      <vt:lpstr>PowerPoint Presentation</vt:lpstr>
      <vt:lpstr>Scope of work (i/ii)</vt:lpstr>
      <vt:lpstr>Scope of Work (ii/ii)</vt:lpstr>
      <vt:lpstr>PowerPoint Presentation</vt:lpstr>
      <vt:lpstr>Intermediate report </vt:lpstr>
      <vt:lpstr>PowerPoint Presentation</vt:lpstr>
      <vt:lpstr>PowerPoint Presentation</vt:lpstr>
      <vt:lpstr>Drive tests Activity, Current Status &amp; Progress Drive test and Benchmark evaluation is on track according to initial plan</vt:lpstr>
      <vt:lpstr>PowerPoint Presentation</vt:lpstr>
      <vt:lpstr>Executive Summary – Benchmarking coverage 2G/3G/4G   </vt:lpstr>
      <vt:lpstr>Executive Summary – Benchmarking voice service 2G/3G   </vt:lpstr>
      <vt:lpstr>Executive Summary – Benchmarking SMS service   </vt:lpstr>
      <vt:lpstr>Executive Summary – Benchmarking 4G Data service   </vt:lpstr>
      <vt:lpstr>Executive Summary – Benchmarking 3G Data service    </vt:lpstr>
      <vt:lpstr>PowerPoint Presentation</vt:lpstr>
      <vt:lpstr>Benchmarking Key Results – Coverage  In SEMEKPODJI, MTN has the best 2G coverage for all morphologies, MTN has the best 3G coverage and alone satisfys ARCEP requirements, MTN has the best 4G coverge for outdoor morphology, All operators failed to meet ARCEP requirements for Indoor 4G coverage.    </vt:lpstr>
      <vt:lpstr>Benchmarking Key Results – 2G/3G voice and SMS Summary  MTN network is clear leader in retainability CDR (%) and meets ARCEP requirements, MTN is leading in accessibility but slightly exceeds ARCEP threshold, MTN needs to improve its Voice Quality MOS and SMS Send duration.    </vt:lpstr>
      <vt:lpstr>Benchmarking Key Results – 3G Data Summary  MTN is ranked first for all 3G data services,  Only MTN’s network in 3G DATA meets ARCEP requirements.  </vt:lpstr>
      <vt:lpstr>Benchmarking Key Results – 4G Data Summary  MTN’s 4G DATA End User KPIs satisfy ARCEP requirements, MTN is ranked second in 4G DL THP after MOOV’s ,  MTN has outperformed its competitors in 4G UL THP.   </vt:lpstr>
      <vt:lpstr>PowerPoint Presentation</vt:lpstr>
      <vt:lpstr>Benchmarking: 2G coverage  MTN, MOOV and CELTISS’s 2G coverage meets ARCEP RxLev thresholds for Incar and outdoor categories but not satisfy  ARCEP requirements for Indoor category, MTN has the best 2G coverage for all categories Indoor, Incar and outdoor.         </vt:lpstr>
      <vt:lpstr>Benchmarking: 2G coverage - Maps  MTN’s 2G coverage is better than MOOV’s and CELTISS’s.     </vt:lpstr>
      <vt:lpstr>Benchmarking: 3G coverage  Only MTN’s 3G coverage meets ARCEP requirements compared to competitors, MTN has the best 3G coverage in SEMEKPODJI city.        </vt:lpstr>
      <vt:lpstr>Benchmarking: 3G coverage-Maps  MTN’s 3G coverage is better than MOOV’s and CELTISS’s.      </vt:lpstr>
      <vt:lpstr>Benchmarking: 4G coverage  MTN's 4G Radio coverage meets ARCEP requirements except Indoor morphology. MTN has better 4G coverage than its competitors in SEMEKPODJI      </vt:lpstr>
      <vt:lpstr>Benchmarking – 4G coverage - Maps  MTN’s 4G coverage is better than MOOV’s and CELTISS’s.      </vt:lpstr>
      <vt:lpstr>PowerPoint Presentation</vt:lpstr>
      <vt:lpstr>Benchmarking: CS Accessibility 2G/3G BLOCKED CALLS   MTN has the best accessibility to voice service compared to competitors, All operators exceed ARCEP requirements.     </vt:lpstr>
      <vt:lpstr>Benchmarking: CS Retainability 2G/3G DROPPED CALLS  MTN is leading in retainability by having the lowest Call Drop Rate in SEMEKPODJI, MTN and CELTISS largely satisfied ARCEP thresholds regarding Call Drop Rate.  </vt:lpstr>
      <vt:lpstr>Benchmarking: CS Integrity Voice Quality Mean Opinion Score   MOOV has the best speech quality MOS and ratio of excellent and good Voice Quality samples compared to MTN’s and CELTISS’S,MTN needs to improve its voice quality MOS by pushing CS traffic to 3G and increase 2G full rate penetration.      </vt:lpstr>
      <vt:lpstr>Benchmarking – CS Integrity Voice quality maps (MOS)  MTN has around 5,52% of MOS samples lower than 2.8, against 2,71% for MOOV and 3,04% for CELTISS.                                              3d       </vt:lpstr>
      <vt:lpstr>Benchmarking Voice service Band usage(%)  MTN has 30,96%% of voice calls carried out over 2G, CELTISS and MOOV have more than 98% of voice calls carried out over 3G,  MTN needs to reduce 2G usage and increase 3G penetration for better audio quality, MTN's 2G band usage: 71,54% on GSM 900 and 23,43% on GSM 1800, 3G band usage: MOOV and CELTISS use mainly U900 but MTN has an equitable utilization for both 3G bands.      </vt:lpstr>
      <vt:lpstr>Benchmarking: Radio parameters Ec/No comparison  11,72% of drive test samples are showing a very low level of EcNo for 3G MTN. This is correlated to the number of 3G carriers : MTN is using 2 carriers against 3 and 4 for CELTISS and MOOV respectively. Also 3G traffic is carried mainly by U2100 for competitors while it’s distributed over U900 and U2100 for MTN.     </vt:lpstr>
      <vt:lpstr>Benchmarking: Radio parameters EC/NO  3G MOOV’s and CELTISS’s EC/N0 is better than MTN’s due to the number of 3G used carriers .      </vt:lpstr>
      <vt:lpstr>Benchmarking – 2G/3G CALL SETUP TIME  MTN has outperformed its competitors in terms of Call setup time in SEMEKPODJI.      </vt:lpstr>
      <vt:lpstr>Benchmarking – SMS SENDING FAILURE  CELTISS SMS SETUP/RESPONSE is better than MTN’s &amp; MOOV’s. SMS service KPIs of all operators are not compliant with the ARCEP requirements due to the timeout  of sending duration (&lt; 6s).</vt:lpstr>
      <vt:lpstr>PowerPoint Presentation</vt:lpstr>
      <vt:lpstr>Benchmarking – DATA 3G  All operators have a good rate of successful Internet connection. </vt:lpstr>
      <vt:lpstr>Benchmarking – DATA 3G Web Browsing service  MTN has outperformed its competitors in terms of web service performance, Only MTN meets ARCEP requirements for web service failure rate. </vt:lpstr>
      <vt:lpstr>Benchmarking – DATA 3G FTP service  MTN has an excellent FTP DL succes ratio,  All operators  meet ARCEP requirements for FTP DL/UL succes ratio (&gt;97%).  </vt:lpstr>
      <vt:lpstr>Benchmarking – 3G FTP MEAN THROUGHPUT   MTN has outperformed its competitors in terms of 3G FTP DL and UL throughput, All operators are slightly satisfied ARCEP requirements,  MTN needs to improve its 3G DL throughput by increasing HSPA-DC utilization.</vt:lpstr>
      <vt:lpstr>Benchmarking – 3G FTP MEAN THROUGHPUT maps  MTN Throughput distribution is very close to MOOV &amp; CELTISS. </vt:lpstr>
      <vt:lpstr>Benchmarking – 4G DATA Web Browsing service  All operators have a good HTTP Browsing success rate, All operators meet ARCEP requirements.   </vt:lpstr>
      <vt:lpstr>Benchmarking – 4G FTP service  All operators have an excellente performance in terms of FTP success ratio.  </vt:lpstr>
      <vt:lpstr>Benchmarking – 4G FTP MEAN THROUGHPUT   MTN is ranked second in terms of FTP DL throughput, MTN has outperformed its competitors in terms of FTP UL throughput,  All operators meet ARCEP requirements for 4G DL/UL throughput.  </vt:lpstr>
      <vt:lpstr>Benchmarking – 4G FTP THROUGHPUT comparison maps  MOOV’s average DL throughput DL is better than MTN and CELTISS.   </vt:lpstr>
      <vt:lpstr>Benchmarking – BAND and TECHNOLOGY UTILISATION  Most of MTN’s LTE samples are carried out over LTE 2600 as first carrier,  Most of CELTISS’s samples are carried out over LTE 1800 as first carrier, Most of MOOV’s and CELTISS’s 3G samples are carried out over U2100, against a use of both 3G bands for MTN.    </vt:lpstr>
      <vt:lpstr>Benchmarking – Data TECHNOLOGY Usage(%)  MTN has the highest LTE Carrier Aggregation usage,  3G HSDPA-DC data technology not used for MTN,  High UMTS R99 usage for MTN compared to its competitors, To improve 3G throughput it is recommended for MTN to activate HSPA-DC.     </vt:lpstr>
      <vt:lpstr>Benchmarking – Radio parameter SINR comparison   Drive tests are showing that MTN has the best ratio of acceptable level of SINR.     </vt:lpstr>
      <vt:lpstr>Benchmarking – Radio parameter SNIR comparison maps  4G CELTISS has the better Signal of quality compared to MTN’s and MOOV’s.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 2016</dc:creator>
  <cp:lastModifiedBy>HP</cp:lastModifiedBy>
  <cp:revision>210</cp:revision>
  <dcterms:created xsi:type="dcterms:W3CDTF">2019-01-15T17:14:35Z</dcterms:created>
  <dcterms:modified xsi:type="dcterms:W3CDTF">2023-11-18T16:34:44Z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a60d57e-af5b-4752-ac57-3e4f28ca11dc_Enabled">
    <vt:lpwstr>true</vt:lpwstr>
  </property>
  <property fmtid="{D5CDD505-2E9C-101B-9397-08002B2CF9AE}" pid="3" name="MSIP_Label_ea60d57e-af5b-4752-ac57-3e4f28ca11dc_SetDate">
    <vt:lpwstr>2023-11-08T17:16:14Z</vt:lpwstr>
  </property>
  <property fmtid="{D5CDD505-2E9C-101B-9397-08002B2CF9AE}" pid="4" name="MSIP_Label_ea60d57e-af5b-4752-ac57-3e4f28ca11dc_Method">
    <vt:lpwstr>Standard</vt:lpwstr>
  </property>
  <property fmtid="{D5CDD505-2E9C-101B-9397-08002B2CF9AE}" pid="5" name="MSIP_Label_ea60d57e-af5b-4752-ac57-3e4f28ca11dc_Name">
    <vt:lpwstr>ea60d57e-af5b-4752-ac57-3e4f28ca11dc</vt:lpwstr>
  </property>
  <property fmtid="{D5CDD505-2E9C-101B-9397-08002B2CF9AE}" pid="6" name="MSIP_Label_ea60d57e-af5b-4752-ac57-3e4f28ca11dc_SiteId">
    <vt:lpwstr>36da45f1-dd2c-4d1f-af13-5abe46b99921</vt:lpwstr>
  </property>
  <property fmtid="{D5CDD505-2E9C-101B-9397-08002B2CF9AE}" pid="7" name="MSIP_Label_ea60d57e-af5b-4752-ac57-3e4f28ca11dc_ActionId">
    <vt:lpwstr>ecd66d97-919e-42b6-b7eb-66270f911e89</vt:lpwstr>
  </property>
  <property fmtid="{D5CDD505-2E9C-101B-9397-08002B2CF9AE}" pid="8" name="MSIP_Label_ea60d57e-af5b-4752-ac57-3e4f28ca11dc_ContentBits">
    <vt:lpwstr>0</vt:lpwstr>
  </property>
</Properties>
</file>