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10" r:id="rId4"/>
    <p:sldId id="288" r:id="rId5"/>
    <p:sldId id="289" r:id="rId6"/>
    <p:sldId id="290" r:id="rId7"/>
    <p:sldId id="267" r:id="rId8"/>
    <p:sldId id="291" r:id="rId9"/>
    <p:sldId id="302" r:id="rId10"/>
    <p:sldId id="303" r:id="rId11"/>
    <p:sldId id="294" r:id="rId12"/>
    <p:sldId id="304" r:id="rId13"/>
    <p:sldId id="317" r:id="rId14"/>
    <p:sldId id="312" r:id="rId15"/>
    <p:sldId id="313" r:id="rId16"/>
    <p:sldId id="314" r:id="rId17"/>
    <p:sldId id="307" r:id="rId18"/>
    <p:sldId id="315" r:id="rId19"/>
    <p:sldId id="285" r:id="rId20"/>
    <p:sldId id="301" r:id="rId21"/>
    <p:sldId id="316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9" roundtripDataSignature="AMtx7mhC77ODSq0Z6HRNxVOl0dvkReP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64B3D-CDA1-40E0-B16F-5747D3E3366F}">
  <a:tblStyle styleId="{4C364B3D-CDA1-40E0-B16F-5747D3E3366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EBC330-DAB2-41D9-BC3C-7DC03692D9F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2FC2C9-1556-42F0-98CC-4F170DC24DC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397165AE-76E0-1592-5A88-23ABB2E7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>
            <a:extLst>
              <a:ext uri="{FF2B5EF4-FFF2-40B4-BE49-F238E27FC236}">
                <a16:creationId xmlns:a16="http://schemas.microsoft.com/office/drawing/2014/main" id="{1EB23012-4FE2-36A0-2DA4-0E1FF3147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>
            <a:extLst>
              <a:ext uri="{FF2B5EF4-FFF2-40B4-BE49-F238E27FC236}">
                <a16:creationId xmlns:a16="http://schemas.microsoft.com/office/drawing/2014/main" id="{7D520151-F74F-FEB6-D950-C1E5ABB5F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586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9FD0208-8946-00D4-80A7-4A86EA77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>
            <a:extLst>
              <a:ext uri="{FF2B5EF4-FFF2-40B4-BE49-F238E27FC236}">
                <a16:creationId xmlns:a16="http://schemas.microsoft.com/office/drawing/2014/main" id="{48E7D6FA-5E6F-70B4-22BE-41BDDDE7B5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>
            <a:extLst>
              <a:ext uri="{FF2B5EF4-FFF2-40B4-BE49-F238E27FC236}">
                <a16:creationId xmlns:a16="http://schemas.microsoft.com/office/drawing/2014/main" id="{ABCA2436-3400-0115-92C4-45B03D093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024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64AC5B14-5FC8-7E5A-461B-2BFBAA8B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>
            <a:extLst>
              <a:ext uri="{FF2B5EF4-FFF2-40B4-BE49-F238E27FC236}">
                <a16:creationId xmlns:a16="http://schemas.microsoft.com/office/drawing/2014/main" id="{C801FC46-F0FF-993E-1FB3-D537467E63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>
            <a:extLst>
              <a:ext uri="{FF2B5EF4-FFF2-40B4-BE49-F238E27FC236}">
                <a16:creationId xmlns:a16="http://schemas.microsoft.com/office/drawing/2014/main" id="{8E77EE88-FBC9-ED36-4FA1-2340DAFA87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3911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FF721238-23D2-3CA5-7F54-51E382AA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C7BF604C-4504-A7BE-217D-415D5B1C68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52411F6D-1A80-6F08-8735-69ED89AF8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09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5B43A795-2FEF-E226-98BD-72D642AE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4B026811-3B45-14D7-0014-68F7B7B91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4D38E5D0-196E-464B-F735-61FA0E5A0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269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3C9CB55E-7B72-C95A-FC38-CF05F1BA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3DFE937C-12E1-C752-F8DB-811FB5133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9520AEDA-5BDF-25D9-1540-E0081B16E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910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D939B1A-9F82-050E-D6E7-550F9B77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F728DDF2-5624-20B6-91A4-678BE5E4C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65B7F17-C2D3-E715-2C39-676FAD88BB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608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6D48C98F-9403-7DE2-43B6-DD164DC76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25F13DAE-81A7-7227-5DFE-1E21BE673E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364BCCCA-A6B6-CF0C-65BF-C1C832E1E5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5561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4A52D-3EAD-9DD1-05E1-A177324F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DAD7B1B6-3156-7352-C66C-DAB86A39B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3878A9F5-E5A6-7C3A-5186-44F0513C0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977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565C79F3-F723-4430-4E23-D8764AC2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078A5C0-9174-CA85-1F2E-BC8DE7AC4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ED0F807F-37FC-5157-3688-45EAA816A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837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AE3BAED-797B-6FEB-1C6F-4A236164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E09C1B20-82A6-D055-B5D5-A9A89E4E9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3E8BEAEE-984E-AB48-48E9-B576247CEE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71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421C49D-D1DC-17C6-0E9F-FCFBA404A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266FC07-39CF-2B20-0312-2F58FABDD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D7E5143-2DF5-7AFC-32BE-143884CDF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46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BF0BDC4A-C200-5871-D446-5449B6FB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0D644C3-181F-ADF0-7044-39AB7B647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76B0986E-F342-A8C0-B04D-833902DB0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74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FF73B2AD-953F-60A6-B4EA-BC99C19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3BC14FB5-A80E-99F0-75B8-02EBED786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9782885-ABEC-DE8A-9FE5-7A139CFEA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2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B3E5C68C-881F-1B51-1A3C-EF8A5579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4215A237-FEA2-EAFE-AE2C-7467F4799B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9345333-8DB6-02CE-8C37-8393D6ACCB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46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D1EAB7DD-2E46-38AD-3D85-5538EF46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B329521E-BFFE-52F6-6BB7-8E0B47BF3E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EF16F84B-1425-8887-EF74-490DE0F7F6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354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785356"/>
            <a:ext cx="7990656" cy="193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 Rounded"/>
              <a:buNone/>
            </a:pPr>
            <a:r>
              <a:rPr lang="fr-FR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Drive Test Report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416" y="96750"/>
            <a:ext cx="1705020" cy="1388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9E7709A-7373-139A-47F2-30E673F4E6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7F18D2E6-A1B5-1E28-AE48-ABF8A0D6A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9F986AD7-83D4-B9D5-59A2-E24F65B757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DB7F842F-25B7-0936-C9BA-8DA5DC7A2C6C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WCDMA-</a:t>
            </a:r>
            <a:r>
              <a:rPr lang="fr-FR" sz="28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Ec</a:t>
            </a: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/NO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5A5C44-D663-488F-27D5-DDCD3BA004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pic>
        <p:nvPicPr>
          <p:cNvPr id="5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54657" y="1481288"/>
            <a:ext cx="4674544" cy="5148111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Google Shape;121;p5">
            <a:extLst>
              <a:ext uri="{FF2B5EF4-FFF2-40B4-BE49-F238E27FC236}">
                <a16:creationId xmlns:a16="http://schemas.microsoft.com/office/drawing/2014/main" id="{E6FC616D-5817-2A67-3EB9-A83D1BF6A19B}"/>
              </a:ext>
            </a:extLst>
          </p:cNvPr>
          <p:cNvSpPr txBox="1"/>
          <p:nvPr/>
        </p:nvSpPr>
        <p:spPr>
          <a:xfrm>
            <a:off x="6224816" y="3167410"/>
            <a:ext cx="194421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22486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9AA5DAA4-9552-5304-E80D-F1EC1DA5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>
            <a:extLst>
              <a:ext uri="{FF2B5EF4-FFF2-40B4-BE49-F238E27FC236}">
                <a16:creationId xmlns:a16="http://schemas.microsoft.com/office/drawing/2014/main" id="{5E7CBEE6-5312-4F17-E2C4-46BD2FC3A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 Rounded"/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Call Setup Time </a:t>
            </a:r>
            <a:r>
              <a:rPr lang="fr-FR" sz="13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(call setup time in VoLTE)</a:t>
            </a:r>
            <a:endParaRPr sz="13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81" name="Google Shape;281;p23">
            <a:extLst>
              <a:ext uri="{FF2B5EF4-FFF2-40B4-BE49-F238E27FC236}">
                <a16:creationId xmlns:a16="http://schemas.microsoft.com/office/drawing/2014/main" id="{A6C2F135-F85C-6735-F3F9-3B1E3BA4E5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4" name="Google Shape;284;p23">
            <a:extLst>
              <a:ext uri="{FF2B5EF4-FFF2-40B4-BE49-F238E27FC236}">
                <a16:creationId xmlns:a16="http://schemas.microsoft.com/office/drawing/2014/main" id="{B2FA00CF-A7E5-3768-D311-B1851E628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5170587"/>
              </p:ext>
            </p:extLst>
          </p:nvPr>
        </p:nvGraphicFramePr>
        <p:xfrm>
          <a:off x="4856839" y="3738821"/>
          <a:ext cx="3462550" cy="819775"/>
        </p:xfrm>
        <a:graphic>
          <a:graphicData uri="http://schemas.openxmlformats.org/drawingml/2006/table">
            <a:tbl>
              <a:tblPr>
                <a:noFill/>
                <a:tableStyleId>{9DEBC330-DAB2-41D9-BC3C-7DC03692D9FE}</a:tableStyleId>
              </a:tblPr>
              <a:tblGrid>
                <a:gridCol w="10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0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lt1"/>
                          </a:solidFill>
                        </a:rPr>
                        <a:t>Call Setup Time IMS Voice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Average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Maximum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 dirty="0"/>
                        <a:t>Minimum (Sec)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2,47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6,91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2,03</a:t>
                      </a:r>
                      <a:endParaRPr dirty="0"/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5" name="Google Shape;285;p23">
            <a:extLst>
              <a:ext uri="{FF2B5EF4-FFF2-40B4-BE49-F238E27FC236}">
                <a16:creationId xmlns:a16="http://schemas.microsoft.com/office/drawing/2014/main" id="{74E36B89-9327-33EA-4E47-C49231EE786E}"/>
              </a:ext>
            </a:extLst>
          </p:cNvPr>
          <p:cNvSpPr txBox="1"/>
          <p:nvPr/>
        </p:nvSpPr>
        <p:spPr>
          <a:xfrm>
            <a:off x="5974157" y="2749888"/>
            <a:ext cx="194421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0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392F6D7-7CDA-7915-E2E0-5E4A21843D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pic>
        <p:nvPicPr>
          <p:cNvPr id="3" name="Picture 30">
            <a:extLst>
              <a:ext uri="{FF2B5EF4-FFF2-40B4-BE49-F238E27FC236}">
                <a16:creationId xmlns:a16="http://schemas.microsoft.com/office/drawing/2014/main" id="{00000000-0008-0000-0000-000024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46888" y="1350998"/>
            <a:ext cx="4248912" cy="524182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9303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7430A505-FB40-692F-AA20-B4762BC3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9">
            <a:extLst>
              <a:ext uri="{FF2B5EF4-FFF2-40B4-BE49-F238E27FC236}">
                <a16:creationId xmlns:a16="http://schemas.microsoft.com/office/drawing/2014/main" id="{00000000-0008-0000-0000-000023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81747" y="1758280"/>
            <a:ext cx="3822701" cy="3097421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2" name="Google Shape;292;p24">
            <a:extLst>
              <a:ext uri="{FF2B5EF4-FFF2-40B4-BE49-F238E27FC236}">
                <a16:creationId xmlns:a16="http://schemas.microsoft.com/office/drawing/2014/main" id="{ED63DDE9-EFFD-937F-F82D-9C884F4EB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80" y="63638"/>
            <a:ext cx="7021287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Handover Type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3" name="Google Shape;293;p24">
            <a:extLst>
              <a:ext uri="{FF2B5EF4-FFF2-40B4-BE49-F238E27FC236}">
                <a16:creationId xmlns:a16="http://schemas.microsoft.com/office/drawing/2014/main" id="{E2A5F3C3-56B7-EA91-0ECB-5CA0FBF5A0A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>
            <a:extLst>
              <a:ext uri="{FF2B5EF4-FFF2-40B4-BE49-F238E27FC236}">
                <a16:creationId xmlns:a16="http://schemas.microsoft.com/office/drawing/2014/main" id="{343363CA-E6DD-9BAE-9E3A-DD4C34164080}"/>
              </a:ext>
            </a:extLst>
          </p:cNvPr>
          <p:cNvSpPr txBox="1"/>
          <p:nvPr/>
        </p:nvSpPr>
        <p:spPr>
          <a:xfrm>
            <a:off x="6920159" y="78736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298" name="Google Shape;298;p24">
            <a:extLst>
              <a:ext uri="{FF2B5EF4-FFF2-40B4-BE49-F238E27FC236}">
                <a16:creationId xmlns:a16="http://schemas.microsoft.com/office/drawing/2014/main" id="{4315A7B7-7025-7574-48F0-11CA46106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236583"/>
              </p:ext>
            </p:extLst>
          </p:nvPr>
        </p:nvGraphicFramePr>
        <p:xfrm>
          <a:off x="539552" y="2060848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 Type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[%]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Inter-Frequency handover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0,51%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Intra-Frequency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99,22%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UMTS to LTE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0,25%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016026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6B8B9B5-5EC2-224B-286B-06335747C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799374"/>
              </p:ext>
            </p:extLst>
          </p:nvPr>
        </p:nvGraphicFramePr>
        <p:xfrm>
          <a:off x="533277" y="3585979"/>
          <a:ext cx="3822700" cy="1089152"/>
        </p:xfrm>
        <a:graphic>
          <a:graphicData uri="http://schemas.openxmlformats.org/drawingml/2006/table">
            <a:tbl>
              <a:tblPr/>
              <a:tblGrid>
                <a:gridCol w="2336800">
                  <a:extLst>
                    <a:ext uri="{9D8B030D-6E8A-4147-A177-3AD203B41FA5}">
                      <a16:colId xmlns:a16="http://schemas.microsoft.com/office/drawing/2014/main" val="383118084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575736445"/>
                    </a:ext>
                  </a:extLst>
                </a:gridCol>
              </a:tblGrid>
              <a:tr h="272288">
                <a:tc gridSpan="2"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Handover KPI’s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251480"/>
                  </a:ext>
                </a:extLst>
              </a:tr>
              <a:tr h="272288"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Handover Attemps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389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815058"/>
                  </a:ext>
                </a:extLst>
              </a:tr>
              <a:tr h="272288"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Handover Success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389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630304"/>
                  </a:ext>
                </a:extLst>
              </a:tr>
              <a:tr h="272288"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Handover succès Rate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100%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664325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0C6286-BF3D-E2F1-0075-A871B049AB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58E1629C-9788-31C6-D6EE-E1FA7438F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589053"/>
              </p:ext>
            </p:extLst>
          </p:nvPr>
        </p:nvGraphicFramePr>
        <p:xfrm>
          <a:off x="1252728" y="5190092"/>
          <a:ext cx="5859403" cy="1367185"/>
        </p:xfrm>
        <a:graphic>
          <a:graphicData uri="http://schemas.openxmlformats.org/drawingml/2006/table">
            <a:tbl>
              <a:tblPr/>
              <a:tblGrid>
                <a:gridCol w="2409341">
                  <a:extLst>
                    <a:ext uri="{9D8B030D-6E8A-4147-A177-3AD203B41FA5}">
                      <a16:colId xmlns:a16="http://schemas.microsoft.com/office/drawing/2014/main" val="2974883385"/>
                    </a:ext>
                  </a:extLst>
                </a:gridCol>
                <a:gridCol w="1696518">
                  <a:extLst>
                    <a:ext uri="{9D8B030D-6E8A-4147-A177-3AD203B41FA5}">
                      <a16:colId xmlns:a16="http://schemas.microsoft.com/office/drawing/2014/main" val="2082903579"/>
                    </a:ext>
                  </a:extLst>
                </a:gridCol>
                <a:gridCol w="869644">
                  <a:extLst>
                    <a:ext uri="{9D8B030D-6E8A-4147-A177-3AD203B41FA5}">
                      <a16:colId xmlns:a16="http://schemas.microsoft.com/office/drawing/2014/main" val="1364389228"/>
                    </a:ext>
                  </a:extLst>
                </a:gridCol>
                <a:gridCol w="883900">
                  <a:extLst>
                    <a:ext uri="{9D8B030D-6E8A-4147-A177-3AD203B41FA5}">
                      <a16:colId xmlns:a16="http://schemas.microsoft.com/office/drawing/2014/main" val="21127399"/>
                    </a:ext>
                  </a:extLst>
                </a:gridCol>
              </a:tblGrid>
              <a:tr h="2734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796164"/>
                  </a:ext>
                </a:extLst>
              </a:tr>
              <a:tr h="2734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441490"/>
                  </a:ext>
                </a:extLst>
              </a:tr>
              <a:tr h="2734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95700"/>
                  </a:ext>
                </a:extLst>
              </a:tr>
              <a:tr h="2734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FDD_900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370730"/>
                  </a:ext>
                </a:extLst>
              </a:tr>
              <a:tr h="2734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906431"/>
                  </a:ext>
                </a:extLst>
              </a:tr>
            </a:tbl>
          </a:graphicData>
        </a:graphic>
      </p:graphicFrame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E517081E-8ACA-016D-2EB7-55EC031588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751135"/>
              </p:ext>
            </p:extLst>
          </p:nvPr>
        </p:nvGraphicFramePr>
        <p:xfrm>
          <a:off x="7318490" y="4114802"/>
          <a:ext cx="1147554" cy="994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8490" y="4114802"/>
                        <a:ext cx="1147554" cy="994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5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A5442F8F-B4B2-8933-BFA6-5ECFC3F56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>
            <a:extLst>
              <a:ext uri="{FF2B5EF4-FFF2-40B4-BE49-F238E27FC236}">
                <a16:creationId xmlns:a16="http://schemas.microsoft.com/office/drawing/2014/main" id="{16CC5E09-5E6C-F524-49E1-23906A6F20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80" y="63638"/>
            <a:ext cx="7021287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Handover Type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3" name="Google Shape;293;p24">
            <a:extLst>
              <a:ext uri="{FF2B5EF4-FFF2-40B4-BE49-F238E27FC236}">
                <a16:creationId xmlns:a16="http://schemas.microsoft.com/office/drawing/2014/main" id="{160B2EC9-9F84-DB8F-A1E9-58108CA1B8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>
            <a:extLst>
              <a:ext uri="{FF2B5EF4-FFF2-40B4-BE49-F238E27FC236}">
                <a16:creationId xmlns:a16="http://schemas.microsoft.com/office/drawing/2014/main" id="{223D3876-FE37-6FD3-ABAC-34462A0A39D9}"/>
              </a:ext>
            </a:extLst>
          </p:cNvPr>
          <p:cNvSpPr txBox="1"/>
          <p:nvPr/>
        </p:nvSpPr>
        <p:spPr>
          <a:xfrm>
            <a:off x="6920159" y="78736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graphicFrame>
        <p:nvGraphicFramePr>
          <p:cNvPr id="298" name="Google Shape;298;p24">
            <a:extLst>
              <a:ext uri="{FF2B5EF4-FFF2-40B4-BE49-F238E27FC236}">
                <a16:creationId xmlns:a16="http://schemas.microsoft.com/office/drawing/2014/main" id="{1C7DD3AD-EB02-8B15-8AF0-2F878BD15E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7333853"/>
              </p:ext>
            </p:extLst>
          </p:nvPr>
        </p:nvGraphicFramePr>
        <p:xfrm>
          <a:off x="539552" y="2060848"/>
          <a:ext cx="3816425" cy="81705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 Type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[%]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Inter-Frequency handover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0,62%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Intra-Frequency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99,38%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F479FB6F-2061-1D0E-49B3-CB280E556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911805"/>
              </p:ext>
            </p:extLst>
          </p:nvPr>
        </p:nvGraphicFramePr>
        <p:xfrm>
          <a:off x="533277" y="3585979"/>
          <a:ext cx="3822700" cy="1089152"/>
        </p:xfrm>
        <a:graphic>
          <a:graphicData uri="http://schemas.openxmlformats.org/drawingml/2006/table">
            <a:tbl>
              <a:tblPr/>
              <a:tblGrid>
                <a:gridCol w="2336800">
                  <a:extLst>
                    <a:ext uri="{9D8B030D-6E8A-4147-A177-3AD203B41FA5}">
                      <a16:colId xmlns:a16="http://schemas.microsoft.com/office/drawing/2014/main" val="383118084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575736445"/>
                    </a:ext>
                  </a:extLst>
                </a:gridCol>
              </a:tblGrid>
              <a:tr h="272288">
                <a:tc gridSpan="2"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Handover KPI’s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251480"/>
                  </a:ext>
                </a:extLst>
              </a:tr>
              <a:tr h="272288"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Handover Attemps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805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815058"/>
                  </a:ext>
                </a:extLst>
              </a:tr>
              <a:tr h="272288"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Handover Success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804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630304"/>
                  </a:ext>
                </a:extLst>
              </a:tr>
              <a:tr h="272288"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Handover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succès Rate</a:t>
                      </a: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99,87%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664325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6B8FDD-3201-5B51-3B02-CD75FE04D6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  <p:pic>
        <p:nvPicPr>
          <p:cNvPr id="2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03174" y="1262348"/>
            <a:ext cx="4533988" cy="379536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1E525FC-3471-5794-543A-EBEDF074D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879394"/>
              </p:ext>
            </p:extLst>
          </p:nvPr>
        </p:nvGraphicFramePr>
        <p:xfrm>
          <a:off x="1123212" y="5404024"/>
          <a:ext cx="6591301" cy="1089152"/>
        </p:xfrm>
        <a:graphic>
          <a:graphicData uri="http://schemas.openxmlformats.org/drawingml/2006/table">
            <a:tbl>
              <a:tblPr/>
              <a:tblGrid>
                <a:gridCol w="2690944">
                  <a:extLst>
                    <a:ext uri="{9D8B030D-6E8A-4147-A177-3AD203B41FA5}">
                      <a16:colId xmlns:a16="http://schemas.microsoft.com/office/drawing/2014/main" val="1023750913"/>
                    </a:ext>
                  </a:extLst>
                </a:gridCol>
                <a:gridCol w="1935061">
                  <a:extLst>
                    <a:ext uri="{9D8B030D-6E8A-4147-A177-3AD203B41FA5}">
                      <a16:colId xmlns:a16="http://schemas.microsoft.com/office/drawing/2014/main" val="2935308678"/>
                    </a:ext>
                  </a:extLst>
                </a:gridCol>
                <a:gridCol w="967530">
                  <a:extLst>
                    <a:ext uri="{9D8B030D-6E8A-4147-A177-3AD203B41FA5}">
                      <a16:colId xmlns:a16="http://schemas.microsoft.com/office/drawing/2014/main" val="1881305224"/>
                    </a:ext>
                  </a:extLst>
                </a:gridCol>
                <a:gridCol w="997766">
                  <a:extLst>
                    <a:ext uri="{9D8B030D-6E8A-4147-A177-3AD203B41FA5}">
                      <a16:colId xmlns:a16="http://schemas.microsoft.com/office/drawing/2014/main" val="467943726"/>
                    </a:ext>
                  </a:extLst>
                </a:gridCol>
              </a:tblGrid>
              <a:tr h="27228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754693"/>
                  </a:ext>
                </a:extLst>
              </a:tr>
              <a:tr h="27228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950497"/>
                  </a:ext>
                </a:extLst>
              </a:tr>
              <a:tr h="27228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454765"/>
                  </a:ext>
                </a:extLst>
              </a:tr>
              <a:tr h="27228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933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749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C589711B-B81E-FF7A-A797-CD53AC57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01D3EE4-4B4E-02B8-0DEE-15A03A223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1F2D73C1-EB11-1A6C-72C4-5C721BE7B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>
            <a:extLst>
              <a:ext uri="{FF2B5EF4-FFF2-40B4-BE49-F238E27FC236}">
                <a16:creationId xmlns:a16="http://schemas.microsoft.com/office/drawing/2014/main" id="{ABD361B5-4D45-F89A-B44C-8C7FF9975EEC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BE7B096E-09DB-A920-7988-1E18EECEA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1011169"/>
              </p:ext>
            </p:extLst>
          </p:nvPr>
        </p:nvGraphicFramePr>
        <p:xfrm>
          <a:off x="522900" y="2298290"/>
          <a:ext cx="3504544" cy="2048767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36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5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88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Dropped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Calls 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1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Drop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1,14%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HO success rate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100%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208AA4-C8E6-CCAE-47FA-95E54287E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pic>
        <p:nvPicPr>
          <p:cNvPr id="2" name="Picture 34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264016" y="1590701"/>
            <a:ext cx="4578368" cy="441690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68829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773CFB09-603E-EC67-CE3F-BF3B62AF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F46ED0F3-9AC7-3CEC-3E5C-E0A5DF050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0ACC68AC-A758-E7DC-CBFC-BEF4776BBC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38E79439-2D4E-756C-2FC7-CE568F03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3991634"/>
              </p:ext>
            </p:extLst>
          </p:nvPr>
        </p:nvGraphicFramePr>
        <p:xfrm>
          <a:off x="359532" y="2000289"/>
          <a:ext cx="3706760" cy="2728851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50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05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559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Call Setup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555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Blocked Calls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4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Setup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99,28%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Block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0,72%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Call Setup Time IMS Voice </a:t>
                      </a:r>
                      <a:r>
                        <a:rPr lang="fr-FR" sz="1100" b="1" i="0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Average</a:t>
                      </a:r>
                      <a:r>
                        <a:rPr lang="fr-FR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(Sec)</a:t>
                      </a:r>
                      <a:endParaRPr lang="en-US" sz="1100" b="1" i="0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2,47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2" name="Google Shape;326;p27">
            <a:extLst>
              <a:ext uri="{FF2B5EF4-FFF2-40B4-BE49-F238E27FC236}">
                <a16:creationId xmlns:a16="http://schemas.microsoft.com/office/drawing/2014/main" id="{DD946B76-91F5-B366-6190-91F04AD14702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929866-D547-3D9F-5B13-D7D90C31D8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  <p:pic>
        <p:nvPicPr>
          <p:cNvPr id="4" name="Picture 32">
            <a:extLst>
              <a:ext uri="{FF2B5EF4-FFF2-40B4-BE49-F238E27FC236}">
                <a16:creationId xmlns:a16="http://schemas.microsoft.com/office/drawing/2014/main" id="{00000000-0008-0000-0000-000026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338610" y="1559753"/>
            <a:ext cx="4551099" cy="455758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767595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3601E26E-7F98-0747-5525-BD617825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D8A024D-74DF-2D88-327C-D58BD96E5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3E87B8F2-72D7-E3DE-FA81-95E3AE52E5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98;p24">
            <a:extLst>
              <a:ext uri="{FF2B5EF4-FFF2-40B4-BE49-F238E27FC236}">
                <a16:creationId xmlns:a16="http://schemas.microsoft.com/office/drawing/2014/main" id="{B137D6DF-17F9-5F30-F84E-5ECB979C2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598282"/>
              </p:ext>
            </p:extLst>
          </p:nvPr>
        </p:nvGraphicFramePr>
        <p:xfrm>
          <a:off x="1052052" y="2041412"/>
          <a:ext cx="6499122" cy="2914044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43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0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KPIs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Call Setup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99,28%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Call Setup Time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2,47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Drop Call Rate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1,14%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  <a:tr h="61191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Speech Quality - MOS (% of the samples &gt;3,5)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92,27%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36754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Handover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100%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093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SRVCC 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100%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5341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99C96D-5CE9-4C84-39FC-021C7A7E0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22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32762A40-DD04-C11A-3270-F434A7FEF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B8745DF-4412-D36B-6581-F32E6AEEB3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F1447C27-456A-D0F8-B632-6984B0CFFC65}"/>
              </a:ext>
            </a:extLst>
          </p:cNvPr>
          <p:cNvSpPr txBox="1"/>
          <p:nvPr/>
        </p:nvSpPr>
        <p:spPr>
          <a:xfrm>
            <a:off x="6479640" y="3429000"/>
            <a:ext cx="19442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400" dirty="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7CD338B9-B3BE-A0AC-1ACE-E343AA1B2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Blocked call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9CFE63-51CF-2B92-6CF7-F36181EBC6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pic>
        <p:nvPicPr>
          <p:cNvPr id="7" name="Picture 31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7329" y="1426101"/>
            <a:ext cx="4814208" cy="4930249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474C913C-1965-A61A-134E-C6F76AA125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273716"/>
              </p:ext>
            </p:extLst>
          </p:nvPr>
        </p:nvGraphicFramePr>
        <p:xfrm>
          <a:off x="6729984" y="4165981"/>
          <a:ext cx="1042416" cy="903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29984" y="4165981"/>
                        <a:ext cx="1042416" cy="903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59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939B859E-94F9-A245-E490-55FCACAFA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975D7C91-AEF2-BD55-B34D-8E057D61D8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ADDBDB73-AEA9-AE43-6893-9E2ED52F2A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595959"/>
              </a:buClr>
              <a:buSzPts val="2500"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</a:t>
            </a:r>
            <a:r>
              <a:rPr lang="fr-FR" sz="2500" b="1" u="sng" dirty="0" err="1">
                <a:solidFill>
                  <a:srgbClr val="595959"/>
                </a:solidFill>
                <a:latin typeface="Arial Rounded"/>
              </a:rPr>
              <a:t>Dropped</a:t>
            </a:r>
            <a:r>
              <a:rPr lang="fr-FR" sz="2500" b="1" u="sng" dirty="0">
                <a:solidFill>
                  <a:srgbClr val="595959"/>
                </a:solidFill>
                <a:latin typeface="Arial Rounded"/>
              </a:rPr>
              <a:t> Call</a:t>
            </a:r>
            <a:endParaRPr sz="2500" b="1" u="sng" dirty="0">
              <a:solidFill>
                <a:srgbClr val="595959"/>
              </a:solidFill>
              <a:latin typeface="Arial Rounded"/>
              <a:sym typeface="Arial Rounded"/>
            </a:endParaRPr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8C58C85-759C-8676-946A-C7B1C39D7513}"/>
              </a:ext>
            </a:extLst>
          </p:cNvPr>
          <p:cNvSpPr txBox="1"/>
          <p:nvPr/>
        </p:nvSpPr>
        <p:spPr>
          <a:xfrm>
            <a:off x="6479640" y="3429000"/>
            <a:ext cx="19442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sz="2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C5FF798-8168-D767-0D05-173CE318B3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pic>
        <p:nvPicPr>
          <p:cNvPr id="7" name="Picture 33">
            <a:extLst>
              <a:ext uri="{FF2B5EF4-FFF2-40B4-BE49-F238E27FC236}">
                <a16:creationId xmlns:a16="http://schemas.microsoft.com/office/drawing/2014/main" id="{00000000-0008-0000-0000-000027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65622" y="1432847"/>
            <a:ext cx="4683034" cy="4915553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10DAE4A8-7CA9-E1D9-4E24-8C9EC57F23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211917"/>
              </p:ext>
            </p:extLst>
          </p:nvPr>
        </p:nvGraphicFramePr>
        <p:xfrm>
          <a:off x="6729984" y="4074541"/>
          <a:ext cx="1133856" cy="98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29984" y="4074541"/>
                        <a:ext cx="1133856" cy="98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2402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0"/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01945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SRVCC Success Rate</a:t>
            </a:r>
            <a:br>
              <a:rPr lang="fr-FR" sz="25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fr-FR" sz="25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					                </a:t>
            </a:r>
            <a:r>
              <a:rPr lang="fr-FR" sz="12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sz="12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64" name="Google Shape;36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20665CA-8571-E203-B6E3-8CDA446616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89C324-B45B-0E20-6895-B1B39EB4F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40" y="1176102"/>
            <a:ext cx="3538936" cy="37811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0E9C7B-DC4D-F612-CFB5-A5A1EB7A2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803" y="1842551"/>
            <a:ext cx="2638793" cy="2448267"/>
          </a:xfrm>
          <a:prstGeom prst="rect">
            <a:avLst/>
          </a:prstGeom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1AAA2B64-F2BA-B52D-1CD9-16517460F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979019"/>
              </p:ext>
            </p:extLst>
          </p:nvPr>
        </p:nvGraphicFramePr>
        <p:xfrm>
          <a:off x="406908" y="5554875"/>
          <a:ext cx="8330183" cy="750198"/>
        </p:xfrm>
        <a:graphic>
          <a:graphicData uri="http://schemas.openxmlformats.org/drawingml/2006/table">
            <a:tbl>
              <a:tblPr/>
              <a:tblGrid>
                <a:gridCol w="541005">
                  <a:extLst>
                    <a:ext uri="{9D8B030D-6E8A-4147-A177-3AD203B41FA5}">
                      <a16:colId xmlns:a16="http://schemas.microsoft.com/office/drawing/2014/main" val="2574218385"/>
                    </a:ext>
                  </a:extLst>
                </a:gridCol>
                <a:gridCol w="573596">
                  <a:extLst>
                    <a:ext uri="{9D8B030D-6E8A-4147-A177-3AD203B41FA5}">
                      <a16:colId xmlns:a16="http://schemas.microsoft.com/office/drawing/2014/main" val="2043545349"/>
                    </a:ext>
                  </a:extLst>
                </a:gridCol>
                <a:gridCol w="632259">
                  <a:extLst>
                    <a:ext uri="{9D8B030D-6E8A-4147-A177-3AD203B41FA5}">
                      <a16:colId xmlns:a16="http://schemas.microsoft.com/office/drawing/2014/main" val="2657513534"/>
                    </a:ext>
                  </a:extLst>
                </a:gridCol>
                <a:gridCol w="554042">
                  <a:extLst>
                    <a:ext uri="{9D8B030D-6E8A-4147-A177-3AD203B41FA5}">
                      <a16:colId xmlns:a16="http://schemas.microsoft.com/office/drawing/2014/main" val="3747685976"/>
                    </a:ext>
                  </a:extLst>
                </a:gridCol>
                <a:gridCol w="593151">
                  <a:extLst>
                    <a:ext uri="{9D8B030D-6E8A-4147-A177-3AD203B41FA5}">
                      <a16:colId xmlns:a16="http://schemas.microsoft.com/office/drawing/2014/main" val="2943481740"/>
                    </a:ext>
                  </a:extLst>
                </a:gridCol>
                <a:gridCol w="547524">
                  <a:extLst>
                    <a:ext uri="{9D8B030D-6E8A-4147-A177-3AD203B41FA5}">
                      <a16:colId xmlns:a16="http://schemas.microsoft.com/office/drawing/2014/main" val="1409727856"/>
                    </a:ext>
                  </a:extLst>
                </a:gridCol>
                <a:gridCol w="404125">
                  <a:extLst>
                    <a:ext uri="{9D8B030D-6E8A-4147-A177-3AD203B41FA5}">
                      <a16:colId xmlns:a16="http://schemas.microsoft.com/office/drawing/2014/main" val="535293084"/>
                    </a:ext>
                  </a:extLst>
                </a:gridCol>
                <a:gridCol w="404125">
                  <a:extLst>
                    <a:ext uri="{9D8B030D-6E8A-4147-A177-3AD203B41FA5}">
                      <a16:colId xmlns:a16="http://schemas.microsoft.com/office/drawing/2014/main" val="161904241"/>
                    </a:ext>
                  </a:extLst>
                </a:gridCol>
                <a:gridCol w="404125">
                  <a:extLst>
                    <a:ext uri="{9D8B030D-6E8A-4147-A177-3AD203B41FA5}">
                      <a16:colId xmlns:a16="http://schemas.microsoft.com/office/drawing/2014/main" val="752753539"/>
                    </a:ext>
                  </a:extLst>
                </a:gridCol>
                <a:gridCol w="612705">
                  <a:extLst>
                    <a:ext uri="{9D8B030D-6E8A-4147-A177-3AD203B41FA5}">
                      <a16:colId xmlns:a16="http://schemas.microsoft.com/office/drawing/2014/main" val="2362763753"/>
                    </a:ext>
                  </a:extLst>
                </a:gridCol>
                <a:gridCol w="404125">
                  <a:extLst>
                    <a:ext uri="{9D8B030D-6E8A-4147-A177-3AD203B41FA5}">
                      <a16:colId xmlns:a16="http://schemas.microsoft.com/office/drawing/2014/main" val="1796893173"/>
                    </a:ext>
                  </a:extLst>
                </a:gridCol>
                <a:gridCol w="703959">
                  <a:extLst>
                    <a:ext uri="{9D8B030D-6E8A-4147-A177-3AD203B41FA5}">
                      <a16:colId xmlns:a16="http://schemas.microsoft.com/office/drawing/2014/main" val="2206181822"/>
                    </a:ext>
                  </a:extLst>
                </a:gridCol>
                <a:gridCol w="638778">
                  <a:extLst>
                    <a:ext uri="{9D8B030D-6E8A-4147-A177-3AD203B41FA5}">
                      <a16:colId xmlns:a16="http://schemas.microsoft.com/office/drawing/2014/main" val="1038470987"/>
                    </a:ext>
                  </a:extLst>
                </a:gridCol>
                <a:gridCol w="612705">
                  <a:extLst>
                    <a:ext uri="{9D8B030D-6E8A-4147-A177-3AD203B41FA5}">
                      <a16:colId xmlns:a16="http://schemas.microsoft.com/office/drawing/2014/main" val="3672847841"/>
                    </a:ext>
                  </a:extLst>
                </a:gridCol>
                <a:gridCol w="703959">
                  <a:extLst>
                    <a:ext uri="{9D8B030D-6E8A-4147-A177-3AD203B41FA5}">
                      <a16:colId xmlns:a16="http://schemas.microsoft.com/office/drawing/2014/main" val="1353305656"/>
                    </a:ext>
                  </a:extLst>
                </a:gridCol>
              </a:tblGrid>
              <a:tr h="2518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Attempted system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Attempted call type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Connection Direction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Connected system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Connected call type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Connection Status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HOA time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HOS time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HOA system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HOA attempt system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HOA type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Call modification type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Disconnected system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Disconnected status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Measurement title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130145"/>
                  </a:ext>
                </a:extLst>
              </a:tr>
              <a:tr h="4983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Voice call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Originated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call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IMS voice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Connected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01:52,2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01:52,3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handover between systems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IMS voice -&gt; UMTS voice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Normal disconnect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nabeul_voltee_cluster.2</a:t>
                      </a:r>
                    </a:p>
                  </a:txBody>
                  <a:tcPr marL="3864" marR="3864" marT="386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12287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03341" y="1916832"/>
            <a:ext cx="6858048" cy="56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 Rounded"/>
              <a:buNone/>
            </a:pPr>
            <a:r>
              <a:rPr lang="fr-FR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DT Scénario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67544" y="2852936"/>
            <a:ext cx="8329642" cy="218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dirty="0"/>
              <a:t> 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 (10s)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</a:t>
            </a:r>
            <a:r>
              <a:rPr lang="fr-FR" sz="2000" b="1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call (2min</a:t>
            </a: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)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</a:t>
            </a: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9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475CF2E-8C6B-1B40-6277-EC47FD02DD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613D38C-AF87-AA1C-694A-539E9E90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C131C1B7-D629-CD8C-6C76-059C1372D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Quality Metrics</a:t>
            </a: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EF89267-6FFE-EF3D-F3AC-D650ED3D23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2">
            <a:extLst>
              <a:ext uri="{FF2B5EF4-FFF2-40B4-BE49-F238E27FC236}">
                <a16:creationId xmlns:a16="http://schemas.microsoft.com/office/drawing/2014/main" id="{D0B4DC11-1A2C-20E8-43AC-C04C27C51F87}"/>
              </a:ext>
            </a:extLst>
          </p:cNvPr>
          <p:cNvSpPr txBox="1"/>
          <p:nvPr/>
        </p:nvSpPr>
        <p:spPr>
          <a:xfrm>
            <a:off x="6858000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F4CA542-6D2B-EE44-03D9-EDD7DDCC7C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A721D66-1ED7-1021-4E81-808E0F7D7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238" y="1363342"/>
            <a:ext cx="5551524" cy="525912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D66873E-3BCB-35FE-C361-403AE87AF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667" y="1496731"/>
            <a:ext cx="1724266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03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C7F49CB-7AF7-C93C-5A38-165992569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2364B80C-24D8-1DFA-953E-F182136C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88B53C8-4D98-2348-D3FE-43026198D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387BEF-5298-0CF8-3812-85EE00525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556880-B5AF-EA2F-414C-99E2735C4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993" y="1296954"/>
            <a:ext cx="6106486" cy="53414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FEECA6E-C3BD-C7FB-F108-5231CFFB23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6530" y="1367330"/>
            <a:ext cx="2162477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9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472E-B99D-5CD4-31DA-C217B57D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1EF61-9C54-8B26-0E46-93526721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68594"/>
            <a:ext cx="6858048" cy="56040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Voice Call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5B11F54-AEFD-46B5-B1E8-8FAFFAA3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" y="188640"/>
            <a:ext cx="1970378" cy="1052305"/>
          </a:xfrm>
          <a:prstGeom prst="rect">
            <a:avLst/>
          </a:prstGeom>
          <a:ln>
            <a:prstDash val="solid"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EF9D21C-72E8-DBEE-7C9D-60C25AD26F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669B18C-7292-96C4-810A-99F49DC6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>
            <a:extLst>
              <a:ext uri="{FF2B5EF4-FFF2-40B4-BE49-F238E27FC236}">
                <a16:creationId xmlns:a16="http://schemas.microsoft.com/office/drawing/2014/main" id="{00000000-0008-0000-0000-000019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08155" y="1633597"/>
            <a:ext cx="4197052" cy="4975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09;p4">
            <a:extLst>
              <a:ext uri="{FF2B5EF4-FFF2-40B4-BE49-F238E27FC236}">
                <a16:creationId xmlns:a16="http://schemas.microsoft.com/office/drawing/2014/main" id="{99CFAD09-14B9-2328-7E67-9A9B5E92C5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0FB85186-2F98-21F2-C892-4DF1F5BA7E84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sng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RAT distribution</a:t>
            </a:r>
            <a:endParaRPr/>
          </a:p>
        </p:txBody>
      </p:sp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DA88C8E9-77F0-0C2A-351C-BEDBA4826D8F}"/>
              </a:ext>
            </a:extLst>
          </p:cNvPr>
          <p:cNvSpPr txBox="1"/>
          <p:nvPr/>
        </p:nvSpPr>
        <p:spPr>
          <a:xfrm>
            <a:off x="1691680" y="1177006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6D9B0B17-9B74-347B-2244-74F7DB0412CE}"/>
              </a:ext>
            </a:extLst>
          </p:cNvPr>
          <p:cNvSpPr txBox="1"/>
          <p:nvPr/>
        </p:nvSpPr>
        <p:spPr>
          <a:xfrm>
            <a:off x="6228184" y="114762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E9014A-DCBB-E8B9-9BA5-F369AD433A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pic>
        <p:nvPicPr>
          <p:cNvPr id="5" name="Picture 19">
            <a:extLst>
              <a:ext uri="{FF2B5EF4-FFF2-40B4-BE49-F238E27FC236}">
                <a16:creationId xmlns:a16="http://schemas.microsoft.com/office/drawing/2014/main" id="{00000000-0008-0000-0000-000019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74949" y="1662982"/>
            <a:ext cx="4197051" cy="497556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9181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7CAFE5D-0F49-85BE-85F6-802501AF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0">
            <a:extLst>
              <a:ext uri="{FF2B5EF4-FFF2-40B4-BE49-F238E27FC236}">
                <a16:creationId xmlns:a16="http://schemas.microsoft.com/office/drawing/2014/main" id="{00000000-0008-0000-0000-00001A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85" y="1619291"/>
            <a:ext cx="4282331" cy="4971942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Google Shape;119;p5">
            <a:extLst>
              <a:ext uri="{FF2B5EF4-FFF2-40B4-BE49-F238E27FC236}">
                <a16:creationId xmlns:a16="http://schemas.microsoft.com/office/drawing/2014/main" id="{78905AD6-BBBD-AF09-DFBA-BED9AB6B0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7838EC37-178D-0B47-0436-E491D9CFDCB3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EARFCN distribution</a:t>
            </a:r>
            <a:endParaRPr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0D7F50D5-46AF-134F-0B9F-6E1EC9881F94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22" name="Google Shape;122;p5">
            <a:extLst>
              <a:ext uri="{FF2B5EF4-FFF2-40B4-BE49-F238E27FC236}">
                <a16:creationId xmlns:a16="http://schemas.microsoft.com/office/drawing/2014/main" id="{FCE41A6F-B1C2-7225-DCA7-E32BD4B9E5C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D69163-3B71-9A67-1604-AA326083AF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00000000-0008-0000-0000-00001A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38299" y="1620882"/>
            <a:ext cx="4233118" cy="4971942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4366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A5E475F-9825-2302-FB8A-DEDBA12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8413976F-E73B-06FF-6F59-E3B805ED4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658" y="1620053"/>
            <a:ext cx="4422420" cy="506267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C007358-3473-163E-E0D4-6479EFB24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1" y="1661651"/>
            <a:ext cx="4312863" cy="4979477"/>
          </a:xfrm>
          <a:prstGeom prst="rect">
            <a:avLst/>
          </a:prstGeom>
        </p:spPr>
      </p:pic>
      <p:pic>
        <p:nvPicPr>
          <p:cNvPr id="130" name="Google Shape;130;p6">
            <a:extLst>
              <a:ext uri="{FF2B5EF4-FFF2-40B4-BE49-F238E27FC236}">
                <a16:creationId xmlns:a16="http://schemas.microsoft.com/office/drawing/2014/main" id="{0B93B3D1-C02F-BB63-8D92-CBA68FCC09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6A017877-6544-1656-F248-3B6D356BBDBD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 - RSRP</a:t>
            </a:r>
            <a:endParaRPr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3D55BCD3-2065-3E0A-8951-C3DD57308BFF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A7D5EB5-5E89-7535-97E9-EEBC61BC08ED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graphicFrame>
        <p:nvGraphicFramePr>
          <p:cNvPr id="6" name="Google Shape;131;p6">
            <a:extLst>
              <a:ext uri="{FF2B5EF4-FFF2-40B4-BE49-F238E27FC236}">
                <a16:creationId xmlns:a16="http://schemas.microsoft.com/office/drawing/2014/main" id="{2F55BA1D-8733-871D-7360-1CE7A9AD6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2856103"/>
              </p:ext>
            </p:extLst>
          </p:nvPr>
        </p:nvGraphicFramePr>
        <p:xfrm>
          <a:off x="3009801" y="6078706"/>
          <a:ext cx="1373983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7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-83,97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131;p6">
            <a:extLst>
              <a:ext uri="{FF2B5EF4-FFF2-40B4-BE49-F238E27FC236}">
                <a16:creationId xmlns:a16="http://schemas.microsoft.com/office/drawing/2014/main" id="{8EF9E393-51B9-CAE4-7A20-18F902E6A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3397534"/>
              </p:ext>
            </p:extLst>
          </p:nvPr>
        </p:nvGraphicFramePr>
        <p:xfrm>
          <a:off x="7680960" y="6085842"/>
          <a:ext cx="1392120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9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-83,30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712526-D372-7FDE-ADC4-DF9E2AE4C7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C4A910E-5D78-A80E-1BDD-004E940B86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465" y="1785583"/>
            <a:ext cx="1924319" cy="102884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2CAA01E-2B85-3AB6-8045-627F0B133C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3641" y="1706672"/>
            <a:ext cx="1952898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2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 RSRQ</a:t>
            </a:r>
            <a:endParaRPr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DF51D494-F672-8687-09C8-F9557F4A61EE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13E8B3B2-B061-17FB-25AC-95B73930058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F0A946-ED73-D620-894F-362ED60F7F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C2A5463-D450-D945-B104-16D60604A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92" y="1593447"/>
            <a:ext cx="4333703" cy="51280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A6268C7-D22E-3C9A-56F5-09CA07AF8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512" y="1676697"/>
            <a:ext cx="1876687" cy="120031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205FD23-58E7-227D-3C66-6A7C2A3B68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1" y="1593446"/>
            <a:ext cx="4433208" cy="512802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130A2F5-454F-90DB-6788-6B05410CD3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3641" y="1638592"/>
            <a:ext cx="1848108" cy="12384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D72A6B11-CB85-AAD1-ADE0-5A638ADA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A8DDAAD-0B6F-8C69-8A1D-55F2681257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7E230E1F-7296-BFD5-9933-B5790A911AD2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LTE-SINR</a:t>
            </a:r>
            <a:endParaRPr/>
          </a:p>
        </p:txBody>
      </p:sp>
      <p:sp>
        <p:nvSpPr>
          <p:cNvPr id="2" name="Google Shape;121;p5">
            <a:extLst>
              <a:ext uri="{FF2B5EF4-FFF2-40B4-BE49-F238E27FC236}">
                <a16:creationId xmlns:a16="http://schemas.microsoft.com/office/drawing/2014/main" id="{B20DA3E5-0622-9EB8-DE06-C4D5923947B0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E93563FA-1D9B-5C45-B3FE-40045949918C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7C4157-DADA-315C-DC52-FE8B3B7DEB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BF36A3B-1C6A-854E-C1F8-C81DEE70D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42" y="1611427"/>
            <a:ext cx="4072664" cy="511004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E523EB8-D522-8B37-08E9-85B69A19C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643" y="1740993"/>
            <a:ext cx="1810003" cy="97168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F9A2C31-0C1A-E3AF-3EC3-5B3DEAB019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5355" y="1611427"/>
            <a:ext cx="4580603" cy="511004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9A975FA-4728-DB19-7B9E-1A9DFE913C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7936" y="1740993"/>
            <a:ext cx="1895740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98B26CEA-A632-B023-5D79-4DD55C962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3601D751-AA26-F157-F9E7-F74ACBE565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373EF879-CF8A-10E5-8DD0-164EB64A4FB0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RSCP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29AA38-3ACD-E379-F86E-3189CEF579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00376" y="1508721"/>
            <a:ext cx="4464231" cy="4847629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Google Shape;121;p5">
            <a:extLst>
              <a:ext uri="{FF2B5EF4-FFF2-40B4-BE49-F238E27FC236}">
                <a16:creationId xmlns:a16="http://schemas.microsoft.com/office/drawing/2014/main" id="{1FBC7DB6-FAC5-7F99-758E-8ED9D3A85C8D}"/>
              </a:ext>
            </a:extLst>
          </p:cNvPr>
          <p:cNvSpPr txBox="1"/>
          <p:nvPr/>
        </p:nvSpPr>
        <p:spPr>
          <a:xfrm>
            <a:off x="6224816" y="3167410"/>
            <a:ext cx="194421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051533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496</Words>
  <Application>Microsoft Office PowerPoint</Application>
  <PresentationFormat>Affichage à l'écran (4:3)</PresentationFormat>
  <Paragraphs>204</Paragraphs>
  <Slides>21</Slides>
  <Notes>20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Aptos Narrow</vt:lpstr>
      <vt:lpstr>Arial</vt:lpstr>
      <vt:lpstr>Arial Rounded</vt:lpstr>
      <vt:lpstr>Arial Rounded MT Bold</vt:lpstr>
      <vt:lpstr>Calibri</vt:lpstr>
      <vt:lpstr>Thème Office</vt:lpstr>
      <vt:lpstr>Worksheet</vt:lpstr>
      <vt:lpstr>Volte Drive Test Report</vt:lpstr>
      <vt:lpstr>DT Scénario</vt:lpstr>
      <vt:lpstr>Voice Call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 Call Setup Time (call setup time in VoLTE)</vt:lpstr>
      <vt:lpstr>MO Handover Type</vt:lpstr>
      <vt:lpstr>MO Handover Type</vt:lpstr>
      <vt:lpstr>MO Voice Stats (VoLTE call stats)</vt:lpstr>
      <vt:lpstr>MO Voice Stats (VoLTE call stats)</vt:lpstr>
      <vt:lpstr>MO Voice Stats (VoLTE call stats)</vt:lpstr>
      <vt:lpstr>MO Voice Call - Blocked call</vt:lpstr>
      <vt:lpstr>MO Voice Call - Dropped Call</vt:lpstr>
      <vt:lpstr>VoLTE SRVCC Success Rate                      long Call</vt:lpstr>
      <vt:lpstr>MO Voice Quality Metrics</vt:lpstr>
      <vt:lpstr>Scanner_RSRP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co71577</dc:creator>
  <cp:lastModifiedBy>User2</cp:lastModifiedBy>
  <cp:revision>194</cp:revision>
  <dcterms:created xsi:type="dcterms:W3CDTF">2019-12-04T16:03:42Z</dcterms:created>
  <dcterms:modified xsi:type="dcterms:W3CDTF">2025-08-29T09:58:46Z</dcterms:modified>
</cp:coreProperties>
</file>