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310" r:id="rId4"/>
    <p:sldId id="288" r:id="rId5"/>
    <p:sldId id="289" r:id="rId6"/>
    <p:sldId id="290" r:id="rId7"/>
    <p:sldId id="267" r:id="rId8"/>
    <p:sldId id="291" r:id="rId9"/>
    <p:sldId id="294" r:id="rId10"/>
    <p:sldId id="304" r:id="rId11"/>
    <p:sldId id="297" r:id="rId12"/>
    <p:sldId id="306" r:id="rId13"/>
    <p:sldId id="314" r:id="rId14"/>
    <p:sldId id="307" r:id="rId15"/>
    <p:sldId id="301" r:id="rId16"/>
    <p:sldId id="316" r:id="rId17"/>
    <p:sldId id="317" r:id="rId18"/>
    <p:sldId id="318" r:id="rId19"/>
    <p:sldId id="319" r:id="rId20"/>
    <p:sldId id="320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9" roundtripDataSignature="AMtx7mhC77ODSq0Z6HRNxVOl0dvkRePc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364B3D-CDA1-40E0-B16F-5747D3E3366F}">
  <a:tblStyle styleId="{4C364B3D-CDA1-40E0-B16F-5747D3E3366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EBC330-DAB2-41D9-BC3C-7DC03692D9F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CF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E8ECF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62FC2C9-1556-42F0-98CC-4F170DC24DC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6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FF721238-23D2-3CA5-7F54-51E382AA1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C7BF604C-4504-A7BE-217D-415D5B1C6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52411F6D-1A80-6F08-8735-69ED89AF8C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09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5B43A795-2FEF-E226-98BD-72D642AEA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4B026811-3B45-14D7-0014-68F7B7B91A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4D38E5D0-196E-464B-F735-61FA0E5A0A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93269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>
          <a:extLst>
            <a:ext uri="{FF2B5EF4-FFF2-40B4-BE49-F238E27FC236}">
              <a16:creationId xmlns:a16="http://schemas.microsoft.com/office/drawing/2014/main" id="{3C9CB55E-7B72-C95A-FC38-CF05F1BA24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6:notes">
            <a:extLst>
              <a:ext uri="{FF2B5EF4-FFF2-40B4-BE49-F238E27FC236}">
                <a16:creationId xmlns:a16="http://schemas.microsoft.com/office/drawing/2014/main" id="{3DFE937C-12E1-C752-F8DB-811FB51337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6:notes">
            <a:extLst>
              <a:ext uri="{FF2B5EF4-FFF2-40B4-BE49-F238E27FC236}">
                <a16:creationId xmlns:a16="http://schemas.microsoft.com/office/drawing/2014/main" id="{9520AEDA-5BDF-25D9-1540-E0081B16E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491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5D939B1A-9F82-050E-D6E7-550F9B77B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F728DDF2-5624-20B6-91A4-678BE5E4C8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B65B7F17-C2D3-E715-2C39-676FAD88BB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376082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4A52D-3EAD-9DD1-05E1-A177324F8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DAD7B1B6-3156-7352-C66C-DAB86A39B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3878A9F5-E5A6-7C3A-5186-44F0513C09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9977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565C79F3-F723-4430-4E23-D8764AC27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078A5C0-9174-CA85-1F2E-BC8DE7AC4C4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ED0F807F-37FC-5157-3688-45EAA816A5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83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99E98878-C3CC-4096-EC0D-99FDD3EFC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F371F21-7EBC-0780-84CD-E43FBED68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8A356F4B-1385-C115-5AE5-A2820F11B9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33093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B6D0FFF5-AAAB-3FF5-15B9-ECD5C4B40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85BF3D19-63BF-16EF-4F6A-6668EE111B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7F15D9A9-1C38-9CC5-8C03-4A2C3D764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546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0DB2CE0C-1864-CD58-71E7-73C2F09C5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1018542C-5E01-70F3-FB33-1C1D5700A8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53BF5F83-27EF-2F51-2E98-B0D0F59F22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447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>
          <a:extLst>
            <a:ext uri="{FF2B5EF4-FFF2-40B4-BE49-F238E27FC236}">
              <a16:creationId xmlns:a16="http://schemas.microsoft.com/office/drawing/2014/main" id="{6BAFF8E1-86B6-B4DC-806E-9A5D5FBB2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:notes">
            <a:extLst>
              <a:ext uri="{FF2B5EF4-FFF2-40B4-BE49-F238E27FC236}">
                <a16:creationId xmlns:a16="http://schemas.microsoft.com/office/drawing/2014/main" id="{559FA8C8-72D5-EFE3-1D3E-FEC18FB501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2:notes">
            <a:extLst>
              <a:ext uri="{FF2B5EF4-FFF2-40B4-BE49-F238E27FC236}">
                <a16:creationId xmlns:a16="http://schemas.microsoft.com/office/drawing/2014/main" id="{C7C06964-890D-7B56-856D-688127F35D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34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AE3BAED-797B-6FEB-1C6F-4A2361641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>
            <a:extLst>
              <a:ext uri="{FF2B5EF4-FFF2-40B4-BE49-F238E27FC236}">
                <a16:creationId xmlns:a16="http://schemas.microsoft.com/office/drawing/2014/main" id="{E09C1B20-82A6-D055-B5D5-A9A89E4E9A4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>
            <a:extLst>
              <a:ext uri="{FF2B5EF4-FFF2-40B4-BE49-F238E27FC236}">
                <a16:creationId xmlns:a16="http://schemas.microsoft.com/office/drawing/2014/main" id="{3E8BEAEE-984E-AB48-48E9-B576247CEED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0719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>
          <a:extLst>
            <a:ext uri="{FF2B5EF4-FFF2-40B4-BE49-F238E27FC236}">
              <a16:creationId xmlns:a16="http://schemas.microsoft.com/office/drawing/2014/main" id="{C421C49D-D1DC-17C6-0E9F-FCFBA404A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>
            <a:extLst>
              <a:ext uri="{FF2B5EF4-FFF2-40B4-BE49-F238E27FC236}">
                <a16:creationId xmlns:a16="http://schemas.microsoft.com/office/drawing/2014/main" id="{3266FC07-39CF-2B20-0312-2F58FABDDB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>
            <a:extLst>
              <a:ext uri="{FF2B5EF4-FFF2-40B4-BE49-F238E27FC236}">
                <a16:creationId xmlns:a16="http://schemas.microsoft.com/office/drawing/2014/main" id="{1D7E5143-2DF5-7AFC-32BE-143884CDFD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046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BF0BDC4A-C200-5871-D446-5449B6FB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>
            <a:extLst>
              <a:ext uri="{FF2B5EF4-FFF2-40B4-BE49-F238E27FC236}">
                <a16:creationId xmlns:a16="http://schemas.microsoft.com/office/drawing/2014/main" id="{60D644C3-181F-ADF0-7044-39AB7B647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>
            <a:extLst>
              <a:ext uri="{FF2B5EF4-FFF2-40B4-BE49-F238E27FC236}">
                <a16:creationId xmlns:a16="http://schemas.microsoft.com/office/drawing/2014/main" id="{76B0986E-F342-A8C0-B04D-833902DB05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2749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FF73B2AD-953F-60A6-B4EA-BC99C191B2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>
            <a:extLst>
              <a:ext uri="{FF2B5EF4-FFF2-40B4-BE49-F238E27FC236}">
                <a16:creationId xmlns:a16="http://schemas.microsoft.com/office/drawing/2014/main" id="{3BC14FB5-A80E-99F0-75B8-02EBED7866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4:notes">
            <a:extLst>
              <a:ext uri="{FF2B5EF4-FFF2-40B4-BE49-F238E27FC236}">
                <a16:creationId xmlns:a16="http://schemas.microsoft.com/office/drawing/2014/main" id="{D9782885-ABEC-DE8A-9FE5-7A139CFEA1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23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>
          <a:extLst>
            <a:ext uri="{FF2B5EF4-FFF2-40B4-BE49-F238E27FC236}">
              <a16:creationId xmlns:a16="http://schemas.microsoft.com/office/drawing/2014/main" id="{397165AE-76E0-1592-5A88-23ABB2E75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:notes">
            <a:extLst>
              <a:ext uri="{FF2B5EF4-FFF2-40B4-BE49-F238E27FC236}">
                <a16:creationId xmlns:a16="http://schemas.microsoft.com/office/drawing/2014/main" id="{1EB23012-4FE2-36A0-2DA4-0E1FF31475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3:notes">
            <a:extLst>
              <a:ext uri="{FF2B5EF4-FFF2-40B4-BE49-F238E27FC236}">
                <a16:creationId xmlns:a16="http://schemas.microsoft.com/office/drawing/2014/main" id="{7D520151-F74F-FEB6-D950-C1E5ABB5FA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5586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>
          <a:extLst>
            <a:ext uri="{FF2B5EF4-FFF2-40B4-BE49-F238E27FC236}">
              <a16:creationId xmlns:a16="http://schemas.microsoft.com/office/drawing/2014/main" id="{59FD0208-8946-00D4-80A7-4A86EA77E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>
            <a:extLst>
              <a:ext uri="{FF2B5EF4-FFF2-40B4-BE49-F238E27FC236}">
                <a16:creationId xmlns:a16="http://schemas.microsoft.com/office/drawing/2014/main" id="{48E7D6FA-5E6F-70B4-22BE-41BDDDE7B5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4:notes">
            <a:extLst>
              <a:ext uri="{FF2B5EF4-FFF2-40B4-BE49-F238E27FC236}">
                <a16:creationId xmlns:a16="http://schemas.microsoft.com/office/drawing/2014/main" id="{ABCA2436-3400-0115-92C4-45B03D0939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1024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7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7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685800" y="1785356"/>
            <a:ext cx="7990656" cy="193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Arial Rounded"/>
              <a:buNone/>
            </a:pPr>
            <a:r>
              <a:rPr lang="fr-FR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 Drive Test Report</a:t>
            </a:r>
            <a:endParaRPr dirty="0"/>
          </a:p>
        </p:txBody>
      </p:sp>
      <p:pic>
        <p:nvPicPr>
          <p:cNvPr id="90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53416" y="96750"/>
            <a:ext cx="1705020" cy="138803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4F449D9-8D94-047C-1183-593164285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>
          <a:extLst>
            <a:ext uri="{FF2B5EF4-FFF2-40B4-BE49-F238E27FC236}">
              <a16:creationId xmlns:a16="http://schemas.microsoft.com/office/drawing/2014/main" id="{7430A505-FB40-692F-AA20-B4762BC3D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>
            <a:extLst>
              <a:ext uri="{FF2B5EF4-FFF2-40B4-BE49-F238E27FC236}">
                <a16:creationId xmlns:a16="http://schemas.microsoft.com/office/drawing/2014/main" id="{ED63DDE9-EFFD-937F-F82D-9C884F4EB83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91680" y="63638"/>
            <a:ext cx="7021287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Handover Type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93" name="Google Shape;293;p24">
            <a:extLst>
              <a:ext uri="{FF2B5EF4-FFF2-40B4-BE49-F238E27FC236}">
                <a16:creationId xmlns:a16="http://schemas.microsoft.com/office/drawing/2014/main" id="{E2A5F3C3-56B7-EA91-0ECB-5CA0FBF5A0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4">
            <a:extLst>
              <a:ext uri="{FF2B5EF4-FFF2-40B4-BE49-F238E27FC236}">
                <a16:creationId xmlns:a16="http://schemas.microsoft.com/office/drawing/2014/main" id="{343363CA-E6DD-9BAE-9E3A-DD4C34164080}"/>
              </a:ext>
            </a:extLst>
          </p:cNvPr>
          <p:cNvSpPr txBox="1"/>
          <p:nvPr/>
        </p:nvSpPr>
        <p:spPr>
          <a:xfrm>
            <a:off x="6920159" y="787369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298" name="Google Shape;298;p24">
            <a:extLst>
              <a:ext uri="{FF2B5EF4-FFF2-40B4-BE49-F238E27FC236}">
                <a16:creationId xmlns:a16="http://schemas.microsoft.com/office/drawing/2014/main" id="{4315A7B7-7025-7574-48F0-11CA461061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243081"/>
              </p:ext>
            </p:extLst>
          </p:nvPr>
        </p:nvGraphicFramePr>
        <p:xfrm>
          <a:off x="347528" y="1441645"/>
          <a:ext cx="3816425" cy="81705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 Type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Percentage [%]</a:t>
                      </a:r>
                      <a:endParaRPr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Inter-Frequency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3,83%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LTE Intra-Frequency handover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96,17%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Google Shape;298;p24">
            <a:extLst>
              <a:ext uri="{FF2B5EF4-FFF2-40B4-BE49-F238E27FC236}">
                <a16:creationId xmlns:a16="http://schemas.microsoft.com/office/drawing/2014/main" id="{87D5FC5B-759C-272D-B6C0-873A3A8F3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928869"/>
              </p:ext>
            </p:extLst>
          </p:nvPr>
        </p:nvGraphicFramePr>
        <p:xfrm>
          <a:off x="420680" y="3075745"/>
          <a:ext cx="3816425" cy="1089400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2331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23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1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1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KPI’s</a:t>
                      </a:r>
                      <a:endParaRPr lang="fr-FR" sz="1400" b="1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183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Success</a:t>
                      </a:r>
                      <a:endParaRPr lang="fr-FR" sz="14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180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0" i="0" u="none" strike="noStrike" cap="none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Handover</a:t>
                      </a: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succès Rate</a:t>
                      </a:r>
                    </a:p>
                  </a:txBody>
                  <a:tcPr marL="7625" marR="7625" marT="7625" marB="0" anchor="b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98,36%</a:t>
                      </a:r>
                      <a:endParaRPr dirty="0"/>
                    </a:p>
                  </a:txBody>
                  <a:tcPr marL="7625" marR="7625" marT="7625" marB="0" anchor="b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</a:tbl>
          </a:graphicData>
        </a:graphic>
      </p:graphicFrame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9D4B191-C16F-E800-CDC6-E788F6C13C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pic>
        <p:nvPicPr>
          <p:cNvPr id="2" name="Picture 33">
            <a:extLst>
              <a:ext uri="{FF2B5EF4-FFF2-40B4-BE49-F238E27FC236}">
                <a16:creationId xmlns:a16="http://schemas.microsoft.com/office/drawing/2014/main" id="{00000000-0008-0000-0000-000027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355707"/>
            <a:ext cx="4063775" cy="3646061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DAB935B-0CF0-5AC0-DF7F-075E709B20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977079"/>
              </p:ext>
            </p:extLst>
          </p:nvPr>
        </p:nvGraphicFramePr>
        <p:xfrm>
          <a:off x="1143000" y="5212080"/>
          <a:ext cx="6464300" cy="1204615"/>
        </p:xfrm>
        <a:graphic>
          <a:graphicData uri="http://schemas.openxmlformats.org/drawingml/2006/table">
            <a:tbl>
              <a:tblPr/>
              <a:tblGrid>
                <a:gridCol w="2285495">
                  <a:extLst>
                    <a:ext uri="{9D8B030D-6E8A-4147-A177-3AD203B41FA5}">
                      <a16:colId xmlns:a16="http://schemas.microsoft.com/office/drawing/2014/main" val="1064152846"/>
                    </a:ext>
                  </a:extLst>
                </a:gridCol>
                <a:gridCol w="1609313">
                  <a:extLst>
                    <a:ext uri="{9D8B030D-6E8A-4147-A177-3AD203B41FA5}">
                      <a16:colId xmlns:a16="http://schemas.microsoft.com/office/drawing/2014/main" val="1369291070"/>
                    </a:ext>
                  </a:extLst>
                </a:gridCol>
                <a:gridCol w="906084">
                  <a:extLst>
                    <a:ext uri="{9D8B030D-6E8A-4147-A177-3AD203B41FA5}">
                      <a16:colId xmlns:a16="http://schemas.microsoft.com/office/drawing/2014/main" val="3660155990"/>
                    </a:ext>
                  </a:extLst>
                </a:gridCol>
                <a:gridCol w="824942">
                  <a:extLst>
                    <a:ext uri="{9D8B030D-6E8A-4147-A177-3AD203B41FA5}">
                      <a16:colId xmlns:a16="http://schemas.microsoft.com/office/drawing/2014/main" val="124712295"/>
                    </a:ext>
                  </a:extLst>
                </a:gridCol>
                <a:gridCol w="838466">
                  <a:extLst>
                    <a:ext uri="{9D8B030D-6E8A-4147-A177-3AD203B41FA5}">
                      <a16:colId xmlns:a16="http://schemas.microsoft.com/office/drawing/2014/main" val="1793015636"/>
                    </a:ext>
                  </a:extLst>
                </a:gridCol>
              </a:tblGrid>
              <a:tr h="240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841583"/>
                  </a:ext>
                </a:extLst>
              </a:tr>
              <a:tr h="240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FDD_1800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2121059"/>
                  </a:ext>
                </a:extLst>
              </a:tr>
              <a:tr h="240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FDD_2100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332676"/>
                  </a:ext>
                </a:extLst>
              </a:tr>
              <a:tr h="240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LTE FDD_800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392081"/>
                  </a:ext>
                </a:extLst>
              </a:tr>
              <a:tr h="24092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702864"/>
                  </a:ext>
                </a:extLst>
              </a:tr>
            </a:tbl>
          </a:graphicData>
        </a:graphic>
      </p:graphicFrame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812ECD0B-44BB-77E3-E4AE-29F22F2E82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131655"/>
              </p:ext>
            </p:extLst>
          </p:nvPr>
        </p:nvGraphicFramePr>
        <p:xfrm>
          <a:off x="7700395" y="4266390"/>
          <a:ext cx="1087103" cy="941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00395" y="4266390"/>
                        <a:ext cx="1087103" cy="941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5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C589711B-B81E-FF7A-A797-CD53AC571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01D3EE4-4B4E-02B8-0DEE-15A03A223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1F2D73C1-EB11-1A6C-72C4-5C721BE7B8C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6">
            <a:extLst>
              <a:ext uri="{FF2B5EF4-FFF2-40B4-BE49-F238E27FC236}">
                <a16:creationId xmlns:a16="http://schemas.microsoft.com/office/drawing/2014/main" id="{ABD361B5-4D45-F89A-B44C-8C7FF9975EEC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BE7B096E-09DB-A920-7988-1E18EECEA5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5157942"/>
              </p:ext>
            </p:extLst>
          </p:nvPr>
        </p:nvGraphicFramePr>
        <p:xfrm>
          <a:off x="522900" y="2298290"/>
          <a:ext cx="3504544" cy="2048767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369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5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52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78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61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6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Dropped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Calls 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61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Drop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0%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24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HO success rate</a:t>
                      </a: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98,36%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5208AA4-C8E6-CCAE-47FA-95E54287EC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11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56956" y="1534886"/>
            <a:ext cx="4392487" cy="357597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26723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773CFB09-603E-EC67-CE3F-BF3B62AF1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F46ED0F3-9AC7-3CEC-3E5C-E0A5DF0501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0ACC68AC-A758-E7DC-CBFC-BEF4776BBC8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Google Shape;316;p26">
            <a:extLst>
              <a:ext uri="{FF2B5EF4-FFF2-40B4-BE49-F238E27FC236}">
                <a16:creationId xmlns:a16="http://schemas.microsoft.com/office/drawing/2014/main" id="{38E79439-2D4E-756C-2FC7-CE568F03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91542"/>
              </p:ext>
            </p:extLst>
          </p:nvPr>
        </p:nvGraphicFramePr>
        <p:xfrm>
          <a:off x="359532" y="2000289"/>
          <a:ext cx="3706760" cy="2728851"/>
        </p:xfrm>
        <a:graphic>
          <a:graphicData uri="http://schemas.openxmlformats.org/drawingml/2006/table">
            <a:tbl>
              <a:tblPr firstRow="1" bandRow="1">
                <a:noFill/>
                <a:tableStyleId>{4C364B3D-CDA1-40E0-B16F-5747D3E3366F}</a:tableStyleId>
              </a:tblPr>
              <a:tblGrid>
                <a:gridCol w="2506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6058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1600" u="none" strike="noStrike" cap="none" dirty="0"/>
                        <a:t>Voice KPIs</a:t>
                      </a:r>
                      <a:endParaRPr sz="1600" dirty="0"/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Call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Attempts</a:t>
                      </a:r>
                      <a:endParaRPr sz="1100" b="1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340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Call Setup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339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Blocked Calls</a:t>
                      </a:r>
                      <a:endParaRPr sz="11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1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6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Setup </a:t>
                      </a:r>
                      <a:r>
                        <a:rPr lang="fr-FR" sz="1100" b="1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Succes</a:t>
                      </a: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99,71%</a:t>
                      </a:r>
                      <a:endParaRPr sz="11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194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b="1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 Block Rate (%)</a:t>
                      </a:r>
                      <a:endParaRPr sz="11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100" dirty="0"/>
                        <a:t>0,29%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23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Call Setup Time IMS Voice </a:t>
                      </a:r>
                      <a:r>
                        <a:rPr lang="fr-FR" sz="1100" b="1" i="0" u="none" strike="noStrike" cap="none" dirty="0" err="1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Average</a:t>
                      </a:r>
                      <a:r>
                        <a:rPr lang="fr-FR" sz="1100" b="1" i="0" u="none" strike="noStrike" cap="none" dirty="0">
                          <a:solidFill>
                            <a:srgbClr val="3F3F3F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(Sec)</a:t>
                      </a:r>
                      <a:endParaRPr lang="en-US" sz="1100" b="1" i="0" u="none" strike="noStrike" cap="none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/>
                        <a:t>2,91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3469288570"/>
                  </a:ext>
                </a:extLst>
              </a:tr>
            </a:tbl>
          </a:graphicData>
        </a:graphic>
      </p:graphicFrame>
      <p:sp>
        <p:nvSpPr>
          <p:cNvPr id="2" name="Google Shape;326;p27">
            <a:extLst>
              <a:ext uri="{FF2B5EF4-FFF2-40B4-BE49-F238E27FC236}">
                <a16:creationId xmlns:a16="http://schemas.microsoft.com/office/drawing/2014/main" id="{DD946B76-91F5-B366-6190-91F04AD14702}"/>
              </a:ext>
            </a:extLst>
          </p:cNvPr>
          <p:cNvSpPr txBox="1"/>
          <p:nvPr/>
        </p:nvSpPr>
        <p:spPr>
          <a:xfrm>
            <a:off x="7812360" y="577245"/>
            <a:ext cx="194421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B929866-D547-3D9F-5B13-D7D90C31D8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4" name="Picture 38">
            <a:extLst>
              <a:ext uri="{FF2B5EF4-FFF2-40B4-BE49-F238E27FC236}">
                <a16:creationId xmlns:a16="http://schemas.microsoft.com/office/drawing/2014/main" id="{00000000-0008-0000-0000-00002C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398264" y="1386016"/>
            <a:ext cx="4566223" cy="447372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167917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>
          <a:extLst>
            <a:ext uri="{FF2B5EF4-FFF2-40B4-BE49-F238E27FC236}">
              <a16:creationId xmlns:a16="http://schemas.microsoft.com/office/drawing/2014/main" id="{3601E26E-7F98-0747-5525-BD6178254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6">
            <a:extLst>
              <a:ext uri="{FF2B5EF4-FFF2-40B4-BE49-F238E27FC236}">
                <a16:creationId xmlns:a16="http://schemas.microsoft.com/office/drawing/2014/main" id="{7D8A024D-74DF-2D88-327C-D58BD96E56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2" y="45473"/>
            <a:ext cx="7379495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Stats 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fr-FR" sz="12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VoLTE</a:t>
            </a:r>
            <a:r>
              <a:rPr lang="fr-FR" sz="1200" b="1" u="sng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 call stats)</a:t>
            </a:r>
            <a:endParaRPr sz="12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5" name="Google Shape;315;p26">
            <a:extLst>
              <a:ext uri="{FF2B5EF4-FFF2-40B4-BE49-F238E27FC236}">
                <a16:creationId xmlns:a16="http://schemas.microsoft.com/office/drawing/2014/main" id="{3E87B8F2-72D7-E3DE-FA81-95E3AE52E5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Google Shape;298;p24">
            <a:extLst>
              <a:ext uri="{FF2B5EF4-FFF2-40B4-BE49-F238E27FC236}">
                <a16:creationId xmlns:a16="http://schemas.microsoft.com/office/drawing/2014/main" id="{B137D6DF-17F9-5F30-F84E-5ECB979C2D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2193176"/>
              </p:ext>
            </p:extLst>
          </p:nvPr>
        </p:nvGraphicFramePr>
        <p:xfrm>
          <a:off x="1052052" y="2041412"/>
          <a:ext cx="6499122" cy="3343686"/>
        </p:xfrm>
        <a:graphic>
          <a:graphicData uri="http://schemas.openxmlformats.org/drawingml/2006/table">
            <a:tbl>
              <a:tblPr>
                <a:noFill/>
                <a:tableStyleId>{662FC2C9-1556-42F0-98CC-4F170DC24DCD}</a:tableStyleId>
              </a:tblPr>
              <a:tblGrid>
                <a:gridCol w="431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3689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r-FR" sz="20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KPIs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1"/>
                        </a:solidFill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Call Setup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99,71%</a:t>
                      </a: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Call Setup Time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2,91</a:t>
                      </a:r>
                      <a:endParaRPr lang="fr-FR" dirty="0">
                        <a:effectLst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Drop Call Rate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0%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8234261"/>
                  </a:ext>
                </a:extLst>
              </a:tr>
              <a:tr h="611910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Speech Quality - MOS (% of the samples &gt;3,5)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92,35%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236754"/>
                  </a:ext>
                </a:extLst>
              </a:tr>
              <a:tr h="429642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u="none" strike="noStrike" cap="none" dirty="0" err="1"/>
                        <a:t>Average</a:t>
                      </a:r>
                      <a:r>
                        <a:rPr lang="fr-FR" sz="1400" u="none" strike="noStrike" cap="none" dirty="0"/>
                        <a:t>  MOS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4,14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455928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Handover 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fr-FR" sz="1400" dirty="0"/>
                        <a:t>98,36%</a:t>
                      </a:r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109302"/>
                  </a:ext>
                </a:extLst>
              </a:tr>
              <a:tr h="383689">
                <a:tc>
                  <a:txBody>
                    <a:bodyPr/>
                    <a:lstStyle/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VoLTE SRVCC SR 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Calibri"/>
                        <a:cs typeface="Arial"/>
                        <a:sym typeface="Calibri"/>
                      </a:endParaRPr>
                    </a:p>
                  </a:txBody>
                  <a:tcPr marL="7625" marR="7625" marT="7625" marB="0" anchor="ctr">
                    <a:lnL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-</a:t>
                      </a:r>
                      <a:endParaRPr dirty="0"/>
                    </a:p>
                  </a:txBody>
                  <a:tcPr marL="7625" marR="7625" marT="7625" marB="0" anchor="ctr">
                    <a:lnL w="12700" cap="flat" cmpd="sng" algn="ctr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7CCE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053412"/>
                  </a:ext>
                </a:extLst>
              </a:tr>
            </a:tbl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399C96D-5CE9-4C84-39FC-021C7A7E0D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02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32762A40-DD04-C11A-3270-F434A7FEF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B8745DF-4412-D36B-6581-F32E6AEEB32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F1447C27-456A-D0F8-B632-6984B0CFFC65}"/>
              </a:ext>
            </a:extLst>
          </p:cNvPr>
          <p:cNvSpPr txBox="1"/>
          <p:nvPr/>
        </p:nvSpPr>
        <p:spPr>
          <a:xfrm>
            <a:off x="6461352" y="2879274"/>
            <a:ext cx="1944216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2000"/>
          </a:p>
        </p:txBody>
      </p:sp>
      <p:sp>
        <p:nvSpPr>
          <p:cNvPr id="6" name="Google Shape;334;p28">
            <a:extLst>
              <a:ext uri="{FF2B5EF4-FFF2-40B4-BE49-F238E27FC236}">
                <a16:creationId xmlns:a16="http://schemas.microsoft.com/office/drawing/2014/main" id="{7CD338B9-B3BE-A0AC-1ACE-E343AA1B2C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Call - Blocked call</a:t>
            </a:r>
            <a:endParaRPr sz="25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C8EB7D-BF0C-36FF-F0F0-630F8B6EC8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14</a:t>
            </a:fld>
            <a:endParaRPr lang="fr-FR"/>
          </a:p>
        </p:txBody>
      </p:sp>
      <p:pic>
        <p:nvPicPr>
          <p:cNvPr id="2" name="Picture 36">
            <a:extLst>
              <a:ext uri="{FF2B5EF4-FFF2-40B4-BE49-F238E27FC236}">
                <a16:creationId xmlns:a16="http://schemas.microsoft.com/office/drawing/2014/main" id="{00000000-0008-0000-0000-00002A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0771" y="1645920"/>
            <a:ext cx="3901229" cy="4545838"/>
          </a:xfrm>
          <a:prstGeom prst="rect">
            <a:avLst/>
          </a:prstGeom>
          <a:noFill/>
          <a:ln w="0">
            <a:noFill/>
          </a:ln>
        </p:spPr>
      </p:pic>
      <p:graphicFrame>
        <p:nvGraphicFramePr>
          <p:cNvPr id="4" name="Objet 3">
            <a:extLst>
              <a:ext uri="{FF2B5EF4-FFF2-40B4-BE49-F238E27FC236}">
                <a16:creationId xmlns:a16="http://schemas.microsoft.com/office/drawing/2014/main" id="{A78418CD-F2E5-142C-461F-D4D0F6D71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933215"/>
              </p:ext>
            </p:extLst>
          </p:nvPr>
        </p:nvGraphicFramePr>
        <p:xfrm>
          <a:off x="6705600" y="342900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5" imgW="914400" imgH="792417" progId="Excel.Sheet.12">
                  <p:embed/>
                </p:oleObj>
              </mc:Choice>
              <mc:Fallback>
                <p:oleObj name="Worksheet" showAsIcon="1" r:id="rId5" imgW="914400" imgH="792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342900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659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613D38C-AF87-AA1C-694A-539E9E90A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C131C1B7-D629-CD8C-6C76-059C1372D7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Voice Quality Metrics</a:t>
            </a: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EF89267-6FFE-EF3D-F3AC-D650ED3D239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p32">
            <a:extLst>
              <a:ext uri="{FF2B5EF4-FFF2-40B4-BE49-F238E27FC236}">
                <a16:creationId xmlns:a16="http://schemas.microsoft.com/office/drawing/2014/main" id="{D0B4DC11-1A2C-20E8-43AC-C04C27C51F87}"/>
              </a:ext>
            </a:extLst>
          </p:cNvPr>
          <p:cNvSpPr txBox="1"/>
          <p:nvPr/>
        </p:nvSpPr>
        <p:spPr>
          <a:xfrm>
            <a:off x="6858000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lang="fr-FR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A656664-BF6A-6AD8-00E7-9609BBC04B2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15</a:t>
            </a:fld>
            <a:endParaRPr lang="fr-FR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00000000-0008-0000-0000-00002B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15645" y="1630438"/>
            <a:ext cx="6893331" cy="48593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403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8C7F49CB-7AF7-C93C-5A38-165992569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2364B80C-24D8-1DFA-953E-F182136CF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688B53C8-4D98-2348-D3FE-43026198D34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4387BEF-5298-0CF8-3812-85EE005252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16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CBCDEF13-42FE-075C-F4EE-0F5146827E0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20017" y="1546222"/>
            <a:ext cx="7126120" cy="5052701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863596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9F16347E-8052-4E57-8027-76B4DFFA5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DE1C4E4-6080-D1F5-0A01-F76D63B8EB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E97D208F-7267-4633-41F0-CDCB964D44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FE3EF92-391A-9BA8-4944-537AD6CBD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17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A0BFAB0A-EEF8-7D82-16C4-183292571A29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1494945"/>
            <a:ext cx="7033903" cy="5151285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49693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43750032-410E-DBE5-0B77-F46A902C7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166C28D1-D03D-A140-4C70-C493922416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Scanner_RSRP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48269659-8E88-7AA1-6DC9-45D25085BF9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60DE12D-A796-F067-9DA9-939F67C661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18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5ED5BFE7-1DC6-55BE-053F-5ECFFE48642C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L1800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96773" y="1312382"/>
            <a:ext cx="7279599" cy="5226530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9103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F28CA2D-004E-6F10-D047-96424F46E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81FE1D17-1A09-2C71-3F29-51823C658B6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CA2044C9-5024-4739-E276-3262F0B2C6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132E46D-925B-ACFD-25CE-C8FB25A8C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19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9719E0B5-26D9-EFE7-1362-FCEBB35D7DDE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U2100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67957" y="1363659"/>
            <a:ext cx="6932459" cy="5175253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469234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1203341" y="1916832"/>
            <a:ext cx="6858048" cy="56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600"/>
              <a:buFont typeface="Arial Rounded"/>
              <a:buNone/>
            </a:pPr>
            <a:r>
              <a:rPr lang="fr-FR" sz="36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DT Scénario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467544" y="2852936"/>
            <a:ext cx="8329642" cy="2185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fr-FR" dirty="0"/>
              <a:t> 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 (10s)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 (2min)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</a:pPr>
            <a:r>
              <a:rPr lang="fr-FR" sz="2000" b="1" dirty="0">
                <a:solidFill>
                  <a:srgbClr val="3F3F3F"/>
                </a:solidFill>
                <a:latin typeface="Arial Rounded"/>
                <a:sym typeface="Arial Rounded"/>
              </a:rPr>
              <a:t>Scanner</a:t>
            </a:r>
            <a:endParaRPr dirty="0"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349" y="188640"/>
            <a:ext cx="1970378" cy="1052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D424B1F-D066-55FC-2990-E8FFFBFAB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>
          <a:extLst>
            <a:ext uri="{FF2B5EF4-FFF2-40B4-BE49-F238E27FC236}">
              <a16:creationId xmlns:a16="http://schemas.microsoft.com/office/drawing/2014/main" id="{1090DFFE-DA8E-0C73-823E-FC2BBFC92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>
            <a:extLst>
              <a:ext uri="{FF2B5EF4-FFF2-40B4-BE49-F238E27FC236}">
                <a16:creationId xmlns:a16="http://schemas.microsoft.com/office/drawing/2014/main" id="{E43136A2-545A-9412-DE48-2634805B05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 Rounded"/>
              <a:buNone/>
            </a:pPr>
            <a:r>
              <a:rPr lang="fr-FR" sz="2500" b="1" u="sng" dirty="0" err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Scanner_RSCP</a:t>
            </a:r>
            <a:endParaRPr lang="fr-FR" sz="2500" b="1" u="sng" dirty="0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81" name="Google Shape;381;p32">
            <a:extLst>
              <a:ext uri="{FF2B5EF4-FFF2-40B4-BE49-F238E27FC236}">
                <a16:creationId xmlns:a16="http://schemas.microsoft.com/office/drawing/2014/main" id="{B702E19B-E714-C838-3D8C-5C5360BF57B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DB8B27A-2C2D-7746-0B26-791DD06D27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20</a:t>
            </a:fld>
            <a:endParaRPr lang="fr-FR"/>
          </a:p>
        </p:txBody>
      </p:sp>
      <p:sp>
        <p:nvSpPr>
          <p:cNvPr id="2" name="Google Shape;383;p32">
            <a:extLst>
              <a:ext uri="{FF2B5EF4-FFF2-40B4-BE49-F238E27FC236}">
                <a16:creationId xmlns:a16="http://schemas.microsoft.com/office/drawing/2014/main" id="{61BBC4FB-74ED-D4DF-7F26-C4786198E49B}"/>
              </a:ext>
            </a:extLst>
          </p:cNvPr>
          <p:cNvSpPr txBox="1"/>
          <p:nvPr/>
        </p:nvSpPr>
        <p:spPr>
          <a:xfrm>
            <a:off x="6153912" y="677876"/>
            <a:ext cx="4572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900</a:t>
            </a: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43077" y="1494945"/>
            <a:ext cx="6984771" cy="504186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818346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C472E-B99D-5CD4-31DA-C217B57D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A1EF61-9C54-8B26-0E46-93526721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68594"/>
            <a:ext cx="6858048" cy="560406"/>
          </a:xfrm>
        </p:spPr>
        <p:txBody>
          <a:bodyPr>
            <a:noAutofit/>
          </a:bodyPr>
          <a:lstStyle/>
          <a:p>
            <a:r>
              <a:rPr lang="fr-FR" b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Voice Call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25B11F54-AEFD-46B5-B1E8-8FAFFAA34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9" y="188640"/>
            <a:ext cx="1970378" cy="1052305"/>
          </a:xfrm>
          <a:prstGeom prst="rect">
            <a:avLst/>
          </a:prstGeom>
          <a:ln>
            <a:prstDash val="solid"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A218082-0537-987D-4FB7-A62035BB01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824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669B18C-7292-96C4-810A-99F49DC61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45152" y="1608118"/>
            <a:ext cx="4360056" cy="5113356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09" name="Google Shape;109;p4">
            <a:extLst>
              <a:ext uri="{FF2B5EF4-FFF2-40B4-BE49-F238E27FC236}">
                <a16:creationId xmlns:a16="http://schemas.microsoft.com/office/drawing/2014/main" id="{99CFAD09-14B9-2328-7E67-9A9B5E92C52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4">
            <a:extLst>
              <a:ext uri="{FF2B5EF4-FFF2-40B4-BE49-F238E27FC236}">
                <a16:creationId xmlns:a16="http://schemas.microsoft.com/office/drawing/2014/main" id="{0FB85186-2F98-21F2-C892-4DF1F5BA7E84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sng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RAT distribution</a:t>
            </a:r>
            <a:endParaRPr/>
          </a:p>
        </p:txBody>
      </p:sp>
      <p:sp>
        <p:nvSpPr>
          <p:cNvPr id="111" name="Google Shape;111;p4">
            <a:extLst>
              <a:ext uri="{FF2B5EF4-FFF2-40B4-BE49-F238E27FC236}">
                <a16:creationId xmlns:a16="http://schemas.microsoft.com/office/drawing/2014/main" id="{DA88C8E9-77F0-0C2A-351C-BEDBA4826D8F}"/>
              </a:ext>
            </a:extLst>
          </p:cNvPr>
          <p:cNvSpPr txBox="1"/>
          <p:nvPr/>
        </p:nvSpPr>
        <p:spPr>
          <a:xfrm>
            <a:off x="1691680" y="1177006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i="0" u="none" strike="noStrike" cap="none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12" name="Google Shape;112;p4">
            <a:extLst>
              <a:ext uri="{FF2B5EF4-FFF2-40B4-BE49-F238E27FC236}">
                <a16:creationId xmlns:a16="http://schemas.microsoft.com/office/drawing/2014/main" id="{6D9B0B17-9B74-347B-2244-74F7DB0412CE}"/>
              </a:ext>
            </a:extLst>
          </p:cNvPr>
          <p:cNvSpPr txBox="1"/>
          <p:nvPr/>
        </p:nvSpPr>
        <p:spPr>
          <a:xfrm>
            <a:off x="6228184" y="1147621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3F58E8A-3F97-75ED-315E-A1AD50D1889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pic>
        <p:nvPicPr>
          <p:cNvPr id="2" name="Picture 24">
            <a:extLst>
              <a:ext uri="{FF2B5EF4-FFF2-40B4-BE49-F238E27FC236}">
                <a16:creationId xmlns:a16="http://schemas.microsoft.com/office/drawing/2014/main" id="{00000000-0008-0000-0000-00001E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5201" y="1608119"/>
            <a:ext cx="4436800" cy="5113356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9181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>
          <a:extLst>
            <a:ext uri="{FF2B5EF4-FFF2-40B4-BE49-F238E27FC236}">
              <a16:creationId xmlns:a16="http://schemas.microsoft.com/office/drawing/2014/main" id="{37CAFE5D-0F49-85BE-85F6-802501AF5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27448" y="1584306"/>
            <a:ext cx="4277760" cy="5137168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9" name="Google Shape;119;p5">
            <a:extLst>
              <a:ext uri="{FF2B5EF4-FFF2-40B4-BE49-F238E27FC236}">
                <a16:creationId xmlns:a16="http://schemas.microsoft.com/office/drawing/2014/main" id="{78905AD6-BBBD-AF09-DFBA-BED9AB6B0F7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>
            <a:extLst>
              <a:ext uri="{FF2B5EF4-FFF2-40B4-BE49-F238E27FC236}">
                <a16:creationId xmlns:a16="http://schemas.microsoft.com/office/drawing/2014/main" id="{7838EC37-178D-0B47-0436-E491D9CFDCB3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EARFCN distribution</a:t>
            </a:r>
            <a:endParaRPr/>
          </a:p>
        </p:txBody>
      </p:sp>
      <p:sp>
        <p:nvSpPr>
          <p:cNvPr id="121" name="Google Shape;121;p5">
            <a:extLst>
              <a:ext uri="{FF2B5EF4-FFF2-40B4-BE49-F238E27FC236}">
                <a16:creationId xmlns:a16="http://schemas.microsoft.com/office/drawing/2014/main" id="{0D7F50D5-46AF-134F-0B9F-6E1EC9881F94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/>
          </a:p>
        </p:txBody>
      </p:sp>
      <p:sp>
        <p:nvSpPr>
          <p:cNvPr id="122" name="Google Shape;122;p5">
            <a:extLst>
              <a:ext uri="{FF2B5EF4-FFF2-40B4-BE49-F238E27FC236}">
                <a16:creationId xmlns:a16="http://schemas.microsoft.com/office/drawing/2014/main" id="{FCE41A6F-B1C2-7225-DCA7-E32BD4B9E5C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1EC8F1-66D0-1E13-D9CF-A21FFB1984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pic>
        <p:nvPicPr>
          <p:cNvPr id="2" name="Picture 25">
            <a:extLst>
              <a:ext uri="{FF2B5EF4-FFF2-40B4-BE49-F238E27FC236}">
                <a16:creationId xmlns:a16="http://schemas.microsoft.com/office/drawing/2014/main" id="{00000000-0008-0000-0000-00001F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2633" y="1584306"/>
            <a:ext cx="4409368" cy="5137169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64366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>
          <a:extLst>
            <a:ext uri="{FF2B5EF4-FFF2-40B4-BE49-F238E27FC236}">
              <a16:creationId xmlns:a16="http://schemas.microsoft.com/office/drawing/2014/main" id="{1A5E475F-9825-2302-FB8A-DEDBA1224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73167" y="1439924"/>
            <a:ext cx="4299913" cy="520120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" name="Picture 26">
            <a:extLst>
              <a:ext uri="{FF2B5EF4-FFF2-40B4-BE49-F238E27FC236}">
                <a16:creationId xmlns:a16="http://schemas.microsoft.com/office/drawing/2014/main" id="{00000000-0008-0000-0000-000020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7769" y="1518485"/>
            <a:ext cx="4464231" cy="512264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0" name="Google Shape;130;p6">
            <a:extLst>
              <a:ext uri="{FF2B5EF4-FFF2-40B4-BE49-F238E27FC236}">
                <a16:creationId xmlns:a16="http://schemas.microsoft.com/office/drawing/2014/main" id="{0B93B3D1-C02F-BB63-8D92-CBA68FCC096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>
            <a:extLst>
              <a:ext uri="{FF2B5EF4-FFF2-40B4-BE49-F238E27FC236}">
                <a16:creationId xmlns:a16="http://schemas.microsoft.com/office/drawing/2014/main" id="{6A017877-6544-1656-F248-3B6D356BBDBD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 - RSRP</a:t>
            </a:r>
            <a:endParaRPr/>
          </a:p>
        </p:txBody>
      </p:sp>
      <p:sp>
        <p:nvSpPr>
          <p:cNvPr id="3" name="Google Shape;121;p5">
            <a:extLst>
              <a:ext uri="{FF2B5EF4-FFF2-40B4-BE49-F238E27FC236}">
                <a16:creationId xmlns:a16="http://schemas.microsoft.com/office/drawing/2014/main" id="{3D55BCD3-2065-3E0A-8951-C3DD57308BFF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4" name="Google Shape;122;p5">
            <a:extLst>
              <a:ext uri="{FF2B5EF4-FFF2-40B4-BE49-F238E27FC236}">
                <a16:creationId xmlns:a16="http://schemas.microsoft.com/office/drawing/2014/main" id="{3A7D5EB5-5E89-7535-97E9-EEBC61BC08ED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graphicFrame>
        <p:nvGraphicFramePr>
          <p:cNvPr id="6" name="Google Shape;131;p6">
            <a:extLst>
              <a:ext uri="{FF2B5EF4-FFF2-40B4-BE49-F238E27FC236}">
                <a16:creationId xmlns:a16="http://schemas.microsoft.com/office/drawing/2014/main" id="{2F55BA1D-8733-871D-7360-1CE7A9AD65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9200308"/>
              </p:ext>
            </p:extLst>
          </p:nvPr>
        </p:nvGraphicFramePr>
        <p:xfrm>
          <a:off x="3198017" y="6085842"/>
          <a:ext cx="1373983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7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-82,22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Google Shape;131;p6">
            <a:extLst>
              <a:ext uri="{FF2B5EF4-FFF2-40B4-BE49-F238E27FC236}">
                <a16:creationId xmlns:a16="http://schemas.microsoft.com/office/drawing/2014/main" id="{8EF9E393-51B9-CAE4-7A20-18F902E6A7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493622"/>
              </p:ext>
            </p:extLst>
          </p:nvPr>
        </p:nvGraphicFramePr>
        <p:xfrm>
          <a:off x="7680960" y="6085842"/>
          <a:ext cx="1392120" cy="555287"/>
        </p:xfrm>
        <a:graphic>
          <a:graphicData uri="http://schemas.openxmlformats.org/drawingml/2006/table">
            <a:tbl>
              <a:tblPr firstRow="1" bandRow="1">
                <a:tableStyleId>{9DEBC330-DAB2-41D9-BC3C-7DC03692D9FE}</a:tableStyleId>
              </a:tblPr>
              <a:tblGrid>
                <a:gridCol w="1392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754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200" b="1" u="none" strike="noStrike" cap="non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Average</a:t>
                      </a:r>
                      <a:r>
                        <a:rPr lang="fr-FR" sz="1200" b="1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sym typeface="Arial Rounded"/>
                        </a:rPr>
                        <a:t> [dBm]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957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-81,23</a:t>
                      </a:r>
                      <a:endParaRPr sz="11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CC7B1-8234-F57E-8CA9-6AE21E0E7D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529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1600198"/>
            <a:ext cx="4433206" cy="5121275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Google Shape;17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2"/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 RSRQ</a:t>
            </a:r>
            <a:endParaRPr/>
          </a:p>
        </p:txBody>
      </p:sp>
      <p:sp>
        <p:nvSpPr>
          <p:cNvPr id="4" name="Google Shape;121;p5">
            <a:extLst>
              <a:ext uri="{FF2B5EF4-FFF2-40B4-BE49-F238E27FC236}">
                <a16:creationId xmlns:a16="http://schemas.microsoft.com/office/drawing/2014/main" id="{DF51D494-F672-8687-09C8-F9557F4A61EE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5" name="Google Shape;122;p5">
            <a:extLst>
              <a:ext uri="{FF2B5EF4-FFF2-40B4-BE49-F238E27FC236}">
                <a16:creationId xmlns:a16="http://schemas.microsoft.com/office/drawing/2014/main" id="{13E8B3B2-B061-17FB-25AC-95B73930058F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DCF9E5A-08C4-C039-E498-EE286820A2A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pic>
        <p:nvPicPr>
          <p:cNvPr id="2" name="Picture 27">
            <a:extLst>
              <a:ext uri="{FF2B5EF4-FFF2-40B4-BE49-F238E27FC236}">
                <a16:creationId xmlns:a16="http://schemas.microsoft.com/office/drawing/2014/main" id="{00000000-0008-0000-0000-000021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600199"/>
            <a:ext cx="4281353" cy="5121275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D72A6B11-CB85-AAD1-ADE0-5A638ADA8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00412" y="1619290"/>
            <a:ext cx="4372792" cy="5082304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95" name="Google Shape;195;p14">
            <a:extLst>
              <a:ext uri="{FF2B5EF4-FFF2-40B4-BE49-F238E27FC236}">
                <a16:creationId xmlns:a16="http://schemas.microsoft.com/office/drawing/2014/main" id="{FA8DDAAD-0B6F-8C69-8A1D-55F2681257D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4">
            <a:extLst>
              <a:ext uri="{FF2B5EF4-FFF2-40B4-BE49-F238E27FC236}">
                <a16:creationId xmlns:a16="http://schemas.microsoft.com/office/drawing/2014/main" id="{7E230E1F-7296-BFD5-9933-B5790A911AD2}"/>
              </a:ext>
            </a:extLst>
          </p:cNvPr>
          <p:cNvSpPr txBox="1"/>
          <p:nvPr/>
        </p:nvSpPr>
        <p:spPr>
          <a:xfrm>
            <a:off x="2224374" y="339322"/>
            <a:ext cx="483926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LTE-SINR</a:t>
            </a:r>
            <a:endParaRPr/>
          </a:p>
        </p:txBody>
      </p:sp>
      <p:sp>
        <p:nvSpPr>
          <p:cNvPr id="2" name="Google Shape;121;p5">
            <a:extLst>
              <a:ext uri="{FF2B5EF4-FFF2-40B4-BE49-F238E27FC236}">
                <a16:creationId xmlns:a16="http://schemas.microsoft.com/office/drawing/2014/main" id="{B20DA3E5-0622-9EB8-DE06-C4D5923947B0}"/>
              </a:ext>
            </a:extLst>
          </p:cNvPr>
          <p:cNvSpPr txBox="1"/>
          <p:nvPr/>
        </p:nvSpPr>
        <p:spPr>
          <a:xfrm>
            <a:off x="183569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Long call</a:t>
            </a:r>
            <a:endParaRPr dirty="0"/>
          </a:p>
        </p:txBody>
      </p:sp>
      <p:sp>
        <p:nvSpPr>
          <p:cNvPr id="3" name="Google Shape;122;p5">
            <a:extLst>
              <a:ext uri="{FF2B5EF4-FFF2-40B4-BE49-F238E27FC236}">
                <a16:creationId xmlns:a16="http://schemas.microsoft.com/office/drawing/2014/main" id="{E93563FA-1D9B-5C45-B3FE-40045949918C}"/>
              </a:ext>
            </a:extLst>
          </p:cNvPr>
          <p:cNvSpPr txBox="1"/>
          <p:nvPr/>
        </p:nvSpPr>
        <p:spPr>
          <a:xfrm>
            <a:off x="6516216" y="1170174"/>
            <a:ext cx="19442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1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1FDFC9-18A2-F431-7AF5-D0914D4661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4" name="Picture 28">
            <a:extLst>
              <a:ext uri="{FF2B5EF4-FFF2-40B4-BE49-F238E27FC236}">
                <a16:creationId xmlns:a16="http://schemas.microsoft.com/office/drawing/2014/main" id="{00000000-0008-0000-0000-000022000000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35201" y="1639171"/>
            <a:ext cx="4372792" cy="508230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5181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>
          <a:extLst>
            <a:ext uri="{FF2B5EF4-FFF2-40B4-BE49-F238E27FC236}">
              <a16:creationId xmlns:a16="http://schemas.microsoft.com/office/drawing/2014/main" id="{9AA5DAA4-9552-5304-E80D-F1EC1DA5D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3">
            <a:extLst>
              <a:ext uri="{FF2B5EF4-FFF2-40B4-BE49-F238E27FC236}">
                <a16:creationId xmlns:a16="http://schemas.microsoft.com/office/drawing/2014/main" id="{5E7CBEE6-5312-4F17-E2C4-46BD2FC3A1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84993" y="45473"/>
            <a:ext cx="6543692" cy="8683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 Rounded"/>
              <a:buNone/>
            </a:pPr>
            <a:r>
              <a:rPr lang="fr-FR" sz="28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MO Call Setup Time </a:t>
            </a:r>
            <a:r>
              <a:rPr lang="fr-FR" sz="1300" b="1" u="sng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(call setup time in VoLTE)</a:t>
            </a:r>
            <a:endParaRPr sz="1300" b="1" u="sng">
              <a:solidFill>
                <a:srgbClr val="595959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81" name="Google Shape;281;p23">
            <a:extLst>
              <a:ext uri="{FF2B5EF4-FFF2-40B4-BE49-F238E27FC236}">
                <a16:creationId xmlns:a16="http://schemas.microsoft.com/office/drawing/2014/main" id="{A6C2F135-F85C-6735-F3F9-3B1E3BA4E5E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17" y="45473"/>
            <a:ext cx="1529913" cy="81706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4" name="Google Shape;284;p23">
            <a:extLst>
              <a:ext uri="{FF2B5EF4-FFF2-40B4-BE49-F238E27FC236}">
                <a16:creationId xmlns:a16="http://schemas.microsoft.com/office/drawing/2014/main" id="{B2FA00CF-A7E5-3768-D311-B1851E628A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3623338"/>
              </p:ext>
            </p:extLst>
          </p:nvPr>
        </p:nvGraphicFramePr>
        <p:xfrm>
          <a:off x="4791093" y="3719696"/>
          <a:ext cx="3462550" cy="819775"/>
        </p:xfrm>
        <a:graphic>
          <a:graphicData uri="http://schemas.openxmlformats.org/drawingml/2006/table">
            <a:tbl>
              <a:tblPr>
                <a:noFill/>
                <a:tableStyleId>{9DEBC330-DAB2-41D9-BC3C-7DC03692D9FE}</a:tableStyleId>
              </a:tblPr>
              <a:tblGrid>
                <a:gridCol w="10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40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400" b="1" u="none" strike="noStrike" cap="none" dirty="0">
                          <a:solidFill>
                            <a:schemeClr val="lt1"/>
                          </a:solidFill>
                        </a:rPr>
                        <a:t>Call Setup Time IMS Voice</a:t>
                      </a:r>
                      <a:endParaRPr sz="1400" b="1" i="0" u="none" strike="noStrike" cap="none" dirty="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Average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Maximum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sz="1100" u="none" strike="noStrike" cap="none"/>
                        <a:t>Minimum (Sec)</a:t>
                      </a:r>
                      <a:endParaRPr sz="11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2,91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12,06</a:t>
                      </a:r>
                      <a:endParaRPr dirty="0"/>
                    </a:p>
                  </a:txBody>
                  <a:tcPr marL="7625" marR="7625" marT="7625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-FR" dirty="0"/>
                        <a:t>1,94</a:t>
                      </a:r>
                      <a:endParaRPr dirty="0"/>
                    </a:p>
                  </a:txBody>
                  <a:tcPr marL="7625" marR="7625" marT="76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5" name="Google Shape;285;p23">
            <a:extLst>
              <a:ext uri="{FF2B5EF4-FFF2-40B4-BE49-F238E27FC236}">
                <a16:creationId xmlns:a16="http://schemas.microsoft.com/office/drawing/2014/main" id="{74E36B89-9327-33EA-4E47-C49231EE786E}"/>
              </a:ext>
            </a:extLst>
          </p:cNvPr>
          <p:cNvSpPr txBox="1"/>
          <p:nvPr/>
        </p:nvSpPr>
        <p:spPr>
          <a:xfrm>
            <a:off x="5863607" y="2651062"/>
            <a:ext cx="194421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1" dirty="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rPr>
              <a:t>Short call</a:t>
            </a:r>
            <a:endParaRPr sz="18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E79118-FF88-F34D-94B0-12EFB20F7F1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9</a:t>
            </a:fld>
            <a:endParaRPr lang="fr-FR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00000000-0008-0000-0000-000029000000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17752" y="1844774"/>
            <a:ext cx="3767328" cy="4071394"/>
          </a:xfrm>
          <a:prstGeom prst="rect">
            <a:avLst/>
          </a:prstGeom>
          <a:noFill/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30930300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353</Words>
  <Application>Microsoft Office PowerPoint</Application>
  <PresentationFormat>Affichage à l'écran (4:3)</PresentationFormat>
  <Paragraphs>149</Paragraphs>
  <Slides>20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Arial Rounded</vt:lpstr>
      <vt:lpstr>Arial Rounded MT Bold</vt:lpstr>
      <vt:lpstr>Calibri</vt:lpstr>
      <vt:lpstr>Thème Office</vt:lpstr>
      <vt:lpstr>Feuille de calcul Microsoft Excel</vt:lpstr>
      <vt:lpstr>Volte Drive Test Report</vt:lpstr>
      <vt:lpstr>DT Scénario</vt:lpstr>
      <vt:lpstr>Voice Call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MO Call Setup Time (call setup time in VoLTE)</vt:lpstr>
      <vt:lpstr>MO Handover Type</vt:lpstr>
      <vt:lpstr>MO Voice Stats (VoLTE call stats)</vt:lpstr>
      <vt:lpstr>MO Voice Stats (VoLTE call stats)</vt:lpstr>
      <vt:lpstr>MO Voice Stats (VoLTE call stats)</vt:lpstr>
      <vt:lpstr>MO Voice Call - Blocked call</vt:lpstr>
      <vt:lpstr>MO Voice Quality Metrics</vt:lpstr>
      <vt:lpstr>Scanner_RSRP</vt:lpstr>
      <vt:lpstr>Scanner_RSRP</vt:lpstr>
      <vt:lpstr>Scanner_RSRP</vt:lpstr>
      <vt:lpstr>Scanner_RSCP</vt:lpstr>
      <vt:lpstr>Scanner_RSCP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co71577</dc:creator>
  <cp:lastModifiedBy>User2</cp:lastModifiedBy>
  <cp:revision>265</cp:revision>
  <dcterms:created xsi:type="dcterms:W3CDTF">2019-12-04T16:03:42Z</dcterms:created>
  <dcterms:modified xsi:type="dcterms:W3CDTF">2025-09-05T12:12:36Z</dcterms:modified>
</cp:coreProperties>
</file>