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297" r:id="rId14"/>
    <p:sldId id="306" r:id="rId15"/>
    <p:sldId id="314" r:id="rId16"/>
    <p:sldId id="307" r:id="rId17"/>
    <p:sldId id="321" r:id="rId18"/>
    <p:sldId id="285" r:id="rId19"/>
    <p:sldId id="301" r:id="rId20"/>
    <p:sldId id="316" r:id="rId21"/>
    <p:sldId id="317" r:id="rId22"/>
    <p:sldId id="318" r:id="rId23"/>
    <p:sldId id="319" r:id="rId24"/>
    <p:sldId id="320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1619002A-622B-8BD3-F644-10D3A9638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67EB3D22-A93C-1834-39EF-39F4185D4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4813CA2-E655-8D75-83D4-9BD297F61B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060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19290"/>
            <a:ext cx="4418511" cy="509144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26CFEF-F454-C143-A60D-328CF10FA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FBB71B61-4B2A-B03B-29A0-7858CB16EE9B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CFFB0008-E48C-678C-E01A-7E6A6B5EAAE5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pic>
        <p:nvPicPr>
          <p:cNvPr id="5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3489" y="1630027"/>
            <a:ext cx="4199056" cy="509144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005758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2,93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11,71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1,87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5584" y="1827680"/>
            <a:ext cx="3771791" cy="410677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316894"/>
              </p:ext>
            </p:extLst>
          </p:nvPr>
        </p:nvGraphicFramePr>
        <p:xfrm>
          <a:off x="347528" y="14416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7,75%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91,90%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UMTS to LTE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0,35%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873921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284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283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99,65%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63761" y="1309987"/>
            <a:ext cx="3659559" cy="3774077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AC294A8-3F46-9C4A-F90F-A9AF7E2EF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47076"/>
              </p:ext>
            </p:extLst>
          </p:nvPr>
        </p:nvGraphicFramePr>
        <p:xfrm>
          <a:off x="1069848" y="5329682"/>
          <a:ext cx="6382004" cy="1299720"/>
        </p:xfrm>
        <a:graphic>
          <a:graphicData uri="http://schemas.openxmlformats.org/drawingml/2006/table">
            <a:tbl>
              <a:tblPr/>
              <a:tblGrid>
                <a:gridCol w="2256399">
                  <a:extLst>
                    <a:ext uri="{9D8B030D-6E8A-4147-A177-3AD203B41FA5}">
                      <a16:colId xmlns:a16="http://schemas.microsoft.com/office/drawing/2014/main" val="743128598"/>
                    </a:ext>
                  </a:extLst>
                </a:gridCol>
                <a:gridCol w="1588825">
                  <a:extLst>
                    <a:ext uri="{9D8B030D-6E8A-4147-A177-3AD203B41FA5}">
                      <a16:colId xmlns:a16="http://schemas.microsoft.com/office/drawing/2014/main" val="2296168771"/>
                    </a:ext>
                  </a:extLst>
                </a:gridCol>
                <a:gridCol w="894549">
                  <a:extLst>
                    <a:ext uri="{9D8B030D-6E8A-4147-A177-3AD203B41FA5}">
                      <a16:colId xmlns:a16="http://schemas.microsoft.com/office/drawing/2014/main" val="509471181"/>
                    </a:ext>
                  </a:extLst>
                </a:gridCol>
                <a:gridCol w="814440">
                  <a:extLst>
                    <a:ext uri="{9D8B030D-6E8A-4147-A177-3AD203B41FA5}">
                      <a16:colId xmlns:a16="http://schemas.microsoft.com/office/drawing/2014/main" val="1638037217"/>
                    </a:ext>
                  </a:extLst>
                </a:gridCol>
                <a:gridCol w="827791">
                  <a:extLst>
                    <a:ext uri="{9D8B030D-6E8A-4147-A177-3AD203B41FA5}">
                      <a16:colId xmlns:a16="http://schemas.microsoft.com/office/drawing/2014/main" val="1470172439"/>
                    </a:ext>
                  </a:extLst>
                </a:gridCol>
              </a:tblGrid>
              <a:tr h="2166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788763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600520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246017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752633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FDD_900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809209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555207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F199816-CF1B-A4DC-B5E6-2DFDD3B40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761665"/>
              </p:ext>
            </p:extLst>
          </p:nvPr>
        </p:nvGraphicFramePr>
        <p:xfrm>
          <a:off x="7690104" y="441471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0104" y="441471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35096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55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1,82%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99,65%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pic>
        <p:nvPicPr>
          <p:cNvPr id="2" name="Picture 39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42592" y="1456199"/>
            <a:ext cx="4244208" cy="435777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738356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295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286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96,95%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3,05%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2,93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4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90872" y="1297977"/>
            <a:ext cx="3865299" cy="420671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978011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96,95%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2,93</a:t>
                      </a:r>
                      <a:endParaRPr lang="fr-FR" dirty="0">
                        <a:effectLst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1,82%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92,47%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4,17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99,65%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8432" y="1433975"/>
            <a:ext cx="4563251" cy="4445617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182309E2-47B8-FC80-37D8-D24C7D4A4E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915064"/>
              </p:ext>
            </p:extLst>
          </p:nvPr>
        </p:nvGraphicFramePr>
        <p:xfrm>
          <a:off x="6673868" y="3521587"/>
          <a:ext cx="1083292" cy="93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3868" y="3521587"/>
                        <a:ext cx="1083292" cy="938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DD63BF5-2443-58A0-5B05-8314274D0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E343BDF-DB14-524A-5D74-FC4E1EEFCF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685CC693-BC91-5A32-91F9-D3C30E30B44A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000" dirty="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5A1C28F9-2DE6-115D-E007-E19CF7EC7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595959"/>
              </a:buClr>
              <a:buSzPts val="2500"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</a:t>
            </a:r>
            <a:r>
              <a:rPr lang="fr-FR" sz="2500" b="1" u="sng" dirty="0" err="1">
                <a:solidFill>
                  <a:srgbClr val="595959"/>
                </a:solidFill>
                <a:latin typeface="Arial Rounded"/>
              </a:rPr>
              <a:t>Dropped</a:t>
            </a:r>
            <a:r>
              <a:rPr lang="fr-FR" sz="2500" b="1" u="sng" dirty="0">
                <a:solidFill>
                  <a:srgbClr val="595959"/>
                </a:solidFill>
                <a:latin typeface="Arial Rounded"/>
                <a:sym typeface="Arial Rounded"/>
              </a:rPr>
              <a:t> c</a:t>
            </a: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all</a:t>
            </a:r>
            <a:endParaRPr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E6ABC7-0B0D-BA8E-3F3F-F629788C5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248ADC47-2652-A613-172A-BB337D1CF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382408"/>
              </p:ext>
            </p:extLst>
          </p:nvPr>
        </p:nvGraphicFramePr>
        <p:xfrm>
          <a:off x="6553200" y="3472912"/>
          <a:ext cx="1167732" cy="101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92417" progId="Excel.Sheet.12">
                  <p:embed/>
                </p:oleObj>
              </mc:Choice>
              <mc:Fallback>
                <p:oleObj name="Worksheet" showAsIcon="1" r:id="rId4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3472912"/>
                        <a:ext cx="1167732" cy="1011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96773" y="1357231"/>
            <a:ext cx="4390426" cy="462294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1714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"/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01945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SRVCC Success Rate</a:t>
            </a:r>
            <a:b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					                </a:t>
            </a:r>
            <a:r>
              <a:rPr lang="fr-FR" sz="12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12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82A662-EE4A-D6C3-35D0-CD88320B0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C8118F-2F01-EE2C-B4A8-77B8F0563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53" y="1115568"/>
            <a:ext cx="3260238" cy="3931920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27E41AB-1292-C441-8F17-91E24B9D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77090"/>
              </p:ext>
            </p:extLst>
          </p:nvPr>
        </p:nvGraphicFramePr>
        <p:xfrm>
          <a:off x="384046" y="5359527"/>
          <a:ext cx="8403334" cy="1027128"/>
        </p:xfrm>
        <a:graphic>
          <a:graphicData uri="http://schemas.openxmlformats.org/drawingml/2006/table">
            <a:tbl>
              <a:tblPr/>
              <a:tblGrid>
                <a:gridCol w="943430">
                  <a:extLst>
                    <a:ext uri="{9D8B030D-6E8A-4147-A177-3AD203B41FA5}">
                      <a16:colId xmlns:a16="http://schemas.microsoft.com/office/drawing/2014/main" val="388065642"/>
                    </a:ext>
                  </a:extLst>
                </a:gridCol>
                <a:gridCol w="826717">
                  <a:extLst>
                    <a:ext uri="{9D8B030D-6E8A-4147-A177-3AD203B41FA5}">
                      <a16:colId xmlns:a16="http://schemas.microsoft.com/office/drawing/2014/main" val="1834780083"/>
                    </a:ext>
                  </a:extLst>
                </a:gridCol>
                <a:gridCol w="603017">
                  <a:extLst>
                    <a:ext uri="{9D8B030D-6E8A-4147-A177-3AD203B41FA5}">
                      <a16:colId xmlns:a16="http://schemas.microsoft.com/office/drawing/2014/main" val="2625018656"/>
                    </a:ext>
                  </a:extLst>
                </a:gridCol>
                <a:gridCol w="603017">
                  <a:extLst>
                    <a:ext uri="{9D8B030D-6E8A-4147-A177-3AD203B41FA5}">
                      <a16:colId xmlns:a16="http://schemas.microsoft.com/office/drawing/2014/main" val="1252352167"/>
                    </a:ext>
                  </a:extLst>
                </a:gridCol>
                <a:gridCol w="603017">
                  <a:extLst>
                    <a:ext uri="{9D8B030D-6E8A-4147-A177-3AD203B41FA5}">
                      <a16:colId xmlns:a16="http://schemas.microsoft.com/office/drawing/2014/main" val="2723301042"/>
                    </a:ext>
                  </a:extLst>
                </a:gridCol>
                <a:gridCol w="603017">
                  <a:extLst>
                    <a:ext uri="{9D8B030D-6E8A-4147-A177-3AD203B41FA5}">
                      <a16:colId xmlns:a16="http://schemas.microsoft.com/office/drawing/2014/main" val="3129741057"/>
                    </a:ext>
                  </a:extLst>
                </a:gridCol>
                <a:gridCol w="603017">
                  <a:extLst>
                    <a:ext uri="{9D8B030D-6E8A-4147-A177-3AD203B41FA5}">
                      <a16:colId xmlns:a16="http://schemas.microsoft.com/office/drawing/2014/main" val="2202401004"/>
                    </a:ext>
                  </a:extLst>
                </a:gridCol>
                <a:gridCol w="603017">
                  <a:extLst>
                    <a:ext uri="{9D8B030D-6E8A-4147-A177-3AD203B41FA5}">
                      <a16:colId xmlns:a16="http://schemas.microsoft.com/office/drawing/2014/main" val="238069201"/>
                    </a:ext>
                  </a:extLst>
                </a:gridCol>
                <a:gridCol w="603017">
                  <a:extLst>
                    <a:ext uri="{9D8B030D-6E8A-4147-A177-3AD203B41FA5}">
                      <a16:colId xmlns:a16="http://schemas.microsoft.com/office/drawing/2014/main" val="2827541671"/>
                    </a:ext>
                  </a:extLst>
                </a:gridCol>
                <a:gridCol w="603017">
                  <a:extLst>
                    <a:ext uri="{9D8B030D-6E8A-4147-A177-3AD203B41FA5}">
                      <a16:colId xmlns:a16="http://schemas.microsoft.com/office/drawing/2014/main" val="1338195052"/>
                    </a:ext>
                  </a:extLst>
                </a:gridCol>
                <a:gridCol w="603017">
                  <a:extLst>
                    <a:ext uri="{9D8B030D-6E8A-4147-A177-3AD203B41FA5}">
                      <a16:colId xmlns:a16="http://schemas.microsoft.com/office/drawing/2014/main" val="4252124264"/>
                    </a:ext>
                  </a:extLst>
                </a:gridCol>
                <a:gridCol w="603017">
                  <a:extLst>
                    <a:ext uri="{9D8B030D-6E8A-4147-A177-3AD203B41FA5}">
                      <a16:colId xmlns:a16="http://schemas.microsoft.com/office/drawing/2014/main" val="813124566"/>
                    </a:ext>
                  </a:extLst>
                </a:gridCol>
                <a:gridCol w="603017">
                  <a:extLst>
                    <a:ext uri="{9D8B030D-6E8A-4147-A177-3AD203B41FA5}">
                      <a16:colId xmlns:a16="http://schemas.microsoft.com/office/drawing/2014/main" val="2175459006"/>
                    </a:ext>
                  </a:extLst>
                </a:gridCol>
              </a:tblGrid>
              <a:tr h="4727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Direction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system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call type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Status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time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HOS time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system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attempt system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type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Call modification type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system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status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Measurement title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41737"/>
                  </a:ext>
                </a:extLst>
              </a:tr>
              <a:tr h="4727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Originated call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11:26,9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11:27,0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handover between systems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 -&gt; UMTS voice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Normal disconnect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mahdia_volte_cluster_p2.1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95064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49F629E9-06E7-7C5A-3801-8252B9B5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11" y="1544380"/>
            <a:ext cx="2886478" cy="27816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pic>
        <p:nvPicPr>
          <p:cNvPr id="3" name="Picture 40">
            <a:extLst>
              <a:ext uri="{FF2B5EF4-FFF2-40B4-BE49-F238E27FC236}">
                <a16:creationId xmlns:a16="http://schemas.microsoft.com/office/drawing/2014/main" id="{00000000-0008-0000-0000-00002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96697" y="1494945"/>
            <a:ext cx="7004304" cy="509985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1381" y="1679611"/>
            <a:ext cx="7060475" cy="497041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1" y="1494945"/>
            <a:ext cx="7098687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02313" y="1494945"/>
            <a:ext cx="6979815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89888"/>
            <a:ext cx="7231659" cy="520903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24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494944"/>
            <a:ext cx="7103643" cy="510397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32" y="1672126"/>
            <a:ext cx="4618026" cy="504934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5142" y="1672127"/>
            <a:ext cx="4138464" cy="504934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93450"/>
            <a:ext cx="4427655" cy="51280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4345" y="1593450"/>
            <a:ext cx="4336215" cy="512802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2311" y="1536773"/>
            <a:ext cx="4290769" cy="510435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6057" y="1536773"/>
            <a:ext cx="4445943" cy="510435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005767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-82,29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694391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-85,76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5" y="1619290"/>
            <a:ext cx="4333700" cy="5100592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7715" y="1620883"/>
            <a:ext cx="4434285" cy="5100592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05733" y="1602594"/>
            <a:ext cx="4464232" cy="511887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9" y="1602595"/>
            <a:ext cx="4317927" cy="51188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1633056"/>
            <a:ext cx="4306270" cy="508841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C0E91F-6804-1C75-E98F-915A0EB42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4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4290" y="1633057"/>
            <a:ext cx="4397709" cy="508841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Google Shape;121;p5">
            <a:extLst>
              <a:ext uri="{FF2B5EF4-FFF2-40B4-BE49-F238E27FC236}">
                <a16:creationId xmlns:a16="http://schemas.microsoft.com/office/drawing/2014/main" id="{997E07CF-E791-F076-1771-584DFF5DFF8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6" name="Google Shape;122;p5">
            <a:extLst>
              <a:ext uri="{FF2B5EF4-FFF2-40B4-BE49-F238E27FC236}">
                <a16:creationId xmlns:a16="http://schemas.microsoft.com/office/drawing/2014/main" id="{EB837D97-D497-4C5F-7FAB-AC0F106AB0E8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465</Words>
  <Application>Microsoft Office PowerPoint</Application>
  <PresentationFormat>Affichage à l'écran (4:3)</PresentationFormat>
  <Paragraphs>194</Paragraphs>
  <Slides>24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Call - Dropped call</vt:lpstr>
      <vt:lpstr>VoLTE SRVCC Success Rate                      long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276</cp:revision>
  <dcterms:created xsi:type="dcterms:W3CDTF">2019-12-04T16:03:42Z</dcterms:created>
  <dcterms:modified xsi:type="dcterms:W3CDTF">2025-09-09T16:15:50Z</dcterms:modified>
</cp:coreProperties>
</file>