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302" r:id="rId10"/>
    <p:sldId id="303" r:id="rId11"/>
    <p:sldId id="294" r:id="rId12"/>
    <p:sldId id="304" r:id="rId13"/>
    <p:sldId id="297" r:id="rId14"/>
    <p:sldId id="306" r:id="rId15"/>
    <p:sldId id="314" r:id="rId16"/>
    <p:sldId id="307" r:id="rId17"/>
    <p:sldId id="285" r:id="rId18"/>
    <p:sldId id="301" r:id="rId19"/>
    <p:sldId id="316" r:id="rId20"/>
    <p:sldId id="317" r:id="rId21"/>
    <p:sldId id="318" r:id="rId22"/>
    <p:sldId id="319" r:id="rId23"/>
    <p:sldId id="320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B3E5C68C-881F-1B51-1A3C-EF8A5579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4215A237-FEA2-EAFE-AE2C-7467F479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9345333-8DB6-02CE-8C37-8393D6ACC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6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D1EAB7DD-2E46-38AD-3D85-5538EF46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B329521E-BFFE-52F6-6BB7-8E0B47BF3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EF16F84B-1425-8887-EF74-490DE0F7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5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F18D2E6-A1B5-1E28-AE48-ABF8A0D6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F986AD7-83D4-B9D5-59A2-E24F65B757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DB7F842F-25B7-0936-C9BA-8DA5DC7A2C6C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WCDMA-</a:t>
            </a:r>
            <a:r>
              <a:rPr lang="fr-FR" sz="28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Ec</a:t>
            </a: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/NO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26CFEF-F454-C143-A60D-328CF10FA1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sp>
        <p:nvSpPr>
          <p:cNvPr id="6" name="Google Shape;121;p5">
            <a:extLst>
              <a:ext uri="{FF2B5EF4-FFF2-40B4-BE49-F238E27FC236}">
                <a16:creationId xmlns:a16="http://schemas.microsoft.com/office/drawing/2014/main" id="{324E54AE-4F46-E132-CF14-30294FAC774A}"/>
              </a:ext>
            </a:extLst>
          </p:cNvPr>
          <p:cNvSpPr txBox="1"/>
          <p:nvPr/>
        </p:nvSpPr>
        <p:spPr>
          <a:xfrm>
            <a:off x="6380264" y="3455485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400" dirty="0"/>
          </a:p>
        </p:txBody>
      </p:sp>
      <p:pic>
        <p:nvPicPr>
          <p:cNvPr id="7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7207" y="1577442"/>
            <a:ext cx="4436800" cy="507024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2486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718043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3,01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12,48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3" name="Picture 30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" y="2037992"/>
            <a:ext cx="4425696" cy="363128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543296"/>
              </p:ext>
            </p:extLst>
          </p:nvPr>
        </p:nvGraphicFramePr>
        <p:xfrm>
          <a:off x="347528" y="14416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4,05%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95,14%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UMTS to LTE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0,81%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598587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247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247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2" name="Picture 29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39" y="1273411"/>
            <a:ext cx="3943023" cy="3243725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5E9A95F-2FB8-212E-AC34-F1EAF1CB1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38531"/>
              </p:ext>
            </p:extLst>
          </p:nvPr>
        </p:nvGraphicFramePr>
        <p:xfrm>
          <a:off x="1048999" y="5096239"/>
          <a:ext cx="6843268" cy="1365402"/>
        </p:xfrm>
        <a:graphic>
          <a:graphicData uri="http://schemas.openxmlformats.org/drawingml/2006/table">
            <a:tbl>
              <a:tblPr/>
              <a:tblGrid>
                <a:gridCol w="2407316">
                  <a:extLst>
                    <a:ext uri="{9D8B030D-6E8A-4147-A177-3AD203B41FA5}">
                      <a16:colId xmlns:a16="http://schemas.microsoft.com/office/drawing/2014/main" val="251843669"/>
                    </a:ext>
                  </a:extLst>
                </a:gridCol>
                <a:gridCol w="1731103">
                  <a:extLst>
                    <a:ext uri="{9D8B030D-6E8A-4147-A177-3AD203B41FA5}">
                      <a16:colId xmlns:a16="http://schemas.microsoft.com/office/drawing/2014/main" val="2544450153"/>
                    </a:ext>
                  </a:extLst>
                </a:gridCol>
                <a:gridCol w="946697">
                  <a:extLst>
                    <a:ext uri="{9D8B030D-6E8A-4147-A177-3AD203B41FA5}">
                      <a16:colId xmlns:a16="http://schemas.microsoft.com/office/drawing/2014/main" val="1344741265"/>
                    </a:ext>
                  </a:extLst>
                </a:gridCol>
                <a:gridCol w="865552">
                  <a:extLst>
                    <a:ext uri="{9D8B030D-6E8A-4147-A177-3AD203B41FA5}">
                      <a16:colId xmlns:a16="http://schemas.microsoft.com/office/drawing/2014/main" val="2234420878"/>
                    </a:ext>
                  </a:extLst>
                </a:gridCol>
                <a:gridCol w="892600">
                  <a:extLst>
                    <a:ext uri="{9D8B030D-6E8A-4147-A177-3AD203B41FA5}">
                      <a16:colId xmlns:a16="http://schemas.microsoft.com/office/drawing/2014/main" val="2282316732"/>
                    </a:ext>
                  </a:extLst>
                </a:gridCol>
              </a:tblGrid>
              <a:tr h="2275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21775"/>
                  </a:ext>
                </a:extLst>
              </a:tr>
              <a:tr h="2275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192036"/>
                  </a:ext>
                </a:extLst>
              </a:tr>
              <a:tr h="2275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24920"/>
                  </a:ext>
                </a:extLst>
              </a:tr>
              <a:tr h="2275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805829"/>
                  </a:ext>
                </a:extLst>
              </a:tr>
              <a:tr h="2275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FDD_900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554793"/>
                  </a:ext>
                </a:extLst>
              </a:tr>
              <a:tr h="2275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362171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65C11087-4F73-340F-DFB1-78E56D5C97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021332"/>
              </p:ext>
            </p:extLst>
          </p:nvPr>
        </p:nvGraphicFramePr>
        <p:xfrm>
          <a:off x="7470648" y="3732985"/>
          <a:ext cx="997691" cy="86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70648" y="3732985"/>
                        <a:ext cx="997691" cy="86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194927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67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pic>
        <p:nvPicPr>
          <p:cNvPr id="2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06080" y="1617817"/>
            <a:ext cx="4694239" cy="379543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52646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378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367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97,08%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2,91%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3,01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96" y="1489655"/>
            <a:ext cx="3938451" cy="387868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241893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97,08%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3,01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&gt;3)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89,68%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4,13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100%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pic>
        <p:nvPicPr>
          <p:cNvPr id="5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66533" y="1632195"/>
            <a:ext cx="4736987" cy="461089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B18B6C84-6FB0-9C10-BB5C-E3F9772E2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092572"/>
              </p:ext>
            </p:extLst>
          </p:nvPr>
        </p:nvGraphicFramePr>
        <p:xfrm>
          <a:off x="6705600" y="362960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5600" y="362960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"/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01945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SRVCC Success Rate</a:t>
            </a:r>
            <a:b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					                </a:t>
            </a:r>
            <a:r>
              <a:rPr lang="fr-FR" sz="12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12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64" name="Google Shape;3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82A662-EE4A-D6C3-35D0-CD88320B0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A82DA5-A0D2-F15B-A9D3-F2F51857A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228" y="1540381"/>
            <a:ext cx="2567995" cy="2473835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FCA706E-C757-F0AA-5D14-4801811C3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80998"/>
              </p:ext>
            </p:extLst>
          </p:nvPr>
        </p:nvGraphicFramePr>
        <p:xfrm>
          <a:off x="310895" y="5409059"/>
          <a:ext cx="8375905" cy="863952"/>
        </p:xfrm>
        <a:graphic>
          <a:graphicData uri="http://schemas.openxmlformats.org/drawingml/2006/table">
            <a:tbl>
              <a:tblPr/>
              <a:tblGrid>
                <a:gridCol w="517178">
                  <a:extLst>
                    <a:ext uri="{9D8B030D-6E8A-4147-A177-3AD203B41FA5}">
                      <a16:colId xmlns:a16="http://schemas.microsoft.com/office/drawing/2014/main" val="2309292343"/>
                    </a:ext>
                  </a:extLst>
                </a:gridCol>
                <a:gridCol w="552846">
                  <a:extLst>
                    <a:ext uri="{9D8B030D-6E8A-4147-A177-3AD203B41FA5}">
                      <a16:colId xmlns:a16="http://schemas.microsoft.com/office/drawing/2014/main" val="4227645972"/>
                    </a:ext>
                  </a:extLst>
                </a:gridCol>
                <a:gridCol w="612291">
                  <a:extLst>
                    <a:ext uri="{9D8B030D-6E8A-4147-A177-3AD203B41FA5}">
                      <a16:colId xmlns:a16="http://schemas.microsoft.com/office/drawing/2014/main" val="3346990004"/>
                    </a:ext>
                  </a:extLst>
                </a:gridCol>
                <a:gridCol w="529067">
                  <a:extLst>
                    <a:ext uri="{9D8B030D-6E8A-4147-A177-3AD203B41FA5}">
                      <a16:colId xmlns:a16="http://schemas.microsoft.com/office/drawing/2014/main" val="415781426"/>
                    </a:ext>
                  </a:extLst>
                </a:gridCol>
                <a:gridCol w="564734">
                  <a:extLst>
                    <a:ext uri="{9D8B030D-6E8A-4147-A177-3AD203B41FA5}">
                      <a16:colId xmlns:a16="http://schemas.microsoft.com/office/drawing/2014/main" val="135173412"/>
                    </a:ext>
                  </a:extLst>
                </a:gridCol>
                <a:gridCol w="529067">
                  <a:extLst>
                    <a:ext uri="{9D8B030D-6E8A-4147-A177-3AD203B41FA5}">
                      <a16:colId xmlns:a16="http://schemas.microsoft.com/office/drawing/2014/main" val="1789853679"/>
                    </a:ext>
                  </a:extLst>
                </a:gridCol>
                <a:gridCol w="368564">
                  <a:extLst>
                    <a:ext uri="{9D8B030D-6E8A-4147-A177-3AD203B41FA5}">
                      <a16:colId xmlns:a16="http://schemas.microsoft.com/office/drawing/2014/main" val="3320591770"/>
                    </a:ext>
                  </a:extLst>
                </a:gridCol>
                <a:gridCol w="368564">
                  <a:extLst>
                    <a:ext uri="{9D8B030D-6E8A-4147-A177-3AD203B41FA5}">
                      <a16:colId xmlns:a16="http://schemas.microsoft.com/office/drawing/2014/main" val="1015601466"/>
                    </a:ext>
                  </a:extLst>
                </a:gridCol>
                <a:gridCol w="368564">
                  <a:extLst>
                    <a:ext uri="{9D8B030D-6E8A-4147-A177-3AD203B41FA5}">
                      <a16:colId xmlns:a16="http://schemas.microsoft.com/office/drawing/2014/main" val="1050860601"/>
                    </a:ext>
                  </a:extLst>
                </a:gridCol>
                <a:gridCol w="368564">
                  <a:extLst>
                    <a:ext uri="{9D8B030D-6E8A-4147-A177-3AD203B41FA5}">
                      <a16:colId xmlns:a16="http://schemas.microsoft.com/office/drawing/2014/main" val="4212475257"/>
                    </a:ext>
                  </a:extLst>
                </a:gridCol>
                <a:gridCol w="879796">
                  <a:extLst>
                    <a:ext uri="{9D8B030D-6E8A-4147-A177-3AD203B41FA5}">
                      <a16:colId xmlns:a16="http://schemas.microsoft.com/office/drawing/2014/main" val="3824028950"/>
                    </a:ext>
                  </a:extLst>
                </a:gridCol>
                <a:gridCol w="683626">
                  <a:extLst>
                    <a:ext uri="{9D8B030D-6E8A-4147-A177-3AD203B41FA5}">
                      <a16:colId xmlns:a16="http://schemas.microsoft.com/office/drawing/2014/main" val="1663669639"/>
                    </a:ext>
                  </a:extLst>
                </a:gridCol>
                <a:gridCol w="612291">
                  <a:extLst>
                    <a:ext uri="{9D8B030D-6E8A-4147-A177-3AD203B41FA5}">
                      <a16:colId xmlns:a16="http://schemas.microsoft.com/office/drawing/2014/main" val="1773931570"/>
                    </a:ext>
                  </a:extLst>
                </a:gridCol>
                <a:gridCol w="594457">
                  <a:extLst>
                    <a:ext uri="{9D8B030D-6E8A-4147-A177-3AD203B41FA5}">
                      <a16:colId xmlns:a16="http://schemas.microsoft.com/office/drawing/2014/main" val="1733128498"/>
                    </a:ext>
                  </a:extLst>
                </a:gridCol>
                <a:gridCol w="826296">
                  <a:extLst>
                    <a:ext uri="{9D8B030D-6E8A-4147-A177-3AD203B41FA5}">
                      <a16:colId xmlns:a16="http://schemas.microsoft.com/office/drawing/2014/main" val="3647813648"/>
                    </a:ext>
                  </a:extLst>
                </a:gridCol>
              </a:tblGrid>
              <a:tr h="3510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Attempted system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Attempted call type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Connection Direction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 system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 call type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Connection Status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time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HOS time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system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attempt system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type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Call modification type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Disconnected system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Disconnected status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Measurement title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33983"/>
                  </a:ext>
                </a:extLst>
              </a:tr>
              <a:tr h="1872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Voice call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Originated call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14:43,7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14:43,8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handover between systems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 -&gt; UMTS voice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Normal disconnect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kasserine_volte_cluster_p1.1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623711"/>
                  </a:ext>
                </a:extLst>
              </a:tr>
              <a:tr h="1872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Voice call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Originated call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22:26,8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22:26,9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handover between systems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 -&gt; UMTS voice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Normal disconnect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kasserine_volte_cluster_p1.1</a:t>
                      </a:r>
                    </a:p>
                  </a:txBody>
                  <a:tcPr marL="3504" marR="3504" marT="3504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216032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665B68D9-2DE6-E287-9A68-9A616854B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94" y="1143000"/>
            <a:ext cx="3991390" cy="35935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pic>
        <p:nvPicPr>
          <p:cNvPr id="3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60479" y="1546222"/>
            <a:ext cx="6459521" cy="472265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4A5B70-AEA2-B172-BB30-183FF658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491358"/>
            <a:ext cx="7562088" cy="48757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185992-4E21-FEEB-B7DD-FAFC63261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750" y="5467919"/>
            <a:ext cx="1577477" cy="8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0F7252-5900-A50D-5043-5560CE2A7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1399031"/>
            <a:ext cx="7726889" cy="50613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0EB77E0-DB4E-1926-FD36-E162E356A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807" y="5583992"/>
            <a:ext cx="1638442" cy="8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2E8887-AF1E-1D10-3DFB-D7DB11850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" y="1227808"/>
            <a:ext cx="7726680" cy="49951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3B6183-0749-D587-1253-04506E12D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779" y="5293240"/>
            <a:ext cx="1638442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41C4B5-84DC-D77E-1CED-6C925D74D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494945"/>
            <a:ext cx="7479792" cy="48558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6714CFC-7605-4D94-A3C0-7C492DD9B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330" y="5545774"/>
            <a:ext cx="1562235" cy="8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23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BF1753-E688-5077-60B6-55C191B08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74" y="1494945"/>
            <a:ext cx="7649852" cy="49433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DC87F8-6F04-5BFA-16CF-81C870AEF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346" y="5668619"/>
            <a:ext cx="1615580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83" y="1568644"/>
            <a:ext cx="4248191" cy="5149932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82437" y="1568644"/>
            <a:ext cx="4348776" cy="514993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16" y="1566018"/>
            <a:ext cx="4305192" cy="515545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9" y="1566018"/>
            <a:ext cx="4464232" cy="507252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15" y="1477951"/>
            <a:ext cx="4373065" cy="516317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1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6057" y="1477951"/>
            <a:ext cx="4445943" cy="516317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517447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-85,58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841504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-86,14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93" y="1484626"/>
            <a:ext cx="4313460" cy="523684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6605" y="1484627"/>
            <a:ext cx="4498547" cy="5236848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84306"/>
            <a:ext cx="4400223" cy="513716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1777" y="1584307"/>
            <a:ext cx="4299640" cy="513716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8B26CEA-A632-B023-5D79-4DD55C96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3601D751-AA26-F157-F9E7-F74ACBE565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373EF879-CF8A-10E5-8DD0-164EB64A4FB0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RSCP</a:t>
            </a:r>
            <a:endParaRPr dirty="0"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70F9095A-B6CD-7018-5A55-F768EBB6E2F2}"/>
              </a:ext>
            </a:extLst>
          </p:cNvPr>
          <p:cNvSpPr txBox="1"/>
          <p:nvPr/>
        </p:nvSpPr>
        <p:spPr>
          <a:xfrm>
            <a:off x="6380264" y="3455485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C0E91F-6804-1C75-E98F-915A0EB42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8299" y="1593450"/>
            <a:ext cx="4178254" cy="499937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153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497</Words>
  <Application>Microsoft Office PowerPoint</Application>
  <PresentationFormat>Affichage à l'écran (4:3)</PresentationFormat>
  <Paragraphs>207</Paragraphs>
  <Slides>23</Slides>
  <Notes>22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Aptos Narrow</vt:lpstr>
      <vt:lpstr>Arial</vt:lpstr>
      <vt:lpstr>Arial Rounded</vt:lpstr>
      <vt:lpstr>Arial Rounded MT Bold</vt:lpstr>
      <vt:lpstr>Calibri</vt:lpstr>
      <vt:lpstr>Thème Office</vt:lpstr>
      <vt:lpstr>Worksheet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VoLTE SRVCC Success Rate                      long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248</cp:revision>
  <dcterms:created xsi:type="dcterms:W3CDTF">2019-12-04T16:03:42Z</dcterms:created>
  <dcterms:modified xsi:type="dcterms:W3CDTF">2025-09-03T11:26:44Z</dcterms:modified>
</cp:coreProperties>
</file>