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302" r:id="rId10"/>
    <p:sldId id="303" r:id="rId11"/>
    <p:sldId id="294" r:id="rId12"/>
    <p:sldId id="304" r:id="rId13"/>
    <p:sldId id="297" r:id="rId14"/>
    <p:sldId id="306" r:id="rId15"/>
    <p:sldId id="314" r:id="rId16"/>
    <p:sldId id="307" r:id="rId17"/>
    <p:sldId id="312" r:id="rId18"/>
    <p:sldId id="285" r:id="rId19"/>
    <p:sldId id="301" r:id="rId20"/>
    <p:sldId id="316" r:id="rId21"/>
    <p:sldId id="317" r:id="rId22"/>
    <p:sldId id="318" r:id="rId23"/>
    <p:sldId id="319" r:id="rId24"/>
    <p:sldId id="320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4E3B1E5-1A7B-7969-721F-C22E17384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A0C33EC1-4C5B-1332-B34F-E4616C8FD4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E77201EB-E420-3020-65DB-18BFDA68BD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4064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B3E5C68C-881F-1B51-1A3C-EF8A5579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4215A237-FEA2-EAFE-AE2C-7467F4799B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9345333-8DB6-02CE-8C37-8393D6ACCB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6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D1EAB7DD-2E46-38AD-3D85-5538EF46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B329521E-BFFE-52F6-6BB7-8E0B47BF3E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EF16F84B-1425-8887-EF74-490DE0F7F6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354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F449D9-8D94-047C-1183-593164285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7F18D2E6-A1B5-1E28-AE48-ABF8A0D6A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36008" y="1593450"/>
            <a:ext cx="4369200" cy="5063381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9F986AD7-83D4-B9D5-59A2-E24F65B757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DB7F842F-25B7-0936-C9BA-8DA5DC7A2C6C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WCDMA-</a:t>
            </a:r>
            <a:r>
              <a:rPr lang="fr-FR" sz="28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Ec</a:t>
            </a: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/NO</a:t>
            </a:r>
            <a:endParaRPr dirty="0"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B8F38DB7-7FB2-6573-6A24-C381E079EFA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202B2440-47B6-237F-2B24-7EC926970618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26CFEF-F454-C143-A60D-328CF10FA1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4345" y="1593451"/>
            <a:ext cx="4273839" cy="512802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2486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4897592"/>
              </p:ext>
            </p:extLst>
          </p:nvPr>
        </p:nvGraphicFramePr>
        <p:xfrm>
          <a:off x="4791093" y="3719696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Minimum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2,92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24,25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1,85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863607" y="2651062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E79118-FF88-F34D-94B0-12EFB20F7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pic>
        <p:nvPicPr>
          <p:cNvPr id="4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22030" y="2001563"/>
            <a:ext cx="3973323" cy="373306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491840"/>
              </p:ext>
            </p:extLst>
          </p:nvPr>
        </p:nvGraphicFramePr>
        <p:xfrm>
          <a:off x="347528" y="14416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10,19%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89,26%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UMTS to LTE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0,55%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graphicFrame>
        <p:nvGraphicFramePr>
          <p:cNvPr id="7" name="Google Shape;298;p24">
            <a:extLst>
              <a:ext uri="{FF2B5EF4-FFF2-40B4-BE49-F238E27FC236}">
                <a16:creationId xmlns:a16="http://schemas.microsoft.com/office/drawing/2014/main" id="{87D5FC5B-759C-272D-B6C0-873A3A8F3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579633"/>
              </p:ext>
            </p:extLst>
          </p:nvPr>
        </p:nvGraphicFramePr>
        <p:xfrm>
          <a:off x="420680" y="30757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KPI’s</a:t>
                      </a:r>
                      <a:endParaRPr lang="fr-FR" sz="14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363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362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succès Rate</a:t>
                      </a: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99,72%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4B191-C16F-E800-CDC6-E788F6C13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6" name="Picture 29">
            <a:extLst>
              <a:ext uri="{FF2B5EF4-FFF2-40B4-BE49-F238E27FC236}">
                <a16:creationId xmlns:a16="http://schemas.microsoft.com/office/drawing/2014/main" id="{00000000-0008-0000-0000-000023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22707" y="1191115"/>
            <a:ext cx="3330375" cy="3545477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4FD0371-C02C-0AED-4B55-C06C4A3EB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68326"/>
              </p:ext>
            </p:extLst>
          </p:nvPr>
        </p:nvGraphicFramePr>
        <p:xfrm>
          <a:off x="1141221" y="5246253"/>
          <a:ext cx="6861557" cy="1347264"/>
        </p:xfrm>
        <a:graphic>
          <a:graphicData uri="http://schemas.openxmlformats.org/drawingml/2006/table">
            <a:tbl>
              <a:tblPr/>
              <a:tblGrid>
                <a:gridCol w="2413749">
                  <a:extLst>
                    <a:ext uri="{9D8B030D-6E8A-4147-A177-3AD203B41FA5}">
                      <a16:colId xmlns:a16="http://schemas.microsoft.com/office/drawing/2014/main" val="619218363"/>
                    </a:ext>
                  </a:extLst>
                </a:gridCol>
                <a:gridCol w="1735730">
                  <a:extLst>
                    <a:ext uri="{9D8B030D-6E8A-4147-A177-3AD203B41FA5}">
                      <a16:colId xmlns:a16="http://schemas.microsoft.com/office/drawing/2014/main" val="3691116122"/>
                    </a:ext>
                  </a:extLst>
                </a:gridCol>
                <a:gridCol w="949227">
                  <a:extLst>
                    <a:ext uri="{9D8B030D-6E8A-4147-A177-3AD203B41FA5}">
                      <a16:colId xmlns:a16="http://schemas.microsoft.com/office/drawing/2014/main" val="234199145"/>
                    </a:ext>
                  </a:extLst>
                </a:gridCol>
                <a:gridCol w="867865">
                  <a:extLst>
                    <a:ext uri="{9D8B030D-6E8A-4147-A177-3AD203B41FA5}">
                      <a16:colId xmlns:a16="http://schemas.microsoft.com/office/drawing/2014/main" val="2301139789"/>
                    </a:ext>
                  </a:extLst>
                </a:gridCol>
                <a:gridCol w="894986">
                  <a:extLst>
                    <a:ext uri="{9D8B030D-6E8A-4147-A177-3AD203B41FA5}">
                      <a16:colId xmlns:a16="http://schemas.microsoft.com/office/drawing/2014/main" val="1981161048"/>
                    </a:ext>
                  </a:extLst>
                </a:gridCol>
              </a:tblGrid>
              <a:tr h="22454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070180"/>
                  </a:ext>
                </a:extLst>
              </a:tr>
              <a:tr h="22454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234014"/>
                  </a:ext>
                </a:extLst>
              </a:tr>
              <a:tr h="22454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665874"/>
                  </a:ext>
                </a:extLst>
              </a:tr>
              <a:tr h="22454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757108"/>
                  </a:ext>
                </a:extLst>
              </a:tr>
              <a:tr h="22454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FDD_900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454060"/>
                  </a:ext>
                </a:extLst>
              </a:tr>
              <a:tr h="22454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594479"/>
                  </a:ext>
                </a:extLst>
              </a:tr>
            </a:tbl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E6249A91-BF15-4261-A210-C6F23F2056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801708"/>
              </p:ext>
            </p:extLst>
          </p:nvPr>
        </p:nvGraphicFramePr>
        <p:xfrm>
          <a:off x="7435067" y="40402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35067" y="40402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033889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100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7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7%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99,72%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  <p:pic>
        <p:nvPicPr>
          <p:cNvPr id="4" name="Picture 33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42592" y="1582042"/>
            <a:ext cx="4244208" cy="369391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2672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564923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542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531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97,97%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2,03%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2,92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EE21F8D-4AAF-0992-4970-851C6A02D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447" y="1419853"/>
            <a:ext cx="4100943" cy="40803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2E760D8-1140-F849-688D-18D291038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774" y="1402270"/>
            <a:ext cx="1843616" cy="40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1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257707"/>
              </p:ext>
            </p:extLst>
          </p:nvPr>
        </p:nvGraphicFramePr>
        <p:xfrm>
          <a:off x="1052052" y="2041412"/>
          <a:ext cx="6499122" cy="3288822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97,97%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2,92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7%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89,24%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374778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4,08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53794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99,72%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100%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8EB7D-BF0C-36FF-F0F0-630F8B6EC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pic>
        <p:nvPicPr>
          <p:cNvPr id="2" name="Picture 32">
            <a:extLst>
              <a:ext uri="{FF2B5EF4-FFF2-40B4-BE49-F238E27FC236}">
                <a16:creationId xmlns:a16="http://schemas.microsoft.com/office/drawing/2014/main" id="{00000000-0008-0000-0000-000026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8432" y="1508759"/>
            <a:ext cx="4631328" cy="4582777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B8DBB8D3-2CDE-7646-33B6-DDFD6D4AC4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931493"/>
              </p:ext>
            </p:extLst>
          </p:nvPr>
        </p:nvGraphicFramePr>
        <p:xfrm>
          <a:off x="6714744" y="346557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14744" y="346557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79F93666-AA5B-9486-F6BE-C6BEF6BD1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E1EF1DE3-D749-AD24-D3B7-C469AB780A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E8114FAE-3D1C-35ED-111F-7072DCF15CBA}"/>
              </a:ext>
            </a:extLst>
          </p:cNvPr>
          <p:cNvSpPr txBox="1"/>
          <p:nvPr/>
        </p:nvSpPr>
        <p:spPr>
          <a:xfrm>
            <a:off x="6087656" y="3121223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2000" dirty="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3577F0EB-50B1-011D-2B7B-73891747D5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595959"/>
              </a:buClr>
              <a:buSzPts val="2500"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</a:t>
            </a:r>
            <a:r>
              <a:rPr lang="fr-FR" sz="2500" b="1" u="sng" dirty="0" err="1">
                <a:solidFill>
                  <a:srgbClr val="595959"/>
                </a:solidFill>
                <a:latin typeface="Arial Rounded"/>
              </a:rPr>
              <a:t>Dropped</a:t>
            </a:r>
            <a:r>
              <a:rPr lang="fr-FR" sz="2500" b="1" u="sng" dirty="0">
                <a:solidFill>
                  <a:srgbClr val="595959"/>
                </a:solidFill>
                <a:latin typeface="Arial Rounded"/>
              </a:rPr>
              <a:t> Call </a:t>
            </a:r>
            <a:endParaRPr sz="2500" b="1" u="sng" dirty="0">
              <a:solidFill>
                <a:srgbClr val="595959"/>
              </a:solidFill>
              <a:latin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8CFDD7-DA73-E472-74C5-44B9F4B700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00000000-0008-0000-0000-000026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84031" y="1722991"/>
            <a:ext cx="4527586" cy="4339481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DCAB491B-3BFE-4011-8F7E-373AE9E3CC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297909"/>
              </p:ext>
            </p:extLst>
          </p:nvPr>
        </p:nvGraphicFramePr>
        <p:xfrm>
          <a:off x="6309360" y="376170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09360" y="376170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503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0"/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01945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SRVCC Success Rate</a:t>
            </a:r>
            <a:br>
              <a:rPr lang="fr-FR" sz="25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fr-FR" sz="25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					                </a:t>
            </a:r>
            <a:r>
              <a:rPr lang="fr-FR" sz="12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12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64" name="Google Shape;36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F82A662-EE4A-D6C3-35D0-CD88320B0A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047667-DD29-6438-4E78-6276C06D0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578" y="1197864"/>
            <a:ext cx="2637318" cy="30674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D031929-2513-3AD3-1729-45A208155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250" y="1355011"/>
            <a:ext cx="2857899" cy="2753109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68A756F-300A-6180-BD3B-1BAB05314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272682"/>
              </p:ext>
            </p:extLst>
          </p:nvPr>
        </p:nvGraphicFramePr>
        <p:xfrm>
          <a:off x="365756" y="4779612"/>
          <a:ext cx="8321044" cy="1304299"/>
        </p:xfrm>
        <a:graphic>
          <a:graphicData uri="http://schemas.openxmlformats.org/drawingml/2006/table">
            <a:tbl>
              <a:tblPr/>
              <a:tblGrid>
                <a:gridCol w="581004">
                  <a:extLst>
                    <a:ext uri="{9D8B030D-6E8A-4147-A177-3AD203B41FA5}">
                      <a16:colId xmlns:a16="http://schemas.microsoft.com/office/drawing/2014/main" val="4274923638"/>
                    </a:ext>
                  </a:extLst>
                </a:gridCol>
                <a:gridCol w="621073">
                  <a:extLst>
                    <a:ext uri="{9D8B030D-6E8A-4147-A177-3AD203B41FA5}">
                      <a16:colId xmlns:a16="http://schemas.microsoft.com/office/drawing/2014/main" val="3587102599"/>
                    </a:ext>
                  </a:extLst>
                </a:gridCol>
                <a:gridCol w="687855">
                  <a:extLst>
                    <a:ext uri="{9D8B030D-6E8A-4147-A177-3AD203B41FA5}">
                      <a16:colId xmlns:a16="http://schemas.microsoft.com/office/drawing/2014/main" val="322703804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1763868836"/>
                    </a:ext>
                  </a:extLst>
                </a:gridCol>
                <a:gridCol w="634429">
                  <a:extLst>
                    <a:ext uri="{9D8B030D-6E8A-4147-A177-3AD203B41FA5}">
                      <a16:colId xmlns:a16="http://schemas.microsoft.com/office/drawing/2014/main" val="28901776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96511432"/>
                    </a:ext>
                  </a:extLst>
                </a:gridCol>
                <a:gridCol w="414049">
                  <a:extLst>
                    <a:ext uri="{9D8B030D-6E8A-4147-A177-3AD203B41FA5}">
                      <a16:colId xmlns:a16="http://schemas.microsoft.com/office/drawing/2014/main" val="556642311"/>
                    </a:ext>
                  </a:extLst>
                </a:gridCol>
                <a:gridCol w="414049">
                  <a:extLst>
                    <a:ext uri="{9D8B030D-6E8A-4147-A177-3AD203B41FA5}">
                      <a16:colId xmlns:a16="http://schemas.microsoft.com/office/drawing/2014/main" val="1209720607"/>
                    </a:ext>
                  </a:extLst>
                </a:gridCol>
                <a:gridCol w="414049">
                  <a:extLst>
                    <a:ext uri="{9D8B030D-6E8A-4147-A177-3AD203B41FA5}">
                      <a16:colId xmlns:a16="http://schemas.microsoft.com/office/drawing/2014/main" val="1823741127"/>
                    </a:ext>
                  </a:extLst>
                </a:gridCol>
                <a:gridCol w="414049">
                  <a:extLst>
                    <a:ext uri="{9D8B030D-6E8A-4147-A177-3AD203B41FA5}">
                      <a16:colId xmlns:a16="http://schemas.microsoft.com/office/drawing/2014/main" val="3331394423"/>
                    </a:ext>
                  </a:extLst>
                </a:gridCol>
                <a:gridCol w="414049">
                  <a:extLst>
                    <a:ext uri="{9D8B030D-6E8A-4147-A177-3AD203B41FA5}">
                      <a16:colId xmlns:a16="http://schemas.microsoft.com/office/drawing/2014/main" val="2116984266"/>
                    </a:ext>
                  </a:extLst>
                </a:gridCol>
                <a:gridCol w="767993">
                  <a:extLst>
                    <a:ext uri="{9D8B030D-6E8A-4147-A177-3AD203B41FA5}">
                      <a16:colId xmlns:a16="http://schemas.microsoft.com/office/drawing/2014/main" val="3319105103"/>
                    </a:ext>
                  </a:extLst>
                </a:gridCol>
                <a:gridCol w="687855">
                  <a:extLst>
                    <a:ext uri="{9D8B030D-6E8A-4147-A177-3AD203B41FA5}">
                      <a16:colId xmlns:a16="http://schemas.microsoft.com/office/drawing/2014/main" val="1924941671"/>
                    </a:ext>
                  </a:extLst>
                </a:gridCol>
                <a:gridCol w="667821">
                  <a:extLst>
                    <a:ext uri="{9D8B030D-6E8A-4147-A177-3AD203B41FA5}">
                      <a16:colId xmlns:a16="http://schemas.microsoft.com/office/drawing/2014/main" val="2009165733"/>
                    </a:ext>
                  </a:extLst>
                </a:gridCol>
                <a:gridCol w="414049">
                  <a:extLst>
                    <a:ext uri="{9D8B030D-6E8A-4147-A177-3AD203B41FA5}">
                      <a16:colId xmlns:a16="http://schemas.microsoft.com/office/drawing/2014/main" val="4208949978"/>
                    </a:ext>
                  </a:extLst>
                </a:gridCol>
              </a:tblGrid>
              <a:tr h="24770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Attempted system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Attempted call type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Connection Direction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 system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 call type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Connection Status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time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HOS time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system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attempt system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type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Call modification type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Disconnected system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Disconnected status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Measurement title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504264"/>
                  </a:ext>
                </a:extLst>
              </a:tr>
              <a:tr h="4901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Voice call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Originated call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IMS voice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04:27,9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04:28,0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handover between systems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IMS voice -&gt; UMTS voice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Dropped call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kairouan_volte_cluster_p1.1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128531"/>
                  </a:ext>
                </a:extLst>
              </a:tr>
              <a:tr h="4901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Voice call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Originated call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IMS voice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35:22,7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35:22,8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handover between systems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IMS voice -&gt; UMTS voice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Normal disconnect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kairouan_volte_cluster_p1.1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8676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656664-BF6A-6AD8-00E7-9609BBC04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pic>
        <p:nvPicPr>
          <p:cNvPr id="9" name="Picture 3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97357" y="1340715"/>
            <a:ext cx="6820179" cy="514902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sym typeface="Arial Rounded"/>
              </a:rPr>
              <a:t>Scanner</a:t>
            </a: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424B1F-D066-55FC-2990-E8FFFBFAB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A924BA-B39C-2F31-1C91-AFF69A542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007" y="1335024"/>
            <a:ext cx="5507985" cy="53044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A330E2C-412F-46AA-9EEE-509CAD11F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353" y="5760720"/>
            <a:ext cx="1772637" cy="91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21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3287F5-A8AA-0E69-7EB7-CDAE883A2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57" y="1495547"/>
            <a:ext cx="5037085" cy="50433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7987D0-FE50-BC35-34D2-7B1619904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479" y="5654915"/>
            <a:ext cx="164606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22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AA810E-565D-C847-B526-AC07E4F0A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272" y="1463387"/>
            <a:ext cx="5235456" cy="50846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8D3F9C0-74DA-988F-49B2-AA5F68136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26" y="5732645"/>
            <a:ext cx="1615580" cy="8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23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ED79F1-A523-93BC-025D-05F497904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936" y="1546222"/>
            <a:ext cx="5382768" cy="50967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C6E5649-F78C-D415-A9EA-2F5C31B7F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123" y="5843949"/>
            <a:ext cx="1531753" cy="8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24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352098-91BA-A3E2-D57E-D79E0F9E8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204" y="1330261"/>
            <a:ext cx="5117592" cy="52086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B047D74-7322-B6AF-21F9-C6EDC32DF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802" y="5776229"/>
            <a:ext cx="1546994" cy="8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18082-0537-987D-4FB7-A62035BB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7" y="1582633"/>
            <a:ext cx="4348776" cy="504676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F58E8A-3F97-75ED-315E-A1AD50D18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8793" y="1562397"/>
            <a:ext cx="4348776" cy="504676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4867" y="1575162"/>
            <a:ext cx="4360056" cy="5146313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EC8F1-66D0-1E13-D9CF-A21FFB19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09077" y="1575161"/>
            <a:ext cx="4204760" cy="514631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1">
            <a:extLst>
              <a:ext uri="{FF2B5EF4-FFF2-40B4-BE49-F238E27FC236}">
                <a16:creationId xmlns:a16="http://schemas.microsoft.com/office/drawing/2014/main" id="{00000000-0008-0000-0000-00001B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04465" y="1518485"/>
            <a:ext cx="4268615" cy="52029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00000000-0008-0000-0000-00001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8625" y="1518485"/>
            <a:ext cx="4546527" cy="52029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691191"/>
              </p:ext>
            </p:extLst>
          </p:nvPr>
        </p:nvGraphicFramePr>
        <p:xfrm>
          <a:off x="3198017" y="6085842"/>
          <a:ext cx="1373983" cy="579140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-84,71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954599"/>
              </p:ext>
            </p:extLst>
          </p:nvPr>
        </p:nvGraphicFramePr>
        <p:xfrm>
          <a:off x="7680960" y="6085842"/>
          <a:ext cx="1392120" cy="579140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-87,27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CC7B1-8234-F57E-8CA9-6AE21E0E7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>
            <a:extLst>
              <a:ext uri="{FF2B5EF4-FFF2-40B4-BE49-F238E27FC236}">
                <a16:creationId xmlns:a16="http://schemas.microsoft.com/office/drawing/2014/main" id="{00000000-0008-0000-0000-00001C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79" y="1619290"/>
            <a:ext cx="4217343" cy="508230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F9E5A-08C4-C039-E498-EE286820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7" name="Picture 22">
            <a:extLst>
              <a:ext uri="{FF2B5EF4-FFF2-40B4-BE49-F238E27FC236}">
                <a16:creationId xmlns:a16="http://schemas.microsoft.com/office/drawing/2014/main" id="{00000000-0008-0000-0000-00001C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71777" y="1639171"/>
            <a:ext cx="4400224" cy="5082304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66018"/>
            <a:ext cx="4418511" cy="51554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FDFC9-18A2-F431-7AF5-D0914D466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3489" y="1566019"/>
            <a:ext cx="4226487" cy="515545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98B26CEA-A632-B023-5D79-4DD55C962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84626"/>
            <a:ext cx="4433208" cy="523684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3601D751-AA26-F157-F9E7-F74ACBE565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373EF879-CF8A-10E5-8DD0-164EB64A4FB0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RSCP</a:t>
            </a:r>
            <a:endParaRPr dirty="0"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70F9095A-B6CD-7018-5A55-F768EBB6E2F2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2669B85E-F3DD-A860-2F33-E0BC57C6DCC6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CC0E91F-6804-1C75-E98F-915A0EB42D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5889" y="1484626"/>
            <a:ext cx="4350912" cy="523684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51533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512</Words>
  <Application>Microsoft Office PowerPoint</Application>
  <PresentationFormat>Affichage à l'écran (4:3)</PresentationFormat>
  <Paragraphs>214</Paragraphs>
  <Slides>24</Slides>
  <Notes>23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Aptos Narrow</vt:lpstr>
      <vt:lpstr>Arial</vt:lpstr>
      <vt:lpstr>Arial Rounded</vt:lpstr>
      <vt:lpstr>Arial Rounded MT Bold</vt:lpstr>
      <vt:lpstr>Calibri</vt:lpstr>
      <vt:lpstr>Thème Office</vt:lpstr>
      <vt:lpstr>Worksheet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Call - Dropped Call </vt:lpstr>
      <vt:lpstr>VoLTE SRVCC Success Rate                      long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229</cp:revision>
  <dcterms:created xsi:type="dcterms:W3CDTF">2019-12-04T16:03:42Z</dcterms:created>
  <dcterms:modified xsi:type="dcterms:W3CDTF">2025-09-10T13:32:22Z</dcterms:modified>
</cp:coreProperties>
</file>