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310" r:id="rId4"/>
    <p:sldId id="288" r:id="rId5"/>
    <p:sldId id="289" r:id="rId6"/>
    <p:sldId id="290" r:id="rId7"/>
    <p:sldId id="267" r:id="rId8"/>
    <p:sldId id="291" r:id="rId9"/>
    <p:sldId id="302" r:id="rId10"/>
    <p:sldId id="303" r:id="rId11"/>
    <p:sldId id="294" r:id="rId12"/>
    <p:sldId id="304" r:id="rId13"/>
    <p:sldId id="312" r:id="rId14"/>
    <p:sldId id="313" r:id="rId15"/>
    <p:sldId id="314" r:id="rId16"/>
    <p:sldId id="307" r:id="rId17"/>
    <p:sldId id="315" r:id="rId18"/>
    <p:sldId id="301" r:id="rId19"/>
    <p:sldId id="316" r:id="rId20"/>
    <p:sldId id="317" r:id="rId21"/>
    <p:sldId id="318" r:id="rId22"/>
    <p:sldId id="319" r:id="rId23"/>
    <p:sldId id="320" r:id="rId2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9" roundtripDataSignature="AMtx7mhC77ODSq0Z6HRNxVOl0dvkRePcX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C364B3D-CDA1-40E0-B16F-5747D3E3366F}">
  <a:tblStyle styleId="{4C364B3D-CDA1-40E0-B16F-5747D3E3366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DEBC330-DAB2-41D9-BC3C-7DC03692D9FE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E8ECF4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/>
        <a:fill>
          <a:solidFill>
            <a:srgbClr val="E8ECF4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62FC2C9-1556-42F0-98CC-4F170DC24DCD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69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>
          <a:extLst>
            <a:ext uri="{FF2B5EF4-FFF2-40B4-BE49-F238E27FC236}">
              <a16:creationId xmlns:a16="http://schemas.microsoft.com/office/drawing/2014/main" id="{397165AE-76E0-1592-5A88-23ABB2E75D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3:notes">
            <a:extLst>
              <a:ext uri="{FF2B5EF4-FFF2-40B4-BE49-F238E27FC236}">
                <a16:creationId xmlns:a16="http://schemas.microsoft.com/office/drawing/2014/main" id="{1EB23012-4FE2-36A0-2DA4-0E1FF314759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3:notes">
            <a:extLst>
              <a:ext uri="{FF2B5EF4-FFF2-40B4-BE49-F238E27FC236}">
                <a16:creationId xmlns:a16="http://schemas.microsoft.com/office/drawing/2014/main" id="{7D520151-F74F-FEB6-D950-C1E5ABB5FA8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55869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>
          <a:extLst>
            <a:ext uri="{FF2B5EF4-FFF2-40B4-BE49-F238E27FC236}">
              <a16:creationId xmlns:a16="http://schemas.microsoft.com/office/drawing/2014/main" id="{59FD0208-8946-00D4-80A7-4A86EA77EF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4:notes">
            <a:extLst>
              <a:ext uri="{FF2B5EF4-FFF2-40B4-BE49-F238E27FC236}">
                <a16:creationId xmlns:a16="http://schemas.microsoft.com/office/drawing/2014/main" id="{48E7D6FA-5E6F-70B4-22BE-41BDDDE7B54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4:notes">
            <a:extLst>
              <a:ext uri="{FF2B5EF4-FFF2-40B4-BE49-F238E27FC236}">
                <a16:creationId xmlns:a16="http://schemas.microsoft.com/office/drawing/2014/main" id="{ABCA2436-3400-0115-92C4-45B03D09397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10243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>
          <a:extLst>
            <a:ext uri="{FF2B5EF4-FFF2-40B4-BE49-F238E27FC236}">
              <a16:creationId xmlns:a16="http://schemas.microsoft.com/office/drawing/2014/main" id="{FF721238-23D2-3CA5-7F54-51E382AA16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6:notes">
            <a:extLst>
              <a:ext uri="{FF2B5EF4-FFF2-40B4-BE49-F238E27FC236}">
                <a16:creationId xmlns:a16="http://schemas.microsoft.com/office/drawing/2014/main" id="{C7BF604C-4504-A7BE-217D-415D5B1C682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6:notes">
            <a:extLst>
              <a:ext uri="{FF2B5EF4-FFF2-40B4-BE49-F238E27FC236}">
                <a16:creationId xmlns:a16="http://schemas.microsoft.com/office/drawing/2014/main" id="{52411F6D-1A80-6F08-8735-69ED89AF8C4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51096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>
          <a:extLst>
            <a:ext uri="{FF2B5EF4-FFF2-40B4-BE49-F238E27FC236}">
              <a16:creationId xmlns:a16="http://schemas.microsoft.com/office/drawing/2014/main" id="{5B43A795-2FEF-E226-98BD-72D642AEA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6:notes">
            <a:extLst>
              <a:ext uri="{FF2B5EF4-FFF2-40B4-BE49-F238E27FC236}">
                <a16:creationId xmlns:a16="http://schemas.microsoft.com/office/drawing/2014/main" id="{4B026811-3B45-14D7-0014-68F7B7B91AF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6:notes">
            <a:extLst>
              <a:ext uri="{FF2B5EF4-FFF2-40B4-BE49-F238E27FC236}">
                <a16:creationId xmlns:a16="http://schemas.microsoft.com/office/drawing/2014/main" id="{4D38E5D0-196E-464B-F735-61FA0E5A0A3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932695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>
          <a:extLst>
            <a:ext uri="{FF2B5EF4-FFF2-40B4-BE49-F238E27FC236}">
              <a16:creationId xmlns:a16="http://schemas.microsoft.com/office/drawing/2014/main" id="{3C9CB55E-7B72-C95A-FC38-CF05F1BA24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6:notes">
            <a:extLst>
              <a:ext uri="{FF2B5EF4-FFF2-40B4-BE49-F238E27FC236}">
                <a16:creationId xmlns:a16="http://schemas.microsoft.com/office/drawing/2014/main" id="{3DFE937C-12E1-C752-F8DB-811FB513376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6:notes">
            <a:extLst>
              <a:ext uri="{FF2B5EF4-FFF2-40B4-BE49-F238E27FC236}">
                <a16:creationId xmlns:a16="http://schemas.microsoft.com/office/drawing/2014/main" id="{9520AEDA-5BDF-25D9-1540-E0081B16E9B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49108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>
          <a:extLst>
            <a:ext uri="{FF2B5EF4-FFF2-40B4-BE49-F238E27FC236}">
              <a16:creationId xmlns:a16="http://schemas.microsoft.com/office/drawing/2014/main" id="{5D939B1A-9F82-050E-D6E7-550F9B77BA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:notes">
            <a:extLst>
              <a:ext uri="{FF2B5EF4-FFF2-40B4-BE49-F238E27FC236}">
                <a16:creationId xmlns:a16="http://schemas.microsoft.com/office/drawing/2014/main" id="{F728DDF2-5624-20B6-91A4-678BE5E4C8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4:notes">
            <a:extLst>
              <a:ext uri="{FF2B5EF4-FFF2-40B4-BE49-F238E27FC236}">
                <a16:creationId xmlns:a16="http://schemas.microsoft.com/office/drawing/2014/main" id="{B65B7F17-C2D3-E715-2C39-676FAD88BB8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76082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>
          <a:extLst>
            <a:ext uri="{FF2B5EF4-FFF2-40B4-BE49-F238E27FC236}">
              <a16:creationId xmlns:a16="http://schemas.microsoft.com/office/drawing/2014/main" id="{6D48C98F-9403-7DE2-43B6-DD164DC766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:notes">
            <a:extLst>
              <a:ext uri="{FF2B5EF4-FFF2-40B4-BE49-F238E27FC236}">
                <a16:creationId xmlns:a16="http://schemas.microsoft.com/office/drawing/2014/main" id="{25F13DAE-81A7-7227-5DFE-1E21BE673E7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4:notes">
            <a:extLst>
              <a:ext uri="{FF2B5EF4-FFF2-40B4-BE49-F238E27FC236}">
                <a16:creationId xmlns:a16="http://schemas.microsoft.com/office/drawing/2014/main" id="{364BCCCA-A6B6-CF0C-65BF-C1C832E1E59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55611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B6D4A52D-3EAD-9DD1-05E1-A177324F80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:notes">
            <a:extLst>
              <a:ext uri="{FF2B5EF4-FFF2-40B4-BE49-F238E27FC236}">
                <a16:creationId xmlns:a16="http://schemas.microsoft.com/office/drawing/2014/main" id="{DAD7B1B6-3156-7352-C66C-DAB86A39BA4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:notes">
            <a:extLst>
              <a:ext uri="{FF2B5EF4-FFF2-40B4-BE49-F238E27FC236}">
                <a16:creationId xmlns:a16="http://schemas.microsoft.com/office/drawing/2014/main" id="{3878A9F5-E5A6-7C3A-5186-44F0513C09F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99772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565C79F3-F723-4430-4E23-D8764AC27F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:notes">
            <a:extLst>
              <a:ext uri="{FF2B5EF4-FFF2-40B4-BE49-F238E27FC236}">
                <a16:creationId xmlns:a16="http://schemas.microsoft.com/office/drawing/2014/main" id="{8078A5C0-9174-CA85-1F2E-BC8DE7AC4C4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:notes">
            <a:extLst>
              <a:ext uri="{FF2B5EF4-FFF2-40B4-BE49-F238E27FC236}">
                <a16:creationId xmlns:a16="http://schemas.microsoft.com/office/drawing/2014/main" id="{ED0F807F-37FC-5157-3688-45EAA816A5D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38377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99E98878-C3CC-4096-EC0D-99FDD3EFC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:notes">
            <a:extLst>
              <a:ext uri="{FF2B5EF4-FFF2-40B4-BE49-F238E27FC236}">
                <a16:creationId xmlns:a16="http://schemas.microsoft.com/office/drawing/2014/main" id="{8F371F21-7EBC-0780-84CD-E43FBED68B3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:notes">
            <a:extLst>
              <a:ext uri="{FF2B5EF4-FFF2-40B4-BE49-F238E27FC236}">
                <a16:creationId xmlns:a16="http://schemas.microsoft.com/office/drawing/2014/main" id="{8A356F4B-1385-C115-5AE5-A2820F11B9B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3309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B6D0FFF5-AAAB-3FF5-15B9-ECD5C4B405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:notes">
            <a:extLst>
              <a:ext uri="{FF2B5EF4-FFF2-40B4-BE49-F238E27FC236}">
                <a16:creationId xmlns:a16="http://schemas.microsoft.com/office/drawing/2014/main" id="{85BF3D19-63BF-16EF-4F6A-6668EE111BE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:notes">
            <a:extLst>
              <a:ext uri="{FF2B5EF4-FFF2-40B4-BE49-F238E27FC236}">
                <a16:creationId xmlns:a16="http://schemas.microsoft.com/office/drawing/2014/main" id="{7F15D9A9-1C38-9CC5-8C03-4A2C3D76456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54600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0DB2CE0C-1864-CD58-71E7-73C2F09C5E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:notes">
            <a:extLst>
              <a:ext uri="{FF2B5EF4-FFF2-40B4-BE49-F238E27FC236}">
                <a16:creationId xmlns:a16="http://schemas.microsoft.com/office/drawing/2014/main" id="{1018542C-5E01-70F3-FB33-1C1D5700A8D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:notes">
            <a:extLst>
              <a:ext uri="{FF2B5EF4-FFF2-40B4-BE49-F238E27FC236}">
                <a16:creationId xmlns:a16="http://schemas.microsoft.com/office/drawing/2014/main" id="{53BF5F83-27EF-2F51-2E98-B0D0F59F224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44708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6BAFF8E1-86B6-B4DC-806E-9A5D5FBB27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:notes">
            <a:extLst>
              <a:ext uri="{FF2B5EF4-FFF2-40B4-BE49-F238E27FC236}">
                <a16:creationId xmlns:a16="http://schemas.microsoft.com/office/drawing/2014/main" id="{559FA8C8-72D5-EFE3-1D3E-FEC18FB501D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:notes">
            <a:extLst>
              <a:ext uri="{FF2B5EF4-FFF2-40B4-BE49-F238E27FC236}">
                <a16:creationId xmlns:a16="http://schemas.microsoft.com/office/drawing/2014/main" id="{C7C06964-890D-7B56-856D-688127F35DE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1343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5AE3BAED-797B-6FEB-1C6F-4A23616419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>
            <a:extLst>
              <a:ext uri="{FF2B5EF4-FFF2-40B4-BE49-F238E27FC236}">
                <a16:creationId xmlns:a16="http://schemas.microsoft.com/office/drawing/2014/main" id="{E09C1B20-82A6-D055-B5D5-A9A89E4E9A4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:notes">
            <a:extLst>
              <a:ext uri="{FF2B5EF4-FFF2-40B4-BE49-F238E27FC236}">
                <a16:creationId xmlns:a16="http://schemas.microsoft.com/office/drawing/2014/main" id="{3E8BEAEE-984E-AB48-48E9-B576247CEED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0719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>
          <a:extLst>
            <a:ext uri="{FF2B5EF4-FFF2-40B4-BE49-F238E27FC236}">
              <a16:creationId xmlns:a16="http://schemas.microsoft.com/office/drawing/2014/main" id="{C421C49D-D1DC-17C6-0E9F-FCFBA404A5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>
            <a:extLst>
              <a:ext uri="{FF2B5EF4-FFF2-40B4-BE49-F238E27FC236}">
                <a16:creationId xmlns:a16="http://schemas.microsoft.com/office/drawing/2014/main" id="{3266FC07-39CF-2B20-0312-2F58FABDDBE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5:notes">
            <a:extLst>
              <a:ext uri="{FF2B5EF4-FFF2-40B4-BE49-F238E27FC236}">
                <a16:creationId xmlns:a16="http://schemas.microsoft.com/office/drawing/2014/main" id="{1D7E5143-2DF5-7AFC-32BE-143884CDFD7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0464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>
          <a:extLst>
            <a:ext uri="{FF2B5EF4-FFF2-40B4-BE49-F238E27FC236}">
              <a16:creationId xmlns:a16="http://schemas.microsoft.com/office/drawing/2014/main" id="{BF0BDC4A-C200-5871-D446-5449B6FB1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>
            <a:extLst>
              <a:ext uri="{FF2B5EF4-FFF2-40B4-BE49-F238E27FC236}">
                <a16:creationId xmlns:a16="http://schemas.microsoft.com/office/drawing/2014/main" id="{60D644C3-181F-ADF0-7044-39AB7B6477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6:notes">
            <a:extLst>
              <a:ext uri="{FF2B5EF4-FFF2-40B4-BE49-F238E27FC236}">
                <a16:creationId xmlns:a16="http://schemas.microsoft.com/office/drawing/2014/main" id="{76B0986E-F342-A8C0-B04D-833902DB05F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2749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>
          <a:extLst>
            <a:ext uri="{FF2B5EF4-FFF2-40B4-BE49-F238E27FC236}">
              <a16:creationId xmlns:a16="http://schemas.microsoft.com/office/drawing/2014/main" id="{FF73B2AD-953F-60A6-B4EA-BC99C191B2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:notes">
            <a:extLst>
              <a:ext uri="{FF2B5EF4-FFF2-40B4-BE49-F238E27FC236}">
                <a16:creationId xmlns:a16="http://schemas.microsoft.com/office/drawing/2014/main" id="{3BC14FB5-A80E-99F0-75B8-02EBED7866C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4:notes">
            <a:extLst>
              <a:ext uri="{FF2B5EF4-FFF2-40B4-BE49-F238E27FC236}">
                <a16:creationId xmlns:a16="http://schemas.microsoft.com/office/drawing/2014/main" id="{D9782885-ABEC-DE8A-9FE5-7A139CFEA19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123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>
          <a:extLst>
            <a:ext uri="{FF2B5EF4-FFF2-40B4-BE49-F238E27FC236}">
              <a16:creationId xmlns:a16="http://schemas.microsoft.com/office/drawing/2014/main" id="{B3E5C68C-881F-1B51-1A3C-EF8A557941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:notes">
            <a:extLst>
              <a:ext uri="{FF2B5EF4-FFF2-40B4-BE49-F238E27FC236}">
                <a16:creationId xmlns:a16="http://schemas.microsoft.com/office/drawing/2014/main" id="{4215A237-FEA2-EAFE-AE2C-7467F4799B1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4:notes">
            <a:extLst>
              <a:ext uri="{FF2B5EF4-FFF2-40B4-BE49-F238E27FC236}">
                <a16:creationId xmlns:a16="http://schemas.microsoft.com/office/drawing/2014/main" id="{B9345333-8DB6-02CE-8C37-8393D6ACCB4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04686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>
          <a:extLst>
            <a:ext uri="{FF2B5EF4-FFF2-40B4-BE49-F238E27FC236}">
              <a16:creationId xmlns:a16="http://schemas.microsoft.com/office/drawing/2014/main" id="{D1EAB7DD-2E46-38AD-3D85-5538EF4641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:notes">
            <a:extLst>
              <a:ext uri="{FF2B5EF4-FFF2-40B4-BE49-F238E27FC236}">
                <a16:creationId xmlns:a16="http://schemas.microsoft.com/office/drawing/2014/main" id="{B329521E-BFFE-52F6-6BB7-8E0B47BF3EA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4:notes">
            <a:extLst>
              <a:ext uri="{FF2B5EF4-FFF2-40B4-BE49-F238E27FC236}">
                <a16:creationId xmlns:a16="http://schemas.microsoft.com/office/drawing/2014/main" id="{EF16F84B-1425-8887-EF74-490DE0F7F68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3542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6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73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7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7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4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7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7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7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7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7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7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7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7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6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package" Target="../embeddings/Microsoft_Excel_Worksheet.xlsx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emf"/><Relationship Id="rId4" Type="http://schemas.openxmlformats.org/officeDocument/2006/relationships/package" Target="../embeddings/Microsoft_Excel_Worksheet1.xlsx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package" Target="../embeddings/Microsoft_Excel_Worksheet2.xlsx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685800" y="1785356"/>
            <a:ext cx="7990656" cy="1931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Arial Rounded"/>
              <a:buNone/>
            </a:pPr>
            <a:r>
              <a:rPr lang="fr-FR" b="1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Volte Drive Test Report</a:t>
            </a:r>
            <a:endParaRPr dirty="0"/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88640"/>
            <a:ext cx="1970378" cy="1052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53416" y="96750"/>
            <a:ext cx="1705020" cy="138803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9E7709A-7373-139A-47F2-30E673F4E66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</a:t>
            </a:fld>
            <a:endParaRPr lang="fr-F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>
          <a:extLst>
            <a:ext uri="{FF2B5EF4-FFF2-40B4-BE49-F238E27FC236}">
              <a16:creationId xmlns:a16="http://schemas.microsoft.com/office/drawing/2014/main" id="{7F18D2E6-A1B5-1E28-AE48-ABF8A0D6A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14">
            <a:extLst>
              <a:ext uri="{FF2B5EF4-FFF2-40B4-BE49-F238E27FC236}">
                <a16:creationId xmlns:a16="http://schemas.microsoft.com/office/drawing/2014/main" id="{9F986AD7-83D4-B9D5-59A2-E24F65B7578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4">
            <a:extLst>
              <a:ext uri="{FF2B5EF4-FFF2-40B4-BE49-F238E27FC236}">
                <a16:creationId xmlns:a16="http://schemas.microsoft.com/office/drawing/2014/main" id="{DB7F842F-25B7-0936-C9BA-8DA5DC7A2C6C}"/>
              </a:ext>
            </a:extLst>
          </p:cNvPr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WCDMA-</a:t>
            </a:r>
            <a:r>
              <a:rPr lang="fr-FR" sz="28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Ec</a:t>
            </a:r>
            <a:r>
              <a:rPr lang="fr-FR" sz="28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/NO</a:t>
            </a:r>
            <a:endParaRPr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25A5C44-D663-488F-27D5-DDCD3BA004B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10</a:t>
            </a:fld>
            <a:endParaRPr lang="fr-FR"/>
          </a:p>
        </p:txBody>
      </p:sp>
      <p:pic>
        <p:nvPicPr>
          <p:cNvPr id="2" name="Picture 26">
            <a:extLst>
              <a:ext uri="{FF2B5EF4-FFF2-40B4-BE49-F238E27FC236}">
                <a16:creationId xmlns:a16="http://schemas.microsoft.com/office/drawing/2014/main" id="{00000000-0008-0000-0000-000020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44177" y="1659908"/>
            <a:ext cx="4311288" cy="485877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Google Shape;122;p5">
            <a:extLst>
              <a:ext uri="{FF2B5EF4-FFF2-40B4-BE49-F238E27FC236}">
                <a16:creationId xmlns:a16="http://schemas.microsoft.com/office/drawing/2014/main" id="{93126D96-ACB1-BDA2-8AB5-E96F60581A0F}"/>
              </a:ext>
            </a:extLst>
          </p:cNvPr>
          <p:cNvSpPr txBox="1"/>
          <p:nvPr/>
        </p:nvSpPr>
        <p:spPr>
          <a:xfrm>
            <a:off x="6553200" y="3121223"/>
            <a:ext cx="194421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24869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>
          <a:extLst>
            <a:ext uri="{FF2B5EF4-FFF2-40B4-BE49-F238E27FC236}">
              <a16:creationId xmlns:a16="http://schemas.microsoft.com/office/drawing/2014/main" id="{9AA5DAA4-9552-5304-E80D-F1EC1DA5D9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3">
            <a:extLst>
              <a:ext uri="{FF2B5EF4-FFF2-40B4-BE49-F238E27FC236}">
                <a16:creationId xmlns:a16="http://schemas.microsoft.com/office/drawing/2014/main" id="{5E7CBEE6-5312-4F17-E2C4-46BD2FC3A16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 Rounded"/>
              <a:buNone/>
            </a:pPr>
            <a:r>
              <a:rPr lang="fr-FR" sz="28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Call Setup Time </a:t>
            </a:r>
            <a:r>
              <a:rPr lang="fr-FR" sz="13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(call setup time in VoLTE)</a:t>
            </a:r>
            <a:endParaRPr sz="1300" b="1" u="sng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281" name="Google Shape;281;p23">
            <a:extLst>
              <a:ext uri="{FF2B5EF4-FFF2-40B4-BE49-F238E27FC236}">
                <a16:creationId xmlns:a16="http://schemas.microsoft.com/office/drawing/2014/main" id="{A6C2F135-F85C-6735-F3F9-3B1E3BA4E5E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84" name="Google Shape;284;p23">
            <a:extLst>
              <a:ext uri="{FF2B5EF4-FFF2-40B4-BE49-F238E27FC236}">
                <a16:creationId xmlns:a16="http://schemas.microsoft.com/office/drawing/2014/main" id="{B2FA00CF-A7E5-3768-D311-B1851E628A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6351905"/>
              </p:ext>
            </p:extLst>
          </p:nvPr>
        </p:nvGraphicFramePr>
        <p:xfrm>
          <a:off x="4856839" y="3738821"/>
          <a:ext cx="3462550" cy="819775"/>
        </p:xfrm>
        <a:graphic>
          <a:graphicData uri="http://schemas.openxmlformats.org/drawingml/2006/table">
            <a:tbl>
              <a:tblPr>
                <a:noFill/>
                <a:tableStyleId>{9DEBC330-DAB2-41D9-BC3C-7DC03692D9FE}</a:tableStyleId>
              </a:tblPr>
              <a:tblGrid>
                <a:gridCol w="105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1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40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 u="none" strike="noStrike" cap="none" dirty="0">
                          <a:solidFill>
                            <a:schemeClr val="lt1"/>
                          </a:solidFill>
                        </a:rPr>
                        <a:t>Call Setup Time IMS Voice</a:t>
                      </a:r>
                      <a:endParaRPr sz="1400" b="1" i="0" u="none" strike="noStrike" cap="none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b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0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u="none" strike="noStrike" cap="none" dirty="0" err="1"/>
                        <a:t>Average</a:t>
                      </a:r>
                      <a:r>
                        <a:rPr lang="fr-FR" sz="1100" u="none" strike="noStrike" cap="none" dirty="0"/>
                        <a:t> (Sec)</a:t>
                      </a:r>
                      <a:endParaRPr sz="11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u="none" strike="noStrike" cap="none"/>
                        <a:t>Maximum (Sec)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u="none" strike="noStrike" cap="none" dirty="0"/>
                        <a:t>Minimum (Sec)</a:t>
                      </a:r>
                      <a:endParaRPr sz="11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2,56</a:t>
                      </a:r>
                      <a:endParaRPr dirty="0"/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21,43</a:t>
                      </a:r>
                      <a:endParaRPr dirty="0"/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1,84</a:t>
                      </a:r>
                      <a:endParaRPr dirty="0"/>
                    </a:p>
                  </a:txBody>
                  <a:tcPr marL="7625" marR="7625" marT="76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85" name="Google Shape;285;p23">
            <a:extLst>
              <a:ext uri="{FF2B5EF4-FFF2-40B4-BE49-F238E27FC236}">
                <a16:creationId xmlns:a16="http://schemas.microsoft.com/office/drawing/2014/main" id="{74E36B89-9327-33EA-4E47-C49231EE786E}"/>
              </a:ext>
            </a:extLst>
          </p:cNvPr>
          <p:cNvSpPr txBox="1"/>
          <p:nvPr/>
        </p:nvSpPr>
        <p:spPr>
          <a:xfrm>
            <a:off x="5974157" y="2749888"/>
            <a:ext cx="194421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 sz="2000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392F6D7-7CDA-7915-E2E0-5E4A21843D7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11</a:t>
            </a:fld>
            <a:endParaRPr lang="fr-FR"/>
          </a:p>
        </p:txBody>
      </p:sp>
      <p:pic>
        <p:nvPicPr>
          <p:cNvPr id="4" name="Picture 31">
            <a:extLst>
              <a:ext uri="{FF2B5EF4-FFF2-40B4-BE49-F238E27FC236}">
                <a16:creationId xmlns:a16="http://schemas.microsoft.com/office/drawing/2014/main" id="{00000000-0008-0000-0000-000025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57541" y="1683766"/>
            <a:ext cx="4091831" cy="4672584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093030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>
          <a:extLst>
            <a:ext uri="{FF2B5EF4-FFF2-40B4-BE49-F238E27FC236}">
              <a16:creationId xmlns:a16="http://schemas.microsoft.com/office/drawing/2014/main" id="{7430A505-FB40-692F-AA20-B4762BC3DF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4">
            <a:extLst>
              <a:ext uri="{FF2B5EF4-FFF2-40B4-BE49-F238E27FC236}">
                <a16:creationId xmlns:a16="http://schemas.microsoft.com/office/drawing/2014/main" id="{ED63DDE9-EFFD-937F-F82D-9C884F4EB83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91680" y="63638"/>
            <a:ext cx="7021287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Handover Type</a:t>
            </a:r>
            <a:endParaRPr sz="2500" b="1" u="sng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293" name="Google Shape;293;p24">
            <a:extLst>
              <a:ext uri="{FF2B5EF4-FFF2-40B4-BE49-F238E27FC236}">
                <a16:creationId xmlns:a16="http://schemas.microsoft.com/office/drawing/2014/main" id="{E2A5F3C3-56B7-EA91-0ECB-5CA0FBF5A0A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24">
            <a:extLst>
              <a:ext uri="{FF2B5EF4-FFF2-40B4-BE49-F238E27FC236}">
                <a16:creationId xmlns:a16="http://schemas.microsoft.com/office/drawing/2014/main" id="{343363CA-E6DD-9BAE-9E3A-DD4C34164080}"/>
              </a:ext>
            </a:extLst>
          </p:cNvPr>
          <p:cNvSpPr txBox="1"/>
          <p:nvPr/>
        </p:nvSpPr>
        <p:spPr>
          <a:xfrm>
            <a:off x="6920159" y="787369"/>
            <a:ext cx="1944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dirty="0"/>
          </a:p>
        </p:txBody>
      </p:sp>
      <p:graphicFrame>
        <p:nvGraphicFramePr>
          <p:cNvPr id="298" name="Google Shape;298;p24">
            <a:extLst>
              <a:ext uri="{FF2B5EF4-FFF2-40B4-BE49-F238E27FC236}">
                <a16:creationId xmlns:a16="http://schemas.microsoft.com/office/drawing/2014/main" id="{4315A7B7-7025-7574-48F0-11CA461061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2016364"/>
              </p:ext>
            </p:extLst>
          </p:nvPr>
        </p:nvGraphicFramePr>
        <p:xfrm>
          <a:off x="539552" y="2060848"/>
          <a:ext cx="3816425" cy="817050"/>
        </p:xfrm>
        <a:graphic>
          <a:graphicData uri="http://schemas.openxmlformats.org/drawingml/2006/table">
            <a:tbl>
              <a:tblPr>
                <a:noFill/>
                <a:tableStyleId>{662FC2C9-1556-42F0-98CC-4F170DC24DCD}</a:tableStyleId>
              </a:tblPr>
              <a:tblGrid>
                <a:gridCol w="2331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 Type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Percentage [%]</a:t>
                      </a:r>
                      <a:endParaRPr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LTE Inter-Frequency handover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1,37%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LTE Intra-Frequency </a:t>
                      </a: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handover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98,63%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B6B8B9B5-5EC2-224B-286B-06335747CA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22426"/>
              </p:ext>
            </p:extLst>
          </p:nvPr>
        </p:nvGraphicFramePr>
        <p:xfrm>
          <a:off x="533277" y="3585979"/>
          <a:ext cx="3822700" cy="1089152"/>
        </p:xfrm>
        <a:graphic>
          <a:graphicData uri="http://schemas.openxmlformats.org/drawingml/2006/table">
            <a:tbl>
              <a:tblPr/>
              <a:tblGrid>
                <a:gridCol w="2336800">
                  <a:extLst>
                    <a:ext uri="{9D8B030D-6E8A-4147-A177-3AD203B41FA5}">
                      <a16:colId xmlns:a16="http://schemas.microsoft.com/office/drawing/2014/main" val="3831180840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575736445"/>
                    </a:ext>
                  </a:extLst>
                </a:gridCol>
              </a:tblGrid>
              <a:tr h="272288">
                <a:tc gridSpan="2">
                  <a:txBody>
                    <a:bodyPr/>
                    <a:lstStyle/>
                    <a:p>
                      <a:pPr marL="0" marR="0" indent="0" algn="ctr" rtl="0" fontAlgn="b">
                        <a:buNone/>
                      </a:pPr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Handover KPI’s</a:t>
                      </a: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7251480"/>
                  </a:ext>
                </a:extLst>
              </a:tr>
              <a:tr h="272288">
                <a:tc>
                  <a:txBody>
                    <a:bodyPr/>
                    <a:lstStyle/>
                    <a:p>
                      <a:pPr marL="0" marR="0" indent="0" algn="ctr" rtl="0" fontAlgn="b">
                        <a:buNone/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Handover Attemps</a:t>
                      </a: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fontAlgn="b">
                        <a:buNone/>
                      </a:pP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365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7815058"/>
                  </a:ext>
                </a:extLst>
              </a:tr>
              <a:tr h="272288">
                <a:tc>
                  <a:txBody>
                    <a:bodyPr/>
                    <a:lstStyle/>
                    <a:p>
                      <a:pPr marL="0" marR="0" indent="0" algn="ctr" rtl="0" fontAlgn="b">
                        <a:buNone/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Handover Success</a:t>
                      </a: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fontAlgn="b">
                        <a:buNone/>
                      </a:pP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365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1630304"/>
                  </a:ext>
                </a:extLst>
              </a:tr>
              <a:tr h="272288">
                <a:tc>
                  <a:txBody>
                    <a:bodyPr/>
                    <a:lstStyle/>
                    <a:p>
                      <a:pPr marL="0" marR="0" indent="0" algn="ctr" rtl="0" fontAlgn="b">
                        <a:buNone/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Handover succès Rate</a:t>
                      </a: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fontAlgn="b">
                        <a:buNone/>
                      </a:pP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100%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5664325"/>
                  </a:ext>
                </a:extLst>
              </a:tr>
            </a:tbl>
          </a:graphicData>
        </a:graphic>
      </p:graphicFrame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F0C6286-BF3D-E2F1-0075-A871B049AB7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12</a:t>
            </a:fld>
            <a:endParaRPr lang="fr-FR"/>
          </a:p>
        </p:txBody>
      </p:sp>
      <p:pic>
        <p:nvPicPr>
          <p:cNvPr id="2" name="Picture 28">
            <a:extLst>
              <a:ext uri="{FF2B5EF4-FFF2-40B4-BE49-F238E27FC236}">
                <a16:creationId xmlns:a16="http://schemas.microsoft.com/office/drawing/2014/main" id="{00000000-0008-0000-0000-000022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6" y="1577843"/>
            <a:ext cx="3924942" cy="375311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7B06115E-546A-BB85-C2D2-9DB3962D12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499976"/>
              </p:ext>
            </p:extLst>
          </p:nvPr>
        </p:nvGraphicFramePr>
        <p:xfrm>
          <a:off x="749808" y="5613430"/>
          <a:ext cx="7142459" cy="1089150"/>
        </p:xfrm>
        <a:graphic>
          <a:graphicData uri="http://schemas.openxmlformats.org/drawingml/2006/table">
            <a:tbl>
              <a:tblPr/>
              <a:tblGrid>
                <a:gridCol w="2512565">
                  <a:extLst>
                    <a:ext uri="{9D8B030D-6E8A-4147-A177-3AD203B41FA5}">
                      <a16:colId xmlns:a16="http://schemas.microsoft.com/office/drawing/2014/main" val="1338269647"/>
                    </a:ext>
                  </a:extLst>
                </a:gridCol>
                <a:gridCol w="1806788">
                  <a:extLst>
                    <a:ext uri="{9D8B030D-6E8A-4147-A177-3AD203B41FA5}">
                      <a16:colId xmlns:a16="http://schemas.microsoft.com/office/drawing/2014/main" val="1588176149"/>
                    </a:ext>
                  </a:extLst>
                </a:gridCol>
                <a:gridCol w="988087">
                  <a:extLst>
                    <a:ext uri="{9D8B030D-6E8A-4147-A177-3AD203B41FA5}">
                      <a16:colId xmlns:a16="http://schemas.microsoft.com/office/drawing/2014/main" val="1762934513"/>
                    </a:ext>
                  </a:extLst>
                </a:gridCol>
                <a:gridCol w="903394">
                  <a:extLst>
                    <a:ext uri="{9D8B030D-6E8A-4147-A177-3AD203B41FA5}">
                      <a16:colId xmlns:a16="http://schemas.microsoft.com/office/drawing/2014/main" val="2116150781"/>
                    </a:ext>
                  </a:extLst>
                </a:gridCol>
                <a:gridCol w="931625">
                  <a:extLst>
                    <a:ext uri="{9D8B030D-6E8A-4147-A177-3AD203B41FA5}">
                      <a16:colId xmlns:a16="http://schemas.microsoft.com/office/drawing/2014/main" val="1156727683"/>
                    </a:ext>
                  </a:extLst>
                </a:gridCol>
              </a:tblGrid>
              <a:tr h="21783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Étiquettes de lignes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FDD_1800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FDD_2100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FDD_800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 général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003241"/>
                  </a:ext>
                </a:extLst>
              </a:tr>
              <a:tr h="21783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FDD_1800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9967395"/>
                  </a:ext>
                </a:extLst>
              </a:tr>
              <a:tr h="21783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FDD_2100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7203453"/>
                  </a:ext>
                </a:extLst>
              </a:tr>
              <a:tr h="21783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FDD_800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9913747"/>
                  </a:ext>
                </a:extLst>
              </a:tr>
              <a:tr h="21783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 général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365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1976895"/>
                  </a:ext>
                </a:extLst>
              </a:tr>
            </a:tbl>
          </a:graphicData>
        </a:graphic>
      </p:graphicFrame>
      <p:graphicFrame>
        <p:nvGraphicFramePr>
          <p:cNvPr id="4" name="Objet 3">
            <a:extLst>
              <a:ext uri="{FF2B5EF4-FFF2-40B4-BE49-F238E27FC236}">
                <a16:creationId xmlns:a16="http://schemas.microsoft.com/office/drawing/2014/main" id="{08765ED8-4848-09A6-F78D-5FDEB95B62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3678882"/>
              </p:ext>
            </p:extLst>
          </p:nvPr>
        </p:nvGraphicFramePr>
        <p:xfrm>
          <a:off x="7620000" y="4655407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5" imgW="914400" imgH="792417" progId="Excel.Sheet.12">
                  <p:embed/>
                </p:oleObj>
              </mc:Choice>
              <mc:Fallback>
                <p:oleObj name="Worksheet" showAsIcon="1" r:id="rId5" imgW="914400" imgH="79241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20000" y="4655407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0456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>
          <a:extLst>
            <a:ext uri="{FF2B5EF4-FFF2-40B4-BE49-F238E27FC236}">
              <a16:creationId xmlns:a16="http://schemas.microsoft.com/office/drawing/2014/main" id="{C589711B-B81E-FF7A-A797-CD53AC5713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6">
            <a:extLst>
              <a:ext uri="{FF2B5EF4-FFF2-40B4-BE49-F238E27FC236}">
                <a16:creationId xmlns:a16="http://schemas.microsoft.com/office/drawing/2014/main" id="{701D3EE4-4B4E-02B8-0DEE-15A03A223F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2" y="45473"/>
            <a:ext cx="7379495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Voice Stats 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(</a:t>
            </a:r>
            <a:r>
              <a:rPr lang="fr-FR" sz="12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VoLTE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 call stats)</a:t>
            </a:r>
            <a:endParaRPr sz="12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15" name="Google Shape;315;p26">
            <a:extLst>
              <a:ext uri="{FF2B5EF4-FFF2-40B4-BE49-F238E27FC236}">
                <a16:creationId xmlns:a16="http://schemas.microsoft.com/office/drawing/2014/main" id="{1F2D73C1-EB11-1A6C-72C4-5C721BE7B8C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26">
            <a:extLst>
              <a:ext uri="{FF2B5EF4-FFF2-40B4-BE49-F238E27FC236}">
                <a16:creationId xmlns:a16="http://schemas.microsoft.com/office/drawing/2014/main" id="{ABD361B5-4D45-F89A-B44C-8C7FF9975EEC}"/>
              </a:ext>
            </a:extLst>
          </p:cNvPr>
          <p:cNvSpPr txBox="1"/>
          <p:nvPr/>
        </p:nvSpPr>
        <p:spPr>
          <a:xfrm>
            <a:off x="7812360" y="577245"/>
            <a:ext cx="1944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dirty="0"/>
          </a:p>
        </p:txBody>
      </p:sp>
      <p:graphicFrame>
        <p:nvGraphicFramePr>
          <p:cNvPr id="8" name="Google Shape;316;p26">
            <a:extLst>
              <a:ext uri="{FF2B5EF4-FFF2-40B4-BE49-F238E27FC236}">
                <a16:creationId xmlns:a16="http://schemas.microsoft.com/office/drawing/2014/main" id="{BE7B096E-09DB-A920-7988-1E18EECEA5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9589749"/>
              </p:ext>
            </p:extLst>
          </p:nvPr>
        </p:nvGraphicFramePr>
        <p:xfrm>
          <a:off x="522900" y="2298290"/>
          <a:ext cx="3504544" cy="2048767"/>
        </p:xfrm>
        <a:graphic>
          <a:graphicData uri="http://schemas.openxmlformats.org/drawingml/2006/table">
            <a:tbl>
              <a:tblPr firstRow="1" bandRow="1">
                <a:noFill/>
                <a:tableStyleId>{4C364B3D-CDA1-40E0-B16F-5747D3E3366F}</a:tableStyleId>
              </a:tblPr>
              <a:tblGrid>
                <a:gridCol w="2369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5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6252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fr-FR" sz="1600" u="none" strike="noStrike" cap="none" dirty="0"/>
                        <a:t>Voice KPIs</a:t>
                      </a:r>
                      <a:endParaRPr sz="1600" dirty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78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</a:t>
                      </a: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Call </a:t>
                      </a: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Attempts</a:t>
                      </a:r>
                      <a:endParaRPr sz="1100" b="1" u="none" strike="noStrike" cap="none" dirty="0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80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65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</a:t>
                      </a: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Dropped</a:t>
                      </a: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Calls 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1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61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Call Drop Rate (%)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1,25%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2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b="1" i="0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HO success rate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1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100%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469288570"/>
                  </a:ext>
                </a:extLst>
              </a:tr>
            </a:tbl>
          </a:graphicData>
        </a:graphic>
      </p:graphicFrame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5208AA4-C8E6-CCAE-47FA-95E54287ECE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13</a:t>
            </a:fld>
            <a:endParaRPr lang="fr-FR"/>
          </a:p>
        </p:txBody>
      </p:sp>
      <p:pic>
        <p:nvPicPr>
          <p:cNvPr id="4" name="Picture 33">
            <a:extLst>
              <a:ext uri="{FF2B5EF4-FFF2-40B4-BE49-F238E27FC236}">
                <a16:creationId xmlns:a16="http://schemas.microsoft.com/office/drawing/2014/main" id="{00000000-0008-0000-0000-000027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376892" y="1661939"/>
            <a:ext cx="4244208" cy="3946290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668829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>
          <a:extLst>
            <a:ext uri="{FF2B5EF4-FFF2-40B4-BE49-F238E27FC236}">
              <a16:creationId xmlns:a16="http://schemas.microsoft.com/office/drawing/2014/main" id="{773CFB09-603E-EC67-CE3F-BF3B62AF1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6">
            <a:extLst>
              <a:ext uri="{FF2B5EF4-FFF2-40B4-BE49-F238E27FC236}">
                <a16:creationId xmlns:a16="http://schemas.microsoft.com/office/drawing/2014/main" id="{F46ED0F3-9AC7-3CEC-3E5C-E0A5DF0501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2" y="45473"/>
            <a:ext cx="7379495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Voice Stats 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(</a:t>
            </a:r>
            <a:r>
              <a:rPr lang="fr-FR" sz="12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VoLTE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 call stats)</a:t>
            </a:r>
            <a:endParaRPr sz="12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15" name="Google Shape;315;p26">
            <a:extLst>
              <a:ext uri="{FF2B5EF4-FFF2-40B4-BE49-F238E27FC236}">
                <a16:creationId xmlns:a16="http://schemas.microsoft.com/office/drawing/2014/main" id="{0ACC68AC-A758-E7DC-CBFC-BEF4776BBC8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Google Shape;316;p26">
            <a:extLst>
              <a:ext uri="{FF2B5EF4-FFF2-40B4-BE49-F238E27FC236}">
                <a16:creationId xmlns:a16="http://schemas.microsoft.com/office/drawing/2014/main" id="{38E79439-2D4E-756C-2FC7-CE568F0350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7673508"/>
              </p:ext>
            </p:extLst>
          </p:nvPr>
        </p:nvGraphicFramePr>
        <p:xfrm>
          <a:off x="359532" y="2000289"/>
          <a:ext cx="3706760" cy="2728851"/>
        </p:xfrm>
        <a:graphic>
          <a:graphicData uri="http://schemas.openxmlformats.org/drawingml/2006/table">
            <a:tbl>
              <a:tblPr firstRow="1" bandRow="1">
                <a:noFill/>
                <a:tableStyleId>{4C364B3D-CDA1-40E0-B16F-5747D3E3366F}</a:tableStyleId>
              </a:tblPr>
              <a:tblGrid>
                <a:gridCol w="2506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0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6058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fr-FR" sz="1600" u="none" strike="noStrike" cap="none" dirty="0"/>
                        <a:t>Voice KPIs</a:t>
                      </a:r>
                      <a:endParaRPr sz="1600" dirty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19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</a:t>
                      </a: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Call </a:t>
                      </a: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Attempts</a:t>
                      </a:r>
                      <a:endParaRPr sz="1100" b="1" u="none" strike="noStrike" cap="none" dirty="0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448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19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 Call Setup</a:t>
                      </a:r>
                      <a:endParaRPr sz="11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445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19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 Blocked Calls</a:t>
                      </a:r>
                      <a:endParaRPr sz="11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3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68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Setup </a:t>
                      </a: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Succes</a:t>
                      </a: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Rate (%)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99,33%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19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Call Block Rate (%)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100" dirty="0"/>
                        <a:t>0,66%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23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b="1" i="0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Call Setup Time IMS Voice </a:t>
                      </a:r>
                      <a:r>
                        <a:rPr lang="fr-FR" sz="1100" b="1" i="0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Average</a:t>
                      </a:r>
                      <a:r>
                        <a:rPr lang="fr-FR" sz="1100" b="1" i="0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(Sec)</a:t>
                      </a:r>
                      <a:endParaRPr lang="en-US" sz="1100" b="1" i="0" u="none" strike="noStrike" cap="none" dirty="0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2,56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469288570"/>
                  </a:ext>
                </a:extLst>
              </a:tr>
            </a:tbl>
          </a:graphicData>
        </a:graphic>
      </p:graphicFrame>
      <p:sp>
        <p:nvSpPr>
          <p:cNvPr id="2" name="Google Shape;326;p27">
            <a:extLst>
              <a:ext uri="{FF2B5EF4-FFF2-40B4-BE49-F238E27FC236}">
                <a16:creationId xmlns:a16="http://schemas.microsoft.com/office/drawing/2014/main" id="{DD946B76-91F5-B366-6190-91F04AD14702}"/>
              </a:ext>
            </a:extLst>
          </p:cNvPr>
          <p:cNvSpPr txBox="1"/>
          <p:nvPr/>
        </p:nvSpPr>
        <p:spPr>
          <a:xfrm>
            <a:off x="7812360" y="577245"/>
            <a:ext cx="1944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929866-D547-3D9F-5B13-D7D90C31D8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14</a:t>
            </a:fld>
            <a:endParaRPr lang="fr-FR"/>
          </a:p>
        </p:txBody>
      </p:sp>
      <p:pic>
        <p:nvPicPr>
          <p:cNvPr id="5" name="Picture 34">
            <a:extLst>
              <a:ext uri="{FF2B5EF4-FFF2-40B4-BE49-F238E27FC236}">
                <a16:creationId xmlns:a16="http://schemas.microsoft.com/office/drawing/2014/main" id="{00000000-0008-0000-0000-000028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443985" y="1553663"/>
            <a:ext cx="4242816" cy="3914449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767595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>
          <a:extLst>
            <a:ext uri="{FF2B5EF4-FFF2-40B4-BE49-F238E27FC236}">
              <a16:creationId xmlns:a16="http://schemas.microsoft.com/office/drawing/2014/main" id="{3601E26E-7F98-0747-5525-BD61782540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6">
            <a:extLst>
              <a:ext uri="{FF2B5EF4-FFF2-40B4-BE49-F238E27FC236}">
                <a16:creationId xmlns:a16="http://schemas.microsoft.com/office/drawing/2014/main" id="{7D8A024D-74DF-2D88-327C-D58BD96E56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2" y="45473"/>
            <a:ext cx="7379495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Voice Stats 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(</a:t>
            </a:r>
            <a:r>
              <a:rPr lang="fr-FR" sz="12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VoLTE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 call stats)</a:t>
            </a:r>
            <a:endParaRPr sz="12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15" name="Google Shape;315;p26">
            <a:extLst>
              <a:ext uri="{FF2B5EF4-FFF2-40B4-BE49-F238E27FC236}">
                <a16:creationId xmlns:a16="http://schemas.microsoft.com/office/drawing/2014/main" id="{3E87B8F2-72D7-E3DE-FA81-95E3AE52E58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Google Shape;298;p24">
            <a:extLst>
              <a:ext uri="{FF2B5EF4-FFF2-40B4-BE49-F238E27FC236}">
                <a16:creationId xmlns:a16="http://schemas.microsoft.com/office/drawing/2014/main" id="{B137D6DF-17F9-5F30-F84E-5ECB979C2D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908191"/>
              </p:ext>
            </p:extLst>
          </p:nvPr>
        </p:nvGraphicFramePr>
        <p:xfrm>
          <a:off x="1052052" y="2041412"/>
          <a:ext cx="6499122" cy="3307110"/>
        </p:xfrm>
        <a:graphic>
          <a:graphicData uri="http://schemas.openxmlformats.org/drawingml/2006/table">
            <a:tbl>
              <a:tblPr>
                <a:noFill/>
                <a:tableStyleId>{662FC2C9-1556-42F0-98CC-4F170DC24DCD}</a:tableStyleId>
              </a:tblPr>
              <a:tblGrid>
                <a:gridCol w="4312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6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3689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fr-FR" sz="2000" b="1" i="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KPIs</a:t>
                      </a: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689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VoLTE Call Setup SR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dirty="0"/>
                        <a:t>99,33%</a:t>
                      </a: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689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Call Setup Time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dirty="0"/>
                        <a:t>2,56</a:t>
                      </a: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689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VoLTE Drop Call Rate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dirty="0"/>
                        <a:t>1,25%</a:t>
                      </a:r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234261"/>
                  </a:ext>
                </a:extLst>
              </a:tr>
              <a:tr h="61191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Speech Quality - MOS (% of the samples &gt;3,5)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92,90%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6236754"/>
                  </a:ext>
                </a:extLst>
              </a:tr>
              <a:tr h="393066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strike="noStrike" cap="none" dirty="0" err="1"/>
                        <a:t>Average</a:t>
                      </a:r>
                      <a:r>
                        <a:rPr lang="fr-FR" sz="1400" u="none" strike="noStrike" cap="none" dirty="0"/>
                        <a:t> MOS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4,19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8040381"/>
                  </a:ext>
                </a:extLst>
              </a:tr>
              <a:tr h="383689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VoLTE Handover SR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100%</a:t>
                      </a:r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8109302"/>
                  </a:ext>
                </a:extLst>
              </a:tr>
              <a:tr h="383689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VoLTE SRVCC SR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-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5053412"/>
                  </a:ext>
                </a:extLst>
              </a:tr>
            </a:tbl>
          </a:graphicData>
        </a:graphic>
      </p:graphicFrame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399C96D-5CE9-4C84-39FC-021C7A7E0D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5022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>
          <a:extLst>
            <a:ext uri="{FF2B5EF4-FFF2-40B4-BE49-F238E27FC236}">
              <a16:creationId xmlns:a16="http://schemas.microsoft.com/office/drawing/2014/main" id="{32762A40-DD04-C11A-3270-F434A7FEF4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14">
            <a:extLst>
              <a:ext uri="{FF2B5EF4-FFF2-40B4-BE49-F238E27FC236}">
                <a16:creationId xmlns:a16="http://schemas.microsoft.com/office/drawing/2014/main" id="{FB8745DF-4412-D36B-6581-F32E6AEEB32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22;p5">
            <a:extLst>
              <a:ext uri="{FF2B5EF4-FFF2-40B4-BE49-F238E27FC236}">
                <a16:creationId xmlns:a16="http://schemas.microsoft.com/office/drawing/2014/main" id="{F1447C27-456A-D0F8-B632-6984B0CFFC65}"/>
              </a:ext>
            </a:extLst>
          </p:cNvPr>
          <p:cNvSpPr txBox="1"/>
          <p:nvPr/>
        </p:nvSpPr>
        <p:spPr>
          <a:xfrm>
            <a:off x="6479640" y="3429000"/>
            <a:ext cx="194421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 sz="2400" dirty="0"/>
          </a:p>
        </p:txBody>
      </p:sp>
      <p:sp>
        <p:nvSpPr>
          <p:cNvPr id="6" name="Google Shape;334;p28">
            <a:extLst>
              <a:ext uri="{FF2B5EF4-FFF2-40B4-BE49-F238E27FC236}">
                <a16:creationId xmlns:a16="http://schemas.microsoft.com/office/drawing/2014/main" id="{7CD338B9-B3BE-A0AC-1ACE-E343AA1B2C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Voice Call - Blocked call</a:t>
            </a:r>
            <a:endParaRPr sz="2500" b="1" u="sng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B9CFE63-51CF-2B92-6CF7-F36181EBC65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16</a:t>
            </a:fld>
            <a:endParaRPr lang="fr-FR"/>
          </a:p>
        </p:txBody>
      </p:sp>
      <p:graphicFrame>
        <p:nvGraphicFramePr>
          <p:cNvPr id="4" name="Objet 3">
            <a:extLst>
              <a:ext uri="{FF2B5EF4-FFF2-40B4-BE49-F238E27FC236}">
                <a16:creationId xmlns:a16="http://schemas.microsoft.com/office/drawing/2014/main" id="{6F92E106-9BDA-B1AA-1B67-98602DC60B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290688"/>
              </p:ext>
            </p:extLst>
          </p:nvPr>
        </p:nvGraphicFramePr>
        <p:xfrm>
          <a:off x="6626121" y="4211701"/>
          <a:ext cx="1091415" cy="945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4" imgW="914400" imgH="792417" progId="Excel.Sheet.12">
                  <p:embed/>
                </p:oleObj>
              </mc:Choice>
              <mc:Fallback>
                <p:oleObj name="Worksheet" showAsIcon="1" r:id="rId4" imgW="914400" imgH="79241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26121" y="4211701"/>
                        <a:ext cx="1091415" cy="9455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32">
            <a:extLst>
              <a:ext uri="{FF2B5EF4-FFF2-40B4-BE49-F238E27FC236}">
                <a16:creationId xmlns:a16="http://schemas.microsoft.com/office/drawing/2014/main" id="{00000000-0008-0000-0000-000026000000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796773" y="1616855"/>
            <a:ext cx="4823352" cy="4381609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620659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>
          <a:extLst>
            <a:ext uri="{FF2B5EF4-FFF2-40B4-BE49-F238E27FC236}">
              <a16:creationId xmlns:a16="http://schemas.microsoft.com/office/drawing/2014/main" id="{939B859E-94F9-A245-E490-55FCACAFA5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14">
            <a:extLst>
              <a:ext uri="{FF2B5EF4-FFF2-40B4-BE49-F238E27FC236}">
                <a16:creationId xmlns:a16="http://schemas.microsoft.com/office/drawing/2014/main" id="{975D7C91-AEF2-BD55-B34D-8E057D61D8D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334;p28">
            <a:extLst>
              <a:ext uri="{FF2B5EF4-FFF2-40B4-BE49-F238E27FC236}">
                <a16:creationId xmlns:a16="http://schemas.microsoft.com/office/drawing/2014/main" id="{ADDBDB73-AEA9-AE43-6893-9E2ED52F2AE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rgbClr val="595959"/>
              </a:buClr>
              <a:buSzPts val="2500"/>
            </a:pPr>
            <a:r>
              <a:rPr lang="fr-FR" sz="25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Voice Call - </a:t>
            </a:r>
            <a:r>
              <a:rPr lang="fr-FR" sz="2500" b="1" u="sng" dirty="0" err="1">
                <a:solidFill>
                  <a:srgbClr val="595959"/>
                </a:solidFill>
                <a:latin typeface="Arial Rounded"/>
              </a:rPr>
              <a:t>Dropped</a:t>
            </a:r>
            <a:r>
              <a:rPr lang="fr-FR" sz="2500" b="1" u="sng" dirty="0">
                <a:solidFill>
                  <a:srgbClr val="595959"/>
                </a:solidFill>
                <a:latin typeface="Arial Rounded"/>
              </a:rPr>
              <a:t> Call</a:t>
            </a:r>
            <a:endParaRPr sz="2500" b="1" u="sng" dirty="0">
              <a:solidFill>
                <a:srgbClr val="595959"/>
              </a:solidFill>
              <a:latin typeface="Arial Rounded"/>
              <a:sym typeface="Arial Rounded"/>
            </a:endParaRPr>
          </a:p>
        </p:txBody>
      </p:sp>
      <p:sp>
        <p:nvSpPr>
          <p:cNvPr id="4" name="Google Shape;122;p5">
            <a:extLst>
              <a:ext uri="{FF2B5EF4-FFF2-40B4-BE49-F238E27FC236}">
                <a16:creationId xmlns:a16="http://schemas.microsoft.com/office/drawing/2014/main" id="{38C58C85-759C-8676-946A-C7B1C39D7513}"/>
              </a:ext>
            </a:extLst>
          </p:cNvPr>
          <p:cNvSpPr txBox="1"/>
          <p:nvPr/>
        </p:nvSpPr>
        <p:spPr>
          <a:xfrm>
            <a:off x="6479640" y="3429000"/>
            <a:ext cx="194421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sz="2400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C5FF798-8168-D767-0D05-173CE318B3E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17</a:t>
            </a:fld>
            <a:endParaRPr lang="fr-FR"/>
          </a:p>
        </p:txBody>
      </p:sp>
      <p:pic>
        <p:nvPicPr>
          <p:cNvPr id="2" name="Picture 32">
            <a:extLst>
              <a:ext uri="{FF2B5EF4-FFF2-40B4-BE49-F238E27FC236}">
                <a16:creationId xmlns:a16="http://schemas.microsoft.com/office/drawing/2014/main" id="{00000000-0008-0000-0000-000026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20144" y="1609495"/>
            <a:ext cx="4690872" cy="4929417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5" name="Objet 4">
            <a:extLst>
              <a:ext uri="{FF2B5EF4-FFF2-40B4-BE49-F238E27FC236}">
                <a16:creationId xmlns:a16="http://schemas.microsoft.com/office/drawing/2014/main" id="{F9CDE946-74A4-3E62-C833-093EDCCFDA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5007786"/>
              </p:ext>
            </p:extLst>
          </p:nvPr>
        </p:nvGraphicFramePr>
        <p:xfrm>
          <a:off x="6739128" y="4074203"/>
          <a:ext cx="1014984" cy="879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5" imgW="914400" imgH="792417" progId="Excel.Sheet.12">
                  <p:embed/>
                </p:oleObj>
              </mc:Choice>
              <mc:Fallback>
                <p:oleObj name="Worksheet" showAsIcon="1" r:id="rId5" imgW="914400" imgH="79241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39128" y="4074203"/>
                        <a:ext cx="1014984" cy="8793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24029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>
          <a:extLst>
            <a:ext uri="{FF2B5EF4-FFF2-40B4-BE49-F238E27FC236}">
              <a16:creationId xmlns:a16="http://schemas.microsoft.com/office/drawing/2014/main" id="{8613D38C-AF87-AA1C-694A-539E9E90A1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>
            <a:extLst>
              <a:ext uri="{FF2B5EF4-FFF2-40B4-BE49-F238E27FC236}">
                <a16:creationId xmlns:a16="http://schemas.microsoft.com/office/drawing/2014/main" id="{C131C1B7-D629-CD8C-6C76-059C1372D77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Voice Quality Metrics</a:t>
            </a:r>
          </a:p>
        </p:txBody>
      </p:sp>
      <p:pic>
        <p:nvPicPr>
          <p:cNvPr id="381" name="Google Shape;381;p32">
            <a:extLst>
              <a:ext uri="{FF2B5EF4-FFF2-40B4-BE49-F238E27FC236}">
                <a16:creationId xmlns:a16="http://schemas.microsoft.com/office/drawing/2014/main" id="{6EF89267-6FFE-EF3D-F3AC-D650ED3D239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32">
            <a:extLst>
              <a:ext uri="{FF2B5EF4-FFF2-40B4-BE49-F238E27FC236}">
                <a16:creationId xmlns:a16="http://schemas.microsoft.com/office/drawing/2014/main" id="{D0B4DC11-1A2C-20E8-43AC-C04C27C51F87}"/>
              </a:ext>
            </a:extLst>
          </p:cNvPr>
          <p:cNvSpPr txBox="1"/>
          <p:nvPr/>
        </p:nvSpPr>
        <p:spPr>
          <a:xfrm>
            <a:off x="6858000" y="677876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lang="fr-FR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F4CA542-6D2B-EE44-03D9-EDD7DDCC7C7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18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7795096-8A07-31E9-C46F-DF3312FAF5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4909" y="1701555"/>
            <a:ext cx="6118823" cy="452140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F2A60A1-534A-BA4A-5FB1-FC7F6FE296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7992" y="5241749"/>
            <a:ext cx="1895740" cy="98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403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>
          <a:extLst>
            <a:ext uri="{FF2B5EF4-FFF2-40B4-BE49-F238E27FC236}">
              <a16:creationId xmlns:a16="http://schemas.microsoft.com/office/drawing/2014/main" id="{8C7F49CB-7AF7-C93C-5A38-165992569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>
            <a:extLst>
              <a:ext uri="{FF2B5EF4-FFF2-40B4-BE49-F238E27FC236}">
                <a16:creationId xmlns:a16="http://schemas.microsoft.com/office/drawing/2014/main" id="{2364B80C-24D8-1DFA-953E-F182136CF9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Scanner_RSRP</a:t>
            </a:r>
            <a:endParaRPr lang="fr-FR" sz="25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81" name="Google Shape;381;p32">
            <a:extLst>
              <a:ext uri="{FF2B5EF4-FFF2-40B4-BE49-F238E27FC236}">
                <a16:creationId xmlns:a16="http://schemas.microsoft.com/office/drawing/2014/main" id="{688B53C8-4D98-2348-D3FE-43026198D34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4387BEF-5298-0CF8-3812-85EE0052521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19</a:t>
            </a:fld>
            <a:endParaRPr lang="fr-FR"/>
          </a:p>
        </p:txBody>
      </p:sp>
      <p:sp>
        <p:nvSpPr>
          <p:cNvPr id="2" name="Google Shape;383;p32">
            <a:extLst>
              <a:ext uri="{FF2B5EF4-FFF2-40B4-BE49-F238E27FC236}">
                <a16:creationId xmlns:a16="http://schemas.microsoft.com/office/drawing/2014/main" id="{CBCDEF13-42FE-075C-F4EE-0F5146827E0E}"/>
              </a:ext>
            </a:extLst>
          </p:cNvPr>
          <p:cNvSpPr txBox="1"/>
          <p:nvPr/>
        </p:nvSpPr>
        <p:spPr>
          <a:xfrm>
            <a:off x="6153912" y="677876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L2100</a:t>
            </a:r>
            <a:endParaRPr lang="fr-F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D963784-351D-C7B1-63AE-F1A3851123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069" y="1494945"/>
            <a:ext cx="7214616" cy="480379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8F4B02F-67D2-641C-1505-445134A411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4314" y="5222489"/>
            <a:ext cx="2124371" cy="110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596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1203341" y="1916832"/>
            <a:ext cx="6858048" cy="560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Arial Rounded"/>
              <a:buNone/>
            </a:pPr>
            <a:r>
              <a:rPr lang="fr-FR" sz="36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DT Scénario</a:t>
            </a:r>
            <a:endParaRPr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467544" y="2852936"/>
            <a:ext cx="8329642" cy="2185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fr-FR" dirty="0"/>
              <a:t> </a:t>
            </a: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</a:pPr>
            <a:r>
              <a:rPr lang="fr-FR" sz="2000" b="1" dirty="0">
                <a:solidFill>
                  <a:srgbClr val="3F3F3F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 (10s)</a:t>
            </a: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</a:pPr>
            <a:r>
              <a:rPr lang="fr-FR" sz="2000" b="1" dirty="0">
                <a:solidFill>
                  <a:srgbClr val="3F3F3F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</a:t>
            </a:r>
            <a:r>
              <a:rPr lang="fr-FR" sz="2000" b="1">
                <a:solidFill>
                  <a:srgbClr val="3F3F3F"/>
                </a:solidFill>
                <a:latin typeface="Arial Rounded"/>
                <a:ea typeface="Arial Rounded"/>
                <a:cs typeface="Arial Rounded"/>
                <a:sym typeface="Arial Rounded"/>
              </a:rPr>
              <a:t>call (2min</a:t>
            </a:r>
            <a:r>
              <a:rPr lang="fr-FR" sz="2000" b="1" dirty="0">
                <a:solidFill>
                  <a:srgbClr val="3F3F3F"/>
                </a:solidFill>
                <a:latin typeface="Arial Rounded"/>
                <a:ea typeface="Arial Rounded"/>
                <a:cs typeface="Arial Rounded"/>
                <a:sym typeface="Arial Rounded"/>
              </a:rPr>
              <a:t>)</a:t>
            </a:r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</a:pPr>
            <a:r>
              <a:rPr lang="fr-FR" sz="2000" b="1" dirty="0">
                <a:solidFill>
                  <a:srgbClr val="3F3F3F"/>
                </a:solidFill>
                <a:latin typeface="Arial Rounded"/>
                <a:ea typeface="Arial Rounded"/>
                <a:cs typeface="Arial Rounded"/>
                <a:sym typeface="Arial Rounded"/>
              </a:rPr>
              <a:t>Scanner</a:t>
            </a:r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349" y="188640"/>
            <a:ext cx="1970378" cy="10523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475CF2E-8C6B-1B40-6277-EC47FD02DDD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2</a:t>
            </a:fld>
            <a:endParaRPr lang="fr-F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>
          <a:extLst>
            <a:ext uri="{FF2B5EF4-FFF2-40B4-BE49-F238E27FC236}">
              <a16:creationId xmlns:a16="http://schemas.microsoft.com/office/drawing/2014/main" id="{9F16347E-8052-4E57-8027-76B4DFFA55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>
            <a:extLst>
              <a:ext uri="{FF2B5EF4-FFF2-40B4-BE49-F238E27FC236}">
                <a16:creationId xmlns:a16="http://schemas.microsoft.com/office/drawing/2014/main" id="{1DE1C4E4-6080-D1F5-0A01-F76D63B8EB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Scanner_RSRP</a:t>
            </a:r>
            <a:endParaRPr lang="fr-FR" sz="25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81" name="Google Shape;381;p32">
            <a:extLst>
              <a:ext uri="{FF2B5EF4-FFF2-40B4-BE49-F238E27FC236}">
                <a16:creationId xmlns:a16="http://schemas.microsoft.com/office/drawing/2014/main" id="{E97D208F-7267-4633-41F0-CDCB964D44D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FE3EF92-391A-9BA8-4944-537AD6CBD84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20</a:t>
            </a:fld>
            <a:endParaRPr lang="fr-FR"/>
          </a:p>
        </p:txBody>
      </p:sp>
      <p:sp>
        <p:nvSpPr>
          <p:cNvPr id="2" name="Google Shape;383;p32">
            <a:extLst>
              <a:ext uri="{FF2B5EF4-FFF2-40B4-BE49-F238E27FC236}">
                <a16:creationId xmlns:a16="http://schemas.microsoft.com/office/drawing/2014/main" id="{A0BFAB0A-EEF8-7D82-16C4-183292571A29}"/>
              </a:ext>
            </a:extLst>
          </p:cNvPr>
          <p:cNvSpPr txBox="1"/>
          <p:nvPr/>
        </p:nvSpPr>
        <p:spPr>
          <a:xfrm>
            <a:off x="6153912" y="677876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L800</a:t>
            </a:r>
            <a:endParaRPr lang="fr-F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927F2AE-21C4-D5C2-C38A-ED187F16A5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421" y="1494945"/>
            <a:ext cx="7410455" cy="486140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775B789-2B4F-33CB-90F4-88123EE6A2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9090" y="5375138"/>
            <a:ext cx="2086266" cy="98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6934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>
          <a:extLst>
            <a:ext uri="{FF2B5EF4-FFF2-40B4-BE49-F238E27FC236}">
              <a16:creationId xmlns:a16="http://schemas.microsoft.com/office/drawing/2014/main" id="{43750032-410E-DBE5-0B77-F46A902C75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>
            <a:extLst>
              <a:ext uri="{FF2B5EF4-FFF2-40B4-BE49-F238E27FC236}">
                <a16:creationId xmlns:a16="http://schemas.microsoft.com/office/drawing/2014/main" id="{166C28D1-D03D-A140-4C70-C493922416E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Scanner_RSRP</a:t>
            </a:r>
            <a:endParaRPr lang="fr-FR" sz="25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81" name="Google Shape;381;p32">
            <a:extLst>
              <a:ext uri="{FF2B5EF4-FFF2-40B4-BE49-F238E27FC236}">
                <a16:creationId xmlns:a16="http://schemas.microsoft.com/office/drawing/2014/main" id="{48269659-8E88-7AA1-6DC9-45D25085BF9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60DE12D-A796-F067-9DA9-939F67C661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21</a:t>
            </a:fld>
            <a:endParaRPr lang="fr-FR"/>
          </a:p>
        </p:txBody>
      </p:sp>
      <p:sp>
        <p:nvSpPr>
          <p:cNvPr id="2" name="Google Shape;383;p32">
            <a:extLst>
              <a:ext uri="{FF2B5EF4-FFF2-40B4-BE49-F238E27FC236}">
                <a16:creationId xmlns:a16="http://schemas.microsoft.com/office/drawing/2014/main" id="{5ED5BFE7-1DC6-55BE-053F-5ECFFE48642C}"/>
              </a:ext>
            </a:extLst>
          </p:cNvPr>
          <p:cNvSpPr txBox="1"/>
          <p:nvPr/>
        </p:nvSpPr>
        <p:spPr>
          <a:xfrm>
            <a:off x="6153912" y="677876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L1800</a:t>
            </a:r>
            <a:endParaRPr lang="fr-F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14EB35D-FE88-AF72-24EE-5C3A81B6C6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60" y="1382014"/>
            <a:ext cx="7616952" cy="497433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DB7DABE-3B6F-B3D1-5ED6-2FA15D5901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4593" y="5298927"/>
            <a:ext cx="2105319" cy="105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0321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>
          <a:extLst>
            <a:ext uri="{FF2B5EF4-FFF2-40B4-BE49-F238E27FC236}">
              <a16:creationId xmlns:a16="http://schemas.microsoft.com/office/drawing/2014/main" id="{1F28CA2D-004E-6F10-D047-96424F46EA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>
            <a:extLst>
              <a:ext uri="{FF2B5EF4-FFF2-40B4-BE49-F238E27FC236}">
                <a16:creationId xmlns:a16="http://schemas.microsoft.com/office/drawing/2014/main" id="{81FE1D17-1A09-2C71-3F29-51823C658B6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Scanner_RSCP</a:t>
            </a:r>
            <a:endParaRPr lang="fr-FR" sz="25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81" name="Google Shape;381;p32">
            <a:extLst>
              <a:ext uri="{FF2B5EF4-FFF2-40B4-BE49-F238E27FC236}">
                <a16:creationId xmlns:a16="http://schemas.microsoft.com/office/drawing/2014/main" id="{CA2044C9-5024-4739-E276-3262F0B2C60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132E46D-925B-ACFD-25CE-C8FB25A8CA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22</a:t>
            </a:fld>
            <a:endParaRPr lang="fr-FR"/>
          </a:p>
        </p:txBody>
      </p:sp>
      <p:sp>
        <p:nvSpPr>
          <p:cNvPr id="2" name="Google Shape;383;p32">
            <a:extLst>
              <a:ext uri="{FF2B5EF4-FFF2-40B4-BE49-F238E27FC236}">
                <a16:creationId xmlns:a16="http://schemas.microsoft.com/office/drawing/2014/main" id="{9719E0B5-26D9-EFE7-1362-FCEBB35D7DDE}"/>
              </a:ext>
            </a:extLst>
          </p:cNvPr>
          <p:cNvSpPr txBox="1"/>
          <p:nvPr/>
        </p:nvSpPr>
        <p:spPr>
          <a:xfrm>
            <a:off x="6153912" y="677876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U2100</a:t>
            </a:r>
            <a:endParaRPr lang="fr-F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2FF1BB9-ABC6-E342-03B2-388BE9636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016" y="1361146"/>
            <a:ext cx="7387968" cy="499520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409639E-426D-4767-D7DD-F109C86625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9244" y="5222717"/>
            <a:ext cx="2076740" cy="113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2344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>
          <a:extLst>
            <a:ext uri="{FF2B5EF4-FFF2-40B4-BE49-F238E27FC236}">
              <a16:creationId xmlns:a16="http://schemas.microsoft.com/office/drawing/2014/main" id="{1090DFFE-DA8E-0C73-823E-FC2BBFC92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>
            <a:extLst>
              <a:ext uri="{FF2B5EF4-FFF2-40B4-BE49-F238E27FC236}">
                <a16:creationId xmlns:a16="http://schemas.microsoft.com/office/drawing/2014/main" id="{E43136A2-545A-9412-DE48-2634805B05F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Scanner_RSCP</a:t>
            </a:r>
            <a:endParaRPr lang="fr-FR" sz="25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81" name="Google Shape;381;p32">
            <a:extLst>
              <a:ext uri="{FF2B5EF4-FFF2-40B4-BE49-F238E27FC236}">
                <a16:creationId xmlns:a16="http://schemas.microsoft.com/office/drawing/2014/main" id="{B702E19B-E714-C838-3D8C-5C5360BF57B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DB8B27A-2C2D-7746-0B26-791DD06D27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23</a:t>
            </a:fld>
            <a:endParaRPr lang="fr-FR"/>
          </a:p>
        </p:txBody>
      </p:sp>
      <p:sp>
        <p:nvSpPr>
          <p:cNvPr id="2" name="Google Shape;383;p32">
            <a:extLst>
              <a:ext uri="{FF2B5EF4-FFF2-40B4-BE49-F238E27FC236}">
                <a16:creationId xmlns:a16="http://schemas.microsoft.com/office/drawing/2014/main" id="{61BBC4FB-74ED-D4DF-7F26-C4786198E49B}"/>
              </a:ext>
            </a:extLst>
          </p:cNvPr>
          <p:cNvSpPr txBox="1"/>
          <p:nvPr/>
        </p:nvSpPr>
        <p:spPr>
          <a:xfrm>
            <a:off x="6153912" y="677876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900</a:t>
            </a:r>
            <a:endParaRPr lang="fr-F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4E24F0C-7AA8-087C-D794-9AD7BFFE4C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254" y="1324729"/>
            <a:ext cx="7365492" cy="503162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8788EF3-B7A9-08C5-03DE-FF4E2E044B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8006" y="5298927"/>
            <a:ext cx="2076740" cy="105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346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3C472E-B99D-5CD4-31DA-C217B57D76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A1EF61-9C54-8B26-0E46-935267217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2868594"/>
            <a:ext cx="6858048" cy="560406"/>
          </a:xfrm>
        </p:spPr>
        <p:txBody>
          <a:bodyPr>
            <a:noAutofit/>
          </a:bodyPr>
          <a:lstStyle/>
          <a:p>
            <a:r>
              <a:rPr lang="fr-FR" b="1" dirty="0">
                <a:solidFill>
                  <a:srgbClr val="0070C0"/>
                </a:solidFill>
                <a:latin typeface="Arial Rounded MT Bold" panose="020F0704030504030204" pitchFamily="34" charset="0"/>
              </a:rPr>
              <a:t>Voice Call</a:t>
            </a: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25B11F54-AEFD-46B5-B1E8-8FAFFAA34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49" y="188640"/>
            <a:ext cx="1970378" cy="1052305"/>
          </a:xfrm>
          <a:prstGeom prst="rect">
            <a:avLst/>
          </a:prstGeom>
          <a:ln>
            <a:prstDash val="solid"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EF9D21C-72E8-DBEE-7C9D-60C25AD26FA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8247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5669B18C-7292-96C4-810A-99F49DC61E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9">
            <a:extLst>
              <a:ext uri="{FF2B5EF4-FFF2-40B4-BE49-F238E27FC236}">
                <a16:creationId xmlns:a16="http://schemas.microsoft.com/office/drawing/2014/main" id="{00000000-0008-0000-0000-000019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782312" y="1755647"/>
            <a:ext cx="4242816" cy="498352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9" name="Google Shape;109;p4">
            <a:extLst>
              <a:ext uri="{FF2B5EF4-FFF2-40B4-BE49-F238E27FC236}">
                <a16:creationId xmlns:a16="http://schemas.microsoft.com/office/drawing/2014/main" id="{99CFAD09-14B9-2328-7E67-9A9B5E92C52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4">
            <a:extLst>
              <a:ext uri="{FF2B5EF4-FFF2-40B4-BE49-F238E27FC236}">
                <a16:creationId xmlns:a16="http://schemas.microsoft.com/office/drawing/2014/main" id="{0FB85186-2F98-21F2-C892-4DF1F5BA7E84}"/>
              </a:ext>
            </a:extLst>
          </p:cNvPr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i="0" u="sng" strike="noStrike" cap="none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RAT distribution</a:t>
            </a:r>
            <a:endParaRPr/>
          </a:p>
        </p:txBody>
      </p:sp>
      <p:sp>
        <p:nvSpPr>
          <p:cNvPr id="111" name="Google Shape;111;p4">
            <a:extLst>
              <a:ext uri="{FF2B5EF4-FFF2-40B4-BE49-F238E27FC236}">
                <a16:creationId xmlns:a16="http://schemas.microsoft.com/office/drawing/2014/main" id="{DA88C8E9-77F0-0C2A-351C-BEDBA4826D8F}"/>
              </a:ext>
            </a:extLst>
          </p:cNvPr>
          <p:cNvSpPr txBox="1"/>
          <p:nvPr/>
        </p:nvSpPr>
        <p:spPr>
          <a:xfrm>
            <a:off x="1691680" y="1177006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i="0" u="none" strike="noStrike" cap="none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/>
          </a:p>
        </p:txBody>
      </p:sp>
      <p:sp>
        <p:nvSpPr>
          <p:cNvPr id="112" name="Google Shape;112;p4">
            <a:extLst>
              <a:ext uri="{FF2B5EF4-FFF2-40B4-BE49-F238E27FC236}">
                <a16:creationId xmlns:a16="http://schemas.microsoft.com/office/drawing/2014/main" id="{6D9B0B17-9B74-347B-2244-74F7DB0412CE}"/>
              </a:ext>
            </a:extLst>
          </p:cNvPr>
          <p:cNvSpPr txBox="1"/>
          <p:nvPr/>
        </p:nvSpPr>
        <p:spPr>
          <a:xfrm>
            <a:off x="6228184" y="1147621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0E9014A-DCBB-E8B9-9BA5-F369AD433AB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4</a:t>
            </a:fld>
            <a:endParaRPr lang="fr-FR" dirty="0"/>
          </a:p>
        </p:txBody>
      </p:sp>
      <p:pic>
        <p:nvPicPr>
          <p:cNvPr id="2" name="Picture 19">
            <a:extLst>
              <a:ext uri="{FF2B5EF4-FFF2-40B4-BE49-F238E27FC236}">
                <a16:creationId xmlns:a16="http://schemas.microsoft.com/office/drawing/2014/main" id="{00000000-0008-0000-0000-000019000000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26641" y="1773346"/>
            <a:ext cx="4436799" cy="4948129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591816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>
          <a:extLst>
            <a:ext uri="{FF2B5EF4-FFF2-40B4-BE49-F238E27FC236}">
              <a16:creationId xmlns:a16="http://schemas.microsoft.com/office/drawing/2014/main" id="{37CAFE5D-0F49-85BE-85F6-802501AF58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0">
            <a:extLst>
              <a:ext uri="{FF2B5EF4-FFF2-40B4-BE49-F238E27FC236}">
                <a16:creationId xmlns:a16="http://schemas.microsoft.com/office/drawing/2014/main" id="{00000000-0008-0000-0000-00001A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671506" y="1672406"/>
            <a:ext cx="4333702" cy="4975282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9" name="Google Shape;119;p5">
            <a:extLst>
              <a:ext uri="{FF2B5EF4-FFF2-40B4-BE49-F238E27FC236}">
                <a16:creationId xmlns:a16="http://schemas.microsoft.com/office/drawing/2014/main" id="{78905AD6-BBBD-AF09-DFBA-BED9AB6B0F7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5">
            <a:extLst>
              <a:ext uri="{FF2B5EF4-FFF2-40B4-BE49-F238E27FC236}">
                <a16:creationId xmlns:a16="http://schemas.microsoft.com/office/drawing/2014/main" id="{7838EC37-178D-0B47-0436-E491D9CFDCB3}"/>
              </a:ext>
            </a:extLst>
          </p:cNvPr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EARFCN distribution</a:t>
            </a:r>
            <a:endParaRPr/>
          </a:p>
        </p:txBody>
      </p:sp>
      <p:sp>
        <p:nvSpPr>
          <p:cNvPr id="121" name="Google Shape;121;p5">
            <a:extLst>
              <a:ext uri="{FF2B5EF4-FFF2-40B4-BE49-F238E27FC236}">
                <a16:creationId xmlns:a16="http://schemas.microsoft.com/office/drawing/2014/main" id="{0D7F50D5-46AF-134F-0B9F-6E1EC9881F94}"/>
              </a:ext>
            </a:extLst>
          </p:cNvPr>
          <p:cNvSpPr txBox="1"/>
          <p:nvPr/>
        </p:nvSpPr>
        <p:spPr>
          <a:xfrm>
            <a:off x="183569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/>
          </a:p>
        </p:txBody>
      </p:sp>
      <p:sp>
        <p:nvSpPr>
          <p:cNvPr id="122" name="Google Shape;122;p5">
            <a:extLst>
              <a:ext uri="{FF2B5EF4-FFF2-40B4-BE49-F238E27FC236}">
                <a16:creationId xmlns:a16="http://schemas.microsoft.com/office/drawing/2014/main" id="{FCE41A6F-B1C2-7225-DCA7-E32BD4B9E5CF}"/>
              </a:ext>
            </a:extLst>
          </p:cNvPr>
          <p:cNvSpPr txBox="1"/>
          <p:nvPr/>
        </p:nvSpPr>
        <p:spPr>
          <a:xfrm>
            <a:off x="651621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AD69163-3B71-9A67-1604-AA326083AF8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5</a:t>
            </a:fld>
            <a:endParaRPr lang="fr-FR"/>
          </a:p>
        </p:txBody>
      </p:sp>
      <p:pic>
        <p:nvPicPr>
          <p:cNvPr id="2" name="Picture 20">
            <a:extLst>
              <a:ext uri="{FF2B5EF4-FFF2-40B4-BE49-F238E27FC236}">
                <a16:creationId xmlns:a16="http://schemas.microsoft.com/office/drawing/2014/main" id="{00000000-0008-0000-0000-00001A000000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38299" y="1648314"/>
            <a:ext cx="4333702" cy="4999374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643664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>
          <a:extLst>
            <a:ext uri="{FF2B5EF4-FFF2-40B4-BE49-F238E27FC236}">
              <a16:creationId xmlns:a16="http://schemas.microsoft.com/office/drawing/2014/main" id="{1A5E475F-9825-2302-FB8A-DEDBA1224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1">
            <a:extLst>
              <a:ext uri="{FF2B5EF4-FFF2-40B4-BE49-F238E27FC236}">
                <a16:creationId xmlns:a16="http://schemas.microsoft.com/office/drawing/2014/main" id="{00000000-0008-0000-0000-00001B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1511349"/>
            <a:ext cx="4501081" cy="5210126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" name="Picture 21">
            <a:extLst>
              <a:ext uri="{FF2B5EF4-FFF2-40B4-BE49-F238E27FC236}">
                <a16:creationId xmlns:a16="http://schemas.microsoft.com/office/drawing/2014/main" id="{00000000-0008-0000-0000-00001B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98625" y="1511349"/>
            <a:ext cx="4285159" cy="5210126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0" name="Google Shape;130;p6">
            <a:extLst>
              <a:ext uri="{FF2B5EF4-FFF2-40B4-BE49-F238E27FC236}">
                <a16:creationId xmlns:a16="http://schemas.microsoft.com/office/drawing/2014/main" id="{0B93B3D1-C02F-BB63-8D92-CBA68FCC096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6">
            <a:extLst>
              <a:ext uri="{FF2B5EF4-FFF2-40B4-BE49-F238E27FC236}">
                <a16:creationId xmlns:a16="http://schemas.microsoft.com/office/drawing/2014/main" id="{6A017877-6544-1656-F248-3B6D356BBDBD}"/>
              </a:ext>
            </a:extLst>
          </p:cNvPr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LTE - RSRP</a:t>
            </a:r>
            <a:endParaRPr/>
          </a:p>
        </p:txBody>
      </p:sp>
      <p:sp>
        <p:nvSpPr>
          <p:cNvPr id="3" name="Google Shape;121;p5">
            <a:extLst>
              <a:ext uri="{FF2B5EF4-FFF2-40B4-BE49-F238E27FC236}">
                <a16:creationId xmlns:a16="http://schemas.microsoft.com/office/drawing/2014/main" id="{3D55BCD3-2065-3E0A-8951-C3DD57308BFF}"/>
              </a:ext>
            </a:extLst>
          </p:cNvPr>
          <p:cNvSpPr txBox="1"/>
          <p:nvPr/>
        </p:nvSpPr>
        <p:spPr>
          <a:xfrm>
            <a:off x="183569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dirty="0"/>
          </a:p>
        </p:txBody>
      </p:sp>
      <p:sp>
        <p:nvSpPr>
          <p:cNvPr id="4" name="Google Shape;122;p5">
            <a:extLst>
              <a:ext uri="{FF2B5EF4-FFF2-40B4-BE49-F238E27FC236}">
                <a16:creationId xmlns:a16="http://schemas.microsoft.com/office/drawing/2014/main" id="{3A7D5EB5-5E89-7535-97E9-EEBC61BC08ED}"/>
              </a:ext>
            </a:extLst>
          </p:cNvPr>
          <p:cNvSpPr txBox="1"/>
          <p:nvPr/>
        </p:nvSpPr>
        <p:spPr>
          <a:xfrm>
            <a:off x="651621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/>
          </a:p>
        </p:txBody>
      </p:sp>
      <p:graphicFrame>
        <p:nvGraphicFramePr>
          <p:cNvPr id="6" name="Google Shape;131;p6">
            <a:extLst>
              <a:ext uri="{FF2B5EF4-FFF2-40B4-BE49-F238E27FC236}">
                <a16:creationId xmlns:a16="http://schemas.microsoft.com/office/drawing/2014/main" id="{2F55BA1D-8733-871D-7360-1CE7A9AD65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2297820"/>
              </p:ext>
            </p:extLst>
          </p:nvPr>
        </p:nvGraphicFramePr>
        <p:xfrm>
          <a:off x="3009801" y="6078706"/>
          <a:ext cx="1373983" cy="555287"/>
        </p:xfrm>
        <a:graphic>
          <a:graphicData uri="http://schemas.openxmlformats.org/drawingml/2006/table">
            <a:tbl>
              <a:tblPr firstRow="1" bandRow="1">
                <a:tableStyleId>{9DEBC330-DAB2-41D9-BC3C-7DC03692D9FE}</a:tableStyleId>
              </a:tblPr>
              <a:tblGrid>
                <a:gridCol w="1373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754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 u="none" strike="noStrike" cap="non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sym typeface="Arial Rounded"/>
                        </a:rPr>
                        <a:t>Average</a:t>
                      </a:r>
                      <a:r>
                        <a:rPr lang="fr-FR" sz="1200" b="1" u="none" strike="noStrike" cap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sym typeface="Arial Rounded"/>
                        </a:rPr>
                        <a:t> [dBm]</a:t>
                      </a:r>
                      <a:endParaRPr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-81,53</a:t>
                      </a:r>
                      <a:endParaRPr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Google Shape;131;p6">
            <a:extLst>
              <a:ext uri="{FF2B5EF4-FFF2-40B4-BE49-F238E27FC236}">
                <a16:creationId xmlns:a16="http://schemas.microsoft.com/office/drawing/2014/main" id="{8EF9E393-51B9-CAE4-7A20-18F902E6A7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3528575"/>
              </p:ext>
            </p:extLst>
          </p:nvPr>
        </p:nvGraphicFramePr>
        <p:xfrm>
          <a:off x="7680960" y="6085842"/>
          <a:ext cx="1392120" cy="555287"/>
        </p:xfrm>
        <a:graphic>
          <a:graphicData uri="http://schemas.openxmlformats.org/drawingml/2006/table">
            <a:tbl>
              <a:tblPr firstRow="1" bandRow="1">
                <a:tableStyleId>{9DEBC330-DAB2-41D9-BC3C-7DC03692D9FE}</a:tableStyleId>
              </a:tblPr>
              <a:tblGrid>
                <a:gridCol w="1392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754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 u="none" strike="noStrike" cap="non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sym typeface="Arial Rounded"/>
                        </a:rPr>
                        <a:t>Average</a:t>
                      </a:r>
                      <a:r>
                        <a:rPr lang="fr-FR" sz="1200" b="1" u="none" strike="noStrike" cap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sym typeface="Arial Rounded"/>
                        </a:rPr>
                        <a:t> [dBm]</a:t>
                      </a:r>
                      <a:endParaRPr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-83,57</a:t>
                      </a:r>
                      <a:endParaRPr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4712526-D372-7FDE-ADC4-DF9E2AE4C74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6529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2">
            <a:extLst>
              <a:ext uri="{FF2B5EF4-FFF2-40B4-BE49-F238E27FC236}">
                <a16:creationId xmlns:a16="http://schemas.microsoft.com/office/drawing/2014/main" id="{00000000-0008-0000-0000-00001C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1619289"/>
            <a:ext cx="4400223" cy="510218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79" name="Google Shape;179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2"/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LTE- RSRQ</a:t>
            </a:r>
            <a:endParaRPr/>
          </a:p>
        </p:txBody>
      </p:sp>
      <p:sp>
        <p:nvSpPr>
          <p:cNvPr id="4" name="Google Shape;121;p5">
            <a:extLst>
              <a:ext uri="{FF2B5EF4-FFF2-40B4-BE49-F238E27FC236}">
                <a16:creationId xmlns:a16="http://schemas.microsoft.com/office/drawing/2014/main" id="{DF51D494-F672-8687-09C8-F9557F4A61EE}"/>
              </a:ext>
            </a:extLst>
          </p:cNvPr>
          <p:cNvSpPr txBox="1"/>
          <p:nvPr/>
        </p:nvSpPr>
        <p:spPr>
          <a:xfrm>
            <a:off x="183569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dirty="0"/>
          </a:p>
        </p:txBody>
      </p:sp>
      <p:sp>
        <p:nvSpPr>
          <p:cNvPr id="5" name="Google Shape;122;p5">
            <a:extLst>
              <a:ext uri="{FF2B5EF4-FFF2-40B4-BE49-F238E27FC236}">
                <a16:creationId xmlns:a16="http://schemas.microsoft.com/office/drawing/2014/main" id="{13E8B3B2-B061-17FB-25AC-95B73930058F}"/>
              </a:ext>
            </a:extLst>
          </p:cNvPr>
          <p:cNvSpPr txBox="1"/>
          <p:nvPr/>
        </p:nvSpPr>
        <p:spPr>
          <a:xfrm>
            <a:off x="651621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9F0A946-ED73-D620-894F-362ED60F7F2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7</a:t>
            </a:fld>
            <a:endParaRPr lang="fr-FR"/>
          </a:p>
        </p:txBody>
      </p:sp>
      <p:pic>
        <p:nvPicPr>
          <p:cNvPr id="2" name="Picture 22">
            <a:extLst>
              <a:ext uri="{FF2B5EF4-FFF2-40B4-BE49-F238E27FC236}">
                <a16:creationId xmlns:a16="http://schemas.microsoft.com/office/drawing/2014/main" id="{00000000-0008-0000-0000-00001C000000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71777" y="1593451"/>
            <a:ext cx="4244776" cy="5128024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>
          <a:extLst>
            <a:ext uri="{FF2B5EF4-FFF2-40B4-BE49-F238E27FC236}">
              <a16:creationId xmlns:a16="http://schemas.microsoft.com/office/drawing/2014/main" id="{D72A6B11-CB85-AAD1-ADE0-5A638ADA87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3">
            <a:extLst>
              <a:ext uri="{FF2B5EF4-FFF2-40B4-BE49-F238E27FC236}">
                <a16:creationId xmlns:a16="http://schemas.microsoft.com/office/drawing/2014/main" id="{00000000-0008-0000-0000-00001D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646231" y="1584307"/>
            <a:ext cx="4358977" cy="5137168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95" name="Google Shape;195;p14">
            <a:extLst>
              <a:ext uri="{FF2B5EF4-FFF2-40B4-BE49-F238E27FC236}">
                <a16:creationId xmlns:a16="http://schemas.microsoft.com/office/drawing/2014/main" id="{FA8DDAAD-0B6F-8C69-8A1D-55F2681257D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4">
            <a:extLst>
              <a:ext uri="{FF2B5EF4-FFF2-40B4-BE49-F238E27FC236}">
                <a16:creationId xmlns:a16="http://schemas.microsoft.com/office/drawing/2014/main" id="{7E230E1F-7296-BFD5-9933-B5790A911AD2}"/>
              </a:ext>
            </a:extLst>
          </p:cNvPr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LTE-SINR</a:t>
            </a:r>
            <a:endParaRPr/>
          </a:p>
        </p:txBody>
      </p:sp>
      <p:sp>
        <p:nvSpPr>
          <p:cNvPr id="2" name="Google Shape;121;p5">
            <a:extLst>
              <a:ext uri="{FF2B5EF4-FFF2-40B4-BE49-F238E27FC236}">
                <a16:creationId xmlns:a16="http://schemas.microsoft.com/office/drawing/2014/main" id="{B20DA3E5-0622-9EB8-DE06-C4D5923947B0}"/>
              </a:ext>
            </a:extLst>
          </p:cNvPr>
          <p:cNvSpPr txBox="1"/>
          <p:nvPr/>
        </p:nvSpPr>
        <p:spPr>
          <a:xfrm>
            <a:off x="183569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dirty="0"/>
          </a:p>
        </p:txBody>
      </p:sp>
      <p:sp>
        <p:nvSpPr>
          <p:cNvPr id="3" name="Google Shape;122;p5">
            <a:extLst>
              <a:ext uri="{FF2B5EF4-FFF2-40B4-BE49-F238E27FC236}">
                <a16:creationId xmlns:a16="http://schemas.microsoft.com/office/drawing/2014/main" id="{E93563FA-1D9B-5C45-B3FE-40045949918C}"/>
              </a:ext>
            </a:extLst>
          </p:cNvPr>
          <p:cNvSpPr txBox="1"/>
          <p:nvPr/>
        </p:nvSpPr>
        <p:spPr>
          <a:xfrm>
            <a:off x="651621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7C4157-DADA-315C-DC52-FE8B3B7DEB3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8</a:t>
            </a:fld>
            <a:endParaRPr lang="fr-FR"/>
          </a:p>
        </p:txBody>
      </p:sp>
      <p:pic>
        <p:nvPicPr>
          <p:cNvPr id="4" name="Picture 23">
            <a:extLst>
              <a:ext uri="{FF2B5EF4-FFF2-40B4-BE49-F238E27FC236}">
                <a16:creationId xmlns:a16="http://schemas.microsoft.com/office/drawing/2014/main" id="{00000000-0008-0000-0000-00001D000000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64069" y="1584307"/>
            <a:ext cx="4333702" cy="5137168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518145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>
          <a:extLst>
            <a:ext uri="{FF2B5EF4-FFF2-40B4-BE49-F238E27FC236}">
              <a16:creationId xmlns:a16="http://schemas.microsoft.com/office/drawing/2014/main" id="{98B26CEA-A632-B023-5D79-4DD55C9620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14">
            <a:extLst>
              <a:ext uri="{FF2B5EF4-FFF2-40B4-BE49-F238E27FC236}">
                <a16:creationId xmlns:a16="http://schemas.microsoft.com/office/drawing/2014/main" id="{3601D751-AA26-F157-F9E7-F74ACBE5657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4">
            <a:extLst>
              <a:ext uri="{FF2B5EF4-FFF2-40B4-BE49-F238E27FC236}">
                <a16:creationId xmlns:a16="http://schemas.microsoft.com/office/drawing/2014/main" id="{373EF879-CF8A-10E5-8DD0-164EB64A4FB0}"/>
              </a:ext>
            </a:extLst>
          </p:cNvPr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RSCP</a:t>
            </a:r>
            <a:endParaRPr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229AA38-3ACD-E379-F86E-3189CEF5799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9</a:t>
            </a:fld>
            <a:endParaRPr lang="fr-FR"/>
          </a:p>
        </p:txBody>
      </p:sp>
      <p:pic>
        <p:nvPicPr>
          <p:cNvPr id="2" name="Picture 25">
            <a:extLst>
              <a:ext uri="{FF2B5EF4-FFF2-40B4-BE49-F238E27FC236}">
                <a16:creationId xmlns:a16="http://schemas.microsoft.com/office/drawing/2014/main" id="{00000000-0008-0000-0000-00001F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4" y="1623332"/>
            <a:ext cx="4430159" cy="4960348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Google Shape;122;p5">
            <a:extLst>
              <a:ext uri="{FF2B5EF4-FFF2-40B4-BE49-F238E27FC236}">
                <a16:creationId xmlns:a16="http://schemas.microsoft.com/office/drawing/2014/main" id="{3E1BB67B-B37A-AA6E-B3C2-806AD6773E57}"/>
              </a:ext>
            </a:extLst>
          </p:cNvPr>
          <p:cNvSpPr txBox="1"/>
          <p:nvPr/>
        </p:nvSpPr>
        <p:spPr>
          <a:xfrm>
            <a:off x="6553200" y="3121223"/>
            <a:ext cx="194421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515337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</TotalTime>
  <Words>371</Words>
  <Application>Microsoft Office PowerPoint</Application>
  <PresentationFormat>Affichage à l'écran (4:3)</PresentationFormat>
  <Paragraphs>157</Paragraphs>
  <Slides>23</Slides>
  <Notes>22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30" baseType="lpstr">
      <vt:lpstr>Aptos Narrow</vt:lpstr>
      <vt:lpstr>Arial</vt:lpstr>
      <vt:lpstr>Arial Rounded</vt:lpstr>
      <vt:lpstr>Arial Rounded MT Bold</vt:lpstr>
      <vt:lpstr>Calibri</vt:lpstr>
      <vt:lpstr>Thème Office</vt:lpstr>
      <vt:lpstr>Worksheet</vt:lpstr>
      <vt:lpstr>Volte Drive Test Report</vt:lpstr>
      <vt:lpstr>DT Scénario</vt:lpstr>
      <vt:lpstr>Voice Call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MO Call Setup Time (call setup time in VoLTE)</vt:lpstr>
      <vt:lpstr>MO Handover Type</vt:lpstr>
      <vt:lpstr>MO Voice Stats (VoLTE call stats)</vt:lpstr>
      <vt:lpstr>MO Voice Stats (VoLTE call stats)</vt:lpstr>
      <vt:lpstr>MO Voice Stats (VoLTE call stats)</vt:lpstr>
      <vt:lpstr>MO Voice Call - Blocked call</vt:lpstr>
      <vt:lpstr>MO Voice Call - Dropped Call</vt:lpstr>
      <vt:lpstr>MO Voice Quality Metrics</vt:lpstr>
      <vt:lpstr>Scanner_RSRP</vt:lpstr>
      <vt:lpstr>Scanner_RSRP</vt:lpstr>
      <vt:lpstr>Scanner_RSRP</vt:lpstr>
      <vt:lpstr>Scanner_RSCP</vt:lpstr>
      <vt:lpstr>Scanner_RSCP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co71577</dc:creator>
  <cp:lastModifiedBy>User2</cp:lastModifiedBy>
  <cp:revision>223</cp:revision>
  <dcterms:created xsi:type="dcterms:W3CDTF">2019-12-04T16:03:42Z</dcterms:created>
  <dcterms:modified xsi:type="dcterms:W3CDTF">2025-09-03T11:33:57Z</dcterms:modified>
</cp:coreProperties>
</file>