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302" r:id="rId10"/>
    <p:sldId id="303" r:id="rId11"/>
    <p:sldId id="294" r:id="rId12"/>
    <p:sldId id="304" r:id="rId13"/>
    <p:sldId id="297" r:id="rId14"/>
    <p:sldId id="306" r:id="rId15"/>
    <p:sldId id="314" r:id="rId16"/>
    <p:sldId id="307" r:id="rId17"/>
    <p:sldId id="321" r:id="rId18"/>
    <p:sldId id="285" r:id="rId19"/>
    <p:sldId id="301" r:id="rId20"/>
    <p:sldId id="316" r:id="rId21"/>
    <p:sldId id="317" r:id="rId22"/>
    <p:sldId id="318" r:id="rId23"/>
    <p:sldId id="319" r:id="rId24"/>
    <p:sldId id="320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2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2674A87-CBAF-7571-49D8-F653243E8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A1BF5EB-8D1F-DB30-6B53-4E1BBDFE71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C6CE785-034A-DF0E-AA82-D9C152A165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5344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B3E5C68C-881F-1B51-1A3C-EF8A5579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4215A237-FEA2-EAFE-AE2C-7467F4799B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9345333-8DB6-02CE-8C37-8393D6ACCB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6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D1EAB7DD-2E46-38AD-3D85-5538EF46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B329521E-BFFE-52F6-6BB7-8E0B47BF3E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EF16F84B-1425-8887-EF74-490DE0F7F6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54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2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7F18D2E6-A1B5-1E28-AE48-ABF8A0D6A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45736" y="1672405"/>
            <a:ext cx="4272207" cy="50490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9F986AD7-83D4-B9D5-59A2-E24F65B757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DB7F842F-25B7-0936-C9BA-8DA5DC7A2C6C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WCDMA-</a:t>
            </a:r>
            <a:r>
              <a:rPr lang="fr-FR" sz="28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Ec</a:t>
            </a: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/NO</a:t>
            </a:r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26CFEF-F454-C143-A60D-328CF10FA1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A23C5F5F-8724-D537-6781-7980F4925FC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55184D78-CC27-D357-E806-03D04CB9574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pic>
        <p:nvPicPr>
          <p:cNvPr id="5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6057" y="1684891"/>
            <a:ext cx="4528240" cy="503658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2486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634627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3,1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8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1,9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pic>
        <p:nvPicPr>
          <p:cNvPr id="3" name="Picture 36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51208"/>
            <a:ext cx="3462550" cy="365236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533962"/>
              </p:ext>
            </p:extLst>
          </p:nvPr>
        </p:nvGraphicFramePr>
        <p:xfrm>
          <a:off x="347528" y="14416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7,1%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92,15%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UMTS to LTE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0,78%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025039"/>
              </p:ext>
            </p:extLst>
          </p:nvPr>
        </p:nvGraphicFramePr>
        <p:xfrm>
          <a:off x="420680" y="30757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255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255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100%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2" name="Picture 3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65775" y="1264267"/>
            <a:ext cx="3412671" cy="3399173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704B97F-25D4-BDA3-F8A1-ED8848236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550531"/>
              </p:ext>
            </p:extLst>
          </p:nvPr>
        </p:nvGraphicFramePr>
        <p:xfrm>
          <a:off x="960120" y="5045092"/>
          <a:ext cx="6932147" cy="1538586"/>
        </p:xfrm>
        <a:graphic>
          <a:graphicData uri="http://schemas.openxmlformats.org/drawingml/2006/table">
            <a:tbl>
              <a:tblPr/>
              <a:tblGrid>
                <a:gridCol w="2438581">
                  <a:extLst>
                    <a:ext uri="{9D8B030D-6E8A-4147-A177-3AD203B41FA5}">
                      <a16:colId xmlns:a16="http://schemas.microsoft.com/office/drawing/2014/main" val="1193221119"/>
                    </a:ext>
                  </a:extLst>
                </a:gridCol>
                <a:gridCol w="1753587">
                  <a:extLst>
                    <a:ext uri="{9D8B030D-6E8A-4147-A177-3AD203B41FA5}">
                      <a16:colId xmlns:a16="http://schemas.microsoft.com/office/drawing/2014/main" val="1254606939"/>
                    </a:ext>
                  </a:extLst>
                </a:gridCol>
                <a:gridCol w="958993">
                  <a:extLst>
                    <a:ext uri="{9D8B030D-6E8A-4147-A177-3AD203B41FA5}">
                      <a16:colId xmlns:a16="http://schemas.microsoft.com/office/drawing/2014/main" val="1794971321"/>
                    </a:ext>
                  </a:extLst>
                </a:gridCol>
                <a:gridCol w="876793">
                  <a:extLst>
                    <a:ext uri="{9D8B030D-6E8A-4147-A177-3AD203B41FA5}">
                      <a16:colId xmlns:a16="http://schemas.microsoft.com/office/drawing/2014/main" val="4025682056"/>
                    </a:ext>
                  </a:extLst>
                </a:gridCol>
                <a:gridCol w="904193">
                  <a:extLst>
                    <a:ext uri="{9D8B030D-6E8A-4147-A177-3AD203B41FA5}">
                      <a16:colId xmlns:a16="http://schemas.microsoft.com/office/drawing/2014/main" val="2458306015"/>
                    </a:ext>
                  </a:extLst>
                </a:gridCol>
              </a:tblGrid>
              <a:tr h="2564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615931"/>
                  </a:ext>
                </a:extLst>
              </a:tr>
              <a:tr h="2564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591967"/>
                  </a:ext>
                </a:extLst>
              </a:tr>
              <a:tr h="2564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610123"/>
                  </a:ext>
                </a:extLst>
              </a:tr>
              <a:tr h="2564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780313"/>
                  </a:ext>
                </a:extLst>
              </a:tr>
              <a:tr h="2564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FDD_900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138752"/>
                  </a:ext>
                </a:extLst>
              </a:tr>
              <a:tr h="2564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283363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1ACA59AF-C9B7-49E9-3B09-623D0CEB38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96988"/>
              </p:ext>
            </p:extLst>
          </p:nvPr>
        </p:nvGraphicFramePr>
        <p:xfrm>
          <a:off x="7435067" y="3993382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35067" y="3993382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4119145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67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1,49%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100%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  <p:pic>
        <p:nvPicPr>
          <p:cNvPr id="2" name="Picture 39">
            <a:extLst>
              <a:ext uri="{FF2B5EF4-FFF2-40B4-BE49-F238E27FC236}">
                <a16:creationId xmlns:a16="http://schemas.microsoft.com/office/drawing/2014/main" id="{00000000-0008-0000-0000-00002D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46023" y="1582042"/>
            <a:ext cx="3814354" cy="369391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C7C083-8797-6753-A79F-DD5CBD1B2C35}"/>
              </a:ext>
            </a:extLst>
          </p:cNvPr>
          <p:cNvSpPr/>
          <p:nvPr/>
        </p:nvSpPr>
        <p:spPr>
          <a:xfrm>
            <a:off x="7306056" y="1984248"/>
            <a:ext cx="1143000" cy="192024"/>
          </a:xfrm>
          <a:prstGeom prst="rect">
            <a:avLst/>
          </a:prstGeom>
          <a:solidFill>
            <a:srgbClr val="F6FF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33693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364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358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6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98,35%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1,65%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3,1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4" name="Picture 38">
            <a:extLst>
              <a:ext uri="{FF2B5EF4-FFF2-40B4-BE49-F238E27FC236}">
                <a16:creationId xmlns:a16="http://schemas.microsoft.com/office/drawing/2014/main" id="{00000000-0008-0000-0000-00002C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03691" y="1585389"/>
            <a:ext cx="3706760" cy="3558649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697D07-44E0-CC1E-7500-00DA7B5F099E}"/>
              </a:ext>
            </a:extLst>
          </p:cNvPr>
          <p:cNvSpPr/>
          <p:nvPr/>
        </p:nvSpPr>
        <p:spPr>
          <a:xfrm>
            <a:off x="7388351" y="1603677"/>
            <a:ext cx="1112955" cy="179403"/>
          </a:xfrm>
          <a:prstGeom prst="rect">
            <a:avLst/>
          </a:prstGeom>
          <a:solidFill>
            <a:srgbClr val="F6FF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7026171"/>
              </p:ext>
            </p:extLst>
          </p:nvPr>
        </p:nvGraphicFramePr>
        <p:xfrm>
          <a:off x="1052052" y="2041412"/>
          <a:ext cx="6499122" cy="3343686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98,35%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3,1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1,49%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88,74%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4296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4,11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55928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100%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100%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8432" y="1525052"/>
            <a:ext cx="4166399" cy="4199092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D4FF4608-B353-7B91-6754-A8A5D0B25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674"/>
              </p:ext>
            </p:extLst>
          </p:nvPr>
        </p:nvGraphicFramePr>
        <p:xfrm>
          <a:off x="6626352" y="3429000"/>
          <a:ext cx="1066800" cy="924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26352" y="3429000"/>
                        <a:ext cx="1066800" cy="924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5C93320E-C3A9-66F4-0D0B-572E1AF40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DB097EE1-9C92-47F8-155F-0F42E5EFEC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031EBA2E-232C-E3EA-868F-EADE914DD634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2000" dirty="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1AA14BCA-FBB2-EDBE-DF8C-BDC8F77B37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</a:t>
            </a: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Dropped</a:t>
            </a: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</a:t>
            </a:r>
            <a:endParaRPr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75CE03-2C02-856C-AF4C-EF5D319E46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41E1AD8A-620F-E82E-9299-B0EC3A099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607664"/>
              </p:ext>
            </p:extLst>
          </p:nvPr>
        </p:nvGraphicFramePr>
        <p:xfrm>
          <a:off x="6553200" y="3429000"/>
          <a:ext cx="1076609" cy="93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400" imgH="792417" progId="Excel.Sheet.12">
                  <p:embed/>
                </p:oleObj>
              </mc:Choice>
              <mc:Fallback>
                <p:oleObj name="Worksheet" showAsIcon="1" r:id="rId4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3200" y="3429000"/>
                        <a:ext cx="1076609" cy="93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8">
            <a:extLst>
              <a:ext uri="{FF2B5EF4-FFF2-40B4-BE49-F238E27FC236}">
                <a16:creationId xmlns:a16="http://schemas.microsoft.com/office/drawing/2014/main" id="{00000000-0008-0000-0000-00002C00000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38432" y="1544982"/>
            <a:ext cx="4207546" cy="442605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52296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0"/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01945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SRVCC Success Rate</a:t>
            </a:r>
            <a:br>
              <a:rPr lang="fr-FR" sz="25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fr-FR" sz="25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					                </a:t>
            </a:r>
            <a:r>
              <a:rPr lang="fr-FR" sz="12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12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64" name="Google Shape;36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F82A662-EE4A-D6C3-35D0-CD88320B0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6D17A1-984C-30FA-3711-0DE365C4B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905" y="1078992"/>
            <a:ext cx="3030615" cy="37208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6B77241-E2AA-D4C1-7DCE-3B8F9A774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144" y="1444560"/>
            <a:ext cx="2876951" cy="2743583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B1E3CC86-EA30-BC86-07C7-4897E8C18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251356"/>
              </p:ext>
            </p:extLst>
          </p:nvPr>
        </p:nvGraphicFramePr>
        <p:xfrm>
          <a:off x="374847" y="5016337"/>
          <a:ext cx="8229600" cy="1357047"/>
        </p:xfrm>
        <a:graphic>
          <a:graphicData uri="http://schemas.openxmlformats.org/drawingml/2006/table">
            <a:tbl>
              <a:tblPr/>
              <a:tblGrid>
                <a:gridCol w="548640">
                  <a:extLst>
                    <a:ext uri="{9D8B030D-6E8A-4147-A177-3AD203B41FA5}">
                      <a16:colId xmlns:a16="http://schemas.microsoft.com/office/drawing/2014/main" val="349661764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3495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2046214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3572154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21036729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42698014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83590796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4252084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84700263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6513522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4859301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7835505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237379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418613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70579837"/>
                    </a:ext>
                  </a:extLst>
                </a:gridCol>
              </a:tblGrid>
              <a:tr h="3557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Attempted system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Attempted call type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Connection Direction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 system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 call type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Connection Status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time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HOS time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system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attempt system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HOA type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Call modification type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Disconnected system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Disconnected status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Measurement title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0344"/>
                  </a:ext>
                </a:extLst>
              </a:tr>
              <a:tr h="3557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Voice call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Originated call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IMS voice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42:44,0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42:44,2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handover between systems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IMS voice -&gt; UMTS voice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Normal disconnect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gafsa_volte_cluster_p2.1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950832"/>
                  </a:ext>
                </a:extLst>
              </a:tr>
              <a:tr h="3557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Voice call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Originated call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IMS voice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Connected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06:41,7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06:41,8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handover between systems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IMS voice -&gt; UMTS voice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Normal disconnect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gafsa_volte_cluster_p3.1</a:t>
                      </a:r>
                    </a:p>
                  </a:txBody>
                  <a:tcPr marL="5309" marR="5309" marT="5309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8434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B898B8-B5AC-729C-7C66-DE0BD1F7E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99" y="1679611"/>
            <a:ext cx="7364686" cy="49826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6A73BE0-680D-DCDA-085B-E5FD4BA9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261" y="1679611"/>
            <a:ext cx="1781424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95389" y="1494945"/>
            <a:ext cx="6950747" cy="507278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21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546221"/>
            <a:ext cx="7167651" cy="517525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22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94806" y="1494945"/>
            <a:ext cx="7106194" cy="517525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23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2" y="1546222"/>
            <a:ext cx="7094499" cy="504186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24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94805" y="1421793"/>
            <a:ext cx="7051331" cy="522653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81729" y="1617262"/>
            <a:ext cx="4336214" cy="503956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6057" y="1617262"/>
            <a:ext cx="4445943" cy="5039569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602594"/>
            <a:ext cx="4528239" cy="500851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5201" y="1602594"/>
            <a:ext cx="4244776" cy="500851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48" y="1518485"/>
            <a:ext cx="4345632" cy="512264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5201" y="1518485"/>
            <a:ext cx="4436799" cy="512264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5443"/>
              </p:ext>
            </p:extLst>
          </p:nvPr>
        </p:nvGraphicFramePr>
        <p:xfrm>
          <a:off x="3198017" y="6085842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-82,62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8606296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-85,22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95841" y="1556873"/>
            <a:ext cx="4409367" cy="509995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8625" y="1556874"/>
            <a:ext cx="4409367" cy="5099957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19289"/>
            <a:ext cx="4350912" cy="51097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4345" y="1611739"/>
            <a:ext cx="4263064" cy="510973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98B26CEA-A632-B023-5D79-4DD55C962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1694035"/>
            <a:ext cx="4516582" cy="5027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3601D751-AA26-F157-F9E7-F74ACBE565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373EF879-CF8A-10E5-8DD0-164EB64A4FB0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RSCP</a:t>
            </a:r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CC0E91F-6804-1C75-E98F-915A0EB42D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083A3CA4-3C02-9125-95E7-F5BD19625809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63ADCCCB-F689-7D29-ABEA-703ED32CBA9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pic>
        <p:nvPicPr>
          <p:cNvPr id="6" name="Picture 30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38298" y="1694035"/>
            <a:ext cx="4077669" cy="452388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51533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511</Words>
  <Application>Microsoft Office PowerPoint</Application>
  <PresentationFormat>Affichage à l'écran (4:3)</PresentationFormat>
  <Paragraphs>213</Paragraphs>
  <Slides>24</Slides>
  <Notes>23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Aptos Narrow</vt:lpstr>
      <vt:lpstr>Arial</vt:lpstr>
      <vt:lpstr>Arial Rounded</vt:lpstr>
      <vt:lpstr>Arial Rounded MT Bold</vt:lpstr>
      <vt:lpstr>Calibri</vt:lpstr>
      <vt:lpstr>Thème Office</vt:lpstr>
      <vt:lpstr>Worksheet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Call - Dropped call</vt:lpstr>
      <vt:lpstr>VoLTE SRVCC Success Rate                      long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269</cp:revision>
  <dcterms:created xsi:type="dcterms:W3CDTF">2019-12-04T16:03:42Z</dcterms:created>
  <dcterms:modified xsi:type="dcterms:W3CDTF">2025-11-05T13:04:12Z</dcterms:modified>
</cp:coreProperties>
</file>