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10" r:id="rId4"/>
    <p:sldId id="317" r:id="rId5"/>
    <p:sldId id="288" r:id="rId6"/>
    <p:sldId id="289" r:id="rId7"/>
    <p:sldId id="290" r:id="rId8"/>
    <p:sldId id="267" r:id="rId9"/>
    <p:sldId id="291" r:id="rId10"/>
    <p:sldId id="302" r:id="rId11"/>
    <p:sldId id="303" r:id="rId12"/>
    <p:sldId id="294" r:id="rId13"/>
    <p:sldId id="304" r:id="rId14"/>
    <p:sldId id="312" r:id="rId15"/>
    <p:sldId id="313" r:id="rId16"/>
    <p:sldId id="314" r:id="rId17"/>
    <p:sldId id="307" r:id="rId18"/>
    <p:sldId id="315" r:id="rId19"/>
    <p:sldId id="301" r:id="rId20"/>
    <p:sldId id="285" r:id="rId21"/>
    <p:sldId id="316" r:id="rId22"/>
    <p:sldId id="318" r:id="rId23"/>
    <p:sldId id="319" r:id="rId24"/>
    <p:sldId id="320" r:id="rId25"/>
    <p:sldId id="321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6D48C98F-9403-7DE2-43B6-DD164DC7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25F13DAE-81A7-7227-5DFE-1E21BE673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364BCCCA-A6B6-CF0C-65BF-C1C832E1E5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56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9E7709A-7373-139A-47F2-30E673F4E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16" y="1619290"/>
            <a:ext cx="4369199" cy="509144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29AA38-3ACD-E379-F86E-3189CEF579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6" name="Google Shape;121;p5">
            <a:extLst>
              <a:ext uri="{FF2B5EF4-FFF2-40B4-BE49-F238E27FC236}">
                <a16:creationId xmlns:a16="http://schemas.microsoft.com/office/drawing/2014/main" id="{D970160B-3C86-356D-7597-4FEEBCBC4863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7" name="Google Shape;122;p5">
            <a:extLst>
              <a:ext uri="{FF2B5EF4-FFF2-40B4-BE49-F238E27FC236}">
                <a16:creationId xmlns:a16="http://schemas.microsoft.com/office/drawing/2014/main" id="{D4E549A4-7673-D3DD-E568-63C161C1823B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30027"/>
            <a:ext cx="4333701" cy="509144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16" y="1657458"/>
            <a:ext cx="4247279" cy="506401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5A5C44-D663-488F-27D5-DDCD3BA004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5" name="Google Shape;121;p5">
            <a:extLst>
              <a:ext uri="{FF2B5EF4-FFF2-40B4-BE49-F238E27FC236}">
                <a16:creationId xmlns:a16="http://schemas.microsoft.com/office/drawing/2014/main" id="{C8B0D1A8-107F-9CB2-2E47-6F5E1C56FB9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6" name="Google Shape;122;p5">
            <a:extLst>
              <a:ext uri="{FF2B5EF4-FFF2-40B4-BE49-F238E27FC236}">
                <a16:creationId xmlns:a16="http://schemas.microsoft.com/office/drawing/2014/main" id="{64117468-E834-AECF-8708-BA5D4C7D55F0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8625" y="1657459"/>
            <a:ext cx="4473375" cy="506401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025417"/>
              </p:ext>
            </p:extLst>
          </p:nvPr>
        </p:nvGraphicFramePr>
        <p:xfrm>
          <a:off x="4856839" y="3738821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 dirty="0"/>
                        <a:t>Maximum (Sec)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 dirty="0"/>
                        <a:t>Minimum (Sec)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2,99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23,82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1,74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974157" y="2749888"/>
            <a:ext cx="194421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92F6D7-7CDA-7915-E2E0-5E4A21843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1841" y="1684298"/>
            <a:ext cx="4430159" cy="410904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530030"/>
              </p:ext>
            </p:extLst>
          </p:nvPr>
        </p:nvGraphicFramePr>
        <p:xfrm>
          <a:off x="539552" y="2060848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15,29%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80,73%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3,96%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96744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6B8B9B5-5EC2-224B-286B-06335747C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7527"/>
              </p:ext>
            </p:extLst>
          </p:nvPr>
        </p:nvGraphicFramePr>
        <p:xfrm>
          <a:off x="533277" y="3585979"/>
          <a:ext cx="3822700" cy="1089152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383118084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575736445"/>
                    </a:ext>
                  </a:extLst>
                </a:gridCol>
              </a:tblGrid>
              <a:tr h="272288">
                <a:tc gridSpan="2"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KPI’s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51480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Attemps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815058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Success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630304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succès Rate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99,15%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664325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0C6286-BF3D-E2F1-0075-A871B049A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1449818"/>
            <a:ext cx="4345358" cy="364339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7A17DFE-9349-6C67-FCF1-4ACA75650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87608"/>
              </p:ext>
            </p:extLst>
          </p:nvPr>
        </p:nvGraphicFramePr>
        <p:xfrm>
          <a:off x="978408" y="5298193"/>
          <a:ext cx="6888988" cy="1423282"/>
        </p:xfrm>
        <a:graphic>
          <a:graphicData uri="http://schemas.openxmlformats.org/drawingml/2006/table">
            <a:tbl>
              <a:tblPr/>
              <a:tblGrid>
                <a:gridCol w="2423399">
                  <a:extLst>
                    <a:ext uri="{9D8B030D-6E8A-4147-A177-3AD203B41FA5}">
                      <a16:colId xmlns:a16="http://schemas.microsoft.com/office/drawing/2014/main" val="2972827484"/>
                    </a:ext>
                  </a:extLst>
                </a:gridCol>
                <a:gridCol w="1742669">
                  <a:extLst>
                    <a:ext uri="{9D8B030D-6E8A-4147-A177-3AD203B41FA5}">
                      <a16:colId xmlns:a16="http://schemas.microsoft.com/office/drawing/2014/main" val="3697842278"/>
                    </a:ext>
                  </a:extLst>
                </a:gridCol>
                <a:gridCol w="953022">
                  <a:extLst>
                    <a:ext uri="{9D8B030D-6E8A-4147-A177-3AD203B41FA5}">
                      <a16:colId xmlns:a16="http://schemas.microsoft.com/office/drawing/2014/main" val="3663384454"/>
                    </a:ext>
                  </a:extLst>
                </a:gridCol>
                <a:gridCol w="871334">
                  <a:extLst>
                    <a:ext uri="{9D8B030D-6E8A-4147-A177-3AD203B41FA5}">
                      <a16:colId xmlns:a16="http://schemas.microsoft.com/office/drawing/2014/main" val="3911438986"/>
                    </a:ext>
                  </a:extLst>
                </a:gridCol>
                <a:gridCol w="898564">
                  <a:extLst>
                    <a:ext uri="{9D8B030D-6E8A-4147-A177-3AD203B41FA5}">
                      <a16:colId xmlns:a16="http://schemas.microsoft.com/office/drawing/2014/main" val="2885137260"/>
                    </a:ext>
                  </a:extLst>
                </a:gridCol>
              </a:tblGrid>
              <a:tr h="2033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08642"/>
                  </a:ext>
                </a:extLst>
              </a:tr>
              <a:tr h="2033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319888"/>
                  </a:ext>
                </a:extLst>
              </a:tr>
              <a:tr h="2033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97275"/>
                  </a:ext>
                </a:extLst>
              </a:tr>
              <a:tr h="2033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364300"/>
                  </a:ext>
                </a:extLst>
              </a:tr>
              <a:tr h="2033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99358"/>
                  </a:ext>
                </a:extLst>
              </a:tr>
              <a:tr h="2033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858716"/>
                  </a:ext>
                </a:extLst>
              </a:tr>
              <a:tr h="2033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422065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4C29E1E6-D773-28DF-7AA9-3AF331E77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89800"/>
              </p:ext>
            </p:extLst>
          </p:nvPr>
        </p:nvGraphicFramePr>
        <p:xfrm>
          <a:off x="7745340" y="4357170"/>
          <a:ext cx="1022491" cy="88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5340" y="4357170"/>
                        <a:ext cx="1022491" cy="885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647560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113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0,88%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99,15%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45591"/>
            <a:ext cx="4042954" cy="444921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6882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080805"/>
              </p:ext>
            </p:extLst>
          </p:nvPr>
        </p:nvGraphicFramePr>
        <p:xfrm>
          <a:off x="441828" y="1335024"/>
          <a:ext cx="3544956" cy="2680884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9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39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605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572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1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94,54%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1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5,45%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2,99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32954" y="1830481"/>
            <a:ext cx="3951514" cy="3470802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" name="Google Shape;316;p26">
            <a:extLst>
              <a:ext uri="{FF2B5EF4-FFF2-40B4-BE49-F238E27FC236}">
                <a16:creationId xmlns:a16="http://schemas.microsoft.com/office/drawing/2014/main" id="{D5B45CB8-CB2F-6BBE-297E-A81543B21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04938"/>
              </p:ext>
            </p:extLst>
          </p:nvPr>
        </p:nvGraphicFramePr>
        <p:xfrm>
          <a:off x="441828" y="4151764"/>
          <a:ext cx="3544956" cy="256971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9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62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 </a:t>
                      </a:r>
                      <a:r>
                        <a:rPr lang="fr-FR" sz="1600" u="none" strike="noStrike" cap="none" dirty="0" err="1"/>
                        <a:t>excluding</a:t>
                      </a:r>
                      <a:r>
                        <a:rPr lang="fr-FR" sz="1600" u="none" strike="noStrike" cap="none" dirty="0"/>
                        <a:t> 17 </a:t>
                      </a:r>
                      <a:r>
                        <a:rPr lang="fr-FR" sz="1600" u="none" strike="noStrike" cap="none" dirty="0" err="1"/>
                        <a:t>failures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605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589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97,36%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2,64%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2,99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9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127058"/>
              </p:ext>
            </p:extLst>
          </p:nvPr>
        </p:nvGraphicFramePr>
        <p:xfrm>
          <a:off x="1052052" y="2041412"/>
          <a:ext cx="6499122" cy="3525954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94,54%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2,99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0,88%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94,01%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4,19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44579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99,15%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79640" y="3429000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9CFE63-51CF-2B92-6CF7-F36181EBC6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19671"/>
            <a:ext cx="4837176" cy="4636679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81528F16-E9B8-EAD1-56A2-C6920F47E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3880"/>
              </p:ext>
            </p:extLst>
          </p:nvPr>
        </p:nvGraphicFramePr>
        <p:xfrm>
          <a:off x="6671783" y="4056298"/>
          <a:ext cx="1365794" cy="118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1783" y="4056298"/>
                        <a:ext cx="1365794" cy="118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39B859E-94F9-A245-E490-55FCACAF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75D7C91-AEF2-BD55-B34D-8E057D61D8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ADDBDB73-AEA9-AE43-6893-9E2ED52F2A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595959"/>
              </a:buClr>
              <a:buSzPts val="2500"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</a:rPr>
              <a:t> Call</a:t>
            </a:r>
            <a:endParaRPr sz="2500" b="1" u="sng" dirty="0">
              <a:solidFill>
                <a:srgbClr val="595959"/>
              </a:solidFill>
              <a:latin typeface="Arial Rounded"/>
              <a:sym typeface="Arial Rounded"/>
            </a:endParaRPr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8C58C85-759C-8676-946A-C7B1C39D7513}"/>
              </a:ext>
            </a:extLst>
          </p:cNvPr>
          <p:cNvSpPr txBox="1"/>
          <p:nvPr/>
        </p:nvSpPr>
        <p:spPr>
          <a:xfrm>
            <a:off x="6479640" y="3429000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5FF798-8168-D767-0D05-173CE318B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34FDE6B-6594-F67C-4189-B7E74EB1A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25152"/>
              </p:ext>
            </p:extLst>
          </p:nvPr>
        </p:nvGraphicFramePr>
        <p:xfrm>
          <a:off x="6729984" y="4065397"/>
          <a:ext cx="1124712" cy="97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92417" progId="Excel.Sheet.12">
                  <p:embed/>
                </p:oleObj>
              </mc:Choice>
              <mc:Fallback>
                <p:oleObj name="Worksheet" showAsIcon="1" r:id="rId4" imgW="914400" imgH="792417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34FDE6B-6594-F67C-4189-B7E74EB1AA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9984" y="4065397"/>
                        <a:ext cx="1124712" cy="97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1748" y="1628344"/>
            <a:ext cx="4400876" cy="472800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8240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4CA542-6D2B-EE44-03D9-EDD7DDCC7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pic>
        <p:nvPicPr>
          <p:cNvPr id="15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4574" y="1414436"/>
            <a:ext cx="6365530" cy="512447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</a:t>
            </a: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75CF2E-8C6B-1B40-6277-EC47FD02D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01945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SRVCC Success Rate</a:t>
            </a:r>
            <a:b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					                </a:t>
            </a:r>
            <a:r>
              <a:rPr lang="fr-FR" sz="12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12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0665CA-8571-E203-B6E3-8CDA446616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EE5512-BD88-A4F1-7CDE-FFA6D84DE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710" y="1978411"/>
            <a:ext cx="2635179" cy="27134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7265E6-1ABB-8B86-4709-A34E296CC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43000"/>
            <a:ext cx="4951571" cy="5330952"/>
          </a:xfrm>
          <a:prstGeom prst="rect">
            <a:avLst/>
          </a:prstGeom>
        </p:spPr>
      </p:pic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059024EC-68F0-B017-7547-6B549BA6A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559167"/>
              </p:ext>
            </p:extLst>
          </p:nvPr>
        </p:nvGraphicFramePr>
        <p:xfrm>
          <a:off x="6291072" y="4912230"/>
          <a:ext cx="1341120" cy="116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792417" progId="Excel.Sheet.12">
                  <p:embed/>
                </p:oleObj>
              </mc:Choice>
              <mc:Fallback>
                <p:oleObj name="Worksheet" showAsIcon="1" r:id="rId6" imgW="914400" imgH="792417" progId="Excel.Sheet.12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059024EC-68F0-B017-7547-6B549BA6A8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91072" y="4912230"/>
                        <a:ext cx="1341120" cy="1161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9069" y="1494945"/>
            <a:ext cx="7057923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46222"/>
            <a:ext cx="7043824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5827" y="1546222"/>
            <a:ext cx="7318013" cy="50527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24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46221"/>
            <a:ext cx="7131075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25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7357" y="1546222"/>
            <a:ext cx="7112787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F9D21C-72E8-DBEE-7C9D-60C25AD26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31EA-C8A3-3274-874C-BE0C17F6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4079F-6108-DAE5-FF0A-3884D4DA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Outbound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3D9E269-AFD8-6B42-6AA0-5DDE253C3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78F1D6-E3FF-7359-09F7-E19ECDECD0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71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06" y="1617262"/>
            <a:ext cx="4333702" cy="50395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E9014A-DCBB-E8B9-9BA5-F369AD433A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 dirty="0"/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17262"/>
            <a:ext cx="4333702" cy="503956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19" y="1602594"/>
            <a:ext cx="4401204" cy="511888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D69163-3B71-9A67-1604-AA326083AF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1777" y="1602594"/>
            <a:ext cx="4208200" cy="511888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12375"/>
            <a:ext cx="4501081" cy="51091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9" y="1650171"/>
            <a:ext cx="4276015" cy="507130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806983"/>
              </p:ext>
            </p:extLst>
          </p:nvPr>
        </p:nvGraphicFramePr>
        <p:xfrm>
          <a:off x="3009801" y="6078706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-89,36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32603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-90,06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12526-D372-7FDE-ADC4-DF9E2AE4C7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11738"/>
            <a:ext cx="4409367" cy="51097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0A946-ED73-D620-894F-362ED60F7F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3" y="1611739"/>
            <a:ext cx="4308784" cy="5109736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2404"/>
            <a:ext cx="4433208" cy="498442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C4157-DADA-315C-DC52-FE8B3B7DE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8625" y="1648315"/>
            <a:ext cx="4317927" cy="50731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453</Words>
  <Application>Microsoft Office PowerPoint</Application>
  <PresentationFormat>Affichage à l'écran (4:3)</PresentationFormat>
  <Paragraphs>189</Paragraphs>
  <Slides>25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Outbound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MO Voice Quality Metrics</vt:lpstr>
      <vt:lpstr>VoLTE SRVCC Success Rate                      long Call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303</cp:revision>
  <dcterms:created xsi:type="dcterms:W3CDTF">2019-12-04T16:03:42Z</dcterms:created>
  <dcterms:modified xsi:type="dcterms:W3CDTF">2025-09-05T17:48:30Z</dcterms:modified>
</cp:coreProperties>
</file>