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notesMasterIdLst>
    <p:notesMasterId r:id="rId22"/>
  </p:notesMasterIdLst>
  <p:sldIdLst>
    <p:sldId id="256" r:id="rId2"/>
    <p:sldId id="257" r:id="rId3"/>
    <p:sldId id="310" r:id="rId4"/>
    <p:sldId id="288" r:id="rId5"/>
    <p:sldId id="289" r:id="rId6"/>
    <p:sldId id="290" r:id="rId7"/>
    <p:sldId id="267" r:id="rId8"/>
    <p:sldId id="291" r:id="rId9"/>
    <p:sldId id="294" r:id="rId10"/>
    <p:sldId id="304" r:id="rId11"/>
    <p:sldId id="297" r:id="rId12"/>
    <p:sldId id="306" r:id="rId13"/>
    <p:sldId id="314" r:id="rId14"/>
    <p:sldId id="307" r:id="rId15"/>
    <p:sldId id="301" r:id="rId16"/>
    <p:sldId id="316" r:id="rId17"/>
    <p:sldId id="317" r:id="rId18"/>
    <p:sldId id="318" r:id="rId19"/>
    <p:sldId id="319" r:id="rId20"/>
    <p:sldId id="320" r:id="rId21"/>
  </p:sldIdLst>
  <p:sldSz cx="9144000" cy="6858000" type="screen4x3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GoogleSlidesCustomDataVersion2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r:id="rId69" roundtripDataSignature="AMtx7mhC77ODSq0Z6HRNxVOl0dvkRePcXA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6FFF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4C364B3D-CDA1-40E0-B16F-5747D3E3366F}">
  <a:tblStyle styleId="{4C364B3D-CDA1-40E0-B16F-5747D3E3366F}" styleName="Table_0">
    <a:wholeTbl>
      <a:tcTxStyle b="off" i="off">
        <a:font>
          <a:latin typeface="Calibri"/>
          <a:ea typeface="Calibri"/>
          <a:cs typeface="Calibri"/>
        </a:font>
        <a:schemeClr val="dk1"/>
      </a:tcTxStyle>
      <a:tcStyle>
        <a:tcBdr>
          <a:lef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V>
        </a:tcBdr>
        <a:fill>
          <a:solidFill>
            <a:srgbClr val="E8ECF4"/>
          </a:solidFill>
        </a:fill>
      </a:tcStyle>
    </a:wholeTbl>
    <a:band1H>
      <a:tcTxStyle/>
      <a:tcStyle>
        <a:tcBdr/>
        <a:fill>
          <a:solidFill>
            <a:srgbClr val="CFD7E7"/>
          </a:solidFill>
        </a:fill>
      </a:tcStyle>
    </a:band1H>
    <a:band2H>
      <a:tcTxStyle/>
      <a:tcStyle>
        <a:tcBdr/>
      </a:tcStyle>
    </a:band2H>
    <a:band1V>
      <a:tcTxStyle/>
      <a:tcStyle>
        <a:tcBdr/>
        <a:fill>
          <a:solidFill>
            <a:srgbClr val="CFD7E7"/>
          </a:solidFill>
        </a:fill>
      </a:tcStyle>
    </a:band1V>
    <a:band2V>
      <a:tcTxStyle/>
      <a:tcStyle>
        <a:tcBdr/>
      </a:tcStyle>
    </a:band2V>
    <a:lastCol>
      <a:tcTxStyle b="on" i="off">
        <a:font>
          <a:latin typeface="Calibri"/>
          <a:ea typeface="Calibri"/>
          <a:cs typeface="Calibri"/>
        </a:font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 i="off">
        <a:font>
          <a:latin typeface="Calibri"/>
          <a:ea typeface="Calibri"/>
          <a:cs typeface="Calibri"/>
        </a:font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 i="off">
        <a:font>
          <a:latin typeface="Calibri"/>
          <a:ea typeface="Calibri"/>
          <a:cs typeface="Calibri"/>
        </a:font>
        <a:schemeClr val="lt1"/>
      </a:tcTxStyle>
      <a:tcStyle>
        <a:tcBdr>
          <a:top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</a:tcBdr>
        <a:fill>
          <a:solidFill>
            <a:schemeClr val="accent1"/>
          </a:solidFill>
        </a:fill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 b="on" i="off">
        <a:font>
          <a:latin typeface="Calibri"/>
          <a:ea typeface="Calibri"/>
          <a:cs typeface="Calibri"/>
        </a:font>
        <a:schemeClr val="lt1"/>
      </a:tcTxStyle>
      <a:tcStyle>
        <a:tcBdr>
          <a:bottom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</a:tcBdr>
        <a:fill>
          <a:solidFill>
            <a:schemeClr val="accent1"/>
          </a:solidFill>
        </a:fill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9DEBC330-DAB2-41D9-BC3C-7DC03692D9FE}" styleName="Table_1">
    <a:wholeTbl>
      <a:tcTxStyle b="off" i="off">
        <a:font>
          <a:latin typeface="Calibri"/>
          <a:ea typeface="Calibri"/>
          <a:cs typeface="Calibri"/>
        </a:font>
        <a:schemeClr val="dk1"/>
      </a:tcTxStyle>
      <a:tcStyle>
        <a:tcBdr>
          <a:left>
            <a:ln w="12700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12700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12700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12700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12700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12700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a:insideV>
        </a:tcBdr>
        <a:fill>
          <a:solidFill>
            <a:srgbClr val="E8ECF4"/>
          </a:solidFill>
        </a:fill>
      </a:tcStyle>
    </a:wholeTbl>
    <a:band1H>
      <a:tcTxStyle/>
      <a:tcStyle>
        <a:tcBdr/>
        <a:fill>
          <a:solidFill>
            <a:srgbClr val="CFD7E7"/>
          </a:solidFill>
        </a:fill>
      </a:tcStyle>
    </a:band1H>
    <a:band2H>
      <a:tcTxStyle/>
      <a:tcStyle>
        <a:tcBdr/>
      </a:tcStyle>
    </a:band2H>
    <a:band1V>
      <a:tcTxStyle/>
      <a:tcStyle>
        <a:tcBdr/>
        <a:fill>
          <a:solidFill>
            <a:srgbClr val="CFD7E7"/>
          </a:solidFill>
        </a:fill>
      </a:tcStyle>
    </a:band1V>
    <a:band2V>
      <a:tcTxStyle/>
      <a:tcStyle>
        <a:tcBdr/>
      </a:tcStyle>
    </a:band2V>
    <a:lastCol>
      <a:tcTxStyle b="on" i="off"/>
      <a:tcStyle>
        <a:tcBdr/>
      </a:tcStyle>
    </a:lastCol>
    <a:firstCol>
      <a:tcTxStyle b="on" i="off"/>
      <a:tcStyle>
        <a:tcBdr/>
      </a:tcStyle>
    </a:firstCol>
    <a:lastRow>
      <a:tcTxStyle b="on" i="off"/>
      <a:tcStyle>
        <a:tcBdr>
          <a:top>
            <a:ln w="25400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a:top>
        </a:tcBdr>
        <a:fill>
          <a:solidFill>
            <a:srgbClr val="E8ECF4"/>
          </a:solidFill>
        </a:fill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 b="on" i="off"/>
      <a:tcStyle>
        <a:tcBdr/>
        <a:fill>
          <a:solidFill>
            <a:srgbClr val="E8ECF4"/>
          </a:solidFill>
        </a:fill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662FC2C9-1556-42F0-98CC-4F170DC24DCD}" styleName="Table_2">
    <a:wholeTbl>
      <a:tcTxStyle>
        <a:font>
          <a:latin typeface="Arial"/>
          <a:ea typeface="Arial"/>
          <a:cs typeface="Arial"/>
        </a:font>
        <a:srgbClr val="000000"/>
      </a:tcTxStyle>
      <a:tcStyle>
        <a:tcBdr/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8" d="100"/>
          <a:sy n="78" d="100"/>
        </p:scale>
        <p:origin x="614" y="67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72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71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7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73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69" Type="http://customschemas.google.com/relationships/presentationmetadata" Target="meta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‹N°›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86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0">
          <a:extLst>
            <a:ext uri="{FF2B5EF4-FFF2-40B4-BE49-F238E27FC236}">
              <a16:creationId xmlns:a16="http://schemas.microsoft.com/office/drawing/2014/main" id="{FF721238-23D2-3CA5-7F54-51E382AA167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1" name="Google Shape;311;p26:notes">
            <a:extLst>
              <a:ext uri="{FF2B5EF4-FFF2-40B4-BE49-F238E27FC236}">
                <a16:creationId xmlns:a16="http://schemas.microsoft.com/office/drawing/2014/main" id="{C7BF604C-4504-A7BE-217D-415D5B1C6829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2" name="Google Shape;312;p26:notes">
            <a:extLst>
              <a:ext uri="{FF2B5EF4-FFF2-40B4-BE49-F238E27FC236}">
                <a16:creationId xmlns:a16="http://schemas.microsoft.com/office/drawing/2014/main" id="{52411F6D-1A80-6F08-8735-69ED89AF8C4B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05510965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0">
          <a:extLst>
            <a:ext uri="{FF2B5EF4-FFF2-40B4-BE49-F238E27FC236}">
              <a16:creationId xmlns:a16="http://schemas.microsoft.com/office/drawing/2014/main" id="{5B43A795-2FEF-E226-98BD-72D642AEA02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1" name="Google Shape;311;p26:notes">
            <a:extLst>
              <a:ext uri="{FF2B5EF4-FFF2-40B4-BE49-F238E27FC236}">
                <a16:creationId xmlns:a16="http://schemas.microsoft.com/office/drawing/2014/main" id="{4B026811-3B45-14D7-0014-68F7B7B91AF4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2" name="Google Shape;312;p26:notes">
            <a:extLst>
              <a:ext uri="{FF2B5EF4-FFF2-40B4-BE49-F238E27FC236}">
                <a16:creationId xmlns:a16="http://schemas.microsoft.com/office/drawing/2014/main" id="{4D38E5D0-196E-464B-F735-61FA0E5A0A34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29326957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0">
          <a:extLst>
            <a:ext uri="{FF2B5EF4-FFF2-40B4-BE49-F238E27FC236}">
              <a16:creationId xmlns:a16="http://schemas.microsoft.com/office/drawing/2014/main" id="{3C9CB55E-7B72-C95A-FC38-CF05F1BA245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1" name="Google Shape;311;p26:notes">
            <a:extLst>
              <a:ext uri="{FF2B5EF4-FFF2-40B4-BE49-F238E27FC236}">
                <a16:creationId xmlns:a16="http://schemas.microsoft.com/office/drawing/2014/main" id="{3DFE937C-12E1-C752-F8DB-811FB5133769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2" name="Google Shape;312;p26:notes">
            <a:extLst>
              <a:ext uri="{FF2B5EF4-FFF2-40B4-BE49-F238E27FC236}">
                <a16:creationId xmlns:a16="http://schemas.microsoft.com/office/drawing/2014/main" id="{9520AEDA-5BDF-25D9-1540-E0081B16E9B8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24491080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1">
          <a:extLst>
            <a:ext uri="{FF2B5EF4-FFF2-40B4-BE49-F238E27FC236}">
              <a16:creationId xmlns:a16="http://schemas.microsoft.com/office/drawing/2014/main" id="{5D939B1A-9F82-050E-D6E7-550F9B77BAB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Google Shape;192;p14:notes">
            <a:extLst>
              <a:ext uri="{FF2B5EF4-FFF2-40B4-BE49-F238E27FC236}">
                <a16:creationId xmlns:a16="http://schemas.microsoft.com/office/drawing/2014/main" id="{F728DDF2-5624-20B6-91A4-678BE5E4C80B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3" name="Google Shape;193;p14:notes">
            <a:extLst>
              <a:ext uri="{FF2B5EF4-FFF2-40B4-BE49-F238E27FC236}">
                <a16:creationId xmlns:a16="http://schemas.microsoft.com/office/drawing/2014/main" id="{B65B7F17-C2D3-E715-2C39-676FAD88BB83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13760827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6">
          <a:extLst>
            <a:ext uri="{FF2B5EF4-FFF2-40B4-BE49-F238E27FC236}">
              <a16:creationId xmlns:a16="http://schemas.microsoft.com/office/drawing/2014/main" id="{B6D4A52D-3EAD-9DD1-05E1-A177324F808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7" name="Google Shape;377;p32:notes">
            <a:extLst>
              <a:ext uri="{FF2B5EF4-FFF2-40B4-BE49-F238E27FC236}">
                <a16:creationId xmlns:a16="http://schemas.microsoft.com/office/drawing/2014/main" id="{DAD7B1B6-3156-7352-C66C-DAB86A39BA48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8" name="Google Shape;378;p32:notes">
            <a:extLst>
              <a:ext uri="{FF2B5EF4-FFF2-40B4-BE49-F238E27FC236}">
                <a16:creationId xmlns:a16="http://schemas.microsoft.com/office/drawing/2014/main" id="{3878A9F5-E5A6-7C3A-5186-44F0513C09FD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99997723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6">
          <a:extLst>
            <a:ext uri="{FF2B5EF4-FFF2-40B4-BE49-F238E27FC236}">
              <a16:creationId xmlns:a16="http://schemas.microsoft.com/office/drawing/2014/main" id="{565C79F3-F723-4430-4E23-D8764AC27F2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7" name="Google Shape;377;p32:notes">
            <a:extLst>
              <a:ext uri="{FF2B5EF4-FFF2-40B4-BE49-F238E27FC236}">
                <a16:creationId xmlns:a16="http://schemas.microsoft.com/office/drawing/2014/main" id="{8078A5C0-9174-CA85-1F2E-BC8DE7AC4C43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8" name="Google Shape;378;p32:notes">
            <a:extLst>
              <a:ext uri="{FF2B5EF4-FFF2-40B4-BE49-F238E27FC236}">
                <a16:creationId xmlns:a16="http://schemas.microsoft.com/office/drawing/2014/main" id="{ED0F807F-37FC-5157-3688-45EAA816A5DD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44383770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6">
          <a:extLst>
            <a:ext uri="{FF2B5EF4-FFF2-40B4-BE49-F238E27FC236}">
              <a16:creationId xmlns:a16="http://schemas.microsoft.com/office/drawing/2014/main" id="{99E98878-C3CC-4096-EC0D-99FDD3EFC5D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7" name="Google Shape;377;p32:notes">
            <a:extLst>
              <a:ext uri="{FF2B5EF4-FFF2-40B4-BE49-F238E27FC236}">
                <a16:creationId xmlns:a16="http://schemas.microsoft.com/office/drawing/2014/main" id="{8F371F21-7EBC-0780-84CD-E43FBED68B39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8" name="Google Shape;378;p32:notes">
            <a:extLst>
              <a:ext uri="{FF2B5EF4-FFF2-40B4-BE49-F238E27FC236}">
                <a16:creationId xmlns:a16="http://schemas.microsoft.com/office/drawing/2014/main" id="{8A356F4B-1385-C115-5AE5-A2820F11B9B8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79330936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6">
          <a:extLst>
            <a:ext uri="{FF2B5EF4-FFF2-40B4-BE49-F238E27FC236}">
              <a16:creationId xmlns:a16="http://schemas.microsoft.com/office/drawing/2014/main" id="{B6D0FFF5-AAAB-3FF5-15B9-ECD5C4B405F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7" name="Google Shape;377;p32:notes">
            <a:extLst>
              <a:ext uri="{FF2B5EF4-FFF2-40B4-BE49-F238E27FC236}">
                <a16:creationId xmlns:a16="http://schemas.microsoft.com/office/drawing/2014/main" id="{85BF3D19-63BF-16EF-4F6A-6668EE111BE5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8" name="Google Shape;378;p32:notes">
            <a:extLst>
              <a:ext uri="{FF2B5EF4-FFF2-40B4-BE49-F238E27FC236}">
                <a16:creationId xmlns:a16="http://schemas.microsoft.com/office/drawing/2014/main" id="{7F15D9A9-1C38-9CC5-8C03-4A2C3D764565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96546009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6">
          <a:extLst>
            <a:ext uri="{FF2B5EF4-FFF2-40B4-BE49-F238E27FC236}">
              <a16:creationId xmlns:a16="http://schemas.microsoft.com/office/drawing/2014/main" id="{0DB2CE0C-1864-CD58-71E7-73C2F09C5E9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7" name="Google Shape;377;p32:notes">
            <a:extLst>
              <a:ext uri="{FF2B5EF4-FFF2-40B4-BE49-F238E27FC236}">
                <a16:creationId xmlns:a16="http://schemas.microsoft.com/office/drawing/2014/main" id="{1018542C-5E01-70F3-FB33-1C1D5700A8D0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8" name="Google Shape;378;p32:notes">
            <a:extLst>
              <a:ext uri="{FF2B5EF4-FFF2-40B4-BE49-F238E27FC236}">
                <a16:creationId xmlns:a16="http://schemas.microsoft.com/office/drawing/2014/main" id="{53BF5F83-27EF-2F51-2E98-B0D0F59F224E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284470875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6">
          <a:extLst>
            <a:ext uri="{FF2B5EF4-FFF2-40B4-BE49-F238E27FC236}">
              <a16:creationId xmlns:a16="http://schemas.microsoft.com/office/drawing/2014/main" id="{6BAFF8E1-86B6-B4DC-806E-9A5D5FBB272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7" name="Google Shape;377;p32:notes">
            <a:extLst>
              <a:ext uri="{FF2B5EF4-FFF2-40B4-BE49-F238E27FC236}">
                <a16:creationId xmlns:a16="http://schemas.microsoft.com/office/drawing/2014/main" id="{559FA8C8-72D5-EFE3-1D3E-FEC18FB501D6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8" name="Google Shape;378;p32:notes">
            <a:extLst>
              <a:ext uri="{FF2B5EF4-FFF2-40B4-BE49-F238E27FC236}">
                <a16:creationId xmlns:a16="http://schemas.microsoft.com/office/drawing/2014/main" id="{C7C06964-890D-7B56-856D-688127F35DEA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01134301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94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5">
          <a:extLst>
            <a:ext uri="{FF2B5EF4-FFF2-40B4-BE49-F238E27FC236}">
              <a16:creationId xmlns:a16="http://schemas.microsoft.com/office/drawing/2014/main" id="{5AE3BAED-797B-6FEB-1C6F-4A236164195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4:notes">
            <a:extLst>
              <a:ext uri="{FF2B5EF4-FFF2-40B4-BE49-F238E27FC236}">
                <a16:creationId xmlns:a16="http://schemas.microsoft.com/office/drawing/2014/main" id="{E09C1B20-82A6-D055-B5D5-A9A89E4E9A4C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7;p4:notes">
            <a:extLst>
              <a:ext uri="{FF2B5EF4-FFF2-40B4-BE49-F238E27FC236}">
                <a16:creationId xmlns:a16="http://schemas.microsoft.com/office/drawing/2014/main" id="{3E8BEAEE-984E-AB48-48E9-B576247CEED0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79071996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5">
          <a:extLst>
            <a:ext uri="{FF2B5EF4-FFF2-40B4-BE49-F238E27FC236}">
              <a16:creationId xmlns:a16="http://schemas.microsoft.com/office/drawing/2014/main" id="{C421C49D-D1DC-17C6-0E9F-FCFBA404A53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5:notes">
            <a:extLst>
              <a:ext uri="{FF2B5EF4-FFF2-40B4-BE49-F238E27FC236}">
                <a16:creationId xmlns:a16="http://schemas.microsoft.com/office/drawing/2014/main" id="{3266FC07-39CF-2B20-0312-2F58FABDDBE7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17;p5:notes">
            <a:extLst>
              <a:ext uri="{FF2B5EF4-FFF2-40B4-BE49-F238E27FC236}">
                <a16:creationId xmlns:a16="http://schemas.microsoft.com/office/drawing/2014/main" id="{1D7E5143-2DF5-7AFC-32BE-143884CDFD71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4046422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5">
          <a:extLst>
            <a:ext uri="{FF2B5EF4-FFF2-40B4-BE49-F238E27FC236}">
              <a16:creationId xmlns:a16="http://schemas.microsoft.com/office/drawing/2014/main" id="{BF0BDC4A-C200-5871-D446-5449B6FB159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6:notes">
            <a:extLst>
              <a:ext uri="{FF2B5EF4-FFF2-40B4-BE49-F238E27FC236}">
                <a16:creationId xmlns:a16="http://schemas.microsoft.com/office/drawing/2014/main" id="{60D644C3-181F-ADF0-7044-39AB7B6477FA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27;p6:notes">
            <a:extLst>
              <a:ext uri="{FF2B5EF4-FFF2-40B4-BE49-F238E27FC236}">
                <a16:creationId xmlns:a16="http://schemas.microsoft.com/office/drawing/2014/main" id="{76B0986E-F342-A8C0-B04D-833902DB05F8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48274995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p1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7" name="Google Shape;177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1">
          <a:extLst>
            <a:ext uri="{FF2B5EF4-FFF2-40B4-BE49-F238E27FC236}">
              <a16:creationId xmlns:a16="http://schemas.microsoft.com/office/drawing/2014/main" id="{FF73B2AD-953F-60A6-B4EA-BC99C191B2D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Google Shape;192;p14:notes">
            <a:extLst>
              <a:ext uri="{FF2B5EF4-FFF2-40B4-BE49-F238E27FC236}">
                <a16:creationId xmlns:a16="http://schemas.microsoft.com/office/drawing/2014/main" id="{3BC14FB5-A80E-99F0-75B8-02EBED7866CC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3" name="Google Shape;193;p14:notes">
            <a:extLst>
              <a:ext uri="{FF2B5EF4-FFF2-40B4-BE49-F238E27FC236}">
                <a16:creationId xmlns:a16="http://schemas.microsoft.com/office/drawing/2014/main" id="{D9782885-ABEC-DE8A-9FE5-7A139CFEA197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4312361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6">
          <a:extLst>
            <a:ext uri="{FF2B5EF4-FFF2-40B4-BE49-F238E27FC236}">
              <a16:creationId xmlns:a16="http://schemas.microsoft.com/office/drawing/2014/main" id="{397165AE-76E0-1592-5A88-23ABB2E75D1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" name="Google Shape;277;p23:notes">
            <a:extLst>
              <a:ext uri="{FF2B5EF4-FFF2-40B4-BE49-F238E27FC236}">
                <a16:creationId xmlns:a16="http://schemas.microsoft.com/office/drawing/2014/main" id="{1EB23012-4FE2-36A0-2DA4-0E1FF3147598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8" name="Google Shape;278;p23:notes">
            <a:extLst>
              <a:ext uri="{FF2B5EF4-FFF2-40B4-BE49-F238E27FC236}">
                <a16:creationId xmlns:a16="http://schemas.microsoft.com/office/drawing/2014/main" id="{7D520151-F74F-FEB6-D950-C1E5ABB5FA8E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44558691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8">
          <a:extLst>
            <a:ext uri="{FF2B5EF4-FFF2-40B4-BE49-F238E27FC236}">
              <a16:creationId xmlns:a16="http://schemas.microsoft.com/office/drawing/2014/main" id="{59FD0208-8946-00D4-80A7-4A86EA77EF5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9" name="Google Shape;289;p24:notes">
            <a:extLst>
              <a:ext uri="{FF2B5EF4-FFF2-40B4-BE49-F238E27FC236}">
                <a16:creationId xmlns:a16="http://schemas.microsoft.com/office/drawing/2014/main" id="{48E7D6FA-5E6F-70B4-22BE-41BDDDE7B54B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0" name="Google Shape;290;p24:notes">
            <a:extLst>
              <a:ext uri="{FF2B5EF4-FFF2-40B4-BE49-F238E27FC236}">
                <a16:creationId xmlns:a16="http://schemas.microsoft.com/office/drawing/2014/main" id="{ABCA2436-3400-0115-92C4-45B03D093970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66102438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iapositive de titre" type="title">
  <p:cSld name="TITL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64"/>
          <p:cNvSpPr txBox="1"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64"/>
          <p:cNvSpPr txBox="1"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3200"/>
              <a:buNone/>
              <a:defRPr>
                <a:solidFill>
                  <a:srgbClr val="888888"/>
                </a:solidFill>
              </a:defRPr>
            </a:lvl1pPr>
            <a:lvl2pPr lvl="1" algn="ctr"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2800"/>
              <a:buNone/>
              <a:defRPr>
                <a:solidFill>
                  <a:srgbClr val="888888"/>
                </a:solidFill>
              </a:defRPr>
            </a:lvl2pPr>
            <a:lvl3pPr lvl="2" algn="ctr"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>
                <a:solidFill>
                  <a:srgbClr val="888888"/>
                </a:solidFill>
              </a:defRPr>
            </a:lvl3pPr>
            <a:lvl4pPr lvl="3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4pPr>
            <a:lvl5pPr lvl="4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5pPr>
            <a:lvl6pPr lvl="5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6pPr>
            <a:lvl7pPr lvl="6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7pPr>
            <a:lvl8pPr lvl="7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8pPr>
            <a:lvl9pPr lvl="8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18" name="Google Shape;18;p64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64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64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re et texte vertical" type="vertTx">
  <p:cSld name="VERTICAL_TEXT"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73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4" name="Google Shape;74;p73"/>
          <p:cNvSpPr txBox="1">
            <a:spLocks noGrp="1"/>
          </p:cNvSpPr>
          <p:nvPr>
            <p:ph type="body" idx="1"/>
          </p:nvPr>
        </p:nvSpPr>
        <p:spPr>
          <a:xfrm rot="5400000">
            <a:off x="2309019" y="-251618"/>
            <a:ext cx="4525963" cy="822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5" name="Google Shape;75;p73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73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73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re vertical et texte" type="vertTitleAndTx">
  <p:cSld name="VERTICAL_TITLE_AND_VERTICAL_TEXT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74"/>
          <p:cNvSpPr txBox="1">
            <a:spLocks noGrp="1"/>
          </p:cNvSpPr>
          <p:nvPr>
            <p:ph type="title"/>
          </p:nvPr>
        </p:nvSpPr>
        <p:spPr>
          <a:xfrm rot="5400000">
            <a:off x="4732338" y="2171701"/>
            <a:ext cx="5851525" cy="20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74"/>
          <p:cNvSpPr txBox="1">
            <a:spLocks noGrp="1"/>
          </p:cNvSpPr>
          <p:nvPr>
            <p:ph type="body" idx="1"/>
          </p:nvPr>
        </p:nvSpPr>
        <p:spPr>
          <a:xfrm rot="5400000">
            <a:off x="541338" y="190500"/>
            <a:ext cx="5851525" cy="601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1" name="Google Shape;81;p74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74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74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re et contenu" type="obj">
  <p:cSld name="OBJECT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65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65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4" name="Google Shape;24;p65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65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65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re de section" type="secHead">
  <p:cSld name="SECTION_HEADER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66"/>
          <p:cNvSpPr txBox="1"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/>
              <a:buNone/>
              <a:defRPr sz="4000" b="1" cap="none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66"/>
          <p:cNvSpPr txBox="1"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1pPr>
            <a:lvl2pPr marL="914400" lvl="1" indent="-228600" algn="l"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marL="1371600" lvl="2" indent="-228600" algn="l"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3pPr>
            <a:lvl4pPr marL="1828800" lvl="3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marL="2286000" lvl="4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marL="2743200" lvl="5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marL="3200400" lvl="6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marL="3657600" lvl="7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marL="4114800" lvl="8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0" name="Google Shape;30;p66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66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66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eux contenus" type="twoObj">
  <p:cSld name="TWO_OBJECTS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67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67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marL="914400" lvl="1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marL="1371600" lvl="2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36" name="Google Shape;36;p67"/>
          <p:cNvSpPr txBox="1">
            <a:spLocks noGrp="1"/>
          </p:cNvSpPr>
          <p:nvPr>
            <p:ph type="body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marL="914400" lvl="1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marL="1371600" lvl="2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37" name="Google Shape;37;p67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67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67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aison" type="twoTxTwoObj">
  <p:cSld name="TWO_OBJECTS_WITH_TEXT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68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68"/>
          <p:cNvSpPr txBox="1"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3" name="Google Shape;43;p68"/>
          <p:cNvSpPr txBox="1">
            <a:spLocks noGrp="1"/>
          </p:cNvSpPr>
          <p:nvPr>
            <p:ph type="body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marL="2286000" lvl="4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marL="2743200" lvl="5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44" name="Google Shape;44;p68"/>
          <p:cNvSpPr txBox="1">
            <a:spLocks noGrp="1"/>
          </p:cNvSpPr>
          <p:nvPr>
            <p:ph type="body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5" name="Google Shape;45;p68"/>
          <p:cNvSpPr txBox="1">
            <a:spLocks noGrp="1"/>
          </p:cNvSpPr>
          <p:nvPr>
            <p:ph type="body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marL="2286000" lvl="4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marL="2743200" lvl="5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46" name="Google Shape;46;p68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68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68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re seul" type="titleOnly">
  <p:cSld name="TITLE_ONLY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69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69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69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69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ide" type="blank">
  <p:cSld name="BLANK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70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70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70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u avec légende" type="objTx">
  <p:cSld name="OBJECT_WITH_CAPTION_TEXT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71"/>
          <p:cNvSpPr txBox="1"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000"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71"/>
          <p:cNvSpPr txBox="1">
            <a:spLocks noGrp="1"/>
          </p:cNvSpPr>
          <p:nvPr>
            <p:ph type="body"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  <a:defRPr sz="2800"/>
            </a:lvl2pPr>
            <a:lvl3pPr marL="1371600" lvl="2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4pPr>
            <a:lvl5pPr marL="2286000" lvl="4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»"/>
              <a:defRPr sz="2000"/>
            </a:lvl5pPr>
            <a:lvl6pPr marL="2743200" lvl="5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61" name="Google Shape;61;p71"/>
          <p:cNvSpPr txBox="1">
            <a:spLocks noGrp="1"/>
          </p:cNvSpPr>
          <p:nvPr>
            <p:ph type="body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62" name="Google Shape;62;p71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71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71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mage avec légende" type="picTx">
  <p:cSld name="PICTURE_WITH_CAPTION_TEXT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72"/>
          <p:cNvSpPr txBox="1"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000"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72"/>
          <p:cNvSpPr>
            <a:spLocks noGrp="1"/>
          </p:cNvSpPr>
          <p:nvPr>
            <p:ph type="pic" idx="2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noFill/>
          <a:ln>
            <a:noFill/>
          </a:ln>
        </p:spPr>
      </p:sp>
      <p:sp>
        <p:nvSpPr>
          <p:cNvPr id="68" name="Google Shape;68;p72"/>
          <p:cNvSpPr txBox="1">
            <a:spLocks noGrp="1"/>
          </p:cNvSpPr>
          <p:nvPr>
            <p:ph type="body" idx="1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69" name="Google Shape;69;p72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72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1" name="Google Shape;71;p72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‹N°›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63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" name="Google Shape;11;p63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318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63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63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63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‹N°›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emf"/><Relationship Id="rId5" Type="http://schemas.openxmlformats.org/officeDocument/2006/relationships/package" Target="../embeddings/Microsoft_Excel_Worksheet.xlsx"/><Relationship Id="rId4" Type="http://schemas.openxmlformats.org/officeDocument/2006/relationships/image" Target="../media/image13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emf"/><Relationship Id="rId5" Type="http://schemas.openxmlformats.org/officeDocument/2006/relationships/package" Target="../embeddings/Microsoft_Excel_Worksheet1.xlsx"/><Relationship Id="rId4" Type="http://schemas.openxmlformats.org/officeDocument/2006/relationships/image" Target="../media/image17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eg"/><Relationship Id="rId4" Type="http://schemas.openxmlformats.org/officeDocument/2006/relationships/image" Target="../media/image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.png"/><Relationship Id="rId4" Type="http://schemas.openxmlformats.org/officeDocument/2006/relationships/image" Target="../media/image7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jpeg"/><Relationship Id="rId4" Type="http://schemas.openxmlformats.org/officeDocument/2006/relationships/image" Target="../media/image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jpeg"/><Relationship Id="rId4" Type="http://schemas.openxmlformats.org/officeDocument/2006/relationships/image" Target="../media/image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1"/>
          <p:cNvSpPr txBox="1">
            <a:spLocks noGrp="1"/>
          </p:cNvSpPr>
          <p:nvPr>
            <p:ph type="ctrTitle"/>
          </p:nvPr>
        </p:nvSpPr>
        <p:spPr>
          <a:xfrm>
            <a:off x="685800" y="1785356"/>
            <a:ext cx="7990656" cy="19316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Pts val="4400"/>
              <a:buFont typeface="Arial Rounded"/>
              <a:buNone/>
            </a:pPr>
            <a:r>
              <a:rPr lang="fr-FR" b="1" dirty="0">
                <a:solidFill>
                  <a:srgbClr val="0070C0"/>
                </a:solidFill>
                <a:latin typeface="Arial Rounded"/>
                <a:ea typeface="Arial Rounded"/>
                <a:cs typeface="Arial Rounded"/>
                <a:sym typeface="Arial Rounded"/>
              </a:rPr>
              <a:t>Volte Drive Test Report</a:t>
            </a:r>
            <a:endParaRPr dirty="0"/>
          </a:p>
        </p:txBody>
      </p:sp>
      <p:pic>
        <p:nvPicPr>
          <p:cNvPr id="90" name="Google Shape;90;p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188640"/>
            <a:ext cx="1970378" cy="1052305"/>
          </a:xfrm>
          <a:prstGeom prst="rect">
            <a:avLst/>
          </a:prstGeom>
          <a:noFill/>
          <a:ln>
            <a:noFill/>
          </a:ln>
        </p:spPr>
      </p:pic>
      <p:pic>
        <p:nvPicPr>
          <p:cNvPr id="91" name="Google Shape;91;p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253416" y="96750"/>
            <a:ext cx="1705020" cy="1388034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Espace réservé du numéro de diapositive 1">
            <a:extLst>
              <a:ext uri="{FF2B5EF4-FFF2-40B4-BE49-F238E27FC236}">
                <a16:creationId xmlns:a16="http://schemas.microsoft.com/office/drawing/2014/main" id="{C4F449D9-8D94-047C-1183-5931642855DA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 smtClean="0"/>
              <a:t>1</a:t>
            </a:fld>
            <a:endParaRPr lang="fr-FR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1">
          <a:extLst>
            <a:ext uri="{FF2B5EF4-FFF2-40B4-BE49-F238E27FC236}">
              <a16:creationId xmlns:a16="http://schemas.microsoft.com/office/drawing/2014/main" id="{7430A505-FB40-692F-AA20-B4762BC3DFD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2" name="Google Shape;292;p24">
            <a:extLst>
              <a:ext uri="{FF2B5EF4-FFF2-40B4-BE49-F238E27FC236}">
                <a16:creationId xmlns:a16="http://schemas.microsoft.com/office/drawing/2014/main" id="{ED63DDE9-EFFD-937F-F82D-9C884F4EB831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691680" y="63638"/>
            <a:ext cx="7021287" cy="868346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2500"/>
              <a:buFont typeface="Arial Rounded"/>
              <a:buNone/>
            </a:pPr>
            <a:r>
              <a:rPr lang="fr-FR" sz="2500" b="1" u="sng">
                <a:solidFill>
                  <a:srgbClr val="595959"/>
                </a:solidFill>
                <a:latin typeface="Arial Rounded"/>
                <a:ea typeface="Arial Rounded"/>
                <a:cs typeface="Arial Rounded"/>
                <a:sym typeface="Arial Rounded"/>
              </a:rPr>
              <a:t>MO Handover Type</a:t>
            </a:r>
            <a:endParaRPr sz="2500" b="1" u="sng">
              <a:solidFill>
                <a:srgbClr val="595959"/>
              </a:solidFill>
              <a:latin typeface="Arial Rounded"/>
              <a:ea typeface="Arial Rounded"/>
              <a:cs typeface="Arial Rounded"/>
              <a:sym typeface="Arial Rounded"/>
            </a:endParaRPr>
          </a:p>
        </p:txBody>
      </p:sp>
      <p:pic>
        <p:nvPicPr>
          <p:cNvPr id="293" name="Google Shape;293;p24">
            <a:extLst>
              <a:ext uri="{FF2B5EF4-FFF2-40B4-BE49-F238E27FC236}">
                <a16:creationId xmlns:a16="http://schemas.microsoft.com/office/drawing/2014/main" id="{E2A5F3C3-56B7-EA91-0ECB-5CA0FBF5A0A5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1817" y="45473"/>
            <a:ext cx="1529913" cy="817069"/>
          </a:xfrm>
          <a:prstGeom prst="rect">
            <a:avLst/>
          </a:prstGeom>
          <a:noFill/>
          <a:ln>
            <a:noFill/>
          </a:ln>
        </p:spPr>
      </p:pic>
      <p:sp>
        <p:nvSpPr>
          <p:cNvPr id="294" name="Google Shape;294;p24">
            <a:extLst>
              <a:ext uri="{FF2B5EF4-FFF2-40B4-BE49-F238E27FC236}">
                <a16:creationId xmlns:a16="http://schemas.microsoft.com/office/drawing/2014/main" id="{343363CA-E6DD-9BAE-9E3A-DD4C34164080}"/>
              </a:ext>
            </a:extLst>
          </p:cNvPr>
          <p:cNvSpPr txBox="1"/>
          <p:nvPr/>
        </p:nvSpPr>
        <p:spPr>
          <a:xfrm>
            <a:off x="6920159" y="787369"/>
            <a:ext cx="1944216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200" b="1" dirty="0">
                <a:solidFill>
                  <a:srgbClr val="595959"/>
                </a:solidFill>
                <a:latin typeface="Arial Rounded"/>
                <a:ea typeface="Arial Rounded"/>
                <a:cs typeface="Arial Rounded"/>
                <a:sym typeface="Arial Rounded"/>
              </a:rPr>
              <a:t>Long call</a:t>
            </a:r>
            <a:endParaRPr dirty="0"/>
          </a:p>
        </p:txBody>
      </p:sp>
      <p:graphicFrame>
        <p:nvGraphicFramePr>
          <p:cNvPr id="298" name="Google Shape;298;p24">
            <a:extLst>
              <a:ext uri="{FF2B5EF4-FFF2-40B4-BE49-F238E27FC236}">
                <a16:creationId xmlns:a16="http://schemas.microsoft.com/office/drawing/2014/main" id="{4315A7B7-7025-7574-48F0-11CA4610610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69789285"/>
              </p:ext>
            </p:extLst>
          </p:nvPr>
        </p:nvGraphicFramePr>
        <p:xfrm>
          <a:off x="190068" y="1441645"/>
          <a:ext cx="4299636" cy="817050"/>
        </p:xfrm>
        <a:graphic>
          <a:graphicData uri="http://schemas.openxmlformats.org/drawingml/2006/table">
            <a:tbl>
              <a:tblPr>
                <a:noFill/>
                <a:tableStyleId>{662FC2C9-1556-42F0-98CC-4F170DC24DCD}</a:tableStyleId>
              </a:tblPr>
              <a:tblGrid>
                <a:gridCol w="262661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7302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7235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1400" b="1" u="none" strike="noStrike" cap="none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HO Type</a:t>
                      </a:r>
                      <a:endParaRPr dirty="0"/>
                    </a:p>
                  </a:txBody>
                  <a:tcPr marL="7625" marR="7625" marT="7625" marB="0" anchor="b">
                    <a:lnL w="12700" cap="flat" cmpd="sng">
                      <a:solidFill>
                        <a:srgbClr val="B7CCE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7CCE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7CCE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7CCE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0E6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1400" b="1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Percentage [%]</a:t>
                      </a:r>
                      <a:endParaRPr/>
                    </a:p>
                  </a:txBody>
                  <a:tcPr marL="7625" marR="7625" marT="7625" marB="0" anchor="b">
                    <a:lnL w="12700" cap="flat" cmpd="sng">
                      <a:solidFill>
                        <a:srgbClr val="B7CCE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7CCE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7CCE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7CCE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0E6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7235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1400" b="0" i="0" u="none" strike="noStrike" cap="none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LTE Inter-Frequency </a:t>
                      </a:r>
                      <a:r>
                        <a:rPr lang="fr-FR" sz="1400" b="0" i="0" u="none" strike="noStrike" cap="none" dirty="0" err="1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handover</a:t>
                      </a:r>
                      <a:endParaRPr sz="1400" b="0" i="0" u="none" strike="noStrike" cap="none" dirty="0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7625" marR="7625" marT="7625" marB="0" anchor="b">
                    <a:lnL w="12700" cap="flat" cmpd="sng">
                      <a:solidFill>
                        <a:srgbClr val="B7CCE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7CCE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7CCE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7CCE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dirty="0"/>
                        <a:t>2,63%</a:t>
                      </a:r>
                      <a:endParaRPr dirty="0"/>
                    </a:p>
                  </a:txBody>
                  <a:tcPr marL="7625" marR="7625" marT="7625" marB="0" anchor="b">
                    <a:lnL w="12700" cap="flat" cmpd="sng">
                      <a:solidFill>
                        <a:srgbClr val="B7CCE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7CCE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7CCE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7CCE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7235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1400" b="0" i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LTE Intra-Frequency handover</a:t>
                      </a:r>
                      <a:endParaRPr sz="1400" b="0" i="0" u="none" strike="noStrike" cap="non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7625" marR="7625" marT="7625" marB="0" anchor="b">
                    <a:lnL w="12700" cap="flat" cmpd="sng">
                      <a:solidFill>
                        <a:srgbClr val="B7CCE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7CCE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7CCE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B7CCE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dirty="0"/>
                        <a:t>97,37%</a:t>
                      </a:r>
                      <a:endParaRPr dirty="0"/>
                    </a:p>
                  </a:txBody>
                  <a:tcPr marL="7625" marR="7625" marT="7625" marB="0" anchor="b">
                    <a:lnL w="12700" cap="flat" cmpd="sng">
                      <a:solidFill>
                        <a:srgbClr val="B7CCE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7CCE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7CCE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B7CCE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graphicFrame>
        <p:nvGraphicFramePr>
          <p:cNvPr id="7" name="Google Shape;298;p24">
            <a:extLst>
              <a:ext uri="{FF2B5EF4-FFF2-40B4-BE49-F238E27FC236}">
                <a16:creationId xmlns:a16="http://schemas.microsoft.com/office/drawing/2014/main" id="{87D5FC5B-759C-272D-B6C0-873A3A8F36C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631977884"/>
              </p:ext>
            </p:extLst>
          </p:nvPr>
        </p:nvGraphicFramePr>
        <p:xfrm>
          <a:off x="420680" y="3075745"/>
          <a:ext cx="3816425" cy="1089400"/>
        </p:xfrm>
        <a:graphic>
          <a:graphicData uri="http://schemas.openxmlformats.org/drawingml/2006/table">
            <a:tbl>
              <a:tblPr>
                <a:noFill/>
                <a:tableStyleId>{662FC2C9-1556-42F0-98CC-4F170DC24DCD}</a:tableStyleId>
              </a:tblPr>
              <a:tblGrid>
                <a:gridCol w="23314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85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72350">
                <a:tc gridSpan="2"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1400" b="1" u="none" strike="noStrike" cap="none" dirty="0" err="1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Handover</a:t>
                      </a:r>
                      <a:r>
                        <a:rPr lang="fr-FR" sz="1400" b="1" u="none" strike="noStrike" cap="none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</a:t>
                      </a:r>
                      <a:r>
                        <a:rPr lang="fr-FR" sz="1400" b="1" u="none" strike="noStrike" cap="none" dirty="0" err="1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KPI’s</a:t>
                      </a:r>
                      <a:endParaRPr lang="fr-FR" sz="1400" b="1" u="none" strike="noStrike" cap="none" dirty="0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7625" marR="7625" marT="7625" marB="0" anchor="b">
                    <a:lnL w="12700" cap="flat" cmpd="sng">
                      <a:solidFill>
                        <a:srgbClr val="B7CCE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7CCE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7CCE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7CCE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0E6F5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dirty="0"/>
                    </a:p>
                  </a:txBody>
                  <a:tcPr marL="7625" marR="7625" marT="7625" marB="0" anchor="b">
                    <a:lnL w="12700" cap="flat" cmpd="sng">
                      <a:solidFill>
                        <a:srgbClr val="B7CCE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7CCE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7CCE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7CCE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0E6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7235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1400" b="0" i="0" u="none" strike="noStrike" cap="none" dirty="0" err="1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Handover</a:t>
                      </a:r>
                      <a:r>
                        <a:rPr lang="fr-FR" sz="1400" b="0" i="0" u="none" strike="noStrike" cap="none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</a:t>
                      </a:r>
                      <a:r>
                        <a:rPr lang="fr-FR" sz="1400" b="0" i="0" u="none" strike="noStrike" cap="none" dirty="0" err="1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Attemps</a:t>
                      </a:r>
                      <a:endParaRPr sz="1400" b="0" i="0" u="none" strike="noStrike" cap="none" dirty="0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7625" marR="7625" marT="7625" marB="0" anchor="b">
                    <a:lnL w="12700" cap="flat" cmpd="sng">
                      <a:solidFill>
                        <a:srgbClr val="B7CCE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7CCE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7CCE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7CCE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dirty="0"/>
                        <a:t>190</a:t>
                      </a:r>
                      <a:endParaRPr dirty="0"/>
                    </a:p>
                  </a:txBody>
                  <a:tcPr marL="7625" marR="7625" marT="7625" marB="0" anchor="b">
                    <a:lnL w="12700" cap="flat" cmpd="sng">
                      <a:solidFill>
                        <a:srgbClr val="B7CCE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7CCE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7CCE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7CCE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7235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1400" b="0" i="0" u="none" strike="noStrike" cap="none" dirty="0" err="1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Handover</a:t>
                      </a:r>
                      <a:r>
                        <a:rPr lang="fr-FR" sz="1400" b="0" i="0" u="none" strike="noStrike" cap="none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</a:t>
                      </a:r>
                      <a:r>
                        <a:rPr lang="fr-FR" sz="1400" b="0" i="0" u="none" strike="noStrike" cap="none" dirty="0" err="1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Success</a:t>
                      </a:r>
                      <a:endParaRPr lang="fr-FR" sz="1400" b="0" i="0" u="none" strike="noStrike" cap="none" dirty="0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7625" marR="7625" marT="7625" marB="0" anchor="b">
                    <a:lnL w="12700" cap="flat" cmpd="sng">
                      <a:solidFill>
                        <a:srgbClr val="B7CCE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7CCE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7CCE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B7CCE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dirty="0"/>
                        <a:t>189</a:t>
                      </a:r>
                      <a:endParaRPr dirty="0"/>
                    </a:p>
                  </a:txBody>
                  <a:tcPr marL="7625" marR="7625" marT="7625" marB="0" anchor="b">
                    <a:lnL w="12700" cap="flat" cmpd="sng">
                      <a:solidFill>
                        <a:srgbClr val="B7CCE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7CCE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7CCE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B7CCE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7235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1400" b="0" i="0" u="none" strike="noStrike" cap="none" dirty="0" err="1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Handover</a:t>
                      </a:r>
                      <a:r>
                        <a:rPr lang="fr-FR" sz="1400" b="0" i="0" u="none" strike="noStrike" cap="none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succès Rate</a:t>
                      </a:r>
                    </a:p>
                  </a:txBody>
                  <a:tcPr marL="7625" marR="7625" marT="7625" marB="0" anchor="b">
                    <a:lnL w="12700" cap="flat" cmpd="sng">
                      <a:solidFill>
                        <a:srgbClr val="B7CCE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B7CCE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7CCE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7CCE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dirty="0"/>
                        <a:t>99,47%</a:t>
                      </a:r>
                      <a:endParaRPr dirty="0"/>
                    </a:p>
                  </a:txBody>
                  <a:tcPr marL="7625" marR="7625" marT="7625" marB="0" anchor="b">
                    <a:lnL w="12700" cap="flat" cmpd="sng" algn="ctr">
                      <a:solidFill>
                        <a:srgbClr val="B7CCE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7CCE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7CCE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7CCE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28234261"/>
                  </a:ext>
                </a:extLst>
              </a:tr>
            </a:tbl>
          </a:graphicData>
        </a:graphic>
      </p:graphicFrame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29D4B191-C16F-E800-CDC6-E788F6C13CED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 smtClean="0"/>
              <a:t>10</a:t>
            </a:fld>
            <a:endParaRPr lang="fr-FR"/>
          </a:p>
        </p:txBody>
      </p:sp>
      <p:pic>
        <p:nvPicPr>
          <p:cNvPr id="2" name="Picture 31">
            <a:extLst>
              <a:ext uri="{FF2B5EF4-FFF2-40B4-BE49-F238E27FC236}">
                <a16:creationId xmlns:a16="http://schemas.microsoft.com/office/drawing/2014/main" id="{00000000-0008-0000-0000-000025000000}"/>
              </a:ext>
            </a:extLst>
          </p:cNvPr>
          <p:cNvPicPr>
            <a:picLocks/>
          </p:cNvPicPr>
          <p:nvPr/>
        </p:nvPicPr>
        <p:blipFill>
          <a:blip r:embed="rId4"/>
          <a:stretch>
            <a:fillRect/>
          </a:stretch>
        </p:blipFill>
        <p:spPr>
          <a:xfrm>
            <a:off x="5116809" y="1300843"/>
            <a:ext cx="3747566" cy="3477634"/>
          </a:xfrm>
          <a:prstGeom prst="rect">
            <a:avLst/>
          </a:prstGeom>
          <a:noFill/>
          <a:ln w="0">
            <a:noFill/>
          </a:ln>
        </p:spPr>
      </p:pic>
      <p:graphicFrame>
        <p:nvGraphicFramePr>
          <p:cNvPr id="3" name="Tableau 2">
            <a:extLst>
              <a:ext uri="{FF2B5EF4-FFF2-40B4-BE49-F238E27FC236}">
                <a16:creationId xmlns:a16="http://schemas.microsoft.com/office/drawing/2014/main" id="{297134E3-7098-E06E-9AF7-35163843ABD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85557951"/>
              </p:ext>
            </p:extLst>
          </p:nvPr>
        </p:nvGraphicFramePr>
        <p:xfrm>
          <a:off x="1189703" y="5416355"/>
          <a:ext cx="6941574" cy="1089400"/>
        </p:xfrm>
        <a:graphic>
          <a:graphicData uri="http://schemas.openxmlformats.org/drawingml/2006/table">
            <a:tbl>
              <a:tblPr/>
              <a:tblGrid>
                <a:gridCol w="2454238">
                  <a:extLst>
                    <a:ext uri="{9D8B030D-6E8A-4147-A177-3AD203B41FA5}">
                      <a16:colId xmlns:a16="http://schemas.microsoft.com/office/drawing/2014/main" val="468289837"/>
                    </a:ext>
                  </a:extLst>
                </a:gridCol>
                <a:gridCol w="1728133">
                  <a:extLst>
                    <a:ext uri="{9D8B030D-6E8A-4147-A177-3AD203B41FA5}">
                      <a16:colId xmlns:a16="http://schemas.microsoft.com/office/drawing/2014/main" val="2463858645"/>
                    </a:ext>
                  </a:extLst>
                </a:gridCol>
                <a:gridCol w="972982">
                  <a:extLst>
                    <a:ext uri="{9D8B030D-6E8A-4147-A177-3AD203B41FA5}">
                      <a16:colId xmlns:a16="http://schemas.microsoft.com/office/drawing/2014/main" val="2336975313"/>
                    </a:ext>
                  </a:extLst>
                </a:gridCol>
                <a:gridCol w="885849">
                  <a:extLst>
                    <a:ext uri="{9D8B030D-6E8A-4147-A177-3AD203B41FA5}">
                      <a16:colId xmlns:a16="http://schemas.microsoft.com/office/drawing/2014/main" val="1583970195"/>
                    </a:ext>
                  </a:extLst>
                </a:gridCol>
                <a:gridCol w="900372">
                  <a:extLst>
                    <a:ext uri="{9D8B030D-6E8A-4147-A177-3AD203B41FA5}">
                      <a16:colId xmlns:a16="http://schemas.microsoft.com/office/drawing/2014/main" val="2958364397"/>
                    </a:ext>
                  </a:extLst>
                </a:gridCol>
              </a:tblGrid>
              <a:tr h="217880"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fr-FR" sz="1200" b="1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Étiquettes de lignes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DAE9F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AE9F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AE9F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AE9F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E6F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fr-FR" sz="1200" b="1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LTE FDD_1800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DAE9F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AE9F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AE9F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AE9F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E6F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fr-FR" sz="1200" b="1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LTE FDD_2100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DAE9F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AE9F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AE9F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AE9F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E6F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fr-FR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LTE FDD_800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DAE9F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AE9F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AE9F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AE9F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E6F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fr-FR" sz="1200" b="1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Total général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DAE9F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AE9F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AE9F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AE9F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E6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77353741"/>
                  </a:ext>
                </a:extLst>
              </a:tr>
              <a:tr h="217880"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fr-FR" sz="12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LTE FDD_1800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DAE9F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AE9F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AE9F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AE9F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fr-FR" sz="12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44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DAE9F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AE9F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AE9F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AE9F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fr-FR" sz="12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1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DAE9F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AE9F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AE9F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AE9F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fr-FR" sz="12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1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DAE9F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AE9F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AE9F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AE9F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fr-FR" sz="12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46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DAE9F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AE9F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AE9F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AE9F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26189001"/>
                  </a:ext>
                </a:extLst>
              </a:tr>
              <a:tr h="217880"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fr-FR" sz="12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LTE FDD_2100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DAE9F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AE9F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AE9F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AE9F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fr-FR" sz="12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3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DAE9F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AE9F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AE9F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AE9F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fr-FR" sz="12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70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DAE9F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AE9F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AE9F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AE9F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fr-FR" sz="12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DAE9F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AE9F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AE9F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AE9F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fr-FR" sz="12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73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DAE9F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AE9F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AE9F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AE9F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42994623"/>
                  </a:ext>
                </a:extLst>
              </a:tr>
              <a:tr h="217880"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fr-FR" sz="12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LTE FDD_800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DAE9F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AE9F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AE9F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AE9F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fr-FR" sz="12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DAE9F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AE9F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AE9F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AE9F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fr-FR" sz="12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DAE9F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AE9F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AE9F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AE9F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fr-FR" sz="12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71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DAE9F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AE9F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AE9F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AE9F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fr-FR" sz="12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71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DAE9F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AE9F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AE9F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AE9F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97113496"/>
                  </a:ext>
                </a:extLst>
              </a:tr>
              <a:tr h="217880"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fr-FR" sz="1200" b="1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Total général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DAE9F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AE9F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AE9F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AE9F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E6F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fr-FR" sz="1200" b="1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47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DAE9F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AE9F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AE9F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AE9F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E6F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fr-FR" sz="1200" b="1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71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DAE9F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AE9F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AE9F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AE9F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E6F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fr-FR" sz="1200" b="1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72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DAE9F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AE9F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AE9F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AE9F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E6F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fr-FR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190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DAE9F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AE9F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AE9F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AE9F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E6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22842118"/>
                  </a:ext>
                </a:extLst>
              </a:tr>
            </a:tbl>
          </a:graphicData>
        </a:graphic>
      </p:graphicFrame>
      <p:graphicFrame>
        <p:nvGraphicFramePr>
          <p:cNvPr id="4" name="Objet 3">
            <a:extLst>
              <a:ext uri="{FF2B5EF4-FFF2-40B4-BE49-F238E27FC236}">
                <a16:creationId xmlns:a16="http://schemas.microsoft.com/office/drawing/2014/main" id="{ABD2173E-639F-17E9-5BA4-6C0C19B64163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32820200"/>
              </p:ext>
            </p:extLst>
          </p:nvPr>
        </p:nvGraphicFramePr>
        <p:xfrm>
          <a:off x="7808920" y="4094174"/>
          <a:ext cx="914400" cy="7921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Worksheet" showAsIcon="1" r:id="rId5" imgW="914400" imgH="792417" progId="Excel.Sheet.12">
                  <p:embed/>
                </p:oleObj>
              </mc:Choice>
              <mc:Fallback>
                <p:oleObj name="Worksheet" showAsIcon="1" r:id="rId5" imgW="914400" imgH="792417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7808920" y="4094174"/>
                        <a:ext cx="914400" cy="79216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13045654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3">
          <a:extLst>
            <a:ext uri="{FF2B5EF4-FFF2-40B4-BE49-F238E27FC236}">
              <a16:creationId xmlns:a16="http://schemas.microsoft.com/office/drawing/2014/main" id="{C589711B-B81E-FF7A-A797-CD53AC57139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4" name="Google Shape;314;p26">
            <a:extLst>
              <a:ext uri="{FF2B5EF4-FFF2-40B4-BE49-F238E27FC236}">
                <a16:creationId xmlns:a16="http://schemas.microsoft.com/office/drawing/2014/main" id="{701D3EE4-4B4E-02B8-0DEE-15A03A223F42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584992" y="45473"/>
            <a:ext cx="7379495" cy="868346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2500"/>
              <a:buFont typeface="Arial Rounded"/>
              <a:buNone/>
            </a:pPr>
            <a:r>
              <a:rPr lang="fr-FR" sz="2500" b="1" u="sng" dirty="0">
                <a:solidFill>
                  <a:srgbClr val="595959"/>
                </a:solidFill>
                <a:latin typeface="Arial Rounded"/>
                <a:ea typeface="Arial Rounded"/>
                <a:cs typeface="Arial Rounded"/>
                <a:sym typeface="Arial Rounded"/>
              </a:rPr>
              <a:t>MO Voice Stats </a:t>
            </a:r>
            <a:r>
              <a:rPr lang="fr-FR" sz="1200" b="1" u="sng" dirty="0">
                <a:solidFill>
                  <a:srgbClr val="595959"/>
                </a:solidFill>
                <a:latin typeface="Arial Rounded"/>
                <a:ea typeface="Arial Rounded"/>
                <a:cs typeface="Arial Rounded"/>
                <a:sym typeface="Arial Rounded"/>
              </a:rPr>
              <a:t>(</a:t>
            </a:r>
            <a:r>
              <a:rPr lang="fr-FR" sz="1200" b="1" u="sng" dirty="0" err="1">
                <a:solidFill>
                  <a:srgbClr val="595959"/>
                </a:solidFill>
                <a:latin typeface="Arial Rounded"/>
                <a:ea typeface="Arial Rounded"/>
                <a:cs typeface="Arial Rounded"/>
                <a:sym typeface="Arial Rounded"/>
              </a:rPr>
              <a:t>VoLTE</a:t>
            </a:r>
            <a:r>
              <a:rPr lang="fr-FR" sz="1200" b="1" u="sng" dirty="0">
                <a:solidFill>
                  <a:srgbClr val="595959"/>
                </a:solidFill>
                <a:latin typeface="Arial Rounded"/>
                <a:ea typeface="Arial Rounded"/>
                <a:cs typeface="Arial Rounded"/>
                <a:sym typeface="Arial Rounded"/>
              </a:rPr>
              <a:t> call stats)</a:t>
            </a:r>
            <a:endParaRPr sz="1200" b="1" u="sng" dirty="0">
              <a:solidFill>
                <a:srgbClr val="595959"/>
              </a:solidFill>
              <a:latin typeface="Arial Rounded"/>
              <a:ea typeface="Arial Rounded"/>
              <a:cs typeface="Arial Rounded"/>
              <a:sym typeface="Arial Rounded"/>
            </a:endParaRPr>
          </a:p>
        </p:txBody>
      </p:sp>
      <p:pic>
        <p:nvPicPr>
          <p:cNvPr id="315" name="Google Shape;315;p26">
            <a:extLst>
              <a:ext uri="{FF2B5EF4-FFF2-40B4-BE49-F238E27FC236}">
                <a16:creationId xmlns:a16="http://schemas.microsoft.com/office/drawing/2014/main" id="{1F2D73C1-EB11-1A6C-72C4-5C721BE7B8CC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1817" y="45473"/>
            <a:ext cx="1529913" cy="817069"/>
          </a:xfrm>
          <a:prstGeom prst="rect">
            <a:avLst/>
          </a:prstGeom>
          <a:noFill/>
          <a:ln>
            <a:noFill/>
          </a:ln>
        </p:spPr>
      </p:pic>
      <p:sp>
        <p:nvSpPr>
          <p:cNvPr id="317" name="Google Shape;317;p26">
            <a:extLst>
              <a:ext uri="{FF2B5EF4-FFF2-40B4-BE49-F238E27FC236}">
                <a16:creationId xmlns:a16="http://schemas.microsoft.com/office/drawing/2014/main" id="{ABD361B5-4D45-F89A-B44C-8C7FF9975EEC}"/>
              </a:ext>
            </a:extLst>
          </p:cNvPr>
          <p:cNvSpPr txBox="1"/>
          <p:nvPr/>
        </p:nvSpPr>
        <p:spPr>
          <a:xfrm>
            <a:off x="7812360" y="577245"/>
            <a:ext cx="1944216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200" b="1" dirty="0">
                <a:solidFill>
                  <a:srgbClr val="595959"/>
                </a:solidFill>
                <a:latin typeface="Arial Rounded"/>
                <a:ea typeface="Arial Rounded"/>
                <a:cs typeface="Arial Rounded"/>
                <a:sym typeface="Arial Rounded"/>
              </a:rPr>
              <a:t>Long call</a:t>
            </a:r>
            <a:endParaRPr dirty="0"/>
          </a:p>
        </p:txBody>
      </p:sp>
      <p:graphicFrame>
        <p:nvGraphicFramePr>
          <p:cNvPr id="8" name="Google Shape;316;p26">
            <a:extLst>
              <a:ext uri="{FF2B5EF4-FFF2-40B4-BE49-F238E27FC236}">
                <a16:creationId xmlns:a16="http://schemas.microsoft.com/office/drawing/2014/main" id="{BE7B096E-09DB-A920-7988-1E18EECEA53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39337497"/>
              </p:ext>
            </p:extLst>
          </p:nvPr>
        </p:nvGraphicFramePr>
        <p:xfrm>
          <a:off x="522900" y="2298290"/>
          <a:ext cx="3504544" cy="2048767"/>
        </p:xfrm>
        <a:graphic>
          <a:graphicData uri="http://schemas.openxmlformats.org/drawingml/2006/table">
            <a:tbl>
              <a:tblPr firstRow="1" bandRow="1">
                <a:noFill/>
                <a:tableStyleId>{4C364B3D-CDA1-40E0-B16F-5747D3E3366F}</a:tableStyleId>
              </a:tblPr>
              <a:tblGrid>
                <a:gridCol w="236939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3515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66252">
                <a:tc gridSpan="2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Calibri"/>
                        <a:buNone/>
                      </a:pPr>
                      <a:r>
                        <a:rPr lang="fr-FR" sz="1600" u="none" strike="noStrike" cap="none" dirty="0"/>
                        <a:t>Voice KPIs</a:t>
                      </a:r>
                      <a:endParaRPr sz="1600" dirty="0"/>
                    </a:p>
                  </a:txBody>
                  <a:tcPr marL="91450" marR="91450" marT="45725" marB="45725"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22787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1100" b="1" u="none" strike="noStrike" cap="none" dirty="0" err="1">
                          <a:solidFill>
                            <a:srgbClr val="3F3F3F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Number</a:t>
                      </a:r>
                      <a:r>
                        <a:rPr lang="fr-FR" sz="1100" b="1" u="none" strike="noStrike" cap="none" dirty="0">
                          <a:solidFill>
                            <a:srgbClr val="3F3F3F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Call </a:t>
                      </a:r>
                      <a:r>
                        <a:rPr lang="fr-FR" sz="1100" b="1" u="none" strike="noStrike" cap="none" dirty="0" err="1">
                          <a:solidFill>
                            <a:srgbClr val="3F3F3F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Attempts</a:t>
                      </a:r>
                      <a:endParaRPr sz="1100" b="1" u="none" strike="noStrike" cap="none" dirty="0">
                        <a:solidFill>
                          <a:srgbClr val="3F3F3F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1100" dirty="0"/>
                        <a:t>46</a:t>
                      </a:r>
                      <a:endParaRPr sz="1100" dirty="0"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84657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1100" b="1" u="none" strike="noStrike" cap="none" dirty="0" err="1">
                          <a:solidFill>
                            <a:srgbClr val="3F3F3F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Number</a:t>
                      </a:r>
                      <a:r>
                        <a:rPr lang="fr-FR" sz="1100" b="1" u="none" strike="noStrike" cap="none" dirty="0">
                          <a:solidFill>
                            <a:srgbClr val="3F3F3F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</a:t>
                      </a:r>
                      <a:r>
                        <a:rPr lang="fr-FR" sz="1100" b="1" u="none" strike="noStrike" cap="none" dirty="0" err="1">
                          <a:solidFill>
                            <a:srgbClr val="3F3F3F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Dropped</a:t>
                      </a:r>
                      <a:r>
                        <a:rPr lang="fr-FR" sz="1100" b="1" u="none" strike="noStrike" cap="none" dirty="0">
                          <a:solidFill>
                            <a:srgbClr val="3F3F3F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Calls </a:t>
                      </a:r>
                      <a:endParaRPr sz="1100" dirty="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1100" dirty="0"/>
                        <a:t>0</a:t>
                      </a:r>
                      <a:endParaRPr sz="1100" dirty="0"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32619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1100" b="1" u="none" strike="noStrike" cap="none" dirty="0">
                          <a:solidFill>
                            <a:srgbClr val="3F3F3F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Call Drop Rate (%)</a:t>
                      </a:r>
                      <a:endParaRPr sz="1100" dirty="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1100" dirty="0"/>
                        <a:t>0%</a:t>
                      </a:r>
                      <a:endParaRPr sz="1100" dirty="0"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42452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US" sz="1100" b="1" i="0" u="none" strike="noStrike" cap="none" dirty="0">
                          <a:solidFill>
                            <a:srgbClr val="3F3F3F"/>
                          </a:solidFill>
                          <a:latin typeface="Calibri"/>
                          <a:ea typeface="Calibri"/>
                          <a:cs typeface="Calibri"/>
                          <a:sym typeface="Arial"/>
                        </a:rPr>
                        <a:t>HO success rate</a:t>
                      </a: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fr-FR" sz="1100" dirty="0"/>
                        <a:t>99,47%</a:t>
                      </a:r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3469288570"/>
                  </a:ext>
                </a:extLst>
              </a:tr>
            </a:tbl>
          </a:graphicData>
        </a:graphic>
      </p:graphicFrame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25208AA4-C8E6-CCAE-47FA-95E54287ECE9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 smtClean="0"/>
              <a:t>11</a:t>
            </a:fld>
            <a:endParaRPr lang="fr-FR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DE8F2869-71FE-D828-0FBE-4D8ED7751915}"/>
              </a:ext>
            </a:extLst>
          </p:cNvPr>
          <p:cNvSpPr/>
          <p:nvPr/>
        </p:nvSpPr>
        <p:spPr>
          <a:xfrm>
            <a:off x="7424928" y="1920240"/>
            <a:ext cx="1362456" cy="256032"/>
          </a:xfrm>
          <a:prstGeom prst="rect">
            <a:avLst/>
          </a:prstGeom>
          <a:solidFill>
            <a:srgbClr val="F6FFFC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2" name="Picture 34">
            <a:extLst>
              <a:ext uri="{FF2B5EF4-FFF2-40B4-BE49-F238E27FC236}">
                <a16:creationId xmlns:a16="http://schemas.microsoft.com/office/drawing/2014/main" id="{00000000-0008-0000-0000-000028000000}"/>
              </a:ext>
            </a:extLst>
          </p:cNvPr>
          <p:cNvPicPr>
            <a:picLocks/>
          </p:cNvPicPr>
          <p:nvPr/>
        </p:nvPicPr>
        <p:blipFill>
          <a:blip r:embed="rId4"/>
          <a:stretch>
            <a:fillRect/>
          </a:stretch>
        </p:blipFill>
        <p:spPr>
          <a:xfrm>
            <a:off x="4689987" y="1430351"/>
            <a:ext cx="4094481" cy="3987223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FE136A62-FDEF-60C4-E493-2280EC175C5A}"/>
              </a:ext>
            </a:extLst>
          </p:cNvPr>
          <p:cNvSpPr/>
          <p:nvPr/>
        </p:nvSpPr>
        <p:spPr>
          <a:xfrm>
            <a:off x="7531510" y="1818968"/>
            <a:ext cx="1255874" cy="256032"/>
          </a:xfrm>
          <a:prstGeom prst="rect">
            <a:avLst/>
          </a:prstGeom>
          <a:solidFill>
            <a:srgbClr val="F6FFFC"/>
          </a:solidFill>
          <a:ln>
            <a:solidFill>
              <a:srgbClr val="F6FFFC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2672358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3">
          <a:extLst>
            <a:ext uri="{FF2B5EF4-FFF2-40B4-BE49-F238E27FC236}">
              <a16:creationId xmlns:a16="http://schemas.microsoft.com/office/drawing/2014/main" id="{773CFB09-603E-EC67-CE3F-BF3B62AF195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4" name="Google Shape;314;p26">
            <a:extLst>
              <a:ext uri="{FF2B5EF4-FFF2-40B4-BE49-F238E27FC236}">
                <a16:creationId xmlns:a16="http://schemas.microsoft.com/office/drawing/2014/main" id="{F46ED0F3-9AC7-3CEC-3E5C-E0A5DF050102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584992" y="45473"/>
            <a:ext cx="7379495" cy="868346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2500"/>
              <a:buFont typeface="Arial Rounded"/>
              <a:buNone/>
            </a:pPr>
            <a:r>
              <a:rPr lang="fr-FR" sz="2500" b="1" u="sng" dirty="0">
                <a:solidFill>
                  <a:srgbClr val="595959"/>
                </a:solidFill>
                <a:latin typeface="Arial Rounded"/>
                <a:ea typeface="Arial Rounded"/>
                <a:cs typeface="Arial Rounded"/>
                <a:sym typeface="Arial Rounded"/>
              </a:rPr>
              <a:t>MO Voice Stats </a:t>
            </a:r>
            <a:r>
              <a:rPr lang="fr-FR" sz="1200" b="1" u="sng" dirty="0">
                <a:solidFill>
                  <a:srgbClr val="595959"/>
                </a:solidFill>
                <a:latin typeface="Arial Rounded"/>
                <a:ea typeface="Arial Rounded"/>
                <a:cs typeface="Arial Rounded"/>
                <a:sym typeface="Arial Rounded"/>
              </a:rPr>
              <a:t>(</a:t>
            </a:r>
            <a:r>
              <a:rPr lang="fr-FR" sz="1200" b="1" u="sng" dirty="0" err="1">
                <a:solidFill>
                  <a:srgbClr val="595959"/>
                </a:solidFill>
                <a:latin typeface="Arial Rounded"/>
                <a:ea typeface="Arial Rounded"/>
                <a:cs typeface="Arial Rounded"/>
                <a:sym typeface="Arial Rounded"/>
              </a:rPr>
              <a:t>VoLTE</a:t>
            </a:r>
            <a:r>
              <a:rPr lang="fr-FR" sz="1200" b="1" u="sng" dirty="0">
                <a:solidFill>
                  <a:srgbClr val="595959"/>
                </a:solidFill>
                <a:latin typeface="Arial Rounded"/>
                <a:ea typeface="Arial Rounded"/>
                <a:cs typeface="Arial Rounded"/>
                <a:sym typeface="Arial Rounded"/>
              </a:rPr>
              <a:t> call stats)</a:t>
            </a:r>
            <a:endParaRPr sz="1200" b="1" u="sng" dirty="0">
              <a:solidFill>
                <a:srgbClr val="595959"/>
              </a:solidFill>
              <a:latin typeface="Arial Rounded"/>
              <a:ea typeface="Arial Rounded"/>
              <a:cs typeface="Arial Rounded"/>
              <a:sym typeface="Arial Rounded"/>
            </a:endParaRPr>
          </a:p>
        </p:txBody>
      </p:sp>
      <p:pic>
        <p:nvPicPr>
          <p:cNvPr id="315" name="Google Shape;315;p26">
            <a:extLst>
              <a:ext uri="{FF2B5EF4-FFF2-40B4-BE49-F238E27FC236}">
                <a16:creationId xmlns:a16="http://schemas.microsoft.com/office/drawing/2014/main" id="{0ACC68AC-A758-E7DC-CBFC-BEF4776BBC85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1817" y="45473"/>
            <a:ext cx="1529913" cy="817069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8" name="Google Shape;316;p26">
            <a:extLst>
              <a:ext uri="{FF2B5EF4-FFF2-40B4-BE49-F238E27FC236}">
                <a16:creationId xmlns:a16="http://schemas.microsoft.com/office/drawing/2014/main" id="{38E79439-2D4E-756C-2FC7-CE568F0350C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89705325"/>
              </p:ext>
            </p:extLst>
          </p:nvPr>
        </p:nvGraphicFramePr>
        <p:xfrm>
          <a:off x="359532" y="2000289"/>
          <a:ext cx="3706760" cy="2728851"/>
        </p:xfrm>
        <a:graphic>
          <a:graphicData uri="http://schemas.openxmlformats.org/drawingml/2006/table">
            <a:tbl>
              <a:tblPr firstRow="1" bandRow="1">
                <a:noFill/>
                <a:tableStyleId>{4C364B3D-CDA1-40E0-B16F-5747D3E3366F}</a:tableStyleId>
              </a:tblPr>
              <a:tblGrid>
                <a:gridCol w="250610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0065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36058">
                <a:tc gridSpan="2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Calibri"/>
                        <a:buNone/>
                      </a:pPr>
                      <a:r>
                        <a:rPr lang="fr-FR" sz="1600" u="none" strike="noStrike" cap="none" dirty="0"/>
                        <a:t>Voice KPIs</a:t>
                      </a:r>
                      <a:endParaRPr sz="1600" dirty="0"/>
                    </a:p>
                  </a:txBody>
                  <a:tcPr marL="91450" marR="91450" marT="45725" marB="45725"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42194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1100" b="1" u="none" strike="noStrike" cap="none" dirty="0" err="1">
                          <a:solidFill>
                            <a:srgbClr val="3F3F3F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Number</a:t>
                      </a:r>
                      <a:r>
                        <a:rPr lang="fr-FR" sz="1100" b="1" u="none" strike="noStrike" cap="none" dirty="0">
                          <a:solidFill>
                            <a:srgbClr val="3F3F3F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Call </a:t>
                      </a:r>
                      <a:r>
                        <a:rPr lang="fr-FR" sz="1100" b="1" u="none" strike="noStrike" cap="none" dirty="0" err="1">
                          <a:solidFill>
                            <a:srgbClr val="3F3F3F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Attempts</a:t>
                      </a:r>
                      <a:endParaRPr sz="1100" b="1" u="none" strike="noStrike" cap="none" dirty="0">
                        <a:solidFill>
                          <a:srgbClr val="3F3F3F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1100" dirty="0"/>
                        <a:t>266</a:t>
                      </a:r>
                      <a:endParaRPr sz="1100" dirty="0"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42194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1100" b="1" u="none" strike="noStrike" cap="none">
                          <a:solidFill>
                            <a:srgbClr val="3F3F3F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Number Call Setup</a:t>
                      </a:r>
                      <a:endParaRPr sz="110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1100" dirty="0"/>
                        <a:t>264</a:t>
                      </a:r>
                      <a:endParaRPr sz="1100" dirty="0"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42194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1100" b="1" u="none" strike="noStrike" cap="none">
                          <a:solidFill>
                            <a:srgbClr val="3F3F3F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Number Blocked Calls</a:t>
                      </a:r>
                      <a:endParaRPr sz="110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1100" dirty="0"/>
                        <a:t>2</a:t>
                      </a:r>
                      <a:endParaRPr sz="1100" dirty="0"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168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1100" b="1" u="none" strike="noStrike" cap="none" dirty="0">
                          <a:solidFill>
                            <a:srgbClr val="3F3F3F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Setup </a:t>
                      </a:r>
                      <a:r>
                        <a:rPr lang="fr-FR" sz="1100" b="1" u="none" strike="noStrike" cap="none" dirty="0" err="1">
                          <a:solidFill>
                            <a:srgbClr val="3F3F3F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Succes</a:t>
                      </a:r>
                      <a:r>
                        <a:rPr lang="fr-FR" sz="1100" b="1" u="none" strike="noStrike" cap="none" dirty="0">
                          <a:solidFill>
                            <a:srgbClr val="3F3F3F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Rate (%)</a:t>
                      </a:r>
                      <a:endParaRPr sz="1100" dirty="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fr-FR" sz="1100" dirty="0"/>
                        <a:t>99,25%</a:t>
                      </a:r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42194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1100" b="1" u="none" strike="noStrike" cap="none" dirty="0">
                          <a:solidFill>
                            <a:srgbClr val="3F3F3F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Call Block Rate (%)</a:t>
                      </a:r>
                      <a:endParaRPr sz="1100" dirty="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fr-FR" sz="1100" dirty="0"/>
                        <a:t>0,75%</a:t>
                      </a:r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552337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US" sz="1100" b="1" i="0" u="none" strike="noStrike" cap="none" dirty="0">
                          <a:solidFill>
                            <a:srgbClr val="3F3F3F"/>
                          </a:solidFill>
                          <a:latin typeface="Calibri"/>
                          <a:ea typeface="Calibri"/>
                          <a:cs typeface="Calibri"/>
                          <a:sym typeface="Arial"/>
                        </a:rPr>
                        <a:t>Call Setup Time IMS Voice </a:t>
                      </a:r>
                      <a:r>
                        <a:rPr lang="fr-FR" sz="1100" b="1" i="0" u="none" strike="noStrike" cap="none" dirty="0" err="1">
                          <a:solidFill>
                            <a:srgbClr val="3F3F3F"/>
                          </a:solidFill>
                          <a:latin typeface="Calibri"/>
                          <a:ea typeface="Calibri"/>
                          <a:cs typeface="Calibri"/>
                          <a:sym typeface="Arial"/>
                        </a:rPr>
                        <a:t>Average</a:t>
                      </a:r>
                      <a:r>
                        <a:rPr lang="fr-FR" sz="1100" b="1" i="0" u="none" strike="noStrike" cap="none" dirty="0">
                          <a:solidFill>
                            <a:srgbClr val="3F3F3F"/>
                          </a:solidFill>
                          <a:latin typeface="Calibri"/>
                          <a:ea typeface="Calibri"/>
                          <a:cs typeface="Calibri"/>
                          <a:sym typeface="Arial"/>
                        </a:rPr>
                        <a:t> (Sec)</a:t>
                      </a:r>
                      <a:endParaRPr lang="en-US" sz="1100" b="1" i="0" u="none" strike="noStrike" cap="none" dirty="0">
                        <a:solidFill>
                          <a:srgbClr val="3F3F3F"/>
                        </a:solidFill>
                        <a:latin typeface="Calibri"/>
                        <a:ea typeface="Calibri"/>
                        <a:cs typeface="Calibri"/>
                        <a:sym typeface="Arial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1100" dirty="0"/>
                        <a:t>2,62</a:t>
                      </a:r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3469288570"/>
                  </a:ext>
                </a:extLst>
              </a:tr>
            </a:tbl>
          </a:graphicData>
        </a:graphic>
      </p:graphicFrame>
      <p:sp>
        <p:nvSpPr>
          <p:cNvPr id="2" name="Google Shape;326;p27">
            <a:extLst>
              <a:ext uri="{FF2B5EF4-FFF2-40B4-BE49-F238E27FC236}">
                <a16:creationId xmlns:a16="http://schemas.microsoft.com/office/drawing/2014/main" id="{DD946B76-91F5-B366-6190-91F04AD14702}"/>
              </a:ext>
            </a:extLst>
          </p:cNvPr>
          <p:cNvSpPr txBox="1"/>
          <p:nvPr/>
        </p:nvSpPr>
        <p:spPr>
          <a:xfrm>
            <a:off x="7812360" y="577245"/>
            <a:ext cx="1944216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200" b="1" dirty="0">
                <a:solidFill>
                  <a:srgbClr val="595959"/>
                </a:solidFill>
                <a:latin typeface="Arial Rounded"/>
                <a:ea typeface="Arial Rounded"/>
                <a:cs typeface="Arial Rounded"/>
                <a:sym typeface="Arial Rounded"/>
              </a:rPr>
              <a:t>Short call</a:t>
            </a:r>
            <a:endParaRPr dirty="0"/>
          </a:p>
        </p:txBody>
      </p:sp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3B929866-D547-3D9F-5B13-D7D90C31D8B4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 smtClean="0"/>
              <a:t>12</a:t>
            </a:fld>
            <a:endParaRPr lang="fr-FR"/>
          </a:p>
        </p:txBody>
      </p:sp>
      <p:pic>
        <p:nvPicPr>
          <p:cNvPr id="4" name="Picture 37">
            <a:extLst>
              <a:ext uri="{FF2B5EF4-FFF2-40B4-BE49-F238E27FC236}">
                <a16:creationId xmlns:a16="http://schemas.microsoft.com/office/drawing/2014/main" id="{00000000-0008-0000-0000-00002B000000}"/>
              </a:ext>
            </a:extLst>
          </p:cNvPr>
          <p:cNvPicPr>
            <a:picLocks/>
          </p:cNvPicPr>
          <p:nvPr/>
        </p:nvPicPr>
        <p:blipFill>
          <a:blip r:embed="rId4"/>
          <a:stretch>
            <a:fillRect/>
          </a:stretch>
        </p:blipFill>
        <p:spPr>
          <a:xfrm>
            <a:off x="4758813" y="1445591"/>
            <a:ext cx="4116204" cy="4292484"/>
          </a:xfrm>
          <a:prstGeom prst="rect">
            <a:avLst/>
          </a:prstGeom>
          <a:noFill/>
          <a:ln w="0">
            <a:noFill/>
          </a:ln>
        </p:spPr>
      </p:pic>
    </p:spTree>
    <p:extLst>
      <p:ext uri="{BB962C8B-B14F-4D97-AF65-F5344CB8AC3E}">
        <p14:creationId xmlns:p14="http://schemas.microsoft.com/office/powerpoint/2010/main" val="116791750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3">
          <a:extLst>
            <a:ext uri="{FF2B5EF4-FFF2-40B4-BE49-F238E27FC236}">
              <a16:creationId xmlns:a16="http://schemas.microsoft.com/office/drawing/2014/main" id="{3601E26E-7F98-0747-5525-BD61782540B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4" name="Google Shape;314;p26">
            <a:extLst>
              <a:ext uri="{FF2B5EF4-FFF2-40B4-BE49-F238E27FC236}">
                <a16:creationId xmlns:a16="http://schemas.microsoft.com/office/drawing/2014/main" id="{7D8A024D-74DF-2D88-327C-D58BD96E56B7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584992" y="45473"/>
            <a:ext cx="7379495" cy="868346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2500"/>
              <a:buFont typeface="Arial Rounded"/>
              <a:buNone/>
            </a:pPr>
            <a:r>
              <a:rPr lang="fr-FR" sz="2500" b="1" u="sng" dirty="0">
                <a:solidFill>
                  <a:srgbClr val="595959"/>
                </a:solidFill>
                <a:latin typeface="Arial Rounded"/>
                <a:ea typeface="Arial Rounded"/>
                <a:cs typeface="Arial Rounded"/>
                <a:sym typeface="Arial Rounded"/>
              </a:rPr>
              <a:t>MO Voice Stats </a:t>
            </a:r>
            <a:r>
              <a:rPr lang="fr-FR" sz="1200" b="1" u="sng" dirty="0">
                <a:solidFill>
                  <a:srgbClr val="595959"/>
                </a:solidFill>
                <a:latin typeface="Arial Rounded"/>
                <a:ea typeface="Arial Rounded"/>
                <a:cs typeface="Arial Rounded"/>
                <a:sym typeface="Arial Rounded"/>
              </a:rPr>
              <a:t>(</a:t>
            </a:r>
            <a:r>
              <a:rPr lang="fr-FR" sz="1200" b="1" u="sng" dirty="0" err="1">
                <a:solidFill>
                  <a:srgbClr val="595959"/>
                </a:solidFill>
                <a:latin typeface="Arial Rounded"/>
                <a:ea typeface="Arial Rounded"/>
                <a:cs typeface="Arial Rounded"/>
                <a:sym typeface="Arial Rounded"/>
              </a:rPr>
              <a:t>VoLTE</a:t>
            </a:r>
            <a:r>
              <a:rPr lang="fr-FR" sz="1200" b="1" u="sng" dirty="0">
                <a:solidFill>
                  <a:srgbClr val="595959"/>
                </a:solidFill>
                <a:latin typeface="Arial Rounded"/>
                <a:ea typeface="Arial Rounded"/>
                <a:cs typeface="Arial Rounded"/>
                <a:sym typeface="Arial Rounded"/>
              </a:rPr>
              <a:t> call stats)</a:t>
            </a:r>
            <a:endParaRPr sz="1200" b="1" u="sng" dirty="0">
              <a:solidFill>
                <a:srgbClr val="595959"/>
              </a:solidFill>
              <a:latin typeface="Arial Rounded"/>
              <a:ea typeface="Arial Rounded"/>
              <a:cs typeface="Arial Rounded"/>
              <a:sym typeface="Arial Rounded"/>
            </a:endParaRPr>
          </a:p>
        </p:txBody>
      </p:sp>
      <p:pic>
        <p:nvPicPr>
          <p:cNvPr id="315" name="Google Shape;315;p26">
            <a:extLst>
              <a:ext uri="{FF2B5EF4-FFF2-40B4-BE49-F238E27FC236}">
                <a16:creationId xmlns:a16="http://schemas.microsoft.com/office/drawing/2014/main" id="{3E87B8F2-72D7-E3DE-FA81-95E3AE52E58C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1817" y="45473"/>
            <a:ext cx="1529913" cy="817069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5" name="Google Shape;298;p24">
            <a:extLst>
              <a:ext uri="{FF2B5EF4-FFF2-40B4-BE49-F238E27FC236}">
                <a16:creationId xmlns:a16="http://schemas.microsoft.com/office/drawing/2014/main" id="{B137D6DF-17F9-5F30-F84E-5ECB979C2D4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797748912"/>
              </p:ext>
            </p:extLst>
          </p:nvPr>
        </p:nvGraphicFramePr>
        <p:xfrm>
          <a:off x="1052052" y="2041412"/>
          <a:ext cx="6499122" cy="3343686"/>
        </p:xfrm>
        <a:graphic>
          <a:graphicData uri="http://schemas.openxmlformats.org/drawingml/2006/table">
            <a:tbl>
              <a:tblPr>
                <a:noFill/>
                <a:tableStyleId>{662FC2C9-1556-42F0-98CC-4F170DC24DCD}</a:tableStyleId>
              </a:tblPr>
              <a:tblGrid>
                <a:gridCol w="431295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18616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83689">
                <a:tc gridSpan="2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Calibri"/>
                        <a:buNone/>
                      </a:pPr>
                      <a:r>
                        <a:rPr lang="fr-FR" sz="2000" b="1" i="0" u="none" strike="noStrike" cap="none" dirty="0">
                          <a:solidFill>
                            <a:schemeClr val="bg1"/>
                          </a:solidFill>
                          <a:latin typeface="Calibri"/>
                          <a:ea typeface="Calibri"/>
                          <a:cs typeface="Calibri"/>
                          <a:sym typeface="Arial"/>
                        </a:rPr>
                        <a:t>KPIs</a:t>
                      </a:r>
                    </a:p>
                  </a:txBody>
                  <a:tcPr marL="7625" marR="7625" marT="7625" marB="0" anchor="ctr">
                    <a:lnL w="12700" cap="flat" cmpd="sng">
                      <a:solidFill>
                        <a:srgbClr val="B7CCE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7CCE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7CCE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7CCE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dirty="0">
                        <a:solidFill>
                          <a:schemeClr val="bg1"/>
                        </a:solidFill>
                      </a:endParaRPr>
                    </a:p>
                  </a:txBody>
                  <a:tcPr marL="7625" marR="7625" marT="7625" marB="0" anchor="ctr">
                    <a:lnL w="12700" cap="flat" cmpd="sng">
                      <a:solidFill>
                        <a:srgbClr val="B7CCE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7CCE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7CCE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7CCE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3689">
                <a:tc>
                  <a:txBody>
                    <a:bodyPr/>
                    <a:lstStyle/>
                    <a:p>
                      <a:pPr marL="0" marR="0" lvl="0" indent="0" algn="just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b="0" i="0" u="none" strike="noStrike" cap="none" dirty="0">
                          <a:solidFill>
                            <a:srgbClr val="000000"/>
                          </a:solidFill>
                          <a:latin typeface="Arial"/>
                          <a:cs typeface="Arial"/>
                          <a:sym typeface="Arial"/>
                        </a:rPr>
                        <a:t>VoLTE Call Setup SR </a:t>
                      </a:r>
                      <a:endParaRPr sz="1400" b="0" i="0" u="none" strike="noStrike" cap="none" dirty="0">
                        <a:solidFill>
                          <a:srgbClr val="000000"/>
                        </a:solidFill>
                        <a:latin typeface="Arial"/>
                        <a:ea typeface="Calibri"/>
                        <a:cs typeface="Arial"/>
                        <a:sym typeface="Calibri"/>
                      </a:endParaRPr>
                    </a:p>
                  </a:txBody>
                  <a:tcPr marL="7625" marR="7625" marT="7625" marB="0" anchor="ctr">
                    <a:lnL w="12700" cap="flat" cmpd="sng">
                      <a:solidFill>
                        <a:srgbClr val="B7CCE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7CCE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7CCE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7CCE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fr-FR" sz="1400" dirty="0"/>
                        <a:t>99,25%</a:t>
                      </a:r>
                    </a:p>
                  </a:txBody>
                  <a:tcPr marL="7625" marR="7625" marT="7625" marB="0" anchor="ctr">
                    <a:lnL w="12700" cap="flat" cmpd="sng">
                      <a:solidFill>
                        <a:srgbClr val="B7CCE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7CCE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7CCE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7CCE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83689">
                <a:tc>
                  <a:txBody>
                    <a:bodyPr/>
                    <a:lstStyle/>
                    <a:p>
                      <a:pPr marL="0" marR="0" lvl="0" indent="0" algn="just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b="0" i="0" u="none" strike="noStrike" cap="none" dirty="0">
                          <a:solidFill>
                            <a:srgbClr val="000000"/>
                          </a:solidFill>
                          <a:latin typeface="Arial"/>
                          <a:cs typeface="Arial"/>
                          <a:sym typeface="Arial"/>
                        </a:rPr>
                        <a:t>Call Setup Time </a:t>
                      </a:r>
                      <a:endParaRPr sz="1400" b="0" i="0" u="none" strike="noStrike" cap="none" dirty="0">
                        <a:solidFill>
                          <a:srgbClr val="000000"/>
                        </a:solidFill>
                        <a:latin typeface="Arial"/>
                        <a:ea typeface="Calibri"/>
                        <a:cs typeface="Arial"/>
                        <a:sym typeface="Calibri"/>
                      </a:endParaRPr>
                    </a:p>
                  </a:txBody>
                  <a:tcPr marL="7625" marR="7625" marT="7625" marB="0" anchor="ctr">
                    <a:lnL w="12700" cap="flat" cmpd="sng">
                      <a:solidFill>
                        <a:srgbClr val="B7CCE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7CCE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7CCE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B7CCE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fr-FR" sz="1400" dirty="0"/>
                        <a:t>2,62</a:t>
                      </a:r>
                    </a:p>
                  </a:txBody>
                  <a:tcPr marL="7625" marR="7625" marT="7625" marB="0" anchor="ctr">
                    <a:lnL w="12700" cap="flat" cmpd="sng">
                      <a:solidFill>
                        <a:srgbClr val="B7CCE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7CCE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7CCE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B7CCE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83689">
                <a:tc>
                  <a:txBody>
                    <a:bodyPr/>
                    <a:lstStyle/>
                    <a:p>
                      <a:pPr marL="0" marR="0" lvl="0" indent="0" algn="just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b="0" i="0" u="none" strike="noStrike" cap="none" dirty="0">
                          <a:solidFill>
                            <a:srgbClr val="000000"/>
                          </a:solidFill>
                          <a:latin typeface="Arial"/>
                          <a:cs typeface="Arial"/>
                          <a:sym typeface="Arial"/>
                        </a:rPr>
                        <a:t>VoLTE Drop Call Rate </a:t>
                      </a:r>
                      <a:endParaRPr sz="1400" b="0" i="0" u="none" strike="noStrike" cap="none" dirty="0">
                        <a:solidFill>
                          <a:srgbClr val="000000"/>
                        </a:solidFill>
                        <a:latin typeface="Arial"/>
                        <a:ea typeface="Calibri"/>
                        <a:cs typeface="Arial"/>
                        <a:sym typeface="Calibri"/>
                      </a:endParaRPr>
                    </a:p>
                  </a:txBody>
                  <a:tcPr marL="7625" marR="7625" marT="7625" marB="0" anchor="ctr">
                    <a:lnL w="12700" cap="flat" cmpd="sng">
                      <a:solidFill>
                        <a:srgbClr val="B7CCE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B7CCE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7CCE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B7CCE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fr-FR" sz="1400" dirty="0"/>
                        <a:t>0%</a:t>
                      </a:r>
                    </a:p>
                  </a:txBody>
                  <a:tcPr marL="7625" marR="7625" marT="7625" marB="0" anchor="ctr">
                    <a:lnL w="12700" cap="flat" cmpd="sng" algn="ctr">
                      <a:solidFill>
                        <a:srgbClr val="B7CCE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7CCE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7CCE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B7CCE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28234261"/>
                  </a:ext>
                </a:extLst>
              </a:tr>
              <a:tr h="611910">
                <a:tc>
                  <a:txBody>
                    <a:bodyPr/>
                    <a:lstStyle/>
                    <a:p>
                      <a:pPr marL="0" marR="0" lvl="0" indent="0" algn="just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b="0" i="0" u="none" strike="noStrike" cap="none" dirty="0">
                          <a:solidFill>
                            <a:srgbClr val="000000"/>
                          </a:solidFill>
                          <a:latin typeface="Arial"/>
                          <a:cs typeface="Arial"/>
                          <a:sym typeface="Arial"/>
                        </a:rPr>
                        <a:t>Speech Quality - MOS (% of the samples </a:t>
                      </a:r>
                      <a:r>
                        <a:rPr lang="en-US" sz="1400" b="0" i="0" u="none" strike="noStrike" cap="none">
                          <a:solidFill>
                            <a:srgbClr val="000000"/>
                          </a:solidFill>
                          <a:latin typeface="Arial"/>
                          <a:cs typeface="Arial"/>
                          <a:sym typeface="Arial"/>
                        </a:rPr>
                        <a:t>&gt;3,5) </a:t>
                      </a:r>
                      <a:endParaRPr sz="1400" b="0" i="0" u="none" strike="noStrike" cap="none" dirty="0">
                        <a:solidFill>
                          <a:srgbClr val="000000"/>
                        </a:solidFill>
                        <a:latin typeface="Arial"/>
                        <a:ea typeface="Calibri"/>
                        <a:cs typeface="Arial"/>
                        <a:sym typeface="Calibri"/>
                      </a:endParaRPr>
                    </a:p>
                  </a:txBody>
                  <a:tcPr marL="7625" marR="7625" marT="7625" marB="0" anchor="ctr">
                    <a:lnL w="12700" cap="flat" cmpd="sng">
                      <a:solidFill>
                        <a:srgbClr val="B7CCE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B7CCE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7CCE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B7CCE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dirty="0"/>
                        <a:t>86,88%</a:t>
                      </a:r>
                      <a:endParaRPr dirty="0"/>
                    </a:p>
                  </a:txBody>
                  <a:tcPr marL="7625" marR="7625" marT="7625" marB="0" anchor="ctr">
                    <a:lnL w="12700" cap="flat" cmpd="sng" algn="ctr">
                      <a:solidFill>
                        <a:srgbClr val="B7CCE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7CCE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7CCE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B7CCE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76236754"/>
                  </a:ext>
                </a:extLst>
              </a:tr>
              <a:tr h="429642">
                <a:tc>
                  <a:txBody>
                    <a:bodyPr/>
                    <a:lstStyle/>
                    <a:p>
                      <a:pPr marL="0" marR="0" lvl="0" indent="0" algn="just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1400" u="none" strike="noStrike" cap="none" dirty="0" err="1"/>
                        <a:t>Average</a:t>
                      </a:r>
                      <a:r>
                        <a:rPr lang="fr-FR" sz="1400" u="none" strike="noStrike" cap="none" dirty="0"/>
                        <a:t>  MOS</a:t>
                      </a:r>
                      <a:endParaRPr sz="1400" b="0" i="0" u="none" strike="noStrike" cap="none" dirty="0">
                        <a:solidFill>
                          <a:srgbClr val="000000"/>
                        </a:solidFill>
                        <a:latin typeface="Arial"/>
                        <a:ea typeface="Calibri"/>
                        <a:cs typeface="Arial"/>
                        <a:sym typeface="Calibri"/>
                      </a:endParaRPr>
                    </a:p>
                  </a:txBody>
                  <a:tcPr marL="7625" marR="7625" marT="7625" marB="0" anchor="ctr">
                    <a:lnL w="12700" cap="flat" cmpd="sng">
                      <a:solidFill>
                        <a:srgbClr val="B7CCE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B7CCE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B7CCE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B7CCE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dirty="0"/>
                        <a:t>3,99</a:t>
                      </a:r>
                      <a:endParaRPr dirty="0"/>
                    </a:p>
                  </a:txBody>
                  <a:tcPr marL="7625" marR="7625" marT="7625" marB="0" anchor="ctr">
                    <a:lnL w="12700" cap="flat" cmpd="sng" algn="ctr">
                      <a:solidFill>
                        <a:srgbClr val="B7CCE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7CCE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B7CCE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B7CCE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74455928"/>
                  </a:ext>
                </a:extLst>
              </a:tr>
              <a:tr h="383689">
                <a:tc>
                  <a:txBody>
                    <a:bodyPr/>
                    <a:lstStyle/>
                    <a:p>
                      <a:pPr marL="0" marR="0" lvl="0" indent="0" algn="just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b="0" i="0" u="none" strike="noStrike" cap="none" dirty="0">
                          <a:solidFill>
                            <a:srgbClr val="000000"/>
                          </a:solidFill>
                          <a:latin typeface="Arial"/>
                          <a:cs typeface="Arial"/>
                          <a:sym typeface="Arial"/>
                        </a:rPr>
                        <a:t>VoLTE Handover SR </a:t>
                      </a:r>
                      <a:endParaRPr sz="1400" b="0" i="0" u="none" strike="noStrike" cap="none" dirty="0">
                        <a:solidFill>
                          <a:srgbClr val="000000"/>
                        </a:solidFill>
                        <a:latin typeface="Arial"/>
                        <a:ea typeface="Calibri"/>
                        <a:cs typeface="Arial"/>
                        <a:sym typeface="Calibri"/>
                      </a:endParaRPr>
                    </a:p>
                  </a:txBody>
                  <a:tcPr marL="7625" marR="7625" marT="7625" marB="0" anchor="ctr">
                    <a:lnL w="12700" cap="flat" cmpd="sng">
                      <a:solidFill>
                        <a:srgbClr val="B7CCE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B7CCE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7CCE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B7CCE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fr-FR" dirty="0"/>
                        <a:t>99,47%</a:t>
                      </a:r>
                    </a:p>
                  </a:txBody>
                  <a:tcPr marL="7625" marR="7625" marT="7625" marB="0" anchor="ctr">
                    <a:lnL w="12700" cap="flat" cmpd="sng" algn="ctr">
                      <a:solidFill>
                        <a:srgbClr val="B7CCE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7CCE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7CCE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B7CCE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98109302"/>
                  </a:ext>
                </a:extLst>
              </a:tr>
              <a:tr h="383689">
                <a:tc>
                  <a:txBody>
                    <a:bodyPr/>
                    <a:lstStyle/>
                    <a:p>
                      <a:pPr marL="0" marR="0" lvl="0" indent="0" algn="just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b="0" i="0" u="none" strike="noStrike" cap="none" dirty="0">
                          <a:solidFill>
                            <a:srgbClr val="000000"/>
                          </a:solidFill>
                          <a:latin typeface="Arial"/>
                          <a:cs typeface="Arial"/>
                          <a:sym typeface="Arial"/>
                        </a:rPr>
                        <a:t>VoLTE SRVCC SR </a:t>
                      </a:r>
                      <a:endParaRPr sz="1400" b="0" i="0" u="none" strike="noStrike" cap="none" dirty="0">
                        <a:solidFill>
                          <a:srgbClr val="000000"/>
                        </a:solidFill>
                        <a:latin typeface="Arial"/>
                        <a:ea typeface="Calibri"/>
                        <a:cs typeface="Arial"/>
                        <a:sym typeface="Calibri"/>
                      </a:endParaRPr>
                    </a:p>
                  </a:txBody>
                  <a:tcPr marL="7625" marR="7625" marT="7625" marB="0" anchor="ctr">
                    <a:lnL w="12700" cap="flat" cmpd="sng">
                      <a:solidFill>
                        <a:srgbClr val="B7CCE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B7CCE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7CCE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7CCE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dirty="0"/>
                        <a:t>-</a:t>
                      </a:r>
                      <a:endParaRPr dirty="0"/>
                    </a:p>
                  </a:txBody>
                  <a:tcPr marL="7625" marR="7625" marT="7625" marB="0" anchor="ctr">
                    <a:lnL w="12700" cap="flat" cmpd="sng" algn="ctr">
                      <a:solidFill>
                        <a:srgbClr val="B7CCE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7CCE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7CCE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7CCE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65053412"/>
                  </a:ext>
                </a:extLst>
              </a:tr>
            </a:tbl>
          </a:graphicData>
        </a:graphic>
      </p:graphicFrame>
      <p:sp>
        <p:nvSpPr>
          <p:cNvPr id="2" name="Espace réservé du numéro de diapositive 1">
            <a:extLst>
              <a:ext uri="{FF2B5EF4-FFF2-40B4-BE49-F238E27FC236}">
                <a16:creationId xmlns:a16="http://schemas.microsoft.com/office/drawing/2014/main" id="{A399C96D-5CE9-4C84-39FC-021C7A7E0D73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 smtClean="0"/>
              <a:t>13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3502238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4">
          <a:extLst>
            <a:ext uri="{FF2B5EF4-FFF2-40B4-BE49-F238E27FC236}">
              <a16:creationId xmlns:a16="http://schemas.microsoft.com/office/drawing/2014/main" id="{32762A40-DD04-C11A-3270-F434A7FEF49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5" name="Google Shape;195;p14">
            <a:extLst>
              <a:ext uri="{FF2B5EF4-FFF2-40B4-BE49-F238E27FC236}">
                <a16:creationId xmlns:a16="http://schemas.microsoft.com/office/drawing/2014/main" id="{FB8745DF-4412-D36B-6581-F32E6AEEB324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1817" y="45473"/>
            <a:ext cx="1529913" cy="817069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Google Shape;122;p5">
            <a:extLst>
              <a:ext uri="{FF2B5EF4-FFF2-40B4-BE49-F238E27FC236}">
                <a16:creationId xmlns:a16="http://schemas.microsoft.com/office/drawing/2014/main" id="{F1447C27-456A-D0F8-B632-6984B0CFFC65}"/>
              </a:ext>
            </a:extLst>
          </p:cNvPr>
          <p:cNvSpPr txBox="1"/>
          <p:nvPr/>
        </p:nvSpPr>
        <p:spPr>
          <a:xfrm>
            <a:off x="6461352" y="2879274"/>
            <a:ext cx="1944216" cy="4000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2000" b="1">
                <a:solidFill>
                  <a:srgbClr val="595959"/>
                </a:solidFill>
                <a:latin typeface="Arial Rounded"/>
                <a:ea typeface="Arial Rounded"/>
                <a:cs typeface="Arial Rounded"/>
                <a:sym typeface="Arial Rounded"/>
              </a:rPr>
              <a:t>Short call</a:t>
            </a:r>
            <a:endParaRPr sz="2000"/>
          </a:p>
        </p:txBody>
      </p:sp>
      <p:sp>
        <p:nvSpPr>
          <p:cNvPr id="6" name="Google Shape;334;p28">
            <a:extLst>
              <a:ext uri="{FF2B5EF4-FFF2-40B4-BE49-F238E27FC236}">
                <a16:creationId xmlns:a16="http://schemas.microsoft.com/office/drawing/2014/main" id="{7CD338B9-B3BE-A0AC-1ACE-E343AA1B2CFD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584993" y="45473"/>
            <a:ext cx="6543692" cy="868346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2500"/>
              <a:buFont typeface="Arial Rounded"/>
              <a:buNone/>
            </a:pPr>
            <a:r>
              <a:rPr lang="fr-FR" sz="2500" b="1" u="sng">
                <a:solidFill>
                  <a:srgbClr val="595959"/>
                </a:solidFill>
                <a:latin typeface="Arial Rounded"/>
                <a:ea typeface="Arial Rounded"/>
                <a:cs typeface="Arial Rounded"/>
                <a:sym typeface="Arial Rounded"/>
              </a:rPr>
              <a:t>MO Voice Call - Blocked call</a:t>
            </a:r>
            <a:endParaRPr sz="2500" b="1" u="sng">
              <a:solidFill>
                <a:srgbClr val="595959"/>
              </a:solidFill>
              <a:latin typeface="Arial Rounded"/>
              <a:ea typeface="Arial Rounded"/>
              <a:cs typeface="Arial Rounded"/>
              <a:sym typeface="Arial Rounded"/>
            </a:endParaRPr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0AC8EB7D-BF0C-36FF-F0F0-630F8B6EC887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 smtClean="0"/>
              <a:t>14</a:t>
            </a:fld>
            <a:endParaRPr lang="fr-FR"/>
          </a:p>
        </p:txBody>
      </p:sp>
      <p:pic>
        <p:nvPicPr>
          <p:cNvPr id="2" name="Picture 36">
            <a:extLst>
              <a:ext uri="{FF2B5EF4-FFF2-40B4-BE49-F238E27FC236}">
                <a16:creationId xmlns:a16="http://schemas.microsoft.com/office/drawing/2014/main" id="{00000000-0008-0000-0000-00002A000000}"/>
              </a:ext>
            </a:extLst>
          </p:cNvPr>
          <p:cNvPicPr>
            <a:picLocks/>
          </p:cNvPicPr>
          <p:nvPr/>
        </p:nvPicPr>
        <p:blipFill>
          <a:blip r:embed="rId4"/>
          <a:stretch>
            <a:fillRect/>
          </a:stretch>
        </p:blipFill>
        <p:spPr>
          <a:xfrm>
            <a:off x="738432" y="1567301"/>
            <a:ext cx="4406608" cy="4184570"/>
          </a:xfrm>
          <a:prstGeom prst="rect">
            <a:avLst/>
          </a:prstGeom>
          <a:noFill/>
          <a:ln w="0">
            <a:noFill/>
          </a:ln>
        </p:spPr>
      </p:pic>
      <p:graphicFrame>
        <p:nvGraphicFramePr>
          <p:cNvPr id="4" name="Objet 3">
            <a:extLst>
              <a:ext uri="{FF2B5EF4-FFF2-40B4-BE49-F238E27FC236}">
                <a16:creationId xmlns:a16="http://schemas.microsoft.com/office/drawing/2014/main" id="{AFAA12B5-D31E-F2D3-196F-7B35A7360E41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66865401"/>
              </p:ext>
            </p:extLst>
          </p:nvPr>
        </p:nvGraphicFramePr>
        <p:xfrm>
          <a:off x="6625346" y="3429000"/>
          <a:ext cx="1151970" cy="997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Worksheet" showAsIcon="1" r:id="rId5" imgW="914400" imgH="792417" progId="Excel.Sheet.12">
                  <p:embed/>
                </p:oleObj>
              </mc:Choice>
              <mc:Fallback>
                <p:oleObj name="Worksheet" showAsIcon="1" r:id="rId5" imgW="914400" imgH="792417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6625346" y="3429000"/>
                        <a:ext cx="1151970" cy="9979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62065983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9">
          <a:extLst>
            <a:ext uri="{FF2B5EF4-FFF2-40B4-BE49-F238E27FC236}">
              <a16:creationId xmlns:a16="http://schemas.microsoft.com/office/drawing/2014/main" id="{8613D38C-AF87-AA1C-694A-539E9E90A1D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0" name="Google Shape;380;p32">
            <a:extLst>
              <a:ext uri="{FF2B5EF4-FFF2-40B4-BE49-F238E27FC236}">
                <a16:creationId xmlns:a16="http://schemas.microsoft.com/office/drawing/2014/main" id="{C131C1B7-D629-CD8C-6C76-059C1372D773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584993" y="45473"/>
            <a:ext cx="6543692" cy="868346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2500"/>
              <a:buFont typeface="Arial Rounded"/>
              <a:buNone/>
            </a:pPr>
            <a:r>
              <a:rPr lang="fr-FR" sz="2500" b="1" u="sng">
                <a:solidFill>
                  <a:srgbClr val="595959"/>
                </a:solidFill>
                <a:latin typeface="Arial Rounded"/>
                <a:ea typeface="Arial Rounded"/>
                <a:cs typeface="Arial Rounded"/>
                <a:sym typeface="Arial Rounded"/>
              </a:rPr>
              <a:t>MO Voice Quality Metrics</a:t>
            </a:r>
          </a:p>
        </p:txBody>
      </p:sp>
      <p:pic>
        <p:nvPicPr>
          <p:cNvPr id="381" name="Google Shape;381;p32">
            <a:extLst>
              <a:ext uri="{FF2B5EF4-FFF2-40B4-BE49-F238E27FC236}">
                <a16:creationId xmlns:a16="http://schemas.microsoft.com/office/drawing/2014/main" id="{6EF89267-6FFE-EF3D-F3AC-D650ED3D2391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1817" y="45473"/>
            <a:ext cx="1529913" cy="817069"/>
          </a:xfrm>
          <a:prstGeom prst="rect">
            <a:avLst/>
          </a:prstGeom>
          <a:noFill/>
          <a:ln>
            <a:noFill/>
          </a:ln>
        </p:spPr>
      </p:pic>
      <p:sp>
        <p:nvSpPr>
          <p:cNvPr id="383" name="Google Shape;383;p32">
            <a:extLst>
              <a:ext uri="{FF2B5EF4-FFF2-40B4-BE49-F238E27FC236}">
                <a16:creationId xmlns:a16="http://schemas.microsoft.com/office/drawing/2014/main" id="{D0B4DC11-1A2C-20E8-43AC-C04C27C51F87}"/>
              </a:ext>
            </a:extLst>
          </p:cNvPr>
          <p:cNvSpPr txBox="1"/>
          <p:nvPr/>
        </p:nvSpPr>
        <p:spPr>
          <a:xfrm>
            <a:off x="6858000" y="677876"/>
            <a:ext cx="4572000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800" b="1">
                <a:solidFill>
                  <a:srgbClr val="595959"/>
                </a:solidFill>
                <a:latin typeface="Arial Rounded"/>
                <a:ea typeface="Arial Rounded"/>
                <a:cs typeface="Arial Rounded"/>
                <a:sym typeface="Arial Rounded"/>
              </a:rPr>
              <a:t>long Call</a:t>
            </a:r>
            <a:endParaRPr lang="fr-FR"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" name="Espace réservé du numéro de diapositive 1">
            <a:extLst>
              <a:ext uri="{FF2B5EF4-FFF2-40B4-BE49-F238E27FC236}">
                <a16:creationId xmlns:a16="http://schemas.microsoft.com/office/drawing/2014/main" id="{5A656664-BF6A-6AD8-00E7-9609BBC04B24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 smtClean="0"/>
              <a:t>15</a:t>
            </a:fld>
            <a:endParaRPr lang="fr-FR"/>
          </a:p>
        </p:txBody>
      </p:sp>
      <p:pic>
        <p:nvPicPr>
          <p:cNvPr id="3" name="Picture 35">
            <a:extLst>
              <a:ext uri="{FF2B5EF4-FFF2-40B4-BE49-F238E27FC236}">
                <a16:creationId xmlns:a16="http://schemas.microsoft.com/office/drawing/2014/main" id="{00000000-0008-0000-0000-000029000000}"/>
              </a:ext>
            </a:extLst>
          </p:cNvPr>
          <p:cNvPicPr>
            <a:picLocks/>
          </p:cNvPicPr>
          <p:nvPr/>
        </p:nvPicPr>
        <p:blipFill>
          <a:blip r:embed="rId4"/>
          <a:stretch>
            <a:fillRect/>
          </a:stretch>
        </p:blipFill>
        <p:spPr>
          <a:xfrm>
            <a:off x="796773" y="1447875"/>
            <a:ext cx="7193701" cy="5041864"/>
          </a:xfrm>
          <a:prstGeom prst="rect">
            <a:avLst/>
          </a:prstGeom>
          <a:noFill/>
          <a:ln w="0">
            <a:noFill/>
          </a:ln>
        </p:spPr>
      </p:pic>
    </p:spTree>
    <p:extLst>
      <p:ext uri="{BB962C8B-B14F-4D97-AF65-F5344CB8AC3E}">
        <p14:creationId xmlns:p14="http://schemas.microsoft.com/office/powerpoint/2010/main" val="148440385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9">
          <a:extLst>
            <a:ext uri="{FF2B5EF4-FFF2-40B4-BE49-F238E27FC236}">
              <a16:creationId xmlns:a16="http://schemas.microsoft.com/office/drawing/2014/main" id="{8C7F49CB-7AF7-C93C-5A38-165992569B4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0" name="Google Shape;380;p32">
            <a:extLst>
              <a:ext uri="{FF2B5EF4-FFF2-40B4-BE49-F238E27FC236}">
                <a16:creationId xmlns:a16="http://schemas.microsoft.com/office/drawing/2014/main" id="{2364B80C-24D8-1DFA-953E-F182136CF94A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584993" y="45473"/>
            <a:ext cx="6543692" cy="868346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2500"/>
              <a:buFont typeface="Arial Rounded"/>
              <a:buNone/>
            </a:pPr>
            <a:r>
              <a:rPr lang="fr-FR" sz="2500" b="1" u="sng" dirty="0" err="1">
                <a:solidFill>
                  <a:srgbClr val="595959"/>
                </a:solidFill>
                <a:latin typeface="Arial Rounded"/>
                <a:ea typeface="Arial Rounded"/>
                <a:cs typeface="Arial Rounded"/>
                <a:sym typeface="Arial Rounded"/>
              </a:rPr>
              <a:t>Scanner_RSRP</a:t>
            </a:r>
            <a:endParaRPr lang="fr-FR" sz="2500" b="1" u="sng" dirty="0">
              <a:solidFill>
                <a:srgbClr val="595959"/>
              </a:solidFill>
              <a:latin typeface="Arial Rounded"/>
              <a:ea typeface="Arial Rounded"/>
              <a:cs typeface="Arial Rounded"/>
              <a:sym typeface="Arial Rounded"/>
            </a:endParaRPr>
          </a:p>
        </p:txBody>
      </p:sp>
      <p:pic>
        <p:nvPicPr>
          <p:cNvPr id="381" name="Google Shape;381;p32">
            <a:extLst>
              <a:ext uri="{FF2B5EF4-FFF2-40B4-BE49-F238E27FC236}">
                <a16:creationId xmlns:a16="http://schemas.microsoft.com/office/drawing/2014/main" id="{688B53C8-4D98-2348-D3FE-43026198D345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1817" y="45473"/>
            <a:ext cx="1529913" cy="817069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04387BEF-5298-0CF8-3812-85EE00525215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 smtClean="0"/>
              <a:t>16</a:t>
            </a:fld>
            <a:endParaRPr lang="fr-FR"/>
          </a:p>
        </p:txBody>
      </p:sp>
      <p:sp>
        <p:nvSpPr>
          <p:cNvPr id="2" name="Google Shape;383;p32">
            <a:extLst>
              <a:ext uri="{FF2B5EF4-FFF2-40B4-BE49-F238E27FC236}">
                <a16:creationId xmlns:a16="http://schemas.microsoft.com/office/drawing/2014/main" id="{CBCDEF13-42FE-075C-F4EE-0F5146827E0E}"/>
              </a:ext>
            </a:extLst>
          </p:cNvPr>
          <p:cNvSpPr txBox="1"/>
          <p:nvPr/>
        </p:nvSpPr>
        <p:spPr>
          <a:xfrm>
            <a:off x="6153912" y="677876"/>
            <a:ext cx="4572000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800" b="1" dirty="0">
                <a:solidFill>
                  <a:srgbClr val="595959"/>
                </a:solidFill>
                <a:latin typeface="Arial Rounded"/>
                <a:ea typeface="Arial Rounded"/>
                <a:cs typeface="Arial Rounded"/>
                <a:sym typeface="Arial Rounded"/>
              </a:rPr>
              <a:t>L2100</a:t>
            </a:r>
            <a:endParaRPr lang="fr-FR" sz="18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4" name="Picture 24">
            <a:extLst>
              <a:ext uri="{FF2B5EF4-FFF2-40B4-BE49-F238E27FC236}">
                <a16:creationId xmlns:a16="http://schemas.microsoft.com/office/drawing/2014/main" id="{00000000-0008-0000-0000-00001E000000}"/>
              </a:ext>
            </a:extLst>
          </p:cNvPr>
          <p:cNvPicPr>
            <a:picLocks/>
          </p:cNvPicPr>
          <p:nvPr/>
        </p:nvPicPr>
        <p:blipFill>
          <a:blip r:embed="rId4"/>
          <a:stretch>
            <a:fillRect/>
          </a:stretch>
        </p:blipFill>
        <p:spPr>
          <a:xfrm>
            <a:off x="976904" y="1679611"/>
            <a:ext cx="6938063" cy="4906999"/>
          </a:xfrm>
          <a:prstGeom prst="rect">
            <a:avLst/>
          </a:prstGeom>
          <a:noFill/>
          <a:ln w="0">
            <a:noFill/>
          </a:ln>
        </p:spPr>
      </p:pic>
    </p:spTree>
    <p:extLst>
      <p:ext uri="{BB962C8B-B14F-4D97-AF65-F5344CB8AC3E}">
        <p14:creationId xmlns:p14="http://schemas.microsoft.com/office/powerpoint/2010/main" val="86359669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9">
          <a:extLst>
            <a:ext uri="{FF2B5EF4-FFF2-40B4-BE49-F238E27FC236}">
              <a16:creationId xmlns:a16="http://schemas.microsoft.com/office/drawing/2014/main" id="{9F16347E-8052-4E57-8027-76B4DFFA550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0" name="Google Shape;380;p32">
            <a:extLst>
              <a:ext uri="{FF2B5EF4-FFF2-40B4-BE49-F238E27FC236}">
                <a16:creationId xmlns:a16="http://schemas.microsoft.com/office/drawing/2014/main" id="{1DE1C4E4-6080-D1F5-0A01-F76D63B8EBCB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584993" y="45473"/>
            <a:ext cx="6543692" cy="868346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2500"/>
              <a:buFont typeface="Arial Rounded"/>
              <a:buNone/>
            </a:pPr>
            <a:r>
              <a:rPr lang="fr-FR" sz="2500" b="1" u="sng" dirty="0" err="1">
                <a:solidFill>
                  <a:srgbClr val="595959"/>
                </a:solidFill>
                <a:latin typeface="Arial Rounded"/>
                <a:ea typeface="Arial Rounded"/>
                <a:cs typeface="Arial Rounded"/>
                <a:sym typeface="Arial Rounded"/>
              </a:rPr>
              <a:t>Scanner_RSRP</a:t>
            </a:r>
            <a:endParaRPr lang="fr-FR" sz="2500" b="1" u="sng" dirty="0">
              <a:solidFill>
                <a:srgbClr val="595959"/>
              </a:solidFill>
              <a:latin typeface="Arial Rounded"/>
              <a:ea typeface="Arial Rounded"/>
              <a:cs typeface="Arial Rounded"/>
              <a:sym typeface="Arial Rounded"/>
            </a:endParaRPr>
          </a:p>
        </p:txBody>
      </p:sp>
      <p:pic>
        <p:nvPicPr>
          <p:cNvPr id="381" name="Google Shape;381;p32">
            <a:extLst>
              <a:ext uri="{FF2B5EF4-FFF2-40B4-BE49-F238E27FC236}">
                <a16:creationId xmlns:a16="http://schemas.microsoft.com/office/drawing/2014/main" id="{E97D208F-7267-4633-41F0-CDCB964D44D7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1817" y="45473"/>
            <a:ext cx="1529913" cy="817069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1FE3EF92-391A-9BA8-4944-537AD6CBD841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 smtClean="0"/>
              <a:t>17</a:t>
            </a:fld>
            <a:endParaRPr lang="fr-FR"/>
          </a:p>
        </p:txBody>
      </p:sp>
      <p:sp>
        <p:nvSpPr>
          <p:cNvPr id="2" name="Google Shape;383;p32">
            <a:extLst>
              <a:ext uri="{FF2B5EF4-FFF2-40B4-BE49-F238E27FC236}">
                <a16:creationId xmlns:a16="http://schemas.microsoft.com/office/drawing/2014/main" id="{A0BFAB0A-EEF8-7D82-16C4-183292571A29}"/>
              </a:ext>
            </a:extLst>
          </p:cNvPr>
          <p:cNvSpPr txBox="1"/>
          <p:nvPr/>
        </p:nvSpPr>
        <p:spPr>
          <a:xfrm>
            <a:off x="6153912" y="677876"/>
            <a:ext cx="4572000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800" b="1" dirty="0">
                <a:solidFill>
                  <a:srgbClr val="595959"/>
                </a:solidFill>
                <a:latin typeface="Arial Rounded"/>
                <a:ea typeface="Arial Rounded"/>
                <a:cs typeface="Arial Rounded"/>
                <a:sym typeface="Arial Rounded"/>
              </a:rPr>
              <a:t>L800</a:t>
            </a:r>
            <a:endParaRPr lang="fr-FR" sz="18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4" name="Picture 25">
            <a:extLst>
              <a:ext uri="{FF2B5EF4-FFF2-40B4-BE49-F238E27FC236}">
                <a16:creationId xmlns:a16="http://schemas.microsoft.com/office/drawing/2014/main" id="{00000000-0008-0000-0000-00001F000000}"/>
              </a:ext>
            </a:extLst>
          </p:cNvPr>
          <p:cNvPicPr>
            <a:picLocks/>
          </p:cNvPicPr>
          <p:nvPr/>
        </p:nvPicPr>
        <p:blipFill>
          <a:blip r:embed="rId4"/>
          <a:stretch>
            <a:fillRect/>
          </a:stretch>
        </p:blipFill>
        <p:spPr>
          <a:xfrm>
            <a:off x="727589" y="1386790"/>
            <a:ext cx="7197212" cy="5122165"/>
          </a:xfrm>
          <a:prstGeom prst="rect">
            <a:avLst/>
          </a:prstGeom>
          <a:noFill/>
          <a:ln w="0">
            <a:noFill/>
          </a:ln>
        </p:spPr>
      </p:pic>
    </p:spTree>
    <p:extLst>
      <p:ext uri="{BB962C8B-B14F-4D97-AF65-F5344CB8AC3E}">
        <p14:creationId xmlns:p14="http://schemas.microsoft.com/office/powerpoint/2010/main" val="294969346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9">
          <a:extLst>
            <a:ext uri="{FF2B5EF4-FFF2-40B4-BE49-F238E27FC236}">
              <a16:creationId xmlns:a16="http://schemas.microsoft.com/office/drawing/2014/main" id="{43750032-410E-DBE5-0B77-F46A902C750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0" name="Google Shape;380;p32">
            <a:extLst>
              <a:ext uri="{FF2B5EF4-FFF2-40B4-BE49-F238E27FC236}">
                <a16:creationId xmlns:a16="http://schemas.microsoft.com/office/drawing/2014/main" id="{166C28D1-D03D-A140-4C70-C493922416ED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584993" y="45473"/>
            <a:ext cx="6543692" cy="868346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2500"/>
              <a:buFont typeface="Arial Rounded"/>
              <a:buNone/>
            </a:pPr>
            <a:r>
              <a:rPr lang="fr-FR" sz="2500" b="1" u="sng" dirty="0" err="1">
                <a:solidFill>
                  <a:srgbClr val="595959"/>
                </a:solidFill>
                <a:latin typeface="Arial Rounded"/>
                <a:ea typeface="Arial Rounded"/>
                <a:cs typeface="Arial Rounded"/>
                <a:sym typeface="Arial Rounded"/>
              </a:rPr>
              <a:t>Scanner_RSRP</a:t>
            </a:r>
            <a:endParaRPr lang="fr-FR" sz="2500" b="1" u="sng" dirty="0">
              <a:solidFill>
                <a:srgbClr val="595959"/>
              </a:solidFill>
              <a:latin typeface="Arial Rounded"/>
              <a:ea typeface="Arial Rounded"/>
              <a:cs typeface="Arial Rounded"/>
              <a:sym typeface="Arial Rounded"/>
            </a:endParaRPr>
          </a:p>
        </p:txBody>
      </p:sp>
      <p:pic>
        <p:nvPicPr>
          <p:cNvPr id="381" name="Google Shape;381;p32">
            <a:extLst>
              <a:ext uri="{FF2B5EF4-FFF2-40B4-BE49-F238E27FC236}">
                <a16:creationId xmlns:a16="http://schemas.microsoft.com/office/drawing/2014/main" id="{48269659-8E88-7AA1-6DC9-45D25085BF97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1817" y="45473"/>
            <a:ext cx="1529913" cy="817069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B60DE12D-A796-F067-9DA9-939F67C661ED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 smtClean="0"/>
              <a:t>18</a:t>
            </a:fld>
            <a:endParaRPr lang="fr-FR"/>
          </a:p>
        </p:txBody>
      </p:sp>
      <p:sp>
        <p:nvSpPr>
          <p:cNvPr id="2" name="Google Shape;383;p32">
            <a:extLst>
              <a:ext uri="{FF2B5EF4-FFF2-40B4-BE49-F238E27FC236}">
                <a16:creationId xmlns:a16="http://schemas.microsoft.com/office/drawing/2014/main" id="{5ED5BFE7-1DC6-55BE-053F-5ECFFE48642C}"/>
              </a:ext>
            </a:extLst>
          </p:cNvPr>
          <p:cNvSpPr txBox="1"/>
          <p:nvPr/>
        </p:nvSpPr>
        <p:spPr>
          <a:xfrm>
            <a:off x="6153912" y="677876"/>
            <a:ext cx="4572000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800" b="1" dirty="0">
                <a:solidFill>
                  <a:srgbClr val="595959"/>
                </a:solidFill>
                <a:latin typeface="Arial Rounded"/>
                <a:ea typeface="Arial Rounded"/>
                <a:cs typeface="Arial Rounded"/>
                <a:sym typeface="Arial Rounded"/>
              </a:rPr>
              <a:t>L1800</a:t>
            </a:r>
            <a:endParaRPr lang="fr-FR" sz="18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4" name="Picture 26">
            <a:extLst>
              <a:ext uri="{FF2B5EF4-FFF2-40B4-BE49-F238E27FC236}">
                <a16:creationId xmlns:a16="http://schemas.microsoft.com/office/drawing/2014/main" id="{00000000-0008-0000-0000-000020000000}"/>
              </a:ext>
            </a:extLst>
          </p:cNvPr>
          <p:cNvPicPr>
            <a:picLocks/>
          </p:cNvPicPr>
          <p:nvPr/>
        </p:nvPicPr>
        <p:blipFill>
          <a:blip r:embed="rId4"/>
          <a:stretch>
            <a:fillRect/>
          </a:stretch>
        </p:blipFill>
        <p:spPr>
          <a:xfrm>
            <a:off x="796773" y="1396180"/>
            <a:ext cx="7255846" cy="5142731"/>
          </a:xfrm>
          <a:prstGeom prst="rect">
            <a:avLst/>
          </a:prstGeom>
          <a:noFill/>
          <a:ln w="0">
            <a:noFill/>
          </a:ln>
        </p:spPr>
      </p:pic>
    </p:spTree>
    <p:extLst>
      <p:ext uri="{BB962C8B-B14F-4D97-AF65-F5344CB8AC3E}">
        <p14:creationId xmlns:p14="http://schemas.microsoft.com/office/powerpoint/2010/main" val="389103214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9">
          <a:extLst>
            <a:ext uri="{FF2B5EF4-FFF2-40B4-BE49-F238E27FC236}">
              <a16:creationId xmlns:a16="http://schemas.microsoft.com/office/drawing/2014/main" id="{1F28CA2D-004E-6F10-D047-96424F46EAC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0" name="Google Shape;380;p32">
            <a:extLst>
              <a:ext uri="{FF2B5EF4-FFF2-40B4-BE49-F238E27FC236}">
                <a16:creationId xmlns:a16="http://schemas.microsoft.com/office/drawing/2014/main" id="{81FE1D17-1A09-2C71-3F29-51823C658B63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584993" y="45473"/>
            <a:ext cx="6543692" cy="868346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2500"/>
              <a:buFont typeface="Arial Rounded"/>
              <a:buNone/>
            </a:pPr>
            <a:r>
              <a:rPr lang="fr-FR" sz="2500" b="1" u="sng" dirty="0" err="1">
                <a:solidFill>
                  <a:srgbClr val="595959"/>
                </a:solidFill>
                <a:latin typeface="Arial Rounded"/>
                <a:ea typeface="Arial Rounded"/>
                <a:cs typeface="Arial Rounded"/>
                <a:sym typeface="Arial Rounded"/>
              </a:rPr>
              <a:t>Scanner_RSCP</a:t>
            </a:r>
            <a:endParaRPr lang="fr-FR" sz="2500" b="1" u="sng" dirty="0">
              <a:solidFill>
                <a:srgbClr val="595959"/>
              </a:solidFill>
              <a:latin typeface="Arial Rounded"/>
              <a:ea typeface="Arial Rounded"/>
              <a:cs typeface="Arial Rounded"/>
              <a:sym typeface="Arial Rounded"/>
            </a:endParaRPr>
          </a:p>
        </p:txBody>
      </p:sp>
      <p:pic>
        <p:nvPicPr>
          <p:cNvPr id="381" name="Google Shape;381;p32">
            <a:extLst>
              <a:ext uri="{FF2B5EF4-FFF2-40B4-BE49-F238E27FC236}">
                <a16:creationId xmlns:a16="http://schemas.microsoft.com/office/drawing/2014/main" id="{CA2044C9-5024-4739-E276-3262F0B2C609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1817" y="45473"/>
            <a:ext cx="1529913" cy="817069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6132E46D-925B-ACFD-25CE-C8FB25A8CAD1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 smtClean="0"/>
              <a:t>19</a:t>
            </a:fld>
            <a:endParaRPr lang="fr-FR"/>
          </a:p>
        </p:txBody>
      </p:sp>
      <p:sp>
        <p:nvSpPr>
          <p:cNvPr id="2" name="Google Shape;383;p32">
            <a:extLst>
              <a:ext uri="{FF2B5EF4-FFF2-40B4-BE49-F238E27FC236}">
                <a16:creationId xmlns:a16="http://schemas.microsoft.com/office/drawing/2014/main" id="{9719E0B5-26D9-EFE7-1362-FCEBB35D7DDE}"/>
              </a:ext>
            </a:extLst>
          </p:cNvPr>
          <p:cNvSpPr txBox="1"/>
          <p:nvPr/>
        </p:nvSpPr>
        <p:spPr>
          <a:xfrm>
            <a:off x="6153912" y="677876"/>
            <a:ext cx="4572000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800" b="1" dirty="0">
                <a:solidFill>
                  <a:srgbClr val="595959"/>
                </a:solidFill>
                <a:latin typeface="Arial Rounded"/>
                <a:ea typeface="Arial Rounded"/>
                <a:cs typeface="Arial Rounded"/>
                <a:sym typeface="Arial Rounded"/>
              </a:rPr>
              <a:t>U2100</a:t>
            </a:r>
            <a:endParaRPr lang="fr-FR" sz="18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4" name="Picture 27">
            <a:extLst>
              <a:ext uri="{FF2B5EF4-FFF2-40B4-BE49-F238E27FC236}">
                <a16:creationId xmlns:a16="http://schemas.microsoft.com/office/drawing/2014/main" id="{00000000-0008-0000-0000-000021000000}"/>
              </a:ext>
            </a:extLst>
          </p:cNvPr>
          <p:cNvPicPr>
            <a:picLocks/>
          </p:cNvPicPr>
          <p:nvPr/>
        </p:nvPicPr>
        <p:blipFill>
          <a:blip r:embed="rId4"/>
          <a:stretch>
            <a:fillRect/>
          </a:stretch>
        </p:blipFill>
        <p:spPr>
          <a:xfrm>
            <a:off x="682857" y="1356852"/>
            <a:ext cx="7320602" cy="5242070"/>
          </a:xfrm>
          <a:prstGeom prst="rect">
            <a:avLst/>
          </a:prstGeom>
          <a:noFill/>
          <a:ln w="0">
            <a:noFill/>
          </a:ln>
        </p:spPr>
      </p:pic>
    </p:spTree>
    <p:extLst>
      <p:ext uri="{BB962C8B-B14F-4D97-AF65-F5344CB8AC3E}">
        <p14:creationId xmlns:p14="http://schemas.microsoft.com/office/powerpoint/2010/main" val="246923440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2"/>
          <p:cNvSpPr txBox="1">
            <a:spLocks noGrp="1"/>
          </p:cNvSpPr>
          <p:nvPr>
            <p:ph type="title"/>
          </p:nvPr>
        </p:nvSpPr>
        <p:spPr>
          <a:xfrm>
            <a:off x="1203341" y="1916832"/>
            <a:ext cx="6858048" cy="56040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Pts val="3600"/>
              <a:buFont typeface="Arial Rounded"/>
              <a:buNone/>
            </a:pPr>
            <a:r>
              <a:rPr lang="fr-FR" sz="3600" b="1">
                <a:solidFill>
                  <a:srgbClr val="0070C0"/>
                </a:solidFill>
                <a:latin typeface="Arial Rounded"/>
                <a:ea typeface="Arial Rounded"/>
                <a:cs typeface="Arial Rounded"/>
                <a:sym typeface="Arial Rounded"/>
              </a:rPr>
              <a:t>DT Scénario</a:t>
            </a:r>
            <a:endParaRPr/>
          </a:p>
        </p:txBody>
      </p:sp>
      <p:sp>
        <p:nvSpPr>
          <p:cNvPr id="97" name="Google Shape;97;p2"/>
          <p:cNvSpPr txBox="1">
            <a:spLocks noGrp="1"/>
          </p:cNvSpPr>
          <p:nvPr>
            <p:ph type="body" idx="1"/>
          </p:nvPr>
        </p:nvSpPr>
        <p:spPr>
          <a:xfrm>
            <a:off x="467544" y="2852936"/>
            <a:ext cx="8329642" cy="21859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34290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r>
              <a:rPr lang="fr-FR" dirty="0"/>
              <a:t> </a:t>
            </a:r>
            <a:endParaRPr dirty="0"/>
          </a:p>
          <a:p>
            <a:pPr marL="342900" lvl="0" indent="-342900" algn="l" rtl="0">
              <a:spcBef>
                <a:spcPts val="400"/>
              </a:spcBef>
              <a:spcAft>
                <a:spcPts val="0"/>
              </a:spcAft>
              <a:buClr>
                <a:srgbClr val="3F3F3F"/>
              </a:buClr>
              <a:buSzPts val="2000"/>
              <a:buChar char="•"/>
            </a:pPr>
            <a:r>
              <a:rPr lang="fr-FR" sz="2000" b="1" dirty="0">
                <a:solidFill>
                  <a:srgbClr val="3F3F3F"/>
                </a:solidFill>
                <a:latin typeface="Arial Rounded"/>
                <a:ea typeface="Arial Rounded"/>
                <a:cs typeface="Arial Rounded"/>
                <a:sym typeface="Arial Rounded"/>
              </a:rPr>
              <a:t>Short Call (10s)</a:t>
            </a:r>
            <a:endParaRPr dirty="0"/>
          </a:p>
          <a:p>
            <a:pPr marL="342900" lvl="0" indent="-342900" algn="l" rtl="0">
              <a:spcBef>
                <a:spcPts val="400"/>
              </a:spcBef>
              <a:spcAft>
                <a:spcPts val="0"/>
              </a:spcAft>
              <a:buClr>
                <a:srgbClr val="3F3F3F"/>
              </a:buClr>
              <a:buSzPts val="2000"/>
              <a:buChar char="•"/>
            </a:pPr>
            <a:r>
              <a:rPr lang="fr-FR" sz="2000" b="1" dirty="0">
                <a:solidFill>
                  <a:srgbClr val="3F3F3F"/>
                </a:solidFill>
                <a:latin typeface="Arial Rounded"/>
                <a:ea typeface="Arial Rounded"/>
                <a:cs typeface="Arial Rounded"/>
                <a:sym typeface="Arial Rounded"/>
              </a:rPr>
              <a:t>Long call (2min)</a:t>
            </a:r>
          </a:p>
          <a:p>
            <a:pPr marL="342900" lvl="0" indent="-342900" algn="l" rtl="0">
              <a:spcBef>
                <a:spcPts val="400"/>
              </a:spcBef>
              <a:spcAft>
                <a:spcPts val="0"/>
              </a:spcAft>
              <a:buClr>
                <a:srgbClr val="3F3F3F"/>
              </a:buClr>
              <a:buSzPts val="2000"/>
              <a:buChar char="•"/>
            </a:pPr>
            <a:r>
              <a:rPr lang="fr-FR" sz="2000" b="1" dirty="0">
                <a:solidFill>
                  <a:srgbClr val="3F3F3F"/>
                </a:solidFill>
                <a:latin typeface="Arial Rounded"/>
                <a:sym typeface="Arial Rounded"/>
              </a:rPr>
              <a:t>Scanner</a:t>
            </a:r>
            <a:endParaRPr dirty="0"/>
          </a:p>
        </p:txBody>
      </p:sp>
      <p:pic>
        <p:nvPicPr>
          <p:cNvPr id="98" name="Google Shape;98;p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6349" y="188640"/>
            <a:ext cx="1970378" cy="1052305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Espace réservé du numéro de diapositive 1">
            <a:extLst>
              <a:ext uri="{FF2B5EF4-FFF2-40B4-BE49-F238E27FC236}">
                <a16:creationId xmlns:a16="http://schemas.microsoft.com/office/drawing/2014/main" id="{AD424B1F-D066-55FC-2990-E8FFFBFABA47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 smtClean="0"/>
              <a:t>2</a:t>
            </a:fld>
            <a:endParaRPr lang="fr-FR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9">
          <a:extLst>
            <a:ext uri="{FF2B5EF4-FFF2-40B4-BE49-F238E27FC236}">
              <a16:creationId xmlns:a16="http://schemas.microsoft.com/office/drawing/2014/main" id="{1090DFFE-DA8E-0C73-823E-FC2BBFC924E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0" name="Google Shape;380;p32">
            <a:extLst>
              <a:ext uri="{FF2B5EF4-FFF2-40B4-BE49-F238E27FC236}">
                <a16:creationId xmlns:a16="http://schemas.microsoft.com/office/drawing/2014/main" id="{E43136A2-545A-9412-DE48-2634805B05FC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584993" y="45473"/>
            <a:ext cx="6543692" cy="868346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2500"/>
              <a:buFont typeface="Arial Rounded"/>
              <a:buNone/>
            </a:pPr>
            <a:r>
              <a:rPr lang="fr-FR" sz="2500" b="1" u="sng" dirty="0" err="1">
                <a:solidFill>
                  <a:srgbClr val="595959"/>
                </a:solidFill>
                <a:latin typeface="Arial Rounded"/>
                <a:ea typeface="Arial Rounded"/>
                <a:cs typeface="Arial Rounded"/>
                <a:sym typeface="Arial Rounded"/>
              </a:rPr>
              <a:t>Scanner_RSCP</a:t>
            </a:r>
            <a:endParaRPr lang="fr-FR" sz="2500" b="1" u="sng" dirty="0">
              <a:solidFill>
                <a:srgbClr val="595959"/>
              </a:solidFill>
              <a:latin typeface="Arial Rounded"/>
              <a:ea typeface="Arial Rounded"/>
              <a:cs typeface="Arial Rounded"/>
              <a:sym typeface="Arial Rounded"/>
            </a:endParaRPr>
          </a:p>
        </p:txBody>
      </p:sp>
      <p:pic>
        <p:nvPicPr>
          <p:cNvPr id="381" name="Google Shape;381;p32">
            <a:extLst>
              <a:ext uri="{FF2B5EF4-FFF2-40B4-BE49-F238E27FC236}">
                <a16:creationId xmlns:a16="http://schemas.microsoft.com/office/drawing/2014/main" id="{B702E19B-E714-C838-3D8C-5C5360BF57B2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1817" y="45473"/>
            <a:ext cx="1529913" cy="817069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4DB8B27A-2C2D-7746-0B26-791DD06D27EB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 smtClean="0"/>
              <a:t>20</a:t>
            </a:fld>
            <a:endParaRPr lang="fr-FR"/>
          </a:p>
        </p:txBody>
      </p:sp>
      <p:sp>
        <p:nvSpPr>
          <p:cNvPr id="2" name="Google Shape;383;p32">
            <a:extLst>
              <a:ext uri="{FF2B5EF4-FFF2-40B4-BE49-F238E27FC236}">
                <a16:creationId xmlns:a16="http://schemas.microsoft.com/office/drawing/2014/main" id="{61BBC4FB-74ED-D4DF-7F26-C4786198E49B}"/>
              </a:ext>
            </a:extLst>
          </p:cNvPr>
          <p:cNvSpPr txBox="1"/>
          <p:nvPr/>
        </p:nvSpPr>
        <p:spPr>
          <a:xfrm>
            <a:off x="6153912" y="677876"/>
            <a:ext cx="4572000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800" b="1" dirty="0">
                <a:solidFill>
                  <a:srgbClr val="595959"/>
                </a:solidFill>
                <a:latin typeface="Arial Rounded"/>
                <a:ea typeface="Arial Rounded"/>
                <a:cs typeface="Arial Rounded"/>
                <a:sym typeface="Arial Rounded"/>
              </a:rPr>
              <a:t>900</a:t>
            </a:r>
            <a:endParaRPr lang="fr-FR" sz="18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4" name="Picture 28">
            <a:extLst>
              <a:ext uri="{FF2B5EF4-FFF2-40B4-BE49-F238E27FC236}">
                <a16:creationId xmlns:a16="http://schemas.microsoft.com/office/drawing/2014/main" id="{00000000-0008-0000-0000-000022000000}"/>
              </a:ext>
            </a:extLst>
          </p:cNvPr>
          <p:cNvPicPr>
            <a:picLocks/>
          </p:cNvPicPr>
          <p:nvPr/>
        </p:nvPicPr>
        <p:blipFill>
          <a:blip r:embed="rId4"/>
          <a:stretch>
            <a:fillRect/>
          </a:stretch>
        </p:blipFill>
        <p:spPr>
          <a:xfrm>
            <a:off x="796773" y="1494944"/>
            <a:ext cx="7187021" cy="5103977"/>
          </a:xfrm>
          <a:prstGeom prst="rect">
            <a:avLst/>
          </a:prstGeom>
          <a:noFill/>
          <a:ln w="0">
            <a:noFill/>
          </a:ln>
        </p:spPr>
      </p:pic>
    </p:spTree>
    <p:extLst>
      <p:ext uri="{BB962C8B-B14F-4D97-AF65-F5344CB8AC3E}">
        <p14:creationId xmlns:p14="http://schemas.microsoft.com/office/powerpoint/2010/main" val="381834687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03C472E-B99D-5CD4-31DA-C217B57D766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3A1EF61-9C54-8B26-0E46-9352672179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9632" y="2868594"/>
            <a:ext cx="6858048" cy="560406"/>
          </a:xfrm>
        </p:spPr>
        <p:txBody>
          <a:bodyPr>
            <a:noAutofit/>
          </a:bodyPr>
          <a:lstStyle/>
          <a:p>
            <a:r>
              <a:rPr lang="fr-FR" b="1" dirty="0">
                <a:solidFill>
                  <a:srgbClr val="0070C0"/>
                </a:solidFill>
                <a:latin typeface="Arial Rounded MT Bold" panose="020F0704030504030204" pitchFamily="34" charset="0"/>
              </a:rPr>
              <a:t>Voice Call</a:t>
            </a:r>
          </a:p>
        </p:txBody>
      </p:sp>
      <p:pic>
        <p:nvPicPr>
          <p:cNvPr id="5" name="Picture 8">
            <a:extLst>
              <a:ext uri="{FF2B5EF4-FFF2-40B4-BE49-F238E27FC236}">
                <a16:creationId xmlns:a16="http://schemas.microsoft.com/office/drawing/2014/main" id="{25B11F54-AEFD-46B5-B1E8-8FAFFAA34D8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349" y="188640"/>
            <a:ext cx="1970378" cy="1052305"/>
          </a:xfrm>
          <a:prstGeom prst="rect">
            <a:avLst/>
          </a:prstGeom>
          <a:ln>
            <a:prstDash val="solid"/>
          </a:ln>
        </p:spPr>
      </p:pic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FA218082-0537-987D-4FB7-A62035BB01F8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 smtClean="0"/>
              <a:t>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6824779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8">
          <a:extLst>
            <a:ext uri="{FF2B5EF4-FFF2-40B4-BE49-F238E27FC236}">
              <a16:creationId xmlns:a16="http://schemas.microsoft.com/office/drawing/2014/main" id="{5669B18C-7292-96C4-810A-99F49DC61E5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4">
            <a:extLst>
              <a:ext uri="{FF2B5EF4-FFF2-40B4-BE49-F238E27FC236}">
                <a16:creationId xmlns:a16="http://schemas.microsoft.com/office/drawing/2014/main" id="{00000000-0008-0000-0000-00001E000000}"/>
              </a:ext>
            </a:extLst>
          </p:cNvPr>
          <p:cNvPicPr>
            <a:picLocks/>
          </p:cNvPicPr>
          <p:nvPr/>
        </p:nvPicPr>
        <p:blipFill>
          <a:blip r:embed="rId3"/>
          <a:stretch>
            <a:fillRect/>
          </a:stretch>
        </p:blipFill>
        <p:spPr>
          <a:xfrm>
            <a:off x="4739148" y="1662392"/>
            <a:ext cx="4186219" cy="5059081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109" name="Google Shape;109;p4">
            <a:extLst>
              <a:ext uri="{FF2B5EF4-FFF2-40B4-BE49-F238E27FC236}">
                <a16:creationId xmlns:a16="http://schemas.microsoft.com/office/drawing/2014/main" id="{99CFAD09-14B9-2328-7E67-9A9B5E92C524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1817" y="45473"/>
            <a:ext cx="1529913" cy="817069"/>
          </a:xfrm>
          <a:prstGeom prst="rect">
            <a:avLst/>
          </a:prstGeom>
          <a:noFill/>
          <a:ln>
            <a:noFill/>
          </a:ln>
        </p:spPr>
      </p:pic>
      <p:sp>
        <p:nvSpPr>
          <p:cNvPr id="110" name="Google Shape;110;p4">
            <a:extLst>
              <a:ext uri="{FF2B5EF4-FFF2-40B4-BE49-F238E27FC236}">
                <a16:creationId xmlns:a16="http://schemas.microsoft.com/office/drawing/2014/main" id="{0FB85186-2F98-21F2-C892-4DF1F5BA7E84}"/>
              </a:ext>
            </a:extLst>
          </p:cNvPr>
          <p:cNvSpPr txBox="1"/>
          <p:nvPr/>
        </p:nvSpPr>
        <p:spPr>
          <a:xfrm>
            <a:off x="2224374" y="339322"/>
            <a:ext cx="4839267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2800" b="1" i="0" u="sng" strike="noStrike" cap="none">
                <a:solidFill>
                  <a:srgbClr val="595959"/>
                </a:solidFill>
                <a:latin typeface="Arial Rounded"/>
                <a:ea typeface="Arial Rounded"/>
                <a:cs typeface="Arial Rounded"/>
                <a:sym typeface="Arial Rounded"/>
              </a:rPr>
              <a:t>RAT distribution</a:t>
            </a:r>
            <a:endParaRPr/>
          </a:p>
        </p:txBody>
      </p:sp>
      <p:sp>
        <p:nvSpPr>
          <p:cNvPr id="111" name="Google Shape;111;p4">
            <a:extLst>
              <a:ext uri="{FF2B5EF4-FFF2-40B4-BE49-F238E27FC236}">
                <a16:creationId xmlns:a16="http://schemas.microsoft.com/office/drawing/2014/main" id="{DA88C8E9-77F0-0C2A-351C-BEDBA4826D8F}"/>
              </a:ext>
            </a:extLst>
          </p:cNvPr>
          <p:cNvSpPr txBox="1"/>
          <p:nvPr/>
        </p:nvSpPr>
        <p:spPr>
          <a:xfrm>
            <a:off x="1691680" y="1177006"/>
            <a:ext cx="1944216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400" b="1" i="0" u="none" strike="noStrike" cap="none">
                <a:solidFill>
                  <a:srgbClr val="595959"/>
                </a:solidFill>
                <a:latin typeface="Arial Rounded"/>
                <a:ea typeface="Arial Rounded"/>
                <a:cs typeface="Arial Rounded"/>
                <a:sym typeface="Arial Rounded"/>
              </a:rPr>
              <a:t>Long call</a:t>
            </a:r>
            <a:endParaRPr/>
          </a:p>
        </p:txBody>
      </p:sp>
      <p:sp>
        <p:nvSpPr>
          <p:cNvPr id="112" name="Google Shape;112;p4">
            <a:extLst>
              <a:ext uri="{FF2B5EF4-FFF2-40B4-BE49-F238E27FC236}">
                <a16:creationId xmlns:a16="http://schemas.microsoft.com/office/drawing/2014/main" id="{6D9B0B17-9B74-347B-2244-74F7DB0412CE}"/>
              </a:ext>
            </a:extLst>
          </p:cNvPr>
          <p:cNvSpPr txBox="1"/>
          <p:nvPr/>
        </p:nvSpPr>
        <p:spPr>
          <a:xfrm>
            <a:off x="6228184" y="1147621"/>
            <a:ext cx="1944216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400" b="1">
                <a:solidFill>
                  <a:srgbClr val="595959"/>
                </a:solidFill>
                <a:latin typeface="Arial Rounded"/>
                <a:ea typeface="Arial Rounded"/>
                <a:cs typeface="Arial Rounded"/>
                <a:sym typeface="Arial Rounded"/>
              </a:rPr>
              <a:t>Short call</a:t>
            </a:r>
            <a:endParaRPr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B3F58E8A-3F97-75ED-315E-A1AD50D1889B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 smtClean="0"/>
              <a:t>4</a:t>
            </a:fld>
            <a:endParaRPr lang="fr-FR"/>
          </a:p>
        </p:txBody>
      </p:sp>
      <p:pic>
        <p:nvPicPr>
          <p:cNvPr id="2" name="Picture 24">
            <a:extLst>
              <a:ext uri="{FF2B5EF4-FFF2-40B4-BE49-F238E27FC236}">
                <a16:creationId xmlns:a16="http://schemas.microsoft.com/office/drawing/2014/main" id="{00000000-0008-0000-0000-00001E000000}"/>
              </a:ext>
            </a:extLst>
          </p:cNvPr>
          <p:cNvPicPr>
            <a:picLocks/>
          </p:cNvPicPr>
          <p:nvPr/>
        </p:nvPicPr>
        <p:blipFill>
          <a:blip r:embed="rId3"/>
          <a:stretch>
            <a:fillRect/>
          </a:stretch>
        </p:blipFill>
        <p:spPr>
          <a:xfrm>
            <a:off x="218633" y="1662393"/>
            <a:ext cx="4353367" cy="5059082"/>
          </a:xfrm>
          <a:prstGeom prst="rect">
            <a:avLst/>
          </a:prstGeom>
          <a:noFill/>
          <a:ln w="0">
            <a:noFill/>
          </a:ln>
        </p:spPr>
      </p:pic>
    </p:spTree>
    <p:extLst>
      <p:ext uri="{BB962C8B-B14F-4D97-AF65-F5344CB8AC3E}">
        <p14:creationId xmlns:p14="http://schemas.microsoft.com/office/powerpoint/2010/main" val="359181695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8">
          <a:extLst>
            <a:ext uri="{FF2B5EF4-FFF2-40B4-BE49-F238E27FC236}">
              <a16:creationId xmlns:a16="http://schemas.microsoft.com/office/drawing/2014/main" id="{37CAFE5D-0F49-85BE-85F6-802501AF580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5">
            <a:extLst>
              <a:ext uri="{FF2B5EF4-FFF2-40B4-BE49-F238E27FC236}">
                <a16:creationId xmlns:a16="http://schemas.microsoft.com/office/drawing/2014/main" id="{00000000-0008-0000-0000-00001F000000}"/>
              </a:ext>
            </a:extLst>
          </p:cNvPr>
          <p:cNvPicPr>
            <a:picLocks/>
          </p:cNvPicPr>
          <p:nvPr/>
        </p:nvPicPr>
        <p:blipFill>
          <a:blip r:embed="rId3"/>
          <a:stretch>
            <a:fillRect/>
          </a:stretch>
        </p:blipFill>
        <p:spPr>
          <a:xfrm>
            <a:off x="4876800" y="1605642"/>
            <a:ext cx="4028902" cy="5115833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119" name="Google Shape;119;p5">
            <a:extLst>
              <a:ext uri="{FF2B5EF4-FFF2-40B4-BE49-F238E27FC236}">
                <a16:creationId xmlns:a16="http://schemas.microsoft.com/office/drawing/2014/main" id="{78905AD6-BBBD-AF09-DFBA-BED9AB6B0F70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1817" y="45473"/>
            <a:ext cx="1529913" cy="817069"/>
          </a:xfrm>
          <a:prstGeom prst="rect">
            <a:avLst/>
          </a:prstGeom>
          <a:noFill/>
          <a:ln>
            <a:noFill/>
          </a:ln>
        </p:spPr>
      </p:pic>
      <p:sp>
        <p:nvSpPr>
          <p:cNvPr id="120" name="Google Shape;120;p5">
            <a:extLst>
              <a:ext uri="{FF2B5EF4-FFF2-40B4-BE49-F238E27FC236}">
                <a16:creationId xmlns:a16="http://schemas.microsoft.com/office/drawing/2014/main" id="{7838EC37-178D-0B47-0436-E491D9CFDCB3}"/>
              </a:ext>
            </a:extLst>
          </p:cNvPr>
          <p:cNvSpPr txBox="1"/>
          <p:nvPr/>
        </p:nvSpPr>
        <p:spPr>
          <a:xfrm>
            <a:off x="2224374" y="339322"/>
            <a:ext cx="4839267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2800" b="1" u="sng">
                <a:solidFill>
                  <a:srgbClr val="595959"/>
                </a:solidFill>
                <a:latin typeface="Arial Rounded"/>
                <a:ea typeface="Arial Rounded"/>
                <a:cs typeface="Arial Rounded"/>
                <a:sym typeface="Arial Rounded"/>
              </a:rPr>
              <a:t>EARFCN distribution</a:t>
            </a:r>
            <a:endParaRPr/>
          </a:p>
        </p:txBody>
      </p:sp>
      <p:sp>
        <p:nvSpPr>
          <p:cNvPr id="121" name="Google Shape;121;p5">
            <a:extLst>
              <a:ext uri="{FF2B5EF4-FFF2-40B4-BE49-F238E27FC236}">
                <a16:creationId xmlns:a16="http://schemas.microsoft.com/office/drawing/2014/main" id="{0D7F50D5-46AF-134F-0B9F-6E1EC9881F94}"/>
              </a:ext>
            </a:extLst>
          </p:cNvPr>
          <p:cNvSpPr txBox="1"/>
          <p:nvPr/>
        </p:nvSpPr>
        <p:spPr>
          <a:xfrm>
            <a:off x="1835696" y="1170174"/>
            <a:ext cx="1944216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400" b="1">
                <a:solidFill>
                  <a:srgbClr val="595959"/>
                </a:solidFill>
                <a:latin typeface="Arial Rounded"/>
                <a:ea typeface="Arial Rounded"/>
                <a:cs typeface="Arial Rounded"/>
                <a:sym typeface="Arial Rounded"/>
              </a:rPr>
              <a:t>Long call</a:t>
            </a:r>
            <a:endParaRPr/>
          </a:p>
        </p:txBody>
      </p:sp>
      <p:sp>
        <p:nvSpPr>
          <p:cNvPr id="122" name="Google Shape;122;p5">
            <a:extLst>
              <a:ext uri="{FF2B5EF4-FFF2-40B4-BE49-F238E27FC236}">
                <a16:creationId xmlns:a16="http://schemas.microsoft.com/office/drawing/2014/main" id="{FCE41A6F-B1C2-7225-DCA7-E32BD4B9E5CF}"/>
              </a:ext>
            </a:extLst>
          </p:cNvPr>
          <p:cNvSpPr txBox="1"/>
          <p:nvPr/>
        </p:nvSpPr>
        <p:spPr>
          <a:xfrm>
            <a:off x="6516216" y="1170174"/>
            <a:ext cx="1944216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400" b="1">
                <a:solidFill>
                  <a:srgbClr val="595959"/>
                </a:solidFill>
                <a:latin typeface="Arial Rounded"/>
                <a:ea typeface="Arial Rounded"/>
                <a:cs typeface="Arial Rounded"/>
                <a:sym typeface="Arial Rounded"/>
              </a:rPr>
              <a:t>Short call</a:t>
            </a:r>
            <a:endParaRPr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A81EC8F1-66D0-1E13-D9CF-A21FFB198438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 smtClean="0"/>
              <a:t>5</a:t>
            </a:fld>
            <a:endParaRPr lang="fr-FR"/>
          </a:p>
        </p:txBody>
      </p:sp>
      <p:pic>
        <p:nvPicPr>
          <p:cNvPr id="2" name="Picture 25">
            <a:extLst>
              <a:ext uri="{FF2B5EF4-FFF2-40B4-BE49-F238E27FC236}">
                <a16:creationId xmlns:a16="http://schemas.microsoft.com/office/drawing/2014/main" id="{00000000-0008-0000-0000-00001F000000}"/>
              </a:ext>
            </a:extLst>
          </p:cNvPr>
          <p:cNvPicPr>
            <a:picLocks/>
          </p:cNvPicPr>
          <p:nvPr/>
        </p:nvPicPr>
        <p:blipFill>
          <a:blip r:embed="rId5"/>
          <a:stretch>
            <a:fillRect/>
          </a:stretch>
        </p:blipFill>
        <p:spPr>
          <a:xfrm>
            <a:off x="238298" y="1605642"/>
            <a:ext cx="4432025" cy="5115833"/>
          </a:xfrm>
          <a:prstGeom prst="rect">
            <a:avLst/>
          </a:prstGeom>
          <a:noFill/>
          <a:ln w="0">
            <a:noFill/>
          </a:ln>
        </p:spPr>
      </p:pic>
    </p:spTree>
    <p:extLst>
      <p:ext uri="{BB962C8B-B14F-4D97-AF65-F5344CB8AC3E}">
        <p14:creationId xmlns:p14="http://schemas.microsoft.com/office/powerpoint/2010/main" val="264366414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8">
          <a:extLst>
            <a:ext uri="{FF2B5EF4-FFF2-40B4-BE49-F238E27FC236}">
              <a16:creationId xmlns:a16="http://schemas.microsoft.com/office/drawing/2014/main" id="{1A5E475F-9825-2302-FB8A-DEDBA1224C5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6">
            <a:extLst>
              <a:ext uri="{FF2B5EF4-FFF2-40B4-BE49-F238E27FC236}">
                <a16:creationId xmlns:a16="http://schemas.microsoft.com/office/drawing/2014/main" id="{00000000-0008-0000-0000-000020000000}"/>
              </a:ext>
            </a:extLst>
          </p:cNvPr>
          <p:cNvPicPr>
            <a:picLocks/>
          </p:cNvPicPr>
          <p:nvPr/>
        </p:nvPicPr>
        <p:blipFill>
          <a:blip r:embed="rId3"/>
          <a:stretch>
            <a:fillRect/>
          </a:stretch>
        </p:blipFill>
        <p:spPr>
          <a:xfrm>
            <a:off x="4876800" y="1518485"/>
            <a:ext cx="4256970" cy="5122644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2" name="Picture 26">
            <a:extLst>
              <a:ext uri="{FF2B5EF4-FFF2-40B4-BE49-F238E27FC236}">
                <a16:creationId xmlns:a16="http://schemas.microsoft.com/office/drawing/2014/main" id="{00000000-0008-0000-0000-000020000000}"/>
              </a:ext>
            </a:extLst>
          </p:cNvPr>
          <p:cNvPicPr>
            <a:picLocks/>
          </p:cNvPicPr>
          <p:nvPr/>
        </p:nvPicPr>
        <p:blipFill>
          <a:blip r:embed="rId4"/>
          <a:stretch>
            <a:fillRect/>
          </a:stretch>
        </p:blipFill>
        <p:spPr>
          <a:xfrm>
            <a:off x="117110" y="1518485"/>
            <a:ext cx="4454890" cy="5122644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130" name="Google Shape;130;p6">
            <a:extLst>
              <a:ext uri="{FF2B5EF4-FFF2-40B4-BE49-F238E27FC236}">
                <a16:creationId xmlns:a16="http://schemas.microsoft.com/office/drawing/2014/main" id="{0B93B3D1-C02F-BB63-8D92-CBA68FCC0962}"/>
              </a:ext>
            </a:extLst>
          </p:cNvPr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31817" y="45473"/>
            <a:ext cx="1529913" cy="817069"/>
          </a:xfrm>
          <a:prstGeom prst="rect">
            <a:avLst/>
          </a:prstGeom>
          <a:noFill/>
          <a:ln>
            <a:noFill/>
          </a:ln>
        </p:spPr>
      </p:pic>
      <p:sp>
        <p:nvSpPr>
          <p:cNvPr id="132" name="Google Shape;132;p6">
            <a:extLst>
              <a:ext uri="{FF2B5EF4-FFF2-40B4-BE49-F238E27FC236}">
                <a16:creationId xmlns:a16="http://schemas.microsoft.com/office/drawing/2014/main" id="{6A017877-6544-1656-F248-3B6D356BBDBD}"/>
              </a:ext>
            </a:extLst>
          </p:cNvPr>
          <p:cNvSpPr txBox="1"/>
          <p:nvPr/>
        </p:nvSpPr>
        <p:spPr>
          <a:xfrm>
            <a:off x="2224374" y="339322"/>
            <a:ext cx="4839267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2800" b="1" u="sng">
                <a:solidFill>
                  <a:srgbClr val="595959"/>
                </a:solidFill>
                <a:latin typeface="Arial Rounded"/>
                <a:ea typeface="Arial Rounded"/>
                <a:cs typeface="Arial Rounded"/>
                <a:sym typeface="Arial Rounded"/>
              </a:rPr>
              <a:t>LTE - RSRP</a:t>
            </a:r>
            <a:endParaRPr/>
          </a:p>
        </p:txBody>
      </p:sp>
      <p:sp>
        <p:nvSpPr>
          <p:cNvPr id="3" name="Google Shape;121;p5">
            <a:extLst>
              <a:ext uri="{FF2B5EF4-FFF2-40B4-BE49-F238E27FC236}">
                <a16:creationId xmlns:a16="http://schemas.microsoft.com/office/drawing/2014/main" id="{3D55BCD3-2065-3E0A-8951-C3DD57308BFF}"/>
              </a:ext>
            </a:extLst>
          </p:cNvPr>
          <p:cNvSpPr txBox="1"/>
          <p:nvPr/>
        </p:nvSpPr>
        <p:spPr>
          <a:xfrm>
            <a:off x="1835696" y="1170174"/>
            <a:ext cx="1944216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400" b="1" dirty="0">
                <a:solidFill>
                  <a:srgbClr val="595959"/>
                </a:solidFill>
                <a:latin typeface="Arial Rounded"/>
                <a:ea typeface="Arial Rounded"/>
                <a:cs typeface="Arial Rounded"/>
                <a:sym typeface="Arial Rounded"/>
              </a:rPr>
              <a:t>Long call</a:t>
            </a:r>
            <a:endParaRPr dirty="0"/>
          </a:p>
        </p:txBody>
      </p:sp>
      <p:sp>
        <p:nvSpPr>
          <p:cNvPr id="4" name="Google Shape;122;p5">
            <a:extLst>
              <a:ext uri="{FF2B5EF4-FFF2-40B4-BE49-F238E27FC236}">
                <a16:creationId xmlns:a16="http://schemas.microsoft.com/office/drawing/2014/main" id="{3A7D5EB5-5E89-7535-97E9-EEBC61BC08ED}"/>
              </a:ext>
            </a:extLst>
          </p:cNvPr>
          <p:cNvSpPr txBox="1"/>
          <p:nvPr/>
        </p:nvSpPr>
        <p:spPr>
          <a:xfrm>
            <a:off x="6516216" y="1170174"/>
            <a:ext cx="1944216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400" b="1">
                <a:solidFill>
                  <a:srgbClr val="595959"/>
                </a:solidFill>
                <a:latin typeface="Arial Rounded"/>
                <a:ea typeface="Arial Rounded"/>
                <a:cs typeface="Arial Rounded"/>
                <a:sym typeface="Arial Rounded"/>
              </a:rPr>
              <a:t>Short call</a:t>
            </a:r>
            <a:endParaRPr/>
          </a:p>
        </p:txBody>
      </p:sp>
      <p:graphicFrame>
        <p:nvGraphicFramePr>
          <p:cNvPr id="6" name="Google Shape;131;p6">
            <a:extLst>
              <a:ext uri="{FF2B5EF4-FFF2-40B4-BE49-F238E27FC236}">
                <a16:creationId xmlns:a16="http://schemas.microsoft.com/office/drawing/2014/main" id="{2F55BA1D-8733-871D-7360-1CE7A9AD655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814749216"/>
              </p:ext>
            </p:extLst>
          </p:nvPr>
        </p:nvGraphicFramePr>
        <p:xfrm>
          <a:off x="3198017" y="6085842"/>
          <a:ext cx="1373983" cy="555287"/>
        </p:xfrm>
        <a:graphic>
          <a:graphicData uri="http://schemas.openxmlformats.org/drawingml/2006/table">
            <a:tbl>
              <a:tblPr firstRow="1" bandRow="1">
                <a:tableStyleId>{9DEBC330-DAB2-41D9-BC3C-7DC03692D9FE}</a:tableStyleId>
              </a:tblPr>
              <a:tblGrid>
                <a:gridCol w="137398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257545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1200" b="1" u="none" strike="noStrike" cap="none" dirty="0" err="1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sym typeface="Arial Rounded"/>
                        </a:rPr>
                        <a:t>Average</a:t>
                      </a:r>
                      <a:r>
                        <a:rPr lang="fr-FR" sz="1200" b="1" u="none" strike="noStrike" cap="none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sym typeface="Arial Rounded"/>
                        </a:rPr>
                        <a:t> [dBm]</a:t>
                      </a:r>
                      <a:endParaRPr sz="11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</a:endParaRPr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80957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11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-81,89</a:t>
                      </a:r>
                      <a:endParaRPr sz="11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</a:endParaRPr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9" name="Google Shape;131;p6">
            <a:extLst>
              <a:ext uri="{FF2B5EF4-FFF2-40B4-BE49-F238E27FC236}">
                <a16:creationId xmlns:a16="http://schemas.microsoft.com/office/drawing/2014/main" id="{8EF9E393-51B9-CAE4-7A20-18F902E6A79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881437788"/>
              </p:ext>
            </p:extLst>
          </p:nvPr>
        </p:nvGraphicFramePr>
        <p:xfrm>
          <a:off x="7680960" y="6085842"/>
          <a:ext cx="1392120" cy="555287"/>
        </p:xfrm>
        <a:graphic>
          <a:graphicData uri="http://schemas.openxmlformats.org/drawingml/2006/table">
            <a:tbl>
              <a:tblPr firstRow="1" bandRow="1">
                <a:tableStyleId>{9DEBC330-DAB2-41D9-BC3C-7DC03692D9FE}</a:tableStyleId>
              </a:tblPr>
              <a:tblGrid>
                <a:gridCol w="139212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257545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1200" b="1" u="none" strike="noStrike" cap="none" dirty="0" err="1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sym typeface="Arial Rounded"/>
                        </a:rPr>
                        <a:t>Average</a:t>
                      </a:r>
                      <a:r>
                        <a:rPr lang="fr-FR" sz="1200" b="1" u="none" strike="noStrike" cap="none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sym typeface="Arial Rounded"/>
                        </a:rPr>
                        <a:t> [dBm]</a:t>
                      </a:r>
                      <a:endParaRPr sz="11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</a:endParaRPr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80957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11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-84,44</a:t>
                      </a:r>
                      <a:endParaRPr sz="11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</a:endParaRPr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F16CC7B1-8234-F57E-8CA9-6AE21E0E7D3F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 smtClean="0"/>
              <a:t>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1652903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7">
            <a:extLst>
              <a:ext uri="{FF2B5EF4-FFF2-40B4-BE49-F238E27FC236}">
                <a16:creationId xmlns:a16="http://schemas.microsoft.com/office/drawing/2014/main" id="{00000000-0008-0000-0000-000021000000}"/>
              </a:ext>
            </a:extLst>
          </p:cNvPr>
          <p:cNvPicPr>
            <a:picLocks/>
          </p:cNvPicPr>
          <p:nvPr/>
        </p:nvPicPr>
        <p:blipFill>
          <a:blip r:embed="rId3"/>
          <a:stretch>
            <a:fillRect/>
          </a:stretch>
        </p:blipFill>
        <p:spPr>
          <a:xfrm>
            <a:off x="4739148" y="1635140"/>
            <a:ext cx="4161046" cy="5001634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179" name="Google Shape;179;p12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1817" y="45473"/>
            <a:ext cx="1529913" cy="817069"/>
          </a:xfrm>
          <a:prstGeom prst="rect">
            <a:avLst/>
          </a:prstGeom>
          <a:noFill/>
          <a:ln>
            <a:noFill/>
          </a:ln>
        </p:spPr>
      </p:pic>
      <p:sp>
        <p:nvSpPr>
          <p:cNvPr id="180" name="Google Shape;180;p12"/>
          <p:cNvSpPr txBox="1"/>
          <p:nvPr/>
        </p:nvSpPr>
        <p:spPr>
          <a:xfrm>
            <a:off x="2224374" y="339322"/>
            <a:ext cx="4839267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2800" b="1" u="sng">
                <a:solidFill>
                  <a:srgbClr val="595959"/>
                </a:solidFill>
                <a:latin typeface="Arial Rounded"/>
                <a:ea typeface="Arial Rounded"/>
                <a:cs typeface="Arial Rounded"/>
                <a:sym typeface="Arial Rounded"/>
              </a:rPr>
              <a:t>LTE- RSRQ</a:t>
            </a:r>
            <a:endParaRPr/>
          </a:p>
        </p:txBody>
      </p:sp>
      <p:sp>
        <p:nvSpPr>
          <p:cNvPr id="4" name="Google Shape;121;p5">
            <a:extLst>
              <a:ext uri="{FF2B5EF4-FFF2-40B4-BE49-F238E27FC236}">
                <a16:creationId xmlns:a16="http://schemas.microsoft.com/office/drawing/2014/main" id="{DF51D494-F672-8687-09C8-F9557F4A61EE}"/>
              </a:ext>
            </a:extLst>
          </p:cNvPr>
          <p:cNvSpPr txBox="1"/>
          <p:nvPr/>
        </p:nvSpPr>
        <p:spPr>
          <a:xfrm>
            <a:off x="1835696" y="1170174"/>
            <a:ext cx="1944216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400" b="1" dirty="0">
                <a:solidFill>
                  <a:srgbClr val="595959"/>
                </a:solidFill>
                <a:latin typeface="Arial Rounded"/>
                <a:ea typeface="Arial Rounded"/>
                <a:cs typeface="Arial Rounded"/>
                <a:sym typeface="Arial Rounded"/>
              </a:rPr>
              <a:t>Long call</a:t>
            </a:r>
            <a:endParaRPr dirty="0"/>
          </a:p>
        </p:txBody>
      </p:sp>
      <p:sp>
        <p:nvSpPr>
          <p:cNvPr id="5" name="Google Shape;122;p5">
            <a:extLst>
              <a:ext uri="{FF2B5EF4-FFF2-40B4-BE49-F238E27FC236}">
                <a16:creationId xmlns:a16="http://schemas.microsoft.com/office/drawing/2014/main" id="{13E8B3B2-B061-17FB-25AC-95B73930058F}"/>
              </a:ext>
            </a:extLst>
          </p:cNvPr>
          <p:cNvSpPr txBox="1"/>
          <p:nvPr/>
        </p:nvSpPr>
        <p:spPr>
          <a:xfrm>
            <a:off x="6516216" y="1170174"/>
            <a:ext cx="1944216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400" b="1">
                <a:solidFill>
                  <a:srgbClr val="595959"/>
                </a:solidFill>
                <a:latin typeface="Arial Rounded"/>
                <a:ea typeface="Arial Rounded"/>
                <a:cs typeface="Arial Rounded"/>
                <a:sym typeface="Arial Rounded"/>
              </a:rPr>
              <a:t>Short call</a:t>
            </a:r>
            <a:endParaRPr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2DCF9E5A-08C4-C039-E498-EE286820A2A5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 smtClean="0"/>
              <a:t>7</a:t>
            </a:fld>
            <a:endParaRPr lang="fr-FR"/>
          </a:p>
        </p:txBody>
      </p:sp>
      <p:pic>
        <p:nvPicPr>
          <p:cNvPr id="2" name="Picture 27">
            <a:extLst>
              <a:ext uri="{FF2B5EF4-FFF2-40B4-BE49-F238E27FC236}">
                <a16:creationId xmlns:a16="http://schemas.microsoft.com/office/drawing/2014/main" id="{00000000-0008-0000-0000-000021000000}"/>
              </a:ext>
            </a:extLst>
          </p:cNvPr>
          <p:cNvPicPr>
            <a:picLocks/>
          </p:cNvPicPr>
          <p:nvPr/>
        </p:nvPicPr>
        <p:blipFill>
          <a:blip r:embed="rId5"/>
          <a:stretch>
            <a:fillRect/>
          </a:stretch>
        </p:blipFill>
        <p:spPr>
          <a:xfrm>
            <a:off x="192052" y="1635140"/>
            <a:ext cx="4333702" cy="5001634"/>
          </a:xfrm>
          <a:prstGeom prst="rect">
            <a:avLst/>
          </a:prstGeom>
          <a:noFill/>
          <a:ln w="0"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4">
          <a:extLst>
            <a:ext uri="{FF2B5EF4-FFF2-40B4-BE49-F238E27FC236}">
              <a16:creationId xmlns:a16="http://schemas.microsoft.com/office/drawing/2014/main" id="{D72A6B11-CB85-AAD1-ADE0-5A638ADA870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8">
            <a:extLst>
              <a:ext uri="{FF2B5EF4-FFF2-40B4-BE49-F238E27FC236}">
                <a16:creationId xmlns:a16="http://schemas.microsoft.com/office/drawing/2014/main" id="{00000000-0008-0000-0000-000022000000}"/>
              </a:ext>
            </a:extLst>
          </p:cNvPr>
          <p:cNvPicPr>
            <a:picLocks/>
          </p:cNvPicPr>
          <p:nvPr/>
        </p:nvPicPr>
        <p:blipFill>
          <a:blip r:embed="rId3"/>
          <a:stretch>
            <a:fillRect/>
          </a:stretch>
        </p:blipFill>
        <p:spPr>
          <a:xfrm>
            <a:off x="4729316" y="1694131"/>
            <a:ext cx="4245956" cy="4952473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195" name="Google Shape;195;p14">
            <a:extLst>
              <a:ext uri="{FF2B5EF4-FFF2-40B4-BE49-F238E27FC236}">
                <a16:creationId xmlns:a16="http://schemas.microsoft.com/office/drawing/2014/main" id="{FA8DDAAD-0B6F-8C69-8A1D-55F2681257D6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1817" y="45473"/>
            <a:ext cx="1529913" cy="817069"/>
          </a:xfrm>
          <a:prstGeom prst="rect">
            <a:avLst/>
          </a:prstGeom>
          <a:noFill/>
          <a:ln>
            <a:noFill/>
          </a:ln>
        </p:spPr>
      </p:pic>
      <p:sp>
        <p:nvSpPr>
          <p:cNvPr id="196" name="Google Shape;196;p14">
            <a:extLst>
              <a:ext uri="{FF2B5EF4-FFF2-40B4-BE49-F238E27FC236}">
                <a16:creationId xmlns:a16="http://schemas.microsoft.com/office/drawing/2014/main" id="{7E230E1F-7296-BFD5-9933-B5790A911AD2}"/>
              </a:ext>
            </a:extLst>
          </p:cNvPr>
          <p:cNvSpPr txBox="1"/>
          <p:nvPr/>
        </p:nvSpPr>
        <p:spPr>
          <a:xfrm>
            <a:off x="2224374" y="339322"/>
            <a:ext cx="4839267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2800" b="1" u="sng">
                <a:solidFill>
                  <a:srgbClr val="595959"/>
                </a:solidFill>
                <a:latin typeface="Arial Rounded"/>
                <a:ea typeface="Arial Rounded"/>
                <a:cs typeface="Arial Rounded"/>
                <a:sym typeface="Arial Rounded"/>
              </a:rPr>
              <a:t>LTE-SINR</a:t>
            </a:r>
            <a:endParaRPr/>
          </a:p>
        </p:txBody>
      </p:sp>
      <p:sp>
        <p:nvSpPr>
          <p:cNvPr id="2" name="Google Shape;121;p5">
            <a:extLst>
              <a:ext uri="{FF2B5EF4-FFF2-40B4-BE49-F238E27FC236}">
                <a16:creationId xmlns:a16="http://schemas.microsoft.com/office/drawing/2014/main" id="{B20DA3E5-0622-9EB8-DE06-C4D5923947B0}"/>
              </a:ext>
            </a:extLst>
          </p:cNvPr>
          <p:cNvSpPr txBox="1"/>
          <p:nvPr/>
        </p:nvSpPr>
        <p:spPr>
          <a:xfrm>
            <a:off x="1835696" y="1170174"/>
            <a:ext cx="1944216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400" b="1" dirty="0">
                <a:solidFill>
                  <a:srgbClr val="595959"/>
                </a:solidFill>
                <a:latin typeface="Arial Rounded"/>
                <a:ea typeface="Arial Rounded"/>
                <a:cs typeface="Arial Rounded"/>
                <a:sym typeface="Arial Rounded"/>
              </a:rPr>
              <a:t>Long call</a:t>
            </a:r>
            <a:endParaRPr dirty="0"/>
          </a:p>
        </p:txBody>
      </p:sp>
      <p:sp>
        <p:nvSpPr>
          <p:cNvPr id="3" name="Google Shape;122;p5">
            <a:extLst>
              <a:ext uri="{FF2B5EF4-FFF2-40B4-BE49-F238E27FC236}">
                <a16:creationId xmlns:a16="http://schemas.microsoft.com/office/drawing/2014/main" id="{E93563FA-1D9B-5C45-B3FE-40045949918C}"/>
              </a:ext>
            </a:extLst>
          </p:cNvPr>
          <p:cNvSpPr txBox="1"/>
          <p:nvPr/>
        </p:nvSpPr>
        <p:spPr>
          <a:xfrm>
            <a:off x="6516216" y="1170174"/>
            <a:ext cx="1944216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400" b="1">
                <a:solidFill>
                  <a:srgbClr val="595959"/>
                </a:solidFill>
                <a:latin typeface="Arial Rounded"/>
                <a:ea typeface="Arial Rounded"/>
                <a:cs typeface="Arial Rounded"/>
                <a:sym typeface="Arial Rounded"/>
              </a:rPr>
              <a:t>Short call</a:t>
            </a:r>
            <a:endParaRPr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9C1FDFC9-18A2-F431-7AF5-D0914D466189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 smtClean="0"/>
              <a:t>8</a:t>
            </a:fld>
            <a:endParaRPr lang="fr-FR"/>
          </a:p>
        </p:txBody>
      </p:sp>
      <p:pic>
        <p:nvPicPr>
          <p:cNvPr id="4" name="Picture 28">
            <a:extLst>
              <a:ext uri="{FF2B5EF4-FFF2-40B4-BE49-F238E27FC236}">
                <a16:creationId xmlns:a16="http://schemas.microsoft.com/office/drawing/2014/main" id="{00000000-0008-0000-0000-000022000000}"/>
              </a:ext>
            </a:extLst>
          </p:cNvPr>
          <p:cNvPicPr>
            <a:picLocks/>
          </p:cNvPicPr>
          <p:nvPr/>
        </p:nvPicPr>
        <p:blipFill>
          <a:blip r:embed="rId5"/>
          <a:stretch>
            <a:fillRect/>
          </a:stretch>
        </p:blipFill>
        <p:spPr>
          <a:xfrm>
            <a:off x="166271" y="1694132"/>
            <a:ext cx="4405730" cy="4952473"/>
          </a:xfrm>
          <a:prstGeom prst="rect">
            <a:avLst/>
          </a:prstGeom>
          <a:noFill/>
          <a:ln w="0">
            <a:noFill/>
          </a:ln>
        </p:spPr>
      </p:pic>
    </p:spTree>
    <p:extLst>
      <p:ext uri="{BB962C8B-B14F-4D97-AF65-F5344CB8AC3E}">
        <p14:creationId xmlns:p14="http://schemas.microsoft.com/office/powerpoint/2010/main" val="351814503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9">
          <a:extLst>
            <a:ext uri="{FF2B5EF4-FFF2-40B4-BE49-F238E27FC236}">
              <a16:creationId xmlns:a16="http://schemas.microsoft.com/office/drawing/2014/main" id="{9AA5DAA4-9552-5304-E80D-F1EC1DA5D91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0" name="Google Shape;280;p23">
            <a:extLst>
              <a:ext uri="{FF2B5EF4-FFF2-40B4-BE49-F238E27FC236}">
                <a16:creationId xmlns:a16="http://schemas.microsoft.com/office/drawing/2014/main" id="{5E7CBEE6-5312-4F17-E2C4-46BD2FC3A16A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584993" y="45473"/>
            <a:ext cx="6543692" cy="868346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2800"/>
              <a:buFont typeface="Arial Rounded"/>
              <a:buNone/>
            </a:pPr>
            <a:r>
              <a:rPr lang="fr-FR" sz="2800" b="1" u="sng">
                <a:solidFill>
                  <a:srgbClr val="595959"/>
                </a:solidFill>
                <a:latin typeface="Arial Rounded"/>
                <a:ea typeface="Arial Rounded"/>
                <a:cs typeface="Arial Rounded"/>
                <a:sym typeface="Arial Rounded"/>
              </a:rPr>
              <a:t>MO Call Setup Time </a:t>
            </a:r>
            <a:r>
              <a:rPr lang="fr-FR" sz="1300" b="1" u="sng">
                <a:solidFill>
                  <a:srgbClr val="595959"/>
                </a:solidFill>
                <a:latin typeface="Arial Rounded"/>
                <a:ea typeface="Arial Rounded"/>
                <a:cs typeface="Arial Rounded"/>
                <a:sym typeface="Arial Rounded"/>
              </a:rPr>
              <a:t>(call setup time in VoLTE)</a:t>
            </a:r>
            <a:endParaRPr sz="1300" b="1" u="sng">
              <a:solidFill>
                <a:srgbClr val="595959"/>
              </a:solidFill>
              <a:latin typeface="Arial Rounded"/>
              <a:ea typeface="Arial Rounded"/>
              <a:cs typeface="Arial Rounded"/>
              <a:sym typeface="Arial Rounded"/>
            </a:endParaRPr>
          </a:p>
        </p:txBody>
      </p:sp>
      <p:pic>
        <p:nvPicPr>
          <p:cNvPr id="281" name="Google Shape;281;p23">
            <a:extLst>
              <a:ext uri="{FF2B5EF4-FFF2-40B4-BE49-F238E27FC236}">
                <a16:creationId xmlns:a16="http://schemas.microsoft.com/office/drawing/2014/main" id="{A6C2F135-F85C-6735-F3F9-3B1E3BA4E5EB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1817" y="45473"/>
            <a:ext cx="1529913" cy="817069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284" name="Google Shape;284;p23">
            <a:extLst>
              <a:ext uri="{FF2B5EF4-FFF2-40B4-BE49-F238E27FC236}">
                <a16:creationId xmlns:a16="http://schemas.microsoft.com/office/drawing/2014/main" id="{B2FA00CF-A7E5-3768-D311-B1851E628A8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218764190"/>
              </p:ext>
            </p:extLst>
          </p:nvPr>
        </p:nvGraphicFramePr>
        <p:xfrm>
          <a:off x="4791093" y="3719696"/>
          <a:ext cx="3462550" cy="819775"/>
        </p:xfrm>
        <a:graphic>
          <a:graphicData uri="http://schemas.openxmlformats.org/drawingml/2006/table">
            <a:tbl>
              <a:tblPr>
                <a:noFill/>
                <a:tableStyleId>{9DEBC330-DAB2-41D9-BC3C-7DC03692D9FE}</a:tableStyleId>
              </a:tblPr>
              <a:tblGrid>
                <a:gridCol w="10557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955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112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64050">
                <a:tc gridSpan="3"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1400" b="1" u="none" strike="noStrike" cap="none" dirty="0">
                          <a:solidFill>
                            <a:schemeClr val="lt1"/>
                          </a:solidFill>
                        </a:rPr>
                        <a:t>Call Setup Time IMS Voice</a:t>
                      </a:r>
                      <a:endParaRPr sz="1400" b="1" i="0" u="none" strike="noStrike" cap="none" dirty="0">
                        <a:solidFill>
                          <a:schemeClr val="lt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7625" marR="7625" marT="7625" marB="0" anchor="b">
                    <a:solidFill>
                      <a:srgbClr val="0070C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6405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1100" u="none" strike="noStrike" cap="none"/>
                        <a:t>Average (Sec)</a:t>
                      </a:r>
                      <a:endParaRPr sz="11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7625" marR="7625" marT="7625" marB="0" anchor="b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1100" u="none" strike="noStrike" cap="none"/>
                        <a:t>Maximum (Sec)</a:t>
                      </a:r>
                      <a:endParaRPr sz="11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7625" marR="7625" marT="7625" marB="0" anchor="b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1100" u="none" strike="noStrike" cap="none"/>
                        <a:t>Minimum (Sec)</a:t>
                      </a:r>
                      <a:endParaRPr sz="11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7625" marR="7625" marT="7625" marB="0" anchor="b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91675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dirty="0"/>
                        <a:t>2,62</a:t>
                      </a:r>
                      <a:endParaRPr dirty="0"/>
                    </a:p>
                  </a:txBody>
                  <a:tcPr marL="7625" marR="7625" marT="7625" marB="0" anchor="b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dirty="0"/>
                        <a:t>5,89</a:t>
                      </a:r>
                      <a:endParaRPr dirty="0"/>
                    </a:p>
                  </a:txBody>
                  <a:tcPr marL="7625" marR="7625" marT="7625" marB="0" anchor="b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dirty="0"/>
                        <a:t>2,04</a:t>
                      </a:r>
                      <a:endParaRPr dirty="0"/>
                    </a:p>
                  </a:txBody>
                  <a:tcPr marL="7625" marR="7625" marT="7625" marB="0" anchor="b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285" name="Google Shape;285;p23">
            <a:extLst>
              <a:ext uri="{FF2B5EF4-FFF2-40B4-BE49-F238E27FC236}">
                <a16:creationId xmlns:a16="http://schemas.microsoft.com/office/drawing/2014/main" id="{74E36B89-9327-33EA-4E47-C49231EE786E}"/>
              </a:ext>
            </a:extLst>
          </p:cNvPr>
          <p:cNvSpPr txBox="1"/>
          <p:nvPr/>
        </p:nvSpPr>
        <p:spPr>
          <a:xfrm>
            <a:off x="5863607" y="2651062"/>
            <a:ext cx="1944216" cy="3385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600" b="1" dirty="0">
                <a:solidFill>
                  <a:srgbClr val="595959"/>
                </a:solidFill>
                <a:latin typeface="Arial Rounded"/>
                <a:ea typeface="Arial Rounded"/>
                <a:cs typeface="Arial Rounded"/>
                <a:sym typeface="Arial Rounded"/>
              </a:rPr>
              <a:t>Short call</a:t>
            </a:r>
            <a:endParaRPr sz="1800" dirty="0"/>
          </a:p>
        </p:txBody>
      </p:sp>
      <p:sp>
        <p:nvSpPr>
          <p:cNvPr id="2" name="Espace réservé du numéro de diapositive 1">
            <a:extLst>
              <a:ext uri="{FF2B5EF4-FFF2-40B4-BE49-F238E27FC236}">
                <a16:creationId xmlns:a16="http://schemas.microsoft.com/office/drawing/2014/main" id="{90E79118-FF88-F34D-94B0-12EFB20F7F1A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 smtClean="0"/>
              <a:t>9</a:t>
            </a:fld>
            <a:endParaRPr lang="fr-FR"/>
          </a:p>
        </p:txBody>
      </p:sp>
      <p:pic>
        <p:nvPicPr>
          <p:cNvPr id="3" name="Picture 35">
            <a:extLst>
              <a:ext uri="{FF2B5EF4-FFF2-40B4-BE49-F238E27FC236}">
                <a16:creationId xmlns:a16="http://schemas.microsoft.com/office/drawing/2014/main" id="{00000000-0008-0000-0000-000029000000}"/>
              </a:ext>
            </a:extLst>
          </p:cNvPr>
          <p:cNvPicPr>
            <a:picLocks/>
          </p:cNvPicPr>
          <p:nvPr/>
        </p:nvPicPr>
        <p:blipFill>
          <a:blip r:embed="rId4"/>
          <a:stretch>
            <a:fillRect/>
          </a:stretch>
        </p:blipFill>
        <p:spPr>
          <a:xfrm>
            <a:off x="310971" y="1734692"/>
            <a:ext cx="4041937" cy="4321980"/>
          </a:xfrm>
          <a:prstGeom prst="rect">
            <a:avLst/>
          </a:prstGeom>
          <a:noFill/>
          <a:ln w="0">
            <a:noFill/>
          </a:ln>
        </p:spPr>
      </p:pic>
    </p:spTree>
    <p:extLst>
      <p:ext uri="{BB962C8B-B14F-4D97-AF65-F5344CB8AC3E}">
        <p14:creationId xmlns:p14="http://schemas.microsoft.com/office/powerpoint/2010/main" val="3093030039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845</TotalTime>
  <Words>355</Words>
  <Application>Microsoft Office PowerPoint</Application>
  <PresentationFormat>Affichage à l'écran (4:3)</PresentationFormat>
  <Paragraphs>151</Paragraphs>
  <Slides>20</Slides>
  <Notes>19</Notes>
  <HiddenSlides>0</HiddenSlides>
  <MMClips>0</MMClips>
  <ScaleCrop>false</ScaleCrop>
  <HeadingPairs>
    <vt:vector size="8" baseType="variant">
      <vt:variant>
        <vt:lpstr>Polices utilisées</vt:lpstr>
      </vt:variant>
      <vt:variant>
        <vt:i4>5</vt:i4>
      </vt:variant>
      <vt:variant>
        <vt:lpstr>Thème</vt:lpstr>
      </vt:variant>
      <vt:variant>
        <vt:i4>1</vt:i4>
      </vt:variant>
      <vt:variant>
        <vt:lpstr>Serveurs OLE incorporés</vt:lpstr>
      </vt:variant>
      <vt:variant>
        <vt:i4>1</vt:i4>
      </vt:variant>
      <vt:variant>
        <vt:lpstr>Titres des diapositives</vt:lpstr>
      </vt:variant>
      <vt:variant>
        <vt:i4>20</vt:i4>
      </vt:variant>
    </vt:vector>
  </HeadingPairs>
  <TitlesOfParts>
    <vt:vector size="27" baseType="lpstr">
      <vt:lpstr>Aptos Narrow</vt:lpstr>
      <vt:lpstr>Arial</vt:lpstr>
      <vt:lpstr>Arial Rounded</vt:lpstr>
      <vt:lpstr>Arial Rounded MT Bold</vt:lpstr>
      <vt:lpstr>Calibri</vt:lpstr>
      <vt:lpstr>Thème Office</vt:lpstr>
      <vt:lpstr>Feuille de calcul Microsoft Excel</vt:lpstr>
      <vt:lpstr>Volte Drive Test Report</vt:lpstr>
      <vt:lpstr>DT Scénario</vt:lpstr>
      <vt:lpstr>Voice Call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MO Call Setup Time (call setup time in VoLTE)</vt:lpstr>
      <vt:lpstr>MO Handover Type</vt:lpstr>
      <vt:lpstr>MO Voice Stats (VoLTE call stats)</vt:lpstr>
      <vt:lpstr>MO Voice Stats (VoLTE call stats)</vt:lpstr>
      <vt:lpstr>MO Voice Stats (VoLTE call stats)</vt:lpstr>
      <vt:lpstr>MO Voice Call - Blocked call</vt:lpstr>
      <vt:lpstr>MO Voice Quality Metrics</vt:lpstr>
      <vt:lpstr>Scanner_RSRP</vt:lpstr>
      <vt:lpstr>Scanner_RSRP</vt:lpstr>
      <vt:lpstr>Scanner_RSRP</vt:lpstr>
      <vt:lpstr>Scanner_RSCP</vt:lpstr>
      <vt:lpstr>Scanner_RSCP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co71577</dc:creator>
  <cp:lastModifiedBy>User2</cp:lastModifiedBy>
  <cp:revision>293</cp:revision>
  <dcterms:created xsi:type="dcterms:W3CDTF">2019-12-04T16:03:42Z</dcterms:created>
  <dcterms:modified xsi:type="dcterms:W3CDTF">2025-10-17T12:55:28Z</dcterms:modified>
</cp:coreProperties>
</file>