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70" r:id="rId5"/>
    <p:sldId id="281" r:id="rId6"/>
    <p:sldId id="261" r:id="rId7"/>
    <p:sldId id="28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8" d="100"/>
          <a:sy n="78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D4F38-4386-45ED-91E2-28E97EEA717D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2FB5E-0394-4C58-AF92-CD6666D4FA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4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6AB6A-1361-4FB0-A35D-4B638C911EA0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E12C3-9199-4595-84D2-9662BE62F73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85356"/>
            <a:ext cx="7958166" cy="157163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 </a:t>
            </a:r>
            <a:r>
              <a:rPr lang="fr-FR" b="1" dirty="0" err="1"/>
              <a:t>Drive_Test</a:t>
            </a:r>
            <a:r>
              <a:rPr lang="fr-FR" b="1" dirty="0"/>
              <a:t> Report</a:t>
            </a:r>
            <a:br>
              <a:rPr lang="fr-FR" b="1" dirty="0"/>
            </a:br>
            <a:r>
              <a:rPr lang="fr-FR" b="1" dirty="0"/>
              <a:t>Autoroute-</a:t>
            </a:r>
            <a:r>
              <a:rPr lang="fr-FR" b="1"/>
              <a:t>Jammel</a:t>
            </a:r>
            <a:r>
              <a:rPr lang="fr-FR" b="1" dirty="0"/>
              <a:t>-Tunis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516216" y="5715016"/>
            <a:ext cx="22706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b="1" dirty="0" err="1"/>
              <a:t>November</a:t>
            </a:r>
            <a:r>
              <a:rPr lang="fr-FR" b="1" dirty="0"/>
              <a:t> 18th 2024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9" y="96750"/>
            <a:ext cx="1970378" cy="1052305"/>
          </a:xfrm>
          <a:prstGeom prst="rect">
            <a:avLst/>
          </a:prstGeom>
          <a:ln>
            <a:prstDash val="solid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96750"/>
            <a:ext cx="1650132" cy="1103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1857364"/>
            <a:ext cx="6858048" cy="560406"/>
          </a:xfrm>
        </p:spPr>
        <p:txBody>
          <a:bodyPr>
            <a:noAutofit/>
          </a:bodyPr>
          <a:lstStyle/>
          <a:p>
            <a:r>
              <a:rPr lang="fr-FR" sz="3600" b="1" dirty="0"/>
              <a:t>DT Scénario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852936"/>
            <a:ext cx="8329642" cy="2185990"/>
          </a:xfrm>
        </p:spPr>
        <p:txBody>
          <a:bodyPr/>
          <a:lstStyle/>
          <a:p>
            <a:pPr>
              <a:buNone/>
            </a:pPr>
            <a:r>
              <a:rPr lang="fr-FR" dirty="0"/>
              <a:t> </a:t>
            </a:r>
          </a:p>
          <a:p>
            <a:r>
              <a:rPr lang="fr-FR" sz="2000" dirty="0"/>
              <a:t>Un mobile CS continuos call mode free 2G/3G/4G</a:t>
            </a:r>
          </a:p>
          <a:p>
            <a:endParaRPr lang="fr-FR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E134704-3C55-CCC8-7C7B-554BCB3B1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Serving</a:t>
            </a:r>
            <a:r>
              <a:rPr lang="fr-FR" dirty="0"/>
              <a:t> Band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2E96AA4-07C3-1AD5-515B-63A05294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7" y="45473"/>
            <a:ext cx="1529913" cy="817069"/>
          </a:xfrm>
          <a:prstGeom prst="rect">
            <a:avLst/>
          </a:prstGeom>
          <a:ln>
            <a:prstDash val="solid"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36D0E8-96A3-E452-EF7C-D42ACD36E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97" y="1844824"/>
            <a:ext cx="7674005" cy="40922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5220D14-8AD8-2AAB-8C68-84E3A998D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698" y="1844824"/>
            <a:ext cx="188230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3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6745" y="93447"/>
            <a:ext cx="6543692" cy="868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RSCP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63080"/>
              </p:ext>
            </p:extLst>
          </p:nvPr>
        </p:nvGraphicFramePr>
        <p:xfrm>
          <a:off x="199270" y="5877272"/>
          <a:ext cx="8912860" cy="704103"/>
        </p:xfrm>
        <a:graphic>
          <a:graphicData uri="http://schemas.openxmlformats.org/drawingml/2006/table">
            <a:tbl>
              <a:tblPr/>
              <a:tblGrid>
                <a:gridCol w="659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CS continious call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RSCP active set measurement average 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(en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dBm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-69,85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1A8E0C87-91A2-4DB8-82E2-F8961D3CB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0" y="114852"/>
            <a:ext cx="1318393" cy="704104"/>
          </a:xfrm>
          <a:prstGeom prst="rect">
            <a:avLst/>
          </a:prstGeom>
          <a:ln>
            <a:prstDash val="solid"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B232C7-ED04-D31E-DA96-B2A8F3A2B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27" y="1558128"/>
            <a:ext cx="6988146" cy="3741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C86330-E7FD-619F-D474-FE7ECF341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138" y="1558128"/>
            <a:ext cx="1714649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1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6745" y="93447"/>
            <a:ext cx="6543692" cy="868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EC/N0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64093"/>
              </p:ext>
            </p:extLst>
          </p:nvPr>
        </p:nvGraphicFramePr>
        <p:xfrm>
          <a:off x="18434" y="5805264"/>
          <a:ext cx="8912860" cy="704103"/>
        </p:xfrm>
        <a:graphic>
          <a:graphicData uri="http://schemas.openxmlformats.org/drawingml/2006/table">
            <a:tbl>
              <a:tblPr/>
              <a:tblGrid>
                <a:gridCol w="659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CS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continious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call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EC/N0 measurement average 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(en dBm)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-9,5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B4A1D981-06E1-69E0-9009-2F2671E2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6750"/>
            <a:ext cx="1318393" cy="704104"/>
          </a:xfrm>
          <a:prstGeom prst="rect">
            <a:avLst/>
          </a:prstGeom>
          <a:ln>
            <a:prstDash val="solid"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A8E8C9-1150-5855-1438-A2D1FA00D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69158"/>
            <a:ext cx="7488832" cy="43196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1E311B4-B4C9-4778-2455-F940DC958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526" y="1269158"/>
            <a:ext cx="1729890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9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E492C0F-14DD-4EEE-AB55-387180F21A68}"/>
              </a:ext>
            </a:extLst>
          </p:cNvPr>
          <p:cNvSpPr txBox="1">
            <a:spLocks/>
          </p:cNvSpPr>
          <p:nvPr/>
        </p:nvSpPr>
        <p:spPr>
          <a:xfrm>
            <a:off x="1763688" y="274638"/>
            <a:ext cx="7166030" cy="1082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500" b="1" dirty="0"/>
              <a:t>Voice Call Drop + RSCP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10298373-2AFE-F403-D5CD-D10ADC96B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" y="274638"/>
            <a:ext cx="1591773" cy="850106"/>
          </a:xfrm>
          <a:prstGeom prst="rect">
            <a:avLst/>
          </a:prstGeom>
          <a:ln>
            <a:prstDash val="solid"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EFAE7F-7E91-B085-A2F0-4360BD3B0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90" y="1702949"/>
            <a:ext cx="7649550" cy="49668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33BE73-FB2C-8E22-99AE-A2BBFDB59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067" y="1661159"/>
            <a:ext cx="1760373" cy="548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2EB32-F65C-DCDC-2121-952E9D882754}"/>
              </a:ext>
            </a:extLst>
          </p:cNvPr>
          <p:cNvSpPr txBox="1">
            <a:spLocks/>
          </p:cNvSpPr>
          <p:nvPr/>
        </p:nvSpPr>
        <p:spPr>
          <a:xfrm>
            <a:off x="941295" y="469527"/>
            <a:ext cx="7261411" cy="739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Call Drop Position</a:t>
            </a:r>
          </a:p>
        </p:txBody>
      </p:sp>
      <p:pic>
        <p:nvPicPr>
          <p:cNvPr id="3" name="Picture 8" descr="Une image contenant logo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22784D97-4C95-6C63-E649-BC7A62F45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" y="274638"/>
            <a:ext cx="1591773" cy="850106"/>
          </a:xfrm>
          <a:prstGeom prst="rect">
            <a:avLst/>
          </a:prstGeom>
          <a:ln>
            <a:prstDash val="solid"/>
          </a:ln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B3FBEE7-0327-8E94-4187-86685B636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182833"/>
              </p:ext>
            </p:extLst>
          </p:nvPr>
        </p:nvGraphicFramePr>
        <p:xfrm>
          <a:off x="467315" y="2276872"/>
          <a:ext cx="8209378" cy="296463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640253">
                  <a:extLst>
                    <a:ext uri="{9D8B030D-6E8A-4147-A177-3AD203B41FA5}">
                      <a16:colId xmlns:a16="http://schemas.microsoft.com/office/drawing/2014/main" val="3342920294"/>
                    </a:ext>
                  </a:extLst>
                </a:gridCol>
                <a:gridCol w="819743">
                  <a:extLst>
                    <a:ext uri="{9D8B030D-6E8A-4147-A177-3AD203B41FA5}">
                      <a16:colId xmlns:a16="http://schemas.microsoft.com/office/drawing/2014/main" val="2735245301"/>
                    </a:ext>
                  </a:extLst>
                </a:gridCol>
                <a:gridCol w="498732">
                  <a:extLst>
                    <a:ext uri="{9D8B030D-6E8A-4147-A177-3AD203B41FA5}">
                      <a16:colId xmlns:a16="http://schemas.microsoft.com/office/drawing/2014/main" val="153930631"/>
                    </a:ext>
                  </a:extLst>
                </a:gridCol>
                <a:gridCol w="597681">
                  <a:extLst>
                    <a:ext uri="{9D8B030D-6E8A-4147-A177-3AD203B41FA5}">
                      <a16:colId xmlns:a16="http://schemas.microsoft.com/office/drawing/2014/main" val="3360606250"/>
                    </a:ext>
                  </a:extLst>
                </a:gridCol>
                <a:gridCol w="598832">
                  <a:extLst>
                    <a:ext uri="{9D8B030D-6E8A-4147-A177-3AD203B41FA5}">
                      <a16:colId xmlns:a16="http://schemas.microsoft.com/office/drawing/2014/main" val="153459347"/>
                    </a:ext>
                  </a:extLst>
                </a:gridCol>
                <a:gridCol w="612639">
                  <a:extLst>
                    <a:ext uri="{9D8B030D-6E8A-4147-A177-3AD203B41FA5}">
                      <a16:colId xmlns:a16="http://schemas.microsoft.com/office/drawing/2014/main" val="2453281645"/>
                    </a:ext>
                  </a:extLst>
                </a:gridCol>
                <a:gridCol w="498732">
                  <a:extLst>
                    <a:ext uri="{9D8B030D-6E8A-4147-A177-3AD203B41FA5}">
                      <a16:colId xmlns:a16="http://schemas.microsoft.com/office/drawing/2014/main" val="2366043699"/>
                    </a:ext>
                  </a:extLst>
                </a:gridCol>
                <a:gridCol w="769117">
                  <a:extLst>
                    <a:ext uri="{9D8B030D-6E8A-4147-A177-3AD203B41FA5}">
                      <a16:colId xmlns:a16="http://schemas.microsoft.com/office/drawing/2014/main" val="4215430899"/>
                    </a:ext>
                  </a:extLst>
                </a:gridCol>
                <a:gridCol w="597681">
                  <a:extLst>
                    <a:ext uri="{9D8B030D-6E8A-4147-A177-3AD203B41FA5}">
                      <a16:colId xmlns:a16="http://schemas.microsoft.com/office/drawing/2014/main" val="580709156"/>
                    </a:ext>
                  </a:extLst>
                </a:gridCol>
                <a:gridCol w="640253">
                  <a:extLst>
                    <a:ext uri="{9D8B030D-6E8A-4147-A177-3AD203B41FA5}">
                      <a16:colId xmlns:a16="http://schemas.microsoft.com/office/drawing/2014/main" val="3502946912"/>
                    </a:ext>
                  </a:extLst>
                </a:gridCol>
                <a:gridCol w="704685">
                  <a:extLst>
                    <a:ext uri="{9D8B030D-6E8A-4147-A177-3AD203B41FA5}">
                      <a16:colId xmlns:a16="http://schemas.microsoft.com/office/drawing/2014/main" val="1084626157"/>
                    </a:ext>
                  </a:extLst>
                </a:gridCol>
                <a:gridCol w="704685">
                  <a:extLst>
                    <a:ext uri="{9D8B030D-6E8A-4147-A177-3AD203B41FA5}">
                      <a16:colId xmlns:a16="http://schemas.microsoft.com/office/drawing/2014/main" val="1089858714"/>
                    </a:ext>
                  </a:extLst>
                </a:gridCol>
                <a:gridCol w="526345">
                  <a:extLst>
                    <a:ext uri="{9D8B030D-6E8A-4147-A177-3AD203B41FA5}">
                      <a16:colId xmlns:a16="http://schemas.microsoft.com/office/drawing/2014/main" val="418202329"/>
                    </a:ext>
                  </a:extLst>
                </a:gridCol>
              </a:tblGrid>
              <a:tr h="62297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Network cause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System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Serving band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Call type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Call direction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CS call dur.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Call duration (s)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Lon.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fr-FR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Cell ID</a:t>
                      </a:r>
                      <a:endParaRPr lang="fr-FR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576996"/>
                  </a:ext>
                </a:extLst>
              </a:tr>
              <a:tr h="4683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Call </a:t>
                      </a:r>
                      <a:r>
                        <a:rPr lang="fr-FR" sz="10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dropped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undefined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51:51,8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UMTS FDD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2100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Voice call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Originated call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28:51,5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1731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10,56337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35,6577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21095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263131"/>
                  </a:ext>
                </a:extLst>
              </a:tr>
              <a:tr h="4683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Call </a:t>
                      </a:r>
                      <a:r>
                        <a:rPr lang="fr-FR" sz="10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dropped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undefined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55:23,8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UMTS FDD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2100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Voice call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Originated call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02:47,3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10,56408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35,69302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21145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60815"/>
                  </a:ext>
                </a:extLst>
              </a:tr>
              <a:tr h="4683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Call </a:t>
                      </a:r>
                      <a:r>
                        <a:rPr lang="fr-FR" sz="10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dropped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Normal, unspecified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58:25,4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UMTS FDD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2100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Voice call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Originated</a:t>
                      </a:r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call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02:54,2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10,55288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35,73187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21146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590854"/>
                  </a:ext>
                </a:extLst>
              </a:tr>
              <a:tr h="4683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Call </a:t>
                      </a:r>
                      <a:r>
                        <a:rPr lang="fr-FR" sz="10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dropped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undefined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50:33,5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UMTS FDD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2100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Voice call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Originated</a:t>
                      </a:r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call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52:00,8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3120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10,55536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36,43075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20273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13241"/>
                  </a:ext>
                </a:extLst>
              </a:tr>
              <a:tr h="4683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Call </a:t>
                      </a:r>
                      <a:r>
                        <a:rPr lang="fr-FR" sz="10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dropped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undefined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17:38,5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UMTS FDD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2100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Voice call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Originated call</a:t>
                      </a:r>
                      <a:endParaRPr lang="fr-F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26:57,7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1617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10,26139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36,722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306</a:t>
                      </a:r>
                      <a:endParaRPr lang="fr-F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55" marR="5041" marT="66273" marB="6627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59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6652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188</Words>
  <Application>Microsoft Office PowerPoint</Application>
  <PresentationFormat>Affichage à l'écran (4:3)</PresentationFormat>
  <Paragraphs>96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 Drive_Test Report Autoroute-Jammel-Tunis </vt:lpstr>
      <vt:lpstr>DT Scénario</vt:lpstr>
      <vt:lpstr>Serving Band</vt:lpstr>
      <vt:lpstr>RSCP</vt:lpstr>
      <vt:lpstr>EC/N0</vt:lpstr>
      <vt:lpstr>Présentation PowerPoint</vt:lpstr>
      <vt:lpstr>Présentation PowerPoint</vt:lpstr>
    </vt:vector>
  </TitlesOfParts>
  <Company>Tunisie Telecom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Drive_Test Autoroute de Tunis-Sousse</dc:title>
  <dc:creator>co71577</dc:creator>
  <cp:lastModifiedBy>C484</cp:lastModifiedBy>
  <cp:revision>77</cp:revision>
  <dcterms:created xsi:type="dcterms:W3CDTF">2019-12-04T16:03:42Z</dcterms:created>
  <dcterms:modified xsi:type="dcterms:W3CDTF">2024-11-18T15:40:05Z</dcterms:modified>
</cp:coreProperties>
</file>