
<file path=[Content_Types].xml><?xml version="1.0" encoding="utf-8"?>
<Types xmlns="http://schemas.openxmlformats.org/package/2006/content-types">
  <Default Extension="bin" ContentType="image/jpe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media/image5.bin" ContentType="image/x-emf"/>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92"/>
  </p:sldMasterIdLst>
  <p:notesMasterIdLst>
    <p:notesMasterId r:id="rId244"/>
  </p:notesMasterIdLst>
  <p:handoutMasterIdLst>
    <p:handoutMasterId r:id="rId245"/>
  </p:handoutMasterIdLst>
  <p:sldIdLst>
    <p:sldId id="256" r:id="rId193"/>
    <p:sldId id="290" r:id="rId194"/>
    <p:sldId id="270" r:id="rId195"/>
    <p:sldId id="321" r:id="rId196"/>
    <p:sldId id="272" r:id="rId197"/>
    <p:sldId id="410" r:id="rId198"/>
    <p:sldId id="458" r:id="rId199"/>
    <p:sldId id="435" r:id="rId200"/>
    <p:sldId id="447" r:id="rId201"/>
    <p:sldId id="420" r:id="rId202"/>
    <p:sldId id="423" r:id="rId203"/>
    <p:sldId id="417" r:id="rId204"/>
    <p:sldId id="311" r:id="rId205"/>
    <p:sldId id="274" r:id="rId206"/>
    <p:sldId id="456" r:id="rId207"/>
    <p:sldId id="361" r:id="rId208"/>
    <p:sldId id="455" r:id="rId209"/>
    <p:sldId id="428" r:id="rId210"/>
    <p:sldId id="461" r:id="rId211"/>
    <p:sldId id="275" r:id="rId212"/>
    <p:sldId id="427" r:id="rId213"/>
    <p:sldId id="459" r:id="rId214"/>
    <p:sldId id="401" r:id="rId215"/>
    <p:sldId id="432" r:id="rId216"/>
    <p:sldId id="402" r:id="rId217"/>
    <p:sldId id="403" r:id="rId218"/>
    <p:sldId id="441" r:id="rId219"/>
    <p:sldId id="422" r:id="rId220"/>
    <p:sldId id="457" r:id="rId221"/>
    <p:sldId id="293" r:id="rId222"/>
    <p:sldId id="332" r:id="rId223"/>
    <p:sldId id="355" r:id="rId224"/>
    <p:sldId id="462" r:id="rId225"/>
    <p:sldId id="358" r:id="rId226"/>
    <p:sldId id="454" r:id="rId227"/>
    <p:sldId id="442" r:id="rId228"/>
    <p:sldId id="460" r:id="rId229"/>
    <p:sldId id="415" r:id="rId230"/>
    <p:sldId id="300" r:id="rId231"/>
    <p:sldId id="323" r:id="rId232"/>
    <p:sldId id="449" r:id="rId233"/>
    <p:sldId id="425" r:id="rId234"/>
    <p:sldId id="444" r:id="rId235"/>
    <p:sldId id="314" r:id="rId236"/>
    <p:sldId id="315" r:id="rId237"/>
    <p:sldId id="340" r:id="rId238"/>
    <p:sldId id="338" r:id="rId239"/>
    <p:sldId id="446" r:id="rId240"/>
    <p:sldId id="448" r:id="rId241"/>
    <p:sldId id="277" r:id="rId242"/>
    <p:sldId id="261" r:id="rId243"/>
  </p:sldIdLst>
  <p:sldSz cx="12192000" cy="6858000"/>
  <p:notesSz cx="7315200" cy="9601200"/>
  <p:embeddedFontLst>
    <p:embeddedFont>
      <p:font typeface="Calibri" panose="020F0502020204030204" pitchFamily="34" charset="0"/>
      <p:regular r:id="rId246"/>
      <p:bold r:id="rId247"/>
      <p:italic r:id="rId248"/>
      <p:boldItalic r:id="rId249"/>
    </p:embeddedFont>
    <p:embeddedFont>
      <p:font typeface="Ericsson Hilda" panose="00000500000000000000" pitchFamily="2" charset="0"/>
      <p:regular r:id="rId250"/>
      <p:bold r:id="rId251"/>
      <p:italic r:id="rId252"/>
      <p:boldItalic r:id="rId253"/>
    </p:embeddedFont>
    <p:embeddedFont>
      <p:font typeface="Ericsson Hilda ExtraBold" panose="00000900000000000000" pitchFamily="2" charset="0"/>
      <p:bold r:id="rId254"/>
    </p:embeddedFont>
    <p:embeddedFont>
      <p:font typeface="Ericsson Hilda ExtraLight" panose="00000300000000000000" pitchFamily="2" charset="0"/>
      <p:regular r:id="rId255"/>
    </p:embeddedFont>
    <p:embeddedFont>
      <p:font typeface="Ericsson Hilda Light" panose="00000400000000000000" pitchFamily="2" charset="0"/>
      <p:regular r:id="rId256"/>
      <p:italic r:id="rId257"/>
    </p:embeddedFont>
    <p:embeddedFont>
      <p:font typeface="Ericsson Technical Icons" panose="020B0604020202020204" charset="0"/>
      <p:regular r:id="rId258"/>
      <p:bold r:id="rId259"/>
      <p:italic r:id="rId260"/>
      <p:boldItalic r:id="rId261"/>
    </p:embeddedFont>
  </p:embeddedFontLst>
  <p:defaultTextStyle>
    <a:defPPr>
      <a:defRPr lang="en-US"/>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0" autoAdjust="0"/>
    <p:restoredTop sz="93907" autoAdjust="0"/>
  </p:normalViewPr>
  <p:slideViewPr>
    <p:cSldViewPr snapToGrid="0" snapToObjects="1" showGuides="1">
      <p:cViewPr varScale="1">
        <p:scale>
          <a:sx n="64" d="100"/>
          <a:sy n="64" d="100"/>
        </p:scale>
        <p:origin x="432"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63" Type="http://schemas.openxmlformats.org/officeDocument/2006/relationships/customXml" Target="../customXml/item63.xml"/><Relationship Id="rId159" Type="http://schemas.openxmlformats.org/officeDocument/2006/relationships/customXml" Target="../customXml/item159.xml"/><Relationship Id="rId170" Type="http://schemas.openxmlformats.org/officeDocument/2006/relationships/customXml" Target="../customXml/item170.xml"/><Relationship Id="rId226" Type="http://schemas.openxmlformats.org/officeDocument/2006/relationships/slide" Target="slides/slide34.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slide" Target="slides/slide24.xml"/><Relationship Id="rId237" Type="http://schemas.openxmlformats.org/officeDocument/2006/relationships/slide" Target="slides/slide45.xml"/><Relationship Id="rId258" Type="http://schemas.openxmlformats.org/officeDocument/2006/relationships/font" Target="fonts/font13.fntdata"/><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slideMaster" Target="slideMasters/slideMaster1.xml"/><Relationship Id="rId206" Type="http://schemas.openxmlformats.org/officeDocument/2006/relationships/slide" Target="slides/slide14.xml"/><Relationship Id="rId227" Type="http://schemas.openxmlformats.org/officeDocument/2006/relationships/slide" Target="slides/slide35.xml"/><Relationship Id="rId248" Type="http://schemas.openxmlformats.org/officeDocument/2006/relationships/font" Target="fonts/font3.fntdata"/><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slide" Target="slides/slide25.xml"/><Relationship Id="rId6" Type="http://schemas.openxmlformats.org/officeDocument/2006/relationships/customXml" Target="../customXml/item6.xml"/><Relationship Id="rId238" Type="http://schemas.openxmlformats.org/officeDocument/2006/relationships/slide" Target="slides/slide46.xml"/><Relationship Id="rId259" Type="http://schemas.openxmlformats.org/officeDocument/2006/relationships/font" Target="fonts/font14.fntdata"/><Relationship Id="rId23" Type="http://schemas.openxmlformats.org/officeDocument/2006/relationships/customXml" Target="../customXml/item23.xml"/><Relationship Id="rId119" Type="http://schemas.openxmlformats.org/officeDocument/2006/relationships/customXml" Target="../customXml/item119.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slide" Target="slides/slide1.xml"/><Relationship Id="rId207" Type="http://schemas.openxmlformats.org/officeDocument/2006/relationships/slide" Target="slides/slide15.xml"/><Relationship Id="rId228" Type="http://schemas.openxmlformats.org/officeDocument/2006/relationships/slide" Target="slides/slide36.xml"/><Relationship Id="rId249" Type="http://schemas.openxmlformats.org/officeDocument/2006/relationships/font" Target="fonts/font4.fntdata"/><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font" Target="fonts/font15.fntdata"/><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slide" Target="slides/slide26.xml"/><Relationship Id="rId239" Type="http://schemas.openxmlformats.org/officeDocument/2006/relationships/slide" Target="slides/slide47.xml"/><Relationship Id="rId250" Type="http://schemas.openxmlformats.org/officeDocument/2006/relationships/font" Target="fonts/font5.fntdata"/><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slide" Target="slides/slide2.xml"/><Relationship Id="rId208" Type="http://schemas.openxmlformats.org/officeDocument/2006/relationships/slide" Target="slides/slide16.xml"/><Relationship Id="rId229" Type="http://schemas.openxmlformats.org/officeDocument/2006/relationships/slide" Target="slides/slide37.xml"/><Relationship Id="rId240" Type="http://schemas.openxmlformats.org/officeDocument/2006/relationships/slide" Target="slides/slide48.xml"/><Relationship Id="rId261" Type="http://schemas.openxmlformats.org/officeDocument/2006/relationships/font" Target="fonts/font16.fntdata"/><Relationship Id="rId14" Type="http://schemas.openxmlformats.org/officeDocument/2006/relationships/customXml" Target="../customXml/item14.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8" Type="http://schemas.openxmlformats.org/officeDocument/2006/relationships/customXml" Target="../customXml/item8.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219" Type="http://schemas.openxmlformats.org/officeDocument/2006/relationships/slide" Target="slides/slide27.xml"/><Relationship Id="rId230" Type="http://schemas.openxmlformats.org/officeDocument/2006/relationships/slide" Target="slides/slide38.xml"/><Relationship Id="rId251" Type="http://schemas.openxmlformats.org/officeDocument/2006/relationships/font" Target="fonts/font6.fntdata"/><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95" Type="http://schemas.openxmlformats.org/officeDocument/2006/relationships/slide" Target="slides/slide3.xml"/><Relationship Id="rId209" Type="http://schemas.openxmlformats.org/officeDocument/2006/relationships/slide" Target="slides/slide17.xml"/><Relationship Id="rId220" Type="http://schemas.openxmlformats.org/officeDocument/2006/relationships/slide" Target="slides/slide28.xml"/><Relationship Id="rId241" Type="http://schemas.openxmlformats.org/officeDocument/2006/relationships/slide" Target="slides/slide49.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262" Type="http://schemas.openxmlformats.org/officeDocument/2006/relationships/presProps" Target="presProps.xml"/><Relationship Id="rId78" Type="http://schemas.openxmlformats.org/officeDocument/2006/relationships/customXml" Target="../customXml/item78.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64" Type="http://schemas.openxmlformats.org/officeDocument/2006/relationships/customXml" Target="../customXml/item164.xml"/><Relationship Id="rId185" Type="http://schemas.openxmlformats.org/officeDocument/2006/relationships/customXml" Target="../customXml/item185.xml"/><Relationship Id="rId9" Type="http://schemas.openxmlformats.org/officeDocument/2006/relationships/customXml" Target="../customXml/item9.xml"/><Relationship Id="rId210" Type="http://schemas.openxmlformats.org/officeDocument/2006/relationships/slide" Target="slides/slide18.xml"/><Relationship Id="rId26" Type="http://schemas.openxmlformats.org/officeDocument/2006/relationships/customXml" Target="../customXml/item26.xml"/><Relationship Id="rId231" Type="http://schemas.openxmlformats.org/officeDocument/2006/relationships/slide" Target="slides/slide39.xml"/><Relationship Id="rId252" Type="http://schemas.openxmlformats.org/officeDocument/2006/relationships/font" Target="fonts/font7.fntdata"/><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slide" Target="slides/slide4.xml"/><Relationship Id="rId200" Type="http://schemas.openxmlformats.org/officeDocument/2006/relationships/slide" Target="slides/slide8.xml"/><Relationship Id="rId16" Type="http://schemas.openxmlformats.org/officeDocument/2006/relationships/customXml" Target="../customXml/item16.xml"/><Relationship Id="rId221" Type="http://schemas.openxmlformats.org/officeDocument/2006/relationships/slide" Target="slides/slide29.xml"/><Relationship Id="rId242" Type="http://schemas.openxmlformats.org/officeDocument/2006/relationships/slide" Target="slides/slide50.xml"/><Relationship Id="rId263" Type="http://schemas.openxmlformats.org/officeDocument/2006/relationships/viewProps" Target="viewProps.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slide" Target="slides/slide19.xml"/><Relationship Id="rId232" Type="http://schemas.openxmlformats.org/officeDocument/2006/relationships/slide" Target="slides/slide40.xml"/><Relationship Id="rId253" Type="http://schemas.openxmlformats.org/officeDocument/2006/relationships/font" Target="fonts/font8.fntdata"/><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slide" Target="slides/slide5.xml"/><Relationship Id="rId201" Type="http://schemas.openxmlformats.org/officeDocument/2006/relationships/slide" Target="slides/slide9.xml"/><Relationship Id="rId222" Type="http://schemas.openxmlformats.org/officeDocument/2006/relationships/slide" Target="slides/slide30.xml"/><Relationship Id="rId243" Type="http://schemas.openxmlformats.org/officeDocument/2006/relationships/slide" Target="slides/slide51.xml"/><Relationship Id="rId264" Type="http://schemas.openxmlformats.org/officeDocument/2006/relationships/theme" Target="theme/theme1.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slide" Target="slides/slide20.xml"/><Relationship Id="rId233" Type="http://schemas.openxmlformats.org/officeDocument/2006/relationships/slide" Target="slides/slide41.xml"/><Relationship Id="rId254" Type="http://schemas.openxmlformats.org/officeDocument/2006/relationships/font" Target="fonts/font9.fntdata"/><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slide" Target="slides/slide6.xml"/><Relationship Id="rId202" Type="http://schemas.openxmlformats.org/officeDocument/2006/relationships/slide" Target="slides/slide10.xml"/><Relationship Id="rId223" Type="http://schemas.openxmlformats.org/officeDocument/2006/relationships/slide" Target="slides/slide31.xml"/><Relationship Id="rId244" Type="http://schemas.openxmlformats.org/officeDocument/2006/relationships/notesMaster" Target="notesMasters/notesMaster1.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tableStyles" Target="tableStyles.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slide" Target="slides/slide21.xml"/><Relationship Id="rId234" Type="http://schemas.openxmlformats.org/officeDocument/2006/relationships/slide" Target="slides/slide42.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font" Target="fonts/font10.fntdata"/><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slide" Target="slides/slide7.xml"/><Relationship Id="rId203" Type="http://schemas.openxmlformats.org/officeDocument/2006/relationships/slide" Target="slides/slide11.xml"/><Relationship Id="rId19" Type="http://schemas.openxmlformats.org/officeDocument/2006/relationships/customXml" Target="../customXml/item19.xml"/><Relationship Id="rId224" Type="http://schemas.openxmlformats.org/officeDocument/2006/relationships/slide" Target="slides/slide32.xml"/><Relationship Id="rId245" Type="http://schemas.openxmlformats.org/officeDocument/2006/relationships/handoutMaster" Target="handoutMasters/handoutMaster1.xml"/><Relationship Id="rId30" Type="http://schemas.openxmlformats.org/officeDocument/2006/relationships/customXml" Target="../customXml/item3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189" Type="http://schemas.openxmlformats.org/officeDocument/2006/relationships/customXml" Target="../customXml/item189.xml"/><Relationship Id="rId3" Type="http://schemas.openxmlformats.org/officeDocument/2006/relationships/customXml" Target="../customXml/item3.xml"/><Relationship Id="rId214" Type="http://schemas.openxmlformats.org/officeDocument/2006/relationships/slide" Target="slides/slide22.xml"/><Relationship Id="rId235" Type="http://schemas.openxmlformats.org/officeDocument/2006/relationships/slide" Target="slides/slide43.xml"/><Relationship Id="rId256" Type="http://schemas.openxmlformats.org/officeDocument/2006/relationships/font" Target="fonts/font11.fntdata"/><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179" Type="http://schemas.openxmlformats.org/officeDocument/2006/relationships/customXml" Target="../customXml/item179.xml"/><Relationship Id="rId190" Type="http://schemas.openxmlformats.org/officeDocument/2006/relationships/customXml" Target="../customXml/item190.xml"/><Relationship Id="rId204" Type="http://schemas.openxmlformats.org/officeDocument/2006/relationships/slide" Target="slides/slide12.xml"/><Relationship Id="rId225" Type="http://schemas.openxmlformats.org/officeDocument/2006/relationships/slide" Target="slides/slide33.xml"/><Relationship Id="rId246" Type="http://schemas.openxmlformats.org/officeDocument/2006/relationships/font" Target="fonts/font1.fntdata"/><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94" Type="http://schemas.openxmlformats.org/officeDocument/2006/relationships/customXml" Target="../customXml/item94.xml"/><Relationship Id="rId148" Type="http://schemas.openxmlformats.org/officeDocument/2006/relationships/customXml" Target="../customXml/item148.xml"/><Relationship Id="rId169" Type="http://schemas.openxmlformats.org/officeDocument/2006/relationships/customXml" Target="../customXml/item169.xml"/><Relationship Id="rId4" Type="http://schemas.openxmlformats.org/officeDocument/2006/relationships/customXml" Target="../customXml/item4.xml"/><Relationship Id="rId180" Type="http://schemas.openxmlformats.org/officeDocument/2006/relationships/customXml" Target="../customXml/item180.xml"/><Relationship Id="rId215" Type="http://schemas.openxmlformats.org/officeDocument/2006/relationships/slide" Target="slides/slide23.xml"/><Relationship Id="rId236" Type="http://schemas.openxmlformats.org/officeDocument/2006/relationships/slide" Target="slides/slide44.xml"/><Relationship Id="rId257" Type="http://schemas.openxmlformats.org/officeDocument/2006/relationships/font" Target="fonts/font12.fntdata"/><Relationship Id="rId42" Type="http://schemas.openxmlformats.org/officeDocument/2006/relationships/customXml" Target="../customXml/item42.xml"/><Relationship Id="rId84" Type="http://schemas.openxmlformats.org/officeDocument/2006/relationships/customXml" Target="../customXml/item84.xml"/><Relationship Id="rId138" Type="http://schemas.openxmlformats.org/officeDocument/2006/relationships/customXml" Target="../customXml/item138.xml"/><Relationship Id="rId191" Type="http://schemas.openxmlformats.org/officeDocument/2006/relationships/customXml" Target="../customXml/item191.xml"/><Relationship Id="rId205" Type="http://schemas.openxmlformats.org/officeDocument/2006/relationships/slide" Target="slides/slide13.xml"/><Relationship Id="rId247" Type="http://schemas.openxmlformats.org/officeDocument/2006/relationships/font" Target="fonts/font2.fntdata"/></Relationships>
</file>

<file path=ppt/charts/_rels/chart1.xml.rels><?xml version="1.0" encoding="UTF-8" standalone="yes"?>
<Relationships xmlns="http://schemas.openxmlformats.org/package/2006/relationships"><Relationship Id="rId3" Type="http://schemas.openxmlformats.org/officeDocument/2006/relationships/oleObject" Target="file:///C:\ERICSSON_TUNISIA\ALARM\IUB_cong_27Novtren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[IUB_cong_27Novtrend.xlsx]Sheet1!PivotTable23</c:name>
    <c:fmtId val="5"/>
  </c:pivotSource>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IUB_USO076</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ivotFmts>
      <c:pivotFmt>
        <c:idx val="0"/>
        <c:spPr>
          <a:solidFill>
            <a:schemeClr val="accent1"/>
          </a:solidFill>
          <a:ln w="22225" cap="rnd">
            <a:solidFill>
              <a:schemeClr val="accent1"/>
            </a:solidFill>
            <a:round/>
          </a:ln>
          <a:effectLst/>
        </c:spPr>
        <c:marker>
          <c:symbol val="circle"/>
          <c:size val="6"/>
          <c:spPr>
            <a:solidFill>
              <a:schemeClr val="lt1"/>
            </a:solidFill>
            <a:ln w="15875">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2225" cap="rnd">
            <a:solidFill>
              <a:schemeClr val="accent1"/>
            </a:solidFill>
            <a:round/>
          </a:ln>
          <a:effectLst/>
        </c:spPr>
        <c:marker>
          <c:symbol val="circle"/>
          <c:size val="6"/>
          <c:spPr>
            <a:solidFill>
              <a:schemeClr val="lt1"/>
            </a:solidFill>
            <a:ln w="15875">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2225" cap="rnd">
            <a:solidFill>
              <a:schemeClr val="accent1"/>
            </a:solidFill>
            <a:round/>
          </a:ln>
          <a:effectLst/>
        </c:spPr>
        <c:marker>
          <c:symbol val="circle"/>
          <c:size val="6"/>
          <c:spPr>
            <a:solidFill>
              <a:schemeClr val="lt1"/>
            </a:solidFill>
            <a:ln w="15875">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Sheet1!$B$3</c:f>
              <c:strCache>
                <c:ptCount val="1"/>
                <c:pt idx="0">
                  <c:v>Total</c:v>
                </c:pt>
              </c:strCache>
            </c:strRef>
          </c:tx>
          <c:spPr>
            <a:ln w="22225" cap="rnd">
              <a:solidFill>
                <a:schemeClr val="accent1"/>
              </a:solidFill>
              <a:round/>
            </a:ln>
            <a:effectLst/>
          </c:spPr>
          <c:marker>
            <c:symbol val="circle"/>
            <c:size val="6"/>
            <c:spPr>
              <a:solidFill>
                <a:schemeClr val="lt1"/>
              </a:solidFill>
              <a:ln w="15875">
                <a:solidFill>
                  <a:schemeClr val="accent1"/>
                </a:solidFill>
                <a:round/>
              </a:ln>
              <a:effectLst/>
            </c:spPr>
          </c:marker>
          <c:cat>
            <c:strRef>
              <c:f>Sheet1!$A$4:$A$30</c:f>
              <c:strCache>
                <c:ptCount val="26"/>
                <c:pt idx="0">
                  <c:v>11/1/2023</c:v>
                </c:pt>
                <c:pt idx="1">
                  <c:v>11/2/2023</c:v>
                </c:pt>
                <c:pt idx="2">
                  <c:v>11/3/2023</c:v>
                </c:pt>
                <c:pt idx="3">
                  <c:v>11/4/2023</c:v>
                </c:pt>
                <c:pt idx="4">
                  <c:v>11/5/2023</c:v>
                </c:pt>
                <c:pt idx="5">
                  <c:v>11/6/2023</c:v>
                </c:pt>
                <c:pt idx="6">
                  <c:v>11/7/2023</c:v>
                </c:pt>
                <c:pt idx="7">
                  <c:v>11/8/2023</c:v>
                </c:pt>
                <c:pt idx="8">
                  <c:v>11/9/2023</c:v>
                </c:pt>
                <c:pt idx="9">
                  <c:v>11/10/2023</c:v>
                </c:pt>
                <c:pt idx="10">
                  <c:v>11/11/2023</c:v>
                </c:pt>
                <c:pt idx="11">
                  <c:v>11/12/2023</c:v>
                </c:pt>
                <c:pt idx="12">
                  <c:v>11/13/2023</c:v>
                </c:pt>
                <c:pt idx="13">
                  <c:v>11/14/2023</c:v>
                </c:pt>
                <c:pt idx="14">
                  <c:v>11/15/2023</c:v>
                </c:pt>
                <c:pt idx="15">
                  <c:v>11/16/2023</c:v>
                </c:pt>
                <c:pt idx="16">
                  <c:v>11/17/2023</c:v>
                </c:pt>
                <c:pt idx="17">
                  <c:v>11/18/2023</c:v>
                </c:pt>
                <c:pt idx="18">
                  <c:v>11/19/2023</c:v>
                </c:pt>
                <c:pt idx="19">
                  <c:v>11/20/2023</c:v>
                </c:pt>
                <c:pt idx="20">
                  <c:v>11/21/2023</c:v>
                </c:pt>
                <c:pt idx="21">
                  <c:v>11/22/2023</c:v>
                </c:pt>
                <c:pt idx="22">
                  <c:v>11/23/2023</c:v>
                </c:pt>
                <c:pt idx="23">
                  <c:v>11/24/2023</c:v>
                </c:pt>
                <c:pt idx="24">
                  <c:v>11/25/2023</c:v>
                </c:pt>
                <c:pt idx="25">
                  <c:v>11/26/2023</c:v>
                </c:pt>
              </c:strCache>
            </c:strRef>
          </c:cat>
          <c:val>
            <c:numRef>
              <c:f>Sheet1!$B$4:$B$30</c:f>
              <c:numCache>
                <c:formatCode>General</c:formatCode>
                <c:ptCount val="26"/>
                <c:pt idx="0">
                  <c:v>263</c:v>
                </c:pt>
                <c:pt idx="1">
                  <c:v>278</c:v>
                </c:pt>
                <c:pt idx="2">
                  <c:v>253</c:v>
                </c:pt>
                <c:pt idx="3">
                  <c:v>295</c:v>
                </c:pt>
                <c:pt idx="4">
                  <c:v>280</c:v>
                </c:pt>
                <c:pt idx="5">
                  <c:v>214</c:v>
                </c:pt>
                <c:pt idx="6">
                  <c:v>148</c:v>
                </c:pt>
                <c:pt idx="7">
                  <c:v>193</c:v>
                </c:pt>
                <c:pt idx="8">
                  <c:v>176</c:v>
                </c:pt>
                <c:pt idx="9">
                  <c:v>214</c:v>
                </c:pt>
                <c:pt idx="10">
                  <c:v>223</c:v>
                </c:pt>
                <c:pt idx="11">
                  <c:v>298</c:v>
                </c:pt>
                <c:pt idx="12">
                  <c:v>154</c:v>
                </c:pt>
                <c:pt idx="13">
                  <c:v>203</c:v>
                </c:pt>
                <c:pt idx="14">
                  <c:v>165</c:v>
                </c:pt>
                <c:pt idx="15">
                  <c:v>173</c:v>
                </c:pt>
                <c:pt idx="16">
                  <c:v>120</c:v>
                </c:pt>
                <c:pt idx="17">
                  <c:v>1</c:v>
                </c:pt>
                <c:pt idx="18">
                  <c:v>1</c:v>
                </c:pt>
                <c:pt idx="19">
                  <c:v>0</c:v>
                </c:pt>
                <c:pt idx="20">
                  <c:v>0</c:v>
                </c:pt>
                <c:pt idx="21">
                  <c:v>1</c:v>
                </c:pt>
                <c:pt idx="22">
                  <c:v>2</c:v>
                </c:pt>
                <c:pt idx="23">
                  <c:v>1</c:v>
                </c:pt>
                <c:pt idx="24">
                  <c:v>1</c:v>
                </c:pt>
                <c:pt idx="25">
                  <c:v>0</c:v>
                </c:pt>
              </c:numCache>
            </c:numRef>
          </c:val>
          <c:smooth val="0"/>
          <c:extLst>
            <c:ext xmlns:c16="http://schemas.microsoft.com/office/drawing/2014/chart" uri="{C3380CC4-5D6E-409C-BE32-E72D297353CC}">
              <c16:uniqueId val="{00000000-B815-4B99-B763-A79B01B8FC47}"/>
            </c:ext>
          </c:extLst>
        </c:ser>
        <c:dLbls>
          <c:showLegendKey val="0"/>
          <c:showVal val="0"/>
          <c:showCatName val="0"/>
          <c:showSerName val="0"/>
          <c:showPercent val="0"/>
          <c:showBubbleSize val="0"/>
        </c:dLbls>
        <c:marker val="1"/>
        <c:smooth val="0"/>
        <c:axId val="919464864"/>
        <c:axId val="1599347647"/>
      </c:lineChart>
      <c:catAx>
        <c:axId val="91946486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599347647"/>
        <c:crosses val="autoZero"/>
        <c:auto val="1"/>
        <c:lblAlgn val="ctr"/>
        <c:lblOffset val="100"/>
        <c:noMultiLvlLbl val="0"/>
      </c:catAx>
      <c:valAx>
        <c:axId val="1599347647"/>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91946486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6FD348-9C7F-4865-875C-863EC6E2CB8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B3294207-A46E-4F9A-91C9-BB4398CEA98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 </a:t>
            </a:r>
          </a:p>
        </p:txBody>
      </p:sp>
      <p:sp>
        <p:nvSpPr>
          <p:cNvPr id="4" name="Footer Placeholder 3">
            <a:extLst>
              <a:ext uri="{FF2B5EF4-FFF2-40B4-BE49-F238E27FC236}">
                <a16:creationId xmlns:a16="http://schemas.microsoft.com/office/drawing/2014/main" id="{95105526-C577-427D-800D-7921EA16026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1FCA4CFA-39AC-4AB6-B521-EBDB0AF74AF0}"/>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67AEDCC-D3AE-4D3E-A1AA-6BA600F277AC}" type="slidenum">
              <a:rPr lang="en-US" smtClean="0"/>
              <a:t>‹#›</a:t>
            </a:fld>
            <a:endParaRPr lang="en-US"/>
          </a:p>
        </p:txBody>
      </p:sp>
    </p:spTree>
    <p:extLst>
      <p:ext uri="{BB962C8B-B14F-4D97-AF65-F5344CB8AC3E}">
        <p14:creationId xmlns:p14="http://schemas.microsoft.com/office/powerpoint/2010/main" val="17542621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atin typeface="Ericsson Hilda Light" panose="00000400000000000000" pitchFamily="2" charset="0"/>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atin typeface="Ericsson Hilda Light" panose="00000400000000000000" pitchFamily="2" charset="0"/>
              </a:defRPr>
            </a:lvl1pPr>
          </a:lstStyle>
          <a:p>
            <a:r>
              <a:rPr lang="en-US"/>
              <a:t> </a:t>
            </a:r>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Ericsson Hilda Light" panose="00000400000000000000" pitchFamily="2" charset="0"/>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Ericsson Hilda Light" panose="00000400000000000000" pitchFamily="2" charset="0"/>
              </a:defRPr>
            </a:lvl1pPr>
          </a:lstStyle>
          <a:p>
            <a:fld id="{F949BC75-2359-4F98-918A-7033C92AD487}" type="slidenum">
              <a:rPr lang="en-US" smtClean="0"/>
              <a:pPr/>
              <a:t>‹#›</a:t>
            </a:fld>
            <a:endParaRPr lang="en-US" dirty="0"/>
          </a:p>
        </p:txBody>
      </p:sp>
    </p:spTree>
    <p:extLst>
      <p:ext uri="{BB962C8B-B14F-4D97-AF65-F5344CB8AC3E}">
        <p14:creationId xmlns:p14="http://schemas.microsoft.com/office/powerpoint/2010/main" val="113333382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Ericsson Hilda Light" panose="00000400000000000000" pitchFamily="2" charset="0"/>
        <a:ea typeface="+mn-ea"/>
        <a:cs typeface="+mn-cs"/>
      </a:defRPr>
    </a:lvl1pPr>
    <a:lvl2pPr marL="457200" algn="l" defTabSz="914400" rtl="0" eaLnBrk="1" latinLnBrk="0" hangingPunct="1">
      <a:defRPr sz="1200" kern="1200">
        <a:solidFill>
          <a:schemeClr val="tx1"/>
        </a:solidFill>
        <a:latin typeface="Ericsson Hilda Light" panose="00000400000000000000" pitchFamily="2" charset="0"/>
        <a:ea typeface="+mn-ea"/>
        <a:cs typeface="+mn-cs"/>
      </a:defRPr>
    </a:lvl2pPr>
    <a:lvl3pPr marL="914400" algn="l" defTabSz="914400" rtl="0" eaLnBrk="1" latinLnBrk="0" hangingPunct="1">
      <a:defRPr sz="1200" kern="1200">
        <a:solidFill>
          <a:schemeClr val="tx1"/>
        </a:solidFill>
        <a:latin typeface="Ericsson Hilda Light" panose="00000400000000000000" pitchFamily="2" charset="0"/>
        <a:ea typeface="+mn-ea"/>
        <a:cs typeface="+mn-cs"/>
      </a:defRPr>
    </a:lvl3pPr>
    <a:lvl4pPr marL="1371600" algn="l" defTabSz="914400" rtl="0" eaLnBrk="1" latinLnBrk="0" hangingPunct="1">
      <a:defRPr sz="1200" kern="1200">
        <a:solidFill>
          <a:schemeClr val="tx1"/>
        </a:solidFill>
        <a:latin typeface="Ericsson Hilda Light" panose="00000400000000000000" pitchFamily="2" charset="0"/>
        <a:ea typeface="+mn-ea"/>
        <a:cs typeface="+mn-cs"/>
      </a:defRPr>
    </a:lvl4pPr>
    <a:lvl5pPr marL="1828800" algn="l" defTabSz="914400" rtl="0" eaLnBrk="1" latinLnBrk="0" hangingPunct="1">
      <a:defRPr sz="1200" kern="1200">
        <a:solidFill>
          <a:schemeClr val="tx1"/>
        </a:solidFill>
        <a:latin typeface="Ericsson Hilda Light" panose="000004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December 2017 </a:t>
            </a:r>
            <a:endParaRPr lang="en-US" dirty="0"/>
          </a:p>
        </p:txBody>
      </p:sp>
      <p:sp>
        <p:nvSpPr>
          <p:cNvPr id="5" name="Slide Number Placeholder 4"/>
          <p:cNvSpPr>
            <a:spLocks noGrp="1"/>
          </p:cNvSpPr>
          <p:nvPr>
            <p:ph type="sldNum" sz="quarter" idx="11"/>
          </p:nvPr>
        </p:nvSpPr>
        <p:spPr/>
        <p:txBody>
          <a:bodyPr/>
          <a:lstStyle/>
          <a:p>
            <a:fld id="{FDD415EC-A57C-445F-AD79-DAC4D92B2825}" type="slidenum">
              <a:rPr lang="en-US"/>
              <a:t>2</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199661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8</a:t>
            </a:fld>
            <a:endParaRPr lang="en-US" dirty="0"/>
          </a:p>
        </p:txBody>
      </p:sp>
    </p:spTree>
    <p:extLst>
      <p:ext uri="{BB962C8B-B14F-4D97-AF65-F5344CB8AC3E}">
        <p14:creationId xmlns:p14="http://schemas.microsoft.com/office/powerpoint/2010/main" val="24544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9</a:t>
            </a:fld>
            <a:endParaRPr lang="en-US" dirty="0"/>
          </a:p>
        </p:txBody>
      </p:sp>
    </p:spTree>
    <p:extLst>
      <p:ext uri="{BB962C8B-B14F-4D97-AF65-F5344CB8AC3E}">
        <p14:creationId xmlns:p14="http://schemas.microsoft.com/office/powerpoint/2010/main" val="43667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822C664-2167-4B9F-8D32-70C7A166348D}" type="datetime1">
              <a:rPr lang="en-US" smtClean="0"/>
              <a:t>12/19/2023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11</a:t>
            </a:fld>
            <a:endParaRPr lang="en-US" dirty="0"/>
          </a:p>
        </p:txBody>
      </p:sp>
    </p:spTree>
    <p:extLst>
      <p:ext uri="{BB962C8B-B14F-4D97-AF65-F5344CB8AC3E}">
        <p14:creationId xmlns:p14="http://schemas.microsoft.com/office/powerpoint/2010/main" val="389742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RSSI due external interference in </a:t>
            </a:r>
            <a:r>
              <a:rPr lang="en-US" dirty="0" err="1"/>
              <a:t>sousse</a:t>
            </a:r>
            <a:r>
              <a:rPr lang="en-US" dirty="0"/>
              <a:t>/Monastir nearby sites to jails</a:t>
            </a: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13</a:t>
            </a:fld>
            <a:endParaRPr lang="en-US" dirty="0"/>
          </a:p>
        </p:txBody>
      </p:sp>
    </p:spTree>
    <p:extLst>
      <p:ext uri="{BB962C8B-B14F-4D97-AF65-F5344CB8AC3E}">
        <p14:creationId xmlns:p14="http://schemas.microsoft.com/office/powerpoint/2010/main" val="396299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41</a:t>
            </a:fld>
            <a:endParaRPr lang="en-US" dirty="0"/>
          </a:p>
        </p:txBody>
      </p:sp>
    </p:spTree>
    <p:extLst>
      <p:ext uri="{BB962C8B-B14F-4D97-AF65-F5344CB8AC3E}">
        <p14:creationId xmlns:p14="http://schemas.microsoft.com/office/powerpoint/2010/main" val="94518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GB"/>
              <a:t> </a:t>
            </a:r>
            <a:endParaRPr lang="en-GB" dirty="0"/>
          </a:p>
        </p:txBody>
      </p:sp>
      <p:sp>
        <p:nvSpPr>
          <p:cNvPr id="6" name="Footer Placeholder 5"/>
          <p:cNvSpPr>
            <a:spLocks noGrp="1"/>
          </p:cNvSpPr>
          <p:nvPr>
            <p:ph type="ftr" sz="quarter" idx="12"/>
          </p:nvPr>
        </p:nvSpPr>
        <p:spPr/>
        <p:txBody>
          <a:bodyPr/>
          <a:lstStyle/>
          <a:p>
            <a:endParaRPr lang="en-GB" dirty="0"/>
          </a:p>
        </p:txBody>
      </p:sp>
      <p:sp>
        <p:nvSpPr>
          <p:cNvPr id="7" name="Slide Number Placeholder 6"/>
          <p:cNvSpPr>
            <a:spLocks noGrp="1"/>
          </p:cNvSpPr>
          <p:nvPr>
            <p:ph type="sldNum" sz="quarter" idx="13"/>
          </p:nvPr>
        </p:nvSpPr>
        <p:spPr/>
        <p:txBody>
          <a:bodyPr/>
          <a:lstStyle/>
          <a:p>
            <a:fld id="{1A9966BF-A434-4BC2-9969-A0AE8B068B9B}" type="slidenum">
              <a:rPr lang="en-GB" smtClean="0"/>
              <a:t>51</a:t>
            </a:fld>
            <a:endParaRPr lang="en-GB" dirty="0"/>
          </a:p>
        </p:txBody>
      </p:sp>
    </p:spTree>
    <p:extLst>
      <p:ext uri="{BB962C8B-B14F-4D97-AF65-F5344CB8AC3E}">
        <p14:creationId xmlns:p14="http://schemas.microsoft.com/office/powerpoint/2010/main" val="279982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0"/>
            <a:ext cx="8353426" cy="3457576"/>
          </a:xfrm>
        </p:spPr>
        <p:txBody>
          <a:bodyPr/>
          <a:lstStyle>
            <a:lvl1pPr>
              <a:lnSpc>
                <a:spcPct val="85000"/>
              </a:lnSpc>
              <a:defRPr sz="8000" b="0" kern="1400" spc="-160" baseline="0">
                <a:solidFill>
                  <a:schemeClr val="tx1"/>
                </a:solidFill>
                <a:latin typeface="+mj-lt"/>
              </a:defRPr>
            </a:lvl1pPr>
          </a:lstStyle>
          <a:p>
            <a:r>
              <a:rPr lang="en-US" dirty="0"/>
              <a:t>Title/cover page,   Ericsson Hilda Light 80pt, max 3-lines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Description/subtitle/speaker…</a:t>
            </a:r>
            <a:br>
              <a:rPr lang="en-US" dirty="0"/>
            </a:br>
            <a:r>
              <a:rPr lang="en-US" dirty="0"/>
              <a:t>Ericsson Hilda Black 20pt</a:t>
            </a:r>
          </a:p>
        </p:txBody>
      </p:sp>
      <p:sp>
        <p:nvSpPr>
          <p:cNvPr id="3" name="Content Placeholder 2"/>
          <p:cNvSpPr>
            <a:spLocks noGrp="1"/>
          </p:cNvSpPr>
          <p:nvPr>
            <p:ph sz="quarter" idx="10" hasCustomPrompt="1"/>
          </p:nvPr>
        </p:nvSpPr>
        <p:spPr>
          <a:xfrm>
            <a:off x="6240463" y="6264000"/>
            <a:ext cx="1910479" cy="262800"/>
          </a:xfrm>
          <a:prstGeom prst="rect">
            <a:avLst/>
          </a:prstGeom>
        </p:spPr>
        <p:txBody>
          <a:bodyPr wrap="none" tIns="0" bIns="0" anchor="ctr" anchorCtr="0"/>
          <a:lstStyle>
            <a:lvl1pPr marL="0" indent="0" algn="r">
              <a:buNone/>
              <a:defRPr sz="1200">
                <a:solidFill>
                  <a:schemeClr val="tx1"/>
                </a:solidFill>
                <a:latin typeface="+mn-lt"/>
              </a:defRPr>
            </a:lvl1pPr>
          </a:lstStyle>
          <a:p>
            <a:r>
              <a:rPr lang="en-US" dirty="0"/>
              <a:t>Speaker name</a:t>
            </a:r>
          </a:p>
        </p:txBody>
      </p:sp>
      <p:sp>
        <p:nvSpPr>
          <p:cNvPr id="12" name="Content Placeholder 11"/>
          <p:cNvSpPr>
            <a:spLocks noGrp="1"/>
          </p:cNvSpPr>
          <p:nvPr>
            <p:ph sz="quarter" idx="11" hasCustomPrompt="1"/>
          </p:nvPr>
        </p:nvSpPr>
        <p:spPr>
          <a:xfrm>
            <a:off x="8229600" y="6264000"/>
            <a:ext cx="2515041" cy="262800"/>
          </a:xfrm>
          <a:prstGeom prst="rect">
            <a:avLst/>
          </a:prstGeom>
          <a:noFill/>
          <a:ln w="9525">
            <a:noFill/>
            <a:miter lim="800000"/>
            <a:headEnd/>
            <a:tailEnd/>
          </a:ln>
        </p:spPr>
        <p:txBody>
          <a:bodyPr tIns="0" rIns="0" bIns="0" anchor="ctr" anchorCtr="0"/>
          <a:lstStyle>
            <a:lvl1pPr marL="0" indent="0" algn="ctr">
              <a:buNone/>
              <a:defRPr lang="en-US" sz="1200" dirty="0">
                <a:solidFill>
                  <a:schemeClr val="tx1"/>
                </a:solidFill>
                <a:latin typeface="+mn-lt"/>
              </a:defRPr>
            </a:lvl1pPr>
          </a:lstStyle>
          <a:p>
            <a:r>
              <a:rPr lang="en-US" dirty="0"/>
              <a:t>Organization</a:t>
            </a:r>
          </a:p>
        </p:txBody>
      </p:sp>
      <p:sp>
        <p:nvSpPr>
          <p:cNvPr id="15" name="Content Placeholder 11"/>
          <p:cNvSpPr>
            <a:spLocks noGrp="1"/>
          </p:cNvSpPr>
          <p:nvPr>
            <p:ph sz="quarter" idx="12" hasCustomPrompt="1"/>
          </p:nvPr>
        </p:nvSpPr>
        <p:spPr>
          <a:xfrm>
            <a:off x="10811951" y="6264000"/>
            <a:ext cx="897503" cy="262800"/>
          </a:xfrm>
          <a:prstGeom prst="rect">
            <a:avLst/>
          </a:prstGeom>
          <a:noFill/>
          <a:ln w="9525">
            <a:noFill/>
            <a:miter lim="800000"/>
            <a:headEnd/>
            <a:tailEnd/>
          </a:ln>
        </p:spPr>
        <p:txBody>
          <a:bodyPr wrap="none" tIns="0" rIns="0" bIns="0" anchor="ctr" anchorCtr="0"/>
          <a:lstStyle>
            <a:lvl1pPr marL="0" indent="0" algn="ctr">
              <a:buNone/>
              <a:defRPr lang="en-US" sz="1200" dirty="0">
                <a:solidFill>
                  <a:schemeClr val="tx1"/>
                </a:solidFill>
                <a:latin typeface="+mn-lt"/>
              </a:defRPr>
            </a:lvl1pPr>
          </a:lstStyle>
          <a:p>
            <a:pPr lvl="0"/>
            <a:r>
              <a:rPr lang="en-US" dirty="0"/>
              <a:t>YYYY-MM-DD</a:t>
            </a:r>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72C1EE1F-EF94-4EBA-A010-8BC3D2F38C39}"/>
              </a:ext>
            </a:extLst>
          </p:cNvPr>
          <p:cNvSpPr txBox="1"/>
          <p:nvPr userDrawn="1"/>
        </p:nvSpPr>
        <p:spPr>
          <a:xfrm>
            <a:off x="421638"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tx1"/>
                </a:solidFill>
                <a:latin typeface="+mn-lt"/>
              </a:rPr>
              <a:t>  |  2023-12-20  |  Page </a:t>
            </a:r>
            <a:fld id="{01E248CA-D05C-43DE-A502-0FD0140F398E}" type="slidenum">
              <a:rPr lang="en-US" sz="800" b="0" i="0" u="none" smtClean="0">
                <a:solidFill>
                  <a:schemeClr val="tx1"/>
                </a:solidFill>
                <a:latin typeface="+mn-lt"/>
              </a:rPr>
              <a:t>‹#›</a:t>
            </a:fld>
            <a:endParaRPr lang="en-US" sz="800" b="0" i="0" u="none" dirty="0">
              <a:solidFill>
                <a:schemeClr val="tx1"/>
              </a:solidFill>
              <a:latin typeface="+mn-lt"/>
            </a:endParaRPr>
          </a:p>
        </p:txBody>
      </p:sp>
    </p:spTree>
    <p:extLst>
      <p:ext uri="{BB962C8B-B14F-4D97-AF65-F5344CB8AC3E}">
        <p14:creationId xmlns:p14="http://schemas.microsoft.com/office/powerpoint/2010/main" val="1374575616"/>
      </p:ext>
    </p:extLst>
  </p:cSld>
  <p:clrMapOvr>
    <a:masterClrMapping/>
  </p:clrMapOvr>
  <p:hf sldNum="0" hdr="0" ft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9" name="Title_SM">
            <a:extLst>
              <a:ext uri="{FF2B5EF4-FFF2-40B4-BE49-F238E27FC236}">
                <a16:creationId xmlns:a16="http://schemas.microsoft.com/office/drawing/2014/main" id="{2C948968-FB06-45CC-8259-6BDE4430EACB}"/>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tx1"/>
                </a:solidFill>
              </a:defRPr>
            </a:lvl1pPr>
          </a:lstStyle>
          <a:p>
            <a:pPr lvl="0"/>
            <a:r>
              <a:rPr lang="en-US" dirty="0"/>
              <a:t>Slide title, Ericsson Hilda Light 40pt, Ericsson Black, max 2-lines</a:t>
            </a:r>
          </a:p>
        </p:txBody>
      </p:sp>
      <p:sp>
        <p:nvSpPr>
          <p:cNvPr id="3" name="Content Placeholder 1"/>
          <p:cNvSpPr>
            <a:spLocks noGrp="1"/>
          </p:cNvSpPr>
          <p:nvPr>
            <p:ph sz="quarter" idx="1" hasCustomPrompt="1"/>
          </p:nvPr>
        </p:nvSpPr>
        <p:spPr>
          <a:xfrm>
            <a:off x="481655" y="1844674"/>
            <a:ext cx="5472113" cy="2089151"/>
          </a:xfrm>
          <a:prstGeom prst="rect">
            <a:avLst/>
          </a:prstGeom>
        </p:spPr>
        <p:txBody>
          <a:bodyPr lIns="72000" tIns="3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4" name="Content Placeholder 2"/>
          <p:cNvSpPr>
            <a:spLocks noGrp="1"/>
          </p:cNvSpPr>
          <p:nvPr>
            <p:ph sz="quarter" idx="2" hasCustomPrompt="1"/>
          </p:nvPr>
        </p:nvSpPr>
        <p:spPr>
          <a:xfrm>
            <a:off x="6242694" y="1847723"/>
            <a:ext cx="5472113" cy="2089151"/>
          </a:xfrm>
          <a:prstGeom prst="rect">
            <a:avLst/>
          </a:prstGeom>
        </p:spPr>
        <p:txBody>
          <a:bodyPr lIns="72000" tIns="3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Content Placeholder 3"/>
          <p:cNvSpPr>
            <a:spLocks noGrp="1"/>
          </p:cNvSpPr>
          <p:nvPr>
            <p:ph sz="quarter" idx="4" hasCustomPrompt="1"/>
          </p:nvPr>
        </p:nvSpPr>
        <p:spPr>
          <a:xfrm>
            <a:off x="6242694" y="4151955"/>
            <a:ext cx="5472113" cy="2087564"/>
          </a:xfrm>
          <a:prstGeom prst="rect">
            <a:avLst/>
          </a:prstGeom>
        </p:spPr>
        <p:txBody>
          <a:bodyPr lIns="72000" tIns="3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4">
            <a:extLst>
              <a:ext uri="{FF2B5EF4-FFF2-40B4-BE49-F238E27FC236}">
                <a16:creationId xmlns:a16="http://schemas.microsoft.com/office/drawing/2014/main" id="{5BD2C41D-0700-4885-AB77-25AFFE4E1FDA}"/>
              </a:ext>
            </a:extLst>
          </p:cNvPr>
          <p:cNvSpPr>
            <a:spLocks noGrp="1"/>
          </p:cNvSpPr>
          <p:nvPr>
            <p:ph sz="quarter" idx="10" hasCustomPrompt="1"/>
          </p:nvPr>
        </p:nvSpPr>
        <p:spPr>
          <a:xfrm>
            <a:off x="481655" y="4152597"/>
            <a:ext cx="5472113" cy="2089151"/>
          </a:xfrm>
          <a:prstGeom prst="rect">
            <a:avLst/>
          </a:prstGeom>
        </p:spPr>
        <p:txBody>
          <a:bodyPr lIns="72000" tIns="3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10"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49048C1-340D-44C4-857B-1B201EC9A7E7}"/>
              </a:ext>
            </a:extLst>
          </p:cNvPr>
          <p:cNvSpPr txBox="1"/>
          <p:nvPr userDrawn="1"/>
        </p:nvSpPr>
        <p:spPr>
          <a:xfrm>
            <a:off x="421638"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tx1"/>
                </a:solidFill>
                <a:latin typeface="+mn-lt"/>
              </a:rPr>
              <a:t>  |  2023-12-20  |  Page </a:t>
            </a:r>
            <a:fld id="{389DA7A8-7A2D-4661-B04B-3A427B505D40}" type="slidenum">
              <a:rPr lang="en-US" sz="800" b="0" i="0" u="none" smtClean="0">
                <a:solidFill>
                  <a:schemeClr val="tx1"/>
                </a:solidFill>
                <a:latin typeface="+mn-lt"/>
              </a:rPr>
              <a:t>‹#›</a:t>
            </a:fld>
            <a:endParaRPr lang="en-US" sz="800" b="0" i="0" u="none" dirty="0">
              <a:solidFill>
                <a:schemeClr val="tx1"/>
              </a:solidFill>
              <a:latin typeface="+mn-lt"/>
            </a:endParaRPr>
          </a:p>
        </p:txBody>
      </p:sp>
    </p:spTree>
    <p:extLst>
      <p:ext uri="{BB962C8B-B14F-4D97-AF65-F5344CB8AC3E}">
        <p14:creationId xmlns:p14="http://schemas.microsoft.com/office/powerpoint/2010/main" val="254861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13" name="Title_SM">
            <a:extLst>
              <a:ext uri="{FF2B5EF4-FFF2-40B4-BE49-F238E27FC236}">
                <a16:creationId xmlns:a16="http://schemas.microsoft.com/office/drawing/2014/main" id="{99858DC4-E787-41D2-A613-961D60F8911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tx1"/>
                </a:solidFill>
              </a:defRPr>
            </a:lvl1pPr>
          </a:lstStyle>
          <a:p>
            <a:pPr lvl="0"/>
            <a:r>
              <a:rPr lang="en-US" dirty="0"/>
              <a:t>Slide title, Ericsson Hilda Light 40pt, Ericsson Black, max 2-lines</a:t>
            </a:r>
          </a:p>
        </p:txBody>
      </p:sp>
      <p:sp>
        <p:nvSpPr>
          <p:cNvPr id="3" name="Content Placeholder 1"/>
          <p:cNvSpPr>
            <a:spLocks noGrp="1"/>
          </p:cNvSpPr>
          <p:nvPr>
            <p:ph sz="quarter" idx="1" hasCustomPrompt="1"/>
          </p:nvPr>
        </p:nvSpPr>
        <p:spPr>
          <a:xfrm>
            <a:off x="481560" y="1844675"/>
            <a:ext cx="2592389" cy="2089150"/>
          </a:xfrm>
          <a:prstGeom prst="rect">
            <a:avLst/>
          </a:prstGeom>
        </p:spPr>
        <p:txBody>
          <a:bodyPr lIns="72000" tIns="36000"/>
          <a:lstStyle>
            <a:lvl1pPr>
              <a:defRPr sz="2000">
                <a:solidFill>
                  <a:schemeClr val="tx1"/>
                </a:solidFill>
              </a:defRPr>
            </a:lvl1pPr>
            <a:lvl2pPr>
              <a:defRPr sz="2000">
                <a:solidFill>
                  <a:schemeClr val="tx1"/>
                </a:solidFill>
              </a:defRPr>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2"/>
          <p:cNvSpPr>
            <a:spLocks noGrp="1"/>
          </p:cNvSpPr>
          <p:nvPr>
            <p:ph sz="quarter" idx="2" hasCustomPrompt="1"/>
          </p:nvPr>
        </p:nvSpPr>
        <p:spPr>
          <a:xfrm>
            <a:off x="6243216" y="1844674"/>
            <a:ext cx="2592387" cy="2089150"/>
          </a:xfrm>
          <a:prstGeom prst="rect">
            <a:avLst/>
          </a:prstGeom>
        </p:spPr>
        <p:txBody>
          <a:bodyPr lIns="72000" tIns="36000"/>
          <a:lstStyle>
            <a:lvl1pPr>
              <a:defRPr sz="2000">
                <a:solidFill>
                  <a:schemeClr val="tx1"/>
                </a:solidFill>
              </a:defRPr>
            </a:lvl1pPr>
            <a:lvl2pPr>
              <a:defRPr sz="2000">
                <a:solidFill>
                  <a:schemeClr val="tx1"/>
                </a:solidFill>
              </a:defRPr>
            </a:lvl2pPr>
            <a:lvl3pPr>
              <a:defRPr sz="2000"/>
            </a:lvl3pPr>
            <a:lvl4pPr>
              <a:defRPr sz="2000">
                <a:solidFill>
                  <a:schemeClr val="tx1"/>
                </a:solidFill>
              </a:defRPr>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a:p>
            <a:pPr lvl="3"/>
            <a:endParaRPr lang="en-US" dirty="0"/>
          </a:p>
        </p:txBody>
      </p:sp>
      <p:sp>
        <p:nvSpPr>
          <p:cNvPr id="5" name="Content Placeholder 3"/>
          <p:cNvSpPr>
            <a:spLocks noGrp="1"/>
          </p:cNvSpPr>
          <p:nvPr>
            <p:ph sz="quarter" idx="3" hasCustomPrompt="1"/>
          </p:nvPr>
        </p:nvSpPr>
        <p:spPr>
          <a:xfrm>
            <a:off x="481561" y="4151134"/>
            <a:ext cx="2592389" cy="2087563"/>
          </a:xfrm>
          <a:prstGeom prst="rect">
            <a:avLst/>
          </a:prstGeom>
        </p:spPr>
        <p:txBody>
          <a:bodyPr lIns="72000" tIns="36000"/>
          <a:lstStyle>
            <a:lvl1pPr>
              <a:defRPr sz="2000">
                <a:solidFill>
                  <a:schemeClr val="tx1"/>
                </a:solidFill>
              </a:defRPr>
            </a:lvl1pPr>
            <a:lvl2pPr>
              <a:defRPr sz="2000">
                <a:solidFill>
                  <a:schemeClr val="tx1"/>
                </a:solidFill>
              </a:defRPr>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6" name="Content Placeholder 4"/>
          <p:cNvSpPr>
            <a:spLocks noGrp="1"/>
          </p:cNvSpPr>
          <p:nvPr>
            <p:ph sz="quarter" idx="4" hasCustomPrompt="1"/>
          </p:nvPr>
        </p:nvSpPr>
        <p:spPr>
          <a:xfrm>
            <a:off x="6243152" y="4151245"/>
            <a:ext cx="2592387" cy="2086292"/>
          </a:xfrm>
          <a:prstGeom prst="rect">
            <a:avLst/>
          </a:prstGeom>
        </p:spPr>
        <p:txBody>
          <a:bodyPr lIns="72000" tIns="36000"/>
          <a:lstStyle>
            <a:lvl1pPr>
              <a:defRPr sz="2000">
                <a:solidFill>
                  <a:schemeClr val="tx1"/>
                </a:solidFill>
              </a:defRPr>
            </a:lvl1pPr>
            <a:lvl2pPr>
              <a:defRPr sz="2000">
                <a:solidFill>
                  <a:schemeClr val="tx1"/>
                </a:solidFill>
              </a:defRPr>
            </a:lvl2pPr>
            <a:lvl3pPr>
              <a:defRPr sz="2000"/>
            </a:lvl3pPr>
            <a:lvl4pPr>
              <a:defRPr sz="2000"/>
            </a:lvl4pPr>
            <a:lvl5pPr marL="1028700" indent="0">
              <a:buNone/>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9" name="Content Placeholder 5"/>
          <p:cNvSpPr>
            <a:spLocks noGrp="1"/>
          </p:cNvSpPr>
          <p:nvPr>
            <p:ph sz="quarter" idx="11" hasCustomPrompt="1"/>
          </p:nvPr>
        </p:nvSpPr>
        <p:spPr>
          <a:xfrm>
            <a:off x="3359835" y="1844674"/>
            <a:ext cx="2592388" cy="2089150"/>
          </a:xfrm>
          <a:prstGeom prst="rect">
            <a:avLst/>
          </a:prstGeom>
        </p:spPr>
        <p:txBody>
          <a:bodyPr lIns="72000" tIns="36000"/>
          <a:lstStyle>
            <a:lvl1pPr>
              <a:defRPr sz="2000">
                <a:solidFill>
                  <a:schemeClr val="tx1"/>
                </a:solidFill>
              </a:defRPr>
            </a:lvl1pPr>
            <a:lvl2pPr>
              <a:defRPr sz="2000">
                <a:solidFill>
                  <a:schemeClr val="tx1"/>
                </a:solidFill>
              </a:defRPr>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8" name="Content Placeholder 6"/>
          <p:cNvSpPr>
            <a:spLocks noGrp="1"/>
          </p:cNvSpPr>
          <p:nvPr>
            <p:ph sz="quarter" idx="10" hasCustomPrompt="1"/>
          </p:nvPr>
        </p:nvSpPr>
        <p:spPr>
          <a:xfrm>
            <a:off x="3361288" y="4151861"/>
            <a:ext cx="2592387" cy="2087563"/>
          </a:xfrm>
          <a:prstGeom prst="rect">
            <a:avLst/>
          </a:prstGeom>
        </p:spPr>
        <p:txBody>
          <a:bodyPr lIns="72000" tIns="36000"/>
          <a:lstStyle>
            <a:lvl1pPr>
              <a:defRPr sz="2000">
                <a:solidFill>
                  <a:schemeClr val="tx1"/>
                </a:solidFill>
              </a:defRPr>
            </a:lvl1pPr>
            <a:lvl2pPr>
              <a:defRPr sz="2000">
                <a:solidFill>
                  <a:schemeClr val="tx1"/>
                </a:solidFill>
              </a:defRPr>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11" name="Content Placeholder 7"/>
          <p:cNvSpPr>
            <a:spLocks noGrp="1"/>
          </p:cNvSpPr>
          <p:nvPr>
            <p:ph sz="quarter" idx="13" hasCustomPrompt="1"/>
          </p:nvPr>
        </p:nvSpPr>
        <p:spPr>
          <a:xfrm>
            <a:off x="9122324" y="1844674"/>
            <a:ext cx="2592387" cy="2089151"/>
          </a:xfrm>
          <a:prstGeom prst="rect">
            <a:avLst/>
          </a:prstGeom>
        </p:spPr>
        <p:txBody>
          <a:bodyPr lIns="72000" tIns="36000"/>
          <a:lstStyle>
            <a:lvl1pPr>
              <a:defRPr sz="2000">
                <a:solidFill>
                  <a:schemeClr val="tx1"/>
                </a:solidFill>
              </a:defRPr>
            </a:lvl1pPr>
            <a:lvl2pPr>
              <a:defRPr sz="2000">
                <a:solidFill>
                  <a:schemeClr val="tx1"/>
                </a:solidFill>
              </a:defRPr>
            </a:lvl2pPr>
            <a:lvl3pPr>
              <a:defRPr sz="2000"/>
            </a:lvl3pPr>
            <a:lvl4pPr>
              <a:defRPr sz="2000">
                <a:solidFill>
                  <a:schemeClr val="tx1"/>
                </a:solidFill>
              </a:defRPr>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a:p>
            <a:pPr lvl="3"/>
            <a:endParaRPr lang="en-US" dirty="0"/>
          </a:p>
        </p:txBody>
      </p:sp>
      <p:sp>
        <p:nvSpPr>
          <p:cNvPr id="10" name="Content Placeholder 8"/>
          <p:cNvSpPr>
            <a:spLocks noGrp="1"/>
          </p:cNvSpPr>
          <p:nvPr>
            <p:ph sz="quarter" idx="12" hasCustomPrompt="1"/>
          </p:nvPr>
        </p:nvSpPr>
        <p:spPr>
          <a:xfrm>
            <a:off x="9122324" y="4151861"/>
            <a:ext cx="2592387" cy="2087562"/>
          </a:xfrm>
          <a:prstGeom prst="rect">
            <a:avLst/>
          </a:prstGeom>
        </p:spPr>
        <p:txBody>
          <a:bodyPr lIns="72000" tIns="36000"/>
          <a:lstStyle>
            <a:lvl1pPr>
              <a:defRPr sz="2000">
                <a:solidFill>
                  <a:schemeClr val="tx1"/>
                </a:solidFill>
              </a:defRPr>
            </a:lvl1pPr>
            <a:lvl2pPr>
              <a:defRPr sz="2000">
                <a:solidFill>
                  <a:schemeClr val="tx1"/>
                </a:solidFill>
              </a:defRPr>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1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089CBEB5-348B-49F3-8F8B-FDEE08950E37}"/>
              </a:ext>
            </a:extLst>
          </p:cNvPr>
          <p:cNvSpPr txBox="1"/>
          <p:nvPr userDrawn="1"/>
        </p:nvSpPr>
        <p:spPr>
          <a:xfrm>
            <a:off x="421638"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tx1"/>
                </a:solidFill>
                <a:latin typeface="+mn-lt"/>
              </a:rPr>
              <a:t>  |  2023-12-20  |  Page </a:t>
            </a:r>
            <a:fld id="{90EA0C8F-6DAA-47ED-87E2-01D5F3A1B45D}" type="slidenum">
              <a:rPr lang="en-US" sz="800" b="0" i="0" u="none" smtClean="0">
                <a:solidFill>
                  <a:schemeClr val="tx1"/>
                </a:solidFill>
                <a:latin typeface="+mn-lt"/>
              </a:rPr>
              <a:t>‹#›</a:t>
            </a:fld>
            <a:endParaRPr lang="en-US" sz="800" b="0" i="0" u="none" dirty="0">
              <a:solidFill>
                <a:schemeClr val="tx1"/>
              </a:solidFill>
              <a:latin typeface="+mn-lt"/>
            </a:endParaRPr>
          </a:p>
        </p:txBody>
      </p:sp>
    </p:spTree>
    <p:extLst>
      <p:ext uri="{BB962C8B-B14F-4D97-AF65-F5344CB8AC3E}">
        <p14:creationId xmlns:p14="http://schemas.microsoft.com/office/powerpoint/2010/main" val="143698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ck logo end slide">
    <p:spTree>
      <p:nvGrpSpPr>
        <p:cNvPr id="1" name=""/>
        <p:cNvGrpSpPr/>
        <p:nvPr/>
      </p:nvGrpSpPr>
      <p:grpSpPr>
        <a:xfrm>
          <a:off x="0" y="0"/>
          <a:ext cx="0" cy="0"/>
          <a:chOff x="0" y="0"/>
          <a:chExt cx="0" cy="0"/>
        </a:xfrm>
      </p:grpSpPr>
      <p:sp>
        <p:nvSpPr>
          <p:cNvPr id="9" name="SubTitle_TM">
            <a:extLst>
              <a:ext uri="{FF2B5EF4-FFF2-40B4-BE49-F238E27FC236}">
                <a16:creationId xmlns:a16="http://schemas.microsoft.com/office/drawing/2014/main" id="{B200748E-0B61-48E1-8B47-504C30250995}"/>
              </a:ext>
            </a:extLst>
          </p:cNvPr>
          <p:cNvSpPr>
            <a:spLocks noGrp="1" noChangeArrowheads="1"/>
          </p:cNvSpPr>
          <p:nvPr>
            <p:ph type="subTitle" idx="1" hasCustomPrompt="1"/>
          </p:nvPr>
        </p:nvSpPr>
        <p:spPr>
          <a:xfrm>
            <a:off x="3071813" y="4309200"/>
            <a:ext cx="6048375" cy="347472"/>
          </a:xfrm>
          <a:prstGeom prst="rect">
            <a:avLst/>
          </a:prstGeom>
        </p:spPr>
        <p:txBody>
          <a:bodyPr rIns="72000" anchor="ctr"/>
          <a:lstStyle>
            <a:lvl1pPr marL="0" indent="0" algn="ctr">
              <a:lnSpc>
                <a:spcPct val="100000"/>
              </a:lnSpc>
              <a:spcBef>
                <a:spcPts val="0"/>
              </a:spcBef>
              <a:buFont typeface="Ericsson Hilda Light" charset="0"/>
              <a:buNone/>
              <a:defRPr sz="2000" baseline="0">
                <a:solidFill>
                  <a:schemeClr val="tx1"/>
                </a:solidFill>
                <a:latin typeface="+mn-lt"/>
              </a:defRPr>
            </a:lvl1pPr>
          </a:lstStyle>
          <a:p>
            <a:r>
              <a:rPr lang="en-US" dirty="0"/>
              <a:t>Use this space for relevant Ericsson URLs or hashtags</a:t>
            </a:r>
          </a:p>
        </p:txBody>
      </p:sp>
      <p:pic>
        <p:nvPicPr>
          <p:cNvPr id="6" name="Graphic 5">
            <a:extLst>
              <a:ext uri="{FF2B5EF4-FFF2-40B4-BE49-F238E27FC236}">
                <a16:creationId xmlns:a16="http://schemas.microsoft.com/office/drawing/2014/main" id="{8979B00C-7C1F-4F17-8D52-31D787A12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6895" y="2854112"/>
            <a:ext cx="1163145" cy="1163145"/>
          </a:xfrm>
          <a:prstGeom prst="rect">
            <a:avLst/>
          </a:prstGeom>
        </p:spPr>
      </p:pic>
    </p:spTree>
    <p:extLst>
      <p:ext uri="{BB962C8B-B14F-4D97-AF65-F5344CB8AC3E}">
        <p14:creationId xmlns:p14="http://schemas.microsoft.com/office/powerpoint/2010/main" val="57616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mbedded character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F35DD-3E5E-42CB-AFA5-5E09E14F72A4}"/>
              </a:ext>
            </a:extLst>
          </p:cNvPr>
          <p:cNvSpPr txBox="1"/>
          <p:nvPr userDrawn="1"/>
        </p:nvSpPr>
        <p:spPr bwMode="auto">
          <a:xfrm>
            <a:off x="479425" y="142897"/>
            <a:ext cx="11233149" cy="6561215"/>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marL="0" indent="0">
              <a:buClr>
                <a:schemeClr val="tx1"/>
              </a:buClr>
              <a:buFont typeface="Ericsson Hilda Light" panose="00000400000000000000" pitchFamily="2" charset="0"/>
              <a:buNone/>
            </a:pPr>
            <a:r>
              <a:rPr lang="en-US" sz="1400" b="1" dirty="0">
                <a:solidFill>
                  <a:schemeClr val="tx1"/>
                </a:solidFill>
                <a:latin typeface="+mn-lt"/>
              </a:rPr>
              <a:t>This Master Slide is to ensure that all our characters are embedded with the presentation. Should not be used in a presentation.</a:t>
            </a:r>
            <a:endParaRPr lang="en-US" dirty="0"/>
          </a:p>
          <a:p>
            <a:pPr marL="0" indent="0">
              <a:buClr>
                <a:schemeClr val="tx1"/>
              </a:buClr>
              <a:buFont typeface="Ericsson Hilda Light" panose="00000400000000000000" pitchFamily="2" charset="0"/>
              <a:buNone/>
            </a:pPr>
            <a:endParaRPr lang="en-US" sz="14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200" u="sng" dirty="0" err="1">
                <a:solidFill>
                  <a:schemeClr val="tx1"/>
                </a:solidFill>
                <a:latin typeface="Ericsson Hilda ExtraLight" panose="00000300000000000000" pitchFamily="2" charset="0"/>
              </a:rPr>
              <a:t>EricssonHilda</a:t>
            </a:r>
            <a:r>
              <a:rPr lang="en-US" sz="1200" u="sng" dirty="0">
                <a:solidFill>
                  <a:schemeClr val="tx1"/>
                </a:solidFill>
                <a:latin typeface="Ericsson Hilda ExtraLight" panose="00000300000000000000" pitchFamily="2" charset="0"/>
              </a:rPr>
              <a:t>(</a:t>
            </a:r>
            <a:r>
              <a:rPr lang="en-US" sz="1200" u="sng" dirty="0" err="1">
                <a:solidFill>
                  <a:schemeClr val="tx1"/>
                </a:solidFill>
                <a:latin typeface="Ericsson Hilda ExtraLight" panose="00000300000000000000" pitchFamily="2" charset="0"/>
              </a:rPr>
              <a:t>ExtraLight</a:t>
            </a:r>
            <a:r>
              <a:rPr lang="en-US" sz="1200" u="sng" dirty="0">
                <a:solidFill>
                  <a:schemeClr val="tx1"/>
                </a:solidFill>
                <a:latin typeface="Ericsson Hilda ExtraLight" panose="00000300000000000000" pitchFamily="2" charset="0"/>
              </a:rPr>
              <a:t>):</a:t>
            </a:r>
            <a:r>
              <a:rPr lang="en-US" sz="1200" dirty="0">
                <a:solidFill>
                  <a:schemeClr val="tx1"/>
                </a:solidFill>
                <a:latin typeface="Ericsson Hilda ExtraLight" panose="00000300000000000000" pitchFamily="2" charset="0"/>
              </a:rPr>
              <a:t>!"#$%&amp;'()*+,./0123456789:;&lt;=&gt;?@ABCDEFGHIJKLMNOPQRSTUVWXYZ[\]^_`</a:t>
            </a:r>
            <a:r>
              <a:rPr lang="en-US" sz="1200" dirty="0" err="1">
                <a:solidFill>
                  <a:schemeClr val="tx1"/>
                </a:solidFill>
                <a:latin typeface="Ericsson Hilda ExtraLight" panose="00000300000000000000" pitchFamily="2" charset="0"/>
              </a:rPr>
              <a:t>abcdefghijklmnopqrstuvwxyz</a:t>
            </a:r>
            <a:r>
              <a:rPr lang="en-US" sz="1200" dirty="0">
                <a:solidFill>
                  <a:schemeClr val="tx1"/>
                </a:solidFill>
                <a:latin typeface="Ericsson Hilda ExtraLight" panose="00000300000000000000" pitchFamily="2" charset="0"/>
              </a:rPr>
              <a:t>{|}~¡¢£¤¥¦§¨©ª«¬®¯°±²³´¶·¸¹º»¼½ÀÁÂÃÄÅÆÇÈËÌÍÎÏÐÑÒÓÔÕÖ×ØÙÚÛÜÝÞßàáâãäåæçèéêëìíîïðñòóôõö÷øùúûüýþÿĀāĂăąĆćĊċ</a:t>
            </a:r>
            <a:r>
              <a:rPr lang="en-US" sz="1200" kern="1200" dirty="0">
                <a:solidFill>
                  <a:schemeClr val="tx1"/>
                </a:solidFill>
                <a:latin typeface="Ericsson Hilda ExtraLight" panose="00000300000000000000" pitchFamily="2" charset="0"/>
                <a:ea typeface="+mn-ea"/>
                <a:cs typeface="+mn-cs"/>
              </a:rPr>
              <a:t>Čč</a:t>
            </a:r>
            <a:r>
              <a:rPr lang="en-US" sz="1200" dirty="0">
                <a:solidFill>
                  <a:schemeClr val="tx1"/>
                </a:solidFill>
                <a:latin typeface="Ericsson Hilda ExtraLight" panose="00000300000000000000" pitchFamily="2" charset="0"/>
              </a:rPr>
              <a:t>ĎďĐđĒĖėĘęĚěĞğĠġĢģĪīĮįİıĶķĹĺĻļĽľŁłŃńŅņŇňŌŐőŒœŔŕŖŗŘřŚśŞşŠšŢţŤťŪūŮůŰűŲųŴŵŶŷŸŹźŻżŽžƒȘșˆˇ˘˙˚˛˜˝</a:t>
            </a:r>
            <a:r>
              <a:rPr lang="en-US" sz="1200" dirty="0" err="1">
                <a:solidFill>
                  <a:schemeClr val="tx1"/>
                </a:solidFill>
                <a:latin typeface="Ericsson Hilda ExtraLight" panose="00000300000000000000" pitchFamily="2" charset="0"/>
              </a:rPr>
              <a:t>ẀẁẃẄẅỲỳ</a:t>
            </a:r>
            <a:r>
              <a:rPr lang="en-US" sz="1200" dirty="0">
                <a:solidFill>
                  <a:schemeClr val="tx1"/>
                </a:solidFill>
                <a:latin typeface="Ericsson Hilda ExtraLight" panose="00000300000000000000" pitchFamily="2" charset="0"/>
              </a:rPr>
              <a:t>‘’‚“”„†‡•…‰‹›⁄€™ĀĀĂĂĄĄĆĆĊĊČČĎĎĐĐĒĒĖĖĘĘĚĚĞĞĠĠĢĢĪĪĮĮİĶĶĹĹĻĻĽĽŃŃŅŅŇŇŌŌŐŐŔŔŖŖŘŘŚŚŞŞŢŢŤŤŪŪŮŮŰŰŲŲŴŴŶŶŹŹŻŻȘș−≤≥</a:t>
            </a:r>
            <a:r>
              <a:rPr lang="en-US" sz="1200" dirty="0" err="1">
                <a:solidFill>
                  <a:schemeClr val="tx1"/>
                </a:solidFill>
                <a:latin typeface="Ericsson Hilda ExtraLight" panose="00000300000000000000" pitchFamily="2" charset="0"/>
              </a:rPr>
              <a:t>ﬁﬂΆΈΉΊΌΎΏΐΑΒΓΕΖΗΘΙΚΛΜΝΞΟΠΡΣΤΥΦΧΨΪΫΆΈΉΊΰ</a:t>
            </a:r>
            <a:r>
              <a:rPr lang="en-US" sz="1200" dirty="0">
                <a:solidFill>
                  <a:schemeClr val="tx1"/>
                </a:solidFill>
                <a:latin typeface="Ericsson Hilda ExtraLight" panose="00000300000000000000" pitchFamily="2" charset="0"/>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endParaRPr lang="en-US" dirty="0"/>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200" u="sng" dirty="0" err="1">
                <a:solidFill>
                  <a:schemeClr val="tx1"/>
                </a:solidFill>
                <a:latin typeface="+mj-lt"/>
              </a:rPr>
              <a:t>EricssonHilda</a:t>
            </a:r>
            <a:r>
              <a:rPr lang="en-US" sz="1200" u="sng" dirty="0">
                <a:solidFill>
                  <a:schemeClr val="tx1"/>
                </a:solidFill>
                <a:latin typeface="+mj-lt"/>
              </a:rPr>
              <a:t>(Light):</a:t>
            </a:r>
            <a:r>
              <a:rPr lang="en-US" sz="1200" dirty="0">
                <a:solidFill>
                  <a:schemeClr val="tx1"/>
                </a:solidFill>
                <a:latin typeface="+mj-lt"/>
              </a:rPr>
              <a:t>!"#$%&amp;'()*+,./0123456789:;&lt;=&gt;?@ABCDEFGHIJKLMNOPQRSTUVWXYZ[\]^_`</a:t>
            </a:r>
            <a:r>
              <a:rPr lang="en-US" sz="1200" dirty="0" err="1">
                <a:solidFill>
                  <a:schemeClr val="tx1"/>
                </a:solidFill>
                <a:latin typeface="+mj-lt"/>
              </a:rPr>
              <a:t>abcdefghijklmnopqrstuvwxyz</a:t>
            </a:r>
            <a:r>
              <a:rPr lang="en-US" sz="1200" dirty="0">
                <a:solidFill>
                  <a:schemeClr val="tx1"/>
                </a:solidFill>
                <a:latin typeface="+mj-lt"/>
              </a:rPr>
              <a:t>{|}~¡¢£¤¥¦§¨©ª«¬®¯°±²³´¶·¸¹º»¼½ÀÁÂÃÄÅÆÇÈËÌÍÎÏÐÑÒÓÔÕÖ×ØÙÚÛÜÝÞßàáâãäåæçèéêëìíîïðñòóôõö÷øùúûüýþÿĀāĂăąĆćĊċ</a:t>
            </a:r>
            <a:r>
              <a:rPr lang="en-US" sz="1200" kern="1200" dirty="0">
                <a:solidFill>
                  <a:schemeClr val="tx1"/>
                </a:solidFill>
                <a:latin typeface="+mn-lt"/>
                <a:ea typeface="+mn-ea"/>
                <a:cs typeface="+mn-cs"/>
              </a:rPr>
              <a:t>Čč</a:t>
            </a:r>
            <a:r>
              <a:rPr lang="en-US" sz="1200" dirty="0">
                <a:solidFill>
                  <a:schemeClr val="tx1"/>
                </a:solidFill>
                <a:latin typeface="+mj-lt"/>
              </a:rPr>
              <a:t>ĎďĐđĒĖėĘęĚěĞğĠġĢģĪīĮįİıĶķĹĺĻļĽľŁłŃńŅņŇňŌŐőŒœŔŕŖŗŘřŚśŞşŠšŢţŤťŪūŮůŰűŲųŴŵŶŷŸŹźŻżŽžƒȘșˆˇ˘˙˚˛˜˝</a:t>
            </a:r>
            <a:r>
              <a:rPr lang="en-US" sz="1200" dirty="0" err="1">
                <a:solidFill>
                  <a:schemeClr val="tx1"/>
                </a:solidFill>
                <a:latin typeface="+mj-lt"/>
              </a:rPr>
              <a:t>ẀẁẃẄẅỲỳ</a:t>
            </a:r>
            <a:r>
              <a:rPr lang="en-US" sz="1200" dirty="0">
                <a:solidFill>
                  <a:schemeClr val="tx1"/>
                </a:solidFill>
                <a:latin typeface="+mj-lt"/>
              </a:rPr>
              <a:t>‘’‚“”„†‡•…‰‹›⁄€™ĀĀĂĂĄĄĆĆĊĊČČĎĎĐĐĒĒĖĖĘĘĚĚĞĞĠĠĢĢĪĪĮĮİĶĶĹĹĻĻĽĽŃŃŅŅŇŇŌŌŐŐŔŔŖŖŘŘŚŚŞŞŢŢŤŤŪŪŮŮŰŰŲŲŴŴŶŶŹŹŻŻȘș−≤≥</a:t>
            </a:r>
            <a:r>
              <a:rPr lang="en-US" sz="1200" dirty="0" err="1">
                <a:solidFill>
                  <a:schemeClr val="tx1"/>
                </a:solidFill>
                <a:latin typeface="+mj-lt"/>
              </a:rPr>
              <a:t>ﬁﬂΆΈΉΊΌΎΏΐΑΒΓΕΖΗΘΙΚΛΜΝΞΟΠΡΣΤΥΦΧΨΪΫΆΈΉΊΰ</a:t>
            </a:r>
            <a:r>
              <a:rPr lang="en-US" sz="1200"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200" dirty="0">
                <a:solidFill>
                  <a:schemeClr val="tx1"/>
                </a:solidFill>
                <a:latin typeface="Ericsson Hilda Light" panose="00000400000000000000" pitchFamily="2" charset="0"/>
              </a:rPr>
              <a:t>●</a:t>
            </a:r>
            <a:endParaRPr lang="en-US" sz="1200" dirty="0">
              <a:solidFill>
                <a:schemeClr val="tx1"/>
              </a:solidFill>
            </a:endParaRPr>
          </a:p>
          <a:p>
            <a:pPr marL="0" indent="0">
              <a:buClr>
                <a:schemeClr val="tx1"/>
              </a:buClr>
              <a:buFont typeface="Ericsson Hilda Light" panose="00000400000000000000" pitchFamily="2" charset="0"/>
              <a:buNone/>
            </a:pPr>
            <a:r>
              <a:rPr lang="en-US" sz="1200" u="sng" dirty="0" err="1">
                <a:solidFill>
                  <a:schemeClr val="tx1"/>
                </a:solidFill>
                <a:latin typeface="+mn-lt"/>
              </a:rPr>
              <a:t>EricssonHilda</a:t>
            </a:r>
            <a:r>
              <a:rPr lang="en-US" sz="1200" u="sng" dirty="0">
                <a:solidFill>
                  <a:schemeClr val="tx1"/>
                </a:solidFill>
                <a:latin typeface="+mn-lt"/>
              </a:rPr>
              <a:t>(Regular):</a:t>
            </a:r>
            <a:r>
              <a:rPr lang="en-US" sz="1200" dirty="0">
                <a:solidFill>
                  <a:schemeClr val="tx1"/>
                </a:solidFill>
                <a:latin typeface="+mn-lt"/>
              </a:rPr>
              <a:t>!"#$%&amp;'()*+,./0123456789:;&lt;=&gt;?@ABCDEFGHIJKLMNOPQRSTUVWXYZ[\]^_`</a:t>
            </a:r>
            <a:r>
              <a:rPr lang="en-US" sz="1200" dirty="0" err="1">
                <a:solidFill>
                  <a:schemeClr val="tx1"/>
                </a:solidFill>
                <a:latin typeface="+mn-lt"/>
              </a:rPr>
              <a:t>abcdefghijklmnopqrstuvwxyz</a:t>
            </a:r>
            <a:r>
              <a:rPr lang="en-US" sz="1200" dirty="0">
                <a:solidFill>
                  <a:schemeClr val="tx1"/>
                </a:solidFill>
                <a:latin typeface="+mn-lt"/>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200" dirty="0" err="1">
                <a:solidFill>
                  <a:schemeClr val="tx1"/>
                </a:solidFill>
                <a:latin typeface="+mn-lt"/>
              </a:rPr>
              <a:t>ẀẁẃẄẅỲỳ</a:t>
            </a:r>
            <a:r>
              <a:rPr lang="en-US" sz="1200" dirty="0">
                <a:solidFill>
                  <a:schemeClr val="tx1"/>
                </a:solidFill>
                <a:latin typeface="+mn-lt"/>
              </a:rPr>
              <a:t>‘’‚“”„†‡•…‰‹›⁄€™ĀĀĂĂĄĄĆĆĊĊČČĎĎĐĐĒĒĖĖĘĘĚĚĞĞĠĠĢĢĪĪĮĮİĶĶĹĹĻĻĽĽŃŃŅŅŇŇŌŌŐŐŔŔŖŖŘŘŚŚŞŞŢŢŤŤŪŪŮŮŰŰŲŲŴŴŶŶŹŹŻŻȘș−≤≥</a:t>
            </a:r>
            <a:r>
              <a:rPr lang="en-US" sz="1200" dirty="0" err="1">
                <a:solidFill>
                  <a:schemeClr val="tx1"/>
                </a:solidFill>
                <a:latin typeface="+mn-lt"/>
              </a:rPr>
              <a:t>ﬁﬂΆΈΉΊΌΎΏΐΑΒΓΕΖΗΘΙΚΛΜΝΞΟΠΡΣΤΥΦΧΨΪΫΆΈΉΊΰ</a:t>
            </a:r>
            <a:r>
              <a:rPr lang="en-US" sz="1200" dirty="0">
                <a:solidFill>
                  <a:schemeClr val="tx1"/>
                </a:solidFill>
                <a:latin typeface="+mn-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endParaRPr lang="en-US" dirty="0"/>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200" b="1" u="sng" dirty="0" err="1">
                <a:solidFill>
                  <a:schemeClr val="tx1"/>
                </a:solidFill>
                <a:latin typeface="+mj-lt"/>
              </a:rPr>
              <a:t>EricssonHildaLight+Bold</a:t>
            </a:r>
            <a:r>
              <a:rPr lang="en-US" sz="1200" b="1" u="sng" dirty="0">
                <a:solidFill>
                  <a:schemeClr val="tx1"/>
                </a:solidFill>
                <a:latin typeface="+mj-lt"/>
              </a:rPr>
              <a:t>(Medium):</a:t>
            </a:r>
            <a:r>
              <a:rPr lang="en-US" sz="1200" b="1" dirty="0">
                <a:solidFill>
                  <a:schemeClr val="tx1"/>
                </a:solidFill>
                <a:latin typeface="+mj-lt"/>
              </a:rPr>
              <a:t>!"#$%&amp;'()*+,./0123456789:;&lt;=&gt;?@ABCDEFGHIJKLMNOPQRSTUVWXYZ[\]^_`</a:t>
            </a:r>
            <a:r>
              <a:rPr lang="en-US" sz="1200" b="1" dirty="0" err="1">
                <a:solidFill>
                  <a:schemeClr val="tx1"/>
                </a:solidFill>
                <a:latin typeface="+mj-lt"/>
              </a:rPr>
              <a:t>abcdefghijklmnopqrstuvwxyz</a:t>
            </a:r>
            <a:r>
              <a:rPr lang="en-US" sz="1200" b="1" dirty="0">
                <a:solidFill>
                  <a:schemeClr val="tx1"/>
                </a:solidFill>
                <a:latin typeface="+mj-lt"/>
              </a:rPr>
              <a:t>{|}~¡¢£¤¥¦§¨©ª«¬®¯°±²³´¶·¸¹º»¼½ÀÁÂÃÄÅÆÇÈËÌÍÎÏÐÑÒÓÔÕÖ×ØÙÚÛÜÝÞßàáâãäåæçèéêëìíîïðñòóôõö÷øùúûüýþÿĀāĂăąĆćĊċ</a:t>
            </a:r>
            <a:r>
              <a:rPr lang="en-US" sz="1200" b="1" kern="1200" dirty="0">
                <a:solidFill>
                  <a:schemeClr val="tx1"/>
                </a:solidFill>
                <a:latin typeface="+mn-lt"/>
                <a:ea typeface="+mn-ea"/>
                <a:cs typeface="+mn-cs"/>
              </a:rPr>
              <a:t>Čč</a:t>
            </a:r>
            <a:r>
              <a:rPr lang="en-US" sz="1200" b="1" dirty="0">
                <a:solidFill>
                  <a:schemeClr val="tx1"/>
                </a:solidFill>
                <a:latin typeface="+mj-lt"/>
              </a:rPr>
              <a:t>ĎďĐđĒĖėĘęĚěĞğĠġĢģĪīĮįİıĶķĹĺĻļĽľŁłŃńŅņŇňŌŐőŒœŔŕŖŗŘřŚśŞşŠšŢţŤťŪūŮůŰűŲųŴŵŶŷŸŹźŻżŽžƒȘșˆˇ˘˙˚˛˜˝</a:t>
            </a:r>
            <a:r>
              <a:rPr lang="en-US" sz="1200" b="1" dirty="0" err="1">
                <a:solidFill>
                  <a:schemeClr val="tx1"/>
                </a:solidFill>
                <a:latin typeface="+mj-lt"/>
              </a:rPr>
              <a:t>ẀẁẃẄẅỲỳ</a:t>
            </a:r>
            <a:r>
              <a:rPr lang="en-US" sz="1200" b="1" dirty="0">
                <a:solidFill>
                  <a:schemeClr val="tx1"/>
                </a:solidFill>
                <a:latin typeface="+mj-lt"/>
              </a:rPr>
              <a:t>‘’‚“”„†‡•…‰‹›⁄€™ĀĀĂĂĄĄĆĆĊĊČČĎĎĐĐĒĒĖĖĘĘĚĚĞĞĠĠĢĢĪĪĮĮİĶĶĹĹĻĻĽĽŃŃŅŅŇŇŌŌŐŐŔŔŖŖŘŘŚŚŞŞŢŢŤŤŪŪŮŮŰŰŲŲŴŴŶŶŹŹŻŻȘș−≤≥</a:t>
            </a:r>
            <a:r>
              <a:rPr lang="en-US" sz="1200" b="1" dirty="0" err="1">
                <a:solidFill>
                  <a:schemeClr val="tx1"/>
                </a:solidFill>
                <a:latin typeface="+mj-lt"/>
              </a:rPr>
              <a:t>ﬁﬂΆΈΉΊΌΎΏΐΑΒΓΕΖΗΘΙΚΛΜΝΞΟΠΡΣΤΥΦΧΨΪΫΆΈΉΊΰ</a:t>
            </a:r>
            <a:r>
              <a:rPr lang="en-US" sz="1200" b="1"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200" b="1" dirty="0">
                <a:solidFill>
                  <a:schemeClr val="tx1"/>
                </a:solidFill>
                <a:latin typeface="Ericsson Hilda Light" panose="00000400000000000000" pitchFamily="2" charset="0"/>
              </a:rPr>
              <a:t>●</a:t>
            </a:r>
            <a:endParaRPr lang="en-US" sz="1200" b="1"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200" b="1" u="sng" dirty="0" err="1">
                <a:solidFill>
                  <a:schemeClr val="tx1"/>
                </a:solidFill>
                <a:latin typeface="+mn-lt"/>
              </a:rPr>
              <a:t>EricssonHilda+Bold</a:t>
            </a:r>
            <a:r>
              <a:rPr lang="en-US" sz="1200" b="1" u="sng" dirty="0">
                <a:solidFill>
                  <a:schemeClr val="tx1"/>
                </a:solidFill>
                <a:latin typeface="+mn-lt"/>
              </a:rPr>
              <a:t>(Bold):</a:t>
            </a:r>
            <a:r>
              <a:rPr lang="en-US" sz="1200" b="1" dirty="0">
                <a:solidFill>
                  <a:schemeClr val="tx1"/>
                </a:solidFill>
                <a:latin typeface="+mn-lt"/>
              </a:rPr>
              <a:t>!"#$%&amp;'()*+,./0123456789:;&lt;=&gt;?@ABCDEFGHIJKLMNOPQRSTUVWXYZ[\]^_`</a:t>
            </a:r>
            <a:r>
              <a:rPr lang="en-US" sz="1200" b="1" dirty="0" err="1">
                <a:solidFill>
                  <a:schemeClr val="tx1"/>
                </a:solidFill>
                <a:latin typeface="+mn-lt"/>
              </a:rPr>
              <a:t>abcdefghijklmnopqrstuvwxyz</a:t>
            </a:r>
            <a:r>
              <a:rPr lang="en-US" sz="1200" b="1" dirty="0">
                <a:solidFill>
                  <a:schemeClr val="tx1"/>
                </a:solidFill>
                <a:latin typeface="+mn-lt"/>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200" b="1" dirty="0" err="1">
                <a:solidFill>
                  <a:schemeClr val="tx1"/>
                </a:solidFill>
                <a:latin typeface="+mn-lt"/>
              </a:rPr>
              <a:t>ẀẁẃẄẅỲỳ</a:t>
            </a:r>
            <a:r>
              <a:rPr lang="en-US" sz="1200" b="1" dirty="0">
                <a:solidFill>
                  <a:schemeClr val="tx1"/>
                </a:solidFill>
                <a:latin typeface="+mn-lt"/>
              </a:rPr>
              <a:t>‘’‚“”„†‡•…‰‹›⁄€™ĀĀĂĂĄĄĆĆĊĊČČĎĎĐĐĒĒĖĖĘĘĚĚĞĞĠĠĢĢĪĪĮĮİĶĶĹĹĻĻĽĽŃŃŅŅŇŇŌŌŐŐŔŔŖŖŘŘŚŚŞŞŢŢŤŤŪŪŮŮŰŰŲŲŴŴŶŶŹŹŻŻȘș−≤≥</a:t>
            </a:r>
            <a:r>
              <a:rPr lang="en-US" sz="1200" b="1" dirty="0" err="1">
                <a:solidFill>
                  <a:schemeClr val="tx1"/>
                </a:solidFill>
                <a:latin typeface="+mn-lt"/>
              </a:rPr>
              <a:t>ﬁﬂΆΈΉΊΌΎΏΐΑΒΓΕΖΗΘΙΚΛΜΝΞΟΠΡΣΤΥΦΧΨΪΫΆΈΉΊΰ</a:t>
            </a:r>
            <a:r>
              <a:rPr lang="en-US" sz="1200" b="1" dirty="0">
                <a:solidFill>
                  <a:schemeClr val="tx1"/>
                </a:solidFill>
                <a:latin typeface="+mn-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 ●</a:t>
            </a:r>
            <a:endParaRPr lang="en-US" dirty="0"/>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200" b="0" u="sng" dirty="0" err="1">
                <a:solidFill>
                  <a:schemeClr val="tx1"/>
                </a:solidFill>
                <a:latin typeface="Ericsson Hilda ExtraBold" panose="00000900000000000000" pitchFamily="2" charset="0"/>
              </a:rPr>
              <a:t>EricssonHilda</a:t>
            </a:r>
            <a:r>
              <a:rPr lang="en-US" sz="1200" b="0" u="sng" dirty="0">
                <a:solidFill>
                  <a:schemeClr val="tx1"/>
                </a:solidFill>
                <a:latin typeface="Ericsson Hilda ExtraBold" panose="00000900000000000000" pitchFamily="2" charset="0"/>
              </a:rPr>
              <a:t>(</a:t>
            </a:r>
            <a:r>
              <a:rPr lang="en-US" sz="1200" b="0" u="sng" dirty="0" err="1">
                <a:solidFill>
                  <a:schemeClr val="tx1"/>
                </a:solidFill>
                <a:latin typeface="Ericsson Hilda ExtraBold" panose="00000900000000000000" pitchFamily="2" charset="0"/>
              </a:rPr>
              <a:t>ExtraBold</a:t>
            </a:r>
            <a:r>
              <a:rPr lang="en-US" sz="1200" b="0" u="sng" dirty="0">
                <a:solidFill>
                  <a:schemeClr val="tx1"/>
                </a:solidFill>
                <a:latin typeface="Ericsson Hilda ExtraBold" panose="00000900000000000000" pitchFamily="2" charset="0"/>
              </a:rPr>
              <a:t>):</a:t>
            </a:r>
            <a:r>
              <a:rPr lang="en-US" sz="1200" b="0" dirty="0">
                <a:solidFill>
                  <a:schemeClr val="tx1"/>
                </a:solidFill>
                <a:latin typeface="Ericsson Hilda ExtraBold" panose="00000900000000000000" pitchFamily="2" charset="0"/>
              </a:rPr>
              <a:t>!"#$%&amp;'()*+,./0123456789:;&lt;=&gt;?@ABCDEFGHIJKLMNOPQRSTUVWXYZ[\]^_`</a:t>
            </a:r>
            <a:r>
              <a:rPr lang="en-US" sz="1200" b="0" dirty="0" err="1">
                <a:solidFill>
                  <a:schemeClr val="tx1"/>
                </a:solidFill>
                <a:latin typeface="Ericsson Hilda ExtraBold" panose="00000900000000000000" pitchFamily="2" charset="0"/>
              </a:rPr>
              <a:t>abcdefghijklmnopqrstuvwxyz</a:t>
            </a:r>
            <a:r>
              <a:rPr lang="en-US" sz="1200" b="0" dirty="0">
                <a:solidFill>
                  <a:schemeClr val="tx1"/>
                </a:solidFill>
                <a:latin typeface="Ericsson Hilda ExtraBold" panose="00000900000000000000" pitchFamily="2" charset="0"/>
              </a:rPr>
              <a:t>{|}~¡¢£¤¥¦§¨©ª«¬®¯°±²³´¶·¸¹º»¼½ÀÁÂÃÄÅÆÇÈËÌÍÎÏÐÑÒÓÔÕÖ×ØÙÚÛÜÝÞßàáâãäåæçèéêëìíîïðñòóôõö÷øùúûüýþÿĀāĂăąĆćĊċ</a:t>
            </a:r>
            <a:r>
              <a:rPr lang="en-US" sz="1200" b="0" kern="1200" dirty="0">
                <a:solidFill>
                  <a:schemeClr val="tx1"/>
                </a:solidFill>
                <a:latin typeface="Ericsson Hilda ExtraBold" panose="00000900000000000000" pitchFamily="2" charset="0"/>
                <a:ea typeface="+mn-ea"/>
                <a:cs typeface="+mn-cs"/>
              </a:rPr>
              <a:t>Čč</a:t>
            </a:r>
            <a:r>
              <a:rPr lang="en-US" sz="1200" b="0" dirty="0">
                <a:solidFill>
                  <a:schemeClr val="tx1"/>
                </a:solidFill>
                <a:latin typeface="Ericsson Hilda ExtraBold" panose="00000900000000000000" pitchFamily="2" charset="0"/>
              </a:rPr>
              <a:t>ĎďĐđĒĖėĘęĚěĞğĠġĢģĪīĮįİıĶķĹĺĻļĽľŁłŃńŅņŇňŌŐőŒœŔŕŖŗŘřŚśŞşŠšŢţŤťŪūŮůŰűŲųŴŵŶŷŸŹźŻżŽžƒȘșˆˇ˘˙˚˛˜˝</a:t>
            </a:r>
            <a:r>
              <a:rPr lang="en-US" sz="1200" b="0" dirty="0" err="1">
                <a:solidFill>
                  <a:schemeClr val="tx1"/>
                </a:solidFill>
                <a:latin typeface="Ericsson Hilda ExtraBold" panose="00000900000000000000" pitchFamily="2" charset="0"/>
              </a:rPr>
              <a:t>ẀẁẃẄẅỲỳ</a:t>
            </a:r>
            <a:r>
              <a:rPr lang="en-US" sz="1200" b="0" dirty="0">
                <a:solidFill>
                  <a:schemeClr val="tx1"/>
                </a:solidFill>
                <a:latin typeface="Ericsson Hilda ExtraBold" panose="00000900000000000000" pitchFamily="2" charset="0"/>
              </a:rPr>
              <a:t>‘’‚“”„†‡•…‰‹›⁄€™ĀĀĂĂĄĄĆĆĊĊČČĎĎĐĐĒĒĖĖĘĘĚĚĞĞĠĠĢĢĪĪĮĮİĶĶĹĹĻĻĽĽŃŃŅŅŇŇŌŌŐŐŔŔŖŖŘŘŚŚŞŞŢŢŤŤŪŪŮŮŰŰŲŲŴŴŶŶŹŹŻŻȘș−≤≥</a:t>
            </a:r>
            <a:r>
              <a:rPr lang="en-US" sz="1200" b="0" dirty="0" err="1">
                <a:solidFill>
                  <a:schemeClr val="tx1"/>
                </a:solidFill>
                <a:latin typeface="Ericsson Hilda ExtraBold" panose="00000900000000000000" pitchFamily="2" charset="0"/>
              </a:rPr>
              <a:t>ﬁﬂΆΈΉΊΌΎΏΐΑΒΓΕΖΗΘΙΚΛΜΝΞΟΠΡΣΤΥΦΧΨΪΫΆΈΉΊΰ</a:t>
            </a:r>
            <a:r>
              <a:rPr lang="en-US" sz="1200" b="0" dirty="0">
                <a:solidFill>
                  <a:schemeClr val="tx1"/>
                </a:solidFill>
                <a:latin typeface="Ericsson Hilda ExtraBold" panose="00000900000000000000" pitchFamily="2" charset="0"/>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endParaRPr lang="en-US" dirty="0"/>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200" b="1" dirty="0">
              <a:solidFill>
                <a:schemeClr val="tx1"/>
              </a:solidFill>
              <a:latin typeface="Ericsson Technical Icons" panose="00000500000000000000" pitchFamily="2"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200" b="1" dirty="0">
                <a:solidFill>
                  <a:schemeClr val="tx1"/>
                </a:solidFill>
                <a:latin typeface="Ericsson Technical Icons" panose="00000500000000000000" pitchFamily="2" charset="0"/>
              </a:rPr>
              <a:t>B C D F G H I L M O P R S W X b c d f g h I l m o p r s w x</a:t>
            </a:r>
            <a:endParaRPr lang="en-US" sz="1200" b="1" dirty="0">
              <a:solidFill>
                <a:schemeClr val="tx1"/>
              </a:solidFill>
              <a:latin typeface="+mj-lt"/>
            </a:endParaRPr>
          </a:p>
        </p:txBody>
      </p:sp>
    </p:spTree>
    <p:extLst>
      <p:ext uri="{BB962C8B-B14F-4D97-AF65-F5344CB8AC3E}">
        <p14:creationId xmlns:p14="http://schemas.microsoft.com/office/powerpoint/2010/main" val="141047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69F42FFA-3DFB-4DB2-A942-F02200203C82}"/>
              </a:ext>
            </a:extLst>
          </p:cNvPr>
          <p:cNvSpPr txBox="1"/>
          <p:nvPr userDrawn="1"/>
        </p:nvSpPr>
        <p:spPr>
          <a:xfrm>
            <a:off x="421638"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tx1"/>
                </a:solidFill>
                <a:latin typeface="+mn-lt"/>
              </a:rPr>
              <a:t>  |  2023-12-20  |  Page </a:t>
            </a:r>
            <a:fld id="{E4847FBA-74E8-442E-BE81-B59CDB1FB8B9}" type="slidenum">
              <a:rPr lang="en-US" sz="800" b="0" i="0" u="none" smtClean="0">
                <a:solidFill>
                  <a:schemeClr val="tx1"/>
                </a:solidFill>
                <a:latin typeface="+mn-lt"/>
              </a:rPr>
              <a:t>‹#›</a:t>
            </a:fld>
            <a:endParaRPr lang="en-US" sz="800" b="0" i="0" u="none" dirty="0">
              <a:solidFill>
                <a:schemeClr val="tx1"/>
              </a:solidFill>
              <a:latin typeface="+mn-lt"/>
            </a:endParaRPr>
          </a:p>
        </p:txBody>
      </p:sp>
    </p:spTree>
    <p:extLst>
      <p:ext uri="{BB962C8B-B14F-4D97-AF65-F5344CB8AC3E}">
        <p14:creationId xmlns:p14="http://schemas.microsoft.com/office/powerpoint/2010/main" val="39541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blank">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869961-F931-4F1E-9FB3-8587EBA3F36F}"/>
              </a:ext>
            </a:extLst>
          </p:cNvPr>
          <p:cNvSpPr/>
          <p:nvPr userDrawn="1"/>
        </p:nvSpPr>
        <p:spPr bwMode="auto">
          <a:xfrm>
            <a:off x="0" y="0"/>
            <a:ext cx="12192000" cy="6858000"/>
          </a:xfrm>
          <a:prstGeom prst="rect">
            <a:avLst/>
          </a:prstGeom>
          <a:solidFill>
            <a:schemeClr val="bg2">
              <a:alpha val="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chemeClr val="bg1"/>
              </a:solidFill>
              <a:latin typeface="+mn-lt"/>
            </a:endParaRPr>
          </a:p>
        </p:txBody>
      </p:sp>
      <p:pic>
        <p:nvPicPr>
          <p:cNvPr id="4" name="Graphic 3">
            <a:extLst>
              <a:ext uri="{FF2B5EF4-FFF2-40B4-BE49-F238E27FC236}">
                <a16:creationId xmlns:a16="http://schemas.microsoft.com/office/drawing/2014/main" id="{5D9DB7BA-3A2F-46BA-A617-2A049434CD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3088" y="476251"/>
            <a:ext cx="256032" cy="256032"/>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203FD5EF-20DB-46AB-B412-DF9112353719}"/>
              </a:ext>
            </a:extLst>
          </p:cNvPr>
          <p:cNvSpPr txBox="1"/>
          <p:nvPr userDrawn="1"/>
        </p:nvSpPr>
        <p:spPr>
          <a:xfrm>
            <a:off x="421638"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tx1"/>
                </a:solidFill>
                <a:latin typeface="+mn-lt"/>
              </a:rPr>
              <a:t>  |  2023-12-20  |  Page </a:t>
            </a:r>
            <a:fld id="{E11F23FF-E998-4676-9010-C2F7DC8809FD}" type="slidenum">
              <a:rPr lang="en-US" sz="800" b="0" i="0" u="none" smtClean="0">
                <a:solidFill>
                  <a:schemeClr val="tx1"/>
                </a:solidFill>
                <a:latin typeface="+mn-lt"/>
              </a:rPr>
              <a:t>‹#›</a:t>
            </a:fld>
            <a:endParaRPr lang="en-US" sz="800" b="0" i="0" u="none" dirty="0">
              <a:solidFill>
                <a:schemeClr val="tx1"/>
              </a:solidFill>
              <a:latin typeface="+mn-lt"/>
            </a:endParaRPr>
          </a:p>
        </p:txBody>
      </p:sp>
    </p:spTree>
    <p:extLst>
      <p:ext uri="{BB962C8B-B14F-4D97-AF65-F5344CB8AC3E}">
        <p14:creationId xmlns:p14="http://schemas.microsoft.com/office/powerpoint/2010/main" val="30844747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0" bIns="0" numCol="1" anchor="t" anchorCtr="0" compatLnSpc="1">
            <a:prstTxWarp prst="textNoShape">
              <a:avLst/>
            </a:prstTxWarp>
            <a:noAutofit/>
          </a:bodyPr>
          <a:lstStyle>
            <a:lvl1pPr>
              <a:defRPr>
                <a:solidFill>
                  <a:schemeClr val="tx1"/>
                </a:solidFill>
              </a:defRPr>
            </a:lvl1pPr>
          </a:lstStyle>
          <a:p>
            <a:pPr lvl="0"/>
            <a:r>
              <a:rPr lang="en-US" dirty="0"/>
              <a:t>Slide title, Ericsson Hilda Light 40pt, Ericsson Black, max 2-lines</a:t>
            </a:r>
          </a:p>
        </p:txBody>
      </p:sp>
      <p:sp>
        <p:nvSpPr>
          <p:cNvPr id="3"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44ECCE6-4D94-443E-8C20-CA233A5C0572}"/>
              </a:ext>
            </a:extLst>
          </p:cNvPr>
          <p:cNvSpPr txBox="1"/>
          <p:nvPr userDrawn="1"/>
        </p:nvSpPr>
        <p:spPr>
          <a:xfrm>
            <a:off x="421638"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tx1"/>
                </a:solidFill>
                <a:latin typeface="+mn-lt"/>
              </a:rPr>
              <a:t>  |  2023-12-20  |  Page </a:t>
            </a:r>
            <a:fld id="{F61F0294-D74C-40C6-9276-D5D2FEDA1302}" type="slidenum">
              <a:rPr lang="en-US" sz="800" b="0" i="0" u="none" smtClean="0">
                <a:solidFill>
                  <a:schemeClr val="tx1"/>
                </a:solidFill>
                <a:latin typeface="+mn-lt"/>
              </a:rPr>
              <a:t>‹#›</a:t>
            </a:fld>
            <a:endParaRPr lang="en-US" sz="800" b="0" i="0" u="none" dirty="0">
              <a:solidFill>
                <a:schemeClr val="tx1"/>
              </a:solidFill>
              <a:latin typeface="+mn-lt"/>
            </a:endParaRPr>
          </a:p>
        </p:txBody>
      </p:sp>
    </p:spTree>
    <p:extLst>
      <p:ext uri="{BB962C8B-B14F-4D97-AF65-F5344CB8AC3E}">
        <p14:creationId xmlns:p14="http://schemas.microsoft.com/office/powerpoint/2010/main" val="341545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10521950"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tx1"/>
                </a:solidFill>
              </a:defRPr>
            </a:lvl1pPr>
          </a:lstStyle>
          <a:p>
            <a:pPr lvl="0"/>
            <a:r>
              <a:rPr lang="en-US" dirty="0"/>
              <a:t>Use this layout for document slides when you need space for a long heading and big content area</a:t>
            </a:r>
          </a:p>
        </p:txBody>
      </p:sp>
      <p:sp>
        <p:nvSpPr>
          <p:cNvPr id="3" name="Content Placeholder 2">
            <a:extLst>
              <a:ext uri="{FF2B5EF4-FFF2-40B4-BE49-F238E27FC236}">
                <a16:creationId xmlns:a16="http://schemas.microsoft.com/office/drawing/2014/main" id="{810CFEFC-6AC8-4817-A0D3-6029D48BD293}"/>
              </a:ext>
            </a:extLst>
          </p:cNvPr>
          <p:cNvSpPr>
            <a:spLocks noGrp="1"/>
          </p:cNvSpPr>
          <p:nvPr>
            <p:ph sz="quarter" idx="10" hasCustomPrompt="1"/>
          </p:nvPr>
        </p:nvSpPr>
        <p:spPr>
          <a:xfrm>
            <a:off x="479425" y="1844675"/>
            <a:ext cx="11233150" cy="43926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2AD0284-E6BA-49D8-AB3F-D94DBB1D54F0}"/>
              </a:ext>
            </a:extLst>
          </p:cNvPr>
          <p:cNvSpPr txBox="1"/>
          <p:nvPr userDrawn="1"/>
        </p:nvSpPr>
        <p:spPr>
          <a:xfrm>
            <a:off x="421638"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tx1"/>
                </a:solidFill>
                <a:latin typeface="+mn-lt"/>
              </a:rPr>
              <a:t>  |  2023-12-20  |  Page </a:t>
            </a:r>
            <a:fld id="{132DAF85-3BD0-40F3-ACF7-EF605443016E}" type="slidenum">
              <a:rPr lang="en-US" sz="800" b="0" i="0" u="none" smtClean="0">
                <a:solidFill>
                  <a:schemeClr val="tx1"/>
                </a:solidFill>
                <a:latin typeface="+mn-lt"/>
              </a:rPr>
              <a:t>‹#›</a:t>
            </a:fld>
            <a:endParaRPr lang="en-US" sz="800" b="0" i="0" u="none" dirty="0">
              <a:solidFill>
                <a:schemeClr val="tx1"/>
              </a:solidFill>
              <a:latin typeface="+mn-lt"/>
            </a:endParaRPr>
          </a:p>
        </p:txBody>
      </p:sp>
    </p:spTree>
    <p:extLst>
      <p:ext uri="{BB962C8B-B14F-4D97-AF65-F5344CB8AC3E}">
        <p14:creationId xmlns:p14="http://schemas.microsoft.com/office/powerpoint/2010/main" val="344333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1 smaller column">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3F4EF873-DC0F-4698-BEC2-502DB043AA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tx1"/>
                </a:solidFill>
              </a:defRPr>
            </a:lvl1pPr>
          </a:lstStyle>
          <a:p>
            <a:pPr lvl="0"/>
            <a:r>
              <a:rPr lang="en-US" dirty="0"/>
              <a:t>Use this layout for presentations using short and crisp headings</a:t>
            </a:r>
          </a:p>
        </p:txBody>
      </p:sp>
      <p:sp>
        <p:nvSpPr>
          <p:cNvPr id="4" name="Content Placeholder 2">
            <a:extLst>
              <a:ext uri="{FF2B5EF4-FFF2-40B4-BE49-F238E27FC236}">
                <a16:creationId xmlns:a16="http://schemas.microsoft.com/office/drawing/2014/main" id="{784F54AF-EED6-486A-9ACA-42061F4AAE9A}"/>
              </a:ext>
            </a:extLst>
          </p:cNvPr>
          <p:cNvSpPr>
            <a:spLocks noGrp="1"/>
          </p:cNvSpPr>
          <p:nvPr>
            <p:ph sz="quarter" idx="11" hasCustomPrompt="1"/>
          </p:nvPr>
        </p:nvSpPr>
        <p:spPr>
          <a:xfrm>
            <a:off x="479425" y="1844675"/>
            <a:ext cx="8353426" cy="43926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DB8BC610-C1B0-4C6A-B5C2-80DA487CE5DE}"/>
              </a:ext>
            </a:extLst>
          </p:cNvPr>
          <p:cNvSpPr txBox="1"/>
          <p:nvPr userDrawn="1"/>
        </p:nvSpPr>
        <p:spPr>
          <a:xfrm>
            <a:off x="421638"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tx1"/>
                </a:solidFill>
                <a:latin typeface="+mn-lt"/>
              </a:rPr>
              <a:t>  |  2023-12-20  |  Page </a:t>
            </a:r>
            <a:fld id="{0F7CA155-41AB-4AE4-AFB8-767494C25ECB}" type="slidenum">
              <a:rPr lang="en-US" sz="800" b="0" i="0" u="none" smtClean="0">
                <a:solidFill>
                  <a:schemeClr val="tx1"/>
                </a:solidFill>
                <a:latin typeface="+mn-lt"/>
              </a:rPr>
              <a:t>‹#›</a:t>
            </a:fld>
            <a:endParaRPr lang="en-US" sz="800" b="0" i="0" u="none" dirty="0">
              <a:solidFill>
                <a:schemeClr val="tx1"/>
              </a:solidFill>
              <a:latin typeface="+mn-lt"/>
            </a:endParaRPr>
          </a:p>
        </p:txBody>
      </p:sp>
    </p:spTree>
    <p:extLst>
      <p:ext uri="{BB962C8B-B14F-4D97-AF65-F5344CB8AC3E}">
        <p14:creationId xmlns:p14="http://schemas.microsoft.com/office/powerpoint/2010/main" val="360799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891BF4C4-9DF9-4D9F-A738-37FBCD45AA68}"/>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tx1"/>
                </a:solidFill>
              </a:defRPr>
            </a:lvl1pPr>
          </a:lstStyle>
          <a:p>
            <a:pPr lvl="0"/>
            <a:r>
              <a:rPr lang="en-US" dirty="0"/>
              <a:t>Slide title, Ericsson Hilda Light 40pt, Ericsson Black, max 2-lines</a:t>
            </a:r>
          </a:p>
        </p:txBody>
      </p:sp>
      <p:sp>
        <p:nvSpPr>
          <p:cNvPr id="3" name="Content Placeholder 1"/>
          <p:cNvSpPr>
            <a:spLocks noGrp="1"/>
          </p:cNvSpPr>
          <p:nvPr>
            <p:ph sz="half" idx="1" hasCustomPrompt="1"/>
          </p:nvPr>
        </p:nvSpPr>
        <p:spPr>
          <a:xfrm>
            <a:off x="479425" y="1844675"/>
            <a:ext cx="5472113" cy="43926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Content Placeholder 3"/>
          <p:cNvSpPr>
            <a:spLocks noGrp="1"/>
          </p:cNvSpPr>
          <p:nvPr>
            <p:ph sz="quarter" idx="3" hasCustomPrompt="1"/>
          </p:nvPr>
        </p:nvSpPr>
        <p:spPr>
          <a:xfrm>
            <a:off x="6240463" y="1844674"/>
            <a:ext cx="5472112" cy="43926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3797230-5A6C-4718-8C90-CB9F2709B382}"/>
              </a:ext>
            </a:extLst>
          </p:cNvPr>
          <p:cNvSpPr txBox="1"/>
          <p:nvPr userDrawn="1"/>
        </p:nvSpPr>
        <p:spPr>
          <a:xfrm>
            <a:off x="421638"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tx1"/>
                </a:solidFill>
                <a:latin typeface="+mn-lt"/>
              </a:rPr>
              <a:t>  |  2023-12-20  |  Page </a:t>
            </a:r>
            <a:fld id="{4D1B507A-10AD-4B83-9FC1-51E391DA7AF6}" type="slidenum">
              <a:rPr lang="en-US" sz="800" b="0" i="0" u="none" smtClean="0">
                <a:solidFill>
                  <a:schemeClr val="tx1"/>
                </a:solidFill>
                <a:latin typeface="+mn-lt"/>
              </a:rPr>
              <a:t>‹#›</a:t>
            </a:fld>
            <a:endParaRPr lang="en-US" sz="800" b="0" i="0" u="none" dirty="0">
              <a:solidFill>
                <a:schemeClr val="tx1"/>
              </a:solidFill>
              <a:latin typeface="+mn-lt"/>
            </a:endParaRPr>
          </a:p>
        </p:txBody>
      </p:sp>
    </p:spTree>
    <p:extLst>
      <p:ext uri="{BB962C8B-B14F-4D97-AF65-F5344CB8AC3E}">
        <p14:creationId xmlns:p14="http://schemas.microsoft.com/office/powerpoint/2010/main" val="67588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0" name="Title_SM">
            <a:extLst>
              <a:ext uri="{FF2B5EF4-FFF2-40B4-BE49-F238E27FC236}">
                <a16:creationId xmlns:a16="http://schemas.microsoft.com/office/drawing/2014/main" id="{6B686A21-AA96-4B0A-B7CE-F4C6D5D31B32}"/>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tx1"/>
                </a:solidFill>
              </a:defRPr>
            </a:lvl1pPr>
          </a:lstStyle>
          <a:p>
            <a:pPr lvl="0"/>
            <a:r>
              <a:rPr lang="en-US" dirty="0"/>
              <a:t>Slide title, Ericsson Hilda Light 40pt, Ericsson Black, max 2-lines</a:t>
            </a:r>
          </a:p>
        </p:txBody>
      </p:sp>
      <p:sp>
        <p:nvSpPr>
          <p:cNvPr id="6" name="Content Placeholder 1"/>
          <p:cNvSpPr>
            <a:spLocks noGrp="1"/>
          </p:cNvSpPr>
          <p:nvPr>
            <p:ph sz="quarter" idx="11" hasCustomPrompt="1"/>
          </p:nvPr>
        </p:nvSpPr>
        <p:spPr>
          <a:xfrm>
            <a:off x="481052" y="1846580"/>
            <a:ext cx="3528000" cy="43926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8" name="Content Placeholder 2"/>
          <p:cNvSpPr>
            <a:spLocks noGrp="1"/>
          </p:cNvSpPr>
          <p:nvPr>
            <p:ph sz="quarter" idx="12" hasCustomPrompt="1"/>
          </p:nvPr>
        </p:nvSpPr>
        <p:spPr>
          <a:xfrm>
            <a:off x="4332814" y="1844674"/>
            <a:ext cx="3528000" cy="43926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Content Placeholder 3">
            <a:extLst>
              <a:ext uri="{FF2B5EF4-FFF2-40B4-BE49-F238E27FC236}">
                <a16:creationId xmlns:a16="http://schemas.microsoft.com/office/drawing/2014/main" id="{8E3794F8-471D-4987-945F-3C29BB03AB49}"/>
              </a:ext>
            </a:extLst>
          </p:cNvPr>
          <p:cNvSpPr>
            <a:spLocks noGrp="1"/>
          </p:cNvSpPr>
          <p:nvPr>
            <p:ph sz="quarter" idx="13" hasCustomPrompt="1"/>
          </p:nvPr>
        </p:nvSpPr>
        <p:spPr>
          <a:xfrm>
            <a:off x="8184575" y="1846580"/>
            <a:ext cx="3528000" cy="43926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2C8570FA-FAA3-4EFA-A4F1-01C285AE39DE}"/>
              </a:ext>
            </a:extLst>
          </p:cNvPr>
          <p:cNvSpPr txBox="1"/>
          <p:nvPr userDrawn="1"/>
        </p:nvSpPr>
        <p:spPr>
          <a:xfrm>
            <a:off x="421638"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tx1"/>
                </a:solidFill>
                <a:latin typeface="+mn-lt"/>
              </a:rPr>
              <a:t>  |  2023-12-20  |  Page </a:t>
            </a:r>
            <a:fld id="{EBBBE692-279F-4E38-8604-BBB6174BC423}" type="slidenum">
              <a:rPr lang="en-US" sz="800" b="0" i="0" u="none" smtClean="0">
                <a:solidFill>
                  <a:schemeClr val="tx1"/>
                </a:solidFill>
                <a:latin typeface="+mn-lt"/>
              </a:rPr>
              <a:t>‹#›</a:t>
            </a:fld>
            <a:endParaRPr lang="en-US" sz="800" b="0" i="0" u="none" dirty="0">
              <a:solidFill>
                <a:schemeClr val="tx1"/>
              </a:solidFill>
              <a:latin typeface="+mn-lt"/>
            </a:endParaRPr>
          </a:p>
        </p:txBody>
      </p:sp>
    </p:spTree>
    <p:extLst>
      <p:ext uri="{BB962C8B-B14F-4D97-AF65-F5344CB8AC3E}">
        <p14:creationId xmlns:p14="http://schemas.microsoft.com/office/powerpoint/2010/main" val="354572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F4D71A67-F349-4E68-B7B8-D53CE323A764}"/>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tx1"/>
                </a:solidFill>
              </a:defRPr>
            </a:lvl1pPr>
          </a:lstStyle>
          <a:p>
            <a:pPr lvl="0"/>
            <a:r>
              <a:rPr lang="en-US" dirty="0"/>
              <a:t>Slide title, Ericsson Hilda Light 40pt, Ericsson Black, max 2-lines</a:t>
            </a:r>
          </a:p>
        </p:txBody>
      </p:sp>
      <p:sp>
        <p:nvSpPr>
          <p:cNvPr id="4" name="Content Placeholder 1"/>
          <p:cNvSpPr>
            <a:spLocks noGrp="1"/>
          </p:cNvSpPr>
          <p:nvPr>
            <p:ph sz="quarter" idx="10" hasCustomPrompt="1"/>
          </p:nvPr>
        </p:nvSpPr>
        <p:spPr>
          <a:xfrm>
            <a:off x="479425" y="1844674"/>
            <a:ext cx="2592388" cy="43926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3359149" y="1844674"/>
            <a:ext cx="2592389" cy="43926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8" name="Content Placeholder 3"/>
          <p:cNvSpPr>
            <a:spLocks noGrp="1"/>
          </p:cNvSpPr>
          <p:nvPr>
            <p:ph sz="quarter" idx="12" hasCustomPrompt="1"/>
          </p:nvPr>
        </p:nvSpPr>
        <p:spPr>
          <a:xfrm>
            <a:off x="6240463" y="1844674"/>
            <a:ext cx="2592388" cy="439261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9" name="Content Placeholder 4"/>
          <p:cNvSpPr>
            <a:spLocks noGrp="1"/>
          </p:cNvSpPr>
          <p:nvPr>
            <p:ph sz="quarter" idx="13" hasCustomPrompt="1"/>
          </p:nvPr>
        </p:nvSpPr>
        <p:spPr>
          <a:xfrm>
            <a:off x="9120188" y="1844674"/>
            <a:ext cx="2592387" cy="43926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A55C34B4-681E-4FDA-A9BB-6BC31D94C8D6}"/>
              </a:ext>
            </a:extLst>
          </p:cNvPr>
          <p:cNvSpPr txBox="1"/>
          <p:nvPr userDrawn="1"/>
        </p:nvSpPr>
        <p:spPr>
          <a:xfrm>
            <a:off x="421638"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tx1"/>
                </a:solidFill>
                <a:latin typeface="+mn-lt"/>
              </a:rPr>
              <a:t>  |  2023-12-20  |  Page </a:t>
            </a:r>
            <a:fld id="{1CE64E54-4CA6-4B0D-9C37-B50AE55F6378}" type="slidenum">
              <a:rPr lang="en-US" sz="800" b="0" i="0" u="none" smtClean="0">
                <a:solidFill>
                  <a:schemeClr val="tx1"/>
                </a:solidFill>
                <a:latin typeface="+mn-lt"/>
              </a:rPr>
              <a:t>‹#›</a:t>
            </a:fld>
            <a:endParaRPr lang="en-US" sz="800" b="0" i="0" u="none" dirty="0">
              <a:solidFill>
                <a:schemeClr val="tx1"/>
              </a:solidFill>
              <a:latin typeface="+mn-lt"/>
            </a:endParaRPr>
          </a:p>
        </p:txBody>
      </p:sp>
    </p:spTree>
    <p:extLst>
      <p:ext uri="{BB962C8B-B14F-4D97-AF65-F5344CB8AC3E}">
        <p14:creationId xmlns:p14="http://schemas.microsoft.com/office/powerpoint/2010/main" val="227589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_SM"/>
          <p:cNvSpPr>
            <a:spLocks noGrp="1" noChangeArrowheads="1"/>
          </p:cNvSpPr>
          <p:nvPr>
            <p:ph type="title"/>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p>
            <a:pPr lvl="0"/>
            <a:r>
              <a:rPr lang="en-US" dirty="0"/>
              <a:t>Slide title, Ericsson Hilda Light 40pt, Ericsson Black, max 2-lines</a:t>
            </a:r>
          </a:p>
        </p:txBody>
      </p:sp>
      <p:sp>
        <p:nvSpPr>
          <p:cNvPr id="8" name="Text Placeholder 2">
            <a:extLst>
              <a:ext uri="{FF2B5EF4-FFF2-40B4-BE49-F238E27FC236}">
                <a16:creationId xmlns:a16="http://schemas.microsoft.com/office/drawing/2014/main" id="{483145CE-A2DE-4236-A4F9-8AE088671CA5}"/>
              </a:ext>
            </a:extLst>
          </p:cNvPr>
          <p:cNvSpPr>
            <a:spLocks noGrp="1"/>
          </p:cNvSpPr>
          <p:nvPr>
            <p:ph type="body" idx="1"/>
          </p:nvPr>
        </p:nvSpPr>
        <p:spPr>
          <a:xfrm>
            <a:off x="479425" y="1844674"/>
            <a:ext cx="11233150" cy="4392613"/>
          </a:xfrm>
          <a:prstGeom prst="rect">
            <a:avLst/>
          </a:prstGeom>
        </p:spPr>
        <p:txBody>
          <a:bodyPr vert="horz" lIns="72000" tIns="36000" rIns="7200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pic>
        <p:nvPicPr>
          <p:cNvPr id="7" name="Graphic 6">
            <a:extLst>
              <a:ext uri="{FF2B5EF4-FFF2-40B4-BE49-F238E27FC236}">
                <a16:creationId xmlns:a16="http://schemas.microsoft.com/office/drawing/2014/main" id="{ECFCA6C0-C300-46F3-8D05-D936BF801E76}"/>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3088" y="476251"/>
            <a:ext cx="256032" cy="256032"/>
          </a:xfrm>
          <a:prstGeom prst="rect">
            <a:avLst/>
          </a:prstGeom>
        </p:spPr>
      </p:pic>
    </p:spTree>
    <p:extLst>
      <p:ext uri="{BB962C8B-B14F-4D97-AF65-F5344CB8AC3E}">
        <p14:creationId xmlns:p14="http://schemas.microsoft.com/office/powerpoint/2010/main" val="2523064765"/>
      </p:ext>
    </p:extLst>
  </p:cSld>
  <p:clrMap bg1="lt1" tx1="dk1" bg2="lt2" tx2="dk2" accent1="accent1" accent2="accent2" accent3="accent3" accent4="accent4" accent5="accent5" accent6="accent6" hlink="hlink" folHlink="folHlink"/>
  <p:sldLayoutIdLst>
    <p:sldLayoutId id="2147483661" r:id="rId1"/>
    <p:sldLayoutId id="2147483707" r:id="rId2"/>
    <p:sldLayoutId id="2147483709" r:id="rId3"/>
    <p:sldLayoutId id="2147483673" r:id="rId4"/>
    <p:sldLayoutId id="2147483706" r:id="rId5"/>
    <p:sldLayoutId id="2147483694" r:id="rId6"/>
    <p:sldLayoutId id="2147483675" r:id="rId7"/>
    <p:sldLayoutId id="2147483696" r:id="rId8"/>
    <p:sldLayoutId id="2147483678" r:id="rId9"/>
    <p:sldLayoutId id="2147483690" r:id="rId10"/>
    <p:sldLayoutId id="2147483681" r:id="rId11"/>
    <p:sldLayoutId id="2147483692" r:id="rId12"/>
    <p:sldLayoutId id="2147483705" r:id="rId13"/>
  </p:sldLayoutIdLst>
  <p:hf sldNum="0" hdr="0" ftr="0" dt="0"/>
  <p:txStyles>
    <p:title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p:titleStyle>
    <p:body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A4A3A4"/>
          </p15:clr>
        </p15:guide>
        <p15:guide id="2" pos="302">
          <p15:clr>
            <a:srgbClr val="A4A3A4"/>
          </p15:clr>
        </p15:guide>
        <p15:guide id="3" pos="1935">
          <p15:clr>
            <a:srgbClr val="A4A3A4"/>
          </p15:clr>
        </p15:guide>
        <p15:guide id="4" orient="horz" pos="981">
          <p15:clr>
            <a:srgbClr val="A4A3A4"/>
          </p15:clr>
        </p15:guide>
        <p15:guide id="6" pos="2116">
          <p15:clr>
            <a:srgbClr val="A4A3A4"/>
          </p15:clr>
        </p15:guide>
        <p15:guide id="7" pos="3931">
          <p15:clr>
            <a:srgbClr val="A4A3A4"/>
          </p15:clr>
        </p15:guide>
        <p15:guide id="9" pos="3749">
          <p15:clr>
            <a:srgbClr val="A4A3A4"/>
          </p15:clr>
        </p15:guide>
        <p15:guide id="10" pos="5564">
          <p15:clr>
            <a:srgbClr val="A4A3A4"/>
          </p15:clr>
        </p15:guide>
        <p15:guide id="12" pos="5745">
          <p15:clr>
            <a:srgbClr val="A4A3A4"/>
          </p15:clr>
        </p15:guide>
        <p15:guide id="13" pos="7378">
          <p15:clr>
            <a:srgbClr val="A4A3A4"/>
          </p15:clr>
        </p15:guide>
        <p15:guide id="16" orient="horz" pos="2478">
          <p15:clr>
            <a:srgbClr val="A4A3A4"/>
          </p15:clr>
        </p15:guide>
        <p15:guide id="17" orient="horz" pos="2614">
          <p15:clr>
            <a:srgbClr val="A4A3A4"/>
          </p15:clr>
        </p15:guide>
        <p15:guide id="18" orient="horz" pos="3929">
          <p15:clr>
            <a:srgbClr val="A4A3A4"/>
          </p15:clr>
        </p15:guide>
        <p15:guide id="19" orient="horz" pos="4110">
          <p15:clr>
            <a:srgbClr val="A4A3A4"/>
          </p15:clr>
        </p15:guide>
        <p15:guide id="20" orient="horz" pos="116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25.xml"/><Relationship Id="rId1" Type="http://schemas.openxmlformats.org/officeDocument/2006/relationships/customXml" Target="../../customXml/item12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customXml" Target="../../customXml/item141.xml"/><Relationship Id="rId1" Type="http://schemas.openxmlformats.org/officeDocument/2006/relationships/customXml" Target="../../customXml/item140.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71.xml"/><Relationship Id="rId1" Type="http://schemas.openxmlformats.org/officeDocument/2006/relationships/customXml" Target="../../customXml/item170.xml"/><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6.xml"/><Relationship Id="rId7" Type="http://schemas.openxmlformats.org/officeDocument/2006/relationships/package" Target="../embeddings/Microsoft_Excel_Worksheet1.xlsx"/><Relationship Id="rId12" Type="http://schemas.openxmlformats.org/officeDocument/2006/relationships/image" Target="../media/image17.wmf"/><Relationship Id="rId2" Type="http://schemas.openxmlformats.org/officeDocument/2006/relationships/customXml" Target="../../customXml/item103.xml"/><Relationship Id="rId1" Type="http://schemas.openxmlformats.org/officeDocument/2006/relationships/customXml" Target="../../customXml/item89.xml"/><Relationship Id="rId6" Type="http://schemas.openxmlformats.org/officeDocument/2006/relationships/image" Target="../media/image14.png"/><Relationship Id="rId11" Type="http://schemas.openxmlformats.org/officeDocument/2006/relationships/oleObject" Target="../embeddings/oleObject2.bin"/><Relationship Id="rId5" Type="http://schemas.openxmlformats.org/officeDocument/2006/relationships/image" Target="../media/image6.png"/><Relationship Id="rId10" Type="http://schemas.openxmlformats.org/officeDocument/2006/relationships/image" Target="../media/image16.wmf"/><Relationship Id="rId4" Type="http://schemas.openxmlformats.org/officeDocument/2006/relationships/notesSlide" Target="../notesSlides/notesSlide5.xml"/><Relationship Id="rId9"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slideLayout" Target="../slideLayouts/slideLayout6.xml"/><Relationship Id="rId7" Type="http://schemas.openxmlformats.org/officeDocument/2006/relationships/image" Target="../media/image19.emf"/><Relationship Id="rId2" Type="http://schemas.openxmlformats.org/officeDocument/2006/relationships/customXml" Target="../../customXml/item87.xml"/><Relationship Id="rId1" Type="http://schemas.openxmlformats.org/officeDocument/2006/relationships/customXml" Target="../../customXml/item78.xml"/><Relationship Id="rId6" Type="http://schemas.openxmlformats.org/officeDocument/2006/relationships/package" Target="../embeddings/Microsoft_Excel_Worksheet2.xlsx"/><Relationship Id="rId5"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20.emf"/></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slideLayout" Target="../slideLayouts/slideLayout6.xml"/><Relationship Id="rId7" Type="http://schemas.openxmlformats.org/officeDocument/2006/relationships/package" Target="../embeddings/Microsoft_Excel_Worksheet4.xlsx"/><Relationship Id="rId2" Type="http://schemas.openxmlformats.org/officeDocument/2006/relationships/customXml" Target="../../customXml/item135.xml"/><Relationship Id="rId1" Type="http://schemas.openxmlformats.org/officeDocument/2006/relationships/customXml" Target="../../customXml/item13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4.emf"/><Relationship Id="rId4" Type="http://schemas.openxmlformats.org/officeDocument/2006/relationships/image" Target="../media/image6.png"/><Relationship Id="rId9" Type="http://schemas.openxmlformats.org/officeDocument/2006/relationships/package" Target="../embeddings/Microsoft_Excel_Worksheet5.xlsx"/></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28.png"/><Relationship Id="rId2" Type="http://schemas.openxmlformats.org/officeDocument/2006/relationships/customXml" Target="../../customXml/item130.xml"/><Relationship Id="rId1" Type="http://schemas.openxmlformats.org/officeDocument/2006/relationships/customXml" Target="../../customXml/item1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32.png"/><Relationship Id="rId2" Type="http://schemas.openxmlformats.org/officeDocument/2006/relationships/customXml" Target="../../customXml/item133.xml"/><Relationship Id="rId1" Type="http://schemas.openxmlformats.org/officeDocument/2006/relationships/customXml" Target="../../customXml/item13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slideLayout" Target="../slideLayouts/slideLayout6.xm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customXml" Target="../../customXml/item54.xml"/><Relationship Id="rId1" Type="http://schemas.openxmlformats.org/officeDocument/2006/relationships/customXml" Target="../../customXml/item3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6.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6.xml"/><Relationship Id="rId7" Type="http://schemas.openxmlformats.org/officeDocument/2006/relationships/image" Target="../media/image47.png"/><Relationship Id="rId2" Type="http://schemas.openxmlformats.org/officeDocument/2006/relationships/customXml" Target="../../customXml/item173.xml"/><Relationship Id="rId1" Type="http://schemas.openxmlformats.org/officeDocument/2006/relationships/customXml" Target="../../customXml/item17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7.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customXml" Target="../../customXml/item85.xml"/><Relationship Id="rId1" Type="http://schemas.openxmlformats.org/officeDocument/2006/relationships/customXml" Target="../../customXml/item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customXml" Target="../../customXml/item66.xml"/><Relationship Id="rId1" Type="http://schemas.openxmlformats.org/officeDocument/2006/relationships/customXml" Target="../../customXml/item9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customXml" Target="../../customXml/item149.xml"/><Relationship Id="rId1" Type="http://schemas.openxmlformats.org/officeDocument/2006/relationships/customXml" Target="../../customXml/item148.xml"/><Relationship Id="rId6" Type="http://schemas.openxmlformats.org/officeDocument/2006/relationships/image" Target="../media/image56.png"/><Relationship Id="rId5" Type="http://schemas.openxmlformats.org/officeDocument/2006/relationships/chart" Target="../charts/chart1.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26.xml"/><Relationship Id="rId1" Type="http://schemas.openxmlformats.org/officeDocument/2006/relationships/customXml" Target="../../customXml/item127.xml"/><Relationship Id="rId5" Type="http://schemas.openxmlformats.org/officeDocument/2006/relationships/image" Target="../media/image6.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51.xml"/><Relationship Id="rId1" Type="http://schemas.openxmlformats.org/officeDocument/2006/relationships/customXml" Target="../../customXml/item150.xml"/><Relationship Id="rId5" Type="http://schemas.openxmlformats.org/officeDocument/2006/relationships/image" Target="../media/image6.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53.xml"/><Relationship Id="rId1" Type="http://schemas.openxmlformats.org/officeDocument/2006/relationships/customXml" Target="../../customXml/item152.xml"/><Relationship Id="rId5" Type="http://schemas.openxmlformats.org/officeDocument/2006/relationships/image" Target="../media/image6.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55.xml"/><Relationship Id="rId1" Type="http://schemas.openxmlformats.org/officeDocument/2006/relationships/customXml" Target="../../customXml/item154.xml"/><Relationship Id="rId5" Type="http://schemas.openxmlformats.org/officeDocument/2006/relationships/image" Target="../media/image6.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62.xml"/><Relationship Id="rId1" Type="http://schemas.openxmlformats.org/officeDocument/2006/relationships/customXml" Target="../../customXml/item163.xml"/><Relationship Id="rId6" Type="http://schemas.openxmlformats.org/officeDocument/2006/relationships/image" Target="../media/image6.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65.xml"/><Relationship Id="rId1" Type="http://schemas.openxmlformats.org/officeDocument/2006/relationships/customXml" Target="../../customXml/item164.xml"/><Relationship Id="rId6" Type="http://schemas.openxmlformats.org/officeDocument/2006/relationships/image" Target="../media/image6.png"/><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66.xml"/><Relationship Id="rId1" Type="http://schemas.openxmlformats.org/officeDocument/2006/relationships/customXml" Target="../../customXml/item167.xml"/><Relationship Id="rId5" Type="http://schemas.openxmlformats.org/officeDocument/2006/relationships/image" Target="../media/image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3.xml"/><Relationship Id="rId1" Type="http://schemas.openxmlformats.org/officeDocument/2006/relationships/customXml" Target="../../customXml/item26.xml"/><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91.xml"/><Relationship Id="rId1" Type="http://schemas.openxmlformats.org/officeDocument/2006/relationships/customXml" Target="../../customXml/item190.xml"/><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79.xml"/><Relationship Id="rId1" Type="http://schemas.openxmlformats.org/officeDocument/2006/relationships/customXml" Target="../../customXml/item178.xml"/><Relationship Id="rId5" Type="http://schemas.openxmlformats.org/officeDocument/2006/relationships/image" Target="../media/image6.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81.xml"/><Relationship Id="rId1" Type="http://schemas.openxmlformats.org/officeDocument/2006/relationships/customXml" Target="../../customXml/item180.xml"/><Relationship Id="rId5" Type="http://schemas.openxmlformats.org/officeDocument/2006/relationships/image" Target="../media/image6.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89.xml"/><Relationship Id="rId1" Type="http://schemas.openxmlformats.org/officeDocument/2006/relationships/customXml" Target="../../customXml/item188.xml"/><Relationship Id="rId5" Type="http://schemas.openxmlformats.org/officeDocument/2006/relationships/image" Target="../media/image6.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83.xml"/><Relationship Id="rId1" Type="http://schemas.openxmlformats.org/officeDocument/2006/relationships/customXml" Target="../../customXml/item182.xml"/><Relationship Id="rId5" Type="http://schemas.openxmlformats.org/officeDocument/2006/relationships/image" Target="../media/image6.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29.xml"/><Relationship Id="rId1" Type="http://schemas.openxmlformats.org/officeDocument/2006/relationships/customXml" Target="../../customXml/item128.xml"/><Relationship Id="rId5" Type="http://schemas.openxmlformats.org/officeDocument/2006/relationships/image" Target="../media/image6.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39.xml"/><Relationship Id="rId1" Type="http://schemas.openxmlformats.org/officeDocument/2006/relationships/customXml" Target="../../customXml/item138.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56.xml"/><Relationship Id="rId1" Type="http://schemas.openxmlformats.org/officeDocument/2006/relationships/customXml" Target="../../customXml/item157.xml"/><Relationship Id="rId5" Type="http://schemas.openxmlformats.org/officeDocument/2006/relationships/image" Target="../media/image6.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69.xml"/><Relationship Id="rId1" Type="http://schemas.openxmlformats.org/officeDocument/2006/relationships/customXml" Target="../../customXml/item168.xml"/><Relationship Id="rId5" Type="http://schemas.openxmlformats.org/officeDocument/2006/relationships/image" Target="../media/image6.png"/><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75.xml"/><Relationship Id="rId1" Type="http://schemas.openxmlformats.org/officeDocument/2006/relationships/customXml" Target="../../customXml/item174.xml"/><Relationship Id="rId5" Type="http://schemas.openxmlformats.org/officeDocument/2006/relationships/image" Target="../media/image6.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59.xml"/><Relationship Id="rId1" Type="http://schemas.openxmlformats.org/officeDocument/2006/relationships/customXml" Target="../../customXml/item110.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77.xml"/><Relationship Id="rId1" Type="http://schemas.openxmlformats.org/officeDocument/2006/relationships/customXml" Target="../../customXml/item176.xml"/><Relationship Id="rId6" Type="http://schemas.openxmlformats.org/officeDocument/2006/relationships/image" Target="../media/image6.png"/><Relationship Id="rId5" Type="http://schemas.openxmlformats.org/officeDocument/2006/relationships/image" Target="../media/image78.pn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37.xml"/><Relationship Id="rId1" Type="http://schemas.openxmlformats.org/officeDocument/2006/relationships/customXml" Target="../../customXml/item136.xml"/><Relationship Id="rId6" Type="http://schemas.openxmlformats.org/officeDocument/2006/relationships/image" Target="../media/image79.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80.xml"/><Relationship Id="rId1" Type="http://schemas.openxmlformats.org/officeDocument/2006/relationships/customXml" Target="../../customXml/item63.xml"/><Relationship Id="rId5" Type="http://schemas.openxmlformats.org/officeDocument/2006/relationships/image" Target="../media/image80.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43.xml"/><Relationship Id="rId1" Type="http://schemas.openxmlformats.org/officeDocument/2006/relationships/customXml" Target="../../customXml/item142.xml"/><Relationship Id="rId6" Type="http://schemas.openxmlformats.org/officeDocument/2006/relationships/image" Target="../media/image82.png"/><Relationship Id="rId5" Type="http://schemas.openxmlformats.org/officeDocument/2006/relationships/image" Target="../media/image6.png"/><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59.xml"/><Relationship Id="rId1" Type="http://schemas.openxmlformats.org/officeDocument/2006/relationships/customXml" Target="../../customXml/item158.xml"/><Relationship Id="rId5" Type="http://schemas.openxmlformats.org/officeDocument/2006/relationships/image" Target="../media/image83.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61.xml"/><Relationship Id="rId1" Type="http://schemas.openxmlformats.org/officeDocument/2006/relationships/customXml" Target="../../customXml/item160.xml"/><Relationship Id="rId5" Type="http://schemas.openxmlformats.org/officeDocument/2006/relationships/image" Target="../media/image84.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85.xml"/><Relationship Id="rId1" Type="http://schemas.openxmlformats.org/officeDocument/2006/relationships/customXml" Target="../../customXml/item184.xml"/><Relationship Id="rId5" Type="http://schemas.openxmlformats.org/officeDocument/2006/relationships/image" Target="../media/image6.png"/><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87.xml"/><Relationship Id="rId1" Type="http://schemas.openxmlformats.org/officeDocument/2006/relationships/customXml" Target="../../customXml/item186.xml"/><Relationship Id="rId5" Type="http://schemas.openxmlformats.org/officeDocument/2006/relationships/image" Target="../media/image6.png"/><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40.xml"/><Relationship Id="rId1" Type="http://schemas.openxmlformats.org/officeDocument/2006/relationships/customXml" Target="../../customXml/item1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25.xml"/><Relationship Id="rId1" Type="http://schemas.openxmlformats.org/officeDocument/2006/relationships/customXml" Target="../../customXml/item109.xml"/><Relationship Id="rId5" Type="http://schemas.openxmlformats.org/officeDocument/2006/relationships/image" Target="../media/image6.png"/><Relationship Id="rId4" Type="http://schemas.openxmlformats.org/officeDocument/2006/relationships/hyperlink" Target="https://cpistore.internal.ericsson.com/elex?id=43231&amp;ORPA=retainability&amp;SR=TOPIC&amp;FN=344_10056-HSD10102Uen.G.html#TOP"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71.xml"/><Relationship Id="rId1" Type="http://schemas.openxmlformats.org/officeDocument/2006/relationships/customXml" Target="../../customXml/item56.xml"/><Relationship Id="rId6" Type="http://schemas.openxmlformats.org/officeDocument/2006/relationships/image" Target="../media/image9.wmf"/><Relationship Id="rId5" Type="http://schemas.openxmlformats.org/officeDocument/2006/relationships/package" Target="../embeddings/Microsoft_Excel_Worksheet.xlsx"/><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customXml" Target="../../customXml/item23.xml"/><Relationship Id="rId1" Type="http://schemas.openxmlformats.org/officeDocument/2006/relationships/customXml" Target="../../customXml/item50.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7.xml"/><Relationship Id="rId1" Type="http://schemas.openxmlformats.org/officeDocument/2006/relationships/customXml" Target="../../customXml/item18.xml"/><Relationship Id="rId4"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47.xml"/><Relationship Id="rId1" Type="http://schemas.openxmlformats.org/officeDocument/2006/relationships/customXml" Target="../../customXml/item14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45.xml"/><Relationship Id="rId1" Type="http://schemas.openxmlformats.org/officeDocument/2006/relationships/customXml" Target="../../customXml/item14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3.xml"/><Relationship Id="rId1" Type="http://schemas.openxmlformats.org/officeDocument/2006/relationships/customXml" Target="../../customXml/item55.xml"/><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39.xml"/><Relationship Id="rId1" Type="http://schemas.openxmlformats.org/officeDocument/2006/relationships/customXml" Target="../../customXml/item120.xml"/><Relationship Id="rId5" Type="http://schemas.openxmlformats.org/officeDocument/2006/relationships/image" Target="../media/image6.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with medium confidence">
            <a:extLst>
              <a:ext uri="{FF2B5EF4-FFF2-40B4-BE49-F238E27FC236}">
                <a16:creationId xmlns:a16="http://schemas.microsoft.com/office/drawing/2014/main" id="{2FAB2FFE-9044-4610-9E80-BFD78EBB30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7">
            <a:extLst>
              <a:ext uri="{FF2B5EF4-FFF2-40B4-BE49-F238E27FC236}">
                <a16:creationId xmlns:a16="http://schemas.microsoft.com/office/drawing/2014/main" id="{D731ECFF-8A5D-4C7F-B607-F5CB5C429299}"/>
              </a:ext>
            </a:extLst>
          </p:cNvPr>
          <p:cNvSpPr txBox="1">
            <a:spLocks/>
          </p:cNvSpPr>
          <p:nvPr/>
        </p:nvSpPr>
        <p:spPr>
          <a:xfrm>
            <a:off x="1774826" y="598198"/>
            <a:ext cx="8353426" cy="3457576"/>
          </a:xfrm>
          <a:prstGeom prst="rect">
            <a:avLst/>
          </a:prstGeom>
        </p:spPr>
        <p:txBody>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marR="0" lvl="0" indent="0" algn="l" defTabSz="914400" rtl="0" eaLnBrk="1" fontAlgn="base" latinLnBrk="0" hangingPunct="1">
              <a:lnSpc>
                <a:spcPct val="85000"/>
              </a:lnSpc>
              <a:spcBef>
                <a:spcPts val="300"/>
              </a:spcBef>
              <a:spcAft>
                <a:spcPct val="0"/>
              </a:spcAft>
              <a:buClrTx/>
              <a:buSzTx/>
              <a:buFontTx/>
              <a:buNone/>
              <a:tabLst/>
              <a:defRPr/>
            </a:pPr>
            <a:r>
              <a:rPr lang="en-US" sz="4800" b="1" dirty="0"/>
              <a:t>TT OPTIMIZATION PROJECT</a:t>
            </a:r>
            <a:r>
              <a:rPr lang="en-US" sz="6000" b="1" dirty="0">
                <a:latin typeface="Ericsson Hilda Light"/>
              </a:rPr>
              <a:t> REPORT</a:t>
            </a:r>
            <a:endParaRPr lang="en-US" sz="4800" b="1" dirty="0"/>
          </a:p>
        </p:txBody>
      </p:sp>
      <p:sp>
        <p:nvSpPr>
          <p:cNvPr id="3" name="Subtitle 13">
            <a:extLst>
              <a:ext uri="{FF2B5EF4-FFF2-40B4-BE49-F238E27FC236}">
                <a16:creationId xmlns:a16="http://schemas.microsoft.com/office/drawing/2014/main" id="{E0B9CDCC-2BF2-4775-910F-DF3BE4E3BB3F}"/>
              </a:ext>
            </a:extLst>
          </p:cNvPr>
          <p:cNvSpPr txBox="1">
            <a:spLocks/>
          </p:cNvSpPr>
          <p:nvPr/>
        </p:nvSpPr>
        <p:spPr>
          <a:xfrm>
            <a:off x="479425" y="4149725"/>
            <a:ext cx="5472114" cy="2087563"/>
          </a:xfrm>
          <a:prstGeom prst="rect">
            <a:avLst/>
          </a:prstGeom>
        </p:spPr>
        <p:txBody>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kumimoji="0" lang="en-US" sz="2400" b="1" i="0" u="none" strike="noStrike" kern="1000" cap="none" spc="-30" normalizeH="0" baseline="0" noProof="0" dirty="0">
                <a:ln>
                  <a:noFill/>
                </a:ln>
                <a:effectLst/>
                <a:uLnTx/>
                <a:uFillTx/>
                <a:latin typeface="Ericsson Hilda"/>
                <a:ea typeface="+mn-ea"/>
                <a:cs typeface="+mn-cs"/>
              </a:rPr>
              <a:t>2G 3G 4G OPTIMIZATION AREA : </a:t>
            </a:r>
          </a:p>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lang="en-US" sz="1800" b="1" dirty="0">
                <a:latin typeface="Ericsson Hilda"/>
              </a:rPr>
              <a:t>SOUSSE</a:t>
            </a:r>
          </a:p>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lang="en-US" sz="1800" b="1" dirty="0">
                <a:latin typeface="Ericsson Hilda"/>
              </a:rPr>
              <a:t>MONASTIR</a:t>
            </a:r>
          </a:p>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kumimoji="0" lang="en-US" sz="1800" b="1" i="0" u="none" strike="noStrike" kern="1000" cap="none" spc="-30" normalizeH="0" baseline="0" noProof="0" dirty="0">
                <a:ln>
                  <a:noFill/>
                </a:ln>
                <a:effectLst/>
                <a:uLnTx/>
                <a:uFillTx/>
                <a:latin typeface="Ericsson Hilda"/>
                <a:ea typeface="+mn-ea"/>
                <a:cs typeface="+mn-cs"/>
              </a:rPr>
              <a:t>MAHDIA</a:t>
            </a:r>
          </a:p>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lang="en-US" sz="1800" b="1" dirty="0">
                <a:latin typeface="Ericsson Hilda"/>
              </a:rPr>
              <a:t>KAIROUAN</a:t>
            </a:r>
            <a:endParaRPr kumimoji="0" lang="en-US" sz="1800" b="1" i="0" u="none" strike="noStrike" kern="1000" cap="none" spc="-30" normalizeH="0" baseline="0" noProof="0" dirty="0">
              <a:ln>
                <a:noFill/>
              </a:ln>
              <a:effectLst/>
              <a:uLnTx/>
              <a:uFillTx/>
              <a:latin typeface="Ericsson Hilda"/>
              <a:ea typeface="+mn-ea"/>
              <a:cs typeface="+mn-cs"/>
            </a:endParaRPr>
          </a:p>
        </p:txBody>
      </p:sp>
      <p:sp>
        <p:nvSpPr>
          <p:cNvPr id="4" name="Content Placeholder 14">
            <a:extLst>
              <a:ext uri="{FF2B5EF4-FFF2-40B4-BE49-F238E27FC236}">
                <a16:creationId xmlns:a16="http://schemas.microsoft.com/office/drawing/2014/main" id="{F82BBAC8-6B22-4383-AF77-5ED162C2D1C0}"/>
              </a:ext>
            </a:extLst>
          </p:cNvPr>
          <p:cNvSpPr txBox="1">
            <a:spLocks/>
          </p:cNvSpPr>
          <p:nvPr/>
        </p:nvSpPr>
        <p:spPr>
          <a:xfrm>
            <a:off x="6240463" y="6264000"/>
            <a:ext cx="1910479" cy="262800"/>
          </a:xfrm>
          <a:prstGeom prst="rect">
            <a:avLst/>
          </a:prstGeom>
        </p:spPr>
        <p:txBody>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marR="0" lvl="0" indent="0" algn="l"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kumimoji="0" lang="en-US" sz="1100" b="0" i="0" u="none" strike="noStrike" kern="1000" cap="none" spc="-30" normalizeH="0" baseline="0" noProof="0" dirty="0">
                <a:ln>
                  <a:noFill/>
                </a:ln>
                <a:effectLst/>
                <a:uLnTx/>
                <a:uFillTx/>
                <a:latin typeface="Ericsson Hilda"/>
                <a:ea typeface="+mn-ea"/>
                <a:cs typeface="+mn-cs"/>
              </a:rPr>
              <a:t>ERICSSON </a:t>
            </a:r>
            <a:r>
              <a:rPr lang="en-US" sz="1100" dirty="0">
                <a:latin typeface="Ericsson Hilda"/>
              </a:rPr>
              <a:t>RAN TEAM</a:t>
            </a:r>
            <a:endParaRPr kumimoji="0" lang="en-US" sz="1100" b="0" i="0" u="none" strike="noStrike" kern="1000" cap="none" spc="-30" normalizeH="0" baseline="0" noProof="0" dirty="0">
              <a:ln>
                <a:noFill/>
              </a:ln>
              <a:effectLst/>
              <a:uLnTx/>
              <a:uFillTx/>
              <a:latin typeface="Ericsson Hilda"/>
              <a:ea typeface="+mn-ea"/>
              <a:cs typeface="+mn-cs"/>
            </a:endParaRPr>
          </a:p>
        </p:txBody>
      </p:sp>
      <p:sp>
        <p:nvSpPr>
          <p:cNvPr id="5" name="Content Placeholder 15">
            <a:extLst>
              <a:ext uri="{FF2B5EF4-FFF2-40B4-BE49-F238E27FC236}">
                <a16:creationId xmlns:a16="http://schemas.microsoft.com/office/drawing/2014/main" id="{D4E66413-9426-48B4-AC85-E7B3F4E1C550}"/>
              </a:ext>
            </a:extLst>
          </p:cNvPr>
          <p:cNvSpPr txBox="1">
            <a:spLocks/>
          </p:cNvSpPr>
          <p:nvPr/>
        </p:nvSpPr>
        <p:spPr>
          <a:xfrm>
            <a:off x="8229600" y="6264000"/>
            <a:ext cx="2515041" cy="262800"/>
          </a:xfrm>
          <a:prstGeom prst="rect">
            <a:avLst/>
          </a:prstGeom>
        </p:spPr>
        <p:txBody>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marR="0" lvl="0" indent="0" algn="ctr"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kumimoji="0" lang="en-US" sz="1100" b="0" i="0" u="none" strike="noStrike" kern="1000" cap="none" spc="-30" normalizeH="0" baseline="0" noProof="0" dirty="0">
                <a:ln>
                  <a:noFill/>
                </a:ln>
                <a:effectLst/>
                <a:uLnTx/>
                <a:uFillTx/>
                <a:latin typeface="Ericsson Hilda"/>
                <a:ea typeface="+mn-ea"/>
                <a:cs typeface="+mn-cs"/>
              </a:rPr>
              <a:t>ERICSSON TUNISIA</a:t>
            </a:r>
          </a:p>
        </p:txBody>
      </p:sp>
      <p:sp>
        <p:nvSpPr>
          <p:cNvPr id="6" name="Content Placeholder 16">
            <a:extLst>
              <a:ext uri="{FF2B5EF4-FFF2-40B4-BE49-F238E27FC236}">
                <a16:creationId xmlns:a16="http://schemas.microsoft.com/office/drawing/2014/main" id="{4875EC51-9ADC-4E6E-8733-75F96DFA251A}"/>
              </a:ext>
            </a:extLst>
          </p:cNvPr>
          <p:cNvSpPr txBox="1">
            <a:spLocks/>
          </p:cNvSpPr>
          <p:nvPr/>
        </p:nvSpPr>
        <p:spPr>
          <a:xfrm>
            <a:off x="10811951" y="6264000"/>
            <a:ext cx="897503" cy="262800"/>
          </a:xfrm>
          <a:prstGeom prst="rect">
            <a:avLst/>
          </a:prstGeom>
        </p:spPr>
        <p:txBody>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marR="0" lvl="0" indent="0" algn="r" defTabSz="914400" rtl="0" eaLnBrk="1" fontAlgn="base" latinLnBrk="0" hangingPunct="1">
              <a:lnSpc>
                <a:spcPct val="100000"/>
              </a:lnSpc>
              <a:spcBef>
                <a:spcPts val="800"/>
              </a:spcBef>
              <a:spcAft>
                <a:spcPct val="0"/>
              </a:spcAft>
              <a:buClrTx/>
              <a:buSzTx/>
              <a:buFont typeface="Ericsson Hilda" panose="00000500000000000000" pitchFamily="2" charset="0"/>
              <a:buNone/>
              <a:tabLst/>
              <a:defRPr/>
            </a:pPr>
            <a:r>
              <a:rPr kumimoji="0" lang="en-US" sz="1100" b="0" i="0" u="none" strike="noStrike" kern="1000" cap="none" spc="-30" normalizeH="0" baseline="0" noProof="0" dirty="0">
                <a:ln>
                  <a:noFill/>
                </a:ln>
                <a:effectLst/>
                <a:uLnTx/>
                <a:uFillTx/>
                <a:latin typeface="Ericsson Hilda"/>
                <a:ea typeface="+mn-ea"/>
                <a:cs typeface="+mn-cs"/>
              </a:rPr>
              <a:t>2023-12-20</a:t>
            </a:r>
          </a:p>
        </p:txBody>
      </p:sp>
      <p:pic>
        <p:nvPicPr>
          <p:cNvPr id="7" name="image">
            <a:extLst>
              <a:ext uri="{FF2B5EF4-FFF2-40B4-BE49-F238E27FC236}">
                <a16:creationId xmlns:a16="http://schemas.microsoft.com/office/drawing/2014/main" id="{F34CDB7B-7359-4A35-8AB6-52F1513B76A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379841" y="429421"/>
            <a:ext cx="482228" cy="482439"/>
          </a:xfrm>
          <a:prstGeom prst="rect">
            <a:avLst/>
          </a:prstGeom>
        </p:spPr>
      </p:pic>
      <p:pic>
        <p:nvPicPr>
          <p:cNvPr id="8" name="Picture 7" descr="image001">
            <a:extLst>
              <a:ext uri="{FF2B5EF4-FFF2-40B4-BE49-F238E27FC236}">
                <a16:creationId xmlns:a16="http://schemas.microsoft.com/office/drawing/2014/main" id="{557FA2A4-58EB-4E3F-B43E-F20CAA8E2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1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0106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82EC-811D-454E-9DFF-2EEC63AD50B4}"/>
              </a:ext>
            </a:extLst>
          </p:cNvPr>
          <p:cNvSpPr>
            <a:spLocks noGrp="1"/>
          </p:cNvSpPr>
          <p:nvPr>
            <p:ph type="title"/>
          </p:nvPr>
        </p:nvSpPr>
        <p:spPr>
          <a:xfrm>
            <a:off x="648390" y="238413"/>
            <a:ext cx="8353426" cy="1081088"/>
          </a:xfrm>
          <a:ln>
            <a:noFill/>
          </a:ln>
        </p:spPr>
        <p:txBody>
          <a:bodyPr/>
          <a:lstStyle/>
          <a:p>
            <a:r>
              <a:rPr lang="en-US" dirty="0"/>
              <a:t>WHAT WAS DONE</a:t>
            </a:r>
          </a:p>
        </p:txBody>
      </p:sp>
      <p:sp>
        <p:nvSpPr>
          <p:cNvPr id="5" name="Content Placeholder 4">
            <a:extLst>
              <a:ext uri="{FF2B5EF4-FFF2-40B4-BE49-F238E27FC236}">
                <a16:creationId xmlns:a16="http://schemas.microsoft.com/office/drawing/2014/main" id="{80CFE1E9-2446-4327-A152-D121E1DA7E83}"/>
              </a:ext>
            </a:extLst>
          </p:cNvPr>
          <p:cNvSpPr>
            <a:spLocks noGrp="1"/>
          </p:cNvSpPr>
          <p:nvPr>
            <p:ph sz="quarter" idx="11"/>
          </p:nvPr>
        </p:nvSpPr>
        <p:spPr>
          <a:xfrm>
            <a:off x="471243" y="803241"/>
            <a:ext cx="11249513" cy="5740172"/>
          </a:xfrm>
          <a:ln>
            <a:noFill/>
          </a:ln>
        </p:spPr>
        <p:txBody>
          <a:bodyPr/>
          <a:lstStyle/>
          <a:p>
            <a:pPr marL="0" indent="0">
              <a:buNone/>
            </a:pPr>
            <a:r>
              <a:rPr lang="en-US" sz="1400" b="1" dirty="0">
                <a:solidFill>
                  <a:schemeClr val="accent2">
                    <a:lumMod val="75000"/>
                  </a:schemeClr>
                </a:solidFill>
              </a:rPr>
              <a:t>WHAT WAS DONE ON WEEK 50: </a:t>
            </a:r>
          </a:p>
          <a:p>
            <a:pPr marL="0" indent="0">
              <a:buNone/>
            </a:pPr>
            <a:r>
              <a:rPr lang="en-US" sz="1400" b="1" dirty="0">
                <a:solidFill>
                  <a:schemeClr val="accent2">
                    <a:lumMod val="75000"/>
                  </a:schemeClr>
                </a:solidFill>
                <a:latin typeface="+mj-lt"/>
              </a:rPr>
              <a:t>2G:</a:t>
            </a:r>
          </a:p>
          <a:p>
            <a:r>
              <a:rPr lang="en-US" sz="1200" b="1" dirty="0">
                <a:latin typeface="+mj-lt"/>
              </a:rPr>
              <a:t>Tuning DCHNO parameter in Monastir.</a:t>
            </a:r>
          </a:p>
          <a:p>
            <a:r>
              <a:rPr lang="en-US" sz="1200" b="1" dirty="0">
                <a:latin typeface="+mj-lt"/>
              </a:rPr>
              <a:t>Implement 2G Features Advance UL Power Control in </a:t>
            </a:r>
            <a:r>
              <a:rPr lang="en-US" sz="1200" b="1" dirty="0" err="1">
                <a:latin typeface="+mj-lt"/>
              </a:rPr>
              <a:t>Mahdia</a:t>
            </a:r>
            <a:r>
              <a:rPr lang="en-US" sz="1200" b="1" dirty="0">
                <a:latin typeface="+mj-lt"/>
              </a:rPr>
              <a:t>.</a:t>
            </a:r>
          </a:p>
          <a:p>
            <a:r>
              <a:rPr lang="en-US" sz="1200" b="1" dirty="0">
                <a:latin typeface="+mj-lt"/>
              </a:rPr>
              <a:t>Trial Feature GPRS/EGPRS DL Power Control in </a:t>
            </a:r>
            <a:r>
              <a:rPr lang="en-US" sz="1200" b="1" dirty="0" err="1">
                <a:latin typeface="+mj-lt"/>
              </a:rPr>
              <a:t>Mahdia</a:t>
            </a:r>
            <a:r>
              <a:rPr lang="en-US" sz="1200" b="1" dirty="0">
                <a:latin typeface="+mj-lt"/>
              </a:rPr>
              <a:t>.</a:t>
            </a:r>
          </a:p>
          <a:p>
            <a:r>
              <a:rPr lang="en-US" sz="1200" b="1" dirty="0">
                <a:latin typeface="+mj-lt"/>
              </a:rPr>
              <a:t>Trial Feature Efficiency Packet Data &amp; </a:t>
            </a:r>
            <a:r>
              <a:rPr lang="en-US" sz="1200" b="1" dirty="0" err="1">
                <a:latin typeface="+mj-lt"/>
              </a:rPr>
              <a:t>Expanded_PDCH_address_space</a:t>
            </a:r>
            <a:r>
              <a:rPr lang="en-US" sz="1200" b="1" dirty="0">
                <a:latin typeface="+mj-lt"/>
              </a:rPr>
              <a:t> in  Kairouan..</a:t>
            </a:r>
          </a:p>
          <a:p>
            <a:r>
              <a:rPr lang="en-US" sz="1200" b="1" dirty="0">
                <a:latin typeface="+mj-lt"/>
              </a:rPr>
              <a:t>Tuning </a:t>
            </a:r>
            <a:r>
              <a:rPr lang="en-US" sz="1200" b="1" dirty="0" err="1">
                <a:latin typeface="+mj-lt"/>
              </a:rPr>
              <a:t>ChannelGroup</a:t>
            </a:r>
            <a:r>
              <a:rPr lang="en-US" sz="1200" b="1" dirty="0">
                <a:latin typeface="+mj-lt"/>
              </a:rPr>
              <a:t> parameter related GPRS in SOUSSE.</a:t>
            </a:r>
          </a:p>
          <a:p>
            <a:pPr marL="0" indent="0">
              <a:buNone/>
            </a:pPr>
            <a:endParaRPr lang="en-US" sz="1200" b="1" dirty="0">
              <a:latin typeface="+mj-lt"/>
            </a:endParaRPr>
          </a:p>
          <a:p>
            <a:pPr marL="0" indent="0">
              <a:buNone/>
            </a:pPr>
            <a:r>
              <a:rPr lang="en-US" sz="1400" b="1" dirty="0">
                <a:solidFill>
                  <a:schemeClr val="accent2">
                    <a:lumMod val="75000"/>
                  </a:schemeClr>
                </a:solidFill>
                <a:latin typeface="+mj-lt"/>
              </a:rPr>
              <a:t>3G:</a:t>
            </a:r>
          </a:p>
          <a:p>
            <a:r>
              <a:rPr lang="en-US" sz="1200" b="1" dirty="0">
                <a:latin typeface="+mj-lt"/>
              </a:rPr>
              <a:t> Add 3G-2G missing NB Relation in SOURNC1, MOKEVO1, KRNRNC1, SOUEVO1.</a:t>
            </a:r>
          </a:p>
          <a:p>
            <a:r>
              <a:rPr lang="en-US" sz="1200" b="1" dirty="0">
                <a:latin typeface="+mj-lt"/>
              </a:rPr>
              <a:t>Tuning IRAT parameter (threshold 2d, </a:t>
            </a:r>
            <a:r>
              <a:rPr lang="en-US" sz="1200" b="1" dirty="0" err="1">
                <a:latin typeface="+mj-lt"/>
              </a:rPr>
              <a:t>priorityrelation</a:t>
            </a:r>
            <a:r>
              <a:rPr lang="en-US" sz="1200" b="1" dirty="0">
                <a:latin typeface="+mj-lt"/>
              </a:rPr>
              <a:t>, </a:t>
            </a:r>
            <a:r>
              <a:rPr lang="en-US" sz="1200" b="1" dirty="0" err="1">
                <a:latin typeface="+mj-lt"/>
              </a:rPr>
              <a:t>hotype</a:t>
            </a:r>
            <a:r>
              <a:rPr lang="en-US" sz="1200" b="1" dirty="0">
                <a:latin typeface="+mj-lt"/>
              </a:rPr>
              <a:t>).</a:t>
            </a:r>
          </a:p>
          <a:p>
            <a:r>
              <a:rPr lang="en-US" sz="1200" b="1" dirty="0">
                <a:latin typeface="+mj-lt"/>
              </a:rPr>
              <a:t>Tuning Parameter </a:t>
            </a:r>
            <a:r>
              <a:rPr lang="en-US" sz="1200" b="1" dirty="0" err="1">
                <a:latin typeface="+mj-lt"/>
              </a:rPr>
              <a:t>Utrancell</a:t>
            </a:r>
            <a:r>
              <a:rPr lang="en-US" sz="1200" b="1" dirty="0">
                <a:latin typeface="+mj-lt"/>
              </a:rPr>
              <a:t> in Sousse.</a:t>
            </a:r>
          </a:p>
          <a:p>
            <a:r>
              <a:rPr lang="en-US" sz="1200" b="1" dirty="0">
                <a:latin typeface="+mj-lt"/>
              </a:rPr>
              <a:t>Tuning RET and parameter  in SOUEVO1 and MOKEVO1.</a:t>
            </a:r>
          </a:p>
          <a:p>
            <a:r>
              <a:rPr lang="en-US" sz="1200" b="1" dirty="0">
                <a:latin typeface="+mj-lt"/>
              </a:rPr>
              <a:t>Delete 3G-2G un-necessary relation in Monastir.</a:t>
            </a:r>
          </a:p>
          <a:p>
            <a:pPr marL="0" indent="0">
              <a:buNone/>
            </a:pPr>
            <a:r>
              <a:rPr lang="en-US" sz="1600" b="1" dirty="0">
                <a:solidFill>
                  <a:schemeClr val="accent2">
                    <a:lumMod val="75000"/>
                  </a:schemeClr>
                </a:solidFill>
                <a:latin typeface="+mj-lt"/>
              </a:rPr>
              <a:t>4G:</a:t>
            </a:r>
            <a:endParaRPr lang="en-US" sz="1600" b="1" dirty="0">
              <a:latin typeface="+mj-lt"/>
            </a:endParaRPr>
          </a:p>
          <a:p>
            <a:r>
              <a:rPr lang="en-US" sz="1200" b="1" dirty="0">
                <a:effectLst/>
                <a:latin typeface="+mj-lt"/>
                <a:ea typeface="Times New Roman" panose="02020603050405020304" pitchFamily="18" charset="0"/>
              </a:rPr>
              <a:t>Alignment features </a:t>
            </a:r>
            <a:r>
              <a:rPr lang="en-US" sz="1200" b="1" dirty="0" err="1">
                <a:effectLst/>
                <a:latin typeface="+mj-lt"/>
                <a:ea typeface="Times New Roman" panose="02020603050405020304" pitchFamily="18" charset="0"/>
              </a:rPr>
              <a:t>ThreeDlCarrierAggregation</a:t>
            </a:r>
            <a:r>
              <a:rPr lang="en-US" sz="1200" b="1" dirty="0">
                <a:effectLst/>
                <a:latin typeface="+mj-lt"/>
                <a:ea typeface="Times New Roman" panose="02020603050405020304" pitchFamily="18" charset="0"/>
              </a:rPr>
              <a:t>, Prioritized SR Scheduling, Dynamic Uplink Resource Allocation, Dynamic </a:t>
            </a:r>
            <a:r>
              <a:rPr lang="en-US" sz="1200" b="1" dirty="0" err="1">
                <a:effectLst/>
                <a:latin typeface="+mj-lt"/>
                <a:ea typeface="Times New Roman" panose="02020603050405020304" pitchFamily="18" charset="0"/>
              </a:rPr>
              <a:t>Pucch</a:t>
            </a:r>
            <a:r>
              <a:rPr lang="en-US" sz="1200" b="1" dirty="0">
                <a:effectLst/>
                <a:latin typeface="+mj-lt"/>
                <a:ea typeface="Times New Roman" panose="02020603050405020304" pitchFamily="18" charset="0"/>
              </a:rPr>
              <a:t>, </a:t>
            </a:r>
            <a:r>
              <a:rPr lang="en-US" sz="1200" b="1" dirty="0" err="1">
                <a:effectLst/>
                <a:latin typeface="+mj-lt"/>
                <a:ea typeface="Times New Roman" panose="02020603050405020304" pitchFamily="18" charset="0"/>
              </a:rPr>
              <a:t>AnrFunction</a:t>
            </a:r>
            <a:r>
              <a:rPr lang="en-US" sz="1200" b="1" dirty="0">
                <a:effectLst/>
                <a:latin typeface="+mj-lt"/>
                <a:ea typeface="Times New Roman" panose="02020603050405020304" pitchFamily="18" charset="0"/>
              </a:rPr>
              <a:t> on the sites in all regions</a:t>
            </a:r>
          </a:p>
          <a:p>
            <a:r>
              <a:rPr lang="en-US" sz="1200" b="1" dirty="0">
                <a:effectLst/>
                <a:latin typeface="+mj-lt"/>
                <a:ea typeface="Times New Roman" panose="02020603050405020304" pitchFamily="18" charset="0"/>
              </a:rPr>
              <a:t>Alignment </a:t>
            </a:r>
            <a:r>
              <a:rPr lang="en-US" sz="1200" b="1" dirty="0">
                <a:latin typeface="+mj-lt"/>
              </a:rPr>
              <a:t>parameters </a:t>
            </a:r>
            <a:r>
              <a:rPr lang="en-US" sz="1200" b="1" dirty="0" err="1">
                <a:latin typeface="+mj-lt"/>
              </a:rPr>
              <a:t>isHoAllowed</a:t>
            </a:r>
            <a:r>
              <a:rPr lang="en-US" sz="1200" b="1" dirty="0">
                <a:latin typeface="+mj-lt"/>
              </a:rPr>
              <a:t>, </a:t>
            </a:r>
            <a:r>
              <a:rPr lang="en-US" sz="1200" b="1" dirty="0" err="1">
                <a:latin typeface="+mj-lt"/>
              </a:rPr>
              <a:t>isRemoveAllowed</a:t>
            </a:r>
            <a:r>
              <a:rPr lang="en-US" sz="1200" b="1" dirty="0">
                <a:latin typeface="+mj-lt"/>
              </a:rPr>
              <a:t>, </a:t>
            </a:r>
            <a:r>
              <a:rPr lang="en-US" sz="1200" b="1" dirty="0" err="1">
                <a:latin typeface="+mj-lt"/>
              </a:rPr>
              <a:t>loadBalancing</a:t>
            </a:r>
            <a:r>
              <a:rPr lang="en-US" sz="1200" b="1" dirty="0">
                <a:latin typeface="+mj-lt"/>
              </a:rPr>
              <a:t>, </a:t>
            </a:r>
            <a:r>
              <a:rPr lang="en-US" sz="1200" b="1" dirty="0" err="1">
                <a:latin typeface="+mj-lt"/>
              </a:rPr>
              <a:t>sCellCandidate</a:t>
            </a:r>
            <a:r>
              <a:rPr lang="en-US" sz="1200" b="1" dirty="0">
                <a:latin typeface="+mj-lt"/>
              </a:rPr>
              <a:t> on </a:t>
            </a:r>
            <a:r>
              <a:rPr lang="en-US" sz="1200" b="1" dirty="0" err="1">
                <a:latin typeface="+mj-lt"/>
              </a:rPr>
              <a:t>EUtranCellRelations</a:t>
            </a:r>
            <a:endParaRPr lang="en-US" sz="1200" b="1" dirty="0">
              <a:latin typeface="+mj-lt"/>
            </a:endParaRPr>
          </a:p>
          <a:p>
            <a:r>
              <a:rPr lang="en-US" sz="1200" b="1" dirty="0">
                <a:effectLst/>
                <a:latin typeface="+mj-lt"/>
                <a:ea typeface="Times New Roman" panose="02020603050405020304" pitchFamily="18" charset="0"/>
              </a:rPr>
              <a:t>Added missing frequency on </a:t>
            </a:r>
            <a:r>
              <a:rPr lang="en-US" sz="1200" b="1" dirty="0" err="1">
                <a:latin typeface="+mj-lt"/>
              </a:rPr>
              <a:t>EUtranFreqRelation</a:t>
            </a:r>
            <a:r>
              <a:rPr lang="en-US" sz="1200" b="1" dirty="0">
                <a:latin typeface="+mj-lt"/>
              </a:rPr>
              <a:t> </a:t>
            </a:r>
          </a:p>
          <a:p>
            <a:r>
              <a:rPr lang="en-US" sz="1200" b="1" dirty="0">
                <a:solidFill>
                  <a:srgbClr val="181818"/>
                </a:solidFill>
                <a:latin typeface="+mj-lt"/>
              </a:rPr>
              <a:t>Audit </a:t>
            </a:r>
            <a:r>
              <a:rPr lang="en-US" sz="1200" b="1" dirty="0" err="1">
                <a:solidFill>
                  <a:srgbClr val="181818"/>
                </a:solidFill>
                <a:latin typeface="+mj-lt"/>
              </a:rPr>
              <a:t>EUtranCellFDD</a:t>
            </a:r>
            <a:r>
              <a:rPr lang="en-US" sz="1200" b="1" dirty="0">
                <a:solidFill>
                  <a:srgbClr val="181818"/>
                </a:solidFill>
                <a:latin typeface="+mj-lt"/>
              </a:rPr>
              <a:t> parameters</a:t>
            </a:r>
            <a:endParaRPr lang="en-US" sz="1600" b="1" dirty="0">
              <a:solidFill>
                <a:srgbClr val="181818"/>
              </a:solidFill>
              <a:latin typeface="+mj-lt"/>
            </a:endParaRPr>
          </a:p>
          <a:p>
            <a:pPr marL="0" indent="0">
              <a:buNone/>
            </a:pPr>
            <a:endParaRPr lang="en-US" sz="1400" dirty="0"/>
          </a:p>
          <a:p>
            <a:pPr marL="0" indent="0">
              <a:buNone/>
            </a:pPr>
            <a:endParaRPr lang="en-US" sz="1400" dirty="0"/>
          </a:p>
          <a:p>
            <a:endParaRPr lang="en-US" sz="1400" dirty="0"/>
          </a:p>
          <a:p>
            <a:endParaRPr lang="en-US" sz="1400" dirty="0"/>
          </a:p>
          <a:p>
            <a:endParaRPr lang="en-US" sz="1400" dirty="0"/>
          </a:p>
          <a:p>
            <a:endParaRPr lang="en-US" sz="1400" dirty="0"/>
          </a:p>
          <a:p>
            <a:pPr marL="0" indent="0">
              <a:buNone/>
            </a:pPr>
            <a:endParaRPr lang="en-US" sz="1400" dirty="0"/>
          </a:p>
          <a:p>
            <a:endParaRPr lang="en-US" sz="1400" dirty="0">
              <a:effectLst/>
              <a:ea typeface="Times New Roman" panose="02020603050405020304" pitchFamily="18" charset="0"/>
            </a:endParaRPr>
          </a:p>
          <a:p>
            <a:pPr marL="0" indent="0">
              <a:buNone/>
            </a:pPr>
            <a:endParaRPr lang="en-US" sz="1400" b="1" dirty="0">
              <a:solidFill>
                <a:schemeClr val="accent2">
                  <a:lumMod val="75000"/>
                </a:schemeClr>
              </a:solidFill>
            </a:endParaRPr>
          </a:p>
          <a:p>
            <a:endParaRPr lang="en-US" sz="1400" dirty="0"/>
          </a:p>
          <a:p>
            <a:pPr marL="0" indent="0">
              <a:buNone/>
            </a:pPr>
            <a:endParaRPr lang="en-US" sz="1400" dirty="0"/>
          </a:p>
          <a:p>
            <a:endParaRPr lang="en-US" sz="1400" dirty="0"/>
          </a:p>
        </p:txBody>
      </p:sp>
      <p:pic>
        <p:nvPicPr>
          <p:cNvPr id="2" name="Picture 1" descr="image001">
            <a:extLst>
              <a:ext uri="{FF2B5EF4-FFF2-40B4-BE49-F238E27FC236}">
                <a16:creationId xmlns:a16="http://schemas.microsoft.com/office/drawing/2014/main" id="{D4779B37-0720-A4B4-D803-C03E9F58A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08" y="4362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116266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4" y="476250"/>
            <a:ext cx="10988675" cy="1081088"/>
          </a:xfrm>
        </p:spPr>
        <p:txBody>
          <a:bodyPr/>
          <a:lstStyle/>
          <a:p>
            <a:r>
              <a:rPr lang="en-US" dirty="0"/>
              <a:t>WHAT WAS DONE</a:t>
            </a:r>
            <a:br>
              <a:rPr lang="en-US" dirty="0"/>
            </a:br>
            <a:r>
              <a:rPr lang="en-US" sz="4000" dirty="0">
                <a:ea typeface="Calibri"/>
                <a:cs typeface="Calibri"/>
              </a:rPr>
              <a:t>Testing New </a:t>
            </a:r>
            <a:r>
              <a:rPr lang="en-US" dirty="0">
                <a:cs typeface="Calibri Light"/>
              </a:rPr>
              <a:t>Idle Mobility Strategy </a:t>
            </a:r>
            <a:r>
              <a:rPr lang="en-US" sz="4000" dirty="0">
                <a:ea typeface="Calibri"/>
                <a:cs typeface="Calibri"/>
              </a:rPr>
              <a:t>in the Test Cluster</a:t>
            </a:r>
            <a:br>
              <a:rPr lang="en-US" sz="4000" dirty="0">
                <a:ea typeface="Calibri"/>
                <a:cs typeface="Calibri"/>
              </a:rPr>
            </a:br>
            <a:endParaRPr lang="en-US" dirty="0"/>
          </a:p>
        </p:txBody>
      </p:sp>
      <p:sp>
        <p:nvSpPr>
          <p:cNvPr id="4" name="Content Placeholder 2">
            <a:extLst>
              <a:ext uri="{FF2B5EF4-FFF2-40B4-BE49-F238E27FC236}">
                <a16:creationId xmlns:a16="http://schemas.microsoft.com/office/drawing/2014/main" id="{AF612E34-D083-A458-3397-7A0E9F234DF0}"/>
              </a:ext>
            </a:extLst>
          </p:cNvPr>
          <p:cNvSpPr txBox="1">
            <a:spLocks/>
          </p:cNvSpPr>
          <p:nvPr/>
        </p:nvSpPr>
        <p:spPr>
          <a:xfrm>
            <a:off x="1" y="1539517"/>
            <a:ext cx="12192000" cy="1304622"/>
          </a:xfrm>
          <a:prstGeom prst="rect">
            <a:avLst/>
          </a:prstGeom>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spcBef>
                <a:spcPts val="0"/>
              </a:spcBef>
              <a:buNone/>
            </a:pPr>
            <a:r>
              <a:rPr lang="en-US" sz="1200" b="1" dirty="0">
                <a:ea typeface="Calibri"/>
                <a:cs typeface="Calibri"/>
              </a:rPr>
              <a:t>CR 4G_039,</a:t>
            </a:r>
            <a:r>
              <a:rPr lang="en-US" sz="1200" dirty="0">
                <a:ea typeface="Calibri"/>
                <a:cs typeface="Calibri"/>
              </a:rPr>
              <a:t> 20231102_CR_4G_IdleMM_Test_zone_Kairouan - changing 4G &lt;-&gt; 4G parameters, implemented on 11/02/2023.</a:t>
            </a:r>
          </a:p>
          <a:p>
            <a:pPr marL="0" indent="0">
              <a:spcBef>
                <a:spcPts val="0"/>
              </a:spcBef>
              <a:buNone/>
            </a:pPr>
            <a:r>
              <a:rPr lang="en-US" sz="1200" b="1" dirty="0">
                <a:ea typeface="Calibri"/>
                <a:cs typeface="Calibri"/>
              </a:rPr>
              <a:t>CR 4G_046, </a:t>
            </a:r>
            <a:r>
              <a:rPr lang="en-US" sz="1200" dirty="0">
                <a:ea typeface="Calibri"/>
                <a:cs typeface="Calibri"/>
              </a:rPr>
              <a:t>20231106_CR_4G_IdleMM_Test_zone_part2_Kairouan – changing 4G -&gt; 3G parameters, implemented on 11/07/2023.</a:t>
            </a:r>
          </a:p>
          <a:p>
            <a:pPr marL="0" indent="0">
              <a:spcBef>
                <a:spcPts val="0"/>
              </a:spcBef>
              <a:buNone/>
            </a:pPr>
            <a:r>
              <a:rPr lang="en-US" sz="1200" b="1" dirty="0">
                <a:ea typeface="Calibri"/>
                <a:cs typeface="Calibri"/>
              </a:rPr>
              <a:t>CR 4G_051, </a:t>
            </a:r>
            <a:r>
              <a:rPr lang="en-US" sz="1200" dirty="0">
                <a:ea typeface="Calibri"/>
                <a:cs typeface="Calibri"/>
              </a:rPr>
              <a:t>20231110_CR_4G_configuredMaxTxPower_Test_zone_Kairouan –</a:t>
            </a:r>
            <a:r>
              <a:rPr lang="en-US" sz="1200" dirty="0">
                <a:cs typeface="Calibri"/>
              </a:rPr>
              <a:t> aligning</a:t>
            </a:r>
            <a:r>
              <a:rPr lang="en-US" sz="1200" dirty="0">
                <a:ea typeface="Calibri"/>
                <a:cs typeface="Calibri"/>
              </a:rPr>
              <a:t> LTE RS RE Power to </a:t>
            </a:r>
            <a:r>
              <a:rPr lang="en-US" sz="1200" dirty="0" err="1">
                <a:ea typeface="Calibri"/>
                <a:cs typeface="Calibri"/>
              </a:rPr>
              <a:t>BaseLine</a:t>
            </a:r>
            <a:r>
              <a:rPr lang="en-US" sz="1200" dirty="0">
                <a:ea typeface="Calibri"/>
                <a:cs typeface="Calibri"/>
              </a:rPr>
              <a:t> value, implemented on 11/13/2023.</a:t>
            </a:r>
          </a:p>
          <a:p>
            <a:pPr marL="0" indent="0">
              <a:spcBef>
                <a:spcPts val="0"/>
              </a:spcBef>
              <a:buNone/>
            </a:pPr>
            <a:r>
              <a:rPr lang="en-US" sz="1200" b="1" dirty="0">
                <a:ea typeface="Calibri"/>
                <a:cs typeface="Calibri"/>
              </a:rPr>
              <a:t>CR 4G_054, </a:t>
            </a:r>
            <a:r>
              <a:rPr lang="en-US" sz="1200" dirty="0">
                <a:ea typeface="Calibri"/>
                <a:cs typeface="Calibri"/>
              </a:rPr>
              <a:t>20231115_CR_4G_configuredMaxTxPower_Test_zone_part2_Kairouan – </a:t>
            </a:r>
            <a:r>
              <a:rPr lang="en-US" sz="1200" dirty="0">
                <a:cs typeface="Calibri"/>
              </a:rPr>
              <a:t>aligning LTE RS RE Power in Urban/suburban sites between different bands, implemented on 11/20/2023.</a:t>
            </a:r>
            <a:endParaRPr lang="en-US" sz="1200" dirty="0">
              <a:ea typeface="Calibri"/>
              <a:cs typeface="Calibri"/>
            </a:endParaRPr>
          </a:p>
        </p:txBody>
      </p:sp>
      <p:pic>
        <p:nvPicPr>
          <p:cNvPr id="3" name="Picture 2" descr="image001">
            <a:extLst>
              <a:ext uri="{FF2B5EF4-FFF2-40B4-BE49-F238E27FC236}">
                <a16:creationId xmlns:a16="http://schemas.microsoft.com/office/drawing/2014/main" id="{60F80494-5BEC-64B0-4B74-9DF87CBEF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308F400-6DD2-521E-AC6D-756873F993D2}"/>
              </a:ext>
            </a:extLst>
          </p:cNvPr>
          <p:cNvPicPr>
            <a:picLocks noChangeAspect="1"/>
          </p:cNvPicPr>
          <p:nvPr/>
        </p:nvPicPr>
        <p:blipFill>
          <a:blip r:embed="rId6"/>
          <a:stretch>
            <a:fillRect/>
          </a:stretch>
        </p:blipFill>
        <p:spPr>
          <a:xfrm>
            <a:off x="5888451" y="2874730"/>
            <a:ext cx="6292404" cy="3444963"/>
          </a:xfrm>
          <a:prstGeom prst="rect">
            <a:avLst/>
          </a:prstGeom>
        </p:spPr>
      </p:pic>
      <p:pic>
        <p:nvPicPr>
          <p:cNvPr id="8" name="Picture 7">
            <a:extLst>
              <a:ext uri="{FF2B5EF4-FFF2-40B4-BE49-F238E27FC236}">
                <a16:creationId xmlns:a16="http://schemas.microsoft.com/office/drawing/2014/main" id="{1B062F99-34FC-F81E-A1F8-FF80EC5776A8}"/>
              </a:ext>
            </a:extLst>
          </p:cNvPr>
          <p:cNvPicPr>
            <a:picLocks noChangeAspect="1"/>
          </p:cNvPicPr>
          <p:nvPr/>
        </p:nvPicPr>
        <p:blipFill>
          <a:blip r:embed="rId7"/>
          <a:stretch>
            <a:fillRect/>
          </a:stretch>
        </p:blipFill>
        <p:spPr>
          <a:xfrm>
            <a:off x="1782882" y="5015958"/>
            <a:ext cx="5766233" cy="1842043"/>
          </a:xfrm>
          <a:prstGeom prst="rect">
            <a:avLst/>
          </a:prstGeom>
        </p:spPr>
      </p:pic>
      <p:pic>
        <p:nvPicPr>
          <p:cNvPr id="7" name="Picture 6">
            <a:extLst>
              <a:ext uri="{FF2B5EF4-FFF2-40B4-BE49-F238E27FC236}">
                <a16:creationId xmlns:a16="http://schemas.microsoft.com/office/drawing/2014/main" id="{89A7B675-9B28-9726-48FC-151313130753}"/>
              </a:ext>
            </a:extLst>
          </p:cNvPr>
          <p:cNvPicPr>
            <a:picLocks noChangeAspect="1"/>
          </p:cNvPicPr>
          <p:nvPr/>
        </p:nvPicPr>
        <p:blipFill>
          <a:blip r:embed="rId8"/>
          <a:stretch>
            <a:fillRect/>
          </a:stretch>
        </p:blipFill>
        <p:spPr>
          <a:xfrm>
            <a:off x="17098" y="2339160"/>
            <a:ext cx="5917100" cy="2796585"/>
          </a:xfrm>
          <a:prstGeom prst="rect">
            <a:avLst/>
          </a:prstGeom>
        </p:spPr>
      </p:pic>
    </p:spTree>
    <p:custDataLst>
      <p:custData r:id="rId1"/>
      <p:custData r:id="rId2"/>
    </p:custDataLst>
    <p:extLst>
      <p:ext uri="{BB962C8B-B14F-4D97-AF65-F5344CB8AC3E}">
        <p14:creationId xmlns:p14="http://schemas.microsoft.com/office/powerpoint/2010/main" val="307765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p:txBody>
          <a:bodyPr/>
          <a:lstStyle/>
          <a:p>
            <a:r>
              <a:rPr lang="en-US" dirty="0"/>
              <a:t>COMMENTS &amp; RECOMMENDATION</a:t>
            </a:r>
            <a:br>
              <a:rPr lang="en-US" dirty="0"/>
            </a:br>
            <a:r>
              <a:rPr lang="en-US" dirty="0">
                <a:cs typeface="Calibri Light"/>
              </a:rPr>
              <a:t>4G LTE RS RE Power</a:t>
            </a:r>
            <a:endParaRPr lang="en-US" b="1" dirty="0"/>
          </a:p>
        </p:txBody>
      </p:sp>
      <p:pic>
        <p:nvPicPr>
          <p:cNvPr id="3" name="Picture 2" descr="image001">
            <a:extLst>
              <a:ext uri="{FF2B5EF4-FFF2-40B4-BE49-F238E27FC236}">
                <a16:creationId xmlns:a16="http://schemas.microsoft.com/office/drawing/2014/main" id="{8E342F17-0D3D-9492-FEA7-592DC7A3D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00" y="379732"/>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02F290-60F7-B78C-575A-025CEDF72652}"/>
              </a:ext>
            </a:extLst>
          </p:cNvPr>
          <p:cNvPicPr>
            <a:picLocks noChangeAspect="1"/>
          </p:cNvPicPr>
          <p:nvPr/>
        </p:nvPicPr>
        <p:blipFill>
          <a:blip r:embed="rId5"/>
          <a:stretch>
            <a:fillRect/>
          </a:stretch>
        </p:blipFill>
        <p:spPr>
          <a:xfrm>
            <a:off x="117400" y="1900451"/>
            <a:ext cx="5638800" cy="4448175"/>
          </a:xfrm>
          <a:prstGeom prst="rect">
            <a:avLst/>
          </a:prstGeom>
        </p:spPr>
      </p:pic>
      <p:graphicFrame>
        <p:nvGraphicFramePr>
          <p:cNvPr id="9" name="Table 8">
            <a:extLst>
              <a:ext uri="{FF2B5EF4-FFF2-40B4-BE49-F238E27FC236}">
                <a16:creationId xmlns:a16="http://schemas.microsoft.com/office/drawing/2014/main" id="{6756D1B9-9F69-1A14-5DC0-B4B6B93A00F8}"/>
              </a:ext>
            </a:extLst>
          </p:cNvPr>
          <p:cNvGraphicFramePr>
            <a:graphicFrameLocks noGrp="1"/>
          </p:cNvGraphicFramePr>
          <p:nvPr/>
        </p:nvGraphicFramePr>
        <p:xfrm>
          <a:off x="5356225" y="1747361"/>
          <a:ext cx="6740525" cy="2377440"/>
        </p:xfrm>
        <a:graphic>
          <a:graphicData uri="http://schemas.openxmlformats.org/drawingml/2006/table">
            <a:tbl>
              <a:tblPr firstRow="1" firstCol="1" bandRow="1"/>
              <a:tblGrid>
                <a:gridCol w="1560643">
                  <a:extLst>
                    <a:ext uri="{9D8B030D-6E8A-4147-A177-3AD203B41FA5}">
                      <a16:colId xmlns:a16="http://schemas.microsoft.com/office/drawing/2014/main" val="2275213025"/>
                    </a:ext>
                  </a:extLst>
                </a:gridCol>
                <a:gridCol w="524403">
                  <a:extLst>
                    <a:ext uri="{9D8B030D-6E8A-4147-A177-3AD203B41FA5}">
                      <a16:colId xmlns:a16="http://schemas.microsoft.com/office/drawing/2014/main" val="2114207704"/>
                    </a:ext>
                  </a:extLst>
                </a:gridCol>
                <a:gridCol w="1560643">
                  <a:extLst>
                    <a:ext uri="{9D8B030D-6E8A-4147-A177-3AD203B41FA5}">
                      <a16:colId xmlns:a16="http://schemas.microsoft.com/office/drawing/2014/main" val="844400302"/>
                    </a:ext>
                  </a:extLst>
                </a:gridCol>
                <a:gridCol w="1547418">
                  <a:extLst>
                    <a:ext uri="{9D8B030D-6E8A-4147-A177-3AD203B41FA5}">
                      <a16:colId xmlns:a16="http://schemas.microsoft.com/office/drawing/2014/main" val="516381197"/>
                    </a:ext>
                  </a:extLst>
                </a:gridCol>
                <a:gridCol w="1547418">
                  <a:extLst>
                    <a:ext uri="{9D8B030D-6E8A-4147-A177-3AD203B41FA5}">
                      <a16:colId xmlns:a16="http://schemas.microsoft.com/office/drawing/2014/main" val="3130915207"/>
                    </a:ext>
                  </a:extLst>
                </a:gridCol>
              </a:tblGrid>
              <a:tr h="182880">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EARFCN/Bandwidth</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MIMO</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configuredMaxTxPower</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Power per Port, W</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LTE RS RE Power, dBm</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96234"/>
                  </a:ext>
                </a:extLst>
              </a:tr>
              <a:tr h="182880">
                <a:tc rowSpan="3">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6200 (10MHz)</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3">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2X2</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60000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30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19.9897</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03824114"/>
                  </a:ext>
                </a:extLst>
              </a:tr>
              <a:tr h="18288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21.2391</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40790643"/>
                  </a:ext>
                </a:extLst>
              </a:tr>
              <a:tr h="18288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100000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50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22.2082</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97362439"/>
                  </a:ext>
                </a:extLst>
              </a:tr>
              <a:tr h="18288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251 (10MHz)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rPr>
                        <a:t>2X2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Calibri" panose="020F0502020204030204" pitchFamily="34" charset="0"/>
                          <a:ea typeface="Calibri" panose="020F0502020204030204" pitchFamily="34" charset="0"/>
                        </a:rPr>
                        <a:t>40000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Calibri" panose="020F0502020204030204" pitchFamily="34" charset="0"/>
                          <a:ea typeface="Calibri" panose="020F0502020204030204" pitchFamily="34" charset="0"/>
                        </a:rPr>
                        <a:t>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18.2288</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98427160"/>
                  </a:ext>
                </a:extLst>
              </a:tr>
              <a:tr h="182880">
                <a:tc rowSpan="3">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1350 (20MHz)</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3">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2X2</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120000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60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19.9897</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18748229"/>
                  </a:ext>
                </a:extLst>
              </a:tr>
              <a:tr h="18288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140000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70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20.6592</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12593311"/>
                  </a:ext>
                </a:extLst>
              </a:tr>
              <a:tr h="18288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160000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21.2391</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18526318"/>
                  </a:ext>
                </a:extLst>
              </a:tr>
              <a:tr h="182880">
                <a:tc rowSpan="3">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251 (10MHz)</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4X4</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18.2288</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57281028"/>
                  </a:ext>
                </a:extLst>
              </a:tr>
              <a:tr h="18288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120000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30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19.9897</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62249473"/>
                  </a:ext>
                </a:extLst>
              </a:tr>
              <a:tr h="18288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160000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21.2391</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49852890"/>
                  </a:ext>
                </a:extLst>
              </a:tr>
              <a:tr h="182880">
                <a:tc rowSpan="2">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1350 (20MHz)</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4X4</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160000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18.2288</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58951073"/>
                  </a:ext>
                </a:extLst>
              </a:tr>
              <a:tr h="18288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180000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45</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18.7403</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89493276"/>
                  </a:ext>
                </a:extLst>
              </a:tr>
            </a:tbl>
          </a:graphicData>
        </a:graphic>
      </p:graphicFrame>
      <p:graphicFrame>
        <p:nvGraphicFramePr>
          <p:cNvPr id="10" name="Table 9">
            <a:extLst>
              <a:ext uri="{FF2B5EF4-FFF2-40B4-BE49-F238E27FC236}">
                <a16:creationId xmlns:a16="http://schemas.microsoft.com/office/drawing/2014/main" id="{CB83AD4B-480D-3904-97CA-AE4055DE71B5}"/>
              </a:ext>
            </a:extLst>
          </p:cNvPr>
          <p:cNvGraphicFramePr>
            <a:graphicFrameLocks noGrp="1"/>
          </p:cNvGraphicFramePr>
          <p:nvPr/>
        </p:nvGraphicFramePr>
        <p:xfrm>
          <a:off x="5367338" y="4472624"/>
          <a:ext cx="6740526" cy="1463040"/>
        </p:xfrm>
        <a:graphic>
          <a:graphicData uri="http://schemas.openxmlformats.org/drawingml/2006/table">
            <a:tbl>
              <a:tblPr firstRow="1" firstCol="1" bandRow="1"/>
              <a:tblGrid>
                <a:gridCol w="1588699">
                  <a:extLst>
                    <a:ext uri="{9D8B030D-6E8A-4147-A177-3AD203B41FA5}">
                      <a16:colId xmlns:a16="http://schemas.microsoft.com/office/drawing/2014/main" val="315315424"/>
                    </a:ext>
                  </a:extLst>
                </a:gridCol>
                <a:gridCol w="533830">
                  <a:extLst>
                    <a:ext uri="{9D8B030D-6E8A-4147-A177-3AD203B41FA5}">
                      <a16:colId xmlns:a16="http://schemas.microsoft.com/office/drawing/2014/main" val="4108618419"/>
                    </a:ext>
                  </a:extLst>
                </a:gridCol>
                <a:gridCol w="1588699">
                  <a:extLst>
                    <a:ext uri="{9D8B030D-6E8A-4147-A177-3AD203B41FA5}">
                      <a16:colId xmlns:a16="http://schemas.microsoft.com/office/drawing/2014/main" val="998374604"/>
                    </a:ext>
                  </a:extLst>
                </a:gridCol>
                <a:gridCol w="1514649">
                  <a:extLst>
                    <a:ext uri="{9D8B030D-6E8A-4147-A177-3AD203B41FA5}">
                      <a16:colId xmlns:a16="http://schemas.microsoft.com/office/drawing/2014/main" val="3876231647"/>
                    </a:ext>
                  </a:extLst>
                </a:gridCol>
                <a:gridCol w="1514649">
                  <a:extLst>
                    <a:ext uri="{9D8B030D-6E8A-4147-A177-3AD203B41FA5}">
                      <a16:colId xmlns:a16="http://schemas.microsoft.com/office/drawing/2014/main" val="1800477852"/>
                    </a:ext>
                  </a:extLst>
                </a:gridCol>
              </a:tblGrid>
              <a:tr h="182880">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EARFCN/Bandwidth</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MIMO</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configuredMaxTxPower</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Power per Port, W</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LTE RS RE Power, dBm</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0664659"/>
                  </a:ext>
                </a:extLst>
              </a:tr>
              <a:tr h="182880">
                <a:tc rowSpan="2">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6200 (10MHz)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2X2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dirty="0">
                          <a:effectLst/>
                          <a:latin typeface="Calibri" panose="020F0502020204030204" pitchFamily="34" charset="0"/>
                          <a:ea typeface="Calibri" panose="020F0502020204030204" pitchFamily="34" charset="0"/>
                        </a:rPr>
                        <a:t>40000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a:effectLst/>
                          <a:latin typeface="Calibri" panose="020F0502020204030204" pitchFamily="34" charset="0"/>
                          <a:ea typeface="Calibri" panose="020F0502020204030204" pitchFamily="34" charset="0"/>
                        </a:rPr>
                        <a:t>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18.2288</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56840816"/>
                  </a:ext>
                </a:extLst>
              </a:tr>
              <a:tr h="18288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100">
                          <a:effectLst/>
                          <a:latin typeface="Calibri" panose="020F0502020204030204" pitchFamily="34" charset="0"/>
                          <a:ea typeface="Calibri" panose="020F0502020204030204" pitchFamily="34" charset="0"/>
                        </a:rPr>
                        <a:t>60000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dirty="0">
                          <a:effectLst/>
                          <a:latin typeface="Calibri" panose="020F0502020204030204" pitchFamily="34" charset="0"/>
                          <a:ea typeface="Calibri" panose="020F0502020204030204" pitchFamily="34" charset="0"/>
                        </a:rPr>
                        <a:t>30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19.9897</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18653051"/>
                  </a:ext>
                </a:extLst>
              </a:tr>
              <a:tr h="182880">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rPr>
                        <a:t>251 (10MHz)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rPr>
                        <a:t>2X2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Calibri" panose="020F0502020204030204" pitchFamily="34" charset="0"/>
                          <a:ea typeface="Calibri" panose="020F0502020204030204" pitchFamily="34" charset="0"/>
                        </a:rPr>
                        <a:t>40000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Calibri" panose="020F0502020204030204" pitchFamily="34" charset="0"/>
                          <a:ea typeface="Calibri" panose="020F0502020204030204" pitchFamily="34" charset="0"/>
                        </a:rPr>
                        <a:t>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18.2288</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39007103"/>
                  </a:ext>
                </a:extLst>
              </a:tr>
              <a:tr h="182880">
                <a:tc rowSpan="2">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1350 (20MHz)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2X2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a:effectLst/>
                          <a:latin typeface="Calibri" panose="020F0502020204030204" pitchFamily="34" charset="0"/>
                          <a:ea typeface="Calibri" panose="020F0502020204030204" pitchFamily="34" charset="0"/>
                        </a:rPr>
                        <a:t>80000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a:effectLst/>
                          <a:latin typeface="Calibri" panose="020F0502020204030204" pitchFamily="34" charset="0"/>
                          <a:ea typeface="Calibri" panose="020F0502020204030204" pitchFamily="34" charset="0"/>
                        </a:rPr>
                        <a:t>40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18.2288</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75627662"/>
                  </a:ext>
                </a:extLst>
              </a:tr>
              <a:tr h="18288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100" dirty="0">
                          <a:effectLst/>
                          <a:latin typeface="Calibri" panose="020F0502020204030204" pitchFamily="34" charset="0"/>
                          <a:ea typeface="Calibri" panose="020F0502020204030204" pitchFamily="34" charset="0"/>
                        </a:rPr>
                        <a:t>120000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dirty="0">
                          <a:effectLst/>
                          <a:latin typeface="Calibri" panose="020F0502020204030204" pitchFamily="34" charset="0"/>
                          <a:ea typeface="Calibri" panose="020F0502020204030204" pitchFamily="34" charset="0"/>
                        </a:rPr>
                        <a:t>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19.9897</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38358870"/>
                  </a:ext>
                </a:extLst>
              </a:tr>
              <a:tr h="182880">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251 (10MHz)</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4X4</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80000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18.2288</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77774450"/>
                  </a:ext>
                </a:extLst>
              </a:tr>
              <a:tr h="18288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1350 (20MHz)</a:t>
                      </a:r>
                      <a:endParaRPr lang="en-US"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4X4</a:t>
                      </a:r>
                      <a:endParaRPr lang="en-US"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160000</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40</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18.2288</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68616689"/>
                  </a:ext>
                </a:extLst>
              </a:tr>
            </a:tbl>
          </a:graphicData>
        </a:graphic>
      </p:graphicFrame>
      <p:sp>
        <p:nvSpPr>
          <p:cNvPr id="11" name="Content Placeholder 2">
            <a:extLst>
              <a:ext uri="{FF2B5EF4-FFF2-40B4-BE49-F238E27FC236}">
                <a16:creationId xmlns:a16="http://schemas.microsoft.com/office/drawing/2014/main" id="{4936BC7A-E20B-67CC-C979-F6E155AC5CD6}"/>
              </a:ext>
            </a:extLst>
          </p:cNvPr>
          <p:cNvSpPr txBox="1">
            <a:spLocks/>
          </p:cNvSpPr>
          <p:nvPr/>
        </p:nvSpPr>
        <p:spPr>
          <a:xfrm>
            <a:off x="5451475" y="1435230"/>
            <a:ext cx="3249274" cy="381126"/>
          </a:xfrm>
          <a:prstGeom prst="rect">
            <a:avLst/>
          </a:prstGeom>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200" b="1" dirty="0">
                <a:ea typeface="Calibri"/>
                <a:cs typeface="Calibri"/>
              </a:rPr>
              <a:t>Current value LTE RS RE Power on the Network</a:t>
            </a:r>
            <a:endParaRPr lang="en-US" sz="1400" b="1" dirty="0">
              <a:ea typeface="Calibri"/>
              <a:cs typeface="Calibri"/>
            </a:endParaRPr>
          </a:p>
        </p:txBody>
      </p:sp>
      <p:sp>
        <p:nvSpPr>
          <p:cNvPr id="12" name="Content Placeholder 2">
            <a:extLst>
              <a:ext uri="{FF2B5EF4-FFF2-40B4-BE49-F238E27FC236}">
                <a16:creationId xmlns:a16="http://schemas.microsoft.com/office/drawing/2014/main" id="{550551A2-5B18-3EC8-0CEA-7BC96AAF82A3}"/>
              </a:ext>
            </a:extLst>
          </p:cNvPr>
          <p:cNvSpPr txBox="1">
            <a:spLocks/>
          </p:cNvSpPr>
          <p:nvPr/>
        </p:nvSpPr>
        <p:spPr>
          <a:xfrm>
            <a:off x="5451475" y="4191257"/>
            <a:ext cx="3249274" cy="381126"/>
          </a:xfrm>
          <a:prstGeom prst="rect">
            <a:avLst/>
          </a:prstGeom>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200" b="1" dirty="0">
                <a:ea typeface="Calibri"/>
                <a:cs typeface="Calibri"/>
              </a:rPr>
              <a:t>Better has the similar LTE RS RE Power on cells</a:t>
            </a:r>
            <a:endParaRPr lang="en-US" sz="1400" b="1" dirty="0">
              <a:ea typeface="Calibri"/>
              <a:cs typeface="Calibri"/>
            </a:endParaRPr>
          </a:p>
        </p:txBody>
      </p:sp>
      <p:sp>
        <p:nvSpPr>
          <p:cNvPr id="13" name="Content Placeholder 2">
            <a:extLst>
              <a:ext uri="{FF2B5EF4-FFF2-40B4-BE49-F238E27FC236}">
                <a16:creationId xmlns:a16="http://schemas.microsoft.com/office/drawing/2014/main" id="{C5AEED37-228A-B1B3-79B7-422A9EA5924C}"/>
              </a:ext>
            </a:extLst>
          </p:cNvPr>
          <p:cNvSpPr txBox="1">
            <a:spLocks/>
          </p:cNvSpPr>
          <p:nvPr/>
        </p:nvSpPr>
        <p:spPr>
          <a:xfrm>
            <a:off x="5756200" y="5993281"/>
            <a:ext cx="5759526" cy="381126"/>
          </a:xfrm>
          <a:prstGeom prst="rect">
            <a:avLst/>
          </a:prstGeom>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200" b="1" dirty="0">
                <a:ea typeface="Calibri"/>
                <a:cs typeface="Calibri"/>
              </a:rPr>
              <a:t>For example the same LTE RS RE Power for cells in Urban/suburban, and Rural areas</a:t>
            </a:r>
            <a:endParaRPr lang="en-US" sz="1400" b="1" dirty="0">
              <a:ea typeface="Calibri"/>
              <a:cs typeface="Calibri"/>
            </a:endParaRPr>
          </a:p>
        </p:txBody>
      </p:sp>
    </p:spTree>
    <p:custDataLst>
      <p:custData r:id="rId1"/>
      <p:custData r:id="rId2"/>
    </p:custDataLst>
    <p:extLst>
      <p:ext uri="{BB962C8B-B14F-4D97-AF65-F5344CB8AC3E}">
        <p14:creationId xmlns:p14="http://schemas.microsoft.com/office/powerpoint/2010/main" val="8943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632E-0336-4918-A51D-33036ADF37F0}"/>
              </a:ext>
            </a:extLst>
          </p:cNvPr>
          <p:cNvSpPr>
            <a:spLocks noGrp="1"/>
          </p:cNvSpPr>
          <p:nvPr>
            <p:ph type="title"/>
          </p:nvPr>
        </p:nvSpPr>
        <p:spPr/>
        <p:txBody>
          <a:bodyPr/>
          <a:lstStyle/>
          <a:p>
            <a:r>
              <a:rPr lang="en-US" dirty="0"/>
              <a:t>CONTRACTUAL KPIS</a:t>
            </a:r>
          </a:p>
        </p:txBody>
      </p:sp>
      <p:pic>
        <p:nvPicPr>
          <p:cNvPr id="3" name="Picture 2" descr="image001">
            <a:extLst>
              <a:ext uri="{FF2B5EF4-FFF2-40B4-BE49-F238E27FC236}">
                <a16:creationId xmlns:a16="http://schemas.microsoft.com/office/drawing/2014/main" id="{420E7400-A4C3-4ECF-C1C4-0DCA5740F7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00"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a:extLst>
              <a:ext uri="{FF2B5EF4-FFF2-40B4-BE49-F238E27FC236}">
                <a16:creationId xmlns:a16="http://schemas.microsoft.com/office/drawing/2014/main" id="{31822DE4-7159-A786-BCF7-F340137C1FD7}"/>
              </a:ext>
            </a:extLst>
          </p:cNvPr>
          <p:cNvPicPr>
            <a:picLocks noGrp="1" noChangeAspect="1"/>
          </p:cNvPicPr>
          <p:nvPr>
            <p:ph sz="quarter" idx="11"/>
          </p:nvPr>
        </p:nvPicPr>
        <p:blipFill>
          <a:blip r:embed="rId6"/>
          <a:stretch>
            <a:fillRect/>
          </a:stretch>
        </p:blipFill>
        <p:spPr>
          <a:xfrm>
            <a:off x="1290923" y="1171780"/>
            <a:ext cx="8100762" cy="2438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4A39F36F-A489-72D4-477A-580A9639F29C}"/>
              </a:ext>
            </a:extLst>
          </p:cNvPr>
          <p:cNvSpPr txBox="1"/>
          <p:nvPr/>
        </p:nvSpPr>
        <p:spPr>
          <a:xfrm>
            <a:off x="740118" y="4311725"/>
            <a:ext cx="2486161" cy="646331"/>
          </a:xfrm>
          <a:prstGeom prst="rect">
            <a:avLst/>
          </a:prstGeom>
          <a:noFill/>
        </p:spPr>
        <p:txBody>
          <a:bodyPr wrap="square" rtlCol="0">
            <a:spAutoFit/>
          </a:bodyPr>
          <a:lstStyle/>
          <a:p>
            <a:r>
              <a:rPr lang="en-US" b="1" dirty="0">
                <a:latin typeface="Ericsson Hilda" panose="00000500000000000000" pitchFamily="2" charset="0"/>
              </a:rPr>
              <a:t>Major bottlenecks :</a:t>
            </a:r>
          </a:p>
          <a:p>
            <a:endParaRPr lang="en-US" dirty="0"/>
          </a:p>
        </p:txBody>
      </p:sp>
      <p:sp>
        <p:nvSpPr>
          <p:cNvPr id="9" name="TextBox 8">
            <a:extLst>
              <a:ext uri="{FF2B5EF4-FFF2-40B4-BE49-F238E27FC236}">
                <a16:creationId xmlns:a16="http://schemas.microsoft.com/office/drawing/2014/main" id="{CD0EC7BA-882C-A9A0-6BA3-2A07255D0271}"/>
              </a:ext>
            </a:extLst>
          </p:cNvPr>
          <p:cNvSpPr txBox="1"/>
          <p:nvPr/>
        </p:nvSpPr>
        <p:spPr>
          <a:xfrm>
            <a:off x="553673" y="4681057"/>
            <a:ext cx="11031523" cy="1200329"/>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Ericsson Hilda" panose="00000500000000000000" pitchFamily="2" charset="0"/>
              </a:rPr>
              <a:t> 2G Availability issue impacting many sites in different dates during week  from different regions is mainly contributing in bad 2G KPI performance of region. (check attached excel file for cell with avail problem)</a:t>
            </a:r>
          </a:p>
          <a:p>
            <a:pPr marL="285750" indent="-285750">
              <a:buFont typeface="Wingdings" panose="05000000000000000000" pitchFamily="2" charset="2"/>
              <a:buChar char="v"/>
            </a:pPr>
            <a:endParaRPr lang="en-US" dirty="0">
              <a:latin typeface="Ericsson Hilda" panose="00000500000000000000" pitchFamily="2" charset="0"/>
            </a:endParaRPr>
          </a:p>
          <a:p>
            <a:pPr marL="285750" indent="-285750">
              <a:buFont typeface="Wingdings" panose="05000000000000000000" pitchFamily="2" charset="2"/>
              <a:buChar char="v"/>
            </a:pPr>
            <a:r>
              <a:rPr lang="en-US" dirty="0">
                <a:latin typeface="Ericsson Hilda" panose="00000500000000000000" pitchFamily="2" charset="0"/>
              </a:rPr>
              <a:t>High LTE UL RSSI in L800 affecting 4G KPI performance in Sousse and Monastir (check attached email)</a:t>
            </a:r>
          </a:p>
        </p:txBody>
      </p:sp>
      <p:graphicFrame>
        <p:nvGraphicFramePr>
          <p:cNvPr id="12" name="Object 11">
            <a:extLst>
              <a:ext uri="{FF2B5EF4-FFF2-40B4-BE49-F238E27FC236}">
                <a16:creationId xmlns:a16="http://schemas.microsoft.com/office/drawing/2014/main" id="{438562BC-9EA3-1210-2DAB-87D1569BE112}"/>
              </a:ext>
            </a:extLst>
          </p:cNvPr>
          <p:cNvGraphicFramePr>
            <a:graphicFrameLocks noChangeAspect="1"/>
          </p:cNvGraphicFramePr>
          <p:nvPr>
            <p:extLst>
              <p:ext uri="{D42A27DB-BD31-4B8C-83A1-F6EECF244321}">
                <p14:modId xmlns:p14="http://schemas.microsoft.com/office/powerpoint/2010/main" val="3802784386"/>
              </p:ext>
            </p:extLst>
          </p:nvPr>
        </p:nvGraphicFramePr>
        <p:xfrm>
          <a:off x="11101707" y="5113032"/>
          <a:ext cx="966977" cy="543240"/>
        </p:xfrm>
        <a:graphic>
          <a:graphicData uri="http://schemas.openxmlformats.org/presentationml/2006/ole">
            <mc:AlternateContent xmlns:mc="http://schemas.openxmlformats.org/markup-compatibility/2006">
              <mc:Choice xmlns:v="urn:schemas-microsoft-com:vml" Requires="v">
                <p:oleObj name="Worksheet" showAsIcon="1" r:id="rId7" imgW="914282" imgH="792515" progId="Excel.Sheet.12">
                  <p:embed/>
                </p:oleObj>
              </mc:Choice>
              <mc:Fallback>
                <p:oleObj name="Worksheet" showAsIcon="1" r:id="rId7" imgW="914282" imgH="792515" progId="Excel.Sheet.12">
                  <p:embed/>
                  <p:pic>
                    <p:nvPicPr>
                      <p:cNvPr id="19" name="Object 18">
                        <a:extLst>
                          <a:ext uri="{FF2B5EF4-FFF2-40B4-BE49-F238E27FC236}">
                            <a16:creationId xmlns:a16="http://schemas.microsoft.com/office/drawing/2014/main" id="{68080D33-31B7-D4F7-98D3-60E04D082F2D}"/>
                          </a:ext>
                        </a:extLst>
                      </p:cNvPr>
                      <p:cNvPicPr/>
                      <p:nvPr/>
                    </p:nvPicPr>
                    <p:blipFill>
                      <a:blip r:embed="rId8"/>
                      <a:stretch>
                        <a:fillRect/>
                      </a:stretch>
                    </p:blipFill>
                    <p:spPr>
                      <a:xfrm>
                        <a:off x="11101707" y="5113032"/>
                        <a:ext cx="966977" cy="54324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C4816A8-253B-989E-431F-699C0CEFEE97}"/>
              </a:ext>
            </a:extLst>
          </p:cNvPr>
          <p:cNvGraphicFramePr>
            <a:graphicFrameLocks noChangeAspect="1"/>
          </p:cNvGraphicFramePr>
          <p:nvPr>
            <p:extLst>
              <p:ext uri="{D42A27DB-BD31-4B8C-83A1-F6EECF244321}">
                <p14:modId xmlns:p14="http://schemas.microsoft.com/office/powerpoint/2010/main" val="1918039487"/>
              </p:ext>
            </p:extLst>
          </p:nvPr>
        </p:nvGraphicFramePr>
        <p:xfrm>
          <a:off x="1004436" y="5881386"/>
          <a:ext cx="5007429" cy="552970"/>
        </p:xfrm>
        <a:graphic>
          <a:graphicData uri="http://schemas.openxmlformats.org/presentationml/2006/ole">
            <mc:AlternateContent xmlns:mc="http://schemas.openxmlformats.org/markup-compatibility/2006">
              <mc:Choice xmlns:v="urn:schemas-microsoft-com:vml" Requires="v">
                <p:oleObj name="Packager Shell Object" showAsIcon="1" r:id="rId9" imgW="5231880" imgH="392040" progId="Package">
                  <p:embed/>
                </p:oleObj>
              </mc:Choice>
              <mc:Fallback>
                <p:oleObj name="Packager Shell Object" showAsIcon="1" r:id="rId9" imgW="5231880" imgH="392040" progId="Package">
                  <p:embed/>
                  <p:pic>
                    <p:nvPicPr>
                      <p:cNvPr id="11" name="Object 10">
                        <a:extLst>
                          <a:ext uri="{FF2B5EF4-FFF2-40B4-BE49-F238E27FC236}">
                            <a16:creationId xmlns:a16="http://schemas.microsoft.com/office/drawing/2014/main" id="{2A8C5097-ACC9-38AA-A867-507AFC6DBBD2}"/>
                          </a:ext>
                        </a:extLst>
                      </p:cNvPr>
                      <p:cNvPicPr/>
                      <p:nvPr/>
                    </p:nvPicPr>
                    <p:blipFill>
                      <a:blip r:embed="rId10"/>
                      <a:stretch>
                        <a:fillRect/>
                      </a:stretch>
                    </p:blipFill>
                    <p:spPr>
                      <a:xfrm>
                        <a:off x="1004436" y="5881386"/>
                        <a:ext cx="5007429" cy="55297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8D4629A-E47C-DCCA-422E-ABB6872D3F7F}"/>
              </a:ext>
            </a:extLst>
          </p:cNvPr>
          <p:cNvGraphicFramePr>
            <a:graphicFrameLocks noChangeAspect="1"/>
          </p:cNvGraphicFramePr>
          <p:nvPr/>
        </p:nvGraphicFramePr>
        <p:xfrm>
          <a:off x="6365001" y="5974397"/>
          <a:ext cx="2289175" cy="392113"/>
        </p:xfrm>
        <a:graphic>
          <a:graphicData uri="http://schemas.openxmlformats.org/presentationml/2006/ole">
            <mc:AlternateContent xmlns:mc="http://schemas.openxmlformats.org/markup-compatibility/2006">
              <mc:Choice xmlns:v="urn:schemas-microsoft-com:vml" Requires="v">
                <p:oleObj name="Packager Shell Object" showAsIcon="1" r:id="rId11" imgW="2288520" imgH="392040" progId="Package">
                  <p:embed/>
                </p:oleObj>
              </mc:Choice>
              <mc:Fallback>
                <p:oleObj name="Packager Shell Object" showAsIcon="1" r:id="rId11" imgW="2288520" imgH="392040" progId="Package">
                  <p:embed/>
                  <p:pic>
                    <p:nvPicPr>
                      <p:cNvPr id="12" name="Object 11">
                        <a:extLst>
                          <a:ext uri="{FF2B5EF4-FFF2-40B4-BE49-F238E27FC236}">
                            <a16:creationId xmlns:a16="http://schemas.microsoft.com/office/drawing/2014/main" id="{CD8D9759-D0DB-C0AD-3A07-083276D57FA5}"/>
                          </a:ext>
                        </a:extLst>
                      </p:cNvPr>
                      <p:cNvPicPr/>
                      <p:nvPr/>
                    </p:nvPicPr>
                    <p:blipFill>
                      <a:blip r:embed="rId12"/>
                      <a:stretch>
                        <a:fillRect/>
                      </a:stretch>
                    </p:blipFill>
                    <p:spPr>
                      <a:xfrm>
                        <a:off x="6365001" y="5974397"/>
                        <a:ext cx="2289175" cy="392113"/>
                      </a:xfrm>
                      <a:prstGeom prst="rect">
                        <a:avLst/>
                      </a:prstGeom>
                    </p:spPr>
                  </p:pic>
                </p:oleObj>
              </mc:Fallback>
            </mc:AlternateContent>
          </a:graphicData>
        </a:graphic>
      </p:graphicFrame>
    </p:spTree>
    <p:custDataLst>
      <p:custData r:id="rId1"/>
      <p:custData r:id="rId2"/>
    </p:custDataLst>
    <p:extLst>
      <p:ext uri="{BB962C8B-B14F-4D97-AF65-F5344CB8AC3E}">
        <p14:creationId xmlns:p14="http://schemas.microsoft.com/office/powerpoint/2010/main" val="13718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632E-0336-4918-A51D-33036ADF37F0}"/>
              </a:ext>
            </a:extLst>
          </p:cNvPr>
          <p:cNvSpPr>
            <a:spLocks noGrp="1"/>
          </p:cNvSpPr>
          <p:nvPr>
            <p:ph type="title"/>
          </p:nvPr>
        </p:nvSpPr>
        <p:spPr/>
        <p:txBody>
          <a:bodyPr/>
          <a:lstStyle/>
          <a:p>
            <a:r>
              <a:rPr lang="en-US" sz="4000" dirty="0"/>
              <a:t>KPIs PROGRESS IMPROVEMENT</a:t>
            </a:r>
          </a:p>
        </p:txBody>
      </p:sp>
      <p:pic>
        <p:nvPicPr>
          <p:cNvPr id="3" name="Picture 2" descr="image001">
            <a:extLst>
              <a:ext uri="{FF2B5EF4-FFF2-40B4-BE49-F238E27FC236}">
                <a16:creationId xmlns:a16="http://schemas.microsoft.com/office/drawing/2014/main" id="{8746ED8F-DB2D-80FF-F446-48F8F671A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00" y="379732"/>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a:extLst>
              <a:ext uri="{FF2B5EF4-FFF2-40B4-BE49-F238E27FC236}">
                <a16:creationId xmlns:a16="http://schemas.microsoft.com/office/drawing/2014/main" id="{D5E45692-0E9B-56FF-3640-622D4992DF87}"/>
              </a:ext>
            </a:extLst>
          </p:cNvPr>
          <p:cNvPicPr>
            <a:picLocks noGrp="1" noChangeAspect="1"/>
          </p:cNvPicPr>
          <p:nvPr>
            <p:ph sz="quarter" idx="11"/>
          </p:nvPr>
        </p:nvPicPr>
        <p:blipFill>
          <a:blip r:embed="rId5"/>
          <a:stretch>
            <a:fillRect/>
          </a:stretch>
        </p:blipFill>
        <p:spPr>
          <a:xfrm>
            <a:off x="785434" y="1016794"/>
            <a:ext cx="8047417" cy="2728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2F77D038-0A4F-FAC3-5306-6A3BC58ED945}"/>
              </a:ext>
            </a:extLst>
          </p:cNvPr>
          <p:cNvSpPr txBox="1"/>
          <p:nvPr/>
        </p:nvSpPr>
        <p:spPr>
          <a:xfrm>
            <a:off x="245378" y="4223697"/>
            <a:ext cx="6094602" cy="369332"/>
          </a:xfrm>
          <a:prstGeom prst="rect">
            <a:avLst/>
          </a:prstGeom>
          <a:noFill/>
        </p:spPr>
        <p:txBody>
          <a:bodyPr wrap="square">
            <a:spAutoFit/>
          </a:bodyPr>
          <a:lstStyle/>
          <a:p>
            <a:r>
              <a:rPr lang="en-US" b="1" dirty="0">
                <a:latin typeface="Ericsson Hilda" panose="00000500000000000000" pitchFamily="2" charset="0"/>
              </a:rPr>
              <a:t>Major bottlenecks :</a:t>
            </a:r>
          </a:p>
        </p:txBody>
      </p:sp>
      <p:sp>
        <p:nvSpPr>
          <p:cNvPr id="10" name="TextBox 9">
            <a:extLst>
              <a:ext uri="{FF2B5EF4-FFF2-40B4-BE49-F238E27FC236}">
                <a16:creationId xmlns:a16="http://schemas.microsoft.com/office/drawing/2014/main" id="{DCFEB2A8-CB87-032C-FDA2-FFF79DD83942}"/>
              </a:ext>
            </a:extLst>
          </p:cNvPr>
          <p:cNvSpPr txBox="1"/>
          <p:nvPr/>
        </p:nvSpPr>
        <p:spPr>
          <a:xfrm>
            <a:off x="245378" y="4513758"/>
            <a:ext cx="11239150" cy="646331"/>
          </a:xfrm>
          <a:prstGeom prst="rect">
            <a:avLst/>
          </a:prstGeom>
          <a:noFill/>
        </p:spPr>
        <p:txBody>
          <a:bodyPr wrap="square">
            <a:spAutoFit/>
          </a:bodyPr>
          <a:lstStyle/>
          <a:p>
            <a:pPr marL="285750" indent="-285750">
              <a:buFont typeface="Wingdings" panose="05000000000000000000" pitchFamily="2" charset="2"/>
              <a:buChar char="v"/>
            </a:pPr>
            <a:r>
              <a:rPr lang="en-US" dirty="0">
                <a:latin typeface="Ericsson Hilda" panose="00000500000000000000" pitchFamily="2" charset="0"/>
              </a:rPr>
              <a:t> 2G Availability issue impacting many sites in different dates during week  from different regions is mainly contributing in bad 2G KPI performance of regions. (check attached excel file for cell with avail problem)</a:t>
            </a:r>
          </a:p>
        </p:txBody>
      </p:sp>
      <p:graphicFrame>
        <p:nvGraphicFramePr>
          <p:cNvPr id="11" name="Object 10">
            <a:extLst>
              <a:ext uri="{FF2B5EF4-FFF2-40B4-BE49-F238E27FC236}">
                <a16:creationId xmlns:a16="http://schemas.microsoft.com/office/drawing/2014/main" id="{BAD1E664-5336-4BFA-2F46-5C22ED6E5D89}"/>
              </a:ext>
            </a:extLst>
          </p:cNvPr>
          <p:cNvGraphicFramePr>
            <a:graphicFrameLocks noChangeAspect="1"/>
          </p:cNvGraphicFramePr>
          <p:nvPr/>
        </p:nvGraphicFramePr>
        <p:xfrm>
          <a:off x="2454730" y="5177532"/>
          <a:ext cx="1317071" cy="925715"/>
        </p:xfrm>
        <a:graphic>
          <a:graphicData uri="http://schemas.openxmlformats.org/presentationml/2006/ole">
            <mc:AlternateContent xmlns:mc="http://schemas.openxmlformats.org/markup-compatibility/2006">
              <mc:Choice xmlns:v="urn:schemas-microsoft-com:vml" Requires="v">
                <p:oleObj name="Worksheet" showAsIcon="1" r:id="rId6" imgW="914282" imgH="792515" progId="Excel.Sheet.12">
                  <p:embed/>
                </p:oleObj>
              </mc:Choice>
              <mc:Fallback>
                <p:oleObj name="Worksheet" showAsIcon="1" r:id="rId6" imgW="914282" imgH="792515" progId="Excel.Sheet.12">
                  <p:embed/>
                  <p:pic>
                    <p:nvPicPr>
                      <p:cNvPr id="14" name="Object 13">
                        <a:extLst>
                          <a:ext uri="{FF2B5EF4-FFF2-40B4-BE49-F238E27FC236}">
                            <a16:creationId xmlns:a16="http://schemas.microsoft.com/office/drawing/2014/main" id="{1FCEB189-1D22-2E7B-30BE-ED8F19A07DF3}"/>
                          </a:ext>
                        </a:extLst>
                      </p:cNvPr>
                      <p:cNvPicPr/>
                      <p:nvPr/>
                    </p:nvPicPr>
                    <p:blipFill>
                      <a:blip r:embed="rId7"/>
                      <a:stretch>
                        <a:fillRect/>
                      </a:stretch>
                    </p:blipFill>
                    <p:spPr>
                      <a:xfrm>
                        <a:off x="2454730" y="5177532"/>
                        <a:ext cx="1317071" cy="925715"/>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A0B62ACE-D392-C6ED-AAE9-BDFD4753EC1C}"/>
              </a:ext>
            </a:extLst>
          </p:cNvPr>
          <p:cNvSpPr txBox="1"/>
          <p:nvPr/>
        </p:nvSpPr>
        <p:spPr>
          <a:xfrm>
            <a:off x="313888" y="5941224"/>
            <a:ext cx="11239150" cy="646331"/>
          </a:xfrm>
          <a:prstGeom prst="rect">
            <a:avLst/>
          </a:prstGeom>
          <a:noFill/>
        </p:spPr>
        <p:txBody>
          <a:bodyPr wrap="square">
            <a:spAutoFit/>
          </a:bodyPr>
          <a:lstStyle/>
          <a:p>
            <a:pPr marL="285750" indent="-285750">
              <a:buFont typeface="Wingdings" panose="05000000000000000000" pitchFamily="2" charset="2"/>
              <a:buChar char="v"/>
            </a:pPr>
            <a:r>
              <a:rPr lang="en-US" dirty="0">
                <a:latin typeface="Ericsson Hilda" panose="00000500000000000000" pitchFamily="2" charset="0"/>
              </a:rPr>
              <a:t> Limitation in transport bandwidth (observed by high </a:t>
            </a:r>
            <a:r>
              <a:rPr lang="en-US" dirty="0" err="1">
                <a:latin typeface="Ericsson Hilda" panose="00000500000000000000" pitchFamily="2" charset="0"/>
              </a:rPr>
              <a:t>Iub</a:t>
            </a:r>
            <a:r>
              <a:rPr lang="en-US" dirty="0">
                <a:latin typeface="Ericsson Hilda" panose="00000500000000000000" pitchFamily="2" charset="0"/>
              </a:rPr>
              <a:t> congestion) is impacting global KPI mainly in Mahdia region. </a:t>
            </a:r>
          </a:p>
        </p:txBody>
      </p:sp>
      <p:graphicFrame>
        <p:nvGraphicFramePr>
          <p:cNvPr id="13" name="Object 12">
            <a:extLst>
              <a:ext uri="{FF2B5EF4-FFF2-40B4-BE49-F238E27FC236}">
                <a16:creationId xmlns:a16="http://schemas.microsoft.com/office/drawing/2014/main" id="{837D81BE-5A7A-7880-11BF-714772785C14}"/>
              </a:ext>
            </a:extLst>
          </p:cNvPr>
          <p:cNvGraphicFramePr>
            <a:graphicFrameLocks noChangeAspect="1"/>
          </p:cNvGraphicFramePr>
          <p:nvPr/>
        </p:nvGraphicFramePr>
        <p:xfrm>
          <a:off x="10869336" y="5868307"/>
          <a:ext cx="914400" cy="792163"/>
        </p:xfrm>
        <a:graphic>
          <a:graphicData uri="http://schemas.openxmlformats.org/presentationml/2006/ole">
            <mc:AlternateContent xmlns:mc="http://schemas.openxmlformats.org/markup-compatibility/2006">
              <mc:Choice xmlns:v="urn:schemas-microsoft-com:vml" Requires="v">
                <p:oleObj name="Worksheet" showAsIcon="1" r:id="rId8" imgW="914282" imgH="792515" progId="Excel.Sheet.12">
                  <p:embed/>
                </p:oleObj>
              </mc:Choice>
              <mc:Fallback>
                <p:oleObj name="Worksheet" showAsIcon="1" r:id="rId8" imgW="914282" imgH="792515" progId="Excel.Sheet.12">
                  <p:embed/>
                  <p:pic>
                    <p:nvPicPr>
                      <p:cNvPr id="4" name="Object 3">
                        <a:extLst>
                          <a:ext uri="{FF2B5EF4-FFF2-40B4-BE49-F238E27FC236}">
                            <a16:creationId xmlns:a16="http://schemas.microsoft.com/office/drawing/2014/main" id="{E32F46B3-E02F-3944-F07B-0A6C5A5F75F1}"/>
                          </a:ext>
                        </a:extLst>
                      </p:cNvPr>
                      <p:cNvPicPr/>
                      <p:nvPr/>
                    </p:nvPicPr>
                    <p:blipFill>
                      <a:blip r:embed="rId9"/>
                      <a:stretch>
                        <a:fillRect/>
                      </a:stretch>
                    </p:blipFill>
                    <p:spPr>
                      <a:xfrm>
                        <a:off x="10869336" y="5868307"/>
                        <a:ext cx="914400" cy="792163"/>
                      </a:xfrm>
                      <a:prstGeom prst="rect">
                        <a:avLst/>
                      </a:prstGeom>
                    </p:spPr>
                  </p:pic>
                </p:oleObj>
              </mc:Fallback>
            </mc:AlternateContent>
          </a:graphicData>
        </a:graphic>
      </p:graphicFrame>
    </p:spTree>
    <p:custDataLst>
      <p:custData r:id="rId1"/>
      <p:custData r:id="rId2"/>
    </p:custDataLst>
    <p:extLst>
      <p:ext uri="{BB962C8B-B14F-4D97-AF65-F5344CB8AC3E}">
        <p14:creationId xmlns:p14="http://schemas.microsoft.com/office/powerpoint/2010/main" val="34441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p:txBody>
          <a:bodyPr/>
          <a:lstStyle/>
          <a:p>
            <a:r>
              <a:rPr lang="en-US" dirty="0"/>
              <a:t>LTE Cell Availability and HW/RET issue</a:t>
            </a:r>
            <a:endParaRPr lang="en-US" b="1" dirty="0"/>
          </a:p>
        </p:txBody>
      </p:sp>
      <p:pic>
        <p:nvPicPr>
          <p:cNvPr id="6" name="Picture 5" descr="image001">
            <a:extLst>
              <a:ext uri="{FF2B5EF4-FFF2-40B4-BE49-F238E27FC236}">
                <a16:creationId xmlns:a16="http://schemas.microsoft.com/office/drawing/2014/main" id="{CCB5160F-5B63-2215-8D8F-8AEA6EC44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00" y="36842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5D88324-C58D-47C2-39EA-9F3321C1A4CC}"/>
              </a:ext>
            </a:extLst>
          </p:cNvPr>
          <p:cNvPicPr>
            <a:picLocks noChangeAspect="1"/>
          </p:cNvPicPr>
          <p:nvPr/>
        </p:nvPicPr>
        <p:blipFill>
          <a:blip r:embed="rId5"/>
          <a:stretch>
            <a:fillRect/>
          </a:stretch>
        </p:blipFill>
        <p:spPr>
          <a:xfrm>
            <a:off x="479423" y="1016793"/>
            <a:ext cx="4847323" cy="5472784"/>
          </a:xfrm>
          <a:prstGeom prst="rect">
            <a:avLst/>
          </a:prstGeom>
        </p:spPr>
      </p:pic>
      <p:pic>
        <p:nvPicPr>
          <p:cNvPr id="11" name="Picture 10">
            <a:extLst>
              <a:ext uri="{FF2B5EF4-FFF2-40B4-BE49-F238E27FC236}">
                <a16:creationId xmlns:a16="http://schemas.microsoft.com/office/drawing/2014/main" id="{7282A0AC-775C-122E-0604-9F9D646FAB2C}"/>
              </a:ext>
            </a:extLst>
          </p:cNvPr>
          <p:cNvPicPr>
            <a:picLocks noChangeAspect="1"/>
          </p:cNvPicPr>
          <p:nvPr/>
        </p:nvPicPr>
        <p:blipFill>
          <a:blip r:embed="rId6"/>
          <a:stretch>
            <a:fillRect/>
          </a:stretch>
        </p:blipFill>
        <p:spPr>
          <a:xfrm>
            <a:off x="5326746" y="1016793"/>
            <a:ext cx="4847323" cy="5472784"/>
          </a:xfrm>
          <a:prstGeom prst="rect">
            <a:avLst/>
          </a:prstGeom>
        </p:spPr>
      </p:pic>
      <p:graphicFrame>
        <p:nvGraphicFramePr>
          <p:cNvPr id="3" name="Object 2">
            <a:extLst>
              <a:ext uri="{FF2B5EF4-FFF2-40B4-BE49-F238E27FC236}">
                <a16:creationId xmlns:a16="http://schemas.microsoft.com/office/drawing/2014/main" id="{369E23B3-0FAD-BDE3-27BA-9F991BF6D2E6}"/>
              </a:ext>
            </a:extLst>
          </p:cNvPr>
          <p:cNvGraphicFramePr>
            <a:graphicFrameLocks noChangeAspect="1"/>
          </p:cNvGraphicFramePr>
          <p:nvPr/>
        </p:nvGraphicFramePr>
        <p:xfrm>
          <a:off x="10687050" y="2165350"/>
          <a:ext cx="914400" cy="792163"/>
        </p:xfrm>
        <a:graphic>
          <a:graphicData uri="http://schemas.openxmlformats.org/presentationml/2006/ole">
            <mc:AlternateContent xmlns:mc="http://schemas.openxmlformats.org/markup-compatibility/2006">
              <mc:Choice xmlns:v="urn:schemas-microsoft-com:vml" Requires="v">
                <p:oleObj name="Worksheet" showAsIcon="1" r:id="rId7" imgW="914282" imgH="792515" progId="Excel.Sheet.12">
                  <p:embed/>
                </p:oleObj>
              </mc:Choice>
              <mc:Fallback>
                <p:oleObj name="Worksheet" showAsIcon="1" r:id="rId7" imgW="914282" imgH="792515" progId="Excel.Sheet.12">
                  <p:embed/>
                  <p:pic>
                    <p:nvPicPr>
                      <p:cNvPr id="3" name="Object 2">
                        <a:extLst>
                          <a:ext uri="{FF2B5EF4-FFF2-40B4-BE49-F238E27FC236}">
                            <a16:creationId xmlns:a16="http://schemas.microsoft.com/office/drawing/2014/main" id="{369E23B3-0FAD-BDE3-27BA-9F991BF6D2E6}"/>
                          </a:ext>
                        </a:extLst>
                      </p:cNvPr>
                      <p:cNvPicPr/>
                      <p:nvPr/>
                    </p:nvPicPr>
                    <p:blipFill>
                      <a:blip r:embed="rId8"/>
                      <a:stretch>
                        <a:fillRect/>
                      </a:stretch>
                    </p:blipFill>
                    <p:spPr>
                      <a:xfrm>
                        <a:off x="10687050" y="2165350"/>
                        <a:ext cx="914400" cy="7921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4118A55-3219-DAAD-F518-18E446F961DF}"/>
              </a:ext>
            </a:extLst>
          </p:cNvPr>
          <p:cNvGraphicFramePr>
            <a:graphicFrameLocks noChangeAspect="1"/>
          </p:cNvGraphicFramePr>
          <p:nvPr/>
        </p:nvGraphicFramePr>
        <p:xfrm>
          <a:off x="10687050" y="4451350"/>
          <a:ext cx="914400" cy="792163"/>
        </p:xfrm>
        <a:graphic>
          <a:graphicData uri="http://schemas.openxmlformats.org/presentationml/2006/ole">
            <mc:AlternateContent xmlns:mc="http://schemas.openxmlformats.org/markup-compatibility/2006">
              <mc:Choice xmlns:v="urn:schemas-microsoft-com:vml" Requires="v">
                <p:oleObj name="Worksheet" showAsIcon="1" r:id="rId9" imgW="914282" imgH="792515" progId="Excel.Sheet.12">
                  <p:embed/>
                </p:oleObj>
              </mc:Choice>
              <mc:Fallback>
                <p:oleObj name="Worksheet" showAsIcon="1" r:id="rId9" imgW="914282" imgH="792515" progId="Excel.Sheet.12">
                  <p:embed/>
                  <p:pic>
                    <p:nvPicPr>
                      <p:cNvPr id="4" name="Object 3">
                        <a:extLst>
                          <a:ext uri="{FF2B5EF4-FFF2-40B4-BE49-F238E27FC236}">
                            <a16:creationId xmlns:a16="http://schemas.microsoft.com/office/drawing/2014/main" id="{C4118A55-3219-DAAD-F518-18E446F961DF}"/>
                          </a:ext>
                        </a:extLst>
                      </p:cNvPr>
                      <p:cNvPicPr/>
                      <p:nvPr/>
                    </p:nvPicPr>
                    <p:blipFill>
                      <a:blip r:embed="rId10"/>
                      <a:stretch>
                        <a:fillRect/>
                      </a:stretch>
                    </p:blipFill>
                    <p:spPr>
                      <a:xfrm>
                        <a:off x="10687050" y="4451350"/>
                        <a:ext cx="914400" cy="792163"/>
                      </a:xfrm>
                      <a:prstGeom prst="rect">
                        <a:avLst/>
                      </a:prstGeom>
                    </p:spPr>
                  </p:pic>
                </p:oleObj>
              </mc:Fallback>
            </mc:AlternateContent>
          </a:graphicData>
        </a:graphic>
      </p:graphicFrame>
    </p:spTree>
    <p:custDataLst>
      <p:custData r:id="rId1"/>
      <p:custData r:id="rId2"/>
    </p:custDataLst>
    <p:extLst>
      <p:ext uri="{BB962C8B-B14F-4D97-AF65-F5344CB8AC3E}">
        <p14:creationId xmlns:p14="http://schemas.microsoft.com/office/powerpoint/2010/main" val="13282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783657" y="160604"/>
            <a:ext cx="9534870" cy="1081088"/>
          </a:xfrm>
        </p:spPr>
        <p:txBody>
          <a:bodyPr/>
          <a:lstStyle/>
          <a:p>
            <a:r>
              <a:rPr lang="en-US" dirty="0"/>
              <a:t>3G Cell Availability ,</a:t>
            </a:r>
            <a:r>
              <a:rPr lang="en-US" dirty="0" err="1"/>
              <a:t>CellDownTime</a:t>
            </a:r>
            <a:r>
              <a:rPr lang="en-US" dirty="0"/>
              <a:t> &amp; alarm</a:t>
            </a:r>
            <a:br>
              <a:rPr lang="en-US" dirty="0"/>
            </a:br>
            <a:r>
              <a:rPr lang="en-US" sz="2400" dirty="0"/>
              <a:t>Need to reduce Availability Issues to improve KPI</a:t>
            </a:r>
            <a:endParaRPr lang="en-US" b="1" dirty="0"/>
          </a:p>
        </p:txBody>
      </p:sp>
      <p:pic>
        <p:nvPicPr>
          <p:cNvPr id="7" name="Picture 6">
            <a:extLst>
              <a:ext uri="{FF2B5EF4-FFF2-40B4-BE49-F238E27FC236}">
                <a16:creationId xmlns:a16="http://schemas.microsoft.com/office/drawing/2014/main" id="{8E6BC15D-929D-9911-50F9-20E02F9D4348}"/>
              </a:ext>
            </a:extLst>
          </p:cNvPr>
          <p:cNvPicPr>
            <a:picLocks noChangeAspect="1"/>
          </p:cNvPicPr>
          <p:nvPr/>
        </p:nvPicPr>
        <p:blipFill>
          <a:blip r:embed="rId4"/>
          <a:stretch>
            <a:fillRect/>
          </a:stretch>
        </p:blipFill>
        <p:spPr>
          <a:xfrm>
            <a:off x="64669" y="1101236"/>
            <a:ext cx="5631457" cy="2657031"/>
          </a:xfrm>
          <a:prstGeom prst="rect">
            <a:avLst/>
          </a:prstGeom>
        </p:spPr>
      </p:pic>
      <p:pic>
        <p:nvPicPr>
          <p:cNvPr id="10" name="Picture 9">
            <a:extLst>
              <a:ext uri="{FF2B5EF4-FFF2-40B4-BE49-F238E27FC236}">
                <a16:creationId xmlns:a16="http://schemas.microsoft.com/office/drawing/2014/main" id="{F24E20B3-A575-59ED-3B3E-72E36CBB8800}"/>
              </a:ext>
            </a:extLst>
          </p:cNvPr>
          <p:cNvPicPr>
            <a:picLocks noChangeAspect="1"/>
          </p:cNvPicPr>
          <p:nvPr/>
        </p:nvPicPr>
        <p:blipFill>
          <a:blip r:embed="rId5"/>
          <a:stretch>
            <a:fillRect/>
          </a:stretch>
        </p:blipFill>
        <p:spPr>
          <a:xfrm>
            <a:off x="64669" y="3783435"/>
            <a:ext cx="5631457" cy="2962000"/>
          </a:xfrm>
          <a:prstGeom prst="rect">
            <a:avLst/>
          </a:prstGeom>
        </p:spPr>
      </p:pic>
      <p:pic>
        <p:nvPicPr>
          <p:cNvPr id="11" name="Picture 10">
            <a:extLst>
              <a:ext uri="{FF2B5EF4-FFF2-40B4-BE49-F238E27FC236}">
                <a16:creationId xmlns:a16="http://schemas.microsoft.com/office/drawing/2014/main" id="{451C38FA-B48A-8960-4412-08D88B9B3D9F}"/>
              </a:ext>
            </a:extLst>
          </p:cNvPr>
          <p:cNvPicPr>
            <a:picLocks noChangeAspect="1"/>
          </p:cNvPicPr>
          <p:nvPr/>
        </p:nvPicPr>
        <p:blipFill>
          <a:blip r:embed="rId6"/>
          <a:stretch>
            <a:fillRect/>
          </a:stretch>
        </p:blipFill>
        <p:spPr>
          <a:xfrm>
            <a:off x="5788376" y="1101237"/>
            <a:ext cx="5280218" cy="2657030"/>
          </a:xfrm>
          <a:prstGeom prst="rect">
            <a:avLst/>
          </a:prstGeom>
        </p:spPr>
      </p:pic>
      <p:pic>
        <p:nvPicPr>
          <p:cNvPr id="12" name="Picture 11">
            <a:extLst>
              <a:ext uri="{FF2B5EF4-FFF2-40B4-BE49-F238E27FC236}">
                <a16:creationId xmlns:a16="http://schemas.microsoft.com/office/drawing/2014/main" id="{B2ECBE52-DA9D-3EFD-B00D-0FA31A5D85E5}"/>
              </a:ext>
            </a:extLst>
          </p:cNvPr>
          <p:cNvPicPr>
            <a:picLocks noChangeAspect="1"/>
          </p:cNvPicPr>
          <p:nvPr/>
        </p:nvPicPr>
        <p:blipFill>
          <a:blip r:embed="rId7"/>
          <a:stretch>
            <a:fillRect/>
          </a:stretch>
        </p:blipFill>
        <p:spPr>
          <a:xfrm>
            <a:off x="5788376" y="3783435"/>
            <a:ext cx="5280218" cy="2961999"/>
          </a:xfrm>
          <a:prstGeom prst="rect">
            <a:avLst/>
          </a:prstGeom>
        </p:spPr>
      </p:pic>
      <p:pic>
        <p:nvPicPr>
          <p:cNvPr id="3" name="Picture 2" descr="image001">
            <a:extLst>
              <a:ext uri="{FF2B5EF4-FFF2-40B4-BE49-F238E27FC236}">
                <a16:creationId xmlns:a16="http://schemas.microsoft.com/office/drawing/2014/main" id="{99236305-730C-A9F8-B738-4F1F826576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400" y="358484"/>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3527551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583032" y="38111"/>
            <a:ext cx="11280909" cy="1081088"/>
          </a:xfrm>
        </p:spPr>
        <p:txBody>
          <a:bodyPr/>
          <a:lstStyle/>
          <a:p>
            <a:r>
              <a:rPr lang="en-US" dirty="0"/>
              <a:t>2G Cell Availability, </a:t>
            </a:r>
            <a:r>
              <a:rPr lang="en-US" dirty="0" err="1"/>
              <a:t>CellDownTime</a:t>
            </a:r>
            <a:r>
              <a:rPr lang="en-US" dirty="0"/>
              <a:t> &amp; Alarm</a:t>
            </a:r>
            <a:br>
              <a:rPr lang="en-US" dirty="0"/>
            </a:br>
            <a:r>
              <a:rPr lang="en-US" sz="2000" dirty="0"/>
              <a:t>Need to reduce Availability Issue/Cell down time to improve KPI</a:t>
            </a:r>
            <a:endParaRPr lang="en-US" b="1" dirty="0"/>
          </a:p>
        </p:txBody>
      </p:sp>
      <p:pic>
        <p:nvPicPr>
          <p:cNvPr id="4" name="Picture 3">
            <a:extLst>
              <a:ext uri="{FF2B5EF4-FFF2-40B4-BE49-F238E27FC236}">
                <a16:creationId xmlns:a16="http://schemas.microsoft.com/office/drawing/2014/main" id="{581220FB-8541-00EF-124A-F3E090D4924E}"/>
              </a:ext>
            </a:extLst>
          </p:cNvPr>
          <p:cNvPicPr>
            <a:picLocks noChangeAspect="1"/>
          </p:cNvPicPr>
          <p:nvPr/>
        </p:nvPicPr>
        <p:blipFill>
          <a:blip r:embed="rId4"/>
          <a:stretch>
            <a:fillRect/>
          </a:stretch>
        </p:blipFill>
        <p:spPr>
          <a:xfrm>
            <a:off x="5825421" y="3884104"/>
            <a:ext cx="5285690" cy="2919432"/>
          </a:xfrm>
          <a:prstGeom prst="rect">
            <a:avLst/>
          </a:prstGeom>
        </p:spPr>
      </p:pic>
      <p:pic>
        <p:nvPicPr>
          <p:cNvPr id="6" name="Picture 5">
            <a:extLst>
              <a:ext uri="{FF2B5EF4-FFF2-40B4-BE49-F238E27FC236}">
                <a16:creationId xmlns:a16="http://schemas.microsoft.com/office/drawing/2014/main" id="{5DB0AE78-79E4-1D22-91FD-3CC71BDCCEF7}"/>
              </a:ext>
            </a:extLst>
          </p:cNvPr>
          <p:cNvPicPr>
            <a:picLocks noChangeAspect="1"/>
          </p:cNvPicPr>
          <p:nvPr/>
        </p:nvPicPr>
        <p:blipFill>
          <a:blip r:embed="rId5"/>
          <a:stretch>
            <a:fillRect/>
          </a:stretch>
        </p:blipFill>
        <p:spPr>
          <a:xfrm>
            <a:off x="155650" y="3883348"/>
            <a:ext cx="5655112" cy="2919432"/>
          </a:xfrm>
          <a:prstGeom prst="rect">
            <a:avLst/>
          </a:prstGeom>
        </p:spPr>
      </p:pic>
      <p:pic>
        <p:nvPicPr>
          <p:cNvPr id="8" name="Picture 7">
            <a:extLst>
              <a:ext uri="{FF2B5EF4-FFF2-40B4-BE49-F238E27FC236}">
                <a16:creationId xmlns:a16="http://schemas.microsoft.com/office/drawing/2014/main" id="{29251E16-0535-80BA-E3CC-99AC3046931A}"/>
              </a:ext>
            </a:extLst>
          </p:cNvPr>
          <p:cNvPicPr>
            <a:picLocks noChangeAspect="1"/>
          </p:cNvPicPr>
          <p:nvPr/>
        </p:nvPicPr>
        <p:blipFill>
          <a:blip r:embed="rId6"/>
          <a:stretch>
            <a:fillRect/>
          </a:stretch>
        </p:blipFill>
        <p:spPr>
          <a:xfrm>
            <a:off x="5829894" y="963915"/>
            <a:ext cx="5281218" cy="2919433"/>
          </a:xfrm>
          <a:prstGeom prst="rect">
            <a:avLst/>
          </a:prstGeom>
        </p:spPr>
      </p:pic>
      <p:pic>
        <p:nvPicPr>
          <p:cNvPr id="12" name="Picture 11">
            <a:extLst>
              <a:ext uri="{FF2B5EF4-FFF2-40B4-BE49-F238E27FC236}">
                <a16:creationId xmlns:a16="http://schemas.microsoft.com/office/drawing/2014/main" id="{41BE2561-1FCF-DD6D-B795-1E0C70FA5674}"/>
              </a:ext>
            </a:extLst>
          </p:cNvPr>
          <p:cNvPicPr>
            <a:picLocks noChangeAspect="1"/>
          </p:cNvPicPr>
          <p:nvPr/>
        </p:nvPicPr>
        <p:blipFill>
          <a:blip r:embed="rId7"/>
          <a:stretch>
            <a:fillRect/>
          </a:stretch>
        </p:blipFill>
        <p:spPr>
          <a:xfrm>
            <a:off x="155650" y="963916"/>
            <a:ext cx="5629616" cy="2938144"/>
          </a:xfrm>
          <a:prstGeom prst="rect">
            <a:avLst/>
          </a:prstGeom>
        </p:spPr>
      </p:pic>
      <p:pic>
        <p:nvPicPr>
          <p:cNvPr id="3" name="Picture 2" descr="image001">
            <a:extLst>
              <a:ext uri="{FF2B5EF4-FFF2-40B4-BE49-F238E27FC236}">
                <a16:creationId xmlns:a16="http://schemas.microsoft.com/office/drawing/2014/main" id="{EE3C3AF5-5049-0A51-D0F9-ABFC704310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400" y="358484"/>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659491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6591" y="248044"/>
            <a:ext cx="8353426" cy="923925"/>
          </a:xfrm>
        </p:spPr>
        <p:txBody>
          <a:bodyPr/>
          <a:lstStyle/>
          <a:p>
            <a:r>
              <a:rPr lang="en-US" dirty="0"/>
              <a:t>2G-4G_Availability in Sousse</a:t>
            </a:r>
            <a:br>
              <a:rPr lang="en-US" sz="2800" dirty="0"/>
            </a:br>
            <a:endParaRPr lang="en-US" dirty="0"/>
          </a:p>
        </p:txBody>
      </p:sp>
      <p:pic>
        <p:nvPicPr>
          <p:cNvPr id="4" name="Picture 3">
            <a:extLst>
              <a:ext uri="{FF2B5EF4-FFF2-40B4-BE49-F238E27FC236}">
                <a16:creationId xmlns:a16="http://schemas.microsoft.com/office/drawing/2014/main" id="{AC70E67D-E67C-CD59-8A64-19D35E1E147E}"/>
              </a:ext>
            </a:extLst>
          </p:cNvPr>
          <p:cNvPicPr>
            <a:picLocks noChangeAspect="1"/>
          </p:cNvPicPr>
          <p:nvPr/>
        </p:nvPicPr>
        <p:blipFill>
          <a:blip r:embed="rId4"/>
          <a:stretch>
            <a:fillRect/>
          </a:stretch>
        </p:blipFill>
        <p:spPr>
          <a:xfrm>
            <a:off x="78340" y="4819094"/>
            <a:ext cx="3192017" cy="1930242"/>
          </a:xfrm>
          <a:prstGeom prst="rect">
            <a:avLst/>
          </a:prstGeom>
        </p:spPr>
      </p:pic>
      <p:pic>
        <p:nvPicPr>
          <p:cNvPr id="5" name="Picture 4">
            <a:extLst>
              <a:ext uri="{FF2B5EF4-FFF2-40B4-BE49-F238E27FC236}">
                <a16:creationId xmlns:a16="http://schemas.microsoft.com/office/drawing/2014/main" id="{353D89B0-3DC3-6FFB-F034-B84FE2EB4BFB}"/>
              </a:ext>
            </a:extLst>
          </p:cNvPr>
          <p:cNvPicPr>
            <a:picLocks noChangeAspect="1"/>
          </p:cNvPicPr>
          <p:nvPr/>
        </p:nvPicPr>
        <p:blipFill>
          <a:blip r:embed="rId5"/>
          <a:stretch>
            <a:fillRect/>
          </a:stretch>
        </p:blipFill>
        <p:spPr>
          <a:xfrm>
            <a:off x="3270358" y="4819094"/>
            <a:ext cx="3034700" cy="1930242"/>
          </a:xfrm>
          <a:prstGeom prst="rect">
            <a:avLst/>
          </a:prstGeom>
        </p:spPr>
      </p:pic>
      <p:pic>
        <p:nvPicPr>
          <p:cNvPr id="11" name="Picture 10">
            <a:extLst>
              <a:ext uri="{FF2B5EF4-FFF2-40B4-BE49-F238E27FC236}">
                <a16:creationId xmlns:a16="http://schemas.microsoft.com/office/drawing/2014/main" id="{6A5DCE15-BE0E-84C7-F63A-83652D88CE21}"/>
              </a:ext>
            </a:extLst>
          </p:cNvPr>
          <p:cNvPicPr>
            <a:picLocks noChangeAspect="1"/>
          </p:cNvPicPr>
          <p:nvPr/>
        </p:nvPicPr>
        <p:blipFill>
          <a:blip r:embed="rId6"/>
          <a:stretch>
            <a:fillRect/>
          </a:stretch>
        </p:blipFill>
        <p:spPr>
          <a:xfrm>
            <a:off x="78341" y="1171969"/>
            <a:ext cx="3192016" cy="1864837"/>
          </a:xfrm>
          <a:prstGeom prst="rect">
            <a:avLst/>
          </a:prstGeom>
        </p:spPr>
      </p:pic>
      <p:pic>
        <p:nvPicPr>
          <p:cNvPr id="12" name="Picture 11">
            <a:extLst>
              <a:ext uri="{FF2B5EF4-FFF2-40B4-BE49-F238E27FC236}">
                <a16:creationId xmlns:a16="http://schemas.microsoft.com/office/drawing/2014/main" id="{6D2FE86E-9FC8-5334-ED8F-65BF2C6EB270}"/>
              </a:ext>
            </a:extLst>
          </p:cNvPr>
          <p:cNvPicPr>
            <a:picLocks noChangeAspect="1"/>
          </p:cNvPicPr>
          <p:nvPr/>
        </p:nvPicPr>
        <p:blipFill>
          <a:blip r:embed="rId7"/>
          <a:stretch>
            <a:fillRect/>
          </a:stretch>
        </p:blipFill>
        <p:spPr>
          <a:xfrm>
            <a:off x="3270357" y="1181059"/>
            <a:ext cx="3034700" cy="1860598"/>
          </a:xfrm>
          <a:prstGeom prst="rect">
            <a:avLst/>
          </a:prstGeom>
        </p:spPr>
      </p:pic>
      <p:pic>
        <p:nvPicPr>
          <p:cNvPr id="17" name="Picture 16">
            <a:extLst>
              <a:ext uri="{FF2B5EF4-FFF2-40B4-BE49-F238E27FC236}">
                <a16:creationId xmlns:a16="http://schemas.microsoft.com/office/drawing/2014/main" id="{36D03F88-AB32-66F7-16A4-C75C649E0DCD}"/>
              </a:ext>
            </a:extLst>
          </p:cNvPr>
          <p:cNvPicPr>
            <a:picLocks noChangeAspect="1"/>
          </p:cNvPicPr>
          <p:nvPr/>
        </p:nvPicPr>
        <p:blipFill>
          <a:blip r:embed="rId8"/>
          <a:stretch>
            <a:fillRect/>
          </a:stretch>
        </p:blipFill>
        <p:spPr>
          <a:xfrm>
            <a:off x="78340" y="3050747"/>
            <a:ext cx="3192017" cy="1726993"/>
          </a:xfrm>
          <a:prstGeom prst="rect">
            <a:avLst/>
          </a:prstGeom>
        </p:spPr>
      </p:pic>
      <p:pic>
        <p:nvPicPr>
          <p:cNvPr id="18" name="Picture 17">
            <a:extLst>
              <a:ext uri="{FF2B5EF4-FFF2-40B4-BE49-F238E27FC236}">
                <a16:creationId xmlns:a16="http://schemas.microsoft.com/office/drawing/2014/main" id="{B13A8821-7E5C-0C0C-BF46-5087B60CCDAF}"/>
              </a:ext>
            </a:extLst>
          </p:cNvPr>
          <p:cNvPicPr>
            <a:picLocks noChangeAspect="1"/>
          </p:cNvPicPr>
          <p:nvPr/>
        </p:nvPicPr>
        <p:blipFill>
          <a:blip r:embed="rId9"/>
          <a:stretch>
            <a:fillRect/>
          </a:stretch>
        </p:blipFill>
        <p:spPr>
          <a:xfrm>
            <a:off x="6305057" y="1161303"/>
            <a:ext cx="3034700" cy="1862917"/>
          </a:xfrm>
          <a:prstGeom prst="rect">
            <a:avLst/>
          </a:prstGeom>
        </p:spPr>
      </p:pic>
      <p:pic>
        <p:nvPicPr>
          <p:cNvPr id="19" name="Picture 18">
            <a:extLst>
              <a:ext uri="{FF2B5EF4-FFF2-40B4-BE49-F238E27FC236}">
                <a16:creationId xmlns:a16="http://schemas.microsoft.com/office/drawing/2014/main" id="{AFEACCE4-576E-6661-4A23-9C02AD8DE185}"/>
              </a:ext>
            </a:extLst>
          </p:cNvPr>
          <p:cNvPicPr>
            <a:picLocks noChangeAspect="1"/>
          </p:cNvPicPr>
          <p:nvPr/>
        </p:nvPicPr>
        <p:blipFill>
          <a:blip r:embed="rId10"/>
          <a:stretch>
            <a:fillRect/>
          </a:stretch>
        </p:blipFill>
        <p:spPr>
          <a:xfrm>
            <a:off x="9339757" y="1171969"/>
            <a:ext cx="2834377" cy="1858209"/>
          </a:xfrm>
          <a:prstGeom prst="rect">
            <a:avLst/>
          </a:prstGeom>
        </p:spPr>
      </p:pic>
      <p:pic>
        <p:nvPicPr>
          <p:cNvPr id="20" name="Picture 19">
            <a:extLst>
              <a:ext uri="{FF2B5EF4-FFF2-40B4-BE49-F238E27FC236}">
                <a16:creationId xmlns:a16="http://schemas.microsoft.com/office/drawing/2014/main" id="{94AD3C59-6265-50AE-C913-A3DD468827C0}"/>
              </a:ext>
            </a:extLst>
          </p:cNvPr>
          <p:cNvPicPr>
            <a:picLocks noChangeAspect="1"/>
          </p:cNvPicPr>
          <p:nvPr/>
        </p:nvPicPr>
        <p:blipFill>
          <a:blip r:embed="rId11"/>
          <a:stretch>
            <a:fillRect/>
          </a:stretch>
        </p:blipFill>
        <p:spPr>
          <a:xfrm>
            <a:off x="6305058" y="4819094"/>
            <a:ext cx="3034700" cy="1930242"/>
          </a:xfrm>
          <a:prstGeom prst="rect">
            <a:avLst/>
          </a:prstGeom>
        </p:spPr>
      </p:pic>
      <p:pic>
        <p:nvPicPr>
          <p:cNvPr id="21" name="Picture 20">
            <a:extLst>
              <a:ext uri="{FF2B5EF4-FFF2-40B4-BE49-F238E27FC236}">
                <a16:creationId xmlns:a16="http://schemas.microsoft.com/office/drawing/2014/main" id="{C3AF6CC7-06A7-73BA-0360-A88B5CC90287}"/>
              </a:ext>
            </a:extLst>
          </p:cNvPr>
          <p:cNvPicPr>
            <a:picLocks noChangeAspect="1"/>
          </p:cNvPicPr>
          <p:nvPr/>
        </p:nvPicPr>
        <p:blipFill>
          <a:blip r:embed="rId12"/>
          <a:stretch>
            <a:fillRect/>
          </a:stretch>
        </p:blipFill>
        <p:spPr>
          <a:xfrm>
            <a:off x="9339757" y="4825052"/>
            <a:ext cx="2852242" cy="1924284"/>
          </a:xfrm>
          <a:prstGeom prst="rect">
            <a:avLst/>
          </a:prstGeom>
        </p:spPr>
      </p:pic>
      <p:pic>
        <p:nvPicPr>
          <p:cNvPr id="22" name="Picture 21">
            <a:extLst>
              <a:ext uri="{FF2B5EF4-FFF2-40B4-BE49-F238E27FC236}">
                <a16:creationId xmlns:a16="http://schemas.microsoft.com/office/drawing/2014/main" id="{64027F90-49BF-1AE3-1104-F8521C3E5382}"/>
              </a:ext>
            </a:extLst>
          </p:cNvPr>
          <p:cNvPicPr>
            <a:picLocks noChangeAspect="1"/>
          </p:cNvPicPr>
          <p:nvPr/>
        </p:nvPicPr>
        <p:blipFill>
          <a:blip r:embed="rId13"/>
          <a:stretch>
            <a:fillRect/>
          </a:stretch>
        </p:blipFill>
        <p:spPr>
          <a:xfrm>
            <a:off x="6305057" y="3024220"/>
            <a:ext cx="3034700" cy="1788916"/>
          </a:xfrm>
          <a:prstGeom prst="rect">
            <a:avLst/>
          </a:prstGeom>
        </p:spPr>
      </p:pic>
      <p:pic>
        <p:nvPicPr>
          <p:cNvPr id="23" name="Picture 22">
            <a:extLst>
              <a:ext uri="{FF2B5EF4-FFF2-40B4-BE49-F238E27FC236}">
                <a16:creationId xmlns:a16="http://schemas.microsoft.com/office/drawing/2014/main" id="{C17FFB2E-428D-88D1-73DF-87DA2CD0D787}"/>
              </a:ext>
            </a:extLst>
          </p:cNvPr>
          <p:cNvPicPr>
            <a:picLocks noChangeAspect="1"/>
          </p:cNvPicPr>
          <p:nvPr/>
        </p:nvPicPr>
        <p:blipFill>
          <a:blip r:embed="rId14"/>
          <a:stretch>
            <a:fillRect/>
          </a:stretch>
        </p:blipFill>
        <p:spPr>
          <a:xfrm>
            <a:off x="9339758" y="2960885"/>
            <a:ext cx="2834376" cy="1858209"/>
          </a:xfrm>
          <a:prstGeom prst="rect">
            <a:avLst/>
          </a:prstGeom>
        </p:spPr>
      </p:pic>
      <p:sp>
        <p:nvSpPr>
          <p:cNvPr id="24" name="Rectangle 23">
            <a:extLst>
              <a:ext uri="{FF2B5EF4-FFF2-40B4-BE49-F238E27FC236}">
                <a16:creationId xmlns:a16="http://schemas.microsoft.com/office/drawing/2014/main" id="{E91F3D80-DF6B-88F5-E39C-8884117C40EB}"/>
              </a:ext>
            </a:extLst>
          </p:cNvPr>
          <p:cNvSpPr/>
          <p:nvPr/>
        </p:nvSpPr>
        <p:spPr bwMode="auto">
          <a:xfrm>
            <a:off x="78340" y="1161303"/>
            <a:ext cx="6208852" cy="1875503"/>
          </a:xfrm>
          <a:prstGeom prst="rect">
            <a:avLst/>
          </a:prstGeom>
          <a:no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5" name="Rectangle 24">
            <a:extLst>
              <a:ext uri="{FF2B5EF4-FFF2-40B4-BE49-F238E27FC236}">
                <a16:creationId xmlns:a16="http://schemas.microsoft.com/office/drawing/2014/main" id="{3FFB2607-9884-8642-195E-E396F9240EA0}"/>
              </a:ext>
            </a:extLst>
          </p:cNvPr>
          <p:cNvSpPr/>
          <p:nvPr/>
        </p:nvSpPr>
        <p:spPr bwMode="auto">
          <a:xfrm>
            <a:off x="6305058" y="1184969"/>
            <a:ext cx="5869076" cy="1863031"/>
          </a:xfrm>
          <a:prstGeom prst="rect">
            <a:avLst/>
          </a:prstGeom>
          <a:no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6" name="Rectangle 25">
            <a:extLst>
              <a:ext uri="{FF2B5EF4-FFF2-40B4-BE49-F238E27FC236}">
                <a16:creationId xmlns:a16="http://schemas.microsoft.com/office/drawing/2014/main" id="{AA19E806-2390-42F0-646A-C43A82FA4269}"/>
              </a:ext>
            </a:extLst>
          </p:cNvPr>
          <p:cNvSpPr/>
          <p:nvPr/>
        </p:nvSpPr>
        <p:spPr bwMode="auto">
          <a:xfrm>
            <a:off x="6305058" y="3071533"/>
            <a:ext cx="5869076" cy="1747562"/>
          </a:xfrm>
          <a:prstGeom prst="rect">
            <a:avLst/>
          </a:prstGeom>
          <a:no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7" name="Rectangle 26">
            <a:extLst>
              <a:ext uri="{FF2B5EF4-FFF2-40B4-BE49-F238E27FC236}">
                <a16:creationId xmlns:a16="http://schemas.microsoft.com/office/drawing/2014/main" id="{C1E5C24B-DC47-C4D1-FBE6-7B8E723A6AE0}"/>
              </a:ext>
            </a:extLst>
          </p:cNvPr>
          <p:cNvSpPr/>
          <p:nvPr/>
        </p:nvSpPr>
        <p:spPr bwMode="auto">
          <a:xfrm>
            <a:off x="6287192" y="4842627"/>
            <a:ext cx="5869076" cy="1863031"/>
          </a:xfrm>
          <a:prstGeom prst="rect">
            <a:avLst/>
          </a:prstGeom>
          <a:no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8" name="Rectangle 27">
            <a:extLst>
              <a:ext uri="{FF2B5EF4-FFF2-40B4-BE49-F238E27FC236}">
                <a16:creationId xmlns:a16="http://schemas.microsoft.com/office/drawing/2014/main" id="{A016811F-2C59-5B35-250F-4DEFFA9D7F4A}"/>
              </a:ext>
            </a:extLst>
          </p:cNvPr>
          <p:cNvSpPr/>
          <p:nvPr/>
        </p:nvSpPr>
        <p:spPr bwMode="auto">
          <a:xfrm>
            <a:off x="35733" y="4807900"/>
            <a:ext cx="6233594" cy="1863031"/>
          </a:xfrm>
          <a:prstGeom prst="rect">
            <a:avLst/>
          </a:prstGeom>
          <a:no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9" name="Rectangle 28">
            <a:extLst>
              <a:ext uri="{FF2B5EF4-FFF2-40B4-BE49-F238E27FC236}">
                <a16:creationId xmlns:a16="http://schemas.microsoft.com/office/drawing/2014/main" id="{ED0C6E39-26F0-E7FB-E1C6-DBE826646FAA}"/>
              </a:ext>
            </a:extLst>
          </p:cNvPr>
          <p:cNvSpPr/>
          <p:nvPr/>
        </p:nvSpPr>
        <p:spPr bwMode="auto">
          <a:xfrm>
            <a:off x="36210" y="3030097"/>
            <a:ext cx="6268847" cy="1765217"/>
          </a:xfrm>
          <a:prstGeom prst="rect">
            <a:avLst/>
          </a:prstGeom>
          <a:noFill/>
          <a:ln w="190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pic>
        <p:nvPicPr>
          <p:cNvPr id="3" name="Picture 2" descr="image001">
            <a:extLst>
              <a:ext uri="{FF2B5EF4-FFF2-40B4-BE49-F238E27FC236}">
                <a16:creationId xmlns:a16="http://schemas.microsoft.com/office/drawing/2014/main" id="{6FE95344-A7D0-CC3D-9EF0-53DD40E9AFF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299" y="198461"/>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08740AD6-AFCB-E41D-50B6-E819384F446C}"/>
              </a:ext>
            </a:extLst>
          </p:cNvPr>
          <p:cNvSpPr/>
          <p:nvPr/>
        </p:nvSpPr>
        <p:spPr bwMode="auto">
          <a:xfrm>
            <a:off x="3558209" y="3220278"/>
            <a:ext cx="2537791" cy="1232452"/>
          </a:xfrm>
          <a:prstGeom prst="ellipse">
            <a:avLst/>
          </a:prstGeom>
          <a:solidFill>
            <a:srgbClr val="FFFFFF"/>
          </a:solidFill>
          <a:ln w="12700" cap="flat" cmpd="sng" algn="ctr">
            <a:solidFill>
              <a:srgbClr val="242424"/>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r>
              <a:rPr lang="en-US" dirty="0" err="1">
                <a:solidFill>
                  <a:srgbClr val="FFFFFF"/>
                </a:solidFill>
                <a:highlight>
                  <a:srgbClr val="000000"/>
                </a:highlight>
                <a:latin typeface="+mn-lt"/>
              </a:rPr>
              <a:t>SIDI_khlifa</a:t>
            </a:r>
            <a:endParaRPr lang="en-US" dirty="0">
              <a:solidFill>
                <a:srgbClr val="FFFFFF"/>
              </a:solidFill>
              <a:highlight>
                <a:srgbClr val="000000"/>
              </a:highlight>
              <a:latin typeface="+mn-lt"/>
            </a:endParaRPr>
          </a:p>
          <a:p>
            <a:pPr marL="180000" indent="-180000" algn="l">
              <a:spcBef>
                <a:spcPts val="800"/>
              </a:spcBef>
              <a:buFont typeface="Ericsson Hilda" panose="00000500000000000000" pitchFamily="2" charset="0"/>
              <a:buChar char="●"/>
            </a:pPr>
            <a:r>
              <a:rPr lang="en-US" dirty="0">
                <a:solidFill>
                  <a:srgbClr val="FFFFFF"/>
                </a:solidFill>
                <a:highlight>
                  <a:srgbClr val="000000"/>
                </a:highlight>
                <a:latin typeface="+mn-lt"/>
              </a:rPr>
              <a:t>down due Power outage</a:t>
            </a:r>
          </a:p>
        </p:txBody>
      </p:sp>
    </p:spTree>
    <p:custDataLst>
      <p:custData r:id="rId1"/>
      <p:custData r:id="rId2"/>
    </p:custDataLst>
    <p:extLst>
      <p:ext uri="{BB962C8B-B14F-4D97-AF65-F5344CB8AC3E}">
        <p14:creationId xmlns:p14="http://schemas.microsoft.com/office/powerpoint/2010/main" val="1313264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759E-F33C-4059-BE10-C3F63E9DD81E}"/>
              </a:ext>
            </a:extLst>
          </p:cNvPr>
          <p:cNvSpPr>
            <a:spLocks noGrp="1"/>
          </p:cNvSpPr>
          <p:nvPr>
            <p:ph type="title"/>
          </p:nvPr>
        </p:nvSpPr>
        <p:spPr>
          <a:xfrm>
            <a:off x="633701" y="167504"/>
            <a:ext cx="9952600" cy="1081088"/>
          </a:xfrm>
        </p:spPr>
        <p:txBody>
          <a:bodyPr/>
          <a:lstStyle/>
          <a:p>
            <a:r>
              <a:rPr lang="en-US" altLang="en-US" dirty="0"/>
              <a:t>Sample Action Tilt and reduce CPICH Power :</a:t>
            </a:r>
            <a:br>
              <a:rPr lang="en-US" altLang="en-US" dirty="0"/>
            </a:br>
            <a:endParaRPr lang="en-US" dirty="0"/>
          </a:p>
        </p:txBody>
      </p:sp>
      <p:pic>
        <p:nvPicPr>
          <p:cNvPr id="5" name="Picture 4">
            <a:extLst>
              <a:ext uri="{FF2B5EF4-FFF2-40B4-BE49-F238E27FC236}">
                <a16:creationId xmlns:a16="http://schemas.microsoft.com/office/drawing/2014/main" id="{EFC5A476-72D3-ADDC-E2B0-39796CA480CD}"/>
              </a:ext>
            </a:extLst>
          </p:cNvPr>
          <p:cNvPicPr>
            <a:picLocks noChangeAspect="1"/>
          </p:cNvPicPr>
          <p:nvPr/>
        </p:nvPicPr>
        <p:blipFill>
          <a:blip r:embed="rId4"/>
          <a:stretch>
            <a:fillRect/>
          </a:stretch>
        </p:blipFill>
        <p:spPr>
          <a:xfrm>
            <a:off x="105800" y="910602"/>
            <a:ext cx="9297698" cy="590632"/>
          </a:xfrm>
          <a:prstGeom prst="rect">
            <a:avLst/>
          </a:prstGeom>
        </p:spPr>
      </p:pic>
      <p:pic>
        <p:nvPicPr>
          <p:cNvPr id="7" name="Picture 6">
            <a:extLst>
              <a:ext uri="{FF2B5EF4-FFF2-40B4-BE49-F238E27FC236}">
                <a16:creationId xmlns:a16="http://schemas.microsoft.com/office/drawing/2014/main" id="{0DF8001B-3DB8-A34E-6833-E4FA01374EB5}"/>
              </a:ext>
            </a:extLst>
          </p:cNvPr>
          <p:cNvPicPr>
            <a:picLocks noChangeAspect="1"/>
          </p:cNvPicPr>
          <p:nvPr/>
        </p:nvPicPr>
        <p:blipFill>
          <a:blip r:embed="rId5"/>
          <a:stretch>
            <a:fillRect/>
          </a:stretch>
        </p:blipFill>
        <p:spPr>
          <a:xfrm>
            <a:off x="36851" y="2480990"/>
            <a:ext cx="4160939" cy="2598498"/>
          </a:xfrm>
          <a:prstGeom prst="rect">
            <a:avLst/>
          </a:prstGeom>
        </p:spPr>
      </p:pic>
      <p:pic>
        <p:nvPicPr>
          <p:cNvPr id="8" name="Picture 7">
            <a:extLst>
              <a:ext uri="{FF2B5EF4-FFF2-40B4-BE49-F238E27FC236}">
                <a16:creationId xmlns:a16="http://schemas.microsoft.com/office/drawing/2014/main" id="{3BA76A0A-813B-CB86-B3F6-58C89F338335}"/>
              </a:ext>
            </a:extLst>
          </p:cNvPr>
          <p:cNvPicPr>
            <a:picLocks noChangeAspect="1"/>
          </p:cNvPicPr>
          <p:nvPr/>
        </p:nvPicPr>
        <p:blipFill>
          <a:blip r:embed="rId6"/>
          <a:stretch>
            <a:fillRect/>
          </a:stretch>
        </p:blipFill>
        <p:spPr>
          <a:xfrm>
            <a:off x="4265526" y="2480990"/>
            <a:ext cx="4086879" cy="2598498"/>
          </a:xfrm>
          <a:prstGeom prst="rect">
            <a:avLst/>
          </a:prstGeom>
        </p:spPr>
      </p:pic>
      <p:pic>
        <p:nvPicPr>
          <p:cNvPr id="9" name="Picture 8">
            <a:extLst>
              <a:ext uri="{FF2B5EF4-FFF2-40B4-BE49-F238E27FC236}">
                <a16:creationId xmlns:a16="http://schemas.microsoft.com/office/drawing/2014/main" id="{9266E31F-A7A5-02D6-D462-BA9F34F973AB}"/>
              </a:ext>
            </a:extLst>
          </p:cNvPr>
          <p:cNvPicPr>
            <a:picLocks noChangeAspect="1"/>
          </p:cNvPicPr>
          <p:nvPr/>
        </p:nvPicPr>
        <p:blipFill>
          <a:blip r:embed="rId7"/>
          <a:stretch>
            <a:fillRect/>
          </a:stretch>
        </p:blipFill>
        <p:spPr>
          <a:xfrm>
            <a:off x="8420141" y="2480990"/>
            <a:ext cx="3771859" cy="2598498"/>
          </a:xfrm>
          <a:prstGeom prst="rect">
            <a:avLst/>
          </a:prstGeom>
        </p:spPr>
      </p:pic>
      <p:cxnSp>
        <p:nvCxnSpPr>
          <p:cNvPr id="11" name="Straight Connector 10">
            <a:extLst>
              <a:ext uri="{FF2B5EF4-FFF2-40B4-BE49-F238E27FC236}">
                <a16:creationId xmlns:a16="http://schemas.microsoft.com/office/drawing/2014/main" id="{24FAEDBB-D09A-ECEC-DF05-CB418E9ED5EA}"/>
              </a:ext>
            </a:extLst>
          </p:cNvPr>
          <p:cNvCxnSpPr>
            <a:cxnSpLocks/>
          </p:cNvCxnSpPr>
          <p:nvPr/>
        </p:nvCxnSpPr>
        <p:spPr bwMode="auto">
          <a:xfrm>
            <a:off x="2478047" y="2944536"/>
            <a:ext cx="0" cy="1264640"/>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16" name="Straight Connector 15">
            <a:extLst>
              <a:ext uri="{FF2B5EF4-FFF2-40B4-BE49-F238E27FC236}">
                <a16:creationId xmlns:a16="http://schemas.microsoft.com/office/drawing/2014/main" id="{E0DA9146-711E-2743-9F8B-0ECE8F061DD8}"/>
              </a:ext>
            </a:extLst>
          </p:cNvPr>
          <p:cNvCxnSpPr>
            <a:cxnSpLocks/>
          </p:cNvCxnSpPr>
          <p:nvPr/>
        </p:nvCxnSpPr>
        <p:spPr bwMode="auto">
          <a:xfrm>
            <a:off x="6539717" y="2944536"/>
            <a:ext cx="0" cy="1264640"/>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17" name="Straight Connector 16">
            <a:extLst>
              <a:ext uri="{FF2B5EF4-FFF2-40B4-BE49-F238E27FC236}">
                <a16:creationId xmlns:a16="http://schemas.microsoft.com/office/drawing/2014/main" id="{CFCD9E52-7131-F502-E336-406AE7720088}"/>
              </a:ext>
            </a:extLst>
          </p:cNvPr>
          <p:cNvCxnSpPr>
            <a:cxnSpLocks/>
          </p:cNvCxnSpPr>
          <p:nvPr/>
        </p:nvCxnSpPr>
        <p:spPr bwMode="auto">
          <a:xfrm>
            <a:off x="11405332" y="3096936"/>
            <a:ext cx="0" cy="1264640"/>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18" name="TextBox 17">
            <a:extLst>
              <a:ext uri="{FF2B5EF4-FFF2-40B4-BE49-F238E27FC236}">
                <a16:creationId xmlns:a16="http://schemas.microsoft.com/office/drawing/2014/main" id="{7CD072E6-88BD-6AC2-468D-F5A0F1272C3F}"/>
              </a:ext>
            </a:extLst>
          </p:cNvPr>
          <p:cNvSpPr txBox="1"/>
          <p:nvPr/>
        </p:nvSpPr>
        <p:spPr>
          <a:xfrm>
            <a:off x="142651" y="5424702"/>
            <a:ext cx="11596974" cy="830997"/>
          </a:xfrm>
          <a:prstGeom prst="rect">
            <a:avLst/>
          </a:prstGeom>
          <a:noFill/>
          <a:ln>
            <a:solidFill>
              <a:schemeClr val="bg1">
                <a:lumMod val="75000"/>
              </a:schemeClr>
            </a:solidFill>
          </a:ln>
        </p:spPr>
        <p:txBody>
          <a:bodyPr wrap="square">
            <a:spAutoFit/>
          </a:bodyPr>
          <a:lstStyle/>
          <a:p>
            <a:r>
              <a:rPr lang="en-US" sz="1600" dirty="0">
                <a:effectLst/>
                <a:latin typeface="Calibri" panose="020F0502020204030204" pitchFamily="34" charset="0"/>
                <a:ea typeface="Calibri" panose="020F0502020204030204" pitchFamily="34" charset="0"/>
              </a:rPr>
              <a:t>CR implemented on 25 October 2023, during monitoring KPI, </a:t>
            </a:r>
            <a:r>
              <a:rPr lang="en-US" sz="1600" dirty="0">
                <a:latin typeface="Calibri" panose="020F0502020204030204" pitchFamily="34" charset="0"/>
                <a:ea typeface="Calibri" panose="020F0502020204030204" pitchFamily="34" charset="0"/>
              </a:rPr>
              <a:t>KPI (CSSR, CDR, Traffic) showing </a:t>
            </a:r>
            <a:r>
              <a:rPr lang="en-US" sz="1600" dirty="0">
                <a:effectLst/>
                <a:latin typeface="Calibri" panose="020F0502020204030204" pitchFamily="34" charset="0"/>
                <a:ea typeface="Calibri" panose="020F0502020204030204" pitchFamily="34" charset="0"/>
              </a:rPr>
              <a:t>spike on 28 Oct, 1 Nov and 5nov (not due to CR implementation), suspected due to transmission flicker. Site location on the rural area. Traffic not impact action </a:t>
            </a:r>
            <a:r>
              <a:rPr lang="en-US" sz="1600" dirty="0" err="1">
                <a:effectLst/>
                <a:latin typeface="Calibri" panose="020F0502020204030204" pitchFamily="34" charset="0"/>
                <a:ea typeface="Calibri" panose="020F0502020204030204" pitchFamily="34" charset="0"/>
              </a:rPr>
              <a:t>Downtilting</a:t>
            </a:r>
            <a:r>
              <a:rPr lang="en-US" sz="1600" dirty="0">
                <a:effectLst/>
                <a:latin typeface="Calibri" panose="020F0502020204030204" pitchFamily="34" charset="0"/>
                <a:ea typeface="Calibri" panose="020F0502020204030204" pitchFamily="34" charset="0"/>
              </a:rPr>
              <a:t>, traffic keep maintain or slightly increase.</a:t>
            </a:r>
            <a:endParaRPr lang="en-US" sz="2800" dirty="0"/>
          </a:p>
        </p:txBody>
      </p:sp>
      <p:sp>
        <p:nvSpPr>
          <p:cNvPr id="19" name="Arrow: Up 18">
            <a:extLst>
              <a:ext uri="{FF2B5EF4-FFF2-40B4-BE49-F238E27FC236}">
                <a16:creationId xmlns:a16="http://schemas.microsoft.com/office/drawing/2014/main" id="{4604E5CD-176C-6BDB-C0FC-0D00079EA1D0}"/>
              </a:ext>
            </a:extLst>
          </p:cNvPr>
          <p:cNvSpPr/>
          <p:nvPr/>
        </p:nvSpPr>
        <p:spPr bwMode="auto">
          <a:xfrm>
            <a:off x="2749741" y="3889331"/>
            <a:ext cx="243281" cy="227702"/>
          </a:xfrm>
          <a:prstGeom prst="upArrow">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0" name="Arrow: Up 19">
            <a:extLst>
              <a:ext uri="{FF2B5EF4-FFF2-40B4-BE49-F238E27FC236}">
                <a16:creationId xmlns:a16="http://schemas.microsoft.com/office/drawing/2014/main" id="{16DF9058-77CC-E1BF-6A7F-A2C7EABE4262}"/>
              </a:ext>
            </a:extLst>
          </p:cNvPr>
          <p:cNvSpPr/>
          <p:nvPr/>
        </p:nvSpPr>
        <p:spPr bwMode="auto">
          <a:xfrm>
            <a:off x="3141110" y="3696516"/>
            <a:ext cx="243281" cy="167445"/>
          </a:xfrm>
          <a:prstGeom prst="upArrow">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1" name="Arrow: Up 20">
            <a:extLst>
              <a:ext uri="{FF2B5EF4-FFF2-40B4-BE49-F238E27FC236}">
                <a16:creationId xmlns:a16="http://schemas.microsoft.com/office/drawing/2014/main" id="{018C4619-F602-9E98-C564-8CFE44758E43}"/>
              </a:ext>
            </a:extLst>
          </p:cNvPr>
          <p:cNvSpPr/>
          <p:nvPr/>
        </p:nvSpPr>
        <p:spPr bwMode="auto">
          <a:xfrm>
            <a:off x="3656084" y="3927880"/>
            <a:ext cx="243281" cy="227702"/>
          </a:xfrm>
          <a:prstGeom prst="upArrow">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pic>
        <p:nvPicPr>
          <p:cNvPr id="23" name="Picture 22">
            <a:extLst>
              <a:ext uri="{FF2B5EF4-FFF2-40B4-BE49-F238E27FC236}">
                <a16:creationId xmlns:a16="http://schemas.microsoft.com/office/drawing/2014/main" id="{035844A7-F3EC-80F2-AE3F-69DAF5CD99D7}"/>
              </a:ext>
            </a:extLst>
          </p:cNvPr>
          <p:cNvPicPr>
            <a:picLocks noChangeAspect="1"/>
          </p:cNvPicPr>
          <p:nvPr/>
        </p:nvPicPr>
        <p:blipFill>
          <a:blip r:embed="rId8"/>
          <a:stretch>
            <a:fillRect/>
          </a:stretch>
        </p:blipFill>
        <p:spPr>
          <a:xfrm>
            <a:off x="105800" y="1509208"/>
            <a:ext cx="7744906" cy="600159"/>
          </a:xfrm>
          <a:prstGeom prst="rect">
            <a:avLst/>
          </a:prstGeom>
        </p:spPr>
      </p:pic>
      <p:pic>
        <p:nvPicPr>
          <p:cNvPr id="3" name="Picture 2" descr="image001">
            <a:extLst>
              <a:ext uri="{FF2B5EF4-FFF2-40B4-BE49-F238E27FC236}">
                <a16:creationId xmlns:a16="http://schemas.microsoft.com/office/drawing/2014/main" id="{4F54A4DE-35EC-6983-F8B5-2E303ECAA9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400" y="294119"/>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397692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608A-7274-42DD-BC0B-E95733B2E944}"/>
              </a:ext>
            </a:extLst>
          </p:cNvPr>
          <p:cNvSpPr>
            <a:spLocks noGrp="1"/>
          </p:cNvSpPr>
          <p:nvPr>
            <p:ph type="title"/>
          </p:nvPr>
        </p:nvSpPr>
        <p:spPr/>
        <p:txBody>
          <a:bodyPr/>
          <a:lstStyle/>
          <a:p>
            <a:r>
              <a:rPr lang="en-US" dirty="0"/>
              <a:t>Agenda</a:t>
            </a:r>
          </a:p>
        </p:txBody>
      </p:sp>
      <p:sp>
        <p:nvSpPr>
          <p:cNvPr id="6" name="Content Placeholder 1">
            <a:extLst>
              <a:ext uri="{FF2B5EF4-FFF2-40B4-BE49-F238E27FC236}">
                <a16:creationId xmlns:a16="http://schemas.microsoft.com/office/drawing/2014/main" id="{EA9AA266-CCA6-4B7E-8D2C-8AE56500D02D}"/>
              </a:ext>
            </a:extLst>
          </p:cNvPr>
          <p:cNvSpPr txBox="1">
            <a:spLocks/>
          </p:cNvSpPr>
          <p:nvPr/>
        </p:nvSpPr>
        <p:spPr>
          <a:xfrm>
            <a:off x="479423" y="908050"/>
            <a:ext cx="8353426" cy="5558738"/>
          </a:xfrm>
          <a:prstGeom prst="rect">
            <a:avLst/>
          </a:prstGeom>
        </p:spPr>
        <p:txBody>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a:buFont typeface="Arial" panose="020B0604020202020204" pitchFamily="34" charset="0"/>
              <a:buChar char="•"/>
            </a:pPr>
            <a:endParaRPr lang="en-US" b="1" dirty="0"/>
          </a:p>
          <a:p>
            <a:pPr>
              <a:buFont typeface="Arial" panose="020B0604020202020204" pitchFamily="34" charset="0"/>
              <a:buChar char="•"/>
            </a:pPr>
            <a:r>
              <a:rPr lang="en-US" b="1" dirty="0"/>
              <a:t>WORKING ZONE</a:t>
            </a:r>
          </a:p>
          <a:p>
            <a:pPr>
              <a:buFont typeface="Arial" panose="020B0604020202020204" pitchFamily="34" charset="0"/>
              <a:buChar char="•"/>
            </a:pPr>
            <a:r>
              <a:rPr lang="en-US" b="1" dirty="0"/>
              <a:t>PROJECT ORGANIZATION</a:t>
            </a:r>
          </a:p>
          <a:p>
            <a:pPr>
              <a:buFont typeface="Arial" panose="020B0604020202020204" pitchFamily="34" charset="0"/>
              <a:buChar char="•"/>
            </a:pPr>
            <a:r>
              <a:rPr lang="en-US" b="1" dirty="0"/>
              <a:t>WHAT WAS DONE ( Week 38 ,Week 48,Week 49,Week 50)</a:t>
            </a:r>
          </a:p>
          <a:p>
            <a:pPr>
              <a:buFont typeface="Arial" panose="020B0604020202020204" pitchFamily="34" charset="0"/>
              <a:buChar char="•"/>
            </a:pPr>
            <a:r>
              <a:rPr lang="en-US" b="1" dirty="0"/>
              <a:t>COMMENTS AND RECOMMENDATIONS</a:t>
            </a:r>
          </a:p>
          <a:p>
            <a:pPr>
              <a:buFont typeface="Arial" panose="020B0604020202020204" pitchFamily="34" charset="0"/>
              <a:buChar char="•"/>
            </a:pPr>
            <a:r>
              <a:rPr lang="en-US" b="1" dirty="0"/>
              <a:t>CONTRACTUAL KPIS</a:t>
            </a:r>
          </a:p>
          <a:p>
            <a:pPr>
              <a:buFont typeface="Arial" panose="020B0604020202020204" pitchFamily="34" charset="0"/>
              <a:buChar char="•"/>
            </a:pPr>
            <a:r>
              <a:rPr lang="en-US" b="1" dirty="0"/>
              <a:t>KPIs PROGRESS IMPROVEMENT</a:t>
            </a:r>
          </a:p>
          <a:p>
            <a:pPr>
              <a:buFont typeface="Arial" panose="020B0604020202020204" pitchFamily="34" charset="0"/>
              <a:buChar char="•"/>
            </a:pPr>
            <a:r>
              <a:rPr lang="en-US" b="1" dirty="0"/>
              <a:t>CELL AVAILABILITY &amp; HW ISSUE STATUS</a:t>
            </a:r>
          </a:p>
          <a:p>
            <a:pPr>
              <a:buFont typeface="Arial" panose="020B0604020202020204" pitchFamily="34" charset="0"/>
              <a:buChar char="•"/>
            </a:pPr>
            <a:r>
              <a:rPr lang="en-US" b="1" dirty="0"/>
              <a:t>AUDIT SAMPLE ACTION RESULT</a:t>
            </a:r>
          </a:p>
          <a:p>
            <a:pPr>
              <a:buFont typeface="Arial" panose="020B0604020202020204" pitchFamily="34" charset="0"/>
              <a:buChar char="•"/>
            </a:pPr>
            <a:r>
              <a:rPr lang="en-US" b="1" dirty="0"/>
              <a:t>PERFORMANCE ACTIONS</a:t>
            </a:r>
          </a:p>
          <a:p>
            <a:pPr>
              <a:buFont typeface="Arial" panose="020B0604020202020204" pitchFamily="34" charset="0"/>
              <a:buChar char="•"/>
            </a:pPr>
            <a:r>
              <a:rPr lang="en-US" b="1" dirty="0"/>
              <a:t>CR STATUS</a:t>
            </a:r>
          </a:p>
          <a:p>
            <a:pPr>
              <a:buFont typeface="Arial" panose="020B0604020202020204" pitchFamily="34" charset="0"/>
              <a:buChar char="•"/>
            </a:pPr>
            <a:r>
              <a:rPr lang="en-US" b="1" dirty="0"/>
              <a:t>NEXT ACTION PLAN</a:t>
            </a:r>
          </a:p>
          <a:p>
            <a:pPr>
              <a:buFont typeface="Arial" panose="020B0604020202020204" pitchFamily="34" charset="0"/>
              <a:buChar char="•"/>
            </a:pPr>
            <a:r>
              <a:rPr lang="en-US" b="1" dirty="0"/>
              <a:t>QUESTIONS</a:t>
            </a:r>
          </a:p>
        </p:txBody>
      </p:sp>
      <p:pic>
        <p:nvPicPr>
          <p:cNvPr id="2" name="Picture 1">
            <a:extLst>
              <a:ext uri="{FF2B5EF4-FFF2-40B4-BE49-F238E27FC236}">
                <a16:creationId xmlns:a16="http://schemas.microsoft.com/office/drawing/2014/main" id="{CCF0B0D5-2EBA-8134-4ED2-5B5B55E7A07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37772" y="1557338"/>
            <a:ext cx="2590802" cy="4392612"/>
          </a:xfrm>
          <a:prstGeom prst="rect">
            <a:avLst/>
          </a:prstGeom>
        </p:spPr>
      </p:pic>
      <p:pic>
        <p:nvPicPr>
          <p:cNvPr id="4" name="Picture 3" descr="image001">
            <a:extLst>
              <a:ext uri="{FF2B5EF4-FFF2-40B4-BE49-F238E27FC236}">
                <a16:creationId xmlns:a16="http://schemas.microsoft.com/office/drawing/2014/main" id="{6081B9DD-5F8F-5692-B9C3-50B5BC561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52" y="472768"/>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3890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p:txBody>
          <a:bodyPr/>
          <a:lstStyle/>
          <a:p>
            <a:r>
              <a:rPr lang="en-US" dirty="0"/>
              <a:t>PERFORAMCE ACTIONS</a:t>
            </a:r>
            <a:br>
              <a:rPr lang="en-US" dirty="0"/>
            </a:br>
            <a:r>
              <a:rPr lang="en-US" sz="4000" dirty="0">
                <a:cs typeface="Calibri Light"/>
              </a:rPr>
              <a:t>Worst Cell Rate KPI’s Dynamic</a:t>
            </a:r>
            <a:endParaRPr lang="en-US" dirty="0"/>
          </a:p>
        </p:txBody>
      </p:sp>
      <p:sp>
        <p:nvSpPr>
          <p:cNvPr id="4" name="Content Placeholder 2">
            <a:extLst>
              <a:ext uri="{FF2B5EF4-FFF2-40B4-BE49-F238E27FC236}">
                <a16:creationId xmlns:a16="http://schemas.microsoft.com/office/drawing/2014/main" id="{A2D9107E-2250-94DB-0CE2-F6443AB047BF}"/>
              </a:ext>
            </a:extLst>
          </p:cNvPr>
          <p:cNvSpPr txBox="1">
            <a:spLocks/>
          </p:cNvSpPr>
          <p:nvPr/>
        </p:nvSpPr>
        <p:spPr>
          <a:xfrm>
            <a:off x="6435807" y="4170594"/>
            <a:ext cx="5440477" cy="2274267"/>
          </a:xfrm>
          <a:prstGeom prst="rect">
            <a:avLst/>
          </a:prstGeom>
        </p:spPr>
        <p:txBody>
          <a:bodyPr vert="horz" lIns="91440" tIns="45720" rIns="91440" bIns="45720" rtlCol="0" anchor="ctr">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pPr>
            <a:r>
              <a:rPr lang="en-US" sz="1800" b="1" dirty="0">
                <a:ea typeface="Calibri"/>
                <a:cs typeface="Calibri"/>
              </a:rPr>
              <a:t>Improvement of the count of 2G </a:t>
            </a:r>
            <a:r>
              <a:rPr lang="en-US" sz="1800" b="1" dirty="0" err="1">
                <a:ea typeface="Calibri"/>
                <a:cs typeface="Calibri"/>
              </a:rPr>
              <a:t>WorstCells</a:t>
            </a:r>
            <a:r>
              <a:rPr lang="en-US" sz="1800" b="1" dirty="0">
                <a:ea typeface="Calibri"/>
                <a:cs typeface="Calibri"/>
              </a:rPr>
              <a:t> in the Monastir, </a:t>
            </a:r>
            <a:r>
              <a:rPr lang="en-US" sz="1800" b="1" dirty="0" err="1">
                <a:ea typeface="Calibri"/>
                <a:cs typeface="Calibri"/>
              </a:rPr>
              <a:t>Mahdia</a:t>
            </a:r>
            <a:r>
              <a:rPr lang="en-US" sz="1800" b="1" dirty="0">
                <a:ea typeface="Calibri"/>
                <a:cs typeface="Calibri"/>
              </a:rPr>
              <a:t> and Kairouan regions </a:t>
            </a:r>
          </a:p>
          <a:p>
            <a:pPr marL="0" indent="0">
              <a:buNone/>
            </a:pPr>
            <a:r>
              <a:rPr lang="en-US" sz="1800" b="1" dirty="0">
                <a:ea typeface="Calibri"/>
                <a:cs typeface="Calibri"/>
              </a:rPr>
              <a:t>Improvement of the count of 3G </a:t>
            </a:r>
            <a:r>
              <a:rPr lang="en-US" sz="1800" b="1" dirty="0" err="1">
                <a:ea typeface="Calibri"/>
                <a:cs typeface="Calibri"/>
              </a:rPr>
              <a:t>WorstCells</a:t>
            </a:r>
            <a:r>
              <a:rPr lang="en-US" sz="1800" b="1" dirty="0">
                <a:ea typeface="Calibri"/>
                <a:cs typeface="Calibri"/>
              </a:rPr>
              <a:t> in all four regions</a:t>
            </a:r>
          </a:p>
          <a:p>
            <a:pPr marL="0" indent="0">
              <a:buNone/>
            </a:pPr>
            <a:r>
              <a:rPr lang="en-US" sz="1800" b="1" dirty="0">
                <a:ea typeface="Calibri"/>
                <a:cs typeface="Calibri"/>
              </a:rPr>
              <a:t>Improvement of the count of 4G </a:t>
            </a:r>
            <a:r>
              <a:rPr lang="en-US" sz="1800" b="1" dirty="0" err="1">
                <a:ea typeface="Calibri"/>
                <a:cs typeface="Calibri"/>
              </a:rPr>
              <a:t>WorstCells</a:t>
            </a:r>
            <a:r>
              <a:rPr lang="en-US" sz="1800" b="1" dirty="0">
                <a:ea typeface="Calibri"/>
                <a:cs typeface="Calibri"/>
              </a:rPr>
              <a:t> in all four regions</a:t>
            </a:r>
          </a:p>
          <a:p>
            <a:pPr marL="0" indent="0">
              <a:buNone/>
            </a:pPr>
            <a:r>
              <a:rPr lang="en-US" sz="1800" b="1" dirty="0">
                <a:ea typeface="Calibri"/>
                <a:cs typeface="Calibri"/>
              </a:rPr>
              <a:t>2G Availability in </a:t>
            </a:r>
            <a:r>
              <a:rPr lang="en-US" sz="1800" b="1" dirty="0" err="1">
                <a:ea typeface="Calibri"/>
                <a:cs typeface="Calibri"/>
              </a:rPr>
              <a:t>sousse</a:t>
            </a:r>
            <a:r>
              <a:rPr lang="en-US" sz="1800" b="1" dirty="0">
                <a:ea typeface="Calibri"/>
                <a:cs typeface="Calibri"/>
              </a:rPr>
              <a:t> affecting the improvement of Worst cells ratio</a:t>
            </a:r>
          </a:p>
        </p:txBody>
      </p:sp>
      <p:pic>
        <p:nvPicPr>
          <p:cNvPr id="3" name="Picture 2">
            <a:extLst>
              <a:ext uri="{FF2B5EF4-FFF2-40B4-BE49-F238E27FC236}">
                <a16:creationId xmlns:a16="http://schemas.microsoft.com/office/drawing/2014/main" id="{B7170611-770C-D050-D269-37ECAA543C9A}"/>
              </a:ext>
            </a:extLst>
          </p:cNvPr>
          <p:cNvPicPr>
            <a:picLocks noChangeAspect="1"/>
          </p:cNvPicPr>
          <p:nvPr/>
        </p:nvPicPr>
        <p:blipFill>
          <a:blip r:embed="rId4"/>
          <a:stretch>
            <a:fillRect/>
          </a:stretch>
        </p:blipFill>
        <p:spPr>
          <a:xfrm>
            <a:off x="479425" y="1557338"/>
            <a:ext cx="5451403" cy="2443563"/>
          </a:xfrm>
          <a:prstGeom prst="rect">
            <a:avLst/>
          </a:prstGeom>
        </p:spPr>
      </p:pic>
      <p:pic>
        <p:nvPicPr>
          <p:cNvPr id="5" name="Picture 4">
            <a:extLst>
              <a:ext uri="{FF2B5EF4-FFF2-40B4-BE49-F238E27FC236}">
                <a16:creationId xmlns:a16="http://schemas.microsoft.com/office/drawing/2014/main" id="{7461311E-9138-8A74-C889-8C8923579F1F}"/>
              </a:ext>
            </a:extLst>
          </p:cNvPr>
          <p:cNvPicPr>
            <a:picLocks noChangeAspect="1"/>
          </p:cNvPicPr>
          <p:nvPr/>
        </p:nvPicPr>
        <p:blipFill>
          <a:blip r:embed="rId5"/>
          <a:stretch>
            <a:fillRect/>
          </a:stretch>
        </p:blipFill>
        <p:spPr>
          <a:xfrm>
            <a:off x="6435808" y="1557338"/>
            <a:ext cx="5451404" cy="2448471"/>
          </a:xfrm>
          <a:prstGeom prst="rect">
            <a:avLst/>
          </a:prstGeom>
        </p:spPr>
      </p:pic>
      <p:pic>
        <p:nvPicPr>
          <p:cNvPr id="6" name="Picture 5">
            <a:extLst>
              <a:ext uri="{FF2B5EF4-FFF2-40B4-BE49-F238E27FC236}">
                <a16:creationId xmlns:a16="http://schemas.microsoft.com/office/drawing/2014/main" id="{E5FBE755-7F9D-00B1-6E3F-45BA2E54AB55}"/>
              </a:ext>
            </a:extLst>
          </p:cNvPr>
          <p:cNvPicPr>
            <a:picLocks noChangeAspect="1"/>
          </p:cNvPicPr>
          <p:nvPr/>
        </p:nvPicPr>
        <p:blipFill>
          <a:blip r:embed="rId6"/>
          <a:stretch>
            <a:fillRect/>
          </a:stretch>
        </p:blipFill>
        <p:spPr>
          <a:xfrm>
            <a:off x="479425" y="4005809"/>
            <a:ext cx="5451403" cy="2448470"/>
          </a:xfrm>
          <a:prstGeom prst="rect">
            <a:avLst/>
          </a:prstGeom>
        </p:spPr>
      </p:pic>
      <p:pic>
        <p:nvPicPr>
          <p:cNvPr id="7" name="Picture 6" descr="image001">
            <a:extLst>
              <a:ext uri="{FF2B5EF4-FFF2-40B4-BE49-F238E27FC236}">
                <a16:creationId xmlns:a16="http://schemas.microsoft.com/office/drawing/2014/main" id="{51573EEE-11D9-D3C1-795A-4C5C3D3AE0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00" y="3697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1418624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6591" y="248044"/>
            <a:ext cx="10963348" cy="923925"/>
          </a:xfrm>
        </p:spPr>
        <p:txBody>
          <a:bodyPr/>
          <a:lstStyle/>
          <a:p>
            <a:r>
              <a:rPr lang="en-US" dirty="0"/>
              <a:t>PERFORAMCE ACTIONS :</a:t>
            </a:r>
            <a:r>
              <a:rPr lang="en-US" sz="3600" dirty="0"/>
              <a:t> </a:t>
            </a:r>
            <a:r>
              <a:rPr lang="en-US" sz="2800" dirty="0"/>
              <a:t>IUB Upgraded in USO085 / 3G_Chgarnia</a:t>
            </a:r>
            <a:br>
              <a:rPr lang="en-US" sz="2800" dirty="0"/>
            </a:br>
            <a:endParaRPr lang="en-US" dirty="0"/>
          </a:p>
        </p:txBody>
      </p:sp>
      <p:pic>
        <p:nvPicPr>
          <p:cNvPr id="4" name="Picture 3">
            <a:extLst>
              <a:ext uri="{FF2B5EF4-FFF2-40B4-BE49-F238E27FC236}">
                <a16:creationId xmlns:a16="http://schemas.microsoft.com/office/drawing/2014/main" id="{76A88162-A0FF-AD99-B60B-D413E327394B}"/>
              </a:ext>
            </a:extLst>
          </p:cNvPr>
          <p:cNvPicPr>
            <a:picLocks noChangeAspect="1"/>
          </p:cNvPicPr>
          <p:nvPr/>
        </p:nvPicPr>
        <p:blipFill>
          <a:blip r:embed="rId4"/>
          <a:stretch>
            <a:fillRect/>
          </a:stretch>
        </p:blipFill>
        <p:spPr>
          <a:xfrm>
            <a:off x="163987" y="2419064"/>
            <a:ext cx="4810800" cy="2253603"/>
          </a:xfrm>
          <a:prstGeom prst="rect">
            <a:avLst/>
          </a:prstGeom>
        </p:spPr>
      </p:pic>
      <p:pic>
        <p:nvPicPr>
          <p:cNvPr id="6" name="Picture 5">
            <a:extLst>
              <a:ext uri="{FF2B5EF4-FFF2-40B4-BE49-F238E27FC236}">
                <a16:creationId xmlns:a16="http://schemas.microsoft.com/office/drawing/2014/main" id="{1496B806-6C32-99B0-0570-6253A51EBEBD}"/>
              </a:ext>
            </a:extLst>
          </p:cNvPr>
          <p:cNvPicPr>
            <a:picLocks noChangeAspect="1"/>
          </p:cNvPicPr>
          <p:nvPr/>
        </p:nvPicPr>
        <p:blipFill>
          <a:blip r:embed="rId5"/>
          <a:stretch>
            <a:fillRect/>
          </a:stretch>
        </p:blipFill>
        <p:spPr>
          <a:xfrm>
            <a:off x="5039254" y="992246"/>
            <a:ext cx="4449477" cy="2436753"/>
          </a:xfrm>
          <a:prstGeom prst="rect">
            <a:avLst/>
          </a:prstGeom>
        </p:spPr>
      </p:pic>
      <p:pic>
        <p:nvPicPr>
          <p:cNvPr id="8" name="Picture 7">
            <a:extLst>
              <a:ext uri="{FF2B5EF4-FFF2-40B4-BE49-F238E27FC236}">
                <a16:creationId xmlns:a16="http://schemas.microsoft.com/office/drawing/2014/main" id="{054B3F25-0DC3-A466-4E67-305780074733}"/>
              </a:ext>
            </a:extLst>
          </p:cNvPr>
          <p:cNvPicPr>
            <a:picLocks noChangeAspect="1"/>
          </p:cNvPicPr>
          <p:nvPr/>
        </p:nvPicPr>
        <p:blipFill>
          <a:blip r:embed="rId6"/>
          <a:stretch>
            <a:fillRect/>
          </a:stretch>
        </p:blipFill>
        <p:spPr>
          <a:xfrm>
            <a:off x="5039369" y="3618548"/>
            <a:ext cx="4438273" cy="2615411"/>
          </a:xfrm>
          <a:prstGeom prst="rect">
            <a:avLst/>
          </a:prstGeom>
        </p:spPr>
      </p:pic>
      <p:sp>
        <p:nvSpPr>
          <p:cNvPr id="9" name="Rectangle 8">
            <a:extLst>
              <a:ext uri="{FF2B5EF4-FFF2-40B4-BE49-F238E27FC236}">
                <a16:creationId xmlns:a16="http://schemas.microsoft.com/office/drawing/2014/main" id="{1AB63B5F-7F5A-BF9A-C1DD-0B8370FE2F44}"/>
              </a:ext>
            </a:extLst>
          </p:cNvPr>
          <p:cNvSpPr/>
          <p:nvPr/>
        </p:nvSpPr>
        <p:spPr bwMode="auto">
          <a:xfrm>
            <a:off x="8419723" y="992247"/>
            <a:ext cx="1069008" cy="5241712"/>
          </a:xfrm>
          <a:prstGeom prst="rect">
            <a:avLst/>
          </a:prstGeom>
          <a:solidFill>
            <a:srgbClr val="92D050">
              <a:alpha val="34000"/>
            </a:srgbClr>
          </a:solidFill>
          <a:ln w="127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11" name="Speech Bubble: Rectangle with Corners Rounded 10">
            <a:extLst>
              <a:ext uri="{FF2B5EF4-FFF2-40B4-BE49-F238E27FC236}">
                <a16:creationId xmlns:a16="http://schemas.microsoft.com/office/drawing/2014/main" id="{9372FDE3-DB2C-83D4-29B2-192CEC12FB8D}"/>
              </a:ext>
            </a:extLst>
          </p:cNvPr>
          <p:cNvSpPr/>
          <p:nvPr/>
        </p:nvSpPr>
        <p:spPr bwMode="auto">
          <a:xfrm>
            <a:off x="9886385" y="1457608"/>
            <a:ext cx="2163778" cy="961456"/>
          </a:xfrm>
          <a:prstGeom prst="wedgeRoundRectCallout">
            <a:avLst>
              <a:gd name="adj1" fmla="val -105695"/>
              <a:gd name="adj2" fmla="val 206831"/>
              <a:gd name="adj3" fmla="val 16667"/>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dirty="0">
                <a:latin typeface="+mn-lt"/>
              </a:rPr>
              <a:t>KPI improved after Upgraded </a:t>
            </a:r>
            <a:r>
              <a:rPr lang="en-US" dirty="0" err="1">
                <a:latin typeface="+mn-lt"/>
              </a:rPr>
              <a:t>Iub</a:t>
            </a:r>
            <a:r>
              <a:rPr lang="en-US" dirty="0">
                <a:latin typeface="+mn-lt"/>
              </a:rPr>
              <a:t>.</a:t>
            </a:r>
          </a:p>
        </p:txBody>
      </p:sp>
      <p:pic>
        <p:nvPicPr>
          <p:cNvPr id="3" name="Picture 2" descr="image001">
            <a:extLst>
              <a:ext uri="{FF2B5EF4-FFF2-40B4-BE49-F238E27FC236}">
                <a16:creationId xmlns:a16="http://schemas.microsoft.com/office/drawing/2014/main" id="{1C2D8324-CBB3-715D-0CEF-843AC8ACA1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00" y="3697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872373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8731D8E-3964-3AD8-DCEC-27B9FC173ACA}"/>
              </a:ext>
            </a:extLst>
          </p:cNvPr>
          <p:cNvPicPr>
            <a:picLocks noChangeAspect="1"/>
          </p:cNvPicPr>
          <p:nvPr/>
        </p:nvPicPr>
        <p:blipFill>
          <a:blip r:embed="rId4"/>
          <a:stretch>
            <a:fillRect/>
          </a:stretch>
        </p:blipFill>
        <p:spPr>
          <a:xfrm>
            <a:off x="5495919" y="1291367"/>
            <a:ext cx="4810161" cy="2633700"/>
          </a:xfrm>
          <a:prstGeom prst="rect">
            <a:avLst/>
          </a:prstGeom>
        </p:spPr>
      </p:pic>
      <p:graphicFrame>
        <p:nvGraphicFramePr>
          <p:cNvPr id="11" name="Chart 10">
            <a:extLst>
              <a:ext uri="{FF2B5EF4-FFF2-40B4-BE49-F238E27FC236}">
                <a16:creationId xmlns:a16="http://schemas.microsoft.com/office/drawing/2014/main" id="{A7B11551-E416-925E-8C17-DCF2B7EEE918}"/>
              </a:ext>
            </a:extLst>
          </p:cNvPr>
          <p:cNvGraphicFramePr>
            <a:graphicFrameLocks/>
          </p:cNvGraphicFramePr>
          <p:nvPr/>
        </p:nvGraphicFramePr>
        <p:xfrm>
          <a:off x="1" y="1291367"/>
          <a:ext cx="5402509" cy="2945073"/>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8">
            <a:extLst>
              <a:ext uri="{FF2B5EF4-FFF2-40B4-BE49-F238E27FC236}">
                <a16:creationId xmlns:a16="http://schemas.microsoft.com/office/drawing/2014/main" id="{1D8E9BBB-D95B-4014-F875-E8A7E613C5AC}"/>
              </a:ext>
            </a:extLst>
          </p:cNvPr>
          <p:cNvPicPr>
            <a:picLocks noChangeAspect="1"/>
          </p:cNvPicPr>
          <p:nvPr/>
        </p:nvPicPr>
        <p:blipFill>
          <a:blip r:embed="rId6"/>
          <a:stretch>
            <a:fillRect/>
          </a:stretch>
        </p:blipFill>
        <p:spPr>
          <a:xfrm>
            <a:off x="5486162" y="4026214"/>
            <a:ext cx="4810161" cy="2621507"/>
          </a:xfrm>
          <a:prstGeom prst="rect">
            <a:avLst/>
          </a:prstGeom>
        </p:spPr>
      </p:pic>
      <p:sp>
        <p:nvSpPr>
          <p:cNvPr id="2" name="Title 1">
            <a:extLst>
              <a:ext uri="{FF2B5EF4-FFF2-40B4-BE49-F238E27FC236}">
                <a16:creationId xmlns:a16="http://schemas.microsoft.com/office/drawing/2014/main" id="{D00C759E-F33C-4059-BE10-C3F63E9DD81E}"/>
              </a:ext>
            </a:extLst>
          </p:cNvPr>
          <p:cNvSpPr>
            <a:spLocks noGrp="1"/>
          </p:cNvSpPr>
          <p:nvPr>
            <p:ph type="title"/>
          </p:nvPr>
        </p:nvSpPr>
        <p:spPr>
          <a:xfrm>
            <a:off x="722026" y="134718"/>
            <a:ext cx="8353426" cy="1081088"/>
          </a:xfrm>
        </p:spPr>
        <p:txBody>
          <a:bodyPr/>
          <a:lstStyle/>
          <a:p>
            <a:r>
              <a:rPr lang="en-US" dirty="0"/>
              <a:t>PERFORMANCE ACTIONS </a:t>
            </a:r>
            <a:r>
              <a:rPr lang="en-US" altLang="en-US" sz="2400" dirty="0"/>
              <a:t>IUB Update on W47</a:t>
            </a:r>
            <a:endParaRPr lang="en-US" dirty="0"/>
          </a:p>
        </p:txBody>
      </p:sp>
      <p:sp>
        <p:nvSpPr>
          <p:cNvPr id="4" name="Content Placeholder 2">
            <a:extLst>
              <a:ext uri="{FF2B5EF4-FFF2-40B4-BE49-F238E27FC236}">
                <a16:creationId xmlns:a16="http://schemas.microsoft.com/office/drawing/2014/main" id="{C062FD78-F24D-1720-4294-7A4F24291490}"/>
              </a:ext>
            </a:extLst>
          </p:cNvPr>
          <p:cNvSpPr>
            <a:spLocks noGrp="1"/>
          </p:cNvSpPr>
          <p:nvPr>
            <p:ph sz="quarter" idx="11"/>
          </p:nvPr>
        </p:nvSpPr>
        <p:spPr>
          <a:xfrm>
            <a:off x="1" y="759695"/>
            <a:ext cx="11237790" cy="432620"/>
          </a:xfrm>
        </p:spPr>
        <p:txBody>
          <a:bodyPr/>
          <a:lstStyle/>
          <a:p>
            <a:r>
              <a:rPr lang="en-US" sz="1800" dirty="0"/>
              <a:t>IUB Congestion Update : IUB USO076 already upgraded on 17 Nov 2023</a:t>
            </a:r>
          </a:p>
          <a:p>
            <a:pPr marL="0" indent="0">
              <a:buNone/>
            </a:pPr>
            <a:endParaRPr lang="en-US" sz="1400" dirty="0"/>
          </a:p>
          <a:p>
            <a:endParaRPr lang="en-US" sz="1400" dirty="0"/>
          </a:p>
          <a:p>
            <a:endParaRPr lang="en-US" sz="1400" dirty="0"/>
          </a:p>
          <a:p>
            <a:endParaRPr lang="en-US" sz="1400" dirty="0"/>
          </a:p>
          <a:p>
            <a:pPr marL="0" indent="0">
              <a:buNone/>
            </a:pPr>
            <a:endParaRPr lang="en-US" sz="1400" dirty="0"/>
          </a:p>
        </p:txBody>
      </p:sp>
      <p:sp>
        <p:nvSpPr>
          <p:cNvPr id="8" name="Speech Bubble: Oval 7">
            <a:extLst>
              <a:ext uri="{FF2B5EF4-FFF2-40B4-BE49-F238E27FC236}">
                <a16:creationId xmlns:a16="http://schemas.microsoft.com/office/drawing/2014/main" id="{4DEFD5A5-C693-6FB8-5810-2FAD578839A2}"/>
              </a:ext>
            </a:extLst>
          </p:cNvPr>
          <p:cNvSpPr/>
          <p:nvPr/>
        </p:nvSpPr>
        <p:spPr bwMode="auto">
          <a:xfrm>
            <a:off x="3503803" y="1544124"/>
            <a:ext cx="1644242" cy="390689"/>
          </a:xfrm>
          <a:prstGeom prst="wedgeEllipseCallout">
            <a:avLst>
              <a:gd name="adj1" fmla="val -37403"/>
              <a:gd name="adj2" fmla="val 406299"/>
            </a:avLst>
          </a:prstGeom>
          <a:solidFill>
            <a:schemeClr val="accent1">
              <a:lumMod val="20000"/>
              <a:lumOff val="80000"/>
            </a:schemeClr>
          </a:solidFill>
          <a:ln w="12700" cap="flat" cmpd="sng" algn="ctr">
            <a:solidFill>
              <a:schemeClr val="accent1">
                <a:lumMod val="20000"/>
                <a:lumOff val="80000"/>
              </a:schemeClr>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chemeClr val="tx1"/>
                </a:solidFill>
                <a:latin typeface="+mn-lt"/>
              </a:rPr>
              <a:t>IUB Upgraded</a:t>
            </a:r>
            <a:r>
              <a:rPr lang="en-US" sz="900" dirty="0">
                <a:solidFill>
                  <a:srgbClr val="FFFFFF"/>
                </a:solidFill>
                <a:latin typeface="+mn-lt"/>
              </a:rPr>
              <a:t> </a:t>
            </a:r>
          </a:p>
        </p:txBody>
      </p:sp>
      <p:sp>
        <p:nvSpPr>
          <p:cNvPr id="3" name="Rectangle 2">
            <a:extLst>
              <a:ext uri="{FF2B5EF4-FFF2-40B4-BE49-F238E27FC236}">
                <a16:creationId xmlns:a16="http://schemas.microsoft.com/office/drawing/2014/main" id="{89FAC44E-FE39-DBC2-DB82-4B9FECEB4FD5}"/>
              </a:ext>
            </a:extLst>
          </p:cNvPr>
          <p:cNvSpPr/>
          <p:nvPr/>
        </p:nvSpPr>
        <p:spPr bwMode="auto">
          <a:xfrm>
            <a:off x="9189365" y="1392572"/>
            <a:ext cx="835479" cy="4645503"/>
          </a:xfrm>
          <a:prstGeom prst="rect">
            <a:avLst/>
          </a:prstGeom>
          <a:solidFill>
            <a:srgbClr val="00B050">
              <a:alpha val="18000"/>
            </a:srgb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cxnSp>
        <p:nvCxnSpPr>
          <p:cNvPr id="12" name="Straight Connector 11">
            <a:extLst>
              <a:ext uri="{FF2B5EF4-FFF2-40B4-BE49-F238E27FC236}">
                <a16:creationId xmlns:a16="http://schemas.microsoft.com/office/drawing/2014/main" id="{F620C840-9D35-372C-F983-86232ED9D393}"/>
              </a:ext>
            </a:extLst>
          </p:cNvPr>
          <p:cNvCxnSpPr/>
          <p:nvPr/>
        </p:nvCxnSpPr>
        <p:spPr bwMode="auto">
          <a:xfrm flipV="1">
            <a:off x="9189365" y="1667022"/>
            <a:ext cx="0" cy="4332945"/>
          </a:xfrm>
          <a:prstGeom prst="line">
            <a:avLst/>
          </a:prstGeom>
          <a:ln w="38100">
            <a:prstDash val="sysDash"/>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3B5C8051-55A7-B546-3376-8281B0287A2F}"/>
              </a:ext>
            </a:extLst>
          </p:cNvPr>
          <p:cNvSpPr txBox="1"/>
          <p:nvPr/>
        </p:nvSpPr>
        <p:spPr>
          <a:xfrm>
            <a:off x="991772" y="4684542"/>
            <a:ext cx="3530991" cy="1223889"/>
          </a:xfrm>
          <a:prstGeom prst="rect">
            <a:avLst/>
          </a:prstGeom>
        </p:spPr>
        <p:txBody>
          <a:bodyPr vert="horz" wrap="square" lIns="72000" tIns="36000" rIns="72000" bIns="36000" rtlCol="0" anchor="t">
            <a:noAutofit/>
          </a:bodyPr>
          <a:lstStyle/>
          <a:p>
            <a: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pPr>
            <a:r>
              <a:rPr kumimoji="0" lang="en-US" sz="2000" b="0" i="0" u="none" strike="noStrike" kern="1000" cap="none" spc="-30" normalizeH="0" baseline="0" noProof="0" dirty="0">
                <a:ln>
                  <a:noFill/>
                </a:ln>
                <a:solidFill>
                  <a:schemeClr val="tx1"/>
                </a:solidFill>
                <a:effectLst/>
                <a:highlight>
                  <a:srgbClr val="00FF00"/>
                </a:highlight>
                <a:uLnTx/>
                <a:uFillTx/>
                <a:latin typeface="Ericsson Hilda"/>
                <a:ea typeface="+mn-ea"/>
                <a:cs typeface="+mn-cs"/>
              </a:rPr>
              <a:t>Just after </a:t>
            </a:r>
            <a:r>
              <a:rPr kumimoji="0" lang="en-US" sz="2000" b="0" i="0" u="none" strike="noStrike" kern="1000" cap="none" spc="-30" normalizeH="0" baseline="0" noProof="0" dirty="0" err="1">
                <a:ln>
                  <a:noFill/>
                </a:ln>
                <a:solidFill>
                  <a:schemeClr val="tx1"/>
                </a:solidFill>
                <a:effectLst/>
                <a:highlight>
                  <a:srgbClr val="00FF00"/>
                </a:highlight>
                <a:uLnTx/>
                <a:uFillTx/>
                <a:latin typeface="Ericsson Hilda"/>
                <a:ea typeface="+mn-ea"/>
                <a:cs typeface="+mn-cs"/>
              </a:rPr>
              <a:t>Iub</a:t>
            </a:r>
            <a:r>
              <a:rPr kumimoji="0" lang="en-US" sz="2000" b="0" i="0" u="none" strike="noStrike" kern="1000" cap="none" spc="-30" normalizeH="0" baseline="0" noProof="0" dirty="0">
                <a:ln>
                  <a:noFill/>
                </a:ln>
                <a:solidFill>
                  <a:schemeClr val="tx1"/>
                </a:solidFill>
                <a:effectLst/>
                <a:highlight>
                  <a:srgbClr val="00FF00"/>
                </a:highlight>
                <a:uLnTx/>
                <a:uFillTx/>
                <a:latin typeface="Ericsson Hilda"/>
                <a:ea typeface="+mn-ea"/>
                <a:cs typeface="+mn-cs"/>
              </a:rPr>
              <a:t> upgrade, a good KPIs improvement taken place</a:t>
            </a:r>
            <a:r>
              <a:rPr lang="en-US" sz="2000" kern="1000" spc="-30" dirty="0">
                <a:solidFill>
                  <a:schemeClr val="tx1"/>
                </a:solidFill>
                <a:highlight>
                  <a:srgbClr val="00FF00"/>
                </a:highlight>
                <a:latin typeface="Ericsson Hilda"/>
                <a:ea typeface="+mn-ea"/>
                <a:cs typeface="+mn-cs"/>
              </a:rPr>
              <a:t>.</a:t>
            </a:r>
            <a:endParaRPr kumimoji="0" lang="en-US" sz="2000" b="0" i="0" u="none" strike="noStrike" kern="1000" cap="none" spc="-30" normalizeH="0" baseline="0" noProof="0" dirty="0">
              <a:ln>
                <a:noFill/>
              </a:ln>
              <a:solidFill>
                <a:schemeClr val="tx1"/>
              </a:solidFill>
              <a:effectLst/>
              <a:highlight>
                <a:srgbClr val="00FF00"/>
              </a:highlight>
              <a:uLnTx/>
              <a:uFillTx/>
              <a:latin typeface="Ericsson Hilda"/>
              <a:ea typeface="+mn-ea"/>
              <a:cs typeface="+mn-cs"/>
            </a:endParaRPr>
          </a:p>
        </p:txBody>
      </p:sp>
      <p:pic>
        <p:nvPicPr>
          <p:cNvPr id="5" name="Picture 4" descr="image001">
            <a:extLst>
              <a:ext uri="{FF2B5EF4-FFF2-40B4-BE49-F238E27FC236}">
                <a16:creationId xmlns:a16="http://schemas.microsoft.com/office/drawing/2014/main" id="{DADF8A27-FC00-D7AE-7620-BAEEFC266F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73" y="332598"/>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3615227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A23492-C667-1D30-E3BA-6A9EACAE404C}"/>
              </a:ext>
            </a:extLst>
          </p:cNvPr>
          <p:cNvPicPr>
            <a:picLocks noChangeAspect="1"/>
          </p:cNvPicPr>
          <p:nvPr/>
        </p:nvPicPr>
        <p:blipFill>
          <a:blip r:embed="rId4"/>
          <a:stretch>
            <a:fillRect/>
          </a:stretch>
        </p:blipFill>
        <p:spPr>
          <a:xfrm>
            <a:off x="65041" y="1107121"/>
            <a:ext cx="7448310" cy="3769679"/>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5" y="181336"/>
            <a:ext cx="10941050" cy="923925"/>
          </a:xfrm>
        </p:spPr>
        <p:txBody>
          <a:bodyPr/>
          <a:lstStyle/>
          <a:p>
            <a:r>
              <a:rPr lang="en-US" dirty="0"/>
              <a:t>PERFORMANCE ACTIONS</a:t>
            </a:r>
            <a:br>
              <a:rPr lang="en-US" dirty="0"/>
            </a:br>
            <a:r>
              <a:rPr lang="en-US" sz="2800" dirty="0"/>
              <a:t>3G KPI PERFORMANCE RNC KAIROUAN_IRAT_PS_SR</a:t>
            </a:r>
            <a:endParaRPr lang="en-US" dirty="0"/>
          </a:p>
        </p:txBody>
      </p:sp>
      <p:sp>
        <p:nvSpPr>
          <p:cNvPr id="12" name="TextBox 11">
            <a:extLst>
              <a:ext uri="{FF2B5EF4-FFF2-40B4-BE49-F238E27FC236}">
                <a16:creationId xmlns:a16="http://schemas.microsoft.com/office/drawing/2014/main" id="{EA3EB651-950A-42A2-C8FA-F422891A8971}"/>
              </a:ext>
            </a:extLst>
          </p:cNvPr>
          <p:cNvSpPr txBox="1"/>
          <p:nvPr/>
        </p:nvSpPr>
        <p:spPr>
          <a:xfrm>
            <a:off x="7513350" y="1107121"/>
            <a:ext cx="4613610" cy="792525"/>
          </a:xfrm>
          <a:prstGeom prst="rect">
            <a:avLst/>
          </a:prstGeom>
          <a:noFill/>
          <a:ln>
            <a:solidFill>
              <a:schemeClr val="tx1"/>
            </a:solidFill>
          </a:ln>
        </p:spPr>
        <p:txBody>
          <a:bodyPr wrap="square">
            <a:spAutoFit/>
          </a:bodyPr>
          <a:lstStyle/>
          <a:p>
            <a:r>
              <a:rPr lang="en-US" sz="1050" b="1" dirty="0"/>
              <a:t>CR IMPLEMENTED :</a:t>
            </a:r>
          </a:p>
          <a:p>
            <a:endParaRPr lang="en-US" sz="1100" dirty="0"/>
          </a:p>
          <a:p>
            <a:pPr marL="228600" indent="-228600">
              <a:buAutoNum type="arabicPeriod"/>
            </a:pPr>
            <a:r>
              <a:rPr lang="en-US" sz="800" dirty="0">
                <a:solidFill>
                  <a:schemeClr val="tx1"/>
                </a:solidFill>
              </a:rPr>
              <a:t>20231201_CR_3G_Kairouan_Ch_ifIratHoPsIntHsEnabled_Utrancell_WorstCellList. (7Dec).</a:t>
            </a:r>
          </a:p>
          <a:p>
            <a:pPr marL="228600" indent="-228600">
              <a:buAutoNum type="arabicPeriod"/>
            </a:pPr>
            <a:r>
              <a:rPr lang="en-US" sz="800" dirty="0">
                <a:solidFill>
                  <a:schemeClr val="tx1"/>
                </a:solidFill>
              </a:rPr>
              <a:t>12072023_Uerc_UeRcTrCh_KRN_RNC_CR.(8Dec)</a:t>
            </a:r>
          </a:p>
          <a:p>
            <a:pPr marL="228600" indent="-228600">
              <a:buAutoNum type="arabicPeriod"/>
            </a:pPr>
            <a:r>
              <a:rPr lang="en-US" sz="800" dirty="0">
                <a:solidFill>
                  <a:schemeClr val="tx1"/>
                </a:solidFill>
              </a:rPr>
              <a:t>12072023_releaseRedirectEutraTriggers_tuning_KRN. (8Dec)</a:t>
            </a:r>
          </a:p>
        </p:txBody>
      </p:sp>
      <p:sp>
        <p:nvSpPr>
          <p:cNvPr id="39" name="Content Placeholder 2">
            <a:extLst>
              <a:ext uri="{FF2B5EF4-FFF2-40B4-BE49-F238E27FC236}">
                <a16:creationId xmlns:a16="http://schemas.microsoft.com/office/drawing/2014/main" id="{314CAC27-2B83-F9DA-E58F-D8FC862BA4F0}"/>
              </a:ext>
            </a:extLst>
          </p:cNvPr>
          <p:cNvSpPr txBox="1">
            <a:spLocks/>
          </p:cNvSpPr>
          <p:nvPr/>
        </p:nvSpPr>
        <p:spPr>
          <a:xfrm>
            <a:off x="65040" y="4911179"/>
            <a:ext cx="12061920" cy="541665"/>
          </a:xfrm>
          <a:prstGeom prst="rect">
            <a:avLst/>
          </a:prstGeom>
          <a:noFill/>
          <a:ln>
            <a:solidFill>
              <a:schemeClr val="tx1"/>
            </a:solidFill>
          </a:ln>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400" dirty="0">
                <a:cs typeface="Calibri"/>
              </a:rPr>
              <a:t>IRAT_PS_SR improved  after implement CRs. </a:t>
            </a:r>
          </a:p>
        </p:txBody>
      </p:sp>
      <p:sp>
        <p:nvSpPr>
          <p:cNvPr id="13" name="Rectangle 12">
            <a:extLst>
              <a:ext uri="{FF2B5EF4-FFF2-40B4-BE49-F238E27FC236}">
                <a16:creationId xmlns:a16="http://schemas.microsoft.com/office/drawing/2014/main" id="{15C800B4-F060-02E1-DE28-13C8E7992231}"/>
              </a:ext>
            </a:extLst>
          </p:cNvPr>
          <p:cNvSpPr/>
          <p:nvPr/>
        </p:nvSpPr>
        <p:spPr bwMode="auto">
          <a:xfrm>
            <a:off x="6095999" y="1140472"/>
            <a:ext cx="1417351" cy="3736328"/>
          </a:xfrm>
          <a:prstGeom prst="rect">
            <a:avLst/>
          </a:prstGeom>
          <a:solidFill>
            <a:schemeClr val="accent2">
              <a:alpha val="10000"/>
            </a:schemeClr>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7" name="Speech Bubble: Oval 6">
            <a:extLst>
              <a:ext uri="{FF2B5EF4-FFF2-40B4-BE49-F238E27FC236}">
                <a16:creationId xmlns:a16="http://schemas.microsoft.com/office/drawing/2014/main" id="{CDEE4399-D980-6689-5273-4297BFC9C6C4}"/>
              </a:ext>
            </a:extLst>
          </p:cNvPr>
          <p:cNvSpPr/>
          <p:nvPr/>
        </p:nvSpPr>
        <p:spPr bwMode="auto">
          <a:xfrm>
            <a:off x="6241058" y="1204793"/>
            <a:ext cx="563616" cy="322217"/>
          </a:xfrm>
          <a:prstGeom prst="wedgeEllipseCallout">
            <a:avLst>
              <a:gd name="adj1" fmla="val -58237"/>
              <a:gd name="adj2" fmla="val 210566"/>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1,2,3</a:t>
            </a:r>
          </a:p>
        </p:txBody>
      </p:sp>
      <p:pic>
        <p:nvPicPr>
          <p:cNvPr id="4" name="Picture 3" descr="image001">
            <a:extLst>
              <a:ext uri="{FF2B5EF4-FFF2-40B4-BE49-F238E27FC236}">
                <a16:creationId xmlns:a16="http://schemas.microsoft.com/office/drawing/2014/main" id="{D59E1886-41F5-6A6D-A4BB-D4997268A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00" y="3697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174468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1A15C7-5B42-A8D2-81C1-F19AC13DE50D}"/>
              </a:ext>
            </a:extLst>
          </p:cNvPr>
          <p:cNvPicPr>
            <a:picLocks noChangeAspect="1"/>
          </p:cNvPicPr>
          <p:nvPr/>
        </p:nvPicPr>
        <p:blipFill>
          <a:blip r:embed="rId4"/>
          <a:stretch>
            <a:fillRect/>
          </a:stretch>
        </p:blipFill>
        <p:spPr>
          <a:xfrm>
            <a:off x="79035" y="1225106"/>
            <a:ext cx="7300006" cy="4007380"/>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6591" y="248044"/>
            <a:ext cx="8353426" cy="923925"/>
          </a:xfrm>
        </p:spPr>
        <p:txBody>
          <a:bodyPr/>
          <a:lstStyle/>
          <a:p>
            <a:r>
              <a:rPr lang="en-US" dirty="0"/>
              <a:t>PERFORMANCE ACTIONS                         </a:t>
            </a:r>
            <a:br>
              <a:rPr lang="en-US" dirty="0"/>
            </a:br>
            <a:r>
              <a:rPr lang="en-US" sz="2800" dirty="0"/>
              <a:t>2G KPI PERFORMANCE BSC SOUSSE HOSR</a:t>
            </a:r>
            <a:br>
              <a:rPr lang="en-US" sz="2800" dirty="0"/>
            </a:br>
            <a:endParaRPr lang="en-US" dirty="0"/>
          </a:p>
        </p:txBody>
      </p:sp>
      <p:sp>
        <p:nvSpPr>
          <p:cNvPr id="8" name="TextBox 7">
            <a:extLst>
              <a:ext uri="{FF2B5EF4-FFF2-40B4-BE49-F238E27FC236}">
                <a16:creationId xmlns:a16="http://schemas.microsoft.com/office/drawing/2014/main" id="{7157E580-9664-7CB6-2CA2-E0E28732417B}"/>
              </a:ext>
            </a:extLst>
          </p:cNvPr>
          <p:cNvSpPr txBox="1"/>
          <p:nvPr/>
        </p:nvSpPr>
        <p:spPr>
          <a:xfrm>
            <a:off x="7379040" y="1225105"/>
            <a:ext cx="4733926" cy="1061829"/>
          </a:xfrm>
          <a:prstGeom prst="rect">
            <a:avLst/>
          </a:prstGeom>
          <a:noFill/>
          <a:ln>
            <a:solidFill>
              <a:schemeClr val="tx1"/>
            </a:solidFill>
          </a:ln>
        </p:spPr>
        <p:txBody>
          <a:bodyPr wrap="square">
            <a:spAutoFit/>
          </a:bodyPr>
          <a:lstStyle/>
          <a:p>
            <a:r>
              <a:rPr lang="en-US" sz="900" b="1" dirty="0"/>
              <a:t>CR Implemented :</a:t>
            </a:r>
          </a:p>
          <a:p>
            <a:endParaRPr lang="en-US" sz="900" dirty="0"/>
          </a:p>
          <a:p>
            <a:r>
              <a:rPr lang="fr-FR" sz="900" dirty="0">
                <a:solidFill>
                  <a:srgbClr val="FF0000"/>
                </a:solidFill>
                <a:highlight>
                  <a:srgbClr val="FFFF00"/>
                </a:highlight>
              </a:rPr>
              <a:t>1.</a:t>
            </a:r>
            <a:r>
              <a:rPr lang="en-US" sz="900" dirty="0">
                <a:solidFill>
                  <a:schemeClr val="tx1"/>
                </a:solidFill>
              </a:rPr>
              <a:t>220231031_CR_2G_Sousse_Add_del_NB_Relations_2G_2G_for_HOSR REV1 (2nov)</a:t>
            </a:r>
          </a:p>
          <a:p>
            <a:r>
              <a:rPr lang="fr-FR" sz="900" dirty="0">
                <a:solidFill>
                  <a:srgbClr val="FF0000"/>
                </a:solidFill>
                <a:highlight>
                  <a:srgbClr val="FFFF00"/>
                </a:highlight>
              </a:rPr>
              <a:t>2. </a:t>
            </a:r>
            <a:r>
              <a:rPr lang="en-US" sz="900" dirty="0"/>
              <a:t>20231114_CR_2G_PwrCtl_Uplink_changes_TWPC_Sousse(15Nov)</a:t>
            </a:r>
          </a:p>
          <a:p>
            <a:r>
              <a:rPr lang="fr-FR" sz="900" dirty="0">
                <a:solidFill>
                  <a:srgbClr val="FF0000"/>
                </a:solidFill>
                <a:highlight>
                  <a:srgbClr val="FFFF00"/>
                </a:highlight>
              </a:rPr>
              <a:t>3.</a:t>
            </a:r>
            <a:r>
              <a:rPr lang="fr-FR" sz="900" dirty="0">
                <a:solidFill>
                  <a:srgbClr val="FF0000"/>
                </a:solidFill>
              </a:rPr>
              <a:t> </a:t>
            </a:r>
            <a:r>
              <a:rPr lang="fr-FR" sz="900" dirty="0"/>
              <a:t>20231114_CR_2G_Sousse_Add_del_NB_Relations_2G_2G V1(16nov)</a:t>
            </a:r>
            <a:endParaRPr lang="en-US" sz="900" dirty="0"/>
          </a:p>
          <a:p>
            <a:endParaRPr lang="en-US" sz="900" dirty="0"/>
          </a:p>
          <a:p>
            <a:pPr marL="228600" indent="-228600">
              <a:buAutoNum type="arabicPeriod"/>
            </a:pPr>
            <a:endParaRPr lang="en-US" sz="900" dirty="0"/>
          </a:p>
        </p:txBody>
      </p:sp>
      <p:sp>
        <p:nvSpPr>
          <p:cNvPr id="27" name="TextBox 26">
            <a:extLst>
              <a:ext uri="{FF2B5EF4-FFF2-40B4-BE49-F238E27FC236}">
                <a16:creationId xmlns:a16="http://schemas.microsoft.com/office/drawing/2014/main" id="{91893454-B629-9558-9633-1A80638B0930}"/>
              </a:ext>
            </a:extLst>
          </p:cNvPr>
          <p:cNvSpPr txBox="1"/>
          <p:nvPr/>
        </p:nvSpPr>
        <p:spPr>
          <a:xfrm>
            <a:off x="0" y="5294955"/>
            <a:ext cx="12192000" cy="645943"/>
          </a:xfrm>
          <a:prstGeom prst="rect">
            <a:avLst/>
          </a:prstGeom>
          <a:noFill/>
          <a:ln>
            <a:solidFill>
              <a:schemeClr val="tx1"/>
            </a:solidFill>
          </a:ln>
        </p:spPr>
        <p:txBody>
          <a:bodyPr vert="horz" wrap="none" lIns="72000" tIns="36000" rIns="72000" bIns="36000" rtlCol="0" anchor="t">
            <a:noAutofit/>
          </a:bodyPr>
          <a:lstStyle/>
          <a:p>
            <a:pPr marR="0" algn="l" defTabSz="914400" rtl="0" eaLnBrk="1" fontAlgn="base" latinLnBrk="0" hangingPunct="1">
              <a:lnSpc>
                <a:spcPct val="100000"/>
              </a:lnSpc>
              <a:spcBef>
                <a:spcPts val="800"/>
              </a:spcBef>
              <a:spcAft>
                <a:spcPct val="0"/>
              </a:spcAft>
              <a:buClrTx/>
              <a:buSzTx/>
              <a:tabLst/>
            </a:pPr>
            <a:r>
              <a:rPr lang="en-US" sz="1200" kern="1000" spc="-30" dirty="0">
                <a:solidFill>
                  <a:schemeClr val="tx1"/>
                </a:solidFill>
                <a:latin typeface="Ericsson Hilda"/>
                <a:ea typeface="+mn-ea"/>
                <a:cs typeface="+mn-cs"/>
              </a:rPr>
              <a:t>CR already implemented on BSC SOUSSE (detail CR implementation on chart above), with result  improvement on HOSR.  Activity done, have  added Relation and Delete unnecessary relation, then </a:t>
            </a:r>
          </a:p>
          <a:p>
            <a:pPr marR="0" algn="l" defTabSz="914400" rtl="0" eaLnBrk="1" fontAlgn="base" latinLnBrk="0" hangingPunct="1">
              <a:lnSpc>
                <a:spcPct val="100000"/>
              </a:lnSpc>
              <a:spcBef>
                <a:spcPts val="800"/>
              </a:spcBef>
              <a:spcAft>
                <a:spcPct val="0"/>
              </a:spcAft>
              <a:buClrTx/>
              <a:buSzTx/>
              <a:tabLst/>
            </a:pPr>
            <a:r>
              <a:rPr lang="en-US" sz="1200" kern="1000" spc="-30" dirty="0">
                <a:solidFill>
                  <a:schemeClr val="tx1"/>
                </a:solidFill>
                <a:latin typeface="Ericsson Hilda"/>
                <a:ea typeface="+mn-ea"/>
                <a:cs typeface="+mn-cs"/>
              </a:rPr>
              <a:t>tuning </a:t>
            </a:r>
            <a:r>
              <a:rPr lang="en-US" sz="1200" kern="1000" spc="-30" dirty="0" err="1">
                <a:solidFill>
                  <a:schemeClr val="tx1"/>
                </a:solidFill>
                <a:latin typeface="Ericsson Hilda"/>
                <a:ea typeface="+mn-ea"/>
                <a:cs typeface="+mn-cs"/>
              </a:rPr>
              <a:t>BSRXmin</a:t>
            </a:r>
            <a:r>
              <a:rPr lang="en-US" sz="1200" kern="1000" spc="-30" dirty="0">
                <a:solidFill>
                  <a:schemeClr val="tx1"/>
                </a:solidFill>
                <a:latin typeface="Ericsson Hilda"/>
                <a:ea typeface="+mn-ea"/>
                <a:cs typeface="+mn-cs"/>
              </a:rPr>
              <a:t> and </a:t>
            </a:r>
            <a:r>
              <a:rPr lang="en-US" sz="1200" kern="1000" spc="-30" dirty="0" err="1">
                <a:solidFill>
                  <a:schemeClr val="tx1"/>
                </a:solidFill>
                <a:latin typeface="Ericsson Hilda"/>
                <a:ea typeface="+mn-ea"/>
                <a:cs typeface="+mn-cs"/>
              </a:rPr>
              <a:t>MsRxmin</a:t>
            </a:r>
            <a:r>
              <a:rPr lang="en-US" sz="1200" kern="1000" spc="-30" dirty="0">
                <a:solidFill>
                  <a:schemeClr val="tx1"/>
                </a:solidFill>
                <a:latin typeface="Ericsson Hilda"/>
                <a:ea typeface="+mn-ea"/>
                <a:cs typeface="+mn-cs"/>
              </a:rPr>
              <a:t>  to improve HOSR as above chart . On 19, degraded due to 1 site problem  (2G </a:t>
            </a:r>
            <a:r>
              <a:rPr lang="en-US" sz="1200" kern="1000" spc="-30" dirty="0" err="1">
                <a:solidFill>
                  <a:schemeClr val="tx1"/>
                </a:solidFill>
                <a:latin typeface="Ericsson Hilda"/>
                <a:ea typeface="+mn-ea"/>
                <a:cs typeface="+mn-cs"/>
              </a:rPr>
              <a:t>Knais</a:t>
            </a:r>
            <a:r>
              <a:rPr lang="en-US" sz="1200" kern="1000" spc="-30" dirty="0">
                <a:solidFill>
                  <a:schemeClr val="tx1"/>
                </a:solidFill>
                <a:latin typeface="Ericsson Hilda"/>
                <a:ea typeface="+mn-ea"/>
                <a:cs typeface="+mn-cs"/>
              </a:rPr>
              <a:t>)</a:t>
            </a:r>
            <a:endParaRPr kumimoji="0" lang="en-US" sz="1200" b="0" i="0" u="none" strike="noStrike" kern="1000" cap="none" spc="-30" normalizeH="0" baseline="0" noProof="0" dirty="0">
              <a:ln>
                <a:noFill/>
              </a:ln>
              <a:solidFill>
                <a:schemeClr val="tx1"/>
              </a:solidFill>
              <a:effectLst/>
              <a:uLnTx/>
              <a:uFillTx/>
              <a:latin typeface="Ericsson Hilda"/>
              <a:ea typeface="+mn-ea"/>
              <a:cs typeface="+mn-cs"/>
            </a:endParaRPr>
          </a:p>
        </p:txBody>
      </p:sp>
      <p:sp>
        <p:nvSpPr>
          <p:cNvPr id="21" name="Rectangle 20">
            <a:extLst>
              <a:ext uri="{FF2B5EF4-FFF2-40B4-BE49-F238E27FC236}">
                <a16:creationId xmlns:a16="http://schemas.microsoft.com/office/drawing/2014/main" id="{284331E3-DDE5-EA24-8319-46E12AF3C447}"/>
              </a:ext>
            </a:extLst>
          </p:cNvPr>
          <p:cNvSpPr/>
          <p:nvPr/>
        </p:nvSpPr>
        <p:spPr bwMode="auto">
          <a:xfrm>
            <a:off x="5924658" y="1165043"/>
            <a:ext cx="1172428" cy="4014306"/>
          </a:xfrm>
          <a:prstGeom prst="rect">
            <a:avLst/>
          </a:prstGeom>
          <a:solidFill>
            <a:schemeClr val="accent2">
              <a:alpha val="34000"/>
            </a:schemeClr>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5" name="Speech Bubble: Oval 24">
            <a:extLst>
              <a:ext uri="{FF2B5EF4-FFF2-40B4-BE49-F238E27FC236}">
                <a16:creationId xmlns:a16="http://schemas.microsoft.com/office/drawing/2014/main" id="{0043AD31-796D-6CE1-30F3-4AA78F776BFB}"/>
              </a:ext>
            </a:extLst>
          </p:cNvPr>
          <p:cNvSpPr/>
          <p:nvPr/>
        </p:nvSpPr>
        <p:spPr bwMode="auto">
          <a:xfrm>
            <a:off x="4412340" y="2078236"/>
            <a:ext cx="296092" cy="322217"/>
          </a:xfrm>
          <a:prstGeom prst="wedgeEllipseCallout">
            <a:avLst>
              <a:gd name="adj1" fmla="val 37991"/>
              <a:gd name="adj2" fmla="val 84121"/>
            </a:avLst>
          </a:prstGeom>
          <a:solidFill>
            <a:srgbClr val="85CC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1</a:t>
            </a:r>
          </a:p>
        </p:txBody>
      </p:sp>
      <p:sp>
        <p:nvSpPr>
          <p:cNvPr id="26" name="Speech Bubble: Oval 25">
            <a:extLst>
              <a:ext uri="{FF2B5EF4-FFF2-40B4-BE49-F238E27FC236}">
                <a16:creationId xmlns:a16="http://schemas.microsoft.com/office/drawing/2014/main" id="{C80AD759-FEA4-AC53-A729-0CA699E0C2D7}"/>
              </a:ext>
            </a:extLst>
          </p:cNvPr>
          <p:cNvSpPr/>
          <p:nvPr/>
        </p:nvSpPr>
        <p:spPr bwMode="auto">
          <a:xfrm>
            <a:off x="5426851" y="2125825"/>
            <a:ext cx="296092" cy="322217"/>
          </a:xfrm>
          <a:prstGeom prst="wedgeEllipseCallout">
            <a:avLst>
              <a:gd name="adj1" fmla="val 146814"/>
              <a:gd name="adj2" fmla="val 73310"/>
            </a:avLst>
          </a:prstGeom>
          <a:solidFill>
            <a:srgbClr val="85CC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2</a:t>
            </a:r>
          </a:p>
        </p:txBody>
      </p:sp>
      <p:sp>
        <p:nvSpPr>
          <p:cNvPr id="35" name="Speech Bubble: Oval 34">
            <a:extLst>
              <a:ext uri="{FF2B5EF4-FFF2-40B4-BE49-F238E27FC236}">
                <a16:creationId xmlns:a16="http://schemas.microsoft.com/office/drawing/2014/main" id="{94869BA0-4435-5998-35F7-15FAAFABE502}"/>
              </a:ext>
            </a:extLst>
          </p:cNvPr>
          <p:cNvSpPr/>
          <p:nvPr/>
        </p:nvSpPr>
        <p:spPr bwMode="auto">
          <a:xfrm>
            <a:off x="5628565" y="1642499"/>
            <a:ext cx="296092" cy="322217"/>
          </a:xfrm>
          <a:prstGeom prst="wedgeEllipseCallout">
            <a:avLst>
              <a:gd name="adj1" fmla="val 135049"/>
              <a:gd name="adj2" fmla="val 167905"/>
            </a:avLst>
          </a:prstGeom>
          <a:solidFill>
            <a:srgbClr val="85CC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3</a:t>
            </a:r>
          </a:p>
        </p:txBody>
      </p:sp>
      <p:pic>
        <p:nvPicPr>
          <p:cNvPr id="3" name="Picture 2" descr="image001">
            <a:extLst>
              <a:ext uri="{FF2B5EF4-FFF2-40B4-BE49-F238E27FC236}">
                <a16:creationId xmlns:a16="http://schemas.microsoft.com/office/drawing/2014/main" id="{4A06911B-459C-153F-AD0C-1ECE2535A5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860486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C9AC70-78F4-2542-00F6-527D5BDD5AF4}"/>
              </a:ext>
            </a:extLst>
          </p:cNvPr>
          <p:cNvPicPr>
            <a:picLocks noChangeAspect="1"/>
          </p:cNvPicPr>
          <p:nvPr/>
        </p:nvPicPr>
        <p:blipFill>
          <a:blip r:embed="rId4"/>
          <a:stretch>
            <a:fillRect/>
          </a:stretch>
        </p:blipFill>
        <p:spPr>
          <a:xfrm>
            <a:off x="128920" y="1225105"/>
            <a:ext cx="7127109" cy="4045981"/>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6591" y="248044"/>
            <a:ext cx="8353426" cy="923925"/>
          </a:xfrm>
        </p:spPr>
        <p:txBody>
          <a:bodyPr/>
          <a:lstStyle/>
          <a:p>
            <a:r>
              <a:rPr lang="en-US" dirty="0"/>
              <a:t>PERFORMANCE ACTIONS                         </a:t>
            </a:r>
            <a:br>
              <a:rPr lang="en-US" dirty="0"/>
            </a:br>
            <a:r>
              <a:rPr lang="en-US" sz="2800" dirty="0"/>
              <a:t>2G KPI PERFORMANCE BSC SOUSSE DCR</a:t>
            </a:r>
            <a:br>
              <a:rPr lang="en-US" sz="2800" dirty="0"/>
            </a:br>
            <a:endParaRPr lang="en-US" dirty="0"/>
          </a:p>
        </p:txBody>
      </p:sp>
      <p:sp>
        <p:nvSpPr>
          <p:cNvPr id="8" name="TextBox 7">
            <a:extLst>
              <a:ext uri="{FF2B5EF4-FFF2-40B4-BE49-F238E27FC236}">
                <a16:creationId xmlns:a16="http://schemas.microsoft.com/office/drawing/2014/main" id="{7157E580-9664-7CB6-2CA2-E0E28732417B}"/>
              </a:ext>
            </a:extLst>
          </p:cNvPr>
          <p:cNvSpPr txBox="1"/>
          <p:nvPr/>
        </p:nvSpPr>
        <p:spPr>
          <a:xfrm>
            <a:off x="7379040" y="1225105"/>
            <a:ext cx="4733926" cy="1061829"/>
          </a:xfrm>
          <a:prstGeom prst="rect">
            <a:avLst/>
          </a:prstGeom>
          <a:noFill/>
          <a:ln>
            <a:solidFill>
              <a:schemeClr val="tx1"/>
            </a:solidFill>
          </a:ln>
        </p:spPr>
        <p:txBody>
          <a:bodyPr wrap="square">
            <a:spAutoFit/>
          </a:bodyPr>
          <a:lstStyle/>
          <a:p>
            <a:r>
              <a:rPr lang="en-US" sz="900" b="1" dirty="0"/>
              <a:t>CR Implemented :</a:t>
            </a:r>
          </a:p>
          <a:p>
            <a:endParaRPr lang="en-US" sz="900" dirty="0"/>
          </a:p>
          <a:p>
            <a:r>
              <a:rPr lang="fr-FR" sz="900" dirty="0">
                <a:solidFill>
                  <a:srgbClr val="FF0000"/>
                </a:solidFill>
                <a:highlight>
                  <a:srgbClr val="FFFF00"/>
                </a:highlight>
              </a:rPr>
              <a:t>1.</a:t>
            </a:r>
            <a:r>
              <a:rPr lang="en-US" sz="900" dirty="0">
                <a:solidFill>
                  <a:schemeClr val="tx1"/>
                </a:solidFill>
              </a:rPr>
              <a:t>220231031_CR_2G_Sousse_Add_del_NB_Relations_2G_2G_for_HOSR REV1 (2nov)</a:t>
            </a:r>
          </a:p>
          <a:p>
            <a:r>
              <a:rPr lang="fr-FR" sz="900" dirty="0">
                <a:solidFill>
                  <a:srgbClr val="FF0000"/>
                </a:solidFill>
                <a:highlight>
                  <a:srgbClr val="FFFF00"/>
                </a:highlight>
              </a:rPr>
              <a:t>2. </a:t>
            </a:r>
            <a:r>
              <a:rPr lang="en-US" sz="900" dirty="0"/>
              <a:t>20231114_CR_2G_PwrCtl_Uplink_changes_TWPC_Sousse(15Nov)</a:t>
            </a:r>
          </a:p>
          <a:p>
            <a:r>
              <a:rPr lang="fr-FR" sz="900" dirty="0">
                <a:solidFill>
                  <a:srgbClr val="FF0000"/>
                </a:solidFill>
                <a:highlight>
                  <a:srgbClr val="FFFF00"/>
                </a:highlight>
              </a:rPr>
              <a:t>3.</a:t>
            </a:r>
            <a:r>
              <a:rPr lang="fr-FR" sz="900" dirty="0">
                <a:solidFill>
                  <a:srgbClr val="FF0000"/>
                </a:solidFill>
              </a:rPr>
              <a:t> </a:t>
            </a:r>
            <a:r>
              <a:rPr lang="fr-FR" sz="900" dirty="0"/>
              <a:t>20231114_CR_2G_Sousse_Add_del_NB_Relations_2G_2G V1(16nov)</a:t>
            </a:r>
            <a:endParaRPr lang="en-US" sz="900" dirty="0"/>
          </a:p>
          <a:p>
            <a:endParaRPr lang="en-US" sz="900" dirty="0"/>
          </a:p>
          <a:p>
            <a:pPr marL="228600" indent="-228600">
              <a:buAutoNum type="arabicPeriod"/>
            </a:pPr>
            <a:endParaRPr lang="en-US" sz="900" dirty="0"/>
          </a:p>
        </p:txBody>
      </p:sp>
      <p:sp>
        <p:nvSpPr>
          <p:cNvPr id="27" name="TextBox 26">
            <a:extLst>
              <a:ext uri="{FF2B5EF4-FFF2-40B4-BE49-F238E27FC236}">
                <a16:creationId xmlns:a16="http://schemas.microsoft.com/office/drawing/2014/main" id="{91893454-B629-9558-9633-1A80638B0930}"/>
              </a:ext>
            </a:extLst>
          </p:cNvPr>
          <p:cNvSpPr txBox="1"/>
          <p:nvPr/>
        </p:nvSpPr>
        <p:spPr>
          <a:xfrm>
            <a:off x="0" y="5294955"/>
            <a:ext cx="12192000" cy="645943"/>
          </a:xfrm>
          <a:prstGeom prst="rect">
            <a:avLst/>
          </a:prstGeom>
          <a:noFill/>
          <a:ln>
            <a:solidFill>
              <a:schemeClr val="tx1"/>
            </a:solidFill>
          </a:ln>
        </p:spPr>
        <p:txBody>
          <a:bodyPr vert="horz" wrap="none" lIns="72000" tIns="36000" rIns="72000" bIns="36000" rtlCol="0" anchor="t">
            <a:noAutofit/>
          </a:bodyPr>
          <a:lstStyle/>
          <a:p>
            <a:pPr marR="0" algn="l" defTabSz="914400" rtl="0" eaLnBrk="1" fontAlgn="base" latinLnBrk="0" hangingPunct="1">
              <a:lnSpc>
                <a:spcPct val="100000"/>
              </a:lnSpc>
              <a:spcBef>
                <a:spcPts val="800"/>
              </a:spcBef>
              <a:spcAft>
                <a:spcPct val="0"/>
              </a:spcAft>
              <a:buClrTx/>
              <a:buSzTx/>
              <a:tabLst/>
            </a:pPr>
            <a:r>
              <a:rPr lang="en-US" sz="1200" kern="1000" spc="-30" dirty="0">
                <a:solidFill>
                  <a:schemeClr val="tx1"/>
                </a:solidFill>
                <a:latin typeface="Ericsson Hilda"/>
                <a:ea typeface="+mn-ea"/>
                <a:cs typeface="+mn-cs"/>
              </a:rPr>
              <a:t>CR already implemented on BSC SOUSSE (detail CR implementation on chart above), Showing Reducing number of drop and reducing DCR (%). Drop call from HO reduced after increasing </a:t>
            </a:r>
          </a:p>
          <a:p>
            <a:pPr marR="0" algn="l" defTabSz="914400" rtl="0" eaLnBrk="1" fontAlgn="base" latinLnBrk="0" hangingPunct="1">
              <a:lnSpc>
                <a:spcPct val="100000"/>
              </a:lnSpc>
              <a:spcBef>
                <a:spcPts val="800"/>
              </a:spcBef>
              <a:spcAft>
                <a:spcPct val="0"/>
              </a:spcAft>
              <a:buClrTx/>
              <a:buSzTx/>
              <a:tabLst/>
            </a:pPr>
            <a:r>
              <a:rPr lang="en-US" sz="1200" kern="1000" spc="-30" dirty="0" err="1">
                <a:solidFill>
                  <a:schemeClr val="tx1"/>
                </a:solidFill>
                <a:latin typeface="Ericsson Hilda"/>
                <a:ea typeface="+mn-ea"/>
                <a:cs typeface="+mn-cs"/>
              </a:rPr>
              <a:t>Bsrxmin</a:t>
            </a:r>
            <a:r>
              <a:rPr lang="en-US" sz="1200" kern="1000" spc="-30" dirty="0">
                <a:solidFill>
                  <a:schemeClr val="tx1"/>
                </a:solidFill>
                <a:latin typeface="Ericsson Hilda"/>
                <a:ea typeface="+mn-ea"/>
                <a:cs typeface="+mn-cs"/>
              </a:rPr>
              <a:t> and </a:t>
            </a:r>
            <a:r>
              <a:rPr lang="en-US" sz="1200" kern="1000" spc="-30" dirty="0" err="1">
                <a:solidFill>
                  <a:schemeClr val="tx1"/>
                </a:solidFill>
                <a:latin typeface="Ericsson Hilda"/>
                <a:ea typeface="+mn-ea"/>
                <a:cs typeface="+mn-cs"/>
              </a:rPr>
              <a:t>Msrxmin</a:t>
            </a:r>
            <a:r>
              <a:rPr lang="en-US" sz="1200" kern="1000" spc="-30" dirty="0">
                <a:solidFill>
                  <a:schemeClr val="tx1"/>
                </a:solidFill>
                <a:latin typeface="Ericsson Hilda"/>
                <a:ea typeface="+mn-ea"/>
                <a:cs typeface="+mn-cs"/>
              </a:rPr>
              <a:t> then continuing deletion un-necessary NB Relation.</a:t>
            </a:r>
          </a:p>
        </p:txBody>
      </p:sp>
      <p:sp>
        <p:nvSpPr>
          <p:cNvPr id="21" name="Rectangle 20">
            <a:extLst>
              <a:ext uri="{FF2B5EF4-FFF2-40B4-BE49-F238E27FC236}">
                <a16:creationId xmlns:a16="http://schemas.microsoft.com/office/drawing/2014/main" id="{284331E3-DDE5-EA24-8319-46E12AF3C447}"/>
              </a:ext>
            </a:extLst>
          </p:cNvPr>
          <p:cNvSpPr/>
          <p:nvPr/>
        </p:nvSpPr>
        <p:spPr bwMode="auto">
          <a:xfrm>
            <a:off x="5426851" y="1195838"/>
            <a:ext cx="1829178" cy="4014306"/>
          </a:xfrm>
          <a:prstGeom prst="rect">
            <a:avLst/>
          </a:prstGeom>
          <a:solidFill>
            <a:schemeClr val="accent2">
              <a:alpha val="34000"/>
            </a:schemeClr>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5" name="Speech Bubble: Oval 24">
            <a:extLst>
              <a:ext uri="{FF2B5EF4-FFF2-40B4-BE49-F238E27FC236}">
                <a16:creationId xmlns:a16="http://schemas.microsoft.com/office/drawing/2014/main" id="{0043AD31-796D-6CE1-30F3-4AA78F776BFB}"/>
              </a:ext>
            </a:extLst>
          </p:cNvPr>
          <p:cNvSpPr/>
          <p:nvPr/>
        </p:nvSpPr>
        <p:spPr bwMode="auto">
          <a:xfrm>
            <a:off x="4412340" y="2078236"/>
            <a:ext cx="296092" cy="322217"/>
          </a:xfrm>
          <a:prstGeom prst="wedgeEllipseCallout">
            <a:avLst>
              <a:gd name="adj1" fmla="val -61173"/>
              <a:gd name="adj2" fmla="val 383526"/>
            </a:avLst>
          </a:prstGeom>
          <a:solidFill>
            <a:srgbClr val="85CC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1</a:t>
            </a:r>
          </a:p>
        </p:txBody>
      </p:sp>
      <p:sp>
        <p:nvSpPr>
          <p:cNvPr id="26" name="Speech Bubble: Oval 25">
            <a:extLst>
              <a:ext uri="{FF2B5EF4-FFF2-40B4-BE49-F238E27FC236}">
                <a16:creationId xmlns:a16="http://schemas.microsoft.com/office/drawing/2014/main" id="{C80AD759-FEA4-AC53-A729-0CA699E0C2D7}"/>
              </a:ext>
            </a:extLst>
          </p:cNvPr>
          <p:cNvSpPr/>
          <p:nvPr/>
        </p:nvSpPr>
        <p:spPr bwMode="auto">
          <a:xfrm>
            <a:off x="5628565" y="2633574"/>
            <a:ext cx="296092" cy="322217"/>
          </a:xfrm>
          <a:prstGeom prst="wedgeEllipseCallout">
            <a:avLst>
              <a:gd name="adj1" fmla="val -40179"/>
              <a:gd name="adj2" fmla="val 219107"/>
            </a:avLst>
          </a:prstGeom>
          <a:solidFill>
            <a:srgbClr val="85CC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2</a:t>
            </a:r>
          </a:p>
        </p:txBody>
      </p:sp>
      <p:sp>
        <p:nvSpPr>
          <p:cNvPr id="35" name="Speech Bubble: Oval 34">
            <a:extLst>
              <a:ext uri="{FF2B5EF4-FFF2-40B4-BE49-F238E27FC236}">
                <a16:creationId xmlns:a16="http://schemas.microsoft.com/office/drawing/2014/main" id="{94869BA0-4435-5998-35F7-15FAAFABE502}"/>
              </a:ext>
            </a:extLst>
          </p:cNvPr>
          <p:cNvSpPr/>
          <p:nvPr/>
        </p:nvSpPr>
        <p:spPr bwMode="auto">
          <a:xfrm>
            <a:off x="6096000" y="2408816"/>
            <a:ext cx="296092" cy="322217"/>
          </a:xfrm>
          <a:prstGeom prst="wedgeEllipseCallout">
            <a:avLst>
              <a:gd name="adj1" fmla="val -145442"/>
              <a:gd name="adj2" fmla="val 261632"/>
            </a:avLst>
          </a:prstGeom>
          <a:solidFill>
            <a:srgbClr val="85CC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3</a:t>
            </a:r>
          </a:p>
        </p:txBody>
      </p:sp>
      <p:pic>
        <p:nvPicPr>
          <p:cNvPr id="4" name="Picture 3" descr="image001">
            <a:extLst>
              <a:ext uri="{FF2B5EF4-FFF2-40B4-BE49-F238E27FC236}">
                <a16:creationId xmlns:a16="http://schemas.microsoft.com/office/drawing/2014/main" id="{5561C0F3-A173-F104-EE35-3E1F48F05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878934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2C07B5-4975-F03C-21C9-5C4E5ABAF757}"/>
              </a:ext>
            </a:extLst>
          </p:cNvPr>
          <p:cNvPicPr>
            <a:picLocks noChangeAspect="1"/>
          </p:cNvPicPr>
          <p:nvPr/>
        </p:nvPicPr>
        <p:blipFill>
          <a:blip r:embed="rId4"/>
          <a:stretch>
            <a:fillRect/>
          </a:stretch>
        </p:blipFill>
        <p:spPr>
          <a:xfrm>
            <a:off x="79034" y="1225105"/>
            <a:ext cx="7236166" cy="4038313"/>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6591" y="248044"/>
            <a:ext cx="8353426" cy="923925"/>
          </a:xfrm>
        </p:spPr>
        <p:txBody>
          <a:bodyPr/>
          <a:lstStyle/>
          <a:p>
            <a:r>
              <a:rPr lang="en-US" dirty="0"/>
              <a:t>PERFORMANCE ACTIONS                         </a:t>
            </a:r>
            <a:br>
              <a:rPr lang="en-US" dirty="0"/>
            </a:br>
            <a:r>
              <a:rPr lang="en-US" sz="2800" dirty="0"/>
              <a:t>2G KPI PERFORMANCE HOSR _</a:t>
            </a:r>
            <a:r>
              <a:rPr lang="en-US" sz="2800" dirty="0" err="1"/>
              <a:t>Mahdia</a:t>
            </a:r>
            <a:br>
              <a:rPr lang="en-US" sz="2800" dirty="0"/>
            </a:br>
            <a:endParaRPr lang="en-US" dirty="0"/>
          </a:p>
        </p:txBody>
      </p:sp>
      <p:sp>
        <p:nvSpPr>
          <p:cNvPr id="8" name="TextBox 7">
            <a:extLst>
              <a:ext uri="{FF2B5EF4-FFF2-40B4-BE49-F238E27FC236}">
                <a16:creationId xmlns:a16="http://schemas.microsoft.com/office/drawing/2014/main" id="{7157E580-9664-7CB6-2CA2-E0E28732417B}"/>
              </a:ext>
            </a:extLst>
          </p:cNvPr>
          <p:cNvSpPr txBox="1"/>
          <p:nvPr/>
        </p:nvSpPr>
        <p:spPr>
          <a:xfrm>
            <a:off x="7379040" y="1225105"/>
            <a:ext cx="4733926" cy="923330"/>
          </a:xfrm>
          <a:prstGeom prst="rect">
            <a:avLst/>
          </a:prstGeom>
          <a:noFill/>
          <a:ln>
            <a:solidFill>
              <a:schemeClr val="tx1"/>
            </a:solidFill>
          </a:ln>
        </p:spPr>
        <p:txBody>
          <a:bodyPr wrap="square">
            <a:spAutoFit/>
          </a:bodyPr>
          <a:lstStyle/>
          <a:p>
            <a:r>
              <a:rPr lang="en-US" sz="900" b="1" dirty="0"/>
              <a:t>CR Implemented :</a:t>
            </a:r>
          </a:p>
          <a:p>
            <a:endParaRPr lang="en-US" sz="900" dirty="0"/>
          </a:p>
          <a:p>
            <a:r>
              <a:rPr lang="fr-FR" sz="900" dirty="0">
                <a:solidFill>
                  <a:srgbClr val="FF0000"/>
                </a:solidFill>
                <a:highlight>
                  <a:srgbClr val="FFFF00"/>
                </a:highlight>
              </a:rPr>
              <a:t>1.</a:t>
            </a:r>
            <a:r>
              <a:rPr lang="en-US" sz="900" dirty="0">
                <a:solidFill>
                  <a:schemeClr val="tx1"/>
                </a:solidFill>
              </a:rPr>
              <a:t> 20231102_CR_2G_BCCH_collisions_retune_Monastir_Mahdia(3nov)</a:t>
            </a:r>
          </a:p>
          <a:p>
            <a:r>
              <a:rPr lang="fr-FR" sz="900" dirty="0">
                <a:solidFill>
                  <a:srgbClr val="FF0000"/>
                </a:solidFill>
                <a:highlight>
                  <a:srgbClr val="FFFF00"/>
                </a:highlight>
              </a:rPr>
              <a:t>2. </a:t>
            </a:r>
            <a:r>
              <a:rPr lang="en-US" sz="900" dirty="0"/>
              <a:t>20231106_CR_2G_Neighbour_relation_addition_deletion_Monastir_Mahdia(7Nov)</a:t>
            </a:r>
          </a:p>
          <a:p>
            <a:endParaRPr lang="en-US" sz="900" dirty="0"/>
          </a:p>
          <a:p>
            <a:pPr marL="228600" indent="-228600">
              <a:buAutoNum type="arabicPeriod"/>
            </a:pPr>
            <a:endParaRPr lang="en-US" sz="900" dirty="0"/>
          </a:p>
        </p:txBody>
      </p:sp>
      <p:sp>
        <p:nvSpPr>
          <p:cNvPr id="27" name="TextBox 26">
            <a:extLst>
              <a:ext uri="{FF2B5EF4-FFF2-40B4-BE49-F238E27FC236}">
                <a16:creationId xmlns:a16="http://schemas.microsoft.com/office/drawing/2014/main" id="{91893454-B629-9558-9633-1A80638B0930}"/>
              </a:ext>
            </a:extLst>
          </p:cNvPr>
          <p:cNvSpPr txBox="1"/>
          <p:nvPr/>
        </p:nvSpPr>
        <p:spPr>
          <a:xfrm>
            <a:off x="79034" y="5294955"/>
            <a:ext cx="12033932" cy="645943"/>
          </a:xfrm>
          <a:prstGeom prst="rect">
            <a:avLst/>
          </a:prstGeom>
          <a:noFill/>
          <a:ln>
            <a:solidFill>
              <a:schemeClr val="tx1"/>
            </a:solidFill>
          </a:ln>
        </p:spPr>
        <p:txBody>
          <a:bodyPr vert="horz" wrap="none" lIns="72000" tIns="36000" rIns="72000" bIns="36000" rtlCol="0" anchor="t">
            <a:noAutofit/>
          </a:bodyPr>
          <a:lstStyle/>
          <a:p>
            <a:pPr marR="0" algn="l" defTabSz="914400" rtl="0" eaLnBrk="1" fontAlgn="base" latinLnBrk="0" hangingPunct="1">
              <a:lnSpc>
                <a:spcPct val="100000"/>
              </a:lnSpc>
              <a:spcBef>
                <a:spcPts val="800"/>
              </a:spcBef>
              <a:spcAft>
                <a:spcPct val="0"/>
              </a:spcAft>
              <a:buClrTx/>
              <a:buSzTx/>
              <a:tabLst/>
            </a:pPr>
            <a:r>
              <a:rPr lang="en-US" sz="1200" kern="1000" spc="-30" dirty="0">
                <a:solidFill>
                  <a:schemeClr val="tx1"/>
                </a:solidFill>
                <a:latin typeface="Ericsson Hilda"/>
                <a:ea typeface="+mn-ea"/>
                <a:cs typeface="+mn-cs"/>
              </a:rPr>
              <a:t>Above chart showing improvement in </a:t>
            </a:r>
            <a:r>
              <a:rPr lang="en-US" sz="1200" kern="1000" spc="-30" dirty="0" err="1">
                <a:solidFill>
                  <a:schemeClr val="tx1"/>
                </a:solidFill>
                <a:latin typeface="Ericsson Hilda"/>
                <a:ea typeface="+mn-ea"/>
                <a:cs typeface="+mn-cs"/>
              </a:rPr>
              <a:t>Mahdia</a:t>
            </a:r>
            <a:r>
              <a:rPr lang="en-US" sz="1200" kern="1000" spc="-30" dirty="0">
                <a:solidFill>
                  <a:schemeClr val="tx1"/>
                </a:solidFill>
                <a:latin typeface="Ericsson Hilda"/>
                <a:ea typeface="+mn-ea"/>
                <a:cs typeface="+mn-cs"/>
              </a:rPr>
              <a:t> Region after first step tuning BCCH in </a:t>
            </a:r>
            <a:r>
              <a:rPr lang="en-US" sz="1200" kern="1000" spc="-30" dirty="0" err="1">
                <a:solidFill>
                  <a:schemeClr val="tx1"/>
                </a:solidFill>
                <a:latin typeface="Ericsson Hilda"/>
                <a:ea typeface="+mn-ea"/>
                <a:cs typeface="+mn-cs"/>
              </a:rPr>
              <a:t>Mahdia</a:t>
            </a:r>
            <a:r>
              <a:rPr lang="en-US" sz="1200" kern="1000" spc="-30" dirty="0">
                <a:solidFill>
                  <a:schemeClr val="tx1"/>
                </a:solidFill>
                <a:latin typeface="Ericsson Hilda"/>
                <a:ea typeface="+mn-ea"/>
                <a:cs typeface="+mn-cs"/>
              </a:rPr>
              <a:t>, then continuing addition and deletion NB Relation improving HOSR.</a:t>
            </a:r>
          </a:p>
        </p:txBody>
      </p:sp>
      <p:sp>
        <p:nvSpPr>
          <p:cNvPr id="21" name="Rectangle 20">
            <a:extLst>
              <a:ext uri="{FF2B5EF4-FFF2-40B4-BE49-F238E27FC236}">
                <a16:creationId xmlns:a16="http://schemas.microsoft.com/office/drawing/2014/main" id="{284331E3-DDE5-EA24-8319-46E12AF3C447}"/>
              </a:ext>
            </a:extLst>
          </p:cNvPr>
          <p:cNvSpPr/>
          <p:nvPr/>
        </p:nvSpPr>
        <p:spPr bwMode="auto">
          <a:xfrm>
            <a:off x="4152550" y="1195838"/>
            <a:ext cx="3103480" cy="4014306"/>
          </a:xfrm>
          <a:prstGeom prst="rect">
            <a:avLst/>
          </a:prstGeom>
          <a:solidFill>
            <a:schemeClr val="accent2">
              <a:alpha val="34000"/>
            </a:schemeClr>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5" name="Speech Bubble: Oval 24">
            <a:extLst>
              <a:ext uri="{FF2B5EF4-FFF2-40B4-BE49-F238E27FC236}">
                <a16:creationId xmlns:a16="http://schemas.microsoft.com/office/drawing/2014/main" id="{0043AD31-796D-6CE1-30F3-4AA78F776BFB}"/>
              </a:ext>
            </a:extLst>
          </p:cNvPr>
          <p:cNvSpPr/>
          <p:nvPr/>
        </p:nvSpPr>
        <p:spPr bwMode="auto">
          <a:xfrm>
            <a:off x="4357212" y="1686770"/>
            <a:ext cx="296092" cy="322217"/>
          </a:xfrm>
          <a:prstGeom prst="wedgeEllipseCallout">
            <a:avLst>
              <a:gd name="adj1" fmla="val -83839"/>
              <a:gd name="adj2" fmla="val 318438"/>
            </a:avLst>
          </a:prstGeom>
          <a:solidFill>
            <a:srgbClr val="85CC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1</a:t>
            </a:r>
          </a:p>
        </p:txBody>
      </p:sp>
      <p:sp>
        <p:nvSpPr>
          <p:cNvPr id="26" name="Speech Bubble: Oval 25">
            <a:extLst>
              <a:ext uri="{FF2B5EF4-FFF2-40B4-BE49-F238E27FC236}">
                <a16:creationId xmlns:a16="http://schemas.microsoft.com/office/drawing/2014/main" id="{C80AD759-FEA4-AC53-A729-0CA699E0C2D7}"/>
              </a:ext>
            </a:extLst>
          </p:cNvPr>
          <p:cNvSpPr/>
          <p:nvPr/>
        </p:nvSpPr>
        <p:spPr bwMode="auto">
          <a:xfrm>
            <a:off x="5012347" y="1599156"/>
            <a:ext cx="296092" cy="322217"/>
          </a:xfrm>
          <a:prstGeom prst="wedgeEllipseCallout">
            <a:avLst>
              <a:gd name="adj1" fmla="val -147842"/>
              <a:gd name="adj2" fmla="val 148812"/>
            </a:avLst>
          </a:prstGeom>
          <a:solidFill>
            <a:srgbClr val="85CC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2</a:t>
            </a:r>
          </a:p>
        </p:txBody>
      </p:sp>
      <p:pic>
        <p:nvPicPr>
          <p:cNvPr id="3" name="Picture 2" descr="image001">
            <a:extLst>
              <a:ext uri="{FF2B5EF4-FFF2-40B4-BE49-F238E27FC236}">
                <a16:creationId xmlns:a16="http://schemas.microsoft.com/office/drawing/2014/main" id="{C494C39B-400B-3100-8823-D695965771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397706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6590" y="248044"/>
            <a:ext cx="9783145" cy="923925"/>
          </a:xfrm>
        </p:spPr>
        <p:txBody>
          <a:bodyPr/>
          <a:lstStyle/>
          <a:p>
            <a:r>
              <a:rPr lang="en-US" dirty="0"/>
              <a:t>PERFORMANCE ACTIONS                         </a:t>
            </a:r>
            <a:br>
              <a:rPr lang="en-US" dirty="0"/>
            </a:br>
            <a:r>
              <a:rPr lang="en-US" sz="2800" dirty="0"/>
              <a:t>2G KPI PERFORMANCE  SOUSSE REGION  : TCH DROP(%)</a:t>
            </a:r>
            <a:br>
              <a:rPr lang="en-US" sz="2800" dirty="0"/>
            </a:br>
            <a:endParaRPr lang="en-US" dirty="0"/>
          </a:p>
        </p:txBody>
      </p:sp>
      <p:sp>
        <p:nvSpPr>
          <p:cNvPr id="8" name="TextBox 7">
            <a:extLst>
              <a:ext uri="{FF2B5EF4-FFF2-40B4-BE49-F238E27FC236}">
                <a16:creationId xmlns:a16="http://schemas.microsoft.com/office/drawing/2014/main" id="{7157E580-9664-7CB6-2CA2-E0E28732417B}"/>
              </a:ext>
            </a:extLst>
          </p:cNvPr>
          <p:cNvSpPr txBox="1"/>
          <p:nvPr/>
        </p:nvSpPr>
        <p:spPr>
          <a:xfrm>
            <a:off x="8263156" y="1586897"/>
            <a:ext cx="3699545" cy="784830"/>
          </a:xfrm>
          <a:prstGeom prst="rect">
            <a:avLst/>
          </a:prstGeom>
          <a:noFill/>
          <a:ln>
            <a:solidFill>
              <a:schemeClr val="tx1"/>
            </a:solidFill>
          </a:ln>
        </p:spPr>
        <p:txBody>
          <a:bodyPr wrap="square">
            <a:spAutoFit/>
          </a:bodyPr>
          <a:lstStyle/>
          <a:p>
            <a:endParaRPr lang="en-US" sz="900" dirty="0"/>
          </a:p>
          <a:p>
            <a:r>
              <a:rPr lang="en-US" sz="2000" b="1" dirty="0">
                <a:solidFill>
                  <a:srgbClr val="0070C0"/>
                </a:solidFill>
              </a:rPr>
              <a:t>1:</a:t>
            </a:r>
            <a:r>
              <a:rPr lang="en-US" sz="1600" dirty="0">
                <a:solidFill>
                  <a:schemeClr val="tx1"/>
                </a:solidFill>
              </a:rPr>
              <a:t>ReducedPowerLevelAfterHandover  </a:t>
            </a:r>
            <a:r>
              <a:rPr lang="en-US" sz="1600" dirty="0" err="1">
                <a:solidFill>
                  <a:schemeClr val="tx1"/>
                </a:solidFill>
              </a:rPr>
              <a:t>feature_Activation_Sousse</a:t>
            </a:r>
            <a:endParaRPr lang="en-US" sz="900" dirty="0"/>
          </a:p>
        </p:txBody>
      </p:sp>
      <p:sp>
        <p:nvSpPr>
          <p:cNvPr id="27" name="TextBox 26">
            <a:extLst>
              <a:ext uri="{FF2B5EF4-FFF2-40B4-BE49-F238E27FC236}">
                <a16:creationId xmlns:a16="http://schemas.microsoft.com/office/drawing/2014/main" id="{91893454-B629-9558-9633-1A80638B0930}"/>
              </a:ext>
            </a:extLst>
          </p:cNvPr>
          <p:cNvSpPr txBox="1"/>
          <p:nvPr/>
        </p:nvSpPr>
        <p:spPr>
          <a:xfrm>
            <a:off x="197378" y="5064929"/>
            <a:ext cx="11797243" cy="1260523"/>
          </a:xfrm>
          <a:prstGeom prst="rect">
            <a:avLst/>
          </a:prstGeom>
          <a:noFill/>
          <a:ln>
            <a:solidFill>
              <a:schemeClr val="tx1"/>
            </a:solidFill>
          </a:ln>
        </p:spPr>
        <p:txBody>
          <a:bodyPr vert="horz" wrap="none" lIns="72000" tIns="36000" rIns="72000" bIns="36000" rtlCol="0" anchor="t">
            <a:noAutofit/>
          </a:bodyPr>
          <a:lstStyle/>
          <a:p>
            <a:pPr marR="0" algn="l" defTabSz="914400" rtl="0" fontAlgn="base" latinLnBrk="0">
              <a:lnSpc>
                <a:spcPct val="100000"/>
              </a:lnSpc>
              <a:spcBef>
                <a:spcPts val="800"/>
              </a:spcBef>
              <a:spcAft>
                <a:spcPct val="0"/>
              </a:spcAft>
              <a:buSzTx/>
              <a:tabLst/>
            </a:pPr>
            <a:r>
              <a:rPr lang="en-US" sz="1400" kern="1000" spc="-30" dirty="0">
                <a:solidFill>
                  <a:schemeClr val="tx1"/>
                </a:solidFill>
                <a:latin typeface="+mn-lt"/>
                <a:ea typeface="+mn-ea"/>
                <a:cs typeface="Calibri"/>
              </a:rPr>
              <a:t>Above TCH DCR trend is showing great improvement in Sousse just after </a:t>
            </a:r>
            <a:r>
              <a:rPr lang="en-US" sz="1400" b="1" kern="1000" spc="-30" dirty="0">
                <a:solidFill>
                  <a:schemeClr val="tx1"/>
                </a:solidFill>
                <a:latin typeface="+mn-lt"/>
                <a:ea typeface="+mn-ea"/>
                <a:cs typeface="Calibri"/>
              </a:rPr>
              <a:t>“</a:t>
            </a:r>
            <a:r>
              <a:rPr lang="en-US" sz="1400" b="1" dirty="0">
                <a:solidFill>
                  <a:schemeClr val="tx1"/>
                </a:solidFill>
              </a:rPr>
              <a:t>Reduced Power Level After Handover” </a:t>
            </a:r>
            <a:r>
              <a:rPr lang="en-US" sz="1400" dirty="0">
                <a:solidFill>
                  <a:schemeClr val="tx1"/>
                </a:solidFill>
              </a:rPr>
              <a:t>feature</a:t>
            </a:r>
            <a:r>
              <a:rPr lang="en-US" sz="1400" dirty="0"/>
              <a:t> </a:t>
            </a:r>
            <a:r>
              <a:rPr lang="en-US" sz="1400" dirty="0">
                <a:solidFill>
                  <a:schemeClr val="tx1"/>
                </a:solidFill>
              </a:rPr>
              <a:t>Activation, degradation seen after 7</a:t>
            </a:r>
            <a:r>
              <a:rPr lang="en-US" sz="1400" baseline="30000" dirty="0">
                <a:solidFill>
                  <a:schemeClr val="tx1"/>
                </a:solidFill>
              </a:rPr>
              <a:t>th</a:t>
            </a:r>
            <a:r>
              <a:rPr lang="en-US" sz="1400" dirty="0">
                <a:solidFill>
                  <a:schemeClr val="tx1"/>
                </a:solidFill>
              </a:rPr>
              <a:t> Dec </a:t>
            </a:r>
          </a:p>
          <a:p>
            <a:pPr marR="0" algn="l" defTabSz="914400" rtl="0" fontAlgn="base" latinLnBrk="0">
              <a:lnSpc>
                <a:spcPct val="100000"/>
              </a:lnSpc>
              <a:spcBef>
                <a:spcPts val="800"/>
              </a:spcBef>
              <a:spcAft>
                <a:spcPct val="0"/>
              </a:spcAft>
              <a:buSzTx/>
              <a:tabLst/>
            </a:pPr>
            <a:r>
              <a:rPr lang="en-US" sz="1400" dirty="0"/>
              <a:t>was </a:t>
            </a:r>
            <a:r>
              <a:rPr lang="en-US" sz="1400" dirty="0">
                <a:solidFill>
                  <a:schemeClr val="tx1"/>
                </a:solidFill>
              </a:rPr>
              <a:t>caused by  availability fluctuation issue as seen on small chart on the right side ,  on the date 8</a:t>
            </a:r>
            <a:r>
              <a:rPr lang="en-US" sz="1400" baseline="30000" dirty="0">
                <a:solidFill>
                  <a:schemeClr val="tx1"/>
                </a:solidFill>
              </a:rPr>
              <a:t>th</a:t>
            </a:r>
            <a:r>
              <a:rPr lang="en-US" sz="1400" dirty="0">
                <a:solidFill>
                  <a:schemeClr val="tx1"/>
                </a:solidFill>
              </a:rPr>
              <a:t> and 9</a:t>
            </a:r>
            <a:r>
              <a:rPr lang="en-US" sz="1400" baseline="30000" dirty="0">
                <a:solidFill>
                  <a:schemeClr val="tx1"/>
                </a:solidFill>
              </a:rPr>
              <a:t>th</a:t>
            </a:r>
            <a:r>
              <a:rPr lang="en-US" sz="1400" dirty="0">
                <a:solidFill>
                  <a:schemeClr val="tx1"/>
                </a:solidFill>
              </a:rPr>
              <a:t> : statistics are not available due to synch issue btw </a:t>
            </a:r>
          </a:p>
          <a:p>
            <a:pPr marR="0" algn="l" defTabSz="914400" rtl="0" fontAlgn="base" latinLnBrk="0">
              <a:lnSpc>
                <a:spcPct val="100000"/>
              </a:lnSpc>
              <a:spcBef>
                <a:spcPts val="800"/>
              </a:spcBef>
              <a:spcAft>
                <a:spcPct val="0"/>
              </a:spcAft>
              <a:buSzTx/>
              <a:tabLst/>
            </a:pPr>
            <a:r>
              <a:rPr lang="en-US" sz="1400" dirty="0">
                <a:solidFill>
                  <a:schemeClr val="tx1"/>
                </a:solidFill>
              </a:rPr>
              <a:t>BSOUEVO and ENM.</a:t>
            </a:r>
          </a:p>
          <a:p>
            <a:pPr marR="0" algn="l" defTabSz="914400" rtl="0" fontAlgn="base" latinLnBrk="0">
              <a:lnSpc>
                <a:spcPct val="100000"/>
              </a:lnSpc>
              <a:spcBef>
                <a:spcPts val="800"/>
              </a:spcBef>
              <a:spcAft>
                <a:spcPct val="0"/>
              </a:spcAft>
              <a:buSzTx/>
              <a:tabLst/>
            </a:pPr>
            <a:r>
              <a:rPr lang="en-US" sz="1400" kern="1000" spc="-30" dirty="0">
                <a:solidFill>
                  <a:schemeClr val="tx1"/>
                </a:solidFill>
                <a:latin typeface="+mn-lt"/>
                <a:ea typeface="+mn-ea"/>
                <a:cs typeface="Calibri"/>
              </a:rPr>
              <a:t> Results : TCH DCR has improved by </a:t>
            </a:r>
            <a:r>
              <a:rPr lang="en-US" sz="1400" i="1" kern="1000" spc="-30" dirty="0">
                <a:solidFill>
                  <a:schemeClr val="tx1"/>
                </a:solidFill>
                <a:latin typeface="+mn-lt"/>
                <a:ea typeface="+mn-ea"/>
                <a:cs typeface="Calibri"/>
              </a:rPr>
              <a:t>24 % </a:t>
            </a:r>
            <a:r>
              <a:rPr lang="en-US" sz="1400" kern="1000" spc="-30" dirty="0">
                <a:solidFill>
                  <a:schemeClr val="tx1"/>
                </a:solidFill>
                <a:latin typeface="+mn-lt"/>
                <a:ea typeface="+mn-ea"/>
                <a:cs typeface="Calibri"/>
              </a:rPr>
              <a:t>from 0.80% to 0.61%</a:t>
            </a:r>
            <a:r>
              <a:rPr lang="en-US" sz="1400" kern="1000" spc="-30" dirty="0">
                <a:cs typeface="Calibri"/>
              </a:rPr>
              <a:t>, </a:t>
            </a:r>
            <a:r>
              <a:rPr lang="en-US" sz="1400" kern="1000" spc="-30" dirty="0">
                <a:solidFill>
                  <a:schemeClr val="tx1"/>
                </a:solidFill>
                <a:latin typeface="+mn-lt"/>
                <a:ea typeface="+mn-ea"/>
                <a:cs typeface="Calibri"/>
              </a:rPr>
              <a:t>with #TCH Drop considerably reduced.</a:t>
            </a:r>
          </a:p>
        </p:txBody>
      </p:sp>
      <p:pic>
        <p:nvPicPr>
          <p:cNvPr id="10" name="Picture 9">
            <a:extLst>
              <a:ext uri="{FF2B5EF4-FFF2-40B4-BE49-F238E27FC236}">
                <a16:creationId xmlns:a16="http://schemas.microsoft.com/office/drawing/2014/main" id="{15FC5D7B-2EED-5623-9DAE-654367AD050E}"/>
              </a:ext>
            </a:extLst>
          </p:cNvPr>
          <p:cNvPicPr>
            <a:picLocks noChangeAspect="1"/>
          </p:cNvPicPr>
          <p:nvPr/>
        </p:nvPicPr>
        <p:blipFill>
          <a:blip r:embed="rId4"/>
          <a:stretch>
            <a:fillRect/>
          </a:stretch>
        </p:blipFill>
        <p:spPr>
          <a:xfrm>
            <a:off x="381062" y="1557033"/>
            <a:ext cx="7796723" cy="3392471"/>
          </a:xfrm>
          <a:prstGeom prst="rect">
            <a:avLst/>
          </a:prstGeom>
        </p:spPr>
      </p:pic>
      <p:pic>
        <p:nvPicPr>
          <p:cNvPr id="12" name="Picture 11">
            <a:extLst>
              <a:ext uri="{FF2B5EF4-FFF2-40B4-BE49-F238E27FC236}">
                <a16:creationId xmlns:a16="http://schemas.microsoft.com/office/drawing/2014/main" id="{A9800847-EFB1-933B-5B76-5AE9B3F4DB3F}"/>
              </a:ext>
            </a:extLst>
          </p:cNvPr>
          <p:cNvPicPr>
            <a:picLocks noChangeAspect="1"/>
          </p:cNvPicPr>
          <p:nvPr/>
        </p:nvPicPr>
        <p:blipFill>
          <a:blip r:embed="rId5"/>
          <a:stretch>
            <a:fillRect/>
          </a:stretch>
        </p:blipFill>
        <p:spPr>
          <a:xfrm>
            <a:off x="8449269" y="2774415"/>
            <a:ext cx="3449771" cy="1247286"/>
          </a:xfrm>
          <a:prstGeom prst="rect">
            <a:avLst/>
          </a:prstGeom>
        </p:spPr>
      </p:pic>
      <p:sp>
        <p:nvSpPr>
          <p:cNvPr id="13" name="Oval 12">
            <a:extLst>
              <a:ext uri="{FF2B5EF4-FFF2-40B4-BE49-F238E27FC236}">
                <a16:creationId xmlns:a16="http://schemas.microsoft.com/office/drawing/2014/main" id="{4A7A1C49-CE6D-71F7-4506-92181F27CEC8}"/>
              </a:ext>
            </a:extLst>
          </p:cNvPr>
          <p:cNvSpPr/>
          <p:nvPr/>
        </p:nvSpPr>
        <p:spPr>
          <a:xfrm>
            <a:off x="6349042" y="2303253"/>
            <a:ext cx="1535501" cy="10006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Connector: Elbow 14">
            <a:extLst>
              <a:ext uri="{FF2B5EF4-FFF2-40B4-BE49-F238E27FC236}">
                <a16:creationId xmlns:a16="http://schemas.microsoft.com/office/drawing/2014/main" id="{CBFE7548-C71B-9A9D-5209-CD7809F3A1D5}"/>
              </a:ext>
            </a:extLst>
          </p:cNvPr>
          <p:cNvCxnSpPr/>
          <p:nvPr/>
        </p:nvCxnSpPr>
        <p:spPr>
          <a:xfrm>
            <a:off x="7824158" y="2932981"/>
            <a:ext cx="3303917" cy="6469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descr="image001">
            <a:extLst>
              <a:ext uri="{FF2B5EF4-FFF2-40B4-BE49-F238E27FC236}">
                <a16:creationId xmlns:a16="http://schemas.microsoft.com/office/drawing/2014/main" id="{20D6DF21-15BE-424F-7245-D97B64D2CB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00" y="3697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002346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537B81-401E-1623-70BD-4415BF1890F8}"/>
              </a:ext>
            </a:extLst>
          </p:cNvPr>
          <p:cNvPicPr>
            <a:picLocks noChangeAspect="1"/>
          </p:cNvPicPr>
          <p:nvPr/>
        </p:nvPicPr>
        <p:blipFill>
          <a:blip r:embed="rId4"/>
          <a:stretch>
            <a:fillRect/>
          </a:stretch>
        </p:blipFill>
        <p:spPr>
          <a:xfrm>
            <a:off x="8015788" y="2094412"/>
            <a:ext cx="2662330" cy="1561031"/>
          </a:xfrm>
          <a:prstGeom prst="rect">
            <a:avLst/>
          </a:prstGeom>
        </p:spPr>
      </p:pic>
      <p:pic>
        <p:nvPicPr>
          <p:cNvPr id="5" name="Picture 4">
            <a:extLst>
              <a:ext uri="{FF2B5EF4-FFF2-40B4-BE49-F238E27FC236}">
                <a16:creationId xmlns:a16="http://schemas.microsoft.com/office/drawing/2014/main" id="{8C1A0A37-5CB9-B2DD-040B-015E83DEC6CB}"/>
              </a:ext>
            </a:extLst>
          </p:cNvPr>
          <p:cNvPicPr>
            <a:picLocks noChangeAspect="1"/>
          </p:cNvPicPr>
          <p:nvPr/>
        </p:nvPicPr>
        <p:blipFill>
          <a:blip r:embed="rId5"/>
          <a:stretch>
            <a:fillRect/>
          </a:stretch>
        </p:blipFill>
        <p:spPr>
          <a:xfrm>
            <a:off x="33557" y="1199856"/>
            <a:ext cx="7390962" cy="3985373"/>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6591" y="248044"/>
            <a:ext cx="8353426" cy="923925"/>
          </a:xfrm>
        </p:spPr>
        <p:txBody>
          <a:bodyPr/>
          <a:lstStyle/>
          <a:p>
            <a:r>
              <a:rPr lang="en-US" dirty="0"/>
              <a:t>PERFORMANCE ACTIONS                         </a:t>
            </a:r>
            <a:br>
              <a:rPr lang="en-US" dirty="0"/>
            </a:br>
            <a:r>
              <a:rPr lang="en-US" sz="2800" dirty="0"/>
              <a:t>2G KPI PERFORMANCE BSC Kairouan Radio Drop</a:t>
            </a:r>
            <a:br>
              <a:rPr lang="en-US" sz="2800" dirty="0"/>
            </a:br>
            <a:endParaRPr lang="en-US" dirty="0"/>
          </a:p>
        </p:txBody>
      </p:sp>
      <p:sp>
        <p:nvSpPr>
          <p:cNvPr id="8" name="TextBox 7">
            <a:extLst>
              <a:ext uri="{FF2B5EF4-FFF2-40B4-BE49-F238E27FC236}">
                <a16:creationId xmlns:a16="http://schemas.microsoft.com/office/drawing/2014/main" id="{7157E580-9664-7CB6-2CA2-E0E28732417B}"/>
              </a:ext>
            </a:extLst>
          </p:cNvPr>
          <p:cNvSpPr txBox="1"/>
          <p:nvPr/>
        </p:nvSpPr>
        <p:spPr>
          <a:xfrm>
            <a:off x="7424518" y="1199856"/>
            <a:ext cx="4733926" cy="784830"/>
          </a:xfrm>
          <a:prstGeom prst="rect">
            <a:avLst/>
          </a:prstGeom>
          <a:noFill/>
          <a:ln>
            <a:solidFill>
              <a:schemeClr val="tx1"/>
            </a:solidFill>
          </a:ln>
        </p:spPr>
        <p:txBody>
          <a:bodyPr wrap="square">
            <a:spAutoFit/>
          </a:bodyPr>
          <a:lstStyle/>
          <a:p>
            <a:r>
              <a:rPr lang="en-US" sz="900" b="1" dirty="0"/>
              <a:t>CR Implemented :</a:t>
            </a:r>
          </a:p>
          <a:p>
            <a:endParaRPr lang="en-US" sz="900" dirty="0"/>
          </a:p>
          <a:p>
            <a:r>
              <a:rPr lang="en-US" sz="900">
                <a:solidFill>
                  <a:srgbClr val="FF0000"/>
                </a:solidFill>
                <a:highlight>
                  <a:srgbClr val="FFFF00"/>
                </a:highlight>
              </a:rPr>
              <a:t>1.</a:t>
            </a:r>
            <a:r>
              <a:rPr lang="en-US" sz="900">
                <a:solidFill>
                  <a:schemeClr val="tx1"/>
                </a:solidFill>
              </a:rPr>
              <a:t> </a:t>
            </a:r>
            <a:r>
              <a:rPr lang="en-US" sz="900" dirty="0">
                <a:solidFill>
                  <a:schemeClr val="tx1"/>
                </a:solidFill>
              </a:rPr>
              <a:t>11302023_Codec_fine_Tuning (1Dec)</a:t>
            </a:r>
            <a:endParaRPr lang="en-US" sz="900" dirty="0"/>
          </a:p>
          <a:p>
            <a:endParaRPr lang="en-US" sz="900" dirty="0"/>
          </a:p>
          <a:p>
            <a:pPr marL="228600" indent="-228600">
              <a:buAutoNum type="arabicPeriod"/>
            </a:pPr>
            <a:endParaRPr lang="en-US" sz="900" dirty="0"/>
          </a:p>
        </p:txBody>
      </p:sp>
      <p:sp>
        <p:nvSpPr>
          <p:cNvPr id="27" name="TextBox 26">
            <a:extLst>
              <a:ext uri="{FF2B5EF4-FFF2-40B4-BE49-F238E27FC236}">
                <a16:creationId xmlns:a16="http://schemas.microsoft.com/office/drawing/2014/main" id="{91893454-B629-9558-9633-1A80638B0930}"/>
              </a:ext>
            </a:extLst>
          </p:cNvPr>
          <p:cNvSpPr txBox="1"/>
          <p:nvPr/>
        </p:nvSpPr>
        <p:spPr>
          <a:xfrm>
            <a:off x="0" y="5294955"/>
            <a:ext cx="12046591" cy="923925"/>
          </a:xfrm>
          <a:prstGeom prst="rect">
            <a:avLst/>
          </a:prstGeom>
          <a:noFill/>
          <a:ln>
            <a:solidFill>
              <a:schemeClr val="tx1"/>
            </a:solidFill>
          </a:ln>
        </p:spPr>
        <p:txBody>
          <a:bodyPr vert="horz" wrap="none" lIns="72000" tIns="36000" rIns="72000" bIns="36000" rtlCol="0" anchor="t">
            <a:noAutofit/>
          </a:bodyPr>
          <a:lstStyle/>
          <a:p>
            <a:pPr marR="0" algn="l" defTabSz="914400" rtl="0" eaLnBrk="1" fontAlgn="base" latinLnBrk="0" hangingPunct="1">
              <a:lnSpc>
                <a:spcPct val="100000"/>
              </a:lnSpc>
              <a:spcBef>
                <a:spcPts val="800"/>
              </a:spcBef>
              <a:spcAft>
                <a:spcPct val="0"/>
              </a:spcAft>
              <a:buClrTx/>
              <a:buSzTx/>
              <a:tabLst/>
            </a:pPr>
            <a:r>
              <a:rPr lang="en-US" sz="1200" kern="1000" spc="-30" dirty="0">
                <a:solidFill>
                  <a:schemeClr val="tx1"/>
                </a:solidFill>
                <a:latin typeface="Ericsson Hilda"/>
                <a:ea typeface="+mn-ea"/>
                <a:cs typeface="+mn-cs"/>
              </a:rPr>
              <a:t>Radio Drop in 2G showing improvement in Kairouan after implement CR codec fine tuning. There are degradation on weekend (8-9 Dec) due to availability issue.</a:t>
            </a:r>
          </a:p>
          <a:p>
            <a:pPr algn="l" rtl="0" fontAlgn="base">
              <a:spcBef>
                <a:spcPts val="800"/>
              </a:spcBef>
              <a:spcAft>
                <a:spcPct val="0"/>
              </a:spcAft>
            </a:pPr>
            <a:r>
              <a:rPr lang="en-US" sz="1200" dirty="0">
                <a:cs typeface="Calibri"/>
              </a:rPr>
              <a:t>As the result : 2G_CDR has improved by 0.17% in avg from 1.47% to 1.22%</a:t>
            </a:r>
          </a:p>
          <a:p>
            <a:pPr algn="l" rtl="0" fontAlgn="base">
              <a:spcBef>
                <a:spcPts val="800"/>
              </a:spcBef>
              <a:spcAft>
                <a:spcPct val="0"/>
              </a:spcAft>
            </a:pPr>
            <a:r>
              <a:rPr lang="en-US" sz="1200" dirty="0">
                <a:cs typeface="Calibri"/>
              </a:rPr>
              <a:t>                       with #Radio Drop reduced 6% from  1095 to 1031.</a:t>
            </a:r>
          </a:p>
          <a:p>
            <a:pPr marR="0" algn="l" defTabSz="914400" rtl="0" eaLnBrk="1" fontAlgn="base" latinLnBrk="0" hangingPunct="1">
              <a:lnSpc>
                <a:spcPct val="100000"/>
              </a:lnSpc>
              <a:spcBef>
                <a:spcPts val="800"/>
              </a:spcBef>
              <a:spcAft>
                <a:spcPct val="0"/>
              </a:spcAft>
              <a:buClrTx/>
              <a:buSzTx/>
              <a:tabLst/>
            </a:pPr>
            <a:endParaRPr kumimoji="0" lang="en-US" sz="1200" b="0" i="0" u="none" strike="noStrike" kern="1000" cap="none" spc="-30" normalizeH="0" baseline="0" noProof="0" dirty="0">
              <a:ln>
                <a:noFill/>
              </a:ln>
              <a:solidFill>
                <a:schemeClr val="tx1"/>
              </a:solidFill>
              <a:effectLst/>
              <a:uLnTx/>
              <a:uFillTx/>
              <a:latin typeface="Ericsson Hilda"/>
              <a:ea typeface="+mn-ea"/>
              <a:cs typeface="+mn-cs"/>
            </a:endParaRPr>
          </a:p>
        </p:txBody>
      </p:sp>
      <p:sp>
        <p:nvSpPr>
          <p:cNvPr id="6" name="Rectangle 5">
            <a:extLst>
              <a:ext uri="{FF2B5EF4-FFF2-40B4-BE49-F238E27FC236}">
                <a16:creationId xmlns:a16="http://schemas.microsoft.com/office/drawing/2014/main" id="{7AEFEF52-A351-D820-D170-54F3558C71C3}"/>
              </a:ext>
            </a:extLst>
          </p:cNvPr>
          <p:cNvSpPr/>
          <p:nvPr/>
        </p:nvSpPr>
        <p:spPr bwMode="auto">
          <a:xfrm>
            <a:off x="3916330" y="1303424"/>
            <a:ext cx="3201534" cy="3909692"/>
          </a:xfrm>
          <a:prstGeom prst="rect">
            <a:avLst/>
          </a:prstGeom>
          <a:solidFill>
            <a:schemeClr val="accent2">
              <a:lumMod val="20000"/>
              <a:lumOff val="80000"/>
              <a:alpha val="34000"/>
            </a:schemeClr>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4" name="Oval 3">
            <a:extLst>
              <a:ext uri="{FF2B5EF4-FFF2-40B4-BE49-F238E27FC236}">
                <a16:creationId xmlns:a16="http://schemas.microsoft.com/office/drawing/2014/main" id="{83F29C34-5877-83CF-8CD6-39C701687D05}"/>
              </a:ext>
            </a:extLst>
          </p:cNvPr>
          <p:cNvSpPr/>
          <p:nvPr/>
        </p:nvSpPr>
        <p:spPr bwMode="auto">
          <a:xfrm>
            <a:off x="5750567" y="2165967"/>
            <a:ext cx="1594644" cy="1182102"/>
          </a:xfrm>
          <a:prstGeom prst="ellipse">
            <a:avLst/>
          </a:prstGeom>
          <a:noFill/>
          <a:ln w="19050" cap="flat" cmpd="sng" algn="ctr">
            <a:solidFill>
              <a:srgbClr val="FF0000"/>
            </a:solidFill>
            <a:prstDash val="sysDash"/>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5" name="Speech Bubble: Oval 24">
            <a:extLst>
              <a:ext uri="{FF2B5EF4-FFF2-40B4-BE49-F238E27FC236}">
                <a16:creationId xmlns:a16="http://schemas.microsoft.com/office/drawing/2014/main" id="{0043AD31-796D-6CE1-30F3-4AA78F776BFB}"/>
              </a:ext>
            </a:extLst>
          </p:cNvPr>
          <p:cNvSpPr/>
          <p:nvPr/>
        </p:nvSpPr>
        <p:spPr bwMode="auto">
          <a:xfrm>
            <a:off x="4824407" y="1726509"/>
            <a:ext cx="296092" cy="322217"/>
          </a:xfrm>
          <a:prstGeom prst="wedgeEllipseCallout">
            <a:avLst>
              <a:gd name="adj1" fmla="val -109337"/>
              <a:gd name="adj2" fmla="val 334059"/>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1</a:t>
            </a:r>
          </a:p>
        </p:txBody>
      </p:sp>
      <p:sp>
        <p:nvSpPr>
          <p:cNvPr id="9" name="Oval 8">
            <a:extLst>
              <a:ext uri="{FF2B5EF4-FFF2-40B4-BE49-F238E27FC236}">
                <a16:creationId xmlns:a16="http://schemas.microsoft.com/office/drawing/2014/main" id="{AAA00CDC-BE42-0C6F-1230-8A55299F080A}"/>
              </a:ext>
            </a:extLst>
          </p:cNvPr>
          <p:cNvSpPr/>
          <p:nvPr/>
        </p:nvSpPr>
        <p:spPr bwMode="auto">
          <a:xfrm>
            <a:off x="9714450" y="2478741"/>
            <a:ext cx="595619" cy="625186"/>
          </a:xfrm>
          <a:prstGeom prst="ellipse">
            <a:avLst/>
          </a:prstGeom>
          <a:noFill/>
          <a:ln w="19050" cap="flat" cmpd="sng" algn="ctr">
            <a:solidFill>
              <a:srgbClr val="FF0000"/>
            </a:solidFill>
            <a:prstDash val="sysDash"/>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cxnSp>
        <p:nvCxnSpPr>
          <p:cNvPr id="11" name="Straight Arrow Connector 10">
            <a:extLst>
              <a:ext uri="{FF2B5EF4-FFF2-40B4-BE49-F238E27FC236}">
                <a16:creationId xmlns:a16="http://schemas.microsoft.com/office/drawing/2014/main" id="{04FF03ED-35E6-823F-945E-AB9445DCE077}"/>
              </a:ext>
            </a:extLst>
          </p:cNvPr>
          <p:cNvCxnSpPr>
            <a:cxnSpLocks/>
            <a:stCxn id="9" idx="2"/>
          </p:cNvCxnSpPr>
          <p:nvPr/>
        </p:nvCxnSpPr>
        <p:spPr bwMode="auto">
          <a:xfrm flipH="1" flipV="1">
            <a:off x="7345211" y="2538621"/>
            <a:ext cx="2369239" cy="252713"/>
          </a:xfrm>
          <a:prstGeom prst="straightConnector1">
            <a:avLst/>
          </a:prstGeom>
          <a:solidFill>
            <a:schemeClr val="accent1"/>
          </a:solidFill>
          <a:ln w="28575" cap="flat" cmpd="sng" algn="ctr">
            <a:solidFill>
              <a:srgbClr val="FF0000"/>
            </a:solidFill>
            <a:prstDash val="sysDash"/>
            <a:round/>
            <a:headEnd type="none" w="med" len="med"/>
            <a:tailEnd type="triangle"/>
          </a:ln>
          <a:effectLst/>
        </p:spPr>
      </p:cxnSp>
      <p:pic>
        <p:nvPicPr>
          <p:cNvPr id="3" name="Picture 2" descr="image001">
            <a:extLst>
              <a:ext uri="{FF2B5EF4-FFF2-40B4-BE49-F238E27FC236}">
                <a16:creationId xmlns:a16="http://schemas.microsoft.com/office/drawing/2014/main" id="{40ABE81B-EF1F-D6C2-005B-4E0CFB851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00" y="3697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3558905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4B5BD7-D385-4A9F-7260-C3ACBC3E0283}"/>
              </a:ext>
            </a:extLst>
          </p:cNvPr>
          <p:cNvPicPr>
            <a:picLocks noChangeAspect="1"/>
          </p:cNvPicPr>
          <p:nvPr/>
        </p:nvPicPr>
        <p:blipFill>
          <a:blip r:embed="rId4"/>
          <a:stretch>
            <a:fillRect/>
          </a:stretch>
        </p:blipFill>
        <p:spPr>
          <a:xfrm>
            <a:off x="476591" y="1199855"/>
            <a:ext cx="7878152" cy="3919879"/>
          </a:xfrm>
          <a:prstGeom prst="rect">
            <a:avLst/>
          </a:prstGeom>
        </p:spPr>
      </p:pic>
      <p:sp>
        <p:nvSpPr>
          <p:cNvPr id="6" name="Rectangle 5">
            <a:extLst>
              <a:ext uri="{FF2B5EF4-FFF2-40B4-BE49-F238E27FC236}">
                <a16:creationId xmlns:a16="http://schemas.microsoft.com/office/drawing/2014/main" id="{7AEFEF52-A351-D820-D170-54F3558C71C3}"/>
              </a:ext>
            </a:extLst>
          </p:cNvPr>
          <p:cNvSpPr/>
          <p:nvPr/>
        </p:nvSpPr>
        <p:spPr bwMode="auto">
          <a:xfrm>
            <a:off x="5450048" y="1226195"/>
            <a:ext cx="1291904" cy="3909692"/>
          </a:xfrm>
          <a:prstGeom prst="rect">
            <a:avLst/>
          </a:prstGeom>
          <a:solidFill>
            <a:schemeClr val="accent2">
              <a:lumMod val="20000"/>
              <a:lumOff val="80000"/>
              <a:alpha val="34000"/>
            </a:schemeClr>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6590" y="248044"/>
            <a:ext cx="9783145" cy="923925"/>
          </a:xfrm>
        </p:spPr>
        <p:txBody>
          <a:bodyPr/>
          <a:lstStyle/>
          <a:p>
            <a:r>
              <a:rPr lang="en-US" dirty="0"/>
              <a:t>PERFORMANCE ACTIONS                         </a:t>
            </a:r>
            <a:br>
              <a:rPr lang="en-US" dirty="0"/>
            </a:br>
            <a:r>
              <a:rPr lang="en-US" sz="2800" dirty="0"/>
              <a:t>2G KPI PERFORMANCE  MONASTIR REGION  : TCH DROP(%)</a:t>
            </a:r>
            <a:br>
              <a:rPr lang="en-US" sz="2800" dirty="0"/>
            </a:br>
            <a:endParaRPr lang="en-US" dirty="0"/>
          </a:p>
        </p:txBody>
      </p:sp>
      <p:sp>
        <p:nvSpPr>
          <p:cNvPr id="8" name="TextBox 7">
            <a:extLst>
              <a:ext uri="{FF2B5EF4-FFF2-40B4-BE49-F238E27FC236}">
                <a16:creationId xmlns:a16="http://schemas.microsoft.com/office/drawing/2014/main" id="{7157E580-9664-7CB6-2CA2-E0E28732417B}"/>
              </a:ext>
            </a:extLst>
          </p:cNvPr>
          <p:cNvSpPr txBox="1"/>
          <p:nvPr/>
        </p:nvSpPr>
        <p:spPr>
          <a:xfrm>
            <a:off x="8354743" y="1586897"/>
            <a:ext cx="3607958" cy="1000274"/>
          </a:xfrm>
          <a:prstGeom prst="rect">
            <a:avLst/>
          </a:prstGeom>
          <a:noFill/>
          <a:ln>
            <a:solidFill>
              <a:schemeClr val="tx1"/>
            </a:solidFill>
          </a:ln>
        </p:spPr>
        <p:txBody>
          <a:bodyPr wrap="square">
            <a:spAutoFit/>
          </a:bodyPr>
          <a:lstStyle/>
          <a:p>
            <a:r>
              <a:rPr lang="en-US" sz="900" b="1" dirty="0"/>
              <a:t>CR Implemented :</a:t>
            </a:r>
          </a:p>
          <a:p>
            <a:endParaRPr lang="en-US" sz="900" dirty="0"/>
          </a:p>
          <a:p>
            <a:r>
              <a:rPr lang="fr-FR" sz="900" dirty="0">
                <a:solidFill>
                  <a:srgbClr val="FF0000"/>
                </a:solidFill>
                <a:highlight>
                  <a:srgbClr val="FFFF00"/>
                </a:highlight>
              </a:rPr>
              <a:t>1</a:t>
            </a:r>
            <a:r>
              <a:rPr lang="fr-FR" sz="1600" dirty="0">
                <a:solidFill>
                  <a:srgbClr val="FF0000"/>
                </a:solidFill>
                <a:highlight>
                  <a:srgbClr val="FFFF00"/>
                </a:highlight>
              </a:rPr>
              <a:t>.</a:t>
            </a:r>
            <a:r>
              <a:rPr lang="en-US" sz="1600" dirty="0">
                <a:solidFill>
                  <a:schemeClr val="tx1"/>
                </a:solidFill>
              </a:rPr>
              <a:t> </a:t>
            </a:r>
            <a:r>
              <a:rPr lang="en-US" sz="1600" dirty="0" err="1">
                <a:solidFill>
                  <a:schemeClr val="tx1"/>
                </a:solidFill>
              </a:rPr>
              <a:t>AMR_Codec_fine_Tuning</a:t>
            </a:r>
            <a:r>
              <a:rPr lang="en-US" sz="1600" dirty="0">
                <a:solidFill>
                  <a:schemeClr val="tx1"/>
                </a:solidFill>
              </a:rPr>
              <a:t> (30 Nov)</a:t>
            </a:r>
            <a:endParaRPr lang="en-US" sz="1600" dirty="0"/>
          </a:p>
          <a:p>
            <a:endParaRPr lang="en-US" sz="1600" dirty="0"/>
          </a:p>
          <a:p>
            <a:pPr marL="228600" indent="-228600">
              <a:buAutoNum type="arabicPeriod"/>
            </a:pPr>
            <a:endParaRPr lang="en-US" sz="900" dirty="0"/>
          </a:p>
        </p:txBody>
      </p:sp>
      <p:sp>
        <p:nvSpPr>
          <p:cNvPr id="27" name="TextBox 26">
            <a:extLst>
              <a:ext uri="{FF2B5EF4-FFF2-40B4-BE49-F238E27FC236}">
                <a16:creationId xmlns:a16="http://schemas.microsoft.com/office/drawing/2014/main" id="{91893454-B629-9558-9633-1A80638B0930}"/>
              </a:ext>
            </a:extLst>
          </p:cNvPr>
          <p:cNvSpPr txBox="1"/>
          <p:nvPr/>
        </p:nvSpPr>
        <p:spPr>
          <a:xfrm>
            <a:off x="72704" y="5278473"/>
            <a:ext cx="12046591" cy="923925"/>
          </a:xfrm>
          <a:prstGeom prst="rect">
            <a:avLst/>
          </a:prstGeom>
          <a:noFill/>
          <a:ln>
            <a:solidFill>
              <a:schemeClr val="tx1"/>
            </a:solidFill>
          </a:ln>
        </p:spPr>
        <p:txBody>
          <a:bodyPr vert="horz" wrap="none" lIns="72000" tIns="36000" rIns="72000" bIns="36000" rtlCol="0" anchor="t">
            <a:noAutofit/>
          </a:bodyPr>
          <a:lstStyle/>
          <a:p>
            <a:pPr marR="0" algn="l" defTabSz="914400" rtl="0" fontAlgn="base" latinLnBrk="0">
              <a:lnSpc>
                <a:spcPct val="100000"/>
              </a:lnSpc>
              <a:spcBef>
                <a:spcPts val="800"/>
              </a:spcBef>
              <a:spcAft>
                <a:spcPct val="0"/>
              </a:spcAft>
              <a:buSzTx/>
              <a:tabLst/>
            </a:pPr>
            <a:r>
              <a:rPr lang="en-US" sz="1400" kern="1000" spc="-30" dirty="0">
                <a:solidFill>
                  <a:schemeClr val="tx1"/>
                </a:solidFill>
                <a:latin typeface="+mn-lt"/>
                <a:ea typeface="+mn-ea"/>
                <a:cs typeface="Calibri"/>
              </a:rPr>
              <a:t>Above TCH DCR trend is showing great improvement in Monastir after implement CR AMR codec fine tuning.</a:t>
            </a:r>
          </a:p>
          <a:p>
            <a:pPr algn="l" rtl="0" fontAlgn="base">
              <a:spcBef>
                <a:spcPts val="800"/>
              </a:spcBef>
              <a:spcAft>
                <a:spcPct val="0"/>
              </a:spcAft>
            </a:pPr>
            <a:r>
              <a:rPr lang="en-US" sz="1400" kern="1000" spc="-30" dirty="0">
                <a:solidFill>
                  <a:schemeClr val="tx1"/>
                </a:solidFill>
                <a:latin typeface="+mn-lt"/>
                <a:ea typeface="+mn-ea"/>
                <a:cs typeface="Calibri"/>
              </a:rPr>
              <a:t>As the result : TCH DCR has improved by 20% from 0.75% to 0.62%</a:t>
            </a:r>
          </a:p>
          <a:p>
            <a:pPr algn="l" rtl="0" fontAlgn="base">
              <a:spcBef>
                <a:spcPts val="800"/>
              </a:spcBef>
              <a:spcAft>
                <a:spcPct val="0"/>
              </a:spcAft>
            </a:pPr>
            <a:r>
              <a:rPr lang="en-US" sz="1400" kern="1000" spc="-30" dirty="0">
                <a:solidFill>
                  <a:schemeClr val="tx1"/>
                </a:solidFill>
                <a:latin typeface="+mn-lt"/>
                <a:ea typeface="+mn-ea"/>
                <a:cs typeface="Calibri"/>
              </a:rPr>
              <a:t>                       with #TCH Drop considerably reduced.</a:t>
            </a:r>
          </a:p>
        </p:txBody>
      </p:sp>
      <p:sp>
        <p:nvSpPr>
          <p:cNvPr id="25" name="Speech Bubble: Oval 24">
            <a:extLst>
              <a:ext uri="{FF2B5EF4-FFF2-40B4-BE49-F238E27FC236}">
                <a16:creationId xmlns:a16="http://schemas.microsoft.com/office/drawing/2014/main" id="{0043AD31-796D-6CE1-30F3-4AA78F776BFB}"/>
              </a:ext>
            </a:extLst>
          </p:cNvPr>
          <p:cNvSpPr/>
          <p:nvPr/>
        </p:nvSpPr>
        <p:spPr bwMode="auto">
          <a:xfrm>
            <a:off x="6180946" y="1586897"/>
            <a:ext cx="296092" cy="322217"/>
          </a:xfrm>
          <a:prstGeom prst="wedgeEllipseCallout">
            <a:avLst>
              <a:gd name="adj1" fmla="val -168835"/>
              <a:gd name="adj2" fmla="val 344473"/>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b="1" dirty="0">
                <a:solidFill>
                  <a:schemeClr val="tx1"/>
                </a:solidFill>
                <a:latin typeface="+mn-lt"/>
              </a:rPr>
              <a:t>1</a:t>
            </a:r>
          </a:p>
        </p:txBody>
      </p:sp>
      <p:sp>
        <p:nvSpPr>
          <p:cNvPr id="5" name="Explosion: 14 Points 4">
            <a:extLst>
              <a:ext uri="{FF2B5EF4-FFF2-40B4-BE49-F238E27FC236}">
                <a16:creationId xmlns:a16="http://schemas.microsoft.com/office/drawing/2014/main" id="{5DCC6F3D-9514-00B3-0C11-B1C685AD67D2}"/>
              </a:ext>
            </a:extLst>
          </p:cNvPr>
          <p:cNvSpPr/>
          <p:nvPr/>
        </p:nvSpPr>
        <p:spPr bwMode="auto">
          <a:xfrm>
            <a:off x="8177785" y="3035908"/>
            <a:ext cx="4014215" cy="1793828"/>
          </a:xfrm>
          <a:prstGeom prst="irregularSeal2">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r>
              <a:rPr lang="en-US" dirty="0">
                <a:ln w="0"/>
                <a:solidFill>
                  <a:schemeClr val="tx1"/>
                </a:solidFill>
                <a:effectLst>
                  <a:outerShdw blurRad="38100" dist="19050" dir="2700000" algn="tl" rotWithShape="0">
                    <a:schemeClr val="dk1">
                      <a:alpha val="40000"/>
                    </a:schemeClr>
                  </a:outerShdw>
                </a:effectLst>
                <a:highlight>
                  <a:srgbClr val="00FF00"/>
                </a:highlight>
              </a:rPr>
              <a:t>20%  of improvement</a:t>
            </a:r>
          </a:p>
        </p:txBody>
      </p:sp>
      <p:pic>
        <p:nvPicPr>
          <p:cNvPr id="3" name="Picture 2" descr="image001">
            <a:extLst>
              <a:ext uri="{FF2B5EF4-FFF2-40B4-BE49-F238E27FC236}">
                <a16:creationId xmlns:a16="http://schemas.microsoft.com/office/drawing/2014/main" id="{7C73C309-664A-9821-2758-35FA99B302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00" y="3697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898070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530E3B7-5A67-48F4-82BF-02882396232E}"/>
              </a:ext>
            </a:extLst>
          </p:cNvPr>
          <p:cNvSpPr>
            <a:spLocks noGrp="1"/>
          </p:cNvSpPr>
          <p:nvPr>
            <p:ph type="title"/>
          </p:nvPr>
        </p:nvSpPr>
        <p:spPr/>
        <p:txBody>
          <a:bodyPr/>
          <a:lstStyle/>
          <a:p>
            <a:r>
              <a:rPr lang="en-US" dirty="0"/>
              <a:t>WORKING ZONE</a:t>
            </a:r>
          </a:p>
        </p:txBody>
      </p:sp>
      <p:graphicFrame>
        <p:nvGraphicFramePr>
          <p:cNvPr id="2" name="Content Placeholder 1">
            <a:extLst>
              <a:ext uri="{FF2B5EF4-FFF2-40B4-BE49-F238E27FC236}">
                <a16:creationId xmlns:a16="http://schemas.microsoft.com/office/drawing/2014/main" id="{43736CFE-25C7-8ABC-12B4-5574A5FD11A8}"/>
              </a:ext>
            </a:extLst>
          </p:cNvPr>
          <p:cNvGraphicFramePr>
            <a:graphicFrameLocks noGrp="1"/>
          </p:cNvGraphicFramePr>
          <p:nvPr>
            <p:ph sz="quarter" idx="10"/>
            <p:extLst>
              <p:ext uri="{D42A27DB-BD31-4B8C-83A1-F6EECF244321}">
                <p14:modId xmlns:p14="http://schemas.microsoft.com/office/powerpoint/2010/main" val="2311735763"/>
              </p:ext>
            </p:extLst>
          </p:nvPr>
        </p:nvGraphicFramePr>
        <p:xfrm>
          <a:off x="479424" y="2213922"/>
          <a:ext cx="5006975" cy="2448185"/>
        </p:xfrm>
        <a:graphic>
          <a:graphicData uri="http://schemas.openxmlformats.org/drawingml/2006/table">
            <a:tbl>
              <a:tblPr>
                <a:tableStyleId>{D113A9D2-9D6B-4929-AA2D-F23B5EE8CBE7}</a:tableStyleId>
              </a:tblPr>
              <a:tblGrid>
                <a:gridCol w="1341869">
                  <a:extLst>
                    <a:ext uri="{9D8B030D-6E8A-4147-A177-3AD203B41FA5}">
                      <a16:colId xmlns:a16="http://schemas.microsoft.com/office/drawing/2014/main" val="542973698"/>
                    </a:ext>
                  </a:extLst>
                </a:gridCol>
                <a:gridCol w="460642">
                  <a:extLst>
                    <a:ext uri="{9D8B030D-6E8A-4147-A177-3AD203B41FA5}">
                      <a16:colId xmlns:a16="http://schemas.microsoft.com/office/drawing/2014/main" val="304067696"/>
                    </a:ext>
                  </a:extLst>
                </a:gridCol>
                <a:gridCol w="460642">
                  <a:extLst>
                    <a:ext uri="{9D8B030D-6E8A-4147-A177-3AD203B41FA5}">
                      <a16:colId xmlns:a16="http://schemas.microsoft.com/office/drawing/2014/main" val="1992456394"/>
                    </a:ext>
                  </a:extLst>
                </a:gridCol>
                <a:gridCol w="460642">
                  <a:extLst>
                    <a:ext uri="{9D8B030D-6E8A-4147-A177-3AD203B41FA5}">
                      <a16:colId xmlns:a16="http://schemas.microsoft.com/office/drawing/2014/main" val="2337392585"/>
                    </a:ext>
                  </a:extLst>
                </a:gridCol>
                <a:gridCol w="1121562">
                  <a:extLst>
                    <a:ext uri="{9D8B030D-6E8A-4147-A177-3AD203B41FA5}">
                      <a16:colId xmlns:a16="http://schemas.microsoft.com/office/drawing/2014/main" val="2346226143"/>
                    </a:ext>
                  </a:extLst>
                </a:gridCol>
                <a:gridCol w="1161618">
                  <a:extLst>
                    <a:ext uri="{9D8B030D-6E8A-4147-A177-3AD203B41FA5}">
                      <a16:colId xmlns:a16="http://schemas.microsoft.com/office/drawing/2014/main" val="2796430356"/>
                    </a:ext>
                  </a:extLst>
                </a:gridCol>
              </a:tblGrid>
              <a:tr h="489637">
                <a:tc>
                  <a:txBody>
                    <a:bodyPr/>
                    <a:lstStyle/>
                    <a:p>
                      <a:pPr algn="l" fontAlgn="ctr"/>
                      <a:r>
                        <a:rPr lang="en-US" sz="1800" b="1" u="none" strike="noStrike" dirty="0">
                          <a:effectLst>
                            <a:outerShdw blurRad="38100" dist="38100" dir="2700000" algn="tl">
                              <a:srgbClr val="000000">
                                <a:alpha val="43137"/>
                              </a:srgbClr>
                            </a:outerShdw>
                          </a:effectLst>
                        </a:rPr>
                        <a:t>Region/sites</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1" u="none" strike="noStrike">
                          <a:effectLst>
                            <a:outerShdw blurRad="38100" dist="38100" dir="2700000" algn="tl">
                              <a:srgbClr val="000000">
                                <a:alpha val="43137"/>
                              </a:srgbClr>
                            </a:outerShdw>
                          </a:effectLst>
                        </a:rPr>
                        <a:t>2G</a:t>
                      </a:r>
                      <a:endParaRPr lang="en-US" sz="18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1" u="none" strike="noStrike">
                          <a:effectLst>
                            <a:outerShdw blurRad="38100" dist="38100" dir="2700000" algn="tl">
                              <a:srgbClr val="000000">
                                <a:alpha val="43137"/>
                              </a:srgbClr>
                            </a:outerShdw>
                          </a:effectLst>
                        </a:rPr>
                        <a:t>3G</a:t>
                      </a:r>
                      <a:endParaRPr lang="en-US" sz="18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1" u="none" strike="noStrike">
                          <a:effectLst>
                            <a:outerShdw blurRad="38100" dist="38100" dir="2700000" algn="tl">
                              <a:srgbClr val="000000">
                                <a:alpha val="43137"/>
                              </a:srgbClr>
                            </a:outerShdw>
                          </a:effectLst>
                        </a:rPr>
                        <a:t>4G</a:t>
                      </a:r>
                      <a:endParaRPr lang="en-US" sz="18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1" u="none" strike="noStrike">
                          <a:effectLst>
                            <a:outerShdw blurRad="38100" dist="38100" dir="2700000" algn="tl">
                              <a:srgbClr val="000000">
                                <a:alpha val="43137"/>
                              </a:srgbClr>
                            </a:outerShdw>
                          </a:effectLst>
                        </a:rPr>
                        <a:t>Total sites</a:t>
                      </a:r>
                      <a:endParaRPr lang="en-US" sz="18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1" u="none" strike="noStrike" dirty="0">
                          <a:effectLst>
                            <a:outerShdw blurRad="38100" dist="38100" dir="2700000" algn="tl">
                              <a:srgbClr val="000000">
                                <a:alpha val="43137"/>
                              </a:srgbClr>
                            </a:outerShdw>
                          </a:effectLst>
                        </a:rPr>
                        <a:t>AREA KM2</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3215410"/>
                  </a:ext>
                </a:extLst>
              </a:tr>
              <a:tr h="489637">
                <a:tc>
                  <a:txBody>
                    <a:bodyPr/>
                    <a:lstStyle/>
                    <a:p>
                      <a:pPr algn="l" fontAlgn="ctr"/>
                      <a:r>
                        <a:rPr lang="en-US" sz="1800" b="1" u="none" strike="noStrike" dirty="0">
                          <a:effectLst>
                            <a:outerShdw blurRad="38100" dist="38100" dir="2700000" algn="tl">
                              <a:srgbClr val="000000">
                                <a:alpha val="43137"/>
                              </a:srgbClr>
                            </a:outerShdw>
                          </a:effectLst>
                        </a:rPr>
                        <a:t>Sousse</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161</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171</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156</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488</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a:effectLst>
                            <a:outerShdw blurRad="38100" dist="38100" dir="2700000" algn="tl">
                              <a:srgbClr val="000000">
                                <a:alpha val="43137"/>
                              </a:srgbClr>
                            </a:outerShdw>
                          </a:effectLst>
                        </a:rPr>
                        <a:t>2 669 km²</a:t>
                      </a:r>
                      <a:endParaRPr lang="en-US" sz="18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851128"/>
                  </a:ext>
                </a:extLst>
              </a:tr>
              <a:tr h="489637">
                <a:tc>
                  <a:txBody>
                    <a:bodyPr/>
                    <a:lstStyle/>
                    <a:p>
                      <a:pPr algn="l" fontAlgn="ctr"/>
                      <a:r>
                        <a:rPr lang="en-US" sz="1800" b="1" u="none" strike="noStrike">
                          <a:effectLst>
                            <a:outerShdw blurRad="38100" dist="38100" dir="2700000" algn="tl">
                              <a:srgbClr val="000000">
                                <a:alpha val="43137"/>
                              </a:srgbClr>
                            </a:outerShdw>
                          </a:effectLst>
                        </a:rPr>
                        <a:t>Monastir</a:t>
                      </a:r>
                      <a:endParaRPr lang="en-US" sz="18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137</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a:effectLst>
                            <a:outerShdw blurRad="38100" dist="38100" dir="2700000" algn="tl">
                              <a:srgbClr val="000000">
                                <a:alpha val="43137"/>
                              </a:srgbClr>
                            </a:outerShdw>
                          </a:effectLst>
                        </a:rPr>
                        <a:t>147</a:t>
                      </a:r>
                      <a:endParaRPr lang="en-US" sz="18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123</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407</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1 019 km²</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4340181"/>
                  </a:ext>
                </a:extLst>
              </a:tr>
              <a:tr h="489637">
                <a:tc>
                  <a:txBody>
                    <a:bodyPr/>
                    <a:lstStyle/>
                    <a:p>
                      <a:pPr algn="l" fontAlgn="ctr"/>
                      <a:r>
                        <a:rPr lang="en-US" sz="1800" b="1" u="none" strike="noStrike">
                          <a:effectLst>
                            <a:outerShdw blurRad="38100" dist="38100" dir="2700000" algn="tl">
                              <a:srgbClr val="000000">
                                <a:alpha val="43137"/>
                              </a:srgbClr>
                            </a:outerShdw>
                          </a:effectLst>
                        </a:rPr>
                        <a:t>Mahdia</a:t>
                      </a:r>
                      <a:endParaRPr lang="en-US" sz="18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92</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100</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80</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272</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2 966 km²</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2234840"/>
                  </a:ext>
                </a:extLst>
              </a:tr>
              <a:tr h="489637">
                <a:tc>
                  <a:txBody>
                    <a:bodyPr/>
                    <a:lstStyle/>
                    <a:p>
                      <a:pPr algn="l" fontAlgn="ctr"/>
                      <a:r>
                        <a:rPr lang="en-US" sz="1800" b="1" u="none" strike="noStrike">
                          <a:effectLst>
                            <a:outerShdw blurRad="38100" dist="38100" dir="2700000" algn="tl">
                              <a:srgbClr val="000000">
                                <a:alpha val="43137"/>
                              </a:srgbClr>
                            </a:outerShdw>
                          </a:effectLst>
                        </a:rPr>
                        <a:t>Kairouan</a:t>
                      </a:r>
                      <a:endParaRPr lang="en-US" sz="18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97</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a:effectLst>
                            <a:outerShdw blurRad="38100" dist="38100" dir="2700000" algn="tl">
                              <a:srgbClr val="000000">
                                <a:alpha val="43137"/>
                              </a:srgbClr>
                            </a:outerShdw>
                          </a:effectLst>
                        </a:rPr>
                        <a:t>95</a:t>
                      </a:r>
                      <a:endParaRPr lang="en-US" sz="18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88</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280 </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outerShdw blurRad="38100" dist="38100" dir="2700000" algn="tl">
                              <a:srgbClr val="000000">
                                <a:alpha val="43137"/>
                              </a:srgbClr>
                            </a:outerShdw>
                          </a:effectLst>
                        </a:rPr>
                        <a:t>6 712 km</a:t>
                      </a:r>
                      <a:r>
                        <a:rPr lang="en-US" sz="1000" b="1" u="none" strike="noStrike" baseline="30000" dirty="0">
                          <a:effectLst>
                            <a:outerShdw blurRad="38100" dist="38100" dir="2700000" algn="tl">
                              <a:srgbClr val="000000">
                                <a:alpha val="43137"/>
                              </a:srgbClr>
                            </a:outerShdw>
                          </a:effectLst>
                        </a:rPr>
                        <a:t>2</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704334"/>
                  </a:ext>
                </a:extLst>
              </a:tr>
            </a:tbl>
          </a:graphicData>
        </a:graphic>
      </p:graphicFrame>
      <p:pic>
        <p:nvPicPr>
          <p:cNvPr id="4" name="Picture 3">
            <a:extLst>
              <a:ext uri="{FF2B5EF4-FFF2-40B4-BE49-F238E27FC236}">
                <a16:creationId xmlns:a16="http://schemas.microsoft.com/office/drawing/2014/main" id="{1F20EBD3-1AF7-8536-690D-4C4C6F73FA97}"/>
              </a:ext>
            </a:extLst>
          </p:cNvPr>
          <p:cNvPicPr>
            <a:picLocks noChangeAspect="1"/>
          </p:cNvPicPr>
          <p:nvPr/>
        </p:nvPicPr>
        <p:blipFill>
          <a:blip r:embed="rId4"/>
          <a:stretch>
            <a:fillRect/>
          </a:stretch>
        </p:blipFill>
        <p:spPr>
          <a:xfrm>
            <a:off x="5923457" y="1223158"/>
            <a:ext cx="6068332" cy="4824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mage001">
            <a:extLst>
              <a:ext uri="{FF2B5EF4-FFF2-40B4-BE49-F238E27FC236}">
                <a16:creationId xmlns:a16="http://schemas.microsoft.com/office/drawing/2014/main" id="{D1CA11C9-9CF9-331F-3841-1C39A9F10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52"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3709959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p:txBody>
          <a:bodyPr/>
          <a:lstStyle/>
          <a:p>
            <a:r>
              <a:rPr lang="en-US" dirty="0"/>
              <a:t>PERFORAMCE ACTIONS</a:t>
            </a:r>
            <a:br>
              <a:rPr lang="en-US" dirty="0"/>
            </a:br>
            <a:r>
              <a:rPr lang="en-US" dirty="0">
                <a:cs typeface="Calibri Light"/>
              </a:rPr>
              <a:t>Activate IRC in 325 cells</a:t>
            </a:r>
            <a:endParaRPr lang="en-US" dirty="0"/>
          </a:p>
        </p:txBody>
      </p:sp>
      <p:sp>
        <p:nvSpPr>
          <p:cNvPr id="3" name="Content Placeholder 2">
            <a:extLst>
              <a:ext uri="{FF2B5EF4-FFF2-40B4-BE49-F238E27FC236}">
                <a16:creationId xmlns:a16="http://schemas.microsoft.com/office/drawing/2014/main" id="{1E883E75-7FAF-4F77-B60C-B093174A48F3}"/>
              </a:ext>
            </a:extLst>
          </p:cNvPr>
          <p:cNvSpPr>
            <a:spLocks noGrp="1"/>
          </p:cNvSpPr>
          <p:nvPr>
            <p:ph sz="quarter" idx="11"/>
          </p:nvPr>
        </p:nvSpPr>
        <p:spPr>
          <a:xfrm>
            <a:off x="177422" y="1626562"/>
            <a:ext cx="11237790" cy="831412"/>
          </a:xfrm>
        </p:spPr>
        <p:txBody>
          <a:bodyPr/>
          <a:lstStyle/>
          <a:p>
            <a:pPr marL="0" indent="0">
              <a:buNone/>
            </a:pPr>
            <a:r>
              <a:rPr lang="en-US" sz="1400" b="1" dirty="0">
                <a:ea typeface="Calibri"/>
                <a:cs typeface="Calibri"/>
              </a:rPr>
              <a:t>CR 2G_010 – </a:t>
            </a:r>
            <a:r>
              <a:rPr lang="en-US" sz="1400" dirty="0">
                <a:ea typeface="Calibri"/>
                <a:cs typeface="Calibri"/>
              </a:rPr>
              <a:t>20231017_CR_2G_MONASTIR_Change_Parameter_Gerancell IRC (325 cells)</a:t>
            </a:r>
          </a:p>
          <a:p>
            <a:pPr marL="0" indent="0">
              <a:buNone/>
            </a:pPr>
            <a:r>
              <a:rPr lang="en-US" sz="1400" dirty="0">
                <a:ea typeface="Calibri"/>
                <a:cs typeface="Calibri"/>
              </a:rPr>
              <a:t>Activated IRC, is affected on quality of the Radio, it showing that drop call improved with reducing Number of drop due to Radio.</a:t>
            </a:r>
          </a:p>
          <a:p>
            <a:endParaRPr lang="en-US" sz="1400" dirty="0"/>
          </a:p>
        </p:txBody>
      </p:sp>
      <p:pic>
        <p:nvPicPr>
          <p:cNvPr id="4" name="Picture 3">
            <a:extLst>
              <a:ext uri="{FF2B5EF4-FFF2-40B4-BE49-F238E27FC236}">
                <a16:creationId xmlns:a16="http://schemas.microsoft.com/office/drawing/2014/main" id="{4BC47AE6-A7A1-9762-711B-17593B1C5BD5}"/>
              </a:ext>
            </a:extLst>
          </p:cNvPr>
          <p:cNvPicPr>
            <a:picLocks noChangeAspect="1"/>
          </p:cNvPicPr>
          <p:nvPr/>
        </p:nvPicPr>
        <p:blipFill>
          <a:blip r:embed="rId4"/>
          <a:stretch>
            <a:fillRect/>
          </a:stretch>
        </p:blipFill>
        <p:spPr>
          <a:xfrm>
            <a:off x="57463" y="2776046"/>
            <a:ext cx="5883276" cy="3295577"/>
          </a:xfrm>
          <a:prstGeom prst="rect">
            <a:avLst/>
          </a:prstGeom>
          <a:ln>
            <a:solidFill>
              <a:sysClr val="windowText" lastClr="000000"/>
            </a:solidFill>
          </a:ln>
        </p:spPr>
      </p:pic>
      <p:cxnSp>
        <p:nvCxnSpPr>
          <p:cNvPr id="5" name="Straight Connector 4">
            <a:extLst>
              <a:ext uri="{FF2B5EF4-FFF2-40B4-BE49-F238E27FC236}">
                <a16:creationId xmlns:a16="http://schemas.microsoft.com/office/drawing/2014/main" id="{9C259EE0-A61A-06ED-1A0F-4CDB60A4CB3D}"/>
              </a:ext>
            </a:extLst>
          </p:cNvPr>
          <p:cNvCxnSpPr>
            <a:cxnSpLocks/>
          </p:cNvCxnSpPr>
          <p:nvPr/>
        </p:nvCxnSpPr>
        <p:spPr>
          <a:xfrm>
            <a:off x="4465468" y="2745268"/>
            <a:ext cx="0" cy="3062893"/>
          </a:xfrm>
          <a:prstGeom prst="line">
            <a:avLst/>
          </a:prstGeom>
          <a:noFill/>
          <a:ln w="28575" cap="flat" cmpd="sng" algn="ctr">
            <a:solidFill>
              <a:srgbClr val="FF0000"/>
            </a:solidFill>
            <a:prstDash val="sysDash"/>
            <a:miter lim="800000"/>
          </a:ln>
          <a:effectLst/>
        </p:spPr>
      </p:cxnSp>
      <p:sp>
        <p:nvSpPr>
          <p:cNvPr id="6" name="TextBox 5">
            <a:extLst>
              <a:ext uri="{FF2B5EF4-FFF2-40B4-BE49-F238E27FC236}">
                <a16:creationId xmlns:a16="http://schemas.microsoft.com/office/drawing/2014/main" id="{C2BB605A-C6E9-8C0F-8023-754D5EC3B7A8}"/>
              </a:ext>
            </a:extLst>
          </p:cNvPr>
          <p:cNvSpPr txBox="1"/>
          <p:nvPr/>
        </p:nvSpPr>
        <p:spPr>
          <a:xfrm>
            <a:off x="3845876" y="2457518"/>
            <a:ext cx="1502591" cy="276999"/>
          </a:xfrm>
          <a:prstGeom prst="rect">
            <a:avLst/>
          </a:prstGeom>
          <a:solidFill>
            <a:srgbClr val="FFC000"/>
          </a:solidFill>
        </p:spPr>
        <p:txBody>
          <a:bodyPr wrap="none" rtlCol="0">
            <a:spAutoFit/>
          </a:bodyPr>
          <a:lstStyle/>
          <a:p>
            <a:pPr algn="l" rtl="0"/>
            <a:r>
              <a:rPr lang="en-US" sz="1200" kern="1200" dirty="0">
                <a:solidFill>
                  <a:prstClr val="black"/>
                </a:solidFill>
                <a:latin typeface="Calibri" panose="020F0502020204030204"/>
                <a:ea typeface="+mn-ea"/>
                <a:cs typeface="+mn-cs"/>
              </a:rPr>
              <a:t>Implementation date</a:t>
            </a:r>
          </a:p>
        </p:txBody>
      </p:sp>
      <p:sp>
        <p:nvSpPr>
          <p:cNvPr id="7" name="TextBox 6">
            <a:extLst>
              <a:ext uri="{FF2B5EF4-FFF2-40B4-BE49-F238E27FC236}">
                <a16:creationId xmlns:a16="http://schemas.microsoft.com/office/drawing/2014/main" id="{FBD31F5F-0E3E-E407-D30C-2D5C323E9342}"/>
              </a:ext>
            </a:extLst>
          </p:cNvPr>
          <p:cNvSpPr txBox="1"/>
          <p:nvPr/>
        </p:nvSpPr>
        <p:spPr>
          <a:xfrm>
            <a:off x="8620004" y="2468269"/>
            <a:ext cx="1502591" cy="276999"/>
          </a:xfrm>
          <a:prstGeom prst="rect">
            <a:avLst/>
          </a:prstGeom>
          <a:solidFill>
            <a:srgbClr val="FFC000"/>
          </a:solidFill>
        </p:spPr>
        <p:txBody>
          <a:bodyPr wrap="none" rtlCol="0">
            <a:spAutoFit/>
          </a:bodyPr>
          <a:lstStyle/>
          <a:p>
            <a:pPr algn="l" rtl="0"/>
            <a:r>
              <a:rPr lang="en-US" sz="1200" kern="1200" dirty="0">
                <a:solidFill>
                  <a:prstClr val="black"/>
                </a:solidFill>
                <a:latin typeface="Calibri" panose="020F0502020204030204"/>
                <a:ea typeface="+mn-ea"/>
                <a:cs typeface="+mn-cs"/>
              </a:rPr>
              <a:t>Implementation date</a:t>
            </a:r>
          </a:p>
        </p:txBody>
      </p:sp>
      <p:sp>
        <p:nvSpPr>
          <p:cNvPr id="8" name="Arrow: Right 7">
            <a:extLst>
              <a:ext uri="{FF2B5EF4-FFF2-40B4-BE49-F238E27FC236}">
                <a16:creationId xmlns:a16="http://schemas.microsoft.com/office/drawing/2014/main" id="{35C3397D-C1D4-BE69-75D4-2049FA9FEA23}"/>
              </a:ext>
            </a:extLst>
          </p:cNvPr>
          <p:cNvSpPr/>
          <p:nvPr/>
        </p:nvSpPr>
        <p:spPr>
          <a:xfrm rot="3543305">
            <a:off x="4473434" y="3419189"/>
            <a:ext cx="1382485" cy="493621"/>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rPr>
              <a:t>17.7% Improved</a:t>
            </a:r>
          </a:p>
        </p:txBody>
      </p:sp>
      <p:pic>
        <p:nvPicPr>
          <p:cNvPr id="9" name="Picture 8">
            <a:extLst>
              <a:ext uri="{FF2B5EF4-FFF2-40B4-BE49-F238E27FC236}">
                <a16:creationId xmlns:a16="http://schemas.microsoft.com/office/drawing/2014/main" id="{67723B1A-C642-6BB0-2DDE-D79AF4E39A1B}"/>
              </a:ext>
            </a:extLst>
          </p:cNvPr>
          <p:cNvPicPr>
            <a:picLocks noChangeAspect="1"/>
          </p:cNvPicPr>
          <p:nvPr/>
        </p:nvPicPr>
        <p:blipFill>
          <a:blip r:embed="rId5"/>
          <a:stretch>
            <a:fillRect/>
          </a:stretch>
        </p:blipFill>
        <p:spPr>
          <a:xfrm>
            <a:off x="5998202" y="2782508"/>
            <a:ext cx="6192115" cy="3317932"/>
          </a:xfrm>
          <a:prstGeom prst="rect">
            <a:avLst/>
          </a:prstGeom>
        </p:spPr>
      </p:pic>
      <p:cxnSp>
        <p:nvCxnSpPr>
          <p:cNvPr id="10" name="Straight Connector 9">
            <a:extLst>
              <a:ext uri="{FF2B5EF4-FFF2-40B4-BE49-F238E27FC236}">
                <a16:creationId xmlns:a16="http://schemas.microsoft.com/office/drawing/2014/main" id="{34DE9C1D-3117-E4BF-BB91-E64733F5F324}"/>
              </a:ext>
            </a:extLst>
          </p:cNvPr>
          <p:cNvCxnSpPr>
            <a:cxnSpLocks/>
          </p:cNvCxnSpPr>
          <p:nvPr/>
        </p:nvCxnSpPr>
        <p:spPr>
          <a:xfrm>
            <a:off x="9287522" y="2794630"/>
            <a:ext cx="3878" cy="2650588"/>
          </a:xfrm>
          <a:prstGeom prst="line">
            <a:avLst/>
          </a:prstGeom>
          <a:noFill/>
          <a:ln w="28575" cap="flat" cmpd="sng" algn="ctr">
            <a:solidFill>
              <a:srgbClr val="FF0000"/>
            </a:solidFill>
            <a:prstDash val="sysDash"/>
            <a:miter lim="800000"/>
          </a:ln>
          <a:effectLst/>
        </p:spPr>
      </p:cxnSp>
      <p:sp>
        <p:nvSpPr>
          <p:cNvPr id="11" name="Arrow: Right 10">
            <a:extLst>
              <a:ext uri="{FF2B5EF4-FFF2-40B4-BE49-F238E27FC236}">
                <a16:creationId xmlns:a16="http://schemas.microsoft.com/office/drawing/2014/main" id="{A7C91DAD-6FB9-136E-7958-D824EA7AFCD5}"/>
              </a:ext>
            </a:extLst>
          </p:cNvPr>
          <p:cNvSpPr/>
          <p:nvPr/>
        </p:nvSpPr>
        <p:spPr>
          <a:xfrm rot="3543305">
            <a:off x="8995630" y="4336132"/>
            <a:ext cx="1001660" cy="337352"/>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00"/>
                </a:solidFill>
                <a:effectLst/>
                <a:uLnTx/>
                <a:uFillTx/>
                <a:latin typeface="Calibri" panose="020F0502020204030204"/>
                <a:ea typeface="+mn-ea"/>
                <a:cs typeface="+mn-cs"/>
              </a:rPr>
              <a:t>Improved</a:t>
            </a:r>
          </a:p>
        </p:txBody>
      </p:sp>
    </p:spTree>
    <p:custDataLst>
      <p:custData r:id="rId1"/>
      <p:custData r:id="rId2"/>
    </p:custDataLst>
    <p:extLst>
      <p:ext uri="{BB962C8B-B14F-4D97-AF65-F5344CB8AC3E}">
        <p14:creationId xmlns:p14="http://schemas.microsoft.com/office/powerpoint/2010/main" val="2638195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712A13-34E1-1E7C-DDF2-2118FB2A7F98}"/>
              </a:ext>
            </a:extLst>
          </p:cNvPr>
          <p:cNvPicPr>
            <a:picLocks noChangeAspect="1"/>
          </p:cNvPicPr>
          <p:nvPr/>
        </p:nvPicPr>
        <p:blipFill>
          <a:blip r:embed="rId4"/>
          <a:stretch>
            <a:fillRect/>
          </a:stretch>
        </p:blipFill>
        <p:spPr>
          <a:xfrm>
            <a:off x="-7104" y="1456701"/>
            <a:ext cx="7236579" cy="4474852"/>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5" y="247972"/>
            <a:ext cx="10408534" cy="923925"/>
          </a:xfrm>
        </p:spPr>
        <p:txBody>
          <a:bodyPr/>
          <a:lstStyle/>
          <a:p>
            <a:r>
              <a:rPr lang="en-US" dirty="0"/>
              <a:t>PERFORMANCE ACTIONS</a:t>
            </a:r>
            <a:br>
              <a:rPr lang="en-US" dirty="0"/>
            </a:br>
            <a:r>
              <a:rPr lang="en-US" sz="2800" dirty="0"/>
              <a:t>2G KPI PERFORMANCE BSC SOUSSE CSSR</a:t>
            </a:r>
            <a:endParaRPr lang="en-US" dirty="0"/>
          </a:p>
        </p:txBody>
      </p:sp>
      <p:sp>
        <p:nvSpPr>
          <p:cNvPr id="24" name="TextBox 23">
            <a:extLst>
              <a:ext uri="{FF2B5EF4-FFF2-40B4-BE49-F238E27FC236}">
                <a16:creationId xmlns:a16="http://schemas.microsoft.com/office/drawing/2014/main" id="{B5AFC7CB-10CF-AB7E-8F20-4732EFD827B0}"/>
              </a:ext>
            </a:extLst>
          </p:cNvPr>
          <p:cNvSpPr txBox="1"/>
          <p:nvPr/>
        </p:nvSpPr>
        <p:spPr>
          <a:xfrm>
            <a:off x="7229475" y="1462387"/>
            <a:ext cx="4890025" cy="2246769"/>
          </a:xfrm>
          <a:prstGeom prst="rect">
            <a:avLst/>
          </a:prstGeom>
          <a:noFill/>
          <a:ln>
            <a:solidFill>
              <a:schemeClr val="tx1"/>
            </a:solidFill>
          </a:ln>
        </p:spPr>
        <p:txBody>
          <a:bodyPr wrap="square">
            <a:spAutoFit/>
          </a:bodyPr>
          <a:lstStyle/>
          <a:p>
            <a:r>
              <a:rPr lang="en-US" sz="1000" b="1" dirty="0"/>
              <a:t>CR Implemented :</a:t>
            </a:r>
          </a:p>
          <a:p>
            <a:endParaRPr lang="en-US" sz="1000" b="1" dirty="0"/>
          </a:p>
          <a:p>
            <a:r>
              <a:rPr lang="en-US" sz="1000" dirty="0">
                <a:solidFill>
                  <a:srgbClr val="FF0000"/>
                </a:solidFill>
                <a:highlight>
                  <a:srgbClr val="FFFF00"/>
                </a:highlight>
              </a:rPr>
              <a:t>1. </a:t>
            </a:r>
            <a:r>
              <a:rPr lang="en-US" sz="1000" dirty="0"/>
              <a:t>20231017_CR_2G_SOUSSE_MONASTIR_BA_List_Correction_DEL&amp;ADD(18 Oct)</a:t>
            </a:r>
          </a:p>
          <a:p>
            <a:r>
              <a:rPr lang="en-US" sz="1000" dirty="0">
                <a:solidFill>
                  <a:srgbClr val="FF0000"/>
                </a:solidFill>
                <a:highlight>
                  <a:srgbClr val="FFFF00"/>
                </a:highlight>
              </a:rPr>
              <a:t>2. </a:t>
            </a:r>
            <a:r>
              <a:rPr lang="en-US" sz="1000" dirty="0"/>
              <a:t>20231019_CR_Sousse_Monastir_2G_Parameter_Change(25 Oct)</a:t>
            </a:r>
          </a:p>
          <a:p>
            <a:r>
              <a:rPr lang="en-US" sz="1000" dirty="0">
                <a:solidFill>
                  <a:srgbClr val="FF0000"/>
                </a:solidFill>
                <a:highlight>
                  <a:srgbClr val="FFFF00"/>
                </a:highlight>
              </a:rPr>
              <a:t>3. </a:t>
            </a:r>
            <a:r>
              <a:rPr lang="en-US" sz="1000" dirty="0"/>
              <a:t>20231019_2GCR_Sousse_Monastir_Add_oneway_NB_Adj (19 Oct)</a:t>
            </a:r>
          </a:p>
          <a:p>
            <a:r>
              <a:rPr lang="en-US" sz="1000" dirty="0">
                <a:solidFill>
                  <a:srgbClr val="FF0000"/>
                </a:solidFill>
                <a:highlight>
                  <a:srgbClr val="FFFF00"/>
                </a:highlight>
              </a:rPr>
              <a:t>4. </a:t>
            </a:r>
            <a:r>
              <a:rPr lang="en-US" sz="1000" dirty="0"/>
              <a:t>20231019_CR_2G_audit_Sousse_Monastir_Parameter Changed (25Oct)</a:t>
            </a:r>
          </a:p>
          <a:p>
            <a:r>
              <a:rPr lang="en-US" sz="1000" dirty="0">
                <a:solidFill>
                  <a:srgbClr val="FF0000"/>
                </a:solidFill>
                <a:highlight>
                  <a:srgbClr val="FFFF00"/>
                </a:highlight>
              </a:rPr>
              <a:t>5</a:t>
            </a:r>
            <a:r>
              <a:rPr lang="en-US" sz="1000" dirty="0">
                <a:highlight>
                  <a:srgbClr val="FFFF00"/>
                </a:highlight>
              </a:rPr>
              <a:t>. </a:t>
            </a:r>
            <a:r>
              <a:rPr lang="en-US" sz="1000" dirty="0"/>
              <a:t>20231019_CR_2G_Parameter_Change (19 Oct)</a:t>
            </a:r>
          </a:p>
          <a:p>
            <a:r>
              <a:rPr lang="en-US" sz="1000" dirty="0">
                <a:solidFill>
                  <a:srgbClr val="FF0000"/>
                </a:solidFill>
                <a:highlight>
                  <a:srgbClr val="FFFF00"/>
                </a:highlight>
              </a:rPr>
              <a:t>6. </a:t>
            </a:r>
            <a:r>
              <a:rPr lang="en-US" sz="1000" dirty="0"/>
              <a:t>20231023_CR_2G_MONASTIR&amp;SOUSSE_Change _</a:t>
            </a:r>
            <a:r>
              <a:rPr lang="en-US" sz="1000" dirty="0" err="1"/>
              <a:t>Parameter_Mobility</a:t>
            </a:r>
            <a:endParaRPr lang="en-US" sz="1000" dirty="0"/>
          </a:p>
          <a:p>
            <a:r>
              <a:rPr lang="en-US" sz="1000" dirty="0"/>
              <a:t>	</a:t>
            </a:r>
            <a:r>
              <a:rPr lang="en-US" sz="1000" dirty="0" err="1"/>
              <a:t>for_Handover</a:t>
            </a:r>
            <a:r>
              <a:rPr lang="en-US" sz="1000" dirty="0"/>
              <a:t>(25Oct)</a:t>
            </a:r>
          </a:p>
          <a:p>
            <a:r>
              <a:rPr lang="en-US" sz="1000" dirty="0">
                <a:solidFill>
                  <a:srgbClr val="FF0000"/>
                </a:solidFill>
                <a:highlight>
                  <a:srgbClr val="FFFF00"/>
                </a:highlight>
              </a:rPr>
              <a:t>7. </a:t>
            </a:r>
            <a:r>
              <a:rPr lang="en-US" sz="1000" dirty="0"/>
              <a:t>20231023_CR_2G_MONASTIR&amp;SOUSSE_Change _</a:t>
            </a:r>
            <a:r>
              <a:rPr lang="en-US" sz="1000" dirty="0" err="1"/>
              <a:t>Parameter_Locating_ConnectionRelease_RLink_timeout</a:t>
            </a:r>
            <a:r>
              <a:rPr lang="en-US" sz="1000" dirty="0"/>
              <a:t> (24 Oct)</a:t>
            </a:r>
          </a:p>
          <a:p>
            <a:r>
              <a:rPr lang="en-US" sz="1000" dirty="0">
                <a:solidFill>
                  <a:srgbClr val="FF0000"/>
                </a:solidFill>
                <a:highlight>
                  <a:srgbClr val="FFFF00"/>
                </a:highlight>
              </a:rPr>
              <a:t>8. </a:t>
            </a:r>
            <a:r>
              <a:rPr lang="en-US" sz="1000" dirty="0"/>
              <a:t>20231025_CR_2G_021_SOUSSE_Worst_TBF_DL_SR_Ch_Parameter (25 Oct)</a:t>
            </a:r>
          </a:p>
          <a:p>
            <a:r>
              <a:rPr lang="en-US" sz="1000" dirty="0">
                <a:solidFill>
                  <a:srgbClr val="FF0000"/>
                </a:solidFill>
                <a:highlight>
                  <a:srgbClr val="FFFF00"/>
                </a:highlight>
              </a:rPr>
              <a:t>9. </a:t>
            </a:r>
            <a:r>
              <a:rPr lang="en-US" sz="1000" dirty="0"/>
              <a:t>220231103_CR_2G_Sousse_Ch_Parameter_Power_Control_Uplink (3 Nov)</a:t>
            </a:r>
          </a:p>
        </p:txBody>
      </p:sp>
      <p:cxnSp>
        <p:nvCxnSpPr>
          <p:cNvPr id="32" name="Straight Connector 31">
            <a:extLst>
              <a:ext uri="{FF2B5EF4-FFF2-40B4-BE49-F238E27FC236}">
                <a16:creationId xmlns:a16="http://schemas.microsoft.com/office/drawing/2014/main" id="{B4A280C8-ABA9-51FC-6295-FB67D584FE10}"/>
              </a:ext>
            </a:extLst>
          </p:cNvPr>
          <p:cNvCxnSpPr>
            <a:cxnSpLocks/>
          </p:cNvCxnSpPr>
          <p:nvPr/>
        </p:nvCxnSpPr>
        <p:spPr bwMode="auto">
          <a:xfrm flipH="1">
            <a:off x="3641290" y="1805414"/>
            <a:ext cx="3451" cy="3202814"/>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33" name="Straight Connector 32">
            <a:extLst>
              <a:ext uri="{FF2B5EF4-FFF2-40B4-BE49-F238E27FC236}">
                <a16:creationId xmlns:a16="http://schemas.microsoft.com/office/drawing/2014/main" id="{482BC9E4-AA35-6FFE-0E44-6726182B6303}"/>
              </a:ext>
            </a:extLst>
          </p:cNvPr>
          <p:cNvCxnSpPr>
            <a:cxnSpLocks/>
          </p:cNvCxnSpPr>
          <p:nvPr/>
        </p:nvCxnSpPr>
        <p:spPr bwMode="auto">
          <a:xfrm>
            <a:off x="4000332" y="1915149"/>
            <a:ext cx="1450" cy="3093079"/>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34" name="Straight Connector 33">
            <a:extLst>
              <a:ext uri="{FF2B5EF4-FFF2-40B4-BE49-F238E27FC236}">
                <a16:creationId xmlns:a16="http://schemas.microsoft.com/office/drawing/2014/main" id="{E9E05CCD-2276-503C-3D0B-A8B80B74C11B}"/>
              </a:ext>
            </a:extLst>
          </p:cNvPr>
          <p:cNvCxnSpPr>
            <a:cxnSpLocks/>
          </p:cNvCxnSpPr>
          <p:nvPr/>
        </p:nvCxnSpPr>
        <p:spPr bwMode="auto">
          <a:xfrm>
            <a:off x="4811830" y="1873998"/>
            <a:ext cx="0" cy="3134230"/>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35" name="Straight Connector 34">
            <a:extLst>
              <a:ext uri="{FF2B5EF4-FFF2-40B4-BE49-F238E27FC236}">
                <a16:creationId xmlns:a16="http://schemas.microsoft.com/office/drawing/2014/main" id="{047AB7C6-A828-7A0C-3E58-F5E7C2E64C5A}"/>
              </a:ext>
            </a:extLst>
          </p:cNvPr>
          <p:cNvCxnSpPr>
            <a:cxnSpLocks/>
          </p:cNvCxnSpPr>
          <p:nvPr/>
        </p:nvCxnSpPr>
        <p:spPr bwMode="auto">
          <a:xfrm>
            <a:off x="5013007" y="1662472"/>
            <a:ext cx="0" cy="3345756"/>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36" name="Straight Connector 35">
            <a:extLst>
              <a:ext uri="{FF2B5EF4-FFF2-40B4-BE49-F238E27FC236}">
                <a16:creationId xmlns:a16="http://schemas.microsoft.com/office/drawing/2014/main" id="{677EFA09-8100-FED5-8F2A-43801A4C4EC6}"/>
              </a:ext>
            </a:extLst>
          </p:cNvPr>
          <p:cNvCxnSpPr>
            <a:cxnSpLocks/>
          </p:cNvCxnSpPr>
          <p:nvPr/>
        </p:nvCxnSpPr>
        <p:spPr bwMode="auto">
          <a:xfrm>
            <a:off x="6787724" y="1805414"/>
            <a:ext cx="0" cy="3186592"/>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72" name="Decagon 71">
            <a:extLst>
              <a:ext uri="{FF2B5EF4-FFF2-40B4-BE49-F238E27FC236}">
                <a16:creationId xmlns:a16="http://schemas.microsoft.com/office/drawing/2014/main" id="{34638B9B-F8FA-55C0-F307-B69A96E69EE1}"/>
              </a:ext>
            </a:extLst>
          </p:cNvPr>
          <p:cNvSpPr/>
          <p:nvPr/>
        </p:nvSpPr>
        <p:spPr bwMode="auto">
          <a:xfrm>
            <a:off x="3541573" y="1729680"/>
            <a:ext cx="199434" cy="210313"/>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1</a:t>
            </a:r>
          </a:p>
        </p:txBody>
      </p:sp>
      <p:sp>
        <p:nvSpPr>
          <p:cNvPr id="73" name="Decagon 72">
            <a:extLst>
              <a:ext uri="{FF2B5EF4-FFF2-40B4-BE49-F238E27FC236}">
                <a16:creationId xmlns:a16="http://schemas.microsoft.com/office/drawing/2014/main" id="{66DC2FA3-C951-986A-2750-4ECACA3224AE}"/>
              </a:ext>
            </a:extLst>
          </p:cNvPr>
          <p:cNvSpPr/>
          <p:nvPr/>
        </p:nvSpPr>
        <p:spPr bwMode="auto">
          <a:xfrm>
            <a:off x="3791377" y="1703101"/>
            <a:ext cx="381650" cy="212048"/>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3, 5</a:t>
            </a:r>
          </a:p>
        </p:txBody>
      </p:sp>
      <p:sp>
        <p:nvSpPr>
          <p:cNvPr id="74" name="Decagon 73">
            <a:extLst>
              <a:ext uri="{FF2B5EF4-FFF2-40B4-BE49-F238E27FC236}">
                <a16:creationId xmlns:a16="http://schemas.microsoft.com/office/drawing/2014/main" id="{5C094238-3C60-B842-6619-93E380B8BB6E}"/>
              </a:ext>
            </a:extLst>
          </p:cNvPr>
          <p:cNvSpPr/>
          <p:nvPr/>
        </p:nvSpPr>
        <p:spPr bwMode="auto">
          <a:xfrm>
            <a:off x="4681185" y="1662166"/>
            <a:ext cx="235416" cy="212048"/>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7</a:t>
            </a:r>
          </a:p>
        </p:txBody>
      </p:sp>
      <p:sp>
        <p:nvSpPr>
          <p:cNvPr id="75" name="Decagon 74">
            <a:extLst>
              <a:ext uri="{FF2B5EF4-FFF2-40B4-BE49-F238E27FC236}">
                <a16:creationId xmlns:a16="http://schemas.microsoft.com/office/drawing/2014/main" id="{F785E182-ECA7-E72F-DDC4-577B7B6F9279}"/>
              </a:ext>
            </a:extLst>
          </p:cNvPr>
          <p:cNvSpPr/>
          <p:nvPr/>
        </p:nvSpPr>
        <p:spPr bwMode="auto">
          <a:xfrm>
            <a:off x="4798893" y="1451710"/>
            <a:ext cx="521732" cy="210762"/>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4, 6, 18</a:t>
            </a:r>
          </a:p>
        </p:txBody>
      </p:sp>
      <p:sp>
        <p:nvSpPr>
          <p:cNvPr id="77" name="Decagon 76">
            <a:extLst>
              <a:ext uri="{FF2B5EF4-FFF2-40B4-BE49-F238E27FC236}">
                <a16:creationId xmlns:a16="http://schemas.microsoft.com/office/drawing/2014/main" id="{B93C6045-6D13-D082-371E-6BC8E3F5EE3A}"/>
              </a:ext>
            </a:extLst>
          </p:cNvPr>
          <p:cNvSpPr/>
          <p:nvPr/>
        </p:nvSpPr>
        <p:spPr bwMode="auto">
          <a:xfrm>
            <a:off x="6637597" y="1645013"/>
            <a:ext cx="233780" cy="196009"/>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9</a:t>
            </a:r>
          </a:p>
        </p:txBody>
      </p:sp>
      <p:sp>
        <p:nvSpPr>
          <p:cNvPr id="78" name="TextBox 77">
            <a:extLst>
              <a:ext uri="{FF2B5EF4-FFF2-40B4-BE49-F238E27FC236}">
                <a16:creationId xmlns:a16="http://schemas.microsoft.com/office/drawing/2014/main" id="{42F27DBE-D5C0-15F5-9B35-5EBCE8A74E76}"/>
              </a:ext>
            </a:extLst>
          </p:cNvPr>
          <p:cNvSpPr txBox="1"/>
          <p:nvPr/>
        </p:nvSpPr>
        <p:spPr>
          <a:xfrm>
            <a:off x="21568" y="5950947"/>
            <a:ext cx="12097931" cy="545168"/>
          </a:xfrm>
          <a:prstGeom prst="rect">
            <a:avLst/>
          </a:prstGeom>
          <a:noFill/>
          <a:ln>
            <a:solidFill>
              <a:schemeClr val="tx1"/>
            </a:solidFill>
          </a:ln>
        </p:spPr>
        <p:txBody>
          <a:bodyPr vert="horz" wrap="none" lIns="72000" tIns="36000" rIns="72000" bIns="36000" rtlCol="0" anchor="t">
            <a:noAutofit/>
          </a:bodyPr>
          <a:lstStyle/>
          <a:p>
            <a:pPr marR="0" algn="l" defTabSz="914400" rtl="0" eaLnBrk="1" fontAlgn="base" latinLnBrk="0" hangingPunct="1">
              <a:lnSpc>
                <a:spcPct val="100000"/>
              </a:lnSpc>
              <a:spcBef>
                <a:spcPts val="800"/>
              </a:spcBef>
              <a:spcAft>
                <a:spcPct val="0"/>
              </a:spcAft>
              <a:buClrTx/>
              <a:buSzTx/>
              <a:tabLst/>
            </a:pPr>
            <a:r>
              <a:rPr lang="en-US" sz="1400" kern="1000" spc="-30" dirty="0">
                <a:solidFill>
                  <a:schemeClr val="tx1"/>
                </a:solidFill>
                <a:latin typeface="Ericsson Hilda"/>
                <a:ea typeface="+mn-ea"/>
                <a:cs typeface="+mn-cs"/>
              </a:rPr>
              <a:t>CR already implemented on BSC SOUSSE (detail CR implementation on chart above), with result Improvement on CSSR.  </a:t>
            </a:r>
            <a:endParaRPr kumimoji="0" lang="en-US" sz="1400" b="0" i="0" u="none" strike="noStrike" kern="1000" cap="none" spc="-30" normalizeH="0" baseline="0" noProof="0" dirty="0">
              <a:ln>
                <a:noFill/>
              </a:ln>
              <a:solidFill>
                <a:schemeClr val="tx1"/>
              </a:solidFill>
              <a:effectLst/>
              <a:uLnTx/>
              <a:uFillTx/>
              <a:latin typeface="Ericsson Hilda"/>
              <a:ea typeface="+mn-ea"/>
              <a:cs typeface="+mn-cs"/>
            </a:endParaRPr>
          </a:p>
        </p:txBody>
      </p:sp>
      <p:sp>
        <p:nvSpPr>
          <p:cNvPr id="79" name="Arrow: Right 78">
            <a:extLst>
              <a:ext uri="{FF2B5EF4-FFF2-40B4-BE49-F238E27FC236}">
                <a16:creationId xmlns:a16="http://schemas.microsoft.com/office/drawing/2014/main" id="{A0E7EB36-3111-444F-DC59-86B2C6FE26E8}"/>
              </a:ext>
            </a:extLst>
          </p:cNvPr>
          <p:cNvSpPr/>
          <p:nvPr/>
        </p:nvSpPr>
        <p:spPr bwMode="auto">
          <a:xfrm rot="20950285">
            <a:off x="4225581" y="3783584"/>
            <a:ext cx="2301595" cy="591419"/>
          </a:xfrm>
          <a:prstGeom prst="rightArrow">
            <a:avLst/>
          </a:prstGeom>
          <a:solidFill>
            <a:schemeClr val="accent1">
              <a:lumMod val="40000"/>
              <a:lumOff val="6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ctr">
              <a:spcBef>
                <a:spcPts val="800"/>
              </a:spcBef>
            </a:pPr>
            <a:r>
              <a:rPr lang="en-US" sz="1400" dirty="0">
                <a:solidFill>
                  <a:schemeClr val="tx1"/>
                </a:solidFill>
                <a:latin typeface="+mn-lt"/>
              </a:rPr>
              <a:t>Trending Improved</a:t>
            </a:r>
          </a:p>
        </p:txBody>
      </p:sp>
      <p:pic>
        <p:nvPicPr>
          <p:cNvPr id="3" name="Picture 2" descr="image001">
            <a:extLst>
              <a:ext uri="{FF2B5EF4-FFF2-40B4-BE49-F238E27FC236}">
                <a16:creationId xmlns:a16="http://schemas.microsoft.com/office/drawing/2014/main" id="{149F86B4-6188-CADA-0021-41EA0A70B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72540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8CBDE-CAF9-8EAA-D752-0ABF36EE16F4}"/>
              </a:ext>
            </a:extLst>
          </p:cNvPr>
          <p:cNvPicPr>
            <a:picLocks noChangeAspect="1"/>
          </p:cNvPicPr>
          <p:nvPr/>
        </p:nvPicPr>
        <p:blipFill>
          <a:blip r:embed="rId4"/>
          <a:stretch>
            <a:fillRect/>
          </a:stretch>
        </p:blipFill>
        <p:spPr>
          <a:xfrm>
            <a:off x="51606" y="1392852"/>
            <a:ext cx="7571888" cy="3895682"/>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5" y="161130"/>
            <a:ext cx="10941050" cy="923925"/>
          </a:xfrm>
        </p:spPr>
        <p:txBody>
          <a:bodyPr/>
          <a:lstStyle/>
          <a:p>
            <a:r>
              <a:rPr lang="en-US" dirty="0"/>
              <a:t>PERFORMANCE ACTIONS</a:t>
            </a:r>
            <a:br>
              <a:rPr lang="en-US" dirty="0"/>
            </a:br>
            <a:r>
              <a:rPr lang="en-US" sz="2800" dirty="0"/>
              <a:t>2G KPI PERFORMANCE BSC MONASTIR HOSR</a:t>
            </a:r>
            <a:br>
              <a:rPr lang="en-US" sz="2800" dirty="0"/>
            </a:br>
            <a:endParaRPr lang="en-US" dirty="0"/>
          </a:p>
        </p:txBody>
      </p:sp>
      <p:sp>
        <p:nvSpPr>
          <p:cNvPr id="12" name="TextBox 11">
            <a:extLst>
              <a:ext uri="{FF2B5EF4-FFF2-40B4-BE49-F238E27FC236}">
                <a16:creationId xmlns:a16="http://schemas.microsoft.com/office/drawing/2014/main" id="{EA3EB651-950A-42A2-C8FA-F422891A8971}"/>
              </a:ext>
            </a:extLst>
          </p:cNvPr>
          <p:cNvSpPr txBox="1"/>
          <p:nvPr/>
        </p:nvSpPr>
        <p:spPr>
          <a:xfrm>
            <a:off x="7720902" y="1405139"/>
            <a:ext cx="4331493" cy="3708708"/>
          </a:xfrm>
          <a:prstGeom prst="rect">
            <a:avLst/>
          </a:prstGeom>
          <a:noFill/>
          <a:ln>
            <a:solidFill>
              <a:schemeClr val="tx1"/>
            </a:solidFill>
          </a:ln>
        </p:spPr>
        <p:txBody>
          <a:bodyPr wrap="square">
            <a:spAutoFit/>
          </a:bodyPr>
          <a:lstStyle/>
          <a:p>
            <a:r>
              <a:rPr lang="en-US" sz="1000" b="1" dirty="0"/>
              <a:t>CR IMPLEMENTED :</a:t>
            </a:r>
          </a:p>
          <a:p>
            <a:endParaRPr lang="en-US" sz="900" dirty="0"/>
          </a:p>
          <a:p>
            <a:r>
              <a:rPr lang="en-US" sz="900" dirty="0">
                <a:solidFill>
                  <a:srgbClr val="FF0000"/>
                </a:solidFill>
                <a:highlight>
                  <a:srgbClr val="FFFF00"/>
                </a:highlight>
              </a:rPr>
              <a:t>1. </a:t>
            </a:r>
            <a:r>
              <a:rPr lang="en-US" sz="900" dirty="0"/>
              <a:t>20231013_CR_2G_MONASTIR&amp;SOUSSE_gerancellrelation</a:t>
            </a:r>
          </a:p>
          <a:p>
            <a:r>
              <a:rPr lang="en-US" sz="900" dirty="0"/>
              <a:t>_</a:t>
            </a:r>
            <a:r>
              <a:rPr lang="en-US" sz="900" dirty="0" err="1"/>
              <a:t>create_NB</a:t>
            </a:r>
            <a:r>
              <a:rPr lang="en-US" sz="900" dirty="0"/>
              <a:t> (16 Oct)</a:t>
            </a:r>
          </a:p>
          <a:p>
            <a:r>
              <a:rPr lang="en-US" sz="900" dirty="0">
                <a:solidFill>
                  <a:srgbClr val="FF0000"/>
                </a:solidFill>
                <a:highlight>
                  <a:srgbClr val="FFFF00"/>
                </a:highlight>
              </a:rPr>
              <a:t>2.</a:t>
            </a:r>
            <a:r>
              <a:rPr lang="en-US" sz="900" dirty="0">
                <a:highlight>
                  <a:srgbClr val="FFFF00"/>
                </a:highlight>
              </a:rPr>
              <a:t> </a:t>
            </a:r>
            <a:r>
              <a:rPr lang="en-US" sz="900" dirty="0"/>
              <a:t>20231017_CR_2G_SOUSSE_MONASTIR_BA_List_</a:t>
            </a:r>
          </a:p>
          <a:p>
            <a:r>
              <a:rPr lang="en-US" sz="900" dirty="0" err="1"/>
              <a:t>Correction_DEL&amp;ADD</a:t>
            </a:r>
            <a:r>
              <a:rPr lang="en-US" sz="900" dirty="0"/>
              <a:t> (18 Oct)</a:t>
            </a:r>
          </a:p>
          <a:p>
            <a:r>
              <a:rPr lang="en-US" sz="900" dirty="0">
                <a:solidFill>
                  <a:srgbClr val="FF0000"/>
                </a:solidFill>
                <a:highlight>
                  <a:srgbClr val="FFFF00"/>
                </a:highlight>
              </a:rPr>
              <a:t>3. </a:t>
            </a:r>
            <a:r>
              <a:rPr lang="en-US" sz="900" dirty="0"/>
              <a:t>20231017_CR_2G_MONASTIR_Change_Parameter_Gerancell (18 Oct)</a:t>
            </a:r>
          </a:p>
          <a:p>
            <a:r>
              <a:rPr lang="en-US" sz="900" dirty="0">
                <a:solidFill>
                  <a:srgbClr val="FF0000"/>
                </a:solidFill>
                <a:highlight>
                  <a:srgbClr val="FFFF00"/>
                </a:highlight>
              </a:rPr>
              <a:t>4. </a:t>
            </a:r>
            <a:r>
              <a:rPr lang="en-US" sz="900" dirty="0"/>
              <a:t>20231019_CR_Sousse_Monastir_2G_Parameter_Change(25 Oct)</a:t>
            </a:r>
          </a:p>
          <a:p>
            <a:r>
              <a:rPr lang="en-US" sz="900" dirty="0">
                <a:solidFill>
                  <a:srgbClr val="FF0000"/>
                </a:solidFill>
                <a:highlight>
                  <a:srgbClr val="FFFF00"/>
                </a:highlight>
              </a:rPr>
              <a:t>5. </a:t>
            </a:r>
            <a:r>
              <a:rPr lang="en-US" sz="900" dirty="0"/>
              <a:t>20231019_2GCR_Sousse_Monastir_Add_oneway_NB_Adj (19 Oct)</a:t>
            </a:r>
          </a:p>
          <a:p>
            <a:r>
              <a:rPr lang="en-US" sz="900" dirty="0">
                <a:solidFill>
                  <a:srgbClr val="FF0000"/>
                </a:solidFill>
                <a:highlight>
                  <a:srgbClr val="FFFF00"/>
                </a:highlight>
              </a:rPr>
              <a:t>6. </a:t>
            </a:r>
            <a:r>
              <a:rPr lang="en-US" sz="900" dirty="0"/>
              <a:t>20231019_2GCR_Sousse_Monastir_Add_oneway_NB_Adj (19 Oct)</a:t>
            </a:r>
          </a:p>
          <a:p>
            <a:r>
              <a:rPr lang="en-US" sz="900" dirty="0">
                <a:solidFill>
                  <a:srgbClr val="FF0000"/>
                </a:solidFill>
                <a:highlight>
                  <a:srgbClr val="FFFF00"/>
                </a:highlight>
              </a:rPr>
              <a:t>7. </a:t>
            </a:r>
            <a:r>
              <a:rPr lang="en-US" sz="900" dirty="0"/>
              <a:t>20231019_CR_2G_audit_Sousse_Monastir_Parameter Changed (25 Oct)</a:t>
            </a:r>
          </a:p>
          <a:p>
            <a:r>
              <a:rPr lang="en-US" sz="900" dirty="0">
                <a:solidFill>
                  <a:srgbClr val="FF0000"/>
                </a:solidFill>
                <a:highlight>
                  <a:srgbClr val="FFFF00"/>
                </a:highlight>
              </a:rPr>
              <a:t>8. </a:t>
            </a:r>
            <a:r>
              <a:rPr lang="en-US" sz="900" dirty="0"/>
              <a:t>20231019_CR_2G_Parameter_Change (19 Oct)</a:t>
            </a:r>
          </a:p>
          <a:p>
            <a:r>
              <a:rPr lang="en-US" sz="900" dirty="0">
                <a:solidFill>
                  <a:srgbClr val="FF0000"/>
                </a:solidFill>
                <a:highlight>
                  <a:srgbClr val="FFFF00"/>
                </a:highlight>
              </a:rPr>
              <a:t>9. </a:t>
            </a:r>
            <a:r>
              <a:rPr lang="en-US" sz="900" dirty="0"/>
              <a:t>20231023_CR_2G_MONASTIR&amp;SOUSSE_Change _</a:t>
            </a:r>
            <a:r>
              <a:rPr lang="en-US" sz="900" dirty="0" err="1"/>
              <a:t>Parameter_Mobility_for_Handover</a:t>
            </a:r>
            <a:r>
              <a:rPr lang="en-US" sz="900" dirty="0"/>
              <a:t> (25 Oct)</a:t>
            </a:r>
          </a:p>
          <a:p>
            <a:r>
              <a:rPr lang="en-US" sz="900" dirty="0">
                <a:solidFill>
                  <a:srgbClr val="FF0000"/>
                </a:solidFill>
                <a:highlight>
                  <a:srgbClr val="FFFF00"/>
                </a:highlight>
              </a:rPr>
              <a:t>10. </a:t>
            </a:r>
            <a:r>
              <a:rPr lang="en-US" sz="900" dirty="0"/>
              <a:t>20231023_CR_2G_MONASTIR&amp;SOUSSE_Change _</a:t>
            </a:r>
            <a:r>
              <a:rPr lang="en-US" sz="900" dirty="0" err="1"/>
              <a:t>Parameter_Locating_ConnectionRelease_RLink_timeout</a:t>
            </a:r>
            <a:r>
              <a:rPr lang="en-US" sz="900" dirty="0"/>
              <a:t> (24 Oct)</a:t>
            </a:r>
          </a:p>
          <a:p>
            <a:r>
              <a:rPr lang="en-US" sz="900" dirty="0">
                <a:solidFill>
                  <a:srgbClr val="FF0000"/>
                </a:solidFill>
                <a:highlight>
                  <a:srgbClr val="FFFF00"/>
                </a:highlight>
              </a:rPr>
              <a:t>11. </a:t>
            </a:r>
            <a:r>
              <a:rPr lang="en-US" sz="900" dirty="0"/>
              <a:t>20231026_CR_2G_FastReturnToLTE_Sousse_Monastir (26 Oct).</a:t>
            </a:r>
          </a:p>
          <a:p>
            <a:r>
              <a:rPr lang="en-US" sz="900" dirty="0">
                <a:solidFill>
                  <a:srgbClr val="FF0000"/>
                </a:solidFill>
                <a:highlight>
                  <a:srgbClr val="FFFF00"/>
                </a:highlight>
              </a:rPr>
              <a:t>12. </a:t>
            </a:r>
            <a:r>
              <a:rPr lang="en-US" sz="900" dirty="0"/>
              <a:t>20231027_CR_2G_electricalAntennaTilt_Monastir_Mahdia (3 Nov)</a:t>
            </a:r>
          </a:p>
          <a:p>
            <a:r>
              <a:rPr lang="en-US" sz="900" dirty="0">
                <a:solidFill>
                  <a:srgbClr val="FF0000"/>
                </a:solidFill>
                <a:highlight>
                  <a:srgbClr val="FFFF00"/>
                </a:highlight>
              </a:rPr>
              <a:t>13. </a:t>
            </a:r>
            <a:r>
              <a:rPr lang="en-US" sz="900" dirty="0"/>
              <a:t>220231027_CR_2G_Monastir_Mahdia_Worst_Cells_Ch_Parameter PC Handover (3 Nov).</a:t>
            </a:r>
          </a:p>
          <a:p>
            <a:r>
              <a:rPr lang="en-US" sz="900" dirty="0">
                <a:solidFill>
                  <a:srgbClr val="FF0000"/>
                </a:solidFill>
                <a:highlight>
                  <a:srgbClr val="FFFF00"/>
                </a:highlight>
              </a:rPr>
              <a:t>14. </a:t>
            </a:r>
            <a:r>
              <a:rPr lang="en-US" sz="900" dirty="0"/>
              <a:t>20231030_CR_2G_Neighbour_relation_deletion_Monastir_Mahdia (31 Oct)</a:t>
            </a:r>
          </a:p>
          <a:p>
            <a:r>
              <a:rPr lang="en-US" sz="900" dirty="0">
                <a:solidFill>
                  <a:srgbClr val="FF0000"/>
                </a:solidFill>
                <a:highlight>
                  <a:srgbClr val="FFFF00"/>
                </a:highlight>
              </a:rPr>
              <a:t>15. </a:t>
            </a:r>
            <a:r>
              <a:rPr lang="en-US" sz="900" dirty="0"/>
              <a:t>20231031_CR_2G_Monastir_Mahdia_NCCPERM_update (31 Oct)</a:t>
            </a:r>
          </a:p>
          <a:p>
            <a:r>
              <a:rPr lang="en-US" sz="900" dirty="0">
                <a:solidFill>
                  <a:srgbClr val="FF0000"/>
                </a:solidFill>
                <a:highlight>
                  <a:srgbClr val="FFFF00"/>
                </a:highlight>
              </a:rPr>
              <a:t>16. </a:t>
            </a:r>
            <a:r>
              <a:rPr lang="en-US" sz="900" dirty="0"/>
              <a:t>20231031_CR_2G_Neighbour_relation_addition_deletion_Monastir</a:t>
            </a:r>
          </a:p>
          <a:p>
            <a:r>
              <a:rPr lang="en-US" sz="900" dirty="0"/>
              <a:t>_</a:t>
            </a:r>
            <a:r>
              <a:rPr lang="en-US" sz="900" dirty="0" err="1"/>
              <a:t>Mahdia</a:t>
            </a:r>
            <a:r>
              <a:rPr lang="en-US" sz="900" dirty="0"/>
              <a:t> (1 Nov).</a:t>
            </a:r>
          </a:p>
          <a:p>
            <a:r>
              <a:rPr lang="en-US" sz="900" dirty="0">
                <a:solidFill>
                  <a:srgbClr val="FF0000"/>
                </a:solidFill>
                <a:highlight>
                  <a:srgbClr val="FFFF00"/>
                </a:highlight>
              </a:rPr>
              <a:t>17. </a:t>
            </a:r>
            <a:r>
              <a:rPr lang="en-US" sz="900" dirty="0"/>
              <a:t>20231102_CR_2G_BCCH_collisions_retune_Monastir_Mahdia (3 Nov)</a:t>
            </a:r>
          </a:p>
          <a:p>
            <a:endParaRPr lang="en-US" sz="900" dirty="0"/>
          </a:p>
        </p:txBody>
      </p:sp>
      <p:cxnSp>
        <p:nvCxnSpPr>
          <p:cNvPr id="23" name="Straight Connector 22">
            <a:extLst>
              <a:ext uri="{FF2B5EF4-FFF2-40B4-BE49-F238E27FC236}">
                <a16:creationId xmlns:a16="http://schemas.microsoft.com/office/drawing/2014/main" id="{F87F4165-A12C-37F8-B4F1-839AC2D61C44}"/>
              </a:ext>
            </a:extLst>
          </p:cNvPr>
          <p:cNvCxnSpPr>
            <a:cxnSpLocks/>
          </p:cNvCxnSpPr>
          <p:nvPr/>
        </p:nvCxnSpPr>
        <p:spPr bwMode="auto">
          <a:xfrm>
            <a:off x="2387710" y="1591744"/>
            <a:ext cx="0" cy="2970767"/>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24" name="Straight Connector 23">
            <a:extLst>
              <a:ext uri="{FF2B5EF4-FFF2-40B4-BE49-F238E27FC236}">
                <a16:creationId xmlns:a16="http://schemas.microsoft.com/office/drawing/2014/main" id="{BBBA563F-3B05-256D-6464-96B2A4B88532}"/>
              </a:ext>
            </a:extLst>
          </p:cNvPr>
          <p:cNvCxnSpPr>
            <a:cxnSpLocks/>
          </p:cNvCxnSpPr>
          <p:nvPr/>
        </p:nvCxnSpPr>
        <p:spPr bwMode="auto">
          <a:xfrm>
            <a:off x="2915291" y="1591744"/>
            <a:ext cx="0" cy="2970767"/>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25" name="Straight Connector 24">
            <a:extLst>
              <a:ext uri="{FF2B5EF4-FFF2-40B4-BE49-F238E27FC236}">
                <a16:creationId xmlns:a16="http://schemas.microsoft.com/office/drawing/2014/main" id="{DD2FE97B-092C-8A0A-9FB0-AEFD4E21FAD2}"/>
              </a:ext>
            </a:extLst>
          </p:cNvPr>
          <p:cNvCxnSpPr>
            <a:cxnSpLocks/>
          </p:cNvCxnSpPr>
          <p:nvPr/>
        </p:nvCxnSpPr>
        <p:spPr bwMode="auto">
          <a:xfrm>
            <a:off x="3171520" y="1490186"/>
            <a:ext cx="0" cy="3072325"/>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26" name="Straight Connector 25">
            <a:extLst>
              <a:ext uri="{FF2B5EF4-FFF2-40B4-BE49-F238E27FC236}">
                <a16:creationId xmlns:a16="http://schemas.microsoft.com/office/drawing/2014/main" id="{7A837135-8B44-4038-67B2-74111EA6019D}"/>
              </a:ext>
            </a:extLst>
          </p:cNvPr>
          <p:cNvCxnSpPr>
            <a:cxnSpLocks/>
          </p:cNvCxnSpPr>
          <p:nvPr/>
        </p:nvCxnSpPr>
        <p:spPr bwMode="auto">
          <a:xfrm flipH="1">
            <a:off x="4694668" y="1766607"/>
            <a:ext cx="17001" cy="2798921"/>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27" name="Straight Connector 26">
            <a:extLst>
              <a:ext uri="{FF2B5EF4-FFF2-40B4-BE49-F238E27FC236}">
                <a16:creationId xmlns:a16="http://schemas.microsoft.com/office/drawing/2014/main" id="{175B8155-243D-C3A3-A957-E77E3F1CBF80}"/>
              </a:ext>
            </a:extLst>
          </p:cNvPr>
          <p:cNvCxnSpPr>
            <a:cxnSpLocks/>
          </p:cNvCxnSpPr>
          <p:nvPr/>
        </p:nvCxnSpPr>
        <p:spPr bwMode="auto">
          <a:xfrm>
            <a:off x="4979874" y="1897626"/>
            <a:ext cx="0" cy="2667902"/>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29" name="Decagon 28">
            <a:extLst>
              <a:ext uri="{FF2B5EF4-FFF2-40B4-BE49-F238E27FC236}">
                <a16:creationId xmlns:a16="http://schemas.microsoft.com/office/drawing/2014/main" id="{67B24D00-BA54-9CA1-051A-56BB5DA8287D}"/>
              </a:ext>
            </a:extLst>
          </p:cNvPr>
          <p:cNvSpPr/>
          <p:nvPr/>
        </p:nvSpPr>
        <p:spPr bwMode="auto">
          <a:xfrm>
            <a:off x="2290302" y="1529911"/>
            <a:ext cx="194815" cy="146624"/>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1</a:t>
            </a:r>
          </a:p>
        </p:txBody>
      </p:sp>
      <p:sp>
        <p:nvSpPr>
          <p:cNvPr id="30" name="Decagon 29">
            <a:extLst>
              <a:ext uri="{FF2B5EF4-FFF2-40B4-BE49-F238E27FC236}">
                <a16:creationId xmlns:a16="http://schemas.microsoft.com/office/drawing/2014/main" id="{B2F29DCB-7783-AD42-52FA-CA01BB76057D}"/>
              </a:ext>
            </a:extLst>
          </p:cNvPr>
          <p:cNvSpPr/>
          <p:nvPr/>
        </p:nvSpPr>
        <p:spPr bwMode="auto">
          <a:xfrm>
            <a:off x="2686651" y="1495313"/>
            <a:ext cx="381768" cy="152561"/>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2, 3</a:t>
            </a:r>
          </a:p>
        </p:txBody>
      </p:sp>
      <p:sp>
        <p:nvSpPr>
          <p:cNvPr id="33" name="Decagon 32">
            <a:extLst>
              <a:ext uri="{FF2B5EF4-FFF2-40B4-BE49-F238E27FC236}">
                <a16:creationId xmlns:a16="http://schemas.microsoft.com/office/drawing/2014/main" id="{3B2D7643-6B6F-46C2-8A71-AC88895DAE1C}"/>
              </a:ext>
            </a:extLst>
          </p:cNvPr>
          <p:cNvSpPr/>
          <p:nvPr/>
        </p:nvSpPr>
        <p:spPr bwMode="auto">
          <a:xfrm>
            <a:off x="4528256" y="1481896"/>
            <a:ext cx="490946" cy="284711"/>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4, 7,9</a:t>
            </a:r>
          </a:p>
        </p:txBody>
      </p:sp>
      <p:sp>
        <p:nvSpPr>
          <p:cNvPr id="35" name="Decagon 34">
            <a:extLst>
              <a:ext uri="{FF2B5EF4-FFF2-40B4-BE49-F238E27FC236}">
                <a16:creationId xmlns:a16="http://schemas.microsoft.com/office/drawing/2014/main" id="{630891D9-C51B-9DC7-ADE6-0E9FBD4AB245}"/>
              </a:ext>
            </a:extLst>
          </p:cNvPr>
          <p:cNvSpPr/>
          <p:nvPr/>
        </p:nvSpPr>
        <p:spPr bwMode="auto">
          <a:xfrm>
            <a:off x="2929996" y="1323053"/>
            <a:ext cx="483048" cy="158843"/>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5, 6, 8</a:t>
            </a:r>
          </a:p>
        </p:txBody>
      </p:sp>
      <p:sp>
        <p:nvSpPr>
          <p:cNvPr id="36" name="Decagon 35">
            <a:extLst>
              <a:ext uri="{FF2B5EF4-FFF2-40B4-BE49-F238E27FC236}">
                <a16:creationId xmlns:a16="http://schemas.microsoft.com/office/drawing/2014/main" id="{D446FFE7-C520-508A-8F3D-70CBC0D7CE7E}"/>
              </a:ext>
            </a:extLst>
          </p:cNvPr>
          <p:cNvSpPr/>
          <p:nvPr/>
        </p:nvSpPr>
        <p:spPr bwMode="auto">
          <a:xfrm>
            <a:off x="4799550" y="1775314"/>
            <a:ext cx="360647" cy="227403"/>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11</a:t>
            </a:r>
          </a:p>
        </p:txBody>
      </p:sp>
      <p:sp>
        <p:nvSpPr>
          <p:cNvPr id="37" name="Arrow: Right 36">
            <a:extLst>
              <a:ext uri="{FF2B5EF4-FFF2-40B4-BE49-F238E27FC236}">
                <a16:creationId xmlns:a16="http://schemas.microsoft.com/office/drawing/2014/main" id="{6DE0C9A9-6963-57D6-945D-56F3AF5812B0}"/>
              </a:ext>
            </a:extLst>
          </p:cNvPr>
          <p:cNvSpPr/>
          <p:nvPr/>
        </p:nvSpPr>
        <p:spPr bwMode="auto">
          <a:xfrm rot="21344911">
            <a:off x="4923154" y="4095466"/>
            <a:ext cx="2499384" cy="591419"/>
          </a:xfrm>
          <a:prstGeom prst="rightArrow">
            <a:avLst/>
          </a:prstGeom>
          <a:solidFill>
            <a:schemeClr val="accent1">
              <a:lumMod val="40000"/>
              <a:lumOff val="6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ctr">
              <a:spcBef>
                <a:spcPts val="800"/>
              </a:spcBef>
            </a:pPr>
            <a:r>
              <a:rPr lang="en-US" sz="1400" dirty="0">
                <a:solidFill>
                  <a:schemeClr val="tx1"/>
                </a:solidFill>
                <a:latin typeface="+mn-lt"/>
              </a:rPr>
              <a:t>Trending Improved</a:t>
            </a:r>
          </a:p>
        </p:txBody>
      </p:sp>
      <p:sp>
        <p:nvSpPr>
          <p:cNvPr id="39" name="Content Placeholder 2">
            <a:extLst>
              <a:ext uri="{FF2B5EF4-FFF2-40B4-BE49-F238E27FC236}">
                <a16:creationId xmlns:a16="http://schemas.microsoft.com/office/drawing/2014/main" id="{314CAC27-2B83-F9DA-E58F-D8FC862BA4F0}"/>
              </a:ext>
            </a:extLst>
          </p:cNvPr>
          <p:cNvSpPr txBox="1">
            <a:spLocks/>
          </p:cNvSpPr>
          <p:nvPr/>
        </p:nvSpPr>
        <p:spPr>
          <a:xfrm>
            <a:off x="51605" y="5358333"/>
            <a:ext cx="12000790" cy="796661"/>
          </a:xfrm>
          <a:prstGeom prst="rect">
            <a:avLst/>
          </a:prstGeom>
          <a:noFill/>
          <a:ln>
            <a:solidFill>
              <a:schemeClr val="tx1"/>
            </a:solidFill>
          </a:ln>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400" dirty="0">
                <a:ea typeface="Calibri"/>
                <a:cs typeface="Calibri"/>
              </a:rPr>
              <a:t>CSSR Region Monastir, since W42, Have trending increased. Detail CR implemented, shown in above table.</a:t>
            </a:r>
          </a:p>
          <a:p>
            <a:pPr marL="0" indent="0">
              <a:buFont typeface="Ericsson Hilda" panose="00000500000000000000" pitchFamily="2" charset="0"/>
              <a:buNone/>
            </a:pPr>
            <a:r>
              <a:rPr lang="en-US" sz="1400" dirty="0">
                <a:ea typeface="Calibri"/>
                <a:cs typeface="Calibri"/>
              </a:rPr>
              <a:t>HOSR improved after add relation, correction NCCPERM.</a:t>
            </a:r>
          </a:p>
          <a:p>
            <a:endParaRPr lang="en-US" dirty="0"/>
          </a:p>
        </p:txBody>
      </p:sp>
      <p:cxnSp>
        <p:nvCxnSpPr>
          <p:cNvPr id="44" name="Straight Connector 43">
            <a:extLst>
              <a:ext uri="{FF2B5EF4-FFF2-40B4-BE49-F238E27FC236}">
                <a16:creationId xmlns:a16="http://schemas.microsoft.com/office/drawing/2014/main" id="{850E272A-9468-A153-2B61-50B28C62732E}"/>
              </a:ext>
            </a:extLst>
          </p:cNvPr>
          <p:cNvCxnSpPr>
            <a:cxnSpLocks/>
          </p:cNvCxnSpPr>
          <p:nvPr/>
        </p:nvCxnSpPr>
        <p:spPr bwMode="auto">
          <a:xfrm>
            <a:off x="4459336" y="1571593"/>
            <a:ext cx="0" cy="2990918"/>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45" name="Decagon 44">
            <a:extLst>
              <a:ext uri="{FF2B5EF4-FFF2-40B4-BE49-F238E27FC236}">
                <a16:creationId xmlns:a16="http://schemas.microsoft.com/office/drawing/2014/main" id="{2D8B0707-D628-091B-3AF2-37537967D523}"/>
              </a:ext>
            </a:extLst>
          </p:cNvPr>
          <p:cNvSpPr/>
          <p:nvPr/>
        </p:nvSpPr>
        <p:spPr bwMode="auto">
          <a:xfrm>
            <a:off x="4244697" y="1374113"/>
            <a:ext cx="314393" cy="197480"/>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10</a:t>
            </a:r>
          </a:p>
        </p:txBody>
      </p:sp>
      <p:cxnSp>
        <p:nvCxnSpPr>
          <p:cNvPr id="6" name="Straight Connector 5">
            <a:extLst>
              <a:ext uri="{FF2B5EF4-FFF2-40B4-BE49-F238E27FC236}">
                <a16:creationId xmlns:a16="http://schemas.microsoft.com/office/drawing/2014/main" id="{2C5855A6-FC8E-CDC0-9CB3-A36C43F6DAAC}"/>
              </a:ext>
            </a:extLst>
          </p:cNvPr>
          <p:cNvCxnSpPr>
            <a:cxnSpLocks/>
          </p:cNvCxnSpPr>
          <p:nvPr/>
        </p:nvCxnSpPr>
        <p:spPr bwMode="auto">
          <a:xfrm>
            <a:off x="7059396" y="1603223"/>
            <a:ext cx="1" cy="3067396"/>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8" name="Straight Connector 7">
            <a:extLst>
              <a:ext uri="{FF2B5EF4-FFF2-40B4-BE49-F238E27FC236}">
                <a16:creationId xmlns:a16="http://schemas.microsoft.com/office/drawing/2014/main" id="{33E970E5-2BCD-199D-8877-FAFC95E9AC7F}"/>
              </a:ext>
            </a:extLst>
          </p:cNvPr>
          <p:cNvCxnSpPr>
            <a:cxnSpLocks/>
          </p:cNvCxnSpPr>
          <p:nvPr/>
        </p:nvCxnSpPr>
        <p:spPr bwMode="auto">
          <a:xfrm>
            <a:off x="6513707" y="1647874"/>
            <a:ext cx="0" cy="3022745"/>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9" name="Straight Connector 8">
            <a:extLst>
              <a:ext uri="{FF2B5EF4-FFF2-40B4-BE49-F238E27FC236}">
                <a16:creationId xmlns:a16="http://schemas.microsoft.com/office/drawing/2014/main" id="{D08CFDDD-FDB3-0374-D03D-43B0F3543544}"/>
              </a:ext>
            </a:extLst>
          </p:cNvPr>
          <p:cNvCxnSpPr>
            <a:cxnSpLocks/>
          </p:cNvCxnSpPr>
          <p:nvPr/>
        </p:nvCxnSpPr>
        <p:spPr bwMode="auto">
          <a:xfrm>
            <a:off x="6258068" y="1647874"/>
            <a:ext cx="0" cy="3022745"/>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10" name="Decagon 9">
            <a:extLst>
              <a:ext uri="{FF2B5EF4-FFF2-40B4-BE49-F238E27FC236}">
                <a16:creationId xmlns:a16="http://schemas.microsoft.com/office/drawing/2014/main" id="{2F6FD968-8447-0E92-4697-1EAF6C43F8B5}"/>
              </a:ext>
            </a:extLst>
          </p:cNvPr>
          <p:cNvSpPr/>
          <p:nvPr/>
        </p:nvSpPr>
        <p:spPr bwMode="auto">
          <a:xfrm>
            <a:off x="6728748" y="1284755"/>
            <a:ext cx="661297" cy="284711"/>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12, 13, 17</a:t>
            </a:r>
          </a:p>
        </p:txBody>
      </p:sp>
      <p:sp>
        <p:nvSpPr>
          <p:cNvPr id="13" name="Decagon 12">
            <a:extLst>
              <a:ext uri="{FF2B5EF4-FFF2-40B4-BE49-F238E27FC236}">
                <a16:creationId xmlns:a16="http://schemas.microsoft.com/office/drawing/2014/main" id="{59C498CC-CE0E-6A93-DD8B-44D1B652A602}"/>
              </a:ext>
            </a:extLst>
          </p:cNvPr>
          <p:cNvSpPr/>
          <p:nvPr/>
        </p:nvSpPr>
        <p:spPr bwMode="auto">
          <a:xfrm>
            <a:off x="6356510" y="1415495"/>
            <a:ext cx="314393" cy="197480"/>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16</a:t>
            </a:r>
          </a:p>
        </p:txBody>
      </p:sp>
      <p:sp>
        <p:nvSpPr>
          <p:cNvPr id="14" name="Decagon 13">
            <a:extLst>
              <a:ext uri="{FF2B5EF4-FFF2-40B4-BE49-F238E27FC236}">
                <a16:creationId xmlns:a16="http://schemas.microsoft.com/office/drawing/2014/main" id="{3DCFFFB3-1A04-A9D3-D23C-7DAEAEB48164}"/>
              </a:ext>
            </a:extLst>
          </p:cNvPr>
          <p:cNvSpPr/>
          <p:nvPr/>
        </p:nvSpPr>
        <p:spPr bwMode="auto">
          <a:xfrm>
            <a:off x="5933758" y="1580325"/>
            <a:ext cx="478178" cy="205809"/>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700" dirty="0">
                <a:solidFill>
                  <a:srgbClr val="FF0000"/>
                </a:solidFill>
                <a:latin typeface="+mn-lt"/>
              </a:rPr>
              <a:t>14, 15</a:t>
            </a:r>
          </a:p>
        </p:txBody>
      </p:sp>
      <p:pic>
        <p:nvPicPr>
          <p:cNvPr id="3" name="Picture 2" descr="image001">
            <a:extLst>
              <a:ext uri="{FF2B5EF4-FFF2-40B4-BE49-F238E27FC236}">
                <a16:creationId xmlns:a16="http://schemas.microsoft.com/office/drawing/2014/main" id="{28564383-6FC9-CE36-B7B3-DAF7657F36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1292826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5" y="181336"/>
            <a:ext cx="10941050" cy="923925"/>
          </a:xfrm>
        </p:spPr>
        <p:txBody>
          <a:bodyPr/>
          <a:lstStyle/>
          <a:p>
            <a:r>
              <a:rPr lang="en-US" dirty="0"/>
              <a:t>PERFORAMCE ACTIONS</a:t>
            </a:r>
            <a:br>
              <a:rPr lang="en-US" dirty="0"/>
            </a:br>
            <a:r>
              <a:rPr lang="en-US" sz="2800" dirty="0"/>
              <a:t>3G KPI PERFORMANCE BSC MONASTIR </a:t>
            </a:r>
            <a:r>
              <a:rPr lang="en-US" sz="2000" b="1" dirty="0"/>
              <a:t>IF_ HO_CS_SR</a:t>
            </a:r>
            <a:endParaRPr lang="en-US" b="1" dirty="0"/>
          </a:p>
        </p:txBody>
      </p:sp>
      <p:sp>
        <p:nvSpPr>
          <p:cNvPr id="12" name="TextBox 11">
            <a:extLst>
              <a:ext uri="{FF2B5EF4-FFF2-40B4-BE49-F238E27FC236}">
                <a16:creationId xmlns:a16="http://schemas.microsoft.com/office/drawing/2014/main" id="{EA3EB651-950A-42A2-C8FA-F422891A8971}"/>
              </a:ext>
            </a:extLst>
          </p:cNvPr>
          <p:cNvSpPr txBox="1"/>
          <p:nvPr/>
        </p:nvSpPr>
        <p:spPr>
          <a:xfrm>
            <a:off x="7751810" y="1107121"/>
            <a:ext cx="4331493" cy="2685351"/>
          </a:xfrm>
          <a:prstGeom prst="rect">
            <a:avLst/>
          </a:prstGeom>
          <a:noFill/>
          <a:ln>
            <a:solidFill>
              <a:schemeClr val="tx1"/>
            </a:solidFill>
          </a:ln>
        </p:spPr>
        <p:txBody>
          <a:bodyPr wrap="square">
            <a:spAutoFit/>
          </a:bodyPr>
          <a:lstStyle/>
          <a:p>
            <a:r>
              <a:rPr lang="en-US" sz="1100" b="1" dirty="0"/>
              <a:t>CR IMPLEMENTED  on Monastir:</a:t>
            </a:r>
          </a:p>
          <a:p>
            <a:endParaRPr lang="en-US" sz="1050" dirty="0"/>
          </a:p>
          <a:p>
            <a:r>
              <a:rPr lang="en-US" sz="1050" dirty="0">
                <a:solidFill>
                  <a:srgbClr val="FF0000"/>
                </a:solidFill>
                <a:highlight>
                  <a:srgbClr val="FFFF00"/>
                </a:highlight>
              </a:rPr>
              <a:t>1. </a:t>
            </a:r>
            <a:r>
              <a:rPr lang="en-US" sz="1050" dirty="0"/>
              <a:t>CR_3G_9.10  </a:t>
            </a:r>
            <a:r>
              <a:rPr lang="en-US" sz="1050" dirty="0" err="1"/>
              <a:t>param_ch</a:t>
            </a:r>
            <a:r>
              <a:rPr lang="en-US" sz="1050" dirty="0"/>
              <a:t> </a:t>
            </a:r>
            <a:r>
              <a:rPr lang="en-US" sz="1050" dirty="0" err="1"/>
              <a:t>UtRel_COSITED_INTRA_missing</a:t>
            </a:r>
            <a:r>
              <a:rPr lang="en-US" sz="1050" dirty="0"/>
              <a:t> </a:t>
            </a:r>
            <a:r>
              <a:rPr lang="en-US" sz="1050" dirty="0" err="1"/>
              <a:t>Coverage_Rel_not_def_Souse_Monastir</a:t>
            </a:r>
            <a:endParaRPr lang="en-US" sz="1050" dirty="0"/>
          </a:p>
          <a:p>
            <a:r>
              <a:rPr lang="en-US" sz="1050" dirty="0">
                <a:solidFill>
                  <a:srgbClr val="FF0000"/>
                </a:solidFill>
                <a:highlight>
                  <a:srgbClr val="FFFF00"/>
                </a:highlight>
              </a:rPr>
              <a:t> </a:t>
            </a:r>
            <a:r>
              <a:rPr lang="en-US" sz="1050" dirty="0"/>
              <a:t>20231013_CR_3G_Sousse&amp;Monastir_UtranRelation_Add_NB(16 Oct)</a:t>
            </a:r>
          </a:p>
          <a:p>
            <a:r>
              <a:rPr lang="en-US" sz="1050" dirty="0">
                <a:solidFill>
                  <a:srgbClr val="FF0000"/>
                </a:solidFill>
                <a:highlight>
                  <a:srgbClr val="FFFF00"/>
                </a:highlight>
              </a:rPr>
              <a:t>2. </a:t>
            </a:r>
            <a:r>
              <a:rPr lang="en-US" sz="1050" dirty="0"/>
              <a:t>20231012_CR_3G_MONASTIR_UtranRelation_Nbr_ADD_</a:t>
            </a:r>
          </a:p>
          <a:p>
            <a:r>
              <a:rPr lang="en-US" sz="1050" dirty="0" err="1"/>
              <a:t>and_DEL</a:t>
            </a:r>
            <a:r>
              <a:rPr lang="en-US" sz="1050" dirty="0"/>
              <a:t>(16 Oct)</a:t>
            </a:r>
          </a:p>
          <a:p>
            <a:r>
              <a:rPr lang="en-US" sz="1050" dirty="0">
                <a:solidFill>
                  <a:srgbClr val="FF0000"/>
                </a:solidFill>
                <a:highlight>
                  <a:srgbClr val="FFFF00"/>
                </a:highlight>
              </a:rPr>
              <a:t>3. </a:t>
            </a:r>
            <a:r>
              <a:rPr lang="en-US" sz="1050" dirty="0"/>
              <a:t>20231016_CR_3G_MONASTIR_CHANGE </a:t>
            </a:r>
            <a:r>
              <a:rPr lang="en-US" sz="1050" dirty="0" err="1"/>
              <a:t>Parameter_gsmrelation</a:t>
            </a:r>
            <a:r>
              <a:rPr lang="en-US" sz="1050" dirty="0"/>
              <a:t> (23 Oct)</a:t>
            </a:r>
          </a:p>
          <a:p>
            <a:r>
              <a:rPr lang="en-US" sz="1050" dirty="0">
                <a:solidFill>
                  <a:srgbClr val="FF0000"/>
                </a:solidFill>
                <a:highlight>
                  <a:srgbClr val="FFFF00"/>
                </a:highlight>
              </a:rPr>
              <a:t>4. </a:t>
            </a:r>
            <a:r>
              <a:rPr lang="en-US" sz="1050" dirty="0"/>
              <a:t>20231017_CR_3G_Monastir_Activate_Features (17 Oct)</a:t>
            </a:r>
          </a:p>
          <a:p>
            <a:endParaRPr lang="en-US" sz="1050" dirty="0">
              <a:solidFill>
                <a:srgbClr val="FF0000"/>
              </a:solidFill>
              <a:highlight>
                <a:srgbClr val="FFFF00"/>
              </a:highlight>
            </a:endParaRPr>
          </a:p>
          <a:p>
            <a:r>
              <a:rPr lang="en-US" sz="1050" dirty="0">
                <a:solidFill>
                  <a:srgbClr val="FF0000"/>
                </a:solidFill>
                <a:highlight>
                  <a:srgbClr val="FFFF00"/>
                </a:highlight>
              </a:rPr>
              <a:t>5. </a:t>
            </a:r>
            <a:r>
              <a:rPr lang="en-US" sz="1050" dirty="0"/>
              <a:t>20231018_CR_3G_SOUSSE_MONASTIR_parameter_</a:t>
            </a:r>
          </a:p>
          <a:p>
            <a:r>
              <a:rPr lang="en-US" sz="1050" dirty="0" err="1"/>
              <a:t>and_feature_alignment</a:t>
            </a:r>
            <a:r>
              <a:rPr lang="en-US" sz="1050" dirty="0"/>
              <a:t> (25 Oct)</a:t>
            </a:r>
          </a:p>
          <a:p>
            <a:r>
              <a:rPr lang="en-US" sz="1050" dirty="0">
                <a:solidFill>
                  <a:srgbClr val="FF0000"/>
                </a:solidFill>
                <a:highlight>
                  <a:srgbClr val="FFFF00"/>
                </a:highlight>
              </a:rPr>
              <a:t>6. </a:t>
            </a:r>
            <a:r>
              <a:rPr lang="en-US" sz="1050" dirty="0"/>
              <a:t>20231023_CR_3G_SOUSSE_MONASTIR_Worst_Cell__</a:t>
            </a:r>
          </a:p>
          <a:p>
            <a:r>
              <a:rPr lang="en-US" sz="1050" dirty="0" err="1"/>
              <a:t>param_ch_antenna_tilt</a:t>
            </a:r>
            <a:r>
              <a:rPr lang="en-US" sz="1050" dirty="0"/>
              <a:t> (24 Oct)</a:t>
            </a:r>
          </a:p>
        </p:txBody>
      </p:sp>
      <p:sp>
        <p:nvSpPr>
          <p:cNvPr id="39" name="Content Placeholder 2">
            <a:extLst>
              <a:ext uri="{FF2B5EF4-FFF2-40B4-BE49-F238E27FC236}">
                <a16:creationId xmlns:a16="http://schemas.microsoft.com/office/drawing/2014/main" id="{314CAC27-2B83-F9DA-E58F-D8FC862BA4F0}"/>
              </a:ext>
            </a:extLst>
          </p:cNvPr>
          <p:cNvSpPr txBox="1">
            <a:spLocks/>
          </p:cNvSpPr>
          <p:nvPr/>
        </p:nvSpPr>
        <p:spPr>
          <a:xfrm>
            <a:off x="176956" y="5491267"/>
            <a:ext cx="9182100" cy="760868"/>
          </a:xfrm>
          <a:prstGeom prst="rect">
            <a:avLst/>
          </a:prstGeom>
          <a:solidFill>
            <a:srgbClr val="FFFF00"/>
          </a:solidFill>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400" dirty="0">
                <a:cs typeface="Calibri"/>
              </a:rPr>
              <a:t>IRATCC_PS_SR, keep improving since W42 improved after activity add GSM NB adj, corrected parameter on 2G and tuning some parameter related </a:t>
            </a:r>
            <a:r>
              <a:rPr lang="en-US" sz="1400" dirty="0" err="1">
                <a:cs typeface="Calibri"/>
              </a:rPr>
              <a:t>Irat</a:t>
            </a:r>
            <a:r>
              <a:rPr lang="en-US" sz="1400" dirty="0">
                <a:cs typeface="Calibri"/>
              </a:rPr>
              <a:t> HO.</a:t>
            </a:r>
            <a:endParaRPr lang="en-US" dirty="0"/>
          </a:p>
        </p:txBody>
      </p:sp>
      <p:cxnSp>
        <p:nvCxnSpPr>
          <p:cNvPr id="6" name="Straight Connector 5">
            <a:extLst>
              <a:ext uri="{FF2B5EF4-FFF2-40B4-BE49-F238E27FC236}">
                <a16:creationId xmlns:a16="http://schemas.microsoft.com/office/drawing/2014/main" id="{577FD7F7-355D-C038-3031-2D0F11109ED6}"/>
              </a:ext>
            </a:extLst>
          </p:cNvPr>
          <p:cNvCxnSpPr>
            <a:cxnSpLocks/>
          </p:cNvCxnSpPr>
          <p:nvPr/>
        </p:nvCxnSpPr>
        <p:spPr bwMode="auto">
          <a:xfrm>
            <a:off x="6799797" y="1822362"/>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8" name="Decagon 7">
            <a:extLst>
              <a:ext uri="{FF2B5EF4-FFF2-40B4-BE49-F238E27FC236}">
                <a16:creationId xmlns:a16="http://schemas.microsoft.com/office/drawing/2014/main" id="{13381107-9ABC-4C5D-15D8-B02C04C2983D}"/>
              </a:ext>
            </a:extLst>
          </p:cNvPr>
          <p:cNvSpPr/>
          <p:nvPr/>
        </p:nvSpPr>
        <p:spPr bwMode="auto">
          <a:xfrm>
            <a:off x="6589845" y="1495426"/>
            <a:ext cx="286825"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6</a:t>
            </a:r>
          </a:p>
        </p:txBody>
      </p:sp>
      <p:cxnSp>
        <p:nvCxnSpPr>
          <p:cNvPr id="15" name="Straight Connector 14">
            <a:extLst>
              <a:ext uri="{FF2B5EF4-FFF2-40B4-BE49-F238E27FC236}">
                <a16:creationId xmlns:a16="http://schemas.microsoft.com/office/drawing/2014/main" id="{45AE8AFA-7E4C-4B2C-66DA-494B3F8E7AB9}"/>
              </a:ext>
            </a:extLst>
          </p:cNvPr>
          <p:cNvCxnSpPr>
            <a:cxnSpLocks/>
          </p:cNvCxnSpPr>
          <p:nvPr/>
        </p:nvCxnSpPr>
        <p:spPr bwMode="auto">
          <a:xfrm>
            <a:off x="6913717" y="1832014"/>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16" name="Decagon 15">
            <a:extLst>
              <a:ext uri="{FF2B5EF4-FFF2-40B4-BE49-F238E27FC236}">
                <a16:creationId xmlns:a16="http://schemas.microsoft.com/office/drawing/2014/main" id="{4C3DA976-386D-E3FF-0CF9-E60119A7084B}"/>
              </a:ext>
            </a:extLst>
          </p:cNvPr>
          <p:cNvSpPr/>
          <p:nvPr/>
        </p:nvSpPr>
        <p:spPr bwMode="auto">
          <a:xfrm>
            <a:off x="6874592" y="1602344"/>
            <a:ext cx="286825"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5</a:t>
            </a:r>
          </a:p>
        </p:txBody>
      </p:sp>
      <p:cxnSp>
        <p:nvCxnSpPr>
          <p:cNvPr id="20" name="Straight Connector 19">
            <a:extLst>
              <a:ext uri="{FF2B5EF4-FFF2-40B4-BE49-F238E27FC236}">
                <a16:creationId xmlns:a16="http://schemas.microsoft.com/office/drawing/2014/main" id="{2191FE1A-BF83-BBA5-F907-6C0AC63ED467}"/>
              </a:ext>
            </a:extLst>
          </p:cNvPr>
          <p:cNvCxnSpPr>
            <a:cxnSpLocks/>
          </p:cNvCxnSpPr>
          <p:nvPr/>
        </p:nvCxnSpPr>
        <p:spPr bwMode="auto">
          <a:xfrm>
            <a:off x="6684579" y="1897619"/>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30" name="Decagon 29">
            <a:extLst>
              <a:ext uri="{FF2B5EF4-FFF2-40B4-BE49-F238E27FC236}">
                <a16:creationId xmlns:a16="http://schemas.microsoft.com/office/drawing/2014/main" id="{DCD23915-80AD-D3ED-526C-927FC85D3528}"/>
              </a:ext>
            </a:extLst>
          </p:cNvPr>
          <p:cNvSpPr/>
          <p:nvPr/>
        </p:nvSpPr>
        <p:spPr bwMode="auto">
          <a:xfrm>
            <a:off x="6422401" y="1772724"/>
            <a:ext cx="286825"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3</a:t>
            </a:r>
          </a:p>
        </p:txBody>
      </p:sp>
      <p:cxnSp>
        <p:nvCxnSpPr>
          <p:cNvPr id="32" name="Straight Connector 31">
            <a:extLst>
              <a:ext uri="{FF2B5EF4-FFF2-40B4-BE49-F238E27FC236}">
                <a16:creationId xmlns:a16="http://schemas.microsoft.com/office/drawing/2014/main" id="{C38D58F5-A54C-330A-D6D4-C4D8DCFCF3E0}"/>
              </a:ext>
            </a:extLst>
          </p:cNvPr>
          <p:cNvCxnSpPr>
            <a:cxnSpLocks/>
            <a:stCxn id="33" idx="3"/>
          </p:cNvCxnSpPr>
          <p:nvPr/>
        </p:nvCxnSpPr>
        <p:spPr bwMode="auto">
          <a:xfrm>
            <a:off x="5847055" y="1701465"/>
            <a:ext cx="8849" cy="3229629"/>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33" name="Decagon 32">
            <a:extLst>
              <a:ext uri="{FF2B5EF4-FFF2-40B4-BE49-F238E27FC236}">
                <a16:creationId xmlns:a16="http://schemas.microsoft.com/office/drawing/2014/main" id="{141AA0DA-8B21-40BD-81C6-051E1A892B22}"/>
              </a:ext>
            </a:extLst>
          </p:cNvPr>
          <p:cNvSpPr/>
          <p:nvPr/>
        </p:nvSpPr>
        <p:spPr bwMode="auto">
          <a:xfrm>
            <a:off x="5496507" y="1406190"/>
            <a:ext cx="535590"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1, 2</a:t>
            </a:r>
          </a:p>
        </p:txBody>
      </p:sp>
      <p:cxnSp>
        <p:nvCxnSpPr>
          <p:cNvPr id="7" name="Straight Connector 6">
            <a:extLst>
              <a:ext uri="{FF2B5EF4-FFF2-40B4-BE49-F238E27FC236}">
                <a16:creationId xmlns:a16="http://schemas.microsoft.com/office/drawing/2014/main" id="{D7A1C2CF-FF2D-0AE1-74EE-65A2CADF7B57}"/>
              </a:ext>
            </a:extLst>
          </p:cNvPr>
          <p:cNvCxnSpPr>
            <a:cxnSpLocks/>
          </p:cNvCxnSpPr>
          <p:nvPr/>
        </p:nvCxnSpPr>
        <p:spPr bwMode="auto">
          <a:xfrm>
            <a:off x="5761091" y="1602344"/>
            <a:ext cx="8849" cy="3229629"/>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9" name="Decagon 8">
            <a:extLst>
              <a:ext uri="{FF2B5EF4-FFF2-40B4-BE49-F238E27FC236}">
                <a16:creationId xmlns:a16="http://schemas.microsoft.com/office/drawing/2014/main" id="{ECCA16C0-6B14-8B66-233C-1F799294A607}"/>
              </a:ext>
            </a:extLst>
          </p:cNvPr>
          <p:cNvSpPr/>
          <p:nvPr/>
        </p:nvSpPr>
        <p:spPr bwMode="auto">
          <a:xfrm>
            <a:off x="5496507" y="1454706"/>
            <a:ext cx="535590"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1, 2</a:t>
            </a:r>
          </a:p>
        </p:txBody>
      </p:sp>
      <p:pic>
        <p:nvPicPr>
          <p:cNvPr id="11" name="Picture 10">
            <a:extLst>
              <a:ext uri="{FF2B5EF4-FFF2-40B4-BE49-F238E27FC236}">
                <a16:creationId xmlns:a16="http://schemas.microsoft.com/office/drawing/2014/main" id="{130979C9-F661-8791-B3C2-6C8D8A881946}"/>
              </a:ext>
            </a:extLst>
          </p:cNvPr>
          <p:cNvPicPr>
            <a:picLocks noChangeAspect="1"/>
          </p:cNvPicPr>
          <p:nvPr/>
        </p:nvPicPr>
        <p:blipFill>
          <a:blip r:embed="rId4"/>
          <a:stretch>
            <a:fillRect/>
          </a:stretch>
        </p:blipFill>
        <p:spPr>
          <a:xfrm>
            <a:off x="197431" y="1117371"/>
            <a:ext cx="7554379" cy="4039164"/>
          </a:xfrm>
          <a:prstGeom prst="rect">
            <a:avLst/>
          </a:prstGeom>
        </p:spPr>
      </p:pic>
      <p:pic>
        <p:nvPicPr>
          <p:cNvPr id="3" name="Picture 2" descr="image001">
            <a:extLst>
              <a:ext uri="{FF2B5EF4-FFF2-40B4-BE49-F238E27FC236}">
                <a16:creationId xmlns:a16="http://schemas.microsoft.com/office/drawing/2014/main" id="{BF0DDA38-1CE5-D5B1-2628-5738D3D250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73"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430536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5" y="181336"/>
            <a:ext cx="10941050" cy="923925"/>
          </a:xfrm>
        </p:spPr>
        <p:txBody>
          <a:bodyPr/>
          <a:lstStyle/>
          <a:p>
            <a:r>
              <a:rPr lang="en-US" dirty="0"/>
              <a:t>PERFORMANCE ACTIONS</a:t>
            </a:r>
            <a:br>
              <a:rPr lang="en-US" dirty="0"/>
            </a:br>
            <a:r>
              <a:rPr lang="en-US" sz="2800" dirty="0"/>
              <a:t>3G KPI PERFORMANCE BSC MONASTIR </a:t>
            </a:r>
            <a:r>
              <a:rPr lang="en-US" sz="1800" b="1" dirty="0" err="1"/>
              <a:t>HS_Avg_User_Thp</a:t>
            </a:r>
            <a:r>
              <a:rPr lang="en-US" sz="1800" b="1" dirty="0"/>
              <a:t>(kbps)</a:t>
            </a:r>
            <a:endParaRPr lang="en-US" b="1" dirty="0"/>
          </a:p>
        </p:txBody>
      </p:sp>
      <p:sp>
        <p:nvSpPr>
          <p:cNvPr id="12" name="TextBox 11">
            <a:extLst>
              <a:ext uri="{FF2B5EF4-FFF2-40B4-BE49-F238E27FC236}">
                <a16:creationId xmlns:a16="http://schemas.microsoft.com/office/drawing/2014/main" id="{EA3EB651-950A-42A2-C8FA-F422891A8971}"/>
              </a:ext>
            </a:extLst>
          </p:cNvPr>
          <p:cNvSpPr txBox="1"/>
          <p:nvPr/>
        </p:nvSpPr>
        <p:spPr>
          <a:xfrm>
            <a:off x="7751810" y="1107121"/>
            <a:ext cx="4331493" cy="3008516"/>
          </a:xfrm>
          <a:prstGeom prst="rect">
            <a:avLst/>
          </a:prstGeom>
          <a:noFill/>
          <a:ln>
            <a:solidFill>
              <a:schemeClr val="tx1"/>
            </a:solidFill>
          </a:ln>
        </p:spPr>
        <p:txBody>
          <a:bodyPr wrap="square">
            <a:spAutoFit/>
          </a:bodyPr>
          <a:lstStyle/>
          <a:p>
            <a:r>
              <a:rPr lang="en-US" sz="1100" b="1" dirty="0"/>
              <a:t>CR IMPLEMENTED  on Monastir:</a:t>
            </a:r>
          </a:p>
          <a:p>
            <a:endParaRPr lang="en-US" sz="1050" dirty="0"/>
          </a:p>
          <a:p>
            <a:r>
              <a:rPr lang="en-US" sz="1050" dirty="0">
                <a:solidFill>
                  <a:srgbClr val="FF0000"/>
                </a:solidFill>
                <a:highlight>
                  <a:srgbClr val="FFFF00"/>
                </a:highlight>
              </a:rPr>
              <a:t>1. </a:t>
            </a:r>
            <a:r>
              <a:rPr lang="en-US" sz="1050" dirty="0"/>
              <a:t>20231013_CR_3G_Sousse&amp;Monastir_UtranRelation_Add_NB(16 Oct)</a:t>
            </a:r>
          </a:p>
          <a:p>
            <a:r>
              <a:rPr lang="en-US" sz="1050" dirty="0">
                <a:solidFill>
                  <a:srgbClr val="FF0000"/>
                </a:solidFill>
                <a:highlight>
                  <a:srgbClr val="FFFF00"/>
                </a:highlight>
              </a:rPr>
              <a:t>2. </a:t>
            </a:r>
            <a:r>
              <a:rPr lang="en-US" sz="1050" dirty="0"/>
              <a:t>20231012_CR_3G_MONASTIR_UtranRelation_Nbr_ADD_</a:t>
            </a:r>
          </a:p>
          <a:p>
            <a:r>
              <a:rPr lang="en-US" sz="1050" dirty="0" err="1"/>
              <a:t>and_DEL</a:t>
            </a:r>
            <a:r>
              <a:rPr lang="en-US" sz="1050" dirty="0"/>
              <a:t>(16 Oct)</a:t>
            </a:r>
          </a:p>
          <a:p>
            <a:r>
              <a:rPr lang="en-US" sz="1050" dirty="0">
                <a:solidFill>
                  <a:srgbClr val="FF0000"/>
                </a:solidFill>
                <a:highlight>
                  <a:srgbClr val="FFFF00"/>
                </a:highlight>
              </a:rPr>
              <a:t>3. </a:t>
            </a:r>
            <a:r>
              <a:rPr lang="en-US" sz="1050" dirty="0"/>
              <a:t>20231017_CR_3G_Monastir_Activate_Features (17 Oct)</a:t>
            </a:r>
          </a:p>
          <a:p>
            <a:endParaRPr lang="en-US" sz="1050" dirty="0">
              <a:solidFill>
                <a:srgbClr val="FF0000"/>
              </a:solidFill>
              <a:highlight>
                <a:srgbClr val="FFFF00"/>
              </a:highlight>
            </a:endParaRPr>
          </a:p>
          <a:p>
            <a:r>
              <a:rPr lang="en-US" sz="1050" dirty="0">
                <a:solidFill>
                  <a:srgbClr val="FF0000"/>
                </a:solidFill>
                <a:highlight>
                  <a:srgbClr val="FFFF00"/>
                </a:highlight>
              </a:rPr>
              <a:t>4. </a:t>
            </a:r>
            <a:r>
              <a:rPr lang="en-US" sz="1050" dirty="0"/>
              <a:t>20231018_CR_3G_SOUSSE_MONASTIR_parameter_</a:t>
            </a:r>
          </a:p>
          <a:p>
            <a:r>
              <a:rPr lang="en-US" sz="1050" dirty="0" err="1"/>
              <a:t>and_feature_alignment</a:t>
            </a:r>
            <a:r>
              <a:rPr lang="en-US" sz="1050" dirty="0"/>
              <a:t> (25 Oct)</a:t>
            </a:r>
          </a:p>
          <a:p>
            <a:r>
              <a:rPr lang="en-US" sz="1050" dirty="0">
                <a:solidFill>
                  <a:srgbClr val="FF0000"/>
                </a:solidFill>
                <a:highlight>
                  <a:srgbClr val="FFFF00"/>
                </a:highlight>
              </a:rPr>
              <a:t>5. </a:t>
            </a:r>
            <a:r>
              <a:rPr lang="en-US" sz="1050" dirty="0"/>
              <a:t>20231023_CR_3G_SOUSSE_MONASTIR_Worst_Cell__</a:t>
            </a:r>
          </a:p>
          <a:p>
            <a:r>
              <a:rPr lang="en-US" sz="1050" dirty="0" err="1"/>
              <a:t>param_ch_antenna_tilt</a:t>
            </a:r>
            <a:r>
              <a:rPr lang="en-US" sz="1050" dirty="0"/>
              <a:t> (24 Oct).</a:t>
            </a:r>
          </a:p>
          <a:p>
            <a:r>
              <a:rPr lang="en-US" sz="1050" dirty="0">
                <a:solidFill>
                  <a:srgbClr val="FF0000"/>
                </a:solidFill>
                <a:highlight>
                  <a:srgbClr val="FFFF00"/>
                </a:highlight>
              </a:rPr>
              <a:t>6. </a:t>
            </a:r>
            <a:r>
              <a:rPr lang="en-US" sz="1050" dirty="0"/>
              <a:t>20231027_CR_3G_Feature_CallReEstablishmentIur_rnc_all (30 oct)</a:t>
            </a:r>
          </a:p>
          <a:p>
            <a:r>
              <a:rPr lang="en-US" sz="1050" dirty="0">
                <a:solidFill>
                  <a:srgbClr val="FF0000"/>
                </a:solidFill>
                <a:highlight>
                  <a:srgbClr val="FFFF00"/>
                </a:highlight>
              </a:rPr>
              <a:t>7. </a:t>
            </a:r>
            <a:r>
              <a:rPr lang="en-US" sz="1050" dirty="0"/>
              <a:t>20231027_CR_3G_parameter_and_feature_alignment_Monastir</a:t>
            </a:r>
          </a:p>
          <a:p>
            <a:r>
              <a:rPr lang="en-US" sz="1050" dirty="0"/>
              <a:t>_</a:t>
            </a:r>
            <a:r>
              <a:rPr lang="en-US" sz="1050" dirty="0" err="1"/>
              <a:t>Mahdia</a:t>
            </a:r>
            <a:r>
              <a:rPr lang="en-US" sz="1050" dirty="0"/>
              <a:t> (30 oct)</a:t>
            </a:r>
          </a:p>
          <a:p>
            <a:r>
              <a:rPr lang="en-US" sz="1050" dirty="0">
                <a:solidFill>
                  <a:srgbClr val="FF0000"/>
                </a:solidFill>
                <a:highlight>
                  <a:srgbClr val="FFFF00"/>
                </a:highlight>
              </a:rPr>
              <a:t>8</a:t>
            </a:r>
            <a:r>
              <a:rPr lang="en-US" sz="1050">
                <a:solidFill>
                  <a:srgbClr val="FF0000"/>
                </a:solidFill>
                <a:highlight>
                  <a:srgbClr val="FFFF00"/>
                </a:highlight>
              </a:rPr>
              <a:t>. </a:t>
            </a:r>
            <a:r>
              <a:rPr lang="en-US" sz="1050"/>
              <a:t>20231031_CR_3G_param_ch_antenna_tilt </a:t>
            </a:r>
            <a:r>
              <a:rPr lang="en-US" sz="1050" dirty="0"/>
              <a:t>(1 Nov)</a:t>
            </a:r>
          </a:p>
          <a:p>
            <a:endParaRPr lang="en-US" sz="1050" dirty="0"/>
          </a:p>
        </p:txBody>
      </p:sp>
      <p:sp>
        <p:nvSpPr>
          <p:cNvPr id="39" name="Content Placeholder 2">
            <a:extLst>
              <a:ext uri="{FF2B5EF4-FFF2-40B4-BE49-F238E27FC236}">
                <a16:creationId xmlns:a16="http://schemas.microsoft.com/office/drawing/2014/main" id="{314CAC27-2B83-F9DA-E58F-D8FC862BA4F0}"/>
              </a:ext>
            </a:extLst>
          </p:cNvPr>
          <p:cNvSpPr txBox="1">
            <a:spLocks/>
          </p:cNvSpPr>
          <p:nvPr/>
        </p:nvSpPr>
        <p:spPr>
          <a:xfrm>
            <a:off x="37361" y="5178821"/>
            <a:ext cx="12045941" cy="494741"/>
          </a:xfrm>
          <a:prstGeom prst="rect">
            <a:avLst/>
          </a:prstGeom>
          <a:noFill/>
          <a:ln>
            <a:solidFill>
              <a:schemeClr val="tx1"/>
            </a:solidFill>
          </a:ln>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400" dirty="0">
                <a:cs typeface="Calibri"/>
              </a:rPr>
              <a:t>HS-</a:t>
            </a:r>
            <a:r>
              <a:rPr lang="en-US" sz="1400" dirty="0" err="1">
                <a:cs typeface="Calibri"/>
              </a:rPr>
              <a:t>Avg_User_Thp</a:t>
            </a:r>
            <a:r>
              <a:rPr lang="en-US" sz="1400" dirty="0">
                <a:cs typeface="Calibri"/>
              </a:rPr>
              <a:t>(kbps) increased after alignment parameter and features in Monastir.</a:t>
            </a:r>
            <a:endParaRPr lang="en-US" dirty="0"/>
          </a:p>
        </p:txBody>
      </p:sp>
      <p:cxnSp>
        <p:nvCxnSpPr>
          <p:cNvPr id="6" name="Straight Connector 5">
            <a:extLst>
              <a:ext uri="{FF2B5EF4-FFF2-40B4-BE49-F238E27FC236}">
                <a16:creationId xmlns:a16="http://schemas.microsoft.com/office/drawing/2014/main" id="{577FD7F7-355D-C038-3031-2D0F11109ED6}"/>
              </a:ext>
            </a:extLst>
          </p:cNvPr>
          <p:cNvCxnSpPr>
            <a:cxnSpLocks/>
          </p:cNvCxnSpPr>
          <p:nvPr/>
        </p:nvCxnSpPr>
        <p:spPr bwMode="auto">
          <a:xfrm>
            <a:off x="6799797" y="1822362"/>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8" name="Decagon 7">
            <a:extLst>
              <a:ext uri="{FF2B5EF4-FFF2-40B4-BE49-F238E27FC236}">
                <a16:creationId xmlns:a16="http://schemas.microsoft.com/office/drawing/2014/main" id="{13381107-9ABC-4C5D-15D8-B02C04C2983D}"/>
              </a:ext>
            </a:extLst>
          </p:cNvPr>
          <p:cNvSpPr/>
          <p:nvPr/>
        </p:nvSpPr>
        <p:spPr bwMode="auto">
          <a:xfrm>
            <a:off x="6589845" y="1495426"/>
            <a:ext cx="286825"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6</a:t>
            </a:r>
          </a:p>
        </p:txBody>
      </p:sp>
      <p:cxnSp>
        <p:nvCxnSpPr>
          <p:cNvPr id="15" name="Straight Connector 14">
            <a:extLst>
              <a:ext uri="{FF2B5EF4-FFF2-40B4-BE49-F238E27FC236}">
                <a16:creationId xmlns:a16="http://schemas.microsoft.com/office/drawing/2014/main" id="{45AE8AFA-7E4C-4B2C-66DA-494B3F8E7AB9}"/>
              </a:ext>
            </a:extLst>
          </p:cNvPr>
          <p:cNvCxnSpPr>
            <a:cxnSpLocks/>
          </p:cNvCxnSpPr>
          <p:nvPr/>
        </p:nvCxnSpPr>
        <p:spPr bwMode="auto">
          <a:xfrm>
            <a:off x="6913717" y="1832014"/>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16" name="Decagon 15">
            <a:extLst>
              <a:ext uri="{FF2B5EF4-FFF2-40B4-BE49-F238E27FC236}">
                <a16:creationId xmlns:a16="http://schemas.microsoft.com/office/drawing/2014/main" id="{4C3DA976-386D-E3FF-0CF9-E60119A7084B}"/>
              </a:ext>
            </a:extLst>
          </p:cNvPr>
          <p:cNvSpPr/>
          <p:nvPr/>
        </p:nvSpPr>
        <p:spPr bwMode="auto">
          <a:xfrm>
            <a:off x="6874592" y="1602344"/>
            <a:ext cx="286825"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5</a:t>
            </a:r>
          </a:p>
        </p:txBody>
      </p:sp>
      <p:cxnSp>
        <p:nvCxnSpPr>
          <p:cNvPr id="20" name="Straight Connector 19">
            <a:extLst>
              <a:ext uri="{FF2B5EF4-FFF2-40B4-BE49-F238E27FC236}">
                <a16:creationId xmlns:a16="http://schemas.microsoft.com/office/drawing/2014/main" id="{2191FE1A-BF83-BBA5-F907-6C0AC63ED467}"/>
              </a:ext>
            </a:extLst>
          </p:cNvPr>
          <p:cNvCxnSpPr>
            <a:cxnSpLocks/>
          </p:cNvCxnSpPr>
          <p:nvPr/>
        </p:nvCxnSpPr>
        <p:spPr bwMode="auto">
          <a:xfrm>
            <a:off x="6684579" y="1897619"/>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30" name="Decagon 29">
            <a:extLst>
              <a:ext uri="{FF2B5EF4-FFF2-40B4-BE49-F238E27FC236}">
                <a16:creationId xmlns:a16="http://schemas.microsoft.com/office/drawing/2014/main" id="{DCD23915-80AD-D3ED-526C-927FC85D3528}"/>
              </a:ext>
            </a:extLst>
          </p:cNvPr>
          <p:cNvSpPr/>
          <p:nvPr/>
        </p:nvSpPr>
        <p:spPr bwMode="auto">
          <a:xfrm>
            <a:off x="6422401" y="1772724"/>
            <a:ext cx="286825"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3</a:t>
            </a:r>
          </a:p>
        </p:txBody>
      </p:sp>
      <p:cxnSp>
        <p:nvCxnSpPr>
          <p:cNvPr id="32" name="Straight Connector 31">
            <a:extLst>
              <a:ext uri="{FF2B5EF4-FFF2-40B4-BE49-F238E27FC236}">
                <a16:creationId xmlns:a16="http://schemas.microsoft.com/office/drawing/2014/main" id="{C38D58F5-A54C-330A-D6D4-C4D8DCFCF3E0}"/>
              </a:ext>
            </a:extLst>
          </p:cNvPr>
          <p:cNvCxnSpPr>
            <a:cxnSpLocks/>
            <a:stCxn id="33" idx="3"/>
          </p:cNvCxnSpPr>
          <p:nvPr/>
        </p:nvCxnSpPr>
        <p:spPr bwMode="auto">
          <a:xfrm>
            <a:off x="5847055" y="1701465"/>
            <a:ext cx="8849" cy="3229629"/>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33" name="Decagon 32">
            <a:extLst>
              <a:ext uri="{FF2B5EF4-FFF2-40B4-BE49-F238E27FC236}">
                <a16:creationId xmlns:a16="http://schemas.microsoft.com/office/drawing/2014/main" id="{141AA0DA-8B21-40BD-81C6-051E1A892B22}"/>
              </a:ext>
            </a:extLst>
          </p:cNvPr>
          <p:cNvSpPr/>
          <p:nvPr/>
        </p:nvSpPr>
        <p:spPr bwMode="auto">
          <a:xfrm>
            <a:off x="5496507" y="1406190"/>
            <a:ext cx="535590"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1, 2</a:t>
            </a:r>
          </a:p>
        </p:txBody>
      </p:sp>
      <p:sp>
        <p:nvSpPr>
          <p:cNvPr id="40" name="Arrow: Right 39">
            <a:extLst>
              <a:ext uri="{FF2B5EF4-FFF2-40B4-BE49-F238E27FC236}">
                <a16:creationId xmlns:a16="http://schemas.microsoft.com/office/drawing/2014/main" id="{9F386BE1-C60F-FFCD-F684-2463120954A3}"/>
              </a:ext>
            </a:extLst>
          </p:cNvPr>
          <p:cNvSpPr/>
          <p:nvPr/>
        </p:nvSpPr>
        <p:spPr bwMode="auto">
          <a:xfrm rot="19934634">
            <a:off x="5459661" y="3679902"/>
            <a:ext cx="2260370" cy="591419"/>
          </a:xfrm>
          <a:prstGeom prst="rightArrow">
            <a:avLst/>
          </a:prstGeom>
          <a:solidFill>
            <a:schemeClr val="accent1">
              <a:lumMod val="40000"/>
              <a:lumOff val="6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ctr">
              <a:spcBef>
                <a:spcPts val="800"/>
              </a:spcBef>
            </a:pPr>
            <a:r>
              <a:rPr lang="en-US" sz="1600" dirty="0">
                <a:solidFill>
                  <a:schemeClr val="tx1"/>
                </a:solidFill>
                <a:latin typeface="+mn-lt"/>
              </a:rPr>
              <a:t>Trending Improved</a:t>
            </a:r>
          </a:p>
        </p:txBody>
      </p:sp>
      <p:pic>
        <p:nvPicPr>
          <p:cNvPr id="4" name="Picture 3">
            <a:extLst>
              <a:ext uri="{FF2B5EF4-FFF2-40B4-BE49-F238E27FC236}">
                <a16:creationId xmlns:a16="http://schemas.microsoft.com/office/drawing/2014/main" id="{9066F0AD-7A2C-7D14-2585-AF1286070A42}"/>
              </a:ext>
            </a:extLst>
          </p:cNvPr>
          <p:cNvPicPr>
            <a:picLocks noChangeAspect="1"/>
          </p:cNvPicPr>
          <p:nvPr/>
        </p:nvPicPr>
        <p:blipFill>
          <a:blip r:embed="rId4"/>
          <a:stretch>
            <a:fillRect/>
          </a:stretch>
        </p:blipFill>
        <p:spPr>
          <a:xfrm>
            <a:off x="0" y="1091738"/>
            <a:ext cx="7706012" cy="3773751"/>
          </a:xfrm>
          <a:prstGeom prst="rect">
            <a:avLst/>
          </a:prstGeom>
        </p:spPr>
      </p:pic>
      <p:cxnSp>
        <p:nvCxnSpPr>
          <p:cNvPr id="7" name="Straight Connector 6">
            <a:extLst>
              <a:ext uri="{FF2B5EF4-FFF2-40B4-BE49-F238E27FC236}">
                <a16:creationId xmlns:a16="http://schemas.microsoft.com/office/drawing/2014/main" id="{39B2947E-0ADD-6727-EC1A-6396838DD89B}"/>
              </a:ext>
            </a:extLst>
          </p:cNvPr>
          <p:cNvCxnSpPr>
            <a:cxnSpLocks/>
          </p:cNvCxnSpPr>
          <p:nvPr/>
        </p:nvCxnSpPr>
        <p:spPr bwMode="auto">
          <a:xfrm>
            <a:off x="2083362" y="1378385"/>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9" name="Decagon 8">
            <a:extLst>
              <a:ext uri="{FF2B5EF4-FFF2-40B4-BE49-F238E27FC236}">
                <a16:creationId xmlns:a16="http://schemas.microsoft.com/office/drawing/2014/main" id="{25E200B3-FB32-26B1-E0FD-7B313BEC70B3}"/>
              </a:ext>
            </a:extLst>
          </p:cNvPr>
          <p:cNvSpPr/>
          <p:nvPr/>
        </p:nvSpPr>
        <p:spPr bwMode="auto">
          <a:xfrm>
            <a:off x="2241448" y="1184438"/>
            <a:ext cx="318527"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3</a:t>
            </a:r>
          </a:p>
        </p:txBody>
      </p:sp>
      <p:cxnSp>
        <p:nvCxnSpPr>
          <p:cNvPr id="10" name="Straight Connector 9">
            <a:extLst>
              <a:ext uri="{FF2B5EF4-FFF2-40B4-BE49-F238E27FC236}">
                <a16:creationId xmlns:a16="http://schemas.microsoft.com/office/drawing/2014/main" id="{BB14BDA6-973B-823B-A505-C7FE9A997FC1}"/>
              </a:ext>
            </a:extLst>
          </p:cNvPr>
          <p:cNvCxnSpPr>
            <a:cxnSpLocks/>
          </p:cNvCxnSpPr>
          <p:nvPr/>
        </p:nvCxnSpPr>
        <p:spPr bwMode="auto">
          <a:xfrm>
            <a:off x="2373413" y="1378385"/>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11" name="Straight Connector 10">
            <a:extLst>
              <a:ext uri="{FF2B5EF4-FFF2-40B4-BE49-F238E27FC236}">
                <a16:creationId xmlns:a16="http://schemas.microsoft.com/office/drawing/2014/main" id="{08DCB215-9973-E56F-51D1-E38D1BE05033}"/>
              </a:ext>
            </a:extLst>
          </p:cNvPr>
          <p:cNvCxnSpPr>
            <a:cxnSpLocks/>
          </p:cNvCxnSpPr>
          <p:nvPr/>
        </p:nvCxnSpPr>
        <p:spPr bwMode="auto">
          <a:xfrm>
            <a:off x="4334949" y="1406190"/>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13" name="Straight Connector 12">
            <a:extLst>
              <a:ext uri="{FF2B5EF4-FFF2-40B4-BE49-F238E27FC236}">
                <a16:creationId xmlns:a16="http://schemas.microsoft.com/office/drawing/2014/main" id="{F76A00BD-82E9-3209-3B14-FD1560BDEB70}"/>
              </a:ext>
            </a:extLst>
          </p:cNvPr>
          <p:cNvCxnSpPr>
            <a:cxnSpLocks/>
          </p:cNvCxnSpPr>
          <p:nvPr/>
        </p:nvCxnSpPr>
        <p:spPr bwMode="auto">
          <a:xfrm>
            <a:off x="4610251" y="1406190"/>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14" name="Straight Connector 13">
            <a:extLst>
              <a:ext uri="{FF2B5EF4-FFF2-40B4-BE49-F238E27FC236}">
                <a16:creationId xmlns:a16="http://schemas.microsoft.com/office/drawing/2014/main" id="{9893520F-5A0D-DE85-7870-DE82E7FB9054}"/>
              </a:ext>
            </a:extLst>
          </p:cNvPr>
          <p:cNvCxnSpPr>
            <a:cxnSpLocks/>
          </p:cNvCxnSpPr>
          <p:nvPr/>
        </p:nvCxnSpPr>
        <p:spPr bwMode="auto">
          <a:xfrm>
            <a:off x="5726213" y="1495426"/>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17" name="Straight Connector 16">
            <a:extLst>
              <a:ext uri="{FF2B5EF4-FFF2-40B4-BE49-F238E27FC236}">
                <a16:creationId xmlns:a16="http://schemas.microsoft.com/office/drawing/2014/main" id="{6750D991-3ACA-0193-8488-EE13D413556F}"/>
              </a:ext>
            </a:extLst>
          </p:cNvPr>
          <p:cNvCxnSpPr>
            <a:cxnSpLocks/>
          </p:cNvCxnSpPr>
          <p:nvPr/>
        </p:nvCxnSpPr>
        <p:spPr bwMode="auto">
          <a:xfrm>
            <a:off x="6589845" y="1406190"/>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18" name="Decagon 17">
            <a:extLst>
              <a:ext uri="{FF2B5EF4-FFF2-40B4-BE49-F238E27FC236}">
                <a16:creationId xmlns:a16="http://schemas.microsoft.com/office/drawing/2014/main" id="{5EA18F2A-8653-534D-418C-489DC1008791}"/>
              </a:ext>
            </a:extLst>
          </p:cNvPr>
          <p:cNvSpPr/>
          <p:nvPr/>
        </p:nvSpPr>
        <p:spPr bwMode="auto">
          <a:xfrm>
            <a:off x="1715833" y="1143717"/>
            <a:ext cx="474764"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1, 2</a:t>
            </a:r>
          </a:p>
        </p:txBody>
      </p:sp>
      <p:sp>
        <p:nvSpPr>
          <p:cNvPr id="19" name="Decagon 18">
            <a:extLst>
              <a:ext uri="{FF2B5EF4-FFF2-40B4-BE49-F238E27FC236}">
                <a16:creationId xmlns:a16="http://schemas.microsoft.com/office/drawing/2014/main" id="{0B369BC4-4811-AFD4-D938-CF1E54B0B571}"/>
              </a:ext>
            </a:extLst>
          </p:cNvPr>
          <p:cNvSpPr/>
          <p:nvPr/>
        </p:nvSpPr>
        <p:spPr bwMode="auto">
          <a:xfrm>
            <a:off x="4102468" y="1332075"/>
            <a:ext cx="318527"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5</a:t>
            </a:r>
          </a:p>
        </p:txBody>
      </p:sp>
      <p:sp>
        <p:nvSpPr>
          <p:cNvPr id="21" name="Decagon 20">
            <a:extLst>
              <a:ext uri="{FF2B5EF4-FFF2-40B4-BE49-F238E27FC236}">
                <a16:creationId xmlns:a16="http://schemas.microsoft.com/office/drawing/2014/main" id="{2D6FC295-0B2F-83F1-FFEB-3C5A8BA0588A}"/>
              </a:ext>
            </a:extLst>
          </p:cNvPr>
          <p:cNvSpPr/>
          <p:nvPr/>
        </p:nvSpPr>
        <p:spPr bwMode="auto">
          <a:xfrm>
            <a:off x="4469149" y="1336838"/>
            <a:ext cx="318527"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4</a:t>
            </a:r>
          </a:p>
        </p:txBody>
      </p:sp>
      <p:sp>
        <p:nvSpPr>
          <p:cNvPr id="22" name="Decagon 21">
            <a:extLst>
              <a:ext uri="{FF2B5EF4-FFF2-40B4-BE49-F238E27FC236}">
                <a16:creationId xmlns:a16="http://schemas.microsoft.com/office/drawing/2014/main" id="{22B4396B-ECAD-3FBB-9512-3028AF6D2801}"/>
              </a:ext>
            </a:extLst>
          </p:cNvPr>
          <p:cNvSpPr/>
          <p:nvPr/>
        </p:nvSpPr>
        <p:spPr bwMode="auto">
          <a:xfrm>
            <a:off x="5401775" y="1209648"/>
            <a:ext cx="477126" cy="270066"/>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6, 7</a:t>
            </a:r>
          </a:p>
        </p:txBody>
      </p:sp>
      <p:sp>
        <p:nvSpPr>
          <p:cNvPr id="23" name="Decagon 22">
            <a:extLst>
              <a:ext uri="{FF2B5EF4-FFF2-40B4-BE49-F238E27FC236}">
                <a16:creationId xmlns:a16="http://schemas.microsoft.com/office/drawing/2014/main" id="{040FB125-5B27-A8CC-17EB-18DBF1AB791F}"/>
              </a:ext>
            </a:extLst>
          </p:cNvPr>
          <p:cNvSpPr/>
          <p:nvPr/>
        </p:nvSpPr>
        <p:spPr bwMode="auto">
          <a:xfrm>
            <a:off x="6403185" y="1204015"/>
            <a:ext cx="318527"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8</a:t>
            </a:r>
          </a:p>
        </p:txBody>
      </p:sp>
      <p:pic>
        <p:nvPicPr>
          <p:cNvPr id="3" name="Picture 2" descr="image001">
            <a:extLst>
              <a:ext uri="{FF2B5EF4-FFF2-40B4-BE49-F238E27FC236}">
                <a16:creationId xmlns:a16="http://schemas.microsoft.com/office/drawing/2014/main" id="{490468A8-185F-D606-AD68-5C82A06FB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115948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BB1EF-C805-0E6C-385B-202C6BEFA02E}"/>
              </a:ext>
            </a:extLst>
          </p:cNvPr>
          <p:cNvPicPr>
            <a:picLocks noChangeAspect="1"/>
          </p:cNvPicPr>
          <p:nvPr/>
        </p:nvPicPr>
        <p:blipFill>
          <a:blip r:embed="rId4"/>
          <a:stretch>
            <a:fillRect/>
          </a:stretch>
        </p:blipFill>
        <p:spPr>
          <a:xfrm>
            <a:off x="65041" y="1107121"/>
            <a:ext cx="7448310" cy="3769679"/>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5" y="181336"/>
            <a:ext cx="10941050" cy="923925"/>
          </a:xfrm>
        </p:spPr>
        <p:txBody>
          <a:bodyPr/>
          <a:lstStyle/>
          <a:p>
            <a:r>
              <a:rPr lang="en-US" dirty="0"/>
              <a:t>PERFORMANCE ACTIONS</a:t>
            </a:r>
            <a:br>
              <a:rPr lang="en-US" dirty="0"/>
            </a:br>
            <a:r>
              <a:rPr lang="en-US" sz="2800" dirty="0"/>
              <a:t>3G KPI PERFORMANCE RNC KAIROUAN_IF_HO_HS_SR</a:t>
            </a:r>
            <a:endParaRPr lang="en-US" dirty="0"/>
          </a:p>
        </p:txBody>
      </p:sp>
      <p:sp>
        <p:nvSpPr>
          <p:cNvPr id="12" name="TextBox 11">
            <a:extLst>
              <a:ext uri="{FF2B5EF4-FFF2-40B4-BE49-F238E27FC236}">
                <a16:creationId xmlns:a16="http://schemas.microsoft.com/office/drawing/2014/main" id="{EA3EB651-950A-42A2-C8FA-F422891A8971}"/>
              </a:ext>
            </a:extLst>
          </p:cNvPr>
          <p:cNvSpPr txBox="1"/>
          <p:nvPr/>
        </p:nvSpPr>
        <p:spPr>
          <a:xfrm>
            <a:off x="7513350" y="1107121"/>
            <a:ext cx="4613610" cy="854080"/>
          </a:xfrm>
          <a:prstGeom prst="rect">
            <a:avLst/>
          </a:prstGeom>
          <a:noFill/>
          <a:ln>
            <a:solidFill>
              <a:schemeClr val="tx1"/>
            </a:solidFill>
          </a:ln>
        </p:spPr>
        <p:txBody>
          <a:bodyPr wrap="square">
            <a:spAutoFit/>
          </a:bodyPr>
          <a:lstStyle/>
          <a:p>
            <a:r>
              <a:rPr lang="en-US" sz="1050" b="1" dirty="0"/>
              <a:t>CR IMPLEMENTED :</a:t>
            </a:r>
          </a:p>
          <a:p>
            <a:endParaRPr lang="en-US" sz="1100" dirty="0"/>
          </a:p>
          <a:p>
            <a:pPr marL="228600" indent="-228600">
              <a:buAutoNum type="arabicPeriod"/>
            </a:pPr>
            <a:r>
              <a:rPr lang="en-US" sz="900" dirty="0">
                <a:solidFill>
                  <a:schemeClr val="tx1"/>
                </a:solidFill>
              </a:rPr>
              <a:t>12072023_releaseRedirectEutraTriggers_tuning_KRN.(8Dec)</a:t>
            </a:r>
          </a:p>
          <a:p>
            <a:pPr marL="228600" indent="-228600">
              <a:buAutoNum type="arabicPeriod"/>
            </a:pPr>
            <a:r>
              <a:rPr lang="en-US" sz="900" dirty="0">
                <a:solidFill>
                  <a:schemeClr val="tx1"/>
                </a:solidFill>
              </a:rPr>
              <a:t>12072023_Sf_Adm_Adjust_KRN (8Dec)</a:t>
            </a:r>
          </a:p>
          <a:p>
            <a:pPr marL="228600" indent="-228600">
              <a:buAutoNum type="arabicPeriod"/>
            </a:pPr>
            <a:r>
              <a:rPr lang="en-US" sz="900" dirty="0">
                <a:solidFill>
                  <a:schemeClr val="tx1"/>
                </a:solidFill>
              </a:rPr>
              <a:t>12072023_Uerc_UeRcTrCh_KRN_RNC_CR (8Dec)</a:t>
            </a:r>
          </a:p>
        </p:txBody>
      </p:sp>
      <p:sp>
        <p:nvSpPr>
          <p:cNvPr id="39" name="Content Placeholder 2">
            <a:extLst>
              <a:ext uri="{FF2B5EF4-FFF2-40B4-BE49-F238E27FC236}">
                <a16:creationId xmlns:a16="http://schemas.microsoft.com/office/drawing/2014/main" id="{314CAC27-2B83-F9DA-E58F-D8FC862BA4F0}"/>
              </a:ext>
            </a:extLst>
          </p:cNvPr>
          <p:cNvSpPr txBox="1">
            <a:spLocks/>
          </p:cNvSpPr>
          <p:nvPr/>
        </p:nvSpPr>
        <p:spPr>
          <a:xfrm>
            <a:off x="65040" y="4911179"/>
            <a:ext cx="12061920" cy="541665"/>
          </a:xfrm>
          <a:prstGeom prst="rect">
            <a:avLst/>
          </a:prstGeom>
          <a:noFill/>
          <a:ln>
            <a:solidFill>
              <a:schemeClr val="tx1"/>
            </a:solidFill>
          </a:ln>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400" dirty="0">
                <a:cs typeface="Calibri"/>
              </a:rPr>
              <a:t>IF HO_HS_SR in Kairouan improved after tuning parameter .</a:t>
            </a:r>
          </a:p>
        </p:txBody>
      </p:sp>
      <p:sp>
        <p:nvSpPr>
          <p:cNvPr id="13" name="Rectangle 12">
            <a:extLst>
              <a:ext uri="{FF2B5EF4-FFF2-40B4-BE49-F238E27FC236}">
                <a16:creationId xmlns:a16="http://schemas.microsoft.com/office/drawing/2014/main" id="{15C800B4-F060-02E1-DE28-13C8E7992231}"/>
              </a:ext>
            </a:extLst>
          </p:cNvPr>
          <p:cNvSpPr/>
          <p:nvPr/>
        </p:nvSpPr>
        <p:spPr bwMode="auto">
          <a:xfrm>
            <a:off x="5294811" y="1140472"/>
            <a:ext cx="2218539" cy="3736328"/>
          </a:xfrm>
          <a:prstGeom prst="rect">
            <a:avLst/>
          </a:prstGeom>
          <a:solidFill>
            <a:schemeClr val="accent2">
              <a:alpha val="10000"/>
            </a:schemeClr>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7" name="Speech Bubble: Oval 6">
            <a:extLst>
              <a:ext uri="{FF2B5EF4-FFF2-40B4-BE49-F238E27FC236}">
                <a16:creationId xmlns:a16="http://schemas.microsoft.com/office/drawing/2014/main" id="{CDEE4399-D980-6689-5273-4297BFC9C6C4}"/>
              </a:ext>
            </a:extLst>
          </p:cNvPr>
          <p:cNvSpPr/>
          <p:nvPr/>
        </p:nvSpPr>
        <p:spPr bwMode="auto">
          <a:xfrm>
            <a:off x="5532384" y="1405156"/>
            <a:ext cx="563616" cy="322217"/>
          </a:xfrm>
          <a:prstGeom prst="wedgeEllipseCallout">
            <a:avLst>
              <a:gd name="adj1" fmla="val -61327"/>
              <a:gd name="adj2" fmla="val 256512"/>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1,2,3</a:t>
            </a:r>
          </a:p>
        </p:txBody>
      </p:sp>
      <p:pic>
        <p:nvPicPr>
          <p:cNvPr id="4" name="Picture 3" descr="image001">
            <a:extLst>
              <a:ext uri="{FF2B5EF4-FFF2-40B4-BE49-F238E27FC236}">
                <a16:creationId xmlns:a16="http://schemas.microsoft.com/office/drawing/2014/main" id="{3BDBF5E0-9182-9398-F09C-C36B285D6A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00" y="3697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39329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B3867F-4A51-6745-6ED3-25636FC72E2D}"/>
              </a:ext>
            </a:extLst>
          </p:cNvPr>
          <p:cNvPicPr>
            <a:picLocks noChangeAspect="1"/>
          </p:cNvPicPr>
          <p:nvPr/>
        </p:nvPicPr>
        <p:blipFill>
          <a:blip r:embed="rId4"/>
          <a:stretch>
            <a:fillRect/>
          </a:stretch>
        </p:blipFill>
        <p:spPr>
          <a:xfrm>
            <a:off x="92390" y="1140472"/>
            <a:ext cx="7420959" cy="3736328"/>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5" y="181336"/>
            <a:ext cx="10941050" cy="923925"/>
          </a:xfrm>
        </p:spPr>
        <p:txBody>
          <a:bodyPr/>
          <a:lstStyle/>
          <a:p>
            <a:r>
              <a:rPr lang="en-US" dirty="0"/>
              <a:t>PERFORMANCE ACTIONS</a:t>
            </a:r>
            <a:br>
              <a:rPr lang="en-US" dirty="0"/>
            </a:br>
            <a:r>
              <a:rPr lang="en-US" sz="2800" dirty="0"/>
              <a:t>3G KPI PERFORMANCE  MONASTIR REGION  : PS DROP(%)</a:t>
            </a:r>
            <a:endParaRPr lang="en-US" dirty="0"/>
          </a:p>
        </p:txBody>
      </p:sp>
      <p:sp>
        <p:nvSpPr>
          <p:cNvPr id="12" name="TextBox 11">
            <a:extLst>
              <a:ext uri="{FF2B5EF4-FFF2-40B4-BE49-F238E27FC236}">
                <a16:creationId xmlns:a16="http://schemas.microsoft.com/office/drawing/2014/main" id="{EA3EB651-950A-42A2-C8FA-F422891A8971}"/>
              </a:ext>
            </a:extLst>
          </p:cNvPr>
          <p:cNvSpPr txBox="1"/>
          <p:nvPr/>
        </p:nvSpPr>
        <p:spPr>
          <a:xfrm>
            <a:off x="7513350" y="1107121"/>
            <a:ext cx="4613610" cy="1115690"/>
          </a:xfrm>
          <a:prstGeom prst="rect">
            <a:avLst/>
          </a:prstGeom>
          <a:noFill/>
          <a:ln>
            <a:solidFill>
              <a:schemeClr val="tx1"/>
            </a:solidFill>
          </a:ln>
        </p:spPr>
        <p:txBody>
          <a:bodyPr wrap="square">
            <a:spAutoFit/>
          </a:bodyPr>
          <a:lstStyle/>
          <a:p>
            <a:r>
              <a:rPr lang="en-US" sz="1050" b="1" dirty="0"/>
              <a:t>CR IMPLEMENTED :</a:t>
            </a:r>
          </a:p>
          <a:p>
            <a:endParaRPr lang="en-US" sz="1400" b="1" dirty="0"/>
          </a:p>
          <a:p>
            <a:pPr marL="228600" indent="-228600">
              <a:buAutoNum type="arabicPeriod"/>
            </a:pPr>
            <a:r>
              <a:rPr lang="en-US" sz="1400" b="1" dirty="0">
                <a:solidFill>
                  <a:schemeClr val="tx1"/>
                </a:solidFill>
              </a:rPr>
              <a:t>3G_featCtrlFDpchSrbOnHsdpa_to_OFF(29Nov).</a:t>
            </a:r>
          </a:p>
          <a:p>
            <a:pPr marL="228600" indent="-228600">
              <a:buAutoNum type="arabicPeriod"/>
            </a:pPr>
            <a:r>
              <a:rPr lang="en-US" sz="1400" b="1" dirty="0">
                <a:solidFill>
                  <a:schemeClr val="tx1"/>
                </a:solidFill>
              </a:rPr>
              <a:t>3G_UeRc_UeRcTrC (30Nov)</a:t>
            </a:r>
          </a:p>
          <a:p>
            <a:pPr marL="228600" indent="-228600">
              <a:buAutoNum type="arabicPeriod"/>
            </a:pPr>
            <a:r>
              <a:rPr lang="en-US" sz="1400" b="1" dirty="0">
                <a:solidFill>
                  <a:schemeClr val="tx1"/>
                </a:solidFill>
              </a:rPr>
              <a:t>3G_ReleaseRedirectEutraTriggers_param(30Nov</a:t>
            </a:r>
            <a:r>
              <a:rPr lang="en-US" sz="1000" dirty="0">
                <a:solidFill>
                  <a:schemeClr val="tx1"/>
                </a:solidFill>
              </a:rPr>
              <a:t>)</a:t>
            </a:r>
          </a:p>
        </p:txBody>
      </p:sp>
      <p:sp>
        <p:nvSpPr>
          <p:cNvPr id="39" name="Content Placeholder 2">
            <a:extLst>
              <a:ext uri="{FF2B5EF4-FFF2-40B4-BE49-F238E27FC236}">
                <a16:creationId xmlns:a16="http://schemas.microsoft.com/office/drawing/2014/main" id="{314CAC27-2B83-F9DA-E58F-D8FC862BA4F0}"/>
              </a:ext>
            </a:extLst>
          </p:cNvPr>
          <p:cNvSpPr txBox="1">
            <a:spLocks/>
          </p:cNvSpPr>
          <p:nvPr/>
        </p:nvSpPr>
        <p:spPr>
          <a:xfrm>
            <a:off x="65040" y="4911179"/>
            <a:ext cx="12061920" cy="1273490"/>
          </a:xfrm>
          <a:prstGeom prst="rect">
            <a:avLst/>
          </a:prstGeom>
          <a:noFill/>
          <a:ln>
            <a:solidFill>
              <a:schemeClr val="tx1"/>
            </a:solidFill>
          </a:ln>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400" dirty="0">
                <a:cs typeface="Calibri"/>
              </a:rPr>
              <a:t>Great improvement in Monastir after implementing CRs related to  deactivated </a:t>
            </a:r>
            <a:r>
              <a:rPr lang="en-US" sz="1400" dirty="0" err="1">
                <a:cs typeface="Calibri"/>
              </a:rPr>
              <a:t>featCtrFDpchSrbOnHsdpa</a:t>
            </a:r>
            <a:r>
              <a:rPr lang="en-US" sz="1400" dirty="0">
                <a:cs typeface="Calibri"/>
              </a:rPr>
              <a:t>, </a:t>
            </a:r>
            <a:r>
              <a:rPr lang="en-US" sz="1400" dirty="0" err="1">
                <a:cs typeface="Calibri"/>
              </a:rPr>
              <a:t>releaseRedirectEutraTrigger_tunning</a:t>
            </a:r>
            <a:r>
              <a:rPr lang="en-US" sz="1400" dirty="0">
                <a:cs typeface="Calibri"/>
              </a:rPr>
              <a:t> </a:t>
            </a:r>
            <a:r>
              <a:rPr lang="en-US" sz="1400" dirty="0" err="1">
                <a:cs typeface="Calibri"/>
              </a:rPr>
              <a:t>andTuning</a:t>
            </a:r>
            <a:r>
              <a:rPr lang="en-US" sz="1400" dirty="0">
                <a:cs typeface="Calibri"/>
              </a:rPr>
              <a:t> </a:t>
            </a:r>
            <a:r>
              <a:rPr lang="en-US" sz="1400" dirty="0" err="1">
                <a:cs typeface="Calibri"/>
              </a:rPr>
              <a:t>UeRC</a:t>
            </a:r>
            <a:r>
              <a:rPr lang="en-US" sz="1400" dirty="0">
                <a:cs typeface="Calibri"/>
              </a:rPr>
              <a:t> Setting.</a:t>
            </a:r>
          </a:p>
          <a:p>
            <a:pPr marL="0" indent="0">
              <a:buFont typeface="Ericsson Hilda" panose="00000500000000000000" pitchFamily="2" charset="0"/>
              <a:buNone/>
            </a:pPr>
            <a:r>
              <a:rPr lang="en-US" sz="1400" dirty="0">
                <a:cs typeface="Calibri"/>
              </a:rPr>
              <a:t>As the result : CDR_PS has improved by 43%  from 1.19% to 0.67%.</a:t>
            </a:r>
          </a:p>
          <a:p>
            <a:pPr marL="0" indent="0">
              <a:buFont typeface="Ericsson Hilda" panose="00000500000000000000" pitchFamily="2" charset="0"/>
              <a:buNone/>
            </a:pPr>
            <a:r>
              <a:rPr lang="en-US" sz="1400" dirty="0">
                <a:cs typeface="Calibri"/>
              </a:rPr>
              <a:t>                            #PS Drop considerably reduced.</a:t>
            </a:r>
          </a:p>
        </p:txBody>
      </p:sp>
      <p:sp>
        <p:nvSpPr>
          <p:cNvPr id="13" name="Rectangle 12">
            <a:extLst>
              <a:ext uri="{FF2B5EF4-FFF2-40B4-BE49-F238E27FC236}">
                <a16:creationId xmlns:a16="http://schemas.microsoft.com/office/drawing/2014/main" id="{15C800B4-F060-02E1-DE28-13C8E7992231}"/>
              </a:ext>
            </a:extLst>
          </p:cNvPr>
          <p:cNvSpPr/>
          <p:nvPr/>
        </p:nvSpPr>
        <p:spPr bwMode="auto">
          <a:xfrm>
            <a:off x="5561901" y="1140472"/>
            <a:ext cx="1951449" cy="3736328"/>
          </a:xfrm>
          <a:prstGeom prst="rect">
            <a:avLst/>
          </a:prstGeom>
          <a:solidFill>
            <a:schemeClr val="accent2">
              <a:alpha val="10000"/>
            </a:schemeClr>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4" name="Speech Bubble: Oval 3">
            <a:extLst>
              <a:ext uri="{FF2B5EF4-FFF2-40B4-BE49-F238E27FC236}">
                <a16:creationId xmlns:a16="http://schemas.microsoft.com/office/drawing/2014/main" id="{40D63CAB-8889-3AB1-923B-00D3889B871F}"/>
              </a:ext>
            </a:extLst>
          </p:cNvPr>
          <p:cNvSpPr/>
          <p:nvPr/>
        </p:nvSpPr>
        <p:spPr bwMode="auto">
          <a:xfrm>
            <a:off x="5653858" y="1279321"/>
            <a:ext cx="296092" cy="322217"/>
          </a:xfrm>
          <a:prstGeom prst="wedgeEllipseCallout">
            <a:avLst>
              <a:gd name="adj1" fmla="val 97489"/>
              <a:gd name="adj2" fmla="val 430390"/>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1</a:t>
            </a:r>
          </a:p>
        </p:txBody>
      </p:sp>
      <p:sp>
        <p:nvSpPr>
          <p:cNvPr id="7" name="Speech Bubble: Oval 6">
            <a:extLst>
              <a:ext uri="{FF2B5EF4-FFF2-40B4-BE49-F238E27FC236}">
                <a16:creationId xmlns:a16="http://schemas.microsoft.com/office/drawing/2014/main" id="{CDEE4399-D980-6689-5273-4297BFC9C6C4}"/>
              </a:ext>
            </a:extLst>
          </p:cNvPr>
          <p:cNvSpPr/>
          <p:nvPr/>
        </p:nvSpPr>
        <p:spPr bwMode="auto">
          <a:xfrm>
            <a:off x="6242052" y="1292871"/>
            <a:ext cx="450528" cy="322217"/>
          </a:xfrm>
          <a:prstGeom prst="wedgeEllipseCallout">
            <a:avLst>
              <a:gd name="adj1" fmla="val -45472"/>
              <a:gd name="adj2" fmla="val 505891"/>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2,3</a:t>
            </a:r>
          </a:p>
        </p:txBody>
      </p:sp>
      <p:sp>
        <p:nvSpPr>
          <p:cNvPr id="9" name="Explosion: 14 Points 8">
            <a:extLst>
              <a:ext uri="{FF2B5EF4-FFF2-40B4-BE49-F238E27FC236}">
                <a16:creationId xmlns:a16="http://schemas.microsoft.com/office/drawing/2014/main" id="{2A6D6E35-CAC9-7874-6754-5570F9760C10}"/>
              </a:ext>
            </a:extLst>
          </p:cNvPr>
          <p:cNvSpPr/>
          <p:nvPr/>
        </p:nvSpPr>
        <p:spPr bwMode="auto">
          <a:xfrm>
            <a:off x="7813047" y="2532086"/>
            <a:ext cx="4014215" cy="1793828"/>
          </a:xfrm>
          <a:prstGeom prst="irregularSeal2">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r>
              <a:rPr lang="en-US" dirty="0">
                <a:ln w="0"/>
                <a:solidFill>
                  <a:schemeClr val="tx1"/>
                </a:solidFill>
                <a:effectLst>
                  <a:outerShdw blurRad="38100" dist="19050" dir="2700000" algn="tl" rotWithShape="0">
                    <a:schemeClr val="dk1">
                      <a:alpha val="40000"/>
                    </a:schemeClr>
                  </a:outerShdw>
                </a:effectLst>
                <a:highlight>
                  <a:srgbClr val="00FF00"/>
                </a:highlight>
              </a:rPr>
              <a:t>43%  of improvement</a:t>
            </a:r>
          </a:p>
        </p:txBody>
      </p:sp>
    </p:spTree>
    <p:custDataLst>
      <p:custData r:id="rId1"/>
      <p:custData r:id="rId2"/>
    </p:custDataLst>
    <p:extLst>
      <p:ext uri="{BB962C8B-B14F-4D97-AF65-F5344CB8AC3E}">
        <p14:creationId xmlns:p14="http://schemas.microsoft.com/office/powerpoint/2010/main" val="288417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D9D7B-E2CE-87D5-07AC-EB374AA1A6BE}"/>
              </a:ext>
            </a:extLst>
          </p:cNvPr>
          <p:cNvPicPr>
            <a:picLocks noChangeAspect="1"/>
          </p:cNvPicPr>
          <p:nvPr/>
        </p:nvPicPr>
        <p:blipFill>
          <a:blip r:embed="rId4"/>
          <a:stretch>
            <a:fillRect/>
          </a:stretch>
        </p:blipFill>
        <p:spPr>
          <a:xfrm>
            <a:off x="588256" y="1107121"/>
            <a:ext cx="6814032" cy="3685544"/>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5" y="181336"/>
            <a:ext cx="10941050" cy="923925"/>
          </a:xfrm>
        </p:spPr>
        <p:txBody>
          <a:bodyPr/>
          <a:lstStyle/>
          <a:p>
            <a:r>
              <a:rPr lang="en-US" dirty="0"/>
              <a:t>PERFORMANCE ACTIONS</a:t>
            </a:r>
            <a:br>
              <a:rPr lang="en-US" dirty="0"/>
            </a:br>
            <a:r>
              <a:rPr lang="en-US" sz="2800" dirty="0"/>
              <a:t>3G KPI PERFORMANCE RNC SOURNC1_</a:t>
            </a:r>
            <a:r>
              <a:rPr lang="en-US" sz="2000" dirty="0"/>
              <a:t>IRATCC_PS_SR(%)</a:t>
            </a:r>
            <a:endParaRPr lang="en-US" dirty="0"/>
          </a:p>
        </p:txBody>
      </p:sp>
      <p:sp>
        <p:nvSpPr>
          <p:cNvPr id="12" name="TextBox 11">
            <a:extLst>
              <a:ext uri="{FF2B5EF4-FFF2-40B4-BE49-F238E27FC236}">
                <a16:creationId xmlns:a16="http://schemas.microsoft.com/office/drawing/2014/main" id="{EA3EB651-950A-42A2-C8FA-F422891A8971}"/>
              </a:ext>
            </a:extLst>
          </p:cNvPr>
          <p:cNvSpPr txBox="1"/>
          <p:nvPr/>
        </p:nvSpPr>
        <p:spPr>
          <a:xfrm>
            <a:off x="7751810" y="1107121"/>
            <a:ext cx="4440190" cy="607859"/>
          </a:xfrm>
          <a:prstGeom prst="rect">
            <a:avLst/>
          </a:prstGeom>
          <a:noFill/>
          <a:ln>
            <a:solidFill>
              <a:schemeClr val="tx1"/>
            </a:solidFill>
          </a:ln>
        </p:spPr>
        <p:txBody>
          <a:bodyPr wrap="square">
            <a:spAutoFit/>
          </a:bodyPr>
          <a:lstStyle/>
          <a:p>
            <a:r>
              <a:rPr lang="en-US" sz="1050" b="1" dirty="0"/>
              <a:t>CR IMPLEMENTED :</a:t>
            </a:r>
          </a:p>
          <a:p>
            <a:endParaRPr lang="en-US" sz="1100" dirty="0"/>
          </a:p>
          <a:p>
            <a:r>
              <a:rPr lang="en-US" sz="1200" dirty="0">
                <a:solidFill>
                  <a:srgbClr val="FF0000"/>
                </a:solidFill>
                <a:highlight>
                  <a:srgbClr val="FFFF00"/>
                </a:highlight>
              </a:rPr>
              <a:t>1</a:t>
            </a:r>
            <a:r>
              <a:rPr lang="en-US" sz="1200" dirty="0">
                <a:solidFill>
                  <a:schemeClr val="tx1"/>
                </a:solidFill>
                <a:highlight>
                  <a:srgbClr val="FFFF00"/>
                </a:highlight>
              </a:rPr>
              <a:t>. </a:t>
            </a:r>
            <a:r>
              <a:rPr lang="en-US" sz="1200" dirty="0">
                <a:solidFill>
                  <a:schemeClr val="tx1"/>
                </a:solidFill>
              </a:rPr>
              <a:t>220231121_CR_3G_Sousse_Act_Feat_DlCodePowerCm</a:t>
            </a:r>
          </a:p>
        </p:txBody>
      </p:sp>
      <p:sp>
        <p:nvSpPr>
          <p:cNvPr id="39" name="Content Placeholder 2">
            <a:extLst>
              <a:ext uri="{FF2B5EF4-FFF2-40B4-BE49-F238E27FC236}">
                <a16:creationId xmlns:a16="http://schemas.microsoft.com/office/drawing/2014/main" id="{314CAC27-2B83-F9DA-E58F-D8FC862BA4F0}"/>
              </a:ext>
            </a:extLst>
          </p:cNvPr>
          <p:cNvSpPr txBox="1">
            <a:spLocks/>
          </p:cNvSpPr>
          <p:nvPr/>
        </p:nvSpPr>
        <p:spPr>
          <a:xfrm>
            <a:off x="65040" y="4911179"/>
            <a:ext cx="12061920" cy="667500"/>
          </a:xfrm>
          <a:prstGeom prst="rect">
            <a:avLst/>
          </a:prstGeom>
          <a:noFill/>
          <a:ln>
            <a:solidFill>
              <a:schemeClr val="tx1"/>
            </a:solidFill>
          </a:ln>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400" dirty="0" err="1">
                <a:cs typeface="Calibri"/>
              </a:rPr>
              <a:t>Irat</a:t>
            </a:r>
            <a:r>
              <a:rPr lang="en-US" sz="1400" dirty="0">
                <a:cs typeface="Calibri"/>
              </a:rPr>
              <a:t> PS SR improved after implement </a:t>
            </a:r>
            <a:r>
              <a:rPr lang="en-US" sz="1400" dirty="0" err="1">
                <a:cs typeface="Calibri"/>
              </a:rPr>
              <a:t>DlCodePowerCm</a:t>
            </a:r>
            <a:r>
              <a:rPr lang="en-US" sz="1400" dirty="0">
                <a:cs typeface="Calibri"/>
              </a:rPr>
              <a:t> in Sousse. </a:t>
            </a:r>
            <a:endParaRPr lang="en-US" dirty="0"/>
          </a:p>
        </p:txBody>
      </p:sp>
      <p:sp>
        <p:nvSpPr>
          <p:cNvPr id="13" name="Rectangle 12">
            <a:extLst>
              <a:ext uri="{FF2B5EF4-FFF2-40B4-BE49-F238E27FC236}">
                <a16:creationId xmlns:a16="http://schemas.microsoft.com/office/drawing/2014/main" id="{15C800B4-F060-02E1-DE28-13C8E7992231}"/>
              </a:ext>
            </a:extLst>
          </p:cNvPr>
          <p:cNvSpPr/>
          <p:nvPr/>
        </p:nvSpPr>
        <p:spPr bwMode="auto">
          <a:xfrm>
            <a:off x="6526635" y="1140472"/>
            <a:ext cx="875652" cy="3736328"/>
          </a:xfrm>
          <a:prstGeom prst="rect">
            <a:avLst/>
          </a:prstGeom>
          <a:solidFill>
            <a:schemeClr val="accent2">
              <a:alpha val="10000"/>
            </a:schemeClr>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sp>
        <p:nvSpPr>
          <p:cNvPr id="6" name="Speech Bubble: Oval 5">
            <a:extLst>
              <a:ext uri="{FF2B5EF4-FFF2-40B4-BE49-F238E27FC236}">
                <a16:creationId xmlns:a16="http://schemas.microsoft.com/office/drawing/2014/main" id="{0124363A-971D-4AAF-7CC4-AB4D3773BF96}"/>
              </a:ext>
            </a:extLst>
          </p:cNvPr>
          <p:cNvSpPr/>
          <p:nvPr/>
        </p:nvSpPr>
        <p:spPr bwMode="auto">
          <a:xfrm>
            <a:off x="6816415" y="1140472"/>
            <a:ext cx="296092" cy="322217"/>
          </a:xfrm>
          <a:prstGeom prst="wedgeEllipseCallout">
            <a:avLst>
              <a:gd name="adj1" fmla="val -103671"/>
              <a:gd name="adj2" fmla="val 183055"/>
            </a:avLst>
          </a:prstGeom>
          <a:solidFill>
            <a:srgbClr val="85CCFF"/>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900" dirty="0">
                <a:solidFill>
                  <a:srgbClr val="FFFFFF"/>
                </a:solidFill>
                <a:latin typeface="+mn-lt"/>
              </a:rPr>
              <a:t>1</a:t>
            </a:r>
          </a:p>
        </p:txBody>
      </p:sp>
      <p:pic>
        <p:nvPicPr>
          <p:cNvPr id="3" name="Picture 2" descr="image001">
            <a:extLst>
              <a:ext uri="{FF2B5EF4-FFF2-40B4-BE49-F238E27FC236}">
                <a16:creationId xmlns:a16="http://schemas.microsoft.com/office/drawing/2014/main" id="{37A3C7A1-43A2-C5DC-860B-78DB24A0C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66743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06D2EA-BA2F-1482-1166-3479D0F377C5}"/>
              </a:ext>
            </a:extLst>
          </p:cNvPr>
          <p:cNvPicPr>
            <a:picLocks noChangeAspect="1"/>
          </p:cNvPicPr>
          <p:nvPr/>
        </p:nvPicPr>
        <p:blipFill>
          <a:blip r:embed="rId4"/>
          <a:stretch>
            <a:fillRect/>
          </a:stretch>
        </p:blipFill>
        <p:spPr>
          <a:xfrm>
            <a:off x="39702" y="1107121"/>
            <a:ext cx="7712108" cy="3895682"/>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5" y="181336"/>
            <a:ext cx="10941050" cy="923925"/>
          </a:xfrm>
        </p:spPr>
        <p:txBody>
          <a:bodyPr/>
          <a:lstStyle/>
          <a:p>
            <a:r>
              <a:rPr lang="en-US" dirty="0"/>
              <a:t>PERFORMANCE ACTIONS</a:t>
            </a:r>
            <a:br>
              <a:rPr lang="en-US" dirty="0"/>
            </a:br>
            <a:r>
              <a:rPr lang="en-US" sz="2800" dirty="0"/>
              <a:t>3G KPI PERFORMANCE RNC Monastir CDR CS</a:t>
            </a:r>
            <a:endParaRPr lang="en-US" dirty="0"/>
          </a:p>
        </p:txBody>
      </p:sp>
      <p:sp>
        <p:nvSpPr>
          <p:cNvPr id="12" name="TextBox 11">
            <a:extLst>
              <a:ext uri="{FF2B5EF4-FFF2-40B4-BE49-F238E27FC236}">
                <a16:creationId xmlns:a16="http://schemas.microsoft.com/office/drawing/2014/main" id="{EA3EB651-950A-42A2-C8FA-F422891A8971}"/>
              </a:ext>
            </a:extLst>
          </p:cNvPr>
          <p:cNvSpPr txBox="1"/>
          <p:nvPr/>
        </p:nvSpPr>
        <p:spPr>
          <a:xfrm>
            <a:off x="7751810" y="1107121"/>
            <a:ext cx="4440190" cy="569387"/>
          </a:xfrm>
          <a:prstGeom prst="rect">
            <a:avLst/>
          </a:prstGeom>
          <a:noFill/>
          <a:ln>
            <a:solidFill>
              <a:schemeClr val="tx1"/>
            </a:solidFill>
          </a:ln>
        </p:spPr>
        <p:txBody>
          <a:bodyPr wrap="square">
            <a:spAutoFit/>
          </a:bodyPr>
          <a:lstStyle/>
          <a:p>
            <a:r>
              <a:rPr lang="en-US" sz="1050" b="1" dirty="0"/>
              <a:t>CR IMPLEMENTED :</a:t>
            </a:r>
          </a:p>
          <a:p>
            <a:endParaRPr lang="en-US" sz="1000" dirty="0"/>
          </a:p>
          <a:p>
            <a:r>
              <a:rPr lang="en-US" sz="1050" dirty="0">
                <a:solidFill>
                  <a:srgbClr val="FF0000"/>
                </a:solidFill>
                <a:highlight>
                  <a:srgbClr val="FFFF00"/>
                </a:highlight>
              </a:rPr>
              <a:t>1</a:t>
            </a:r>
            <a:r>
              <a:rPr lang="en-US" sz="1050" dirty="0">
                <a:solidFill>
                  <a:schemeClr val="tx1"/>
                </a:solidFill>
                <a:highlight>
                  <a:srgbClr val="FFFF00"/>
                </a:highlight>
              </a:rPr>
              <a:t>.20231107_CR_3G_param_ch_feat_act_Monastir(7Nov)</a:t>
            </a:r>
          </a:p>
        </p:txBody>
      </p:sp>
      <p:sp>
        <p:nvSpPr>
          <p:cNvPr id="39" name="Content Placeholder 2">
            <a:extLst>
              <a:ext uri="{FF2B5EF4-FFF2-40B4-BE49-F238E27FC236}">
                <a16:creationId xmlns:a16="http://schemas.microsoft.com/office/drawing/2014/main" id="{314CAC27-2B83-F9DA-E58F-D8FC862BA4F0}"/>
              </a:ext>
            </a:extLst>
          </p:cNvPr>
          <p:cNvSpPr txBox="1">
            <a:spLocks/>
          </p:cNvSpPr>
          <p:nvPr/>
        </p:nvSpPr>
        <p:spPr>
          <a:xfrm>
            <a:off x="21383" y="5706514"/>
            <a:ext cx="12061920" cy="760868"/>
          </a:xfrm>
          <a:prstGeom prst="rect">
            <a:avLst/>
          </a:prstGeom>
          <a:noFill/>
          <a:ln>
            <a:solidFill>
              <a:schemeClr val="tx1"/>
            </a:solidFill>
          </a:ln>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400" dirty="0">
                <a:ea typeface="Calibri"/>
                <a:cs typeface="Calibri"/>
              </a:rPr>
              <a:t>DCR CS  Region Monastir Improved on 10 November 2023 after Implement Radio Link Parameter from 10 to 20, Active set change from 3 to 4  in RNC MOKEVO1. Then continuing tuning CPICH Power, RET.</a:t>
            </a:r>
            <a:endParaRPr lang="en-US" dirty="0"/>
          </a:p>
        </p:txBody>
      </p:sp>
      <p:sp>
        <p:nvSpPr>
          <p:cNvPr id="13" name="Rectangle 12">
            <a:extLst>
              <a:ext uri="{FF2B5EF4-FFF2-40B4-BE49-F238E27FC236}">
                <a16:creationId xmlns:a16="http://schemas.microsoft.com/office/drawing/2014/main" id="{15C800B4-F060-02E1-DE28-13C8E7992231}"/>
              </a:ext>
            </a:extLst>
          </p:cNvPr>
          <p:cNvSpPr/>
          <p:nvPr/>
        </p:nvSpPr>
        <p:spPr bwMode="auto">
          <a:xfrm>
            <a:off x="6017623" y="1306287"/>
            <a:ext cx="1666550" cy="3828980"/>
          </a:xfrm>
          <a:prstGeom prst="rect">
            <a:avLst/>
          </a:prstGeom>
          <a:solidFill>
            <a:schemeClr val="accent2">
              <a:alpha val="34000"/>
            </a:schemeClr>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rgbClr val="FFFFFF"/>
              </a:solidFill>
              <a:latin typeface="+mn-lt"/>
            </a:endParaRPr>
          </a:p>
        </p:txBody>
      </p:sp>
      <p:pic>
        <p:nvPicPr>
          <p:cNvPr id="4" name="Picture 3" descr="image001">
            <a:extLst>
              <a:ext uri="{FF2B5EF4-FFF2-40B4-BE49-F238E27FC236}">
                <a16:creationId xmlns:a16="http://schemas.microsoft.com/office/drawing/2014/main" id="{E05FF5F7-C6E9-0102-F13C-9748B50D3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928053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5" y="181336"/>
            <a:ext cx="10941050" cy="923925"/>
          </a:xfrm>
        </p:spPr>
        <p:txBody>
          <a:bodyPr/>
          <a:lstStyle/>
          <a:p>
            <a:r>
              <a:rPr lang="en-US" dirty="0"/>
              <a:t>PERFORMANCE ACTIONS</a:t>
            </a:r>
            <a:br>
              <a:rPr lang="en-US" dirty="0"/>
            </a:br>
            <a:r>
              <a:rPr lang="en-US" sz="2800" dirty="0"/>
              <a:t>3G KPI PERFORMANCE RNC EVO  </a:t>
            </a:r>
            <a:r>
              <a:rPr lang="en-US" sz="2000" b="1" dirty="0"/>
              <a:t>IRATCC_PS_SR</a:t>
            </a:r>
            <a:endParaRPr lang="en-US" b="1" dirty="0"/>
          </a:p>
        </p:txBody>
      </p:sp>
      <p:sp>
        <p:nvSpPr>
          <p:cNvPr id="12" name="TextBox 11">
            <a:extLst>
              <a:ext uri="{FF2B5EF4-FFF2-40B4-BE49-F238E27FC236}">
                <a16:creationId xmlns:a16="http://schemas.microsoft.com/office/drawing/2014/main" id="{EA3EB651-950A-42A2-C8FA-F422891A8971}"/>
              </a:ext>
            </a:extLst>
          </p:cNvPr>
          <p:cNvSpPr txBox="1"/>
          <p:nvPr/>
        </p:nvSpPr>
        <p:spPr>
          <a:xfrm>
            <a:off x="7751810" y="1107121"/>
            <a:ext cx="4331493" cy="2431435"/>
          </a:xfrm>
          <a:prstGeom prst="rect">
            <a:avLst/>
          </a:prstGeom>
          <a:noFill/>
          <a:ln>
            <a:solidFill>
              <a:schemeClr val="tx1"/>
            </a:solidFill>
          </a:ln>
        </p:spPr>
        <p:txBody>
          <a:bodyPr wrap="square">
            <a:spAutoFit/>
          </a:bodyPr>
          <a:lstStyle/>
          <a:p>
            <a:r>
              <a:rPr lang="en-US" sz="1100" b="1" dirty="0"/>
              <a:t>CR IMPLEMENTED  on Monastir:</a:t>
            </a:r>
          </a:p>
          <a:p>
            <a:endParaRPr lang="en-US" sz="1050" dirty="0"/>
          </a:p>
          <a:p>
            <a:r>
              <a:rPr lang="sv-SE" sz="1000" dirty="0">
                <a:solidFill>
                  <a:schemeClr val="tx1"/>
                </a:solidFill>
              </a:rPr>
              <a:t>1. 20231016_CR_3G_MONASTIR_CHANGE Parameter_gsmrelation(23Oct)</a:t>
            </a:r>
          </a:p>
          <a:p>
            <a:r>
              <a:rPr lang="sv-SE" sz="1000" dirty="0">
                <a:solidFill>
                  <a:schemeClr val="tx1"/>
                </a:solidFill>
              </a:rPr>
              <a:t>2. 20231023_CR_3G_SOUSSE_MONASTIR_Worst_Cell__param_ch_</a:t>
            </a:r>
          </a:p>
          <a:p>
            <a:r>
              <a:rPr lang="sv-SE" sz="1000" dirty="0">
                <a:solidFill>
                  <a:schemeClr val="tx1"/>
                </a:solidFill>
              </a:rPr>
              <a:t>antenna_tilt(24Oct)</a:t>
            </a:r>
          </a:p>
          <a:p>
            <a:r>
              <a:rPr lang="sv-SE" sz="1000" dirty="0">
                <a:solidFill>
                  <a:schemeClr val="tx1"/>
                </a:solidFill>
              </a:rPr>
              <a:t>3.20231031_CR_UMO302_3G_Nbr_ADD_param_ch_antenna_tilt(31Oct)</a:t>
            </a:r>
          </a:p>
          <a:p>
            <a:r>
              <a:rPr lang="sv-SE" sz="1000" dirty="0">
                <a:solidFill>
                  <a:schemeClr val="tx1"/>
                </a:solidFill>
              </a:rPr>
              <a:t>4. 20231031_CR_3G_param_ch_antenna_tilt(1Nov)</a:t>
            </a:r>
          </a:p>
          <a:p>
            <a:r>
              <a:rPr lang="sv-SE" sz="1000" dirty="0">
                <a:solidFill>
                  <a:schemeClr val="tx1"/>
                </a:solidFill>
              </a:rPr>
              <a:t>5.20231103_CR_UMO061_3G_Nbr_ADD_param_ch_antenna_tilt(6Nov)</a:t>
            </a:r>
          </a:p>
          <a:p>
            <a:r>
              <a:rPr lang="sv-SE" sz="1000" dirty="0">
                <a:solidFill>
                  <a:schemeClr val="tx1"/>
                </a:solidFill>
              </a:rPr>
              <a:t>6.20231106_CR_3G_Nbr_Add_Coverage_Rel_add_param_ch_Monastir(6Nov)</a:t>
            </a:r>
          </a:p>
          <a:p>
            <a:r>
              <a:rPr lang="sv-SE" sz="1000" dirty="0">
                <a:solidFill>
                  <a:schemeClr val="tx1"/>
                </a:solidFill>
              </a:rPr>
              <a:t>7.20231106_CR_3G_Nbr_ADD_and_Param_CH_and_AntennaTilt(7Nov)</a:t>
            </a:r>
          </a:p>
          <a:p>
            <a:r>
              <a:rPr lang="sv-SE" sz="1000" dirty="0">
                <a:solidFill>
                  <a:schemeClr val="tx1"/>
                </a:solidFill>
              </a:rPr>
              <a:t>8.20231107_CR_3G_param_ch_feat_act_Monastir(7Nov)</a:t>
            </a:r>
          </a:p>
          <a:p>
            <a:r>
              <a:rPr lang="sv-SE" sz="1000" dirty="0">
                <a:solidFill>
                  <a:schemeClr val="tx1"/>
                </a:solidFill>
              </a:rPr>
              <a:t>9.20231108_CR_UMO362_3G_Nbr_ADD_param_ch_antenna_tilt(8Nov)</a:t>
            </a:r>
          </a:p>
          <a:p>
            <a:endParaRPr lang="en-US" sz="1050" dirty="0"/>
          </a:p>
        </p:txBody>
      </p:sp>
      <p:sp>
        <p:nvSpPr>
          <p:cNvPr id="39" name="Content Placeholder 2">
            <a:extLst>
              <a:ext uri="{FF2B5EF4-FFF2-40B4-BE49-F238E27FC236}">
                <a16:creationId xmlns:a16="http://schemas.microsoft.com/office/drawing/2014/main" id="{314CAC27-2B83-F9DA-E58F-D8FC862BA4F0}"/>
              </a:ext>
            </a:extLst>
          </p:cNvPr>
          <p:cNvSpPr txBox="1">
            <a:spLocks/>
          </p:cNvSpPr>
          <p:nvPr/>
        </p:nvSpPr>
        <p:spPr>
          <a:xfrm>
            <a:off x="129149" y="5352109"/>
            <a:ext cx="11954154" cy="760868"/>
          </a:xfrm>
          <a:prstGeom prst="rect">
            <a:avLst/>
          </a:prstGeom>
          <a:noFill/>
          <a:ln>
            <a:solidFill>
              <a:schemeClr val="tx1"/>
            </a:solidFill>
          </a:ln>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400" dirty="0">
                <a:cs typeface="Calibri"/>
              </a:rPr>
              <a:t>IRATCC_PS_SR, keep improving since W42 improved after activity add GSM NB adj, corrected parameter on 2G and tuning some parameter related </a:t>
            </a:r>
            <a:r>
              <a:rPr lang="en-US" sz="1400" dirty="0" err="1">
                <a:cs typeface="Calibri"/>
              </a:rPr>
              <a:t>Irat</a:t>
            </a:r>
            <a:r>
              <a:rPr lang="en-US" sz="1400" dirty="0">
                <a:cs typeface="Calibri"/>
              </a:rPr>
              <a:t> HO (</a:t>
            </a:r>
            <a:r>
              <a:rPr lang="en-US" sz="1400" dirty="0" err="1">
                <a:cs typeface="Calibri"/>
              </a:rPr>
              <a:t>HoType</a:t>
            </a:r>
            <a:r>
              <a:rPr lang="en-US" sz="1400" dirty="0">
                <a:cs typeface="Calibri"/>
              </a:rPr>
              <a:t>). Basically for </a:t>
            </a:r>
            <a:r>
              <a:rPr lang="en-US" sz="1400" dirty="0" err="1">
                <a:cs typeface="Calibri"/>
              </a:rPr>
              <a:t>irat</a:t>
            </a:r>
            <a:r>
              <a:rPr lang="en-US" sz="1400" dirty="0">
                <a:cs typeface="Calibri"/>
              </a:rPr>
              <a:t> is to audit NB Relation with GSM cells , parameter HO Type and RSCP and ECNO threshold parameter have to set correctly.</a:t>
            </a:r>
            <a:endParaRPr lang="en-US" dirty="0"/>
          </a:p>
        </p:txBody>
      </p:sp>
      <p:sp>
        <p:nvSpPr>
          <p:cNvPr id="8" name="Decagon 7">
            <a:extLst>
              <a:ext uri="{FF2B5EF4-FFF2-40B4-BE49-F238E27FC236}">
                <a16:creationId xmlns:a16="http://schemas.microsoft.com/office/drawing/2014/main" id="{13381107-9ABC-4C5D-15D8-B02C04C2983D}"/>
              </a:ext>
            </a:extLst>
          </p:cNvPr>
          <p:cNvSpPr/>
          <p:nvPr/>
        </p:nvSpPr>
        <p:spPr bwMode="auto">
          <a:xfrm>
            <a:off x="6491349" y="1187495"/>
            <a:ext cx="286825"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4</a:t>
            </a:r>
          </a:p>
        </p:txBody>
      </p:sp>
      <p:sp>
        <p:nvSpPr>
          <p:cNvPr id="30" name="Decagon 29">
            <a:extLst>
              <a:ext uri="{FF2B5EF4-FFF2-40B4-BE49-F238E27FC236}">
                <a16:creationId xmlns:a16="http://schemas.microsoft.com/office/drawing/2014/main" id="{DCD23915-80AD-D3ED-526C-927FC85D3528}"/>
              </a:ext>
            </a:extLst>
          </p:cNvPr>
          <p:cNvSpPr/>
          <p:nvPr/>
        </p:nvSpPr>
        <p:spPr bwMode="auto">
          <a:xfrm>
            <a:off x="6113924" y="1251790"/>
            <a:ext cx="286825"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3</a:t>
            </a:r>
          </a:p>
        </p:txBody>
      </p:sp>
      <p:cxnSp>
        <p:nvCxnSpPr>
          <p:cNvPr id="32" name="Straight Connector 31">
            <a:extLst>
              <a:ext uri="{FF2B5EF4-FFF2-40B4-BE49-F238E27FC236}">
                <a16:creationId xmlns:a16="http://schemas.microsoft.com/office/drawing/2014/main" id="{C38D58F5-A54C-330A-D6D4-C4D8DCFCF3E0}"/>
              </a:ext>
            </a:extLst>
          </p:cNvPr>
          <p:cNvCxnSpPr>
            <a:cxnSpLocks/>
          </p:cNvCxnSpPr>
          <p:nvPr/>
        </p:nvCxnSpPr>
        <p:spPr bwMode="auto">
          <a:xfrm>
            <a:off x="6329997" y="1332075"/>
            <a:ext cx="8849" cy="3229629"/>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7" name="Straight Connector 6">
            <a:extLst>
              <a:ext uri="{FF2B5EF4-FFF2-40B4-BE49-F238E27FC236}">
                <a16:creationId xmlns:a16="http://schemas.microsoft.com/office/drawing/2014/main" id="{D7A1C2CF-FF2D-0AE1-74EE-65A2CADF7B57}"/>
              </a:ext>
            </a:extLst>
          </p:cNvPr>
          <p:cNvCxnSpPr>
            <a:cxnSpLocks/>
          </p:cNvCxnSpPr>
          <p:nvPr/>
        </p:nvCxnSpPr>
        <p:spPr bwMode="auto">
          <a:xfrm>
            <a:off x="4462697" y="1369743"/>
            <a:ext cx="8849" cy="3229629"/>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4" name="Decagon 3">
            <a:extLst>
              <a:ext uri="{FF2B5EF4-FFF2-40B4-BE49-F238E27FC236}">
                <a16:creationId xmlns:a16="http://schemas.microsoft.com/office/drawing/2014/main" id="{ADC742DE-CD53-E2B2-D30C-136CAB89EB42}"/>
              </a:ext>
            </a:extLst>
          </p:cNvPr>
          <p:cNvSpPr/>
          <p:nvPr/>
        </p:nvSpPr>
        <p:spPr bwMode="auto">
          <a:xfrm>
            <a:off x="4083145" y="1332075"/>
            <a:ext cx="318527"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1</a:t>
            </a:r>
          </a:p>
        </p:txBody>
      </p:sp>
      <p:cxnSp>
        <p:nvCxnSpPr>
          <p:cNvPr id="5" name="Straight Connector 4">
            <a:extLst>
              <a:ext uri="{FF2B5EF4-FFF2-40B4-BE49-F238E27FC236}">
                <a16:creationId xmlns:a16="http://schemas.microsoft.com/office/drawing/2014/main" id="{75EB15D7-D5B2-3495-F551-41A143491E6F}"/>
              </a:ext>
            </a:extLst>
          </p:cNvPr>
          <p:cNvCxnSpPr>
            <a:cxnSpLocks/>
          </p:cNvCxnSpPr>
          <p:nvPr/>
        </p:nvCxnSpPr>
        <p:spPr bwMode="auto">
          <a:xfrm>
            <a:off x="4242408" y="1553827"/>
            <a:ext cx="0" cy="3033475"/>
          </a:xfrm>
          <a:prstGeom prst="line">
            <a:avLst/>
          </a:prstGeom>
          <a:solidFill>
            <a:schemeClr val="accent1"/>
          </a:solidFill>
          <a:ln w="12700" cap="flat" cmpd="sng" algn="ctr">
            <a:solidFill>
              <a:srgbClr val="FF0000"/>
            </a:solidFill>
            <a:prstDash val="sysDash"/>
            <a:round/>
            <a:headEnd type="none" w="med" len="med"/>
            <a:tailEnd type="none"/>
          </a:ln>
          <a:effectLst/>
        </p:spPr>
      </p:cxnSp>
      <p:cxnSp>
        <p:nvCxnSpPr>
          <p:cNvPr id="13" name="Straight Connector 12">
            <a:extLst>
              <a:ext uri="{FF2B5EF4-FFF2-40B4-BE49-F238E27FC236}">
                <a16:creationId xmlns:a16="http://schemas.microsoft.com/office/drawing/2014/main" id="{A59E5B4D-E6DA-F494-0DA7-ABDEA0124923}"/>
              </a:ext>
            </a:extLst>
          </p:cNvPr>
          <p:cNvCxnSpPr>
            <a:cxnSpLocks/>
          </p:cNvCxnSpPr>
          <p:nvPr/>
        </p:nvCxnSpPr>
        <p:spPr bwMode="auto">
          <a:xfrm>
            <a:off x="6589972" y="1332074"/>
            <a:ext cx="8849" cy="3229629"/>
          </a:xfrm>
          <a:prstGeom prst="line">
            <a:avLst/>
          </a:prstGeom>
          <a:solidFill>
            <a:schemeClr val="accent1"/>
          </a:solidFill>
          <a:ln w="12700" cap="flat" cmpd="sng" algn="ctr">
            <a:solidFill>
              <a:srgbClr val="FF0000"/>
            </a:solidFill>
            <a:prstDash val="sysDash"/>
            <a:round/>
            <a:headEnd type="none" w="med" len="med"/>
            <a:tailEnd type="none"/>
          </a:ln>
          <a:effectLst/>
        </p:spPr>
      </p:cxnSp>
      <p:sp>
        <p:nvSpPr>
          <p:cNvPr id="14" name="Decagon 13">
            <a:extLst>
              <a:ext uri="{FF2B5EF4-FFF2-40B4-BE49-F238E27FC236}">
                <a16:creationId xmlns:a16="http://schemas.microsoft.com/office/drawing/2014/main" id="{C2869FEB-CDCC-A0AC-E60B-45E40E4F5888}"/>
              </a:ext>
            </a:extLst>
          </p:cNvPr>
          <p:cNvSpPr/>
          <p:nvPr/>
        </p:nvSpPr>
        <p:spPr bwMode="auto">
          <a:xfrm>
            <a:off x="4401672" y="1174340"/>
            <a:ext cx="318527" cy="295275"/>
          </a:xfrm>
          <a:prstGeom prst="decagon">
            <a:avLst/>
          </a:prstGeom>
          <a:solidFill>
            <a:srgbClr val="FFFF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r>
              <a:rPr lang="en-US" sz="1100" dirty="0">
                <a:solidFill>
                  <a:srgbClr val="FF0000"/>
                </a:solidFill>
                <a:latin typeface="+mn-lt"/>
              </a:rPr>
              <a:t>2</a:t>
            </a:r>
          </a:p>
        </p:txBody>
      </p:sp>
      <p:pic>
        <p:nvPicPr>
          <p:cNvPr id="3" name="Picture 2">
            <a:extLst>
              <a:ext uri="{FF2B5EF4-FFF2-40B4-BE49-F238E27FC236}">
                <a16:creationId xmlns:a16="http://schemas.microsoft.com/office/drawing/2014/main" id="{F0629FDC-39D9-0F37-1E19-E4280A72817D}"/>
              </a:ext>
            </a:extLst>
          </p:cNvPr>
          <p:cNvPicPr>
            <a:picLocks noChangeAspect="1"/>
          </p:cNvPicPr>
          <p:nvPr/>
        </p:nvPicPr>
        <p:blipFill>
          <a:blip r:embed="rId4"/>
          <a:stretch>
            <a:fillRect/>
          </a:stretch>
        </p:blipFill>
        <p:spPr>
          <a:xfrm>
            <a:off x="108698" y="1114617"/>
            <a:ext cx="7567230" cy="4224853"/>
          </a:xfrm>
          <a:prstGeom prst="rect">
            <a:avLst/>
          </a:prstGeom>
        </p:spPr>
      </p:pic>
      <p:pic>
        <p:nvPicPr>
          <p:cNvPr id="6" name="Picture 5" descr="image001">
            <a:extLst>
              <a:ext uri="{FF2B5EF4-FFF2-40B4-BE49-F238E27FC236}">
                <a16:creationId xmlns:a16="http://schemas.microsoft.com/office/drawing/2014/main" id="{4DC17F9E-6664-BFB1-D2E8-3939531F6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73831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530E3B7-5A67-48F4-82BF-02882396232E}"/>
              </a:ext>
            </a:extLst>
          </p:cNvPr>
          <p:cNvSpPr>
            <a:spLocks noGrp="1"/>
          </p:cNvSpPr>
          <p:nvPr>
            <p:ph type="title"/>
          </p:nvPr>
        </p:nvSpPr>
        <p:spPr/>
        <p:txBody>
          <a:bodyPr/>
          <a:lstStyle/>
          <a:p>
            <a:r>
              <a:rPr lang="en-US" dirty="0"/>
              <a:t>PROJECT ORGANIZATION</a:t>
            </a:r>
          </a:p>
        </p:txBody>
      </p:sp>
      <p:sp>
        <p:nvSpPr>
          <p:cNvPr id="24" name="Oval 23">
            <a:extLst>
              <a:ext uri="{FF2B5EF4-FFF2-40B4-BE49-F238E27FC236}">
                <a16:creationId xmlns:a16="http://schemas.microsoft.com/office/drawing/2014/main" id="{0B901692-C851-1CCC-CF10-B84015A406AB}"/>
              </a:ext>
            </a:extLst>
          </p:cNvPr>
          <p:cNvSpPr/>
          <p:nvPr/>
        </p:nvSpPr>
        <p:spPr>
          <a:xfrm>
            <a:off x="7672402" y="2472033"/>
            <a:ext cx="2318084" cy="680899"/>
          </a:xfrm>
          <a:prstGeom prst="ellipse">
            <a:avLst/>
          </a:prstGeom>
          <a:solidFill>
            <a:srgbClr val="0050C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66928">
              <a:spcAft>
                <a:spcPts val="600"/>
              </a:spcAft>
            </a:pPr>
            <a:r>
              <a:rPr lang="en-US" sz="1400" b="1" dirty="0"/>
              <a:t>4G OPTIMIZER</a:t>
            </a:r>
            <a:endParaRPr lang="en-US" sz="1400" b="1" kern="1200" dirty="0">
              <a:solidFill>
                <a:schemeClr val="lt1"/>
              </a:solidFill>
              <a:latin typeface="+mn-lt"/>
              <a:ea typeface="+mn-ea"/>
              <a:cs typeface="+mn-cs"/>
            </a:endParaRPr>
          </a:p>
          <a:p>
            <a:pPr algn="ctr" defTabSz="566928">
              <a:spcAft>
                <a:spcPts val="600"/>
              </a:spcAft>
            </a:pPr>
            <a:r>
              <a:rPr lang="en-US" sz="1400" b="1" kern="1200" dirty="0">
                <a:solidFill>
                  <a:schemeClr val="lt1"/>
                </a:solidFill>
                <a:latin typeface="Calibri" panose="020F0502020204030204" pitchFamily="34" charset="0"/>
                <a:ea typeface="+mn-ea"/>
                <a:cs typeface="Times New Roman" panose="02020603050405020304" pitchFamily="18" charset="0"/>
              </a:rPr>
              <a:t>Vladimir Zalomov</a:t>
            </a:r>
            <a:endParaRPr lang="en-US" sz="2400" b="1" dirty="0"/>
          </a:p>
        </p:txBody>
      </p:sp>
      <p:sp>
        <p:nvSpPr>
          <p:cNvPr id="25" name="Oval 24">
            <a:extLst>
              <a:ext uri="{FF2B5EF4-FFF2-40B4-BE49-F238E27FC236}">
                <a16:creationId xmlns:a16="http://schemas.microsoft.com/office/drawing/2014/main" id="{93F75A6A-5970-E9EA-C6EC-1460FFDF823B}"/>
              </a:ext>
            </a:extLst>
          </p:cNvPr>
          <p:cNvSpPr/>
          <p:nvPr/>
        </p:nvSpPr>
        <p:spPr>
          <a:xfrm>
            <a:off x="5680301" y="1557338"/>
            <a:ext cx="3305697" cy="624961"/>
          </a:xfrm>
          <a:prstGeom prst="ellipse">
            <a:avLst/>
          </a:prstGeom>
          <a:solidFill>
            <a:srgbClr val="0050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6928">
              <a:spcAft>
                <a:spcPts val="600"/>
              </a:spcAft>
            </a:pPr>
            <a:r>
              <a:rPr lang="en-US" sz="1400" b="1" kern="1200" dirty="0">
                <a:solidFill>
                  <a:schemeClr val="lt1"/>
                </a:solidFill>
                <a:latin typeface="+mn-lt"/>
                <a:ea typeface="+mn-ea"/>
                <a:cs typeface="+mn-cs"/>
              </a:rPr>
              <a:t>Technical Lead</a:t>
            </a:r>
          </a:p>
          <a:p>
            <a:pPr algn="ctr" defTabSz="566928">
              <a:spcAft>
                <a:spcPts val="600"/>
              </a:spcAft>
            </a:pPr>
            <a:r>
              <a:rPr lang="en-US" sz="1400" b="1" kern="1200" dirty="0">
                <a:solidFill>
                  <a:schemeClr val="lt1"/>
                </a:solidFill>
                <a:latin typeface="+mn-lt"/>
                <a:ea typeface="+mn-ea"/>
                <a:cs typeface="+mn-cs"/>
              </a:rPr>
              <a:t>Khader Nader (SPOC)</a:t>
            </a:r>
            <a:endParaRPr lang="en-US" sz="2400" b="1" dirty="0"/>
          </a:p>
        </p:txBody>
      </p:sp>
      <p:sp>
        <p:nvSpPr>
          <p:cNvPr id="26" name="Oval 25">
            <a:extLst>
              <a:ext uri="{FF2B5EF4-FFF2-40B4-BE49-F238E27FC236}">
                <a16:creationId xmlns:a16="http://schemas.microsoft.com/office/drawing/2014/main" id="{C6B5AAC9-680D-8B1F-72EC-87F030D381FE}"/>
              </a:ext>
            </a:extLst>
          </p:cNvPr>
          <p:cNvSpPr/>
          <p:nvPr/>
        </p:nvSpPr>
        <p:spPr>
          <a:xfrm>
            <a:off x="4582140" y="2486209"/>
            <a:ext cx="2554576" cy="680899"/>
          </a:xfrm>
          <a:prstGeom prst="ellipse">
            <a:avLst/>
          </a:prstGeom>
          <a:solidFill>
            <a:srgbClr val="0050C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66928">
              <a:spcAft>
                <a:spcPts val="600"/>
              </a:spcAft>
            </a:pPr>
            <a:r>
              <a:rPr lang="en-US" sz="1400" b="1" kern="1200" dirty="0">
                <a:latin typeface="+mn-lt"/>
                <a:ea typeface="+mn-ea"/>
                <a:cs typeface="+mn-cs"/>
              </a:rPr>
              <a:t>3G </a:t>
            </a:r>
            <a:r>
              <a:rPr lang="en-US" sz="1400" b="1" dirty="0"/>
              <a:t>2G OPTIMIZER</a:t>
            </a:r>
            <a:endParaRPr lang="en-US" sz="1400" b="1" kern="1200" dirty="0">
              <a:latin typeface="+mn-lt"/>
              <a:ea typeface="+mn-ea"/>
              <a:cs typeface="+mn-cs"/>
            </a:endParaRPr>
          </a:p>
          <a:p>
            <a:pPr algn="ctr" defTabSz="566928">
              <a:spcAft>
                <a:spcPts val="600"/>
              </a:spcAft>
            </a:pPr>
            <a:r>
              <a:rPr lang="en-US" sz="1400" b="1" dirty="0" err="1">
                <a:ea typeface="Calibri"/>
                <a:cs typeface="Calibri"/>
              </a:rPr>
              <a:t>Saptono</a:t>
            </a:r>
            <a:r>
              <a:rPr lang="en-US" sz="1400" b="1" dirty="0">
                <a:ea typeface="Calibri"/>
                <a:cs typeface="Calibri"/>
              </a:rPr>
              <a:t> Gunawan</a:t>
            </a:r>
          </a:p>
        </p:txBody>
      </p:sp>
      <p:sp>
        <p:nvSpPr>
          <p:cNvPr id="27" name="Rectangle 26">
            <a:extLst>
              <a:ext uri="{FF2B5EF4-FFF2-40B4-BE49-F238E27FC236}">
                <a16:creationId xmlns:a16="http://schemas.microsoft.com/office/drawing/2014/main" id="{BEB87887-840D-230C-0A7F-067D4FB9FCF0}"/>
              </a:ext>
            </a:extLst>
          </p:cNvPr>
          <p:cNvSpPr/>
          <p:nvPr/>
        </p:nvSpPr>
        <p:spPr>
          <a:xfrm>
            <a:off x="5141592" y="4317312"/>
            <a:ext cx="4134850" cy="2064438"/>
          </a:xfrm>
          <a:prstGeom prst="rect">
            <a:avLst/>
          </a:prstGeom>
          <a:solidFill>
            <a:srgbClr val="0050C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66928">
              <a:spcAft>
                <a:spcPts val="600"/>
              </a:spcAft>
            </a:pPr>
            <a:r>
              <a:rPr lang="en-US" sz="1400" b="1" kern="1200" dirty="0">
                <a:solidFill>
                  <a:schemeClr val="bg1"/>
                </a:solidFill>
                <a:latin typeface="+mn-lt"/>
                <a:ea typeface="+mn-ea"/>
                <a:cs typeface="+mn-cs"/>
              </a:rPr>
              <a:t>Remote Team :</a:t>
            </a:r>
            <a:endParaRPr lang="en-US" sz="1400" b="1" kern="1200" dirty="0">
              <a:solidFill>
                <a:schemeClr val="bg1"/>
              </a:solidFill>
              <a:latin typeface="+mn-lt"/>
              <a:cs typeface="Calibri"/>
            </a:endParaRPr>
          </a:p>
          <a:p>
            <a:pPr algn="ctr" defTabSz="566928">
              <a:spcAft>
                <a:spcPts val="600"/>
              </a:spcAft>
            </a:pPr>
            <a:r>
              <a:rPr lang="en-US" sz="1400" kern="1200" dirty="0">
                <a:solidFill>
                  <a:schemeClr val="bg1"/>
                </a:solidFill>
                <a:latin typeface="+mn-lt"/>
                <a:ea typeface="+mn-ea"/>
                <a:cs typeface="+mn-cs"/>
              </a:rPr>
              <a:t>2G OPT </a:t>
            </a:r>
            <a:r>
              <a:rPr lang="en-US" sz="1400" b="1" kern="1200" dirty="0">
                <a:solidFill>
                  <a:schemeClr val="bg1"/>
                </a:solidFill>
                <a:latin typeface="Calibri"/>
                <a:cs typeface="Calibri"/>
              </a:rPr>
              <a:t>Nikola Lunko</a:t>
            </a:r>
            <a:r>
              <a:rPr lang="en-US" sz="1400" dirty="0">
                <a:solidFill>
                  <a:schemeClr val="bg1"/>
                </a:solidFill>
                <a:latin typeface="Calibri"/>
                <a:cs typeface="Calibri"/>
              </a:rPr>
              <a:t> </a:t>
            </a:r>
          </a:p>
          <a:p>
            <a:pPr algn="ctr" defTabSz="566928">
              <a:spcAft>
                <a:spcPts val="600"/>
              </a:spcAft>
            </a:pPr>
            <a:r>
              <a:rPr lang="en-US" sz="1400" kern="1200" dirty="0">
                <a:solidFill>
                  <a:schemeClr val="bg1"/>
                </a:solidFill>
                <a:latin typeface="+mn-lt"/>
                <a:ea typeface="+mn-ea"/>
                <a:cs typeface="+mn-cs"/>
              </a:rPr>
              <a:t>3G OPT </a:t>
            </a:r>
            <a:r>
              <a:rPr lang="en-US" sz="1400" b="1" kern="1200" dirty="0">
                <a:solidFill>
                  <a:schemeClr val="bg1"/>
                </a:solidFill>
                <a:latin typeface="Calibri"/>
                <a:cs typeface="Calibri"/>
              </a:rPr>
              <a:t>Vedran Kovacic</a:t>
            </a:r>
            <a:endParaRPr lang="en-US" sz="1400" kern="1200" dirty="0">
              <a:solidFill>
                <a:schemeClr val="bg1"/>
              </a:solidFill>
              <a:latin typeface="+mn-lt"/>
              <a:cs typeface="Calibri"/>
            </a:endParaRPr>
          </a:p>
          <a:p>
            <a:pPr algn="ctr" defTabSz="566928">
              <a:spcAft>
                <a:spcPts val="600"/>
              </a:spcAft>
            </a:pPr>
            <a:r>
              <a:rPr lang="en-US" sz="1400" kern="1200" dirty="0">
                <a:solidFill>
                  <a:schemeClr val="bg1"/>
                </a:solidFill>
                <a:latin typeface="+mn-lt"/>
                <a:ea typeface="+mn-ea"/>
                <a:cs typeface="+mn-cs"/>
              </a:rPr>
              <a:t>3G2G OPT </a:t>
            </a:r>
            <a:r>
              <a:rPr lang="en-US" sz="1400" b="1" kern="1200" dirty="0">
                <a:solidFill>
                  <a:schemeClr val="bg1"/>
                </a:solidFill>
                <a:latin typeface="Calibri"/>
                <a:cs typeface="Calibri"/>
              </a:rPr>
              <a:t>Silvestar Kamber</a:t>
            </a:r>
            <a:r>
              <a:rPr lang="en-US" sz="1400" b="1" dirty="0">
                <a:solidFill>
                  <a:schemeClr val="bg1"/>
                </a:solidFill>
                <a:latin typeface="Calibri"/>
                <a:cs typeface="Calibri"/>
              </a:rPr>
              <a:t> </a:t>
            </a:r>
            <a:endParaRPr lang="en-US" sz="1400" b="1" kern="1200" dirty="0">
              <a:solidFill>
                <a:schemeClr val="bg1"/>
              </a:solidFill>
              <a:latin typeface="+mn-lt"/>
              <a:cs typeface="Calibri"/>
            </a:endParaRPr>
          </a:p>
          <a:p>
            <a:pPr algn="ctr" defTabSz="566928">
              <a:spcAft>
                <a:spcPts val="600"/>
              </a:spcAft>
            </a:pPr>
            <a:r>
              <a:rPr lang="en-US" sz="1400" b="1" dirty="0">
                <a:solidFill>
                  <a:schemeClr val="bg1"/>
                </a:solidFill>
                <a:cs typeface="Calibri"/>
              </a:rPr>
              <a:t>4G OPT  Bozidar Lupic/David Krizmanic</a:t>
            </a:r>
          </a:p>
          <a:p>
            <a:pPr algn="ctr" defTabSz="566928">
              <a:spcAft>
                <a:spcPts val="600"/>
              </a:spcAft>
            </a:pPr>
            <a:r>
              <a:rPr lang="en-US" sz="1400" b="1" dirty="0">
                <a:solidFill>
                  <a:schemeClr val="bg1"/>
                </a:solidFill>
                <a:cs typeface="Calibri"/>
              </a:rPr>
              <a:t>3G OPT Zrinoslav Martic</a:t>
            </a:r>
          </a:p>
          <a:p>
            <a:pPr algn="ctr" defTabSz="566928">
              <a:spcAft>
                <a:spcPts val="600"/>
              </a:spcAft>
            </a:pPr>
            <a:r>
              <a:rPr lang="en-US" sz="1400" b="1" dirty="0">
                <a:solidFill>
                  <a:schemeClr val="bg1"/>
                </a:solidFill>
                <a:cs typeface="Calibri"/>
              </a:rPr>
              <a:t>3G OPT Marko Glavas</a:t>
            </a:r>
          </a:p>
        </p:txBody>
      </p:sp>
      <p:sp>
        <p:nvSpPr>
          <p:cNvPr id="28" name="Oval 27">
            <a:extLst>
              <a:ext uri="{FF2B5EF4-FFF2-40B4-BE49-F238E27FC236}">
                <a16:creationId xmlns:a16="http://schemas.microsoft.com/office/drawing/2014/main" id="{72F9967C-2504-F664-4DF8-0C4D6A8B64D7}"/>
              </a:ext>
            </a:extLst>
          </p:cNvPr>
          <p:cNvSpPr/>
          <p:nvPr/>
        </p:nvSpPr>
        <p:spPr>
          <a:xfrm>
            <a:off x="914399" y="2630558"/>
            <a:ext cx="2050181" cy="727568"/>
          </a:xfrm>
          <a:prstGeom prst="ellipse">
            <a:avLst/>
          </a:prstGeom>
          <a:solidFill>
            <a:srgbClr val="0050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6928">
              <a:spcAft>
                <a:spcPts val="600"/>
              </a:spcAft>
            </a:pPr>
            <a:r>
              <a:rPr lang="en-US" sz="1400" b="1" kern="1200" dirty="0">
                <a:solidFill>
                  <a:schemeClr val="lt1"/>
                </a:solidFill>
                <a:latin typeface="+mn-lt"/>
                <a:ea typeface="+mn-ea"/>
                <a:cs typeface="+mn-cs"/>
              </a:rPr>
              <a:t>Drive test Team</a:t>
            </a:r>
          </a:p>
          <a:p>
            <a:pPr algn="ctr" defTabSz="566928">
              <a:spcAft>
                <a:spcPts val="600"/>
              </a:spcAft>
            </a:pPr>
            <a:r>
              <a:rPr lang="en-US" sz="1400" kern="1200" dirty="0">
                <a:solidFill>
                  <a:schemeClr val="bg1"/>
                </a:solidFill>
                <a:latin typeface="+mn-lt"/>
                <a:ea typeface="+mn-ea"/>
                <a:cs typeface="+mn-cs"/>
              </a:rPr>
              <a:t>On demand</a:t>
            </a:r>
            <a:endParaRPr lang="en-US" dirty="0">
              <a:solidFill>
                <a:schemeClr val="bg1"/>
              </a:solidFill>
            </a:endParaRPr>
          </a:p>
        </p:txBody>
      </p:sp>
      <p:sp>
        <p:nvSpPr>
          <p:cNvPr id="29" name="Oval 28">
            <a:extLst>
              <a:ext uri="{FF2B5EF4-FFF2-40B4-BE49-F238E27FC236}">
                <a16:creationId xmlns:a16="http://schemas.microsoft.com/office/drawing/2014/main" id="{9B8086B5-FDD8-CB45-86F3-E4F58B546359}"/>
              </a:ext>
            </a:extLst>
          </p:cNvPr>
          <p:cNvSpPr/>
          <p:nvPr/>
        </p:nvSpPr>
        <p:spPr>
          <a:xfrm>
            <a:off x="564761" y="3405480"/>
            <a:ext cx="3575081" cy="1616756"/>
          </a:xfrm>
          <a:prstGeom prst="ellipse">
            <a:avLst/>
          </a:prstGeom>
          <a:solidFill>
            <a:srgbClr val="0050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6928">
              <a:spcAft>
                <a:spcPts val="600"/>
              </a:spcAft>
            </a:pPr>
            <a:r>
              <a:rPr lang="en-US" sz="1200" b="1" kern="1200" dirty="0">
                <a:solidFill>
                  <a:schemeClr val="lt1"/>
                </a:solidFill>
                <a:latin typeface="+mn-lt"/>
                <a:ea typeface="+mn-ea"/>
                <a:cs typeface="+mn-cs"/>
              </a:rPr>
              <a:t>Local Integration Team (</a:t>
            </a:r>
            <a:r>
              <a:rPr lang="en-US" sz="1200" b="1" dirty="0"/>
              <a:t>CR</a:t>
            </a:r>
            <a:r>
              <a:rPr lang="en-US" sz="1200" b="1" kern="1200" dirty="0">
                <a:solidFill>
                  <a:schemeClr val="lt1"/>
                </a:solidFill>
                <a:latin typeface="+mn-lt"/>
                <a:ea typeface="+mn-ea"/>
                <a:cs typeface="+mn-cs"/>
              </a:rPr>
              <a:t>) +Rollout TEAM</a:t>
            </a:r>
          </a:p>
          <a:p>
            <a:pPr algn="ctr" defTabSz="566928">
              <a:spcAft>
                <a:spcPts val="600"/>
              </a:spcAft>
            </a:pPr>
            <a:r>
              <a:rPr lang="en-US" sz="1200" b="1" kern="1200" dirty="0">
                <a:solidFill>
                  <a:schemeClr val="lt1"/>
                </a:solidFill>
                <a:latin typeface="Calibri" panose="020F0502020204030204" pitchFamily="34" charset="0"/>
                <a:ea typeface="+mn-ea"/>
                <a:cs typeface="Times New Roman" panose="02020603050405020304" pitchFamily="18" charset="0"/>
              </a:rPr>
              <a:t> Bilal Laatat/Mahdi Kzadri (CR/Troubleshooting/ Support)</a:t>
            </a:r>
          </a:p>
          <a:p>
            <a:pPr algn="ctr" defTabSz="566928">
              <a:spcAft>
                <a:spcPts val="600"/>
              </a:spcAft>
            </a:pPr>
            <a:r>
              <a:rPr lang="en-US" sz="1200" b="1" kern="1200" dirty="0">
                <a:solidFill>
                  <a:schemeClr val="lt1"/>
                </a:solidFill>
                <a:latin typeface="Calibri" panose="020F0502020204030204" pitchFamily="34" charset="0"/>
                <a:ea typeface="+mn-ea"/>
                <a:cs typeface="Times New Roman" panose="02020603050405020304" pitchFamily="18" charset="0"/>
              </a:rPr>
              <a:t>Samih Akremi (IM)</a:t>
            </a:r>
          </a:p>
          <a:p>
            <a:pPr algn="ctr" defTabSz="566928">
              <a:spcAft>
                <a:spcPts val="600"/>
              </a:spcAft>
            </a:pPr>
            <a:r>
              <a:rPr lang="en-US" sz="1200" b="1" dirty="0" err="1">
                <a:latin typeface="Calibri" panose="020F0502020204030204" pitchFamily="34" charset="0"/>
                <a:cs typeface="Times New Roman" panose="02020603050405020304" pitchFamily="18" charset="0"/>
              </a:rPr>
              <a:t>Mahemd</a:t>
            </a:r>
            <a:r>
              <a:rPr lang="en-US" sz="1200" b="1" dirty="0">
                <a:latin typeface="Calibri" panose="020F0502020204030204" pitchFamily="34" charset="0"/>
                <a:cs typeface="Times New Roman" panose="02020603050405020304" pitchFamily="18" charset="0"/>
              </a:rPr>
              <a:t> </a:t>
            </a:r>
            <a:r>
              <a:rPr lang="en-US" sz="1200" b="1" dirty="0" err="1">
                <a:latin typeface="Calibri" panose="020F0502020204030204" pitchFamily="34" charset="0"/>
                <a:cs typeface="Times New Roman" panose="02020603050405020304" pitchFamily="18" charset="0"/>
              </a:rPr>
              <a:t>Louizir</a:t>
            </a:r>
            <a:r>
              <a:rPr lang="en-US" sz="1200" b="1" dirty="0">
                <a:latin typeface="Calibri" panose="020F0502020204030204" pitchFamily="34" charset="0"/>
                <a:cs typeface="Times New Roman" panose="02020603050405020304" pitchFamily="18" charset="0"/>
              </a:rPr>
              <a:t> (Support)</a:t>
            </a:r>
            <a:endParaRPr lang="en-US" sz="2000" b="1" dirty="0"/>
          </a:p>
        </p:txBody>
      </p:sp>
      <p:sp>
        <p:nvSpPr>
          <p:cNvPr id="30" name="Oval 29">
            <a:extLst>
              <a:ext uri="{FF2B5EF4-FFF2-40B4-BE49-F238E27FC236}">
                <a16:creationId xmlns:a16="http://schemas.microsoft.com/office/drawing/2014/main" id="{353AAF78-E2EC-F7EC-754F-82C512FED26D}"/>
              </a:ext>
            </a:extLst>
          </p:cNvPr>
          <p:cNvSpPr/>
          <p:nvPr/>
        </p:nvSpPr>
        <p:spPr>
          <a:xfrm>
            <a:off x="535716" y="1256958"/>
            <a:ext cx="3466000" cy="565828"/>
          </a:xfrm>
          <a:prstGeom prst="ellipse">
            <a:avLst/>
          </a:prstGeom>
          <a:solidFill>
            <a:srgbClr val="0050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6928">
              <a:spcAft>
                <a:spcPts val="600"/>
              </a:spcAft>
            </a:pPr>
            <a:r>
              <a:rPr lang="en-US" sz="1400" b="1" kern="1200" dirty="0">
                <a:solidFill>
                  <a:schemeClr val="lt1"/>
                </a:solidFill>
                <a:latin typeface="+mn-lt"/>
                <a:ea typeface="+mn-ea"/>
                <a:cs typeface="+mn-cs"/>
              </a:rPr>
              <a:t>CPM RAN</a:t>
            </a:r>
          </a:p>
          <a:p>
            <a:pPr algn="ctr" defTabSz="566928">
              <a:spcAft>
                <a:spcPts val="600"/>
              </a:spcAft>
            </a:pPr>
            <a:r>
              <a:rPr lang="en-US" sz="1400" b="1" kern="1200" dirty="0">
                <a:solidFill>
                  <a:schemeClr val="bg1"/>
                </a:solidFill>
                <a:latin typeface="+mn-lt"/>
                <a:ea typeface="+mn-ea"/>
                <a:cs typeface="+mn-cs"/>
              </a:rPr>
              <a:t>ZIED BARKIA</a:t>
            </a:r>
            <a:endParaRPr lang="en-US" sz="2400" b="1" dirty="0">
              <a:solidFill>
                <a:schemeClr val="bg1"/>
              </a:solidFill>
            </a:endParaRPr>
          </a:p>
        </p:txBody>
      </p:sp>
      <p:cxnSp>
        <p:nvCxnSpPr>
          <p:cNvPr id="31" name="Straight Arrow Connector 30">
            <a:extLst>
              <a:ext uri="{FF2B5EF4-FFF2-40B4-BE49-F238E27FC236}">
                <a16:creationId xmlns:a16="http://schemas.microsoft.com/office/drawing/2014/main" id="{EF3EF559-1A5E-39F7-6399-9B97165CCBF7}"/>
              </a:ext>
            </a:extLst>
          </p:cNvPr>
          <p:cNvCxnSpPr>
            <a:cxnSpLocks/>
          </p:cNvCxnSpPr>
          <p:nvPr/>
        </p:nvCxnSpPr>
        <p:spPr>
          <a:xfrm flipH="1">
            <a:off x="8501891" y="3096994"/>
            <a:ext cx="1" cy="122031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F1C2D2-3C0B-9DFE-8F6F-AD868041FAF9}"/>
              </a:ext>
            </a:extLst>
          </p:cNvPr>
          <p:cNvCxnSpPr>
            <a:cxnSpLocks/>
          </p:cNvCxnSpPr>
          <p:nvPr/>
        </p:nvCxnSpPr>
        <p:spPr>
          <a:xfrm>
            <a:off x="7384628" y="2182299"/>
            <a:ext cx="0" cy="213501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66D7888A-0EC5-1596-8087-03198A46F611}"/>
              </a:ext>
            </a:extLst>
          </p:cNvPr>
          <p:cNvCxnSpPr>
            <a:cxnSpLocks/>
            <a:stCxn id="25" idx="3"/>
          </p:cNvCxnSpPr>
          <p:nvPr/>
        </p:nvCxnSpPr>
        <p:spPr>
          <a:xfrm rot="5400000">
            <a:off x="5868904" y="2190703"/>
            <a:ext cx="395433" cy="195579"/>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EC1DC11C-9369-5E58-EF3B-E47B4D8C9840}"/>
              </a:ext>
            </a:extLst>
          </p:cNvPr>
          <p:cNvCxnSpPr>
            <a:cxnSpLocks/>
            <a:stCxn id="25" idx="5"/>
            <a:endCxn id="24" idx="0"/>
          </p:cNvCxnSpPr>
          <p:nvPr/>
        </p:nvCxnSpPr>
        <p:spPr>
          <a:xfrm rot="16200000" flipH="1">
            <a:off x="8476039" y="2116627"/>
            <a:ext cx="381257" cy="329554"/>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FBDC3563-515D-8D1F-CED2-E730027BE229}"/>
              </a:ext>
            </a:extLst>
          </p:cNvPr>
          <p:cNvSpPr/>
          <p:nvPr/>
        </p:nvSpPr>
        <p:spPr>
          <a:xfrm>
            <a:off x="544882" y="1909691"/>
            <a:ext cx="3432225" cy="624960"/>
          </a:xfrm>
          <a:prstGeom prst="ellipse">
            <a:avLst/>
          </a:prstGeom>
          <a:solidFill>
            <a:srgbClr val="0050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6928">
              <a:spcAft>
                <a:spcPts val="600"/>
              </a:spcAft>
            </a:pPr>
            <a:r>
              <a:rPr lang="en-US" sz="1400" b="1" dirty="0"/>
              <a:t>Local Optimization Support</a:t>
            </a:r>
          </a:p>
          <a:p>
            <a:pPr algn="ctr" defTabSz="566928">
              <a:spcAft>
                <a:spcPts val="600"/>
              </a:spcAft>
            </a:pPr>
            <a:r>
              <a:rPr lang="en-US" sz="1400" b="1" dirty="0"/>
              <a:t>Driss Tahiri</a:t>
            </a:r>
          </a:p>
        </p:txBody>
      </p:sp>
      <p:sp>
        <p:nvSpPr>
          <p:cNvPr id="36" name="Rectangle 35">
            <a:extLst>
              <a:ext uri="{FF2B5EF4-FFF2-40B4-BE49-F238E27FC236}">
                <a16:creationId xmlns:a16="http://schemas.microsoft.com/office/drawing/2014/main" id="{EFEF6BFF-9299-EC54-95F8-D606B5C2F590}"/>
              </a:ext>
            </a:extLst>
          </p:cNvPr>
          <p:cNvSpPr/>
          <p:nvPr/>
        </p:nvSpPr>
        <p:spPr>
          <a:xfrm>
            <a:off x="10447311" y="1705874"/>
            <a:ext cx="987503" cy="4500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On site</a:t>
            </a:r>
          </a:p>
        </p:txBody>
      </p:sp>
      <p:sp>
        <p:nvSpPr>
          <p:cNvPr id="37" name="Rectangle 36">
            <a:extLst>
              <a:ext uri="{FF2B5EF4-FFF2-40B4-BE49-F238E27FC236}">
                <a16:creationId xmlns:a16="http://schemas.microsoft.com/office/drawing/2014/main" id="{34F9BEFD-DAA7-8E6B-E714-529F0079C692}"/>
              </a:ext>
            </a:extLst>
          </p:cNvPr>
          <p:cNvSpPr/>
          <p:nvPr/>
        </p:nvSpPr>
        <p:spPr>
          <a:xfrm>
            <a:off x="10425746" y="5022236"/>
            <a:ext cx="987502" cy="4500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Remote</a:t>
            </a:r>
          </a:p>
        </p:txBody>
      </p:sp>
      <p:cxnSp>
        <p:nvCxnSpPr>
          <p:cNvPr id="38" name="Straight Arrow Connector 37">
            <a:extLst>
              <a:ext uri="{FF2B5EF4-FFF2-40B4-BE49-F238E27FC236}">
                <a16:creationId xmlns:a16="http://schemas.microsoft.com/office/drawing/2014/main" id="{43190373-8566-C59D-56F6-610DBE701749}"/>
              </a:ext>
            </a:extLst>
          </p:cNvPr>
          <p:cNvCxnSpPr>
            <a:cxnSpLocks/>
          </p:cNvCxnSpPr>
          <p:nvPr/>
        </p:nvCxnSpPr>
        <p:spPr>
          <a:xfrm>
            <a:off x="5911541" y="3174094"/>
            <a:ext cx="0" cy="114321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Picture 1" descr="image001">
            <a:extLst>
              <a:ext uri="{FF2B5EF4-FFF2-40B4-BE49-F238E27FC236}">
                <a16:creationId xmlns:a16="http://schemas.microsoft.com/office/drawing/2014/main" id="{BBDF086C-7B08-E3DD-3EAE-65E6E588A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54"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429713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p:txBody>
          <a:bodyPr/>
          <a:lstStyle/>
          <a:p>
            <a:r>
              <a:rPr lang="en-US" dirty="0"/>
              <a:t>PERFORMANCE ACTIONS</a:t>
            </a:r>
            <a:br>
              <a:rPr lang="en-US" dirty="0"/>
            </a:br>
            <a:r>
              <a:rPr lang="en-US" sz="3600" dirty="0">
                <a:ea typeface="Calibri"/>
                <a:cs typeface="Calibri"/>
              </a:rPr>
              <a:t>3G_Feature_NwInitCallReest_SOURNC1</a:t>
            </a:r>
            <a:endParaRPr lang="en-US" sz="3600" dirty="0"/>
          </a:p>
        </p:txBody>
      </p:sp>
      <p:sp>
        <p:nvSpPr>
          <p:cNvPr id="3" name="Content Placeholder 2">
            <a:extLst>
              <a:ext uri="{FF2B5EF4-FFF2-40B4-BE49-F238E27FC236}">
                <a16:creationId xmlns:a16="http://schemas.microsoft.com/office/drawing/2014/main" id="{1E883E75-7FAF-4F77-B60C-B093174A48F3}"/>
              </a:ext>
            </a:extLst>
          </p:cNvPr>
          <p:cNvSpPr>
            <a:spLocks noGrp="1"/>
          </p:cNvSpPr>
          <p:nvPr>
            <p:ph sz="quarter" idx="11"/>
          </p:nvPr>
        </p:nvSpPr>
        <p:spPr>
          <a:xfrm>
            <a:off x="479425" y="1844675"/>
            <a:ext cx="11712575" cy="2228561"/>
          </a:xfrm>
        </p:spPr>
        <p:txBody>
          <a:bodyPr/>
          <a:lstStyle/>
          <a:p>
            <a:pPr marL="0" indent="0">
              <a:buNone/>
            </a:pPr>
            <a:r>
              <a:rPr lang="en-US" sz="1200" b="1" dirty="0">
                <a:ea typeface="Calibri"/>
                <a:cs typeface="Calibri"/>
              </a:rPr>
              <a:t>CR 3G_013 – </a:t>
            </a:r>
            <a:r>
              <a:rPr lang="en-US" sz="1200" dirty="0">
                <a:ea typeface="Calibri"/>
                <a:cs typeface="Calibri"/>
              </a:rPr>
              <a:t>20231018_CR_3G_Feature_NwInitCallReest_soussernc.</a:t>
            </a:r>
          </a:p>
          <a:p>
            <a:pPr algn="l"/>
            <a:r>
              <a:rPr lang="en-US" sz="1200" dirty="0">
                <a:ea typeface="Calibri"/>
                <a:cs typeface="Calibri"/>
              </a:rPr>
              <a:t>CR 3G Feature implement on Oct 18, 2023.</a:t>
            </a:r>
            <a:r>
              <a:rPr lang="en-US" sz="1200" dirty="0">
                <a:cs typeface="Calibri"/>
              </a:rPr>
              <a:t> This feature decreases system releases at some of the failure cases appearing in RAN. Some of these cases are then saved from dropping with an end-to-end benefit of continued calls. Call Re-establishment feature by triggering call re-establishment at some failure cases that end with dropped call. </a:t>
            </a:r>
          </a:p>
          <a:p>
            <a:pPr marL="0" indent="0">
              <a:buNone/>
            </a:pPr>
            <a:r>
              <a:rPr lang="en-US" sz="1200" dirty="0">
                <a:ea typeface="Calibri"/>
                <a:cs typeface="Calibri"/>
              </a:rPr>
              <a:t>Below chart showing improvement on </a:t>
            </a:r>
            <a:r>
              <a:rPr lang="en-US" sz="1200" dirty="0" err="1">
                <a:ea typeface="Calibri"/>
                <a:cs typeface="Calibri"/>
              </a:rPr>
              <a:t>pmNoSystemRabReleaseSpeech</a:t>
            </a:r>
            <a:r>
              <a:rPr lang="en-US" sz="1200" dirty="0">
                <a:ea typeface="Calibri"/>
                <a:cs typeface="Calibri"/>
              </a:rPr>
              <a:t>, reflected to CDR CS.</a:t>
            </a:r>
          </a:p>
          <a:p>
            <a:endParaRPr lang="en-US" dirty="0"/>
          </a:p>
        </p:txBody>
      </p:sp>
      <p:sp>
        <p:nvSpPr>
          <p:cNvPr id="5" name="TextBox 4">
            <a:extLst>
              <a:ext uri="{FF2B5EF4-FFF2-40B4-BE49-F238E27FC236}">
                <a16:creationId xmlns:a16="http://schemas.microsoft.com/office/drawing/2014/main" id="{A2174871-3BB8-1255-AD86-DF2E3F399F22}"/>
              </a:ext>
            </a:extLst>
          </p:cNvPr>
          <p:cNvSpPr txBox="1"/>
          <p:nvPr/>
        </p:nvSpPr>
        <p:spPr>
          <a:xfrm>
            <a:off x="10571584" y="5520981"/>
            <a:ext cx="473206" cy="261610"/>
          </a:xfrm>
          <a:prstGeom prst="rect">
            <a:avLst/>
          </a:prstGeom>
          <a:noFill/>
        </p:spPr>
        <p:txBody>
          <a:bodyPr wrap="none" rtlCol="0">
            <a:spAutoFit/>
          </a:bodyPr>
          <a:lstStyle/>
          <a:p>
            <a:pPr algn="l" rtl="0"/>
            <a:r>
              <a:rPr lang="en-US" sz="1100" kern="1200" dirty="0">
                <a:solidFill>
                  <a:prstClr val="black"/>
                </a:solidFill>
                <a:latin typeface="Calibri" panose="020F0502020204030204"/>
                <a:ea typeface="+mn-ea"/>
                <a:cs typeface="+mn-cs"/>
              </a:rPr>
              <a:t>4194</a:t>
            </a:r>
          </a:p>
        </p:txBody>
      </p:sp>
      <p:sp>
        <p:nvSpPr>
          <p:cNvPr id="6" name="TextBox 5">
            <a:extLst>
              <a:ext uri="{FF2B5EF4-FFF2-40B4-BE49-F238E27FC236}">
                <a16:creationId xmlns:a16="http://schemas.microsoft.com/office/drawing/2014/main" id="{E389FAE4-A33F-7A54-2D15-0D35127B3571}"/>
              </a:ext>
            </a:extLst>
          </p:cNvPr>
          <p:cNvSpPr txBox="1"/>
          <p:nvPr/>
        </p:nvSpPr>
        <p:spPr>
          <a:xfrm>
            <a:off x="10884642" y="6070291"/>
            <a:ext cx="473206" cy="261610"/>
          </a:xfrm>
          <a:prstGeom prst="rect">
            <a:avLst/>
          </a:prstGeom>
          <a:noFill/>
        </p:spPr>
        <p:txBody>
          <a:bodyPr wrap="none" rtlCol="0">
            <a:spAutoFit/>
          </a:bodyPr>
          <a:lstStyle/>
          <a:p>
            <a:pPr algn="l" rtl="0"/>
            <a:r>
              <a:rPr lang="en-US" sz="1100" kern="1200" dirty="0">
                <a:solidFill>
                  <a:prstClr val="black"/>
                </a:solidFill>
                <a:latin typeface="Calibri" panose="020F0502020204030204"/>
                <a:ea typeface="+mn-ea"/>
                <a:cs typeface="+mn-cs"/>
              </a:rPr>
              <a:t>3266</a:t>
            </a:r>
          </a:p>
        </p:txBody>
      </p:sp>
      <p:sp>
        <p:nvSpPr>
          <p:cNvPr id="7" name="TextBox 6">
            <a:extLst>
              <a:ext uri="{FF2B5EF4-FFF2-40B4-BE49-F238E27FC236}">
                <a16:creationId xmlns:a16="http://schemas.microsoft.com/office/drawing/2014/main" id="{4B3BAE3E-09AD-73E5-A14F-A61D91EDA62B}"/>
              </a:ext>
            </a:extLst>
          </p:cNvPr>
          <p:cNvSpPr txBox="1"/>
          <p:nvPr/>
        </p:nvSpPr>
        <p:spPr>
          <a:xfrm>
            <a:off x="0" y="6023630"/>
            <a:ext cx="5778570" cy="646331"/>
          </a:xfrm>
          <a:prstGeom prst="rect">
            <a:avLst/>
          </a:prstGeom>
          <a:solidFill>
            <a:srgbClr val="FFC000"/>
          </a:solidFill>
        </p:spPr>
        <p:txBody>
          <a:bodyPr wrap="none" rtlCol="0">
            <a:spAutoFit/>
          </a:bodyPr>
          <a:lstStyle/>
          <a:p>
            <a:pPr algn="l" rtl="0"/>
            <a:r>
              <a:rPr lang="en-US" sz="1200" kern="1200" dirty="0">
                <a:solidFill>
                  <a:prstClr val="black"/>
                </a:solidFill>
                <a:latin typeface="Calibri" panose="020F0502020204030204"/>
                <a:ea typeface="+mn-ea"/>
                <a:cs typeface="+mn-cs"/>
              </a:rPr>
              <a:t>From 17 days monitoring, showing Improvement CDR CS around 5-22% in RNC level. </a:t>
            </a:r>
          </a:p>
          <a:p>
            <a:pPr algn="l" rtl="0"/>
            <a:r>
              <a:rPr lang="en-US" sz="1200" kern="1200" dirty="0">
                <a:solidFill>
                  <a:prstClr val="black"/>
                </a:solidFill>
                <a:latin typeface="Calibri" panose="020F0502020204030204"/>
                <a:ea typeface="+mn-ea"/>
                <a:cs typeface="+mn-cs"/>
              </a:rPr>
              <a:t>Currently this features already implemented on all RNC, only SOURNC1 just implemented.</a:t>
            </a:r>
          </a:p>
          <a:p>
            <a:pPr algn="l" rtl="0"/>
            <a:r>
              <a:rPr lang="en-US" sz="1200" kern="1200" dirty="0">
                <a:solidFill>
                  <a:prstClr val="black"/>
                </a:solidFill>
                <a:latin typeface="Calibri" panose="020F0502020204030204"/>
                <a:ea typeface="+mn-ea"/>
                <a:cs typeface="+mn-cs"/>
              </a:rPr>
              <a:t>For other RNC’s need to tuning some parameter same or equal with SOURNC1.</a:t>
            </a:r>
          </a:p>
        </p:txBody>
      </p:sp>
      <p:sp>
        <p:nvSpPr>
          <p:cNvPr id="8" name="TextBox 7">
            <a:extLst>
              <a:ext uri="{FF2B5EF4-FFF2-40B4-BE49-F238E27FC236}">
                <a16:creationId xmlns:a16="http://schemas.microsoft.com/office/drawing/2014/main" id="{20F06C8C-6C58-9A76-650E-06B7168EB117}"/>
              </a:ext>
            </a:extLst>
          </p:cNvPr>
          <p:cNvSpPr txBox="1"/>
          <p:nvPr/>
        </p:nvSpPr>
        <p:spPr>
          <a:xfrm>
            <a:off x="5838272" y="6023629"/>
            <a:ext cx="5937010" cy="276999"/>
          </a:xfrm>
          <a:prstGeom prst="rect">
            <a:avLst/>
          </a:prstGeom>
          <a:solidFill>
            <a:srgbClr val="FFC000"/>
          </a:solidFill>
        </p:spPr>
        <p:txBody>
          <a:bodyPr wrap="none" rtlCol="0">
            <a:spAutoFit/>
          </a:bodyPr>
          <a:lstStyle/>
          <a:p>
            <a:pPr algn="l" rtl="0"/>
            <a:r>
              <a:rPr lang="en-US" sz="1200" kern="1200" dirty="0">
                <a:solidFill>
                  <a:prstClr val="black"/>
                </a:solidFill>
                <a:latin typeface="Calibri" panose="020F0502020204030204"/>
                <a:ea typeface="+mn-ea"/>
                <a:cs typeface="+mn-cs"/>
              </a:rPr>
              <a:t>From pm counter </a:t>
            </a:r>
            <a:r>
              <a:rPr lang="en-US" sz="1200" kern="1200" dirty="0" err="1">
                <a:solidFill>
                  <a:prstClr val="black"/>
                </a:solidFill>
                <a:latin typeface="Calibri" panose="020F0502020204030204"/>
                <a:ea typeface="+mn-ea"/>
                <a:cs typeface="+mn-cs"/>
              </a:rPr>
              <a:t>pmNoSystemRABReleaseSpeech</a:t>
            </a:r>
            <a:r>
              <a:rPr lang="en-US" sz="1200" kern="1200" dirty="0">
                <a:solidFill>
                  <a:prstClr val="black"/>
                </a:solidFill>
                <a:latin typeface="Calibri" panose="020F0502020204030204"/>
                <a:ea typeface="+mn-ea"/>
                <a:cs typeface="+mn-cs"/>
              </a:rPr>
              <a:t> / Number drop reduced around 12-37.7%.</a:t>
            </a:r>
          </a:p>
        </p:txBody>
      </p:sp>
      <p:cxnSp>
        <p:nvCxnSpPr>
          <p:cNvPr id="12" name="Straight Connector 11">
            <a:extLst>
              <a:ext uri="{FF2B5EF4-FFF2-40B4-BE49-F238E27FC236}">
                <a16:creationId xmlns:a16="http://schemas.microsoft.com/office/drawing/2014/main" id="{08667ECD-8188-CF27-7A9B-A5192ED83B60}"/>
              </a:ext>
            </a:extLst>
          </p:cNvPr>
          <p:cNvCxnSpPr>
            <a:cxnSpLocks/>
          </p:cNvCxnSpPr>
          <p:nvPr/>
        </p:nvCxnSpPr>
        <p:spPr>
          <a:xfrm flipH="1">
            <a:off x="3223094" y="2958955"/>
            <a:ext cx="11278" cy="2355590"/>
          </a:xfrm>
          <a:prstGeom prst="line">
            <a:avLst/>
          </a:prstGeom>
          <a:noFill/>
          <a:ln w="28575" cap="flat" cmpd="sng" algn="ctr">
            <a:solidFill>
              <a:srgbClr val="FF0000"/>
            </a:solidFill>
            <a:prstDash val="sysDash"/>
            <a:miter lim="800000"/>
          </a:ln>
          <a:effectLst/>
        </p:spPr>
      </p:cxnSp>
      <p:sp>
        <p:nvSpPr>
          <p:cNvPr id="13" name="TextBox 6">
            <a:extLst>
              <a:ext uri="{FF2B5EF4-FFF2-40B4-BE49-F238E27FC236}">
                <a16:creationId xmlns:a16="http://schemas.microsoft.com/office/drawing/2014/main" id="{D24B1A11-626C-825F-ECA3-9E7D0CEA9124}"/>
              </a:ext>
            </a:extLst>
          </p:cNvPr>
          <p:cNvSpPr txBox="1"/>
          <p:nvPr/>
        </p:nvSpPr>
        <p:spPr>
          <a:xfrm>
            <a:off x="7964275" y="3243171"/>
            <a:ext cx="1290481" cy="264560"/>
          </a:xfrm>
          <a:prstGeom prst="rect">
            <a:avLst/>
          </a:prstGeom>
          <a:solidFill>
            <a:srgbClr val="FFC000"/>
          </a:solid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Implementing Date</a:t>
            </a:r>
          </a:p>
        </p:txBody>
      </p:sp>
      <p:sp>
        <p:nvSpPr>
          <p:cNvPr id="14" name="Arrow: Right 13">
            <a:extLst>
              <a:ext uri="{FF2B5EF4-FFF2-40B4-BE49-F238E27FC236}">
                <a16:creationId xmlns:a16="http://schemas.microsoft.com/office/drawing/2014/main" id="{0408F24D-6C24-623D-1859-502360BC39C5}"/>
              </a:ext>
            </a:extLst>
          </p:cNvPr>
          <p:cNvSpPr/>
          <p:nvPr/>
        </p:nvSpPr>
        <p:spPr>
          <a:xfrm rot="1387028">
            <a:off x="3886021" y="3709592"/>
            <a:ext cx="1574574" cy="534546"/>
          </a:xfrm>
          <a:prstGeom prst="rightArrow">
            <a:avLst/>
          </a:prstGeom>
          <a:solidFill>
            <a:srgbClr val="70AD47"/>
          </a:solidFill>
          <a:ln w="12700" cap="flat" cmpd="sng" algn="ctr">
            <a:solidFill>
              <a:srgbClr val="70AD47">
                <a:shade val="50000"/>
              </a:srgbClr>
            </a:solidFill>
            <a:prstDash val="solid"/>
            <a:miter lim="800000"/>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Calibri" panose="020F0502020204030204"/>
                <a:ea typeface="+mn-ea"/>
                <a:cs typeface="+mn-cs"/>
              </a:rPr>
              <a:t>22 % Improved</a:t>
            </a:r>
          </a:p>
        </p:txBody>
      </p:sp>
      <p:cxnSp>
        <p:nvCxnSpPr>
          <p:cNvPr id="16" name="Straight Connector 15">
            <a:extLst>
              <a:ext uri="{FF2B5EF4-FFF2-40B4-BE49-F238E27FC236}">
                <a16:creationId xmlns:a16="http://schemas.microsoft.com/office/drawing/2014/main" id="{CF15DFFE-452D-D6EA-2C07-4B14B0BD1CBB}"/>
              </a:ext>
            </a:extLst>
          </p:cNvPr>
          <p:cNvCxnSpPr>
            <a:cxnSpLocks/>
          </p:cNvCxnSpPr>
          <p:nvPr/>
        </p:nvCxnSpPr>
        <p:spPr>
          <a:xfrm flipH="1">
            <a:off x="9291103" y="3271462"/>
            <a:ext cx="11278" cy="2355590"/>
          </a:xfrm>
          <a:prstGeom prst="line">
            <a:avLst/>
          </a:prstGeom>
          <a:noFill/>
          <a:ln w="28575" cap="flat" cmpd="sng" algn="ctr">
            <a:solidFill>
              <a:srgbClr val="FF0000"/>
            </a:solidFill>
            <a:prstDash val="sysDash"/>
            <a:miter lim="800000"/>
          </a:ln>
          <a:effectLst/>
        </p:spPr>
      </p:cxnSp>
      <p:pic>
        <p:nvPicPr>
          <p:cNvPr id="9" name="Picture 8">
            <a:extLst>
              <a:ext uri="{FF2B5EF4-FFF2-40B4-BE49-F238E27FC236}">
                <a16:creationId xmlns:a16="http://schemas.microsoft.com/office/drawing/2014/main" id="{E5572A65-DE37-7DB7-8014-A4EE4B09A281}"/>
              </a:ext>
            </a:extLst>
          </p:cNvPr>
          <p:cNvPicPr>
            <a:picLocks noChangeAspect="1"/>
          </p:cNvPicPr>
          <p:nvPr/>
        </p:nvPicPr>
        <p:blipFill>
          <a:blip r:embed="rId4"/>
          <a:stretch>
            <a:fillRect/>
          </a:stretch>
        </p:blipFill>
        <p:spPr>
          <a:xfrm>
            <a:off x="64528" y="2911687"/>
            <a:ext cx="5640569" cy="2956816"/>
          </a:xfrm>
          <a:prstGeom prst="rect">
            <a:avLst/>
          </a:prstGeom>
          <a:ln>
            <a:solidFill>
              <a:schemeClr val="accent1"/>
            </a:solidFill>
          </a:ln>
        </p:spPr>
      </p:pic>
      <p:pic>
        <p:nvPicPr>
          <p:cNvPr id="11" name="Picture 10">
            <a:extLst>
              <a:ext uri="{FF2B5EF4-FFF2-40B4-BE49-F238E27FC236}">
                <a16:creationId xmlns:a16="http://schemas.microsoft.com/office/drawing/2014/main" id="{A8AED1D1-4573-0AF9-EAAF-91F5CB3780C1}"/>
              </a:ext>
            </a:extLst>
          </p:cNvPr>
          <p:cNvPicPr>
            <a:picLocks noChangeAspect="1"/>
          </p:cNvPicPr>
          <p:nvPr/>
        </p:nvPicPr>
        <p:blipFill>
          <a:blip r:embed="rId5"/>
          <a:stretch>
            <a:fillRect/>
          </a:stretch>
        </p:blipFill>
        <p:spPr>
          <a:xfrm>
            <a:off x="5778570" y="2911688"/>
            <a:ext cx="6373942" cy="2956816"/>
          </a:xfrm>
          <a:prstGeom prst="rect">
            <a:avLst/>
          </a:prstGeom>
          <a:ln>
            <a:solidFill>
              <a:schemeClr val="accent1"/>
            </a:solidFill>
          </a:ln>
        </p:spPr>
      </p:pic>
      <p:pic>
        <p:nvPicPr>
          <p:cNvPr id="4" name="Picture 3" descr="image001">
            <a:extLst>
              <a:ext uri="{FF2B5EF4-FFF2-40B4-BE49-F238E27FC236}">
                <a16:creationId xmlns:a16="http://schemas.microsoft.com/office/drawing/2014/main" id="{EECF2797-2B14-7B74-5FAF-8D9E20F0F6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129105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4" y="476250"/>
            <a:ext cx="11074401" cy="1081088"/>
          </a:xfrm>
        </p:spPr>
        <p:txBody>
          <a:bodyPr/>
          <a:lstStyle/>
          <a:p>
            <a:r>
              <a:rPr lang="en-US" dirty="0"/>
              <a:t>PERFORMANCE ACTIONS</a:t>
            </a:r>
            <a:br>
              <a:rPr lang="en-US" dirty="0"/>
            </a:br>
            <a:r>
              <a:rPr lang="en-US" sz="2800" dirty="0"/>
              <a:t>CR 4G</a:t>
            </a:r>
            <a:r>
              <a:rPr lang="en-US" sz="2800" b="1" dirty="0">
                <a:ea typeface="Calibri"/>
                <a:cs typeface="Calibri"/>
              </a:rPr>
              <a:t> </a:t>
            </a:r>
            <a:r>
              <a:rPr lang="en-US" sz="2800" dirty="0">
                <a:ea typeface="Calibri"/>
                <a:cs typeface="Calibri"/>
              </a:rPr>
              <a:t>Activating features Dynamic Uplink Resource Allocation and Dynamic </a:t>
            </a:r>
            <a:r>
              <a:rPr lang="en-US" sz="2800" dirty="0" err="1">
                <a:ea typeface="Calibri"/>
                <a:cs typeface="Calibri"/>
              </a:rPr>
              <a:t>Pucch</a:t>
            </a:r>
            <a:r>
              <a:rPr lang="en-US" sz="2800" dirty="0">
                <a:ea typeface="Calibri"/>
                <a:cs typeface="Calibri"/>
              </a:rPr>
              <a:t> </a:t>
            </a:r>
            <a:endParaRPr lang="en-US" sz="2800" dirty="0"/>
          </a:p>
        </p:txBody>
      </p:sp>
      <p:pic>
        <p:nvPicPr>
          <p:cNvPr id="3" name="Picture 2" descr="image001">
            <a:extLst>
              <a:ext uri="{FF2B5EF4-FFF2-40B4-BE49-F238E27FC236}">
                <a16:creationId xmlns:a16="http://schemas.microsoft.com/office/drawing/2014/main" id="{60F80494-5BEC-64B0-4B74-9DF87CBEF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AF612E34-D083-A458-3397-7A0E9F234DF0}"/>
              </a:ext>
            </a:extLst>
          </p:cNvPr>
          <p:cNvSpPr txBox="1">
            <a:spLocks/>
          </p:cNvSpPr>
          <p:nvPr/>
        </p:nvSpPr>
        <p:spPr>
          <a:xfrm>
            <a:off x="365124" y="1468562"/>
            <a:ext cx="11414870" cy="236102"/>
          </a:xfrm>
          <a:prstGeom prst="rect">
            <a:avLst/>
          </a:prstGeom>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200" b="1" dirty="0">
                <a:ea typeface="Calibri"/>
                <a:cs typeface="Calibri"/>
              </a:rPr>
              <a:t>CR 4G_107, CR 4G_108 – </a:t>
            </a:r>
            <a:r>
              <a:rPr lang="en-US" sz="1200" dirty="0">
                <a:ea typeface="Calibri"/>
                <a:cs typeface="Calibri"/>
              </a:rPr>
              <a:t>Activating features Dynamic Uplink Resource Allocation (45 sites) and Dynamic </a:t>
            </a:r>
            <a:r>
              <a:rPr lang="en-US" sz="1200" dirty="0" err="1">
                <a:ea typeface="Calibri"/>
                <a:cs typeface="Calibri"/>
              </a:rPr>
              <a:t>Pucch</a:t>
            </a:r>
            <a:r>
              <a:rPr lang="en-US" sz="1200" dirty="0">
                <a:ea typeface="Calibri"/>
                <a:cs typeface="Calibri"/>
              </a:rPr>
              <a:t> (7 sites) for increasing UL PRB Utilization, implemented 12/14/2023.</a:t>
            </a:r>
          </a:p>
        </p:txBody>
      </p:sp>
      <p:sp>
        <p:nvSpPr>
          <p:cNvPr id="12" name="Content Placeholder 2">
            <a:extLst>
              <a:ext uri="{FF2B5EF4-FFF2-40B4-BE49-F238E27FC236}">
                <a16:creationId xmlns:a16="http://schemas.microsoft.com/office/drawing/2014/main" id="{9BC6316B-4858-8204-C07A-39827769F05D}"/>
              </a:ext>
            </a:extLst>
          </p:cNvPr>
          <p:cNvSpPr txBox="1">
            <a:spLocks/>
          </p:cNvSpPr>
          <p:nvPr/>
        </p:nvSpPr>
        <p:spPr>
          <a:xfrm>
            <a:off x="2037381" y="6436312"/>
            <a:ext cx="9611694" cy="227802"/>
          </a:xfrm>
          <a:prstGeom prst="rect">
            <a:avLst/>
          </a:prstGeom>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pPr>
            <a:r>
              <a:rPr lang="en-US" sz="1200" b="1" dirty="0">
                <a:cs typeface="Calibri"/>
              </a:rPr>
              <a:t>After activation </a:t>
            </a:r>
            <a:r>
              <a:rPr lang="en-US" sz="1200" b="1" dirty="0"/>
              <a:t>increased percentage of LTE UL Air interface Utilization 14,7% -&gt; 16%</a:t>
            </a:r>
          </a:p>
        </p:txBody>
      </p:sp>
      <p:pic>
        <p:nvPicPr>
          <p:cNvPr id="6" name="Picture 5">
            <a:extLst>
              <a:ext uri="{FF2B5EF4-FFF2-40B4-BE49-F238E27FC236}">
                <a16:creationId xmlns:a16="http://schemas.microsoft.com/office/drawing/2014/main" id="{39EB9F69-9081-B73E-B9EE-3FC15E02B808}"/>
              </a:ext>
            </a:extLst>
          </p:cNvPr>
          <p:cNvPicPr>
            <a:picLocks noChangeAspect="1"/>
          </p:cNvPicPr>
          <p:nvPr/>
        </p:nvPicPr>
        <p:blipFill>
          <a:blip r:embed="rId6"/>
          <a:stretch>
            <a:fillRect/>
          </a:stretch>
        </p:blipFill>
        <p:spPr>
          <a:xfrm>
            <a:off x="846251" y="1808038"/>
            <a:ext cx="10309230" cy="4480948"/>
          </a:xfrm>
          <a:prstGeom prst="rect">
            <a:avLst/>
          </a:prstGeom>
        </p:spPr>
      </p:pic>
    </p:spTree>
    <p:custDataLst>
      <p:custData r:id="rId1"/>
      <p:custData r:id="rId2"/>
    </p:custDataLst>
    <p:extLst>
      <p:ext uri="{BB962C8B-B14F-4D97-AF65-F5344CB8AC3E}">
        <p14:creationId xmlns:p14="http://schemas.microsoft.com/office/powerpoint/2010/main" val="3412599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4" y="476250"/>
            <a:ext cx="10988675" cy="1081088"/>
          </a:xfrm>
        </p:spPr>
        <p:txBody>
          <a:bodyPr/>
          <a:lstStyle/>
          <a:p>
            <a:r>
              <a:rPr lang="en-US" dirty="0"/>
              <a:t>PERFORMANCE ACTIONS</a:t>
            </a:r>
            <a:br>
              <a:rPr lang="en-US" dirty="0"/>
            </a:br>
            <a:r>
              <a:rPr lang="en-US" sz="3200" dirty="0"/>
              <a:t>CR 4G</a:t>
            </a:r>
            <a:r>
              <a:rPr lang="en-US" sz="3200" b="1" dirty="0">
                <a:ea typeface="Calibri"/>
                <a:cs typeface="Calibri"/>
              </a:rPr>
              <a:t> </a:t>
            </a:r>
            <a:r>
              <a:rPr lang="en-US" sz="3200" dirty="0">
                <a:ea typeface="Calibri"/>
                <a:cs typeface="Calibri"/>
              </a:rPr>
              <a:t>Activating feature Prioritized SR Scheduling </a:t>
            </a:r>
            <a:endParaRPr lang="en-US" dirty="0"/>
          </a:p>
        </p:txBody>
      </p:sp>
      <p:pic>
        <p:nvPicPr>
          <p:cNvPr id="3" name="Picture 2" descr="image001">
            <a:extLst>
              <a:ext uri="{FF2B5EF4-FFF2-40B4-BE49-F238E27FC236}">
                <a16:creationId xmlns:a16="http://schemas.microsoft.com/office/drawing/2014/main" id="{60F80494-5BEC-64B0-4B74-9DF87CBEF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AF612E34-D083-A458-3397-7A0E9F234DF0}"/>
              </a:ext>
            </a:extLst>
          </p:cNvPr>
          <p:cNvSpPr txBox="1">
            <a:spLocks/>
          </p:cNvSpPr>
          <p:nvPr/>
        </p:nvSpPr>
        <p:spPr>
          <a:xfrm>
            <a:off x="562207" y="1468562"/>
            <a:ext cx="10517125" cy="236102"/>
          </a:xfrm>
          <a:prstGeom prst="rect">
            <a:avLst/>
          </a:prstGeom>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200" b="1" dirty="0">
                <a:ea typeface="Calibri"/>
                <a:cs typeface="Calibri"/>
              </a:rPr>
              <a:t>CR 4G_077 – </a:t>
            </a:r>
            <a:r>
              <a:rPr lang="en-US" sz="1200" dirty="0">
                <a:ea typeface="Calibri"/>
                <a:cs typeface="Calibri"/>
              </a:rPr>
              <a:t>Activating feature Prioritized SR Scheduling (25 sites), implemented 12/04/2023.</a:t>
            </a:r>
          </a:p>
        </p:txBody>
      </p:sp>
      <p:sp>
        <p:nvSpPr>
          <p:cNvPr id="12" name="Content Placeholder 2">
            <a:extLst>
              <a:ext uri="{FF2B5EF4-FFF2-40B4-BE49-F238E27FC236}">
                <a16:creationId xmlns:a16="http://schemas.microsoft.com/office/drawing/2014/main" id="{9BC6316B-4858-8204-C07A-39827769F05D}"/>
              </a:ext>
            </a:extLst>
          </p:cNvPr>
          <p:cNvSpPr txBox="1">
            <a:spLocks/>
          </p:cNvSpPr>
          <p:nvPr/>
        </p:nvSpPr>
        <p:spPr>
          <a:xfrm>
            <a:off x="2037381" y="6436312"/>
            <a:ext cx="7665912" cy="227802"/>
          </a:xfrm>
          <a:prstGeom prst="rect">
            <a:avLst/>
          </a:prstGeom>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pPr>
            <a:r>
              <a:rPr lang="en-US" sz="1200" dirty="0">
                <a:cs typeface="Calibri"/>
              </a:rPr>
              <a:t>After </a:t>
            </a:r>
            <a:r>
              <a:rPr lang="en-US" sz="1100" dirty="0">
                <a:cs typeface="Calibri"/>
              </a:rPr>
              <a:t>activation a little improve</a:t>
            </a:r>
            <a:r>
              <a:rPr lang="en-US" sz="1100" dirty="0"/>
              <a:t> in  DCR</a:t>
            </a:r>
            <a:endParaRPr lang="en-US" sz="1200" dirty="0">
              <a:cs typeface="Calibri"/>
            </a:endParaRPr>
          </a:p>
        </p:txBody>
      </p:sp>
      <p:pic>
        <p:nvPicPr>
          <p:cNvPr id="7" name="Picture 2" descr="image">
            <a:extLst>
              <a:ext uri="{FF2B5EF4-FFF2-40B4-BE49-F238E27FC236}">
                <a16:creationId xmlns:a16="http://schemas.microsoft.com/office/drawing/2014/main" id="{1DED7FA7-41D4-4D1F-7C34-D61EF064E5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898788"/>
            <a:ext cx="11506200" cy="434340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644055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CD9EBDE-B432-654F-A87F-661A18207204}"/>
              </a:ext>
            </a:extLst>
          </p:cNvPr>
          <p:cNvPicPr>
            <a:picLocks noChangeAspect="1"/>
          </p:cNvPicPr>
          <p:nvPr/>
        </p:nvPicPr>
        <p:blipFill>
          <a:blip r:embed="rId4"/>
          <a:stretch>
            <a:fillRect/>
          </a:stretch>
        </p:blipFill>
        <p:spPr>
          <a:xfrm>
            <a:off x="911103" y="1406695"/>
            <a:ext cx="6695524" cy="3058770"/>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4" y="476250"/>
            <a:ext cx="10988675" cy="1081088"/>
          </a:xfrm>
        </p:spPr>
        <p:txBody>
          <a:bodyPr/>
          <a:lstStyle/>
          <a:p>
            <a:r>
              <a:rPr lang="en-US" dirty="0"/>
              <a:t>PERFORMANCE ACTIONS</a:t>
            </a:r>
            <a:br>
              <a:rPr lang="en-US" dirty="0"/>
            </a:br>
            <a:r>
              <a:rPr lang="en-US" sz="3200" dirty="0"/>
              <a:t>CR 4G </a:t>
            </a:r>
            <a:r>
              <a:rPr lang="en-US" sz="3200" dirty="0">
                <a:ea typeface="Calibri"/>
                <a:cs typeface="Calibri"/>
              </a:rPr>
              <a:t>Activate Multi-Target RRC Connection Re-Establishment</a:t>
            </a:r>
            <a:br>
              <a:rPr lang="en-US" sz="4000" dirty="0">
                <a:ea typeface="Calibri"/>
                <a:cs typeface="Calibri"/>
              </a:rPr>
            </a:br>
            <a:endParaRPr lang="en-US" dirty="0"/>
          </a:p>
        </p:txBody>
      </p:sp>
      <p:sp>
        <p:nvSpPr>
          <p:cNvPr id="4" name="Content Placeholder 2">
            <a:extLst>
              <a:ext uri="{FF2B5EF4-FFF2-40B4-BE49-F238E27FC236}">
                <a16:creationId xmlns:a16="http://schemas.microsoft.com/office/drawing/2014/main" id="{AF612E34-D083-A458-3397-7A0E9F234DF0}"/>
              </a:ext>
            </a:extLst>
          </p:cNvPr>
          <p:cNvSpPr txBox="1">
            <a:spLocks/>
          </p:cNvSpPr>
          <p:nvPr/>
        </p:nvSpPr>
        <p:spPr>
          <a:xfrm>
            <a:off x="7732450" y="2454747"/>
            <a:ext cx="4394262" cy="1298103"/>
          </a:xfrm>
          <a:prstGeom prst="rect">
            <a:avLst/>
          </a:prstGeom>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200" dirty="0">
                <a:ea typeface="Calibri"/>
                <a:cs typeface="Calibri"/>
              </a:rPr>
              <a:t>The feature Multi-Target RRC Connection Re-Establishment was activated on the sites B4G3G_Karker and B4G3G_Moknine_Stade</a:t>
            </a:r>
            <a:r>
              <a:rPr lang="en-US" sz="1200" dirty="0">
                <a:cs typeface="Calibri"/>
              </a:rPr>
              <a:t>.</a:t>
            </a:r>
          </a:p>
          <a:p>
            <a:pPr marL="0" indent="0">
              <a:buFont typeface="Ericsson Hilda" panose="00000500000000000000" pitchFamily="2" charset="0"/>
              <a:buNone/>
            </a:pPr>
            <a:r>
              <a:rPr lang="en-US" sz="1200" dirty="0">
                <a:cs typeface="Calibri"/>
              </a:rPr>
              <a:t>Activation doesn’t affect the KPI RRC_SR, only reducing the number of counter </a:t>
            </a:r>
            <a:r>
              <a:rPr lang="en-US" sz="1200" dirty="0" err="1">
                <a:cs typeface="Calibri"/>
              </a:rPr>
              <a:t>pmRrcConnReestFailLicMtReest</a:t>
            </a:r>
            <a:r>
              <a:rPr lang="en-US" sz="1200" dirty="0">
                <a:cs typeface="Calibri"/>
              </a:rPr>
              <a:t>.</a:t>
            </a:r>
          </a:p>
          <a:p>
            <a:pPr marL="0" indent="0">
              <a:buFont typeface="Ericsson Hilda" panose="00000500000000000000" pitchFamily="2" charset="0"/>
              <a:buNone/>
            </a:pPr>
            <a:r>
              <a:rPr lang="en-US" sz="1200" dirty="0">
                <a:cs typeface="Calibri"/>
              </a:rPr>
              <a:t>Activation feature recommended together with activating VoLTE</a:t>
            </a:r>
          </a:p>
        </p:txBody>
      </p:sp>
      <p:pic>
        <p:nvPicPr>
          <p:cNvPr id="3" name="Picture 2" descr="image001">
            <a:extLst>
              <a:ext uri="{FF2B5EF4-FFF2-40B4-BE49-F238E27FC236}">
                <a16:creationId xmlns:a16="http://schemas.microsoft.com/office/drawing/2014/main" id="{60F80494-5BEC-64B0-4B74-9DF87CBEF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DC7BE2AC-E8A5-7274-F744-2FD909E5295F}"/>
              </a:ext>
            </a:extLst>
          </p:cNvPr>
          <p:cNvPicPr>
            <a:picLocks noChangeAspect="1"/>
          </p:cNvPicPr>
          <p:nvPr/>
        </p:nvPicPr>
        <p:blipFill>
          <a:blip r:embed="rId6"/>
          <a:stretch>
            <a:fillRect/>
          </a:stretch>
        </p:blipFill>
        <p:spPr>
          <a:xfrm>
            <a:off x="976544" y="3616905"/>
            <a:ext cx="6630083" cy="2890536"/>
          </a:xfrm>
          <a:prstGeom prst="rect">
            <a:avLst/>
          </a:prstGeom>
        </p:spPr>
      </p:pic>
      <p:pic>
        <p:nvPicPr>
          <p:cNvPr id="5" name="Picture 4" descr="image001">
            <a:extLst>
              <a:ext uri="{FF2B5EF4-FFF2-40B4-BE49-F238E27FC236}">
                <a16:creationId xmlns:a16="http://schemas.microsoft.com/office/drawing/2014/main" id="{B28BD814-1D8E-DEB1-2911-CB824E1045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 y="416927"/>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4121112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632E-0336-4918-A51D-33036ADF37F0}"/>
              </a:ext>
            </a:extLst>
          </p:cNvPr>
          <p:cNvSpPr>
            <a:spLocks noGrp="1"/>
          </p:cNvSpPr>
          <p:nvPr>
            <p:ph type="title"/>
          </p:nvPr>
        </p:nvSpPr>
        <p:spPr/>
        <p:txBody>
          <a:bodyPr/>
          <a:lstStyle/>
          <a:p>
            <a:r>
              <a:rPr lang="en-US" dirty="0"/>
              <a:t>PERFORMANCE ACTIONS :</a:t>
            </a:r>
            <a:br>
              <a:rPr lang="en-US" dirty="0"/>
            </a:br>
            <a:endParaRPr lang="en-US" dirty="0"/>
          </a:p>
        </p:txBody>
      </p:sp>
      <p:sp>
        <p:nvSpPr>
          <p:cNvPr id="5" name="TextBox 4">
            <a:extLst>
              <a:ext uri="{FF2B5EF4-FFF2-40B4-BE49-F238E27FC236}">
                <a16:creationId xmlns:a16="http://schemas.microsoft.com/office/drawing/2014/main" id="{4EC0C029-8A46-2FB3-8E12-3E296160DBD8}"/>
              </a:ext>
            </a:extLst>
          </p:cNvPr>
          <p:cNvSpPr txBox="1"/>
          <p:nvPr/>
        </p:nvSpPr>
        <p:spPr>
          <a:xfrm>
            <a:off x="10252846" y="1845578"/>
            <a:ext cx="1542075" cy="3464653"/>
          </a:xfrm>
          <a:prstGeom prst="rect">
            <a:avLst/>
          </a:prstGeom>
        </p:spPr>
        <p:txBody>
          <a:bodyPr vert="horz" wrap="square" lIns="72000" tIns="36000" rIns="72000" bIns="36000" rtlCol="0" anchor="t">
            <a:noAutofit/>
          </a:bodyPr>
          <a:lstStyle/>
          <a:p>
            <a: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pPr>
            <a:endParaRPr kumimoji="0" lang="en-US" sz="2000" b="0" i="0" u="none" strike="noStrike" kern="1000" cap="none" spc="-30" normalizeH="0" baseline="0" noProof="0" dirty="0">
              <a:ln>
                <a:noFill/>
              </a:ln>
              <a:solidFill>
                <a:schemeClr val="tx1"/>
              </a:solidFill>
              <a:effectLst/>
              <a:uLnTx/>
              <a:uFillTx/>
              <a:latin typeface="Ericsson Hilda"/>
              <a:ea typeface="+mn-ea"/>
              <a:cs typeface="+mn-cs"/>
            </a:endParaRPr>
          </a:p>
        </p:txBody>
      </p:sp>
      <p:sp>
        <p:nvSpPr>
          <p:cNvPr id="6" name="TextBox 5">
            <a:extLst>
              <a:ext uri="{FF2B5EF4-FFF2-40B4-BE49-F238E27FC236}">
                <a16:creationId xmlns:a16="http://schemas.microsoft.com/office/drawing/2014/main" id="{4BBBD58B-085F-25B1-AB4C-24B436BCB960}"/>
              </a:ext>
            </a:extLst>
          </p:cNvPr>
          <p:cNvSpPr txBox="1"/>
          <p:nvPr/>
        </p:nvSpPr>
        <p:spPr>
          <a:xfrm>
            <a:off x="201336" y="5159230"/>
            <a:ext cx="12071758" cy="1417739"/>
          </a:xfrm>
          <a:prstGeom prst="rect">
            <a:avLst/>
          </a:prstGeom>
        </p:spPr>
        <p:txBody>
          <a:bodyPr vert="horz" wrap="square" lIns="72000" tIns="36000" rIns="72000" bIns="36000" rtlCol="0" anchor="t">
            <a:noAutofit/>
          </a:bodyPr>
          <a:lstStyle/>
          <a:p>
            <a: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pPr>
            <a:r>
              <a:rPr lang="en-US" kern="1000" spc="-30" dirty="0">
                <a:solidFill>
                  <a:srgbClr val="000082"/>
                </a:solidFill>
                <a:latin typeface="Ericsson Hilda"/>
                <a:ea typeface="+mn-ea"/>
                <a:cs typeface="+mn-cs"/>
              </a:rPr>
              <a:t>In Sousse area, 2  CRs (1 and 2) related to Eutrancellrelation setting were implemented to improve </a:t>
            </a:r>
            <a:r>
              <a:rPr lang="en-US" kern="1000" spc="-30" dirty="0" err="1">
                <a:solidFill>
                  <a:srgbClr val="000082"/>
                </a:solidFill>
                <a:latin typeface="Ericsson Hilda"/>
                <a:ea typeface="+mn-ea"/>
                <a:cs typeface="+mn-cs"/>
              </a:rPr>
              <a:t>Lte</a:t>
            </a:r>
            <a:r>
              <a:rPr lang="en-US" kern="1000" spc="-30" dirty="0">
                <a:solidFill>
                  <a:srgbClr val="000082"/>
                </a:solidFill>
                <a:latin typeface="Ericsson Hilda"/>
                <a:ea typeface="+mn-ea"/>
                <a:cs typeface="+mn-cs"/>
              </a:rPr>
              <a:t> Mobility.  </a:t>
            </a:r>
          </a:p>
          <a:p>
            <a:pPr marR="0" algn="l" defTabSz="914400" rtl="0" eaLnBrk="1" fontAlgn="base" latinLnBrk="0" hangingPunct="1">
              <a:lnSpc>
                <a:spcPct val="100000"/>
              </a:lnSpc>
              <a:spcBef>
                <a:spcPts val="800"/>
              </a:spcBef>
              <a:spcAft>
                <a:spcPct val="0"/>
              </a:spcAft>
              <a:buClrTx/>
              <a:buSzTx/>
              <a:tabLst/>
            </a:pPr>
            <a:r>
              <a:rPr lang="en-US" kern="1000" spc="-30" dirty="0">
                <a:solidFill>
                  <a:srgbClr val="000082"/>
                </a:solidFill>
                <a:latin typeface="Ericsson Hilda"/>
                <a:ea typeface="+mn-ea"/>
                <a:cs typeface="+mn-cs"/>
              </a:rPr>
              <a:t>As a results : - </a:t>
            </a:r>
            <a:r>
              <a:rPr lang="en-US" kern="1000" spc="-30" dirty="0" err="1">
                <a:solidFill>
                  <a:srgbClr val="000082"/>
                </a:solidFill>
                <a:latin typeface="Ericsson Hilda"/>
                <a:ea typeface="+mn-ea"/>
                <a:cs typeface="+mn-cs"/>
              </a:rPr>
              <a:t>Lte</a:t>
            </a:r>
            <a:r>
              <a:rPr lang="en-US" kern="1000" spc="-30" dirty="0">
                <a:solidFill>
                  <a:srgbClr val="000082"/>
                </a:solidFill>
                <a:latin typeface="Ericsson Hilda"/>
                <a:ea typeface="+mn-ea"/>
                <a:cs typeface="+mn-cs"/>
              </a:rPr>
              <a:t> HOSR has improved by 1% in avg from 97.2% to 98.2%.</a:t>
            </a:r>
          </a:p>
          <a:p>
            <a:pPr marR="0" algn="l" defTabSz="914400" rtl="0" eaLnBrk="1" fontAlgn="base" latinLnBrk="0" hangingPunct="1">
              <a:lnSpc>
                <a:spcPct val="100000"/>
              </a:lnSpc>
              <a:spcBef>
                <a:spcPts val="800"/>
              </a:spcBef>
              <a:spcAft>
                <a:spcPct val="0"/>
              </a:spcAft>
              <a:buClrTx/>
              <a:buSzTx/>
              <a:tabLst/>
            </a:pPr>
            <a:r>
              <a:rPr lang="en-US" kern="1000" spc="-30" dirty="0">
                <a:solidFill>
                  <a:srgbClr val="000082"/>
                </a:solidFill>
                <a:latin typeface="Ericsson Hilda"/>
                <a:ea typeface="+mn-ea"/>
                <a:cs typeface="+mn-cs"/>
              </a:rPr>
              <a:t>                          - </a:t>
            </a:r>
            <a:r>
              <a:rPr lang="en-US" kern="1000" spc="-30" dirty="0" err="1">
                <a:solidFill>
                  <a:srgbClr val="000082"/>
                </a:solidFill>
                <a:latin typeface="Ericsson Hilda"/>
                <a:ea typeface="+mn-ea"/>
                <a:cs typeface="+mn-cs"/>
              </a:rPr>
              <a:t>Lte</a:t>
            </a:r>
            <a:r>
              <a:rPr lang="en-US" kern="1000" spc="-30" dirty="0">
                <a:solidFill>
                  <a:srgbClr val="000082"/>
                </a:solidFill>
                <a:latin typeface="Ericsson Hilda"/>
                <a:ea typeface="+mn-ea"/>
                <a:cs typeface="+mn-cs"/>
              </a:rPr>
              <a:t> HO Exec fails have reduced by 60% in avg from 25K to </a:t>
            </a:r>
            <a:r>
              <a:rPr lang="en-US" kern="1000" spc="-30" dirty="0">
                <a:solidFill>
                  <a:srgbClr val="000082"/>
                </a:solidFill>
                <a:latin typeface="Ericsson Hilda"/>
              </a:rPr>
              <a:t>10</a:t>
            </a:r>
            <a:r>
              <a:rPr lang="en-US" kern="1000" spc="-30" dirty="0">
                <a:solidFill>
                  <a:srgbClr val="000082"/>
                </a:solidFill>
                <a:latin typeface="Ericsson Hilda"/>
                <a:ea typeface="+mn-ea"/>
                <a:cs typeface="+mn-cs"/>
              </a:rPr>
              <a:t>K.</a:t>
            </a:r>
          </a:p>
        </p:txBody>
      </p:sp>
      <p:pic>
        <p:nvPicPr>
          <p:cNvPr id="3" name="Picture 2" descr="image001">
            <a:extLst>
              <a:ext uri="{FF2B5EF4-FFF2-40B4-BE49-F238E27FC236}">
                <a16:creationId xmlns:a16="http://schemas.microsoft.com/office/drawing/2014/main" id="{4DD565A3-02AC-7E68-557C-F0562F691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73" y="332598"/>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BB024FB-866D-A50E-4096-8E9B2306A556}"/>
              </a:ext>
            </a:extLst>
          </p:cNvPr>
          <p:cNvPicPr>
            <a:picLocks noChangeAspect="1"/>
          </p:cNvPicPr>
          <p:nvPr/>
        </p:nvPicPr>
        <p:blipFill>
          <a:blip r:embed="rId5"/>
          <a:stretch>
            <a:fillRect/>
          </a:stretch>
        </p:blipFill>
        <p:spPr>
          <a:xfrm>
            <a:off x="819300" y="1057013"/>
            <a:ext cx="10220611" cy="4035104"/>
          </a:xfrm>
          <a:prstGeom prst="rect">
            <a:avLst/>
          </a:prstGeom>
        </p:spPr>
      </p:pic>
    </p:spTree>
    <p:custDataLst>
      <p:custData r:id="rId1"/>
      <p:custData r:id="rId2"/>
    </p:custDataLst>
    <p:extLst>
      <p:ext uri="{BB962C8B-B14F-4D97-AF65-F5344CB8AC3E}">
        <p14:creationId xmlns:p14="http://schemas.microsoft.com/office/powerpoint/2010/main" val="3228121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632E-0336-4918-A51D-33036ADF37F0}"/>
              </a:ext>
            </a:extLst>
          </p:cNvPr>
          <p:cNvSpPr>
            <a:spLocks noGrp="1"/>
          </p:cNvSpPr>
          <p:nvPr>
            <p:ph type="title"/>
          </p:nvPr>
        </p:nvSpPr>
        <p:spPr/>
        <p:txBody>
          <a:bodyPr/>
          <a:lstStyle/>
          <a:p>
            <a:r>
              <a:rPr lang="en-US" dirty="0"/>
              <a:t>PERFORMANCE ACTIONS :</a:t>
            </a:r>
            <a:br>
              <a:rPr lang="en-US" dirty="0"/>
            </a:br>
            <a:endParaRPr lang="en-US" dirty="0"/>
          </a:p>
        </p:txBody>
      </p:sp>
      <p:sp>
        <p:nvSpPr>
          <p:cNvPr id="5" name="TextBox 4">
            <a:extLst>
              <a:ext uri="{FF2B5EF4-FFF2-40B4-BE49-F238E27FC236}">
                <a16:creationId xmlns:a16="http://schemas.microsoft.com/office/drawing/2014/main" id="{4EC0C029-8A46-2FB3-8E12-3E296160DBD8}"/>
              </a:ext>
            </a:extLst>
          </p:cNvPr>
          <p:cNvSpPr txBox="1"/>
          <p:nvPr/>
        </p:nvSpPr>
        <p:spPr>
          <a:xfrm>
            <a:off x="10252846" y="1845578"/>
            <a:ext cx="1542075" cy="3464653"/>
          </a:xfrm>
          <a:prstGeom prst="rect">
            <a:avLst/>
          </a:prstGeom>
        </p:spPr>
        <p:txBody>
          <a:bodyPr vert="horz" wrap="square" lIns="72000" tIns="36000" rIns="72000" bIns="36000" rtlCol="0" anchor="t">
            <a:noAutofit/>
          </a:bodyPr>
          <a:lstStyle/>
          <a:p>
            <a: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pPr>
            <a:endParaRPr kumimoji="0" lang="en-US" sz="2000" b="0" i="0" u="none" strike="noStrike" kern="1000" cap="none" spc="-30" normalizeH="0" baseline="0" noProof="0" dirty="0">
              <a:ln>
                <a:noFill/>
              </a:ln>
              <a:solidFill>
                <a:schemeClr val="tx1"/>
              </a:solidFill>
              <a:effectLst/>
              <a:uLnTx/>
              <a:uFillTx/>
              <a:latin typeface="Ericsson Hilda"/>
              <a:ea typeface="+mn-ea"/>
              <a:cs typeface="+mn-cs"/>
            </a:endParaRPr>
          </a:p>
        </p:txBody>
      </p:sp>
      <p:sp>
        <p:nvSpPr>
          <p:cNvPr id="6" name="TextBox 5">
            <a:extLst>
              <a:ext uri="{FF2B5EF4-FFF2-40B4-BE49-F238E27FC236}">
                <a16:creationId xmlns:a16="http://schemas.microsoft.com/office/drawing/2014/main" id="{4BBBD58B-085F-25B1-AB4C-24B436BCB960}"/>
              </a:ext>
            </a:extLst>
          </p:cNvPr>
          <p:cNvSpPr txBox="1"/>
          <p:nvPr/>
        </p:nvSpPr>
        <p:spPr>
          <a:xfrm>
            <a:off x="201336" y="5159230"/>
            <a:ext cx="12071758" cy="1417739"/>
          </a:xfrm>
          <a:prstGeom prst="rect">
            <a:avLst/>
          </a:prstGeom>
        </p:spPr>
        <p:txBody>
          <a:bodyPr vert="horz" wrap="square" lIns="72000" tIns="36000" rIns="72000" bIns="36000" rtlCol="0" anchor="t">
            <a:noAutofit/>
          </a:bodyPr>
          <a:lstStyle/>
          <a:p>
            <a: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pPr>
            <a:r>
              <a:rPr lang="en-US" kern="1000" spc="-30" dirty="0">
                <a:solidFill>
                  <a:srgbClr val="000082"/>
                </a:solidFill>
                <a:latin typeface="Ericsson Hilda"/>
                <a:ea typeface="+mn-ea"/>
                <a:cs typeface="+mn-cs"/>
              </a:rPr>
              <a:t>In Kairouan area, 2  CRs (1 and 2) related to Eutrancellrelation setting were implemented to improve </a:t>
            </a:r>
            <a:r>
              <a:rPr lang="en-US" kern="1000" spc="-30" dirty="0" err="1">
                <a:solidFill>
                  <a:srgbClr val="000082"/>
                </a:solidFill>
                <a:latin typeface="Ericsson Hilda"/>
                <a:ea typeface="+mn-ea"/>
                <a:cs typeface="+mn-cs"/>
              </a:rPr>
              <a:t>Lte</a:t>
            </a:r>
            <a:r>
              <a:rPr lang="en-US" kern="1000" spc="-30" dirty="0">
                <a:solidFill>
                  <a:srgbClr val="000082"/>
                </a:solidFill>
                <a:latin typeface="Ericsson Hilda"/>
                <a:ea typeface="+mn-ea"/>
                <a:cs typeface="+mn-cs"/>
              </a:rPr>
              <a:t> Mobility.  </a:t>
            </a:r>
          </a:p>
          <a:p>
            <a:pPr marR="0" algn="l" defTabSz="914400" rtl="0" eaLnBrk="1" fontAlgn="base" latinLnBrk="0" hangingPunct="1">
              <a:lnSpc>
                <a:spcPct val="100000"/>
              </a:lnSpc>
              <a:spcBef>
                <a:spcPts val="800"/>
              </a:spcBef>
              <a:spcAft>
                <a:spcPct val="0"/>
              </a:spcAft>
              <a:buClrTx/>
              <a:buSzTx/>
              <a:tabLst/>
            </a:pPr>
            <a:r>
              <a:rPr lang="en-US" kern="1000" spc="-30" dirty="0">
                <a:solidFill>
                  <a:srgbClr val="000082"/>
                </a:solidFill>
                <a:latin typeface="Ericsson Hilda"/>
                <a:ea typeface="+mn-ea"/>
                <a:cs typeface="+mn-cs"/>
              </a:rPr>
              <a:t>As a results : - </a:t>
            </a:r>
            <a:r>
              <a:rPr lang="en-US" kern="1000" spc="-30" dirty="0" err="1">
                <a:solidFill>
                  <a:srgbClr val="000082"/>
                </a:solidFill>
                <a:latin typeface="Ericsson Hilda"/>
                <a:ea typeface="+mn-ea"/>
                <a:cs typeface="+mn-cs"/>
              </a:rPr>
              <a:t>Lte</a:t>
            </a:r>
            <a:r>
              <a:rPr lang="en-US" kern="1000" spc="-30" dirty="0">
                <a:solidFill>
                  <a:srgbClr val="000082"/>
                </a:solidFill>
                <a:latin typeface="Ericsson Hilda"/>
                <a:ea typeface="+mn-ea"/>
                <a:cs typeface="+mn-cs"/>
              </a:rPr>
              <a:t> HOSR has improved </a:t>
            </a:r>
            <a:r>
              <a:rPr lang="en-US" kern="1000" spc="-30">
                <a:solidFill>
                  <a:srgbClr val="000082"/>
                </a:solidFill>
                <a:latin typeface="Ericsson Hilda"/>
                <a:ea typeface="+mn-ea"/>
                <a:cs typeface="+mn-cs"/>
              </a:rPr>
              <a:t>by 1.2</a:t>
            </a:r>
            <a:r>
              <a:rPr lang="en-US" kern="1000" spc="-30" dirty="0">
                <a:solidFill>
                  <a:srgbClr val="000082"/>
                </a:solidFill>
                <a:latin typeface="Ericsson Hilda"/>
                <a:ea typeface="+mn-ea"/>
                <a:cs typeface="+mn-cs"/>
              </a:rPr>
              <a:t>% in avg from 96.40% to 97.60%.</a:t>
            </a:r>
          </a:p>
          <a:p>
            <a:pPr marR="0" algn="l" defTabSz="914400" rtl="0" eaLnBrk="1" fontAlgn="base" latinLnBrk="0" hangingPunct="1">
              <a:lnSpc>
                <a:spcPct val="100000"/>
              </a:lnSpc>
              <a:spcBef>
                <a:spcPts val="800"/>
              </a:spcBef>
              <a:spcAft>
                <a:spcPct val="0"/>
              </a:spcAft>
              <a:buClrTx/>
              <a:buSzTx/>
              <a:tabLst/>
            </a:pPr>
            <a:r>
              <a:rPr lang="en-US" kern="1000" spc="-30" dirty="0">
                <a:solidFill>
                  <a:srgbClr val="000082"/>
                </a:solidFill>
                <a:latin typeface="Ericsson Hilda"/>
                <a:ea typeface="+mn-ea"/>
                <a:cs typeface="+mn-cs"/>
              </a:rPr>
              <a:t>                          - </a:t>
            </a:r>
            <a:r>
              <a:rPr lang="en-US" kern="1000" spc="-30" dirty="0" err="1">
                <a:solidFill>
                  <a:srgbClr val="000082"/>
                </a:solidFill>
                <a:latin typeface="Ericsson Hilda"/>
                <a:ea typeface="+mn-ea"/>
                <a:cs typeface="+mn-cs"/>
              </a:rPr>
              <a:t>Lte</a:t>
            </a:r>
            <a:r>
              <a:rPr lang="en-US" kern="1000" spc="-30" dirty="0">
                <a:solidFill>
                  <a:srgbClr val="000082"/>
                </a:solidFill>
                <a:latin typeface="Ericsson Hilda"/>
                <a:ea typeface="+mn-ea"/>
                <a:cs typeface="+mn-cs"/>
              </a:rPr>
              <a:t> HO Exec fails have reduced by 50% in avg from 8K to 4K.</a:t>
            </a:r>
          </a:p>
        </p:txBody>
      </p:sp>
      <p:pic>
        <p:nvPicPr>
          <p:cNvPr id="3" name="Picture 2" descr="image001">
            <a:extLst>
              <a:ext uri="{FF2B5EF4-FFF2-40B4-BE49-F238E27FC236}">
                <a16:creationId xmlns:a16="http://schemas.microsoft.com/office/drawing/2014/main" id="{8720663F-221E-C7E6-0BCB-ACEFA5F7D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73" y="332598"/>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72B2406-1256-2CD7-23E4-F5E196D58966}"/>
              </a:ext>
            </a:extLst>
          </p:cNvPr>
          <p:cNvPicPr>
            <a:picLocks noChangeAspect="1"/>
          </p:cNvPicPr>
          <p:nvPr/>
        </p:nvPicPr>
        <p:blipFill>
          <a:blip r:embed="rId5"/>
          <a:stretch>
            <a:fillRect/>
          </a:stretch>
        </p:blipFill>
        <p:spPr>
          <a:xfrm>
            <a:off x="819300" y="1023457"/>
            <a:ext cx="9952164" cy="3847533"/>
          </a:xfrm>
          <a:prstGeom prst="rect">
            <a:avLst/>
          </a:prstGeom>
        </p:spPr>
      </p:pic>
    </p:spTree>
    <p:custDataLst>
      <p:custData r:id="rId1"/>
      <p:custData r:id="rId2"/>
    </p:custDataLst>
    <p:extLst>
      <p:ext uri="{BB962C8B-B14F-4D97-AF65-F5344CB8AC3E}">
        <p14:creationId xmlns:p14="http://schemas.microsoft.com/office/powerpoint/2010/main" val="1905035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632E-0336-4918-A51D-33036ADF37F0}"/>
              </a:ext>
            </a:extLst>
          </p:cNvPr>
          <p:cNvSpPr>
            <a:spLocks noGrp="1"/>
          </p:cNvSpPr>
          <p:nvPr>
            <p:ph type="title"/>
          </p:nvPr>
        </p:nvSpPr>
        <p:spPr>
          <a:xfrm>
            <a:off x="479425" y="476251"/>
            <a:ext cx="8353426" cy="555596"/>
          </a:xfrm>
        </p:spPr>
        <p:txBody>
          <a:bodyPr/>
          <a:lstStyle/>
          <a:p>
            <a:r>
              <a:rPr lang="en-US" dirty="0"/>
              <a:t>PERFORAMCE ACTIONS</a:t>
            </a:r>
          </a:p>
        </p:txBody>
      </p:sp>
      <p:sp>
        <p:nvSpPr>
          <p:cNvPr id="13" name="TextBox 12">
            <a:extLst>
              <a:ext uri="{FF2B5EF4-FFF2-40B4-BE49-F238E27FC236}">
                <a16:creationId xmlns:a16="http://schemas.microsoft.com/office/drawing/2014/main" id="{AE7F9709-1B2D-EB5A-F847-D4F044BC72CC}"/>
              </a:ext>
            </a:extLst>
          </p:cNvPr>
          <p:cNvSpPr txBox="1"/>
          <p:nvPr/>
        </p:nvSpPr>
        <p:spPr>
          <a:xfrm>
            <a:off x="479425" y="1031847"/>
            <a:ext cx="9948091" cy="453004"/>
          </a:xfrm>
          <a:prstGeom prst="rect">
            <a:avLst/>
          </a:prstGeom>
        </p:spPr>
        <p:txBody>
          <a:bodyPr vert="horz" wrap="square" lIns="72000" tIns="36000" rIns="72000" bIns="36000" rtlCol="0" anchor="t">
            <a:noAutofit/>
          </a:bodyPr>
          <a:lstStyle/>
          <a:p>
            <a: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pPr>
            <a:r>
              <a:rPr kumimoji="0" lang="en-US" sz="1600" b="0" i="0" u="none" strike="noStrike" kern="1000" cap="none" spc="-30" normalizeH="0" baseline="0" noProof="0" dirty="0">
                <a:ln>
                  <a:noFill/>
                </a:ln>
                <a:solidFill>
                  <a:schemeClr val="tx1"/>
                </a:solidFill>
                <a:effectLst/>
                <a:uLnTx/>
                <a:uFillTx/>
                <a:latin typeface="Ericsson Hilda"/>
                <a:ea typeface="+mn-ea"/>
                <a:cs typeface="+mn-cs"/>
              </a:rPr>
              <a:t>20231027_CR_4G_IshoAllowed_Offset_EutranCellRelation_ALL</a:t>
            </a:r>
            <a:r>
              <a:rPr lang="en-US" sz="1600" kern="1000" spc="-30" dirty="0">
                <a:solidFill>
                  <a:schemeClr val="tx1"/>
                </a:solidFill>
                <a:latin typeface="Ericsson Hilda"/>
                <a:ea typeface="+mn-ea"/>
                <a:cs typeface="+mn-cs"/>
              </a:rPr>
              <a:t> bring good improvement for </a:t>
            </a:r>
            <a:r>
              <a:rPr lang="en-US" sz="1600" kern="1000" spc="-30" dirty="0" err="1">
                <a:solidFill>
                  <a:schemeClr val="tx1"/>
                </a:solidFill>
                <a:latin typeface="Ericsson Hilda"/>
                <a:ea typeface="+mn-ea"/>
                <a:cs typeface="+mn-cs"/>
              </a:rPr>
              <a:t>Lte</a:t>
            </a:r>
            <a:r>
              <a:rPr lang="en-US" sz="1600" kern="1000" spc="-30" dirty="0">
                <a:solidFill>
                  <a:schemeClr val="tx1"/>
                </a:solidFill>
                <a:latin typeface="Ericsson Hilda"/>
                <a:ea typeface="+mn-ea"/>
                <a:cs typeface="+mn-cs"/>
              </a:rPr>
              <a:t> Mobility KPI.</a:t>
            </a:r>
            <a:endParaRPr kumimoji="0" lang="en-US" sz="1600" b="0" i="0" u="none" strike="noStrike" kern="1000" cap="none" spc="-30" normalizeH="0" baseline="0" noProof="0" dirty="0">
              <a:ln>
                <a:noFill/>
              </a:ln>
              <a:solidFill>
                <a:schemeClr val="tx1"/>
              </a:solidFill>
              <a:effectLst/>
              <a:uLnTx/>
              <a:uFillTx/>
              <a:latin typeface="Ericsson Hilda"/>
              <a:ea typeface="+mn-ea"/>
              <a:cs typeface="+mn-cs"/>
            </a:endParaRPr>
          </a:p>
        </p:txBody>
      </p:sp>
      <p:pic>
        <p:nvPicPr>
          <p:cNvPr id="8" name="Content Placeholder 7">
            <a:extLst>
              <a:ext uri="{FF2B5EF4-FFF2-40B4-BE49-F238E27FC236}">
                <a16:creationId xmlns:a16="http://schemas.microsoft.com/office/drawing/2014/main" id="{70DE2EB2-4053-6A16-B342-1D9BFED1D002}"/>
              </a:ext>
            </a:extLst>
          </p:cNvPr>
          <p:cNvPicPr>
            <a:picLocks noGrp="1" noChangeAspect="1"/>
          </p:cNvPicPr>
          <p:nvPr>
            <p:ph sz="quarter" idx="11"/>
          </p:nvPr>
        </p:nvPicPr>
        <p:blipFill>
          <a:blip r:embed="rId4"/>
          <a:stretch>
            <a:fillRect/>
          </a:stretch>
        </p:blipFill>
        <p:spPr>
          <a:xfrm>
            <a:off x="612096" y="1844675"/>
            <a:ext cx="10706392" cy="4392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mage001">
            <a:extLst>
              <a:ext uri="{FF2B5EF4-FFF2-40B4-BE49-F238E27FC236}">
                <a16:creationId xmlns:a16="http://schemas.microsoft.com/office/drawing/2014/main" id="{AD3319AA-FF38-F214-B1B1-A7CC35FFE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27"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1851273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3C16C-02D7-2B4F-9312-3DBC30B32BD7}"/>
              </a:ext>
            </a:extLst>
          </p:cNvPr>
          <p:cNvPicPr>
            <a:picLocks noChangeAspect="1"/>
          </p:cNvPicPr>
          <p:nvPr/>
        </p:nvPicPr>
        <p:blipFill>
          <a:blip r:embed="rId4"/>
          <a:stretch>
            <a:fillRect/>
          </a:stretch>
        </p:blipFill>
        <p:spPr>
          <a:xfrm>
            <a:off x="2014444" y="2847976"/>
            <a:ext cx="7830891" cy="3547211"/>
          </a:xfrm>
          <a:prstGeom prst="rect">
            <a:avLst/>
          </a:prstGeom>
        </p:spPr>
      </p:pic>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a:xfrm>
            <a:off x="479424" y="476250"/>
            <a:ext cx="10988675" cy="1081088"/>
          </a:xfrm>
        </p:spPr>
        <p:txBody>
          <a:bodyPr/>
          <a:lstStyle/>
          <a:p>
            <a:r>
              <a:rPr lang="en-US" dirty="0"/>
              <a:t>PERFORAMCE ACTIONS</a:t>
            </a:r>
            <a:br>
              <a:rPr lang="en-US" dirty="0"/>
            </a:br>
            <a:r>
              <a:rPr lang="en-US" dirty="0">
                <a:cs typeface="Calibri Light"/>
              </a:rPr>
              <a:t>CR 4G </a:t>
            </a:r>
            <a:r>
              <a:rPr lang="en-US" sz="4000" dirty="0">
                <a:ea typeface="Calibri"/>
                <a:cs typeface="Calibri"/>
              </a:rPr>
              <a:t>Testing IFLB parameters in the </a:t>
            </a:r>
            <a:r>
              <a:rPr lang="en-US" dirty="0">
                <a:ea typeface="Calibri"/>
                <a:cs typeface="Calibri"/>
              </a:rPr>
              <a:t>Test Cluster</a:t>
            </a:r>
            <a:br>
              <a:rPr lang="en-US" sz="4000" dirty="0">
                <a:ea typeface="Calibri"/>
                <a:cs typeface="Calibri"/>
              </a:rPr>
            </a:br>
            <a:endParaRPr lang="en-US" dirty="0"/>
          </a:p>
        </p:txBody>
      </p:sp>
      <p:sp>
        <p:nvSpPr>
          <p:cNvPr id="4" name="Content Placeholder 2">
            <a:extLst>
              <a:ext uri="{FF2B5EF4-FFF2-40B4-BE49-F238E27FC236}">
                <a16:creationId xmlns:a16="http://schemas.microsoft.com/office/drawing/2014/main" id="{AF612E34-D083-A458-3397-7A0E9F234DF0}"/>
              </a:ext>
            </a:extLst>
          </p:cNvPr>
          <p:cNvSpPr txBox="1">
            <a:spLocks/>
          </p:cNvSpPr>
          <p:nvPr/>
        </p:nvSpPr>
        <p:spPr>
          <a:xfrm>
            <a:off x="369164" y="1844676"/>
            <a:ext cx="11712575" cy="1003300"/>
          </a:xfrm>
          <a:prstGeom prst="rect">
            <a:avLst/>
          </a:prstGeom>
        </p:spPr>
        <p:txBody>
          <a:bodyPr vert="horz" lIns="72000" tIns="36000" rIns="72000" bIns="36000" rtlCol="0">
            <a:noAutofit/>
          </a:bodyPr>
          <a:lstStyle>
            <a:lvl1pPr marL="265113"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538163"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803275"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1076325" indent="-27305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1341438" indent="-265113"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1341438" indent="-265113"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Font typeface="Ericsson Hilda" panose="00000500000000000000" pitchFamily="2" charset="0"/>
              <a:buNone/>
            </a:pPr>
            <a:r>
              <a:rPr lang="en-US" sz="1200" b="1" dirty="0">
                <a:ea typeface="Calibri"/>
                <a:cs typeface="Calibri"/>
              </a:rPr>
              <a:t>CR 4G_011 – </a:t>
            </a:r>
            <a:r>
              <a:rPr lang="en-US" sz="1200" dirty="0">
                <a:ea typeface="Calibri"/>
                <a:cs typeface="Calibri"/>
              </a:rPr>
              <a:t>20231016_CR_4G_IFLB_Test_zone_Msaken</a:t>
            </a:r>
          </a:p>
          <a:p>
            <a:r>
              <a:rPr lang="en-US" sz="1200" dirty="0">
                <a:ea typeface="Calibri"/>
                <a:cs typeface="Calibri"/>
              </a:rPr>
              <a:t>First part - changing IFLB parameters on the Testing Cluster </a:t>
            </a:r>
            <a:r>
              <a:rPr lang="en-US" sz="1200" dirty="0" err="1">
                <a:ea typeface="Calibri"/>
                <a:cs typeface="Calibri"/>
              </a:rPr>
              <a:t>Msaken</a:t>
            </a:r>
            <a:r>
              <a:rPr lang="en-US" sz="1200" dirty="0">
                <a:ea typeface="Calibri"/>
                <a:cs typeface="Calibri"/>
              </a:rPr>
              <a:t>, implemented 10/19/2023. Second part – activating additional IFLB features (Accelerated IFLB, Carrier Aggregation-Aware IFLB, UE Throughput-Aware IFLB), implemented on 10/26/2023.</a:t>
            </a:r>
          </a:p>
          <a:p>
            <a:r>
              <a:rPr lang="en-US" sz="1200" dirty="0">
                <a:ea typeface="Calibri"/>
                <a:cs typeface="Calibri"/>
              </a:rPr>
              <a:t>The chart below shows improvement on  </a:t>
            </a:r>
            <a:r>
              <a:rPr lang="en-US" sz="1200" dirty="0" err="1">
                <a:ea typeface="Calibri"/>
                <a:cs typeface="Calibri"/>
              </a:rPr>
              <a:t>HO_Success_Rate</a:t>
            </a:r>
            <a:r>
              <a:rPr lang="en-US" sz="1200" dirty="0">
                <a:ea typeface="Calibri"/>
                <a:cs typeface="Calibri"/>
              </a:rPr>
              <a:t> after the implementation. </a:t>
            </a:r>
            <a:endParaRPr lang="en-US" dirty="0"/>
          </a:p>
        </p:txBody>
      </p:sp>
      <p:cxnSp>
        <p:nvCxnSpPr>
          <p:cNvPr id="10" name="Straight Connector 9">
            <a:extLst>
              <a:ext uri="{FF2B5EF4-FFF2-40B4-BE49-F238E27FC236}">
                <a16:creationId xmlns:a16="http://schemas.microsoft.com/office/drawing/2014/main" id="{1C507A11-2DB6-CB8E-2385-F91F7513B40B}"/>
              </a:ext>
            </a:extLst>
          </p:cNvPr>
          <p:cNvCxnSpPr/>
          <p:nvPr/>
        </p:nvCxnSpPr>
        <p:spPr bwMode="auto">
          <a:xfrm flipV="1">
            <a:off x="6040584" y="3227634"/>
            <a:ext cx="0" cy="2743200"/>
          </a:xfrm>
          <a:prstGeom prst="line">
            <a:avLst/>
          </a:prstGeom>
          <a:ln w="25400">
            <a:headEnd type="none" w="med" len="med"/>
            <a:tailEnd type="none"/>
          </a:ln>
        </p:spPr>
        <p:style>
          <a:lnRef idx="1">
            <a:schemeClr val="accent6"/>
          </a:lnRef>
          <a:fillRef idx="0">
            <a:schemeClr val="accent6"/>
          </a:fillRef>
          <a:effectRef idx="0">
            <a:schemeClr val="accent6"/>
          </a:effectRef>
          <a:fontRef idx="minor">
            <a:schemeClr val="tx1"/>
          </a:fontRef>
        </p:style>
      </p:cxnSp>
      <p:sp>
        <p:nvSpPr>
          <p:cNvPr id="14" name="Arrow: Up 13">
            <a:extLst>
              <a:ext uri="{FF2B5EF4-FFF2-40B4-BE49-F238E27FC236}">
                <a16:creationId xmlns:a16="http://schemas.microsoft.com/office/drawing/2014/main" id="{88AD6560-49F0-EDAA-64CB-E34D53A38E46}"/>
              </a:ext>
            </a:extLst>
          </p:cNvPr>
          <p:cNvSpPr/>
          <p:nvPr/>
        </p:nvSpPr>
        <p:spPr bwMode="auto">
          <a:xfrm rot="4738133">
            <a:off x="7276252" y="3099117"/>
            <a:ext cx="176508" cy="554934"/>
          </a:xfrm>
          <a:prstGeom prst="upArrow">
            <a:avLst/>
          </a:prstGeom>
          <a:solidFill>
            <a:srgbClr val="92D050"/>
          </a:solidFill>
          <a:ln w="12700" cap="flat" cmpd="sng" algn="ctr">
            <a:solidFill>
              <a:srgbClr val="92D05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algn="l">
              <a:spcBef>
                <a:spcPts val="800"/>
              </a:spcBef>
            </a:pPr>
            <a:endParaRPr lang="en-US" dirty="0">
              <a:solidFill>
                <a:schemeClr val="tx1"/>
              </a:solidFill>
              <a:latin typeface="+mn-lt"/>
            </a:endParaRPr>
          </a:p>
        </p:txBody>
      </p:sp>
      <p:sp>
        <p:nvSpPr>
          <p:cNvPr id="15" name="TextBox 14">
            <a:extLst>
              <a:ext uri="{FF2B5EF4-FFF2-40B4-BE49-F238E27FC236}">
                <a16:creationId xmlns:a16="http://schemas.microsoft.com/office/drawing/2014/main" id="{672214B2-1E46-D614-7AEB-1F6553F62BE8}"/>
              </a:ext>
            </a:extLst>
          </p:cNvPr>
          <p:cNvSpPr txBox="1"/>
          <p:nvPr/>
        </p:nvSpPr>
        <p:spPr>
          <a:xfrm>
            <a:off x="5059361" y="3423035"/>
            <a:ext cx="914400" cy="311696"/>
          </a:xfrm>
          <a:prstGeom prst="rect">
            <a:avLst/>
          </a:prstGeom>
        </p:spPr>
        <p:txBody>
          <a:bodyPr vert="horz" wrap="none" lIns="72000" tIns="36000" rIns="72000" bIns="36000" rtlCol="0" anchor="t">
            <a:noAutofit/>
          </a:bodyPr>
          <a:lstStyle/>
          <a:p>
            <a:pPr marR="0" algn="l" defTabSz="914400" rtl="0" eaLnBrk="1" fontAlgn="base" latinLnBrk="0" hangingPunct="1">
              <a:lnSpc>
                <a:spcPct val="100000"/>
              </a:lnSpc>
              <a:spcBef>
                <a:spcPts val="800"/>
              </a:spcBef>
              <a:spcAft>
                <a:spcPct val="0"/>
              </a:spcAft>
              <a:buClrTx/>
              <a:buSzTx/>
              <a:tabLst/>
            </a:pPr>
            <a:r>
              <a:rPr kumimoji="0" lang="en-US" sz="2000" b="0" i="0" u="none" strike="noStrike" kern="1000" cap="none" spc="-30" normalizeH="0" baseline="0" noProof="0" dirty="0">
                <a:ln>
                  <a:noFill/>
                </a:ln>
                <a:solidFill>
                  <a:schemeClr val="tx1"/>
                </a:solidFill>
                <a:effectLst/>
                <a:uLnTx/>
                <a:uFillTx/>
                <a:latin typeface="Ericsson Hilda"/>
                <a:ea typeface="+mn-ea"/>
                <a:cs typeface="+mn-cs"/>
              </a:rPr>
              <a:t>97.99%</a:t>
            </a:r>
          </a:p>
        </p:txBody>
      </p:sp>
      <p:sp>
        <p:nvSpPr>
          <p:cNvPr id="16" name="TextBox 15">
            <a:extLst>
              <a:ext uri="{FF2B5EF4-FFF2-40B4-BE49-F238E27FC236}">
                <a16:creationId xmlns:a16="http://schemas.microsoft.com/office/drawing/2014/main" id="{A6FCEF4E-67EE-FB00-64E1-5A965FB5434C}"/>
              </a:ext>
            </a:extLst>
          </p:cNvPr>
          <p:cNvSpPr txBox="1"/>
          <p:nvPr/>
        </p:nvSpPr>
        <p:spPr>
          <a:xfrm>
            <a:off x="8830315" y="2962118"/>
            <a:ext cx="914400" cy="311696"/>
          </a:xfrm>
          <a:prstGeom prst="rect">
            <a:avLst/>
          </a:prstGeom>
        </p:spPr>
        <p:txBody>
          <a:bodyPr vert="horz" wrap="none" lIns="72000" tIns="36000" rIns="72000" bIns="36000" rtlCol="0" anchor="t">
            <a:noAutofit/>
          </a:bodyPr>
          <a:lstStyle/>
          <a:p>
            <a:pPr marR="0" algn="l" defTabSz="914400" rtl="0" eaLnBrk="1" fontAlgn="base" latinLnBrk="0" hangingPunct="1">
              <a:lnSpc>
                <a:spcPct val="100000"/>
              </a:lnSpc>
              <a:spcBef>
                <a:spcPts val="800"/>
              </a:spcBef>
              <a:spcAft>
                <a:spcPct val="0"/>
              </a:spcAft>
              <a:buClrTx/>
              <a:buSzTx/>
              <a:tabLst/>
            </a:pPr>
            <a:r>
              <a:rPr kumimoji="0" lang="en-US" sz="2000" b="0" i="0" u="none" strike="noStrike" kern="1000" cap="none" spc="-30" normalizeH="0" baseline="0" noProof="0" dirty="0">
                <a:ln>
                  <a:noFill/>
                </a:ln>
                <a:solidFill>
                  <a:schemeClr val="tx1"/>
                </a:solidFill>
                <a:effectLst/>
                <a:uLnTx/>
                <a:uFillTx/>
                <a:latin typeface="Ericsson Hilda"/>
                <a:ea typeface="+mn-ea"/>
                <a:cs typeface="+mn-cs"/>
              </a:rPr>
              <a:t>98.34%</a:t>
            </a:r>
          </a:p>
        </p:txBody>
      </p:sp>
      <p:cxnSp>
        <p:nvCxnSpPr>
          <p:cNvPr id="6" name="Straight Connector 5">
            <a:extLst>
              <a:ext uri="{FF2B5EF4-FFF2-40B4-BE49-F238E27FC236}">
                <a16:creationId xmlns:a16="http://schemas.microsoft.com/office/drawing/2014/main" id="{51D4C740-63F1-039B-7A0C-F70C21DF38EF}"/>
              </a:ext>
            </a:extLst>
          </p:cNvPr>
          <p:cNvCxnSpPr/>
          <p:nvPr/>
        </p:nvCxnSpPr>
        <p:spPr bwMode="auto">
          <a:xfrm flipV="1">
            <a:off x="8539020" y="3236870"/>
            <a:ext cx="0" cy="2743200"/>
          </a:xfrm>
          <a:prstGeom prst="line">
            <a:avLst/>
          </a:prstGeom>
          <a:ln w="25400">
            <a:headEnd type="none" w="med" len="med"/>
            <a:tailEnd type="none"/>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1A08723C-2868-F80E-7107-7FF22582076D}"/>
              </a:ext>
            </a:extLst>
          </p:cNvPr>
          <p:cNvSpPr txBox="1"/>
          <p:nvPr/>
        </p:nvSpPr>
        <p:spPr>
          <a:xfrm>
            <a:off x="5768252" y="2847976"/>
            <a:ext cx="914400" cy="311696"/>
          </a:xfrm>
          <a:prstGeom prst="rect">
            <a:avLst/>
          </a:prstGeom>
        </p:spPr>
        <p:txBody>
          <a:bodyPr vert="horz" wrap="none" lIns="72000" tIns="36000" rIns="72000" bIns="36000" rtlCol="0" anchor="t">
            <a:noAutofit/>
          </a:bodyPr>
          <a:lstStyle/>
          <a:p>
            <a:pPr marR="0" algn="l" defTabSz="914400" rtl="0" eaLnBrk="1" fontAlgn="base" latinLnBrk="0" hangingPunct="1">
              <a:lnSpc>
                <a:spcPct val="100000"/>
              </a:lnSpc>
              <a:spcBef>
                <a:spcPts val="800"/>
              </a:spcBef>
              <a:spcAft>
                <a:spcPct val="0"/>
              </a:spcAft>
              <a:buClrTx/>
              <a:buSzTx/>
              <a:tabLst/>
            </a:pPr>
            <a:r>
              <a:rPr kumimoji="0" lang="en-US" sz="2000" b="0" i="0" u="none" strike="noStrike" kern="1000" cap="none" spc="-30" normalizeH="0" baseline="0" noProof="0" dirty="0">
                <a:ln>
                  <a:noFill/>
                </a:ln>
                <a:solidFill>
                  <a:srgbClr val="FF0000"/>
                </a:solidFill>
                <a:effectLst/>
                <a:uLnTx/>
                <a:uFillTx/>
                <a:latin typeface="Ericsson Hilda"/>
                <a:ea typeface="+mn-ea"/>
                <a:cs typeface="+mn-cs"/>
              </a:rPr>
              <a:t>1st</a:t>
            </a:r>
          </a:p>
        </p:txBody>
      </p:sp>
      <p:sp>
        <p:nvSpPr>
          <p:cNvPr id="9" name="TextBox 8">
            <a:extLst>
              <a:ext uri="{FF2B5EF4-FFF2-40B4-BE49-F238E27FC236}">
                <a16:creationId xmlns:a16="http://schemas.microsoft.com/office/drawing/2014/main" id="{3D9CAF71-2428-EF61-CA0B-3244570AEAA0}"/>
              </a:ext>
            </a:extLst>
          </p:cNvPr>
          <p:cNvSpPr txBox="1"/>
          <p:nvPr/>
        </p:nvSpPr>
        <p:spPr>
          <a:xfrm>
            <a:off x="8263259" y="2852450"/>
            <a:ext cx="914400" cy="311696"/>
          </a:xfrm>
          <a:prstGeom prst="rect">
            <a:avLst/>
          </a:prstGeom>
        </p:spPr>
        <p:txBody>
          <a:bodyPr vert="horz" wrap="none" lIns="72000" tIns="36000" rIns="72000" bIns="36000" rtlCol="0" anchor="t">
            <a:noAutofit/>
          </a:bodyPr>
          <a:lstStyle/>
          <a:p>
            <a:pPr marR="0" algn="l" defTabSz="914400" rtl="0" eaLnBrk="1" fontAlgn="base" latinLnBrk="0" hangingPunct="1">
              <a:lnSpc>
                <a:spcPct val="100000"/>
              </a:lnSpc>
              <a:spcBef>
                <a:spcPts val="800"/>
              </a:spcBef>
              <a:spcAft>
                <a:spcPct val="0"/>
              </a:spcAft>
              <a:buClrTx/>
              <a:buSzTx/>
              <a:tabLst/>
            </a:pPr>
            <a:r>
              <a:rPr lang="en-US" sz="2000" kern="1000" spc="-30" dirty="0">
                <a:solidFill>
                  <a:srgbClr val="FF0000"/>
                </a:solidFill>
                <a:latin typeface="Ericsson Hilda"/>
                <a:ea typeface="+mn-ea"/>
                <a:cs typeface="+mn-cs"/>
              </a:rPr>
              <a:t>2nd</a:t>
            </a:r>
            <a:endParaRPr kumimoji="0" lang="en-US" sz="2000" b="0" i="0" u="none" strike="noStrike" kern="1000" cap="none" spc="-30" normalizeH="0" baseline="0" noProof="0" dirty="0">
              <a:ln>
                <a:noFill/>
              </a:ln>
              <a:solidFill>
                <a:srgbClr val="FF0000"/>
              </a:solidFill>
              <a:effectLst/>
              <a:uLnTx/>
              <a:uFillTx/>
              <a:latin typeface="Ericsson Hilda"/>
              <a:ea typeface="+mn-ea"/>
              <a:cs typeface="+mn-cs"/>
            </a:endParaRPr>
          </a:p>
        </p:txBody>
      </p:sp>
      <p:pic>
        <p:nvPicPr>
          <p:cNvPr id="3" name="Picture 2" descr="image001">
            <a:extLst>
              <a:ext uri="{FF2B5EF4-FFF2-40B4-BE49-F238E27FC236}">
                <a16:creationId xmlns:a16="http://schemas.microsoft.com/office/drawing/2014/main" id="{69202533-D827-B139-A39C-4B03B9582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73"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4238037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p:txBody>
          <a:bodyPr/>
          <a:lstStyle/>
          <a:p>
            <a:r>
              <a:rPr lang="en-US" dirty="0"/>
              <a:t>CR STATUS</a:t>
            </a:r>
            <a:endParaRPr lang="en-US" b="1" dirty="0"/>
          </a:p>
        </p:txBody>
      </p:sp>
      <p:sp>
        <p:nvSpPr>
          <p:cNvPr id="3" name="Content Placeholder 2">
            <a:extLst>
              <a:ext uri="{FF2B5EF4-FFF2-40B4-BE49-F238E27FC236}">
                <a16:creationId xmlns:a16="http://schemas.microsoft.com/office/drawing/2014/main" id="{1E883E75-7FAF-4F77-B60C-B093174A48F3}"/>
              </a:ext>
            </a:extLst>
          </p:cNvPr>
          <p:cNvSpPr>
            <a:spLocks noGrp="1"/>
          </p:cNvSpPr>
          <p:nvPr>
            <p:ph sz="quarter" idx="11"/>
          </p:nvPr>
        </p:nvSpPr>
        <p:spPr>
          <a:xfrm>
            <a:off x="479425" y="1032668"/>
            <a:ext cx="11237790" cy="5349081"/>
          </a:xfrm>
        </p:spPr>
        <p:txBody>
          <a:bodyPr/>
          <a:lstStyle/>
          <a:p>
            <a:r>
              <a:rPr lang="en-US" dirty="0"/>
              <a:t>Charts here ( Raised/Approved/Implemented/Not Implemented/Partially Implemented)</a:t>
            </a:r>
          </a:p>
        </p:txBody>
      </p:sp>
      <p:pic>
        <p:nvPicPr>
          <p:cNvPr id="8" name="Picture 7" descr="image001">
            <a:extLst>
              <a:ext uri="{FF2B5EF4-FFF2-40B4-BE49-F238E27FC236}">
                <a16:creationId xmlns:a16="http://schemas.microsoft.com/office/drawing/2014/main" id="{6CE46A8F-FB51-46C7-B0BF-D763D816B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00"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4ACFAD8-2270-451A-DAB1-8A182D0A3AB4}"/>
              </a:ext>
            </a:extLst>
          </p:cNvPr>
          <p:cNvPicPr>
            <a:picLocks noChangeAspect="1"/>
          </p:cNvPicPr>
          <p:nvPr/>
        </p:nvPicPr>
        <p:blipFill>
          <a:blip r:embed="rId5"/>
          <a:stretch>
            <a:fillRect/>
          </a:stretch>
        </p:blipFill>
        <p:spPr>
          <a:xfrm>
            <a:off x="1087592" y="1370715"/>
            <a:ext cx="9480102" cy="2549775"/>
          </a:xfrm>
          <a:prstGeom prst="rect">
            <a:avLst/>
          </a:prstGeom>
          <a:ln w="38100">
            <a:solidFill>
              <a:schemeClr val="tx1"/>
            </a:solidFill>
          </a:ln>
        </p:spPr>
      </p:pic>
      <p:pic>
        <p:nvPicPr>
          <p:cNvPr id="5" name="Picture 4">
            <a:extLst>
              <a:ext uri="{FF2B5EF4-FFF2-40B4-BE49-F238E27FC236}">
                <a16:creationId xmlns:a16="http://schemas.microsoft.com/office/drawing/2014/main" id="{D1F7AE05-26AE-3612-D7FF-FE1CBCF4979E}"/>
              </a:ext>
            </a:extLst>
          </p:cNvPr>
          <p:cNvPicPr>
            <a:picLocks noChangeAspect="1"/>
          </p:cNvPicPr>
          <p:nvPr/>
        </p:nvPicPr>
        <p:blipFill>
          <a:blip r:embed="rId6"/>
          <a:stretch>
            <a:fillRect/>
          </a:stretch>
        </p:blipFill>
        <p:spPr>
          <a:xfrm>
            <a:off x="1087592" y="3938835"/>
            <a:ext cx="9480102" cy="2549776"/>
          </a:xfrm>
          <a:prstGeom prst="rect">
            <a:avLst/>
          </a:prstGeom>
          <a:ln w="38100">
            <a:solidFill>
              <a:schemeClr val="tx1"/>
            </a:solidFill>
          </a:ln>
        </p:spPr>
      </p:pic>
    </p:spTree>
    <p:custDataLst>
      <p:custData r:id="rId1"/>
      <p:custData r:id="rId2"/>
    </p:custDataLst>
    <p:extLst>
      <p:ext uri="{BB962C8B-B14F-4D97-AF65-F5344CB8AC3E}">
        <p14:creationId xmlns:p14="http://schemas.microsoft.com/office/powerpoint/2010/main" val="1592945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5BDD-C490-42DB-9C52-345A249F46D9}"/>
              </a:ext>
            </a:extLst>
          </p:cNvPr>
          <p:cNvSpPr>
            <a:spLocks noGrp="1"/>
          </p:cNvSpPr>
          <p:nvPr>
            <p:ph type="title"/>
          </p:nvPr>
        </p:nvSpPr>
        <p:spPr/>
        <p:txBody>
          <a:bodyPr/>
          <a:lstStyle/>
          <a:p>
            <a:r>
              <a:rPr lang="en-US" dirty="0"/>
              <a:t>ACTION PLAN </a:t>
            </a:r>
            <a:endParaRPr lang="en-US" b="1" dirty="0"/>
          </a:p>
        </p:txBody>
      </p:sp>
      <p:sp>
        <p:nvSpPr>
          <p:cNvPr id="3" name="Content Placeholder 2">
            <a:extLst>
              <a:ext uri="{FF2B5EF4-FFF2-40B4-BE49-F238E27FC236}">
                <a16:creationId xmlns:a16="http://schemas.microsoft.com/office/drawing/2014/main" id="{1E883E75-7FAF-4F77-B60C-B093174A48F3}"/>
              </a:ext>
            </a:extLst>
          </p:cNvPr>
          <p:cNvSpPr>
            <a:spLocks noGrp="1"/>
          </p:cNvSpPr>
          <p:nvPr>
            <p:ph sz="quarter" idx="11"/>
          </p:nvPr>
        </p:nvSpPr>
        <p:spPr>
          <a:xfrm>
            <a:off x="479425" y="1109684"/>
            <a:ext cx="11237790" cy="4995628"/>
          </a:xfrm>
        </p:spPr>
        <p:txBody>
          <a:bodyPr/>
          <a:lstStyle/>
          <a:p>
            <a:r>
              <a:rPr lang="en-US" sz="1100" dirty="0"/>
              <a:t>Continue activities to improve KPI RRC_SR, </a:t>
            </a:r>
            <a:r>
              <a:rPr lang="en-US" sz="1100" dirty="0" err="1"/>
              <a:t>Erab_SR</a:t>
            </a:r>
            <a:r>
              <a:rPr lang="en-US" sz="1100" dirty="0"/>
              <a:t>, HO_SR and DCR in 4G</a:t>
            </a:r>
          </a:p>
          <a:p>
            <a:r>
              <a:rPr lang="en-US" sz="1100" dirty="0"/>
              <a:t>Tuning parameters for improving Mobility and Retainability on worst cells</a:t>
            </a:r>
          </a:p>
          <a:p>
            <a:r>
              <a:rPr lang="en-US" sz="1100" dirty="0"/>
              <a:t>Alignment features Variable SR and CQI Periodicity and </a:t>
            </a:r>
            <a:r>
              <a:rPr lang="en-US" sz="1100" dirty="0">
                <a:effectLst/>
                <a:ea typeface="Times New Roman" panose="02020603050405020304" pitchFamily="18" charset="0"/>
              </a:rPr>
              <a:t>Downlink\Uplink Coordinated Multi-Point on the sites in all regions</a:t>
            </a:r>
          </a:p>
          <a:p>
            <a:r>
              <a:rPr lang="en-US" sz="1100" dirty="0"/>
              <a:t>Tuning parameters for improving Accessibility and Retainability on worst cells</a:t>
            </a:r>
          </a:p>
          <a:p>
            <a:r>
              <a:rPr lang="en-US" sz="1100" dirty="0"/>
              <a:t>Continue Add NB and delete unnecessary adj to improve KPI HOSR and DCR in 2G and 3G.</a:t>
            </a:r>
          </a:p>
          <a:p>
            <a:r>
              <a:rPr lang="en-US" sz="1100" dirty="0"/>
              <a:t>Continue Tuning Idle mode/Cell selection, Re-selection parameter to improve 2G accessibility and retainability based on worst performing cells.</a:t>
            </a:r>
          </a:p>
          <a:p>
            <a:r>
              <a:rPr lang="en-US" sz="1100" dirty="0"/>
              <a:t>Continue Tuning </a:t>
            </a:r>
            <a:r>
              <a:rPr lang="en-US" sz="1100" dirty="0" err="1"/>
              <a:t>freq</a:t>
            </a:r>
            <a:r>
              <a:rPr lang="en-US" sz="1100" dirty="0"/>
              <a:t> BCCH, DCHNO to improve Accessibility and Retainability.</a:t>
            </a:r>
          </a:p>
          <a:p>
            <a:r>
              <a:rPr lang="en-US" sz="1100" dirty="0"/>
              <a:t>Optimize parameter related Mobility 3G (</a:t>
            </a:r>
            <a:r>
              <a:rPr lang="en-US" sz="1100" dirty="0" err="1"/>
              <a:t>HoType</a:t>
            </a:r>
            <a:r>
              <a:rPr lang="en-US" sz="1100" dirty="0"/>
              <a:t>, usedFreqThresh2dEcno, usedFreqThresh2dRscp, </a:t>
            </a:r>
            <a:r>
              <a:rPr lang="en-US" sz="1100" dirty="0">
                <a:hlinkClick r:id="rId4">
                  <a:extLst>
                    <a:ext uri="{A12FA001-AC4F-418D-AE19-62706E023703}">
                      <ahyp:hlinkClr xmlns:ahyp="http://schemas.microsoft.com/office/drawing/2018/hyperlinkcolor" val="tx"/>
                    </a:ext>
                  </a:extLst>
                </a:hlinkClick>
              </a:rPr>
              <a:t>Event 1b</a:t>
            </a:r>
            <a:r>
              <a:rPr lang="en-US" sz="1100" dirty="0"/>
              <a:t>), include parameter IRAT, IFHO, ISHO and Cell Change on PS Handover.</a:t>
            </a:r>
          </a:p>
          <a:p>
            <a:r>
              <a:rPr lang="en-US" sz="1100" dirty="0"/>
              <a:t>3G CPICH and RET OPTIMIZATION ON DENSE URBAN ZONES (continue) to improve Retainability, Accessibility and reduce pilot pollution.</a:t>
            </a:r>
          </a:p>
          <a:p>
            <a:r>
              <a:rPr lang="en-US" sz="1100" dirty="0">
                <a:latin typeface="Ericsson Hilda" panose="00000500000000000000" pitchFamily="2" charset="0"/>
              </a:rPr>
              <a:t>Continue optimization activity based on Worst performing cells to improve accessibility, retainability and mobility.</a:t>
            </a:r>
          </a:p>
          <a:p>
            <a:r>
              <a:rPr lang="en-US" sz="1100" dirty="0">
                <a:latin typeface="Ericsson Hilda" panose="00000500000000000000" pitchFamily="2" charset="0"/>
              </a:rPr>
              <a:t>Continue Tunning  RET in 2G, 3G to improve KPI.</a:t>
            </a:r>
          </a:p>
          <a:p>
            <a:r>
              <a:rPr lang="en-US" sz="1100" dirty="0"/>
              <a:t>Tuning parameters for improving PRB Utilization</a:t>
            </a:r>
          </a:p>
          <a:p>
            <a:r>
              <a:rPr lang="en-US" sz="1100" dirty="0"/>
              <a:t>Testing </a:t>
            </a:r>
            <a:r>
              <a:rPr lang="en-US" sz="1100" dirty="0" err="1"/>
              <a:t>ScelldynamicCA_Candidate</a:t>
            </a:r>
            <a:r>
              <a:rPr lang="en-US" sz="1100" dirty="0"/>
              <a:t> Feature in </a:t>
            </a:r>
            <a:r>
              <a:rPr lang="en-US" sz="1100" dirty="0" err="1"/>
              <a:t>Kantawi</a:t>
            </a:r>
            <a:r>
              <a:rPr lang="en-US" sz="1100" dirty="0"/>
              <a:t> Cluster </a:t>
            </a:r>
            <a:r>
              <a:rPr lang="en-US" sz="1100" dirty="0" err="1"/>
              <a:t>sousse</a:t>
            </a:r>
            <a:r>
              <a:rPr lang="en-US" sz="1100" dirty="0"/>
              <a:t> to maximum CA UE penetration in the network and improve DL  Throughput</a:t>
            </a:r>
          </a:p>
          <a:p>
            <a:r>
              <a:rPr lang="en-US" sz="1100" dirty="0"/>
              <a:t>Keep Testing Dynamic PUCCH Feature </a:t>
            </a:r>
          </a:p>
          <a:p>
            <a:r>
              <a:rPr lang="en-US" sz="1100" dirty="0"/>
              <a:t>Trial Feature GPRS/EGPRS DL Power Control in </a:t>
            </a:r>
            <a:r>
              <a:rPr lang="en-US" sz="1100" dirty="0" err="1"/>
              <a:t>Mahdia</a:t>
            </a:r>
            <a:endParaRPr lang="en-US" sz="1100" dirty="0"/>
          </a:p>
          <a:p>
            <a:r>
              <a:rPr lang="en-US" sz="1100" dirty="0"/>
              <a:t>Trial Feature Efficiency Packet Data &amp; </a:t>
            </a:r>
            <a:r>
              <a:rPr lang="en-US" sz="1100" dirty="0" err="1"/>
              <a:t>Expanded_PDCH_address_space</a:t>
            </a:r>
            <a:r>
              <a:rPr lang="en-US" sz="1100" dirty="0"/>
              <a:t> in  Kairouan</a:t>
            </a:r>
          </a:p>
          <a:p>
            <a:r>
              <a:rPr lang="en-US" sz="1100" dirty="0"/>
              <a:t>Activated feature  </a:t>
            </a:r>
            <a:r>
              <a:rPr lang="en-US" sz="1100" dirty="0" err="1"/>
              <a:t>ReducedPowerLevelAfterHandover</a:t>
            </a:r>
            <a:r>
              <a:rPr lang="en-US" sz="1100" dirty="0"/>
              <a:t> in all regions.</a:t>
            </a:r>
          </a:p>
          <a:p>
            <a:r>
              <a:rPr lang="en-US" sz="1100" dirty="0"/>
              <a:t>Deep Analysis of Drive test After in Sousse/Monastir/</a:t>
            </a:r>
            <a:r>
              <a:rPr lang="en-US" sz="1100" dirty="0" err="1"/>
              <a:t>Mahdia</a:t>
            </a:r>
            <a:r>
              <a:rPr lang="en-US" sz="1100" dirty="0"/>
              <a:t>/Kairouan with ensuring 0 drops in highway and main roads.</a:t>
            </a:r>
          </a:p>
          <a:p>
            <a:pPr marL="0" indent="0">
              <a:buNone/>
            </a:pPr>
            <a:endParaRPr lang="en-US" sz="1100" dirty="0"/>
          </a:p>
        </p:txBody>
      </p:sp>
      <p:pic>
        <p:nvPicPr>
          <p:cNvPr id="4" name="Picture 3" descr="image001">
            <a:extLst>
              <a:ext uri="{FF2B5EF4-FFF2-40B4-BE49-F238E27FC236}">
                <a16:creationId xmlns:a16="http://schemas.microsoft.com/office/drawing/2014/main" id="{7CC5F50A-3017-088A-68C2-8DE4947350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8"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132118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82EC-811D-454E-9DFF-2EEC63AD50B4}"/>
              </a:ext>
            </a:extLst>
          </p:cNvPr>
          <p:cNvSpPr>
            <a:spLocks noGrp="1"/>
          </p:cNvSpPr>
          <p:nvPr>
            <p:ph type="title"/>
          </p:nvPr>
        </p:nvSpPr>
        <p:spPr>
          <a:ln>
            <a:noFill/>
          </a:ln>
        </p:spPr>
        <p:txBody>
          <a:bodyPr/>
          <a:lstStyle/>
          <a:p>
            <a:r>
              <a:rPr lang="en-US" dirty="0"/>
              <a:t>WHAT WAS DONE</a:t>
            </a:r>
          </a:p>
        </p:txBody>
      </p:sp>
      <p:sp>
        <p:nvSpPr>
          <p:cNvPr id="5" name="Content Placeholder 4">
            <a:extLst>
              <a:ext uri="{FF2B5EF4-FFF2-40B4-BE49-F238E27FC236}">
                <a16:creationId xmlns:a16="http://schemas.microsoft.com/office/drawing/2014/main" id="{80CFE1E9-2446-4327-A152-D121E1DA7E83}"/>
              </a:ext>
            </a:extLst>
          </p:cNvPr>
          <p:cNvSpPr>
            <a:spLocks noGrp="1"/>
          </p:cNvSpPr>
          <p:nvPr>
            <p:ph sz="quarter" idx="11"/>
          </p:nvPr>
        </p:nvSpPr>
        <p:spPr>
          <a:xfrm>
            <a:off x="463062" y="1028136"/>
            <a:ext cx="11249513" cy="4824412"/>
          </a:xfrm>
          <a:ln>
            <a:noFill/>
          </a:ln>
        </p:spPr>
        <p:txBody>
          <a:bodyPr/>
          <a:lstStyle/>
          <a:p>
            <a:pPr marL="0" indent="0">
              <a:buNone/>
            </a:pPr>
            <a:r>
              <a:rPr lang="en-US" dirty="0">
                <a:solidFill>
                  <a:schemeClr val="accent2">
                    <a:lumMod val="75000"/>
                  </a:schemeClr>
                </a:solidFill>
                <a:effectLst>
                  <a:outerShdw blurRad="38100" dist="38100" dir="2700000" algn="tl">
                    <a:srgbClr val="000000">
                      <a:alpha val="43137"/>
                    </a:srgbClr>
                  </a:outerShdw>
                </a:effectLst>
              </a:rPr>
              <a:t>Network Planning Audit : </a:t>
            </a:r>
          </a:p>
          <a:p>
            <a:r>
              <a:rPr lang="en-US" dirty="0"/>
              <a:t>RF DESIGN AUDIT ( 3G PSC , 4G PCI , 2G BCCH ,LAC,RAC,TAC : Correction of collision and conflict) </a:t>
            </a:r>
          </a:p>
          <a:p>
            <a:r>
              <a:rPr lang="en-US" dirty="0"/>
              <a:t>2G 3G 4G neighboring Plan Audit (493 2G to 3G ,340 3G to 3G, 4G ANR tuning)</a:t>
            </a:r>
          </a:p>
          <a:p>
            <a:r>
              <a:rPr lang="en-US" dirty="0"/>
              <a:t>Audit CGI CORE BC definition</a:t>
            </a:r>
          </a:p>
          <a:p>
            <a:pPr marL="0" indent="0">
              <a:buNone/>
            </a:pPr>
            <a:r>
              <a:rPr lang="en-US" dirty="0">
                <a:solidFill>
                  <a:schemeClr val="accent2">
                    <a:lumMod val="75000"/>
                  </a:schemeClr>
                </a:solidFill>
                <a:effectLst>
                  <a:outerShdw blurRad="38100" dist="38100" dir="2700000" algn="tl">
                    <a:srgbClr val="000000">
                      <a:alpha val="43137"/>
                    </a:srgbClr>
                  </a:outerShdw>
                </a:effectLst>
              </a:rPr>
              <a:t>Network HW/Transmission Issues : </a:t>
            </a:r>
          </a:p>
          <a:p>
            <a:r>
              <a:rPr lang="en-US" dirty="0"/>
              <a:t>Identify Top Worst cells Due HW/Transmission/Synchro/</a:t>
            </a:r>
            <a:r>
              <a:rPr lang="en-US" dirty="0" err="1"/>
              <a:t>Power_outage</a:t>
            </a:r>
            <a:r>
              <a:rPr lang="en-US" dirty="0"/>
              <a:t> issues ( Continuous Activity)</a:t>
            </a:r>
          </a:p>
          <a:p>
            <a:pPr marL="0" indent="0">
              <a:buNone/>
            </a:pPr>
            <a:r>
              <a:rPr lang="en-US" dirty="0">
                <a:solidFill>
                  <a:schemeClr val="accent2">
                    <a:lumMod val="75000"/>
                  </a:schemeClr>
                </a:solidFill>
                <a:effectLst>
                  <a:outerShdw blurRad="38100" dist="38100" dir="2700000" algn="tl">
                    <a:srgbClr val="000000">
                      <a:alpha val="43137"/>
                    </a:srgbClr>
                  </a:outerShdw>
                </a:effectLst>
              </a:rPr>
              <a:t>Features &amp; Parameters Alignment : </a:t>
            </a:r>
          </a:p>
          <a:p>
            <a:r>
              <a:rPr lang="en-US" dirty="0"/>
              <a:t>2G 3G 4G Optional Features Activation Plan</a:t>
            </a:r>
          </a:p>
          <a:p>
            <a:r>
              <a:rPr lang="en-US" dirty="0"/>
              <a:t>2G 3G 4G features Audit (basic and optional)  </a:t>
            </a:r>
          </a:p>
          <a:p>
            <a:r>
              <a:rPr lang="en-US" dirty="0"/>
              <a:t>2G 3G 4G Parameters Alignment and Audit </a:t>
            </a:r>
          </a:p>
          <a:p>
            <a:pPr marL="0" indent="0">
              <a:buNone/>
            </a:pPr>
            <a:r>
              <a:rPr lang="en-US" dirty="0">
                <a:solidFill>
                  <a:schemeClr val="accent2">
                    <a:lumMod val="75000"/>
                  </a:schemeClr>
                </a:solidFill>
                <a:effectLst>
                  <a:outerShdw blurRad="38100" dist="38100" dir="2700000" algn="tl">
                    <a:srgbClr val="000000">
                      <a:alpha val="43137"/>
                    </a:srgbClr>
                  </a:outerShdw>
                </a:effectLst>
              </a:rPr>
              <a:t>Mobility Strategy : </a:t>
            </a:r>
          </a:p>
          <a:p>
            <a:r>
              <a:rPr lang="en-US" dirty="0"/>
              <a:t>2G 3G 4G IDLE/Mobility Strategy Proposal (  shared &amp; meeting organized)</a:t>
            </a:r>
          </a:p>
        </p:txBody>
      </p:sp>
      <p:pic>
        <p:nvPicPr>
          <p:cNvPr id="2" name="Picture 1" descr="image001">
            <a:extLst>
              <a:ext uri="{FF2B5EF4-FFF2-40B4-BE49-F238E27FC236}">
                <a16:creationId xmlns:a16="http://schemas.microsoft.com/office/drawing/2014/main" id="{919FEA05-B451-7972-C630-188A30C12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08"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CFD1C09F-BB91-9C2E-874E-C1E655323F2E}"/>
              </a:ext>
            </a:extLst>
          </p:cNvPr>
          <p:cNvGraphicFramePr>
            <a:graphicFrameLocks noChangeAspect="1"/>
          </p:cNvGraphicFramePr>
          <p:nvPr>
            <p:extLst>
              <p:ext uri="{D42A27DB-BD31-4B8C-83A1-F6EECF244321}">
                <p14:modId xmlns:p14="http://schemas.microsoft.com/office/powerpoint/2010/main" val="3836879322"/>
              </p:ext>
            </p:extLst>
          </p:nvPr>
        </p:nvGraphicFramePr>
        <p:xfrm>
          <a:off x="6096000" y="4098844"/>
          <a:ext cx="914400" cy="806450"/>
        </p:xfrm>
        <a:graphic>
          <a:graphicData uri="http://schemas.openxmlformats.org/presentationml/2006/ole">
            <mc:AlternateContent xmlns:mc="http://schemas.openxmlformats.org/markup-compatibility/2006">
              <mc:Choice xmlns:v="urn:schemas-microsoft-com:vml" Requires="v">
                <p:oleObj name="Worksheet" showAsIcon="1" r:id="rId5" imgW="914400" imgH="806400" progId="Excel.Sheet.12">
                  <p:embed/>
                </p:oleObj>
              </mc:Choice>
              <mc:Fallback>
                <p:oleObj name="Worksheet" showAsIcon="1" r:id="rId5" imgW="914400" imgH="806400" progId="Excel.Sheet.12">
                  <p:embed/>
                  <p:pic>
                    <p:nvPicPr>
                      <p:cNvPr id="6" name="Object 5">
                        <a:extLst>
                          <a:ext uri="{FF2B5EF4-FFF2-40B4-BE49-F238E27FC236}">
                            <a16:creationId xmlns:a16="http://schemas.microsoft.com/office/drawing/2014/main" id="{CFD1C09F-BB91-9C2E-874E-C1E655323F2E}"/>
                          </a:ext>
                        </a:extLst>
                      </p:cNvPr>
                      <p:cNvPicPr/>
                      <p:nvPr/>
                    </p:nvPicPr>
                    <p:blipFill>
                      <a:blip r:embed="rId6"/>
                      <a:stretch>
                        <a:fillRect/>
                      </a:stretch>
                    </p:blipFill>
                    <p:spPr>
                      <a:xfrm>
                        <a:off x="6096000" y="4098844"/>
                        <a:ext cx="914400" cy="806450"/>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A4D5C4E0-0C37-C14D-4C5C-52725B012E18}"/>
              </a:ext>
            </a:extLst>
          </p:cNvPr>
          <p:cNvCxnSpPr/>
          <p:nvPr/>
        </p:nvCxnSpPr>
        <p:spPr bwMode="auto">
          <a:xfrm>
            <a:off x="5656082" y="4502069"/>
            <a:ext cx="439918"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custDataLst>
      <p:custData r:id="rId1"/>
      <p:custData r:id="rId2"/>
    </p:custDataLst>
    <p:extLst>
      <p:ext uri="{BB962C8B-B14F-4D97-AF65-F5344CB8AC3E}">
        <p14:creationId xmlns:p14="http://schemas.microsoft.com/office/powerpoint/2010/main" val="2604203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759E-F33C-4059-BE10-C3F63E9DD81E}"/>
              </a:ext>
            </a:extLst>
          </p:cNvPr>
          <p:cNvSpPr>
            <a:spLocks noGrp="1"/>
          </p:cNvSpPr>
          <p:nvPr>
            <p:ph type="title"/>
          </p:nvPr>
        </p:nvSpPr>
        <p:spPr/>
        <p:txBody>
          <a:bodyPr/>
          <a:lstStyle/>
          <a:p>
            <a:r>
              <a:rPr lang="en-US" altLang="en-US" dirty="0"/>
              <a:t>QUESTIONS</a:t>
            </a:r>
            <a:endParaRPr lang="en-US" dirty="0"/>
          </a:p>
        </p:txBody>
      </p:sp>
      <p:pic>
        <p:nvPicPr>
          <p:cNvPr id="5" name="Graphic 4">
            <a:extLst>
              <a:ext uri="{FF2B5EF4-FFF2-40B4-BE49-F238E27FC236}">
                <a16:creationId xmlns:a16="http://schemas.microsoft.com/office/drawing/2014/main" id="{6AC0877F-A060-1F42-7626-8ED724AB8E50}"/>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83824" y="2026289"/>
            <a:ext cx="7612082" cy="3500437"/>
          </a:xfrm>
          <a:prstGeom prst="rect">
            <a:avLst/>
          </a:prstGeom>
        </p:spPr>
      </p:pic>
      <p:pic>
        <p:nvPicPr>
          <p:cNvPr id="3" name="Picture 2" descr="image001">
            <a:extLst>
              <a:ext uri="{FF2B5EF4-FFF2-40B4-BE49-F238E27FC236}">
                <a16:creationId xmlns:a16="http://schemas.microsoft.com/office/drawing/2014/main" id="{6E6F01DB-3D60-9562-3CFB-CA3E406B98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827" y="426866"/>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3922132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6FF69E04-8523-4965-90ED-73D4F9BAE271}"/>
              </a:ext>
            </a:extLst>
          </p:cNvPr>
          <p:cNvSpPr>
            <a:spLocks noGrp="1"/>
          </p:cNvSpPr>
          <p:nvPr>
            <p:ph type="subTitle" idx="1"/>
          </p:nvPr>
        </p:nvSpPr>
        <p:spPr/>
        <p:txBody>
          <a:bodyPr>
            <a:normAutofit fontScale="70000" lnSpcReduction="20000"/>
          </a:bodyPr>
          <a:lstStyle/>
          <a:p>
            <a:r>
              <a:rPr lang="en-US" dirty="0"/>
              <a:t>https://www.ericsson.com/en/network-automation/network-optimization</a:t>
            </a:r>
          </a:p>
        </p:txBody>
      </p:sp>
    </p:spTree>
    <p:custDataLst>
      <p:custData r:id="rId1"/>
      <p:custData r:id="rId2"/>
    </p:custDataLst>
    <p:extLst>
      <p:ext uri="{BB962C8B-B14F-4D97-AF65-F5344CB8AC3E}">
        <p14:creationId xmlns:p14="http://schemas.microsoft.com/office/powerpoint/2010/main" val="138392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82EC-811D-454E-9DFF-2EEC63AD50B4}"/>
              </a:ext>
            </a:extLst>
          </p:cNvPr>
          <p:cNvSpPr>
            <a:spLocks noGrp="1"/>
          </p:cNvSpPr>
          <p:nvPr>
            <p:ph type="title"/>
          </p:nvPr>
        </p:nvSpPr>
        <p:spPr>
          <a:xfrm>
            <a:off x="648390" y="238413"/>
            <a:ext cx="8353426" cy="1081088"/>
          </a:xfrm>
          <a:ln>
            <a:noFill/>
          </a:ln>
        </p:spPr>
        <p:txBody>
          <a:bodyPr/>
          <a:lstStyle/>
          <a:p>
            <a:r>
              <a:rPr lang="en-US" dirty="0"/>
              <a:t>WHAT WAS DONE</a:t>
            </a:r>
          </a:p>
        </p:txBody>
      </p:sp>
      <p:sp>
        <p:nvSpPr>
          <p:cNvPr id="5" name="Content Placeholder 4">
            <a:extLst>
              <a:ext uri="{FF2B5EF4-FFF2-40B4-BE49-F238E27FC236}">
                <a16:creationId xmlns:a16="http://schemas.microsoft.com/office/drawing/2014/main" id="{80CFE1E9-2446-4327-A152-D121E1DA7E83}"/>
              </a:ext>
            </a:extLst>
          </p:cNvPr>
          <p:cNvSpPr>
            <a:spLocks noGrp="1"/>
          </p:cNvSpPr>
          <p:nvPr>
            <p:ph sz="quarter" idx="11"/>
          </p:nvPr>
        </p:nvSpPr>
        <p:spPr>
          <a:xfrm>
            <a:off x="471243" y="803241"/>
            <a:ext cx="11249513" cy="5353614"/>
          </a:xfrm>
          <a:ln>
            <a:noFill/>
          </a:ln>
        </p:spPr>
        <p:txBody>
          <a:bodyPr/>
          <a:lstStyle/>
          <a:p>
            <a:pPr marL="0" indent="0">
              <a:buNone/>
            </a:pPr>
            <a:r>
              <a:rPr lang="en-US" sz="1400" b="1" dirty="0">
                <a:solidFill>
                  <a:schemeClr val="accent2">
                    <a:lumMod val="75000"/>
                  </a:schemeClr>
                </a:solidFill>
              </a:rPr>
              <a:t>WHAT WAS DONE ON WEEK 46: </a:t>
            </a:r>
          </a:p>
          <a:p>
            <a:r>
              <a:rPr lang="en-US" sz="1200" b="1" dirty="0"/>
              <a:t>Tuning parameter 2G and 3G related Mobility and Retainability partially done on W46, will continue based on Worst performing cells analysis.</a:t>
            </a:r>
          </a:p>
          <a:p>
            <a:r>
              <a:rPr lang="en-US" sz="1200" b="1" dirty="0"/>
              <a:t>Add NB adjacencies 2G-2G, 2G-3G, 3G-3G partially done to improve HOSR and DCR due to HO on BSOUEVO, BMOKEVO. Will continue based on worst performing cells.</a:t>
            </a:r>
          </a:p>
          <a:p>
            <a:r>
              <a:rPr lang="en-US" sz="1200" b="1" dirty="0"/>
              <a:t>Optimize Parameter related Retainability, accessibility and mobility (</a:t>
            </a:r>
            <a:r>
              <a:rPr lang="en-US" sz="1200" b="1" dirty="0" err="1"/>
              <a:t>BsRXMIN</a:t>
            </a:r>
            <a:r>
              <a:rPr lang="en-US" sz="1200" b="1" dirty="0"/>
              <a:t>, MSRXMIN, </a:t>
            </a:r>
            <a:r>
              <a:rPr lang="en-US" sz="1200" b="1" dirty="0" err="1">
                <a:solidFill>
                  <a:srgbClr val="181818"/>
                </a:solidFill>
                <a:latin typeface="Ericsson Hilda" panose="00000500000000000000" pitchFamily="2" charset="0"/>
              </a:rPr>
              <a:t>HoType</a:t>
            </a:r>
            <a:r>
              <a:rPr lang="en-US" sz="1200" b="1" dirty="0">
                <a:solidFill>
                  <a:srgbClr val="181818"/>
                </a:solidFill>
                <a:latin typeface="Ericsson Hilda" panose="00000500000000000000" pitchFamily="2" charset="0"/>
              </a:rPr>
              <a:t>, usedFreqThresh2dEcno, usedFreqThresh2dRscp, </a:t>
            </a:r>
            <a:r>
              <a:rPr lang="en-US" sz="1200" b="1" dirty="0" err="1">
                <a:solidFill>
                  <a:srgbClr val="181818"/>
                </a:solidFill>
                <a:latin typeface="Ericsson Hilda" panose="00000500000000000000" pitchFamily="2" charset="0"/>
              </a:rPr>
              <a:t>HoType</a:t>
            </a:r>
            <a:r>
              <a:rPr lang="en-US" sz="1200" b="1" dirty="0">
                <a:solidFill>
                  <a:srgbClr val="181818"/>
                </a:solidFill>
                <a:latin typeface="Ericsson Hilda" panose="00000500000000000000" pitchFamily="2" charset="0"/>
              </a:rPr>
              <a:t>) based on worst performing analysis.</a:t>
            </a:r>
            <a:endParaRPr lang="en-US" sz="1200" b="1" dirty="0"/>
          </a:p>
          <a:p>
            <a:r>
              <a:rPr lang="en-US" sz="1200" b="1" dirty="0"/>
              <a:t>Optimize Idle Parameter/Selection Re-selection to improve Accessibility CS and PS.</a:t>
            </a:r>
          </a:p>
          <a:p>
            <a:r>
              <a:rPr lang="en-US" sz="1200" b="1" dirty="0"/>
              <a:t>Escalated IUB Congestion on several sites to customer (detail sites on the last slide).</a:t>
            </a:r>
          </a:p>
          <a:p>
            <a:r>
              <a:rPr lang="en-US" sz="1200" b="1" dirty="0"/>
              <a:t>Escalated sites have HW </a:t>
            </a:r>
            <a:r>
              <a:rPr lang="en-US" sz="1200" b="1" dirty="0" err="1"/>
              <a:t>iisues</a:t>
            </a:r>
            <a:r>
              <a:rPr lang="en-US" sz="1200" b="1" dirty="0"/>
              <a:t>, alarm related HW.</a:t>
            </a:r>
          </a:p>
          <a:p>
            <a:r>
              <a:rPr lang="en-US" sz="1200" b="1" dirty="0"/>
              <a:t>3G PS Drop initial analysis, with result need to improve availability issues in Kairouan(Reducing </a:t>
            </a:r>
            <a:r>
              <a:rPr lang="en-US" sz="1200" b="1" dirty="0" err="1"/>
              <a:t>celldowntime</a:t>
            </a:r>
            <a:r>
              <a:rPr lang="en-US" sz="1200" b="1" dirty="0"/>
              <a:t>), Transport congestion will reduced RAB Failures and RRC Failures.</a:t>
            </a:r>
          </a:p>
          <a:p>
            <a:r>
              <a:rPr lang="en-US" sz="1200" b="1" dirty="0"/>
              <a:t>2G Re-dimensioning SDCCH included SDCCH shifted to better </a:t>
            </a:r>
            <a:r>
              <a:rPr lang="en-US" sz="1200" b="1" dirty="0" err="1"/>
              <a:t>Rxqual</a:t>
            </a:r>
            <a:r>
              <a:rPr lang="en-US" sz="1200" b="1" dirty="0"/>
              <a:t>.</a:t>
            </a:r>
          </a:p>
          <a:p>
            <a:r>
              <a:rPr lang="en-US" sz="1200" b="1" dirty="0"/>
              <a:t>Optimize </a:t>
            </a:r>
            <a:r>
              <a:rPr lang="en-US" sz="1200" b="1" dirty="0" err="1"/>
              <a:t>Irat</a:t>
            </a:r>
            <a:r>
              <a:rPr lang="en-US" sz="1200" b="1" dirty="0"/>
              <a:t> parameter, </a:t>
            </a:r>
            <a:r>
              <a:rPr lang="en-US" sz="1200" b="1" dirty="0" err="1"/>
              <a:t>Isho</a:t>
            </a:r>
            <a:r>
              <a:rPr lang="en-US" sz="1200" b="1" dirty="0"/>
              <a:t> parameter, </a:t>
            </a:r>
            <a:r>
              <a:rPr lang="en-US" sz="1200" b="1" dirty="0" err="1"/>
              <a:t>Shoft</a:t>
            </a:r>
            <a:r>
              <a:rPr lang="en-US" sz="1200" b="1" dirty="0"/>
              <a:t> Handover Parameter to improve Mobility.</a:t>
            </a:r>
          </a:p>
          <a:p>
            <a:r>
              <a:rPr lang="en-US" sz="1200" b="1" dirty="0"/>
              <a:t>Tunning BCCH for several cells in Sousse and Kairouan to improve accessibility and retainability.</a:t>
            </a:r>
          </a:p>
          <a:p>
            <a:r>
              <a:rPr lang="en-US" sz="1200" b="1" dirty="0"/>
              <a:t>Tuning T313, </a:t>
            </a:r>
            <a:r>
              <a:rPr lang="en-US" sz="1200" b="1" dirty="0" err="1"/>
              <a:t>Maxactiveset</a:t>
            </a:r>
            <a:r>
              <a:rPr lang="en-US" sz="1200" b="1" dirty="0"/>
              <a:t>, </a:t>
            </a:r>
            <a:r>
              <a:rPr lang="en-US" sz="1200" b="1" dirty="0" err="1"/>
              <a:t>RadioLinktimeout</a:t>
            </a:r>
            <a:r>
              <a:rPr lang="en-US" sz="1200" b="1" dirty="0"/>
              <a:t> to improve accessibility and retainability</a:t>
            </a:r>
          </a:p>
          <a:p>
            <a:r>
              <a:rPr lang="en-US" sz="1200" b="1" dirty="0"/>
              <a:t>Changing </a:t>
            </a:r>
            <a:r>
              <a:rPr lang="en-US" sz="1200" b="1" dirty="0" err="1"/>
              <a:t>configuredMaxTxPower</a:t>
            </a:r>
            <a:r>
              <a:rPr lang="en-US" sz="1200" b="1" dirty="0"/>
              <a:t> for alignment LTE RS RE Power on Urban area on cells with high DCR</a:t>
            </a:r>
          </a:p>
          <a:p>
            <a:r>
              <a:rPr lang="en-US" sz="1200" b="1" dirty="0">
                <a:effectLst/>
                <a:ea typeface="Times New Roman" panose="02020603050405020304" pitchFamily="18" charset="0"/>
              </a:rPr>
              <a:t>Reactivating features Accelerated Inter-Frequency Load Balancing </a:t>
            </a:r>
            <a:r>
              <a:rPr lang="en-US" sz="1200" b="1" dirty="0">
                <a:ea typeface="Times New Roman" panose="02020603050405020304" pitchFamily="18" charset="0"/>
              </a:rPr>
              <a:t>i</a:t>
            </a:r>
            <a:r>
              <a:rPr lang="en-US" sz="1200" b="1" dirty="0">
                <a:effectLst/>
                <a:ea typeface="Times New Roman" panose="02020603050405020304" pitchFamily="18" charset="0"/>
              </a:rPr>
              <a:t>n Sousse</a:t>
            </a:r>
          </a:p>
          <a:p>
            <a:r>
              <a:rPr lang="en-US" sz="1200" b="1" dirty="0"/>
              <a:t>Tuning parameters for improving Accessibility and Retainability on worst cells</a:t>
            </a:r>
          </a:p>
          <a:p>
            <a:r>
              <a:rPr lang="en-US" sz="1100" b="1" dirty="0"/>
              <a:t>Adding internal G2G relations for </a:t>
            </a:r>
            <a:r>
              <a:rPr lang="en-US" sz="1100" b="1" dirty="0" err="1"/>
              <a:t>sousse</a:t>
            </a:r>
            <a:r>
              <a:rPr lang="en-US" sz="1100" b="1" dirty="0"/>
              <a:t> area</a:t>
            </a:r>
          </a:p>
          <a:p>
            <a:r>
              <a:rPr lang="en-US" sz="1100" b="1" dirty="0"/>
              <a:t>Adding F2 10738 </a:t>
            </a:r>
            <a:r>
              <a:rPr lang="en-US" sz="1100" b="1" dirty="0" err="1"/>
              <a:t>frequncy</a:t>
            </a:r>
            <a:r>
              <a:rPr lang="en-US" sz="1100" b="1" dirty="0"/>
              <a:t> in 2G report measurement for fast returning to 3G in Sousse</a:t>
            </a:r>
          </a:p>
          <a:p>
            <a:r>
              <a:rPr lang="en-US" sz="1100" b="1" dirty="0" err="1"/>
              <a:t>Msrxmin</a:t>
            </a:r>
            <a:r>
              <a:rPr lang="en-US" sz="1100" b="1" dirty="0"/>
              <a:t> and </a:t>
            </a:r>
            <a:r>
              <a:rPr lang="en-US" sz="1100" b="1" dirty="0" err="1"/>
              <a:t>Bsrxmin</a:t>
            </a:r>
            <a:r>
              <a:rPr lang="en-US" sz="1100" b="1" dirty="0"/>
              <a:t> tuning for top worst cell in term of number of TCH drops in SOUSSE area</a:t>
            </a:r>
          </a:p>
          <a:p>
            <a:r>
              <a:rPr lang="en-US" sz="1100" b="1" dirty="0" err="1"/>
              <a:t>Lte</a:t>
            </a:r>
            <a:r>
              <a:rPr lang="en-US" sz="1100" b="1" dirty="0"/>
              <a:t> </a:t>
            </a:r>
            <a:r>
              <a:rPr lang="en-US" sz="1100" b="1" dirty="0" err="1"/>
              <a:t>Eutran</a:t>
            </a:r>
            <a:r>
              <a:rPr lang="en-US" sz="1100" b="1" dirty="0"/>
              <a:t> Cell Relations  blacklisting and Offsets setting tuning for Sousse and Kairouan</a:t>
            </a:r>
            <a:endParaRPr lang="en-US" sz="1200" b="1" dirty="0">
              <a:effectLst/>
              <a:ea typeface="Times New Roman" panose="02020603050405020304" pitchFamily="18" charset="0"/>
            </a:endParaRPr>
          </a:p>
          <a:p>
            <a:endParaRPr lang="en-US" sz="1400" dirty="0"/>
          </a:p>
          <a:p>
            <a:pPr marL="0" indent="0">
              <a:buNone/>
            </a:pPr>
            <a:endParaRPr lang="en-US" sz="1400" dirty="0"/>
          </a:p>
          <a:p>
            <a:endParaRPr lang="en-US" sz="1400" dirty="0"/>
          </a:p>
        </p:txBody>
      </p:sp>
      <p:pic>
        <p:nvPicPr>
          <p:cNvPr id="2" name="Picture 1" descr="image001">
            <a:extLst>
              <a:ext uri="{FF2B5EF4-FFF2-40B4-BE49-F238E27FC236}">
                <a16:creationId xmlns:a16="http://schemas.microsoft.com/office/drawing/2014/main" id="{D4779B37-0720-A4B4-D803-C03E9F58A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08" y="4362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137626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82EC-811D-454E-9DFF-2EEC63AD50B4}"/>
              </a:ext>
            </a:extLst>
          </p:cNvPr>
          <p:cNvSpPr>
            <a:spLocks noGrp="1"/>
          </p:cNvSpPr>
          <p:nvPr>
            <p:ph type="title"/>
          </p:nvPr>
        </p:nvSpPr>
        <p:spPr>
          <a:xfrm>
            <a:off x="648390" y="238413"/>
            <a:ext cx="8353426" cy="1081088"/>
          </a:xfrm>
          <a:ln>
            <a:noFill/>
          </a:ln>
        </p:spPr>
        <p:txBody>
          <a:bodyPr/>
          <a:lstStyle/>
          <a:p>
            <a:r>
              <a:rPr lang="en-US" dirty="0"/>
              <a:t>WHAT WAS DONE</a:t>
            </a:r>
          </a:p>
        </p:txBody>
      </p:sp>
      <p:sp>
        <p:nvSpPr>
          <p:cNvPr id="5" name="Content Placeholder 4">
            <a:extLst>
              <a:ext uri="{FF2B5EF4-FFF2-40B4-BE49-F238E27FC236}">
                <a16:creationId xmlns:a16="http://schemas.microsoft.com/office/drawing/2014/main" id="{80CFE1E9-2446-4327-A152-D121E1DA7E83}"/>
              </a:ext>
            </a:extLst>
          </p:cNvPr>
          <p:cNvSpPr>
            <a:spLocks noGrp="1"/>
          </p:cNvSpPr>
          <p:nvPr>
            <p:ph sz="quarter" idx="11"/>
          </p:nvPr>
        </p:nvSpPr>
        <p:spPr>
          <a:xfrm>
            <a:off x="471243" y="803241"/>
            <a:ext cx="11249513" cy="5353614"/>
          </a:xfrm>
          <a:ln>
            <a:noFill/>
          </a:ln>
        </p:spPr>
        <p:txBody>
          <a:bodyPr/>
          <a:lstStyle/>
          <a:p>
            <a:pPr marL="0" indent="0">
              <a:buNone/>
            </a:pPr>
            <a:r>
              <a:rPr lang="en-US" sz="1400" b="1" dirty="0">
                <a:solidFill>
                  <a:schemeClr val="accent2">
                    <a:lumMod val="75000"/>
                  </a:schemeClr>
                </a:solidFill>
              </a:rPr>
              <a:t>WHAT WAS DONE ON WEEK 47: </a:t>
            </a:r>
          </a:p>
          <a:p>
            <a:r>
              <a:rPr lang="en-US" sz="1400" dirty="0"/>
              <a:t>Changing </a:t>
            </a:r>
            <a:r>
              <a:rPr lang="en-US" sz="1400" dirty="0" err="1"/>
              <a:t>configuredMaxTxPower</a:t>
            </a:r>
            <a:r>
              <a:rPr lang="en-US" sz="1400" dirty="0"/>
              <a:t> for alignment LTE RS </a:t>
            </a:r>
            <a:r>
              <a:rPr lang="en-US" sz="1400"/>
              <a:t>RE Power on </a:t>
            </a:r>
            <a:r>
              <a:rPr lang="en-US" sz="1400" dirty="0"/>
              <a:t>Urban area on cells with high DCR</a:t>
            </a:r>
          </a:p>
          <a:p>
            <a:r>
              <a:rPr lang="en-US" sz="1400" dirty="0">
                <a:effectLst/>
                <a:ea typeface="Times New Roman" panose="02020603050405020304" pitchFamily="18" charset="0"/>
              </a:rPr>
              <a:t>Reactivating features Accelerated Inter-Frequency Load Balancing </a:t>
            </a:r>
            <a:r>
              <a:rPr lang="en-US" sz="1400" dirty="0">
                <a:ea typeface="Times New Roman" panose="02020603050405020304" pitchFamily="18" charset="0"/>
              </a:rPr>
              <a:t>i</a:t>
            </a:r>
            <a:r>
              <a:rPr lang="en-US" sz="1400" dirty="0">
                <a:effectLst/>
                <a:ea typeface="Times New Roman" panose="02020603050405020304" pitchFamily="18" charset="0"/>
              </a:rPr>
              <a:t>n Sousse</a:t>
            </a:r>
          </a:p>
          <a:p>
            <a:r>
              <a:rPr lang="en-US" sz="1400" dirty="0"/>
              <a:t>Tuning parameters for improving Accessibility and Retainability on worst cells</a:t>
            </a:r>
          </a:p>
          <a:p>
            <a:r>
              <a:rPr lang="en-US" sz="1400" dirty="0"/>
              <a:t>Tuning parameter 2G and 3G related Mobility and Retainability partially done on W47, will continue based on Worst performing cells analysis.</a:t>
            </a:r>
          </a:p>
          <a:p>
            <a:r>
              <a:rPr lang="en-US" sz="1400" dirty="0"/>
              <a:t>Add NB adjacencies 2G-2G, 2G-3G, 3G-3G partially done to improve HOSR and DCR due to HO on BSOUEVO, BMOKEVO. Will continue based on worst performing cells.</a:t>
            </a:r>
          </a:p>
          <a:p>
            <a:r>
              <a:rPr lang="en-US" sz="1400" dirty="0"/>
              <a:t>Optimize Parameter related Retainability, accessibility and mobility (</a:t>
            </a:r>
            <a:r>
              <a:rPr lang="en-US" sz="1400" dirty="0" err="1"/>
              <a:t>BsRXMIN</a:t>
            </a:r>
            <a:r>
              <a:rPr lang="en-US" sz="1400" dirty="0"/>
              <a:t>, MSRXMIN, </a:t>
            </a:r>
            <a:r>
              <a:rPr lang="en-US" sz="1400" dirty="0" err="1">
                <a:solidFill>
                  <a:srgbClr val="181818"/>
                </a:solidFill>
                <a:latin typeface="Ericsson Hilda" panose="00000500000000000000" pitchFamily="2" charset="0"/>
              </a:rPr>
              <a:t>HoType</a:t>
            </a:r>
            <a:r>
              <a:rPr lang="en-US" sz="1400" dirty="0">
                <a:solidFill>
                  <a:srgbClr val="181818"/>
                </a:solidFill>
                <a:latin typeface="Ericsson Hilda" panose="00000500000000000000" pitchFamily="2" charset="0"/>
              </a:rPr>
              <a:t>, usedFreqThresh2dEcno, usedFreqThresh2dRscp, </a:t>
            </a:r>
            <a:r>
              <a:rPr lang="en-US" sz="1400" dirty="0" err="1">
                <a:solidFill>
                  <a:srgbClr val="181818"/>
                </a:solidFill>
                <a:latin typeface="Ericsson Hilda" panose="00000500000000000000" pitchFamily="2" charset="0"/>
              </a:rPr>
              <a:t>HoType</a:t>
            </a:r>
            <a:r>
              <a:rPr lang="en-US" sz="1400" dirty="0">
                <a:solidFill>
                  <a:srgbClr val="181818"/>
                </a:solidFill>
                <a:latin typeface="Ericsson Hilda" panose="00000500000000000000" pitchFamily="2" charset="0"/>
              </a:rPr>
              <a:t>, Gamma, SAS, RET, PSC) based on worst performing analysis.</a:t>
            </a:r>
            <a:endParaRPr lang="en-US" sz="1400" dirty="0"/>
          </a:p>
          <a:p>
            <a:r>
              <a:rPr lang="en-US" sz="1400" dirty="0"/>
              <a:t>Optimize Idle Parameter/Selection Re-selection to improve Accessibility CS and PS.</a:t>
            </a:r>
          </a:p>
          <a:p>
            <a:r>
              <a:rPr lang="en-US" sz="1400" dirty="0"/>
              <a:t>Escalated sites have HW </a:t>
            </a:r>
            <a:r>
              <a:rPr lang="en-US" sz="1400" dirty="0" err="1"/>
              <a:t>iisues</a:t>
            </a:r>
            <a:r>
              <a:rPr lang="en-US" sz="1400" dirty="0"/>
              <a:t>, alarm related HW.</a:t>
            </a:r>
          </a:p>
          <a:p>
            <a:r>
              <a:rPr lang="en-US" sz="1400" dirty="0"/>
              <a:t>Optimize </a:t>
            </a:r>
            <a:r>
              <a:rPr lang="en-US" sz="1400" dirty="0" err="1"/>
              <a:t>Irat</a:t>
            </a:r>
            <a:r>
              <a:rPr lang="en-US" sz="1400" dirty="0"/>
              <a:t> parameter, </a:t>
            </a:r>
            <a:r>
              <a:rPr lang="en-US" sz="1400" dirty="0" err="1"/>
              <a:t>Isho</a:t>
            </a:r>
            <a:r>
              <a:rPr lang="en-US" sz="1400" dirty="0"/>
              <a:t> parameter, </a:t>
            </a:r>
            <a:r>
              <a:rPr lang="en-US" sz="1400" dirty="0" err="1"/>
              <a:t>Shoft</a:t>
            </a:r>
            <a:r>
              <a:rPr lang="en-US" sz="1400" dirty="0"/>
              <a:t> Handover Parameter to improve Mobility(continuing).</a:t>
            </a:r>
          </a:p>
          <a:p>
            <a:r>
              <a:rPr lang="en-US" sz="1400" dirty="0"/>
              <a:t>Tunning BCCH, BSIC and DCHNO for several cells in Sousse and Kairouan to improve accessibility and retainability partially done, will continue.</a:t>
            </a:r>
          </a:p>
          <a:p>
            <a:r>
              <a:rPr lang="en-US" sz="1400" dirty="0"/>
              <a:t>Deactivate Feature </a:t>
            </a:r>
            <a:r>
              <a:rPr lang="en-US" sz="1400" dirty="0" err="1"/>
              <a:t>CtrlFDpchSrbOnHsdpa</a:t>
            </a:r>
            <a:r>
              <a:rPr lang="en-US" sz="1400" dirty="0"/>
              <a:t>, </a:t>
            </a:r>
            <a:r>
              <a:rPr lang="en-US" sz="1400" dirty="0" err="1"/>
              <a:t>CtrlHsdpaMcInactCtrl</a:t>
            </a:r>
            <a:r>
              <a:rPr lang="en-US" sz="1400" dirty="0"/>
              <a:t> .</a:t>
            </a:r>
          </a:p>
          <a:p>
            <a:r>
              <a:rPr lang="en-US" sz="1400" dirty="0"/>
              <a:t>Tuning parameter </a:t>
            </a:r>
            <a:r>
              <a:rPr lang="en-US" sz="1400" dirty="0" err="1"/>
              <a:t>standAloneSrbSelector</a:t>
            </a:r>
            <a:r>
              <a:rPr lang="en-US" sz="1400" dirty="0"/>
              <a:t>.</a:t>
            </a:r>
          </a:p>
          <a:p>
            <a:endParaRPr lang="en-US" sz="1400" dirty="0">
              <a:effectLst/>
              <a:ea typeface="Times New Roman" panose="02020603050405020304" pitchFamily="18" charset="0"/>
            </a:endParaRPr>
          </a:p>
          <a:p>
            <a:pPr marL="0" indent="0">
              <a:buNone/>
            </a:pPr>
            <a:endParaRPr lang="en-US" sz="1400" b="1" dirty="0">
              <a:solidFill>
                <a:schemeClr val="accent2">
                  <a:lumMod val="75000"/>
                </a:schemeClr>
              </a:solidFill>
            </a:endParaRPr>
          </a:p>
          <a:p>
            <a:endParaRPr lang="en-US" sz="1400" dirty="0"/>
          </a:p>
          <a:p>
            <a:pPr marL="0" indent="0">
              <a:buNone/>
            </a:pPr>
            <a:endParaRPr lang="en-US" sz="1400" dirty="0"/>
          </a:p>
          <a:p>
            <a:endParaRPr lang="en-US" sz="1400" dirty="0"/>
          </a:p>
        </p:txBody>
      </p:sp>
      <p:pic>
        <p:nvPicPr>
          <p:cNvPr id="2" name="Picture 1" descr="image001">
            <a:extLst>
              <a:ext uri="{FF2B5EF4-FFF2-40B4-BE49-F238E27FC236}">
                <a16:creationId xmlns:a16="http://schemas.microsoft.com/office/drawing/2014/main" id="{D4779B37-0720-A4B4-D803-C03E9F58A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08" y="4362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255172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82EC-811D-454E-9DFF-2EEC63AD50B4}"/>
              </a:ext>
            </a:extLst>
          </p:cNvPr>
          <p:cNvSpPr>
            <a:spLocks noGrp="1"/>
          </p:cNvSpPr>
          <p:nvPr>
            <p:ph type="title"/>
          </p:nvPr>
        </p:nvSpPr>
        <p:spPr>
          <a:xfrm>
            <a:off x="648390" y="238413"/>
            <a:ext cx="8353426" cy="1081088"/>
          </a:xfrm>
          <a:ln>
            <a:noFill/>
          </a:ln>
        </p:spPr>
        <p:txBody>
          <a:bodyPr/>
          <a:lstStyle/>
          <a:p>
            <a:r>
              <a:rPr lang="en-US" dirty="0"/>
              <a:t>WHAT WAS DONE</a:t>
            </a:r>
          </a:p>
        </p:txBody>
      </p:sp>
      <p:sp>
        <p:nvSpPr>
          <p:cNvPr id="5" name="Content Placeholder 4">
            <a:extLst>
              <a:ext uri="{FF2B5EF4-FFF2-40B4-BE49-F238E27FC236}">
                <a16:creationId xmlns:a16="http://schemas.microsoft.com/office/drawing/2014/main" id="{80CFE1E9-2446-4327-A152-D121E1DA7E83}"/>
              </a:ext>
            </a:extLst>
          </p:cNvPr>
          <p:cNvSpPr>
            <a:spLocks noGrp="1"/>
          </p:cNvSpPr>
          <p:nvPr>
            <p:ph sz="quarter" idx="11"/>
          </p:nvPr>
        </p:nvSpPr>
        <p:spPr>
          <a:xfrm>
            <a:off x="471243" y="803240"/>
            <a:ext cx="11249513" cy="5705135"/>
          </a:xfrm>
          <a:ln>
            <a:noFill/>
          </a:ln>
        </p:spPr>
        <p:txBody>
          <a:bodyPr/>
          <a:lstStyle/>
          <a:p>
            <a:pPr marL="0" indent="0">
              <a:buNone/>
            </a:pPr>
            <a:r>
              <a:rPr lang="en-US" sz="1400" b="1" dirty="0">
                <a:solidFill>
                  <a:schemeClr val="accent2">
                    <a:lumMod val="75000"/>
                  </a:schemeClr>
                </a:solidFill>
              </a:rPr>
              <a:t>WHAT WAS DONE ON WEEK 48: </a:t>
            </a:r>
          </a:p>
          <a:p>
            <a:pPr marL="0" indent="0">
              <a:buNone/>
            </a:pPr>
            <a:r>
              <a:rPr lang="en-US" sz="1400" b="1" dirty="0">
                <a:solidFill>
                  <a:schemeClr val="accent2">
                    <a:lumMod val="75000"/>
                  </a:schemeClr>
                </a:solidFill>
              </a:rPr>
              <a:t>3G :</a:t>
            </a:r>
          </a:p>
          <a:p>
            <a:r>
              <a:rPr lang="en-US" sz="1400" dirty="0"/>
              <a:t>Add NB adjacencies 3G-3G done to improve HOSR and DCR due to HO on 4 regions .</a:t>
            </a:r>
          </a:p>
          <a:p>
            <a:r>
              <a:rPr lang="en-US" sz="1400" dirty="0"/>
              <a:t>Deactivate feature </a:t>
            </a:r>
            <a:r>
              <a:rPr lang="en-US" sz="1400" dirty="0" err="1"/>
              <a:t>CtrlFDpchSrbOnHsdpa</a:t>
            </a:r>
            <a:r>
              <a:rPr lang="en-US" sz="1400" dirty="0"/>
              <a:t>, </a:t>
            </a:r>
            <a:r>
              <a:rPr lang="en-US" sz="1400" dirty="0" err="1"/>
              <a:t>CtrlHsdpaMcInactCtrl</a:t>
            </a:r>
            <a:r>
              <a:rPr lang="en-US" sz="1400" dirty="0"/>
              <a:t>  for Monastir and </a:t>
            </a:r>
            <a:r>
              <a:rPr lang="en-US" sz="1400" dirty="0" err="1"/>
              <a:t>Mahdia</a:t>
            </a:r>
            <a:endParaRPr lang="en-US" sz="1400" dirty="0"/>
          </a:p>
          <a:p>
            <a:r>
              <a:rPr lang="en-US" sz="1400" dirty="0"/>
              <a:t>Tuning parameter </a:t>
            </a:r>
            <a:r>
              <a:rPr lang="en-US" sz="1400" dirty="0" err="1"/>
              <a:t>ReleaseRedirectEutraTriggers</a:t>
            </a:r>
            <a:r>
              <a:rPr lang="en-US" sz="1400" dirty="0"/>
              <a:t> for Monastir, Sousse </a:t>
            </a:r>
            <a:r>
              <a:rPr lang="en-US" sz="1400" dirty="0" err="1"/>
              <a:t>Mahdia</a:t>
            </a:r>
            <a:r>
              <a:rPr lang="en-US" sz="1400" dirty="0"/>
              <a:t>.</a:t>
            </a:r>
          </a:p>
          <a:p>
            <a:r>
              <a:rPr lang="en-US" sz="1400" dirty="0" err="1"/>
              <a:t>Uerc</a:t>
            </a:r>
            <a:r>
              <a:rPr lang="en-US" sz="1400" dirty="0"/>
              <a:t>  adjustment  in accordance with E// recommendations.</a:t>
            </a:r>
          </a:p>
          <a:p>
            <a:r>
              <a:rPr lang="en-US" sz="1400" dirty="0"/>
              <a:t>Tuning Call Reestablishment to be aligned with recommended value for  MOKEVO1 RNC.</a:t>
            </a:r>
          </a:p>
          <a:p>
            <a:r>
              <a:rPr lang="en-US" sz="1400" dirty="0"/>
              <a:t>Optimize </a:t>
            </a:r>
            <a:r>
              <a:rPr lang="en-US" sz="1400" dirty="0" err="1"/>
              <a:t>Irat</a:t>
            </a:r>
            <a:r>
              <a:rPr lang="en-US" sz="1400" dirty="0"/>
              <a:t> parameter, </a:t>
            </a:r>
            <a:r>
              <a:rPr lang="en-US" sz="1400" dirty="0" err="1"/>
              <a:t>Isho</a:t>
            </a:r>
            <a:r>
              <a:rPr lang="en-US" sz="1400" dirty="0"/>
              <a:t> parameter, </a:t>
            </a:r>
            <a:r>
              <a:rPr lang="en-US" sz="1400" dirty="0" err="1"/>
              <a:t>Shoft</a:t>
            </a:r>
            <a:r>
              <a:rPr lang="en-US" sz="1400" dirty="0"/>
              <a:t> Handover Parameter to improve Mobility(continuing, cell level).</a:t>
            </a:r>
          </a:p>
          <a:p>
            <a:r>
              <a:rPr lang="en-US" sz="1400" dirty="0"/>
              <a:t>Optimize Idle Parameter/Selection Re-selection to improve Accessibility CS and PS.</a:t>
            </a:r>
          </a:p>
          <a:p>
            <a:pPr marL="0" indent="0">
              <a:buNone/>
            </a:pPr>
            <a:r>
              <a:rPr lang="en-US" sz="1400" b="1" dirty="0">
                <a:solidFill>
                  <a:schemeClr val="accent2">
                    <a:lumMod val="75000"/>
                  </a:schemeClr>
                </a:solidFill>
              </a:rPr>
              <a:t>2G:</a:t>
            </a:r>
          </a:p>
          <a:p>
            <a:r>
              <a:rPr lang="en-US" sz="1400" dirty="0"/>
              <a:t>2G Codec Tunning in Sousse, Monastir, Kairouan. ( BSC level)</a:t>
            </a:r>
          </a:p>
          <a:p>
            <a:r>
              <a:rPr lang="en-US" sz="1400" dirty="0"/>
              <a:t>GPRS DL Power Control algorithm) based on worst performing analysis.</a:t>
            </a:r>
          </a:p>
          <a:p>
            <a:r>
              <a:rPr lang="en-US" sz="1400" dirty="0"/>
              <a:t>Tunning BCCH, BSIC and DCHNO for several cells in Sousse, Monastir and Kairouan to improve accessibility and retainability partially done, </a:t>
            </a:r>
          </a:p>
          <a:p>
            <a:r>
              <a:rPr lang="en-US" sz="1400" dirty="0"/>
              <a:t>Optimize Idle Parameter/Selection Re-selection to improve Accessibility CS and PS.</a:t>
            </a:r>
          </a:p>
          <a:p>
            <a:pPr marL="0" indent="0">
              <a:buNone/>
            </a:pPr>
            <a:r>
              <a:rPr lang="en-US" sz="1400" b="1" dirty="0">
                <a:solidFill>
                  <a:schemeClr val="accent2">
                    <a:lumMod val="75000"/>
                  </a:schemeClr>
                </a:solidFill>
              </a:rPr>
              <a:t>4G:</a:t>
            </a:r>
            <a:endParaRPr lang="en-US" sz="1400" dirty="0"/>
          </a:p>
          <a:p>
            <a:r>
              <a:rPr lang="en-US" sz="1400" dirty="0"/>
              <a:t>Activating Multiple Frequency Band Indicators, Prioritized SR Scheduling and Downlink Coordinated Multi-Point on the sites in all regions (CR raised)</a:t>
            </a:r>
          </a:p>
          <a:p>
            <a:r>
              <a:rPr lang="en-US" sz="1400" dirty="0"/>
              <a:t>Tuning parameters a5Threshold2Rsrq and a5Threshold2Rsrq for improving </a:t>
            </a:r>
            <a:r>
              <a:rPr lang="en-US" sz="1400" dirty="0" err="1"/>
              <a:t>Lte</a:t>
            </a:r>
            <a:r>
              <a:rPr lang="en-US" sz="1400" dirty="0"/>
              <a:t> mobility on the worst cells.</a:t>
            </a:r>
          </a:p>
          <a:p>
            <a:pPr marL="0" indent="0">
              <a:buNone/>
            </a:pPr>
            <a:endParaRPr lang="en-US" sz="1400" dirty="0"/>
          </a:p>
          <a:p>
            <a:endParaRPr lang="en-US" sz="1400" dirty="0"/>
          </a:p>
          <a:p>
            <a:endParaRPr lang="en-US" sz="1400" dirty="0"/>
          </a:p>
          <a:p>
            <a:endParaRPr lang="en-US" sz="1400" dirty="0">
              <a:effectLst/>
              <a:ea typeface="Times New Roman" panose="02020603050405020304" pitchFamily="18" charset="0"/>
            </a:endParaRPr>
          </a:p>
          <a:p>
            <a:pPr marL="0" indent="0">
              <a:buNone/>
            </a:pPr>
            <a:endParaRPr lang="en-US" sz="1400" b="1" dirty="0">
              <a:solidFill>
                <a:schemeClr val="accent2">
                  <a:lumMod val="75000"/>
                </a:schemeClr>
              </a:solidFill>
            </a:endParaRPr>
          </a:p>
          <a:p>
            <a:endParaRPr lang="en-US" sz="1400" dirty="0"/>
          </a:p>
          <a:p>
            <a:pPr marL="0" indent="0">
              <a:buNone/>
            </a:pPr>
            <a:endParaRPr lang="en-US" sz="1400" dirty="0"/>
          </a:p>
          <a:p>
            <a:endParaRPr lang="en-US" sz="1400" dirty="0"/>
          </a:p>
        </p:txBody>
      </p:sp>
      <p:pic>
        <p:nvPicPr>
          <p:cNvPr id="2" name="Picture 1" descr="image001">
            <a:extLst>
              <a:ext uri="{FF2B5EF4-FFF2-40B4-BE49-F238E27FC236}">
                <a16:creationId xmlns:a16="http://schemas.microsoft.com/office/drawing/2014/main" id="{D4779B37-0720-A4B4-D803-C03E9F58A9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8" y="4362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126389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82EC-811D-454E-9DFF-2EEC63AD50B4}"/>
              </a:ext>
            </a:extLst>
          </p:cNvPr>
          <p:cNvSpPr>
            <a:spLocks noGrp="1"/>
          </p:cNvSpPr>
          <p:nvPr>
            <p:ph type="title"/>
          </p:nvPr>
        </p:nvSpPr>
        <p:spPr>
          <a:xfrm>
            <a:off x="648390" y="238413"/>
            <a:ext cx="8353426" cy="1081088"/>
          </a:xfrm>
          <a:ln>
            <a:noFill/>
          </a:ln>
        </p:spPr>
        <p:txBody>
          <a:bodyPr/>
          <a:lstStyle/>
          <a:p>
            <a:r>
              <a:rPr lang="en-US" dirty="0"/>
              <a:t>WHAT WAS DONE</a:t>
            </a:r>
          </a:p>
        </p:txBody>
      </p:sp>
      <p:sp>
        <p:nvSpPr>
          <p:cNvPr id="5" name="Content Placeholder 4">
            <a:extLst>
              <a:ext uri="{FF2B5EF4-FFF2-40B4-BE49-F238E27FC236}">
                <a16:creationId xmlns:a16="http://schemas.microsoft.com/office/drawing/2014/main" id="{80CFE1E9-2446-4327-A152-D121E1DA7E83}"/>
              </a:ext>
            </a:extLst>
          </p:cNvPr>
          <p:cNvSpPr>
            <a:spLocks noGrp="1"/>
          </p:cNvSpPr>
          <p:nvPr>
            <p:ph sz="quarter" idx="11"/>
          </p:nvPr>
        </p:nvSpPr>
        <p:spPr>
          <a:xfrm>
            <a:off x="553480" y="716572"/>
            <a:ext cx="11249513" cy="5705135"/>
          </a:xfrm>
          <a:ln>
            <a:noFill/>
          </a:ln>
        </p:spPr>
        <p:txBody>
          <a:bodyPr/>
          <a:lstStyle/>
          <a:p>
            <a:pPr marL="0" indent="0">
              <a:buNone/>
            </a:pPr>
            <a:r>
              <a:rPr lang="en-US" sz="1400" b="1" dirty="0">
                <a:solidFill>
                  <a:schemeClr val="accent2">
                    <a:lumMod val="75000"/>
                  </a:schemeClr>
                </a:solidFill>
              </a:rPr>
              <a:t>WHAT WAS DONE ON WEEK 49: </a:t>
            </a:r>
          </a:p>
          <a:p>
            <a:pPr marL="0" indent="0">
              <a:buNone/>
            </a:pPr>
            <a:r>
              <a:rPr lang="en-US" sz="1800" b="1" dirty="0">
                <a:solidFill>
                  <a:schemeClr val="accent2">
                    <a:lumMod val="75000"/>
                  </a:schemeClr>
                </a:solidFill>
              </a:rPr>
              <a:t>3G :</a:t>
            </a:r>
          </a:p>
          <a:p>
            <a:r>
              <a:rPr lang="en-US" sz="1050" dirty="0"/>
              <a:t> </a:t>
            </a:r>
            <a:r>
              <a:rPr lang="en-US" sz="1050" b="1" dirty="0"/>
              <a:t>Add 3G-3G missing NB Relation in SOURNC1, MOKEVO1.</a:t>
            </a:r>
          </a:p>
          <a:p>
            <a:r>
              <a:rPr lang="en-US" sz="1050" b="1" dirty="0"/>
              <a:t>Corrected 2G and 3G External Cell in 2G, Tuning parameter related IRAT.</a:t>
            </a:r>
          </a:p>
          <a:p>
            <a:r>
              <a:rPr lang="en-US" sz="1050" b="1" dirty="0"/>
              <a:t>Tuning IRAT parameter (threshold 2d, </a:t>
            </a:r>
            <a:r>
              <a:rPr lang="en-US" sz="1050" b="1" dirty="0" err="1"/>
              <a:t>priorityrelation</a:t>
            </a:r>
            <a:r>
              <a:rPr lang="en-US" sz="1050" b="1" dirty="0"/>
              <a:t>)</a:t>
            </a:r>
          </a:p>
          <a:p>
            <a:r>
              <a:rPr lang="en-US" sz="1050" b="1" dirty="0"/>
              <a:t>Tuning </a:t>
            </a:r>
            <a:r>
              <a:rPr lang="en-US" sz="1050" b="1" dirty="0" err="1"/>
              <a:t>SF_Adm</a:t>
            </a:r>
            <a:r>
              <a:rPr lang="en-US" sz="1050" b="1" dirty="0"/>
              <a:t> in KRNRNC1.</a:t>
            </a:r>
          </a:p>
          <a:p>
            <a:r>
              <a:rPr lang="en-US" sz="1050" b="1" dirty="0"/>
              <a:t>Tuning </a:t>
            </a:r>
            <a:r>
              <a:rPr lang="en-US" sz="1050" b="1" dirty="0" err="1"/>
              <a:t>UeRC</a:t>
            </a:r>
            <a:r>
              <a:rPr lang="en-US" sz="1050" b="1" dirty="0"/>
              <a:t> parameter, </a:t>
            </a:r>
            <a:r>
              <a:rPr lang="en-US" sz="1050" b="1" dirty="0" err="1"/>
              <a:t>releaseRedirectEutraTriggers</a:t>
            </a:r>
            <a:r>
              <a:rPr lang="en-US" sz="1050" b="1" dirty="0"/>
              <a:t> in Sousse, Monastir, </a:t>
            </a:r>
            <a:r>
              <a:rPr lang="en-US" sz="1050" b="1" dirty="0" err="1"/>
              <a:t>Mahdia</a:t>
            </a:r>
            <a:r>
              <a:rPr lang="en-US" sz="1050" b="1" dirty="0"/>
              <a:t> and Kairouan.</a:t>
            </a:r>
          </a:p>
          <a:p>
            <a:r>
              <a:rPr lang="en-US" sz="1050" b="1" dirty="0"/>
              <a:t>Tuning CPICH Power in Sousse, Monastir and </a:t>
            </a:r>
            <a:r>
              <a:rPr lang="en-US" sz="1050" b="1" dirty="0" err="1"/>
              <a:t>Mahdia</a:t>
            </a:r>
            <a:r>
              <a:rPr lang="en-US" sz="1050" b="1" dirty="0"/>
              <a:t>.</a:t>
            </a:r>
          </a:p>
          <a:p>
            <a:r>
              <a:rPr lang="en-US" sz="1050" b="1" dirty="0"/>
              <a:t>Tuning Parameter </a:t>
            </a:r>
            <a:r>
              <a:rPr lang="en-US" sz="1050" b="1" dirty="0" err="1"/>
              <a:t>Utrancell</a:t>
            </a:r>
            <a:r>
              <a:rPr lang="en-US" sz="1050" b="1" dirty="0"/>
              <a:t> in Sousse, Monastir, </a:t>
            </a:r>
            <a:r>
              <a:rPr lang="en-US" sz="1050" b="1" dirty="0" err="1"/>
              <a:t>Mahdia</a:t>
            </a:r>
            <a:r>
              <a:rPr lang="en-US" sz="1050" b="1" dirty="0"/>
              <a:t> and Kairouan.</a:t>
            </a:r>
          </a:p>
          <a:p>
            <a:r>
              <a:rPr lang="en-US" sz="1050" b="1" dirty="0"/>
              <a:t>Tuning Parameter </a:t>
            </a:r>
            <a:r>
              <a:rPr lang="en-US" sz="1050" b="1" dirty="0" err="1"/>
              <a:t>dlcodepowercmenabled</a:t>
            </a:r>
            <a:r>
              <a:rPr lang="en-US" sz="1050" b="1" dirty="0"/>
              <a:t> in Worst Cell List Sousse.</a:t>
            </a:r>
          </a:p>
          <a:p>
            <a:pPr marL="0" indent="0">
              <a:buNone/>
            </a:pPr>
            <a:r>
              <a:rPr lang="en-US" sz="1800" b="1" dirty="0">
                <a:solidFill>
                  <a:schemeClr val="accent2">
                    <a:lumMod val="75000"/>
                  </a:schemeClr>
                </a:solidFill>
              </a:rPr>
              <a:t>2G:</a:t>
            </a:r>
          </a:p>
          <a:p>
            <a:r>
              <a:rPr lang="en-US" sz="1050" b="1" dirty="0"/>
              <a:t>Add 2G missing NB to 3G And 2G-2G missing NB in Monastir, Sousse, </a:t>
            </a:r>
            <a:r>
              <a:rPr lang="en-US" sz="1050" b="1" dirty="0" err="1"/>
              <a:t>Mahdia</a:t>
            </a:r>
            <a:r>
              <a:rPr lang="en-US" sz="1050" b="1" dirty="0"/>
              <a:t>.</a:t>
            </a:r>
          </a:p>
          <a:p>
            <a:r>
              <a:rPr lang="en-US" sz="1050" b="1" dirty="0"/>
              <a:t>Implement 2G Features Advance UL Power Control in Kairouan and Sousse</a:t>
            </a:r>
          </a:p>
          <a:p>
            <a:r>
              <a:rPr lang="en-US" sz="1050" b="1" dirty="0"/>
              <a:t>Tuning 2G and 3G  RET in Monastir, </a:t>
            </a:r>
            <a:r>
              <a:rPr lang="en-US" sz="1050" b="1" dirty="0" err="1"/>
              <a:t>Mahdia</a:t>
            </a:r>
            <a:r>
              <a:rPr lang="en-US" sz="1050" b="1" dirty="0"/>
              <a:t>.</a:t>
            </a:r>
          </a:p>
          <a:p>
            <a:r>
              <a:rPr lang="en-US" sz="1050" b="1" dirty="0"/>
              <a:t>Tuning  2G Idle Mode  Parameter for Worst Cell list.</a:t>
            </a:r>
          </a:p>
          <a:p>
            <a:r>
              <a:rPr lang="en-US" sz="1050" b="1" dirty="0"/>
              <a:t>Activated feature  </a:t>
            </a:r>
            <a:r>
              <a:rPr lang="en-US" sz="1050" b="1" dirty="0" err="1"/>
              <a:t>ReducedPowerLevelAfterHandover</a:t>
            </a:r>
            <a:r>
              <a:rPr lang="en-US" sz="1050" b="1" dirty="0"/>
              <a:t> in Sousse.</a:t>
            </a:r>
          </a:p>
          <a:p>
            <a:pPr marL="0" indent="0">
              <a:buNone/>
            </a:pPr>
            <a:r>
              <a:rPr lang="en-US" sz="1800" b="1" dirty="0">
                <a:solidFill>
                  <a:schemeClr val="accent2">
                    <a:lumMod val="75000"/>
                  </a:schemeClr>
                </a:solidFill>
              </a:rPr>
              <a:t>4G:</a:t>
            </a:r>
            <a:endParaRPr lang="en-US" sz="1800" dirty="0"/>
          </a:p>
          <a:p>
            <a:r>
              <a:rPr lang="en-US" sz="1100" b="1" dirty="0">
                <a:effectLst/>
                <a:ea typeface="Times New Roman" panose="02020603050405020304" pitchFamily="18" charset="0"/>
              </a:rPr>
              <a:t>Activating features Prioritized SR Scheduling, Downlink Coordinated Multi-Point, Dynamic Uplink Resource Allocation, Dynamic </a:t>
            </a:r>
            <a:r>
              <a:rPr lang="en-US" sz="1100" b="1" dirty="0" err="1">
                <a:effectLst/>
                <a:ea typeface="Times New Roman" panose="02020603050405020304" pitchFamily="18" charset="0"/>
              </a:rPr>
              <a:t>Pucch</a:t>
            </a:r>
            <a:r>
              <a:rPr lang="en-US" sz="1100" b="1" dirty="0">
                <a:effectLst/>
                <a:ea typeface="Times New Roman" panose="02020603050405020304" pitchFamily="18" charset="0"/>
              </a:rPr>
              <a:t> on the sites in all regions</a:t>
            </a:r>
          </a:p>
          <a:p>
            <a:r>
              <a:rPr lang="en-US" sz="1100" b="1" dirty="0"/>
              <a:t>Tuning parameters a5Threshold2Rsrq, </a:t>
            </a:r>
            <a:r>
              <a:rPr lang="en-US" sz="1100" b="1" dirty="0" err="1"/>
              <a:t>cellIndividualOffsetEUtran</a:t>
            </a:r>
            <a:r>
              <a:rPr lang="en-US" sz="1100" b="1" dirty="0"/>
              <a:t>, </a:t>
            </a:r>
            <a:r>
              <a:rPr lang="en-US" sz="1100" b="1" dirty="0" err="1"/>
              <a:t>isHoAllowed</a:t>
            </a:r>
            <a:r>
              <a:rPr lang="en-US" sz="1100" b="1" dirty="0"/>
              <a:t> for improving Mobility on the worst cells</a:t>
            </a:r>
          </a:p>
          <a:p>
            <a:r>
              <a:rPr lang="en-US" sz="1100" b="1" dirty="0"/>
              <a:t>Changing parameters </a:t>
            </a:r>
            <a:r>
              <a:rPr lang="en-US" sz="1100" b="1" dirty="0" err="1"/>
              <a:t>electricalantennaTilt</a:t>
            </a:r>
            <a:r>
              <a:rPr lang="en-US" sz="1100" b="1" dirty="0"/>
              <a:t>, </a:t>
            </a:r>
            <a:r>
              <a:rPr lang="en-US" sz="1100" b="1" dirty="0" err="1"/>
              <a:t>configuredMaxTxPower</a:t>
            </a:r>
            <a:r>
              <a:rPr lang="en-US" sz="1100" b="1" dirty="0"/>
              <a:t> for improving DCR on the worst cells.</a:t>
            </a:r>
            <a:endParaRPr lang="en-US" sz="1800" dirty="0"/>
          </a:p>
          <a:p>
            <a:endParaRPr lang="en-US" sz="1400" dirty="0"/>
          </a:p>
          <a:p>
            <a:endParaRPr lang="en-US" sz="1400" dirty="0"/>
          </a:p>
          <a:p>
            <a:endParaRPr lang="en-US" sz="1400" dirty="0">
              <a:effectLst/>
              <a:ea typeface="Times New Roman" panose="02020603050405020304" pitchFamily="18" charset="0"/>
            </a:endParaRPr>
          </a:p>
          <a:p>
            <a:pPr marL="0" indent="0">
              <a:buNone/>
            </a:pPr>
            <a:endParaRPr lang="en-US" sz="1400" b="1" dirty="0">
              <a:solidFill>
                <a:schemeClr val="accent2">
                  <a:lumMod val="75000"/>
                </a:schemeClr>
              </a:solidFill>
            </a:endParaRPr>
          </a:p>
          <a:p>
            <a:endParaRPr lang="en-US" sz="1400" dirty="0"/>
          </a:p>
          <a:p>
            <a:pPr marL="0" indent="0">
              <a:buNone/>
            </a:pPr>
            <a:endParaRPr lang="en-US" sz="1400" dirty="0"/>
          </a:p>
          <a:p>
            <a:endParaRPr lang="en-US" sz="1400" dirty="0"/>
          </a:p>
        </p:txBody>
      </p:sp>
      <p:pic>
        <p:nvPicPr>
          <p:cNvPr id="2" name="Picture 1" descr="image001">
            <a:extLst>
              <a:ext uri="{FF2B5EF4-FFF2-40B4-BE49-F238E27FC236}">
                <a16:creationId xmlns:a16="http://schemas.microsoft.com/office/drawing/2014/main" id="{D4779B37-0720-A4B4-D803-C03E9F58A9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8" y="436293"/>
            <a:ext cx="398372"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3090133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680019840625444"/>
</p:tagLst>
</file>

<file path=ppt/tags/tag2.xml><?xml version="1.0" encoding="utf-8"?>
<p:tagLst xmlns:a="http://schemas.openxmlformats.org/drawingml/2006/main" xmlns:r="http://schemas.openxmlformats.org/officeDocument/2006/relationships" xmlns:p="http://schemas.openxmlformats.org/presentationml/2006/main">
  <p:tag name="TEMPLAFYSLIDEID" val="637654059432593181"/>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ekhadna\AppData\Local\Temp\Templafy\PowerPointVsto\Assets\Ideation.svg.svg"/>
</p:tagLst>
</file>

<file path=ppt/theme/theme1.xml><?xml version="1.0" encoding="utf-8"?>
<a:theme xmlns:a="http://schemas.openxmlformats.org/drawingml/2006/main" name="PresentationTemplate2021">
  <a:themeElements>
    <a:clrScheme name="Ericsson">
      <a:dk1>
        <a:srgbClr val="181818"/>
      </a:dk1>
      <a:lt1>
        <a:srgbClr val="FFFFFF"/>
      </a:lt1>
      <a:dk2>
        <a:srgbClr val="181818"/>
      </a:dk2>
      <a:lt2>
        <a:srgbClr val="E0E0E0"/>
      </a:lt2>
      <a:accent1>
        <a:srgbClr val="0082F0"/>
      </a:accent1>
      <a:accent2>
        <a:srgbClr val="0FC373"/>
      </a:accent2>
      <a:accent3>
        <a:srgbClr val="AF78D2"/>
      </a:accent3>
      <a:accent4>
        <a:srgbClr val="FAD22D"/>
      </a:accent4>
      <a:accent5>
        <a:srgbClr val="FF8C0A"/>
      </a:accent5>
      <a:accent6>
        <a:srgbClr val="FF3232"/>
      </a:accent6>
      <a:hlink>
        <a:srgbClr val="0082F0"/>
      </a:hlink>
      <a:folHlink>
        <a:srgbClr val="040969"/>
      </a:folHlink>
    </a:clrScheme>
    <a:fontScheme name="Ericsson">
      <a:majorFont>
        <a:latin typeface="Ericsson Hilda Light"/>
        <a:ea typeface=""/>
        <a:cs typeface=""/>
      </a:majorFont>
      <a:minorFont>
        <a:latin typeface="Ericsson Hild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defPPr marL="180000" indent="-180000" algn="l">
          <a:spcBef>
            <a:spcPts val="800"/>
          </a:spcBef>
          <a:buFont typeface="Ericsson Hilda" panose="00000500000000000000" pitchFamily="2" charset="0"/>
          <a:buChar char="●"/>
          <a:defRPr dirty="0" err="1" smtClean="0">
            <a:solidFill>
              <a:srgbClr val="FFFFFF"/>
            </a:solidFill>
            <a:latin typeface="+mn-lt"/>
          </a:defRPr>
        </a:defPPr>
      </a:lstStyle>
    </a:spDef>
    <a:lnDef>
      <a:spPr bwMode="auto">
        <a:solidFill>
          <a:schemeClr val="accent1"/>
        </a:solidFill>
        <a:ln w="12700" cap="flat" cmpd="sng" algn="ctr">
          <a:solidFill>
            <a:schemeClr val="tx1"/>
          </a:solidFill>
          <a:prstDash val="solid"/>
          <a:round/>
          <a:headEnd type="none" w="med" len="med"/>
          <a:tailEnd type="none"/>
        </a:ln>
        <a:effectLst/>
      </a:spPr>
      <a:bodyPr/>
      <a:lstStyle/>
    </a:lnDef>
    <a:txDef>
      <a:spPr/>
      <a:bodyPr vert="horz" wrap="square" lIns="72000" tIns="36000" rIns="72000" bIns="36000" rtlCol="0" anchor="t">
        <a:noAutofit/>
      </a:bodyPr>
      <a:lstStyle>
        <a:def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defRPr kumimoji="0" sz="2000" b="0" i="0" u="none" strike="noStrike" kern="1000" cap="none" spc="-30" normalizeH="0" baseline="0" noProof="0" dirty="0" smtClean="0">
            <a:ln>
              <a:noFill/>
            </a:ln>
            <a:solidFill>
              <a:schemeClr val="tx1"/>
            </a:solidFill>
            <a:effectLst/>
            <a:uLnTx/>
            <a:uFillTx/>
            <a:latin typeface="Ericsson Hilda"/>
            <a:ea typeface="+mn-ea"/>
            <a:cs typeface="+mn-cs"/>
          </a:defRPr>
        </a:defPPr>
      </a:lstStyle>
    </a:tx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custClrLst>
    <a:custClr name="Primary Ericsson Blue 1">
      <a:srgbClr val="000082"/>
    </a:custClr>
    <a:custClr name="Primary Ericsson Blue 2">
      <a:srgbClr val="0050CA"/>
    </a:custClr>
    <a:custClr name="Primary Ericsson Blue">
      <a:srgbClr val="0082F0"/>
    </a:custClr>
    <a:custClr name="Primary Ericsson Blue 3">
      <a:srgbClr val="48A8FA"/>
    </a:custClr>
    <a:custClr name="Primary Ericsson Blue 4">
      <a:srgbClr val="85CCFF"/>
    </a:custClr>
    <a:custClr name="Secondary Ericsson Green">
      <a:srgbClr val="0FC373"/>
    </a:custClr>
    <a:custClr name="Secondary Ericsson Purple">
      <a:srgbClr val="AF78D2"/>
    </a:custClr>
    <a:custClr name="Secondary Ericsson Yellow">
      <a:srgbClr val="FAD22D"/>
    </a:custClr>
    <a:custClr name="Secondary Ericsson Orange">
      <a:srgbClr val="FF8C0A"/>
    </a:custClr>
    <a:custClr name="Secondary Ericsson Red">
      <a:srgbClr val="FF3232"/>
    </a:custClr>
    <a:custClr name="Secondary Ericsson Black">
      <a:srgbClr val="000000"/>
    </a:custClr>
    <a:custClr name="Secondary Ericsson Gray 1">
      <a:srgbClr val="242424"/>
    </a:custClr>
    <a:custClr name="Secondary Ericsson Gray 2">
      <a:srgbClr val="767676"/>
    </a:custClr>
    <a:custClr name="Secondary Ericsson Gray 3">
      <a:srgbClr val="A0A0A0"/>
    </a:custClr>
    <a:custClr name="Secondary Ericsson Gray 4">
      <a:srgbClr val="E0E0E0"/>
    </a:custClr>
    <a:custClr name="Secondary Ericsson Gray 5">
      <a:srgbClr val="F2F2F2"/>
    </a:custClr>
    <a:custClr name="Secondary Ericsson White">
      <a:srgbClr val="FFFFFF"/>
    </a:custClr>
  </a:custClrLst>
  <a:extLst>
    <a:ext uri="{05A4C25C-085E-4340-85A3-A5531E510DB2}">
      <thm15:themeFamily xmlns:thm15="http://schemas.microsoft.com/office/thememl/2012/main" name="PresentationTemplate2017.potx" id="{775AD81A-0AF6-45CB-889B-779F764C8091}" vid="{622262D2-9439-4A46-819E-379D679C1385}"/>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Light"/>
        <a:font script="Hebr" typeface="Ericsson Hilda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Light"/>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rimary Ericsson Blue 1">
      <a:srgbClr val="000082"/>
    </a:custClr>
    <a:custClr name="Primary Ericsson Blue 2">
      <a:srgbClr val="0050CA"/>
    </a:custClr>
    <a:custClr name="Primary Ericsson Blue">
      <a:srgbClr val="0082F0"/>
    </a:custClr>
    <a:custClr name="Primary Ericsson Blue 3">
      <a:srgbClr val="48A8FA"/>
    </a:custClr>
    <a:custClr name="Primary Ericsson Blue 4">
      <a:srgbClr val="85CCFF"/>
    </a:custClr>
    <a:custClr name="Secondary Ericsson Green">
      <a:srgbClr val="0FC373"/>
    </a:custClr>
    <a:custClr name="Secondary Ericsson Purple">
      <a:srgbClr val="AF78D2"/>
    </a:custClr>
    <a:custClr name="Secondary Ericsson Yellow">
      <a:srgbClr val="FAD22D"/>
    </a:custClr>
    <a:custClr name="Secondary Ericsson Orange">
      <a:srgbClr val="FF8C0A"/>
    </a:custClr>
    <a:custClr name="Secondary Ericsson Red">
      <a:srgbClr val="FF3232"/>
    </a:custClr>
    <a:custClr name="Secondary Ericsson Black">
      <a:srgbClr val="000000"/>
    </a:custClr>
    <a:custClr name="Secondary Ericsson Gray 1">
      <a:srgbClr val="242424"/>
    </a:custClr>
    <a:custClr name="Secondary Ericsson Gray 2">
      <a:srgbClr val="767676"/>
    </a:custClr>
    <a:custClr name="Secondary Ericsson Gray 3">
      <a:srgbClr val="A0A0A0"/>
    </a:custClr>
    <a:custClr name="Secondary Ericsson Gray 4">
      <a:srgbClr val="E0E0E0"/>
    </a:custClr>
    <a:custClr name="Secondary Ericsson Gray 5">
      <a:srgbClr val="F2F2F2"/>
    </a:custClr>
    <a:custClr name="Secondary Ericsson 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a:font script="Hebr" typeface="Ericsson Hild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rimary Ericsson Blue 1">
      <a:srgbClr val="000082"/>
    </a:custClr>
    <a:custClr name="Primary Ericsson Blue 2">
      <a:srgbClr val="0050CA"/>
    </a:custClr>
    <a:custClr name="Primary Ericsson Blue">
      <a:srgbClr val="0082F0"/>
    </a:custClr>
    <a:custClr name="Primary Ericsson Blue 3">
      <a:srgbClr val="48A8FA"/>
    </a:custClr>
    <a:custClr name="Primary Ericsson Blue 4">
      <a:srgbClr val="85CCFF"/>
    </a:custClr>
    <a:custClr name="Secondary Ericsson Green">
      <a:srgbClr val="0FC373"/>
    </a:custClr>
    <a:custClr name="Secondary Ericsson Purple">
      <a:srgbClr val="AF78D2"/>
    </a:custClr>
    <a:custClr name="Secondary Ericsson Yellow">
      <a:srgbClr val="FAD22D"/>
    </a:custClr>
    <a:custClr name="Secondary Ericsson Orange">
      <a:srgbClr val="FF8C0A"/>
    </a:custClr>
    <a:custClr name="Secondary Ericsson Red">
      <a:srgbClr val="FF3232"/>
    </a:custClr>
    <a:custClr name="Secondary Ericsson Black">
      <a:srgbClr val="000000"/>
    </a:custClr>
    <a:custClr name="Secondary Ericsson Gray 1">
      <a:srgbClr val="242424"/>
    </a:custClr>
    <a:custClr name="Secondary Ericsson Gray 2">
      <a:srgbClr val="767676"/>
    </a:custClr>
    <a:custClr name="Secondary Ericsson Gray 3">
      <a:srgbClr val="A0A0A0"/>
    </a:custClr>
    <a:custClr name="Secondary Ericsson Gray 4">
      <a:srgbClr val="E0E0E0"/>
    </a:custClr>
    <a:custClr name="Secondary Ericsson Gray 5">
      <a:srgbClr val="F2F2F2"/>
    </a:custClr>
    <a:custClr name="Secondary Ericsson 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00.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01.xml><?xml version="1.0" encoding="utf-8"?>
<p:properties xmlns:p="http://schemas.microsoft.com/office/2006/metadata/properties" xmlns:xsi="http://www.w3.org/2001/XMLSchema-instance" xmlns:pc="http://schemas.microsoft.com/office/infopath/2007/PartnerControls">
  <documentManagement/>
</p:properties>
</file>

<file path=customXml/item102.xml><?xml version="1.0" encoding="utf-8"?>
<TemplafySlideFormConfiguration><![CDATA[{"formFields":[],"formDataEntries":[]}]]></TemplafySlideFormConfiguration>
</file>

<file path=customXml/item103.xml><?xml version="1.0" encoding="utf-8"?>
<TemplafySlideTemplateConfiguration><![CDATA[{"documentContentValidatorConfiguration":{"enableDocumentContentValidator":false,"documentContentValidatorVersion":0},"elementsMetadata":[],"slideId":"637757770839607353","enableDocumentContentUpdater":true,"version":"1.9"}]]></TemplafySlideTemplateConfiguration>
</file>

<file path=customXml/item104.xml><?xml version="1.0" encoding="utf-8"?>
<TemplafySlideFormConfiguration><![CDATA[{"formFields":[],"formDataEntries":[]}]]></TemplafySlideFormConfiguration>
</file>

<file path=customXml/item105.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06.xml><?xml version="1.0" encoding="utf-8"?>
<TemplafySlideFormConfiguration><![CDATA[{"formFields":[],"formDataEntries":[]}]]></TemplafySlideFormConfiguration>
</file>

<file path=customXml/item107.xml><?xml version="1.0" encoding="utf-8"?>
<TemplafySlideTemplateConfiguration><![CDATA[{"documentContentValidatorConfiguration":{"enableDocumentContentValidator":false,"documentContentValidatorVersion":0},"elementsMetadata":[],"slideId":"637757770839607353","enableDocumentContentUpdater":true,"version":"1.9"}]]></TemplafySlideTemplateConfiguration>
</file>

<file path=customXml/item108.xml><?xml version="1.0" encoding="utf-8"?>
<TemplafyTemplateConfiguration><![CDATA[{"elementsMetadata":[],"transformationConfigurations":[{"language":"{{DocumentLanguage}}","disableUpdates":false,"type":"proofingLanguage"},{"propertyName":"FooterText","propertyValue":"true","disableUpdates":false,"type":"customDocumentProperty"},{"propertyName":"SecurityClass","propertyValue":"{{Form.ConfidentialityClass.Confidentiality}}","disableUpdates":false,"type":"customDocumentProperty"},{"propertyName":"ExtConf","propertyValue":"{{Form.ExternalConfidentialityLabel.ExternalConfidentiality}}","disableUpdates":false,"type":"customDocumentProperty"},{"propertyName":"Prepared","propertyValue":"{{Form.Prepared}}","disableUpdates":false,"type":"customDocumentProperty"},{"propertyName":"ApprovedBy","propertyValue":"{{Form.ApprovedBy}}","disableUpdates":false,"type":"customDocumentProperty"},{"propertyName":"DocNo","propertyValue":"{{Form.DocumentNumber}} {{Form.LanguageCode.LanguageCode}}","disableUpdates":false,"type":"customDocumentProperty"},{"propertyName":"Checked","propertyValue":"{{Form.Checked}}","disableUpdates":false,"type":"customDocumentProperty"},{"propertyName":"Date","propertyValue":"{{Form.Date}}","disableUpdates":false,"type":"customDocumentProperty"},{"propertyName":"Reference","propertyValue":"{{Form.Reference}}","disableUpdates":false,"type":"customDocumentProperty"},{"propertyName":"Title","propertyValue":"{{Form.DocumentTitle}}","disableUpdates":false,"type":"customDocumentProperty"},{"propertyName":"Keyword","propertyValue":"{{Form.Keywords}}","disableUpdates":false,"type":"customDocumentProperty"},{"propertyName":"DocumentType","propertyValue":"Presentation2011","disableUpdates":false,"type":"customDocumentProperty"},{"propertyName":"Language","propertyValue":"EnglishUS","disableUpdates":false,"type":"customDocumentProperty"},{"propertyName":"TemplateID","propertyValue":"FALSE","disableUpdates":false,"type":"customDocumentProperty"},{"propertyName":"ConfCtrl","propertyValue":"FALSE","disableUpdates":false,"type":"customDocumentProperty"},{"propertyName":"title","propertyValue":"{{Form.DocumentTitle}}","disableUpdates":false,"type":"documentProperty"},{"propertyName":"keywords","propertyValue":"{{Form.Keywords}}","disableUpdates":false,"type":"documentProperty"},{"propertyName":"creator","propertyValue":"{{Form.Prepared}}","disableUpdates":false,"type":"documentProperty"},{"propertyName":"DocTitle","propertyValue":"{{Form.DocTitle.DocTitle}}","disableUpdates":false,"type":"customDocumentProperty"},{"propertyName":"IsDocument","propertyValue":"{{Form.TemplateType.IsDocument}}","disableUpdates":false,"type":"customDocumentProperty"},{"propertyName":"IsPresentation","propertyValue":"{{Form.TemplateType.IsPresentation}}","disableUpdates":false,"type":"customDocumentProperty"},{"propertyName":"company","propertyValue":"Ericsson","disableUpdates":false,"type":"documentProperty"},{"propertyName":"PageNumberVisible","propertyValue":"{{Form.TotalPageNo.TotalPageNo_value}}","disableUpdates":false,"type":"customDocumentProperty"},{"propertyName":"Revision","propertyValue":"{{Form.Revision}}","disableUpdates":false,"type":"customDocumentProperty"},{"propertyName":"DocType","propertyValue":"{{Form.DocTypePresentation}}","disableUpdates":false,"type":"customDocumentProperty"},{"propertyName":"TemplateVersion","propertyValue":"R2A","disableUpdates":false,"type":"customDocumentProperty"},{"propertyName":"PackageNo","propertyValue":"LXA 119 603","disableUpdates":false,"type":"customDocumentProperty"},{"propertyName":"PackageVersion","propertyValue":"R6B","disableUpdates":false,"type":"customDocumentProperty"},{"propertyName":"TemplateName","propertyValue":"CXC 173 2731/1","disableUpdates":false,"type":"customDocumentProperty"},{"propertyName":"DocName","propertyValue":" ","disableUpdates":false,"type":"customDocumentProperty"},{"propertyName":"description","propertyValue":"{{Form.DocumentNumber}} {{Form.LanguageCode.LanguageCode}}\nRev {{Form.Revision}}","disableUpdates":false,"type":"documentProperty"}],"templateName":"","templateDescription":"","enableDocumentContentUpdater":true,"version":"1.9"}]]></TemplafyTemplateConfiguration>
</file>

<file path=customXml/item109.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1.xml><?xml version="1.0" encoding="utf-8"?>
<TemplafySlideTemplateConfiguration><![CDATA[{"documentContentValidatorConfiguration":{"enableDocumentContentValidator":false,"documentContentValidatorVersion":0},"elementsMetadata":[],"slideId":"637757770839763646","enableDocumentContentUpdater":true,"version":"1.9"}]]></TemplafySlideTemplateConfiguration>
</file>

<file path=customXml/item110.xml><?xml version="1.0" encoding="utf-8"?>
<TemplafySlideTemplateConfiguration><![CDATA[{"documentContentValidatorConfiguration":{"enableDocumentContentValidator":false,"documentContentValidatorVersion":0},"elementsMetadata":[],"slideId":"637757770839294782","enableDocumentContentUpdater":true,"version":"1.9"}]]></TemplafySlideTemplateConfiguration>
</file>

<file path=customXml/item111.xml><?xml version="1.0" encoding="utf-8"?>
<TemplafySlideFormConfiguration><![CDATA[{"formFields":[],"formDataEntries":[]}]]></TemplafySlideFormConfiguration>
</file>

<file path=customXml/item112.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13.xml><?xml version="1.0" encoding="utf-8"?>
<TemplafySlideFormConfiguration><![CDATA[{"formFields":[],"formDataEntries":[]}]]></TemplafySlideFormConfiguration>
</file>

<file path=customXml/item114.xml><?xml version="1.0" encoding="utf-8"?>
<TemplafySlideFormConfiguration><![CDATA[{"formFields":[],"formDataEntries":[]}]]></TemplafySlideFormConfiguration>
</file>

<file path=customXml/item115.xml><?xml version="1.0" encoding="utf-8"?>
<TemplafySlideFormConfiguration><![CDATA[{"formFields":[],"formDataEntries":[]}]]></TemplafySlideFormConfiguration>
</file>

<file path=customXml/item116.xml><?xml version="1.0" encoding="utf-8"?>
<TemplafySlideFormConfiguration><![CDATA[{"formFields":[],"formDataEntries":[]}]]></TemplafySlideFormConfiguration>
</file>

<file path=customXml/item117.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18.xml><?xml version="1.0" encoding="utf-8"?>
<TemplafySlideFormConfiguration><![CDATA[{"formFields":[],"formDataEntries":[]}]]></TemplafySlideFormConfiguration>
</file>

<file path=customXml/item119.xml><?xml version="1.0" encoding="utf-8"?>
<TemplafySlideTemplateConfiguration><![CDATA[{"documentContentValidatorConfiguration":{"enableDocumentContentValidator":false,"documentContentValidatorVersion":0},"elementsMetadata":[],"slideId":"637757770839763646","enableDocumentContentUpdater":true,"version":"1.9"}]]></TemplafySlideTemplateConfiguration>
</file>

<file path=customXml/item12.xml><?xml version="1.0" encoding="utf-8"?>
<?mso-contentType ?>
<FormTemplates xmlns="http://schemas.microsoft.com/sharepoint/v3/contenttype/forms">
  <Display>DocumentLibraryForm</Display>
  <Edit>DocumentLibraryForm</Edit>
  <New>DocumentLibraryForm</New>
</FormTemplates>
</file>

<file path=customXml/item120.xml><?xml version="1.0" encoding="utf-8"?>
<TemplafySlideFormConfiguration><![CDATA[{"formFields":[],"formDataEntries":[]}]]></TemplafySlideFormConfiguration>
</file>

<file path=customXml/item121.xml><?xml version="1.0" encoding="utf-8"?>
<TemplafySlideFormConfiguration><![CDATA[{"formFields":[],"formDataEntries":[]}]]></TemplafySlideFormConfiguration>
</file>

<file path=customXml/item122.xml><?xml version="1.0" encoding="utf-8"?>
<TemplafySlideFormConfiguration><![CDATA[{"formFields":[],"formDataEntries":[]}]]></TemplafySlideFormConfiguration>
</file>

<file path=customXml/item123.xml><?xml version="1.0" encoding="utf-8"?>
<TemplafyFormConfiguration><![CDATA[{"formFields":[{"required":true,"placeholder":"","lines":0,"helpTexts":{"prefix":"","postfix":""},"spacing":{},"type":"textBox","name":"DocumentTitle","label":"Document Title","fullyQualifiedName":"DocumentTitle"},{"dataSource":"Confidentiality","displayColumn":"confidentiality","defaultValue":"1","hideIfNoUserInteractionRequired":false,"distinct":true,"required":true,"autoSelectFirstOption":false,"helpTexts":{"prefix":"","postfix":""},"spacing":{},"type":"dropDown","name":"ConfidentialityClass","label":"Confidentiality Class","fullyQualifiedName":"ConfidentialityClass"},{"dataSource":"External Confidentiality label","displayColumn":"externalConfidentiality","hideIfNoUserInteractionRequired":false,"distinct":true,"required":false,"autoSelectFirstOption":false,"helpTexts":{"prefix":"","postfix":"(If no external confidentiality class then please choose the blank value)"},"spacing":{},"type":"dropDown","name":"ExternalConfidentialityLabel","label":"External Confidentiality label","fullyQualifiedName":"ExternalConfidentialityLabel"},{"column":"documentType","required":true,"placeholder":"","autoSelectFirstOption":false,"helpTexts":{"prefix":"","postfix":""},"spacing":{},"dataSource":"PowerPoint Document Type","defaultValue":"Status Report","type":"comboBox","name":"DocTypePresentation","label":"Document Type","fullyQualifiedName":"DocTypePresentation"},{"required":false,"placeholder":"","lines":0,"helpTexts":{"prefix":"","postfix":"(Commonly assigned by EriDoc)"},"spacing":{},"type":"textBox","name":"DocumentNumber","label":"Document Number","fullyQualifiedName":"DocumentNumber"},{"dataSource":"Language code","displayColumn":"showName","defaultValue":"1","hideIfNoUserInteractionRequired":false,"distinct":true,"required":false,"autoSelectFirstOption":false,"helpTexts":{"prefix":"","postfix":"(The language code will be appended to the Document No.)"},"spacing":{},"type":"dropDown","name":"LanguageCode","label":"Language Code","fullyQualifiedName":"LanguageCode"},{"column":"revision","required":false,"placeholder":"","autoSelectFirstOption":false,"helpTexts":{"prefix":"","postfix":""},"spacing":{},"dataSource":"Revision","type":"comboBox","name":"Revision","label":"Revision","fullyQualifiedName":"Revision"},{"required":false,"helpTexts":{"prefix":"","postfix":""},"spacing":{},"type":"datePicker","name":"Date","label":"Date","fullyQualifiedName":"Date"},{"helpTexts":{"prefix":"","postfix":""},"spacing":{},"type":"heading","name":"FooterVisibilityOptions","label":"Footer Visibility Options","fullyQualifiedName":"FooterVisibilityOptions"},{"dataSource":"PPT FooterVisibility","displayColumn":"templateType","defaultValue":"1","hideIfNoUserInteractionRequired":false,"distinct":true,"required":true,"autoSelectFirstOption":false,"helpTexts":{"prefix":"","postfix":""},"spacing":{},"type":"dropDown","name":"TemplateType","label":"Is this a document or presentation?","fullyQualifiedName":"TemplateType"},{"dataSource":"PPT FooterVisibility","displayColumn":"docTitle_label","filter":{"column":"templateType","otherFieldName":"TemplateType","fullyQualifiedOtherFieldName":"TemplateType","otherFieldColumn":"TemplateType","formReference":"none","operator":"equals"},"hideIfNoUserInteractionRequired":false,"distinct":true,"required":false,"autoSelectFirstOption":true,"helpTexts":{"prefix":"","postfix":""},"spacing":{},"type":"dropDown","name":"DocTitle","label":"Show document title in footer?","fullyQualifiedName":"DocTitle"},{"dataSource":"PPT FooterVisibility","displayColumn":"totalPageNo_text","filter":{"column":"templateType","otherFieldName":"TemplateType","fullyQualifiedOtherFieldName":"TemplateType","otherFieldColumn":"TemplateType","formReference":"none","operator":"equals"},"hideIfNoUserInteractionRequired":false,"distinct":true,"required":false,"autoSelectFirstOption":true,"helpTexts":{"prefix":"","postfix":""},"spacing":{},"type":"dropDown","name":"TotalPageNo","label":"Page numbering","fullyQualifiedName":"TotalPageNo"},{"required":false,"placeholder":"","lines":0,"defaultValue":"{{UserProfile.Prepared}}","helpTexts":{"prefix":"","postfix":""},"spacing":{},"type":"textBox","name":"Prepared","label":"Prepared By (Subject Responsible)","fullyQualifiedName":"Prepared"},{"required":false,"placeholder":"","lines":0,"helpTexts":{"prefix":"","postfix":""},"spacing":{},"type":"textBox","name":"ApprovedBy","label":"Approved By (Document Responsible)","fullyQualifiedName":"ApprovedBy"},{"required":false,"placeholder":"","lines":0,"helpTexts":{"prefix":"","postfix":""},"spacing":{},"type":"textBox","name":"Checked","label":"Checked","fullyQualifiedName":"Checked"},{"required":false,"placeholder":"","lines":0,"helpTexts":{"prefix":"","postfix":""},"spacing":{},"type":"textBox","name":"Reference","label":"Reference","fullyQualifiedName":"Reference"},{"required":false,"placeholder":"","lines":0,"helpTexts":{"prefix":"","postfix":""},"spacing":{},"type":"textBox","name":"Keywords","label":"Keywords","fullyQualifiedName":"Keywords"}],"formDataEntries":[{"name":"DocumentTitle","value":"Pgpp5sheZd6I6YqGIcbsIHIOx9wat7MDsVt6+JxL1Ck="},{"name":"ConfidentialityClass","value":"PxVEvJY8nE7m/hY9622Sng=="},{"name":"ExternalConfidentialityLabel","value":"5wlu7ZdPxHQj1W0w+yTNSg=="},{"name":"DocTypePresentation","value":"S6yLq5GDhZzaYOUaNcUm0g=="},{"name":"LanguageCode","value":"cT/FOwTWaPknrhRlNMh4SQ=="},{"name":"Revision","value":"6m1d9LG9UzmvsTZWoE7bdw=="},{"name":"Date","value":"5IbBUvF6uRU7bwDfvRnq1Q=="},{"name":"TemplateType","value":"PxVEvJY8nE7m/hY9622Sng=="},{"name":"DocTitle","value":"PxVEvJY8nE7m/hY9622Sng=="},{"name":"TotalPageNo","value":"PxVEvJY8nE7m/hY9622Sng=="},{"name":"Prepared","value":"SVpqVlb/PAF6XZmqK5FLFfTiPn9t6zEud6HWiZ/hjB8="}]}]]></TemplafyFormConfiguration>
</file>

<file path=customXml/item124.xml><?xml version="1.0" encoding="utf-8"?>
<TemplafySlideTemplateConfiguration><![CDATA[{"documentContentValidatorConfiguration":{"enableDocumentContentValidator":false,"documentContentValidatorVersion":0},"elementsMetadata":[],"slideId":"637757770839451092","enableDocumentContentUpdater":true,"version":"1.9"}]]></TemplafySlideTemplateConfiguration>
</file>

<file path=customXml/item125.xml><?xml version="1.0" encoding="utf-8"?>
<TemplafySlideFormConfiguration><![CDATA[{"formFields":[],"formDataEntries":[]}]]></TemplafySlideFormConfiguration>
</file>

<file path=customXml/item126.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27.xml><?xml version="1.0" encoding="utf-8"?>
<TemplafySlideFormConfiguration><![CDATA[{"formFields":[],"formDataEntries":[]}]]></TemplafySlideFormConfiguration>
</file>

<file path=customXml/item128.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29.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30.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31.xml><?xml version="1.0" encoding="utf-8"?>
<TemplafySlideFormConfiguration><![CDATA[{"formFields":[],"formDataEntries":[]}]]></TemplafySlideFormConfiguration>
</file>

<file path=customXml/item132.xml><?xml version="1.0" encoding="utf-8"?>
<TemplafySlideFormConfiguration><![CDATA[{"formFields":[],"formDataEntries":[]}]]></TemplafySlideFormConfiguration>
</file>

<file path=customXml/item133.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34.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35.xml><?xml version="1.0" encoding="utf-8"?>
<TemplafySlideFormConfiguration><![CDATA[{"formFields":[],"formDataEntries":[]}]]></TemplafySlideFormConfiguration>
</file>

<file path=customXml/item136.xml><?xml version="1.0" encoding="utf-8"?>
<TemplafySlideFormConfiguration><![CDATA[{"formFields":[],"formDataEntries":[]}]]></TemplafySlideFormConfiguration>
</file>

<file path=customXml/item137.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38.xml><?xml version="1.0" encoding="utf-8"?>
<TemplafySlideFormConfiguration><![CDATA[{"formFields":[],"formDataEntries":[]}]]></TemplafySlideFormConfiguration>
</file>

<file path=customXml/item139.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4.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40.xml><?xml version="1.0" encoding="utf-8"?>
<TemplafySlideFormConfiguration><![CDATA[{"formFields":[],"formDataEntries":[]}]]></TemplafySlideFormConfiguration>
</file>

<file path=customXml/item141.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42.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43.xml><?xml version="1.0" encoding="utf-8"?>
<TemplafySlideFormConfiguration><![CDATA[{"formFields":[],"formDataEntries":[]}]]></TemplafySlideFormConfiguration>
</file>

<file path=customXml/item144.xml><?xml version="1.0" encoding="utf-8"?>
<TemplafySlideTemplateConfiguration><![CDATA[{"documentContentValidatorConfiguration":{"enableDocumentContentValidator":false,"documentContentValidatorVersion":0},"elementsMetadata":[],"slideId":"637757770839451092","enableDocumentContentUpdater":true,"version":"1.9"}]]></TemplafySlideTemplateConfiguration>
</file>

<file path=customXml/item145.xml><?xml version="1.0" encoding="utf-8"?>
<TemplafySlideFormConfiguration><![CDATA[{"formFields":[],"formDataEntries":[]}]]></TemplafySlideFormConfiguration>
</file>

<file path=customXml/item146.xml><?xml version="1.0" encoding="utf-8"?>
<TemplafySlideTemplateConfiguration><![CDATA[{"documentContentValidatorConfiguration":{"enableDocumentContentValidator":false,"documentContentValidatorVersion":0},"elementsMetadata":[],"slideId":"637757770839451092","enableDocumentContentUpdater":true,"version":"1.9"}]]></TemplafySlideTemplateConfiguration>
</file>

<file path=customXml/item147.xml><?xml version="1.0" encoding="utf-8"?>
<TemplafySlideFormConfiguration><![CDATA[{"formFields":[],"formDataEntries":[]}]]></TemplafySlideFormConfiguration>
</file>

<file path=customXml/item148.xml><?xml version="1.0" encoding="utf-8"?>
<TemplafySlideTemplateConfiguration><![CDATA[{"documentContentValidatorConfiguration":{"enableDocumentContentValidator":false,"documentContentValidatorVersion":0},"elementsMetadata":[],"slideId":"637757770839763646","enableDocumentContentUpdater":true,"version":"1.9"}]]></TemplafySlideTemplateConfiguration>
</file>

<file path=customXml/item149.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50.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51.xml><?xml version="1.0" encoding="utf-8"?>
<TemplafySlideFormConfiguration><![CDATA[{"formFields":[],"formDataEntries":[]}]]></TemplafySlideFormConfiguration>
</file>

<file path=customXml/item152.xml><?xml version="1.0" encoding="utf-8"?>
<TemplafySlideFormConfiguration><![CDATA[{"formFields":[],"formDataEntries":[]}]]></TemplafySlideFormConfiguration>
</file>

<file path=customXml/item153.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54.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55.xml><?xml version="1.0" encoding="utf-8"?>
<TemplafySlideFormConfiguration><![CDATA[{"formFields":[],"formDataEntries":[]}]]></TemplafySlideFormConfiguration>
</file>

<file path=customXml/item156.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57.xml><?xml version="1.0" encoding="utf-8"?>
<TemplafySlideFormConfiguration><![CDATA[{"formFields":[],"formDataEntries":[]}]]></TemplafySlideFormConfiguration>
</file>

<file path=customXml/item158.xml><?xml version="1.0" encoding="utf-8"?>
<TemplafySlideFormConfiguration><![CDATA[{"formFields":[],"formDataEntries":[]}]]></TemplafySlideFormConfiguration>
</file>

<file path=customXml/item159.xml><?xml version="1.0" encoding="utf-8"?>
<TemplafySlideTemplateConfiguration><![CDATA[{"documentContentValidatorConfiguration":{"enableDocumentContentValidator":false,"documentContentValidatorVersion":0},"elementsMetadata":[],"slideId":"637757770839607353","enableDocumentContentUpdater":true,"version":"1.9"}]]></TemplafySlideTemplateConfiguration>
</file>

<file path=customXml/item16.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60.xml><?xml version="1.0" encoding="utf-8"?>
<TemplafySlideFormConfiguration><![CDATA[{"formFields":[],"formDataEntries":[]}]]></TemplafySlideFormConfiguration>
</file>

<file path=customXml/item161.xml><?xml version="1.0" encoding="utf-8"?>
<TemplafySlideTemplateConfiguration><![CDATA[{"documentContentValidatorConfiguration":{"enableDocumentContentValidator":false,"documentContentValidatorVersion":0},"elementsMetadata":[],"slideId":"637757770839607353","enableDocumentContentUpdater":true,"version":"1.9"}]]></TemplafySlideTemplateConfiguration>
</file>

<file path=customXml/item162.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63.xml><?xml version="1.0" encoding="utf-8"?>
<TemplafySlideFormConfiguration><![CDATA[{"formFields":[],"formDataEntries":[]}]]></TemplafySlideFormConfiguration>
</file>

<file path=customXml/item164.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65.xml><?xml version="1.0" encoding="utf-8"?>
<TemplafySlideFormConfiguration><![CDATA[{"formFields":[],"formDataEntries":[]}]]></TemplafySlideFormConfiguration>
</file>

<file path=customXml/item166.xml><?xml version="1.0" encoding="utf-8"?>
<TemplafySlideFormConfiguration><![CDATA[{"formFields":[],"formDataEntries":[]}]]></TemplafySlideFormConfiguration>
</file>

<file path=customXml/item167.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68.xml><?xml version="1.0" encoding="utf-8"?>
<TemplafySlideFormConfiguration><![CDATA[{"formFields":[],"formDataEntries":[]}]]></TemplafySlideFormConfiguration>
</file>

<file path=customXml/item169.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7.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70.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71.xml><?xml version="1.0" encoding="utf-8"?>
<TemplafySlideFormConfiguration><![CDATA[{"formFields":[],"formDataEntries":[]}]]></TemplafySlideFormConfiguration>
</file>

<file path=customXml/item172.xml><?xml version="1.0" encoding="utf-8"?>
<TemplafySlideFormConfiguration><![CDATA[{"formFields":[],"formDataEntries":[]}]]></TemplafySlideFormConfiguration>
</file>

<file path=customXml/item173.xml><?xml version="1.0" encoding="utf-8"?>
<TemplafySlideTemplateConfiguration><![CDATA[{"documentContentValidatorConfiguration":{"enableDocumentContentValidator":false,"documentContentValidatorVersion":0},"elementsMetadata":[],"slideId":"637757770839763646","enableDocumentContentUpdater":true,"version":"1.9"}]]></TemplafySlideTemplateConfiguration>
</file>

<file path=customXml/item174.xml><?xml version="1.0" encoding="utf-8"?>
<TemplafySlideFormConfiguration><![CDATA[{"formFields":[],"formDataEntries":[]}]]></TemplafySlideFormConfiguration>
</file>

<file path=customXml/item175.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76.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77.xml><?xml version="1.0" encoding="utf-8"?>
<TemplafySlideFormConfiguration><![CDATA[{"formFields":[],"formDataEntries":[]}]]></TemplafySlideFormConfiguration>
</file>

<file path=customXml/item178.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79.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80.xml><?xml version="1.0" encoding="utf-8"?>
<TemplafySlideFormConfiguration><![CDATA[{"formFields":[],"formDataEntries":[]}]]></TemplafySlideFormConfiguration>
</file>

<file path=customXml/item181.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82.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83.xml><?xml version="1.0" encoding="utf-8"?>
<TemplafySlideFormConfiguration><![CDATA[{"formFields":[],"formDataEntries":[]}]]></TemplafySlideFormConfiguration>
</file>

<file path=customXml/item184.xml><?xml version="1.0" encoding="utf-8"?>
<TemplafySlideTemplateConfiguration><![CDATA[{"documentContentValidatorConfiguration":{"enableDocumentContentValidator":false,"documentContentValidatorVersion":0},"elementsMetadata":[],"slideId":"637757770839607353","enableDocumentContentUpdater":true,"version":"1.9"}]]></TemplafySlideTemplateConfiguration>
</file>

<file path=customXml/item185.xml><?xml version="1.0" encoding="utf-8"?>
<TemplafySlideFormConfiguration><![CDATA[{"formFields":[],"formDataEntries":[]}]]></TemplafySlideFormConfiguration>
</file>

<file path=customXml/item186.xml><?xml version="1.0" encoding="utf-8"?>
<TemplafySlideFormConfiguration><![CDATA[{"formFields":[],"formDataEntries":[]}]]></TemplafySlideFormConfiguration>
</file>

<file path=customXml/item187.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88.xml><?xml version="1.0" encoding="utf-8"?>
<TemplafySlideFormConfiguration><![CDATA[{"formFields":[],"formDataEntries":[]}]]></TemplafySlideFormConfiguration>
</file>

<file path=customXml/item189.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9.xml><?xml version="1.0" encoding="utf-8"?>
<TemplafySlideTemplateConfiguration><![CDATA[{"elementsMetadata":[],"documentContentValidatorConfiguration":{"enableDocumentContentValidator":false,"documentContentValidatorVersion":0},"slideId":"637027476704980324","enableDocumentContentUpdater":true,"version":"1.9"}]]></TemplafySlideTemplateConfiguration>
</file>

<file path=customXml/item190.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191.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20.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25.xml><?xml version="1.0" encoding="utf-8"?>
<TemplafySlideFormConfiguration><![CDATA[{"formFields":[],"formDataEntries":[]}]]></TemplafySlideFormConfiguration>
</file>

<file path=customXml/item26.xml><?xml version="1.0" encoding="utf-8"?>
<TemplafySlideTemplateConfiguration><![CDATA[{"documentContentValidatorConfiguration":{"enableDocumentContentValidator":false,"documentContentValidatorVersion":0},"elementsMetadata":[],"slideId":"637757770839294782","enableDocumentContentUpdater":true,"version":"1.9"}]]></TemplafySlideTemplateConfiguration>
</file>

<file path=customXml/item27.xml><?xml version="1.0" encoding="utf-8"?>
<TemplafySlideFormConfiguration><![CDATA[{"formFields":[],"formDataEntries":[]}]]></TemplafySlideFormConfiguration>
</file>

<file path=customXml/item28.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29.xml><?xml version="1.0" encoding="utf-8"?>
<TemplafySlideTemplateConfiguration><![CDATA[{"documentContentValidatorConfiguration":{"enableDocumentContentValidator":false,"documentContentValidatorVersion":0},"elementsMetadata":[],"slideId":"637757770839607353","enableDocumentContentUpdater":true,"version":"1.9"}]]></TemplafySlideTemplateConfiguration>
</file>

<file path=customXml/item3.xml><?xml version="1.0" encoding="utf-8"?>
<TemplafySlideFormConfiguration><![CDATA[{"formFields":[],"formDataEntries":[]}]]></TemplafySlideFormConfiguration>
</file>

<file path=customXml/item30.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31.xml><?xml version="1.0" encoding="utf-8"?>
<TemplafySlideFormConfiguration><![CDATA[{"formFields":[],"formDataEntries":[]}]]></TemplafySlideFormConfiguration>
</file>

<file path=customXml/item32.xml><?xml version="1.0" encoding="utf-8"?>
<TemplafySlideTemplateConfiguration><![CDATA[{"documentContentValidatorConfiguration":{"enableDocumentContentValidator":false,"documentContentValidatorVersion":0},"elementsMetadata":[],"slideId":"637757770839607353","enableDocumentContentUpdater":true,"version":"1.9"}]]></TemplafySlideTemplateConfiguration>
</file>

<file path=customXml/item33.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34.xml><?xml version="1.0" encoding="utf-8"?>
<TemplafySlideTemplateConfiguration><![CDATA[{"documentContentValidatorConfiguration":{"enableDocumentContentValidator":false,"documentContentValidatorVersion":0},"elementsMetadata":[],"slideId":"637757770839763647","enableDocumentContentUpdater":true,"version":"1.9"}]]></TemplafySlideTemplate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38.xml><?xml version="1.0" encoding="utf-8"?>
<TemplafySlideFormConfiguration><![CDATA[{"formFields":[],"formDataEntries":[]}]]></TemplafySlideFormConfiguration>
</file>

<file path=customXml/item39.xml><?xml version="1.0" encoding="utf-8"?>
<TemplafySlideTemplateConfiguration><![CDATA[{"documentContentValidatorConfiguration":{"enableDocumentContentValidator":false,"documentContentValidatorVersion":0},"elementsMetadata":[],"slideId":"637757770839451092","enableDocumentContentUpdater":true,"version":"1.9"}]]></TemplafySlideTemplateConfiguration>
</file>

<file path=customXml/item4.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40.xml><?xml version="1.0" encoding="utf-8"?>
<TemplafySlideFormConfiguration><![CDATA[{"formFields":[],"formDataEntries":[]}]]></TemplafySlideFormConfiguration>
</file>

<file path=customXml/item41.xml><?xml version="1.0" encoding="utf-8"?>
<TemplafySlideFormConfiguration><![CDATA[{"formFields":[],"formDataEntries":[]}]]></TemplafySlideFormConfiguration>
</file>

<file path=customXml/item42.xml><?xml version="1.0" encoding="utf-8"?>
<TemplafySlideTemplateConfiguration><![CDATA[{"documentContentValidatorConfiguration":{"enableDocumentContentValidator":false,"documentContentValidatorVersion":0},"elementsMetadata":[],"slideId":"637757770839763647","enableDocumentContentUpdater":true,"version":"1.9"}]]></TemplafySlideTemplateConfiguration>
</file>

<file path=customXml/item43.xml><?xml version="1.0" encoding="utf-8"?>
<TemplafySlideFormConfiguration><![CDATA[{"formFields":[],"formDataEntries":[]}]]></TemplafySlideFormConfiguration>
</file>

<file path=customXml/item44.xml><?xml version="1.0" encoding="utf-8"?>
<TemplafySlideFormConfiguration><![CDATA[{"formFields":[],"formDataEntries":[]}]]></TemplafySlideFormConfiguration>
</file>

<file path=customXml/item45.xml><?xml version="1.0" encoding="utf-8"?>
<TemplafySlideFormConfiguration><![CDATA[{"formFields":[],"formDataEntries":[]}]]></TemplafySlideFormConfiguration>
</file>

<file path=customXml/item46.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47.xml><?xml version="1.0" encoding="utf-8"?>
<TemplafySlideFormConfiguration><![CDATA[{"formFields":[],"formDataEntries":[]}]]></TemplafySlideFormConfiguration>
</file>

<file path=customXml/item48.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49.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5.xml><?xml version="1.0" encoding="utf-8"?>
<TemplafySlideFormConfiguration><![CDATA[{"formFields":[],"formDataEntries":[]}]]></TemplafySlideFormConfiguration>
</file>

<file path=customXml/item50.xml><?xml version="1.0" encoding="utf-8"?>
<TemplafySlideTemplateConfiguration><![CDATA[{"documentContentValidatorConfiguration":{"enableDocumentContentValidator":false,"documentContentValidatorVersion":0},"elementsMetadata":[],"slideId":"637757770839763646","enableDocumentContentUpdater":true,"version":"1.9"}]]></TemplafySlideTemplateConfiguration>
</file>

<file path=customXml/item51.xml><?xml version="1.0" encoding="utf-8"?>
<TemplafySlideFormConfiguration><![CDATA[{"formFields":[],"formDataEntries":[]}]]></TemplafySlideFormConfiguration>
</file>

<file path=customXml/item52.xml><?xml version="1.0" encoding="utf-8"?>
<TemplafySlideFormConfiguration><![CDATA[{"formFields":[],"formDataEntries":[]}]]></TemplafySlideFormConfiguration>
</file>

<file path=customXml/item53.xml><?xml version="1.0" encoding="utf-8"?>
<TemplafySlideFormConfiguration><![CDATA[{"formFields":[],"formDataEntries":[]}]]></TemplafySlideFormConfiguration>
</file>

<file path=customXml/item54.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55.xml><?xml version="1.0" encoding="utf-8"?>
<TemplafySlideTemplateConfiguration><![CDATA[{"documentContentValidatorConfiguration":{"enableDocumentContentValidator":false,"documentContentValidatorVersion":0},"elementsMetadata":[],"slideId":"637757770839451092","enableDocumentContentUpdater":true,"version":"1.9"}]]></TemplafySlideTemplateConfiguration>
</file>

<file path=customXml/item56.xml><?xml version="1.0" encoding="utf-8"?>
<TemplafySlideFormConfiguration><![CDATA[{"formFields":[],"formDataEntries":[]}]]></TemplafySlideFormConfiguration>
</file>

<file path=customXml/item57.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58.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59.xml><?xml version="1.0" encoding="utf-8"?>
<TemplafySlideFormConfiguration><![CDATA[{"formFields":[],"formDataEntries":[]}]]></TemplafySlideFormConfiguration>
</file>

<file path=customXml/item6.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60.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61.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62.xml><?xml version="1.0" encoding="utf-8"?>
<TemplafySlideFormConfiguration><![CDATA[{"formFields":[],"formDataEntries":[]}]]></TemplafySlideFormConfiguration>
</file>

<file path=customXml/item63.xml><?xml version="1.0" encoding="utf-8"?>
<TemplafySlideFormConfiguration><![CDATA[{"formFields":[],"formDataEntries":[]}]]></TemplafySlideFormConfiguration>
</file>

<file path=customXml/item64.xml><?xml version="1.0" encoding="utf-8"?>
<TemplafySlideTemplateConfiguration><![CDATA[{"documentContentValidatorConfiguration":{"enableDocumentContentValidator":false,"documentContentValidatorVersion":0},"elementsMetadata":[],"slideId":"637757770839607352","enableDocumentContentUpdater":true,"version":"1.9"}]]></TemplafySlideTemplateConfiguration>
</file>

<file path=customXml/item65.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66.xml><?xml version="1.0" encoding="utf-8"?>
<TemplafySlideFormConfiguration><![CDATA[{"formFields":[],"formDataEntries":[]}]]></TemplafySlideFormConfiguration>
</file>

<file path=customXml/item67.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68.xml><?xml version="1.0" encoding="utf-8"?>
<TemplafySlideFormConfiguration><![CDATA[{"formFields":[],"formDataEntries":[]}]]></TemplafySlideFormConfiguration>
</file>

<file path=customXml/item69.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7.xml><?xml version="1.0" encoding="utf-8"?>
<TemplafySlideTemplateConfiguration><![CDATA[{"documentContentValidatorConfiguration":{"enableDocumentContentValidator":false,"documentContentValidatorVersion":0},"elementsMetadata":[],"slideId":"637757770839919869","enableDocumentContentUpdater":true,"version":"1.9"}]]></TemplafySlideTemplateConfiguration>
</file>

<file path=customXml/item70.xml><?xml version="1.0" encoding="utf-8"?>
<TemplafySlideFormConfiguration><![CDATA[{"formFields":[],"formDataEntries":[]}]]></TemplafySlideFormConfiguration>
</file>

<file path=customXml/item71.xml><?xml version="1.0" encoding="utf-8"?>
<TemplafySlideTemplateConfiguration><![CDATA[{"documentContentValidatorConfiguration":{"enableDocumentContentValidator":false,"documentContentValidatorVersion":0},"elementsMetadata":[],"slideId":"637757770839451092","enableDocumentContentUpdater":true,"version":"1.9"}]]></TemplafySlideTemplateConfiguration>
</file>

<file path=customXml/item72.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73.xml><?xml version="1.0" encoding="utf-8"?>
<TemplafySlideFormConfiguration><![CDATA[{"formFields":[],"formDataEntries":[]}]]></TemplafySlideFormConfiguration>
</file>

<file path=customXml/item74.xml><?xml version="1.0" encoding="utf-8"?>
<TemplafySlideFormConfiguration><![CDATA[{"formFields":[],"formDataEntries":[]}]]></TemplafySlideFormConfiguration>
</file>

<file path=customXml/item75.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76.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77.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78.xml><?xml version="1.0" encoding="utf-8"?>
<TemplafySlideTemplateConfiguration><![CDATA[{"documentContentValidatorConfiguration":{"enableDocumentContentValidator":false,"documentContentValidatorVersion":0},"elementsMetadata":[],"slideId":"637757770839607353","enableDocumentContentUpdater":true,"version":"1.9"}]]></TemplafySlideTemplateConfiguration>
</file>

<file path=customXml/item79.xml><?xml version="1.0" encoding="utf-8"?>
<TemplafySlideTemplateConfiguration><![CDATA[{"documentContentValidatorConfiguration":{"enableDocumentContentValidator":false,"documentContentValidatorVersion":0},"elementsMetadata":[],"slideId":"637757770839607353","enableDocumentContentUpdater":true,"version":"1.9"}]]></TemplafySlideTemplateConfiguration>
</file>

<file path=customXml/item8.xml><?xml version="1.0" encoding="utf-8"?>
<TemplafySlideFormConfiguration><![CDATA[{"formFields":[],"formDataEntries":[]}]]></TemplafySlideFormConfiguration>
</file>

<file path=customXml/item80.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81.xml><?xml version="1.0" encoding="utf-8"?>
<TemplafySlideFormConfiguration><![CDATA[{"formFields":[],"formDataEntries":[]}]]></TemplafySlideFormConfiguration>
</file>

<file path=customXml/item82.xml><?xml version="1.0" encoding="utf-8"?>
<TemplafySlideTemplateConfiguration><![CDATA[{"documentContentValidatorConfiguration":{"enableDocumentContentValidator":false,"documentContentValidatorVersion":0},"elementsMetadata":[],"slideId":"637757770839763646","enableDocumentContentUpdater":true,"version":"1.9"}]]></TemplafySlideTemplateConfiguration>
</file>

<file path=customXml/item83.xml><?xml version="1.0" encoding="utf-8"?>
<TemplafySlideFormConfiguration><![CDATA[{"formFields":[],"formDataEntries":[]}]]></TemplafySlideFormConfiguration>
</file>

<file path=customXml/item84.xml><?xml version="1.0" encoding="utf-8"?>
<TemplafySlideFormConfiguration><![CDATA[{"formFields":[],"formDataEntries":[]}]]></TemplafySlideFormConfiguration>
</file>

<file path=customXml/item85.xml><?xml version="1.0" encoding="utf-8"?>
<TemplafySlideFormConfiguration><![CDATA[{"formFields":[],"formDataEntries":[]}]]></TemplafySlideFormConfiguration>
</file>

<file path=customXml/item86.xml><?xml version="1.0" encoding="utf-8"?>
<TemplafySlideFormConfiguration><![CDATA[{"formFields":[],"formDataEntries":[]}]]></TemplafySlideFormConfiguration>
</file>

<file path=customXml/item87.xml><?xml version="1.0" encoding="utf-8"?>
<TemplafySlideFormConfiguration><![CDATA[{"formFields":[],"formDataEntries":[]}]]></TemplafySlideFormConfiguration>
</file>

<file path=customXml/item88.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89.xml><?xml version="1.0" encoding="utf-8"?>
<TemplafySlideFormConfiguration><![CDATA[{"formFields":[],"formDataEntries":[]}]]></TemplafySlideFormConfiguration>
</file>

<file path=customXml/item9.xml><?xml version="1.0" encoding="utf-8"?>
<TemplafySlideTemplateConfiguration><![CDATA[{"documentContentValidatorConfiguration":{"enableDocumentContentValidator":false,"documentContentValidatorVersion":0},"elementsMetadata":[],"slideId":"637757770839763646","enableDocumentContentUpdater":true,"version":"1.9"}]]></TemplafySlideTemplateConfiguration>
</file>

<file path=customXml/item90.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91.xml><?xml version="1.0" encoding="utf-8"?>
<TemplafySlideFormConfiguration><![CDATA[{"formFields":[],"formDataEntries":[]}]]></TemplafySlideFormConfiguration>
</file>

<file path=customXml/item92.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93.xml><?xml version="1.0" encoding="utf-8"?>
<TemplafySlideFormConfiguration><![CDATA[{"formFields":[],"formDataEntries":[]}]]></TemplafySlideFormConfiguration>
</file>

<file path=customXml/item94.xml><?xml version="1.0" encoding="utf-8"?>
<TemplafySlideTemplateConfiguration><![CDATA[{"documentContentValidatorConfiguration":{"enableDocumentContentValidator":false,"documentContentValidatorVersion":0},"elementsMetadata":[],"slideId":"637757770839763646","enableDocumentContentUpdater":true,"version":"1.9"}]]></TemplafySlideTemplateConfiguration>
</file>

<file path=customXml/item95.xml><?xml version="1.0" encoding="utf-8"?>
<ct:contentTypeSchema xmlns:ct="http://schemas.microsoft.com/office/2006/metadata/contentType" xmlns:ma="http://schemas.microsoft.com/office/2006/metadata/properties/metaAttributes" ct:_="" ma:_="" ma:contentTypeName="Document" ma:contentTypeID="0x0101002C8661F604A9A64C9627B875CBEE0D49" ma:contentTypeVersion="15" ma:contentTypeDescription="Create a new document." ma:contentTypeScope="" ma:versionID="a479c757ef17ea2b01d6697cee2b70c6">
  <xsd:schema xmlns:xsd="http://www.w3.org/2001/XMLSchema" xmlns:xs="http://www.w3.org/2001/XMLSchema" xmlns:p="http://schemas.microsoft.com/office/2006/metadata/properties" xmlns:ns3="92e1255f-bb7b-4dc9-b051-584cc104eb44" xmlns:ns4="a6550eff-0fc9-443f-8e77-72cbcf778382" targetNamespace="http://schemas.microsoft.com/office/2006/metadata/properties" ma:root="true" ma:fieldsID="08df2d0f55032e4052d032aa8ec7ed1f" ns3:_="" ns4:_="">
    <xsd:import namespace="92e1255f-bb7b-4dc9-b051-584cc104eb44"/>
    <xsd:import namespace="a6550eff-0fc9-443f-8e77-72cbcf778382"/>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1255f-bb7b-4dc9-b051-584cc104eb4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6550eff-0fc9-443f-8e77-72cbcf77838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6.xml><?xml version="1.0" encoding="utf-8"?>
<TemplafySlideFormConfiguration><![CDATA[{"formFields":[],"formDataEntries":[]}]]></TemplafySlideFormConfiguration>
</file>

<file path=customXml/item97.xml><?xml version="1.0" encoding="utf-8"?>
<TemplafySlideFormConfiguration><![CDATA[{"formFields":[],"formDataEntries":[]}]]></TemplafySlideFormConfiguration>
</file>

<file path=customXml/item98.xml><?xml version="1.0" encoding="utf-8"?>
<TemplafySlideFormConfiguration><![CDATA[{"formFields":[],"formDataEntries":[]}]]></TemplafySlideFormConfiguration>
</file>

<file path=customXml/item99.xml><?xml version="1.0" encoding="utf-8"?>
<TemplafySlideTemplateConfiguration><![CDATA[{"documentContentValidatorConfiguration":{"enableDocumentContentValidator":false,"documentContentValidatorVersion":0},"elementsMetadata":[],"slideId":"637757770839607354","enableDocumentContentUpdater":true,"version":"1.9"}]]></TemplafySlideTemplateConfiguration>
</file>

<file path=customXml/itemProps1.xml><?xml version="1.0" encoding="utf-8"?>
<ds:datastoreItem xmlns:ds="http://schemas.openxmlformats.org/officeDocument/2006/customXml" ds:itemID="{1A60700A-439E-40D2-88F8-D77E82D935A7}">
  <ds:schemaRefs/>
</ds:datastoreItem>
</file>

<file path=customXml/itemProps10.xml><?xml version="1.0" encoding="utf-8"?>
<ds:datastoreItem xmlns:ds="http://schemas.openxmlformats.org/officeDocument/2006/customXml" ds:itemID="{20762B46-0351-4D4D-997C-C3B8BC333314}">
  <ds:schemaRefs/>
</ds:datastoreItem>
</file>

<file path=customXml/itemProps100.xml><?xml version="1.0" encoding="utf-8"?>
<ds:datastoreItem xmlns:ds="http://schemas.openxmlformats.org/officeDocument/2006/customXml" ds:itemID="{E4C564BC-5AD5-4D60-A70A-D0608E8D533E}">
  <ds:schemaRefs/>
</ds:datastoreItem>
</file>

<file path=customXml/itemProps101.xml><?xml version="1.0" encoding="utf-8"?>
<ds:datastoreItem xmlns:ds="http://schemas.openxmlformats.org/officeDocument/2006/customXml" ds:itemID="{56F2EE69-0CCA-4F48-BE22-EC4A886C57A7}">
  <ds:schemaRefs>
    <ds:schemaRef ds:uri="http://www.w3.org/XML/1998/namespace"/>
    <ds:schemaRef ds:uri="92e1255f-bb7b-4dc9-b051-584cc104eb44"/>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6550eff-0fc9-443f-8e77-72cbcf778382"/>
    <ds:schemaRef ds:uri="http://schemas.microsoft.com/office/2006/metadata/properties"/>
  </ds:schemaRefs>
</ds:datastoreItem>
</file>

<file path=customXml/itemProps102.xml><?xml version="1.0" encoding="utf-8"?>
<ds:datastoreItem xmlns:ds="http://schemas.openxmlformats.org/officeDocument/2006/customXml" ds:itemID="{E04D2C02-493F-4E88-A809-2B25BF43ABEA}">
  <ds:schemaRefs/>
</ds:datastoreItem>
</file>

<file path=customXml/itemProps103.xml><?xml version="1.0" encoding="utf-8"?>
<ds:datastoreItem xmlns:ds="http://schemas.openxmlformats.org/officeDocument/2006/customXml" ds:itemID="{2D5E58CB-9076-498C-8C09-8D5491A57688}">
  <ds:schemaRefs/>
</ds:datastoreItem>
</file>

<file path=customXml/itemProps104.xml><?xml version="1.0" encoding="utf-8"?>
<ds:datastoreItem xmlns:ds="http://schemas.openxmlformats.org/officeDocument/2006/customXml" ds:itemID="{D6F525A6-D96B-4A25-908A-D5ABBA1EF435}">
  <ds:schemaRefs/>
</ds:datastoreItem>
</file>

<file path=customXml/itemProps105.xml><?xml version="1.0" encoding="utf-8"?>
<ds:datastoreItem xmlns:ds="http://schemas.openxmlformats.org/officeDocument/2006/customXml" ds:itemID="{2A2AE7C4-9DB4-4B64-A4A2-EAFDDBD7A4A5}">
  <ds:schemaRefs/>
</ds:datastoreItem>
</file>

<file path=customXml/itemProps106.xml><?xml version="1.0" encoding="utf-8"?>
<ds:datastoreItem xmlns:ds="http://schemas.openxmlformats.org/officeDocument/2006/customXml" ds:itemID="{E57ADD88-10BF-4A55-AFC5-15BDA3B4ECDB}">
  <ds:schemaRefs/>
</ds:datastoreItem>
</file>

<file path=customXml/itemProps107.xml><?xml version="1.0" encoding="utf-8"?>
<ds:datastoreItem xmlns:ds="http://schemas.openxmlformats.org/officeDocument/2006/customXml" ds:itemID="{6BEE2673-F490-4AC2-A21F-42E1C40553DD}">
  <ds:schemaRefs/>
</ds:datastoreItem>
</file>

<file path=customXml/itemProps108.xml><?xml version="1.0" encoding="utf-8"?>
<ds:datastoreItem xmlns:ds="http://schemas.openxmlformats.org/officeDocument/2006/customXml" ds:itemID="{07958A4E-FAB1-42E4-B6B5-29B01F63F87B}">
  <ds:schemaRefs/>
</ds:datastoreItem>
</file>

<file path=customXml/itemProps109.xml><?xml version="1.0" encoding="utf-8"?>
<ds:datastoreItem xmlns:ds="http://schemas.openxmlformats.org/officeDocument/2006/customXml" ds:itemID="{82F0609D-0708-4E26-AD82-FC52EFB80EA4}">
  <ds:schemaRefs/>
</ds:datastoreItem>
</file>

<file path=customXml/itemProps11.xml><?xml version="1.0" encoding="utf-8"?>
<ds:datastoreItem xmlns:ds="http://schemas.openxmlformats.org/officeDocument/2006/customXml" ds:itemID="{36EE75C0-24BC-40B8-94B3-60E163C23332}">
  <ds:schemaRefs/>
</ds:datastoreItem>
</file>

<file path=customXml/itemProps110.xml><?xml version="1.0" encoding="utf-8"?>
<ds:datastoreItem xmlns:ds="http://schemas.openxmlformats.org/officeDocument/2006/customXml" ds:itemID="{5A208CD0-7B02-4AF1-B7D9-8B01E7662D70}">
  <ds:schemaRefs/>
</ds:datastoreItem>
</file>

<file path=customXml/itemProps111.xml><?xml version="1.0" encoding="utf-8"?>
<ds:datastoreItem xmlns:ds="http://schemas.openxmlformats.org/officeDocument/2006/customXml" ds:itemID="{042664BC-1E60-4A2C-A1DC-0B6E394CC89C}">
  <ds:schemaRefs/>
</ds:datastoreItem>
</file>

<file path=customXml/itemProps112.xml><?xml version="1.0" encoding="utf-8"?>
<ds:datastoreItem xmlns:ds="http://schemas.openxmlformats.org/officeDocument/2006/customXml" ds:itemID="{E89004AA-E078-47AA-9BA6-8985CCA936CA}">
  <ds:schemaRefs/>
</ds:datastoreItem>
</file>

<file path=customXml/itemProps113.xml><?xml version="1.0" encoding="utf-8"?>
<ds:datastoreItem xmlns:ds="http://schemas.openxmlformats.org/officeDocument/2006/customXml" ds:itemID="{E091A7A1-CDC7-4AC8-A749-57CC013B83AE}">
  <ds:schemaRefs/>
</ds:datastoreItem>
</file>

<file path=customXml/itemProps114.xml><?xml version="1.0" encoding="utf-8"?>
<ds:datastoreItem xmlns:ds="http://schemas.openxmlformats.org/officeDocument/2006/customXml" ds:itemID="{103FA94B-62DD-4516-8EA4-78A9D6946058}">
  <ds:schemaRefs/>
</ds:datastoreItem>
</file>

<file path=customXml/itemProps115.xml><?xml version="1.0" encoding="utf-8"?>
<ds:datastoreItem xmlns:ds="http://schemas.openxmlformats.org/officeDocument/2006/customXml" ds:itemID="{12496D57-876C-4AAF-A658-4C8F34116F85}">
  <ds:schemaRefs/>
</ds:datastoreItem>
</file>

<file path=customXml/itemProps116.xml><?xml version="1.0" encoding="utf-8"?>
<ds:datastoreItem xmlns:ds="http://schemas.openxmlformats.org/officeDocument/2006/customXml" ds:itemID="{E5798FE1-72D4-4C5E-BB71-E525BB6EF0CE}">
  <ds:schemaRefs/>
</ds:datastoreItem>
</file>

<file path=customXml/itemProps117.xml><?xml version="1.0" encoding="utf-8"?>
<ds:datastoreItem xmlns:ds="http://schemas.openxmlformats.org/officeDocument/2006/customXml" ds:itemID="{3CFB8151-4B81-478D-B08D-02F0156127F6}">
  <ds:schemaRefs/>
</ds:datastoreItem>
</file>

<file path=customXml/itemProps118.xml><?xml version="1.0" encoding="utf-8"?>
<ds:datastoreItem xmlns:ds="http://schemas.openxmlformats.org/officeDocument/2006/customXml" ds:itemID="{F3A181B7-9226-49BC-BDAE-F17E39ECFCC3}">
  <ds:schemaRefs/>
</ds:datastoreItem>
</file>

<file path=customXml/itemProps119.xml><?xml version="1.0" encoding="utf-8"?>
<ds:datastoreItem xmlns:ds="http://schemas.openxmlformats.org/officeDocument/2006/customXml" ds:itemID="{7C567991-900C-452A-A9E2-3636D1DC3BA6}">
  <ds:schemaRefs/>
</ds:datastoreItem>
</file>

<file path=customXml/itemProps12.xml><?xml version="1.0" encoding="utf-8"?>
<ds:datastoreItem xmlns:ds="http://schemas.openxmlformats.org/officeDocument/2006/customXml" ds:itemID="{F5A7E41D-6E7F-4B05-AFAB-F540BD4C068B}">
  <ds:schemaRefs>
    <ds:schemaRef ds:uri="http://schemas.microsoft.com/sharepoint/v3/contenttype/forms"/>
  </ds:schemaRefs>
</ds:datastoreItem>
</file>

<file path=customXml/itemProps120.xml><?xml version="1.0" encoding="utf-8"?>
<ds:datastoreItem xmlns:ds="http://schemas.openxmlformats.org/officeDocument/2006/customXml" ds:itemID="{23D8C4F9-037E-44B0-B04C-E9E74F72134B}">
  <ds:schemaRefs/>
</ds:datastoreItem>
</file>

<file path=customXml/itemProps121.xml><?xml version="1.0" encoding="utf-8"?>
<ds:datastoreItem xmlns:ds="http://schemas.openxmlformats.org/officeDocument/2006/customXml" ds:itemID="{47971D19-69A8-4912-BC0B-162E2923E656}">
  <ds:schemaRefs/>
</ds:datastoreItem>
</file>

<file path=customXml/itemProps122.xml><?xml version="1.0" encoding="utf-8"?>
<ds:datastoreItem xmlns:ds="http://schemas.openxmlformats.org/officeDocument/2006/customXml" ds:itemID="{3E6CBEBB-AF68-4FD0-8216-102C754470F4}">
  <ds:schemaRefs/>
</ds:datastoreItem>
</file>

<file path=customXml/itemProps123.xml><?xml version="1.0" encoding="utf-8"?>
<ds:datastoreItem xmlns:ds="http://schemas.openxmlformats.org/officeDocument/2006/customXml" ds:itemID="{D92C3DF5-A179-4E2D-BD20-07044B39171F}">
  <ds:schemaRefs/>
</ds:datastoreItem>
</file>

<file path=customXml/itemProps124.xml><?xml version="1.0" encoding="utf-8"?>
<ds:datastoreItem xmlns:ds="http://schemas.openxmlformats.org/officeDocument/2006/customXml" ds:itemID="{1D2442D6-1BE9-4F25-8CE4-5C2BB0873B1A}">
  <ds:schemaRefs/>
</ds:datastoreItem>
</file>

<file path=customXml/itemProps125.xml><?xml version="1.0" encoding="utf-8"?>
<ds:datastoreItem xmlns:ds="http://schemas.openxmlformats.org/officeDocument/2006/customXml" ds:itemID="{11F09900-A719-4918-8086-193017DB604A}">
  <ds:schemaRefs/>
</ds:datastoreItem>
</file>

<file path=customXml/itemProps126.xml><?xml version="1.0" encoding="utf-8"?>
<ds:datastoreItem xmlns:ds="http://schemas.openxmlformats.org/officeDocument/2006/customXml" ds:itemID="{04B20F17-A2F3-499A-B50A-A21D56634FF2}">
  <ds:schemaRefs/>
</ds:datastoreItem>
</file>

<file path=customXml/itemProps127.xml><?xml version="1.0" encoding="utf-8"?>
<ds:datastoreItem xmlns:ds="http://schemas.openxmlformats.org/officeDocument/2006/customXml" ds:itemID="{DB0079D5-0330-42CE-B565-BCF97B9324CC}">
  <ds:schemaRefs/>
</ds:datastoreItem>
</file>

<file path=customXml/itemProps128.xml><?xml version="1.0" encoding="utf-8"?>
<ds:datastoreItem xmlns:ds="http://schemas.openxmlformats.org/officeDocument/2006/customXml" ds:itemID="{8F42AC39-5B97-4742-84D8-4423E81977BA}">
  <ds:schemaRefs/>
</ds:datastoreItem>
</file>

<file path=customXml/itemProps129.xml><?xml version="1.0" encoding="utf-8"?>
<ds:datastoreItem xmlns:ds="http://schemas.openxmlformats.org/officeDocument/2006/customXml" ds:itemID="{51F4D4D3-093D-410B-8FE7-1FB1843D1CC2}">
  <ds:schemaRefs/>
</ds:datastoreItem>
</file>

<file path=customXml/itemProps13.xml><?xml version="1.0" encoding="utf-8"?>
<ds:datastoreItem xmlns:ds="http://schemas.openxmlformats.org/officeDocument/2006/customXml" ds:itemID="{C6F55F43-70B3-4A71-9541-1E94ABC78864}">
  <ds:schemaRefs/>
</ds:datastoreItem>
</file>

<file path=customXml/itemProps130.xml><?xml version="1.0" encoding="utf-8"?>
<ds:datastoreItem xmlns:ds="http://schemas.openxmlformats.org/officeDocument/2006/customXml" ds:itemID="{3CD08830-410D-4AEF-A172-E9DA81DA07C9}">
  <ds:schemaRefs/>
</ds:datastoreItem>
</file>

<file path=customXml/itemProps131.xml><?xml version="1.0" encoding="utf-8"?>
<ds:datastoreItem xmlns:ds="http://schemas.openxmlformats.org/officeDocument/2006/customXml" ds:itemID="{EC253035-8090-4F54-9818-7D63938B0D40}">
  <ds:schemaRefs/>
</ds:datastoreItem>
</file>

<file path=customXml/itemProps132.xml><?xml version="1.0" encoding="utf-8"?>
<ds:datastoreItem xmlns:ds="http://schemas.openxmlformats.org/officeDocument/2006/customXml" ds:itemID="{AC084D53-1067-4033-8421-B14C799BBE48}">
  <ds:schemaRefs/>
</ds:datastoreItem>
</file>

<file path=customXml/itemProps133.xml><?xml version="1.0" encoding="utf-8"?>
<ds:datastoreItem xmlns:ds="http://schemas.openxmlformats.org/officeDocument/2006/customXml" ds:itemID="{AD3EF7AC-C269-4A8E-85DF-4252CD0C663B}">
  <ds:schemaRefs/>
</ds:datastoreItem>
</file>

<file path=customXml/itemProps134.xml><?xml version="1.0" encoding="utf-8"?>
<ds:datastoreItem xmlns:ds="http://schemas.openxmlformats.org/officeDocument/2006/customXml" ds:itemID="{4417D927-7FAD-4108-911E-185F3D701580}">
  <ds:schemaRefs/>
</ds:datastoreItem>
</file>

<file path=customXml/itemProps135.xml><?xml version="1.0" encoding="utf-8"?>
<ds:datastoreItem xmlns:ds="http://schemas.openxmlformats.org/officeDocument/2006/customXml" ds:itemID="{6F68974A-FB53-47B9-8B07-079AB85CD627}">
  <ds:schemaRefs/>
</ds:datastoreItem>
</file>

<file path=customXml/itemProps136.xml><?xml version="1.0" encoding="utf-8"?>
<ds:datastoreItem xmlns:ds="http://schemas.openxmlformats.org/officeDocument/2006/customXml" ds:itemID="{CD9B0C1C-032E-4852-8B32-A8E9CBA41523}">
  <ds:schemaRefs/>
</ds:datastoreItem>
</file>

<file path=customXml/itemProps137.xml><?xml version="1.0" encoding="utf-8"?>
<ds:datastoreItem xmlns:ds="http://schemas.openxmlformats.org/officeDocument/2006/customXml" ds:itemID="{8F9D4A22-D9DB-48CD-A0A5-F431242BD89A}">
  <ds:schemaRefs/>
</ds:datastoreItem>
</file>

<file path=customXml/itemProps138.xml><?xml version="1.0" encoding="utf-8"?>
<ds:datastoreItem xmlns:ds="http://schemas.openxmlformats.org/officeDocument/2006/customXml" ds:itemID="{542F2D35-8ED4-4378-8FC3-4049B6E72521}">
  <ds:schemaRefs/>
</ds:datastoreItem>
</file>

<file path=customXml/itemProps139.xml><?xml version="1.0" encoding="utf-8"?>
<ds:datastoreItem xmlns:ds="http://schemas.openxmlformats.org/officeDocument/2006/customXml" ds:itemID="{F9B45767-8C90-48DB-885B-81BD9C6AA9E3}">
  <ds:schemaRefs/>
</ds:datastoreItem>
</file>

<file path=customXml/itemProps14.xml><?xml version="1.0" encoding="utf-8"?>
<ds:datastoreItem xmlns:ds="http://schemas.openxmlformats.org/officeDocument/2006/customXml" ds:itemID="{0E74A7BC-1B7C-4A39-8C16-44BE901B11AC}">
  <ds:schemaRefs/>
</ds:datastoreItem>
</file>

<file path=customXml/itemProps140.xml><?xml version="1.0" encoding="utf-8"?>
<ds:datastoreItem xmlns:ds="http://schemas.openxmlformats.org/officeDocument/2006/customXml" ds:itemID="{8D1B27A7-12E4-4D43-B78A-3295AA44E723}">
  <ds:schemaRefs/>
</ds:datastoreItem>
</file>

<file path=customXml/itemProps141.xml><?xml version="1.0" encoding="utf-8"?>
<ds:datastoreItem xmlns:ds="http://schemas.openxmlformats.org/officeDocument/2006/customXml" ds:itemID="{E0F117C8-8A4C-4363-AF90-C1261BF1B9AE}">
  <ds:schemaRefs/>
</ds:datastoreItem>
</file>

<file path=customXml/itemProps142.xml><?xml version="1.0" encoding="utf-8"?>
<ds:datastoreItem xmlns:ds="http://schemas.openxmlformats.org/officeDocument/2006/customXml" ds:itemID="{A0D8FE4F-973A-43DD-A0DA-9065584F80AE}">
  <ds:schemaRefs/>
</ds:datastoreItem>
</file>

<file path=customXml/itemProps143.xml><?xml version="1.0" encoding="utf-8"?>
<ds:datastoreItem xmlns:ds="http://schemas.openxmlformats.org/officeDocument/2006/customXml" ds:itemID="{82C6958D-2FBD-4A75-9226-8D694FDCFE84}">
  <ds:schemaRefs/>
</ds:datastoreItem>
</file>

<file path=customXml/itemProps144.xml><?xml version="1.0" encoding="utf-8"?>
<ds:datastoreItem xmlns:ds="http://schemas.openxmlformats.org/officeDocument/2006/customXml" ds:itemID="{881E5B39-45DF-4489-B9A8-260BBE240AC1}">
  <ds:schemaRefs/>
</ds:datastoreItem>
</file>

<file path=customXml/itemProps145.xml><?xml version="1.0" encoding="utf-8"?>
<ds:datastoreItem xmlns:ds="http://schemas.openxmlformats.org/officeDocument/2006/customXml" ds:itemID="{216E4286-BD8A-44EF-807B-0160E8182478}">
  <ds:schemaRefs/>
</ds:datastoreItem>
</file>

<file path=customXml/itemProps146.xml><?xml version="1.0" encoding="utf-8"?>
<ds:datastoreItem xmlns:ds="http://schemas.openxmlformats.org/officeDocument/2006/customXml" ds:itemID="{C67F69A7-D2F1-458A-BD7E-03465C92C000}">
  <ds:schemaRefs/>
</ds:datastoreItem>
</file>

<file path=customXml/itemProps147.xml><?xml version="1.0" encoding="utf-8"?>
<ds:datastoreItem xmlns:ds="http://schemas.openxmlformats.org/officeDocument/2006/customXml" ds:itemID="{D75A6EF4-03CC-4403-9F3F-E32FB1FCF347}">
  <ds:schemaRefs/>
</ds:datastoreItem>
</file>

<file path=customXml/itemProps148.xml><?xml version="1.0" encoding="utf-8"?>
<ds:datastoreItem xmlns:ds="http://schemas.openxmlformats.org/officeDocument/2006/customXml" ds:itemID="{E3CFD595-C82C-4327-860F-D0282A7151ED}">
  <ds:schemaRefs/>
</ds:datastoreItem>
</file>

<file path=customXml/itemProps149.xml><?xml version="1.0" encoding="utf-8"?>
<ds:datastoreItem xmlns:ds="http://schemas.openxmlformats.org/officeDocument/2006/customXml" ds:itemID="{5B945ED0-0FFC-41C1-95D0-604FA4432E66}">
  <ds:schemaRefs/>
</ds:datastoreItem>
</file>

<file path=customXml/itemProps15.xml><?xml version="1.0" encoding="utf-8"?>
<ds:datastoreItem xmlns:ds="http://schemas.openxmlformats.org/officeDocument/2006/customXml" ds:itemID="{67E2572D-3D2A-4F57-B4F2-FAFC2BD9CA31}">
  <ds:schemaRefs/>
</ds:datastoreItem>
</file>

<file path=customXml/itemProps150.xml><?xml version="1.0" encoding="utf-8"?>
<ds:datastoreItem xmlns:ds="http://schemas.openxmlformats.org/officeDocument/2006/customXml" ds:itemID="{78380D68-61E7-4718-B78A-1A134355AF82}">
  <ds:schemaRefs/>
</ds:datastoreItem>
</file>

<file path=customXml/itemProps151.xml><?xml version="1.0" encoding="utf-8"?>
<ds:datastoreItem xmlns:ds="http://schemas.openxmlformats.org/officeDocument/2006/customXml" ds:itemID="{4096DC73-BAEA-4218-9A1E-EAA34746ACC3}">
  <ds:schemaRefs/>
</ds:datastoreItem>
</file>

<file path=customXml/itemProps152.xml><?xml version="1.0" encoding="utf-8"?>
<ds:datastoreItem xmlns:ds="http://schemas.openxmlformats.org/officeDocument/2006/customXml" ds:itemID="{3C4C4568-EA1D-46DF-8930-CC7A6EFC3869}">
  <ds:schemaRefs/>
</ds:datastoreItem>
</file>

<file path=customXml/itemProps153.xml><?xml version="1.0" encoding="utf-8"?>
<ds:datastoreItem xmlns:ds="http://schemas.openxmlformats.org/officeDocument/2006/customXml" ds:itemID="{88C1C1F4-89F8-40D6-BDAC-2FACF0A5EACB}">
  <ds:schemaRefs/>
</ds:datastoreItem>
</file>

<file path=customXml/itemProps154.xml><?xml version="1.0" encoding="utf-8"?>
<ds:datastoreItem xmlns:ds="http://schemas.openxmlformats.org/officeDocument/2006/customXml" ds:itemID="{1CB4822B-BEAD-4023-9DE2-99450E14721E}">
  <ds:schemaRefs/>
</ds:datastoreItem>
</file>

<file path=customXml/itemProps155.xml><?xml version="1.0" encoding="utf-8"?>
<ds:datastoreItem xmlns:ds="http://schemas.openxmlformats.org/officeDocument/2006/customXml" ds:itemID="{AFD716C9-E800-43D5-8D1D-20BA10834529}">
  <ds:schemaRefs/>
</ds:datastoreItem>
</file>

<file path=customXml/itemProps156.xml><?xml version="1.0" encoding="utf-8"?>
<ds:datastoreItem xmlns:ds="http://schemas.openxmlformats.org/officeDocument/2006/customXml" ds:itemID="{EA6A4E85-7B24-4F62-ADE1-C7E11D966566}">
  <ds:schemaRefs/>
</ds:datastoreItem>
</file>

<file path=customXml/itemProps157.xml><?xml version="1.0" encoding="utf-8"?>
<ds:datastoreItem xmlns:ds="http://schemas.openxmlformats.org/officeDocument/2006/customXml" ds:itemID="{66563766-29DF-4DC8-B027-3D62E111F8CB}">
  <ds:schemaRefs/>
</ds:datastoreItem>
</file>

<file path=customXml/itemProps158.xml><?xml version="1.0" encoding="utf-8"?>
<ds:datastoreItem xmlns:ds="http://schemas.openxmlformats.org/officeDocument/2006/customXml" ds:itemID="{5B870875-E199-497B-B902-54BF5048A901}">
  <ds:schemaRefs/>
</ds:datastoreItem>
</file>

<file path=customXml/itemProps159.xml><?xml version="1.0" encoding="utf-8"?>
<ds:datastoreItem xmlns:ds="http://schemas.openxmlformats.org/officeDocument/2006/customXml" ds:itemID="{C10E456A-D02F-4C4F-809A-5436670DB92A}">
  <ds:schemaRefs/>
</ds:datastoreItem>
</file>

<file path=customXml/itemProps16.xml><?xml version="1.0" encoding="utf-8"?>
<ds:datastoreItem xmlns:ds="http://schemas.openxmlformats.org/officeDocument/2006/customXml" ds:itemID="{0811F2D3-D646-4AE1-8399-3ADB6F04EEB6}">
  <ds:schemaRefs/>
</ds:datastoreItem>
</file>

<file path=customXml/itemProps160.xml><?xml version="1.0" encoding="utf-8"?>
<ds:datastoreItem xmlns:ds="http://schemas.openxmlformats.org/officeDocument/2006/customXml" ds:itemID="{4FE15E93-09E4-477D-AC36-52DE5B3C5770}">
  <ds:schemaRefs/>
</ds:datastoreItem>
</file>

<file path=customXml/itemProps161.xml><?xml version="1.0" encoding="utf-8"?>
<ds:datastoreItem xmlns:ds="http://schemas.openxmlformats.org/officeDocument/2006/customXml" ds:itemID="{F92E4D69-1EC2-45AE-94D5-A7B45B6651B2}">
  <ds:schemaRefs/>
</ds:datastoreItem>
</file>

<file path=customXml/itemProps162.xml><?xml version="1.0" encoding="utf-8"?>
<ds:datastoreItem xmlns:ds="http://schemas.openxmlformats.org/officeDocument/2006/customXml" ds:itemID="{72EAEC4A-15EA-4CB5-96A0-257F8EC2B3E9}">
  <ds:schemaRefs/>
</ds:datastoreItem>
</file>

<file path=customXml/itemProps163.xml><?xml version="1.0" encoding="utf-8"?>
<ds:datastoreItem xmlns:ds="http://schemas.openxmlformats.org/officeDocument/2006/customXml" ds:itemID="{48B7E852-B6C2-4EEF-BF82-55DE6B9403FB}">
  <ds:schemaRefs/>
</ds:datastoreItem>
</file>

<file path=customXml/itemProps164.xml><?xml version="1.0" encoding="utf-8"?>
<ds:datastoreItem xmlns:ds="http://schemas.openxmlformats.org/officeDocument/2006/customXml" ds:itemID="{D3DB3B87-D7E7-471D-96E6-593920FD33A6}">
  <ds:schemaRefs/>
</ds:datastoreItem>
</file>

<file path=customXml/itemProps165.xml><?xml version="1.0" encoding="utf-8"?>
<ds:datastoreItem xmlns:ds="http://schemas.openxmlformats.org/officeDocument/2006/customXml" ds:itemID="{E68F2887-B33D-4486-97F4-3651D8368662}">
  <ds:schemaRefs/>
</ds:datastoreItem>
</file>

<file path=customXml/itemProps166.xml><?xml version="1.0" encoding="utf-8"?>
<ds:datastoreItem xmlns:ds="http://schemas.openxmlformats.org/officeDocument/2006/customXml" ds:itemID="{A9F706EF-130E-454C-A77C-9A78103664EF}">
  <ds:schemaRefs/>
</ds:datastoreItem>
</file>

<file path=customXml/itemProps167.xml><?xml version="1.0" encoding="utf-8"?>
<ds:datastoreItem xmlns:ds="http://schemas.openxmlformats.org/officeDocument/2006/customXml" ds:itemID="{5A3A9681-DBCB-46E9-AD11-4F82359F7946}">
  <ds:schemaRefs/>
</ds:datastoreItem>
</file>

<file path=customXml/itemProps168.xml><?xml version="1.0" encoding="utf-8"?>
<ds:datastoreItem xmlns:ds="http://schemas.openxmlformats.org/officeDocument/2006/customXml" ds:itemID="{F11CA9D0-819F-458A-9816-21B1E1BD4601}">
  <ds:schemaRefs/>
</ds:datastoreItem>
</file>

<file path=customXml/itemProps169.xml><?xml version="1.0" encoding="utf-8"?>
<ds:datastoreItem xmlns:ds="http://schemas.openxmlformats.org/officeDocument/2006/customXml" ds:itemID="{C8C2AB47-A760-486A-A2D7-875116E56728}">
  <ds:schemaRefs/>
</ds:datastoreItem>
</file>

<file path=customXml/itemProps17.xml><?xml version="1.0" encoding="utf-8"?>
<ds:datastoreItem xmlns:ds="http://schemas.openxmlformats.org/officeDocument/2006/customXml" ds:itemID="{82DD74B5-3756-46D3-BD23-1B3DEB361B9A}">
  <ds:schemaRefs/>
</ds:datastoreItem>
</file>

<file path=customXml/itemProps170.xml><?xml version="1.0" encoding="utf-8"?>
<ds:datastoreItem xmlns:ds="http://schemas.openxmlformats.org/officeDocument/2006/customXml" ds:itemID="{1CE8FE42-44AE-4242-942B-A4498A33ADBE}">
  <ds:schemaRefs/>
</ds:datastoreItem>
</file>

<file path=customXml/itemProps171.xml><?xml version="1.0" encoding="utf-8"?>
<ds:datastoreItem xmlns:ds="http://schemas.openxmlformats.org/officeDocument/2006/customXml" ds:itemID="{7320701B-4075-4C0E-93FE-38DFAA500BC8}">
  <ds:schemaRefs/>
</ds:datastoreItem>
</file>

<file path=customXml/itemProps172.xml><?xml version="1.0" encoding="utf-8"?>
<ds:datastoreItem xmlns:ds="http://schemas.openxmlformats.org/officeDocument/2006/customXml" ds:itemID="{BBC85901-73C6-45AC-9B70-27115383897B}">
  <ds:schemaRefs/>
</ds:datastoreItem>
</file>

<file path=customXml/itemProps173.xml><?xml version="1.0" encoding="utf-8"?>
<ds:datastoreItem xmlns:ds="http://schemas.openxmlformats.org/officeDocument/2006/customXml" ds:itemID="{1E884759-2BB5-4F67-98AE-136CB21456EF}">
  <ds:schemaRefs/>
</ds:datastoreItem>
</file>

<file path=customXml/itemProps174.xml><?xml version="1.0" encoding="utf-8"?>
<ds:datastoreItem xmlns:ds="http://schemas.openxmlformats.org/officeDocument/2006/customXml" ds:itemID="{7759D7F9-E383-43BB-B710-07B2A2CC1A54}">
  <ds:schemaRefs/>
</ds:datastoreItem>
</file>

<file path=customXml/itemProps175.xml><?xml version="1.0" encoding="utf-8"?>
<ds:datastoreItem xmlns:ds="http://schemas.openxmlformats.org/officeDocument/2006/customXml" ds:itemID="{FEE84774-AE16-49BB-8A1A-05D2F1FC569D}">
  <ds:schemaRefs/>
</ds:datastoreItem>
</file>

<file path=customXml/itemProps176.xml><?xml version="1.0" encoding="utf-8"?>
<ds:datastoreItem xmlns:ds="http://schemas.openxmlformats.org/officeDocument/2006/customXml" ds:itemID="{1AE23D1F-EAE1-4F74-A4B2-649118B85061}">
  <ds:schemaRefs/>
</ds:datastoreItem>
</file>

<file path=customXml/itemProps177.xml><?xml version="1.0" encoding="utf-8"?>
<ds:datastoreItem xmlns:ds="http://schemas.openxmlformats.org/officeDocument/2006/customXml" ds:itemID="{505D20BA-977E-45E7-908E-6602F1BEE1FD}">
  <ds:schemaRefs/>
</ds:datastoreItem>
</file>

<file path=customXml/itemProps178.xml><?xml version="1.0" encoding="utf-8"?>
<ds:datastoreItem xmlns:ds="http://schemas.openxmlformats.org/officeDocument/2006/customXml" ds:itemID="{2B0DEC20-060E-4596-8F1F-39705B02C0DA}">
  <ds:schemaRefs/>
</ds:datastoreItem>
</file>

<file path=customXml/itemProps179.xml><?xml version="1.0" encoding="utf-8"?>
<ds:datastoreItem xmlns:ds="http://schemas.openxmlformats.org/officeDocument/2006/customXml" ds:itemID="{E942E4BB-C751-4A0F-BEE7-B66678CD8A2E}">
  <ds:schemaRefs/>
</ds:datastoreItem>
</file>

<file path=customXml/itemProps18.xml><?xml version="1.0" encoding="utf-8"?>
<ds:datastoreItem xmlns:ds="http://schemas.openxmlformats.org/officeDocument/2006/customXml" ds:itemID="{58CC0B31-82B9-497A-9A2E-F3F72D0BBDAD}">
  <ds:schemaRefs/>
</ds:datastoreItem>
</file>

<file path=customXml/itemProps180.xml><?xml version="1.0" encoding="utf-8"?>
<ds:datastoreItem xmlns:ds="http://schemas.openxmlformats.org/officeDocument/2006/customXml" ds:itemID="{6109982C-1036-4D5F-958F-D1A201B51E3E}">
  <ds:schemaRefs/>
</ds:datastoreItem>
</file>

<file path=customXml/itemProps181.xml><?xml version="1.0" encoding="utf-8"?>
<ds:datastoreItem xmlns:ds="http://schemas.openxmlformats.org/officeDocument/2006/customXml" ds:itemID="{27F33EB1-D354-4860-BB90-B05D38FB4F77}">
  <ds:schemaRefs/>
</ds:datastoreItem>
</file>

<file path=customXml/itemProps182.xml><?xml version="1.0" encoding="utf-8"?>
<ds:datastoreItem xmlns:ds="http://schemas.openxmlformats.org/officeDocument/2006/customXml" ds:itemID="{C3A82A36-4226-40A3-A6FC-D12D08A522BF}">
  <ds:schemaRefs/>
</ds:datastoreItem>
</file>

<file path=customXml/itemProps183.xml><?xml version="1.0" encoding="utf-8"?>
<ds:datastoreItem xmlns:ds="http://schemas.openxmlformats.org/officeDocument/2006/customXml" ds:itemID="{89EFA827-2F62-4D74-B008-8A31AC012987}">
  <ds:schemaRefs/>
</ds:datastoreItem>
</file>

<file path=customXml/itemProps184.xml><?xml version="1.0" encoding="utf-8"?>
<ds:datastoreItem xmlns:ds="http://schemas.openxmlformats.org/officeDocument/2006/customXml" ds:itemID="{452A3752-AF3F-441F-988C-A860FCCAE741}">
  <ds:schemaRefs/>
</ds:datastoreItem>
</file>

<file path=customXml/itemProps185.xml><?xml version="1.0" encoding="utf-8"?>
<ds:datastoreItem xmlns:ds="http://schemas.openxmlformats.org/officeDocument/2006/customXml" ds:itemID="{7B802699-EE3C-4692-AB14-A28B77005A2B}">
  <ds:schemaRefs/>
</ds:datastoreItem>
</file>

<file path=customXml/itemProps186.xml><?xml version="1.0" encoding="utf-8"?>
<ds:datastoreItem xmlns:ds="http://schemas.openxmlformats.org/officeDocument/2006/customXml" ds:itemID="{0B653C7B-D9A1-48FE-8724-282BCE9E9AA0}">
  <ds:schemaRefs/>
</ds:datastoreItem>
</file>

<file path=customXml/itemProps187.xml><?xml version="1.0" encoding="utf-8"?>
<ds:datastoreItem xmlns:ds="http://schemas.openxmlformats.org/officeDocument/2006/customXml" ds:itemID="{C7932DDC-35B1-4B4D-A740-B3EFE7280155}">
  <ds:schemaRefs/>
</ds:datastoreItem>
</file>

<file path=customXml/itemProps188.xml><?xml version="1.0" encoding="utf-8"?>
<ds:datastoreItem xmlns:ds="http://schemas.openxmlformats.org/officeDocument/2006/customXml" ds:itemID="{7426B7DA-E72C-4BED-B3DC-EA8D9C854943}">
  <ds:schemaRefs/>
</ds:datastoreItem>
</file>

<file path=customXml/itemProps189.xml><?xml version="1.0" encoding="utf-8"?>
<ds:datastoreItem xmlns:ds="http://schemas.openxmlformats.org/officeDocument/2006/customXml" ds:itemID="{669840D2-FCBE-487A-A1DC-65A6B2DBD1D8}">
  <ds:schemaRefs/>
</ds:datastoreItem>
</file>

<file path=customXml/itemProps19.xml><?xml version="1.0" encoding="utf-8"?>
<ds:datastoreItem xmlns:ds="http://schemas.openxmlformats.org/officeDocument/2006/customXml" ds:itemID="{C09F197C-6A49-47D0-B877-F88807989676}">
  <ds:schemaRefs/>
</ds:datastoreItem>
</file>

<file path=customXml/itemProps190.xml><?xml version="1.0" encoding="utf-8"?>
<ds:datastoreItem xmlns:ds="http://schemas.openxmlformats.org/officeDocument/2006/customXml" ds:itemID="{03AF22FC-5DE2-4735-85D7-655CC3E62D33}">
  <ds:schemaRefs/>
</ds:datastoreItem>
</file>

<file path=customXml/itemProps191.xml><?xml version="1.0" encoding="utf-8"?>
<ds:datastoreItem xmlns:ds="http://schemas.openxmlformats.org/officeDocument/2006/customXml" ds:itemID="{060F9B55-C97D-444E-AE37-674C02A9C373}">
  <ds:schemaRefs/>
</ds:datastoreItem>
</file>

<file path=customXml/itemProps2.xml><?xml version="1.0" encoding="utf-8"?>
<ds:datastoreItem xmlns:ds="http://schemas.openxmlformats.org/officeDocument/2006/customXml" ds:itemID="{A31194D2-A537-45AB-9635-E098FF304072}">
  <ds:schemaRefs/>
</ds:datastoreItem>
</file>

<file path=customXml/itemProps20.xml><?xml version="1.0" encoding="utf-8"?>
<ds:datastoreItem xmlns:ds="http://schemas.openxmlformats.org/officeDocument/2006/customXml" ds:itemID="{66C87F35-780E-4EB8-B372-8E69EBCFD2E1}">
  <ds:schemaRefs/>
</ds:datastoreItem>
</file>

<file path=customXml/itemProps21.xml><?xml version="1.0" encoding="utf-8"?>
<ds:datastoreItem xmlns:ds="http://schemas.openxmlformats.org/officeDocument/2006/customXml" ds:itemID="{468E5417-E45A-482F-8277-47A226AED724}">
  <ds:schemaRefs/>
</ds:datastoreItem>
</file>

<file path=customXml/itemProps22.xml><?xml version="1.0" encoding="utf-8"?>
<ds:datastoreItem xmlns:ds="http://schemas.openxmlformats.org/officeDocument/2006/customXml" ds:itemID="{C9A135B5-7ED6-45FC-ADBE-7733EE9327C0}">
  <ds:schemaRefs/>
</ds:datastoreItem>
</file>

<file path=customXml/itemProps23.xml><?xml version="1.0" encoding="utf-8"?>
<ds:datastoreItem xmlns:ds="http://schemas.openxmlformats.org/officeDocument/2006/customXml" ds:itemID="{A99A5983-B2EF-430E-8AB3-A44E84887EC8}">
  <ds:schemaRefs/>
</ds:datastoreItem>
</file>

<file path=customXml/itemProps24.xml><?xml version="1.0" encoding="utf-8"?>
<ds:datastoreItem xmlns:ds="http://schemas.openxmlformats.org/officeDocument/2006/customXml" ds:itemID="{5617873D-28DB-4E6B-915D-4FFC760E0512}">
  <ds:schemaRefs/>
</ds:datastoreItem>
</file>

<file path=customXml/itemProps25.xml><?xml version="1.0" encoding="utf-8"?>
<ds:datastoreItem xmlns:ds="http://schemas.openxmlformats.org/officeDocument/2006/customXml" ds:itemID="{DE9D64A1-1B35-441A-8EBE-233AC0BCEDB4}">
  <ds:schemaRefs/>
</ds:datastoreItem>
</file>

<file path=customXml/itemProps26.xml><?xml version="1.0" encoding="utf-8"?>
<ds:datastoreItem xmlns:ds="http://schemas.openxmlformats.org/officeDocument/2006/customXml" ds:itemID="{686D0323-A7FC-4E68-9B8D-DA6C2F31180C}">
  <ds:schemaRefs/>
</ds:datastoreItem>
</file>

<file path=customXml/itemProps27.xml><?xml version="1.0" encoding="utf-8"?>
<ds:datastoreItem xmlns:ds="http://schemas.openxmlformats.org/officeDocument/2006/customXml" ds:itemID="{3250CA3D-1CFD-4C00-961E-5E7DB455660A}">
  <ds:schemaRefs/>
</ds:datastoreItem>
</file>

<file path=customXml/itemProps28.xml><?xml version="1.0" encoding="utf-8"?>
<ds:datastoreItem xmlns:ds="http://schemas.openxmlformats.org/officeDocument/2006/customXml" ds:itemID="{41D3BE58-B2BE-4757-A3F2-7822C38BD8ED}">
  <ds:schemaRefs/>
</ds:datastoreItem>
</file>

<file path=customXml/itemProps29.xml><?xml version="1.0" encoding="utf-8"?>
<ds:datastoreItem xmlns:ds="http://schemas.openxmlformats.org/officeDocument/2006/customXml" ds:itemID="{76CAAA3E-F886-4F48-9D66-9A9B6C1C11B8}">
  <ds:schemaRefs/>
</ds:datastoreItem>
</file>

<file path=customXml/itemProps3.xml><?xml version="1.0" encoding="utf-8"?>
<ds:datastoreItem xmlns:ds="http://schemas.openxmlformats.org/officeDocument/2006/customXml" ds:itemID="{822D38AD-8010-4CD3-BD6B-117CB8DF70A4}">
  <ds:schemaRefs/>
</ds:datastoreItem>
</file>

<file path=customXml/itemProps30.xml><?xml version="1.0" encoding="utf-8"?>
<ds:datastoreItem xmlns:ds="http://schemas.openxmlformats.org/officeDocument/2006/customXml" ds:itemID="{8EB029F9-F93C-4B0A-B385-EFA2F7F3DFF5}">
  <ds:schemaRefs/>
</ds:datastoreItem>
</file>

<file path=customXml/itemProps31.xml><?xml version="1.0" encoding="utf-8"?>
<ds:datastoreItem xmlns:ds="http://schemas.openxmlformats.org/officeDocument/2006/customXml" ds:itemID="{7E4DC889-66EA-487A-A15E-D6B91C73FCC0}">
  <ds:schemaRefs/>
</ds:datastoreItem>
</file>

<file path=customXml/itemProps32.xml><?xml version="1.0" encoding="utf-8"?>
<ds:datastoreItem xmlns:ds="http://schemas.openxmlformats.org/officeDocument/2006/customXml" ds:itemID="{5303F4C4-9EA8-4F52-8DEA-8F583C9D7D0C}">
  <ds:schemaRefs/>
</ds:datastoreItem>
</file>

<file path=customXml/itemProps33.xml><?xml version="1.0" encoding="utf-8"?>
<ds:datastoreItem xmlns:ds="http://schemas.openxmlformats.org/officeDocument/2006/customXml" ds:itemID="{7B4CBFEB-C4C3-41E9-BF4D-4CEC1F00517F}">
  <ds:schemaRefs/>
</ds:datastoreItem>
</file>

<file path=customXml/itemProps34.xml><?xml version="1.0" encoding="utf-8"?>
<ds:datastoreItem xmlns:ds="http://schemas.openxmlformats.org/officeDocument/2006/customXml" ds:itemID="{796C76EF-D905-4F4D-8029-25837160AF9D}">
  <ds:schemaRefs/>
</ds:datastoreItem>
</file>

<file path=customXml/itemProps35.xml><?xml version="1.0" encoding="utf-8"?>
<ds:datastoreItem xmlns:ds="http://schemas.openxmlformats.org/officeDocument/2006/customXml" ds:itemID="{E796DCD4-9E45-49C1-A5AF-3FCA7E133ADC}">
  <ds:schemaRefs/>
</ds:datastoreItem>
</file>

<file path=customXml/itemProps36.xml><?xml version="1.0" encoding="utf-8"?>
<ds:datastoreItem xmlns:ds="http://schemas.openxmlformats.org/officeDocument/2006/customXml" ds:itemID="{0D0BFB3E-7F8A-4BB6-9858-D263B5A30D66}">
  <ds:schemaRefs/>
</ds:datastoreItem>
</file>

<file path=customXml/itemProps37.xml><?xml version="1.0" encoding="utf-8"?>
<ds:datastoreItem xmlns:ds="http://schemas.openxmlformats.org/officeDocument/2006/customXml" ds:itemID="{66198800-AE30-45E5-A97C-707C9B1AD27B}">
  <ds:schemaRefs/>
</ds:datastoreItem>
</file>

<file path=customXml/itemProps38.xml><?xml version="1.0" encoding="utf-8"?>
<ds:datastoreItem xmlns:ds="http://schemas.openxmlformats.org/officeDocument/2006/customXml" ds:itemID="{9B47D5C1-3965-4457-AAC3-4EAFB643CC81}">
  <ds:schemaRefs/>
</ds:datastoreItem>
</file>

<file path=customXml/itemProps39.xml><?xml version="1.0" encoding="utf-8"?>
<ds:datastoreItem xmlns:ds="http://schemas.openxmlformats.org/officeDocument/2006/customXml" ds:itemID="{2D2EAF3E-970F-4FCF-820E-709E02D2959E}">
  <ds:schemaRefs/>
</ds:datastoreItem>
</file>

<file path=customXml/itemProps4.xml><?xml version="1.0" encoding="utf-8"?>
<ds:datastoreItem xmlns:ds="http://schemas.openxmlformats.org/officeDocument/2006/customXml" ds:itemID="{3DCDA448-DFBE-4A71-809B-FE58421FACA9}">
  <ds:schemaRefs/>
</ds:datastoreItem>
</file>

<file path=customXml/itemProps40.xml><?xml version="1.0" encoding="utf-8"?>
<ds:datastoreItem xmlns:ds="http://schemas.openxmlformats.org/officeDocument/2006/customXml" ds:itemID="{9EDB4C2E-E238-413E-B3BD-7BF1BDC2B3E0}">
  <ds:schemaRefs/>
</ds:datastoreItem>
</file>

<file path=customXml/itemProps41.xml><?xml version="1.0" encoding="utf-8"?>
<ds:datastoreItem xmlns:ds="http://schemas.openxmlformats.org/officeDocument/2006/customXml" ds:itemID="{CEAE8E2A-F125-44DE-9AE3-18933A19A34A}">
  <ds:schemaRefs/>
</ds:datastoreItem>
</file>

<file path=customXml/itemProps42.xml><?xml version="1.0" encoding="utf-8"?>
<ds:datastoreItem xmlns:ds="http://schemas.openxmlformats.org/officeDocument/2006/customXml" ds:itemID="{FF09F33E-56F4-42E5-96F4-E9524BA9FE69}">
  <ds:schemaRefs/>
</ds:datastoreItem>
</file>

<file path=customXml/itemProps43.xml><?xml version="1.0" encoding="utf-8"?>
<ds:datastoreItem xmlns:ds="http://schemas.openxmlformats.org/officeDocument/2006/customXml" ds:itemID="{DCE7A764-3281-4255-9615-0ACAF037C854}">
  <ds:schemaRefs/>
</ds:datastoreItem>
</file>

<file path=customXml/itemProps44.xml><?xml version="1.0" encoding="utf-8"?>
<ds:datastoreItem xmlns:ds="http://schemas.openxmlformats.org/officeDocument/2006/customXml" ds:itemID="{6B087884-D521-4C04-BCE7-EE776DBDE089}">
  <ds:schemaRefs/>
</ds:datastoreItem>
</file>

<file path=customXml/itemProps45.xml><?xml version="1.0" encoding="utf-8"?>
<ds:datastoreItem xmlns:ds="http://schemas.openxmlformats.org/officeDocument/2006/customXml" ds:itemID="{D0D4FAA3-01EA-40A9-BBFA-27BF5AC44F81}">
  <ds:schemaRefs/>
</ds:datastoreItem>
</file>

<file path=customXml/itemProps46.xml><?xml version="1.0" encoding="utf-8"?>
<ds:datastoreItem xmlns:ds="http://schemas.openxmlformats.org/officeDocument/2006/customXml" ds:itemID="{36169A5E-B95A-4AD8-AB44-96F666C1A87D}">
  <ds:schemaRefs/>
</ds:datastoreItem>
</file>

<file path=customXml/itemProps47.xml><?xml version="1.0" encoding="utf-8"?>
<ds:datastoreItem xmlns:ds="http://schemas.openxmlformats.org/officeDocument/2006/customXml" ds:itemID="{E83C3530-DA45-4CB2-8602-164485986A4A}">
  <ds:schemaRefs/>
</ds:datastoreItem>
</file>

<file path=customXml/itemProps48.xml><?xml version="1.0" encoding="utf-8"?>
<ds:datastoreItem xmlns:ds="http://schemas.openxmlformats.org/officeDocument/2006/customXml" ds:itemID="{7C614F73-17D3-4B36-822C-97DE98FBCFE3}">
  <ds:schemaRefs/>
</ds:datastoreItem>
</file>

<file path=customXml/itemProps49.xml><?xml version="1.0" encoding="utf-8"?>
<ds:datastoreItem xmlns:ds="http://schemas.openxmlformats.org/officeDocument/2006/customXml" ds:itemID="{57EC0D23-746B-4172-8643-0AB232B0EE99}">
  <ds:schemaRefs/>
</ds:datastoreItem>
</file>

<file path=customXml/itemProps5.xml><?xml version="1.0" encoding="utf-8"?>
<ds:datastoreItem xmlns:ds="http://schemas.openxmlformats.org/officeDocument/2006/customXml" ds:itemID="{4EB1F0E2-712A-4273-BD72-1A2F333DA3BD}">
  <ds:schemaRefs/>
</ds:datastoreItem>
</file>

<file path=customXml/itemProps50.xml><?xml version="1.0" encoding="utf-8"?>
<ds:datastoreItem xmlns:ds="http://schemas.openxmlformats.org/officeDocument/2006/customXml" ds:itemID="{E8136645-D8AF-4F87-A7E8-811AC46A708E}">
  <ds:schemaRefs/>
</ds:datastoreItem>
</file>

<file path=customXml/itemProps51.xml><?xml version="1.0" encoding="utf-8"?>
<ds:datastoreItem xmlns:ds="http://schemas.openxmlformats.org/officeDocument/2006/customXml" ds:itemID="{92E3ED5A-DF81-47A4-B470-110716862BC4}">
  <ds:schemaRefs/>
</ds:datastoreItem>
</file>

<file path=customXml/itemProps52.xml><?xml version="1.0" encoding="utf-8"?>
<ds:datastoreItem xmlns:ds="http://schemas.openxmlformats.org/officeDocument/2006/customXml" ds:itemID="{F06ED524-0745-4A0D-879D-44D2623EE37B}">
  <ds:schemaRefs/>
</ds:datastoreItem>
</file>

<file path=customXml/itemProps53.xml><?xml version="1.0" encoding="utf-8"?>
<ds:datastoreItem xmlns:ds="http://schemas.openxmlformats.org/officeDocument/2006/customXml" ds:itemID="{63A68E50-8582-4FE6-8937-D978D10F182F}">
  <ds:schemaRefs/>
</ds:datastoreItem>
</file>

<file path=customXml/itemProps54.xml><?xml version="1.0" encoding="utf-8"?>
<ds:datastoreItem xmlns:ds="http://schemas.openxmlformats.org/officeDocument/2006/customXml" ds:itemID="{2C674F38-C901-4DF5-93BA-81672E4CC508}">
  <ds:schemaRefs/>
</ds:datastoreItem>
</file>

<file path=customXml/itemProps55.xml><?xml version="1.0" encoding="utf-8"?>
<ds:datastoreItem xmlns:ds="http://schemas.openxmlformats.org/officeDocument/2006/customXml" ds:itemID="{105E56B0-74D3-410D-8F3C-9F20ABCD0D2A}">
  <ds:schemaRefs/>
</ds:datastoreItem>
</file>

<file path=customXml/itemProps56.xml><?xml version="1.0" encoding="utf-8"?>
<ds:datastoreItem xmlns:ds="http://schemas.openxmlformats.org/officeDocument/2006/customXml" ds:itemID="{847502A6-7CBE-43AF-BDF6-4D4423521D8C}">
  <ds:schemaRefs/>
</ds:datastoreItem>
</file>

<file path=customXml/itemProps57.xml><?xml version="1.0" encoding="utf-8"?>
<ds:datastoreItem xmlns:ds="http://schemas.openxmlformats.org/officeDocument/2006/customXml" ds:itemID="{04DE68D7-0F09-4A3D-8956-B8D25FEF825B}">
  <ds:schemaRefs/>
</ds:datastoreItem>
</file>

<file path=customXml/itemProps58.xml><?xml version="1.0" encoding="utf-8"?>
<ds:datastoreItem xmlns:ds="http://schemas.openxmlformats.org/officeDocument/2006/customXml" ds:itemID="{96A02B5D-2AF9-45B6-8891-D9C1D5AF4EF0}">
  <ds:schemaRefs/>
</ds:datastoreItem>
</file>

<file path=customXml/itemProps59.xml><?xml version="1.0" encoding="utf-8"?>
<ds:datastoreItem xmlns:ds="http://schemas.openxmlformats.org/officeDocument/2006/customXml" ds:itemID="{E61C1E9A-D774-4A0E-ACE4-6A6C11A5BB46}">
  <ds:schemaRefs/>
</ds:datastoreItem>
</file>

<file path=customXml/itemProps6.xml><?xml version="1.0" encoding="utf-8"?>
<ds:datastoreItem xmlns:ds="http://schemas.openxmlformats.org/officeDocument/2006/customXml" ds:itemID="{872A23F5-5F16-4B51-9B2A-6BE5ABA409F1}">
  <ds:schemaRefs/>
</ds:datastoreItem>
</file>

<file path=customXml/itemProps60.xml><?xml version="1.0" encoding="utf-8"?>
<ds:datastoreItem xmlns:ds="http://schemas.openxmlformats.org/officeDocument/2006/customXml" ds:itemID="{E21D1752-67AC-4E07-B8C6-5315887B9B92}">
  <ds:schemaRefs/>
</ds:datastoreItem>
</file>

<file path=customXml/itemProps61.xml><?xml version="1.0" encoding="utf-8"?>
<ds:datastoreItem xmlns:ds="http://schemas.openxmlformats.org/officeDocument/2006/customXml" ds:itemID="{AD79FD75-F32F-4C76-BA45-5C3BC2617480}">
  <ds:schemaRefs/>
</ds:datastoreItem>
</file>

<file path=customXml/itemProps62.xml><?xml version="1.0" encoding="utf-8"?>
<ds:datastoreItem xmlns:ds="http://schemas.openxmlformats.org/officeDocument/2006/customXml" ds:itemID="{AA19B40B-18FB-4A3E-8E20-1FA8A9259916}">
  <ds:schemaRefs/>
</ds:datastoreItem>
</file>

<file path=customXml/itemProps63.xml><?xml version="1.0" encoding="utf-8"?>
<ds:datastoreItem xmlns:ds="http://schemas.openxmlformats.org/officeDocument/2006/customXml" ds:itemID="{C4499F57-F5D3-4D12-9D22-E56AA0F7F68A}">
  <ds:schemaRefs/>
</ds:datastoreItem>
</file>

<file path=customXml/itemProps64.xml><?xml version="1.0" encoding="utf-8"?>
<ds:datastoreItem xmlns:ds="http://schemas.openxmlformats.org/officeDocument/2006/customXml" ds:itemID="{39288826-FF18-4988-9FF6-BC905BE99D84}">
  <ds:schemaRefs/>
</ds:datastoreItem>
</file>

<file path=customXml/itemProps65.xml><?xml version="1.0" encoding="utf-8"?>
<ds:datastoreItem xmlns:ds="http://schemas.openxmlformats.org/officeDocument/2006/customXml" ds:itemID="{1E0D831E-8CDC-4438-818D-A5E0A5C547AE}">
  <ds:schemaRefs/>
</ds:datastoreItem>
</file>

<file path=customXml/itemProps66.xml><?xml version="1.0" encoding="utf-8"?>
<ds:datastoreItem xmlns:ds="http://schemas.openxmlformats.org/officeDocument/2006/customXml" ds:itemID="{70537CA6-9ACD-408C-9910-620C5DEC48A5}">
  <ds:schemaRefs/>
</ds:datastoreItem>
</file>

<file path=customXml/itemProps67.xml><?xml version="1.0" encoding="utf-8"?>
<ds:datastoreItem xmlns:ds="http://schemas.openxmlformats.org/officeDocument/2006/customXml" ds:itemID="{2AC4484A-9342-417F-A8F5-836A529BD098}">
  <ds:schemaRefs/>
</ds:datastoreItem>
</file>

<file path=customXml/itemProps68.xml><?xml version="1.0" encoding="utf-8"?>
<ds:datastoreItem xmlns:ds="http://schemas.openxmlformats.org/officeDocument/2006/customXml" ds:itemID="{FE359890-5B38-4813-BD7A-88F1CA88160A}">
  <ds:schemaRefs/>
</ds:datastoreItem>
</file>

<file path=customXml/itemProps69.xml><?xml version="1.0" encoding="utf-8"?>
<ds:datastoreItem xmlns:ds="http://schemas.openxmlformats.org/officeDocument/2006/customXml" ds:itemID="{D84B56DD-F871-494F-98A1-30B5B866EDA7}">
  <ds:schemaRefs/>
</ds:datastoreItem>
</file>

<file path=customXml/itemProps7.xml><?xml version="1.0" encoding="utf-8"?>
<ds:datastoreItem xmlns:ds="http://schemas.openxmlformats.org/officeDocument/2006/customXml" ds:itemID="{E248F549-8A1F-4654-8E0D-94451C74DE6A}">
  <ds:schemaRefs/>
</ds:datastoreItem>
</file>

<file path=customXml/itemProps70.xml><?xml version="1.0" encoding="utf-8"?>
<ds:datastoreItem xmlns:ds="http://schemas.openxmlformats.org/officeDocument/2006/customXml" ds:itemID="{78748881-1B35-4974-A69E-B0F810957C22}">
  <ds:schemaRefs/>
</ds:datastoreItem>
</file>

<file path=customXml/itemProps71.xml><?xml version="1.0" encoding="utf-8"?>
<ds:datastoreItem xmlns:ds="http://schemas.openxmlformats.org/officeDocument/2006/customXml" ds:itemID="{E3C8D2FB-8EEE-41D9-A1AC-43AA2BAE4785}">
  <ds:schemaRefs/>
</ds:datastoreItem>
</file>

<file path=customXml/itemProps72.xml><?xml version="1.0" encoding="utf-8"?>
<ds:datastoreItem xmlns:ds="http://schemas.openxmlformats.org/officeDocument/2006/customXml" ds:itemID="{3B6BDD87-738A-4F53-8F6C-8CC1E79BA117}">
  <ds:schemaRefs/>
</ds:datastoreItem>
</file>

<file path=customXml/itemProps73.xml><?xml version="1.0" encoding="utf-8"?>
<ds:datastoreItem xmlns:ds="http://schemas.openxmlformats.org/officeDocument/2006/customXml" ds:itemID="{EF39C89E-3C30-4444-8EC3-5BDB670A98E6}">
  <ds:schemaRefs/>
</ds:datastoreItem>
</file>

<file path=customXml/itemProps74.xml><?xml version="1.0" encoding="utf-8"?>
<ds:datastoreItem xmlns:ds="http://schemas.openxmlformats.org/officeDocument/2006/customXml" ds:itemID="{80DB4491-0240-42D9-9EDC-6778EB36BC4F}">
  <ds:schemaRefs/>
</ds:datastoreItem>
</file>

<file path=customXml/itemProps75.xml><?xml version="1.0" encoding="utf-8"?>
<ds:datastoreItem xmlns:ds="http://schemas.openxmlformats.org/officeDocument/2006/customXml" ds:itemID="{C7CA4F26-97ED-4509-8C75-9AF7876A1263}">
  <ds:schemaRefs/>
</ds:datastoreItem>
</file>

<file path=customXml/itemProps76.xml><?xml version="1.0" encoding="utf-8"?>
<ds:datastoreItem xmlns:ds="http://schemas.openxmlformats.org/officeDocument/2006/customXml" ds:itemID="{A96B04F1-EA7E-403F-88BA-3E8229428F37}">
  <ds:schemaRefs/>
</ds:datastoreItem>
</file>

<file path=customXml/itemProps77.xml><?xml version="1.0" encoding="utf-8"?>
<ds:datastoreItem xmlns:ds="http://schemas.openxmlformats.org/officeDocument/2006/customXml" ds:itemID="{63093CCF-2893-48A6-A56B-A3E6A5F4B1EA}">
  <ds:schemaRefs/>
</ds:datastoreItem>
</file>

<file path=customXml/itemProps78.xml><?xml version="1.0" encoding="utf-8"?>
<ds:datastoreItem xmlns:ds="http://schemas.openxmlformats.org/officeDocument/2006/customXml" ds:itemID="{CC8F85B8-F506-401F-AA83-8FD0EA300DEB}">
  <ds:schemaRefs/>
</ds:datastoreItem>
</file>

<file path=customXml/itemProps79.xml><?xml version="1.0" encoding="utf-8"?>
<ds:datastoreItem xmlns:ds="http://schemas.openxmlformats.org/officeDocument/2006/customXml" ds:itemID="{93F3CB5E-D6CA-459A-BD38-3C78038DB1E5}">
  <ds:schemaRefs/>
</ds:datastoreItem>
</file>

<file path=customXml/itemProps8.xml><?xml version="1.0" encoding="utf-8"?>
<ds:datastoreItem xmlns:ds="http://schemas.openxmlformats.org/officeDocument/2006/customXml" ds:itemID="{E8FAE037-97E7-4B22-9DEA-A56358F94A50}">
  <ds:schemaRefs/>
</ds:datastoreItem>
</file>

<file path=customXml/itemProps80.xml><?xml version="1.0" encoding="utf-8"?>
<ds:datastoreItem xmlns:ds="http://schemas.openxmlformats.org/officeDocument/2006/customXml" ds:itemID="{08593F50-AEB1-4506-BB4A-138BE66B50D4}">
  <ds:schemaRefs/>
</ds:datastoreItem>
</file>

<file path=customXml/itemProps81.xml><?xml version="1.0" encoding="utf-8"?>
<ds:datastoreItem xmlns:ds="http://schemas.openxmlformats.org/officeDocument/2006/customXml" ds:itemID="{3A04E988-FB4C-4608-9C70-0085D3591979}">
  <ds:schemaRefs/>
</ds:datastoreItem>
</file>

<file path=customXml/itemProps82.xml><?xml version="1.0" encoding="utf-8"?>
<ds:datastoreItem xmlns:ds="http://schemas.openxmlformats.org/officeDocument/2006/customXml" ds:itemID="{EAF8068E-2FCA-4410-894D-3E6803A57E82}">
  <ds:schemaRefs/>
</ds:datastoreItem>
</file>

<file path=customXml/itemProps83.xml><?xml version="1.0" encoding="utf-8"?>
<ds:datastoreItem xmlns:ds="http://schemas.openxmlformats.org/officeDocument/2006/customXml" ds:itemID="{927D2052-233A-4FDB-AF60-FFDD9928895A}">
  <ds:schemaRefs/>
</ds:datastoreItem>
</file>

<file path=customXml/itemProps84.xml><?xml version="1.0" encoding="utf-8"?>
<ds:datastoreItem xmlns:ds="http://schemas.openxmlformats.org/officeDocument/2006/customXml" ds:itemID="{FE9B2F93-A5EA-41D6-872B-C8A96BC626AE}">
  <ds:schemaRefs/>
</ds:datastoreItem>
</file>

<file path=customXml/itemProps85.xml><?xml version="1.0" encoding="utf-8"?>
<ds:datastoreItem xmlns:ds="http://schemas.openxmlformats.org/officeDocument/2006/customXml" ds:itemID="{2A03F496-27BB-4A22-93CD-1F8662C70749}">
  <ds:schemaRefs/>
</ds:datastoreItem>
</file>

<file path=customXml/itemProps86.xml><?xml version="1.0" encoding="utf-8"?>
<ds:datastoreItem xmlns:ds="http://schemas.openxmlformats.org/officeDocument/2006/customXml" ds:itemID="{F0733167-AA66-4489-B1D0-34DFED08C6A6}">
  <ds:schemaRefs/>
</ds:datastoreItem>
</file>

<file path=customXml/itemProps87.xml><?xml version="1.0" encoding="utf-8"?>
<ds:datastoreItem xmlns:ds="http://schemas.openxmlformats.org/officeDocument/2006/customXml" ds:itemID="{B5CFC089-FEC9-44FC-9C91-FDD8685D6F56}">
  <ds:schemaRefs/>
</ds:datastoreItem>
</file>

<file path=customXml/itemProps88.xml><?xml version="1.0" encoding="utf-8"?>
<ds:datastoreItem xmlns:ds="http://schemas.openxmlformats.org/officeDocument/2006/customXml" ds:itemID="{0F214D9F-6D23-4C23-A748-1314EE5123AC}">
  <ds:schemaRefs/>
</ds:datastoreItem>
</file>

<file path=customXml/itemProps89.xml><?xml version="1.0" encoding="utf-8"?>
<ds:datastoreItem xmlns:ds="http://schemas.openxmlformats.org/officeDocument/2006/customXml" ds:itemID="{1A2C060C-F655-49A2-8031-D83766223395}">
  <ds:schemaRefs/>
</ds:datastoreItem>
</file>

<file path=customXml/itemProps9.xml><?xml version="1.0" encoding="utf-8"?>
<ds:datastoreItem xmlns:ds="http://schemas.openxmlformats.org/officeDocument/2006/customXml" ds:itemID="{C3228715-BA4F-48C3-BDD6-3D15D06F28B7}">
  <ds:schemaRefs/>
</ds:datastoreItem>
</file>

<file path=customXml/itemProps90.xml><?xml version="1.0" encoding="utf-8"?>
<ds:datastoreItem xmlns:ds="http://schemas.openxmlformats.org/officeDocument/2006/customXml" ds:itemID="{2ABC33DC-8D73-48F9-ADF9-51571FEAECD9}">
  <ds:schemaRefs/>
</ds:datastoreItem>
</file>

<file path=customXml/itemProps91.xml><?xml version="1.0" encoding="utf-8"?>
<ds:datastoreItem xmlns:ds="http://schemas.openxmlformats.org/officeDocument/2006/customXml" ds:itemID="{029F48D2-FE29-4D47-81F6-1BE6C1C6621A}">
  <ds:schemaRefs/>
</ds:datastoreItem>
</file>

<file path=customXml/itemProps92.xml><?xml version="1.0" encoding="utf-8"?>
<ds:datastoreItem xmlns:ds="http://schemas.openxmlformats.org/officeDocument/2006/customXml" ds:itemID="{D55EAEAB-FC2D-4D25-9424-6A78A8E690AF}">
  <ds:schemaRefs/>
</ds:datastoreItem>
</file>

<file path=customXml/itemProps93.xml><?xml version="1.0" encoding="utf-8"?>
<ds:datastoreItem xmlns:ds="http://schemas.openxmlformats.org/officeDocument/2006/customXml" ds:itemID="{B9AEDDE3-EA02-4A8F-B8F8-0606A0AA45FC}">
  <ds:schemaRefs/>
</ds:datastoreItem>
</file>

<file path=customXml/itemProps94.xml><?xml version="1.0" encoding="utf-8"?>
<ds:datastoreItem xmlns:ds="http://schemas.openxmlformats.org/officeDocument/2006/customXml" ds:itemID="{697BE1A0-236E-4A2E-81E6-BD2DEE83A34F}">
  <ds:schemaRefs/>
</ds:datastoreItem>
</file>

<file path=customXml/itemProps95.xml><?xml version="1.0" encoding="utf-8"?>
<ds:datastoreItem xmlns:ds="http://schemas.openxmlformats.org/officeDocument/2006/customXml" ds:itemID="{A2258578-4028-422E-A2BB-56A6BD2305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1255f-bb7b-4dc9-b051-584cc104eb44"/>
    <ds:schemaRef ds:uri="a6550eff-0fc9-443f-8e77-72cbcf778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6.xml><?xml version="1.0" encoding="utf-8"?>
<ds:datastoreItem xmlns:ds="http://schemas.openxmlformats.org/officeDocument/2006/customXml" ds:itemID="{30BF4721-DA5D-4DD9-916E-30D839711EA8}">
  <ds:schemaRefs/>
</ds:datastoreItem>
</file>

<file path=customXml/itemProps97.xml><?xml version="1.0" encoding="utf-8"?>
<ds:datastoreItem xmlns:ds="http://schemas.openxmlformats.org/officeDocument/2006/customXml" ds:itemID="{C0892EA6-28D8-47AA-9D88-ECD87D28DB62}">
  <ds:schemaRefs/>
</ds:datastoreItem>
</file>

<file path=customXml/itemProps98.xml><?xml version="1.0" encoding="utf-8"?>
<ds:datastoreItem xmlns:ds="http://schemas.openxmlformats.org/officeDocument/2006/customXml" ds:itemID="{F2252DA4-C839-417D-91B0-DC5562068D10}">
  <ds:schemaRefs/>
</ds:datastoreItem>
</file>

<file path=customXml/itemProps99.xml><?xml version="1.0" encoding="utf-8"?>
<ds:datastoreItem xmlns:ds="http://schemas.openxmlformats.org/officeDocument/2006/customXml" ds:itemID="{1A67634B-D9FD-44DF-AEC7-AFB264406F1A}">
  <ds:schemaRefs/>
</ds:datastoreItem>
</file>

<file path=docProps/app.xml><?xml version="1.0" encoding="utf-8"?>
<Properties xmlns="http://schemas.openxmlformats.org/officeDocument/2006/extended-properties" xmlns:vt="http://schemas.openxmlformats.org/officeDocument/2006/docPropsVTypes">
  <Template>TM16401371[[fn=Atlas]]</Template>
  <TotalTime>61226</TotalTime>
  <Words>5398</Words>
  <Application>Microsoft Office PowerPoint</Application>
  <PresentationFormat>Widescreen</PresentationFormat>
  <Paragraphs>640</Paragraphs>
  <Slides>51</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2" baseType="lpstr">
      <vt:lpstr>Ericsson Hilda ExtraBold</vt:lpstr>
      <vt:lpstr>Ericsson Technical Icons</vt:lpstr>
      <vt:lpstr>Arial</vt:lpstr>
      <vt:lpstr>Ericsson Hilda Light</vt:lpstr>
      <vt:lpstr>Calibri</vt:lpstr>
      <vt:lpstr>Ericsson Hilda</vt:lpstr>
      <vt:lpstr>Wingdings</vt:lpstr>
      <vt:lpstr>Ericsson Hilda ExtraLight</vt:lpstr>
      <vt:lpstr>PresentationTemplate2021</vt:lpstr>
      <vt:lpstr>Worksheet</vt:lpstr>
      <vt:lpstr>Packager Shell Object</vt:lpstr>
      <vt:lpstr>PowerPoint Presentation</vt:lpstr>
      <vt:lpstr>Agenda</vt:lpstr>
      <vt:lpstr>WORKING ZONE</vt:lpstr>
      <vt:lpstr>PROJECT ORGANIZATION</vt:lpstr>
      <vt:lpstr>WHAT WAS DONE</vt:lpstr>
      <vt:lpstr>WHAT WAS DONE</vt:lpstr>
      <vt:lpstr>WHAT WAS DONE</vt:lpstr>
      <vt:lpstr>WHAT WAS DONE</vt:lpstr>
      <vt:lpstr>WHAT WAS DONE</vt:lpstr>
      <vt:lpstr>WHAT WAS DONE</vt:lpstr>
      <vt:lpstr>WHAT WAS DONE Testing New Idle Mobility Strategy in the Test Cluster </vt:lpstr>
      <vt:lpstr>COMMENTS &amp; RECOMMENDATION 4G LTE RS RE Power</vt:lpstr>
      <vt:lpstr>CONTRACTUAL KPIS</vt:lpstr>
      <vt:lpstr>KPIs PROGRESS IMPROVEMENT</vt:lpstr>
      <vt:lpstr>LTE Cell Availability and HW/RET issue</vt:lpstr>
      <vt:lpstr>3G Cell Availability ,CellDownTime &amp; alarm Need to reduce Availability Issues to improve KPI</vt:lpstr>
      <vt:lpstr>2G Cell Availability, CellDownTime &amp; Alarm Need to reduce Availability Issue/Cell down time to improve KPI</vt:lpstr>
      <vt:lpstr>2G-4G_Availability in Sousse </vt:lpstr>
      <vt:lpstr>Sample Action Tilt and reduce CPICH Power : </vt:lpstr>
      <vt:lpstr>PERFORAMCE ACTIONS Worst Cell Rate KPI’s Dynamic</vt:lpstr>
      <vt:lpstr>PERFORAMCE ACTIONS : IUB Upgraded in USO085 / 3G_Chgarnia </vt:lpstr>
      <vt:lpstr>PERFORMANCE ACTIONS IUB Update on W47</vt:lpstr>
      <vt:lpstr>PERFORMANCE ACTIONS 3G KPI PERFORMANCE RNC KAIROUAN_IRAT_PS_SR</vt:lpstr>
      <vt:lpstr>PERFORMANCE ACTIONS                          2G KPI PERFORMANCE BSC SOUSSE HOSR </vt:lpstr>
      <vt:lpstr>PERFORMANCE ACTIONS                          2G KPI PERFORMANCE BSC SOUSSE DCR </vt:lpstr>
      <vt:lpstr>PERFORMANCE ACTIONS                          2G KPI PERFORMANCE HOSR _Mahdia </vt:lpstr>
      <vt:lpstr>PERFORMANCE ACTIONS                          2G KPI PERFORMANCE  SOUSSE REGION  : TCH DROP(%) </vt:lpstr>
      <vt:lpstr>PERFORMANCE ACTIONS                          2G KPI PERFORMANCE BSC Kairouan Radio Drop </vt:lpstr>
      <vt:lpstr>PERFORMANCE ACTIONS                          2G KPI PERFORMANCE  MONASTIR REGION  : TCH DROP(%) </vt:lpstr>
      <vt:lpstr>PERFORAMCE ACTIONS Activate IRC in 325 cells</vt:lpstr>
      <vt:lpstr>PERFORMANCE ACTIONS 2G KPI PERFORMANCE BSC SOUSSE CSSR</vt:lpstr>
      <vt:lpstr>PERFORMANCE ACTIONS 2G KPI PERFORMANCE BSC MONASTIR HOSR </vt:lpstr>
      <vt:lpstr>PERFORAMCE ACTIONS 3G KPI PERFORMANCE BSC MONASTIR IF_ HO_CS_SR</vt:lpstr>
      <vt:lpstr>PERFORMANCE ACTIONS 3G KPI PERFORMANCE BSC MONASTIR HS_Avg_User_Thp(kbps)</vt:lpstr>
      <vt:lpstr>PERFORMANCE ACTIONS 3G KPI PERFORMANCE RNC KAIROUAN_IF_HO_HS_SR</vt:lpstr>
      <vt:lpstr>PERFORMANCE ACTIONS 3G KPI PERFORMANCE  MONASTIR REGION  : PS DROP(%)</vt:lpstr>
      <vt:lpstr>PERFORMANCE ACTIONS 3G KPI PERFORMANCE RNC SOURNC1_IRATCC_PS_SR(%)</vt:lpstr>
      <vt:lpstr>PERFORMANCE ACTIONS 3G KPI PERFORMANCE RNC Monastir CDR CS</vt:lpstr>
      <vt:lpstr>PERFORMANCE ACTIONS 3G KPI PERFORMANCE RNC EVO  IRATCC_PS_SR</vt:lpstr>
      <vt:lpstr>PERFORMANCE ACTIONS 3G_Feature_NwInitCallReest_SOURNC1</vt:lpstr>
      <vt:lpstr>PERFORMANCE ACTIONS CR 4G Activating features Dynamic Uplink Resource Allocation and Dynamic Pucch </vt:lpstr>
      <vt:lpstr>PERFORMANCE ACTIONS CR 4G Activating feature Prioritized SR Scheduling </vt:lpstr>
      <vt:lpstr>PERFORMANCE ACTIONS CR 4G Activate Multi-Target RRC Connection Re-Establishment </vt:lpstr>
      <vt:lpstr>PERFORMANCE ACTIONS : </vt:lpstr>
      <vt:lpstr>PERFORMANCE ACTIONS : </vt:lpstr>
      <vt:lpstr>PERFORAMCE ACTIONS</vt:lpstr>
      <vt:lpstr>PERFORAMCE ACTIONS CR 4G Testing IFLB parameters in the Test Cluster </vt:lpstr>
      <vt:lpstr>CR STATUS</vt:lpstr>
      <vt:lpstr>ACTION PLAN </vt:lpstr>
      <vt:lpstr>QUESTIONS</vt:lpstr>
      <vt:lpstr>PowerPoint Presentation</vt:lpstr>
    </vt:vector>
  </TitlesOfParts>
  <Company>Ericsson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 OPTIMIZATION PROJECT</dc:title>
  <dc:creator>EKHADNA Khader Nader</dc:creator>
  <cp:keywords/>
  <dc:description> Uen
Rev PA1</dc:description>
  <cp:lastModifiedBy>Khader Nader</cp:lastModifiedBy>
  <cp:revision>458</cp:revision>
  <cp:lastPrinted>2023-12-19T20:11:37Z</cp:lastPrinted>
  <dcterms:created xsi:type="dcterms:W3CDTF">2019-04-23T15:12:54Z</dcterms:created>
  <dcterms:modified xsi:type="dcterms:W3CDTF">2023-12-22T10:24:44Z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Category">
    <vt:lpwstr> </vt:lpwstr>
  </property>
  <property fmtid="{D5CDD505-2E9C-101B-9397-08002B2CF9AE}" pid="3" name="TemplateIdentity">
    <vt:lpwstr> </vt:lpwstr>
  </property>
  <property fmtid="{D5CDD505-2E9C-101B-9397-08002B2CF9AE}" pid="4" name="DocName">
    <vt:lpwstr> </vt:lpwstr>
  </property>
  <property fmtid="{D5CDD505-2E9C-101B-9397-08002B2CF9AE}" pid="5" name="ContentTypeId">
    <vt:lpwstr>0x0101002C8661F604A9A64C9627B875CBEE0D49</vt:lpwstr>
  </property>
  <property fmtid="{D5CDD505-2E9C-101B-9397-08002B2CF9AE}" pid="6" name="DocumentDataTemplate">
    <vt:lpwstr>true</vt:lpwstr>
  </property>
  <property fmtid="{D5CDD505-2E9C-101B-9397-08002B2CF9AE}" pid="7" name="BSubject">
    <vt:lpwstr> </vt:lpwstr>
  </property>
  <property fmtid="{D5CDD505-2E9C-101B-9397-08002B2CF9AE}" pid="8" name="TemplafyTimeStamp">
    <vt:lpwstr>2021-09-22T11:18:46.6132967Z</vt:lpwstr>
  </property>
  <property fmtid="{D5CDD505-2E9C-101B-9397-08002B2CF9AE}" pid="9" name="TemplafyTenantId">
    <vt:lpwstr>ericsson</vt:lpwstr>
  </property>
  <property fmtid="{D5CDD505-2E9C-101B-9397-08002B2CF9AE}" pid="10" name="TemplafyTemplateId">
    <vt:lpwstr>637757770370667911</vt:lpwstr>
  </property>
  <property fmtid="{D5CDD505-2E9C-101B-9397-08002B2CF9AE}" pid="11" name="TemplafyUserProfileId">
    <vt:lpwstr>637106334866571962</vt:lpwstr>
  </property>
  <property fmtid="{D5CDD505-2E9C-101B-9397-08002B2CF9AE}" pid="12" name="TemplafyLanguageCode">
    <vt:lpwstr>en-US</vt:lpwstr>
  </property>
  <property fmtid="{D5CDD505-2E9C-101B-9397-08002B2CF9AE}" pid="13" name="FooterText">
    <vt:lpwstr>true</vt:lpwstr>
  </property>
  <property fmtid="{D5CDD505-2E9C-101B-9397-08002B2CF9AE}" pid="14" name="SecurityClass">
    <vt:lpwstr>Ericsson Confidential</vt:lpwstr>
  </property>
  <property fmtid="{D5CDD505-2E9C-101B-9397-08002B2CF9AE}" pid="15" name="ExtConf">
    <vt:lpwstr/>
  </property>
  <property fmtid="{D5CDD505-2E9C-101B-9397-08002B2CF9AE}" pid="16" name="Prepared">
    <vt:lpwstr>EKHADNA Khader Nader</vt:lpwstr>
  </property>
  <property fmtid="{D5CDD505-2E9C-101B-9397-08002B2CF9AE}" pid="17" name="ApprovedBy">
    <vt:lpwstr/>
  </property>
  <property fmtid="{D5CDD505-2E9C-101B-9397-08002B2CF9AE}" pid="18" name="DocNo">
    <vt:lpwstr> Uen</vt:lpwstr>
  </property>
  <property fmtid="{D5CDD505-2E9C-101B-9397-08002B2CF9AE}" pid="19" name="Checked">
    <vt:lpwstr/>
  </property>
  <property fmtid="{D5CDD505-2E9C-101B-9397-08002B2CF9AE}" pid="20" name="Date">
    <vt:lpwstr>2023-12-20</vt:lpwstr>
  </property>
  <property fmtid="{D5CDD505-2E9C-101B-9397-08002B2CF9AE}" pid="21" name="Reference">
    <vt:lpwstr/>
  </property>
  <property fmtid="{D5CDD505-2E9C-101B-9397-08002B2CF9AE}" pid="22" name="Title">
    <vt:lpwstr>TT OPTIMIZATION PROJECT</vt:lpwstr>
  </property>
  <property fmtid="{D5CDD505-2E9C-101B-9397-08002B2CF9AE}" pid="23" name="Keyword">
    <vt:lpwstr/>
  </property>
  <property fmtid="{D5CDD505-2E9C-101B-9397-08002B2CF9AE}" pid="24" name="DocumentType">
    <vt:lpwstr>Presentation2011</vt:lpwstr>
  </property>
  <property fmtid="{D5CDD505-2E9C-101B-9397-08002B2CF9AE}" pid="25" name="Language">
    <vt:lpwstr>EnglishUS</vt:lpwstr>
  </property>
  <property fmtid="{D5CDD505-2E9C-101B-9397-08002B2CF9AE}" pid="26" name="TemplateID">
    <vt:lpwstr>FALSE</vt:lpwstr>
  </property>
  <property fmtid="{D5CDD505-2E9C-101B-9397-08002B2CF9AE}" pid="27" name="ConfCtrl">
    <vt:lpwstr>FALSE</vt:lpwstr>
  </property>
  <property fmtid="{D5CDD505-2E9C-101B-9397-08002B2CF9AE}" pid="28" name="DocTitle">
    <vt:lpwstr>false</vt:lpwstr>
  </property>
  <property fmtid="{D5CDD505-2E9C-101B-9397-08002B2CF9AE}" pid="29" name="IsDocument">
    <vt:lpwstr>false</vt:lpwstr>
  </property>
  <property fmtid="{D5CDD505-2E9C-101B-9397-08002B2CF9AE}" pid="30" name="IsPresentation">
    <vt:lpwstr>true</vt:lpwstr>
  </property>
  <property fmtid="{D5CDD505-2E9C-101B-9397-08002B2CF9AE}" pid="31" name="PageNumberVisible">
    <vt:lpwstr>PageX</vt:lpwstr>
  </property>
  <property fmtid="{D5CDD505-2E9C-101B-9397-08002B2CF9AE}" pid="32" name="Revision">
    <vt:lpwstr>PA1</vt:lpwstr>
  </property>
  <property fmtid="{D5CDD505-2E9C-101B-9397-08002B2CF9AE}" pid="33" name="DocType">
    <vt:lpwstr>Status Report</vt:lpwstr>
  </property>
  <property fmtid="{D5CDD505-2E9C-101B-9397-08002B2CF9AE}" pid="34" name="TemplateVersion">
    <vt:lpwstr>R2A</vt:lpwstr>
  </property>
  <property fmtid="{D5CDD505-2E9C-101B-9397-08002B2CF9AE}" pid="35" name="PackageNo">
    <vt:lpwstr>LXA 119 603</vt:lpwstr>
  </property>
  <property fmtid="{D5CDD505-2E9C-101B-9397-08002B2CF9AE}" pid="36" name="PackageVersion">
    <vt:lpwstr>R6B</vt:lpwstr>
  </property>
  <property fmtid="{D5CDD505-2E9C-101B-9397-08002B2CF9AE}" pid="37" name="TemplateName">
    <vt:lpwstr>CXC 173 2731/1</vt:lpwstr>
  </property>
</Properties>
</file>