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3" r:id="rId2"/>
    <p:sldId id="275" r:id="rId3"/>
    <p:sldId id="276" r:id="rId4"/>
    <p:sldId id="274" r:id="rId5"/>
    <p:sldId id="278" r:id="rId6"/>
    <p:sldId id="279" r:id="rId7"/>
    <p:sldId id="280" r:id="rId8"/>
    <p:sldId id="281" r:id="rId9"/>
    <p:sldId id="282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3" r:id="rId19"/>
    <p:sldId id="294" r:id="rId20"/>
    <p:sldId id="295" r:id="rId21"/>
    <p:sldId id="296" r:id="rId22"/>
    <p:sldId id="297" r:id="rId23"/>
    <p:sldId id="299" r:id="rId24"/>
    <p:sldId id="298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500"/>
    <a:srgbClr val="AAD3DF"/>
    <a:srgbClr val="FFBC00"/>
    <a:srgbClr val="9BE69D"/>
    <a:srgbClr val="FFCE00"/>
    <a:srgbClr val="FFF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eport\scanner_benAro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Rapport_d&#233;taill&#233;_Grand_Tunis_BenArou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Rapport_d&#233;taill&#233;_Grand_Tunis_BenArou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Rapport_d&#233;taill&#233;_Grand_Tunis_BenArou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Rapport_d&#233;taill&#233;_Grand_Tunis_BenArou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Rapport_d&#233;taill&#233;_Grand_Tunis_BenArou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eport\scanner_benArou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Benchmarking\Grand%20TUNIS\Report\scanner_benArou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Rapport_d&#233;taill&#233;_Grand_Tunis_BenArou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Rapport_d&#233;taill&#233;_Grand_Tunis_BenArou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Rapport_d&#233;taill&#233;_Grand_Tunis_BenArou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Rapport_d&#233;taill&#233;_Grand_Tunis_BenArou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Rapport_d&#233;taill&#233;_Grand_Tunis_BenArou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2\Desktop\Rapport_d&#233;taill&#233;_Grand_Tunis_BenArou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baseline="0">
                <a:solidFill>
                  <a:srgbClr val="44546A"/>
                </a:solidFill>
              </a:rPr>
              <a:t>Rx Level </a:t>
            </a:r>
            <a:endParaRPr lang="en-US" sz="16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'Couverture 3G'!$C$15</c:f>
              <c:strCache>
                <c:ptCount val="1"/>
                <c:pt idx="0">
                  <c:v>TT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BE8-4D51-87E0-DF07AC7D125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BE8-4D51-87E0-DF07AC7D125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BE8-4D51-87E0-DF07AC7D12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3G'!$C$16</c:f>
              <c:numCache>
                <c:formatCode>General</c:formatCode>
                <c:ptCount val="1"/>
                <c:pt idx="0">
                  <c:v>-55.140999999999998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BE8-4D51-87E0-DF07AC7D1250}"/>
            </c:ext>
          </c:extLst>
        </c:ser>
        <c:ser>
          <c:idx val="1"/>
          <c:order val="1"/>
          <c:tx>
            <c:strRef>
              <c:f>'Couverture 3G'!$D$15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EE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3G'!$D$16</c:f>
              <c:numCache>
                <c:formatCode>General</c:formatCode>
                <c:ptCount val="1"/>
                <c:pt idx="0">
                  <c:v>-64.888000000000005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BE8-4D51-87E0-DF07AC7D1250}"/>
            </c:ext>
          </c:extLst>
        </c:ser>
        <c:ser>
          <c:idx val="2"/>
          <c:order val="2"/>
          <c:tx>
            <c:strRef>
              <c:f>'Couverture 3G'!$E$15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3G'!$E$16</c:f>
              <c:numCache>
                <c:formatCode>General</c:formatCode>
                <c:ptCount val="1"/>
                <c:pt idx="0">
                  <c:v>-73.465000000000003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BE8-4D51-87E0-DF07AC7D12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3693640"/>
        <c:axId val="293691680"/>
      </c:barChart>
      <c:catAx>
        <c:axId val="293693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91680"/>
        <c:crosses val="autoZero"/>
        <c:auto val="1"/>
        <c:lblAlgn val="ctr"/>
        <c:lblOffset val="100"/>
        <c:noMultiLvlLbl val="0"/>
      </c:catAx>
      <c:valAx>
        <c:axId val="29369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9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 4G'!$G$62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4G'!$F$63</c:f>
              <c:strCache>
                <c:ptCount val="1"/>
                <c:pt idx="0">
                  <c:v>MAX RLC DL </c:v>
                </c:pt>
              </c:strCache>
              <c:extLst/>
            </c:strRef>
          </c:cat>
          <c:val>
            <c:numRef>
              <c:f>'HTTP 4G'!$G$63</c:f>
              <c:numCache>
                <c:formatCode>General</c:formatCode>
                <c:ptCount val="1"/>
                <c:pt idx="0">
                  <c:v>211.58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F63-44C1-BB61-6C1314819203}"/>
            </c:ext>
          </c:extLst>
        </c:ser>
        <c:ser>
          <c:idx val="1"/>
          <c:order val="1"/>
          <c:tx>
            <c:strRef>
              <c:f>'HTTP 4G'!$H$62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4G'!$F$63</c:f>
              <c:strCache>
                <c:ptCount val="1"/>
                <c:pt idx="0">
                  <c:v>MAX RLC DL </c:v>
                </c:pt>
              </c:strCache>
              <c:extLst/>
            </c:strRef>
          </c:cat>
          <c:val>
            <c:numRef>
              <c:f>'HTTP 4G'!$H$63</c:f>
              <c:numCache>
                <c:formatCode>General</c:formatCode>
                <c:ptCount val="1"/>
                <c:pt idx="0">
                  <c:v>348.46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1F63-44C1-BB61-6C1314819203}"/>
            </c:ext>
          </c:extLst>
        </c:ser>
        <c:ser>
          <c:idx val="2"/>
          <c:order val="2"/>
          <c:tx>
            <c:strRef>
              <c:f>'HTTP 4G'!$I$62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4G'!$F$63</c:f>
              <c:strCache>
                <c:ptCount val="1"/>
                <c:pt idx="0">
                  <c:v>MAX RLC DL </c:v>
                </c:pt>
              </c:strCache>
              <c:extLst/>
            </c:strRef>
          </c:cat>
          <c:val>
            <c:numRef>
              <c:f>'HTTP 4G'!$I$63</c:f>
              <c:numCache>
                <c:formatCode>General</c:formatCode>
                <c:ptCount val="1"/>
                <c:pt idx="0">
                  <c:v>261.87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1F63-44C1-BB61-6C131481920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9981784"/>
        <c:axId val="289986488"/>
      </c:barChart>
      <c:catAx>
        <c:axId val="28998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986488"/>
        <c:crosses val="autoZero"/>
        <c:auto val="1"/>
        <c:lblAlgn val="ctr"/>
        <c:lblOffset val="100"/>
        <c:noMultiLvlLbl val="0"/>
      </c:catAx>
      <c:valAx>
        <c:axId val="289986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98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FF0000"/>
          </a:solidFill>
        </a:defRPr>
      </a:pPr>
      <a:endParaRPr lang="fr-F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MO - Call setup time (s)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'!$B$69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'!$A$70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'!$B$70</c:f>
              <c:numCache>
                <c:formatCode>0.00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12-48F3-973B-FE464EF6CBBA}"/>
            </c:ext>
          </c:extLst>
        </c:ser>
        <c:ser>
          <c:idx val="1"/>
          <c:order val="1"/>
          <c:tx>
            <c:strRef>
              <c:f>'CS_2G_3G '!$C$69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'!$A$70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'!$C$70</c:f>
              <c:numCache>
                <c:formatCode>0.00</c:formatCode>
                <c:ptCount val="1"/>
                <c:pt idx="0">
                  <c:v>2.0099999999999998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12-48F3-973B-FE464EF6CBBA}"/>
            </c:ext>
          </c:extLst>
        </c:ser>
        <c:ser>
          <c:idx val="2"/>
          <c:order val="2"/>
          <c:tx>
            <c:strRef>
              <c:f>'CS_2G_3G '!$D$69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'!$A$70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'!$D$70</c:f>
              <c:numCache>
                <c:formatCode>0.00</c:formatCode>
                <c:ptCount val="1"/>
                <c:pt idx="0">
                  <c:v>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12-48F3-973B-FE464EF6CB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900256"/>
        <c:axId val="284898296"/>
      </c:barChart>
      <c:catAx>
        <c:axId val="2849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898296"/>
        <c:crosses val="autoZero"/>
        <c:auto val="1"/>
        <c:lblAlgn val="ctr"/>
        <c:lblOffset val="100"/>
        <c:noMultiLvlLbl val="0"/>
      </c:catAx>
      <c:valAx>
        <c:axId val="28489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MT - Call</a:t>
            </a:r>
            <a:r>
              <a:rPr lang="fr-FR" baseline="0"/>
              <a:t> setup time (s)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'!$B$72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32-4DDE-B3C8-5A36428BA8E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32-4DDE-B3C8-5A36428BA8E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'!$A$73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'!$B$73</c:f>
              <c:numCache>
                <c:formatCode>0.00</c:formatCode>
                <c:ptCount val="1"/>
                <c:pt idx="0">
                  <c:v>2.27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32-4DDE-B3C8-5A36428BA8E9}"/>
            </c:ext>
          </c:extLst>
        </c:ser>
        <c:ser>
          <c:idx val="1"/>
          <c:order val="1"/>
          <c:tx>
            <c:strRef>
              <c:f>'CS_2G_3G '!$C$72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'!$A$73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'!$C$73</c:f>
              <c:numCache>
                <c:formatCode>0.00</c:formatCode>
                <c:ptCount val="1"/>
                <c:pt idx="0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C32-4DDE-B3C8-5A36428BA8E9}"/>
            </c:ext>
          </c:extLst>
        </c:ser>
        <c:ser>
          <c:idx val="2"/>
          <c:order val="2"/>
          <c:tx>
            <c:strRef>
              <c:f>'CS_2G_3G '!$D$72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'!$A$73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'!$D$73</c:f>
              <c:numCache>
                <c:formatCode>0.00</c:formatCode>
                <c:ptCount val="1"/>
                <c:pt idx="0">
                  <c:v>1.79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C32-4DDE-B3C8-5A36428BA8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6390528"/>
        <c:axId val="286391704"/>
      </c:barChart>
      <c:catAx>
        <c:axId val="286390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6391704"/>
        <c:crosses val="autoZero"/>
        <c:auto val="1"/>
        <c:lblAlgn val="ctr"/>
        <c:lblOffset val="100"/>
        <c:noMultiLvlLbl val="0"/>
      </c:catAx>
      <c:valAx>
        <c:axId val="28639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6390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MO - MOS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'!$B$124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'!$B$125</c:f>
              <c:numCache>
                <c:formatCode>General</c:formatCode>
                <c:ptCount val="1"/>
                <c:pt idx="0">
                  <c:v>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6-44CB-B0E5-E07C4D1B9202}"/>
            </c:ext>
          </c:extLst>
        </c:ser>
        <c:ser>
          <c:idx val="1"/>
          <c:order val="1"/>
          <c:tx>
            <c:strRef>
              <c:f>'CS_2G_3G '!$C$124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'!$C$125</c:f>
              <c:numCache>
                <c:formatCode>General</c:formatCode>
                <c:ptCount val="1"/>
                <c:pt idx="0">
                  <c:v>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66-44CB-B0E5-E07C4D1B9202}"/>
            </c:ext>
          </c:extLst>
        </c:ser>
        <c:ser>
          <c:idx val="2"/>
          <c:order val="2"/>
          <c:tx>
            <c:strRef>
              <c:f>'CS_2G_3G '!$D$124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'!$D$125</c:f>
              <c:numCache>
                <c:formatCode>General</c:formatCode>
                <c:ptCount val="1"/>
                <c:pt idx="0">
                  <c:v>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66-44CB-B0E5-E07C4D1B92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18"/>
        <c:axId val="284904568"/>
        <c:axId val="284900648"/>
      </c:barChart>
      <c:catAx>
        <c:axId val="28490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0648"/>
        <c:crosses val="autoZero"/>
        <c:auto val="1"/>
        <c:lblAlgn val="ctr"/>
        <c:lblOffset val="100"/>
        <c:noMultiLvlLbl val="0"/>
      </c:catAx>
      <c:valAx>
        <c:axId val="28490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MT - MOS Average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'!$B$126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'!$A$127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'!$B$127</c:f>
              <c:numCache>
                <c:formatCode>0.00</c:formatCode>
                <c:ptCount val="1"/>
                <c:pt idx="0">
                  <c:v>3.88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8E-440A-8B2B-C0BB25CD1202}"/>
            </c:ext>
          </c:extLst>
        </c:ser>
        <c:ser>
          <c:idx val="1"/>
          <c:order val="1"/>
          <c:tx>
            <c:strRef>
              <c:f>'CS_2G_3G '!$C$126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'!$A$127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'!$C$127</c:f>
              <c:numCache>
                <c:formatCode>0.00</c:formatCode>
                <c:ptCount val="1"/>
                <c:pt idx="0">
                  <c:v>4.21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8E-440A-8B2B-C0BB25CD1202}"/>
            </c:ext>
          </c:extLst>
        </c:ser>
        <c:ser>
          <c:idx val="2"/>
          <c:order val="2"/>
          <c:tx>
            <c:strRef>
              <c:f>'CS_2G_3G '!$D$126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'!$A$127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'!$D$127</c:f>
              <c:numCache>
                <c:formatCode>0.00</c:formatCode>
                <c:ptCount val="1"/>
                <c:pt idx="0">
                  <c:v>4.1500000000000004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8E-440A-8B2B-C0BB25CD120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0"/>
        <c:axId val="284897512"/>
        <c:axId val="284899472"/>
      </c:barChart>
      <c:catAx>
        <c:axId val="284897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899472"/>
        <c:crosses val="autoZero"/>
        <c:auto val="1"/>
        <c:lblAlgn val="ctr"/>
        <c:lblOffset val="100"/>
        <c:noMultiLvlLbl val="0"/>
      </c:catAx>
      <c:valAx>
        <c:axId val="28489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897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RSCP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'Couverture 3G'!$C$15</c:f>
              <c:strCache>
                <c:ptCount val="1"/>
                <c:pt idx="0">
                  <c:v>TT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5E-472D-83C0-737B1D201ECD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5E-472D-83C0-737B1D201ECD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5E-472D-83C0-737B1D201EC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3G'!$C$16</c:f>
              <c:numCache>
                <c:formatCode>General</c:formatCode>
                <c:ptCount val="1"/>
                <c:pt idx="0">
                  <c:v>-63.530999999999999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5E-472D-83C0-737B1D201ECD}"/>
            </c:ext>
          </c:extLst>
        </c:ser>
        <c:ser>
          <c:idx val="1"/>
          <c:order val="1"/>
          <c:tx>
            <c:strRef>
              <c:f>'Couverture 3G'!$D$15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EE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3G'!$D$16</c:f>
              <c:numCache>
                <c:formatCode>General</c:formatCode>
                <c:ptCount val="1"/>
                <c:pt idx="0">
                  <c:v>-69.203999999999994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5E-472D-83C0-737B1D201ECD}"/>
            </c:ext>
          </c:extLst>
        </c:ser>
        <c:ser>
          <c:idx val="2"/>
          <c:order val="2"/>
          <c:tx>
            <c:strRef>
              <c:f>'Couverture 3G'!$E$15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3G'!$E$16</c:f>
              <c:numCache>
                <c:formatCode>General</c:formatCode>
                <c:ptCount val="1"/>
                <c:pt idx="0">
                  <c:v>-76.897999999999996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5E-472D-83C0-737B1D201E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3693640"/>
        <c:axId val="293691680"/>
      </c:barChart>
      <c:catAx>
        <c:axId val="293693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91680"/>
        <c:crosses val="autoZero"/>
        <c:auto val="1"/>
        <c:lblAlgn val="ctr"/>
        <c:lblOffset val="100"/>
        <c:noMultiLvlLbl val="0"/>
      </c:catAx>
      <c:valAx>
        <c:axId val="293691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93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RSRP Average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'Couverture 4G'!$C$6</c:f>
              <c:strCache>
                <c:ptCount val="1"/>
                <c:pt idx="0">
                  <c:v>TT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4G'!$C$7</c:f>
              <c:numCache>
                <c:formatCode>General</c:formatCode>
                <c:ptCount val="1"/>
                <c:pt idx="0">
                  <c:v>-76.495999999999995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0-4248-A9DB-63660785A3D7}"/>
            </c:ext>
          </c:extLst>
        </c:ser>
        <c:ser>
          <c:idx val="1"/>
          <c:order val="1"/>
          <c:tx>
            <c:strRef>
              <c:f>'Couverture 4G'!$D$6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4G'!$D$7</c:f>
              <c:numCache>
                <c:formatCode>General</c:formatCode>
                <c:ptCount val="1"/>
                <c:pt idx="0">
                  <c:v>-79.956999999999994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90-4248-A9DB-63660785A3D7}"/>
            </c:ext>
          </c:extLst>
        </c:ser>
        <c:ser>
          <c:idx val="2"/>
          <c:order val="2"/>
          <c:tx>
            <c:strRef>
              <c:f>'Couverture 4G'!$E$6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'Couverture 4G'!$E$7</c:f>
              <c:numCache>
                <c:formatCode>General</c:formatCode>
                <c:ptCount val="1"/>
                <c:pt idx="0">
                  <c:v>-80.259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90-4248-A9DB-63660785A3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93692856"/>
        <c:axId val="295085056"/>
      </c:barChart>
      <c:catAx>
        <c:axId val="2936928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5085056"/>
        <c:crosses val="autoZero"/>
        <c:auto val="1"/>
        <c:lblAlgn val="ctr"/>
        <c:lblOffset val="100"/>
        <c:noMultiLvlLbl val="0"/>
      </c:catAx>
      <c:valAx>
        <c:axId val="2950850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93692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Call setup time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'!$B$69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'!$A$70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'!$B$70</c:f>
              <c:numCache>
                <c:formatCode>0.00</c:formatCode>
                <c:ptCount val="1"/>
                <c:pt idx="0">
                  <c:v>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C-4EE5-B067-FB3EB54DFBCD}"/>
            </c:ext>
          </c:extLst>
        </c:ser>
        <c:ser>
          <c:idx val="1"/>
          <c:order val="1"/>
          <c:tx>
            <c:strRef>
              <c:f>'CS_2G_3G '!$C$69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'!$A$70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'!$C$70</c:f>
              <c:numCache>
                <c:formatCode>0.00</c:formatCode>
                <c:ptCount val="1"/>
                <c:pt idx="0">
                  <c:v>2.0099999999999998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7C-4EE5-B067-FB3EB54DFBCD}"/>
            </c:ext>
          </c:extLst>
        </c:ser>
        <c:ser>
          <c:idx val="2"/>
          <c:order val="2"/>
          <c:tx>
            <c:strRef>
              <c:f>'CS_2G_3G '!$D$69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'!$A$70</c:f>
              <c:strCache>
                <c:ptCount val="1"/>
                <c:pt idx="0">
                  <c:v>Call setup time </c:v>
                </c:pt>
              </c:strCache>
            </c:strRef>
          </c:cat>
          <c:val>
            <c:numRef>
              <c:f>'CS_2G_3G '!$D$70</c:f>
              <c:numCache>
                <c:formatCode>0.00</c:formatCode>
                <c:ptCount val="1"/>
                <c:pt idx="0">
                  <c:v>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7C-4EE5-B067-FB3EB54DFB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900256"/>
        <c:axId val="284898296"/>
      </c:barChart>
      <c:catAx>
        <c:axId val="284900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898296"/>
        <c:crosses val="autoZero"/>
        <c:auto val="1"/>
        <c:lblAlgn val="ctr"/>
        <c:lblOffset val="100"/>
        <c:noMultiLvlLbl val="0"/>
      </c:catAx>
      <c:valAx>
        <c:axId val="284898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fr-FR" sz="1400" b="0" i="0" u="none" strike="noStrike" kern="1200" spc="0" baseline="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rPr>
              <a:t>Call Drop Rate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fr-FR" sz="1400" b="0" i="0" u="none" strike="noStrike" kern="1200" spc="0" baseline="0" dirty="0" smtClean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'!$B$32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'!$A$33</c:f>
              <c:strCache>
                <c:ptCount val="1"/>
                <c:pt idx="0">
                  <c:v>CDR (%)</c:v>
                </c:pt>
              </c:strCache>
            </c:strRef>
          </c:cat>
          <c:val>
            <c:numRef>
              <c:f>'CS_2G_3G '!$B$33</c:f>
              <c:numCache>
                <c:formatCode>0.00%</c:formatCode>
                <c:ptCount val="1"/>
                <c:pt idx="0">
                  <c:v>2.136752136752137E-3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3B-4B6E-AC9B-104DCDCCC1E2}"/>
            </c:ext>
          </c:extLst>
        </c:ser>
        <c:ser>
          <c:idx val="1"/>
          <c:order val="1"/>
          <c:tx>
            <c:strRef>
              <c:f>'CS_2G_3G '!$C$32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'!$A$33</c:f>
              <c:strCache>
                <c:ptCount val="1"/>
                <c:pt idx="0">
                  <c:v>CDR (%)</c:v>
                </c:pt>
              </c:strCache>
            </c:strRef>
          </c:cat>
          <c:val>
            <c:numRef>
              <c:f>'CS_2G_3G '!$C$33</c:f>
              <c:numCache>
                <c:formatCode>0.00%</c:formatCode>
                <c:ptCount val="1"/>
                <c:pt idx="0">
                  <c:v>1.8633540372670808E-2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3B-4B6E-AC9B-104DCDCCC1E2}"/>
            </c:ext>
          </c:extLst>
        </c:ser>
        <c:ser>
          <c:idx val="2"/>
          <c:order val="2"/>
          <c:tx>
            <c:strRef>
              <c:f>'CS_2G_3G '!$D$32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'!$A$33</c:f>
              <c:strCache>
                <c:ptCount val="1"/>
                <c:pt idx="0">
                  <c:v>CDR (%)</c:v>
                </c:pt>
              </c:strCache>
            </c:strRef>
          </c:cat>
          <c:val>
            <c:numRef>
              <c:f>'CS_2G_3G '!$D$33</c:f>
              <c:numCache>
                <c:formatCode>0.00%</c:formatCode>
                <c:ptCount val="1"/>
                <c:pt idx="0">
                  <c:v>6.3965884861407248E-3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3B-4B6E-AC9B-104DCDCCC1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4902608"/>
        <c:axId val="284902216"/>
      </c:barChart>
      <c:catAx>
        <c:axId val="284902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2216"/>
        <c:crosses val="autoZero"/>
        <c:auto val="1"/>
        <c:lblAlgn val="ctr"/>
        <c:lblOffset val="100"/>
        <c:noMultiLvlLbl val="0"/>
      </c:catAx>
      <c:valAx>
        <c:axId val="284902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2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MOS </a:t>
            </a:r>
            <a:r>
              <a:rPr lang="fr-FR" dirty="0" err="1"/>
              <a:t>Average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'CS_2G_3G '!$B$124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'!$B$125</c:f>
              <c:numCache>
                <c:formatCode>General</c:formatCode>
                <c:ptCount val="1"/>
                <c:pt idx="0">
                  <c:v>3.83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2E-49DE-A53F-E631C6B8B6B6}"/>
            </c:ext>
          </c:extLst>
        </c:ser>
        <c:ser>
          <c:idx val="1"/>
          <c:order val="1"/>
          <c:tx>
            <c:strRef>
              <c:f>'CS_2G_3G '!$C$124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'!$C$125</c:f>
              <c:numCache>
                <c:formatCode>General</c:formatCode>
                <c:ptCount val="1"/>
                <c:pt idx="0">
                  <c:v>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2E-49DE-A53F-E631C6B8B6B6}"/>
            </c:ext>
          </c:extLst>
        </c:ser>
        <c:ser>
          <c:idx val="2"/>
          <c:order val="2"/>
          <c:tx>
            <c:strRef>
              <c:f>'CS_2G_3G '!$D$124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'CS_2G_3G '!$A$125</c:f>
              <c:strCache>
                <c:ptCount val="1"/>
                <c:pt idx="0">
                  <c:v>Audio quality MOS DL </c:v>
                </c:pt>
              </c:strCache>
            </c:strRef>
          </c:cat>
          <c:val>
            <c:numRef>
              <c:f>'CS_2G_3G '!$D$125</c:f>
              <c:numCache>
                <c:formatCode>General</c:formatCode>
                <c:ptCount val="1"/>
                <c:pt idx="0">
                  <c:v>4.17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2E-49DE-A53F-E631C6B8B6B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18"/>
        <c:axId val="284904568"/>
        <c:axId val="284900648"/>
      </c:barChart>
      <c:catAx>
        <c:axId val="284904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0648"/>
        <c:crosses val="autoZero"/>
        <c:auto val="1"/>
        <c:lblAlgn val="ctr"/>
        <c:lblOffset val="100"/>
        <c:noMultiLvlLbl val="0"/>
      </c:catAx>
      <c:valAx>
        <c:axId val="28490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4904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3497679949962"/>
          <c:y val="0.10934506215316389"/>
          <c:w val="0.8182184932717147"/>
          <c:h val="0.5206195911117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 3G'!$B$61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'HTTP 3G'!$A$62</c:f>
              <c:strCache>
                <c:ptCount val="1"/>
                <c:pt idx="0">
                  <c:v>Débit moyen en DL</c:v>
                </c:pt>
              </c:strCache>
              <c:extLst/>
            </c:strRef>
          </c:cat>
          <c:val>
            <c:numRef>
              <c:f>'HTTP 3G'!$B$62</c:f>
              <c:numCache>
                <c:formatCode>General</c:formatCode>
                <c:ptCount val="1"/>
                <c:pt idx="0">
                  <c:v>5.0999999999999996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714-4EE8-9345-B038255DCB57}"/>
            </c:ext>
          </c:extLst>
        </c:ser>
        <c:ser>
          <c:idx val="1"/>
          <c:order val="1"/>
          <c:tx>
            <c:strRef>
              <c:f>'HTTP 3G'!$C$61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'HTTP 3G'!$A$62</c:f>
              <c:strCache>
                <c:ptCount val="1"/>
                <c:pt idx="0">
                  <c:v>Débit moyen en DL</c:v>
                </c:pt>
              </c:strCache>
              <c:extLst/>
            </c:strRef>
          </c:cat>
          <c:val>
            <c:numRef>
              <c:f>'HTTP 3G'!$C$62</c:f>
              <c:numCache>
                <c:formatCode>General</c:formatCode>
                <c:ptCount val="1"/>
                <c:pt idx="0">
                  <c:v>4.66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714-4EE8-9345-B038255DCB57}"/>
            </c:ext>
          </c:extLst>
        </c:ser>
        <c:ser>
          <c:idx val="2"/>
          <c:order val="2"/>
          <c:tx>
            <c:strRef>
              <c:f>'HTTP 3G'!$D$61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'HTTP 3G'!$A$62</c:f>
              <c:strCache>
                <c:ptCount val="1"/>
                <c:pt idx="0">
                  <c:v>Débit moyen en DL</c:v>
                </c:pt>
              </c:strCache>
              <c:extLst/>
            </c:strRef>
          </c:cat>
          <c:val>
            <c:numRef>
              <c:f>'HTTP 3G'!$D$62</c:f>
              <c:numCache>
                <c:formatCode>General</c:formatCode>
                <c:ptCount val="1"/>
                <c:pt idx="0">
                  <c:v>3.57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8714-4EE8-9345-B038255DCB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9300568"/>
        <c:axId val="289302136"/>
      </c:barChart>
      <c:catAx>
        <c:axId val="28930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302136"/>
        <c:crosses val="autoZero"/>
        <c:auto val="1"/>
        <c:lblAlgn val="ctr"/>
        <c:lblOffset val="100"/>
        <c:noMultiLvlLbl val="0"/>
      </c:catAx>
      <c:valAx>
        <c:axId val="28930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30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486331316392088E-2"/>
          <c:y val="0.17052027829554658"/>
          <c:w val="0.9069296842435276"/>
          <c:h val="0.617658568477190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'HTTP 3G'!$G$61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3G'!$F$62</c:f>
              <c:strCache>
                <c:ptCount val="1"/>
                <c:pt idx="0">
                  <c:v>MAX RLC DL </c:v>
                </c:pt>
              </c:strCache>
              <c:extLst/>
            </c:strRef>
          </c:cat>
          <c:val>
            <c:numRef>
              <c:f>'HTTP 3G'!$G$62</c:f>
              <c:numCache>
                <c:formatCode>General</c:formatCode>
                <c:ptCount val="1"/>
                <c:pt idx="0">
                  <c:v>17.43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38F-4C47-9B75-56836A4D1DEA}"/>
            </c:ext>
          </c:extLst>
        </c:ser>
        <c:ser>
          <c:idx val="1"/>
          <c:order val="1"/>
          <c:tx>
            <c:strRef>
              <c:f>'HTTP 3G'!$H$61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3G'!$F$62</c:f>
              <c:strCache>
                <c:ptCount val="1"/>
                <c:pt idx="0">
                  <c:v>MAX RLC DL </c:v>
                </c:pt>
              </c:strCache>
              <c:extLst/>
            </c:strRef>
          </c:cat>
          <c:val>
            <c:numRef>
              <c:f>'HTTP 3G'!$H$62</c:f>
              <c:numCache>
                <c:formatCode>General</c:formatCode>
                <c:ptCount val="1"/>
                <c:pt idx="0">
                  <c:v>17.760000000000002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E38F-4C47-9B75-56836A4D1DEA}"/>
            </c:ext>
          </c:extLst>
        </c:ser>
        <c:ser>
          <c:idx val="2"/>
          <c:order val="2"/>
          <c:tx>
            <c:strRef>
              <c:f>'HTTP 3G'!$I$61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3G'!$F$62</c:f>
              <c:strCache>
                <c:ptCount val="1"/>
                <c:pt idx="0">
                  <c:v>MAX RLC DL </c:v>
                </c:pt>
              </c:strCache>
              <c:extLst/>
            </c:strRef>
          </c:cat>
          <c:val>
            <c:numRef>
              <c:f>'HTTP 3G'!$I$62</c:f>
              <c:numCache>
                <c:formatCode>General</c:formatCode>
                <c:ptCount val="1"/>
                <c:pt idx="0">
                  <c:v>19.68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E38F-4C47-9B75-56836A4D1DE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89981784"/>
        <c:axId val="289986488"/>
      </c:barChart>
      <c:catAx>
        <c:axId val="289981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986488"/>
        <c:crosses val="autoZero"/>
        <c:auto val="1"/>
        <c:lblAlgn val="ctr"/>
        <c:lblOffset val="100"/>
        <c:noMultiLvlLbl val="0"/>
      </c:catAx>
      <c:valAx>
        <c:axId val="289986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981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rgbClr val="FF0000"/>
          </a:solidFill>
        </a:defRPr>
      </a:pPr>
      <a:endParaRPr lang="fr-F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'HTTP 4G'!$B$62</c:f>
              <c:strCache>
                <c:ptCount val="1"/>
                <c:pt idx="0">
                  <c:v>TT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4G'!$A$63</c:f>
              <c:strCache>
                <c:ptCount val="1"/>
                <c:pt idx="0">
                  <c:v>Débit moyen en DL</c:v>
                </c:pt>
              </c:strCache>
              <c:extLst/>
            </c:strRef>
          </c:cat>
          <c:val>
            <c:numRef>
              <c:f>'HTTP 4G'!$B$63</c:f>
              <c:numCache>
                <c:formatCode>General</c:formatCode>
                <c:ptCount val="1"/>
                <c:pt idx="0">
                  <c:v>31.31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A789-4156-90DF-330167BC374E}"/>
            </c:ext>
          </c:extLst>
        </c:ser>
        <c:ser>
          <c:idx val="1"/>
          <c:order val="1"/>
          <c:tx>
            <c:strRef>
              <c:f>'HTTP 4G'!$C$62</c:f>
              <c:strCache>
                <c:ptCount val="1"/>
                <c:pt idx="0">
                  <c:v>OO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4G'!$A$63</c:f>
              <c:strCache>
                <c:ptCount val="1"/>
                <c:pt idx="0">
                  <c:v>Débit moyen en DL</c:v>
                </c:pt>
              </c:strCache>
              <c:extLst/>
            </c:strRef>
          </c:cat>
          <c:val>
            <c:numRef>
              <c:f>'HTTP 4G'!$C$63</c:f>
              <c:numCache>
                <c:formatCode>General</c:formatCode>
                <c:ptCount val="1"/>
                <c:pt idx="0">
                  <c:v>44.32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A789-4156-90DF-330167BC374E}"/>
            </c:ext>
          </c:extLst>
        </c:ser>
        <c:ser>
          <c:idx val="2"/>
          <c:order val="2"/>
          <c:tx>
            <c:strRef>
              <c:f>'HTTP 4G'!$D$62</c:f>
              <c:strCache>
                <c:ptCount val="1"/>
                <c:pt idx="0">
                  <c:v>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'HTTP 4G'!$A$63</c:f>
              <c:strCache>
                <c:ptCount val="1"/>
                <c:pt idx="0">
                  <c:v>Débit moyen en DL</c:v>
                </c:pt>
              </c:strCache>
              <c:extLst/>
            </c:strRef>
          </c:cat>
          <c:val>
            <c:numRef>
              <c:f>'HTTP 4G'!$D$63</c:f>
              <c:numCache>
                <c:formatCode>General</c:formatCode>
                <c:ptCount val="1"/>
                <c:pt idx="0">
                  <c:v>48.28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A789-4156-90DF-330167BC374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9300568"/>
        <c:axId val="289302136"/>
      </c:barChart>
      <c:catAx>
        <c:axId val="289300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302136"/>
        <c:crosses val="autoZero"/>
        <c:auto val="1"/>
        <c:lblAlgn val="ctr"/>
        <c:lblOffset val="100"/>
        <c:noMultiLvlLbl val="0"/>
      </c:catAx>
      <c:valAx>
        <c:axId val="28930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89300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A3B69-7035-4720-92DC-E1F171F5BD76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72A72-A86D-4E89-8955-20C54318E2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496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574BA290-8F33-14C1-EA96-D03A132CD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9F76517F-8B1B-D393-B7AE-DA5E0BAD3F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F3482C41-B169-3EB2-0288-3F075F44A0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7670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161353E3-C279-CED0-3BF2-76DA41CC1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C1B21747-42AF-19DA-F12F-AD1CB240DB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2E53D2C6-C264-C3E9-3E99-02E687587C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6601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EBAB5AA9-3299-C12F-5D49-771C88855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469FC8D2-E65D-9D0E-3D5B-9E1981D1FA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D19B9A00-60A1-C32A-306F-7B2AED7FF5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0113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790626AD-84C3-3D7F-DEF0-2F20ECF6B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0A98F0FF-0BD0-7100-F93E-3ACF7D75DF1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1E693797-9A50-CD6E-E580-DD58E09BA7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97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2A72-A86D-4E89-8955-20C54318E2B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817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1B7568FA-A2EB-3872-779F-2D1345EF9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CCDDA024-E66F-6402-8E5A-E3B6CBACFF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1DAE069B-6152-76C7-034D-6C22EEB483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37449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172A72-A86D-4E89-8955-20C54318E2BF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1257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>
          <a:extLst>
            <a:ext uri="{FF2B5EF4-FFF2-40B4-BE49-F238E27FC236}">
              <a16:creationId xmlns:a16="http://schemas.microsoft.com/office/drawing/2014/main" id="{6BA70D8C-C7F4-5065-9013-44A7331EA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d431007ba2_0_208:notes">
            <a:extLst>
              <a:ext uri="{FF2B5EF4-FFF2-40B4-BE49-F238E27FC236}">
                <a16:creationId xmlns:a16="http://schemas.microsoft.com/office/drawing/2014/main" id="{C62C531A-DE4A-291E-D97E-93D6012641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fr-FR"/>
          </a:p>
        </p:txBody>
      </p:sp>
      <p:sp>
        <p:nvSpPr>
          <p:cNvPr id="1028" name="Google Shape;1028;gd431007ba2_0_208:notes">
            <a:extLst>
              <a:ext uri="{FF2B5EF4-FFF2-40B4-BE49-F238E27FC236}">
                <a16:creationId xmlns:a16="http://schemas.microsoft.com/office/drawing/2014/main" id="{6EDF44F2-B9FC-5143-DACF-FEC00F28E2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17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578576-01A7-21FB-78AB-F9FEE1C885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3E5E929-B4FA-7641-4BFD-C7BF7FF3EA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438C7A-7539-9D05-10C7-4C3FCEB2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E3497B-949B-D3ED-F93F-892899C2F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5CD3A2-85B0-B711-23C6-70CD5C6E6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033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7D85B-FC0C-751F-2135-5A7524E6E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003FE2C-735F-C1BC-9DFF-D797BA3654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86D213C-13ED-90B3-867F-D8A3B9E9A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65814E-75A8-627B-E39D-55B00DEE3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A9E4F8-304F-6693-0A9D-6ECE31EBE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855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20F9CCC-BC3A-0DA6-671A-CD7D841D6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5C1A38B-3D99-8306-3577-F2A79A7AE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0AA08E4-9DBF-D1BF-3AAC-268844B0F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9C441C-3AEA-5214-F935-93C16334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685811-75A0-E4A2-73E4-D52C2CF4C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823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 txBox="1">
            <a:spLocks noGrp="1"/>
          </p:cNvSpPr>
          <p:nvPr>
            <p:ph type="body" idx="1"/>
          </p:nvPr>
        </p:nvSpPr>
        <p:spPr>
          <a:xfrm>
            <a:off x="960000" y="1621000"/>
            <a:ext cx="10281200" cy="53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34" name="Google Shape;34;p4"/>
          <p:cNvGrpSpPr/>
          <p:nvPr/>
        </p:nvGrpSpPr>
        <p:grpSpPr>
          <a:xfrm>
            <a:off x="691800" y="523400"/>
            <a:ext cx="10808400" cy="5811200"/>
            <a:chOff x="518850" y="392550"/>
            <a:chExt cx="8106300" cy="4358400"/>
          </a:xfrm>
        </p:grpSpPr>
        <p:grpSp>
          <p:nvGrpSpPr>
            <p:cNvPr id="35" name="Google Shape;35;p4"/>
            <p:cNvGrpSpPr/>
            <p:nvPr/>
          </p:nvGrpSpPr>
          <p:grpSpPr>
            <a:xfrm>
              <a:off x="518850" y="392550"/>
              <a:ext cx="8106300" cy="396000"/>
              <a:chOff x="518850" y="385283"/>
              <a:chExt cx="8106300" cy="396000"/>
            </a:xfrm>
          </p:grpSpPr>
          <p:cxnSp>
            <p:nvCxnSpPr>
              <p:cNvPr id="36" name="Google Shape;36;p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38" name="Google Shape;38;p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  <p:grpSp>
          <p:nvGrpSpPr>
            <p:cNvPr id="39" name="Google Shape;39;p4"/>
            <p:cNvGrpSpPr/>
            <p:nvPr/>
          </p:nvGrpSpPr>
          <p:grpSpPr>
            <a:xfrm rot="10800000">
              <a:off x="518850" y="4354950"/>
              <a:ext cx="8106300" cy="396000"/>
              <a:chOff x="518850" y="385283"/>
              <a:chExt cx="8106300" cy="396000"/>
            </a:xfrm>
          </p:grpSpPr>
          <p:cxnSp>
            <p:nvCxnSpPr>
              <p:cNvPr id="40" name="Google Shape;40;p4"/>
              <p:cNvCxnSpPr/>
              <p:nvPr/>
            </p:nvCxnSpPr>
            <p:spPr>
              <a:xfrm>
                <a:off x="518850" y="390575"/>
                <a:ext cx="81063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4"/>
              <p:cNvCxnSpPr/>
              <p:nvPr/>
            </p:nvCxnSpPr>
            <p:spPr>
              <a:xfrm>
                <a:off x="518850" y="385283"/>
                <a:ext cx="0" cy="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  <p:cxnSp>
            <p:nvCxnSpPr>
              <p:cNvPr id="42" name="Google Shape;42;p4"/>
              <p:cNvCxnSpPr/>
              <p:nvPr/>
            </p:nvCxnSpPr>
            <p:spPr>
              <a:xfrm>
                <a:off x="8625150" y="385283"/>
                <a:ext cx="0" cy="396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oval" w="med" len="med"/>
              </a:ln>
            </p:spPr>
          </p:cxnSp>
        </p:grpSp>
      </p:grpSp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960000" y="722233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587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8432D5-983D-60E8-6813-44DA26378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83F7D2-256B-ADAF-4D3C-9F9E7EFE1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DA470-34E1-3A6D-27DA-A7D3BD3C6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77B31D-BB5E-8C93-6723-09044ED75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1F81B5-8E72-1836-53FD-BDA2C101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345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D32697-E3F2-B17A-7880-7451191B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873864-C6C3-CB7D-63DC-005B036D1B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E6B737-9BF5-BA34-2D69-F4B898A47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FE761F-761F-07CB-2416-5A4D1707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20C80B1-D5C9-6A5E-5858-6ED41C06B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466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2EB20-000F-7BEB-2233-F64A67585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D05BA5-8797-6653-4EC6-379C39B0A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8759B7-50D4-3927-3A94-3631330FCF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2F06C63-D2D3-1FD8-AFFE-B136A474D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61D030-3DED-35A3-AD09-1CA4CAF42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CD87E5-BC71-A50B-C397-1DABDEFC8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08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60FE9-0197-F0EC-AF01-860565146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5B3DB6-2ED8-1C3E-2F7E-C9AC2D1C2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44A16E-AAFE-3923-2E73-36265BC2A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40EC9EB-3721-9720-9B6C-680B9091FC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97D829-9292-B743-9564-E8CEF01DAB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BD9CF8B-89F4-C385-47DF-EEDDE9C6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3A9BACA-4B37-57B7-C2B4-CC297FB0E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976A4D-3005-8ED7-64F7-60089483C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89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8283A2-1B71-7710-0ED3-097A9980D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F435AEF-7A8D-1262-41C3-F4CD1CA13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A6AE45-BCAA-D9D8-FE20-E10142C1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B2F7E7E-A402-13F8-8AA9-1E379799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5144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DAE6BD1-9105-B783-9B76-A29F9144C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D21984D-29F2-E820-988D-21908144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AFCE01-0E6D-31CC-D27E-076B88331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6086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EA765B-B324-9D4E-2BCB-68DE2D0D0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E28C43-1EC3-D7F4-E593-225CA6080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AECCEA-8595-470A-D669-E01F200A27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51E3C48-13EB-89CB-065B-8FC84CC6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E7740AF-160B-32E6-9DE4-050282793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E9A78C-880A-CF70-75C8-AA90C426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89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46038A-5435-0FDF-AAB8-3E6BEB20A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FD4B647-FE70-CA9B-1E48-5D50EB90E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44E031F-CA8F-FFC7-A4AE-8EDE510B4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492600-8047-1764-0014-840F03113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1E3687-0049-F5A5-5A61-9668613B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A84CC27-D9DC-B857-64E9-AB17EE11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805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6CCC64D-7985-A807-5040-6E3476CD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9A22DC6-95A3-272E-EB42-6AFB7017F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7BAA08-4D2A-AA6F-F8A3-9FF43719AA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4949F3-F976-458E-889E-9E63E3A6688F}" type="datetimeFigureOut">
              <a:rPr lang="fr-FR" smtClean="0"/>
              <a:t>19/02/2026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ED3FB9D-E643-EBBD-E12A-B3B669AD08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FC9D0D-478F-768F-5C66-290F613A3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AD7436-ADBA-43B7-9370-5627ADE433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832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21.jpeg"/><Relationship Id="rId9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26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32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38.png"/><Relationship Id="rId9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jp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ffre internet rapido | Tunisie Telecom e-shop">
            <a:extLst>
              <a:ext uri="{FF2B5EF4-FFF2-40B4-BE49-F238E27FC236}">
                <a16:creationId xmlns:a16="http://schemas.microsoft.com/office/drawing/2014/main" id="{1D88DB25-2F35-9B94-4798-5E7325669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926" y="652263"/>
            <a:ext cx="2473947" cy="160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EF92B25-F624-DD30-E530-176139A2195E}"/>
              </a:ext>
            </a:extLst>
          </p:cNvPr>
          <p:cNvSpPr txBox="1"/>
          <p:nvPr/>
        </p:nvSpPr>
        <p:spPr>
          <a:xfrm>
            <a:off x="2377761" y="2312337"/>
            <a:ext cx="7534275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r>
              <a:rPr lang="fr-FR" sz="32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Benchmarking des services radio – Mission Grand Tunis BEN AROUS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875DB44-896B-0457-2713-4EF276DCC059}"/>
              </a:ext>
            </a:extLst>
          </p:cNvPr>
          <p:cNvSpPr txBox="1"/>
          <p:nvPr/>
        </p:nvSpPr>
        <p:spPr>
          <a:xfrm>
            <a:off x="4523574" y="4288536"/>
            <a:ext cx="2578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pc="-10" dirty="0">
                <a:solidFill>
                  <a:srgbClr val="414141"/>
                </a:solidFill>
                <a:latin typeface="Verdana"/>
              </a:rPr>
              <a:t>Janvier-Février 2026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614B088-19DB-8C30-A730-E21C454B9DAE}"/>
              </a:ext>
            </a:extLst>
          </p:cNvPr>
          <p:cNvSpPr txBox="1"/>
          <p:nvPr/>
        </p:nvSpPr>
        <p:spPr>
          <a:xfrm>
            <a:off x="4140175" y="4657868"/>
            <a:ext cx="3911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fr-FR" b="1" spc="-10" dirty="0">
                <a:solidFill>
                  <a:srgbClr val="414141"/>
                </a:solidFill>
                <a:latin typeface="Verdana"/>
              </a:rPr>
              <a:t>Benchmark effectué par </a:t>
            </a:r>
          </a:p>
        </p:txBody>
      </p:sp>
      <p:pic>
        <p:nvPicPr>
          <p:cNvPr id="13" name="Picture 4" descr="Telcotec Tunisie | LinkedIn">
            <a:extLst>
              <a:ext uri="{FF2B5EF4-FFF2-40B4-BE49-F238E27FC236}">
                <a16:creationId xmlns:a16="http://schemas.microsoft.com/office/drawing/2014/main" id="{75DAB3C2-49B8-6A4A-98CD-3D1CBCC44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052" y="5181088"/>
            <a:ext cx="1216152" cy="110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602ADE75-DDE1-DEFF-D43D-AD12EE60F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BF779FEB-0345-A8CB-7E23-72DD652B956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F2453001-A76A-6132-AF7C-11C44FD12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33A0873B-4673-D7C0-645A-BA4A79BE23DA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E6D1995C-2FBB-7994-13C8-E5DC78B9A8C5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8348B7C0-53D9-F81F-7339-68B3AD4B9B84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E30DEB76-B8A0-9E8A-0B7F-0D0DBA274774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C1939FC0-36C6-9A94-5E8E-74F73A622405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BC69FDD0-37D0-268A-E663-630402967684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D122ADC1-DFDC-992D-6354-F0782DBA8E5D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FBE441A9-683B-CD46-013A-C2A052CB6E76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E4791649-4702-F770-92A5-E6A96DDBD15B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F6C31643-1526-5E27-DDA2-4B2E2D061DBD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D11427B6-1668-1DA1-BDDA-FEE83FC1EAB0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D9083443-B871-9864-AB41-D5575A400C19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E44D9062-B4C9-B909-256B-07E6B1122F3C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94DA4FE4-F191-09A6-4AF8-5BAFA4EC8FC8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364CC950-2100-BDE5-5259-F7E29CA1F5BB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5EAF3C20-5ADE-31CE-3F8E-B75AB92123D7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31E6CB9B-DD67-B8E0-8C5A-46542F30CBC3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D43D15D7-708B-28A2-E0C6-1F3BCD7D3B40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4C2F524B-E4BF-0655-1877-BC9E490F1988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33142D84-B358-5516-766F-D9CD7D90D1C8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3AF85FD5-182C-0BE2-37C5-CB248C7B97B2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D873B32A-FE61-57E8-40DC-5810A9F968A4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A6782457-AAE8-EDE5-C0BF-65F03AE728CE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892AC0D6-437B-0AB9-E396-63288FACCEB0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DEF1027A-53B3-329B-3628-8AD40B03F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D1D05A8-4E15-D6DF-584A-88B6EEBF1E2A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91BD2AA-7CDC-C8E9-9323-49CFE1336F5C}"/>
              </a:ext>
            </a:extLst>
          </p:cNvPr>
          <p:cNvSpPr txBox="1"/>
          <p:nvPr/>
        </p:nvSpPr>
        <p:spPr>
          <a:xfrm>
            <a:off x="3152380" y="2230120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0000"/>
              </a:lnSpc>
              <a:spcBef>
                <a:spcPts val="1270"/>
              </a:spcBef>
            </a:pPr>
            <a:r>
              <a:rPr lang="fr-FR" sz="2400" dirty="0">
                <a:solidFill>
                  <a:srgbClr val="414141"/>
                </a:solidFill>
                <a:latin typeface="Verdana"/>
              </a:rPr>
              <a:t>Résumé Benchmarking KPIs:</a:t>
            </a:r>
          </a:p>
        </p:txBody>
      </p:sp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F3C709D3-9729-B173-A9C7-16A4DE431ED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84" y="2228900"/>
            <a:ext cx="1828477" cy="182847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10D7274-25BB-C83E-B287-9C3887473661}"/>
              </a:ext>
            </a:extLst>
          </p:cNvPr>
          <p:cNvSpPr txBox="1"/>
          <p:nvPr/>
        </p:nvSpPr>
        <p:spPr>
          <a:xfrm>
            <a:off x="3530243" y="2800623"/>
            <a:ext cx="6097554" cy="1256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5275" indent="-285750">
              <a:lnSpc>
                <a:spcPct val="100000"/>
              </a:lnSpc>
              <a:spcBef>
                <a:spcPts val="127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14141"/>
                </a:solidFill>
                <a:latin typeface="Verdana"/>
              </a:rPr>
              <a:t>Couverture Radio</a:t>
            </a:r>
          </a:p>
          <a:p>
            <a:pPr marL="295275" indent="-285750">
              <a:lnSpc>
                <a:spcPct val="100000"/>
              </a:lnSpc>
              <a:spcBef>
                <a:spcPts val="127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14141"/>
                </a:solidFill>
                <a:latin typeface="Verdana"/>
              </a:rPr>
              <a:t>KPIs Voix</a:t>
            </a:r>
          </a:p>
          <a:p>
            <a:pPr marL="295275" indent="-285750">
              <a:lnSpc>
                <a:spcPct val="100000"/>
              </a:lnSpc>
              <a:spcBef>
                <a:spcPts val="127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414141"/>
                </a:solidFill>
                <a:latin typeface="Verdana"/>
              </a:rPr>
              <a:t>KPIs Data</a:t>
            </a:r>
          </a:p>
        </p:txBody>
      </p:sp>
    </p:spTree>
    <p:extLst>
      <p:ext uri="{BB962C8B-B14F-4D97-AF65-F5344CB8AC3E}">
        <p14:creationId xmlns:p14="http://schemas.microsoft.com/office/powerpoint/2010/main" val="190365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28B01-3F8C-44B8-5AA0-C2D4B6C5E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94A04156-0492-EF0D-E8F4-A90E94E28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F74DA970-E33B-A741-F906-9B670EE5222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082ADCE-F725-C22A-2AA9-994069BCD221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Résumé : Benchmarking de la couverture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8F6ED91-25D9-BEC5-1C18-0E216ECC194C}"/>
              </a:ext>
            </a:extLst>
          </p:cNvPr>
          <p:cNvSpPr txBox="1"/>
          <p:nvPr/>
        </p:nvSpPr>
        <p:spPr>
          <a:xfrm>
            <a:off x="136599" y="1512798"/>
            <a:ext cx="1819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Technologie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1F4FC477-A5EF-6E09-5F73-4429D7D6AE00}"/>
              </a:ext>
            </a:extLst>
          </p:cNvPr>
          <p:cNvSpPr/>
          <p:nvPr/>
        </p:nvSpPr>
        <p:spPr>
          <a:xfrm>
            <a:off x="306943" y="2225417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2G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53EF023D-7FBE-DD8B-5B6F-3ECD08DB5CFE}"/>
              </a:ext>
            </a:extLst>
          </p:cNvPr>
          <p:cNvCxnSpPr/>
          <p:nvPr/>
        </p:nvCxnSpPr>
        <p:spPr>
          <a:xfrm>
            <a:off x="136605" y="1856085"/>
            <a:ext cx="1912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4F273725-4C01-DD72-609F-57A4FECAB669}"/>
              </a:ext>
            </a:extLst>
          </p:cNvPr>
          <p:cNvSpPr txBox="1"/>
          <p:nvPr/>
        </p:nvSpPr>
        <p:spPr>
          <a:xfrm>
            <a:off x="2764967" y="1512798"/>
            <a:ext cx="370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Principales Constatations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1D552225-B932-2577-56AA-40A967E8EB7C}"/>
              </a:ext>
            </a:extLst>
          </p:cNvPr>
          <p:cNvCxnSpPr>
            <a:cxnSpLocks/>
          </p:cNvCxnSpPr>
          <p:nvPr/>
        </p:nvCxnSpPr>
        <p:spPr>
          <a:xfrm>
            <a:off x="3063549" y="1882130"/>
            <a:ext cx="3449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68E5C64-5E83-8949-C0A4-4F175822ED46}"/>
              </a:ext>
            </a:extLst>
          </p:cNvPr>
          <p:cNvSpPr txBox="1"/>
          <p:nvPr/>
        </p:nvSpPr>
        <p:spPr>
          <a:xfrm>
            <a:off x="2359773" y="1979039"/>
            <a:ext cx="6281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 figure à la 2éme place en termes du moyen de couverture 2G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49E10E77-67C5-1CDE-B453-072A36A95D1E}"/>
              </a:ext>
            </a:extLst>
          </p:cNvPr>
          <p:cNvSpPr txBox="1"/>
          <p:nvPr/>
        </p:nvSpPr>
        <p:spPr>
          <a:xfrm>
            <a:off x="2451619" y="2305918"/>
            <a:ext cx="57686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Orange assure une bonne couverture 2G outdoor avec un taux de 99,44% des échantillons &gt; -87 dBm vs 98,22 % ooreddoo vs 91,59 % TT. 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9E7780C6-9409-15D0-7941-85859D2BCB1D}"/>
              </a:ext>
            </a:extLst>
          </p:cNvPr>
          <p:cNvSpPr/>
          <p:nvPr/>
        </p:nvSpPr>
        <p:spPr>
          <a:xfrm>
            <a:off x="306943" y="3819508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3G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5A8C27A-4798-DC18-D883-A9C7C69BF35D}"/>
              </a:ext>
            </a:extLst>
          </p:cNvPr>
          <p:cNvSpPr txBox="1"/>
          <p:nvPr/>
        </p:nvSpPr>
        <p:spPr>
          <a:xfrm>
            <a:off x="2451619" y="3507336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figure à la 1ère place en termes du moyen de couverture 3G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182E2CE-8CC7-48B7-0F89-66160D2E9276}"/>
              </a:ext>
            </a:extLst>
          </p:cNvPr>
          <p:cNvSpPr txBox="1"/>
          <p:nvPr/>
        </p:nvSpPr>
        <p:spPr>
          <a:xfrm>
            <a:off x="2451618" y="3815113"/>
            <a:ext cx="580956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Les trois opérateurs TT, OO, OR assurent une couverture outdoor comparables avec des taux des échantillons &gt; -90 dbm respectivement TT 98,65 %, 97,72%, 90 % 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C94B223B-279E-E9C2-73BC-FE507AC0D791}"/>
              </a:ext>
            </a:extLst>
          </p:cNvPr>
          <p:cNvSpPr/>
          <p:nvPr/>
        </p:nvSpPr>
        <p:spPr>
          <a:xfrm>
            <a:off x="346035" y="5357848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4G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A104CED-3DAD-F3A1-2B75-3203F18F25F5}"/>
              </a:ext>
            </a:extLst>
          </p:cNvPr>
          <p:cNvSpPr txBox="1"/>
          <p:nvPr/>
        </p:nvSpPr>
        <p:spPr>
          <a:xfrm>
            <a:off x="2451619" y="5037425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figure à la 1ère place en termes du moyen de couverture 4G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301CCF2-A946-E539-4047-C1A5F3BEEE50}"/>
              </a:ext>
            </a:extLst>
          </p:cNvPr>
          <p:cNvSpPr txBox="1"/>
          <p:nvPr/>
        </p:nvSpPr>
        <p:spPr>
          <a:xfrm>
            <a:off x="2451619" y="5357848"/>
            <a:ext cx="59179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La couverture 4G Outdoor est comparable pour les trois opérateurs : TT 98,88% des échantillons &gt; -100dBm vs 98,53 %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Ooredoo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et 98 % Orange.</a:t>
            </a:r>
          </a:p>
        </p:txBody>
      </p:sp>
      <p:sp>
        <p:nvSpPr>
          <p:cNvPr id="27" name="Flèche : chevron 26">
            <a:extLst>
              <a:ext uri="{FF2B5EF4-FFF2-40B4-BE49-F238E27FC236}">
                <a16:creationId xmlns:a16="http://schemas.microsoft.com/office/drawing/2014/main" id="{BAD6B3BF-D784-9281-CF8C-0742B8CE1FF0}"/>
              </a:ext>
            </a:extLst>
          </p:cNvPr>
          <p:cNvSpPr/>
          <p:nvPr/>
        </p:nvSpPr>
        <p:spPr>
          <a:xfrm>
            <a:off x="1713479" y="2191866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Flèche : chevron 27">
            <a:extLst>
              <a:ext uri="{FF2B5EF4-FFF2-40B4-BE49-F238E27FC236}">
                <a16:creationId xmlns:a16="http://schemas.microsoft.com/office/drawing/2014/main" id="{3079D551-2B30-8802-E02E-6335BEC1DDFE}"/>
              </a:ext>
            </a:extLst>
          </p:cNvPr>
          <p:cNvSpPr/>
          <p:nvPr/>
        </p:nvSpPr>
        <p:spPr>
          <a:xfrm>
            <a:off x="1700796" y="3785958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Flèche : chevron 28">
            <a:extLst>
              <a:ext uri="{FF2B5EF4-FFF2-40B4-BE49-F238E27FC236}">
                <a16:creationId xmlns:a16="http://schemas.microsoft.com/office/drawing/2014/main" id="{72336C7B-6D49-F665-22EA-C1FCCC46287D}"/>
              </a:ext>
            </a:extLst>
          </p:cNvPr>
          <p:cNvSpPr/>
          <p:nvPr/>
        </p:nvSpPr>
        <p:spPr>
          <a:xfrm>
            <a:off x="1700796" y="5314966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8" name="Chart 13">
            <a:extLst>
              <a:ext uri="{FF2B5EF4-FFF2-40B4-BE49-F238E27FC236}">
                <a16:creationId xmlns:a16="http://schemas.microsoft.com/office/drawing/2014/main" id="{BDAC98E5-0219-4655-A46A-01A4145DCF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5593849"/>
              </p:ext>
            </p:extLst>
          </p:nvPr>
        </p:nvGraphicFramePr>
        <p:xfrm>
          <a:off x="8369559" y="1244900"/>
          <a:ext cx="3828127" cy="1748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3">
            <a:extLst>
              <a:ext uri="{FF2B5EF4-FFF2-40B4-BE49-F238E27FC236}">
                <a16:creationId xmlns:a16="http://schemas.microsoft.com/office/drawing/2014/main" id="{2BF09966-DE17-4B41-90B9-48782961A2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7140425"/>
              </p:ext>
            </p:extLst>
          </p:nvPr>
        </p:nvGraphicFramePr>
        <p:xfrm>
          <a:off x="8220268" y="2963337"/>
          <a:ext cx="3971731" cy="1888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26">
            <a:extLst>
              <a:ext uri="{FF2B5EF4-FFF2-40B4-BE49-F238E27FC236}">
                <a16:creationId xmlns:a16="http://schemas.microsoft.com/office/drawing/2014/main" id="{00000000-0008-0000-0D00-00001B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532536"/>
              </p:ext>
            </p:extLst>
          </p:nvPr>
        </p:nvGraphicFramePr>
        <p:xfrm>
          <a:off x="8261182" y="4711420"/>
          <a:ext cx="3996131" cy="1888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532827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A4022F-53F2-A212-930B-86AEBFD30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A867A251-B09F-5F2C-A4F3-975776310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17F0DB43-F9A9-612C-5C78-4C9411A7963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266F72E-7D87-A526-D127-2578CCC081DA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Résumé : Benchmarking KPIs voix 2G/3G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23D13CA3-CCFF-31CC-02F0-05685F555415}"/>
              </a:ext>
            </a:extLst>
          </p:cNvPr>
          <p:cNvSpPr/>
          <p:nvPr/>
        </p:nvSpPr>
        <p:spPr>
          <a:xfrm>
            <a:off x="183254" y="2199373"/>
            <a:ext cx="1542910" cy="44366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2G/3G/CSFB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6217403-0500-23D8-0685-648E844DFD0B}"/>
              </a:ext>
            </a:extLst>
          </p:cNvPr>
          <p:cNvSpPr txBox="1"/>
          <p:nvPr/>
        </p:nvSpPr>
        <p:spPr>
          <a:xfrm>
            <a:off x="136599" y="1512798"/>
            <a:ext cx="1819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Technologie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6569971C-E390-3244-3424-6347CDF7C08C}"/>
              </a:ext>
            </a:extLst>
          </p:cNvPr>
          <p:cNvCxnSpPr/>
          <p:nvPr/>
        </p:nvCxnSpPr>
        <p:spPr>
          <a:xfrm>
            <a:off x="136605" y="1856085"/>
            <a:ext cx="1912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6448F4B5-5DCA-305D-89B3-4B0DA0787BC2}"/>
              </a:ext>
            </a:extLst>
          </p:cNvPr>
          <p:cNvSpPr txBox="1"/>
          <p:nvPr/>
        </p:nvSpPr>
        <p:spPr>
          <a:xfrm>
            <a:off x="2764967" y="1512798"/>
            <a:ext cx="370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Principales Constatations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6EF122CA-8084-6001-B951-9AF9261C2405}"/>
              </a:ext>
            </a:extLst>
          </p:cNvPr>
          <p:cNvCxnSpPr>
            <a:cxnSpLocks/>
          </p:cNvCxnSpPr>
          <p:nvPr/>
        </p:nvCxnSpPr>
        <p:spPr>
          <a:xfrm>
            <a:off x="3063549" y="1882130"/>
            <a:ext cx="3449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Flèche : chevron 7">
            <a:extLst>
              <a:ext uri="{FF2B5EF4-FFF2-40B4-BE49-F238E27FC236}">
                <a16:creationId xmlns:a16="http://schemas.microsoft.com/office/drawing/2014/main" id="{6C7D96D7-D98D-7B03-C2EF-290878E9CF88}"/>
              </a:ext>
            </a:extLst>
          </p:cNvPr>
          <p:cNvSpPr/>
          <p:nvPr/>
        </p:nvSpPr>
        <p:spPr>
          <a:xfrm>
            <a:off x="1956076" y="2397379"/>
            <a:ext cx="329925" cy="4040628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32E7DB5-9EE6-1F1B-BF2A-92AB74D068A5}"/>
              </a:ext>
            </a:extLst>
          </p:cNvPr>
          <p:cNvSpPr txBox="1"/>
          <p:nvPr/>
        </p:nvSpPr>
        <p:spPr>
          <a:xfrm>
            <a:off x="2525484" y="2089602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Accessibilité (CSSR):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520A87B-7C95-65F1-F1B1-E03CF53652B3}"/>
              </a:ext>
            </a:extLst>
          </p:cNvPr>
          <p:cNvSpPr txBox="1"/>
          <p:nvPr/>
        </p:nvSpPr>
        <p:spPr>
          <a:xfrm>
            <a:off x="2689487" y="2433625"/>
            <a:ext cx="60904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se classe en 1ère place en terme du taux de succès d'établissement d'appel (99,57%) vs (98,77%) Ooredoo vs (98,53%) Orange.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7A03939-F7AC-9FE3-BD1F-8F42CAF18B53}"/>
              </a:ext>
            </a:extLst>
          </p:cNvPr>
          <p:cNvSpPr txBox="1"/>
          <p:nvPr/>
        </p:nvSpPr>
        <p:spPr>
          <a:xfrm>
            <a:off x="2496030" y="3034278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Call setup time: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984F7C2-0BB3-0FF6-BA7D-DFCF5CC7B62E}"/>
              </a:ext>
            </a:extLst>
          </p:cNvPr>
          <p:cNvSpPr txBox="1"/>
          <p:nvPr/>
        </p:nvSpPr>
        <p:spPr>
          <a:xfrm>
            <a:off x="2649984" y="3296865"/>
            <a:ext cx="59949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présente le plus élevé Call setup Time de 5,5s vs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Ooredoo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2,01s et Orange 4,59s.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64111F9-F84C-7AF2-4E08-B173F10ED06D}"/>
              </a:ext>
            </a:extLst>
          </p:cNvPr>
          <p:cNvSpPr txBox="1"/>
          <p:nvPr/>
        </p:nvSpPr>
        <p:spPr>
          <a:xfrm>
            <a:off x="2496030" y="3825065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Call Drop Rate (CDR):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1453AB54-089D-C4A4-4E99-DAF01876ED4E}"/>
              </a:ext>
            </a:extLst>
          </p:cNvPr>
          <p:cNvSpPr txBox="1"/>
          <p:nvPr/>
        </p:nvSpPr>
        <p:spPr>
          <a:xfrm>
            <a:off x="2638399" y="4098080"/>
            <a:ext cx="59421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se positionne en 1ère place en termes du taux de coupure d’appel. Le CDR est de 0,21% pour TT, 1,86% pour Ooredoo et 064% pour Orange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A229B3-33E6-FBFA-15A3-EEF09EAC90A8}"/>
              </a:ext>
            </a:extLst>
          </p:cNvPr>
          <p:cNvSpPr txBox="1"/>
          <p:nvPr/>
        </p:nvSpPr>
        <p:spPr>
          <a:xfrm>
            <a:off x="2496030" y="4801982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Qualité Vocale (MOS) :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6B49A27-927F-C0E3-BECC-275039B0EF3F}"/>
              </a:ext>
            </a:extLst>
          </p:cNvPr>
          <p:cNvSpPr txBox="1"/>
          <p:nvPr/>
        </p:nvSpPr>
        <p:spPr>
          <a:xfrm>
            <a:off x="2515913" y="5711389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Qualité du signal (</a:t>
            </a:r>
            <a:r>
              <a:rPr lang="fr-FR" sz="1400" b="1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EcNo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):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D6B7FC94-8398-7DD7-8CD0-21DB2DB63F1E}"/>
              </a:ext>
            </a:extLst>
          </p:cNvPr>
          <p:cNvSpPr txBox="1"/>
          <p:nvPr/>
        </p:nvSpPr>
        <p:spPr>
          <a:xfrm>
            <a:off x="2615531" y="5154447"/>
            <a:ext cx="609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occupe la troisième place en termes de La qualité vocale MOS de 3,83 vs 4,08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Ooredoo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et 4,17 Orange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48E2EAA3-075C-530D-8B5B-942F1B51329F}"/>
              </a:ext>
            </a:extLst>
          </p:cNvPr>
          <p:cNvSpPr txBox="1"/>
          <p:nvPr/>
        </p:nvSpPr>
        <p:spPr>
          <a:xfrm>
            <a:off x="2638399" y="6097576"/>
            <a:ext cx="62723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est le meilleur opérateur en termes de qualité de signal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EcNo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(-8,24) vs (-8,26) Ooredoo et (-8,67) Orange </a:t>
            </a:r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9577162"/>
              </p:ext>
            </p:extLst>
          </p:nvPr>
        </p:nvGraphicFramePr>
        <p:xfrm>
          <a:off x="9078537" y="1363279"/>
          <a:ext cx="2730675" cy="17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phique 14">
            <a:extLst>
              <a:ext uri="{FF2B5EF4-FFF2-40B4-BE49-F238E27FC236}">
                <a16:creationId xmlns:a16="http://schemas.microsoft.com/office/drawing/2014/main" id="{00000000-0008-0000-03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1034145"/>
              </p:ext>
            </p:extLst>
          </p:nvPr>
        </p:nvGraphicFramePr>
        <p:xfrm>
          <a:off x="9078537" y="3150172"/>
          <a:ext cx="2730675" cy="18056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630064"/>
              </p:ext>
            </p:extLst>
          </p:nvPr>
        </p:nvGraphicFramePr>
        <p:xfrm>
          <a:off x="9146721" y="4955869"/>
          <a:ext cx="2697729" cy="1786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888404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C21C6-2F7B-21DA-7E5B-FE772B718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AA0A9DE0-AC65-9E17-0241-E32216EB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A16AF8E3-C656-E3C4-C454-D859D92B09A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0D2D563-53F4-4C38-597D-B028B2AC1AF5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Résumé : Benchmarking Data 3G/4G/5G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D0C6346-5BC6-FDF0-1BFF-FD66DA888702}"/>
              </a:ext>
            </a:extLst>
          </p:cNvPr>
          <p:cNvSpPr/>
          <p:nvPr/>
        </p:nvSpPr>
        <p:spPr>
          <a:xfrm>
            <a:off x="183254" y="1863471"/>
            <a:ext cx="1542910" cy="443664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3G/4G/5G</a:t>
            </a:r>
          </a:p>
        </p:txBody>
      </p:sp>
      <p:sp>
        <p:nvSpPr>
          <p:cNvPr id="3" name="Flèche : chevron 2">
            <a:extLst>
              <a:ext uri="{FF2B5EF4-FFF2-40B4-BE49-F238E27FC236}">
                <a16:creationId xmlns:a16="http://schemas.microsoft.com/office/drawing/2014/main" id="{4A0218A6-647A-0F32-5C90-8C09A404EC5E}"/>
              </a:ext>
            </a:extLst>
          </p:cNvPr>
          <p:cNvSpPr/>
          <p:nvPr/>
        </p:nvSpPr>
        <p:spPr>
          <a:xfrm>
            <a:off x="1956076" y="2061477"/>
            <a:ext cx="329925" cy="4040628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23A7047-DE7A-9FA1-B8DA-FAEA6A808D3C}"/>
              </a:ext>
            </a:extLst>
          </p:cNvPr>
          <p:cNvSpPr txBox="1"/>
          <p:nvPr/>
        </p:nvSpPr>
        <p:spPr>
          <a:xfrm>
            <a:off x="2367644" y="1903007"/>
            <a:ext cx="19243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Taux de succès(HTTP):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367F1A0-6D3C-2021-92EF-B21C645742C4}"/>
              </a:ext>
            </a:extLst>
          </p:cNvPr>
          <p:cNvSpPr txBox="1"/>
          <p:nvPr/>
        </p:nvSpPr>
        <p:spPr>
          <a:xfrm>
            <a:off x="127268" y="1385666"/>
            <a:ext cx="1819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Technologie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81F1206-23C7-DDE1-CA17-7BE5C180C4A4}"/>
              </a:ext>
            </a:extLst>
          </p:cNvPr>
          <p:cNvCxnSpPr/>
          <p:nvPr/>
        </p:nvCxnSpPr>
        <p:spPr>
          <a:xfrm>
            <a:off x="127274" y="1728953"/>
            <a:ext cx="191277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7D682E3F-BDAA-71DD-2F83-D71B5FC1572F}"/>
              </a:ext>
            </a:extLst>
          </p:cNvPr>
          <p:cNvSpPr txBox="1"/>
          <p:nvPr/>
        </p:nvSpPr>
        <p:spPr>
          <a:xfrm>
            <a:off x="2522371" y="1385666"/>
            <a:ext cx="370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Principales Constatations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D9B8C8D-8064-FB08-6A24-8808FD6815B8}"/>
              </a:ext>
            </a:extLst>
          </p:cNvPr>
          <p:cNvCxnSpPr>
            <a:cxnSpLocks/>
          </p:cNvCxnSpPr>
          <p:nvPr/>
        </p:nvCxnSpPr>
        <p:spPr>
          <a:xfrm>
            <a:off x="2820953" y="1754998"/>
            <a:ext cx="34492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2BA432E6-7031-3759-D42E-4FE6FE671345}"/>
              </a:ext>
            </a:extLst>
          </p:cNvPr>
          <p:cNvSpPr txBox="1"/>
          <p:nvPr/>
        </p:nvSpPr>
        <p:spPr>
          <a:xfrm>
            <a:off x="2367644" y="2358792"/>
            <a:ext cx="58246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TT figure à la 3éme  position en termes de performance d’accessibilité du service Data.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Le taux de succès HTTP 3G &amp; 4G est de 99,08% chez Tunisie Telecom vs 99,76% Ooreddoo vs 99,75% Orange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E5AEFAE-83C3-9D98-68A9-226D3BC2F838}"/>
              </a:ext>
            </a:extLst>
          </p:cNvPr>
          <p:cNvSpPr txBox="1"/>
          <p:nvPr/>
        </p:nvSpPr>
        <p:spPr>
          <a:xfrm>
            <a:off x="2442289" y="3460907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Débit (HTTP):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454A3BF-B467-BE70-826D-FA9319468AE9}"/>
              </a:ext>
            </a:extLst>
          </p:cNvPr>
          <p:cNvSpPr txBox="1"/>
          <p:nvPr/>
        </p:nvSpPr>
        <p:spPr>
          <a:xfrm>
            <a:off x="2367644" y="3962428"/>
            <a:ext cx="587278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u="sng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3G :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Les trois opérateurs n’atteignent pas le seuil de l'INT (10M). TT assure le meilleur débit 3G</a:t>
            </a:r>
          </a:p>
          <a:p>
            <a:endParaRPr lang="fr-FR" sz="1400" dirty="0">
              <a:solidFill>
                <a:schemeClr val="bg2">
                  <a:lumMod val="25000"/>
                </a:schemeClr>
              </a:solidFill>
              <a:latin typeface="Aptos Display" panose="020B00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400" b="1" u="sng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4G : 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TT occupe la 3éme place en termes de débit moyen 4G de 31,31M vs 44,32M pour </a:t>
            </a:r>
            <a:r>
              <a:rPr lang="fr-FR" sz="14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ooredoo</a:t>
            </a: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et 48,28M pour Orange.</a:t>
            </a:r>
          </a:p>
          <a:p>
            <a:endParaRPr lang="fr-FR" sz="1400" dirty="0">
              <a:solidFill>
                <a:schemeClr val="bg2">
                  <a:lumMod val="25000"/>
                </a:schemeClr>
              </a:solidFill>
              <a:latin typeface="Aptos Display" panose="020B0004020202020204" pitchFamily="34" charset="0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DED36C11-7D70-458B-BDA7-047C4DF67E8C}"/>
              </a:ext>
            </a:extLst>
          </p:cNvPr>
          <p:cNvSpPr txBox="1"/>
          <p:nvPr/>
        </p:nvSpPr>
        <p:spPr>
          <a:xfrm>
            <a:off x="8070998" y="2173798"/>
            <a:ext cx="1924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Débit moyen DL 3G 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6D1BCD9-3764-0410-1650-5AF950729B66}"/>
              </a:ext>
            </a:extLst>
          </p:cNvPr>
          <p:cNvSpPr txBox="1"/>
          <p:nvPr/>
        </p:nvSpPr>
        <p:spPr>
          <a:xfrm>
            <a:off x="10143298" y="2186697"/>
            <a:ext cx="1924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Débit MAX DL 3G 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1386F16-6DB9-AB3B-AEB1-8C7527B9D8A8}"/>
              </a:ext>
            </a:extLst>
          </p:cNvPr>
          <p:cNvSpPr txBox="1"/>
          <p:nvPr/>
        </p:nvSpPr>
        <p:spPr>
          <a:xfrm>
            <a:off x="8085784" y="3992878"/>
            <a:ext cx="1924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Débit moyen DL 4G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76A64804-69A6-4E91-9ED3-AC9B34EA2BFD}"/>
              </a:ext>
            </a:extLst>
          </p:cNvPr>
          <p:cNvSpPr txBox="1"/>
          <p:nvPr/>
        </p:nvSpPr>
        <p:spPr>
          <a:xfrm>
            <a:off x="10160532" y="3984376"/>
            <a:ext cx="192435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Débit MAX DL 4G 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D5281E8A-9D9F-4D57-9415-C9F36627D1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191255"/>
              </p:ext>
            </p:extLst>
          </p:nvPr>
        </p:nvGraphicFramePr>
        <p:xfrm>
          <a:off x="8021354" y="2495879"/>
          <a:ext cx="2139178" cy="149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E5B404D8-856B-9B73-840D-7ADBBD8E57B6}"/>
              </a:ext>
            </a:extLst>
          </p:cNvPr>
          <p:cNvSpPr txBox="1"/>
          <p:nvPr/>
        </p:nvSpPr>
        <p:spPr>
          <a:xfrm>
            <a:off x="8569753" y="2559939"/>
            <a:ext cx="5003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/>
              <a:t>5,1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7ABD3DD-7642-CF51-7F20-9E8673305BE7}"/>
              </a:ext>
            </a:extLst>
          </p:cNvPr>
          <p:cNvSpPr txBox="1"/>
          <p:nvPr/>
        </p:nvSpPr>
        <p:spPr>
          <a:xfrm>
            <a:off x="8963692" y="2615185"/>
            <a:ext cx="4034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4,66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E85725C-473A-4543-2EB7-59A3FC718854}"/>
              </a:ext>
            </a:extLst>
          </p:cNvPr>
          <p:cNvSpPr txBox="1"/>
          <p:nvPr/>
        </p:nvSpPr>
        <p:spPr>
          <a:xfrm>
            <a:off x="9379101" y="2752688"/>
            <a:ext cx="4034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/>
              <a:t>3,57</a:t>
            </a:r>
          </a:p>
        </p:txBody>
      </p:sp>
      <p:graphicFrame>
        <p:nvGraphicFramePr>
          <p:cNvPr id="17" name="Graphique 16">
            <a:extLst>
              <a:ext uri="{FF2B5EF4-FFF2-40B4-BE49-F238E27FC236}">
                <a16:creationId xmlns:a16="http://schemas.microsoft.com/office/drawing/2014/main" id="{64B251EE-4B4C-4A70-A606-7CA16E927D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429113"/>
              </p:ext>
            </p:extLst>
          </p:nvPr>
        </p:nvGraphicFramePr>
        <p:xfrm>
          <a:off x="9945708" y="2324030"/>
          <a:ext cx="2196648" cy="1638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0" name="Graphique 19">
            <a:extLst>
              <a:ext uri="{FF2B5EF4-FFF2-40B4-BE49-F238E27FC236}">
                <a16:creationId xmlns:a16="http://schemas.microsoft.com/office/drawing/2014/main" id="{51E46B2C-7AF5-4210-B6EB-58CD71212C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495001"/>
              </p:ext>
            </p:extLst>
          </p:nvPr>
        </p:nvGraphicFramePr>
        <p:xfrm>
          <a:off x="8099390" y="4191746"/>
          <a:ext cx="1975178" cy="1388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Graphique 20">
            <a:extLst>
              <a:ext uri="{FF2B5EF4-FFF2-40B4-BE49-F238E27FC236}">
                <a16:creationId xmlns:a16="http://schemas.microsoft.com/office/drawing/2014/main" id="{8F6D22A5-C627-484F-B461-56A56DC5B5D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300454"/>
              </p:ext>
            </p:extLst>
          </p:nvPr>
        </p:nvGraphicFramePr>
        <p:xfrm>
          <a:off x="9990358" y="4218616"/>
          <a:ext cx="2201642" cy="138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08696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AA720-A3BA-37A7-9EB8-930F1D45B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EC737014-0B17-ADF4-EE5E-293B9ECCA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411" y="2488036"/>
            <a:ext cx="3811164" cy="3509170"/>
          </a:xfrm>
          <a:prstGeom prst="rect">
            <a:avLst/>
          </a:prstGeom>
        </p:spPr>
      </p:pic>
      <p:pic>
        <p:nvPicPr>
          <p:cNvPr id="21" name="Image 20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1838EE23-D7A9-96C9-7CF2-439677BA5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897" y="2499744"/>
            <a:ext cx="4192556" cy="3509170"/>
          </a:xfrm>
          <a:prstGeom prst="rect">
            <a:avLst/>
          </a:prstGeom>
        </p:spPr>
      </p:pic>
      <p:pic>
        <p:nvPicPr>
          <p:cNvPr id="4" name="Image 3" descr="Une image contenant carte, texte, atlas&#10;&#10;Le contenu généré par l’IA peut être incorrect.">
            <a:extLst>
              <a:ext uri="{FF2B5EF4-FFF2-40B4-BE49-F238E27FC236}">
                <a16:creationId xmlns:a16="http://schemas.microsoft.com/office/drawing/2014/main" id="{A73F8227-E34D-340E-2F87-77A072778D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54" y="2476328"/>
            <a:ext cx="3455685" cy="3532586"/>
          </a:xfrm>
          <a:prstGeom prst="rect">
            <a:avLst/>
          </a:prstGeom>
        </p:spPr>
      </p:pic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E5EAAA54-2798-54ED-0EC5-394FED0A7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CF525847-1D97-BCC7-B5D5-6C02C672D771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68ACE3B-D343-A24E-97AD-C0E17C5A884B}"/>
              </a:ext>
            </a:extLst>
          </p:cNvPr>
          <p:cNvSpPr txBox="1"/>
          <p:nvPr/>
        </p:nvSpPr>
        <p:spPr>
          <a:xfrm>
            <a:off x="839755" y="391406"/>
            <a:ext cx="10258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sz="2800" dirty="0"/>
              <a:t>Benchmarking 5G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4B8C3D1-9627-86CE-74DF-3D9594405F06}"/>
              </a:ext>
            </a:extLst>
          </p:cNvPr>
          <p:cNvSpPr txBox="1"/>
          <p:nvPr/>
        </p:nvSpPr>
        <p:spPr>
          <a:xfrm>
            <a:off x="361950" y="1110701"/>
            <a:ext cx="1010799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6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Ooreddo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présente le meilleur taux de pénétration 5G au niveau Ben Arous.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51% du Traffic Data de TT est véhiculé sur la 5G.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Ooreddo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déploie que la tech 5G TDD au niveau Ben Arous.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22CF503B-7BA9-45BF-BAA7-AC13635AAFF3}"/>
              </a:ext>
            </a:extLst>
          </p:cNvPr>
          <p:cNvSpPr/>
          <p:nvPr/>
        </p:nvSpPr>
        <p:spPr>
          <a:xfrm>
            <a:off x="183254" y="2499744"/>
            <a:ext cx="452437" cy="36043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/>
              <a:t>TT</a:t>
            </a:r>
            <a:endParaRPr lang="fr-FR" sz="1100" b="1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847C7317-599A-4C6D-B6A3-76FB7B269DD8}"/>
              </a:ext>
            </a:extLst>
          </p:cNvPr>
          <p:cNvSpPr/>
          <p:nvPr/>
        </p:nvSpPr>
        <p:spPr>
          <a:xfrm>
            <a:off x="3853139" y="2499744"/>
            <a:ext cx="542397" cy="342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OO</a:t>
            </a:r>
            <a:endParaRPr lang="fr-FR" sz="1100" b="1" dirty="0"/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A83A4226-060F-4CEC-99CA-8B36872813BB}"/>
              </a:ext>
            </a:extLst>
          </p:cNvPr>
          <p:cNvSpPr/>
          <p:nvPr/>
        </p:nvSpPr>
        <p:spPr>
          <a:xfrm>
            <a:off x="8299411" y="2493183"/>
            <a:ext cx="546481" cy="355922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/>
              <a:t>OR</a:t>
            </a:r>
            <a:endParaRPr lang="fr-FR" sz="1100" b="1"/>
          </a:p>
        </p:txBody>
      </p:sp>
      <p:pic>
        <p:nvPicPr>
          <p:cNvPr id="12" name="Image 11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EF1B538E-E672-C1F9-C603-2DCB058E5A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020" y="2468811"/>
            <a:ext cx="1534919" cy="750252"/>
          </a:xfrm>
          <a:prstGeom prst="rect">
            <a:avLst/>
          </a:prstGeom>
        </p:spPr>
      </p:pic>
      <p:pic>
        <p:nvPicPr>
          <p:cNvPr id="24" name="Image 23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62EECE28-4CBB-7469-12CE-14CCC41269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588" y="2485647"/>
            <a:ext cx="1685865" cy="817389"/>
          </a:xfrm>
          <a:prstGeom prst="rect">
            <a:avLst/>
          </a:prstGeom>
        </p:spPr>
      </p:pic>
      <p:pic>
        <p:nvPicPr>
          <p:cNvPr id="30" name="Image 29" descr="Une image contenant texte, Polic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379293A-0633-5C73-5F0F-62808D5032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228" y="2476327"/>
            <a:ext cx="1455387" cy="69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5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4A592-4C7A-3FC0-45E1-FB0A674F5E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B2E062E-8893-384F-2621-B20941D3D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30" y="1867692"/>
            <a:ext cx="3563251" cy="455734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6B477E3-FF8C-3732-CED4-76D4CE7834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494" y="1874433"/>
            <a:ext cx="3937116" cy="4523638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648074-80DA-A7C2-6479-28C69D2D0C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0323" y="1874433"/>
            <a:ext cx="3782057" cy="4516897"/>
          </a:xfrm>
          <a:prstGeom prst="rect">
            <a:avLst/>
          </a:prstGeom>
        </p:spPr>
      </p:pic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34F6EC74-8629-E66E-26A8-11A593049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6D3A76F8-195E-E75D-68B6-5131E10E2A5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EDB4209-C532-01A5-54BD-06EC93409E33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Couverture GSM par opérateur </a:t>
            </a:r>
            <a:endParaRPr lang="fr-FR" sz="2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44232EF9-5AD5-26A6-C884-A5129F2D1937}"/>
              </a:ext>
            </a:extLst>
          </p:cNvPr>
          <p:cNvSpPr txBox="1"/>
          <p:nvPr/>
        </p:nvSpPr>
        <p:spPr>
          <a:xfrm>
            <a:off x="366060" y="1247383"/>
            <a:ext cx="10592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assure la meilleure couverture 2G Sur Ben Arous. 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BF1C1B2A-89E1-06A7-8F06-772B3051A671}"/>
              </a:ext>
            </a:extLst>
          </p:cNvPr>
          <p:cNvSpPr/>
          <p:nvPr/>
        </p:nvSpPr>
        <p:spPr>
          <a:xfrm>
            <a:off x="150430" y="1887917"/>
            <a:ext cx="452437" cy="36043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TT</a:t>
            </a:r>
            <a:endParaRPr lang="fr-FR" sz="1100" b="1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F7BF14C-E777-19D3-26BB-CC7F04B78639}"/>
              </a:ext>
            </a:extLst>
          </p:cNvPr>
          <p:cNvSpPr/>
          <p:nvPr/>
        </p:nvSpPr>
        <p:spPr>
          <a:xfrm>
            <a:off x="4037494" y="1894658"/>
            <a:ext cx="542397" cy="342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OO</a:t>
            </a:r>
            <a:endParaRPr lang="fr-FR" sz="1100" b="1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8027AEE1-1BE1-72BA-BE3C-4E9FE7D752EA}"/>
              </a:ext>
            </a:extLst>
          </p:cNvPr>
          <p:cNvSpPr/>
          <p:nvPr/>
        </p:nvSpPr>
        <p:spPr>
          <a:xfrm>
            <a:off x="8330323" y="1892428"/>
            <a:ext cx="546481" cy="355922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OR</a:t>
            </a:r>
            <a:endParaRPr lang="fr-FR" sz="1100" b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00665CB-E7A6-3D7E-8A34-E4EFAC091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0300" y="1867693"/>
            <a:ext cx="1313381" cy="69351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27CD2C48-706A-5D1D-EABB-88D34FBA39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4581" y="1867692"/>
            <a:ext cx="1387029" cy="6935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38A0E0AC-A93E-FFCC-A859-1E023AE8CC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8000" y="1887917"/>
            <a:ext cx="1495872" cy="72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645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1167B-0C6D-5DEF-595F-5D02B1D72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90D847DB-DE46-3075-B10E-387780B31F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04" y="1865700"/>
            <a:ext cx="3804398" cy="479902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6056D9D-1519-3E21-6746-C07C4DE46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696" y="1858237"/>
            <a:ext cx="3804533" cy="47823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C0BE70-0C03-81D4-FD9E-595EE1BB70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1918" y="1826271"/>
            <a:ext cx="3804533" cy="4782389"/>
          </a:xfrm>
          <a:prstGeom prst="rect">
            <a:avLst/>
          </a:prstGeom>
        </p:spPr>
      </p:pic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6505A334-3F91-FCEC-BECD-ADB32331E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8F459857-0288-F10D-6EFF-4C7091E42FD3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545EF0-95B3-BC34-AFDB-0432552A270E}"/>
              </a:ext>
            </a:extLst>
          </p:cNvPr>
          <p:cNvSpPr txBox="1"/>
          <p:nvPr/>
        </p:nvSpPr>
        <p:spPr>
          <a:xfrm>
            <a:off x="787460" y="217374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/>
              <a:t>Couverture UMTS par opérateur </a:t>
            </a:r>
            <a:endParaRPr lang="fr-FR" sz="2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5F77564-C1F6-07A4-20FF-255A86B966B4}"/>
              </a:ext>
            </a:extLst>
          </p:cNvPr>
          <p:cNvSpPr txBox="1"/>
          <p:nvPr/>
        </p:nvSpPr>
        <p:spPr>
          <a:xfrm>
            <a:off x="300745" y="1061234"/>
            <a:ext cx="105925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assure la meilleure couverture 3G Sur Ben Arous.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Couverture </a:t>
            </a:r>
            <a:r>
              <a:rPr lang="fr-FR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outdoor</a:t>
            </a: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(% &gt; 90 dbm) : TT 98,65 %, OO 97,72%, OR 90%  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C2737D93-5A74-2544-2262-E156520AC417}"/>
              </a:ext>
            </a:extLst>
          </p:cNvPr>
          <p:cNvSpPr/>
          <p:nvPr/>
        </p:nvSpPr>
        <p:spPr>
          <a:xfrm>
            <a:off x="183254" y="1849421"/>
            <a:ext cx="452437" cy="36043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TT</a:t>
            </a:r>
            <a:endParaRPr lang="fr-FR" sz="1100" b="1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2AB75F88-57A3-F2BE-2D4F-5FC1C4F8FF22}"/>
              </a:ext>
            </a:extLst>
          </p:cNvPr>
          <p:cNvSpPr/>
          <p:nvPr/>
        </p:nvSpPr>
        <p:spPr>
          <a:xfrm>
            <a:off x="4222696" y="1858237"/>
            <a:ext cx="542397" cy="342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OO</a:t>
            </a:r>
            <a:endParaRPr lang="fr-FR" sz="1100" b="1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8CAD6D12-E11C-1C74-79FA-04D4A969A4C1}"/>
              </a:ext>
            </a:extLst>
          </p:cNvPr>
          <p:cNvSpPr/>
          <p:nvPr/>
        </p:nvSpPr>
        <p:spPr>
          <a:xfrm>
            <a:off x="8218799" y="1818663"/>
            <a:ext cx="546481" cy="355922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OR</a:t>
            </a:r>
            <a:endParaRPr lang="fr-FR" sz="1100" b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31274D8-4D1B-9A95-D477-BFD406883B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0050" y="1858237"/>
            <a:ext cx="1253151" cy="78981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E9F3AFC-774B-9EC6-C6AE-F0D15A24AB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187" y="1865700"/>
            <a:ext cx="1307042" cy="78235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FE2AC23-B51B-A373-B17B-5C35D01DB16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41829" y="1818664"/>
            <a:ext cx="1394622" cy="82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456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E7CE5-6017-A1B8-9FB6-6EA64A76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F50857CA-3D2E-B5F2-2765-BA268341D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84" y="1959473"/>
            <a:ext cx="3749096" cy="468115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E7C2F42-487B-C68D-DF26-2C7B6E1F1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52" y="1959473"/>
            <a:ext cx="3749096" cy="468115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EA5EF75-594E-A6AE-0275-BCFB90F3C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652" y="2033640"/>
            <a:ext cx="3749096" cy="4606984"/>
          </a:xfrm>
          <a:prstGeom prst="rect">
            <a:avLst/>
          </a:prstGeom>
        </p:spPr>
      </p:pic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BAE3FF27-0EDE-9D37-A4F4-F763DB3F4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A6C6DAE8-DE32-C021-C0C2-16CAFD5EE19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306076E-9EF5-10B0-FF5B-7FB6261EABB6}"/>
              </a:ext>
            </a:extLst>
          </p:cNvPr>
          <p:cNvSpPr txBox="1"/>
          <p:nvPr/>
        </p:nvSpPr>
        <p:spPr>
          <a:xfrm>
            <a:off x="787460" y="217374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Couverture LTE par opérateur </a:t>
            </a:r>
            <a:endParaRPr lang="fr-FR" sz="28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9FBBA00-2B67-B7B6-A4D5-FF2E54C3ED10}"/>
              </a:ext>
            </a:extLst>
          </p:cNvPr>
          <p:cNvSpPr txBox="1"/>
          <p:nvPr/>
        </p:nvSpPr>
        <p:spPr>
          <a:xfrm>
            <a:off x="323095" y="1117381"/>
            <a:ext cx="10592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assure la meilleure couverture 4G au niveau de Ben Arous.</a:t>
            </a:r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DE74A33D-B5FC-64D1-F438-7F2F9A327E69}"/>
              </a:ext>
            </a:extLst>
          </p:cNvPr>
          <p:cNvSpPr/>
          <p:nvPr/>
        </p:nvSpPr>
        <p:spPr>
          <a:xfrm>
            <a:off x="122684" y="2057629"/>
            <a:ext cx="452437" cy="36043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TT</a:t>
            </a:r>
            <a:endParaRPr lang="fr-FR" sz="1100" b="1" dirty="0"/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C7662ED3-A60E-925B-884F-8286033BE03E}"/>
              </a:ext>
            </a:extLst>
          </p:cNvPr>
          <p:cNvSpPr/>
          <p:nvPr/>
        </p:nvSpPr>
        <p:spPr>
          <a:xfrm>
            <a:off x="4221452" y="1959473"/>
            <a:ext cx="542397" cy="342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OO</a:t>
            </a:r>
            <a:endParaRPr lang="fr-FR" sz="1100" b="1" dirty="0"/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307A4788-5313-BE68-BCD4-B88CEE5CD67B}"/>
              </a:ext>
            </a:extLst>
          </p:cNvPr>
          <p:cNvSpPr/>
          <p:nvPr/>
        </p:nvSpPr>
        <p:spPr>
          <a:xfrm>
            <a:off x="8201652" y="1998883"/>
            <a:ext cx="546481" cy="355922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OR</a:t>
            </a:r>
            <a:endParaRPr lang="fr-FR" sz="1100" b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043AD5D-E041-8660-3B80-0AB825847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1759" y="1959473"/>
            <a:ext cx="1207835" cy="7621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E437988-198E-227F-8D12-CA0B3774305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62713" y="1946508"/>
            <a:ext cx="1207835" cy="67532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A80CC28-A2D6-1274-212C-C7E86BA460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96880" y="2033640"/>
            <a:ext cx="1353868" cy="72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78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DF6B2ED3-A23D-8F1F-F095-B1C42AF09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6554BF41-9721-7B98-200A-B8C5010A13C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7150A86E-4596-6A27-2855-06D1A795D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278D6E84-3913-8701-8A81-77720B742E45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66AAECE5-5A56-D865-2D54-38ED76B537B9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E8455ED9-9C8A-7F15-0D01-5EB2F80CDE8E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56D5EDB7-5CE6-0C76-3FFE-D0A04C9D57EF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3B98F283-2A8C-FBFD-F44D-474FA2AA3CEF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A9CC02E7-0FB3-8073-C84C-FD63B575B2CB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BA28E4B4-7BA0-AF37-4659-C71D7D90DBA7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E0853192-8795-01C3-09B0-2D414B8D4581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9EC82C16-2DC0-3248-22A3-496565F74B9B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49DA4C44-78E3-DE2C-3E79-6EF2D73EA2C2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904BB902-3983-FE96-451A-7F17EBB90B8B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E5A9B2FE-66F9-37DC-3EB9-64B03959F0C5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2C37845C-93DD-E11B-503D-4BF93E0EE87C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E4B0035A-6705-01CE-DE8E-BD0F7172C750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5660190B-499D-D5DC-C075-A7B768A04EB6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9F4AA43A-37CD-7CD4-E7A8-CE45C91CEDE8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4E189447-8A35-D453-9ADD-005752C40DF4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8E4CC3D9-9565-C10F-9EBA-99F96D3A4529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5A69D8D6-566D-9B56-6C5B-985D78BBF333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51EF0CF4-AAF2-7BEC-5CD0-07A8CF08801C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A2F78749-F40F-A517-784D-32B2DBE85F56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CB903AF5-3951-91FE-1567-83A28E67658D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2E1978F4-175C-3E91-41FE-1D1E59E06CC5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E2C31D95-9633-0D4A-3B60-12A20714F738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B6CDC51F-6EB9-0071-20D5-5554CBF2B1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0080D4B-6C2F-0189-4CB4-88548DE0CC24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B50280-FFB8-674B-031E-7DEC059105B0}"/>
              </a:ext>
            </a:extLst>
          </p:cNvPr>
          <p:cNvSpPr txBox="1"/>
          <p:nvPr/>
        </p:nvSpPr>
        <p:spPr>
          <a:xfrm>
            <a:off x="3425428" y="2934474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414141"/>
                </a:solidFill>
                <a:latin typeface="Verdana"/>
              </a:rPr>
              <a:t>Observation</a:t>
            </a:r>
          </a:p>
        </p:txBody>
      </p:sp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86B679C-CBCC-B0D2-224D-291D0E965524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13" y="2290732"/>
            <a:ext cx="1656817" cy="165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059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A0782-1B75-8032-2CFD-825A37E42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84EAA145-31A2-2AC0-3304-39AB62E64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A4E40910-BBF7-B373-51B0-EC20A3763BE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DB1C16E-1D2F-64AD-2176-BDA1EADC4831}"/>
              </a:ext>
            </a:extLst>
          </p:cNvPr>
          <p:cNvSpPr txBox="1"/>
          <p:nvPr/>
        </p:nvSpPr>
        <p:spPr>
          <a:xfrm>
            <a:off x="839755" y="391406"/>
            <a:ext cx="10258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sz="2800" dirty="0"/>
              <a:t>Call Setup Time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C26A2F8-4795-7CE5-BE52-1D1C067151B2}"/>
              </a:ext>
            </a:extLst>
          </p:cNvPr>
          <p:cNvSpPr txBox="1"/>
          <p:nvPr/>
        </p:nvSpPr>
        <p:spPr>
          <a:xfrm>
            <a:off x="283642" y="1698721"/>
            <a:ext cx="10258840" cy="153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TT présente le plus élevé call setup time. 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Etude End to End pour améliorer le call setup time :Radio, Tx, CN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RACH performances, RRC/RAB/Paging performances</a:t>
            </a:r>
          </a:p>
          <a:p>
            <a:pPr marL="285750" indent="-285750" algn="just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Auditer RWR, RIM setting, CFBF setting 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584784"/>
              </p:ext>
            </p:extLst>
          </p:nvPr>
        </p:nvGraphicFramePr>
        <p:xfrm>
          <a:off x="762374" y="3686124"/>
          <a:ext cx="4746659" cy="255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5">
            <a:extLst>
              <a:ext uri="{FF2B5EF4-FFF2-40B4-BE49-F238E27FC236}">
                <a16:creationId xmlns:a16="http://schemas.microsoft.com/office/drawing/2014/main" id="{00000000-0008-0000-0300-00001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6472666"/>
              </p:ext>
            </p:extLst>
          </p:nvPr>
        </p:nvGraphicFramePr>
        <p:xfrm>
          <a:off x="6501224" y="3625077"/>
          <a:ext cx="4717025" cy="257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753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F0C91FF8-9759-C49B-9393-34FBA3F56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06A52AA3-6FD5-4D80-B47B-CA3A1019730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462E70CE-E78C-15CA-EC44-4F2EBA2504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0740D814-AD6D-7486-25DE-D40EC3115552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48A3EDB0-4ECF-09C4-FB68-D585A50EF462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6685C2C9-CEA6-7E4E-FAA1-33F4B29FAC89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DD09C39D-9235-6474-D884-06F22C8B77A1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892BB29C-644E-C1DE-447A-7B87D8CBDD00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1616C9F6-990F-524F-3490-115DFD75590F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BF7F12F9-BCDB-2517-9DF5-5735AE3F7298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0DD7D471-784C-1E45-6C24-5205C0DD8B09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0755108C-E86A-96CA-7649-A00E156CAA63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29BEBE74-10AC-6014-7AEA-8CD85D8E8D4F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3E3006E1-E1D5-DA75-1AA2-0329D0E39F3E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7E299C56-5068-7A86-6197-8608E49EBE88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0B9B750B-616F-87D7-96C4-DC548BC7E2A6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7E701013-1B11-32D6-DC16-87542615BDAE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928B8482-8067-D3EC-A242-7F1D95BE82DD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0AA1CE3D-1C89-0D6A-DB93-761DE2EA9408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1A1C8D50-3BB2-66EB-012F-393D3378F5D3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60AA07F8-F4DE-AB12-D053-F57DC2148F2E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4CF2C0C2-5FCD-8944-0616-2E661E841F8F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101583D6-BEF6-5A3E-B20C-931046B34F0D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10347545-7D66-EF6D-5E86-56EE32EAA929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3A6174F5-64AC-92E5-4719-AD5988235938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33E93A97-B2C6-16A3-A5DC-B4671A79D37E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D46D90D4-E6B6-832F-0348-7C66E9F12E1E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CB4B5497-0045-97C9-B401-A443190D11BD}"/>
              </a:ext>
            </a:extLst>
          </p:cNvPr>
          <p:cNvSpPr txBox="1"/>
          <p:nvPr/>
        </p:nvSpPr>
        <p:spPr>
          <a:xfrm>
            <a:off x="1651634" y="518740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Plan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F0979D0-DC4E-B58C-CDF6-2D81C449DC1E}"/>
              </a:ext>
            </a:extLst>
          </p:cNvPr>
          <p:cNvSpPr txBox="1"/>
          <p:nvPr/>
        </p:nvSpPr>
        <p:spPr>
          <a:xfrm>
            <a:off x="1719950" y="1424252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1270"/>
              </a:spcBef>
            </a:pPr>
            <a:r>
              <a:rPr lang="fr-FR" dirty="0">
                <a:solidFill>
                  <a:srgbClr val="414141"/>
                </a:solidFill>
                <a:latin typeface="Verdana"/>
              </a:rPr>
              <a:t>Contexte et Objectifs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7552F3-83BB-0899-06E4-5680503CC91F}"/>
              </a:ext>
            </a:extLst>
          </p:cNvPr>
          <p:cNvSpPr txBox="1"/>
          <p:nvPr/>
        </p:nvSpPr>
        <p:spPr>
          <a:xfrm>
            <a:off x="1719950" y="2240751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0000"/>
              </a:lnSpc>
              <a:spcBef>
                <a:spcPts val="1270"/>
              </a:spcBef>
            </a:pPr>
            <a:r>
              <a:rPr lang="fr-FR" dirty="0">
                <a:solidFill>
                  <a:srgbClr val="414141"/>
                </a:solidFill>
                <a:latin typeface="Verdana"/>
                <a:cs typeface="Verdana"/>
              </a:rPr>
              <a:t>Score</a:t>
            </a:r>
            <a:r>
              <a:rPr lang="fr-FR" spc="-10" dirty="0">
                <a:solidFill>
                  <a:srgbClr val="414141"/>
                </a:solidFill>
                <a:latin typeface="Verdana"/>
                <a:cs typeface="Verdana"/>
              </a:rPr>
              <a:t> </a:t>
            </a:r>
            <a:r>
              <a:rPr lang="fr-FR" dirty="0">
                <a:solidFill>
                  <a:srgbClr val="414141"/>
                </a:solidFill>
                <a:latin typeface="Verdana"/>
                <a:cs typeface="Verdana"/>
              </a:rPr>
              <a:t>et</a:t>
            </a:r>
            <a:r>
              <a:rPr lang="fr-FR" spc="-35" dirty="0">
                <a:solidFill>
                  <a:srgbClr val="414141"/>
                </a:solidFill>
                <a:latin typeface="Verdana"/>
                <a:cs typeface="Verdana"/>
              </a:rPr>
              <a:t> </a:t>
            </a:r>
            <a:r>
              <a:rPr lang="fr-FR" spc="-10" dirty="0">
                <a:solidFill>
                  <a:srgbClr val="414141"/>
                </a:solidFill>
                <a:latin typeface="Verdana"/>
                <a:cs typeface="Verdana"/>
              </a:rPr>
              <a:t>résumé</a:t>
            </a:r>
            <a:endParaRPr lang="fr-FR" dirty="0"/>
          </a:p>
        </p:txBody>
      </p: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AFCF6A99-E096-76B7-298F-03140171F2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81D73EE8-4E5A-5D9B-6722-2CF16621D6A7}"/>
              </a:ext>
            </a:extLst>
          </p:cNvPr>
          <p:cNvSpPr/>
          <p:nvPr/>
        </p:nvSpPr>
        <p:spPr>
          <a:xfrm>
            <a:off x="1033626" y="3056181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D6A8068C-30AF-DE32-1F94-4DB0979F5F5F}"/>
              </a:ext>
            </a:extLst>
          </p:cNvPr>
          <p:cNvSpPr/>
          <p:nvPr/>
        </p:nvSpPr>
        <p:spPr>
          <a:xfrm>
            <a:off x="1033626" y="2181562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0380D1A-068B-E71C-C871-C932906A092F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64" y="2240751"/>
            <a:ext cx="466395" cy="466395"/>
          </a:xfrm>
          <a:prstGeom prst="rect">
            <a:avLst/>
          </a:prstGeom>
        </p:spPr>
      </p:pic>
      <p:pic>
        <p:nvPicPr>
          <p:cNvPr id="22" name="Image 21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4CCFA617-CCFC-1C16-2BEF-F415AF6A50F5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397" y="3110103"/>
            <a:ext cx="471463" cy="47146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F0CC3070-3D03-02AE-DCA5-8E1E8B7C9F59}"/>
              </a:ext>
            </a:extLst>
          </p:cNvPr>
          <p:cNvSpPr/>
          <p:nvPr/>
        </p:nvSpPr>
        <p:spPr>
          <a:xfrm>
            <a:off x="1025557" y="1306943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DB887D19-C7B8-8EC7-6334-B8293E5DC5D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95" y="1366132"/>
            <a:ext cx="466395" cy="46639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46116875-B5BA-125C-BFD4-18F3F0330CD2}"/>
              </a:ext>
            </a:extLst>
          </p:cNvPr>
          <p:cNvSpPr/>
          <p:nvPr/>
        </p:nvSpPr>
        <p:spPr>
          <a:xfrm>
            <a:off x="1033626" y="3923334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AA6053E9-C837-BC7B-0097-312E594443D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32" y="3967806"/>
            <a:ext cx="479487" cy="47948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1EE5F5E-E630-4280-FCB0-891CBA09313D}"/>
              </a:ext>
            </a:extLst>
          </p:cNvPr>
          <p:cNvSpPr txBox="1"/>
          <p:nvPr/>
        </p:nvSpPr>
        <p:spPr>
          <a:xfrm>
            <a:off x="1719950" y="3155835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14141"/>
                </a:solidFill>
                <a:latin typeface="Verdana"/>
              </a:rPr>
              <a:t>Résumé KPIs Couverture, Voix et Data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6571F6E9-B892-BE04-AC1A-9E9E5948D536}"/>
              </a:ext>
            </a:extLst>
          </p:cNvPr>
          <p:cNvSpPr txBox="1"/>
          <p:nvPr/>
        </p:nvSpPr>
        <p:spPr>
          <a:xfrm>
            <a:off x="1811232" y="4070919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14141"/>
                </a:solidFill>
                <a:latin typeface="Verdana"/>
              </a:rPr>
              <a:t>Observation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C144FAEC-F07D-5ADD-F12E-EEABE51A60C2}"/>
              </a:ext>
            </a:extLst>
          </p:cNvPr>
          <p:cNvSpPr txBox="1"/>
          <p:nvPr/>
        </p:nvSpPr>
        <p:spPr>
          <a:xfrm>
            <a:off x="1811232" y="4886787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414141"/>
                </a:solidFill>
                <a:latin typeface="Verdana"/>
              </a:rPr>
              <a:t>Conclusion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E478D10D-77BB-63D6-CD2B-4C976000CA44}"/>
              </a:ext>
            </a:extLst>
          </p:cNvPr>
          <p:cNvSpPr/>
          <p:nvPr/>
        </p:nvSpPr>
        <p:spPr>
          <a:xfrm>
            <a:off x="1025339" y="4779696"/>
            <a:ext cx="576072" cy="584775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089C6B5D-AD7D-028A-4EBD-A93E7B9BC55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10" y="4849463"/>
            <a:ext cx="436896" cy="43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116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18DC7-EF21-1BDD-033F-1256027AC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031D8A3F-5111-4F36-DB76-BC1AE6504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38EEE3BA-85A2-86B8-4969-F76A88F8DC1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9B3B131-37F4-0C8F-0AE9-298C8EC0C0A1}"/>
              </a:ext>
            </a:extLst>
          </p:cNvPr>
          <p:cNvSpPr txBox="1"/>
          <p:nvPr/>
        </p:nvSpPr>
        <p:spPr>
          <a:xfrm>
            <a:off x="414494" y="1767007"/>
            <a:ext cx="10684101" cy="11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TT Présente le MOS le plus dégradé à cause de l'utilisation du NB-AMR.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Les autres opérateurs utilisent le HD-Voice (AMR WB).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Il est fortement recommandé d’accélérer le déploiement du Volte.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1CFBCB2-7AFC-075F-BCAC-9E629460256E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Qualité Vocal MOS</a:t>
            </a:r>
            <a:endParaRPr lang="fr-FR" sz="2800" dirty="0"/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3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3556631"/>
              </p:ext>
            </p:extLst>
          </p:nvPr>
        </p:nvGraphicFramePr>
        <p:xfrm>
          <a:off x="7012205" y="1611841"/>
          <a:ext cx="4765301" cy="224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00000000-0008-0000-03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6959123"/>
              </p:ext>
            </p:extLst>
          </p:nvPr>
        </p:nvGraphicFramePr>
        <p:xfrm>
          <a:off x="7033060" y="4139493"/>
          <a:ext cx="4765301" cy="224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" name="Image 1" descr="Une image contenant texte, nombre, lign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E1FB964-C97D-45E2-4E00-B933F1EAC2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494" y="3429000"/>
            <a:ext cx="7341893" cy="2189657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2C0E4B29-DC65-1330-E2FB-15DD58DAF3A5}"/>
              </a:ext>
            </a:extLst>
          </p:cNvPr>
          <p:cNvSpPr/>
          <p:nvPr/>
        </p:nvSpPr>
        <p:spPr>
          <a:xfrm>
            <a:off x="-7537" y="3441126"/>
            <a:ext cx="422031" cy="578216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 b="1" dirty="0"/>
          </a:p>
          <a:p>
            <a:pPr algn="ctr"/>
            <a:r>
              <a:rPr lang="fr-FR" sz="1400" b="1" dirty="0"/>
              <a:t>TT</a:t>
            </a:r>
          </a:p>
          <a:p>
            <a:pPr algn="ctr"/>
            <a:endParaRPr lang="fr-FR" sz="1050" b="1" dirty="0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5D90343A-2C2B-2292-2434-A45D7C4888FB}"/>
              </a:ext>
            </a:extLst>
          </p:cNvPr>
          <p:cNvSpPr/>
          <p:nvPr/>
        </p:nvSpPr>
        <p:spPr>
          <a:xfrm>
            <a:off x="-7537" y="4277679"/>
            <a:ext cx="422031" cy="578215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50" b="1" dirty="0"/>
          </a:p>
          <a:p>
            <a:pPr algn="ctr"/>
            <a:r>
              <a:rPr lang="fr-FR" sz="1050" b="1" dirty="0"/>
              <a:t>OO</a:t>
            </a:r>
            <a:endParaRPr lang="fr-FR" sz="800" b="1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D7E87D7-3C34-6A55-C0C7-A90CC0776022}"/>
              </a:ext>
            </a:extLst>
          </p:cNvPr>
          <p:cNvSpPr/>
          <p:nvPr/>
        </p:nvSpPr>
        <p:spPr>
          <a:xfrm>
            <a:off x="1" y="5040441"/>
            <a:ext cx="414494" cy="578216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050" b="1" dirty="0"/>
          </a:p>
          <a:p>
            <a:pPr algn="ctr"/>
            <a:r>
              <a:rPr lang="fr-FR" sz="1050" b="1" dirty="0"/>
              <a:t>OR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1683114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D7F8A-D4C7-30A0-7704-0F3FE1BC8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D77AC071-5A2A-15F4-DC9B-20D8C83D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06335D23-31A0-7874-7F41-E11C3F832A4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4C0D70B-8920-71BE-FFB9-3CCD566BC4FE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Pilot pollution</a:t>
            </a:r>
            <a:endParaRPr lang="fr-FR" sz="2800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1FC9AE4-BAEF-8584-6311-0158280745FF}"/>
              </a:ext>
            </a:extLst>
          </p:cNvPr>
          <p:cNvSpPr txBox="1"/>
          <p:nvPr/>
        </p:nvSpPr>
        <p:spPr>
          <a:xfrm>
            <a:off x="183255" y="2164585"/>
            <a:ext cx="6014060" cy="1441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endParaRPr lang="fr-FR" sz="12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29,12% des échantillons ont Pilot pollution supérieur ou égale à 5.</a:t>
            </a:r>
          </a:p>
          <a:p>
            <a:pPr marL="285750" indent="-285750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Mener une étude des overshooter pour avoir une dominance et réduire les interférences. </a:t>
            </a:r>
          </a:p>
        </p:txBody>
      </p:sp>
      <p:pic>
        <p:nvPicPr>
          <p:cNvPr id="4" name="Image 3" descr="Une image contenant texte, carte, atlas&#10;&#10;Le contenu généré par l’IA peut être incorrect.">
            <a:extLst>
              <a:ext uri="{FF2B5EF4-FFF2-40B4-BE49-F238E27FC236}">
                <a16:creationId xmlns:a16="http://schemas.microsoft.com/office/drawing/2014/main" id="{5AC5DED4-C233-403A-8F55-8164B221E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8640" y="1322162"/>
            <a:ext cx="4564706" cy="5362632"/>
          </a:xfrm>
          <a:prstGeom prst="rect">
            <a:avLst/>
          </a:prstGeom>
        </p:spPr>
      </p:pic>
      <p:pic>
        <p:nvPicPr>
          <p:cNvPr id="8" name="Image 7" descr="Une image contenant texte, capture d’écran, Police, nombre&#10;&#10;Le contenu généré par l’IA peut être incorrect.">
            <a:extLst>
              <a:ext uri="{FF2B5EF4-FFF2-40B4-BE49-F238E27FC236}">
                <a16:creationId xmlns:a16="http://schemas.microsoft.com/office/drawing/2014/main" id="{7B34BF8E-8ABB-C952-B6EC-E3EE95E99A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9948" y="1311657"/>
            <a:ext cx="1413397" cy="14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960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F0664-3289-56A7-793B-2E653FF98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9E27340B-5FD7-38C1-5C55-EB4474AB0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DD6B49E4-A0C5-63F1-F61B-647B48CCC46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7A65E09-47F1-7631-271C-2F345F3208D5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Serving System &amp; Band</a:t>
            </a:r>
            <a:endParaRPr lang="fr-FR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18B139-377B-4005-7083-4C6E74437C77}"/>
              </a:ext>
            </a:extLst>
          </p:cNvPr>
          <p:cNvSpPr txBox="1"/>
          <p:nvPr/>
        </p:nvSpPr>
        <p:spPr>
          <a:xfrm>
            <a:off x="183254" y="1322162"/>
            <a:ext cx="18194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Technologie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65FF634F-3B6C-888F-DB6A-B725BBAF7F06}"/>
              </a:ext>
            </a:extLst>
          </p:cNvPr>
          <p:cNvSpPr/>
          <p:nvPr/>
        </p:nvSpPr>
        <p:spPr>
          <a:xfrm>
            <a:off x="393791" y="2403407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3G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4D962F0D-001A-56D7-43DF-EE9A1826A3E2}"/>
              </a:ext>
            </a:extLst>
          </p:cNvPr>
          <p:cNvCxnSpPr>
            <a:cxnSpLocks/>
          </p:cNvCxnSpPr>
          <p:nvPr/>
        </p:nvCxnSpPr>
        <p:spPr>
          <a:xfrm>
            <a:off x="4009293" y="2608784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F78BDE4B-3C03-E160-4F8E-5C9782F83DFB}"/>
              </a:ext>
            </a:extLst>
          </p:cNvPr>
          <p:cNvSpPr/>
          <p:nvPr/>
        </p:nvSpPr>
        <p:spPr>
          <a:xfrm>
            <a:off x="393791" y="3997498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4G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7BFF916C-E5A0-B514-2EE7-A51F1019EFF6}"/>
              </a:ext>
            </a:extLst>
          </p:cNvPr>
          <p:cNvSpPr/>
          <p:nvPr/>
        </p:nvSpPr>
        <p:spPr>
          <a:xfrm>
            <a:off x="418146" y="5852107"/>
            <a:ext cx="1346344" cy="58477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tx1"/>
                </a:solidFill>
              </a:rPr>
              <a:t>5G</a:t>
            </a:r>
          </a:p>
        </p:txBody>
      </p:sp>
      <p:sp>
        <p:nvSpPr>
          <p:cNvPr id="14" name="Flèche : chevron 13">
            <a:extLst>
              <a:ext uri="{FF2B5EF4-FFF2-40B4-BE49-F238E27FC236}">
                <a16:creationId xmlns:a16="http://schemas.microsoft.com/office/drawing/2014/main" id="{61A32DD2-B8FF-52AD-E7C2-5C47C97B4487}"/>
              </a:ext>
            </a:extLst>
          </p:cNvPr>
          <p:cNvSpPr/>
          <p:nvPr/>
        </p:nvSpPr>
        <p:spPr>
          <a:xfrm>
            <a:off x="1800327" y="2369856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lèche : chevron 14">
            <a:extLst>
              <a:ext uri="{FF2B5EF4-FFF2-40B4-BE49-F238E27FC236}">
                <a16:creationId xmlns:a16="http://schemas.microsoft.com/office/drawing/2014/main" id="{55A2FC47-596B-25DF-65D8-5A68E9CA40D5}"/>
              </a:ext>
            </a:extLst>
          </p:cNvPr>
          <p:cNvSpPr/>
          <p:nvPr/>
        </p:nvSpPr>
        <p:spPr>
          <a:xfrm>
            <a:off x="1787644" y="3963948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Flèche : chevron 15">
            <a:extLst>
              <a:ext uri="{FF2B5EF4-FFF2-40B4-BE49-F238E27FC236}">
                <a16:creationId xmlns:a16="http://schemas.microsoft.com/office/drawing/2014/main" id="{7F549EB5-0905-8969-0AEF-A28310EDDD3E}"/>
              </a:ext>
            </a:extLst>
          </p:cNvPr>
          <p:cNvSpPr/>
          <p:nvPr/>
        </p:nvSpPr>
        <p:spPr>
          <a:xfrm>
            <a:off x="1772907" y="5809225"/>
            <a:ext cx="335902" cy="651876"/>
          </a:xfrm>
          <a:prstGeom prst="chevro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A18628AD-BEE5-DE8E-BC5F-9E6B07B6E499}"/>
              </a:ext>
            </a:extLst>
          </p:cNvPr>
          <p:cNvSpPr/>
          <p:nvPr/>
        </p:nvSpPr>
        <p:spPr>
          <a:xfrm>
            <a:off x="2502039" y="2296388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U2100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532C97FE-531B-AAD1-4B40-7C8E3ECB8FE7}"/>
              </a:ext>
            </a:extLst>
          </p:cNvPr>
          <p:cNvSpPr/>
          <p:nvPr/>
        </p:nvSpPr>
        <p:spPr>
          <a:xfrm>
            <a:off x="2502039" y="2718485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900</a:t>
            </a:r>
          </a:p>
        </p:txBody>
      </p:sp>
      <p:sp>
        <p:nvSpPr>
          <p:cNvPr id="23" name="Rectangle : coins arrondis 22">
            <a:extLst>
              <a:ext uri="{FF2B5EF4-FFF2-40B4-BE49-F238E27FC236}">
                <a16:creationId xmlns:a16="http://schemas.microsoft.com/office/drawing/2014/main" id="{D4D5014E-3C78-5CE8-5D50-93768C72AC54}"/>
              </a:ext>
            </a:extLst>
          </p:cNvPr>
          <p:cNvSpPr/>
          <p:nvPr/>
        </p:nvSpPr>
        <p:spPr>
          <a:xfrm>
            <a:off x="4383464" y="1444123"/>
            <a:ext cx="542397" cy="360433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/>
              <a:t>TT</a:t>
            </a:r>
            <a:endParaRPr lang="fr-FR" sz="1100" b="1" dirty="0"/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1DC523BD-A782-9D1E-F65B-D8FAD6472955}"/>
              </a:ext>
            </a:extLst>
          </p:cNvPr>
          <p:cNvSpPr/>
          <p:nvPr/>
        </p:nvSpPr>
        <p:spPr>
          <a:xfrm>
            <a:off x="7084902" y="1437609"/>
            <a:ext cx="542397" cy="34280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OO</a:t>
            </a:r>
            <a:endParaRPr lang="fr-FR" sz="1100" b="1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0EF9CB90-F817-B6CE-00DC-2F77415C4D5A}"/>
              </a:ext>
            </a:extLst>
          </p:cNvPr>
          <p:cNvSpPr/>
          <p:nvPr/>
        </p:nvSpPr>
        <p:spPr>
          <a:xfrm>
            <a:off x="10064578" y="1437609"/>
            <a:ext cx="546481" cy="355922"/>
          </a:xfrm>
          <a:prstGeom prst="roundRect">
            <a:avLst/>
          </a:prstGeom>
          <a:solidFill>
            <a:srgbClr val="FF8500"/>
          </a:solidFill>
          <a:ln>
            <a:solidFill>
              <a:srgbClr val="FFB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b="1" dirty="0"/>
              <a:t>OR</a:t>
            </a:r>
            <a:endParaRPr lang="fr-FR" sz="1100" b="1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DE0E5ABC-78A2-3D95-FD3F-AFE7C25FD47E}"/>
              </a:ext>
            </a:extLst>
          </p:cNvPr>
          <p:cNvSpPr/>
          <p:nvPr/>
        </p:nvSpPr>
        <p:spPr>
          <a:xfrm>
            <a:off x="2502039" y="3703086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L800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FFDBA274-B1AF-47F8-2BD2-38C3A30C9C97}"/>
              </a:ext>
            </a:extLst>
          </p:cNvPr>
          <p:cNvSpPr/>
          <p:nvPr/>
        </p:nvSpPr>
        <p:spPr>
          <a:xfrm>
            <a:off x="2502039" y="4155036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L1800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5DA78C5-5CD6-0E2E-97B8-C21195BA0847}"/>
              </a:ext>
            </a:extLst>
          </p:cNvPr>
          <p:cNvSpPr/>
          <p:nvPr/>
        </p:nvSpPr>
        <p:spPr>
          <a:xfrm>
            <a:off x="2502039" y="4615824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L2100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2EFC7A3B-CFFD-0E91-AFAF-70CEA146DEF8}"/>
              </a:ext>
            </a:extLst>
          </p:cNvPr>
          <p:cNvCxnSpPr>
            <a:cxnSpLocks/>
          </p:cNvCxnSpPr>
          <p:nvPr/>
        </p:nvCxnSpPr>
        <p:spPr>
          <a:xfrm>
            <a:off x="3870291" y="3997498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C34DD3DB-A59C-69EB-3E9D-63E6CB059091}"/>
              </a:ext>
            </a:extLst>
          </p:cNvPr>
          <p:cNvCxnSpPr>
            <a:cxnSpLocks/>
          </p:cNvCxnSpPr>
          <p:nvPr/>
        </p:nvCxnSpPr>
        <p:spPr>
          <a:xfrm>
            <a:off x="3870291" y="4562177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AD9B8C40-D061-EE0E-0266-BF83698DEEE2}"/>
              </a:ext>
            </a:extLst>
          </p:cNvPr>
          <p:cNvCxnSpPr>
            <a:cxnSpLocks/>
          </p:cNvCxnSpPr>
          <p:nvPr/>
        </p:nvCxnSpPr>
        <p:spPr>
          <a:xfrm>
            <a:off x="3870291" y="5180710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 : coins arrondis 31">
            <a:extLst>
              <a:ext uri="{FF2B5EF4-FFF2-40B4-BE49-F238E27FC236}">
                <a16:creationId xmlns:a16="http://schemas.microsoft.com/office/drawing/2014/main" id="{37824F55-6585-C33F-C66C-29F11A3D4698}"/>
              </a:ext>
            </a:extLst>
          </p:cNvPr>
          <p:cNvSpPr/>
          <p:nvPr/>
        </p:nvSpPr>
        <p:spPr>
          <a:xfrm>
            <a:off x="2487302" y="5842730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FDD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:a16="http://schemas.microsoft.com/office/drawing/2014/main" id="{034E514E-AC9C-AA6C-F745-837B7455F22A}"/>
              </a:ext>
            </a:extLst>
          </p:cNvPr>
          <p:cNvSpPr/>
          <p:nvPr/>
        </p:nvSpPr>
        <p:spPr>
          <a:xfrm>
            <a:off x="2487302" y="6436882"/>
            <a:ext cx="984738" cy="26969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TDD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E407CFE-FA92-C437-C971-AF713AE0737F}"/>
              </a:ext>
            </a:extLst>
          </p:cNvPr>
          <p:cNvCxnSpPr>
            <a:cxnSpLocks/>
          </p:cNvCxnSpPr>
          <p:nvPr/>
        </p:nvCxnSpPr>
        <p:spPr>
          <a:xfrm>
            <a:off x="3990026" y="6271803"/>
            <a:ext cx="6601766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7339C3D6-F83F-1F3E-6A30-F7B08EFF617F}"/>
              </a:ext>
            </a:extLst>
          </p:cNvPr>
          <p:cNvCxnSpPr>
            <a:cxnSpLocks/>
          </p:cNvCxnSpPr>
          <p:nvPr/>
        </p:nvCxnSpPr>
        <p:spPr>
          <a:xfrm>
            <a:off x="220461" y="3323891"/>
            <a:ext cx="11616497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9C2BC4CC-8582-66FF-A493-C406B462081B}"/>
              </a:ext>
            </a:extLst>
          </p:cNvPr>
          <p:cNvCxnSpPr>
            <a:cxnSpLocks/>
          </p:cNvCxnSpPr>
          <p:nvPr/>
        </p:nvCxnSpPr>
        <p:spPr>
          <a:xfrm>
            <a:off x="0" y="5671602"/>
            <a:ext cx="11616497" cy="0"/>
          </a:xfrm>
          <a:prstGeom prst="line">
            <a:avLst/>
          </a:prstGeom>
          <a:ln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Ellipse 1">
            <a:extLst>
              <a:ext uri="{FF2B5EF4-FFF2-40B4-BE49-F238E27FC236}">
                <a16:creationId xmlns:a16="http://schemas.microsoft.com/office/drawing/2014/main" id="{754E4D29-96F8-102D-8CC1-D42A3E9BA55F}"/>
              </a:ext>
            </a:extLst>
          </p:cNvPr>
          <p:cNvSpPr/>
          <p:nvPr/>
        </p:nvSpPr>
        <p:spPr>
          <a:xfrm>
            <a:off x="4383464" y="2032357"/>
            <a:ext cx="698899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15890C3-33D7-753D-83DA-C1DE90C71612}"/>
              </a:ext>
            </a:extLst>
          </p:cNvPr>
          <p:cNvSpPr/>
          <p:nvPr/>
        </p:nvSpPr>
        <p:spPr>
          <a:xfrm>
            <a:off x="4400026" y="2753637"/>
            <a:ext cx="698899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796AACAB-65C9-090F-5AB3-8EBC56A23C79}"/>
              </a:ext>
            </a:extLst>
          </p:cNvPr>
          <p:cNvSpPr/>
          <p:nvPr/>
        </p:nvSpPr>
        <p:spPr>
          <a:xfrm>
            <a:off x="6472275" y="2783258"/>
            <a:ext cx="698899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60AA7FE-47D5-2DBB-188E-9779BF930AE7}"/>
              </a:ext>
            </a:extLst>
          </p:cNvPr>
          <p:cNvSpPr/>
          <p:nvPr/>
        </p:nvSpPr>
        <p:spPr>
          <a:xfrm>
            <a:off x="7485912" y="2753691"/>
            <a:ext cx="698899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F2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34C39065-5900-8BEF-D37B-FC711EA4C1E1}"/>
              </a:ext>
            </a:extLst>
          </p:cNvPr>
          <p:cNvSpPr/>
          <p:nvPr/>
        </p:nvSpPr>
        <p:spPr>
          <a:xfrm>
            <a:off x="9903997" y="2013652"/>
            <a:ext cx="698899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787D3E39-2161-02DC-F1FC-500E0CD38833}"/>
              </a:ext>
            </a:extLst>
          </p:cNvPr>
          <p:cNvSpPr/>
          <p:nvPr/>
        </p:nvSpPr>
        <p:spPr>
          <a:xfrm>
            <a:off x="9903997" y="2708682"/>
            <a:ext cx="698899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F1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ADB9A6B-FE41-B085-8C7F-172636F5C650}"/>
              </a:ext>
            </a:extLst>
          </p:cNvPr>
          <p:cNvSpPr txBox="1"/>
          <p:nvPr/>
        </p:nvSpPr>
        <p:spPr>
          <a:xfrm>
            <a:off x="3926074" y="5249274"/>
            <a:ext cx="164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TOTAL: 40M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B789D55A-2BFF-023F-7AF7-1301112B5081}"/>
              </a:ext>
            </a:extLst>
          </p:cNvPr>
          <p:cNvSpPr txBox="1"/>
          <p:nvPr/>
        </p:nvSpPr>
        <p:spPr>
          <a:xfrm>
            <a:off x="6521321" y="5279774"/>
            <a:ext cx="164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TOTAL: 50M 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3F9C1A55-2DDD-2745-3166-D02300076576}"/>
              </a:ext>
            </a:extLst>
          </p:cNvPr>
          <p:cNvSpPr txBox="1"/>
          <p:nvPr/>
        </p:nvSpPr>
        <p:spPr>
          <a:xfrm>
            <a:off x="9431328" y="5267725"/>
            <a:ext cx="1644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ptos Display" panose="020B0004020202020204" pitchFamily="34" charset="0"/>
              </a:rPr>
              <a:t>TOTAL: 45M </a:t>
            </a: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F452CF78-F06D-9F35-43CD-69704BEA0AFE}"/>
              </a:ext>
            </a:extLst>
          </p:cNvPr>
          <p:cNvSpPr/>
          <p:nvPr/>
        </p:nvSpPr>
        <p:spPr>
          <a:xfrm>
            <a:off x="4383464" y="5736926"/>
            <a:ext cx="815857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1540AEEA-25DF-1A64-1BAD-9BEEE3DB1B55}"/>
              </a:ext>
            </a:extLst>
          </p:cNvPr>
          <p:cNvSpPr/>
          <p:nvPr/>
        </p:nvSpPr>
        <p:spPr>
          <a:xfrm>
            <a:off x="4383464" y="6371001"/>
            <a:ext cx="815857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100M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80910A83-BB64-D1AC-0DDB-30DE9915929D}"/>
              </a:ext>
            </a:extLst>
          </p:cNvPr>
          <p:cNvSpPr/>
          <p:nvPr/>
        </p:nvSpPr>
        <p:spPr>
          <a:xfrm>
            <a:off x="7006650" y="6345347"/>
            <a:ext cx="815857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100M</a:t>
            </a:r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2A42DD04-CECE-3BCE-10A0-129A96101BEF}"/>
              </a:ext>
            </a:extLst>
          </p:cNvPr>
          <p:cNvSpPr/>
          <p:nvPr/>
        </p:nvSpPr>
        <p:spPr>
          <a:xfrm>
            <a:off x="9884499" y="5717008"/>
            <a:ext cx="815857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57" name="Ellipse 56">
            <a:extLst>
              <a:ext uri="{FF2B5EF4-FFF2-40B4-BE49-F238E27FC236}">
                <a16:creationId xmlns:a16="http://schemas.microsoft.com/office/drawing/2014/main" id="{38562B22-4684-62B7-2F60-5838E5FC8D06}"/>
              </a:ext>
            </a:extLst>
          </p:cNvPr>
          <p:cNvSpPr/>
          <p:nvPr/>
        </p:nvSpPr>
        <p:spPr>
          <a:xfrm>
            <a:off x="9884499" y="6351083"/>
            <a:ext cx="815857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100M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A79EC195-BC8B-1DA1-BC17-296BF4A1293D}"/>
              </a:ext>
            </a:extLst>
          </p:cNvPr>
          <p:cNvSpPr/>
          <p:nvPr/>
        </p:nvSpPr>
        <p:spPr>
          <a:xfrm>
            <a:off x="4278403" y="3436953"/>
            <a:ext cx="920918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47C4DC85-0C95-B111-531C-B88A2727494A}"/>
              </a:ext>
            </a:extLst>
          </p:cNvPr>
          <p:cNvSpPr/>
          <p:nvPr/>
        </p:nvSpPr>
        <p:spPr>
          <a:xfrm>
            <a:off x="4287733" y="4046888"/>
            <a:ext cx="920919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15M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46906793-EA54-A3B4-0B92-775D4A29F2E5}"/>
              </a:ext>
            </a:extLst>
          </p:cNvPr>
          <p:cNvSpPr/>
          <p:nvPr/>
        </p:nvSpPr>
        <p:spPr>
          <a:xfrm>
            <a:off x="4278402" y="4665750"/>
            <a:ext cx="920919" cy="435680"/>
          </a:xfrm>
          <a:prstGeom prst="ellipse">
            <a:avLst/>
          </a:prstGeom>
          <a:noFill/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15M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18A1EDA-D07D-CAC3-D3F7-2E187EDD235B}"/>
              </a:ext>
            </a:extLst>
          </p:cNvPr>
          <p:cNvSpPr/>
          <p:nvPr/>
        </p:nvSpPr>
        <p:spPr>
          <a:xfrm>
            <a:off x="6882981" y="3459416"/>
            <a:ext cx="920918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BB1596E8-310C-B265-159C-BF926E501DFF}"/>
              </a:ext>
            </a:extLst>
          </p:cNvPr>
          <p:cNvSpPr/>
          <p:nvPr/>
        </p:nvSpPr>
        <p:spPr>
          <a:xfrm>
            <a:off x="6892311" y="4069351"/>
            <a:ext cx="920919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20M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80405A1D-B28A-30BB-A86C-694AB9B3130A}"/>
              </a:ext>
            </a:extLst>
          </p:cNvPr>
          <p:cNvSpPr/>
          <p:nvPr/>
        </p:nvSpPr>
        <p:spPr>
          <a:xfrm>
            <a:off x="6882980" y="4688213"/>
            <a:ext cx="920919" cy="4356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20M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81B69247-F885-7CAC-4934-8F66C0438EEA}"/>
              </a:ext>
            </a:extLst>
          </p:cNvPr>
          <p:cNvSpPr/>
          <p:nvPr/>
        </p:nvSpPr>
        <p:spPr>
          <a:xfrm>
            <a:off x="9810937" y="3445925"/>
            <a:ext cx="920918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10M</a:t>
            </a:r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34C34C27-7AFD-DB57-A687-53DA607B18CE}"/>
              </a:ext>
            </a:extLst>
          </p:cNvPr>
          <p:cNvSpPr/>
          <p:nvPr/>
        </p:nvSpPr>
        <p:spPr>
          <a:xfrm>
            <a:off x="9820267" y="4055860"/>
            <a:ext cx="920919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15M</a:t>
            </a:r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1137DBA6-BD0F-C986-CD3D-8E794D03462D}"/>
              </a:ext>
            </a:extLst>
          </p:cNvPr>
          <p:cNvSpPr/>
          <p:nvPr/>
        </p:nvSpPr>
        <p:spPr>
          <a:xfrm>
            <a:off x="9810936" y="4674722"/>
            <a:ext cx="920919" cy="435680"/>
          </a:xfrm>
          <a:prstGeom prst="ellipse">
            <a:avLst/>
          </a:prstGeom>
          <a:noFill/>
          <a:ln w="38100">
            <a:solidFill>
              <a:srgbClr val="FF85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20M</a:t>
            </a:r>
          </a:p>
        </p:txBody>
      </p:sp>
    </p:spTree>
    <p:extLst>
      <p:ext uri="{BB962C8B-B14F-4D97-AF65-F5344CB8AC3E}">
        <p14:creationId xmlns:p14="http://schemas.microsoft.com/office/powerpoint/2010/main" val="3836258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F9122589-3127-DB29-97D2-146CB937B2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F6DA62A3-6600-7664-B8D4-15396821FB2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F8BDB66A-D4E8-610F-BD7E-728B8B658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E1B7F392-0D8B-7431-6E0B-63E1022D0399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CBC0D91D-80FC-5318-95A5-6DC7D4E996D1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31B11359-CD07-615C-483A-172D2E60EBDE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24EC5DF5-473D-813E-9917-4C8EDA5B105D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457A7474-FD92-82AA-36FF-68CE35D298BC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42590579-7348-A22A-A52D-F61A703616E6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C5F52E4F-AFB9-E2F5-8E4D-C0D54A9C0BE3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6D0DA5C7-0E73-2865-0563-3295C06FAA87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6CB6F8CC-4559-2508-FE17-4A7231BDBF56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CB7D8EE6-9E30-B4BA-1EA9-A57127D5BEB9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6D46FC75-BD1A-CFC0-A791-E0ED4C578871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C6552CC3-3CA9-5F65-335F-7444040DD686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147973A3-AAA8-2508-F78D-C885D07A7279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DA830025-08C6-94E4-7515-EFD456889267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A1050C87-B1E5-3163-F523-FFE3085912FE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52E0AC46-BCA1-7108-C154-B9961C5519AB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4662547B-DF2C-2805-8EEC-17792298266F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9FC03ED9-8ED4-762E-BBCE-A61C9F6FE790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EBA3BE42-FC42-9AC0-B882-62E1C0F9E3D5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9C5B991D-B352-5618-0B73-50C09C1A297E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B80985B6-FE5E-7D6E-4DA5-E6CA6D4CF5A5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201E57D8-AADF-1DF5-0153-23B43A09088B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26B27243-1055-7E07-6EBC-E98B6A58A1B5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BD58F614-B37F-E6BD-4191-C812DB53830F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BD9F7109-F267-72A6-C264-6C9F6FCBEE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1E130A04-4E28-E551-9EFD-D48D1844E67C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D347B1-8126-6B14-FD53-2CCEF0E9E58C}"/>
              </a:ext>
            </a:extLst>
          </p:cNvPr>
          <p:cNvSpPr txBox="1"/>
          <p:nvPr/>
        </p:nvSpPr>
        <p:spPr>
          <a:xfrm>
            <a:off x="3425428" y="2934474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414141"/>
                </a:solidFill>
                <a:latin typeface="Verdana"/>
              </a:rPr>
              <a:t>Conclusion</a:t>
            </a:r>
          </a:p>
        </p:txBody>
      </p:sp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868F63CF-0BDD-08E7-4D0A-018DF2D31EF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69" y="2311010"/>
            <a:ext cx="1575613" cy="157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14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7C579-C133-8755-9241-ED41A7488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42F4D15B-86CA-59D2-01D1-E308FF0B5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081788DA-71B9-3B7D-17A8-D232C1EED3C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A0D170-C5F4-3BF0-D8EA-7B2B200EA193}"/>
              </a:ext>
            </a:extLst>
          </p:cNvPr>
          <p:cNvSpPr txBox="1"/>
          <p:nvPr/>
        </p:nvSpPr>
        <p:spPr>
          <a:xfrm>
            <a:off x="839755" y="391406"/>
            <a:ext cx="102588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Conclusion</a:t>
            </a:r>
            <a:endParaRPr lang="fr-FR" sz="28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DA5FD33-CA05-9E02-26F6-FCD7263278D1}"/>
              </a:ext>
            </a:extLst>
          </p:cNvPr>
          <p:cNvSpPr txBox="1"/>
          <p:nvPr/>
        </p:nvSpPr>
        <p:spPr>
          <a:xfrm>
            <a:off x="355897" y="1110701"/>
            <a:ext cx="11480206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fr-FR" sz="1200" b="0" i="0" u="none" strike="noStrike" baseline="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endParaRPr lang="fr-FR" sz="1200" b="0" i="0" u="none" strike="noStrike" baseline="0" dirty="0">
              <a:highlight>
                <a:srgbClr val="FFFF00"/>
              </a:highlight>
              <a:latin typeface="Cambria" panose="02040503050406030204" pitchFamily="18" charset="0"/>
            </a:endParaRPr>
          </a:p>
          <a:p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En conclusion, au niveau du gouvernorat de Ben </a:t>
            </a:r>
            <a:r>
              <a:rPr lang="fr-FR" sz="16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arous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, Tunisie Telecom se situe en troisième  position en adoptant la méthodologie de l’INT et méthode de pondération ETSI ainsi que le classement par KPI, TT se classe la deuxième.</a:t>
            </a:r>
            <a:endParaRPr lang="fr-FR" sz="1600" dirty="0">
              <a:latin typeface="Cambria" panose="02040503050406030204" pitchFamily="18" charset="0"/>
            </a:endParaRPr>
          </a:p>
          <a:p>
            <a:pPr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Couverture radio : </a:t>
            </a:r>
          </a:p>
          <a:p>
            <a:pPr marL="1200150" lvl="2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Sur la zone du gouvernorat de Ben </a:t>
            </a:r>
            <a:r>
              <a:rPr lang="fr-FR" sz="1600" dirty="0" err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arous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, Tunisie Telecom (TT) présente la meilleure couverture radio pour l’ensemble des technologies 3G, 4G, ce qui garantit une bonne disponibilité du service sur la zone mesurée.</a:t>
            </a: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Service Voix :</a:t>
            </a:r>
          </a:p>
          <a:p>
            <a:pPr marL="1200150" lvl="2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Malgré un taux de call drop faible, TT présente une qualité vocale et un call setup time inférieurs à ceux des concurrents ; l’activation de l’AMR-WB et du VOLTE est recommandée pour améliorer les performances du service voix.</a:t>
            </a:r>
            <a:endParaRPr lang="fr-FR" sz="1400" b="0" i="0" u="none" strike="noStrike" baseline="0" dirty="0">
              <a:latin typeface="Cambria" panose="02040503050406030204" pitchFamily="18" charset="0"/>
            </a:endParaRPr>
          </a:p>
          <a:p>
            <a:pPr marL="285750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fr-FR" sz="16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Service data </a:t>
            </a:r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:</a:t>
            </a:r>
          </a:p>
          <a:p>
            <a:pPr marL="1200150" lvl="2" indent="-285750">
              <a:lnSpc>
                <a:spcPct val="150000"/>
              </a:lnSpc>
              <a:buClr>
                <a:schemeClr val="bg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fr-FR" sz="1600" b="1" u="sng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4G:</a:t>
            </a:r>
            <a:r>
              <a:rPr lang="fr-FR" sz="16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 TT affiche un débit moyen 4G supérieur à 30 Mbps (37,58% TT, 53,55% OO, 54,90% OR) sur le Grand Tunis, acceptable mais inférieur aux concurrents, ce qui justifie le reforming de la bande 2100 pour améliorer la capacité et les débits.</a:t>
            </a:r>
          </a:p>
          <a:p>
            <a:endParaRPr lang="fr-FR" sz="1400" b="0" i="0" u="none" strike="noStrike" baseline="0" dirty="0">
              <a:latin typeface="Cambria" panose="02040503050406030204" pitchFamily="18" charset="0"/>
            </a:endParaRPr>
          </a:p>
        </p:txBody>
      </p:sp>
      <p:pic>
        <p:nvPicPr>
          <p:cNvPr id="2" name="Image 1" descr="Une image contenant capture d’écran, conception&#10;&#10;Le contenu généré par l’IA peut être incorrect.">
            <a:extLst>
              <a:ext uri="{FF2B5EF4-FFF2-40B4-BE49-F238E27FC236}">
                <a16:creationId xmlns:a16="http://schemas.microsoft.com/office/drawing/2014/main" id="{B4D44E87-1923-EC2E-2DE8-2829878DB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935" y="5590164"/>
            <a:ext cx="391299" cy="391299"/>
          </a:xfrm>
          <a:prstGeom prst="rect">
            <a:avLst/>
          </a:prstGeom>
        </p:spPr>
      </p:pic>
      <p:pic>
        <p:nvPicPr>
          <p:cNvPr id="4" name="Image 3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8C81B599-05BA-F56E-7E02-314A3CCFA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640" y="1798287"/>
            <a:ext cx="488405" cy="473454"/>
          </a:xfrm>
          <a:prstGeom prst="rect">
            <a:avLst/>
          </a:prstGeom>
        </p:spPr>
      </p:pic>
      <p:pic>
        <p:nvPicPr>
          <p:cNvPr id="6" name="Image 5" descr="Une image contenant conception&#10;&#10;Le contenu généré par l’IA peut être incorrect.">
            <a:extLst>
              <a:ext uri="{FF2B5EF4-FFF2-40B4-BE49-F238E27FC236}">
                <a16:creationId xmlns:a16="http://schemas.microsoft.com/office/drawing/2014/main" id="{1F7A38F6-19CC-FE36-A2C4-D4C2E14E6A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25" y="5942948"/>
            <a:ext cx="488405" cy="47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14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5220A137-509F-330D-F8B8-E9CCB4BC1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16F93D62-810F-5E35-65AE-8ECA9F4DF2D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C8C6463D-751D-558E-957B-24293C69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4D5706AB-5679-18AC-1D2D-122AEA5700BA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AE4F0D53-A301-3B55-AF5D-1D4C7BCFFE9F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BC595B1B-03F1-6F28-C02A-2443B4F8C772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CD39F52A-5FE3-EB05-EC1D-DCA125F7CD35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9D98A9AE-B46E-ED2B-5368-37C385E8AFCE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06BF68FC-47DB-3F34-AEAE-ACB0C8728843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358C79FD-F55A-6C61-8CB3-8144CF13121F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708E0FCF-BFCF-B585-9CD3-39E5567606D4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34235EF4-C08E-901F-77CA-7C9F23936965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20ECAADE-676E-F204-A2E8-104E8ED7BA10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05525F1D-80A2-B994-2F84-B401084300F0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0059BBFE-49C1-06A4-5EF5-EF3D770A3E81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0A68ADC4-A042-6524-2B12-EC9FA2870D84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F783D848-99C9-BD6A-73F2-7C13F6910372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0697727F-0F86-0714-E118-4BDCC04710BA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C390FD65-818F-A499-116C-4A399F0420CD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A1918CB0-5FED-438F-B98F-D2356023095F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5EE433A0-84C0-B370-7BA0-69EE22D76BA7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B14F8078-FDED-C129-5A47-F70B5AF8EC7B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2150DC69-5B4A-D129-32FE-224A55D1E9C5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BCF4AD55-74D0-D1BA-D3D8-7438A7682A66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604CC4FA-4AD1-FCEE-82D6-04A7A93757F5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9B37D4EF-491E-BA68-2B37-2F497D611B65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4FE7B077-82F7-D295-3D47-00B1489480D5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381597AC-2153-7D30-5A1F-800DA838296B}"/>
              </a:ext>
            </a:extLst>
          </p:cNvPr>
          <p:cNvSpPr txBox="1"/>
          <p:nvPr/>
        </p:nvSpPr>
        <p:spPr>
          <a:xfrm>
            <a:off x="3417751" y="2888308"/>
            <a:ext cx="60944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spcBef>
                <a:spcPts val="1270"/>
              </a:spcBef>
            </a:pPr>
            <a:r>
              <a:rPr lang="fr-FR" sz="2400" dirty="0">
                <a:solidFill>
                  <a:srgbClr val="414141"/>
                </a:solidFill>
                <a:latin typeface="Verdana"/>
              </a:rPr>
              <a:t>Contexte et Objectifs</a:t>
            </a:r>
          </a:p>
        </p:txBody>
      </p: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7C3209B5-F8C8-BDC2-5F8D-0B59FA08E6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2D99A073-2BF9-1F4A-5F05-4E31739F0CA5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Image 2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2A1E6C0C-3190-ED55-4E07-3267CA6FA01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8" y="2213267"/>
            <a:ext cx="1811748" cy="181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952E1-F5C2-74B3-A612-E78686953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CE1ECF36-F0FE-2498-A75E-60E700797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3E64C9DF-BC17-09EC-A0F9-EF07D67CF46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7F7CAD6-EB0D-FDBD-03C0-3B0A0AB10845}"/>
              </a:ext>
            </a:extLst>
          </p:cNvPr>
          <p:cNvSpPr txBox="1"/>
          <p:nvPr/>
        </p:nvSpPr>
        <p:spPr>
          <a:xfrm>
            <a:off x="1554480" y="391406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Contexte et Objectifs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0EC8D467-8598-FCC2-06EA-13072F315E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91622"/>
              </p:ext>
            </p:extLst>
          </p:nvPr>
        </p:nvGraphicFramePr>
        <p:xfrm>
          <a:off x="283464" y="1567180"/>
          <a:ext cx="11713464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4008">
                  <a:extLst>
                    <a:ext uri="{9D8B030D-6E8A-4147-A177-3AD203B41FA5}">
                      <a16:colId xmlns:a16="http://schemas.microsoft.com/office/drawing/2014/main" val="343439811"/>
                    </a:ext>
                  </a:extLst>
                </a:gridCol>
                <a:gridCol w="3919728">
                  <a:extLst>
                    <a:ext uri="{9D8B030D-6E8A-4147-A177-3AD203B41FA5}">
                      <a16:colId xmlns:a16="http://schemas.microsoft.com/office/drawing/2014/main" val="2493916449"/>
                    </a:ext>
                  </a:extLst>
                </a:gridCol>
                <a:gridCol w="3919728">
                  <a:extLst>
                    <a:ext uri="{9D8B030D-6E8A-4147-A177-3AD203B41FA5}">
                      <a16:colId xmlns:a16="http://schemas.microsoft.com/office/drawing/2014/main" val="4192786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Objectif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Méthodologie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bg1"/>
                          </a:solidFill>
                        </a:rPr>
                        <a:t>Résultats attendus</a:t>
                      </a:r>
                      <a:r>
                        <a:rPr lang="fr-FR" sz="1400" b="1" i="0" u="none" strike="noStrike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fr-FR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24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Benchmarking</a:t>
                      </a:r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de la couverture radio électrique, la qualité de service Voix et Data des réseaux radio mobiles 2G, 3G&amp;4G.</a:t>
                      </a:r>
                      <a:r>
                        <a:rPr lang="fr-FR" sz="14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fr-FR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Drive Test End-to-End pour déterminer la qualité du réseau radio perçue par les clients du réseau 2G, 3G et 4G de TT et comparer cette QoS  avec celle offerte par les concurrents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 ( Ooredoo et Orange).</a:t>
                      </a:r>
                      <a:r>
                        <a:rPr lang="fr-FR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fr-FR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Évaluation et Benchmarking des niveaux de la qualité offerte par les réseaux mobiles. Les KPIs suivants sont mesurés: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Couverture </a:t>
                      </a:r>
                      <a:r>
                        <a:rPr kumimoji="0" lang="fr-FR" sz="140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Radio-électrique</a:t>
                      </a:r>
                      <a:endParaRPr kumimoji="0" lang="fr-FR" sz="14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Service Voix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Service Data</a:t>
                      </a:r>
                    </a:p>
                    <a:p>
                      <a:endParaRPr kumimoji="0" lang="fr-FR" sz="140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ptos Display" panose="020B0004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kumimoji="0" lang="fr-FR" sz="140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ptos Display" panose="020B0004020202020204" pitchFamily="34" charset="0"/>
                          <a:ea typeface="+mn-ea"/>
                          <a:cs typeface="+mn-cs"/>
                        </a:rPr>
                        <a:t>Identification des points faibles de la qualité du service TT et proposition de recommandations pour remédier aux problèmes de qualité et de type de service. Fournir à l’équipe TT les résultats et les fichiers de mesures.	</a:t>
                      </a:r>
                    </a:p>
                    <a:p>
                      <a:endParaRPr lang="fr-FR" sz="1400" dirty="0"/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945568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B8782DAD-A4E7-F1BF-4B81-D49D6BC8A319}"/>
              </a:ext>
            </a:extLst>
          </p:cNvPr>
          <p:cNvSpPr txBox="1"/>
          <p:nvPr/>
        </p:nvSpPr>
        <p:spPr>
          <a:xfrm>
            <a:off x="505587" y="5029210"/>
            <a:ext cx="11180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Evaluation et Benchmarking du niveau de la Qualité de Service offert par les opérateurs mobiles (TT, Ooredoo et Orange) en se basant sur les résultats des mesures de Drive Test </a:t>
            </a:r>
            <a:r>
              <a:rPr lang="fr-FR" sz="1400" dirty="0">
                <a:solidFill>
                  <a:schemeClr val="dk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30948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B01BB-B883-C508-038A-18F1F54B28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05C4844F-58B9-1634-FBC3-97019F5E9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C777047B-2C93-D99D-57F0-86D79460C8E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AAE0410-6782-3FC1-7758-A780F24653A2}"/>
              </a:ext>
            </a:extLst>
          </p:cNvPr>
          <p:cNvSpPr txBox="1"/>
          <p:nvPr/>
        </p:nvSpPr>
        <p:spPr>
          <a:xfrm>
            <a:off x="1554480" y="391406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Working Zone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F3F0991-AA90-409F-37EE-A4D532A93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5761" y="1263662"/>
            <a:ext cx="4160478" cy="532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79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>
          <a:extLst>
            <a:ext uri="{FF2B5EF4-FFF2-40B4-BE49-F238E27FC236}">
              <a16:creationId xmlns:a16="http://schemas.microsoft.com/office/drawing/2014/main" id="{59499ACA-7293-15A7-BA67-5F82336FD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ject 11">
            <a:extLst>
              <a:ext uri="{FF2B5EF4-FFF2-40B4-BE49-F238E27FC236}">
                <a16:creationId xmlns:a16="http://schemas.microsoft.com/office/drawing/2014/main" id="{0DC72312-D784-B2C2-3815-32CBB567A39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pic>
        <p:nvPicPr>
          <p:cNvPr id="20" name="Picture 4" descr="Telcotec Tunisie | LinkedIn">
            <a:extLst>
              <a:ext uri="{FF2B5EF4-FFF2-40B4-BE49-F238E27FC236}">
                <a16:creationId xmlns:a16="http://schemas.microsoft.com/office/drawing/2014/main" id="{A8AE8284-9873-48EB-14B8-20BA6B1D2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5" name="Google Shape;1035;p25">
            <a:extLst>
              <a:ext uri="{FF2B5EF4-FFF2-40B4-BE49-F238E27FC236}">
                <a16:creationId xmlns:a16="http://schemas.microsoft.com/office/drawing/2014/main" id="{B0EAB603-3254-66C4-BFFF-CFD839255E0E}"/>
              </a:ext>
            </a:extLst>
          </p:cNvPr>
          <p:cNvGrpSpPr/>
          <p:nvPr/>
        </p:nvGrpSpPr>
        <p:grpSpPr>
          <a:xfrm>
            <a:off x="9627797" y="783203"/>
            <a:ext cx="1653207" cy="778821"/>
            <a:chOff x="6947135" y="2460525"/>
            <a:chExt cx="1239905" cy="584116"/>
          </a:xfrm>
        </p:grpSpPr>
        <p:sp>
          <p:nvSpPr>
            <p:cNvPr id="1036" name="Google Shape;1036;p25">
              <a:extLst>
                <a:ext uri="{FF2B5EF4-FFF2-40B4-BE49-F238E27FC236}">
                  <a16:creationId xmlns:a16="http://schemas.microsoft.com/office/drawing/2014/main" id="{D73F623E-3AFC-A4C5-7490-3167EE22FB9A}"/>
                </a:ext>
              </a:extLst>
            </p:cNvPr>
            <p:cNvSpPr/>
            <p:nvPr/>
          </p:nvSpPr>
          <p:spPr>
            <a:xfrm>
              <a:off x="7878097" y="2638928"/>
              <a:ext cx="304483" cy="39265"/>
            </a:xfrm>
            <a:custGeom>
              <a:avLst/>
              <a:gdLst/>
              <a:ahLst/>
              <a:cxnLst/>
              <a:rect l="l" t="t" r="r" b="b"/>
              <a:pathLst>
                <a:path w="3823" h="493" extrusionOk="0">
                  <a:moveTo>
                    <a:pt x="1" y="1"/>
                  </a:moveTo>
                  <a:lnTo>
                    <a:pt x="1" y="492"/>
                  </a:lnTo>
                  <a:lnTo>
                    <a:pt x="3823" y="492"/>
                  </a:lnTo>
                  <a:lnTo>
                    <a:pt x="382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7" name="Google Shape;1037;p25">
              <a:extLst>
                <a:ext uri="{FF2B5EF4-FFF2-40B4-BE49-F238E27FC236}">
                  <a16:creationId xmlns:a16="http://schemas.microsoft.com/office/drawing/2014/main" id="{D31C8E79-195E-C36E-5AE8-B6FAC9A695FB}"/>
                </a:ext>
              </a:extLst>
            </p:cNvPr>
            <p:cNvSpPr/>
            <p:nvPr/>
          </p:nvSpPr>
          <p:spPr>
            <a:xfrm>
              <a:off x="7872920" y="2634468"/>
              <a:ext cx="314120" cy="48106"/>
            </a:xfrm>
            <a:custGeom>
              <a:avLst/>
              <a:gdLst/>
              <a:ahLst/>
              <a:cxnLst/>
              <a:rect l="l" t="t" r="r" b="b"/>
              <a:pathLst>
                <a:path w="3944" h="604" extrusionOk="0">
                  <a:moveTo>
                    <a:pt x="3823" y="112"/>
                  </a:moveTo>
                  <a:lnTo>
                    <a:pt x="3823" y="483"/>
                  </a:lnTo>
                  <a:lnTo>
                    <a:pt x="121" y="483"/>
                  </a:lnTo>
                  <a:lnTo>
                    <a:pt x="121" y="112"/>
                  </a:lnTo>
                  <a:close/>
                  <a:moveTo>
                    <a:pt x="56" y="1"/>
                  </a:moveTo>
                  <a:cubicBezTo>
                    <a:pt x="47" y="1"/>
                    <a:pt x="28" y="1"/>
                    <a:pt x="19" y="10"/>
                  </a:cubicBezTo>
                  <a:cubicBezTo>
                    <a:pt x="10" y="29"/>
                    <a:pt x="1" y="38"/>
                    <a:pt x="1" y="57"/>
                  </a:cubicBezTo>
                  <a:lnTo>
                    <a:pt x="1" y="548"/>
                  </a:lnTo>
                  <a:cubicBezTo>
                    <a:pt x="1" y="576"/>
                    <a:pt x="28" y="604"/>
                    <a:pt x="56" y="604"/>
                  </a:cubicBezTo>
                  <a:lnTo>
                    <a:pt x="3878" y="604"/>
                  </a:lnTo>
                  <a:cubicBezTo>
                    <a:pt x="3897" y="604"/>
                    <a:pt x="3915" y="595"/>
                    <a:pt x="3925" y="585"/>
                  </a:cubicBezTo>
                  <a:cubicBezTo>
                    <a:pt x="3934" y="576"/>
                    <a:pt x="3943" y="558"/>
                    <a:pt x="3943" y="548"/>
                  </a:cubicBezTo>
                  <a:lnTo>
                    <a:pt x="3943" y="57"/>
                  </a:lnTo>
                  <a:cubicBezTo>
                    <a:pt x="3943" y="19"/>
                    <a:pt x="3915" y="1"/>
                    <a:pt x="38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8" name="Google Shape;1038;p25">
              <a:extLst>
                <a:ext uri="{FF2B5EF4-FFF2-40B4-BE49-F238E27FC236}">
                  <a16:creationId xmlns:a16="http://schemas.microsoft.com/office/drawing/2014/main" id="{6C547381-5B40-31E3-1648-4083F909878B}"/>
                </a:ext>
              </a:extLst>
            </p:cNvPr>
            <p:cNvSpPr/>
            <p:nvPr/>
          </p:nvSpPr>
          <p:spPr>
            <a:xfrm>
              <a:off x="7878097" y="2725342"/>
              <a:ext cx="174423" cy="25247"/>
            </a:xfrm>
            <a:custGeom>
              <a:avLst/>
              <a:gdLst/>
              <a:ahLst/>
              <a:cxnLst/>
              <a:rect l="l" t="t" r="r" b="b"/>
              <a:pathLst>
                <a:path w="2190" h="317" extrusionOk="0">
                  <a:moveTo>
                    <a:pt x="1" y="1"/>
                  </a:moveTo>
                  <a:lnTo>
                    <a:pt x="1" y="316"/>
                  </a:lnTo>
                  <a:lnTo>
                    <a:pt x="2190" y="316"/>
                  </a:lnTo>
                  <a:lnTo>
                    <a:pt x="21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39" name="Google Shape;1039;p25">
              <a:extLst>
                <a:ext uri="{FF2B5EF4-FFF2-40B4-BE49-F238E27FC236}">
                  <a16:creationId xmlns:a16="http://schemas.microsoft.com/office/drawing/2014/main" id="{09B006A5-AFF4-5A53-F3D9-903D44E96367}"/>
                </a:ext>
              </a:extLst>
            </p:cNvPr>
            <p:cNvSpPr/>
            <p:nvPr/>
          </p:nvSpPr>
          <p:spPr>
            <a:xfrm>
              <a:off x="7872920" y="2720165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22"/>
                  </a:moveTo>
                  <a:lnTo>
                    <a:pt x="2199" y="326"/>
                  </a:lnTo>
                  <a:lnTo>
                    <a:pt x="121" y="326"/>
                  </a:lnTo>
                  <a:lnTo>
                    <a:pt x="121" y="122"/>
                  </a:lnTo>
                  <a:close/>
                  <a:moveTo>
                    <a:pt x="66" y="1"/>
                  </a:moveTo>
                  <a:cubicBezTo>
                    <a:pt x="28" y="1"/>
                    <a:pt x="1" y="29"/>
                    <a:pt x="1" y="66"/>
                  </a:cubicBezTo>
                  <a:lnTo>
                    <a:pt x="1" y="381"/>
                  </a:lnTo>
                  <a:cubicBezTo>
                    <a:pt x="1" y="400"/>
                    <a:pt x="10" y="409"/>
                    <a:pt x="19" y="418"/>
                  </a:cubicBezTo>
                  <a:cubicBezTo>
                    <a:pt x="28" y="437"/>
                    <a:pt x="47" y="437"/>
                    <a:pt x="66" y="437"/>
                  </a:cubicBezTo>
                  <a:lnTo>
                    <a:pt x="2255" y="437"/>
                  </a:lnTo>
                  <a:cubicBezTo>
                    <a:pt x="2292" y="437"/>
                    <a:pt x="2311" y="409"/>
                    <a:pt x="2311" y="381"/>
                  </a:cubicBezTo>
                  <a:lnTo>
                    <a:pt x="2311" y="66"/>
                  </a:lnTo>
                  <a:cubicBezTo>
                    <a:pt x="2311" y="47"/>
                    <a:pt x="2311" y="29"/>
                    <a:pt x="2301" y="20"/>
                  </a:cubicBezTo>
                  <a:cubicBezTo>
                    <a:pt x="2283" y="10"/>
                    <a:pt x="2273" y="1"/>
                    <a:pt x="2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0" name="Google Shape;1040;p25">
              <a:extLst>
                <a:ext uri="{FF2B5EF4-FFF2-40B4-BE49-F238E27FC236}">
                  <a16:creationId xmlns:a16="http://schemas.microsoft.com/office/drawing/2014/main" id="{807A013E-7FB9-069E-B401-B700A491BF33}"/>
                </a:ext>
              </a:extLst>
            </p:cNvPr>
            <p:cNvSpPr/>
            <p:nvPr/>
          </p:nvSpPr>
          <p:spPr>
            <a:xfrm>
              <a:off x="7878097" y="2797818"/>
              <a:ext cx="174423" cy="25168"/>
            </a:xfrm>
            <a:custGeom>
              <a:avLst/>
              <a:gdLst/>
              <a:ahLst/>
              <a:cxnLst/>
              <a:rect l="l" t="t" r="r" b="b"/>
              <a:pathLst>
                <a:path w="2190" h="316" extrusionOk="0">
                  <a:moveTo>
                    <a:pt x="1" y="0"/>
                  </a:moveTo>
                  <a:lnTo>
                    <a:pt x="1" y="315"/>
                  </a:lnTo>
                  <a:lnTo>
                    <a:pt x="2190" y="315"/>
                  </a:lnTo>
                  <a:lnTo>
                    <a:pt x="21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1" name="Google Shape;1041;p25">
              <a:extLst>
                <a:ext uri="{FF2B5EF4-FFF2-40B4-BE49-F238E27FC236}">
                  <a16:creationId xmlns:a16="http://schemas.microsoft.com/office/drawing/2014/main" id="{A60A598D-A95E-1CBC-2CE1-B010F1E3A8CE}"/>
                </a:ext>
              </a:extLst>
            </p:cNvPr>
            <p:cNvSpPr/>
            <p:nvPr/>
          </p:nvSpPr>
          <p:spPr>
            <a:xfrm>
              <a:off x="7872920" y="2793358"/>
              <a:ext cx="184060" cy="34805"/>
            </a:xfrm>
            <a:custGeom>
              <a:avLst/>
              <a:gdLst/>
              <a:ahLst/>
              <a:cxnLst/>
              <a:rect l="l" t="t" r="r" b="b"/>
              <a:pathLst>
                <a:path w="2311" h="437" extrusionOk="0">
                  <a:moveTo>
                    <a:pt x="2199" y="112"/>
                  </a:moveTo>
                  <a:lnTo>
                    <a:pt x="2199" y="316"/>
                  </a:lnTo>
                  <a:lnTo>
                    <a:pt x="121" y="316"/>
                  </a:lnTo>
                  <a:lnTo>
                    <a:pt x="121" y="112"/>
                  </a:lnTo>
                  <a:close/>
                  <a:moveTo>
                    <a:pt x="66" y="0"/>
                  </a:moveTo>
                  <a:cubicBezTo>
                    <a:pt x="28" y="0"/>
                    <a:pt x="1" y="28"/>
                    <a:pt x="1" y="56"/>
                  </a:cubicBezTo>
                  <a:lnTo>
                    <a:pt x="1" y="371"/>
                  </a:lnTo>
                  <a:cubicBezTo>
                    <a:pt x="1" y="390"/>
                    <a:pt x="10" y="409"/>
                    <a:pt x="19" y="418"/>
                  </a:cubicBezTo>
                  <a:cubicBezTo>
                    <a:pt x="28" y="427"/>
                    <a:pt x="47" y="436"/>
                    <a:pt x="66" y="436"/>
                  </a:cubicBezTo>
                  <a:lnTo>
                    <a:pt x="2255" y="436"/>
                  </a:lnTo>
                  <a:cubicBezTo>
                    <a:pt x="2273" y="436"/>
                    <a:pt x="2283" y="427"/>
                    <a:pt x="2301" y="418"/>
                  </a:cubicBezTo>
                  <a:cubicBezTo>
                    <a:pt x="2311" y="409"/>
                    <a:pt x="2311" y="390"/>
                    <a:pt x="2311" y="371"/>
                  </a:cubicBezTo>
                  <a:lnTo>
                    <a:pt x="2311" y="56"/>
                  </a:lnTo>
                  <a:cubicBezTo>
                    <a:pt x="2311" y="28"/>
                    <a:pt x="2292" y="0"/>
                    <a:pt x="2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2" name="Google Shape;1042;p25">
              <a:extLst>
                <a:ext uri="{FF2B5EF4-FFF2-40B4-BE49-F238E27FC236}">
                  <a16:creationId xmlns:a16="http://schemas.microsoft.com/office/drawing/2014/main" id="{FD10BD0F-B347-48A2-FC9E-F6253303094F}"/>
                </a:ext>
              </a:extLst>
            </p:cNvPr>
            <p:cNvSpPr/>
            <p:nvPr/>
          </p:nvSpPr>
          <p:spPr>
            <a:xfrm>
              <a:off x="6985603" y="2857631"/>
              <a:ext cx="295563" cy="127910"/>
            </a:xfrm>
            <a:custGeom>
              <a:avLst/>
              <a:gdLst/>
              <a:ahLst/>
              <a:cxnLst/>
              <a:rect l="l" t="t" r="r" b="b"/>
              <a:pathLst>
                <a:path w="3711" h="1606" extrusionOk="0">
                  <a:moveTo>
                    <a:pt x="3711" y="0"/>
                  </a:moveTo>
                  <a:lnTo>
                    <a:pt x="0" y="1605"/>
                  </a:lnTo>
                </a:path>
              </a:pathLst>
            </a:custGeom>
            <a:solidFill>
              <a:srgbClr val="E16F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3" name="Google Shape;1043;p25">
              <a:extLst>
                <a:ext uri="{FF2B5EF4-FFF2-40B4-BE49-F238E27FC236}">
                  <a16:creationId xmlns:a16="http://schemas.microsoft.com/office/drawing/2014/main" id="{CBD1A926-56AE-4B55-A172-BA4018D7EFA8}"/>
                </a:ext>
              </a:extLst>
            </p:cNvPr>
            <p:cNvSpPr/>
            <p:nvPr/>
          </p:nvSpPr>
          <p:spPr>
            <a:xfrm>
              <a:off x="6980426" y="2853330"/>
              <a:ext cx="305916" cy="136591"/>
            </a:xfrm>
            <a:custGeom>
              <a:avLst/>
              <a:gdLst/>
              <a:ahLst/>
              <a:cxnLst/>
              <a:rect l="l" t="t" r="r" b="b"/>
              <a:pathLst>
                <a:path w="3841" h="1715" extrusionOk="0">
                  <a:moveTo>
                    <a:pt x="3773" y="1"/>
                  </a:moveTo>
                  <a:cubicBezTo>
                    <a:pt x="3764" y="1"/>
                    <a:pt x="3756" y="3"/>
                    <a:pt x="3748" y="8"/>
                  </a:cubicBezTo>
                  <a:lnTo>
                    <a:pt x="47" y="1604"/>
                  </a:lnTo>
                  <a:cubicBezTo>
                    <a:pt x="10" y="1613"/>
                    <a:pt x="0" y="1650"/>
                    <a:pt x="10" y="1678"/>
                  </a:cubicBezTo>
                  <a:cubicBezTo>
                    <a:pt x="19" y="1696"/>
                    <a:pt x="47" y="1715"/>
                    <a:pt x="65" y="1715"/>
                  </a:cubicBezTo>
                  <a:cubicBezTo>
                    <a:pt x="75" y="1715"/>
                    <a:pt x="84" y="1715"/>
                    <a:pt x="84" y="1706"/>
                  </a:cubicBezTo>
                  <a:lnTo>
                    <a:pt x="3795" y="110"/>
                  </a:lnTo>
                  <a:cubicBezTo>
                    <a:pt x="3822" y="101"/>
                    <a:pt x="3841" y="64"/>
                    <a:pt x="3832" y="36"/>
                  </a:cubicBezTo>
                  <a:cubicBezTo>
                    <a:pt x="3818" y="16"/>
                    <a:pt x="3795" y="1"/>
                    <a:pt x="3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4" name="Google Shape;1044;p25">
              <a:extLst>
                <a:ext uri="{FF2B5EF4-FFF2-40B4-BE49-F238E27FC236}">
                  <a16:creationId xmlns:a16="http://schemas.microsoft.com/office/drawing/2014/main" id="{71A5486A-4D72-128A-743E-F409DB723492}"/>
                </a:ext>
              </a:extLst>
            </p:cNvPr>
            <p:cNvSpPr/>
            <p:nvPr/>
          </p:nvSpPr>
          <p:spPr>
            <a:xfrm>
              <a:off x="6951595" y="2965470"/>
              <a:ext cx="48822" cy="48106"/>
            </a:xfrm>
            <a:custGeom>
              <a:avLst/>
              <a:gdLst/>
              <a:ahLst/>
              <a:cxnLst/>
              <a:rect l="l" t="t" r="r" b="b"/>
              <a:pathLst>
                <a:path w="613" h="604" extrusionOk="0">
                  <a:moveTo>
                    <a:pt x="168" y="1"/>
                  </a:moveTo>
                  <a:lnTo>
                    <a:pt x="1" y="446"/>
                  </a:lnTo>
                  <a:lnTo>
                    <a:pt x="446" y="604"/>
                  </a:lnTo>
                  <a:lnTo>
                    <a:pt x="613" y="159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5" name="Google Shape;1045;p25">
              <a:extLst>
                <a:ext uri="{FF2B5EF4-FFF2-40B4-BE49-F238E27FC236}">
                  <a16:creationId xmlns:a16="http://schemas.microsoft.com/office/drawing/2014/main" id="{5ED4285D-B678-4B5C-E293-B3788ED106BC}"/>
                </a:ext>
              </a:extLst>
            </p:cNvPr>
            <p:cNvSpPr/>
            <p:nvPr/>
          </p:nvSpPr>
          <p:spPr>
            <a:xfrm>
              <a:off x="6947135" y="2961487"/>
              <a:ext cx="57743" cy="57265"/>
            </a:xfrm>
            <a:custGeom>
              <a:avLst/>
              <a:gdLst/>
              <a:ahLst/>
              <a:cxnLst/>
              <a:rect l="l" t="t" r="r" b="b"/>
              <a:pathLst>
                <a:path w="725" h="719" extrusionOk="0">
                  <a:moveTo>
                    <a:pt x="251" y="134"/>
                  </a:moveTo>
                  <a:lnTo>
                    <a:pt x="595" y="255"/>
                  </a:lnTo>
                  <a:lnTo>
                    <a:pt x="465" y="589"/>
                  </a:lnTo>
                  <a:lnTo>
                    <a:pt x="131" y="468"/>
                  </a:lnTo>
                  <a:lnTo>
                    <a:pt x="251" y="134"/>
                  </a:lnTo>
                  <a:close/>
                  <a:moveTo>
                    <a:pt x="216" y="1"/>
                  </a:moveTo>
                  <a:cubicBezTo>
                    <a:pt x="192" y="1"/>
                    <a:pt x="175" y="11"/>
                    <a:pt x="168" y="32"/>
                  </a:cubicBezTo>
                  <a:lnTo>
                    <a:pt x="1" y="478"/>
                  </a:lnTo>
                  <a:cubicBezTo>
                    <a:pt x="1" y="496"/>
                    <a:pt x="1" y="515"/>
                    <a:pt x="10" y="524"/>
                  </a:cubicBezTo>
                  <a:cubicBezTo>
                    <a:pt x="10" y="543"/>
                    <a:pt x="29" y="552"/>
                    <a:pt x="38" y="552"/>
                  </a:cubicBezTo>
                  <a:lnTo>
                    <a:pt x="483" y="719"/>
                  </a:lnTo>
                  <a:lnTo>
                    <a:pt x="502" y="719"/>
                  </a:lnTo>
                  <a:cubicBezTo>
                    <a:pt x="530" y="719"/>
                    <a:pt x="548" y="700"/>
                    <a:pt x="558" y="682"/>
                  </a:cubicBezTo>
                  <a:lnTo>
                    <a:pt x="715" y="236"/>
                  </a:lnTo>
                  <a:cubicBezTo>
                    <a:pt x="724" y="209"/>
                    <a:pt x="715" y="171"/>
                    <a:pt x="678" y="162"/>
                  </a:cubicBezTo>
                  <a:lnTo>
                    <a:pt x="242" y="4"/>
                  </a:lnTo>
                  <a:cubicBezTo>
                    <a:pt x="233" y="2"/>
                    <a:pt x="224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6" name="Google Shape;1046;p25">
              <a:extLst>
                <a:ext uri="{FF2B5EF4-FFF2-40B4-BE49-F238E27FC236}">
                  <a16:creationId xmlns:a16="http://schemas.microsoft.com/office/drawing/2014/main" id="{D66C0B0C-6076-7221-E2F4-98B7AA000828}"/>
                </a:ext>
              </a:extLst>
            </p:cNvPr>
            <p:cNvSpPr/>
            <p:nvPr/>
          </p:nvSpPr>
          <p:spPr>
            <a:xfrm>
              <a:off x="7244624" y="2467051"/>
              <a:ext cx="591922" cy="551701"/>
            </a:xfrm>
            <a:custGeom>
              <a:avLst/>
              <a:gdLst/>
              <a:ahLst/>
              <a:cxnLst/>
              <a:rect l="l" t="t" r="r" b="b"/>
              <a:pathLst>
                <a:path w="7432" h="6927" extrusionOk="0">
                  <a:moveTo>
                    <a:pt x="3715" y="0"/>
                  </a:moveTo>
                  <a:cubicBezTo>
                    <a:pt x="2032" y="0"/>
                    <a:pt x="558" y="1228"/>
                    <a:pt x="288" y="2944"/>
                  </a:cubicBezTo>
                  <a:cubicBezTo>
                    <a:pt x="1" y="4827"/>
                    <a:pt x="1300" y="6599"/>
                    <a:pt x="3192" y="6886"/>
                  </a:cubicBezTo>
                  <a:cubicBezTo>
                    <a:pt x="3369" y="6913"/>
                    <a:pt x="3545" y="6927"/>
                    <a:pt x="3718" y="6927"/>
                  </a:cubicBezTo>
                  <a:cubicBezTo>
                    <a:pt x="5395" y="6927"/>
                    <a:pt x="6874" y="5707"/>
                    <a:pt x="7135" y="3992"/>
                  </a:cubicBezTo>
                  <a:cubicBezTo>
                    <a:pt x="7432" y="2100"/>
                    <a:pt x="6133" y="328"/>
                    <a:pt x="4240" y="40"/>
                  </a:cubicBezTo>
                  <a:cubicBezTo>
                    <a:pt x="4064" y="13"/>
                    <a:pt x="3888" y="0"/>
                    <a:pt x="37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  <p:sp>
          <p:nvSpPr>
            <p:cNvPr id="1047" name="Google Shape;1047;p25">
              <a:extLst>
                <a:ext uri="{FF2B5EF4-FFF2-40B4-BE49-F238E27FC236}">
                  <a16:creationId xmlns:a16="http://schemas.microsoft.com/office/drawing/2014/main" id="{5E8D43F9-D37E-5A7E-FD79-69FAE98826BA}"/>
                </a:ext>
              </a:extLst>
            </p:cNvPr>
            <p:cNvSpPr/>
            <p:nvPr/>
          </p:nvSpPr>
          <p:spPr>
            <a:xfrm>
              <a:off x="7259659" y="2483223"/>
              <a:ext cx="589692" cy="561418"/>
            </a:xfrm>
            <a:custGeom>
              <a:avLst/>
              <a:gdLst/>
              <a:ahLst/>
              <a:cxnLst/>
              <a:rect l="l" t="t" r="r" b="b"/>
              <a:pathLst>
                <a:path w="7404" h="7049" extrusionOk="0">
                  <a:moveTo>
                    <a:pt x="3777" y="119"/>
                  </a:moveTo>
                  <a:cubicBezTo>
                    <a:pt x="3944" y="119"/>
                    <a:pt x="4120" y="128"/>
                    <a:pt x="4296" y="156"/>
                  </a:cubicBezTo>
                  <a:cubicBezTo>
                    <a:pt x="5196" y="295"/>
                    <a:pt x="5984" y="777"/>
                    <a:pt x="6522" y="1510"/>
                  </a:cubicBezTo>
                  <a:cubicBezTo>
                    <a:pt x="7061" y="2243"/>
                    <a:pt x="7283" y="3143"/>
                    <a:pt x="7144" y="4043"/>
                  </a:cubicBezTo>
                  <a:cubicBezTo>
                    <a:pt x="7005" y="4943"/>
                    <a:pt x="6532" y="5731"/>
                    <a:pt x="5799" y="6269"/>
                  </a:cubicBezTo>
                  <a:cubicBezTo>
                    <a:pt x="5209" y="6702"/>
                    <a:pt x="4510" y="6931"/>
                    <a:pt x="3791" y="6931"/>
                  </a:cubicBezTo>
                  <a:cubicBezTo>
                    <a:pt x="3617" y="6931"/>
                    <a:pt x="3442" y="6918"/>
                    <a:pt x="3266" y="6891"/>
                  </a:cubicBezTo>
                  <a:cubicBezTo>
                    <a:pt x="1411" y="6603"/>
                    <a:pt x="131" y="4868"/>
                    <a:pt x="418" y="3013"/>
                  </a:cubicBezTo>
                  <a:cubicBezTo>
                    <a:pt x="558" y="2113"/>
                    <a:pt x="1031" y="1315"/>
                    <a:pt x="1764" y="777"/>
                  </a:cubicBezTo>
                  <a:cubicBezTo>
                    <a:pt x="2357" y="351"/>
                    <a:pt x="3053" y="119"/>
                    <a:pt x="3777" y="119"/>
                  </a:cubicBezTo>
                  <a:close/>
                  <a:moveTo>
                    <a:pt x="3765" y="1"/>
                  </a:moveTo>
                  <a:cubicBezTo>
                    <a:pt x="3026" y="1"/>
                    <a:pt x="2309" y="238"/>
                    <a:pt x="1699" y="685"/>
                  </a:cubicBezTo>
                  <a:cubicBezTo>
                    <a:pt x="938" y="1241"/>
                    <a:pt x="446" y="2058"/>
                    <a:pt x="298" y="2995"/>
                  </a:cubicBezTo>
                  <a:cubicBezTo>
                    <a:pt x="1" y="4915"/>
                    <a:pt x="1328" y="6714"/>
                    <a:pt x="3248" y="7002"/>
                  </a:cubicBezTo>
                  <a:cubicBezTo>
                    <a:pt x="3424" y="7030"/>
                    <a:pt x="3610" y="7048"/>
                    <a:pt x="3786" y="7048"/>
                  </a:cubicBezTo>
                  <a:cubicBezTo>
                    <a:pt x="4528" y="7048"/>
                    <a:pt x="5252" y="6807"/>
                    <a:pt x="5864" y="6362"/>
                  </a:cubicBezTo>
                  <a:cubicBezTo>
                    <a:pt x="6625" y="5805"/>
                    <a:pt x="7116" y="4989"/>
                    <a:pt x="7265" y="4061"/>
                  </a:cubicBezTo>
                  <a:cubicBezTo>
                    <a:pt x="7404" y="3134"/>
                    <a:pt x="7172" y="2197"/>
                    <a:pt x="6615" y="1445"/>
                  </a:cubicBezTo>
                  <a:cubicBezTo>
                    <a:pt x="6059" y="685"/>
                    <a:pt x="5242" y="184"/>
                    <a:pt x="4315" y="45"/>
                  </a:cubicBezTo>
                  <a:cubicBezTo>
                    <a:pt x="4131" y="15"/>
                    <a:pt x="3947" y="1"/>
                    <a:pt x="3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9" name="Google Shape;1049;p25">
              <a:extLst>
                <a:ext uri="{FF2B5EF4-FFF2-40B4-BE49-F238E27FC236}">
                  <a16:creationId xmlns:a16="http://schemas.microsoft.com/office/drawing/2014/main" id="{3174376F-879B-51A0-4A48-CA1A5162059E}"/>
                </a:ext>
              </a:extLst>
            </p:cNvPr>
            <p:cNvSpPr/>
            <p:nvPr/>
          </p:nvSpPr>
          <p:spPr>
            <a:xfrm>
              <a:off x="7232341" y="2460525"/>
              <a:ext cx="601479" cy="561179"/>
            </a:xfrm>
            <a:custGeom>
              <a:avLst/>
              <a:gdLst/>
              <a:ahLst/>
              <a:cxnLst/>
              <a:rect l="l" t="t" r="r" b="b"/>
              <a:pathLst>
                <a:path w="7552" h="7046" extrusionOk="0">
                  <a:moveTo>
                    <a:pt x="3765" y="122"/>
                  </a:moveTo>
                  <a:cubicBezTo>
                    <a:pt x="3937" y="122"/>
                    <a:pt x="4111" y="135"/>
                    <a:pt x="4287" y="163"/>
                  </a:cubicBezTo>
                  <a:cubicBezTo>
                    <a:pt x="6142" y="441"/>
                    <a:pt x="7422" y="2185"/>
                    <a:pt x="7144" y="4040"/>
                  </a:cubicBezTo>
                  <a:cubicBezTo>
                    <a:pt x="6883" y="5720"/>
                    <a:pt x="5429" y="6929"/>
                    <a:pt x="3779" y="6929"/>
                  </a:cubicBezTo>
                  <a:cubicBezTo>
                    <a:pt x="3607" y="6929"/>
                    <a:pt x="3432" y="6915"/>
                    <a:pt x="3257" y="6888"/>
                  </a:cubicBezTo>
                  <a:cubicBezTo>
                    <a:pt x="1401" y="6601"/>
                    <a:pt x="121" y="4866"/>
                    <a:pt x="409" y="3011"/>
                  </a:cubicBezTo>
                  <a:cubicBezTo>
                    <a:pt x="669" y="1331"/>
                    <a:pt x="2116" y="122"/>
                    <a:pt x="3765" y="122"/>
                  </a:cubicBezTo>
                  <a:close/>
                  <a:moveTo>
                    <a:pt x="3769" y="0"/>
                  </a:moveTo>
                  <a:cubicBezTo>
                    <a:pt x="2067" y="0"/>
                    <a:pt x="558" y="1253"/>
                    <a:pt x="298" y="2992"/>
                  </a:cubicBezTo>
                  <a:cubicBezTo>
                    <a:pt x="1" y="4912"/>
                    <a:pt x="1318" y="6712"/>
                    <a:pt x="3238" y="6999"/>
                  </a:cubicBezTo>
                  <a:cubicBezTo>
                    <a:pt x="3415" y="7027"/>
                    <a:pt x="3600" y="7046"/>
                    <a:pt x="3776" y="7046"/>
                  </a:cubicBezTo>
                  <a:cubicBezTo>
                    <a:pt x="5483" y="7046"/>
                    <a:pt x="6986" y="5794"/>
                    <a:pt x="7255" y="4059"/>
                  </a:cubicBezTo>
                  <a:cubicBezTo>
                    <a:pt x="7552" y="2139"/>
                    <a:pt x="6225" y="339"/>
                    <a:pt x="4305" y="42"/>
                  </a:cubicBezTo>
                  <a:cubicBezTo>
                    <a:pt x="4125" y="14"/>
                    <a:pt x="3946" y="0"/>
                    <a:pt x="37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0" name="Google Shape;1050;p25">
              <a:extLst>
                <a:ext uri="{FF2B5EF4-FFF2-40B4-BE49-F238E27FC236}">
                  <a16:creationId xmlns:a16="http://schemas.microsoft.com/office/drawing/2014/main" id="{6FBE3CBD-1BDD-3747-A791-85DCA3579E0D}"/>
                </a:ext>
              </a:extLst>
            </p:cNvPr>
            <p:cNvSpPr/>
            <p:nvPr/>
          </p:nvSpPr>
          <p:spPr>
            <a:xfrm>
              <a:off x="7615828" y="2510541"/>
              <a:ext cx="134520" cy="135158"/>
            </a:xfrm>
            <a:custGeom>
              <a:avLst/>
              <a:gdLst/>
              <a:ahLst/>
              <a:cxnLst/>
              <a:rect l="l" t="t" r="r" b="b"/>
              <a:pathLst>
                <a:path w="1689" h="1697" extrusionOk="0">
                  <a:moveTo>
                    <a:pt x="102" y="1"/>
                  </a:moveTo>
                  <a:cubicBezTo>
                    <a:pt x="67" y="1"/>
                    <a:pt x="33" y="20"/>
                    <a:pt x="19" y="54"/>
                  </a:cubicBezTo>
                  <a:cubicBezTo>
                    <a:pt x="0" y="91"/>
                    <a:pt x="19" y="147"/>
                    <a:pt x="65" y="165"/>
                  </a:cubicBezTo>
                  <a:cubicBezTo>
                    <a:pt x="705" y="462"/>
                    <a:pt x="1216" y="991"/>
                    <a:pt x="1512" y="1640"/>
                  </a:cubicBezTo>
                  <a:cubicBezTo>
                    <a:pt x="1522" y="1678"/>
                    <a:pt x="1559" y="1696"/>
                    <a:pt x="1587" y="1696"/>
                  </a:cubicBezTo>
                  <a:cubicBezTo>
                    <a:pt x="1596" y="1696"/>
                    <a:pt x="1614" y="1696"/>
                    <a:pt x="1624" y="1687"/>
                  </a:cubicBezTo>
                  <a:cubicBezTo>
                    <a:pt x="1670" y="1668"/>
                    <a:pt x="1689" y="1622"/>
                    <a:pt x="1670" y="1575"/>
                  </a:cubicBezTo>
                  <a:cubicBezTo>
                    <a:pt x="1364" y="880"/>
                    <a:pt x="817" y="323"/>
                    <a:pt x="139" y="8"/>
                  </a:cubicBezTo>
                  <a:cubicBezTo>
                    <a:pt x="127" y="3"/>
                    <a:pt x="115" y="1"/>
                    <a:pt x="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3" name="Google Shape;1053;p25">
              <a:extLst>
                <a:ext uri="{FF2B5EF4-FFF2-40B4-BE49-F238E27FC236}">
                  <a16:creationId xmlns:a16="http://schemas.microsoft.com/office/drawing/2014/main" id="{A525FA36-7C6F-9464-9404-80710D5233B1}"/>
                </a:ext>
              </a:extLst>
            </p:cNvPr>
            <p:cNvSpPr/>
            <p:nvPr/>
          </p:nvSpPr>
          <p:spPr>
            <a:xfrm>
              <a:off x="7448814" y="2585725"/>
              <a:ext cx="159688" cy="31858"/>
            </a:xfrm>
            <a:custGeom>
              <a:avLst/>
              <a:gdLst/>
              <a:ahLst/>
              <a:cxnLst/>
              <a:rect l="l" t="t" r="r" b="b"/>
              <a:pathLst>
                <a:path w="2005" h="400" extrusionOk="0">
                  <a:moveTo>
                    <a:pt x="400" y="1"/>
                  </a:moveTo>
                  <a:cubicBezTo>
                    <a:pt x="177" y="1"/>
                    <a:pt x="1" y="177"/>
                    <a:pt x="1" y="400"/>
                  </a:cubicBezTo>
                  <a:lnTo>
                    <a:pt x="2005" y="400"/>
                  </a:lnTo>
                  <a:cubicBezTo>
                    <a:pt x="2005" y="177"/>
                    <a:pt x="1828" y="1"/>
                    <a:pt x="16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4" name="Google Shape;1054;p25">
              <a:extLst>
                <a:ext uri="{FF2B5EF4-FFF2-40B4-BE49-F238E27FC236}">
                  <a16:creationId xmlns:a16="http://schemas.microsoft.com/office/drawing/2014/main" id="{25D523F0-96C3-3EEF-B24E-A0F1D426A3F8}"/>
                </a:ext>
              </a:extLst>
            </p:cNvPr>
            <p:cNvSpPr/>
            <p:nvPr/>
          </p:nvSpPr>
          <p:spPr>
            <a:xfrm>
              <a:off x="7443637" y="2580549"/>
              <a:ext cx="169325" cy="41495"/>
            </a:xfrm>
            <a:custGeom>
              <a:avLst/>
              <a:gdLst/>
              <a:ahLst/>
              <a:cxnLst/>
              <a:rect l="l" t="t" r="r" b="b"/>
              <a:pathLst>
                <a:path w="2126" h="521" extrusionOk="0">
                  <a:moveTo>
                    <a:pt x="1671" y="121"/>
                  </a:moveTo>
                  <a:cubicBezTo>
                    <a:pt x="1838" y="121"/>
                    <a:pt x="1977" y="242"/>
                    <a:pt x="2005" y="409"/>
                  </a:cubicBezTo>
                  <a:lnTo>
                    <a:pt x="121" y="409"/>
                  </a:lnTo>
                  <a:cubicBezTo>
                    <a:pt x="149" y="242"/>
                    <a:pt x="288" y="121"/>
                    <a:pt x="465" y="121"/>
                  </a:cubicBezTo>
                  <a:close/>
                  <a:moveTo>
                    <a:pt x="465" y="1"/>
                  </a:moveTo>
                  <a:cubicBezTo>
                    <a:pt x="205" y="1"/>
                    <a:pt x="1" y="205"/>
                    <a:pt x="1" y="465"/>
                  </a:cubicBezTo>
                  <a:cubicBezTo>
                    <a:pt x="1" y="520"/>
                    <a:pt x="1" y="520"/>
                    <a:pt x="353" y="520"/>
                  </a:cubicBezTo>
                  <a:lnTo>
                    <a:pt x="1736" y="520"/>
                  </a:lnTo>
                  <a:cubicBezTo>
                    <a:pt x="2125" y="520"/>
                    <a:pt x="2125" y="520"/>
                    <a:pt x="2125" y="465"/>
                  </a:cubicBezTo>
                  <a:cubicBezTo>
                    <a:pt x="2125" y="205"/>
                    <a:pt x="1921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57" name="Google Shape;1057;p25">
              <a:extLst>
                <a:ext uri="{FF2B5EF4-FFF2-40B4-BE49-F238E27FC236}">
                  <a16:creationId xmlns:a16="http://schemas.microsoft.com/office/drawing/2014/main" id="{D9D8726B-A740-5AAB-5254-0476A119B543}"/>
                </a:ext>
              </a:extLst>
            </p:cNvPr>
            <p:cNvSpPr/>
            <p:nvPr/>
          </p:nvSpPr>
          <p:spPr>
            <a:xfrm>
              <a:off x="7516830" y="2570195"/>
              <a:ext cx="22938" cy="22301"/>
            </a:xfrm>
            <a:custGeom>
              <a:avLst/>
              <a:gdLst/>
              <a:ahLst/>
              <a:cxnLst/>
              <a:rect l="l" t="t" r="r" b="b"/>
              <a:pathLst>
                <a:path w="288" h="280" extrusionOk="0">
                  <a:moveTo>
                    <a:pt x="149" y="1"/>
                  </a:moveTo>
                  <a:cubicBezTo>
                    <a:pt x="65" y="1"/>
                    <a:pt x="0" y="56"/>
                    <a:pt x="0" y="140"/>
                  </a:cubicBezTo>
                  <a:cubicBezTo>
                    <a:pt x="0" y="214"/>
                    <a:pt x="65" y="279"/>
                    <a:pt x="149" y="279"/>
                  </a:cubicBezTo>
                  <a:cubicBezTo>
                    <a:pt x="223" y="279"/>
                    <a:pt x="288" y="214"/>
                    <a:pt x="288" y="140"/>
                  </a:cubicBezTo>
                  <a:cubicBezTo>
                    <a:pt x="288" y="66"/>
                    <a:pt x="223" y="1"/>
                    <a:pt x="1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0" name="Google Shape;1060;p25">
              <a:extLst>
                <a:ext uri="{FF2B5EF4-FFF2-40B4-BE49-F238E27FC236}">
                  <a16:creationId xmlns:a16="http://schemas.microsoft.com/office/drawing/2014/main" id="{3B895DFA-977C-E26C-35E4-9B682FCAEE04}"/>
                </a:ext>
              </a:extLst>
            </p:cNvPr>
            <p:cNvSpPr/>
            <p:nvPr/>
          </p:nvSpPr>
          <p:spPr>
            <a:xfrm>
              <a:off x="7496840" y="2655175"/>
              <a:ext cx="68096" cy="9717"/>
            </a:xfrm>
            <a:custGeom>
              <a:avLst/>
              <a:gdLst/>
              <a:ahLst/>
              <a:cxnLst/>
              <a:rect l="l" t="t" r="r" b="b"/>
              <a:pathLst>
                <a:path w="855" h="122" extrusionOk="0">
                  <a:moveTo>
                    <a:pt x="66" y="1"/>
                  </a:moveTo>
                  <a:cubicBezTo>
                    <a:pt x="29" y="1"/>
                    <a:pt x="1" y="28"/>
                    <a:pt x="1" y="56"/>
                  </a:cubicBezTo>
                  <a:cubicBezTo>
                    <a:pt x="1" y="93"/>
                    <a:pt x="29" y="121"/>
                    <a:pt x="66" y="121"/>
                  </a:cubicBezTo>
                  <a:lnTo>
                    <a:pt x="799" y="121"/>
                  </a:lnTo>
                  <a:cubicBezTo>
                    <a:pt x="826" y="121"/>
                    <a:pt x="854" y="93"/>
                    <a:pt x="854" y="56"/>
                  </a:cubicBezTo>
                  <a:cubicBezTo>
                    <a:pt x="854" y="28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1" name="Google Shape;1061;p25">
              <a:extLst>
                <a:ext uri="{FF2B5EF4-FFF2-40B4-BE49-F238E27FC236}">
                  <a16:creationId xmlns:a16="http://schemas.microsoft.com/office/drawing/2014/main" id="{96231B97-5F22-B96A-F0D3-393A56B971AC}"/>
                </a:ext>
              </a:extLst>
            </p:cNvPr>
            <p:cNvSpPr/>
            <p:nvPr/>
          </p:nvSpPr>
          <p:spPr>
            <a:xfrm>
              <a:off x="7496840" y="2727572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4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4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2" name="Google Shape;1062;p25">
              <a:extLst>
                <a:ext uri="{FF2B5EF4-FFF2-40B4-BE49-F238E27FC236}">
                  <a16:creationId xmlns:a16="http://schemas.microsoft.com/office/drawing/2014/main" id="{42DBCEF2-C98C-206C-CF17-A07732243973}"/>
                </a:ext>
              </a:extLst>
            </p:cNvPr>
            <p:cNvSpPr/>
            <p:nvPr/>
          </p:nvSpPr>
          <p:spPr>
            <a:xfrm>
              <a:off x="7496840" y="2802199"/>
              <a:ext cx="68096" cy="9000"/>
            </a:xfrm>
            <a:custGeom>
              <a:avLst/>
              <a:gdLst/>
              <a:ahLst/>
              <a:cxnLst/>
              <a:rect l="l" t="t" r="r" b="b"/>
              <a:pathLst>
                <a:path w="855" h="113" extrusionOk="0">
                  <a:moveTo>
                    <a:pt x="66" y="1"/>
                  </a:moveTo>
                  <a:cubicBezTo>
                    <a:pt x="29" y="1"/>
                    <a:pt x="1" y="29"/>
                    <a:pt x="1" y="56"/>
                  </a:cubicBezTo>
                  <a:cubicBezTo>
                    <a:pt x="1" y="93"/>
                    <a:pt x="29" y="112"/>
                    <a:pt x="66" y="112"/>
                  </a:cubicBezTo>
                  <a:lnTo>
                    <a:pt x="799" y="112"/>
                  </a:lnTo>
                  <a:cubicBezTo>
                    <a:pt x="826" y="112"/>
                    <a:pt x="854" y="93"/>
                    <a:pt x="854" y="56"/>
                  </a:cubicBezTo>
                  <a:cubicBezTo>
                    <a:pt x="854" y="29"/>
                    <a:pt x="826" y="1"/>
                    <a:pt x="7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4" name="Google Shape;1064;p25">
              <a:extLst>
                <a:ext uri="{FF2B5EF4-FFF2-40B4-BE49-F238E27FC236}">
                  <a16:creationId xmlns:a16="http://schemas.microsoft.com/office/drawing/2014/main" id="{0D07AE87-34CB-0804-BFE6-D0C17D1D2033}"/>
                </a:ext>
              </a:extLst>
            </p:cNvPr>
            <p:cNvSpPr/>
            <p:nvPr/>
          </p:nvSpPr>
          <p:spPr>
            <a:xfrm>
              <a:off x="7442204" y="2753456"/>
              <a:ext cx="178086" cy="8920"/>
            </a:xfrm>
            <a:custGeom>
              <a:avLst/>
              <a:gdLst/>
              <a:ahLst/>
              <a:cxnLst/>
              <a:rect l="l" t="t" r="r" b="b"/>
              <a:pathLst>
                <a:path w="2236" h="112" extrusionOk="0">
                  <a:moveTo>
                    <a:pt x="56" y="0"/>
                  </a:moveTo>
                  <a:cubicBezTo>
                    <a:pt x="19" y="0"/>
                    <a:pt x="0" y="28"/>
                    <a:pt x="0" y="56"/>
                  </a:cubicBezTo>
                  <a:cubicBezTo>
                    <a:pt x="0" y="93"/>
                    <a:pt x="19" y="112"/>
                    <a:pt x="56" y="112"/>
                  </a:cubicBezTo>
                  <a:lnTo>
                    <a:pt x="2180" y="112"/>
                  </a:lnTo>
                  <a:cubicBezTo>
                    <a:pt x="2208" y="112"/>
                    <a:pt x="2236" y="93"/>
                    <a:pt x="2236" y="56"/>
                  </a:cubicBezTo>
                  <a:cubicBezTo>
                    <a:pt x="2236" y="28"/>
                    <a:pt x="2208" y="0"/>
                    <a:pt x="2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66" name="Google Shape;1066;p25">
              <a:extLst>
                <a:ext uri="{FF2B5EF4-FFF2-40B4-BE49-F238E27FC236}">
                  <a16:creationId xmlns:a16="http://schemas.microsoft.com/office/drawing/2014/main" id="{0EF83F29-4B2B-D23E-1FF9-F1C1B054B7E6}"/>
                </a:ext>
              </a:extLst>
            </p:cNvPr>
            <p:cNvSpPr/>
            <p:nvPr/>
          </p:nvSpPr>
          <p:spPr>
            <a:xfrm>
              <a:off x="7442204" y="2828800"/>
              <a:ext cx="178086" cy="9717"/>
            </a:xfrm>
            <a:custGeom>
              <a:avLst/>
              <a:gdLst/>
              <a:ahLst/>
              <a:cxnLst/>
              <a:rect l="l" t="t" r="r" b="b"/>
              <a:pathLst>
                <a:path w="2236" h="122" extrusionOk="0">
                  <a:moveTo>
                    <a:pt x="56" y="1"/>
                  </a:moveTo>
                  <a:cubicBezTo>
                    <a:pt x="19" y="1"/>
                    <a:pt x="0" y="28"/>
                    <a:pt x="0" y="56"/>
                  </a:cubicBezTo>
                  <a:cubicBezTo>
                    <a:pt x="0" y="93"/>
                    <a:pt x="19" y="121"/>
                    <a:pt x="56" y="121"/>
                  </a:cubicBezTo>
                  <a:lnTo>
                    <a:pt x="2180" y="121"/>
                  </a:lnTo>
                  <a:cubicBezTo>
                    <a:pt x="2208" y="121"/>
                    <a:pt x="2236" y="93"/>
                    <a:pt x="2236" y="56"/>
                  </a:cubicBezTo>
                  <a:cubicBezTo>
                    <a:pt x="2236" y="28"/>
                    <a:pt x="2208" y="1"/>
                    <a:pt x="2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48" name="Google Shape;1048;p25">
              <a:extLst>
                <a:ext uri="{FF2B5EF4-FFF2-40B4-BE49-F238E27FC236}">
                  <a16:creationId xmlns:a16="http://schemas.microsoft.com/office/drawing/2014/main" id="{4F5A40B9-FFF3-DDBE-571F-C1DEAE4BB9F5}"/>
                </a:ext>
              </a:extLst>
            </p:cNvPr>
            <p:cNvSpPr/>
            <p:nvPr/>
          </p:nvSpPr>
          <p:spPr>
            <a:xfrm>
              <a:off x="7236802" y="2466733"/>
              <a:ext cx="627364" cy="552019"/>
            </a:xfrm>
            <a:custGeom>
              <a:avLst/>
              <a:gdLst/>
              <a:ahLst/>
              <a:cxnLst/>
              <a:rect l="l" t="t" r="r" b="b"/>
              <a:pathLst>
                <a:path w="7877" h="6931" extrusionOk="0">
                  <a:moveTo>
                    <a:pt x="3933" y="0"/>
                  </a:moveTo>
                  <a:cubicBezTo>
                    <a:pt x="3250" y="0"/>
                    <a:pt x="2560" y="202"/>
                    <a:pt x="1958" y="622"/>
                  </a:cubicBezTo>
                  <a:cubicBezTo>
                    <a:pt x="391" y="1717"/>
                    <a:pt x="1" y="3878"/>
                    <a:pt x="1096" y="5446"/>
                  </a:cubicBezTo>
                  <a:cubicBezTo>
                    <a:pt x="1770" y="6412"/>
                    <a:pt x="2849" y="6930"/>
                    <a:pt x="3945" y="6930"/>
                  </a:cubicBezTo>
                  <a:cubicBezTo>
                    <a:pt x="4628" y="6930"/>
                    <a:pt x="5318" y="6729"/>
                    <a:pt x="5920" y="6309"/>
                  </a:cubicBezTo>
                  <a:cubicBezTo>
                    <a:pt x="7487" y="5214"/>
                    <a:pt x="7877" y="3053"/>
                    <a:pt x="6782" y="1485"/>
                  </a:cubicBezTo>
                  <a:cubicBezTo>
                    <a:pt x="6108" y="519"/>
                    <a:pt x="5029" y="0"/>
                    <a:pt x="3933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dirty="0"/>
            </a:p>
          </p:txBody>
        </p:sp>
      </p:grpSp>
      <p:pic>
        <p:nvPicPr>
          <p:cNvPr id="14" name="Image 13" descr="Une image contenant art&#10;&#10;Le contenu généré par l’IA peut être incorrect.">
            <a:extLst>
              <a:ext uri="{FF2B5EF4-FFF2-40B4-BE49-F238E27FC236}">
                <a16:creationId xmlns:a16="http://schemas.microsoft.com/office/drawing/2014/main" id="{C9191CF4-DB22-BF76-FC64-86099D4E83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194" y="868574"/>
            <a:ext cx="551591" cy="551591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4397CD40-1156-7D1F-284B-F1AE4B6C3404}"/>
              </a:ext>
            </a:extLst>
          </p:cNvPr>
          <p:cNvSpPr/>
          <p:nvPr/>
        </p:nvSpPr>
        <p:spPr>
          <a:xfrm>
            <a:off x="783770" y="2005048"/>
            <a:ext cx="2242705" cy="2228187"/>
          </a:xfrm>
          <a:prstGeom prst="ellipse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noir, obscurité&#10;&#10;Le contenu généré par l’IA peut être incorrect.">
            <a:extLst>
              <a:ext uri="{FF2B5EF4-FFF2-40B4-BE49-F238E27FC236}">
                <a16:creationId xmlns:a16="http://schemas.microsoft.com/office/drawing/2014/main" id="{90787D4C-38D5-D204-AA1D-0FEE5A1D5F7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21" y="2243739"/>
            <a:ext cx="1750801" cy="17508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C164DD8-EA0D-F794-F72C-1A665A6BFFF6}"/>
              </a:ext>
            </a:extLst>
          </p:cNvPr>
          <p:cNvSpPr txBox="1"/>
          <p:nvPr/>
        </p:nvSpPr>
        <p:spPr>
          <a:xfrm>
            <a:off x="3446267" y="2888306"/>
            <a:ext cx="60975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>
              <a:lnSpc>
                <a:spcPct val="100000"/>
              </a:lnSpc>
              <a:spcBef>
                <a:spcPts val="1270"/>
              </a:spcBef>
            </a:pPr>
            <a:r>
              <a:rPr lang="fr-FR" sz="2400" dirty="0">
                <a:solidFill>
                  <a:srgbClr val="414141"/>
                </a:solidFill>
                <a:latin typeface="Verdana"/>
              </a:rPr>
              <a:t>Score et résumé</a:t>
            </a:r>
          </a:p>
        </p:txBody>
      </p:sp>
    </p:spTree>
    <p:extLst>
      <p:ext uri="{BB962C8B-B14F-4D97-AF65-F5344CB8AC3E}">
        <p14:creationId xmlns:p14="http://schemas.microsoft.com/office/powerpoint/2010/main" val="61092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E8A759-20A7-7C43-C29F-8F0541DF8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D8525E8F-22F6-F6C5-8F0A-6586AF6E5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8F6DE0AC-134A-F56D-16C6-29DBB54A8A2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B00189A-1A97-F87A-2D28-E108E152320B}"/>
              </a:ext>
            </a:extLst>
          </p:cNvPr>
          <p:cNvSpPr txBox="1"/>
          <p:nvPr/>
        </p:nvSpPr>
        <p:spPr>
          <a:xfrm>
            <a:off x="1554480" y="391406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Benchmarking </a:t>
            </a:r>
            <a:r>
              <a:rPr lang="fr-FR" b="0" dirty="0"/>
              <a:t>: </a:t>
            </a:r>
            <a:r>
              <a:rPr lang="fr-FR" dirty="0"/>
              <a:t>Méthodologie de l’ETSI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4CDA759-73BA-1608-85F6-C289AF1FFB05}"/>
              </a:ext>
            </a:extLst>
          </p:cNvPr>
          <p:cNvSpPr txBox="1"/>
          <p:nvPr/>
        </p:nvSpPr>
        <p:spPr>
          <a:xfrm>
            <a:off x="431315" y="1179702"/>
            <a:ext cx="8465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algn="l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endParaRPr lang="fr-FR" sz="14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Tunisie Telecom figure au … rang dans le gouvernorat de Ben Arous. </a:t>
            </a: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12A893EB-F898-F94C-A847-897F23863FA9}"/>
              </a:ext>
            </a:extLst>
          </p:cNvPr>
          <p:cNvGrpSpPr/>
          <p:nvPr/>
        </p:nvGrpSpPr>
        <p:grpSpPr>
          <a:xfrm>
            <a:off x="2750223" y="3142479"/>
            <a:ext cx="7635768" cy="2860496"/>
            <a:chOff x="2398776" y="3639312"/>
            <a:chExt cx="9483090" cy="3587750"/>
          </a:xfrm>
        </p:grpSpPr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34AFEA52-BBDA-B509-05E0-EAB8A1EC529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8776" y="3639312"/>
              <a:ext cx="7391400" cy="3282696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5BFCB474-33D7-4F24-A3F3-12A20C5586C9}"/>
                </a:ext>
              </a:extLst>
            </p:cNvPr>
            <p:cNvSpPr/>
            <p:nvPr/>
          </p:nvSpPr>
          <p:spPr>
            <a:xfrm>
              <a:off x="3906012" y="6853428"/>
              <a:ext cx="7970520" cy="368935"/>
            </a:xfrm>
            <a:custGeom>
              <a:avLst/>
              <a:gdLst/>
              <a:ahLst/>
              <a:cxnLst/>
              <a:rect l="l" t="t" r="r" b="b"/>
              <a:pathLst>
                <a:path w="7970520" h="368934">
                  <a:moveTo>
                    <a:pt x="0" y="368807"/>
                  </a:moveTo>
                  <a:lnTo>
                    <a:pt x="7970520" y="368807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pic>
        <p:nvPicPr>
          <p:cNvPr id="10" name="object 20">
            <a:extLst>
              <a:ext uri="{FF2B5EF4-FFF2-40B4-BE49-F238E27FC236}">
                <a16:creationId xmlns:a16="http://schemas.microsoft.com/office/drawing/2014/main" id="{B67CFA17-67A7-F632-0242-1C70656AD63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54747" y="3454150"/>
            <a:ext cx="923359" cy="814550"/>
          </a:xfrm>
          <a:prstGeom prst="rect">
            <a:avLst/>
          </a:prstGeom>
        </p:spPr>
      </p:pic>
      <p:pic>
        <p:nvPicPr>
          <p:cNvPr id="11" name="object 18">
            <a:extLst>
              <a:ext uri="{FF2B5EF4-FFF2-40B4-BE49-F238E27FC236}">
                <a16:creationId xmlns:a16="http://schemas.microsoft.com/office/drawing/2014/main" id="{E608F402-ECA5-FD9B-B74C-DFF35F797174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39891" y="1994043"/>
            <a:ext cx="1791197" cy="1681130"/>
          </a:xfrm>
          <a:prstGeom prst="rect">
            <a:avLst/>
          </a:prstGeom>
        </p:spPr>
      </p:pic>
      <p:pic>
        <p:nvPicPr>
          <p:cNvPr id="12" name="object 21">
            <a:extLst>
              <a:ext uri="{FF2B5EF4-FFF2-40B4-BE49-F238E27FC236}">
                <a16:creationId xmlns:a16="http://schemas.microsoft.com/office/drawing/2014/main" id="{A7AE580D-2521-57EC-1BA8-5105A464F248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259961" y="2903008"/>
            <a:ext cx="1050294" cy="110228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E1A9F41-B944-09E7-A2D6-1A0C4A13C73D}"/>
              </a:ext>
            </a:extLst>
          </p:cNvPr>
          <p:cNvSpPr/>
          <p:nvPr/>
        </p:nvSpPr>
        <p:spPr>
          <a:xfrm>
            <a:off x="7457625" y="3813779"/>
            <a:ext cx="485775" cy="18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42F8928-459D-C496-5928-CC31A7AFA1F1}"/>
              </a:ext>
            </a:extLst>
          </p:cNvPr>
          <p:cNvSpPr txBox="1"/>
          <p:nvPr/>
        </p:nvSpPr>
        <p:spPr>
          <a:xfrm>
            <a:off x="1060953" y="5965497"/>
            <a:ext cx="96236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fr-FR" sz="1400" dirty="0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rPr>
              <a:t>Classification des trois opérateurs a été réalisée selon la méthode de pondération ETSI.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666F014-12D9-4A67-B905-E808752A7BF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382" y="3305655"/>
            <a:ext cx="676605" cy="466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142BE5-85A4-440B-A577-1C203A1CE9E0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713" y="2604970"/>
            <a:ext cx="623551" cy="53750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90AB3AD-CA5B-4108-8A0F-27FAC2B05F54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099" y="3786183"/>
            <a:ext cx="688653" cy="18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8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2004D-DEB8-F764-15BE-4BBD33545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A0D092FD-2105-FD6C-3120-F301060928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21219B3A-F353-F2CB-B1FC-822B80096FA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D35535B-2E80-7DAA-F86E-94D7961DCF43}"/>
              </a:ext>
            </a:extLst>
          </p:cNvPr>
          <p:cNvSpPr txBox="1"/>
          <p:nvPr/>
        </p:nvSpPr>
        <p:spPr>
          <a:xfrm>
            <a:off x="1554480" y="391406"/>
            <a:ext cx="85747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dirty="0"/>
              <a:t>Benchmarking </a:t>
            </a:r>
            <a:r>
              <a:rPr lang="fr-FR" b="0" dirty="0"/>
              <a:t>: </a:t>
            </a:r>
            <a:r>
              <a:rPr lang="fr-FR" dirty="0"/>
              <a:t>Méthodologie de l’ETSI</a:t>
            </a:r>
          </a:p>
        </p:txBody>
      </p:sp>
      <p:grpSp>
        <p:nvGrpSpPr>
          <p:cNvPr id="4" name="object 6">
            <a:extLst>
              <a:ext uri="{FF2B5EF4-FFF2-40B4-BE49-F238E27FC236}">
                <a16:creationId xmlns:a16="http://schemas.microsoft.com/office/drawing/2014/main" id="{6A75565F-60EF-E259-B053-F1EFCAD0F8F5}"/>
              </a:ext>
            </a:extLst>
          </p:cNvPr>
          <p:cNvGrpSpPr/>
          <p:nvPr/>
        </p:nvGrpSpPr>
        <p:grpSpPr>
          <a:xfrm>
            <a:off x="327297" y="3201274"/>
            <a:ext cx="6180224" cy="2752163"/>
            <a:chOff x="2398776" y="3639312"/>
            <a:chExt cx="9483090" cy="3587750"/>
          </a:xfrm>
        </p:grpSpPr>
        <p:pic>
          <p:nvPicPr>
            <p:cNvPr id="6" name="object 7">
              <a:extLst>
                <a:ext uri="{FF2B5EF4-FFF2-40B4-BE49-F238E27FC236}">
                  <a16:creationId xmlns:a16="http://schemas.microsoft.com/office/drawing/2014/main" id="{6E5A3B04-FCAF-16E6-EA32-EAF26EFB24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8776" y="3639312"/>
              <a:ext cx="7391400" cy="3282696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675CC458-4243-A160-82A7-70251630C82D}"/>
                </a:ext>
              </a:extLst>
            </p:cNvPr>
            <p:cNvSpPr/>
            <p:nvPr/>
          </p:nvSpPr>
          <p:spPr>
            <a:xfrm>
              <a:off x="3906012" y="6853428"/>
              <a:ext cx="7970520" cy="368935"/>
            </a:xfrm>
            <a:custGeom>
              <a:avLst/>
              <a:gdLst/>
              <a:ahLst/>
              <a:cxnLst/>
              <a:rect l="l" t="t" r="r" b="b"/>
              <a:pathLst>
                <a:path w="7970520" h="368934">
                  <a:moveTo>
                    <a:pt x="0" y="368807"/>
                  </a:moveTo>
                  <a:lnTo>
                    <a:pt x="7970520" y="368807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pic>
        <p:nvPicPr>
          <p:cNvPr id="10" name="object 20">
            <a:extLst>
              <a:ext uri="{FF2B5EF4-FFF2-40B4-BE49-F238E27FC236}">
                <a16:creationId xmlns:a16="http://schemas.microsoft.com/office/drawing/2014/main" id="{8327751C-BB44-D383-8949-F467CA593566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21170" y="3429000"/>
            <a:ext cx="923359" cy="814550"/>
          </a:xfrm>
          <a:prstGeom prst="rect">
            <a:avLst/>
          </a:prstGeom>
        </p:spPr>
      </p:pic>
      <p:pic>
        <p:nvPicPr>
          <p:cNvPr id="11" name="object 18">
            <a:extLst>
              <a:ext uri="{FF2B5EF4-FFF2-40B4-BE49-F238E27FC236}">
                <a16:creationId xmlns:a16="http://schemas.microsoft.com/office/drawing/2014/main" id="{696EC6AB-FECF-FC6B-8F32-268819CF71EB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88264" y="2083737"/>
            <a:ext cx="1791197" cy="1681130"/>
          </a:xfrm>
          <a:prstGeom prst="rect">
            <a:avLst/>
          </a:prstGeom>
        </p:spPr>
      </p:pic>
      <p:pic>
        <p:nvPicPr>
          <p:cNvPr id="12" name="object 21">
            <a:extLst>
              <a:ext uri="{FF2B5EF4-FFF2-40B4-BE49-F238E27FC236}">
                <a16:creationId xmlns:a16="http://schemas.microsoft.com/office/drawing/2014/main" id="{DA168F6B-1D13-01A0-3217-9260DABC621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84145" y="2894046"/>
            <a:ext cx="1050294" cy="1102285"/>
          </a:xfrm>
          <a:prstGeom prst="rect">
            <a:avLst/>
          </a:prstGeom>
        </p:spPr>
      </p:pic>
      <p:grpSp>
        <p:nvGrpSpPr>
          <p:cNvPr id="2" name="object 6">
            <a:extLst>
              <a:ext uri="{FF2B5EF4-FFF2-40B4-BE49-F238E27FC236}">
                <a16:creationId xmlns:a16="http://schemas.microsoft.com/office/drawing/2014/main" id="{506A5850-34A8-F78C-A43A-D7665246F2A0}"/>
              </a:ext>
            </a:extLst>
          </p:cNvPr>
          <p:cNvGrpSpPr/>
          <p:nvPr/>
        </p:nvGrpSpPr>
        <p:grpSpPr>
          <a:xfrm>
            <a:off x="6647121" y="3124448"/>
            <a:ext cx="6180224" cy="2752163"/>
            <a:chOff x="2398776" y="3639312"/>
            <a:chExt cx="9483090" cy="3587750"/>
          </a:xfrm>
        </p:grpSpPr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585E5FC0-3FEB-C0D5-6CC5-894CFE0B3B4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98776" y="3639312"/>
              <a:ext cx="7391400" cy="3282696"/>
            </a:xfrm>
            <a:prstGeom prst="rect">
              <a:avLst/>
            </a:prstGeom>
          </p:spPr>
        </p:pic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FCF47CB-24EF-F8FB-A1D1-5F8537ACE967}"/>
                </a:ext>
              </a:extLst>
            </p:cNvPr>
            <p:cNvSpPr/>
            <p:nvPr/>
          </p:nvSpPr>
          <p:spPr>
            <a:xfrm>
              <a:off x="3906012" y="6853428"/>
              <a:ext cx="7970520" cy="368935"/>
            </a:xfrm>
            <a:custGeom>
              <a:avLst/>
              <a:gdLst/>
              <a:ahLst/>
              <a:cxnLst/>
              <a:rect l="l" t="t" r="r" b="b"/>
              <a:pathLst>
                <a:path w="7970520" h="368934">
                  <a:moveTo>
                    <a:pt x="0" y="368807"/>
                  </a:moveTo>
                  <a:lnTo>
                    <a:pt x="7970520" y="368807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368807"/>
                  </a:lnTo>
                  <a:close/>
                </a:path>
              </a:pathLst>
            </a:custGeom>
            <a:ln w="95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pPr algn="ctr"/>
              <a:endParaRPr/>
            </a:p>
          </p:txBody>
        </p:sp>
      </p:grpSp>
      <p:pic>
        <p:nvPicPr>
          <p:cNvPr id="13" name="object 20">
            <a:extLst>
              <a:ext uri="{FF2B5EF4-FFF2-40B4-BE49-F238E27FC236}">
                <a16:creationId xmlns:a16="http://schemas.microsoft.com/office/drawing/2014/main" id="{308545D9-55B4-D6C5-A1D1-E235FEEFC36A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217087" y="3440479"/>
            <a:ext cx="923359" cy="814550"/>
          </a:xfrm>
          <a:prstGeom prst="rect">
            <a:avLst/>
          </a:prstGeom>
        </p:spPr>
      </p:pic>
      <p:pic>
        <p:nvPicPr>
          <p:cNvPr id="15" name="object 18">
            <a:extLst>
              <a:ext uri="{FF2B5EF4-FFF2-40B4-BE49-F238E27FC236}">
                <a16:creationId xmlns:a16="http://schemas.microsoft.com/office/drawing/2014/main" id="{D7E25AF6-C90D-FE3E-EAF8-CAFBB7818C5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249235" y="2053481"/>
            <a:ext cx="1791197" cy="1681130"/>
          </a:xfrm>
          <a:prstGeom prst="rect">
            <a:avLst/>
          </a:prstGeom>
        </p:spPr>
      </p:pic>
      <p:pic>
        <p:nvPicPr>
          <p:cNvPr id="17" name="object 21">
            <a:extLst>
              <a:ext uri="{FF2B5EF4-FFF2-40B4-BE49-F238E27FC236}">
                <a16:creationId xmlns:a16="http://schemas.microsoft.com/office/drawing/2014/main" id="{772217E4-CA33-3516-6351-C660BCDD7C8B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923031" y="2894046"/>
            <a:ext cx="1050294" cy="11022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A06FB47-A59C-E167-1EFC-40FFB477A86F}"/>
              </a:ext>
            </a:extLst>
          </p:cNvPr>
          <p:cNvSpPr/>
          <p:nvPr/>
        </p:nvSpPr>
        <p:spPr>
          <a:xfrm>
            <a:off x="10435420" y="3785929"/>
            <a:ext cx="485775" cy="18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44531A75-B49D-0423-33F5-93A6855D85F3}"/>
              </a:ext>
            </a:extLst>
          </p:cNvPr>
          <p:cNvSpPr txBox="1"/>
          <p:nvPr/>
        </p:nvSpPr>
        <p:spPr>
          <a:xfrm>
            <a:off x="745377" y="1420271"/>
            <a:ext cx="36970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Classement par KPI</a:t>
            </a: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81FCB71-4D71-9AF8-7B62-14B41F39733B}"/>
              </a:ext>
            </a:extLst>
          </p:cNvPr>
          <p:cNvSpPr txBox="1"/>
          <p:nvPr/>
        </p:nvSpPr>
        <p:spPr>
          <a:xfrm>
            <a:off x="6981726" y="1452438"/>
            <a:ext cx="369704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fr-FR" b="1" dirty="0">
                <a:solidFill>
                  <a:schemeClr val="tx2">
                    <a:lumMod val="50000"/>
                    <a:lumOff val="50000"/>
                  </a:schemeClr>
                </a:solidFill>
                <a:latin typeface="Aptos ExtraBold" panose="020F0502020204030204" pitchFamily="34" charset="0"/>
              </a:rPr>
              <a:t>Méthodologie de l’INT</a:t>
            </a:r>
          </a:p>
        </p:txBody>
      </p: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47FF2E24-4664-6CF2-3175-52E0E7D5D05D}"/>
              </a:ext>
            </a:extLst>
          </p:cNvPr>
          <p:cNvCxnSpPr/>
          <p:nvPr/>
        </p:nvCxnSpPr>
        <p:spPr>
          <a:xfrm>
            <a:off x="5841873" y="1480810"/>
            <a:ext cx="73735" cy="5134594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05FE832C-2FB7-3EB5-6BD4-FD36BA1523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10" y="3251759"/>
            <a:ext cx="551190" cy="379826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4E5C2F0B-5697-00C1-076F-A02F2635CD8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925" y="2809303"/>
            <a:ext cx="857873" cy="32313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3CF3412-ADD0-18F7-078A-F1D60A73385E}"/>
              </a:ext>
            </a:extLst>
          </p:cNvPr>
          <p:cNvSpPr/>
          <p:nvPr/>
        </p:nvSpPr>
        <p:spPr>
          <a:xfrm>
            <a:off x="4948742" y="3160668"/>
            <a:ext cx="485775" cy="1821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FF9D45DD-DF0A-08DF-E4F0-D9029BB875AD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6817" y="3687107"/>
            <a:ext cx="407124" cy="355731"/>
          </a:xfrm>
          <a:prstGeom prst="rect">
            <a:avLst/>
          </a:prstGeom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65BF860B-545E-79C8-C4E5-FB3667C50AE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273" y="3359410"/>
            <a:ext cx="703276" cy="206245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F33C8FF8-FD60-DF7E-97EC-189929E57D1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420" y="3687107"/>
            <a:ext cx="551190" cy="379826"/>
          </a:xfrm>
          <a:prstGeom prst="rect">
            <a:avLst/>
          </a:prstGeom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A9E6E503-7FC7-661B-295B-B5809C3F23C1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70" y="2649278"/>
            <a:ext cx="699071" cy="55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01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4AFD1-99CE-A9C5-F6B0-63FBFD1F2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Telcotec Tunisie | LinkedIn">
            <a:extLst>
              <a:ext uri="{FF2B5EF4-FFF2-40B4-BE49-F238E27FC236}">
                <a16:creationId xmlns:a16="http://schemas.microsoft.com/office/drawing/2014/main" id="{49CFB1C5-E4BA-1AAB-22F2-83C29C9C5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596" y="45425"/>
            <a:ext cx="1065276" cy="106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object 11">
            <a:extLst>
              <a:ext uri="{FF2B5EF4-FFF2-40B4-BE49-F238E27FC236}">
                <a16:creationId xmlns:a16="http://schemas.microsoft.com/office/drawing/2014/main" id="{A45428E9-002A-E557-899C-10E35AABC2F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3254" y="120204"/>
            <a:ext cx="1158240" cy="829932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B4700B5-116B-D4C4-E4F0-35A0E84AE57F}"/>
              </a:ext>
            </a:extLst>
          </p:cNvPr>
          <p:cNvSpPr txBox="1"/>
          <p:nvPr/>
        </p:nvSpPr>
        <p:spPr>
          <a:xfrm>
            <a:off x="839755" y="391406"/>
            <a:ext cx="102588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2">
                    <a:lumMod val="25000"/>
                  </a:schemeClr>
                </a:solidFill>
                <a:latin typeface="Aptos Display" panose="020B0004020202020204" pitchFamily="34" charset="0"/>
              </a:defRPr>
            </a:lvl1pPr>
          </a:lstStyle>
          <a:p>
            <a:r>
              <a:rPr lang="fr-FR" sz="2800" dirty="0"/>
              <a:t>Benchmarking: Classement par indicateur de performance </a:t>
            </a:r>
          </a:p>
        </p:txBody>
      </p:sp>
      <p:pic>
        <p:nvPicPr>
          <p:cNvPr id="3" name="Image 2" descr="Une image contenant texte, capture d’écran, Parallèle, nombre&#10;&#10;Le contenu généré par l’IA peut être incorrect.">
            <a:extLst>
              <a:ext uri="{FF2B5EF4-FFF2-40B4-BE49-F238E27FC236}">
                <a16:creationId xmlns:a16="http://schemas.microsoft.com/office/drawing/2014/main" id="{18F96997-1437-5DC3-9D14-12B3B31AB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9356" y="950136"/>
            <a:ext cx="6393591" cy="560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9455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</TotalTime>
  <Words>1213</Words>
  <Application>Microsoft Office PowerPoint</Application>
  <PresentationFormat>Grand écran</PresentationFormat>
  <Paragraphs>188</Paragraphs>
  <Slides>24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Aptos</vt:lpstr>
      <vt:lpstr>Aptos Display</vt:lpstr>
      <vt:lpstr>Aptos ExtraBold</vt:lpstr>
      <vt:lpstr>Arial</vt:lpstr>
      <vt:lpstr>Cambria</vt:lpstr>
      <vt:lpstr>Nunito Light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User2</dc:creator>
  <cp:lastModifiedBy>User2</cp:lastModifiedBy>
  <cp:revision>346</cp:revision>
  <dcterms:created xsi:type="dcterms:W3CDTF">2026-01-06T07:46:56Z</dcterms:created>
  <dcterms:modified xsi:type="dcterms:W3CDTF">2026-02-19T07:21:18Z</dcterms:modified>
</cp:coreProperties>
</file>