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3" r:id="rId2"/>
    <p:sldId id="275" r:id="rId3"/>
    <p:sldId id="276" r:id="rId4"/>
    <p:sldId id="274" r:id="rId5"/>
    <p:sldId id="278" r:id="rId6"/>
    <p:sldId id="279" r:id="rId7"/>
    <p:sldId id="280" r:id="rId8"/>
    <p:sldId id="281" r:id="rId9"/>
    <p:sldId id="282" r:id="rId10"/>
    <p:sldId id="284" r:id="rId11"/>
    <p:sldId id="285" r:id="rId12"/>
    <p:sldId id="286" r:id="rId13"/>
    <p:sldId id="289" r:id="rId14"/>
    <p:sldId id="301" r:id="rId15"/>
    <p:sldId id="291" r:id="rId16"/>
    <p:sldId id="300" r:id="rId17"/>
    <p:sldId id="293" r:id="rId18"/>
    <p:sldId id="294" r:id="rId19"/>
    <p:sldId id="295" r:id="rId20"/>
    <p:sldId id="296" r:id="rId21"/>
    <p:sldId id="297" r:id="rId22"/>
    <p:sldId id="299" r:id="rId23"/>
    <p:sldId id="298"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AAD3DF"/>
    <a:srgbClr val="FFBC00"/>
    <a:srgbClr val="9BE69D"/>
    <a:srgbClr val="FFCE00"/>
    <a:srgbClr val="FFF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varScale="1">
        <p:scale>
          <a:sx n="76" d="100"/>
          <a:sy n="76" d="100"/>
        </p:scale>
        <p:origin x="62"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hmed\Desktop\Autoroute_Tunis_Sfax\Rapport_d&#233;taill&#233;_Auto_Sfax.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2\Desktop\Benchmarking\Sousse\Copie%20de%20Rapport_d&#233;taill&#233;_Sousse_V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2\Desktop\Benchmarking\Autoroute\Autoroute_Tunis_Sfax\Rapport_d&#233;taill&#233;_Auto_Sfax.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RSCP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3G'!$C$15</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822-4DCC-9039-4D3EFA2ED837}"/>
              </c:ext>
            </c:extLst>
          </c:dPt>
          <c:dPt>
            <c:idx val="1"/>
            <c:invertIfNegative val="0"/>
            <c:bubble3D val="0"/>
            <c:spPr>
              <a:solidFill>
                <a:srgbClr val="FF0000"/>
              </a:solidFill>
              <a:ln>
                <a:noFill/>
              </a:ln>
              <a:effectLst/>
            </c:spPr>
            <c:extLst>
              <c:ext xmlns:c16="http://schemas.microsoft.com/office/drawing/2014/chart" uri="{C3380CC4-5D6E-409C-BE32-E72D297353CC}">
                <c16:uniqueId val="{00000003-F822-4DCC-9039-4D3EFA2ED83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F822-4DCC-9039-4D3EFA2ED8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3G'!$C$16</c:f>
              <c:numCache>
                <c:formatCode>General</c:formatCode>
                <c:ptCount val="1"/>
                <c:pt idx="0">
                  <c:v>-72.319999999999993</c:v>
                </c:pt>
              </c:numCache>
            </c:numRef>
          </c:val>
          <c:extLst>
            <c:ext xmlns:c16="http://schemas.microsoft.com/office/drawing/2014/chart" uri="{C3380CC4-5D6E-409C-BE32-E72D297353CC}">
              <c16:uniqueId val="{00000006-F822-4DCC-9039-4D3EFA2ED837}"/>
            </c:ext>
          </c:extLst>
        </c:ser>
        <c:ser>
          <c:idx val="1"/>
          <c:order val="1"/>
          <c:tx>
            <c:strRef>
              <c:f>'Couverture 3G'!$D$15</c:f>
              <c:strCache>
                <c:ptCount val="1"/>
                <c:pt idx="0">
                  <c:v>OO</c:v>
                </c:pt>
              </c:strCache>
            </c:strRef>
          </c:tx>
          <c:spPr>
            <a:solidFill>
              <a:srgbClr val="EE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3G'!$D$16</c:f>
              <c:numCache>
                <c:formatCode>General</c:formatCode>
                <c:ptCount val="1"/>
                <c:pt idx="0">
                  <c:v>-62.36</c:v>
                </c:pt>
              </c:numCache>
            </c:numRef>
          </c:val>
          <c:extLst>
            <c:ext xmlns:c16="http://schemas.microsoft.com/office/drawing/2014/chart" uri="{C3380CC4-5D6E-409C-BE32-E72D297353CC}">
              <c16:uniqueId val="{00000007-F822-4DCC-9039-4D3EFA2ED837}"/>
            </c:ext>
          </c:extLst>
        </c:ser>
        <c:ser>
          <c:idx val="2"/>
          <c:order val="2"/>
          <c:tx>
            <c:strRef>
              <c:f>'Couverture 3G'!$E$15</c:f>
              <c:strCache>
                <c:ptCount val="1"/>
                <c:pt idx="0">
                  <c:v>OR</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3G'!$E$16</c:f>
              <c:numCache>
                <c:formatCode>General</c:formatCode>
                <c:ptCount val="1"/>
                <c:pt idx="0">
                  <c:v>-75.88</c:v>
                </c:pt>
              </c:numCache>
            </c:numRef>
          </c:val>
          <c:extLst>
            <c:ext xmlns:c16="http://schemas.microsoft.com/office/drawing/2014/chart" uri="{C3380CC4-5D6E-409C-BE32-E72D297353CC}">
              <c16:uniqueId val="{00000008-F822-4DCC-9039-4D3EFA2ED837}"/>
            </c:ext>
          </c:extLst>
        </c:ser>
        <c:dLbls>
          <c:dLblPos val="outEnd"/>
          <c:showLegendKey val="0"/>
          <c:showVal val="1"/>
          <c:showCatName val="0"/>
          <c:showSerName val="0"/>
          <c:showPercent val="0"/>
          <c:showBubbleSize val="0"/>
        </c:dLbls>
        <c:gapWidth val="100"/>
        <c:axId val="293693640"/>
        <c:axId val="293691680"/>
      </c:barChart>
      <c:catAx>
        <c:axId val="29369364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1680"/>
        <c:crosses val="autoZero"/>
        <c:auto val="1"/>
        <c:lblAlgn val="ctr"/>
        <c:lblOffset val="100"/>
        <c:noMultiLvlLbl val="0"/>
      </c:catAx>
      <c:valAx>
        <c:axId val="293691680"/>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3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Call</a:t>
            </a:r>
            <a:r>
              <a:rPr lang="fr-FR" baseline="0"/>
              <a:t> setup time (s)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'!$B$72</c:f>
              <c:strCache>
                <c:ptCount val="1"/>
                <c:pt idx="0">
                  <c:v>TT</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EDBF-48CF-86FE-09975FACEBF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EDBF-48CF-86FE-09975FACEBF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'!$B$73</c:f>
              <c:numCache>
                <c:formatCode>0.00</c:formatCode>
                <c:ptCount val="1"/>
                <c:pt idx="0">
                  <c:v>2.72</c:v>
                </c:pt>
              </c:numCache>
            </c:numRef>
          </c:val>
          <c:extLst>
            <c:ext xmlns:c16="http://schemas.microsoft.com/office/drawing/2014/chart" uri="{C3380CC4-5D6E-409C-BE32-E72D297353CC}">
              <c16:uniqueId val="{00000004-EDBF-48CF-86FE-09975FACEBF6}"/>
            </c:ext>
          </c:extLst>
        </c:ser>
        <c:ser>
          <c:idx val="1"/>
          <c:order val="1"/>
          <c:tx>
            <c:strRef>
              <c:f>'CS_2G_3G '!$C$72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'!$C$73</c:f>
              <c:numCache>
                <c:formatCode>0.00</c:formatCode>
                <c:ptCount val="1"/>
                <c:pt idx="0">
                  <c:v>0.51</c:v>
                </c:pt>
              </c:numCache>
            </c:numRef>
          </c:val>
          <c:extLst>
            <c:ext xmlns:c16="http://schemas.microsoft.com/office/drawing/2014/chart" uri="{C3380CC4-5D6E-409C-BE32-E72D297353CC}">
              <c16:uniqueId val="{00000005-EDBF-48CF-86FE-09975FACEBF6}"/>
            </c:ext>
          </c:extLst>
        </c:ser>
        <c:ser>
          <c:idx val="2"/>
          <c:order val="2"/>
          <c:tx>
            <c:strRef>
              <c:f>'CS_2G_3G '!$D$72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'!$A$73</c:f>
              <c:strCache>
                <c:ptCount val="1"/>
                <c:pt idx="0">
                  <c:v>Call setup time </c:v>
                </c:pt>
              </c:strCache>
            </c:strRef>
          </c:cat>
          <c:val>
            <c:numRef>
              <c:f>'CS_2G_3G '!$D$73</c:f>
              <c:numCache>
                <c:formatCode>0.00</c:formatCode>
                <c:ptCount val="1"/>
                <c:pt idx="0">
                  <c:v>1.81</c:v>
                </c:pt>
              </c:numCache>
            </c:numRef>
          </c:val>
          <c:extLst>
            <c:ext xmlns:c16="http://schemas.microsoft.com/office/drawing/2014/chart" uri="{C3380CC4-5D6E-409C-BE32-E72D297353CC}">
              <c16:uniqueId val="{00000006-EDBF-48CF-86FE-09975FACEBF6}"/>
            </c:ext>
          </c:extLst>
        </c:ser>
        <c:dLbls>
          <c:dLblPos val="outEnd"/>
          <c:showLegendKey val="0"/>
          <c:showVal val="1"/>
          <c:showCatName val="0"/>
          <c:showSerName val="0"/>
          <c:showPercent val="0"/>
          <c:showBubbleSize val="0"/>
        </c:dLbls>
        <c:gapWidth val="219"/>
        <c:overlap val="-27"/>
        <c:axId val="286390528"/>
        <c:axId val="286391704"/>
      </c:barChart>
      <c:catAx>
        <c:axId val="2863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1704"/>
        <c:crosses val="autoZero"/>
        <c:auto val="1"/>
        <c:lblAlgn val="ctr"/>
        <c:lblOffset val="100"/>
        <c:noMultiLvlLbl val="0"/>
      </c:catAx>
      <c:valAx>
        <c:axId val="2863917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3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MOS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3.84</c:v>
                </c:pt>
              </c:numCache>
            </c:numRef>
          </c:val>
          <c:extLst>
            <c:ext xmlns:c16="http://schemas.microsoft.com/office/drawing/2014/chart" uri="{C3380CC4-5D6E-409C-BE32-E72D297353CC}">
              <c16:uniqueId val="{00000000-356E-4828-8D9B-48E6C3A1361E}"/>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4.16</c:v>
                </c:pt>
              </c:numCache>
            </c:numRef>
          </c:val>
          <c:extLst>
            <c:ext xmlns:c16="http://schemas.microsoft.com/office/drawing/2014/chart" uri="{C3380CC4-5D6E-409C-BE32-E72D297353CC}">
              <c16:uniqueId val="{00000001-356E-4828-8D9B-48E6C3A1361E}"/>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4.1500000000000004</c:v>
                </c:pt>
              </c:numCache>
            </c:numRef>
          </c:val>
          <c:extLst>
            <c:ext xmlns:c16="http://schemas.microsoft.com/office/drawing/2014/chart" uri="{C3380CC4-5D6E-409C-BE32-E72D297353CC}">
              <c16:uniqueId val="{00000002-356E-4828-8D9B-48E6C3A1361E}"/>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MT - MOS Average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'!$B$126</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'!$B$127</c:f>
              <c:numCache>
                <c:formatCode>0.00</c:formatCode>
                <c:ptCount val="1"/>
                <c:pt idx="0">
                  <c:v>3.87</c:v>
                </c:pt>
              </c:numCache>
            </c:numRef>
          </c:val>
          <c:extLst>
            <c:ext xmlns:c16="http://schemas.microsoft.com/office/drawing/2014/chart" uri="{C3380CC4-5D6E-409C-BE32-E72D297353CC}">
              <c16:uniqueId val="{00000000-C38F-4977-A66E-8B98A1E02768}"/>
            </c:ext>
          </c:extLst>
        </c:ser>
        <c:ser>
          <c:idx val="1"/>
          <c:order val="1"/>
          <c:tx>
            <c:strRef>
              <c:f>'CS_2G_3G '!$C$126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'!$C$127</c:f>
              <c:numCache>
                <c:formatCode>0.00</c:formatCode>
                <c:ptCount val="1"/>
                <c:pt idx="0">
                  <c:v>4.1900000000000004</c:v>
                </c:pt>
              </c:numCache>
            </c:numRef>
          </c:val>
          <c:extLst>
            <c:ext xmlns:c16="http://schemas.microsoft.com/office/drawing/2014/chart" uri="{C3380CC4-5D6E-409C-BE32-E72D297353CC}">
              <c16:uniqueId val="{00000001-C38F-4977-A66E-8B98A1E02768}"/>
            </c:ext>
          </c:extLst>
        </c:ser>
        <c:ser>
          <c:idx val="2"/>
          <c:order val="2"/>
          <c:tx>
            <c:strRef>
              <c:f>'CS_2G_3G '!$D$126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'!$A$127</c:f>
              <c:strCache>
                <c:ptCount val="1"/>
                <c:pt idx="0">
                  <c:v>Audio quality MOS DL </c:v>
                </c:pt>
              </c:strCache>
            </c:strRef>
          </c:cat>
          <c:val>
            <c:numRef>
              <c:f>'CS_2G_3G '!$D$127</c:f>
              <c:numCache>
                <c:formatCode>0.00</c:formatCode>
                <c:ptCount val="1"/>
                <c:pt idx="0">
                  <c:v>4.13</c:v>
                </c:pt>
              </c:numCache>
            </c:numRef>
          </c:val>
          <c:extLst>
            <c:ext xmlns:c16="http://schemas.microsoft.com/office/drawing/2014/chart" uri="{C3380CC4-5D6E-409C-BE32-E72D297353CC}">
              <c16:uniqueId val="{00000002-C38F-4977-A66E-8B98A1E02768}"/>
            </c:ext>
          </c:extLst>
        </c:ser>
        <c:dLbls>
          <c:dLblPos val="outEnd"/>
          <c:showLegendKey val="0"/>
          <c:showVal val="1"/>
          <c:showCatName val="0"/>
          <c:showSerName val="0"/>
          <c:showPercent val="0"/>
          <c:showBubbleSize val="0"/>
        </c:dLbls>
        <c:gapWidth val="219"/>
        <c:overlap val="-20"/>
        <c:axId val="284897512"/>
        <c:axId val="284899472"/>
      </c:barChart>
      <c:catAx>
        <c:axId val="284897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RSRP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4G'!$C$6</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4G'!$C$7</c:f>
              <c:numCache>
                <c:formatCode>General</c:formatCode>
                <c:ptCount val="1"/>
                <c:pt idx="0">
                  <c:v>-83.43</c:v>
                </c:pt>
              </c:numCache>
            </c:numRef>
          </c:val>
          <c:extLst>
            <c:ext xmlns:c16="http://schemas.microsoft.com/office/drawing/2014/chart" uri="{C3380CC4-5D6E-409C-BE32-E72D297353CC}">
              <c16:uniqueId val="{00000000-5776-4B5F-A973-F8AAACCD2072}"/>
            </c:ext>
          </c:extLst>
        </c:ser>
        <c:ser>
          <c:idx val="1"/>
          <c:order val="1"/>
          <c:tx>
            <c:strRef>
              <c:f>'Couverture 4G'!$D$6</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4G'!$D$7</c:f>
              <c:numCache>
                <c:formatCode>General</c:formatCode>
                <c:ptCount val="1"/>
                <c:pt idx="0">
                  <c:v>-77.760000000000005</c:v>
                </c:pt>
              </c:numCache>
            </c:numRef>
          </c:val>
          <c:extLst>
            <c:ext xmlns:c16="http://schemas.microsoft.com/office/drawing/2014/chart" uri="{C3380CC4-5D6E-409C-BE32-E72D297353CC}">
              <c16:uniqueId val="{00000001-5776-4B5F-A973-F8AAACCD2072}"/>
            </c:ext>
          </c:extLst>
        </c:ser>
        <c:ser>
          <c:idx val="2"/>
          <c:order val="2"/>
          <c:tx>
            <c:strRef>
              <c:f>'Couverture 4G'!$E$6</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4G'!$E$7</c:f>
              <c:numCache>
                <c:formatCode>General</c:formatCode>
                <c:ptCount val="1"/>
                <c:pt idx="0">
                  <c:v>-84.04</c:v>
                </c:pt>
              </c:numCache>
            </c:numRef>
          </c:val>
          <c:extLst>
            <c:ext xmlns:c16="http://schemas.microsoft.com/office/drawing/2014/chart" uri="{C3380CC4-5D6E-409C-BE32-E72D297353CC}">
              <c16:uniqueId val="{00000002-5776-4B5F-A973-F8AAACCD2072}"/>
            </c:ext>
          </c:extLst>
        </c:ser>
        <c:dLbls>
          <c:dLblPos val="outEnd"/>
          <c:showLegendKey val="0"/>
          <c:showVal val="1"/>
          <c:showCatName val="0"/>
          <c:showSerName val="0"/>
          <c:showPercent val="0"/>
          <c:showBubbleSize val="0"/>
        </c:dLbls>
        <c:gapWidth val="100"/>
        <c:axId val="293692856"/>
        <c:axId val="295085056"/>
      </c:barChart>
      <c:catAx>
        <c:axId val="293692856"/>
        <c:scaling>
          <c:orientation val="minMax"/>
        </c:scaling>
        <c:delete val="1"/>
        <c:axPos val="l"/>
        <c:numFmt formatCode="General" sourceLinked="1"/>
        <c:majorTickMark val="none"/>
        <c:minorTickMark val="none"/>
        <c:tickLblPos val="nextTo"/>
        <c:crossAx val="295085056"/>
        <c:crosses val="autoZero"/>
        <c:auto val="1"/>
        <c:lblAlgn val="ctr"/>
        <c:lblOffset val="100"/>
        <c:noMultiLvlLbl val="0"/>
      </c:catAx>
      <c:valAx>
        <c:axId val="29508505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92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a:t>Rx level Average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bar"/>
        <c:grouping val="clustered"/>
        <c:varyColors val="0"/>
        <c:ser>
          <c:idx val="0"/>
          <c:order val="0"/>
          <c:tx>
            <c:strRef>
              <c:f>'Couverture 2G'!$C$8</c:f>
              <c:strCache>
                <c:ptCount val="1"/>
                <c:pt idx="0">
                  <c:v>TT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2G'!$C$9</c:f>
              <c:numCache>
                <c:formatCode>General</c:formatCode>
                <c:ptCount val="1"/>
                <c:pt idx="0">
                  <c:v>-63.42</c:v>
                </c:pt>
              </c:numCache>
            </c:numRef>
          </c:val>
          <c:extLst>
            <c:ext xmlns:c16="http://schemas.microsoft.com/office/drawing/2014/chart" uri="{C3380CC4-5D6E-409C-BE32-E72D297353CC}">
              <c16:uniqueId val="{00000000-EBEE-40B2-98C2-A2F01A293C28}"/>
            </c:ext>
          </c:extLst>
        </c:ser>
        <c:ser>
          <c:idx val="1"/>
          <c:order val="1"/>
          <c:tx>
            <c:strRef>
              <c:f>'Couverture 2G'!$D$8</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2G'!$D$9</c:f>
              <c:numCache>
                <c:formatCode>General</c:formatCode>
                <c:ptCount val="1"/>
                <c:pt idx="0">
                  <c:v>-56.07</c:v>
                </c:pt>
              </c:numCache>
            </c:numRef>
          </c:val>
          <c:extLst>
            <c:ext xmlns:c16="http://schemas.microsoft.com/office/drawing/2014/chart" uri="{C3380CC4-5D6E-409C-BE32-E72D297353CC}">
              <c16:uniqueId val="{00000001-EBEE-40B2-98C2-A2F01A293C28}"/>
            </c:ext>
          </c:extLst>
        </c:ser>
        <c:ser>
          <c:idx val="2"/>
          <c:order val="2"/>
          <c:tx>
            <c:strRef>
              <c:f>'Couverture 2G'!$E$8</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'Couverture 2G'!$E$9</c:f>
              <c:numCache>
                <c:formatCode>General</c:formatCode>
                <c:ptCount val="1"/>
                <c:pt idx="0">
                  <c:v>-80.66</c:v>
                </c:pt>
              </c:numCache>
            </c:numRef>
          </c:val>
          <c:extLst>
            <c:ext xmlns:c16="http://schemas.microsoft.com/office/drawing/2014/chart" uri="{C3380CC4-5D6E-409C-BE32-E72D297353CC}">
              <c16:uniqueId val="{00000002-EBEE-40B2-98C2-A2F01A293C28}"/>
            </c:ext>
          </c:extLst>
        </c:ser>
        <c:dLbls>
          <c:dLblPos val="outEnd"/>
          <c:showLegendKey val="0"/>
          <c:showVal val="1"/>
          <c:showCatName val="0"/>
          <c:showSerName val="0"/>
          <c:showPercent val="0"/>
          <c:showBubbleSize val="0"/>
        </c:dLbls>
        <c:gapWidth val="100"/>
        <c:overlap val="-20"/>
        <c:axId val="293681096"/>
        <c:axId val="293686976"/>
      </c:barChart>
      <c:catAx>
        <c:axId val="293681096"/>
        <c:scaling>
          <c:orientation val="minMax"/>
        </c:scaling>
        <c:delete val="1"/>
        <c:axPos val="l"/>
        <c:numFmt formatCode="General" sourceLinked="1"/>
        <c:majorTickMark val="none"/>
        <c:minorTickMark val="none"/>
        <c:tickLblPos val="nextTo"/>
        <c:crossAx val="293686976"/>
        <c:crosses val="autoZero"/>
        <c:auto val="1"/>
        <c:lblAlgn val="ctr"/>
        <c:lblOffset val="100"/>
        <c:noMultiLvlLbl val="0"/>
      </c:catAx>
      <c:valAx>
        <c:axId val="293686976"/>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9368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setup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6.06</c:v>
                </c:pt>
              </c:numCache>
            </c:numRef>
          </c:val>
          <c:extLst>
            <c:ext xmlns:c16="http://schemas.microsoft.com/office/drawing/2014/chart" uri="{C3380CC4-5D6E-409C-BE32-E72D297353CC}">
              <c16:uniqueId val="{00000000-9A1E-4B12-8476-6E4FD1B00D6D}"/>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c:v>
                </c:pt>
              </c:numCache>
            </c:numRef>
          </c:val>
          <c:extLst>
            <c:ext xmlns:c16="http://schemas.microsoft.com/office/drawing/2014/chart" uri="{C3380CC4-5D6E-409C-BE32-E72D297353CC}">
              <c16:uniqueId val="{00000001-9A1E-4B12-8476-6E4FD1B00D6D}"/>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4.92</c:v>
                </c:pt>
              </c:numCache>
            </c:numRef>
          </c:val>
          <c:extLst>
            <c:ext xmlns:c16="http://schemas.microsoft.com/office/drawing/2014/chart" uri="{C3380CC4-5D6E-409C-BE32-E72D297353CC}">
              <c16:uniqueId val="{00000002-9A1E-4B12-8476-6E4FD1B00D6D}"/>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Call </a:t>
            </a:r>
            <a:r>
              <a:rPr lang="fr-FR" dirty="0" err="1"/>
              <a:t>dropped</a:t>
            </a:r>
            <a:r>
              <a:rPr lang="fr-FR" dirty="0"/>
              <a:t>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'!$B$32</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'!$B$33</c:f>
              <c:numCache>
                <c:formatCode>0.00%</c:formatCode>
                <c:ptCount val="1"/>
                <c:pt idx="0">
                  <c:v>7.874015748031496E-3</c:v>
                </c:pt>
              </c:numCache>
            </c:numRef>
          </c:val>
          <c:extLst>
            <c:ext xmlns:c16="http://schemas.microsoft.com/office/drawing/2014/chart" uri="{C3380CC4-5D6E-409C-BE32-E72D297353CC}">
              <c16:uniqueId val="{00000000-A286-4D76-9DE3-C034C73097C8}"/>
            </c:ext>
          </c:extLst>
        </c:ser>
        <c:ser>
          <c:idx val="1"/>
          <c:order val="1"/>
          <c:tx>
            <c:strRef>
              <c:f>'CS_2G_3G '!$C$32</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'!$C$33</c:f>
              <c:numCache>
                <c:formatCode>0.00%</c:formatCode>
                <c:ptCount val="1"/>
                <c:pt idx="0">
                  <c:v>1.1627906976744186E-2</c:v>
                </c:pt>
              </c:numCache>
            </c:numRef>
          </c:val>
          <c:extLst>
            <c:ext xmlns:c16="http://schemas.microsoft.com/office/drawing/2014/chart" uri="{C3380CC4-5D6E-409C-BE32-E72D297353CC}">
              <c16:uniqueId val="{00000001-A286-4D76-9DE3-C034C73097C8}"/>
            </c:ext>
          </c:extLst>
        </c:ser>
        <c:ser>
          <c:idx val="2"/>
          <c:order val="2"/>
          <c:tx>
            <c:strRef>
              <c:f>'CS_2G_3G '!$D$32</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'!$A$33</c:f>
              <c:strCache>
                <c:ptCount val="1"/>
                <c:pt idx="0">
                  <c:v>CDR (%)</c:v>
                </c:pt>
              </c:strCache>
            </c:strRef>
          </c:cat>
          <c:val>
            <c:numRef>
              <c:f>'CS_2G_3G '!$D$33</c:f>
              <c:numCache>
                <c:formatCode>0.00%</c:formatCode>
                <c:ptCount val="1"/>
                <c:pt idx="0">
                  <c:v>2.34375E-2</c:v>
                </c:pt>
              </c:numCache>
            </c:numRef>
          </c:val>
          <c:extLst>
            <c:ext xmlns:c16="http://schemas.microsoft.com/office/drawing/2014/chart" uri="{C3380CC4-5D6E-409C-BE32-E72D297353CC}">
              <c16:uniqueId val="{00000002-A286-4D76-9DE3-C034C73097C8}"/>
            </c:ext>
          </c:extLst>
        </c:ser>
        <c:dLbls>
          <c:dLblPos val="outEnd"/>
          <c:showLegendKey val="0"/>
          <c:showVal val="1"/>
          <c:showCatName val="0"/>
          <c:showSerName val="0"/>
          <c:showPercent val="0"/>
          <c:showBubbleSize val="0"/>
        </c:dLbls>
        <c:gapWidth val="219"/>
        <c:overlap val="-27"/>
        <c:axId val="284902608"/>
        <c:axId val="284902216"/>
      </c:barChart>
      <c:catAx>
        <c:axId val="28490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216"/>
        <c:crosses val="autoZero"/>
        <c:auto val="1"/>
        <c:lblAlgn val="ctr"/>
        <c:lblOffset val="100"/>
        <c:noMultiLvlLbl val="0"/>
      </c:catAx>
      <c:valAx>
        <c:axId val="2849022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26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MOS </a:t>
            </a:r>
            <a:r>
              <a:rPr lang="fr-FR" dirty="0" err="1"/>
              <a:t>Average</a:t>
            </a:r>
            <a:endParaRPr lang="fr-F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'!$B$124</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'!$B$125</c:f>
              <c:numCache>
                <c:formatCode>General</c:formatCode>
                <c:ptCount val="1"/>
                <c:pt idx="0">
                  <c:v>3.84</c:v>
                </c:pt>
              </c:numCache>
            </c:numRef>
          </c:val>
          <c:extLst>
            <c:ext xmlns:c16="http://schemas.microsoft.com/office/drawing/2014/chart" uri="{C3380CC4-5D6E-409C-BE32-E72D297353CC}">
              <c16:uniqueId val="{00000000-9A37-4630-9BD1-98A1D94BD761}"/>
            </c:ext>
          </c:extLst>
        </c:ser>
        <c:ser>
          <c:idx val="1"/>
          <c:order val="1"/>
          <c:tx>
            <c:strRef>
              <c:f>'CS_2G_3G '!$C$124</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'!$C$125</c:f>
              <c:numCache>
                <c:formatCode>General</c:formatCode>
                <c:ptCount val="1"/>
                <c:pt idx="0">
                  <c:v>4.16</c:v>
                </c:pt>
              </c:numCache>
            </c:numRef>
          </c:val>
          <c:extLst>
            <c:ext xmlns:c16="http://schemas.microsoft.com/office/drawing/2014/chart" uri="{C3380CC4-5D6E-409C-BE32-E72D297353CC}">
              <c16:uniqueId val="{00000001-9A37-4630-9BD1-98A1D94BD761}"/>
            </c:ext>
          </c:extLst>
        </c:ser>
        <c:ser>
          <c:idx val="2"/>
          <c:order val="2"/>
          <c:tx>
            <c:strRef>
              <c:f>'CS_2G_3G '!$D$124</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'!$A$125</c:f>
              <c:strCache>
                <c:ptCount val="1"/>
                <c:pt idx="0">
                  <c:v>Audio quality MOS DL </c:v>
                </c:pt>
              </c:strCache>
            </c:strRef>
          </c:cat>
          <c:val>
            <c:numRef>
              <c:f>'CS_2G_3G '!$D$125</c:f>
              <c:numCache>
                <c:formatCode>General</c:formatCode>
                <c:ptCount val="1"/>
                <c:pt idx="0">
                  <c:v>4.1500000000000004</c:v>
                </c:pt>
              </c:numCache>
            </c:numRef>
          </c:val>
          <c:extLst>
            <c:ext xmlns:c16="http://schemas.microsoft.com/office/drawing/2014/chart" uri="{C3380CC4-5D6E-409C-BE32-E72D297353CC}">
              <c16:uniqueId val="{00000002-9A37-4630-9BD1-98A1D94BD761}"/>
            </c:ext>
          </c:extLst>
        </c:ser>
        <c:dLbls>
          <c:dLblPos val="outEnd"/>
          <c:showLegendKey val="0"/>
          <c:showVal val="1"/>
          <c:showCatName val="0"/>
          <c:showSerName val="0"/>
          <c:showPercent val="0"/>
          <c:showBubbleSize val="0"/>
        </c:dLbls>
        <c:gapWidth val="219"/>
        <c:overlap val="-18"/>
        <c:axId val="284904568"/>
        <c:axId val="284900648"/>
      </c:barChart>
      <c:catAx>
        <c:axId val="28490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lumMod val="65000"/>
                    <a:lumOff val="35000"/>
                  </a:prstClr>
                </a:solidFill>
              </a:rPr>
              <a:t>Nbr </a:t>
            </a:r>
            <a:r>
              <a:rPr lang="fr-FR" sz="1400" b="0" i="0" u="none" strike="noStrike" kern="1200" spc="0" baseline="0" dirty="0" err="1">
                <a:solidFill>
                  <a:prstClr val="black">
                    <a:lumMod val="65000"/>
                    <a:lumOff val="35000"/>
                  </a:prstClr>
                </a:solidFill>
              </a:rPr>
              <a:t>Detected</a:t>
            </a:r>
            <a:r>
              <a:rPr lang="fr-FR" sz="1400" b="0" i="0" u="none" strike="noStrike" kern="1200" spc="0" baseline="0" dirty="0">
                <a:solidFill>
                  <a:prstClr val="black">
                    <a:lumMod val="65000"/>
                    <a:lumOff val="35000"/>
                  </a:prstClr>
                </a:solidFill>
              </a:rPr>
              <a:t> PCI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'!$B$151</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'!$B$152</c:f>
              <c:numCache>
                <c:formatCode>General</c:formatCode>
                <c:ptCount val="1"/>
                <c:pt idx="0">
                  <c:v>145</c:v>
                </c:pt>
              </c:numCache>
            </c:numRef>
          </c:val>
          <c:extLst>
            <c:ext xmlns:c16="http://schemas.microsoft.com/office/drawing/2014/chart" uri="{C3380CC4-5D6E-409C-BE32-E72D297353CC}">
              <c16:uniqueId val="{00000000-5421-49FD-BC21-24C1E72FFA3B}"/>
            </c:ext>
          </c:extLst>
        </c:ser>
        <c:ser>
          <c:idx val="1"/>
          <c:order val="1"/>
          <c:tx>
            <c:strRef>
              <c:f>'CS_2G_3G '!$C$151</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'!$C$152</c:f>
              <c:numCache>
                <c:formatCode>General</c:formatCode>
                <c:ptCount val="1"/>
                <c:pt idx="0">
                  <c:v>267</c:v>
                </c:pt>
              </c:numCache>
            </c:numRef>
          </c:val>
          <c:extLst>
            <c:ext xmlns:c16="http://schemas.microsoft.com/office/drawing/2014/chart" uri="{C3380CC4-5D6E-409C-BE32-E72D297353CC}">
              <c16:uniqueId val="{00000001-5421-49FD-BC21-24C1E72FFA3B}"/>
            </c:ext>
          </c:extLst>
        </c:ser>
        <c:ser>
          <c:idx val="2"/>
          <c:order val="2"/>
          <c:tx>
            <c:strRef>
              <c:f>'CS_2G_3G '!$D$151</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'!$A$152</c:f>
              <c:strCache>
                <c:ptCount val="1"/>
                <c:pt idx="0">
                  <c:v>Audio quality MOS DL </c:v>
                </c:pt>
              </c:strCache>
            </c:strRef>
          </c:cat>
          <c:val>
            <c:numRef>
              <c:f>'CS_2G_3G '!$D$152</c:f>
              <c:numCache>
                <c:formatCode>General</c:formatCode>
                <c:ptCount val="1"/>
                <c:pt idx="0">
                  <c:v>147</c:v>
                </c:pt>
              </c:numCache>
            </c:numRef>
          </c:val>
          <c:extLst>
            <c:ext xmlns:c16="http://schemas.microsoft.com/office/drawing/2014/chart" uri="{C3380CC4-5D6E-409C-BE32-E72D297353CC}">
              <c16:uniqueId val="{00000002-5421-49FD-BC21-24C1E72FFA3B}"/>
            </c:ext>
          </c:extLst>
        </c:ser>
        <c:dLbls>
          <c:dLblPos val="outEnd"/>
          <c:showLegendKey val="0"/>
          <c:showVal val="1"/>
          <c:showCatName val="0"/>
          <c:showSerName val="0"/>
          <c:showPercent val="0"/>
          <c:showBubbleSize val="0"/>
        </c:dLbls>
        <c:gapWidth val="219"/>
        <c:axId val="284904568"/>
        <c:axId val="284900648"/>
      </c:barChart>
      <c:catAx>
        <c:axId val="284904568"/>
        <c:scaling>
          <c:orientation val="minMax"/>
        </c:scaling>
        <c:delete val="1"/>
        <c:axPos val="b"/>
        <c:numFmt formatCode="General" sourceLinked="1"/>
        <c:majorTickMark val="none"/>
        <c:minorTickMark val="none"/>
        <c:tickLblPos val="nextTo"/>
        <c:crossAx val="284900648"/>
        <c:crosses val="autoZero"/>
        <c:auto val="1"/>
        <c:lblAlgn val="ctr"/>
        <c:lblOffset val="100"/>
        <c:noMultiLvlLbl val="0"/>
      </c:catAx>
      <c:valAx>
        <c:axId val="284900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4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dirty="0">
                <a:solidFill>
                  <a:prstClr val="black">
                    <a:lumMod val="65000"/>
                    <a:lumOff val="35000"/>
                  </a:prstClr>
                </a:solidFill>
              </a:rPr>
              <a:t>Nbr </a:t>
            </a:r>
            <a:r>
              <a:rPr lang="fr-FR" sz="1400" b="0" i="0" u="none" strike="noStrike" kern="1200" spc="0" baseline="0" dirty="0" err="1">
                <a:solidFill>
                  <a:prstClr val="black">
                    <a:lumMod val="65000"/>
                    <a:lumOff val="35000"/>
                  </a:prstClr>
                </a:solidFill>
              </a:rPr>
              <a:t>Detected</a:t>
            </a:r>
            <a:r>
              <a:rPr lang="fr-FR" sz="1400" b="0" i="0" u="none" strike="noStrike" kern="1200" spc="0" baseline="0" dirty="0">
                <a:solidFill>
                  <a:prstClr val="black">
                    <a:lumMod val="65000"/>
                    <a:lumOff val="35000"/>
                  </a:prstClr>
                </a:solidFill>
              </a:rPr>
              <a:t> PSC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'!$B$153</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'!$B$154</c:f>
              <c:numCache>
                <c:formatCode>General</c:formatCode>
                <c:ptCount val="1"/>
                <c:pt idx="0">
                  <c:v>279</c:v>
                </c:pt>
              </c:numCache>
            </c:numRef>
          </c:val>
          <c:extLst>
            <c:ext xmlns:c16="http://schemas.microsoft.com/office/drawing/2014/chart" uri="{C3380CC4-5D6E-409C-BE32-E72D297353CC}">
              <c16:uniqueId val="{00000000-7605-47E6-A887-2A988EF5277F}"/>
            </c:ext>
          </c:extLst>
        </c:ser>
        <c:ser>
          <c:idx val="1"/>
          <c:order val="1"/>
          <c:tx>
            <c:strRef>
              <c:f>'CS_2G_3G '!$C$153</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'!$C$154</c:f>
              <c:numCache>
                <c:formatCode>General</c:formatCode>
                <c:ptCount val="1"/>
                <c:pt idx="0">
                  <c:v>85</c:v>
                </c:pt>
              </c:numCache>
            </c:numRef>
          </c:val>
          <c:extLst>
            <c:ext xmlns:c16="http://schemas.microsoft.com/office/drawing/2014/chart" uri="{C3380CC4-5D6E-409C-BE32-E72D297353CC}">
              <c16:uniqueId val="{00000001-7605-47E6-A887-2A988EF5277F}"/>
            </c:ext>
          </c:extLst>
        </c:ser>
        <c:ser>
          <c:idx val="2"/>
          <c:order val="2"/>
          <c:tx>
            <c:strRef>
              <c:f>'CS_2G_3G '!$D$153</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'!$A$154</c:f>
              <c:strCache>
                <c:ptCount val="1"/>
                <c:pt idx="0">
                  <c:v>Audio quality MOS DL </c:v>
                </c:pt>
              </c:strCache>
            </c:strRef>
          </c:cat>
          <c:val>
            <c:numRef>
              <c:f>'CS_2G_3G '!$D$154</c:f>
              <c:numCache>
                <c:formatCode>General</c:formatCode>
                <c:ptCount val="1"/>
                <c:pt idx="0">
                  <c:v>293</c:v>
                </c:pt>
              </c:numCache>
            </c:numRef>
          </c:val>
          <c:extLst>
            <c:ext xmlns:c16="http://schemas.microsoft.com/office/drawing/2014/chart" uri="{C3380CC4-5D6E-409C-BE32-E72D297353CC}">
              <c16:uniqueId val="{00000002-7605-47E6-A887-2A988EF5277F}"/>
            </c:ext>
          </c:extLst>
        </c:ser>
        <c:dLbls>
          <c:dLblPos val="outEnd"/>
          <c:showLegendKey val="0"/>
          <c:showVal val="1"/>
          <c:showCatName val="0"/>
          <c:showSerName val="0"/>
          <c:showPercent val="0"/>
          <c:showBubbleSize val="0"/>
        </c:dLbls>
        <c:gapWidth val="219"/>
        <c:axId val="284897512"/>
        <c:axId val="284899472"/>
      </c:barChart>
      <c:catAx>
        <c:axId val="284897512"/>
        <c:scaling>
          <c:orientation val="minMax"/>
        </c:scaling>
        <c:delete val="1"/>
        <c:axPos val="b"/>
        <c:numFmt formatCode="General" sourceLinked="1"/>
        <c:majorTickMark val="none"/>
        <c:minorTickMark val="none"/>
        <c:tickLblPos val="nextTo"/>
        <c:crossAx val="284899472"/>
        <c:crosses val="autoZero"/>
        <c:auto val="1"/>
        <c:lblAlgn val="ctr"/>
        <c:lblOffset val="100"/>
        <c:noMultiLvlLbl val="0"/>
      </c:catAx>
      <c:valAx>
        <c:axId val="284899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75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MO - Call setup time (s)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'CS_2G_3G '!$B$69</c:f>
              <c:strCache>
                <c:ptCount val="1"/>
                <c:pt idx="0">
                  <c:v>TT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'!$B$70</c:f>
              <c:numCache>
                <c:formatCode>0.00</c:formatCode>
                <c:ptCount val="1"/>
                <c:pt idx="0">
                  <c:v>6.06</c:v>
                </c:pt>
              </c:numCache>
            </c:numRef>
          </c:val>
          <c:extLst>
            <c:ext xmlns:c16="http://schemas.microsoft.com/office/drawing/2014/chart" uri="{C3380CC4-5D6E-409C-BE32-E72D297353CC}">
              <c16:uniqueId val="{00000000-7C4D-46EE-9D00-DBC15E8F7CCF}"/>
            </c:ext>
          </c:extLst>
        </c:ser>
        <c:ser>
          <c:idx val="1"/>
          <c:order val="1"/>
          <c:tx>
            <c:strRef>
              <c:f>'CS_2G_3G '!$C$69</c:f>
              <c:strCache>
                <c:ptCount val="1"/>
                <c:pt idx="0">
                  <c:v>OO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'!$C$70</c:f>
              <c:numCache>
                <c:formatCode>0.00</c:formatCode>
                <c:ptCount val="1"/>
                <c:pt idx="0">
                  <c:v>2.29</c:v>
                </c:pt>
              </c:numCache>
            </c:numRef>
          </c:val>
          <c:extLst>
            <c:ext xmlns:c16="http://schemas.microsoft.com/office/drawing/2014/chart" uri="{C3380CC4-5D6E-409C-BE32-E72D297353CC}">
              <c16:uniqueId val="{00000001-7C4D-46EE-9D00-DBC15E8F7CCF}"/>
            </c:ext>
          </c:extLst>
        </c:ser>
        <c:ser>
          <c:idx val="2"/>
          <c:order val="2"/>
          <c:tx>
            <c:strRef>
              <c:f>'CS_2G_3G '!$D$69</c:f>
              <c:strCache>
                <c:ptCount val="1"/>
                <c:pt idx="0">
                  <c:v>OR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'CS_2G_3G '!$A$70</c:f>
              <c:strCache>
                <c:ptCount val="1"/>
                <c:pt idx="0">
                  <c:v>Call setup time </c:v>
                </c:pt>
              </c:strCache>
            </c:strRef>
          </c:cat>
          <c:val>
            <c:numRef>
              <c:f>'CS_2G_3G '!$D$70</c:f>
              <c:numCache>
                <c:formatCode>0.00</c:formatCode>
                <c:ptCount val="1"/>
                <c:pt idx="0">
                  <c:v>4.92</c:v>
                </c:pt>
              </c:numCache>
            </c:numRef>
          </c:val>
          <c:extLst>
            <c:ext xmlns:c16="http://schemas.microsoft.com/office/drawing/2014/chart" uri="{C3380CC4-5D6E-409C-BE32-E72D297353CC}">
              <c16:uniqueId val="{00000002-7C4D-46EE-9D00-DBC15E8F7CCF}"/>
            </c:ext>
          </c:extLst>
        </c:ser>
        <c:dLbls>
          <c:dLblPos val="outEnd"/>
          <c:showLegendKey val="0"/>
          <c:showVal val="1"/>
          <c:showCatName val="0"/>
          <c:showSerName val="0"/>
          <c:showPercent val="0"/>
          <c:showBubbleSize val="0"/>
        </c:dLbls>
        <c:gapWidth val="219"/>
        <c:overlap val="-27"/>
        <c:axId val="284900256"/>
        <c:axId val="284898296"/>
      </c:barChart>
      <c:catAx>
        <c:axId val="28490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898296"/>
        <c:crosses val="autoZero"/>
        <c:auto val="1"/>
        <c:lblAlgn val="ctr"/>
        <c:lblOffset val="100"/>
        <c:noMultiLvlLbl val="0"/>
      </c:catAx>
      <c:valAx>
        <c:axId val="2848982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9002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A3B69-7035-4720-92DC-E1F171F5BD76}"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72A72-A86D-4E89-8955-20C54318E2BF}" type="slidenum">
              <a:rPr lang="fr-FR" smtClean="0"/>
              <a:t>‹N°›</a:t>
            </a:fld>
            <a:endParaRPr lang="fr-FR"/>
          </a:p>
        </p:txBody>
      </p:sp>
    </p:spTree>
    <p:extLst>
      <p:ext uri="{BB962C8B-B14F-4D97-AF65-F5344CB8AC3E}">
        <p14:creationId xmlns:p14="http://schemas.microsoft.com/office/powerpoint/2010/main" val="27849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574BA290-8F33-14C1-EA96-D03A132CD290}"/>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9F76517F-8B1B-D393-B7AE-DA5E0BAD3F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F3482C41-B169-3EB2-0288-3F075F44A0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67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61353E3-C279-CED0-3BF2-76DA41CC17DD}"/>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1B21747-42AF-19DA-F12F-AD1CB240D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2E53D2C6-C264-C3E9-3E99-02E687587C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601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EBAB5AA9-3299-C12F-5D49-771C8885593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469FC8D2-E65D-9D0E-3D5B-9E1981D1FA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D19B9A00-60A1-C32A-306F-7B2AED7FF5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113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790626AD-84C3-3D7F-DEF0-2F20ECF6BBE9}"/>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0A98F0FF-0BD0-7100-F93E-3ACF7D75DF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E693797-9A50-CD6E-E580-DD58E09B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9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12</a:t>
            </a:fld>
            <a:endParaRPr lang="fr-FR"/>
          </a:p>
        </p:txBody>
      </p:sp>
    </p:spTree>
    <p:extLst>
      <p:ext uri="{BB962C8B-B14F-4D97-AF65-F5344CB8AC3E}">
        <p14:creationId xmlns:p14="http://schemas.microsoft.com/office/powerpoint/2010/main" val="109817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1B7568FA-A2EB-3872-779F-2D1345EF9C1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CDDA024-E66F-6402-8E5A-E3B6CBACFF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1DAE069B-6152-76C7-034D-6C22EEB483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744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fr-FR"/>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8172A72-A86D-4E89-8955-20C54318E2BF}" type="slidenum">
              <a:rPr lang="fr-FR" smtClean="0"/>
              <a:t>21</a:t>
            </a:fld>
            <a:endParaRPr lang="fr-FR"/>
          </a:p>
        </p:txBody>
      </p:sp>
    </p:spTree>
    <p:extLst>
      <p:ext uri="{BB962C8B-B14F-4D97-AF65-F5344CB8AC3E}">
        <p14:creationId xmlns:p14="http://schemas.microsoft.com/office/powerpoint/2010/main" val="108212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a:extLst>
            <a:ext uri="{FF2B5EF4-FFF2-40B4-BE49-F238E27FC236}">
              <a16:creationId xmlns:a16="http://schemas.microsoft.com/office/drawing/2014/main" id="{6BA70D8C-C7F4-5065-9013-44A7331EA5A1}"/>
            </a:ext>
          </a:extLst>
        </p:cNvPr>
        <p:cNvGrpSpPr/>
        <p:nvPr/>
      </p:nvGrpSpPr>
      <p:grpSpPr>
        <a:xfrm>
          <a:off x="0" y="0"/>
          <a:ext cx="0" cy="0"/>
          <a:chOff x="0" y="0"/>
          <a:chExt cx="0" cy="0"/>
        </a:xfrm>
      </p:grpSpPr>
      <p:sp>
        <p:nvSpPr>
          <p:cNvPr id="1027" name="Google Shape;1027;gd431007ba2_0_208:notes">
            <a:extLst>
              <a:ext uri="{FF2B5EF4-FFF2-40B4-BE49-F238E27FC236}">
                <a16:creationId xmlns:a16="http://schemas.microsoft.com/office/drawing/2014/main" id="{C62C531A-DE4A-291E-D97E-93D601264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FR"/>
          </a:p>
        </p:txBody>
      </p:sp>
      <p:sp>
        <p:nvSpPr>
          <p:cNvPr id="1028" name="Google Shape;1028;gd431007ba2_0_208:notes">
            <a:extLst>
              <a:ext uri="{FF2B5EF4-FFF2-40B4-BE49-F238E27FC236}">
                <a16:creationId xmlns:a16="http://schemas.microsoft.com/office/drawing/2014/main" id="{6EDF44F2-B9FC-5143-DACF-FEC00F28E2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1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8576-01A7-21FB-78AB-F9FEE1C885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3E5E929-B4FA-7641-4BFD-C7BF7FF3EA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C438C7A-7539-9D05-10C7-4C3FCEB2222E}"/>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DEE3497B-949B-D3ED-F93F-892899C2FD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CD3A2-85B0-B711-23C6-70CD5C6E6B6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4033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7D85B-FC0C-751F-2135-5A7524E6E63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03FE2C-735F-C1BC-9DFF-D797BA365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86D213C-13ED-90B3-867F-D8A3B9E9A40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C965814E-75A8-627B-E39D-55B00DEE39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A9E4F8-304F-6693-0A9D-6ECE31EBEF9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31855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0F9CCC-BC3A-0DA6-671A-CD7D841D68F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C1A38B-3D99-8306-3577-F2A79A7AEB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AA08E4-9DBF-D1BF-3AAC-268844B0FB34}"/>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1C9C441C-3AEA-5214-F935-93C163346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685811-75A0-E4A2-73E4-D52C2CF4C176}"/>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60823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2"/>
        <p:cNvGrpSpPr/>
        <p:nvPr/>
      </p:nvGrpSpPr>
      <p:grpSpPr>
        <a:xfrm>
          <a:off x="0" y="0"/>
          <a:ext cx="0" cy="0"/>
          <a:chOff x="0" y="0"/>
          <a:chExt cx="0" cy="0"/>
        </a:xfrm>
      </p:grpSpPr>
      <p:sp>
        <p:nvSpPr>
          <p:cNvPr id="33" name="Google Shape;33;p4"/>
          <p:cNvSpPr txBox="1">
            <a:spLocks noGrp="1"/>
          </p:cNvSpPr>
          <p:nvPr>
            <p:ph type="body" idx="1"/>
          </p:nvPr>
        </p:nvSpPr>
        <p:spPr>
          <a:xfrm>
            <a:off x="960000" y="1621000"/>
            <a:ext cx="10281200" cy="532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Nunito Light"/>
              <a:buChar char="●"/>
              <a:defRPr/>
            </a:lvl1pPr>
            <a:lvl2pPr marL="1219170" lvl="1" indent="-406390" rtl="0">
              <a:lnSpc>
                <a:spcPct val="100000"/>
              </a:lnSpc>
              <a:spcBef>
                <a:spcPts val="0"/>
              </a:spcBef>
              <a:spcAft>
                <a:spcPts val="0"/>
              </a:spcAft>
              <a:buSzPts val="1200"/>
              <a:buFont typeface="Nunito Light"/>
              <a:buChar char="○"/>
              <a:defRPr/>
            </a:lvl2pPr>
            <a:lvl3pPr marL="1828754" lvl="2" indent="-406390" rtl="0">
              <a:lnSpc>
                <a:spcPct val="100000"/>
              </a:lnSpc>
              <a:spcBef>
                <a:spcPts val="0"/>
              </a:spcBef>
              <a:spcAft>
                <a:spcPts val="0"/>
              </a:spcAft>
              <a:buSzPts val="1200"/>
              <a:buFont typeface="Nunito Light"/>
              <a:buChar char="■"/>
              <a:defRPr/>
            </a:lvl3pPr>
            <a:lvl4pPr marL="2438339" lvl="3" indent="-406390" rtl="0">
              <a:lnSpc>
                <a:spcPct val="100000"/>
              </a:lnSpc>
              <a:spcBef>
                <a:spcPts val="0"/>
              </a:spcBef>
              <a:spcAft>
                <a:spcPts val="0"/>
              </a:spcAft>
              <a:buSzPts val="1200"/>
              <a:buFont typeface="Nunito Light"/>
              <a:buChar char="●"/>
              <a:defRPr/>
            </a:lvl4pPr>
            <a:lvl5pPr marL="3047924" lvl="4" indent="-406390" rtl="0">
              <a:lnSpc>
                <a:spcPct val="100000"/>
              </a:lnSpc>
              <a:spcBef>
                <a:spcPts val="0"/>
              </a:spcBef>
              <a:spcAft>
                <a:spcPts val="0"/>
              </a:spcAft>
              <a:buSzPts val="1200"/>
              <a:buFont typeface="Nunito Light"/>
              <a:buChar char="○"/>
              <a:defRPr/>
            </a:lvl5pPr>
            <a:lvl6pPr marL="3657509" lvl="5" indent="-406390" rtl="0">
              <a:lnSpc>
                <a:spcPct val="100000"/>
              </a:lnSpc>
              <a:spcBef>
                <a:spcPts val="0"/>
              </a:spcBef>
              <a:spcAft>
                <a:spcPts val="0"/>
              </a:spcAft>
              <a:buSzPts val="1200"/>
              <a:buFont typeface="Nunito Light"/>
              <a:buChar char="■"/>
              <a:defRPr/>
            </a:lvl6pPr>
            <a:lvl7pPr marL="4267093" lvl="6" indent="-406390" rtl="0">
              <a:lnSpc>
                <a:spcPct val="100000"/>
              </a:lnSpc>
              <a:spcBef>
                <a:spcPts val="0"/>
              </a:spcBef>
              <a:spcAft>
                <a:spcPts val="0"/>
              </a:spcAft>
              <a:buSzPts val="1200"/>
              <a:buFont typeface="Nunito Light"/>
              <a:buChar char="●"/>
              <a:defRPr/>
            </a:lvl7pPr>
            <a:lvl8pPr marL="4876678" lvl="7" indent="-406390" rtl="0">
              <a:lnSpc>
                <a:spcPct val="100000"/>
              </a:lnSpc>
              <a:spcBef>
                <a:spcPts val="0"/>
              </a:spcBef>
              <a:spcAft>
                <a:spcPts val="0"/>
              </a:spcAft>
              <a:buSzPts val="1200"/>
              <a:buFont typeface="Nunito Light"/>
              <a:buChar char="○"/>
              <a:defRPr/>
            </a:lvl8pPr>
            <a:lvl9pPr marL="5486263" lvl="8" indent="-406390" rtl="0">
              <a:lnSpc>
                <a:spcPct val="100000"/>
              </a:lnSpc>
              <a:spcBef>
                <a:spcPts val="0"/>
              </a:spcBef>
              <a:spcAft>
                <a:spcPts val="0"/>
              </a:spcAft>
              <a:buSzPts val="1200"/>
              <a:buFont typeface="Nunito Light"/>
              <a:buChar char="■"/>
              <a:defRPr/>
            </a:lvl9pPr>
          </a:lstStyle>
          <a:p>
            <a:endParaRPr/>
          </a:p>
        </p:txBody>
      </p:sp>
      <p:grpSp>
        <p:nvGrpSpPr>
          <p:cNvPr id="34" name="Google Shape;34;p4"/>
          <p:cNvGrpSpPr/>
          <p:nvPr/>
        </p:nvGrpSpPr>
        <p:grpSpPr>
          <a:xfrm>
            <a:off x="691800" y="523400"/>
            <a:ext cx="10808400" cy="5811200"/>
            <a:chOff x="518850" y="392550"/>
            <a:chExt cx="8106300" cy="4358400"/>
          </a:xfrm>
        </p:grpSpPr>
        <p:grpSp>
          <p:nvGrpSpPr>
            <p:cNvPr id="35" name="Google Shape;35;p4"/>
            <p:cNvGrpSpPr/>
            <p:nvPr/>
          </p:nvGrpSpPr>
          <p:grpSpPr>
            <a:xfrm>
              <a:off x="518850" y="392550"/>
              <a:ext cx="8106300" cy="396000"/>
              <a:chOff x="518850" y="385283"/>
              <a:chExt cx="8106300" cy="396000"/>
            </a:xfrm>
          </p:grpSpPr>
          <p:cxnSp>
            <p:nvCxnSpPr>
              <p:cNvPr id="36" name="Google Shape;36;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37" name="Google Shape;37;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38" name="Google Shape;38;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nvGrpSpPr>
            <p:cNvPr id="39" name="Google Shape;39;p4"/>
            <p:cNvGrpSpPr/>
            <p:nvPr/>
          </p:nvGrpSpPr>
          <p:grpSpPr>
            <a:xfrm rot="10800000">
              <a:off x="518850" y="4354950"/>
              <a:ext cx="8106300" cy="396000"/>
              <a:chOff x="518850" y="385283"/>
              <a:chExt cx="8106300" cy="396000"/>
            </a:xfrm>
          </p:grpSpPr>
          <p:cxnSp>
            <p:nvCxnSpPr>
              <p:cNvPr id="40" name="Google Shape;40;p4"/>
              <p:cNvCxnSpPr/>
              <p:nvPr/>
            </p:nvCxnSpPr>
            <p:spPr>
              <a:xfrm>
                <a:off x="518850" y="390575"/>
                <a:ext cx="8106300" cy="0"/>
              </a:xfrm>
              <a:prstGeom prst="straightConnector1">
                <a:avLst/>
              </a:prstGeom>
              <a:noFill/>
              <a:ln w="9525" cap="flat" cmpd="sng">
                <a:solidFill>
                  <a:schemeClr val="dk1"/>
                </a:solidFill>
                <a:prstDash val="solid"/>
                <a:round/>
                <a:headEnd type="none" w="med" len="med"/>
                <a:tailEnd type="none" w="med" len="med"/>
              </a:ln>
            </p:spPr>
          </p:cxnSp>
          <p:cxnSp>
            <p:nvCxnSpPr>
              <p:cNvPr id="41" name="Google Shape;41;p4"/>
              <p:cNvCxnSpPr/>
              <p:nvPr/>
            </p:nvCxnSpPr>
            <p:spPr>
              <a:xfrm>
                <a:off x="518850" y="385283"/>
                <a:ext cx="0" cy="396000"/>
              </a:xfrm>
              <a:prstGeom prst="straightConnector1">
                <a:avLst/>
              </a:prstGeom>
              <a:noFill/>
              <a:ln w="9525" cap="flat" cmpd="sng">
                <a:solidFill>
                  <a:schemeClr val="dk1"/>
                </a:solidFill>
                <a:prstDash val="solid"/>
                <a:round/>
                <a:headEnd type="none" w="med" len="med"/>
                <a:tailEnd type="oval" w="med" len="med"/>
              </a:ln>
            </p:spPr>
          </p:cxnSp>
          <p:cxnSp>
            <p:nvCxnSpPr>
              <p:cNvPr id="42" name="Google Shape;42;p4"/>
              <p:cNvCxnSpPr/>
              <p:nvPr/>
            </p:nvCxnSpPr>
            <p:spPr>
              <a:xfrm>
                <a:off x="8625150" y="385283"/>
                <a:ext cx="0" cy="396000"/>
              </a:xfrm>
              <a:prstGeom prst="straightConnector1">
                <a:avLst/>
              </a:prstGeom>
              <a:noFill/>
              <a:ln w="9525" cap="flat" cmpd="sng">
                <a:solidFill>
                  <a:schemeClr val="dk1"/>
                </a:solidFill>
                <a:prstDash val="solid"/>
                <a:round/>
                <a:headEnd type="none" w="med" len="med"/>
                <a:tailEnd type="oval" w="med" len="med"/>
              </a:ln>
            </p:spPr>
          </p:cxnSp>
        </p:grpSp>
      </p:grpSp>
      <p:sp>
        <p:nvSpPr>
          <p:cNvPr id="43" name="Google Shape;43;p4"/>
          <p:cNvSpPr txBox="1">
            <a:spLocks noGrp="1"/>
          </p:cNvSpPr>
          <p:nvPr>
            <p:ph type="title"/>
          </p:nvPr>
        </p:nvSpPr>
        <p:spPr>
          <a:xfrm>
            <a:off x="960000" y="722233"/>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36858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432D5-983D-60E8-6813-44DA2637860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083F7D2-256B-ADAF-4D3C-9F9E7EFE184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4DA470-34E1-3A6D-27DA-A7D3BD3C6DCF}"/>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2977B31D-BB5E-8C93-6723-09044ED75A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1F81B5-8E72-1836-53FD-BDA2C101CDBD}"/>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76234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D32697-E3F2-B17A-7880-7451191BAC5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3873864-C6C3-CB7D-63DC-005B036D1B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EE6B737-9BF5-BA34-2D69-F4B898A47A88}"/>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B0FE761F-761F-07CB-2416-5A4D170770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0C80B1-D5C9-6A5E-5858-6ED41C06BB3A}"/>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196546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2EB20-000F-7BEB-2233-F64A6758501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FD05BA5-8797-6653-4EC6-379C39B0AEE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8759B7-50D4-3927-3A94-3631330FCFB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F06C63-D2D3-1FD8-AFFE-B136A474D532}"/>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D361D030-3DED-35A3-AD09-1CA4CAF428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4CD87E5-BC71-A50B-C397-1DABDEFC845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9090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60FE9-0197-F0EC-AF01-860565146D8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F5B3DB6-2ED8-1C3E-2F7E-C9AC2D1C2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44A16E-AAFE-3923-2E73-36265BC2A8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40EC9EB-3721-9720-9B6C-680B9091F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A97D829-9292-B743-9564-E8CEF01DAB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BD9CF8B-89F4-C385-47DF-EEDDE9C6EB8F}"/>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8" name="Espace réservé du pied de page 7">
            <a:extLst>
              <a:ext uri="{FF2B5EF4-FFF2-40B4-BE49-F238E27FC236}">
                <a16:creationId xmlns:a16="http://schemas.microsoft.com/office/drawing/2014/main" id="{F3A9BACA-4B37-57B7-C2B4-CC297FB0EA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976A4D-3005-8ED7-64F7-60089483C41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3089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8283A2-1B71-7710-0ED3-097A9980DA2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F435AEF-7A8D-1262-41C3-F4CD1CA13C3A}"/>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4" name="Espace réservé du pied de page 3">
            <a:extLst>
              <a:ext uri="{FF2B5EF4-FFF2-40B4-BE49-F238E27FC236}">
                <a16:creationId xmlns:a16="http://schemas.microsoft.com/office/drawing/2014/main" id="{57A6AE45-BCAA-D9D8-FE20-E10142C1380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B2F7E7E-A402-13F8-8AA9-1E3797993CBF}"/>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85514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DAE6BD1-9105-B783-9B76-A29F9144CFD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3" name="Espace réservé du pied de page 2">
            <a:extLst>
              <a:ext uri="{FF2B5EF4-FFF2-40B4-BE49-F238E27FC236}">
                <a16:creationId xmlns:a16="http://schemas.microsoft.com/office/drawing/2014/main" id="{1D21984D-29F2-E820-988D-219081446DD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AAFCE01-0E6D-31CC-D27E-076B88331863}"/>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232608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EA765B-B324-9D4E-2BCB-68DE2D0D086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BE28C43-1EC3-D7F4-E593-225CA6080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AECCEA-8595-470A-D669-E01F200A2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1E3C48-13EB-89CB-065B-8FC84CC6D0AE}"/>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2E7740AF-160B-32E6-9DE4-050282793D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E9A78C-880A-CF70-75C8-AA90C4267549}"/>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30398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6038A-5435-0FDF-AAB8-3E6BEB20A12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FD4B647-FE70-CA9B-1E48-5D50EB90E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4E031F-CA8F-FFC7-A4AE-8EDE510B4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5492600-8047-1764-0014-840F03113235}"/>
              </a:ext>
            </a:extLst>
          </p:cNvPr>
          <p:cNvSpPr>
            <a:spLocks noGrp="1"/>
          </p:cNvSpPr>
          <p:nvPr>
            <p:ph type="dt" sz="half" idx="10"/>
          </p:nvPr>
        </p:nvSpPr>
        <p:spPr/>
        <p:txBody>
          <a:bodyPr/>
          <a:lstStyle/>
          <a:p>
            <a:fld id="{FF4949F3-F976-458E-889E-9E63E3A6688F}" type="datetimeFigureOut">
              <a:rPr lang="fr-FR" smtClean="0"/>
              <a:t>24/02/2026</a:t>
            </a:fld>
            <a:endParaRPr lang="fr-FR"/>
          </a:p>
        </p:txBody>
      </p:sp>
      <p:sp>
        <p:nvSpPr>
          <p:cNvPr id="6" name="Espace réservé du pied de page 5">
            <a:extLst>
              <a:ext uri="{FF2B5EF4-FFF2-40B4-BE49-F238E27FC236}">
                <a16:creationId xmlns:a16="http://schemas.microsoft.com/office/drawing/2014/main" id="{CD1E3687-0049-F5A5-5A61-9668613B37D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84CC27-D9DC-B857-64E9-AB17EE11753C}"/>
              </a:ext>
            </a:extLst>
          </p:cNvPr>
          <p:cNvSpPr>
            <a:spLocks noGrp="1"/>
          </p:cNvSpPr>
          <p:nvPr>
            <p:ph type="sldNum" sz="quarter" idx="12"/>
          </p:nvPr>
        </p:nvSpPr>
        <p:spPr/>
        <p:txBody>
          <a:bodyPr/>
          <a:lstStyle/>
          <a:p>
            <a:fld id="{B2AD7436-ADBA-43B7-9370-5627ADE4336A}" type="slidenum">
              <a:rPr lang="fr-FR" smtClean="0"/>
              <a:t>‹N°›</a:t>
            </a:fld>
            <a:endParaRPr lang="fr-FR"/>
          </a:p>
        </p:txBody>
      </p:sp>
    </p:spTree>
    <p:extLst>
      <p:ext uri="{BB962C8B-B14F-4D97-AF65-F5344CB8AC3E}">
        <p14:creationId xmlns:p14="http://schemas.microsoft.com/office/powerpoint/2010/main" val="7480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6CCC64D-7985-A807-5040-6E3476CDAE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A22DC6-95A3-272E-EB42-6AFB7017F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7BAA08-4D2A-AA6F-F8A3-9FF43719AA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4949F3-F976-458E-889E-9E63E3A6688F}" type="datetimeFigureOut">
              <a:rPr lang="fr-FR" smtClean="0"/>
              <a:t>24/02/2026</a:t>
            </a:fld>
            <a:endParaRPr lang="fr-FR"/>
          </a:p>
        </p:txBody>
      </p:sp>
      <p:sp>
        <p:nvSpPr>
          <p:cNvPr id="5" name="Espace réservé du pied de page 4">
            <a:extLst>
              <a:ext uri="{FF2B5EF4-FFF2-40B4-BE49-F238E27FC236}">
                <a16:creationId xmlns:a16="http://schemas.microsoft.com/office/drawing/2014/main" id="{0ED3FB9D-E643-EBBD-E12A-B3B669AD08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DFC9D0D-478F-768F-5C66-290F613A3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AD7436-ADBA-43B7-9370-5627ADE4336A}" type="slidenum">
              <a:rPr lang="fr-FR" smtClean="0"/>
              <a:t>‹N°›</a:t>
            </a:fld>
            <a:endParaRPr lang="fr-FR"/>
          </a:p>
        </p:txBody>
      </p:sp>
    </p:spTree>
    <p:extLst>
      <p:ext uri="{BB962C8B-B14F-4D97-AF65-F5344CB8AC3E}">
        <p14:creationId xmlns:p14="http://schemas.microsoft.com/office/powerpoint/2010/main" val="2548324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jp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33.png"/><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1.jp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pic>
        <p:nvPicPr>
          <p:cNvPr id="2" name="Picture 2" descr="Offre internet rapido | Tunisie Telecom e-shop">
            <a:extLst>
              <a:ext uri="{FF2B5EF4-FFF2-40B4-BE49-F238E27FC236}">
                <a16:creationId xmlns:a16="http://schemas.microsoft.com/office/drawing/2014/main" id="{1D88DB25-2F35-9B94-4798-5E7325669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926" y="652263"/>
            <a:ext cx="2473947" cy="16049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EF92B25-F624-DD30-E530-176139A2195E}"/>
              </a:ext>
            </a:extLst>
          </p:cNvPr>
          <p:cNvSpPr txBox="1"/>
          <p:nvPr/>
        </p:nvSpPr>
        <p:spPr>
          <a:xfrm>
            <a:off x="2377761" y="2312337"/>
            <a:ext cx="7534275" cy="1354217"/>
          </a:xfrm>
          <a:prstGeom prst="rect">
            <a:avLst/>
          </a:prstGeom>
          <a:noFill/>
        </p:spPr>
        <p:txBody>
          <a:bodyPr wrap="square" rtlCol="0">
            <a:spAutoFit/>
          </a:bodyPr>
          <a:lstStyle/>
          <a:p>
            <a:pPr algn="ctr"/>
            <a:endParaRPr lang="fr-FR" dirty="0"/>
          </a:p>
          <a:p>
            <a:pPr algn="ctr"/>
            <a:r>
              <a:rPr lang="fr-FR" sz="3200" b="1" dirty="0">
                <a:solidFill>
                  <a:schemeClr val="bg2">
                    <a:lumMod val="25000"/>
                  </a:schemeClr>
                </a:solidFill>
                <a:latin typeface="Aptos Display" panose="020B0004020202020204" pitchFamily="34" charset="0"/>
              </a:rPr>
              <a:t>Benchmarking des services radio – Mission Autoroute Tunis-Sfax</a:t>
            </a:r>
          </a:p>
        </p:txBody>
      </p:sp>
      <p:sp>
        <p:nvSpPr>
          <p:cNvPr id="4" name="ZoneTexte 3">
            <a:extLst>
              <a:ext uri="{FF2B5EF4-FFF2-40B4-BE49-F238E27FC236}">
                <a16:creationId xmlns:a16="http://schemas.microsoft.com/office/drawing/2014/main" id="{C875DB44-896B-0457-2713-4EF276DCC059}"/>
              </a:ext>
            </a:extLst>
          </p:cNvPr>
          <p:cNvSpPr txBox="1"/>
          <p:nvPr/>
        </p:nvSpPr>
        <p:spPr>
          <a:xfrm>
            <a:off x="4523574" y="4288536"/>
            <a:ext cx="2578608" cy="369332"/>
          </a:xfrm>
          <a:prstGeom prst="rect">
            <a:avLst/>
          </a:prstGeom>
          <a:noFill/>
        </p:spPr>
        <p:txBody>
          <a:bodyPr wrap="square" rtlCol="0">
            <a:spAutoFit/>
          </a:bodyPr>
          <a:lstStyle/>
          <a:p>
            <a:pPr algn="ctr"/>
            <a:r>
              <a:rPr lang="fr-FR" spc="-10" dirty="0">
                <a:solidFill>
                  <a:srgbClr val="414141"/>
                </a:solidFill>
                <a:latin typeface="Verdana"/>
              </a:rPr>
              <a:t>Janvier-Février 2026</a:t>
            </a:r>
          </a:p>
        </p:txBody>
      </p:sp>
      <p:sp>
        <p:nvSpPr>
          <p:cNvPr id="5" name="ZoneTexte 4">
            <a:extLst>
              <a:ext uri="{FF2B5EF4-FFF2-40B4-BE49-F238E27FC236}">
                <a16:creationId xmlns:a16="http://schemas.microsoft.com/office/drawing/2014/main" id="{6614B088-19DB-8C30-A730-E21C454B9DAE}"/>
              </a:ext>
            </a:extLst>
          </p:cNvPr>
          <p:cNvSpPr txBox="1"/>
          <p:nvPr/>
        </p:nvSpPr>
        <p:spPr>
          <a:xfrm>
            <a:off x="4140175" y="4657868"/>
            <a:ext cx="3911650" cy="523220"/>
          </a:xfrm>
          <a:prstGeom prst="rect">
            <a:avLst/>
          </a:prstGeom>
          <a:noFill/>
        </p:spPr>
        <p:txBody>
          <a:bodyPr wrap="square" rtlCol="0">
            <a:spAutoFit/>
          </a:bodyPr>
          <a:lstStyle/>
          <a:p>
            <a:r>
              <a:rPr lang="fr-FR" sz="2800" b="0" i="0" u="none" strike="noStrike" baseline="0" dirty="0">
                <a:solidFill>
                  <a:srgbClr val="000000"/>
                </a:solidFill>
                <a:latin typeface="Verdana" panose="020B0604030504040204" pitchFamily="34" charset="0"/>
              </a:rPr>
              <a:t> </a:t>
            </a:r>
            <a:r>
              <a:rPr lang="fr-FR" b="1" spc="-10" dirty="0">
                <a:solidFill>
                  <a:srgbClr val="414141"/>
                </a:solidFill>
                <a:latin typeface="Verdana"/>
              </a:rPr>
              <a:t>Benchmark effectué par </a:t>
            </a:r>
          </a:p>
        </p:txBody>
      </p:sp>
      <p:pic>
        <p:nvPicPr>
          <p:cNvPr id="13" name="Picture 4" descr="Telcotec Tunisie | LinkedIn">
            <a:extLst>
              <a:ext uri="{FF2B5EF4-FFF2-40B4-BE49-F238E27FC236}">
                <a16:creationId xmlns:a16="http://schemas.microsoft.com/office/drawing/2014/main" id="{75DAB3C2-49B8-6A4A-98CD-3D1CBCC44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052" y="5181088"/>
            <a:ext cx="1216152" cy="1100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602ADE75-DDE1-DEFF-D43D-AD12EE60F848}"/>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BF779FEB-0345-A8CB-7E23-72DD652B9568}"/>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2453001-A76A-6132-AF7C-11C44FD12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33A0873B-4673-D7C0-645A-BA4A79BE23D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E6D1995C-2FBB-7994-13C8-E5DC78B9A8C5}"/>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8348B7C0-53D9-F81F-7339-68B3AD4B9B84}"/>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E30DEB76-B8A0-9E8A-0B7F-0D0DBA274774}"/>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C1939FC0-36C6-9A94-5E8E-74F73A622405}"/>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BC69FDD0-37D0-268A-E663-630402967684}"/>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D122ADC1-DFDC-992D-6354-F0782DBA8E5D}"/>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BE441A9-683B-CD46-013A-C2A052CB6E76}"/>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E4791649-4702-F770-92A5-E6A96DDBD15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F6C31643-1526-5E27-DDA2-4B2E2D061DBD}"/>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D11427B6-1668-1DA1-BDDA-FEE83FC1EAB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9083443-B871-9864-AB41-D5575A400C19}"/>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E44D9062-B4C9-B909-256B-07E6B1122F3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94DA4FE4-F191-09A6-4AF8-5BAFA4EC8FC8}"/>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364CC950-2100-BDE5-5259-F7E29CA1F5BB}"/>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EAF3C20-5ADE-31CE-3F8E-B75AB92123D7}"/>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31E6CB9B-DD67-B8E0-8C5A-46542F30CBC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43D15D7-708B-28A2-E0C6-1F3BCD7D3B4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2F524B-E4BF-0655-1877-BC9E490F1988}"/>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33142D84-B358-5516-766F-D9CD7D90D1C8}"/>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3AF85FD5-182C-0BE2-37C5-CB248C7B97B2}"/>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D873B32A-FE61-57E8-40DC-5810A9F968A4}"/>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A6782457-AAE8-EDE5-C0BF-65F03AE728C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892AC0D6-437B-0AB9-E396-63288FACCEB0}"/>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DEF1027A-53B3-329B-3628-8AD40B03F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1D05A8-4E15-D6DF-584A-88B6EEBF1E2A}"/>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D91BD2AA-7CDC-C8E9-9323-49CFE1336F5C}"/>
              </a:ext>
            </a:extLst>
          </p:cNvPr>
          <p:cNvSpPr txBox="1"/>
          <p:nvPr/>
        </p:nvSpPr>
        <p:spPr>
          <a:xfrm>
            <a:off x="3152380" y="2230120"/>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Résumé Benchmarking KPIs:</a:t>
            </a:r>
          </a:p>
        </p:txBody>
      </p:sp>
      <p:pic>
        <p:nvPicPr>
          <p:cNvPr id="3" name="Image 2" descr="Une image contenant noir, obscurité&#10;&#10;Le contenu généré par l’IA peut être incorrect.">
            <a:extLst>
              <a:ext uri="{FF2B5EF4-FFF2-40B4-BE49-F238E27FC236}">
                <a16:creationId xmlns:a16="http://schemas.microsoft.com/office/drawing/2014/main" id="{F3C709D3-9729-B173-A9C7-16A4DE431ED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14884" y="2228900"/>
            <a:ext cx="1828477" cy="1828477"/>
          </a:xfrm>
          <a:prstGeom prst="rect">
            <a:avLst/>
          </a:prstGeom>
        </p:spPr>
      </p:pic>
      <p:sp>
        <p:nvSpPr>
          <p:cNvPr id="5" name="ZoneTexte 4">
            <a:extLst>
              <a:ext uri="{FF2B5EF4-FFF2-40B4-BE49-F238E27FC236}">
                <a16:creationId xmlns:a16="http://schemas.microsoft.com/office/drawing/2014/main" id="{510D7274-25BB-C83E-B287-9C3887473661}"/>
              </a:ext>
            </a:extLst>
          </p:cNvPr>
          <p:cNvSpPr txBox="1"/>
          <p:nvPr/>
        </p:nvSpPr>
        <p:spPr>
          <a:xfrm>
            <a:off x="3530243" y="2800623"/>
            <a:ext cx="6097554" cy="1256754"/>
          </a:xfrm>
          <a:prstGeom prst="rect">
            <a:avLst/>
          </a:prstGeom>
          <a:noFill/>
        </p:spPr>
        <p:txBody>
          <a:bodyPr wrap="square">
            <a:spAutoFit/>
          </a:bodyPr>
          <a:lstStyle/>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Couverture Radio</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Voix</a:t>
            </a:r>
          </a:p>
          <a:p>
            <a:pPr marL="295275" indent="-285750">
              <a:lnSpc>
                <a:spcPct val="100000"/>
              </a:lnSpc>
              <a:spcBef>
                <a:spcPts val="1270"/>
              </a:spcBef>
              <a:buFont typeface="Arial" panose="020B0604020202020204" pitchFamily="34" charset="0"/>
              <a:buChar char="•"/>
            </a:pPr>
            <a:r>
              <a:rPr lang="fr-FR" dirty="0">
                <a:solidFill>
                  <a:srgbClr val="414141"/>
                </a:solidFill>
                <a:latin typeface="Verdana"/>
              </a:rPr>
              <a:t>KPIs Data</a:t>
            </a:r>
          </a:p>
        </p:txBody>
      </p:sp>
    </p:spTree>
    <p:extLst>
      <p:ext uri="{BB962C8B-B14F-4D97-AF65-F5344CB8AC3E}">
        <p14:creationId xmlns:p14="http://schemas.microsoft.com/office/powerpoint/2010/main" val="1903654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8B01-3F8C-44B8-5AA0-C2D4B6C5ECF6}"/>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4A04156-0492-EF0D-E8F4-A90E94E28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F74DA970-E33B-A741-F906-9B670EE5222D}"/>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082ADCE-F725-C22A-2AA9-994069BCD221}"/>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de la couverture</a:t>
            </a:r>
          </a:p>
        </p:txBody>
      </p:sp>
      <p:sp>
        <p:nvSpPr>
          <p:cNvPr id="2" name="ZoneTexte 1">
            <a:extLst>
              <a:ext uri="{FF2B5EF4-FFF2-40B4-BE49-F238E27FC236}">
                <a16:creationId xmlns:a16="http://schemas.microsoft.com/office/drawing/2014/main" id="{D8F6ED91-25D9-BEC5-1C18-0E216ECC194C}"/>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4" name="Rectangle : coins arrondis 3">
            <a:extLst>
              <a:ext uri="{FF2B5EF4-FFF2-40B4-BE49-F238E27FC236}">
                <a16:creationId xmlns:a16="http://schemas.microsoft.com/office/drawing/2014/main" id="{1F4FC477-A5EF-6E09-5F73-4429D7D6AE00}"/>
              </a:ext>
            </a:extLst>
          </p:cNvPr>
          <p:cNvSpPr/>
          <p:nvPr/>
        </p:nvSpPr>
        <p:spPr>
          <a:xfrm>
            <a:off x="306943" y="222541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2G</a:t>
            </a:r>
          </a:p>
        </p:txBody>
      </p:sp>
      <p:cxnSp>
        <p:nvCxnSpPr>
          <p:cNvPr id="9" name="Connecteur droit 8">
            <a:extLst>
              <a:ext uri="{FF2B5EF4-FFF2-40B4-BE49-F238E27FC236}">
                <a16:creationId xmlns:a16="http://schemas.microsoft.com/office/drawing/2014/main" id="{53EF023D-7FBE-DD8B-5B6F-3ECD08DB5CFE}"/>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4F273725-4C01-DD72-609F-57A4FECAB669}"/>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11" name="Connecteur droit 10">
            <a:extLst>
              <a:ext uri="{FF2B5EF4-FFF2-40B4-BE49-F238E27FC236}">
                <a16:creationId xmlns:a16="http://schemas.microsoft.com/office/drawing/2014/main" id="{1D552225-B932-2577-56AA-40A967E8EB7C}"/>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068E5C64-5E83-8949-C0A4-4F175822ED46}"/>
              </a:ext>
            </a:extLst>
          </p:cNvPr>
          <p:cNvSpPr txBox="1"/>
          <p:nvPr/>
        </p:nvSpPr>
        <p:spPr>
          <a:xfrm>
            <a:off x="2451619" y="1977247"/>
            <a:ext cx="6281246"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Ooredoo figure à la 1ère place en termes du moyen de couverture 2G</a:t>
            </a:r>
          </a:p>
        </p:txBody>
      </p:sp>
      <p:sp>
        <p:nvSpPr>
          <p:cNvPr id="16" name="ZoneTexte 15">
            <a:extLst>
              <a:ext uri="{FF2B5EF4-FFF2-40B4-BE49-F238E27FC236}">
                <a16:creationId xmlns:a16="http://schemas.microsoft.com/office/drawing/2014/main" id="{49E10E77-67C5-1CDE-B453-072A36A95D1E}"/>
              </a:ext>
            </a:extLst>
          </p:cNvPr>
          <p:cNvSpPr txBox="1"/>
          <p:nvPr/>
        </p:nvSpPr>
        <p:spPr>
          <a:xfrm>
            <a:off x="2451619" y="2305918"/>
            <a:ext cx="5360325"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TT assurent une bonne couverture 2G outdoor avec un taux de 99,98% des échantillons &gt; -87 dBm vs 49,64% orange vs 99,79% OO </a:t>
            </a:r>
          </a:p>
        </p:txBody>
      </p:sp>
      <p:sp>
        <p:nvSpPr>
          <p:cNvPr id="17" name="Rectangle : coins arrondis 16">
            <a:extLst>
              <a:ext uri="{FF2B5EF4-FFF2-40B4-BE49-F238E27FC236}">
                <a16:creationId xmlns:a16="http://schemas.microsoft.com/office/drawing/2014/main" id="{9E7780C6-9409-15D0-7941-85859D2BCB1D}"/>
              </a:ext>
            </a:extLst>
          </p:cNvPr>
          <p:cNvSpPr/>
          <p:nvPr/>
        </p:nvSpPr>
        <p:spPr>
          <a:xfrm>
            <a:off x="306943" y="381950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sp>
        <p:nvSpPr>
          <p:cNvPr id="20" name="ZoneTexte 19">
            <a:extLst>
              <a:ext uri="{FF2B5EF4-FFF2-40B4-BE49-F238E27FC236}">
                <a16:creationId xmlns:a16="http://schemas.microsoft.com/office/drawing/2014/main" id="{E5A8C27A-4798-DC18-D883-A9C7C69BF35D}"/>
              </a:ext>
            </a:extLst>
          </p:cNvPr>
          <p:cNvSpPr txBox="1"/>
          <p:nvPr/>
        </p:nvSpPr>
        <p:spPr>
          <a:xfrm>
            <a:off x="2451619" y="3507336"/>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Ooredoo figure à la 1ère place en termes du moyen de couverture 3G</a:t>
            </a:r>
          </a:p>
        </p:txBody>
      </p:sp>
      <p:sp>
        <p:nvSpPr>
          <p:cNvPr id="22" name="ZoneTexte 21">
            <a:extLst>
              <a:ext uri="{FF2B5EF4-FFF2-40B4-BE49-F238E27FC236}">
                <a16:creationId xmlns:a16="http://schemas.microsoft.com/office/drawing/2014/main" id="{1182E2CE-8CC7-48B7-0F89-66160D2E9276}"/>
              </a:ext>
            </a:extLst>
          </p:cNvPr>
          <p:cNvSpPr txBox="1"/>
          <p:nvPr/>
        </p:nvSpPr>
        <p:spPr>
          <a:xfrm>
            <a:off x="2451619" y="3815113"/>
            <a:ext cx="5610030"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Les trois opérateurs TT, OO, OR assurent une couverture outdoor comparables avec des taux des échantillons &gt; -90 dbm respectivement TT 99,69 %, 99,59 %, 99,74 % </a:t>
            </a:r>
          </a:p>
        </p:txBody>
      </p:sp>
      <p:sp>
        <p:nvSpPr>
          <p:cNvPr id="23" name="Rectangle : coins arrondis 22">
            <a:extLst>
              <a:ext uri="{FF2B5EF4-FFF2-40B4-BE49-F238E27FC236}">
                <a16:creationId xmlns:a16="http://schemas.microsoft.com/office/drawing/2014/main" id="{C94B223B-279E-E9C2-73BC-FE507AC0D791}"/>
              </a:ext>
            </a:extLst>
          </p:cNvPr>
          <p:cNvSpPr/>
          <p:nvPr/>
        </p:nvSpPr>
        <p:spPr>
          <a:xfrm>
            <a:off x="346035" y="535784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24" name="ZoneTexte 23">
            <a:extLst>
              <a:ext uri="{FF2B5EF4-FFF2-40B4-BE49-F238E27FC236}">
                <a16:creationId xmlns:a16="http://schemas.microsoft.com/office/drawing/2014/main" id="{0A104CED-3DAD-F3A1-2B75-3203F18F25F5}"/>
              </a:ext>
            </a:extLst>
          </p:cNvPr>
          <p:cNvSpPr txBox="1"/>
          <p:nvPr/>
        </p:nvSpPr>
        <p:spPr>
          <a:xfrm>
            <a:off x="2451619" y="503742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Ooredoo figure à la 1ère place en termes du moyen de couverture 4G</a:t>
            </a:r>
          </a:p>
        </p:txBody>
      </p:sp>
      <p:sp>
        <p:nvSpPr>
          <p:cNvPr id="26" name="ZoneTexte 25">
            <a:extLst>
              <a:ext uri="{FF2B5EF4-FFF2-40B4-BE49-F238E27FC236}">
                <a16:creationId xmlns:a16="http://schemas.microsoft.com/office/drawing/2014/main" id="{3301CCF2-A946-E539-4047-C1A5F3BEEE50}"/>
              </a:ext>
            </a:extLst>
          </p:cNvPr>
          <p:cNvSpPr txBox="1"/>
          <p:nvPr/>
        </p:nvSpPr>
        <p:spPr>
          <a:xfrm>
            <a:off x="2451619" y="5357848"/>
            <a:ext cx="5610030" cy="738664"/>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La couverture 4G Outdoor est comparable pour les trois opérateurs : TT 54,39% des échantillons &gt; -100dBm vs 99,11% Ooreddoo et 98,33% Orange.</a:t>
            </a:r>
          </a:p>
        </p:txBody>
      </p:sp>
      <p:sp>
        <p:nvSpPr>
          <p:cNvPr id="27" name="Flèche : chevron 26">
            <a:extLst>
              <a:ext uri="{FF2B5EF4-FFF2-40B4-BE49-F238E27FC236}">
                <a16:creationId xmlns:a16="http://schemas.microsoft.com/office/drawing/2014/main" id="{BAD6B3BF-D784-9281-CF8C-0742B8CE1FF0}"/>
              </a:ext>
            </a:extLst>
          </p:cNvPr>
          <p:cNvSpPr/>
          <p:nvPr/>
        </p:nvSpPr>
        <p:spPr>
          <a:xfrm>
            <a:off x="1713479" y="21918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Flèche : chevron 27">
            <a:extLst>
              <a:ext uri="{FF2B5EF4-FFF2-40B4-BE49-F238E27FC236}">
                <a16:creationId xmlns:a16="http://schemas.microsoft.com/office/drawing/2014/main" id="{3079D551-2B30-8802-E02E-6335BEC1DDFE}"/>
              </a:ext>
            </a:extLst>
          </p:cNvPr>
          <p:cNvSpPr/>
          <p:nvPr/>
        </p:nvSpPr>
        <p:spPr>
          <a:xfrm>
            <a:off x="1700796" y="378595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9" name="Flèche : chevron 28">
            <a:extLst>
              <a:ext uri="{FF2B5EF4-FFF2-40B4-BE49-F238E27FC236}">
                <a16:creationId xmlns:a16="http://schemas.microsoft.com/office/drawing/2014/main" id="{72336C7B-6D49-F665-22EA-C1FCCC46287D}"/>
              </a:ext>
            </a:extLst>
          </p:cNvPr>
          <p:cNvSpPr/>
          <p:nvPr/>
        </p:nvSpPr>
        <p:spPr>
          <a:xfrm>
            <a:off x="1700796" y="531496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12" name="Chart 13">
            <a:extLst>
              <a:ext uri="{FF2B5EF4-FFF2-40B4-BE49-F238E27FC236}">
                <a16:creationId xmlns:a16="http://schemas.microsoft.com/office/drawing/2014/main" id="{2BF09966-DE17-4B41-90B9-48782961A2BA}"/>
              </a:ext>
            </a:extLst>
          </p:cNvPr>
          <p:cNvGraphicFramePr>
            <a:graphicFrameLocks/>
          </p:cNvGraphicFramePr>
          <p:nvPr>
            <p:extLst>
              <p:ext uri="{D42A27DB-BD31-4B8C-83A1-F6EECF244321}">
                <p14:modId xmlns:p14="http://schemas.microsoft.com/office/powerpoint/2010/main" val="982360398"/>
              </p:ext>
            </p:extLst>
          </p:nvPr>
        </p:nvGraphicFramePr>
        <p:xfrm>
          <a:off x="8160932" y="3177205"/>
          <a:ext cx="4031068" cy="15735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26">
            <a:extLst>
              <a:ext uri="{FF2B5EF4-FFF2-40B4-BE49-F238E27FC236}">
                <a16:creationId xmlns:a16="http://schemas.microsoft.com/office/drawing/2014/main" id="{00000000-0008-0000-0D00-00001B000000}"/>
              </a:ext>
            </a:extLst>
          </p:cNvPr>
          <p:cNvGraphicFramePr>
            <a:graphicFrameLocks/>
          </p:cNvGraphicFramePr>
          <p:nvPr>
            <p:extLst>
              <p:ext uri="{D42A27DB-BD31-4B8C-83A1-F6EECF244321}">
                <p14:modId xmlns:p14="http://schemas.microsoft.com/office/powerpoint/2010/main" val="3393891919"/>
              </p:ext>
            </p:extLst>
          </p:nvPr>
        </p:nvGraphicFramePr>
        <p:xfrm>
          <a:off x="8160932" y="4750727"/>
          <a:ext cx="4031068" cy="19142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1">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374223714"/>
              </p:ext>
            </p:extLst>
          </p:nvPr>
        </p:nvGraphicFramePr>
        <p:xfrm>
          <a:off x="8029023" y="1440832"/>
          <a:ext cx="4134849" cy="16690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3282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022F-53F2-A212-930B-86AEBFD30B2A}"/>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867A251-B09F-5F2C-A4F3-975776310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17F0DB43-F9A9-612C-5C78-4C9411A79630}"/>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5266F72E-7D87-A526-D127-2578CCC081D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Résumé : Benchmarking KPIs voix 2G/3G</a:t>
            </a:r>
          </a:p>
        </p:txBody>
      </p:sp>
      <p:sp>
        <p:nvSpPr>
          <p:cNvPr id="2" name="Rectangle : coins arrondis 1">
            <a:extLst>
              <a:ext uri="{FF2B5EF4-FFF2-40B4-BE49-F238E27FC236}">
                <a16:creationId xmlns:a16="http://schemas.microsoft.com/office/drawing/2014/main" id="{23D13CA3-CCFF-31CC-02F0-05685F555415}"/>
              </a:ext>
            </a:extLst>
          </p:cNvPr>
          <p:cNvSpPr/>
          <p:nvPr/>
        </p:nvSpPr>
        <p:spPr>
          <a:xfrm>
            <a:off x="183254" y="2199373"/>
            <a:ext cx="1542910" cy="4436640"/>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2G/3G/CSFB</a:t>
            </a:r>
          </a:p>
        </p:txBody>
      </p:sp>
      <p:sp>
        <p:nvSpPr>
          <p:cNvPr id="3" name="ZoneTexte 2">
            <a:extLst>
              <a:ext uri="{FF2B5EF4-FFF2-40B4-BE49-F238E27FC236}">
                <a16:creationId xmlns:a16="http://schemas.microsoft.com/office/drawing/2014/main" id="{26217403-0500-23D8-0685-648E844DFD0B}"/>
              </a:ext>
            </a:extLst>
          </p:cNvPr>
          <p:cNvSpPr txBox="1"/>
          <p:nvPr/>
        </p:nvSpPr>
        <p:spPr>
          <a:xfrm>
            <a:off x="136599" y="1512798"/>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cxnSp>
        <p:nvCxnSpPr>
          <p:cNvPr id="4" name="Connecteur droit 3">
            <a:extLst>
              <a:ext uri="{FF2B5EF4-FFF2-40B4-BE49-F238E27FC236}">
                <a16:creationId xmlns:a16="http://schemas.microsoft.com/office/drawing/2014/main" id="{6569971C-E390-3244-3424-6347CDF7C08C}"/>
              </a:ext>
            </a:extLst>
          </p:cNvPr>
          <p:cNvCxnSpPr/>
          <p:nvPr/>
        </p:nvCxnSpPr>
        <p:spPr>
          <a:xfrm>
            <a:off x="136605" y="1856085"/>
            <a:ext cx="1912776"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6448F4B5-5DCA-305D-89B3-4B0DA0787BC2}"/>
              </a:ext>
            </a:extLst>
          </p:cNvPr>
          <p:cNvSpPr txBox="1"/>
          <p:nvPr/>
        </p:nvSpPr>
        <p:spPr>
          <a:xfrm>
            <a:off x="2764967" y="1512798"/>
            <a:ext cx="3701147" cy="369332"/>
          </a:xfrm>
          <a:prstGeom prst="rect">
            <a:avLst/>
          </a:prstGeom>
          <a:noFill/>
        </p:spPr>
        <p:txBody>
          <a:bodyPr wrap="square">
            <a:spAutoFit/>
          </a:bodyPr>
          <a:lstStyle/>
          <a:p>
            <a:pPr algn="ctr"/>
            <a:r>
              <a:rPr lang="fr-FR" b="1" dirty="0">
                <a:solidFill>
                  <a:schemeClr val="tx2">
                    <a:lumMod val="50000"/>
                    <a:lumOff val="50000"/>
                  </a:schemeClr>
                </a:solidFill>
                <a:latin typeface="Aptos ExtraBold" panose="020F0502020204030204" pitchFamily="34" charset="0"/>
              </a:rPr>
              <a:t>Principales Constatations</a:t>
            </a:r>
          </a:p>
        </p:txBody>
      </p:sp>
      <p:cxnSp>
        <p:nvCxnSpPr>
          <p:cNvPr id="7" name="Connecteur droit 6">
            <a:extLst>
              <a:ext uri="{FF2B5EF4-FFF2-40B4-BE49-F238E27FC236}">
                <a16:creationId xmlns:a16="http://schemas.microsoft.com/office/drawing/2014/main" id="{6EF122CA-8084-6001-B951-9AF9261C2405}"/>
              </a:ext>
            </a:extLst>
          </p:cNvPr>
          <p:cNvCxnSpPr>
            <a:cxnSpLocks/>
          </p:cNvCxnSpPr>
          <p:nvPr/>
        </p:nvCxnSpPr>
        <p:spPr>
          <a:xfrm>
            <a:off x="3063549" y="1882130"/>
            <a:ext cx="344921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èche : chevron 7">
            <a:extLst>
              <a:ext uri="{FF2B5EF4-FFF2-40B4-BE49-F238E27FC236}">
                <a16:creationId xmlns:a16="http://schemas.microsoft.com/office/drawing/2014/main" id="{6C7D96D7-D98D-7B03-C2EF-290878E9CF88}"/>
              </a:ext>
            </a:extLst>
          </p:cNvPr>
          <p:cNvSpPr/>
          <p:nvPr/>
        </p:nvSpPr>
        <p:spPr>
          <a:xfrm>
            <a:off x="1956076" y="2397379"/>
            <a:ext cx="329925" cy="4040628"/>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a:extLst>
              <a:ext uri="{FF2B5EF4-FFF2-40B4-BE49-F238E27FC236}">
                <a16:creationId xmlns:a16="http://schemas.microsoft.com/office/drawing/2014/main" id="{D32E7DB5-9EE6-1F1B-BF2A-92AB74D068A5}"/>
              </a:ext>
            </a:extLst>
          </p:cNvPr>
          <p:cNvSpPr txBox="1"/>
          <p:nvPr/>
        </p:nvSpPr>
        <p:spPr>
          <a:xfrm>
            <a:off x="2525484" y="208960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Accessibilité (CSSR):</a:t>
            </a:r>
          </a:p>
        </p:txBody>
      </p:sp>
      <p:sp>
        <p:nvSpPr>
          <p:cNvPr id="12" name="ZoneTexte 11">
            <a:extLst>
              <a:ext uri="{FF2B5EF4-FFF2-40B4-BE49-F238E27FC236}">
                <a16:creationId xmlns:a16="http://schemas.microsoft.com/office/drawing/2014/main" id="{6520A87B-7C95-65F1-F1B1-E03CF53652B3}"/>
              </a:ext>
            </a:extLst>
          </p:cNvPr>
          <p:cNvSpPr txBox="1"/>
          <p:nvPr/>
        </p:nvSpPr>
        <p:spPr>
          <a:xfrm>
            <a:off x="2689487" y="2433625"/>
            <a:ext cx="5994916" cy="523220"/>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Ooredoo se classe en 1ère place en terme du taux de succès d'établissement d'appel (100%) vs (96,58%) TT vs (98,08%) Orange</a:t>
            </a:r>
          </a:p>
        </p:txBody>
      </p:sp>
      <p:sp>
        <p:nvSpPr>
          <p:cNvPr id="14" name="ZoneTexte 13">
            <a:extLst>
              <a:ext uri="{FF2B5EF4-FFF2-40B4-BE49-F238E27FC236}">
                <a16:creationId xmlns:a16="http://schemas.microsoft.com/office/drawing/2014/main" id="{D7A03939-F7AC-9FE3-BD1F-8F42CAF18B53}"/>
              </a:ext>
            </a:extLst>
          </p:cNvPr>
          <p:cNvSpPr txBox="1"/>
          <p:nvPr/>
        </p:nvSpPr>
        <p:spPr>
          <a:xfrm>
            <a:off x="2496030" y="3034278"/>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setup time:</a:t>
            </a:r>
          </a:p>
        </p:txBody>
      </p:sp>
      <p:sp>
        <p:nvSpPr>
          <p:cNvPr id="16" name="ZoneTexte 15">
            <a:extLst>
              <a:ext uri="{FF2B5EF4-FFF2-40B4-BE49-F238E27FC236}">
                <a16:creationId xmlns:a16="http://schemas.microsoft.com/office/drawing/2014/main" id="{E984F7C2-0BB3-0FF6-BA7D-DFCF5CC7B62E}"/>
              </a:ext>
            </a:extLst>
          </p:cNvPr>
          <p:cNvSpPr txBox="1"/>
          <p:nvPr/>
        </p:nvSpPr>
        <p:spPr>
          <a:xfrm>
            <a:off x="2649984" y="3296865"/>
            <a:ext cx="5994917"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présente le plus élevé Call setup Time de 6,06s vs Ooredoo 2,29s et Orange 4,92s.</a:t>
            </a:r>
          </a:p>
        </p:txBody>
      </p:sp>
      <p:sp>
        <p:nvSpPr>
          <p:cNvPr id="20" name="ZoneTexte 19">
            <a:extLst>
              <a:ext uri="{FF2B5EF4-FFF2-40B4-BE49-F238E27FC236}">
                <a16:creationId xmlns:a16="http://schemas.microsoft.com/office/drawing/2014/main" id="{064111F9-F84C-7AF2-4E08-B173F10ED06D}"/>
              </a:ext>
            </a:extLst>
          </p:cNvPr>
          <p:cNvSpPr txBox="1"/>
          <p:nvPr/>
        </p:nvSpPr>
        <p:spPr>
          <a:xfrm>
            <a:off x="2496030" y="3825065"/>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Call Drop Rate (CDR):</a:t>
            </a:r>
          </a:p>
        </p:txBody>
      </p:sp>
      <p:sp>
        <p:nvSpPr>
          <p:cNvPr id="22" name="ZoneTexte 21">
            <a:extLst>
              <a:ext uri="{FF2B5EF4-FFF2-40B4-BE49-F238E27FC236}">
                <a16:creationId xmlns:a16="http://schemas.microsoft.com/office/drawing/2014/main" id="{1453AB54-089D-C4A4-4E99-DAF01876ED4E}"/>
              </a:ext>
            </a:extLst>
          </p:cNvPr>
          <p:cNvSpPr txBox="1"/>
          <p:nvPr/>
        </p:nvSpPr>
        <p:spPr>
          <a:xfrm>
            <a:off x="2638399" y="4098080"/>
            <a:ext cx="5942122" cy="738664"/>
          </a:xfrm>
          <a:prstGeom prst="rect">
            <a:avLst/>
          </a:prstGeom>
          <a:noFill/>
        </p:spPr>
        <p:txBody>
          <a:bodyPr wrap="square">
            <a:spAutoFit/>
          </a:bodyPr>
          <a:lstStyle/>
          <a:p>
            <a:pPr algn="just"/>
            <a:r>
              <a:rPr lang="fr-FR" sz="1400" dirty="0">
                <a:solidFill>
                  <a:schemeClr val="bg2">
                    <a:lumMod val="25000"/>
                  </a:schemeClr>
                </a:solidFill>
                <a:latin typeface="Aptos Display" panose="020B0004020202020204" pitchFamily="34" charset="0"/>
              </a:rPr>
              <a:t>Tunisie Telecom se positionne en 1ère place en termes du taux de coupure d’appel. Le CDR est de 0,79% pour TT, 1,16% pour Ooredoo et 2,34% pour Orange</a:t>
            </a:r>
          </a:p>
        </p:txBody>
      </p:sp>
      <p:sp>
        <p:nvSpPr>
          <p:cNvPr id="24" name="ZoneTexte 23">
            <a:extLst>
              <a:ext uri="{FF2B5EF4-FFF2-40B4-BE49-F238E27FC236}">
                <a16:creationId xmlns:a16="http://schemas.microsoft.com/office/drawing/2014/main" id="{5FA229B3-33E6-FBFA-15A3-EEF09EAC90A8}"/>
              </a:ext>
            </a:extLst>
          </p:cNvPr>
          <p:cNvSpPr txBox="1"/>
          <p:nvPr/>
        </p:nvSpPr>
        <p:spPr>
          <a:xfrm>
            <a:off x="2496030" y="4801982"/>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Vocale (MOS) :</a:t>
            </a:r>
          </a:p>
        </p:txBody>
      </p:sp>
      <p:sp>
        <p:nvSpPr>
          <p:cNvPr id="26" name="ZoneTexte 25">
            <a:extLst>
              <a:ext uri="{FF2B5EF4-FFF2-40B4-BE49-F238E27FC236}">
                <a16:creationId xmlns:a16="http://schemas.microsoft.com/office/drawing/2014/main" id="{76B49A27-927F-C0E3-BECC-275039B0EF3F}"/>
              </a:ext>
            </a:extLst>
          </p:cNvPr>
          <p:cNvSpPr txBox="1"/>
          <p:nvPr/>
        </p:nvSpPr>
        <p:spPr>
          <a:xfrm>
            <a:off x="2515913" y="5711389"/>
            <a:ext cx="6097554" cy="307777"/>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Qualité du signal (</a:t>
            </a:r>
            <a:r>
              <a:rPr lang="fr-FR" sz="1400" b="1" dirty="0" err="1">
                <a:solidFill>
                  <a:schemeClr val="bg2">
                    <a:lumMod val="25000"/>
                  </a:schemeClr>
                </a:solidFill>
                <a:latin typeface="Aptos Display" panose="020B0004020202020204" pitchFamily="34" charset="0"/>
              </a:rPr>
              <a:t>EcNo</a:t>
            </a:r>
            <a:r>
              <a:rPr lang="fr-FR" sz="1400" b="1" dirty="0">
                <a:solidFill>
                  <a:schemeClr val="bg2">
                    <a:lumMod val="25000"/>
                  </a:schemeClr>
                </a:solidFill>
                <a:latin typeface="Aptos Display" panose="020B0004020202020204" pitchFamily="34" charset="0"/>
              </a:rPr>
              <a:t>):</a:t>
            </a:r>
          </a:p>
        </p:txBody>
      </p:sp>
      <p:sp>
        <p:nvSpPr>
          <p:cNvPr id="28" name="ZoneTexte 27">
            <a:extLst>
              <a:ext uri="{FF2B5EF4-FFF2-40B4-BE49-F238E27FC236}">
                <a16:creationId xmlns:a16="http://schemas.microsoft.com/office/drawing/2014/main" id="{D6B7FC94-8398-7DD7-8CD0-21DB2DB63F1E}"/>
              </a:ext>
            </a:extLst>
          </p:cNvPr>
          <p:cNvSpPr txBox="1"/>
          <p:nvPr/>
        </p:nvSpPr>
        <p:spPr>
          <a:xfrm>
            <a:off x="2615531" y="5154447"/>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occupe la troisième place en termes de La qualité vocale MOS de 3,84 vs 4,16 Ooredoo et 4,15 Orange</a:t>
            </a:r>
          </a:p>
        </p:txBody>
      </p:sp>
      <p:sp>
        <p:nvSpPr>
          <p:cNvPr id="30" name="ZoneTexte 29">
            <a:extLst>
              <a:ext uri="{FF2B5EF4-FFF2-40B4-BE49-F238E27FC236}">
                <a16:creationId xmlns:a16="http://schemas.microsoft.com/office/drawing/2014/main" id="{48E2EAA3-075C-530D-8B5B-942F1B51329F}"/>
              </a:ext>
            </a:extLst>
          </p:cNvPr>
          <p:cNvSpPr txBox="1"/>
          <p:nvPr/>
        </p:nvSpPr>
        <p:spPr>
          <a:xfrm>
            <a:off x="2638399" y="6097576"/>
            <a:ext cx="6097554" cy="523220"/>
          </a:xfrm>
          <a:prstGeom prst="rect">
            <a:avLst/>
          </a:prstGeom>
          <a:noFill/>
        </p:spPr>
        <p:txBody>
          <a:bodyPr wrap="square">
            <a:spAutoFit/>
          </a:bodyPr>
          <a:lstStyle/>
          <a:p>
            <a:r>
              <a:rPr lang="fr-FR" sz="1400" dirty="0">
                <a:solidFill>
                  <a:schemeClr val="bg2">
                    <a:lumMod val="25000"/>
                  </a:schemeClr>
                </a:solidFill>
                <a:latin typeface="Aptos Display" panose="020B0004020202020204" pitchFamily="34" charset="0"/>
              </a:rPr>
              <a:t>Tunisie Telecom est le meilleur opérateur en termes de qualité de signal </a:t>
            </a:r>
            <a:r>
              <a:rPr lang="fr-FR" sz="1400" dirty="0" err="1">
                <a:solidFill>
                  <a:schemeClr val="bg2">
                    <a:lumMod val="25000"/>
                  </a:schemeClr>
                </a:solidFill>
                <a:latin typeface="Aptos Display" panose="020B0004020202020204" pitchFamily="34" charset="0"/>
              </a:rPr>
              <a:t>EcNo</a:t>
            </a:r>
            <a:r>
              <a:rPr lang="fr-FR" sz="1400" dirty="0">
                <a:solidFill>
                  <a:schemeClr val="bg2">
                    <a:lumMod val="25000"/>
                  </a:schemeClr>
                </a:solidFill>
                <a:latin typeface="Aptos Display" panose="020B0004020202020204" pitchFamily="34" charset="0"/>
              </a:rPr>
              <a:t> (-8,36) vs (-10,15) Ooredoo et (-8,69) Tunisie Telecom </a:t>
            </a:r>
          </a:p>
        </p:txBody>
      </p:sp>
      <p:graphicFrame>
        <p:nvGraphicFramePr>
          <p:cNvPr id="15" name="Graphique 14">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2008100844"/>
              </p:ext>
            </p:extLst>
          </p:nvPr>
        </p:nvGraphicFramePr>
        <p:xfrm>
          <a:off x="8627705" y="1091839"/>
          <a:ext cx="3449216" cy="20397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aphique 16">
            <a:extLst>
              <a:ext uri="{FF2B5EF4-FFF2-40B4-BE49-F238E27FC236}">
                <a16:creationId xmlns:a16="http://schemas.microsoft.com/office/drawing/2014/main" id="{00000000-0008-0000-0300-000007000000}"/>
              </a:ext>
            </a:extLst>
          </p:cNvPr>
          <p:cNvGraphicFramePr>
            <a:graphicFrameLocks/>
          </p:cNvGraphicFramePr>
          <p:nvPr>
            <p:extLst>
              <p:ext uri="{D42A27DB-BD31-4B8C-83A1-F6EECF244321}">
                <p14:modId xmlns:p14="http://schemas.microsoft.com/office/powerpoint/2010/main" val="3067725908"/>
              </p:ext>
            </p:extLst>
          </p:nvPr>
        </p:nvGraphicFramePr>
        <p:xfrm>
          <a:off x="8722890" y="3061165"/>
          <a:ext cx="3352692" cy="17657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Graphique 20">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97864075"/>
              </p:ext>
            </p:extLst>
          </p:nvPr>
        </p:nvGraphicFramePr>
        <p:xfrm>
          <a:off x="8803613" y="4765714"/>
          <a:ext cx="3284508" cy="20397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88840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A592-4C7A-3FC0-45E1-FB0A674F5E2C}"/>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34F6EC74-8629-E66E-26A8-11A593049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6D3A76F8-195E-E75D-68B6-5131E10E2A50}"/>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EDB4209-C532-01A5-54BD-06EC93409E3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GSM par opérateur </a:t>
            </a:r>
            <a:endParaRPr lang="fr-FR" sz="2800" dirty="0"/>
          </a:p>
        </p:txBody>
      </p:sp>
      <p:sp>
        <p:nvSpPr>
          <p:cNvPr id="17" name="ZoneTexte 16">
            <a:extLst>
              <a:ext uri="{FF2B5EF4-FFF2-40B4-BE49-F238E27FC236}">
                <a16:creationId xmlns:a16="http://schemas.microsoft.com/office/drawing/2014/main" id="{44232EF9-5AD5-26A6-C884-A5129F2D1937}"/>
              </a:ext>
            </a:extLst>
          </p:cNvPr>
          <p:cNvSpPr txBox="1"/>
          <p:nvPr/>
        </p:nvSpPr>
        <p:spPr>
          <a:xfrm>
            <a:off x="366060" y="1247383"/>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Ooredoo assure la meilleure couverture 2G Sur l’autoroute Tunis-Beja</a:t>
            </a:r>
          </a:p>
        </p:txBody>
      </p:sp>
      <p:pic>
        <p:nvPicPr>
          <p:cNvPr id="2" name="Image 1">
            <a:extLst>
              <a:ext uri="{FF2B5EF4-FFF2-40B4-BE49-F238E27FC236}">
                <a16:creationId xmlns:a16="http://schemas.microsoft.com/office/drawing/2014/main" id="{711ED09C-D385-6BF2-C661-1AAAA08D2B01}"/>
              </a:ext>
            </a:extLst>
          </p:cNvPr>
          <p:cNvPicPr>
            <a:picLocks noChangeAspect="1"/>
          </p:cNvPicPr>
          <p:nvPr/>
        </p:nvPicPr>
        <p:blipFill>
          <a:blip r:embed="rId4"/>
          <a:stretch>
            <a:fillRect/>
          </a:stretch>
        </p:blipFill>
        <p:spPr>
          <a:xfrm>
            <a:off x="7893384" y="1887917"/>
            <a:ext cx="3065253" cy="4502667"/>
          </a:xfrm>
          <a:prstGeom prst="rect">
            <a:avLst/>
          </a:prstGeom>
        </p:spPr>
      </p:pic>
      <p:pic>
        <p:nvPicPr>
          <p:cNvPr id="3" name="Image 2">
            <a:extLst>
              <a:ext uri="{FF2B5EF4-FFF2-40B4-BE49-F238E27FC236}">
                <a16:creationId xmlns:a16="http://schemas.microsoft.com/office/drawing/2014/main" id="{50B54592-8995-4AC7-7A42-748E2496590C}"/>
              </a:ext>
            </a:extLst>
          </p:cNvPr>
          <p:cNvPicPr>
            <a:picLocks noChangeAspect="1"/>
          </p:cNvPicPr>
          <p:nvPr/>
        </p:nvPicPr>
        <p:blipFill>
          <a:blip r:embed="rId5"/>
          <a:stretch>
            <a:fillRect/>
          </a:stretch>
        </p:blipFill>
        <p:spPr>
          <a:xfrm>
            <a:off x="653435" y="1921957"/>
            <a:ext cx="3022775" cy="4506572"/>
          </a:xfrm>
          <a:prstGeom prst="rect">
            <a:avLst/>
          </a:prstGeom>
        </p:spPr>
      </p:pic>
      <p:pic>
        <p:nvPicPr>
          <p:cNvPr id="4" name="Image 3">
            <a:extLst>
              <a:ext uri="{FF2B5EF4-FFF2-40B4-BE49-F238E27FC236}">
                <a16:creationId xmlns:a16="http://schemas.microsoft.com/office/drawing/2014/main" id="{45A5D2A9-E946-28E0-AA1F-2925C066360F}"/>
              </a:ext>
            </a:extLst>
          </p:cNvPr>
          <p:cNvPicPr>
            <a:picLocks noChangeAspect="1"/>
          </p:cNvPicPr>
          <p:nvPr/>
        </p:nvPicPr>
        <p:blipFill>
          <a:blip r:embed="rId6"/>
          <a:stretch>
            <a:fillRect/>
          </a:stretch>
        </p:blipFill>
        <p:spPr>
          <a:xfrm>
            <a:off x="2186748" y="1958915"/>
            <a:ext cx="1442807" cy="826171"/>
          </a:xfrm>
          <a:prstGeom prst="rect">
            <a:avLst/>
          </a:prstGeom>
        </p:spPr>
      </p:pic>
      <p:pic>
        <p:nvPicPr>
          <p:cNvPr id="6" name="Image 5">
            <a:extLst>
              <a:ext uri="{FF2B5EF4-FFF2-40B4-BE49-F238E27FC236}">
                <a16:creationId xmlns:a16="http://schemas.microsoft.com/office/drawing/2014/main" id="{BFC5E5D1-1D52-7A00-447D-3CC013FC6776}"/>
              </a:ext>
            </a:extLst>
          </p:cNvPr>
          <p:cNvPicPr>
            <a:picLocks noChangeAspect="1"/>
          </p:cNvPicPr>
          <p:nvPr/>
        </p:nvPicPr>
        <p:blipFill>
          <a:blip r:embed="rId7"/>
          <a:stretch>
            <a:fillRect/>
          </a:stretch>
        </p:blipFill>
        <p:spPr>
          <a:xfrm>
            <a:off x="9451138" y="1921957"/>
            <a:ext cx="1475293" cy="829090"/>
          </a:xfrm>
          <a:prstGeom prst="rect">
            <a:avLst/>
          </a:prstGeom>
        </p:spPr>
      </p:pic>
      <p:sp>
        <p:nvSpPr>
          <p:cNvPr id="27" name="Rectangle : coins arrondis 26">
            <a:extLst>
              <a:ext uri="{FF2B5EF4-FFF2-40B4-BE49-F238E27FC236}">
                <a16:creationId xmlns:a16="http://schemas.microsoft.com/office/drawing/2014/main" id="{BF1C1B2A-89E1-06A7-8F06-772B3051A671}"/>
              </a:ext>
            </a:extLst>
          </p:cNvPr>
          <p:cNvSpPr/>
          <p:nvPr/>
        </p:nvSpPr>
        <p:spPr>
          <a:xfrm>
            <a:off x="653435" y="1929590"/>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29" name="Rectangle : coins arrondis 28">
            <a:extLst>
              <a:ext uri="{FF2B5EF4-FFF2-40B4-BE49-F238E27FC236}">
                <a16:creationId xmlns:a16="http://schemas.microsoft.com/office/drawing/2014/main" id="{8027AEE1-1BE1-72BA-BE3C-4E9FE7D752EA}"/>
              </a:ext>
            </a:extLst>
          </p:cNvPr>
          <p:cNvSpPr/>
          <p:nvPr/>
        </p:nvSpPr>
        <p:spPr>
          <a:xfrm>
            <a:off x="7921377" y="1931984"/>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7" name="Image 6">
            <a:extLst>
              <a:ext uri="{FF2B5EF4-FFF2-40B4-BE49-F238E27FC236}">
                <a16:creationId xmlns:a16="http://schemas.microsoft.com/office/drawing/2014/main" id="{D627ED85-DA98-F1AA-C616-ED0432AE49BA}"/>
              </a:ext>
            </a:extLst>
          </p:cNvPr>
          <p:cNvPicPr>
            <a:picLocks noChangeAspect="1"/>
          </p:cNvPicPr>
          <p:nvPr/>
        </p:nvPicPr>
        <p:blipFill>
          <a:blip r:embed="rId8"/>
          <a:stretch>
            <a:fillRect/>
          </a:stretch>
        </p:blipFill>
        <p:spPr>
          <a:xfrm>
            <a:off x="4085504" y="1887917"/>
            <a:ext cx="3285680" cy="4540612"/>
          </a:xfrm>
          <a:prstGeom prst="rect">
            <a:avLst/>
          </a:prstGeom>
        </p:spPr>
      </p:pic>
      <p:pic>
        <p:nvPicPr>
          <p:cNvPr id="8" name="Image 7">
            <a:extLst>
              <a:ext uri="{FF2B5EF4-FFF2-40B4-BE49-F238E27FC236}">
                <a16:creationId xmlns:a16="http://schemas.microsoft.com/office/drawing/2014/main" id="{F6928DDA-BC57-26FB-5012-E2BE7E7D7CCD}"/>
              </a:ext>
            </a:extLst>
          </p:cNvPr>
          <p:cNvPicPr>
            <a:picLocks noChangeAspect="1"/>
          </p:cNvPicPr>
          <p:nvPr/>
        </p:nvPicPr>
        <p:blipFill>
          <a:blip r:embed="rId9"/>
          <a:stretch>
            <a:fillRect/>
          </a:stretch>
        </p:blipFill>
        <p:spPr>
          <a:xfrm>
            <a:off x="5868955" y="1920259"/>
            <a:ext cx="1455574" cy="694453"/>
          </a:xfrm>
          <a:prstGeom prst="rect">
            <a:avLst/>
          </a:prstGeom>
        </p:spPr>
      </p:pic>
      <p:sp>
        <p:nvSpPr>
          <p:cNvPr id="9" name="Rectangle : coins arrondis 8">
            <a:extLst>
              <a:ext uri="{FF2B5EF4-FFF2-40B4-BE49-F238E27FC236}">
                <a16:creationId xmlns:a16="http://schemas.microsoft.com/office/drawing/2014/main" id="{283E2A83-318D-4D7A-BB99-F024D5026EA5}"/>
              </a:ext>
            </a:extLst>
          </p:cNvPr>
          <p:cNvSpPr/>
          <p:nvPr/>
        </p:nvSpPr>
        <p:spPr>
          <a:xfrm>
            <a:off x="4053298" y="1913962"/>
            <a:ext cx="528733" cy="33742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a:t>OO</a:t>
            </a:r>
            <a:endParaRPr lang="fr-FR" sz="1100" b="1"/>
          </a:p>
        </p:txBody>
      </p:sp>
    </p:spTree>
    <p:extLst>
      <p:ext uri="{BB962C8B-B14F-4D97-AF65-F5344CB8AC3E}">
        <p14:creationId xmlns:p14="http://schemas.microsoft.com/office/powerpoint/2010/main" val="22936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826E7-5607-33F7-88F7-15FDD53DCBD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D9C8E73-B136-A9F7-3DCD-D61884AB6284}"/>
              </a:ext>
            </a:extLst>
          </p:cNvPr>
          <p:cNvPicPr>
            <a:picLocks noChangeAspect="1"/>
          </p:cNvPicPr>
          <p:nvPr/>
        </p:nvPicPr>
        <p:blipFill>
          <a:blip r:embed="rId2"/>
          <a:stretch>
            <a:fillRect/>
          </a:stretch>
        </p:blipFill>
        <p:spPr>
          <a:xfrm>
            <a:off x="8186891" y="2097524"/>
            <a:ext cx="3080833" cy="4370485"/>
          </a:xfrm>
          <a:prstGeom prst="rect">
            <a:avLst/>
          </a:prstGeom>
        </p:spPr>
      </p:pic>
      <p:pic>
        <p:nvPicPr>
          <p:cNvPr id="8" name="Image 7">
            <a:extLst>
              <a:ext uri="{FF2B5EF4-FFF2-40B4-BE49-F238E27FC236}">
                <a16:creationId xmlns:a16="http://schemas.microsoft.com/office/drawing/2014/main" id="{C7D0638E-5307-BC48-D98D-CF76AFBAD993}"/>
              </a:ext>
            </a:extLst>
          </p:cNvPr>
          <p:cNvPicPr>
            <a:picLocks noChangeAspect="1"/>
          </p:cNvPicPr>
          <p:nvPr/>
        </p:nvPicPr>
        <p:blipFill>
          <a:blip r:embed="rId3"/>
          <a:stretch>
            <a:fillRect/>
          </a:stretch>
        </p:blipFill>
        <p:spPr>
          <a:xfrm>
            <a:off x="4429609" y="2097524"/>
            <a:ext cx="3088556" cy="4370485"/>
          </a:xfrm>
          <a:prstGeom prst="rect">
            <a:avLst/>
          </a:prstGeom>
        </p:spPr>
      </p:pic>
      <p:pic>
        <p:nvPicPr>
          <p:cNvPr id="18" name="Picture 4" descr="Telcotec Tunisie | LinkedIn">
            <a:extLst>
              <a:ext uri="{FF2B5EF4-FFF2-40B4-BE49-F238E27FC236}">
                <a16:creationId xmlns:a16="http://schemas.microsoft.com/office/drawing/2014/main" id="{BDE97AAD-40E6-75A6-5FD9-D7FF41EC3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93AD97F1-6C86-D224-D5EB-336B4E50DBC5}"/>
              </a:ext>
            </a:extLst>
          </p:cNvPr>
          <p:cNvPicPr/>
          <p:nvPr/>
        </p:nvPicPr>
        <p:blipFill>
          <a:blip r:embed="rId5"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7BF941A-F319-9ACD-3C64-C73607B98142}"/>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UMTS par opérateur </a:t>
            </a:r>
            <a:endParaRPr lang="fr-FR" sz="2800" dirty="0"/>
          </a:p>
        </p:txBody>
      </p:sp>
      <p:sp>
        <p:nvSpPr>
          <p:cNvPr id="17" name="ZoneTexte 16">
            <a:extLst>
              <a:ext uri="{FF2B5EF4-FFF2-40B4-BE49-F238E27FC236}">
                <a16:creationId xmlns:a16="http://schemas.microsoft.com/office/drawing/2014/main" id="{CED76A24-D877-3566-729C-3C2857401F5B}"/>
              </a:ext>
            </a:extLst>
          </p:cNvPr>
          <p:cNvSpPr txBox="1"/>
          <p:nvPr/>
        </p:nvSpPr>
        <p:spPr>
          <a:xfrm>
            <a:off x="300745" y="1061234"/>
            <a:ext cx="10592577" cy="646331"/>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Ooredoo assure la meilleure couverture 3G Sur l’autoroute Tunis-Bizerte.</a:t>
            </a:r>
            <a:endParaRPr lang="fr-FR" dirty="0"/>
          </a:p>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Couverture </a:t>
            </a:r>
            <a:r>
              <a:rPr lang="fr-FR" dirty="0" err="1">
                <a:solidFill>
                  <a:schemeClr val="bg2">
                    <a:lumMod val="25000"/>
                  </a:schemeClr>
                </a:solidFill>
                <a:latin typeface="Aptos Display" panose="020B0004020202020204" pitchFamily="34" charset="0"/>
              </a:rPr>
              <a:t>outdoor</a:t>
            </a:r>
            <a:r>
              <a:rPr lang="fr-FR" dirty="0">
                <a:solidFill>
                  <a:schemeClr val="bg2">
                    <a:lumMod val="25000"/>
                  </a:schemeClr>
                </a:solidFill>
                <a:latin typeface="Aptos Display" panose="020B0004020202020204" pitchFamily="34" charset="0"/>
              </a:rPr>
              <a:t> (% &gt; 90 dbm) : TT 99,69 %, OO 99,59 %, OR 99,74 %  </a:t>
            </a:r>
          </a:p>
        </p:txBody>
      </p:sp>
      <p:sp>
        <p:nvSpPr>
          <p:cNvPr id="28" name="Rectangle : coins arrondis 27">
            <a:extLst>
              <a:ext uri="{FF2B5EF4-FFF2-40B4-BE49-F238E27FC236}">
                <a16:creationId xmlns:a16="http://schemas.microsoft.com/office/drawing/2014/main" id="{3CCA0536-DA73-D99C-DB79-852F7748A8FE}"/>
              </a:ext>
            </a:extLst>
          </p:cNvPr>
          <p:cNvSpPr/>
          <p:nvPr/>
        </p:nvSpPr>
        <p:spPr>
          <a:xfrm>
            <a:off x="4429609" y="2115157"/>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9" name="Rectangle : coins arrondis 28">
            <a:extLst>
              <a:ext uri="{FF2B5EF4-FFF2-40B4-BE49-F238E27FC236}">
                <a16:creationId xmlns:a16="http://schemas.microsoft.com/office/drawing/2014/main" id="{F04FF59C-CD1C-F043-771F-B4014E0EF001}"/>
              </a:ext>
            </a:extLst>
          </p:cNvPr>
          <p:cNvSpPr/>
          <p:nvPr/>
        </p:nvSpPr>
        <p:spPr>
          <a:xfrm>
            <a:off x="8186891" y="2097524"/>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11" name="Image 10">
            <a:extLst>
              <a:ext uri="{FF2B5EF4-FFF2-40B4-BE49-F238E27FC236}">
                <a16:creationId xmlns:a16="http://schemas.microsoft.com/office/drawing/2014/main" id="{BD4DDBF5-A024-061D-C58F-B70AB7CCB9BA}"/>
              </a:ext>
            </a:extLst>
          </p:cNvPr>
          <p:cNvPicPr>
            <a:picLocks noChangeAspect="1"/>
          </p:cNvPicPr>
          <p:nvPr/>
        </p:nvPicPr>
        <p:blipFill>
          <a:blip r:embed="rId6"/>
          <a:stretch>
            <a:fillRect/>
          </a:stretch>
        </p:blipFill>
        <p:spPr>
          <a:xfrm>
            <a:off x="733507" y="2097524"/>
            <a:ext cx="3143790" cy="4370485"/>
          </a:xfrm>
          <a:prstGeom prst="rect">
            <a:avLst/>
          </a:prstGeom>
        </p:spPr>
      </p:pic>
      <p:sp>
        <p:nvSpPr>
          <p:cNvPr id="27" name="Rectangle : coins arrondis 26">
            <a:extLst>
              <a:ext uri="{FF2B5EF4-FFF2-40B4-BE49-F238E27FC236}">
                <a16:creationId xmlns:a16="http://schemas.microsoft.com/office/drawing/2014/main" id="{40D2C6F0-3DAC-EA0E-E3EC-5D2AA07F0779}"/>
              </a:ext>
            </a:extLst>
          </p:cNvPr>
          <p:cNvSpPr/>
          <p:nvPr/>
        </p:nvSpPr>
        <p:spPr>
          <a:xfrm>
            <a:off x="754334" y="2097524"/>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pic>
        <p:nvPicPr>
          <p:cNvPr id="12" name="Image 11">
            <a:extLst>
              <a:ext uri="{FF2B5EF4-FFF2-40B4-BE49-F238E27FC236}">
                <a16:creationId xmlns:a16="http://schemas.microsoft.com/office/drawing/2014/main" id="{7BD02240-C076-696D-0C8A-CC746D27633A}"/>
              </a:ext>
            </a:extLst>
          </p:cNvPr>
          <p:cNvPicPr>
            <a:picLocks noChangeAspect="1"/>
          </p:cNvPicPr>
          <p:nvPr/>
        </p:nvPicPr>
        <p:blipFill>
          <a:blip r:embed="rId7"/>
          <a:stretch>
            <a:fillRect/>
          </a:stretch>
        </p:blipFill>
        <p:spPr>
          <a:xfrm>
            <a:off x="2268078" y="2166369"/>
            <a:ext cx="1548747" cy="771106"/>
          </a:xfrm>
          <a:prstGeom prst="rect">
            <a:avLst/>
          </a:prstGeom>
        </p:spPr>
      </p:pic>
      <p:pic>
        <p:nvPicPr>
          <p:cNvPr id="13" name="Image 12">
            <a:extLst>
              <a:ext uri="{FF2B5EF4-FFF2-40B4-BE49-F238E27FC236}">
                <a16:creationId xmlns:a16="http://schemas.microsoft.com/office/drawing/2014/main" id="{1999F74B-D366-594E-9A32-17A459DFF786}"/>
              </a:ext>
            </a:extLst>
          </p:cNvPr>
          <p:cNvPicPr>
            <a:picLocks noChangeAspect="1"/>
          </p:cNvPicPr>
          <p:nvPr/>
        </p:nvPicPr>
        <p:blipFill>
          <a:blip r:embed="rId8"/>
          <a:stretch>
            <a:fillRect/>
          </a:stretch>
        </p:blipFill>
        <p:spPr>
          <a:xfrm>
            <a:off x="5973887" y="2157145"/>
            <a:ext cx="1482236" cy="728868"/>
          </a:xfrm>
          <a:prstGeom prst="rect">
            <a:avLst/>
          </a:prstGeom>
        </p:spPr>
      </p:pic>
      <p:pic>
        <p:nvPicPr>
          <p:cNvPr id="14" name="Image 13">
            <a:extLst>
              <a:ext uri="{FF2B5EF4-FFF2-40B4-BE49-F238E27FC236}">
                <a16:creationId xmlns:a16="http://schemas.microsoft.com/office/drawing/2014/main" id="{E7ED5F7A-985F-9909-4A75-D4CBCFCAACDC}"/>
              </a:ext>
            </a:extLst>
          </p:cNvPr>
          <p:cNvPicPr>
            <a:picLocks noChangeAspect="1"/>
          </p:cNvPicPr>
          <p:nvPr/>
        </p:nvPicPr>
        <p:blipFill>
          <a:blip r:embed="rId9"/>
          <a:stretch>
            <a:fillRect/>
          </a:stretch>
        </p:blipFill>
        <p:spPr>
          <a:xfrm>
            <a:off x="9923922" y="2157145"/>
            <a:ext cx="1321809" cy="707524"/>
          </a:xfrm>
          <a:prstGeom prst="rect">
            <a:avLst/>
          </a:prstGeom>
        </p:spPr>
      </p:pic>
    </p:spTree>
    <p:extLst>
      <p:ext uri="{BB962C8B-B14F-4D97-AF65-F5344CB8AC3E}">
        <p14:creationId xmlns:p14="http://schemas.microsoft.com/office/powerpoint/2010/main" val="374982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7CE5-6017-A1B8-9FB6-6EA64A769D3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F62EE20-F489-8AD5-50D2-AE9EEE588980}"/>
              </a:ext>
            </a:extLst>
          </p:cNvPr>
          <p:cNvPicPr>
            <a:picLocks noChangeAspect="1"/>
          </p:cNvPicPr>
          <p:nvPr/>
        </p:nvPicPr>
        <p:blipFill>
          <a:blip r:embed="rId2"/>
          <a:stretch>
            <a:fillRect/>
          </a:stretch>
        </p:blipFill>
        <p:spPr>
          <a:xfrm>
            <a:off x="8140588" y="2029120"/>
            <a:ext cx="3768563" cy="4418751"/>
          </a:xfrm>
          <a:prstGeom prst="rect">
            <a:avLst/>
          </a:prstGeom>
        </p:spPr>
      </p:pic>
      <p:pic>
        <p:nvPicPr>
          <p:cNvPr id="3" name="Image 2">
            <a:extLst>
              <a:ext uri="{FF2B5EF4-FFF2-40B4-BE49-F238E27FC236}">
                <a16:creationId xmlns:a16="http://schemas.microsoft.com/office/drawing/2014/main" id="{C29B4010-46DF-8C75-95CD-8CED8D039DE9}"/>
              </a:ext>
            </a:extLst>
          </p:cNvPr>
          <p:cNvPicPr>
            <a:picLocks noChangeAspect="1"/>
          </p:cNvPicPr>
          <p:nvPr/>
        </p:nvPicPr>
        <p:blipFill>
          <a:blip r:embed="rId3"/>
          <a:stretch>
            <a:fillRect/>
          </a:stretch>
        </p:blipFill>
        <p:spPr>
          <a:xfrm>
            <a:off x="4108305" y="2058860"/>
            <a:ext cx="3652473" cy="4389011"/>
          </a:xfrm>
          <a:prstGeom prst="rect">
            <a:avLst/>
          </a:prstGeom>
        </p:spPr>
      </p:pic>
      <p:pic>
        <p:nvPicPr>
          <p:cNvPr id="4" name="Image 3">
            <a:extLst>
              <a:ext uri="{FF2B5EF4-FFF2-40B4-BE49-F238E27FC236}">
                <a16:creationId xmlns:a16="http://schemas.microsoft.com/office/drawing/2014/main" id="{9FA1F507-61E4-6C13-F555-FACA44B6B4F0}"/>
              </a:ext>
            </a:extLst>
          </p:cNvPr>
          <p:cNvPicPr>
            <a:picLocks noChangeAspect="1"/>
          </p:cNvPicPr>
          <p:nvPr/>
        </p:nvPicPr>
        <p:blipFill>
          <a:blip r:embed="rId4"/>
          <a:stretch>
            <a:fillRect/>
          </a:stretch>
        </p:blipFill>
        <p:spPr>
          <a:xfrm>
            <a:off x="282849" y="2058860"/>
            <a:ext cx="3445646" cy="4418751"/>
          </a:xfrm>
          <a:prstGeom prst="rect">
            <a:avLst/>
          </a:prstGeom>
        </p:spPr>
      </p:pic>
      <p:pic>
        <p:nvPicPr>
          <p:cNvPr id="18" name="Picture 4" descr="Telcotec Tunisie | LinkedIn">
            <a:extLst>
              <a:ext uri="{FF2B5EF4-FFF2-40B4-BE49-F238E27FC236}">
                <a16:creationId xmlns:a16="http://schemas.microsoft.com/office/drawing/2014/main" id="{BAE3FF27-0EDE-9D37-A4F4-F763DB3F4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6C6DAE8-DE32-C021-C0C2-16CAFD5EE190}"/>
              </a:ext>
            </a:extLst>
          </p:cNvPr>
          <p:cNvPicPr/>
          <p:nvPr/>
        </p:nvPicPr>
        <p:blipFill>
          <a:blip r:embed="rId6"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A306076E-9EF5-10B0-FF5B-7FB6261EABB6}"/>
              </a:ext>
            </a:extLst>
          </p:cNvPr>
          <p:cNvSpPr txBox="1"/>
          <p:nvPr/>
        </p:nvSpPr>
        <p:spPr>
          <a:xfrm>
            <a:off x="787460" y="217374"/>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Couverture LTE par opérateur </a:t>
            </a:r>
            <a:endParaRPr lang="fr-FR" sz="2800" dirty="0"/>
          </a:p>
        </p:txBody>
      </p:sp>
      <p:sp>
        <p:nvSpPr>
          <p:cNvPr id="17" name="ZoneTexte 16">
            <a:extLst>
              <a:ext uri="{FF2B5EF4-FFF2-40B4-BE49-F238E27FC236}">
                <a16:creationId xmlns:a16="http://schemas.microsoft.com/office/drawing/2014/main" id="{59FBBA00-2B67-B7B6-A4D5-FF2E54C3ED10}"/>
              </a:ext>
            </a:extLst>
          </p:cNvPr>
          <p:cNvSpPr txBox="1"/>
          <p:nvPr/>
        </p:nvSpPr>
        <p:spPr>
          <a:xfrm>
            <a:off x="323095" y="1117381"/>
            <a:ext cx="10592577" cy="369332"/>
          </a:xfrm>
          <a:prstGeom prst="rect">
            <a:avLst/>
          </a:prstGeom>
          <a:noFill/>
        </p:spPr>
        <p:txBody>
          <a:bodyPr wrap="square">
            <a:spAutoFit/>
          </a:bodyPr>
          <a:lstStyle/>
          <a:p>
            <a:pPr marL="285750" indent="-285750">
              <a:buClr>
                <a:schemeClr val="bg1">
                  <a:lumMod val="50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Ooredoo assure la meilleure couverture 4G au niveau de l’autoroute Tunis-Sfax.</a:t>
            </a:r>
            <a:endParaRPr lang="fr-FR" dirty="0"/>
          </a:p>
        </p:txBody>
      </p:sp>
      <p:sp>
        <p:nvSpPr>
          <p:cNvPr id="10" name="Rectangle : coins arrondis 9">
            <a:extLst>
              <a:ext uri="{FF2B5EF4-FFF2-40B4-BE49-F238E27FC236}">
                <a16:creationId xmlns:a16="http://schemas.microsoft.com/office/drawing/2014/main" id="{72C298FA-144E-C3EB-6250-10577AB03AFB}"/>
              </a:ext>
            </a:extLst>
          </p:cNvPr>
          <p:cNvSpPr/>
          <p:nvPr/>
        </p:nvSpPr>
        <p:spPr>
          <a:xfrm>
            <a:off x="309937" y="2092742"/>
            <a:ext cx="45243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TT</a:t>
            </a:r>
            <a:endParaRPr lang="fr-FR" sz="1100" b="1" dirty="0"/>
          </a:p>
        </p:txBody>
      </p:sp>
      <p:sp>
        <p:nvSpPr>
          <p:cNvPr id="13" name="Rectangle : coins arrondis 12">
            <a:extLst>
              <a:ext uri="{FF2B5EF4-FFF2-40B4-BE49-F238E27FC236}">
                <a16:creationId xmlns:a16="http://schemas.microsoft.com/office/drawing/2014/main" id="{10C1D978-41DD-2706-6610-064228C215BC}"/>
              </a:ext>
            </a:extLst>
          </p:cNvPr>
          <p:cNvSpPr/>
          <p:nvPr/>
        </p:nvSpPr>
        <p:spPr>
          <a:xfrm>
            <a:off x="4188272" y="2092742"/>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0" name="Rectangle : coins arrondis 19">
            <a:extLst>
              <a:ext uri="{FF2B5EF4-FFF2-40B4-BE49-F238E27FC236}">
                <a16:creationId xmlns:a16="http://schemas.microsoft.com/office/drawing/2014/main" id="{F76889BD-4A2A-5770-A167-E3D84FE757E8}"/>
              </a:ext>
            </a:extLst>
          </p:cNvPr>
          <p:cNvSpPr/>
          <p:nvPr/>
        </p:nvSpPr>
        <p:spPr>
          <a:xfrm>
            <a:off x="8215536" y="2058860"/>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pic>
        <p:nvPicPr>
          <p:cNvPr id="6" name="Image 5">
            <a:extLst>
              <a:ext uri="{FF2B5EF4-FFF2-40B4-BE49-F238E27FC236}">
                <a16:creationId xmlns:a16="http://schemas.microsoft.com/office/drawing/2014/main" id="{FCAF0CF2-B48C-32AB-5E2F-3B0E6E6814EF}"/>
              </a:ext>
            </a:extLst>
          </p:cNvPr>
          <p:cNvPicPr>
            <a:picLocks noChangeAspect="1"/>
          </p:cNvPicPr>
          <p:nvPr/>
        </p:nvPicPr>
        <p:blipFill>
          <a:blip r:embed="rId7"/>
          <a:stretch>
            <a:fillRect/>
          </a:stretch>
        </p:blipFill>
        <p:spPr>
          <a:xfrm>
            <a:off x="2047875" y="2092742"/>
            <a:ext cx="1642153" cy="821076"/>
          </a:xfrm>
          <a:prstGeom prst="rect">
            <a:avLst/>
          </a:prstGeom>
        </p:spPr>
      </p:pic>
      <p:pic>
        <p:nvPicPr>
          <p:cNvPr id="7" name="Image 6">
            <a:extLst>
              <a:ext uri="{FF2B5EF4-FFF2-40B4-BE49-F238E27FC236}">
                <a16:creationId xmlns:a16="http://schemas.microsoft.com/office/drawing/2014/main" id="{0648997F-7622-C86F-5CFC-35E15D0EB5A9}"/>
              </a:ext>
            </a:extLst>
          </p:cNvPr>
          <p:cNvPicPr>
            <a:picLocks noChangeAspect="1"/>
          </p:cNvPicPr>
          <p:nvPr/>
        </p:nvPicPr>
        <p:blipFill>
          <a:blip r:embed="rId8"/>
          <a:stretch>
            <a:fillRect/>
          </a:stretch>
        </p:blipFill>
        <p:spPr>
          <a:xfrm>
            <a:off x="5929488" y="2135061"/>
            <a:ext cx="1725728" cy="778758"/>
          </a:xfrm>
          <a:prstGeom prst="rect">
            <a:avLst/>
          </a:prstGeom>
        </p:spPr>
      </p:pic>
      <p:pic>
        <p:nvPicPr>
          <p:cNvPr id="8" name="Image 7">
            <a:extLst>
              <a:ext uri="{FF2B5EF4-FFF2-40B4-BE49-F238E27FC236}">
                <a16:creationId xmlns:a16="http://schemas.microsoft.com/office/drawing/2014/main" id="{A99843F5-4889-8AD8-B887-C98D5EEB8ED1}"/>
              </a:ext>
            </a:extLst>
          </p:cNvPr>
          <p:cNvPicPr>
            <a:picLocks noChangeAspect="1"/>
          </p:cNvPicPr>
          <p:nvPr/>
        </p:nvPicPr>
        <p:blipFill>
          <a:blip r:embed="rId9"/>
          <a:stretch>
            <a:fillRect/>
          </a:stretch>
        </p:blipFill>
        <p:spPr>
          <a:xfrm>
            <a:off x="10134646" y="2106485"/>
            <a:ext cx="1682978" cy="807333"/>
          </a:xfrm>
          <a:prstGeom prst="rect">
            <a:avLst/>
          </a:prstGeom>
        </p:spPr>
      </p:pic>
    </p:spTree>
    <p:extLst>
      <p:ext uri="{BB962C8B-B14F-4D97-AF65-F5344CB8AC3E}">
        <p14:creationId xmlns:p14="http://schemas.microsoft.com/office/powerpoint/2010/main" val="78867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3EB0-FA43-26EE-0ECF-00311E435B8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FB63176-D76F-B21F-5761-02B56A78C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761204B-3DB8-314B-5733-EAE9509BA182}"/>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6122C725-8377-B3CE-B813-39F411675D1F}"/>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Detected PCI/PSC </a:t>
            </a:r>
            <a:endParaRPr lang="fr-FR" sz="2800" dirty="0"/>
          </a:p>
        </p:txBody>
      </p:sp>
      <p:graphicFrame>
        <p:nvGraphicFramePr>
          <p:cNvPr id="4" name="Graphique 3">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1980598020"/>
              </p:ext>
            </p:extLst>
          </p:nvPr>
        </p:nvGraphicFramePr>
        <p:xfrm>
          <a:off x="1190670" y="2275539"/>
          <a:ext cx="4480356" cy="2277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5">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1086665018"/>
              </p:ext>
            </p:extLst>
          </p:nvPr>
        </p:nvGraphicFramePr>
        <p:xfrm>
          <a:off x="6832298" y="2298645"/>
          <a:ext cx="4266298" cy="22542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5105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DF6B2ED3-A23D-8F1F-F095-B1C42AF09EA5}"/>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6554BF41-9721-7B98-200A-B8C5010A13C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7150A86E-4596-6A27-2855-06D1A795D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278D6E84-3913-8701-8A81-77720B742E45}"/>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66AAECE5-5A56-D865-2D54-38ED76B537B9}"/>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E8455ED9-9C8A-7F15-0D01-5EB2F80CDE8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56D5EDB7-5CE6-0C76-3FFE-D0A04C9D57EF}"/>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3B98F283-2A8C-FBFD-F44D-474FA2AA3CEF}"/>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A9CC02E7-0FB3-8073-C84C-FD63B575B2CB}"/>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A28E4B4-7BA0-AF37-4659-C71D7D90DBA7}"/>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E0853192-8795-01C3-09B0-2D414B8D4581}"/>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9EC82C16-2DC0-3248-22A3-496565F74B9B}"/>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49DA4C44-78E3-DE2C-3E79-6EF2D73EA2C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904BB902-3983-FE96-451A-7F17EBB90B8B}"/>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E5A9B2FE-66F9-37DC-3EB9-64B03959F0C5}"/>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2C37845C-93DD-E11B-503D-4BF93E0EE87C}"/>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E4B0035A-6705-01CE-DE8E-BD0F7172C750}"/>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5660190B-499D-D5DC-C075-A7B768A04EB6}"/>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9F4AA43A-37CD-7CD4-E7A8-CE45C91CEDE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E189447-8A35-D453-9ADD-005752C40DF4}"/>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8E4CC3D9-9565-C10F-9EBA-99F96D3A4529}"/>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5A69D8D6-566D-9B56-6C5B-985D78BBF333}"/>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51EF0CF4-AAF2-7BEC-5CD0-07A8CF08801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A2F78749-F40F-A517-784D-32B2DBE85F5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CB903AF5-3951-91FE-1567-83A28E67658D}"/>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E1978F4-175C-3E91-41FE-1D1E59E06CC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E2C31D95-9633-0D4A-3B60-12A20714F738}"/>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6CDC51F-6EB9-0071-20D5-5554CBF2B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0080D4B-6C2F-0189-4CB4-88548DE0CC2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FB50280-FFB8-674B-031E-7DEC059105B0}"/>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Observation</a:t>
            </a:r>
          </a:p>
        </p:txBody>
      </p:sp>
      <p:pic>
        <p:nvPicPr>
          <p:cNvPr id="3" name="Image 2" descr="Une image contenant noir, obscurité&#10;&#10;Le contenu généré par l’IA peut être incorrect.">
            <a:extLst>
              <a:ext uri="{FF2B5EF4-FFF2-40B4-BE49-F238E27FC236}">
                <a16:creationId xmlns:a16="http://schemas.microsoft.com/office/drawing/2014/main" id="{986B679C-CBCC-B0D2-224D-291D0E96552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6713" y="2290732"/>
            <a:ext cx="1656817" cy="1656817"/>
          </a:xfrm>
          <a:prstGeom prst="rect">
            <a:avLst/>
          </a:prstGeom>
        </p:spPr>
      </p:pic>
    </p:spTree>
    <p:extLst>
      <p:ext uri="{BB962C8B-B14F-4D97-AF65-F5344CB8AC3E}">
        <p14:creationId xmlns:p14="http://schemas.microsoft.com/office/powerpoint/2010/main" val="251805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0782-1B75-8032-2CFD-825A37E42AD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84EAA145-31A2-2AC0-3304-39AB62E64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E40910-BBF7-B373-51B0-EC20A3763BE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B1C16E-1D2F-64AD-2176-BDA1EADC4831}"/>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Call Setup Time</a:t>
            </a:r>
          </a:p>
        </p:txBody>
      </p:sp>
      <p:sp>
        <p:nvSpPr>
          <p:cNvPr id="4" name="ZoneTexte 3">
            <a:extLst>
              <a:ext uri="{FF2B5EF4-FFF2-40B4-BE49-F238E27FC236}">
                <a16:creationId xmlns:a16="http://schemas.microsoft.com/office/drawing/2014/main" id="{6C26A2F8-4795-7CE5-BE52-1D1C067151B2}"/>
              </a:ext>
            </a:extLst>
          </p:cNvPr>
          <p:cNvSpPr txBox="1"/>
          <p:nvPr/>
        </p:nvSpPr>
        <p:spPr>
          <a:xfrm>
            <a:off x="283642" y="1698721"/>
            <a:ext cx="10258840" cy="1534203"/>
          </a:xfrm>
          <a:prstGeom prst="rect">
            <a:avLst/>
          </a:prstGeom>
          <a:noFill/>
        </p:spPr>
        <p:txBody>
          <a:bodyPr wrap="square">
            <a:spAutoFit/>
          </a:bodyPr>
          <a:lstStyle/>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plus élevé call setup time. </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Etude End to End pour améliorer le call setup time :Radio, Tx, CN</a:t>
            </a:r>
          </a:p>
          <a:p>
            <a:pPr marL="285750" indent="-285750" algn="just">
              <a:lnSpc>
                <a:spcPct val="150000"/>
              </a:lnSpc>
              <a:buClr>
                <a:schemeClr val="bg1">
                  <a:lumMod val="50000"/>
                </a:schemeClr>
              </a:buClr>
              <a:buFont typeface="Wingdings" panose="05000000000000000000" pitchFamily="2" charset="2"/>
              <a:buChar char="Ø"/>
            </a:pPr>
            <a:r>
              <a:rPr lang="en-US" sz="1600" dirty="0">
                <a:solidFill>
                  <a:schemeClr val="bg2">
                    <a:lumMod val="25000"/>
                  </a:schemeClr>
                </a:solidFill>
                <a:latin typeface="Aptos Display" panose="020B0004020202020204" pitchFamily="34" charset="0"/>
              </a:rPr>
              <a:t>RACH performances, RRC/RAB/Paging performances</a:t>
            </a:r>
          </a:p>
          <a:p>
            <a:pPr marL="285750" indent="-285750" algn="just">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Auditer RWR, RIM setting, CFBF setting </a:t>
            </a:r>
          </a:p>
        </p:txBody>
      </p:sp>
      <p:graphicFrame>
        <p:nvGraphicFramePr>
          <p:cNvPr id="8" name="Graphique 7">
            <a:extLst>
              <a:ext uri="{FF2B5EF4-FFF2-40B4-BE49-F238E27FC236}">
                <a16:creationId xmlns:a16="http://schemas.microsoft.com/office/drawing/2014/main" id="{00000000-0008-0000-0300-000008000000}"/>
              </a:ext>
            </a:extLst>
          </p:cNvPr>
          <p:cNvGraphicFramePr>
            <a:graphicFrameLocks/>
          </p:cNvGraphicFramePr>
          <p:nvPr>
            <p:extLst>
              <p:ext uri="{D42A27DB-BD31-4B8C-83A1-F6EECF244321}">
                <p14:modId xmlns:p14="http://schemas.microsoft.com/office/powerpoint/2010/main" val="1866713168"/>
              </p:ext>
            </p:extLst>
          </p:nvPr>
        </p:nvGraphicFramePr>
        <p:xfrm>
          <a:off x="911353" y="3498040"/>
          <a:ext cx="4738096" cy="2554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25">
            <a:extLst>
              <a:ext uri="{FF2B5EF4-FFF2-40B4-BE49-F238E27FC236}">
                <a16:creationId xmlns:a16="http://schemas.microsoft.com/office/drawing/2014/main" id="{00000000-0008-0000-0300-00001A000000}"/>
              </a:ext>
            </a:extLst>
          </p:cNvPr>
          <p:cNvGraphicFramePr>
            <a:graphicFrameLocks/>
          </p:cNvGraphicFramePr>
          <p:nvPr>
            <p:extLst>
              <p:ext uri="{D42A27DB-BD31-4B8C-83A1-F6EECF244321}">
                <p14:modId xmlns:p14="http://schemas.microsoft.com/office/powerpoint/2010/main" val="3244031689"/>
              </p:ext>
            </p:extLst>
          </p:nvPr>
        </p:nvGraphicFramePr>
        <p:xfrm>
          <a:off x="6392409" y="3523246"/>
          <a:ext cx="4706187" cy="25799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87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18DC7-EF21-1BDD-033F-1256027AC0B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31D8A3F-5111-4F36-DB76-BC1AE6504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8EEE3BA-85A2-86B8-4969-F76A88F8DC1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EDEB51A6-97A2-723C-5F73-DA6E01FBA47A}"/>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Qualité Vocal MOS</a:t>
            </a:r>
            <a:endParaRPr lang="fr-FR" sz="2800" dirty="0"/>
          </a:p>
        </p:txBody>
      </p:sp>
      <p:sp>
        <p:nvSpPr>
          <p:cNvPr id="6" name="ZoneTexte 5">
            <a:extLst>
              <a:ext uri="{FF2B5EF4-FFF2-40B4-BE49-F238E27FC236}">
                <a16:creationId xmlns:a16="http://schemas.microsoft.com/office/drawing/2014/main" id="{F9B3B131-37F4-0C8F-0AE9-298C8EC0C0A1}"/>
              </a:ext>
            </a:extLst>
          </p:cNvPr>
          <p:cNvSpPr txBox="1"/>
          <p:nvPr/>
        </p:nvSpPr>
        <p:spPr>
          <a:xfrm>
            <a:off x="414494" y="1767007"/>
            <a:ext cx="10684101" cy="1164871"/>
          </a:xfrm>
          <a:prstGeom prst="rect">
            <a:avLst/>
          </a:prstGeom>
          <a:noFill/>
        </p:spPr>
        <p:txBody>
          <a:bodyPr wrap="square">
            <a:spAutoFit/>
          </a:bodyPr>
          <a:lstStyle/>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TT Présente le MOS le plus dégradé à cause de l'utilisation du NB-AMR.</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Les autres opérateurs utilisent le HD-Voice (AMR WB).</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Il est fortement recommandé d’accélérer le déploiement du Volte.</a:t>
            </a:r>
          </a:p>
        </p:txBody>
      </p:sp>
      <p:sp>
        <p:nvSpPr>
          <p:cNvPr id="13" name="Rectangle : coins arrondis 12">
            <a:extLst>
              <a:ext uri="{FF2B5EF4-FFF2-40B4-BE49-F238E27FC236}">
                <a16:creationId xmlns:a16="http://schemas.microsoft.com/office/drawing/2014/main" id="{024A833A-D0BD-A8EF-F8CE-51E152C4C63E}"/>
              </a:ext>
            </a:extLst>
          </p:cNvPr>
          <p:cNvSpPr/>
          <p:nvPr/>
        </p:nvSpPr>
        <p:spPr>
          <a:xfrm>
            <a:off x="-7537" y="3441126"/>
            <a:ext cx="422031" cy="578216"/>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400" b="1" dirty="0"/>
          </a:p>
          <a:p>
            <a:pPr algn="ctr"/>
            <a:r>
              <a:rPr lang="fr-FR" sz="1400" b="1" dirty="0"/>
              <a:t>TT</a:t>
            </a:r>
          </a:p>
          <a:p>
            <a:pPr algn="ctr"/>
            <a:endParaRPr lang="fr-FR" sz="1050" b="1" dirty="0"/>
          </a:p>
        </p:txBody>
      </p:sp>
      <p:sp>
        <p:nvSpPr>
          <p:cNvPr id="14" name="Rectangle : coins arrondis 13">
            <a:extLst>
              <a:ext uri="{FF2B5EF4-FFF2-40B4-BE49-F238E27FC236}">
                <a16:creationId xmlns:a16="http://schemas.microsoft.com/office/drawing/2014/main" id="{13BDB357-7E5F-9278-4F23-129F85DB5668}"/>
              </a:ext>
            </a:extLst>
          </p:cNvPr>
          <p:cNvSpPr/>
          <p:nvPr/>
        </p:nvSpPr>
        <p:spPr>
          <a:xfrm>
            <a:off x="-7537" y="4277679"/>
            <a:ext cx="422031" cy="578215"/>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OO</a:t>
            </a:r>
            <a:endParaRPr lang="fr-FR" sz="800" b="1" dirty="0"/>
          </a:p>
        </p:txBody>
      </p:sp>
      <p:sp>
        <p:nvSpPr>
          <p:cNvPr id="15" name="Rectangle : coins arrondis 14">
            <a:extLst>
              <a:ext uri="{FF2B5EF4-FFF2-40B4-BE49-F238E27FC236}">
                <a16:creationId xmlns:a16="http://schemas.microsoft.com/office/drawing/2014/main" id="{65C8C644-A163-A333-112E-F62C79090DBF}"/>
              </a:ext>
            </a:extLst>
          </p:cNvPr>
          <p:cNvSpPr/>
          <p:nvPr/>
        </p:nvSpPr>
        <p:spPr>
          <a:xfrm>
            <a:off x="1" y="5040441"/>
            <a:ext cx="414494" cy="578216"/>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r-FR" sz="1050" b="1" dirty="0"/>
          </a:p>
          <a:p>
            <a:pPr algn="ctr"/>
            <a:r>
              <a:rPr lang="fr-FR" sz="1050" b="1" dirty="0"/>
              <a:t>OR</a:t>
            </a:r>
            <a:endParaRPr lang="fr-FR" sz="800" b="1" dirty="0"/>
          </a:p>
        </p:txBody>
      </p:sp>
      <p:graphicFrame>
        <p:nvGraphicFramePr>
          <p:cNvPr id="4" name="Graphique 3">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478258239"/>
              </p:ext>
            </p:extLst>
          </p:nvPr>
        </p:nvGraphicFramePr>
        <p:xfrm>
          <a:off x="7436497" y="1456682"/>
          <a:ext cx="4591383" cy="2351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a16="http://schemas.microsoft.com/office/drawing/2014/main" id="{00000000-0008-0000-0300-00000A000000}"/>
              </a:ext>
            </a:extLst>
          </p:cNvPr>
          <p:cNvGraphicFramePr>
            <a:graphicFrameLocks/>
          </p:cNvGraphicFramePr>
          <p:nvPr>
            <p:extLst>
              <p:ext uri="{D42A27DB-BD31-4B8C-83A1-F6EECF244321}">
                <p14:modId xmlns:p14="http://schemas.microsoft.com/office/powerpoint/2010/main" val="1347137427"/>
              </p:ext>
            </p:extLst>
          </p:nvPr>
        </p:nvGraphicFramePr>
        <p:xfrm>
          <a:off x="7632441" y="4118474"/>
          <a:ext cx="4395439" cy="2263665"/>
        </p:xfrm>
        <a:graphic>
          <a:graphicData uri="http://schemas.openxmlformats.org/drawingml/2006/chart">
            <c:chart xmlns:c="http://schemas.openxmlformats.org/drawingml/2006/chart" xmlns:r="http://schemas.openxmlformats.org/officeDocument/2006/relationships" r:id="rId5"/>
          </a:graphicData>
        </a:graphic>
      </p:graphicFrame>
      <p:pic>
        <p:nvPicPr>
          <p:cNvPr id="3" name="Image 2" descr="Une image contenant texte, capture d’écran&#10;&#10;Le contenu généré par l’IA peut être incorrect.">
            <a:extLst>
              <a:ext uri="{FF2B5EF4-FFF2-40B4-BE49-F238E27FC236}">
                <a16:creationId xmlns:a16="http://schemas.microsoft.com/office/drawing/2014/main" id="{C90A92CB-526E-3FE8-7B5D-3EBE5EC2AD04}"/>
              </a:ext>
            </a:extLst>
          </p:cNvPr>
          <p:cNvPicPr>
            <a:picLocks noChangeAspect="1"/>
          </p:cNvPicPr>
          <p:nvPr/>
        </p:nvPicPr>
        <p:blipFill>
          <a:blip r:embed="rId6"/>
          <a:stretch>
            <a:fillRect/>
          </a:stretch>
        </p:blipFill>
        <p:spPr>
          <a:xfrm>
            <a:off x="414494" y="3441126"/>
            <a:ext cx="7022003" cy="2143424"/>
          </a:xfrm>
          <a:prstGeom prst="rect">
            <a:avLst/>
          </a:prstGeom>
        </p:spPr>
      </p:pic>
    </p:spTree>
    <p:extLst>
      <p:ext uri="{BB962C8B-B14F-4D97-AF65-F5344CB8AC3E}">
        <p14:creationId xmlns:p14="http://schemas.microsoft.com/office/powerpoint/2010/main" val="168311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0C91FF8-9759-C49B-9393-34FBA3F56FD7}"/>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6A52AA3-6FD5-4D80-B47B-CA3A10197304}"/>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462E70CE-E78C-15CA-EC44-4F2EBA250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0740D814-AD6D-7486-25DE-D40EC3115552}"/>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48A3EDB0-4ECF-09C4-FB68-D585A50EF462}"/>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6685C2C9-CEA6-7E4E-FAA1-33F4B29FAC89}"/>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DD09C39D-9235-6474-D884-06F22C8B77A1}"/>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892BB29C-644E-C1DE-447A-7B87D8CBDD00}"/>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1616C9F6-990F-524F-3490-115DFD75590F}"/>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BF7F12F9-BCDB-2517-9DF5-5735AE3F7298}"/>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0DD7D471-784C-1E45-6C24-5205C0DD8B09}"/>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0755108C-E86A-96CA-7649-A00E156CAA63}"/>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9BEBE74-10AC-6014-7AEA-8CD85D8E8D4F}"/>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3E3006E1-E1D5-DA75-1AA2-0329D0E39F3E}"/>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7E299C56-5068-7A86-6197-8608E49EBE8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B9B750B-616F-87D7-96C4-DC548BC7E2A6}"/>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7E701013-1B11-32D6-DC16-87542615BDA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928B8482-8067-D3EC-A242-7F1D95BE82D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0AA1CE3D-1C89-0D6A-DB93-761DE2EA9408}"/>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1A1C8D50-3BB2-66EB-012F-393D3378F5D3}"/>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60AA07F8-F4DE-AB12-D053-F57DC2148F2E}"/>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4CF2C0C2-5FCD-8944-0616-2E661E841F8F}"/>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101583D6-BEF6-5A3E-B20C-931046B34F0D}"/>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10347545-7D66-EF6D-5E86-56EE32EAA929}"/>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3A6174F5-64AC-92E5-4719-AD5988235938}"/>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33E93A97-B2C6-16A3-A5DC-B4671A79D37E}"/>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D46D90D4-E6B6-832F-0348-7C66E9F12E1E}"/>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6" name="ZoneTexte 5">
            <a:extLst>
              <a:ext uri="{FF2B5EF4-FFF2-40B4-BE49-F238E27FC236}">
                <a16:creationId xmlns:a16="http://schemas.microsoft.com/office/drawing/2014/main" id="{CB4B5497-0045-97C9-B401-A443190D11BD}"/>
              </a:ext>
            </a:extLst>
          </p:cNvPr>
          <p:cNvSpPr txBox="1"/>
          <p:nvPr/>
        </p:nvSpPr>
        <p:spPr>
          <a:xfrm>
            <a:off x="1651634" y="518740"/>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Plan</a:t>
            </a:r>
          </a:p>
        </p:txBody>
      </p:sp>
      <p:sp>
        <p:nvSpPr>
          <p:cNvPr id="9" name="ZoneTexte 8">
            <a:extLst>
              <a:ext uri="{FF2B5EF4-FFF2-40B4-BE49-F238E27FC236}">
                <a16:creationId xmlns:a16="http://schemas.microsoft.com/office/drawing/2014/main" id="{4F0979D0-DC4E-B58C-CDF6-2D81C449DC1E}"/>
              </a:ext>
            </a:extLst>
          </p:cNvPr>
          <p:cNvSpPr txBox="1"/>
          <p:nvPr/>
        </p:nvSpPr>
        <p:spPr>
          <a:xfrm>
            <a:off x="1719950" y="1424252"/>
            <a:ext cx="6094476" cy="369332"/>
          </a:xfrm>
          <a:prstGeom prst="rect">
            <a:avLst/>
          </a:prstGeom>
          <a:noFill/>
        </p:spPr>
        <p:txBody>
          <a:bodyPr wrap="square">
            <a:spAutoFit/>
          </a:bodyPr>
          <a:lstStyle/>
          <a:p>
            <a:pPr marL="9525">
              <a:spcBef>
                <a:spcPts val="1270"/>
              </a:spcBef>
            </a:pPr>
            <a:r>
              <a:rPr lang="fr-FR" dirty="0">
                <a:solidFill>
                  <a:srgbClr val="414141"/>
                </a:solidFill>
                <a:latin typeface="Verdana"/>
              </a:rPr>
              <a:t>Contexte et Objectifs</a:t>
            </a:r>
          </a:p>
        </p:txBody>
      </p:sp>
      <p:sp>
        <p:nvSpPr>
          <p:cNvPr id="10" name="ZoneTexte 9">
            <a:extLst>
              <a:ext uri="{FF2B5EF4-FFF2-40B4-BE49-F238E27FC236}">
                <a16:creationId xmlns:a16="http://schemas.microsoft.com/office/drawing/2014/main" id="{807552F3-83BB-0899-06E4-5680503CC91F}"/>
              </a:ext>
            </a:extLst>
          </p:cNvPr>
          <p:cNvSpPr txBox="1"/>
          <p:nvPr/>
        </p:nvSpPr>
        <p:spPr>
          <a:xfrm>
            <a:off x="1719950" y="2240751"/>
            <a:ext cx="6094476" cy="369332"/>
          </a:xfrm>
          <a:prstGeom prst="rect">
            <a:avLst/>
          </a:prstGeom>
          <a:noFill/>
        </p:spPr>
        <p:txBody>
          <a:bodyPr wrap="square">
            <a:spAutoFit/>
          </a:bodyPr>
          <a:lstStyle/>
          <a:p>
            <a:pPr marL="9525">
              <a:lnSpc>
                <a:spcPct val="100000"/>
              </a:lnSpc>
              <a:spcBef>
                <a:spcPts val="1270"/>
              </a:spcBef>
            </a:pPr>
            <a:r>
              <a:rPr lang="fr-FR" dirty="0">
                <a:solidFill>
                  <a:srgbClr val="414141"/>
                </a:solidFill>
                <a:latin typeface="Verdana"/>
                <a:cs typeface="Verdana"/>
              </a:rPr>
              <a:t>Score</a:t>
            </a:r>
            <a:r>
              <a:rPr lang="fr-FR" spc="-10" dirty="0">
                <a:solidFill>
                  <a:srgbClr val="414141"/>
                </a:solidFill>
                <a:latin typeface="Verdana"/>
                <a:cs typeface="Verdana"/>
              </a:rPr>
              <a:t> </a:t>
            </a:r>
            <a:r>
              <a:rPr lang="fr-FR" dirty="0">
                <a:solidFill>
                  <a:srgbClr val="414141"/>
                </a:solidFill>
                <a:latin typeface="Verdana"/>
                <a:cs typeface="Verdana"/>
              </a:rPr>
              <a:t>et</a:t>
            </a:r>
            <a:r>
              <a:rPr lang="fr-FR" spc="-35" dirty="0">
                <a:solidFill>
                  <a:srgbClr val="414141"/>
                </a:solidFill>
                <a:latin typeface="Verdana"/>
                <a:cs typeface="Verdana"/>
              </a:rPr>
              <a:t> </a:t>
            </a:r>
            <a:r>
              <a:rPr lang="fr-FR" spc="-10" dirty="0">
                <a:solidFill>
                  <a:srgbClr val="414141"/>
                </a:solidFill>
                <a:latin typeface="Verdana"/>
                <a:cs typeface="Verdana"/>
              </a:rPr>
              <a:t>résumé</a:t>
            </a:r>
            <a:endParaRPr lang="fr-FR" dirty="0"/>
          </a:p>
        </p:txBody>
      </p:sp>
      <p:pic>
        <p:nvPicPr>
          <p:cNvPr id="14" name="Image 13" descr="Une image contenant art&#10;&#10;Le contenu généré par l’IA peut être incorrect.">
            <a:extLst>
              <a:ext uri="{FF2B5EF4-FFF2-40B4-BE49-F238E27FC236}">
                <a16:creationId xmlns:a16="http://schemas.microsoft.com/office/drawing/2014/main" id="{AFCF6A99-E096-76B7-298F-03140171F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16" name="Ellipse 15">
            <a:extLst>
              <a:ext uri="{FF2B5EF4-FFF2-40B4-BE49-F238E27FC236}">
                <a16:creationId xmlns:a16="http://schemas.microsoft.com/office/drawing/2014/main" id="{81D73EE8-4E5A-5D9B-6722-2CF16621D6A7}"/>
              </a:ext>
            </a:extLst>
          </p:cNvPr>
          <p:cNvSpPr/>
          <p:nvPr/>
        </p:nvSpPr>
        <p:spPr>
          <a:xfrm>
            <a:off x="1033626" y="3056181"/>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D6A8068C-30AF-DE32-1F94-4DB0979F5F5F}"/>
              </a:ext>
            </a:extLst>
          </p:cNvPr>
          <p:cNvSpPr/>
          <p:nvPr/>
        </p:nvSpPr>
        <p:spPr>
          <a:xfrm>
            <a:off x="1033626" y="2181562"/>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Une image contenant noir, obscurité&#10;&#10;Le contenu généré par l’IA peut être incorrect.">
            <a:extLst>
              <a:ext uri="{FF2B5EF4-FFF2-40B4-BE49-F238E27FC236}">
                <a16:creationId xmlns:a16="http://schemas.microsoft.com/office/drawing/2014/main" id="{80380D1A-068B-E71C-C871-C932906A092F}"/>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8464" y="2240751"/>
            <a:ext cx="466395" cy="466395"/>
          </a:xfrm>
          <a:prstGeom prst="rect">
            <a:avLst/>
          </a:prstGeom>
        </p:spPr>
      </p:pic>
      <p:pic>
        <p:nvPicPr>
          <p:cNvPr id="22" name="Image 21" descr="Une image contenant noir, obscurité&#10;&#10;Le contenu généré par l’IA peut être incorrect.">
            <a:extLst>
              <a:ext uri="{FF2B5EF4-FFF2-40B4-BE49-F238E27FC236}">
                <a16:creationId xmlns:a16="http://schemas.microsoft.com/office/drawing/2014/main" id="{4CCFA617-CCFC-1C16-2BEF-F415AF6A50F5}"/>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3397" y="3110103"/>
            <a:ext cx="471463" cy="471463"/>
          </a:xfrm>
          <a:prstGeom prst="rect">
            <a:avLst/>
          </a:prstGeom>
        </p:spPr>
      </p:pic>
      <p:sp>
        <p:nvSpPr>
          <p:cNvPr id="2" name="Ellipse 1">
            <a:extLst>
              <a:ext uri="{FF2B5EF4-FFF2-40B4-BE49-F238E27FC236}">
                <a16:creationId xmlns:a16="http://schemas.microsoft.com/office/drawing/2014/main" id="{F0CC3070-3D03-02AE-DCA5-8E1E8B7C9F59}"/>
              </a:ext>
            </a:extLst>
          </p:cNvPr>
          <p:cNvSpPr/>
          <p:nvPr/>
        </p:nvSpPr>
        <p:spPr>
          <a:xfrm>
            <a:off x="1025557" y="1306943"/>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DB887D19-C7B8-8EC7-6334-B8293E5DC5D5}"/>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80395" y="1366132"/>
            <a:ext cx="466395" cy="466395"/>
          </a:xfrm>
          <a:prstGeom prst="rect">
            <a:avLst/>
          </a:prstGeom>
        </p:spPr>
      </p:pic>
      <p:sp>
        <p:nvSpPr>
          <p:cNvPr id="8" name="Ellipse 7">
            <a:extLst>
              <a:ext uri="{FF2B5EF4-FFF2-40B4-BE49-F238E27FC236}">
                <a16:creationId xmlns:a16="http://schemas.microsoft.com/office/drawing/2014/main" id="{46116875-B5BA-125C-BFD4-18F3F0330CD2}"/>
              </a:ext>
            </a:extLst>
          </p:cNvPr>
          <p:cNvSpPr/>
          <p:nvPr/>
        </p:nvSpPr>
        <p:spPr>
          <a:xfrm>
            <a:off x="1033626" y="3923334"/>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noir, obscurité&#10;&#10;Le contenu généré par l’IA peut être incorrect.">
            <a:extLst>
              <a:ext uri="{FF2B5EF4-FFF2-40B4-BE49-F238E27FC236}">
                <a16:creationId xmlns:a16="http://schemas.microsoft.com/office/drawing/2014/main" id="{AA6053E9-C837-BC7B-0097-312E594443DC}"/>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73632" y="3967806"/>
            <a:ext cx="479487" cy="479487"/>
          </a:xfrm>
          <a:prstGeom prst="rect">
            <a:avLst/>
          </a:prstGeom>
        </p:spPr>
      </p:pic>
      <p:sp>
        <p:nvSpPr>
          <p:cNvPr id="15" name="ZoneTexte 14">
            <a:extLst>
              <a:ext uri="{FF2B5EF4-FFF2-40B4-BE49-F238E27FC236}">
                <a16:creationId xmlns:a16="http://schemas.microsoft.com/office/drawing/2014/main" id="{21EE5F5E-E630-4280-FCB0-891CBA09313D}"/>
              </a:ext>
            </a:extLst>
          </p:cNvPr>
          <p:cNvSpPr txBox="1"/>
          <p:nvPr/>
        </p:nvSpPr>
        <p:spPr>
          <a:xfrm>
            <a:off x="1719950" y="3155835"/>
            <a:ext cx="6094476" cy="369332"/>
          </a:xfrm>
          <a:prstGeom prst="rect">
            <a:avLst/>
          </a:prstGeom>
          <a:noFill/>
        </p:spPr>
        <p:txBody>
          <a:bodyPr wrap="square">
            <a:spAutoFit/>
          </a:bodyPr>
          <a:lstStyle/>
          <a:p>
            <a:r>
              <a:rPr lang="fr-FR" dirty="0">
                <a:solidFill>
                  <a:srgbClr val="414141"/>
                </a:solidFill>
                <a:latin typeface="Verdana"/>
              </a:rPr>
              <a:t>Résumé KPIs Couverture, Voix et Data</a:t>
            </a:r>
          </a:p>
        </p:txBody>
      </p:sp>
      <p:sp>
        <p:nvSpPr>
          <p:cNvPr id="18" name="ZoneTexte 17">
            <a:extLst>
              <a:ext uri="{FF2B5EF4-FFF2-40B4-BE49-F238E27FC236}">
                <a16:creationId xmlns:a16="http://schemas.microsoft.com/office/drawing/2014/main" id="{6571F6E9-B892-BE04-AC1A-9E9E5948D536}"/>
              </a:ext>
            </a:extLst>
          </p:cNvPr>
          <p:cNvSpPr txBox="1"/>
          <p:nvPr/>
        </p:nvSpPr>
        <p:spPr>
          <a:xfrm>
            <a:off x="1811232" y="4070919"/>
            <a:ext cx="6094476" cy="369332"/>
          </a:xfrm>
          <a:prstGeom prst="rect">
            <a:avLst/>
          </a:prstGeom>
          <a:noFill/>
        </p:spPr>
        <p:txBody>
          <a:bodyPr wrap="square">
            <a:spAutoFit/>
          </a:bodyPr>
          <a:lstStyle/>
          <a:p>
            <a:r>
              <a:rPr lang="fr-FR" dirty="0">
                <a:solidFill>
                  <a:srgbClr val="414141"/>
                </a:solidFill>
                <a:latin typeface="Verdana"/>
              </a:rPr>
              <a:t>Observation</a:t>
            </a:r>
          </a:p>
        </p:txBody>
      </p:sp>
      <p:sp>
        <p:nvSpPr>
          <p:cNvPr id="21" name="ZoneTexte 20">
            <a:extLst>
              <a:ext uri="{FF2B5EF4-FFF2-40B4-BE49-F238E27FC236}">
                <a16:creationId xmlns:a16="http://schemas.microsoft.com/office/drawing/2014/main" id="{C144FAEC-F07D-5ADD-F12E-EEABE51A60C2}"/>
              </a:ext>
            </a:extLst>
          </p:cNvPr>
          <p:cNvSpPr txBox="1"/>
          <p:nvPr/>
        </p:nvSpPr>
        <p:spPr>
          <a:xfrm>
            <a:off x="1811232" y="4886787"/>
            <a:ext cx="6094476" cy="369332"/>
          </a:xfrm>
          <a:prstGeom prst="rect">
            <a:avLst/>
          </a:prstGeom>
          <a:noFill/>
        </p:spPr>
        <p:txBody>
          <a:bodyPr wrap="square">
            <a:spAutoFit/>
          </a:bodyPr>
          <a:lstStyle/>
          <a:p>
            <a:r>
              <a:rPr lang="fr-FR" dirty="0">
                <a:solidFill>
                  <a:srgbClr val="414141"/>
                </a:solidFill>
                <a:latin typeface="Verdana"/>
              </a:rPr>
              <a:t>Conclusion</a:t>
            </a:r>
          </a:p>
        </p:txBody>
      </p:sp>
      <p:sp>
        <p:nvSpPr>
          <p:cNvPr id="23" name="Ellipse 22">
            <a:extLst>
              <a:ext uri="{FF2B5EF4-FFF2-40B4-BE49-F238E27FC236}">
                <a16:creationId xmlns:a16="http://schemas.microsoft.com/office/drawing/2014/main" id="{E478D10D-77BB-63D6-CD2B-4C976000CA44}"/>
              </a:ext>
            </a:extLst>
          </p:cNvPr>
          <p:cNvSpPr/>
          <p:nvPr/>
        </p:nvSpPr>
        <p:spPr>
          <a:xfrm>
            <a:off x="1025339" y="4779696"/>
            <a:ext cx="576072" cy="584775"/>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Image 24" descr="Une image contenant noir, obscurité&#10;&#10;Le contenu généré par l’IA peut être incorrect.">
            <a:extLst>
              <a:ext uri="{FF2B5EF4-FFF2-40B4-BE49-F238E27FC236}">
                <a16:creationId xmlns:a16="http://schemas.microsoft.com/office/drawing/2014/main" id="{089C6B5D-AD7D-028A-4EBD-A93E7B9BC55D}"/>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4510" y="4849463"/>
            <a:ext cx="436896" cy="436896"/>
          </a:xfrm>
          <a:prstGeom prst="rect">
            <a:avLst/>
          </a:prstGeom>
        </p:spPr>
      </p:pic>
    </p:spTree>
    <p:extLst>
      <p:ext uri="{BB962C8B-B14F-4D97-AF65-F5344CB8AC3E}">
        <p14:creationId xmlns:p14="http://schemas.microsoft.com/office/powerpoint/2010/main" val="286311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7F8A-D4C7-30A0-7704-0F3FE1BC88EB}"/>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77AC071-5A2A-15F4-DC9B-20D8C83D20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6335D23-31A0-7874-7F41-E11C3F832A45}"/>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B4C0D70B-8920-71BE-FFB9-3CCD566BC4FE}"/>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Pilot pollution</a:t>
            </a:r>
            <a:endParaRPr lang="fr-FR" sz="2800" dirty="0"/>
          </a:p>
        </p:txBody>
      </p:sp>
      <p:sp>
        <p:nvSpPr>
          <p:cNvPr id="9" name="ZoneTexte 8">
            <a:extLst>
              <a:ext uri="{FF2B5EF4-FFF2-40B4-BE49-F238E27FC236}">
                <a16:creationId xmlns:a16="http://schemas.microsoft.com/office/drawing/2014/main" id="{11FC9AE4-BAEF-8584-6311-0158280745FF}"/>
              </a:ext>
            </a:extLst>
          </p:cNvPr>
          <p:cNvSpPr txBox="1"/>
          <p:nvPr/>
        </p:nvSpPr>
        <p:spPr>
          <a:xfrm>
            <a:off x="183254" y="2199309"/>
            <a:ext cx="5928287" cy="1441870"/>
          </a:xfrm>
          <a:prstGeom prst="rect">
            <a:avLst/>
          </a:prstGeom>
          <a:noFill/>
        </p:spPr>
        <p:txBody>
          <a:bodyPr wrap="square">
            <a:spAutoFit/>
          </a:bodyPr>
          <a:lstStyle/>
          <a:p>
            <a:pPr algn="l">
              <a:lnSpc>
                <a:spcPct val="150000"/>
              </a:lnSpc>
            </a:pPr>
            <a:endParaRPr lang="fr-FR" sz="1200" b="0" i="0" u="none" strike="noStrike" baseline="0" dirty="0">
              <a:solidFill>
                <a:srgbClr val="000000"/>
              </a:solidFill>
              <a:latin typeface="Verdana" panose="020B0604030504040204" pitchFamily="34" charset="0"/>
            </a:endParaRP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41,15% des échantillons ont Pilot pollution supérieur ou égale à 5.</a:t>
            </a:r>
          </a:p>
          <a:p>
            <a:pPr marL="285750" indent="-285750">
              <a:lnSpc>
                <a:spcPct val="150000"/>
              </a:lnSpc>
              <a:buClr>
                <a:schemeClr val="bg1">
                  <a:lumMod val="50000"/>
                </a:schemeClr>
              </a:buClr>
              <a:buFont typeface="Wingdings" panose="05000000000000000000" pitchFamily="2" charset="2"/>
              <a:buChar char="Ø"/>
            </a:pPr>
            <a:r>
              <a:rPr lang="fr-FR" sz="1600" dirty="0">
                <a:solidFill>
                  <a:schemeClr val="bg2">
                    <a:lumMod val="25000"/>
                  </a:schemeClr>
                </a:solidFill>
                <a:latin typeface="Aptos Display" panose="020B0004020202020204" pitchFamily="34" charset="0"/>
              </a:rPr>
              <a:t>Mener une étude des overshooter pour avoir une dominance et réduire les interférences. </a:t>
            </a:r>
          </a:p>
        </p:txBody>
      </p:sp>
      <p:pic>
        <p:nvPicPr>
          <p:cNvPr id="3" name="Image 2">
            <a:extLst>
              <a:ext uri="{FF2B5EF4-FFF2-40B4-BE49-F238E27FC236}">
                <a16:creationId xmlns:a16="http://schemas.microsoft.com/office/drawing/2014/main" id="{7528617C-A989-63FE-4CDD-D2EFB0D4B711}"/>
              </a:ext>
            </a:extLst>
          </p:cNvPr>
          <p:cNvPicPr>
            <a:picLocks noChangeAspect="1"/>
          </p:cNvPicPr>
          <p:nvPr/>
        </p:nvPicPr>
        <p:blipFill>
          <a:blip r:embed="rId4"/>
          <a:stretch>
            <a:fillRect/>
          </a:stretch>
        </p:blipFill>
        <p:spPr>
          <a:xfrm>
            <a:off x="7071887" y="1247383"/>
            <a:ext cx="4283735" cy="5341210"/>
          </a:xfrm>
          <a:prstGeom prst="rect">
            <a:avLst/>
          </a:prstGeom>
        </p:spPr>
      </p:pic>
      <p:pic>
        <p:nvPicPr>
          <p:cNvPr id="6" name="Image 5">
            <a:extLst>
              <a:ext uri="{FF2B5EF4-FFF2-40B4-BE49-F238E27FC236}">
                <a16:creationId xmlns:a16="http://schemas.microsoft.com/office/drawing/2014/main" id="{30D14D0C-C2E3-AD7B-B6D4-D93A9CD7F8CA}"/>
              </a:ext>
            </a:extLst>
          </p:cNvPr>
          <p:cNvPicPr>
            <a:picLocks noChangeAspect="1"/>
          </p:cNvPicPr>
          <p:nvPr/>
        </p:nvPicPr>
        <p:blipFill>
          <a:blip r:embed="rId5"/>
          <a:stretch>
            <a:fillRect/>
          </a:stretch>
        </p:blipFill>
        <p:spPr>
          <a:xfrm>
            <a:off x="9933625" y="1322162"/>
            <a:ext cx="1347352" cy="1204640"/>
          </a:xfrm>
          <a:prstGeom prst="rect">
            <a:avLst/>
          </a:prstGeom>
        </p:spPr>
      </p:pic>
    </p:spTree>
    <p:extLst>
      <p:ext uri="{BB962C8B-B14F-4D97-AF65-F5344CB8AC3E}">
        <p14:creationId xmlns:p14="http://schemas.microsoft.com/office/powerpoint/2010/main" val="215189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F0664-3289-56A7-793B-2E653FF9814D}"/>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9E27340B-5FD7-38C1-5C55-EB4474AB0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DD6B49E4-A0C5-63F1-F61B-647B48CCC46D}"/>
              </a:ext>
            </a:extLst>
          </p:cNvPr>
          <p:cNvPicPr/>
          <p:nvPr/>
        </p:nvPicPr>
        <p:blipFill>
          <a:blip r:embed="rId4"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7A65E09-47F1-7631-271C-2F345F3208D5}"/>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Serving System &amp; Band</a:t>
            </a:r>
            <a:endParaRPr lang="fr-FR" sz="2800" dirty="0"/>
          </a:p>
        </p:txBody>
      </p:sp>
      <p:sp>
        <p:nvSpPr>
          <p:cNvPr id="8" name="ZoneTexte 7">
            <a:extLst>
              <a:ext uri="{FF2B5EF4-FFF2-40B4-BE49-F238E27FC236}">
                <a16:creationId xmlns:a16="http://schemas.microsoft.com/office/drawing/2014/main" id="{8618B139-377B-4005-7083-4C6E74437C77}"/>
              </a:ext>
            </a:extLst>
          </p:cNvPr>
          <p:cNvSpPr txBox="1"/>
          <p:nvPr/>
        </p:nvSpPr>
        <p:spPr>
          <a:xfrm>
            <a:off x="183254" y="1322162"/>
            <a:ext cx="1819477" cy="369332"/>
          </a:xfrm>
          <a:prstGeom prst="rect">
            <a:avLst/>
          </a:prstGeom>
          <a:noFill/>
        </p:spPr>
        <p:txBody>
          <a:bodyPr wrap="square">
            <a:spAutoFit/>
          </a:bodyPr>
          <a:lstStyle/>
          <a:p>
            <a:r>
              <a:rPr lang="fr-FR" b="1" dirty="0">
                <a:solidFill>
                  <a:schemeClr val="tx2">
                    <a:lumMod val="50000"/>
                    <a:lumOff val="50000"/>
                  </a:schemeClr>
                </a:solidFill>
                <a:latin typeface="Aptos ExtraBold" panose="020F0502020204030204" pitchFamily="34" charset="0"/>
              </a:rPr>
              <a:t>Technologie</a:t>
            </a:r>
          </a:p>
        </p:txBody>
      </p:sp>
      <p:sp>
        <p:nvSpPr>
          <p:cNvPr id="10" name="Rectangle : coins arrondis 9">
            <a:extLst>
              <a:ext uri="{FF2B5EF4-FFF2-40B4-BE49-F238E27FC236}">
                <a16:creationId xmlns:a16="http://schemas.microsoft.com/office/drawing/2014/main" id="{65FF634F-3B6C-888F-DB6A-B725BBAF7F06}"/>
              </a:ext>
            </a:extLst>
          </p:cNvPr>
          <p:cNvSpPr/>
          <p:nvPr/>
        </p:nvSpPr>
        <p:spPr>
          <a:xfrm>
            <a:off x="393791" y="24034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3G</a:t>
            </a:r>
          </a:p>
        </p:txBody>
      </p:sp>
      <p:cxnSp>
        <p:nvCxnSpPr>
          <p:cNvPr id="11" name="Connecteur droit 10">
            <a:extLst>
              <a:ext uri="{FF2B5EF4-FFF2-40B4-BE49-F238E27FC236}">
                <a16:creationId xmlns:a16="http://schemas.microsoft.com/office/drawing/2014/main" id="{4D962F0D-001A-56D7-43DF-EE9A1826A3E2}"/>
              </a:ext>
            </a:extLst>
          </p:cNvPr>
          <p:cNvCxnSpPr>
            <a:cxnSpLocks/>
          </p:cNvCxnSpPr>
          <p:nvPr/>
        </p:nvCxnSpPr>
        <p:spPr>
          <a:xfrm>
            <a:off x="4009293" y="2608784"/>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12" name="Rectangle : coins arrondis 11">
            <a:extLst>
              <a:ext uri="{FF2B5EF4-FFF2-40B4-BE49-F238E27FC236}">
                <a16:creationId xmlns:a16="http://schemas.microsoft.com/office/drawing/2014/main" id="{F78BDE4B-3C03-E160-4F8E-5C9782F83DFB}"/>
              </a:ext>
            </a:extLst>
          </p:cNvPr>
          <p:cNvSpPr/>
          <p:nvPr/>
        </p:nvSpPr>
        <p:spPr>
          <a:xfrm>
            <a:off x="393791" y="3997498"/>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4G</a:t>
            </a:r>
          </a:p>
        </p:txBody>
      </p:sp>
      <p:sp>
        <p:nvSpPr>
          <p:cNvPr id="13" name="Rectangle : coins arrondis 12">
            <a:extLst>
              <a:ext uri="{FF2B5EF4-FFF2-40B4-BE49-F238E27FC236}">
                <a16:creationId xmlns:a16="http://schemas.microsoft.com/office/drawing/2014/main" id="{7BFF916C-E5A0-B514-2EE7-A51F1019EFF6}"/>
              </a:ext>
            </a:extLst>
          </p:cNvPr>
          <p:cNvSpPr/>
          <p:nvPr/>
        </p:nvSpPr>
        <p:spPr>
          <a:xfrm>
            <a:off x="418146" y="5852107"/>
            <a:ext cx="1346344" cy="584775"/>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5G</a:t>
            </a:r>
          </a:p>
        </p:txBody>
      </p:sp>
      <p:sp>
        <p:nvSpPr>
          <p:cNvPr id="14" name="Flèche : chevron 13">
            <a:extLst>
              <a:ext uri="{FF2B5EF4-FFF2-40B4-BE49-F238E27FC236}">
                <a16:creationId xmlns:a16="http://schemas.microsoft.com/office/drawing/2014/main" id="{61A32DD2-B8FF-52AD-E7C2-5C47C97B4487}"/>
              </a:ext>
            </a:extLst>
          </p:cNvPr>
          <p:cNvSpPr/>
          <p:nvPr/>
        </p:nvSpPr>
        <p:spPr>
          <a:xfrm>
            <a:off x="1800327" y="2369856"/>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hevron 14">
            <a:extLst>
              <a:ext uri="{FF2B5EF4-FFF2-40B4-BE49-F238E27FC236}">
                <a16:creationId xmlns:a16="http://schemas.microsoft.com/office/drawing/2014/main" id="{55A2FC47-596B-25DF-65D8-5A68E9CA40D5}"/>
              </a:ext>
            </a:extLst>
          </p:cNvPr>
          <p:cNvSpPr/>
          <p:nvPr/>
        </p:nvSpPr>
        <p:spPr>
          <a:xfrm>
            <a:off x="1787644" y="3963948"/>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Flèche : chevron 15">
            <a:extLst>
              <a:ext uri="{FF2B5EF4-FFF2-40B4-BE49-F238E27FC236}">
                <a16:creationId xmlns:a16="http://schemas.microsoft.com/office/drawing/2014/main" id="{7F549EB5-0905-8969-0AEF-A28310EDDD3E}"/>
              </a:ext>
            </a:extLst>
          </p:cNvPr>
          <p:cNvSpPr/>
          <p:nvPr/>
        </p:nvSpPr>
        <p:spPr>
          <a:xfrm>
            <a:off x="1772907" y="5809225"/>
            <a:ext cx="335902" cy="651876"/>
          </a:xfrm>
          <a:prstGeom prst="chevron">
            <a:avLst/>
          </a:prstGeom>
          <a:solidFill>
            <a:schemeClr val="bg2">
              <a:lumMod val="75000"/>
            </a:schemeClr>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 coins arrondis 16">
            <a:extLst>
              <a:ext uri="{FF2B5EF4-FFF2-40B4-BE49-F238E27FC236}">
                <a16:creationId xmlns:a16="http://schemas.microsoft.com/office/drawing/2014/main" id="{A18628AD-BEE5-DE8E-BC5F-9E6B07B6E499}"/>
              </a:ext>
            </a:extLst>
          </p:cNvPr>
          <p:cNvSpPr/>
          <p:nvPr/>
        </p:nvSpPr>
        <p:spPr>
          <a:xfrm>
            <a:off x="2502039" y="2296388"/>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U2100</a:t>
            </a:r>
          </a:p>
        </p:txBody>
      </p:sp>
      <p:sp>
        <p:nvSpPr>
          <p:cNvPr id="20" name="Rectangle : coins arrondis 19">
            <a:extLst>
              <a:ext uri="{FF2B5EF4-FFF2-40B4-BE49-F238E27FC236}">
                <a16:creationId xmlns:a16="http://schemas.microsoft.com/office/drawing/2014/main" id="{532C97FE-531B-AAD1-4B40-7C8E3ECB8FE7}"/>
              </a:ext>
            </a:extLst>
          </p:cNvPr>
          <p:cNvSpPr/>
          <p:nvPr/>
        </p:nvSpPr>
        <p:spPr>
          <a:xfrm>
            <a:off x="2502039" y="2718485"/>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900</a:t>
            </a:r>
          </a:p>
        </p:txBody>
      </p:sp>
      <p:sp>
        <p:nvSpPr>
          <p:cNvPr id="23" name="Rectangle : coins arrondis 22">
            <a:extLst>
              <a:ext uri="{FF2B5EF4-FFF2-40B4-BE49-F238E27FC236}">
                <a16:creationId xmlns:a16="http://schemas.microsoft.com/office/drawing/2014/main" id="{D4D5014E-3C78-5CE8-5D50-93768C72AC54}"/>
              </a:ext>
            </a:extLst>
          </p:cNvPr>
          <p:cNvSpPr/>
          <p:nvPr/>
        </p:nvSpPr>
        <p:spPr>
          <a:xfrm>
            <a:off x="4383464" y="1444123"/>
            <a:ext cx="542397" cy="360433"/>
          </a:xfrm>
          <a:prstGeom prst="roundRect">
            <a:avLst/>
          </a:prstGeom>
          <a:solidFill>
            <a:schemeClr val="tx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600" b="1" dirty="0"/>
              <a:t>TT</a:t>
            </a:r>
            <a:endParaRPr lang="fr-FR" sz="1100" b="1" dirty="0"/>
          </a:p>
        </p:txBody>
      </p:sp>
      <p:sp>
        <p:nvSpPr>
          <p:cNvPr id="24" name="Rectangle : coins arrondis 23">
            <a:extLst>
              <a:ext uri="{FF2B5EF4-FFF2-40B4-BE49-F238E27FC236}">
                <a16:creationId xmlns:a16="http://schemas.microsoft.com/office/drawing/2014/main" id="{1DC523BD-A782-9D1E-F65B-D8FAD6472955}"/>
              </a:ext>
            </a:extLst>
          </p:cNvPr>
          <p:cNvSpPr/>
          <p:nvPr/>
        </p:nvSpPr>
        <p:spPr>
          <a:xfrm>
            <a:off x="7084902" y="1437609"/>
            <a:ext cx="542397" cy="34280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OO</a:t>
            </a:r>
            <a:endParaRPr lang="fr-FR" sz="1100" b="1" dirty="0"/>
          </a:p>
        </p:txBody>
      </p:sp>
      <p:sp>
        <p:nvSpPr>
          <p:cNvPr id="25" name="Rectangle : coins arrondis 24">
            <a:extLst>
              <a:ext uri="{FF2B5EF4-FFF2-40B4-BE49-F238E27FC236}">
                <a16:creationId xmlns:a16="http://schemas.microsoft.com/office/drawing/2014/main" id="{0EF9CB90-F817-B6CE-00DC-2F77415C4D5A}"/>
              </a:ext>
            </a:extLst>
          </p:cNvPr>
          <p:cNvSpPr/>
          <p:nvPr/>
        </p:nvSpPr>
        <p:spPr>
          <a:xfrm>
            <a:off x="10064578" y="1437609"/>
            <a:ext cx="546481" cy="355922"/>
          </a:xfrm>
          <a:prstGeom prst="roundRect">
            <a:avLst/>
          </a:prstGeom>
          <a:solidFill>
            <a:srgbClr val="FF8500"/>
          </a:solidFill>
          <a:ln>
            <a:solidFill>
              <a:srgbClr val="FFBC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fr-FR" sz="1600" b="1" dirty="0"/>
              <a:t>OR</a:t>
            </a:r>
            <a:endParaRPr lang="fr-FR" sz="1100" b="1" dirty="0"/>
          </a:p>
        </p:txBody>
      </p:sp>
      <p:sp>
        <p:nvSpPr>
          <p:cNvPr id="26" name="Rectangle : coins arrondis 25">
            <a:extLst>
              <a:ext uri="{FF2B5EF4-FFF2-40B4-BE49-F238E27FC236}">
                <a16:creationId xmlns:a16="http://schemas.microsoft.com/office/drawing/2014/main" id="{DE0E5ABC-78A2-3D95-FD3F-AFE7C25FD47E}"/>
              </a:ext>
            </a:extLst>
          </p:cNvPr>
          <p:cNvSpPr/>
          <p:nvPr/>
        </p:nvSpPr>
        <p:spPr>
          <a:xfrm>
            <a:off x="2502039" y="370308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L800</a:t>
            </a:r>
          </a:p>
        </p:txBody>
      </p:sp>
      <p:sp>
        <p:nvSpPr>
          <p:cNvPr id="27" name="Rectangle : coins arrondis 26">
            <a:extLst>
              <a:ext uri="{FF2B5EF4-FFF2-40B4-BE49-F238E27FC236}">
                <a16:creationId xmlns:a16="http://schemas.microsoft.com/office/drawing/2014/main" id="{FFDBA274-B1AF-47F8-2BD2-38C3A30C9C97}"/>
              </a:ext>
            </a:extLst>
          </p:cNvPr>
          <p:cNvSpPr/>
          <p:nvPr/>
        </p:nvSpPr>
        <p:spPr>
          <a:xfrm>
            <a:off x="2502039" y="4155036"/>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L1800</a:t>
            </a:r>
          </a:p>
        </p:txBody>
      </p:sp>
      <p:sp>
        <p:nvSpPr>
          <p:cNvPr id="28" name="Rectangle : coins arrondis 27">
            <a:extLst>
              <a:ext uri="{FF2B5EF4-FFF2-40B4-BE49-F238E27FC236}">
                <a16:creationId xmlns:a16="http://schemas.microsoft.com/office/drawing/2014/main" id="{B5DA78C5-5CD6-0E2E-97B8-C21195BA0847}"/>
              </a:ext>
            </a:extLst>
          </p:cNvPr>
          <p:cNvSpPr/>
          <p:nvPr/>
        </p:nvSpPr>
        <p:spPr>
          <a:xfrm>
            <a:off x="2502039" y="4615824"/>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L2100</a:t>
            </a:r>
          </a:p>
        </p:txBody>
      </p:sp>
      <p:cxnSp>
        <p:nvCxnSpPr>
          <p:cNvPr id="29" name="Connecteur droit 28">
            <a:extLst>
              <a:ext uri="{FF2B5EF4-FFF2-40B4-BE49-F238E27FC236}">
                <a16:creationId xmlns:a16="http://schemas.microsoft.com/office/drawing/2014/main" id="{2EFC7A3B-CFFD-0E91-AFAF-70CEA146DEF8}"/>
              </a:ext>
            </a:extLst>
          </p:cNvPr>
          <p:cNvCxnSpPr>
            <a:cxnSpLocks/>
          </p:cNvCxnSpPr>
          <p:nvPr/>
        </p:nvCxnSpPr>
        <p:spPr>
          <a:xfrm>
            <a:off x="3870291" y="3997498"/>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0" name="Connecteur droit 29">
            <a:extLst>
              <a:ext uri="{FF2B5EF4-FFF2-40B4-BE49-F238E27FC236}">
                <a16:creationId xmlns:a16="http://schemas.microsoft.com/office/drawing/2014/main" id="{C34DD3DB-A59C-69EB-3E9D-63E6CB059091}"/>
              </a:ext>
            </a:extLst>
          </p:cNvPr>
          <p:cNvCxnSpPr>
            <a:cxnSpLocks/>
          </p:cNvCxnSpPr>
          <p:nvPr/>
        </p:nvCxnSpPr>
        <p:spPr>
          <a:xfrm>
            <a:off x="3870291" y="4562177"/>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1" name="Connecteur droit 30">
            <a:extLst>
              <a:ext uri="{FF2B5EF4-FFF2-40B4-BE49-F238E27FC236}">
                <a16:creationId xmlns:a16="http://schemas.microsoft.com/office/drawing/2014/main" id="{AD9B8C40-D061-EE0E-0266-BF83698DEEE2}"/>
              </a:ext>
            </a:extLst>
          </p:cNvPr>
          <p:cNvCxnSpPr>
            <a:cxnSpLocks/>
          </p:cNvCxnSpPr>
          <p:nvPr/>
        </p:nvCxnSpPr>
        <p:spPr>
          <a:xfrm>
            <a:off x="3870291" y="5180710"/>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sp>
        <p:nvSpPr>
          <p:cNvPr id="32" name="Rectangle : coins arrondis 31">
            <a:extLst>
              <a:ext uri="{FF2B5EF4-FFF2-40B4-BE49-F238E27FC236}">
                <a16:creationId xmlns:a16="http://schemas.microsoft.com/office/drawing/2014/main" id="{37824F55-6585-C33F-C66C-29F11A3D4698}"/>
              </a:ext>
            </a:extLst>
          </p:cNvPr>
          <p:cNvSpPr/>
          <p:nvPr/>
        </p:nvSpPr>
        <p:spPr>
          <a:xfrm>
            <a:off x="2487302" y="5842730"/>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FDD</a:t>
            </a:r>
          </a:p>
        </p:txBody>
      </p:sp>
      <p:sp>
        <p:nvSpPr>
          <p:cNvPr id="33" name="Rectangle : coins arrondis 32">
            <a:extLst>
              <a:ext uri="{FF2B5EF4-FFF2-40B4-BE49-F238E27FC236}">
                <a16:creationId xmlns:a16="http://schemas.microsoft.com/office/drawing/2014/main" id="{034E514E-AC9C-AA6C-F745-837B7455F22A}"/>
              </a:ext>
            </a:extLst>
          </p:cNvPr>
          <p:cNvSpPr/>
          <p:nvPr/>
        </p:nvSpPr>
        <p:spPr>
          <a:xfrm>
            <a:off x="2487302" y="6436882"/>
            <a:ext cx="984738" cy="269697"/>
          </a:xfrm>
          <a:prstGeom prst="roundRect">
            <a:avLst/>
          </a:prstGeom>
          <a:solidFill>
            <a:schemeClr val="bg1">
              <a:lumMod val="8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TDD</a:t>
            </a:r>
          </a:p>
        </p:txBody>
      </p:sp>
      <p:cxnSp>
        <p:nvCxnSpPr>
          <p:cNvPr id="34" name="Connecteur droit 33">
            <a:extLst>
              <a:ext uri="{FF2B5EF4-FFF2-40B4-BE49-F238E27FC236}">
                <a16:creationId xmlns:a16="http://schemas.microsoft.com/office/drawing/2014/main" id="{DE407CFE-FA92-C437-C971-AF713AE0737F}"/>
              </a:ext>
            </a:extLst>
          </p:cNvPr>
          <p:cNvCxnSpPr>
            <a:cxnSpLocks/>
          </p:cNvCxnSpPr>
          <p:nvPr/>
        </p:nvCxnSpPr>
        <p:spPr>
          <a:xfrm>
            <a:off x="3990026" y="6271803"/>
            <a:ext cx="6601766" cy="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35" name="Connecteur droit 34">
            <a:extLst>
              <a:ext uri="{FF2B5EF4-FFF2-40B4-BE49-F238E27FC236}">
                <a16:creationId xmlns:a16="http://schemas.microsoft.com/office/drawing/2014/main" id="{7339C3D6-F83F-1F3E-6A30-F7B08EFF617F}"/>
              </a:ext>
            </a:extLst>
          </p:cNvPr>
          <p:cNvCxnSpPr>
            <a:cxnSpLocks/>
          </p:cNvCxnSpPr>
          <p:nvPr/>
        </p:nvCxnSpPr>
        <p:spPr>
          <a:xfrm>
            <a:off x="220461" y="3323891"/>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37" name="Connecteur droit 36">
            <a:extLst>
              <a:ext uri="{FF2B5EF4-FFF2-40B4-BE49-F238E27FC236}">
                <a16:creationId xmlns:a16="http://schemas.microsoft.com/office/drawing/2014/main" id="{9C2BC4CC-8582-66FF-A493-C406B462081B}"/>
              </a:ext>
            </a:extLst>
          </p:cNvPr>
          <p:cNvCxnSpPr>
            <a:cxnSpLocks/>
          </p:cNvCxnSpPr>
          <p:nvPr/>
        </p:nvCxnSpPr>
        <p:spPr>
          <a:xfrm>
            <a:off x="0" y="5671602"/>
            <a:ext cx="11616497" cy="0"/>
          </a:xfrm>
          <a:prstGeom prst="line">
            <a:avLst/>
          </a:prstGeom>
          <a:ln>
            <a:prstDash val="solid"/>
          </a:ln>
        </p:spPr>
        <p:style>
          <a:lnRef idx="2">
            <a:schemeClr val="accent1"/>
          </a:lnRef>
          <a:fillRef idx="0">
            <a:schemeClr val="accent1"/>
          </a:fillRef>
          <a:effectRef idx="1">
            <a:schemeClr val="accent1"/>
          </a:effectRef>
          <a:fontRef idx="minor">
            <a:schemeClr val="tx1"/>
          </a:fontRef>
        </p:style>
      </p:cxnSp>
      <p:sp>
        <p:nvSpPr>
          <p:cNvPr id="2" name="Ellipse 1">
            <a:extLst>
              <a:ext uri="{FF2B5EF4-FFF2-40B4-BE49-F238E27FC236}">
                <a16:creationId xmlns:a16="http://schemas.microsoft.com/office/drawing/2014/main" id="{754E4D29-96F8-102D-8CC1-D42A3E9BA55F}"/>
              </a:ext>
            </a:extLst>
          </p:cNvPr>
          <p:cNvSpPr/>
          <p:nvPr/>
        </p:nvSpPr>
        <p:spPr>
          <a:xfrm>
            <a:off x="4383464" y="203235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3" name="Ellipse 2">
            <a:extLst>
              <a:ext uri="{FF2B5EF4-FFF2-40B4-BE49-F238E27FC236}">
                <a16:creationId xmlns:a16="http://schemas.microsoft.com/office/drawing/2014/main" id="{815890C3-33D7-753D-83DA-C1DE90C71612}"/>
              </a:ext>
            </a:extLst>
          </p:cNvPr>
          <p:cNvSpPr/>
          <p:nvPr/>
        </p:nvSpPr>
        <p:spPr>
          <a:xfrm>
            <a:off x="4400026" y="2753637"/>
            <a:ext cx="69889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7" name="Ellipse 6">
            <a:extLst>
              <a:ext uri="{FF2B5EF4-FFF2-40B4-BE49-F238E27FC236}">
                <a16:creationId xmlns:a16="http://schemas.microsoft.com/office/drawing/2014/main" id="{796AACAB-65C9-090F-5AB3-8EBC56A23C79}"/>
              </a:ext>
            </a:extLst>
          </p:cNvPr>
          <p:cNvSpPr/>
          <p:nvPr/>
        </p:nvSpPr>
        <p:spPr>
          <a:xfrm>
            <a:off x="6472275" y="2783258"/>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9" name="Ellipse 8">
            <a:extLst>
              <a:ext uri="{FF2B5EF4-FFF2-40B4-BE49-F238E27FC236}">
                <a16:creationId xmlns:a16="http://schemas.microsoft.com/office/drawing/2014/main" id="{B60AA7FE-47D5-2DBB-188E-9779BF930AE7}"/>
              </a:ext>
            </a:extLst>
          </p:cNvPr>
          <p:cNvSpPr/>
          <p:nvPr/>
        </p:nvSpPr>
        <p:spPr>
          <a:xfrm>
            <a:off x="7485912" y="2753691"/>
            <a:ext cx="69889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F2</a:t>
            </a:r>
          </a:p>
        </p:txBody>
      </p:sp>
      <p:sp>
        <p:nvSpPr>
          <p:cNvPr id="21" name="Ellipse 20">
            <a:extLst>
              <a:ext uri="{FF2B5EF4-FFF2-40B4-BE49-F238E27FC236}">
                <a16:creationId xmlns:a16="http://schemas.microsoft.com/office/drawing/2014/main" id="{34C39065-5900-8BEF-D37B-FC711EA4C1E1}"/>
              </a:ext>
            </a:extLst>
          </p:cNvPr>
          <p:cNvSpPr/>
          <p:nvPr/>
        </p:nvSpPr>
        <p:spPr>
          <a:xfrm>
            <a:off x="9903997" y="201365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22" name="Ellipse 21">
            <a:extLst>
              <a:ext uri="{FF2B5EF4-FFF2-40B4-BE49-F238E27FC236}">
                <a16:creationId xmlns:a16="http://schemas.microsoft.com/office/drawing/2014/main" id="{787D3E39-2161-02DC-F1FC-500E0CD38833}"/>
              </a:ext>
            </a:extLst>
          </p:cNvPr>
          <p:cNvSpPr/>
          <p:nvPr/>
        </p:nvSpPr>
        <p:spPr>
          <a:xfrm>
            <a:off x="9903997" y="2708682"/>
            <a:ext cx="69889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F1</a:t>
            </a:r>
          </a:p>
        </p:txBody>
      </p:sp>
      <p:sp>
        <p:nvSpPr>
          <p:cNvPr id="50" name="ZoneTexte 49">
            <a:extLst>
              <a:ext uri="{FF2B5EF4-FFF2-40B4-BE49-F238E27FC236}">
                <a16:creationId xmlns:a16="http://schemas.microsoft.com/office/drawing/2014/main" id="{5ADB9A6B-FE41-B085-8C7F-172636F5C650}"/>
              </a:ext>
            </a:extLst>
          </p:cNvPr>
          <p:cNvSpPr txBox="1"/>
          <p:nvPr/>
        </p:nvSpPr>
        <p:spPr>
          <a:xfrm>
            <a:off x="3926074" y="52492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40M </a:t>
            </a:r>
          </a:p>
        </p:txBody>
      </p:sp>
      <p:sp>
        <p:nvSpPr>
          <p:cNvPr id="51" name="ZoneTexte 50">
            <a:extLst>
              <a:ext uri="{FF2B5EF4-FFF2-40B4-BE49-F238E27FC236}">
                <a16:creationId xmlns:a16="http://schemas.microsoft.com/office/drawing/2014/main" id="{B789D55A-2BFF-023F-7AF7-1301112B5081}"/>
              </a:ext>
            </a:extLst>
          </p:cNvPr>
          <p:cNvSpPr txBox="1"/>
          <p:nvPr/>
        </p:nvSpPr>
        <p:spPr>
          <a:xfrm>
            <a:off x="6521321" y="5279774"/>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50M </a:t>
            </a:r>
          </a:p>
        </p:txBody>
      </p:sp>
      <p:sp>
        <p:nvSpPr>
          <p:cNvPr id="52" name="ZoneTexte 51">
            <a:extLst>
              <a:ext uri="{FF2B5EF4-FFF2-40B4-BE49-F238E27FC236}">
                <a16:creationId xmlns:a16="http://schemas.microsoft.com/office/drawing/2014/main" id="{3F9C1A55-2DDD-2745-3166-D02300076576}"/>
              </a:ext>
            </a:extLst>
          </p:cNvPr>
          <p:cNvSpPr txBox="1"/>
          <p:nvPr/>
        </p:nvSpPr>
        <p:spPr>
          <a:xfrm>
            <a:off x="9431328" y="5267725"/>
            <a:ext cx="1644236" cy="338554"/>
          </a:xfrm>
          <a:prstGeom prst="rect">
            <a:avLst/>
          </a:prstGeom>
          <a:noFill/>
        </p:spPr>
        <p:txBody>
          <a:bodyPr wrap="square" rtlCol="0">
            <a:spAutoFit/>
          </a:bodyPr>
          <a:lstStyle/>
          <a:p>
            <a:pPr algn="ctr"/>
            <a:r>
              <a:rPr lang="fr-FR" sz="1600" b="1" dirty="0">
                <a:solidFill>
                  <a:schemeClr val="tx1">
                    <a:lumMod val="65000"/>
                    <a:lumOff val="35000"/>
                  </a:schemeClr>
                </a:solidFill>
                <a:latin typeface="Aptos Display" panose="020B0004020202020204" pitchFamily="34" charset="0"/>
              </a:rPr>
              <a:t>TOTAL: 45M </a:t>
            </a:r>
          </a:p>
        </p:txBody>
      </p:sp>
      <p:sp>
        <p:nvSpPr>
          <p:cNvPr id="53" name="Ellipse 52">
            <a:extLst>
              <a:ext uri="{FF2B5EF4-FFF2-40B4-BE49-F238E27FC236}">
                <a16:creationId xmlns:a16="http://schemas.microsoft.com/office/drawing/2014/main" id="{F452CF78-F06D-9F35-43CD-69704BEA0AFE}"/>
              </a:ext>
            </a:extLst>
          </p:cNvPr>
          <p:cNvSpPr/>
          <p:nvPr/>
        </p:nvSpPr>
        <p:spPr>
          <a:xfrm>
            <a:off x="4383464" y="5736926"/>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4" name="Ellipse 53">
            <a:extLst>
              <a:ext uri="{FF2B5EF4-FFF2-40B4-BE49-F238E27FC236}">
                <a16:creationId xmlns:a16="http://schemas.microsoft.com/office/drawing/2014/main" id="{1540AEEA-25DF-1A64-1BAD-9BEEE3DB1B55}"/>
              </a:ext>
            </a:extLst>
          </p:cNvPr>
          <p:cNvSpPr/>
          <p:nvPr/>
        </p:nvSpPr>
        <p:spPr>
          <a:xfrm>
            <a:off x="4383464" y="6371001"/>
            <a:ext cx="815857"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5" name="Ellipse 54">
            <a:extLst>
              <a:ext uri="{FF2B5EF4-FFF2-40B4-BE49-F238E27FC236}">
                <a16:creationId xmlns:a16="http://schemas.microsoft.com/office/drawing/2014/main" id="{80910A83-BB64-D1AC-0DDB-30DE9915929D}"/>
              </a:ext>
            </a:extLst>
          </p:cNvPr>
          <p:cNvSpPr/>
          <p:nvPr/>
        </p:nvSpPr>
        <p:spPr>
          <a:xfrm>
            <a:off x="7006650" y="6345347"/>
            <a:ext cx="815857"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56" name="Ellipse 55">
            <a:extLst>
              <a:ext uri="{FF2B5EF4-FFF2-40B4-BE49-F238E27FC236}">
                <a16:creationId xmlns:a16="http://schemas.microsoft.com/office/drawing/2014/main" id="{2A42DD04-CECE-3BCE-10A0-129A96101BEF}"/>
              </a:ext>
            </a:extLst>
          </p:cNvPr>
          <p:cNvSpPr/>
          <p:nvPr/>
        </p:nvSpPr>
        <p:spPr>
          <a:xfrm>
            <a:off x="9884499" y="5717008"/>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10M</a:t>
            </a:r>
          </a:p>
        </p:txBody>
      </p:sp>
      <p:sp>
        <p:nvSpPr>
          <p:cNvPr id="57" name="Ellipse 56">
            <a:extLst>
              <a:ext uri="{FF2B5EF4-FFF2-40B4-BE49-F238E27FC236}">
                <a16:creationId xmlns:a16="http://schemas.microsoft.com/office/drawing/2014/main" id="{38562B22-4684-62B7-2F60-5838E5FC8D06}"/>
              </a:ext>
            </a:extLst>
          </p:cNvPr>
          <p:cNvSpPr/>
          <p:nvPr/>
        </p:nvSpPr>
        <p:spPr>
          <a:xfrm>
            <a:off x="9884499" y="6351083"/>
            <a:ext cx="815857"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lumMod val="65000"/>
                    <a:lumOff val="35000"/>
                  </a:schemeClr>
                </a:solidFill>
              </a:rPr>
              <a:t>100M</a:t>
            </a:r>
          </a:p>
        </p:txBody>
      </p:sp>
      <p:sp>
        <p:nvSpPr>
          <p:cNvPr id="36" name="Ellipse 35">
            <a:extLst>
              <a:ext uri="{FF2B5EF4-FFF2-40B4-BE49-F238E27FC236}">
                <a16:creationId xmlns:a16="http://schemas.microsoft.com/office/drawing/2014/main" id="{A79EC195-BC8B-1DA1-BC17-296BF4A1293D}"/>
              </a:ext>
            </a:extLst>
          </p:cNvPr>
          <p:cNvSpPr/>
          <p:nvPr/>
        </p:nvSpPr>
        <p:spPr>
          <a:xfrm>
            <a:off x="4278403" y="3436953"/>
            <a:ext cx="920918"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38" name="Ellipse 37">
            <a:extLst>
              <a:ext uri="{FF2B5EF4-FFF2-40B4-BE49-F238E27FC236}">
                <a16:creationId xmlns:a16="http://schemas.microsoft.com/office/drawing/2014/main" id="{47C4DC85-0C95-B111-531C-B88A2727494A}"/>
              </a:ext>
            </a:extLst>
          </p:cNvPr>
          <p:cNvSpPr/>
          <p:nvPr/>
        </p:nvSpPr>
        <p:spPr>
          <a:xfrm>
            <a:off x="4287733" y="4046888"/>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39" name="Ellipse 38">
            <a:extLst>
              <a:ext uri="{FF2B5EF4-FFF2-40B4-BE49-F238E27FC236}">
                <a16:creationId xmlns:a16="http://schemas.microsoft.com/office/drawing/2014/main" id="{46906793-EA54-A3B4-0B92-775D4A29F2E5}"/>
              </a:ext>
            </a:extLst>
          </p:cNvPr>
          <p:cNvSpPr/>
          <p:nvPr/>
        </p:nvSpPr>
        <p:spPr>
          <a:xfrm>
            <a:off x="4278402" y="4665750"/>
            <a:ext cx="920919" cy="435680"/>
          </a:xfrm>
          <a:prstGeom prst="ellipse">
            <a:avLst/>
          </a:prstGeom>
          <a:noFill/>
          <a:ln w="3810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0" name="Ellipse 39">
            <a:extLst>
              <a:ext uri="{FF2B5EF4-FFF2-40B4-BE49-F238E27FC236}">
                <a16:creationId xmlns:a16="http://schemas.microsoft.com/office/drawing/2014/main" id="{618A1EDA-D07D-CAC3-D3F7-2E187EDD235B}"/>
              </a:ext>
            </a:extLst>
          </p:cNvPr>
          <p:cNvSpPr/>
          <p:nvPr/>
        </p:nvSpPr>
        <p:spPr>
          <a:xfrm>
            <a:off x="6882981" y="3459416"/>
            <a:ext cx="920918"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1" name="Ellipse 40">
            <a:extLst>
              <a:ext uri="{FF2B5EF4-FFF2-40B4-BE49-F238E27FC236}">
                <a16:creationId xmlns:a16="http://schemas.microsoft.com/office/drawing/2014/main" id="{BB1596E8-310C-B265-159C-BF926E501DFF}"/>
              </a:ext>
            </a:extLst>
          </p:cNvPr>
          <p:cNvSpPr/>
          <p:nvPr/>
        </p:nvSpPr>
        <p:spPr>
          <a:xfrm>
            <a:off x="6892311" y="4069351"/>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2" name="Ellipse 41">
            <a:extLst>
              <a:ext uri="{FF2B5EF4-FFF2-40B4-BE49-F238E27FC236}">
                <a16:creationId xmlns:a16="http://schemas.microsoft.com/office/drawing/2014/main" id="{80405A1D-B28A-30BB-A86C-694AB9B3130A}"/>
              </a:ext>
            </a:extLst>
          </p:cNvPr>
          <p:cNvSpPr/>
          <p:nvPr/>
        </p:nvSpPr>
        <p:spPr>
          <a:xfrm>
            <a:off x="6882980" y="4688213"/>
            <a:ext cx="920919" cy="43568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
        <p:nvSpPr>
          <p:cNvPr id="43" name="Ellipse 42">
            <a:extLst>
              <a:ext uri="{FF2B5EF4-FFF2-40B4-BE49-F238E27FC236}">
                <a16:creationId xmlns:a16="http://schemas.microsoft.com/office/drawing/2014/main" id="{81B69247-F885-7CAC-4934-8F66C0438EEA}"/>
              </a:ext>
            </a:extLst>
          </p:cNvPr>
          <p:cNvSpPr/>
          <p:nvPr/>
        </p:nvSpPr>
        <p:spPr>
          <a:xfrm>
            <a:off x="9810937" y="3445925"/>
            <a:ext cx="920918"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10M</a:t>
            </a:r>
          </a:p>
        </p:txBody>
      </p:sp>
      <p:sp>
        <p:nvSpPr>
          <p:cNvPr id="44" name="Ellipse 43">
            <a:extLst>
              <a:ext uri="{FF2B5EF4-FFF2-40B4-BE49-F238E27FC236}">
                <a16:creationId xmlns:a16="http://schemas.microsoft.com/office/drawing/2014/main" id="{34C34C27-7AFD-DB57-A687-53DA607B18CE}"/>
              </a:ext>
            </a:extLst>
          </p:cNvPr>
          <p:cNvSpPr/>
          <p:nvPr/>
        </p:nvSpPr>
        <p:spPr>
          <a:xfrm>
            <a:off x="9820267" y="4055860"/>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15M</a:t>
            </a:r>
          </a:p>
        </p:txBody>
      </p:sp>
      <p:sp>
        <p:nvSpPr>
          <p:cNvPr id="45" name="Ellipse 44">
            <a:extLst>
              <a:ext uri="{FF2B5EF4-FFF2-40B4-BE49-F238E27FC236}">
                <a16:creationId xmlns:a16="http://schemas.microsoft.com/office/drawing/2014/main" id="{1137DBA6-BD0F-C986-CD3D-8E794D03462D}"/>
              </a:ext>
            </a:extLst>
          </p:cNvPr>
          <p:cNvSpPr/>
          <p:nvPr/>
        </p:nvSpPr>
        <p:spPr>
          <a:xfrm>
            <a:off x="9810936" y="4674722"/>
            <a:ext cx="920919" cy="435680"/>
          </a:xfrm>
          <a:prstGeom prst="ellipse">
            <a:avLst/>
          </a:prstGeom>
          <a:noFill/>
          <a:ln w="38100">
            <a:solidFill>
              <a:srgbClr val="FF8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20M</a:t>
            </a:r>
          </a:p>
        </p:txBody>
      </p:sp>
    </p:spTree>
    <p:extLst>
      <p:ext uri="{BB962C8B-B14F-4D97-AF65-F5344CB8AC3E}">
        <p14:creationId xmlns:p14="http://schemas.microsoft.com/office/powerpoint/2010/main" val="383625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F9122589-3127-DB29-97D2-146CB937B29D}"/>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F6DA62A3-6600-7664-B8D4-15396821FB2E}"/>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F8BDB66A-D4E8-610F-BD7E-728B8B658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E1B7F392-0D8B-7431-6E0B-63E1022D0399}"/>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CBC0D91D-80FC-5318-95A5-6DC7D4E996D1}"/>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31B11359-CD07-615C-483A-172D2E60EBDE}"/>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24EC5DF5-473D-813E-9917-4C8EDA5B105D}"/>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457A7474-FD92-82AA-36FF-68CE35D298BC}"/>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42590579-7348-A22A-A52D-F61A703616E6}"/>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C5F52E4F-AFB9-E2F5-8E4D-C0D54A9C0BE3}"/>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6D0DA5C7-0E73-2865-0563-3295C06FAA87}"/>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6CB6F8CC-4559-2508-FE17-4A7231BDBF56}"/>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CB7D8EE6-9E30-B4BA-1EA9-A57127D5BEB9}"/>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6D46FC75-BD1A-CFC0-A791-E0ED4C578871}"/>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C6552CC3-3CA9-5F65-335F-7444040DD686}"/>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147973A3-AAA8-2508-F78D-C885D07A7279}"/>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DA830025-08C6-94E4-7515-EFD456889267}"/>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A1050C87-B1E5-3163-F523-FFE3085912FE}"/>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52E0AC46-BCA1-7108-C154-B9961C5519AB}"/>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4662547B-DF2C-2805-8EEC-17792298266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9FC03ED9-8ED4-762E-BBCE-A61C9F6FE790}"/>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EBA3BE42-FC42-9AC0-B882-62E1C0F9E3D5}"/>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C5B991D-B352-5618-0B73-50C09C1A297E}"/>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80985B6-FE5E-7D6E-4DA5-E6CA6D4CF5A5}"/>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201E57D8-AADF-1DF5-0153-23B43A09088B}"/>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26B27243-1055-7E07-6EBC-E98B6A58A1B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BD58F614-B37F-E6BD-4191-C812DB53830F}"/>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BD9F7109-F267-72A6-C264-6C9F6FCBEE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1E130A04-4E28-E551-9EFD-D48D1844E67C}"/>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7D347B1-8126-6B14-FD53-2CCEF0E9E58C}"/>
              </a:ext>
            </a:extLst>
          </p:cNvPr>
          <p:cNvSpPr txBox="1"/>
          <p:nvPr/>
        </p:nvSpPr>
        <p:spPr>
          <a:xfrm>
            <a:off x="3425428" y="2934474"/>
            <a:ext cx="6094476" cy="461665"/>
          </a:xfrm>
          <a:prstGeom prst="rect">
            <a:avLst/>
          </a:prstGeom>
          <a:noFill/>
        </p:spPr>
        <p:txBody>
          <a:bodyPr wrap="square">
            <a:spAutoFit/>
          </a:bodyPr>
          <a:lstStyle/>
          <a:p>
            <a:r>
              <a:rPr lang="fr-FR" sz="2400" dirty="0">
                <a:solidFill>
                  <a:srgbClr val="414141"/>
                </a:solidFill>
                <a:latin typeface="Verdana"/>
              </a:rPr>
              <a:t>Conclusion</a:t>
            </a:r>
          </a:p>
        </p:txBody>
      </p:sp>
      <p:pic>
        <p:nvPicPr>
          <p:cNvPr id="4" name="Image 3" descr="Une image contenant noir, obscurité&#10;&#10;Le contenu généré par l’IA peut être incorrect.">
            <a:extLst>
              <a:ext uri="{FF2B5EF4-FFF2-40B4-BE49-F238E27FC236}">
                <a16:creationId xmlns:a16="http://schemas.microsoft.com/office/drawing/2014/main" id="{868F63CF-0BDD-08E7-4D0A-018DF2D31EF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35169" y="2311010"/>
            <a:ext cx="1575613" cy="1575613"/>
          </a:xfrm>
          <a:prstGeom prst="rect">
            <a:avLst/>
          </a:prstGeom>
        </p:spPr>
      </p:pic>
    </p:spTree>
    <p:extLst>
      <p:ext uri="{BB962C8B-B14F-4D97-AF65-F5344CB8AC3E}">
        <p14:creationId xmlns:p14="http://schemas.microsoft.com/office/powerpoint/2010/main" val="200001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7C579-C133-8755-9241-ED41A74888D1}"/>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2F4D15B-86CA-59D2-01D1-E308FF0B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081788DA-71B9-3B7D-17A8-D232C1EED3CE}"/>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4FA0D170-C5F4-3BF0-D8EA-7B2B200EA193}"/>
              </a:ext>
            </a:extLst>
          </p:cNvPr>
          <p:cNvSpPr txBox="1"/>
          <p:nvPr/>
        </p:nvSpPr>
        <p:spPr>
          <a:xfrm>
            <a:off x="839755" y="391406"/>
            <a:ext cx="10258841"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Conclusion</a:t>
            </a:r>
            <a:endParaRPr lang="fr-FR" sz="2800" dirty="0"/>
          </a:p>
        </p:txBody>
      </p:sp>
      <p:sp>
        <p:nvSpPr>
          <p:cNvPr id="3" name="ZoneTexte 2">
            <a:extLst>
              <a:ext uri="{FF2B5EF4-FFF2-40B4-BE49-F238E27FC236}">
                <a16:creationId xmlns:a16="http://schemas.microsoft.com/office/drawing/2014/main" id="{ADA5FD33-CA05-9E02-26F6-FCD7263278D1}"/>
              </a:ext>
            </a:extLst>
          </p:cNvPr>
          <p:cNvSpPr txBox="1"/>
          <p:nvPr/>
        </p:nvSpPr>
        <p:spPr>
          <a:xfrm>
            <a:off x="355897" y="1110701"/>
            <a:ext cx="11480206" cy="4493538"/>
          </a:xfrm>
          <a:prstGeom prst="rect">
            <a:avLst/>
          </a:prstGeom>
          <a:noFill/>
        </p:spPr>
        <p:txBody>
          <a:bodyPr wrap="square">
            <a:spAutoFit/>
          </a:bodyPr>
          <a:lstStyle/>
          <a:p>
            <a:pPr algn="l"/>
            <a:endParaRPr lang="fr-FR" sz="1200" b="0" i="0" u="none" strike="noStrike" baseline="0" dirty="0">
              <a:solidFill>
                <a:srgbClr val="000000"/>
              </a:solidFill>
              <a:latin typeface="Cambria" panose="02040503050406030204" pitchFamily="18" charset="0"/>
            </a:endParaRPr>
          </a:p>
          <a:p>
            <a:endParaRPr lang="fr-FR" sz="1200" b="0" i="0" u="none" strike="noStrike" baseline="0" dirty="0">
              <a:highlight>
                <a:srgbClr val="FFFF00"/>
              </a:highlight>
              <a:latin typeface="Cambria" panose="02040503050406030204" pitchFamily="18" charset="0"/>
            </a:endParaRPr>
          </a:p>
          <a:p>
            <a:r>
              <a:rPr lang="fr-FR" sz="1600" dirty="0">
                <a:solidFill>
                  <a:schemeClr val="bg2">
                    <a:lumMod val="25000"/>
                  </a:schemeClr>
                </a:solidFill>
                <a:latin typeface="Aptos Display" panose="020B0004020202020204" pitchFamily="34" charset="0"/>
              </a:rPr>
              <a:t>En conclusion, au niveau du la zone autoroute Tunis-Sfax, Tunisie Telecom se situe en 2éme position en adoptant la méthodologie de l’INT mais en optant la méthode de pondération ETSI ainsi que le classement par KPI, TT se classe la 3éme.</a:t>
            </a:r>
            <a:endParaRPr lang="fr-FR" sz="1600" dirty="0">
              <a:latin typeface="Cambria" panose="02040503050406030204" pitchFamily="18" charset="0"/>
            </a:endParaRPr>
          </a:p>
          <a:p>
            <a:pPr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Couverture radio :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Sur l’autoroute Tunis-Sfax, Ooredoo présente la meilleure couverture radio pour l’ensemble des technologies 3G, 4G, ce qui garantit une bonne disponibilité du service sur la zone mesurée.</a:t>
            </a: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Voix :</a:t>
            </a:r>
          </a:p>
          <a:p>
            <a:pPr marL="1200150" lvl="2" indent="-285750">
              <a:lnSpc>
                <a:spcPct val="150000"/>
              </a:lnSpc>
              <a:buClr>
                <a:schemeClr val="bg2">
                  <a:lumMod val="50000"/>
                </a:schemeClr>
              </a:buClr>
              <a:buFont typeface="Wingdings" panose="05000000000000000000" pitchFamily="2" charset="2"/>
              <a:buChar char="ü"/>
            </a:pPr>
            <a:r>
              <a:rPr lang="fr-FR" sz="1600" dirty="0">
                <a:solidFill>
                  <a:schemeClr val="bg2">
                    <a:lumMod val="25000"/>
                  </a:schemeClr>
                </a:solidFill>
                <a:latin typeface="Aptos Display" panose="020B0004020202020204" pitchFamily="34" charset="0"/>
              </a:rPr>
              <a:t>Malgré un taux de call drop faible, TT présente une qualité vocale et un call setup time inférieurs à ceux des concurrents ; l’activation de l’AMR-WB et du VOLTE est recommandée pour améliorer les performances du service voix.</a:t>
            </a:r>
            <a:endParaRPr lang="fr-FR" sz="1400" b="0" i="0" u="none" strike="noStrike" baseline="0" dirty="0">
              <a:latin typeface="Cambria" panose="02040503050406030204" pitchFamily="18" charset="0"/>
            </a:endParaRPr>
          </a:p>
          <a:p>
            <a:pPr marL="285750" indent="-285750">
              <a:lnSpc>
                <a:spcPct val="150000"/>
              </a:lnSpc>
              <a:buClr>
                <a:schemeClr val="bg2">
                  <a:lumMod val="50000"/>
                </a:schemeClr>
              </a:buClr>
              <a:buFont typeface="Wingdings" panose="05000000000000000000" pitchFamily="2" charset="2"/>
              <a:buChar char="Ø"/>
            </a:pPr>
            <a:r>
              <a:rPr lang="fr-FR" sz="1600" b="1" dirty="0">
                <a:solidFill>
                  <a:schemeClr val="bg2">
                    <a:lumMod val="25000"/>
                  </a:schemeClr>
                </a:solidFill>
                <a:latin typeface="Aptos Display" panose="020B0004020202020204" pitchFamily="34" charset="0"/>
              </a:rPr>
              <a:t>Service data </a:t>
            </a:r>
            <a:r>
              <a:rPr lang="fr-FR" sz="1400" b="1" dirty="0">
                <a:solidFill>
                  <a:schemeClr val="bg2">
                    <a:lumMod val="25000"/>
                  </a:schemeClr>
                </a:solidFill>
                <a:latin typeface="Aptos Display" panose="020B0004020202020204" pitchFamily="34" charset="0"/>
              </a:rPr>
              <a:t>:</a:t>
            </a:r>
          </a:p>
          <a:p>
            <a:pPr marL="1200150" lvl="2" indent="-285750">
              <a:lnSpc>
                <a:spcPct val="150000"/>
              </a:lnSpc>
              <a:buClr>
                <a:schemeClr val="bg2">
                  <a:lumMod val="50000"/>
                </a:schemeClr>
              </a:buClr>
              <a:buFont typeface="Wingdings" panose="05000000000000000000" pitchFamily="2" charset="2"/>
              <a:buChar char="ü"/>
            </a:pPr>
            <a:r>
              <a:rPr lang="fr-FR" sz="1600" b="1" u="sng" dirty="0">
                <a:solidFill>
                  <a:schemeClr val="bg2">
                    <a:lumMod val="25000"/>
                  </a:schemeClr>
                </a:solidFill>
                <a:latin typeface="Aptos Display" panose="020B0004020202020204" pitchFamily="34" charset="0"/>
              </a:rPr>
              <a:t>4G:</a:t>
            </a:r>
            <a:r>
              <a:rPr lang="fr-FR" sz="1600" dirty="0">
                <a:solidFill>
                  <a:schemeClr val="bg2">
                    <a:lumMod val="25000"/>
                  </a:schemeClr>
                </a:solidFill>
                <a:latin typeface="Aptos Display" panose="020B0004020202020204" pitchFamily="34" charset="0"/>
              </a:rPr>
              <a:t> TT affiche un débit moyen 4G supérieur à 30 Mbps (7,42% TT, 14,76% OO, 6,89% OR), inférieur aux concurrents, ce qui justifie le reforming de la bande 2100 pour améliorer la capacité et les débits.</a:t>
            </a:r>
          </a:p>
          <a:p>
            <a:endParaRPr lang="fr-FR" sz="1400" b="0" i="0" u="none" strike="noStrike" baseline="0" dirty="0">
              <a:latin typeface="Cambria" panose="02040503050406030204" pitchFamily="18" charset="0"/>
            </a:endParaRPr>
          </a:p>
        </p:txBody>
      </p:sp>
      <p:pic>
        <p:nvPicPr>
          <p:cNvPr id="2" name="Image 1" descr="Une image contenant capture d’écran, conception&#10;&#10;Le contenu généré par l’IA peut être incorrect.">
            <a:extLst>
              <a:ext uri="{FF2B5EF4-FFF2-40B4-BE49-F238E27FC236}">
                <a16:creationId xmlns:a16="http://schemas.microsoft.com/office/drawing/2014/main" id="{B4D44E87-1923-EC2E-2DE8-2829878DB8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935" y="5590164"/>
            <a:ext cx="391299" cy="391299"/>
          </a:xfrm>
          <a:prstGeom prst="rect">
            <a:avLst/>
          </a:prstGeom>
        </p:spPr>
      </p:pic>
      <p:pic>
        <p:nvPicPr>
          <p:cNvPr id="4" name="Image 3" descr="Une image contenant conception&#10;&#10;Le contenu généré par l’IA peut être incorrect.">
            <a:extLst>
              <a:ext uri="{FF2B5EF4-FFF2-40B4-BE49-F238E27FC236}">
                <a16:creationId xmlns:a16="http://schemas.microsoft.com/office/drawing/2014/main" id="{8C81B599-05BA-F56E-7E02-314A3CCFAAA5}"/>
              </a:ext>
            </a:extLst>
          </p:cNvPr>
          <p:cNvPicPr>
            <a:picLocks noChangeAspect="1"/>
          </p:cNvPicPr>
          <p:nvPr/>
        </p:nvPicPr>
        <p:blipFill>
          <a:blip r:embed="rId5"/>
          <a:stretch>
            <a:fillRect/>
          </a:stretch>
        </p:blipFill>
        <p:spPr>
          <a:xfrm>
            <a:off x="11429640" y="1798287"/>
            <a:ext cx="488405" cy="473454"/>
          </a:xfrm>
          <a:prstGeom prst="rect">
            <a:avLst/>
          </a:prstGeom>
        </p:spPr>
      </p:pic>
      <p:pic>
        <p:nvPicPr>
          <p:cNvPr id="6" name="Image 5" descr="Une image contenant conception&#10;&#10;Le contenu généré par l’IA peut être incorrect.">
            <a:extLst>
              <a:ext uri="{FF2B5EF4-FFF2-40B4-BE49-F238E27FC236}">
                <a16:creationId xmlns:a16="http://schemas.microsoft.com/office/drawing/2014/main" id="{1F7A38F6-19CC-FE36-A2C4-D4C2E14E6A50}"/>
              </a:ext>
            </a:extLst>
          </p:cNvPr>
          <p:cNvPicPr>
            <a:picLocks noChangeAspect="1"/>
          </p:cNvPicPr>
          <p:nvPr/>
        </p:nvPicPr>
        <p:blipFill>
          <a:blip r:embed="rId5"/>
          <a:stretch>
            <a:fillRect/>
          </a:stretch>
        </p:blipFill>
        <p:spPr>
          <a:xfrm>
            <a:off x="394325" y="5942948"/>
            <a:ext cx="488405" cy="473454"/>
          </a:xfrm>
          <a:prstGeom prst="rect">
            <a:avLst/>
          </a:prstGeom>
        </p:spPr>
      </p:pic>
    </p:spTree>
    <p:extLst>
      <p:ext uri="{BB962C8B-B14F-4D97-AF65-F5344CB8AC3E}">
        <p14:creationId xmlns:p14="http://schemas.microsoft.com/office/powerpoint/2010/main" val="418801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220A137-509F-330D-F8B8-E9CCB4BC18A4}"/>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16F93D62-810F-5E35-65AE-8ECA9F4DF2D1}"/>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C8C6463D-751D-558E-957B-24293C696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4D5706AB-5679-18AC-1D2D-122AEA5700BA}"/>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AE4F0D53-A301-3B55-AF5D-1D4C7BCFFE9F}"/>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BC595B1B-03F1-6F28-C02A-2443B4F8C772}"/>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CD39F52A-5FE3-EB05-EC1D-DCA125F7CD35}"/>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9D98A9AE-B46E-ED2B-5368-37C385E8AFCE}"/>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06BF68FC-47DB-3F34-AEAE-ACB0C872884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358C79FD-F55A-6C61-8CB3-8144CF13121F}"/>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708E0FCF-BFCF-B585-9CD3-39E5567606D4}"/>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34235EF4-C08E-901F-77CA-7C9F23936965}"/>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20ECAADE-676E-F204-A2E8-104E8ED7BA10}"/>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05525F1D-80A2-B994-2F84-B401084300F0}"/>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0059BBFE-49C1-06A4-5EF5-EF3D770A3E81}"/>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0A68ADC4-A042-6524-2B12-EC9FA2870D84}"/>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F783D848-99C9-BD6A-73F2-7C13F6910372}"/>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0697727F-0F86-0714-E118-4BDCC04710BA}"/>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C390FD65-818F-A499-116C-4A399F0420CD}"/>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A1918CB0-5FED-438F-B98F-D2356023095F}"/>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5EE433A0-84C0-B370-7BA0-69EE22D76BA7}"/>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B14F8078-FDED-C129-5A47-F70B5AF8EC7B}"/>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2150DC69-5B4A-D129-32FE-224A55D1E9C5}"/>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BCF4AD55-74D0-D1BA-D3D8-7438A7682A66}"/>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604CC4FA-4AD1-FCEE-82D6-04A7A93757F5}"/>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9B37D4EF-491E-BA68-2B37-2F497D611B65}"/>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E7B077-82F7-D295-3D47-00B1489480D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sp>
        <p:nvSpPr>
          <p:cNvPr id="9" name="ZoneTexte 8">
            <a:extLst>
              <a:ext uri="{FF2B5EF4-FFF2-40B4-BE49-F238E27FC236}">
                <a16:creationId xmlns:a16="http://schemas.microsoft.com/office/drawing/2014/main" id="{381597AC-2153-7D30-5A1F-800DA838296B}"/>
              </a:ext>
            </a:extLst>
          </p:cNvPr>
          <p:cNvSpPr txBox="1"/>
          <p:nvPr/>
        </p:nvSpPr>
        <p:spPr>
          <a:xfrm>
            <a:off x="3417751" y="2888308"/>
            <a:ext cx="6094476" cy="461665"/>
          </a:xfrm>
          <a:prstGeom prst="rect">
            <a:avLst/>
          </a:prstGeom>
          <a:noFill/>
        </p:spPr>
        <p:txBody>
          <a:bodyPr wrap="square">
            <a:spAutoFit/>
          </a:bodyPr>
          <a:lstStyle/>
          <a:p>
            <a:pPr marL="9525">
              <a:spcBef>
                <a:spcPts val="1270"/>
              </a:spcBef>
            </a:pPr>
            <a:r>
              <a:rPr lang="fr-FR" sz="2400" dirty="0">
                <a:solidFill>
                  <a:srgbClr val="414141"/>
                </a:solidFill>
                <a:latin typeface="Verdana"/>
              </a:rPr>
              <a:t>Contexte et Objectifs</a:t>
            </a:r>
          </a:p>
        </p:txBody>
      </p:sp>
      <p:pic>
        <p:nvPicPr>
          <p:cNvPr id="14" name="Image 13" descr="Une image contenant art&#10;&#10;Le contenu généré par l’IA peut être incorrect.">
            <a:extLst>
              <a:ext uri="{FF2B5EF4-FFF2-40B4-BE49-F238E27FC236}">
                <a16:creationId xmlns:a16="http://schemas.microsoft.com/office/drawing/2014/main" id="{7C3209B5-F8C8-BDC2-5F8D-0B59FA08E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2D99A073-2BF9-1F4A-5F05-4E31739F0CA5}"/>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noir, obscurité&#10;&#10;Le contenu généré par l’IA peut être incorrect.">
            <a:extLst>
              <a:ext uri="{FF2B5EF4-FFF2-40B4-BE49-F238E27FC236}">
                <a16:creationId xmlns:a16="http://schemas.microsoft.com/office/drawing/2014/main" id="{2A1E6C0C-3190-ED55-4E07-3267CA6FA015}"/>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99248" y="2213267"/>
            <a:ext cx="1811748" cy="1811748"/>
          </a:xfrm>
          <a:prstGeom prst="rect">
            <a:avLst/>
          </a:prstGeom>
        </p:spPr>
      </p:pic>
    </p:spTree>
    <p:extLst>
      <p:ext uri="{BB962C8B-B14F-4D97-AF65-F5344CB8AC3E}">
        <p14:creationId xmlns:p14="http://schemas.microsoft.com/office/powerpoint/2010/main" val="4564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52E1-F5C2-74B3-A612-E78686953E5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CE1ECF36-F0FE-2498-A75E-60E700797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3E64C9DF-BC17-09EC-A0F9-EF07D67CF46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7F7CAD6-EB0D-FDBD-03C0-3B0A0AB10845}"/>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Contexte et Objectifs</a:t>
            </a:r>
          </a:p>
        </p:txBody>
      </p:sp>
      <p:graphicFrame>
        <p:nvGraphicFramePr>
          <p:cNvPr id="7" name="Tableau 6">
            <a:extLst>
              <a:ext uri="{FF2B5EF4-FFF2-40B4-BE49-F238E27FC236}">
                <a16:creationId xmlns:a16="http://schemas.microsoft.com/office/drawing/2014/main" id="{0EC8D467-8598-FCC2-06EA-13072F315E31}"/>
              </a:ext>
            </a:extLst>
          </p:cNvPr>
          <p:cNvGraphicFramePr>
            <a:graphicFrameLocks noGrp="1"/>
          </p:cNvGraphicFramePr>
          <p:nvPr>
            <p:extLst>
              <p:ext uri="{D42A27DB-BD31-4B8C-83A1-F6EECF244321}">
                <p14:modId xmlns:p14="http://schemas.microsoft.com/office/powerpoint/2010/main" val="950091622"/>
              </p:ext>
            </p:extLst>
          </p:nvPr>
        </p:nvGraphicFramePr>
        <p:xfrm>
          <a:off x="283464" y="1567180"/>
          <a:ext cx="11713464" cy="3235960"/>
        </p:xfrm>
        <a:graphic>
          <a:graphicData uri="http://schemas.openxmlformats.org/drawingml/2006/table">
            <a:tbl>
              <a:tblPr firstRow="1" bandRow="1">
                <a:tableStyleId>{5C22544A-7EE6-4342-B048-85BDC9FD1C3A}</a:tableStyleId>
              </a:tblPr>
              <a:tblGrid>
                <a:gridCol w="3874008">
                  <a:extLst>
                    <a:ext uri="{9D8B030D-6E8A-4147-A177-3AD203B41FA5}">
                      <a16:colId xmlns:a16="http://schemas.microsoft.com/office/drawing/2014/main" val="343439811"/>
                    </a:ext>
                  </a:extLst>
                </a:gridCol>
                <a:gridCol w="3919728">
                  <a:extLst>
                    <a:ext uri="{9D8B030D-6E8A-4147-A177-3AD203B41FA5}">
                      <a16:colId xmlns:a16="http://schemas.microsoft.com/office/drawing/2014/main" val="2493916449"/>
                    </a:ext>
                  </a:extLst>
                </a:gridCol>
                <a:gridCol w="3919728">
                  <a:extLst>
                    <a:ext uri="{9D8B030D-6E8A-4147-A177-3AD203B41FA5}">
                      <a16:colId xmlns:a16="http://schemas.microsoft.com/office/drawing/2014/main" val="4192786204"/>
                    </a:ext>
                  </a:extLst>
                </a:gridCol>
              </a:tblGrid>
              <a:tr h="370840">
                <a:tc>
                  <a:txBody>
                    <a:bodyPr/>
                    <a:lstStyle/>
                    <a:p>
                      <a:pPr algn="ctr"/>
                      <a:r>
                        <a:rPr lang="fr-FR" sz="1400" dirty="0">
                          <a:solidFill>
                            <a:schemeClr val="bg1"/>
                          </a:solidFill>
                        </a:rPr>
                        <a:t>Objectif</a:t>
                      </a:r>
                    </a:p>
                  </a:txBody>
                  <a:tcPr>
                    <a:solidFill>
                      <a:schemeClr val="tx2">
                        <a:lumMod val="25000"/>
                        <a:lumOff val="75000"/>
                      </a:schemeClr>
                    </a:solidFill>
                  </a:tcPr>
                </a:tc>
                <a:tc>
                  <a:txBody>
                    <a:bodyPr/>
                    <a:lstStyle/>
                    <a:p>
                      <a:pPr algn="ctr"/>
                      <a:r>
                        <a:rPr lang="fr-FR" sz="1400" dirty="0">
                          <a:solidFill>
                            <a:schemeClr val="bg1"/>
                          </a:solidFill>
                        </a:rPr>
                        <a:t>Méthodologie</a:t>
                      </a:r>
                    </a:p>
                  </a:txBody>
                  <a:tcPr>
                    <a:solidFill>
                      <a:schemeClr val="tx2">
                        <a:lumMod val="25000"/>
                        <a:lumOff val="75000"/>
                      </a:schemeClr>
                    </a:solidFill>
                  </a:tcPr>
                </a:tc>
                <a:tc>
                  <a:txBody>
                    <a:bodyPr/>
                    <a:lstStyle/>
                    <a:p>
                      <a:pPr algn="ctr"/>
                      <a:r>
                        <a:rPr lang="fr-FR" sz="1400" dirty="0">
                          <a:solidFill>
                            <a:schemeClr val="bg1"/>
                          </a:solidFill>
                        </a:rPr>
                        <a:t>Résultats attendus</a:t>
                      </a:r>
                      <a:r>
                        <a:rPr lang="fr-FR" sz="1400" b="1" i="0" u="none" strike="noStrike" kern="1200" baseline="0" dirty="0">
                          <a:solidFill>
                            <a:schemeClr val="bg1"/>
                          </a:solidFill>
                          <a:latin typeface="+mn-lt"/>
                          <a:ea typeface="+mn-ea"/>
                          <a:cs typeface="+mn-cs"/>
                        </a:rPr>
                        <a:t>:</a:t>
                      </a:r>
                      <a:endParaRPr lang="fr-FR" sz="1400" dirty="0">
                        <a:solidFill>
                          <a:schemeClr val="bg1"/>
                        </a:solidFill>
                      </a:endParaRPr>
                    </a:p>
                  </a:txBody>
                  <a:tcPr>
                    <a:solidFill>
                      <a:schemeClr val="tx2">
                        <a:lumMod val="25000"/>
                        <a:lumOff val="75000"/>
                      </a:schemeClr>
                    </a:solidFill>
                  </a:tcPr>
                </a:tc>
                <a:extLst>
                  <a:ext uri="{0D108BD9-81ED-4DB2-BD59-A6C34878D82A}">
                    <a16:rowId xmlns:a16="http://schemas.microsoft.com/office/drawing/2014/main" val="15629247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Benchmarking</a:t>
                      </a:r>
                      <a:r>
                        <a:rPr lang="fr-FR" sz="1400" b="0" i="0" u="none" strike="noStrike" kern="1200" baseline="0" dirty="0">
                          <a:solidFill>
                            <a:schemeClr val="dk1"/>
                          </a:solidFill>
                          <a:latin typeface="+mn-lt"/>
                          <a:ea typeface="+mn-ea"/>
                          <a:cs typeface="+mn-cs"/>
                        </a:rPr>
                        <a:t> </a:t>
                      </a: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de la couverture radio électrique, la qualité de service Voix et Data des réseaux radio mobiles 2G, 3G&amp;4G.</a:t>
                      </a:r>
                      <a:r>
                        <a:rPr lang="fr-FR" sz="14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Drive Test End-to-End pour déterminer la qualité du réseau radio perçue par les clients du réseau 2G, 3G et 4G de TT et comparer cette QoS  avec celle offerte par les concurrents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 ( Ooredoo et Orange).</a:t>
                      </a:r>
                      <a:r>
                        <a:rPr lang="fr-FR" sz="1800" b="0" i="0" u="none" strike="noStrike" kern="1200" baseline="0" dirty="0">
                          <a:solidFill>
                            <a:schemeClr val="dk1"/>
                          </a:solidFill>
                          <a:latin typeface="+mn-lt"/>
                          <a:ea typeface="+mn-ea"/>
                          <a:cs typeface="+mn-cs"/>
                        </a:rPr>
                        <a:t>	</a:t>
                      </a:r>
                    </a:p>
                    <a:p>
                      <a:endParaRPr lang="fr-FR" sz="1400" dirty="0"/>
                    </a:p>
                  </a:txBody>
                  <a:tcPr anchor="ctr">
                    <a:solidFill>
                      <a:schemeClr val="bg2"/>
                    </a:solidFill>
                  </a:tcPr>
                </a:tc>
                <a:tc>
                  <a:txBody>
                    <a:bodyPr/>
                    <a:lstStyle/>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Évaluation et Benchmarking des niveaux de la qualité offerte par les réseaux mobiles. Les KPIs suivants sont mesurés:</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Couverture </a:t>
                      </a:r>
                      <a:r>
                        <a:rPr kumimoji="0" lang="fr-FR" sz="1400" i="0" u="none" strike="noStrike" kern="1200" cap="none" normalizeH="0" baseline="0" dirty="0" err="1">
                          <a:ln>
                            <a:noFill/>
                          </a:ln>
                          <a:solidFill>
                            <a:schemeClr val="bg2">
                              <a:lumMod val="25000"/>
                            </a:schemeClr>
                          </a:solidFill>
                          <a:effectLst/>
                          <a:latin typeface="Aptos Display" panose="020B0004020202020204" pitchFamily="34" charset="0"/>
                          <a:ea typeface="+mn-ea"/>
                          <a:cs typeface="+mn-cs"/>
                        </a:rPr>
                        <a:t>Radio-électrique</a:t>
                      </a:r>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Voix</a:t>
                      </a:r>
                    </a:p>
                    <a:p>
                      <a:pPr marL="742950" lvl="1" indent="-285750">
                        <a:buFont typeface="Arial" panose="020B0604020202020204" pitchFamily="34" charset="0"/>
                        <a:buChar char="•"/>
                      </a:pPr>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Service Data</a:t>
                      </a:r>
                    </a:p>
                    <a:p>
                      <a:endPar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endParaRPr>
                    </a:p>
                    <a:p>
                      <a:r>
                        <a:rPr kumimoji="0" lang="fr-FR" sz="1400" i="0" u="none" strike="noStrike" kern="1200" cap="none" normalizeH="0" baseline="0" dirty="0">
                          <a:ln>
                            <a:noFill/>
                          </a:ln>
                          <a:solidFill>
                            <a:schemeClr val="bg2">
                              <a:lumMod val="25000"/>
                            </a:schemeClr>
                          </a:solidFill>
                          <a:effectLst/>
                          <a:latin typeface="Aptos Display" panose="020B0004020202020204" pitchFamily="34" charset="0"/>
                          <a:ea typeface="+mn-ea"/>
                          <a:cs typeface="+mn-cs"/>
                        </a:rPr>
                        <a:t>Identification des points faibles de la qualité du service TT et proposition de recommandations pour remédier aux problèmes de qualité et de type de service. Fournir à l’équipe TT les résultats et les fichiers de mesures.	</a:t>
                      </a:r>
                    </a:p>
                    <a:p>
                      <a:endParaRPr lang="fr-FR" sz="1400" dirty="0"/>
                    </a:p>
                  </a:txBody>
                  <a:tcPr anchor="ctr">
                    <a:solidFill>
                      <a:schemeClr val="bg2"/>
                    </a:solidFill>
                  </a:tcPr>
                </a:tc>
                <a:extLst>
                  <a:ext uri="{0D108BD9-81ED-4DB2-BD59-A6C34878D82A}">
                    <a16:rowId xmlns:a16="http://schemas.microsoft.com/office/drawing/2014/main" val="2224945568"/>
                  </a:ext>
                </a:extLst>
              </a:tr>
            </a:tbl>
          </a:graphicData>
        </a:graphic>
      </p:graphicFrame>
      <p:sp>
        <p:nvSpPr>
          <p:cNvPr id="8" name="ZoneTexte 7">
            <a:extLst>
              <a:ext uri="{FF2B5EF4-FFF2-40B4-BE49-F238E27FC236}">
                <a16:creationId xmlns:a16="http://schemas.microsoft.com/office/drawing/2014/main" id="{B8782DAD-A4E7-F1BF-4B81-D49D6BC8A319}"/>
              </a:ext>
            </a:extLst>
          </p:cNvPr>
          <p:cNvSpPr txBox="1"/>
          <p:nvPr/>
        </p:nvSpPr>
        <p:spPr>
          <a:xfrm>
            <a:off x="505587" y="5029210"/>
            <a:ext cx="11180826" cy="523220"/>
          </a:xfrm>
          <a:prstGeom prst="rect">
            <a:avLst/>
          </a:prstGeom>
          <a:noFill/>
        </p:spPr>
        <p:txBody>
          <a:bodyPr wrap="square">
            <a:spAutoFit/>
          </a:bodyPr>
          <a:lstStyle/>
          <a:p>
            <a:r>
              <a:rPr lang="fr-FR" sz="1400" b="1" dirty="0">
                <a:solidFill>
                  <a:schemeClr val="bg2">
                    <a:lumMod val="25000"/>
                  </a:schemeClr>
                </a:solidFill>
                <a:latin typeface="Aptos Display" panose="020B0004020202020204" pitchFamily="34" charset="0"/>
              </a:rPr>
              <a:t>Evaluation et Benchmarking du niveau de la Qualité de Service offert par les opérateurs mobiles (TT, Ooredoo et Orange) en se basant sur les résultats des mesures de Drive Test </a:t>
            </a:r>
            <a:r>
              <a:rPr lang="fr-FR" sz="1400" dirty="0">
                <a:solidFill>
                  <a:schemeClr val="dk1"/>
                </a:solidFill>
              </a:rPr>
              <a:t>	</a:t>
            </a:r>
          </a:p>
        </p:txBody>
      </p:sp>
    </p:spTree>
    <p:extLst>
      <p:ext uri="{BB962C8B-B14F-4D97-AF65-F5344CB8AC3E}">
        <p14:creationId xmlns:p14="http://schemas.microsoft.com/office/powerpoint/2010/main" val="730948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B01BB-B883-C508-038A-18F1F54B28C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05C4844F-58B9-1634-FBC3-97019F5E9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C777047B-2C93-D99D-57F0-86D79460C8E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9AAE0410-6782-3FC1-7758-A780F24653A2}"/>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Working Zone</a:t>
            </a:r>
          </a:p>
        </p:txBody>
      </p:sp>
      <p:pic>
        <p:nvPicPr>
          <p:cNvPr id="9" name="Image 8" descr="Une image contenant carte, texte, atlas&#10;&#10;Le contenu généré par l’IA peut être incorrect.">
            <a:extLst>
              <a:ext uri="{FF2B5EF4-FFF2-40B4-BE49-F238E27FC236}">
                <a16:creationId xmlns:a16="http://schemas.microsoft.com/office/drawing/2014/main" id="{97880276-9990-5200-4658-2DCDF0249959}"/>
              </a:ext>
            </a:extLst>
          </p:cNvPr>
          <p:cNvPicPr>
            <a:picLocks noChangeAspect="1"/>
          </p:cNvPicPr>
          <p:nvPr/>
        </p:nvPicPr>
        <p:blipFill>
          <a:blip r:embed="rId4"/>
          <a:stretch>
            <a:fillRect/>
          </a:stretch>
        </p:blipFill>
        <p:spPr>
          <a:xfrm>
            <a:off x="1861372" y="976181"/>
            <a:ext cx="8267894" cy="5590593"/>
          </a:xfrm>
          <a:prstGeom prst="rect">
            <a:avLst/>
          </a:prstGeom>
        </p:spPr>
      </p:pic>
    </p:spTree>
    <p:extLst>
      <p:ext uri="{BB962C8B-B14F-4D97-AF65-F5344CB8AC3E}">
        <p14:creationId xmlns:p14="http://schemas.microsoft.com/office/powerpoint/2010/main" val="1157979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9">
          <a:extLst>
            <a:ext uri="{FF2B5EF4-FFF2-40B4-BE49-F238E27FC236}">
              <a16:creationId xmlns:a16="http://schemas.microsoft.com/office/drawing/2014/main" id="{59499ACA-7293-15A7-BA67-5F82336FD9F2}"/>
            </a:ext>
          </a:extLst>
        </p:cNvPr>
        <p:cNvGrpSpPr/>
        <p:nvPr/>
      </p:nvGrpSpPr>
      <p:grpSpPr>
        <a:xfrm>
          <a:off x="0" y="0"/>
          <a:ext cx="0" cy="0"/>
          <a:chOff x="0" y="0"/>
          <a:chExt cx="0" cy="0"/>
        </a:xfrm>
      </p:grpSpPr>
      <p:pic>
        <p:nvPicPr>
          <p:cNvPr id="19" name="object 11">
            <a:extLst>
              <a:ext uri="{FF2B5EF4-FFF2-40B4-BE49-F238E27FC236}">
                <a16:creationId xmlns:a16="http://schemas.microsoft.com/office/drawing/2014/main" id="{0DC72312-D784-B2C2-3815-32CBB567A39C}"/>
              </a:ext>
            </a:extLst>
          </p:cNvPr>
          <p:cNvPicPr/>
          <p:nvPr/>
        </p:nvPicPr>
        <p:blipFill>
          <a:blip r:embed="rId3" cstate="print"/>
          <a:stretch>
            <a:fillRect/>
          </a:stretch>
        </p:blipFill>
        <p:spPr>
          <a:xfrm>
            <a:off x="183254" y="120204"/>
            <a:ext cx="1158240" cy="829932"/>
          </a:xfrm>
          <a:prstGeom prst="rect">
            <a:avLst/>
          </a:prstGeom>
        </p:spPr>
      </p:pic>
      <p:pic>
        <p:nvPicPr>
          <p:cNvPr id="20" name="Picture 4" descr="Telcotec Tunisie | LinkedIn">
            <a:extLst>
              <a:ext uri="{FF2B5EF4-FFF2-40B4-BE49-F238E27FC236}">
                <a16:creationId xmlns:a16="http://schemas.microsoft.com/office/drawing/2014/main" id="{A8AE8284-9873-48EB-14B8-20BA6B1D29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grpSp>
        <p:nvGrpSpPr>
          <p:cNvPr id="1035" name="Google Shape;1035;p25">
            <a:extLst>
              <a:ext uri="{FF2B5EF4-FFF2-40B4-BE49-F238E27FC236}">
                <a16:creationId xmlns:a16="http://schemas.microsoft.com/office/drawing/2014/main" id="{B0EAB603-3254-66C4-BFFF-CFD839255E0E}"/>
              </a:ext>
            </a:extLst>
          </p:cNvPr>
          <p:cNvGrpSpPr/>
          <p:nvPr/>
        </p:nvGrpSpPr>
        <p:grpSpPr>
          <a:xfrm>
            <a:off x="9627797" y="783203"/>
            <a:ext cx="1653207" cy="778821"/>
            <a:chOff x="6947135" y="2460525"/>
            <a:chExt cx="1239905" cy="584116"/>
          </a:xfrm>
        </p:grpSpPr>
        <p:sp>
          <p:nvSpPr>
            <p:cNvPr id="1036" name="Google Shape;1036;p25">
              <a:extLst>
                <a:ext uri="{FF2B5EF4-FFF2-40B4-BE49-F238E27FC236}">
                  <a16:creationId xmlns:a16="http://schemas.microsoft.com/office/drawing/2014/main" id="{D73F623E-3AFC-A4C5-7490-3167EE22FB9A}"/>
                </a:ext>
              </a:extLst>
            </p:cNvPr>
            <p:cNvSpPr/>
            <p:nvPr/>
          </p:nvSpPr>
          <p:spPr>
            <a:xfrm>
              <a:off x="7878097" y="2638928"/>
              <a:ext cx="304483" cy="39265"/>
            </a:xfrm>
            <a:custGeom>
              <a:avLst/>
              <a:gdLst/>
              <a:ahLst/>
              <a:cxnLst/>
              <a:rect l="l" t="t" r="r" b="b"/>
              <a:pathLst>
                <a:path w="3823" h="493" extrusionOk="0">
                  <a:moveTo>
                    <a:pt x="1" y="1"/>
                  </a:moveTo>
                  <a:lnTo>
                    <a:pt x="1" y="492"/>
                  </a:lnTo>
                  <a:lnTo>
                    <a:pt x="3823" y="492"/>
                  </a:lnTo>
                  <a:lnTo>
                    <a:pt x="382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7" name="Google Shape;1037;p25">
              <a:extLst>
                <a:ext uri="{FF2B5EF4-FFF2-40B4-BE49-F238E27FC236}">
                  <a16:creationId xmlns:a16="http://schemas.microsoft.com/office/drawing/2014/main" id="{D31C8E79-195E-C36E-5AE8-B6FAC9A695FB}"/>
                </a:ext>
              </a:extLst>
            </p:cNvPr>
            <p:cNvSpPr/>
            <p:nvPr/>
          </p:nvSpPr>
          <p:spPr>
            <a:xfrm>
              <a:off x="7872920" y="2634468"/>
              <a:ext cx="314120" cy="48106"/>
            </a:xfrm>
            <a:custGeom>
              <a:avLst/>
              <a:gdLst/>
              <a:ahLst/>
              <a:cxnLst/>
              <a:rect l="l" t="t" r="r" b="b"/>
              <a:pathLst>
                <a:path w="3944" h="604" extrusionOk="0">
                  <a:moveTo>
                    <a:pt x="3823" y="112"/>
                  </a:moveTo>
                  <a:lnTo>
                    <a:pt x="3823" y="483"/>
                  </a:lnTo>
                  <a:lnTo>
                    <a:pt x="121" y="483"/>
                  </a:lnTo>
                  <a:lnTo>
                    <a:pt x="121" y="112"/>
                  </a:lnTo>
                  <a:close/>
                  <a:moveTo>
                    <a:pt x="56" y="1"/>
                  </a:moveTo>
                  <a:cubicBezTo>
                    <a:pt x="47" y="1"/>
                    <a:pt x="28" y="1"/>
                    <a:pt x="19" y="10"/>
                  </a:cubicBezTo>
                  <a:cubicBezTo>
                    <a:pt x="10" y="29"/>
                    <a:pt x="1" y="38"/>
                    <a:pt x="1" y="57"/>
                  </a:cubicBezTo>
                  <a:lnTo>
                    <a:pt x="1" y="548"/>
                  </a:lnTo>
                  <a:cubicBezTo>
                    <a:pt x="1" y="576"/>
                    <a:pt x="28" y="604"/>
                    <a:pt x="56" y="604"/>
                  </a:cubicBezTo>
                  <a:lnTo>
                    <a:pt x="3878" y="604"/>
                  </a:lnTo>
                  <a:cubicBezTo>
                    <a:pt x="3897" y="604"/>
                    <a:pt x="3915" y="595"/>
                    <a:pt x="3925" y="585"/>
                  </a:cubicBezTo>
                  <a:cubicBezTo>
                    <a:pt x="3934" y="576"/>
                    <a:pt x="3943" y="558"/>
                    <a:pt x="3943" y="548"/>
                  </a:cubicBezTo>
                  <a:lnTo>
                    <a:pt x="3943" y="57"/>
                  </a:lnTo>
                  <a:cubicBezTo>
                    <a:pt x="3943" y="19"/>
                    <a:pt x="3915" y="1"/>
                    <a:pt x="3878"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38" name="Google Shape;1038;p25">
              <a:extLst>
                <a:ext uri="{FF2B5EF4-FFF2-40B4-BE49-F238E27FC236}">
                  <a16:creationId xmlns:a16="http://schemas.microsoft.com/office/drawing/2014/main" id="{6C547381-5B40-31E3-1648-4083F909878B}"/>
                </a:ext>
              </a:extLst>
            </p:cNvPr>
            <p:cNvSpPr/>
            <p:nvPr/>
          </p:nvSpPr>
          <p:spPr>
            <a:xfrm>
              <a:off x="7878097" y="2725342"/>
              <a:ext cx="174423" cy="25247"/>
            </a:xfrm>
            <a:custGeom>
              <a:avLst/>
              <a:gdLst/>
              <a:ahLst/>
              <a:cxnLst/>
              <a:rect l="l" t="t" r="r" b="b"/>
              <a:pathLst>
                <a:path w="2190" h="317" extrusionOk="0">
                  <a:moveTo>
                    <a:pt x="1" y="1"/>
                  </a:moveTo>
                  <a:lnTo>
                    <a:pt x="1" y="316"/>
                  </a:lnTo>
                  <a:lnTo>
                    <a:pt x="2190" y="316"/>
                  </a:lnTo>
                  <a:lnTo>
                    <a:pt x="2190"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39" name="Google Shape;1039;p25">
              <a:extLst>
                <a:ext uri="{FF2B5EF4-FFF2-40B4-BE49-F238E27FC236}">
                  <a16:creationId xmlns:a16="http://schemas.microsoft.com/office/drawing/2014/main" id="{09B006A5-AFF4-5A53-F3D9-903D44E96367}"/>
                </a:ext>
              </a:extLst>
            </p:cNvPr>
            <p:cNvSpPr/>
            <p:nvPr/>
          </p:nvSpPr>
          <p:spPr>
            <a:xfrm>
              <a:off x="7872920" y="2720165"/>
              <a:ext cx="184060" cy="34805"/>
            </a:xfrm>
            <a:custGeom>
              <a:avLst/>
              <a:gdLst/>
              <a:ahLst/>
              <a:cxnLst/>
              <a:rect l="l" t="t" r="r" b="b"/>
              <a:pathLst>
                <a:path w="2311" h="437" extrusionOk="0">
                  <a:moveTo>
                    <a:pt x="2199" y="122"/>
                  </a:moveTo>
                  <a:lnTo>
                    <a:pt x="2199" y="326"/>
                  </a:lnTo>
                  <a:lnTo>
                    <a:pt x="121" y="326"/>
                  </a:lnTo>
                  <a:lnTo>
                    <a:pt x="121" y="122"/>
                  </a:lnTo>
                  <a:close/>
                  <a:moveTo>
                    <a:pt x="66" y="1"/>
                  </a:moveTo>
                  <a:cubicBezTo>
                    <a:pt x="28" y="1"/>
                    <a:pt x="1" y="29"/>
                    <a:pt x="1" y="66"/>
                  </a:cubicBezTo>
                  <a:lnTo>
                    <a:pt x="1" y="381"/>
                  </a:lnTo>
                  <a:cubicBezTo>
                    <a:pt x="1" y="400"/>
                    <a:pt x="10" y="409"/>
                    <a:pt x="19" y="418"/>
                  </a:cubicBezTo>
                  <a:cubicBezTo>
                    <a:pt x="28" y="437"/>
                    <a:pt x="47" y="437"/>
                    <a:pt x="66" y="437"/>
                  </a:cubicBezTo>
                  <a:lnTo>
                    <a:pt x="2255" y="437"/>
                  </a:lnTo>
                  <a:cubicBezTo>
                    <a:pt x="2292" y="437"/>
                    <a:pt x="2311" y="409"/>
                    <a:pt x="2311" y="381"/>
                  </a:cubicBezTo>
                  <a:lnTo>
                    <a:pt x="2311" y="66"/>
                  </a:lnTo>
                  <a:cubicBezTo>
                    <a:pt x="2311" y="47"/>
                    <a:pt x="2311" y="29"/>
                    <a:pt x="2301" y="20"/>
                  </a:cubicBezTo>
                  <a:cubicBezTo>
                    <a:pt x="2283" y="10"/>
                    <a:pt x="2273" y="1"/>
                    <a:pt x="225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0" name="Google Shape;1040;p25">
              <a:extLst>
                <a:ext uri="{FF2B5EF4-FFF2-40B4-BE49-F238E27FC236}">
                  <a16:creationId xmlns:a16="http://schemas.microsoft.com/office/drawing/2014/main" id="{807A013E-7FB9-069E-B401-B700A491BF33}"/>
                </a:ext>
              </a:extLst>
            </p:cNvPr>
            <p:cNvSpPr/>
            <p:nvPr/>
          </p:nvSpPr>
          <p:spPr>
            <a:xfrm>
              <a:off x="7878097" y="2797818"/>
              <a:ext cx="174423" cy="25168"/>
            </a:xfrm>
            <a:custGeom>
              <a:avLst/>
              <a:gdLst/>
              <a:ahLst/>
              <a:cxnLst/>
              <a:rect l="l" t="t" r="r" b="b"/>
              <a:pathLst>
                <a:path w="2190" h="316" extrusionOk="0">
                  <a:moveTo>
                    <a:pt x="1" y="0"/>
                  </a:moveTo>
                  <a:lnTo>
                    <a:pt x="1" y="315"/>
                  </a:lnTo>
                  <a:lnTo>
                    <a:pt x="2190" y="315"/>
                  </a:lnTo>
                  <a:lnTo>
                    <a:pt x="2190"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1" name="Google Shape;1041;p25">
              <a:extLst>
                <a:ext uri="{FF2B5EF4-FFF2-40B4-BE49-F238E27FC236}">
                  <a16:creationId xmlns:a16="http://schemas.microsoft.com/office/drawing/2014/main" id="{A60A598D-A95E-1CBC-2CE1-B010F1E3A8CE}"/>
                </a:ext>
              </a:extLst>
            </p:cNvPr>
            <p:cNvSpPr/>
            <p:nvPr/>
          </p:nvSpPr>
          <p:spPr>
            <a:xfrm>
              <a:off x="7872920" y="2793358"/>
              <a:ext cx="184060" cy="34805"/>
            </a:xfrm>
            <a:custGeom>
              <a:avLst/>
              <a:gdLst/>
              <a:ahLst/>
              <a:cxnLst/>
              <a:rect l="l" t="t" r="r" b="b"/>
              <a:pathLst>
                <a:path w="2311" h="437" extrusionOk="0">
                  <a:moveTo>
                    <a:pt x="2199" y="112"/>
                  </a:moveTo>
                  <a:lnTo>
                    <a:pt x="2199" y="316"/>
                  </a:lnTo>
                  <a:lnTo>
                    <a:pt x="121" y="316"/>
                  </a:lnTo>
                  <a:lnTo>
                    <a:pt x="121" y="112"/>
                  </a:lnTo>
                  <a:close/>
                  <a:moveTo>
                    <a:pt x="66" y="0"/>
                  </a:moveTo>
                  <a:cubicBezTo>
                    <a:pt x="28" y="0"/>
                    <a:pt x="1" y="28"/>
                    <a:pt x="1" y="56"/>
                  </a:cubicBezTo>
                  <a:lnTo>
                    <a:pt x="1" y="371"/>
                  </a:lnTo>
                  <a:cubicBezTo>
                    <a:pt x="1" y="390"/>
                    <a:pt x="10" y="409"/>
                    <a:pt x="19" y="418"/>
                  </a:cubicBezTo>
                  <a:cubicBezTo>
                    <a:pt x="28" y="427"/>
                    <a:pt x="47" y="436"/>
                    <a:pt x="66" y="436"/>
                  </a:cubicBezTo>
                  <a:lnTo>
                    <a:pt x="2255" y="436"/>
                  </a:lnTo>
                  <a:cubicBezTo>
                    <a:pt x="2273" y="436"/>
                    <a:pt x="2283" y="427"/>
                    <a:pt x="2301" y="418"/>
                  </a:cubicBezTo>
                  <a:cubicBezTo>
                    <a:pt x="2311" y="409"/>
                    <a:pt x="2311" y="390"/>
                    <a:pt x="2311" y="371"/>
                  </a:cubicBezTo>
                  <a:lnTo>
                    <a:pt x="2311" y="56"/>
                  </a:lnTo>
                  <a:cubicBezTo>
                    <a:pt x="2311" y="28"/>
                    <a:pt x="2292" y="0"/>
                    <a:pt x="225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2" name="Google Shape;1042;p25">
              <a:extLst>
                <a:ext uri="{FF2B5EF4-FFF2-40B4-BE49-F238E27FC236}">
                  <a16:creationId xmlns:a16="http://schemas.microsoft.com/office/drawing/2014/main" id="{FD10BD0F-B347-48A2-FC9E-F6253303094F}"/>
                </a:ext>
              </a:extLst>
            </p:cNvPr>
            <p:cNvSpPr/>
            <p:nvPr/>
          </p:nvSpPr>
          <p:spPr>
            <a:xfrm>
              <a:off x="6985603" y="2857631"/>
              <a:ext cx="295563" cy="127910"/>
            </a:xfrm>
            <a:custGeom>
              <a:avLst/>
              <a:gdLst/>
              <a:ahLst/>
              <a:cxnLst/>
              <a:rect l="l" t="t" r="r" b="b"/>
              <a:pathLst>
                <a:path w="3711" h="1606" extrusionOk="0">
                  <a:moveTo>
                    <a:pt x="3711" y="0"/>
                  </a:moveTo>
                  <a:lnTo>
                    <a:pt x="0" y="1605"/>
                  </a:lnTo>
                </a:path>
              </a:pathLst>
            </a:custGeom>
            <a:solidFill>
              <a:srgbClr val="E16F1A"/>
            </a:solidFill>
            <a:ln>
              <a:noFill/>
            </a:ln>
          </p:spPr>
          <p:txBody>
            <a:bodyPr spcFirstLastPara="1" wrap="square" lIns="121900" tIns="121900" rIns="121900" bIns="121900" anchor="ctr" anchorCtr="0">
              <a:noAutofit/>
            </a:bodyPr>
            <a:lstStyle/>
            <a:p>
              <a:endParaRPr sz="2400"/>
            </a:p>
          </p:txBody>
        </p:sp>
        <p:sp>
          <p:nvSpPr>
            <p:cNvPr id="1043" name="Google Shape;1043;p25">
              <a:extLst>
                <a:ext uri="{FF2B5EF4-FFF2-40B4-BE49-F238E27FC236}">
                  <a16:creationId xmlns:a16="http://schemas.microsoft.com/office/drawing/2014/main" id="{CBD1A926-56AE-4B55-A172-BA4018D7EFA8}"/>
                </a:ext>
              </a:extLst>
            </p:cNvPr>
            <p:cNvSpPr/>
            <p:nvPr/>
          </p:nvSpPr>
          <p:spPr>
            <a:xfrm>
              <a:off x="6980426" y="2853330"/>
              <a:ext cx="305916" cy="136591"/>
            </a:xfrm>
            <a:custGeom>
              <a:avLst/>
              <a:gdLst/>
              <a:ahLst/>
              <a:cxnLst/>
              <a:rect l="l" t="t" r="r" b="b"/>
              <a:pathLst>
                <a:path w="3841" h="1715" extrusionOk="0">
                  <a:moveTo>
                    <a:pt x="3773" y="1"/>
                  </a:moveTo>
                  <a:cubicBezTo>
                    <a:pt x="3764" y="1"/>
                    <a:pt x="3756" y="3"/>
                    <a:pt x="3748" y="8"/>
                  </a:cubicBezTo>
                  <a:lnTo>
                    <a:pt x="47" y="1604"/>
                  </a:lnTo>
                  <a:cubicBezTo>
                    <a:pt x="10" y="1613"/>
                    <a:pt x="0" y="1650"/>
                    <a:pt x="10" y="1678"/>
                  </a:cubicBezTo>
                  <a:cubicBezTo>
                    <a:pt x="19" y="1696"/>
                    <a:pt x="47" y="1715"/>
                    <a:pt x="65" y="1715"/>
                  </a:cubicBezTo>
                  <a:cubicBezTo>
                    <a:pt x="75" y="1715"/>
                    <a:pt x="84" y="1715"/>
                    <a:pt x="84" y="1706"/>
                  </a:cubicBezTo>
                  <a:lnTo>
                    <a:pt x="3795" y="110"/>
                  </a:lnTo>
                  <a:cubicBezTo>
                    <a:pt x="3822" y="101"/>
                    <a:pt x="3841" y="64"/>
                    <a:pt x="3832" y="36"/>
                  </a:cubicBezTo>
                  <a:cubicBezTo>
                    <a:pt x="3818" y="16"/>
                    <a:pt x="3795" y="1"/>
                    <a:pt x="3773"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4" name="Google Shape;1044;p25">
              <a:extLst>
                <a:ext uri="{FF2B5EF4-FFF2-40B4-BE49-F238E27FC236}">
                  <a16:creationId xmlns:a16="http://schemas.microsoft.com/office/drawing/2014/main" id="{71A5486A-4D72-128A-743E-F409DB723492}"/>
                </a:ext>
              </a:extLst>
            </p:cNvPr>
            <p:cNvSpPr/>
            <p:nvPr/>
          </p:nvSpPr>
          <p:spPr>
            <a:xfrm>
              <a:off x="6951595" y="2965470"/>
              <a:ext cx="48822" cy="48106"/>
            </a:xfrm>
            <a:custGeom>
              <a:avLst/>
              <a:gdLst/>
              <a:ahLst/>
              <a:cxnLst/>
              <a:rect l="l" t="t" r="r" b="b"/>
              <a:pathLst>
                <a:path w="613" h="604" extrusionOk="0">
                  <a:moveTo>
                    <a:pt x="168" y="1"/>
                  </a:moveTo>
                  <a:lnTo>
                    <a:pt x="1" y="446"/>
                  </a:lnTo>
                  <a:lnTo>
                    <a:pt x="446" y="604"/>
                  </a:lnTo>
                  <a:lnTo>
                    <a:pt x="613" y="159"/>
                  </a:lnTo>
                  <a:lnTo>
                    <a:pt x="168"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45" name="Google Shape;1045;p25">
              <a:extLst>
                <a:ext uri="{FF2B5EF4-FFF2-40B4-BE49-F238E27FC236}">
                  <a16:creationId xmlns:a16="http://schemas.microsoft.com/office/drawing/2014/main" id="{5ED4285D-B678-4B5C-E293-B3788ED106BC}"/>
                </a:ext>
              </a:extLst>
            </p:cNvPr>
            <p:cNvSpPr/>
            <p:nvPr/>
          </p:nvSpPr>
          <p:spPr>
            <a:xfrm>
              <a:off x="6947135" y="2961487"/>
              <a:ext cx="57743" cy="57265"/>
            </a:xfrm>
            <a:custGeom>
              <a:avLst/>
              <a:gdLst/>
              <a:ahLst/>
              <a:cxnLst/>
              <a:rect l="l" t="t" r="r" b="b"/>
              <a:pathLst>
                <a:path w="725" h="719" extrusionOk="0">
                  <a:moveTo>
                    <a:pt x="251" y="134"/>
                  </a:moveTo>
                  <a:lnTo>
                    <a:pt x="595" y="255"/>
                  </a:lnTo>
                  <a:lnTo>
                    <a:pt x="465" y="589"/>
                  </a:lnTo>
                  <a:lnTo>
                    <a:pt x="131" y="468"/>
                  </a:lnTo>
                  <a:lnTo>
                    <a:pt x="251" y="134"/>
                  </a:lnTo>
                  <a:close/>
                  <a:moveTo>
                    <a:pt x="216" y="1"/>
                  </a:moveTo>
                  <a:cubicBezTo>
                    <a:pt x="192" y="1"/>
                    <a:pt x="175" y="11"/>
                    <a:pt x="168" y="32"/>
                  </a:cubicBezTo>
                  <a:lnTo>
                    <a:pt x="1" y="478"/>
                  </a:lnTo>
                  <a:cubicBezTo>
                    <a:pt x="1" y="496"/>
                    <a:pt x="1" y="515"/>
                    <a:pt x="10" y="524"/>
                  </a:cubicBezTo>
                  <a:cubicBezTo>
                    <a:pt x="10" y="543"/>
                    <a:pt x="29" y="552"/>
                    <a:pt x="38" y="552"/>
                  </a:cubicBezTo>
                  <a:lnTo>
                    <a:pt x="483" y="719"/>
                  </a:lnTo>
                  <a:lnTo>
                    <a:pt x="502" y="719"/>
                  </a:lnTo>
                  <a:cubicBezTo>
                    <a:pt x="530" y="719"/>
                    <a:pt x="548" y="700"/>
                    <a:pt x="558" y="682"/>
                  </a:cubicBezTo>
                  <a:lnTo>
                    <a:pt x="715" y="236"/>
                  </a:lnTo>
                  <a:cubicBezTo>
                    <a:pt x="724" y="209"/>
                    <a:pt x="715" y="171"/>
                    <a:pt x="678" y="162"/>
                  </a:cubicBezTo>
                  <a:lnTo>
                    <a:pt x="242" y="4"/>
                  </a:lnTo>
                  <a:cubicBezTo>
                    <a:pt x="233" y="2"/>
                    <a:pt x="224" y="1"/>
                    <a:pt x="21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6" name="Google Shape;1046;p25">
              <a:extLst>
                <a:ext uri="{FF2B5EF4-FFF2-40B4-BE49-F238E27FC236}">
                  <a16:creationId xmlns:a16="http://schemas.microsoft.com/office/drawing/2014/main" id="{D66C0B0C-6076-7221-E2F4-98B7AA000828}"/>
                </a:ext>
              </a:extLst>
            </p:cNvPr>
            <p:cNvSpPr/>
            <p:nvPr/>
          </p:nvSpPr>
          <p:spPr>
            <a:xfrm>
              <a:off x="7244624" y="2467051"/>
              <a:ext cx="591922" cy="551701"/>
            </a:xfrm>
            <a:custGeom>
              <a:avLst/>
              <a:gdLst/>
              <a:ahLst/>
              <a:cxnLst/>
              <a:rect l="l" t="t" r="r" b="b"/>
              <a:pathLst>
                <a:path w="7432" h="6927" extrusionOk="0">
                  <a:moveTo>
                    <a:pt x="3715" y="0"/>
                  </a:moveTo>
                  <a:cubicBezTo>
                    <a:pt x="2032" y="0"/>
                    <a:pt x="558" y="1228"/>
                    <a:pt x="288" y="2944"/>
                  </a:cubicBezTo>
                  <a:cubicBezTo>
                    <a:pt x="1" y="4827"/>
                    <a:pt x="1300" y="6599"/>
                    <a:pt x="3192" y="6886"/>
                  </a:cubicBezTo>
                  <a:cubicBezTo>
                    <a:pt x="3369" y="6913"/>
                    <a:pt x="3545" y="6927"/>
                    <a:pt x="3718" y="6927"/>
                  </a:cubicBezTo>
                  <a:cubicBezTo>
                    <a:pt x="5395" y="6927"/>
                    <a:pt x="6874" y="5707"/>
                    <a:pt x="7135" y="3992"/>
                  </a:cubicBezTo>
                  <a:cubicBezTo>
                    <a:pt x="7432" y="2100"/>
                    <a:pt x="6133" y="328"/>
                    <a:pt x="4240" y="40"/>
                  </a:cubicBezTo>
                  <a:cubicBezTo>
                    <a:pt x="4064" y="13"/>
                    <a:pt x="3888" y="0"/>
                    <a:pt x="3715"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1047" name="Google Shape;1047;p25">
              <a:extLst>
                <a:ext uri="{FF2B5EF4-FFF2-40B4-BE49-F238E27FC236}">
                  <a16:creationId xmlns:a16="http://schemas.microsoft.com/office/drawing/2014/main" id="{5E8D43F9-D37E-5A7E-FD79-69FAE98826BA}"/>
                </a:ext>
              </a:extLst>
            </p:cNvPr>
            <p:cNvSpPr/>
            <p:nvPr/>
          </p:nvSpPr>
          <p:spPr>
            <a:xfrm>
              <a:off x="7259659" y="2483223"/>
              <a:ext cx="589692" cy="561418"/>
            </a:xfrm>
            <a:custGeom>
              <a:avLst/>
              <a:gdLst/>
              <a:ahLst/>
              <a:cxnLst/>
              <a:rect l="l" t="t" r="r" b="b"/>
              <a:pathLst>
                <a:path w="7404" h="7049" extrusionOk="0">
                  <a:moveTo>
                    <a:pt x="3777" y="119"/>
                  </a:moveTo>
                  <a:cubicBezTo>
                    <a:pt x="3944" y="119"/>
                    <a:pt x="4120" y="128"/>
                    <a:pt x="4296" y="156"/>
                  </a:cubicBezTo>
                  <a:cubicBezTo>
                    <a:pt x="5196" y="295"/>
                    <a:pt x="5984" y="777"/>
                    <a:pt x="6522" y="1510"/>
                  </a:cubicBezTo>
                  <a:cubicBezTo>
                    <a:pt x="7061" y="2243"/>
                    <a:pt x="7283" y="3143"/>
                    <a:pt x="7144" y="4043"/>
                  </a:cubicBezTo>
                  <a:cubicBezTo>
                    <a:pt x="7005" y="4943"/>
                    <a:pt x="6532" y="5731"/>
                    <a:pt x="5799" y="6269"/>
                  </a:cubicBezTo>
                  <a:cubicBezTo>
                    <a:pt x="5209" y="6702"/>
                    <a:pt x="4510" y="6931"/>
                    <a:pt x="3791" y="6931"/>
                  </a:cubicBezTo>
                  <a:cubicBezTo>
                    <a:pt x="3617" y="6931"/>
                    <a:pt x="3442" y="6918"/>
                    <a:pt x="3266" y="6891"/>
                  </a:cubicBezTo>
                  <a:cubicBezTo>
                    <a:pt x="1411" y="6603"/>
                    <a:pt x="131" y="4868"/>
                    <a:pt x="418" y="3013"/>
                  </a:cubicBezTo>
                  <a:cubicBezTo>
                    <a:pt x="558" y="2113"/>
                    <a:pt x="1031" y="1315"/>
                    <a:pt x="1764" y="777"/>
                  </a:cubicBezTo>
                  <a:cubicBezTo>
                    <a:pt x="2357" y="351"/>
                    <a:pt x="3053" y="119"/>
                    <a:pt x="3777" y="119"/>
                  </a:cubicBezTo>
                  <a:close/>
                  <a:moveTo>
                    <a:pt x="3765" y="1"/>
                  </a:moveTo>
                  <a:cubicBezTo>
                    <a:pt x="3026" y="1"/>
                    <a:pt x="2309" y="238"/>
                    <a:pt x="1699" y="685"/>
                  </a:cubicBezTo>
                  <a:cubicBezTo>
                    <a:pt x="938" y="1241"/>
                    <a:pt x="446" y="2058"/>
                    <a:pt x="298" y="2995"/>
                  </a:cubicBezTo>
                  <a:cubicBezTo>
                    <a:pt x="1" y="4915"/>
                    <a:pt x="1328" y="6714"/>
                    <a:pt x="3248" y="7002"/>
                  </a:cubicBezTo>
                  <a:cubicBezTo>
                    <a:pt x="3424" y="7030"/>
                    <a:pt x="3610" y="7048"/>
                    <a:pt x="3786" y="7048"/>
                  </a:cubicBezTo>
                  <a:cubicBezTo>
                    <a:pt x="4528" y="7048"/>
                    <a:pt x="5252" y="6807"/>
                    <a:pt x="5864" y="6362"/>
                  </a:cubicBezTo>
                  <a:cubicBezTo>
                    <a:pt x="6625" y="5805"/>
                    <a:pt x="7116" y="4989"/>
                    <a:pt x="7265" y="4061"/>
                  </a:cubicBezTo>
                  <a:cubicBezTo>
                    <a:pt x="7404" y="3134"/>
                    <a:pt x="7172" y="2197"/>
                    <a:pt x="6615" y="1445"/>
                  </a:cubicBezTo>
                  <a:cubicBezTo>
                    <a:pt x="6059" y="685"/>
                    <a:pt x="5242" y="184"/>
                    <a:pt x="4315" y="45"/>
                  </a:cubicBezTo>
                  <a:cubicBezTo>
                    <a:pt x="4131" y="15"/>
                    <a:pt x="3947" y="1"/>
                    <a:pt x="3765"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49" name="Google Shape;1049;p25">
              <a:extLst>
                <a:ext uri="{FF2B5EF4-FFF2-40B4-BE49-F238E27FC236}">
                  <a16:creationId xmlns:a16="http://schemas.microsoft.com/office/drawing/2014/main" id="{3174376F-879B-51A0-4A48-CA1A5162059E}"/>
                </a:ext>
              </a:extLst>
            </p:cNvPr>
            <p:cNvSpPr/>
            <p:nvPr/>
          </p:nvSpPr>
          <p:spPr>
            <a:xfrm>
              <a:off x="7232341" y="2460525"/>
              <a:ext cx="601479" cy="561179"/>
            </a:xfrm>
            <a:custGeom>
              <a:avLst/>
              <a:gdLst/>
              <a:ahLst/>
              <a:cxnLst/>
              <a:rect l="l" t="t" r="r" b="b"/>
              <a:pathLst>
                <a:path w="7552" h="7046" extrusionOk="0">
                  <a:moveTo>
                    <a:pt x="3765" y="122"/>
                  </a:moveTo>
                  <a:cubicBezTo>
                    <a:pt x="3937" y="122"/>
                    <a:pt x="4111" y="135"/>
                    <a:pt x="4287" y="163"/>
                  </a:cubicBezTo>
                  <a:cubicBezTo>
                    <a:pt x="6142" y="441"/>
                    <a:pt x="7422" y="2185"/>
                    <a:pt x="7144" y="4040"/>
                  </a:cubicBezTo>
                  <a:cubicBezTo>
                    <a:pt x="6883" y="5720"/>
                    <a:pt x="5429" y="6929"/>
                    <a:pt x="3779" y="6929"/>
                  </a:cubicBezTo>
                  <a:cubicBezTo>
                    <a:pt x="3607" y="6929"/>
                    <a:pt x="3432" y="6915"/>
                    <a:pt x="3257" y="6888"/>
                  </a:cubicBezTo>
                  <a:cubicBezTo>
                    <a:pt x="1401" y="6601"/>
                    <a:pt x="121" y="4866"/>
                    <a:pt x="409" y="3011"/>
                  </a:cubicBezTo>
                  <a:cubicBezTo>
                    <a:pt x="669" y="1331"/>
                    <a:pt x="2116" y="122"/>
                    <a:pt x="3765" y="122"/>
                  </a:cubicBezTo>
                  <a:close/>
                  <a:moveTo>
                    <a:pt x="3769" y="0"/>
                  </a:moveTo>
                  <a:cubicBezTo>
                    <a:pt x="2067" y="0"/>
                    <a:pt x="558" y="1253"/>
                    <a:pt x="298" y="2992"/>
                  </a:cubicBezTo>
                  <a:cubicBezTo>
                    <a:pt x="1" y="4912"/>
                    <a:pt x="1318" y="6712"/>
                    <a:pt x="3238" y="6999"/>
                  </a:cubicBezTo>
                  <a:cubicBezTo>
                    <a:pt x="3415" y="7027"/>
                    <a:pt x="3600" y="7046"/>
                    <a:pt x="3776" y="7046"/>
                  </a:cubicBezTo>
                  <a:cubicBezTo>
                    <a:pt x="5483" y="7046"/>
                    <a:pt x="6986" y="5794"/>
                    <a:pt x="7255" y="4059"/>
                  </a:cubicBezTo>
                  <a:cubicBezTo>
                    <a:pt x="7552" y="2139"/>
                    <a:pt x="6225" y="339"/>
                    <a:pt x="4305" y="42"/>
                  </a:cubicBezTo>
                  <a:cubicBezTo>
                    <a:pt x="4125" y="14"/>
                    <a:pt x="3946" y="0"/>
                    <a:pt x="3769"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0" name="Google Shape;1050;p25">
              <a:extLst>
                <a:ext uri="{FF2B5EF4-FFF2-40B4-BE49-F238E27FC236}">
                  <a16:creationId xmlns:a16="http://schemas.microsoft.com/office/drawing/2014/main" id="{6FBE3CBD-1BDD-3747-A791-85DCA3579E0D}"/>
                </a:ext>
              </a:extLst>
            </p:cNvPr>
            <p:cNvSpPr/>
            <p:nvPr/>
          </p:nvSpPr>
          <p:spPr>
            <a:xfrm>
              <a:off x="7615828" y="2510541"/>
              <a:ext cx="134520" cy="135158"/>
            </a:xfrm>
            <a:custGeom>
              <a:avLst/>
              <a:gdLst/>
              <a:ahLst/>
              <a:cxnLst/>
              <a:rect l="l" t="t" r="r" b="b"/>
              <a:pathLst>
                <a:path w="1689" h="1697" extrusionOk="0">
                  <a:moveTo>
                    <a:pt x="102" y="1"/>
                  </a:moveTo>
                  <a:cubicBezTo>
                    <a:pt x="67" y="1"/>
                    <a:pt x="33" y="20"/>
                    <a:pt x="19" y="54"/>
                  </a:cubicBezTo>
                  <a:cubicBezTo>
                    <a:pt x="0" y="91"/>
                    <a:pt x="19" y="147"/>
                    <a:pt x="65" y="165"/>
                  </a:cubicBezTo>
                  <a:cubicBezTo>
                    <a:pt x="705" y="462"/>
                    <a:pt x="1216" y="991"/>
                    <a:pt x="1512" y="1640"/>
                  </a:cubicBezTo>
                  <a:cubicBezTo>
                    <a:pt x="1522" y="1678"/>
                    <a:pt x="1559" y="1696"/>
                    <a:pt x="1587" y="1696"/>
                  </a:cubicBezTo>
                  <a:cubicBezTo>
                    <a:pt x="1596" y="1696"/>
                    <a:pt x="1614" y="1696"/>
                    <a:pt x="1624" y="1687"/>
                  </a:cubicBezTo>
                  <a:cubicBezTo>
                    <a:pt x="1670" y="1668"/>
                    <a:pt x="1689" y="1622"/>
                    <a:pt x="1670" y="1575"/>
                  </a:cubicBezTo>
                  <a:cubicBezTo>
                    <a:pt x="1364" y="880"/>
                    <a:pt x="817" y="323"/>
                    <a:pt x="139" y="8"/>
                  </a:cubicBezTo>
                  <a:cubicBezTo>
                    <a:pt x="127" y="3"/>
                    <a:pt x="115" y="1"/>
                    <a:pt x="102"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53" name="Google Shape;1053;p25">
              <a:extLst>
                <a:ext uri="{FF2B5EF4-FFF2-40B4-BE49-F238E27FC236}">
                  <a16:creationId xmlns:a16="http://schemas.microsoft.com/office/drawing/2014/main" id="{A525FA36-7C6F-9464-9404-80710D5233B1}"/>
                </a:ext>
              </a:extLst>
            </p:cNvPr>
            <p:cNvSpPr/>
            <p:nvPr/>
          </p:nvSpPr>
          <p:spPr>
            <a:xfrm>
              <a:off x="7448814" y="2585725"/>
              <a:ext cx="159688" cy="31858"/>
            </a:xfrm>
            <a:custGeom>
              <a:avLst/>
              <a:gdLst/>
              <a:ahLst/>
              <a:cxnLst/>
              <a:rect l="l" t="t" r="r" b="b"/>
              <a:pathLst>
                <a:path w="2005" h="400" extrusionOk="0">
                  <a:moveTo>
                    <a:pt x="400" y="1"/>
                  </a:moveTo>
                  <a:cubicBezTo>
                    <a:pt x="177" y="1"/>
                    <a:pt x="1" y="177"/>
                    <a:pt x="1" y="400"/>
                  </a:cubicBezTo>
                  <a:lnTo>
                    <a:pt x="2005" y="400"/>
                  </a:lnTo>
                  <a:cubicBezTo>
                    <a:pt x="2005" y="177"/>
                    <a:pt x="1828" y="1"/>
                    <a:pt x="1606"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4" name="Google Shape;1054;p25">
              <a:extLst>
                <a:ext uri="{FF2B5EF4-FFF2-40B4-BE49-F238E27FC236}">
                  <a16:creationId xmlns:a16="http://schemas.microsoft.com/office/drawing/2014/main" id="{25D523F0-96C3-3EEF-B24E-A0F1D426A3F8}"/>
                </a:ext>
              </a:extLst>
            </p:cNvPr>
            <p:cNvSpPr/>
            <p:nvPr/>
          </p:nvSpPr>
          <p:spPr>
            <a:xfrm>
              <a:off x="7443637" y="2580549"/>
              <a:ext cx="169325" cy="41495"/>
            </a:xfrm>
            <a:custGeom>
              <a:avLst/>
              <a:gdLst/>
              <a:ahLst/>
              <a:cxnLst/>
              <a:rect l="l" t="t" r="r" b="b"/>
              <a:pathLst>
                <a:path w="2126" h="521" extrusionOk="0">
                  <a:moveTo>
                    <a:pt x="1671" y="121"/>
                  </a:moveTo>
                  <a:cubicBezTo>
                    <a:pt x="1838" y="121"/>
                    <a:pt x="1977" y="242"/>
                    <a:pt x="2005" y="409"/>
                  </a:cubicBezTo>
                  <a:lnTo>
                    <a:pt x="121" y="409"/>
                  </a:lnTo>
                  <a:cubicBezTo>
                    <a:pt x="149" y="242"/>
                    <a:pt x="288" y="121"/>
                    <a:pt x="465" y="121"/>
                  </a:cubicBezTo>
                  <a:close/>
                  <a:moveTo>
                    <a:pt x="465" y="1"/>
                  </a:moveTo>
                  <a:cubicBezTo>
                    <a:pt x="205" y="1"/>
                    <a:pt x="1" y="205"/>
                    <a:pt x="1" y="465"/>
                  </a:cubicBezTo>
                  <a:cubicBezTo>
                    <a:pt x="1" y="520"/>
                    <a:pt x="1" y="520"/>
                    <a:pt x="353" y="520"/>
                  </a:cubicBezTo>
                  <a:lnTo>
                    <a:pt x="1736" y="520"/>
                  </a:lnTo>
                  <a:cubicBezTo>
                    <a:pt x="2125" y="520"/>
                    <a:pt x="2125" y="520"/>
                    <a:pt x="2125" y="465"/>
                  </a:cubicBezTo>
                  <a:cubicBezTo>
                    <a:pt x="2125" y="205"/>
                    <a:pt x="1921" y="1"/>
                    <a:pt x="167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057" name="Google Shape;1057;p25">
              <a:extLst>
                <a:ext uri="{FF2B5EF4-FFF2-40B4-BE49-F238E27FC236}">
                  <a16:creationId xmlns:a16="http://schemas.microsoft.com/office/drawing/2014/main" id="{D9D8726B-A740-5AAB-5254-0476A119B543}"/>
                </a:ext>
              </a:extLst>
            </p:cNvPr>
            <p:cNvSpPr/>
            <p:nvPr/>
          </p:nvSpPr>
          <p:spPr>
            <a:xfrm>
              <a:off x="7516830" y="2570195"/>
              <a:ext cx="22938" cy="22301"/>
            </a:xfrm>
            <a:custGeom>
              <a:avLst/>
              <a:gdLst/>
              <a:ahLst/>
              <a:cxnLst/>
              <a:rect l="l" t="t" r="r" b="b"/>
              <a:pathLst>
                <a:path w="288" h="280" extrusionOk="0">
                  <a:moveTo>
                    <a:pt x="149" y="1"/>
                  </a:moveTo>
                  <a:cubicBezTo>
                    <a:pt x="65" y="1"/>
                    <a:pt x="0" y="56"/>
                    <a:pt x="0" y="140"/>
                  </a:cubicBezTo>
                  <a:cubicBezTo>
                    <a:pt x="0" y="214"/>
                    <a:pt x="65" y="279"/>
                    <a:pt x="149" y="279"/>
                  </a:cubicBezTo>
                  <a:cubicBezTo>
                    <a:pt x="223" y="279"/>
                    <a:pt x="288" y="214"/>
                    <a:pt x="288" y="140"/>
                  </a:cubicBezTo>
                  <a:cubicBezTo>
                    <a:pt x="288" y="66"/>
                    <a:pt x="223" y="1"/>
                    <a:pt x="14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060" name="Google Shape;1060;p25">
              <a:extLst>
                <a:ext uri="{FF2B5EF4-FFF2-40B4-BE49-F238E27FC236}">
                  <a16:creationId xmlns:a16="http://schemas.microsoft.com/office/drawing/2014/main" id="{3B895DFA-977C-E26C-35E4-9B682FCAEE04}"/>
                </a:ext>
              </a:extLst>
            </p:cNvPr>
            <p:cNvSpPr/>
            <p:nvPr/>
          </p:nvSpPr>
          <p:spPr>
            <a:xfrm>
              <a:off x="7496840" y="2655175"/>
              <a:ext cx="68096" cy="9717"/>
            </a:xfrm>
            <a:custGeom>
              <a:avLst/>
              <a:gdLst/>
              <a:ahLst/>
              <a:cxnLst/>
              <a:rect l="l" t="t" r="r" b="b"/>
              <a:pathLst>
                <a:path w="855" h="122" extrusionOk="0">
                  <a:moveTo>
                    <a:pt x="66" y="1"/>
                  </a:moveTo>
                  <a:cubicBezTo>
                    <a:pt x="29" y="1"/>
                    <a:pt x="1" y="28"/>
                    <a:pt x="1" y="56"/>
                  </a:cubicBezTo>
                  <a:cubicBezTo>
                    <a:pt x="1" y="93"/>
                    <a:pt x="29" y="121"/>
                    <a:pt x="66" y="121"/>
                  </a:cubicBezTo>
                  <a:lnTo>
                    <a:pt x="799" y="121"/>
                  </a:lnTo>
                  <a:cubicBezTo>
                    <a:pt x="826" y="121"/>
                    <a:pt x="854" y="93"/>
                    <a:pt x="854" y="56"/>
                  </a:cubicBezTo>
                  <a:cubicBezTo>
                    <a:pt x="854" y="28"/>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1" name="Google Shape;1061;p25">
              <a:extLst>
                <a:ext uri="{FF2B5EF4-FFF2-40B4-BE49-F238E27FC236}">
                  <a16:creationId xmlns:a16="http://schemas.microsoft.com/office/drawing/2014/main" id="{96231B97-5F22-B96A-F0D3-393A56B971AC}"/>
                </a:ext>
              </a:extLst>
            </p:cNvPr>
            <p:cNvSpPr/>
            <p:nvPr/>
          </p:nvSpPr>
          <p:spPr>
            <a:xfrm>
              <a:off x="7496840" y="2727572"/>
              <a:ext cx="68096" cy="9000"/>
            </a:xfrm>
            <a:custGeom>
              <a:avLst/>
              <a:gdLst/>
              <a:ahLst/>
              <a:cxnLst/>
              <a:rect l="l" t="t" r="r" b="b"/>
              <a:pathLst>
                <a:path w="855" h="113" extrusionOk="0">
                  <a:moveTo>
                    <a:pt x="66" y="1"/>
                  </a:moveTo>
                  <a:cubicBezTo>
                    <a:pt x="29" y="1"/>
                    <a:pt x="1" y="29"/>
                    <a:pt x="1" y="56"/>
                  </a:cubicBezTo>
                  <a:cubicBezTo>
                    <a:pt x="1" y="94"/>
                    <a:pt x="29" y="112"/>
                    <a:pt x="66" y="112"/>
                  </a:cubicBezTo>
                  <a:lnTo>
                    <a:pt x="799" y="112"/>
                  </a:lnTo>
                  <a:cubicBezTo>
                    <a:pt x="826" y="112"/>
                    <a:pt x="854" y="94"/>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2" name="Google Shape;1062;p25">
              <a:extLst>
                <a:ext uri="{FF2B5EF4-FFF2-40B4-BE49-F238E27FC236}">
                  <a16:creationId xmlns:a16="http://schemas.microsoft.com/office/drawing/2014/main" id="{42DBCEF2-C98C-206C-CF17-A07732243973}"/>
                </a:ext>
              </a:extLst>
            </p:cNvPr>
            <p:cNvSpPr/>
            <p:nvPr/>
          </p:nvSpPr>
          <p:spPr>
            <a:xfrm>
              <a:off x="7496840" y="2802199"/>
              <a:ext cx="68096" cy="9000"/>
            </a:xfrm>
            <a:custGeom>
              <a:avLst/>
              <a:gdLst/>
              <a:ahLst/>
              <a:cxnLst/>
              <a:rect l="l" t="t" r="r" b="b"/>
              <a:pathLst>
                <a:path w="855" h="113" extrusionOk="0">
                  <a:moveTo>
                    <a:pt x="66" y="1"/>
                  </a:moveTo>
                  <a:cubicBezTo>
                    <a:pt x="29" y="1"/>
                    <a:pt x="1" y="29"/>
                    <a:pt x="1" y="56"/>
                  </a:cubicBezTo>
                  <a:cubicBezTo>
                    <a:pt x="1" y="93"/>
                    <a:pt x="29" y="112"/>
                    <a:pt x="66" y="112"/>
                  </a:cubicBezTo>
                  <a:lnTo>
                    <a:pt x="799" y="112"/>
                  </a:lnTo>
                  <a:cubicBezTo>
                    <a:pt x="826" y="112"/>
                    <a:pt x="854" y="93"/>
                    <a:pt x="854" y="56"/>
                  </a:cubicBezTo>
                  <a:cubicBezTo>
                    <a:pt x="854" y="29"/>
                    <a:pt x="826" y="1"/>
                    <a:pt x="79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4" name="Google Shape;1064;p25">
              <a:extLst>
                <a:ext uri="{FF2B5EF4-FFF2-40B4-BE49-F238E27FC236}">
                  <a16:creationId xmlns:a16="http://schemas.microsoft.com/office/drawing/2014/main" id="{0D07AE87-34CB-0804-BFE6-D0C17D1D2033}"/>
                </a:ext>
              </a:extLst>
            </p:cNvPr>
            <p:cNvSpPr/>
            <p:nvPr/>
          </p:nvSpPr>
          <p:spPr>
            <a:xfrm>
              <a:off x="7442204" y="2753456"/>
              <a:ext cx="178086" cy="8920"/>
            </a:xfrm>
            <a:custGeom>
              <a:avLst/>
              <a:gdLst/>
              <a:ahLst/>
              <a:cxnLst/>
              <a:rect l="l" t="t" r="r" b="b"/>
              <a:pathLst>
                <a:path w="2236" h="112" extrusionOk="0">
                  <a:moveTo>
                    <a:pt x="56" y="0"/>
                  </a:moveTo>
                  <a:cubicBezTo>
                    <a:pt x="19" y="0"/>
                    <a:pt x="0" y="28"/>
                    <a:pt x="0" y="56"/>
                  </a:cubicBezTo>
                  <a:cubicBezTo>
                    <a:pt x="0" y="93"/>
                    <a:pt x="19" y="112"/>
                    <a:pt x="56" y="112"/>
                  </a:cubicBezTo>
                  <a:lnTo>
                    <a:pt x="2180" y="112"/>
                  </a:lnTo>
                  <a:cubicBezTo>
                    <a:pt x="2208" y="112"/>
                    <a:pt x="2236" y="93"/>
                    <a:pt x="2236" y="56"/>
                  </a:cubicBezTo>
                  <a:cubicBezTo>
                    <a:pt x="2236" y="28"/>
                    <a:pt x="2208" y="0"/>
                    <a:pt x="218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66" name="Google Shape;1066;p25">
              <a:extLst>
                <a:ext uri="{FF2B5EF4-FFF2-40B4-BE49-F238E27FC236}">
                  <a16:creationId xmlns:a16="http://schemas.microsoft.com/office/drawing/2014/main" id="{0EF83F29-4B2B-D23E-1FF9-F1C1B054B7E6}"/>
                </a:ext>
              </a:extLst>
            </p:cNvPr>
            <p:cNvSpPr/>
            <p:nvPr/>
          </p:nvSpPr>
          <p:spPr>
            <a:xfrm>
              <a:off x="7442204" y="2828800"/>
              <a:ext cx="178086" cy="9717"/>
            </a:xfrm>
            <a:custGeom>
              <a:avLst/>
              <a:gdLst/>
              <a:ahLst/>
              <a:cxnLst/>
              <a:rect l="l" t="t" r="r" b="b"/>
              <a:pathLst>
                <a:path w="2236" h="122" extrusionOk="0">
                  <a:moveTo>
                    <a:pt x="56" y="1"/>
                  </a:moveTo>
                  <a:cubicBezTo>
                    <a:pt x="19" y="1"/>
                    <a:pt x="0" y="28"/>
                    <a:pt x="0" y="56"/>
                  </a:cubicBezTo>
                  <a:cubicBezTo>
                    <a:pt x="0" y="93"/>
                    <a:pt x="19" y="121"/>
                    <a:pt x="56" y="121"/>
                  </a:cubicBezTo>
                  <a:lnTo>
                    <a:pt x="2180" y="121"/>
                  </a:lnTo>
                  <a:cubicBezTo>
                    <a:pt x="2208" y="121"/>
                    <a:pt x="2236" y="93"/>
                    <a:pt x="2236" y="56"/>
                  </a:cubicBezTo>
                  <a:cubicBezTo>
                    <a:pt x="2236" y="28"/>
                    <a:pt x="2208" y="1"/>
                    <a:pt x="2180"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48" name="Google Shape;1048;p25">
              <a:extLst>
                <a:ext uri="{FF2B5EF4-FFF2-40B4-BE49-F238E27FC236}">
                  <a16:creationId xmlns:a16="http://schemas.microsoft.com/office/drawing/2014/main" id="{4F5A40B9-FFF3-DDBE-571F-C1DEAE4BB9F5}"/>
                </a:ext>
              </a:extLst>
            </p:cNvPr>
            <p:cNvSpPr/>
            <p:nvPr/>
          </p:nvSpPr>
          <p:spPr>
            <a:xfrm>
              <a:off x="7236802" y="2466733"/>
              <a:ext cx="627364" cy="552019"/>
            </a:xfrm>
            <a:custGeom>
              <a:avLst/>
              <a:gdLst/>
              <a:ahLst/>
              <a:cxnLst/>
              <a:rect l="l" t="t" r="r" b="b"/>
              <a:pathLst>
                <a:path w="7877" h="6931" extrusionOk="0">
                  <a:moveTo>
                    <a:pt x="3933" y="0"/>
                  </a:moveTo>
                  <a:cubicBezTo>
                    <a:pt x="3250" y="0"/>
                    <a:pt x="2560" y="202"/>
                    <a:pt x="1958" y="622"/>
                  </a:cubicBezTo>
                  <a:cubicBezTo>
                    <a:pt x="391" y="1717"/>
                    <a:pt x="1" y="3878"/>
                    <a:pt x="1096" y="5446"/>
                  </a:cubicBezTo>
                  <a:cubicBezTo>
                    <a:pt x="1770" y="6412"/>
                    <a:pt x="2849" y="6930"/>
                    <a:pt x="3945" y="6930"/>
                  </a:cubicBezTo>
                  <a:cubicBezTo>
                    <a:pt x="4628" y="6930"/>
                    <a:pt x="5318" y="6729"/>
                    <a:pt x="5920" y="6309"/>
                  </a:cubicBezTo>
                  <a:cubicBezTo>
                    <a:pt x="7487" y="5214"/>
                    <a:pt x="7877" y="3053"/>
                    <a:pt x="6782" y="1485"/>
                  </a:cubicBezTo>
                  <a:cubicBezTo>
                    <a:pt x="6108" y="519"/>
                    <a:pt x="5029" y="0"/>
                    <a:pt x="3933" y="0"/>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dirty="0"/>
            </a:p>
          </p:txBody>
        </p:sp>
      </p:grpSp>
      <p:pic>
        <p:nvPicPr>
          <p:cNvPr id="14" name="Image 13" descr="Une image contenant art&#10;&#10;Le contenu généré par l’IA peut être incorrect.">
            <a:extLst>
              <a:ext uri="{FF2B5EF4-FFF2-40B4-BE49-F238E27FC236}">
                <a16:creationId xmlns:a16="http://schemas.microsoft.com/office/drawing/2014/main" id="{C9191CF4-DB22-BF76-FC64-86099D4E8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9194" y="868574"/>
            <a:ext cx="551591" cy="551591"/>
          </a:xfrm>
          <a:prstGeom prst="rect">
            <a:avLst/>
          </a:prstGeom>
        </p:spPr>
      </p:pic>
      <p:sp>
        <p:nvSpPr>
          <p:cNvPr id="2" name="Ellipse 1">
            <a:extLst>
              <a:ext uri="{FF2B5EF4-FFF2-40B4-BE49-F238E27FC236}">
                <a16:creationId xmlns:a16="http://schemas.microsoft.com/office/drawing/2014/main" id="{4397CD40-1156-7D1F-284B-F1AE4B6C3404}"/>
              </a:ext>
            </a:extLst>
          </p:cNvPr>
          <p:cNvSpPr/>
          <p:nvPr/>
        </p:nvSpPr>
        <p:spPr>
          <a:xfrm>
            <a:off x="783770" y="2005048"/>
            <a:ext cx="2242705" cy="2228187"/>
          </a:xfrm>
          <a:prstGeom prst="ellipse">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Une image contenant noir, obscurité&#10;&#10;Le contenu généré par l’IA peut être incorrect.">
            <a:extLst>
              <a:ext uri="{FF2B5EF4-FFF2-40B4-BE49-F238E27FC236}">
                <a16:creationId xmlns:a16="http://schemas.microsoft.com/office/drawing/2014/main" id="{90787D4C-38D5-D204-AA1D-0FEE5A1D5F71}"/>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29721" y="2243739"/>
            <a:ext cx="1750801" cy="1750801"/>
          </a:xfrm>
          <a:prstGeom prst="rect">
            <a:avLst/>
          </a:prstGeom>
        </p:spPr>
      </p:pic>
      <p:sp>
        <p:nvSpPr>
          <p:cNvPr id="6" name="ZoneTexte 5">
            <a:extLst>
              <a:ext uri="{FF2B5EF4-FFF2-40B4-BE49-F238E27FC236}">
                <a16:creationId xmlns:a16="http://schemas.microsoft.com/office/drawing/2014/main" id="{EC164DD8-EA0D-F794-F72C-1A665A6BFFF6}"/>
              </a:ext>
            </a:extLst>
          </p:cNvPr>
          <p:cNvSpPr txBox="1"/>
          <p:nvPr/>
        </p:nvSpPr>
        <p:spPr>
          <a:xfrm>
            <a:off x="3446267" y="2888306"/>
            <a:ext cx="6097554" cy="461665"/>
          </a:xfrm>
          <a:prstGeom prst="rect">
            <a:avLst/>
          </a:prstGeom>
          <a:noFill/>
        </p:spPr>
        <p:txBody>
          <a:bodyPr wrap="square">
            <a:spAutoFit/>
          </a:bodyPr>
          <a:lstStyle/>
          <a:p>
            <a:pPr marL="9525">
              <a:lnSpc>
                <a:spcPct val="100000"/>
              </a:lnSpc>
              <a:spcBef>
                <a:spcPts val="1270"/>
              </a:spcBef>
            </a:pPr>
            <a:r>
              <a:rPr lang="fr-FR" sz="2400" dirty="0">
                <a:solidFill>
                  <a:srgbClr val="414141"/>
                </a:solidFill>
                <a:latin typeface="Verdana"/>
              </a:rPr>
              <a:t>Score et résumé</a:t>
            </a:r>
          </a:p>
        </p:txBody>
      </p:sp>
    </p:spTree>
    <p:extLst>
      <p:ext uri="{BB962C8B-B14F-4D97-AF65-F5344CB8AC3E}">
        <p14:creationId xmlns:p14="http://schemas.microsoft.com/office/powerpoint/2010/main" val="61092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8A759-20A7-7C43-C29F-8F0541DF8EA2}"/>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D8525E8F-22F6-F6C5-8F0A-6586AF6E5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8F6DE0AC-134A-F56D-16C6-29DBB54A8A27}"/>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1B00189A-1A97-F87A-2D28-E108E152320B}"/>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r>
              <a:rPr lang="fr-FR" b="0" dirty="0"/>
              <a:t>: </a:t>
            </a:r>
            <a:r>
              <a:rPr lang="fr-FR" dirty="0"/>
              <a:t>Méthodologie de l’ETSI</a:t>
            </a:r>
          </a:p>
        </p:txBody>
      </p:sp>
      <p:sp>
        <p:nvSpPr>
          <p:cNvPr id="3" name="ZoneTexte 2">
            <a:extLst>
              <a:ext uri="{FF2B5EF4-FFF2-40B4-BE49-F238E27FC236}">
                <a16:creationId xmlns:a16="http://schemas.microsoft.com/office/drawing/2014/main" id="{94CDA759-73BA-1608-85F6-C289AF1FFB05}"/>
              </a:ext>
            </a:extLst>
          </p:cNvPr>
          <p:cNvSpPr txBox="1"/>
          <p:nvPr/>
        </p:nvSpPr>
        <p:spPr>
          <a:xfrm>
            <a:off x="431315" y="1179702"/>
            <a:ext cx="8465602" cy="584775"/>
          </a:xfrm>
          <a:prstGeom prst="rect">
            <a:avLst/>
          </a:prstGeom>
          <a:noFill/>
        </p:spPr>
        <p:txBody>
          <a:bodyPr wrap="square">
            <a:spAutoFit/>
          </a:bodyPr>
          <a:lstStyle/>
          <a:p>
            <a:pPr marL="171450" indent="-171450" algn="l">
              <a:buClr>
                <a:schemeClr val="tx1">
                  <a:lumMod val="65000"/>
                  <a:lumOff val="35000"/>
                </a:schemeClr>
              </a:buClr>
              <a:buFont typeface="Wingdings" panose="05000000000000000000" pitchFamily="2" charset="2"/>
              <a:buChar char="Ø"/>
            </a:pPr>
            <a:endParaRPr lang="fr-FR" sz="1400" b="0" i="0" u="none" strike="noStrike" baseline="0" dirty="0">
              <a:solidFill>
                <a:srgbClr val="000000"/>
              </a:solidFill>
              <a:latin typeface="Verdana" panose="020B0604030504040204" pitchFamily="34" charset="0"/>
            </a:endParaRPr>
          </a:p>
          <a:p>
            <a:pPr marL="285750" indent="-285750">
              <a:buClr>
                <a:schemeClr val="tx1">
                  <a:lumMod val="65000"/>
                  <a:lumOff val="35000"/>
                </a:schemeClr>
              </a:buClr>
              <a:buFont typeface="Wingdings" panose="05000000000000000000" pitchFamily="2" charset="2"/>
              <a:buChar char="Ø"/>
            </a:pPr>
            <a:r>
              <a:rPr lang="fr-FR" dirty="0">
                <a:solidFill>
                  <a:schemeClr val="bg2">
                    <a:lumMod val="25000"/>
                  </a:schemeClr>
                </a:solidFill>
                <a:latin typeface="Aptos Display" panose="020B0004020202020204" pitchFamily="34" charset="0"/>
              </a:rPr>
              <a:t>Tunisie Telecom figure au 3éme rang dans l’autoroute Tunis-Sfax</a:t>
            </a:r>
          </a:p>
        </p:txBody>
      </p:sp>
      <p:grpSp>
        <p:nvGrpSpPr>
          <p:cNvPr id="4" name="object 6">
            <a:extLst>
              <a:ext uri="{FF2B5EF4-FFF2-40B4-BE49-F238E27FC236}">
                <a16:creationId xmlns:a16="http://schemas.microsoft.com/office/drawing/2014/main" id="{12A893EB-F898-F94C-A847-897F23863FA9}"/>
              </a:ext>
            </a:extLst>
          </p:cNvPr>
          <p:cNvGrpSpPr/>
          <p:nvPr/>
        </p:nvGrpSpPr>
        <p:grpSpPr>
          <a:xfrm>
            <a:off x="2750223" y="3142479"/>
            <a:ext cx="7635768" cy="2860496"/>
            <a:chOff x="2398776" y="3639312"/>
            <a:chExt cx="9483090" cy="3587750"/>
          </a:xfrm>
        </p:grpSpPr>
        <p:pic>
          <p:nvPicPr>
            <p:cNvPr id="6" name="object 7">
              <a:extLst>
                <a:ext uri="{FF2B5EF4-FFF2-40B4-BE49-F238E27FC236}">
                  <a16:creationId xmlns:a16="http://schemas.microsoft.com/office/drawing/2014/main" id="{34AFEA52-BBDA-B509-05E0-EAB8A1EC529C}"/>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5BFCB474-33D7-4F24-A3F3-12A20C5586C9}"/>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0" name="object 20">
            <a:extLst>
              <a:ext uri="{FF2B5EF4-FFF2-40B4-BE49-F238E27FC236}">
                <a16:creationId xmlns:a16="http://schemas.microsoft.com/office/drawing/2014/main" id="{B67CFA17-67A7-F632-0242-1C70656AD634}"/>
              </a:ext>
            </a:extLst>
          </p:cNvPr>
          <p:cNvPicPr/>
          <p:nvPr/>
        </p:nvPicPr>
        <p:blipFill>
          <a:blip r:embed="rId5" cstate="print"/>
          <a:stretch>
            <a:fillRect/>
          </a:stretch>
        </p:blipFill>
        <p:spPr>
          <a:xfrm>
            <a:off x="7254747" y="3454150"/>
            <a:ext cx="923359" cy="814550"/>
          </a:xfrm>
          <a:prstGeom prst="rect">
            <a:avLst/>
          </a:prstGeom>
        </p:spPr>
      </p:pic>
      <p:pic>
        <p:nvPicPr>
          <p:cNvPr id="11" name="object 18">
            <a:extLst>
              <a:ext uri="{FF2B5EF4-FFF2-40B4-BE49-F238E27FC236}">
                <a16:creationId xmlns:a16="http://schemas.microsoft.com/office/drawing/2014/main" id="{E608F402-ECA5-FD9B-B74C-DFF35F797174}"/>
              </a:ext>
            </a:extLst>
          </p:cNvPr>
          <p:cNvPicPr/>
          <p:nvPr/>
        </p:nvPicPr>
        <p:blipFill>
          <a:blip r:embed="rId6" cstate="print"/>
          <a:stretch>
            <a:fillRect/>
          </a:stretch>
        </p:blipFill>
        <p:spPr>
          <a:xfrm>
            <a:off x="4939891" y="1994043"/>
            <a:ext cx="1791197" cy="1681130"/>
          </a:xfrm>
          <a:prstGeom prst="rect">
            <a:avLst/>
          </a:prstGeom>
        </p:spPr>
      </p:pic>
      <p:pic>
        <p:nvPicPr>
          <p:cNvPr id="12" name="object 21">
            <a:extLst>
              <a:ext uri="{FF2B5EF4-FFF2-40B4-BE49-F238E27FC236}">
                <a16:creationId xmlns:a16="http://schemas.microsoft.com/office/drawing/2014/main" id="{A7AE580D-2521-57EC-1BA8-5105A464F248}"/>
              </a:ext>
            </a:extLst>
          </p:cNvPr>
          <p:cNvPicPr/>
          <p:nvPr/>
        </p:nvPicPr>
        <p:blipFill>
          <a:blip r:embed="rId7" cstate="print"/>
          <a:stretch>
            <a:fillRect/>
          </a:stretch>
        </p:blipFill>
        <p:spPr>
          <a:xfrm>
            <a:off x="3259961" y="2903008"/>
            <a:ext cx="1050294" cy="1102285"/>
          </a:xfrm>
          <a:prstGeom prst="rect">
            <a:avLst/>
          </a:prstGeom>
        </p:spPr>
      </p:pic>
      <p:sp>
        <p:nvSpPr>
          <p:cNvPr id="14" name="Rectangle 13">
            <a:extLst>
              <a:ext uri="{FF2B5EF4-FFF2-40B4-BE49-F238E27FC236}">
                <a16:creationId xmlns:a16="http://schemas.microsoft.com/office/drawing/2014/main" id="{FE1A9F41-B944-09E7-A2D6-1A0C4A13C73D}"/>
              </a:ext>
            </a:extLst>
          </p:cNvPr>
          <p:cNvSpPr/>
          <p:nvPr/>
        </p:nvSpPr>
        <p:spPr>
          <a:xfrm>
            <a:off x="7457625" y="3813779"/>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42F8928-459D-C496-5928-CC31A7AFA1F1}"/>
              </a:ext>
            </a:extLst>
          </p:cNvPr>
          <p:cNvSpPr txBox="1"/>
          <p:nvPr/>
        </p:nvSpPr>
        <p:spPr>
          <a:xfrm>
            <a:off x="1060953" y="5965497"/>
            <a:ext cx="9623617" cy="307777"/>
          </a:xfrm>
          <a:prstGeom prst="rect">
            <a:avLst/>
          </a:prstGeom>
          <a:noFill/>
        </p:spPr>
        <p:txBody>
          <a:bodyPr wrap="square">
            <a:spAutoFit/>
          </a:bodyPr>
          <a:lstStyle/>
          <a:p>
            <a:pPr marL="12700" algn="ctr">
              <a:lnSpc>
                <a:spcPct val="100000"/>
              </a:lnSpc>
              <a:spcBef>
                <a:spcPts val="100"/>
              </a:spcBef>
            </a:pPr>
            <a:r>
              <a:rPr lang="fr-FR" sz="1400" dirty="0">
                <a:solidFill>
                  <a:schemeClr val="bg2">
                    <a:lumMod val="25000"/>
                  </a:schemeClr>
                </a:solidFill>
                <a:latin typeface="Aptos Display" panose="020B0004020202020204" pitchFamily="34" charset="0"/>
              </a:rPr>
              <a:t>Classification des trois opérateurs a été réalisée selon la méthode de pondération ETSI.</a:t>
            </a:r>
          </a:p>
        </p:txBody>
      </p:sp>
      <p:pic>
        <p:nvPicPr>
          <p:cNvPr id="7" name="Image 6" descr="Une image contenant orange, texte, Police, Graphique&#10;&#10;Le contenu généré par l’IA peut être incorrect.">
            <a:extLst>
              <a:ext uri="{FF2B5EF4-FFF2-40B4-BE49-F238E27FC236}">
                <a16:creationId xmlns:a16="http://schemas.microsoft.com/office/drawing/2014/main" id="{E8E9387D-617F-CF87-CF22-60A278198818}"/>
              </a:ext>
            </a:extLst>
          </p:cNvPr>
          <p:cNvPicPr>
            <a:picLocks noChangeAspect="1"/>
          </p:cNvPicPr>
          <p:nvPr/>
        </p:nvPicPr>
        <p:blipFill>
          <a:blip r:embed="rId8"/>
          <a:stretch>
            <a:fillRect/>
          </a:stretch>
        </p:blipFill>
        <p:spPr>
          <a:xfrm>
            <a:off x="3561419" y="3274591"/>
            <a:ext cx="402428" cy="400582"/>
          </a:xfrm>
          <a:prstGeom prst="rect">
            <a:avLst/>
          </a:prstGeom>
        </p:spPr>
      </p:pic>
      <p:pic>
        <p:nvPicPr>
          <p:cNvPr id="8" name="Picture 2">
            <a:extLst>
              <a:ext uri="{FF2B5EF4-FFF2-40B4-BE49-F238E27FC236}">
                <a16:creationId xmlns:a16="http://schemas.microsoft.com/office/drawing/2014/main" id="{00000000-0008-0000-0200-00000400000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6612" y="3726374"/>
            <a:ext cx="579867" cy="339207"/>
          </a:xfrm>
          <a:prstGeom prst="rect">
            <a:avLst/>
          </a:prstGeom>
        </p:spPr>
      </p:pic>
      <p:pic>
        <p:nvPicPr>
          <p:cNvPr id="13" name="Picture 8">
            <a:extLst>
              <a:ext uri="{FF2B5EF4-FFF2-40B4-BE49-F238E27FC236}">
                <a16:creationId xmlns:a16="http://schemas.microsoft.com/office/drawing/2014/main" id="{00000000-0008-0000-0200-000003000000}"/>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5328718" y="2652905"/>
            <a:ext cx="1013542" cy="431055"/>
          </a:xfrm>
          <a:prstGeom prst="rect">
            <a:avLst/>
          </a:prstGeom>
        </p:spPr>
      </p:pic>
    </p:spTree>
    <p:extLst>
      <p:ext uri="{BB962C8B-B14F-4D97-AF65-F5344CB8AC3E}">
        <p14:creationId xmlns:p14="http://schemas.microsoft.com/office/powerpoint/2010/main" val="218768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004D-DEB8-F764-15BE-4BBD33545FD5}"/>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A0D092FD-2105-FD6C-3120-F30106092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21219B3A-F353-F2CB-B1FC-822B80096FAB}"/>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8D35535B-2E80-7DAA-F86E-94D7961DCF43}"/>
              </a:ext>
            </a:extLst>
          </p:cNvPr>
          <p:cNvSpPr txBox="1"/>
          <p:nvPr/>
        </p:nvSpPr>
        <p:spPr>
          <a:xfrm>
            <a:off x="1554480" y="391406"/>
            <a:ext cx="8574786" cy="584775"/>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dirty="0"/>
              <a:t>Benchmarking </a:t>
            </a:r>
          </a:p>
        </p:txBody>
      </p:sp>
      <p:grpSp>
        <p:nvGrpSpPr>
          <p:cNvPr id="4" name="object 6">
            <a:extLst>
              <a:ext uri="{FF2B5EF4-FFF2-40B4-BE49-F238E27FC236}">
                <a16:creationId xmlns:a16="http://schemas.microsoft.com/office/drawing/2014/main" id="{6A75565F-60EF-E259-B053-F1EFCAD0F8F5}"/>
              </a:ext>
            </a:extLst>
          </p:cNvPr>
          <p:cNvGrpSpPr/>
          <p:nvPr/>
        </p:nvGrpSpPr>
        <p:grpSpPr>
          <a:xfrm>
            <a:off x="327297" y="3201274"/>
            <a:ext cx="6180224" cy="2752163"/>
            <a:chOff x="2398776" y="3639312"/>
            <a:chExt cx="9483090" cy="3587750"/>
          </a:xfrm>
        </p:grpSpPr>
        <p:pic>
          <p:nvPicPr>
            <p:cNvPr id="6" name="object 7">
              <a:extLst>
                <a:ext uri="{FF2B5EF4-FFF2-40B4-BE49-F238E27FC236}">
                  <a16:creationId xmlns:a16="http://schemas.microsoft.com/office/drawing/2014/main" id="{6E5A3B04-FCAF-16E6-EA32-EAF26EFB2493}"/>
                </a:ext>
              </a:extLst>
            </p:cNvPr>
            <p:cNvPicPr/>
            <p:nvPr/>
          </p:nvPicPr>
          <p:blipFill>
            <a:blip r:embed="rId4" cstate="print"/>
            <a:stretch>
              <a:fillRect/>
            </a:stretch>
          </p:blipFill>
          <p:spPr>
            <a:xfrm>
              <a:off x="2398776" y="3639312"/>
              <a:ext cx="7391400" cy="3282696"/>
            </a:xfrm>
            <a:prstGeom prst="rect">
              <a:avLst/>
            </a:prstGeom>
          </p:spPr>
        </p:pic>
        <p:sp>
          <p:nvSpPr>
            <p:cNvPr id="9" name="object 8">
              <a:extLst>
                <a:ext uri="{FF2B5EF4-FFF2-40B4-BE49-F238E27FC236}">
                  <a16:creationId xmlns:a16="http://schemas.microsoft.com/office/drawing/2014/main" id="{675CC458-4243-A160-82A7-70251630C82D}"/>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1" name="object 18">
            <a:extLst>
              <a:ext uri="{FF2B5EF4-FFF2-40B4-BE49-F238E27FC236}">
                <a16:creationId xmlns:a16="http://schemas.microsoft.com/office/drawing/2014/main" id="{696EC6AB-FECF-FC6B-8F32-268819CF71EB}"/>
              </a:ext>
            </a:extLst>
          </p:cNvPr>
          <p:cNvPicPr/>
          <p:nvPr/>
        </p:nvPicPr>
        <p:blipFill>
          <a:blip r:embed="rId5" cstate="print"/>
          <a:stretch>
            <a:fillRect/>
          </a:stretch>
        </p:blipFill>
        <p:spPr>
          <a:xfrm>
            <a:off x="1910349" y="2053481"/>
            <a:ext cx="1791197" cy="1681130"/>
          </a:xfrm>
          <a:prstGeom prst="rect">
            <a:avLst/>
          </a:prstGeom>
        </p:spPr>
      </p:pic>
      <p:pic>
        <p:nvPicPr>
          <p:cNvPr id="12" name="object 21">
            <a:extLst>
              <a:ext uri="{FF2B5EF4-FFF2-40B4-BE49-F238E27FC236}">
                <a16:creationId xmlns:a16="http://schemas.microsoft.com/office/drawing/2014/main" id="{DA168F6B-1D13-01A0-3217-9260DABC621E}"/>
              </a:ext>
            </a:extLst>
          </p:cNvPr>
          <p:cNvPicPr/>
          <p:nvPr/>
        </p:nvPicPr>
        <p:blipFill>
          <a:blip r:embed="rId6" cstate="print"/>
          <a:stretch>
            <a:fillRect/>
          </a:stretch>
        </p:blipFill>
        <p:spPr>
          <a:xfrm>
            <a:off x="584145" y="2894046"/>
            <a:ext cx="1050294" cy="1102285"/>
          </a:xfrm>
          <a:prstGeom prst="rect">
            <a:avLst/>
          </a:prstGeom>
        </p:spPr>
      </p:pic>
      <p:sp>
        <p:nvSpPr>
          <p:cNvPr id="14" name="Rectangle 13">
            <a:extLst>
              <a:ext uri="{FF2B5EF4-FFF2-40B4-BE49-F238E27FC236}">
                <a16:creationId xmlns:a16="http://schemas.microsoft.com/office/drawing/2014/main" id="{0A220E74-D9E9-11FD-2910-7AFE5E37F9EB}"/>
              </a:ext>
            </a:extLst>
          </p:cNvPr>
          <p:cNvSpPr/>
          <p:nvPr/>
        </p:nvSpPr>
        <p:spPr>
          <a:xfrm>
            <a:off x="4082148" y="3803100"/>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object 6">
            <a:extLst>
              <a:ext uri="{FF2B5EF4-FFF2-40B4-BE49-F238E27FC236}">
                <a16:creationId xmlns:a16="http://schemas.microsoft.com/office/drawing/2014/main" id="{506A5850-34A8-F78C-A43A-D7665246F2A0}"/>
              </a:ext>
            </a:extLst>
          </p:cNvPr>
          <p:cNvGrpSpPr/>
          <p:nvPr/>
        </p:nvGrpSpPr>
        <p:grpSpPr>
          <a:xfrm>
            <a:off x="6647121" y="3124448"/>
            <a:ext cx="6180224" cy="2752163"/>
            <a:chOff x="2398776" y="3639312"/>
            <a:chExt cx="9483090" cy="3587750"/>
          </a:xfrm>
        </p:grpSpPr>
        <p:pic>
          <p:nvPicPr>
            <p:cNvPr id="7" name="object 7">
              <a:extLst>
                <a:ext uri="{FF2B5EF4-FFF2-40B4-BE49-F238E27FC236}">
                  <a16:creationId xmlns:a16="http://schemas.microsoft.com/office/drawing/2014/main" id="{585E5FC0-3FEB-C0D5-6CC5-894CFE0B3B43}"/>
                </a:ext>
              </a:extLst>
            </p:cNvPr>
            <p:cNvPicPr/>
            <p:nvPr/>
          </p:nvPicPr>
          <p:blipFill>
            <a:blip r:embed="rId4" cstate="print"/>
            <a:stretch>
              <a:fillRect/>
            </a:stretch>
          </p:blipFill>
          <p:spPr>
            <a:xfrm>
              <a:off x="2398776" y="3639312"/>
              <a:ext cx="7391400" cy="3282696"/>
            </a:xfrm>
            <a:prstGeom prst="rect">
              <a:avLst/>
            </a:prstGeom>
          </p:spPr>
        </p:pic>
        <p:sp>
          <p:nvSpPr>
            <p:cNvPr id="8" name="object 8">
              <a:extLst>
                <a:ext uri="{FF2B5EF4-FFF2-40B4-BE49-F238E27FC236}">
                  <a16:creationId xmlns:a16="http://schemas.microsoft.com/office/drawing/2014/main" id="{BFCF47CB-24EF-F8FB-A1D1-5F8537ACE967}"/>
                </a:ext>
              </a:extLst>
            </p:cNvPr>
            <p:cNvSpPr/>
            <p:nvPr/>
          </p:nvSpPr>
          <p:spPr>
            <a:xfrm>
              <a:off x="3906012" y="6853428"/>
              <a:ext cx="7970520" cy="368935"/>
            </a:xfrm>
            <a:custGeom>
              <a:avLst/>
              <a:gdLst/>
              <a:ahLst/>
              <a:cxnLst/>
              <a:rect l="l" t="t" r="r" b="b"/>
              <a:pathLst>
                <a:path w="7970520" h="368934">
                  <a:moveTo>
                    <a:pt x="0" y="368807"/>
                  </a:moveTo>
                  <a:lnTo>
                    <a:pt x="7970520" y="368807"/>
                  </a:lnTo>
                  <a:lnTo>
                    <a:pt x="7970520" y="0"/>
                  </a:lnTo>
                  <a:lnTo>
                    <a:pt x="0" y="0"/>
                  </a:lnTo>
                  <a:lnTo>
                    <a:pt x="0" y="368807"/>
                  </a:lnTo>
                  <a:close/>
                </a:path>
              </a:pathLst>
            </a:custGeom>
            <a:ln w="9523">
              <a:solidFill>
                <a:srgbClr val="FFFFFF"/>
              </a:solidFill>
            </a:ln>
          </p:spPr>
          <p:txBody>
            <a:bodyPr wrap="square" lIns="0" tIns="0" rIns="0" bIns="0" rtlCol="0"/>
            <a:lstStyle/>
            <a:p>
              <a:pPr algn="ctr"/>
              <a:endParaRPr/>
            </a:p>
          </p:txBody>
        </p:sp>
      </p:grpSp>
      <p:pic>
        <p:nvPicPr>
          <p:cNvPr id="13" name="object 20">
            <a:extLst>
              <a:ext uri="{FF2B5EF4-FFF2-40B4-BE49-F238E27FC236}">
                <a16:creationId xmlns:a16="http://schemas.microsoft.com/office/drawing/2014/main" id="{308545D9-55B4-D6C5-A1D1-E235FEEFC36A}"/>
              </a:ext>
            </a:extLst>
          </p:cNvPr>
          <p:cNvPicPr/>
          <p:nvPr/>
        </p:nvPicPr>
        <p:blipFill>
          <a:blip r:embed="rId7" cstate="print"/>
          <a:stretch>
            <a:fillRect/>
          </a:stretch>
        </p:blipFill>
        <p:spPr>
          <a:xfrm>
            <a:off x="10217087" y="3440479"/>
            <a:ext cx="923359" cy="814550"/>
          </a:xfrm>
          <a:prstGeom prst="rect">
            <a:avLst/>
          </a:prstGeom>
        </p:spPr>
      </p:pic>
      <p:pic>
        <p:nvPicPr>
          <p:cNvPr id="15" name="object 18">
            <a:extLst>
              <a:ext uri="{FF2B5EF4-FFF2-40B4-BE49-F238E27FC236}">
                <a16:creationId xmlns:a16="http://schemas.microsoft.com/office/drawing/2014/main" id="{D7E25AF6-C90D-FE3E-EAF8-CAFBB7818C55}"/>
              </a:ext>
            </a:extLst>
          </p:cNvPr>
          <p:cNvPicPr/>
          <p:nvPr/>
        </p:nvPicPr>
        <p:blipFill>
          <a:blip r:embed="rId5" cstate="print"/>
          <a:stretch>
            <a:fillRect/>
          </a:stretch>
        </p:blipFill>
        <p:spPr>
          <a:xfrm>
            <a:off x="8249235" y="2053481"/>
            <a:ext cx="1791197" cy="1681130"/>
          </a:xfrm>
          <a:prstGeom prst="rect">
            <a:avLst/>
          </a:prstGeom>
        </p:spPr>
      </p:pic>
      <p:pic>
        <p:nvPicPr>
          <p:cNvPr id="17" name="object 21">
            <a:extLst>
              <a:ext uri="{FF2B5EF4-FFF2-40B4-BE49-F238E27FC236}">
                <a16:creationId xmlns:a16="http://schemas.microsoft.com/office/drawing/2014/main" id="{772217E4-CA33-3516-6351-C660BCDD7C8B}"/>
              </a:ext>
            </a:extLst>
          </p:cNvPr>
          <p:cNvPicPr/>
          <p:nvPr/>
        </p:nvPicPr>
        <p:blipFill>
          <a:blip r:embed="rId6" cstate="print"/>
          <a:stretch>
            <a:fillRect/>
          </a:stretch>
        </p:blipFill>
        <p:spPr>
          <a:xfrm>
            <a:off x="6923031" y="2894046"/>
            <a:ext cx="1050294" cy="1102285"/>
          </a:xfrm>
          <a:prstGeom prst="rect">
            <a:avLst/>
          </a:prstGeom>
        </p:spPr>
      </p:pic>
      <p:sp>
        <p:nvSpPr>
          <p:cNvPr id="20" name="Rectangle 19">
            <a:extLst>
              <a:ext uri="{FF2B5EF4-FFF2-40B4-BE49-F238E27FC236}">
                <a16:creationId xmlns:a16="http://schemas.microsoft.com/office/drawing/2014/main" id="{FA06FB47-A59C-E167-1EFC-40FFB477A86F}"/>
              </a:ext>
            </a:extLst>
          </p:cNvPr>
          <p:cNvSpPr/>
          <p:nvPr/>
        </p:nvSpPr>
        <p:spPr>
          <a:xfrm>
            <a:off x="10419965" y="3800108"/>
            <a:ext cx="485775" cy="182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bject 12">
            <a:extLst>
              <a:ext uri="{FF2B5EF4-FFF2-40B4-BE49-F238E27FC236}">
                <a16:creationId xmlns:a16="http://schemas.microsoft.com/office/drawing/2014/main" id="{44531A75-B49D-0423-33F5-93A6855D85F3}"/>
              </a:ext>
            </a:extLst>
          </p:cNvPr>
          <p:cNvSpPr txBox="1"/>
          <p:nvPr/>
        </p:nvSpPr>
        <p:spPr>
          <a:xfrm>
            <a:off x="745377" y="1420271"/>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Classement par KPI</a:t>
            </a:r>
          </a:p>
        </p:txBody>
      </p:sp>
      <p:sp>
        <p:nvSpPr>
          <p:cNvPr id="22" name="object 12">
            <a:extLst>
              <a:ext uri="{FF2B5EF4-FFF2-40B4-BE49-F238E27FC236}">
                <a16:creationId xmlns:a16="http://schemas.microsoft.com/office/drawing/2014/main" id="{C81FCB71-4D71-9AF8-7B62-14B41F39733B}"/>
              </a:ext>
            </a:extLst>
          </p:cNvPr>
          <p:cNvSpPr txBox="1"/>
          <p:nvPr/>
        </p:nvSpPr>
        <p:spPr>
          <a:xfrm>
            <a:off x="6981726" y="1452438"/>
            <a:ext cx="3697040" cy="289823"/>
          </a:xfrm>
          <a:prstGeom prst="rect">
            <a:avLst/>
          </a:prstGeom>
        </p:spPr>
        <p:txBody>
          <a:bodyPr vert="horz" wrap="square" lIns="0" tIns="12700" rIns="0" bIns="0" rtlCol="0">
            <a:spAutoFit/>
          </a:bodyPr>
          <a:lstStyle/>
          <a:p>
            <a:pPr marL="12700" algn="ctr">
              <a:spcBef>
                <a:spcPts val="100"/>
              </a:spcBef>
            </a:pPr>
            <a:r>
              <a:rPr lang="fr-FR" b="1" dirty="0">
                <a:solidFill>
                  <a:schemeClr val="tx2">
                    <a:lumMod val="50000"/>
                    <a:lumOff val="50000"/>
                  </a:schemeClr>
                </a:solidFill>
                <a:latin typeface="Aptos ExtraBold" panose="020F0502020204030204" pitchFamily="34" charset="0"/>
              </a:rPr>
              <a:t>Méthodologie de l’INT</a:t>
            </a:r>
          </a:p>
        </p:txBody>
      </p:sp>
      <p:cxnSp>
        <p:nvCxnSpPr>
          <p:cNvPr id="24" name="Connecteur droit 23">
            <a:extLst>
              <a:ext uri="{FF2B5EF4-FFF2-40B4-BE49-F238E27FC236}">
                <a16:creationId xmlns:a16="http://schemas.microsoft.com/office/drawing/2014/main" id="{47FF2E24-4664-6CF2-3175-52E0E7D5D05D}"/>
              </a:ext>
            </a:extLst>
          </p:cNvPr>
          <p:cNvCxnSpPr/>
          <p:nvPr/>
        </p:nvCxnSpPr>
        <p:spPr>
          <a:xfrm>
            <a:off x="5841873" y="1480810"/>
            <a:ext cx="73735" cy="5134594"/>
          </a:xfrm>
          <a:prstGeom prst="line">
            <a:avLst/>
          </a:prstGeom>
          <a:ln>
            <a:prstDash val="lgDash"/>
          </a:ln>
        </p:spPr>
        <p:style>
          <a:lnRef idx="2">
            <a:schemeClr val="accent1"/>
          </a:lnRef>
          <a:fillRef idx="0">
            <a:schemeClr val="accent1"/>
          </a:fillRef>
          <a:effectRef idx="1">
            <a:schemeClr val="accent1"/>
          </a:effectRef>
          <a:fontRef idx="minor">
            <a:schemeClr val="tx1"/>
          </a:fontRef>
        </p:style>
      </p:cxnSp>
      <p:pic>
        <p:nvPicPr>
          <p:cNvPr id="3" name="Image 2" descr="Une image contenant orange, texte, Police, Graphique&#10;&#10;Le contenu généré par l’IA peut être incorrect.">
            <a:extLst>
              <a:ext uri="{FF2B5EF4-FFF2-40B4-BE49-F238E27FC236}">
                <a16:creationId xmlns:a16="http://schemas.microsoft.com/office/drawing/2014/main" id="{D9057F91-1A43-6619-69DC-9DEC73A95A9D}"/>
              </a:ext>
            </a:extLst>
          </p:cNvPr>
          <p:cNvPicPr>
            <a:picLocks noChangeAspect="1"/>
          </p:cNvPicPr>
          <p:nvPr/>
        </p:nvPicPr>
        <p:blipFill>
          <a:blip r:embed="rId8"/>
          <a:stretch>
            <a:fillRect/>
          </a:stretch>
        </p:blipFill>
        <p:spPr>
          <a:xfrm>
            <a:off x="10464294" y="3689725"/>
            <a:ext cx="397115" cy="395293"/>
          </a:xfrm>
          <a:prstGeom prst="rect">
            <a:avLst/>
          </a:prstGeom>
        </p:spPr>
      </p:pic>
      <p:pic>
        <p:nvPicPr>
          <p:cNvPr id="16" name="Picture 8">
            <a:extLst>
              <a:ext uri="{FF2B5EF4-FFF2-40B4-BE49-F238E27FC236}">
                <a16:creationId xmlns:a16="http://schemas.microsoft.com/office/drawing/2014/main" id="{6B8091C7-99D4-6EC6-DDA1-310A5E166D29}"/>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8613477" y="2719175"/>
            <a:ext cx="1063164" cy="512677"/>
          </a:xfrm>
          <a:prstGeom prst="rect">
            <a:avLst/>
          </a:prstGeom>
        </p:spPr>
      </p:pic>
      <p:pic>
        <p:nvPicPr>
          <p:cNvPr id="23" name="Picture 2">
            <a:extLst>
              <a:ext uri="{FF2B5EF4-FFF2-40B4-BE49-F238E27FC236}">
                <a16:creationId xmlns:a16="http://schemas.microsoft.com/office/drawing/2014/main" id="{7762DB78-2938-51E8-B202-EC35B2F29F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9513" y="3254820"/>
            <a:ext cx="634760" cy="371318"/>
          </a:xfrm>
          <a:prstGeom prst="rect">
            <a:avLst/>
          </a:prstGeom>
        </p:spPr>
      </p:pic>
      <p:pic>
        <p:nvPicPr>
          <p:cNvPr id="26" name="object 21">
            <a:extLst>
              <a:ext uri="{FF2B5EF4-FFF2-40B4-BE49-F238E27FC236}">
                <a16:creationId xmlns:a16="http://schemas.microsoft.com/office/drawing/2014/main" id="{F8947FB0-E3B2-91FB-5D15-BE5FF34D469B}"/>
              </a:ext>
            </a:extLst>
          </p:cNvPr>
          <p:cNvPicPr/>
          <p:nvPr/>
        </p:nvPicPr>
        <p:blipFill>
          <a:blip r:embed="rId6" cstate="print"/>
          <a:stretch>
            <a:fillRect/>
          </a:stretch>
        </p:blipFill>
        <p:spPr>
          <a:xfrm>
            <a:off x="3833377" y="3081924"/>
            <a:ext cx="1050294" cy="1102285"/>
          </a:xfrm>
          <a:prstGeom prst="rect">
            <a:avLst/>
          </a:prstGeom>
        </p:spPr>
      </p:pic>
      <p:pic>
        <p:nvPicPr>
          <p:cNvPr id="27" name="Picture 2">
            <a:extLst>
              <a:ext uri="{FF2B5EF4-FFF2-40B4-BE49-F238E27FC236}">
                <a16:creationId xmlns:a16="http://schemas.microsoft.com/office/drawing/2014/main" id="{DD1CC4EA-713C-7425-3D35-302D936EBC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9572" y="3476436"/>
            <a:ext cx="634760" cy="371318"/>
          </a:xfrm>
          <a:prstGeom prst="rect">
            <a:avLst/>
          </a:prstGeom>
        </p:spPr>
      </p:pic>
      <p:pic>
        <p:nvPicPr>
          <p:cNvPr id="28" name="Image 27" descr="Une image contenant orange, texte, Police, Graphique&#10;&#10;Le contenu généré par l’IA peut être incorrect.">
            <a:extLst>
              <a:ext uri="{FF2B5EF4-FFF2-40B4-BE49-F238E27FC236}">
                <a16:creationId xmlns:a16="http://schemas.microsoft.com/office/drawing/2014/main" id="{1BCDFEA4-33FE-7C29-FE60-6723307DE33F}"/>
              </a:ext>
            </a:extLst>
          </p:cNvPr>
          <p:cNvPicPr>
            <a:picLocks noChangeAspect="1"/>
          </p:cNvPicPr>
          <p:nvPr/>
        </p:nvPicPr>
        <p:blipFill>
          <a:blip r:embed="rId8"/>
          <a:stretch>
            <a:fillRect/>
          </a:stretch>
        </p:blipFill>
        <p:spPr>
          <a:xfrm>
            <a:off x="862369" y="3236995"/>
            <a:ext cx="454816" cy="452730"/>
          </a:xfrm>
          <a:prstGeom prst="rect">
            <a:avLst/>
          </a:prstGeom>
        </p:spPr>
      </p:pic>
      <p:pic>
        <p:nvPicPr>
          <p:cNvPr id="25" name="Picture 8">
            <a:extLst>
              <a:ext uri="{FF2B5EF4-FFF2-40B4-BE49-F238E27FC236}">
                <a16:creationId xmlns:a16="http://schemas.microsoft.com/office/drawing/2014/main" id="{88A1646B-85CC-98DC-0CCB-BD0E086F76DB}"/>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258799" y="2719175"/>
            <a:ext cx="1016920" cy="473532"/>
          </a:xfrm>
          <a:prstGeom prst="rect">
            <a:avLst/>
          </a:prstGeom>
        </p:spPr>
      </p:pic>
    </p:spTree>
    <p:extLst>
      <p:ext uri="{BB962C8B-B14F-4D97-AF65-F5344CB8AC3E}">
        <p14:creationId xmlns:p14="http://schemas.microsoft.com/office/powerpoint/2010/main" val="2587001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4AFD1-99CE-A9C5-F6B0-63FBFD1F260F}"/>
            </a:ext>
          </a:extLst>
        </p:cNvPr>
        <p:cNvGrpSpPr/>
        <p:nvPr/>
      </p:nvGrpSpPr>
      <p:grpSpPr>
        <a:xfrm>
          <a:off x="0" y="0"/>
          <a:ext cx="0" cy="0"/>
          <a:chOff x="0" y="0"/>
          <a:chExt cx="0" cy="0"/>
        </a:xfrm>
      </p:grpSpPr>
      <p:pic>
        <p:nvPicPr>
          <p:cNvPr id="18" name="Picture 4" descr="Telcotec Tunisie | LinkedIn">
            <a:extLst>
              <a:ext uri="{FF2B5EF4-FFF2-40B4-BE49-F238E27FC236}">
                <a16:creationId xmlns:a16="http://schemas.microsoft.com/office/drawing/2014/main" id="{49CFB1C5-E4BA-1AAB-22F2-83C29C9C5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8596" y="45425"/>
            <a:ext cx="1065276" cy="1065276"/>
          </a:xfrm>
          <a:prstGeom prst="rect">
            <a:avLst/>
          </a:prstGeom>
          <a:noFill/>
          <a:extLst>
            <a:ext uri="{909E8E84-426E-40DD-AFC4-6F175D3DCCD1}">
              <a14:hiddenFill xmlns:a14="http://schemas.microsoft.com/office/drawing/2010/main">
                <a:solidFill>
                  <a:srgbClr val="FFFFFF"/>
                </a:solidFill>
              </a14:hiddenFill>
            </a:ext>
          </a:extLst>
        </p:spPr>
      </p:pic>
      <p:pic>
        <p:nvPicPr>
          <p:cNvPr id="19" name="object 11">
            <a:extLst>
              <a:ext uri="{FF2B5EF4-FFF2-40B4-BE49-F238E27FC236}">
                <a16:creationId xmlns:a16="http://schemas.microsoft.com/office/drawing/2014/main" id="{A45428E9-002A-E557-899C-10E35AABC2F9}"/>
              </a:ext>
            </a:extLst>
          </p:cNvPr>
          <p:cNvPicPr/>
          <p:nvPr/>
        </p:nvPicPr>
        <p:blipFill>
          <a:blip r:embed="rId3" cstate="print"/>
          <a:stretch>
            <a:fillRect/>
          </a:stretch>
        </p:blipFill>
        <p:spPr>
          <a:xfrm>
            <a:off x="183254" y="120204"/>
            <a:ext cx="1158240" cy="829932"/>
          </a:xfrm>
          <a:prstGeom prst="rect">
            <a:avLst/>
          </a:prstGeom>
        </p:spPr>
      </p:pic>
      <p:sp>
        <p:nvSpPr>
          <p:cNvPr id="5" name="ZoneTexte 4">
            <a:extLst>
              <a:ext uri="{FF2B5EF4-FFF2-40B4-BE49-F238E27FC236}">
                <a16:creationId xmlns:a16="http://schemas.microsoft.com/office/drawing/2014/main" id="{DB4700B5-116B-D4C4-E4F0-35A0E84AE57F}"/>
              </a:ext>
            </a:extLst>
          </p:cNvPr>
          <p:cNvSpPr txBox="1"/>
          <p:nvPr/>
        </p:nvSpPr>
        <p:spPr>
          <a:xfrm>
            <a:off x="839755" y="391406"/>
            <a:ext cx="10258841" cy="523220"/>
          </a:xfrm>
          <a:prstGeom prst="rect">
            <a:avLst/>
          </a:prstGeom>
          <a:noFill/>
        </p:spPr>
        <p:txBody>
          <a:bodyPr wrap="square">
            <a:spAutoFit/>
          </a:bodyPr>
          <a:lstStyle>
            <a:defPPr>
              <a:defRPr lang="fr-FR"/>
            </a:defPPr>
            <a:lvl1pPr algn="ctr">
              <a:defRPr sz="3200" b="1">
                <a:solidFill>
                  <a:schemeClr val="bg2">
                    <a:lumMod val="25000"/>
                  </a:schemeClr>
                </a:solidFill>
                <a:latin typeface="Aptos Display" panose="020B0004020202020204" pitchFamily="34" charset="0"/>
              </a:defRPr>
            </a:lvl1pPr>
          </a:lstStyle>
          <a:p>
            <a:r>
              <a:rPr lang="fr-FR" sz="2800" dirty="0"/>
              <a:t>Benchmarking: Classement par indicateur de performance </a:t>
            </a:r>
          </a:p>
        </p:txBody>
      </p:sp>
      <p:pic>
        <p:nvPicPr>
          <p:cNvPr id="7" name="Image 6" descr="Une image contenant texte, capture d’écran, nombre, Parallèle&#10;&#10;Le contenu généré par l’IA peut être incorrect.">
            <a:extLst>
              <a:ext uri="{FF2B5EF4-FFF2-40B4-BE49-F238E27FC236}">
                <a16:creationId xmlns:a16="http://schemas.microsoft.com/office/drawing/2014/main" id="{9D613264-14D6-4273-A34A-DC1929EA8F69}"/>
              </a:ext>
            </a:extLst>
          </p:cNvPr>
          <p:cNvPicPr>
            <a:picLocks noChangeAspect="1"/>
          </p:cNvPicPr>
          <p:nvPr/>
        </p:nvPicPr>
        <p:blipFill>
          <a:blip r:embed="rId4"/>
          <a:stretch>
            <a:fillRect/>
          </a:stretch>
        </p:blipFill>
        <p:spPr>
          <a:xfrm>
            <a:off x="1536018" y="950136"/>
            <a:ext cx="9119964" cy="5723863"/>
          </a:xfrm>
          <a:prstGeom prst="rect">
            <a:avLst/>
          </a:prstGeom>
        </p:spPr>
      </p:pic>
    </p:spTree>
    <p:extLst>
      <p:ext uri="{BB962C8B-B14F-4D97-AF65-F5344CB8AC3E}">
        <p14:creationId xmlns:p14="http://schemas.microsoft.com/office/powerpoint/2010/main" val="7584945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2280</TotalTime>
  <Words>1021</Words>
  <Application>Microsoft Office PowerPoint</Application>
  <PresentationFormat>Grand écran</PresentationFormat>
  <Paragraphs>165</Paragraphs>
  <Slides>23</Slides>
  <Notes>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Aptos</vt:lpstr>
      <vt:lpstr>Aptos Display</vt:lpstr>
      <vt:lpstr>Aptos ExtraBold</vt:lpstr>
      <vt:lpstr>Arial</vt:lpstr>
      <vt:lpstr>Cambria</vt:lpstr>
      <vt:lpstr>Nunito Light</vt:lpstr>
      <vt:lpstr>Verdana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User2</dc:creator>
  <cp:lastModifiedBy>User2</cp:lastModifiedBy>
  <cp:revision>290</cp:revision>
  <dcterms:created xsi:type="dcterms:W3CDTF">2026-01-06T07:46:56Z</dcterms:created>
  <dcterms:modified xsi:type="dcterms:W3CDTF">2026-02-24T09:31:40Z</dcterms:modified>
</cp:coreProperties>
</file>