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7.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73" r:id="rId2"/>
    <p:sldId id="275" r:id="rId3"/>
    <p:sldId id="276" r:id="rId4"/>
    <p:sldId id="274" r:id="rId5"/>
    <p:sldId id="278" r:id="rId6"/>
    <p:sldId id="279" r:id="rId7"/>
    <p:sldId id="280" r:id="rId8"/>
    <p:sldId id="305" r:id="rId9"/>
    <p:sldId id="281" r:id="rId10"/>
    <p:sldId id="306" r:id="rId11"/>
    <p:sldId id="310" r:id="rId12"/>
    <p:sldId id="307" r:id="rId13"/>
    <p:sldId id="282" r:id="rId14"/>
    <p:sldId id="284" r:id="rId15"/>
    <p:sldId id="285" r:id="rId16"/>
    <p:sldId id="286" r:id="rId17"/>
    <p:sldId id="287" r:id="rId18"/>
    <p:sldId id="308" r:id="rId19"/>
    <p:sldId id="309" r:id="rId20"/>
    <p:sldId id="288" r:id="rId21"/>
    <p:sldId id="289" r:id="rId22"/>
    <p:sldId id="290" r:id="rId23"/>
    <p:sldId id="291" r:id="rId24"/>
    <p:sldId id="300" r:id="rId25"/>
    <p:sldId id="293" r:id="rId26"/>
    <p:sldId id="294" r:id="rId27"/>
    <p:sldId id="295" r:id="rId28"/>
    <p:sldId id="296" r:id="rId29"/>
    <p:sldId id="297" r:id="rId30"/>
    <p:sldId id="299" r:id="rId31"/>
    <p:sldId id="298" r:id="rId32"/>
    <p:sldId id="301" r:id="rId33"/>
    <p:sldId id="304" r:id="rId34"/>
    <p:sldId id="302" r:id="rId35"/>
    <p:sldId id="303" r:id="rId3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500"/>
    <a:srgbClr val="AAD3DF"/>
    <a:srgbClr val="FFBC00"/>
    <a:srgbClr val="9BE69D"/>
    <a:srgbClr val="FFCE00"/>
    <a:srgbClr val="FFF0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5033" autoAdjust="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er2\Desktop\Benchmarking\Grand%20TUNIS\Rapport_d&#233;taill&#233;_Grand_Tuni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RSCP Average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barChart>
        <c:barDir val="bar"/>
        <c:grouping val="clustered"/>
        <c:varyColors val="0"/>
        <c:ser>
          <c:idx val="0"/>
          <c:order val="0"/>
          <c:tx>
            <c:strRef>
              <c:f>'Couverture 3G'!$C$15</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D06E-4361-B1C5-70D7B9A72CD2}"/>
              </c:ext>
            </c:extLst>
          </c:dPt>
          <c:dPt>
            <c:idx val="1"/>
            <c:invertIfNegative val="0"/>
            <c:bubble3D val="0"/>
            <c:spPr>
              <a:solidFill>
                <a:srgbClr val="FF0000"/>
              </a:solidFill>
              <a:ln>
                <a:noFill/>
              </a:ln>
              <a:effectLst/>
            </c:spPr>
            <c:extLst>
              <c:ext xmlns:c16="http://schemas.microsoft.com/office/drawing/2014/chart" uri="{C3380CC4-5D6E-409C-BE32-E72D297353CC}">
                <c16:uniqueId val="{00000003-D06E-4361-B1C5-70D7B9A72CD2}"/>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D06E-4361-B1C5-70D7B9A72CD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3G'!$C$16</c:f>
              <c:numCache>
                <c:formatCode>General</c:formatCode>
                <c:ptCount val="1"/>
                <c:pt idx="0">
                  <c:v>-65.73</c:v>
                </c:pt>
              </c:numCache>
            </c:numRef>
          </c:val>
          <c:extLst>
            <c:ext xmlns:c16="http://schemas.microsoft.com/office/drawing/2014/chart" uri="{C3380CC4-5D6E-409C-BE32-E72D297353CC}">
              <c16:uniqueId val="{00000006-D06E-4361-B1C5-70D7B9A72CD2}"/>
            </c:ext>
          </c:extLst>
        </c:ser>
        <c:ser>
          <c:idx val="1"/>
          <c:order val="1"/>
          <c:tx>
            <c:strRef>
              <c:f>'Couverture 3G'!$D$15</c:f>
              <c:strCache>
                <c:ptCount val="1"/>
                <c:pt idx="0">
                  <c:v>OO</c:v>
                </c:pt>
              </c:strCache>
            </c:strRef>
          </c:tx>
          <c:spPr>
            <a:solidFill>
              <a:srgbClr val="EE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3G'!$D$16</c:f>
              <c:numCache>
                <c:formatCode>General</c:formatCode>
                <c:ptCount val="1"/>
                <c:pt idx="0">
                  <c:v>-68.77</c:v>
                </c:pt>
              </c:numCache>
            </c:numRef>
          </c:val>
          <c:extLst>
            <c:ext xmlns:c16="http://schemas.microsoft.com/office/drawing/2014/chart" uri="{C3380CC4-5D6E-409C-BE32-E72D297353CC}">
              <c16:uniqueId val="{00000007-D06E-4361-B1C5-70D7B9A72CD2}"/>
            </c:ext>
          </c:extLst>
        </c:ser>
        <c:ser>
          <c:idx val="2"/>
          <c:order val="2"/>
          <c:tx>
            <c:strRef>
              <c:f>'Couverture 3G'!$E$15</c:f>
              <c:strCache>
                <c:ptCount val="1"/>
                <c:pt idx="0">
                  <c:v>OR</c:v>
                </c:pt>
              </c:strCache>
            </c:strRef>
          </c:tx>
          <c:spPr>
            <a:solidFill>
              <a:srgbClr val="ED7D3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3G'!$E$16</c:f>
              <c:numCache>
                <c:formatCode>General</c:formatCode>
                <c:ptCount val="1"/>
                <c:pt idx="0">
                  <c:v>-81.260000000000005</c:v>
                </c:pt>
              </c:numCache>
            </c:numRef>
          </c:val>
          <c:extLst>
            <c:ext xmlns:c16="http://schemas.microsoft.com/office/drawing/2014/chart" uri="{C3380CC4-5D6E-409C-BE32-E72D297353CC}">
              <c16:uniqueId val="{00000008-D06E-4361-B1C5-70D7B9A72CD2}"/>
            </c:ext>
          </c:extLst>
        </c:ser>
        <c:dLbls>
          <c:dLblPos val="outEnd"/>
          <c:showLegendKey val="0"/>
          <c:showVal val="1"/>
          <c:showCatName val="0"/>
          <c:showSerName val="0"/>
          <c:showPercent val="0"/>
          <c:showBubbleSize val="0"/>
        </c:dLbls>
        <c:gapWidth val="100"/>
        <c:axId val="293693640"/>
        <c:axId val="293691680"/>
      </c:barChart>
      <c:catAx>
        <c:axId val="293693640"/>
        <c:scaling>
          <c:orientation val="minMax"/>
        </c:scaling>
        <c:delete val="0"/>
        <c:axPos val="l"/>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91680"/>
        <c:crosses val="autoZero"/>
        <c:auto val="1"/>
        <c:lblAlgn val="ctr"/>
        <c:lblOffset val="100"/>
        <c:noMultiLvlLbl val="0"/>
      </c:catAx>
      <c:valAx>
        <c:axId val="293691680"/>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93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 4G'!$G$62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4G'!$G$63</c:f>
              <c:numCache>
                <c:formatCode>General</c:formatCode>
                <c:ptCount val="1"/>
                <c:pt idx="0">
                  <c:v>323.25</c:v>
                </c:pt>
              </c:numCache>
              <c:extLst/>
            </c:numRef>
          </c:val>
          <c:extLst>
            <c:ext xmlns:c16="http://schemas.microsoft.com/office/drawing/2014/chart" uri="{C3380CC4-5D6E-409C-BE32-E72D297353CC}">
              <c16:uniqueId val="{00000000-A0A1-438A-875D-20AA66A9B702}"/>
            </c:ext>
          </c:extLst>
        </c:ser>
        <c:ser>
          <c:idx val="1"/>
          <c:order val="1"/>
          <c:tx>
            <c:strRef>
              <c:f>'HTTP 4G'!$H$62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4G'!$H$63</c:f>
              <c:numCache>
                <c:formatCode>General</c:formatCode>
                <c:ptCount val="1"/>
                <c:pt idx="0">
                  <c:v>348.46</c:v>
                </c:pt>
              </c:numCache>
              <c:extLst/>
            </c:numRef>
          </c:val>
          <c:extLst>
            <c:ext xmlns:c16="http://schemas.microsoft.com/office/drawing/2014/chart" uri="{C3380CC4-5D6E-409C-BE32-E72D297353CC}">
              <c16:uniqueId val="{00000001-A0A1-438A-875D-20AA66A9B702}"/>
            </c:ext>
          </c:extLst>
        </c:ser>
        <c:ser>
          <c:idx val="2"/>
          <c:order val="2"/>
          <c:tx>
            <c:strRef>
              <c:f>'HTTP 4G'!$I$62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4G'!$F$63</c:f>
              <c:strCache>
                <c:ptCount val="1"/>
                <c:pt idx="0">
                  <c:v>MAX RLC DL </c:v>
                </c:pt>
              </c:strCache>
              <c:extLst/>
            </c:strRef>
          </c:cat>
          <c:val>
            <c:numRef>
              <c:f>'HTTP 4G'!$I$63</c:f>
              <c:numCache>
                <c:formatCode>General</c:formatCode>
                <c:ptCount val="1"/>
                <c:pt idx="0">
                  <c:v>293.14</c:v>
                </c:pt>
              </c:numCache>
              <c:extLst/>
            </c:numRef>
          </c:val>
          <c:extLst>
            <c:ext xmlns:c16="http://schemas.microsoft.com/office/drawing/2014/chart" uri="{C3380CC4-5D6E-409C-BE32-E72D297353CC}">
              <c16:uniqueId val="{00000002-A0A1-438A-875D-20AA66A9B702}"/>
            </c:ext>
          </c:extLst>
        </c:ser>
        <c:dLbls>
          <c:dLblPos val="outEnd"/>
          <c:showLegendKey val="0"/>
          <c:showVal val="1"/>
          <c:showCatName val="0"/>
          <c:showSerName val="0"/>
          <c:showPercent val="0"/>
          <c:showBubbleSize val="0"/>
        </c:dLbls>
        <c:gapWidth val="219"/>
        <c:overlap val="-27"/>
        <c:axId val="289981784"/>
        <c:axId val="289986488"/>
      </c:barChart>
      <c:catAx>
        <c:axId val="289981784"/>
        <c:scaling>
          <c:orientation val="minMax"/>
        </c:scaling>
        <c:delete val="1"/>
        <c:axPos val="b"/>
        <c:numFmt formatCode="General" sourceLinked="1"/>
        <c:majorTickMark val="none"/>
        <c:minorTickMark val="none"/>
        <c:tickLblPos val="nextTo"/>
        <c:crossAx val="289986488"/>
        <c:crosses val="autoZero"/>
        <c:auto val="1"/>
        <c:lblAlgn val="ctr"/>
        <c:lblOffset val="100"/>
        <c:noMultiLvlLbl val="0"/>
      </c:catAx>
      <c:valAx>
        <c:axId val="289986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981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FF0000"/>
          </a:solidFill>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'5G'!$J$100</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'5G'!$J$101</c:f>
              <c:numCache>
                <c:formatCode>0.0#</c:formatCode>
                <c:ptCount val="1"/>
                <c:pt idx="0">
                  <c:v>31.35</c:v>
                </c:pt>
              </c:numCache>
            </c:numRef>
          </c:val>
          <c:extLst>
            <c:ext xmlns:c16="http://schemas.microsoft.com/office/drawing/2014/chart" uri="{C3380CC4-5D6E-409C-BE32-E72D297353CC}">
              <c16:uniqueId val="{00000000-F0AF-4293-B733-18CBFDCF0D82}"/>
            </c:ext>
          </c:extLst>
        </c:ser>
        <c:ser>
          <c:idx val="1"/>
          <c:order val="1"/>
          <c:tx>
            <c:strRef>
              <c:f>'5G'!$K$100</c:f>
              <c:strCache>
                <c:ptCount val="1"/>
                <c:pt idx="0">
                  <c:v>OO</c:v>
                </c:pt>
              </c:strCache>
            </c:strRef>
          </c:tx>
          <c:spPr>
            <a:solidFill>
              <a:srgbClr val="FFC000"/>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F0AF-4293-B733-18CBFDCF0D8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'5G'!$K$101</c:f>
              <c:numCache>
                <c:formatCode>0.0#</c:formatCode>
                <c:ptCount val="1"/>
                <c:pt idx="0">
                  <c:v>33.869999999999997</c:v>
                </c:pt>
              </c:numCache>
            </c:numRef>
          </c:val>
          <c:extLst>
            <c:ext xmlns:c16="http://schemas.microsoft.com/office/drawing/2014/chart" uri="{C3380CC4-5D6E-409C-BE32-E72D297353CC}">
              <c16:uniqueId val="{00000003-F0AF-4293-B733-18CBFDCF0D82}"/>
            </c:ext>
          </c:extLst>
        </c:ser>
        <c:ser>
          <c:idx val="2"/>
          <c:order val="2"/>
          <c:tx>
            <c:strRef>
              <c:f>'5G'!$L$100</c:f>
              <c:strCache>
                <c:ptCount val="1"/>
                <c:pt idx="0">
                  <c:v>OR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'5G'!$I$101</c:f>
              <c:strCache>
                <c:ptCount val="1"/>
                <c:pt idx="0">
                  <c:v>av DL User Throughput (SCG) </c:v>
                </c:pt>
              </c:strCache>
            </c:strRef>
          </c:cat>
          <c:val>
            <c:numRef>
              <c:f>'5G'!$L$101</c:f>
              <c:numCache>
                <c:formatCode>0.0#</c:formatCode>
                <c:ptCount val="1"/>
                <c:pt idx="0">
                  <c:v>25.77</c:v>
                </c:pt>
              </c:numCache>
            </c:numRef>
          </c:val>
          <c:extLst>
            <c:ext xmlns:c16="http://schemas.microsoft.com/office/drawing/2014/chart" uri="{C3380CC4-5D6E-409C-BE32-E72D297353CC}">
              <c16:uniqueId val="{00000004-F0AF-4293-B733-18CBFDCF0D82}"/>
            </c:ext>
          </c:extLst>
        </c:ser>
        <c:dLbls>
          <c:showLegendKey val="0"/>
          <c:showVal val="0"/>
          <c:showCatName val="0"/>
          <c:showSerName val="0"/>
          <c:showPercent val="0"/>
          <c:showBubbleSize val="0"/>
        </c:dLbls>
        <c:gapWidth val="219"/>
        <c:overlap val="-27"/>
        <c:axId val="939881535"/>
        <c:axId val="939882015"/>
      </c:barChart>
      <c:catAx>
        <c:axId val="939881535"/>
        <c:scaling>
          <c:orientation val="minMax"/>
        </c:scaling>
        <c:delete val="1"/>
        <c:axPos val="b"/>
        <c:numFmt formatCode="General" sourceLinked="1"/>
        <c:majorTickMark val="none"/>
        <c:minorTickMark val="none"/>
        <c:tickLblPos val="nextTo"/>
        <c:crossAx val="939882015"/>
        <c:crosses val="autoZero"/>
        <c:auto val="1"/>
        <c:lblAlgn val="ctr"/>
        <c:lblOffset val="100"/>
        <c:noMultiLvlLbl val="0"/>
      </c:catAx>
      <c:valAx>
        <c:axId val="93988201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39881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'5G'!$J$100</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'5G'!$J$102</c:f>
              <c:numCache>
                <c:formatCode>0.0#</c:formatCode>
                <c:ptCount val="1"/>
                <c:pt idx="0">
                  <c:v>703.83</c:v>
                </c:pt>
              </c:numCache>
            </c:numRef>
          </c:val>
          <c:extLst>
            <c:ext xmlns:c16="http://schemas.microsoft.com/office/drawing/2014/chart" uri="{C3380CC4-5D6E-409C-BE32-E72D297353CC}">
              <c16:uniqueId val="{00000000-1120-4137-AF71-C91389304578}"/>
            </c:ext>
          </c:extLst>
        </c:ser>
        <c:ser>
          <c:idx val="1"/>
          <c:order val="1"/>
          <c:tx>
            <c:strRef>
              <c:f>'5G'!$K$100</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'5G'!$K$102</c:f>
              <c:numCache>
                <c:formatCode>0.0#</c:formatCode>
                <c:ptCount val="1"/>
                <c:pt idx="0">
                  <c:v>351.08</c:v>
                </c:pt>
              </c:numCache>
            </c:numRef>
          </c:val>
          <c:extLst>
            <c:ext xmlns:c16="http://schemas.microsoft.com/office/drawing/2014/chart" uri="{C3380CC4-5D6E-409C-BE32-E72D297353CC}">
              <c16:uniqueId val="{00000001-1120-4137-AF71-C91389304578}"/>
            </c:ext>
          </c:extLst>
        </c:ser>
        <c:ser>
          <c:idx val="2"/>
          <c:order val="2"/>
          <c:tx>
            <c:strRef>
              <c:f>'5G'!$L$100</c:f>
              <c:strCache>
                <c:ptCount val="1"/>
                <c:pt idx="0">
                  <c:v>OR</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'5G'!$I$102</c:f>
              <c:strCache>
                <c:ptCount val="1"/>
                <c:pt idx="0">
                  <c:v>Peak DL User Throughput (SCG)</c:v>
                </c:pt>
              </c:strCache>
            </c:strRef>
          </c:cat>
          <c:val>
            <c:numRef>
              <c:f>'5G'!$L$102</c:f>
              <c:numCache>
                <c:formatCode>0.0#</c:formatCode>
                <c:ptCount val="1"/>
                <c:pt idx="0">
                  <c:v>300.07</c:v>
                </c:pt>
              </c:numCache>
            </c:numRef>
          </c:val>
          <c:extLst>
            <c:ext xmlns:c16="http://schemas.microsoft.com/office/drawing/2014/chart" uri="{C3380CC4-5D6E-409C-BE32-E72D297353CC}">
              <c16:uniqueId val="{00000002-1120-4137-AF71-C91389304578}"/>
            </c:ext>
          </c:extLst>
        </c:ser>
        <c:dLbls>
          <c:showLegendKey val="0"/>
          <c:showVal val="0"/>
          <c:showCatName val="0"/>
          <c:showSerName val="0"/>
          <c:showPercent val="0"/>
          <c:showBubbleSize val="0"/>
        </c:dLbls>
        <c:gapWidth val="219"/>
        <c:overlap val="-27"/>
        <c:axId val="939881535"/>
        <c:axId val="939882015"/>
      </c:barChart>
      <c:catAx>
        <c:axId val="939881535"/>
        <c:scaling>
          <c:orientation val="minMax"/>
        </c:scaling>
        <c:delete val="1"/>
        <c:axPos val="b"/>
        <c:numFmt formatCode="General" sourceLinked="1"/>
        <c:majorTickMark val="none"/>
        <c:minorTickMark val="none"/>
        <c:tickLblPos val="nextTo"/>
        <c:crossAx val="939882015"/>
        <c:crosses val="autoZero"/>
        <c:auto val="1"/>
        <c:lblAlgn val="ctr"/>
        <c:lblOffset val="100"/>
        <c:noMultiLvlLbl val="0"/>
      </c:catAx>
      <c:valAx>
        <c:axId val="939882015"/>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939881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MO - 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0.10679673250824288"/>
          <c:y val="0.19683194187351996"/>
          <c:w val="0.89320326749175716"/>
          <c:h val="0.7184388155978515"/>
        </c:manualLayout>
      </c:layout>
      <c:barChart>
        <c:barDir val="col"/>
        <c:grouping val="clustered"/>
        <c:varyColors val="0"/>
        <c:ser>
          <c:idx val="0"/>
          <c:order val="0"/>
          <c:tx>
            <c:strRef>
              <c:f>'CS_2G_3G '!$B$69</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'!$B$70</c:f>
              <c:numCache>
                <c:formatCode>0.00</c:formatCode>
                <c:ptCount val="1"/>
                <c:pt idx="0">
                  <c:v>5.62</c:v>
                </c:pt>
              </c:numCache>
            </c:numRef>
          </c:val>
          <c:extLst>
            <c:ext xmlns:c16="http://schemas.microsoft.com/office/drawing/2014/chart" uri="{C3380CC4-5D6E-409C-BE32-E72D297353CC}">
              <c16:uniqueId val="{00000000-08D5-4922-9F8C-C4FF85994666}"/>
            </c:ext>
          </c:extLst>
        </c:ser>
        <c:ser>
          <c:idx val="1"/>
          <c:order val="1"/>
          <c:tx>
            <c:strRef>
              <c:f>'CS_2G_3G '!$C$69</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'!$C$70</c:f>
              <c:numCache>
                <c:formatCode>0.00</c:formatCode>
                <c:ptCount val="1"/>
                <c:pt idx="0">
                  <c:v>2.08</c:v>
                </c:pt>
              </c:numCache>
            </c:numRef>
          </c:val>
          <c:extLst>
            <c:ext xmlns:c16="http://schemas.microsoft.com/office/drawing/2014/chart" uri="{C3380CC4-5D6E-409C-BE32-E72D297353CC}">
              <c16:uniqueId val="{00000001-08D5-4922-9F8C-C4FF85994666}"/>
            </c:ext>
          </c:extLst>
        </c:ser>
        <c:ser>
          <c:idx val="2"/>
          <c:order val="2"/>
          <c:tx>
            <c:strRef>
              <c:f>'CS_2G_3G '!$D$69</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'!$D$70</c:f>
              <c:numCache>
                <c:formatCode>0.00</c:formatCode>
                <c:ptCount val="1"/>
                <c:pt idx="0">
                  <c:v>4.6399999999999997</c:v>
                </c:pt>
              </c:numCache>
            </c:numRef>
          </c:val>
          <c:extLst>
            <c:ext xmlns:c16="http://schemas.microsoft.com/office/drawing/2014/chart" uri="{C3380CC4-5D6E-409C-BE32-E72D297353CC}">
              <c16:uniqueId val="{00000002-08D5-4922-9F8C-C4FF85994666}"/>
            </c:ext>
          </c:extLst>
        </c:ser>
        <c:dLbls>
          <c:dLblPos val="outEnd"/>
          <c:showLegendKey val="0"/>
          <c:showVal val="1"/>
          <c:showCatName val="0"/>
          <c:showSerName val="0"/>
          <c:showPercent val="0"/>
          <c:showBubbleSize val="0"/>
        </c:dLbls>
        <c:gapWidth val="219"/>
        <c:overlap val="-27"/>
        <c:axId val="284900256"/>
        <c:axId val="284898296"/>
      </c:barChart>
      <c:catAx>
        <c:axId val="28490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8296"/>
        <c:crosses val="autoZero"/>
        <c:auto val="1"/>
        <c:lblAlgn val="ctr"/>
        <c:lblOffset val="100"/>
        <c:noMultiLvlLbl val="0"/>
      </c:catAx>
      <c:valAx>
        <c:axId val="284898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2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MT - Call</a:t>
            </a:r>
            <a:r>
              <a:rPr lang="fr-FR" baseline="0"/>
              <a:t> setup time (s)</a:t>
            </a:r>
            <a:endParaRPr lang="fr-F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'!$B$72</c:f>
              <c:strCache>
                <c:ptCount val="1"/>
                <c:pt idx="0">
                  <c:v>TT</c:v>
                </c:pt>
              </c:strCache>
            </c:strRef>
          </c:tx>
          <c:spPr>
            <a:solidFill>
              <a:schemeClr val="accent1"/>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A30A-4C20-89E7-DC95027BCBBD}"/>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3-A30A-4C20-89E7-DC95027BCBB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'!$A$73</c:f>
              <c:strCache>
                <c:ptCount val="1"/>
                <c:pt idx="0">
                  <c:v>Call setup time </c:v>
                </c:pt>
              </c:strCache>
            </c:strRef>
          </c:cat>
          <c:val>
            <c:numRef>
              <c:f>'CS_2G_3G '!$B$73</c:f>
              <c:numCache>
                <c:formatCode>0.00</c:formatCode>
                <c:ptCount val="1"/>
                <c:pt idx="0">
                  <c:v>2.09</c:v>
                </c:pt>
              </c:numCache>
            </c:numRef>
          </c:val>
          <c:extLst>
            <c:ext xmlns:c16="http://schemas.microsoft.com/office/drawing/2014/chart" uri="{C3380CC4-5D6E-409C-BE32-E72D297353CC}">
              <c16:uniqueId val="{00000004-A30A-4C20-89E7-DC95027BCBBD}"/>
            </c:ext>
          </c:extLst>
        </c:ser>
        <c:ser>
          <c:idx val="1"/>
          <c:order val="1"/>
          <c:tx>
            <c:strRef>
              <c:f>'CS_2G_3G '!$C$72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'!$A$73</c:f>
              <c:strCache>
                <c:ptCount val="1"/>
                <c:pt idx="0">
                  <c:v>Call setup time </c:v>
                </c:pt>
              </c:strCache>
            </c:strRef>
          </c:cat>
          <c:val>
            <c:numRef>
              <c:f>'CS_2G_3G '!$C$73</c:f>
              <c:numCache>
                <c:formatCode>0.00</c:formatCode>
                <c:ptCount val="1"/>
                <c:pt idx="0">
                  <c:v>0.48</c:v>
                </c:pt>
              </c:numCache>
            </c:numRef>
          </c:val>
          <c:extLst>
            <c:ext xmlns:c16="http://schemas.microsoft.com/office/drawing/2014/chart" uri="{C3380CC4-5D6E-409C-BE32-E72D297353CC}">
              <c16:uniqueId val="{00000005-A30A-4C20-89E7-DC95027BCBBD}"/>
            </c:ext>
          </c:extLst>
        </c:ser>
        <c:ser>
          <c:idx val="2"/>
          <c:order val="2"/>
          <c:tx>
            <c:strRef>
              <c:f>'CS_2G_3G '!$D$72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'!$A$73</c:f>
              <c:strCache>
                <c:ptCount val="1"/>
                <c:pt idx="0">
                  <c:v>Call setup time </c:v>
                </c:pt>
              </c:strCache>
            </c:strRef>
          </c:cat>
          <c:val>
            <c:numRef>
              <c:f>'CS_2G_3G '!$D$73</c:f>
              <c:numCache>
                <c:formatCode>0.00</c:formatCode>
                <c:ptCount val="1"/>
                <c:pt idx="0">
                  <c:v>1.81</c:v>
                </c:pt>
              </c:numCache>
            </c:numRef>
          </c:val>
          <c:extLst>
            <c:ext xmlns:c16="http://schemas.microsoft.com/office/drawing/2014/chart" uri="{C3380CC4-5D6E-409C-BE32-E72D297353CC}">
              <c16:uniqueId val="{00000006-A30A-4C20-89E7-DC95027BCBBD}"/>
            </c:ext>
          </c:extLst>
        </c:ser>
        <c:dLbls>
          <c:dLblPos val="outEnd"/>
          <c:showLegendKey val="0"/>
          <c:showVal val="1"/>
          <c:showCatName val="0"/>
          <c:showSerName val="0"/>
          <c:showPercent val="0"/>
          <c:showBubbleSize val="0"/>
        </c:dLbls>
        <c:gapWidth val="219"/>
        <c:overlap val="-27"/>
        <c:axId val="286390528"/>
        <c:axId val="286391704"/>
      </c:barChart>
      <c:catAx>
        <c:axId val="28639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391704"/>
        <c:crosses val="autoZero"/>
        <c:auto val="1"/>
        <c:lblAlgn val="ctr"/>
        <c:lblOffset val="100"/>
        <c:noMultiLvlLbl val="0"/>
      </c:catAx>
      <c:valAx>
        <c:axId val="2863917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639052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MO - MOS Average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'!$B$124</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'!$B$125</c:f>
              <c:numCache>
                <c:formatCode>General</c:formatCode>
                <c:ptCount val="1"/>
                <c:pt idx="0">
                  <c:v>3.83</c:v>
                </c:pt>
              </c:numCache>
            </c:numRef>
          </c:val>
          <c:extLst>
            <c:ext xmlns:c16="http://schemas.microsoft.com/office/drawing/2014/chart" uri="{C3380CC4-5D6E-409C-BE32-E72D297353CC}">
              <c16:uniqueId val="{00000000-C843-4478-833D-1466C4217904}"/>
            </c:ext>
          </c:extLst>
        </c:ser>
        <c:ser>
          <c:idx val="1"/>
          <c:order val="1"/>
          <c:tx>
            <c:strRef>
              <c:f>'CS_2G_3G '!$C$124</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'!$C$125</c:f>
              <c:numCache>
                <c:formatCode>General</c:formatCode>
                <c:ptCount val="1"/>
                <c:pt idx="0">
                  <c:v>4.17</c:v>
                </c:pt>
              </c:numCache>
            </c:numRef>
          </c:val>
          <c:extLst>
            <c:ext xmlns:c16="http://schemas.microsoft.com/office/drawing/2014/chart" uri="{C3380CC4-5D6E-409C-BE32-E72D297353CC}">
              <c16:uniqueId val="{00000001-C843-4478-833D-1466C4217904}"/>
            </c:ext>
          </c:extLst>
        </c:ser>
        <c:ser>
          <c:idx val="2"/>
          <c:order val="2"/>
          <c:tx>
            <c:strRef>
              <c:f>'CS_2G_3G '!$D$124</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'!$D$125</c:f>
              <c:numCache>
                <c:formatCode>General</c:formatCode>
                <c:ptCount val="1"/>
                <c:pt idx="0">
                  <c:v>4.1399999999999997</c:v>
                </c:pt>
              </c:numCache>
            </c:numRef>
          </c:val>
          <c:extLst>
            <c:ext xmlns:c16="http://schemas.microsoft.com/office/drawing/2014/chart" uri="{C3380CC4-5D6E-409C-BE32-E72D297353CC}">
              <c16:uniqueId val="{00000002-C843-4478-833D-1466C4217904}"/>
            </c:ext>
          </c:extLst>
        </c:ser>
        <c:dLbls>
          <c:dLblPos val="outEnd"/>
          <c:showLegendKey val="0"/>
          <c:showVal val="1"/>
          <c:showCatName val="0"/>
          <c:showSerName val="0"/>
          <c:showPercent val="0"/>
          <c:showBubbleSize val="0"/>
        </c:dLbls>
        <c:gapWidth val="219"/>
        <c:overlap val="-18"/>
        <c:axId val="284904568"/>
        <c:axId val="284900648"/>
      </c:barChart>
      <c:catAx>
        <c:axId val="28490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648"/>
        <c:crosses val="autoZero"/>
        <c:auto val="1"/>
        <c:lblAlgn val="ctr"/>
        <c:lblOffset val="100"/>
        <c:noMultiLvlLbl val="0"/>
      </c:catAx>
      <c:valAx>
        <c:axId val="284900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4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a:t>MT - MOS Average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'!$B$126</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'!$B$127</c:f>
              <c:numCache>
                <c:formatCode>0.00</c:formatCode>
                <c:ptCount val="1"/>
                <c:pt idx="0">
                  <c:v>3.77</c:v>
                </c:pt>
              </c:numCache>
            </c:numRef>
          </c:val>
          <c:extLst>
            <c:ext xmlns:c16="http://schemas.microsoft.com/office/drawing/2014/chart" uri="{C3380CC4-5D6E-409C-BE32-E72D297353CC}">
              <c16:uniqueId val="{00000000-CD12-4D2B-8843-2D26A0E35311}"/>
            </c:ext>
          </c:extLst>
        </c:ser>
        <c:ser>
          <c:idx val="1"/>
          <c:order val="1"/>
          <c:tx>
            <c:strRef>
              <c:f>'CS_2G_3G '!$C$126</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'!$C$127</c:f>
              <c:numCache>
                <c:formatCode>0.00</c:formatCode>
                <c:ptCount val="1"/>
                <c:pt idx="0">
                  <c:v>4.1100000000000003</c:v>
                </c:pt>
              </c:numCache>
            </c:numRef>
          </c:val>
          <c:extLst>
            <c:ext xmlns:c16="http://schemas.microsoft.com/office/drawing/2014/chart" uri="{C3380CC4-5D6E-409C-BE32-E72D297353CC}">
              <c16:uniqueId val="{00000001-CD12-4D2B-8843-2D26A0E35311}"/>
            </c:ext>
          </c:extLst>
        </c:ser>
        <c:ser>
          <c:idx val="2"/>
          <c:order val="2"/>
          <c:tx>
            <c:strRef>
              <c:f>'CS_2G_3G '!$D$126</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'!$A$127</c:f>
              <c:strCache>
                <c:ptCount val="1"/>
                <c:pt idx="0">
                  <c:v>Audio quality MOS DL </c:v>
                </c:pt>
              </c:strCache>
            </c:strRef>
          </c:cat>
          <c:val>
            <c:numRef>
              <c:f>'CS_2G_3G '!$D$127</c:f>
              <c:numCache>
                <c:formatCode>0.00</c:formatCode>
                <c:ptCount val="1"/>
                <c:pt idx="0">
                  <c:v>4.1500000000000004</c:v>
                </c:pt>
              </c:numCache>
            </c:numRef>
          </c:val>
          <c:extLst>
            <c:ext xmlns:c16="http://schemas.microsoft.com/office/drawing/2014/chart" uri="{C3380CC4-5D6E-409C-BE32-E72D297353CC}">
              <c16:uniqueId val="{00000002-CD12-4D2B-8843-2D26A0E35311}"/>
            </c:ext>
          </c:extLst>
        </c:ser>
        <c:dLbls>
          <c:dLblPos val="outEnd"/>
          <c:showLegendKey val="0"/>
          <c:showVal val="1"/>
          <c:showCatName val="0"/>
          <c:showSerName val="0"/>
          <c:showPercent val="0"/>
          <c:showBubbleSize val="0"/>
        </c:dLbls>
        <c:gapWidth val="219"/>
        <c:overlap val="-20"/>
        <c:axId val="284897512"/>
        <c:axId val="284899472"/>
      </c:barChart>
      <c:catAx>
        <c:axId val="284897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9472"/>
        <c:crosses val="autoZero"/>
        <c:auto val="1"/>
        <c:lblAlgn val="ctr"/>
        <c:lblOffset val="100"/>
        <c:noMultiLvlLbl val="0"/>
      </c:catAx>
      <c:valAx>
        <c:axId val="2848994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751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r-FR"/>
              <a:t>RSRP Average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barChart>
        <c:barDir val="bar"/>
        <c:grouping val="clustered"/>
        <c:varyColors val="0"/>
        <c:ser>
          <c:idx val="0"/>
          <c:order val="0"/>
          <c:tx>
            <c:strRef>
              <c:f>'Couverture 4G'!$C$6</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4G'!$C$7</c:f>
              <c:numCache>
                <c:formatCode>General</c:formatCode>
                <c:ptCount val="1"/>
                <c:pt idx="0">
                  <c:v>-79.150000000000006</c:v>
                </c:pt>
              </c:numCache>
            </c:numRef>
          </c:val>
          <c:extLst>
            <c:ext xmlns:c16="http://schemas.microsoft.com/office/drawing/2014/chart" uri="{C3380CC4-5D6E-409C-BE32-E72D297353CC}">
              <c16:uniqueId val="{00000000-785B-4184-85E9-4072C20CA604}"/>
            </c:ext>
          </c:extLst>
        </c:ser>
        <c:ser>
          <c:idx val="1"/>
          <c:order val="1"/>
          <c:tx>
            <c:strRef>
              <c:f>'Couverture 4G'!$D$6</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4G'!$D$7</c:f>
              <c:numCache>
                <c:formatCode>General</c:formatCode>
                <c:ptCount val="1"/>
                <c:pt idx="0">
                  <c:v>-80.650000000000006</c:v>
                </c:pt>
              </c:numCache>
            </c:numRef>
          </c:val>
          <c:extLst>
            <c:ext xmlns:c16="http://schemas.microsoft.com/office/drawing/2014/chart" uri="{C3380CC4-5D6E-409C-BE32-E72D297353CC}">
              <c16:uniqueId val="{00000001-785B-4184-85E9-4072C20CA604}"/>
            </c:ext>
          </c:extLst>
        </c:ser>
        <c:ser>
          <c:idx val="2"/>
          <c:order val="2"/>
          <c:tx>
            <c:strRef>
              <c:f>'Couverture 4G'!$E$6</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4G'!$E$7</c:f>
              <c:numCache>
                <c:formatCode>General</c:formatCode>
                <c:ptCount val="1"/>
                <c:pt idx="0">
                  <c:v>-80.260000000000005</c:v>
                </c:pt>
              </c:numCache>
            </c:numRef>
          </c:val>
          <c:extLst>
            <c:ext xmlns:c16="http://schemas.microsoft.com/office/drawing/2014/chart" uri="{C3380CC4-5D6E-409C-BE32-E72D297353CC}">
              <c16:uniqueId val="{00000002-785B-4184-85E9-4072C20CA604}"/>
            </c:ext>
          </c:extLst>
        </c:ser>
        <c:dLbls>
          <c:dLblPos val="outEnd"/>
          <c:showLegendKey val="0"/>
          <c:showVal val="1"/>
          <c:showCatName val="0"/>
          <c:showSerName val="0"/>
          <c:showPercent val="0"/>
          <c:showBubbleSize val="0"/>
        </c:dLbls>
        <c:gapWidth val="100"/>
        <c:axId val="293692856"/>
        <c:axId val="295085056"/>
      </c:barChart>
      <c:catAx>
        <c:axId val="293692856"/>
        <c:scaling>
          <c:orientation val="minMax"/>
        </c:scaling>
        <c:delete val="1"/>
        <c:axPos val="l"/>
        <c:numFmt formatCode="General" sourceLinked="1"/>
        <c:majorTickMark val="none"/>
        <c:minorTickMark val="none"/>
        <c:tickLblPos val="nextTo"/>
        <c:crossAx val="295085056"/>
        <c:crosses val="autoZero"/>
        <c:auto val="1"/>
        <c:lblAlgn val="ctr"/>
        <c:lblOffset val="100"/>
        <c:noMultiLvlLbl val="0"/>
      </c:catAx>
      <c:valAx>
        <c:axId val="29508505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928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fr-FR"/>
              <a:t>Rx level Average</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fr-FR"/>
        </a:p>
      </c:txPr>
    </c:title>
    <c:autoTitleDeleted val="0"/>
    <c:plotArea>
      <c:layout/>
      <c:barChart>
        <c:barDir val="bar"/>
        <c:grouping val="clustered"/>
        <c:varyColors val="0"/>
        <c:ser>
          <c:idx val="0"/>
          <c:order val="0"/>
          <c:tx>
            <c:strRef>
              <c:f>'Couverture 2G'!$C$8</c:f>
              <c:strCache>
                <c:ptCount val="1"/>
                <c:pt idx="0">
                  <c:v>TT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2G'!$C$9</c:f>
              <c:numCache>
                <c:formatCode>General</c:formatCode>
                <c:ptCount val="1"/>
                <c:pt idx="0">
                  <c:v>-56.68</c:v>
                </c:pt>
              </c:numCache>
            </c:numRef>
          </c:val>
          <c:extLst>
            <c:ext xmlns:c16="http://schemas.microsoft.com/office/drawing/2014/chart" uri="{C3380CC4-5D6E-409C-BE32-E72D297353CC}">
              <c16:uniqueId val="{00000000-56FC-42A2-B505-4A0811BB7685}"/>
            </c:ext>
          </c:extLst>
        </c:ser>
        <c:ser>
          <c:idx val="1"/>
          <c:order val="1"/>
          <c:tx>
            <c:strRef>
              <c:f>'Couverture 2G'!$D$8</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2G'!$D$9</c:f>
              <c:numCache>
                <c:formatCode>General</c:formatCode>
                <c:ptCount val="1"/>
                <c:pt idx="0">
                  <c:v>-64.569999999999993</c:v>
                </c:pt>
              </c:numCache>
            </c:numRef>
          </c:val>
          <c:extLst>
            <c:ext xmlns:c16="http://schemas.microsoft.com/office/drawing/2014/chart" uri="{C3380CC4-5D6E-409C-BE32-E72D297353CC}">
              <c16:uniqueId val="{00000001-56FC-42A2-B505-4A0811BB7685}"/>
            </c:ext>
          </c:extLst>
        </c:ser>
        <c:ser>
          <c:idx val="2"/>
          <c:order val="2"/>
          <c:tx>
            <c:strRef>
              <c:f>'Couverture 2G'!$E$8</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'Couverture 2G'!$E$9</c:f>
              <c:numCache>
                <c:formatCode>General</c:formatCode>
                <c:ptCount val="1"/>
                <c:pt idx="0">
                  <c:v>-73.5</c:v>
                </c:pt>
              </c:numCache>
            </c:numRef>
          </c:val>
          <c:extLst>
            <c:ext xmlns:c16="http://schemas.microsoft.com/office/drawing/2014/chart" uri="{C3380CC4-5D6E-409C-BE32-E72D297353CC}">
              <c16:uniqueId val="{00000002-56FC-42A2-B505-4A0811BB7685}"/>
            </c:ext>
          </c:extLst>
        </c:ser>
        <c:dLbls>
          <c:dLblPos val="outEnd"/>
          <c:showLegendKey val="0"/>
          <c:showVal val="1"/>
          <c:showCatName val="0"/>
          <c:showSerName val="0"/>
          <c:showPercent val="0"/>
          <c:showBubbleSize val="0"/>
        </c:dLbls>
        <c:gapWidth val="100"/>
        <c:overlap val="-20"/>
        <c:axId val="293681096"/>
        <c:axId val="293686976"/>
      </c:barChart>
      <c:catAx>
        <c:axId val="293681096"/>
        <c:scaling>
          <c:orientation val="minMax"/>
        </c:scaling>
        <c:delete val="1"/>
        <c:axPos val="l"/>
        <c:numFmt formatCode="General" sourceLinked="1"/>
        <c:majorTickMark val="none"/>
        <c:minorTickMark val="none"/>
        <c:tickLblPos val="nextTo"/>
        <c:crossAx val="293686976"/>
        <c:crosses val="autoZero"/>
        <c:auto val="1"/>
        <c:lblAlgn val="ctr"/>
        <c:lblOffset val="100"/>
        <c:noMultiLvlLbl val="0"/>
      </c:catAx>
      <c:valAx>
        <c:axId val="293686976"/>
        <c:scaling>
          <c:orientation val="minMax"/>
        </c:scaling>
        <c:delete val="0"/>
        <c:axPos val="b"/>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crossAx val="293681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Call setup time (s)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'!$B$69</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'!$B$70</c:f>
              <c:numCache>
                <c:formatCode>0.00</c:formatCode>
                <c:ptCount val="1"/>
                <c:pt idx="0">
                  <c:v>5.62</c:v>
                </c:pt>
              </c:numCache>
            </c:numRef>
          </c:val>
          <c:extLst>
            <c:ext xmlns:c16="http://schemas.microsoft.com/office/drawing/2014/chart" uri="{C3380CC4-5D6E-409C-BE32-E72D297353CC}">
              <c16:uniqueId val="{00000000-FCCC-479E-AB7E-CAA7CB2FACCF}"/>
            </c:ext>
          </c:extLst>
        </c:ser>
        <c:ser>
          <c:idx val="1"/>
          <c:order val="1"/>
          <c:tx>
            <c:strRef>
              <c:f>'CS_2G_3G '!$C$69</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'!$C$70</c:f>
              <c:numCache>
                <c:formatCode>0.00</c:formatCode>
                <c:ptCount val="1"/>
                <c:pt idx="0">
                  <c:v>2.08</c:v>
                </c:pt>
              </c:numCache>
            </c:numRef>
          </c:val>
          <c:extLst>
            <c:ext xmlns:c16="http://schemas.microsoft.com/office/drawing/2014/chart" uri="{C3380CC4-5D6E-409C-BE32-E72D297353CC}">
              <c16:uniqueId val="{00000001-FCCC-479E-AB7E-CAA7CB2FACCF}"/>
            </c:ext>
          </c:extLst>
        </c:ser>
        <c:ser>
          <c:idx val="2"/>
          <c:order val="2"/>
          <c:tx>
            <c:strRef>
              <c:f>'CS_2G_3G '!$D$69</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'!$A$70</c:f>
              <c:strCache>
                <c:ptCount val="1"/>
                <c:pt idx="0">
                  <c:v>Call setup time </c:v>
                </c:pt>
              </c:strCache>
            </c:strRef>
          </c:cat>
          <c:val>
            <c:numRef>
              <c:f>'CS_2G_3G '!$D$70</c:f>
              <c:numCache>
                <c:formatCode>0.00</c:formatCode>
                <c:ptCount val="1"/>
                <c:pt idx="0">
                  <c:v>4.6399999999999997</c:v>
                </c:pt>
              </c:numCache>
            </c:numRef>
          </c:val>
          <c:extLst>
            <c:ext xmlns:c16="http://schemas.microsoft.com/office/drawing/2014/chart" uri="{C3380CC4-5D6E-409C-BE32-E72D297353CC}">
              <c16:uniqueId val="{00000002-FCCC-479E-AB7E-CAA7CB2FACCF}"/>
            </c:ext>
          </c:extLst>
        </c:ser>
        <c:dLbls>
          <c:dLblPos val="outEnd"/>
          <c:showLegendKey val="0"/>
          <c:showVal val="1"/>
          <c:showCatName val="0"/>
          <c:showSerName val="0"/>
          <c:showPercent val="0"/>
          <c:showBubbleSize val="0"/>
        </c:dLbls>
        <c:gapWidth val="219"/>
        <c:overlap val="-27"/>
        <c:axId val="284900256"/>
        <c:axId val="284898296"/>
      </c:barChart>
      <c:catAx>
        <c:axId val="284900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898296"/>
        <c:crosses val="autoZero"/>
        <c:auto val="1"/>
        <c:lblAlgn val="ctr"/>
        <c:lblOffset val="100"/>
        <c:noMultiLvlLbl val="0"/>
      </c:catAx>
      <c:valAx>
        <c:axId val="284898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25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Call Drop Rate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'!$B$32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'!$B$33</c:f>
              <c:numCache>
                <c:formatCode>0.00%</c:formatCode>
                <c:ptCount val="1"/>
                <c:pt idx="0">
                  <c:v>2.911208151382824E-3</c:v>
                </c:pt>
              </c:numCache>
            </c:numRef>
          </c:val>
          <c:extLst>
            <c:ext xmlns:c16="http://schemas.microsoft.com/office/drawing/2014/chart" uri="{C3380CC4-5D6E-409C-BE32-E72D297353CC}">
              <c16:uniqueId val="{00000000-140A-46E2-B51E-B1FDF047BCF1}"/>
            </c:ext>
          </c:extLst>
        </c:ser>
        <c:ser>
          <c:idx val="1"/>
          <c:order val="1"/>
          <c:tx>
            <c:strRef>
              <c:f>'CS_2G_3G '!$C$32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'!$C$33</c:f>
              <c:numCache>
                <c:formatCode>0.00%</c:formatCode>
                <c:ptCount val="1"/>
                <c:pt idx="0">
                  <c:v>1.4726840855106888E-2</c:v>
                </c:pt>
              </c:numCache>
            </c:numRef>
          </c:val>
          <c:extLst>
            <c:ext xmlns:c16="http://schemas.microsoft.com/office/drawing/2014/chart" uri="{C3380CC4-5D6E-409C-BE32-E72D297353CC}">
              <c16:uniqueId val="{00000001-140A-46E2-B51E-B1FDF047BCF1}"/>
            </c:ext>
          </c:extLst>
        </c:ser>
        <c:ser>
          <c:idx val="2"/>
          <c:order val="2"/>
          <c:tx>
            <c:strRef>
              <c:f>'CS_2G_3G '!$D$32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'!$A$33</c:f>
              <c:strCache>
                <c:ptCount val="1"/>
                <c:pt idx="0">
                  <c:v>CDR (%)</c:v>
                </c:pt>
              </c:strCache>
            </c:strRef>
          </c:cat>
          <c:val>
            <c:numRef>
              <c:f>'CS_2G_3G '!$D$33</c:f>
              <c:numCache>
                <c:formatCode>0.00%</c:formatCode>
                <c:ptCount val="1"/>
                <c:pt idx="0">
                  <c:v>1.0674429888403688E-2</c:v>
                </c:pt>
              </c:numCache>
            </c:numRef>
          </c:val>
          <c:extLst>
            <c:ext xmlns:c16="http://schemas.microsoft.com/office/drawing/2014/chart" uri="{C3380CC4-5D6E-409C-BE32-E72D297353CC}">
              <c16:uniqueId val="{00000002-140A-46E2-B51E-B1FDF047BCF1}"/>
            </c:ext>
          </c:extLst>
        </c:ser>
        <c:dLbls>
          <c:dLblPos val="outEnd"/>
          <c:showLegendKey val="0"/>
          <c:showVal val="1"/>
          <c:showCatName val="0"/>
          <c:showSerName val="0"/>
          <c:showPercent val="0"/>
          <c:showBubbleSize val="0"/>
        </c:dLbls>
        <c:gapWidth val="219"/>
        <c:overlap val="-27"/>
        <c:axId val="284902608"/>
        <c:axId val="284902216"/>
      </c:barChart>
      <c:catAx>
        <c:axId val="28490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2216"/>
        <c:crosses val="autoZero"/>
        <c:auto val="1"/>
        <c:lblAlgn val="ctr"/>
        <c:lblOffset val="100"/>
        <c:noMultiLvlLbl val="0"/>
      </c:catAx>
      <c:valAx>
        <c:axId val="2849022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260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dirty="0"/>
              <a:t>MOS </a:t>
            </a:r>
            <a:r>
              <a:rPr lang="fr-FR" dirty="0" err="1"/>
              <a:t>Average</a:t>
            </a:r>
            <a:endParaRPr lang="fr-F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'CS_2G_3G '!$B$124</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'!$B$125</c:f>
              <c:numCache>
                <c:formatCode>General</c:formatCode>
                <c:ptCount val="1"/>
                <c:pt idx="0">
                  <c:v>3.83</c:v>
                </c:pt>
              </c:numCache>
            </c:numRef>
          </c:val>
          <c:extLst>
            <c:ext xmlns:c16="http://schemas.microsoft.com/office/drawing/2014/chart" uri="{C3380CC4-5D6E-409C-BE32-E72D297353CC}">
              <c16:uniqueId val="{00000000-4295-4895-A68D-C3DAFEE6DF3E}"/>
            </c:ext>
          </c:extLst>
        </c:ser>
        <c:ser>
          <c:idx val="1"/>
          <c:order val="1"/>
          <c:tx>
            <c:strRef>
              <c:f>'CS_2G_3G '!$C$124</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'!$C$125</c:f>
              <c:numCache>
                <c:formatCode>General</c:formatCode>
                <c:ptCount val="1"/>
                <c:pt idx="0">
                  <c:v>4.17</c:v>
                </c:pt>
              </c:numCache>
            </c:numRef>
          </c:val>
          <c:extLst>
            <c:ext xmlns:c16="http://schemas.microsoft.com/office/drawing/2014/chart" uri="{C3380CC4-5D6E-409C-BE32-E72D297353CC}">
              <c16:uniqueId val="{00000001-4295-4895-A68D-C3DAFEE6DF3E}"/>
            </c:ext>
          </c:extLst>
        </c:ser>
        <c:ser>
          <c:idx val="2"/>
          <c:order val="2"/>
          <c:tx>
            <c:strRef>
              <c:f>'CS_2G_3G '!$D$124</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'CS_2G_3G '!$A$125</c:f>
              <c:strCache>
                <c:ptCount val="1"/>
                <c:pt idx="0">
                  <c:v>Audio quality MOS DL </c:v>
                </c:pt>
              </c:strCache>
            </c:strRef>
          </c:cat>
          <c:val>
            <c:numRef>
              <c:f>'CS_2G_3G '!$D$125</c:f>
              <c:numCache>
                <c:formatCode>General</c:formatCode>
                <c:ptCount val="1"/>
                <c:pt idx="0">
                  <c:v>4.1399999999999997</c:v>
                </c:pt>
              </c:numCache>
            </c:numRef>
          </c:val>
          <c:extLst>
            <c:ext xmlns:c16="http://schemas.microsoft.com/office/drawing/2014/chart" uri="{C3380CC4-5D6E-409C-BE32-E72D297353CC}">
              <c16:uniqueId val="{00000002-4295-4895-A68D-C3DAFEE6DF3E}"/>
            </c:ext>
          </c:extLst>
        </c:ser>
        <c:dLbls>
          <c:dLblPos val="outEnd"/>
          <c:showLegendKey val="0"/>
          <c:showVal val="1"/>
          <c:showCatName val="0"/>
          <c:showSerName val="0"/>
          <c:showPercent val="0"/>
          <c:showBubbleSize val="0"/>
        </c:dLbls>
        <c:gapWidth val="219"/>
        <c:overlap val="-18"/>
        <c:axId val="284904568"/>
        <c:axId val="284900648"/>
      </c:barChart>
      <c:catAx>
        <c:axId val="28490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0648"/>
        <c:crosses val="autoZero"/>
        <c:auto val="1"/>
        <c:lblAlgn val="ctr"/>
        <c:lblOffset val="100"/>
        <c:noMultiLvlLbl val="0"/>
      </c:catAx>
      <c:valAx>
        <c:axId val="284900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284904568"/>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 3G'!$B$61</c:f>
              <c:strCache>
                <c:ptCount val="1"/>
                <c:pt idx="0">
                  <c:v>TT</c:v>
                </c:pt>
              </c:strCache>
            </c:strRef>
          </c:tx>
          <c:spPr>
            <a:solidFill>
              <a:schemeClr val="accent1"/>
            </a:solidFill>
            <a:ln>
              <a:noFill/>
            </a:ln>
            <a:effectLst/>
          </c:spPr>
          <c:invertIfNegative val="0"/>
          <c:dLbls>
            <c:delete val="1"/>
          </c:dLbls>
          <c:cat>
            <c:strRef>
              <c:f>'HTTP 3G'!$A$62</c:f>
              <c:strCache>
                <c:ptCount val="1"/>
                <c:pt idx="0">
                  <c:v>Débit moyen en DL</c:v>
                </c:pt>
              </c:strCache>
            </c:strRef>
          </c:cat>
          <c:val>
            <c:numRef>
              <c:f>'HTTP 3G'!$B$62</c:f>
              <c:numCache>
                <c:formatCode>General</c:formatCode>
                <c:ptCount val="1"/>
                <c:pt idx="0">
                  <c:v>4.93</c:v>
                </c:pt>
              </c:numCache>
            </c:numRef>
          </c:val>
          <c:extLst>
            <c:ext xmlns:c16="http://schemas.microsoft.com/office/drawing/2014/chart" uri="{C3380CC4-5D6E-409C-BE32-E72D297353CC}">
              <c16:uniqueId val="{00000000-AA22-4A4F-BACA-B7525CA9284F}"/>
            </c:ext>
          </c:extLst>
        </c:ser>
        <c:ser>
          <c:idx val="1"/>
          <c:order val="1"/>
          <c:tx>
            <c:strRef>
              <c:f>'HTTP 3G'!$C$61</c:f>
              <c:strCache>
                <c:ptCount val="1"/>
                <c:pt idx="0">
                  <c:v>OO</c:v>
                </c:pt>
              </c:strCache>
            </c:strRef>
          </c:tx>
          <c:spPr>
            <a:solidFill>
              <a:srgbClr val="FF0000"/>
            </a:solidFill>
            <a:ln>
              <a:noFill/>
            </a:ln>
            <a:effectLst/>
          </c:spPr>
          <c:invertIfNegative val="0"/>
          <c:dLbls>
            <c:delete val="1"/>
          </c:dLbls>
          <c:cat>
            <c:strRef>
              <c:f>'HTTP 3G'!$A$62</c:f>
              <c:strCache>
                <c:ptCount val="1"/>
                <c:pt idx="0">
                  <c:v>Débit moyen en DL</c:v>
                </c:pt>
              </c:strCache>
            </c:strRef>
          </c:cat>
          <c:val>
            <c:numRef>
              <c:f>'HTTP 3G'!$C$62</c:f>
              <c:numCache>
                <c:formatCode>General</c:formatCode>
                <c:ptCount val="1"/>
                <c:pt idx="0">
                  <c:v>4.75</c:v>
                </c:pt>
              </c:numCache>
            </c:numRef>
          </c:val>
          <c:extLst>
            <c:ext xmlns:c16="http://schemas.microsoft.com/office/drawing/2014/chart" uri="{C3380CC4-5D6E-409C-BE32-E72D297353CC}">
              <c16:uniqueId val="{00000001-AA22-4A4F-BACA-B7525CA9284F}"/>
            </c:ext>
          </c:extLst>
        </c:ser>
        <c:ser>
          <c:idx val="2"/>
          <c:order val="2"/>
          <c:tx>
            <c:strRef>
              <c:f>'HTTP 3G'!$D$61</c:f>
              <c:strCache>
                <c:ptCount val="1"/>
                <c:pt idx="0">
                  <c:v>OR</c:v>
                </c:pt>
              </c:strCache>
            </c:strRef>
          </c:tx>
          <c:spPr>
            <a:solidFill>
              <a:schemeClr val="accent2"/>
            </a:solidFill>
            <a:ln>
              <a:noFill/>
            </a:ln>
            <a:effectLst/>
          </c:spPr>
          <c:invertIfNegative val="0"/>
          <c:dLbls>
            <c:delete val="1"/>
          </c:dLbls>
          <c:cat>
            <c:strRef>
              <c:f>'HTTP 3G'!$A$62</c:f>
              <c:strCache>
                <c:ptCount val="1"/>
                <c:pt idx="0">
                  <c:v>Débit moyen en DL</c:v>
                </c:pt>
              </c:strCache>
            </c:strRef>
          </c:cat>
          <c:val>
            <c:numRef>
              <c:f>'HTTP 3G'!$D$62</c:f>
              <c:numCache>
                <c:formatCode>General</c:formatCode>
                <c:ptCount val="1"/>
                <c:pt idx="0">
                  <c:v>3.99</c:v>
                </c:pt>
              </c:numCache>
            </c:numRef>
          </c:val>
          <c:extLst>
            <c:ext xmlns:c16="http://schemas.microsoft.com/office/drawing/2014/chart" uri="{C3380CC4-5D6E-409C-BE32-E72D297353CC}">
              <c16:uniqueId val="{00000002-AA22-4A4F-BACA-B7525CA9284F}"/>
            </c:ext>
          </c:extLst>
        </c:ser>
        <c:dLbls>
          <c:dLblPos val="outEnd"/>
          <c:showLegendKey val="0"/>
          <c:showVal val="1"/>
          <c:showCatName val="0"/>
          <c:showSerName val="0"/>
          <c:showPercent val="0"/>
          <c:showBubbleSize val="0"/>
        </c:dLbls>
        <c:gapWidth val="150"/>
        <c:axId val="289300568"/>
        <c:axId val="289302136"/>
      </c:barChart>
      <c:catAx>
        <c:axId val="289300568"/>
        <c:scaling>
          <c:orientation val="minMax"/>
        </c:scaling>
        <c:delete val="1"/>
        <c:axPos val="b"/>
        <c:numFmt formatCode="General" sourceLinked="1"/>
        <c:majorTickMark val="none"/>
        <c:minorTickMark val="none"/>
        <c:tickLblPos val="nextTo"/>
        <c:crossAx val="289302136"/>
        <c:crosses val="autoZero"/>
        <c:auto val="1"/>
        <c:lblAlgn val="ctr"/>
        <c:lblOffset val="100"/>
        <c:noMultiLvlLbl val="0"/>
      </c:catAx>
      <c:valAx>
        <c:axId val="289302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300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486331316392088E-2"/>
          <c:y val="0.17052027829554658"/>
          <c:w val="0.9069296842435276"/>
          <c:h val="0.61765856847719025"/>
        </c:manualLayout>
      </c:layout>
      <c:barChart>
        <c:barDir val="col"/>
        <c:grouping val="clustered"/>
        <c:varyColors val="0"/>
        <c:ser>
          <c:idx val="0"/>
          <c:order val="0"/>
          <c:tx>
            <c:strRef>
              <c:f>'HTTP 3G'!$G$61</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3G'!$F$62</c:f>
              <c:strCache>
                <c:ptCount val="1"/>
                <c:pt idx="0">
                  <c:v>MAX RLC DL </c:v>
                </c:pt>
              </c:strCache>
              <c:extLst/>
            </c:strRef>
          </c:cat>
          <c:val>
            <c:numRef>
              <c:f>'HTTP 3G'!$G$62</c:f>
              <c:numCache>
                <c:formatCode>General</c:formatCode>
                <c:ptCount val="1"/>
                <c:pt idx="0">
                  <c:v>18.670000000000002</c:v>
                </c:pt>
              </c:numCache>
              <c:extLst/>
            </c:numRef>
          </c:val>
          <c:extLst>
            <c:ext xmlns:c16="http://schemas.microsoft.com/office/drawing/2014/chart" uri="{C3380CC4-5D6E-409C-BE32-E72D297353CC}">
              <c16:uniqueId val="{00000000-64B9-41D1-B971-26156EE7C67C}"/>
            </c:ext>
          </c:extLst>
        </c:ser>
        <c:ser>
          <c:idx val="1"/>
          <c:order val="1"/>
          <c:tx>
            <c:strRef>
              <c:f>'HTTP 3G'!$H$61</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3G'!$F$62</c:f>
              <c:strCache>
                <c:ptCount val="1"/>
                <c:pt idx="0">
                  <c:v>MAX RLC DL </c:v>
                </c:pt>
              </c:strCache>
              <c:extLst/>
            </c:strRef>
          </c:cat>
          <c:val>
            <c:numRef>
              <c:f>'HTTP 3G'!$H$62</c:f>
              <c:numCache>
                <c:formatCode>General</c:formatCode>
                <c:ptCount val="1"/>
                <c:pt idx="0">
                  <c:v>27.26</c:v>
                </c:pt>
              </c:numCache>
              <c:extLst/>
            </c:numRef>
          </c:val>
          <c:extLst>
            <c:ext xmlns:c16="http://schemas.microsoft.com/office/drawing/2014/chart" uri="{C3380CC4-5D6E-409C-BE32-E72D297353CC}">
              <c16:uniqueId val="{00000001-64B9-41D1-B971-26156EE7C67C}"/>
            </c:ext>
          </c:extLst>
        </c:ser>
        <c:ser>
          <c:idx val="2"/>
          <c:order val="2"/>
          <c:tx>
            <c:strRef>
              <c:f>'HTTP 3G'!$I$61</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3G'!$F$62</c:f>
              <c:strCache>
                <c:ptCount val="1"/>
                <c:pt idx="0">
                  <c:v>MAX RLC DL </c:v>
                </c:pt>
              </c:strCache>
              <c:extLst/>
            </c:strRef>
          </c:cat>
          <c:val>
            <c:numRef>
              <c:f>'HTTP 3G'!$I$62</c:f>
              <c:numCache>
                <c:formatCode>General</c:formatCode>
                <c:ptCount val="1"/>
                <c:pt idx="0">
                  <c:v>25.42</c:v>
                </c:pt>
              </c:numCache>
              <c:extLst/>
            </c:numRef>
          </c:val>
          <c:extLst>
            <c:ext xmlns:c16="http://schemas.microsoft.com/office/drawing/2014/chart" uri="{C3380CC4-5D6E-409C-BE32-E72D297353CC}">
              <c16:uniqueId val="{00000002-64B9-41D1-B971-26156EE7C67C}"/>
            </c:ext>
          </c:extLst>
        </c:ser>
        <c:dLbls>
          <c:dLblPos val="outEnd"/>
          <c:showLegendKey val="0"/>
          <c:showVal val="1"/>
          <c:showCatName val="0"/>
          <c:showSerName val="0"/>
          <c:showPercent val="0"/>
          <c:showBubbleSize val="0"/>
        </c:dLbls>
        <c:gapWidth val="219"/>
        <c:overlap val="-27"/>
        <c:axId val="289981784"/>
        <c:axId val="289986488"/>
      </c:barChart>
      <c:catAx>
        <c:axId val="289981784"/>
        <c:scaling>
          <c:orientation val="minMax"/>
        </c:scaling>
        <c:delete val="1"/>
        <c:axPos val="b"/>
        <c:numFmt formatCode="General" sourceLinked="1"/>
        <c:majorTickMark val="none"/>
        <c:minorTickMark val="none"/>
        <c:tickLblPos val="nextTo"/>
        <c:crossAx val="289986488"/>
        <c:crosses val="autoZero"/>
        <c:auto val="1"/>
        <c:lblAlgn val="ctr"/>
        <c:lblOffset val="100"/>
        <c:noMultiLvlLbl val="0"/>
      </c:catAx>
      <c:valAx>
        <c:axId val="289986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9817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rgbClr val="FF0000"/>
          </a:solidFill>
        </a:defRPr>
      </a:pPr>
      <a:endParaRPr lang="fr-F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'HTTP 4G'!$B$62</c:f>
              <c:strCache>
                <c:ptCount val="1"/>
                <c:pt idx="0">
                  <c:v>TT</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4G'!$B$63</c:f>
              <c:numCache>
                <c:formatCode>General</c:formatCode>
                <c:ptCount val="1"/>
                <c:pt idx="0">
                  <c:v>36.18</c:v>
                </c:pt>
              </c:numCache>
              <c:extLst/>
            </c:numRef>
          </c:val>
          <c:extLst>
            <c:ext xmlns:c16="http://schemas.microsoft.com/office/drawing/2014/chart" uri="{C3380CC4-5D6E-409C-BE32-E72D297353CC}">
              <c16:uniqueId val="{00000000-958C-4F90-843A-87F749A78228}"/>
            </c:ext>
          </c:extLst>
        </c:ser>
        <c:ser>
          <c:idx val="1"/>
          <c:order val="1"/>
          <c:tx>
            <c:strRef>
              <c:f>'HTTP 4G'!$C$62</c:f>
              <c:strCache>
                <c:ptCount val="1"/>
                <c:pt idx="0">
                  <c:v>OO</c:v>
                </c:pt>
              </c:strCache>
            </c:strRef>
          </c:tx>
          <c:spPr>
            <a:solidFill>
              <a:srgbClr val="FF0000"/>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4G'!$C$63</c:f>
              <c:numCache>
                <c:formatCode>General</c:formatCode>
                <c:ptCount val="1"/>
                <c:pt idx="0">
                  <c:v>40.51</c:v>
                </c:pt>
              </c:numCache>
              <c:extLst/>
            </c:numRef>
          </c:val>
          <c:extLst>
            <c:ext xmlns:c16="http://schemas.microsoft.com/office/drawing/2014/chart" uri="{C3380CC4-5D6E-409C-BE32-E72D297353CC}">
              <c16:uniqueId val="{00000001-958C-4F90-843A-87F749A78228}"/>
            </c:ext>
          </c:extLst>
        </c:ser>
        <c:ser>
          <c:idx val="2"/>
          <c:order val="2"/>
          <c:tx>
            <c:strRef>
              <c:f>'HTTP 4G'!$D$62</c:f>
              <c:strCache>
                <c:ptCount val="1"/>
                <c:pt idx="0">
                  <c:v>OR</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'HTTP 4G'!$A$63</c:f>
              <c:strCache>
                <c:ptCount val="1"/>
                <c:pt idx="0">
                  <c:v>Débit moyen en DL</c:v>
                </c:pt>
              </c:strCache>
              <c:extLst/>
            </c:strRef>
          </c:cat>
          <c:val>
            <c:numRef>
              <c:f>'HTTP 4G'!$D$63</c:f>
              <c:numCache>
                <c:formatCode>General</c:formatCode>
                <c:ptCount val="1"/>
                <c:pt idx="0">
                  <c:v>49.48</c:v>
                </c:pt>
              </c:numCache>
              <c:extLst/>
            </c:numRef>
          </c:val>
          <c:extLst>
            <c:ext xmlns:c16="http://schemas.microsoft.com/office/drawing/2014/chart" uri="{C3380CC4-5D6E-409C-BE32-E72D297353CC}">
              <c16:uniqueId val="{00000002-958C-4F90-843A-87F749A78228}"/>
            </c:ext>
          </c:extLst>
        </c:ser>
        <c:dLbls>
          <c:dLblPos val="outEnd"/>
          <c:showLegendKey val="0"/>
          <c:showVal val="1"/>
          <c:showCatName val="0"/>
          <c:showSerName val="0"/>
          <c:showPercent val="0"/>
          <c:showBubbleSize val="0"/>
        </c:dLbls>
        <c:gapWidth val="150"/>
        <c:axId val="289300568"/>
        <c:axId val="289302136"/>
      </c:barChart>
      <c:catAx>
        <c:axId val="289300568"/>
        <c:scaling>
          <c:orientation val="minMax"/>
        </c:scaling>
        <c:delete val="1"/>
        <c:axPos val="b"/>
        <c:numFmt formatCode="General" sourceLinked="1"/>
        <c:majorTickMark val="none"/>
        <c:minorTickMark val="none"/>
        <c:tickLblPos val="nextTo"/>
        <c:crossAx val="289302136"/>
        <c:crosses val="autoZero"/>
        <c:auto val="1"/>
        <c:lblAlgn val="ctr"/>
        <c:lblOffset val="100"/>
        <c:noMultiLvlLbl val="0"/>
      </c:catAx>
      <c:valAx>
        <c:axId val="2893021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crossAx val="289300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fr-FR"/>
        </a:p>
      </c:txPr>
    </c:legend>
    <c:plotVisOnly val="1"/>
    <c:dispBlanksAs val="gap"/>
    <c:showDLblsOverMax val="0"/>
  </c:chart>
  <c:spPr>
    <a:noFill/>
    <a:ln>
      <a:noFill/>
    </a:ln>
    <a:effectLst/>
  </c:spPr>
  <c:txPr>
    <a:bodyPr/>
    <a:lstStyle/>
    <a:p>
      <a:pPr>
        <a:defRPr>
          <a:solidFill>
            <a:schemeClr val="tx1"/>
          </a:solidFill>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2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A3B69-7035-4720-92DC-E1F171F5BD76}" type="datetimeFigureOut">
              <a:rPr lang="fr-FR" smtClean="0"/>
              <a:t>03/03/2026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72A72-A86D-4E89-8955-20C54318E2BF}" type="slidenum">
              <a:rPr lang="fr-FR" smtClean="0"/>
              <a:t>‹N°›</a:t>
            </a:fld>
            <a:endParaRPr lang="fr-FR"/>
          </a:p>
        </p:txBody>
      </p:sp>
    </p:spTree>
    <p:extLst>
      <p:ext uri="{BB962C8B-B14F-4D97-AF65-F5344CB8AC3E}">
        <p14:creationId xmlns:p14="http://schemas.microsoft.com/office/powerpoint/2010/main" val="278496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574BA290-8F33-14C1-EA96-D03A132CD290}"/>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9F76517F-8B1B-D393-B7AE-DA5E0BAD3F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F3482C41-B169-3EB2-0288-3F075F44A01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7670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161353E3-C279-CED0-3BF2-76DA41CC17DD}"/>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1B21747-42AF-19DA-F12F-AD1CB240DB4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2E53D2C6-C264-C3E9-3E99-02E687587C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601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EBAB5AA9-3299-C12F-5D49-771C88855939}"/>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469FC8D2-E65D-9D0E-3D5B-9E1981D1FAA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D19B9A00-60A1-C32A-306F-7B2AED7FF57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01131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790626AD-84C3-3D7F-DEF0-2F20ECF6BBE9}"/>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0A98F0FF-0BD0-7100-F93E-3ACF7D75DF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1E693797-9A50-CD6E-E580-DD58E09BA73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097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172A72-A86D-4E89-8955-20C54318E2BF}" type="slidenum">
              <a:rPr lang="fr-FR" smtClean="0"/>
              <a:t>16</a:t>
            </a:fld>
            <a:endParaRPr lang="fr-FR"/>
          </a:p>
        </p:txBody>
      </p:sp>
    </p:spTree>
    <p:extLst>
      <p:ext uri="{BB962C8B-B14F-4D97-AF65-F5344CB8AC3E}">
        <p14:creationId xmlns:p14="http://schemas.microsoft.com/office/powerpoint/2010/main" val="10981772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1B7568FA-A2EB-3872-779F-2D1345EF9C11}"/>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CDDA024-E66F-6402-8E5A-E3B6CBACFF7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1DAE069B-6152-76C7-034D-6C22EEB4836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7449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8172A72-A86D-4E89-8955-20C54318E2BF}" type="slidenum">
              <a:rPr lang="fr-FR" smtClean="0"/>
              <a:t>29</a:t>
            </a:fld>
            <a:endParaRPr lang="fr-FR"/>
          </a:p>
        </p:txBody>
      </p:sp>
    </p:spTree>
    <p:extLst>
      <p:ext uri="{BB962C8B-B14F-4D97-AF65-F5344CB8AC3E}">
        <p14:creationId xmlns:p14="http://schemas.microsoft.com/office/powerpoint/2010/main" val="1082125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a:extLst>
            <a:ext uri="{FF2B5EF4-FFF2-40B4-BE49-F238E27FC236}">
              <a16:creationId xmlns:a16="http://schemas.microsoft.com/office/drawing/2014/main" id="{6BA70D8C-C7F4-5065-9013-44A7331EA5A1}"/>
            </a:ext>
          </a:extLst>
        </p:cNvPr>
        <p:cNvGrpSpPr/>
        <p:nvPr/>
      </p:nvGrpSpPr>
      <p:grpSpPr>
        <a:xfrm>
          <a:off x="0" y="0"/>
          <a:ext cx="0" cy="0"/>
          <a:chOff x="0" y="0"/>
          <a:chExt cx="0" cy="0"/>
        </a:xfrm>
      </p:grpSpPr>
      <p:sp>
        <p:nvSpPr>
          <p:cNvPr id="1027" name="Google Shape;1027;gd431007ba2_0_208:notes">
            <a:extLst>
              <a:ext uri="{FF2B5EF4-FFF2-40B4-BE49-F238E27FC236}">
                <a16:creationId xmlns:a16="http://schemas.microsoft.com/office/drawing/2014/main" id="{C62C531A-DE4A-291E-D97E-93D60126410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fr-FR"/>
          </a:p>
        </p:txBody>
      </p:sp>
      <p:sp>
        <p:nvSpPr>
          <p:cNvPr id="1028" name="Google Shape;1028;gd431007ba2_0_208:notes">
            <a:extLst>
              <a:ext uri="{FF2B5EF4-FFF2-40B4-BE49-F238E27FC236}">
                <a16:creationId xmlns:a16="http://schemas.microsoft.com/office/drawing/2014/main" id="{6EDF44F2-B9FC-5143-DACF-FEC00F28E21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4179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2578576-01A7-21FB-78AB-F9FEE1C8859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3E5E929-B4FA-7641-4BFD-C7BF7FF3EA4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6C438C7A-7539-9D05-10C7-4C3FCEB2222E}"/>
              </a:ext>
            </a:extLst>
          </p:cNvPr>
          <p:cNvSpPr>
            <a:spLocks noGrp="1"/>
          </p:cNvSpPr>
          <p:nvPr>
            <p:ph type="dt" sz="half" idx="10"/>
          </p:nvPr>
        </p:nvSpPr>
        <p:spPr/>
        <p:txBody>
          <a:bodyPr/>
          <a:lstStyle/>
          <a:p>
            <a:fld id="{FF4949F3-F976-458E-889E-9E63E3A6688F}" type="datetimeFigureOut">
              <a:rPr lang="fr-FR" smtClean="0"/>
              <a:t>03/03/2026</a:t>
            </a:fld>
            <a:endParaRPr lang="fr-FR"/>
          </a:p>
        </p:txBody>
      </p:sp>
      <p:sp>
        <p:nvSpPr>
          <p:cNvPr id="5" name="Espace réservé du pied de page 4">
            <a:extLst>
              <a:ext uri="{FF2B5EF4-FFF2-40B4-BE49-F238E27FC236}">
                <a16:creationId xmlns:a16="http://schemas.microsoft.com/office/drawing/2014/main" id="{DEE3497B-949B-D3ED-F93F-892899C2FD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D5CD3A2-85B0-B711-23C6-70CD5C6E6B69}"/>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6403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C7D85B-FC0C-751F-2135-5A7524E6E63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6003FE2C-735F-C1BC-9DFF-D797BA36546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86D213C-13ED-90B3-867F-D8A3B9E9A405}"/>
              </a:ext>
            </a:extLst>
          </p:cNvPr>
          <p:cNvSpPr>
            <a:spLocks noGrp="1"/>
          </p:cNvSpPr>
          <p:nvPr>
            <p:ph type="dt" sz="half" idx="10"/>
          </p:nvPr>
        </p:nvSpPr>
        <p:spPr/>
        <p:txBody>
          <a:bodyPr/>
          <a:lstStyle/>
          <a:p>
            <a:fld id="{FF4949F3-F976-458E-889E-9E63E3A6688F}" type="datetimeFigureOut">
              <a:rPr lang="fr-FR" smtClean="0"/>
              <a:t>03/03/2026</a:t>
            </a:fld>
            <a:endParaRPr lang="fr-FR"/>
          </a:p>
        </p:txBody>
      </p:sp>
      <p:sp>
        <p:nvSpPr>
          <p:cNvPr id="5" name="Espace réservé du pied de page 4">
            <a:extLst>
              <a:ext uri="{FF2B5EF4-FFF2-40B4-BE49-F238E27FC236}">
                <a16:creationId xmlns:a16="http://schemas.microsoft.com/office/drawing/2014/main" id="{C965814E-75A8-627B-E39D-55B00DEE39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9A9E4F8-304F-6693-0A9D-6ECE31EBEF9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1318555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20F9CCC-BC3A-0DA6-671A-CD7D841D68F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5C1A38B-3D99-8306-3577-F2A79A7AEB26}"/>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AA08E4-9DBF-D1BF-3AAC-268844B0FB34}"/>
              </a:ext>
            </a:extLst>
          </p:cNvPr>
          <p:cNvSpPr>
            <a:spLocks noGrp="1"/>
          </p:cNvSpPr>
          <p:nvPr>
            <p:ph type="dt" sz="half" idx="10"/>
          </p:nvPr>
        </p:nvSpPr>
        <p:spPr/>
        <p:txBody>
          <a:bodyPr/>
          <a:lstStyle/>
          <a:p>
            <a:fld id="{FF4949F3-F976-458E-889E-9E63E3A6688F}" type="datetimeFigureOut">
              <a:rPr lang="fr-FR" smtClean="0"/>
              <a:t>03/03/2026</a:t>
            </a:fld>
            <a:endParaRPr lang="fr-FR"/>
          </a:p>
        </p:txBody>
      </p:sp>
      <p:sp>
        <p:nvSpPr>
          <p:cNvPr id="5" name="Espace réservé du pied de page 4">
            <a:extLst>
              <a:ext uri="{FF2B5EF4-FFF2-40B4-BE49-F238E27FC236}">
                <a16:creationId xmlns:a16="http://schemas.microsoft.com/office/drawing/2014/main" id="{1C9C441C-3AEA-5214-F935-93C163346D5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0685811-75A0-E4A2-73E4-D52C2CF4C176}"/>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608234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
        <p:cNvGrpSpPr/>
        <p:nvPr/>
      </p:nvGrpSpPr>
      <p:grpSpPr>
        <a:xfrm>
          <a:off x="0" y="0"/>
          <a:ext cx="0" cy="0"/>
          <a:chOff x="0" y="0"/>
          <a:chExt cx="0" cy="0"/>
        </a:xfrm>
      </p:grpSpPr>
      <p:sp>
        <p:nvSpPr>
          <p:cNvPr id="33" name="Google Shape;33;p4"/>
          <p:cNvSpPr txBox="1">
            <a:spLocks noGrp="1"/>
          </p:cNvSpPr>
          <p:nvPr>
            <p:ph type="body" idx="1"/>
          </p:nvPr>
        </p:nvSpPr>
        <p:spPr>
          <a:xfrm>
            <a:off x="960000" y="1621000"/>
            <a:ext cx="10281200" cy="5320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SzPts val="1200"/>
              <a:buFont typeface="Nunito Light"/>
              <a:buChar char="●"/>
              <a:defRPr/>
            </a:lvl1pPr>
            <a:lvl2pPr marL="1219170" lvl="1" indent="-406390" rtl="0">
              <a:lnSpc>
                <a:spcPct val="100000"/>
              </a:lnSpc>
              <a:spcBef>
                <a:spcPts val="0"/>
              </a:spcBef>
              <a:spcAft>
                <a:spcPts val="0"/>
              </a:spcAft>
              <a:buSzPts val="1200"/>
              <a:buFont typeface="Nunito Light"/>
              <a:buChar char="○"/>
              <a:defRPr/>
            </a:lvl2pPr>
            <a:lvl3pPr marL="1828754" lvl="2" indent="-406390" rtl="0">
              <a:lnSpc>
                <a:spcPct val="100000"/>
              </a:lnSpc>
              <a:spcBef>
                <a:spcPts val="0"/>
              </a:spcBef>
              <a:spcAft>
                <a:spcPts val="0"/>
              </a:spcAft>
              <a:buSzPts val="1200"/>
              <a:buFont typeface="Nunito Light"/>
              <a:buChar char="■"/>
              <a:defRPr/>
            </a:lvl3pPr>
            <a:lvl4pPr marL="2438339" lvl="3" indent="-406390" rtl="0">
              <a:lnSpc>
                <a:spcPct val="100000"/>
              </a:lnSpc>
              <a:spcBef>
                <a:spcPts val="0"/>
              </a:spcBef>
              <a:spcAft>
                <a:spcPts val="0"/>
              </a:spcAft>
              <a:buSzPts val="1200"/>
              <a:buFont typeface="Nunito Light"/>
              <a:buChar char="●"/>
              <a:defRPr/>
            </a:lvl4pPr>
            <a:lvl5pPr marL="3047924" lvl="4" indent="-406390" rtl="0">
              <a:lnSpc>
                <a:spcPct val="100000"/>
              </a:lnSpc>
              <a:spcBef>
                <a:spcPts val="0"/>
              </a:spcBef>
              <a:spcAft>
                <a:spcPts val="0"/>
              </a:spcAft>
              <a:buSzPts val="1200"/>
              <a:buFont typeface="Nunito Light"/>
              <a:buChar char="○"/>
              <a:defRPr/>
            </a:lvl5pPr>
            <a:lvl6pPr marL="3657509" lvl="5" indent="-406390" rtl="0">
              <a:lnSpc>
                <a:spcPct val="100000"/>
              </a:lnSpc>
              <a:spcBef>
                <a:spcPts val="0"/>
              </a:spcBef>
              <a:spcAft>
                <a:spcPts val="0"/>
              </a:spcAft>
              <a:buSzPts val="1200"/>
              <a:buFont typeface="Nunito Light"/>
              <a:buChar char="■"/>
              <a:defRPr/>
            </a:lvl6pPr>
            <a:lvl7pPr marL="4267093" lvl="6" indent="-406390" rtl="0">
              <a:lnSpc>
                <a:spcPct val="100000"/>
              </a:lnSpc>
              <a:spcBef>
                <a:spcPts val="0"/>
              </a:spcBef>
              <a:spcAft>
                <a:spcPts val="0"/>
              </a:spcAft>
              <a:buSzPts val="1200"/>
              <a:buFont typeface="Nunito Light"/>
              <a:buChar char="●"/>
              <a:defRPr/>
            </a:lvl7pPr>
            <a:lvl8pPr marL="4876678" lvl="7" indent="-406390" rtl="0">
              <a:lnSpc>
                <a:spcPct val="100000"/>
              </a:lnSpc>
              <a:spcBef>
                <a:spcPts val="0"/>
              </a:spcBef>
              <a:spcAft>
                <a:spcPts val="0"/>
              </a:spcAft>
              <a:buSzPts val="1200"/>
              <a:buFont typeface="Nunito Light"/>
              <a:buChar char="○"/>
              <a:defRPr/>
            </a:lvl8pPr>
            <a:lvl9pPr marL="5486263" lvl="8" indent="-406390" rtl="0">
              <a:lnSpc>
                <a:spcPct val="100000"/>
              </a:lnSpc>
              <a:spcBef>
                <a:spcPts val="0"/>
              </a:spcBef>
              <a:spcAft>
                <a:spcPts val="0"/>
              </a:spcAft>
              <a:buSzPts val="1200"/>
              <a:buFont typeface="Nunito Light"/>
              <a:buChar char="■"/>
              <a:defRPr/>
            </a:lvl9pPr>
          </a:lstStyle>
          <a:p>
            <a:endParaRPr/>
          </a:p>
        </p:txBody>
      </p:sp>
      <p:grpSp>
        <p:nvGrpSpPr>
          <p:cNvPr id="34" name="Google Shape;34;p4"/>
          <p:cNvGrpSpPr/>
          <p:nvPr/>
        </p:nvGrpSpPr>
        <p:grpSpPr>
          <a:xfrm>
            <a:off x="691800" y="523400"/>
            <a:ext cx="10808400" cy="5811200"/>
            <a:chOff x="518850" y="392550"/>
            <a:chExt cx="8106300" cy="4358400"/>
          </a:xfrm>
        </p:grpSpPr>
        <p:grpSp>
          <p:nvGrpSpPr>
            <p:cNvPr id="35" name="Google Shape;35;p4"/>
            <p:cNvGrpSpPr/>
            <p:nvPr/>
          </p:nvGrpSpPr>
          <p:grpSpPr>
            <a:xfrm>
              <a:off x="518850" y="392550"/>
              <a:ext cx="8106300" cy="396000"/>
              <a:chOff x="518850" y="385283"/>
              <a:chExt cx="8106300" cy="396000"/>
            </a:xfrm>
          </p:grpSpPr>
          <p:cxnSp>
            <p:nvCxnSpPr>
              <p:cNvPr id="36" name="Google Shape;36;p4"/>
              <p:cNvCxnSpPr/>
              <p:nvPr/>
            </p:nvCxnSpPr>
            <p:spPr>
              <a:xfrm>
                <a:off x="518850" y="390575"/>
                <a:ext cx="8106300" cy="0"/>
              </a:xfrm>
              <a:prstGeom prst="straightConnector1">
                <a:avLst/>
              </a:prstGeom>
              <a:noFill/>
              <a:ln w="9525" cap="flat" cmpd="sng">
                <a:solidFill>
                  <a:schemeClr val="dk1"/>
                </a:solidFill>
                <a:prstDash val="solid"/>
                <a:round/>
                <a:headEnd type="none" w="med" len="med"/>
                <a:tailEnd type="none" w="med" len="med"/>
              </a:ln>
            </p:spPr>
          </p:cxnSp>
          <p:cxnSp>
            <p:nvCxnSpPr>
              <p:cNvPr id="37" name="Google Shape;37;p4"/>
              <p:cNvCxnSpPr/>
              <p:nvPr/>
            </p:nvCxnSpPr>
            <p:spPr>
              <a:xfrm>
                <a:off x="518850" y="385283"/>
                <a:ext cx="0" cy="396000"/>
              </a:xfrm>
              <a:prstGeom prst="straightConnector1">
                <a:avLst/>
              </a:prstGeom>
              <a:noFill/>
              <a:ln w="9525" cap="flat" cmpd="sng">
                <a:solidFill>
                  <a:schemeClr val="dk1"/>
                </a:solidFill>
                <a:prstDash val="solid"/>
                <a:round/>
                <a:headEnd type="none" w="med" len="med"/>
                <a:tailEnd type="oval" w="med" len="med"/>
              </a:ln>
            </p:spPr>
          </p:cxnSp>
          <p:cxnSp>
            <p:nvCxnSpPr>
              <p:cNvPr id="38" name="Google Shape;38;p4"/>
              <p:cNvCxnSpPr/>
              <p:nvPr/>
            </p:nvCxnSpPr>
            <p:spPr>
              <a:xfrm>
                <a:off x="8625150" y="385283"/>
                <a:ext cx="0" cy="396000"/>
              </a:xfrm>
              <a:prstGeom prst="straightConnector1">
                <a:avLst/>
              </a:prstGeom>
              <a:noFill/>
              <a:ln w="9525" cap="flat" cmpd="sng">
                <a:solidFill>
                  <a:schemeClr val="dk1"/>
                </a:solidFill>
                <a:prstDash val="solid"/>
                <a:round/>
                <a:headEnd type="none" w="med" len="med"/>
                <a:tailEnd type="oval" w="med" len="med"/>
              </a:ln>
            </p:spPr>
          </p:cxnSp>
        </p:grpSp>
        <p:grpSp>
          <p:nvGrpSpPr>
            <p:cNvPr id="39" name="Google Shape;39;p4"/>
            <p:cNvGrpSpPr/>
            <p:nvPr/>
          </p:nvGrpSpPr>
          <p:grpSpPr>
            <a:xfrm rot="10800000">
              <a:off x="518850" y="4354950"/>
              <a:ext cx="8106300" cy="396000"/>
              <a:chOff x="518850" y="385283"/>
              <a:chExt cx="8106300" cy="396000"/>
            </a:xfrm>
          </p:grpSpPr>
          <p:cxnSp>
            <p:nvCxnSpPr>
              <p:cNvPr id="40" name="Google Shape;40;p4"/>
              <p:cNvCxnSpPr/>
              <p:nvPr/>
            </p:nvCxnSpPr>
            <p:spPr>
              <a:xfrm>
                <a:off x="518850" y="390575"/>
                <a:ext cx="8106300" cy="0"/>
              </a:xfrm>
              <a:prstGeom prst="straightConnector1">
                <a:avLst/>
              </a:prstGeom>
              <a:noFill/>
              <a:ln w="9525" cap="flat" cmpd="sng">
                <a:solidFill>
                  <a:schemeClr val="dk1"/>
                </a:solidFill>
                <a:prstDash val="solid"/>
                <a:round/>
                <a:headEnd type="none" w="med" len="med"/>
                <a:tailEnd type="none" w="med" len="med"/>
              </a:ln>
            </p:spPr>
          </p:cxnSp>
          <p:cxnSp>
            <p:nvCxnSpPr>
              <p:cNvPr id="41" name="Google Shape;41;p4"/>
              <p:cNvCxnSpPr/>
              <p:nvPr/>
            </p:nvCxnSpPr>
            <p:spPr>
              <a:xfrm>
                <a:off x="518850" y="385283"/>
                <a:ext cx="0" cy="396000"/>
              </a:xfrm>
              <a:prstGeom prst="straightConnector1">
                <a:avLst/>
              </a:prstGeom>
              <a:noFill/>
              <a:ln w="9525" cap="flat" cmpd="sng">
                <a:solidFill>
                  <a:schemeClr val="dk1"/>
                </a:solidFill>
                <a:prstDash val="solid"/>
                <a:round/>
                <a:headEnd type="none" w="med" len="med"/>
                <a:tailEnd type="oval" w="med" len="med"/>
              </a:ln>
            </p:spPr>
          </p:cxnSp>
          <p:cxnSp>
            <p:nvCxnSpPr>
              <p:cNvPr id="42" name="Google Shape;42;p4"/>
              <p:cNvCxnSpPr/>
              <p:nvPr/>
            </p:nvCxnSpPr>
            <p:spPr>
              <a:xfrm>
                <a:off x="8625150" y="385283"/>
                <a:ext cx="0" cy="396000"/>
              </a:xfrm>
              <a:prstGeom prst="straightConnector1">
                <a:avLst/>
              </a:prstGeom>
              <a:noFill/>
              <a:ln w="9525" cap="flat" cmpd="sng">
                <a:solidFill>
                  <a:schemeClr val="dk1"/>
                </a:solidFill>
                <a:prstDash val="solid"/>
                <a:round/>
                <a:headEnd type="none" w="med" len="med"/>
                <a:tailEnd type="oval" w="med" len="med"/>
              </a:ln>
            </p:spPr>
          </p:cxnSp>
        </p:grpSp>
      </p:grpSp>
      <p:sp>
        <p:nvSpPr>
          <p:cNvPr id="43" name="Google Shape;43;p4"/>
          <p:cNvSpPr txBox="1">
            <a:spLocks noGrp="1"/>
          </p:cNvSpPr>
          <p:nvPr>
            <p:ph type="title"/>
          </p:nvPr>
        </p:nvSpPr>
        <p:spPr>
          <a:xfrm>
            <a:off x="960000" y="722233"/>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3368587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8432D5-983D-60E8-6813-44DA2637860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083F7D2-256B-ADAF-4D3C-9F9E7EFE1843}"/>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94DA470-34E1-3A6D-27DA-A7D3BD3C6DCF}"/>
              </a:ext>
            </a:extLst>
          </p:cNvPr>
          <p:cNvSpPr>
            <a:spLocks noGrp="1"/>
          </p:cNvSpPr>
          <p:nvPr>
            <p:ph type="dt" sz="half" idx="10"/>
          </p:nvPr>
        </p:nvSpPr>
        <p:spPr/>
        <p:txBody>
          <a:bodyPr/>
          <a:lstStyle/>
          <a:p>
            <a:fld id="{FF4949F3-F976-458E-889E-9E63E3A6688F}" type="datetimeFigureOut">
              <a:rPr lang="fr-FR" smtClean="0"/>
              <a:t>03/03/2026</a:t>
            </a:fld>
            <a:endParaRPr lang="fr-FR"/>
          </a:p>
        </p:txBody>
      </p:sp>
      <p:sp>
        <p:nvSpPr>
          <p:cNvPr id="5" name="Espace réservé du pied de page 4">
            <a:extLst>
              <a:ext uri="{FF2B5EF4-FFF2-40B4-BE49-F238E27FC236}">
                <a16:creationId xmlns:a16="http://schemas.microsoft.com/office/drawing/2014/main" id="{2977B31D-BB5E-8C93-6723-09044ED75A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11F81B5-8E72-1836-53FD-BDA2C101CDBD}"/>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762345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D32697-E3F2-B17A-7880-7451191BAC5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63873864-C6C3-CB7D-63DC-005B036D1B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EE6B737-9BF5-BA34-2D69-F4B898A47A88}"/>
              </a:ext>
            </a:extLst>
          </p:cNvPr>
          <p:cNvSpPr>
            <a:spLocks noGrp="1"/>
          </p:cNvSpPr>
          <p:nvPr>
            <p:ph type="dt" sz="half" idx="10"/>
          </p:nvPr>
        </p:nvSpPr>
        <p:spPr/>
        <p:txBody>
          <a:bodyPr/>
          <a:lstStyle/>
          <a:p>
            <a:fld id="{FF4949F3-F976-458E-889E-9E63E3A6688F}" type="datetimeFigureOut">
              <a:rPr lang="fr-FR" smtClean="0"/>
              <a:t>03/03/2026</a:t>
            </a:fld>
            <a:endParaRPr lang="fr-FR"/>
          </a:p>
        </p:txBody>
      </p:sp>
      <p:sp>
        <p:nvSpPr>
          <p:cNvPr id="5" name="Espace réservé du pied de page 4">
            <a:extLst>
              <a:ext uri="{FF2B5EF4-FFF2-40B4-BE49-F238E27FC236}">
                <a16:creationId xmlns:a16="http://schemas.microsoft.com/office/drawing/2014/main" id="{B0FE761F-761F-07CB-2416-5A4D170770E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20C80B1-D5C9-6A5E-5858-6ED41C06BB3A}"/>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1965466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52EB20-000F-7BEB-2233-F64A6758501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FD05BA5-8797-6653-4EC6-379C39B0AEE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68759B7-50D4-3927-3A94-3631330FCFB3}"/>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B2F06C63-D2D3-1FD8-AFFE-B136A474D532}"/>
              </a:ext>
            </a:extLst>
          </p:cNvPr>
          <p:cNvSpPr>
            <a:spLocks noGrp="1"/>
          </p:cNvSpPr>
          <p:nvPr>
            <p:ph type="dt" sz="half" idx="10"/>
          </p:nvPr>
        </p:nvSpPr>
        <p:spPr/>
        <p:txBody>
          <a:bodyPr/>
          <a:lstStyle/>
          <a:p>
            <a:fld id="{FF4949F3-F976-458E-889E-9E63E3A6688F}" type="datetimeFigureOut">
              <a:rPr lang="fr-FR" smtClean="0"/>
              <a:t>03/03/2026</a:t>
            </a:fld>
            <a:endParaRPr lang="fr-FR"/>
          </a:p>
        </p:txBody>
      </p:sp>
      <p:sp>
        <p:nvSpPr>
          <p:cNvPr id="6" name="Espace réservé du pied de page 5">
            <a:extLst>
              <a:ext uri="{FF2B5EF4-FFF2-40B4-BE49-F238E27FC236}">
                <a16:creationId xmlns:a16="http://schemas.microsoft.com/office/drawing/2014/main" id="{D361D030-3DED-35A3-AD09-1CA4CAF428B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4CD87E5-BC71-A50B-C397-1DABDEFC845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90908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660FE9-0197-F0EC-AF01-860565146D8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F5B3DB6-2ED8-1C3E-2F7E-C9AC2D1C2C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C44A16E-AAFE-3923-2E73-36265BC2A8A7}"/>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40EC9EB-3721-9720-9B6C-680B9091FC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A97D829-9292-B743-9564-E8CEF01DAB6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2BD9CF8B-89F4-C385-47DF-EEDDE9C6EB8F}"/>
              </a:ext>
            </a:extLst>
          </p:cNvPr>
          <p:cNvSpPr>
            <a:spLocks noGrp="1"/>
          </p:cNvSpPr>
          <p:nvPr>
            <p:ph type="dt" sz="half" idx="10"/>
          </p:nvPr>
        </p:nvSpPr>
        <p:spPr/>
        <p:txBody>
          <a:bodyPr/>
          <a:lstStyle/>
          <a:p>
            <a:fld id="{FF4949F3-F976-458E-889E-9E63E3A6688F}" type="datetimeFigureOut">
              <a:rPr lang="fr-FR" smtClean="0"/>
              <a:t>03/03/2026</a:t>
            </a:fld>
            <a:endParaRPr lang="fr-FR"/>
          </a:p>
        </p:txBody>
      </p:sp>
      <p:sp>
        <p:nvSpPr>
          <p:cNvPr id="8" name="Espace réservé du pied de page 7">
            <a:extLst>
              <a:ext uri="{FF2B5EF4-FFF2-40B4-BE49-F238E27FC236}">
                <a16:creationId xmlns:a16="http://schemas.microsoft.com/office/drawing/2014/main" id="{F3A9BACA-4B37-57B7-C2B4-CC297FB0EAC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0976A4D-3005-8ED7-64F7-60089483C41C}"/>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730895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8283A2-1B71-7710-0ED3-097A9980DA2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AF435AEF-7A8D-1262-41C3-F4CD1CA13C3A}"/>
              </a:ext>
            </a:extLst>
          </p:cNvPr>
          <p:cNvSpPr>
            <a:spLocks noGrp="1"/>
          </p:cNvSpPr>
          <p:nvPr>
            <p:ph type="dt" sz="half" idx="10"/>
          </p:nvPr>
        </p:nvSpPr>
        <p:spPr/>
        <p:txBody>
          <a:bodyPr/>
          <a:lstStyle/>
          <a:p>
            <a:fld id="{FF4949F3-F976-458E-889E-9E63E3A6688F}" type="datetimeFigureOut">
              <a:rPr lang="fr-FR" smtClean="0"/>
              <a:t>03/03/2026</a:t>
            </a:fld>
            <a:endParaRPr lang="fr-FR"/>
          </a:p>
        </p:txBody>
      </p:sp>
      <p:sp>
        <p:nvSpPr>
          <p:cNvPr id="4" name="Espace réservé du pied de page 3">
            <a:extLst>
              <a:ext uri="{FF2B5EF4-FFF2-40B4-BE49-F238E27FC236}">
                <a16:creationId xmlns:a16="http://schemas.microsoft.com/office/drawing/2014/main" id="{57A6AE45-BCAA-D9D8-FE20-E10142C1380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B2F7E7E-A402-13F8-8AA9-1E3797993CBF}"/>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3855144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DAE6BD1-9105-B783-9B76-A29F9144CFD5}"/>
              </a:ext>
            </a:extLst>
          </p:cNvPr>
          <p:cNvSpPr>
            <a:spLocks noGrp="1"/>
          </p:cNvSpPr>
          <p:nvPr>
            <p:ph type="dt" sz="half" idx="10"/>
          </p:nvPr>
        </p:nvSpPr>
        <p:spPr/>
        <p:txBody>
          <a:bodyPr/>
          <a:lstStyle/>
          <a:p>
            <a:fld id="{FF4949F3-F976-458E-889E-9E63E3A6688F}" type="datetimeFigureOut">
              <a:rPr lang="fr-FR" smtClean="0"/>
              <a:t>03/03/2026</a:t>
            </a:fld>
            <a:endParaRPr lang="fr-FR"/>
          </a:p>
        </p:txBody>
      </p:sp>
      <p:sp>
        <p:nvSpPr>
          <p:cNvPr id="3" name="Espace réservé du pied de page 2">
            <a:extLst>
              <a:ext uri="{FF2B5EF4-FFF2-40B4-BE49-F238E27FC236}">
                <a16:creationId xmlns:a16="http://schemas.microsoft.com/office/drawing/2014/main" id="{1D21984D-29F2-E820-988D-219081446DD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7AAFCE01-0E6D-31CC-D27E-076B88331863}"/>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232608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EA765B-B324-9D4E-2BCB-68DE2D0D086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BBE28C43-1EC3-D7F4-E593-225CA6080C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1AECCEA-8595-470A-D669-E01F200A27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51E3C48-13EB-89CB-065B-8FC84CC6D0AE}"/>
              </a:ext>
            </a:extLst>
          </p:cNvPr>
          <p:cNvSpPr>
            <a:spLocks noGrp="1"/>
          </p:cNvSpPr>
          <p:nvPr>
            <p:ph type="dt" sz="half" idx="10"/>
          </p:nvPr>
        </p:nvSpPr>
        <p:spPr/>
        <p:txBody>
          <a:bodyPr/>
          <a:lstStyle/>
          <a:p>
            <a:fld id="{FF4949F3-F976-458E-889E-9E63E3A6688F}" type="datetimeFigureOut">
              <a:rPr lang="fr-FR" smtClean="0"/>
              <a:t>03/03/2026</a:t>
            </a:fld>
            <a:endParaRPr lang="fr-FR"/>
          </a:p>
        </p:txBody>
      </p:sp>
      <p:sp>
        <p:nvSpPr>
          <p:cNvPr id="6" name="Espace réservé du pied de page 5">
            <a:extLst>
              <a:ext uri="{FF2B5EF4-FFF2-40B4-BE49-F238E27FC236}">
                <a16:creationId xmlns:a16="http://schemas.microsoft.com/office/drawing/2014/main" id="{2E7740AF-160B-32E6-9DE4-050282793D7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AE9A78C-880A-CF70-75C8-AA90C4267549}"/>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3039893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F46038A-5435-0FDF-AAB8-3E6BEB20A1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FD4B647-FE70-CA9B-1E48-5D50EB90E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44E031F-CA8F-FFC7-A4AE-8EDE510B49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5492600-8047-1764-0014-840F03113235}"/>
              </a:ext>
            </a:extLst>
          </p:cNvPr>
          <p:cNvSpPr>
            <a:spLocks noGrp="1"/>
          </p:cNvSpPr>
          <p:nvPr>
            <p:ph type="dt" sz="half" idx="10"/>
          </p:nvPr>
        </p:nvSpPr>
        <p:spPr/>
        <p:txBody>
          <a:bodyPr/>
          <a:lstStyle/>
          <a:p>
            <a:fld id="{FF4949F3-F976-458E-889E-9E63E3A6688F}" type="datetimeFigureOut">
              <a:rPr lang="fr-FR" smtClean="0"/>
              <a:t>03/03/2026</a:t>
            </a:fld>
            <a:endParaRPr lang="fr-FR"/>
          </a:p>
        </p:txBody>
      </p:sp>
      <p:sp>
        <p:nvSpPr>
          <p:cNvPr id="6" name="Espace réservé du pied de page 5">
            <a:extLst>
              <a:ext uri="{FF2B5EF4-FFF2-40B4-BE49-F238E27FC236}">
                <a16:creationId xmlns:a16="http://schemas.microsoft.com/office/drawing/2014/main" id="{CD1E3687-0049-F5A5-5A61-9668613B37D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A84CC27-D9DC-B857-64E9-AB17EE11753C}"/>
              </a:ext>
            </a:extLst>
          </p:cNvPr>
          <p:cNvSpPr>
            <a:spLocks noGrp="1"/>
          </p:cNvSpPr>
          <p:nvPr>
            <p:ph type="sldNum" sz="quarter" idx="12"/>
          </p:nvPr>
        </p:nvSpPr>
        <p:spPr/>
        <p:txBody>
          <a:bodyPr/>
          <a:lstStyle/>
          <a:p>
            <a:fld id="{B2AD7436-ADBA-43B7-9370-5627ADE4336A}" type="slidenum">
              <a:rPr lang="fr-FR" smtClean="0"/>
              <a:t>‹N°›</a:t>
            </a:fld>
            <a:endParaRPr lang="fr-FR"/>
          </a:p>
        </p:txBody>
      </p:sp>
    </p:spTree>
    <p:extLst>
      <p:ext uri="{BB962C8B-B14F-4D97-AF65-F5344CB8AC3E}">
        <p14:creationId xmlns:p14="http://schemas.microsoft.com/office/powerpoint/2010/main" val="748059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46CCC64D-7985-A807-5040-6E3476CDAE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9A22DC6-95A3-272E-EB42-6AFB7017F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7BAA08-4D2A-AA6F-F8A3-9FF43719A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F4949F3-F976-458E-889E-9E63E3A6688F}" type="datetimeFigureOut">
              <a:rPr lang="fr-FR" smtClean="0"/>
              <a:t>03/03/2026</a:t>
            </a:fld>
            <a:endParaRPr lang="fr-FR"/>
          </a:p>
        </p:txBody>
      </p:sp>
      <p:sp>
        <p:nvSpPr>
          <p:cNvPr id="5" name="Espace réservé du pied de page 4">
            <a:extLst>
              <a:ext uri="{FF2B5EF4-FFF2-40B4-BE49-F238E27FC236}">
                <a16:creationId xmlns:a16="http://schemas.microsoft.com/office/drawing/2014/main" id="{0ED3FB9D-E643-EBBD-E12A-B3B669AD08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DFC9D0D-478F-768F-5C66-290F613A37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AD7436-ADBA-43B7-9370-5627ADE4336A}" type="slidenum">
              <a:rPr lang="fr-FR" smtClean="0"/>
              <a:t>‹N°›</a:t>
            </a:fld>
            <a:endParaRPr lang="fr-FR"/>
          </a:p>
        </p:txBody>
      </p:sp>
    </p:spTree>
    <p:extLst>
      <p:ext uri="{BB962C8B-B14F-4D97-AF65-F5344CB8AC3E}">
        <p14:creationId xmlns:p14="http://schemas.microsoft.com/office/powerpoint/2010/main" val="25483240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11.jp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chart" Target="../charts/chart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image" Target="../media/image21.png"/><Relationship Id="rId4" Type="http://schemas.openxmlformats.org/officeDocument/2006/relationships/chart" Target="../charts/chart1.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3.jpg"/></Relationships>
</file>

<file path=ppt/slides/_rels/slide17.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image" Target="../media/image3.jpg"/><Relationship Id="rId7" Type="http://schemas.openxmlformats.org/officeDocument/2006/relationships/chart" Target="../charts/chart10.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 Id="rId9" Type="http://schemas.openxmlformats.org/officeDocument/2006/relationships/chart" Target="../charts/char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2.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jpg"/><Relationship Id="rId7"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3.jp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3.jp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image" Target="../media/image2.jpeg"/><Relationship Id="rId4" Type="http://schemas.openxmlformats.org/officeDocument/2006/relationships/image" Target="../media/image50.png"/><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chart" Target="../charts/chart14.xml"/><Relationship Id="rId4" Type="http://schemas.openxmlformats.org/officeDocument/2006/relationships/chart" Target="../charts/char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chart" Target="../charts/chart16.xml"/><Relationship Id="rId5" Type="http://schemas.openxmlformats.org/officeDocument/2006/relationships/chart" Target="../charts/chart15.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48.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2.png"/><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jp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jpg"/><Relationship Id="rId7" Type="http://schemas.openxmlformats.org/officeDocument/2006/relationships/image" Target="../media/image17.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9.png"/><Relationship Id="rId4" Type="http://schemas.openxmlformats.org/officeDocument/2006/relationships/image" Target="../media/image11.jpg"/><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pic>
        <p:nvPicPr>
          <p:cNvPr id="2" name="Picture 2" descr="Offre internet rapido | Tunisie Telecom e-shop">
            <a:extLst>
              <a:ext uri="{FF2B5EF4-FFF2-40B4-BE49-F238E27FC236}">
                <a16:creationId xmlns:a16="http://schemas.microsoft.com/office/drawing/2014/main" id="{1D88DB25-2F35-9B94-4798-5E7325669B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7926" y="652263"/>
            <a:ext cx="2473947" cy="1604962"/>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EF92B25-F624-DD30-E530-176139A2195E}"/>
              </a:ext>
            </a:extLst>
          </p:cNvPr>
          <p:cNvSpPr txBox="1"/>
          <p:nvPr/>
        </p:nvSpPr>
        <p:spPr>
          <a:xfrm>
            <a:off x="2377761" y="2312337"/>
            <a:ext cx="7534275" cy="1354217"/>
          </a:xfrm>
          <a:prstGeom prst="rect">
            <a:avLst/>
          </a:prstGeom>
          <a:noFill/>
        </p:spPr>
        <p:txBody>
          <a:bodyPr wrap="square" rtlCol="0">
            <a:spAutoFit/>
          </a:bodyPr>
          <a:lstStyle/>
          <a:p>
            <a:pPr algn="ctr"/>
            <a:endParaRPr lang="fr-FR" dirty="0"/>
          </a:p>
          <a:p>
            <a:pPr algn="ctr"/>
            <a:r>
              <a:rPr lang="fr-FR" sz="3200" b="1" dirty="0">
                <a:solidFill>
                  <a:schemeClr val="bg2">
                    <a:lumMod val="25000"/>
                  </a:schemeClr>
                </a:solidFill>
                <a:latin typeface="Aptos Display" panose="020B0004020202020204" pitchFamily="34" charset="0"/>
              </a:rPr>
              <a:t>Benchmarking des services radio – Mission Grand Tunis</a:t>
            </a:r>
          </a:p>
        </p:txBody>
      </p:sp>
      <p:sp>
        <p:nvSpPr>
          <p:cNvPr id="4" name="ZoneTexte 3">
            <a:extLst>
              <a:ext uri="{FF2B5EF4-FFF2-40B4-BE49-F238E27FC236}">
                <a16:creationId xmlns:a16="http://schemas.microsoft.com/office/drawing/2014/main" id="{C875DB44-896B-0457-2713-4EF276DCC059}"/>
              </a:ext>
            </a:extLst>
          </p:cNvPr>
          <p:cNvSpPr txBox="1"/>
          <p:nvPr/>
        </p:nvSpPr>
        <p:spPr>
          <a:xfrm>
            <a:off x="4523574" y="4288536"/>
            <a:ext cx="2578608" cy="369332"/>
          </a:xfrm>
          <a:prstGeom prst="rect">
            <a:avLst/>
          </a:prstGeom>
          <a:noFill/>
        </p:spPr>
        <p:txBody>
          <a:bodyPr wrap="square" rtlCol="0">
            <a:spAutoFit/>
          </a:bodyPr>
          <a:lstStyle/>
          <a:p>
            <a:pPr algn="ctr"/>
            <a:r>
              <a:rPr lang="fr-FR" spc="-10" dirty="0">
                <a:solidFill>
                  <a:srgbClr val="414141"/>
                </a:solidFill>
                <a:latin typeface="Verdana"/>
              </a:rPr>
              <a:t>Janvier-Février 2026</a:t>
            </a:r>
          </a:p>
        </p:txBody>
      </p:sp>
      <p:sp>
        <p:nvSpPr>
          <p:cNvPr id="5" name="ZoneTexte 4">
            <a:extLst>
              <a:ext uri="{FF2B5EF4-FFF2-40B4-BE49-F238E27FC236}">
                <a16:creationId xmlns:a16="http://schemas.microsoft.com/office/drawing/2014/main" id="{6614B088-19DB-8C30-A730-E21C454B9DAE}"/>
              </a:ext>
            </a:extLst>
          </p:cNvPr>
          <p:cNvSpPr txBox="1"/>
          <p:nvPr/>
        </p:nvSpPr>
        <p:spPr>
          <a:xfrm>
            <a:off x="4140175" y="4657868"/>
            <a:ext cx="3911650" cy="523220"/>
          </a:xfrm>
          <a:prstGeom prst="rect">
            <a:avLst/>
          </a:prstGeom>
          <a:noFill/>
        </p:spPr>
        <p:txBody>
          <a:bodyPr wrap="square" rtlCol="0">
            <a:spAutoFit/>
          </a:bodyPr>
          <a:lstStyle/>
          <a:p>
            <a:r>
              <a:rPr lang="fr-FR" sz="2800" b="0" i="0" u="none" strike="noStrike" baseline="0" dirty="0">
                <a:solidFill>
                  <a:srgbClr val="000000"/>
                </a:solidFill>
                <a:latin typeface="Verdana" panose="020B0604030504040204" pitchFamily="34" charset="0"/>
              </a:rPr>
              <a:t> </a:t>
            </a:r>
            <a:r>
              <a:rPr lang="fr-FR" b="1" spc="-10" dirty="0">
                <a:solidFill>
                  <a:srgbClr val="414141"/>
                </a:solidFill>
                <a:latin typeface="Verdana"/>
              </a:rPr>
              <a:t>Benchmark effectué par </a:t>
            </a:r>
          </a:p>
        </p:txBody>
      </p:sp>
      <p:pic>
        <p:nvPicPr>
          <p:cNvPr id="13" name="Picture 4" descr="Telcotec Tunisie | LinkedIn">
            <a:extLst>
              <a:ext uri="{FF2B5EF4-FFF2-40B4-BE49-F238E27FC236}">
                <a16:creationId xmlns:a16="http://schemas.microsoft.com/office/drawing/2014/main" id="{75DAB3C2-49B8-6A4A-98CD-3D1CBCC44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9052" y="5181088"/>
            <a:ext cx="1216152" cy="1100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B3E1D-5CB7-2892-F0BD-D8618798F347}"/>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8ADE69E5-0016-50E8-A99E-9F21708C3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FFFB915-AC3A-1FEE-9BFD-4ACDFFF5526F}"/>
              </a:ext>
            </a:extLst>
          </p:cNvPr>
          <p:cNvPicPr/>
          <p:nvPr/>
        </p:nvPicPr>
        <p:blipFill>
          <a:blip r:embed="rId3" cstate="print"/>
          <a:stretch>
            <a:fillRect/>
          </a:stretch>
        </p:blipFill>
        <p:spPr>
          <a:xfrm>
            <a:off x="183254" y="120204"/>
            <a:ext cx="1158240" cy="829932"/>
          </a:xfrm>
          <a:prstGeom prst="rect">
            <a:avLst/>
          </a:prstGeom>
        </p:spPr>
      </p:pic>
      <p:sp>
        <p:nvSpPr>
          <p:cNvPr id="21" name="object 12">
            <a:extLst>
              <a:ext uri="{FF2B5EF4-FFF2-40B4-BE49-F238E27FC236}">
                <a16:creationId xmlns:a16="http://schemas.microsoft.com/office/drawing/2014/main" id="{89022E74-F842-44B8-ED64-FDFFD5DB20A0}"/>
              </a:ext>
            </a:extLst>
          </p:cNvPr>
          <p:cNvSpPr txBox="1"/>
          <p:nvPr/>
        </p:nvSpPr>
        <p:spPr>
          <a:xfrm>
            <a:off x="3928523" y="444869"/>
            <a:ext cx="3697040" cy="505267"/>
          </a:xfrm>
          <a:prstGeom prst="rect">
            <a:avLst/>
          </a:prstGeom>
        </p:spPr>
        <p:txBody>
          <a:bodyPr vert="horz" wrap="square" lIns="0" tIns="12700" rIns="0" bIns="0" rtlCol="0">
            <a:spAutoFit/>
          </a:bodyPr>
          <a:lstStyle/>
          <a:p>
            <a:pPr algn="ctr">
              <a:spcBef>
                <a:spcPts val="100"/>
              </a:spcBef>
            </a:pPr>
            <a:r>
              <a:rPr lang="fr-FR" sz="3200" b="1" dirty="0">
                <a:solidFill>
                  <a:schemeClr val="bg2">
                    <a:lumMod val="25000"/>
                  </a:schemeClr>
                </a:solidFill>
                <a:latin typeface="Aptos Display" panose="020B0004020202020204" pitchFamily="34" charset="0"/>
              </a:rPr>
              <a:t>Classement par KPI</a:t>
            </a:r>
          </a:p>
        </p:txBody>
      </p:sp>
      <p:cxnSp>
        <p:nvCxnSpPr>
          <p:cNvPr id="10" name="Connecteur droit 9">
            <a:extLst>
              <a:ext uri="{FF2B5EF4-FFF2-40B4-BE49-F238E27FC236}">
                <a16:creationId xmlns:a16="http://schemas.microsoft.com/office/drawing/2014/main" id="{321EAD10-9FD6-8E70-39AD-221F690D5347}"/>
              </a:ext>
            </a:extLst>
          </p:cNvPr>
          <p:cNvCxnSpPr>
            <a:cxnSpLocks/>
          </p:cNvCxnSpPr>
          <p:nvPr/>
        </p:nvCxnSpPr>
        <p:spPr>
          <a:xfrm>
            <a:off x="5633272" y="1688253"/>
            <a:ext cx="73735" cy="4724878"/>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29" name="Connecteur droit 28">
            <a:extLst>
              <a:ext uri="{FF2B5EF4-FFF2-40B4-BE49-F238E27FC236}">
                <a16:creationId xmlns:a16="http://schemas.microsoft.com/office/drawing/2014/main" id="{7B794D01-A2E8-0546-F182-CDC394E4410B}"/>
              </a:ext>
            </a:extLst>
          </p:cNvPr>
          <p:cNvCxnSpPr>
            <a:cxnSpLocks/>
          </p:cNvCxnSpPr>
          <p:nvPr/>
        </p:nvCxnSpPr>
        <p:spPr>
          <a:xfrm flipH="1">
            <a:off x="183254" y="3949786"/>
            <a:ext cx="11447980" cy="100906"/>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nvGrpSpPr>
          <p:cNvPr id="31" name="Groupe 30">
            <a:extLst>
              <a:ext uri="{FF2B5EF4-FFF2-40B4-BE49-F238E27FC236}">
                <a16:creationId xmlns:a16="http://schemas.microsoft.com/office/drawing/2014/main" id="{B8743040-AF80-428D-3972-CA73459B5FC3}"/>
              </a:ext>
            </a:extLst>
          </p:cNvPr>
          <p:cNvGrpSpPr/>
          <p:nvPr/>
        </p:nvGrpSpPr>
        <p:grpSpPr>
          <a:xfrm>
            <a:off x="1033568" y="1378126"/>
            <a:ext cx="4245800" cy="2555216"/>
            <a:chOff x="317574" y="1930520"/>
            <a:chExt cx="7635768" cy="4008932"/>
          </a:xfrm>
        </p:grpSpPr>
        <p:grpSp>
          <p:nvGrpSpPr>
            <p:cNvPr id="32" name="object 6">
              <a:extLst>
                <a:ext uri="{FF2B5EF4-FFF2-40B4-BE49-F238E27FC236}">
                  <a16:creationId xmlns:a16="http://schemas.microsoft.com/office/drawing/2014/main" id="{3EE9B239-1143-A26E-E6C4-06BBD2977458}"/>
                </a:ext>
              </a:extLst>
            </p:cNvPr>
            <p:cNvGrpSpPr/>
            <p:nvPr/>
          </p:nvGrpSpPr>
          <p:grpSpPr>
            <a:xfrm>
              <a:off x="317574" y="3078956"/>
              <a:ext cx="7635768" cy="2860496"/>
              <a:chOff x="2398776" y="3639312"/>
              <a:chExt cx="9483090" cy="3587750"/>
            </a:xfrm>
          </p:grpSpPr>
          <p:pic>
            <p:nvPicPr>
              <p:cNvPr id="37" name="object 7">
                <a:extLst>
                  <a:ext uri="{FF2B5EF4-FFF2-40B4-BE49-F238E27FC236}">
                    <a16:creationId xmlns:a16="http://schemas.microsoft.com/office/drawing/2014/main" id="{78FF5385-28AB-782D-5420-0CD140B776C2}"/>
                  </a:ext>
                </a:extLst>
              </p:cNvPr>
              <p:cNvPicPr/>
              <p:nvPr/>
            </p:nvPicPr>
            <p:blipFill>
              <a:blip r:embed="rId4" cstate="print"/>
              <a:stretch>
                <a:fillRect/>
              </a:stretch>
            </p:blipFill>
            <p:spPr>
              <a:xfrm>
                <a:off x="2398776" y="3639312"/>
                <a:ext cx="7391400" cy="3282696"/>
              </a:xfrm>
              <a:prstGeom prst="rect">
                <a:avLst/>
              </a:prstGeom>
            </p:spPr>
          </p:pic>
          <p:sp>
            <p:nvSpPr>
              <p:cNvPr id="38" name="object 8">
                <a:extLst>
                  <a:ext uri="{FF2B5EF4-FFF2-40B4-BE49-F238E27FC236}">
                    <a16:creationId xmlns:a16="http://schemas.microsoft.com/office/drawing/2014/main" id="{9C254BFA-41A5-0270-9836-C12C82B560FD}"/>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33" name="object 20">
              <a:extLst>
                <a:ext uri="{FF2B5EF4-FFF2-40B4-BE49-F238E27FC236}">
                  <a16:creationId xmlns:a16="http://schemas.microsoft.com/office/drawing/2014/main" id="{48A2DCC1-3E7E-F891-0606-075701E2D38B}"/>
                </a:ext>
              </a:extLst>
            </p:cNvPr>
            <p:cNvPicPr/>
            <p:nvPr/>
          </p:nvPicPr>
          <p:blipFill>
            <a:blip r:embed="rId5" cstate="print"/>
            <a:stretch>
              <a:fillRect/>
            </a:stretch>
          </p:blipFill>
          <p:spPr>
            <a:xfrm>
              <a:off x="4822098" y="3390627"/>
              <a:ext cx="923359" cy="814550"/>
            </a:xfrm>
            <a:prstGeom prst="rect">
              <a:avLst/>
            </a:prstGeom>
          </p:spPr>
        </p:pic>
        <p:pic>
          <p:nvPicPr>
            <p:cNvPr id="34" name="object 18">
              <a:extLst>
                <a:ext uri="{FF2B5EF4-FFF2-40B4-BE49-F238E27FC236}">
                  <a16:creationId xmlns:a16="http://schemas.microsoft.com/office/drawing/2014/main" id="{8DBECB49-28EA-2D66-7EDE-8FA38743F40D}"/>
                </a:ext>
              </a:extLst>
            </p:cNvPr>
            <p:cNvPicPr/>
            <p:nvPr/>
          </p:nvPicPr>
          <p:blipFill>
            <a:blip r:embed="rId6" cstate="print"/>
            <a:stretch>
              <a:fillRect/>
            </a:stretch>
          </p:blipFill>
          <p:spPr>
            <a:xfrm>
              <a:off x="2507242" y="1930520"/>
              <a:ext cx="1791197" cy="1681130"/>
            </a:xfrm>
            <a:prstGeom prst="rect">
              <a:avLst/>
            </a:prstGeom>
          </p:spPr>
        </p:pic>
        <p:pic>
          <p:nvPicPr>
            <p:cNvPr id="35" name="object 21">
              <a:extLst>
                <a:ext uri="{FF2B5EF4-FFF2-40B4-BE49-F238E27FC236}">
                  <a16:creationId xmlns:a16="http://schemas.microsoft.com/office/drawing/2014/main" id="{CAFB48F8-BAFF-E1E0-4E1C-D948169781A5}"/>
                </a:ext>
              </a:extLst>
            </p:cNvPr>
            <p:cNvPicPr/>
            <p:nvPr/>
          </p:nvPicPr>
          <p:blipFill>
            <a:blip r:embed="rId7" cstate="print"/>
            <a:stretch>
              <a:fillRect/>
            </a:stretch>
          </p:blipFill>
          <p:spPr>
            <a:xfrm>
              <a:off x="827312" y="2839485"/>
              <a:ext cx="1050294" cy="1102285"/>
            </a:xfrm>
            <a:prstGeom prst="rect">
              <a:avLst/>
            </a:prstGeom>
          </p:spPr>
        </p:pic>
        <p:sp>
          <p:nvSpPr>
            <p:cNvPr id="36" name="Rectangle 35">
              <a:extLst>
                <a:ext uri="{FF2B5EF4-FFF2-40B4-BE49-F238E27FC236}">
                  <a16:creationId xmlns:a16="http://schemas.microsoft.com/office/drawing/2014/main" id="{59EE73C0-7878-9AC9-54CF-48F5E49FE84C}"/>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9" name="Picture 2">
            <a:extLst>
              <a:ext uri="{FF2B5EF4-FFF2-40B4-BE49-F238E27FC236}">
                <a16:creationId xmlns:a16="http://schemas.microsoft.com/office/drawing/2014/main" id="{E0A953F7-6C5B-E8D5-AB90-BCB2D20D07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7494" y="1750015"/>
            <a:ext cx="602136" cy="414933"/>
          </a:xfrm>
          <a:prstGeom prst="rect">
            <a:avLst/>
          </a:prstGeom>
        </p:spPr>
      </p:pic>
      <p:pic>
        <p:nvPicPr>
          <p:cNvPr id="40" name="Picture 6">
            <a:extLst>
              <a:ext uri="{FF2B5EF4-FFF2-40B4-BE49-F238E27FC236}">
                <a16:creationId xmlns:a16="http://schemas.microsoft.com/office/drawing/2014/main" id="{A1429C41-CC9E-7596-F5B5-23F2DBB51D6A}"/>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16727" y="2172279"/>
            <a:ext cx="358486" cy="322303"/>
          </a:xfrm>
          <a:prstGeom prst="rect">
            <a:avLst/>
          </a:prstGeom>
        </p:spPr>
      </p:pic>
      <p:pic>
        <p:nvPicPr>
          <p:cNvPr id="41" name="Picture 8">
            <a:extLst>
              <a:ext uri="{FF2B5EF4-FFF2-40B4-BE49-F238E27FC236}">
                <a16:creationId xmlns:a16="http://schemas.microsoft.com/office/drawing/2014/main" id="{EA971A63-52F3-8AC0-8B7A-1DFCE52D1B9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560759" y="2507706"/>
            <a:ext cx="450743" cy="161534"/>
          </a:xfrm>
          <a:prstGeom prst="rect">
            <a:avLst/>
          </a:prstGeom>
        </p:spPr>
      </p:pic>
      <p:sp>
        <p:nvSpPr>
          <p:cNvPr id="42" name="ZoneTexte 41">
            <a:extLst>
              <a:ext uri="{FF2B5EF4-FFF2-40B4-BE49-F238E27FC236}">
                <a16:creationId xmlns:a16="http://schemas.microsoft.com/office/drawing/2014/main" id="{12FCB17B-50D2-660A-CCBD-CDF2AABDD694}"/>
              </a:ext>
            </a:extLst>
          </p:cNvPr>
          <p:cNvSpPr txBox="1"/>
          <p:nvPr/>
        </p:nvSpPr>
        <p:spPr>
          <a:xfrm>
            <a:off x="76386" y="3628268"/>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1ér rang dans le gouvernorat de Manouba. </a:t>
            </a:r>
          </a:p>
        </p:txBody>
      </p:sp>
      <p:grpSp>
        <p:nvGrpSpPr>
          <p:cNvPr id="43" name="Groupe 42">
            <a:extLst>
              <a:ext uri="{FF2B5EF4-FFF2-40B4-BE49-F238E27FC236}">
                <a16:creationId xmlns:a16="http://schemas.microsoft.com/office/drawing/2014/main" id="{58FF4FCC-A795-983D-6A62-201E123E0FD2}"/>
              </a:ext>
            </a:extLst>
          </p:cNvPr>
          <p:cNvGrpSpPr/>
          <p:nvPr/>
        </p:nvGrpSpPr>
        <p:grpSpPr>
          <a:xfrm>
            <a:off x="7123224" y="1369494"/>
            <a:ext cx="4245800" cy="2555216"/>
            <a:chOff x="317574" y="1930520"/>
            <a:chExt cx="7635768" cy="4008932"/>
          </a:xfrm>
        </p:grpSpPr>
        <p:grpSp>
          <p:nvGrpSpPr>
            <p:cNvPr id="44" name="object 6">
              <a:extLst>
                <a:ext uri="{FF2B5EF4-FFF2-40B4-BE49-F238E27FC236}">
                  <a16:creationId xmlns:a16="http://schemas.microsoft.com/office/drawing/2014/main" id="{1486DE6A-1D81-EF80-AC27-EA19A9C72F2A}"/>
                </a:ext>
              </a:extLst>
            </p:cNvPr>
            <p:cNvGrpSpPr/>
            <p:nvPr/>
          </p:nvGrpSpPr>
          <p:grpSpPr>
            <a:xfrm>
              <a:off x="317574" y="3078956"/>
              <a:ext cx="7635768" cy="2860496"/>
              <a:chOff x="2398776" y="3639312"/>
              <a:chExt cx="9483090" cy="3587750"/>
            </a:xfrm>
          </p:grpSpPr>
          <p:pic>
            <p:nvPicPr>
              <p:cNvPr id="49" name="object 7">
                <a:extLst>
                  <a:ext uri="{FF2B5EF4-FFF2-40B4-BE49-F238E27FC236}">
                    <a16:creationId xmlns:a16="http://schemas.microsoft.com/office/drawing/2014/main" id="{11ADDA80-C290-818C-6F8D-9267C7999173}"/>
                  </a:ext>
                </a:extLst>
              </p:cNvPr>
              <p:cNvPicPr/>
              <p:nvPr/>
            </p:nvPicPr>
            <p:blipFill>
              <a:blip r:embed="rId4" cstate="print"/>
              <a:stretch>
                <a:fillRect/>
              </a:stretch>
            </p:blipFill>
            <p:spPr>
              <a:xfrm>
                <a:off x="2398776" y="3639312"/>
                <a:ext cx="7391400" cy="3282696"/>
              </a:xfrm>
              <a:prstGeom prst="rect">
                <a:avLst/>
              </a:prstGeom>
            </p:spPr>
          </p:pic>
          <p:sp>
            <p:nvSpPr>
              <p:cNvPr id="50" name="object 8">
                <a:extLst>
                  <a:ext uri="{FF2B5EF4-FFF2-40B4-BE49-F238E27FC236}">
                    <a16:creationId xmlns:a16="http://schemas.microsoft.com/office/drawing/2014/main" id="{C0BBF725-BF0D-0C83-7240-48FC3442E70D}"/>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45" name="object 20">
              <a:extLst>
                <a:ext uri="{FF2B5EF4-FFF2-40B4-BE49-F238E27FC236}">
                  <a16:creationId xmlns:a16="http://schemas.microsoft.com/office/drawing/2014/main" id="{41B052B7-955C-8E49-49BE-AE30BBBABCFC}"/>
                </a:ext>
              </a:extLst>
            </p:cNvPr>
            <p:cNvPicPr/>
            <p:nvPr/>
          </p:nvPicPr>
          <p:blipFill>
            <a:blip r:embed="rId5" cstate="print"/>
            <a:stretch>
              <a:fillRect/>
            </a:stretch>
          </p:blipFill>
          <p:spPr>
            <a:xfrm>
              <a:off x="4822098" y="3390627"/>
              <a:ext cx="923359" cy="814550"/>
            </a:xfrm>
            <a:prstGeom prst="rect">
              <a:avLst/>
            </a:prstGeom>
          </p:spPr>
        </p:pic>
        <p:pic>
          <p:nvPicPr>
            <p:cNvPr id="46" name="object 18">
              <a:extLst>
                <a:ext uri="{FF2B5EF4-FFF2-40B4-BE49-F238E27FC236}">
                  <a16:creationId xmlns:a16="http://schemas.microsoft.com/office/drawing/2014/main" id="{C1ADB4BA-D6A8-D7BD-4F23-6B5DC1E33EB3}"/>
                </a:ext>
              </a:extLst>
            </p:cNvPr>
            <p:cNvPicPr/>
            <p:nvPr/>
          </p:nvPicPr>
          <p:blipFill>
            <a:blip r:embed="rId6" cstate="print"/>
            <a:stretch>
              <a:fillRect/>
            </a:stretch>
          </p:blipFill>
          <p:spPr>
            <a:xfrm>
              <a:off x="2507242" y="1930520"/>
              <a:ext cx="1791197" cy="1681130"/>
            </a:xfrm>
            <a:prstGeom prst="rect">
              <a:avLst/>
            </a:prstGeom>
          </p:spPr>
        </p:pic>
        <p:pic>
          <p:nvPicPr>
            <p:cNvPr id="47" name="object 21">
              <a:extLst>
                <a:ext uri="{FF2B5EF4-FFF2-40B4-BE49-F238E27FC236}">
                  <a16:creationId xmlns:a16="http://schemas.microsoft.com/office/drawing/2014/main" id="{71B94B99-9116-7F8B-2AC2-540F3A7018AC}"/>
                </a:ext>
              </a:extLst>
            </p:cNvPr>
            <p:cNvPicPr/>
            <p:nvPr/>
          </p:nvPicPr>
          <p:blipFill>
            <a:blip r:embed="rId7" cstate="print"/>
            <a:stretch>
              <a:fillRect/>
            </a:stretch>
          </p:blipFill>
          <p:spPr>
            <a:xfrm>
              <a:off x="827312" y="2839485"/>
              <a:ext cx="1050294" cy="1102285"/>
            </a:xfrm>
            <a:prstGeom prst="rect">
              <a:avLst/>
            </a:prstGeom>
          </p:spPr>
        </p:pic>
        <p:sp>
          <p:nvSpPr>
            <p:cNvPr id="48" name="Rectangle 47">
              <a:extLst>
                <a:ext uri="{FF2B5EF4-FFF2-40B4-BE49-F238E27FC236}">
                  <a16:creationId xmlns:a16="http://schemas.microsoft.com/office/drawing/2014/main" id="{1FE2B4AE-97D6-18EC-35DD-A253198FD0CF}"/>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2" name="Groupe 51">
            <a:extLst>
              <a:ext uri="{FF2B5EF4-FFF2-40B4-BE49-F238E27FC236}">
                <a16:creationId xmlns:a16="http://schemas.microsoft.com/office/drawing/2014/main" id="{D38D9E79-AC76-FB03-97F0-8A663634727F}"/>
              </a:ext>
            </a:extLst>
          </p:cNvPr>
          <p:cNvGrpSpPr/>
          <p:nvPr/>
        </p:nvGrpSpPr>
        <p:grpSpPr>
          <a:xfrm>
            <a:off x="7100266" y="4026711"/>
            <a:ext cx="4245800" cy="2555216"/>
            <a:chOff x="317574" y="1930520"/>
            <a:chExt cx="7635768" cy="4008932"/>
          </a:xfrm>
        </p:grpSpPr>
        <p:grpSp>
          <p:nvGrpSpPr>
            <p:cNvPr id="53" name="object 6">
              <a:extLst>
                <a:ext uri="{FF2B5EF4-FFF2-40B4-BE49-F238E27FC236}">
                  <a16:creationId xmlns:a16="http://schemas.microsoft.com/office/drawing/2014/main" id="{4AD2B8F0-2160-DC0E-CCBE-EBFAEF106688}"/>
                </a:ext>
              </a:extLst>
            </p:cNvPr>
            <p:cNvGrpSpPr/>
            <p:nvPr/>
          </p:nvGrpSpPr>
          <p:grpSpPr>
            <a:xfrm>
              <a:off x="317574" y="3078956"/>
              <a:ext cx="7635768" cy="2860496"/>
              <a:chOff x="2398776" y="3639312"/>
              <a:chExt cx="9483090" cy="3587750"/>
            </a:xfrm>
          </p:grpSpPr>
          <p:pic>
            <p:nvPicPr>
              <p:cNvPr id="58" name="object 7">
                <a:extLst>
                  <a:ext uri="{FF2B5EF4-FFF2-40B4-BE49-F238E27FC236}">
                    <a16:creationId xmlns:a16="http://schemas.microsoft.com/office/drawing/2014/main" id="{1F0E0CB8-30E5-148C-C45C-CB1281E1AE32}"/>
                  </a:ext>
                </a:extLst>
              </p:cNvPr>
              <p:cNvPicPr/>
              <p:nvPr/>
            </p:nvPicPr>
            <p:blipFill>
              <a:blip r:embed="rId4" cstate="print"/>
              <a:stretch>
                <a:fillRect/>
              </a:stretch>
            </p:blipFill>
            <p:spPr>
              <a:xfrm>
                <a:off x="2398776" y="3639312"/>
                <a:ext cx="7391400" cy="3282696"/>
              </a:xfrm>
              <a:prstGeom prst="rect">
                <a:avLst/>
              </a:prstGeom>
            </p:spPr>
          </p:pic>
          <p:sp>
            <p:nvSpPr>
              <p:cNvPr id="59" name="object 8">
                <a:extLst>
                  <a:ext uri="{FF2B5EF4-FFF2-40B4-BE49-F238E27FC236}">
                    <a16:creationId xmlns:a16="http://schemas.microsoft.com/office/drawing/2014/main" id="{1A447C43-EE59-2780-CBEB-DE856446217A}"/>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54" name="object 20">
              <a:extLst>
                <a:ext uri="{FF2B5EF4-FFF2-40B4-BE49-F238E27FC236}">
                  <a16:creationId xmlns:a16="http://schemas.microsoft.com/office/drawing/2014/main" id="{8B31CBAD-56D3-3709-0640-89FA0E1383C8}"/>
                </a:ext>
              </a:extLst>
            </p:cNvPr>
            <p:cNvPicPr/>
            <p:nvPr/>
          </p:nvPicPr>
          <p:blipFill>
            <a:blip r:embed="rId5" cstate="print"/>
            <a:stretch>
              <a:fillRect/>
            </a:stretch>
          </p:blipFill>
          <p:spPr>
            <a:xfrm>
              <a:off x="4822098" y="3390627"/>
              <a:ext cx="923359" cy="814550"/>
            </a:xfrm>
            <a:prstGeom prst="rect">
              <a:avLst/>
            </a:prstGeom>
          </p:spPr>
        </p:pic>
        <p:pic>
          <p:nvPicPr>
            <p:cNvPr id="55" name="object 18">
              <a:extLst>
                <a:ext uri="{FF2B5EF4-FFF2-40B4-BE49-F238E27FC236}">
                  <a16:creationId xmlns:a16="http://schemas.microsoft.com/office/drawing/2014/main" id="{C2D51FC7-BAAD-B55A-E3D4-61D5911C694A}"/>
                </a:ext>
              </a:extLst>
            </p:cNvPr>
            <p:cNvPicPr/>
            <p:nvPr/>
          </p:nvPicPr>
          <p:blipFill>
            <a:blip r:embed="rId6" cstate="print"/>
            <a:stretch>
              <a:fillRect/>
            </a:stretch>
          </p:blipFill>
          <p:spPr>
            <a:xfrm>
              <a:off x="2507242" y="1930520"/>
              <a:ext cx="1791197" cy="1681130"/>
            </a:xfrm>
            <a:prstGeom prst="rect">
              <a:avLst/>
            </a:prstGeom>
          </p:spPr>
        </p:pic>
        <p:pic>
          <p:nvPicPr>
            <p:cNvPr id="56" name="object 21">
              <a:extLst>
                <a:ext uri="{FF2B5EF4-FFF2-40B4-BE49-F238E27FC236}">
                  <a16:creationId xmlns:a16="http://schemas.microsoft.com/office/drawing/2014/main" id="{F1223F18-544F-9C6F-FB71-4BAA84886CDD}"/>
                </a:ext>
              </a:extLst>
            </p:cNvPr>
            <p:cNvPicPr/>
            <p:nvPr/>
          </p:nvPicPr>
          <p:blipFill>
            <a:blip r:embed="rId7" cstate="print"/>
            <a:stretch>
              <a:fillRect/>
            </a:stretch>
          </p:blipFill>
          <p:spPr>
            <a:xfrm>
              <a:off x="827312" y="2839485"/>
              <a:ext cx="1050294" cy="1102285"/>
            </a:xfrm>
            <a:prstGeom prst="rect">
              <a:avLst/>
            </a:prstGeom>
          </p:spPr>
        </p:pic>
        <p:sp>
          <p:nvSpPr>
            <p:cNvPr id="57" name="Rectangle 56">
              <a:extLst>
                <a:ext uri="{FF2B5EF4-FFF2-40B4-BE49-F238E27FC236}">
                  <a16:creationId xmlns:a16="http://schemas.microsoft.com/office/drawing/2014/main" id="{B5ED3B03-D788-CB6B-CFE1-36CEA7987631}"/>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60" name="Groupe 59">
            <a:extLst>
              <a:ext uri="{FF2B5EF4-FFF2-40B4-BE49-F238E27FC236}">
                <a16:creationId xmlns:a16="http://schemas.microsoft.com/office/drawing/2014/main" id="{BCF17102-2544-F841-1D02-B5A00E22FFDA}"/>
              </a:ext>
            </a:extLst>
          </p:cNvPr>
          <p:cNvGrpSpPr/>
          <p:nvPr/>
        </p:nvGrpSpPr>
        <p:grpSpPr>
          <a:xfrm>
            <a:off x="1079991" y="4095538"/>
            <a:ext cx="4245800" cy="2555216"/>
            <a:chOff x="317574" y="1930520"/>
            <a:chExt cx="7635768" cy="4008932"/>
          </a:xfrm>
        </p:grpSpPr>
        <p:grpSp>
          <p:nvGrpSpPr>
            <p:cNvPr id="61" name="object 6">
              <a:extLst>
                <a:ext uri="{FF2B5EF4-FFF2-40B4-BE49-F238E27FC236}">
                  <a16:creationId xmlns:a16="http://schemas.microsoft.com/office/drawing/2014/main" id="{D4797763-049D-9DDE-E975-359321F2706A}"/>
                </a:ext>
              </a:extLst>
            </p:cNvPr>
            <p:cNvGrpSpPr/>
            <p:nvPr/>
          </p:nvGrpSpPr>
          <p:grpSpPr>
            <a:xfrm>
              <a:off x="317574" y="3078956"/>
              <a:ext cx="7635768" cy="2860496"/>
              <a:chOff x="2398776" y="3639312"/>
              <a:chExt cx="9483090" cy="3587750"/>
            </a:xfrm>
          </p:grpSpPr>
          <p:pic>
            <p:nvPicPr>
              <p:cNvPr id="66" name="object 7">
                <a:extLst>
                  <a:ext uri="{FF2B5EF4-FFF2-40B4-BE49-F238E27FC236}">
                    <a16:creationId xmlns:a16="http://schemas.microsoft.com/office/drawing/2014/main" id="{8B912052-2A3C-7E5D-E641-34D8EB0DDF29}"/>
                  </a:ext>
                </a:extLst>
              </p:cNvPr>
              <p:cNvPicPr/>
              <p:nvPr/>
            </p:nvPicPr>
            <p:blipFill>
              <a:blip r:embed="rId4" cstate="print"/>
              <a:stretch>
                <a:fillRect/>
              </a:stretch>
            </p:blipFill>
            <p:spPr>
              <a:xfrm>
                <a:off x="2398776" y="3639312"/>
                <a:ext cx="7391400" cy="3282696"/>
              </a:xfrm>
              <a:prstGeom prst="rect">
                <a:avLst/>
              </a:prstGeom>
            </p:spPr>
          </p:pic>
          <p:sp>
            <p:nvSpPr>
              <p:cNvPr id="67" name="object 8">
                <a:extLst>
                  <a:ext uri="{FF2B5EF4-FFF2-40B4-BE49-F238E27FC236}">
                    <a16:creationId xmlns:a16="http://schemas.microsoft.com/office/drawing/2014/main" id="{36EB8CBF-2CCF-664F-DDE1-57659CAC62EC}"/>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62" name="object 20">
              <a:extLst>
                <a:ext uri="{FF2B5EF4-FFF2-40B4-BE49-F238E27FC236}">
                  <a16:creationId xmlns:a16="http://schemas.microsoft.com/office/drawing/2014/main" id="{E53221D8-935E-8D03-933D-DC6E9BD50BC7}"/>
                </a:ext>
              </a:extLst>
            </p:cNvPr>
            <p:cNvPicPr/>
            <p:nvPr/>
          </p:nvPicPr>
          <p:blipFill>
            <a:blip r:embed="rId5" cstate="print"/>
            <a:stretch>
              <a:fillRect/>
            </a:stretch>
          </p:blipFill>
          <p:spPr>
            <a:xfrm>
              <a:off x="4822098" y="3390627"/>
              <a:ext cx="923359" cy="814550"/>
            </a:xfrm>
            <a:prstGeom prst="rect">
              <a:avLst/>
            </a:prstGeom>
          </p:spPr>
        </p:pic>
        <p:pic>
          <p:nvPicPr>
            <p:cNvPr id="63" name="object 18">
              <a:extLst>
                <a:ext uri="{FF2B5EF4-FFF2-40B4-BE49-F238E27FC236}">
                  <a16:creationId xmlns:a16="http://schemas.microsoft.com/office/drawing/2014/main" id="{6E17160D-5E6A-A2A5-9E72-00709266F2AD}"/>
                </a:ext>
              </a:extLst>
            </p:cNvPr>
            <p:cNvPicPr/>
            <p:nvPr/>
          </p:nvPicPr>
          <p:blipFill>
            <a:blip r:embed="rId6" cstate="print"/>
            <a:stretch>
              <a:fillRect/>
            </a:stretch>
          </p:blipFill>
          <p:spPr>
            <a:xfrm>
              <a:off x="2507242" y="1930520"/>
              <a:ext cx="1791197" cy="1681130"/>
            </a:xfrm>
            <a:prstGeom prst="rect">
              <a:avLst/>
            </a:prstGeom>
          </p:spPr>
        </p:pic>
        <p:pic>
          <p:nvPicPr>
            <p:cNvPr id="64" name="object 21">
              <a:extLst>
                <a:ext uri="{FF2B5EF4-FFF2-40B4-BE49-F238E27FC236}">
                  <a16:creationId xmlns:a16="http://schemas.microsoft.com/office/drawing/2014/main" id="{B4EED322-07D9-25D8-DB1F-E489B6ED70E8}"/>
                </a:ext>
              </a:extLst>
            </p:cNvPr>
            <p:cNvPicPr/>
            <p:nvPr/>
          </p:nvPicPr>
          <p:blipFill>
            <a:blip r:embed="rId7" cstate="print"/>
            <a:stretch>
              <a:fillRect/>
            </a:stretch>
          </p:blipFill>
          <p:spPr>
            <a:xfrm>
              <a:off x="827312" y="2839485"/>
              <a:ext cx="1050294" cy="1102285"/>
            </a:xfrm>
            <a:prstGeom prst="rect">
              <a:avLst/>
            </a:prstGeom>
          </p:spPr>
        </p:pic>
        <p:sp>
          <p:nvSpPr>
            <p:cNvPr id="65" name="Rectangle 64">
              <a:extLst>
                <a:ext uri="{FF2B5EF4-FFF2-40B4-BE49-F238E27FC236}">
                  <a16:creationId xmlns:a16="http://schemas.microsoft.com/office/drawing/2014/main" id="{D913EA41-FAF1-CA3A-C200-29CD17101F3D}"/>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8" name="ZoneTexte 67">
            <a:extLst>
              <a:ext uri="{FF2B5EF4-FFF2-40B4-BE49-F238E27FC236}">
                <a16:creationId xmlns:a16="http://schemas.microsoft.com/office/drawing/2014/main" id="{BCBC5DC4-2FD7-2F7F-5E21-E7A1D04E5341}"/>
              </a:ext>
            </a:extLst>
          </p:cNvPr>
          <p:cNvSpPr txBox="1"/>
          <p:nvPr/>
        </p:nvSpPr>
        <p:spPr>
          <a:xfrm>
            <a:off x="5951805" y="3623177"/>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1ér rang dans le gouvernorat de Ariana. </a:t>
            </a:r>
          </a:p>
        </p:txBody>
      </p:sp>
      <p:sp>
        <p:nvSpPr>
          <p:cNvPr id="69" name="ZoneTexte 68">
            <a:extLst>
              <a:ext uri="{FF2B5EF4-FFF2-40B4-BE49-F238E27FC236}">
                <a16:creationId xmlns:a16="http://schemas.microsoft.com/office/drawing/2014/main" id="{4631FAD9-3D54-F0EE-E257-8B0CD73CBED5}"/>
              </a:ext>
            </a:extLst>
          </p:cNvPr>
          <p:cNvSpPr txBox="1"/>
          <p:nvPr/>
        </p:nvSpPr>
        <p:spPr>
          <a:xfrm>
            <a:off x="96888" y="6383441"/>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2éme rang dans le gouvernorat de Tunis. </a:t>
            </a:r>
          </a:p>
        </p:txBody>
      </p:sp>
      <p:sp>
        <p:nvSpPr>
          <p:cNvPr id="70" name="ZoneTexte 69">
            <a:extLst>
              <a:ext uri="{FF2B5EF4-FFF2-40B4-BE49-F238E27FC236}">
                <a16:creationId xmlns:a16="http://schemas.microsoft.com/office/drawing/2014/main" id="{CF8C7049-7781-F252-B338-4517ACA0A902}"/>
              </a:ext>
            </a:extLst>
          </p:cNvPr>
          <p:cNvSpPr txBox="1"/>
          <p:nvPr/>
        </p:nvSpPr>
        <p:spPr>
          <a:xfrm>
            <a:off x="5998228" y="6357537"/>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2éme rang dans le gouvernorat de Ben Arous. </a:t>
            </a:r>
          </a:p>
        </p:txBody>
      </p:sp>
      <p:pic>
        <p:nvPicPr>
          <p:cNvPr id="71" name="Picture 2">
            <a:extLst>
              <a:ext uri="{FF2B5EF4-FFF2-40B4-BE49-F238E27FC236}">
                <a16:creationId xmlns:a16="http://schemas.microsoft.com/office/drawing/2014/main" id="{50405A1D-D8CC-11F3-3738-7BEE6FAD45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4383" y="1748157"/>
            <a:ext cx="602136" cy="414933"/>
          </a:xfrm>
          <a:prstGeom prst="rect">
            <a:avLst/>
          </a:prstGeom>
        </p:spPr>
      </p:pic>
      <p:pic>
        <p:nvPicPr>
          <p:cNvPr id="72" name="Picture 6">
            <a:extLst>
              <a:ext uri="{FF2B5EF4-FFF2-40B4-BE49-F238E27FC236}">
                <a16:creationId xmlns:a16="http://schemas.microsoft.com/office/drawing/2014/main" id="{8973501F-8BFE-0AE1-C210-64666E0B390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523616" y="2170421"/>
            <a:ext cx="358486" cy="322303"/>
          </a:xfrm>
          <a:prstGeom prst="rect">
            <a:avLst/>
          </a:prstGeom>
        </p:spPr>
      </p:pic>
      <p:pic>
        <p:nvPicPr>
          <p:cNvPr id="73" name="Picture 8">
            <a:extLst>
              <a:ext uri="{FF2B5EF4-FFF2-40B4-BE49-F238E27FC236}">
                <a16:creationId xmlns:a16="http://schemas.microsoft.com/office/drawing/2014/main" id="{37FD05DB-3DEA-E0CB-ED4A-F3118C011B17}"/>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9667648" y="2505848"/>
            <a:ext cx="450743" cy="161534"/>
          </a:xfrm>
          <a:prstGeom prst="rect">
            <a:avLst/>
          </a:prstGeom>
        </p:spPr>
      </p:pic>
      <p:pic>
        <p:nvPicPr>
          <p:cNvPr id="77" name="Picture 2">
            <a:extLst>
              <a:ext uri="{FF2B5EF4-FFF2-40B4-BE49-F238E27FC236}">
                <a16:creationId xmlns:a16="http://schemas.microsoft.com/office/drawing/2014/main" id="{C027BC9B-A294-E4DC-3433-6DEC926239D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4319" y="4833322"/>
            <a:ext cx="435620" cy="300187"/>
          </a:xfrm>
          <a:prstGeom prst="rect">
            <a:avLst/>
          </a:prstGeom>
        </p:spPr>
      </p:pic>
      <p:pic>
        <p:nvPicPr>
          <p:cNvPr id="78" name="Picture 8">
            <a:extLst>
              <a:ext uri="{FF2B5EF4-FFF2-40B4-BE49-F238E27FC236}">
                <a16:creationId xmlns:a16="http://schemas.microsoft.com/office/drawing/2014/main" id="{E0E1A147-48C7-A7A5-9CA0-481533F983D4}"/>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8500728" y="4441666"/>
            <a:ext cx="602136" cy="336727"/>
          </a:xfrm>
          <a:prstGeom prst="rect">
            <a:avLst/>
          </a:prstGeom>
        </p:spPr>
      </p:pic>
      <p:pic>
        <p:nvPicPr>
          <p:cNvPr id="79" name="Picture 6">
            <a:extLst>
              <a:ext uri="{FF2B5EF4-FFF2-40B4-BE49-F238E27FC236}">
                <a16:creationId xmlns:a16="http://schemas.microsoft.com/office/drawing/2014/main" id="{1C2BB994-7A3F-F53F-BBB6-125BEA0249B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9740732" y="5107228"/>
            <a:ext cx="270111" cy="259066"/>
          </a:xfrm>
          <a:prstGeom prst="rect">
            <a:avLst/>
          </a:prstGeom>
        </p:spPr>
      </p:pic>
      <p:pic>
        <p:nvPicPr>
          <p:cNvPr id="80" name="Picture 8">
            <a:extLst>
              <a:ext uri="{FF2B5EF4-FFF2-40B4-BE49-F238E27FC236}">
                <a16:creationId xmlns:a16="http://schemas.microsoft.com/office/drawing/2014/main" id="{1DCC95AF-CC8E-7DFD-BBB2-7E4D417247DA}"/>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519919" y="4555156"/>
            <a:ext cx="551211" cy="281272"/>
          </a:xfrm>
          <a:prstGeom prst="rect">
            <a:avLst/>
          </a:prstGeom>
        </p:spPr>
      </p:pic>
      <p:pic>
        <p:nvPicPr>
          <p:cNvPr id="81" name="Picture 2">
            <a:extLst>
              <a:ext uri="{FF2B5EF4-FFF2-40B4-BE49-F238E27FC236}">
                <a16:creationId xmlns:a16="http://schemas.microsoft.com/office/drawing/2014/main" id="{52EBEE3A-A361-3CFA-C84A-FBA0C5A103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63429" y="4892607"/>
            <a:ext cx="435620" cy="300187"/>
          </a:xfrm>
          <a:prstGeom prst="rect">
            <a:avLst/>
          </a:prstGeom>
        </p:spPr>
      </p:pic>
      <p:pic>
        <p:nvPicPr>
          <p:cNvPr id="82" name="Picture 6">
            <a:extLst>
              <a:ext uri="{FF2B5EF4-FFF2-40B4-BE49-F238E27FC236}">
                <a16:creationId xmlns:a16="http://schemas.microsoft.com/office/drawing/2014/main" id="{1D920660-9F80-6F5D-FB05-0886C078BA48}"/>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3699842" y="5166513"/>
            <a:ext cx="270111" cy="259066"/>
          </a:xfrm>
          <a:prstGeom prst="rect">
            <a:avLst/>
          </a:prstGeom>
        </p:spPr>
      </p:pic>
      <p:sp>
        <p:nvSpPr>
          <p:cNvPr id="2" name="ZoneTexte 1">
            <a:extLst>
              <a:ext uri="{FF2B5EF4-FFF2-40B4-BE49-F238E27FC236}">
                <a16:creationId xmlns:a16="http://schemas.microsoft.com/office/drawing/2014/main" id="{C371620B-2BE4-ED0C-2EFD-E608898E851E}"/>
              </a:ext>
            </a:extLst>
          </p:cNvPr>
          <p:cNvSpPr txBox="1"/>
          <p:nvPr/>
        </p:nvSpPr>
        <p:spPr>
          <a:xfrm>
            <a:off x="7421408" y="744906"/>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2/2</a:t>
            </a:r>
          </a:p>
        </p:txBody>
      </p:sp>
    </p:spTree>
    <p:extLst>
      <p:ext uri="{BB962C8B-B14F-4D97-AF65-F5344CB8AC3E}">
        <p14:creationId xmlns:p14="http://schemas.microsoft.com/office/powerpoint/2010/main" val="2023847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9A3B2-0B5B-04D8-91C7-E38FAD52AAB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B5EBB686-55EE-63D2-299D-336B59E6F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46D6E400-FA6E-ADB6-5CE5-A8BF0340369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245E80FC-26F3-3A7F-7143-4FA0507CD8CD}"/>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pPr marL="12700">
              <a:spcBef>
                <a:spcPts val="100"/>
              </a:spcBef>
            </a:pPr>
            <a:r>
              <a:rPr lang="fr-FR" dirty="0"/>
              <a:t>Méthodologie de l’INT</a:t>
            </a:r>
          </a:p>
        </p:txBody>
      </p:sp>
      <p:grpSp>
        <p:nvGrpSpPr>
          <p:cNvPr id="2" name="object 6">
            <a:extLst>
              <a:ext uri="{FF2B5EF4-FFF2-40B4-BE49-F238E27FC236}">
                <a16:creationId xmlns:a16="http://schemas.microsoft.com/office/drawing/2014/main" id="{CA9EEF66-55EA-8A49-B2B1-F76DC3AC8675}"/>
              </a:ext>
            </a:extLst>
          </p:cNvPr>
          <p:cNvGrpSpPr/>
          <p:nvPr/>
        </p:nvGrpSpPr>
        <p:grpSpPr>
          <a:xfrm>
            <a:off x="3791778" y="3429000"/>
            <a:ext cx="6180224" cy="2752163"/>
            <a:chOff x="2398776" y="3639312"/>
            <a:chExt cx="9483090" cy="3587750"/>
          </a:xfrm>
        </p:grpSpPr>
        <p:pic>
          <p:nvPicPr>
            <p:cNvPr id="7" name="object 7">
              <a:extLst>
                <a:ext uri="{FF2B5EF4-FFF2-40B4-BE49-F238E27FC236}">
                  <a16:creationId xmlns:a16="http://schemas.microsoft.com/office/drawing/2014/main" id="{839007FF-9257-065A-4AB2-2F81EFA087EA}"/>
                </a:ext>
              </a:extLst>
            </p:cNvPr>
            <p:cNvPicPr/>
            <p:nvPr/>
          </p:nvPicPr>
          <p:blipFill>
            <a:blip r:embed="rId4" cstate="print"/>
            <a:stretch>
              <a:fillRect/>
            </a:stretch>
          </p:blipFill>
          <p:spPr>
            <a:xfrm>
              <a:off x="2398776" y="3639312"/>
              <a:ext cx="7391400" cy="3282696"/>
            </a:xfrm>
            <a:prstGeom prst="rect">
              <a:avLst/>
            </a:prstGeom>
          </p:spPr>
        </p:pic>
        <p:sp>
          <p:nvSpPr>
            <p:cNvPr id="8" name="object 8">
              <a:extLst>
                <a:ext uri="{FF2B5EF4-FFF2-40B4-BE49-F238E27FC236}">
                  <a16:creationId xmlns:a16="http://schemas.microsoft.com/office/drawing/2014/main" id="{50D1EA14-7EB8-3757-6CC9-57F7F61292C0}"/>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3" name="object 20">
            <a:extLst>
              <a:ext uri="{FF2B5EF4-FFF2-40B4-BE49-F238E27FC236}">
                <a16:creationId xmlns:a16="http://schemas.microsoft.com/office/drawing/2014/main" id="{3F8ED3D6-59A7-3448-8B69-9111E18159C9}"/>
              </a:ext>
            </a:extLst>
          </p:cNvPr>
          <p:cNvPicPr/>
          <p:nvPr/>
        </p:nvPicPr>
        <p:blipFill>
          <a:blip r:embed="rId5" cstate="print"/>
          <a:stretch>
            <a:fillRect/>
          </a:stretch>
        </p:blipFill>
        <p:spPr>
          <a:xfrm>
            <a:off x="7361744" y="3745031"/>
            <a:ext cx="923359" cy="814550"/>
          </a:xfrm>
          <a:prstGeom prst="rect">
            <a:avLst/>
          </a:prstGeom>
        </p:spPr>
      </p:pic>
      <p:pic>
        <p:nvPicPr>
          <p:cNvPr id="15" name="object 18">
            <a:extLst>
              <a:ext uri="{FF2B5EF4-FFF2-40B4-BE49-F238E27FC236}">
                <a16:creationId xmlns:a16="http://schemas.microsoft.com/office/drawing/2014/main" id="{0821A537-495B-CE91-16A2-A21CF9607EA2}"/>
              </a:ext>
            </a:extLst>
          </p:cNvPr>
          <p:cNvPicPr/>
          <p:nvPr/>
        </p:nvPicPr>
        <p:blipFill>
          <a:blip r:embed="rId6" cstate="print"/>
          <a:stretch>
            <a:fillRect/>
          </a:stretch>
        </p:blipFill>
        <p:spPr>
          <a:xfrm>
            <a:off x="5393892" y="2358033"/>
            <a:ext cx="1791197" cy="1681130"/>
          </a:xfrm>
          <a:prstGeom prst="rect">
            <a:avLst/>
          </a:prstGeom>
        </p:spPr>
      </p:pic>
      <p:pic>
        <p:nvPicPr>
          <p:cNvPr id="17" name="object 21">
            <a:extLst>
              <a:ext uri="{FF2B5EF4-FFF2-40B4-BE49-F238E27FC236}">
                <a16:creationId xmlns:a16="http://schemas.microsoft.com/office/drawing/2014/main" id="{E30922A8-853A-33F0-1A70-04BEB63823F1}"/>
              </a:ext>
            </a:extLst>
          </p:cNvPr>
          <p:cNvPicPr/>
          <p:nvPr/>
        </p:nvPicPr>
        <p:blipFill>
          <a:blip r:embed="rId7" cstate="print"/>
          <a:stretch>
            <a:fillRect/>
          </a:stretch>
        </p:blipFill>
        <p:spPr>
          <a:xfrm>
            <a:off x="4067688" y="3198598"/>
            <a:ext cx="1050294" cy="1102285"/>
          </a:xfrm>
          <a:prstGeom prst="rect">
            <a:avLst/>
          </a:prstGeom>
        </p:spPr>
      </p:pic>
      <p:sp>
        <p:nvSpPr>
          <p:cNvPr id="20" name="Rectangle 19">
            <a:extLst>
              <a:ext uri="{FF2B5EF4-FFF2-40B4-BE49-F238E27FC236}">
                <a16:creationId xmlns:a16="http://schemas.microsoft.com/office/drawing/2014/main" id="{2B0EF12D-68EE-2ADD-A0AA-562CF7287447}"/>
              </a:ext>
            </a:extLst>
          </p:cNvPr>
          <p:cNvSpPr/>
          <p:nvPr/>
        </p:nvSpPr>
        <p:spPr>
          <a:xfrm>
            <a:off x="7564622" y="4104660"/>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orange, texte, Police, Graphique&#10;&#10;Le contenu généré par l’IA peut être incorrect.">
            <a:extLst>
              <a:ext uri="{FF2B5EF4-FFF2-40B4-BE49-F238E27FC236}">
                <a16:creationId xmlns:a16="http://schemas.microsoft.com/office/drawing/2014/main" id="{D9B294D5-CE0F-BD6B-E88B-15965B8C5B39}"/>
              </a:ext>
            </a:extLst>
          </p:cNvPr>
          <p:cNvPicPr>
            <a:picLocks noChangeAspect="1"/>
          </p:cNvPicPr>
          <p:nvPr/>
        </p:nvPicPr>
        <p:blipFill>
          <a:blip r:embed="rId8"/>
          <a:stretch>
            <a:fillRect/>
          </a:stretch>
        </p:blipFill>
        <p:spPr>
          <a:xfrm>
            <a:off x="5943425" y="2911722"/>
            <a:ext cx="662474" cy="659435"/>
          </a:xfrm>
          <a:prstGeom prst="rect">
            <a:avLst/>
          </a:prstGeom>
        </p:spPr>
      </p:pic>
      <p:pic>
        <p:nvPicPr>
          <p:cNvPr id="16" name="Picture 8">
            <a:extLst>
              <a:ext uri="{FF2B5EF4-FFF2-40B4-BE49-F238E27FC236}">
                <a16:creationId xmlns:a16="http://schemas.microsoft.com/office/drawing/2014/main" id="{414E7266-2A9C-7FF5-4886-52C74553C1DD}"/>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4164164" y="3727234"/>
            <a:ext cx="857341" cy="174964"/>
          </a:xfrm>
          <a:prstGeom prst="rect">
            <a:avLst/>
          </a:prstGeom>
        </p:spPr>
      </p:pic>
      <p:pic>
        <p:nvPicPr>
          <p:cNvPr id="23" name="Picture 2">
            <a:extLst>
              <a:ext uri="{FF2B5EF4-FFF2-40B4-BE49-F238E27FC236}">
                <a16:creationId xmlns:a16="http://schemas.microsoft.com/office/drawing/2014/main" id="{873BC71B-1A7D-9A5F-8B73-BB74E23C5D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38420" y="4004211"/>
            <a:ext cx="634760" cy="371318"/>
          </a:xfrm>
          <a:prstGeom prst="rect">
            <a:avLst/>
          </a:prstGeom>
        </p:spPr>
      </p:pic>
      <p:sp>
        <p:nvSpPr>
          <p:cNvPr id="10" name="ZoneTexte 9">
            <a:extLst>
              <a:ext uri="{FF2B5EF4-FFF2-40B4-BE49-F238E27FC236}">
                <a16:creationId xmlns:a16="http://schemas.microsoft.com/office/drawing/2014/main" id="{1F54E61F-2535-AE02-2E32-A22C5D368A0F}"/>
              </a:ext>
            </a:extLst>
          </p:cNvPr>
          <p:cNvSpPr txBox="1"/>
          <p:nvPr/>
        </p:nvSpPr>
        <p:spPr>
          <a:xfrm>
            <a:off x="420150" y="1296144"/>
            <a:ext cx="8465602" cy="369332"/>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figure au 3éme  rang dans le Grand Tunis</a:t>
            </a:r>
          </a:p>
        </p:txBody>
      </p:sp>
      <p:sp>
        <p:nvSpPr>
          <p:cNvPr id="29" name="ZoneTexte 28">
            <a:extLst>
              <a:ext uri="{FF2B5EF4-FFF2-40B4-BE49-F238E27FC236}">
                <a16:creationId xmlns:a16="http://schemas.microsoft.com/office/drawing/2014/main" id="{0A5063D8-5A17-7ACC-4039-46B5D5AC9FB7}"/>
              </a:ext>
            </a:extLst>
          </p:cNvPr>
          <p:cNvSpPr txBox="1"/>
          <p:nvPr/>
        </p:nvSpPr>
        <p:spPr>
          <a:xfrm>
            <a:off x="7696714" y="752828"/>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1/2</a:t>
            </a:r>
          </a:p>
        </p:txBody>
      </p:sp>
    </p:spTree>
    <p:extLst>
      <p:ext uri="{BB962C8B-B14F-4D97-AF65-F5344CB8AC3E}">
        <p14:creationId xmlns:p14="http://schemas.microsoft.com/office/powerpoint/2010/main" val="2992229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C5032-92FC-AA57-BEF1-90681F9DC7CC}"/>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130878B3-E310-4322-9E79-3962F7218B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823BAE29-EEE9-A9F8-2D0B-BDE32360E5F0}"/>
              </a:ext>
            </a:extLst>
          </p:cNvPr>
          <p:cNvPicPr/>
          <p:nvPr/>
        </p:nvPicPr>
        <p:blipFill>
          <a:blip r:embed="rId3" cstate="print"/>
          <a:stretch>
            <a:fillRect/>
          </a:stretch>
        </p:blipFill>
        <p:spPr>
          <a:xfrm>
            <a:off x="183254" y="120204"/>
            <a:ext cx="1158240" cy="829932"/>
          </a:xfrm>
          <a:prstGeom prst="rect">
            <a:avLst/>
          </a:prstGeom>
        </p:spPr>
      </p:pic>
      <p:sp>
        <p:nvSpPr>
          <p:cNvPr id="21" name="object 12">
            <a:extLst>
              <a:ext uri="{FF2B5EF4-FFF2-40B4-BE49-F238E27FC236}">
                <a16:creationId xmlns:a16="http://schemas.microsoft.com/office/drawing/2014/main" id="{6BDCF33E-14C0-7209-F70E-7F3D003111E5}"/>
              </a:ext>
            </a:extLst>
          </p:cNvPr>
          <p:cNvSpPr txBox="1"/>
          <p:nvPr/>
        </p:nvSpPr>
        <p:spPr>
          <a:xfrm>
            <a:off x="3827967" y="444869"/>
            <a:ext cx="4784156" cy="505267"/>
          </a:xfrm>
          <a:prstGeom prst="rect">
            <a:avLst/>
          </a:prstGeom>
        </p:spPr>
        <p:txBody>
          <a:bodyPr vert="horz" wrap="square" lIns="0" tIns="12700" rIns="0" bIns="0" rtlCol="0">
            <a:spAutoFit/>
          </a:bodyPr>
          <a:lstStyle/>
          <a:p>
            <a:pPr marL="12700" algn="ctr">
              <a:spcBef>
                <a:spcPts val="100"/>
              </a:spcBef>
            </a:pPr>
            <a:r>
              <a:rPr lang="fr-FR" sz="3200" b="1" dirty="0">
                <a:solidFill>
                  <a:schemeClr val="bg2">
                    <a:lumMod val="25000"/>
                  </a:schemeClr>
                </a:solidFill>
                <a:latin typeface="Aptos Display" panose="020B0004020202020204" pitchFamily="34" charset="0"/>
              </a:rPr>
              <a:t>Méthodologie de l’INT</a:t>
            </a:r>
          </a:p>
        </p:txBody>
      </p:sp>
      <p:cxnSp>
        <p:nvCxnSpPr>
          <p:cNvPr id="10" name="Connecteur droit 9">
            <a:extLst>
              <a:ext uri="{FF2B5EF4-FFF2-40B4-BE49-F238E27FC236}">
                <a16:creationId xmlns:a16="http://schemas.microsoft.com/office/drawing/2014/main" id="{F38585ED-9410-647D-3A1C-6636E0FFCEC2}"/>
              </a:ext>
            </a:extLst>
          </p:cNvPr>
          <p:cNvCxnSpPr>
            <a:cxnSpLocks/>
          </p:cNvCxnSpPr>
          <p:nvPr/>
        </p:nvCxnSpPr>
        <p:spPr>
          <a:xfrm>
            <a:off x="5633272" y="1688253"/>
            <a:ext cx="73735" cy="4724878"/>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29" name="Connecteur droit 28">
            <a:extLst>
              <a:ext uri="{FF2B5EF4-FFF2-40B4-BE49-F238E27FC236}">
                <a16:creationId xmlns:a16="http://schemas.microsoft.com/office/drawing/2014/main" id="{AAD4E274-C732-5B4E-2ED6-9E3A23E0D837}"/>
              </a:ext>
            </a:extLst>
          </p:cNvPr>
          <p:cNvCxnSpPr>
            <a:cxnSpLocks/>
          </p:cNvCxnSpPr>
          <p:nvPr/>
        </p:nvCxnSpPr>
        <p:spPr>
          <a:xfrm flipH="1">
            <a:off x="183254" y="3949786"/>
            <a:ext cx="11447980" cy="100906"/>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nvGrpSpPr>
          <p:cNvPr id="31" name="Groupe 30">
            <a:extLst>
              <a:ext uri="{FF2B5EF4-FFF2-40B4-BE49-F238E27FC236}">
                <a16:creationId xmlns:a16="http://schemas.microsoft.com/office/drawing/2014/main" id="{C9E33BBC-53DE-A9E2-2D97-AB644C2B82A2}"/>
              </a:ext>
            </a:extLst>
          </p:cNvPr>
          <p:cNvGrpSpPr/>
          <p:nvPr/>
        </p:nvGrpSpPr>
        <p:grpSpPr>
          <a:xfrm>
            <a:off x="1033568" y="1378126"/>
            <a:ext cx="4245800" cy="2555216"/>
            <a:chOff x="317574" y="1930520"/>
            <a:chExt cx="7635768" cy="4008932"/>
          </a:xfrm>
        </p:grpSpPr>
        <p:grpSp>
          <p:nvGrpSpPr>
            <p:cNvPr id="32" name="object 6">
              <a:extLst>
                <a:ext uri="{FF2B5EF4-FFF2-40B4-BE49-F238E27FC236}">
                  <a16:creationId xmlns:a16="http://schemas.microsoft.com/office/drawing/2014/main" id="{C132E0DD-D774-C0C1-AA07-C651FCC93D67}"/>
                </a:ext>
              </a:extLst>
            </p:cNvPr>
            <p:cNvGrpSpPr/>
            <p:nvPr/>
          </p:nvGrpSpPr>
          <p:grpSpPr>
            <a:xfrm>
              <a:off x="317574" y="3078956"/>
              <a:ext cx="7635768" cy="2860496"/>
              <a:chOff x="2398776" y="3639312"/>
              <a:chExt cx="9483090" cy="3587750"/>
            </a:xfrm>
          </p:grpSpPr>
          <p:pic>
            <p:nvPicPr>
              <p:cNvPr id="37" name="object 7">
                <a:extLst>
                  <a:ext uri="{FF2B5EF4-FFF2-40B4-BE49-F238E27FC236}">
                    <a16:creationId xmlns:a16="http://schemas.microsoft.com/office/drawing/2014/main" id="{A98C6D86-130A-EBC0-9F42-EB3DADE40395}"/>
                  </a:ext>
                </a:extLst>
              </p:cNvPr>
              <p:cNvPicPr/>
              <p:nvPr/>
            </p:nvPicPr>
            <p:blipFill>
              <a:blip r:embed="rId4" cstate="print"/>
              <a:stretch>
                <a:fillRect/>
              </a:stretch>
            </p:blipFill>
            <p:spPr>
              <a:xfrm>
                <a:off x="2398776" y="3639312"/>
                <a:ext cx="7391400" cy="3282696"/>
              </a:xfrm>
              <a:prstGeom prst="rect">
                <a:avLst/>
              </a:prstGeom>
            </p:spPr>
          </p:pic>
          <p:sp>
            <p:nvSpPr>
              <p:cNvPr id="38" name="object 8">
                <a:extLst>
                  <a:ext uri="{FF2B5EF4-FFF2-40B4-BE49-F238E27FC236}">
                    <a16:creationId xmlns:a16="http://schemas.microsoft.com/office/drawing/2014/main" id="{7092D801-FBB5-C8F4-C817-F959FFBAECC9}"/>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33" name="object 20">
              <a:extLst>
                <a:ext uri="{FF2B5EF4-FFF2-40B4-BE49-F238E27FC236}">
                  <a16:creationId xmlns:a16="http://schemas.microsoft.com/office/drawing/2014/main" id="{B27333EC-522A-3D44-5EBD-11DC18741E6C}"/>
                </a:ext>
              </a:extLst>
            </p:cNvPr>
            <p:cNvPicPr/>
            <p:nvPr/>
          </p:nvPicPr>
          <p:blipFill>
            <a:blip r:embed="rId5" cstate="print"/>
            <a:stretch>
              <a:fillRect/>
            </a:stretch>
          </p:blipFill>
          <p:spPr>
            <a:xfrm>
              <a:off x="4822098" y="3390627"/>
              <a:ext cx="923359" cy="814550"/>
            </a:xfrm>
            <a:prstGeom prst="rect">
              <a:avLst/>
            </a:prstGeom>
          </p:spPr>
        </p:pic>
        <p:pic>
          <p:nvPicPr>
            <p:cNvPr id="34" name="object 18">
              <a:extLst>
                <a:ext uri="{FF2B5EF4-FFF2-40B4-BE49-F238E27FC236}">
                  <a16:creationId xmlns:a16="http://schemas.microsoft.com/office/drawing/2014/main" id="{9A4F0E6B-74DB-5125-0A32-4255F250AF09}"/>
                </a:ext>
              </a:extLst>
            </p:cNvPr>
            <p:cNvPicPr/>
            <p:nvPr/>
          </p:nvPicPr>
          <p:blipFill>
            <a:blip r:embed="rId6" cstate="print"/>
            <a:stretch>
              <a:fillRect/>
            </a:stretch>
          </p:blipFill>
          <p:spPr>
            <a:xfrm>
              <a:off x="2507242" y="1930520"/>
              <a:ext cx="1791197" cy="1681130"/>
            </a:xfrm>
            <a:prstGeom prst="rect">
              <a:avLst/>
            </a:prstGeom>
          </p:spPr>
        </p:pic>
        <p:pic>
          <p:nvPicPr>
            <p:cNvPr id="35" name="object 21">
              <a:extLst>
                <a:ext uri="{FF2B5EF4-FFF2-40B4-BE49-F238E27FC236}">
                  <a16:creationId xmlns:a16="http://schemas.microsoft.com/office/drawing/2014/main" id="{0A4D5A14-A0E8-0947-AF86-B81724CF254D}"/>
                </a:ext>
              </a:extLst>
            </p:cNvPr>
            <p:cNvPicPr/>
            <p:nvPr/>
          </p:nvPicPr>
          <p:blipFill>
            <a:blip r:embed="rId7" cstate="print"/>
            <a:stretch>
              <a:fillRect/>
            </a:stretch>
          </p:blipFill>
          <p:spPr>
            <a:xfrm>
              <a:off x="827312" y="2839485"/>
              <a:ext cx="1050294" cy="1102285"/>
            </a:xfrm>
            <a:prstGeom prst="rect">
              <a:avLst/>
            </a:prstGeom>
          </p:spPr>
        </p:pic>
        <p:sp>
          <p:nvSpPr>
            <p:cNvPr id="36" name="Rectangle 35">
              <a:extLst>
                <a:ext uri="{FF2B5EF4-FFF2-40B4-BE49-F238E27FC236}">
                  <a16:creationId xmlns:a16="http://schemas.microsoft.com/office/drawing/2014/main" id="{C154BA96-A41D-7E4C-75C7-733FB7ED6AD1}"/>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9" name="Picture 2">
            <a:extLst>
              <a:ext uri="{FF2B5EF4-FFF2-40B4-BE49-F238E27FC236}">
                <a16:creationId xmlns:a16="http://schemas.microsoft.com/office/drawing/2014/main" id="{BBFD3395-7702-2A59-E7AB-F852FE320B4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7494" y="1750015"/>
            <a:ext cx="602136" cy="414933"/>
          </a:xfrm>
          <a:prstGeom prst="rect">
            <a:avLst/>
          </a:prstGeom>
        </p:spPr>
      </p:pic>
      <p:pic>
        <p:nvPicPr>
          <p:cNvPr id="40" name="Picture 6">
            <a:extLst>
              <a:ext uri="{FF2B5EF4-FFF2-40B4-BE49-F238E27FC236}">
                <a16:creationId xmlns:a16="http://schemas.microsoft.com/office/drawing/2014/main" id="{CA470472-C574-9418-EC35-475622BEFF50}"/>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16727" y="2172279"/>
            <a:ext cx="358486" cy="322303"/>
          </a:xfrm>
          <a:prstGeom prst="rect">
            <a:avLst/>
          </a:prstGeom>
        </p:spPr>
      </p:pic>
      <p:pic>
        <p:nvPicPr>
          <p:cNvPr id="41" name="Picture 8">
            <a:extLst>
              <a:ext uri="{FF2B5EF4-FFF2-40B4-BE49-F238E27FC236}">
                <a16:creationId xmlns:a16="http://schemas.microsoft.com/office/drawing/2014/main" id="{3AA7D441-DAAE-0785-5FF9-0612056C480B}"/>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560759" y="2507706"/>
            <a:ext cx="450743" cy="161534"/>
          </a:xfrm>
          <a:prstGeom prst="rect">
            <a:avLst/>
          </a:prstGeom>
        </p:spPr>
      </p:pic>
      <p:sp>
        <p:nvSpPr>
          <p:cNvPr id="42" name="ZoneTexte 41">
            <a:extLst>
              <a:ext uri="{FF2B5EF4-FFF2-40B4-BE49-F238E27FC236}">
                <a16:creationId xmlns:a16="http://schemas.microsoft.com/office/drawing/2014/main" id="{EC208804-B0F1-D592-A571-677FA0734508}"/>
              </a:ext>
            </a:extLst>
          </p:cNvPr>
          <p:cNvSpPr txBox="1"/>
          <p:nvPr/>
        </p:nvSpPr>
        <p:spPr>
          <a:xfrm>
            <a:off x="113253" y="3598761"/>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1ér rang dans le gouvernorat de Manouba. </a:t>
            </a:r>
          </a:p>
        </p:txBody>
      </p:sp>
      <p:grpSp>
        <p:nvGrpSpPr>
          <p:cNvPr id="14" name="Groupe 13">
            <a:extLst>
              <a:ext uri="{FF2B5EF4-FFF2-40B4-BE49-F238E27FC236}">
                <a16:creationId xmlns:a16="http://schemas.microsoft.com/office/drawing/2014/main" id="{2FBE1062-175D-1749-5F0C-096D3D634A11}"/>
              </a:ext>
            </a:extLst>
          </p:cNvPr>
          <p:cNvGrpSpPr/>
          <p:nvPr/>
        </p:nvGrpSpPr>
        <p:grpSpPr>
          <a:xfrm>
            <a:off x="7123224" y="1385152"/>
            <a:ext cx="4245800" cy="2555216"/>
            <a:chOff x="317574" y="1930520"/>
            <a:chExt cx="7635768" cy="4008932"/>
          </a:xfrm>
        </p:grpSpPr>
        <p:grpSp>
          <p:nvGrpSpPr>
            <p:cNvPr id="15" name="object 6">
              <a:extLst>
                <a:ext uri="{FF2B5EF4-FFF2-40B4-BE49-F238E27FC236}">
                  <a16:creationId xmlns:a16="http://schemas.microsoft.com/office/drawing/2014/main" id="{6A07C31E-AC92-EC18-1A8B-7FFEF45DF104}"/>
                </a:ext>
              </a:extLst>
            </p:cNvPr>
            <p:cNvGrpSpPr/>
            <p:nvPr/>
          </p:nvGrpSpPr>
          <p:grpSpPr>
            <a:xfrm>
              <a:off x="317574" y="3078956"/>
              <a:ext cx="7635768" cy="2860496"/>
              <a:chOff x="2398776" y="3639312"/>
              <a:chExt cx="9483090" cy="3587750"/>
            </a:xfrm>
          </p:grpSpPr>
          <p:pic>
            <p:nvPicPr>
              <p:cNvPr id="23" name="object 7">
                <a:extLst>
                  <a:ext uri="{FF2B5EF4-FFF2-40B4-BE49-F238E27FC236}">
                    <a16:creationId xmlns:a16="http://schemas.microsoft.com/office/drawing/2014/main" id="{D4044458-03CF-4C04-46A6-8AC32856213C}"/>
                  </a:ext>
                </a:extLst>
              </p:cNvPr>
              <p:cNvPicPr/>
              <p:nvPr/>
            </p:nvPicPr>
            <p:blipFill>
              <a:blip r:embed="rId4" cstate="print"/>
              <a:stretch>
                <a:fillRect/>
              </a:stretch>
            </p:blipFill>
            <p:spPr>
              <a:xfrm>
                <a:off x="2398776" y="3639312"/>
                <a:ext cx="7391400" cy="3282696"/>
              </a:xfrm>
              <a:prstGeom prst="rect">
                <a:avLst/>
              </a:prstGeom>
            </p:spPr>
          </p:pic>
          <p:sp>
            <p:nvSpPr>
              <p:cNvPr id="24" name="object 8">
                <a:extLst>
                  <a:ext uri="{FF2B5EF4-FFF2-40B4-BE49-F238E27FC236}">
                    <a16:creationId xmlns:a16="http://schemas.microsoft.com/office/drawing/2014/main" id="{EA60EA03-60F9-8EF8-17F1-4AE9D8C860DC}"/>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6" name="object 20">
              <a:extLst>
                <a:ext uri="{FF2B5EF4-FFF2-40B4-BE49-F238E27FC236}">
                  <a16:creationId xmlns:a16="http://schemas.microsoft.com/office/drawing/2014/main" id="{0EFF9B94-0ACC-A1A7-1B61-89311FDD1195}"/>
                </a:ext>
              </a:extLst>
            </p:cNvPr>
            <p:cNvPicPr/>
            <p:nvPr/>
          </p:nvPicPr>
          <p:blipFill>
            <a:blip r:embed="rId5" cstate="print"/>
            <a:stretch>
              <a:fillRect/>
            </a:stretch>
          </p:blipFill>
          <p:spPr>
            <a:xfrm>
              <a:off x="4822098" y="3390627"/>
              <a:ext cx="923359" cy="814550"/>
            </a:xfrm>
            <a:prstGeom prst="rect">
              <a:avLst/>
            </a:prstGeom>
          </p:spPr>
        </p:pic>
        <p:pic>
          <p:nvPicPr>
            <p:cNvPr id="17" name="object 18">
              <a:extLst>
                <a:ext uri="{FF2B5EF4-FFF2-40B4-BE49-F238E27FC236}">
                  <a16:creationId xmlns:a16="http://schemas.microsoft.com/office/drawing/2014/main" id="{CDE53003-5713-179E-71FD-61450BE13784}"/>
                </a:ext>
              </a:extLst>
            </p:cNvPr>
            <p:cNvPicPr/>
            <p:nvPr/>
          </p:nvPicPr>
          <p:blipFill>
            <a:blip r:embed="rId6" cstate="print"/>
            <a:stretch>
              <a:fillRect/>
            </a:stretch>
          </p:blipFill>
          <p:spPr>
            <a:xfrm>
              <a:off x="2507242" y="1930520"/>
              <a:ext cx="1791197" cy="1681130"/>
            </a:xfrm>
            <a:prstGeom prst="rect">
              <a:avLst/>
            </a:prstGeom>
          </p:spPr>
        </p:pic>
        <p:pic>
          <p:nvPicPr>
            <p:cNvPr id="20" name="object 21">
              <a:extLst>
                <a:ext uri="{FF2B5EF4-FFF2-40B4-BE49-F238E27FC236}">
                  <a16:creationId xmlns:a16="http://schemas.microsoft.com/office/drawing/2014/main" id="{055BE7F3-574D-5598-2D4E-F7FC70F06A99}"/>
                </a:ext>
              </a:extLst>
            </p:cNvPr>
            <p:cNvPicPr/>
            <p:nvPr/>
          </p:nvPicPr>
          <p:blipFill>
            <a:blip r:embed="rId7" cstate="print"/>
            <a:stretch>
              <a:fillRect/>
            </a:stretch>
          </p:blipFill>
          <p:spPr>
            <a:xfrm>
              <a:off x="827312" y="2839485"/>
              <a:ext cx="1050294" cy="1102285"/>
            </a:xfrm>
            <a:prstGeom prst="rect">
              <a:avLst/>
            </a:prstGeom>
          </p:spPr>
        </p:pic>
        <p:sp>
          <p:nvSpPr>
            <p:cNvPr id="22" name="Rectangle 21">
              <a:extLst>
                <a:ext uri="{FF2B5EF4-FFF2-40B4-BE49-F238E27FC236}">
                  <a16:creationId xmlns:a16="http://schemas.microsoft.com/office/drawing/2014/main" id="{83F94026-94BC-8F36-5BA5-287F883E8F38}"/>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6" name="Groupe 25">
            <a:extLst>
              <a:ext uri="{FF2B5EF4-FFF2-40B4-BE49-F238E27FC236}">
                <a16:creationId xmlns:a16="http://schemas.microsoft.com/office/drawing/2014/main" id="{F7648B26-7FB6-2875-F355-5B1432DE0D96}"/>
              </a:ext>
            </a:extLst>
          </p:cNvPr>
          <p:cNvGrpSpPr/>
          <p:nvPr/>
        </p:nvGrpSpPr>
        <p:grpSpPr>
          <a:xfrm>
            <a:off x="6997409" y="4139821"/>
            <a:ext cx="4245800" cy="2555216"/>
            <a:chOff x="317574" y="1930520"/>
            <a:chExt cx="7635768" cy="4008932"/>
          </a:xfrm>
        </p:grpSpPr>
        <p:grpSp>
          <p:nvGrpSpPr>
            <p:cNvPr id="27" name="object 6">
              <a:extLst>
                <a:ext uri="{FF2B5EF4-FFF2-40B4-BE49-F238E27FC236}">
                  <a16:creationId xmlns:a16="http://schemas.microsoft.com/office/drawing/2014/main" id="{D99EC7EA-83A2-03F4-3ADE-E8BCF1FCC571}"/>
                </a:ext>
              </a:extLst>
            </p:cNvPr>
            <p:cNvGrpSpPr/>
            <p:nvPr/>
          </p:nvGrpSpPr>
          <p:grpSpPr>
            <a:xfrm>
              <a:off x="317574" y="3078956"/>
              <a:ext cx="7635768" cy="2860496"/>
              <a:chOff x="2398776" y="3639312"/>
              <a:chExt cx="9483090" cy="3587750"/>
            </a:xfrm>
          </p:grpSpPr>
          <p:pic>
            <p:nvPicPr>
              <p:cNvPr id="45" name="object 7">
                <a:extLst>
                  <a:ext uri="{FF2B5EF4-FFF2-40B4-BE49-F238E27FC236}">
                    <a16:creationId xmlns:a16="http://schemas.microsoft.com/office/drawing/2014/main" id="{09753DBB-7902-73AA-D6E1-8D1097767EF4}"/>
                  </a:ext>
                </a:extLst>
              </p:cNvPr>
              <p:cNvPicPr/>
              <p:nvPr/>
            </p:nvPicPr>
            <p:blipFill>
              <a:blip r:embed="rId4" cstate="print"/>
              <a:stretch>
                <a:fillRect/>
              </a:stretch>
            </p:blipFill>
            <p:spPr>
              <a:xfrm>
                <a:off x="2398776" y="3639312"/>
                <a:ext cx="7391400" cy="3282696"/>
              </a:xfrm>
              <a:prstGeom prst="rect">
                <a:avLst/>
              </a:prstGeom>
            </p:spPr>
          </p:pic>
          <p:sp>
            <p:nvSpPr>
              <p:cNvPr id="46" name="object 8">
                <a:extLst>
                  <a:ext uri="{FF2B5EF4-FFF2-40B4-BE49-F238E27FC236}">
                    <a16:creationId xmlns:a16="http://schemas.microsoft.com/office/drawing/2014/main" id="{F8CF8E41-0A71-1D95-3532-38E509E98237}"/>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28" name="object 20">
              <a:extLst>
                <a:ext uri="{FF2B5EF4-FFF2-40B4-BE49-F238E27FC236}">
                  <a16:creationId xmlns:a16="http://schemas.microsoft.com/office/drawing/2014/main" id="{0409DE4B-2E79-8070-321B-9BC18812722B}"/>
                </a:ext>
              </a:extLst>
            </p:cNvPr>
            <p:cNvPicPr/>
            <p:nvPr/>
          </p:nvPicPr>
          <p:blipFill>
            <a:blip r:embed="rId5" cstate="print"/>
            <a:stretch>
              <a:fillRect/>
            </a:stretch>
          </p:blipFill>
          <p:spPr>
            <a:xfrm>
              <a:off x="4822098" y="3390627"/>
              <a:ext cx="923359" cy="814550"/>
            </a:xfrm>
            <a:prstGeom prst="rect">
              <a:avLst/>
            </a:prstGeom>
          </p:spPr>
        </p:pic>
        <p:pic>
          <p:nvPicPr>
            <p:cNvPr id="30" name="object 18">
              <a:extLst>
                <a:ext uri="{FF2B5EF4-FFF2-40B4-BE49-F238E27FC236}">
                  <a16:creationId xmlns:a16="http://schemas.microsoft.com/office/drawing/2014/main" id="{8380E0AC-2DDC-0045-42E7-5AFD204A125C}"/>
                </a:ext>
              </a:extLst>
            </p:cNvPr>
            <p:cNvPicPr/>
            <p:nvPr/>
          </p:nvPicPr>
          <p:blipFill>
            <a:blip r:embed="rId6" cstate="print"/>
            <a:stretch>
              <a:fillRect/>
            </a:stretch>
          </p:blipFill>
          <p:spPr>
            <a:xfrm>
              <a:off x="2507242" y="1930520"/>
              <a:ext cx="1791197" cy="1681130"/>
            </a:xfrm>
            <a:prstGeom prst="rect">
              <a:avLst/>
            </a:prstGeom>
          </p:spPr>
        </p:pic>
        <p:pic>
          <p:nvPicPr>
            <p:cNvPr id="43" name="object 21">
              <a:extLst>
                <a:ext uri="{FF2B5EF4-FFF2-40B4-BE49-F238E27FC236}">
                  <a16:creationId xmlns:a16="http://schemas.microsoft.com/office/drawing/2014/main" id="{CD27054A-E169-E1F3-17A3-FA01A29E480D}"/>
                </a:ext>
              </a:extLst>
            </p:cNvPr>
            <p:cNvPicPr/>
            <p:nvPr/>
          </p:nvPicPr>
          <p:blipFill>
            <a:blip r:embed="rId7" cstate="print"/>
            <a:stretch>
              <a:fillRect/>
            </a:stretch>
          </p:blipFill>
          <p:spPr>
            <a:xfrm>
              <a:off x="827312" y="2839485"/>
              <a:ext cx="1050294" cy="1102285"/>
            </a:xfrm>
            <a:prstGeom prst="rect">
              <a:avLst/>
            </a:prstGeom>
          </p:spPr>
        </p:pic>
        <p:sp>
          <p:nvSpPr>
            <p:cNvPr id="44" name="Rectangle 43">
              <a:extLst>
                <a:ext uri="{FF2B5EF4-FFF2-40B4-BE49-F238E27FC236}">
                  <a16:creationId xmlns:a16="http://schemas.microsoft.com/office/drawing/2014/main" id="{1A886CD8-B8E7-1C93-A697-A8A35F18F24B}"/>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7" name="Groupe 46">
            <a:extLst>
              <a:ext uri="{FF2B5EF4-FFF2-40B4-BE49-F238E27FC236}">
                <a16:creationId xmlns:a16="http://schemas.microsoft.com/office/drawing/2014/main" id="{A599CD3F-808A-64A7-F10B-E98199DD1689}"/>
              </a:ext>
            </a:extLst>
          </p:cNvPr>
          <p:cNvGrpSpPr/>
          <p:nvPr/>
        </p:nvGrpSpPr>
        <p:grpSpPr>
          <a:xfrm>
            <a:off x="1027625" y="4153110"/>
            <a:ext cx="4245800" cy="2555216"/>
            <a:chOff x="317574" y="1930520"/>
            <a:chExt cx="7635768" cy="4008932"/>
          </a:xfrm>
        </p:grpSpPr>
        <p:grpSp>
          <p:nvGrpSpPr>
            <p:cNvPr id="48" name="object 6">
              <a:extLst>
                <a:ext uri="{FF2B5EF4-FFF2-40B4-BE49-F238E27FC236}">
                  <a16:creationId xmlns:a16="http://schemas.microsoft.com/office/drawing/2014/main" id="{73883CC1-F485-C729-BAB6-C59CB5CC9E41}"/>
                </a:ext>
              </a:extLst>
            </p:cNvPr>
            <p:cNvGrpSpPr/>
            <p:nvPr/>
          </p:nvGrpSpPr>
          <p:grpSpPr>
            <a:xfrm>
              <a:off x="317574" y="3078956"/>
              <a:ext cx="7635768" cy="2860496"/>
              <a:chOff x="2398776" y="3639312"/>
              <a:chExt cx="9483090" cy="3587750"/>
            </a:xfrm>
          </p:grpSpPr>
          <p:pic>
            <p:nvPicPr>
              <p:cNvPr id="53" name="object 7">
                <a:extLst>
                  <a:ext uri="{FF2B5EF4-FFF2-40B4-BE49-F238E27FC236}">
                    <a16:creationId xmlns:a16="http://schemas.microsoft.com/office/drawing/2014/main" id="{ACFB1556-0D66-EF79-5B0F-FE36D8F2343A}"/>
                  </a:ext>
                </a:extLst>
              </p:cNvPr>
              <p:cNvPicPr/>
              <p:nvPr/>
            </p:nvPicPr>
            <p:blipFill>
              <a:blip r:embed="rId4" cstate="print"/>
              <a:stretch>
                <a:fillRect/>
              </a:stretch>
            </p:blipFill>
            <p:spPr>
              <a:xfrm>
                <a:off x="2398776" y="3639312"/>
                <a:ext cx="7391400" cy="3282696"/>
              </a:xfrm>
              <a:prstGeom prst="rect">
                <a:avLst/>
              </a:prstGeom>
            </p:spPr>
          </p:pic>
          <p:sp>
            <p:nvSpPr>
              <p:cNvPr id="54" name="object 8">
                <a:extLst>
                  <a:ext uri="{FF2B5EF4-FFF2-40B4-BE49-F238E27FC236}">
                    <a16:creationId xmlns:a16="http://schemas.microsoft.com/office/drawing/2014/main" id="{04B71444-DC5E-8ACE-10CD-4C8657ECC9A9}"/>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49" name="object 20">
              <a:extLst>
                <a:ext uri="{FF2B5EF4-FFF2-40B4-BE49-F238E27FC236}">
                  <a16:creationId xmlns:a16="http://schemas.microsoft.com/office/drawing/2014/main" id="{3EBC2418-66F5-4473-8D21-F0EC3A2200B9}"/>
                </a:ext>
              </a:extLst>
            </p:cNvPr>
            <p:cNvPicPr/>
            <p:nvPr/>
          </p:nvPicPr>
          <p:blipFill>
            <a:blip r:embed="rId5" cstate="print"/>
            <a:stretch>
              <a:fillRect/>
            </a:stretch>
          </p:blipFill>
          <p:spPr>
            <a:xfrm>
              <a:off x="4822098" y="3390627"/>
              <a:ext cx="923359" cy="814550"/>
            </a:xfrm>
            <a:prstGeom prst="rect">
              <a:avLst/>
            </a:prstGeom>
          </p:spPr>
        </p:pic>
        <p:pic>
          <p:nvPicPr>
            <p:cNvPr id="50" name="object 18">
              <a:extLst>
                <a:ext uri="{FF2B5EF4-FFF2-40B4-BE49-F238E27FC236}">
                  <a16:creationId xmlns:a16="http://schemas.microsoft.com/office/drawing/2014/main" id="{215ABA2F-F85E-D216-804D-0CFF1FC76CD7}"/>
                </a:ext>
              </a:extLst>
            </p:cNvPr>
            <p:cNvPicPr/>
            <p:nvPr/>
          </p:nvPicPr>
          <p:blipFill>
            <a:blip r:embed="rId6" cstate="print"/>
            <a:stretch>
              <a:fillRect/>
            </a:stretch>
          </p:blipFill>
          <p:spPr>
            <a:xfrm>
              <a:off x="2507242" y="1930520"/>
              <a:ext cx="1791197" cy="1681130"/>
            </a:xfrm>
            <a:prstGeom prst="rect">
              <a:avLst/>
            </a:prstGeom>
          </p:spPr>
        </p:pic>
        <p:pic>
          <p:nvPicPr>
            <p:cNvPr id="51" name="object 21">
              <a:extLst>
                <a:ext uri="{FF2B5EF4-FFF2-40B4-BE49-F238E27FC236}">
                  <a16:creationId xmlns:a16="http://schemas.microsoft.com/office/drawing/2014/main" id="{C478DC78-28D1-04C4-E930-FE77053F9B26}"/>
                </a:ext>
              </a:extLst>
            </p:cNvPr>
            <p:cNvPicPr/>
            <p:nvPr/>
          </p:nvPicPr>
          <p:blipFill>
            <a:blip r:embed="rId7" cstate="print"/>
            <a:stretch>
              <a:fillRect/>
            </a:stretch>
          </p:blipFill>
          <p:spPr>
            <a:xfrm>
              <a:off x="827312" y="2839485"/>
              <a:ext cx="1050294" cy="1102285"/>
            </a:xfrm>
            <a:prstGeom prst="rect">
              <a:avLst/>
            </a:prstGeom>
          </p:spPr>
        </p:pic>
        <p:sp>
          <p:nvSpPr>
            <p:cNvPr id="52" name="Rectangle 51">
              <a:extLst>
                <a:ext uri="{FF2B5EF4-FFF2-40B4-BE49-F238E27FC236}">
                  <a16:creationId xmlns:a16="http://schemas.microsoft.com/office/drawing/2014/main" id="{7DF06CDC-9AA5-514F-203E-B37D9BEBC1BB}"/>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5" name="ZoneTexte 54">
            <a:extLst>
              <a:ext uri="{FF2B5EF4-FFF2-40B4-BE49-F238E27FC236}">
                <a16:creationId xmlns:a16="http://schemas.microsoft.com/office/drawing/2014/main" id="{F787246D-CDD8-0B90-66AC-4BD1ADD2A1CA}"/>
              </a:ext>
            </a:extLst>
          </p:cNvPr>
          <p:cNvSpPr txBox="1"/>
          <p:nvPr/>
        </p:nvSpPr>
        <p:spPr>
          <a:xfrm>
            <a:off x="5908808" y="3605538"/>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1ér rang dans le gouvernorat de Ariana. </a:t>
            </a:r>
          </a:p>
        </p:txBody>
      </p:sp>
      <p:sp>
        <p:nvSpPr>
          <p:cNvPr id="56" name="ZoneTexte 55">
            <a:extLst>
              <a:ext uri="{FF2B5EF4-FFF2-40B4-BE49-F238E27FC236}">
                <a16:creationId xmlns:a16="http://schemas.microsoft.com/office/drawing/2014/main" id="{5D594F6C-E787-1A18-F6BE-68909240ED60}"/>
              </a:ext>
            </a:extLst>
          </p:cNvPr>
          <p:cNvSpPr txBox="1"/>
          <p:nvPr/>
        </p:nvSpPr>
        <p:spPr>
          <a:xfrm>
            <a:off x="127049" y="6371526"/>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3éme rang dans le gouvernorat de Tunis. </a:t>
            </a:r>
          </a:p>
        </p:txBody>
      </p:sp>
      <p:sp>
        <p:nvSpPr>
          <p:cNvPr id="57" name="ZoneTexte 56">
            <a:extLst>
              <a:ext uri="{FF2B5EF4-FFF2-40B4-BE49-F238E27FC236}">
                <a16:creationId xmlns:a16="http://schemas.microsoft.com/office/drawing/2014/main" id="{F0357633-D960-BF2B-27E9-213C36701B42}"/>
              </a:ext>
            </a:extLst>
          </p:cNvPr>
          <p:cNvSpPr txBox="1"/>
          <p:nvPr/>
        </p:nvSpPr>
        <p:spPr>
          <a:xfrm>
            <a:off x="5999432" y="6367786"/>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3éme rang dans le gouvernorat de Ben Arous. </a:t>
            </a:r>
          </a:p>
        </p:txBody>
      </p:sp>
      <p:pic>
        <p:nvPicPr>
          <p:cNvPr id="58" name="Picture 2">
            <a:extLst>
              <a:ext uri="{FF2B5EF4-FFF2-40B4-BE49-F238E27FC236}">
                <a16:creationId xmlns:a16="http://schemas.microsoft.com/office/drawing/2014/main" id="{935A8367-B5D9-7D7D-5435-3A4859671B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64383" y="1748157"/>
            <a:ext cx="602136" cy="414933"/>
          </a:xfrm>
          <a:prstGeom prst="rect">
            <a:avLst/>
          </a:prstGeom>
        </p:spPr>
      </p:pic>
      <p:pic>
        <p:nvPicPr>
          <p:cNvPr id="59" name="Picture 6">
            <a:extLst>
              <a:ext uri="{FF2B5EF4-FFF2-40B4-BE49-F238E27FC236}">
                <a16:creationId xmlns:a16="http://schemas.microsoft.com/office/drawing/2014/main" id="{9FFAA57E-2687-DA3A-D6C2-5AE3D53D3757}"/>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7523616" y="2170421"/>
            <a:ext cx="358486" cy="322303"/>
          </a:xfrm>
          <a:prstGeom prst="rect">
            <a:avLst/>
          </a:prstGeom>
        </p:spPr>
      </p:pic>
      <p:pic>
        <p:nvPicPr>
          <p:cNvPr id="60" name="Picture 8">
            <a:extLst>
              <a:ext uri="{FF2B5EF4-FFF2-40B4-BE49-F238E27FC236}">
                <a16:creationId xmlns:a16="http://schemas.microsoft.com/office/drawing/2014/main" id="{42D7E994-9D1B-2C30-800F-F508944EFB03}"/>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9667648" y="2505848"/>
            <a:ext cx="450743" cy="161534"/>
          </a:xfrm>
          <a:prstGeom prst="rect">
            <a:avLst/>
          </a:prstGeom>
        </p:spPr>
      </p:pic>
      <p:pic>
        <p:nvPicPr>
          <p:cNvPr id="61" name="Picture 8">
            <a:extLst>
              <a:ext uri="{FF2B5EF4-FFF2-40B4-BE49-F238E27FC236}">
                <a16:creationId xmlns:a16="http://schemas.microsoft.com/office/drawing/2014/main" id="{CB944018-C170-DA26-28C2-B77635EA4D0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7327385" y="4973641"/>
            <a:ext cx="484736" cy="257663"/>
          </a:xfrm>
          <a:prstGeom prst="rect">
            <a:avLst/>
          </a:prstGeom>
        </p:spPr>
      </p:pic>
      <p:pic>
        <p:nvPicPr>
          <p:cNvPr id="62" name="Picture 2">
            <a:extLst>
              <a:ext uri="{FF2B5EF4-FFF2-40B4-BE49-F238E27FC236}">
                <a16:creationId xmlns:a16="http://schemas.microsoft.com/office/drawing/2014/main" id="{DC16CF36-2BE2-03DB-D023-E9314AB530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77233" y="5231982"/>
            <a:ext cx="389260" cy="268240"/>
          </a:xfrm>
          <a:prstGeom prst="rect">
            <a:avLst/>
          </a:prstGeom>
        </p:spPr>
      </p:pic>
      <p:pic>
        <p:nvPicPr>
          <p:cNvPr id="63" name="Picture 6">
            <a:extLst>
              <a:ext uri="{FF2B5EF4-FFF2-40B4-BE49-F238E27FC236}">
                <a16:creationId xmlns:a16="http://schemas.microsoft.com/office/drawing/2014/main" id="{E952AF34-EED2-640E-9130-292D2156ED04}"/>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8425976" y="4481535"/>
            <a:ext cx="573934" cy="432023"/>
          </a:xfrm>
          <a:prstGeom prst="rect">
            <a:avLst/>
          </a:prstGeom>
        </p:spPr>
      </p:pic>
      <p:pic>
        <p:nvPicPr>
          <p:cNvPr id="64" name="Picture 8">
            <a:extLst>
              <a:ext uri="{FF2B5EF4-FFF2-40B4-BE49-F238E27FC236}">
                <a16:creationId xmlns:a16="http://schemas.microsoft.com/office/drawing/2014/main" id="{AC834CE0-8416-F9FD-5C7F-63536D180F0A}"/>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373254" y="4610187"/>
            <a:ext cx="706703" cy="261519"/>
          </a:xfrm>
          <a:prstGeom prst="rect">
            <a:avLst/>
          </a:prstGeom>
        </p:spPr>
      </p:pic>
      <p:pic>
        <p:nvPicPr>
          <p:cNvPr id="65" name="Picture 2">
            <a:extLst>
              <a:ext uri="{FF2B5EF4-FFF2-40B4-BE49-F238E27FC236}">
                <a16:creationId xmlns:a16="http://schemas.microsoft.com/office/drawing/2014/main" id="{CED8E5EA-32B8-2EF2-282B-425417B76A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94407" y="5245804"/>
            <a:ext cx="389260" cy="268240"/>
          </a:xfrm>
          <a:prstGeom prst="rect">
            <a:avLst/>
          </a:prstGeom>
        </p:spPr>
      </p:pic>
      <p:pic>
        <p:nvPicPr>
          <p:cNvPr id="66" name="Picture 6">
            <a:extLst>
              <a:ext uri="{FF2B5EF4-FFF2-40B4-BE49-F238E27FC236}">
                <a16:creationId xmlns:a16="http://schemas.microsoft.com/office/drawing/2014/main" id="{CBA8D230-1F50-899A-6B0B-75EF375268A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23820" y="4938300"/>
            <a:ext cx="358486" cy="322303"/>
          </a:xfrm>
          <a:prstGeom prst="rect">
            <a:avLst/>
          </a:prstGeom>
        </p:spPr>
      </p:pic>
      <p:sp>
        <p:nvSpPr>
          <p:cNvPr id="2" name="ZoneTexte 1">
            <a:extLst>
              <a:ext uri="{FF2B5EF4-FFF2-40B4-BE49-F238E27FC236}">
                <a16:creationId xmlns:a16="http://schemas.microsoft.com/office/drawing/2014/main" id="{83F082F9-C949-AC79-724D-FFB7FB4D4D54}"/>
              </a:ext>
            </a:extLst>
          </p:cNvPr>
          <p:cNvSpPr txBox="1"/>
          <p:nvPr/>
        </p:nvSpPr>
        <p:spPr>
          <a:xfrm>
            <a:off x="8038610" y="744471"/>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2/2</a:t>
            </a:r>
          </a:p>
        </p:txBody>
      </p:sp>
    </p:spTree>
    <p:extLst>
      <p:ext uri="{BB962C8B-B14F-4D97-AF65-F5344CB8AC3E}">
        <p14:creationId xmlns:p14="http://schemas.microsoft.com/office/powerpoint/2010/main" val="99658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4AFD1-99CE-A9C5-F6B0-63FBFD1F260F}"/>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49CFB1C5-E4BA-1AAB-22F2-83C29C9C58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45428E9-002A-E557-899C-10E35AABC2F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DB4700B5-116B-D4C4-E4F0-35A0E84AE57F}"/>
              </a:ext>
            </a:extLst>
          </p:cNvPr>
          <p:cNvSpPr txBox="1"/>
          <p:nvPr/>
        </p:nvSpPr>
        <p:spPr>
          <a:xfrm>
            <a:off x="839755" y="391406"/>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Benchmarking: Classement par indicateur de performance </a:t>
            </a:r>
          </a:p>
        </p:txBody>
      </p:sp>
      <p:pic>
        <p:nvPicPr>
          <p:cNvPr id="3" name="Image 2" descr="Une image contenant texte, capture d’écran, nombre, Parallèle&#10;&#10;Le contenu généré par l’IA peut être incorrect.">
            <a:extLst>
              <a:ext uri="{FF2B5EF4-FFF2-40B4-BE49-F238E27FC236}">
                <a16:creationId xmlns:a16="http://schemas.microsoft.com/office/drawing/2014/main" id="{1E3EE085-1AD6-AA4D-AB2C-196A33915E79}"/>
              </a:ext>
            </a:extLst>
          </p:cNvPr>
          <p:cNvPicPr>
            <a:picLocks noChangeAspect="1"/>
          </p:cNvPicPr>
          <p:nvPr/>
        </p:nvPicPr>
        <p:blipFill>
          <a:blip r:embed="rId4"/>
          <a:stretch>
            <a:fillRect/>
          </a:stretch>
        </p:blipFill>
        <p:spPr>
          <a:xfrm>
            <a:off x="2327328" y="914626"/>
            <a:ext cx="6790794" cy="5931618"/>
          </a:xfrm>
          <a:prstGeom prst="rect">
            <a:avLst/>
          </a:prstGeom>
        </p:spPr>
      </p:pic>
    </p:spTree>
    <p:extLst>
      <p:ext uri="{BB962C8B-B14F-4D97-AF65-F5344CB8AC3E}">
        <p14:creationId xmlns:p14="http://schemas.microsoft.com/office/powerpoint/2010/main" val="7584945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602ADE75-DDE1-DEFF-D43D-AD12EE60F848}"/>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BF779FEB-0345-A8CB-7E23-72DD652B9568}"/>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F2453001-A76A-6132-AF7C-11C44FD125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33A0873B-4673-D7C0-645A-BA4A79BE23DA}"/>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E6D1995C-2FBB-7994-13C8-E5DC78B9A8C5}"/>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8348B7C0-53D9-F81F-7339-68B3AD4B9B84}"/>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E30DEB76-B8A0-9E8A-0B7F-0D0DBA274774}"/>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C1939FC0-36C6-9A94-5E8E-74F73A622405}"/>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BC69FDD0-37D0-268A-E663-630402967684}"/>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D122ADC1-DFDC-992D-6354-F0782DBA8E5D}"/>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FBE441A9-683B-CD46-013A-C2A052CB6E76}"/>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E4791649-4702-F770-92A5-E6A96DDBD15B}"/>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F6C31643-1526-5E27-DDA2-4B2E2D061DBD}"/>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D11427B6-1668-1DA1-BDDA-FEE83FC1EAB0}"/>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D9083443-B871-9864-AB41-D5575A400C19}"/>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E44D9062-B4C9-B909-256B-07E6B1122F3C}"/>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94DA4FE4-F191-09A6-4AF8-5BAFA4EC8FC8}"/>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364CC950-2100-BDE5-5259-F7E29CA1F5BB}"/>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5EAF3C20-5ADE-31CE-3F8E-B75AB92123D7}"/>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31E6CB9B-DD67-B8E0-8C5A-46542F30CBC3}"/>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D43D15D7-708B-28A2-E0C6-1F3BCD7D3B40}"/>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4C2F524B-E4BF-0655-1877-BC9E490F1988}"/>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33142D84-B358-5516-766F-D9CD7D90D1C8}"/>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3AF85FD5-182C-0BE2-37C5-CB248C7B97B2}"/>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D873B32A-FE61-57E8-40DC-5810A9F968A4}"/>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A6782457-AAE8-EDE5-C0BF-65F03AE728CE}"/>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892AC0D6-437B-0AB9-E396-63288FACCEB0}"/>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DEF1027A-53B3-329B-3628-8AD40B03F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2D1D05A8-4E15-D6DF-584A-88B6EEBF1E2A}"/>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D91BD2AA-7CDC-C8E9-9323-49CFE1336F5C}"/>
              </a:ext>
            </a:extLst>
          </p:cNvPr>
          <p:cNvSpPr txBox="1"/>
          <p:nvPr/>
        </p:nvSpPr>
        <p:spPr>
          <a:xfrm>
            <a:off x="3152380" y="2230120"/>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Résumé Benchmarking KPIs:</a:t>
            </a:r>
          </a:p>
        </p:txBody>
      </p:sp>
      <p:pic>
        <p:nvPicPr>
          <p:cNvPr id="3" name="Image 2" descr="Une image contenant noir, obscurité&#10;&#10;Le contenu généré par l’IA peut être incorrect.">
            <a:extLst>
              <a:ext uri="{FF2B5EF4-FFF2-40B4-BE49-F238E27FC236}">
                <a16:creationId xmlns:a16="http://schemas.microsoft.com/office/drawing/2014/main" id="{F3C709D3-9729-B173-A9C7-16A4DE431ED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14884" y="2228900"/>
            <a:ext cx="1828477" cy="1828477"/>
          </a:xfrm>
          <a:prstGeom prst="rect">
            <a:avLst/>
          </a:prstGeom>
        </p:spPr>
      </p:pic>
      <p:sp>
        <p:nvSpPr>
          <p:cNvPr id="5" name="ZoneTexte 4">
            <a:extLst>
              <a:ext uri="{FF2B5EF4-FFF2-40B4-BE49-F238E27FC236}">
                <a16:creationId xmlns:a16="http://schemas.microsoft.com/office/drawing/2014/main" id="{510D7274-25BB-C83E-B287-9C3887473661}"/>
              </a:ext>
            </a:extLst>
          </p:cNvPr>
          <p:cNvSpPr txBox="1"/>
          <p:nvPr/>
        </p:nvSpPr>
        <p:spPr>
          <a:xfrm>
            <a:off x="3530243" y="2800623"/>
            <a:ext cx="6097554" cy="1256754"/>
          </a:xfrm>
          <a:prstGeom prst="rect">
            <a:avLst/>
          </a:prstGeom>
          <a:noFill/>
        </p:spPr>
        <p:txBody>
          <a:bodyPr wrap="square">
            <a:spAutoFit/>
          </a:bodyPr>
          <a:lstStyle/>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Couverture Radio</a:t>
            </a:r>
          </a:p>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KPIs Voix</a:t>
            </a:r>
          </a:p>
          <a:p>
            <a:pPr marL="295275" indent="-285750">
              <a:lnSpc>
                <a:spcPct val="100000"/>
              </a:lnSpc>
              <a:spcBef>
                <a:spcPts val="1270"/>
              </a:spcBef>
              <a:buFont typeface="Arial" panose="020B0604020202020204" pitchFamily="34" charset="0"/>
              <a:buChar char="•"/>
            </a:pPr>
            <a:r>
              <a:rPr lang="fr-FR" dirty="0">
                <a:solidFill>
                  <a:srgbClr val="414141"/>
                </a:solidFill>
                <a:latin typeface="Verdana"/>
              </a:rPr>
              <a:t>KPIs Data</a:t>
            </a:r>
          </a:p>
        </p:txBody>
      </p:sp>
    </p:spTree>
    <p:extLst>
      <p:ext uri="{BB962C8B-B14F-4D97-AF65-F5344CB8AC3E}">
        <p14:creationId xmlns:p14="http://schemas.microsoft.com/office/powerpoint/2010/main" val="19036544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28B01-3F8C-44B8-5AA0-C2D4B6C5ECF6}"/>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94A04156-0492-EF0D-E8F4-A90E94E284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F74DA970-E33B-A741-F906-9B670EE5222D}"/>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082ADCE-F725-C22A-2AA9-994069BCD221}"/>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de la couverture</a:t>
            </a:r>
          </a:p>
        </p:txBody>
      </p:sp>
      <p:sp>
        <p:nvSpPr>
          <p:cNvPr id="2" name="ZoneTexte 1">
            <a:extLst>
              <a:ext uri="{FF2B5EF4-FFF2-40B4-BE49-F238E27FC236}">
                <a16:creationId xmlns:a16="http://schemas.microsoft.com/office/drawing/2014/main" id="{D8F6ED91-25D9-BEC5-1C18-0E216ECC194C}"/>
              </a:ext>
            </a:extLst>
          </p:cNvPr>
          <p:cNvSpPr txBox="1"/>
          <p:nvPr/>
        </p:nvSpPr>
        <p:spPr>
          <a:xfrm>
            <a:off x="136599" y="1512798"/>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sp>
        <p:nvSpPr>
          <p:cNvPr id="4" name="Rectangle : coins arrondis 3">
            <a:extLst>
              <a:ext uri="{FF2B5EF4-FFF2-40B4-BE49-F238E27FC236}">
                <a16:creationId xmlns:a16="http://schemas.microsoft.com/office/drawing/2014/main" id="{1F4FC477-A5EF-6E09-5F73-4429D7D6AE00}"/>
              </a:ext>
            </a:extLst>
          </p:cNvPr>
          <p:cNvSpPr/>
          <p:nvPr/>
        </p:nvSpPr>
        <p:spPr>
          <a:xfrm>
            <a:off x="306943" y="222541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2G</a:t>
            </a:r>
          </a:p>
        </p:txBody>
      </p:sp>
      <p:cxnSp>
        <p:nvCxnSpPr>
          <p:cNvPr id="9" name="Connecteur droit 8">
            <a:extLst>
              <a:ext uri="{FF2B5EF4-FFF2-40B4-BE49-F238E27FC236}">
                <a16:creationId xmlns:a16="http://schemas.microsoft.com/office/drawing/2014/main" id="{53EF023D-7FBE-DD8B-5B6F-3ECD08DB5CFE}"/>
              </a:ext>
            </a:extLst>
          </p:cNvPr>
          <p:cNvCxnSpPr/>
          <p:nvPr/>
        </p:nvCxnSpPr>
        <p:spPr>
          <a:xfrm>
            <a:off x="136605" y="1856085"/>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ZoneTexte 9">
            <a:extLst>
              <a:ext uri="{FF2B5EF4-FFF2-40B4-BE49-F238E27FC236}">
                <a16:creationId xmlns:a16="http://schemas.microsoft.com/office/drawing/2014/main" id="{4F273725-4C01-DD72-609F-57A4FECAB669}"/>
              </a:ext>
            </a:extLst>
          </p:cNvPr>
          <p:cNvSpPr txBox="1"/>
          <p:nvPr/>
        </p:nvSpPr>
        <p:spPr>
          <a:xfrm>
            <a:off x="2764967" y="1512798"/>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11" name="Connecteur droit 10">
            <a:extLst>
              <a:ext uri="{FF2B5EF4-FFF2-40B4-BE49-F238E27FC236}">
                <a16:creationId xmlns:a16="http://schemas.microsoft.com/office/drawing/2014/main" id="{1D552225-B932-2577-56AA-40A967E8EB7C}"/>
              </a:ext>
            </a:extLst>
          </p:cNvPr>
          <p:cNvCxnSpPr>
            <a:cxnSpLocks/>
          </p:cNvCxnSpPr>
          <p:nvPr/>
        </p:nvCxnSpPr>
        <p:spPr>
          <a:xfrm>
            <a:off x="3063549" y="1882130"/>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ZoneTexte 13">
            <a:extLst>
              <a:ext uri="{FF2B5EF4-FFF2-40B4-BE49-F238E27FC236}">
                <a16:creationId xmlns:a16="http://schemas.microsoft.com/office/drawing/2014/main" id="{068E5C64-5E83-8949-C0A4-4F175822ED46}"/>
              </a:ext>
            </a:extLst>
          </p:cNvPr>
          <p:cNvSpPr txBox="1"/>
          <p:nvPr/>
        </p:nvSpPr>
        <p:spPr>
          <a:xfrm>
            <a:off x="2359773" y="1979039"/>
            <a:ext cx="6281246"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1ère place en termes du moyen de couverture 2G</a:t>
            </a:r>
          </a:p>
        </p:txBody>
      </p:sp>
      <p:sp>
        <p:nvSpPr>
          <p:cNvPr id="16" name="ZoneTexte 15">
            <a:extLst>
              <a:ext uri="{FF2B5EF4-FFF2-40B4-BE49-F238E27FC236}">
                <a16:creationId xmlns:a16="http://schemas.microsoft.com/office/drawing/2014/main" id="{49E10E77-67C5-1CDE-B453-072A36A95D1E}"/>
              </a:ext>
            </a:extLst>
          </p:cNvPr>
          <p:cNvSpPr txBox="1"/>
          <p:nvPr/>
        </p:nvSpPr>
        <p:spPr>
          <a:xfrm>
            <a:off x="2451619" y="2305918"/>
            <a:ext cx="5360325" cy="523220"/>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TT assurent une bonne couverture 2G outdoor avec un taux de 99,86% des échantillons &gt; -87 dBm vs 99,42% </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vs 97,63% orange </a:t>
            </a:r>
          </a:p>
        </p:txBody>
      </p:sp>
      <p:sp>
        <p:nvSpPr>
          <p:cNvPr id="17" name="Rectangle : coins arrondis 16">
            <a:extLst>
              <a:ext uri="{FF2B5EF4-FFF2-40B4-BE49-F238E27FC236}">
                <a16:creationId xmlns:a16="http://schemas.microsoft.com/office/drawing/2014/main" id="{9E7780C6-9409-15D0-7941-85859D2BCB1D}"/>
              </a:ext>
            </a:extLst>
          </p:cNvPr>
          <p:cNvSpPr/>
          <p:nvPr/>
        </p:nvSpPr>
        <p:spPr>
          <a:xfrm>
            <a:off x="306943" y="3819508"/>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3G</a:t>
            </a:r>
          </a:p>
        </p:txBody>
      </p:sp>
      <p:sp>
        <p:nvSpPr>
          <p:cNvPr id="20" name="ZoneTexte 19">
            <a:extLst>
              <a:ext uri="{FF2B5EF4-FFF2-40B4-BE49-F238E27FC236}">
                <a16:creationId xmlns:a16="http://schemas.microsoft.com/office/drawing/2014/main" id="{E5A8C27A-4798-DC18-D883-A9C7C69BF35D}"/>
              </a:ext>
            </a:extLst>
          </p:cNvPr>
          <p:cNvSpPr txBox="1"/>
          <p:nvPr/>
        </p:nvSpPr>
        <p:spPr>
          <a:xfrm>
            <a:off x="2451619" y="3507336"/>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1ère place en termes du moyen de couverture 3G</a:t>
            </a:r>
          </a:p>
        </p:txBody>
      </p:sp>
      <p:sp>
        <p:nvSpPr>
          <p:cNvPr id="22" name="ZoneTexte 21">
            <a:extLst>
              <a:ext uri="{FF2B5EF4-FFF2-40B4-BE49-F238E27FC236}">
                <a16:creationId xmlns:a16="http://schemas.microsoft.com/office/drawing/2014/main" id="{1182E2CE-8CC7-48B7-0F89-66160D2E9276}"/>
              </a:ext>
            </a:extLst>
          </p:cNvPr>
          <p:cNvSpPr txBox="1"/>
          <p:nvPr/>
        </p:nvSpPr>
        <p:spPr>
          <a:xfrm>
            <a:off x="2451619" y="3815113"/>
            <a:ext cx="5610030" cy="738664"/>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Les trois opérateurs TT, OO, OR assurent une couverture outdoor comparables avec des taux des échantillons &gt; -90 dbm respectivement TT 98,25 %, 97,32 %, 73,51 % </a:t>
            </a:r>
          </a:p>
        </p:txBody>
      </p:sp>
      <p:sp>
        <p:nvSpPr>
          <p:cNvPr id="23" name="Rectangle : coins arrondis 22">
            <a:extLst>
              <a:ext uri="{FF2B5EF4-FFF2-40B4-BE49-F238E27FC236}">
                <a16:creationId xmlns:a16="http://schemas.microsoft.com/office/drawing/2014/main" id="{C94B223B-279E-E9C2-73BC-FE507AC0D791}"/>
              </a:ext>
            </a:extLst>
          </p:cNvPr>
          <p:cNvSpPr/>
          <p:nvPr/>
        </p:nvSpPr>
        <p:spPr>
          <a:xfrm>
            <a:off x="346035" y="5357848"/>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4G</a:t>
            </a:r>
          </a:p>
        </p:txBody>
      </p:sp>
      <p:sp>
        <p:nvSpPr>
          <p:cNvPr id="24" name="ZoneTexte 23">
            <a:extLst>
              <a:ext uri="{FF2B5EF4-FFF2-40B4-BE49-F238E27FC236}">
                <a16:creationId xmlns:a16="http://schemas.microsoft.com/office/drawing/2014/main" id="{0A104CED-3DAD-F3A1-2B75-3203F18F25F5}"/>
              </a:ext>
            </a:extLst>
          </p:cNvPr>
          <p:cNvSpPr txBox="1"/>
          <p:nvPr/>
        </p:nvSpPr>
        <p:spPr>
          <a:xfrm>
            <a:off x="2451619" y="5037425"/>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Tunisie Telecom figure à la 1ère place en termes du moyen de couverture 4G</a:t>
            </a:r>
          </a:p>
        </p:txBody>
      </p:sp>
      <p:sp>
        <p:nvSpPr>
          <p:cNvPr id="26" name="ZoneTexte 25">
            <a:extLst>
              <a:ext uri="{FF2B5EF4-FFF2-40B4-BE49-F238E27FC236}">
                <a16:creationId xmlns:a16="http://schemas.microsoft.com/office/drawing/2014/main" id="{3301CCF2-A946-E539-4047-C1A5F3BEEE50}"/>
              </a:ext>
            </a:extLst>
          </p:cNvPr>
          <p:cNvSpPr txBox="1"/>
          <p:nvPr/>
        </p:nvSpPr>
        <p:spPr>
          <a:xfrm>
            <a:off x="2451619" y="5357848"/>
            <a:ext cx="5610030" cy="738664"/>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La couverture 4G Outdoor est comparable pour les trois opérateurs : TT 98,74% des échantillons &gt; -100dBm vs 98,72% Ooreddoo et 98,17% Orange.</a:t>
            </a:r>
          </a:p>
        </p:txBody>
      </p:sp>
      <p:sp>
        <p:nvSpPr>
          <p:cNvPr id="27" name="Flèche : chevron 26">
            <a:extLst>
              <a:ext uri="{FF2B5EF4-FFF2-40B4-BE49-F238E27FC236}">
                <a16:creationId xmlns:a16="http://schemas.microsoft.com/office/drawing/2014/main" id="{BAD6B3BF-D784-9281-CF8C-0742B8CE1FF0}"/>
              </a:ext>
            </a:extLst>
          </p:cNvPr>
          <p:cNvSpPr/>
          <p:nvPr/>
        </p:nvSpPr>
        <p:spPr>
          <a:xfrm>
            <a:off x="1713479" y="219186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Flèche : chevron 27">
            <a:extLst>
              <a:ext uri="{FF2B5EF4-FFF2-40B4-BE49-F238E27FC236}">
                <a16:creationId xmlns:a16="http://schemas.microsoft.com/office/drawing/2014/main" id="{3079D551-2B30-8802-E02E-6335BEC1DDFE}"/>
              </a:ext>
            </a:extLst>
          </p:cNvPr>
          <p:cNvSpPr/>
          <p:nvPr/>
        </p:nvSpPr>
        <p:spPr>
          <a:xfrm>
            <a:off x="1700796" y="3785958"/>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9" name="Flèche : chevron 28">
            <a:extLst>
              <a:ext uri="{FF2B5EF4-FFF2-40B4-BE49-F238E27FC236}">
                <a16:creationId xmlns:a16="http://schemas.microsoft.com/office/drawing/2014/main" id="{72336C7B-6D49-F665-22EA-C1FCCC46287D}"/>
              </a:ext>
            </a:extLst>
          </p:cNvPr>
          <p:cNvSpPr/>
          <p:nvPr/>
        </p:nvSpPr>
        <p:spPr>
          <a:xfrm>
            <a:off x="1700796" y="531496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aphicFrame>
        <p:nvGraphicFramePr>
          <p:cNvPr id="31" name="Chart 13">
            <a:extLst>
              <a:ext uri="{FF2B5EF4-FFF2-40B4-BE49-F238E27FC236}">
                <a16:creationId xmlns:a16="http://schemas.microsoft.com/office/drawing/2014/main" id="{2BF09966-DE17-4B41-90B9-48782961A2BA}"/>
              </a:ext>
            </a:extLst>
          </p:cNvPr>
          <p:cNvGraphicFramePr>
            <a:graphicFrameLocks/>
          </p:cNvGraphicFramePr>
          <p:nvPr>
            <p:extLst>
              <p:ext uri="{D42A27DB-BD31-4B8C-83A1-F6EECF244321}">
                <p14:modId xmlns:p14="http://schemas.microsoft.com/office/powerpoint/2010/main" val="2357948608"/>
              </p:ext>
            </p:extLst>
          </p:nvPr>
        </p:nvGraphicFramePr>
        <p:xfrm>
          <a:off x="8061649" y="3337854"/>
          <a:ext cx="4013649" cy="1444171"/>
        </p:xfrm>
        <a:graphic>
          <a:graphicData uri="http://schemas.openxmlformats.org/drawingml/2006/chart">
            <c:chart xmlns:c="http://schemas.openxmlformats.org/drawingml/2006/chart" xmlns:r="http://schemas.openxmlformats.org/officeDocument/2006/relationships" r:id="rId4"/>
          </a:graphicData>
        </a:graphic>
      </p:graphicFrame>
      <p:pic>
        <p:nvPicPr>
          <p:cNvPr id="38" name="Image 37">
            <a:extLst>
              <a:ext uri="{FF2B5EF4-FFF2-40B4-BE49-F238E27FC236}">
                <a16:creationId xmlns:a16="http://schemas.microsoft.com/office/drawing/2014/main" id="{79708494-C21F-7949-2F12-4891D760E5D6}"/>
              </a:ext>
            </a:extLst>
          </p:cNvPr>
          <p:cNvPicPr>
            <a:picLocks noChangeAspect="1"/>
          </p:cNvPicPr>
          <p:nvPr/>
        </p:nvPicPr>
        <p:blipFill>
          <a:blip r:embed="rId5"/>
          <a:stretch>
            <a:fillRect/>
          </a:stretch>
        </p:blipFill>
        <p:spPr>
          <a:xfrm>
            <a:off x="9664779" y="4723056"/>
            <a:ext cx="1171739" cy="314369"/>
          </a:xfrm>
          <a:prstGeom prst="rect">
            <a:avLst/>
          </a:prstGeom>
        </p:spPr>
      </p:pic>
      <p:graphicFrame>
        <p:nvGraphicFramePr>
          <p:cNvPr id="39" name="Chart 26">
            <a:extLst>
              <a:ext uri="{FF2B5EF4-FFF2-40B4-BE49-F238E27FC236}">
                <a16:creationId xmlns:a16="http://schemas.microsoft.com/office/drawing/2014/main" id="{00000000-0008-0000-0D00-00001B000000}"/>
              </a:ext>
            </a:extLst>
          </p:cNvPr>
          <p:cNvGraphicFramePr>
            <a:graphicFrameLocks/>
          </p:cNvGraphicFramePr>
          <p:nvPr>
            <p:extLst>
              <p:ext uri="{D42A27DB-BD31-4B8C-83A1-F6EECF244321}">
                <p14:modId xmlns:p14="http://schemas.microsoft.com/office/powerpoint/2010/main" val="379679779"/>
              </p:ext>
            </p:extLst>
          </p:nvPr>
        </p:nvGraphicFramePr>
        <p:xfrm>
          <a:off x="8164285" y="4900094"/>
          <a:ext cx="4080151" cy="172303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 name="Chart 1">
            <a:extLst>
              <a:ext uri="{FF2B5EF4-FFF2-40B4-BE49-F238E27FC236}">
                <a16:creationId xmlns:a16="http://schemas.microsoft.com/office/drawing/2014/main" id="{00000000-0008-0000-0B00-000002000000}"/>
              </a:ext>
            </a:extLst>
          </p:cNvPr>
          <p:cNvGraphicFramePr>
            <a:graphicFrameLocks/>
          </p:cNvGraphicFramePr>
          <p:nvPr>
            <p:extLst>
              <p:ext uri="{D42A27DB-BD31-4B8C-83A1-F6EECF244321}">
                <p14:modId xmlns:p14="http://schemas.microsoft.com/office/powerpoint/2010/main" val="1887288949"/>
              </p:ext>
            </p:extLst>
          </p:nvPr>
        </p:nvGraphicFramePr>
        <p:xfrm>
          <a:off x="8110526" y="1322163"/>
          <a:ext cx="3964772" cy="2028498"/>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532827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4022F-53F2-A212-930B-86AEBFD30B2A}"/>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867A251-B09F-5F2C-A4F3-9757763106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17F0DB43-F9A9-612C-5C78-4C9411A79630}"/>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5266F72E-7D87-A526-D127-2578CCC081DA}"/>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KPIs voix 2G/3G</a:t>
            </a:r>
          </a:p>
        </p:txBody>
      </p:sp>
      <p:sp>
        <p:nvSpPr>
          <p:cNvPr id="2" name="Rectangle : coins arrondis 1">
            <a:extLst>
              <a:ext uri="{FF2B5EF4-FFF2-40B4-BE49-F238E27FC236}">
                <a16:creationId xmlns:a16="http://schemas.microsoft.com/office/drawing/2014/main" id="{23D13CA3-CCFF-31CC-02F0-05685F555415}"/>
              </a:ext>
            </a:extLst>
          </p:cNvPr>
          <p:cNvSpPr/>
          <p:nvPr/>
        </p:nvSpPr>
        <p:spPr>
          <a:xfrm>
            <a:off x="183254" y="2199373"/>
            <a:ext cx="1542910" cy="4436640"/>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2G/3G/CSFB</a:t>
            </a:r>
          </a:p>
        </p:txBody>
      </p:sp>
      <p:sp>
        <p:nvSpPr>
          <p:cNvPr id="3" name="ZoneTexte 2">
            <a:extLst>
              <a:ext uri="{FF2B5EF4-FFF2-40B4-BE49-F238E27FC236}">
                <a16:creationId xmlns:a16="http://schemas.microsoft.com/office/drawing/2014/main" id="{26217403-0500-23D8-0685-648E844DFD0B}"/>
              </a:ext>
            </a:extLst>
          </p:cNvPr>
          <p:cNvSpPr txBox="1"/>
          <p:nvPr/>
        </p:nvSpPr>
        <p:spPr>
          <a:xfrm>
            <a:off x="136599" y="1512798"/>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cxnSp>
        <p:nvCxnSpPr>
          <p:cNvPr id="4" name="Connecteur droit 3">
            <a:extLst>
              <a:ext uri="{FF2B5EF4-FFF2-40B4-BE49-F238E27FC236}">
                <a16:creationId xmlns:a16="http://schemas.microsoft.com/office/drawing/2014/main" id="{6569971C-E390-3244-3424-6347CDF7C08C}"/>
              </a:ext>
            </a:extLst>
          </p:cNvPr>
          <p:cNvCxnSpPr/>
          <p:nvPr/>
        </p:nvCxnSpPr>
        <p:spPr>
          <a:xfrm>
            <a:off x="136605" y="1856085"/>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6" name="ZoneTexte 5">
            <a:extLst>
              <a:ext uri="{FF2B5EF4-FFF2-40B4-BE49-F238E27FC236}">
                <a16:creationId xmlns:a16="http://schemas.microsoft.com/office/drawing/2014/main" id="{6448F4B5-5DCA-305D-89B3-4B0DA0787BC2}"/>
              </a:ext>
            </a:extLst>
          </p:cNvPr>
          <p:cNvSpPr txBox="1"/>
          <p:nvPr/>
        </p:nvSpPr>
        <p:spPr>
          <a:xfrm>
            <a:off x="2764967" y="1512798"/>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7" name="Connecteur droit 6">
            <a:extLst>
              <a:ext uri="{FF2B5EF4-FFF2-40B4-BE49-F238E27FC236}">
                <a16:creationId xmlns:a16="http://schemas.microsoft.com/office/drawing/2014/main" id="{6EF122CA-8084-6001-B951-9AF9261C2405}"/>
              </a:ext>
            </a:extLst>
          </p:cNvPr>
          <p:cNvCxnSpPr>
            <a:cxnSpLocks/>
          </p:cNvCxnSpPr>
          <p:nvPr/>
        </p:nvCxnSpPr>
        <p:spPr>
          <a:xfrm>
            <a:off x="3063549" y="1882130"/>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Flèche : chevron 7">
            <a:extLst>
              <a:ext uri="{FF2B5EF4-FFF2-40B4-BE49-F238E27FC236}">
                <a16:creationId xmlns:a16="http://schemas.microsoft.com/office/drawing/2014/main" id="{6C7D96D7-D98D-7B03-C2EF-290878E9CF88}"/>
              </a:ext>
            </a:extLst>
          </p:cNvPr>
          <p:cNvSpPr/>
          <p:nvPr/>
        </p:nvSpPr>
        <p:spPr>
          <a:xfrm>
            <a:off x="1956076" y="2397379"/>
            <a:ext cx="329925" cy="4040628"/>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0" name="ZoneTexte 9">
            <a:extLst>
              <a:ext uri="{FF2B5EF4-FFF2-40B4-BE49-F238E27FC236}">
                <a16:creationId xmlns:a16="http://schemas.microsoft.com/office/drawing/2014/main" id="{D32E7DB5-9EE6-1F1B-BF2A-92AB74D068A5}"/>
              </a:ext>
            </a:extLst>
          </p:cNvPr>
          <p:cNvSpPr txBox="1"/>
          <p:nvPr/>
        </p:nvSpPr>
        <p:spPr>
          <a:xfrm>
            <a:off x="2525484" y="2089602"/>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Accessibilité (CSSR):</a:t>
            </a:r>
          </a:p>
        </p:txBody>
      </p:sp>
      <p:sp>
        <p:nvSpPr>
          <p:cNvPr id="12" name="ZoneTexte 11">
            <a:extLst>
              <a:ext uri="{FF2B5EF4-FFF2-40B4-BE49-F238E27FC236}">
                <a16:creationId xmlns:a16="http://schemas.microsoft.com/office/drawing/2014/main" id="{6520A87B-7C95-65F1-F1B1-E03CF53652B3}"/>
              </a:ext>
            </a:extLst>
          </p:cNvPr>
          <p:cNvSpPr txBox="1"/>
          <p:nvPr/>
        </p:nvSpPr>
        <p:spPr>
          <a:xfrm>
            <a:off x="2689487" y="2433625"/>
            <a:ext cx="5994916" cy="523220"/>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Tunisie Telecom se classe en 2ème place en terme du taux de succès d'établissement d'appel (98,80%) vs (99,06%) Ooredoo vs (98,14%) Orange</a:t>
            </a:r>
          </a:p>
        </p:txBody>
      </p:sp>
      <p:sp>
        <p:nvSpPr>
          <p:cNvPr id="14" name="ZoneTexte 13">
            <a:extLst>
              <a:ext uri="{FF2B5EF4-FFF2-40B4-BE49-F238E27FC236}">
                <a16:creationId xmlns:a16="http://schemas.microsoft.com/office/drawing/2014/main" id="{D7A03939-F7AC-9FE3-BD1F-8F42CAF18B53}"/>
              </a:ext>
            </a:extLst>
          </p:cNvPr>
          <p:cNvSpPr txBox="1"/>
          <p:nvPr/>
        </p:nvSpPr>
        <p:spPr>
          <a:xfrm>
            <a:off x="2496030" y="3034278"/>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Call setup time:</a:t>
            </a:r>
          </a:p>
        </p:txBody>
      </p:sp>
      <p:sp>
        <p:nvSpPr>
          <p:cNvPr id="16" name="ZoneTexte 15">
            <a:extLst>
              <a:ext uri="{FF2B5EF4-FFF2-40B4-BE49-F238E27FC236}">
                <a16:creationId xmlns:a16="http://schemas.microsoft.com/office/drawing/2014/main" id="{E984F7C2-0BB3-0FF6-BA7D-DFCF5CC7B62E}"/>
              </a:ext>
            </a:extLst>
          </p:cNvPr>
          <p:cNvSpPr txBox="1"/>
          <p:nvPr/>
        </p:nvSpPr>
        <p:spPr>
          <a:xfrm>
            <a:off x="2649984" y="3296865"/>
            <a:ext cx="5994917"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Tunisie Telecom présente le plus élevé Call setup Time de 5,62s vs </a:t>
            </a:r>
            <a:r>
              <a:rPr lang="fr-FR" sz="1400" dirty="0" err="1">
                <a:solidFill>
                  <a:schemeClr val="bg2">
                    <a:lumMod val="25000"/>
                  </a:schemeClr>
                </a:solidFill>
                <a:latin typeface="Aptos Display" panose="020B0004020202020204" pitchFamily="34" charset="0"/>
              </a:rPr>
              <a:t>Ooredoo</a:t>
            </a:r>
            <a:r>
              <a:rPr lang="fr-FR" sz="1400" dirty="0">
                <a:solidFill>
                  <a:schemeClr val="bg2">
                    <a:lumMod val="25000"/>
                  </a:schemeClr>
                </a:solidFill>
                <a:latin typeface="Aptos Display" panose="020B0004020202020204" pitchFamily="34" charset="0"/>
              </a:rPr>
              <a:t> 2,08s et Orange 4,64s.</a:t>
            </a:r>
          </a:p>
        </p:txBody>
      </p:sp>
      <p:sp>
        <p:nvSpPr>
          <p:cNvPr id="20" name="ZoneTexte 19">
            <a:extLst>
              <a:ext uri="{FF2B5EF4-FFF2-40B4-BE49-F238E27FC236}">
                <a16:creationId xmlns:a16="http://schemas.microsoft.com/office/drawing/2014/main" id="{064111F9-F84C-7AF2-4E08-B173F10ED06D}"/>
              </a:ext>
            </a:extLst>
          </p:cNvPr>
          <p:cNvSpPr txBox="1"/>
          <p:nvPr/>
        </p:nvSpPr>
        <p:spPr>
          <a:xfrm>
            <a:off x="2496030" y="3825065"/>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Call Drop Rate (CDR):</a:t>
            </a:r>
          </a:p>
        </p:txBody>
      </p:sp>
      <p:sp>
        <p:nvSpPr>
          <p:cNvPr id="22" name="ZoneTexte 21">
            <a:extLst>
              <a:ext uri="{FF2B5EF4-FFF2-40B4-BE49-F238E27FC236}">
                <a16:creationId xmlns:a16="http://schemas.microsoft.com/office/drawing/2014/main" id="{1453AB54-089D-C4A4-4E99-DAF01876ED4E}"/>
              </a:ext>
            </a:extLst>
          </p:cNvPr>
          <p:cNvSpPr txBox="1"/>
          <p:nvPr/>
        </p:nvSpPr>
        <p:spPr>
          <a:xfrm>
            <a:off x="2638399" y="4098080"/>
            <a:ext cx="5942122" cy="738664"/>
          </a:xfrm>
          <a:prstGeom prst="rect">
            <a:avLst/>
          </a:prstGeom>
          <a:noFill/>
        </p:spPr>
        <p:txBody>
          <a:bodyPr wrap="square">
            <a:spAutoFit/>
          </a:bodyPr>
          <a:lstStyle/>
          <a:p>
            <a:pPr algn="just"/>
            <a:r>
              <a:rPr lang="fr-FR" sz="1400" dirty="0">
                <a:solidFill>
                  <a:schemeClr val="bg2">
                    <a:lumMod val="25000"/>
                  </a:schemeClr>
                </a:solidFill>
                <a:latin typeface="Aptos Display" panose="020B0004020202020204" pitchFamily="34" charset="0"/>
              </a:rPr>
              <a:t>Tunisie Telecom se positionne en 1ère place en termes du taux de coupure d’appel. Le CDR est de 0,29% pour TT, 1,47% pour Ooredoo et 1,07% pour Orange</a:t>
            </a:r>
          </a:p>
        </p:txBody>
      </p:sp>
      <p:sp>
        <p:nvSpPr>
          <p:cNvPr id="24" name="ZoneTexte 23">
            <a:extLst>
              <a:ext uri="{FF2B5EF4-FFF2-40B4-BE49-F238E27FC236}">
                <a16:creationId xmlns:a16="http://schemas.microsoft.com/office/drawing/2014/main" id="{5FA229B3-33E6-FBFA-15A3-EEF09EAC90A8}"/>
              </a:ext>
            </a:extLst>
          </p:cNvPr>
          <p:cNvSpPr txBox="1"/>
          <p:nvPr/>
        </p:nvSpPr>
        <p:spPr>
          <a:xfrm>
            <a:off x="2496030" y="4801982"/>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Qualité Vocale (MOS) :</a:t>
            </a:r>
          </a:p>
        </p:txBody>
      </p:sp>
      <p:sp>
        <p:nvSpPr>
          <p:cNvPr id="26" name="ZoneTexte 25">
            <a:extLst>
              <a:ext uri="{FF2B5EF4-FFF2-40B4-BE49-F238E27FC236}">
                <a16:creationId xmlns:a16="http://schemas.microsoft.com/office/drawing/2014/main" id="{76B49A27-927F-C0E3-BECC-275039B0EF3F}"/>
              </a:ext>
            </a:extLst>
          </p:cNvPr>
          <p:cNvSpPr txBox="1"/>
          <p:nvPr/>
        </p:nvSpPr>
        <p:spPr>
          <a:xfrm>
            <a:off x="2515913" y="5711389"/>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Qualité du signal (</a:t>
            </a:r>
            <a:r>
              <a:rPr lang="fr-FR" sz="1400" b="1" dirty="0" err="1">
                <a:solidFill>
                  <a:schemeClr val="bg2">
                    <a:lumMod val="25000"/>
                  </a:schemeClr>
                </a:solidFill>
                <a:latin typeface="Aptos Display" panose="020B0004020202020204" pitchFamily="34" charset="0"/>
              </a:rPr>
              <a:t>EcNo</a:t>
            </a:r>
            <a:r>
              <a:rPr lang="fr-FR" sz="1400" b="1" dirty="0">
                <a:solidFill>
                  <a:schemeClr val="bg2">
                    <a:lumMod val="25000"/>
                  </a:schemeClr>
                </a:solidFill>
                <a:latin typeface="Aptos Display" panose="020B0004020202020204" pitchFamily="34" charset="0"/>
              </a:rPr>
              <a:t>):</a:t>
            </a:r>
          </a:p>
        </p:txBody>
      </p:sp>
      <p:sp>
        <p:nvSpPr>
          <p:cNvPr id="28" name="ZoneTexte 27">
            <a:extLst>
              <a:ext uri="{FF2B5EF4-FFF2-40B4-BE49-F238E27FC236}">
                <a16:creationId xmlns:a16="http://schemas.microsoft.com/office/drawing/2014/main" id="{D6B7FC94-8398-7DD7-8CD0-21DB2DB63F1E}"/>
              </a:ext>
            </a:extLst>
          </p:cNvPr>
          <p:cNvSpPr txBox="1"/>
          <p:nvPr/>
        </p:nvSpPr>
        <p:spPr>
          <a:xfrm>
            <a:off x="2615531" y="5154447"/>
            <a:ext cx="6097554"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Tunisie Telecom occupe la troisième place en termes de La qualité vocale MOS de 3,83 vs 4,17 Ooredoo et 4,14 Orange</a:t>
            </a:r>
          </a:p>
        </p:txBody>
      </p:sp>
      <p:sp>
        <p:nvSpPr>
          <p:cNvPr id="30" name="ZoneTexte 29">
            <a:extLst>
              <a:ext uri="{FF2B5EF4-FFF2-40B4-BE49-F238E27FC236}">
                <a16:creationId xmlns:a16="http://schemas.microsoft.com/office/drawing/2014/main" id="{48E2EAA3-075C-530D-8B5B-942F1B51329F}"/>
              </a:ext>
            </a:extLst>
          </p:cNvPr>
          <p:cNvSpPr txBox="1"/>
          <p:nvPr/>
        </p:nvSpPr>
        <p:spPr>
          <a:xfrm>
            <a:off x="2638399" y="6097576"/>
            <a:ext cx="6097554" cy="523220"/>
          </a:xfrm>
          <a:prstGeom prst="rect">
            <a:avLst/>
          </a:prstGeom>
          <a:noFill/>
        </p:spPr>
        <p:txBody>
          <a:bodyPr wrap="square">
            <a:spAutoFit/>
          </a:bodyPr>
          <a:lstStyle/>
          <a:p>
            <a:r>
              <a:rPr lang="fr-FR" sz="1400" dirty="0">
                <a:solidFill>
                  <a:schemeClr val="bg2">
                    <a:lumMod val="25000"/>
                  </a:schemeClr>
                </a:solidFill>
                <a:latin typeface="Aptos Display" panose="020B0004020202020204" pitchFamily="34" charset="0"/>
              </a:rPr>
              <a:t>Tunisie Telecom est le meilleur opérateur en termes de qualité de signal </a:t>
            </a:r>
            <a:r>
              <a:rPr lang="fr-FR" sz="1400" dirty="0" err="1">
                <a:solidFill>
                  <a:schemeClr val="bg2">
                    <a:lumMod val="25000"/>
                  </a:schemeClr>
                </a:solidFill>
                <a:latin typeface="Aptos Display" panose="020B0004020202020204" pitchFamily="34" charset="0"/>
              </a:rPr>
              <a:t>EcNo</a:t>
            </a:r>
            <a:r>
              <a:rPr lang="fr-FR" sz="1400" dirty="0">
                <a:solidFill>
                  <a:schemeClr val="bg2">
                    <a:lumMod val="25000"/>
                  </a:schemeClr>
                </a:solidFill>
                <a:latin typeface="Aptos Display" panose="020B0004020202020204" pitchFamily="34" charset="0"/>
              </a:rPr>
              <a:t> (-7,99) vs (-8,95) Ooredoo et (-8,71) Orange </a:t>
            </a:r>
          </a:p>
        </p:txBody>
      </p:sp>
      <p:graphicFrame>
        <p:nvGraphicFramePr>
          <p:cNvPr id="31" name="Graphique 30">
            <a:extLst>
              <a:ext uri="{FF2B5EF4-FFF2-40B4-BE49-F238E27FC236}">
                <a16:creationId xmlns:a16="http://schemas.microsoft.com/office/drawing/2014/main" id="{00000000-0008-0000-0300-000008000000}"/>
              </a:ext>
            </a:extLst>
          </p:cNvPr>
          <p:cNvGraphicFramePr>
            <a:graphicFrameLocks/>
          </p:cNvGraphicFramePr>
          <p:nvPr>
            <p:extLst>
              <p:ext uri="{D42A27DB-BD31-4B8C-83A1-F6EECF244321}">
                <p14:modId xmlns:p14="http://schemas.microsoft.com/office/powerpoint/2010/main" val="328234079"/>
              </p:ext>
            </p:extLst>
          </p:nvPr>
        </p:nvGraphicFramePr>
        <p:xfrm>
          <a:off x="8862520" y="1259611"/>
          <a:ext cx="3198715" cy="179107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2" name="Graphique 31">
            <a:extLst>
              <a:ext uri="{FF2B5EF4-FFF2-40B4-BE49-F238E27FC236}">
                <a16:creationId xmlns:a16="http://schemas.microsoft.com/office/drawing/2014/main" id="{00000000-0008-0000-0300-000007000000}"/>
              </a:ext>
            </a:extLst>
          </p:cNvPr>
          <p:cNvGraphicFramePr>
            <a:graphicFrameLocks/>
          </p:cNvGraphicFramePr>
          <p:nvPr>
            <p:extLst>
              <p:ext uri="{D42A27DB-BD31-4B8C-83A1-F6EECF244321}">
                <p14:modId xmlns:p14="http://schemas.microsoft.com/office/powerpoint/2010/main" val="119142568"/>
              </p:ext>
            </p:extLst>
          </p:nvPr>
        </p:nvGraphicFramePr>
        <p:xfrm>
          <a:off x="8965156" y="3048056"/>
          <a:ext cx="3096079" cy="169241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33" name="Graphique 32">
            <a:extLst>
              <a:ext uri="{FF2B5EF4-FFF2-40B4-BE49-F238E27FC236}">
                <a16:creationId xmlns:a16="http://schemas.microsoft.com/office/drawing/2014/main" id="{00000000-0008-0000-0300-000009000000}"/>
              </a:ext>
            </a:extLst>
          </p:cNvPr>
          <p:cNvGraphicFramePr>
            <a:graphicFrameLocks/>
          </p:cNvGraphicFramePr>
          <p:nvPr>
            <p:extLst>
              <p:ext uri="{D42A27DB-BD31-4B8C-83A1-F6EECF244321}">
                <p14:modId xmlns:p14="http://schemas.microsoft.com/office/powerpoint/2010/main" val="2325913215"/>
              </p:ext>
            </p:extLst>
          </p:nvPr>
        </p:nvGraphicFramePr>
        <p:xfrm>
          <a:off x="8989821" y="4647011"/>
          <a:ext cx="3174049" cy="212875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888404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C21C6-2F7B-21DA-7E5B-FE772B7188E0}"/>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A0A9DE0-AC65-9E17-0241-E32216EBC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16AF8E3-C656-E3C4-C454-D859D92B09A2}"/>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A0D2D563-53F4-4C38-597D-B028B2AC1AF5}"/>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Résumé : Benchmarking Data 3G/4G/5G</a:t>
            </a:r>
          </a:p>
        </p:txBody>
      </p:sp>
      <p:sp>
        <p:nvSpPr>
          <p:cNvPr id="2" name="Rectangle : coins arrondis 1">
            <a:extLst>
              <a:ext uri="{FF2B5EF4-FFF2-40B4-BE49-F238E27FC236}">
                <a16:creationId xmlns:a16="http://schemas.microsoft.com/office/drawing/2014/main" id="{4D0C6346-5BC6-FDF0-1BFF-FD66DA888702}"/>
              </a:ext>
            </a:extLst>
          </p:cNvPr>
          <p:cNvSpPr/>
          <p:nvPr/>
        </p:nvSpPr>
        <p:spPr>
          <a:xfrm>
            <a:off x="183254" y="1863471"/>
            <a:ext cx="1542910" cy="4436640"/>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3G/4G/5G</a:t>
            </a:r>
          </a:p>
        </p:txBody>
      </p:sp>
      <p:sp>
        <p:nvSpPr>
          <p:cNvPr id="3" name="Flèche : chevron 2">
            <a:extLst>
              <a:ext uri="{FF2B5EF4-FFF2-40B4-BE49-F238E27FC236}">
                <a16:creationId xmlns:a16="http://schemas.microsoft.com/office/drawing/2014/main" id="{4A0218A6-647A-0F32-5C90-8C09A404EC5E}"/>
              </a:ext>
            </a:extLst>
          </p:cNvPr>
          <p:cNvSpPr/>
          <p:nvPr/>
        </p:nvSpPr>
        <p:spPr>
          <a:xfrm>
            <a:off x="1956076" y="2061477"/>
            <a:ext cx="329925" cy="4040628"/>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ZoneTexte 5">
            <a:extLst>
              <a:ext uri="{FF2B5EF4-FFF2-40B4-BE49-F238E27FC236}">
                <a16:creationId xmlns:a16="http://schemas.microsoft.com/office/drawing/2014/main" id="{823A7047-DE7A-9FA1-B8DA-FAEA6A808D3C}"/>
              </a:ext>
            </a:extLst>
          </p:cNvPr>
          <p:cNvSpPr txBox="1"/>
          <p:nvPr/>
        </p:nvSpPr>
        <p:spPr>
          <a:xfrm>
            <a:off x="2367644" y="1903007"/>
            <a:ext cx="19243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Taux de succès(HTTP): </a:t>
            </a:r>
          </a:p>
        </p:txBody>
      </p:sp>
      <p:sp>
        <p:nvSpPr>
          <p:cNvPr id="7" name="ZoneTexte 6">
            <a:extLst>
              <a:ext uri="{FF2B5EF4-FFF2-40B4-BE49-F238E27FC236}">
                <a16:creationId xmlns:a16="http://schemas.microsoft.com/office/drawing/2014/main" id="{8367F1A0-6D3C-2021-92EF-B21C645742C4}"/>
              </a:ext>
            </a:extLst>
          </p:cNvPr>
          <p:cNvSpPr txBox="1"/>
          <p:nvPr/>
        </p:nvSpPr>
        <p:spPr>
          <a:xfrm>
            <a:off x="127268" y="1385666"/>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cxnSp>
        <p:nvCxnSpPr>
          <p:cNvPr id="8" name="Connecteur droit 7">
            <a:extLst>
              <a:ext uri="{FF2B5EF4-FFF2-40B4-BE49-F238E27FC236}">
                <a16:creationId xmlns:a16="http://schemas.microsoft.com/office/drawing/2014/main" id="{C81F1206-23C7-DDE1-CA17-7BE5C180C4A4}"/>
              </a:ext>
            </a:extLst>
          </p:cNvPr>
          <p:cNvCxnSpPr/>
          <p:nvPr/>
        </p:nvCxnSpPr>
        <p:spPr>
          <a:xfrm>
            <a:off x="127274" y="1728953"/>
            <a:ext cx="1912776"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ZoneTexte 8">
            <a:extLst>
              <a:ext uri="{FF2B5EF4-FFF2-40B4-BE49-F238E27FC236}">
                <a16:creationId xmlns:a16="http://schemas.microsoft.com/office/drawing/2014/main" id="{7D682E3F-BDAA-71DD-2F83-D71B5FC1572F}"/>
              </a:ext>
            </a:extLst>
          </p:cNvPr>
          <p:cNvSpPr txBox="1"/>
          <p:nvPr/>
        </p:nvSpPr>
        <p:spPr>
          <a:xfrm>
            <a:off x="2522371" y="1385666"/>
            <a:ext cx="3701147" cy="369332"/>
          </a:xfrm>
          <a:prstGeom prst="rect">
            <a:avLst/>
          </a:prstGeom>
          <a:noFill/>
        </p:spPr>
        <p:txBody>
          <a:bodyPr wrap="square">
            <a:spAutoFit/>
          </a:bodyPr>
          <a:lstStyle/>
          <a:p>
            <a:pPr algn="ctr"/>
            <a:r>
              <a:rPr lang="fr-FR" b="1" dirty="0">
                <a:solidFill>
                  <a:schemeClr val="tx2">
                    <a:lumMod val="50000"/>
                    <a:lumOff val="50000"/>
                  </a:schemeClr>
                </a:solidFill>
                <a:latin typeface="Aptos ExtraBold" panose="020F0502020204030204" pitchFamily="34" charset="0"/>
              </a:rPr>
              <a:t>Principales Constatations</a:t>
            </a:r>
          </a:p>
        </p:txBody>
      </p:sp>
      <p:cxnSp>
        <p:nvCxnSpPr>
          <p:cNvPr id="10" name="Connecteur droit 9">
            <a:extLst>
              <a:ext uri="{FF2B5EF4-FFF2-40B4-BE49-F238E27FC236}">
                <a16:creationId xmlns:a16="http://schemas.microsoft.com/office/drawing/2014/main" id="{6D9B8C8D-8064-FB08-6A24-8808FD6815B8}"/>
              </a:ext>
            </a:extLst>
          </p:cNvPr>
          <p:cNvCxnSpPr>
            <a:cxnSpLocks/>
          </p:cNvCxnSpPr>
          <p:nvPr/>
        </p:nvCxnSpPr>
        <p:spPr>
          <a:xfrm>
            <a:off x="2820953" y="1754998"/>
            <a:ext cx="3449216" cy="0"/>
          </a:xfrm>
          <a:prstGeom prst="line">
            <a:avLst/>
          </a:prstGeom>
        </p:spPr>
        <p:style>
          <a:lnRef idx="2">
            <a:schemeClr val="accent1"/>
          </a:lnRef>
          <a:fillRef idx="0">
            <a:schemeClr val="accent1"/>
          </a:fillRef>
          <a:effectRef idx="1">
            <a:schemeClr val="accent1"/>
          </a:effectRef>
          <a:fontRef idx="minor">
            <a:schemeClr val="tx1"/>
          </a:fontRef>
        </p:style>
      </p:cxnSp>
      <p:sp>
        <p:nvSpPr>
          <p:cNvPr id="12" name="ZoneTexte 11">
            <a:extLst>
              <a:ext uri="{FF2B5EF4-FFF2-40B4-BE49-F238E27FC236}">
                <a16:creationId xmlns:a16="http://schemas.microsoft.com/office/drawing/2014/main" id="{2BA432E6-7031-3759-D42E-4FE6FE671345}"/>
              </a:ext>
            </a:extLst>
          </p:cNvPr>
          <p:cNvSpPr txBox="1"/>
          <p:nvPr/>
        </p:nvSpPr>
        <p:spPr>
          <a:xfrm>
            <a:off x="2367644" y="2358792"/>
            <a:ext cx="5824634" cy="954107"/>
          </a:xfrm>
          <a:prstGeom prst="rect">
            <a:avLst/>
          </a:prstGeom>
          <a:noFill/>
        </p:spPr>
        <p:txBody>
          <a:bodyPr wrap="square">
            <a:spAutoFit/>
          </a:bodyPr>
          <a:lstStyle/>
          <a:p>
            <a:pPr marL="285750" indent="-285750">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TT figure à la 3ème position en termes de performance d’accessibilité du service Data. </a:t>
            </a:r>
          </a:p>
          <a:p>
            <a:pPr marL="285750" indent="-285750">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Le taux de succès HTTP 3G &amp; 4G est de 99,26% chez Tunisie Telecom vs 99,34% Ooreddoo vs 99,72% Orange </a:t>
            </a:r>
          </a:p>
        </p:txBody>
      </p:sp>
      <p:sp>
        <p:nvSpPr>
          <p:cNvPr id="14" name="ZoneTexte 13">
            <a:extLst>
              <a:ext uri="{FF2B5EF4-FFF2-40B4-BE49-F238E27FC236}">
                <a16:creationId xmlns:a16="http://schemas.microsoft.com/office/drawing/2014/main" id="{5E5AEFAE-83C3-9D98-68A9-226D3BC2F838}"/>
              </a:ext>
            </a:extLst>
          </p:cNvPr>
          <p:cNvSpPr txBox="1"/>
          <p:nvPr/>
        </p:nvSpPr>
        <p:spPr>
          <a:xfrm>
            <a:off x="2442289" y="3460907"/>
            <a:ext cx="6097554" cy="307777"/>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Débit (HTTP): </a:t>
            </a:r>
          </a:p>
        </p:txBody>
      </p:sp>
      <p:sp>
        <p:nvSpPr>
          <p:cNvPr id="16" name="ZoneTexte 15">
            <a:extLst>
              <a:ext uri="{FF2B5EF4-FFF2-40B4-BE49-F238E27FC236}">
                <a16:creationId xmlns:a16="http://schemas.microsoft.com/office/drawing/2014/main" id="{E454A3BF-B467-BE70-826D-FA9319468AE9}"/>
              </a:ext>
            </a:extLst>
          </p:cNvPr>
          <p:cNvSpPr txBox="1"/>
          <p:nvPr/>
        </p:nvSpPr>
        <p:spPr>
          <a:xfrm>
            <a:off x="2367644" y="3962428"/>
            <a:ext cx="5872784" cy="1815882"/>
          </a:xfrm>
          <a:prstGeom prst="rect">
            <a:avLst/>
          </a:prstGeom>
          <a:noFill/>
        </p:spPr>
        <p:txBody>
          <a:bodyPr wrap="square">
            <a:spAutoFit/>
          </a:bodyPr>
          <a:lstStyle/>
          <a:p>
            <a:pPr marL="285750" indent="-285750">
              <a:buFont typeface="Wingdings" panose="05000000000000000000" pitchFamily="2" charset="2"/>
              <a:buChar char="Ø"/>
            </a:pPr>
            <a:r>
              <a:rPr lang="fr-FR" sz="1400" b="1" u="sng" dirty="0">
                <a:solidFill>
                  <a:schemeClr val="bg2">
                    <a:lumMod val="25000"/>
                  </a:schemeClr>
                </a:solidFill>
                <a:latin typeface="Aptos Display" panose="020B0004020202020204" pitchFamily="34" charset="0"/>
              </a:rPr>
              <a:t>3G : </a:t>
            </a:r>
            <a:r>
              <a:rPr lang="fr-FR" sz="1400" dirty="0">
                <a:solidFill>
                  <a:schemeClr val="bg2">
                    <a:lumMod val="25000"/>
                  </a:schemeClr>
                </a:solidFill>
                <a:latin typeface="Aptos Display" panose="020B0004020202020204" pitchFamily="34" charset="0"/>
              </a:rPr>
              <a:t>Les trois opérateurs n’atteignent pas le seuil de l'INT (10M). Tunisie Telecom assure le meilleur débit 3G</a:t>
            </a:r>
          </a:p>
          <a:p>
            <a:endParaRPr lang="fr-FR" sz="1400" dirty="0">
              <a:solidFill>
                <a:schemeClr val="bg2">
                  <a:lumMod val="25000"/>
                </a:schemeClr>
              </a:solidFill>
              <a:latin typeface="Aptos Display" panose="020B0004020202020204" pitchFamily="34" charset="0"/>
            </a:endParaRPr>
          </a:p>
          <a:p>
            <a:pPr marL="285750" indent="-285750">
              <a:buFont typeface="Wingdings" panose="05000000000000000000" pitchFamily="2" charset="2"/>
              <a:buChar char="Ø"/>
            </a:pPr>
            <a:r>
              <a:rPr lang="fr-FR" sz="1400" b="1" u="sng" dirty="0">
                <a:solidFill>
                  <a:schemeClr val="bg2">
                    <a:lumMod val="25000"/>
                  </a:schemeClr>
                </a:solidFill>
                <a:latin typeface="Aptos Display" panose="020B0004020202020204" pitchFamily="34" charset="0"/>
              </a:rPr>
              <a:t>4G : </a:t>
            </a:r>
            <a:r>
              <a:rPr lang="fr-FR" sz="1400" dirty="0">
                <a:solidFill>
                  <a:schemeClr val="bg2">
                    <a:lumMod val="25000"/>
                  </a:schemeClr>
                </a:solidFill>
                <a:latin typeface="Aptos Display" panose="020B0004020202020204" pitchFamily="34" charset="0"/>
              </a:rPr>
              <a:t>Orange occupe la 1ère place en termes de débit moyen 4G de 49,48M vs 36,18M pour TT et 40,51M pour Orange.</a:t>
            </a:r>
          </a:p>
          <a:p>
            <a:endParaRPr lang="fr-FR" sz="1400" dirty="0">
              <a:solidFill>
                <a:schemeClr val="bg2">
                  <a:lumMod val="25000"/>
                </a:schemeClr>
              </a:solidFill>
              <a:latin typeface="Aptos Display" panose="020B0004020202020204" pitchFamily="34" charset="0"/>
            </a:endParaRPr>
          </a:p>
          <a:p>
            <a:pPr marL="285750" indent="-285750">
              <a:buFont typeface="Wingdings" panose="05000000000000000000" pitchFamily="2" charset="2"/>
              <a:buChar char="Ø"/>
            </a:pPr>
            <a:r>
              <a:rPr lang="fr-FR" sz="1400" b="1" u="sng" dirty="0">
                <a:solidFill>
                  <a:schemeClr val="bg2">
                    <a:lumMod val="25000"/>
                  </a:schemeClr>
                </a:solidFill>
                <a:latin typeface="Aptos Display" panose="020B0004020202020204" pitchFamily="34" charset="0"/>
              </a:rPr>
              <a:t>5G : </a:t>
            </a:r>
            <a:r>
              <a:rPr lang="fr-FR" sz="1400" dirty="0">
                <a:solidFill>
                  <a:schemeClr val="bg2">
                    <a:lumMod val="25000"/>
                  </a:schemeClr>
                </a:solidFill>
                <a:latin typeface="Aptos Display" panose="020B0004020202020204" pitchFamily="34" charset="0"/>
              </a:rPr>
              <a:t>Ooreddoo présente le meilleur débit 5G car cet opérateur déploie que la Technologie TDD.</a:t>
            </a:r>
          </a:p>
        </p:txBody>
      </p:sp>
      <p:graphicFrame>
        <p:nvGraphicFramePr>
          <p:cNvPr id="20" name="Graphique 19">
            <a:extLst>
              <a:ext uri="{FF2B5EF4-FFF2-40B4-BE49-F238E27FC236}">
                <a16:creationId xmlns:a16="http://schemas.microsoft.com/office/drawing/2014/main" id="{D5281E8A-9D9F-4D57-9415-C9F36627D124}"/>
              </a:ext>
            </a:extLst>
          </p:cNvPr>
          <p:cNvGraphicFramePr>
            <a:graphicFrameLocks/>
          </p:cNvGraphicFramePr>
          <p:nvPr>
            <p:extLst>
              <p:ext uri="{D42A27DB-BD31-4B8C-83A1-F6EECF244321}">
                <p14:modId xmlns:p14="http://schemas.microsoft.com/office/powerpoint/2010/main" val="2726184336"/>
              </p:ext>
            </p:extLst>
          </p:nvPr>
        </p:nvGraphicFramePr>
        <p:xfrm>
          <a:off x="8042989" y="1797937"/>
          <a:ext cx="2099219" cy="1633363"/>
        </p:xfrm>
        <a:graphic>
          <a:graphicData uri="http://schemas.openxmlformats.org/drawingml/2006/chart">
            <c:chart xmlns:c="http://schemas.openxmlformats.org/drawingml/2006/chart" xmlns:r="http://schemas.openxmlformats.org/officeDocument/2006/relationships" r:id="rId4"/>
          </a:graphicData>
        </a:graphic>
      </p:graphicFrame>
      <p:sp>
        <p:nvSpPr>
          <p:cNvPr id="22" name="ZoneTexte 21">
            <a:extLst>
              <a:ext uri="{FF2B5EF4-FFF2-40B4-BE49-F238E27FC236}">
                <a16:creationId xmlns:a16="http://schemas.microsoft.com/office/drawing/2014/main" id="{026FF8FC-C868-F012-1642-3B25A818A97B}"/>
              </a:ext>
            </a:extLst>
          </p:cNvPr>
          <p:cNvSpPr txBox="1"/>
          <p:nvPr/>
        </p:nvSpPr>
        <p:spPr>
          <a:xfrm>
            <a:off x="8539843" y="1903007"/>
            <a:ext cx="879494" cy="246221"/>
          </a:xfrm>
          <a:prstGeom prst="rect">
            <a:avLst/>
          </a:prstGeom>
          <a:noFill/>
        </p:spPr>
        <p:txBody>
          <a:bodyPr wrap="square" rtlCol="0">
            <a:spAutoFit/>
          </a:bodyPr>
          <a:lstStyle/>
          <a:p>
            <a:r>
              <a:rPr lang="fr-FR" sz="1000" dirty="0"/>
              <a:t>4,93</a:t>
            </a:r>
          </a:p>
        </p:txBody>
      </p:sp>
      <p:sp>
        <p:nvSpPr>
          <p:cNvPr id="23" name="ZoneTexte 22">
            <a:extLst>
              <a:ext uri="{FF2B5EF4-FFF2-40B4-BE49-F238E27FC236}">
                <a16:creationId xmlns:a16="http://schemas.microsoft.com/office/drawing/2014/main" id="{83F03F10-F76D-0241-AA98-70237B000900}"/>
              </a:ext>
            </a:extLst>
          </p:cNvPr>
          <p:cNvSpPr txBox="1"/>
          <p:nvPr/>
        </p:nvSpPr>
        <p:spPr>
          <a:xfrm>
            <a:off x="8680885" y="1933784"/>
            <a:ext cx="879494" cy="246221"/>
          </a:xfrm>
          <a:prstGeom prst="rect">
            <a:avLst/>
          </a:prstGeom>
          <a:noFill/>
        </p:spPr>
        <p:txBody>
          <a:bodyPr wrap="square" rtlCol="0">
            <a:spAutoFit/>
          </a:bodyPr>
          <a:lstStyle/>
          <a:p>
            <a:pPr algn="ctr"/>
            <a:r>
              <a:rPr lang="fr-FR" sz="1000" dirty="0"/>
              <a:t>4,75</a:t>
            </a:r>
          </a:p>
        </p:txBody>
      </p:sp>
      <p:sp>
        <p:nvSpPr>
          <p:cNvPr id="24" name="ZoneTexte 23">
            <a:extLst>
              <a:ext uri="{FF2B5EF4-FFF2-40B4-BE49-F238E27FC236}">
                <a16:creationId xmlns:a16="http://schemas.microsoft.com/office/drawing/2014/main" id="{BFC03BA6-BD69-1775-CF42-517A572E86F0}"/>
              </a:ext>
            </a:extLst>
          </p:cNvPr>
          <p:cNvSpPr txBox="1"/>
          <p:nvPr/>
        </p:nvSpPr>
        <p:spPr>
          <a:xfrm>
            <a:off x="9054235" y="2021663"/>
            <a:ext cx="879494" cy="246221"/>
          </a:xfrm>
          <a:prstGeom prst="rect">
            <a:avLst/>
          </a:prstGeom>
          <a:noFill/>
        </p:spPr>
        <p:txBody>
          <a:bodyPr wrap="square" rtlCol="0">
            <a:spAutoFit/>
          </a:bodyPr>
          <a:lstStyle/>
          <a:p>
            <a:pPr algn="ctr"/>
            <a:r>
              <a:rPr lang="fr-FR" sz="1000" dirty="0"/>
              <a:t>3,99</a:t>
            </a:r>
          </a:p>
        </p:txBody>
      </p:sp>
      <p:graphicFrame>
        <p:nvGraphicFramePr>
          <p:cNvPr id="25" name="Graphique 24">
            <a:extLst>
              <a:ext uri="{FF2B5EF4-FFF2-40B4-BE49-F238E27FC236}">
                <a16:creationId xmlns:a16="http://schemas.microsoft.com/office/drawing/2014/main" id="{64B251EE-4B4C-4A70-A606-7CA16E927D89}"/>
              </a:ext>
            </a:extLst>
          </p:cNvPr>
          <p:cNvGraphicFramePr>
            <a:graphicFrameLocks/>
          </p:cNvGraphicFramePr>
          <p:nvPr>
            <p:extLst>
              <p:ext uri="{D42A27DB-BD31-4B8C-83A1-F6EECF244321}">
                <p14:modId xmlns:p14="http://schemas.microsoft.com/office/powerpoint/2010/main" val="52549646"/>
              </p:ext>
            </p:extLst>
          </p:nvPr>
        </p:nvGraphicFramePr>
        <p:xfrm>
          <a:off x="10048986" y="1669220"/>
          <a:ext cx="2099219" cy="1748606"/>
        </p:xfrm>
        <a:graphic>
          <a:graphicData uri="http://schemas.openxmlformats.org/drawingml/2006/chart">
            <c:chart xmlns:c="http://schemas.openxmlformats.org/drawingml/2006/chart" xmlns:r="http://schemas.openxmlformats.org/officeDocument/2006/relationships" r:id="rId5"/>
          </a:graphicData>
        </a:graphic>
      </p:graphicFrame>
      <p:sp>
        <p:nvSpPr>
          <p:cNvPr id="26" name="ZoneTexte 25">
            <a:extLst>
              <a:ext uri="{FF2B5EF4-FFF2-40B4-BE49-F238E27FC236}">
                <a16:creationId xmlns:a16="http://schemas.microsoft.com/office/drawing/2014/main" id="{DED36C11-7D70-458B-BDA7-047C4DF67E8C}"/>
              </a:ext>
            </a:extLst>
          </p:cNvPr>
          <p:cNvSpPr txBox="1"/>
          <p:nvPr/>
        </p:nvSpPr>
        <p:spPr>
          <a:xfrm>
            <a:off x="8158455" y="1588962"/>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moyen DL 3G </a:t>
            </a:r>
          </a:p>
        </p:txBody>
      </p:sp>
      <p:sp>
        <p:nvSpPr>
          <p:cNvPr id="27" name="ZoneTexte 26">
            <a:extLst>
              <a:ext uri="{FF2B5EF4-FFF2-40B4-BE49-F238E27FC236}">
                <a16:creationId xmlns:a16="http://schemas.microsoft.com/office/drawing/2014/main" id="{C6D1BCD9-3764-0410-1650-5AF950729B66}"/>
              </a:ext>
            </a:extLst>
          </p:cNvPr>
          <p:cNvSpPr txBox="1"/>
          <p:nvPr/>
        </p:nvSpPr>
        <p:spPr>
          <a:xfrm>
            <a:off x="10127422" y="1601861"/>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MAX DL 3G </a:t>
            </a:r>
          </a:p>
        </p:txBody>
      </p:sp>
      <p:graphicFrame>
        <p:nvGraphicFramePr>
          <p:cNvPr id="28" name="Graphique 27">
            <a:extLst>
              <a:ext uri="{FF2B5EF4-FFF2-40B4-BE49-F238E27FC236}">
                <a16:creationId xmlns:a16="http://schemas.microsoft.com/office/drawing/2014/main" id="{51E46B2C-7AF5-4210-B6EB-58CD71212CDB}"/>
              </a:ext>
            </a:extLst>
          </p:cNvPr>
          <p:cNvGraphicFramePr>
            <a:graphicFrameLocks/>
          </p:cNvGraphicFramePr>
          <p:nvPr>
            <p:extLst>
              <p:ext uri="{D42A27DB-BD31-4B8C-83A1-F6EECF244321}">
                <p14:modId xmlns:p14="http://schemas.microsoft.com/office/powerpoint/2010/main" val="3454605356"/>
              </p:ext>
            </p:extLst>
          </p:nvPr>
        </p:nvGraphicFramePr>
        <p:xfrm>
          <a:off x="8042989" y="3614796"/>
          <a:ext cx="2099219" cy="1402612"/>
        </p:xfrm>
        <a:graphic>
          <a:graphicData uri="http://schemas.openxmlformats.org/drawingml/2006/chart">
            <c:chart xmlns:c="http://schemas.openxmlformats.org/drawingml/2006/chart" xmlns:r="http://schemas.openxmlformats.org/officeDocument/2006/relationships" r:id="rId6"/>
          </a:graphicData>
        </a:graphic>
      </p:graphicFrame>
      <p:sp>
        <p:nvSpPr>
          <p:cNvPr id="29" name="ZoneTexte 28">
            <a:extLst>
              <a:ext uri="{FF2B5EF4-FFF2-40B4-BE49-F238E27FC236}">
                <a16:creationId xmlns:a16="http://schemas.microsoft.com/office/drawing/2014/main" id="{E1386F16-6DB9-AB3B-AEB1-8C7527B9D8A8}"/>
              </a:ext>
            </a:extLst>
          </p:cNvPr>
          <p:cNvSpPr txBox="1"/>
          <p:nvPr/>
        </p:nvSpPr>
        <p:spPr>
          <a:xfrm>
            <a:off x="8173241" y="3408042"/>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moyen DL 4G </a:t>
            </a:r>
          </a:p>
        </p:txBody>
      </p:sp>
      <p:sp>
        <p:nvSpPr>
          <p:cNvPr id="30" name="ZoneTexte 29">
            <a:extLst>
              <a:ext uri="{FF2B5EF4-FFF2-40B4-BE49-F238E27FC236}">
                <a16:creationId xmlns:a16="http://schemas.microsoft.com/office/drawing/2014/main" id="{76A64804-69A6-4E91-9ED3-AC9B34EA2BFD}"/>
              </a:ext>
            </a:extLst>
          </p:cNvPr>
          <p:cNvSpPr txBox="1"/>
          <p:nvPr/>
        </p:nvSpPr>
        <p:spPr>
          <a:xfrm>
            <a:off x="10179238" y="3398686"/>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MAX DL 4G </a:t>
            </a:r>
          </a:p>
        </p:txBody>
      </p:sp>
      <p:graphicFrame>
        <p:nvGraphicFramePr>
          <p:cNvPr id="31" name="Graphique 30">
            <a:extLst>
              <a:ext uri="{FF2B5EF4-FFF2-40B4-BE49-F238E27FC236}">
                <a16:creationId xmlns:a16="http://schemas.microsoft.com/office/drawing/2014/main" id="{8F6D22A5-C627-484F-B461-56A56DC5B5DF}"/>
              </a:ext>
            </a:extLst>
          </p:cNvPr>
          <p:cNvGraphicFramePr>
            <a:graphicFrameLocks/>
          </p:cNvGraphicFramePr>
          <p:nvPr>
            <p:extLst>
              <p:ext uri="{D42A27DB-BD31-4B8C-83A1-F6EECF244321}">
                <p14:modId xmlns:p14="http://schemas.microsoft.com/office/powerpoint/2010/main" val="1862337224"/>
              </p:ext>
            </p:extLst>
          </p:nvPr>
        </p:nvGraphicFramePr>
        <p:xfrm>
          <a:off x="10082809" y="3610521"/>
          <a:ext cx="2099219" cy="1442049"/>
        </p:xfrm>
        <a:graphic>
          <a:graphicData uri="http://schemas.openxmlformats.org/drawingml/2006/chart">
            <c:chart xmlns:c="http://schemas.openxmlformats.org/drawingml/2006/chart" xmlns:r="http://schemas.openxmlformats.org/officeDocument/2006/relationships" r:id="rId7"/>
          </a:graphicData>
        </a:graphic>
      </p:graphicFrame>
      <p:sp>
        <p:nvSpPr>
          <p:cNvPr id="32" name="ZoneTexte 31">
            <a:extLst>
              <a:ext uri="{FF2B5EF4-FFF2-40B4-BE49-F238E27FC236}">
                <a16:creationId xmlns:a16="http://schemas.microsoft.com/office/drawing/2014/main" id="{DFAF5DCC-59E6-3A27-EDD4-6E31488E5801}"/>
              </a:ext>
            </a:extLst>
          </p:cNvPr>
          <p:cNvSpPr txBox="1"/>
          <p:nvPr/>
        </p:nvSpPr>
        <p:spPr>
          <a:xfrm>
            <a:off x="8184820" y="5036779"/>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moyen DL 5G </a:t>
            </a:r>
          </a:p>
        </p:txBody>
      </p:sp>
      <p:sp>
        <p:nvSpPr>
          <p:cNvPr id="33" name="ZoneTexte 32">
            <a:extLst>
              <a:ext uri="{FF2B5EF4-FFF2-40B4-BE49-F238E27FC236}">
                <a16:creationId xmlns:a16="http://schemas.microsoft.com/office/drawing/2014/main" id="{20ECAC65-26E7-B432-CFB4-D5714C57C8CE}"/>
              </a:ext>
            </a:extLst>
          </p:cNvPr>
          <p:cNvSpPr txBox="1"/>
          <p:nvPr/>
        </p:nvSpPr>
        <p:spPr>
          <a:xfrm>
            <a:off x="10190817" y="5027423"/>
            <a:ext cx="1924354" cy="261610"/>
          </a:xfrm>
          <a:prstGeom prst="rect">
            <a:avLst/>
          </a:prstGeom>
          <a:noFill/>
        </p:spPr>
        <p:txBody>
          <a:bodyPr wrap="square">
            <a:spAutoFit/>
          </a:bodyPr>
          <a:lstStyle/>
          <a:p>
            <a:pPr algn="ctr"/>
            <a:r>
              <a:rPr lang="fr-FR" sz="1100" b="1" dirty="0">
                <a:solidFill>
                  <a:schemeClr val="bg2">
                    <a:lumMod val="25000"/>
                  </a:schemeClr>
                </a:solidFill>
                <a:latin typeface="Aptos Display" panose="020B0004020202020204" pitchFamily="34" charset="0"/>
              </a:rPr>
              <a:t>Débit MAX DL 5G </a:t>
            </a:r>
          </a:p>
        </p:txBody>
      </p:sp>
      <p:graphicFrame>
        <p:nvGraphicFramePr>
          <p:cNvPr id="34" name="Graphique 33">
            <a:extLst>
              <a:ext uri="{FF2B5EF4-FFF2-40B4-BE49-F238E27FC236}">
                <a16:creationId xmlns:a16="http://schemas.microsoft.com/office/drawing/2014/main" id="{991AF3AF-78BE-64E8-E101-9EF67F5375B5}"/>
              </a:ext>
            </a:extLst>
          </p:cNvPr>
          <p:cNvGraphicFramePr>
            <a:graphicFrameLocks/>
          </p:cNvGraphicFramePr>
          <p:nvPr>
            <p:extLst>
              <p:ext uri="{D42A27DB-BD31-4B8C-83A1-F6EECF244321}">
                <p14:modId xmlns:p14="http://schemas.microsoft.com/office/powerpoint/2010/main" val="3499453811"/>
              </p:ext>
            </p:extLst>
          </p:nvPr>
        </p:nvGraphicFramePr>
        <p:xfrm>
          <a:off x="8240428" y="5394752"/>
          <a:ext cx="1901780" cy="144855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4" name="Graphique 3">
            <a:extLst>
              <a:ext uri="{FF2B5EF4-FFF2-40B4-BE49-F238E27FC236}">
                <a16:creationId xmlns:a16="http://schemas.microsoft.com/office/drawing/2014/main" id="{153165E1-E3A6-406D-80E3-3FE2C8F8F197}"/>
              </a:ext>
            </a:extLst>
          </p:cNvPr>
          <p:cNvGraphicFramePr>
            <a:graphicFrameLocks/>
          </p:cNvGraphicFramePr>
          <p:nvPr>
            <p:extLst>
              <p:ext uri="{D42A27DB-BD31-4B8C-83A1-F6EECF244321}">
                <p14:modId xmlns:p14="http://schemas.microsoft.com/office/powerpoint/2010/main" val="2832666862"/>
              </p:ext>
            </p:extLst>
          </p:nvPr>
        </p:nvGraphicFramePr>
        <p:xfrm>
          <a:off x="9987124" y="5422215"/>
          <a:ext cx="2161081" cy="1326175"/>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086966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C282D-A9FB-DD2E-05E8-7F655AD72C2F}"/>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E1840B35-3CC7-0455-B6E9-2E52BA84D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B16D6C66-1157-41D8-94FB-BA0476AB6768}"/>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E3B3B47-8DBF-CBB4-BBB2-F3D5061B04A0}"/>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4G_Débit</a:t>
            </a:r>
          </a:p>
        </p:txBody>
      </p:sp>
      <p:pic>
        <p:nvPicPr>
          <p:cNvPr id="6" name="Image 5" descr="Une image contenant carte, texte, atlas&#10;&#10;Le contenu généré par l’IA peut être incorrect.">
            <a:extLst>
              <a:ext uri="{FF2B5EF4-FFF2-40B4-BE49-F238E27FC236}">
                <a16:creationId xmlns:a16="http://schemas.microsoft.com/office/drawing/2014/main" id="{837F37A3-6EB3-7E0B-B791-4EE8ECFB9467}"/>
              </a:ext>
            </a:extLst>
          </p:cNvPr>
          <p:cNvPicPr>
            <a:picLocks noChangeAspect="1"/>
          </p:cNvPicPr>
          <p:nvPr/>
        </p:nvPicPr>
        <p:blipFill>
          <a:blip r:embed="rId4"/>
          <a:stretch>
            <a:fillRect/>
          </a:stretch>
        </p:blipFill>
        <p:spPr>
          <a:xfrm>
            <a:off x="787460" y="1920824"/>
            <a:ext cx="3898503" cy="4142125"/>
          </a:xfrm>
          <a:prstGeom prst="rect">
            <a:avLst/>
          </a:prstGeom>
        </p:spPr>
      </p:pic>
      <p:pic>
        <p:nvPicPr>
          <p:cNvPr id="8" name="Image 7" descr="Une image contenant texte, Police, capture d’écran&#10;&#10;Le contenu généré par l’IA peut être incorrect.">
            <a:extLst>
              <a:ext uri="{FF2B5EF4-FFF2-40B4-BE49-F238E27FC236}">
                <a16:creationId xmlns:a16="http://schemas.microsoft.com/office/drawing/2014/main" id="{3C021C46-04C5-0E0C-D3D9-1A80F8B28E78}"/>
              </a:ext>
            </a:extLst>
          </p:cNvPr>
          <p:cNvPicPr>
            <a:picLocks noChangeAspect="1"/>
          </p:cNvPicPr>
          <p:nvPr/>
        </p:nvPicPr>
        <p:blipFill>
          <a:blip r:embed="rId5"/>
          <a:stretch>
            <a:fillRect/>
          </a:stretch>
        </p:blipFill>
        <p:spPr>
          <a:xfrm>
            <a:off x="825560" y="5577907"/>
            <a:ext cx="1431865" cy="446941"/>
          </a:xfrm>
          <a:prstGeom prst="rect">
            <a:avLst/>
          </a:prstGeom>
        </p:spPr>
      </p:pic>
      <p:pic>
        <p:nvPicPr>
          <p:cNvPr id="14" name="Image 13" descr="Une image contenant carte, texte, atlas&#10;&#10;Le contenu généré par l’IA peut être incorrect.">
            <a:extLst>
              <a:ext uri="{FF2B5EF4-FFF2-40B4-BE49-F238E27FC236}">
                <a16:creationId xmlns:a16="http://schemas.microsoft.com/office/drawing/2014/main" id="{5280EB54-CB5B-F585-321E-D2A6175E044B}"/>
              </a:ext>
            </a:extLst>
          </p:cNvPr>
          <p:cNvPicPr>
            <a:picLocks noChangeAspect="1"/>
          </p:cNvPicPr>
          <p:nvPr/>
        </p:nvPicPr>
        <p:blipFill>
          <a:blip r:embed="rId6"/>
          <a:stretch>
            <a:fillRect/>
          </a:stretch>
        </p:blipFill>
        <p:spPr>
          <a:xfrm>
            <a:off x="6355030" y="1920824"/>
            <a:ext cx="5486400" cy="4018819"/>
          </a:xfrm>
          <a:prstGeom prst="rect">
            <a:avLst/>
          </a:prstGeom>
        </p:spPr>
      </p:pic>
      <p:cxnSp>
        <p:nvCxnSpPr>
          <p:cNvPr id="15" name="Connecteur droit 14">
            <a:extLst>
              <a:ext uri="{FF2B5EF4-FFF2-40B4-BE49-F238E27FC236}">
                <a16:creationId xmlns:a16="http://schemas.microsoft.com/office/drawing/2014/main" id="{E69A9000-B597-EB13-F32C-1533D78BFA79}"/>
              </a:ext>
            </a:extLst>
          </p:cNvPr>
          <p:cNvCxnSpPr/>
          <p:nvPr/>
        </p:nvCxnSpPr>
        <p:spPr>
          <a:xfrm>
            <a:off x="5737709" y="1424589"/>
            <a:ext cx="73735" cy="5134594"/>
          </a:xfrm>
          <a:prstGeom prst="line">
            <a:avLst/>
          </a:prstGeom>
          <a:ln>
            <a:prstDash val="lgDash"/>
          </a:ln>
        </p:spPr>
        <p:style>
          <a:lnRef idx="2">
            <a:schemeClr val="accent1"/>
          </a:lnRef>
          <a:fillRef idx="0">
            <a:schemeClr val="accent1"/>
          </a:fillRef>
          <a:effectRef idx="1">
            <a:schemeClr val="accent1"/>
          </a:effectRef>
          <a:fontRef idx="minor">
            <a:schemeClr val="tx1"/>
          </a:fontRef>
        </p:style>
      </p:cxnSp>
      <p:pic>
        <p:nvPicPr>
          <p:cNvPr id="20" name="Image 19" descr="Une image contenant texte, Police, capture d’écran&#10;&#10;Le contenu généré par l’IA peut être incorrect.">
            <a:extLst>
              <a:ext uri="{FF2B5EF4-FFF2-40B4-BE49-F238E27FC236}">
                <a16:creationId xmlns:a16="http://schemas.microsoft.com/office/drawing/2014/main" id="{BC2BFE94-7ABD-1A41-1548-DB5BD442BC7F}"/>
              </a:ext>
            </a:extLst>
          </p:cNvPr>
          <p:cNvPicPr>
            <a:picLocks noChangeAspect="1"/>
          </p:cNvPicPr>
          <p:nvPr/>
        </p:nvPicPr>
        <p:blipFill>
          <a:blip r:embed="rId7"/>
          <a:stretch>
            <a:fillRect/>
          </a:stretch>
        </p:blipFill>
        <p:spPr>
          <a:xfrm>
            <a:off x="6412181" y="5372100"/>
            <a:ext cx="1504290" cy="529443"/>
          </a:xfrm>
          <a:prstGeom prst="rect">
            <a:avLst/>
          </a:prstGeom>
        </p:spPr>
      </p:pic>
      <p:sp>
        <p:nvSpPr>
          <p:cNvPr id="22" name="object 12">
            <a:extLst>
              <a:ext uri="{FF2B5EF4-FFF2-40B4-BE49-F238E27FC236}">
                <a16:creationId xmlns:a16="http://schemas.microsoft.com/office/drawing/2014/main" id="{2AC1ABAA-ABCD-4A2C-DA79-15138D28230A}"/>
              </a:ext>
            </a:extLst>
          </p:cNvPr>
          <p:cNvSpPr txBox="1"/>
          <p:nvPr/>
        </p:nvSpPr>
        <p:spPr>
          <a:xfrm>
            <a:off x="745377" y="1420271"/>
            <a:ext cx="3697040" cy="289823"/>
          </a:xfrm>
          <a:prstGeom prst="rect">
            <a:avLst/>
          </a:prstGeom>
        </p:spPr>
        <p:txBody>
          <a:bodyPr vert="horz" wrap="square" lIns="0" tIns="12700" rIns="0" bIns="0" rtlCol="0">
            <a:spAutoFit/>
          </a:bodyPr>
          <a:lstStyle/>
          <a:p>
            <a:pPr marL="12700" algn="ctr">
              <a:spcBef>
                <a:spcPts val="100"/>
              </a:spcBef>
            </a:pPr>
            <a:r>
              <a:rPr lang="fr-FR" b="1" dirty="0">
                <a:solidFill>
                  <a:schemeClr val="tx2">
                    <a:lumMod val="50000"/>
                    <a:lumOff val="50000"/>
                  </a:schemeClr>
                </a:solidFill>
                <a:latin typeface="Aptos ExtraBold" panose="020F0502020204030204" pitchFamily="34" charset="0"/>
              </a:rPr>
              <a:t>Ariana</a:t>
            </a:r>
          </a:p>
        </p:txBody>
      </p:sp>
      <p:sp>
        <p:nvSpPr>
          <p:cNvPr id="23" name="object 12">
            <a:extLst>
              <a:ext uri="{FF2B5EF4-FFF2-40B4-BE49-F238E27FC236}">
                <a16:creationId xmlns:a16="http://schemas.microsoft.com/office/drawing/2014/main" id="{586A491B-9D10-E1CC-5176-16AF5A8B6D97}"/>
              </a:ext>
            </a:extLst>
          </p:cNvPr>
          <p:cNvSpPr txBox="1"/>
          <p:nvPr/>
        </p:nvSpPr>
        <p:spPr>
          <a:xfrm>
            <a:off x="7249710" y="1467360"/>
            <a:ext cx="3697040" cy="289823"/>
          </a:xfrm>
          <a:prstGeom prst="rect">
            <a:avLst/>
          </a:prstGeom>
        </p:spPr>
        <p:txBody>
          <a:bodyPr vert="horz" wrap="square" lIns="0" tIns="12700" rIns="0" bIns="0" rtlCol="0">
            <a:spAutoFit/>
          </a:bodyPr>
          <a:lstStyle/>
          <a:p>
            <a:pPr marL="12700" algn="ctr">
              <a:spcBef>
                <a:spcPts val="100"/>
              </a:spcBef>
            </a:pPr>
            <a:r>
              <a:rPr lang="fr-FR" b="1" dirty="0">
                <a:solidFill>
                  <a:schemeClr val="tx2">
                    <a:lumMod val="50000"/>
                    <a:lumOff val="50000"/>
                  </a:schemeClr>
                </a:solidFill>
                <a:latin typeface="Aptos ExtraBold" panose="020F0502020204030204" pitchFamily="34" charset="0"/>
              </a:rPr>
              <a:t>Tunis</a:t>
            </a:r>
          </a:p>
        </p:txBody>
      </p:sp>
    </p:spTree>
    <p:extLst>
      <p:ext uri="{BB962C8B-B14F-4D97-AF65-F5344CB8AC3E}">
        <p14:creationId xmlns:p14="http://schemas.microsoft.com/office/powerpoint/2010/main" val="5873265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35EB6-08D3-6C38-D29C-D3C1D8F0E02F}"/>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965A76F7-45CD-F8B9-A45D-D16E17F17E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002B2B00-226D-C71D-A5BE-CB469257905C}"/>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BD55A85E-3675-DBBB-EA9E-24B4F6A843B0}"/>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4G</a:t>
            </a:r>
          </a:p>
        </p:txBody>
      </p:sp>
      <p:pic>
        <p:nvPicPr>
          <p:cNvPr id="3" name="Image 2">
            <a:extLst>
              <a:ext uri="{FF2B5EF4-FFF2-40B4-BE49-F238E27FC236}">
                <a16:creationId xmlns:a16="http://schemas.microsoft.com/office/drawing/2014/main" id="{4583B929-CDF3-9959-E9C7-328D99C13DA2}"/>
              </a:ext>
            </a:extLst>
          </p:cNvPr>
          <p:cNvPicPr>
            <a:picLocks noChangeAspect="1"/>
          </p:cNvPicPr>
          <p:nvPr/>
        </p:nvPicPr>
        <p:blipFill>
          <a:blip r:embed="rId4"/>
          <a:stretch>
            <a:fillRect/>
          </a:stretch>
        </p:blipFill>
        <p:spPr>
          <a:xfrm>
            <a:off x="279055" y="2023013"/>
            <a:ext cx="5129973" cy="4265430"/>
          </a:xfrm>
          <a:prstGeom prst="rect">
            <a:avLst/>
          </a:prstGeom>
        </p:spPr>
      </p:pic>
      <p:pic>
        <p:nvPicPr>
          <p:cNvPr id="7" name="Image 6" descr="Une image contenant texte, Police, capture d’écran, blanc&#10;&#10;Le contenu généré par l’IA peut être incorrect.">
            <a:extLst>
              <a:ext uri="{FF2B5EF4-FFF2-40B4-BE49-F238E27FC236}">
                <a16:creationId xmlns:a16="http://schemas.microsoft.com/office/drawing/2014/main" id="{F1D0CBDC-0E54-B496-9384-63D362313A65}"/>
              </a:ext>
            </a:extLst>
          </p:cNvPr>
          <p:cNvPicPr>
            <a:picLocks noChangeAspect="1"/>
          </p:cNvPicPr>
          <p:nvPr/>
        </p:nvPicPr>
        <p:blipFill>
          <a:blip r:embed="rId5"/>
          <a:stretch>
            <a:fillRect/>
          </a:stretch>
        </p:blipFill>
        <p:spPr>
          <a:xfrm>
            <a:off x="3586237" y="2093439"/>
            <a:ext cx="1721827" cy="476250"/>
          </a:xfrm>
          <a:prstGeom prst="rect">
            <a:avLst/>
          </a:prstGeom>
        </p:spPr>
      </p:pic>
      <p:pic>
        <p:nvPicPr>
          <p:cNvPr id="9" name="Image 8" descr="Une image contenant carte, texte, atlas&#10;&#10;Le contenu généré par l’IA peut être incorrect.">
            <a:extLst>
              <a:ext uri="{FF2B5EF4-FFF2-40B4-BE49-F238E27FC236}">
                <a16:creationId xmlns:a16="http://schemas.microsoft.com/office/drawing/2014/main" id="{0998C3C6-A5D5-9350-CAF2-C15FC283E463}"/>
              </a:ext>
            </a:extLst>
          </p:cNvPr>
          <p:cNvPicPr>
            <a:picLocks noChangeAspect="1"/>
          </p:cNvPicPr>
          <p:nvPr/>
        </p:nvPicPr>
        <p:blipFill>
          <a:blip r:embed="rId6"/>
          <a:stretch>
            <a:fillRect/>
          </a:stretch>
        </p:blipFill>
        <p:spPr>
          <a:xfrm>
            <a:off x="6476067" y="1943100"/>
            <a:ext cx="5253558" cy="4265430"/>
          </a:xfrm>
          <a:prstGeom prst="rect">
            <a:avLst/>
          </a:prstGeom>
        </p:spPr>
      </p:pic>
      <p:pic>
        <p:nvPicPr>
          <p:cNvPr id="11" name="Image 10" descr="Une image contenant texte, Police, capture d’écran&#10;&#10;Le contenu généré par l’IA peut être incorrect.">
            <a:extLst>
              <a:ext uri="{FF2B5EF4-FFF2-40B4-BE49-F238E27FC236}">
                <a16:creationId xmlns:a16="http://schemas.microsoft.com/office/drawing/2014/main" id="{4007123B-F98B-21C6-B4AF-29547BD23292}"/>
              </a:ext>
            </a:extLst>
          </p:cNvPr>
          <p:cNvPicPr>
            <a:picLocks noChangeAspect="1"/>
          </p:cNvPicPr>
          <p:nvPr/>
        </p:nvPicPr>
        <p:blipFill>
          <a:blip r:embed="rId7"/>
          <a:stretch>
            <a:fillRect/>
          </a:stretch>
        </p:blipFill>
        <p:spPr>
          <a:xfrm>
            <a:off x="9926021" y="1975388"/>
            <a:ext cx="1705213" cy="552527"/>
          </a:xfrm>
          <a:prstGeom prst="rect">
            <a:avLst/>
          </a:prstGeom>
        </p:spPr>
      </p:pic>
      <p:cxnSp>
        <p:nvCxnSpPr>
          <p:cNvPr id="13" name="Connecteur droit 12">
            <a:extLst>
              <a:ext uri="{FF2B5EF4-FFF2-40B4-BE49-F238E27FC236}">
                <a16:creationId xmlns:a16="http://schemas.microsoft.com/office/drawing/2014/main" id="{F1C396ED-45D4-87E6-D5BD-63948CC4072F}"/>
              </a:ext>
            </a:extLst>
          </p:cNvPr>
          <p:cNvCxnSpPr/>
          <p:nvPr/>
        </p:nvCxnSpPr>
        <p:spPr>
          <a:xfrm>
            <a:off x="5737709" y="1424589"/>
            <a:ext cx="73735" cy="5134594"/>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14" name="object 12">
            <a:extLst>
              <a:ext uri="{FF2B5EF4-FFF2-40B4-BE49-F238E27FC236}">
                <a16:creationId xmlns:a16="http://schemas.microsoft.com/office/drawing/2014/main" id="{C9E1479B-DE09-8CE0-556F-E42E070AF61D}"/>
              </a:ext>
            </a:extLst>
          </p:cNvPr>
          <p:cNvSpPr txBox="1"/>
          <p:nvPr/>
        </p:nvSpPr>
        <p:spPr>
          <a:xfrm>
            <a:off x="745377" y="1420271"/>
            <a:ext cx="3697040" cy="289823"/>
          </a:xfrm>
          <a:prstGeom prst="rect">
            <a:avLst/>
          </a:prstGeom>
        </p:spPr>
        <p:txBody>
          <a:bodyPr vert="horz" wrap="square" lIns="0" tIns="12700" rIns="0" bIns="0" rtlCol="0">
            <a:spAutoFit/>
          </a:bodyPr>
          <a:lstStyle/>
          <a:p>
            <a:pPr marL="12700" algn="ctr">
              <a:spcBef>
                <a:spcPts val="100"/>
              </a:spcBef>
            </a:pPr>
            <a:r>
              <a:rPr lang="fr-FR" b="1" dirty="0" err="1">
                <a:solidFill>
                  <a:schemeClr val="tx2">
                    <a:lumMod val="50000"/>
                    <a:lumOff val="50000"/>
                  </a:schemeClr>
                </a:solidFill>
                <a:latin typeface="Aptos ExtraBold" panose="020F0502020204030204" pitchFamily="34" charset="0"/>
              </a:rPr>
              <a:t>Manouba</a:t>
            </a:r>
            <a:endParaRPr lang="fr-FR" b="1" dirty="0">
              <a:solidFill>
                <a:schemeClr val="tx2">
                  <a:lumMod val="50000"/>
                  <a:lumOff val="50000"/>
                </a:schemeClr>
              </a:solidFill>
              <a:latin typeface="Aptos ExtraBold" panose="020F0502020204030204" pitchFamily="34" charset="0"/>
            </a:endParaRPr>
          </a:p>
        </p:txBody>
      </p:sp>
      <p:sp>
        <p:nvSpPr>
          <p:cNvPr id="15" name="object 12">
            <a:extLst>
              <a:ext uri="{FF2B5EF4-FFF2-40B4-BE49-F238E27FC236}">
                <a16:creationId xmlns:a16="http://schemas.microsoft.com/office/drawing/2014/main" id="{E0A9FC70-4797-3199-B951-40E61848F67A}"/>
              </a:ext>
            </a:extLst>
          </p:cNvPr>
          <p:cNvSpPr txBox="1"/>
          <p:nvPr/>
        </p:nvSpPr>
        <p:spPr>
          <a:xfrm>
            <a:off x="7249710" y="1467360"/>
            <a:ext cx="3697040" cy="289823"/>
          </a:xfrm>
          <a:prstGeom prst="rect">
            <a:avLst/>
          </a:prstGeom>
        </p:spPr>
        <p:txBody>
          <a:bodyPr vert="horz" wrap="square" lIns="0" tIns="12700" rIns="0" bIns="0" rtlCol="0">
            <a:spAutoFit/>
          </a:bodyPr>
          <a:lstStyle/>
          <a:p>
            <a:pPr marL="12700" algn="ctr">
              <a:spcBef>
                <a:spcPts val="100"/>
              </a:spcBef>
            </a:pPr>
            <a:r>
              <a:rPr lang="fr-FR" b="1" dirty="0">
                <a:solidFill>
                  <a:schemeClr val="tx2">
                    <a:lumMod val="50000"/>
                    <a:lumOff val="50000"/>
                  </a:schemeClr>
                </a:solidFill>
                <a:latin typeface="Aptos ExtraBold" panose="020F0502020204030204" pitchFamily="34" charset="0"/>
              </a:rPr>
              <a:t>Ben Arous</a:t>
            </a:r>
          </a:p>
        </p:txBody>
      </p:sp>
    </p:spTree>
    <p:extLst>
      <p:ext uri="{BB962C8B-B14F-4D97-AF65-F5344CB8AC3E}">
        <p14:creationId xmlns:p14="http://schemas.microsoft.com/office/powerpoint/2010/main" val="3600281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F0C91FF8-9759-C49B-9393-34FBA3F56FD7}"/>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06A52AA3-6FD5-4D80-B47B-CA3A10197304}"/>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462E70CE-E78C-15CA-EC44-4F2EBA2504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0740D814-AD6D-7486-25DE-D40EC3115552}"/>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48A3EDB0-4ECF-09C4-FB68-D585A50EF462}"/>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6685C2C9-CEA6-7E4E-FAA1-33F4B29FAC89}"/>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DD09C39D-9235-6474-D884-06F22C8B77A1}"/>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892BB29C-644E-C1DE-447A-7B87D8CBDD00}"/>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1616C9F6-990F-524F-3490-115DFD75590F}"/>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BF7F12F9-BCDB-2517-9DF5-5735AE3F7298}"/>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0DD7D471-784C-1E45-6C24-5205C0DD8B09}"/>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0755108C-E86A-96CA-7649-A00E156CAA63}"/>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29BEBE74-10AC-6014-7AEA-8CD85D8E8D4F}"/>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3E3006E1-E1D5-DA75-1AA2-0329D0E39F3E}"/>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7E299C56-5068-7A86-6197-8608E49EBE88}"/>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0B9B750B-616F-87D7-96C4-DC548BC7E2A6}"/>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7E701013-1B11-32D6-DC16-87542615BDAE}"/>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928B8482-8067-D3EC-A242-7F1D95BE82DD}"/>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0AA1CE3D-1C89-0D6A-DB93-761DE2EA9408}"/>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1A1C8D50-3BB2-66EB-012F-393D3378F5D3}"/>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60AA07F8-F4DE-AB12-D053-F57DC2148F2E}"/>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4CF2C0C2-5FCD-8944-0616-2E661E841F8F}"/>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101583D6-BEF6-5A3E-B20C-931046B34F0D}"/>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10347545-7D66-EF6D-5E86-56EE32EAA929}"/>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3A6174F5-64AC-92E5-4719-AD5988235938}"/>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33E93A97-B2C6-16A3-A5DC-B4671A79D37E}"/>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D46D90D4-E6B6-832F-0348-7C66E9F12E1E}"/>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sp>
        <p:nvSpPr>
          <p:cNvPr id="6" name="ZoneTexte 5">
            <a:extLst>
              <a:ext uri="{FF2B5EF4-FFF2-40B4-BE49-F238E27FC236}">
                <a16:creationId xmlns:a16="http://schemas.microsoft.com/office/drawing/2014/main" id="{CB4B5497-0045-97C9-B401-A443190D11BD}"/>
              </a:ext>
            </a:extLst>
          </p:cNvPr>
          <p:cNvSpPr txBox="1"/>
          <p:nvPr/>
        </p:nvSpPr>
        <p:spPr>
          <a:xfrm>
            <a:off x="1651634" y="518740"/>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Plan</a:t>
            </a:r>
          </a:p>
        </p:txBody>
      </p:sp>
      <p:sp>
        <p:nvSpPr>
          <p:cNvPr id="9" name="ZoneTexte 8">
            <a:extLst>
              <a:ext uri="{FF2B5EF4-FFF2-40B4-BE49-F238E27FC236}">
                <a16:creationId xmlns:a16="http://schemas.microsoft.com/office/drawing/2014/main" id="{4F0979D0-DC4E-B58C-CDF6-2D81C449DC1E}"/>
              </a:ext>
            </a:extLst>
          </p:cNvPr>
          <p:cNvSpPr txBox="1"/>
          <p:nvPr/>
        </p:nvSpPr>
        <p:spPr>
          <a:xfrm>
            <a:off x="1719950" y="1424252"/>
            <a:ext cx="6094476" cy="369332"/>
          </a:xfrm>
          <a:prstGeom prst="rect">
            <a:avLst/>
          </a:prstGeom>
          <a:noFill/>
        </p:spPr>
        <p:txBody>
          <a:bodyPr wrap="square">
            <a:spAutoFit/>
          </a:bodyPr>
          <a:lstStyle/>
          <a:p>
            <a:pPr marL="9525">
              <a:spcBef>
                <a:spcPts val="1270"/>
              </a:spcBef>
            </a:pPr>
            <a:r>
              <a:rPr lang="fr-FR" dirty="0">
                <a:solidFill>
                  <a:srgbClr val="414141"/>
                </a:solidFill>
                <a:latin typeface="Verdana"/>
              </a:rPr>
              <a:t>Contexte et Objectifs</a:t>
            </a:r>
          </a:p>
        </p:txBody>
      </p:sp>
      <p:sp>
        <p:nvSpPr>
          <p:cNvPr id="10" name="ZoneTexte 9">
            <a:extLst>
              <a:ext uri="{FF2B5EF4-FFF2-40B4-BE49-F238E27FC236}">
                <a16:creationId xmlns:a16="http://schemas.microsoft.com/office/drawing/2014/main" id="{807552F3-83BB-0899-06E4-5680503CC91F}"/>
              </a:ext>
            </a:extLst>
          </p:cNvPr>
          <p:cNvSpPr txBox="1"/>
          <p:nvPr/>
        </p:nvSpPr>
        <p:spPr>
          <a:xfrm>
            <a:off x="1719950" y="2240751"/>
            <a:ext cx="6094476" cy="369332"/>
          </a:xfrm>
          <a:prstGeom prst="rect">
            <a:avLst/>
          </a:prstGeom>
          <a:noFill/>
        </p:spPr>
        <p:txBody>
          <a:bodyPr wrap="square">
            <a:spAutoFit/>
          </a:bodyPr>
          <a:lstStyle/>
          <a:p>
            <a:pPr marL="9525">
              <a:lnSpc>
                <a:spcPct val="100000"/>
              </a:lnSpc>
              <a:spcBef>
                <a:spcPts val="1270"/>
              </a:spcBef>
            </a:pPr>
            <a:r>
              <a:rPr lang="fr-FR" dirty="0">
                <a:solidFill>
                  <a:srgbClr val="414141"/>
                </a:solidFill>
                <a:latin typeface="Verdana"/>
                <a:cs typeface="Verdana"/>
              </a:rPr>
              <a:t>Score</a:t>
            </a:r>
            <a:r>
              <a:rPr lang="fr-FR" spc="-10" dirty="0">
                <a:solidFill>
                  <a:srgbClr val="414141"/>
                </a:solidFill>
                <a:latin typeface="Verdana"/>
                <a:cs typeface="Verdana"/>
              </a:rPr>
              <a:t> </a:t>
            </a:r>
            <a:r>
              <a:rPr lang="fr-FR" dirty="0">
                <a:solidFill>
                  <a:srgbClr val="414141"/>
                </a:solidFill>
                <a:latin typeface="Verdana"/>
                <a:cs typeface="Verdana"/>
              </a:rPr>
              <a:t>et</a:t>
            </a:r>
            <a:r>
              <a:rPr lang="fr-FR" spc="-35" dirty="0">
                <a:solidFill>
                  <a:srgbClr val="414141"/>
                </a:solidFill>
                <a:latin typeface="Verdana"/>
                <a:cs typeface="Verdana"/>
              </a:rPr>
              <a:t> </a:t>
            </a:r>
            <a:r>
              <a:rPr lang="fr-FR" spc="-10" dirty="0">
                <a:solidFill>
                  <a:srgbClr val="414141"/>
                </a:solidFill>
                <a:latin typeface="Verdana"/>
                <a:cs typeface="Verdana"/>
              </a:rPr>
              <a:t>résumé</a:t>
            </a:r>
            <a:endParaRPr lang="fr-FR" dirty="0"/>
          </a:p>
        </p:txBody>
      </p:sp>
      <p:pic>
        <p:nvPicPr>
          <p:cNvPr id="14" name="Image 13" descr="Une image contenant art&#10;&#10;Le contenu généré par l’IA peut être incorrect.">
            <a:extLst>
              <a:ext uri="{FF2B5EF4-FFF2-40B4-BE49-F238E27FC236}">
                <a16:creationId xmlns:a16="http://schemas.microsoft.com/office/drawing/2014/main" id="{AFCF6A99-E096-76B7-298F-03140171F2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16" name="Ellipse 15">
            <a:extLst>
              <a:ext uri="{FF2B5EF4-FFF2-40B4-BE49-F238E27FC236}">
                <a16:creationId xmlns:a16="http://schemas.microsoft.com/office/drawing/2014/main" id="{81D73EE8-4E5A-5D9B-6722-2CF16621D6A7}"/>
              </a:ext>
            </a:extLst>
          </p:cNvPr>
          <p:cNvSpPr/>
          <p:nvPr/>
        </p:nvSpPr>
        <p:spPr>
          <a:xfrm>
            <a:off x="1033626" y="3056181"/>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D6A8068C-30AF-DE32-1F94-4DB0979F5F5F}"/>
              </a:ext>
            </a:extLst>
          </p:cNvPr>
          <p:cNvSpPr/>
          <p:nvPr/>
        </p:nvSpPr>
        <p:spPr>
          <a:xfrm>
            <a:off x="1033626" y="2181562"/>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descr="Une image contenant noir, obscurité&#10;&#10;Le contenu généré par l’IA peut être incorrect.">
            <a:extLst>
              <a:ext uri="{FF2B5EF4-FFF2-40B4-BE49-F238E27FC236}">
                <a16:creationId xmlns:a16="http://schemas.microsoft.com/office/drawing/2014/main" id="{80380D1A-068B-E71C-C871-C932906A092F}"/>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8464" y="2240751"/>
            <a:ext cx="466395" cy="466395"/>
          </a:xfrm>
          <a:prstGeom prst="rect">
            <a:avLst/>
          </a:prstGeom>
        </p:spPr>
      </p:pic>
      <p:pic>
        <p:nvPicPr>
          <p:cNvPr id="22" name="Image 21" descr="Une image contenant noir, obscurité&#10;&#10;Le contenu généré par l’IA peut être incorrect.">
            <a:extLst>
              <a:ext uri="{FF2B5EF4-FFF2-40B4-BE49-F238E27FC236}">
                <a16:creationId xmlns:a16="http://schemas.microsoft.com/office/drawing/2014/main" id="{4CCFA617-CCFC-1C16-2BEF-F415AF6A50F5}"/>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3397" y="3110103"/>
            <a:ext cx="471463" cy="471463"/>
          </a:xfrm>
          <a:prstGeom prst="rect">
            <a:avLst/>
          </a:prstGeom>
        </p:spPr>
      </p:pic>
      <p:sp>
        <p:nvSpPr>
          <p:cNvPr id="2" name="Ellipse 1">
            <a:extLst>
              <a:ext uri="{FF2B5EF4-FFF2-40B4-BE49-F238E27FC236}">
                <a16:creationId xmlns:a16="http://schemas.microsoft.com/office/drawing/2014/main" id="{F0CC3070-3D03-02AE-DCA5-8E1E8B7C9F59}"/>
              </a:ext>
            </a:extLst>
          </p:cNvPr>
          <p:cNvSpPr/>
          <p:nvPr/>
        </p:nvSpPr>
        <p:spPr>
          <a:xfrm>
            <a:off x="1025557" y="1306943"/>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noir, obscurité&#10;&#10;Le contenu généré par l’IA peut être incorrect.">
            <a:extLst>
              <a:ext uri="{FF2B5EF4-FFF2-40B4-BE49-F238E27FC236}">
                <a16:creationId xmlns:a16="http://schemas.microsoft.com/office/drawing/2014/main" id="{DB887D19-C7B8-8EC7-6334-B8293E5DC5D5}"/>
              </a:ext>
            </a:extLst>
          </p:cNvPr>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80395" y="1366132"/>
            <a:ext cx="466395" cy="466395"/>
          </a:xfrm>
          <a:prstGeom prst="rect">
            <a:avLst/>
          </a:prstGeom>
        </p:spPr>
      </p:pic>
      <p:sp>
        <p:nvSpPr>
          <p:cNvPr id="8" name="Ellipse 7">
            <a:extLst>
              <a:ext uri="{FF2B5EF4-FFF2-40B4-BE49-F238E27FC236}">
                <a16:creationId xmlns:a16="http://schemas.microsoft.com/office/drawing/2014/main" id="{46116875-B5BA-125C-BFD4-18F3F0330CD2}"/>
              </a:ext>
            </a:extLst>
          </p:cNvPr>
          <p:cNvSpPr/>
          <p:nvPr/>
        </p:nvSpPr>
        <p:spPr>
          <a:xfrm>
            <a:off x="1033626" y="3923334"/>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descr="Une image contenant noir, obscurité&#10;&#10;Le contenu généré par l’IA peut être incorrect.">
            <a:extLst>
              <a:ext uri="{FF2B5EF4-FFF2-40B4-BE49-F238E27FC236}">
                <a16:creationId xmlns:a16="http://schemas.microsoft.com/office/drawing/2014/main" id="{AA6053E9-C837-BC7B-0097-312E594443DC}"/>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3632" y="3967806"/>
            <a:ext cx="479487" cy="479487"/>
          </a:xfrm>
          <a:prstGeom prst="rect">
            <a:avLst/>
          </a:prstGeom>
        </p:spPr>
      </p:pic>
      <p:sp>
        <p:nvSpPr>
          <p:cNvPr id="15" name="ZoneTexte 14">
            <a:extLst>
              <a:ext uri="{FF2B5EF4-FFF2-40B4-BE49-F238E27FC236}">
                <a16:creationId xmlns:a16="http://schemas.microsoft.com/office/drawing/2014/main" id="{21EE5F5E-E630-4280-FCB0-891CBA09313D}"/>
              </a:ext>
            </a:extLst>
          </p:cNvPr>
          <p:cNvSpPr txBox="1"/>
          <p:nvPr/>
        </p:nvSpPr>
        <p:spPr>
          <a:xfrm>
            <a:off x="1719950" y="3155835"/>
            <a:ext cx="6094476" cy="369332"/>
          </a:xfrm>
          <a:prstGeom prst="rect">
            <a:avLst/>
          </a:prstGeom>
          <a:noFill/>
        </p:spPr>
        <p:txBody>
          <a:bodyPr wrap="square">
            <a:spAutoFit/>
          </a:bodyPr>
          <a:lstStyle/>
          <a:p>
            <a:r>
              <a:rPr lang="fr-FR" dirty="0">
                <a:solidFill>
                  <a:srgbClr val="414141"/>
                </a:solidFill>
                <a:latin typeface="Verdana"/>
              </a:rPr>
              <a:t>Résumé KPIs Couverture, Voix et Data</a:t>
            </a:r>
          </a:p>
        </p:txBody>
      </p:sp>
      <p:sp>
        <p:nvSpPr>
          <p:cNvPr id="18" name="ZoneTexte 17">
            <a:extLst>
              <a:ext uri="{FF2B5EF4-FFF2-40B4-BE49-F238E27FC236}">
                <a16:creationId xmlns:a16="http://schemas.microsoft.com/office/drawing/2014/main" id="{6571F6E9-B892-BE04-AC1A-9E9E5948D536}"/>
              </a:ext>
            </a:extLst>
          </p:cNvPr>
          <p:cNvSpPr txBox="1"/>
          <p:nvPr/>
        </p:nvSpPr>
        <p:spPr>
          <a:xfrm>
            <a:off x="1811232" y="4070919"/>
            <a:ext cx="6094476" cy="369332"/>
          </a:xfrm>
          <a:prstGeom prst="rect">
            <a:avLst/>
          </a:prstGeom>
          <a:noFill/>
        </p:spPr>
        <p:txBody>
          <a:bodyPr wrap="square">
            <a:spAutoFit/>
          </a:bodyPr>
          <a:lstStyle/>
          <a:p>
            <a:r>
              <a:rPr lang="fr-FR" dirty="0">
                <a:solidFill>
                  <a:srgbClr val="414141"/>
                </a:solidFill>
                <a:latin typeface="Verdana"/>
              </a:rPr>
              <a:t>Observation</a:t>
            </a:r>
          </a:p>
        </p:txBody>
      </p:sp>
      <p:sp>
        <p:nvSpPr>
          <p:cNvPr id="21" name="ZoneTexte 20">
            <a:extLst>
              <a:ext uri="{FF2B5EF4-FFF2-40B4-BE49-F238E27FC236}">
                <a16:creationId xmlns:a16="http://schemas.microsoft.com/office/drawing/2014/main" id="{C144FAEC-F07D-5ADD-F12E-EEABE51A60C2}"/>
              </a:ext>
            </a:extLst>
          </p:cNvPr>
          <p:cNvSpPr txBox="1"/>
          <p:nvPr/>
        </p:nvSpPr>
        <p:spPr>
          <a:xfrm>
            <a:off x="1811232" y="4886787"/>
            <a:ext cx="6094476" cy="369332"/>
          </a:xfrm>
          <a:prstGeom prst="rect">
            <a:avLst/>
          </a:prstGeom>
          <a:noFill/>
        </p:spPr>
        <p:txBody>
          <a:bodyPr wrap="square">
            <a:spAutoFit/>
          </a:bodyPr>
          <a:lstStyle/>
          <a:p>
            <a:r>
              <a:rPr lang="fr-FR" dirty="0">
                <a:solidFill>
                  <a:srgbClr val="414141"/>
                </a:solidFill>
                <a:latin typeface="Verdana"/>
              </a:rPr>
              <a:t>Conclusion</a:t>
            </a:r>
          </a:p>
        </p:txBody>
      </p:sp>
      <p:sp>
        <p:nvSpPr>
          <p:cNvPr id="23" name="Ellipse 22">
            <a:extLst>
              <a:ext uri="{FF2B5EF4-FFF2-40B4-BE49-F238E27FC236}">
                <a16:creationId xmlns:a16="http://schemas.microsoft.com/office/drawing/2014/main" id="{E478D10D-77BB-63D6-CD2B-4C976000CA44}"/>
              </a:ext>
            </a:extLst>
          </p:cNvPr>
          <p:cNvSpPr/>
          <p:nvPr/>
        </p:nvSpPr>
        <p:spPr>
          <a:xfrm>
            <a:off x="1025339" y="4779696"/>
            <a:ext cx="576072" cy="584775"/>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descr="Une image contenant noir, obscurité&#10;&#10;Le contenu généré par l’IA peut être incorrect.">
            <a:extLst>
              <a:ext uri="{FF2B5EF4-FFF2-40B4-BE49-F238E27FC236}">
                <a16:creationId xmlns:a16="http://schemas.microsoft.com/office/drawing/2014/main" id="{089C6B5D-AD7D-028A-4EBD-A93E7B9BC55D}"/>
              </a:ext>
            </a:extLst>
          </p:cNvPr>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34510" y="4849463"/>
            <a:ext cx="436896" cy="436896"/>
          </a:xfrm>
          <a:prstGeom prst="rect">
            <a:avLst/>
          </a:prstGeom>
        </p:spPr>
      </p:pic>
    </p:spTree>
    <p:extLst>
      <p:ext uri="{BB962C8B-B14F-4D97-AF65-F5344CB8AC3E}">
        <p14:creationId xmlns:p14="http://schemas.microsoft.com/office/powerpoint/2010/main" val="28631116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AA720-A3BA-37A7-9EB8-930F1D45B1F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E5EAAA54-2798-54ED-0EC5-394FED0A7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F525847-1D97-BCC7-B5D5-6C02C672D771}"/>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068ACE3B-D343-A24E-97AD-C0E17C5A884B}"/>
              </a:ext>
            </a:extLst>
          </p:cNvPr>
          <p:cNvSpPr txBox="1"/>
          <p:nvPr/>
        </p:nvSpPr>
        <p:spPr>
          <a:xfrm>
            <a:off x="839755" y="391406"/>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Benchmarking 5G</a:t>
            </a:r>
          </a:p>
        </p:txBody>
      </p:sp>
      <p:sp>
        <p:nvSpPr>
          <p:cNvPr id="3" name="ZoneTexte 2">
            <a:extLst>
              <a:ext uri="{FF2B5EF4-FFF2-40B4-BE49-F238E27FC236}">
                <a16:creationId xmlns:a16="http://schemas.microsoft.com/office/drawing/2014/main" id="{C4B8C3D1-9627-86CE-74DF-3D9594405F06}"/>
              </a:ext>
            </a:extLst>
          </p:cNvPr>
          <p:cNvSpPr txBox="1"/>
          <p:nvPr/>
        </p:nvSpPr>
        <p:spPr>
          <a:xfrm>
            <a:off x="361950" y="1110701"/>
            <a:ext cx="10107996" cy="1169551"/>
          </a:xfrm>
          <a:prstGeom prst="rect">
            <a:avLst/>
          </a:prstGeom>
          <a:noFill/>
        </p:spPr>
        <p:txBody>
          <a:bodyPr wrap="square">
            <a:spAutoFit/>
          </a:bodyPr>
          <a:lstStyle/>
          <a:p>
            <a:pPr algn="l"/>
            <a:endParaRPr lang="fr-FR" sz="1600" b="0" i="0" u="none" strike="noStrike" baseline="0" dirty="0">
              <a:solidFill>
                <a:srgbClr val="000000"/>
              </a:solidFill>
              <a:latin typeface="Verdana" panose="020B0604030504040204" pitchFamily="34" charset="0"/>
            </a:endParaRPr>
          </a:p>
          <a:p>
            <a:pPr marL="285750" indent="-285750">
              <a:buClr>
                <a:schemeClr val="bg2">
                  <a:lumMod val="75000"/>
                </a:schemeClr>
              </a:buClr>
              <a:buFont typeface="Wingdings" panose="05000000000000000000" pitchFamily="2" charset="2"/>
              <a:buChar char="ü"/>
            </a:pPr>
            <a:r>
              <a:rPr lang="fr-FR" dirty="0">
                <a:solidFill>
                  <a:schemeClr val="bg2">
                    <a:lumMod val="25000"/>
                  </a:schemeClr>
                </a:solidFill>
                <a:latin typeface="Aptos Display" panose="020B0004020202020204" pitchFamily="34" charset="0"/>
              </a:rPr>
              <a:t>TT présente le meilleur taux de pénétration 5G au niveau de grand Tunis.</a:t>
            </a:r>
          </a:p>
          <a:p>
            <a:pPr marL="285750" indent="-285750">
              <a:buClr>
                <a:schemeClr val="bg2">
                  <a:lumMod val="75000"/>
                </a:schemeClr>
              </a:buClr>
              <a:buFont typeface="Wingdings" panose="05000000000000000000" pitchFamily="2" charset="2"/>
              <a:buChar char="ü"/>
            </a:pPr>
            <a:r>
              <a:rPr lang="fr-FR" dirty="0">
                <a:solidFill>
                  <a:schemeClr val="bg2">
                    <a:lumMod val="25000"/>
                  </a:schemeClr>
                </a:solidFill>
                <a:latin typeface="Aptos Display" panose="020B0004020202020204" pitchFamily="34" charset="0"/>
              </a:rPr>
              <a:t>51% du Traffic Data de TT est véhiculé sur la 5G.</a:t>
            </a:r>
          </a:p>
          <a:p>
            <a:pPr marL="285750" indent="-285750">
              <a:buClr>
                <a:schemeClr val="bg2">
                  <a:lumMod val="75000"/>
                </a:schemeClr>
              </a:buClr>
              <a:buFont typeface="Wingdings" panose="05000000000000000000" pitchFamily="2" charset="2"/>
              <a:buChar char="ü"/>
            </a:pPr>
            <a:r>
              <a:rPr lang="fr-FR" dirty="0" err="1">
                <a:solidFill>
                  <a:schemeClr val="bg2">
                    <a:lumMod val="25000"/>
                  </a:schemeClr>
                </a:solidFill>
                <a:latin typeface="Aptos Display" panose="020B0004020202020204" pitchFamily="34" charset="0"/>
              </a:rPr>
              <a:t>Ooreddo</a:t>
            </a:r>
            <a:r>
              <a:rPr lang="fr-FR" dirty="0">
                <a:solidFill>
                  <a:schemeClr val="bg2">
                    <a:lumMod val="25000"/>
                  </a:schemeClr>
                </a:solidFill>
                <a:latin typeface="Aptos Display" panose="020B0004020202020204" pitchFamily="34" charset="0"/>
              </a:rPr>
              <a:t> déploie que la tech 5G TDD au niveau de grand Tunis. </a:t>
            </a:r>
          </a:p>
        </p:txBody>
      </p:sp>
      <p:grpSp>
        <p:nvGrpSpPr>
          <p:cNvPr id="4" name="Groupe 3">
            <a:extLst>
              <a:ext uri="{FF2B5EF4-FFF2-40B4-BE49-F238E27FC236}">
                <a16:creationId xmlns:a16="http://schemas.microsoft.com/office/drawing/2014/main" id="{A9B5C13E-4EE9-901F-050A-8CD5E2135B5D}"/>
              </a:ext>
            </a:extLst>
          </p:cNvPr>
          <p:cNvGrpSpPr/>
          <p:nvPr/>
        </p:nvGrpSpPr>
        <p:grpSpPr>
          <a:xfrm>
            <a:off x="183254" y="2499746"/>
            <a:ext cx="3818475" cy="4156006"/>
            <a:chOff x="0" y="0"/>
            <a:chExt cx="5141842" cy="4812816"/>
          </a:xfrm>
        </p:grpSpPr>
        <p:pic>
          <p:nvPicPr>
            <p:cNvPr id="6" name="Image 5">
              <a:extLst>
                <a:ext uri="{FF2B5EF4-FFF2-40B4-BE49-F238E27FC236}">
                  <a16:creationId xmlns:a16="http://schemas.microsoft.com/office/drawing/2014/main" id="{04193CAB-9B35-C7B6-CEC6-9A8F582F0D6C}"/>
                </a:ext>
              </a:extLst>
            </p:cNvPr>
            <p:cNvPicPr>
              <a:picLocks noChangeAspect="1"/>
            </p:cNvPicPr>
            <p:nvPr/>
          </p:nvPicPr>
          <p:blipFill>
            <a:blip r:embed="rId4"/>
            <a:stretch>
              <a:fillRect/>
            </a:stretch>
          </p:blipFill>
          <p:spPr>
            <a:xfrm>
              <a:off x="0" y="0"/>
              <a:ext cx="5141842" cy="4812816"/>
            </a:xfrm>
            <a:prstGeom prst="rect">
              <a:avLst/>
            </a:prstGeom>
          </p:spPr>
        </p:pic>
        <p:pic>
          <p:nvPicPr>
            <p:cNvPr id="7" name="Image 6">
              <a:extLst>
                <a:ext uri="{FF2B5EF4-FFF2-40B4-BE49-F238E27FC236}">
                  <a16:creationId xmlns:a16="http://schemas.microsoft.com/office/drawing/2014/main" id="{0B8EB621-6002-CA35-6F98-39EC45BB8C4D}"/>
                </a:ext>
              </a:extLst>
            </p:cNvPr>
            <p:cNvPicPr>
              <a:picLocks noChangeAspect="1"/>
            </p:cNvPicPr>
            <p:nvPr/>
          </p:nvPicPr>
          <p:blipFill>
            <a:blip r:embed="rId5"/>
            <a:stretch>
              <a:fillRect/>
            </a:stretch>
          </p:blipFill>
          <p:spPr>
            <a:xfrm>
              <a:off x="47286" y="3688374"/>
              <a:ext cx="1969677" cy="1076216"/>
            </a:xfrm>
            <a:prstGeom prst="rect">
              <a:avLst/>
            </a:prstGeom>
          </p:spPr>
        </p:pic>
      </p:grpSp>
      <p:grpSp>
        <p:nvGrpSpPr>
          <p:cNvPr id="8" name="Groupe 7">
            <a:extLst>
              <a:ext uri="{FF2B5EF4-FFF2-40B4-BE49-F238E27FC236}">
                <a16:creationId xmlns:a16="http://schemas.microsoft.com/office/drawing/2014/main" id="{6FC6BB08-30BD-E16E-E93F-D85A4C013D3C}"/>
              </a:ext>
            </a:extLst>
          </p:cNvPr>
          <p:cNvGrpSpPr/>
          <p:nvPr/>
        </p:nvGrpSpPr>
        <p:grpSpPr>
          <a:xfrm>
            <a:off x="4189260" y="2499744"/>
            <a:ext cx="4001013" cy="4156007"/>
            <a:chOff x="0" y="0"/>
            <a:chExt cx="4944612" cy="4807983"/>
          </a:xfrm>
        </p:grpSpPr>
        <p:pic>
          <p:nvPicPr>
            <p:cNvPr id="9" name="Image 8">
              <a:extLst>
                <a:ext uri="{FF2B5EF4-FFF2-40B4-BE49-F238E27FC236}">
                  <a16:creationId xmlns:a16="http://schemas.microsoft.com/office/drawing/2014/main" id="{4CB29FA2-53A5-0394-383F-929C174CD605}"/>
                </a:ext>
              </a:extLst>
            </p:cNvPr>
            <p:cNvPicPr>
              <a:picLocks noChangeAspect="1"/>
            </p:cNvPicPr>
            <p:nvPr/>
          </p:nvPicPr>
          <p:blipFill>
            <a:blip r:embed="rId6"/>
            <a:stretch>
              <a:fillRect/>
            </a:stretch>
          </p:blipFill>
          <p:spPr>
            <a:xfrm>
              <a:off x="0" y="0"/>
              <a:ext cx="4944612" cy="4807983"/>
            </a:xfrm>
            <a:prstGeom prst="rect">
              <a:avLst/>
            </a:prstGeom>
          </p:spPr>
        </p:pic>
        <p:pic>
          <p:nvPicPr>
            <p:cNvPr id="10" name="Image 9">
              <a:extLst>
                <a:ext uri="{FF2B5EF4-FFF2-40B4-BE49-F238E27FC236}">
                  <a16:creationId xmlns:a16="http://schemas.microsoft.com/office/drawing/2014/main" id="{13F54D00-8024-A904-20B9-2D1CBE941FA3}"/>
                </a:ext>
              </a:extLst>
            </p:cNvPr>
            <p:cNvPicPr>
              <a:picLocks noChangeAspect="1"/>
            </p:cNvPicPr>
            <p:nvPr/>
          </p:nvPicPr>
          <p:blipFill>
            <a:blip r:embed="rId7"/>
            <a:stretch>
              <a:fillRect/>
            </a:stretch>
          </p:blipFill>
          <p:spPr>
            <a:xfrm>
              <a:off x="44362" y="3761930"/>
              <a:ext cx="2155328" cy="920618"/>
            </a:xfrm>
            <a:prstGeom prst="rect">
              <a:avLst/>
            </a:prstGeom>
          </p:spPr>
        </p:pic>
      </p:grpSp>
      <p:grpSp>
        <p:nvGrpSpPr>
          <p:cNvPr id="11" name="Groupe 10">
            <a:extLst>
              <a:ext uri="{FF2B5EF4-FFF2-40B4-BE49-F238E27FC236}">
                <a16:creationId xmlns:a16="http://schemas.microsoft.com/office/drawing/2014/main" id="{1A83CCDB-4348-CDEF-BB56-73A273446DB3}"/>
              </a:ext>
            </a:extLst>
          </p:cNvPr>
          <p:cNvGrpSpPr/>
          <p:nvPr/>
        </p:nvGrpSpPr>
        <p:grpSpPr>
          <a:xfrm>
            <a:off x="8465574" y="2499744"/>
            <a:ext cx="3535972" cy="4156007"/>
            <a:chOff x="0" y="0"/>
            <a:chExt cx="4631634" cy="4837615"/>
          </a:xfrm>
        </p:grpSpPr>
        <p:pic>
          <p:nvPicPr>
            <p:cNvPr id="12" name="Image 11">
              <a:extLst>
                <a:ext uri="{FF2B5EF4-FFF2-40B4-BE49-F238E27FC236}">
                  <a16:creationId xmlns:a16="http://schemas.microsoft.com/office/drawing/2014/main" id="{B8AEF306-9815-C923-57CB-C2DF73547E49}"/>
                </a:ext>
              </a:extLst>
            </p:cNvPr>
            <p:cNvPicPr>
              <a:picLocks noChangeAspect="1"/>
            </p:cNvPicPr>
            <p:nvPr/>
          </p:nvPicPr>
          <p:blipFill>
            <a:blip r:embed="rId8"/>
            <a:stretch>
              <a:fillRect/>
            </a:stretch>
          </p:blipFill>
          <p:spPr>
            <a:xfrm>
              <a:off x="0" y="0"/>
              <a:ext cx="4631634" cy="4837615"/>
            </a:xfrm>
            <a:prstGeom prst="rect">
              <a:avLst/>
            </a:prstGeom>
          </p:spPr>
        </p:pic>
        <p:pic>
          <p:nvPicPr>
            <p:cNvPr id="13" name="Image 12">
              <a:extLst>
                <a:ext uri="{FF2B5EF4-FFF2-40B4-BE49-F238E27FC236}">
                  <a16:creationId xmlns:a16="http://schemas.microsoft.com/office/drawing/2014/main" id="{67C23F0B-6C04-30FA-6B87-920F5B8DDF61}"/>
                </a:ext>
              </a:extLst>
            </p:cNvPr>
            <p:cNvPicPr>
              <a:picLocks noChangeAspect="1"/>
            </p:cNvPicPr>
            <p:nvPr/>
          </p:nvPicPr>
          <p:blipFill>
            <a:blip r:embed="rId9"/>
            <a:stretch>
              <a:fillRect/>
            </a:stretch>
          </p:blipFill>
          <p:spPr>
            <a:xfrm>
              <a:off x="54251" y="3781753"/>
              <a:ext cx="2079616" cy="933017"/>
            </a:xfrm>
            <a:prstGeom prst="rect">
              <a:avLst/>
            </a:prstGeom>
          </p:spPr>
        </p:pic>
      </p:grpSp>
      <p:sp>
        <p:nvSpPr>
          <p:cNvPr id="14" name="Rectangle : coins arrondis 13">
            <a:extLst>
              <a:ext uri="{FF2B5EF4-FFF2-40B4-BE49-F238E27FC236}">
                <a16:creationId xmlns:a16="http://schemas.microsoft.com/office/drawing/2014/main" id="{22CF503B-7BA9-45BF-BAA7-AC13635AAFF3}"/>
              </a:ext>
            </a:extLst>
          </p:cNvPr>
          <p:cNvSpPr/>
          <p:nvPr/>
        </p:nvSpPr>
        <p:spPr>
          <a:xfrm>
            <a:off x="183254" y="2499744"/>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a:t>TT</a:t>
            </a:r>
            <a:endParaRPr lang="fr-FR" sz="1100" b="1"/>
          </a:p>
        </p:txBody>
      </p:sp>
      <p:sp>
        <p:nvSpPr>
          <p:cNvPr id="15" name="Rectangle : coins arrondis 14">
            <a:extLst>
              <a:ext uri="{FF2B5EF4-FFF2-40B4-BE49-F238E27FC236}">
                <a16:creationId xmlns:a16="http://schemas.microsoft.com/office/drawing/2014/main" id="{847C7317-599A-4C6D-B6A3-76FB7B269DD8}"/>
              </a:ext>
            </a:extLst>
          </p:cNvPr>
          <p:cNvSpPr/>
          <p:nvPr/>
        </p:nvSpPr>
        <p:spPr>
          <a:xfrm>
            <a:off x="4189260" y="2499744"/>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16" name="Rectangle : coins arrondis 15">
            <a:extLst>
              <a:ext uri="{FF2B5EF4-FFF2-40B4-BE49-F238E27FC236}">
                <a16:creationId xmlns:a16="http://schemas.microsoft.com/office/drawing/2014/main" id="{A83A4226-060F-4CEC-99CA-8B36872813BB}"/>
              </a:ext>
            </a:extLst>
          </p:cNvPr>
          <p:cNvSpPr/>
          <p:nvPr/>
        </p:nvSpPr>
        <p:spPr>
          <a:xfrm>
            <a:off x="8465574" y="2504255"/>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a:t>OR</a:t>
            </a:r>
            <a:endParaRPr lang="fr-FR" sz="1100" b="1"/>
          </a:p>
        </p:txBody>
      </p:sp>
    </p:spTree>
    <p:extLst>
      <p:ext uri="{BB962C8B-B14F-4D97-AF65-F5344CB8AC3E}">
        <p14:creationId xmlns:p14="http://schemas.microsoft.com/office/powerpoint/2010/main" val="1084535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4A592-4C7A-3FC0-45E1-FB0A674F5E2C}"/>
            </a:ext>
          </a:extLst>
        </p:cNvPr>
        <p:cNvGrpSpPr/>
        <p:nvPr/>
      </p:nvGrpSpPr>
      <p:grpSpPr>
        <a:xfrm>
          <a:off x="0" y="0"/>
          <a:ext cx="0" cy="0"/>
          <a:chOff x="0" y="0"/>
          <a:chExt cx="0" cy="0"/>
        </a:xfrm>
      </p:grpSpPr>
      <p:pic>
        <p:nvPicPr>
          <p:cNvPr id="2" name="Image 1">
            <a:extLst>
              <a:ext uri="{FF2B5EF4-FFF2-40B4-BE49-F238E27FC236}">
                <a16:creationId xmlns:a16="http://schemas.microsoft.com/office/drawing/2014/main" id="{25D7639E-9952-9DED-1864-4357C6A5E262}"/>
              </a:ext>
            </a:extLst>
          </p:cNvPr>
          <p:cNvPicPr>
            <a:picLocks noChangeAspect="1"/>
          </p:cNvPicPr>
          <p:nvPr/>
        </p:nvPicPr>
        <p:blipFill>
          <a:blip r:embed="rId2"/>
          <a:stretch>
            <a:fillRect/>
          </a:stretch>
        </p:blipFill>
        <p:spPr>
          <a:xfrm>
            <a:off x="8363147" y="1751129"/>
            <a:ext cx="3805098" cy="4715692"/>
          </a:xfrm>
          <a:prstGeom prst="rect">
            <a:avLst/>
          </a:prstGeom>
        </p:spPr>
      </p:pic>
      <p:pic>
        <p:nvPicPr>
          <p:cNvPr id="9" name="Image 8" descr="Une image contenant carte, atlas, texte&#10;&#10;Le contenu généré par l’IA peut être incorrect.">
            <a:extLst>
              <a:ext uri="{FF2B5EF4-FFF2-40B4-BE49-F238E27FC236}">
                <a16:creationId xmlns:a16="http://schemas.microsoft.com/office/drawing/2014/main" id="{ECE89CAC-2572-0E38-1A0E-89C320F9F720}"/>
              </a:ext>
            </a:extLst>
          </p:cNvPr>
          <p:cNvPicPr>
            <a:picLocks noChangeAspect="1"/>
          </p:cNvPicPr>
          <p:nvPr/>
        </p:nvPicPr>
        <p:blipFill>
          <a:blip r:embed="rId3"/>
          <a:stretch>
            <a:fillRect/>
          </a:stretch>
        </p:blipFill>
        <p:spPr>
          <a:xfrm>
            <a:off x="4244639" y="1751129"/>
            <a:ext cx="3940191" cy="4681281"/>
          </a:xfrm>
          <a:prstGeom prst="rect">
            <a:avLst/>
          </a:prstGeom>
        </p:spPr>
      </p:pic>
      <p:grpSp>
        <p:nvGrpSpPr>
          <p:cNvPr id="7" name="Groupe 6">
            <a:extLst>
              <a:ext uri="{FF2B5EF4-FFF2-40B4-BE49-F238E27FC236}">
                <a16:creationId xmlns:a16="http://schemas.microsoft.com/office/drawing/2014/main" id="{03F3239C-9B4F-1A72-6593-7A5230092CCF}"/>
              </a:ext>
            </a:extLst>
          </p:cNvPr>
          <p:cNvGrpSpPr/>
          <p:nvPr/>
        </p:nvGrpSpPr>
        <p:grpSpPr>
          <a:xfrm>
            <a:off x="165645" y="1751129"/>
            <a:ext cx="3974632" cy="4715465"/>
            <a:chOff x="165645" y="1751129"/>
            <a:chExt cx="3974632" cy="4715465"/>
          </a:xfrm>
        </p:grpSpPr>
        <p:pic>
          <p:nvPicPr>
            <p:cNvPr id="3" name="Image 2" descr="Une image contenant carte, atlas, texte&#10;&#10;Le contenu généré par l’IA peut être incorrect.">
              <a:extLst>
                <a:ext uri="{FF2B5EF4-FFF2-40B4-BE49-F238E27FC236}">
                  <a16:creationId xmlns:a16="http://schemas.microsoft.com/office/drawing/2014/main" id="{54BA6360-DFEF-A0FE-6707-3F35ECA07C26}"/>
                </a:ext>
              </a:extLst>
            </p:cNvPr>
            <p:cNvPicPr>
              <a:picLocks noChangeAspect="1"/>
            </p:cNvPicPr>
            <p:nvPr/>
          </p:nvPicPr>
          <p:blipFill>
            <a:blip r:embed="rId4"/>
            <a:stretch>
              <a:fillRect/>
            </a:stretch>
          </p:blipFill>
          <p:spPr>
            <a:xfrm>
              <a:off x="165645" y="1751129"/>
              <a:ext cx="3974632" cy="4715465"/>
            </a:xfrm>
            <a:prstGeom prst="rect">
              <a:avLst/>
            </a:prstGeom>
          </p:spPr>
        </p:pic>
        <p:pic>
          <p:nvPicPr>
            <p:cNvPr id="21" name="Image 20">
              <a:extLst>
                <a:ext uri="{FF2B5EF4-FFF2-40B4-BE49-F238E27FC236}">
                  <a16:creationId xmlns:a16="http://schemas.microsoft.com/office/drawing/2014/main" id="{424C9135-CCFD-7215-16EA-C482719215A4}"/>
                </a:ext>
              </a:extLst>
            </p:cNvPr>
            <p:cNvPicPr>
              <a:picLocks noChangeAspect="1"/>
            </p:cNvPicPr>
            <p:nvPr/>
          </p:nvPicPr>
          <p:blipFill>
            <a:blip r:embed="rId5"/>
            <a:stretch>
              <a:fillRect/>
            </a:stretch>
          </p:blipFill>
          <p:spPr>
            <a:xfrm>
              <a:off x="285988" y="5704386"/>
              <a:ext cx="1866973" cy="728024"/>
            </a:xfrm>
            <a:prstGeom prst="rect">
              <a:avLst/>
            </a:prstGeom>
          </p:spPr>
        </p:pic>
        <p:sp>
          <p:nvSpPr>
            <p:cNvPr id="6" name="Ellipse 5">
              <a:extLst>
                <a:ext uri="{FF2B5EF4-FFF2-40B4-BE49-F238E27FC236}">
                  <a16:creationId xmlns:a16="http://schemas.microsoft.com/office/drawing/2014/main" id="{4CEE6E9B-8FDD-C563-4981-7F923369D695}"/>
                </a:ext>
              </a:extLst>
            </p:cNvPr>
            <p:cNvSpPr/>
            <p:nvPr/>
          </p:nvSpPr>
          <p:spPr>
            <a:xfrm rot="20712102">
              <a:off x="3152741" y="2911968"/>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grpSp>
      <p:pic>
        <p:nvPicPr>
          <p:cNvPr id="18" name="Picture 4" descr="Telcotec Tunisie | LinkedIn">
            <a:extLst>
              <a:ext uri="{FF2B5EF4-FFF2-40B4-BE49-F238E27FC236}">
                <a16:creationId xmlns:a16="http://schemas.microsoft.com/office/drawing/2014/main" id="{34F6EC74-8629-E66E-26A8-11A5930497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6D3A76F8-195E-E75D-68B6-5131E10E2A50}"/>
              </a:ext>
            </a:extLst>
          </p:cNvPr>
          <p:cNvPicPr/>
          <p:nvPr/>
        </p:nvPicPr>
        <p:blipFill>
          <a:blip r:embed="rId7"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EEDB4209-C532-01A5-54BD-06EC93409E33}"/>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GSM par opérateur </a:t>
            </a:r>
            <a:endParaRPr lang="fr-FR" sz="2800" dirty="0"/>
          </a:p>
        </p:txBody>
      </p:sp>
      <p:sp>
        <p:nvSpPr>
          <p:cNvPr id="17" name="ZoneTexte 16">
            <a:extLst>
              <a:ext uri="{FF2B5EF4-FFF2-40B4-BE49-F238E27FC236}">
                <a16:creationId xmlns:a16="http://schemas.microsoft.com/office/drawing/2014/main" id="{44232EF9-5AD5-26A6-C884-A5129F2D1937}"/>
              </a:ext>
            </a:extLst>
          </p:cNvPr>
          <p:cNvSpPr txBox="1"/>
          <p:nvPr/>
        </p:nvSpPr>
        <p:spPr>
          <a:xfrm>
            <a:off x="366060" y="1247383"/>
            <a:ext cx="10592577" cy="369332"/>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assure la meilleure couverture 2G Sur le grand Tunis. </a:t>
            </a:r>
          </a:p>
        </p:txBody>
      </p:sp>
      <p:pic>
        <p:nvPicPr>
          <p:cNvPr id="24" name="Image 23">
            <a:extLst>
              <a:ext uri="{FF2B5EF4-FFF2-40B4-BE49-F238E27FC236}">
                <a16:creationId xmlns:a16="http://schemas.microsoft.com/office/drawing/2014/main" id="{46A6CBF9-0859-E176-D88B-5A1660A4E498}"/>
              </a:ext>
            </a:extLst>
          </p:cNvPr>
          <p:cNvPicPr>
            <a:picLocks noChangeAspect="1"/>
          </p:cNvPicPr>
          <p:nvPr/>
        </p:nvPicPr>
        <p:blipFill>
          <a:blip r:embed="rId8"/>
          <a:stretch>
            <a:fillRect/>
          </a:stretch>
        </p:blipFill>
        <p:spPr>
          <a:xfrm>
            <a:off x="4277958" y="5610617"/>
            <a:ext cx="1699294" cy="796392"/>
          </a:xfrm>
          <a:prstGeom prst="rect">
            <a:avLst/>
          </a:prstGeom>
        </p:spPr>
      </p:pic>
      <p:pic>
        <p:nvPicPr>
          <p:cNvPr id="26" name="Image 25">
            <a:extLst>
              <a:ext uri="{FF2B5EF4-FFF2-40B4-BE49-F238E27FC236}">
                <a16:creationId xmlns:a16="http://schemas.microsoft.com/office/drawing/2014/main" id="{97DF5B99-DE0B-216F-2B78-71574400AFDD}"/>
              </a:ext>
            </a:extLst>
          </p:cNvPr>
          <p:cNvPicPr>
            <a:picLocks noChangeAspect="1"/>
          </p:cNvPicPr>
          <p:nvPr/>
        </p:nvPicPr>
        <p:blipFill>
          <a:blip r:embed="rId9"/>
          <a:stretch>
            <a:fillRect/>
          </a:stretch>
        </p:blipFill>
        <p:spPr>
          <a:xfrm>
            <a:off x="8441171" y="5526931"/>
            <a:ext cx="1620248" cy="847409"/>
          </a:xfrm>
          <a:prstGeom prst="rect">
            <a:avLst/>
          </a:prstGeom>
        </p:spPr>
      </p:pic>
      <p:sp>
        <p:nvSpPr>
          <p:cNvPr id="27" name="Rectangle : coins arrondis 26">
            <a:extLst>
              <a:ext uri="{FF2B5EF4-FFF2-40B4-BE49-F238E27FC236}">
                <a16:creationId xmlns:a16="http://schemas.microsoft.com/office/drawing/2014/main" id="{BF1C1B2A-89E1-06A7-8F06-772B3051A671}"/>
              </a:ext>
            </a:extLst>
          </p:cNvPr>
          <p:cNvSpPr/>
          <p:nvPr/>
        </p:nvSpPr>
        <p:spPr>
          <a:xfrm>
            <a:off x="183254" y="1810285"/>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TT</a:t>
            </a:r>
            <a:endParaRPr lang="fr-FR" sz="1100" b="1" dirty="0"/>
          </a:p>
        </p:txBody>
      </p:sp>
      <p:sp>
        <p:nvSpPr>
          <p:cNvPr id="28" name="Rectangle : coins arrondis 27">
            <a:extLst>
              <a:ext uri="{FF2B5EF4-FFF2-40B4-BE49-F238E27FC236}">
                <a16:creationId xmlns:a16="http://schemas.microsoft.com/office/drawing/2014/main" id="{CF7BF14C-E777-19D3-26BB-CC7F04B78639}"/>
              </a:ext>
            </a:extLst>
          </p:cNvPr>
          <p:cNvSpPr/>
          <p:nvPr/>
        </p:nvSpPr>
        <p:spPr>
          <a:xfrm>
            <a:off x="4343887" y="1819101"/>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29" name="Rectangle : coins arrondis 28">
            <a:extLst>
              <a:ext uri="{FF2B5EF4-FFF2-40B4-BE49-F238E27FC236}">
                <a16:creationId xmlns:a16="http://schemas.microsoft.com/office/drawing/2014/main" id="{8027AEE1-1BE1-72BA-BE3C-4E9FE7D752EA}"/>
              </a:ext>
            </a:extLst>
          </p:cNvPr>
          <p:cNvSpPr/>
          <p:nvPr/>
        </p:nvSpPr>
        <p:spPr>
          <a:xfrm>
            <a:off x="8363147" y="1814796"/>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sp>
        <p:nvSpPr>
          <p:cNvPr id="10" name="Ellipse 9">
            <a:extLst>
              <a:ext uri="{FF2B5EF4-FFF2-40B4-BE49-F238E27FC236}">
                <a16:creationId xmlns:a16="http://schemas.microsoft.com/office/drawing/2014/main" id="{4C203738-B0C7-6E0A-B7BC-38D9EB1E4449}"/>
              </a:ext>
            </a:extLst>
          </p:cNvPr>
          <p:cNvSpPr/>
          <p:nvPr/>
        </p:nvSpPr>
        <p:spPr>
          <a:xfrm rot="20303527">
            <a:off x="7099379" y="2967425"/>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3" name="Ellipse 12">
            <a:extLst>
              <a:ext uri="{FF2B5EF4-FFF2-40B4-BE49-F238E27FC236}">
                <a16:creationId xmlns:a16="http://schemas.microsoft.com/office/drawing/2014/main" id="{37C4C2D0-95AA-7B8B-DB83-6B6230A8B752}"/>
              </a:ext>
            </a:extLst>
          </p:cNvPr>
          <p:cNvSpPr/>
          <p:nvPr/>
        </p:nvSpPr>
        <p:spPr>
          <a:xfrm rot="20303527">
            <a:off x="11094151" y="2991280"/>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293645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1167B-0C6D-5DEF-595F-5D02B1D72A17}"/>
            </a:ext>
          </a:extLst>
        </p:cNvPr>
        <p:cNvGrpSpPr/>
        <p:nvPr/>
      </p:nvGrpSpPr>
      <p:grpSpPr>
        <a:xfrm>
          <a:off x="0" y="0"/>
          <a:ext cx="0" cy="0"/>
          <a:chOff x="0" y="0"/>
          <a:chExt cx="0" cy="0"/>
        </a:xfrm>
      </p:grpSpPr>
      <p:pic>
        <p:nvPicPr>
          <p:cNvPr id="24" name="Image 23" descr="Une image contenant carte, texte, atlas&#10;&#10;Le contenu généré par l’IA peut être incorrect.">
            <a:extLst>
              <a:ext uri="{FF2B5EF4-FFF2-40B4-BE49-F238E27FC236}">
                <a16:creationId xmlns:a16="http://schemas.microsoft.com/office/drawing/2014/main" id="{F7397E5A-F8A3-0609-05FA-E9321369050E}"/>
              </a:ext>
            </a:extLst>
          </p:cNvPr>
          <p:cNvPicPr>
            <a:picLocks noChangeAspect="1"/>
          </p:cNvPicPr>
          <p:nvPr/>
        </p:nvPicPr>
        <p:blipFill>
          <a:blip r:embed="rId2"/>
          <a:stretch>
            <a:fillRect/>
          </a:stretch>
        </p:blipFill>
        <p:spPr>
          <a:xfrm>
            <a:off x="8121799" y="1801266"/>
            <a:ext cx="3977813" cy="4422251"/>
          </a:xfrm>
          <a:prstGeom prst="rect">
            <a:avLst/>
          </a:prstGeom>
        </p:spPr>
      </p:pic>
      <p:pic>
        <p:nvPicPr>
          <p:cNvPr id="21" name="Image 20" descr="Une image contenant carte, texte, atlas&#10;&#10;Le contenu généré par l’IA peut être incorrect.">
            <a:extLst>
              <a:ext uri="{FF2B5EF4-FFF2-40B4-BE49-F238E27FC236}">
                <a16:creationId xmlns:a16="http://schemas.microsoft.com/office/drawing/2014/main" id="{7408023B-6A1C-E4CD-4F99-07102F779286}"/>
              </a:ext>
            </a:extLst>
          </p:cNvPr>
          <p:cNvPicPr>
            <a:picLocks noChangeAspect="1"/>
          </p:cNvPicPr>
          <p:nvPr/>
        </p:nvPicPr>
        <p:blipFill>
          <a:blip r:embed="rId3"/>
          <a:stretch>
            <a:fillRect/>
          </a:stretch>
        </p:blipFill>
        <p:spPr>
          <a:xfrm>
            <a:off x="4109643" y="1801267"/>
            <a:ext cx="3864050" cy="4422251"/>
          </a:xfrm>
          <a:prstGeom prst="rect">
            <a:avLst/>
          </a:prstGeom>
        </p:spPr>
      </p:pic>
      <p:pic>
        <p:nvPicPr>
          <p:cNvPr id="13" name="Image 12" descr="Une image contenant carte, texte, atlas&#10;&#10;Le contenu généré par l’IA peut être incorrect.">
            <a:extLst>
              <a:ext uri="{FF2B5EF4-FFF2-40B4-BE49-F238E27FC236}">
                <a16:creationId xmlns:a16="http://schemas.microsoft.com/office/drawing/2014/main" id="{CE4D9309-BDE4-3FEC-DF19-B3BF9216EA8E}"/>
              </a:ext>
            </a:extLst>
          </p:cNvPr>
          <p:cNvPicPr>
            <a:picLocks noChangeAspect="1"/>
          </p:cNvPicPr>
          <p:nvPr/>
        </p:nvPicPr>
        <p:blipFill>
          <a:blip r:embed="rId4"/>
          <a:stretch>
            <a:fillRect/>
          </a:stretch>
        </p:blipFill>
        <p:spPr>
          <a:xfrm>
            <a:off x="92388" y="1809137"/>
            <a:ext cx="3926388" cy="4414381"/>
          </a:xfrm>
          <a:prstGeom prst="rect">
            <a:avLst/>
          </a:prstGeom>
        </p:spPr>
      </p:pic>
      <p:pic>
        <p:nvPicPr>
          <p:cNvPr id="4" name="Image 3">
            <a:extLst>
              <a:ext uri="{FF2B5EF4-FFF2-40B4-BE49-F238E27FC236}">
                <a16:creationId xmlns:a16="http://schemas.microsoft.com/office/drawing/2014/main" id="{33D67D51-FF4A-8C8D-05F3-A80C4D5425ED}"/>
              </a:ext>
            </a:extLst>
          </p:cNvPr>
          <p:cNvPicPr>
            <a:picLocks noChangeAspect="1"/>
          </p:cNvPicPr>
          <p:nvPr/>
        </p:nvPicPr>
        <p:blipFill>
          <a:blip r:embed="rId5"/>
          <a:stretch>
            <a:fillRect/>
          </a:stretch>
        </p:blipFill>
        <p:spPr>
          <a:xfrm>
            <a:off x="183254" y="5173783"/>
            <a:ext cx="1588679" cy="969267"/>
          </a:xfrm>
          <a:prstGeom prst="rect">
            <a:avLst/>
          </a:prstGeom>
        </p:spPr>
      </p:pic>
      <p:pic>
        <p:nvPicPr>
          <p:cNvPr id="8" name="Image 7">
            <a:extLst>
              <a:ext uri="{FF2B5EF4-FFF2-40B4-BE49-F238E27FC236}">
                <a16:creationId xmlns:a16="http://schemas.microsoft.com/office/drawing/2014/main" id="{8AE36859-8752-AEC3-B31C-A9C17529EC2F}"/>
              </a:ext>
            </a:extLst>
          </p:cNvPr>
          <p:cNvPicPr>
            <a:picLocks noChangeAspect="1"/>
          </p:cNvPicPr>
          <p:nvPr/>
        </p:nvPicPr>
        <p:blipFill>
          <a:blip r:embed="rId6"/>
          <a:stretch>
            <a:fillRect/>
          </a:stretch>
        </p:blipFill>
        <p:spPr>
          <a:xfrm>
            <a:off x="4166882" y="5306813"/>
            <a:ext cx="1667274" cy="851659"/>
          </a:xfrm>
          <a:prstGeom prst="rect">
            <a:avLst/>
          </a:prstGeom>
        </p:spPr>
      </p:pic>
      <p:pic>
        <p:nvPicPr>
          <p:cNvPr id="11" name="Image 10">
            <a:extLst>
              <a:ext uri="{FF2B5EF4-FFF2-40B4-BE49-F238E27FC236}">
                <a16:creationId xmlns:a16="http://schemas.microsoft.com/office/drawing/2014/main" id="{F923B3B2-1630-0709-C510-5119AC58C8C5}"/>
              </a:ext>
            </a:extLst>
          </p:cNvPr>
          <p:cNvPicPr>
            <a:picLocks noChangeAspect="1"/>
          </p:cNvPicPr>
          <p:nvPr/>
        </p:nvPicPr>
        <p:blipFill>
          <a:blip r:embed="rId7"/>
          <a:stretch>
            <a:fillRect/>
          </a:stretch>
        </p:blipFill>
        <p:spPr>
          <a:xfrm>
            <a:off x="8173225" y="5344036"/>
            <a:ext cx="1792683" cy="814436"/>
          </a:xfrm>
          <a:prstGeom prst="rect">
            <a:avLst/>
          </a:prstGeom>
        </p:spPr>
      </p:pic>
      <p:pic>
        <p:nvPicPr>
          <p:cNvPr id="18" name="Picture 4" descr="Telcotec Tunisie | LinkedIn">
            <a:extLst>
              <a:ext uri="{FF2B5EF4-FFF2-40B4-BE49-F238E27FC236}">
                <a16:creationId xmlns:a16="http://schemas.microsoft.com/office/drawing/2014/main" id="{6505A334-3F91-FCEC-BECD-ADB32331E23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8F459857-0288-F10D-6EFF-4C7091E42FD3}"/>
              </a:ext>
            </a:extLst>
          </p:cNvPr>
          <p:cNvPicPr/>
          <p:nvPr/>
        </p:nvPicPr>
        <p:blipFill>
          <a:blip r:embed="rId9"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B4545EF0-95B3-BC34-AFDB-0432552A270E}"/>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UMTS par opérateur </a:t>
            </a:r>
            <a:endParaRPr lang="fr-FR" sz="2800" dirty="0"/>
          </a:p>
        </p:txBody>
      </p:sp>
      <p:sp>
        <p:nvSpPr>
          <p:cNvPr id="17" name="ZoneTexte 16">
            <a:extLst>
              <a:ext uri="{FF2B5EF4-FFF2-40B4-BE49-F238E27FC236}">
                <a16:creationId xmlns:a16="http://schemas.microsoft.com/office/drawing/2014/main" id="{A5F77564-C1F6-07A4-20FF-255A86B966B4}"/>
              </a:ext>
            </a:extLst>
          </p:cNvPr>
          <p:cNvSpPr txBox="1"/>
          <p:nvPr/>
        </p:nvSpPr>
        <p:spPr>
          <a:xfrm>
            <a:off x="300745" y="1061234"/>
            <a:ext cx="10592577" cy="646331"/>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assure la meilleure couverture 3G Sur le grand Tunis.</a:t>
            </a:r>
            <a:endParaRPr lang="fr-FR" dirty="0"/>
          </a:p>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Couverture outdoor (% &gt; 90 dbm) : TT 98,25 %, OO 97,32 %, OR 73,51 %  </a:t>
            </a:r>
          </a:p>
        </p:txBody>
      </p:sp>
      <p:sp>
        <p:nvSpPr>
          <p:cNvPr id="27" name="Rectangle : coins arrondis 26">
            <a:extLst>
              <a:ext uri="{FF2B5EF4-FFF2-40B4-BE49-F238E27FC236}">
                <a16:creationId xmlns:a16="http://schemas.microsoft.com/office/drawing/2014/main" id="{C2737D93-5A74-2544-2262-E156520AC417}"/>
              </a:ext>
            </a:extLst>
          </p:cNvPr>
          <p:cNvSpPr/>
          <p:nvPr/>
        </p:nvSpPr>
        <p:spPr>
          <a:xfrm>
            <a:off x="183254" y="1849421"/>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TT</a:t>
            </a:r>
            <a:endParaRPr lang="fr-FR" sz="1100" b="1" dirty="0"/>
          </a:p>
        </p:txBody>
      </p:sp>
      <p:sp>
        <p:nvSpPr>
          <p:cNvPr id="28" name="Rectangle : coins arrondis 27">
            <a:extLst>
              <a:ext uri="{FF2B5EF4-FFF2-40B4-BE49-F238E27FC236}">
                <a16:creationId xmlns:a16="http://schemas.microsoft.com/office/drawing/2014/main" id="{2AB75F88-57A3-F2BE-2D4F-5FC1C4F8FF22}"/>
              </a:ext>
            </a:extLst>
          </p:cNvPr>
          <p:cNvSpPr/>
          <p:nvPr/>
        </p:nvSpPr>
        <p:spPr>
          <a:xfrm>
            <a:off x="4129474" y="1818663"/>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29" name="Rectangle : coins arrondis 28">
            <a:extLst>
              <a:ext uri="{FF2B5EF4-FFF2-40B4-BE49-F238E27FC236}">
                <a16:creationId xmlns:a16="http://schemas.microsoft.com/office/drawing/2014/main" id="{8CAD6D12-E11C-1C74-79FA-04D4A969A4C1}"/>
              </a:ext>
            </a:extLst>
          </p:cNvPr>
          <p:cNvSpPr/>
          <p:nvPr/>
        </p:nvSpPr>
        <p:spPr>
          <a:xfrm>
            <a:off x="8173225" y="1805541"/>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sp>
        <p:nvSpPr>
          <p:cNvPr id="14" name="Ellipse 13">
            <a:extLst>
              <a:ext uri="{FF2B5EF4-FFF2-40B4-BE49-F238E27FC236}">
                <a16:creationId xmlns:a16="http://schemas.microsoft.com/office/drawing/2014/main" id="{8CBD6EBD-61BB-35F7-33F6-533E8C179A15}"/>
              </a:ext>
            </a:extLst>
          </p:cNvPr>
          <p:cNvSpPr/>
          <p:nvPr/>
        </p:nvSpPr>
        <p:spPr>
          <a:xfrm rot="20712102">
            <a:off x="2928802" y="2949292"/>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2" name="Ellipse 21">
            <a:extLst>
              <a:ext uri="{FF2B5EF4-FFF2-40B4-BE49-F238E27FC236}">
                <a16:creationId xmlns:a16="http://schemas.microsoft.com/office/drawing/2014/main" id="{D729D8BD-E846-2686-FCBE-1CB9852864A0}"/>
              </a:ext>
            </a:extLst>
          </p:cNvPr>
          <p:cNvSpPr/>
          <p:nvPr/>
        </p:nvSpPr>
        <p:spPr>
          <a:xfrm rot="20712102">
            <a:off x="6855190" y="2981950"/>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Ellipse 24">
            <a:extLst>
              <a:ext uri="{FF2B5EF4-FFF2-40B4-BE49-F238E27FC236}">
                <a16:creationId xmlns:a16="http://schemas.microsoft.com/office/drawing/2014/main" id="{52A5736D-20D2-EA03-567E-A31E0B4BB38C}"/>
              </a:ext>
            </a:extLst>
          </p:cNvPr>
          <p:cNvSpPr/>
          <p:nvPr/>
        </p:nvSpPr>
        <p:spPr>
          <a:xfrm rot="20712102">
            <a:off x="10962957" y="2931159"/>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51456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E7CE5-6017-A1B8-9FB6-6EA64A769D39}"/>
            </a:ext>
          </a:extLst>
        </p:cNvPr>
        <p:cNvGrpSpPr/>
        <p:nvPr/>
      </p:nvGrpSpPr>
      <p:grpSpPr>
        <a:xfrm>
          <a:off x="0" y="0"/>
          <a:ext cx="0" cy="0"/>
          <a:chOff x="0" y="0"/>
          <a:chExt cx="0" cy="0"/>
        </a:xfrm>
      </p:grpSpPr>
      <p:pic>
        <p:nvPicPr>
          <p:cNvPr id="46" name="Image 45" descr="Une image contenant carte, texte, atlas&#10;&#10;Le contenu généré par l’IA peut être incorrect.">
            <a:extLst>
              <a:ext uri="{FF2B5EF4-FFF2-40B4-BE49-F238E27FC236}">
                <a16:creationId xmlns:a16="http://schemas.microsoft.com/office/drawing/2014/main" id="{E336B8A7-2F45-745B-C576-948FA7766B92}"/>
              </a:ext>
            </a:extLst>
          </p:cNvPr>
          <p:cNvPicPr>
            <a:picLocks noChangeAspect="1"/>
          </p:cNvPicPr>
          <p:nvPr/>
        </p:nvPicPr>
        <p:blipFill>
          <a:blip r:embed="rId2"/>
          <a:stretch>
            <a:fillRect/>
          </a:stretch>
        </p:blipFill>
        <p:spPr>
          <a:xfrm>
            <a:off x="183254" y="1978610"/>
            <a:ext cx="3883819" cy="3891640"/>
          </a:xfrm>
          <a:prstGeom prst="rect">
            <a:avLst/>
          </a:prstGeom>
        </p:spPr>
      </p:pic>
      <p:pic>
        <p:nvPicPr>
          <p:cNvPr id="42" name="Image 41" descr="Une image contenant carte, texte, atlas&#10;&#10;Le contenu généré par l’IA peut être incorrect.">
            <a:extLst>
              <a:ext uri="{FF2B5EF4-FFF2-40B4-BE49-F238E27FC236}">
                <a16:creationId xmlns:a16="http://schemas.microsoft.com/office/drawing/2014/main" id="{51422921-F957-C054-7833-5B62E01DB9A6}"/>
              </a:ext>
            </a:extLst>
          </p:cNvPr>
          <p:cNvPicPr>
            <a:picLocks noChangeAspect="1"/>
          </p:cNvPicPr>
          <p:nvPr/>
        </p:nvPicPr>
        <p:blipFill>
          <a:blip r:embed="rId3"/>
          <a:stretch>
            <a:fillRect/>
          </a:stretch>
        </p:blipFill>
        <p:spPr>
          <a:xfrm>
            <a:off x="4234055" y="1978610"/>
            <a:ext cx="3544090" cy="3952599"/>
          </a:xfrm>
          <a:prstGeom prst="rect">
            <a:avLst/>
          </a:prstGeom>
        </p:spPr>
      </p:pic>
      <p:pic>
        <p:nvPicPr>
          <p:cNvPr id="31" name="Image 30" descr="Une image contenant carte, texte, atlas&#10;&#10;Le contenu généré par l’IA peut être incorrect.">
            <a:extLst>
              <a:ext uri="{FF2B5EF4-FFF2-40B4-BE49-F238E27FC236}">
                <a16:creationId xmlns:a16="http://schemas.microsoft.com/office/drawing/2014/main" id="{3A871242-9EBB-587F-EDEC-2CBFD8A07131}"/>
              </a:ext>
            </a:extLst>
          </p:cNvPr>
          <p:cNvPicPr>
            <a:picLocks noChangeAspect="1"/>
          </p:cNvPicPr>
          <p:nvPr/>
        </p:nvPicPr>
        <p:blipFill>
          <a:blip r:embed="rId4"/>
          <a:stretch>
            <a:fillRect/>
          </a:stretch>
        </p:blipFill>
        <p:spPr>
          <a:xfrm>
            <a:off x="8082283" y="1982992"/>
            <a:ext cx="3863416" cy="3948217"/>
          </a:xfrm>
          <a:prstGeom prst="rect">
            <a:avLst/>
          </a:prstGeom>
        </p:spPr>
      </p:pic>
      <p:pic>
        <p:nvPicPr>
          <p:cNvPr id="18" name="Picture 4" descr="Telcotec Tunisie | LinkedIn">
            <a:extLst>
              <a:ext uri="{FF2B5EF4-FFF2-40B4-BE49-F238E27FC236}">
                <a16:creationId xmlns:a16="http://schemas.microsoft.com/office/drawing/2014/main" id="{BAE3FF27-0EDE-9D37-A4F4-F763DB3F48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6C6DAE8-DE32-C021-C0C2-16CAFD5EE190}"/>
              </a:ext>
            </a:extLst>
          </p:cNvPr>
          <p:cNvPicPr/>
          <p:nvPr/>
        </p:nvPicPr>
        <p:blipFill>
          <a:blip r:embed="rId6"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A306076E-9EF5-10B0-FF5B-7FB6261EABB6}"/>
              </a:ext>
            </a:extLst>
          </p:cNvPr>
          <p:cNvSpPr txBox="1"/>
          <p:nvPr/>
        </p:nvSpPr>
        <p:spPr>
          <a:xfrm>
            <a:off x="787460" y="217374"/>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Couverture LTE par opérateur </a:t>
            </a:r>
            <a:endParaRPr lang="fr-FR" sz="2800" dirty="0"/>
          </a:p>
        </p:txBody>
      </p:sp>
      <p:sp>
        <p:nvSpPr>
          <p:cNvPr id="17" name="ZoneTexte 16">
            <a:extLst>
              <a:ext uri="{FF2B5EF4-FFF2-40B4-BE49-F238E27FC236}">
                <a16:creationId xmlns:a16="http://schemas.microsoft.com/office/drawing/2014/main" id="{59FBBA00-2B67-B7B6-A4D5-FF2E54C3ED10}"/>
              </a:ext>
            </a:extLst>
          </p:cNvPr>
          <p:cNvSpPr txBox="1"/>
          <p:nvPr/>
        </p:nvSpPr>
        <p:spPr>
          <a:xfrm>
            <a:off x="323095" y="1117381"/>
            <a:ext cx="10592577" cy="369332"/>
          </a:xfrm>
          <a:prstGeom prst="rect">
            <a:avLst/>
          </a:prstGeom>
          <a:noFill/>
        </p:spPr>
        <p:txBody>
          <a:bodyPr wrap="square">
            <a:spAutoFit/>
          </a:bodyPr>
          <a:lstStyle/>
          <a:p>
            <a:pPr marL="285750" indent="-285750">
              <a:buClr>
                <a:schemeClr val="bg1">
                  <a:lumMod val="50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assure la meilleure couverture 4G au niveau de grand Tunis.</a:t>
            </a:r>
            <a:endParaRPr lang="fr-FR" dirty="0"/>
          </a:p>
        </p:txBody>
      </p:sp>
      <p:sp>
        <p:nvSpPr>
          <p:cNvPr id="27" name="Rectangle : coins arrondis 26">
            <a:extLst>
              <a:ext uri="{FF2B5EF4-FFF2-40B4-BE49-F238E27FC236}">
                <a16:creationId xmlns:a16="http://schemas.microsoft.com/office/drawing/2014/main" id="{DE74A33D-B5FC-64D1-F438-7F2F9A327E69}"/>
              </a:ext>
            </a:extLst>
          </p:cNvPr>
          <p:cNvSpPr/>
          <p:nvPr/>
        </p:nvSpPr>
        <p:spPr>
          <a:xfrm>
            <a:off x="265970" y="2057629"/>
            <a:ext cx="45243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TT</a:t>
            </a:r>
            <a:endParaRPr lang="fr-FR" sz="1100" b="1" dirty="0"/>
          </a:p>
        </p:txBody>
      </p:sp>
      <p:sp>
        <p:nvSpPr>
          <p:cNvPr id="28" name="Rectangle : coins arrondis 27">
            <a:extLst>
              <a:ext uri="{FF2B5EF4-FFF2-40B4-BE49-F238E27FC236}">
                <a16:creationId xmlns:a16="http://schemas.microsoft.com/office/drawing/2014/main" id="{C7662ED3-A60E-925B-884F-8286033BE03E}"/>
              </a:ext>
            </a:extLst>
          </p:cNvPr>
          <p:cNvSpPr/>
          <p:nvPr/>
        </p:nvSpPr>
        <p:spPr>
          <a:xfrm>
            <a:off x="4270784" y="2057629"/>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29" name="Rectangle : coins arrondis 28">
            <a:extLst>
              <a:ext uri="{FF2B5EF4-FFF2-40B4-BE49-F238E27FC236}">
                <a16:creationId xmlns:a16="http://schemas.microsoft.com/office/drawing/2014/main" id="{307A4788-5313-BE68-BCD4-B88CEE5CD67B}"/>
              </a:ext>
            </a:extLst>
          </p:cNvPr>
          <p:cNvSpPr/>
          <p:nvPr/>
        </p:nvSpPr>
        <p:spPr>
          <a:xfrm>
            <a:off x="8201652" y="2033640"/>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pic>
        <p:nvPicPr>
          <p:cNvPr id="26" name="Image 25" descr="Une image contenant texte, capture d’écran, Police, nombre&#10;&#10;Le contenu généré par l’IA peut être incorrect.">
            <a:extLst>
              <a:ext uri="{FF2B5EF4-FFF2-40B4-BE49-F238E27FC236}">
                <a16:creationId xmlns:a16="http://schemas.microsoft.com/office/drawing/2014/main" id="{95FCB114-EB85-A4EB-A1D1-63DC4D36B7B8}"/>
              </a:ext>
            </a:extLst>
          </p:cNvPr>
          <p:cNvPicPr>
            <a:picLocks noChangeAspect="1"/>
          </p:cNvPicPr>
          <p:nvPr/>
        </p:nvPicPr>
        <p:blipFill>
          <a:blip r:embed="rId7"/>
          <a:stretch>
            <a:fillRect/>
          </a:stretch>
        </p:blipFill>
        <p:spPr>
          <a:xfrm>
            <a:off x="4270784" y="5022761"/>
            <a:ext cx="1728082" cy="847489"/>
          </a:xfrm>
          <a:prstGeom prst="rect">
            <a:avLst/>
          </a:prstGeom>
        </p:spPr>
      </p:pic>
      <p:pic>
        <p:nvPicPr>
          <p:cNvPr id="33" name="Image 32" descr="Une image contenant texte, Police, capture d’écran, nombre&#10;&#10;Le contenu généré par l’IA peut être incorrect.">
            <a:extLst>
              <a:ext uri="{FF2B5EF4-FFF2-40B4-BE49-F238E27FC236}">
                <a16:creationId xmlns:a16="http://schemas.microsoft.com/office/drawing/2014/main" id="{869D1613-79C6-9CC8-462F-4461CEA83333}"/>
              </a:ext>
            </a:extLst>
          </p:cNvPr>
          <p:cNvPicPr>
            <a:picLocks noChangeAspect="1"/>
          </p:cNvPicPr>
          <p:nvPr/>
        </p:nvPicPr>
        <p:blipFill>
          <a:blip r:embed="rId8"/>
          <a:stretch>
            <a:fillRect/>
          </a:stretch>
        </p:blipFill>
        <p:spPr>
          <a:xfrm>
            <a:off x="8173077" y="5036097"/>
            <a:ext cx="1735444" cy="831704"/>
          </a:xfrm>
          <a:prstGeom prst="rect">
            <a:avLst/>
          </a:prstGeom>
        </p:spPr>
      </p:pic>
      <p:sp>
        <p:nvSpPr>
          <p:cNvPr id="34" name="Ellipse 33">
            <a:extLst>
              <a:ext uri="{FF2B5EF4-FFF2-40B4-BE49-F238E27FC236}">
                <a16:creationId xmlns:a16="http://schemas.microsoft.com/office/drawing/2014/main" id="{F2DF97F4-5DCB-4244-46F2-C1A5A305C239}"/>
              </a:ext>
            </a:extLst>
          </p:cNvPr>
          <p:cNvSpPr/>
          <p:nvPr/>
        </p:nvSpPr>
        <p:spPr>
          <a:xfrm rot="20271197">
            <a:off x="3506039" y="2762680"/>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5" name="Ellipse 34">
            <a:extLst>
              <a:ext uri="{FF2B5EF4-FFF2-40B4-BE49-F238E27FC236}">
                <a16:creationId xmlns:a16="http://schemas.microsoft.com/office/drawing/2014/main" id="{220862D5-CE45-8563-5B90-DE661E9E117E}"/>
              </a:ext>
            </a:extLst>
          </p:cNvPr>
          <p:cNvSpPr/>
          <p:nvPr/>
        </p:nvSpPr>
        <p:spPr>
          <a:xfrm rot="20271197">
            <a:off x="7364446" y="2762680"/>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6" name="Ellipse 35">
            <a:extLst>
              <a:ext uri="{FF2B5EF4-FFF2-40B4-BE49-F238E27FC236}">
                <a16:creationId xmlns:a16="http://schemas.microsoft.com/office/drawing/2014/main" id="{F8158035-01B9-8314-6F77-858C0F46D81B}"/>
              </a:ext>
            </a:extLst>
          </p:cNvPr>
          <p:cNvSpPr/>
          <p:nvPr/>
        </p:nvSpPr>
        <p:spPr>
          <a:xfrm rot="20271197">
            <a:off x="11319748" y="2762664"/>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3" name="Ellipse 42">
            <a:extLst>
              <a:ext uri="{FF2B5EF4-FFF2-40B4-BE49-F238E27FC236}">
                <a16:creationId xmlns:a16="http://schemas.microsoft.com/office/drawing/2014/main" id="{4597F9E2-7FCB-6A11-4273-836330E7BB13}"/>
              </a:ext>
            </a:extLst>
          </p:cNvPr>
          <p:cNvSpPr/>
          <p:nvPr/>
        </p:nvSpPr>
        <p:spPr>
          <a:xfrm rot="20712102">
            <a:off x="3175683" y="3030538"/>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4" name="Ellipse 43">
            <a:extLst>
              <a:ext uri="{FF2B5EF4-FFF2-40B4-BE49-F238E27FC236}">
                <a16:creationId xmlns:a16="http://schemas.microsoft.com/office/drawing/2014/main" id="{EE3F626C-66F0-2064-8020-ECD02E4CBB4D}"/>
              </a:ext>
            </a:extLst>
          </p:cNvPr>
          <p:cNvSpPr/>
          <p:nvPr/>
        </p:nvSpPr>
        <p:spPr>
          <a:xfrm rot="20712102">
            <a:off x="6997921" y="2959254"/>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7" name="Ellipse 46">
            <a:extLst>
              <a:ext uri="{FF2B5EF4-FFF2-40B4-BE49-F238E27FC236}">
                <a16:creationId xmlns:a16="http://schemas.microsoft.com/office/drawing/2014/main" id="{1ED2A1C4-8B35-EEE2-FBCA-D5CBBF886624}"/>
              </a:ext>
            </a:extLst>
          </p:cNvPr>
          <p:cNvSpPr/>
          <p:nvPr/>
        </p:nvSpPr>
        <p:spPr>
          <a:xfrm rot="20712102">
            <a:off x="3387251" y="2735988"/>
            <a:ext cx="166688" cy="45720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49" name="Image 48" descr="Une image contenant texte, Police, capture d’écran, nombre&#10;&#10;Le contenu généré par l’IA peut être incorrect.">
            <a:extLst>
              <a:ext uri="{FF2B5EF4-FFF2-40B4-BE49-F238E27FC236}">
                <a16:creationId xmlns:a16="http://schemas.microsoft.com/office/drawing/2014/main" id="{B492B3AC-65DA-AE95-13FE-4E2B1A4D45F2}"/>
              </a:ext>
            </a:extLst>
          </p:cNvPr>
          <p:cNvPicPr>
            <a:picLocks noChangeAspect="1"/>
          </p:cNvPicPr>
          <p:nvPr/>
        </p:nvPicPr>
        <p:blipFill>
          <a:blip r:embed="rId9"/>
          <a:stretch>
            <a:fillRect/>
          </a:stretch>
        </p:blipFill>
        <p:spPr>
          <a:xfrm>
            <a:off x="265970" y="4944121"/>
            <a:ext cx="1787549" cy="824490"/>
          </a:xfrm>
          <a:prstGeom prst="rect">
            <a:avLst/>
          </a:prstGeom>
        </p:spPr>
      </p:pic>
    </p:spTree>
    <p:extLst>
      <p:ext uri="{BB962C8B-B14F-4D97-AF65-F5344CB8AC3E}">
        <p14:creationId xmlns:p14="http://schemas.microsoft.com/office/powerpoint/2010/main" val="788678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53EB0-FA43-26EE-0ECF-00311E435B8B}"/>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FB63176-D76F-B21F-5761-02B56A78C3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0761204B-3DB8-314B-5733-EAE9509BA182}"/>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6122C725-8377-B3CE-B813-39F411675D1F}"/>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Detected PCI/PSC </a:t>
            </a:r>
            <a:endParaRPr lang="fr-FR" sz="2800" dirty="0"/>
          </a:p>
        </p:txBody>
      </p:sp>
      <p:pic>
        <p:nvPicPr>
          <p:cNvPr id="64" name="Image 63" descr="Une image contenant texte, capture d’écran, nombre, Police&#10;&#10;Le contenu généré par l’IA peut être incorrect.">
            <a:extLst>
              <a:ext uri="{FF2B5EF4-FFF2-40B4-BE49-F238E27FC236}">
                <a16:creationId xmlns:a16="http://schemas.microsoft.com/office/drawing/2014/main" id="{0B01BE67-94A1-C817-A1AA-431AF3D5D063}"/>
              </a:ext>
            </a:extLst>
          </p:cNvPr>
          <p:cNvPicPr>
            <a:picLocks noChangeAspect="1"/>
          </p:cNvPicPr>
          <p:nvPr/>
        </p:nvPicPr>
        <p:blipFill>
          <a:blip r:embed="rId4"/>
          <a:stretch>
            <a:fillRect/>
          </a:stretch>
        </p:blipFill>
        <p:spPr>
          <a:xfrm>
            <a:off x="7068936" y="1918340"/>
            <a:ext cx="4063480" cy="3219266"/>
          </a:xfrm>
          <a:prstGeom prst="rect">
            <a:avLst/>
          </a:prstGeom>
        </p:spPr>
      </p:pic>
      <p:pic>
        <p:nvPicPr>
          <p:cNvPr id="68" name="Image 67" descr="Une image contenant texte, capture d’écran, diagramme, nombre&#10;&#10;Le contenu généré par l’IA peut être incorrect.">
            <a:extLst>
              <a:ext uri="{FF2B5EF4-FFF2-40B4-BE49-F238E27FC236}">
                <a16:creationId xmlns:a16="http://schemas.microsoft.com/office/drawing/2014/main" id="{9E0C3CC6-F539-4792-1A00-67AD5EDDF7BB}"/>
              </a:ext>
            </a:extLst>
          </p:cNvPr>
          <p:cNvPicPr>
            <a:picLocks noChangeAspect="1"/>
          </p:cNvPicPr>
          <p:nvPr/>
        </p:nvPicPr>
        <p:blipFill>
          <a:blip r:embed="rId5"/>
          <a:stretch>
            <a:fillRect/>
          </a:stretch>
        </p:blipFill>
        <p:spPr>
          <a:xfrm>
            <a:off x="1147323" y="1794181"/>
            <a:ext cx="4096322" cy="3467584"/>
          </a:xfrm>
          <a:prstGeom prst="rect">
            <a:avLst/>
          </a:prstGeom>
        </p:spPr>
      </p:pic>
    </p:spTree>
    <p:extLst>
      <p:ext uri="{BB962C8B-B14F-4D97-AF65-F5344CB8AC3E}">
        <p14:creationId xmlns:p14="http://schemas.microsoft.com/office/powerpoint/2010/main" val="1551058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DF6B2ED3-A23D-8F1F-F095-B1C42AF09EA5}"/>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6554BF41-9721-7B98-200A-B8C5010A13CE}"/>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7150A86E-4596-6A27-2855-06D1A795D8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278D6E84-3913-8701-8A81-77720B742E45}"/>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66AAECE5-5A56-D865-2D54-38ED76B537B9}"/>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E8455ED9-9C8A-7F15-0D01-5EB2F80CDE8E}"/>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56D5EDB7-5CE6-0C76-3FFE-D0A04C9D57EF}"/>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3B98F283-2A8C-FBFD-F44D-474FA2AA3CEF}"/>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A9CC02E7-0FB3-8073-C84C-FD63B575B2CB}"/>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BA28E4B4-7BA0-AF37-4659-C71D7D90DBA7}"/>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E0853192-8795-01C3-09B0-2D414B8D4581}"/>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9EC82C16-2DC0-3248-22A3-496565F74B9B}"/>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49DA4C44-78E3-DE2C-3E79-6EF2D73EA2C2}"/>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904BB902-3983-FE96-451A-7F17EBB90B8B}"/>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E5A9B2FE-66F9-37DC-3EB9-64B03959F0C5}"/>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2C37845C-93DD-E11B-503D-4BF93E0EE87C}"/>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E4B0035A-6705-01CE-DE8E-BD0F7172C750}"/>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5660190B-499D-D5DC-C075-A7B768A04EB6}"/>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9F4AA43A-37CD-7CD4-E7A8-CE45C91CEDE8}"/>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4E189447-8A35-D453-9ADD-005752C40DF4}"/>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8E4CC3D9-9565-C10F-9EBA-99F96D3A4529}"/>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5A69D8D6-566D-9B56-6C5B-985D78BBF333}"/>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51EF0CF4-AAF2-7BEC-5CD0-07A8CF08801C}"/>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A2F78749-F40F-A517-784D-32B2DBE85F56}"/>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CB903AF5-3951-91FE-1567-83A28E67658D}"/>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2E1978F4-175C-3E91-41FE-1D1E59E06CC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E2C31D95-9633-0D4A-3B60-12A20714F738}"/>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B6CDC51F-6EB9-0071-20D5-5554CBF2B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10080D4B-6C2F-0189-4CB4-88548DE0CC24}"/>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FB50280-FFB8-674B-031E-7DEC059105B0}"/>
              </a:ext>
            </a:extLst>
          </p:cNvPr>
          <p:cNvSpPr txBox="1"/>
          <p:nvPr/>
        </p:nvSpPr>
        <p:spPr>
          <a:xfrm>
            <a:off x="3425428" y="2934474"/>
            <a:ext cx="6094476" cy="461665"/>
          </a:xfrm>
          <a:prstGeom prst="rect">
            <a:avLst/>
          </a:prstGeom>
          <a:noFill/>
        </p:spPr>
        <p:txBody>
          <a:bodyPr wrap="square">
            <a:spAutoFit/>
          </a:bodyPr>
          <a:lstStyle/>
          <a:p>
            <a:r>
              <a:rPr lang="fr-FR" sz="2400" dirty="0">
                <a:solidFill>
                  <a:srgbClr val="414141"/>
                </a:solidFill>
                <a:latin typeface="Verdana"/>
              </a:rPr>
              <a:t>Observation</a:t>
            </a:r>
          </a:p>
        </p:txBody>
      </p:sp>
      <p:pic>
        <p:nvPicPr>
          <p:cNvPr id="3" name="Image 2" descr="Une image contenant noir, obscurité&#10;&#10;Le contenu généré par l’IA peut être incorrect.">
            <a:extLst>
              <a:ext uri="{FF2B5EF4-FFF2-40B4-BE49-F238E27FC236}">
                <a16:creationId xmlns:a16="http://schemas.microsoft.com/office/drawing/2014/main" id="{986B679C-CBCC-B0D2-224D-291D0E965524}"/>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76713" y="2290732"/>
            <a:ext cx="1656817" cy="1656817"/>
          </a:xfrm>
          <a:prstGeom prst="rect">
            <a:avLst/>
          </a:prstGeom>
        </p:spPr>
      </p:pic>
    </p:spTree>
    <p:extLst>
      <p:ext uri="{BB962C8B-B14F-4D97-AF65-F5344CB8AC3E}">
        <p14:creationId xmlns:p14="http://schemas.microsoft.com/office/powerpoint/2010/main" val="2518059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A0782-1B75-8032-2CFD-825A37E42AD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84EAA145-31A2-2AC0-3304-39AB62E64E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A4E40910-BBF7-B373-51B0-EC20A3763BEE}"/>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DB1C16E-1D2F-64AD-2176-BDA1EADC4831}"/>
              </a:ext>
            </a:extLst>
          </p:cNvPr>
          <p:cNvSpPr txBox="1"/>
          <p:nvPr/>
        </p:nvSpPr>
        <p:spPr>
          <a:xfrm>
            <a:off x="839755" y="391406"/>
            <a:ext cx="10258841" cy="523220"/>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sz="2800" dirty="0"/>
              <a:t>Call Setup Time</a:t>
            </a:r>
          </a:p>
        </p:txBody>
      </p:sp>
      <p:graphicFrame>
        <p:nvGraphicFramePr>
          <p:cNvPr id="2" name="Graphique 1">
            <a:extLst>
              <a:ext uri="{FF2B5EF4-FFF2-40B4-BE49-F238E27FC236}">
                <a16:creationId xmlns:a16="http://schemas.microsoft.com/office/drawing/2014/main" id="{00000000-0008-0000-0300-000008000000}"/>
              </a:ext>
            </a:extLst>
          </p:cNvPr>
          <p:cNvGraphicFramePr>
            <a:graphicFrameLocks/>
          </p:cNvGraphicFramePr>
          <p:nvPr>
            <p:extLst>
              <p:ext uri="{D42A27DB-BD31-4B8C-83A1-F6EECF244321}">
                <p14:modId xmlns:p14="http://schemas.microsoft.com/office/powerpoint/2010/main" val="46956324"/>
              </p:ext>
            </p:extLst>
          </p:nvPr>
        </p:nvGraphicFramePr>
        <p:xfrm>
          <a:off x="6189956" y="3686385"/>
          <a:ext cx="5090755" cy="2715733"/>
        </p:xfrm>
        <a:graphic>
          <a:graphicData uri="http://schemas.openxmlformats.org/drawingml/2006/chart">
            <c:chart xmlns:c="http://schemas.openxmlformats.org/drawingml/2006/chart" xmlns:r="http://schemas.openxmlformats.org/officeDocument/2006/relationships" r:id="rId4"/>
          </a:graphicData>
        </a:graphic>
      </p:graphicFrame>
      <p:sp>
        <p:nvSpPr>
          <p:cNvPr id="4" name="ZoneTexte 3">
            <a:extLst>
              <a:ext uri="{FF2B5EF4-FFF2-40B4-BE49-F238E27FC236}">
                <a16:creationId xmlns:a16="http://schemas.microsoft.com/office/drawing/2014/main" id="{6C26A2F8-4795-7CE5-BE52-1D1C067151B2}"/>
              </a:ext>
            </a:extLst>
          </p:cNvPr>
          <p:cNvSpPr txBox="1"/>
          <p:nvPr/>
        </p:nvSpPr>
        <p:spPr>
          <a:xfrm>
            <a:off x="283642" y="1698721"/>
            <a:ext cx="10258840" cy="1164871"/>
          </a:xfrm>
          <a:prstGeom prst="rect">
            <a:avLst/>
          </a:prstGeom>
          <a:noFill/>
        </p:spPr>
        <p:txBody>
          <a:bodyPr wrap="square">
            <a:spAutoFit/>
          </a:bodyPr>
          <a:lstStyle/>
          <a:p>
            <a:pPr marL="285750" indent="-285750" algn="just">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TT présente le plus élevé call setup time. </a:t>
            </a:r>
          </a:p>
          <a:p>
            <a:pPr marL="285750" indent="-285750" algn="just">
              <a:lnSpc>
                <a:spcPct val="150000"/>
              </a:lnSpc>
              <a:buClr>
                <a:schemeClr val="bg1">
                  <a:lumMod val="50000"/>
                </a:schemeClr>
              </a:buClr>
              <a:buFont typeface="Wingdings" panose="05000000000000000000" pitchFamily="2" charset="2"/>
              <a:buChar char="Ø"/>
            </a:pPr>
            <a:r>
              <a:rPr lang="en-US" sz="1600" dirty="0">
                <a:solidFill>
                  <a:schemeClr val="bg2">
                    <a:lumMod val="25000"/>
                  </a:schemeClr>
                </a:solidFill>
                <a:latin typeface="Aptos Display" panose="020B0004020202020204" pitchFamily="34" charset="0"/>
              </a:rPr>
              <a:t>Etude End to End pour améliorer le call setup time :Radio, Tx, CN</a:t>
            </a:r>
          </a:p>
          <a:p>
            <a:pPr marL="285750" indent="-285750" algn="just">
              <a:lnSpc>
                <a:spcPct val="150000"/>
              </a:lnSpc>
              <a:buClr>
                <a:schemeClr val="bg1">
                  <a:lumMod val="50000"/>
                </a:schemeClr>
              </a:buClr>
              <a:buFont typeface="Wingdings" panose="05000000000000000000" pitchFamily="2" charset="2"/>
              <a:buChar char="Ø"/>
            </a:pPr>
            <a:r>
              <a:rPr lang="en-US" sz="1600" dirty="0">
                <a:solidFill>
                  <a:schemeClr val="bg2">
                    <a:lumMod val="25000"/>
                  </a:schemeClr>
                </a:solidFill>
                <a:latin typeface="Aptos Display" panose="020B0004020202020204" pitchFamily="34" charset="0"/>
              </a:rPr>
              <a:t>RACH performances, RRC/RAB/Paging performances</a:t>
            </a:r>
          </a:p>
        </p:txBody>
      </p:sp>
      <p:graphicFrame>
        <p:nvGraphicFramePr>
          <p:cNvPr id="3" name="Chart 25">
            <a:extLst>
              <a:ext uri="{FF2B5EF4-FFF2-40B4-BE49-F238E27FC236}">
                <a16:creationId xmlns:a16="http://schemas.microsoft.com/office/drawing/2014/main" id="{00000000-0008-0000-0300-00001A000000}"/>
              </a:ext>
            </a:extLst>
          </p:cNvPr>
          <p:cNvGraphicFramePr>
            <a:graphicFrameLocks/>
          </p:cNvGraphicFramePr>
          <p:nvPr>
            <p:extLst>
              <p:ext uri="{D42A27DB-BD31-4B8C-83A1-F6EECF244321}">
                <p14:modId xmlns:p14="http://schemas.microsoft.com/office/powerpoint/2010/main" val="4073705440"/>
              </p:ext>
            </p:extLst>
          </p:nvPr>
        </p:nvGraphicFramePr>
        <p:xfrm>
          <a:off x="696037" y="3686385"/>
          <a:ext cx="4911661" cy="26544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8753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18DC7-EF21-1BDD-033F-1256027AC0B2}"/>
            </a:ext>
          </a:extLst>
        </p:cNvPr>
        <p:cNvGrpSpPr/>
        <p:nvPr/>
      </p:nvGrpSpPr>
      <p:grpSpPr>
        <a:xfrm>
          <a:off x="0" y="0"/>
          <a:ext cx="0" cy="0"/>
          <a:chOff x="0" y="0"/>
          <a:chExt cx="0" cy="0"/>
        </a:xfrm>
      </p:grpSpPr>
      <p:pic>
        <p:nvPicPr>
          <p:cNvPr id="12" name="Image 11" descr="Une image contenant texte, nombre, ligne, capture d’écran&#10;&#10;Le contenu généré par l’IA peut être incorrect.">
            <a:extLst>
              <a:ext uri="{FF2B5EF4-FFF2-40B4-BE49-F238E27FC236}">
                <a16:creationId xmlns:a16="http://schemas.microsoft.com/office/drawing/2014/main" id="{E381C8C3-37B7-0B92-8B3A-DBA3FD8F617D}"/>
              </a:ext>
            </a:extLst>
          </p:cNvPr>
          <p:cNvPicPr>
            <a:picLocks noChangeAspect="1"/>
          </p:cNvPicPr>
          <p:nvPr/>
        </p:nvPicPr>
        <p:blipFill>
          <a:blip r:embed="rId2"/>
          <a:stretch>
            <a:fillRect/>
          </a:stretch>
        </p:blipFill>
        <p:spPr>
          <a:xfrm>
            <a:off x="414494" y="3429000"/>
            <a:ext cx="7341893" cy="2189657"/>
          </a:xfrm>
          <a:prstGeom prst="rect">
            <a:avLst/>
          </a:prstGeom>
        </p:spPr>
      </p:pic>
      <p:pic>
        <p:nvPicPr>
          <p:cNvPr id="18" name="Picture 4" descr="Telcotec Tunisie | LinkedIn">
            <a:extLst>
              <a:ext uri="{FF2B5EF4-FFF2-40B4-BE49-F238E27FC236}">
                <a16:creationId xmlns:a16="http://schemas.microsoft.com/office/drawing/2014/main" id="{031D8A3F-5111-4F36-DB76-BC1AE65041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8EEE3BA-85A2-86B8-4969-F76A88F8DC1B}"/>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EDEB51A6-97A2-723C-5F73-DA6E01FBA47A}"/>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Qualité Vocal MOS</a:t>
            </a:r>
            <a:endParaRPr lang="fr-FR" sz="2800" dirty="0"/>
          </a:p>
        </p:txBody>
      </p:sp>
      <p:sp>
        <p:nvSpPr>
          <p:cNvPr id="6" name="ZoneTexte 5">
            <a:extLst>
              <a:ext uri="{FF2B5EF4-FFF2-40B4-BE49-F238E27FC236}">
                <a16:creationId xmlns:a16="http://schemas.microsoft.com/office/drawing/2014/main" id="{F9B3B131-37F4-0C8F-0AE9-298C8EC0C0A1}"/>
              </a:ext>
            </a:extLst>
          </p:cNvPr>
          <p:cNvSpPr txBox="1"/>
          <p:nvPr/>
        </p:nvSpPr>
        <p:spPr>
          <a:xfrm>
            <a:off x="414494" y="1767007"/>
            <a:ext cx="10684101" cy="1164871"/>
          </a:xfrm>
          <a:prstGeom prst="rect">
            <a:avLst/>
          </a:prstGeom>
          <a:noFill/>
        </p:spPr>
        <p:txBody>
          <a:bodyPr wrap="square">
            <a:spAutoFit/>
          </a:bodyPr>
          <a:lstStyle/>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TT Présente le MOS le plus dégradé à cause de l'utilisation du NB-AMR.</a:t>
            </a:r>
          </a:p>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Les autres opérateurs utilisent le HD-Voice (AMR WB).</a:t>
            </a:r>
          </a:p>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Il est fortement recommandé d’accélérer le déploiement du Volte.</a:t>
            </a:r>
          </a:p>
        </p:txBody>
      </p:sp>
      <p:graphicFrame>
        <p:nvGraphicFramePr>
          <p:cNvPr id="7" name="Graphique 6">
            <a:extLst>
              <a:ext uri="{FF2B5EF4-FFF2-40B4-BE49-F238E27FC236}">
                <a16:creationId xmlns:a16="http://schemas.microsoft.com/office/drawing/2014/main" id="{00000000-0008-0000-0300-000009000000}"/>
              </a:ext>
            </a:extLst>
          </p:cNvPr>
          <p:cNvGraphicFramePr>
            <a:graphicFrameLocks/>
          </p:cNvGraphicFramePr>
          <p:nvPr>
            <p:extLst>
              <p:ext uri="{D42A27DB-BD31-4B8C-83A1-F6EECF244321}">
                <p14:modId xmlns:p14="http://schemas.microsoft.com/office/powerpoint/2010/main" val="3479006835"/>
              </p:ext>
            </p:extLst>
          </p:nvPr>
        </p:nvGraphicFramePr>
        <p:xfrm>
          <a:off x="7525147" y="1110701"/>
          <a:ext cx="4106087" cy="25845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Graphique 7">
            <a:extLst>
              <a:ext uri="{FF2B5EF4-FFF2-40B4-BE49-F238E27FC236}">
                <a16:creationId xmlns:a16="http://schemas.microsoft.com/office/drawing/2014/main" id="{00000000-0008-0000-0300-00000A000000}"/>
              </a:ext>
            </a:extLst>
          </p:cNvPr>
          <p:cNvGraphicFramePr>
            <a:graphicFrameLocks/>
          </p:cNvGraphicFramePr>
          <p:nvPr>
            <p:extLst>
              <p:ext uri="{D42A27DB-BD31-4B8C-83A1-F6EECF244321}">
                <p14:modId xmlns:p14="http://schemas.microsoft.com/office/powerpoint/2010/main" val="3882328869"/>
              </p:ext>
            </p:extLst>
          </p:nvPr>
        </p:nvGraphicFramePr>
        <p:xfrm>
          <a:off x="7525147" y="3926123"/>
          <a:ext cx="4344572" cy="2584559"/>
        </p:xfrm>
        <a:graphic>
          <a:graphicData uri="http://schemas.openxmlformats.org/drawingml/2006/chart">
            <c:chart xmlns:c="http://schemas.openxmlformats.org/drawingml/2006/chart" xmlns:r="http://schemas.openxmlformats.org/officeDocument/2006/relationships" r:id="rId6"/>
          </a:graphicData>
        </a:graphic>
      </p:graphicFrame>
      <p:sp>
        <p:nvSpPr>
          <p:cNvPr id="13" name="Rectangle : coins arrondis 12">
            <a:extLst>
              <a:ext uri="{FF2B5EF4-FFF2-40B4-BE49-F238E27FC236}">
                <a16:creationId xmlns:a16="http://schemas.microsoft.com/office/drawing/2014/main" id="{024A833A-D0BD-A8EF-F8CE-51E152C4C63E}"/>
              </a:ext>
            </a:extLst>
          </p:cNvPr>
          <p:cNvSpPr/>
          <p:nvPr/>
        </p:nvSpPr>
        <p:spPr>
          <a:xfrm>
            <a:off x="-7537" y="3441126"/>
            <a:ext cx="422031" cy="578216"/>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400" b="1" dirty="0"/>
          </a:p>
          <a:p>
            <a:pPr algn="ctr"/>
            <a:r>
              <a:rPr lang="fr-FR" sz="1400" b="1" dirty="0"/>
              <a:t>TT</a:t>
            </a:r>
          </a:p>
          <a:p>
            <a:pPr algn="ctr"/>
            <a:endParaRPr lang="fr-FR" sz="1050" b="1" dirty="0"/>
          </a:p>
        </p:txBody>
      </p:sp>
      <p:sp>
        <p:nvSpPr>
          <p:cNvPr id="14" name="Rectangle : coins arrondis 13">
            <a:extLst>
              <a:ext uri="{FF2B5EF4-FFF2-40B4-BE49-F238E27FC236}">
                <a16:creationId xmlns:a16="http://schemas.microsoft.com/office/drawing/2014/main" id="{13BDB357-7E5F-9278-4F23-129F85DB5668}"/>
              </a:ext>
            </a:extLst>
          </p:cNvPr>
          <p:cNvSpPr/>
          <p:nvPr/>
        </p:nvSpPr>
        <p:spPr>
          <a:xfrm>
            <a:off x="-7537" y="4277679"/>
            <a:ext cx="422031" cy="578215"/>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050" b="1" dirty="0"/>
          </a:p>
          <a:p>
            <a:pPr algn="ctr"/>
            <a:r>
              <a:rPr lang="fr-FR" sz="1050" b="1" dirty="0"/>
              <a:t>OO</a:t>
            </a:r>
            <a:endParaRPr lang="fr-FR" sz="800" b="1" dirty="0"/>
          </a:p>
        </p:txBody>
      </p:sp>
      <p:sp>
        <p:nvSpPr>
          <p:cNvPr id="15" name="Rectangle : coins arrondis 14">
            <a:extLst>
              <a:ext uri="{FF2B5EF4-FFF2-40B4-BE49-F238E27FC236}">
                <a16:creationId xmlns:a16="http://schemas.microsoft.com/office/drawing/2014/main" id="{65C8C644-A163-A333-112E-F62C79090DBF}"/>
              </a:ext>
            </a:extLst>
          </p:cNvPr>
          <p:cNvSpPr/>
          <p:nvPr/>
        </p:nvSpPr>
        <p:spPr>
          <a:xfrm>
            <a:off x="1" y="5040441"/>
            <a:ext cx="414494" cy="578216"/>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fr-FR" sz="1050" b="1" dirty="0"/>
          </a:p>
          <a:p>
            <a:pPr algn="ctr"/>
            <a:r>
              <a:rPr lang="fr-FR" sz="1050" b="1" dirty="0"/>
              <a:t>OR</a:t>
            </a:r>
            <a:endParaRPr lang="fr-FR" sz="800" b="1" dirty="0"/>
          </a:p>
        </p:txBody>
      </p:sp>
    </p:spTree>
    <p:extLst>
      <p:ext uri="{BB962C8B-B14F-4D97-AF65-F5344CB8AC3E}">
        <p14:creationId xmlns:p14="http://schemas.microsoft.com/office/powerpoint/2010/main" val="16831144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ED7F8A-D4C7-30A0-7704-0F3FE1BC88EB}"/>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D77AC071-5A2A-15F4-DC9B-20D8C83D2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06335D23-31A0-7874-7F41-E11C3F832A45}"/>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B4C0D70B-8920-71BE-FFB9-3CCD566BC4FE}"/>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Pilot pollution</a:t>
            </a:r>
            <a:endParaRPr lang="fr-FR" sz="2800" dirty="0"/>
          </a:p>
        </p:txBody>
      </p:sp>
      <p:grpSp>
        <p:nvGrpSpPr>
          <p:cNvPr id="3" name="Groupe 2">
            <a:extLst>
              <a:ext uri="{FF2B5EF4-FFF2-40B4-BE49-F238E27FC236}">
                <a16:creationId xmlns:a16="http://schemas.microsoft.com/office/drawing/2014/main" id="{3CF1A46A-8568-9133-120F-BC9297EFC95F}"/>
              </a:ext>
            </a:extLst>
          </p:cNvPr>
          <p:cNvGrpSpPr/>
          <p:nvPr/>
        </p:nvGrpSpPr>
        <p:grpSpPr>
          <a:xfrm>
            <a:off x="6242273" y="1247383"/>
            <a:ext cx="5210338" cy="5374481"/>
            <a:chOff x="0" y="0"/>
            <a:chExt cx="4768653" cy="4858870"/>
          </a:xfrm>
        </p:grpSpPr>
        <p:pic>
          <p:nvPicPr>
            <p:cNvPr id="6" name="Image 5">
              <a:extLst>
                <a:ext uri="{FF2B5EF4-FFF2-40B4-BE49-F238E27FC236}">
                  <a16:creationId xmlns:a16="http://schemas.microsoft.com/office/drawing/2014/main" id="{D0BF46A9-A558-3FAD-C65D-D874DD114F24}"/>
                </a:ext>
              </a:extLst>
            </p:cNvPr>
            <p:cNvPicPr>
              <a:picLocks noChangeAspect="1"/>
            </p:cNvPicPr>
            <p:nvPr/>
          </p:nvPicPr>
          <p:blipFill>
            <a:blip r:embed="rId4"/>
            <a:stretch>
              <a:fillRect/>
            </a:stretch>
          </p:blipFill>
          <p:spPr>
            <a:xfrm>
              <a:off x="0" y="0"/>
              <a:ext cx="4768653" cy="4858870"/>
            </a:xfrm>
            <a:prstGeom prst="rect">
              <a:avLst/>
            </a:prstGeom>
          </p:spPr>
        </p:pic>
        <p:pic>
          <p:nvPicPr>
            <p:cNvPr id="7" name="Image 6">
              <a:extLst>
                <a:ext uri="{FF2B5EF4-FFF2-40B4-BE49-F238E27FC236}">
                  <a16:creationId xmlns:a16="http://schemas.microsoft.com/office/drawing/2014/main" id="{C589192B-9622-1BD4-9C96-79601465CF38}"/>
                </a:ext>
              </a:extLst>
            </p:cNvPr>
            <p:cNvPicPr>
              <a:picLocks noChangeAspect="1"/>
            </p:cNvPicPr>
            <p:nvPr/>
          </p:nvPicPr>
          <p:blipFill>
            <a:blip r:embed="rId5"/>
            <a:stretch>
              <a:fillRect/>
            </a:stretch>
          </p:blipFill>
          <p:spPr>
            <a:xfrm>
              <a:off x="3428720" y="35859"/>
              <a:ext cx="1298785" cy="1111624"/>
            </a:xfrm>
            <a:prstGeom prst="rect">
              <a:avLst/>
            </a:prstGeom>
          </p:spPr>
        </p:pic>
      </p:grpSp>
      <p:sp>
        <p:nvSpPr>
          <p:cNvPr id="9" name="ZoneTexte 8">
            <a:extLst>
              <a:ext uri="{FF2B5EF4-FFF2-40B4-BE49-F238E27FC236}">
                <a16:creationId xmlns:a16="http://schemas.microsoft.com/office/drawing/2014/main" id="{11FC9AE4-BAEF-8584-6311-0158280745FF}"/>
              </a:ext>
            </a:extLst>
          </p:cNvPr>
          <p:cNvSpPr txBox="1"/>
          <p:nvPr/>
        </p:nvSpPr>
        <p:spPr>
          <a:xfrm>
            <a:off x="414495" y="2164585"/>
            <a:ext cx="5782819" cy="1441870"/>
          </a:xfrm>
          <a:prstGeom prst="rect">
            <a:avLst/>
          </a:prstGeom>
          <a:noFill/>
        </p:spPr>
        <p:txBody>
          <a:bodyPr wrap="square">
            <a:spAutoFit/>
          </a:bodyPr>
          <a:lstStyle/>
          <a:p>
            <a:pPr algn="l">
              <a:lnSpc>
                <a:spcPct val="150000"/>
              </a:lnSpc>
            </a:pPr>
            <a:endParaRPr lang="fr-FR" sz="1200" b="0" i="0" u="none" strike="noStrike" baseline="0" dirty="0">
              <a:solidFill>
                <a:srgbClr val="000000"/>
              </a:solidFill>
              <a:latin typeface="Verdana" panose="020B0604030504040204" pitchFamily="34" charset="0"/>
            </a:endParaRPr>
          </a:p>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37% des échantillons ont Pilot pollution supérieur ou égale à 5.</a:t>
            </a:r>
          </a:p>
          <a:p>
            <a:pPr marL="285750" indent="-285750">
              <a:lnSpc>
                <a:spcPct val="150000"/>
              </a:lnSpc>
              <a:buClr>
                <a:schemeClr val="bg1">
                  <a:lumMod val="50000"/>
                </a:schemeClr>
              </a:buClr>
              <a:buFont typeface="Wingdings" panose="05000000000000000000" pitchFamily="2" charset="2"/>
              <a:buChar char="Ø"/>
            </a:pPr>
            <a:r>
              <a:rPr lang="fr-FR" sz="1600" dirty="0">
                <a:solidFill>
                  <a:schemeClr val="bg2">
                    <a:lumMod val="25000"/>
                  </a:schemeClr>
                </a:solidFill>
                <a:latin typeface="Aptos Display" panose="020B0004020202020204" pitchFamily="34" charset="0"/>
              </a:rPr>
              <a:t>Mener une étude des overshooter pour avoir une dominance et réduire les interférences. </a:t>
            </a:r>
          </a:p>
        </p:txBody>
      </p:sp>
    </p:spTree>
    <p:extLst>
      <p:ext uri="{BB962C8B-B14F-4D97-AF65-F5344CB8AC3E}">
        <p14:creationId xmlns:p14="http://schemas.microsoft.com/office/powerpoint/2010/main" val="2151896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F0664-3289-56A7-793B-2E653FF9814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9E27340B-5FD7-38C1-5C55-EB4474AB01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DD6B49E4-A0C5-63F1-F61B-647B48CCC46D}"/>
              </a:ext>
            </a:extLst>
          </p:cNvPr>
          <p:cNvPicPr/>
          <p:nvPr/>
        </p:nvPicPr>
        <p:blipFill>
          <a:blip r:embed="rId4"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7A65E09-47F1-7631-271C-2F345F3208D5}"/>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Serving System &amp; Band</a:t>
            </a:r>
            <a:endParaRPr lang="fr-FR" sz="2800" dirty="0"/>
          </a:p>
        </p:txBody>
      </p:sp>
      <p:sp>
        <p:nvSpPr>
          <p:cNvPr id="8" name="ZoneTexte 7">
            <a:extLst>
              <a:ext uri="{FF2B5EF4-FFF2-40B4-BE49-F238E27FC236}">
                <a16:creationId xmlns:a16="http://schemas.microsoft.com/office/drawing/2014/main" id="{8618B139-377B-4005-7083-4C6E74437C77}"/>
              </a:ext>
            </a:extLst>
          </p:cNvPr>
          <p:cNvSpPr txBox="1"/>
          <p:nvPr/>
        </p:nvSpPr>
        <p:spPr>
          <a:xfrm>
            <a:off x="183254" y="1322162"/>
            <a:ext cx="1819477" cy="369332"/>
          </a:xfrm>
          <a:prstGeom prst="rect">
            <a:avLst/>
          </a:prstGeom>
          <a:noFill/>
        </p:spPr>
        <p:txBody>
          <a:bodyPr wrap="square">
            <a:spAutoFit/>
          </a:bodyPr>
          <a:lstStyle/>
          <a:p>
            <a:r>
              <a:rPr lang="fr-FR" b="1" dirty="0">
                <a:solidFill>
                  <a:schemeClr val="tx2">
                    <a:lumMod val="50000"/>
                    <a:lumOff val="50000"/>
                  </a:schemeClr>
                </a:solidFill>
                <a:latin typeface="Aptos ExtraBold" panose="020F0502020204030204" pitchFamily="34" charset="0"/>
              </a:rPr>
              <a:t>Technologie</a:t>
            </a:r>
          </a:p>
        </p:txBody>
      </p:sp>
      <p:sp>
        <p:nvSpPr>
          <p:cNvPr id="10" name="Rectangle : coins arrondis 9">
            <a:extLst>
              <a:ext uri="{FF2B5EF4-FFF2-40B4-BE49-F238E27FC236}">
                <a16:creationId xmlns:a16="http://schemas.microsoft.com/office/drawing/2014/main" id="{65FF634F-3B6C-888F-DB6A-B725BBAF7F06}"/>
              </a:ext>
            </a:extLst>
          </p:cNvPr>
          <p:cNvSpPr/>
          <p:nvPr/>
        </p:nvSpPr>
        <p:spPr>
          <a:xfrm>
            <a:off x="393791" y="240340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3G</a:t>
            </a:r>
          </a:p>
        </p:txBody>
      </p:sp>
      <p:cxnSp>
        <p:nvCxnSpPr>
          <p:cNvPr id="11" name="Connecteur droit 10">
            <a:extLst>
              <a:ext uri="{FF2B5EF4-FFF2-40B4-BE49-F238E27FC236}">
                <a16:creationId xmlns:a16="http://schemas.microsoft.com/office/drawing/2014/main" id="{4D962F0D-001A-56D7-43DF-EE9A1826A3E2}"/>
              </a:ext>
            </a:extLst>
          </p:cNvPr>
          <p:cNvCxnSpPr>
            <a:cxnSpLocks/>
          </p:cNvCxnSpPr>
          <p:nvPr/>
        </p:nvCxnSpPr>
        <p:spPr>
          <a:xfrm>
            <a:off x="4009293" y="2608784"/>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12" name="Rectangle : coins arrondis 11">
            <a:extLst>
              <a:ext uri="{FF2B5EF4-FFF2-40B4-BE49-F238E27FC236}">
                <a16:creationId xmlns:a16="http://schemas.microsoft.com/office/drawing/2014/main" id="{F78BDE4B-3C03-E160-4F8E-5C9782F83DFB}"/>
              </a:ext>
            </a:extLst>
          </p:cNvPr>
          <p:cNvSpPr/>
          <p:nvPr/>
        </p:nvSpPr>
        <p:spPr>
          <a:xfrm>
            <a:off x="393791" y="3997498"/>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4G</a:t>
            </a:r>
          </a:p>
        </p:txBody>
      </p:sp>
      <p:sp>
        <p:nvSpPr>
          <p:cNvPr id="13" name="Rectangle : coins arrondis 12">
            <a:extLst>
              <a:ext uri="{FF2B5EF4-FFF2-40B4-BE49-F238E27FC236}">
                <a16:creationId xmlns:a16="http://schemas.microsoft.com/office/drawing/2014/main" id="{7BFF916C-E5A0-B514-2EE7-A51F1019EFF6}"/>
              </a:ext>
            </a:extLst>
          </p:cNvPr>
          <p:cNvSpPr/>
          <p:nvPr/>
        </p:nvSpPr>
        <p:spPr>
          <a:xfrm>
            <a:off x="418146" y="5852107"/>
            <a:ext cx="1346344" cy="584775"/>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tx1"/>
                </a:solidFill>
              </a:rPr>
              <a:t>5G</a:t>
            </a:r>
          </a:p>
        </p:txBody>
      </p:sp>
      <p:sp>
        <p:nvSpPr>
          <p:cNvPr id="14" name="Flèche : chevron 13">
            <a:extLst>
              <a:ext uri="{FF2B5EF4-FFF2-40B4-BE49-F238E27FC236}">
                <a16:creationId xmlns:a16="http://schemas.microsoft.com/office/drawing/2014/main" id="{61A32DD2-B8FF-52AD-E7C2-5C47C97B4487}"/>
              </a:ext>
            </a:extLst>
          </p:cNvPr>
          <p:cNvSpPr/>
          <p:nvPr/>
        </p:nvSpPr>
        <p:spPr>
          <a:xfrm>
            <a:off x="1800327" y="2369856"/>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Flèche : chevron 14">
            <a:extLst>
              <a:ext uri="{FF2B5EF4-FFF2-40B4-BE49-F238E27FC236}">
                <a16:creationId xmlns:a16="http://schemas.microsoft.com/office/drawing/2014/main" id="{55A2FC47-596B-25DF-65D8-5A68E9CA40D5}"/>
              </a:ext>
            </a:extLst>
          </p:cNvPr>
          <p:cNvSpPr/>
          <p:nvPr/>
        </p:nvSpPr>
        <p:spPr>
          <a:xfrm>
            <a:off x="1787644" y="3963948"/>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Flèche : chevron 15">
            <a:extLst>
              <a:ext uri="{FF2B5EF4-FFF2-40B4-BE49-F238E27FC236}">
                <a16:creationId xmlns:a16="http://schemas.microsoft.com/office/drawing/2014/main" id="{7F549EB5-0905-8969-0AEF-A28310EDDD3E}"/>
              </a:ext>
            </a:extLst>
          </p:cNvPr>
          <p:cNvSpPr/>
          <p:nvPr/>
        </p:nvSpPr>
        <p:spPr>
          <a:xfrm>
            <a:off x="1772907" y="5809225"/>
            <a:ext cx="335902" cy="651876"/>
          </a:xfrm>
          <a:prstGeom prst="chevron">
            <a:avLst/>
          </a:prstGeom>
          <a:solidFill>
            <a:schemeClr val="bg2">
              <a:lumMod val="75000"/>
            </a:schemeClr>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7" name="Rectangle : coins arrondis 16">
            <a:extLst>
              <a:ext uri="{FF2B5EF4-FFF2-40B4-BE49-F238E27FC236}">
                <a16:creationId xmlns:a16="http://schemas.microsoft.com/office/drawing/2014/main" id="{A18628AD-BEE5-DE8E-BC5F-9E6B07B6E499}"/>
              </a:ext>
            </a:extLst>
          </p:cNvPr>
          <p:cNvSpPr/>
          <p:nvPr/>
        </p:nvSpPr>
        <p:spPr>
          <a:xfrm>
            <a:off x="2502039" y="2296388"/>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U2100</a:t>
            </a:r>
          </a:p>
        </p:txBody>
      </p:sp>
      <p:sp>
        <p:nvSpPr>
          <p:cNvPr id="20" name="Rectangle : coins arrondis 19">
            <a:extLst>
              <a:ext uri="{FF2B5EF4-FFF2-40B4-BE49-F238E27FC236}">
                <a16:creationId xmlns:a16="http://schemas.microsoft.com/office/drawing/2014/main" id="{532C97FE-531B-AAD1-4B40-7C8E3ECB8FE7}"/>
              </a:ext>
            </a:extLst>
          </p:cNvPr>
          <p:cNvSpPr/>
          <p:nvPr/>
        </p:nvSpPr>
        <p:spPr>
          <a:xfrm>
            <a:off x="2502039" y="2718485"/>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900</a:t>
            </a:r>
          </a:p>
        </p:txBody>
      </p:sp>
      <p:sp>
        <p:nvSpPr>
          <p:cNvPr id="23" name="Rectangle : coins arrondis 22">
            <a:extLst>
              <a:ext uri="{FF2B5EF4-FFF2-40B4-BE49-F238E27FC236}">
                <a16:creationId xmlns:a16="http://schemas.microsoft.com/office/drawing/2014/main" id="{D4D5014E-3C78-5CE8-5D50-93768C72AC54}"/>
              </a:ext>
            </a:extLst>
          </p:cNvPr>
          <p:cNvSpPr/>
          <p:nvPr/>
        </p:nvSpPr>
        <p:spPr>
          <a:xfrm>
            <a:off x="4383464" y="1444123"/>
            <a:ext cx="542397" cy="360433"/>
          </a:xfrm>
          <a:prstGeom prst="roundRect">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FR" sz="1600" b="1" dirty="0"/>
              <a:t>TT</a:t>
            </a:r>
            <a:endParaRPr lang="fr-FR" sz="1100" b="1" dirty="0"/>
          </a:p>
        </p:txBody>
      </p:sp>
      <p:sp>
        <p:nvSpPr>
          <p:cNvPr id="24" name="Rectangle : coins arrondis 23">
            <a:extLst>
              <a:ext uri="{FF2B5EF4-FFF2-40B4-BE49-F238E27FC236}">
                <a16:creationId xmlns:a16="http://schemas.microsoft.com/office/drawing/2014/main" id="{1DC523BD-A782-9D1E-F65B-D8FAD6472955}"/>
              </a:ext>
            </a:extLst>
          </p:cNvPr>
          <p:cNvSpPr/>
          <p:nvPr/>
        </p:nvSpPr>
        <p:spPr>
          <a:xfrm>
            <a:off x="7084902" y="1437609"/>
            <a:ext cx="542397" cy="34280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OO</a:t>
            </a:r>
            <a:endParaRPr lang="fr-FR" sz="1100" b="1" dirty="0"/>
          </a:p>
        </p:txBody>
      </p:sp>
      <p:sp>
        <p:nvSpPr>
          <p:cNvPr id="25" name="Rectangle : coins arrondis 24">
            <a:extLst>
              <a:ext uri="{FF2B5EF4-FFF2-40B4-BE49-F238E27FC236}">
                <a16:creationId xmlns:a16="http://schemas.microsoft.com/office/drawing/2014/main" id="{0EF9CB90-F817-B6CE-00DC-2F77415C4D5A}"/>
              </a:ext>
            </a:extLst>
          </p:cNvPr>
          <p:cNvSpPr/>
          <p:nvPr/>
        </p:nvSpPr>
        <p:spPr>
          <a:xfrm>
            <a:off x="10064578" y="1437609"/>
            <a:ext cx="546481" cy="355922"/>
          </a:xfrm>
          <a:prstGeom prst="roundRect">
            <a:avLst/>
          </a:prstGeom>
          <a:solidFill>
            <a:srgbClr val="FF8500"/>
          </a:solidFill>
          <a:ln>
            <a:solidFill>
              <a:srgbClr val="FFBC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fr-FR" sz="1600" b="1" dirty="0"/>
              <a:t>OR</a:t>
            </a:r>
            <a:endParaRPr lang="fr-FR" sz="1100" b="1" dirty="0"/>
          </a:p>
        </p:txBody>
      </p:sp>
      <p:sp>
        <p:nvSpPr>
          <p:cNvPr id="26" name="Rectangle : coins arrondis 25">
            <a:extLst>
              <a:ext uri="{FF2B5EF4-FFF2-40B4-BE49-F238E27FC236}">
                <a16:creationId xmlns:a16="http://schemas.microsoft.com/office/drawing/2014/main" id="{DE0E5ABC-78A2-3D95-FD3F-AFE7C25FD47E}"/>
              </a:ext>
            </a:extLst>
          </p:cNvPr>
          <p:cNvSpPr/>
          <p:nvPr/>
        </p:nvSpPr>
        <p:spPr>
          <a:xfrm>
            <a:off x="2502039" y="3703086"/>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L800</a:t>
            </a:r>
          </a:p>
        </p:txBody>
      </p:sp>
      <p:sp>
        <p:nvSpPr>
          <p:cNvPr id="27" name="Rectangle : coins arrondis 26">
            <a:extLst>
              <a:ext uri="{FF2B5EF4-FFF2-40B4-BE49-F238E27FC236}">
                <a16:creationId xmlns:a16="http://schemas.microsoft.com/office/drawing/2014/main" id="{FFDBA274-B1AF-47F8-2BD2-38C3A30C9C97}"/>
              </a:ext>
            </a:extLst>
          </p:cNvPr>
          <p:cNvSpPr/>
          <p:nvPr/>
        </p:nvSpPr>
        <p:spPr>
          <a:xfrm>
            <a:off x="2502039" y="4155036"/>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L1800</a:t>
            </a:r>
          </a:p>
        </p:txBody>
      </p:sp>
      <p:sp>
        <p:nvSpPr>
          <p:cNvPr id="28" name="Rectangle : coins arrondis 27">
            <a:extLst>
              <a:ext uri="{FF2B5EF4-FFF2-40B4-BE49-F238E27FC236}">
                <a16:creationId xmlns:a16="http://schemas.microsoft.com/office/drawing/2014/main" id="{B5DA78C5-5CD6-0E2E-97B8-C21195BA0847}"/>
              </a:ext>
            </a:extLst>
          </p:cNvPr>
          <p:cNvSpPr/>
          <p:nvPr/>
        </p:nvSpPr>
        <p:spPr>
          <a:xfrm>
            <a:off x="2502039" y="4615824"/>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L2100</a:t>
            </a:r>
          </a:p>
        </p:txBody>
      </p:sp>
      <p:cxnSp>
        <p:nvCxnSpPr>
          <p:cNvPr id="29" name="Connecteur droit 28">
            <a:extLst>
              <a:ext uri="{FF2B5EF4-FFF2-40B4-BE49-F238E27FC236}">
                <a16:creationId xmlns:a16="http://schemas.microsoft.com/office/drawing/2014/main" id="{2EFC7A3B-CFFD-0E91-AFAF-70CEA146DEF8}"/>
              </a:ext>
            </a:extLst>
          </p:cNvPr>
          <p:cNvCxnSpPr>
            <a:cxnSpLocks/>
          </p:cNvCxnSpPr>
          <p:nvPr/>
        </p:nvCxnSpPr>
        <p:spPr>
          <a:xfrm>
            <a:off x="3870291" y="3997498"/>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0" name="Connecteur droit 29">
            <a:extLst>
              <a:ext uri="{FF2B5EF4-FFF2-40B4-BE49-F238E27FC236}">
                <a16:creationId xmlns:a16="http://schemas.microsoft.com/office/drawing/2014/main" id="{C34DD3DB-A59C-69EB-3E9D-63E6CB059091}"/>
              </a:ext>
            </a:extLst>
          </p:cNvPr>
          <p:cNvCxnSpPr>
            <a:cxnSpLocks/>
          </p:cNvCxnSpPr>
          <p:nvPr/>
        </p:nvCxnSpPr>
        <p:spPr>
          <a:xfrm>
            <a:off x="3870291" y="4562177"/>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1" name="Connecteur droit 30">
            <a:extLst>
              <a:ext uri="{FF2B5EF4-FFF2-40B4-BE49-F238E27FC236}">
                <a16:creationId xmlns:a16="http://schemas.microsoft.com/office/drawing/2014/main" id="{AD9B8C40-D061-EE0E-0266-BF83698DEEE2}"/>
              </a:ext>
            </a:extLst>
          </p:cNvPr>
          <p:cNvCxnSpPr>
            <a:cxnSpLocks/>
          </p:cNvCxnSpPr>
          <p:nvPr/>
        </p:nvCxnSpPr>
        <p:spPr>
          <a:xfrm>
            <a:off x="3870291" y="5180710"/>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sp>
        <p:nvSpPr>
          <p:cNvPr id="32" name="Rectangle : coins arrondis 31">
            <a:extLst>
              <a:ext uri="{FF2B5EF4-FFF2-40B4-BE49-F238E27FC236}">
                <a16:creationId xmlns:a16="http://schemas.microsoft.com/office/drawing/2014/main" id="{37824F55-6585-C33F-C66C-29F11A3D4698}"/>
              </a:ext>
            </a:extLst>
          </p:cNvPr>
          <p:cNvSpPr/>
          <p:nvPr/>
        </p:nvSpPr>
        <p:spPr>
          <a:xfrm>
            <a:off x="2487302" y="5842730"/>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FDD</a:t>
            </a:r>
          </a:p>
        </p:txBody>
      </p:sp>
      <p:sp>
        <p:nvSpPr>
          <p:cNvPr id="33" name="Rectangle : coins arrondis 32">
            <a:extLst>
              <a:ext uri="{FF2B5EF4-FFF2-40B4-BE49-F238E27FC236}">
                <a16:creationId xmlns:a16="http://schemas.microsoft.com/office/drawing/2014/main" id="{034E514E-AC9C-AA6C-F745-837B7455F22A}"/>
              </a:ext>
            </a:extLst>
          </p:cNvPr>
          <p:cNvSpPr/>
          <p:nvPr/>
        </p:nvSpPr>
        <p:spPr>
          <a:xfrm>
            <a:off x="2487302" y="6436882"/>
            <a:ext cx="984738" cy="269697"/>
          </a:xfrm>
          <a:prstGeom prst="roundRect">
            <a:avLst/>
          </a:prstGeom>
          <a:solidFill>
            <a:schemeClr val="bg1">
              <a:lumMod val="85000"/>
            </a:schemeClr>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TDD</a:t>
            </a:r>
          </a:p>
        </p:txBody>
      </p:sp>
      <p:cxnSp>
        <p:nvCxnSpPr>
          <p:cNvPr id="34" name="Connecteur droit 33">
            <a:extLst>
              <a:ext uri="{FF2B5EF4-FFF2-40B4-BE49-F238E27FC236}">
                <a16:creationId xmlns:a16="http://schemas.microsoft.com/office/drawing/2014/main" id="{DE407CFE-FA92-C437-C971-AF713AE0737F}"/>
              </a:ext>
            </a:extLst>
          </p:cNvPr>
          <p:cNvCxnSpPr>
            <a:cxnSpLocks/>
          </p:cNvCxnSpPr>
          <p:nvPr/>
        </p:nvCxnSpPr>
        <p:spPr>
          <a:xfrm>
            <a:off x="3990026" y="6271803"/>
            <a:ext cx="6601766" cy="0"/>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35" name="Connecteur droit 34">
            <a:extLst>
              <a:ext uri="{FF2B5EF4-FFF2-40B4-BE49-F238E27FC236}">
                <a16:creationId xmlns:a16="http://schemas.microsoft.com/office/drawing/2014/main" id="{7339C3D6-F83F-1F3E-6A30-F7B08EFF617F}"/>
              </a:ext>
            </a:extLst>
          </p:cNvPr>
          <p:cNvCxnSpPr>
            <a:cxnSpLocks/>
          </p:cNvCxnSpPr>
          <p:nvPr/>
        </p:nvCxnSpPr>
        <p:spPr>
          <a:xfrm>
            <a:off x="220461" y="3323891"/>
            <a:ext cx="11616497" cy="0"/>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7" name="Connecteur droit 36">
            <a:extLst>
              <a:ext uri="{FF2B5EF4-FFF2-40B4-BE49-F238E27FC236}">
                <a16:creationId xmlns:a16="http://schemas.microsoft.com/office/drawing/2014/main" id="{9C2BC4CC-8582-66FF-A493-C406B462081B}"/>
              </a:ext>
            </a:extLst>
          </p:cNvPr>
          <p:cNvCxnSpPr>
            <a:cxnSpLocks/>
          </p:cNvCxnSpPr>
          <p:nvPr/>
        </p:nvCxnSpPr>
        <p:spPr>
          <a:xfrm>
            <a:off x="0" y="5671602"/>
            <a:ext cx="11616497" cy="0"/>
          </a:xfrm>
          <a:prstGeom prst="line">
            <a:avLst/>
          </a:prstGeom>
          <a:ln>
            <a:prstDash val="solid"/>
          </a:ln>
        </p:spPr>
        <p:style>
          <a:lnRef idx="2">
            <a:schemeClr val="accent1"/>
          </a:lnRef>
          <a:fillRef idx="0">
            <a:schemeClr val="accent1"/>
          </a:fillRef>
          <a:effectRef idx="1">
            <a:schemeClr val="accent1"/>
          </a:effectRef>
          <a:fontRef idx="minor">
            <a:schemeClr val="tx1"/>
          </a:fontRef>
        </p:style>
      </p:cxnSp>
      <p:sp>
        <p:nvSpPr>
          <p:cNvPr id="2" name="Ellipse 1">
            <a:extLst>
              <a:ext uri="{FF2B5EF4-FFF2-40B4-BE49-F238E27FC236}">
                <a16:creationId xmlns:a16="http://schemas.microsoft.com/office/drawing/2014/main" id="{754E4D29-96F8-102D-8CC1-D42A3E9BA55F}"/>
              </a:ext>
            </a:extLst>
          </p:cNvPr>
          <p:cNvSpPr/>
          <p:nvPr/>
        </p:nvSpPr>
        <p:spPr>
          <a:xfrm>
            <a:off x="4383464" y="2032357"/>
            <a:ext cx="69889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3" name="Ellipse 2">
            <a:extLst>
              <a:ext uri="{FF2B5EF4-FFF2-40B4-BE49-F238E27FC236}">
                <a16:creationId xmlns:a16="http://schemas.microsoft.com/office/drawing/2014/main" id="{815890C3-33D7-753D-83DA-C1DE90C71612}"/>
              </a:ext>
            </a:extLst>
          </p:cNvPr>
          <p:cNvSpPr/>
          <p:nvPr/>
        </p:nvSpPr>
        <p:spPr>
          <a:xfrm>
            <a:off x="4400026" y="2753637"/>
            <a:ext cx="69889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7" name="Ellipse 6">
            <a:extLst>
              <a:ext uri="{FF2B5EF4-FFF2-40B4-BE49-F238E27FC236}">
                <a16:creationId xmlns:a16="http://schemas.microsoft.com/office/drawing/2014/main" id="{796AACAB-65C9-090F-5AB3-8EBC56A23C79}"/>
              </a:ext>
            </a:extLst>
          </p:cNvPr>
          <p:cNvSpPr/>
          <p:nvPr/>
        </p:nvSpPr>
        <p:spPr>
          <a:xfrm>
            <a:off x="6345937" y="2762227"/>
            <a:ext cx="69889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21" name="Ellipse 20">
            <a:extLst>
              <a:ext uri="{FF2B5EF4-FFF2-40B4-BE49-F238E27FC236}">
                <a16:creationId xmlns:a16="http://schemas.microsoft.com/office/drawing/2014/main" id="{34C39065-5900-8BEF-D37B-FC711EA4C1E1}"/>
              </a:ext>
            </a:extLst>
          </p:cNvPr>
          <p:cNvSpPr/>
          <p:nvPr/>
        </p:nvSpPr>
        <p:spPr>
          <a:xfrm>
            <a:off x="9903997" y="2013652"/>
            <a:ext cx="69889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22" name="Ellipse 21">
            <a:extLst>
              <a:ext uri="{FF2B5EF4-FFF2-40B4-BE49-F238E27FC236}">
                <a16:creationId xmlns:a16="http://schemas.microsoft.com/office/drawing/2014/main" id="{787D3E39-2161-02DC-F1FC-500E0CD38833}"/>
              </a:ext>
            </a:extLst>
          </p:cNvPr>
          <p:cNvSpPr/>
          <p:nvPr/>
        </p:nvSpPr>
        <p:spPr>
          <a:xfrm>
            <a:off x="9903997" y="2708682"/>
            <a:ext cx="69889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F1</a:t>
            </a:r>
          </a:p>
        </p:txBody>
      </p:sp>
      <p:sp>
        <p:nvSpPr>
          <p:cNvPr id="50" name="ZoneTexte 49">
            <a:extLst>
              <a:ext uri="{FF2B5EF4-FFF2-40B4-BE49-F238E27FC236}">
                <a16:creationId xmlns:a16="http://schemas.microsoft.com/office/drawing/2014/main" id="{5ADB9A6B-FE41-B085-8C7F-172636F5C650}"/>
              </a:ext>
            </a:extLst>
          </p:cNvPr>
          <p:cNvSpPr txBox="1"/>
          <p:nvPr/>
        </p:nvSpPr>
        <p:spPr>
          <a:xfrm>
            <a:off x="3926074" y="5249274"/>
            <a:ext cx="1644236" cy="338554"/>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40M </a:t>
            </a:r>
          </a:p>
        </p:txBody>
      </p:sp>
      <p:sp>
        <p:nvSpPr>
          <p:cNvPr id="51" name="ZoneTexte 50">
            <a:extLst>
              <a:ext uri="{FF2B5EF4-FFF2-40B4-BE49-F238E27FC236}">
                <a16:creationId xmlns:a16="http://schemas.microsoft.com/office/drawing/2014/main" id="{B789D55A-2BFF-023F-7AF7-1301112B5081}"/>
              </a:ext>
            </a:extLst>
          </p:cNvPr>
          <p:cNvSpPr txBox="1"/>
          <p:nvPr/>
        </p:nvSpPr>
        <p:spPr>
          <a:xfrm>
            <a:off x="6521321" y="5279774"/>
            <a:ext cx="1644236" cy="338554"/>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50M </a:t>
            </a:r>
          </a:p>
        </p:txBody>
      </p:sp>
      <p:sp>
        <p:nvSpPr>
          <p:cNvPr id="52" name="ZoneTexte 51">
            <a:extLst>
              <a:ext uri="{FF2B5EF4-FFF2-40B4-BE49-F238E27FC236}">
                <a16:creationId xmlns:a16="http://schemas.microsoft.com/office/drawing/2014/main" id="{3F9C1A55-2DDD-2745-3166-D02300076576}"/>
              </a:ext>
            </a:extLst>
          </p:cNvPr>
          <p:cNvSpPr txBox="1"/>
          <p:nvPr/>
        </p:nvSpPr>
        <p:spPr>
          <a:xfrm>
            <a:off x="9431328" y="5267725"/>
            <a:ext cx="1644236" cy="338554"/>
          </a:xfrm>
          <a:prstGeom prst="rect">
            <a:avLst/>
          </a:prstGeom>
          <a:noFill/>
        </p:spPr>
        <p:txBody>
          <a:bodyPr wrap="square" rtlCol="0">
            <a:spAutoFit/>
          </a:bodyPr>
          <a:lstStyle/>
          <a:p>
            <a:pPr algn="ctr"/>
            <a:r>
              <a:rPr lang="fr-FR" sz="1600" b="1" dirty="0">
                <a:solidFill>
                  <a:schemeClr val="tx1">
                    <a:lumMod val="65000"/>
                    <a:lumOff val="35000"/>
                  </a:schemeClr>
                </a:solidFill>
                <a:latin typeface="Aptos Display" panose="020B0004020202020204" pitchFamily="34" charset="0"/>
              </a:rPr>
              <a:t>TOTAL: 45M </a:t>
            </a:r>
          </a:p>
        </p:txBody>
      </p:sp>
      <p:sp>
        <p:nvSpPr>
          <p:cNvPr id="53" name="Ellipse 52">
            <a:extLst>
              <a:ext uri="{FF2B5EF4-FFF2-40B4-BE49-F238E27FC236}">
                <a16:creationId xmlns:a16="http://schemas.microsoft.com/office/drawing/2014/main" id="{F452CF78-F06D-9F35-43CD-69704BEA0AFE}"/>
              </a:ext>
            </a:extLst>
          </p:cNvPr>
          <p:cNvSpPr/>
          <p:nvPr/>
        </p:nvSpPr>
        <p:spPr>
          <a:xfrm>
            <a:off x="4383464" y="5736926"/>
            <a:ext cx="815857"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10M</a:t>
            </a:r>
          </a:p>
        </p:txBody>
      </p:sp>
      <p:sp>
        <p:nvSpPr>
          <p:cNvPr id="54" name="Ellipse 53">
            <a:extLst>
              <a:ext uri="{FF2B5EF4-FFF2-40B4-BE49-F238E27FC236}">
                <a16:creationId xmlns:a16="http://schemas.microsoft.com/office/drawing/2014/main" id="{1540AEEA-25DF-1A64-1BAD-9BEEE3DB1B55}"/>
              </a:ext>
            </a:extLst>
          </p:cNvPr>
          <p:cNvSpPr/>
          <p:nvPr/>
        </p:nvSpPr>
        <p:spPr>
          <a:xfrm>
            <a:off x="4383464" y="6371001"/>
            <a:ext cx="815857"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100M</a:t>
            </a:r>
          </a:p>
        </p:txBody>
      </p:sp>
      <p:sp>
        <p:nvSpPr>
          <p:cNvPr id="55" name="Ellipse 54">
            <a:extLst>
              <a:ext uri="{FF2B5EF4-FFF2-40B4-BE49-F238E27FC236}">
                <a16:creationId xmlns:a16="http://schemas.microsoft.com/office/drawing/2014/main" id="{80910A83-BB64-D1AC-0DDB-30DE9915929D}"/>
              </a:ext>
            </a:extLst>
          </p:cNvPr>
          <p:cNvSpPr/>
          <p:nvPr/>
        </p:nvSpPr>
        <p:spPr>
          <a:xfrm>
            <a:off x="7006650" y="6345347"/>
            <a:ext cx="815857"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100M</a:t>
            </a:r>
          </a:p>
        </p:txBody>
      </p:sp>
      <p:sp>
        <p:nvSpPr>
          <p:cNvPr id="56" name="Ellipse 55">
            <a:extLst>
              <a:ext uri="{FF2B5EF4-FFF2-40B4-BE49-F238E27FC236}">
                <a16:creationId xmlns:a16="http://schemas.microsoft.com/office/drawing/2014/main" id="{2A42DD04-CECE-3BCE-10A0-129A96101BEF}"/>
              </a:ext>
            </a:extLst>
          </p:cNvPr>
          <p:cNvSpPr/>
          <p:nvPr/>
        </p:nvSpPr>
        <p:spPr>
          <a:xfrm>
            <a:off x="9884499" y="5717008"/>
            <a:ext cx="815857"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10M</a:t>
            </a:r>
          </a:p>
        </p:txBody>
      </p:sp>
      <p:sp>
        <p:nvSpPr>
          <p:cNvPr id="57" name="Ellipse 56">
            <a:extLst>
              <a:ext uri="{FF2B5EF4-FFF2-40B4-BE49-F238E27FC236}">
                <a16:creationId xmlns:a16="http://schemas.microsoft.com/office/drawing/2014/main" id="{38562B22-4684-62B7-2F60-5838E5FC8D06}"/>
              </a:ext>
            </a:extLst>
          </p:cNvPr>
          <p:cNvSpPr/>
          <p:nvPr/>
        </p:nvSpPr>
        <p:spPr>
          <a:xfrm>
            <a:off x="9884499" y="6351083"/>
            <a:ext cx="815857"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dirty="0">
                <a:solidFill>
                  <a:schemeClr val="tx1">
                    <a:lumMod val="65000"/>
                    <a:lumOff val="35000"/>
                  </a:schemeClr>
                </a:solidFill>
              </a:rPr>
              <a:t>100M</a:t>
            </a:r>
          </a:p>
        </p:txBody>
      </p:sp>
      <p:sp>
        <p:nvSpPr>
          <p:cNvPr id="36" name="Ellipse 35">
            <a:extLst>
              <a:ext uri="{FF2B5EF4-FFF2-40B4-BE49-F238E27FC236}">
                <a16:creationId xmlns:a16="http://schemas.microsoft.com/office/drawing/2014/main" id="{A79EC195-BC8B-1DA1-BC17-296BF4A1293D}"/>
              </a:ext>
            </a:extLst>
          </p:cNvPr>
          <p:cNvSpPr/>
          <p:nvPr/>
        </p:nvSpPr>
        <p:spPr>
          <a:xfrm>
            <a:off x="4278403" y="3436953"/>
            <a:ext cx="920918"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38" name="Ellipse 37">
            <a:extLst>
              <a:ext uri="{FF2B5EF4-FFF2-40B4-BE49-F238E27FC236}">
                <a16:creationId xmlns:a16="http://schemas.microsoft.com/office/drawing/2014/main" id="{47C4DC85-0C95-B111-531C-B88A2727494A}"/>
              </a:ext>
            </a:extLst>
          </p:cNvPr>
          <p:cNvSpPr/>
          <p:nvPr/>
        </p:nvSpPr>
        <p:spPr>
          <a:xfrm>
            <a:off x="4287733" y="4046888"/>
            <a:ext cx="92091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15M</a:t>
            </a:r>
          </a:p>
        </p:txBody>
      </p:sp>
      <p:sp>
        <p:nvSpPr>
          <p:cNvPr id="39" name="Ellipse 38">
            <a:extLst>
              <a:ext uri="{FF2B5EF4-FFF2-40B4-BE49-F238E27FC236}">
                <a16:creationId xmlns:a16="http://schemas.microsoft.com/office/drawing/2014/main" id="{46906793-EA54-A3B4-0B92-775D4A29F2E5}"/>
              </a:ext>
            </a:extLst>
          </p:cNvPr>
          <p:cNvSpPr/>
          <p:nvPr/>
        </p:nvSpPr>
        <p:spPr>
          <a:xfrm>
            <a:off x="4278402" y="4665750"/>
            <a:ext cx="920919" cy="435680"/>
          </a:xfrm>
          <a:prstGeom prst="ellipse">
            <a:avLst/>
          </a:prstGeom>
          <a:noFill/>
          <a:ln w="381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15M</a:t>
            </a:r>
          </a:p>
        </p:txBody>
      </p:sp>
      <p:sp>
        <p:nvSpPr>
          <p:cNvPr id="40" name="Ellipse 39">
            <a:extLst>
              <a:ext uri="{FF2B5EF4-FFF2-40B4-BE49-F238E27FC236}">
                <a16:creationId xmlns:a16="http://schemas.microsoft.com/office/drawing/2014/main" id="{618A1EDA-D07D-CAC3-D3F7-2E187EDD235B}"/>
              </a:ext>
            </a:extLst>
          </p:cNvPr>
          <p:cNvSpPr/>
          <p:nvPr/>
        </p:nvSpPr>
        <p:spPr>
          <a:xfrm>
            <a:off x="6882981" y="3459416"/>
            <a:ext cx="920918"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41" name="Ellipse 40">
            <a:extLst>
              <a:ext uri="{FF2B5EF4-FFF2-40B4-BE49-F238E27FC236}">
                <a16:creationId xmlns:a16="http://schemas.microsoft.com/office/drawing/2014/main" id="{BB1596E8-310C-B265-159C-BF926E501DFF}"/>
              </a:ext>
            </a:extLst>
          </p:cNvPr>
          <p:cNvSpPr/>
          <p:nvPr/>
        </p:nvSpPr>
        <p:spPr>
          <a:xfrm>
            <a:off x="6892311" y="4069351"/>
            <a:ext cx="92091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2" name="Ellipse 41">
            <a:extLst>
              <a:ext uri="{FF2B5EF4-FFF2-40B4-BE49-F238E27FC236}">
                <a16:creationId xmlns:a16="http://schemas.microsoft.com/office/drawing/2014/main" id="{80405A1D-B28A-30BB-A86C-694AB9B3130A}"/>
              </a:ext>
            </a:extLst>
          </p:cNvPr>
          <p:cNvSpPr/>
          <p:nvPr/>
        </p:nvSpPr>
        <p:spPr>
          <a:xfrm>
            <a:off x="6882980" y="4688213"/>
            <a:ext cx="92091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3" name="Ellipse 42">
            <a:extLst>
              <a:ext uri="{FF2B5EF4-FFF2-40B4-BE49-F238E27FC236}">
                <a16:creationId xmlns:a16="http://schemas.microsoft.com/office/drawing/2014/main" id="{81B69247-F885-7CAC-4934-8F66C0438EEA}"/>
              </a:ext>
            </a:extLst>
          </p:cNvPr>
          <p:cNvSpPr/>
          <p:nvPr/>
        </p:nvSpPr>
        <p:spPr>
          <a:xfrm>
            <a:off x="9810937" y="3445925"/>
            <a:ext cx="920918"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10M</a:t>
            </a:r>
          </a:p>
        </p:txBody>
      </p:sp>
      <p:sp>
        <p:nvSpPr>
          <p:cNvPr id="44" name="Ellipse 43">
            <a:extLst>
              <a:ext uri="{FF2B5EF4-FFF2-40B4-BE49-F238E27FC236}">
                <a16:creationId xmlns:a16="http://schemas.microsoft.com/office/drawing/2014/main" id="{34C34C27-7AFD-DB57-A687-53DA607B18CE}"/>
              </a:ext>
            </a:extLst>
          </p:cNvPr>
          <p:cNvSpPr/>
          <p:nvPr/>
        </p:nvSpPr>
        <p:spPr>
          <a:xfrm>
            <a:off x="9820267" y="4055860"/>
            <a:ext cx="92091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15M</a:t>
            </a:r>
          </a:p>
        </p:txBody>
      </p:sp>
      <p:sp>
        <p:nvSpPr>
          <p:cNvPr id="45" name="Ellipse 44">
            <a:extLst>
              <a:ext uri="{FF2B5EF4-FFF2-40B4-BE49-F238E27FC236}">
                <a16:creationId xmlns:a16="http://schemas.microsoft.com/office/drawing/2014/main" id="{1137DBA6-BD0F-C986-CD3D-8E794D03462D}"/>
              </a:ext>
            </a:extLst>
          </p:cNvPr>
          <p:cNvSpPr/>
          <p:nvPr/>
        </p:nvSpPr>
        <p:spPr>
          <a:xfrm>
            <a:off x="9810936" y="4674722"/>
            <a:ext cx="920919" cy="435680"/>
          </a:xfrm>
          <a:prstGeom prst="ellipse">
            <a:avLst/>
          </a:prstGeom>
          <a:noFill/>
          <a:ln w="38100">
            <a:solidFill>
              <a:srgbClr val="FF85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20M</a:t>
            </a:r>
          </a:p>
        </p:txBody>
      </p:sp>
      <p:sp>
        <p:nvSpPr>
          <p:cNvPr id="4" name="Ellipse 3">
            <a:extLst>
              <a:ext uri="{FF2B5EF4-FFF2-40B4-BE49-F238E27FC236}">
                <a16:creationId xmlns:a16="http://schemas.microsoft.com/office/drawing/2014/main" id="{8CC84A93-77C9-000A-6BC0-259A1A917E0C}"/>
              </a:ext>
            </a:extLst>
          </p:cNvPr>
          <p:cNvSpPr/>
          <p:nvPr/>
        </p:nvSpPr>
        <p:spPr>
          <a:xfrm>
            <a:off x="7592949" y="2737132"/>
            <a:ext cx="698899" cy="4356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lumMod val="65000"/>
                    <a:lumOff val="35000"/>
                  </a:schemeClr>
                </a:solidFill>
              </a:rPr>
              <a:t>F2</a:t>
            </a:r>
          </a:p>
        </p:txBody>
      </p:sp>
    </p:spTree>
    <p:extLst>
      <p:ext uri="{BB962C8B-B14F-4D97-AF65-F5344CB8AC3E}">
        <p14:creationId xmlns:p14="http://schemas.microsoft.com/office/powerpoint/2010/main" val="3836258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5220A137-509F-330D-F8B8-E9CCB4BC18A4}"/>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16F93D62-810F-5E35-65AE-8ECA9F4DF2D1}"/>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C8C6463D-751D-558E-957B-24293C6966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4D5706AB-5679-18AC-1D2D-122AEA5700BA}"/>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AE4F0D53-A301-3B55-AF5D-1D4C7BCFFE9F}"/>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BC595B1B-03F1-6F28-C02A-2443B4F8C772}"/>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CD39F52A-5FE3-EB05-EC1D-DCA125F7CD35}"/>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9D98A9AE-B46E-ED2B-5368-37C385E8AFCE}"/>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06BF68FC-47DB-3F34-AEAE-ACB0C8728843}"/>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358C79FD-F55A-6C61-8CB3-8144CF13121F}"/>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708E0FCF-BFCF-B585-9CD3-39E5567606D4}"/>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34235EF4-C08E-901F-77CA-7C9F23936965}"/>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20ECAADE-676E-F204-A2E8-104E8ED7BA10}"/>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05525F1D-80A2-B994-2F84-B401084300F0}"/>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0059BBFE-49C1-06A4-5EF5-EF3D770A3E81}"/>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0A68ADC4-A042-6524-2B12-EC9FA2870D84}"/>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F783D848-99C9-BD6A-73F2-7C13F6910372}"/>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0697727F-0F86-0714-E118-4BDCC04710BA}"/>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C390FD65-818F-A499-116C-4A399F0420CD}"/>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A1918CB0-5FED-438F-B98F-D2356023095F}"/>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5EE433A0-84C0-B370-7BA0-69EE22D76BA7}"/>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B14F8078-FDED-C129-5A47-F70B5AF8EC7B}"/>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2150DC69-5B4A-D129-32FE-224A55D1E9C5}"/>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BCF4AD55-74D0-D1BA-D3D8-7438A7682A66}"/>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604CC4FA-4AD1-FCEE-82D6-04A7A93757F5}"/>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9B37D4EF-491E-BA68-2B37-2F497D611B6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4FE7B077-82F7-D295-3D47-00B1489480D5}"/>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sp>
        <p:nvSpPr>
          <p:cNvPr id="9" name="ZoneTexte 8">
            <a:extLst>
              <a:ext uri="{FF2B5EF4-FFF2-40B4-BE49-F238E27FC236}">
                <a16:creationId xmlns:a16="http://schemas.microsoft.com/office/drawing/2014/main" id="{381597AC-2153-7D30-5A1F-800DA838296B}"/>
              </a:ext>
            </a:extLst>
          </p:cNvPr>
          <p:cNvSpPr txBox="1"/>
          <p:nvPr/>
        </p:nvSpPr>
        <p:spPr>
          <a:xfrm>
            <a:off x="3417751" y="2888308"/>
            <a:ext cx="6094476" cy="461665"/>
          </a:xfrm>
          <a:prstGeom prst="rect">
            <a:avLst/>
          </a:prstGeom>
          <a:noFill/>
        </p:spPr>
        <p:txBody>
          <a:bodyPr wrap="square">
            <a:spAutoFit/>
          </a:bodyPr>
          <a:lstStyle/>
          <a:p>
            <a:pPr marL="9525">
              <a:spcBef>
                <a:spcPts val="1270"/>
              </a:spcBef>
            </a:pPr>
            <a:r>
              <a:rPr lang="fr-FR" sz="2400" dirty="0">
                <a:solidFill>
                  <a:srgbClr val="414141"/>
                </a:solidFill>
                <a:latin typeface="Verdana"/>
              </a:rPr>
              <a:t>Contexte et Objectifs</a:t>
            </a:r>
          </a:p>
        </p:txBody>
      </p:sp>
      <p:pic>
        <p:nvPicPr>
          <p:cNvPr id="14" name="Image 13" descr="Une image contenant art&#10;&#10;Le contenu généré par l’IA peut être incorrect.">
            <a:extLst>
              <a:ext uri="{FF2B5EF4-FFF2-40B4-BE49-F238E27FC236}">
                <a16:creationId xmlns:a16="http://schemas.microsoft.com/office/drawing/2014/main" id="{7C3209B5-F8C8-BDC2-5F8D-0B59FA08E6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2D99A073-2BF9-1F4A-5F05-4E31739F0CA5}"/>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noir, obscurité&#10;&#10;Le contenu généré par l’IA peut être incorrect.">
            <a:extLst>
              <a:ext uri="{FF2B5EF4-FFF2-40B4-BE49-F238E27FC236}">
                <a16:creationId xmlns:a16="http://schemas.microsoft.com/office/drawing/2014/main" id="{2A1E6C0C-3190-ED55-4E07-3267CA6FA01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99248" y="2213267"/>
            <a:ext cx="1811748" cy="1811748"/>
          </a:xfrm>
          <a:prstGeom prst="rect">
            <a:avLst/>
          </a:prstGeom>
        </p:spPr>
      </p:pic>
    </p:spTree>
    <p:extLst>
      <p:ext uri="{BB962C8B-B14F-4D97-AF65-F5344CB8AC3E}">
        <p14:creationId xmlns:p14="http://schemas.microsoft.com/office/powerpoint/2010/main" val="45644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F9122589-3127-DB29-97D2-146CB937B29D}"/>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F6DA62A3-6600-7664-B8D4-15396821FB2E}"/>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F8BDB66A-D4E8-610F-BD7E-728B8B658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E1B7F392-0D8B-7431-6E0B-63E1022D0399}"/>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CBC0D91D-80FC-5318-95A5-6DC7D4E996D1}"/>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31B11359-CD07-615C-483A-172D2E60EBDE}"/>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24EC5DF5-473D-813E-9917-4C8EDA5B105D}"/>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457A7474-FD92-82AA-36FF-68CE35D298BC}"/>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42590579-7348-A22A-A52D-F61A703616E6}"/>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C5F52E4F-AFB9-E2F5-8E4D-C0D54A9C0BE3}"/>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6D0DA5C7-0E73-2865-0563-3295C06FAA87}"/>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6CB6F8CC-4559-2508-FE17-4A7231BDBF56}"/>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CB7D8EE6-9E30-B4BA-1EA9-A57127D5BEB9}"/>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6D46FC75-BD1A-CFC0-A791-E0ED4C578871}"/>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C6552CC3-3CA9-5F65-335F-7444040DD686}"/>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147973A3-AAA8-2508-F78D-C885D07A7279}"/>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DA830025-08C6-94E4-7515-EFD456889267}"/>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A1050C87-B1E5-3163-F523-FFE3085912FE}"/>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52E0AC46-BCA1-7108-C154-B9961C5519AB}"/>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4662547B-DF2C-2805-8EEC-17792298266F}"/>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9FC03ED9-8ED4-762E-BBCE-A61C9F6FE790}"/>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EBA3BE42-FC42-9AC0-B882-62E1C0F9E3D5}"/>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9C5B991D-B352-5618-0B73-50C09C1A297E}"/>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B80985B6-FE5E-7D6E-4DA5-E6CA6D4CF5A5}"/>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201E57D8-AADF-1DF5-0153-23B43A09088B}"/>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26B27243-1055-7E07-6EBC-E98B6A58A1B5}"/>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BD58F614-B37F-E6BD-4191-C812DB53830F}"/>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BD9F7109-F267-72A6-C264-6C9F6FCBE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1E130A04-4E28-E551-9EFD-D48D1844E67C}"/>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7D347B1-8126-6B14-FD53-2CCEF0E9E58C}"/>
              </a:ext>
            </a:extLst>
          </p:cNvPr>
          <p:cNvSpPr txBox="1"/>
          <p:nvPr/>
        </p:nvSpPr>
        <p:spPr>
          <a:xfrm>
            <a:off x="3425428" y="2934474"/>
            <a:ext cx="6094476" cy="461665"/>
          </a:xfrm>
          <a:prstGeom prst="rect">
            <a:avLst/>
          </a:prstGeom>
          <a:noFill/>
        </p:spPr>
        <p:txBody>
          <a:bodyPr wrap="square">
            <a:spAutoFit/>
          </a:bodyPr>
          <a:lstStyle/>
          <a:p>
            <a:r>
              <a:rPr lang="fr-FR" sz="2400" dirty="0">
                <a:solidFill>
                  <a:srgbClr val="414141"/>
                </a:solidFill>
                <a:latin typeface="Verdana"/>
              </a:rPr>
              <a:t>Conclusion</a:t>
            </a:r>
          </a:p>
        </p:txBody>
      </p:sp>
      <p:pic>
        <p:nvPicPr>
          <p:cNvPr id="4" name="Image 3" descr="Une image contenant noir, obscurité&#10;&#10;Le contenu généré par l’IA peut être incorrect.">
            <a:extLst>
              <a:ext uri="{FF2B5EF4-FFF2-40B4-BE49-F238E27FC236}">
                <a16:creationId xmlns:a16="http://schemas.microsoft.com/office/drawing/2014/main" id="{868F63CF-0BDD-08E7-4D0A-018DF2D31EF5}"/>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35169" y="2311010"/>
            <a:ext cx="1575613" cy="1575613"/>
          </a:xfrm>
          <a:prstGeom prst="rect">
            <a:avLst/>
          </a:prstGeom>
        </p:spPr>
      </p:pic>
    </p:spTree>
    <p:extLst>
      <p:ext uri="{BB962C8B-B14F-4D97-AF65-F5344CB8AC3E}">
        <p14:creationId xmlns:p14="http://schemas.microsoft.com/office/powerpoint/2010/main" val="20000143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7C579-C133-8755-9241-ED41A74888D1}"/>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42F4D15B-86CA-59D2-01D1-E308FF0B5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081788DA-71B9-3B7D-17A8-D232C1EED3CE}"/>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4FA0D170-C5F4-3BF0-D8EA-7B2B200EA193}"/>
              </a:ext>
            </a:extLst>
          </p:cNvPr>
          <p:cNvSpPr txBox="1"/>
          <p:nvPr/>
        </p:nvSpPr>
        <p:spPr>
          <a:xfrm>
            <a:off x="839755" y="391406"/>
            <a:ext cx="10258841"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Conclusion</a:t>
            </a:r>
            <a:endParaRPr lang="fr-FR" sz="2800" dirty="0"/>
          </a:p>
        </p:txBody>
      </p:sp>
      <p:sp>
        <p:nvSpPr>
          <p:cNvPr id="3" name="ZoneTexte 2">
            <a:extLst>
              <a:ext uri="{FF2B5EF4-FFF2-40B4-BE49-F238E27FC236}">
                <a16:creationId xmlns:a16="http://schemas.microsoft.com/office/drawing/2014/main" id="{ADA5FD33-CA05-9E02-26F6-FCD7263278D1}"/>
              </a:ext>
            </a:extLst>
          </p:cNvPr>
          <p:cNvSpPr txBox="1"/>
          <p:nvPr/>
        </p:nvSpPr>
        <p:spPr>
          <a:xfrm>
            <a:off x="355897" y="1110701"/>
            <a:ext cx="11480206" cy="5232202"/>
          </a:xfrm>
          <a:prstGeom prst="rect">
            <a:avLst/>
          </a:prstGeom>
          <a:noFill/>
        </p:spPr>
        <p:txBody>
          <a:bodyPr wrap="square">
            <a:spAutoFit/>
          </a:bodyPr>
          <a:lstStyle/>
          <a:p>
            <a:pPr algn="l"/>
            <a:endParaRPr lang="fr-FR" sz="1200" b="0" i="0" u="none" strike="noStrike" baseline="0" dirty="0">
              <a:solidFill>
                <a:srgbClr val="000000"/>
              </a:solidFill>
              <a:latin typeface="Cambria" panose="02040503050406030204" pitchFamily="18" charset="0"/>
            </a:endParaRPr>
          </a:p>
          <a:p>
            <a:endParaRPr lang="fr-FR" sz="1200" b="0" i="0" u="none" strike="noStrike" baseline="0" dirty="0">
              <a:highlight>
                <a:srgbClr val="FFFF00"/>
              </a:highlight>
              <a:latin typeface="Cambria" panose="02040503050406030204" pitchFamily="18" charset="0"/>
            </a:endParaRPr>
          </a:p>
          <a:p>
            <a:r>
              <a:rPr lang="fr-FR" sz="1600" dirty="0">
                <a:solidFill>
                  <a:schemeClr val="bg2">
                    <a:lumMod val="25000"/>
                  </a:schemeClr>
                </a:solidFill>
                <a:latin typeface="Aptos Display" panose="020B0004020202020204" pitchFamily="34" charset="0"/>
              </a:rPr>
              <a:t>En conclusion, au niveau du la zone Grand Tunis, Tunisie Telecom se situe en 3éme position en adoptant la méthodologie de l’INT mais en optant la méthode de pondération ETSI ainsi que le classement par KPI, TT se classe la 2éme.</a:t>
            </a:r>
            <a:endParaRPr lang="fr-FR" sz="1600" dirty="0">
              <a:latin typeface="Cambria" panose="02040503050406030204" pitchFamily="18" charset="0"/>
            </a:endParaRPr>
          </a:p>
          <a:p>
            <a:pPr indent="-285750">
              <a:lnSpc>
                <a:spcPct val="150000"/>
              </a:lnSpc>
              <a:buClr>
                <a:schemeClr val="bg2">
                  <a:lumMod val="50000"/>
                </a:schemeClr>
              </a:buClr>
              <a:buFont typeface="Wingdings" panose="05000000000000000000" pitchFamily="2" charset="2"/>
              <a:buChar char="Ø"/>
            </a:pPr>
            <a:r>
              <a:rPr lang="fr-FR" sz="1600" b="1" dirty="0">
                <a:solidFill>
                  <a:schemeClr val="bg2">
                    <a:lumMod val="25000"/>
                  </a:schemeClr>
                </a:solidFill>
                <a:latin typeface="Aptos Display" panose="020B0004020202020204" pitchFamily="34" charset="0"/>
              </a:rPr>
              <a:t>Couverture radio : </a:t>
            </a:r>
          </a:p>
          <a:p>
            <a:pPr marL="1200150" lvl="2" indent="-285750">
              <a:lnSpc>
                <a:spcPct val="150000"/>
              </a:lnSpc>
              <a:buClr>
                <a:schemeClr val="bg2">
                  <a:lumMod val="50000"/>
                </a:schemeClr>
              </a:buClr>
              <a:buFont typeface="Wingdings" panose="05000000000000000000" pitchFamily="2" charset="2"/>
              <a:buChar char="ü"/>
            </a:pPr>
            <a:r>
              <a:rPr lang="fr-FR" sz="1600" dirty="0">
                <a:solidFill>
                  <a:schemeClr val="bg2">
                    <a:lumMod val="25000"/>
                  </a:schemeClr>
                </a:solidFill>
                <a:latin typeface="Aptos Display" panose="020B0004020202020204" pitchFamily="34" charset="0"/>
              </a:rPr>
              <a:t>Sur la zone du Grand Tunis, Tunisie Telecom (TT) présente la meilleure couverture radio pour l’ensemble des technologies 3G, 4G, ce qui garantit une bonne disponibilité du service sur la zone mesurée.</a:t>
            </a:r>
          </a:p>
          <a:p>
            <a:pPr marL="285750" indent="-285750">
              <a:lnSpc>
                <a:spcPct val="150000"/>
              </a:lnSpc>
              <a:buClr>
                <a:schemeClr val="bg2">
                  <a:lumMod val="50000"/>
                </a:schemeClr>
              </a:buClr>
              <a:buFont typeface="Wingdings" panose="05000000000000000000" pitchFamily="2" charset="2"/>
              <a:buChar char="Ø"/>
            </a:pPr>
            <a:r>
              <a:rPr lang="fr-FR" sz="1600" b="1" dirty="0">
                <a:solidFill>
                  <a:schemeClr val="bg2">
                    <a:lumMod val="25000"/>
                  </a:schemeClr>
                </a:solidFill>
                <a:latin typeface="Aptos Display" panose="020B0004020202020204" pitchFamily="34" charset="0"/>
              </a:rPr>
              <a:t>Service Voix :</a:t>
            </a:r>
          </a:p>
          <a:p>
            <a:pPr marL="1200150" lvl="2" indent="-285750">
              <a:lnSpc>
                <a:spcPct val="150000"/>
              </a:lnSpc>
              <a:buClr>
                <a:schemeClr val="bg2">
                  <a:lumMod val="50000"/>
                </a:schemeClr>
              </a:buClr>
              <a:buFont typeface="Wingdings" panose="05000000000000000000" pitchFamily="2" charset="2"/>
              <a:buChar char="ü"/>
            </a:pPr>
            <a:r>
              <a:rPr lang="fr-FR" sz="1600" dirty="0">
                <a:solidFill>
                  <a:schemeClr val="bg2">
                    <a:lumMod val="25000"/>
                  </a:schemeClr>
                </a:solidFill>
                <a:latin typeface="Aptos Display" panose="020B0004020202020204" pitchFamily="34" charset="0"/>
              </a:rPr>
              <a:t>Malgré un taux de call drop faible, TT présente une qualité vocale et un call setup time inférieurs à ceux des concurrents ; l’activation de l’AMR-WB et du VOLTE est recommandée pour améliorer les performances du service voix.</a:t>
            </a:r>
            <a:endParaRPr lang="fr-FR" sz="1400" b="0" i="0" u="none" strike="noStrike" baseline="0" dirty="0">
              <a:latin typeface="Cambria" panose="02040503050406030204" pitchFamily="18" charset="0"/>
            </a:endParaRPr>
          </a:p>
          <a:p>
            <a:pPr marL="285750" indent="-285750">
              <a:lnSpc>
                <a:spcPct val="150000"/>
              </a:lnSpc>
              <a:buClr>
                <a:schemeClr val="bg2">
                  <a:lumMod val="50000"/>
                </a:schemeClr>
              </a:buClr>
              <a:buFont typeface="Wingdings" panose="05000000000000000000" pitchFamily="2" charset="2"/>
              <a:buChar char="Ø"/>
            </a:pPr>
            <a:r>
              <a:rPr lang="fr-FR" sz="1600" b="1" dirty="0">
                <a:solidFill>
                  <a:schemeClr val="bg2">
                    <a:lumMod val="25000"/>
                  </a:schemeClr>
                </a:solidFill>
                <a:latin typeface="Aptos Display" panose="020B0004020202020204" pitchFamily="34" charset="0"/>
              </a:rPr>
              <a:t>Service data </a:t>
            </a:r>
            <a:r>
              <a:rPr lang="fr-FR" sz="1400" b="1" dirty="0">
                <a:solidFill>
                  <a:schemeClr val="bg2">
                    <a:lumMod val="25000"/>
                  </a:schemeClr>
                </a:solidFill>
                <a:latin typeface="Aptos Display" panose="020B0004020202020204" pitchFamily="34" charset="0"/>
              </a:rPr>
              <a:t>:</a:t>
            </a:r>
          </a:p>
          <a:p>
            <a:pPr marL="1200150" lvl="2" indent="-285750">
              <a:lnSpc>
                <a:spcPct val="150000"/>
              </a:lnSpc>
              <a:buClr>
                <a:schemeClr val="bg2">
                  <a:lumMod val="50000"/>
                </a:schemeClr>
              </a:buClr>
              <a:buFont typeface="Wingdings" panose="05000000000000000000" pitchFamily="2" charset="2"/>
              <a:buChar char="ü"/>
            </a:pPr>
            <a:r>
              <a:rPr lang="fr-FR" sz="1600" b="1" u="sng" dirty="0">
                <a:solidFill>
                  <a:schemeClr val="bg2">
                    <a:lumMod val="25000"/>
                  </a:schemeClr>
                </a:solidFill>
                <a:latin typeface="Aptos Display" panose="020B0004020202020204" pitchFamily="34" charset="0"/>
              </a:rPr>
              <a:t>4G:</a:t>
            </a:r>
            <a:r>
              <a:rPr lang="fr-FR" sz="1600" dirty="0">
                <a:solidFill>
                  <a:schemeClr val="bg2">
                    <a:lumMod val="25000"/>
                  </a:schemeClr>
                </a:solidFill>
                <a:latin typeface="Aptos Display" panose="020B0004020202020204" pitchFamily="34" charset="0"/>
              </a:rPr>
              <a:t> TT affiche un débit moyen 4G supérieur à 30 Mbps (37,91% TT, 43,78% OO, 53,21% OR) sur le Grand Tunis, acceptable mais inférieur aux concurrents, ce qui justifie la nécessité la </a:t>
            </a:r>
            <a:r>
              <a:rPr lang="fr-FR" sz="1600" dirty="0" err="1">
                <a:solidFill>
                  <a:schemeClr val="bg2">
                    <a:lumMod val="25000"/>
                  </a:schemeClr>
                </a:solidFill>
                <a:latin typeface="Aptos Display" panose="020B0004020202020204" pitchFamily="34" charset="0"/>
              </a:rPr>
              <a:t>refarming</a:t>
            </a:r>
            <a:r>
              <a:rPr lang="fr-FR" sz="1600" dirty="0">
                <a:solidFill>
                  <a:schemeClr val="bg2">
                    <a:lumMod val="25000"/>
                  </a:schemeClr>
                </a:solidFill>
                <a:latin typeface="Aptos Display" panose="020B0004020202020204" pitchFamily="34" charset="0"/>
              </a:rPr>
              <a:t> de la bande 2100 pour améliorer la capacité et les débits.</a:t>
            </a:r>
          </a:p>
          <a:p>
            <a:pPr marL="1200150" lvl="2" indent="-285750">
              <a:lnSpc>
                <a:spcPct val="150000"/>
              </a:lnSpc>
              <a:buClr>
                <a:schemeClr val="bg2">
                  <a:lumMod val="50000"/>
                </a:schemeClr>
              </a:buClr>
              <a:buFont typeface="Wingdings" panose="05000000000000000000" pitchFamily="2" charset="2"/>
              <a:buChar char="ü"/>
            </a:pPr>
            <a:r>
              <a:rPr lang="fr-FR" sz="1600" b="1" u="sng" dirty="0">
                <a:solidFill>
                  <a:schemeClr val="bg2">
                    <a:lumMod val="25000"/>
                  </a:schemeClr>
                </a:solidFill>
                <a:latin typeface="Aptos Display" panose="020B0004020202020204" pitchFamily="34" charset="0"/>
              </a:rPr>
              <a:t>5G: </a:t>
            </a:r>
            <a:r>
              <a:rPr lang="fr-FR" sz="1600" dirty="0">
                <a:solidFill>
                  <a:schemeClr val="bg2">
                    <a:lumMod val="25000"/>
                  </a:schemeClr>
                </a:solidFill>
                <a:latin typeface="Aptos Display" panose="020B0004020202020204" pitchFamily="34" charset="0"/>
              </a:rPr>
              <a:t>Environ 51 % du trafic data de TT est véhiculé sur la 5G sur le Grand Tunis (46% OO, 42% OR) .</a:t>
            </a:r>
            <a:endParaRPr lang="fr-FR" sz="1400" b="1" dirty="0">
              <a:solidFill>
                <a:schemeClr val="bg2">
                  <a:lumMod val="25000"/>
                </a:schemeClr>
              </a:solidFill>
              <a:latin typeface="Aptos Display" panose="020B0004020202020204" pitchFamily="34" charset="0"/>
            </a:endParaRPr>
          </a:p>
          <a:p>
            <a:endParaRPr lang="fr-FR" sz="1400" b="0" i="0" u="none" strike="noStrike" baseline="0" dirty="0">
              <a:latin typeface="Cambria" panose="02040503050406030204" pitchFamily="18" charset="0"/>
            </a:endParaRPr>
          </a:p>
        </p:txBody>
      </p:sp>
      <p:pic>
        <p:nvPicPr>
          <p:cNvPr id="2" name="Image 1" descr="Une image contenant capture d’écran, conception&#10;&#10;Le contenu généré par l’IA peut être incorrect.">
            <a:extLst>
              <a:ext uri="{FF2B5EF4-FFF2-40B4-BE49-F238E27FC236}">
                <a16:creationId xmlns:a16="http://schemas.microsoft.com/office/drawing/2014/main" id="{B4D44E87-1923-EC2E-2DE8-2829878DB8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9935" y="5590164"/>
            <a:ext cx="391299" cy="391299"/>
          </a:xfrm>
          <a:prstGeom prst="rect">
            <a:avLst/>
          </a:prstGeom>
        </p:spPr>
      </p:pic>
      <p:pic>
        <p:nvPicPr>
          <p:cNvPr id="4" name="Image 3" descr="Une image contenant conception&#10;&#10;Le contenu généré par l’IA peut être incorrect.">
            <a:extLst>
              <a:ext uri="{FF2B5EF4-FFF2-40B4-BE49-F238E27FC236}">
                <a16:creationId xmlns:a16="http://schemas.microsoft.com/office/drawing/2014/main" id="{8C81B599-05BA-F56E-7E02-314A3CCFAAA5}"/>
              </a:ext>
            </a:extLst>
          </p:cNvPr>
          <p:cNvPicPr>
            <a:picLocks noChangeAspect="1"/>
          </p:cNvPicPr>
          <p:nvPr/>
        </p:nvPicPr>
        <p:blipFill>
          <a:blip r:embed="rId5"/>
          <a:stretch>
            <a:fillRect/>
          </a:stretch>
        </p:blipFill>
        <p:spPr>
          <a:xfrm>
            <a:off x="11429640" y="1798287"/>
            <a:ext cx="488405" cy="473454"/>
          </a:xfrm>
          <a:prstGeom prst="rect">
            <a:avLst/>
          </a:prstGeom>
        </p:spPr>
      </p:pic>
      <p:pic>
        <p:nvPicPr>
          <p:cNvPr id="6" name="Image 5" descr="Une image contenant conception&#10;&#10;Le contenu généré par l’IA peut être incorrect.">
            <a:extLst>
              <a:ext uri="{FF2B5EF4-FFF2-40B4-BE49-F238E27FC236}">
                <a16:creationId xmlns:a16="http://schemas.microsoft.com/office/drawing/2014/main" id="{1F7A38F6-19CC-FE36-A2C4-D4C2E14E6A50}"/>
              </a:ext>
            </a:extLst>
          </p:cNvPr>
          <p:cNvPicPr>
            <a:picLocks noChangeAspect="1"/>
          </p:cNvPicPr>
          <p:nvPr/>
        </p:nvPicPr>
        <p:blipFill>
          <a:blip r:embed="rId5"/>
          <a:stretch>
            <a:fillRect/>
          </a:stretch>
        </p:blipFill>
        <p:spPr>
          <a:xfrm>
            <a:off x="394325" y="5942948"/>
            <a:ext cx="488405" cy="473454"/>
          </a:xfrm>
          <a:prstGeom prst="rect">
            <a:avLst/>
          </a:prstGeom>
        </p:spPr>
      </p:pic>
    </p:spTree>
    <p:extLst>
      <p:ext uri="{BB962C8B-B14F-4D97-AF65-F5344CB8AC3E}">
        <p14:creationId xmlns:p14="http://schemas.microsoft.com/office/powerpoint/2010/main" val="4188014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454EA-3C55-962D-926E-8E51AF0DAB26}"/>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E278ECDE-019E-7176-B880-E9C26BA7A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4A2E8C7-0789-78F7-DADA-A5C0A578A5FC}"/>
              </a:ext>
            </a:extLst>
          </p:cNvPr>
          <p:cNvPicPr/>
          <p:nvPr/>
        </p:nvPicPr>
        <p:blipFill>
          <a:blip r:embed="rId3" cstate="print"/>
          <a:stretch>
            <a:fillRect/>
          </a:stretch>
        </p:blipFill>
        <p:spPr>
          <a:xfrm>
            <a:off x="183254" y="120204"/>
            <a:ext cx="1158240" cy="829932"/>
          </a:xfrm>
          <a:prstGeom prst="rect">
            <a:avLst/>
          </a:prstGeom>
        </p:spPr>
      </p:pic>
      <p:sp>
        <p:nvSpPr>
          <p:cNvPr id="8" name="ZoneTexte 7">
            <a:extLst>
              <a:ext uri="{FF2B5EF4-FFF2-40B4-BE49-F238E27FC236}">
                <a16:creationId xmlns:a16="http://schemas.microsoft.com/office/drawing/2014/main" id="{86C4C339-398E-8EBE-1CBB-8D4D15D16481}"/>
              </a:ext>
            </a:extLst>
          </p:cNvPr>
          <p:cNvSpPr txBox="1"/>
          <p:nvPr/>
        </p:nvSpPr>
        <p:spPr>
          <a:xfrm>
            <a:off x="981062" y="420212"/>
            <a:ext cx="10229875" cy="523220"/>
          </a:xfrm>
          <a:prstGeom prst="rect">
            <a:avLst/>
          </a:prstGeom>
          <a:noFill/>
        </p:spPr>
        <p:txBody>
          <a:bodyPr wrap="square">
            <a:spAutoFit/>
          </a:bodyPr>
          <a:lstStyle/>
          <a:p>
            <a:pPr algn="ctr"/>
            <a:r>
              <a:rPr lang="fr-FR" sz="2800" b="1" dirty="0">
                <a:solidFill>
                  <a:schemeClr val="bg2">
                    <a:lumMod val="25000"/>
                  </a:schemeClr>
                </a:solidFill>
                <a:latin typeface="Aptos Display" panose="020B0004020202020204" pitchFamily="34" charset="0"/>
              </a:rPr>
              <a:t>Zone de faiblesse de couverture et recommandations</a:t>
            </a:r>
          </a:p>
        </p:txBody>
      </p:sp>
      <p:pic>
        <p:nvPicPr>
          <p:cNvPr id="20" name="Image 19" descr="Une image contenant capture d’écran, conception&#10;&#10;Le contenu généré par l’IA peut être incorrect.">
            <a:extLst>
              <a:ext uri="{FF2B5EF4-FFF2-40B4-BE49-F238E27FC236}">
                <a16:creationId xmlns:a16="http://schemas.microsoft.com/office/drawing/2014/main" id="{B9532C3D-66FE-87E1-30B4-894D9C6656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075" y="6000711"/>
            <a:ext cx="391299" cy="391299"/>
          </a:xfrm>
          <a:prstGeom prst="rect">
            <a:avLst/>
          </a:prstGeom>
        </p:spPr>
      </p:pic>
      <p:pic>
        <p:nvPicPr>
          <p:cNvPr id="21" name="Image 20" descr="Une image contenant capture d’écran, conception&#10;&#10;Le contenu généré par l’IA peut être incorrect.">
            <a:extLst>
              <a:ext uri="{FF2B5EF4-FFF2-40B4-BE49-F238E27FC236}">
                <a16:creationId xmlns:a16="http://schemas.microsoft.com/office/drawing/2014/main" id="{EEEBA28F-FC77-FD55-900C-1738EF9AC3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09666" y="1401804"/>
            <a:ext cx="391299" cy="391299"/>
          </a:xfrm>
          <a:prstGeom prst="rect">
            <a:avLst/>
          </a:prstGeom>
        </p:spPr>
      </p:pic>
      <p:pic>
        <p:nvPicPr>
          <p:cNvPr id="2" name="Image 1" descr="Une image contenant carte, texte, atlas&#10;&#10;Le contenu généré par l’IA peut être incorrect.">
            <a:extLst>
              <a:ext uri="{FF2B5EF4-FFF2-40B4-BE49-F238E27FC236}">
                <a16:creationId xmlns:a16="http://schemas.microsoft.com/office/drawing/2014/main" id="{56AD0665-3BB6-BCBA-02EF-8C685034C6E2}"/>
              </a:ext>
            </a:extLst>
          </p:cNvPr>
          <p:cNvPicPr>
            <a:picLocks noChangeAspect="1"/>
          </p:cNvPicPr>
          <p:nvPr/>
        </p:nvPicPr>
        <p:blipFill>
          <a:blip r:embed="rId5"/>
          <a:stretch>
            <a:fillRect/>
          </a:stretch>
        </p:blipFill>
        <p:spPr>
          <a:xfrm>
            <a:off x="2972753" y="1401804"/>
            <a:ext cx="4811222" cy="4820911"/>
          </a:xfrm>
          <a:prstGeom prst="rect">
            <a:avLst/>
          </a:prstGeom>
        </p:spPr>
      </p:pic>
      <p:pic>
        <p:nvPicPr>
          <p:cNvPr id="3" name="Image 2" descr="Une image contenant texte, Police, capture d’écran, nombre&#10;&#10;Le contenu généré par l’IA peut être incorrect.">
            <a:extLst>
              <a:ext uri="{FF2B5EF4-FFF2-40B4-BE49-F238E27FC236}">
                <a16:creationId xmlns:a16="http://schemas.microsoft.com/office/drawing/2014/main" id="{258CF362-F87D-2115-5F86-22F3B05FC021}"/>
              </a:ext>
            </a:extLst>
          </p:cNvPr>
          <p:cNvPicPr>
            <a:picLocks noChangeAspect="1"/>
          </p:cNvPicPr>
          <p:nvPr/>
        </p:nvPicPr>
        <p:blipFill>
          <a:blip r:embed="rId6"/>
          <a:stretch>
            <a:fillRect/>
          </a:stretch>
        </p:blipFill>
        <p:spPr>
          <a:xfrm>
            <a:off x="3061256" y="5174993"/>
            <a:ext cx="2214391" cy="1021367"/>
          </a:xfrm>
          <a:prstGeom prst="rect">
            <a:avLst/>
          </a:prstGeom>
        </p:spPr>
      </p:pic>
      <p:sp>
        <p:nvSpPr>
          <p:cNvPr id="4" name="Ellipse 3">
            <a:extLst>
              <a:ext uri="{FF2B5EF4-FFF2-40B4-BE49-F238E27FC236}">
                <a16:creationId xmlns:a16="http://schemas.microsoft.com/office/drawing/2014/main" id="{4882ECD4-DC08-BEFD-8FB3-4FD6E55A0123}"/>
              </a:ext>
            </a:extLst>
          </p:cNvPr>
          <p:cNvSpPr/>
          <p:nvPr/>
        </p:nvSpPr>
        <p:spPr>
          <a:xfrm>
            <a:off x="6609144" y="5521124"/>
            <a:ext cx="763929" cy="619246"/>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3E4C477A-5CD9-8104-0496-0BACA3B6C2E9}"/>
              </a:ext>
            </a:extLst>
          </p:cNvPr>
          <p:cNvSpPr/>
          <p:nvPr/>
        </p:nvSpPr>
        <p:spPr>
          <a:xfrm>
            <a:off x="7309412" y="4411297"/>
            <a:ext cx="281650" cy="39219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BFA6A7D7-B5C0-66F3-AB09-88B436890F29}"/>
              </a:ext>
            </a:extLst>
          </p:cNvPr>
          <p:cNvSpPr/>
          <p:nvPr/>
        </p:nvSpPr>
        <p:spPr>
          <a:xfrm>
            <a:off x="5656170" y="4442159"/>
            <a:ext cx="281650" cy="39219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BEB525D3-204C-E4F7-9106-1919A52DBC47}"/>
              </a:ext>
            </a:extLst>
          </p:cNvPr>
          <p:cNvSpPr/>
          <p:nvPr/>
        </p:nvSpPr>
        <p:spPr>
          <a:xfrm>
            <a:off x="5604083" y="2034642"/>
            <a:ext cx="281650" cy="39219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1525B535-27C2-292A-6272-3FDB5865321E}"/>
              </a:ext>
            </a:extLst>
          </p:cNvPr>
          <p:cNvSpPr/>
          <p:nvPr/>
        </p:nvSpPr>
        <p:spPr>
          <a:xfrm>
            <a:off x="3875607" y="2800496"/>
            <a:ext cx="281650" cy="39219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1AA57667-0384-F163-12A8-36A41AC8EBE0}"/>
              </a:ext>
            </a:extLst>
          </p:cNvPr>
          <p:cNvSpPr/>
          <p:nvPr/>
        </p:nvSpPr>
        <p:spPr>
          <a:xfrm>
            <a:off x="4653036" y="3705249"/>
            <a:ext cx="281650" cy="392197"/>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80BB7874-1C35-86A8-68AC-7BE622075E87}"/>
              </a:ext>
            </a:extLst>
          </p:cNvPr>
          <p:cNvSpPr txBox="1"/>
          <p:nvPr/>
        </p:nvSpPr>
        <p:spPr>
          <a:xfrm>
            <a:off x="7454096" y="4705109"/>
            <a:ext cx="376177" cy="253916"/>
          </a:xfrm>
          <a:prstGeom prst="rect">
            <a:avLst/>
          </a:prstGeom>
          <a:noFill/>
        </p:spPr>
        <p:txBody>
          <a:bodyPr wrap="square" rtlCol="0">
            <a:spAutoFit/>
          </a:bodyPr>
          <a:lstStyle/>
          <a:p>
            <a:r>
              <a:rPr lang="fr-FR" sz="1050" dirty="0"/>
              <a:t>P1</a:t>
            </a:r>
          </a:p>
        </p:txBody>
      </p:sp>
    </p:spTree>
    <p:extLst>
      <p:ext uri="{BB962C8B-B14F-4D97-AF65-F5344CB8AC3E}">
        <p14:creationId xmlns:p14="http://schemas.microsoft.com/office/powerpoint/2010/main" val="1842622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6E3323-D406-7239-05A4-3F0FDB912D6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B08E3562-C8AC-31F8-CC19-0929FB003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DDDD55C-6009-BF52-A8D9-F6256A9BA87B}"/>
              </a:ext>
            </a:extLst>
          </p:cNvPr>
          <p:cNvPicPr/>
          <p:nvPr/>
        </p:nvPicPr>
        <p:blipFill>
          <a:blip r:embed="rId3" cstate="print"/>
          <a:stretch>
            <a:fillRect/>
          </a:stretch>
        </p:blipFill>
        <p:spPr>
          <a:xfrm>
            <a:off x="183254" y="120204"/>
            <a:ext cx="1158240" cy="829932"/>
          </a:xfrm>
          <a:prstGeom prst="rect">
            <a:avLst/>
          </a:prstGeom>
        </p:spPr>
      </p:pic>
      <p:sp>
        <p:nvSpPr>
          <p:cNvPr id="8" name="ZoneTexte 7">
            <a:extLst>
              <a:ext uri="{FF2B5EF4-FFF2-40B4-BE49-F238E27FC236}">
                <a16:creationId xmlns:a16="http://schemas.microsoft.com/office/drawing/2014/main" id="{050D61E3-B6B3-8893-293C-FDA31E1AE6F5}"/>
              </a:ext>
            </a:extLst>
          </p:cNvPr>
          <p:cNvSpPr txBox="1"/>
          <p:nvPr/>
        </p:nvSpPr>
        <p:spPr>
          <a:xfrm>
            <a:off x="981062" y="420212"/>
            <a:ext cx="10229875" cy="523220"/>
          </a:xfrm>
          <a:prstGeom prst="rect">
            <a:avLst/>
          </a:prstGeom>
          <a:noFill/>
        </p:spPr>
        <p:txBody>
          <a:bodyPr wrap="square">
            <a:spAutoFit/>
          </a:bodyPr>
          <a:lstStyle/>
          <a:p>
            <a:pPr algn="ctr"/>
            <a:r>
              <a:rPr lang="fr-FR" sz="2800" b="1" dirty="0">
                <a:solidFill>
                  <a:schemeClr val="bg2">
                    <a:lumMod val="25000"/>
                  </a:schemeClr>
                </a:solidFill>
                <a:latin typeface="Aptos Display" panose="020B0004020202020204" pitchFamily="34" charset="0"/>
              </a:rPr>
              <a:t>Zone de faiblesse de couverture et recommandations</a:t>
            </a:r>
          </a:p>
        </p:txBody>
      </p:sp>
      <p:pic>
        <p:nvPicPr>
          <p:cNvPr id="9" name="Image 8">
            <a:extLst>
              <a:ext uri="{FF2B5EF4-FFF2-40B4-BE49-F238E27FC236}">
                <a16:creationId xmlns:a16="http://schemas.microsoft.com/office/drawing/2014/main" id="{F4720554-ACFB-BB6C-2967-6240F84E9255}"/>
              </a:ext>
            </a:extLst>
          </p:cNvPr>
          <p:cNvPicPr>
            <a:picLocks noChangeAspect="1"/>
          </p:cNvPicPr>
          <p:nvPr/>
        </p:nvPicPr>
        <p:blipFill>
          <a:blip r:embed="rId4"/>
          <a:stretch>
            <a:fillRect/>
          </a:stretch>
        </p:blipFill>
        <p:spPr>
          <a:xfrm>
            <a:off x="515037" y="1773156"/>
            <a:ext cx="4885795" cy="3574517"/>
          </a:xfrm>
          <a:prstGeom prst="rect">
            <a:avLst/>
          </a:prstGeom>
        </p:spPr>
      </p:pic>
      <p:pic>
        <p:nvPicPr>
          <p:cNvPr id="14" name="Image 13">
            <a:extLst>
              <a:ext uri="{FF2B5EF4-FFF2-40B4-BE49-F238E27FC236}">
                <a16:creationId xmlns:a16="http://schemas.microsoft.com/office/drawing/2014/main" id="{3A6E773B-F9B4-1A37-4B61-C4F928BB12CE}"/>
              </a:ext>
            </a:extLst>
          </p:cNvPr>
          <p:cNvPicPr>
            <a:picLocks noChangeAspect="1"/>
          </p:cNvPicPr>
          <p:nvPr/>
        </p:nvPicPr>
        <p:blipFill>
          <a:blip r:embed="rId5"/>
          <a:stretch>
            <a:fillRect/>
          </a:stretch>
        </p:blipFill>
        <p:spPr>
          <a:xfrm>
            <a:off x="7171120" y="1597454"/>
            <a:ext cx="3443884" cy="3925920"/>
          </a:xfrm>
          <a:prstGeom prst="rect">
            <a:avLst/>
          </a:prstGeom>
        </p:spPr>
      </p:pic>
      <p:sp>
        <p:nvSpPr>
          <p:cNvPr id="15" name="TextBox 28">
            <a:extLst>
              <a:ext uri="{FF2B5EF4-FFF2-40B4-BE49-F238E27FC236}">
                <a16:creationId xmlns:a16="http://schemas.microsoft.com/office/drawing/2014/main" id="{18BCFD2A-E5E2-86EC-7536-EED4403EFAC0}"/>
              </a:ext>
            </a:extLst>
          </p:cNvPr>
          <p:cNvSpPr txBox="1"/>
          <p:nvPr/>
        </p:nvSpPr>
        <p:spPr>
          <a:xfrm>
            <a:off x="6880189" y="5692651"/>
            <a:ext cx="4025745" cy="338554"/>
          </a:xfrm>
          <a:prstGeom prst="rect">
            <a:avLst/>
          </a:prstGeom>
          <a:noFill/>
        </p:spPr>
        <p:txBody>
          <a:bodyPr wrap="square" rtlCol="0">
            <a:spAutoFit/>
          </a:bodyPr>
          <a:lstStyle/>
          <a:p>
            <a:pPr marL="12700" algn="ctr"/>
            <a:r>
              <a:rPr lang="fr-FR" sz="1600" dirty="0">
                <a:solidFill>
                  <a:schemeClr val="bg2">
                    <a:lumMod val="25000"/>
                  </a:schemeClr>
                </a:solidFill>
                <a:latin typeface="Aptos Display" panose="020B0004020202020204" pitchFamily="34" charset="0"/>
              </a:rPr>
              <a:t>Zone 2 :C35</a:t>
            </a:r>
            <a:r>
              <a:rPr lang="fr-FR" sz="1600" dirty="0">
                <a:solidFill>
                  <a:schemeClr val="bg2">
                    <a:lumMod val="25000"/>
                  </a:schemeClr>
                </a:solidFill>
                <a:latin typeface="Aptos Display" panose="020B0004020202020204" pitchFamily="34" charset="0"/>
                <a:sym typeface="Wingdings" panose="05000000000000000000" pitchFamily="2" charset="2"/>
              </a:rPr>
              <a:t> Ajout d’un site</a:t>
            </a:r>
          </a:p>
        </p:txBody>
      </p:sp>
      <p:sp>
        <p:nvSpPr>
          <p:cNvPr id="17" name="ZoneTexte 16">
            <a:extLst>
              <a:ext uri="{FF2B5EF4-FFF2-40B4-BE49-F238E27FC236}">
                <a16:creationId xmlns:a16="http://schemas.microsoft.com/office/drawing/2014/main" id="{C2009D9F-00AF-7E47-FE67-E46444D74DE2}"/>
              </a:ext>
            </a:extLst>
          </p:cNvPr>
          <p:cNvSpPr txBox="1"/>
          <p:nvPr/>
        </p:nvSpPr>
        <p:spPr>
          <a:xfrm>
            <a:off x="183254" y="5523374"/>
            <a:ext cx="6097554" cy="338554"/>
          </a:xfrm>
          <a:prstGeom prst="rect">
            <a:avLst/>
          </a:prstGeom>
          <a:noFill/>
        </p:spPr>
        <p:txBody>
          <a:bodyPr wrap="square">
            <a:spAutoFit/>
          </a:bodyPr>
          <a:lstStyle/>
          <a:p>
            <a:pPr marL="12700" algn="ctr"/>
            <a:r>
              <a:rPr lang="fr-FR" sz="1600" dirty="0">
                <a:solidFill>
                  <a:schemeClr val="bg2">
                    <a:lumMod val="25000"/>
                  </a:schemeClr>
                </a:solidFill>
                <a:latin typeface="Aptos Display" panose="020B0004020202020204" pitchFamily="34" charset="0"/>
              </a:rPr>
              <a:t>Zone 1 :Caserne </a:t>
            </a:r>
            <a:r>
              <a:rPr lang="fr-FR" sz="1600" dirty="0" err="1">
                <a:solidFill>
                  <a:schemeClr val="bg2">
                    <a:lumMod val="25000"/>
                  </a:schemeClr>
                </a:solidFill>
                <a:latin typeface="Aptos Display" panose="020B0004020202020204" pitchFamily="34" charset="0"/>
              </a:rPr>
              <a:t>sejoumi</a:t>
            </a:r>
            <a:r>
              <a:rPr lang="fr-FR" sz="1600" dirty="0">
                <a:solidFill>
                  <a:schemeClr val="bg2">
                    <a:lumMod val="25000"/>
                  </a:schemeClr>
                </a:solidFill>
                <a:latin typeface="Aptos Display" panose="020B0004020202020204" pitchFamily="34" charset="0"/>
                <a:sym typeface="Wingdings" panose="05000000000000000000" pitchFamily="2" charset="2"/>
              </a:rPr>
              <a:t> Ajout d’un site</a:t>
            </a:r>
          </a:p>
        </p:txBody>
      </p:sp>
      <p:pic>
        <p:nvPicPr>
          <p:cNvPr id="20" name="Image 19" descr="Une image contenant capture d’écran, conception&#10;&#10;Le contenu généré par l’IA peut être incorrect.">
            <a:extLst>
              <a:ext uri="{FF2B5EF4-FFF2-40B4-BE49-F238E27FC236}">
                <a16:creationId xmlns:a16="http://schemas.microsoft.com/office/drawing/2014/main" id="{6784B89E-0D63-45A9-F046-C1FF186CA6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75" y="6000711"/>
            <a:ext cx="391299" cy="391299"/>
          </a:xfrm>
          <a:prstGeom prst="rect">
            <a:avLst/>
          </a:prstGeom>
        </p:spPr>
      </p:pic>
      <p:pic>
        <p:nvPicPr>
          <p:cNvPr id="21" name="Image 20" descr="Une image contenant capture d’écran, conception&#10;&#10;Le contenu généré par l’IA peut être incorrect.">
            <a:extLst>
              <a:ext uri="{FF2B5EF4-FFF2-40B4-BE49-F238E27FC236}">
                <a16:creationId xmlns:a16="http://schemas.microsoft.com/office/drawing/2014/main" id="{D7522886-D68D-885B-D514-52BD1CC527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9666" y="1401804"/>
            <a:ext cx="391299" cy="391299"/>
          </a:xfrm>
          <a:prstGeom prst="rect">
            <a:avLst/>
          </a:prstGeom>
        </p:spPr>
      </p:pic>
    </p:spTree>
    <p:extLst>
      <p:ext uri="{BB962C8B-B14F-4D97-AF65-F5344CB8AC3E}">
        <p14:creationId xmlns:p14="http://schemas.microsoft.com/office/powerpoint/2010/main" val="4055832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A6217-D6CB-8280-FF39-DB83FD1C34DE}"/>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F33C5DFD-9257-E210-30CB-A32014FB1E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A452EFF-E62C-4B16-CE58-7ACD2BF0CC23}"/>
              </a:ext>
            </a:extLst>
          </p:cNvPr>
          <p:cNvPicPr/>
          <p:nvPr/>
        </p:nvPicPr>
        <p:blipFill>
          <a:blip r:embed="rId3" cstate="print"/>
          <a:stretch>
            <a:fillRect/>
          </a:stretch>
        </p:blipFill>
        <p:spPr>
          <a:xfrm>
            <a:off x="183254" y="120204"/>
            <a:ext cx="1158240" cy="829932"/>
          </a:xfrm>
          <a:prstGeom prst="rect">
            <a:avLst/>
          </a:prstGeom>
        </p:spPr>
      </p:pic>
      <p:pic>
        <p:nvPicPr>
          <p:cNvPr id="6" name="Image 5">
            <a:extLst>
              <a:ext uri="{FF2B5EF4-FFF2-40B4-BE49-F238E27FC236}">
                <a16:creationId xmlns:a16="http://schemas.microsoft.com/office/drawing/2014/main" id="{82FEEF99-00AB-7382-92D1-15C4AC3EAE02}"/>
              </a:ext>
            </a:extLst>
          </p:cNvPr>
          <p:cNvPicPr>
            <a:picLocks noChangeAspect="1"/>
          </p:cNvPicPr>
          <p:nvPr/>
        </p:nvPicPr>
        <p:blipFill>
          <a:blip r:embed="rId4"/>
          <a:stretch>
            <a:fillRect/>
          </a:stretch>
        </p:blipFill>
        <p:spPr>
          <a:xfrm>
            <a:off x="762374" y="1908359"/>
            <a:ext cx="5040085" cy="3041282"/>
          </a:xfrm>
          <a:prstGeom prst="rect">
            <a:avLst/>
          </a:prstGeom>
        </p:spPr>
      </p:pic>
      <p:sp>
        <p:nvSpPr>
          <p:cNvPr id="7" name="TextBox 28">
            <a:extLst>
              <a:ext uri="{FF2B5EF4-FFF2-40B4-BE49-F238E27FC236}">
                <a16:creationId xmlns:a16="http://schemas.microsoft.com/office/drawing/2014/main" id="{0F0AE9D2-DDB3-3273-BF0D-A9924FB5C098}"/>
              </a:ext>
            </a:extLst>
          </p:cNvPr>
          <p:cNvSpPr txBox="1"/>
          <p:nvPr/>
        </p:nvSpPr>
        <p:spPr>
          <a:xfrm>
            <a:off x="955686" y="5362644"/>
            <a:ext cx="4846773"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Zone 3 :</a:t>
            </a:r>
            <a:r>
              <a:rPr lang="fr-FR" dirty="0" err="1">
                <a:solidFill>
                  <a:schemeClr val="bg2">
                    <a:lumMod val="25000"/>
                  </a:schemeClr>
                </a:solidFill>
                <a:latin typeface="Aptos Display" panose="020B0004020202020204" pitchFamily="34" charset="0"/>
              </a:rPr>
              <a:t>Dkhila</a:t>
            </a:r>
            <a:r>
              <a:rPr lang="fr-FR" dirty="0">
                <a:solidFill>
                  <a:schemeClr val="bg2">
                    <a:lumMod val="25000"/>
                  </a:schemeClr>
                </a:solidFill>
                <a:latin typeface="Aptos Display" panose="020B0004020202020204" pitchFamily="34" charset="0"/>
                <a:sym typeface="Wingdings" panose="05000000000000000000" pitchFamily="2" charset="2"/>
              </a:rPr>
              <a:t> Ajout d’un répéteur</a:t>
            </a:r>
          </a:p>
        </p:txBody>
      </p:sp>
      <p:sp>
        <p:nvSpPr>
          <p:cNvPr id="10" name="TextBox 28">
            <a:extLst>
              <a:ext uri="{FF2B5EF4-FFF2-40B4-BE49-F238E27FC236}">
                <a16:creationId xmlns:a16="http://schemas.microsoft.com/office/drawing/2014/main" id="{9384A28D-4DBD-99E7-080A-48682D8935B3}"/>
              </a:ext>
            </a:extLst>
          </p:cNvPr>
          <p:cNvSpPr txBox="1"/>
          <p:nvPr/>
        </p:nvSpPr>
        <p:spPr>
          <a:xfrm>
            <a:off x="6770421" y="5362644"/>
            <a:ext cx="4860813" cy="369332"/>
          </a:xfrm>
          <a:prstGeom prst="rect">
            <a:avLst/>
          </a:prstGeom>
          <a:noFill/>
        </p:spPr>
        <p:txBody>
          <a:bodyPr wrap="square" rtlCol="0">
            <a:spAutoFit/>
          </a:bodyPr>
          <a:lstStyle/>
          <a:p>
            <a:pPr algn="ctr"/>
            <a:r>
              <a:rPr lang="fr-FR" dirty="0">
                <a:solidFill>
                  <a:schemeClr val="bg2">
                    <a:lumMod val="25000"/>
                  </a:schemeClr>
                </a:solidFill>
                <a:latin typeface="Aptos Display" panose="020B0004020202020204" pitchFamily="34" charset="0"/>
              </a:rPr>
              <a:t>Zone 4 :A3</a:t>
            </a:r>
            <a:r>
              <a:rPr lang="fr-FR" dirty="0">
                <a:solidFill>
                  <a:schemeClr val="bg2">
                    <a:lumMod val="25000"/>
                  </a:schemeClr>
                </a:solidFill>
                <a:latin typeface="Aptos Display" panose="020B0004020202020204" pitchFamily="34" charset="0"/>
                <a:sym typeface="Wingdings" panose="05000000000000000000" pitchFamily="2" charset="2"/>
              </a:rPr>
              <a:t> Ajout d’un répéteur</a:t>
            </a:r>
            <a:endParaRPr lang="fr-FR" dirty="0">
              <a:solidFill>
                <a:schemeClr val="bg2">
                  <a:lumMod val="25000"/>
                </a:schemeClr>
              </a:solidFill>
              <a:latin typeface="Aptos Display" panose="020B0004020202020204" pitchFamily="34" charset="0"/>
            </a:endParaRPr>
          </a:p>
        </p:txBody>
      </p:sp>
      <p:pic>
        <p:nvPicPr>
          <p:cNvPr id="12" name="Image 11">
            <a:extLst>
              <a:ext uri="{FF2B5EF4-FFF2-40B4-BE49-F238E27FC236}">
                <a16:creationId xmlns:a16="http://schemas.microsoft.com/office/drawing/2014/main" id="{90F46BA0-6C5B-8961-F93B-E6769A74F4AE}"/>
              </a:ext>
            </a:extLst>
          </p:cNvPr>
          <p:cNvPicPr>
            <a:picLocks noChangeAspect="1"/>
          </p:cNvPicPr>
          <p:nvPr/>
        </p:nvPicPr>
        <p:blipFill>
          <a:blip r:embed="rId5"/>
          <a:stretch>
            <a:fillRect/>
          </a:stretch>
        </p:blipFill>
        <p:spPr>
          <a:xfrm>
            <a:off x="6824000" y="1641352"/>
            <a:ext cx="4274596" cy="3575296"/>
          </a:xfrm>
          <a:prstGeom prst="rect">
            <a:avLst/>
          </a:prstGeom>
        </p:spPr>
      </p:pic>
      <p:sp>
        <p:nvSpPr>
          <p:cNvPr id="13" name="ZoneTexte 12">
            <a:extLst>
              <a:ext uri="{FF2B5EF4-FFF2-40B4-BE49-F238E27FC236}">
                <a16:creationId xmlns:a16="http://schemas.microsoft.com/office/drawing/2014/main" id="{879E81FE-1DD6-53F4-FA85-5536F3960216}"/>
              </a:ext>
            </a:extLst>
          </p:cNvPr>
          <p:cNvSpPr txBox="1"/>
          <p:nvPr/>
        </p:nvSpPr>
        <p:spPr>
          <a:xfrm>
            <a:off x="981062" y="420212"/>
            <a:ext cx="10229875" cy="523220"/>
          </a:xfrm>
          <a:prstGeom prst="rect">
            <a:avLst/>
          </a:prstGeom>
          <a:noFill/>
        </p:spPr>
        <p:txBody>
          <a:bodyPr wrap="square">
            <a:spAutoFit/>
          </a:bodyPr>
          <a:lstStyle/>
          <a:p>
            <a:pPr algn="ctr"/>
            <a:r>
              <a:rPr lang="fr-FR" sz="2800" b="1" dirty="0">
                <a:solidFill>
                  <a:schemeClr val="bg2">
                    <a:lumMod val="25000"/>
                  </a:schemeClr>
                </a:solidFill>
                <a:latin typeface="Aptos Display" panose="020B0004020202020204" pitchFamily="34" charset="0"/>
              </a:rPr>
              <a:t>Zone de faiblesse de couverture et recommandations</a:t>
            </a:r>
          </a:p>
        </p:txBody>
      </p:sp>
      <p:pic>
        <p:nvPicPr>
          <p:cNvPr id="16" name="Image 15" descr="Une image contenant capture d’écran, conception&#10;&#10;Le contenu généré par l’IA peut être incorrect.">
            <a:extLst>
              <a:ext uri="{FF2B5EF4-FFF2-40B4-BE49-F238E27FC236}">
                <a16:creationId xmlns:a16="http://schemas.microsoft.com/office/drawing/2014/main" id="{74E20E10-F76E-348A-0A90-39159BAA19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1075" y="6000711"/>
            <a:ext cx="391299" cy="391299"/>
          </a:xfrm>
          <a:prstGeom prst="rect">
            <a:avLst/>
          </a:prstGeom>
        </p:spPr>
      </p:pic>
      <p:pic>
        <p:nvPicPr>
          <p:cNvPr id="17" name="Image 16" descr="Une image contenant capture d’écran, conception&#10;&#10;Le contenu généré par l’IA peut être incorrect.">
            <a:extLst>
              <a:ext uri="{FF2B5EF4-FFF2-40B4-BE49-F238E27FC236}">
                <a16:creationId xmlns:a16="http://schemas.microsoft.com/office/drawing/2014/main" id="{A0998E19-5057-E8AA-5F53-45A03B2AFD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9934" y="918404"/>
            <a:ext cx="391299" cy="391299"/>
          </a:xfrm>
          <a:prstGeom prst="rect">
            <a:avLst/>
          </a:prstGeom>
        </p:spPr>
      </p:pic>
    </p:spTree>
    <p:extLst>
      <p:ext uri="{BB962C8B-B14F-4D97-AF65-F5344CB8AC3E}">
        <p14:creationId xmlns:p14="http://schemas.microsoft.com/office/powerpoint/2010/main" val="7000274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13F22-1FD0-F843-BEA5-67D10226CC1A}"/>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7941A68B-1DC2-CA73-F61E-E18B00B456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81391EAC-31DB-E897-9335-ECDD37B4CA32}"/>
              </a:ext>
            </a:extLst>
          </p:cNvPr>
          <p:cNvPicPr/>
          <p:nvPr/>
        </p:nvPicPr>
        <p:blipFill>
          <a:blip r:embed="rId3" cstate="print"/>
          <a:stretch>
            <a:fillRect/>
          </a:stretch>
        </p:blipFill>
        <p:spPr>
          <a:xfrm>
            <a:off x="183254" y="120204"/>
            <a:ext cx="1158240" cy="829932"/>
          </a:xfrm>
          <a:prstGeom prst="rect">
            <a:avLst/>
          </a:prstGeom>
        </p:spPr>
      </p:pic>
      <p:sp>
        <p:nvSpPr>
          <p:cNvPr id="13" name="ZoneTexte 12">
            <a:extLst>
              <a:ext uri="{FF2B5EF4-FFF2-40B4-BE49-F238E27FC236}">
                <a16:creationId xmlns:a16="http://schemas.microsoft.com/office/drawing/2014/main" id="{14522D40-B754-0F5E-D94F-7C526A7CA925}"/>
              </a:ext>
            </a:extLst>
          </p:cNvPr>
          <p:cNvSpPr txBox="1"/>
          <p:nvPr/>
        </p:nvSpPr>
        <p:spPr>
          <a:xfrm>
            <a:off x="981062" y="420212"/>
            <a:ext cx="10229875" cy="523220"/>
          </a:xfrm>
          <a:prstGeom prst="rect">
            <a:avLst/>
          </a:prstGeom>
          <a:noFill/>
        </p:spPr>
        <p:txBody>
          <a:bodyPr wrap="square">
            <a:spAutoFit/>
          </a:bodyPr>
          <a:lstStyle/>
          <a:p>
            <a:pPr algn="ctr"/>
            <a:r>
              <a:rPr lang="fr-FR" sz="2800" b="1" dirty="0">
                <a:solidFill>
                  <a:schemeClr val="bg2">
                    <a:lumMod val="25000"/>
                  </a:schemeClr>
                </a:solidFill>
                <a:latin typeface="Aptos Display" panose="020B0004020202020204" pitchFamily="34" charset="0"/>
              </a:rPr>
              <a:t>Plan d’action</a:t>
            </a:r>
          </a:p>
        </p:txBody>
      </p:sp>
      <p:sp>
        <p:nvSpPr>
          <p:cNvPr id="2" name="object 4">
            <a:extLst>
              <a:ext uri="{FF2B5EF4-FFF2-40B4-BE49-F238E27FC236}">
                <a16:creationId xmlns:a16="http://schemas.microsoft.com/office/drawing/2014/main" id="{0F4B1117-CFE2-AA2A-2F81-8067A5BD01BE}"/>
              </a:ext>
            </a:extLst>
          </p:cNvPr>
          <p:cNvSpPr txBox="1"/>
          <p:nvPr/>
        </p:nvSpPr>
        <p:spPr>
          <a:xfrm>
            <a:off x="637792" y="1970780"/>
            <a:ext cx="10916413" cy="3655103"/>
          </a:xfrm>
          <a:prstGeom prst="rect">
            <a:avLst/>
          </a:prstGeom>
        </p:spPr>
        <p:txBody>
          <a:bodyPr vert="horz" wrap="square" lIns="0" tIns="11430" rIns="0" bIns="0" rtlCol="0">
            <a:spAutoFit/>
          </a:bodyPr>
          <a:lstStyle/>
          <a:p>
            <a:pPr marL="342900" indent="-342900">
              <a:lnSpc>
                <a:spcPct val="150000"/>
              </a:lnSpc>
              <a:buClr>
                <a:schemeClr val="bg2">
                  <a:lumMod val="25000"/>
                </a:schemeClr>
              </a:buClr>
              <a:buFont typeface="+mj-lt"/>
              <a:buAutoNum type="arabicPeriod"/>
            </a:pPr>
            <a:r>
              <a:rPr lang="fr-FR" sz="1600" dirty="0">
                <a:solidFill>
                  <a:schemeClr val="bg2">
                    <a:lumMod val="25000"/>
                  </a:schemeClr>
                </a:solidFill>
                <a:latin typeface="Aptos Display" panose="020B0004020202020204" pitchFamily="34" charset="0"/>
              </a:rPr>
              <a:t>L’activation de l’</a:t>
            </a:r>
            <a:r>
              <a:rPr lang="fr-FR" sz="1600" b="1" dirty="0">
                <a:solidFill>
                  <a:schemeClr val="bg2">
                    <a:lumMod val="25000"/>
                  </a:schemeClr>
                </a:solidFill>
                <a:latin typeface="Aptos Display" panose="020B0004020202020204" pitchFamily="34" charset="0"/>
              </a:rPr>
              <a:t>AMR-WB </a:t>
            </a:r>
            <a:r>
              <a:rPr lang="fr-FR" sz="1600" dirty="0">
                <a:solidFill>
                  <a:schemeClr val="bg2">
                    <a:lumMod val="25000"/>
                  </a:schemeClr>
                </a:solidFill>
                <a:latin typeface="Aptos Display" panose="020B0004020202020204" pitchFamily="34" charset="0"/>
              </a:rPr>
              <a:t>et le service  </a:t>
            </a:r>
            <a:r>
              <a:rPr lang="fr-FR" sz="1600" b="1" dirty="0" err="1">
                <a:solidFill>
                  <a:schemeClr val="bg2">
                    <a:lumMod val="25000"/>
                  </a:schemeClr>
                </a:solidFill>
                <a:latin typeface="Aptos Display" panose="020B0004020202020204" pitchFamily="34" charset="0"/>
              </a:rPr>
              <a:t>VoLTE</a:t>
            </a:r>
            <a:r>
              <a:rPr lang="fr-FR" sz="1600" dirty="0">
                <a:solidFill>
                  <a:schemeClr val="bg2">
                    <a:lumMod val="25000"/>
                  </a:schemeClr>
                </a:solidFill>
                <a:latin typeface="Aptos Display" panose="020B0004020202020204" pitchFamily="34" charset="0"/>
              </a:rPr>
              <a:t> est recommandée afin d’améliorer les performances du service voix.</a:t>
            </a:r>
          </a:p>
          <a:p>
            <a:pPr marL="342900" indent="-342900">
              <a:lnSpc>
                <a:spcPct val="150000"/>
              </a:lnSpc>
              <a:buClr>
                <a:schemeClr val="bg2">
                  <a:lumMod val="25000"/>
                </a:schemeClr>
              </a:buClr>
              <a:buFont typeface="+mj-lt"/>
              <a:buAutoNum type="arabicPeriod"/>
            </a:pPr>
            <a:r>
              <a:rPr lang="fr-FR" sz="1600" dirty="0" err="1">
                <a:solidFill>
                  <a:schemeClr val="bg2">
                    <a:lumMod val="25000"/>
                  </a:schemeClr>
                </a:solidFill>
                <a:latin typeface="Aptos Display" panose="020B0004020202020204" pitchFamily="34" charset="0"/>
              </a:rPr>
              <a:t>Refarming</a:t>
            </a:r>
            <a:r>
              <a:rPr lang="fr-FR" sz="1600" dirty="0">
                <a:solidFill>
                  <a:schemeClr val="bg2">
                    <a:lumMod val="25000"/>
                  </a:schemeClr>
                </a:solidFill>
                <a:latin typeface="Aptos Display" panose="020B0004020202020204" pitchFamily="34" charset="0"/>
              </a:rPr>
              <a:t> de la bande UMTS 2100 vers la 4G.</a:t>
            </a:r>
          </a:p>
          <a:p>
            <a:pPr marL="342900" indent="-342900">
              <a:lnSpc>
                <a:spcPct val="150000"/>
              </a:lnSpc>
              <a:buClr>
                <a:schemeClr val="bg2">
                  <a:lumMod val="25000"/>
                </a:schemeClr>
              </a:buClr>
              <a:buFont typeface="+mj-lt"/>
              <a:buAutoNum type="arabicPeriod"/>
            </a:pPr>
            <a:r>
              <a:rPr lang="fr-FR" sz="1600" dirty="0">
                <a:solidFill>
                  <a:schemeClr val="bg2">
                    <a:lumMod val="25000"/>
                  </a:schemeClr>
                </a:solidFill>
                <a:latin typeface="Aptos Display" panose="020B0004020202020204" pitchFamily="34" charset="0"/>
              </a:rPr>
              <a:t>Optimisation du temps d’</a:t>
            </a:r>
            <a:r>
              <a:rPr lang="fr-FR" sz="1600" dirty="0" err="1">
                <a:solidFill>
                  <a:schemeClr val="bg2">
                    <a:lumMod val="25000"/>
                  </a:schemeClr>
                </a:solidFill>
                <a:latin typeface="Aptos Display" panose="020B0004020202020204" pitchFamily="34" charset="0"/>
              </a:rPr>
              <a:t>accéssibilité</a:t>
            </a:r>
            <a:endParaRPr lang="fr-FR" sz="1600" dirty="0">
              <a:solidFill>
                <a:schemeClr val="bg2">
                  <a:lumMod val="25000"/>
                </a:schemeClr>
              </a:solidFill>
              <a:latin typeface="Aptos Display" panose="020B0004020202020204" pitchFamily="34" charset="0"/>
            </a:endParaRPr>
          </a:p>
          <a:p>
            <a:pPr marL="342900" indent="-342900">
              <a:lnSpc>
                <a:spcPct val="150000"/>
              </a:lnSpc>
              <a:buClr>
                <a:schemeClr val="bg2">
                  <a:lumMod val="25000"/>
                </a:schemeClr>
              </a:buClr>
              <a:buFont typeface="+mj-lt"/>
              <a:buAutoNum type="arabicPeriod"/>
            </a:pPr>
            <a:r>
              <a:rPr lang="fr-FR" sz="1600" dirty="0">
                <a:solidFill>
                  <a:schemeClr val="bg2">
                    <a:lumMod val="25000"/>
                  </a:schemeClr>
                </a:solidFill>
                <a:latin typeface="Aptos Display" panose="020B0004020202020204" pitchFamily="34" charset="0"/>
              </a:rPr>
              <a:t>Optimisation du Design</a:t>
            </a:r>
          </a:p>
          <a:p>
            <a:pPr marL="342900" indent="-342900">
              <a:lnSpc>
                <a:spcPct val="150000"/>
              </a:lnSpc>
              <a:buClr>
                <a:schemeClr val="bg2">
                  <a:lumMod val="25000"/>
                </a:schemeClr>
              </a:buClr>
              <a:buFont typeface="+mj-lt"/>
              <a:buAutoNum type="arabicPeriod"/>
            </a:pPr>
            <a:r>
              <a:rPr lang="fr-FR" sz="1600" dirty="0" err="1">
                <a:solidFill>
                  <a:schemeClr val="bg2">
                    <a:lumMod val="25000"/>
                  </a:schemeClr>
                </a:solidFill>
                <a:latin typeface="Aptos Display" panose="020B0004020202020204" pitchFamily="34" charset="0"/>
              </a:rPr>
              <a:t>Downtilt</a:t>
            </a:r>
            <a:r>
              <a:rPr lang="fr-FR" sz="1600" dirty="0">
                <a:solidFill>
                  <a:schemeClr val="bg2">
                    <a:lumMod val="25000"/>
                  </a:schemeClr>
                </a:solidFill>
                <a:latin typeface="Aptos Display" panose="020B0004020202020204" pitchFamily="34" charset="0"/>
              </a:rPr>
              <a:t> du secteur 3 du site 3G_Pole_Sidi_Thabet.</a:t>
            </a:r>
          </a:p>
          <a:p>
            <a:pPr marL="342900" indent="-342900">
              <a:lnSpc>
                <a:spcPct val="150000"/>
              </a:lnSpc>
              <a:buClr>
                <a:schemeClr val="bg2">
                  <a:lumMod val="25000"/>
                </a:schemeClr>
              </a:buClr>
              <a:buFont typeface="+mj-lt"/>
              <a:buAutoNum type="arabicPeriod"/>
            </a:pPr>
            <a:r>
              <a:rPr lang="fr-FR" sz="1600" dirty="0" err="1">
                <a:solidFill>
                  <a:schemeClr val="bg2">
                    <a:lumMod val="25000"/>
                  </a:schemeClr>
                </a:solidFill>
                <a:latin typeface="Aptos Display" panose="020B0004020202020204" pitchFamily="34" charset="0"/>
              </a:rPr>
              <a:t>Downtilt</a:t>
            </a:r>
            <a:r>
              <a:rPr lang="fr-FR" sz="1600" dirty="0">
                <a:solidFill>
                  <a:schemeClr val="bg2">
                    <a:lumMod val="25000"/>
                  </a:schemeClr>
                </a:solidFill>
                <a:latin typeface="Aptos Display" panose="020B0004020202020204" pitchFamily="34" charset="0"/>
              </a:rPr>
              <a:t> du secteur 2 du site 3G_Utique_Nouvelle_Coh.</a:t>
            </a:r>
          </a:p>
          <a:p>
            <a:pPr marL="342900" indent="-342900">
              <a:lnSpc>
                <a:spcPct val="150000"/>
              </a:lnSpc>
              <a:buClr>
                <a:schemeClr val="bg2">
                  <a:lumMod val="25000"/>
                </a:schemeClr>
              </a:buClr>
              <a:buFont typeface="+mj-lt"/>
              <a:buAutoNum type="arabicPeriod"/>
            </a:pPr>
            <a:r>
              <a:rPr lang="fr-FR" sz="1600" dirty="0" err="1">
                <a:solidFill>
                  <a:schemeClr val="bg2">
                    <a:lumMod val="25000"/>
                  </a:schemeClr>
                </a:solidFill>
                <a:latin typeface="Aptos Display" panose="020B0004020202020204" pitchFamily="34" charset="0"/>
              </a:rPr>
              <a:t>Downtilt</a:t>
            </a:r>
            <a:r>
              <a:rPr lang="fr-FR" sz="1600" dirty="0">
                <a:solidFill>
                  <a:schemeClr val="bg2">
                    <a:lumMod val="25000"/>
                  </a:schemeClr>
                </a:solidFill>
                <a:latin typeface="Aptos Display" panose="020B0004020202020204" pitchFamily="34" charset="0"/>
              </a:rPr>
              <a:t> du secteur 3 du site 3G_Nour_Jaafer.</a:t>
            </a:r>
          </a:p>
          <a:p>
            <a:pPr marL="342900" indent="-342900">
              <a:lnSpc>
                <a:spcPct val="150000"/>
              </a:lnSpc>
              <a:buClr>
                <a:schemeClr val="bg2">
                  <a:lumMod val="25000"/>
                </a:schemeClr>
              </a:buClr>
              <a:buFont typeface="+mj-lt"/>
              <a:buAutoNum type="arabicPeriod"/>
            </a:pPr>
            <a:r>
              <a:rPr lang="fr-FR" sz="1600" dirty="0">
                <a:solidFill>
                  <a:schemeClr val="bg2">
                    <a:lumMod val="25000"/>
                  </a:schemeClr>
                </a:solidFill>
                <a:latin typeface="Aptos Display" panose="020B0004020202020204" pitchFamily="34" charset="0"/>
              </a:rPr>
              <a:t>Amélioration de la couverture du secteur 3 du site 3G_K_Andalous2 par un ajustement du tilt (</a:t>
            </a:r>
            <a:r>
              <a:rPr lang="fr-FR" sz="1600" dirty="0" err="1">
                <a:solidFill>
                  <a:schemeClr val="bg2">
                    <a:lumMod val="25000"/>
                  </a:schemeClr>
                </a:solidFill>
                <a:latin typeface="Aptos Display" panose="020B0004020202020204" pitchFamily="34" charset="0"/>
              </a:rPr>
              <a:t>Uptilt</a:t>
            </a:r>
            <a:r>
              <a:rPr lang="fr-FR" sz="1600" dirty="0">
                <a:solidFill>
                  <a:schemeClr val="bg2">
                    <a:lumMod val="25000"/>
                  </a:schemeClr>
                </a:solidFill>
                <a:latin typeface="Aptos Display" panose="020B0004020202020204" pitchFamily="34" charset="0"/>
              </a:rPr>
              <a:t>) ou une augmentation de la puissance d’émission.</a:t>
            </a:r>
          </a:p>
          <a:p>
            <a:pPr marL="355600" indent="-342900">
              <a:lnSpc>
                <a:spcPct val="150000"/>
              </a:lnSpc>
              <a:buClr>
                <a:schemeClr val="bg2">
                  <a:lumMod val="25000"/>
                </a:schemeClr>
              </a:buClr>
              <a:buFont typeface="+mj-lt"/>
              <a:buAutoNum type="arabicPeriod"/>
            </a:pPr>
            <a:endParaRPr lang="fr-FR" sz="1600" spc="-25" dirty="0">
              <a:latin typeface="Verdana"/>
              <a:sym typeface="Wingdings" panose="05000000000000000000" pitchFamily="2" charset="2"/>
            </a:endParaRPr>
          </a:p>
        </p:txBody>
      </p:sp>
      <p:pic>
        <p:nvPicPr>
          <p:cNvPr id="3" name="Image 2" descr="Une image contenant capture d’écran, conception&#10;&#10;Le contenu généré par l’IA peut être incorrect.">
            <a:extLst>
              <a:ext uri="{FF2B5EF4-FFF2-40B4-BE49-F238E27FC236}">
                <a16:creationId xmlns:a16="http://schemas.microsoft.com/office/drawing/2014/main" id="{BBB24865-A961-3DAF-47DB-2F91F1E68B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9935" y="5590164"/>
            <a:ext cx="391299" cy="391299"/>
          </a:xfrm>
          <a:prstGeom prst="rect">
            <a:avLst/>
          </a:prstGeom>
        </p:spPr>
      </p:pic>
      <p:pic>
        <p:nvPicPr>
          <p:cNvPr id="4" name="Image 3" descr="Une image contenant conception&#10;&#10;Le contenu généré par l’IA peut être incorrect.">
            <a:extLst>
              <a:ext uri="{FF2B5EF4-FFF2-40B4-BE49-F238E27FC236}">
                <a16:creationId xmlns:a16="http://schemas.microsoft.com/office/drawing/2014/main" id="{EEBC8024-71E2-3A49-385F-478BAE1D8950}"/>
              </a:ext>
            </a:extLst>
          </p:cNvPr>
          <p:cNvPicPr>
            <a:picLocks noChangeAspect="1"/>
          </p:cNvPicPr>
          <p:nvPr/>
        </p:nvPicPr>
        <p:blipFill>
          <a:blip r:embed="rId5"/>
          <a:stretch>
            <a:fillRect/>
          </a:stretch>
        </p:blipFill>
        <p:spPr>
          <a:xfrm>
            <a:off x="11429640" y="1798287"/>
            <a:ext cx="488405" cy="473454"/>
          </a:xfrm>
          <a:prstGeom prst="rect">
            <a:avLst/>
          </a:prstGeom>
        </p:spPr>
      </p:pic>
      <p:pic>
        <p:nvPicPr>
          <p:cNvPr id="5" name="Image 4" descr="Une image contenant conception&#10;&#10;Le contenu généré par l’IA peut être incorrect.">
            <a:extLst>
              <a:ext uri="{FF2B5EF4-FFF2-40B4-BE49-F238E27FC236}">
                <a16:creationId xmlns:a16="http://schemas.microsoft.com/office/drawing/2014/main" id="{0D0470FC-7EF4-E9A5-51C8-5E8D68D4387B}"/>
              </a:ext>
            </a:extLst>
          </p:cNvPr>
          <p:cNvPicPr>
            <a:picLocks noChangeAspect="1"/>
          </p:cNvPicPr>
          <p:nvPr/>
        </p:nvPicPr>
        <p:blipFill>
          <a:blip r:embed="rId5"/>
          <a:stretch>
            <a:fillRect/>
          </a:stretch>
        </p:blipFill>
        <p:spPr>
          <a:xfrm>
            <a:off x="394325" y="5942948"/>
            <a:ext cx="488405" cy="473454"/>
          </a:xfrm>
          <a:prstGeom prst="rect">
            <a:avLst/>
          </a:prstGeom>
        </p:spPr>
      </p:pic>
    </p:spTree>
    <p:extLst>
      <p:ext uri="{BB962C8B-B14F-4D97-AF65-F5344CB8AC3E}">
        <p14:creationId xmlns:p14="http://schemas.microsoft.com/office/powerpoint/2010/main" val="3923385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952E1-F5C2-74B3-A612-E78686953E5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CE1ECF36-F0FE-2498-A75E-60E700797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3E64C9DF-BC17-09EC-A0F9-EF07D67CF46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17F7CAD6-EB0D-FDBD-03C0-3B0A0AB10845}"/>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Contexte et Objectifs</a:t>
            </a:r>
          </a:p>
        </p:txBody>
      </p:sp>
      <p:graphicFrame>
        <p:nvGraphicFramePr>
          <p:cNvPr id="7" name="Tableau 6">
            <a:extLst>
              <a:ext uri="{FF2B5EF4-FFF2-40B4-BE49-F238E27FC236}">
                <a16:creationId xmlns:a16="http://schemas.microsoft.com/office/drawing/2014/main" id="{0EC8D467-8598-FCC2-06EA-13072F315E31}"/>
              </a:ext>
            </a:extLst>
          </p:cNvPr>
          <p:cNvGraphicFramePr>
            <a:graphicFrameLocks noGrp="1"/>
          </p:cNvGraphicFramePr>
          <p:nvPr>
            <p:extLst>
              <p:ext uri="{D42A27DB-BD31-4B8C-83A1-F6EECF244321}">
                <p14:modId xmlns:p14="http://schemas.microsoft.com/office/powerpoint/2010/main" val="950091622"/>
              </p:ext>
            </p:extLst>
          </p:nvPr>
        </p:nvGraphicFramePr>
        <p:xfrm>
          <a:off x="283464" y="1567180"/>
          <a:ext cx="11713464" cy="3235960"/>
        </p:xfrm>
        <a:graphic>
          <a:graphicData uri="http://schemas.openxmlformats.org/drawingml/2006/table">
            <a:tbl>
              <a:tblPr firstRow="1" bandRow="1">
                <a:tableStyleId>{5C22544A-7EE6-4342-B048-85BDC9FD1C3A}</a:tableStyleId>
              </a:tblPr>
              <a:tblGrid>
                <a:gridCol w="3874008">
                  <a:extLst>
                    <a:ext uri="{9D8B030D-6E8A-4147-A177-3AD203B41FA5}">
                      <a16:colId xmlns:a16="http://schemas.microsoft.com/office/drawing/2014/main" val="343439811"/>
                    </a:ext>
                  </a:extLst>
                </a:gridCol>
                <a:gridCol w="3919728">
                  <a:extLst>
                    <a:ext uri="{9D8B030D-6E8A-4147-A177-3AD203B41FA5}">
                      <a16:colId xmlns:a16="http://schemas.microsoft.com/office/drawing/2014/main" val="2493916449"/>
                    </a:ext>
                  </a:extLst>
                </a:gridCol>
                <a:gridCol w="3919728">
                  <a:extLst>
                    <a:ext uri="{9D8B030D-6E8A-4147-A177-3AD203B41FA5}">
                      <a16:colId xmlns:a16="http://schemas.microsoft.com/office/drawing/2014/main" val="4192786204"/>
                    </a:ext>
                  </a:extLst>
                </a:gridCol>
              </a:tblGrid>
              <a:tr h="370840">
                <a:tc>
                  <a:txBody>
                    <a:bodyPr/>
                    <a:lstStyle/>
                    <a:p>
                      <a:pPr algn="ctr"/>
                      <a:r>
                        <a:rPr lang="fr-FR" sz="1400" dirty="0">
                          <a:solidFill>
                            <a:schemeClr val="bg1"/>
                          </a:solidFill>
                        </a:rPr>
                        <a:t>Objectif</a:t>
                      </a:r>
                    </a:p>
                  </a:txBody>
                  <a:tcPr>
                    <a:solidFill>
                      <a:schemeClr val="tx2">
                        <a:lumMod val="25000"/>
                        <a:lumOff val="75000"/>
                      </a:schemeClr>
                    </a:solidFill>
                  </a:tcPr>
                </a:tc>
                <a:tc>
                  <a:txBody>
                    <a:bodyPr/>
                    <a:lstStyle/>
                    <a:p>
                      <a:pPr algn="ctr"/>
                      <a:r>
                        <a:rPr lang="fr-FR" sz="1400" dirty="0">
                          <a:solidFill>
                            <a:schemeClr val="bg1"/>
                          </a:solidFill>
                        </a:rPr>
                        <a:t>Méthodologie</a:t>
                      </a:r>
                    </a:p>
                  </a:txBody>
                  <a:tcPr>
                    <a:solidFill>
                      <a:schemeClr val="tx2">
                        <a:lumMod val="25000"/>
                        <a:lumOff val="75000"/>
                      </a:schemeClr>
                    </a:solidFill>
                  </a:tcPr>
                </a:tc>
                <a:tc>
                  <a:txBody>
                    <a:bodyPr/>
                    <a:lstStyle/>
                    <a:p>
                      <a:pPr algn="ctr"/>
                      <a:r>
                        <a:rPr lang="fr-FR" sz="1400" dirty="0">
                          <a:solidFill>
                            <a:schemeClr val="bg1"/>
                          </a:solidFill>
                        </a:rPr>
                        <a:t>Résultats attendus</a:t>
                      </a:r>
                      <a:r>
                        <a:rPr lang="fr-FR" sz="1400" b="1" i="0" u="none" strike="noStrike" kern="1200" baseline="0" dirty="0">
                          <a:solidFill>
                            <a:schemeClr val="bg1"/>
                          </a:solidFill>
                          <a:latin typeface="+mn-lt"/>
                          <a:ea typeface="+mn-ea"/>
                          <a:cs typeface="+mn-cs"/>
                        </a:rPr>
                        <a:t>:</a:t>
                      </a:r>
                      <a:endParaRPr lang="fr-FR" sz="1400" dirty="0">
                        <a:solidFill>
                          <a:schemeClr val="bg1"/>
                        </a:solidFill>
                      </a:endParaRPr>
                    </a:p>
                  </a:txBody>
                  <a:tcPr>
                    <a:solidFill>
                      <a:schemeClr val="tx2">
                        <a:lumMod val="25000"/>
                        <a:lumOff val="75000"/>
                      </a:schemeClr>
                    </a:solidFill>
                  </a:tcPr>
                </a:tc>
                <a:extLst>
                  <a:ext uri="{0D108BD9-81ED-4DB2-BD59-A6C34878D82A}">
                    <a16:rowId xmlns:a16="http://schemas.microsoft.com/office/drawing/2014/main" val="156292474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Benchmarking</a:t>
                      </a:r>
                      <a:r>
                        <a:rPr lang="fr-FR" sz="1400" b="0" i="0" u="none" strike="noStrike" kern="1200" baseline="0" dirty="0">
                          <a:solidFill>
                            <a:schemeClr val="dk1"/>
                          </a:solidFill>
                          <a:latin typeface="+mn-lt"/>
                          <a:ea typeface="+mn-ea"/>
                          <a:cs typeface="+mn-cs"/>
                        </a:rPr>
                        <a:t> </a:t>
                      </a: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de la couverture radio électrique, la qualité de service Voix et Data des réseaux radio mobiles 2G, 3G&amp;4G.</a:t>
                      </a:r>
                      <a:r>
                        <a:rPr lang="fr-FR" sz="1400" b="0" i="0" u="none" strike="noStrike" kern="1200" baseline="0" dirty="0">
                          <a:solidFill>
                            <a:schemeClr val="dk1"/>
                          </a:solidFill>
                          <a:latin typeface="+mn-lt"/>
                          <a:ea typeface="+mn-ea"/>
                          <a:cs typeface="+mn-cs"/>
                        </a:rPr>
                        <a:t>	</a:t>
                      </a:r>
                    </a:p>
                    <a:p>
                      <a:endParaRPr lang="fr-FR" sz="1400" dirty="0"/>
                    </a:p>
                  </a:txBody>
                  <a:tcPr anchor="ctr">
                    <a:solidFill>
                      <a:schemeClr val="bg2"/>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Drive Test End-to-End pour déterminer la qualité du réseau radio perçue par les clients du réseau 2G, 3G et 4G de TT et comparer cette QoS  avec celle offerte par les concurrents</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 ( Ooredoo et Orange).</a:t>
                      </a:r>
                      <a:r>
                        <a:rPr lang="fr-FR" sz="1800" b="0" i="0" u="none" strike="noStrike" kern="1200" baseline="0" dirty="0">
                          <a:solidFill>
                            <a:schemeClr val="dk1"/>
                          </a:solidFill>
                          <a:latin typeface="+mn-lt"/>
                          <a:ea typeface="+mn-ea"/>
                          <a:cs typeface="+mn-cs"/>
                        </a:rPr>
                        <a:t>	</a:t>
                      </a:r>
                    </a:p>
                    <a:p>
                      <a:endParaRPr lang="fr-FR" sz="1400" dirty="0"/>
                    </a:p>
                  </a:txBody>
                  <a:tcPr anchor="ctr">
                    <a:solidFill>
                      <a:schemeClr val="bg2"/>
                    </a:solidFill>
                  </a:tcPr>
                </a:tc>
                <a:tc>
                  <a:txBody>
                    <a:bodyPr/>
                    <a:lstStyle/>
                    <a:p>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Évaluation et Benchmarking des niveaux de la qualité offerte par les réseaux mobiles. Les KPIs suivants sont mesurés:</a:t>
                      </a: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Couverture </a:t>
                      </a:r>
                      <a:r>
                        <a:rPr kumimoji="0" lang="fr-FR" sz="1400" i="0" u="none" strike="noStrike" kern="1200" cap="none" normalizeH="0" baseline="0" dirty="0" err="1">
                          <a:ln>
                            <a:noFill/>
                          </a:ln>
                          <a:solidFill>
                            <a:schemeClr val="bg2">
                              <a:lumMod val="25000"/>
                            </a:schemeClr>
                          </a:solidFill>
                          <a:effectLst/>
                          <a:latin typeface="Aptos Display" panose="020B0004020202020204" pitchFamily="34" charset="0"/>
                          <a:ea typeface="+mn-ea"/>
                          <a:cs typeface="+mn-cs"/>
                        </a:rPr>
                        <a:t>Radio-électrique</a:t>
                      </a:r>
                      <a:endPar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endParaRP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Service Voix</a:t>
                      </a:r>
                    </a:p>
                    <a:p>
                      <a:pPr marL="742950" lvl="1" indent="-285750">
                        <a:buFont typeface="Arial" panose="020B0604020202020204" pitchFamily="34" charset="0"/>
                        <a:buChar char="•"/>
                      </a:pPr>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Service Data</a:t>
                      </a:r>
                    </a:p>
                    <a:p>
                      <a:endPar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endParaRPr>
                    </a:p>
                    <a:p>
                      <a:r>
                        <a:rPr kumimoji="0" lang="fr-FR" sz="1400" i="0" u="none" strike="noStrike" kern="1200" cap="none" normalizeH="0" baseline="0" dirty="0">
                          <a:ln>
                            <a:noFill/>
                          </a:ln>
                          <a:solidFill>
                            <a:schemeClr val="bg2">
                              <a:lumMod val="25000"/>
                            </a:schemeClr>
                          </a:solidFill>
                          <a:effectLst/>
                          <a:latin typeface="Aptos Display" panose="020B0004020202020204" pitchFamily="34" charset="0"/>
                          <a:ea typeface="+mn-ea"/>
                          <a:cs typeface="+mn-cs"/>
                        </a:rPr>
                        <a:t>Identification des points faibles de la qualité du service TT et proposition de recommandations pour remédier aux problèmes de qualité et de type de service. Fournir à l’équipe TT les résultats et les fichiers de mesures.	</a:t>
                      </a:r>
                    </a:p>
                    <a:p>
                      <a:endParaRPr lang="fr-FR" sz="1400" dirty="0"/>
                    </a:p>
                  </a:txBody>
                  <a:tcPr anchor="ctr">
                    <a:solidFill>
                      <a:schemeClr val="bg2"/>
                    </a:solidFill>
                  </a:tcPr>
                </a:tc>
                <a:extLst>
                  <a:ext uri="{0D108BD9-81ED-4DB2-BD59-A6C34878D82A}">
                    <a16:rowId xmlns:a16="http://schemas.microsoft.com/office/drawing/2014/main" val="2224945568"/>
                  </a:ext>
                </a:extLst>
              </a:tr>
            </a:tbl>
          </a:graphicData>
        </a:graphic>
      </p:graphicFrame>
      <p:sp>
        <p:nvSpPr>
          <p:cNvPr id="8" name="ZoneTexte 7">
            <a:extLst>
              <a:ext uri="{FF2B5EF4-FFF2-40B4-BE49-F238E27FC236}">
                <a16:creationId xmlns:a16="http://schemas.microsoft.com/office/drawing/2014/main" id="{B8782DAD-A4E7-F1BF-4B81-D49D6BC8A319}"/>
              </a:ext>
            </a:extLst>
          </p:cNvPr>
          <p:cNvSpPr txBox="1"/>
          <p:nvPr/>
        </p:nvSpPr>
        <p:spPr>
          <a:xfrm>
            <a:off x="505587" y="5029210"/>
            <a:ext cx="11180826" cy="523220"/>
          </a:xfrm>
          <a:prstGeom prst="rect">
            <a:avLst/>
          </a:prstGeom>
          <a:noFill/>
        </p:spPr>
        <p:txBody>
          <a:bodyPr wrap="square">
            <a:spAutoFit/>
          </a:bodyPr>
          <a:lstStyle/>
          <a:p>
            <a:r>
              <a:rPr lang="fr-FR" sz="1400" b="1" dirty="0">
                <a:solidFill>
                  <a:schemeClr val="bg2">
                    <a:lumMod val="25000"/>
                  </a:schemeClr>
                </a:solidFill>
                <a:latin typeface="Aptos Display" panose="020B0004020202020204" pitchFamily="34" charset="0"/>
              </a:rPr>
              <a:t>Evaluation et Benchmarking du niveau de la Qualité de Service offert par les opérateurs mobiles (TT, Ooredoo et Orange) en se basant sur les résultats des mesures de Drive Test </a:t>
            </a:r>
            <a:r>
              <a:rPr lang="fr-FR" sz="1400" dirty="0">
                <a:solidFill>
                  <a:schemeClr val="dk1"/>
                </a:solidFill>
              </a:rPr>
              <a:t>	</a:t>
            </a:r>
          </a:p>
        </p:txBody>
      </p:sp>
    </p:spTree>
    <p:extLst>
      <p:ext uri="{BB962C8B-B14F-4D97-AF65-F5344CB8AC3E}">
        <p14:creationId xmlns:p14="http://schemas.microsoft.com/office/powerpoint/2010/main" val="7309481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B01BB-B883-C508-038A-18F1F54B28C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05C4844F-58B9-1634-FBC3-97019F5E9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C777047B-2C93-D99D-57F0-86D79460C8E9}"/>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9AAE0410-6782-3FC1-7758-A780F24653A2}"/>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Working Zone</a:t>
            </a:r>
          </a:p>
        </p:txBody>
      </p:sp>
      <p:pic>
        <p:nvPicPr>
          <p:cNvPr id="6" name="Image 5" descr="Une image contenant carte, atlas&#10;&#10;Le contenu généré par l’IA peut être incorrect.">
            <a:extLst>
              <a:ext uri="{FF2B5EF4-FFF2-40B4-BE49-F238E27FC236}">
                <a16:creationId xmlns:a16="http://schemas.microsoft.com/office/drawing/2014/main" id="{877EA8B7-6405-0C53-4DCD-75ADE3D6CF7B}"/>
              </a:ext>
            </a:extLst>
          </p:cNvPr>
          <p:cNvPicPr>
            <a:picLocks noChangeAspect="1"/>
          </p:cNvPicPr>
          <p:nvPr/>
        </p:nvPicPr>
        <p:blipFill>
          <a:blip r:embed="rId4"/>
          <a:stretch>
            <a:fillRect/>
          </a:stretch>
        </p:blipFill>
        <p:spPr>
          <a:xfrm>
            <a:off x="1341494" y="990497"/>
            <a:ext cx="9088058" cy="5747299"/>
          </a:xfrm>
          <a:prstGeom prst="rect">
            <a:avLst/>
          </a:prstGeom>
        </p:spPr>
      </p:pic>
      <p:sp>
        <p:nvSpPr>
          <p:cNvPr id="2" name="Ellipse 1">
            <a:extLst>
              <a:ext uri="{FF2B5EF4-FFF2-40B4-BE49-F238E27FC236}">
                <a16:creationId xmlns:a16="http://schemas.microsoft.com/office/drawing/2014/main" id="{C88405F2-1E32-0810-5908-793DBAF0E967}"/>
              </a:ext>
            </a:extLst>
          </p:cNvPr>
          <p:cNvSpPr/>
          <p:nvPr/>
        </p:nvSpPr>
        <p:spPr>
          <a:xfrm rot="19812707">
            <a:off x="6485180" y="2640394"/>
            <a:ext cx="157316" cy="774290"/>
          </a:xfrm>
          <a:prstGeom prst="ellipse">
            <a:avLst/>
          </a:prstGeom>
          <a:solidFill>
            <a:srgbClr val="AAD3DF"/>
          </a:solidFill>
          <a:ln>
            <a:solidFill>
              <a:srgbClr val="AAD3D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7979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9">
          <a:extLst>
            <a:ext uri="{FF2B5EF4-FFF2-40B4-BE49-F238E27FC236}">
              <a16:creationId xmlns:a16="http://schemas.microsoft.com/office/drawing/2014/main" id="{59499ACA-7293-15A7-BA67-5F82336FD9F2}"/>
            </a:ext>
          </a:extLst>
        </p:cNvPr>
        <p:cNvGrpSpPr/>
        <p:nvPr/>
      </p:nvGrpSpPr>
      <p:grpSpPr>
        <a:xfrm>
          <a:off x="0" y="0"/>
          <a:ext cx="0" cy="0"/>
          <a:chOff x="0" y="0"/>
          <a:chExt cx="0" cy="0"/>
        </a:xfrm>
      </p:grpSpPr>
      <p:pic>
        <p:nvPicPr>
          <p:cNvPr id="19" name="object 11">
            <a:extLst>
              <a:ext uri="{FF2B5EF4-FFF2-40B4-BE49-F238E27FC236}">
                <a16:creationId xmlns:a16="http://schemas.microsoft.com/office/drawing/2014/main" id="{0DC72312-D784-B2C2-3815-32CBB567A39C}"/>
              </a:ext>
            </a:extLst>
          </p:cNvPr>
          <p:cNvPicPr/>
          <p:nvPr/>
        </p:nvPicPr>
        <p:blipFill>
          <a:blip r:embed="rId3" cstate="print"/>
          <a:stretch>
            <a:fillRect/>
          </a:stretch>
        </p:blipFill>
        <p:spPr>
          <a:xfrm>
            <a:off x="183254" y="120204"/>
            <a:ext cx="1158240" cy="829932"/>
          </a:xfrm>
          <a:prstGeom prst="rect">
            <a:avLst/>
          </a:prstGeom>
        </p:spPr>
      </p:pic>
      <p:pic>
        <p:nvPicPr>
          <p:cNvPr id="20" name="Picture 4" descr="Telcotec Tunisie | LinkedIn">
            <a:extLst>
              <a:ext uri="{FF2B5EF4-FFF2-40B4-BE49-F238E27FC236}">
                <a16:creationId xmlns:a16="http://schemas.microsoft.com/office/drawing/2014/main" id="{A8AE8284-9873-48EB-14B8-20BA6B1D29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grpSp>
        <p:nvGrpSpPr>
          <p:cNvPr id="1035" name="Google Shape;1035;p25">
            <a:extLst>
              <a:ext uri="{FF2B5EF4-FFF2-40B4-BE49-F238E27FC236}">
                <a16:creationId xmlns:a16="http://schemas.microsoft.com/office/drawing/2014/main" id="{B0EAB603-3254-66C4-BFFF-CFD839255E0E}"/>
              </a:ext>
            </a:extLst>
          </p:cNvPr>
          <p:cNvGrpSpPr/>
          <p:nvPr/>
        </p:nvGrpSpPr>
        <p:grpSpPr>
          <a:xfrm>
            <a:off x="9627797" y="783203"/>
            <a:ext cx="1653207" cy="778821"/>
            <a:chOff x="6947135" y="2460525"/>
            <a:chExt cx="1239905" cy="584116"/>
          </a:xfrm>
        </p:grpSpPr>
        <p:sp>
          <p:nvSpPr>
            <p:cNvPr id="1036" name="Google Shape;1036;p25">
              <a:extLst>
                <a:ext uri="{FF2B5EF4-FFF2-40B4-BE49-F238E27FC236}">
                  <a16:creationId xmlns:a16="http://schemas.microsoft.com/office/drawing/2014/main" id="{D73F623E-3AFC-A4C5-7490-3167EE22FB9A}"/>
                </a:ext>
              </a:extLst>
            </p:cNvPr>
            <p:cNvSpPr/>
            <p:nvPr/>
          </p:nvSpPr>
          <p:spPr>
            <a:xfrm>
              <a:off x="7878097" y="2638928"/>
              <a:ext cx="304483" cy="39265"/>
            </a:xfrm>
            <a:custGeom>
              <a:avLst/>
              <a:gdLst/>
              <a:ahLst/>
              <a:cxnLst/>
              <a:rect l="l" t="t" r="r" b="b"/>
              <a:pathLst>
                <a:path w="3823" h="493" extrusionOk="0">
                  <a:moveTo>
                    <a:pt x="1" y="1"/>
                  </a:moveTo>
                  <a:lnTo>
                    <a:pt x="1" y="492"/>
                  </a:lnTo>
                  <a:lnTo>
                    <a:pt x="3823" y="492"/>
                  </a:lnTo>
                  <a:lnTo>
                    <a:pt x="3823"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7" name="Google Shape;1037;p25">
              <a:extLst>
                <a:ext uri="{FF2B5EF4-FFF2-40B4-BE49-F238E27FC236}">
                  <a16:creationId xmlns:a16="http://schemas.microsoft.com/office/drawing/2014/main" id="{D31C8E79-195E-C36E-5AE8-B6FAC9A695FB}"/>
                </a:ext>
              </a:extLst>
            </p:cNvPr>
            <p:cNvSpPr/>
            <p:nvPr/>
          </p:nvSpPr>
          <p:spPr>
            <a:xfrm>
              <a:off x="7872920" y="2634468"/>
              <a:ext cx="314120" cy="48106"/>
            </a:xfrm>
            <a:custGeom>
              <a:avLst/>
              <a:gdLst/>
              <a:ahLst/>
              <a:cxnLst/>
              <a:rect l="l" t="t" r="r" b="b"/>
              <a:pathLst>
                <a:path w="3944" h="604" extrusionOk="0">
                  <a:moveTo>
                    <a:pt x="3823" y="112"/>
                  </a:moveTo>
                  <a:lnTo>
                    <a:pt x="3823" y="483"/>
                  </a:lnTo>
                  <a:lnTo>
                    <a:pt x="121" y="483"/>
                  </a:lnTo>
                  <a:lnTo>
                    <a:pt x="121" y="112"/>
                  </a:lnTo>
                  <a:close/>
                  <a:moveTo>
                    <a:pt x="56" y="1"/>
                  </a:moveTo>
                  <a:cubicBezTo>
                    <a:pt x="47" y="1"/>
                    <a:pt x="28" y="1"/>
                    <a:pt x="19" y="10"/>
                  </a:cubicBezTo>
                  <a:cubicBezTo>
                    <a:pt x="10" y="29"/>
                    <a:pt x="1" y="38"/>
                    <a:pt x="1" y="57"/>
                  </a:cubicBezTo>
                  <a:lnTo>
                    <a:pt x="1" y="548"/>
                  </a:lnTo>
                  <a:cubicBezTo>
                    <a:pt x="1" y="576"/>
                    <a:pt x="28" y="604"/>
                    <a:pt x="56" y="604"/>
                  </a:cubicBezTo>
                  <a:lnTo>
                    <a:pt x="3878" y="604"/>
                  </a:lnTo>
                  <a:cubicBezTo>
                    <a:pt x="3897" y="604"/>
                    <a:pt x="3915" y="595"/>
                    <a:pt x="3925" y="585"/>
                  </a:cubicBezTo>
                  <a:cubicBezTo>
                    <a:pt x="3934" y="576"/>
                    <a:pt x="3943" y="558"/>
                    <a:pt x="3943" y="548"/>
                  </a:cubicBezTo>
                  <a:lnTo>
                    <a:pt x="3943" y="57"/>
                  </a:lnTo>
                  <a:cubicBezTo>
                    <a:pt x="3943" y="19"/>
                    <a:pt x="3915" y="1"/>
                    <a:pt x="3878"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38" name="Google Shape;1038;p25">
              <a:extLst>
                <a:ext uri="{FF2B5EF4-FFF2-40B4-BE49-F238E27FC236}">
                  <a16:creationId xmlns:a16="http://schemas.microsoft.com/office/drawing/2014/main" id="{6C547381-5B40-31E3-1648-4083F909878B}"/>
                </a:ext>
              </a:extLst>
            </p:cNvPr>
            <p:cNvSpPr/>
            <p:nvPr/>
          </p:nvSpPr>
          <p:spPr>
            <a:xfrm>
              <a:off x="7878097" y="2725342"/>
              <a:ext cx="174423" cy="25247"/>
            </a:xfrm>
            <a:custGeom>
              <a:avLst/>
              <a:gdLst/>
              <a:ahLst/>
              <a:cxnLst/>
              <a:rect l="l" t="t" r="r" b="b"/>
              <a:pathLst>
                <a:path w="2190" h="317" extrusionOk="0">
                  <a:moveTo>
                    <a:pt x="1" y="1"/>
                  </a:moveTo>
                  <a:lnTo>
                    <a:pt x="1" y="316"/>
                  </a:lnTo>
                  <a:lnTo>
                    <a:pt x="2190" y="316"/>
                  </a:lnTo>
                  <a:lnTo>
                    <a:pt x="2190"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39" name="Google Shape;1039;p25">
              <a:extLst>
                <a:ext uri="{FF2B5EF4-FFF2-40B4-BE49-F238E27FC236}">
                  <a16:creationId xmlns:a16="http://schemas.microsoft.com/office/drawing/2014/main" id="{09B006A5-AFF4-5A53-F3D9-903D44E96367}"/>
                </a:ext>
              </a:extLst>
            </p:cNvPr>
            <p:cNvSpPr/>
            <p:nvPr/>
          </p:nvSpPr>
          <p:spPr>
            <a:xfrm>
              <a:off x="7872920" y="2720165"/>
              <a:ext cx="184060" cy="34805"/>
            </a:xfrm>
            <a:custGeom>
              <a:avLst/>
              <a:gdLst/>
              <a:ahLst/>
              <a:cxnLst/>
              <a:rect l="l" t="t" r="r" b="b"/>
              <a:pathLst>
                <a:path w="2311" h="437" extrusionOk="0">
                  <a:moveTo>
                    <a:pt x="2199" y="122"/>
                  </a:moveTo>
                  <a:lnTo>
                    <a:pt x="2199" y="326"/>
                  </a:lnTo>
                  <a:lnTo>
                    <a:pt x="121" y="326"/>
                  </a:lnTo>
                  <a:lnTo>
                    <a:pt x="121" y="122"/>
                  </a:lnTo>
                  <a:close/>
                  <a:moveTo>
                    <a:pt x="66" y="1"/>
                  </a:moveTo>
                  <a:cubicBezTo>
                    <a:pt x="28" y="1"/>
                    <a:pt x="1" y="29"/>
                    <a:pt x="1" y="66"/>
                  </a:cubicBezTo>
                  <a:lnTo>
                    <a:pt x="1" y="381"/>
                  </a:lnTo>
                  <a:cubicBezTo>
                    <a:pt x="1" y="400"/>
                    <a:pt x="10" y="409"/>
                    <a:pt x="19" y="418"/>
                  </a:cubicBezTo>
                  <a:cubicBezTo>
                    <a:pt x="28" y="437"/>
                    <a:pt x="47" y="437"/>
                    <a:pt x="66" y="437"/>
                  </a:cubicBezTo>
                  <a:lnTo>
                    <a:pt x="2255" y="437"/>
                  </a:lnTo>
                  <a:cubicBezTo>
                    <a:pt x="2292" y="437"/>
                    <a:pt x="2311" y="409"/>
                    <a:pt x="2311" y="381"/>
                  </a:cubicBezTo>
                  <a:lnTo>
                    <a:pt x="2311" y="66"/>
                  </a:lnTo>
                  <a:cubicBezTo>
                    <a:pt x="2311" y="47"/>
                    <a:pt x="2311" y="29"/>
                    <a:pt x="2301" y="20"/>
                  </a:cubicBezTo>
                  <a:cubicBezTo>
                    <a:pt x="2283" y="10"/>
                    <a:pt x="2273" y="1"/>
                    <a:pt x="225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0" name="Google Shape;1040;p25">
              <a:extLst>
                <a:ext uri="{FF2B5EF4-FFF2-40B4-BE49-F238E27FC236}">
                  <a16:creationId xmlns:a16="http://schemas.microsoft.com/office/drawing/2014/main" id="{807A013E-7FB9-069E-B401-B700A491BF33}"/>
                </a:ext>
              </a:extLst>
            </p:cNvPr>
            <p:cNvSpPr/>
            <p:nvPr/>
          </p:nvSpPr>
          <p:spPr>
            <a:xfrm>
              <a:off x="7878097" y="2797818"/>
              <a:ext cx="174423" cy="25168"/>
            </a:xfrm>
            <a:custGeom>
              <a:avLst/>
              <a:gdLst/>
              <a:ahLst/>
              <a:cxnLst/>
              <a:rect l="l" t="t" r="r" b="b"/>
              <a:pathLst>
                <a:path w="2190" h="316" extrusionOk="0">
                  <a:moveTo>
                    <a:pt x="1" y="0"/>
                  </a:moveTo>
                  <a:lnTo>
                    <a:pt x="1" y="315"/>
                  </a:lnTo>
                  <a:lnTo>
                    <a:pt x="2190" y="315"/>
                  </a:lnTo>
                  <a:lnTo>
                    <a:pt x="2190" y="0"/>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1" name="Google Shape;1041;p25">
              <a:extLst>
                <a:ext uri="{FF2B5EF4-FFF2-40B4-BE49-F238E27FC236}">
                  <a16:creationId xmlns:a16="http://schemas.microsoft.com/office/drawing/2014/main" id="{A60A598D-A95E-1CBC-2CE1-B010F1E3A8CE}"/>
                </a:ext>
              </a:extLst>
            </p:cNvPr>
            <p:cNvSpPr/>
            <p:nvPr/>
          </p:nvSpPr>
          <p:spPr>
            <a:xfrm>
              <a:off x="7872920" y="2793358"/>
              <a:ext cx="184060" cy="34805"/>
            </a:xfrm>
            <a:custGeom>
              <a:avLst/>
              <a:gdLst/>
              <a:ahLst/>
              <a:cxnLst/>
              <a:rect l="l" t="t" r="r" b="b"/>
              <a:pathLst>
                <a:path w="2311" h="437" extrusionOk="0">
                  <a:moveTo>
                    <a:pt x="2199" y="112"/>
                  </a:moveTo>
                  <a:lnTo>
                    <a:pt x="2199" y="316"/>
                  </a:lnTo>
                  <a:lnTo>
                    <a:pt x="121" y="316"/>
                  </a:lnTo>
                  <a:lnTo>
                    <a:pt x="121" y="112"/>
                  </a:lnTo>
                  <a:close/>
                  <a:moveTo>
                    <a:pt x="66" y="0"/>
                  </a:moveTo>
                  <a:cubicBezTo>
                    <a:pt x="28" y="0"/>
                    <a:pt x="1" y="28"/>
                    <a:pt x="1" y="56"/>
                  </a:cubicBezTo>
                  <a:lnTo>
                    <a:pt x="1" y="371"/>
                  </a:lnTo>
                  <a:cubicBezTo>
                    <a:pt x="1" y="390"/>
                    <a:pt x="10" y="409"/>
                    <a:pt x="19" y="418"/>
                  </a:cubicBezTo>
                  <a:cubicBezTo>
                    <a:pt x="28" y="427"/>
                    <a:pt x="47" y="436"/>
                    <a:pt x="66" y="436"/>
                  </a:cubicBezTo>
                  <a:lnTo>
                    <a:pt x="2255" y="436"/>
                  </a:lnTo>
                  <a:cubicBezTo>
                    <a:pt x="2273" y="436"/>
                    <a:pt x="2283" y="427"/>
                    <a:pt x="2301" y="418"/>
                  </a:cubicBezTo>
                  <a:cubicBezTo>
                    <a:pt x="2311" y="409"/>
                    <a:pt x="2311" y="390"/>
                    <a:pt x="2311" y="371"/>
                  </a:cubicBezTo>
                  <a:lnTo>
                    <a:pt x="2311" y="56"/>
                  </a:lnTo>
                  <a:cubicBezTo>
                    <a:pt x="2311" y="28"/>
                    <a:pt x="2292" y="0"/>
                    <a:pt x="2255"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2" name="Google Shape;1042;p25">
              <a:extLst>
                <a:ext uri="{FF2B5EF4-FFF2-40B4-BE49-F238E27FC236}">
                  <a16:creationId xmlns:a16="http://schemas.microsoft.com/office/drawing/2014/main" id="{FD10BD0F-B347-48A2-FC9E-F6253303094F}"/>
                </a:ext>
              </a:extLst>
            </p:cNvPr>
            <p:cNvSpPr/>
            <p:nvPr/>
          </p:nvSpPr>
          <p:spPr>
            <a:xfrm>
              <a:off x="6985603" y="2857631"/>
              <a:ext cx="295563" cy="127910"/>
            </a:xfrm>
            <a:custGeom>
              <a:avLst/>
              <a:gdLst/>
              <a:ahLst/>
              <a:cxnLst/>
              <a:rect l="l" t="t" r="r" b="b"/>
              <a:pathLst>
                <a:path w="3711" h="1606" extrusionOk="0">
                  <a:moveTo>
                    <a:pt x="3711" y="0"/>
                  </a:moveTo>
                  <a:lnTo>
                    <a:pt x="0" y="1605"/>
                  </a:lnTo>
                </a:path>
              </a:pathLst>
            </a:custGeom>
            <a:solidFill>
              <a:srgbClr val="E16F1A"/>
            </a:solidFill>
            <a:ln>
              <a:noFill/>
            </a:ln>
          </p:spPr>
          <p:txBody>
            <a:bodyPr spcFirstLastPara="1" wrap="square" lIns="121900" tIns="121900" rIns="121900" bIns="121900" anchor="ctr" anchorCtr="0">
              <a:noAutofit/>
            </a:bodyPr>
            <a:lstStyle/>
            <a:p>
              <a:endParaRPr sz="2400"/>
            </a:p>
          </p:txBody>
        </p:sp>
        <p:sp>
          <p:nvSpPr>
            <p:cNvPr id="1043" name="Google Shape;1043;p25">
              <a:extLst>
                <a:ext uri="{FF2B5EF4-FFF2-40B4-BE49-F238E27FC236}">
                  <a16:creationId xmlns:a16="http://schemas.microsoft.com/office/drawing/2014/main" id="{CBD1A926-56AE-4B55-A172-BA4018D7EFA8}"/>
                </a:ext>
              </a:extLst>
            </p:cNvPr>
            <p:cNvSpPr/>
            <p:nvPr/>
          </p:nvSpPr>
          <p:spPr>
            <a:xfrm>
              <a:off x="6980426" y="2853330"/>
              <a:ext cx="305916" cy="136591"/>
            </a:xfrm>
            <a:custGeom>
              <a:avLst/>
              <a:gdLst/>
              <a:ahLst/>
              <a:cxnLst/>
              <a:rect l="l" t="t" r="r" b="b"/>
              <a:pathLst>
                <a:path w="3841" h="1715" extrusionOk="0">
                  <a:moveTo>
                    <a:pt x="3773" y="1"/>
                  </a:moveTo>
                  <a:cubicBezTo>
                    <a:pt x="3764" y="1"/>
                    <a:pt x="3756" y="3"/>
                    <a:pt x="3748" y="8"/>
                  </a:cubicBezTo>
                  <a:lnTo>
                    <a:pt x="47" y="1604"/>
                  </a:lnTo>
                  <a:cubicBezTo>
                    <a:pt x="10" y="1613"/>
                    <a:pt x="0" y="1650"/>
                    <a:pt x="10" y="1678"/>
                  </a:cubicBezTo>
                  <a:cubicBezTo>
                    <a:pt x="19" y="1696"/>
                    <a:pt x="47" y="1715"/>
                    <a:pt x="65" y="1715"/>
                  </a:cubicBezTo>
                  <a:cubicBezTo>
                    <a:pt x="75" y="1715"/>
                    <a:pt x="84" y="1715"/>
                    <a:pt x="84" y="1706"/>
                  </a:cubicBezTo>
                  <a:lnTo>
                    <a:pt x="3795" y="110"/>
                  </a:lnTo>
                  <a:cubicBezTo>
                    <a:pt x="3822" y="101"/>
                    <a:pt x="3841" y="64"/>
                    <a:pt x="3832" y="36"/>
                  </a:cubicBezTo>
                  <a:cubicBezTo>
                    <a:pt x="3818" y="16"/>
                    <a:pt x="3795" y="1"/>
                    <a:pt x="3773"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4" name="Google Shape;1044;p25">
              <a:extLst>
                <a:ext uri="{FF2B5EF4-FFF2-40B4-BE49-F238E27FC236}">
                  <a16:creationId xmlns:a16="http://schemas.microsoft.com/office/drawing/2014/main" id="{71A5486A-4D72-128A-743E-F409DB723492}"/>
                </a:ext>
              </a:extLst>
            </p:cNvPr>
            <p:cNvSpPr/>
            <p:nvPr/>
          </p:nvSpPr>
          <p:spPr>
            <a:xfrm>
              <a:off x="6951595" y="2965470"/>
              <a:ext cx="48822" cy="48106"/>
            </a:xfrm>
            <a:custGeom>
              <a:avLst/>
              <a:gdLst/>
              <a:ahLst/>
              <a:cxnLst/>
              <a:rect l="l" t="t" r="r" b="b"/>
              <a:pathLst>
                <a:path w="613" h="604" extrusionOk="0">
                  <a:moveTo>
                    <a:pt x="168" y="1"/>
                  </a:moveTo>
                  <a:lnTo>
                    <a:pt x="1" y="446"/>
                  </a:lnTo>
                  <a:lnTo>
                    <a:pt x="446" y="604"/>
                  </a:lnTo>
                  <a:lnTo>
                    <a:pt x="613" y="159"/>
                  </a:lnTo>
                  <a:lnTo>
                    <a:pt x="168" y="1"/>
                  </a:ln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45" name="Google Shape;1045;p25">
              <a:extLst>
                <a:ext uri="{FF2B5EF4-FFF2-40B4-BE49-F238E27FC236}">
                  <a16:creationId xmlns:a16="http://schemas.microsoft.com/office/drawing/2014/main" id="{5ED4285D-B678-4B5C-E293-B3788ED106BC}"/>
                </a:ext>
              </a:extLst>
            </p:cNvPr>
            <p:cNvSpPr/>
            <p:nvPr/>
          </p:nvSpPr>
          <p:spPr>
            <a:xfrm>
              <a:off x="6947135" y="2961487"/>
              <a:ext cx="57743" cy="57265"/>
            </a:xfrm>
            <a:custGeom>
              <a:avLst/>
              <a:gdLst/>
              <a:ahLst/>
              <a:cxnLst/>
              <a:rect l="l" t="t" r="r" b="b"/>
              <a:pathLst>
                <a:path w="725" h="719" extrusionOk="0">
                  <a:moveTo>
                    <a:pt x="251" y="134"/>
                  </a:moveTo>
                  <a:lnTo>
                    <a:pt x="595" y="255"/>
                  </a:lnTo>
                  <a:lnTo>
                    <a:pt x="465" y="589"/>
                  </a:lnTo>
                  <a:lnTo>
                    <a:pt x="131" y="468"/>
                  </a:lnTo>
                  <a:lnTo>
                    <a:pt x="251" y="134"/>
                  </a:lnTo>
                  <a:close/>
                  <a:moveTo>
                    <a:pt x="216" y="1"/>
                  </a:moveTo>
                  <a:cubicBezTo>
                    <a:pt x="192" y="1"/>
                    <a:pt x="175" y="11"/>
                    <a:pt x="168" y="32"/>
                  </a:cubicBezTo>
                  <a:lnTo>
                    <a:pt x="1" y="478"/>
                  </a:lnTo>
                  <a:cubicBezTo>
                    <a:pt x="1" y="496"/>
                    <a:pt x="1" y="515"/>
                    <a:pt x="10" y="524"/>
                  </a:cubicBezTo>
                  <a:cubicBezTo>
                    <a:pt x="10" y="543"/>
                    <a:pt x="29" y="552"/>
                    <a:pt x="38" y="552"/>
                  </a:cubicBezTo>
                  <a:lnTo>
                    <a:pt x="483" y="719"/>
                  </a:lnTo>
                  <a:lnTo>
                    <a:pt x="502" y="719"/>
                  </a:lnTo>
                  <a:cubicBezTo>
                    <a:pt x="530" y="719"/>
                    <a:pt x="548" y="700"/>
                    <a:pt x="558" y="682"/>
                  </a:cubicBezTo>
                  <a:lnTo>
                    <a:pt x="715" y="236"/>
                  </a:lnTo>
                  <a:cubicBezTo>
                    <a:pt x="724" y="209"/>
                    <a:pt x="715" y="171"/>
                    <a:pt x="678" y="162"/>
                  </a:cubicBezTo>
                  <a:lnTo>
                    <a:pt x="242" y="4"/>
                  </a:lnTo>
                  <a:cubicBezTo>
                    <a:pt x="233" y="2"/>
                    <a:pt x="224" y="1"/>
                    <a:pt x="21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6" name="Google Shape;1046;p25">
              <a:extLst>
                <a:ext uri="{FF2B5EF4-FFF2-40B4-BE49-F238E27FC236}">
                  <a16:creationId xmlns:a16="http://schemas.microsoft.com/office/drawing/2014/main" id="{D66C0B0C-6076-7221-E2F4-98B7AA000828}"/>
                </a:ext>
              </a:extLst>
            </p:cNvPr>
            <p:cNvSpPr/>
            <p:nvPr/>
          </p:nvSpPr>
          <p:spPr>
            <a:xfrm>
              <a:off x="7244624" y="2467051"/>
              <a:ext cx="591922" cy="551701"/>
            </a:xfrm>
            <a:custGeom>
              <a:avLst/>
              <a:gdLst/>
              <a:ahLst/>
              <a:cxnLst/>
              <a:rect l="l" t="t" r="r" b="b"/>
              <a:pathLst>
                <a:path w="7432" h="6927" extrusionOk="0">
                  <a:moveTo>
                    <a:pt x="3715" y="0"/>
                  </a:moveTo>
                  <a:cubicBezTo>
                    <a:pt x="2032" y="0"/>
                    <a:pt x="558" y="1228"/>
                    <a:pt x="288" y="2944"/>
                  </a:cubicBezTo>
                  <a:cubicBezTo>
                    <a:pt x="1" y="4827"/>
                    <a:pt x="1300" y="6599"/>
                    <a:pt x="3192" y="6886"/>
                  </a:cubicBezTo>
                  <a:cubicBezTo>
                    <a:pt x="3369" y="6913"/>
                    <a:pt x="3545" y="6927"/>
                    <a:pt x="3718" y="6927"/>
                  </a:cubicBezTo>
                  <a:cubicBezTo>
                    <a:pt x="5395" y="6927"/>
                    <a:pt x="6874" y="5707"/>
                    <a:pt x="7135" y="3992"/>
                  </a:cubicBezTo>
                  <a:cubicBezTo>
                    <a:pt x="7432" y="2100"/>
                    <a:pt x="6133" y="328"/>
                    <a:pt x="4240" y="40"/>
                  </a:cubicBezTo>
                  <a:cubicBezTo>
                    <a:pt x="4064" y="13"/>
                    <a:pt x="3888" y="0"/>
                    <a:pt x="3715" y="0"/>
                  </a:cubicBezTo>
                  <a:close/>
                </a:path>
              </a:pathLst>
            </a:custGeom>
            <a:solidFill>
              <a:schemeClr val="dk1"/>
            </a:solidFill>
            <a:ln>
              <a:noFill/>
            </a:ln>
          </p:spPr>
          <p:txBody>
            <a:bodyPr spcFirstLastPara="1" wrap="square" lIns="121900" tIns="121900" rIns="121900" bIns="121900" anchor="ctr" anchorCtr="0">
              <a:noAutofit/>
            </a:bodyPr>
            <a:lstStyle/>
            <a:p>
              <a:endParaRPr sz="2400" dirty="0"/>
            </a:p>
          </p:txBody>
        </p:sp>
        <p:sp>
          <p:nvSpPr>
            <p:cNvPr id="1047" name="Google Shape;1047;p25">
              <a:extLst>
                <a:ext uri="{FF2B5EF4-FFF2-40B4-BE49-F238E27FC236}">
                  <a16:creationId xmlns:a16="http://schemas.microsoft.com/office/drawing/2014/main" id="{5E8D43F9-D37E-5A7E-FD79-69FAE98826BA}"/>
                </a:ext>
              </a:extLst>
            </p:cNvPr>
            <p:cNvSpPr/>
            <p:nvPr/>
          </p:nvSpPr>
          <p:spPr>
            <a:xfrm>
              <a:off x="7259659" y="2483223"/>
              <a:ext cx="589692" cy="561418"/>
            </a:xfrm>
            <a:custGeom>
              <a:avLst/>
              <a:gdLst/>
              <a:ahLst/>
              <a:cxnLst/>
              <a:rect l="l" t="t" r="r" b="b"/>
              <a:pathLst>
                <a:path w="7404" h="7049" extrusionOk="0">
                  <a:moveTo>
                    <a:pt x="3777" y="119"/>
                  </a:moveTo>
                  <a:cubicBezTo>
                    <a:pt x="3944" y="119"/>
                    <a:pt x="4120" y="128"/>
                    <a:pt x="4296" y="156"/>
                  </a:cubicBezTo>
                  <a:cubicBezTo>
                    <a:pt x="5196" y="295"/>
                    <a:pt x="5984" y="777"/>
                    <a:pt x="6522" y="1510"/>
                  </a:cubicBezTo>
                  <a:cubicBezTo>
                    <a:pt x="7061" y="2243"/>
                    <a:pt x="7283" y="3143"/>
                    <a:pt x="7144" y="4043"/>
                  </a:cubicBezTo>
                  <a:cubicBezTo>
                    <a:pt x="7005" y="4943"/>
                    <a:pt x="6532" y="5731"/>
                    <a:pt x="5799" y="6269"/>
                  </a:cubicBezTo>
                  <a:cubicBezTo>
                    <a:pt x="5209" y="6702"/>
                    <a:pt x="4510" y="6931"/>
                    <a:pt x="3791" y="6931"/>
                  </a:cubicBezTo>
                  <a:cubicBezTo>
                    <a:pt x="3617" y="6931"/>
                    <a:pt x="3442" y="6918"/>
                    <a:pt x="3266" y="6891"/>
                  </a:cubicBezTo>
                  <a:cubicBezTo>
                    <a:pt x="1411" y="6603"/>
                    <a:pt x="131" y="4868"/>
                    <a:pt x="418" y="3013"/>
                  </a:cubicBezTo>
                  <a:cubicBezTo>
                    <a:pt x="558" y="2113"/>
                    <a:pt x="1031" y="1315"/>
                    <a:pt x="1764" y="777"/>
                  </a:cubicBezTo>
                  <a:cubicBezTo>
                    <a:pt x="2357" y="351"/>
                    <a:pt x="3053" y="119"/>
                    <a:pt x="3777" y="119"/>
                  </a:cubicBezTo>
                  <a:close/>
                  <a:moveTo>
                    <a:pt x="3765" y="1"/>
                  </a:moveTo>
                  <a:cubicBezTo>
                    <a:pt x="3026" y="1"/>
                    <a:pt x="2309" y="238"/>
                    <a:pt x="1699" y="685"/>
                  </a:cubicBezTo>
                  <a:cubicBezTo>
                    <a:pt x="938" y="1241"/>
                    <a:pt x="446" y="2058"/>
                    <a:pt x="298" y="2995"/>
                  </a:cubicBezTo>
                  <a:cubicBezTo>
                    <a:pt x="1" y="4915"/>
                    <a:pt x="1328" y="6714"/>
                    <a:pt x="3248" y="7002"/>
                  </a:cubicBezTo>
                  <a:cubicBezTo>
                    <a:pt x="3424" y="7030"/>
                    <a:pt x="3610" y="7048"/>
                    <a:pt x="3786" y="7048"/>
                  </a:cubicBezTo>
                  <a:cubicBezTo>
                    <a:pt x="4528" y="7048"/>
                    <a:pt x="5252" y="6807"/>
                    <a:pt x="5864" y="6362"/>
                  </a:cubicBezTo>
                  <a:cubicBezTo>
                    <a:pt x="6625" y="5805"/>
                    <a:pt x="7116" y="4989"/>
                    <a:pt x="7265" y="4061"/>
                  </a:cubicBezTo>
                  <a:cubicBezTo>
                    <a:pt x="7404" y="3134"/>
                    <a:pt x="7172" y="2197"/>
                    <a:pt x="6615" y="1445"/>
                  </a:cubicBezTo>
                  <a:cubicBezTo>
                    <a:pt x="6059" y="685"/>
                    <a:pt x="5242" y="184"/>
                    <a:pt x="4315" y="45"/>
                  </a:cubicBezTo>
                  <a:cubicBezTo>
                    <a:pt x="4131" y="15"/>
                    <a:pt x="3947" y="1"/>
                    <a:pt x="3765"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49" name="Google Shape;1049;p25">
              <a:extLst>
                <a:ext uri="{FF2B5EF4-FFF2-40B4-BE49-F238E27FC236}">
                  <a16:creationId xmlns:a16="http://schemas.microsoft.com/office/drawing/2014/main" id="{3174376F-879B-51A0-4A48-CA1A5162059E}"/>
                </a:ext>
              </a:extLst>
            </p:cNvPr>
            <p:cNvSpPr/>
            <p:nvPr/>
          </p:nvSpPr>
          <p:spPr>
            <a:xfrm>
              <a:off x="7232341" y="2460525"/>
              <a:ext cx="601479" cy="561179"/>
            </a:xfrm>
            <a:custGeom>
              <a:avLst/>
              <a:gdLst/>
              <a:ahLst/>
              <a:cxnLst/>
              <a:rect l="l" t="t" r="r" b="b"/>
              <a:pathLst>
                <a:path w="7552" h="7046" extrusionOk="0">
                  <a:moveTo>
                    <a:pt x="3765" y="122"/>
                  </a:moveTo>
                  <a:cubicBezTo>
                    <a:pt x="3937" y="122"/>
                    <a:pt x="4111" y="135"/>
                    <a:pt x="4287" y="163"/>
                  </a:cubicBezTo>
                  <a:cubicBezTo>
                    <a:pt x="6142" y="441"/>
                    <a:pt x="7422" y="2185"/>
                    <a:pt x="7144" y="4040"/>
                  </a:cubicBezTo>
                  <a:cubicBezTo>
                    <a:pt x="6883" y="5720"/>
                    <a:pt x="5429" y="6929"/>
                    <a:pt x="3779" y="6929"/>
                  </a:cubicBezTo>
                  <a:cubicBezTo>
                    <a:pt x="3607" y="6929"/>
                    <a:pt x="3432" y="6915"/>
                    <a:pt x="3257" y="6888"/>
                  </a:cubicBezTo>
                  <a:cubicBezTo>
                    <a:pt x="1401" y="6601"/>
                    <a:pt x="121" y="4866"/>
                    <a:pt x="409" y="3011"/>
                  </a:cubicBezTo>
                  <a:cubicBezTo>
                    <a:pt x="669" y="1331"/>
                    <a:pt x="2116" y="122"/>
                    <a:pt x="3765" y="122"/>
                  </a:cubicBezTo>
                  <a:close/>
                  <a:moveTo>
                    <a:pt x="3769" y="0"/>
                  </a:moveTo>
                  <a:cubicBezTo>
                    <a:pt x="2067" y="0"/>
                    <a:pt x="558" y="1253"/>
                    <a:pt x="298" y="2992"/>
                  </a:cubicBezTo>
                  <a:cubicBezTo>
                    <a:pt x="1" y="4912"/>
                    <a:pt x="1318" y="6712"/>
                    <a:pt x="3238" y="6999"/>
                  </a:cubicBezTo>
                  <a:cubicBezTo>
                    <a:pt x="3415" y="7027"/>
                    <a:pt x="3600" y="7046"/>
                    <a:pt x="3776" y="7046"/>
                  </a:cubicBezTo>
                  <a:cubicBezTo>
                    <a:pt x="5483" y="7046"/>
                    <a:pt x="6986" y="5794"/>
                    <a:pt x="7255" y="4059"/>
                  </a:cubicBezTo>
                  <a:cubicBezTo>
                    <a:pt x="7552" y="2139"/>
                    <a:pt x="6225" y="339"/>
                    <a:pt x="4305" y="42"/>
                  </a:cubicBezTo>
                  <a:cubicBezTo>
                    <a:pt x="4125" y="14"/>
                    <a:pt x="3946" y="0"/>
                    <a:pt x="3769" y="0"/>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0" name="Google Shape;1050;p25">
              <a:extLst>
                <a:ext uri="{FF2B5EF4-FFF2-40B4-BE49-F238E27FC236}">
                  <a16:creationId xmlns:a16="http://schemas.microsoft.com/office/drawing/2014/main" id="{6FBE3CBD-1BDD-3747-A791-85DCA3579E0D}"/>
                </a:ext>
              </a:extLst>
            </p:cNvPr>
            <p:cNvSpPr/>
            <p:nvPr/>
          </p:nvSpPr>
          <p:spPr>
            <a:xfrm>
              <a:off x="7615828" y="2510541"/>
              <a:ext cx="134520" cy="135158"/>
            </a:xfrm>
            <a:custGeom>
              <a:avLst/>
              <a:gdLst/>
              <a:ahLst/>
              <a:cxnLst/>
              <a:rect l="l" t="t" r="r" b="b"/>
              <a:pathLst>
                <a:path w="1689" h="1697" extrusionOk="0">
                  <a:moveTo>
                    <a:pt x="102" y="1"/>
                  </a:moveTo>
                  <a:cubicBezTo>
                    <a:pt x="67" y="1"/>
                    <a:pt x="33" y="20"/>
                    <a:pt x="19" y="54"/>
                  </a:cubicBezTo>
                  <a:cubicBezTo>
                    <a:pt x="0" y="91"/>
                    <a:pt x="19" y="147"/>
                    <a:pt x="65" y="165"/>
                  </a:cubicBezTo>
                  <a:cubicBezTo>
                    <a:pt x="705" y="462"/>
                    <a:pt x="1216" y="991"/>
                    <a:pt x="1512" y="1640"/>
                  </a:cubicBezTo>
                  <a:cubicBezTo>
                    <a:pt x="1522" y="1678"/>
                    <a:pt x="1559" y="1696"/>
                    <a:pt x="1587" y="1696"/>
                  </a:cubicBezTo>
                  <a:cubicBezTo>
                    <a:pt x="1596" y="1696"/>
                    <a:pt x="1614" y="1696"/>
                    <a:pt x="1624" y="1687"/>
                  </a:cubicBezTo>
                  <a:cubicBezTo>
                    <a:pt x="1670" y="1668"/>
                    <a:pt x="1689" y="1622"/>
                    <a:pt x="1670" y="1575"/>
                  </a:cubicBezTo>
                  <a:cubicBezTo>
                    <a:pt x="1364" y="880"/>
                    <a:pt x="817" y="323"/>
                    <a:pt x="139" y="8"/>
                  </a:cubicBezTo>
                  <a:cubicBezTo>
                    <a:pt x="127" y="3"/>
                    <a:pt x="115" y="1"/>
                    <a:pt x="102"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53" name="Google Shape;1053;p25">
              <a:extLst>
                <a:ext uri="{FF2B5EF4-FFF2-40B4-BE49-F238E27FC236}">
                  <a16:creationId xmlns:a16="http://schemas.microsoft.com/office/drawing/2014/main" id="{A525FA36-7C6F-9464-9404-80710D5233B1}"/>
                </a:ext>
              </a:extLst>
            </p:cNvPr>
            <p:cNvSpPr/>
            <p:nvPr/>
          </p:nvSpPr>
          <p:spPr>
            <a:xfrm>
              <a:off x="7448814" y="2585725"/>
              <a:ext cx="159688" cy="31858"/>
            </a:xfrm>
            <a:custGeom>
              <a:avLst/>
              <a:gdLst/>
              <a:ahLst/>
              <a:cxnLst/>
              <a:rect l="l" t="t" r="r" b="b"/>
              <a:pathLst>
                <a:path w="2005" h="400" extrusionOk="0">
                  <a:moveTo>
                    <a:pt x="400" y="1"/>
                  </a:moveTo>
                  <a:cubicBezTo>
                    <a:pt x="177" y="1"/>
                    <a:pt x="1" y="177"/>
                    <a:pt x="1" y="400"/>
                  </a:cubicBezTo>
                  <a:lnTo>
                    <a:pt x="2005" y="400"/>
                  </a:lnTo>
                  <a:cubicBezTo>
                    <a:pt x="2005" y="177"/>
                    <a:pt x="1828" y="1"/>
                    <a:pt x="1606"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4" name="Google Shape;1054;p25">
              <a:extLst>
                <a:ext uri="{FF2B5EF4-FFF2-40B4-BE49-F238E27FC236}">
                  <a16:creationId xmlns:a16="http://schemas.microsoft.com/office/drawing/2014/main" id="{25D523F0-96C3-3EEF-B24E-A0F1D426A3F8}"/>
                </a:ext>
              </a:extLst>
            </p:cNvPr>
            <p:cNvSpPr/>
            <p:nvPr/>
          </p:nvSpPr>
          <p:spPr>
            <a:xfrm>
              <a:off x="7443637" y="2580549"/>
              <a:ext cx="169325" cy="41495"/>
            </a:xfrm>
            <a:custGeom>
              <a:avLst/>
              <a:gdLst/>
              <a:ahLst/>
              <a:cxnLst/>
              <a:rect l="l" t="t" r="r" b="b"/>
              <a:pathLst>
                <a:path w="2126" h="521" extrusionOk="0">
                  <a:moveTo>
                    <a:pt x="1671" y="121"/>
                  </a:moveTo>
                  <a:cubicBezTo>
                    <a:pt x="1838" y="121"/>
                    <a:pt x="1977" y="242"/>
                    <a:pt x="2005" y="409"/>
                  </a:cubicBezTo>
                  <a:lnTo>
                    <a:pt x="121" y="409"/>
                  </a:lnTo>
                  <a:cubicBezTo>
                    <a:pt x="149" y="242"/>
                    <a:pt x="288" y="121"/>
                    <a:pt x="465" y="121"/>
                  </a:cubicBezTo>
                  <a:close/>
                  <a:moveTo>
                    <a:pt x="465" y="1"/>
                  </a:moveTo>
                  <a:cubicBezTo>
                    <a:pt x="205" y="1"/>
                    <a:pt x="1" y="205"/>
                    <a:pt x="1" y="465"/>
                  </a:cubicBezTo>
                  <a:cubicBezTo>
                    <a:pt x="1" y="520"/>
                    <a:pt x="1" y="520"/>
                    <a:pt x="353" y="520"/>
                  </a:cubicBezTo>
                  <a:lnTo>
                    <a:pt x="1736" y="520"/>
                  </a:lnTo>
                  <a:cubicBezTo>
                    <a:pt x="2125" y="520"/>
                    <a:pt x="2125" y="520"/>
                    <a:pt x="2125" y="465"/>
                  </a:cubicBezTo>
                  <a:cubicBezTo>
                    <a:pt x="2125" y="205"/>
                    <a:pt x="1921" y="1"/>
                    <a:pt x="1671" y="1"/>
                  </a:cubicBezTo>
                  <a:close/>
                </a:path>
              </a:pathLst>
            </a:custGeom>
            <a:solidFill>
              <a:schemeClr val="dk1"/>
            </a:solidFill>
            <a:ln>
              <a:noFill/>
            </a:ln>
          </p:spPr>
          <p:txBody>
            <a:bodyPr spcFirstLastPara="1" wrap="square" lIns="121900" tIns="121900" rIns="121900" bIns="121900" anchor="ctr" anchorCtr="0">
              <a:noAutofit/>
            </a:bodyPr>
            <a:lstStyle/>
            <a:p>
              <a:endParaRPr sz="2400"/>
            </a:p>
          </p:txBody>
        </p:sp>
        <p:sp>
          <p:nvSpPr>
            <p:cNvPr id="1057" name="Google Shape;1057;p25">
              <a:extLst>
                <a:ext uri="{FF2B5EF4-FFF2-40B4-BE49-F238E27FC236}">
                  <a16:creationId xmlns:a16="http://schemas.microsoft.com/office/drawing/2014/main" id="{D9D8726B-A740-5AAB-5254-0476A119B543}"/>
                </a:ext>
              </a:extLst>
            </p:cNvPr>
            <p:cNvSpPr/>
            <p:nvPr/>
          </p:nvSpPr>
          <p:spPr>
            <a:xfrm>
              <a:off x="7516830" y="2570195"/>
              <a:ext cx="22938" cy="22301"/>
            </a:xfrm>
            <a:custGeom>
              <a:avLst/>
              <a:gdLst/>
              <a:ahLst/>
              <a:cxnLst/>
              <a:rect l="l" t="t" r="r" b="b"/>
              <a:pathLst>
                <a:path w="288" h="280" extrusionOk="0">
                  <a:moveTo>
                    <a:pt x="149" y="1"/>
                  </a:moveTo>
                  <a:cubicBezTo>
                    <a:pt x="65" y="1"/>
                    <a:pt x="0" y="56"/>
                    <a:pt x="0" y="140"/>
                  </a:cubicBezTo>
                  <a:cubicBezTo>
                    <a:pt x="0" y="214"/>
                    <a:pt x="65" y="279"/>
                    <a:pt x="149" y="279"/>
                  </a:cubicBezTo>
                  <a:cubicBezTo>
                    <a:pt x="223" y="279"/>
                    <a:pt x="288" y="214"/>
                    <a:pt x="288" y="140"/>
                  </a:cubicBezTo>
                  <a:cubicBezTo>
                    <a:pt x="288" y="66"/>
                    <a:pt x="223" y="1"/>
                    <a:pt x="149" y="1"/>
                  </a:cubicBezTo>
                  <a:close/>
                </a:path>
              </a:pathLst>
            </a:custGeom>
            <a:solidFill>
              <a:schemeClr val="accent3"/>
            </a:solidFill>
            <a:ln>
              <a:noFill/>
            </a:ln>
          </p:spPr>
          <p:txBody>
            <a:bodyPr spcFirstLastPara="1" wrap="square" lIns="121900" tIns="121900" rIns="121900" bIns="121900" anchor="ctr" anchorCtr="0">
              <a:noAutofit/>
            </a:bodyPr>
            <a:lstStyle/>
            <a:p>
              <a:endParaRPr sz="2400"/>
            </a:p>
          </p:txBody>
        </p:sp>
        <p:sp>
          <p:nvSpPr>
            <p:cNvPr id="1060" name="Google Shape;1060;p25">
              <a:extLst>
                <a:ext uri="{FF2B5EF4-FFF2-40B4-BE49-F238E27FC236}">
                  <a16:creationId xmlns:a16="http://schemas.microsoft.com/office/drawing/2014/main" id="{3B895DFA-977C-E26C-35E4-9B682FCAEE04}"/>
                </a:ext>
              </a:extLst>
            </p:cNvPr>
            <p:cNvSpPr/>
            <p:nvPr/>
          </p:nvSpPr>
          <p:spPr>
            <a:xfrm>
              <a:off x="7496840" y="2655175"/>
              <a:ext cx="68096" cy="9717"/>
            </a:xfrm>
            <a:custGeom>
              <a:avLst/>
              <a:gdLst/>
              <a:ahLst/>
              <a:cxnLst/>
              <a:rect l="l" t="t" r="r" b="b"/>
              <a:pathLst>
                <a:path w="855" h="122" extrusionOk="0">
                  <a:moveTo>
                    <a:pt x="66" y="1"/>
                  </a:moveTo>
                  <a:cubicBezTo>
                    <a:pt x="29" y="1"/>
                    <a:pt x="1" y="28"/>
                    <a:pt x="1" y="56"/>
                  </a:cubicBezTo>
                  <a:cubicBezTo>
                    <a:pt x="1" y="93"/>
                    <a:pt x="29" y="121"/>
                    <a:pt x="66" y="121"/>
                  </a:cubicBezTo>
                  <a:lnTo>
                    <a:pt x="799" y="121"/>
                  </a:lnTo>
                  <a:cubicBezTo>
                    <a:pt x="826" y="121"/>
                    <a:pt x="854" y="93"/>
                    <a:pt x="854" y="56"/>
                  </a:cubicBezTo>
                  <a:cubicBezTo>
                    <a:pt x="854" y="28"/>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1" name="Google Shape;1061;p25">
              <a:extLst>
                <a:ext uri="{FF2B5EF4-FFF2-40B4-BE49-F238E27FC236}">
                  <a16:creationId xmlns:a16="http://schemas.microsoft.com/office/drawing/2014/main" id="{96231B97-5F22-B96A-F0D3-393A56B971AC}"/>
                </a:ext>
              </a:extLst>
            </p:cNvPr>
            <p:cNvSpPr/>
            <p:nvPr/>
          </p:nvSpPr>
          <p:spPr>
            <a:xfrm>
              <a:off x="7496840" y="2727572"/>
              <a:ext cx="68096" cy="9000"/>
            </a:xfrm>
            <a:custGeom>
              <a:avLst/>
              <a:gdLst/>
              <a:ahLst/>
              <a:cxnLst/>
              <a:rect l="l" t="t" r="r" b="b"/>
              <a:pathLst>
                <a:path w="855" h="113" extrusionOk="0">
                  <a:moveTo>
                    <a:pt x="66" y="1"/>
                  </a:moveTo>
                  <a:cubicBezTo>
                    <a:pt x="29" y="1"/>
                    <a:pt x="1" y="29"/>
                    <a:pt x="1" y="56"/>
                  </a:cubicBezTo>
                  <a:cubicBezTo>
                    <a:pt x="1" y="94"/>
                    <a:pt x="29" y="112"/>
                    <a:pt x="66" y="112"/>
                  </a:cubicBezTo>
                  <a:lnTo>
                    <a:pt x="799" y="112"/>
                  </a:lnTo>
                  <a:cubicBezTo>
                    <a:pt x="826" y="112"/>
                    <a:pt x="854" y="94"/>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2" name="Google Shape;1062;p25">
              <a:extLst>
                <a:ext uri="{FF2B5EF4-FFF2-40B4-BE49-F238E27FC236}">
                  <a16:creationId xmlns:a16="http://schemas.microsoft.com/office/drawing/2014/main" id="{42DBCEF2-C98C-206C-CF17-A07732243973}"/>
                </a:ext>
              </a:extLst>
            </p:cNvPr>
            <p:cNvSpPr/>
            <p:nvPr/>
          </p:nvSpPr>
          <p:spPr>
            <a:xfrm>
              <a:off x="7496840" y="2802199"/>
              <a:ext cx="68096" cy="9000"/>
            </a:xfrm>
            <a:custGeom>
              <a:avLst/>
              <a:gdLst/>
              <a:ahLst/>
              <a:cxnLst/>
              <a:rect l="l" t="t" r="r" b="b"/>
              <a:pathLst>
                <a:path w="855" h="113" extrusionOk="0">
                  <a:moveTo>
                    <a:pt x="66" y="1"/>
                  </a:moveTo>
                  <a:cubicBezTo>
                    <a:pt x="29" y="1"/>
                    <a:pt x="1" y="29"/>
                    <a:pt x="1" y="56"/>
                  </a:cubicBezTo>
                  <a:cubicBezTo>
                    <a:pt x="1" y="93"/>
                    <a:pt x="29" y="112"/>
                    <a:pt x="66" y="112"/>
                  </a:cubicBezTo>
                  <a:lnTo>
                    <a:pt x="799" y="112"/>
                  </a:lnTo>
                  <a:cubicBezTo>
                    <a:pt x="826" y="112"/>
                    <a:pt x="854" y="93"/>
                    <a:pt x="854" y="56"/>
                  </a:cubicBezTo>
                  <a:cubicBezTo>
                    <a:pt x="854" y="29"/>
                    <a:pt x="826" y="1"/>
                    <a:pt x="799"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4" name="Google Shape;1064;p25">
              <a:extLst>
                <a:ext uri="{FF2B5EF4-FFF2-40B4-BE49-F238E27FC236}">
                  <a16:creationId xmlns:a16="http://schemas.microsoft.com/office/drawing/2014/main" id="{0D07AE87-34CB-0804-BFE6-D0C17D1D2033}"/>
                </a:ext>
              </a:extLst>
            </p:cNvPr>
            <p:cNvSpPr/>
            <p:nvPr/>
          </p:nvSpPr>
          <p:spPr>
            <a:xfrm>
              <a:off x="7442204" y="2753456"/>
              <a:ext cx="178086" cy="8920"/>
            </a:xfrm>
            <a:custGeom>
              <a:avLst/>
              <a:gdLst/>
              <a:ahLst/>
              <a:cxnLst/>
              <a:rect l="l" t="t" r="r" b="b"/>
              <a:pathLst>
                <a:path w="2236" h="112" extrusionOk="0">
                  <a:moveTo>
                    <a:pt x="56" y="0"/>
                  </a:moveTo>
                  <a:cubicBezTo>
                    <a:pt x="19" y="0"/>
                    <a:pt x="0" y="28"/>
                    <a:pt x="0" y="56"/>
                  </a:cubicBezTo>
                  <a:cubicBezTo>
                    <a:pt x="0" y="93"/>
                    <a:pt x="19" y="112"/>
                    <a:pt x="56" y="112"/>
                  </a:cubicBezTo>
                  <a:lnTo>
                    <a:pt x="2180" y="112"/>
                  </a:lnTo>
                  <a:cubicBezTo>
                    <a:pt x="2208" y="112"/>
                    <a:pt x="2236" y="93"/>
                    <a:pt x="2236" y="56"/>
                  </a:cubicBezTo>
                  <a:cubicBezTo>
                    <a:pt x="2236" y="28"/>
                    <a:pt x="2208" y="0"/>
                    <a:pt x="2180" y="0"/>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66" name="Google Shape;1066;p25">
              <a:extLst>
                <a:ext uri="{FF2B5EF4-FFF2-40B4-BE49-F238E27FC236}">
                  <a16:creationId xmlns:a16="http://schemas.microsoft.com/office/drawing/2014/main" id="{0EF83F29-4B2B-D23E-1FF9-F1C1B054B7E6}"/>
                </a:ext>
              </a:extLst>
            </p:cNvPr>
            <p:cNvSpPr/>
            <p:nvPr/>
          </p:nvSpPr>
          <p:spPr>
            <a:xfrm>
              <a:off x="7442204" y="2828800"/>
              <a:ext cx="178086" cy="9717"/>
            </a:xfrm>
            <a:custGeom>
              <a:avLst/>
              <a:gdLst/>
              <a:ahLst/>
              <a:cxnLst/>
              <a:rect l="l" t="t" r="r" b="b"/>
              <a:pathLst>
                <a:path w="2236" h="122" extrusionOk="0">
                  <a:moveTo>
                    <a:pt x="56" y="1"/>
                  </a:moveTo>
                  <a:cubicBezTo>
                    <a:pt x="19" y="1"/>
                    <a:pt x="0" y="28"/>
                    <a:pt x="0" y="56"/>
                  </a:cubicBezTo>
                  <a:cubicBezTo>
                    <a:pt x="0" y="93"/>
                    <a:pt x="19" y="121"/>
                    <a:pt x="56" y="121"/>
                  </a:cubicBezTo>
                  <a:lnTo>
                    <a:pt x="2180" y="121"/>
                  </a:lnTo>
                  <a:cubicBezTo>
                    <a:pt x="2208" y="121"/>
                    <a:pt x="2236" y="93"/>
                    <a:pt x="2236" y="56"/>
                  </a:cubicBezTo>
                  <a:cubicBezTo>
                    <a:pt x="2236" y="28"/>
                    <a:pt x="2208" y="1"/>
                    <a:pt x="2180" y="1"/>
                  </a:cubicBezTo>
                  <a:close/>
                </a:path>
              </a:pathLst>
            </a:custGeom>
            <a:solidFill>
              <a:schemeClr val="lt2"/>
            </a:solidFill>
            <a:ln>
              <a:noFill/>
            </a:ln>
          </p:spPr>
          <p:txBody>
            <a:bodyPr spcFirstLastPara="1" wrap="square" lIns="121900" tIns="121900" rIns="121900" bIns="121900" anchor="ctr" anchorCtr="0">
              <a:noAutofit/>
            </a:bodyPr>
            <a:lstStyle/>
            <a:p>
              <a:endParaRPr sz="2400"/>
            </a:p>
          </p:txBody>
        </p:sp>
        <p:sp>
          <p:nvSpPr>
            <p:cNvPr id="1048" name="Google Shape;1048;p25">
              <a:extLst>
                <a:ext uri="{FF2B5EF4-FFF2-40B4-BE49-F238E27FC236}">
                  <a16:creationId xmlns:a16="http://schemas.microsoft.com/office/drawing/2014/main" id="{4F5A40B9-FFF3-DDBE-571F-C1DEAE4BB9F5}"/>
                </a:ext>
              </a:extLst>
            </p:cNvPr>
            <p:cNvSpPr/>
            <p:nvPr/>
          </p:nvSpPr>
          <p:spPr>
            <a:xfrm>
              <a:off x="7236802" y="2466733"/>
              <a:ext cx="627364" cy="552019"/>
            </a:xfrm>
            <a:custGeom>
              <a:avLst/>
              <a:gdLst/>
              <a:ahLst/>
              <a:cxnLst/>
              <a:rect l="l" t="t" r="r" b="b"/>
              <a:pathLst>
                <a:path w="7877" h="6931" extrusionOk="0">
                  <a:moveTo>
                    <a:pt x="3933" y="0"/>
                  </a:moveTo>
                  <a:cubicBezTo>
                    <a:pt x="3250" y="0"/>
                    <a:pt x="2560" y="202"/>
                    <a:pt x="1958" y="622"/>
                  </a:cubicBezTo>
                  <a:cubicBezTo>
                    <a:pt x="391" y="1717"/>
                    <a:pt x="1" y="3878"/>
                    <a:pt x="1096" y="5446"/>
                  </a:cubicBezTo>
                  <a:cubicBezTo>
                    <a:pt x="1770" y="6412"/>
                    <a:pt x="2849" y="6930"/>
                    <a:pt x="3945" y="6930"/>
                  </a:cubicBezTo>
                  <a:cubicBezTo>
                    <a:pt x="4628" y="6930"/>
                    <a:pt x="5318" y="6729"/>
                    <a:pt x="5920" y="6309"/>
                  </a:cubicBezTo>
                  <a:cubicBezTo>
                    <a:pt x="7487" y="5214"/>
                    <a:pt x="7877" y="3053"/>
                    <a:pt x="6782" y="1485"/>
                  </a:cubicBezTo>
                  <a:cubicBezTo>
                    <a:pt x="6108" y="519"/>
                    <a:pt x="5029" y="0"/>
                    <a:pt x="3933" y="0"/>
                  </a:cubicBezTo>
                  <a:close/>
                </a:path>
              </a:pathLst>
            </a:custGeom>
            <a:solidFill>
              <a:schemeClr val="accent1">
                <a:lumMod val="20000"/>
                <a:lumOff val="80000"/>
              </a:schemeClr>
            </a:solidFill>
            <a:ln>
              <a:noFill/>
            </a:ln>
          </p:spPr>
          <p:txBody>
            <a:bodyPr spcFirstLastPara="1" wrap="square" lIns="121900" tIns="121900" rIns="121900" bIns="121900" anchor="ctr" anchorCtr="0">
              <a:noAutofit/>
            </a:bodyPr>
            <a:lstStyle/>
            <a:p>
              <a:endParaRPr sz="2400" dirty="0"/>
            </a:p>
          </p:txBody>
        </p:sp>
      </p:grpSp>
      <p:pic>
        <p:nvPicPr>
          <p:cNvPr id="14" name="Image 13" descr="Une image contenant art&#10;&#10;Le contenu généré par l’IA peut être incorrect.">
            <a:extLst>
              <a:ext uri="{FF2B5EF4-FFF2-40B4-BE49-F238E27FC236}">
                <a16:creationId xmlns:a16="http://schemas.microsoft.com/office/drawing/2014/main" id="{C9191CF4-DB22-BF76-FC64-86099D4E8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49194" y="868574"/>
            <a:ext cx="551591" cy="551591"/>
          </a:xfrm>
          <a:prstGeom prst="rect">
            <a:avLst/>
          </a:prstGeom>
        </p:spPr>
      </p:pic>
      <p:sp>
        <p:nvSpPr>
          <p:cNvPr id="2" name="Ellipse 1">
            <a:extLst>
              <a:ext uri="{FF2B5EF4-FFF2-40B4-BE49-F238E27FC236}">
                <a16:creationId xmlns:a16="http://schemas.microsoft.com/office/drawing/2014/main" id="{4397CD40-1156-7D1F-284B-F1AE4B6C3404}"/>
              </a:ext>
            </a:extLst>
          </p:cNvPr>
          <p:cNvSpPr/>
          <p:nvPr/>
        </p:nvSpPr>
        <p:spPr>
          <a:xfrm>
            <a:off x="783770" y="2005048"/>
            <a:ext cx="2242705" cy="2228187"/>
          </a:xfrm>
          <a:prstGeom prst="ellipse">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descr="Une image contenant noir, obscurité&#10;&#10;Le contenu généré par l’IA peut être incorrect.">
            <a:extLst>
              <a:ext uri="{FF2B5EF4-FFF2-40B4-BE49-F238E27FC236}">
                <a16:creationId xmlns:a16="http://schemas.microsoft.com/office/drawing/2014/main" id="{90787D4C-38D5-D204-AA1D-0FEE5A1D5F71}"/>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029721" y="2243739"/>
            <a:ext cx="1750801" cy="1750801"/>
          </a:xfrm>
          <a:prstGeom prst="rect">
            <a:avLst/>
          </a:prstGeom>
        </p:spPr>
      </p:pic>
      <p:sp>
        <p:nvSpPr>
          <p:cNvPr id="6" name="ZoneTexte 5">
            <a:extLst>
              <a:ext uri="{FF2B5EF4-FFF2-40B4-BE49-F238E27FC236}">
                <a16:creationId xmlns:a16="http://schemas.microsoft.com/office/drawing/2014/main" id="{EC164DD8-EA0D-F794-F72C-1A665A6BFFF6}"/>
              </a:ext>
            </a:extLst>
          </p:cNvPr>
          <p:cNvSpPr txBox="1"/>
          <p:nvPr/>
        </p:nvSpPr>
        <p:spPr>
          <a:xfrm>
            <a:off x="3446267" y="2888306"/>
            <a:ext cx="6097554" cy="461665"/>
          </a:xfrm>
          <a:prstGeom prst="rect">
            <a:avLst/>
          </a:prstGeom>
          <a:noFill/>
        </p:spPr>
        <p:txBody>
          <a:bodyPr wrap="square">
            <a:spAutoFit/>
          </a:bodyPr>
          <a:lstStyle/>
          <a:p>
            <a:pPr marL="9525">
              <a:lnSpc>
                <a:spcPct val="100000"/>
              </a:lnSpc>
              <a:spcBef>
                <a:spcPts val="1270"/>
              </a:spcBef>
            </a:pPr>
            <a:r>
              <a:rPr lang="fr-FR" sz="2400" dirty="0">
                <a:solidFill>
                  <a:srgbClr val="414141"/>
                </a:solidFill>
                <a:latin typeface="Verdana"/>
              </a:rPr>
              <a:t>Score et résumé</a:t>
            </a:r>
          </a:p>
        </p:txBody>
      </p:sp>
    </p:spTree>
    <p:extLst>
      <p:ext uri="{BB962C8B-B14F-4D97-AF65-F5344CB8AC3E}">
        <p14:creationId xmlns:p14="http://schemas.microsoft.com/office/powerpoint/2010/main" val="610924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8A759-20A7-7C43-C29F-8F0541DF8EA2}"/>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D8525E8F-22F6-F6C5-8F0A-6586AF6E55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8F6DE0AC-134A-F56D-16C6-29DBB54A8A27}"/>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1B00189A-1A97-F87A-2D28-E108E152320B}"/>
              </a:ext>
            </a:extLst>
          </p:cNvPr>
          <p:cNvSpPr txBox="1"/>
          <p:nvPr/>
        </p:nvSpPr>
        <p:spPr>
          <a:xfrm>
            <a:off x="1438601" y="373165"/>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a:t>
            </a:r>
            <a:r>
              <a:rPr lang="fr-FR" b="0" dirty="0"/>
              <a:t>: </a:t>
            </a:r>
            <a:r>
              <a:rPr lang="fr-FR" dirty="0"/>
              <a:t>Méthodologie de l’ETSI</a:t>
            </a:r>
          </a:p>
        </p:txBody>
      </p:sp>
      <p:sp>
        <p:nvSpPr>
          <p:cNvPr id="3" name="ZoneTexte 2">
            <a:extLst>
              <a:ext uri="{FF2B5EF4-FFF2-40B4-BE49-F238E27FC236}">
                <a16:creationId xmlns:a16="http://schemas.microsoft.com/office/drawing/2014/main" id="{94CDA759-73BA-1608-85F6-C289AF1FFB05}"/>
              </a:ext>
            </a:extLst>
          </p:cNvPr>
          <p:cNvSpPr txBox="1"/>
          <p:nvPr/>
        </p:nvSpPr>
        <p:spPr>
          <a:xfrm>
            <a:off x="431315" y="1179702"/>
            <a:ext cx="8465602" cy="584775"/>
          </a:xfrm>
          <a:prstGeom prst="rect">
            <a:avLst/>
          </a:prstGeom>
          <a:noFill/>
        </p:spPr>
        <p:txBody>
          <a:bodyPr wrap="square">
            <a:spAutoFit/>
          </a:bodyPr>
          <a:lstStyle/>
          <a:p>
            <a:pPr marL="171450" indent="-171450" algn="l">
              <a:buClr>
                <a:schemeClr val="tx1">
                  <a:lumMod val="65000"/>
                  <a:lumOff val="35000"/>
                </a:schemeClr>
              </a:buClr>
              <a:buFont typeface="Wingdings" panose="05000000000000000000" pitchFamily="2" charset="2"/>
              <a:buChar char="Ø"/>
            </a:pPr>
            <a:endParaRPr lang="fr-FR" sz="1400" b="0" i="0" u="none" strike="noStrike" baseline="0" dirty="0">
              <a:solidFill>
                <a:srgbClr val="000000"/>
              </a:solidFill>
              <a:latin typeface="Verdana" panose="020B0604030504040204" pitchFamily="34" charset="0"/>
            </a:endParaRPr>
          </a:p>
          <a:p>
            <a:pPr marL="285750" indent="-285750">
              <a:buClr>
                <a:schemeClr val="tx1">
                  <a:lumMod val="65000"/>
                  <a:lumOff val="35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figure au 2éme  rang dans le Grand Tunis</a:t>
            </a:r>
          </a:p>
        </p:txBody>
      </p:sp>
      <p:grpSp>
        <p:nvGrpSpPr>
          <p:cNvPr id="4" name="object 6">
            <a:extLst>
              <a:ext uri="{FF2B5EF4-FFF2-40B4-BE49-F238E27FC236}">
                <a16:creationId xmlns:a16="http://schemas.microsoft.com/office/drawing/2014/main" id="{12A893EB-F898-F94C-A847-897F23863FA9}"/>
              </a:ext>
            </a:extLst>
          </p:cNvPr>
          <p:cNvGrpSpPr/>
          <p:nvPr/>
        </p:nvGrpSpPr>
        <p:grpSpPr>
          <a:xfrm>
            <a:off x="2750223" y="3142479"/>
            <a:ext cx="7635768" cy="2860496"/>
            <a:chOff x="2398776" y="3639312"/>
            <a:chExt cx="9483090" cy="3587750"/>
          </a:xfrm>
        </p:grpSpPr>
        <p:pic>
          <p:nvPicPr>
            <p:cNvPr id="6" name="object 7">
              <a:extLst>
                <a:ext uri="{FF2B5EF4-FFF2-40B4-BE49-F238E27FC236}">
                  <a16:creationId xmlns:a16="http://schemas.microsoft.com/office/drawing/2014/main" id="{34AFEA52-BBDA-B509-05E0-EAB8A1EC529C}"/>
                </a:ext>
              </a:extLst>
            </p:cNvPr>
            <p:cNvPicPr/>
            <p:nvPr/>
          </p:nvPicPr>
          <p:blipFill>
            <a:blip r:embed="rId4" cstate="print"/>
            <a:stretch>
              <a:fillRect/>
            </a:stretch>
          </p:blipFill>
          <p:spPr>
            <a:xfrm>
              <a:off x="2398776" y="3639312"/>
              <a:ext cx="7391400" cy="3282696"/>
            </a:xfrm>
            <a:prstGeom prst="rect">
              <a:avLst/>
            </a:prstGeom>
          </p:spPr>
        </p:pic>
        <p:sp>
          <p:nvSpPr>
            <p:cNvPr id="9" name="object 8">
              <a:extLst>
                <a:ext uri="{FF2B5EF4-FFF2-40B4-BE49-F238E27FC236}">
                  <a16:creationId xmlns:a16="http://schemas.microsoft.com/office/drawing/2014/main" id="{5BFCB474-33D7-4F24-A3F3-12A20C5586C9}"/>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0" name="object 20">
            <a:extLst>
              <a:ext uri="{FF2B5EF4-FFF2-40B4-BE49-F238E27FC236}">
                <a16:creationId xmlns:a16="http://schemas.microsoft.com/office/drawing/2014/main" id="{B67CFA17-67A7-F632-0242-1C70656AD634}"/>
              </a:ext>
            </a:extLst>
          </p:cNvPr>
          <p:cNvPicPr/>
          <p:nvPr/>
        </p:nvPicPr>
        <p:blipFill>
          <a:blip r:embed="rId5" cstate="print"/>
          <a:stretch>
            <a:fillRect/>
          </a:stretch>
        </p:blipFill>
        <p:spPr>
          <a:xfrm>
            <a:off x="7254747" y="3454150"/>
            <a:ext cx="923359" cy="814550"/>
          </a:xfrm>
          <a:prstGeom prst="rect">
            <a:avLst/>
          </a:prstGeom>
        </p:spPr>
      </p:pic>
      <p:pic>
        <p:nvPicPr>
          <p:cNvPr id="11" name="object 18">
            <a:extLst>
              <a:ext uri="{FF2B5EF4-FFF2-40B4-BE49-F238E27FC236}">
                <a16:creationId xmlns:a16="http://schemas.microsoft.com/office/drawing/2014/main" id="{E608F402-ECA5-FD9B-B74C-DFF35F797174}"/>
              </a:ext>
            </a:extLst>
          </p:cNvPr>
          <p:cNvPicPr/>
          <p:nvPr/>
        </p:nvPicPr>
        <p:blipFill>
          <a:blip r:embed="rId6" cstate="print"/>
          <a:stretch>
            <a:fillRect/>
          </a:stretch>
        </p:blipFill>
        <p:spPr>
          <a:xfrm>
            <a:off x="4939891" y="1994043"/>
            <a:ext cx="1791197" cy="1681130"/>
          </a:xfrm>
          <a:prstGeom prst="rect">
            <a:avLst/>
          </a:prstGeom>
        </p:spPr>
      </p:pic>
      <p:pic>
        <p:nvPicPr>
          <p:cNvPr id="12" name="object 21">
            <a:extLst>
              <a:ext uri="{FF2B5EF4-FFF2-40B4-BE49-F238E27FC236}">
                <a16:creationId xmlns:a16="http://schemas.microsoft.com/office/drawing/2014/main" id="{A7AE580D-2521-57EC-1BA8-5105A464F248}"/>
              </a:ext>
            </a:extLst>
          </p:cNvPr>
          <p:cNvPicPr/>
          <p:nvPr/>
        </p:nvPicPr>
        <p:blipFill>
          <a:blip r:embed="rId7" cstate="print"/>
          <a:stretch>
            <a:fillRect/>
          </a:stretch>
        </p:blipFill>
        <p:spPr>
          <a:xfrm>
            <a:off x="3259961" y="2903008"/>
            <a:ext cx="1050294" cy="1102285"/>
          </a:xfrm>
          <a:prstGeom prst="rect">
            <a:avLst/>
          </a:prstGeom>
        </p:spPr>
      </p:pic>
      <p:sp>
        <p:nvSpPr>
          <p:cNvPr id="14" name="Rectangle 13">
            <a:extLst>
              <a:ext uri="{FF2B5EF4-FFF2-40B4-BE49-F238E27FC236}">
                <a16:creationId xmlns:a16="http://schemas.microsoft.com/office/drawing/2014/main" id="{FE1A9F41-B944-09E7-A2D6-1A0C4A13C73D}"/>
              </a:ext>
            </a:extLst>
          </p:cNvPr>
          <p:cNvSpPr/>
          <p:nvPr/>
        </p:nvSpPr>
        <p:spPr>
          <a:xfrm>
            <a:off x="7457625" y="3813779"/>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id="{142F8928-459D-C496-5928-CC31A7AFA1F1}"/>
              </a:ext>
            </a:extLst>
          </p:cNvPr>
          <p:cNvSpPr txBox="1"/>
          <p:nvPr/>
        </p:nvSpPr>
        <p:spPr>
          <a:xfrm>
            <a:off x="1060953" y="5965497"/>
            <a:ext cx="9623617" cy="307777"/>
          </a:xfrm>
          <a:prstGeom prst="rect">
            <a:avLst/>
          </a:prstGeom>
          <a:noFill/>
        </p:spPr>
        <p:txBody>
          <a:bodyPr wrap="square">
            <a:spAutoFit/>
          </a:bodyPr>
          <a:lstStyle/>
          <a:p>
            <a:pPr marL="12700" algn="ctr">
              <a:lnSpc>
                <a:spcPct val="100000"/>
              </a:lnSpc>
              <a:spcBef>
                <a:spcPts val="100"/>
              </a:spcBef>
            </a:pPr>
            <a:r>
              <a:rPr lang="fr-FR" sz="1400" dirty="0">
                <a:solidFill>
                  <a:schemeClr val="bg2">
                    <a:lumMod val="25000"/>
                  </a:schemeClr>
                </a:solidFill>
                <a:latin typeface="Aptos Display" panose="020B0004020202020204" pitchFamily="34" charset="0"/>
              </a:rPr>
              <a:t>Classification des trois opérateurs a été réalisée selon la méthode de pondération ETSI.</a:t>
            </a:r>
          </a:p>
        </p:txBody>
      </p:sp>
      <p:pic>
        <p:nvPicPr>
          <p:cNvPr id="7" name="Image 6" descr="Une image contenant orange, texte, Police, Graphique&#10;&#10;Le contenu généré par l’IA peut être incorrect.">
            <a:extLst>
              <a:ext uri="{FF2B5EF4-FFF2-40B4-BE49-F238E27FC236}">
                <a16:creationId xmlns:a16="http://schemas.microsoft.com/office/drawing/2014/main" id="{E8E9387D-617F-CF87-CF22-60A278198818}"/>
              </a:ext>
            </a:extLst>
          </p:cNvPr>
          <p:cNvPicPr>
            <a:picLocks noChangeAspect="1"/>
          </p:cNvPicPr>
          <p:nvPr/>
        </p:nvPicPr>
        <p:blipFill>
          <a:blip r:embed="rId8"/>
          <a:stretch>
            <a:fillRect/>
          </a:stretch>
        </p:blipFill>
        <p:spPr>
          <a:xfrm>
            <a:off x="5472274" y="2575403"/>
            <a:ext cx="658230" cy="655210"/>
          </a:xfrm>
          <a:prstGeom prst="rect">
            <a:avLst/>
          </a:prstGeom>
        </p:spPr>
      </p:pic>
      <p:pic>
        <p:nvPicPr>
          <p:cNvPr id="8" name="Picture 2">
            <a:extLst>
              <a:ext uri="{FF2B5EF4-FFF2-40B4-BE49-F238E27FC236}">
                <a16:creationId xmlns:a16="http://schemas.microsoft.com/office/drawing/2014/main" id="{00000000-0008-0000-0200-00000400000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6237" y="3289295"/>
            <a:ext cx="761542" cy="445482"/>
          </a:xfrm>
          <a:prstGeom prst="rect">
            <a:avLst/>
          </a:prstGeom>
        </p:spPr>
      </p:pic>
      <p:pic>
        <p:nvPicPr>
          <p:cNvPr id="13" name="Picture 8">
            <a:extLst>
              <a:ext uri="{FF2B5EF4-FFF2-40B4-BE49-F238E27FC236}">
                <a16:creationId xmlns:a16="http://schemas.microsoft.com/office/drawing/2014/main" id="{00000000-0008-0000-0200-000003000000}"/>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7254747" y="3794382"/>
            <a:ext cx="857341" cy="174964"/>
          </a:xfrm>
          <a:prstGeom prst="rect">
            <a:avLst/>
          </a:prstGeom>
        </p:spPr>
      </p:pic>
      <p:sp>
        <p:nvSpPr>
          <p:cNvPr id="2" name="ZoneTexte 1">
            <a:extLst>
              <a:ext uri="{FF2B5EF4-FFF2-40B4-BE49-F238E27FC236}">
                <a16:creationId xmlns:a16="http://schemas.microsoft.com/office/drawing/2014/main" id="{F3CA8DB4-9D2C-42C4-B3E0-E82EAF596BB8}"/>
              </a:ext>
            </a:extLst>
          </p:cNvPr>
          <p:cNvSpPr txBox="1"/>
          <p:nvPr/>
        </p:nvSpPr>
        <p:spPr>
          <a:xfrm>
            <a:off x="9036925" y="730267"/>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1/2</a:t>
            </a:r>
          </a:p>
        </p:txBody>
      </p:sp>
    </p:spTree>
    <p:extLst>
      <p:ext uri="{BB962C8B-B14F-4D97-AF65-F5344CB8AC3E}">
        <p14:creationId xmlns:p14="http://schemas.microsoft.com/office/powerpoint/2010/main" val="2187684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69869-EDED-DDC3-C618-7ECD328A957D}"/>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B2901B57-F53B-D4F8-D083-E62B6F697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E41837A3-3B52-3B28-7ED3-81560CA271D8}"/>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733AA1F3-3359-DF52-3BCF-420AEA39AD27}"/>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Benchmarking </a:t>
            </a:r>
            <a:r>
              <a:rPr lang="fr-FR" b="0" dirty="0"/>
              <a:t>: </a:t>
            </a:r>
            <a:r>
              <a:rPr lang="fr-FR" dirty="0"/>
              <a:t>Méthodologie de l’ETSI</a:t>
            </a:r>
          </a:p>
        </p:txBody>
      </p:sp>
      <p:grpSp>
        <p:nvGrpSpPr>
          <p:cNvPr id="2" name="Groupe 1">
            <a:extLst>
              <a:ext uri="{FF2B5EF4-FFF2-40B4-BE49-F238E27FC236}">
                <a16:creationId xmlns:a16="http://schemas.microsoft.com/office/drawing/2014/main" id="{619F6B9C-E392-85BE-CF66-5B198A24B3AA}"/>
              </a:ext>
            </a:extLst>
          </p:cNvPr>
          <p:cNvGrpSpPr/>
          <p:nvPr/>
        </p:nvGrpSpPr>
        <p:grpSpPr>
          <a:xfrm>
            <a:off x="1033568" y="1378126"/>
            <a:ext cx="4245800" cy="2555216"/>
            <a:chOff x="317574" y="1930520"/>
            <a:chExt cx="7635768" cy="4008932"/>
          </a:xfrm>
        </p:grpSpPr>
        <p:grpSp>
          <p:nvGrpSpPr>
            <p:cNvPr id="4" name="object 6">
              <a:extLst>
                <a:ext uri="{FF2B5EF4-FFF2-40B4-BE49-F238E27FC236}">
                  <a16:creationId xmlns:a16="http://schemas.microsoft.com/office/drawing/2014/main" id="{0BF44AE4-DE19-C51A-5067-332B801957AC}"/>
                </a:ext>
              </a:extLst>
            </p:cNvPr>
            <p:cNvGrpSpPr/>
            <p:nvPr/>
          </p:nvGrpSpPr>
          <p:grpSpPr>
            <a:xfrm>
              <a:off x="317574" y="3078956"/>
              <a:ext cx="7635768" cy="2860496"/>
              <a:chOff x="2398776" y="3639312"/>
              <a:chExt cx="9483090" cy="3587750"/>
            </a:xfrm>
          </p:grpSpPr>
          <p:pic>
            <p:nvPicPr>
              <p:cNvPr id="6" name="object 7">
                <a:extLst>
                  <a:ext uri="{FF2B5EF4-FFF2-40B4-BE49-F238E27FC236}">
                    <a16:creationId xmlns:a16="http://schemas.microsoft.com/office/drawing/2014/main" id="{8EFEDB71-2F2F-D4BF-092B-EDAFF2C69A36}"/>
                  </a:ext>
                </a:extLst>
              </p:cNvPr>
              <p:cNvPicPr/>
              <p:nvPr/>
            </p:nvPicPr>
            <p:blipFill>
              <a:blip r:embed="rId4" cstate="print"/>
              <a:stretch>
                <a:fillRect/>
              </a:stretch>
            </p:blipFill>
            <p:spPr>
              <a:xfrm>
                <a:off x="2398776" y="3639312"/>
                <a:ext cx="7391400" cy="3282696"/>
              </a:xfrm>
              <a:prstGeom prst="rect">
                <a:avLst/>
              </a:prstGeom>
            </p:spPr>
          </p:pic>
          <p:sp>
            <p:nvSpPr>
              <p:cNvPr id="9" name="object 8">
                <a:extLst>
                  <a:ext uri="{FF2B5EF4-FFF2-40B4-BE49-F238E27FC236}">
                    <a16:creationId xmlns:a16="http://schemas.microsoft.com/office/drawing/2014/main" id="{F5FD892B-C00A-A3FF-1768-A8700B284EA7}"/>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0" name="object 20">
              <a:extLst>
                <a:ext uri="{FF2B5EF4-FFF2-40B4-BE49-F238E27FC236}">
                  <a16:creationId xmlns:a16="http://schemas.microsoft.com/office/drawing/2014/main" id="{4FD15B1D-20AE-1DFC-8437-3016A29F6F08}"/>
                </a:ext>
              </a:extLst>
            </p:cNvPr>
            <p:cNvPicPr/>
            <p:nvPr/>
          </p:nvPicPr>
          <p:blipFill>
            <a:blip r:embed="rId5" cstate="print"/>
            <a:stretch>
              <a:fillRect/>
            </a:stretch>
          </p:blipFill>
          <p:spPr>
            <a:xfrm>
              <a:off x="4822098" y="3390627"/>
              <a:ext cx="923359" cy="814550"/>
            </a:xfrm>
            <a:prstGeom prst="rect">
              <a:avLst/>
            </a:prstGeom>
          </p:spPr>
        </p:pic>
        <p:pic>
          <p:nvPicPr>
            <p:cNvPr id="11" name="object 18">
              <a:extLst>
                <a:ext uri="{FF2B5EF4-FFF2-40B4-BE49-F238E27FC236}">
                  <a16:creationId xmlns:a16="http://schemas.microsoft.com/office/drawing/2014/main" id="{B0ACF68C-3F94-F741-275A-748F0E6766A4}"/>
                </a:ext>
              </a:extLst>
            </p:cNvPr>
            <p:cNvPicPr/>
            <p:nvPr/>
          </p:nvPicPr>
          <p:blipFill>
            <a:blip r:embed="rId6" cstate="print"/>
            <a:stretch>
              <a:fillRect/>
            </a:stretch>
          </p:blipFill>
          <p:spPr>
            <a:xfrm>
              <a:off x="2507242" y="1930520"/>
              <a:ext cx="1791197" cy="1681130"/>
            </a:xfrm>
            <a:prstGeom prst="rect">
              <a:avLst/>
            </a:prstGeom>
          </p:spPr>
        </p:pic>
        <p:pic>
          <p:nvPicPr>
            <p:cNvPr id="12" name="object 21">
              <a:extLst>
                <a:ext uri="{FF2B5EF4-FFF2-40B4-BE49-F238E27FC236}">
                  <a16:creationId xmlns:a16="http://schemas.microsoft.com/office/drawing/2014/main" id="{ED1725EA-A46A-C543-2101-ED58F51E7129}"/>
                </a:ext>
              </a:extLst>
            </p:cNvPr>
            <p:cNvPicPr/>
            <p:nvPr/>
          </p:nvPicPr>
          <p:blipFill>
            <a:blip r:embed="rId7" cstate="print"/>
            <a:stretch>
              <a:fillRect/>
            </a:stretch>
          </p:blipFill>
          <p:spPr>
            <a:xfrm>
              <a:off x="827312" y="2839485"/>
              <a:ext cx="1050294" cy="1102285"/>
            </a:xfrm>
            <a:prstGeom prst="rect">
              <a:avLst/>
            </a:prstGeom>
          </p:spPr>
        </p:pic>
        <p:sp>
          <p:nvSpPr>
            <p:cNvPr id="14" name="Rectangle 13">
              <a:extLst>
                <a:ext uri="{FF2B5EF4-FFF2-40B4-BE49-F238E27FC236}">
                  <a16:creationId xmlns:a16="http://schemas.microsoft.com/office/drawing/2014/main" id="{B296CCA8-4FA4-D11C-1A89-33B87147BC7A}"/>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cxnSp>
        <p:nvCxnSpPr>
          <p:cNvPr id="15" name="Connecteur droit 14">
            <a:extLst>
              <a:ext uri="{FF2B5EF4-FFF2-40B4-BE49-F238E27FC236}">
                <a16:creationId xmlns:a16="http://schemas.microsoft.com/office/drawing/2014/main" id="{C834B385-EFF9-7753-E6E6-30B7CD1D8107}"/>
              </a:ext>
            </a:extLst>
          </p:cNvPr>
          <p:cNvCxnSpPr>
            <a:cxnSpLocks/>
          </p:cNvCxnSpPr>
          <p:nvPr/>
        </p:nvCxnSpPr>
        <p:spPr>
          <a:xfrm>
            <a:off x="5633272" y="1939233"/>
            <a:ext cx="73735" cy="4724878"/>
          </a:xfrm>
          <a:prstGeom prst="line">
            <a:avLst/>
          </a:prstGeom>
          <a:ln>
            <a:prstDash val="lgDash"/>
          </a:ln>
        </p:spPr>
        <p:style>
          <a:lnRef idx="2">
            <a:schemeClr val="accent1"/>
          </a:lnRef>
          <a:fillRef idx="0">
            <a:schemeClr val="accent1"/>
          </a:fillRef>
          <a:effectRef idx="1">
            <a:schemeClr val="accent1"/>
          </a:effectRef>
          <a:fontRef idx="minor">
            <a:schemeClr val="tx1"/>
          </a:fontRef>
        </p:style>
      </p:cxnSp>
      <p:cxnSp>
        <p:nvCxnSpPr>
          <p:cNvPr id="20" name="Connecteur droit 19">
            <a:extLst>
              <a:ext uri="{FF2B5EF4-FFF2-40B4-BE49-F238E27FC236}">
                <a16:creationId xmlns:a16="http://schemas.microsoft.com/office/drawing/2014/main" id="{28E0B340-7927-59C7-6958-A3406C4A5E29}"/>
              </a:ext>
            </a:extLst>
          </p:cNvPr>
          <p:cNvCxnSpPr>
            <a:cxnSpLocks/>
          </p:cNvCxnSpPr>
          <p:nvPr/>
        </p:nvCxnSpPr>
        <p:spPr>
          <a:xfrm flipH="1">
            <a:off x="183254" y="4200766"/>
            <a:ext cx="11447980" cy="100906"/>
          </a:xfrm>
          <a:prstGeom prst="line">
            <a:avLst/>
          </a:prstGeom>
          <a:ln>
            <a:prstDash val="lgDash"/>
          </a:ln>
        </p:spPr>
        <p:style>
          <a:lnRef idx="2">
            <a:schemeClr val="accent1"/>
          </a:lnRef>
          <a:fillRef idx="0">
            <a:schemeClr val="accent1"/>
          </a:fillRef>
          <a:effectRef idx="1">
            <a:schemeClr val="accent1"/>
          </a:effectRef>
          <a:fontRef idx="minor">
            <a:schemeClr val="tx1"/>
          </a:fontRef>
        </p:style>
      </p:cxnSp>
      <p:grpSp>
        <p:nvGrpSpPr>
          <p:cNvPr id="24" name="Groupe 23">
            <a:extLst>
              <a:ext uri="{FF2B5EF4-FFF2-40B4-BE49-F238E27FC236}">
                <a16:creationId xmlns:a16="http://schemas.microsoft.com/office/drawing/2014/main" id="{41900C26-F376-B631-7685-F56AAA9F09D6}"/>
              </a:ext>
            </a:extLst>
          </p:cNvPr>
          <p:cNvGrpSpPr/>
          <p:nvPr/>
        </p:nvGrpSpPr>
        <p:grpSpPr>
          <a:xfrm>
            <a:off x="7155448" y="1445385"/>
            <a:ext cx="4245800" cy="2555216"/>
            <a:chOff x="317574" y="1930520"/>
            <a:chExt cx="7635768" cy="4008932"/>
          </a:xfrm>
        </p:grpSpPr>
        <p:grpSp>
          <p:nvGrpSpPr>
            <p:cNvPr id="25" name="object 6">
              <a:extLst>
                <a:ext uri="{FF2B5EF4-FFF2-40B4-BE49-F238E27FC236}">
                  <a16:creationId xmlns:a16="http://schemas.microsoft.com/office/drawing/2014/main" id="{8534C7D7-6477-D813-BDA3-187356D62150}"/>
                </a:ext>
              </a:extLst>
            </p:cNvPr>
            <p:cNvGrpSpPr/>
            <p:nvPr/>
          </p:nvGrpSpPr>
          <p:grpSpPr>
            <a:xfrm>
              <a:off x="317574" y="3078956"/>
              <a:ext cx="7635768" cy="2860496"/>
              <a:chOff x="2398776" y="3639312"/>
              <a:chExt cx="9483090" cy="3587750"/>
            </a:xfrm>
          </p:grpSpPr>
          <p:pic>
            <p:nvPicPr>
              <p:cNvPr id="30" name="object 7">
                <a:extLst>
                  <a:ext uri="{FF2B5EF4-FFF2-40B4-BE49-F238E27FC236}">
                    <a16:creationId xmlns:a16="http://schemas.microsoft.com/office/drawing/2014/main" id="{5CE5917C-FA5E-89B5-3431-921450811AA3}"/>
                  </a:ext>
                </a:extLst>
              </p:cNvPr>
              <p:cNvPicPr/>
              <p:nvPr/>
            </p:nvPicPr>
            <p:blipFill>
              <a:blip r:embed="rId4" cstate="print"/>
              <a:stretch>
                <a:fillRect/>
              </a:stretch>
            </p:blipFill>
            <p:spPr>
              <a:xfrm>
                <a:off x="2398776" y="3639312"/>
                <a:ext cx="7391400" cy="3282696"/>
              </a:xfrm>
              <a:prstGeom prst="rect">
                <a:avLst/>
              </a:prstGeom>
            </p:spPr>
          </p:pic>
          <p:sp>
            <p:nvSpPr>
              <p:cNvPr id="31" name="object 8">
                <a:extLst>
                  <a:ext uri="{FF2B5EF4-FFF2-40B4-BE49-F238E27FC236}">
                    <a16:creationId xmlns:a16="http://schemas.microsoft.com/office/drawing/2014/main" id="{DE172564-BF60-4B36-997E-D512BC2132D7}"/>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26" name="object 20">
              <a:extLst>
                <a:ext uri="{FF2B5EF4-FFF2-40B4-BE49-F238E27FC236}">
                  <a16:creationId xmlns:a16="http://schemas.microsoft.com/office/drawing/2014/main" id="{925D42B2-FB39-707F-AA86-38DA0A87E766}"/>
                </a:ext>
              </a:extLst>
            </p:cNvPr>
            <p:cNvPicPr/>
            <p:nvPr/>
          </p:nvPicPr>
          <p:blipFill>
            <a:blip r:embed="rId5" cstate="print"/>
            <a:stretch>
              <a:fillRect/>
            </a:stretch>
          </p:blipFill>
          <p:spPr>
            <a:xfrm>
              <a:off x="4822098" y="3390627"/>
              <a:ext cx="923359" cy="814550"/>
            </a:xfrm>
            <a:prstGeom prst="rect">
              <a:avLst/>
            </a:prstGeom>
          </p:spPr>
        </p:pic>
        <p:pic>
          <p:nvPicPr>
            <p:cNvPr id="27" name="object 18">
              <a:extLst>
                <a:ext uri="{FF2B5EF4-FFF2-40B4-BE49-F238E27FC236}">
                  <a16:creationId xmlns:a16="http://schemas.microsoft.com/office/drawing/2014/main" id="{0923254B-52B6-8D49-C559-4B806AB868E2}"/>
                </a:ext>
              </a:extLst>
            </p:cNvPr>
            <p:cNvPicPr/>
            <p:nvPr/>
          </p:nvPicPr>
          <p:blipFill>
            <a:blip r:embed="rId6" cstate="print"/>
            <a:stretch>
              <a:fillRect/>
            </a:stretch>
          </p:blipFill>
          <p:spPr>
            <a:xfrm>
              <a:off x="2507242" y="1930520"/>
              <a:ext cx="1791197" cy="1681130"/>
            </a:xfrm>
            <a:prstGeom prst="rect">
              <a:avLst/>
            </a:prstGeom>
          </p:spPr>
        </p:pic>
        <p:pic>
          <p:nvPicPr>
            <p:cNvPr id="28" name="object 21">
              <a:extLst>
                <a:ext uri="{FF2B5EF4-FFF2-40B4-BE49-F238E27FC236}">
                  <a16:creationId xmlns:a16="http://schemas.microsoft.com/office/drawing/2014/main" id="{EC1E1E7F-E9CB-3CD0-4139-995352DB130F}"/>
                </a:ext>
              </a:extLst>
            </p:cNvPr>
            <p:cNvPicPr/>
            <p:nvPr/>
          </p:nvPicPr>
          <p:blipFill>
            <a:blip r:embed="rId7" cstate="print"/>
            <a:stretch>
              <a:fillRect/>
            </a:stretch>
          </p:blipFill>
          <p:spPr>
            <a:xfrm>
              <a:off x="827312" y="2839485"/>
              <a:ext cx="1050294" cy="1102285"/>
            </a:xfrm>
            <a:prstGeom prst="rect">
              <a:avLst/>
            </a:prstGeom>
          </p:spPr>
        </p:pic>
        <p:sp>
          <p:nvSpPr>
            <p:cNvPr id="29" name="Rectangle 28">
              <a:extLst>
                <a:ext uri="{FF2B5EF4-FFF2-40B4-BE49-F238E27FC236}">
                  <a16:creationId xmlns:a16="http://schemas.microsoft.com/office/drawing/2014/main" id="{C3A3AA7C-EDB7-CE21-6AEF-1F277FF57EF6}"/>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2" name="Picture 2">
            <a:extLst>
              <a:ext uri="{FF2B5EF4-FFF2-40B4-BE49-F238E27FC236}">
                <a16:creationId xmlns:a16="http://schemas.microsoft.com/office/drawing/2014/main" id="{DB24B662-EE08-5920-AFA6-901F32CC65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57494" y="1750015"/>
            <a:ext cx="602136" cy="414933"/>
          </a:xfrm>
          <a:prstGeom prst="rect">
            <a:avLst/>
          </a:prstGeom>
        </p:spPr>
      </p:pic>
      <p:pic>
        <p:nvPicPr>
          <p:cNvPr id="33" name="Picture 6">
            <a:extLst>
              <a:ext uri="{FF2B5EF4-FFF2-40B4-BE49-F238E27FC236}">
                <a16:creationId xmlns:a16="http://schemas.microsoft.com/office/drawing/2014/main" id="{7120A8C7-EBCA-3647-CC1F-9B9AB9C26B1C}"/>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16727" y="2172279"/>
            <a:ext cx="358486" cy="322303"/>
          </a:xfrm>
          <a:prstGeom prst="rect">
            <a:avLst/>
          </a:prstGeom>
        </p:spPr>
      </p:pic>
      <p:pic>
        <p:nvPicPr>
          <p:cNvPr id="34" name="Picture 8">
            <a:extLst>
              <a:ext uri="{FF2B5EF4-FFF2-40B4-BE49-F238E27FC236}">
                <a16:creationId xmlns:a16="http://schemas.microsoft.com/office/drawing/2014/main" id="{E514EF7C-A84C-2072-FA1B-3F6B3736E778}"/>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3560759" y="2507706"/>
            <a:ext cx="450743" cy="161534"/>
          </a:xfrm>
          <a:prstGeom prst="rect">
            <a:avLst/>
          </a:prstGeom>
        </p:spPr>
      </p:pic>
      <p:sp>
        <p:nvSpPr>
          <p:cNvPr id="35" name="ZoneTexte 34">
            <a:extLst>
              <a:ext uri="{FF2B5EF4-FFF2-40B4-BE49-F238E27FC236}">
                <a16:creationId xmlns:a16="http://schemas.microsoft.com/office/drawing/2014/main" id="{7EAE915C-E2FC-8AEF-3A2E-6A91A0FE33BB}"/>
              </a:ext>
            </a:extLst>
          </p:cNvPr>
          <p:cNvSpPr txBox="1"/>
          <p:nvPr/>
        </p:nvSpPr>
        <p:spPr>
          <a:xfrm>
            <a:off x="113253" y="3750581"/>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1ér rang dans le gouvernorat de Manouba. </a:t>
            </a:r>
          </a:p>
        </p:txBody>
      </p:sp>
      <p:grpSp>
        <p:nvGrpSpPr>
          <p:cNvPr id="36" name="Groupe 35">
            <a:extLst>
              <a:ext uri="{FF2B5EF4-FFF2-40B4-BE49-F238E27FC236}">
                <a16:creationId xmlns:a16="http://schemas.microsoft.com/office/drawing/2014/main" id="{0877FF8F-6F51-5288-04B2-305AE695C5EB}"/>
              </a:ext>
            </a:extLst>
          </p:cNvPr>
          <p:cNvGrpSpPr/>
          <p:nvPr/>
        </p:nvGrpSpPr>
        <p:grpSpPr>
          <a:xfrm>
            <a:off x="7032600" y="4335286"/>
            <a:ext cx="4245800" cy="2555216"/>
            <a:chOff x="317574" y="1930520"/>
            <a:chExt cx="7635768" cy="4008932"/>
          </a:xfrm>
        </p:grpSpPr>
        <p:grpSp>
          <p:nvGrpSpPr>
            <p:cNvPr id="37" name="object 6">
              <a:extLst>
                <a:ext uri="{FF2B5EF4-FFF2-40B4-BE49-F238E27FC236}">
                  <a16:creationId xmlns:a16="http://schemas.microsoft.com/office/drawing/2014/main" id="{224CABA4-8C88-1C75-BABD-2707605AFEA8}"/>
                </a:ext>
              </a:extLst>
            </p:cNvPr>
            <p:cNvGrpSpPr/>
            <p:nvPr/>
          </p:nvGrpSpPr>
          <p:grpSpPr>
            <a:xfrm>
              <a:off x="317574" y="3078956"/>
              <a:ext cx="7635768" cy="2860496"/>
              <a:chOff x="2398776" y="3639312"/>
              <a:chExt cx="9483090" cy="3587750"/>
            </a:xfrm>
          </p:grpSpPr>
          <p:pic>
            <p:nvPicPr>
              <p:cNvPr id="42" name="object 7">
                <a:extLst>
                  <a:ext uri="{FF2B5EF4-FFF2-40B4-BE49-F238E27FC236}">
                    <a16:creationId xmlns:a16="http://schemas.microsoft.com/office/drawing/2014/main" id="{D47CCB3F-064B-C4AD-195F-5849CAD7AFB4}"/>
                  </a:ext>
                </a:extLst>
              </p:cNvPr>
              <p:cNvPicPr/>
              <p:nvPr/>
            </p:nvPicPr>
            <p:blipFill>
              <a:blip r:embed="rId4" cstate="print"/>
              <a:stretch>
                <a:fillRect/>
              </a:stretch>
            </p:blipFill>
            <p:spPr>
              <a:xfrm>
                <a:off x="2398776" y="3639312"/>
                <a:ext cx="7391400" cy="3282696"/>
              </a:xfrm>
              <a:prstGeom prst="rect">
                <a:avLst/>
              </a:prstGeom>
            </p:spPr>
          </p:pic>
          <p:sp>
            <p:nvSpPr>
              <p:cNvPr id="43" name="object 8">
                <a:extLst>
                  <a:ext uri="{FF2B5EF4-FFF2-40B4-BE49-F238E27FC236}">
                    <a16:creationId xmlns:a16="http://schemas.microsoft.com/office/drawing/2014/main" id="{14E690E0-C0EF-2E5C-4ED1-B8969441FEC9}"/>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38" name="object 20">
              <a:extLst>
                <a:ext uri="{FF2B5EF4-FFF2-40B4-BE49-F238E27FC236}">
                  <a16:creationId xmlns:a16="http://schemas.microsoft.com/office/drawing/2014/main" id="{CE6267DA-50BE-1592-B3E9-59BEE18BDDDD}"/>
                </a:ext>
              </a:extLst>
            </p:cNvPr>
            <p:cNvPicPr/>
            <p:nvPr/>
          </p:nvPicPr>
          <p:blipFill>
            <a:blip r:embed="rId5" cstate="print"/>
            <a:stretch>
              <a:fillRect/>
            </a:stretch>
          </p:blipFill>
          <p:spPr>
            <a:xfrm>
              <a:off x="4822098" y="3390627"/>
              <a:ext cx="923359" cy="814550"/>
            </a:xfrm>
            <a:prstGeom prst="rect">
              <a:avLst/>
            </a:prstGeom>
          </p:spPr>
        </p:pic>
        <p:pic>
          <p:nvPicPr>
            <p:cNvPr id="39" name="object 18">
              <a:extLst>
                <a:ext uri="{FF2B5EF4-FFF2-40B4-BE49-F238E27FC236}">
                  <a16:creationId xmlns:a16="http://schemas.microsoft.com/office/drawing/2014/main" id="{4FC18C3C-1A0A-2FEC-2C15-DD9E7FB36385}"/>
                </a:ext>
              </a:extLst>
            </p:cNvPr>
            <p:cNvPicPr/>
            <p:nvPr/>
          </p:nvPicPr>
          <p:blipFill>
            <a:blip r:embed="rId6" cstate="print"/>
            <a:stretch>
              <a:fillRect/>
            </a:stretch>
          </p:blipFill>
          <p:spPr>
            <a:xfrm>
              <a:off x="2507242" y="1930520"/>
              <a:ext cx="1791197" cy="1681130"/>
            </a:xfrm>
            <a:prstGeom prst="rect">
              <a:avLst/>
            </a:prstGeom>
          </p:spPr>
        </p:pic>
        <p:pic>
          <p:nvPicPr>
            <p:cNvPr id="40" name="object 21">
              <a:extLst>
                <a:ext uri="{FF2B5EF4-FFF2-40B4-BE49-F238E27FC236}">
                  <a16:creationId xmlns:a16="http://schemas.microsoft.com/office/drawing/2014/main" id="{AB5BED3D-1820-4F7E-A2E9-2A3704A6265E}"/>
                </a:ext>
              </a:extLst>
            </p:cNvPr>
            <p:cNvPicPr/>
            <p:nvPr/>
          </p:nvPicPr>
          <p:blipFill>
            <a:blip r:embed="rId7" cstate="print"/>
            <a:stretch>
              <a:fillRect/>
            </a:stretch>
          </p:blipFill>
          <p:spPr>
            <a:xfrm>
              <a:off x="827312" y="2839485"/>
              <a:ext cx="1050294" cy="1102285"/>
            </a:xfrm>
            <a:prstGeom prst="rect">
              <a:avLst/>
            </a:prstGeom>
          </p:spPr>
        </p:pic>
        <p:sp>
          <p:nvSpPr>
            <p:cNvPr id="41" name="Rectangle 40">
              <a:extLst>
                <a:ext uri="{FF2B5EF4-FFF2-40B4-BE49-F238E27FC236}">
                  <a16:creationId xmlns:a16="http://schemas.microsoft.com/office/drawing/2014/main" id="{0F7ADFD3-4698-DC17-3ACB-6CA2D6E4AC73}"/>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44" name="Groupe 43">
            <a:extLst>
              <a:ext uri="{FF2B5EF4-FFF2-40B4-BE49-F238E27FC236}">
                <a16:creationId xmlns:a16="http://schemas.microsoft.com/office/drawing/2014/main" id="{FE37705D-B254-DC2C-1EA1-FCE52337248F}"/>
              </a:ext>
            </a:extLst>
          </p:cNvPr>
          <p:cNvGrpSpPr/>
          <p:nvPr/>
        </p:nvGrpSpPr>
        <p:grpSpPr>
          <a:xfrm>
            <a:off x="1096295" y="4332898"/>
            <a:ext cx="4245800" cy="2555216"/>
            <a:chOff x="317574" y="1930520"/>
            <a:chExt cx="7635768" cy="4008932"/>
          </a:xfrm>
        </p:grpSpPr>
        <p:grpSp>
          <p:nvGrpSpPr>
            <p:cNvPr id="45" name="object 6">
              <a:extLst>
                <a:ext uri="{FF2B5EF4-FFF2-40B4-BE49-F238E27FC236}">
                  <a16:creationId xmlns:a16="http://schemas.microsoft.com/office/drawing/2014/main" id="{BA86596E-B1F3-CF6B-E042-5779C1C5AB61}"/>
                </a:ext>
              </a:extLst>
            </p:cNvPr>
            <p:cNvGrpSpPr/>
            <p:nvPr/>
          </p:nvGrpSpPr>
          <p:grpSpPr>
            <a:xfrm>
              <a:off x="317574" y="3078956"/>
              <a:ext cx="7635768" cy="2860496"/>
              <a:chOff x="2398776" y="3639312"/>
              <a:chExt cx="9483090" cy="3587750"/>
            </a:xfrm>
          </p:grpSpPr>
          <p:pic>
            <p:nvPicPr>
              <p:cNvPr id="50" name="object 7">
                <a:extLst>
                  <a:ext uri="{FF2B5EF4-FFF2-40B4-BE49-F238E27FC236}">
                    <a16:creationId xmlns:a16="http://schemas.microsoft.com/office/drawing/2014/main" id="{EA9C1696-6E8B-241B-3DA9-D6AFA1AB126A}"/>
                  </a:ext>
                </a:extLst>
              </p:cNvPr>
              <p:cNvPicPr/>
              <p:nvPr/>
            </p:nvPicPr>
            <p:blipFill>
              <a:blip r:embed="rId4" cstate="print"/>
              <a:stretch>
                <a:fillRect/>
              </a:stretch>
            </p:blipFill>
            <p:spPr>
              <a:xfrm>
                <a:off x="2398776" y="3639312"/>
                <a:ext cx="7391400" cy="3282696"/>
              </a:xfrm>
              <a:prstGeom prst="rect">
                <a:avLst/>
              </a:prstGeom>
            </p:spPr>
          </p:pic>
          <p:sp>
            <p:nvSpPr>
              <p:cNvPr id="51" name="object 8">
                <a:extLst>
                  <a:ext uri="{FF2B5EF4-FFF2-40B4-BE49-F238E27FC236}">
                    <a16:creationId xmlns:a16="http://schemas.microsoft.com/office/drawing/2014/main" id="{4A2C0123-4F5A-AF1C-3740-36C6048DAC06}"/>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46" name="object 20">
              <a:extLst>
                <a:ext uri="{FF2B5EF4-FFF2-40B4-BE49-F238E27FC236}">
                  <a16:creationId xmlns:a16="http://schemas.microsoft.com/office/drawing/2014/main" id="{12A2FB0A-94E4-4E79-BB2D-A399867CB927}"/>
                </a:ext>
              </a:extLst>
            </p:cNvPr>
            <p:cNvPicPr/>
            <p:nvPr/>
          </p:nvPicPr>
          <p:blipFill>
            <a:blip r:embed="rId5" cstate="print"/>
            <a:stretch>
              <a:fillRect/>
            </a:stretch>
          </p:blipFill>
          <p:spPr>
            <a:xfrm>
              <a:off x="4822098" y="3390627"/>
              <a:ext cx="923359" cy="814550"/>
            </a:xfrm>
            <a:prstGeom prst="rect">
              <a:avLst/>
            </a:prstGeom>
          </p:spPr>
        </p:pic>
        <p:pic>
          <p:nvPicPr>
            <p:cNvPr id="47" name="object 18">
              <a:extLst>
                <a:ext uri="{FF2B5EF4-FFF2-40B4-BE49-F238E27FC236}">
                  <a16:creationId xmlns:a16="http://schemas.microsoft.com/office/drawing/2014/main" id="{23C5D550-73D0-8EBD-DFB8-3B9ADE39742F}"/>
                </a:ext>
              </a:extLst>
            </p:cNvPr>
            <p:cNvPicPr/>
            <p:nvPr/>
          </p:nvPicPr>
          <p:blipFill>
            <a:blip r:embed="rId6" cstate="print"/>
            <a:stretch>
              <a:fillRect/>
            </a:stretch>
          </p:blipFill>
          <p:spPr>
            <a:xfrm>
              <a:off x="2507242" y="1930520"/>
              <a:ext cx="1791197" cy="1681130"/>
            </a:xfrm>
            <a:prstGeom prst="rect">
              <a:avLst/>
            </a:prstGeom>
          </p:spPr>
        </p:pic>
        <p:pic>
          <p:nvPicPr>
            <p:cNvPr id="48" name="object 21">
              <a:extLst>
                <a:ext uri="{FF2B5EF4-FFF2-40B4-BE49-F238E27FC236}">
                  <a16:creationId xmlns:a16="http://schemas.microsoft.com/office/drawing/2014/main" id="{4A879B1C-9F16-13DF-00B2-694E2354F0B8}"/>
                </a:ext>
              </a:extLst>
            </p:cNvPr>
            <p:cNvPicPr/>
            <p:nvPr/>
          </p:nvPicPr>
          <p:blipFill>
            <a:blip r:embed="rId7" cstate="print"/>
            <a:stretch>
              <a:fillRect/>
            </a:stretch>
          </p:blipFill>
          <p:spPr>
            <a:xfrm>
              <a:off x="827312" y="2839485"/>
              <a:ext cx="1050294" cy="1102285"/>
            </a:xfrm>
            <a:prstGeom prst="rect">
              <a:avLst/>
            </a:prstGeom>
          </p:spPr>
        </p:pic>
        <p:sp>
          <p:nvSpPr>
            <p:cNvPr id="49" name="Rectangle 48">
              <a:extLst>
                <a:ext uri="{FF2B5EF4-FFF2-40B4-BE49-F238E27FC236}">
                  <a16:creationId xmlns:a16="http://schemas.microsoft.com/office/drawing/2014/main" id="{0914313E-1AFA-2DFB-5110-A4815EE97296}"/>
                </a:ext>
              </a:extLst>
            </p:cNvPr>
            <p:cNvSpPr/>
            <p:nvPr/>
          </p:nvSpPr>
          <p:spPr>
            <a:xfrm>
              <a:off x="5024976" y="375025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2" name="ZoneTexte 51">
            <a:extLst>
              <a:ext uri="{FF2B5EF4-FFF2-40B4-BE49-F238E27FC236}">
                <a16:creationId xmlns:a16="http://schemas.microsoft.com/office/drawing/2014/main" id="{F3453F32-535C-26EC-D189-2BCCACAA71D8}"/>
              </a:ext>
            </a:extLst>
          </p:cNvPr>
          <p:cNvSpPr txBox="1"/>
          <p:nvPr/>
        </p:nvSpPr>
        <p:spPr>
          <a:xfrm>
            <a:off x="5841974" y="3785713"/>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2éme rang dans le gouvernorat de Ariana. </a:t>
            </a:r>
          </a:p>
        </p:txBody>
      </p:sp>
      <p:sp>
        <p:nvSpPr>
          <p:cNvPr id="53" name="ZoneTexte 52">
            <a:extLst>
              <a:ext uri="{FF2B5EF4-FFF2-40B4-BE49-F238E27FC236}">
                <a16:creationId xmlns:a16="http://schemas.microsoft.com/office/drawing/2014/main" id="{F712B8D5-F157-2AA5-6D1C-998F7E385573}"/>
              </a:ext>
            </a:extLst>
          </p:cNvPr>
          <p:cNvSpPr txBox="1"/>
          <p:nvPr/>
        </p:nvSpPr>
        <p:spPr>
          <a:xfrm>
            <a:off x="150121" y="6517335"/>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3éme rang dans le gouvernorat de Tunis. </a:t>
            </a:r>
          </a:p>
        </p:txBody>
      </p:sp>
      <p:sp>
        <p:nvSpPr>
          <p:cNvPr id="54" name="ZoneTexte 53">
            <a:extLst>
              <a:ext uri="{FF2B5EF4-FFF2-40B4-BE49-F238E27FC236}">
                <a16:creationId xmlns:a16="http://schemas.microsoft.com/office/drawing/2014/main" id="{53F6A1F0-8093-720C-59DA-1B33681B2CA8}"/>
              </a:ext>
            </a:extLst>
          </p:cNvPr>
          <p:cNvSpPr txBox="1"/>
          <p:nvPr/>
        </p:nvSpPr>
        <p:spPr>
          <a:xfrm>
            <a:off x="5962448" y="6486065"/>
            <a:ext cx="5556886" cy="307777"/>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sz="1400" dirty="0">
                <a:solidFill>
                  <a:schemeClr val="bg2">
                    <a:lumMod val="25000"/>
                  </a:schemeClr>
                </a:solidFill>
                <a:latin typeface="Aptos Display" panose="020B0004020202020204" pitchFamily="34" charset="0"/>
              </a:rPr>
              <a:t>Tunisie Telecom figure au 2éme rang dans le gouvernorat de Ben Arous. </a:t>
            </a:r>
          </a:p>
        </p:txBody>
      </p:sp>
      <p:pic>
        <p:nvPicPr>
          <p:cNvPr id="55" name="Picture 6">
            <a:extLst>
              <a:ext uri="{FF2B5EF4-FFF2-40B4-BE49-F238E27FC236}">
                <a16:creationId xmlns:a16="http://schemas.microsoft.com/office/drawing/2014/main" id="{6FC81E76-32E6-EFDB-8214-F9F56BABC15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8640031" y="1819688"/>
            <a:ext cx="444146" cy="409892"/>
          </a:xfrm>
          <a:prstGeom prst="rect">
            <a:avLst/>
          </a:prstGeom>
        </p:spPr>
      </p:pic>
      <p:pic>
        <p:nvPicPr>
          <p:cNvPr id="56" name="Picture 8">
            <a:extLst>
              <a:ext uri="{FF2B5EF4-FFF2-40B4-BE49-F238E27FC236}">
                <a16:creationId xmlns:a16="http://schemas.microsoft.com/office/drawing/2014/main" id="{5241C66B-AE6F-A35F-3256-FDBB8D2F062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9691488" y="2555387"/>
            <a:ext cx="450743" cy="161534"/>
          </a:xfrm>
          <a:prstGeom prst="rect">
            <a:avLst/>
          </a:prstGeom>
        </p:spPr>
      </p:pic>
      <p:pic>
        <p:nvPicPr>
          <p:cNvPr id="57" name="Picture 2">
            <a:extLst>
              <a:ext uri="{FF2B5EF4-FFF2-40B4-BE49-F238E27FC236}">
                <a16:creationId xmlns:a16="http://schemas.microsoft.com/office/drawing/2014/main" id="{6E782B03-FDF1-8487-E49D-D1381500E3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01838" y="2250417"/>
            <a:ext cx="429430" cy="295921"/>
          </a:xfrm>
          <a:prstGeom prst="rect">
            <a:avLst/>
          </a:prstGeom>
        </p:spPr>
      </p:pic>
      <p:pic>
        <p:nvPicPr>
          <p:cNvPr id="58" name="Picture 6">
            <a:extLst>
              <a:ext uri="{FF2B5EF4-FFF2-40B4-BE49-F238E27FC236}">
                <a16:creationId xmlns:a16="http://schemas.microsoft.com/office/drawing/2014/main" id="{B21300D6-FD06-38D3-5980-38E6D775B281}"/>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8518818" y="4721725"/>
            <a:ext cx="444146" cy="409892"/>
          </a:xfrm>
          <a:prstGeom prst="rect">
            <a:avLst/>
          </a:prstGeom>
        </p:spPr>
      </p:pic>
      <p:pic>
        <p:nvPicPr>
          <p:cNvPr id="59" name="Picture 8">
            <a:extLst>
              <a:ext uri="{FF2B5EF4-FFF2-40B4-BE49-F238E27FC236}">
                <a16:creationId xmlns:a16="http://schemas.microsoft.com/office/drawing/2014/main" id="{84531B96-4675-F0F2-99A1-F3F38771B7F7}"/>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9570275" y="5457424"/>
            <a:ext cx="450743" cy="161534"/>
          </a:xfrm>
          <a:prstGeom prst="rect">
            <a:avLst/>
          </a:prstGeom>
        </p:spPr>
      </p:pic>
      <p:pic>
        <p:nvPicPr>
          <p:cNvPr id="60" name="Picture 2">
            <a:extLst>
              <a:ext uri="{FF2B5EF4-FFF2-40B4-BE49-F238E27FC236}">
                <a16:creationId xmlns:a16="http://schemas.microsoft.com/office/drawing/2014/main" id="{B507F4A3-6A32-A78F-9D71-7976FCE20F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80625" y="5152454"/>
            <a:ext cx="429430" cy="295921"/>
          </a:xfrm>
          <a:prstGeom prst="rect">
            <a:avLst/>
          </a:prstGeom>
        </p:spPr>
      </p:pic>
      <p:pic>
        <p:nvPicPr>
          <p:cNvPr id="61" name="Picture 8">
            <a:extLst>
              <a:ext uri="{FF2B5EF4-FFF2-40B4-BE49-F238E27FC236}">
                <a16:creationId xmlns:a16="http://schemas.microsoft.com/office/drawing/2014/main" id="{51BF3374-8D51-5ACE-E96B-0D0782CDEF2D}"/>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2477664" y="4763629"/>
            <a:ext cx="647799" cy="317299"/>
          </a:xfrm>
          <a:prstGeom prst="rect">
            <a:avLst/>
          </a:prstGeom>
        </p:spPr>
      </p:pic>
      <p:pic>
        <p:nvPicPr>
          <p:cNvPr id="62" name="Picture 2">
            <a:extLst>
              <a:ext uri="{FF2B5EF4-FFF2-40B4-BE49-F238E27FC236}">
                <a16:creationId xmlns:a16="http://schemas.microsoft.com/office/drawing/2014/main" id="{91CC7D34-5630-D921-926B-0B18B2CD45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76448" y="5443640"/>
            <a:ext cx="362517" cy="222621"/>
          </a:xfrm>
          <a:prstGeom prst="rect">
            <a:avLst/>
          </a:prstGeom>
        </p:spPr>
      </p:pic>
      <p:pic>
        <p:nvPicPr>
          <p:cNvPr id="63" name="Picture 6">
            <a:extLst>
              <a:ext uri="{FF2B5EF4-FFF2-40B4-BE49-F238E27FC236}">
                <a16:creationId xmlns:a16="http://schemas.microsoft.com/office/drawing/2014/main" id="{0DA9F6C0-B30E-B582-5A4D-E4A0689A79E3}"/>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1472262" y="5156214"/>
            <a:ext cx="338197" cy="258740"/>
          </a:xfrm>
          <a:prstGeom prst="rect">
            <a:avLst/>
          </a:prstGeom>
        </p:spPr>
      </p:pic>
      <p:sp>
        <p:nvSpPr>
          <p:cNvPr id="3" name="ZoneTexte 2">
            <a:extLst>
              <a:ext uri="{FF2B5EF4-FFF2-40B4-BE49-F238E27FC236}">
                <a16:creationId xmlns:a16="http://schemas.microsoft.com/office/drawing/2014/main" id="{CBFAFBB7-6C2A-3579-24E4-7B9B57ECF41A}"/>
              </a:ext>
            </a:extLst>
          </p:cNvPr>
          <p:cNvSpPr txBox="1"/>
          <p:nvPr/>
        </p:nvSpPr>
        <p:spPr>
          <a:xfrm>
            <a:off x="9036925" y="730267"/>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2/2</a:t>
            </a:r>
          </a:p>
        </p:txBody>
      </p:sp>
    </p:spTree>
    <p:extLst>
      <p:ext uri="{BB962C8B-B14F-4D97-AF65-F5344CB8AC3E}">
        <p14:creationId xmlns:p14="http://schemas.microsoft.com/office/powerpoint/2010/main" val="708880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2004D-DEB8-F764-15BE-4BBD33545FD5}"/>
            </a:ext>
          </a:extLst>
        </p:cNvPr>
        <p:cNvGrpSpPr/>
        <p:nvPr/>
      </p:nvGrpSpPr>
      <p:grpSpPr>
        <a:xfrm>
          <a:off x="0" y="0"/>
          <a:ext cx="0" cy="0"/>
          <a:chOff x="0" y="0"/>
          <a:chExt cx="0" cy="0"/>
        </a:xfrm>
      </p:grpSpPr>
      <p:pic>
        <p:nvPicPr>
          <p:cNvPr id="18" name="Picture 4" descr="Telcotec Tunisie | LinkedIn">
            <a:extLst>
              <a:ext uri="{FF2B5EF4-FFF2-40B4-BE49-F238E27FC236}">
                <a16:creationId xmlns:a16="http://schemas.microsoft.com/office/drawing/2014/main" id="{A0D092FD-2105-FD6C-3120-F30106092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8596" y="45425"/>
            <a:ext cx="1065276" cy="1065276"/>
          </a:xfrm>
          <a:prstGeom prst="rect">
            <a:avLst/>
          </a:prstGeom>
          <a:noFill/>
          <a:extLst>
            <a:ext uri="{909E8E84-426E-40DD-AFC4-6F175D3DCCD1}">
              <a14:hiddenFill xmlns:a14="http://schemas.microsoft.com/office/drawing/2010/main">
                <a:solidFill>
                  <a:srgbClr val="FFFFFF"/>
                </a:solidFill>
              </a14:hiddenFill>
            </a:ext>
          </a:extLst>
        </p:spPr>
      </p:pic>
      <p:pic>
        <p:nvPicPr>
          <p:cNvPr id="19" name="object 11">
            <a:extLst>
              <a:ext uri="{FF2B5EF4-FFF2-40B4-BE49-F238E27FC236}">
                <a16:creationId xmlns:a16="http://schemas.microsoft.com/office/drawing/2014/main" id="{21219B3A-F353-F2CB-B1FC-822B80096FAB}"/>
              </a:ext>
            </a:extLst>
          </p:cNvPr>
          <p:cNvPicPr/>
          <p:nvPr/>
        </p:nvPicPr>
        <p:blipFill>
          <a:blip r:embed="rId3" cstate="print"/>
          <a:stretch>
            <a:fillRect/>
          </a:stretch>
        </p:blipFill>
        <p:spPr>
          <a:xfrm>
            <a:off x="183254" y="120204"/>
            <a:ext cx="1158240" cy="829932"/>
          </a:xfrm>
          <a:prstGeom prst="rect">
            <a:avLst/>
          </a:prstGeom>
        </p:spPr>
      </p:pic>
      <p:sp>
        <p:nvSpPr>
          <p:cNvPr id="5" name="ZoneTexte 4">
            <a:extLst>
              <a:ext uri="{FF2B5EF4-FFF2-40B4-BE49-F238E27FC236}">
                <a16:creationId xmlns:a16="http://schemas.microsoft.com/office/drawing/2014/main" id="{8D35535B-2E80-7DAA-F86E-94D7961DCF43}"/>
              </a:ext>
            </a:extLst>
          </p:cNvPr>
          <p:cNvSpPr txBox="1"/>
          <p:nvPr/>
        </p:nvSpPr>
        <p:spPr>
          <a:xfrm>
            <a:off x="1554480" y="391406"/>
            <a:ext cx="8574786" cy="584775"/>
          </a:xfrm>
          <a:prstGeom prst="rect">
            <a:avLst/>
          </a:prstGeom>
          <a:noFill/>
        </p:spPr>
        <p:txBody>
          <a:bodyPr wrap="square">
            <a:spAutoFit/>
          </a:bodyPr>
          <a:lstStyle>
            <a:defPPr>
              <a:defRPr lang="fr-FR"/>
            </a:defPPr>
            <a:lvl1pPr algn="ctr">
              <a:defRPr sz="3200" b="1">
                <a:solidFill>
                  <a:schemeClr val="bg2">
                    <a:lumMod val="25000"/>
                  </a:schemeClr>
                </a:solidFill>
                <a:latin typeface="Aptos Display" panose="020B0004020202020204" pitchFamily="34" charset="0"/>
              </a:defRPr>
            </a:lvl1pPr>
          </a:lstStyle>
          <a:p>
            <a:r>
              <a:rPr lang="fr-FR" dirty="0"/>
              <a:t>Classement par KPI </a:t>
            </a:r>
          </a:p>
        </p:txBody>
      </p:sp>
      <p:grpSp>
        <p:nvGrpSpPr>
          <p:cNvPr id="4" name="object 6">
            <a:extLst>
              <a:ext uri="{FF2B5EF4-FFF2-40B4-BE49-F238E27FC236}">
                <a16:creationId xmlns:a16="http://schemas.microsoft.com/office/drawing/2014/main" id="{6A75565F-60EF-E259-B053-F1EFCAD0F8F5}"/>
              </a:ext>
            </a:extLst>
          </p:cNvPr>
          <p:cNvGrpSpPr/>
          <p:nvPr/>
        </p:nvGrpSpPr>
        <p:grpSpPr>
          <a:xfrm>
            <a:off x="3553576" y="3429000"/>
            <a:ext cx="6180224" cy="2752163"/>
            <a:chOff x="2398776" y="3639312"/>
            <a:chExt cx="9483090" cy="3587750"/>
          </a:xfrm>
        </p:grpSpPr>
        <p:pic>
          <p:nvPicPr>
            <p:cNvPr id="6" name="object 7">
              <a:extLst>
                <a:ext uri="{FF2B5EF4-FFF2-40B4-BE49-F238E27FC236}">
                  <a16:creationId xmlns:a16="http://schemas.microsoft.com/office/drawing/2014/main" id="{6E5A3B04-FCAF-16E6-EA32-EAF26EFB2493}"/>
                </a:ext>
              </a:extLst>
            </p:cNvPr>
            <p:cNvPicPr/>
            <p:nvPr/>
          </p:nvPicPr>
          <p:blipFill>
            <a:blip r:embed="rId4" cstate="print"/>
            <a:stretch>
              <a:fillRect/>
            </a:stretch>
          </p:blipFill>
          <p:spPr>
            <a:xfrm>
              <a:off x="2398776" y="3639312"/>
              <a:ext cx="7391400" cy="3282696"/>
            </a:xfrm>
            <a:prstGeom prst="rect">
              <a:avLst/>
            </a:prstGeom>
          </p:spPr>
        </p:pic>
        <p:sp>
          <p:nvSpPr>
            <p:cNvPr id="9" name="object 8">
              <a:extLst>
                <a:ext uri="{FF2B5EF4-FFF2-40B4-BE49-F238E27FC236}">
                  <a16:creationId xmlns:a16="http://schemas.microsoft.com/office/drawing/2014/main" id="{675CC458-4243-A160-82A7-70251630C82D}"/>
                </a:ext>
              </a:extLst>
            </p:cNvPr>
            <p:cNvSpPr/>
            <p:nvPr/>
          </p:nvSpPr>
          <p:spPr>
            <a:xfrm>
              <a:off x="3906012" y="6853428"/>
              <a:ext cx="7970520" cy="368935"/>
            </a:xfrm>
            <a:custGeom>
              <a:avLst/>
              <a:gdLst/>
              <a:ahLst/>
              <a:cxnLst/>
              <a:rect l="l" t="t" r="r" b="b"/>
              <a:pathLst>
                <a:path w="7970520" h="368934">
                  <a:moveTo>
                    <a:pt x="0" y="368807"/>
                  </a:moveTo>
                  <a:lnTo>
                    <a:pt x="7970520" y="368807"/>
                  </a:lnTo>
                  <a:lnTo>
                    <a:pt x="7970520" y="0"/>
                  </a:lnTo>
                  <a:lnTo>
                    <a:pt x="0" y="0"/>
                  </a:lnTo>
                  <a:lnTo>
                    <a:pt x="0" y="368807"/>
                  </a:lnTo>
                  <a:close/>
                </a:path>
              </a:pathLst>
            </a:custGeom>
            <a:ln w="9523">
              <a:solidFill>
                <a:srgbClr val="FFFFFF"/>
              </a:solidFill>
            </a:ln>
          </p:spPr>
          <p:txBody>
            <a:bodyPr wrap="square" lIns="0" tIns="0" rIns="0" bIns="0" rtlCol="0"/>
            <a:lstStyle/>
            <a:p>
              <a:pPr algn="ctr"/>
              <a:endParaRPr/>
            </a:p>
          </p:txBody>
        </p:sp>
      </p:grpSp>
      <p:pic>
        <p:nvPicPr>
          <p:cNvPr id="11" name="object 18">
            <a:extLst>
              <a:ext uri="{FF2B5EF4-FFF2-40B4-BE49-F238E27FC236}">
                <a16:creationId xmlns:a16="http://schemas.microsoft.com/office/drawing/2014/main" id="{696EC6AB-FECF-FC6B-8F32-268819CF71EB}"/>
              </a:ext>
            </a:extLst>
          </p:cNvPr>
          <p:cNvPicPr/>
          <p:nvPr/>
        </p:nvPicPr>
        <p:blipFill>
          <a:blip r:embed="rId5" cstate="print"/>
          <a:stretch>
            <a:fillRect/>
          </a:stretch>
        </p:blipFill>
        <p:spPr>
          <a:xfrm>
            <a:off x="5136628" y="2281207"/>
            <a:ext cx="1791197" cy="1681130"/>
          </a:xfrm>
          <a:prstGeom prst="rect">
            <a:avLst/>
          </a:prstGeom>
        </p:spPr>
      </p:pic>
      <p:pic>
        <p:nvPicPr>
          <p:cNvPr id="12" name="object 21">
            <a:extLst>
              <a:ext uri="{FF2B5EF4-FFF2-40B4-BE49-F238E27FC236}">
                <a16:creationId xmlns:a16="http://schemas.microsoft.com/office/drawing/2014/main" id="{DA168F6B-1D13-01A0-3217-9260DABC621E}"/>
              </a:ext>
            </a:extLst>
          </p:cNvPr>
          <p:cNvPicPr/>
          <p:nvPr/>
        </p:nvPicPr>
        <p:blipFill>
          <a:blip r:embed="rId6" cstate="print"/>
          <a:stretch>
            <a:fillRect/>
          </a:stretch>
        </p:blipFill>
        <p:spPr>
          <a:xfrm>
            <a:off x="3810424" y="3121772"/>
            <a:ext cx="1050294" cy="1102285"/>
          </a:xfrm>
          <a:prstGeom prst="rect">
            <a:avLst/>
          </a:prstGeom>
        </p:spPr>
      </p:pic>
      <p:sp>
        <p:nvSpPr>
          <p:cNvPr id="14" name="Rectangle 13">
            <a:extLst>
              <a:ext uri="{FF2B5EF4-FFF2-40B4-BE49-F238E27FC236}">
                <a16:creationId xmlns:a16="http://schemas.microsoft.com/office/drawing/2014/main" id="{0A220E74-D9E9-11FD-2910-7AFE5E37F9EB}"/>
              </a:ext>
            </a:extLst>
          </p:cNvPr>
          <p:cNvSpPr/>
          <p:nvPr/>
        </p:nvSpPr>
        <p:spPr>
          <a:xfrm>
            <a:off x="7308427" y="4030826"/>
            <a:ext cx="485775" cy="1821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Picture 8">
            <a:extLst>
              <a:ext uri="{FF2B5EF4-FFF2-40B4-BE49-F238E27FC236}">
                <a16:creationId xmlns:a16="http://schemas.microsoft.com/office/drawing/2014/main" id="{88A1646B-85CC-98DC-0CCB-BD0E086F76D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5466033" y="3012940"/>
            <a:ext cx="1037994" cy="336673"/>
          </a:xfrm>
          <a:prstGeom prst="rect">
            <a:avLst/>
          </a:prstGeom>
        </p:spPr>
      </p:pic>
      <p:pic>
        <p:nvPicPr>
          <p:cNvPr id="26" name="object 21">
            <a:extLst>
              <a:ext uri="{FF2B5EF4-FFF2-40B4-BE49-F238E27FC236}">
                <a16:creationId xmlns:a16="http://schemas.microsoft.com/office/drawing/2014/main" id="{F8947FB0-E3B2-91FB-5D15-BE5FF34D469B}"/>
              </a:ext>
            </a:extLst>
          </p:cNvPr>
          <p:cNvPicPr/>
          <p:nvPr/>
        </p:nvPicPr>
        <p:blipFill>
          <a:blip r:embed="rId6" cstate="print"/>
          <a:stretch>
            <a:fillRect/>
          </a:stretch>
        </p:blipFill>
        <p:spPr>
          <a:xfrm>
            <a:off x="7096926" y="3318366"/>
            <a:ext cx="1050294" cy="1102285"/>
          </a:xfrm>
          <a:prstGeom prst="rect">
            <a:avLst/>
          </a:prstGeom>
        </p:spPr>
      </p:pic>
      <p:pic>
        <p:nvPicPr>
          <p:cNvPr id="27" name="Picture 2">
            <a:extLst>
              <a:ext uri="{FF2B5EF4-FFF2-40B4-BE49-F238E27FC236}">
                <a16:creationId xmlns:a16="http://schemas.microsoft.com/office/drawing/2014/main" id="{DD1CC4EA-713C-7425-3D35-302D936EBC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18191" y="3498190"/>
            <a:ext cx="634760" cy="371318"/>
          </a:xfrm>
          <a:prstGeom prst="rect">
            <a:avLst/>
          </a:prstGeom>
        </p:spPr>
      </p:pic>
      <p:pic>
        <p:nvPicPr>
          <p:cNvPr id="28" name="Image 27" descr="Une image contenant orange, texte, Police, Graphique&#10;&#10;Le contenu généré par l’IA peut être incorrect.">
            <a:extLst>
              <a:ext uri="{FF2B5EF4-FFF2-40B4-BE49-F238E27FC236}">
                <a16:creationId xmlns:a16="http://schemas.microsoft.com/office/drawing/2014/main" id="{1BCDFEA4-33FE-7C29-FE60-6723307DE33F}"/>
              </a:ext>
            </a:extLst>
          </p:cNvPr>
          <p:cNvPicPr>
            <a:picLocks noChangeAspect="1"/>
          </p:cNvPicPr>
          <p:nvPr/>
        </p:nvPicPr>
        <p:blipFill>
          <a:blip r:embed="rId9"/>
          <a:stretch>
            <a:fillRect/>
          </a:stretch>
        </p:blipFill>
        <p:spPr>
          <a:xfrm>
            <a:off x="7404903" y="3672942"/>
            <a:ext cx="437537" cy="435530"/>
          </a:xfrm>
          <a:prstGeom prst="rect">
            <a:avLst/>
          </a:prstGeom>
        </p:spPr>
      </p:pic>
      <p:pic>
        <p:nvPicPr>
          <p:cNvPr id="30" name="Image 29" descr="Une image contenant conception, crochet&#10;&#10;Le contenu généré par l’IA peut être incorrect.">
            <a:extLst>
              <a:ext uri="{FF2B5EF4-FFF2-40B4-BE49-F238E27FC236}">
                <a16:creationId xmlns:a16="http://schemas.microsoft.com/office/drawing/2014/main" id="{B06B4E22-E1C7-D264-2473-5E0EF5B833FF}"/>
              </a:ext>
            </a:extLst>
          </p:cNvPr>
          <p:cNvPicPr>
            <a:picLocks noChangeAspect="1"/>
          </p:cNvPicPr>
          <p:nvPr/>
        </p:nvPicPr>
        <p:blipFill>
          <a:blip r:embed="rId10"/>
          <a:stretch>
            <a:fillRect/>
          </a:stretch>
        </p:blipFill>
        <p:spPr>
          <a:xfrm>
            <a:off x="7437816" y="4861533"/>
            <a:ext cx="541274" cy="528386"/>
          </a:xfrm>
          <a:prstGeom prst="rect">
            <a:avLst/>
          </a:prstGeom>
        </p:spPr>
      </p:pic>
      <p:sp>
        <p:nvSpPr>
          <p:cNvPr id="10" name="ZoneTexte 9">
            <a:extLst>
              <a:ext uri="{FF2B5EF4-FFF2-40B4-BE49-F238E27FC236}">
                <a16:creationId xmlns:a16="http://schemas.microsoft.com/office/drawing/2014/main" id="{8D5C58CF-ABB2-866E-2A78-5DC0EFF50354}"/>
              </a:ext>
            </a:extLst>
          </p:cNvPr>
          <p:cNvSpPr txBox="1"/>
          <p:nvPr/>
        </p:nvSpPr>
        <p:spPr>
          <a:xfrm>
            <a:off x="420150" y="1296144"/>
            <a:ext cx="8465602" cy="369332"/>
          </a:xfrm>
          <a:prstGeom prst="rect">
            <a:avLst/>
          </a:prstGeom>
          <a:noFill/>
        </p:spPr>
        <p:txBody>
          <a:bodyPr wrap="square">
            <a:spAutoFit/>
          </a:bodyPr>
          <a:lstStyle/>
          <a:p>
            <a:pPr marL="285750" indent="-285750">
              <a:buClr>
                <a:schemeClr val="tx1">
                  <a:lumMod val="65000"/>
                  <a:lumOff val="35000"/>
                </a:schemeClr>
              </a:buClr>
              <a:buFont typeface="Wingdings" panose="05000000000000000000" pitchFamily="2" charset="2"/>
              <a:buChar char="Ø"/>
            </a:pPr>
            <a:r>
              <a:rPr lang="fr-FR" dirty="0">
                <a:solidFill>
                  <a:schemeClr val="bg2">
                    <a:lumMod val="25000"/>
                  </a:schemeClr>
                </a:solidFill>
                <a:latin typeface="Aptos Display" panose="020B0004020202020204" pitchFamily="34" charset="0"/>
              </a:rPr>
              <a:t>Tunisie Telecom figure au 2éme  rang dans le Grand Tunis</a:t>
            </a:r>
          </a:p>
        </p:txBody>
      </p:sp>
      <p:sp>
        <p:nvSpPr>
          <p:cNvPr id="29" name="ZoneTexte 28">
            <a:extLst>
              <a:ext uri="{FF2B5EF4-FFF2-40B4-BE49-F238E27FC236}">
                <a16:creationId xmlns:a16="http://schemas.microsoft.com/office/drawing/2014/main" id="{851F74CC-2799-CC3C-295C-37B8E8C4C31E}"/>
              </a:ext>
            </a:extLst>
          </p:cNvPr>
          <p:cNvSpPr txBox="1"/>
          <p:nvPr/>
        </p:nvSpPr>
        <p:spPr>
          <a:xfrm>
            <a:off x="7488757" y="748261"/>
            <a:ext cx="707366" cy="338554"/>
          </a:xfrm>
          <a:prstGeom prst="rect">
            <a:avLst/>
          </a:prstGeom>
          <a:noFill/>
        </p:spPr>
        <p:txBody>
          <a:bodyPr wrap="square" rtlCol="0">
            <a:spAutoFit/>
          </a:bodyPr>
          <a:lstStyle/>
          <a:p>
            <a:r>
              <a:rPr lang="fr-FR" sz="1600" dirty="0">
                <a:solidFill>
                  <a:schemeClr val="bg2">
                    <a:lumMod val="25000"/>
                  </a:schemeClr>
                </a:solidFill>
                <a:latin typeface="Aptos Display" panose="020B0004020202020204" pitchFamily="34" charset="0"/>
              </a:rPr>
              <a:t>1/2</a:t>
            </a:r>
          </a:p>
        </p:txBody>
      </p:sp>
    </p:spTree>
    <p:extLst>
      <p:ext uri="{BB962C8B-B14F-4D97-AF65-F5344CB8AC3E}">
        <p14:creationId xmlns:p14="http://schemas.microsoft.com/office/powerpoint/2010/main" val="258700145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2709</TotalTime>
  <Words>1619</Words>
  <Application>Microsoft Office PowerPoint</Application>
  <PresentationFormat>Grand écran</PresentationFormat>
  <Paragraphs>238</Paragraphs>
  <Slides>35</Slides>
  <Notes>9</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35</vt:i4>
      </vt:variant>
    </vt:vector>
  </HeadingPairs>
  <TitlesOfParts>
    <vt:vector size="44" baseType="lpstr">
      <vt:lpstr>Aptos</vt:lpstr>
      <vt:lpstr>Aptos Display</vt:lpstr>
      <vt:lpstr>Aptos ExtraBold</vt:lpstr>
      <vt:lpstr>Arial</vt:lpstr>
      <vt:lpstr>Cambria</vt:lpstr>
      <vt:lpstr>Nunito Light</vt:lpstr>
      <vt:lpstr>Verdana</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User2</dc:creator>
  <cp:lastModifiedBy>User2</cp:lastModifiedBy>
  <cp:revision>268</cp:revision>
  <dcterms:created xsi:type="dcterms:W3CDTF">2026-01-06T07:46:56Z</dcterms:created>
  <dcterms:modified xsi:type="dcterms:W3CDTF">2026-03-03T20:28:05Z</dcterms:modified>
</cp:coreProperties>
</file>