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3" r:id="rId2"/>
    <p:sldId id="275" r:id="rId3"/>
    <p:sldId id="276" r:id="rId4"/>
    <p:sldId id="274" r:id="rId5"/>
    <p:sldId id="278" r:id="rId6"/>
    <p:sldId id="279" r:id="rId7"/>
    <p:sldId id="310" r:id="rId8"/>
    <p:sldId id="326" r:id="rId9"/>
    <p:sldId id="280" r:id="rId10"/>
    <p:sldId id="281" r:id="rId11"/>
    <p:sldId id="282" r:id="rId12"/>
    <p:sldId id="284" r:id="rId13"/>
    <p:sldId id="322" r:id="rId14"/>
    <p:sldId id="285" r:id="rId15"/>
    <p:sldId id="289" r:id="rId16"/>
    <p:sldId id="291" r:id="rId17"/>
    <p:sldId id="314" r:id="rId18"/>
    <p:sldId id="300" r:id="rId19"/>
    <p:sldId id="323" r:id="rId20"/>
    <p:sldId id="286" r:id="rId21"/>
    <p:sldId id="332" r:id="rId22"/>
    <p:sldId id="316" r:id="rId23"/>
    <p:sldId id="294" r:id="rId24"/>
    <p:sldId id="295" r:id="rId25"/>
    <p:sldId id="333" r:id="rId26"/>
    <p:sldId id="324" r:id="rId27"/>
    <p:sldId id="287" r:id="rId28"/>
    <p:sldId id="288" r:id="rId29"/>
    <p:sldId id="330" r:id="rId30"/>
    <p:sldId id="320" r:id="rId31"/>
    <p:sldId id="318" r:id="rId32"/>
    <p:sldId id="317" r:id="rId33"/>
    <p:sldId id="293" r:id="rId34"/>
    <p:sldId id="297" r:id="rId35"/>
    <p:sldId id="299" r:id="rId36"/>
    <p:sldId id="298" r:id="rId37"/>
    <p:sldId id="325" r:id="rId38"/>
    <p:sldId id="321"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615E"/>
    <a:srgbClr val="FF8500"/>
    <a:srgbClr val="9BE69D"/>
    <a:srgbClr val="AAD3DF"/>
    <a:srgbClr val="FFF0C5"/>
    <a:srgbClr val="FFCE00"/>
    <a:srgbClr val="996633"/>
    <a:srgbClr val="FFB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2\Downloads\AMR_Codec_Benchmark.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er2\Downloads\AMR_Codec_Benchmark.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User2\Downloads\Rapport_d&#233;taill&#233;_Djerba.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er2\Downloads\Rapport_d&#233;taill&#233;_Djerba.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1" Type="http://schemas.openxmlformats.org/officeDocument/2006/relationships/oleObject" Target="file:///C:\Users\User2\Downloads\Throughput_Percentile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User2\Downloads\Throughput_Percentile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2\Downloads\PCI_par_ban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er2\Downloads\CST_Percentiles_Mednine.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2\Desktop\Benchmarking\Mednine\RAPPORT\Rapport_d&#233;taill&#233;_Mednine.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600" b="1" i="0" u="none" strike="noStrike" kern="1200" baseline="0">
                <a:solidFill>
                  <a:schemeClr val="tx2"/>
                </a:solidFill>
                <a:latin typeface="+mn-lt"/>
                <a:ea typeface="+mn-ea"/>
                <a:cs typeface="+mn-cs"/>
              </a:defRPr>
            </a:pPr>
            <a:r>
              <a:rPr lang="fr-FR"/>
              <a:t>Rx level Average</a:t>
            </a:r>
          </a:p>
        </c:rich>
      </c:tx>
      <c:overlay val="0"/>
      <c:spPr>
        <a:noFill/>
        <a:ln>
          <a:noFill/>
        </a:ln>
        <a:effectLst/>
      </c:spPr>
      <c:txPr>
        <a:bodyPr rot="0" spcFirstLastPara="1" vertOverflow="ellipsis" vert="horz" wrap="square" anchor="ctr" anchorCtr="1"/>
        <a:lstStyle/>
        <a:p>
          <a:pPr>
            <a:defRPr lang="fr-F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2G'!$C$8</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2G'!$C$9</c:f>
              <c:numCache>
                <c:formatCode>General</c:formatCode>
                <c:ptCount val="1"/>
                <c:pt idx="0">
                  <c:v>-64.489999999999995</c:v>
                </c:pt>
              </c:numCache>
            </c:numRef>
          </c:val>
          <c:extLst>
            <c:ext xmlns:c16="http://schemas.microsoft.com/office/drawing/2014/chart" uri="{C3380CC4-5D6E-409C-BE32-E72D297353CC}">
              <c16:uniqueId val="{00000000-7EDE-4149-889B-BAFC2887E057}"/>
            </c:ext>
          </c:extLst>
        </c:ser>
        <c:ser>
          <c:idx val="1"/>
          <c:order val="1"/>
          <c:tx>
            <c:strRef>
              <c:f>'Couverture 2G'!$D$8</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2G'!$D$9</c:f>
              <c:numCache>
                <c:formatCode>General</c:formatCode>
                <c:ptCount val="1"/>
                <c:pt idx="0">
                  <c:v>-69.45</c:v>
                </c:pt>
              </c:numCache>
            </c:numRef>
          </c:val>
          <c:extLst>
            <c:ext xmlns:c16="http://schemas.microsoft.com/office/drawing/2014/chart" uri="{C3380CC4-5D6E-409C-BE32-E72D297353CC}">
              <c16:uniqueId val="{00000001-7EDE-4149-889B-BAFC2887E057}"/>
            </c:ext>
          </c:extLst>
        </c:ser>
        <c:ser>
          <c:idx val="2"/>
          <c:order val="2"/>
          <c:tx>
            <c:strRef>
              <c:f>'Couverture 2G'!$E$8</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2G'!$E$9</c:f>
              <c:numCache>
                <c:formatCode>General</c:formatCode>
                <c:ptCount val="1"/>
                <c:pt idx="0">
                  <c:v>-87.25</c:v>
                </c:pt>
              </c:numCache>
            </c:numRef>
          </c:val>
          <c:extLst>
            <c:ext xmlns:c16="http://schemas.microsoft.com/office/drawing/2014/chart" uri="{C3380CC4-5D6E-409C-BE32-E72D297353CC}">
              <c16:uniqueId val="{00000002-7EDE-4149-889B-BAFC2887E057}"/>
            </c:ext>
          </c:extLst>
        </c:ser>
        <c:dLbls>
          <c:showLegendKey val="0"/>
          <c:showVal val="1"/>
          <c:showCatName val="0"/>
          <c:showSerName val="0"/>
          <c:showPercent val="0"/>
          <c:showBubbleSize val="0"/>
        </c:dLbls>
        <c:gapWidth val="100"/>
        <c:overlap val="-20"/>
        <c:axId val="293681096"/>
        <c:axId val="293686976"/>
      </c:barChart>
      <c:catAx>
        <c:axId val="293681096"/>
        <c:scaling>
          <c:orientation val="minMax"/>
        </c:scaling>
        <c:delete val="1"/>
        <c:axPos val="l"/>
        <c:numFmt formatCode="General" sourceLinked="1"/>
        <c:majorTickMark val="none"/>
        <c:minorTickMark val="none"/>
        <c:tickLblPos val="nextTo"/>
        <c:crossAx val="293686976"/>
        <c:crosses val="autoZero"/>
        <c:auto val="1"/>
        <c:lblAlgn val="ctr"/>
        <c:lblOffset val="100"/>
        <c:noMultiLvlLbl val="0"/>
      </c:catAx>
      <c:valAx>
        <c:axId val="29368697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2"/>
                </a:solidFill>
                <a:latin typeface="+mn-lt"/>
                <a:ea typeface="+mn-ea"/>
                <a:cs typeface="+mn-cs"/>
              </a:defRPr>
            </a:pPr>
            <a:endParaRPr lang="fr-FR"/>
          </a:p>
        </c:txPr>
        <c:crossAx val="293681096"/>
        <c:crosses val="autoZero"/>
        <c:crossBetween val="between"/>
      </c:valAx>
      <c:spPr>
        <a:noFill/>
        <a:ln>
          <a:noFill/>
        </a:ln>
        <a:effectLst/>
      </c:spPr>
    </c:plotArea>
    <c:plotVisOnly val="1"/>
    <c:dispBlanksAs val="gap"/>
    <c:showDLblsOverMax val="0"/>
    <c:extLst>
      <c:ext uri="{0b15fc19-7d7d-44ad-8c2d-2c3a37ce22c3}">
        <chartProps xmlns="https://web.wps.cn/et/2018/main" chartId="{3e7fa13e-af52-43ef-bcc0-c17e1d492253}"/>
      </c:ext>
    </c:extLst>
  </c:chart>
  <c:spPr>
    <a:noFill/>
    <a:ln>
      <a:noFill/>
    </a:ln>
    <a:effectLst/>
  </c:spPr>
  <c:txPr>
    <a:bodyPr/>
    <a:lstStyle/>
    <a:p>
      <a:pPr>
        <a:defRPr lang="fr-F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r>
              <a:rPr lang="fr-FR"/>
              <a:t>MO - MOS Average</a:t>
            </a:r>
          </a:p>
        </c:rich>
      </c:tx>
      <c:overlay val="0"/>
      <c:spPr>
        <a:noFill/>
        <a:ln>
          <a:noFill/>
        </a:ln>
        <a:effectLst/>
      </c:spPr>
      <c:txPr>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'!$B$124</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'!$B$125</c:f>
              <c:numCache>
                <c:formatCode>General</c:formatCode>
                <c:ptCount val="1"/>
                <c:pt idx="0">
                  <c:v>3.8</c:v>
                </c:pt>
              </c:numCache>
            </c:numRef>
          </c:val>
          <c:extLst>
            <c:ext xmlns:c16="http://schemas.microsoft.com/office/drawing/2014/chart" uri="{C3380CC4-5D6E-409C-BE32-E72D297353CC}">
              <c16:uniqueId val="{00000000-F31B-4918-B5AB-A69F5434B13D}"/>
            </c:ext>
          </c:extLst>
        </c:ser>
        <c:ser>
          <c:idx val="1"/>
          <c:order val="1"/>
          <c:tx>
            <c:strRef>
              <c:f>'CS_2G_3G '!$C$124</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'!$C$125</c:f>
              <c:numCache>
                <c:formatCode>General</c:formatCode>
                <c:ptCount val="1"/>
                <c:pt idx="0">
                  <c:v>4.2069999999999999</c:v>
                </c:pt>
              </c:numCache>
            </c:numRef>
          </c:val>
          <c:extLst>
            <c:ext xmlns:c16="http://schemas.microsoft.com/office/drawing/2014/chart" uri="{C3380CC4-5D6E-409C-BE32-E72D297353CC}">
              <c16:uniqueId val="{00000001-F31B-4918-B5AB-A69F5434B13D}"/>
            </c:ext>
          </c:extLst>
        </c:ser>
        <c:ser>
          <c:idx val="2"/>
          <c:order val="2"/>
          <c:tx>
            <c:strRef>
              <c:f>'CS_2G_3G '!$D$124</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'!$D$125</c:f>
              <c:numCache>
                <c:formatCode>General</c:formatCode>
                <c:ptCount val="1"/>
                <c:pt idx="0">
                  <c:v>4.2699999999999996</c:v>
                </c:pt>
              </c:numCache>
            </c:numRef>
          </c:val>
          <c:extLst>
            <c:ext xmlns:c16="http://schemas.microsoft.com/office/drawing/2014/chart" uri="{C3380CC4-5D6E-409C-BE32-E72D297353CC}">
              <c16:uniqueId val="{00000002-F31B-4918-B5AB-A69F5434B13D}"/>
            </c:ext>
          </c:extLst>
        </c:ser>
        <c:dLbls>
          <c:showLegendKey val="0"/>
          <c:showVal val="1"/>
          <c:showCatName val="0"/>
          <c:showSerName val="0"/>
          <c:showPercent val="0"/>
          <c:showBubbleSize val="0"/>
        </c:dLbls>
        <c:gapWidth val="219"/>
        <c:overlap val="-18"/>
        <c:axId val="284904568"/>
        <c:axId val="284900648"/>
      </c:barChart>
      <c:catAx>
        <c:axId val="28490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284900648"/>
        <c:crosses val="autoZero"/>
        <c:auto val="1"/>
        <c:lblAlgn val="ctr"/>
        <c:lblOffset val="100"/>
        <c:noMultiLvlLbl val="0"/>
      </c:catAx>
      <c:valAx>
        <c:axId val="284900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284904568"/>
        <c:crosses val="autoZero"/>
        <c:crossBetween val="between"/>
      </c:valAx>
      <c:spPr>
        <a:noFill/>
        <a:ln>
          <a:noFill/>
        </a:ln>
        <a:effectLst/>
      </c:spPr>
    </c:plotArea>
    <c:plotVisOnly val="1"/>
    <c:dispBlanksAs val="gap"/>
    <c:showDLblsOverMax val="0"/>
    <c:extLst>
      <c:ext uri="{0b15fc19-7d7d-44ad-8c2d-2c3a37ce22c3}">
        <chartProps xmlns="https://web.wps.cn/et/2018/main" chartId="{5c7b30a9-895d-41d4-8b44-24a8313fe87a}"/>
      </c:ext>
    </c:extLst>
  </c:chart>
  <c:spPr>
    <a:noFill/>
    <a:ln>
      <a:noFill/>
    </a:ln>
    <a:effectLst/>
  </c:spPr>
  <c:txPr>
    <a:bodyPr/>
    <a:lstStyle/>
    <a:p>
      <a:pPr>
        <a:defRPr lang="fr-F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r>
              <a:rPr lang="fr-FR"/>
              <a:t>MT - MOS Average </a:t>
            </a:r>
          </a:p>
        </c:rich>
      </c:tx>
      <c:overlay val="0"/>
      <c:spPr>
        <a:noFill/>
        <a:ln>
          <a:noFill/>
        </a:ln>
        <a:effectLst/>
      </c:spPr>
      <c:txPr>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'!$B$126</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'!$B$127</c:f>
              <c:numCache>
                <c:formatCode>0.00</c:formatCode>
                <c:ptCount val="1"/>
                <c:pt idx="0">
                  <c:v>3.89</c:v>
                </c:pt>
              </c:numCache>
            </c:numRef>
          </c:val>
          <c:extLst>
            <c:ext xmlns:c16="http://schemas.microsoft.com/office/drawing/2014/chart" uri="{C3380CC4-5D6E-409C-BE32-E72D297353CC}">
              <c16:uniqueId val="{00000000-37FE-4073-B981-A6EB1F61B454}"/>
            </c:ext>
          </c:extLst>
        </c:ser>
        <c:ser>
          <c:idx val="1"/>
          <c:order val="1"/>
          <c:tx>
            <c:strRef>
              <c:f>'CS_2G_3G '!$C$126</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'!$C$127</c:f>
              <c:numCache>
                <c:formatCode>0.00</c:formatCode>
                <c:ptCount val="1"/>
                <c:pt idx="0">
                  <c:v>4.2080000000000002</c:v>
                </c:pt>
              </c:numCache>
            </c:numRef>
          </c:val>
          <c:extLst>
            <c:ext xmlns:c16="http://schemas.microsoft.com/office/drawing/2014/chart" uri="{C3380CC4-5D6E-409C-BE32-E72D297353CC}">
              <c16:uniqueId val="{00000001-37FE-4073-B981-A6EB1F61B454}"/>
            </c:ext>
          </c:extLst>
        </c:ser>
        <c:ser>
          <c:idx val="2"/>
          <c:order val="2"/>
          <c:tx>
            <c:strRef>
              <c:f>'CS_2G_3G '!$D$126</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'!$D$127</c:f>
              <c:numCache>
                <c:formatCode>0.00</c:formatCode>
                <c:ptCount val="1"/>
                <c:pt idx="0">
                  <c:v>4.25</c:v>
                </c:pt>
              </c:numCache>
            </c:numRef>
          </c:val>
          <c:extLst>
            <c:ext xmlns:c16="http://schemas.microsoft.com/office/drawing/2014/chart" uri="{C3380CC4-5D6E-409C-BE32-E72D297353CC}">
              <c16:uniqueId val="{00000002-37FE-4073-B981-A6EB1F61B454}"/>
            </c:ext>
          </c:extLst>
        </c:ser>
        <c:dLbls>
          <c:showLegendKey val="0"/>
          <c:showVal val="1"/>
          <c:showCatName val="0"/>
          <c:showSerName val="0"/>
          <c:showPercent val="0"/>
          <c:showBubbleSize val="0"/>
        </c:dLbls>
        <c:gapWidth val="219"/>
        <c:overlap val="-20"/>
        <c:axId val="284897512"/>
        <c:axId val="284899472"/>
      </c:barChart>
      <c:catAx>
        <c:axId val="284897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284899472"/>
        <c:crosses val="autoZero"/>
        <c:auto val="1"/>
        <c:lblAlgn val="ctr"/>
        <c:lblOffset val="100"/>
        <c:noMultiLvlLbl val="0"/>
      </c:catAx>
      <c:valAx>
        <c:axId val="2848994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284897512"/>
        <c:crosses val="autoZero"/>
        <c:crossBetween val="between"/>
      </c:valAx>
      <c:spPr>
        <a:noFill/>
        <a:ln>
          <a:noFill/>
        </a:ln>
        <a:effectLst/>
      </c:spPr>
    </c:plotArea>
    <c:plotVisOnly val="1"/>
    <c:dispBlanksAs val="gap"/>
    <c:showDLblsOverMax val="0"/>
    <c:extLst>
      <c:ext uri="{0b15fc19-7d7d-44ad-8c2d-2c3a37ce22c3}">
        <chartProps xmlns="https://web.wps.cn/et/2018/main" chartId="{bbcd8d29-b22c-4234-a30b-39190346ed8c}"/>
      </c:ext>
    </c:extLst>
  </c:chart>
  <c:spPr>
    <a:noFill/>
    <a:ln>
      <a:noFill/>
    </a:ln>
    <a:effectLst/>
  </c:spPr>
  <c:txPr>
    <a:bodyPr/>
    <a:lstStyle/>
    <a:p>
      <a:pPr>
        <a:defRPr lang="fr-F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74011285252461E-2"/>
          <c:y val="8.454402060501931E-2"/>
          <c:w val="0.77932994162127178"/>
          <c:h val="0.71409307474028683"/>
        </c:manualLayout>
      </c:layout>
      <c:barChart>
        <c:barDir val="col"/>
        <c:grouping val="stacked"/>
        <c:varyColors val="0"/>
        <c:ser>
          <c:idx val="1"/>
          <c:order val="0"/>
          <c:tx>
            <c:strRef>
              <c:f>'AMR Codec'!$C$15</c:f>
              <c:strCache>
                <c:ptCount val="1"/>
                <c:pt idx="0">
                  <c:v>Half Rate (%)</c:v>
                </c:pt>
              </c:strCache>
            </c:strRef>
          </c:tx>
          <c:spPr>
            <a:solidFill>
              <a:schemeClr val="accent1">
                <a:lumMod val="60000"/>
                <a:lumOff val="40000"/>
              </a:schemeClr>
            </a:solidFill>
            <a:ln>
              <a:noFill/>
            </a:ln>
            <a:effectLst/>
          </c:spPr>
          <c:invertIfNegative val="0"/>
          <c:dLbls>
            <c:dLbl>
              <c:idx val="0"/>
              <c:layout>
                <c:manualLayout>
                  <c:x val="-1.6783805107751775E-3"/>
                  <c:y val="5.9904199887175638E-3"/>
                </c:manualLayout>
              </c:layout>
              <c:tx>
                <c:rich>
                  <a:bodyPr/>
                  <a:lstStyle/>
                  <a:p>
                    <a:fld id="{ED97E0C4-FAE2-43BC-AE32-3B68C9D52700}" type="VALUE">
                      <a:rPr lang="en-US" baseline="0"/>
                      <a:pPr/>
                      <a:t>[VALEUR]</a:t>
                    </a:fld>
                    <a:endParaRPr lang="fr-FR"/>
                  </a:p>
                </c:rich>
              </c:tx>
              <c:dLblPos val="ctr"/>
              <c:showLegendKey val="0"/>
              <c:showVal val="1"/>
              <c:showCatName val="1"/>
              <c:showSerName val="1"/>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2BFB-48F2-9810-3E0F410D683B}"/>
                </c:ext>
              </c:extLst>
            </c:dLbl>
            <c:dLbl>
              <c:idx val="1"/>
              <c:layout>
                <c:manualLayout>
                  <c:x val="1.4990573201822614E-3"/>
                  <c:y val="5.2771055918449123E-3"/>
                </c:manualLayout>
              </c:layout>
              <c:tx>
                <c:rich>
                  <a:bodyPr/>
                  <a:lstStyle/>
                  <a:p>
                    <a:r>
                      <a:rPr lang="en-US" baseline="0"/>
                      <a:t> </a:t>
                    </a:r>
                    <a:fld id="{29CA41A0-DA48-4133-A126-62A8499F8587}" type="VALUE">
                      <a:rPr lang="en-US" baseline="0"/>
                      <a:pPr/>
                      <a:t>[VALEUR]</a:t>
                    </a:fld>
                    <a:endParaRPr lang="en-US" baseline="0"/>
                  </a:p>
                </c:rich>
              </c:tx>
              <c:dLblPos val="ctr"/>
              <c:showLegendKey val="0"/>
              <c:showVal val="1"/>
              <c:showCatName val="1"/>
              <c:showSerName val="1"/>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FB-48F2-9810-3E0F410D683B}"/>
                </c:ext>
              </c:extLst>
            </c:dLbl>
            <c:dLbl>
              <c:idx val="2"/>
              <c:layout>
                <c:manualLayout>
                  <c:x val="1.5286685464481413E-2"/>
                  <c:y val="-1.2279806808317261E-3"/>
                </c:manualLayout>
              </c:layout>
              <c:tx>
                <c:rich>
                  <a:bodyPr/>
                  <a:lstStyle/>
                  <a:p>
                    <a:r>
                      <a:rPr lang="en-US" baseline="0"/>
                      <a:t> </a:t>
                    </a:r>
                    <a:fld id="{35DE2507-4E51-4AAF-AF04-35342453B455}" type="VALUE">
                      <a:rPr lang="en-US" baseline="0"/>
                      <a:pPr/>
                      <a:t>[VALEUR]</a:t>
                    </a:fld>
                    <a:endParaRPr lang="en-US" baseline="0"/>
                  </a:p>
                </c:rich>
              </c:tx>
              <c:dLblPos val="ctr"/>
              <c:showLegendKey val="0"/>
              <c:showVal val="1"/>
              <c:showCatName val="1"/>
              <c:showSerName val="1"/>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2BFB-48F2-9810-3E0F410D683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1"/>
            <c:showSerName val="1"/>
            <c:showPercent val="0"/>
            <c:showBubbleSize val="1"/>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'AMR Codec'!$A$16:$A$18</c:f>
              <c:strCache>
                <c:ptCount val="3"/>
                <c:pt idx="0">
                  <c:v>TT</c:v>
                </c:pt>
                <c:pt idx="1">
                  <c:v>OO</c:v>
                </c:pt>
                <c:pt idx="2">
                  <c:v>OR</c:v>
                </c:pt>
              </c:strCache>
            </c:strRef>
          </c:cat>
          <c:val>
            <c:numRef>
              <c:f>'AMR Codec'!$C$16:$C$18</c:f>
              <c:numCache>
                <c:formatCode>0.00%</c:formatCode>
                <c:ptCount val="3"/>
                <c:pt idx="0">
                  <c:v>0</c:v>
                </c:pt>
                <c:pt idx="1">
                  <c:v>0</c:v>
                </c:pt>
                <c:pt idx="2">
                  <c:v>0</c:v>
                </c:pt>
              </c:numCache>
            </c:numRef>
          </c:val>
          <c:extLst>
            <c:ext xmlns:c16="http://schemas.microsoft.com/office/drawing/2014/chart" uri="{C3380CC4-5D6E-409C-BE32-E72D297353CC}">
              <c16:uniqueId val="{00000003-2BFB-48F2-9810-3E0F410D683B}"/>
            </c:ext>
          </c:extLst>
        </c:ser>
        <c:ser>
          <c:idx val="0"/>
          <c:order val="1"/>
          <c:tx>
            <c:strRef>
              <c:f>'AMR Codec'!$B$15</c:f>
              <c:strCache>
                <c:ptCount val="1"/>
                <c:pt idx="0">
                  <c:v>Full Rate (%)</c:v>
                </c:pt>
              </c:strCache>
            </c:strRef>
          </c:tx>
          <c:spPr>
            <a:solidFill>
              <a:schemeClr val="accent6">
                <a:lumMod val="60000"/>
                <a:lumOff val="40000"/>
              </a:schemeClr>
            </a:solidFill>
            <a:ln>
              <a:noFill/>
            </a:ln>
            <a:effectLst/>
          </c:spPr>
          <c:invertIfNegative val="0"/>
          <c:dLbls>
            <c:dLbl>
              <c:idx val="0"/>
              <c:layout>
                <c:manualLayout>
                  <c:x val="1.1185680356236615E-3"/>
                  <c:y val="7.5830151600622848E-3"/>
                </c:manualLayout>
              </c:layout>
              <c:tx>
                <c:rich>
                  <a:bodyPr/>
                  <a:lstStyle/>
                  <a:p>
                    <a:fld id="{4033F6E8-CC05-47C9-9D4A-11125A6FF39C}" type="VALUE">
                      <a:rPr lang="en-US" b="1"/>
                      <a:pPr/>
                      <a:t>[VALEUR]</a:t>
                    </a:fld>
                    <a:endParaRPr lang="fr-FR"/>
                  </a:p>
                </c:rich>
              </c:tx>
              <c:dLblPos val="ctr"/>
              <c:showLegendKey val="0"/>
              <c:showVal val="1"/>
              <c:showCatName val="0"/>
              <c:showSerName val="0"/>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2BFB-48F2-9810-3E0F410D683B}"/>
                </c:ext>
              </c:extLst>
            </c:dLbl>
            <c:dLbl>
              <c:idx val="1"/>
              <c:layout>
                <c:manualLayout>
                  <c:x val="1.9632190168544423E-3"/>
                  <c:y val="-6.0313432051119914E-3"/>
                </c:manualLayout>
              </c:layout>
              <c:tx>
                <c:rich>
                  <a:bodyPr/>
                  <a:lstStyle/>
                  <a:p>
                    <a:fld id="{FF535AFA-0DF2-401B-B3A8-49ACD8336DC6}" type="VALUE">
                      <a:rPr lang="en-US" baseline="0"/>
                      <a:pPr/>
                      <a:t>[VALEUR]</a:t>
                    </a:fld>
                    <a:endParaRPr lang="fr-FR"/>
                  </a:p>
                </c:rich>
              </c:tx>
              <c:dLblPos val="ctr"/>
              <c:showLegendKey val="0"/>
              <c:showVal val="1"/>
              <c:showCatName val="0"/>
              <c:showSerName val="0"/>
              <c:showPercent val="0"/>
              <c:showBubbleSize val="1"/>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2BFB-48F2-9810-3E0F410D683B}"/>
                </c:ext>
              </c:extLst>
            </c:dLbl>
            <c:dLbl>
              <c:idx val="2"/>
              <c:delete val="1"/>
              <c:extLst>
                <c:ext xmlns:c15="http://schemas.microsoft.com/office/drawing/2012/chart" uri="{CE6537A1-D6FC-4f65-9D91-7224C49458BB}"/>
                <c:ext xmlns:c16="http://schemas.microsoft.com/office/drawing/2014/chart" uri="{C3380CC4-5D6E-409C-BE32-E72D297353CC}">
                  <c16:uniqueId val="{00000006-2BFB-48F2-9810-3E0F410D683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'AMR Codec'!$A$16:$A$18</c:f>
              <c:strCache>
                <c:ptCount val="3"/>
                <c:pt idx="0">
                  <c:v>TT</c:v>
                </c:pt>
                <c:pt idx="1">
                  <c:v>OO</c:v>
                </c:pt>
                <c:pt idx="2">
                  <c:v>OR</c:v>
                </c:pt>
              </c:strCache>
            </c:strRef>
          </c:cat>
          <c:val>
            <c:numRef>
              <c:f>'AMR Codec'!$B$16:$B$18</c:f>
              <c:numCache>
                <c:formatCode>0.00%</c:formatCode>
                <c:ptCount val="3"/>
                <c:pt idx="0">
                  <c:v>1</c:v>
                </c:pt>
                <c:pt idx="1">
                  <c:v>8.9699999999999988E-2</c:v>
                </c:pt>
                <c:pt idx="2">
                  <c:v>0</c:v>
                </c:pt>
              </c:numCache>
            </c:numRef>
          </c:val>
          <c:extLst>
            <c:ext xmlns:c16="http://schemas.microsoft.com/office/drawing/2014/chart" uri="{C3380CC4-5D6E-409C-BE32-E72D297353CC}">
              <c16:uniqueId val="{00000007-2BFB-48F2-9810-3E0F410D683B}"/>
            </c:ext>
          </c:extLst>
        </c:ser>
        <c:dLbls>
          <c:showLegendKey val="0"/>
          <c:showVal val="0"/>
          <c:showCatName val="0"/>
          <c:showSerName val="0"/>
          <c:showPercent val="0"/>
          <c:showBubbleSize val="0"/>
        </c:dLbls>
        <c:gapWidth val="150"/>
        <c:overlap val="100"/>
        <c:axId val="89014876"/>
        <c:axId val="27761294"/>
      </c:barChart>
      <c:catAx>
        <c:axId val="89014876"/>
        <c:scaling>
          <c:orientation val="minMax"/>
        </c:scaling>
        <c:delete val="1"/>
        <c:axPos val="b"/>
        <c:numFmt formatCode="General" sourceLinked="1"/>
        <c:majorTickMark val="none"/>
        <c:minorTickMark val="none"/>
        <c:tickLblPos val="nextTo"/>
        <c:crossAx val="27761294"/>
        <c:crosses val="autoZero"/>
        <c:auto val="1"/>
        <c:lblAlgn val="ctr"/>
        <c:lblOffset val="100"/>
        <c:noMultiLvlLbl val="0"/>
      </c:catAx>
      <c:valAx>
        <c:axId val="2776129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90148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1"/>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06222234094002"/>
          <c:y val="4.4411055403767094E-2"/>
          <c:w val="0.87138779621652629"/>
          <c:h val="0.7579173612717568"/>
        </c:manualLayout>
      </c:layout>
      <c:barChart>
        <c:barDir val="col"/>
        <c:grouping val="stacked"/>
        <c:varyColors val="0"/>
        <c:ser>
          <c:idx val="0"/>
          <c:order val="0"/>
          <c:tx>
            <c:strRef>
              <c:f>'AMR Codec'!$D$15</c:f>
              <c:strCache>
                <c:ptCount val="1"/>
                <c:pt idx="0">
                  <c:v>Narrow-Band (%)</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'AMR Codec'!$A$16:$A$18</c:f>
              <c:strCache>
                <c:ptCount val="3"/>
                <c:pt idx="0">
                  <c:v>TT</c:v>
                </c:pt>
                <c:pt idx="1">
                  <c:v>OO</c:v>
                </c:pt>
                <c:pt idx="2">
                  <c:v>OR</c:v>
                </c:pt>
              </c:strCache>
            </c:strRef>
          </c:cat>
          <c:val>
            <c:numRef>
              <c:f>'AMR Codec'!$D$16:$D$18</c:f>
              <c:numCache>
                <c:formatCode>0.00%</c:formatCode>
                <c:ptCount val="3"/>
                <c:pt idx="0">
                  <c:v>1</c:v>
                </c:pt>
                <c:pt idx="1">
                  <c:v>8.9699999999999988E-2</c:v>
                </c:pt>
                <c:pt idx="2">
                  <c:v>0</c:v>
                </c:pt>
              </c:numCache>
            </c:numRef>
          </c:val>
          <c:extLst>
            <c:ext xmlns:c16="http://schemas.microsoft.com/office/drawing/2014/chart" uri="{C3380CC4-5D6E-409C-BE32-E72D297353CC}">
              <c16:uniqueId val="{00000000-852B-4601-83FC-6A1FE256746C}"/>
            </c:ext>
          </c:extLst>
        </c:ser>
        <c:ser>
          <c:idx val="1"/>
          <c:order val="1"/>
          <c:tx>
            <c:strRef>
              <c:f>'AMR Codec'!$E$15</c:f>
              <c:strCache>
                <c:ptCount val="1"/>
                <c:pt idx="0">
                  <c:v>Wide-Band (%)</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'AMR Codec'!$A$16:$A$18</c:f>
              <c:strCache>
                <c:ptCount val="3"/>
                <c:pt idx="0">
                  <c:v>TT</c:v>
                </c:pt>
                <c:pt idx="1">
                  <c:v>OO</c:v>
                </c:pt>
                <c:pt idx="2">
                  <c:v>OR</c:v>
                </c:pt>
              </c:strCache>
            </c:strRef>
          </c:cat>
          <c:val>
            <c:numRef>
              <c:f>'AMR Codec'!$E$16:$E$18</c:f>
              <c:numCache>
                <c:formatCode>0.00%</c:formatCode>
                <c:ptCount val="3"/>
                <c:pt idx="0">
                  <c:v>0</c:v>
                </c:pt>
                <c:pt idx="1">
                  <c:v>0.9103</c:v>
                </c:pt>
                <c:pt idx="2">
                  <c:v>1</c:v>
                </c:pt>
              </c:numCache>
            </c:numRef>
          </c:val>
          <c:extLst>
            <c:ext xmlns:c16="http://schemas.microsoft.com/office/drawing/2014/chart" uri="{C3380CC4-5D6E-409C-BE32-E72D297353CC}">
              <c16:uniqueId val="{00000001-852B-4601-83FC-6A1FE256746C}"/>
            </c:ext>
          </c:extLst>
        </c:ser>
        <c:dLbls>
          <c:showLegendKey val="0"/>
          <c:showVal val="0"/>
          <c:showCatName val="0"/>
          <c:showSerName val="0"/>
          <c:showPercent val="0"/>
          <c:showBubbleSize val="0"/>
        </c:dLbls>
        <c:gapWidth val="150"/>
        <c:overlap val="100"/>
        <c:axId val="83856691"/>
        <c:axId val="67348594"/>
      </c:barChart>
      <c:catAx>
        <c:axId val="83856691"/>
        <c:scaling>
          <c:orientation val="minMax"/>
        </c:scaling>
        <c:delete val="1"/>
        <c:axPos val="b"/>
        <c:numFmt formatCode="General" sourceLinked="1"/>
        <c:majorTickMark val="none"/>
        <c:minorTickMark val="none"/>
        <c:tickLblPos val="nextTo"/>
        <c:crossAx val="67348594"/>
        <c:crosses val="autoZero"/>
        <c:auto val="1"/>
        <c:lblAlgn val="ctr"/>
        <c:lblOffset val="100"/>
        <c:noMultiLvlLbl val="0"/>
      </c:catAx>
      <c:valAx>
        <c:axId val="6734859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3856691"/>
        <c:crosses val="autoZero"/>
        <c:crossBetween val="between"/>
      </c:valAx>
      <c:spPr>
        <a:noFill/>
        <a:ln>
          <a:noFill/>
        </a:ln>
        <a:effectLst/>
      </c:spPr>
    </c:plotArea>
    <c:legend>
      <c:legendPos val="b"/>
      <c:layout>
        <c:manualLayout>
          <c:xMode val="edge"/>
          <c:yMode val="edge"/>
          <c:x val="0.24354635992487039"/>
          <c:y val="0.90448666102456932"/>
          <c:w val="0.59994812344651516"/>
          <c:h val="7.38581431209513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1"/>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'5G'!$J$100</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'5G'!$J$101</c:f>
              <c:numCache>
                <c:formatCode>0.0#</c:formatCode>
                <c:ptCount val="1"/>
                <c:pt idx="0">
                  <c:v>47.02</c:v>
                </c:pt>
              </c:numCache>
            </c:numRef>
          </c:val>
          <c:extLst>
            <c:ext xmlns:c16="http://schemas.microsoft.com/office/drawing/2014/chart" uri="{C3380CC4-5D6E-409C-BE32-E72D297353CC}">
              <c16:uniqueId val="{00000000-A866-40B2-9CC0-3E22E35D6BD2}"/>
            </c:ext>
          </c:extLst>
        </c:ser>
        <c:ser>
          <c:idx val="1"/>
          <c:order val="1"/>
          <c:tx>
            <c:strRef>
              <c:f>'5G'!$K$100</c:f>
              <c:strCache>
                <c:ptCount val="1"/>
                <c:pt idx="0">
                  <c:v>OO</c:v>
                </c:pt>
              </c:strCache>
            </c:strRef>
          </c:tx>
          <c:spPr>
            <a:solidFill>
              <a:srgbClr val="FF0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A866-40B2-9CC0-3E22E35D6BD2}"/>
              </c:ext>
            </c:extLst>
          </c:dPt>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'5G'!$K$101</c:f>
              <c:numCache>
                <c:formatCode>0.0#</c:formatCode>
                <c:ptCount val="1"/>
                <c:pt idx="0">
                  <c:v>87.98</c:v>
                </c:pt>
              </c:numCache>
            </c:numRef>
          </c:val>
          <c:extLst>
            <c:ext xmlns:c16="http://schemas.microsoft.com/office/drawing/2014/chart" uri="{C3380CC4-5D6E-409C-BE32-E72D297353CC}">
              <c16:uniqueId val="{00000003-A866-40B2-9CC0-3E22E35D6BD2}"/>
            </c:ext>
          </c:extLst>
        </c:ser>
        <c:ser>
          <c:idx val="2"/>
          <c:order val="2"/>
          <c:tx>
            <c:strRef>
              <c:f>'5G'!$L$100</c:f>
              <c:strCache>
                <c:ptCount val="1"/>
                <c:pt idx="0">
                  <c:v>OR</c:v>
                </c:pt>
              </c:strCache>
            </c:strRef>
          </c:tx>
          <c:spPr>
            <a:solidFill>
              <a:srgbClr val="FF85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'5G'!$L$101</c:f>
              <c:numCache>
                <c:formatCode>0.0#</c:formatCode>
                <c:ptCount val="1"/>
                <c:pt idx="0">
                  <c:v>45.7</c:v>
                </c:pt>
              </c:numCache>
            </c:numRef>
          </c:val>
          <c:extLst>
            <c:ext xmlns:c16="http://schemas.microsoft.com/office/drawing/2014/chart" uri="{C3380CC4-5D6E-409C-BE32-E72D297353CC}">
              <c16:uniqueId val="{00000004-A866-40B2-9CC0-3E22E35D6BD2}"/>
            </c:ext>
          </c:extLst>
        </c:ser>
        <c:dLbls>
          <c:showLegendKey val="0"/>
          <c:showVal val="0"/>
          <c:showCatName val="0"/>
          <c:showSerName val="0"/>
          <c:showPercent val="0"/>
          <c:showBubbleSize val="0"/>
        </c:dLbls>
        <c:gapWidth val="219"/>
        <c:overlap val="-27"/>
        <c:axId val="939881535"/>
        <c:axId val="939882015"/>
      </c:barChart>
      <c:catAx>
        <c:axId val="939881535"/>
        <c:scaling>
          <c:orientation val="minMax"/>
        </c:scaling>
        <c:delete val="1"/>
        <c:axPos val="b"/>
        <c:numFmt formatCode="General" sourceLinked="1"/>
        <c:majorTickMark val="none"/>
        <c:minorTickMark val="none"/>
        <c:tickLblPos val="nextTo"/>
        <c:crossAx val="939882015"/>
        <c:crosses val="autoZero"/>
        <c:auto val="1"/>
        <c:lblAlgn val="ctr"/>
        <c:lblOffset val="100"/>
        <c:noMultiLvlLbl val="0"/>
      </c:catAx>
      <c:valAx>
        <c:axId val="9398820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939881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uri="{0b15fc19-7d7d-44ad-8c2d-2c3a37ce22c3}">
        <chartProps xmlns="https://web.wps.cn/et/2018/main" chartId="{be1617f2-8b9e-4d45-976c-2c1bf18b5907}"/>
      </c:ext>
    </c:extLst>
  </c:chart>
  <c:spPr>
    <a:noFill/>
    <a:ln>
      <a:noFill/>
    </a:ln>
    <a:effectLst/>
  </c:spPr>
  <c:txPr>
    <a:bodyPr/>
    <a:lstStyle/>
    <a:p>
      <a:pPr>
        <a:defRPr lang="fr-F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'5G'!$J$100</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'5G'!$J$102</c:f>
              <c:numCache>
                <c:formatCode>0.0#</c:formatCode>
                <c:ptCount val="1"/>
                <c:pt idx="0">
                  <c:v>223.83</c:v>
                </c:pt>
              </c:numCache>
            </c:numRef>
          </c:val>
          <c:extLst>
            <c:ext xmlns:c16="http://schemas.microsoft.com/office/drawing/2014/chart" uri="{C3380CC4-5D6E-409C-BE32-E72D297353CC}">
              <c16:uniqueId val="{00000000-AE1B-49FD-AE92-E0AFDF5DADB0}"/>
            </c:ext>
          </c:extLst>
        </c:ser>
        <c:ser>
          <c:idx val="1"/>
          <c:order val="1"/>
          <c:tx>
            <c:strRef>
              <c:f>'5G'!$K$100</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'5G'!$K$102</c:f>
              <c:numCache>
                <c:formatCode>0.0#</c:formatCode>
                <c:ptCount val="1"/>
                <c:pt idx="0">
                  <c:v>267.23</c:v>
                </c:pt>
              </c:numCache>
            </c:numRef>
          </c:val>
          <c:extLst>
            <c:ext xmlns:c16="http://schemas.microsoft.com/office/drawing/2014/chart" uri="{C3380CC4-5D6E-409C-BE32-E72D297353CC}">
              <c16:uniqueId val="{00000001-AE1B-49FD-AE92-E0AFDF5DADB0}"/>
            </c:ext>
          </c:extLst>
        </c:ser>
        <c:ser>
          <c:idx val="2"/>
          <c:order val="2"/>
          <c:tx>
            <c:strRef>
              <c:f>'5G'!$L$100</c:f>
              <c:strCache>
                <c:ptCount val="1"/>
                <c:pt idx="0">
                  <c:v>OR</c:v>
                </c:pt>
              </c:strCache>
            </c:strRef>
          </c:tx>
          <c:spPr>
            <a:solidFill>
              <a:srgbClr val="FF85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'5G'!$L$102</c:f>
              <c:numCache>
                <c:formatCode>0.0#</c:formatCode>
                <c:ptCount val="1"/>
                <c:pt idx="0">
                  <c:v>210.74</c:v>
                </c:pt>
              </c:numCache>
            </c:numRef>
          </c:val>
          <c:extLst>
            <c:ext xmlns:c16="http://schemas.microsoft.com/office/drawing/2014/chart" uri="{C3380CC4-5D6E-409C-BE32-E72D297353CC}">
              <c16:uniqueId val="{00000002-AE1B-49FD-AE92-E0AFDF5DADB0}"/>
            </c:ext>
          </c:extLst>
        </c:ser>
        <c:dLbls>
          <c:showLegendKey val="0"/>
          <c:showVal val="0"/>
          <c:showCatName val="0"/>
          <c:showSerName val="0"/>
          <c:showPercent val="0"/>
          <c:showBubbleSize val="0"/>
        </c:dLbls>
        <c:gapWidth val="219"/>
        <c:overlap val="-27"/>
        <c:axId val="939881535"/>
        <c:axId val="939882015"/>
      </c:barChart>
      <c:catAx>
        <c:axId val="939881535"/>
        <c:scaling>
          <c:orientation val="minMax"/>
        </c:scaling>
        <c:delete val="1"/>
        <c:axPos val="b"/>
        <c:numFmt formatCode="General" sourceLinked="1"/>
        <c:majorTickMark val="none"/>
        <c:minorTickMark val="none"/>
        <c:tickLblPos val="nextTo"/>
        <c:crossAx val="939882015"/>
        <c:crosses val="autoZero"/>
        <c:auto val="1"/>
        <c:lblAlgn val="ctr"/>
        <c:lblOffset val="100"/>
        <c:noMultiLvlLbl val="0"/>
      </c:catAx>
      <c:valAx>
        <c:axId val="9398820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939881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uri="{0b15fc19-7d7d-44ad-8c2d-2c3a37ce22c3}">
        <chartProps xmlns="https://web.wps.cn/et/2018/main" chartId="{78fda65b-c4eb-41a8-b4b7-c34a551cb337}"/>
      </c:ext>
    </c:extLst>
  </c:chart>
  <c:spPr>
    <a:noFill/>
    <a:ln>
      <a:noFill/>
    </a:ln>
    <a:effectLst/>
  </c:spPr>
  <c:txPr>
    <a:bodyPr/>
    <a:lstStyle/>
    <a:p>
      <a:pPr>
        <a:defRPr lang="fr-F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4G'!$B$62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fr-F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4G'!$B$63</c:f>
              <c:numCache>
                <c:formatCode>General</c:formatCode>
                <c:ptCount val="1"/>
                <c:pt idx="0">
                  <c:v>30.13</c:v>
                </c:pt>
              </c:numCache>
              <c:extLst/>
            </c:numRef>
          </c:val>
          <c:extLst>
            <c:ext xmlns:c16="http://schemas.microsoft.com/office/drawing/2014/chart" uri="{C3380CC4-5D6E-409C-BE32-E72D297353CC}">
              <c16:uniqueId val="{00000000-3A9C-46D7-AD3B-E237458564CE}"/>
            </c:ext>
          </c:extLst>
        </c:ser>
        <c:ser>
          <c:idx val="1"/>
          <c:order val="1"/>
          <c:tx>
            <c:strRef>
              <c:f>'HTTP 4G'!$C$62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fr-F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4G'!$C$63</c:f>
              <c:numCache>
                <c:formatCode>General</c:formatCode>
                <c:ptCount val="1"/>
                <c:pt idx="0">
                  <c:v>37.64</c:v>
                </c:pt>
              </c:numCache>
              <c:extLst/>
            </c:numRef>
          </c:val>
          <c:extLst>
            <c:ext xmlns:c16="http://schemas.microsoft.com/office/drawing/2014/chart" uri="{C3380CC4-5D6E-409C-BE32-E72D297353CC}">
              <c16:uniqueId val="{00000001-3A9C-46D7-AD3B-E237458564CE}"/>
            </c:ext>
          </c:extLst>
        </c:ser>
        <c:ser>
          <c:idx val="2"/>
          <c:order val="2"/>
          <c:tx>
            <c:strRef>
              <c:f>'HTTP 4G'!$D$62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fr-F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4G'!$D$63</c:f>
              <c:numCache>
                <c:formatCode>General</c:formatCode>
                <c:ptCount val="1"/>
                <c:pt idx="0">
                  <c:v>34.369999999999997</c:v>
                </c:pt>
              </c:numCache>
              <c:extLst/>
            </c:numRef>
          </c:val>
          <c:extLst>
            <c:ext xmlns:c16="http://schemas.microsoft.com/office/drawing/2014/chart" uri="{C3380CC4-5D6E-409C-BE32-E72D297353CC}">
              <c16:uniqueId val="{00000002-3A9C-46D7-AD3B-E237458564CE}"/>
            </c:ext>
          </c:extLst>
        </c:ser>
        <c:dLbls>
          <c:showLegendKey val="0"/>
          <c:showVal val="1"/>
          <c:showCatName val="0"/>
          <c:showSerName val="0"/>
          <c:showPercent val="0"/>
          <c:showBubbleSize val="0"/>
        </c:dLbls>
        <c:gapWidth val="150"/>
        <c:axId val="289300568"/>
        <c:axId val="289302136"/>
      </c:barChart>
      <c:catAx>
        <c:axId val="28930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chemeClr val="tx1"/>
                </a:solidFill>
                <a:latin typeface="+mn-lt"/>
                <a:ea typeface="+mn-ea"/>
                <a:cs typeface="+mn-cs"/>
              </a:defRPr>
            </a:pPr>
            <a:endParaRPr lang="fr-FR"/>
          </a:p>
        </c:txPr>
        <c:crossAx val="289302136"/>
        <c:crosses val="autoZero"/>
        <c:auto val="1"/>
        <c:lblAlgn val="ctr"/>
        <c:lblOffset val="100"/>
        <c:noMultiLvlLbl val="0"/>
      </c:catAx>
      <c:valAx>
        <c:axId val="28930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solidFill>
                <a:latin typeface="+mn-lt"/>
                <a:ea typeface="+mn-ea"/>
                <a:cs typeface="+mn-cs"/>
              </a:defRPr>
            </a:pPr>
            <a:endParaRPr lang="fr-FR"/>
          </a:p>
        </c:txPr>
        <c:crossAx val="289300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fr-FR" sz="900" b="0" i="0" u="none" strike="noStrike" kern="1200" baseline="0">
              <a:solidFill>
                <a:schemeClr val="tx1"/>
              </a:solidFill>
              <a:latin typeface="+mn-lt"/>
              <a:ea typeface="+mn-ea"/>
              <a:cs typeface="+mn-cs"/>
            </a:defRPr>
          </a:pPr>
          <a:endParaRPr lang="fr-FR"/>
        </a:p>
      </c:txPr>
    </c:legend>
    <c:plotVisOnly val="1"/>
    <c:dispBlanksAs val="gap"/>
    <c:showDLblsOverMax val="0"/>
    <c:extLst>
      <c:ext uri="{0b15fc19-7d7d-44ad-8c2d-2c3a37ce22c3}">
        <chartProps xmlns="https://web.wps.cn/et/2018/main" chartId="{f6da478c-88ba-4213-9591-e47990da59c4}"/>
      </c:ext>
    </c:extLst>
  </c:chart>
  <c:spPr>
    <a:noFill/>
    <a:ln>
      <a:noFill/>
    </a:ln>
    <a:effectLst/>
  </c:spPr>
  <c:txPr>
    <a:bodyPr/>
    <a:lstStyle/>
    <a:p>
      <a:pPr>
        <a:defRPr lang="fr-FR">
          <a:solidFill>
            <a:schemeClr val="tx1"/>
          </a:solidFill>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4G'!$G$62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fr-F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4G'!$G$63</c:f>
              <c:numCache>
                <c:formatCode>General</c:formatCode>
                <c:ptCount val="1"/>
                <c:pt idx="0">
                  <c:v>232.44</c:v>
                </c:pt>
              </c:numCache>
              <c:extLst/>
            </c:numRef>
          </c:val>
          <c:extLst>
            <c:ext xmlns:c16="http://schemas.microsoft.com/office/drawing/2014/chart" uri="{C3380CC4-5D6E-409C-BE32-E72D297353CC}">
              <c16:uniqueId val="{00000000-B1EC-4BC2-8352-54239F7F824B}"/>
            </c:ext>
          </c:extLst>
        </c:ser>
        <c:ser>
          <c:idx val="1"/>
          <c:order val="1"/>
          <c:tx>
            <c:strRef>
              <c:f>'HTTP 4G'!$H$62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fr-F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4G'!$H$63</c:f>
              <c:numCache>
                <c:formatCode>General</c:formatCode>
                <c:ptCount val="1"/>
                <c:pt idx="0">
                  <c:v>246.47</c:v>
                </c:pt>
              </c:numCache>
              <c:extLst/>
            </c:numRef>
          </c:val>
          <c:extLst>
            <c:ext xmlns:c16="http://schemas.microsoft.com/office/drawing/2014/chart" uri="{C3380CC4-5D6E-409C-BE32-E72D297353CC}">
              <c16:uniqueId val="{00000001-B1EC-4BC2-8352-54239F7F824B}"/>
            </c:ext>
          </c:extLst>
        </c:ser>
        <c:ser>
          <c:idx val="2"/>
          <c:order val="2"/>
          <c:tx>
            <c:strRef>
              <c:f>'HTTP 4G'!$I$62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fr-F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4G'!$I$63</c:f>
              <c:numCache>
                <c:formatCode>General</c:formatCode>
                <c:ptCount val="1"/>
                <c:pt idx="0">
                  <c:v>230.6</c:v>
                </c:pt>
              </c:numCache>
              <c:extLst/>
            </c:numRef>
          </c:val>
          <c:extLst>
            <c:ext xmlns:c16="http://schemas.microsoft.com/office/drawing/2014/chart" uri="{C3380CC4-5D6E-409C-BE32-E72D297353CC}">
              <c16:uniqueId val="{00000002-B1EC-4BC2-8352-54239F7F824B}"/>
            </c:ext>
          </c:extLst>
        </c:ser>
        <c:dLbls>
          <c:showLegendKey val="0"/>
          <c:showVal val="1"/>
          <c:showCatName val="0"/>
          <c:showSerName val="0"/>
          <c:showPercent val="0"/>
          <c:showBubbleSize val="0"/>
        </c:dLbls>
        <c:gapWidth val="219"/>
        <c:overlap val="-27"/>
        <c:axId val="289981784"/>
        <c:axId val="289986488"/>
      </c:barChart>
      <c:catAx>
        <c:axId val="289981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chemeClr val="tx1"/>
                </a:solidFill>
                <a:latin typeface="+mn-lt"/>
                <a:ea typeface="+mn-ea"/>
                <a:cs typeface="+mn-cs"/>
              </a:defRPr>
            </a:pPr>
            <a:endParaRPr lang="fr-FR"/>
          </a:p>
        </c:txPr>
        <c:crossAx val="289986488"/>
        <c:crosses val="autoZero"/>
        <c:auto val="1"/>
        <c:lblAlgn val="ctr"/>
        <c:lblOffset val="100"/>
        <c:noMultiLvlLbl val="0"/>
      </c:catAx>
      <c:valAx>
        <c:axId val="289986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solidFill>
                <a:latin typeface="+mn-lt"/>
                <a:ea typeface="+mn-ea"/>
                <a:cs typeface="+mn-cs"/>
              </a:defRPr>
            </a:pPr>
            <a:endParaRPr lang="fr-FR"/>
          </a:p>
        </c:txPr>
        <c:crossAx val="289981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fr-FR" sz="900" b="0" i="0" u="none" strike="noStrike" kern="1200" baseline="0">
              <a:solidFill>
                <a:schemeClr val="tx1"/>
              </a:solidFill>
              <a:latin typeface="+mn-lt"/>
              <a:ea typeface="+mn-ea"/>
              <a:cs typeface="+mn-cs"/>
            </a:defRPr>
          </a:pPr>
          <a:endParaRPr lang="fr-FR"/>
        </a:p>
      </c:txPr>
    </c:legend>
    <c:plotVisOnly val="1"/>
    <c:dispBlanksAs val="gap"/>
    <c:showDLblsOverMax val="0"/>
    <c:extLst>
      <c:ext uri="{0b15fc19-7d7d-44ad-8c2d-2c3a37ce22c3}">
        <chartProps xmlns="https://web.wps.cn/et/2018/main" chartId="{d0911b50-3a44-4bf7-bd25-90c166a93a43}"/>
      </c:ext>
    </c:extLst>
  </c:chart>
  <c:spPr>
    <a:noFill/>
    <a:ln>
      <a:noFill/>
    </a:ln>
    <a:effectLst/>
  </c:spPr>
  <c:txPr>
    <a:bodyPr/>
    <a:lstStyle/>
    <a:p>
      <a:pPr>
        <a:defRPr lang="fr-FR">
          <a:solidFill>
            <a:srgbClr val="FF0000"/>
          </a:solidFill>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strRef>
              <c:f>'DL Percentiles'!$B$1</c:f>
              <c:strCache>
                <c:ptCount val="1"/>
                <c:pt idx="0">
                  <c:v>TT (Mbps)</c:v>
                </c:pt>
              </c:strCache>
            </c:strRef>
          </c:tx>
          <c:spPr>
            <a:ln w="34925" cap="rnd">
              <a:solidFill>
                <a:srgbClr val="0070C0"/>
              </a:solidFill>
              <a:round/>
            </a:ln>
            <a:effectLst>
              <a:outerShdw blurRad="40000" dist="23000" dir="5400000" rotWithShape="0">
                <a:srgbClr val="000000">
                  <a:alpha val="35000"/>
                </a:srgbClr>
              </a:outerShdw>
            </a:effectLst>
          </c:spPr>
          <c:marker>
            <c:symbol val="none"/>
          </c:marker>
          <c:dLbls>
            <c:dLbl>
              <c:idx val="0"/>
              <c:layout>
                <c:manualLayout>
                  <c:x val="1.1224747474747474E-2"/>
                  <c:y val="1.5119047619047435E-2"/>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0-ECB0-42B7-B649-F7E88DA7832D}"/>
                </c:ext>
              </c:extLst>
            </c:dLbl>
            <c:dLbl>
              <c:idx val="1"/>
              <c:delete val="1"/>
              <c:extLst>
                <c:ext xmlns:c15="http://schemas.microsoft.com/office/drawing/2012/chart" uri="{CE6537A1-D6FC-4f65-9D91-7224C49458BB}"/>
                <c:ext xmlns:c16="http://schemas.microsoft.com/office/drawing/2014/chart" uri="{C3380CC4-5D6E-409C-BE32-E72D297353CC}">
                  <c16:uniqueId val="{00000001-ECB0-42B7-B649-F7E88DA7832D}"/>
                </c:ext>
              </c:extLst>
            </c:dLbl>
            <c:dLbl>
              <c:idx val="2"/>
              <c:delete val="1"/>
              <c:extLst>
                <c:ext xmlns:c15="http://schemas.microsoft.com/office/drawing/2012/chart" uri="{CE6537A1-D6FC-4f65-9D91-7224C49458BB}"/>
                <c:ext xmlns:c16="http://schemas.microsoft.com/office/drawing/2014/chart" uri="{C3380CC4-5D6E-409C-BE32-E72D297353CC}">
                  <c16:uniqueId val="{00000002-ECB0-42B7-B649-F7E88DA7832D}"/>
                </c:ext>
              </c:extLst>
            </c:dLbl>
            <c:dLbl>
              <c:idx val="3"/>
              <c:delete val="1"/>
              <c:extLst>
                <c:ext xmlns:c15="http://schemas.microsoft.com/office/drawing/2012/chart" uri="{CE6537A1-D6FC-4f65-9D91-7224C49458BB}"/>
                <c:ext xmlns:c16="http://schemas.microsoft.com/office/drawing/2014/chart" uri="{C3380CC4-5D6E-409C-BE32-E72D297353CC}">
                  <c16:uniqueId val="{00000003-ECB0-42B7-B649-F7E88DA7832D}"/>
                </c:ext>
              </c:extLst>
            </c:dLbl>
            <c:dLbl>
              <c:idx val="4"/>
              <c:layout>
                <c:manualLayout>
                  <c:x val="-6.1175349527615663E-2"/>
                  <c:y val="-3.7797516871522059E-2"/>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04-ECB0-42B7-B649-F7E88DA7832D}"/>
                </c:ext>
              </c:extLst>
            </c:dLbl>
            <c:dLbl>
              <c:idx val="5"/>
              <c:delete val="1"/>
              <c:extLst>
                <c:ext xmlns:c15="http://schemas.microsoft.com/office/drawing/2012/chart" uri="{CE6537A1-D6FC-4f65-9D91-7224C49458BB}"/>
                <c:ext xmlns:c16="http://schemas.microsoft.com/office/drawing/2014/chart" uri="{C3380CC4-5D6E-409C-BE32-E72D297353CC}">
                  <c16:uniqueId val="{00000005-ECB0-42B7-B649-F7E88DA7832D}"/>
                </c:ext>
              </c:extLst>
            </c:dLbl>
            <c:dLbl>
              <c:idx val="6"/>
              <c:delete val="1"/>
              <c:extLst>
                <c:ext xmlns:c15="http://schemas.microsoft.com/office/drawing/2012/chart" uri="{CE6537A1-D6FC-4f65-9D91-7224C49458BB}"/>
                <c:ext xmlns:c16="http://schemas.microsoft.com/office/drawing/2014/chart" uri="{C3380CC4-5D6E-409C-BE32-E72D297353CC}">
                  <c16:uniqueId val="{00000006-ECB0-42B7-B649-F7E88DA7832D}"/>
                </c:ext>
              </c:extLst>
            </c:dLbl>
            <c:dLbl>
              <c:idx val="7"/>
              <c:delete val="1"/>
              <c:extLst>
                <c:ext xmlns:c15="http://schemas.microsoft.com/office/drawing/2012/chart" uri="{CE6537A1-D6FC-4f65-9D91-7224C49458BB}"/>
                <c:ext xmlns:c16="http://schemas.microsoft.com/office/drawing/2014/chart" uri="{C3380CC4-5D6E-409C-BE32-E72D297353CC}">
                  <c16:uniqueId val="{00000007-ECB0-42B7-B649-F7E88DA7832D}"/>
                </c:ext>
              </c:extLst>
            </c:dLbl>
            <c:dLbl>
              <c:idx val="8"/>
              <c:layout>
                <c:manualLayout>
                  <c:x val="-1.3101966137435498E-2"/>
                  <c:y val="-1.2145009500840137E-2"/>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9-ECB0-42B7-B649-F7E88DA7832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'DL Percentiles'!$A$2:$A$10</c:f>
              <c:strCache>
                <c:ptCount val="9"/>
                <c:pt idx="0">
                  <c:v>P10</c:v>
                </c:pt>
                <c:pt idx="1">
                  <c:v>P20</c:v>
                </c:pt>
                <c:pt idx="2">
                  <c:v>P30</c:v>
                </c:pt>
                <c:pt idx="3">
                  <c:v>P40</c:v>
                </c:pt>
                <c:pt idx="4">
                  <c:v>P50</c:v>
                </c:pt>
                <c:pt idx="5">
                  <c:v>P60</c:v>
                </c:pt>
                <c:pt idx="6">
                  <c:v>P70</c:v>
                </c:pt>
                <c:pt idx="7">
                  <c:v>P80</c:v>
                </c:pt>
                <c:pt idx="8">
                  <c:v>P90</c:v>
                </c:pt>
              </c:strCache>
            </c:strRef>
          </c:cat>
          <c:val>
            <c:numRef>
              <c:f>'DL Percentiles'!$B$2:$B$10</c:f>
              <c:numCache>
                <c:formatCode>0.000</c:formatCode>
                <c:ptCount val="9"/>
                <c:pt idx="0">
                  <c:v>2.6349999999999998</c:v>
                </c:pt>
                <c:pt idx="1">
                  <c:v>8.0259999999999998</c:v>
                </c:pt>
                <c:pt idx="2">
                  <c:v>25.687999999999999</c:v>
                </c:pt>
                <c:pt idx="3">
                  <c:v>39.656999999999996</c:v>
                </c:pt>
                <c:pt idx="4">
                  <c:v>53.054000000000002</c:v>
                </c:pt>
                <c:pt idx="5">
                  <c:v>72.156000000000006</c:v>
                </c:pt>
                <c:pt idx="6">
                  <c:v>93.504999999999995</c:v>
                </c:pt>
                <c:pt idx="7">
                  <c:v>123.39100000000001</c:v>
                </c:pt>
                <c:pt idx="8">
                  <c:v>164.422</c:v>
                </c:pt>
              </c:numCache>
            </c:numRef>
          </c:val>
          <c:smooth val="1"/>
          <c:extLst>
            <c:ext xmlns:c16="http://schemas.microsoft.com/office/drawing/2014/chart" uri="{C3380CC4-5D6E-409C-BE32-E72D297353CC}">
              <c16:uniqueId val="{00000008-ECB0-42B7-B649-F7E88DA7832D}"/>
            </c:ext>
          </c:extLst>
        </c:ser>
        <c:ser>
          <c:idx val="1"/>
          <c:order val="1"/>
          <c:tx>
            <c:strRef>
              <c:f>'DL Percentiles'!$C$1</c:f>
              <c:strCache>
                <c:ptCount val="1"/>
                <c:pt idx="0">
                  <c:v>OO (Mbps)</c:v>
                </c:pt>
              </c:strCache>
            </c:strRef>
          </c:tx>
          <c:spPr>
            <a:ln w="34925" cap="rnd">
              <a:solidFill>
                <a:srgbClr val="FF0000"/>
              </a:solidFill>
              <a:round/>
            </a:ln>
            <a:effectLst>
              <a:outerShdw blurRad="40000" dist="23000" dir="5400000" rotWithShape="0">
                <a:srgbClr val="000000">
                  <a:alpha val="35000"/>
                </a:srgbClr>
              </a:outerShdw>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9-ECB0-42B7-B649-F7E88DA7832D}"/>
                </c:ext>
              </c:extLst>
            </c:dLbl>
            <c:dLbl>
              <c:idx val="2"/>
              <c:delete val="1"/>
              <c:extLst>
                <c:ext xmlns:c15="http://schemas.microsoft.com/office/drawing/2012/chart" uri="{CE6537A1-D6FC-4f65-9D91-7224C49458BB}"/>
                <c:ext xmlns:c16="http://schemas.microsoft.com/office/drawing/2014/chart" uri="{C3380CC4-5D6E-409C-BE32-E72D297353CC}">
                  <c16:uniqueId val="{0000000A-ECB0-42B7-B649-F7E88DA7832D}"/>
                </c:ext>
              </c:extLst>
            </c:dLbl>
            <c:dLbl>
              <c:idx val="3"/>
              <c:delete val="1"/>
              <c:extLst>
                <c:ext xmlns:c15="http://schemas.microsoft.com/office/drawing/2012/chart" uri="{CE6537A1-D6FC-4f65-9D91-7224C49458BB}"/>
                <c:ext xmlns:c16="http://schemas.microsoft.com/office/drawing/2014/chart" uri="{C3380CC4-5D6E-409C-BE32-E72D297353CC}">
                  <c16:uniqueId val="{0000000B-ECB0-42B7-B649-F7E88DA7832D}"/>
                </c:ext>
              </c:extLst>
            </c:dLbl>
            <c:dLbl>
              <c:idx val="4"/>
              <c:layout>
                <c:manualLayout>
                  <c:x val="-6.6042950799041697E-2"/>
                  <c:y val="-6.0725047504200545E-3"/>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B-ECB0-42B7-B649-F7E88DA7832D}"/>
                </c:ext>
              </c:extLst>
            </c:dLbl>
            <c:dLbl>
              <c:idx val="5"/>
              <c:delete val="1"/>
              <c:extLst>
                <c:ext xmlns:c15="http://schemas.microsoft.com/office/drawing/2012/chart" uri="{CE6537A1-D6FC-4f65-9D91-7224C49458BB}"/>
                <c:ext xmlns:c16="http://schemas.microsoft.com/office/drawing/2014/chart" uri="{C3380CC4-5D6E-409C-BE32-E72D297353CC}">
                  <c16:uniqueId val="{0000000C-ECB0-42B7-B649-F7E88DA7832D}"/>
                </c:ext>
              </c:extLst>
            </c:dLbl>
            <c:dLbl>
              <c:idx val="6"/>
              <c:delete val="1"/>
              <c:extLst>
                <c:ext xmlns:c15="http://schemas.microsoft.com/office/drawing/2012/chart" uri="{CE6537A1-D6FC-4f65-9D91-7224C49458BB}"/>
                <c:ext xmlns:c16="http://schemas.microsoft.com/office/drawing/2014/chart" uri="{C3380CC4-5D6E-409C-BE32-E72D297353CC}">
                  <c16:uniqueId val="{0000000D-ECB0-42B7-B649-F7E88DA7832D}"/>
                </c:ext>
              </c:extLst>
            </c:dLbl>
            <c:dLbl>
              <c:idx val="7"/>
              <c:delete val="1"/>
              <c:extLst>
                <c:ext xmlns:c15="http://schemas.microsoft.com/office/drawing/2012/chart" uri="{CE6537A1-D6FC-4f65-9D91-7224C49458BB}"/>
                <c:ext xmlns:c16="http://schemas.microsoft.com/office/drawing/2014/chart" uri="{C3380CC4-5D6E-409C-BE32-E72D297353CC}">
                  <c16:uniqueId val="{0000000E-ECB0-42B7-B649-F7E88DA7832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'DL Percentiles'!$A$2:$A$10</c:f>
              <c:strCache>
                <c:ptCount val="9"/>
                <c:pt idx="0">
                  <c:v>P10</c:v>
                </c:pt>
                <c:pt idx="1">
                  <c:v>P20</c:v>
                </c:pt>
                <c:pt idx="2">
                  <c:v>P30</c:v>
                </c:pt>
                <c:pt idx="3">
                  <c:v>P40</c:v>
                </c:pt>
                <c:pt idx="4">
                  <c:v>P50</c:v>
                </c:pt>
                <c:pt idx="5">
                  <c:v>P60</c:v>
                </c:pt>
                <c:pt idx="6">
                  <c:v>P70</c:v>
                </c:pt>
                <c:pt idx="7">
                  <c:v>P80</c:v>
                </c:pt>
                <c:pt idx="8">
                  <c:v>P90</c:v>
                </c:pt>
              </c:strCache>
            </c:strRef>
          </c:cat>
          <c:val>
            <c:numRef>
              <c:f>'DL Percentiles'!$C$2:$C$10</c:f>
              <c:numCache>
                <c:formatCode>0.000</c:formatCode>
                <c:ptCount val="9"/>
                <c:pt idx="0">
                  <c:v>35.872999999999998</c:v>
                </c:pt>
                <c:pt idx="1">
                  <c:v>66.858999999999995</c:v>
                </c:pt>
                <c:pt idx="2">
                  <c:v>82.911000000000001</c:v>
                </c:pt>
                <c:pt idx="3">
                  <c:v>104.068</c:v>
                </c:pt>
                <c:pt idx="4">
                  <c:v>119.09699999999999</c:v>
                </c:pt>
                <c:pt idx="5">
                  <c:v>134.28700000000001</c:v>
                </c:pt>
                <c:pt idx="6">
                  <c:v>152.31800000000001</c:v>
                </c:pt>
                <c:pt idx="7">
                  <c:v>169.126</c:v>
                </c:pt>
                <c:pt idx="8">
                  <c:v>188.36799999999999</c:v>
                </c:pt>
              </c:numCache>
            </c:numRef>
          </c:val>
          <c:smooth val="1"/>
          <c:extLst>
            <c:ext xmlns:c16="http://schemas.microsoft.com/office/drawing/2014/chart" uri="{C3380CC4-5D6E-409C-BE32-E72D297353CC}">
              <c16:uniqueId val="{0000000F-ECB0-42B7-B649-F7E88DA7832D}"/>
            </c:ext>
          </c:extLst>
        </c:ser>
        <c:ser>
          <c:idx val="2"/>
          <c:order val="2"/>
          <c:tx>
            <c:strRef>
              <c:f>'DL Percentiles'!$D$1</c:f>
              <c:strCache>
                <c:ptCount val="1"/>
                <c:pt idx="0">
                  <c:v>OR (Mbps)</c:v>
                </c:pt>
              </c:strCache>
            </c:strRef>
          </c:tx>
          <c:spPr>
            <a:ln w="34925" cap="rnd">
              <a:solidFill>
                <a:srgbClr val="FF6600"/>
              </a:solidFill>
              <a:round/>
            </a:ln>
            <a:effectLst>
              <a:outerShdw blurRad="40000" dist="23000" dir="5400000" rotWithShape="0">
                <a:srgbClr val="000000">
                  <a:alpha val="35000"/>
                </a:srgbClr>
              </a:outerShdw>
            </a:effectLst>
          </c:spPr>
          <c:marker>
            <c:symbol val="none"/>
          </c:marker>
          <c:dLbls>
            <c:dLbl>
              <c:idx val="0"/>
              <c:layout>
                <c:manualLayout>
                  <c:x val="-2.4053030303030319E-2"/>
                  <c:y val="-3.7797619047619045E-2"/>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0-ECB0-42B7-B649-F7E88DA7832D}"/>
                </c:ext>
              </c:extLst>
            </c:dLbl>
            <c:dLbl>
              <c:idx val="1"/>
              <c:delete val="1"/>
              <c:extLst>
                <c:ext xmlns:c15="http://schemas.microsoft.com/office/drawing/2012/chart" uri="{CE6537A1-D6FC-4f65-9D91-7224C49458BB}"/>
                <c:ext xmlns:c16="http://schemas.microsoft.com/office/drawing/2014/chart" uri="{C3380CC4-5D6E-409C-BE32-E72D297353CC}">
                  <c16:uniqueId val="{00000011-ECB0-42B7-B649-F7E88DA7832D}"/>
                </c:ext>
              </c:extLst>
            </c:dLbl>
            <c:dLbl>
              <c:idx val="2"/>
              <c:delete val="1"/>
              <c:extLst>
                <c:ext xmlns:c15="http://schemas.microsoft.com/office/drawing/2012/chart" uri="{CE6537A1-D6FC-4f65-9D91-7224C49458BB}"/>
                <c:ext xmlns:c16="http://schemas.microsoft.com/office/drawing/2014/chart" uri="{C3380CC4-5D6E-409C-BE32-E72D297353CC}">
                  <c16:uniqueId val="{00000012-ECB0-42B7-B649-F7E88DA7832D}"/>
                </c:ext>
              </c:extLst>
            </c:dLbl>
            <c:dLbl>
              <c:idx val="3"/>
              <c:delete val="1"/>
              <c:extLst>
                <c:ext xmlns:c15="http://schemas.microsoft.com/office/drawing/2012/chart" uri="{CE6537A1-D6FC-4f65-9D91-7224C49458BB}"/>
                <c:ext xmlns:c16="http://schemas.microsoft.com/office/drawing/2014/chart" uri="{C3380CC4-5D6E-409C-BE32-E72D297353CC}">
                  <c16:uniqueId val="{00000013-ECB0-42B7-B649-F7E88DA7832D}"/>
                </c:ext>
              </c:extLst>
            </c:dLbl>
            <c:dLbl>
              <c:idx val="4"/>
              <c:layout>
                <c:manualLayout>
                  <c:x val="-4.1366114904680611E-2"/>
                  <c:y val="2.1191607129024948E-2"/>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4-ECB0-42B7-B649-F7E88DA7832D}"/>
                </c:ext>
              </c:extLst>
            </c:dLbl>
            <c:dLbl>
              <c:idx val="5"/>
              <c:delete val="1"/>
              <c:extLst>
                <c:ext xmlns:c15="http://schemas.microsoft.com/office/drawing/2012/chart" uri="{CE6537A1-D6FC-4f65-9D91-7224C49458BB}"/>
                <c:ext xmlns:c16="http://schemas.microsoft.com/office/drawing/2014/chart" uri="{C3380CC4-5D6E-409C-BE32-E72D297353CC}">
                  <c16:uniqueId val="{00000015-ECB0-42B7-B649-F7E88DA7832D}"/>
                </c:ext>
              </c:extLst>
            </c:dLbl>
            <c:dLbl>
              <c:idx val="6"/>
              <c:delete val="1"/>
              <c:extLst>
                <c:ext xmlns:c15="http://schemas.microsoft.com/office/drawing/2012/chart" uri="{CE6537A1-D6FC-4f65-9D91-7224C49458BB}"/>
                <c:ext xmlns:c16="http://schemas.microsoft.com/office/drawing/2014/chart" uri="{C3380CC4-5D6E-409C-BE32-E72D297353CC}">
                  <c16:uniqueId val="{00000016-ECB0-42B7-B649-F7E88DA7832D}"/>
                </c:ext>
              </c:extLst>
            </c:dLbl>
            <c:dLbl>
              <c:idx val="7"/>
              <c:delete val="1"/>
              <c:extLst>
                <c:ext xmlns:c15="http://schemas.microsoft.com/office/drawing/2012/chart" uri="{CE6537A1-D6FC-4f65-9D91-7224C49458BB}"/>
                <c:ext xmlns:c16="http://schemas.microsoft.com/office/drawing/2014/chart" uri="{C3380CC4-5D6E-409C-BE32-E72D297353CC}">
                  <c16:uniqueId val="{00000017-ECB0-42B7-B649-F7E88DA7832D}"/>
                </c:ext>
              </c:extLst>
            </c:dLbl>
            <c:dLbl>
              <c:idx val="8"/>
              <c:layout>
                <c:manualLayout>
                  <c:x val="-6.5509830687177492E-3"/>
                  <c:y val="1.8217514251260163E-2"/>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A-ECB0-42B7-B649-F7E88DA7832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'DL Percentiles'!$A$2:$A$10</c:f>
              <c:strCache>
                <c:ptCount val="9"/>
                <c:pt idx="0">
                  <c:v>P10</c:v>
                </c:pt>
                <c:pt idx="1">
                  <c:v>P20</c:v>
                </c:pt>
                <c:pt idx="2">
                  <c:v>P30</c:v>
                </c:pt>
                <c:pt idx="3">
                  <c:v>P40</c:v>
                </c:pt>
                <c:pt idx="4">
                  <c:v>P50</c:v>
                </c:pt>
                <c:pt idx="5">
                  <c:v>P60</c:v>
                </c:pt>
                <c:pt idx="6">
                  <c:v>P70</c:v>
                </c:pt>
                <c:pt idx="7">
                  <c:v>P80</c:v>
                </c:pt>
                <c:pt idx="8">
                  <c:v>P90</c:v>
                </c:pt>
              </c:strCache>
            </c:strRef>
          </c:cat>
          <c:val>
            <c:numRef>
              <c:f>'DL Percentiles'!$D$2:$D$10</c:f>
              <c:numCache>
                <c:formatCode>0.000</c:formatCode>
                <c:ptCount val="9"/>
                <c:pt idx="0">
                  <c:v>7.2409999999999997</c:v>
                </c:pt>
                <c:pt idx="1">
                  <c:v>13.634</c:v>
                </c:pt>
                <c:pt idx="2">
                  <c:v>29.940999999999999</c:v>
                </c:pt>
                <c:pt idx="3">
                  <c:v>44.28</c:v>
                </c:pt>
                <c:pt idx="4">
                  <c:v>52.344999999999999</c:v>
                </c:pt>
                <c:pt idx="5">
                  <c:v>64.298000000000002</c:v>
                </c:pt>
                <c:pt idx="6">
                  <c:v>82.228999999999999</c:v>
                </c:pt>
                <c:pt idx="7">
                  <c:v>98.323999999999998</c:v>
                </c:pt>
                <c:pt idx="8">
                  <c:v>155.023</c:v>
                </c:pt>
              </c:numCache>
            </c:numRef>
          </c:val>
          <c:smooth val="1"/>
          <c:extLst>
            <c:ext xmlns:c16="http://schemas.microsoft.com/office/drawing/2014/chart" uri="{C3380CC4-5D6E-409C-BE32-E72D297353CC}">
              <c16:uniqueId val="{00000018-ECB0-42B7-B649-F7E88DA7832D}"/>
            </c:ext>
          </c:extLst>
        </c:ser>
        <c:dLbls>
          <c:showLegendKey val="0"/>
          <c:showVal val="0"/>
          <c:showCatName val="0"/>
          <c:showSerName val="0"/>
          <c:showPercent val="0"/>
          <c:showBubbleSize val="0"/>
        </c:dLbls>
        <c:smooth val="0"/>
        <c:axId val="10"/>
        <c:axId val="100"/>
      </c:lineChart>
      <c:catAx>
        <c:axId val="1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r-FR"/>
                  <a:t>Percentile (%)</a:t>
                </a:r>
              </a:p>
            </c:rich>
          </c:tx>
          <c:layout>
            <c:manualLayout>
              <c:xMode val="edge"/>
              <c:yMode val="edge"/>
              <c:x val="0.34696262228996394"/>
              <c:y val="0.92378647925737567"/>
            </c:manualLayout>
          </c:layout>
          <c:overlay val="1"/>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
        <c:crosses val="autoZero"/>
        <c:auto val="1"/>
        <c:lblAlgn val="ctr"/>
        <c:lblOffset val="100"/>
        <c:noMultiLvlLbl val="1"/>
      </c:catAx>
      <c:valAx>
        <c:axId val="1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r-FR"/>
                  <a:t>Débit (Mbps)</a:t>
                </a:r>
              </a:p>
            </c:rich>
          </c:tx>
          <c:layout>
            <c:manualLayout>
              <c:xMode val="edge"/>
              <c:yMode val="edge"/>
              <c:x val="8.7648529469630032E-2"/>
              <c:y val="0.37748195701049159"/>
            </c:manualLayout>
          </c:layout>
          <c:overlay val="1"/>
          <c:spPr>
            <a:noFill/>
            <a:ln>
              <a:noFill/>
            </a:ln>
            <a:effectLst/>
          </c:sp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
        <c:crosses val="autoZero"/>
        <c:crossBetween val="between"/>
      </c:valAx>
      <c:spPr>
        <a:noFill/>
        <a:ln>
          <a:noFill/>
        </a:ln>
        <a:effectLst/>
      </c:spPr>
    </c:plotArea>
    <c:legend>
      <c:legendPos val="b"/>
      <c:layout>
        <c:manualLayout>
          <c:xMode val="edge"/>
          <c:yMode val="edge"/>
          <c:x val="0.48878844812369354"/>
          <c:y val="0.93358162067979533"/>
          <c:w val="0.50282835685010163"/>
          <c:h val="5.123711744415447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1"/>
  </c:chart>
  <c:spPr>
    <a:noFill/>
    <a:ln>
      <a:noFill/>
    </a:ln>
    <a:effectLst/>
  </c:spPr>
  <c:txPr>
    <a:bodyPr/>
    <a:lstStyle/>
    <a:p>
      <a:pPr>
        <a:defRPr/>
      </a:pPr>
      <a:endParaRPr lang="fr-F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strRef>
              <c:f>'UL Percentiles'!$B$1</c:f>
              <c:strCache>
                <c:ptCount val="1"/>
                <c:pt idx="0">
                  <c:v>TT (Mbps)</c:v>
                </c:pt>
              </c:strCache>
            </c:strRef>
          </c:tx>
          <c:spPr>
            <a:ln w="34925" cap="rnd">
              <a:solidFill>
                <a:srgbClr val="0070C0"/>
              </a:solidFill>
              <a:round/>
            </a:ln>
            <a:effectLst>
              <a:outerShdw blurRad="40000" dist="23000" dir="5400000" rotWithShape="0">
                <a:srgbClr val="000000">
                  <a:alpha val="35000"/>
                </a:srgbClr>
              </a:outerShdw>
            </a:effectLst>
          </c:spPr>
          <c:marker>
            <c:symbol val="none"/>
          </c:marker>
          <c:dLbls>
            <c:dLbl>
              <c:idx val="0"/>
              <c:layout>
                <c:manualLayout>
                  <c:x val="-8.1341051339493368E-3"/>
                  <c:y val="9.2142115549115021E-3"/>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9-5197-4BB5-8303-4298A46FC965}"/>
                </c:ext>
              </c:extLst>
            </c:dLbl>
            <c:dLbl>
              <c:idx val="1"/>
              <c:delete val="1"/>
              <c:extLst>
                <c:ext xmlns:c15="http://schemas.microsoft.com/office/drawing/2012/chart" uri="{CE6537A1-D6FC-4f65-9D91-7224C49458BB}"/>
                <c:ext xmlns:c16="http://schemas.microsoft.com/office/drawing/2014/chart" uri="{C3380CC4-5D6E-409C-BE32-E72D297353CC}">
                  <c16:uniqueId val="{00000000-5197-4BB5-8303-4298A46FC965}"/>
                </c:ext>
              </c:extLst>
            </c:dLbl>
            <c:dLbl>
              <c:idx val="2"/>
              <c:delete val="1"/>
              <c:extLst>
                <c:ext xmlns:c15="http://schemas.microsoft.com/office/drawing/2012/chart" uri="{CE6537A1-D6FC-4f65-9D91-7224C49458BB}"/>
                <c:ext xmlns:c16="http://schemas.microsoft.com/office/drawing/2014/chart" uri="{C3380CC4-5D6E-409C-BE32-E72D297353CC}">
                  <c16:uniqueId val="{00000001-5197-4BB5-8303-4298A46FC965}"/>
                </c:ext>
              </c:extLst>
            </c:dLbl>
            <c:dLbl>
              <c:idx val="3"/>
              <c:delete val="1"/>
              <c:extLst>
                <c:ext xmlns:c15="http://schemas.microsoft.com/office/drawing/2012/chart" uri="{CE6537A1-D6FC-4f65-9D91-7224C49458BB}"/>
                <c:ext xmlns:c16="http://schemas.microsoft.com/office/drawing/2014/chart" uri="{C3380CC4-5D6E-409C-BE32-E72D297353CC}">
                  <c16:uniqueId val="{00000002-5197-4BB5-8303-4298A46FC965}"/>
                </c:ext>
              </c:extLst>
            </c:dLbl>
            <c:dLbl>
              <c:idx val="4"/>
              <c:layout>
                <c:manualLayout>
                  <c:x val="-2.6287063007431145E-2"/>
                  <c:y val="-1.2343306222605696E-2"/>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6-5197-4BB5-8303-4298A46FC965}"/>
                </c:ext>
              </c:extLst>
            </c:dLbl>
            <c:dLbl>
              <c:idx val="5"/>
              <c:delete val="1"/>
              <c:extLst>
                <c:ext xmlns:c15="http://schemas.microsoft.com/office/drawing/2012/chart" uri="{CE6537A1-D6FC-4f65-9D91-7224C49458BB}"/>
                <c:ext xmlns:c16="http://schemas.microsoft.com/office/drawing/2014/chart" uri="{C3380CC4-5D6E-409C-BE32-E72D297353CC}">
                  <c16:uniqueId val="{00000003-5197-4BB5-8303-4298A46FC965}"/>
                </c:ext>
              </c:extLst>
            </c:dLbl>
            <c:dLbl>
              <c:idx val="6"/>
              <c:delete val="1"/>
              <c:extLst>
                <c:ext xmlns:c15="http://schemas.microsoft.com/office/drawing/2012/chart" uri="{CE6537A1-D6FC-4f65-9D91-7224C49458BB}"/>
                <c:ext xmlns:c16="http://schemas.microsoft.com/office/drawing/2014/chart" uri="{C3380CC4-5D6E-409C-BE32-E72D297353CC}">
                  <c16:uniqueId val="{00000004-5197-4BB5-8303-4298A46FC965}"/>
                </c:ext>
              </c:extLst>
            </c:dLbl>
            <c:dLbl>
              <c:idx val="7"/>
              <c:delete val="1"/>
              <c:extLst>
                <c:ext xmlns:c15="http://schemas.microsoft.com/office/drawing/2012/chart" uri="{CE6537A1-D6FC-4f65-9D91-7224C49458BB}"/>
                <c:ext xmlns:c16="http://schemas.microsoft.com/office/drawing/2014/chart" uri="{C3380CC4-5D6E-409C-BE32-E72D297353CC}">
                  <c16:uniqueId val="{00000005-5197-4BB5-8303-4298A46FC96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'UL Percentiles'!$A$2:$A$10</c:f>
              <c:strCache>
                <c:ptCount val="9"/>
                <c:pt idx="0">
                  <c:v>P10</c:v>
                </c:pt>
                <c:pt idx="1">
                  <c:v>P20</c:v>
                </c:pt>
                <c:pt idx="2">
                  <c:v>P30</c:v>
                </c:pt>
                <c:pt idx="3">
                  <c:v>P40</c:v>
                </c:pt>
                <c:pt idx="4">
                  <c:v>P50</c:v>
                </c:pt>
                <c:pt idx="5">
                  <c:v>P60</c:v>
                </c:pt>
                <c:pt idx="6">
                  <c:v>P70</c:v>
                </c:pt>
                <c:pt idx="7">
                  <c:v>P80</c:v>
                </c:pt>
                <c:pt idx="8">
                  <c:v>P90</c:v>
                </c:pt>
              </c:strCache>
            </c:strRef>
          </c:cat>
          <c:val>
            <c:numRef>
              <c:f>'UL Percentiles'!$B$2:$B$10</c:f>
              <c:numCache>
                <c:formatCode>0.000</c:formatCode>
                <c:ptCount val="9"/>
                <c:pt idx="0">
                  <c:v>1.4</c:v>
                </c:pt>
                <c:pt idx="1">
                  <c:v>4.367</c:v>
                </c:pt>
                <c:pt idx="2">
                  <c:v>9.1839999999999993</c:v>
                </c:pt>
                <c:pt idx="3">
                  <c:v>14.592000000000001</c:v>
                </c:pt>
                <c:pt idx="4">
                  <c:v>20.667999999999999</c:v>
                </c:pt>
                <c:pt idx="5">
                  <c:v>28.829000000000001</c:v>
                </c:pt>
                <c:pt idx="6">
                  <c:v>36.176000000000002</c:v>
                </c:pt>
                <c:pt idx="7">
                  <c:v>48.573999999999998</c:v>
                </c:pt>
                <c:pt idx="8">
                  <c:v>60.311999999999998</c:v>
                </c:pt>
              </c:numCache>
            </c:numRef>
          </c:val>
          <c:smooth val="1"/>
          <c:extLst>
            <c:ext xmlns:c16="http://schemas.microsoft.com/office/drawing/2014/chart" uri="{C3380CC4-5D6E-409C-BE32-E72D297353CC}">
              <c16:uniqueId val="{00000006-5197-4BB5-8303-4298A46FC965}"/>
            </c:ext>
          </c:extLst>
        </c:ser>
        <c:ser>
          <c:idx val="1"/>
          <c:order val="1"/>
          <c:tx>
            <c:strRef>
              <c:f>'UL Percentiles'!$C$1</c:f>
              <c:strCache>
                <c:ptCount val="1"/>
                <c:pt idx="0">
                  <c:v>OO (Mbps)</c:v>
                </c:pt>
              </c:strCache>
            </c:strRef>
          </c:tx>
          <c:spPr>
            <a:ln w="34925" cap="rnd">
              <a:solidFill>
                <a:srgbClr val="FF0000"/>
              </a:solidFill>
              <a:round/>
            </a:ln>
            <a:effectLst>
              <a:outerShdw blurRad="40000" dist="23000" dir="5400000" rotWithShape="0">
                <a:srgbClr val="000000">
                  <a:alpha val="35000"/>
                </a:srgbClr>
              </a:outerShdw>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7-5197-4BB5-8303-4298A46FC965}"/>
                </c:ext>
              </c:extLst>
            </c:dLbl>
            <c:dLbl>
              <c:idx val="2"/>
              <c:delete val="1"/>
              <c:extLst>
                <c:ext xmlns:c15="http://schemas.microsoft.com/office/drawing/2012/chart" uri="{CE6537A1-D6FC-4f65-9D91-7224C49458BB}"/>
                <c:ext xmlns:c16="http://schemas.microsoft.com/office/drawing/2014/chart" uri="{C3380CC4-5D6E-409C-BE32-E72D297353CC}">
                  <c16:uniqueId val="{00000008-5197-4BB5-8303-4298A46FC965}"/>
                </c:ext>
              </c:extLst>
            </c:dLbl>
            <c:dLbl>
              <c:idx val="3"/>
              <c:delete val="1"/>
              <c:extLst>
                <c:ext xmlns:c15="http://schemas.microsoft.com/office/drawing/2012/chart" uri="{CE6537A1-D6FC-4f65-9D91-7224C49458BB}"/>
                <c:ext xmlns:c16="http://schemas.microsoft.com/office/drawing/2014/chart" uri="{C3380CC4-5D6E-409C-BE32-E72D297353CC}">
                  <c16:uniqueId val="{00000009-5197-4BB5-8303-4298A46FC965}"/>
                </c:ext>
              </c:extLst>
            </c:dLbl>
            <c:dLbl>
              <c:idx val="4"/>
              <c:layout>
                <c:manualLayout>
                  <c:x val="-2.6287063007431145E-2"/>
                  <c:y val="0"/>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5-5197-4BB5-8303-4298A46FC965}"/>
                </c:ext>
              </c:extLst>
            </c:dLbl>
            <c:dLbl>
              <c:idx val="5"/>
              <c:delete val="1"/>
              <c:extLst>
                <c:ext xmlns:c15="http://schemas.microsoft.com/office/drawing/2012/chart" uri="{CE6537A1-D6FC-4f65-9D91-7224C49458BB}"/>
                <c:ext xmlns:c16="http://schemas.microsoft.com/office/drawing/2014/chart" uri="{C3380CC4-5D6E-409C-BE32-E72D297353CC}">
                  <c16:uniqueId val="{0000000A-5197-4BB5-8303-4298A46FC965}"/>
                </c:ext>
              </c:extLst>
            </c:dLbl>
            <c:dLbl>
              <c:idx val="6"/>
              <c:delete val="1"/>
              <c:extLst>
                <c:ext xmlns:c15="http://schemas.microsoft.com/office/drawing/2012/chart" uri="{CE6537A1-D6FC-4f65-9D91-7224C49458BB}"/>
                <c:ext xmlns:c16="http://schemas.microsoft.com/office/drawing/2014/chart" uri="{C3380CC4-5D6E-409C-BE32-E72D297353CC}">
                  <c16:uniqueId val="{0000000B-5197-4BB5-8303-4298A46FC965}"/>
                </c:ext>
              </c:extLst>
            </c:dLbl>
            <c:dLbl>
              <c:idx val="7"/>
              <c:delete val="1"/>
              <c:extLst>
                <c:ext xmlns:c15="http://schemas.microsoft.com/office/drawing/2012/chart" uri="{CE6537A1-D6FC-4f65-9D91-7224C49458BB}"/>
                <c:ext xmlns:c16="http://schemas.microsoft.com/office/drawing/2014/chart" uri="{C3380CC4-5D6E-409C-BE32-E72D297353CC}">
                  <c16:uniqueId val="{0000000C-5197-4BB5-8303-4298A46FC96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'UL Percentiles'!$A$2:$A$10</c:f>
              <c:strCache>
                <c:ptCount val="9"/>
                <c:pt idx="0">
                  <c:v>P10</c:v>
                </c:pt>
                <c:pt idx="1">
                  <c:v>P20</c:v>
                </c:pt>
                <c:pt idx="2">
                  <c:v>P30</c:v>
                </c:pt>
                <c:pt idx="3">
                  <c:v>P40</c:v>
                </c:pt>
                <c:pt idx="4">
                  <c:v>P50</c:v>
                </c:pt>
                <c:pt idx="5">
                  <c:v>P60</c:v>
                </c:pt>
                <c:pt idx="6">
                  <c:v>P70</c:v>
                </c:pt>
                <c:pt idx="7">
                  <c:v>P80</c:v>
                </c:pt>
                <c:pt idx="8">
                  <c:v>P90</c:v>
                </c:pt>
              </c:strCache>
            </c:strRef>
          </c:cat>
          <c:val>
            <c:numRef>
              <c:f>'UL Percentiles'!$C$2:$C$10</c:f>
              <c:numCache>
                <c:formatCode>0.000</c:formatCode>
                <c:ptCount val="9"/>
                <c:pt idx="0">
                  <c:v>7.4180000000000001</c:v>
                </c:pt>
                <c:pt idx="1">
                  <c:v>18.05</c:v>
                </c:pt>
                <c:pt idx="2">
                  <c:v>27.943000000000001</c:v>
                </c:pt>
                <c:pt idx="3">
                  <c:v>38.908999999999999</c:v>
                </c:pt>
                <c:pt idx="4">
                  <c:v>44.381</c:v>
                </c:pt>
                <c:pt idx="5">
                  <c:v>50.25</c:v>
                </c:pt>
                <c:pt idx="6">
                  <c:v>55.314</c:v>
                </c:pt>
                <c:pt idx="7">
                  <c:v>59.113</c:v>
                </c:pt>
                <c:pt idx="8">
                  <c:v>63.146999999999998</c:v>
                </c:pt>
              </c:numCache>
            </c:numRef>
          </c:val>
          <c:smooth val="1"/>
          <c:extLst>
            <c:ext xmlns:c16="http://schemas.microsoft.com/office/drawing/2014/chart" uri="{C3380CC4-5D6E-409C-BE32-E72D297353CC}">
              <c16:uniqueId val="{0000000D-5197-4BB5-8303-4298A46FC965}"/>
            </c:ext>
          </c:extLst>
        </c:ser>
        <c:ser>
          <c:idx val="2"/>
          <c:order val="2"/>
          <c:tx>
            <c:strRef>
              <c:f>'UL Percentiles'!$D$1</c:f>
              <c:strCache>
                <c:ptCount val="1"/>
                <c:pt idx="0">
                  <c:v>OR (Mbps)</c:v>
                </c:pt>
              </c:strCache>
            </c:strRef>
          </c:tx>
          <c:spPr>
            <a:ln w="34925" cap="rnd">
              <a:solidFill>
                <a:srgbClr val="FF6600"/>
              </a:solidFill>
              <a:round/>
            </a:ln>
            <a:effectLst>
              <a:outerShdw blurRad="40000" dist="23000" dir="5400000" rotWithShape="0">
                <a:srgbClr val="000000">
                  <a:alpha val="35000"/>
                </a:srgbClr>
              </a:outerShdw>
            </a:effectLst>
          </c:spPr>
          <c:marker>
            <c:symbol val="none"/>
          </c:marker>
          <c:dLbls>
            <c:dLbl>
              <c:idx val="0"/>
              <c:layout>
                <c:manualLayout>
                  <c:x val="-5.4905209654158023E-2"/>
                  <c:y val="-9.2142115549116131E-3"/>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8-5197-4BB5-8303-4298A46FC965}"/>
                </c:ext>
              </c:extLst>
            </c:dLbl>
            <c:dLbl>
              <c:idx val="1"/>
              <c:delete val="1"/>
              <c:extLst>
                <c:ext xmlns:c15="http://schemas.microsoft.com/office/drawing/2012/chart" uri="{CE6537A1-D6FC-4f65-9D91-7224C49458BB}"/>
                <c:ext xmlns:c16="http://schemas.microsoft.com/office/drawing/2014/chart" uri="{C3380CC4-5D6E-409C-BE32-E72D297353CC}">
                  <c16:uniqueId val="{0000000E-5197-4BB5-8303-4298A46FC965}"/>
                </c:ext>
              </c:extLst>
            </c:dLbl>
            <c:dLbl>
              <c:idx val="2"/>
              <c:delete val="1"/>
              <c:extLst>
                <c:ext xmlns:c15="http://schemas.microsoft.com/office/drawing/2012/chart" uri="{CE6537A1-D6FC-4f65-9D91-7224C49458BB}"/>
                <c:ext xmlns:c16="http://schemas.microsoft.com/office/drawing/2014/chart" uri="{C3380CC4-5D6E-409C-BE32-E72D297353CC}">
                  <c16:uniqueId val="{0000000F-5197-4BB5-8303-4298A46FC965}"/>
                </c:ext>
              </c:extLst>
            </c:dLbl>
            <c:dLbl>
              <c:idx val="3"/>
              <c:delete val="1"/>
              <c:extLst>
                <c:ext xmlns:c15="http://schemas.microsoft.com/office/drawing/2012/chart" uri="{CE6537A1-D6FC-4f65-9D91-7224C49458BB}"/>
                <c:ext xmlns:c16="http://schemas.microsoft.com/office/drawing/2014/chart" uri="{C3380CC4-5D6E-409C-BE32-E72D297353CC}">
                  <c16:uniqueId val="{00000010-5197-4BB5-8303-4298A46FC965}"/>
                </c:ext>
              </c:extLst>
            </c:dLbl>
            <c:dLbl>
              <c:idx val="4"/>
              <c:layout>
                <c:manualLayout>
                  <c:x val="-2.2242899467826364E-2"/>
                  <c:y val="-3.085826555651424E-3"/>
                </c:manualLayout>
              </c:layout>
              <c:showLegendKey val="0"/>
              <c:showVal val="1"/>
              <c:showCatName val="0"/>
              <c:showSerName val="0"/>
              <c:showPercent val="1"/>
              <c:showBubbleSize val="1"/>
              <c:extLst>
                <c:ext xmlns:c15="http://schemas.microsoft.com/office/drawing/2012/chart" uri="{CE6537A1-D6FC-4f65-9D91-7224C49458BB}"/>
                <c:ext xmlns:c16="http://schemas.microsoft.com/office/drawing/2014/chart" uri="{C3380CC4-5D6E-409C-BE32-E72D297353CC}">
                  <c16:uniqueId val="{00000017-5197-4BB5-8303-4298A46FC965}"/>
                </c:ext>
              </c:extLst>
            </c:dLbl>
            <c:dLbl>
              <c:idx val="5"/>
              <c:delete val="1"/>
              <c:extLst>
                <c:ext xmlns:c15="http://schemas.microsoft.com/office/drawing/2012/chart" uri="{CE6537A1-D6FC-4f65-9D91-7224C49458BB}"/>
                <c:ext xmlns:c16="http://schemas.microsoft.com/office/drawing/2014/chart" uri="{C3380CC4-5D6E-409C-BE32-E72D297353CC}">
                  <c16:uniqueId val="{00000011-5197-4BB5-8303-4298A46FC965}"/>
                </c:ext>
              </c:extLst>
            </c:dLbl>
            <c:dLbl>
              <c:idx val="6"/>
              <c:delete val="1"/>
              <c:extLst>
                <c:ext xmlns:c15="http://schemas.microsoft.com/office/drawing/2012/chart" uri="{CE6537A1-D6FC-4f65-9D91-7224C49458BB}"/>
                <c:ext xmlns:c16="http://schemas.microsoft.com/office/drawing/2014/chart" uri="{C3380CC4-5D6E-409C-BE32-E72D297353CC}">
                  <c16:uniqueId val="{00000012-5197-4BB5-8303-4298A46FC965}"/>
                </c:ext>
              </c:extLst>
            </c:dLbl>
            <c:dLbl>
              <c:idx val="7"/>
              <c:delete val="1"/>
              <c:extLst>
                <c:ext xmlns:c15="http://schemas.microsoft.com/office/drawing/2012/chart" uri="{CE6537A1-D6FC-4f65-9D91-7224C49458BB}"/>
                <c:ext xmlns:c16="http://schemas.microsoft.com/office/drawing/2014/chart" uri="{C3380CC4-5D6E-409C-BE32-E72D297353CC}">
                  <c16:uniqueId val="{00000013-5197-4BB5-8303-4298A46FC96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'UL Percentiles'!$A$2:$A$10</c:f>
              <c:strCache>
                <c:ptCount val="9"/>
                <c:pt idx="0">
                  <c:v>P10</c:v>
                </c:pt>
                <c:pt idx="1">
                  <c:v>P20</c:v>
                </c:pt>
                <c:pt idx="2">
                  <c:v>P30</c:v>
                </c:pt>
                <c:pt idx="3">
                  <c:v>P40</c:v>
                </c:pt>
                <c:pt idx="4">
                  <c:v>P50</c:v>
                </c:pt>
                <c:pt idx="5">
                  <c:v>P60</c:v>
                </c:pt>
                <c:pt idx="6">
                  <c:v>P70</c:v>
                </c:pt>
                <c:pt idx="7">
                  <c:v>P80</c:v>
                </c:pt>
                <c:pt idx="8">
                  <c:v>P90</c:v>
                </c:pt>
              </c:strCache>
            </c:strRef>
          </c:cat>
          <c:val>
            <c:numRef>
              <c:f>'UL Percentiles'!$D$2:$D$10</c:f>
              <c:numCache>
                <c:formatCode>0.000</c:formatCode>
                <c:ptCount val="9"/>
                <c:pt idx="0">
                  <c:v>2.7109999999999999</c:v>
                </c:pt>
                <c:pt idx="1">
                  <c:v>5.3639999999999999</c:v>
                </c:pt>
                <c:pt idx="2">
                  <c:v>6.9109999999999996</c:v>
                </c:pt>
                <c:pt idx="3">
                  <c:v>9.4039999999999999</c:v>
                </c:pt>
                <c:pt idx="4">
                  <c:v>12.581</c:v>
                </c:pt>
                <c:pt idx="5">
                  <c:v>15.993</c:v>
                </c:pt>
                <c:pt idx="6">
                  <c:v>20.77</c:v>
                </c:pt>
                <c:pt idx="7">
                  <c:v>28.050999999999998</c:v>
                </c:pt>
                <c:pt idx="8">
                  <c:v>38.908000000000001</c:v>
                </c:pt>
              </c:numCache>
            </c:numRef>
          </c:val>
          <c:smooth val="1"/>
          <c:extLst>
            <c:ext xmlns:c16="http://schemas.microsoft.com/office/drawing/2014/chart" uri="{C3380CC4-5D6E-409C-BE32-E72D297353CC}">
              <c16:uniqueId val="{00000014-5197-4BB5-8303-4298A46FC965}"/>
            </c:ext>
          </c:extLst>
        </c:ser>
        <c:dLbls>
          <c:showLegendKey val="0"/>
          <c:showVal val="0"/>
          <c:showCatName val="0"/>
          <c:showSerName val="0"/>
          <c:showPercent val="0"/>
          <c:showBubbleSize val="0"/>
        </c:dLbls>
        <c:smooth val="0"/>
        <c:axId val="10"/>
        <c:axId val="100"/>
      </c:lineChart>
      <c:catAx>
        <c:axId val="1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r-FR"/>
                  <a:t>Percentile (%)</a:t>
                </a:r>
              </a:p>
            </c:rich>
          </c:tx>
          <c:layout>
            <c:manualLayout>
              <c:xMode val="edge"/>
              <c:yMode val="edge"/>
              <c:x val="0.40535049205051193"/>
              <c:y val="0.926371692425219"/>
            </c:manualLayout>
          </c:layout>
          <c:overlay val="1"/>
          <c:spPr>
            <a:noFill/>
            <a:ln>
              <a:noFill/>
            </a:ln>
            <a:effectLst/>
          </c:sp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
        <c:crosses val="autoZero"/>
        <c:auto val="1"/>
        <c:lblAlgn val="ctr"/>
        <c:lblOffset val="100"/>
        <c:noMultiLvlLbl val="1"/>
      </c:catAx>
      <c:valAx>
        <c:axId val="1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fr-FR"/>
                  <a:t>Débit (Mbps)</a:t>
                </a:r>
              </a:p>
            </c:rich>
          </c:tx>
          <c:overlay val="1"/>
          <c:spPr>
            <a:noFill/>
            <a:ln>
              <a:noFill/>
            </a:ln>
            <a:effectLst/>
          </c:sp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
        <c:crosses val="autoZero"/>
        <c:crossBetween val="between"/>
      </c:valAx>
      <c:spPr>
        <a:noFill/>
        <a:ln>
          <a:noFill/>
        </a:ln>
        <a:effectLst/>
      </c:spPr>
    </c:plotArea>
    <c:legend>
      <c:legendPos val="b"/>
      <c:layout>
        <c:manualLayout>
          <c:xMode val="edge"/>
          <c:yMode val="edge"/>
          <c:x val="0.51792726747014961"/>
          <c:y val="0.93866883273872448"/>
          <c:w val="0.4656217439706935"/>
          <c:h val="5.20736875943212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1"/>
  </c:chart>
  <c:spPr>
    <a:noFill/>
    <a:ln>
      <a:noFill/>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600" b="1" i="0" u="none" strike="noStrike" kern="1200" baseline="0">
                <a:solidFill>
                  <a:schemeClr val="tx2"/>
                </a:solidFill>
                <a:latin typeface="+mn-lt"/>
                <a:ea typeface="+mn-ea"/>
                <a:cs typeface="+mn-cs"/>
              </a:defRPr>
            </a:pPr>
            <a:r>
              <a:rPr lang="en-US"/>
              <a:t>RSCP Average</a:t>
            </a:r>
          </a:p>
        </c:rich>
      </c:tx>
      <c:overlay val="0"/>
      <c:spPr>
        <a:noFill/>
        <a:ln>
          <a:noFill/>
        </a:ln>
        <a:effectLst/>
      </c:spPr>
      <c:txPr>
        <a:bodyPr rot="0" spcFirstLastPara="1" vertOverflow="ellipsis" vert="horz" wrap="square" anchor="ctr" anchorCtr="1"/>
        <a:lstStyle/>
        <a:p>
          <a:pPr>
            <a:defRPr lang="fr-FR" sz="16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'Couverture 3G'!$C$15</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6BE-4126-810F-E338F847CE6F}"/>
              </c:ext>
            </c:extLst>
          </c:dPt>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3G'!$C$16</c:f>
              <c:numCache>
                <c:formatCode>General</c:formatCode>
                <c:ptCount val="1"/>
                <c:pt idx="0">
                  <c:v>-77.819999999999993</c:v>
                </c:pt>
              </c:numCache>
            </c:numRef>
          </c:val>
          <c:extLst>
            <c:ext xmlns:c16="http://schemas.microsoft.com/office/drawing/2014/chart" uri="{C3380CC4-5D6E-409C-BE32-E72D297353CC}">
              <c16:uniqueId val="{00000002-36BE-4126-810F-E338F847CE6F}"/>
            </c:ext>
          </c:extLst>
        </c:ser>
        <c:ser>
          <c:idx val="1"/>
          <c:order val="1"/>
          <c:tx>
            <c:strRef>
              <c:f>'Couverture 3G'!$D$15</c:f>
              <c:strCache>
                <c:ptCount val="1"/>
                <c:pt idx="0">
                  <c:v>OO</c:v>
                </c:pt>
              </c:strCache>
            </c:strRef>
          </c:tx>
          <c:spPr>
            <a:solidFill>
              <a:srgbClr val="EE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3G'!$D$16</c:f>
              <c:numCache>
                <c:formatCode>General</c:formatCode>
                <c:ptCount val="1"/>
                <c:pt idx="0">
                  <c:v>-77.11</c:v>
                </c:pt>
              </c:numCache>
            </c:numRef>
          </c:val>
          <c:extLst>
            <c:ext xmlns:c16="http://schemas.microsoft.com/office/drawing/2014/chart" uri="{C3380CC4-5D6E-409C-BE32-E72D297353CC}">
              <c16:uniqueId val="{00000003-36BE-4126-810F-E338F847CE6F}"/>
            </c:ext>
          </c:extLst>
        </c:ser>
        <c:ser>
          <c:idx val="2"/>
          <c:order val="2"/>
          <c:tx>
            <c:strRef>
              <c:f>'Couverture 3G'!$E$15</c:f>
              <c:strCache>
                <c:ptCount val="1"/>
                <c:pt idx="0">
                  <c:v>OR</c:v>
                </c:pt>
              </c:strCache>
            </c:strRef>
          </c:tx>
          <c:spPr>
            <a:solidFill>
              <a:srgbClr val="ED7D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3G'!$E$16</c:f>
              <c:numCache>
                <c:formatCode>General</c:formatCode>
                <c:ptCount val="1"/>
                <c:pt idx="0">
                  <c:v>-76.56</c:v>
                </c:pt>
              </c:numCache>
            </c:numRef>
          </c:val>
          <c:extLst>
            <c:ext xmlns:c16="http://schemas.microsoft.com/office/drawing/2014/chart" uri="{C3380CC4-5D6E-409C-BE32-E72D297353CC}">
              <c16:uniqueId val="{00000004-36BE-4126-810F-E338F847CE6F}"/>
            </c:ext>
          </c:extLst>
        </c:ser>
        <c:dLbls>
          <c:showLegendKey val="0"/>
          <c:showVal val="1"/>
          <c:showCatName val="0"/>
          <c:showSerName val="0"/>
          <c:showPercent val="0"/>
          <c:showBubbleSize val="0"/>
        </c:dLbls>
        <c:gapWidth val="100"/>
        <c:axId val="293693640"/>
        <c:axId val="293691680"/>
      </c:barChart>
      <c:catAx>
        <c:axId val="29369364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fr-FR" sz="900" b="0" i="0" u="none" strike="noStrike" kern="1200" baseline="0">
                <a:solidFill>
                  <a:schemeClr val="tx2"/>
                </a:solidFill>
                <a:latin typeface="+mn-lt"/>
                <a:ea typeface="+mn-ea"/>
                <a:cs typeface="+mn-cs"/>
              </a:defRPr>
            </a:pPr>
            <a:endParaRPr lang="fr-FR"/>
          </a:p>
        </c:txPr>
        <c:crossAx val="293691680"/>
        <c:crosses val="autoZero"/>
        <c:auto val="1"/>
        <c:lblAlgn val="ctr"/>
        <c:lblOffset val="100"/>
        <c:noMultiLvlLbl val="0"/>
      </c:catAx>
      <c:valAx>
        <c:axId val="29369168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2"/>
                </a:solidFill>
                <a:latin typeface="+mn-lt"/>
                <a:ea typeface="+mn-ea"/>
                <a:cs typeface="+mn-cs"/>
              </a:defRPr>
            </a:pPr>
            <a:endParaRPr lang="fr-FR"/>
          </a:p>
        </c:txPr>
        <c:crossAx val="293693640"/>
        <c:crosses val="autoZero"/>
        <c:crossBetween val="between"/>
      </c:valAx>
      <c:spPr>
        <a:noFill/>
        <a:ln>
          <a:noFill/>
        </a:ln>
        <a:effectLst/>
      </c:spPr>
    </c:plotArea>
    <c:plotVisOnly val="1"/>
    <c:dispBlanksAs val="gap"/>
    <c:showDLblsOverMax val="0"/>
    <c:extLst>
      <c:ext uri="{0b15fc19-7d7d-44ad-8c2d-2c3a37ce22c3}">
        <chartProps xmlns="https://web.wps.cn/et/2018/main" chartId="{d0666572-a790-4bc6-aa3f-7768ddfbd05e}"/>
      </c:ext>
    </c:extLst>
  </c:chart>
  <c:spPr>
    <a:noFill/>
    <a:ln>
      <a:noFill/>
    </a:ln>
    <a:effectLst/>
  </c:spPr>
  <c:txPr>
    <a:bodyPr/>
    <a:lstStyle/>
    <a:p>
      <a:pPr>
        <a:defRPr lang="fr-F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600" b="1" i="0" u="none" strike="noStrike" kern="1200" baseline="0">
                <a:solidFill>
                  <a:schemeClr val="tx2"/>
                </a:solidFill>
                <a:latin typeface="+mn-lt"/>
                <a:ea typeface="+mn-ea"/>
                <a:cs typeface="+mn-cs"/>
              </a:defRPr>
            </a:pPr>
            <a:r>
              <a:rPr lang="fr-FR"/>
              <a:t>RSRP Average</a:t>
            </a:r>
          </a:p>
        </c:rich>
      </c:tx>
      <c:overlay val="0"/>
      <c:spPr>
        <a:noFill/>
        <a:ln>
          <a:noFill/>
        </a:ln>
        <a:effectLst/>
      </c:spPr>
      <c:txPr>
        <a:bodyPr rot="0" spcFirstLastPara="1" vertOverflow="ellipsis" vert="horz" wrap="square" anchor="ctr" anchorCtr="1"/>
        <a:lstStyle/>
        <a:p>
          <a:pPr>
            <a:defRPr lang="fr-F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4G'!$C$6</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4G'!$C$7</c:f>
              <c:numCache>
                <c:formatCode>General</c:formatCode>
                <c:ptCount val="1"/>
                <c:pt idx="0">
                  <c:v>-90.72</c:v>
                </c:pt>
              </c:numCache>
            </c:numRef>
          </c:val>
          <c:extLst>
            <c:ext xmlns:c16="http://schemas.microsoft.com/office/drawing/2014/chart" uri="{C3380CC4-5D6E-409C-BE32-E72D297353CC}">
              <c16:uniqueId val="{00000000-4BA8-4807-8576-E03CFED5C67A}"/>
            </c:ext>
          </c:extLst>
        </c:ser>
        <c:ser>
          <c:idx val="1"/>
          <c:order val="1"/>
          <c:tx>
            <c:strRef>
              <c:f>'Couverture 4G'!$D$6</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4G'!$D$7</c:f>
              <c:numCache>
                <c:formatCode>General</c:formatCode>
                <c:ptCount val="1"/>
                <c:pt idx="0">
                  <c:v>-88.76</c:v>
                </c:pt>
              </c:numCache>
            </c:numRef>
          </c:val>
          <c:extLst>
            <c:ext xmlns:c16="http://schemas.microsoft.com/office/drawing/2014/chart" uri="{C3380CC4-5D6E-409C-BE32-E72D297353CC}">
              <c16:uniqueId val="{00000001-4BA8-4807-8576-E03CFED5C67A}"/>
            </c:ext>
          </c:extLst>
        </c:ser>
        <c:ser>
          <c:idx val="2"/>
          <c:order val="2"/>
          <c:tx>
            <c:strRef>
              <c:f>'Couverture 4G'!$E$6</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4G'!$E$7</c:f>
              <c:numCache>
                <c:formatCode>General</c:formatCode>
                <c:ptCount val="1"/>
                <c:pt idx="0">
                  <c:v>-92.39</c:v>
                </c:pt>
              </c:numCache>
            </c:numRef>
          </c:val>
          <c:extLst>
            <c:ext xmlns:c16="http://schemas.microsoft.com/office/drawing/2014/chart" uri="{C3380CC4-5D6E-409C-BE32-E72D297353CC}">
              <c16:uniqueId val="{00000002-4BA8-4807-8576-E03CFED5C67A}"/>
            </c:ext>
          </c:extLst>
        </c:ser>
        <c:dLbls>
          <c:showLegendKey val="0"/>
          <c:showVal val="1"/>
          <c:showCatName val="0"/>
          <c:showSerName val="0"/>
          <c:showPercent val="0"/>
          <c:showBubbleSize val="0"/>
        </c:dLbls>
        <c:gapWidth val="100"/>
        <c:axId val="293692856"/>
        <c:axId val="295085056"/>
      </c:barChart>
      <c:catAx>
        <c:axId val="293692856"/>
        <c:scaling>
          <c:orientation val="minMax"/>
        </c:scaling>
        <c:delete val="1"/>
        <c:axPos val="l"/>
        <c:numFmt formatCode="General" sourceLinked="1"/>
        <c:majorTickMark val="none"/>
        <c:minorTickMark val="none"/>
        <c:tickLblPos val="nextTo"/>
        <c:crossAx val="295085056"/>
        <c:crosses val="autoZero"/>
        <c:auto val="1"/>
        <c:lblAlgn val="ctr"/>
        <c:lblOffset val="100"/>
        <c:noMultiLvlLbl val="0"/>
      </c:catAx>
      <c:valAx>
        <c:axId val="29508505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2"/>
                </a:solidFill>
                <a:latin typeface="+mn-lt"/>
                <a:ea typeface="+mn-ea"/>
                <a:cs typeface="+mn-cs"/>
              </a:defRPr>
            </a:pPr>
            <a:endParaRPr lang="fr-FR"/>
          </a:p>
        </c:txPr>
        <c:crossAx val="293692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fr-FR" sz="900" b="0" i="0" u="none" strike="noStrike" kern="1200" baseline="0">
              <a:solidFill>
                <a:schemeClr val="tx2"/>
              </a:solidFill>
              <a:latin typeface="+mn-lt"/>
              <a:ea typeface="+mn-ea"/>
              <a:cs typeface="+mn-cs"/>
            </a:defRPr>
          </a:pPr>
          <a:endParaRPr lang="fr-FR"/>
        </a:p>
      </c:txPr>
    </c:legend>
    <c:plotVisOnly val="1"/>
    <c:dispBlanksAs val="gap"/>
    <c:showDLblsOverMax val="0"/>
    <c:extLst>
      <c:ext uri="{0b15fc19-7d7d-44ad-8c2d-2c3a37ce22c3}">
        <chartProps xmlns="https://web.wps.cn/et/2018/main" chartId="{87b06c13-5ebf-4a72-81f1-746aafb80a5a}"/>
      </c:ext>
    </c:extLst>
  </c:chart>
  <c:spPr>
    <a:noFill/>
    <a:ln>
      <a:noFill/>
    </a:ln>
    <a:effectLst/>
  </c:spPr>
  <c:txPr>
    <a:bodyPr/>
    <a:lstStyle/>
    <a:p>
      <a:pPr>
        <a:defRPr lang="fr-F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r>
              <a:rPr lang="fr-FR" dirty="0"/>
              <a:t>Call setup time (s)</a:t>
            </a:r>
          </a:p>
        </c:rich>
      </c:tx>
      <c:overlay val="0"/>
      <c:spPr>
        <a:noFill/>
        <a:ln>
          <a:noFill/>
        </a:ln>
        <a:effectLst/>
      </c:spPr>
      <c:txPr>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'!$B$69</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'!$B$70</c:f>
              <c:numCache>
                <c:formatCode>0.00</c:formatCode>
                <c:ptCount val="1"/>
                <c:pt idx="0">
                  <c:v>6.76</c:v>
                </c:pt>
              </c:numCache>
            </c:numRef>
          </c:val>
          <c:extLst>
            <c:ext xmlns:c16="http://schemas.microsoft.com/office/drawing/2014/chart" uri="{C3380CC4-5D6E-409C-BE32-E72D297353CC}">
              <c16:uniqueId val="{00000000-5432-445A-BE25-6FC4444B8841}"/>
            </c:ext>
          </c:extLst>
        </c:ser>
        <c:ser>
          <c:idx val="1"/>
          <c:order val="1"/>
          <c:tx>
            <c:strRef>
              <c:f>'CS_2G_3G '!$C$69</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'!$C$70</c:f>
              <c:numCache>
                <c:formatCode>0.00</c:formatCode>
                <c:ptCount val="1"/>
                <c:pt idx="0">
                  <c:v>2.57</c:v>
                </c:pt>
              </c:numCache>
            </c:numRef>
          </c:val>
          <c:extLst>
            <c:ext xmlns:c16="http://schemas.microsoft.com/office/drawing/2014/chart" uri="{C3380CC4-5D6E-409C-BE32-E72D297353CC}">
              <c16:uniqueId val="{00000001-5432-445A-BE25-6FC4444B8841}"/>
            </c:ext>
          </c:extLst>
        </c:ser>
        <c:ser>
          <c:idx val="2"/>
          <c:order val="2"/>
          <c:tx>
            <c:strRef>
              <c:f>'CS_2G_3G '!$D$69</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'!$D$70</c:f>
              <c:numCache>
                <c:formatCode>0.00</c:formatCode>
                <c:ptCount val="1"/>
                <c:pt idx="0">
                  <c:v>4.99</c:v>
                </c:pt>
              </c:numCache>
            </c:numRef>
          </c:val>
          <c:extLst>
            <c:ext xmlns:c16="http://schemas.microsoft.com/office/drawing/2014/chart" uri="{C3380CC4-5D6E-409C-BE32-E72D297353CC}">
              <c16:uniqueId val="{00000002-5432-445A-BE25-6FC4444B8841}"/>
            </c:ext>
          </c:extLst>
        </c:ser>
        <c:dLbls>
          <c:showLegendKey val="0"/>
          <c:showVal val="1"/>
          <c:showCatName val="0"/>
          <c:showSerName val="0"/>
          <c:showPercent val="0"/>
          <c:showBubbleSize val="0"/>
        </c:dLbls>
        <c:gapWidth val="219"/>
        <c:overlap val="-27"/>
        <c:axId val="284900256"/>
        <c:axId val="284898296"/>
      </c:barChart>
      <c:catAx>
        <c:axId val="284900256"/>
        <c:scaling>
          <c:orientation val="minMax"/>
        </c:scaling>
        <c:delete val="1"/>
        <c:axPos val="b"/>
        <c:numFmt formatCode="General" sourceLinked="1"/>
        <c:majorTickMark val="none"/>
        <c:minorTickMark val="none"/>
        <c:tickLblPos val="nextTo"/>
        <c:crossAx val="284898296"/>
        <c:crosses val="autoZero"/>
        <c:auto val="1"/>
        <c:lblAlgn val="ctr"/>
        <c:lblOffset val="100"/>
        <c:noMultiLvlLbl val="0"/>
      </c:catAx>
      <c:valAx>
        <c:axId val="284898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284900256"/>
        <c:crosses val="autoZero"/>
        <c:crossBetween val="between"/>
      </c:valAx>
      <c:spPr>
        <a:noFill/>
        <a:ln>
          <a:noFill/>
        </a:ln>
        <a:effectLst/>
      </c:spPr>
    </c:plotArea>
    <c:plotVisOnly val="1"/>
    <c:dispBlanksAs val="gap"/>
    <c:showDLblsOverMax val="0"/>
    <c:extLst>
      <c:ext uri="{0b15fc19-7d7d-44ad-8c2d-2c3a37ce22c3}">
        <chartProps xmlns="https://web.wps.cn/et/2018/main" chartId="{c3b4e798-1d94-4ec1-9516-198911cf0f39}"/>
      </c:ext>
    </c:extLst>
  </c:chart>
  <c:spPr>
    <a:noFill/>
    <a:ln>
      <a:noFill/>
    </a:ln>
    <a:effectLst/>
  </c:spPr>
  <c:txPr>
    <a:bodyPr/>
    <a:lstStyle/>
    <a:p>
      <a:pPr>
        <a:defRPr lang="fr-F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r>
              <a:rPr lang="fr-FR" dirty="0"/>
              <a:t>CDR (%)</a:t>
            </a:r>
          </a:p>
        </c:rich>
      </c:tx>
      <c:overlay val="0"/>
      <c:spPr>
        <a:noFill/>
        <a:ln>
          <a:noFill/>
        </a:ln>
        <a:effectLst/>
      </c:spPr>
      <c:txPr>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'!$B$32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'!$B$33</c:f>
              <c:numCache>
                <c:formatCode>0.00%</c:formatCode>
                <c:ptCount val="1"/>
                <c:pt idx="0">
                  <c:v>3.9045553145336226E-2</c:v>
                </c:pt>
              </c:numCache>
            </c:numRef>
          </c:val>
          <c:extLst>
            <c:ext xmlns:c16="http://schemas.microsoft.com/office/drawing/2014/chart" uri="{C3380CC4-5D6E-409C-BE32-E72D297353CC}">
              <c16:uniqueId val="{00000000-B527-4761-823C-D4F36E5730B2}"/>
            </c:ext>
          </c:extLst>
        </c:ser>
        <c:ser>
          <c:idx val="1"/>
          <c:order val="1"/>
          <c:tx>
            <c:strRef>
              <c:f>'CS_2G_3G '!$C$32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'!$C$33</c:f>
              <c:numCache>
                <c:formatCode>0.00%</c:formatCode>
                <c:ptCount val="1"/>
                <c:pt idx="0">
                  <c:v>1.0752688172043012E-2</c:v>
                </c:pt>
              </c:numCache>
            </c:numRef>
          </c:val>
          <c:extLst>
            <c:ext xmlns:c16="http://schemas.microsoft.com/office/drawing/2014/chart" uri="{C3380CC4-5D6E-409C-BE32-E72D297353CC}">
              <c16:uniqueId val="{00000001-B527-4761-823C-D4F36E5730B2}"/>
            </c:ext>
          </c:extLst>
        </c:ser>
        <c:ser>
          <c:idx val="2"/>
          <c:order val="2"/>
          <c:tx>
            <c:strRef>
              <c:f>'CS_2G_3G '!$D$32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'!$D$33</c:f>
              <c:numCache>
                <c:formatCode>0.00%</c:formatCode>
                <c:ptCount val="1"/>
                <c:pt idx="0">
                  <c:v>1.8433179723502304E-2</c:v>
                </c:pt>
              </c:numCache>
            </c:numRef>
          </c:val>
          <c:extLst>
            <c:ext xmlns:c16="http://schemas.microsoft.com/office/drawing/2014/chart" uri="{C3380CC4-5D6E-409C-BE32-E72D297353CC}">
              <c16:uniqueId val="{00000002-B527-4761-823C-D4F36E5730B2}"/>
            </c:ext>
          </c:extLst>
        </c:ser>
        <c:dLbls>
          <c:showLegendKey val="0"/>
          <c:showVal val="1"/>
          <c:showCatName val="0"/>
          <c:showSerName val="0"/>
          <c:showPercent val="0"/>
          <c:showBubbleSize val="0"/>
        </c:dLbls>
        <c:gapWidth val="219"/>
        <c:overlap val="-27"/>
        <c:axId val="284902608"/>
        <c:axId val="284902216"/>
      </c:barChart>
      <c:catAx>
        <c:axId val="284902608"/>
        <c:scaling>
          <c:orientation val="minMax"/>
        </c:scaling>
        <c:delete val="1"/>
        <c:axPos val="b"/>
        <c:numFmt formatCode="General" sourceLinked="1"/>
        <c:majorTickMark val="none"/>
        <c:minorTickMark val="none"/>
        <c:tickLblPos val="nextTo"/>
        <c:crossAx val="284902216"/>
        <c:crosses val="autoZero"/>
        <c:auto val="1"/>
        <c:lblAlgn val="ctr"/>
        <c:lblOffset val="100"/>
        <c:noMultiLvlLbl val="0"/>
      </c:catAx>
      <c:valAx>
        <c:axId val="2849022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284902608"/>
        <c:crosses val="autoZero"/>
        <c:crossBetween val="between"/>
      </c:valAx>
      <c:spPr>
        <a:noFill/>
        <a:ln>
          <a:noFill/>
        </a:ln>
        <a:effectLst/>
      </c:spPr>
    </c:plotArea>
    <c:plotVisOnly val="1"/>
    <c:dispBlanksAs val="gap"/>
    <c:showDLblsOverMax val="0"/>
    <c:extLst>
      <c:ext uri="{0b15fc19-7d7d-44ad-8c2d-2c3a37ce22c3}">
        <chartProps xmlns="https://web.wps.cn/et/2018/main" chartId="{5ef9a259-3a15-4cfd-891f-6b3061132ba0}"/>
      </c:ext>
    </c:extLst>
  </c:chart>
  <c:spPr>
    <a:noFill/>
    <a:ln>
      <a:noFill/>
    </a:ln>
    <a:effectLst/>
  </c:spPr>
  <c:txPr>
    <a:bodyPr/>
    <a:lstStyle/>
    <a:p>
      <a:pPr>
        <a:defRPr lang="fr-F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r>
              <a:rPr lang="fr-FR"/>
              <a:t>MO - MOS Average</a:t>
            </a:r>
          </a:p>
        </c:rich>
      </c:tx>
      <c:overlay val="0"/>
      <c:spPr>
        <a:noFill/>
        <a:ln>
          <a:noFill/>
        </a:ln>
        <a:effectLst/>
      </c:spPr>
      <c:txPr>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'!$B$124</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'!$B$125</c:f>
              <c:numCache>
                <c:formatCode>General</c:formatCode>
                <c:ptCount val="1"/>
                <c:pt idx="0">
                  <c:v>3.8</c:v>
                </c:pt>
              </c:numCache>
            </c:numRef>
          </c:val>
          <c:extLst>
            <c:ext xmlns:c16="http://schemas.microsoft.com/office/drawing/2014/chart" uri="{C3380CC4-5D6E-409C-BE32-E72D297353CC}">
              <c16:uniqueId val="{00000000-071D-4908-8FC3-2CD0258677C9}"/>
            </c:ext>
          </c:extLst>
        </c:ser>
        <c:ser>
          <c:idx val="1"/>
          <c:order val="1"/>
          <c:tx>
            <c:strRef>
              <c:f>'CS_2G_3G '!$C$124</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'!$C$125</c:f>
              <c:numCache>
                <c:formatCode>General</c:formatCode>
                <c:ptCount val="1"/>
                <c:pt idx="0">
                  <c:v>4.2069999999999999</c:v>
                </c:pt>
              </c:numCache>
            </c:numRef>
          </c:val>
          <c:extLst>
            <c:ext xmlns:c16="http://schemas.microsoft.com/office/drawing/2014/chart" uri="{C3380CC4-5D6E-409C-BE32-E72D297353CC}">
              <c16:uniqueId val="{00000001-071D-4908-8FC3-2CD0258677C9}"/>
            </c:ext>
          </c:extLst>
        </c:ser>
        <c:ser>
          <c:idx val="2"/>
          <c:order val="2"/>
          <c:tx>
            <c:strRef>
              <c:f>'CS_2G_3G '!$D$124</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'!$D$125</c:f>
              <c:numCache>
                <c:formatCode>General</c:formatCode>
                <c:ptCount val="1"/>
                <c:pt idx="0">
                  <c:v>4.2699999999999996</c:v>
                </c:pt>
              </c:numCache>
            </c:numRef>
          </c:val>
          <c:extLst>
            <c:ext xmlns:c16="http://schemas.microsoft.com/office/drawing/2014/chart" uri="{C3380CC4-5D6E-409C-BE32-E72D297353CC}">
              <c16:uniqueId val="{00000002-071D-4908-8FC3-2CD0258677C9}"/>
            </c:ext>
          </c:extLst>
        </c:ser>
        <c:dLbls>
          <c:showLegendKey val="0"/>
          <c:showVal val="1"/>
          <c:showCatName val="0"/>
          <c:showSerName val="0"/>
          <c:showPercent val="0"/>
          <c:showBubbleSize val="0"/>
        </c:dLbls>
        <c:gapWidth val="219"/>
        <c:overlap val="-18"/>
        <c:axId val="284904568"/>
        <c:axId val="284900648"/>
      </c:barChart>
      <c:catAx>
        <c:axId val="284904568"/>
        <c:scaling>
          <c:orientation val="minMax"/>
        </c:scaling>
        <c:delete val="1"/>
        <c:axPos val="b"/>
        <c:numFmt formatCode="General" sourceLinked="1"/>
        <c:majorTickMark val="none"/>
        <c:minorTickMark val="none"/>
        <c:tickLblPos val="nextTo"/>
        <c:crossAx val="284900648"/>
        <c:crosses val="autoZero"/>
        <c:auto val="1"/>
        <c:lblAlgn val="ctr"/>
        <c:lblOffset val="100"/>
        <c:noMultiLvlLbl val="0"/>
      </c:catAx>
      <c:valAx>
        <c:axId val="284900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284904568"/>
        <c:crosses val="autoZero"/>
        <c:crossBetween val="between"/>
      </c:valAx>
      <c:spPr>
        <a:noFill/>
        <a:ln>
          <a:noFill/>
        </a:ln>
        <a:effectLst/>
      </c:spPr>
    </c:plotArea>
    <c:plotVisOnly val="1"/>
    <c:dispBlanksAs val="gap"/>
    <c:showDLblsOverMax val="0"/>
    <c:extLst>
      <c:ext uri="{0b15fc19-7d7d-44ad-8c2d-2c3a37ce22c3}">
        <chartProps xmlns="https://web.wps.cn/et/2018/main" chartId="{5c7b30a9-895d-41d4-8b44-24a8313fe87a}"/>
      </c:ext>
    </c:extLst>
  </c:chart>
  <c:spPr>
    <a:noFill/>
    <a:ln>
      <a:noFill/>
    </a:ln>
    <a:effectLst/>
  </c:spPr>
  <c:txPr>
    <a:bodyPr/>
    <a:lstStyle/>
    <a:p>
      <a:pPr>
        <a:defRPr lang="fr-F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Nombre de Détections PCI par band</a:t>
            </a:r>
          </a:p>
        </c:rich>
      </c:tx>
      <c:overlay val="1"/>
      <c:spPr>
        <a:noFill/>
        <a:ln>
          <a:noFill/>
        </a:ln>
        <a:effectLst/>
      </c:spPr>
    </c:title>
    <c:autoTitleDeleted val="0"/>
    <c:plotArea>
      <c:layout>
        <c:manualLayout>
          <c:layoutTarget val="inner"/>
          <c:xMode val="edge"/>
          <c:yMode val="edge"/>
          <c:x val="8.543387525530638E-2"/>
          <c:y val="2.9713181656438624E-2"/>
          <c:w val="0.90112437679438062"/>
          <c:h val="0.85447262080258768"/>
        </c:manualLayout>
      </c:layout>
      <c:barChart>
        <c:barDir val="col"/>
        <c:grouping val="stacked"/>
        <c:varyColors val="1"/>
        <c:ser>
          <c:idx val="0"/>
          <c:order val="0"/>
          <c:tx>
            <c:v>bande 800 Mhz</c:v>
          </c:tx>
          <c:spPr>
            <a:solidFill>
              <a:srgbClr val="F2CFEE"/>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'Données PCI'!$B$1:$D$1</c:f>
              <c:strCache>
                <c:ptCount val="3"/>
                <c:pt idx="0">
                  <c:v>TT</c:v>
                </c:pt>
                <c:pt idx="1">
                  <c:v>OO</c:v>
                </c:pt>
                <c:pt idx="2">
                  <c:v>OR</c:v>
                </c:pt>
              </c:strCache>
            </c:strRef>
          </c:cat>
          <c:val>
            <c:numRef>
              <c:f>'Données PCI'!$B$2:$D$2</c:f>
              <c:numCache>
                <c:formatCode>General</c:formatCode>
                <c:ptCount val="3"/>
                <c:pt idx="0">
                  <c:v>87</c:v>
                </c:pt>
                <c:pt idx="1">
                  <c:v>47</c:v>
                </c:pt>
                <c:pt idx="2">
                  <c:v>85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C6E-4AC0-A332-579D646380CB}"/>
            </c:ext>
          </c:extLst>
        </c:ser>
        <c:ser>
          <c:idx val="1"/>
          <c:order val="1"/>
          <c:tx>
            <c:v>Bande 1800 Mhz</c:v>
          </c:tx>
          <c:spPr>
            <a:solidFill>
              <a:srgbClr val="83CBEB"/>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'Données PCI'!$B$1:$D$1</c:f>
              <c:strCache>
                <c:ptCount val="3"/>
                <c:pt idx="0">
                  <c:v>TT</c:v>
                </c:pt>
                <c:pt idx="1">
                  <c:v>OO</c:v>
                </c:pt>
                <c:pt idx="2">
                  <c:v>OR</c:v>
                </c:pt>
              </c:strCache>
            </c:strRef>
          </c:cat>
          <c:val>
            <c:numRef>
              <c:f>'Données PCI'!$B$3:$D$3</c:f>
              <c:numCache>
                <c:formatCode>General</c:formatCode>
                <c:ptCount val="3"/>
                <c:pt idx="0">
                  <c:v>182</c:v>
                </c:pt>
                <c:pt idx="1">
                  <c:v>256</c:v>
                </c:pt>
                <c:pt idx="2">
                  <c:v>132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1-9C6E-4AC0-A332-579D646380CB}"/>
            </c:ext>
          </c:extLst>
        </c:ser>
        <c:ser>
          <c:idx val="2"/>
          <c:order val="2"/>
          <c:tx>
            <c:v>Bande 2100 Mhz</c:v>
          </c:tx>
          <c:spPr>
            <a:solidFill>
              <a:srgbClr val="8ED973"/>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1"/>
            <c:showLeaderLines val="0"/>
            <c:extLst>
              <c:ext xmlns:c15="http://schemas.microsoft.com/office/drawing/2012/chart" uri="{CE6537A1-D6FC-4f65-9D91-7224C49458BB}">
                <c15:showLeaderLines val="0"/>
              </c:ext>
            </c:extLst>
          </c:dLbls>
          <c:cat>
            <c:strRef>
              <c:f>'Données PCI'!$B$1:$D$1</c:f>
              <c:strCache>
                <c:ptCount val="3"/>
                <c:pt idx="0">
                  <c:v>TT</c:v>
                </c:pt>
                <c:pt idx="1">
                  <c:v>OO</c:v>
                </c:pt>
                <c:pt idx="2">
                  <c:v>OR</c:v>
                </c:pt>
              </c:strCache>
            </c:strRef>
          </c:cat>
          <c:val>
            <c:numRef>
              <c:f>'Données PCI'!$B$4:$D$4</c:f>
              <c:numCache>
                <c:formatCode>General</c:formatCode>
                <c:ptCount val="3"/>
                <c:pt idx="0">
                  <c:v>44</c:v>
                </c:pt>
                <c:pt idx="1">
                  <c:v>108</c:v>
                </c:pt>
                <c:pt idx="2">
                  <c:v>64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9C6E-4AC0-A332-579D646380CB}"/>
            </c:ext>
          </c:extLst>
        </c:ser>
        <c:dLbls>
          <c:showLegendKey val="0"/>
          <c:showVal val="1"/>
          <c:showCatName val="0"/>
          <c:showSerName val="0"/>
          <c:showPercent val="1"/>
          <c:showBubbleSize val="1"/>
        </c:dLbls>
        <c:gapWidth val="150"/>
        <c:overlap val="100"/>
        <c:axId val="10"/>
        <c:axId val="100"/>
      </c:barChart>
      <c:catAx>
        <c:axId val="10"/>
        <c:scaling>
          <c:orientation val="minMax"/>
        </c:scaling>
        <c:delete val="1"/>
        <c:axPos val="b"/>
        <c:numFmt formatCode="General" sourceLinked="1"/>
        <c:majorTickMark val="none"/>
        <c:minorTickMark val="none"/>
        <c:tickLblPos val="nextTo"/>
        <c:crossAx val="100"/>
        <c:crosses val="autoZero"/>
        <c:auto val="1"/>
        <c:lblAlgn val="ctr"/>
        <c:lblOffset val="100"/>
        <c:tickLblSkip val="1"/>
        <c:noMultiLvlLbl val="1"/>
      </c:catAx>
      <c:valAx>
        <c:axId val="1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Nombre de PCI</a:t>
                </a:r>
              </a:p>
            </c:rich>
          </c:tx>
          <c:overlay val="1"/>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
        <c:crosses val="autoZero"/>
        <c:crossBetween val="between"/>
      </c:valAx>
      <c:spPr>
        <a:noFill/>
        <a:ln>
          <a:noFill/>
        </a:ln>
        <a:effectLst/>
      </c:spPr>
    </c:plotArea>
    <c:legend>
      <c:legendPos val="b"/>
      <c:layout>
        <c:manualLayout>
          <c:xMode val="edge"/>
          <c:yMode val="edge"/>
          <c:x val="0.20427083333333337"/>
          <c:y val="0.9423583333333333"/>
          <c:w val="0.59929783950617288"/>
          <c:h val="4.2522619047619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1"/>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fr-FR" sz="1600" b="1" i="0" u="none" strike="noStrike" kern="1200" baseline="0">
                <a:solidFill>
                  <a:prstClr val="black">
                    <a:lumMod val="65000"/>
                    <a:lumOff val="35000"/>
                  </a:prstClr>
                </a:solidFill>
                <a:latin typeface="+mn-lt"/>
                <a:ea typeface="+mn-ea"/>
                <a:cs typeface="+mn-cs"/>
              </a:defRPr>
            </a:pPr>
            <a:r>
              <a:rPr lang="fr-FR" sz="1600" b="1" i="0" u="none" strike="noStrike" kern="1200" baseline="0" dirty="0">
                <a:solidFill>
                  <a:prstClr val="black">
                    <a:lumMod val="65000"/>
                    <a:lumOff val="35000"/>
                  </a:prstClr>
                </a:solidFill>
                <a:latin typeface="+mn-lt"/>
                <a:ea typeface="+mn-ea"/>
                <a:cs typeface="+mn-cs"/>
              </a:rPr>
              <a:t>Call Setup Time — Percentiles</a:t>
            </a:r>
          </a:p>
        </c:rich>
      </c:tx>
      <c:overlay val="0"/>
      <c:spPr>
        <a:noFill/>
        <a:ln w="0">
          <a:noFill/>
        </a:ln>
      </c:spPr>
    </c:title>
    <c:autoTitleDeleted val="0"/>
    <c:plotArea>
      <c:layout/>
      <c:lineChart>
        <c:grouping val="standard"/>
        <c:varyColors val="0"/>
        <c:ser>
          <c:idx val="0"/>
          <c:order val="0"/>
          <c:tx>
            <c:strRef>
              <c:f>'Percentiles CST'!$B$1</c:f>
              <c:strCache>
                <c:ptCount val="1"/>
                <c:pt idx="0">
                  <c:v>TT (s)</c:v>
                </c:pt>
              </c:strCache>
            </c:strRef>
          </c:tx>
          <c:spPr>
            <a:ln w="25560">
              <a:solidFill>
                <a:srgbClr val="2E75B6"/>
              </a:solidFill>
              <a:round/>
            </a:ln>
          </c:spPr>
          <c:marker>
            <c:symbol val="none"/>
          </c:marker>
          <c:dPt>
            <c:idx val="1"/>
            <c:bubble3D val="0"/>
            <c:extLst>
              <c:ext xmlns:c16="http://schemas.microsoft.com/office/drawing/2014/chart" uri="{C3380CC4-5D6E-409C-BE32-E72D297353CC}">
                <c16:uniqueId val="{00000000-B870-4D8F-AE48-F2DE65A76B9E}"/>
              </c:ext>
            </c:extLst>
          </c:dPt>
          <c:dPt>
            <c:idx val="2"/>
            <c:bubble3D val="0"/>
            <c:extLst>
              <c:ext xmlns:c16="http://schemas.microsoft.com/office/drawing/2014/chart" uri="{C3380CC4-5D6E-409C-BE32-E72D297353CC}">
                <c16:uniqueId val="{00000001-B870-4D8F-AE48-F2DE65A76B9E}"/>
              </c:ext>
            </c:extLst>
          </c:dPt>
          <c:dPt>
            <c:idx val="3"/>
            <c:bubble3D val="0"/>
            <c:extLst>
              <c:ext xmlns:c16="http://schemas.microsoft.com/office/drawing/2014/chart" uri="{C3380CC4-5D6E-409C-BE32-E72D297353CC}">
                <c16:uniqueId val="{00000002-B870-4D8F-AE48-F2DE65A76B9E}"/>
              </c:ext>
            </c:extLst>
          </c:dPt>
          <c:dPt>
            <c:idx val="5"/>
            <c:bubble3D val="0"/>
            <c:extLst>
              <c:ext xmlns:c16="http://schemas.microsoft.com/office/drawing/2014/chart" uri="{C3380CC4-5D6E-409C-BE32-E72D297353CC}">
                <c16:uniqueId val="{00000003-B870-4D8F-AE48-F2DE65A76B9E}"/>
              </c:ext>
            </c:extLst>
          </c:dPt>
          <c:dPt>
            <c:idx val="6"/>
            <c:bubble3D val="0"/>
            <c:extLst>
              <c:ext xmlns:c16="http://schemas.microsoft.com/office/drawing/2014/chart" uri="{C3380CC4-5D6E-409C-BE32-E72D297353CC}">
                <c16:uniqueId val="{00000004-B870-4D8F-AE48-F2DE65A76B9E}"/>
              </c:ext>
            </c:extLst>
          </c:dPt>
          <c:dPt>
            <c:idx val="7"/>
            <c:bubble3D val="0"/>
            <c:extLst>
              <c:ext xmlns:c16="http://schemas.microsoft.com/office/drawing/2014/chart" uri="{C3380CC4-5D6E-409C-BE32-E72D297353CC}">
                <c16:uniqueId val="{00000005-B870-4D8F-AE48-F2DE65A76B9E}"/>
              </c:ext>
            </c:extLst>
          </c:dPt>
          <c:dLbls>
            <c:dLbl>
              <c:idx val="0"/>
              <c:layout>
                <c:manualLayout>
                  <c:x val="-2.5478652600578022E-2"/>
                  <c:y val="-2.1327588399135382E-2"/>
                </c:manualLayout>
              </c:layout>
              <c:dLblPos val="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12-A509-4342-B122-FB4AF6DD18F8}"/>
                </c:ext>
              </c:extLst>
            </c:dLbl>
            <c:dLbl>
              <c:idx val="1"/>
              <c:delete val="1"/>
              <c:extLst>
                <c:ext xmlns:c15="http://schemas.microsoft.com/office/drawing/2012/chart" uri="{CE6537A1-D6FC-4f65-9D91-7224C49458BB}"/>
                <c:ext xmlns:c16="http://schemas.microsoft.com/office/drawing/2014/chart" uri="{C3380CC4-5D6E-409C-BE32-E72D297353CC}">
                  <c16:uniqueId val="{00000000-B870-4D8F-AE48-F2DE65A76B9E}"/>
                </c:ext>
              </c:extLst>
            </c:dLbl>
            <c:dLbl>
              <c:idx val="2"/>
              <c:delete val="1"/>
              <c:extLst>
                <c:ext xmlns:c15="http://schemas.microsoft.com/office/drawing/2012/chart" uri="{CE6537A1-D6FC-4f65-9D91-7224C49458BB}"/>
                <c:ext xmlns:c16="http://schemas.microsoft.com/office/drawing/2014/chart" uri="{C3380CC4-5D6E-409C-BE32-E72D297353CC}">
                  <c16:uniqueId val="{00000001-B870-4D8F-AE48-F2DE65A76B9E}"/>
                </c:ext>
              </c:extLst>
            </c:dLbl>
            <c:dLbl>
              <c:idx val="3"/>
              <c:delete val="1"/>
              <c:extLst>
                <c:ext xmlns:c15="http://schemas.microsoft.com/office/drawing/2012/chart" uri="{CE6537A1-D6FC-4f65-9D91-7224C49458BB}"/>
                <c:ext xmlns:c16="http://schemas.microsoft.com/office/drawing/2014/chart" uri="{C3380CC4-5D6E-409C-BE32-E72D297353CC}">
                  <c16:uniqueId val="{00000002-B870-4D8F-AE48-F2DE65A76B9E}"/>
                </c:ext>
              </c:extLst>
            </c:dLbl>
            <c:dLbl>
              <c:idx val="5"/>
              <c:delete val="1"/>
              <c:extLst>
                <c:ext xmlns:c15="http://schemas.microsoft.com/office/drawing/2012/chart" uri="{CE6537A1-D6FC-4f65-9D91-7224C49458BB}"/>
                <c:ext xmlns:c16="http://schemas.microsoft.com/office/drawing/2014/chart" uri="{C3380CC4-5D6E-409C-BE32-E72D297353CC}">
                  <c16:uniqueId val="{00000003-B870-4D8F-AE48-F2DE65A76B9E}"/>
                </c:ext>
              </c:extLst>
            </c:dLbl>
            <c:dLbl>
              <c:idx val="6"/>
              <c:delete val="1"/>
              <c:extLst>
                <c:ext xmlns:c15="http://schemas.microsoft.com/office/drawing/2012/chart" uri="{CE6537A1-D6FC-4f65-9D91-7224C49458BB}"/>
                <c:ext xmlns:c16="http://schemas.microsoft.com/office/drawing/2014/chart" uri="{C3380CC4-5D6E-409C-BE32-E72D297353CC}">
                  <c16:uniqueId val="{00000004-B870-4D8F-AE48-F2DE65A76B9E}"/>
                </c:ext>
              </c:extLst>
            </c:dLbl>
            <c:dLbl>
              <c:idx val="7"/>
              <c:delete val="1"/>
              <c:extLst>
                <c:ext xmlns:c15="http://schemas.microsoft.com/office/drawing/2012/chart" uri="{CE6537A1-D6FC-4f65-9D91-7224C49458BB}"/>
                <c:ext xmlns:c16="http://schemas.microsoft.com/office/drawing/2014/chart" uri="{C3380CC4-5D6E-409C-BE32-E72D297353CC}">
                  <c16:uniqueId val="{00000005-B870-4D8F-AE48-F2DE65A76B9E}"/>
                </c:ext>
              </c:extLst>
            </c:dLbl>
            <c:spPr>
              <a:noFill/>
              <a:ln>
                <a:noFill/>
              </a:ln>
              <a:effectLst/>
            </c:spPr>
            <c:txPr>
              <a:bodyPr wrap="square" anchorCtr="0"/>
              <a:lstStyle/>
              <a:p>
                <a:pPr algn="ctr" rtl="0">
                  <a:defRPr lang="en-US" sz="1600" b="1" i="0" u="none" strike="noStrike" kern="1200" baseline="0">
                    <a:solidFill>
                      <a:prstClr val="black">
                        <a:lumMod val="65000"/>
                        <a:lumOff val="35000"/>
                      </a:prstClr>
                    </a:solidFill>
                    <a:latin typeface="+mn-lt"/>
                    <a:ea typeface="+mn-ea"/>
                    <a:cs typeface="+mn-cs"/>
                  </a:defRPr>
                </a:pPr>
                <a:endParaRPr lang="fr-FR"/>
              </a:p>
            </c:txPr>
            <c:dLblPos val="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'Percentiles CST'!$A$2:$A$10</c:f>
              <c:strCache>
                <c:ptCount val="9"/>
                <c:pt idx="0">
                  <c:v>P10</c:v>
                </c:pt>
                <c:pt idx="1">
                  <c:v>P20</c:v>
                </c:pt>
                <c:pt idx="2">
                  <c:v>P30</c:v>
                </c:pt>
                <c:pt idx="3">
                  <c:v>P40</c:v>
                </c:pt>
                <c:pt idx="4">
                  <c:v>P50</c:v>
                </c:pt>
                <c:pt idx="5">
                  <c:v>P60</c:v>
                </c:pt>
                <c:pt idx="6">
                  <c:v>P70</c:v>
                </c:pt>
                <c:pt idx="7">
                  <c:v>P80</c:v>
                </c:pt>
                <c:pt idx="8">
                  <c:v>P90</c:v>
                </c:pt>
              </c:strCache>
            </c:strRef>
          </c:cat>
          <c:val>
            <c:numRef>
              <c:f>'Percentiles CST'!$B$2:$B$10</c:f>
              <c:numCache>
                <c:formatCode>0.000</c:formatCode>
                <c:ptCount val="9"/>
                <c:pt idx="0">
                  <c:v>5.133</c:v>
                </c:pt>
                <c:pt idx="1">
                  <c:v>5.3630000000000004</c:v>
                </c:pt>
                <c:pt idx="2">
                  <c:v>5.5170000000000003</c:v>
                </c:pt>
                <c:pt idx="3">
                  <c:v>5.702</c:v>
                </c:pt>
                <c:pt idx="4">
                  <c:v>5.875</c:v>
                </c:pt>
                <c:pt idx="5">
                  <c:v>6.0659999999999998</c:v>
                </c:pt>
                <c:pt idx="6">
                  <c:v>6.3789999999999996</c:v>
                </c:pt>
                <c:pt idx="7">
                  <c:v>6.8</c:v>
                </c:pt>
                <c:pt idx="8">
                  <c:v>9.641</c:v>
                </c:pt>
              </c:numCache>
            </c:numRef>
          </c:val>
          <c:smooth val="1"/>
          <c:extLst>
            <c:ext xmlns:c16="http://schemas.microsoft.com/office/drawing/2014/chart" uri="{C3380CC4-5D6E-409C-BE32-E72D297353CC}">
              <c16:uniqueId val="{00000006-B870-4D8F-AE48-F2DE65A76B9E}"/>
            </c:ext>
          </c:extLst>
        </c:ser>
        <c:ser>
          <c:idx val="1"/>
          <c:order val="1"/>
          <c:tx>
            <c:strRef>
              <c:f>'Percentiles CST'!$C$1</c:f>
              <c:strCache>
                <c:ptCount val="1"/>
                <c:pt idx="0">
                  <c:v>OO (s)</c:v>
                </c:pt>
              </c:strCache>
            </c:strRef>
          </c:tx>
          <c:spPr>
            <a:ln w="25560">
              <a:solidFill>
                <a:srgbClr val="FF0000"/>
              </a:solidFill>
              <a:round/>
            </a:ln>
          </c:spPr>
          <c:marker>
            <c:symbol val="none"/>
          </c:marker>
          <c:dPt>
            <c:idx val="1"/>
            <c:bubble3D val="0"/>
            <c:extLst>
              <c:ext xmlns:c16="http://schemas.microsoft.com/office/drawing/2014/chart" uri="{C3380CC4-5D6E-409C-BE32-E72D297353CC}">
                <c16:uniqueId val="{00000007-B870-4D8F-AE48-F2DE65A76B9E}"/>
              </c:ext>
            </c:extLst>
          </c:dPt>
          <c:dPt>
            <c:idx val="2"/>
            <c:bubble3D val="0"/>
            <c:extLst>
              <c:ext xmlns:c16="http://schemas.microsoft.com/office/drawing/2014/chart" uri="{C3380CC4-5D6E-409C-BE32-E72D297353CC}">
                <c16:uniqueId val="{00000008-B870-4D8F-AE48-F2DE65A76B9E}"/>
              </c:ext>
            </c:extLst>
          </c:dPt>
          <c:dPt>
            <c:idx val="3"/>
            <c:bubble3D val="0"/>
            <c:extLst>
              <c:ext xmlns:c16="http://schemas.microsoft.com/office/drawing/2014/chart" uri="{C3380CC4-5D6E-409C-BE32-E72D297353CC}">
                <c16:uniqueId val="{00000009-B870-4D8F-AE48-F2DE65A76B9E}"/>
              </c:ext>
            </c:extLst>
          </c:dPt>
          <c:dPt>
            <c:idx val="5"/>
            <c:bubble3D val="0"/>
            <c:extLst>
              <c:ext xmlns:c16="http://schemas.microsoft.com/office/drawing/2014/chart" uri="{C3380CC4-5D6E-409C-BE32-E72D297353CC}">
                <c16:uniqueId val="{0000000A-B870-4D8F-AE48-F2DE65A76B9E}"/>
              </c:ext>
            </c:extLst>
          </c:dPt>
          <c:dPt>
            <c:idx val="6"/>
            <c:bubble3D val="0"/>
            <c:extLst>
              <c:ext xmlns:c16="http://schemas.microsoft.com/office/drawing/2014/chart" uri="{C3380CC4-5D6E-409C-BE32-E72D297353CC}">
                <c16:uniqueId val="{0000000B-B870-4D8F-AE48-F2DE65A76B9E}"/>
              </c:ext>
            </c:extLst>
          </c:dPt>
          <c:dPt>
            <c:idx val="7"/>
            <c:bubble3D val="0"/>
            <c:extLst>
              <c:ext xmlns:c16="http://schemas.microsoft.com/office/drawing/2014/chart" uri="{C3380CC4-5D6E-409C-BE32-E72D297353CC}">
                <c16:uniqueId val="{0000000C-B870-4D8F-AE48-F2DE65A76B9E}"/>
              </c:ext>
            </c:extLst>
          </c:dPt>
          <c:dLbls>
            <c:dLbl>
              <c:idx val="1"/>
              <c:delete val="1"/>
              <c:extLst>
                <c:ext xmlns:c15="http://schemas.microsoft.com/office/drawing/2012/chart" uri="{CE6537A1-D6FC-4f65-9D91-7224C49458BB}"/>
                <c:ext xmlns:c16="http://schemas.microsoft.com/office/drawing/2014/chart" uri="{C3380CC4-5D6E-409C-BE32-E72D297353CC}">
                  <c16:uniqueId val="{00000007-B870-4D8F-AE48-F2DE65A76B9E}"/>
                </c:ext>
              </c:extLst>
            </c:dLbl>
            <c:dLbl>
              <c:idx val="2"/>
              <c:delete val="1"/>
              <c:extLst>
                <c:ext xmlns:c15="http://schemas.microsoft.com/office/drawing/2012/chart" uri="{CE6537A1-D6FC-4f65-9D91-7224C49458BB}"/>
                <c:ext xmlns:c16="http://schemas.microsoft.com/office/drawing/2014/chart" uri="{C3380CC4-5D6E-409C-BE32-E72D297353CC}">
                  <c16:uniqueId val="{00000008-B870-4D8F-AE48-F2DE65A76B9E}"/>
                </c:ext>
              </c:extLst>
            </c:dLbl>
            <c:dLbl>
              <c:idx val="3"/>
              <c:delete val="1"/>
              <c:extLst>
                <c:ext xmlns:c15="http://schemas.microsoft.com/office/drawing/2012/chart" uri="{CE6537A1-D6FC-4f65-9D91-7224C49458BB}"/>
                <c:ext xmlns:c16="http://schemas.microsoft.com/office/drawing/2014/chart" uri="{C3380CC4-5D6E-409C-BE32-E72D297353CC}">
                  <c16:uniqueId val="{00000009-B870-4D8F-AE48-F2DE65A76B9E}"/>
                </c:ext>
              </c:extLst>
            </c:dLbl>
            <c:dLbl>
              <c:idx val="5"/>
              <c:delete val="1"/>
              <c:extLst>
                <c:ext xmlns:c15="http://schemas.microsoft.com/office/drawing/2012/chart" uri="{CE6537A1-D6FC-4f65-9D91-7224C49458BB}"/>
                <c:ext xmlns:c16="http://schemas.microsoft.com/office/drawing/2014/chart" uri="{C3380CC4-5D6E-409C-BE32-E72D297353CC}">
                  <c16:uniqueId val="{0000000A-B870-4D8F-AE48-F2DE65A76B9E}"/>
                </c:ext>
              </c:extLst>
            </c:dLbl>
            <c:dLbl>
              <c:idx val="6"/>
              <c:delete val="1"/>
              <c:extLst>
                <c:ext xmlns:c15="http://schemas.microsoft.com/office/drawing/2012/chart" uri="{CE6537A1-D6FC-4f65-9D91-7224C49458BB}"/>
                <c:ext xmlns:c16="http://schemas.microsoft.com/office/drawing/2014/chart" uri="{C3380CC4-5D6E-409C-BE32-E72D297353CC}">
                  <c16:uniqueId val="{0000000B-B870-4D8F-AE48-F2DE65A76B9E}"/>
                </c:ext>
              </c:extLst>
            </c:dLbl>
            <c:dLbl>
              <c:idx val="7"/>
              <c:delete val="1"/>
              <c:extLst>
                <c:ext xmlns:c15="http://schemas.microsoft.com/office/drawing/2012/chart" uri="{CE6537A1-D6FC-4f65-9D91-7224C49458BB}"/>
                <c:ext xmlns:c16="http://schemas.microsoft.com/office/drawing/2014/chart" uri="{C3380CC4-5D6E-409C-BE32-E72D297353CC}">
                  <c16:uniqueId val="{0000000C-B870-4D8F-AE48-F2DE65A76B9E}"/>
                </c:ext>
              </c:extLst>
            </c:dLbl>
            <c:spPr>
              <a:noFill/>
              <a:ln>
                <a:noFill/>
              </a:ln>
              <a:effectLst/>
            </c:spPr>
            <c:txPr>
              <a:bodyPr wrap="square"/>
              <a:lstStyle/>
              <a:p>
                <a:pPr>
                  <a:defRPr lang="en-US" sz="1600" b="1" i="0" u="none" strike="noStrike" kern="1200" baseline="0">
                    <a:solidFill>
                      <a:prstClr val="black">
                        <a:lumMod val="65000"/>
                        <a:lumOff val="35000"/>
                      </a:prstClr>
                    </a:solidFill>
                    <a:latin typeface="+mn-lt"/>
                    <a:ea typeface="+mn-ea"/>
                    <a:cs typeface="+mn-cs"/>
                  </a:defRPr>
                </a:pPr>
                <a:endParaRPr lang="fr-FR"/>
              </a:p>
            </c:txPr>
            <c:dLblPos val="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'Percentiles CST'!$A$2:$A$10</c:f>
              <c:strCache>
                <c:ptCount val="9"/>
                <c:pt idx="0">
                  <c:v>P10</c:v>
                </c:pt>
                <c:pt idx="1">
                  <c:v>P20</c:v>
                </c:pt>
                <c:pt idx="2">
                  <c:v>P30</c:v>
                </c:pt>
                <c:pt idx="3">
                  <c:v>P40</c:v>
                </c:pt>
                <c:pt idx="4">
                  <c:v>P50</c:v>
                </c:pt>
                <c:pt idx="5">
                  <c:v>P60</c:v>
                </c:pt>
                <c:pt idx="6">
                  <c:v>P70</c:v>
                </c:pt>
                <c:pt idx="7">
                  <c:v>P80</c:v>
                </c:pt>
                <c:pt idx="8">
                  <c:v>P90</c:v>
                </c:pt>
              </c:strCache>
            </c:strRef>
          </c:cat>
          <c:val>
            <c:numRef>
              <c:f>'Percentiles CST'!$C$2:$C$10</c:f>
              <c:numCache>
                <c:formatCode>0.000</c:formatCode>
                <c:ptCount val="9"/>
                <c:pt idx="0">
                  <c:v>1.5309999999999999</c:v>
                </c:pt>
                <c:pt idx="1">
                  <c:v>1.6060000000000001</c:v>
                </c:pt>
                <c:pt idx="2">
                  <c:v>1.6759999999999999</c:v>
                </c:pt>
                <c:pt idx="3">
                  <c:v>1.8009999999999999</c:v>
                </c:pt>
                <c:pt idx="4">
                  <c:v>2.052</c:v>
                </c:pt>
                <c:pt idx="5">
                  <c:v>2.2759999999999998</c:v>
                </c:pt>
                <c:pt idx="6">
                  <c:v>2.4409999999999998</c:v>
                </c:pt>
                <c:pt idx="7">
                  <c:v>2.8319999999999999</c:v>
                </c:pt>
                <c:pt idx="8">
                  <c:v>3.2690000000000001</c:v>
                </c:pt>
              </c:numCache>
            </c:numRef>
          </c:val>
          <c:smooth val="1"/>
          <c:extLst>
            <c:ext xmlns:c16="http://schemas.microsoft.com/office/drawing/2014/chart" uri="{C3380CC4-5D6E-409C-BE32-E72D297353CC}">
              <c16:uniqueId val="{0000000D-B870-4D8F-AE48-F2DE65A76B9E}"/>
            </c:ext>
          </c:extLst>
        </c:ser>
        <c:ser>
          <c:idx val="2"/>
          <c:order val="2"/>
          <c:tx>
            <c:strRef>
              <c:f>'Percentiles CST'!$D$1</c:f>
              <c:strCache>
                <c:ptCount val="1"/>
                <c:pt idx="0">
                  <c:v>OR (s)</c:v>
                </c:pt>
              </c:strCache>
            </c:strRef>
          </c:tx>
          <c:spPr>
            <a:ln w="25560">
              <a:solidFill>
                <a:srgbClr val="FF7C00"/>
              </a:solidFill>
              <a:round/>
            </a:ln>
          </c:spPr>
          <c:marker>
            <c:symbol val="none"/>
          </c:marker>
          <c:dPt>
            <c:idx val="1"/>
            <c:bubble3D val="0"/>
            <c:extLst>
              <c:ext xmlns:c16="http://schemas.microsoft.com/office/drawing/2014/chart" uri="{C3380CC4-5D6E-409C-BE32-E72D297353CC}">
                <c16:uniqueId val="{0000000E-B870-4D8F-AE48-F2DE65A76B9E}"/>
              </c:ext>
            </c:extLst>
          </c:dPt>
          <c:dPt>
            <c:idx val="2"/>
            <c:bubble3D val="0"/>
            <c:extLst>
              <c:ext xmlns:c16="http://schemas.microsoft.com/office/drawing/2014/chart" uri="{C3380CC4-5D6E-409C-BE32-E72D297353CC}">
                <c16:uniqueId val="{0000000F-B870-4D8F-AE48-F2DE65A76B9E}"/>
              </c:ext>
            </c:extLst>
          </c:dPt>
          <c:dPt>
            <c:idx val="3"/>
            <c:bubble3D val="0"/>
            <c:extLst>
              <c:ext xmlns:c16="http://schemas.microsoft.com/office/drawing/2014/chart" uri="{C3380CC4-5D6E-409C-BE32-E72D297353CC}">
                <c16:uniqueId val="{00000010-B870-4D8F-AE48-F2DE65A76B9E}"/>
              </c:ext>
            </c:extLst>
          </c:dPt>
          <c:dPt>
            <c:idx val="5"/>
            <c:bubble3D val="0"/>
            <c:extLst>
              <c:ext xmlns:c16="http://schemas.microsoft.com/office/drawing/2014/chart" uri="{C3380CC4-5D6E-409C-BE32-E72D297353CC}">
                <c16:uniqueId val="{00000011-B870-4D8F-AE48-F2DE65A76B9E}"/>
              </c:ext>
            </c:extLst>
          </c:dPt>
          <c:dPt>
            <c:idx val="6"/>
            <c:bubble3D val="0"/>
            <c:extLst>
              <c:ext xmlns:c16="http://schemas.microsoft.com/office/drawing/2014/chart" uri="{C3380CC4-5D6E-409C-BE32-E72D297353CC}">
                <c16:uniqueId val="{00000012-B870-4D8F-AE48-F2DE65A76B9E}"/>
              </c:ext>
            </c:extLst>
          </c:dPt>
          <c:dPt>
            <c:idx val="7"/>
            <c:bubble3D val="0"/>
            <c:extLst>
              <c:ext xmlns:c16="http://schemas.microsoft.com/office/drawing/2014/chart" uri="{C3380CC4-5D6E-409C-BE32-E72D297353CC}">
                <c16:uniqueId val="{00000013-B870-4D8F-AE48-F2DE65A76B9E}"/>
              </c:ext>
            </c:extLst>
          </c:dPt>
          <c:dLbls>
            <c:dLbl>
              <c:idx val="0"/>
              <c:layout>
                <c:manualLayout>
                  <c:x val="-1.4862547350337197E-2"/>
                  <c:y val="-1.5233991713668129E-2"/>
                </c:manualLayout>
              </c:layout>
              <c:dLblPos val="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13-A509-4342-B122-FB4AF6DD18F8}"/>
                </c:ext>
              </c:extLst>
            </c:dLbl>
            <c:dLbl>
              <c:idx val="1"/>
              <c:delete val="1"/>
              <c:extLst>
                <c:ext xmlns:c15="http://schemas.microsoft.com/office/drawing/2012/chart" uri="{CE6537A1-D6FC-4f65-9D91-7224C49458BB}"/>
                <c:ext xmlns:c16="http://schemas.microsoft.com/office/drawing/2014/chart" uri="{C3380CC4-5D6E-409C-BE32-E72D297353CC}">
                  <c16:uniqueId val="{0000000E-B870-4D8F-AE48-F2DE65A76B9E}"/>
                </c:ext>
              </c:extLst>
            </c:dLbl>
            <c:dLbl>
              <c:idx val="2"/>
              <c:delete val="1"/>
              <c:extLst>
                <c:ext xmlns:c15="http://schemas.microsoft.com/office/drawing/2012/chart" uri="{CE6537A1-D6FC-4f65-9D91-7224C49458BB}"/>
                <c:ext xmlns:c16="http://schemas.microsoft.com/office/drawing/2014/chart" uri="{C3380CC4-5D6E-409C-BE32-E72D297353CC}">
                  <c16:uniqueId val="{0000000F-B870-4D8F-AE48-F2DE65A76B9E}"/>
                </c:ext>
              </c:extLst>
            </c:dLbl>
            <c:dLbl>
              <c:idx val="3"/>
              <c:delete val="1"/>
              <c:extLst>
                <c:ext xmlns:c15="http://schemas.microsoft.com/office/drawing/2012/chart" uri="{CE6537A1-D6FC-4f65-9D91-7224C49458BB}"/>
                <c:ext xmlns:c16="http://schemas.microsoft.com/office/drawing/2014/chart" uri="{C3380CC4-5D6E-409C-BE32-E72D297353CC}">
                  <c16:uniqueId val="{00000010-B870-4D8F-AE48-F2DE65A76B9E}"/>
                </c:ext>
              </c:extLst>
            </c:dLbl>
            <c:dLbl>
              <c:idx val="5"/>
              <c:delete val="1"/>
              <c:extLst>
                <c:ext xmlns:c15="http://schemas.microsoft.com/office/drawing/2012/chart" uri="{CE6537A1-D6FC-4f65-9D91-7224C49458BB}"/>
                <c:ext xmlns:c16="http://schemas.microsoft.com/office/drawing/2014/chart" uri="{C3380CC4-5D6E-409C-BE32-E72D297353CC}">
                  <c16:uniqueId val="{00000011-B870-4D8F-AE48-F2DE65A76B9E}"/>
                </c:ext>
              </c:extLst>
            </c:dLbl>
            <c:dLbl>
              <c:idx val="6"/>
              <c:delete val="1"/>
              <c:extLst>
                <c:ext xmlns:c15="http://schemas.microsoft.com/office/drawing/2012/chart" uri="{CE6537A1-D6FC-4f65-9D91-7224C49458BB}"/>
                <c:ext xmlns:c16="http://schemas.microsoft.com/office/drawing/2014/chart" uri="{C3380CC4-5D6E-409C-BE32-E72D297353CC}">
                  <c16:uniqueId val="{00000012-B870-4D8F-AE48-F2DE65A76B9E}"/>
                </c:ext>
              </c:extLst>
            </c:dLbl>
            <c:dLbl>
              <c:idx val="7"/>
              <c:delete val="1"/>
              <c:extLst>
                <c:ext xmlns:c15="http://schemas.microsoft.com/office/drawing/2012/chart" uri="{CE6537A1-D6FC-4f65-9D91-7224C49458BB}"/>
                <c:ext xmlns:c16="http://schemas.microsoft.com/office/drawing/2014/chart" uri="{C3380CC4-5D6E-409C-BE32-E72D297353CC}">
                  <c16:uniqueId val="{00000013-B870-4D8F-AE48-F2DE65A76B9E}"/>
                </c:ext>
              </c:extLst>
            </c:dLbl>
            <c:spPr>
              <a:noFill/>
              <a:ln>
                <a:noFill/>
              </a:ln>
              <a:effectLst/>
            </c:spPr>
            <c:txPr>
              <a:bodyPr wrap="square"/>
              <a:lstStyle/>
              <a:p>
                <a:pPr>
                  <a:defRPr lang="en-US" sz="1600" b="1" i="0" u="none" strike="noStrike" kern="1200" baseline="0">
                    <a:solidFill>
                      <a:prstClr val="black">
                        <a:lumMod val="65000"/>
                        <a:lumOff val="35000"/>
                      </a:prstClr>
                    </a:solidFill>
                    <a:latin typeface="+mn-lt"/>
                    <a:ea typeface="+mn-ea"/>
                    <a:cs typeface="+mn-cs"/>
                  </a:defRPr>
                </a:pPr>
                <a:endParaRPr lang="fr-FR"/>
              </a:p>
            </c:txPr>
            <c:dLblPos val="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'Percentiles CST'!$A$2:$A$10</c:f>
              <c:strCache>
                <c:ptCount val="9"/>
                <c:pt idx="0">
                  <c:v>P10</c:v>
                </c:pt>
                <c:pt idx="1">
                  <c:v>P20</c:v>
                </c:pt>
                <c:pt idx="2">
                  <c:v>P30</c:v>
                </c:pt>
                <c:pt idx="3">
                  <c:v>P40</c:v>
                </c:pt>
                <c:pt idx="4">
                  <c:v>P50</c:v>
                </c:pt>
                <c:pt idx="5">
                  <c:v>P60</c:v>
                </c:pt>
                <c:pt idx="6">
                  <c:v>P70</c:v>
                </c:pt>
                <c:pt idx="7">
                  <c:v>P80</c:v>
                </c:pt>
                <c:pt idx="8">
                  <c:v>P90</c:v>
                </c:pt>
              </c:strCache>
            </c:strRef>
          </c:cat>
          <c:val>
            <c:numRef>
              <c:f>'Percentiles CST'!$D$2:$D$10</c:f>
              <c:numCache>
                <c:formatCode>0.000</c:formatCode>
                <c:ptCount val="9"/>
                <c:pt idx="0">
                  <c:v>3.524</c:v>
                </c:pt>
                <c:pt idx="1">
                  <c:v>3.6859999999999999</c:v>
                </c:pt>
                <c:pt idx="2">
                  <c:v>3.9060000000000001</c:v>
                </c:pt>
                <c:pt idx="3">
                  <c:v>4.1020000000000003</c:v>
                </c:pt>
                <c:pt idx="4">
                  <c:v>4.3360000000000003</c:v>
                </c:pt>
                <c:pt idx="5">
                  <c:v>4.7350000000000003</c:v>
                </c:pt>
                <c:pt idx="6">
                  <c:v>5.04</c:v>
                </c:pt>
                <c:pt idx="7">
                  <c:v>5.3849999999999998</c:v>
                </c:pt>
                <c:pt idx="8">
                  <c:v>6.6070000000000002</c:v>
                </c:pt>
              </c:numCache>
            </c:numRef>
          </c:val>
          <c:smooth val="1"/>
          <c:extLst>
            <c:ext xmlns:c16="http://schemas.microsoft.com/office/drawing/2014/chart" uri="{C3380CC4-5D6E-409C-BE32-E72D297353CC}">
              <c16:uniqueId val="{00000014-B870-4D8F-AE48-F2DE65A76B9E}"/>
            </c:ext>
          </c:extLst>
        </c:ser>
        <c:dLbls>
          <c:showLegendKey val="0"/>
          <c:showVal val="0"/>
          <c:showCatName val="0"/>
          <c:showSerName val="0"/>
          <c:showPercent val="0"/>
          <c:showBubbleSize val="0"/>
        </c:dLbls>
        <c:hiLowLines>
          <c:spPr>
            <a:ln w="0">
              <a:noFill/>
            </a:ln>
          </c:spPr>
        </c:hiLowLines>
        <c:smooth val="0"/>
        <c:axId val="54791376"/>
        <c:axId val="19011523"/>
      </c:lineChart>
      <c:catAx>
        <c:axId val="54791376"/>
        <c:scaling>
          <c:orientation val="minMax"/>
        </c:scaling>
        <c:delete val="0"/>
        <c:axPos val="b"/>
        <c:title>
          <c:tx>
            <c:rich>
              <a:bodyPr rot="0"/>
              <a:lstStyle/>
              <a:p>
                <a:pPr>
                  <a:defRPr sz="1000" b="1" strike="noStrike" spc="-1">
                    <a:solidFill>
                      <a:srgbClr val="000000"/>
                    </a:solidFill>
                    <a:latin typeface="Calibri"/>
                  </a:defRPr>
                </a:pPr>
                <a:r>
                  <a:rPr lang="fr-FR" sz="1000" b="1" strike="noStrike" spc="-1">
                    <a:solidFill>
                      <a:srgbClr val="000000"/>
                    </a:solidFill>
                    <a:latin typeface="Calibri"/>
                  </a:rPr>
                  <a:t>Percentile (%)</a:t>
                </a:r>
              </a:p>
            </c:rich>
          </c:tx>
          <c:overlay val="0"/>
          <c:spPr>
            <a:noFill/>
            <a:ln w="0">
              <a:noFill/>
            </a:ln>
          </c:spPr>
        </c:title>
        <c:numFmt formatCode="General" sourceLinked="1"/>
        <c:majorTickMark val="none"/>
        <c:minorTickMark val="none"/>
        <c:tickLblPos val="nextTo"/>
        <c:spPr>
          <a:ln w="9360">
            <a:solidFill>
              <a:srgbClr val="878787"/>
            </a:solidFill>
            <a:round/>
          </a:ln>
        </c:spPr>
        <c:txPr>
          <a:bodyPr/>
          <a:lstStyle/>
          <a:p>
            <a:pPr>
              <a:defRPr sz="1000" b="0" strike="noStrike" spc="-1">
                <a:solidFill>
                  <a:srgbClr val="000000"/>
                </a:solidFill>
                <a:latin typeface="Calibri"/>
              </a:defRPr>
            </a:pPr>
            <a:endParaRPr lang="fr-FR"/>
          </a:p>
        </c:txPr>
        <c:crossAx val="19011523"/>
        <c:crosses val="autoZero"/>
        <c:auto val="1"/>
        <c:lblAlgn val="ctr"/>
        <c:lblOffset val="100"/>
        <c:noMultiLvlLbl val="0"/>
      </c:catAx>
      <c:valAx>
        <c:axId val="19011523"/>
        <c:scaling>
          <c:orientation val="minMax"/>
        </c:scaling>
        <c:delete val="0"/>
        <c:axPos val="l"/>
        <c:majorGridlines>
          <c:spPr>
            <a:ln w="9360">
              <a:solidFill>
                <a:srgbClr val="878787"/>
              </a:solidFill>
              <a:round/>
            </a:ln>
          </c:spPr>
        </c:majorGridlines>
        <c:title>
          <c:tx>
            <c:rich>
              <a:bodyPr rot="-5400000"/>
              <a:lstStyle/>
              <a:p>
                <a:pPr>
                  <a:defRPr sz="1000" b="1" strike="noStrike" spc="-1" baseline="0">
                    <a:solidFill>
                      <a:srgbClr val="000000"/>
                    </a:solidFill>
                    <a:latin typeface="Abel" panose="020F0502020204030204" pitchFamily="2" charset="0"/>
                  </a:defRPr>
                </a:pPr>
                <a:r>
                  <a:rPr lang="fr-FR" sz="1000" b="1" strike="noStrike" spc="-1" baseline="0">
                    <a:solidFill>
                      <a:srgbClr val="000000"/>
                    </a:solidFill>
                    <a:latin typeface="Abel" panose="020F0502020204030204" pitchFamily="2" charset="0"/>
                  </a:rPr>
                  <a:t>Call Setup Time (s)</a:t>
                </a:r>
              </a:p>
            </c:rich>
          </c:tx>
          <c:overlay val="0"/>
          <c:spPr>
            <a:noFill/>
            <a:ln w="0">
              <a:noFill/>
            </a:ln>
          </c:spPr>
        </c:title>
        <c:numFmt formatCode="0.000" sourceLinked="0"/>
        <c:majorTickMark val="none"/>
        <c:minorTickMark val="none"/>
        <c:tickLblPos val="nextTo"/>
        <c:spPr>
          <a:ln w="9360">
            <a:solidFill>
              <a:srgbClr val="878787"/>
            </a:solidFill>
            <a:round/>
          </a:ln>
        </c:spPr>
        <c:txPr>
          <a:bodyPr/>
          <a:lstStyle/>
          <a:p>
            <a:pPr>
              <a:defRPr sz="1000" b="0" strike="noStrike" spc="-1">
                <a:solidFill>
                  <a:srgbClr val="000000"/>
                </a:solidFill>
                <a:latin typeface="Calibri"/>
              </a:defRPr>
            </a:pPr>
            <a:endParaRPr lang="fr-FR"/>
          </a:p>
        </c:txPr>
        <c:crossAx val="54791376"/>
        <c:crosses val="autoZero"/>
        <c:crossBetween val="between"/>
      </c:valAx>
      <c:spPr>
        <a:noFill/>
        <a:ln w="0">
          <a:noFill/>
        </a:ln>
      </c:spPr>
    </c:plotArea>
    <c:legend>
      <c:legendPos val="r"/>
      <c:overlay val="0"/>
      <c:spPr>
        <a:noFill/>
        <a:ln w="0">
          <a:noFill/>
        </a:ln>
      </c:spPr>
      <c:txPr>
        <a:bodyPr/>
        <a:lstStyle/>
        <a:p>
          <a:pPr>
            <a:defRPr sz="1000" b="0" strike="noStrike" spc="-1">
              <a:solidFill>
                <a:srgbClr val="000000"/>
              </a:solidFill>
              <a:latin typeface="Calibri"/>
            </a:defRPr>
          </a:pPr>
          <a:endParaRPr lang="fr-FR"/>
        </a:p>
      </c:txPr>
    </c:legend>
    <c:plotVisOnly val="1"/>
    <c:dispBlanksAs val="gap"/>
    <c:showDLblsOverMax val="1"/>
  </c:chart>
  <c:spPr>
    <a:solidFill>
      <a:srgbClr val="FFFFFF"/>
    </a:solidFill>
    <a:ln w="9360">
      <a:solidFill>
        <a:srgbClr val="D9D9D9"/>
      </a:solidFill>
      <a:round/>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r>
              <a:rPr lang="fr-FR" dirty="0"/>
              <a:t>Call setup time (s)</a:t>
            </a:r>
          </a:p>
        </c:rich>
      </c:tx>
      <c:overlay val="0"/>
      <c:spPr>
        <a:noFill/>
        <a:ln>
          <a:noFill/>
        </a:ln>
        <a:effectLst/>
      </c:spPr>
      <c:txPr>
        <a:bodyPr rot="0" spcFirstLastPara="1" vertOverflow="ellipsis" vert="horz" wrap="square" anchor="ctr" anchorCtr="1"/>
        <a:lstStyle/>
        <a:p>
          <a:pPr>
            <a:defRPr lang="fr-F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'!$B$69</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'!$B$70</c:f>
              <c:numCache>
                <c:formatCode>0.00</c:formatCode>
                <c:ptCount val="1"/>
                <c:pt idx="0">
                  <c:v>6.76</c:v>
                </c:pt>
              </c:numCache>
            </c:numRef>
          </c:val>
          <c:extLst>
            <c:ext xmlns:c16="http://schemas.microsoft.com/office/drawing/2014/chart" uri="{C3380CC4-5D6E-409C-BE32-E72D297353CC}">
              <c16:uniqueId val="{00000000-4AA9-4C3C-A81A-A553DEB8C1CF}"/>
            </c:ext>
          </c:extLst>
        </c:ser>
        <c:ser>
          <c:idx val="1"/>
          <c:order val="1"/>
          <c:tx>
            <c:strRef>
              <c:f>'CS_2G_3G '!$C$69</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'!$C$70</c:f>
              <c:numCache>
                <c:formatCode>0.00</c:formatCode>
                <c:ptCount val="1"/>
                <c:pt idx="0">
                  <c:v>2.57</c:v>
                </c:pt>
              </c:numCache>
            </c:numRef>
          </c:val>
          <c:extLst>
            <c:ext xmlns:c16="http://schemas.microsoft.com/office/drawing/2014/chart" uri="{C3380CC4-5D6E-409C-BE32-E72D297353CC}">
              <c16:uniqueId val="{00000001-4AA9-4C3C-A81A-A553DEB8C1CF}"/>
            </c:ext>
          </c:extLst>
        </c:ser>
        <c:ser>
          <c:idx val="2"/>
          <c:order val="2"/>
          <c:tx>
            <c:strRef>
              <c:f>'CS_2G_3G '!$D$69</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fr-F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'!$D$70</c:f>
              <c:numCache>
                <c:formatCode>0.00</c:formatCode>
                <c:ptCount val="1"/>
                <c:pt idx="0">
                  <c:v>4.99</c:v>
                </c:pt>
              </c:numCache>
            </c:numRef>
          </c:val>
          <c:extLst>
            <c:ext xmlns:c16="http://schemas.microsoft.com/office/drawing/2014/chart" uri="{C3380CC4-5D6E-409C-BE32-E72D297353CC}">
              <c16:uniqueId val="{00000002-4AA9-4C3C-A81A-A553DEB8C1CF}"/>
            </c:ext>
          </c:extLst>
        </c:ser>
        <c:dLbls>
          <c:showLegendKey val="0"/>
          <c:showVal val="1"/>
          <c:showCatName val="0"/>
          <c:showSerName val="0"/>
          <c:showPercent val="0"/>
          <c:showBubbleSize val="0"/>
        </c:dLbls>
        <c:gapWidth val="219"/>
        <c:overlap val="-27"/>
        <c:axId val="284900256"/>
        <c:axId val="284898296"/>
      </c:barChart>
      <c:catAx>
        <c:axId val="284900256"/>
        <c:scaling>
          <c:orientation val="minMax"/>
        </c:scaling>
        <c:delete val="1"/>
        <c:axPos val="b"/>
        <c:numFmt formatCode="General" sourceLinked="1"/>
        <c:majorTickMark val="none"/>
        <c:minorTickMark val="none"/>
        <c:tickLblPos val="nextTo"/>
        <c:crossAx val="284898296"/>
        <c:crosses val="autoZero"/>
        <c:auto val="1"/>
        <c:lblAlgn val="ctr"/>
        <c:lblOffset val="100"/>
        <c:noMultiLvlLbl val="0"/>
      </c:catAx>
      <c:valAx>
        <c:axId val="284898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fr-FR" sz="900" b="0" i="0" u="none" strike="noStrike" kern="1200" baseline="0">
                <a:solidFill>
                  <a:schemeClr val="tx1">
                    <a:lumMod val="65000"/>
                    <a:lumOff val="35000"/>
                  </a:schemeClr>
                </a:solidFill>
                <a:latin typeface="+mn-lt"/>
                <a:ea typeface="+mn-ea"/>
                <a:cs typeface="+mn-cs"/>
              </a:defRPr>
            </a:pPr>
            <a:endParaRPr lang="fr-FR"/>
          </a:p>
        </c:txPr>
        <c:crossAx val="284900256"/>
        <c:crosses val="autoZero"/>
        <c:crossBetween val="between"/>
      </c:valAx>
      <c:spPr>
        <a:noFill/>
        <a:ln>
          <a:noFill/>
        </a:ln>
        <a:effectLst/>
      </c:spPr>
    </c:plotArea>
    <c:plotVisOnly val="1"/>
    <c:dispBlanksAs val="gap"/>
    <c:showDLblsOverMax val="0"/>
    <c:extLst>
      <c:ext uri="{0b15fc19-7d7d-44ad-8c2d-2c3a37ce22c3}">
        <chartProps xmlns="https://web.wps.cn/et/2018/main" chartId="{c3b4e798-1d94-4ec1-9516-198911cf0f39}"/>
      </c:ext>
    </c:extLst>
  </c:chart>
  <c:spPr>
    <a:noFill/>
    <a:ln>
      <a:noFill/>
    </a:ln>
    <a:effectLst/>
  </c:spPr>
  <c:txPr>
    <a:bodyPr/>
    <a:lstStyle/>
    <a:p>
      <a:pPr>
        <a:defRPr lang="fr-F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A3B69-7035-4720-92DC-E1F171F5BD76}" type="datetimeFigureOut">
              <a:rPr lang="fr-FR" smtClean="0"/>
              <a:t>09/07/2026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72A72-A86D-4E89-8955-20C54318E2BF}" type="slidenum">
              <a:rPr lang="fr-FR" smtClean="0"/>
              <a:t>‹N°›</a:t>
            </a:fld>
            <a:endParaRPr lang="fr-FR"/>
          </a:p>
        </p:txBody>
      </p:sp>
    </p:spTree>
    <p:extLst>
      <p:ext uri="{BB962C8B-B14F-4D97-AF65-F5344CB8AC3E}">
        <p14:creationId xmlns:p14="http://schemas.microsoft.com/office/powerpoint/2010/main" val="278496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1B7568FA-A2EB-3872-779F-2D1345EF9C11}"/>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CDDA024-E66F-6402-8E5A-E3B6CBACFF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1DAE069B-6152-76C7-034D-6C22EEB483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44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172A72-A86D-4E89-8955-20C54318E2BF}" type="slidenum">
              <a:rPr lang="fr-FR" smtClean="0"/>
              <a:t>34</a:t>
            </a:fld>
            <a:endParaRPr lang="fr-FR"/>
          </a:p>
        </p:txBody>
      </p:sp>
    </p:spTree>
    <p:extLst>
      <p:ext uri="{BB962C8B-B14F-4D97-AF65-F5344CB8AC3E}">
        <p14:creationId xmlns:p14="http://schemas.microsoft.com/office/powerpoint/2010/main" val="108212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6BA70D8C-C7F4-5065-9013-44A7331EA5A1}"/>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62C531A-DE4A-291E-D97E-93D6012641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6EDF44F2-B9FC-5143-DACF-FEC00F28E2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17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D2906B7C-A4B2-76EA-1898-FA897510A244}"/>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78B41B40-2250-84DB-4388-CBBD8614C2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43C39B32-E269-C253-7351-B394F6709E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42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574BA290-8F33-14C1-EA96-D03A132CD290}"/>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9F76517F-8B1B-D393-B7AE-DA5E0BAD3F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F3482C41-B169-3EB2-0288-3F075F44A0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67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161353E3-C279-CED0-3BF2-76DA41CC17DD}"/>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1B21747-42AF-19DA-F12F-AD1CB240DB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2E53D2C6-C264-C3E9-3E99-02E687587C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60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EBAB5AA9-3299-C12F-5D49-771C88855939}"/>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469FC8D2-E65D-9D0E-3D5B-9E1981D1FA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D19B9A00-60A1-C32A-306F-7B2AED7FF5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13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790626AD-84C3-3D7F-DEF0-2F20ECF6BBE9}"/>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0A98F0FF-0BD0-7100-F93E-3ACF7D75DF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1E693797-9A50-CD6E-E580-DD58E09BA7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97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8F317A74-5396-2B02-75BA-CB6FB52D0336}"/>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5540C85F-D74B-2B43-ECD4-BD56AD7FF0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0DA0A2BD-38F7-F5FA-080A-8595A3A4DD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776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DD6A48A9-D158-B664-8740-2414447D8545}"/>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BD259C5-7AA6-3183-A47F-A3790DCDC2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E03BDD87-881A-C7B9-1450-906B4CFC05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684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172A72-A86D-4E89-8955-20C54318E2BF}" type="slidenum">
              <a:rPr lang="fr-FR" smtClean="0"/>
              <a:t>20</a:t>
            </a:fld>
            <a:endParaRPr lang="fr-FR"/>
          </a:p>
        </p:txBody>
      </p:sp>
    </p:spTree>
    <p:extLst>
      <p:ext uri="{BB962C8B-B14F-4D97-AF65-F5344CB8AC3E}">
        <p14:creationId xmlns:p14="http://schemas.microsoft.com/office/powerpoint/2010/main" val="1098177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065A0C94-9B8B-B703-F61C-65F845720142}"/>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936DE31B-7D09-F434-95A8-1558C14584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43D9AA16-C70E-E3B2-232A-531D69DC10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28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78576-01A7-21FB-78AB-F9FEE1C8859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3E5E929-B4FA-7641-4BFD-C7BF7FF3E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C438C7A-7539-9D05-10C7-4C3FCEB2222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EE3497B-949B-D3ED-F93F-892899C2FD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5CD3A2-85B0-B711-23C6-70CD5C6E6B69}"/>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6403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7D85B-FC0C-751F-2135-5A7524E6E6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03FE2C-735F-C1BC-9DFF-D797BA3654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6D213C-13ED-90B3-867F-D8A3B9E9A405}"/>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965814E-75A8-627B-E39D-55B00DEE39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A9E4F8-304F-6693-0A9D-6ECE31EBEF9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131855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20F9CCC-BC3A-0DA6-671A-CD7D841D68F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5C1A38B-3D99-8306-3577-F2A79A7AEB2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AA08E4-9DBF-D1BF-3AAC-268844B0FB34}"/>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1C9C441C-3AEA-5214-F935-93C163346D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685811-75A0-E4A2-73E4-D52C2CF4C176}"/>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60823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960000" y="1621000"/>
            <a:ext cx="10281200" cy="532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grpSp>
        <p:nvGrpSpPr>
          <p:cNvPr id="34" name="Google Shape;34;p4"/>
          <p:cNvGrpSpPr/>
          <p:nvPr/>
        </p:nvGrpSpPr>
        <p:grpSpPr>
          <a:xfrm>
            <a:off x="691800" y="523400"/>
            <a:ext cx="10808400" cy="5811200"/>
            <a:chOff x="518850" y="392550"/>
            <a:chExt cx="8106300" cy="4358400"/>
          </a:xfrm>
        </p:grpSpPr>
        <p:grpSp>
          <p:nvGrpSpPr>
            <p:cNvPr id="35" name="Google Shape;35;p4"/>
            <p:cNvGrpSpPr/>
            <p:nvPr/>
          </p:nvGrpSpPr>
          <p:grpSpPr>
            <a:xfrm>
              <a:off x="518850" y="392550"/>
              <a:ext cx="8106300" cy="396000"/>
              <a:chOff x="518850" y="385283"/>
              <a:chExt cx="8106300" cy="396000"/>
            </a:xfrm>
          </p:grpSpPr>
          <p:cxnSp>
            <p:nvCxnSpPr>
              <p:cNvPr id="36" name="Google Shape;36;p4"/>
              <p:cNvCxnSpPr/>
              <p:nvPr/>
            </p:nvCxnSpPr>
            <p:spPr>
              <a:xfrm>
                <a:off x="518850" y="390575"/>
                <a:ext cx="8106300" cy="0"/>
              </a:xfrm>
              <a:prstGeom prst="straightConnector1">
                <a:avLst/>
              </a:prstGeom>
              <a:noFill/>
              <a:ln w="9525" cap="flat" cmpd="sng">
                <a:solidFill>
                  <a:schemeClr val="dk1"/>
                </a:solidFill>
                <a:prstDash val="solid"/>
                <a:round/>
                <a:headEnd type="none" w="med" len="med"/>
                <a:tailEnd type="none" w="med" len="med"/>
              </a:ln>
            </p:spPr>
          </p:cxnSp>
          <p:cxnSp>
            <p:nvCxnSpPr>
              <p:cNvPr id="37" name="Google Shape;37;p4"/>
              <p:cNvCxnSpPr/>
              <p:nvPr/>
            </p:nvCxnSpPr>
            <p:spPr>
              <a:xfrm>
                <a:off x="518850" y="385283"/>
                <a:ext cx="0" cy="396000"/>
              </a:xfrm>
              <a:prstGeom prst="straightConnector1">
                <a:avLst/>
              </a:prstGeom>
              <a:noFill/>
              <a:ln w="9525" cap="flat" cmpd="sng">
                <a:solidFill>
                  <a:schemeClr val="dk1"/>
                </a:solidFill>
                <a:prstDash val="solid"/>
                <a:round/>
                <a:headEnd type="none" w="med" len="med"/>
                <a:tailEnd type="oval" w="med" len="med"/>
              </a:ln>
            </p:spPr>
          </p:cxnSp>
          <p:cxnSp>
            <p:nvCxnSpPr>
              <p:cNvPr id="38" name="Google Shape;38;p4"/>
              <p:cNvCxnSpPr/>
              <p:nvPr/>
            </p:nvCxnSpPr>
            <p:spPr>
              <a:xfrm>
                <a:off x="8625150" y="385283"/>
                <a:ext cx="0" cy="396000"/>
              </a:xfrm>
              <a:prstGeom prst="straightConnector1">
                <a:avLst/>
              </a:prstGeom>
              <a:noFill/>
              <a:ln w="9525" cap="flat" cmpd="sng">
                <a:solidFill>
                  <a:schemeClr val="dk1"/>
                </a:solidFill>
                <a:prstDash val="solid"/>
                <a:round/>
                <a:headEnd type="none" w="med" len="med"/>
                <a:tailEnd type="oval" w="med" len="med"/>
              </a:ln>
            </p:spPr>
          </p:cxnSp>
        </p:grpSp>
        <p:grpSp>
          <p:nvGrpSpPr>
            <p:cNvPr id="39" name="Google Shape;39;p4"/>
            <p:cNvGrpSpPr/>
            <p:nvPr/>
          </p:nvGrpSpPr>
          <p:grpSpPr>
            <a:xfrm rot="10800000">
              <a:off x="518850" y="4354950"/>
              <a:ext cx="8106300" cy="396000"/>
              <a:chOff x="518850" y="385283"/>
              <a:chExt cx="8106300" cy="396000"/>
            </a:xfrm>
          </p:grpSpPr>
          <p:cxnSp>
            <p:nvCxnSpPr>
              <p:cNvPr id="40" name="Google Shape;40;p4"/>
              <p:cNvCxnSpPr/>
              <p:nvPr/>
            </p:nvCxnSpPr>
            <p:spPr>
              <a:xfrm>
                <a:off x="518850" y="390575"/>
                <a:ext cx="8106300" cy="0"/>
              </a:xfrm>
              <a:prstGeom prst="straightConnector1">
                <a:avLst/>
              </a:prstGeom>
              <a:noFill/>
              <a:ln w="9525" cap="flat" cmpd="sng">
                <a:solidFill>
                  <a:schemeClr val="dk1"/>
                </a:solidFill>
                <a:prstDash val="solid"/>
                <a:round/>
                <a:headEnd type="none" w="med" len="med"/>
                <a:tailEnd type="none" w="med" len="med"/>
              </a:ln>
            </p:spPr>
          </p:cxnSp>
          <p:cxnSp>
            <p:nvCxnSpPr>
              <p:cNvPr id="41" name="Google Shape;41;p4"/>
              <p:cNvCxnSpPr/>
              <p:nvPr/>
            </p:nvCxnSpPr>
            <p:spPr>
              <a:xfrm>
                <a:off x="518850" y="385283"/>
                <a:ext cx="0" cy="396000"/>
              </a:xfrm>
              <a:prstGeom prst="straightConnector1">
                <a:avLst/>
              </a:prstGeom>
              <a:noFill/>
              <a:ln w="9525" cap="flat" cmpd="sng">
                <a:solidFill>
                  <a:schemeClr val="dk1"/>
                </a:solidFill>
                <a:prstDash val="solid"/>
                <a:round/>
                <a:headEnd type="none" w="med" len="med"/>
                <a:tailEnd type="oval" w="med" len="med"/>
              </a:ln>
            </p:spPr>
          </p:cxnSp>
          <p:cxnSp>
            <p:nvCxnSpPr>
              <p:cNvPr id="42" name="Google Shape;42;p4"/>
              <p:cNvCxnSpPr/>
              <p:nvPr/>
            </p:nvCxnSpPr>
            <p:spPr>
              <a:xfrm>
                <a:off x="8625150" y="385283"/>
                <a:ext cx="0" cy="396000"/>
              </a:xfrm>
              <a:prstGeom prst="straightConnector1">
                <a:avLst/>
              </a:prstGeom>
              <a:noFill/>
              <a:ln w="9525" cap="flat" cmpd="sng">
                <a:solidFill>
                  <a:schemeClr val="dk1"/>
                </a:solidFill>
                <a:prstDash val="solid"/>
                <a:round/>
                <a:headEnd type="none" w="med" len="med"/>
                <a:tailEnd type="oval" w="med" len="med"/>
              </a:ln>
            </p:spPr>
          </p:cxnSp>
        </p:grpSp>
      </p:grpSp>
      <p:sp>
        <p:nvSpPr>
          <p:cNvPr id="43" name="Google Shape;43;p4"/>
          <p:cNvSpPr txBox="1">
            <a:spLocks noGrp="1"/>
          </p:cNvSpPr>
          <p:nvPr>
            <p:ph type="title"/>
          </p:nvPr>
        </p:nvSpPr>
        <p:spPr>
          <a:xfrm>
            <a:off x="960000" y="722233"/>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6858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432D5-983D-60E8-6813-44DA2637860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83F7D2-256B-ADAF-4D3C-9F9E7EFE18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4DA470-34E1-3A6D-27DA-A7D3BD3C6DCF}"/>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977B31D-BB5E-8C93-6723-09044ED75A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1F81B5-8E72-1836-53FD-BDA2C101CDBD}"/>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76234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32697-E3F2-B17A-7880-7451191BAC5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3873864-C6C3-CB7D-63DC-005B036D1B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EE6B737-9BF5-BA34-2D69-F4B898A47A88}"/>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B0FE761F-761F-07CB-2416-5A4D170770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0C80B1-D5C9-6A5E-5858-6ED41C06BB3A}"/>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196546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2EB20-000F-7BEB-2233-F64A675850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FD05BA5-8797-6653-4EC6-379C39B0AEE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68759B7-50D4-3927-3A94-3631330FCFB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2F06C63-D2D3-1FD8-AFFE-B136A474D532}"/>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D361D030-3DED-35A3-AD09-1CA4CAF42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CD87E5-BC71-A50B-C397-1DABDEFC845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9090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660FE9-0197-F0EC-AF01-860565146D8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F5B3DB6-2ED8-1C3E-2F7E-C9AC2D1C2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C44A16E-AAFE-3923-2E73-36265BC2A8A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40EC9EB-3721-9720-9B6C-680B9091FC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97D829-9292-B743-9564-E8CEF01DAB6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BD9CF8B-89F4-C385-47DF-EEDDE9C6EB8F}"/>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F3A9BACA-4B37-57B7-C2B4-CC297FB0EAC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0976A4D-3005-8ED7-64F7-60089483C41C}"/>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73089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283A2-1B71-7710-0ED3-097A9980DA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F435AEF-7A8D-1262-41C3-F4CD1CA13C3A}"/>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57A6AE45-BCAA-D9D8-FE20-E10142C138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B2F7E7E-A402-13F8-8AA9-1E3797993CB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385514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DAE6BD1-9105-B783-9B76-A29F9144CFD5}"/>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1D21984D-29F2-E820-988D-219081446DD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AAFCE01-0E6D-31CC-D27E-076B88331863}"/>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32608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A765B-B324-9D4E-2BCB-68DE2D0D086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E28C43-1EC3-D7F4-E593-225CA6080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1AECCEA-8595-470A-D669-E01F200A2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51E3C48-13EB-89CB-065B-8FC84CC6D0AE}"/>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2E7740AF-160B-32E6-9DE4-050282793D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E9A78C-880A-CF70-75C8-AA90C4267549}"/>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303989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46038A-5435-0FDF-AAB8-3E6BEB20A1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FD4B647-FE70-CA9B-1E48-5D50EB90E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44E031F-CA8F-FFC7-A4AE-8EDE510B4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492600-8047-1764-0014-840F03113235}"/>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CD1E3687-0049-F5A5-5A61-9668613B37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84CC27-D9DC-B857-64E9-AB17EE11753C}"/>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74805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CCC64D-7985-A807-5040-6E3476CDAE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9A22DC6-95A3-272E-EB42-6AFB7017F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7BAA08-4D2A-AA6F-F8A3-9FF43719A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fr-FR"/>
          </a:p>
        </p:txBody>
      </p:sp>
      <p:sp>
        <p:nvSpPr>
          <p:cNvPr id="5" name="Espace réservé du pied de page 4">
            <a:extLst>
              <a:ext uri="{FF2B5EF4-FFF2-40B4-BE49-F238E27FC236}">
                <a16:creationId xmlns:a16="http://schemas.microsoft.com/office/drawing/2014/main" id="{0ED3FB9D-E643-EBBD-E12A-B3B669AD0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DFC9D0D-478F-768F-5C66-290F613A37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AD7436-ADBA-43B7-9370-5627ADE4336A}" type="slidenum">
              <a:rPr lang="fr-FR" smtClean="0"/>
              <a:t>‹N°›</a:t>
            </a:fld>
            <a:endParaRPr lang="fr-FR"/>
          </a:p>
        </p:txBody>
      </p:sp>
    </p:spTree>
    <p:extLst>
      <p:ext uri="{BB962C8B-B14F-4D97-AF65-F5344CB8AC3E}">
        <p14:creationId xmlns:p14="http://schemas.microsoft.com/office/powerpoint/2010/main" val="254832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jpg"/><Relationship Id="rId10" Type="http://schemas.openxmlformats.org/officeDocument/2006/relationships/image" Target="../media/image16.png"/><Relationship Id="rId4" Type="http://schemas.openxmlformats.org/officeDocument/2006/relationships/image" Target="../media/image2.jpe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image" Target="../media/image25.png"/><Relationship Id="rId5" Type="http://schemas.openxmlformats.org/officeDocument/2006/relationships/image" Target="../media/image2.jpe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23.png"/><Relationship Id="rId12"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image" Target="../media/image31.png"/><Relationship Id="rId5" Type="http://schemas.openxmlformats.org/officeDocument/2006/relationships/image" Target="../media/image2.jpeg"/><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jpg"/><Relationship Id="rId7"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hart" Target="../charts/chart1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image" Target="../media/image45.png"/><Relationship Id="rId5" Type="http://schemas.openxmlformats.org/officeDocument/2006/relationships/image" Target="../media/image2.jpeg"/><Relationship Id="rId10" Type="http://schemas.openxmlformats.org/officeDocument/2006/relationships/image" Target="../media/image17.png"/><Relationship Id="rId4" Type="http://schemas.openxmlformats.org/officeDocument/2006/relationships/image" Target="../media/image43.pn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jp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jpe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2" name="Picture 2" descr="Offre internet rapido | Tunisie Telecom e-shop">
            <a:extLst>
              <a:ext uri="{FF2B5EF4-FFF2-40B4-BE49-F238E27FC236}">
                <a16:creationId xmlns:a16="http://schemas.microsoft.com/office/drawing/2014/main" id="{1D88DB25-2F35-9B94-4798-5E7325669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926" y="652263"/>
            <a:ext cx="2473947" cy="16049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EF92B25-F624-DD30-E530-176139A2195E}"/>
              </a:ext>
            </a:extLst>
          </p:cNvPr>
          <p:cNvSpPr txBox="1"/>
          <p:nvPr/>
        </p:nvSpPr>
        <p:spPr>
          <a:xfrm>
            <a:off x="2377761" y="2312337"/>
            <a:ext cx="7534275" cy="1354217"/>
          </a:xfrm>
          <a:prstGeom prst="rect">
            <a:avLst/>
          </a:prstGeom>
          <a:noFill/>
        </p:spPr>
        <p:txBody>
          <a:bodyPr wrap="square" rtlCol="0">
            <a:spAutoFit/>
          </a:bodyPr>
          <a:lstStyle/>
          <a:p>
            <a:pPr algn="ctr"/>
            <a:endParaRPr lang="fr-FR" dirty="0"/>
          </a:p>
          <a:p>
            <a:pPr algn="ctr"/>
            <a:r>
              <a:rPr lang="fr-FR" sz="3200" b="1" dirty="0">
                <a:solidFill>
                  <a:schemeClr val="bg2">
                    <a:lumMod val="25000"/>
                  </a:schemeClr>
                </a:solidFill>
                <a:latin typeface="Aptos Display" panose="020B0004020202020204" pitchFamily="34" charset="0"/>
              </a:rPr>
              <a:t>Benchmarking des services radio – Mission </a:t>
            </a:r>
            <a:r>
              <a:rPr lang="fr-FR" sz="3200" b="1" dirty="0" err="1">
                <a:solidFill>
                  <a:schemeClr val="bg2">
                    <a:lumMod val="25000"/>
                  </a:schemeClr>
                </a:solidFill>
                <a:latin typeface="Aptos Display" panose="020B0004020202020204" pitchFamily="34" charset="0"/>
              </a:rPr>
              <a:t>Medenine</a:t>
            </a:r>
            <a:r>
              <a:rPr lang="fr-FR" sz="3200" b="1" dirty="0">
                <a:solidFill>
                  <a:schemeClr val="bg2">
                    <a:lumMod val="25000"/>
                  </a:schemeClr>
                </a:solidFill>
                <a:latin typeface="Aptos Display" panose="020B0004020202020204" pitchFamily="34" charset="0"/>
              </a:rPr>
              <a:t>(</a:t>
            </a:r>
            <a:r>
              <a:rPr lang="fr-FR" sz="3200" b="1">
                <a:solidFill>
                  <a:schemeClr val="bg2">
                    <a:lumMod val="25000"/>
                  </a:schemeClr>
                </a:solidFill>
                <a:latin typeface="Aptos Display" panose="020B0004020202020204" pitchFamily="34" charset="0"/>
              </a:rPr>
              <a:t>Sans Djerba)</a:t>
            </a:r>
            <a:endParaRPr lang="fr-FR" sz="3200" b="1" dirty="0">
              <a:solidFill>
                <a:schemeClr val="bg2">
                  <a:lumMod val="25000"/>
                </a:schemeClr>
              </a:solidFill>
              <a:latin typeface="Aptos Display" panose="020B0004020202020204" pitchFamily="34" charset="0"/>
            </a:endParaRPr>
          </a:p>
        </p:txBody>
      </p:sp>
      <p:sp>
        <p:nvSpPr>
          <p:cNvPr id="4" name="ZoneTexte 3">
            <a:extLst>
              <a:ext uri="{FF2B5EF4-FFF2-40B4-BE49-F238E27FC236}">
                <a16:creationId xmlns:a16="http://schemas.microsoft.com/office/drawing/2014/main" id="{C875DB44-896B-0457-2713-4EF276DCC059}"/>
              </a:ext>
            </a:extLst>
          </p:cNvPr>
          <p:cNvSpPr txBox="1"/>
          <p:nvPr/>
        </p:nvSpPr>
        <p:spPr>
          <a:xfrm>
            <a:off x="4523574" y="4288536"/>
            <a:ext cx="2578608" cy="369332"/>
          </a:xfrm>
          <a:prstGeom prst="rect">
            <a:avLst/>
          </a:prstGeom>
          <a:noFill/>
        </p:spPr>
        <p:txBody>
          <a:bodyPr wrap="square" rtlCol="0">
            <a:spAutoFit/>
          </a:bodyPr>
          <a:lstStyle/>
          <a:p>
            <a:pPr algn="ctr"/>
            <a:r>
              <a:rPr lang="fr-FR" spc="-10" dirty="0">
                <a:solidFill>
                  <a:srgbClr val="414141"/>
                </a:solidFill>
                <a:latin typeface="Verdana"/>
              </a:rPr>
              <a:t>Juin 2026</a:t>
            </a:r>
          </a:p>
        </p:txBody>
      </p:sp>
      <p:sp>
        <p:nvSpPr>
          <p:cNvPr id="5" name="ZoneTexte 4">
            <a:extLst>
              <a:ext uri="{FF2B5EF4-FFF2-40B4-BE49-F238E27FC236}">
                <a16:creationId xmlns:a16="http://schemas.microsoft.com/office/drawing/2014/main" id="{6614B088-19DB-8C30-A730-E21C454B9DAE}"/>
              </a:ext>
            </a:extLst>
          </p:cNvPr>
          <p:cNvSpPr txBox="1"/>
          <p:nvPr/>
        </p:nvSpPr>
        <p:spPr>
          <a:xfrm>
            <a:off x="4140175" y="4657868"/>
            <a:ext cx="3911650" cy="523220"/>
          </a:xfrm>
          <a:prstGeom prst="rect">
            <a:avLst/>
          </a:prstGeom>
          <a:noFill/>
        </p:spPr>
        <p:txBody>
          <a:bodyPr wrap="square" rtlCol="0">
            <a:spAutoFit/>
          </a:bodyPr>
          <a:lstStyle/>
          <a:p>
            <a:r>
              <a:rPr lang="fr-FR" sz="2800" b="0" i="0" u="none" strike="noStrike" baseline="0" dirty="0">
                <a:solidFill>
                  <a:srgbClr val="000000"/>
                </a:solidFill>
                <a:latin typeface="Verdana" panose="020B0604030504040204" pitchFamily="34" charset="0"/>
              </a:rPr>
              <a:t> </a:t>
            </a:r>
            <a:r>
              <a:rPr lang="fr-FR" b="1" spc="-10" dirty="0">
                <a:solidFill>
                  <a:srgbClr val="414141"/>
                </a:solidFill>
                <a:latin typeface="Verdana"/>
              </a:rPr>
              <a:t>Benchmark effectué par </a:t>
            </a:r>
          </a:p>
        </p:txBody>
      </p:sp>
      <p:pic>
        <p:nvPicPr>
          <p:cNvPr id="13" name="Picture 4" descr="Telcotec Tunisie | LinkedIn">
            <a:extLst>
              <a:ext uri="{FF2B5EF4-FFF2-40B4-BE49-F238E27FC236}">
                <a16:creationId xmlns:a16="http://schemas.microsoft.com/office/drawing/2014/main" id="{75DAB3C2-49B8-6A4A-98CD-3D1CBCC44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052" y="5181088"/>
            <a:ext cx="1216152" cy="1100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2004D-DEB8-F764-15BE-4BBD33545FD5}"/>
            </a:ext>
          </a:extLst>
        </p:cNvPr>
        <p:cNvGrpSpPr/>
        <p:nvPr/>
      </p:nvGrpSpPr>
      <p:grpSpPr>
        <a:xfrm>
          <a:off x="0" y="0"/>
          <a:ext cx="0" cy="0"/>
          <a:chOff x="0" y="0"/>
          <a:chExt cx="0" cy="0"/>
        </a:xfrm>
      </p:grpSpPr>
      <p:pic>
        <p:nvPicPr>
          <p:cNvPr id="7" name="object 7">
            <a:extLst>
              <a:ext uri="{FF2B5EF4-FFF2-40B4-BE49-F238E27FC236}">
                <a16:creationId xmlns:a16="http://schemas.microsoft.com/office/drawing/2014/main" id="{719F58EF-7A7D-FAEE-0DFF-DE086893D510}"/>
              </a:ext>
            </a:extLst>
          </p:cNvPr>
          <p:cNvPicPr/>
          <p:nvPr/>
        </p:nvPicPr>
        <p:blipFill>
          <a:blip r:embed="rId2" cstate="print"/>
          <a:stretch>
            <a:fillRect/>
          </a:stretch>
        </p:blipFill>
        <p:spPr>
          <a:xfrm>
            <a:off x="2270984" y="3300905"/>
            <a:ext cx="7500931" cy="3274686"/>
          </a:xfrm>
          <a:prstGeom prst="rect">
            <a:avLst/>
          </a:prstGeom>
        </p:spPr>
      </p:pic>
      <p:pic>
        <p:nvPicPr>
          <p:cNvPr id="8" name="object 20">
            <a:extLst>
              <a:ext uri="{FF2B5EF4-FFF2-40B4-BE49-F238E27FC236}">
                <a16:creationId xmlns:a16="http://schemas.microsoft.com/office/drawing/2014/main" id="{21E7A3F3-9CF9-04D5-B1DF-D625214D3A36}"/>
              </a:ext>
            </a:extLst>
          </p:cNvPr>
          <p:cNvPicPr/>
          <p:nvPr/>
        </p:nvPicPr>
        <p:blipFill>
          <a:blip r:embed="rId3" cstate="print"/>
          <a:stretch>
            <a:fillRect/>
          </a:stretch>
        </p:blipFill>
        <p:spPr>
          <a:xfrm>
            <a:off x="8064984" y="3573910"/>
            <a:ext cx="1076519" cy="1096591"/>
          </a:xfrm>
          <a:prstGeom prst="rect">
            <a:avLst/>
          </a:prstGeom>
        </p:spPr>
      </p:pic>
      <p:pic>
        <p:nvPicPr>
          <p:cNvPr id="18" name="Picture 4" descr="Telcotec Tunisie | LinkedIn">
            <a:extLst>
              <a:ext uri="{FF2B5EF4-FFF2-40B4-BE49-F238E27FC236}">
                <a16:creationId xmlns:a16="http://schemas.microsoft.com/office/drawing/2014/main" id="{A0D092FD-2105-FD6C-3120-F30106092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21219B3A-F353-F2CB-B1FC-822B80096FAB}"/>
              </a:ext>
            </a:extLst>
          </p:cNvPr>
          <p:cNvPicPr/>
          <p:nvPr/>
        </p:nvPicPr>
        <p:blipFill>
          <a:blip r:embed="rId5"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D35535B-2E80-7DAA-F86E-94D7961DCF43}"/>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Classement par KPI </a:t>
            </a:r>
          </a:p>
        </p:txBody>
      </p:sp>
      <p:pic>
        <p:nvPicPr>
          <p:cNvPr id="11" name="object 18">
            <a:extLst>
              <a:ext uri="{FF2B5EF4-FFF2-40B4-BE49-F238E27FC236}">
                <a16:creationId xmlns:a16="http://schemas.microsoft.com/office/drawing/2014/main" id="{696EC6AB-FECF-FC6B-8F32-268819CF71EB}"/>
              </a:ext>
            </a:extLst>
          </p:cNvPr>
          <p:cNvPicPr/>
          <p:nvPr/>
        </p:nvPicPr>
        <p:blipFill>
          <a:blip r:embed="rId6" cstate="print"/>
          <a:stretch>
            <a:fillRect/>
          </a:stretch>
        </p:blipFill>
        <p:spPr>
          <a:xfrm>
            <a:off x="5303299" y="2287294"/>
            <a:ext cx="1791197" cy="1681130"/>
          </a:xfrm>
          <a:prstGeom prst="rect">
            <a:avLst/>
          </a:prstGeom>
        </p:spPr>
      </p:pic>
      <p:pic>
        <p:nvPicPr>
          <p:cNvPr id="12" name="object 21">
            <a:extLst>
              <a:ext uri="{FF2B5EF4-FFF2-40B4-BE49-F238E27FC236}">
                <a16:creationId xmlns:a16="http://schemas.microsoft.com/office/drawing/2014/main" id="{DA168F6B-1D13-01A0-3217-9260DABC621E}"/>
              </a:ext>
            </a:extLst>
          </p:cNvPr>
          <p:cNvPicPr/>
          <p:nvPr/>
        </p:nvPicPr>
        <p:blipFill>
          <a:blip r:embed="rId7" cstate="print"/>
          <a:stretch>
            <a:fillRect/>
          </a:stretch>
        </p:blipFill>
        <p:spPr>
          <a:xfrm>
            <a:off x="3076824" y="3254975"/>
            <a:ext cx="1050294" cy="1102285"/>
          </a:xfrm>
          <a:prstGeom prst="rect">
            <a:avLst/>
          </a:prstGeom>
        </p:spPr>
      </p:pic>
      <p:pic>
        <p:nvPicPr>
          <p:cNvPr id="25" name="Picture 8">
            <a:extLst>
              <a:ext uri="{FF2B5EF4-FFF2-40B4-BE49-F238E27FC236}">
                <a16:creationId xmlns:a16="http://schemas.microsoft.com/office/drawing/2014/main" id="{88A1646B-85CC-98DC-0CCB-BD0E086F76D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734479" y="2918374"/>
            <a:ext cx="928836" cy="528757"/>
          </a:xfrm>
          <a:prstGeom prst="rect">
            <a:avLst/>
          </a:prstGeom>
        </p:spPr>
      </p:pic>
      <p:sp>
        <p:nvSpPr>
          <p:cNvPr id="10" name="ZoneTexte 9">
            <a:extLst>
              <a:ext uri="{FF2B5EF4-FFF2-40B4-BE49-F238E27FC236}">
                <a16:creationId xmlns:a16="http://schemas.microsoft.com/office/drawing/2014/main" id="{8D5C58CF-ABB2-866E-2A78-5DC0EFF50354}"/>
              </a:ext>
            </a:extLst>
          </p:cNvPr>
          <p:cNvSpPr txBox="1"/>
          <p:nvPr/>
        </p:nvSpPr>
        <p:spPr>
          <a:xfrm>
            <a:off x="420150" y="1296144"/>
            <a:ext cx="8465602" cy="400110"/>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2000" dirty="0">
                <a:solidFill>
                  <a:schemeClr val="bg2">
                    <a:lumMod val="25000"/>
                  </a:schemeClr>
                </a:solidFill>
                <a:latin typeface="Aptos Display" panose="020B0004020202020204" pitchFamily="34" charset="0"/>
              </a:rPr>
              <a:t>Tunisie Telecom figure au 3ème rang pour la région </a:t>
            </a:r>
            <a:r>
              <a:rPr lang="fr-FR" sz="2000" dirty="0" err="1">
                <a:solidFill>
                  <a:schemeClr val="bg2">
                    <a:lumMod val="25000"/>
                  </a:schemeClr>
                </a:solidFill>
                <a:latin typeface="Aptos Display" panose="020B0004020202020204" pitchFamily="34" charset="0"/>
              </a:rPr>
              <a:t>Medenine</a:t>
            </a:r>
            <a:r>
              <a:rPr lang="fr-FR" sz="2000" dirty="0">
                <a:solidFill>
                  <a:schemeClr val="bg2">
                    <a:lumMod val="25000"/>
                  </a:schemeClr>
                </a:solidFill>
                <a:latin typeface="Aptos Display" panose="020B0004020202020204" pitchFamily="34" charset="0"/>
              </a:rPr>
              <a:t>.</a:t>
            </a:r>
          </a:p>
        </p:txBody>
      </p:sp>
      <p:sp>
        <p:nvSpPr>
          <p:cNvPr id="3" name="Espace réservé du numéro de diapositive 2">
            <a:extLst>
              <a:ext uri="{FF2B5EF4-FFF2-40B4-BE49-F238E27FC236}">
                <a16:creationId xmlns:a16="http://schemas.microsoft.com/office/drawing/2014/main" id="{11E37FB2-2064-D515-3E99-35F7D50F68E8}"/>
              </a:ext>
            </a:extLst>
          </p:cNvPr>
          <p:cNvSpPr>
            <a:spLocks noGrp="1"/>
          </p:cNvSpPr>
          <p:nvPr>
            <p:ph type="sldNum" sz="quarter" idx="12"/>
          </p:nvPr>
        </p:nvSpPr>
        <p:spPr/>
        <p:txBody>
          <a:bodyPr/>
          <a:lstStyle/>
          <a:p>
            <a:fld id="{B2AD7436-ADBA-43B7-9370-5627ADE4336A}" type="slidenum">
              <a:rPr lang="fr-FR" smtClean="0"/>
              <a:t>10</a:t>
            </a:fld>
            <a:endParaRPr lang="fr-FR"/>
          </a:p>
        </p:txBody>
      </p:sp>
      <p:sp>
        <p:nvSpPr>
          <p:cNvPr id="15" name="ZoneTexte 14">
            <a:extLst>
              <a:ext uri="{FF2B5EF4-FFF2-40B4-BE49-F238E27FC236}">
                <a16:creationId xmlns:a16="http://schemas.microsoft.com/office/drawing/2014/main" id="{77D2DA89-F606-AAF4-4A1B-427D4B023722}"/>
              </a:ext>
            </a:extLst>
          </p:cNvPr>
          <p:cNvSpPr txBox="1"/>
          <p:nvPr/>
        </p:nvSpPr>
        <p:spPr>
          <a:xfrm>
            <a:off x="5723962" y="3876257"/>
            <a:ext cx="928835"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13/24</a:t>
            </a:r>
          </a:p>
        </p:txBody>
      </p:sp>
      <p:sp>
        <p:nvSpPr>
          <p:cNvPr id="16" name="ZoneTexte 15">
            <a:extLst>
              <a:ext uri="{FF2B5EF4-FFF2-40B4-BE49-F238E27FC236}">
                <a16:creationId xmlns:a16="http://schemas.microsoft.com/office/drawing/2014/main" id="{DDD4F4DB-22A7-0DF8-DEDD-9BB318ECB9B4}"/>
              </a:ext>
            </a:extLst>
          </p:cNvPr>
          <p:cNvSpPr txBox="1"/>
          <p:nvPr/>
        </p:nvSpPr>
        <p:spPr>
          <a:xfrm>
            <a:off x="3227046" y="4245589"/>
            <a:ext cx="794447"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8/24</a:t>
            </a:r>
          </a:p>
        </p:txBody>
      </p:sp>
      <p:pic>
        <p:nvPicPr>
          <p:cNvPr id="28" name="Image 27" descr="Une image contenant orange, texte, Police, Graphique&#10;&#10;Le contenu généré par l’IA peut être incorrect.">
            <a:extLst>
              <a:ext uri="{FF2B5EF4-FFF2-40B4-BE49-F238E27FC236}">
                <a16:creationId xmlns:a16="http://schemas.microsoft.com/office/drawing/2014/main" id="{1BCDFEA4-33FE-7C29-FE60-6723307DE33F}"/>
              </a:ext>
            </a:extLst>
          </p:cNvPr>
          <p:cNvPicPr>
            <a:picLocks noChangeAspect="1"/>
          </p:cNvPicPr>
          <p:nvPr/>
        </p:nvPicPr>
        <p:blipFill>
          <a:blip r:embed="rId9"/>
          <a:stretch>
            <a:fillRect/>
          </a:stretch>
        </p:blipFill>
        <p:spPr>
          <a:xfrm>
            <a:off x="3369669" y="3598707"/>
            <a:ext cx="416731" cy="414819"/>
          </a:xfrm>
          <a:prstGeom prst="rect">
            <a:avLst/>
          </a:prstGeom>
        </p:spPr>
      </p:pic>
      <p:sp>
        <p:nvSpPr>
          <p:cNvPr id="17" name="ZoneTexte 16">
            <a:extLst>
              <a:ext uri="{FF2B5EF4-FFF2-40B4-BE49-F238E27FC236}">
                <a16:creationId xmlns:a16="http://schemas.microsoft.com/office/drawing/2014/main" id="{7FA449BA-861A-1918-DF93-D9390976386D}"/>
              </a:ext>
            </a:extLst>
          </p:cNvPr>
          <p:cNvSpPr txBox="1"/>
          <p:nvPr/>
        </p:nvSpPr>
        <p:spPr>
          <a:xfrm>
            <a:off x="8259613" y="4629850"/>
            <a:ext cx="701974" cy="400110"/>
          </a:xfrm>
          <a:prstGeom prst="rect">
            <a:avLst/>
          </a:prstGeom>
          <a:noFill/>
        </p:spPr>
        <p:txBody>
          <a:bodyPr wrap="square" rtlCol="0">
            <a:spAutoFit/>
          </a:bodyPr>
          <a:lstStyle/>
          <a:p>
            <a:pPr algn="ctr"/>
            <a:r>
              <a:rPr lang="fr-FR" sz="2000" dirty="0">
                <a:solidFill>
                  <a:schemeClr val="bg2">
                    <a:lumMod val="25000"/>
                  </a:schemeClr>
                </a:solidFill>
                <a:latin typeface="Aptos Display" panose="020B0004020202020204" pitchFamily="34" charset="0"/>
              </a:rPr>
              <a:t>6/24</a:t>
            </a:r>
          </a:p>
        </p:txBody>
      </p:sp>
      <p:pic>
        <p:nvPicPr>
          <p:cNvPr id="27" name="Picture 2">
            <a:extLst>
              <a:ext uri="{FF2B5EF4-FFF2-40B4-BE49-F238E27FC236}">
                <a16:creationId xmlns:a16="http://schemas.microsoft.com/office/drawing/2014/main" id="{DD1CC4EA-713C-7425-3D35-302D936EBC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14763" y="3921279"/>
            <a:ext cx="827964" cy="484337"/>
          </a:xfrm>
          <a:prstGeom prst="rect">
            <a:avLst/>
          </a:prstGeom>
        </p:spPr>
      </p:pic>
    </p:spTree>
    <p:extLst>
      <p:ext uri="{BB962C8B-B14F-4D97-AF65-F5344CB8AC3E}">
        <p14:creationId xmlns:p14="http://schemas.microsoft.com/office/powerpoint/2010/main" val="2587001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4AFD1-99CE-A9C5-F6B0-63FBFD1F260F}"/>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49CFB1C5-E4BA-1AAB-22F2-83C29C9C5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45428E9-002A-E557-899C-10E35AABC2F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DB4700B5-116B-D4C4-E4F0-35A0E84AE57F}"/>
              </a:ext>
            </a:extLst>
          </p:cNvPr>
          <p:cNvSpPr txBox="1"/>
          <p:nvPr/>
        </p:nvSpPr>
        <p:spPr>
          <a:xfrm>
            <a:off x="839755" y="273560"/>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Classement par indicateur de performance </a:t>
            </a:r>
          </a:p>
        </p:txBody>
      </p:sp>
      <p:sp>
        <p:nvSpPr>
          <p:cNvPr id="4" name="Espace réservé du numéro de diapositive 3">
            <a:extLst>
              <a:ext uri="{FF2B5EF4-FFF2-40B4-BE49-F238E27FC236}">
                <a16:creationId xmlns:a16="http://schemas.microsoft.com/office/drawing/2014/main" id="{105FBB48-3593-200A-3E45-ED7665F4DBFA}"/>
              </a:ext>
            </a:extLst>
          </p:cNvPr>
          <p:cNvSpPr>
            <a:spLocks noGrp="1"/>
          </p:cNvSpPr>
          <p:nvPr>
            <p:ph type="sldNum" sz="quarter" idx="12"/>
          </p:nvPr>
        </p:nvSpPr>
        <p:spPr/>
        <p:txBody>
          <a:bodyPr/>
          <a:lstStyle/>
          <a:p>
            <a:fld id="{B2AD7436-ADBA-43B7-9370-5627ADE4336A}" type="slidenum">
              <a:rPr lang="fr-FR" smtClean="0"/>
              <a:t>11</a:t>
            </a:fld>
            <a:endParaRPr lang="fr-FR"/>
          </a:p>
        </p:txBody>
      </p:sp>
      <p:sp>
        <p:nvSpPr>
          <p:cNvPr id="2" name="ZoneTexte 1">
            <a:extLst>
              <a:ext uri="{FF2B5EF4-FFF2-40B4-BE49-F238E27FC236}">
                <a16:creationId xmlns:a16="http://schemas.microsoft.com/office/drawing/2014/main" id="{BC640DE7-8BAF-D21A-8F2F-AFFE02211625}"/>
              </a:ext>
            </a:extLst>
          </p:cNvPr>
          <p:cNvSpPr txBox="1"/>
          <p:nvPr/>
        </p:nvSpPr>
        <p:spPr>
          <a:xfrm>
            <a:off x="332339" y="1072471"/>
            <a:ext cx="11405571" cy="646331"/>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b="0" i="0" u="none" strike="noStrike" baseline="0">
                <a:solidFill>
                  <a:schemeClr val="bg2">
                    <a:lumMod val="25000"/>
                  </a:schemeClr>
                </a:solidFill>
                <a:latin typeface="Aptos Display" panose="020B0004020202020204" pitchFamily="34" charset="0"/>
              </a:defRPr>
            </a:lvl1pPr>
          </a:lstStyle>
          <a:p>
            <a:r>
              <a:rPr lang="fr-FR" dirty="0"/>
              <a:t> TT affiche de bonnes performances en taux de succès HTTP (4G et 5G) et </a:t>
            </a:r>
            <a:r>
              <a:rPr lang="fr-FR" dirty="0" err="1"/>
              <a:t>lattency</a:t>
            </a:r>
            <a:r>
              <a:rPr lang="fr-FR" dirty="0"/>
              <a:t>, mais des axes d'amélioration persistent sur la qualité voix (MOS), la couverture 4G et débit.</a:t>
            </a:r>
            <a:endParaRPr lang="fr-FR" sz="2000" dirty="0"/>
          </a:p>
        </p:txBody>
      </p:sp>
      <p:pic>
        <p:nvPicPr>
          <p:cNvPr id="6" name="Image 5">
            <a:extLst>
              <a:ext uri="{FF2B5EF4-FFF2-40B4-BE49-F238E27FC236}">
                <a16:creationId xmlns:a16="http://schemas.microsoft.com/office/drawing/2014/main" id="{F03F7CCF-68E7-5C34-5BFD-8EA535742FAE}"/>
              </a:ext>
            </a:extLst>
          </p:cNvPr>
          <p:cNvPicPr>
            <a:picLocks noChangeAspect="1"/>
          </p:cNvPicPr>
          <p:nvPr/>
        </p:nvPicPr>
        <p:blipFill>
          <a:blip r:embed="rId4"/>
          <a:stretch>
            <a:fillRect/>
          </a:stretch>
        </p:blipFill>
        <p:spPr>
          <a:xfrm>
            <a:off x="2613136" y="1718802"/>
            <a:ext cx="7064588" cy="5139198"/>
          </a:xfrm>
          <a:prstGeom prst="rect">
            <a:avLst/>
          </a:prstGeom>
        </p:spPr>
      </p:pic>
    </p:spTree>
    <p:extLst>
      <p:ext uri="{BB962C8B-B14F-4D97-AF65-F5344CB8AC3E}">
        <p14:creationId xmlns:p14="http://schemas.microsoft.com/office/powerpoint/2010/main" val="75849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602ADE75-DDE1-DEFF-D43D-AD12EE60F848}"/>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BF779FEB-0345-A8CB-7E23-72DD652B9568}"/>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F2453001-A76A-6132-AF7C-11C44FD12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33A0873B-4673-D7C0-645A-BA4A79BE23DA}"/>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E6D1995C-2FBB-7994-13C8-E5DC78B9A8C5}"/>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8348B7C0-53D9-F81F-7339-68B3AD4B9B84}"/>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E30DEB76-B8A0-9E8A-0B7F-0D0DBA274774}"/>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C1939FC0-36C6-9A94-5E8E-74F73A622405}"/>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BC69FDD0-37D0-268A-E663-630402967684}"/>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D122ADC1-DFDC-992D-6354-F0782DBA8E5D}"/>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FBE441A9-683B-CD46-013A-C2A052CB6E76}"/>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E4791649-4702-F770-92A5-E6A96DDBD15B}"/>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F6C31643-1526-5E27-DDA2-4B2E2D061DBD}"/>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D11427B6-1668-1DA1-BDDA-FEE83FC1EAB0}"/>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D9083443-B871-9864-AB41-D5575A400C19}"/>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E44D9062-B4C9-B909-256B-07E6B1122F3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94DA4FE4-F191-09A6-4AF8-5BAFA4EC8FC8}"/>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364CC950-2100-BDE5-5259-F7E29CA1F5BB}"/>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5EAF3C20-5ADE-31CE-3F8E-B75AB92123D7}"/>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31E6CB9B-DD67-B8E0-8C5A-46542F30CBC3}"/>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D43D15D7-708B-28A2-E0C6-1F3BCD7D3B40}"/>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4C2F524B-E4BF-0655-1877-BC9E490F1988}"/>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33142D84-B358-5516-766F-D9CD7D90D1C8}"/>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3AF85FD5-182C-0BE2-37C5-CB248C7B97B2}"/>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D873B32A-FE61-57E8-40DC-5810A9F968A4}"/>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A6782457-AAE8-EDE5-C0BF-65F03AE728CE}"/>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892AC0D6-437B-0AB9-E396-63288FACCEB0}"/>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DEF1027A-53B3-329B-3628-8AD40B03F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1D05A8-4E15-D6DF-584A-88B6EEBF1E2A}"/>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91BD2AA-7CDC-C8E9-9323-49CFE1336F5C}"/>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F3C709D3-9729-B173-A9C7-16A4DE431ED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510D7274-25BB-C83E-B287-9C3887473661}"/>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Couverture Radio</a:t>
            </a:r>
          </a:p>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KPIs Voix</a:t>
            </a:r>
          </a:p>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KPIs Data</a:t>
            </a:r>
          </a:p>
        </p:txBody>
      </p:sp>
    </p:spTree>
    <p:extLst>
      <p:ext uri="{BB962C8B-B14F-4D97-AF65-F5344CB8AC3E}">
        <p14:creationId xmlns:p14="http://schemas.microsoft.com/office/powerpoint/2010/main" val="190365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B07B499A-A723-3A1B-B347-D0D4EA9AB50B}"/>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CCF4B5F8-31AA-39B5-11CD-25E8C005B3ED}"/>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E5D1B4FC-DE16-A71F-D135-70A8B0BB0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EABB23EB-E78C-63F9-8310-599739FC5544}"/>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9A68993B-822A-6C79-3E3F-9030B34E5A98}"/>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00314ABA-AFE0-F6C9-924B-ADB010FDC6DA}"/>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89F464DF-E98B-F782-D46D-26734CE99B4D}"/>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5A040584-8F1B-2216-A38F-FCB1A8346B88}"/>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A5227051-F9AF-4769-4FA4-D0F7F5379521}"/>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4E93667D-48DF-A38A-E6BB-1F0E4F522932}"/>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C5A2A5A2-115D-9225-128E-96D12D81DC05}"/>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78624678-49E5-02ED-5445-A829FAEEB406}"/>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B463C4CB-4E8F-07E1-14C5-F63128F09F68}"/>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D00CBB1C-678F-0107-1275-87125132016B}"/>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77B4BF21-F000-3A54-6BBB-3016B63C5519}"/>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9F9A3668-24B8-CCA9-09E8-3654FE757A6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DF516BE5-6F47-1C5D-234A-60943F97CF11}"/>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52E32F09-1258-53E6-9458-4BF37D8987EC}"/>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6DCB2F90-739A-CF01-28F9-2119AD1C9301}"/>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2112BAA3-0AB1-444B-59E8-93F26F91332D}"/>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1ABB90FD-5796-1208-66BB-CD6C31B91E48}"/>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200F56E0-D78F-4936-D72B-1C38E91A414C}"/>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4CCFA905-0B11-103E-45E7-9386981FB30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46E18B43-BDA5-67C9-C77F-C7EE5459E141}"/>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088F1699-A0B9-D53E-DB4F-4098FCB3AFF5}"/>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C5B7C7FC-90E6-A2E0-5F59-31A1B712B1AF}"/>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B742D500-0E0F-E1ED-EF26-5DCB57339C0C}"/>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DC6C04A3-059D-625B-5D2F-FA030959C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00C47982-FEB0-11D5-3A45-9948BB21D3D7}"/>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20A1FB8-E600-5620-94CB-E88EF0AD83EB}"/>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379447E3-0C84-413E-5510-8A20E61C8EBE}"/>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4A134A35-0C24-40C9-7D8C-7A8F8B508A4F}"/>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b="1" u="sng" dirty="0">
                <a:solidFill>
                  <a:srgbClr val="414141"/>
                </a:solidFill>
                <a:latin typeface="Verdana"/>
              </a:rPr>
              <a:t>Couverture Radio</a:t>
            </a:r>
          </a:p>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KPIs Voix</a:t>
            </a:r>
          </a:p>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KPIs Data</a:t>
            </a:r>
          </a:p>
        </p:txBody>
      </p:sp>
    </p:spTree>
    <p:extLst>
      <p:ext uri="{BB962C8B-B14F-4D97-AF65-F5344CB8AC3E}">
        <p14:creationId xmlns:p14="http://schemas.microsoft.com/office/powerpoint/2010/main" val="2445210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8B01-3F8C-44B8-5AA0-C2D4B6C5ECF6}"/>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4A04156-0492-EF0D-E8F4-A90E94E28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F74DA970-E33B-A741-F906-9B670EE5222D}"/>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082ADCE-F725-C22A-2AA9-994069BCD221}"/>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de la couverture</a:t>
            </a:r>
          </a:p>
        </p:txBody>
      </p:sp>
      <p:sp>
        <p:nvSpPr>
          <p:cNvPr id="2" name="ZoneTexte 1">
            <a:extLst>
              <a:ext uri="{FF2B5EF4-FFF2-40B4-BE49-F238E27FC236}">
                <a16:creationId xmlns:a16="http://schemas.microsoft.com/office/drawing/2014/main" id="{D8F6ED91-25D9-BEC5-1C18-0E216ECC194C}"/>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sp>
        <p:nvSpPr>
          <p:cNvPr id="4" name="Rectangle : coins arrondis 3">
            <a:extLst>
              <a:ext uri="{FF2B5EF4-FFF2-40B4-BE49-F238E27FC236}">
                <a16:creationId xmlns:a16="http://schemas.microsoft.com/office/drawing/2014/main" id="{1F4FC477-A5EF-6E09-5F73-4429D7D6AE00}"/>
              </a:ext>
            </a:extLst>
          </p:cNvPr>
          <p:cNvSpPr/>
          <p:nvPr/>
        </p:nvSpPr>
        <p:spPr>
          <a:xfrm>
            <a:off x="294260" y="214093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2G</a:t>
            </a:r>
          </a:p>
        </p:txBody>
      </p:sp>
      <p:cxnSp>
        <p:nvCxnSpPr>
          <p:cNvPr id="9" name="Connecteur droit 8">
            <a:extLst>
              <a:ext uri="{FF2B5EF4-FFF2-40B4-BE49-F238E27FC236}">
                <a16:creationId xmlns:a16="http://schemas.microsoft.com/office/drawing/2014/main" id="{53EF023D-7FBE-DD8B-5B6F-3ECD08DB5CFE}"/>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4F273725-4C01-DD72-609F-57A4FECAB669}"/>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1" name="Connecteur droit 10">
            <a:extLst>
              <a:ext uri="{FF2B5EF4-FFF2-40B4-BE49-F238E27FC236}">
                <a16:creationId xmlns:a16="http://schemas.microsoft.com/office/drawing/2014/main" id="{1D552225-B932-2577-56AA-40A967E8EB7C}"/>
              </a:ext>
            </a:extLst>
          </p:cNvPr>
          <p:cNvCxnSpPr>
            <a:cxnSpLocks/>
          </p:cNvCxnSpPr>
          <p:nvPr/>
        </p:nvCxnSpPr>
        <p:spPr>
          <a:xfrm>
            <a:off x="2872441" y="1863028"/>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068E5C64-5E83-8949-C0A4-4F175822ED46}"/>
              </a:ext>
            </a:extLst>
          </p:cNvPr>
          <p:cNvSpPr txBox="1"/>
          <p:nvPr/>
        </p:nvSpPr>
        <p:spPr>
          <a:xfrm>
            <a:off x="2084207" y="1942511"/>
            <a:ext cx="6281246"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1éme place en termes de couverture 2G</a:t>
            </a:r>
          </a:p>
        </p:txBody>
      </p:sp>
      <p:sp>
        <p:nvSpPr>
          <p:cNvPr id="16" name="ZoneTexte 15">
            <a:extLst>
              <a:ext uri="{FF2B5EF4-FFF2-40B4-BE49-F238E27FC236}">
                <a16:creationId xmlns:a16="http://schemas.microsoft.com/office/drawing/2014/main" id="{49E10E77-67C5-1CDE-B453-072A36A95D1E}"/>
              </a:ext>
            </a:extLst>
          </p:cNvPr>
          <p:cNvSpPr txBox="1"/>
          <p:nvPr/>
        </p:nvSpPr>
        <p:spPr>
          <a:xfrm>
            <a:off x="2260511" y="2286816"/>
            <a:ext cx="5360325" cy="954107"/>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Les deux opérateurs TT et OO assurent une couverture </a:t>
            </a:r>
            <a:r>
              <a:rPr lang="fr-FR" sz="1400" dirty="0" err="1">
                <a:solidFill>
                  <a:schemeClr val="bg2">
                    <a:lumMod val="25000"/>
                  </a:schemeClr>
                </a:solidFill>
                <a:latin typeface="Aptos Display" panose="020B0004020202020204" pitchFamily="34" charset="0"/>
              </a:rPr>
              <a:t>Outdoor</a:t>
            </a:r>
            <a:r>
              <a:rPr lang="fr-FR" sz="1400" dirty="0">
                <a:solidFill>
                  <a:schemeClr val="bg2">
                    <a:lumMod val="25000"/>
                  </a:schemeClr>
                </a:solidFill>
                <a:latin typeface="Aptos Display" panose="020B0004020202020204" pitchFamily="34" charset="0"/>
              </a:rPr>
              <a:t> comparable, avec des taux d’échantillons &gt;-87 dBm de </a:t>
            </a:r>
            <a:r>
              <a:rPr lang="fr-FR" sz="1400" b="1" dirty="0">
                <a:solidFill>
                  <a:schemeClr val="bg2">
                    <a:lumMod val="25000"/>
                  </a:schemeClr>
                </a:solidFill>
                <a:latin typeface="Aptos Display" panose="020B0004020202020204" pitchFamily="34" charset="0"/>
              </a:rPr>
              <a:t>89,07 %</a:t>
            </a:r>
            <a:r>
              <a:rPr lang="fr-FR" sz="1400" dirty="0">
                <a:solidFill>
                  <a:schemeClr val="bg2">
                    <a:lumMod val="25000"/>
                  </a:schemeClr>
                </a:solidFill>
                <a:latin typeface="Aptos Display" panose="020B0004020202020204" pitchFamily="34" charset="0"/>
              </a:rPr>
              <a:t> pour TT et </a:t>
            </a:r>
            <a:r>
              <a:rPr lang="fr-FR" sz="1400" b="1" dirty="0">
                <a:solidFill>
                  <a:schemeClr val="bg2">
                    <a:lumMod val="25000"/>
                  </a:schemeClr>
                </a:solidFill>
                <a:latin typeface="Aptos Display" panose="020B0004020202020204" pitchFamily="34" charset="0"/>
              </a:rPr>
              <a:t>91,96 %</a:t>
            </a:r>
            <a:r>
              <a:rPr lang="fr-FR" sz="1400" dirty="0">
                <a:solidFill>
                  <a:schemeClr val="bg2">
                    <a:lumMod val="25000"/>
                  </a:schemeClr>
                </a:solidFill>
                <a:latin typeface="Aptos Display" panose="020B0004020202020204" pitchFamily="34" charset="0"/>
              </a:rPr>
              <a:t> pour OO. En revanche, Orange affiche un taux plus faible de </a:t>
            </a:r>
            <a:r>
              <a:rPr lang="fr-FR" sz="1400" b="1" dirty="0">
                <a:solidFill>
                  <a:schemeClr val="bg2">
                    <a:lumMod val="25000"/>
                  </a:schemeClr>
                </a:solidFill>
                <a:latin typeface="Aptos Display" panose="020B0004020202020204" pitchFamily="34" charset="0"/>
              </a:rPr>
              <a:t>47,24 %.</a:t>
            </a:r>
          </a:p>
        </p:txBody>
      </p:sp>
      <p:sp>
        <p:nvSpPr>
          <p:cNvPr id="17" name="Rectangle : coins arrondis 16">
            <a:extLst>
              <a:ext uri="{FF2B5EF4-FFF2-40B4-BE49-F238E27FC236}">
                <a16:creationId xmlns:a16="http://schemas.microsoft.com/office/drawing/2014/main" id="{9E7780C6-9409-15D0-7941-85859D2BCB1D}"/>
              </a:ext>
            </a:extLst>
          </p:cNvPr>
          <p:cNvSpPr/>
          <p:nvPr/>
        </p:nvSpPr>
        <p:spPr>
          <a:xfrm>
            <a:off x="306943" y="3697546"/>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3G</a:t>
            </a:r>
          </a:p>
        </p:txBody>
      </p:sp>
      <p:sp>
        <p:nvSpPr>
          <p:cNvPr id="20" name="ZoneTexte 19">
            <a:extLst>
              <a:ext uri="{FF2B5EF4-FFF2-40B4-BE49-F238E27FC236}">
                <a16:creationId xmlns:a16="http://schemas.microsoft.com/office/drawing/2014/main" id="{E5A8C27A-4798-DC18-D883-A9C7C69BF35D}"/>
              </a:ext>
            </a:extLst>
          </p:cNvPr>
          <p:cNvSpPr txBox="1"/>
          <p:nvPr/>
        </p:nvSpPr>
        <p:spPr>
          <a:xfrm>
            <a:off x="2176053" y="3470808"/>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3éme place en termes de couverture 3G</a:t>
            </a:r>
          </a:p>
        </p:txBody>
      </p:sp>
      <p:sp>
        <p:nvSpPr>
          <p:cNvPr id="22" name="ZoneTexte 21">
            <a:extLst>
              <a:ext uri="{FF2B5EF4-FFF2-40B4-BE49-F238E27FC236}">
                <a16:creationId xmlns:a16="http://schemas.microsoft.com/office/drawing/2014/main" id="{1182E2CE-8CC7-48B7-0F89-66160D2E9276}"/>
              </a:ext>
            </a:extLst>
          </p:cNvPr>
          <p:cNvSpPr txBox="1"/>
          <p:nvPr/>
        </p:nvSpPr>
        <p:spPr>
          <a:xfrm>
            <a:off x="2260511" y="3796011"/>
            <a:ext cx="5610030" cy="954107"/>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Les deux opérateurs OO et OR assurent une couverture </a:t>
            </a:r>
            <a:r>
              <a:rPr lang="fr-FR" sz="1400" dirty="0" err="1">
                <a:solidFill>
                  <a:schemeClr val="bg2">
                    <a:lumMod val="25000"/>
                  </a:schemeClr>
                </a:solidFill>
                <a:latin typeface="Aptos Display" panose="020B0004020202020204" pitchFamily="34" charset="0"/>
              </a:rPr>
              <a:t>Outdoor</a:t>
            </a:r>
            <a:r>
              <a:rPr lang="fr-FR" sz="1400" dirty="0">
                <a:solidFill>
                  <a:schemeClr val="bg2">
                    <a:lumMod val="25000"/>
                  </a:schemeClr>
                </a:solidFill>
                <a:latin typeface="Aptos Display" panose="020B0004020202020204" pitchFamily="34" charset="0"/>
              </a:rPr>
              <a:t> globalement comparable, avec des taux d’échantillons présentant un RSRP &gt; à -90 dBm de </a:t>
            </a:r>
            <a:r>
              <a:rPr lang="fr-FR" sz="1400" b="1" dirty="0">
                <a:solidFill>
                  <a:schemeClr val="bg2">
                    <a:lumMod val="25000"/>
                  </a:schemeClr>
                </a:solidFill>
                <a:latin typeface="Aptos Display" panose="020B0004020202020204" pitchFamily="34" charset="0"/>
              </a:rPr>
              <a:t>88,22 %</a:t>
            </a:r>
            <a:r>
              <a:rPr lang="fr-FR" sz="1400" dirty="0">
                <a:solidFill>
                  <a:schemeClr val="bg2">
                    <a:lumMod val="25000"/>
                  </a:schemeClr>
                </a:solidFill>
                <a:latin typeface="Aptos Display" panose="020B0004020202020204" pitchFamily="34" charset="0"/>
              </a:rPr>
              <a:t> et </a:t>
            </a:r>
            <a:r>
              <a:rPr lang="fr-FR" sz="1400" b="1" dirty="0">
                <a:solidFill>
                  <a:schemeClr val="bg2">
                    <a:lumMod val="25000"/>
                  </a:schemeClr>
                </a:solidFill>
                <a:latin typeface="Aptos Display" panose="020B0004020202020204" pitchFamily="34" charset="0"/>
              </a:rPr>
              <a:t>87,33 %</a:t>
            </a:r>
            <a:r>
              <a:rPr lang="fr-FR" sz="1400" dirty="0">
                <a:solidFill>
                  <a:schemeClr val="bg2">
                    <a:lumMod val="25000"/>
                  </a:schemeClr>
                </a:solidFill>
                <a:latin typeface="Aptos Display" panose="020B0004020202020204" pitchFamily="34" charset="0"/>
              </a:rPr>
              <a:t> respectivement. En comparaison, TT affiche un taux de </a:t>
            </a:r>
            <a:r>
              <a:rPr lang="fr-FR" sz="1400" b="1" dirty="0">
                <a:solidFill>
                  <a:schemeClr val="bg2">
                    <a:lumMod val="25000"/>
                  </a:schemeClr>
                </a:solidFill>
                <a:latin typeface="Aptos Display" panose="020B0004020202020204" pitchFamily="34" charset="0"/>
              </a:rPr>
              <a:t>85,91%.</a:t>
            </a:r>
          </a:p>
        </p:txBody>
      </p:sp>
      <p:sp>
        <p:nvSpPr>
          <p:cNvPr id="23" name="Rectangle : coins arrondis 22">
            <a:extLst>
              <a:ext uri="{FF2B5EF4-FFF2-40B4-BE49-F238E27FC236}">
                <a16:creationId xmlns:a16="http://schemas.microsoft.com/office/drawing/2014/main" id="{C94B223B-279E-E9C2-73BC-FE507AC0D791}"/>
              </a:ext>
            </a:extLst>
          </p:cNvPr>
          <p:cNvSpPr/>
          <p:nvPr/>
        </p:nvSpPr>
        <p:spPr>
          <a:xfrm>
            <a:off x="356604" y="5287706"/>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4G</a:t>
            </a:r>
          </a:p>
        </p:txBody>
      </p:sp>
      <p:sp>
        <p:nvSpPr>
          <p:cNvPr id="24" name="ZoneTexte 23">
            <a:extLst>
              <a:ext uri="{FF2B5EF4-FFF2-40B4-BE49-F238E27FC236}">
                <a16:creationId xmlns:a16="http://schemas.microsoft.com/office/drawing/2014/main" id="{0A104CED-3DAD-F3A1-2B75-3203F18F25F5}"/>
              </a:ext>
            </a:extLst>
          </p:cNvPr>
          <p:cNvSpPr txBox="1"/>
          <p:nvPr/>
        </p:nvSpPr>
        <p:spPr>
          <a:xfrm>
            <a:off x="2176053" y="5000897"/>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2éme place en termes de couverture 4G</a:t>
            </a:r>
          </a:p>
        </p:txBody>
      </p:sp>
      <p:sp>
        <p:nvSpPr>
          <p:cNvPr id="26" name="ZoneTexte 25">
            <a:extLst>
              <a:ext uri="{FF2B5EF4-FFF2-40B4-BE49-F238E27FC236}">
                <a16:creationId xmlns:a16="http://schemas.microsoft.com/office/drawing/2014/main" id="{3301CCF2-A946-E539-4047-C1A5F3BEEE50}"/>
              </a:ext>
            </a:extLst>
          </p:cNvPr>
          <p:cNvSpPr txBox="1"/>
          <p:nvPr/>
        </p:nvSpPr>
        <p:spPr>
          <a:xfrm>
            <a:off x="2260511" y="5338746"/>
            <a:ext cx="5610030"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OO  assurent une bonne couverture 4G </a:t>
            </a:r>
            <a:r>
              <a:rPr lang="fr-FR" sz="1400" dirty="0" err="1">
                <a:solidFill>
                  <a:schemeClr val="bg2">
                    <a:lumMod val="25000"/>
                  </a:schemeClr>
                </a:solidFill>
                <a:latin typeface="Aptos Display" panose="020B0004020202020204" pitchFamily="34" charset="0"/>
              </a:rPr>
              <a:t>outdoor</a:t>
            </a:r>
            <a:r>
              <a:rPr lang="fr-FR" sz="1400" dirty="0">
                <a:solidFill>
                  <a:schemeClr val="bg2">
                    <a:lumMod val="25000"/>
                  </a:schemeClr>
                </a:solidFill>
                <a:latin typeface="Aptos Display" panose="020B0004020202020204" pitchFamily="34" charset="0"/>
              </a:rPr>
              <a:t> avec un taux  de </a:t>
            </a:r>
            <a:r>
              <a:rPr lang="fr-FR" sz="1400" b="1" dirty="0">
                <a:solidFill>
                  <a:schemeClr val="bg2">
                    <a:lumMod val="25000"/>
                  </a:schemeClr>
                </a:solidFill>
                <a:latin typeface="Aptos Display" panose="020B0004020202020204" pitchFamily="34" charset="0"/>
              </a:rPr>
              <a:t>81,85% </a:t>
            </a:r>
            <a:r>
              <a:rPr lang="fr-FR" sz="1400" dirty="0">
                <a:solidFill>
                  <a:schemeClr val="bg2">
                    <a:lumMod val="25000"/>
                  </a:schemeClr>
                </a:solidFill>
                <a:latin typeface="Aptos Display" panose="020B0004020202020204" pitchFamily="34" charset="0"/>
              </a:rPr>
              <a:t>des échantillons &gt; -100dBm vs</a:t>
            </a:r>
            <a:r>
              <a:rPr lang="fr-FR" sz="1400" b="1" dirty="0">
                <a:solidFill>
                  <a:schemeClr val="bg2">
                    <a:lumMod val="25000"/>
                  </a:schemeClr>
                </a:solidFill>
                <a:latin typeface="Aptos Display" panose="020B0004020202020204" pitchFamily="34" charset="0"/>
              </a:rPr>
              <a:t>73,43%</a:t>
            </a:r>
            <a:r>
              <a:rPr lang="fr-FR" sz="1400" dirty="0">
                <a:solidFill>
                  <a:schemeClr val="bg2">
                    <a:lumMod val="25000"/>
                  </a:schemeClr>
                </a:solidFill>
                <a:latin typeface="Aptos Display" panose="020B0004020202020204" pitchFamily="34" charset="0"/>
              </a:rPr>
              <a:t> TT et </a:t>
            </a:r>
            <a:r>
              <a:rPr lang="fr-FR" sz="1400" b="1" dirty="0">
                <a:solidFill>
                  <a:schemeClr val="bg2">
                    <a:lumMod val="25000"/>
                  </a:schemeClr>
                </a:solidFill>
                <a:latin typeface="Aptos Display" panose="020B0004020202020204" pitchFamily="34" charset="0"/>
              </a:rPr>
              <a:t>72,3% </a:t>
            </a:r>
            <a:r>
              <a:rPr lang="fr-FR" sz="1400" dirty="0">
                <a:solidFill>
                  <a:schemeClr val="bg2">
                    <a:lumMod val="25000"/>
                  </a:schemeClr>
                </a:solidFill>
                <a:latin typeface="Aptos Display" panose="020B0004020202020204" pitchFamily="34" charset="0"/>
              </a:rPr>
              <a:t>Orange.</a:t>
            </a:r>
          </a:p>
        </p:txBody>
      </p:sp>
      <p:sp>
        <p:nvSpPr>
          <p:cNvPr id="27" name="Flèche : chevron 26">
            <a:extLst>
              <a:ext uri="{FF2B5EF4-FFF2-40B4-BE49-F238E27FC236}">
                <a16:creationId xmlns:a16="http://schemas.microsoft.com/office/drawing/2014/main" id="{BAD6B3BF-D784-9281-CF8C-0742B8CE1FF0}"/>
              </a:ext>
            </a:extLst>
          </p:cNvPr>
          <p:cNvSpPr/>
          <p:nvPr/>
        </p:nvSpPr>
        <p:spPr>
          <a:xfrm>
            <a:off x="1700796" y="210738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 chevron 27">
            <a:extLst>
              <a:ext uri="{FF2B5EF4-FFF2-40B4-BE49-F238E27FC236}">
                <a16:creationId xmlns:a16="http://schemas.microsoft.com/office/drawing/2014/main" id="{3079D551-2B30-8802-E02E-6335BEC1DDFE}"/>
              </a:ext>
            </a:extLst>
          </p:cNvPr>
          <p:cNvSpPr/>
          <p:nvPr/>
        </p:nvSpPr>
        <p:spPr>
          <a:xfrm>
            <a:off x="1700796" y="366399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Flèche : chevron 28">
            <a:extLst>
              <a:ext uri="{FF2B5EF4-FFF2-40B4-BE49-F238E27FC236}">
                <a16:creationId xmlns:a16="http://schemas.microsoft.com/office/drawing/2014/main" id="{72336C7B-6D49-F665-22EA-C1FCCC46287D}"/>
              </a:ext>
            </a:extLst>
          </p:cNvPr>
          <p:cNvSpPr/>
          <p:nvPr/>
        </p:nvSpPr>
        <p:spPr>
          <a:xfrm>
            <a:off x="1711365" y="5244824"/>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space réservé du numéro de diapositive 6">
            <a:extLst>
              <a:ext uri="{FF2B5EF4-FFF2-40B4-BE49-F238E27FC236}">
                <a16:creationId xmlns:a16="http://schemas.microsoft.com/office/drawing/2014/main" id="{ED08E2F0-1F55-ED98-0C8A-3BEABCB56E76}"/>
              </a:ext>
            </a:extLst>
          </p:cNvPr>
          <p:cNvSpPr>
            <a:spLocks noGrp="1"/>
          </p:cNvSpPr>
          <p:nvPr>
            <p:ph type="sldNum" sz="quarter" idx="12"/>
          </p:nvPr>
        </p:nvSpPr>
        <p:spPr/>
        <p:txBody>
          <a:bodyPr/>
          <a:lstStyle/>
          <a:p>
            <a:fld id="{B2AD7436-ADBA-43B7-9370-5627ADE4336A}" type="slidenum">
              <a:rPr lang="fr-FR" smtClean="0"/>
              <a:t>14</a:t>
            </a:fld>
            <a:endParaRPr lang="fr-FR"/>
          </a:p>
        </p:txBody>
      </p:sp>
      <p:graphicFrame>
        <p:nvGraphicFramePr>
          <p:cNvPr id="6" name="Chart 1">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1195012139"/>
              </p:ext>
            </p:extLst>
          </p:nvPr>
        </p:nvGraphicFramePr>
        <p:xfrm>
          <a:off x="7702892" y="1281010"/>
          <a:ext cx="4489108" cy="18389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13">
            <a:extLst>
              <a:ext uri="{FF2B5EF4-FFF2-40B4-BE49-F238E27FC236}">
                <a16:creationId xmlns:a16="http://schemas.microsoft.com/office/drawing/2014/main" id="{00000000-0008-0000-0800-00000E000000}"/>
              </a:ext>
            </a:extLst>
          </p:cNvPr>
          <p:cNvGraphicFramePr>
            <a:graphicFrameLocks/>
          </p:cNvGraphicFramePr>
          <p:nvPr>
            <p:extLst>
              <p:ext uri="{D42A27DB-BD31-4B8C-83A1-F6EECF244321}">
                <p14:modId xmlns:p14="http://schemas.microsoft.com/office/powerpoint/2010/main" val="2238153016"/>
              </p:ext>
            </p:extLst>
          </p:nvPr>
        </p:nvGraphicFramePr>
        <p:xfrm>
          <a:off x="7757993" y="3064124"/>
          <a:ext cx="4543036" cy="16319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26">
            <a:extLst>
              <a:ext uri="{FF2B5EF4-FFF2-40B4-BE49-F238E27FC236}">
                <a16:creationId xmlns:a16="http://schemas.microsoft.com/office/drawing/2014/main" id="{00000000-0008-0000-0900-00001B000000}"/>
              </a:ext>
            </a:extLst>
          </p:cNvPr>
          <p:cNvGraphicFramePr>
            <a:graphicFrameLocks/>
          </p:cNvGraphicFramePr>
          <p:nvPr>
            <p:extLst>
              <p:ext uri="{D42A27DB-BD31-4B8C-83A1-F6EECF244321}">
                <p14:modId xmlns:p14="http://schemas.microsoft.com/office/powerpoint/2010/main" val="1345196424"/>
              </p:ext>
            </p:extLst>
          </p:nvPr>
        </p:nvGraphicFramePr>
        <p:xfrm>
          <a:off x="7604441" y="4586684"/>
          <a:ext cx="4716159" cy="20051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32827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A592-4C7A-3FC0-45E1-FB0A674F5E2C}"/>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1DFABD04-6BD2-672C-9A6A-5E71A2D93376}"/>
              </a:ext>
            </a:extLst>
          </p:cNvPr>
          <p:cNvPicPr>
            <a:picLocks noChangeAspect="1"/>
          </p:cNvPicPr>
          <p:nvPr/>
        </p:nvPicPr>
        <p:blipFill>
          <a:blip r:embed="rId2"/>
          <a:stretch>
            <a:fillRect/>
          </a:stretch>
        </p:blipFill>
        <p:spPr>
          <a:xfrm>
            <a:off x="8166120" y="2501195"/>
            <a:ext cx="3997752" cy="3092385"/>
          </a:xfrm>
          <a:prstGeom prst="rect">
            <a:avLst/>
          </a:prstGeom>
        </p:spPr>
      </p:pic>
      <p:pic>
        <p:nvPicPr>
          <p:cNvPr id="11" name="Image 10">
            <a:extLst>
              <a:ext uri="{FF2B5EF4-FFF2-40B4-BE49-F238E27FC236}">
                <a16:creationId xmlns:a16="http://schemas.microsoft.com/office/drawing/2014/main" id="{DF7C0F3B-2B88-A5F2-D8D7-E5D6315E2E27}"/>
              </a:ext>
            </a:extLst>
          </p:cNvPr>
          <p:cNvPicPr>
            <a:picLocks noChangeAspect="1"/>
          </p:cNvPicPr>
          <p:nvPr/>
        </p:nvPicPr>
        <p:blipFill>
          <a:blip r:embed="rId3"/>
          <a:stretch>
            <a:fillRect/>
          </a:stretch>
        </p:blipFill>
        <p:spPr>
          <a:xfrm>
            <a:off x="3970299" y="2491450"/>
            <a:ext cx="4147158" cy="3091622"/>
          </a:xfrm>
          <a:prstGeom prst="rect">
            <a:avLst/>
          </a:prstGeom>
        </p:spPr>
      </p:pic>
      <p:pic>
        <p:nvPicPr>
          <p:cNvPr id="4" name="Image 3">
            <a:extLst>
              <a:ext uri="{FF2B5EF4-FFF2-40B4-BE49-F238E27FC236}">
                <a16:creationId xmlns:a16="http://schemas.microsoft.com/office/drawing/2014/main" id="{C07EE301-D9F3-4F18-9644-FC9A965B566D}"/>
              </a:ext>
            </a:extLst>
          </p:cNvPr>
          <p:cNvPicPr>
            <a:picLocks noChangeAspect="1"/>
          </p:cNvPicPr>
          <p:nvPr/>
        </p:nvPicPr>
        <p:blipFill>
          <a:blip r:embed="rId4"/>
          <a:stretch>
            <a:fillRect/>
          </a:stretch>
        </p:blipFill>
        <p:spPr>
          <a:xfrm>
            <a:off x="28128" y="2471528"/>
            <a:ext cx="3866774" cy="3091622"/>
          </a:xfrm>
          <a:prstGeom prst="rect">
            <a:avLst/>
          </a:prstGeom>
        </p:spPr>
      </p:pic>
      <p:pic>
        <p:nvPicPr>
          <p:cNvPr id="18" name="Picture 4" descr="Telcotec Tunisie | LinkedIn">
            <a:extLst>
              <a:ext uri="{FF2B5EF4-FFF2-40B4-BE49-F238E27FC236}">
                <a16:creationId xmlns:a16="http://schemas.microsoft.com/office/drawing/2014/main" id="{34F6EC74-8629-E66E-26A8-11A593049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6D3A76F8-195E-E75D-68B6-5131E10E2A50}"/>
              </a:ext>
            </a:extLst>
          </p:cNvPr>
          <p:cNvPicPr/>
          <p:nvPr/>
        </p:nvPicPr>
        <p:blipFill>
          <a:blip r:embed="rId6"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EEDB4209-C532-01A5-54BD-06EC93409E33}"/>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GSM par opérateur </a:t>
            </a:r>
            <a:endParaRPr lang="fr-FR" sz="2800" dirty="0"/>
          </a:p>
        </p:txBody>
      </p:sp>
      <p:sp>
        <p:nvSpPr>
          <p:cNvPr id="17" name="ZoneTexte 16">
            <a:extLst>
              <a:ext uri="{FF2B5EF4-FFF2-40B4-BE49-F238E27FC236}">
                <a16:creationId xmlns:a16="http://schemas.microsoft.com/office/drawing/2014/main" id="{44232EF9-5AD5-26A6-C884-A5129F2D1937}"/>
              </a:ext>
            </a:extLst>
          </p:cNvPr>
          <p:cNvSpPr txBox="1"/>
          <p:nvPr/>
        </p:nvSpPr>
        <p:spPr>
          <a:xfrm>
            <a:off x="291415" y="1504139"/>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2G sur Médenine.</a:t>
            </a:r>
          </a:p>
        </p:txBody>
      </p:sp>
      <p:sp>
        <p:nvSpPr>
          <p:cNvPr id="8" name="Espace réservé du numéro de diapositive 7">
            <a:extLst>
              <a:ext uri="{FF2B5EF4-FFF2-40B4-BE49-F238E27FC236}">
                <a16:creationId xmlns:a16="http://schemas.microsoft.com/office/drawing/2014/main" id="{E64957B9-FB32-8892-B857-031D4AFE557B}"/>
              </a:ext>
            </a:extLst>
          </p:cNvPr>
          <p:cNvSpPr>
            <a:spLocks noGrp="1"/>
          </p:cNvSpPr>
          <p:nvPr>
            <p:ph type="sldNum" sz="quarter" idx="12"/>
          </p:nvPr>
        </p:nvSpPr>
        <p:spPr/>
        <p:txBody>
          <a:bodyPr/>
          <a:lstStyle/>
          <a:p>
            <a:fld id="{B2AD7436-ADBA-43B7-9370-5627ADE4336A}" type="slidenum">
              <a:rPr lang="fr-FR" smtClean="0"/>
              <a:t>15</a:t>
            </a:fld>
            <a:endParaRPr lang="fr-FR"/>
          </a:p>
        </p:txBody>
      </p:sp>
      <p:pic>
        <p:nvPicPr>
          <p:cNvPr id="13" name="Image 12">
            <a:extLst>
              <a:ext uri="{FF2B5EF4-FFF2-40B4-BE49-F238E27FC236}">
                <a16:creationId xmlns:a16="http://schemas.microsoft.com/office/drawing/2014/main" id="{53C3EBDB-19DC-99C9-85BC-99E2AC481C26}"/>
              </a:ext>
            </a:extLst>
          </p:cNvPr>
          <p:cNvPicPr>
            <a:picLocks noChangeAspect="1"/>
          </p:cNvPicPr>
          <p:nvPr/>
        </p:nvPicPr>
        <p:blipFill>
          <a:blip r:embed="rId7"/>
          <a:stretch>
            <a:fillRect/>
          </a:stretch>
        </p:blipFill>
        <p:spPr>
          <a:xfrm>
            <a:off x="6743" y="2470765"/>
            <a:ext cx="620131" cy="349975"/>
          </a:xfrm>
          <a:prstGeom prst="rect">
            <a:avLst/>
          </a:prstGeom>
        </p:spPr>
      </p:pic>
      <p:pic>
        <p:nvPicPr>
          <p:cNvPr id="20" name="Picture 8">
            <a:extLst>
              <a:ext uri="{FF2B5EF4-FFF2-40B4-BE49-F238E27FC236}">
                <a16:creationId xmlns:a16="http://schemas.microsoft.com/office/drawing/2014/main" id="{62C6F972-3A42-E1E7-9210-15A555DE081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970299" y="2470765"/>
            <a:ext cx="737007" cy="349975"/>
          </a:xfrm>
          <a:prstGeom prst="rect">
            <a:avLst/>
          </a:prstGeom>
        </p:spPr>
      </p:pic>
      <p:pic>
        <p:nvPicPr>
          <p:cNvPr id="21" name="Image 20" descr="Une image contenant orange, texte, Police, Graphique&#10;&#10;Le contenu généré par l’IA peut être incorrect.">
            <a:extLst>
              <a:ext uri="{FF2B5EF4-FFF2-40B4-BE49-F238E27FC236}">
                <a16:creationId xmlns:a16="http://schemas.microsoft.com/office/drawing/2014/main" id="{9ABCDE8D-B129-7210-A28B-B9625CCC64FD}"/>
              </a:ext>
            </a:extLst>
          </p:cNvPr>
          <p:cNvPicPr>
            <a:picLocks noChangeAspect="1"/>
          </p:cNvPicPr>
          <p:nvPr/>
        </p:nvPicPr>
        <p:blipFill>
          <a:blip r:embed="rId9"/>
          <a:stretch>
            <a:fillRect/>
          </a:stretch>
        </p:blipFill>
        <p:spPr>
          <a:xfrm>
            <a:off x="8192854" y="2501195"/>
            <a:ext cx="479389" cy="458284"/>
          </a:xfrm>
          <a:prstGeom prst="rect">
            <a:avLst/>
          </a:prstGeom>
        </p:spPr>
      </p:pic>
      <p:pic>
        <p:nvPicPr>
          <p:cNvPr id="14" name="Image 13">
            <a:extLst>
              <a:ext uri="{FF2B5EF4-FFF2-40B4-BE49-F238E27FC236}">
                <a16:creationId xmlns:a16="http://schemas.microsoft.com/office/drawing/2014/main" id="{2B66705C-4FDA-2496-BFC1-7B5B93FC375C}"/>
              </a:ext>
            </a:extLst>
          </p:cNvPr>
          <p:cNvPicPr>
            <a:picLocks noChangeAspect="1"/>
          </p:cNvPicPr>
          <p:nvPr/>
        </p:nvPicPr>
        <p:blipFill>
          <a:blip r:embed="rId10"/>
          <a:stretch>
            <a:fillRect/>
          </a:stretch>
        </p:blipFill>
        <p:spPr>
          <a:xfrm>
            <a:off x="3970299" y="4707168"/>
            <a:ext cx="1912916" cy="855982"/>
          </a:xfrm>
          <a:prstGeom prst="rect">
            <a:avLst/>
          </a:prstGeom>
        </p:spPr>
      </p:pic>
      <p:pic>
        <p:nvPicPr>
          <p:cNvPr id="15" name="Image 14">
            <a:extLst>
              <a:ext uri="{FF2B5EF4-FFF2-40B4-BE49-F238E27FC236}">
                <a16:creationId xmlns:a16="http://schemas.microsoft.com/office/drawing/2014/main" id="{C1FE54E1-31D5-D6E5-A6B2-0793CA34E73B}"/>
              </a:ext>
            </a:extLst>
          </p:cNvPr>
          <p:cNvPicPr>
            <a:picLocks noChangeAspect="1"/>
          </p:cNvPicPr>
          <p:nvPr/>
        </p:nvPicPr>
        <p:blipFill>
          <a:blip r:embed="rId11"/>
          <a:stretch>
            <a:fillRect/>
          </a:stretch>
        </p:blipFill>
        <p:spPr>
          <a:xfrm>
            <a:off x="8192853" y="4827189"/>
            <a:ext cx="1563621" cy="735962"/>
          </a:xfrm>
          <a:prstGeom prst="rect">
            <a:avLst/>
          </a:prstGeom>
        </p:spPr>
      </p:pic>
      <p:pic>
        <p:nvPicPr>
          <p:cNvPr id="16" name="Image 15">
            <a:extLst>
              <a:ext uri="{FF2B5EF4-FFF2-40B4-BE49-F238E27FC236}">
                <a16:creationId xmlns:a16="http://schemas.microsoft.com/office/drawing/2014/main" id="{BF606A2A-3780-0EA9-E380-0AD1EC1BFF1D}"/>
              </a:ext>
            </a:extLst>
          </p:cNvPr>
          <p:cNvPicPr>
            <a:picLocks noChangeAspect="1"/>
          </p:cNvPicPr>
          <p:nvPr/>
        </p:nvPicPr>
        <p:blipFill>
          <a:blip r:embed="rId12"/>
          <a:stretch>
            <a:fillRect/>
          </a:stretch>
        </p:blipFill>
        <p:spPr>
          <a:xfrm>
            <a:off x="0" y="4742482"/>
            <a:ext cx="1802921" cy="820668"/>
          </a:xfrm>
          <a:prstGeom prst="rect">
            <a:avLst/>
          </a:prstGeom>
        </p:spPr>
      </p:pic>
    </p:spTree>
    <p:extLst>
      <p:ext uri="{BB962C8B-B14F-4D97-AF65-F5344CB8AC3E}">
        <p14:creationId xmlns:p14="http://schemas.microsoft.com/office/powerpoint/2010/main" val="2293645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7CE5-6017-A1B8-9FB6-6EA64A769D3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4DCD083-4ED4-7C9E-A525-CEF4D609F269}"/>
              </a:ext>
            </a:extLst>
          </p:cNvPr>
          <p:cNvPicPr>
            <a:picLocks noChangeAspect="1"/>
          </p:cNvPicPr>
          <p:nvPr/>
        </p:nvPicPr>
        <p:blipFill>
          <a:blip r:embed="rId2"/>
          <a:stretch>
            <a:fillRect/>
          </a:stretch>
        </p:blipFill>
        <p:spPr>
          <a:xfrm>
            <a:off x="8308870" y="2583291"/>
            <a:ext cx="3855002" cy="2420321"/>
          </a:xfrm>
          <a:prstGeom prst="rect">
            <a:avLst/>
          </a:prstGeom>
        </p:spPr>
      </p:pic>
      <p:pic>
        <p:nvPicPr>
          <p:cNvPr id="6" name="Image 5">
            <a:extLst>
              <a:ext uri="{FF2B5EF4-FFF2-40B4-BE49-F238E27FC236}">
                <a16:creationId xmlns:a16="http://schemas.microsoft.com/office/drawing/2014/main" id="{01C91E3A-9B6A-00BE-636F-CFDEA41A2818}"/>
              </a:ext>
            </a:extLst>
          </p:cNvPr>
          <p:cNvPicPr>
            <a:picLocks noChangeAspect="1"/>
          </p:cNvPicPr>
          <p:nvPr/>
        </p:nvPicPr>
        <p:blipFill>
          <a:blip r:embed="rId3"/>
          <a:stretch>
            <a:fillRect/>
          </a:stretch>
        </p:blipFill>
        <p:spPr>
          <a:xfrm>
            <a:off x="4201579" y="2562101"/>
            <a:ext cx="4026719" cy="2441512"/>
          </a:xfrm>
          <a:prstGeom prst="rect">
            <a:avLst/>
          </a:prstGeom>
        </p:spPr>
      </p:pic>
      <p:pic>
        <p:nvPicPr>
          <p:cNvPr id="3" name="Image 2">
            <a:extLst>
              <a:ext uri="{FF2B5EF4-FFF2-40B4-BE49-F238E27FC236}">
                <a16:creationId xmlns:a16="http://schemas.microsoft.com/office/drawing/2014/main" id="{67C41B8B-AD79-769D-3C1E-DD32BB95B72E}"/>
              </a:ext>
            </a:extLst>
          </p:cNvPr>
          <p:cNvPicPr>
            <a:picLocks noChangeAspect="1"/>
          </p:cNvPicPr>
          <p:nvPr/>
        </p:nvPicPr>
        <p:blipFill>
          <a:blip r:embed="rId4"/>
          <a:stretch>
            <a:fillRect/>
          </a:stretch>
        </p:blipFill>
        <p:spPr>
          <a:xfrm>
            <a:off x="40880" y="2562101"/>
            <a:ext cx="4044846" cy="2441511"/>
          </a:xfrm>
          <a:prstGeom prst="rect">
            <a:avLst/>
          </a:prstGeom>
        </p:spPr>
      </p:pic>
      <p:pic>
        <p:nvPicPr>
          <p:cNvPr id="18" name="Picture 4" descr="Telcotec Tunisie | LinkedIn">
            <a:extLst>
              <a:ext uri="{FF2B5EF4-FFF2-40B4-BE49-F238E27FC236}">
                <a16:creationId xmlns:a16="http://schemas.microsoft.com/office/drawing/2014/main" id="{BAE3FF27-0EDE-9D37-A4F4-F763DB3F4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6C6DAE8-DE32-C021-C0C2-16CAFD5EE190}"/>
              </a:ext>
            </a:extLst>
          </p:cNvPr>
          <p:cNvPicPr/>
          <p:nvPr/>
        </p:nvPicPr>
        <p:blipFill>
          <a:blip r:embed="rId6"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306076E-9EF5-10B0-FF5B-7FB6261EABB6}"/>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LTE par opérateur </a:t>
            </a:r>
            <a:endParaRPr lang="fr-FR" sz="2800" dirty="0"/>
          </a:p>
        </p:txBody>
      </p:sp>
      <p:sp>
        <p:nvSpPr>
          <p:cNvPr id="17" name="ZoneTexte 16">
            <a:extLst>
              <a:ext uri="{FF2B5EF4-FFF2-40B4-BE49-F238E27FC236}">
                <a16:creationId xmlns:a16="http://schemas.microsoft.com/office/drawing/2014/main" id="{59FBBA00-2B67-B7B6-A4D5-FF2E54C3ED10}"/>
              </a:ext>
            </a:extLst>
          </p:cNvPr>
          <p:cNvSpPr txBox="1"/>
          <p:nvPr/>
        </p:nvSpPr>
        <p:spPr>
          <a:xfrm>
            <a:off x="183254" y="1455154"/>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err="1">
                <a:solidFill>
                  <a:schemeClr val="bg2">
                    <a:lumMod val="25000"/>
                  </a:schemeClr>
                </a:solidFill>
                <a:latin typeface="Aptos Display" panose="020B0004020202020204" pitchFamily="34" charset="0"/>
              </a:rPr>
              <a:t>Ooreddoo</a:t>
            </a:r>
            <a:r>
              <a:rPr lang="fr-FR" dirty="0">
                <a:solidFill>
                  <a:schemeClr val="bg2">
                    <a:lumMod val="25000"/>
                  </a:schemeClr>
                </a:solidFill>
                <a:latin typeface="Aptos Display" panose="020B0004020202020204" pitchFamily="34" charset="0"/>
              </a:rPr>
              <a:t> assure la meilleure couverture 4G sur Médenine.</a:t>
            </a:r>
            <a:endParaRPr lang="fr-FR" dirty="0"/>
          </a:p>
        </p:txBody>
      </p:sp>
      <p:sp>
        <p:nvSpPr>
          <p:cNvPr id="2" name="ZoneTexte 1">
            <a:extLst>
              <a:ext uri="{FF2B5EF4-FFF2-40B4-BE49-F238E27FC236}">
                <a16:creationId xmlns:a16="http://schemas.microsoft.com/office/drawing/2014/main" id="{B565A7D2-FBEB-F343-6C1B-7689233F193B}"/>
              </a:ext>
            </a:extLst>
          </p:cNvPr>
          <p:cNvSpPr txBox="1"/>
          <p:nvPr/>
        </p:nvSpPr>
        <p:spPr>
          <a:xfrm>
            <a:off x="8394450" y="578063"/>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sp>
        <p:nvSpPr>
          <p:cNvPr id="4" name="Espace réservé du numéro de diapositive 3">
            <a:extLst>
              <a:ext uri="{FF2B5EF4-FFF2-40B4-BE49-F238E27FC236}">
                <a16:creationId xmlns:a16="http://schemas.microsoft.com/office/drawing/2014/main" id="{90FABB0E-BCC8-44C9-F771-B4EB9290701C}"/>
              </a:ext>
            </a:extLst>
          </p:cNvPr>
          <p:cNvSpPr>
            <a:spLocks noGrp="1"/>
          </p:cNvSpPr>
          <p:nvPr>
            <p:ph type="sldNum" sz="quarter" idx="12"/>
          </p:nvPr>
        </p:nvSpPr>
        <p:spPr/>
        <p:txBody>
          <a:bodyPr/>
          <a:lstStyle/>
          <a:p>
            <a:fld id="{B2AD7436-ADBA-43B7-9370-5627ADE4336A}" type="slidenum">
              <a:rPr lang="fr-FR" smtClean="0"/>
              <a:t>16</a:t>
            </a:fld>
            <a:endParaRPr lang="fr-FR"/>
          </a:p>
        </p:txBody>
      </p:sp>
      <p:pic>
        <p:nvPicPr>
          <p:cNvPr id="20" name="Image 19">
            <a:extLst>
              <a:ext uri="{FF2B5EF4-FFF2-40B4-BE49-F238E27FC236}">
                <a16:creationId xmlns:a16="http://schemas.microsoft.com/office/drawing/2014/main" id="{01456168-B0A7-64E3-13B1-D18AEB37FB44}"/>
              </a:ext>
            </a:extLst>
          </p:cNvPr>
          <p:cNvPicPr>
            <a:picLocks noChangeAspect="1"/>
          </p:cNvPicPr>
          <p:nvPr/>
        </p:nvPicPr>
        <p:blipFill>
          <a:blip r:embed="rId7"/>
          <a:stretch>
            <a:fillRect/>
          </a:stretch>
        </p:blipFill>
        <p:spPr>
          <a:xfrm>
            <a:off x="89159" y="2602403"/>
            <a:ext cx="620131" cy="349975"/>
          </a:xfrm>
          <a:prstGeom prst="rect">
            <a:avLst/>
          </a:prstGeom>
        </p:spPr>
      </p:pic>
      <p:pic>
        <p:nvPicPr>
          <p:cNvPr id="21" name="Picture 8">
            <a:extLst>
              <a:ext uri="{FF2B5EF4-FFF2-40B4-BE49-F238E27FC236}">
                <a16:creationId xmlns:a16="http://schemas.microsoft.com/office/drawing/2014/main" id="{04AAACCC-0BFE-6013-4D97-7527C55EB78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201579" y="2568870"/>
            <a:ext cx="737007" cy="349975"/>
          </a:xfrm>
          <a:prstGeom prst="rect">
            <a:avLst/>
          </a:prstGeom>
        </p:spPr>
      </p:pic>
      <p:pic>
        <p:nvPicPr>
          <p:cNvPr id="22" name="Image 21" descr="Une image contenant orange, texte, Police, Graphique&#10;&#10;Le contenu généré par l’IA peut être incorrect.">
            <a:extLst>
              <a:ext uri="{FF2B5EF4-FFF2-40B4-BE49-F238E27FC236}">
                <a16:creationId xmlns:a16="http://schemas.microsoft.com/office/drawing/2014/main" id="{A22049E9-2B07-6220-CDE0-16CDCC53CCAF}"/>
              </a:ext>
            </a:extLst>
          </p:cNvPr>
          <p:cNvPicPr>
            <a:picLocks noChangeAspect="1"/>
          </p:cNvPicPr>
          <p:nvPr/>
        </p:nvPicPr>
        <p:blipFill>
          <a:blip r:embed="rId9"/>
          <a:stretch>
            <a:fillRect/>
          </a:stretch>
        </p:blipFill>
        <p:spPr>
          <a:xfrm>
            <a:off x="8327561" y="2553388"/>
            <a:ext cx="479389" cy="458284"/>
          </a:xfrm>
          <a:prstGeom prst="rect">
            <a:avLst/>
          </a:prstGeom>
        </p:spPr>
      </p:pic>
      <p:pic>
        <p:nvPicPr>
          <p:cNvPr id="8" name="Image 7">
            <a:extLst>
              <a:ext uri="{FF2B5EF4-FFF2-40B4-BE49-F238E27FC236}">
                <a16:creationId xmlns:a16="http://schemas.microsoft.com/office/drawing/2014/main" id="{8F4D4A81-143F-AAFE-C99C-E67005ECAD0D}"/>
              </a:ext>
            </a:extLst>
          </p:cNvPr>
          <p:cNvPicPr>
            <a:picLocks noChangeAspect="1"/>
          </p:cNvPicPr>
          <p:nvPr/>
        </p:nvPicPr>
        <p:blipFill>
          <a:blip r:embed="rId10"/>
          <a:stretch>
            <a:fillRect/>
          </a:stretch>
        </p:blipFill>
        <p:spPr>
          <a:xfrm>
            <a:off x="8307195" y="4349745"/>
            <a:ext cx="1321884" cy="683770"/>
          </a:xfrm>
          <a:prstGeom prst="rect">
            <a:avLst/>
          </a:prstGeom>
        </p:spPr>
      </p:pic>
      <p:pic>
        <p:nvPicPr>
          <p:cNvPr id="9" name="Image 8">
            <a:extLst>
              <a:ext uri="{FF2B5EF4-FFF2-40B4-BE49-F238E27FC236}">
                <a16:creationId xmlns:a16="http://schemas.microsoft.com/office/drawing/2014/main" id="{1661011B-29CF-7C59-68A5-80359C72FDD0}"/>
              </a:ext>
            </a:extLst>
          </p:cNvPr>
          <p:cNvPicPr>
            <a:picLocks noChangeAspect="1"/>
          </p:cNvPicPr>
          <p:nvPr/>
        </p:nvPicPr>
        <p:blipFill>
          <a:blip r:embed="rId11"/>
          <a:stretch>
            <a:fillRect/>
          </a:stretch>
        </p:blipFill>
        <p:spPr>
          <a:xfrm>
            <a:off x="4164623" y="4339470"/>
            <a:ext cx="1371285" cy="664142"/>
          </a:xfrm>
          <a:prstGeom prst="rect">
            <a:avLst/>
          </a:prstGeom>
        </p:spPr>
      </p:pic>
      <p:pic>
        <p:nvPicPr>
          <p:cNvPr id="10" name="Image 9">
            <a:extLst>
              <a:ext uri="{FF2B5EF4-FFF2-40B4-BE49-F238E27FC236}">
                <a16:creationId xmlns:a16="http://schemas.microsoft.com/office/drawing/2014/main" id="{C50C5AC3-70F8-2B55-7124-BB354EAAF3FC}"/>
              </a:ext>
            </a:extLst>
          </p:cNvPr>
          <p:cNvPicPr>
            <a:picLocks noChangeAspect="1"/>
          </p:cNvPicPr>
          <p:nvPr/>
        </p:nvPicPr>
        <p:blipFill>
          <a:blip r:embed="rId12"/>
          <a:stretch>
            <a:fillRect/>
          </a:stretch>
        </p:blipFill>
        <p:spPr>
          <a:xfrm>
            <a:off x="40880" y="4312634"/>
            <a:ext cx="1422203" cy="690977"/>
          </a:xfrm>
          <a:prstGeom prst="rect">
            <a:avLst/>
          </a:prstGeom>
        </p:spPr>
      </p:pic>
      <p:cxnSp>
        <p:nvCxnSpPr>
          <p:cNvPr id="26" name="Connecteur droit avec flèche 25">
            <a:extLst>
              <a:ext uri="{FF2B5EF4-FFF2-40B4-BE49-F238E27FC236}">
                <a16:creationId xmlns:a16="http://schemas.microsoft.com/office/drawing/2014/main" id="{EAC803D1-8A27-99BF-A6B3-A7BE10671949}"/>
              </a:ext>
            </a:extLst>
          </p:cNvPr>
          <p:cNvCxnSpPr>
            <a:cxnSpLocks/>
          </p:cNvCxnSpPr>
          <p:nvPr/>
        </p:nvCxnSpPr>
        <p:spPr>
          <a:xfrm>
            <a:off x="1222116" y="3587576"/>
            <a:ext cx="261098" cy="195280"/>
          </a:xfrm>
          <a:prstGeom prst="straightConnector1">
            <a:avLst/>
          </a:prstGeom>
          <a:ln>
            <a:solidFill>
              <a:schemeClr val="bg2">
                <a:lumMod val="2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678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8FA7F-FC8A-91FA-D20B-18025E3B110C}"/>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898CBB37-B7FA-26D6-A961-34B4EFFA7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90634F4-C2B7-7C84-3E16-D6CAF5C6F3DA}"/>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25FD90F-5494-097C-E574-F33A0F27104F}"/>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LTE par opérateur </a:t>
            </a:r>
            <a:endParaRPr lang="fr-FR" sz="2800" dirty="0"/>
          </a:p>
        </p:txBody>
      </p:sp>
      <p:sp>
        <p:nvSpPr>
          <p:cNvPr id="17" name="ZoneTexte 16">
            <a:extLst>
              <a:ext uri="{FF2B5EF4-FFF2-40B4-BE49-F238E27FC236}">
                <a16:creationId xmlns:a16="http://schemas.microsoft.com/office/drawing/2014/main" id="{F140E3FC-1CEF-B64C-40D0-FAC69F465CEA}"/>
              </a:ext>
            </a:extLst>
          </p:cNvPr>
          <p:cNvSpPr txBox="1"/>
          <p:nvPr/>
        </p:nvSpPr>
        <p:spPr>
          <a:xfrm>
            <a:off x="354661" y="956086"/>
            <a:ext cx="11386823" cy="646331"/>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présente quelques zones de faible couverture LTE, notamment à Route Ksar </a:t>
            </a:r>
            <a:r>
              <a:rPr lang="fr-FR" dirty="0" err="1">
                <a:solidFill>
                  <a:schemeClr val="bg2">
                    <a:lumMod val="25000"/>
                  </a:schemeClr>
                </a:solidFill>
                <a:latin typeface="Aptos Display" panose="020B0004020202020204" pitchFamily="34" charset="0"/>
              </a:rPr>
              <a:t>Hallouf</a:t>
            </a:r>
            <a:r>
              <a:rPr lang="fr-FR" dirty="0">
                <a:solidFill>
                  <a:schemeClr val="bg2">
                    <a:lumMod val="25000"/>
                  </a:schemeClr>
                </a:solidFill>
                <a:latin typeface="Aptos Display" panose="020B0004020202020204" pitchFamily="34" charset="0"/>
              </a:rPr>
              <a:t>-&gt; </a:t>
            </a:r>
            <a:r>
              <a:rPr lang="fr-FR" dirty="0" err="1">
                <a:solidFill>
                  <a:schemeClr val="bg2">
                    <a:lumMod val="25000"/>
                  </a:schemeClr>
                </a:solidFill>
                <a:latin typeface="Aptos Display" panose="020B0004020202020204" pitchFamily="34" charset="0"/>
              </a:rPr>
              <a:t>Bir</a:t>
            </a:r>
            <a:r>
              <a:rPr lang="fr-FR" dirty="0">
                <a:solidFill>
                  <a:schemeClr val="bg2">
                    <a:lumMod val="25000"/>
                  </a:schemeClr>
                </a:solidFill>
                <a:latin typeface="Aptos Display" panose="020B0004020202020204" pitchFamily="34" charset="0"/>
              </a:rPr>
              <a:t> Soltan, Sidi Makhlouf, Route Battah , zone </a:t>
            </a:r>
            <a:r>
              <a:rPr lang="fr-FR" dirty="0" err="1">
                <a:solidFill>
                  <a:schemeClr val="bg2">
                    <a:lumMod val="25000"/>
                  </a:schemeClr>
                </a:solidFill>
                <a:latin typeface="Aptos Display" panose="020B0004020202020204" pitchFamily="34" charset="0"/>
              </a:rPr>
              <a:t>Tourstique</a:t>
            </a:r>
            <a:r>
              <a:rPr lang="fr-FR" dirty="0">
                <a:solidFill>
                  <a:schemeClr val="bg2">
                    <a:lumMod val="25000"/>
                  </a:schemeClr>
                </a:solidFill>
                <a:latin typeface="Aptos Display" panose="020B0004020202020204" pitchFamily="34" charset="0"/>
              </a:rPr>
              <a:t> </a:t>
            </a:r>
            <a:r>
              <a:rPr lang="fr-FR" dirty="0" err="1">
                <a:solidFill>
                  <a:schemeClr val="bg2">
                    <a:lumMod val="25000"/>
                  </a:schemeClr>
                </a:solidFill>
                <a:latin typeface="Aptos Display" panose="020B0004020202020204" pitchFamily="34" charset="0"/>
              </a:rPr>
              <a:t>Zarzis</a:t>
            </a:r>
            <a:r>
              <a:rPr lang="fr-FR" dirty="0">
                <a:solidFill>
                  <a:schemeClr val="bg2">
                    <a:lumMod val="25000"/>
                  </a:schemeClr>
                </a:solidFill>
                <a:latin typeface="Aptos Display" panose="020B0004020202020204" pitchFamily="34" charset="0"/>
              </a:rPr>
              <a:t>, Oued Sefer.</a:t>
            </a:r>
          </a:p>
        </p:txBody>
      </p:sp>
      <p:sp>
        <p:nvSpPr>
          <p:cNvPr id="2" name="ZoneTexte 1">
            <a:extLst>
              <a:ext uri="{FF2B5EF4-FFF2-40B4-BE49-F238E27FC236}">
                <a16:creationId xmlns:a16="http://schemas.microsoft.com/office/drawing/2014/main" id="{86987DAE-2328-471F-AE3C-23C301E6E07E}"/>
              </a:ext>
            </a:extLst>
          </p:cNvPr>
          <p:cNvSpPr txBox="1"/>
          <p:nvPr/>
        </p:nvSpPr>
        <p:spPr>
          <a:xfrm>
            <a:off x="8394450" y="578063"/>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
        <p:nvSpPr>
          <p:cNvPr id="4" name="Espace réservé du numéro de diapositive 3">
            <a:extLst>
              <a:ext uri="{FF2B5EF4-FFF2-40B4-BE49-F238E27FC236}">
                <a16:creationId xmlns:a16="http://schemas.microsoft.com/office/drawing/2014/main" id="{1296264F-CCB4-DDA5-DF00-7EFFBDAA6EF1}"/>
              </a:ext>
            </a:extLst>
          </p:cNvPr>
          <p:cNvSpPr>
            <a:spLocks noGrp="1"/>
          </p:cNvSpPr>
          <p:nvPr>
            <p:ph type="sldNum" sz="quarter" idx="12"/>
          </p:nvPr>
        </p:nvSpPr>
        <p:spPr>
          <a:xfrm>
            <a:off x="11619780" y="6367122"/>
            <a:ext cx="408677" cy="365125"/>
          </a:xfrm>
        </p:spPr>
        <p:txBody>
          <a:bodyPr/>
          <a:lstStyle/>
          <a:p>
            <a:fld id="{B2AD7436-ADBA-43B7-9370-5627ADE4336A}" type="slidenum">
              <a:rPr lang="fr-FR" smtClean="0"/>
              <a:t>17</a:t>
            </a:fld>
            <a:endParaRPr lang="fr-FR"/>
          </a:p>
        </p:txBody>
      </p:sp>
      <p:pic>
        <p:nvPicPr>
          <p:cNvPr id="6" name="Image 5">
            <a:extLst>
              <a:ext uri="{FF2B5EF4-FFF2-40B4-BE49-F238E27FC236}">
                <a16:creationId xmlns:a16="http://schemas.microsoft.com/office/drawing/2014/main" id="{D4FE284E-A8AD-2C96-3387-900BF93FA86A}"/>
              </a:ext>
            </a:extLst>
          </p:cNvPr>
          <p:cNvPicPr>
            <a:picLocks noChangeAspect="1"/>
          </p:cNvPicPr>
          <p:nvPr/>
        </p:nvPicPr>
        <p:blipFill>
          <a:blip r:embed="rId4"/>
          <a:stretch>
            <a:fillRect/>
          </a:stretch>
        </p:blipFill>
        <p:spPr>
          <a:xfrm>
            <a:off x="3587749" y="2635510"/>
            <a:ext cx="4044846" cy="2441511"/>
          </a:xfrm>
          <a:prstGeom prst="rect">
            <a:avLst/>
          </a:prstGeom>
        </p:spPr>
      </p:pic>
      <p:grpSp>
        <p:nvGrpSpPr>
          <p:cNvPr id="33" name="Groupe 32">
            <a:extLst>
              <a:ext uri="{FF2B5EF4-FFF2-40B4-BE49-F238E27FC236}">
                <a16:creationId xmlns:a16="http://schemas.microsoft.com/office/drawing/2014/main" id="{E1B185C9-4379-7B45-8BF2-32338D775089}"/>
              </a:ext>
            </a:extLst>
          </p:cNvPr>
          <p:cNvGrpSpPr/>
          <p:nvPr/>
        </p:nvGrpSpPr>
        <p:grpSpPr>
          <a:xfrm>
            <a:off x="10299939" y="1808169"/>
            <a:ext cx="1979697" cy="2441512"/>
            <a:chOff x="9647125" y="1808168"/>
            <a:chExt cx="2632512" cy="3053131"/>
          </a:xfrm>
        </p:grpSpPr>
        <p:pic>
          <p:nvPicPr>
            <p:cNvPr id="23" name="Image 22">
              <a:extLst>
                <a:ext uri="{FF2B5EF4-FFF2-40B4-BE49-F238E27FC236}">
                  <a16:creationId xmlns:a16="http://schemas.microsoft.com/office/drawing/2014/main" id="{18213AB6-B726-08E4-A3B3-B140E2433883}"/>
                </a:ext>
              </a:extLst>
            </p:cNvPr>
            <p:cNvPicPr>
              <a:picLocks noChangeAspect="1"/>
            </p:cNvPicPr>
            <p:nvPr/>
          </p:nvPicPr>
          <p:blipFill>
            <a:blip r:embed="rId5"/>
            <a:stretch>
              <a:fillRect/>
            </a:stretch>
          </p:blipFill>
          <p:spPr>
            <a:xfrm>
              <a:off x="9647125" y="1810398"/>
              <a:ext cx="2402586" cy="3039085"/>
            </a:xfrm>
            <a:prstGeom prst="rect">
              <a:avLst/>
            </a:prstGeom>
          </p:spPr>
        </p:pic>
        <p:sp>
          <p:nvSpPr>
            <p:cNvPr id="27" name="Rectangle 26">
              <a:extLst>
                <a:ext uri="{FF2B5EF4-FFF2-40B4-BE49-F238E27FC236}">
                  <a16:creationId xmlns:a16="http://schemas.microsoft.com/office/drawing/2014/main" id="{69A55FD3-5D47-B869-25FE-87C69A630D06}"/>
                </a:ext>
              </a:extLst>
            </p:cNvPr>
            <p:cNvSpPr/>
            <p:nvPr/>
          </p:nvSpPr>
          <p:spPr>
            <a:xfrm>
              <a:off x="9651798" y="1808168"/>
              <a:ext cx="2393239" cy="3053131"/>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3CA220D5-C836-B8C2-0C79-9F63B0821FFB}"/>
                </a:ext>
              </a:extLst>
            </p:cNvPr>
            <p:cNvSpPr txBox="1"/>
            <p:nvPr/>
          </p:nvSpPr>
          <p:spPr>
            <a:xfrm>
              <a:off x="10848417" y="1915415"/>
              <a:ext cx="1431220" cy="261610"/>
            </a:xfrm>
            <a:prstGeom prst="rect">
              <a:avLst/>
            </a:prstGeom>
            <a:noFill/>
          </p:spPr>
          <p:txBody>
            <a:bodyPr wrap="square">
              <a:spAutoFit/>
            </a:bodyPr>
            <a:lstStyle/>
            <a:p>
              <a:pPr algn="ctr"/>
              <a:r>
                <a:rPr lang="fr-FR" sz="1100" b="1" dirty="0" err="1"/>
                <a:t>ZT_Zarzis</a:t>
              </a:r>
              <a:endParaRPr lang="fr-FR" sz="1100" b="1" dirty="0"/>
            </a:p>
          </p:txBody>
        </p:sp>
      </p:grpSp>
      <p:grpSp>
        <p:nvGrpSpPr>
          <p:cNvPr id="35" name="Groupe 34">
            <a:extLst>
              <a:ext uri="{FF2B5EF4-FFF2-40B4-BE49-F238E27FC236}">
                <a16:creationId xmlns:a16="http://schemas.microsoft.com/office/drawing/2014/main" id="{E10E74FF-4284-E05C-4027-6777A8F3163E}"/>
              </a:ext>
            </a:extLst>
          </p:cNvPr>
          <p:cNvGrpSpPr/>
          <p:nvPr/>
        </p:nvGrpSpPr>
        <p:grpSpPr>
          <a:xfrm>
            <a:off x="9645695" y="3762533"/>
            <a:ext cx="1985539" cy="2463832"/>
            <a:chOff x="8314399" y="4037160"/>
            <a:chExt cx="1985539" cy="2463832"/>
          </a:xfrm>
        </p:grpSpPr>
        <p:pic>
          <p:nvPicPr>
            <p:cNvPr id="11" name="Image 10">
              <a:extLst>
                <a:ext uri="{FF2B5EF4-FFF2-40B4-BE49-F238E27FC236}">
                  <a16:creationId xmlns:a16="http://schemas.microsoft.com/office/drawing/2014/main" id="{911F404C-2144-033D-6080-2CCE6A7F3994}"/>
                </a:ext>
              </a:extLst>
            </p:cNvPr>
            <p:cNvPicPr>
              <a:picLocks noChangeAspect="1"/>
            </p:cNvPicPr>
            <p:nvPr/>
          </p:nvPicPr>
          <p:blipFill>
            <a:blip r:embed="rId6"/>
            <a:stretch>
              <a:fillRect/>
            </a:stretch>
          </p:blipFill>
          <p:spPr>
            <a:xfrm>
              <a:off x="8314399" y="4037160"/>
              <a:ext cx="1787656" cy="2463832"/>
            </a:xfrm>
            <a:prstGeom prst="rect">
              <a:avLst/>
            </a:prstGeom>
          </p:spPr>
        </p:pic>
        <p:sp>
          <p:nvSpPr>
            <p:cNvPr id="13" name="Rectangle 12">
              <a:extLst>
                <a:ext uri="{FF2B5EF4-FFF2-40B4-BE49-F238E27FC236}">
                  <a16:creationId xmlns:a16="http://schemas.microsoft.com/office/drawing/2014/main" id="{B421E350-C803-1112-969C-EB45B7AB511F}"/>
                </a:ext>
              </a:extLst>
            </p:cNvPr>
            <p:cNvSpPr/>
            <p:nvPr/>
          </p:nvSpPr>
          <p:spPr>
            <a:xfrm>
              <a:off x="8328186" y="4037160"/>
              <a:ext cx="1773869" cy="2463832"/>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F0A6FF8E-F49D-8B41-6FFD-E905F2B3EB12}"/>
                </a:ext>
              </a:extLst>
            </p:cNvPr>
            <p:cNvSpPr txBox="1"/>
            <p:nvPr/>
          </p:nvSpPr>
          <p:spPr>
            <a:xfrm>
              <a:off x="8868718" y="4145938"/>
              <a:ext cx="1431220" cy="261610"/>
            </a:xfrm>
            <a:prstGeom prst="rect">
              <a:avLst/>
            </a:prstGeom>
            <a:noFill/>
          </p:spPr>
          <p:txBody>
            <a:bodyPr wrap="square">
              <a:spAutoFit/>
            </a:bodyPr>
            <a:lstStyle/>
            <a:p>
              <a:pPr algn="ctr"/>
              <a:r>
                <a:rPr lang="fr-FR" sz="1100" b="1" dirty="0" err="1"/>
                <a:t>Zarzis</a:t>
              </a:r>
              <a:r>
                <a:rPr lang="fr-FR" sz="1100" b="1" dirty="0"/>
                <a:t> RR109</a:t>
              </a:r>
            </a:p>
          </p:txBody>
        </p:sp>
      </p:grpSp>
      <p:cxnSp>
        <p:nvCxnSpPr>
          <p:cNvPr id="41" name="Connecteur droit avec flèche 40">
            <a:extLst>
              <a:ext uri="{FF2B5EF4-FFF2-40B4-BE49-F238E27FC236}">
                <a16:creationId xmlns:a16="http://schemas.microsoft.com/office/drawing/2014/main" id="{BC0B9F15-A5BD-154D-0AFF-43AF7715BA06}"/>
              </a:ext>
            </a:extLst>
          </p:cNvPr>
          <p:cNvCxnSpPr>
            <a:cxnSpLocks/>
          </p:cNvCxnSpPr>
          <p:nvPr/>
        </p:nvCxnSpPr>
        <p:spPr>
          <a:xfrm>
            <a:off x="6700966" y="3871311"/>
            <a:ext cx="3141774" cy="0"/>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47" name="Groupe 46">
            <a:extLst>
              <a:ext uri="{FF2B5EF4-FFF2-40B4-BE49-F238E27FC236}">
                <a16:creationId xmlns:a16="http://schemas.microsoft.com/office/drawing/2014/main" id="{5188B98E-BF81-352B-0333-335F06F71803}"/>
              </a:ext>
            </a:extLst>
          </p:cNvPr>
          <p:cNvGrpSpPr/>
          <p:nvPr/>
        </p:nvGrpSpPr>
        <p:grpSpPr>
          <a:xfrm>
            <a:off x="7710799" y="4290736"/>
            <a:ext cx="2074667" cy="2441511"/>
            <a:chOff x="9352145" y="2131622"/>
            <a:chExt cx="2669490" cy="3335055"/>
          </a:xfrm>
        </p:grpSpPr>
        <p:pic>
          <p:nvPicPr>
            <p:cNvPr id="49" name="Image 48">
              <a:extLst>
                <a:ext uri="{FF2B5EF4-FFF2-40B4-BE49-F238E27FC236}">
                  <a16:creationId xmlns:a16="http://schemas.microsoft.com/office/drawing/2014/main" id="{DAFAA577-165E-035D-A3A1-C9D2F9569985}"/>
                </a:ext>
              </a:extLst>
            </p:cNvPr>
            <p:cNvPicPr>
              <a:picLocks noChangeAspect="1"/>
            </p:cNvPicPr>
            <p:nvPr/>
          </p:nvPicPr>
          <p:blipFill>
            <a:blip r:embed="rId7"/>
            <a:stretch>
              <a:fillRect/>
            </a:stretch>
          </p:blipFill>
          <p:spPr>
            <a:xfrm rot="5400000">
              <a:off x="9128777" y="2547941"/>
              <a:ext cx="3309176" cy="2476539"/>
            </a:xfrm>
            <a:prstGeom prst="rect">
              <a:avLst/>
            </a:prstGeom>
          </p:spPr>
        </p:pic>
        <p:sp>
          <p:nvSpPr>
            <p:cNvPr id="51" name="Rectangle 50">
              <a:extLst>
                <a:ext uri="{FF2B5EF4-FFF2-40B4-BE49-F238E27FC236}">
                  <a16:creationId xmlns:a16="http://schemas.microsoft.com/office/drawing/2014/main" id="{C8AC07F6-BA7A-86EE-02D2-75248E718C3D}"/>
                </a:ext>
              </a:extLst>
            </p:cNvPr>
            <p:cNvSpPr/>
            <p:nvPr/>
          </p:nvSpPr>
          <p:spPr>
            <a:xfrm>
              <a:off x="9519218" y="2131622"/>
              <a:ext cx="2502417" cy="333505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a:extLst>
                <a:ext uri="{FF2B5EF4-FFF2-40B4-BE49-F238E27FC236}">
                  <a16:creationId xmlns:a16="http://schemas.microsoft.com/office/drawing/2014/main" id="{F45D49EC-27C9-D7B4-D4AB-1B84B7C04821}"/>
                </a:ext>
              </a:extLst>
            </p:cNvPr>
            <p:cNvSpPr txBox="1"/>
            <p:nvPr/>
          </p:nvSpPr>
          <p:spPr>
            <a:xfrm>
              <a:off x="9352145" y="2206798"/>
              <a:ext cx="1431220" cy="261610"/>
            </a:xfrm>
            <a:prstGeom prst="rect">
              <a:avLst/>
            </a:prstGeom>
            <a:noFill/>
          </p:spPr>
          <p:txBody>
            <a:bodyPr wrap="square">
              <a:spAutoFit/>
            </a:bodyPr>
            <a:lstStyle/>
            <a:p>
              <a:pPr algn="ctr"/>
              <a:r>
                <a:rPr lang="fr-FR" sz="1100" b="1" dirty="0"/>
                <a:t>Oued Seder</a:t>
              </a:r>
            </a:p>
          </p:txBody>
        </p:sp>
      </p:grpSp>
      <p:cxnSp>
        <p:nvCxnSpPr>
          <p:cNvPr id="55" name="Connecteur droit avec flèche 54">
            <a:extLst>
              <a:ext uri="{FF2B5EF4-FFF2-40B4-BE49-F238E27FC236}">
                <a16:creationId xmlns:a16="http://schemas.microsoft.com/office/drawing/2014/main" id="{0EF2B5FD-3A2B-1DCC-04F7-87C878356C13}"/>
              </a:ext>
            </a:extLst>
          </p:cNvPr>
          <p:cNvCxnSpPr>
            <a:cxnSpLocks/>
          </p:cNvCxnSpPr>
          <p:nvPr/>
        </p:nvCxnSpPr>
        <p:spPr>
          <a:xfrm>
            <a:off x="5796951" y="4114800"/>
            <a:ext cx="2274095" cy="1396691"/>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E71CAC8F-9B62-B496-6111-55197F81C4CB}"/>
              </a:ext>
            </a:extLst>
          </p:cNvPr>
          <p:cNvSpPr/>
          <p:nvPr/>
        </p:nvSpPr>
        <p:spPr>
          <a:xfrm>
            <a:off x="3587749" y="2608322"/>
            <a:ext cx="4044846" cy="244151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4" name="Groupe 63">
            <a:extLst>
              <a:ext uri="{FF2B5EF4-FFF2-40B4-BE49-F238E27FC236}">
                <a16:creationId xmlns:a16="http://schemas.microsoft.com/office/drawing/2014/main" id="{1B4E63BF-8CCB-389D-C0ED-AF61F6D19245}"/>
              </a:ext>
            </a:extLst>
          </p:cNvPr>
          <p:cNvGrpSpPr/>
          <p:nvPr/>
        </p:nvGrpSpPr>
        <p:grpSpPr>
          <a:xfrm>
            <a:off x="7340610" y="1632595"/>
            <a:ext cx="2859404" cy="1573641"/>
            <a:chOff x="303957" y="4867444"/>
            <a:chExt cx="3353274" cy="1870352"/>
          </a:xfrm>
        </p:grpSpPr>
        <p:pic>
          <p:nvPicPr>
            <p:cNvPr id="65" name="Image 64">
              <a:extLst>
                <a:ext uri="{FF2B5EF4-FFF2-40B4-BE49-F238E27FC236}">
                  <a16:creationId xmlns:a16="http://schemas.microsoft.com/office/drawing/2014/main" id="{8FAAFC18-7152-604A-2CB9-B8F7EEBE7521}"/>
                </a:ext>
              </a:extLst>
            </p:cNvPr>
            <p:cNvPicPr>
              <a:picLocks noChangeAspect="1"/>
            </p:cNvPicPr>
            <p:nvPr/>
          </p:nvPicPr>
          <p:blipFill>
            <a:blip r:embed="rId8"/>
            <a:stretch>
              <a:fillRect/>
            </a:stretch>
          </p:blipFill>
          <p:spPr>
            <a:xfrm>
              <a:off x="323095" y="4883767"/>
              <a:ext cx="3334136" cy="1854029"/>
            </a:xfrm>
            <a:prstGeom prst="rect">
              <a:avLst/>
            </a:prstGeom>
          </p:spPr>
        </p:pic>
        <p:sp>
          <p:nvSpPr>
            <p:cNvPr id="66" name="Rectangle 65">
              <a:extLst>
                <a:ext uri="{FF2B5EF4-FFF2-40B4-BE49-F238E27FC236}">
                  <a16:creationId xmlns:a16="http://schemas.microsoft.com/office/drawing/2014/main" id="{C53A8F38-6EA5-AB14-FB72-DD4B7891C069}"/>
                </a:ext>
              </a:extLst>
            </p:cNvPr>
            <p:cNvSpPr/>
            <p:nvPr/>
          </p:nvSpPr>
          <p:spPr>
            <a:xfrm>
              <a:off x="313526" y="4883766"/>
              <a:ext cx="3334136" cy="1837708"/>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ZoneTexte 66">
              <a:extLst>
                <a:ext uri="{FF2B5EF4-FFF2-40B4-BE49-F238E27FC236}">
                  <a16:creationId xmlns:a16="http://schemas.microsoft.com/office/drawing/2014/main" id="{EDD3A457-46E7-C655-1EDE-F7F91133985F}"/>
                </a:ext>
              </a:extLst>
            </p:cNvPr>
            <p:cNvSpPr txBox="1"/>
            <p:nvPr/>
          </p:nvSpPr>
          <p:spPr>
            <a:xfrm>
              <a:off x="303957" y="4867444"/>
              <a:ext cx="1647903" cy="261610"/>
            </a:xfrm>
            <a:prstGeom prst="rect">
              <a:avLst/>
            </a:prstGeom>
            <a:noFill/>
          </p:spPr>
          <p:txBody>
            <a:bodyPr wrap="square">
              <a:spAutoFit/>
            </a:bodyPr>
            <a:lstStyle/>
            <a:p>
              <a:pPr algn="ctr"/>
              <a:r>
                <a:rPr lang="fr-FR" sz="1100" b="1" dirty="0" err="1"/>
                <a:t>Route_Battah</a:t>
              </a:r>
              <a:r>
                <a:rPr lang="fr-FR" sz="1100" b="1" dirty="0"/>
                <a:t> _ RR116</a:t>
              </a:r>
            </a:p>
          </p:txBody>
        </p:sp>
      </p:grpSp>
      <p:cxnSp>
        <p:nvCxnSpPr>
          <p:cNvPr id="39" name="Connecteur droit avec flèche 38">
            <a:extLst>
              <a:ext uri="{FF2B5EF4-FFF2-40B4-BE49-F238E27FC236}">
                <a16:creationId xmlns:a16="http://schemas.microsoft.com/office/drawing/2014/main" id="{2AC8B06D-913A-9955-DAC0-64DDEA9EF365}"/>
              </a:ext>
            </a:extLst>
          </p:cNvPr>
          <p:cNvCxnSpPr>
            <a:cxnSpLocks/>
          </p:cNvCxnSpPr>
          <p:nvPr/>
        </p:nvCxnSpPr>
        <p:spPr>
          <a:xfrm>
            <a:off x="6700966" y="3243532"/>
            <a:ext cx="4504866" cy="185468"/>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9" name="Connecteur droit avec flèche 68">
            <a:extLst>
              <a:ext uri="{FF2B5EF4-FFF2-40B4-BE49-F238E27FC236}">
                <a16:creationId xmlns:a16="http://schemas.microsoft.com/office/drawing/2014/main" id="{5CC385DD-4FEA-9A11-AF88-3A5EFF31C29B}"/>
              </a:ext>
            </a:extLst>
          </p:cNvPr>
          <p:cNvCxnSpPr>
            <a:cxnSpLocks/>
          </p:cNvCxnSpPr>
          <p:nvPr/>
        </p:nvCxnSpPr>
        <p:spPr>
          <a:xfrm flipV="1">
            <a:off x="5604036" y="2635510"/>
            <a:ext cx="2106763" cy="301272"/>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82" name="Groupe 81">
            <a:extLst>
              <a:ext uri="{FF2B5EF4-FFF2-40B4-BE49-F238E27FC236}">
                <a16:creationId xmlns:a16="http://schemas.microsoft.com/office/drawing/2014/main" id="{654038AC-ECA7-C68F-9A5A-4C26EB869D40}"/>
              </a:ext>
            </a:extLst>
          </p:cNvPr>
          <p:cNvGrpSpPr/>
          <p:nvPr/>
        </p:nvGrpSpPr>
        <p:grpSpPr>
          <a:xfrm>
            <a:off x="15012" y="4160991"/>
            <a:ext cx="3476846" cy="1463110"/>
            <a:chOff x="149039" y="3177854"/>
            <a:chExt cx="3247855" cy="1451900"/>
          </a:xfrm>
        </p:grpSpPr>
        <p:pic>
          <p:nvPicPr>
            <p:cNvPr id="75" name="Image 74">
              <a:extLst>
                <a:ext uri="{FF2B5EF4-FFF2-40B4-BE49-F238E27FC236}">
                  <a16:creationId xmlns:a16="http://schemas.microsoft.com/office/drawing/2014/main" id="{9C8E0F52-BAA5-0F56-4BE2-3F3A3F57031A}"/>
                </a:ext>
              </a:extLst>
            </p:cNvPr>
            <p:cNvPicPr>
              <a:picLocks noChangeAspect="1"/>
            </p:cNvPicPr>
            <p:nvPr/>
          </p:nvPicPr>
          <p:blipFill>
            <a:blip r:embed="rId9"/>
            <a:stretch>
              <a:fillRect/>
            </a:stretch>
          </p:blipFill>
          <p:spPr>
            <a:xfrm>
              <a:off x="232746" y="3177854"/>
              <a:ext cx="3147584" cy="1435578"/>
            </a:xfrm>
            <a:prstGeom prst="rect">
              <a:avLst/>
            </a:prstGeom>
          </p:spPr>
        </p:pic>
        <p:sp>
          <p:nvSpPr>
            <p:cNvPr id="76" name="Rectangle 75">
              <a:extLst>
                <a:ext uri="{FF2B5EF4-FFF2-40B4-BE49-F238E27FC236}">
                  <a16:creationId xmlns:a16="http://schemas.microsoft.com/office/drawing/2014/main" id="{0CFB21B3-D99D-BA9A-E56E-224B547064B9}"/>
                </a:ext>
              </a:extLst>
            </p:cNvPr>
            <p:cNvSpPr/>
            <p:nvPr/>
          </p:nvSpPr>
          <p:spPr>
            <a:xfrm>
              <a:off x="232746" y="3194176"/>
              <a:ext cx="3164148" cy="1435578"/>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ZoneTexte 76">
              <a:extLst>
                <a:ext uri="{FF2B5EF4-FFF2-40B4-BE49-F238E27FC236}">
                  <a16:creationId xmlns:a16="http://schemas.microsoft.com/office/drawing/2014/main" id="{3319FF05-9920-5C13-3D43-F2AFD28A96B9}"/>
                </a:ext>
              </a:extLst>
            </p:cNvPr>
            <p:cNvSpPr txBox="1"/>
            <p:nvPr/>
          </p:nvSpPr>
          <p:spPr>
            <a:xfrm>
              <a:off x="149039" y="3194175"/>
              <a:ext cx="2327083" cy="261610"/>
            </a:xfrm>
            <a:prstGeom prst="rect">
              <a:avLst/>
            </a:prstGeom>
            <a:noFill/>
          </p:spPr>
          <p:txBody>
            <a:bodyPr wrap="square">
              <a:spAutoFit/>
            </a:bodyPr>
            <a:lstStyle/>
            <a:p>
              <a:pPr algn="ctr"/>
              <a:r>
                <a:rPr lang="fr-FR" sz="1100" b="1" dirty="0"/>
                <a:t>Route Ksar </a:t>
              </a:r>
              <a:r>
                <a:rPr lang="fr-FR" sz="1100" b="1" dirty="0" err="1"/>
                <a:t>Hallouf</a:t>
              </a:r>
              <a:r>
                <a:rPr lang="fr-FR" sz="1100" b="1" dirty="0"/>
                <a:t>-&gt;</a:t>
              </a:r>
              <a:r>
                <a:rPr lang="fr-FR" sz="1100" b="1" dirty="0" err="1"/>
                <a:t>Bir</a:t>
              </a:r>
              <a:r>
                <a:rPr lang="fr-FR" sz="1100" b="1" dirty="0"/>
                <a:t> Soltan</a:t>
              </a:r>
            </a:p>
          </p:txBody>
        </p:sp>
      </p:grpSp>
      <p:grpSp>
        <p:nvGrpSpPr>
          <p:cNvPr id="81" name="Groupe 80">
            <a:extLst>
              <a:ext uri="{FF2B5EF4-FFF2-40B4-BE49-F238E27FC236}">
                <a16:creationId xmlns:a16="http://schemas.microsoft.com/office/drawing/2014/main" id="{18326B16-C9EE-5A1D-BAEF-E286ECDB3F00}"/>
              </a:ext>
            </a:extLst>
          </p:cNvPr>
          <p:cNvGrpSpPr/>
          <p:nvPr/>
        </p:nvGrpSpPr>
        <p:grpSpPr>
          <a:xfrm>
            <a:off x="-4284" y="5717335"/>
            <a:ext cx="3478410" cy="947221"/>
            <a:chOff x="-63570" y="1989561"/>
            <a:chExt cx="3701191" cy="1058048"/>
          </a:xfrm>
        </p:grpSpPr>
        <p:pic>
          <p:nvPicPr>
            <p:cNvPr id="78" name="Image 77">
              <a:extLst>
                <a:ext uri="{FF2B5EF4-FFF2-40B4-BE49-F238E27FC236}">
                  <a16:creationId xmlns:a16="http://schemas.microsoft.com/office/drawing/2014/main" id="{C4E48D1C-2D44-7865-ED9A-04B3E1736B89}"/>
                </a:ext>
              </a:extLst>
            </p:cNvPr>
            <p:cNvPicPr>
              <a:picLocks noChangeAspect="1"/>
            </p:cNvPicPr>
            <p:nvPr/>
          </p:nvPicPr>
          <p:blipFill>
            <a:blip r:embed="rId10"/>
            <a:stretch>
              <a:fillRect/>
            </a:stretch>
          </p:blipFill>
          <p:spPr>
            <a:xfrm>
              <a:off x="52028" y="2003885"/>
              <a:ext cx="3550473" cy="1043724"/>
            </a:xfrm>
            <a:prstGeom prst="rect">
              <a:avLst/>
            </a:prstGeom>
          </p:spPr>
        </p:pic>
        <p:sp>
          <p:nvSpPr>
            <p:cNvPr id="79" name="Rectangle 78">
              <a:extLst>
                <a:ext uri="{FF2B5EF4-FFF2-40B4-BE49-F238E27FC236}">
                  <a16:creationId xmlns:a16="http://schemas.microsoft.com/office/drawing/2014/main" id="{193DCB2D-AFC0-D186-9715-5785C0084B7C}"/>
                </a:ext>
              </a:extLst>
            </p:cNvPr>
            <p:cNvSpPr/>
            <p:nvPr/>
          </p:nvSpPr>
          <p:spPr>
            <a:xfrm>
              <a:off x="51018" y="2019468"/>
              <a:ext cx="3586603" cy="101786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ZoneTexte 79">
              <a:extLst>
                <a:ext uri="{FF2B5EF4-FFF2-40B4-BE49-F238E27FC236}">
                  <a16:creationId xmlns:a16="http://schemas.microsoft.com/office/drawing/2014/main" id="{59871603-205D-65C5-C987-39C8D82AEC3C}"/>
                </a:ext>
              </a:extLst>
            </p:cNvPr>
            <p:cNvSpPr txBox="1"/>
            <p:nvPr/>
          </p:nvSpPr>
          <p:spPr>
            <a:xfrm>
              <a:off x="-63570" y="1989561"/>
              <a:ext cx="2327083" cy="261610"/>
            </a:xfrm>
            <a:prstGeom prst="rect">
              <a:avLst/>
            </a:prstGeom>
            <a:noFill/>
          </p:spPr>
          <p:txBody>
            <a:bodyPr wrap="square">
              <a:spAutoFit/>
            </a:bodyPr>
            <a:lstStyle/>
            <a:p>
              <a:pPr algn="ctr"/>
              <a:r>
                <a:rPr lang="fr-FR" sz="1100" b="1" dirty="0"/>
                <a:t>Route Ksar </a:t>
              </a:r>
              <a:r>
                <a:rPr lang="fr-FR" sz="1100" b="1" dirty="0" err="1"/>
                <a:t>Hallouf</a:t>
              </a:r>
              <a:r>
                <a:rPr lang="fr-FR" sz="1100" b="1" dirty="0"/>
                <a:t>-&gt;</a:t>
              </a:r>
              <a:r>
                <a:rPr lang="fr-FR" sz="1100" b="1" dirty="0" err="1"/>
                <a:t>Bir</a:t>
              </a:r>
              <a:r>
                <a:rPr lang="fr-FR" sz="1100" b="1" dirty="0"/>
                <a:t> Soltan</a:t>
              </a:r>
            </a:p>
          </p:txBody>
        </p:sp>
      </p:grpSp>
      <p:cxnSp>
        <p:nvCxnSpPr>
          <p:cNvPr id="83" name="Connecteur droit avec flèche 82">
            <a:extLst>
              <a:ext uri="{FF2B5EF4-FFF2-40B4-BE49-F238E27FC236}">
                <a16:creationId xmlns:a16="http://schemas.microsoft.com/office/drawing/2014/main" id="{49900181-AD89-7BEB-08C3-6386F47257EB}"/>
              </a:ext>
            </a:extLst>
          </p:cNvPr>
          <p:cNvCxnSpPr>
            <a:cxnSpLocks/>
          </p:cNvCxnSpPr>
          <p:nvPr/>
        </p:nvCxnSpPr>
        <p:spPr>
          <a:xfrm flipH="1">
            <a:off x="3134890" y="3899138"/>
            <a:ext cx="1414970" cy="500534"/>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Connecteur droit avec flèche 85">
            <a:extLst>
              <a:ext uri="{FF2B5EF4-FFF2-40B4-BE49-F238E27FC236}">
                <a16:creationId xmlns:a16="http://schemas.microsoft.com/office/drawing/2014/main" id="{96D08820-B695-70DF-5E21-E1C8A2A1CC2A}"/>
              </a:ext>
            </a:extLst>
          </p:cNvPr>
          <p:cNvCxnSpPr>
            <a:cxnSpLocks/>
          </p:cNvCxnSpPr>
          <p:nvPr/>
        </p:nvCxnSpPr>
        <p:spPr>
          <a:xfrm flipH="1">
            <a:off x="3359588" y="4240232"/>
            <a:ext cx="754995" cy="1815506"/>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88" name="Groupe 87">
            <a:extLst>
              <a:ext uri="{FF2B5EF4-FFF2-40B4-BE49-F238E27FC236}">
                <a16:creationId xmlns:a16="http://schemas.microsoft.com/office/drawing/2014/main" id="{3F23CE64-4469-5C0C-4CEA-EFE35434CA7B}"/>
              </a:ext>
            </a:extLst>
          </p:cNvPr>
          <p:cNvGrpSpPr/>
          <p:nvPr/>
        </p:nvGrpSpPr>
        <p:grpSpPr>
          <a:xfrm>
            <a:off x="535613" y="2077732"/>
            <a:ext cx="2264811" cy="1738296"/>
            <a:chOff x="6166584" y="2047914"/>
            <a:chExt cx="2264811" cy="1738296"/>
          </a:xfrm>
        </p:grpSpPr>
        <p:pic>
          <p:nvPicPr>
            <p:cNvPr id="89" name="Image 88">
              <a:extLst>
                <a:ext uri="{FF2B5EF4-FFF2-40B4-BE49-F238E27FC236}">
                  <a16:creationId xmlns:a16="http://schemas.microsoft.com/office/drawing/2014/main" id="{C8047117-49C2-CEB2-DFFD-B96D9BF417E9}"/>
                </a:ext>
              </a:extLst>
            </p:cNvPr>
            <p:cNvPicPr>
              <a:picLocks noChangeAspect="1"/>
            </p:cNvPicPr>
            <p:nvPr/>
          </p:nvPicPr>
          <p:blipFill>
            <a:blip r:embed="rId11"/>
            <a:stretch>
              <a:fillRect/>
            </a:stretch>
          </p:blipFill>
          <p:spPr>
            <a:xfrm>
              <a:off x="6312054" y="2067576"/>
              <a:ext cx="2101053" cy="1718634"/>
            </a:xfrm>
            <a:prstGeom prst="rect">
              <a:avLst/>
            </a:prstGeom>
          </p:spPr>
        </p:pic>
        <p:sp>
          <p:nvSpPr>
            <p:cNvPr id="90" name="ZoneTexte 89">
              <a:extLst>
                <a:ext uri="{FF2B5EF4-FFF2-40B4-BE49-F238E27FC236}">
                  <a16:creationId xmlns:a16="http://schemas.microsoft.com/office/drawing/2014/main" id="{78EDC915-FFAA-D1DB-1810-7BE08E0C8B2A}"/>
                </a:ext>
              </a:extLst>
            </p:cNvPr>
            <p:cNvSpPr txBox="1"/>
            <p:nvPr/>
          </p:nvSpPr>
          <p:spPr>
            <a:xfrm>
              <a:off x="6166584" y="2089037"/>
              <a:ext cx="1431220" cy="261610"/>
            </a:xfrm>
            <a:prstGeom prst="rect">
              <a:avLst/>
            </a:prstGeom>
            <a:noFill/>
          </p:spPr>
          <p:txBody>
            <a:bodyPr wrap="square">
              <a:spAutoFit/>
            </a:bodyPr>
            <a:lstStyle/>
            <a:p>
              <a:pPr algn="ctr"/>
              <a:r>
                <a:rPr lang="fr-FR" sz="1100" b="1" dirty="0" err="1"/>
                <a:t>Sidi_Makhlouf</a:t>
              </a:r>
              <a:endParaRPr lang="fr-FR" sz="1100" b="1" dirty="0"/>
            </a:p>
          </p:txBody>
        </p:sp>
        <p:sp>
          <p:nvSpPr>
            <p:cNvPr id="91" name="Rectangle 90">
              <a:extLst>
                <a:ext uri="{FF2B5EF4-FFF2-40B4-BE49-F238E27FC236}">
                  <a16:creationId xmlns:a16="http://schemas.microsoft.com/office/drawing/2014/main" id="{AF2D4EBB-E65A-489D-C6C8-9C7F596BEEC6}"/>
                </a:ext>
              </a:extLst>
            </p:cNvPr>
            <p:cNvSpPr/>
            <p:nvPr/>
          </p:nvSpPr>
          <p:spPr>
            <a:xfrm>
              <a:off x="6317404" y="2047914"/>
              <a:ext cx="2113991" cy="171863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96" name="Connecteur droit avec flèche 95">
            <a:extLst>
              <a:ext uri="{FF2B5EF4-FFF2-40B4-BE49-F238E27FC236}">
                <a16:creationId xmlns:a16="http://schemas.microsoft.com/office/drawing/2014/main" id="{5164A2B6-898B-C714-B78E-875367B18D0E}"/>
              </a:ext>
            </a:extLst>
          </p:cNvPr>
          <p:cNvCxnSpPr>
            <a:cxnSpLocks/>
          </p:cNvCxnSpPr>
          <p:nvPr/>
        </p:nvCxnSpPr>
        <p:spPr>
          <a:xfrm flipH="1" flipV="1">
            <a:off x="2452872" y="2979911"/>
            <a:ext cx="2996608" cy="555345"/>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4083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3EB0-FA43-26EE-0ECF-00311E435B8B}"/>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FB63176-D76F-B21F-5761-02B56A78C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761204B-3DB8-314B-5733-EAE9509BA18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6122C725-8377-B3CE-B813-39F411675D1F}"/>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Benchmarking de la couverture (4G)</a:t>
            </a:r>
            <a:endParaRPr lang="fr-FR" sz="2800" dirty="0"/>
          </a:p>
        </p:txBody>
      </p:sp>
      <p:sp>
        <p:nvSpPr>
          <p:cNvPr id="9" name="Espace réservé du numéro de diapositive 8">
            <a:extLst>
              <a:ext uri="{FF2B5EF4-FFF2-40B4-BE49-F238E27FC236}">
                <a16:creationId xmlns:a16="http://schemas.microsoft.com/office/drawing/2014/main" id="{1B933C0D-E6AF-4678-C6E7-D6B7E45864FC}"/>
              </a:ext>
            </a:extLst>
          </p:cNvPr>
          <p:cNvSpPr>
            <a:spLocks noGrp="1"/>
          </p:cNvSpPr>
          <p:nvPr>
            <p:ph type="sldNum" sz="quarter" idx="12"/>
          </p:nvPr>
        </p:nvSpPr>
        <p:spPr>
          <a:xfrm>
            <a:off x="8610600" y="6505640"/>
            <a:ext cx="2743200" cy="365125"/>
          </a:xfrm>
        </p:spPr>
        <p:txBody>
          <a:bodyPr/>
          <a:lstStyle/>
          <a:p>
            <a:fld id="{B2AD7436-ADBA-43B7-9370-5627ADE4336A}" type="slidenum">
              <a:rPr lang="fr-FR" smtClean="0"/>
              <a:t>18</a:t>
            </a:fld>
            <a:endParaRPr lang="fr-FR"/>
          </a:p>
        </p:txBody>
      </p:sp>
      <p:sp>
        <p:nvSpPr>
          <p:cNvPr id="2" name="object 12">
            <a:extLst>
              <a:ext uri="{FF2B5EF4-FFF2-40B4-BE49-F238E27FC236}">
                <a16:creationId xmlns:a16="http://schemas.microsoft.com/office/drawing/2014/main" id="{EE3206B5-DE2F-83EF-FDE3-0A71F98E2AC4}"/>
              </a:ext>
            </a:extLst>
          </p:cNvPr>
          <p:cNvSpPr txBox="1"/>
          <p:nvPr/>
        </p:nvSpPr>
        <p:spPr>
          <a:xfrm>
            <a:off x="3559047" y="1110701"/>
            <a:ext cx="4820255" cy="320601"/>
          </a:xfrm>
          <a:prstGeom prst="rect">
            <a:avLst/>
          </a:prstGeom>
        </p:spPr>
        <p:txBody>
          <a:bodyPr vert="horz" wrap="square" lIns="0" tIns="12700" rIns="0" bIns="0" rtlCol="0">
            <a:spAutoFit/>
          </a:bodyPr>
          <a:lstStyle/>
          <a:p>
            <a:pPr marL="12700" algn="ctr">
              <a:spcBef>
                <a:spcPts val="100"/>
              </a:spcBef>
            </a:pPr>
            <a:r>
              <a:rPr lang="fr-FR" sz="2000" dirty="0">
                <a:solidFill>
                  <a:schemeClr val="tx2">
                    <a:lumMod val="50000"/>
                    <a:lumOff val="50000"/>
                  </a:schemeClr>
                </a:solidFill>
                <a:latin typeface="Aptos ExtraBold" panose="020F0502020204030204" pitchFamily="34" charset="0"/>
              </a:rPr>
              <a:t>Taux de défaut de couverture</a:t>
            </a:r>
          </a:p>
        </p:txBody>
      </p:sp>
      <p:sp>
        <p:nvSpPr>
          <p:cNvPr id="6" name="ZoneTexte 5">
            <a:extLst>
              <a:ext uri="{FF2B5EF4-FFF2-40B4-BE49-F238E27FC236}">
                <a16:creationId xmlns:a16="http://schemas.microsoft.com/office/drawing/2014/main" id="{E0DF7B8D-C4C9-A2B4-DAB4-6DB78AB352CF}"/>
              </a:ext>
            </a:extLst>
          </p:cNvPr>
          <p:cNvSpPr txBox="1"/>
          <p:nvPr/>
        </p:nvSpPr>
        <p:spPr>
          <a:xfrm>
            <a:off x="183254" y="1504045"/>
            <a:ext cx="11980618" cy="646331"/>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présente un taux de défaut de couverture </a:t>
            </a:r>
            <a:r>
              <a:rPr lang="fr-FR" b="1" dirty="0" err="1">
                <a:solidFill>
                  <a:schemeClr val="bg2">
                    <a:lumMod val="25000"/>
                  </a:schemeClr>
                </a:solidFill>
                <a:latin typeface="Aptos Display" panose="020B0004020202020204" pitchFamily="34" charset="0"/>
              </a:rPr>
              <a:t>Outdoor</a:t>
            </a:r>
            <a:r>
              <a:rPr lang="fr-FR" dirty="0">
                <a:solidFill>
                  <a:schemeClr val="bg2">
                    <a:lumMod val="25000"/>
                  </a:schemeClr>
                </a:solidFill>
                <a:latin typeface="Aptos Display" panose="020B0004020202020204" pitchFamily="34" charset="0"/>
              </a:rPr>
              <a:t> de 26,57% à </a:t>
            </a:r>
            <a:r>
              <a:rPr lang="fr-FR" dirty="0" err="1">
                <a:solidFill>
                  <a:schemeClr val="bg2">
                    <a:lumMod val="25000"/>
                  </a:schemeClr>
                </a:solidFill>
                <a:latin typeface="Aptos Display" panose="020B0004020202020204" pitchFamily="34" charset="0"/>
              </a:rPr>
              <a:t>Medenine</a:t>
            </a:r>
            <a:r>
              <a:rPr lang="fr-FR" dirty="0">
                <a:solidFill>
                  <a:schemeClr val="bg2">
                    <a:lumMod val="25000"/>
                  </a:schemeClr>
                </a:solidFill>
                <a:latin typeface="Aptos Display" panose="020B0004020202020204" pitchFamily="34" charset="0"/>
              </a:rPr>
              <a:t>, et confirme également une dégradation en </a:t>
            </a:r>
            <a:r>
              <a:rPr lang="fr-FR" b="1" dirty="0">
                <a:solidFill>
                  <a:schemeClr val="bg2">
                    <a:lumMod val="25000"/>
                  </a:schemeClr>
                </a:solidFill>
                <a:latin typeface="Aptos Display" panose="020B0004020202020204" pitchFamily="34" charset="0"/>
              </a:rPr>
              <a:t>Indoor</a:t>
            </a:r>
            <a:r>
              <a:rPr lang="fr-FR" dirty="0">
                <a:solidFill>
                  <a:schemeClr val="bg2">
                    <a:lumMod val="25000"/>
                  </a:schemeClr>
                </a:solidFill>
                <a:latin typeface="Aptos Display" panose="020B0004020202020204" pitchFamily="34" charset="0"/>
              </a:rPr>
              <a:t> avec un taux de 34,97%.</a:t>
            </a:r>
          </a:p>
        </p:txBody>
      </p:sp>
      <p:graphicFrame>
        <p:nvGraphicFramePr>
          <p:cNvPr id="8" name="Tableau 7">
            <a:extLst>
              <a:ext uri="{FF2B5EF4-FFF2-40B4-BE49-F238E27FC236}">
                <a16:creationId xmlns:a16="http://schemas.microsoft.com/office/drawing/2014/main" id="{CE306C87-109E-7233-3730-08496A2465FE}"/>
              </a:ext>
            </a:extLst>
          </p:cNvPr>
          <p:cNvGraphicFramePr>
            <a:graphicFrameLocks noGrp="1"/>
          </p:cNvGraphicFramePr>
          <p:nvPr>
            <p:extLst>
              <p:ext uri="{D42A27DB-BD31-4B8C-83A1-F6EECF244321}">
                <p14:modId xmlns:p14="http://schemas.microsoft.com/office/powerpoint/2010/main" val="3563656043"/>
              </p:ext>
            </p:extLst>
          </p:nvPr>
        </p:nvGraphicFramePr>
        <p:xfrm>
          <a:off x="744865" y="3174521"/>
          <a:ext cx="10514043" cy="2408877"/>
        </p:xfrm>
        <a:graphic>
          <a:graphicData uri="http://schemas.openxmlformats.org/drawingml/2006/table">
            <a:tbl>
              <a:tblPr firstRow="1" bandRow="1">
                <a:tableStyleId>{5C22544A-7EE6-4342-B048-85BDC9FD1C3A}</a:tableStyleId>
              </a:tblPr>
              <a:tblGrid>
                <a:gridCol w="3504681">
                  <a:extLst>
                    <a:ext uri="{9D8B030D-6E8A-4147-A177-3AD203B41FA5}">
                      <a16:colId xmlns:a16="http://schemas.microsoft.com/office/drawing/2014/main" val="1733541247"/>
                    </a:ext>
                  </a:extLst>
                </a:gridCol>
                <a:gridCol w="3504681">
                  <a:extLst>
                    <a:ext uri="{9D8B030D-6E8A-4147-A177-3AD203B41FA5}">
                      <a16:colId xmlns:a16="http://schemas.microsoft.com/office/drawing/2014/main" val="286562066"/>
                    </a:ext>
                  </a:extLst>
                </a:gridCol>
                <a:gridCol w="3504681">
                  <a:extLst>
                    <a:ext uri="{9D8B030D-6E8A-4147-A177-3AD203B41FA5}">
                      <a16:colId xmlns:a16="http://schemas.microsoft.com/office/drawing/2014/main" val="676568166"/>
                    </a:ext>
                  </a:extLst>
                </a:gridCol>
              </a:tblGrid>
              <a:tr h="765438">
                <a:tc>
                  <a:txBody>
                    <a:bodyPr/>
                    <a:lstStyle/>
                    <a:p>
                      <a:pPr algn="ctr"/>
                      <a:r>
                        <a:rPr lang="fr-FR" dirty="0" err="1">
                          <a:solidFill>
                            <a:schemeClr val="bg2">
                              <a:lumMod val="50000"/>
                            </a:schemeClr>
                          </a:solidFill>
                        </a:rPr>
                        <a:t>Medenine</a:t>
                      </a:r>
                      <a:endParaRPr lang="fr-FR" dirty="0">
                        <a:solidFill>
                          <a:schemeClr val="bg2">
                            <a:lumMod val="50000"/>
                          </a:schemeClr>
                        </a:solidFill>
                      </a:endParaRPr>
                    </a:p>
                  </a:txBody>
                  <a:tcPr anchor="ctr">
                    <a:solidFill>
                      <a:schemeClr val="tx2">
                        <a:lumMod val="10000"/>
                        <a:lumOff val="90000"/>
                      </a:schemeClr>
                    </a:solidFill>
                  </a:tcPr>
                </a:tc>
                <a:tc>
                  <a:txBody>
                    <a:bodyPr/>
                    <a:lstStyle/>
                    <a:p>
                      <a:pPr algn="ctr"/>
                      <a:r>
                        <a:rPr lang="fr-FR" sz="1400" b="1" kern="1200" dirty="0">
                          <a:solidFill>
                            <a:schemeClr val="bg2">
                              <a:lumMod val="50000"/>
                            </a:schemeClr>
                          </a:solidFill>
                          <a:latin typeface="+mn-lt"/>
                          <a:ea typeface="+mn-ea"/>
                          <a:cs typeface="+mn-cs"/>
                        </a:rPr>
                        <a:t>Taux de défaut de couverture </a:t>
                      </a:r>
                      <a:r>
                        <a:rPr lang="fr-FR" sz="1400" b="1" kern="1200" dirty="0" err="1">
                          <a:solidFill>
                            <a:schemeClr val="bg2">
                              <a:lumMod val="50000"/>
                            </a:schemeClr>
                          </a:solidFill>
                          <a:latin typeface="+mn-lt"/>
                          <a:ea typeface="+mn-ea"/>
                          <a:cs typeface="+mn-cs"/>
                        </a:rPr>
                        <a:t>Outdoor</a:t>
                      </a:r>
                      <a:r>
                        <a:rPr lang="fr-FR" sz="1400" b="1" kern="1200" dirty="0">
                          <a:solidFill>
                            <a:schemeClr val="bg2">
                              <a:lumMod val="50000"/>
                            </a:schemeClr>
                          </a:solidFill>
                          <a:latin typeface="+mn-lt"/>
                          <a:ea typeface="+mn-ea"/>
                          <a:cs typeface="+mn-cs"/>
                        </a:rPr>
                        <a:t> (Seuils INTT &gt; -100dBm )</a:t>
                      </a:r>
                    </a:p>
                  </a:txBody>
                  <a:tcPr>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kern="1200" dirty="0">
                          <a:solidFill>
                            <a:schemeClr val="bg2">
                              <a:lumMod val="50000"/>
                            </a:schemeClr>
                          </a:solidFill>
                          <a:latin typeface="+mn-lt"/>
                          <a:ea typeface="+mn-ea"/>
                          <a:cs typeface="+mn-cs"/>
                        </a:rPr>
                        <a:t>Taux de défaut de couverture Indoor (Seuils INTT &gt;-96dBm)</a:t>
                      </a:r>
                    </a:p>
                  </a:txBody>
                  <a:tcPr>
                    <a:solidFill>
                      <a:schemeClr val="tx2">
                        <a:lumMod val="10000"/>
                        <a:lumOff val="90000"/>
                      </a:schemeClr>
                    </a:solidFill>
                  </a:tcPr>
                </a:tc>
                <a:extLst>
                  <a:ext uri="{0D108BD9-81ED-4DB2-BD59-A6C34878D82A}">
                    <a16:rowId xmlns:a16="http://schemas.microsoft.com/office/drawing/2014/main" val="1319610180"/>
                  </a:ext>
                </a:extLst>
              </a:tr>
              <a:tr h="547813">
                <a:tc>
                  <a:txBody>
                    <a:bodyPr/>
                    <a:lstStyle/>
                    <a:p>
                      <a:pPr algn="ctr"/>
                      <a:r>
                        <a:rPr lang="fr-FR" b="1" dirty="0">
                          <a:solidFill>
                            <a:schemeClr val="tx2">
                              <a:lumMod val="50000"/>
                              <a:lumOff val="50000"/>
                            </a:schemeClr>
                          </a:solidFill>
                        </a:rPr>
                        <a:t>TT</a:t>
                      </a:r>
                    </a:p>
                  </a:txBody>
                  <a:tcPr>
                    <a:solidFill>
                      <a:schemeClr val="bg1">
                        <a:lumMod val="95000"/>
                      </a:schemeClr>
                    </a:solidFill>
                  </a:tcPr>
                </a:tc>
                <a:tc>
                  <a:txBody>
                    <a:bodyPr/>
                    <a:lstStyle/>
                    <a:p>
                      <a:pPr algn="ctr"/>
                      <a:r>
                        <a:rPr lang="fr-FR" sz="1600" b="0" kern="1200" dirty="0">
                          <a:solidFill>
                            <a:schemeClr val="bg2">
                              <a:lumMod val="50000"/>
                            </a:schemeClr>
                          </a:solidFill>
                          <a:latin typeface="+mn-lt"/>
                          <a:ea typeface="+mn-ea"/>
                          <a:cs typeface="+mn-cs"/>
                        </a:rPr>
                        <a:t>26,57%</a:t>
                      </a:r>
                    </a:p>
                  </a:txBody>
                  <a:tcPr>
                    <a:solidFill>
                      <a:schemeClr val="bg1">
                        <a:lumMod val="95000"/>
                      </a:schemeClr>
                    </a:solidFill>
                  </a:tcPr>
                </a:tc>
                <a:tc>
                  <a:txBody>
                    <a:bodyPr/>
                    <a:lstStyle/>
                    <a:p>
                      <a:pPr marL="0" algn="ctr" defTabSz="914400" rtl="0" eaLnBrk="1" latinLnBrk="0" hangingPunct="1"/>
                      <a:r>
                        <a:rPr lang="fr-FR" sz="1600" b="0" kern="1200" dirty="0">
                          <a:solidFill>
                            <a:schemeClr val="bg2">
                              <a:lumMod val="50000"/>
                            </a:schemeClr>
                          </a:solidFill>
                          <a:latin typeface="+mn-lt"/>
                          <a:ea typeface="+mn-ea"/>
                          <a:cs typeface="+mn-cs"/>
                        </a:rPr>
                        <a:t>34,97%</a:t>
                      </a:r>
                    </a:p>
                  </a:txBody>
                  <a:tcPr>
                    <a:solidFill>
                      <a:schemeClr val="bg1">
                        <a:lumMod val="95000"/>
                      </a:schemeClr>
                    </a:solidFill>
                  </a:tcPr>
                </a:tc>
                <a:extLst>
                  <a:ext uri="{0D108BD9-81ED-4DB2-BD59-A6C34878D82A}">
                    <a16:rowId xmlns:a16="http://schemas.microsoft.com/office/drawing/2014/main" val="1911612749"/>
                  </a:ext>
                </a:extLst>
              </a:tr>
              <a:tr h="547813">
                <a:tc>
                  <a:txBody>
                    <a:bodyPr/>
                    <a:lstStyle/>
                    <a:p>
                      <a:pPr algn="ctr"/>
                      <a:r>
                        <a:rPr lang="fr-FR" b="1" dirty="0">
                          <a:solidFill>
                            <a:srgbClr val="FF0000"/>
                          </a:solidFill>
                        </a:rPr>
                        <a:t>OO</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kern="1200" dirty="0">
                          <a:solidFill>
                            <a:schemeClr val="bg2">
                              <a:lumMod val="50000"/>
                            </a:schemeClr>
                          </a:solidFill>
                          <a:latin typeface="+mn-lt"/>
                          <a:ea typeface="+mn-ea"/>
                          <a:cs typeface="+mn-cs"/>
                        </a:rPr>
                        <a:t>18,15%</a:t>
                      </a:r>
                    </a:p>
                  </a:txBody>
                  <a:tcPr>
                    <a:solidFill>
                      <a:schemeClr val="bg1">
                        <a:lumMod val="95000"/>
                      </a:schemeClr>
                    </a:solidFill>
                  </a:tcPr>
                </a:tc>
                <a:tc>
                  <a:txBody>
                    <a:bodyPr/>
                    <a:lstStyle/>
                    <a:p>
                      <a:pPr marL="0" algn="ctr" defTabSz="914400" rtl="0" eaLnBrk="1" latinLnBrk="0" hangingPunct="1"/>
                      <a:r>
                        <a:rPr lang="fr-FR" sz="1600" b="0" kern="1200" dirty="0">
                          <a:solidFill>
                            <a:schemeClr val="bg2">
                              <a:lumMod val="50000"/>
                            </a:schemeClr>
                          </a:solidFill>
                          <a:latin typeface="+mn-lt"/>
                          <a:ea typeface="+mn-ea"/>
                          <a:cs typeface="+mn-cs"/>
                        </a:rPr>
                        <a:t>29,1%</a:t>
                      </a:r>
                    </a:p>
                  </a:txBody>
                  <a:tcPr>
                    <a:solidFill>
                      <a:schemeClr val="bg1">
                        <a:lumMod val="95000"/>
                      </a:schemeClr>
                    </a:solidFill>
                  </a:tcPr>
                </a:tc>
                <a:extLst>
                  <a:ext uri="{0D108BD9-81ED-4DB2-BD59-A6C34878D82A}">
                    <a16:rowId xmlns:a16="http://schemas.microsoft.com/office/drawing/2014/main" val="2535163547"/>
                  </a:ext>
                </a:extLst>
              </a:tr>
              <a:tr h="547813">
                <a:tc>
                  <a:txBody>
                    <a:bodyPr/>
                    <a:lstStyle/>
                    <a:p>
                      <a:pPr algn="ctr"/>
                      <a:r>
                        <a:rPr lang="fr-FR" b="1" dirty="0">
                          <a:solidFill>
                            <a:srgbClr val="FFC000"/>
                          </a:solidFill>
                        </a:rPr>
                        <a:t>OR</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kern="1200" dirty="0">
                          <a:solidFill>
                            <a:schemeClr val="bg2">
                              <a:lumMod val="50000"/>
                            </a:schemeClr>
                          </a:solidFill>
                          <a:latin typeface="+mn-lt"/>
                          <a:ea typeface="+mn-ea"/>
                          <a:cs typeface="+mn-cs"/>
                        </a:rPr>
                        <a:t>27,7%</a:t>
                      </a:r>
                    </a:p>
                  </a:txBody>
                  <a:tcPr>
                    <a:solidFill>
                      <a:schemeClr val="bg1">
                        <a:lumMod val="95000"/>
                      </a:schemeClr>
                    </a:solidFill>
                  </a:tcPr>
                </a:tc>
                <a:tc>
                  <a:txBody>
                    <a:bodyPr/>
                    <a:lstStyle/>
                    <a:p>
                      <a:pPr marL="0" algn="ctr" defTabSz="914400" rtl="0" eaLnBrk="1" latinLnBrk="0" hangingPunct="1"/>
                      <a:r>
                        <a:rPr lang="fr-FR" sz="1600" b="0" kern="1200" dirty="0">
                          <a:solidFill>
                            <a:schemeClr val="bg2">
                              <a:lumMod val="50000"/>
                            </a:schemeClr>
                          </a:solidFill>
                          <a:latin typeface="+mn-lt"/>
                          <a:ea typeface="+mn-ea"/>
                          <a:cs typeface="+mn-cs"/>
                        </a:rPr>
                        <a:t>41,14%</a:t>
                      </a:r>
                    </a:p>
                  </a:txBody>
                  <a:tcPr>
                    <a:solidFill>
                      <a:schemeClr val="bg1">
                        <a:lumMod val="95000"/>
                      </a:schemeClr>
                    </a:solidFill>
                  </a:tcPr>
                </a:tc>
                <a:extLst>
                  <a:ext uri="{0D108BD9-81ED-4DB2-BD59-A6C34878D82A}">
                    <a16:rowId xmlns:a16="http://schemas.microsoft.com/office/drawing/2014/main" val="3207831872"/>
                  </a:ext>
                </a:extLst>
              </a:tr>
            </a:tbl>
          </a:graphicData>
        </a:graphic>
      </p:graphicFrame>
    </p:spTree>
    <p:extLst>
      <p:ext uri="{BB962C8B-B14F-4D97-AF65-F5344CB8AC3E}">
        <p14:creationId xmlns:p14="http://schemas.microsoft.com/office/powerpoint/2010/main" val="1551058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83443D48-58FB-1772-5C0D-5A1BA41026DC}"/>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38BB81E4-1DFD-18F2-6C7D-AD1471D1283C}"/>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849E98BC-5556-A4D4-844B-6B2949870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B1BDDEDC-31AC-FCB3-DE27-D1D924FA7697}"/>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F741CDFC-37EC-D790-6818-68FE6667FFAB}"/>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136B4DE4-98A4-0E77-A323-9BCF60AE499B}"/>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5435B6E1-2763-48FA-1113-8C4FC6AA9B53}"/>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4B4A5D54-03ED-C4C6-D0DB-3891F6378B05}"/>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D3CE801B-2F94-E961-EE39-08FFB43C988A}"/>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F4D68108-55A9-82A8-D34F-FAC5D3F1D6CC}"/>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958DEC8E-15CB-BA1C-9877-5CC26E55DC30}"/>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F6ECFC95-3A94-48F3-0690-142175E913C8}"/>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CCD10A57-AF02-EA0A-F09C-D5FBFF1641FE}"/>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974EB99E-0380-0B71-69CD-E6D40E597DE8}"/>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E7619065-A928-3CD4-A5A7-FA6F628A06A4}"/>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BF01E5D8-F274-B3AA-2501-8C56EAFFC507}"/>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71B7C0A4-D11C-6E44-C1E0-903ADC479C4B}"/>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EB16FA35-A598-4BB3-09CC-93889D576726}"/>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49AD48AD-4D93-2E0C-7F0E-DAF5D4E0A710}"/>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2BB00D11-4468-CF96-1A9F-3172439AAA69}"/>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98C3A3DC-C88E-2B8D-EE5B-6ACE45C02572}"/>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BA8F6B7B-551E-CFFA-D84D-96DC8D9F5F24}"/>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58C6D605-04CC-6D4A-85E1-F681B5928F10}"/>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C6EF454-972B-C34B-AAE5-71A2385A5923}"/>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2FC6EAE7-212A-E9B8-5AD3-AF684CCA2C4C}"/>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527AFC81-2E64-28DB-DA0C-432604387549}"/>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C6BC0B25-11ED-9F8B-F122-ABB4544CD7AE}"/>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F626CA1F-12DF-F258-518B-EAF17B88D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931623A2-7154-47A6-6C78-37B57214FF5E}"/>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6CB2046-0240-4A81-56B8-76ECF44C4523}"/>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46C919FE-69FA-F080-4E67-54CBE427959D}"/>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71DF488B-42DC-C2DF-525B-15F6393D32A7}"/>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Couverture Radio</a:t>
            </a:r>
          </a:p>
          <a:p>
            <a:pPr marL="295275" indent="-285750">
              <a:lnSpc>
                <a:spcPct val="100000"/>
              </a:lnSpc>
              <a:spcBef>
                <a:spcPts val="1270"/>
              </a:spcBef>
              <a:buFont typeface="Arial" panose="020B0604020202020204" pitchFamily="34" charset="0"/>
              <a:buChar char="•"/>
            </a:pPr>
            <a:r>
              <a:rPr lang="fr-FR" b="1" u="sng" dirty="0">
                <a:solidFill>
                  <a:srgbClr val="414141"/>
                </a:solidFill>
                <a:latin typeface="Verdana"/>
              </a:rPr>
              <a:t>KPIs Voix</a:t>
            </a:r>
          </a:p>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KPIs Data</a:t>
            </a:r>
          </a:p>
        </p:txBody>
      </p:sp>
    </p:spTree>
    <p:extLst>
      <p:ext uri="{BB962C8B-B14F-4D97-AF65-F5344CB8AC3E}">
        <p14:creationId xmlns:p14="http://schemas.microsoft.com/office/powerpoint/2010/main" val="1168106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0C91FF8-9759-C49B-9393-34FBA3F56FD7}"/>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06A52AA3-6FD5-4D80-B47B-CA3A10197304}"/>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462E70CE-E78C-15CA-EC44-4F2EBA250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0740D814-AD6D-7486-25DE-D40EC3115552}"/>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48A3EDB0-4ECF-09C4-FB68-D585A50EF462}"/>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6685C2C9-CEA6-7E4E-FAA1-33F4B29FAC89}"/>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DD09C39D-9235-6474-D884-06F22C8B77A1}"/>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892BB29C-644E-C1DE-447A-7B87D8CBDD00}"/>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1616C9F6-990F-524F-3490-115DFD75590F}"/>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BF7F12F9-BCDB-2517-9DF5-5735AE3F7298}"/>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0DD7D471-784C-1E45-6C24-5205C0DD8B09}"/>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0755108C-E86A-96CA-7649-A00E156CAA63}"/>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29BEBE74-10AC-6014-7AEA-8CD85D8E8D4F}"/>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3E3006E1-E1D5-DA75-1AA2-0329D0E39F3E}"/>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7E299C56-5068-7A86-6197-8608E49EBE88}"/>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0B9B750B-616F-87D7-96C4-DC548BC7E2A6}"/>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7E701013-1B11-32D6-DC16-87542615BDAE}"/>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928B8482-8067-D3EC-A242-7F1D95BE82D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0AA1CE3D-1C89-0D6A-DB93-761DE2EA9408}"/>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1A1C8D50-3BB2-66EB-012F-393D3378F5D3}"/>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60AA07F8-F4DE-AB12-D053-F57DC2148F2E}"/>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4CF2C0C2-5FCD-8944-0616-2E661E841F8F}"/>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101583D6-BEF6-5A3E-B20C-931046B34F0D}"/>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10347545-7D66-EF6D-5E86-56EE32EAA929}"/>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3A6174F5-64AC-92E5-4719-AD5988235938}"/>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33E93A97-B2C6-16A3-A5DC-B4671A79D37E}"/>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D46D90D4-E6B6-832F-0348-7C66E9F12E1E}"/>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sp>
        <p:nvSpPr>
          <p:cNvPr id="6" name="ZoneTexte 5">
            <a:extLst>
              <a:ext uri="{FF2B5EF4-FFF2-40B4-BE49-F238E27FC236}">
                <a16:creationId xmlns:a16="http://schemas.microsoft.com/office/drawing/2014/main" id="{CB4B5497-0045-97C9-B401-A443190D11BD}"/>
              </a:ext>
            </a:extLst>
          </p:cNvPr>
          <p:cNvSpPr txBox="1"/>
          <p:nvPr/>
        </p:nvSpPr>
        <p:spPr>
          <a:xfrm>
            <a:off x="1651634" y="518740"/>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Plan</a:t>
            </a:r>
          </a:p>
        </p:txBody>
      </p:sp>
      <p:sp>
        <p:nvSpPr>
          <p:cNvPr id="9" name="ZoneTexte 8">
            <a:extLst>
              <a:ext uri="{FF2B5EF4-FFF2-40B4-BE49-F238E27FC236}">
                <a16:creationId xmlns:a16="http://schemas.microsoft.com/office/drawing/2014/main" id="{4F0979D0-DC4E-B58C-CDF6-2D81C449DC1E}"/>
              </a:ext>
            </a:extLst>
          </p:cNvPr>
          <p:cNvSpPr txBox="1"/>
          <p:nvPr/>
        </p:nvSpPr>
        <p:spPr>
          <a:xfrm>
            <a:off x="1719950" y="1424252"/>
            <a:ext cx="6094476" cy="369332"/>
          </a:xfrm>
          <a:prstGeom prst="rect">
            <a:avLst/>
          </a:prstGeom>
          <a:noFill/>
        </p:spPr>
        <p:txBody>
          <a:bodyPr wrap="square">
            <a:spAutoFit/>
          </a:bodyPr>
          <a:lstStyle/>
          <a:p>
            <a:pPr marL="9525">
              <a:spcBef>
                <a:spcPts val="1270"/>
              </a:spcBef>
            </a:pPr>
            <a:r>
              <a:rPr lang="fr-FR" dirty="0">
                <a:solidFill>
                  <a:srgbClr val="414141"/>
                </a:solidFill>
                <a:latin typeface="Verdana"/>
              </a:rPr>
              <a:t>Contexte et Objectifs</a:t>
            </a:r>
          </a:p>
        </p:txBody>
      </p:sp>
      <p:sp>
        <p:nvSpPr>
          <p:cNvPr id="10" name="ZoneTexte 9">
            <a:extLst>
              <a:ext uri="{FF2B5EF4-FFF2-40B4-BE49-F238E27FC236}">
                <a16:creationId xmlns:a16="http://schemas.microsoft.com/office/drawing/2014/main" id="{807552F3-83BB-0899-06E4-5680503CC91F}"/>
              </a:ext>
            </a:extLst>
          </p:cNvPr>
          <p:cNvSpPr txBox="1"/>
          <p:nvPr/>
        </p:nvSpPr>
        <p:spPr>
          <a:xfrm>
            <a:off x="1719950" y="2240751"/>
            <a:ext cx="6094476" cy="369332"/>
          </a:xfrm>
          <a:prstGeom prst="rect">
            <a:avLst/>
          </a:prstGeom>
          <a:noFill/>
        </p:spPr>
        <p:txBody>
          <a:bodyPr wrap="square">
            <a:spAutoFit/>
          </a:bodyPr>
          <a:lstStyle/>
          <a:p>
            <a:pPr marL="9525">
              <a:lnSpc>
                <a:spcPct val="100000"/>
              </a:lnSpc>
              <a:spcBef>
                <a:spcPts val="1270"/>
              </a:spcBef>
            </a:pPr>
            <a:r>
              <a:rPr lang="fr-FR" dirty="0">
                <a:solidFill>
                  <a:srgbClr val="414141"/>
                </a:solidFill>
                <a:latin typeface="Verdana"/>
                <a:cs typeface="Verdana"/>
              </a:rPr>
              <a:t>Score</a:t>
            </a:r>
            <a:r>
              <a:rPr lang="fr-FR" spc="-10" dirty="0">
                <a:solidFill>
                  <a:srgbClr val="414141"/>
                </a:solidFill>
                <a:latin typeface="Verdana"/>
                <a:cs typeface="Verdana"/>
              </a:rPr>
              <a:t> </a:t>
            </a:r>
            <a:r>
              <a:rPr lang="fr-FR" dirty="0">
                <a:solidFill>
                  <a:srgbClr val="414141"/>
                </a:solidFill>
                <a:latin typeface="Verdana"/>
                <a:cs typeface="Verdana"/>
              </a:rPr>
              <a:t>et</a:t>
            </a:r>
            <a:r>
              <a:rPr lang="fr-FR" spc="-35" dirty="0">
                <a:solidFill>
                  <a:srgbClr val="414141"/>
                </a:solidFill>
                <a:latin typeface="Verdana"/>
                <a:cs typeface="Verdana"/>
              </a:rPr>
              <a:t> </a:t>
            </a:r>
            <a:r>
              <a:rPr lang="fr-FR" spc="-10" dirty="0">
                <a:solidFill>
                  <a:srgbClr val="414141"/>
                </a:solidFill>
                <a:latin typeface="Verdana"/>
                <a:cs typeface="Verdana"/>
              </a:rPr>
              <a:t>résumé</a:t>
            </a:r>
            <a:endParaRPr lang="fr-FR" dirty="0"/>
          </a:p>
        </p:txBody>
      </p:sp>
      <p:pic>
        <p:nvPicPr>
          <p:cNvPr id="14" name="Image 13" descr="Une image contenant art&#10;&#10;Le contenu généré par l’IA peut être incorrect.">
            <a:extLst>
              <a:ext uri="{FF2B5EF4-FFF2-40B4-BE49-F238E27FC236}">
                <a16:creationId xmlns:a16="http://schemas.microsoft.com/office/drawing/2014/main" id="{AFCF6A99-E096-76B7-298F-03140171F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16" name="Ellipse 15">
            <a:extLst>
              <a:ext uri="{FF2B5EF4-FFF2-40B4-BE49-F238E27FC236}">
                <a16:creationId xmlns:a16="http://schemas.microsoft.com/office/drawing/2014/main" id="{81D73EE8-4E5A-5D9B-6722-2CF16621D6A7}"/>
              </a:ext>
            </a:extLst>
          </p:cNvPr>
          <p:cNvSpPr/>
          <p:nvPr/>
        </p:nvSpPr>
        <p:spPr>
          <a:xfrm>
            <a:off x="1033626" y="3056181"/>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6A8068C-30AF-DE32-1F94-4DB0979F5F5F}"/>
              </a:ext>
            </a:extLst>
          </p:cNvPr>
          <p:cNvSpPr/>
          <p:nvPr/>
        </p:nvSpPr>
        <p:spPr>
          <a:xfrm>
            <a:off x="1033626" y="2181562"/>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noir, obscurité&#10;&#10;Le contenu généré par l’IA peut être incorrect.">
            <a:extLst>
              <a:ext uri="{FF2B5EF4-FFF2-40B4-BE49-F238E27FC236}">
                <a16:creationId xmlns:a16="http://schemas.microsoft.com/office/drawing/2014/main" id="{80380D1A-068B-E71C-C871-C932906A092F}"/>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8464" y="2240751"/>
            <a:ext cx="466395" cy="466395"/>
          </a:xfrm>
          <a:prstGeom prst="rect">
            <a:avLst/>
          </a:prstGeom>
        </p:spPr>
      </p:pic>
      <p:pic>
        <p:nvPicPr>
          <p:cNvPr id="22" name="Image 21" descr="Une image contenant noir, obscurité&#10;&#10;Le contenu généré par l’IA peut être incorrect.">
            <a:extLst>
              <a:ext uri="{FF2B5EF4-FFF2-40B4-BE49-F238E27FC236}">
                <a16:creationId xmlns:a16="http://schemas.microsoft.com/office/drawing/2014/main" id="{4CCFA617-CCFC-1C16-2BEF-F415AF6A50F5}"/>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3397" y="3110103"/>
            <a:ext cx="471463" cy="471463"/>
          </a:xfrm>
          <a:prstGeom prst="rect">
            <a:avLst/>
          </a:prstGeom>
        </p:spPr>
      </p:pic>
      <p:sp>
        <p:nvSpPr>
          <p:cNvPr id="2" name="Ellipse 1">
            <a:extLst>
              <a:ext uri="{FF2B5EF4-FFF2-40B4-BE49-F238E27FC236}">
                <a16:creationId xmlns:a16="http://schemas.microsoft.com/office/drawing/2014/main" id="{F0CC3070-3D03-02AE-DCA5-8E1E8B7C9F59}"/>
              </a:ext>
            </a:extLst>
          </p:cNvPr>
          <p:cNvSpPr/>
          <p:nvPr/>
        </p:nvSpPr>
        <p:spPr>
          <a:xfrm>
            <a:off x="1025557" y="1306943"/>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noir, obscurité&#10;&#10;Le contenu généré par l’IA peut être incorrect.">
            <a:extLst>
              <a:ext uri="{FF2B5EF4-FFF2-40B4-BE49-F238E27FC236}">
                <a16:creationId xmlns:a16="http://schemas.microsoft.com/office/drawing/2014/main" id="{DB887D19-C7B8-8EC7-6334-B8293E5DC5D5}"/>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0395" y="1366132"/>
            <a:ext cx="466395" cy="466395"/>
          </a:xfrm>
          <a:prstGeom prst="rect">
            <a:avLst/>
          </a:prstGeom>
        </p:spPr>
      </p:pic>
      <p:sp>
        <p:nvSpPr>
          <p:cNvPr id="8" name="Ellipse 7">
            <a:extLst>
              <a:ext uri="{FF2B5EF4-FFF2-40B4-BE49-F238E27FC236}">
                <a16:creationId xmlns:a16="http://schemas.microsoft.com/office/drawing/2014/main" id="{46116875-B5BA-125C-BFD4-18F3F0330CD2}"/>
              </a:ext>
            </a:extLst>
          </p:cNvPr>
          <p:cNvSpPr/>
          <p:nvPr/>
        </p:nvSpPr>
        <p:spPr>
          <a:xfrm>
            <a:off x="1033626" y="3923334"/>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noir, obscurité&#10;&#10;Le contenu généré par l’IA peut être incorrect.">
            <a:extLst>
              <a:ext uri="{FF2B5EF4-FFF2-40B4-BE49-F238E27FC236}">
                <a16:creationId xmlns:a16="http://schemas.microsoft.com/office/drawing/2014/main" id="{AA6053E9-C837-BC7B-0097-312E594443DC}"/>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3632" y="3967806"/>
            <a:ext cx="479487" cy="479487"/>
          </a:xfrm>
          <a:prstGeom prst="rect">
            <a:avLst/>
          </a:prstGeom>
        </p:spPr>
      </p:pic>
      <p:sp>
        <p:nvSpPr>
          <p:cNvPr id="15" name="ZoneTexte 14">
            <a:extLst>
              <a:ext uri="{FF2B5EF4-FFF2-40B4-BE49-F238E27FC236}">
                <a16:creationId xmlns:a16="http://schemas.microsoft.com/office/drawing/2014/main" id="{21EE5F5E-E630-4280-FCB0-891CBA09313D}"/>
              </a:ext>
            </a:extLst>
          </p:cNvPr>
          <p:cNvSpPr txBox="1"/>
          <p:nvPr/>
        </p:nvSpPr>
        <p:spPr>
          <a:xfrm>
            <a:off x="1719950" y="3155835"/>
            <a:ext cx="6094476" cy="369332"/>
          </a:xfrm>
          <a:prstGeom prst="rect">
            <a:avLst/>
          </a:prstGeom>
          <a:noFill/>
        </p:spPr>
        <p:txBody>
          <a:bodyPr wrap="square">
            <a:spAutoFit/>
          </a:bodyPr>
          <a:lstStyle/>
          <a:p>
            <a:r>
              <a:rPr lang="fr-FR" dirty="0">
                <a:solidFill>
                  <a:srgbClr val="414141"/>
                </a:solidFill>
                <a:latin typeface="Verdana"/>
              </a:rPr>
              <a:t>Résumé KPIs Couverture, Voix et Data</a:t>
            </a:r>
          </a:p>
        </p:txBody>
      </p:sp>
      <p:sp>
        <p:nvSpPr>
          <p:cNvPr id="18" name="ZoneTexte 17">
            <a:extLst>
              <a:ext uri="{FF2B5EF4-FFF2-40B4-BE49-F238E27FC236}">
                <a16:creationId xmlns:a16="http://schemas.microsoft.com/office/drawing/2014/main" id="{6571F6E9-B892-BE04-AC1A-9E9E5948D536}"/>
              </a:ext>
            </a:extLst>
          </p:cNvPr>
          <p:cNvSpPr txBox="1"/>
          <p:nvPr/>
        </p:nvSpPr>
        <p:spPr>
          <a:xfrm>
            <a:off x="1811232" y="4070919"/>
            <a:ext cx="6094476" cy="369332"/>
          </a:xfrm>
          <a:prstGeom prst="rect">
            <a:avLst/>
          </a:prstGeom>
          <a:noFill/>
        </p:spPr>
        <p:txBody>
          <a:bodyPr wrap="square">
            <a:spAutoFit/>
          </a:bodyPr>
          <a:lstStyle/>
          <a:p>
            <a:r>
              <a:rPr lang="fr-FR" dirty="0">
                <a:solidFill>
                  <a:srgbClr val="414141"/>
                </a:solidFill>
                <a:latin typeface="Verdana"/>
              </a:rPr>
              <a:t>Observation</a:t>
            </a:r>
          </a:p>
        </p:txBody>
      </p:sp>
      <p:sp>
        <p:nvSpPr>
          <p:cNvPr id="21" name="ZoneTexte 20">
            <a:extLst>
              <a:ext uri="{FF2B5EF4-FFF2-40B4-BE49-F238E27FC236}">
                <a16:creationId xmlns:a16="http://schemas.microsoft.com/office/drawing/2014/main" id="{C144FAEC-F07D-5ADD-F12E-EEABE51A60C2}"/>
              </a:ext>
            </a:extLst>
          </p:cNvPr>
          <p:cNvSpPr txBox="1"/>
          <p:nvPr/>
        </p:nvSpPr>
        <p:spPr>
          <a:xfrm>
            <a:off x="1811232" y="4886787"/>
            <a:ext cx="6094476" cy="369332"/>
          </a:xfrm>
          <a:prstGeom prst="rect">
            <a:avLst/>
          </a:prstGeom>
          <a:noFill/>
        </p:spPr>
        <p:txBody>
          <a:bodyPr wrap="square">
            <a:spAutoFit/>
          </a:bodyPr>
          <a:lstStyle/>
          <a:p>
            <a:r>
              <a:rPr lang="fr-FR" dirty="0">
                <a:solidFill>
                  <a:srgbClr val="414141"/>
                </a:solidFill>
                <a:latin typeface="Verdana"/>
              </a:rPr>
              <a:t>Conclusion</a:t>
            </a:r>
          </a:p>
        </p:txBody>
      </p:sp>
      <p:sp>
        <p:nvSpPr>
          <p:cNvPr id="23" name="Ellipse 22">
            <a:extLst>
              <a:ext uri="{FF2B5EF4-FFF2-40B4-BE49-F238E27FC236}">
                <a16:creationId xmlns:a16="http://schemas.microsoft.com/office/drawing/2014/main" id="{E478D10D-77BB-63D6-CD2B-4C976000CA44}"/>
              </a:ext>
            </a:extLst>
          </p:cNvPr>
          <p:cNvSpPr/>
          <p:nvPr/>
        </p:nvSpPr>
        <p:spPr>
          <a:xfrm>
            <a:off x="1025339" y="4779696"/>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noir, obscurité&#10;&#10;Le contenu généré par l’IA peut être incorrect.">
            <a:extLst>
              <a:ext uri="{FF2B5EF4-FFF2-40B4-BE49-F238E27FC236}">
                <a16:creationId xmlns:a16="http://schemas.microsoft.com/office/drawing/2014/main" id="{089C6B5D-AD7D-028A-4EBD-A93E7B9BC55D}"/>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4510" y="4849463"/>
            <a:ext cx="436896" cy="436896"/>
          </a:xfrm>
          <a:prstGeom prst="rect">
            <a:avLst/>
          </a:prstGeom>
        </p:spPr>
      </p:pic>
      <p:sp>
        <p:nvSpPr>
          <p:cNvPr id="4" name="Ellipse 3">
            <a:extLst>
              <a:ext uri="{FF2B5EF4-FFF2-40B4-BE49-F238E27FC236}">
                <a16:creationId xmlns:a16="http://schemas.microsoft.com/office/drawing/2014/main" id="{AFD0B6AE-8B47-795C-925D-C8AAA5A69025}"/>
              </a:ext>
            </a:extLst>
          </p:cNvPr>
          <p:cNvSpPr/>
          <p:nvPr/>
        </p:nvSpPr>
        <p:spPr>
          <a:xfrm>
            <a:off x="1023247" y="5662087"/>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30A94B92-CF62-BDE1-CB90-04699F53F49D}"/>
              </a:ext>
            </a:extLst>
          </p:cNvPr>
          <p:cNvSpPr txBox="1"/>
          <p:nvPr/>
        </p:nvSpPr>
        <p:spPr>
          <a:xfrm>
            <a:off x="1811232" y="5743779"/>
            <a:ext cx="6094476" cy="369332"/>
          </a:xfrm>
          <a:prstGeom prst="rect">
            <a:avLst/>
          </a:prstGeom>
          <a:noFill/>
        </p:spPr>
        <p:txBody>
          <a:bodyPr wrap="square">
            <a:spAutoFit/>
          </a:bodyPr>
          <a:lstStyle/>
          <a:p>
            <a:r>
              <a:rPr lang="fr-FR" dirty="0">
                <a:solidFill>
                  <a:srgbClr val="414141"/>
                </a:solidFill>
                <a:latin typeface="Verdana"/>
              </a:rPr>
              <a:t>Plan d’action</a:t>
            </a:r>
          </a:p>
        </p:txBody>
      </p:sp>
      <p:pic>
        <p:nvPicPr>
          <p:cNvPr id="27" name="Image 26">
            <a:extLst>
              <a:ext uri="{FF2B5EF4-FFF2-40B4-BE49-F238E27FC236}">
                <a16:creationId xmlns:a16="http://schemas.microsoft.com/office/drawing/2014/main" id="{45F20787-8375-AC70-F9A4-F514E15B2FF4}"/>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28368" y="5719234"/>
            <a:ext cx="418422" cy="418422"/>
          </a:xfrm>
          <a:prstGeom prst="rect">
            <a:avLst/>
          </a:prstGeom>
        </p:spPr>
      </p:pic>
    </p:spTree>
    <p:extLst>
      <p:ext uri="{BB962C8B-B14F-4D97-AF65-F5344CB8AC3E}">
        <p14:creationId xmlns:p14="http://schemas.microsoft.com/office/powerpoint/2010/main" val="286311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022F-53F2-A212-930B-86AEBFD30B2A}"/>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867A251-B09F-5F2C-A4F3-975776310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17F0DB43-F9A9-612C-5C78-4C9411A79630}"/>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5266F72E-7D87-A526-D127-2578CCC081D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KPIs voix</a:t>
            </a:r>
          </a:p>
        </p:txBody>
      </p:sp>
      <p:sp>
        <p:nvSpPr>
          <p:cNvPr id="2" name="Rectangle : coins arrondis 1">
            <a:extLst>
              <a:ext uri="{FF2B5EF4-FFF2-40B4-BE49-F238E27FC236}">
                <a16:creationId xmlns:a16="http://schemas.microsoft.com/office/drawing/2014/main" id="{23D13CA3-CCFF-31CC-02F0-05685F555415}"/>
              </a:ext>
            </a:extLst>
          </p:cNvPr>
          <p:cNvSpPr/>
          <p:nvPr/>
        </p:nvSpPr>
        <p:spPr>
          <a:xfrm>
            <a:off x="183254" y="2199373"/>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2G/3G/CSFB</a:t>
            </a:r>
          </a:p>
        </p:txBody>
      </p:sp>
      <p:sp>
        <p:nvSpPr>
          <p:cNvPr id="3" name="ZoneTexte 2">
            <a:extLst>
              <a:ext uri="{FF2B5EF4-FFF2-40B4-BE49-F238E27FC236}">
                <a16:creationId xmlns:a16="http://schemas.microsoft.com/office/drawing/2014/main" id="{26217403-0500-23D8-0685-648E844DFD0B}"/>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4" name="Connecteur droit 3">
            <a:extLst>
              <a:ext uri="{FF2B5EF4-FFF2-40B4-BE49-F238E27FC236}">
                <a16:creationId xmlns:a16="http://schemas.microsoft.com/office/drawing/2014/main" id="{6569971C-E390-3244-3424-6347CDF7C08C}"/>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6448F4B5-5DCA-305D-89B3-4B0DA0787BC2}"/>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7" name="Connecteur droit 6">
            <a:extLst>
              <a:ext uri="{FF2B5EF4-FFF2-40B4-BE49-F238E27FC236}">
                <a16:creationId xmlns:a16="http://schemas.microsoft.com/office/drawing/2014/main" id="{6EF122CA-8084-6001-B951-9AF9261C2405}"/>
              </a:ext>
            </a:extLst>
          </p:cNvPr>
          <p:cNvCxnSpPr>
            <a:cxnSpLocks/>
          </p:cNvCxnSpPr>
          <p:nvPr/>
        </p:nvCxnSpPr>
        <p:spPr>
          <a:xfrm>
            <a:off x="3063549" y="1882130"/>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Flèche : chevron 7">
            <a:extLst>
              <a:ext uri="{FF2B5EF4-FFF2-40B4-BE49-F238E27FC236}">
                <a16:creationId xmlns:a16="http://schemas.microsoft.com/office/drawing/2014/main" id="{6C7D96D7-D98D-7B03-C2EF-290878E9CF88}"/>
              </a:ext>
            </a:extLst>
          </p:cNvPr>
          <p:cNvSpPr/>
          <p:nvPr/>
        </p:nvSpPr>
        <p:spPr>
          <a:xfrm>
            <a:off x="1956076" y="2397379"/>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ZoneTexte 9">
            <a:extLst>
              <a:ext uri="{FF2B5EF4-FFF2-40B4-BE49-F238E27FC236}">
                <a16:creationId xmlns:a16="http://schemas.microsoft.com/office/drawing/2014/main" id="{D32E7DB5-9EE6-1F1B-BF2A-92AB74D068A5}"/>
              </a:ext>
            </a:extLst>
          </p:cNvPr>
          <p:cNvSpPr txBox="1"/>
          <p:nvPr/>
        </p:nvSpPr>
        <p:spPr>
          <a:xfrm>
            <a:off x="2525484" y="2089602"/>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Accessibilité (CSSR):</a:t>
            </a:r>
          </a:p>
        </p:txBody>
      </p:sp>
      <p:sp>
        <p:nvSpPr>
          <p:cNvPr id="12" name="ZoneTexte 11">
            <a:extLst>
              <a:ext uri="{FF2B5EF4-FFF2-40B4-BE49-F238E27FC236}">
                <a16:creationId xmlns:a16="http://schemas.microsoft.com/office/drawing/2014/main" id="{6520A87B-7C95-65F1-F1B1-E03CF53652B3}"/>
              </a:ext>
            </a:extLst>
          </p:cNvPr>
          <p:cNvSpPr txBox="1"/>
          <p:nvPr/>
        </p:nvSpPr>
        <p:spPr>
          <a:xfrm>
            <a:off x="2689487" y="2433625"/>
            <a:ext cx="5994916" cy="523220"/>
          </a:xfrm>
          <a:prstGeom prst="rect">
            <a:avLst/>
          </a:prstGeom>
          <a:noFill/>
        </p:spPr>
        <p:txBody>
          <a:bodyPr wrap="square">
            <a:spAutoFit/>
          </a:bodyPr>
          <a:lstStyle/>
          <a:p>
            <a:pPr algn="just"/>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se classe en 1ème place en terme du taux de succès d'établissement d'appel (98,12%) vs (93,79%) TT vs (92,22%) Orange</a:t>
            </a:r>
          </a:p>
        </p:txBody>
      </p:sp>
      <p:sp>
        <p:nvSpPr>
          <p:cNvPr id="14" name="ZoneTexte 13">
            <a:extLst>
              <a:ext uri="{FF2B5EF4-FFF2-40B4-BE49-F238E27FC236}">
                <a16:creationId xmlns:a16="http://schemas.microsoft.com/office/drawing/2014/main" id="{D7A03939-F7AC-9FE3-BD1F-8F42CAF18B53}"/>
              </a:ext>
            </a:extLst>
          </p:cNvPr>
          <p:cNvSpPr txBox="1"/>
          <p:nvPr/>
        </p:nvSpPr>
        <p:spPr>
          <a:xfrm>
            <a:off x="2496030" y="3034278"/>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Call setup time:</a:t>
            </a:r>
          </a:p>
        </p:txBody>
      </p:sp>
      <p:sp>
        <p:nvSpPr>
          <p:cNvPr id="16" name="ZoneTexte 15">
            <a:extLst>
              <a:ext uri="{FF2B5EF4-FFF2-40B4-BE49-F238E27FC236}">
                <a16:creationId xmlns:a16="http://schemas.microsoft.com/office/drawing/2014/main" id="{E984F7C2-0BB3-0FF6-BA7D-DFCF5CC7B62E}"/>
              </a:ext>
            </a:extLst>
          </p:cNvPr>
          <p:cNvSpPr txBox="1"/>
          <p:nvPr/>
        </p:nvSpPr>
        <p:spPr>
          <a:xfrm>
            <a:off x="2649984" y="3296865"/>
            <a:ext cx="5994917"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présente le plus élevé Call setup Time de 6,76s vs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2,57s et Orange 4,99s.</a:t>
            </a:r>
          </a:p>
        </p:txBody>
      </p:sp>
      <p:sp>
        <p:nvSpPr>
          <p:cNvPr id="20" name="ZoneTexte 19">
            <a:extLst>
              <a:ext uri="{FF2B5EF4-FFF2-40B4-BE49-F238E27FC236}">
                <a16:creationId xmlns:a16="http://schemas.microsoft.com/office/drawing/2014/main" id="{064111F9-F84C-7AF2-4E08-B173F10ED06D}"/>
              </a:ext>
            </a:extLst>
          </p:cNvPr>
          <p:cNvSpPr txBox="1"/>
          <p:nvPr/>
        </p:nvSpPr>
        <p:spPr>
          <a:xfrm>
            <a:off x="2496030" y="3825065"/>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Call Drop Rate (CDR):</a:t>
            </a:r>
          </a:p>
        </p:txBody>
      </p:sp>
      <p:sp>
        <p:nvSpPr>
          <p:cNvPr id="22" name="ZoneTexte 21">
            <a:extLst>
              <a:ext uri="{FF2B5EF4-FFF2-40B4-BE49-F238E27FC236}">
                <a16:creationId xmlns:a16="http://schemas.microsoft.com/office/drawing/2014/main" id="{1453AB54-089D-C4A4-4E99-DAF01876ED4E}"/>
              </a:ext>
            </a:extLst>
          </p:cNvPr>
          <p:cNvSpPr txBox="1"/>
          <p:nvPr/>
        </p:nvSpPr>
        <p:spPr>
          <a:xfrm>
            <a:off x="2638399" y="4132842"/>
            <a:ext cx="6097554" cy="523220"/>
          </a:xfrm>
          <a:prstGeom prst="rect">
            <a:avLst/>
          </a:prstGeom>
          <a:noFill/>
        </p:spPr>
        <p:txBody>
          <a:bodyPr wrap="square">
            <a:spAutoFit/>
          </a:bodyPr>
          <a:lstStyle/>
          <a:p>
            <a:pPr algn="just"/>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se positionne en première place en termes de taux de coupure d’appel. Le CDR est de 1,08% pour OO, 1,84% pour Orange et 3,9 % pour TT.</a:t>
            </a:r>
          </a:p>
        </p:txBody>
      </p:sp>
      <p:sp>
        <p:nvSpPr>
          <p:cNvPr id="24" name="ZoneTexte 23">
            <a:extLst>
              <a:ext uri="{FF2B5EF4-FFF2-40B4-BE49-F238E27FC236}">
                <a16:creationId xmlns:a16="http://schemas.microsoft.com/office/drawing/2014/main" id="{5FA229B3-33E6-FBFA-15A3-EEF09EAC90A8}"/>
              </a:ext>
            </a:extLst>
          </p:cNvPr>
          <p:cNvSpPr txBox="1"/>
          <p:nvPr/>
        </p:nvSpPr>
        <p:spPr>
          <a:xfrm>
            <a:off x="2496030" y="4801982"/>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Qualité Vocale (MOS) :</a:t>
            </a:r>
          </a:p>
        </p:txBody>
      </p:sp>
      <p:sp>
        <p:nvSpPr>
          <p:cNvPr id="26" name="ZoneTexte 25">
            <a:extLst>
              <a:ext uri="{FF2B5EF4-FFF2-40B4-BE49-F238E27FC236}">
                <a16:creationId xmlns:a16="http://schemas.microsoft.com/office/drawing/2014/main" id="{76B49A27-927F-C0E3-BECC-275039B0EF3F}"/>
              </a:ext>
            </a:extLst>
          </p:cNvPr>
          <p:cNvSpPr txBox="1"/>
          <p:nvPr/>
        </p:nvSpPr>
        <p:spPr>
          <a:xfrm>
            <a:off x="2515913" y="5711389"/>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Qualité du signal (</a:t>
            </a:r>
            <a:r>
              <a:rPr lang="fr-FR" sz="1400" b="1" dirty="0" err="1">
                <a:solidFill>
                  <a:schemeClr val="bg2">
                    <a:lumMod val="25000"/>
                  </a:schemeClr>
                </a:solidFill>
                <a:latin typeface="Aptos Display" panose="020B0004020202020204" pitchFamily="34" charset="0"/>
              </a:rPr>
              <a:t>EcNo</a:t>
            </a:r>
            <a:r>
              <a:rPr lang="fr-FR" sz="1400" b="1" dirty="0">
                <a:solidFill>
                  <a:schemeClr val="bg2">
                    <a:lumMod val="25000"/>
                  </a:schemeClr>
                </a:solidFill>
                <a:latin typeface="Aptos Display" panose="020B0004020202020204" pitchFamily="34" charset="0"/>
              </a:rPr>
              <a:t>):</a:t>
            </a:r>
          </a:p>
        </p:txBody>
      </p:sp>
      <p:sp>
        <p:nvSpPr>
          <p:cNvPr id="28" name="ZoneTexte 27">
            <a:extLst>
              <a:ext uri="{FF2B5EF4-FFF2-40B4-BE49-F238E27FC236}">
                <a16:creationId xmlns:a16="http://schemas.microsoft.com/office/drawing/2014/main" id="{D6B7FC94-8398-7DD7-8CD0-21DB2DB63F1E}"/>
              </a:ext>
            </a:extLst>
          </p:cNvPr>
          <p:cNvSpPr txBox="1"/>
          <p:nvPr/>
        </p:nvSpPr>
        <p:spPr>
          <a:xfrm>
            <a:off x="2615531" y="5154447"/>
            <a:ext cx="6097554"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occupe la troisième place en termes de La qualité vocale MOS de 3,8 vs 4,21 Ooredoo et 4,27 Orange</a:t>
            </a:r>
          </a:p>
        </p:txBody>
      </p:sp>
      <p:sp>
        <p:nvSpPr>
          <p:cNvPr id="30" name="ZoneTexte 29">
            <a:extLst>
              <a:ext uri="{FF2B5EF4-FFF2-40B4-BE49-F238E27FC236}">
                <a16:creationId xmlns:a16="http://schemas.microsoft.com/office/drawing/2014/main" id="{48E2EAA3-075C-530D-8B5B-942F1B51329F}"/>
              </a:ext>
            </a:extLst>
          </p:cNvPr>
          <p:cNvSpPr txBox="1"/>
          <p:nvPr/>
        </p:nvSpPr>
        <p:spPr>
          <a:xfrm>
            <a:off x="2656163" y="5997825"/>
            <a:ext cx="6097554"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Orange est le meilleur opérateur en termes de qualité de signal </a:t>
            </a:r>
            <a:r>
              <a:rPr lang="fr-FR" sz="1400" dirty="0" err="1">
                <a:solidFill>
                  <a:schemeClr val="bg2">
                    <a:lumMod val="25000"/>
                  </a:schemeClr>
                </a:solidFill>
                <a:latin typeface="Aptos Display" panose="020B0004020202020204" pitchFamily="34" charset="0"/>
              </a:rPr>
              <a:t>EcNo</a:t>
            </a:r>
            <a:r>
              <a:rPr lang="fr-FR" sz="1400" dirty="0">
                <a:solidFill>
                  <a:schemeClr val="bg2">
                    <a:lumMod val="25000"/>
                  </a:schemeClr>
                </a:solidFill>
                <a:latin typeface="Aptos Display" panose="020B0004020202020204" pitchFamily="34" charset="0"/>
              </a:rPr>
              <a:t> (-7,94), suivi de TT (-8,48), tandis qu'</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enregistre la valeur la plus faible (-9,65).</a:t>
            </a:r>
          </a:p>
        </p:txBody>
      </p:sp>
      <p:sp>
        <p:nvSpPr>
          <p:cNvPr id="11" name="Espace réservé du numéro de diapositive 10">
            <a:extLst>
              <a:ext uri="{FF2B5EF4-FFF2-40B4-BE49-F238E27FC236}">
                <a16:creationId xmlns:a16="http://schemas.microsoft.com/office/drawing/2014/main" id="{EA991B86-E67C-2140-8CC9-135D5FA34E9F}"/>
              </a:ext>
            </a:extLst>
          </p:cNvPr>
          <p:cNvSpPr>
            <a:spLocks noGrp="1"/>
          </p:cNvSpPr>
          <p:nvPr>
            <p:ph type="sldNum" sz="quarter" idx="12"/>
          </p:nvPr>
        </p:nvSpPr>
        <p:spPr/>
        <p:txBody>
          <a:bodyPr/>
          <a:lstStyle/>
          <a:p>
            <a:fld id="{B2AD7436-ADBA-43B7-9370-5627ADE4336A}" type="slidenum">
              <a:rPr lang="fr-FR" smtClean="0"/>
              <a:t>20</a:t>
            </a:fld>
            <a:endParaRPr lang="fr-FR" dirty="0"/>
          </a:p>
        </p:txBody>
      </p:sp>
      <p:graphicFrame>
        <p:nvGraphicFramePr>
          <p:cNvPr id="9" name="Graphique 8">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767324243"/>
              </p:ext>
            </p:extLst>
          </p:nvPr>
        </p:nvGraphicFramePr>
        <p:xfrm>
          <a:off x="8723904" y="1216083"/>
          <a:ext cx="3378397" cy="20541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a:extLst>
              <a:ext uri="{FF2B5EF4-FFF2-40B4-BE49-F238E27FC236}">
                <a16:creationId xmlns:a16="http://schemas.microsoft.com/office/drawing/2014/main" id="{00000000-0008-0000-0300-000007000000}"/>
              </a:ext>
            </a:extLst>
          </p:cNvPr>
          <p:cNvGraphicFramePr>
            <a:graphicFrameLocks/>
          </p:cNvGraphicFramePr>
          <p:nvPr>
            <p:extLst>
              <p:ext uri="{D42A27DB-BD31-4B8C-83A1-F6EECF244321}">
                <p14:modId xmlns:p14="http://schemas.microsoft.com/office/powerpoint/2010/main" val="3321322271"/>
              </p:ext>
            </p:extLst>
          </p:nvPr>
        </p:nvGraphicFramePr>
        <p:xfrm>
          <a:off x="8798855" y="3202950"/>
          <a:ext cx="3378397" cy="18680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aphique 14">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1031578047"/>
              </p:ext>
            </p:extLst>
          </p:nvPr>
        </p:nvGraphicFramePr>
        <p:xfrm>
          <a:off x="8893967" y="5026672"/>
          <a:ext cx="3248368" cy="1694803"/>
        </p:xfrm>
        <a:graphic>
          <a:graphicData uri="http://schemas.openxmlformats.org/drawingml/2006/chart">
            <c:chart xmlns:c="http://schemas.openxmlformats.org/drawingml/2006/chart" xmlns:r="http://schemas.openxmlformats.org/officeDocument/2006/relationships" r:id="rId7"/>
          </a:graphicData>
        </a:graphic>
      </p:graphicFrame>
      <p:sp>
        <p:nvSpPr>
          <p:cNvPr id="21" name="ZoneTexte 20">
            <a:extLst>
              <a:ext uri="{FF2B5EF4-FFF2-40B4-BE49-F238E27FC236}">
                <a16:creationId xmlns:a16="http://schemas.microsoft.com/office/drawing/2014/main" id="{75410907-07B2-0532-B8FA-DE39DFDD5029}"/>
              </a:ext>
            </a:extLst>
          </p:cNvPr>
          <p:cNvSpPr txBox="1"/>
          <p:nvPr/>
        </p:nvSpPr>
        <p:spPr>
          <a:xfrm>
            <a:off x="9461250" y="756690"/>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spTree>
    <p:extLst>
      <p:ext uri="{BB962C8B-B14F-4D97-AF65-F5344CB8AC3E}">
        <p14:creationId xmlns:p14="http://schemas.microsoft.com/office/powerpoint/2010/main" val="3888404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F3758-53F1-8A1D-07EB-28DD373873B5}"/>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22EF2393-1B7B-643F-9256-C002E89AE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D7E4A9F1-1578-202B-0455-3EF8BD835AE3}"/>
              </a:ext>
            </a:extLst>
          </p:cNvPr>
          <p:cNvPicPr/>
          <p:nvPr/>
        </p:nvPicPr>
        <p:blipFill>
          <a:blip r:embed="rId3" cstate="print"/>
          <a:stretch>
            <a:fillRect/>
          </a:stretch>
        </p:blipFill>
        <p:spPr>
          <a:xfrm>
            <a:off x="183254" y="120204"/>
            <a:ext cx="1158240" cy="829932"/>
          </a:xfrm>
          <a:prstGeom prst="rect">
            <a:avLst/>
          </a:prstGeom>
        </p:spPr>
      </p:pic>
      <p:sp>
        <p:nvSpPr>
          <p:cNvPr id="4" name="Espace réservé du numéro de diapositive 3">
            <a:extLst>
              <a:ext uri="{FF2B5EF4-FFF2-40B4-BE49-F238E27FC236}">
                <a16:creationId xmlns:a16="http://schemas.microsoft.com/office/drawing/2014/main" id="{9CD00A1B-8B95-DAB7-ADB7-2D3CC7AFAB3A}"/>
              </a:ext>
            </a:extLst>
          </p:cNvPr>
          <p:cNvSpPr>
            <a:spLocks noGrp="1"/>
          </p:cNvSpPr>
          <p:nvPr>
            <p:ph type="sldNum" sz="quarter" idx="12"/>
          </p:nvPr>
        </p:nvSpPr>
        <p:spPr/>
        <p:txBody>
          <a:bodyPr/>
          <a:lstStyle/>
          <a:p>
            <a:fld id="{B2AD7436-ADBA-43B7-9370-5627ADE4336A}" type="slidenum">
              <a:rPr lang="fr-FR" smtClean="0"/>
              <a:t>21</a:t>
            </a:fld>
            <a:endParaRPr lang="fr-FR"/>
          </a:p>
        </p:txBody>
      </p:sp>
      <p:sp>
        <p:nvSpPr>
          <p:cNvPr id="5" name="ZoneTexte 4">
            <a:extLst>
              <a:ext uri="{FF2B5EF4-FFF2-40B4-BE49-F238E27FC236}">
                <a16:creationId xmlns:a16="http://schemas.microsoft.com/office/drawing/2014/main" id="{D793E573-5D5E-7953-6010-17702B3270FD}"/>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KPIs voix</a:t>
            </a:r>
          </a:p>
        </p:txBody>
      </p:sp>
      <p:sp>
        <p:nvSpPr>
          <p:cNvPr id="8" name="ZoneTexte 7">
            <a:extLst>
              <a:ext uri="{FF2B5EF4-FFF2-40B4-BE49-F238E27FC236}">
                <a16:creationId xmlns:a16="http://schemas.microsoft.com/office/drawing/2014/main" id="{B33C0855-3910-EEE4-397E-54FA4BB60FD5}"/>
              </a:ext>
            </a:extLst>
          </p:cNvPr>
          <p:cNvSpPr txBox="1"/>
          <p:nvPr/>
        </p:nvSpPr>
        <p:spPr>
          <a:xfrm>
            <a:off x="9461250" y="756690"/>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
        <p:nvSpPr>
          <p:cNvPr id="9" name="Rectangle : coins arrondis 8">
            <a:extLst>
              <a:ext uri="{FF2B5EF4-FFF2-40B4-BE49-F238E27FC236}">
                <a16:creationId xmlns:a16="http://schemas.microsoft.com/office/drawing/2014/main" id="{EC742FFF-58C5-DB8C-391C-AE4817535155}"/>
              </a:ext>
            </a:extLst>
          </p:cNvPr>
          <p:cNvSpPr/>
          <p:nvPr/>
        </p:nvSpPr>
        <p:spPr>
          <a:xfrm>
            <a:off x="183254" y="2199373"/>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2G/3G/CSFB</a:t>
            </a:r>
          </a:p>
        </p:txBody>
      </p:sp>
      <p:sp>
        <p:nvSpPr>
          <p:cNvPr id="10" name="ZoneTexte 9">
            <a:extLst>
              <a:ext uri="{FF2B5EF4-FFF2-40B4-BE49-F238E27FC236}">
                <a16:creationId xmlns:a16="http://schemas.microsoft.com/office/drawing/2014/main" id="{9863DF95-0BD4-81CB-3010-8AC112574A15}"/>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11" name="Connecteur droit 10">
            <a:extLst>
              <a:ext uri="{FF2B5EF4-FFF2-40B4-BE49-F238E27FC236}">
                <a16:creationId xmlns:a16="http://schemas.microsoft.com/office/drawing/2014/main" id="{FAB4363C-9E2F-90D3-336C-4D886424F572}"/>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Flèche : chevron 11">
            <a:extLst>
              <a:ext uri="{FF2B5EF4-FFF2-40B4-BE49-F238E27FC236}">
                <a16:creationId xmlns:a16="http://schemas.microsoft.com/office/drawing/2014/main" id="{276E1B00-ECB2-04C5-D3D8-61895780002E}"/>
              </a:ext>
            </a:extLst>
          </p:cNvPr>
          <p:cNvSpPr/>
          <p:nvPr/>
        </p:nvSpPr>
        <p:spPr>
          <a:xfrm>
            <a:off x="1956076" y="2397379"/>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ZoneTexte 12">
            <a:extLst>
              <a:ext uri="{FF2B5EF4-FFF2-40B4-BE49-F238E27FC236}">
                <a16:creationId xmlns:a16="http://schemas.microsoft.com/office/drawing/2014/main" id="{78F2F8EB-40C7-C35A-239F-CE18BCC01B69}"/>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4" name="Connecteur droit 13">
            <a:extLst>
              <a:ext uri="{FF2B5EF4-FFF2-40B4-BE49-F238E27FC236}">
                <a16:creationId xmlns:a16="http://schemas.microsoft.com/office/drawing/2014/main" id="{5BF69723-55E2-E91F-0BAD-D3F5A7E8BCEE}"/>
              </a:ext>
            </a:extLst>
          </p:cNvPr>
          <p:cNvCxnSpPr>
            <a:cxnSpLocks/>
          </p:cNvCxnSpPr>
          <p:nvPr/>
        </p:nvCxnSpPr>
        <p:spPr>
          <a:xfrm>
            <a:off x="3063549" y="1882130"/>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ZoneTexte 15">
            <a:extLst>
              <a:ext uri="{FF2B5EF4-FFF2-40B4-BE49-F238E27FC236}">
                <a16:creationId xmlns:a16="http://schemas.microsoft.com/office/drawing/2014/main" id="{2C99D1AB-855E-CB21-F0F9-27795F769C70}"/>
              </a:ext>
            </a:extLst>
          </p:cNvPr>
          <p:cNvSpPr txBox="1"/>
          <p:nvPr/>
        </p:nvSpPr>
        <p:spPr>
          <a:xfrm>
            <a:off x="2349151" y="2459721"/>
            <a:ext cx="9313762" cy="584775"/>
          </a:xfrm>
          <a:prstGeom prst="rect">
            <a:avLst/>
          </a:prstGeom>
          <a:noFill/>
        </p:spPr>
        <p:txBody>
          <a:bodyPr wrap="square">
            <a:spAutoFit/>
          </a:bodyPr>
          <a:lstStyle/>
          <a:p>
            <a:pPr algn="just"/>
            <a:r>
              <a:rPr lang="fr-FR" sz="1600" dirty="0">
                <a:solidFill>
                  <a:schemeClr val="bg2">
                    <a:lumMod val="25000"/>
                  </a:schemeClr>
                </a:solidFill>
                <a:latin typeface="Aptos Display" panose="020B0004020202020204" pitchFamily="34" charset="0"/>
              </a:rPr>
              <a:t>Au total, 16 Call Drops élevés ont été constatés sur plusieurs axes et zones critiques, notamment </a:t>
            </a:r>
            <a:r>
              <a:rPr lang="fr-FR" sz="1600" b="1" dirty="0">
                <a:solidFill>
                  <a:schemeClr val="bg2">
                    <a:lumMod val="25000"/>
                  </a:schemeClr>
                </a:solidFill>
                <a:latin typeface="Aptos Display" panose="020B0004020202020204" pitchFamily="34" charset="0"/>
              </a:rPr>
              <a:t>Route Ksar </a:t>
            </a:r>
            <a:r>
              <a:rPr lang="fr-FR" sz="1600" b="1" dirty="0" err="1">
                <a:solidFill>
                  <a:schemeClr val="bg2">
                    <a:lumMod val="25000"/>
                  </a:schemeClr>
                </a:solidFill>
                <a:latin typeface="Aptos Display" panose="020B0004020202020204" pitchFamily="34" charset="0"/>
              </a:rPr>
              <a:t>Hallouf</a:t>
            </a:r>
            <a:r>
              <a:rPr lang="fr-FR" sz="1600" b="1" dirty="0">
                <a:solidFill>
                  <a:schemeClr val="bg2">
                    <a:lumMod val="25000"/>
                  </a:schemeClr>
                </a:solidFill>
                <a:latin typeface="Aptos Display" panose="020B0004020202020204" pitchFamily="34" charset="0"/>
              </a:rPr>
              <a:t>-&gt; </a:t>
            </a:r>
            <a:r>
              <a:rPr lang="fr-FR" sz="1600" b="1" dirty="0" err="1">
                <a:solidFill>
                  <a:schemeClr val="bg2">
                    <a:lumMod val="25000"/>
                  </a:schemeClr>
                </a:solidFill>
                <a:latin typeface="Aptos Display" panose="020B0004020202020204" pitchFamily="34" charset="0"/>
              </a:rPr>
              <a:t>Bir</a:t>
            </a:r>
            <a:r>
              <a:rPr lang="fr-FR" sz="1600" b="1" dirty="0">
                <a:solidFill>
                  <a:schemeClr val="bg2">
                    <a:lumMod val="25000"/>
                  </a:schemeClr>
                </a:solidFill>
                <a:latin typeface="Aptos Display" panose="020B0004020202020204" pitchFamily="34" charset="0"/>
              </a:rPr>
              <a:t> Soltan, Sidi Makhlouf, Route Battah , zone </a:t>
            </a:r>
            <a:r>
              <a:rPr lang="fr-FR" sz="1600" b="1" dirty="0" err="1">
                <a:solidFill>
                  <a:schemeClr val="bg2">
                    <a:lumMod val="25000"/>
                  </a:schemeClr>
                </a:solidFill>
                <a:latin typeface="Aptos Display" panose="020B0004020202020204" pitchFamily="34" charset="0"/>
              </a:rPr>
              <a:t>Tourstique</a:t>
            </a:r>
            <a:r>
              <a:rPr lang="fr-FR" sz="1600" b="1" dirty="0">
                <a:solidFill>
                  <a:schemeClr val="bg2">
                    <a:lumMod val="25000"/>
                  </a:schemeClr>
                </a:solidFill>
                <a:latin typeface="Aptos Display" panose="020B0004020202020204" pitchFamily="34" charset="0"/>
              </a:rPr>
              <a:t> </a:t>
            </a:r>
            <a:r>
              <a:rPr lang="fr-FR" sz="1600" b="1" dirty="0" err="1">
                <a:solidFill>
                  <a:schemeClr val="bg2">
                    <a:lumMod val="25000"/>
                  </a:schemeClr>
                </a:solidFill>
                <a:latin typeface="Aptos Display" panose="020B0004020202020204" pitchFamily="34" charset="0"/>
              </a:rPr>
              <a:t>Zarzis</a:t>
            </a:r>
            <a:r>
              <a:rPr lang="fr-FR" sz="1600" b="1" dirty="0">
                <a:solidFill>
                  <a:schemeClr val="bg2">
                    <a:lumMod val="25000"/>
                  </a:schemeClr>
                </a:solidFill>
                <a:latin typeface="Aptos Display" panose="020B0004020202020204" pitchFamily="34" charset="0"/>
              </a:rPr>
              <a:t>, </a:t>
            </a:r>
            <a:r>
              <a:rPr lang="fr-FR" sz="1600" b="1" dirty="0" err="1">
                <a:solidFill>
                  <a:schemeClr val="bg2">
                    <a:lumMod val="25000"/>
                  </a:schemeClr>
                </a:solidFill>
                <a:latin typeface="Aptos Display" panose="020B0004020202020204" pitchFamily="34" charset="0"/>
              </a:rPr>
              <a:t>Chahbania</a:t>
            </a:r>
            <a:r>
              <a:rPr lang="fr-FR" sz="1600" b="1" dirty="0">
                <a:solidFill>
                  <a:schemeClr val="bg2">
                    <a:lumMod val="25000"/>
                  </a:schemeClr>
                </a:solidFill>
                <a:latin typeface="Aptos Display" panose="020B0004020202020204" pitchFamily="34" charset="0"/>
              </a:rPr>
              <a:t> RR115, Oued Sefer.</a:t>
            </a:r>
          </a:p>
        </p:txBody>
      </p:sp>
      <p:sp>
        <p:nvSpPr>
          <p:cNvPr id="20" name="ZoneTexte 19">
            <a:extLst>
              <a:ext uri="{FF2B5EF4-FFF2-40B4-BE49-F238E27FC236}">
                <a16:creationId xmlns:a16="http://schemas.microsoft.com/office/drawing/2014/main" id="{EE8C4D65-1D2E-B508-E430-09FC2894D11F}"/>
              </a:ext>
            </a:extLst>
          </p:cNvPr>
          <p:cNvSpPr txBox="1"/>
          <p:nvPr/>
        </p:nvSpPr>
        <p:spPr>
          <a:xfrm>
            <a:off x="2292924" y="2090389"/>
            <a:ext cx="6096000" cy="369332"/>
          </a:xfrm>
          <a:prstGeom prst="rect">
            <a:avLst/>
          </a:prstGeom>
          <a:noFill/>
        </p:spPr>
        <p:txBody>
          <a:bodyPr wrap="square">
            <a:spAutoFit/>
          </a:bodyPr>
          <a:lstStyle/>
          <a:p>
            <a:r>
              <a:rPr lang="fr-FR" sz="1800" b="1" dirty="0">
                <a:solidFill>
                  <a:schemeClr val="bg2">
                    <a:lumMod val="25000"/>
                  </a:schemeClr>
                </a:solidFill>
                <a:latin typeface="Aptos Display" panose="020B0004020202020204" pitchFamily="34" charset="0"/>
              </a:rPr>
              <a:t>Call Drop </a:t>
            </a:r>
            <a:endParaRPr lang="fr-FR" dirty="0"/>
          </a:p>
        </p:txBody>
      </p:sp>
      <p:pic>
        <p:nvPicPr>
          <p:cNvPr id="6" name="Image 5">
            <a:extLst>
              <a:ext uri="{FF2B5EF4-FFF2-40B4-BE49-F238E27FC236}">
                <a16:creationId xmlns:a16="http://schemas.microsoft.com/office/drawing/2014/main" id="{1FE03378-52D6-A11C-ED35-5A66DF75C186}"/>
              </a:ext>
            </a:extLst>
          </p:cNvPr>
          <p:cNvPicPr>
            <a:picLocks noChangeAspect="1"/>
          </p:cNvPicPr>
          <p:nvPr/>
        </p:nvPicPr>
        <p:blipFill>
          <a:blip r:embed="rId4"/>
          <a:srcRect t="10107"/>
          <a:stretch>
            <a:fillRect/>
          </a:stretch>
        </p:blipFill>
        <p:spPr>
          <a:xfrm>
            <a:off x="3026168" y="3246607"/>
            <a:ext cx="7124268" cy="3518694"/>
          </a:xfrm>
          <a:prstGeom prst="rect">
            <a:avLst/>
          </a:prstGeom>
        </p:spPr>
      </p:pic>
    </p:spTree>
    <p:extLst>
      <p:ext uri="{BB962C8B-B14F-4D97-AF65-F5344CB8AC3E}">
        <p14:creationId xmlns:p14="http://schemas.microsoft.com/office/powerpoint/2010/main" val="3020163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E28CB-2463-6951-528B-EE1142B4AF0E}"/>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823753295"/>
              </p:ext>
            </p:extLst>
          </p:nvPr>
        </p:nvGraphicFramePr>
        <p:xfrm>
          <a:off x="3228367" y="2190750"/>
          <a:ext cx="5735266" cy="4530725"/>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4" descr="Telcotec Tunisie | LinkedIn">
            <a:extLst>
              <a:ext uri="{FF2B5EF4-FFF2-40B4-BE49-F238E27FC236}">
                <a16:creationId xmlns:a16="http://schemas.microsoft.com/office/drawing/2014/main" id="{A08077EC-D725-47F7-FA41-CB16F0BAD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2B13BE43-3457-D33E-DA13-A065098FA9CA}"/>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1BDFC62-50A1-5F63-6CB6-76335513C366}"/>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Nombre de cellules détectées (4G)</a:t>
            </a:r>
            <a:endParaRPr lang="fr-FR" sz="2800" dirty="0"/>
          </a:p>
        </p:txBody>
      </p:sp>
      <p:sp>
        <p:nvSpPr>
          <p:cNvPr id="6" name="ZoneTexte 5">
            <a:extLst>
              <a:ext uri="{FF2B5EF4-FFF2-40B4-BE49-F238E27FC236}">
                <a16:creationId xmlns:a16="http://schemas.microsoft.com/office/drawing/2014/main" id="{48E9CE32-A8DB-3185-F009-7FB9C5BB7C5A}"/>
              </a:ext>
            </a:extLst>
          </p:cNvPr>
          <p:cNvSpPr txBox="1"/>
          <p:nvPr/>
        </p:nvSpPr>
        <p:spPr>
          <a:xfrm>
            <a:off x="416401" y="1416750"/>
            <a:ext cx="11747471" cy="646331"/>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Le nombre de cellules détectées en 4G est proche entre Tunisie Telecom et Orange, mais OO est en tête avec 411 cellules, suivi de près par TT à 313 et OR à 281.</a:t>
            </a:r>
          </a:p>
        </p:txBody>
      </p:sp>
      <p:sp>
        <p:nvSpPr>
          <p:cNvPr id="9" name="Espace réservé du numéro de diapositive 8">
            <a:extLst>
              <a:ext uri="{FF2B5EF4-FFF2-40B4-BE49-F238E27FC236}">
                <a16:creationId xmlns:a16="http://schemas.microsoft.com/office/drawing/2014/main" id="{69253AE7-F7A5-D4DD-63E2-67352F4088EE}"/>
              </a:ext>
            </a:extLst>
          </p:cNvPr>
          <p:cNvSpPr>
            <a:spLocks noGrp="1"/>
          </p:cNvSpPr>
          <p:nvPr>
            <p:ph type="sldNum" sz="quarter" idx="12"/>
          </p:nvPr>
        </p:nvSpPr>
        <p:spPr/>
        <p:txBody>
          <a:bodyPr/>
          <a:lstStyle/>
          <a:p>
            <a:fld id="{B2AD7436-ADBA-43B7-9370-5627ADE4336A}" type="slidenum">
              <a:rPr lang="fr-FR" smtClean="0"/>
              <a:t>22</a:t>
            </a:fld>
            <a:endParaRPr lang="fr-FR"/>
          </a:p>
        </p:txBody>
      </p:sp>
      <p:sp>
        <p:nvSpPr>
          <p:cNvPr id="3" name="ZoneTexte 2">
            <a:extLst>
              <a:ext uri="{FF2B5EF4-FFF2-40B4-BE49-F238E27FC236}">
                <a16:creationId xmlns:a16="http://schemas.microsoft.com/office/drawing/2014/main" id="{9C9F0292-34A8-9DA1-3B56-B291672448ED}"/>
              </a:ext>
            </a:extLst>
          </p:cNvPr>
          <p:cNvSpPr txBox="1"/>
          <p:nvPr/>
        </p:nvSpPr>
        <p:spPr>
          <a:xfrm>
            <a:off x="4269695" y="6168326"/>
            <a:ext cx="504825" cy="369332"/>
          </a:xfrm>
          <a:prstGeom prst="rect">
            <a:avLst/>
          </a:prstGeom>
          <a:noFill/>
        </p:spPr>
        <p:txBody>
          <a:bodyPr wrap="square" rtlCol="0">
            <a:spAutoFit/>
          </a:bodyPr>
          <a:lstStyle/>
          <a:p>
            <a:r>
              <a:rPr lang="fr-FR" b="1" dirty="0">
                <a:solidFill>
                  <a:schemeClr val="tx2">
                    <a:lumMod val="50000"/>
                    <a:lumOff val="50000"/>
                  </a:schemeClr>
                </a:solidFill>
              </a:rPr>
              <a:t>TT</a:t>
            </a:r>
          </a:p>
        </p:txBody>
      </p:sp>
      <p:sp>
        <p:nvSpPr>
          <p:cNvPr id="4" name="ZoneTexte 3">
            <a:extLst>
              <a:ext uri="{FF2B5EF4-FFF2-40B4-BE49-F238E27FC236}">
                <a16:creationId xmlns:a16="http://schemas.microsoft.com/office/drawing/2014/main" id="{069368B5-0C8D-CF0C-15ED-B8A06EF7CCE1}"/>
              </a:ext>
            </a:extLst>
          </p:cNvPr>
          <p:cNvSpPr txBox="1"/>
          <p:nvPr/>
        </p:nvSpPr>
        <p:spPr>
          <a:xfrm>
            <a:off x="6037723" y="6135362"/>
            <a:ext cx="504825" cy="369332"/>
          </a:xfrm>
          <a:prstGeom prst="rect">
            <a:avLst/>
          </a:prstGeom>
          <a:noFill/>
        </p:spPr>
        <p:txBody>
          <a:bodyPr wrap="square" rtlCol="0">
            <a:spAutoFit/>
          </a:bodyPr>
          <a:lstStyle>
            <a:defPPr>
              <a:defRPr lang="fr-FR"/>
            </a:defPPr>
            <a:lvl1pPr>
              <a:defRPr b="1">
                <a:solidFill>
                  <a:srgbClr val="FF8500"/>
                </a:solidFill>
              </a:defRPr>
            </a:lvl1pPr>
          </a:lstStyle>
          <a:p>
            <a:r>
              <a:rPr lang="fr-FR" dirty="0" err="1">
                <a:solidFill>
                  <a:srgbClr val="FF0000"/>
                </a:solidFill>
              </a:rPr>
              <a:t>oo</a:t>
            </a:r>
            <a:endParaRPr lang="fr-FR" dirty="0">
              <a:solidFill>
                <a:srgbClr val="FF0000"/>
              </a:solidFill>
            </a:endParaRPr>
          </a:p>
        </p:txBody>
      </p:sp>
      <p:sp>
        <p:nvSpPr>
          <p:cNvPr id="7" name="ZoneTexte 6">
            <a:extLst>
              <a:ext uri="{FF2B5EF4-FFF2-40B4-BE49-F238E27FC236}">
                <a16:creationId xmlns:a16="http://schemas.microsoft.com/office/drawing/2014/main" id="{7E9853A7-E70A-0FE1-C409-D120787FCAC6}"/>
              </a:ext>
            </a:extLst>
          </p:cNvPr>
          <p:cNvSpPr txBox="1"/>
          <p:nvPr/>
        </p:nvSpPr>
        <p:spPr>
          <a:xfrm>
            <a:off x="7700578" y="6187193"/>
            <a:ext cx="504825" cy="369332"/>
          </a:xfrm>
          <a:prstGeom prst="rect">
            <a:avLst/>
          </a:prstGeom>
          <a:noFill/>
        </p:spPr>
        <p:txBody>
          <a:bodyPr wrap="square" rtlCol="0">
            <a:spAutoFit/>
          </a:bodyPr>
          <a:lstStyle/>
          <a:p>
            <a:r>
              <a:rPr lang="fr-FR" b="1" dirty="0">
                <a:solidFill>
                  <a:srgbClr val="FF8500"/>
                </a:solidFill>
              </a:rPr>
              <a:t>OR</a:t>
            </a:r>
          </a:p>
        </p:txBody>
      </p:sp>
    </p:spTree>
    <p:extLst>
      <p:ext uri="{BB962C8B-B14F-4D97-AF65-F5344CB8AC3E}">
        <p14:creationId xmlns:p14="http://schemas.microsoft.com/office/powerpoint/2010/main" val="788195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A0782-1B75-8032-2CFD-825A37E42ADD}"/>
            </a:ext>
          </a:extLst>
        </p:cNvPr>
        <p:cNvGrpSpPr/>
        <p:nvPr/>
      </p:nvGrpSpPr>
      <p:grpSpPr>
        <a:xfrm>
          <a:off x="0" y="0"/>
          <a:ext cx="0" cy="0"/>
          <a:chOff x="0" y="0"/>
          <a:chExt cx="0" cy="0"/>
        </a:xfrm>
      </p:grpSpPr>
      <p:graphicFrame>
        <p:nvGraphicFramePr>
          <p:cNvPr id="6"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062913262"/>
              </p:ext>
            </p:extLst>
          </p:nvPr>
        </p:nvGraphicFramePr>
        <p:xfrm>
          <a:off x="6096000" y="2608755"/>
          <a:ext cx="5981478" cy="4168310"/>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4" descr="Telcotec Tunisie | LinkedIn">
            <a:extLst>
              <a:ext uri="{FF2B5EF4-FFF2-40B4-BE49-F238E27FC236}">
                <a16:creationId xmlns:a16="http://schemas.microsoft.com/office/drawing/2014/main" id="{84EAA145-31A2-2AC0-3304-39AB62E64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4E40910-BBF7-B373-51B0-EC20A3763BEE}"/>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DB1C16E-1D2F-64AD-2176-BDA1EADC4831}"/>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Call Setup Time</a:t>
            </a:r>
          </a:p>
        </p:txBody>
      </p:sp>
      <p:sp>
        <p:nvSpPr>
          <p:cNvPr id="4" name="ZoneTexte 3">
            <a:extLst>
              <a:ext uri="{FF2B5EF4-FFF2-40B4-BE49-F238E27FC236}">
                <a16:creationId xmlns:a16="http://schemas.microsoft.com/office/drawing/2014/main" id="{6C26A2F8-4795-7CE5-BE52-1D1C067151B2}"/>
              </a:ext>
            </a:extLst>
          </p:cNvPr>
          <p:cNvSpPr txBox="1"/>
          <p:nvPr/>
        </p:nvSpPr>
        <p:spPr>
          <a:xfrm>
            <a:off x="200915" y="1012344"/>
            <a:ext cx="11790170" cy="1534203"/>
          </a:xfrm>
          <a:prstGeom prst="rect">
            <a:avLst/>
          </a:prstGeom>
          <a:noFill/>
        </p:spPr>
        <p:txBody>
          <a:bodyPr wrap="square">
            <a:spAutoFit/>
          </a:bodyPr>
          <a:lstStyle/>
          <a:p>
            <a:pPr marL="285750" indent="-285750" algn="just">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présente le plus élevé call setup time. </a:t>
            </a:r>
          </a:p>
          <a:p>
            <a:pPr marL="285750" indent="-285750" algn="just">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L’adoption du VOLTE permettrait d’optimiser ce temps d’établissement d’appel à 50%.</a:t>
            </a:r>
          </a:p>
          <a:p>
            <a:pPr marL="285750" indent="-285750" algn="just">
              <a:lnSpc>
                <a:spcPct val="150000"/>
              </a:lnSpc>
              <a:buClr>
                <a:schemeClr val="bg1">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OO</a:t>
            </a:r>
            <a:r>
              <a:rPr lang="fr-FR" sz="1600" dirty="0">
                <a:solidFill>
                  <a:schemeClr val="bg2">
                    <a:lumMod val="25000"/>
                  </a:schemeClr>
                </a:solidFill>
                <a:latin typeface="Aptos Display" panose="020B0004020202020204" pitchFamily="34" charset="0"/>
              </a:rPr>
              <a:t> délivre la meilleure expérience pour la majorité des utilisateurs, avec un call setup time médian de </a:t>
            </a:r>
            <a:r>
              <a:rPr lang="fr-FR" sz="1600" b="1" dirty="0">
                <a:solidFill>
                  <a:schemeClr val="bg2">
                    <a:lumMod val="25000"/>
                  </a:schemeClr>
                </a:solidFill>
                <a:latin typeface="Aptos Display" panose="020B0004020202020204" pitchFamily="34" charset="0"/>
              </a:rPr>
              <a:t>2,57 s</a:t>
            </a:r>
            <a:r>
              <a:rPr lang="fr-FR" sz="1600" dirty="0">
                <a:solidFill>
                  <a:schemeClr val="bg2">
                    <a:lumMod val="25000"/>
                  </a:schemeClr>
                </a:solidFill>
                <a:latin typeface="Aptos Display" panose="020B0004020202020204" pitchFamily="34" charset="0"/>
              </a:rPr>
              <a:t> , soit 3x moins que </a:t>
            </a:r>
            <a:r>
              <a:rPr lang="fr-FR" sz="1600" b="1" dirty="0">
                <a:solidFill>
                  <a:schemeClr val="bg2">
                    <a:lumMod val="25000"/>
                  </a:schemeClr>
                </a:solidFill>
                <a:latin typeface="Aptos Display" panose="020B0004020202020204" pitchFamily="34" charset="0"/>
              </a:rPr>
              <a:t>TT (6,76 s) </a:t>
            </a:r>
            <a:r>
              <a:rPr lang="fr-FR" sz="1600" dirty="0">
                <a:solidFill>
                  <a:schemeClr val="bg2">
                    <a:lumMod val="25000"/>
                  </a:schemeClr>
                </a:solidFill>
                <a:latin typeface="Aptos Display" panose="020B0004020202020204" pitchFamily="34" charset="0"/>
              </a:rPr>
              <a:t>et 2x moins que OR </a:t>
            </a:r>
            <a:r>
              <a:rPr lang="fr-FR" sz="1600" b="1" dirty="0">
                <a:solidFill>
                  <a:schemeClr val="bg2">
                    <a:lumMod val="25000"/>
                  </a:schemeClr>
                </a:solidFill>
                <a:latin typeface="Aptos Display" panose="020B0004020202020204" pitchFamily="34" charset="0"/>
              </a:rPr>
              <a:t>(4,99 s).</a:t>
            </a:r>
          </a:p>
        </p:txBody>
      </p:sp>
      <p:sp>
        <p:nvSpPr>
          <p:cNvPr id="7" name="Espace réservé du numéro de diapositive 6">
            <a:extLst>
              <a:ext uri="{FF2B5EF4-FFF2-40B4-BE49-F238E27FC236}">
                <a16:creationId xmlns:a16="http://schemas.microsoft.com/office/drawing/2014/main" id="{40A29AED-5826-A62A-8D73-90DEA44AC836}"/>
              </a:ext>
            </a:extLst>
          </p:cNvPr>
          <p:cNvSpPr>
            <a:spLocks noGrp="1"/>
          </p:cNvSpPr>
          <p:nvPr>
            <p:ph type="sldNum" sz="quarter" idx="12"/>
          </p:nvPr>
        </p:nvSpPr>
        <p:spPr/>
        <p:txBody>
          <a:bodyPr/>
          <a:lstStyle/>
          <a:p>
            <a:fld id="{B2AD7436-ADBA-43B7-9370-5627ADE4336A}" type="slidenum">
              <a:rPr lang="fr-FR" smtClean="0"/>
              <a:t>23</a:t>
            </a:fld>
            <a:endParaRPr lang="fr-FR"/>
          </a:p>
        </p:txBody>
      </p:sp>
      <p:sp>
        <p:nvSpPr>
          <p:cNvPr id="12" name="Rectangle : coins arrondis 11">
            <a:extLst>
              <a:ext uri="{FF2B5EF4-FFF2-40B4-BE49-F238E27FC236}">
                <a16:creationId xmlns:a16="http://schemas.microsoft.com/office/drawing/2014/main" id="{6D0F67A4-1BF0-142C-8C4D-8AC877CE3E40}"/>
              </a:ext>
            </a:extLst>
          </p:cNvPr>
          <p:cNvSpPr/>
          <p:nvPr/>
        </p:nvSpPr>
        <p:spPr>
          <a:xfrm>
            <a:off x="8940052" y="4311454"/>
            <a:ext cx="946898" cy="1534202"/>
          </a:xfrm>
          <a:prstGeom prst="roundRect">
            <a:avLst/>
          </a:prstGeom>
          <a:noFill/>
          <a:ln w="38100">
            <a:solidFill>
              <a:srgbClr val="9BE6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Graphique 2">
            <a:extLst>
              <a:ext uri="{FF2B5EF4-FFF2-40B4-BE49-F238E27FC236}">
                <a16:creationId xmlns:a16="http://schemas.microsoft.com/office/drawing/2014/main" id="{A2CF47C9-072B-A8A1-CDB2-4544124E939C}"/>
              </a:ext>
            </a:extLst>
          </p:cNvPr>
          <p:cNvGraphicFramePr>
            <a:graphicFrameLocks/>
          </p:cNvGraphicFramePr>
          <p:nvPr>
            <p:extLst>
              <p:ext uri="{D42A27DB-BD31-4B8C-83A1-F6EECF244321}">
                <p14:modId xmlns:p14="http://schemas.microsoft.com/office/powerpoint/2010/main" val="3479496053"/>
              </p:ext>
            </p:extLst>
          </p:nvPr>
        </p:nvGraphicFramePr>
        <p:xfrm>
          <a:off x="293021" y="3187308"/>
          <a:ext cx="5357597" cy="31690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875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8DC7-EF21-1BDD-033F-1256027AC0B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031D8A3F-5111-4F36-DB76-BC1AE6504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8EEE3BA-85A2-86B8-4969-F76A88F8DC1B}"/>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EDEB51A6-97A2-723C-5F73-DA6E01FBA47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Qualité Vocal MOS</a:t>
            </a:r>
            <a:endParaRPr lang="fr-FR" sz="2800" dirty="0"/>
          </a:p>
        </p:txBody>
      </p:sp>
      <p:sp>
        <p:nvSpPr>
          <p:cNvPr id="3" name="Espace réservé du numéro de diapositive 2">
            <a:extLst>
              <a:ext uri="{FF2B5EF4-FFF2-40B4-BE49-F238E27FC236}">
                <a16:creationId xmlns:a16="http://schemas.microsoft.com/office/drawing/2014/main" id="{C8EB0844-ECE1-0531-2DD5-A39D4A29841E}"/>
              </a:ext>
            </a:extLst>
          </p:cNvPr>
          <p:cNvSpPr>
            <a:spLocks noGrp="1"/>
          </p:cNvSpPr>
          <p:nvPr>
            <p:ph type="sldNum" sz="quarter" idx="12"/>
          </p:nvPr>
        </p:nvSpPr>
        <p:spPr/>
        <p:txBody>
          <a:bodyPr/>
          <a:lstStyle/>
          <a:p>
            <a:fld id="{B2AD7436-ADBA-43B7-9370-5627ADE4336A}" type="slidenum">
              <a:rPr lang="fr-FR" smtClean="0"/>
              <a:t>24</a:t>
            </a:fld>
            <a:endParaRPr lang="fr-FR"/>
          </a:p>
        </p:txBody>
      </p:sp>
      <p:sp>
        <p:nvSpPr>
          <p:cNvPr id="17" name="ZoneTexte 16">
            <a:extLst>
              <a:ext uri="{FF2B5EF4-FFF2-40B4-BE49-F238E27FC236}">
                <a16:creationId xmlns:a16="http://schemas.microsoft.com/office/drawing/2014/main" id="{96800E40-3240-ACCD-9DF8-9FB38801E790}"/>
              </a:ext>
            </a:extLst>
          </p:cNvPr>
          <p:cNvSpPr txBox="1"/>
          <p:nvPr/>
        </p:nvSpPr>
        <p:spPr>
          <a:xfrm>
            <a:off x="183253" y="1455111"/>
            <a:ext cx="4017271" cy="426207"/>
          </a:xfrm>
          <a:prstGeom prst="rect">
            <a:avLst/>
          </a:prstGeom>
          <a:noFill/>
        </p:spPr>
        <p:txBody>
          <a:bodyPr wrap="square">
            <a:spAutoFit/>
          </a:bodyPr>
          <a:lstStyle/>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Présente le MOS le plus dégradé</a:t>
            </a:r>
          </a:p>
        </p:txBody>
      </p:sp>
      <p:sp>
        <p:nvSpPr>
          <p:cNvPr id="6" name="ZoneTexte 5">
            <a:extLst>
              <a:ext uri="{FF2B5EF4-FFF2-40B4-BE49-F238E27FC236}">
                <a16:creationId xmlns:a16="http://schemas.microsoft.com/office/drawing/2014/main" id="{C65888E4-2B91-7875-DACA-F01CD75DC55F}"/>
              </a:ext>
            </a:extLst>
          </p:cNvPr>
          <p:cNvSpPr txBox="1"/>
          <p:nvPr/>
        </p:nvSpPr>
        <p:spPr>
          <a:xfrm>
            <a:off x="7527675" y="767802"/>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graphicFrame>
        <p:nvGraphicFramePr>
          <p:cNvPr id="2" name="Graphique 1">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4230558834"/>
              </p:ext>
            </p:extLst>
          </p:nvPr>
        </p:nvGraphicFramePr>
        <p:xfrm>
          <a:off x="183252" y="2790825"/>
          <a:ext cx="6255647" cy="28274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Graphique 3">
            <a:extLst>
              <a:ext uri="{FF2B5EF4-FFF2-40B4-BE49-F238E27FC236}">
                <a16:creationId xmlns:a16="http://schemas.microsoft.com/office/drawing/2014/main" id="{00000000-0008-0000-0300-00000A000000}"/>
              </a:ext>
            </a:extLst>
          </p:cNvPr>
          <p:cNvGraphicFramePr>
            <a:graphicFrameLocks/>
          </p:cNvGraphicFramePr>
          <p:nvPr>
            <p:extLst>
              <p:ext uri="{D42A27DB-BD31-4B8C-83A1-F6EECF244321}">
                <p14:modId xmlns:p14="http://schemas.microsoft.com/office/powerpoint/2010/main" val="328663796"/>
              </p:ext>
            </p:extLst>
          </p:nvPr>
        </p:nvGraphicFramePr>
        <p:xfrm>
          <a:off x="6438899" y="2790825"/>
          <a:ext cx="5753101"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8311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FB4B1-E296-2507-8A33-078D44915495}"/>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68C0C5D0-4759-77CA-6D6F-BB664CC48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F886365C-B3EE-3F97-54AA-C1FA5FAB012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A9779B7-03B3-9E1A-9FCE-B7F691488B6D}"/>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Qualité Vocal MOS</a:t>
            </a:r>
            <a:endParaRPr lang="fr-FR" sz="2800" dirty="0"/>
          </a:p>
        </p:txBody>
      </p:sp>
      <p:sp>
        <p:nvSpPr>
          <p:cNvPr id="6" name="ZoneTexte 5">
            <a:extLst>
              <a:ext uri="{FF2B5EF4-FFF2-40B4-BE49-F238E27FC236}">
                <a16:creationId xmlns:a16="http://schemas.microsoft.com/office/drawing/2014/main" id="{F810FB8A-9D65-455F-E88F-277B1089F193}"/>
              </a:ext>
            </a:extLst>
          </p:cNvPr>
          <p:cNvSpPr txBox="1"/>
          <p:nvPr/>
        </p:nvSpPr>
        <p:spPr>
          <a:xfrm>
            <a:off x="28128" y="988640"/>
            <a:ext cx="12074732" cy="1164871"/>
          </a:xfrm>
          <a:prstGeom prst="rect">
            <a:avLst/>
          </a:prstGeom>
          <a:noFill/>
        </p:spPr>
        <p:txBody>
          <a:bodyPr wrap="square">
            <a:spAutoFit/>
          </a:bodyPr>
          <a:lstStyle/>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Tunisie Telecom utilise le </a:t>
            </a:r>
            <a:r>
              <a:rPr lang="fr-FR" sz="1600" dirty="0" err="1">
                <a:solidFill>
                  <a:schemeClr val="bg2">
                    <a:lumMod val="25000"/>
                  </a:schemeClr>
                </a:solidFill>
                <a:latin typeface="Aptos Display" panose="020B0004020202020204" pitchFamily="34" charset="0"/>
              </a:rPr>
              <a:t>Narrowband</a:t>
            </a:r>
            <a:r>
              <a:rPr lang="fr-FR" sz="1600" dirty="0">
                <a:solidFill>
                  <a:schemeClr val="bg2">
                    <a:lumMod val="25000"/>
                  </a:schemeClr>
                </a:solidFill>
                <a:latin typeface="Aptos Display" panose="020B0004020202020204" pitchFamily="34" charset="0"/>
              </a:rPr>
              <a:t> à 100 %, tandis qu'</a:t>
            </a:r>
            <a:r>
              <a:rPr lang="fr-FR" sz="1600" dirty="0" err="1">
                <a:solidFill>
                  <a:schemeClr val="bg2">
                    <a:lumMod val="25000"/>
                  </a:schemeClr>
                </a:solidFill>
                <a:latin typeface="Aptos Display" panose="020B0004020202020204" pitchFamily="34" charset="0"/>
              </a:rPr>
              <a:t>Ooredoo</a:t>
            </a:r>
            <a:r>
              <a:rPr lang="fr-FR" sz="1600" dirty="0">
                <a:solidFill>
                  <a:schemeClr val="bg2">
                    <a:lumMod val="25000"/>
                  </a:schemeClr>
                </a:solidFill>
                <a:latin typeface="Aptos Display" panose="020B0004020202020204" pitchFamily="34" charset="0"/>
              </a:rPr>
              <a:t> utilise le Wide-band (HD Voice AMR-WB) à 91,03 % et Orange à 100 % (meilleure qualité vocale).</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utilise le Full Rate à 100%, tandis qu'</a:t>
            </a:r>
            <a:r>
              <a:rPr lang="fr-FR" sz="1600" dirty="0" err="1">
                <a:solidFill>
                  <a:schemeClr val="bg2">
                    <a:lumMod val="25000"/>
                  </a:schemeClr>
                </a:solidFill>
                <a:latin typeface="Aptos Display" panose="020B0004020202020204" pitchFamily="34" charset="0"/>
              </a:rPr>
              <a:t>Ooredoo</a:t>
            </a:r>
            <a:r>
              <a:rPr lang="fr-FR" sz="1600" dirty="0">
                <a:solidFill>
                  <a:schemeClr val="bg2">
                    <a:lumMod val="25000"/>
                  </a:schemeClr>
                </a:solidFill>
                <a:latin typeface="Aptos Display" panose="020B0004020202020204" pitchFamily="34" charset="0"/>
              </a:rPr>
              <a:t> l'utilise à hauteur de 8,97 %, alors qu'Orange utilise Wide-Band (Full Rate).</a:t>
            </a:r>
          </a:p>
        </p:txBody>
      </p:sp>
      <p:sp>
        <p:nvSpPr>
          <p:cNvPr id="3" name="Espace réservé du numéro de diapositive 2">
            <a:extLst>
              <a:ext uri="{FF2B5EF4-FFF2-40B4-BE49-F238E27FC236}">
                <a16:creationId xmlns:a16="http://schemas.microsoft.com/office/drawing/2014/main" id="{2B94084D-A126-ED0B-80BC-1EF4896AB7BE}"/>
              </a:ext>
            </a:extLst>
          </p:cNvPr>
          <p:cNvSpPr>
            <a:spLocks noGrp="1"/>
          </p:cNvSpPr>
          <p:nvPr>
            <p:ph type="sldNum" sz="quarter" idx="12"/>
          </p:nvPr>
        </p:nvSpPr>
        <p:spPr/>
        <p:txBody>
          <a:bodyPr/>
          <a:lstStyle/>
          <a:p>
            <a:fld id="{B2AD7436-ADBA-43B7-9370-5627ADE4336A}" type="slidenum">
              <a:rPr lang="fr-FR" smtClean="0"/>
              <a:t>25</a:t>
            </a:fld>
            <a:endParaRPr lang="fr-FR" dirty="0"/>
          </a:p>
        </p:txBody>
      </p:sp>
      <p:sp>
        <p:nvSpPr>
          <p:cNvPr id="20" name="ZoneTexte 19">
            <a:extLst>
              <a:ext uri="{FF2B5EF4-FFF2-40B4-BE49-F238E27FC236}">
                <a16:creationId xmlns:a16="http://schemas.microsoft.com/office/drawing/2014/main" id="{5D75699B-0E70-C829-FAE3-9C7132DB5D99}"/>
              </a:ext>
            </a:extLst>
          </p:cNvPr>
          <p:cNvSpPr txBox="1"/>
          <p:nvPr/>
        </p:nvSpPr>
        <p:spPr>
          <a:xfrm>
            <a:off x="174621" y="6045393"/>
            <a:ext cx="8558354" cy="707630"/>
          </a:xfrm>
          <a:prstGeom prst="rect">
            <a:avLst/>
          </a:prstGeom>
          <a:noFill/>
        </p:spPr>
        <p:txBody>
          <a:bodyPr wrap="square">
            <a:spAutoFit/>
          </a:bodyPr>
          <a:lstStyle/>
          <a:p>
            <a:pPr marL="285750" indent="-285750">
              <a:lnSpc>
                <a:spcPct val="150000"/>
              </a:lnSpc>
              <a:buClr>
                <a:schemeClr val="bg1">
                  <a:lumMod val="50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Il est fortement recommandé d'accélérer le déploiement du </a:t>
            </a:r>
            <a:r>
              <a:rPr lang="fr-FR" sz="1400" dirty="0" err="1">
                <a:solidFill>
                  <a:schemeClr val="bg2">
                    <a:lumMod val="25000"/>
                  </a:schemeClr>
                </a:solidFill>
                <a:latin typeface="Aptos Display" panose="020B0004020202020204" pitchFamily="34" charset="0"/>
              </a:rPr>
              <a:t>VoLTE</a:t>
            </a:r>
            <a:r>
              <a:rPr lang="fr-FR" sz="1400" dirty="0">
                <a:solidFill>
                  <a:schemeClr val="bg2">
                    <a:lumMod val="25000"/>
                  </a:schemeClr>
                </a:solidFill>
                <a:latin typeface="Aptos Display" panose="020B0004020202020204" pitchFamily="34" charset="0"/>
              </a:rPr>
              <a:t> et d'activer le </a:t>
            </a:r>
            <a:r>
              <a:rPr lang="fr-FR" sz="1400" dirty="0" err="1">
                <a:solidFill>
                  <a:schemeClr val="bg2">
                    <a:lumMod val="25000"/>
                  </a:schemeClr>
                </a:solidFill>
                <a:latin typeface="Aptos Display" panose="020B0004020202020204" pitchFamily="34" charset="0"/>
              </a:rPr>
              <a:t>feature</a:t>
            </a:r>
            <a:r>
              <a:rPr lang="fr-FR" sz="1400" dirty="0">
                <a:solidFill>
                  <a:schemeClr val="bg2">
                    <a:lumMod val="25000"/>
                  </a:schemeClr>
                </a:solidFill>
                <a:latin typeface="Aptos Display" panose="020B0004020202020204" pitchFamily="34" charset="0"/>
              </a:rPr>
              <a:t> WB-AMR (HD Voice).</a:t>
            </a:r>
          </a:p>
          <a:p>
            <a:pPr marL="285750" indent="-285750">
              <a:lnSpc>
                <a:spcPct val="150000"/>
              </a:lnSpc>
              <a:buClr>
                <a:schemeClr val="bg1">
                  <a:lumMod val="50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Il est également recommandé de privilégier l’utilisation du Full Rate, sauf en cas de congestion.</a:t>
            </a:r>
          </a:p>
        </p:txBody>
      </p:sp>
      <p:sp>
        <p:nvSpPr>
          <p:cNvPr id="2" name="ZoneTexte 1">
            <a:extLst>
              <a:ext uri="{FF2B5EF4-FFF2-40B4-BE49-F238E27FC236}">
                <a16:creationId xmlns:a16="http://schemas.microsoft.com/office/drawing/2014/main" id="{AF0BF8D7-2985-267F-1765-E5ADAFD8B94F}"/>
              </a:ext>
            </a:extLst>
          </p:cNvPr>
          <p:cNvSpPr txBox="1"/>
          <p:nvPr/>
        </p:nvSpPr>
        <p:spPr>
          <a:xfrm>
            <a:off x="7527675" y="767802"/>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
        <p:nvSpPr>
          <p:cNvPr id="23" name="ZoneTexte 22">
            <a:extLst>
              <a:ext uri="{FF2B5EF4-FFF2-40B4-BE49-F238E27FC236}">
                <a16:creationId xmlns:a16="http://schemas.microsoft.com/office/drawing/2014/main" id="{0F14B9A5-9A6E-8A4F-00D4-72C219507DC5}"/>
              </a:ext>
            </a:extLst>
          </p:cNvPr>
          <p:cNvSpPr txBox="1"/>
          <p:nvPr/>
        </p:nvSpPr>
        <p:spPr>
          <a:xfrm>
            <a:off x="1423590" y="2218060"/>
            <a:ext cx="3342315" cy="276999"/>
          </a:xfrm>
          <a:prstGeom prst="rect">
            <a:avLst/>
          </a:prstGeom>
          <a:noFill/>
        </p:spPr>
        <p:txBody>
          <a:bodyPr wrap="square" rtlCol="0">
            <a:spAutoFit/>
          </a:bodyPr>
          <a:lstStyle/>
          <a:p>
            <a:r>
              <a:rPr lang="fr-FR" sz="1200" b="1" dirty="0">
                <a:solidFill>
                  <a:prstClr val="black"/>
                </a:solidFill>
              </a:rPr>
              <a:t>%Utilisation  voix Half Rate vs Full Rate</a:t>
            </a:r>
          </a:p>
        </p:txBody>
      </p:sp>
      <p:sp>
        <p:nvSpPr>
          <p:cNvPr id="25" name="ZoneTexte 24">
            <a:extLst>
              <a:ext uri="{FF2B5EF4-FFF2-40B4-BE49-F238E27FC236}">
                <a16:creationId xmlns:a16="http://schemas.microsoft.com/office/drawing/2014/main" id="{713B775A-F097-28D2-3566-5CA362444230}"/>
              </a:ext>
            </a:extLst>
          </p:cNvPr>
          <p:cNvSpPr txBox="1"/>
          <p:nvPr/>
        </p:nvSpPr>
        <p:spPr>
          <a:xfrm>
            <a:off x="7521127" y="5331907"/>
            <a:ext cx="504825" cy="369332"/>
          </a:xfrm>
          <a:prstGeom prst="rect">
            <a:avLst/>
          </a:prstGeom>
          <a:noFill/>
        </p:spPr>
        <p:txBody>
          <a:bodyPr wrap="square" rtlCol="0">
            <a:spAutoFit/>
          </a:bodyPr>
          <a:lstStyle/>
          <a:p>
            <a:r>
              <a:rPr lang="fr-FR" b="1" dirty="0">
                <a:solidFill>
                  <a:schemeClr val="tx2">
                    <a:lumMod val="50000"/>
                    <a:lumOff val="50000"/>
                  </a:schemeClr>
                </a:solidFill>
              </a:rPr>
              <a:t>TT</a:t>
            </a:r>
          </a:p>
        </p:txBody>
      </p:sp>
      <p:sp>
        <p:nvSpPr>
          <p:cNvPr id="26" name="ZoneTexte 25">
            <a:extLst>
              <a:ext uri="{FF2B5EF4-FFF2-40B4-BE49-F238E27FC236}">
                <a16:creationId xmlns:a16="http://schemas.microsoft.com/office/drawing/2014/main" id="{6156CCE6-57B3-0AED-9795-5B1A8062D615}"/>
              </a:ext>
            </a:extLst>
          </p:cNvPr>
          <p:cNvSpPr txBox="1"/>
          <p:nvPr/>
        </p:nvSpPr>
        <p:spPr>
          <a:xfrm>
            <a:off x="9053528" y="5340633"/>
            <a:ext cx="603512" cy="369332"/>
          </a:xfrm>
          <a:prstGeom prst="rect">
            <a:avLst/>
          </a:prstGeom>
          <a:noFill/>
        </p:spPr>
        <p:txBody>
          <a:bodyPr wrap="square" rtlCol="0">
            <a:spAutoFit/>
          </a:bodyPr>
          <a:lstStyle>
            <a:defPPr>
              <a:defRPr lang="fr-FR"/>
            </a:defPPr>
            <a:lvl1pPr>
              <a:defRPr b="1">
                <a:solidFill>
                  <a:srgbClr val="FF8500"/>
                </a:solidFill>
              </a:defRPr>
            </a:lvl1pPr>
          </a:lstStyle>
          <a:p>
            <a:r>
              <a:rPr lang="fr-FR" dirty="0">
                <a:solidFill>
                  <a:srgbClr val="FF0000"/>
                </a:solidFill>
              </a:rPr>
              <a:t>OO</a:t>
            </a:r>
          </a:p>
        </p:txBody>
      </p:sp>
      <p:sp>
        <p:nvSpPr>
          <p:cNvPr id="27" name="ZoneTexte 26">
            <a:extLst>
              <a:ext uri="{FF2B5EF4-FFF2-40B4-BE49-F238E27FC236}">
                <a16:creationId xmlns:a16="http://schemas.microsoft.com/office/drawing/2014/main" id="{217FDB47-A8F8-69FE-4FA4-005E63FC3C54}"/>
              </a:ext>
            </a:extLst>
          </p:cNvPr>
          <p:cNvSpPr txBox="1"/>
          <p:nvPr/>
        </p:nvSpPr>
        <p:spPr>
          <a:xfrm>
            <a:off x="10620375" y="5369208"/>
            <a:ext cx="504825" cy="369332"/>
          </a:xfrm>
          <a:prstGeom prst="rect">
            <a:avLst/>
          </a:prstGeom>
          <a:noFill/>
        </p:spPr>
        <p:txBody>
          <a:bodyPr wrap="square" rtlCol="0">
            <a:spAutoFit/>
          </a:bodyPr>
          <a:lstStyle/>
          <a:p>
            <a:r>
              <a:rPr lang="fr-FR" b="1" dirty="0">
                <a:solidFill>
                  <a:srgbClr val="FF8500"/>
                </a:solidFill>
              </a:rPr>
              <a:t>OR</a:t>
            </a:r>
          </a:p>
        </p:txBody>
      </p:sp>
      <p:sp>
        <p:nvSpPr>
          <p:cNvPr id="28" name="ZoneTexte 27">
            <a:extLst>
              <a:ext uri="{FF2B5EF4-FFF2-40B4-BE49-F238E27FC236}">
                <a16:creationId xmlns:a16="http://schemas.microsoft.com/office/drawing/2014/main" id="{0401BE44-8061-F105-CD42-D76F7F923C6F}"/>
              </a:ext>
            </a:extLst>
          </p:cNvPr>
          <p:cNvSpPr txBox="1"/>
          <p:nvPr/>
        </p:nvSpPr>
        <p:spPr>
          <a:xfrm>
            <a:off x="6557626" y="2230369"/>
            <a:ext cx="5110398" cy="276999"/>
          </a:xfrm>
          <a:prstGeom prst="rect">
            <a:avLst/>
          </a:prstGeom>
          <a:noFill/>
        </p:spPr>
        <p:txBody>
          <a:bodyPr wrap="square">
            <a:spAutoFit/>
          </a:bodyPr>
          <a:lstStyle>
            <a:defPPr>
              <a:defRPr lang="fr-FR"/>
            </a:defPPr>
            <a:lvl1pPr algn="ctr">
              <a:defRPr sz="1200" b="1" i="0" u="none" strike="noStrike" baseline="0">
                <a:solidFill>
                  <a:prstClr val="black"/>
                </a:solidFill>
              </a:defRPr>
            </a:lvl1pPr>
          </a:lstStyle>
          <a:p>
            <a:r>
              <a:rPr lang="fr-FR" dirty="0"/>
              <a:t>% utilisation codage Voix Large Bande / Bande étroite par opérateur</a:t>
            </a:r>
          </a:p>
        </p:txBody>
      </p:sp>
      <p:graphicFrame>
        <p:nvGraphicFramePr>
          <p:cNvPr id="4"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479422467"/>
              </p:ext>
            </p:extLst>
          </p:nvPr>
        </p:nvGraphicFramePr>
        <p:xfrm>
          <a:off x="266700" y="2495059"/>
          <a:ext cx="5676901" cy="3518785"/>
        </p:xfrm>
        <a:graphic>
          <a:graphicData uri="http://schemas.openxmlformats.org/drawingml/2006/chart">
            <c:chart xmlns:c="http://schemas.openxmlformats.org/drawingml/2006/chart" xmlns:r="http://schemas.openxmlformats.org/officeDocument/2006/relationships" r:id="rId4"/>
          </a:graphicData>
        </a:graphic>
      </p:graphicFrame>
      <p:sp>
        <p:nvSpPr>
          <p:cNvPr id="11" name="ZoneTexte 10">
            <a:extLst>
              <a:ext uri="{FF2B5EF4-FFF2-40B4-BE49-F238E27FC236}">
                <a16:creationId xmlns:a16="http://schemas.microsoft.com/office/drawing/2014/main" id="{8F662D10-242C-F0FB-D7F1-244632183CA9}"/>
              </a:ext>
            </a:extLst>
          </p:cNvPr>
          <p:cNvSpPr txBox="1"/>
          <p:nvPr/>
        </p:nvSpPr>
        <p:spPr>
          <a:xfrm>
            <a:off x="1302372" y="5385329"/>
            <a:ext cx="504825" cy="369332"/>
          </a:xfrm>
          <a:prstGeom prst="rect">
            <a:avLst/>
          </a:prstGeom>
          <a:noFill/>
        </p:spPr>
        <p:txBody>
          <a:bodyPr wrap="square" rtlCol="0">
            <a:spAutoFit/>
          </a:bodyPr>
          <a:lstStyle/>
          <a:p>
            <a:r>
              <a:rPr lang="fr-FR" b="1" dirty="0">
                <a:solidFill>
                  <a:schemeClr val="tx2">
                    <a:lumMod val="50000"/>
                    <a:lumOff val="50000"/>
                  </a:schemeClr>
                </a:solidFill>
              </a:rPr>
              <a:t>TT</a:t>
            </a:r>
          </a:p>
        </p:txBody>
      </p:sp>
      <p:sp>
        <p:nvSpPr>
          <p:cNvPr id="13" name="ZoneTexte 12">
            <a:extLst>
              <a:ext uri="{FF2B5EF4-FFF2-40B4-BE49-F238E27FC236}">
                <a16:creationId xmlns:a16="http://schemas.microsoft.com/office/drawing/2014/main" id="{35757957-3BEE-4A8F-21F9-12AB81584CD6}"/>
              </a:ext>
            </a:extLst>
          </p:cNvPr>
          <p:cNvSpPr txBox="1"/>
          <p:nvPr/>
        </p:nvSpPr>
        <p:spPr>
          <a:xfrm>
            <a:off x="2722907" y="5369208"/>
            <a:ext cx="603512" cy="369332"/>
          </a:xfrm>
          <a:prstGeom prst="rect">
            <a:avLst/>
          </a:prstGeom>
          <a:noFill/>
        </p:spPr>
        <p:txBody>
          <a:bodyPr wrap="square" rtlCol="0">
            <a:spAutoFit/>
          </a:bodyPr>
          <a:lstStyle>
            <a:defPPr>
              <a:defRPr lang="fr-FR"/>
            </a:defPPr>
            <a:lvl1pPr>
              <a:defRPr b="1">
                <a:solidFill>
                  <a:srgbClr val="FF8500"/>
                </a:solidFill>
              </a:defRPr>
            </a:lvl1pPr>
          </a:lstStyle>
          <a:p>
            <a:r>
              <a:rPr lang="fr-FR" dirty="0">
                <a:solidFill>
                  <a:srgbClr val="FF0000"/>
                </a:solidFill>
              </a:rPr>
              <a:t>OO</a:t>
            </a:r>
          </a:p>
        </p:txBody>
      </p:sp>
      <p:sp>
        <p:nvSpPr>
          <p:cNvPr id="15" name="ZoneTexte 14">
            <a:extLst>
              <a:ext uri="{FF2B5EF4-FFF2-40B4-BE49-F238E27FC236}">
                <a16:creationId xmlns:a16="http://schemas.microsoft.com/office/drawing/2014/main" id="{B496D590-8740-F9E9-55CA-4785B9D32229}"/>
              </a:ext>
            </a:extLst>
          </p:cNvPr>
          <p:cNvSpPr txBox="1"/>
          <p:nvPr/>
        </p:nvSpPr>
        <p:spPr>
          <a:xfrm>
            <a:off x="4261080" y="5385329"/>
            <a:ext cx="504825" cy="369332"/>
          </a:xfrm>
          <a:prstGeom prst="rect">
            <a:avLst/>
          </a:prstGeom>
          <a:noFill/>
        </p:spPr>
        <p:txBody>
          <a:bodyPr wrap="square" rtlCol="0">
            <a:spAutoFit/>
          </a:bodyPr>
          <a:lstStyle/>
          <a:p>
            <a:r>
              <a:rPr lang="fr-FR" b="1" dirty="0">
                <a:solidFill>
                  <a:srgbClr val="FF8500"/>
                </a:solidFill>
              </a:rPr>
              <a:t>OR</a:t>
            </a:r>
          </a:p>
        </p:txBody>
      </p:sp>
      <p:graphicFrame>
        <p:nvGraphicFramePr>
          <p:cNvPr id="16" name="Chart 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72384102"/>
              </p:ext>
            </p:extLst>
          </p:nvPr>
        </p:nvGraphicFramePr>
        <p:xfrm>
          <a:off x="6221182" y="2523143"/>
          <a:ext cx="5690432" cy="35187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55387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3E9302CC-0593-8268-2F53-68338537B10D}"/>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3D5B12A2-4F2E-857B-0432-3A46E51D4B4A}"/>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3490AEB5-EADD-C8C1-E9BD-B6E050D68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6FAE9DF7-6CF5-E370-9E7F-8CAF7896A025}"/>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4CA21A84-E6F2-CAB0-BF37-886A39E189A1}"/>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4C843E1D-6991-3B08-9593-F4AA7643C334}"/>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10C8B5A6-8FEB-5114-2F55-9D5987302544}"/>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60B901E1-E7A8-9DD8-FB29-0AF886030A9E}"/>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756DC432-3BF7-7A92-291B-07BD502F2FA9}"/>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2EC977CF-A9B2-7413-7A81-7A5DAF74E2E5}"/>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3B3B8EDA-C171-4A9D-2EBE-8CA11EF46E8C}"/>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3DD1D56A-9D82-41BB-A9CD-7A6E59882E06}"/>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3E8000A3-B6A0-E2A4-9704-2850DC43A20C}"/>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B257F8EA-ACA6-03AF-B1A4-71D5E05657DA}"/>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50783BCA-D8F7-2FE5-6134-8A4269DC2B4E}"/>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A8305ECA-C920-09C5-6A99-E18476763BEE}"/>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B2AF77C5-29C4-BB92-39FB-BD536AF5EE9F}"/>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79C200AF-B86B-09C2-CDDC-6F9FA189CF08}"/>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852A5F46-39C5-0726-7339-F117C6FE50A3}"/>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F6378F89-676D-BEBD-AF15-A7351A5876E8}"/>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199A3F28-4EFC-B7FA-A7EE-F9F3D22913DB}"/>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79588007-2F98-D671-25AB-BF20F164772B}"/>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A19B5394-4102-073F-9666-996A213C1CC8}"/>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4B28500B-3119-83BA-6118-BC344D53CB5C}"/>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1A58D00F-1873-4892-2DB6-32F8A06A576E}"/>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D6284709-E9AA-E38A-886D-728A77400793}"/>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37780D4A-4F27-D933-EA9C-AF10A0C94D83}"/>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1E8D6BB0-0318-E6BB-2D28-8511579B5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858DCF2B-0F30-A5DC-0595-A14761F4292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77377154-FAF1-A73C-0136-A56A4F03D00C}"/>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890F95AE-B8E1-9C9C-3B63-F57C5A34D5E7}"/>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94E698F0-5317-37F5-03C3-52AA14B4918A}"/>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Couverture Radio</a:t>
            </a:r>
          </a:p>
          <a:p>
            <a:pPr marL="295275" indent="-285750">
              <a:lnSpc>
                <a:spcPct val="100000"/>
              </a:lnSpc>
              <a:spcBef>
                <a:spcPts val="1270"/>
              </a:spcBef>
              <a:buFont typeface="Arial" panose="020B0604020202020204" pitchFamily="34" charset="0"/>
              <a:buChar char="•"/>
            </a:pPr>
            <a:r>
              <a:rPr lang="fr-FR" dirty="0">
                <a:solidFill>
                  <a:schemeClr val="bg1">
                    <a:lumMod val="75000"/>
                  </a:schemeClr>
                </a:solidFill>
                <a:latin typeface="Verdana"/>
              </a:rPr>
              <a:t>KPIs Voix</a:t>
            </a:r>
          </a:p>
          <a:p>
            <a:pPr marL="295275" indent="-285750">
              <a:lnSpc>
                <a:spcPct val="100000"/>
              </a:lnSpc>
              <a:spcBef>
                <a:spcPts val="1270"/>
              </a:spcBef>
              <a:buFont typeface="Arial" panose="020B0604020202020204" pitchFamily="34" charset="0"/>
              <a:buChar char="•"/>
            </a:pPr>
            <a:r>
              <a:rPr lang="fr-FR" b="1" u="sng" dirty="0">
                <a:solidFill>
                  <a:srgbClr val="414141"/>
                </a:solidFill>
                <a:latin typeface="Verdana"/>
              </a:rPr>
              <a:t>KPIs Data</a:t>
            </a:r>
          </a:p>
        </p:txBody>
      </p:sp>
    </p:spTree>
    <p:extLst>
      <p:ext uri="{BB962C8B-B14F-4D97-AF65-F5344CB8AC3E}">
        <p14:creationId xmlns:p14="http://schemas.microsoft.com/office/powerpoint/2010/main" val="1115824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21C6-2F7B-21DA-7E5B-FE772B7188E0}"/>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A0A9DE0-AC65-9E17-0241-E32216EBC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16AF8E3-C656-E3C4-C454-D859D92B09A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0D2D563-53F4-4C38-597D-B028B2AC1AF5}"/>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Data 4G/5G</a:t>
            </a:r>
          </a:p>
        </p:txBody>
      </p:sp>
      <p:sp>
        <p:nvSpPr>
          <p:cNvPr id="2" name="Rectangle : coins arrondis 1">
            <a:extLst>
              <a:ext uri="{FF2B5EF4-FFF2-40B4-BE49-F238E27FC236}">
                <a16:creationId xmlns:a16="http://schemas.microsoft.com/office/drawing/2014/main" id="{4D0C6346-5BC6-FDF0-1BFF-FD66DA888702}"/>
              </a:ext>
            </a:extLst>
          </p:cNvPr>
          <p:cNvSpPr/>
          <p:nvPr/>
        </p:nvSpPr>
        <p:spPr>
          <a:xfrm>
            <a:off x="183254" y="1863471"/>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3G/4G/5G</a:t>
            </a:r>
          </a:p>
        </p:txBody>
      </p:sp>
      <p:sp>
        <p:nvSpPr>
          <p:cNvPr id="3" name="Flèche : chevron 2">
            <a:extLst>
              <a:ext uri="{FF2B5EF4-FFF2-40B4-BE49-F238E27FC236}">
                <a16:creationId xmlns:a16="http://schemas.microsoft.com/office/drawing/2014/main" id="{4A0218A6-647A-0F32-5C90-8C09A404EC5E}"/>
              </a:ext>
            </a:extLst>
          </p:cNvPr>
          <p:cNvSpPr/>
          <p:nvPr/>
        </p:nvSpPr>
        <p:spPr>
          <a:xfrm>
            <a:off x="1956076" y="2061477"/>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a:extLst>
              <a:ext uri="{FF2B5EF4-FFF2-40B4-BE49-F238E27FC236}">
                <a16:creationId xmlns:a16="http://schemas.microsoft.com/office/drawing/2014/main" id="{823A7047-DE7A-9FA1-B8DA-FAEA6A808D3C}"/>
              </a:ext>
            </a:extLst>
          </p:cNvPr>
          <p:cNvSpPr txBox="1"/>
          <p:nvPr/>
        </p:nvSpPr>
        <p:spPr>
          <a:xfrm>
            <a:off x="2367644" y="1903007"/>
            <a:ext cx="19243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Taux de succès(HTTP): </a:t>
            </a:r>
          </a:p>
        </p:txBody>
      </p:sp>
      <p:sp>
        <p:nvSpPr>
          <p:cNvPr id="7" name="ZoneTexte 6">
            <a:extLst>
              <a:ext uri="{FF2B5EF4-FFF2-40B4-BE49-F238E27FC236}">
                <a16:creationId xmlns:a16="http://schemas.microsoft.com/office/drawing/2014/main" id="{8367F1A0-6D3C-2021-92EF-B21C645742C4}"/>
              </a:ext>
            </a:extLst>
          </p:cNvPr>
          <p:cNvSpPr txBox="1"/>
          <p:nvPr/>
        </p:nvSpPr>
        <p:spPr>
          <a:xfrm>
            <a:off x="127268" y="1385666"/>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8" name="Connecteur droit 7">
            <a:extLst>
              <a:ext uri="{FF2B5EF4-FFF2-40B4-BE49-F238E27FC236}">
                <a16:creationId xmlns:a16="http://schemas.microsoft.com/office/drawing/2014/main" id="{C81F1206-23C7-DDE1-CA17-7BE5C180C4A4}"/>
              </a:ext>
            </a:extLst>
          </p:cNvPr>
          <p:cNvCxnSpPr/>
          <p:nvPr/>
        </p:nvCxnSpPr>
        <p:spPr>
          <a:xfrm>
            <a:off x="127274" y="1728953"/>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7D682E3F-BDAA-71DD-2F83-D71B5FC1572F}"/>
              </a:ext>
            </a:extLst>
          </p:cNvPr>
          <p:cNvSpPr txBox="1"/>
          <p:nvPr/>
        </p:nvSpPr>
        <p:spPr>
          <a:xfrm>
            <a:off x="2522371" y="1385666"/>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0" name="Connecteur droit 9">
            <a:extLst>
              <a:ext uri="{FF2B5EF4-FFF2-40B4-BE49-F238E27FC236}">
                <a16:creationId xmlns:a16="http://schemas.microsoft.com/office/drawing/2014/main" id="{6D9B8C8D-8064-FB08-6A24-8808FD6815B8}"/>
              </a:ext>
            </a:extLst>
          </p:cNvPr>
          <p:cNvCxnSpPr>
            <a:cxnSpLocks/>
          </p:cNvCxnSpPr>
          <p:nvPr/>
        </p:nvCxnSpPr>
        <p:spPr>
          <a:xfrm>
            <a:off x="2820953" y="1754998"/>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5E5AEFAE-83C3-9D98-68A9-226D3BC2F838}"/>
              </a:ext>
            </a:extLst>
          </p:cNvPr>
          <p:cNvSpPr txBox="1"/>
          <p:nvPr/>
        </p:nvSpPr>
        <p:spPr>
          <a:xfrm>
            <a:off x="2319135" y="3323616"/>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Débit (HTTP): </a:t>
            </a:r>
          </a:p>
        </p:txBody>
      </p:sp>
      <p:sp>
        <p:nvSpPr>
          <p:cNvPr id="16" name="ZoneTexte 15">
            <a:extLst>
              <a:ext uri="{FF2B5EF4-FFF2-40B4-BE49-F238E27FC236}">
                <a16:creationId xmlns:a16="http://schemas.microsoft.com/office/drawing/2014/main" id="{E454A3BF-B467-BE70-826D-FA9319468AE9}"/>
              </a:ext>
            </a:extLst>
          </p:cNvPr>
          <p:cNvSpPr txBox="1"/>
          <p:nvPr/>
        </p:nvSpPr>
        <p:spPr>
          <a:xfrm>
            <a:off x="2266105" y="3696445"/>
            <a:ext cx="5677596" cy="1169551"/>
          </a:xfrm>
          <a:prstGeom prst="rect">
            <a:avLst/>
          </a:prstGeom>
          <a:noFill/>
        </p:spPr>
        <p:txBody>
          <a:bodyPr wrap="square">
            <a:spAutoFit/>
          </a:bodyPr>
          <a:lstStyle/>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4G :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occupe la 1ère place en termes de débit moyen 4G de 39,64M vs 34,37M pour orange et 30,13M pour TT.</a:t>
            </a:r>
          </a:p>
          <a:p>
            <a:endParaRPr lang="fr-FR" sz="1400" dirty="0">
              <a:solidFill>
                <a:schemeClr val="bg2">
                  <a:lumMod val="25000"/>
                </a:schemeClr>
              </a:solidFill>
              <a:latin typeface="Aptos Display" panose="020B0004020202020204" pitchFamily="34" charset="0"/>
            </a:endParaRPr>
          </a:p>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5G :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présente le meilleur débit 5G car cet opérateur déploie que la Technologie TDD.</a:t>
            </a:r>
          </a:p>
        </p:txBody>
      </p:sp>
      <p:sp>
        <p:nvSpPr>
          <p:cNvPr id="30" name="ZoneTexte 29">
            <a:extLst>
              <a:ext uri="{FF2B5EF4-FFF2-40B4-BE49-F238E27FC236}">
                <a16:creationId xmlns:a16="http://schemas.microsoft.com/office/drawing/2014/main" id="{76A64804-69A6-4E91-9ED3-AC9B34EA2BFD}"/>
              </a:ext>
            </a:extLst>
          </p:cNvPr>
          <p:cNvSpPr txBox="1"/>
          <p:nvPr/>
        </p:nvSpPr>
        <p:spPr>
          <a:xfrm>
            <a:off x="10180910" y="1798765"/>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4G </a:t>
            </a:r>
          </a:p>
        </p:txBody>
      </p:sp>
      <p:sp>
        <p:nvSpPr>
          <p:cNvPr id="32" name="ZoneTexte 31">
            <a:extLst>
              <a:ext uri="{FF2B5EF4-FFF2-40B4-BE49-F238E27FC236}">
                <a16:creationId xmlns:a16="http://schemas.microsoft.com/office/drawing/2014/main" id="{DFAF5DCC-59E6-3A27-EDD4-6E31488E5801}"/>
              </a:ext>
            </a:extLst>
          </p:cNvPr>
          <p:cNvSpPr txBox="1"/>
          <p:nvPr/>
        </p:nvSpPr>
        <p:spPr>
          <a:xfrm>
            <a:off x="8176595" y="1795849"/>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4G </a:t>
            </a:r>
          </a:p>
        </p:txBody>
      </p:sp>
      <p:sp>
        <p:nvSpPr>
          <p:cNvPr id="13" name="Espace réservé du numéro de diapositive 12">
            <a:extLst>
              <a:ext uri="{FF2B5EF4-FFF2-40B4-BE49-F238E27FC236}">
                <a16:creationId xmlns:a16="http://schemas.microsoft.com/office/drawing/2014/main" id="{4872CE51-C714-3245-9018-C70430294878}"/>
              </a:ext>
            </a:extLst>
          </p:cNvPr>
          <p:cNvSpPr>
            <a:spLocks noGrp="1"/>
          </p:cNvSpPr>
          <p:nvPr>
            <p:ph type="sldNum" sz="quarter" idx="12"/>
          </p:nvPr>
        </p:nvSpPr>
        <p:spPr/>
        <p:txBody>
          <a:bodyPr/>
          <a:lstStyle/>
          <a:p>
            <a:fld id="{B2AD7436-ADBA-43B7-9370-5627ADE4336A}" type="slidenum">
              <a:rPr lang="fr-FR" smtClean="0"/>
              <a:t>27</a:t>
            </a:fld>
            <a:endParaRPr lang="fr-FR" dirty="0"/>
          </a:p>
        </p:txBody>
      </p:sp>
      <p:sp>
        <p:nvSpPr>
          <p:cNvPr id="34" name="ZoneTexte 33">
            <a:extLst>
              <a:ext uri="{FF2B5EF4-FFF2-40B4-BE49-F238E27FC236}">
                <a16:creationId xmlns:a16="http://schemas.microsoft.com/office/drawing/2014/main" id="{14DFD8B2-278C-0DAF-23B9-91A90D72856C}"/>
              </a:ext>
            </a:extLst>
          </p:cNvPr>
          <p:cNvSpPr txBox="1"/>
          <p:nvPr/>
        </p:nvSpPr>
        <p:spPr>
          <a:xfrm>
            <a:off x="8190776" y="4111647"/>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4G/5G </a:t>
            </a:r>
          </a:p>
        </p:txBody>
      </p:sp>
      <p:sp>
        <p:nvSpPr>
          <p:cNvPr id="40" name="ZoneTexte 39">
            <a:extLst>
              <a:ext uri="{FF2B5EF4-FFF2-40B4-BE49-F238E27FC236}">
                <a16:creationId xmlns:a16="http://schemas.microsoft.com/office/drawing/2014/main" id="{1E9F8146-E249-2FF5-0407-A9706A3B35E3}"/>
              </a:ext>
            </a:extLst>
          </p:cNvPr>
          <p:cNvSpPr txBox="1"/>
          <p:nvPr/>
        </p:nvSpPr>
        <p:spPr>
          <a:xfrm>
            <a:off x="10057031" y="4094792"/>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5G </a:t>
            </a:r>
          </a:p>
        </p:txBody>
      </p:sp>
      <p:graphicFrame>
        <p:nvGraphicFramePr>
          <p:cNvPr id="17" name="Graphique 16">
            <a:extLst>
              <a:ext uri="{FF2B5EF4-FFF2-40B4-BE49-F238E27FC236}">
                <a16:creationId xmlns:a16="http://schemas.microsoft.com/office/drawing/2014/main" id="{00000000-0008-0000-0600-00002C000000}"/>
              </a:ext>
            </a:extLst>
          </p:cNvPr>
          <p:cNvGraphicFramePr>
            <a:graphicFrameLocks/>
          </p:cNvGraphicFramePr>
          <p:nvPr>
            <p:extLst>
              <p:ext uri="{D42A27DB-BD31-4B8C-83A1-F6EECF244321}">
                <p14:modId xmlns:p14="http://schemas.microsoft.com/office/powerpoint/2010/main" val="1532912296"/>
              </p:ext>
            </p:extLst>
          </p:nvPr>
        </p:nvGraphicFramePr>
        <p:xfrm>
          <a:off x="7881981" y="4412641"/>
          <a:ext cx="2175050" cy="17983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aphique 19">
            <a:extLst>
              <a:ext uri="{FF2B5EF4-FFF2-40B4-BE49-F238E27FC236}">
                <a16:creationId xmlns:a16="http://schemas.microsoft.com/office/drawing/2014/main" id="{00000000-0008-0000-0600-00002D000000}"/>
              </a:ext>
            </a:extLst>
          </p:cNvPr>
          <p:cNvGraphicFramePr>
            <a:graphicFrameLocks/>
          </p:cNvGraphicFramePr>
          <p:nvPr>
            <p:extLst>
              <p:ext uri="{D42A27DB-BD31-4B8C-83A1-F6EECF244321}">
                <p14:modId xmlns:p14="http://schemas.microsoft.com/office/powerpoint/2010/main" val="423515380"/>
              </p:ext>
            </p:extLst>
          </p:nvPr>
        </p:nvGraphicFramePr>
        <p:xfrm>
          <a:off x="9982200" y="4417751"/>
          <a:ext cx="2175050" cy="1882360"/>
        </p:xfrm>
        <a:graphic>
          <a:graphicData uri="http://schemas.openxmlformats.org/drawingml/2006/chart">
            <c:chart xmlns:c="http://schemas.openxmlformats.org/drawingml/2006/chart" xmlns:r="http://schemas.openxmlformats.org/officeDocument/2006/relationships" r:id="rId5"/>
          </a:graphicData>
        </a:graphic>
      </p:graphicFrame>
      <p:sp>
        <p:nvSpPr>
          <p:cNvPr id="21" name="ZoneTexte 20">
            <a:extLst>
              <a:ext uri="{FF2B5EF4-FFF2-40B4-BE49-F238E27FC236}">
                <a16:creationId xmlns:a16="http://schemas.microsoft.com/office/drawing/2014/main" id="{618DDB63-715B-30A0-D61A-CA49D4687669}"/>
              </a:ext>
            </a:extLst>
          </p:cNvPr>
          <p:cNvSpPr txBox="1"/>
          <p:nvPr/>
        </p:nvSpPr>
        <p:spPr>
          <a:xfrm>
            <a:off x="2344264" y="4853106"/>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Data </a:t>
            </a:r>
            <a:r>
              <a:rPr lang="fr-FR" sz="1400" b="1" dirty="0" err="1">
                <a:solidFill>
                  <a:schemeClr val="bg2">
                    <a:lumMod val="25000"/>
                  </a:schemeClr>
                </a:solidFill>
                <a:latin typeface="Aptos Display" panose="020B0004020202020204" pitchFamily="34" charset="0"/>
              </a:rPr>
              <a:t>Latency</a:t>
            </a:r>
            <a:r>
              <a:rPr lang="fr-FR" sz="1400" b="1" dirty="0">
                <a:solidFill>
                  <a:schemeClr val="bg2">
                    <a:lumMod val="25000"/>
                  </a:schemeClr>
                </a:solidFill>
                <a:latin typeface="Aptos Display" panose="020B0004020202020204" pitchFamily="34" charset="0"/>
              </a:rPr>
              <a:t>:</a:t>
            </a:r>
          </a:p>
        </p:txBody>
      </p:sp>
      <p:sp>
        <p:nvSpPr>
          <p:cNvPr id="23" name="ZoneTexte 22">
            <a:extLst>
              <a:ext uri="{FF2B5EF4-FFF2-40B4-BE49-F238E27FC236}">
                <a16:creationId xmlns:a16="http://schemas.microsoft.com/office/drawing/2014/main" id="{9787A06A-52DD-8050-5D5E-93652C4CE0C6}"/>
              </a:ext>
            </a:extLst>
          </p:cNvPr>
          <p:cNvSpPr txBox="1"/>
          <p:nvPr/>
        </p:nvSpPr>
        <p:spPr>
          <a:xfrm>
            <a:off x="2464272" y="5147993"/>
            <a:ext cx="5417709" cy="738664"/>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Orange se positionne en première place en termes de latence avec un délai moyen de 66,69 ms, devant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(59,85 ms) et Tunisie Telecom (58,43 ms).</a:t>
            </a:r>
          </a:p>
        </p:txBody>
      </p:sp>
      <p:graphicFrame>
        <p:nvGraphicFramePr>
          <p:cNvPr id="4" name="Graphique 3">
            <a:extLst>
              <a:ext uri="{FF2B5EF4-FFF2-40B4-BE49-F238E27FC236}">
                <a16:creationId xmlns:a16="http://schemas.microsoft.com/office/drawing/2014/main" id="{00000000-0008-0000-0500-000006000000}"/>
              </a:ext>
            </a:extLst>
          </p:cNvPr>
          <p:cNvGraphicFramePr>
            <a:graphicFrameLocks/>
          </p:cNvGraphicFramePr>
          <p:nvPr>
            <p:extLst>
              <p:ext uri="{D42A27DB-BD31-4B8C-83A1-F6EECF244321}">
                <p14:modId xmlns:p14="http://schemas.microsoft.com/office/powerpoint/2010/main" val="3932551777"/>
              </p:ext>
            </p:extLst>
          </p:nvPr>
        </p:nvGraphicFramePr>
        <p:xfrm>
          <a:off x="7808222" y="2089013"/>
          <a:ext cx="2322567" cy="188697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Graphique 21">
            <a:extLst>
              <a:ext uri="{FF2B5EF4-FFF2-40B4-BE49-F238E27FC236}">
                <a16:creationId xmlns:a16="http://schemas.microsoft.com/office/drawing/2014/main" id="{00000000-0008-0000-0500-000007000000}"/>
              </a:ext>
            </a:extLst>
          </p:cNvPr>
          <p:cNvGraphicFramePr>
            <a:graphicFrameLocks/>
          </p:cNvGraphicFramePr>
          <p:nvPr>
            <p:extLst>
              <p:ext uri="{D42A27DB-BD31-4B8C-83A1-F6EECF244321}">
                <p14:modId xmlns:p14="http://schemas.microsoft.com/office/powerpoint/2010/main" val="2383610879"/>
              </p:ext>
            </p:extLst>
          </p:nvPr>
        </p:nvGraphicFramePr>
        <p:xfrm>
          <a:off x="10057031" y="2074144"/>
          <a:ext cx="2187088" cy="1846552"/>
        </p:xfrm>
        <a:graphic>
          <a:graphicData uri="http://schemas.openxmlformats.org/drawingml/2006/chart">
            <c:chart xmlns:c="http://schemas.openxmlformats.org/drawingml/2006/chart" xmlns:r="http://schemas.openxmlformats.org/officeDocument/2006/relationships" r:id="rId7"/>
          </a:graphicData>
        </a:graphic>
      </p:graphicFrame>
      <p:sp>
        <p:nvSpPr>
          <p:cNvPr id="25" name="ZoneTexte 24">
            <a:extLst>
              <a:ext uri="{FF2B5EF4-FFF2-40B4-BE49-F238E27FC236}">
                <a16:creationId xmlns:a16="http://schemas.microsoft.com/office/drawing/2014/main" id="{8347B199-2788-5CDF-0057-FB1E58DC9ECD}"/>
              </a:ext>
            </a:extLst>
          </p:cNvPr>
          <p:cNvSpPr txBox="1"/>
          <p:nvPr/>
        </p:nvSpPr>
        <p:spPr>
          <a:xfrm>
            <a:off x="2226400" y="2282900"/>
            <a:ext cx="5824634" cy="954107"/>
          </a:xfrm>
          <a:prstGeom prst="rect">
            <a:avLst/>
          </a:prstGeom>
          <a:noFill/>
        </p:spPr>
        <p:txBody>
          <a:bodyPr wrap="square">
            <a:spAutoFit/>
          </a:bodyPr>
          <a:lstStyle/>
          <a:p>
            <a:pPr marL="285750" indent="-285750">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TT et  OR figure à la 1ère place en termes de performance d’accessibilité du service Data. </a:t>
            </a:r>
          </a:p>
          <a:p>
            <a:pPr marL="285750" indent="-285750">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Le taux de succès HTTP 4G est de 100% chez Tunisie Telecom  et Orange vs 98,3% </a:t>
            </a:r>
            <a:r>
              <a:rPr lang="fr-FR" sz="1400" dirty="0" err="1">
                <a:solidFill>
                  <a:schemeClr val="bg2">
                    <a:lumMod val="25000"/>
                  </a:schemeClr>
                </a:solidFill>
                <a:latin typeface="Aptos Display" panose="020B0004020202020204" pitchFamily="34" charset="0"/>
              </a:rPr>
              <a:t>Ooreddoo</a:t>
            </a:r>
            <a:endParaRPr lang="fr-FR" sz="1400" dirty="0">
              <a:solidFill>
                <a:schemeClr val="bg2">
                  <a:lumMod val="25000"/>
                </a:schemeClr>
              </a:solidFill>
              <a:latin typeface="Aptos Display" panose="020B0004020202020204" pitchFamily="34" charset="0"/>
            </a:endParaRPr>
          </a:p>
        </p:txBody>
      </p:sp>
    </p:spTree>
    <p:extLst>
      <p:ext uri="{BB962C8B-B14F-4D97-AF65-F5344CB8AC3E}">
        <p14:creationId xmlns:p14="http://schemas.microsoft.com/office/powerpoint/2010/main" val="3086966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AA720-A3BA-37A7-9EB8-930F1D45B1FD}"/>
            </a:ext>
          </a:extLst>
        </p:cNvPr>
        <p:cNvGrpSpPr/>
        <p:nvPr/>
      </p:nvGrpSpPr>
      <p:grpSpPr>
        <a:xfrm>
          <a:off x="0" y="0"/>
          <a:ext cx="0" cy="0"/>
          <a:chOff x="0" y="0"/>
          <a:chExt cx="0" cy="0"/>
        </a:xfrm>
      </p:grpSpPr>
      <p:pic>
        <p:nvPicPr>
          <p:cNvPr id="25" name="Image 24">
            <a:extLst>
              <a:ext uri="{FF2B5EF4-FFF2-40B4-BE49-F238E27FC236}">
                <a16:creationId xmlns:a16="http://schemas.microsoft.com/office/drawing/2014/main" id="{AC2C0D21-50A2-8F86-E822-BAE872CC7032}"/>
              </a:ext>
            </a:extLst>
          </p:cNvPr>
          <p:cNvPicPr>
            <a:picLocks noChangeAspect="1"/>
          </p:cNvPicPr>
          <p:nvPr/>
        </p:nvPicPr>
        <p:blipFill>
          <a:blip r:embed="rId2"/>
          <a:stretch>
            <a:fillRect/>
          </a:stretch>
        </p:blipFill>
        <p:spPr>
          <a:xfrm>
            <a:off x="8470431" y="2408322"/>
            <a:ext cx="3693441" cy="3261338"/>
          </a:xfrm>
          <a:prstGeom prst="rect">
            <a:avLst/>
          </a:prstGeom>
        </p:spPr>
      </p:pic>
      <p:pic>
        <p:nvPicPr>
          <p:cNvPr id="23" name="Image 22">
            <a:extLst>
              <a:ext uri="{FF2B5EF4-FFF2-40B4-BE49-F238E27FC236}">
                <a16:creationId xmlns:a16="http://schemas.microsoft.com/office/drawing/2014/main" id="{8A555D28-60B4-3100-4A0B-80529E3D4507}"/>
              </a:ext>
            </a:extLst>
          </p:cNvPr>
          <p:cNvPicPr>
            <a:picLocks noChangeAspect="1"/>
          </p:cNvPicPr>
          <p:nvPr/>
        </p:nvPicPr>
        <p:blipFill>
          <a:blip r:embed="rId3"/>
          <a:stretch>
            <a:fillRect/>
          </a:stretch>
        </p:blipFill>
        <p:spPr>
          <a:xfrm>
            <a:off x="4394259" y="2415497"/>
            <a:ext cx="3986496" cy="3246138"/>
          </a:xfrm>
          <a:prstGeom prst="rect">
            <a:avLst/>
          </a:prstGeom>
        </p:spPr>
      </p:pic>
      <p:pic>
        <p:nvPicPr>
          <p:cNvPr id="7" name="Image 6">
            <a:extLst>
              <a:ext uri="{FF2B5EF4-FFF2-40B4-BE49-F238E27FC236}">
                <a16:creationId xmlns:a16="http://schemas.microsoft.com/office/drawing/2014/main" id="{6037BA41-C569-17A9-4074-3BE52334D10F}"/>
              </a:ext>
            </a:extLst>
          </p:cNvPr>
          <p:cNvPicPr>
            <a:picLocks noChangeAspect="1"/>
          </p:cNvPicPr>
          <p:nvPr/>
        </p:nvPicPr>
        <p:blipFill>
          <a:blip r:embed="rId4"/>
          <a:stretch>
            <a:fillRect/>
          </a:stretch>
        </p:blipFill>
        <p:spPr>
          <a:xfrm>
            <a:off x="98117" y="2423522"/>
            <a:ext cx="4206466" cy="3246139"/>
          </a:xfrm>
          <a:prstGeom prst="rect">
            <a:avLst/>
          </a:prstGeom>
        </p:spPr>
      </p:pic>
      <p:pic>
        <p:nvPicPr>
          <p:cNvPr id="18" name="Picture 4" descr="Telcotec Tunisie | LinkedIn">
            <a:extLst>
              <a:ext uri="{FF2B5EF4-FFF2-40B4-BE49-F238E27FC236}">
                <a16:creationId xmlns:a16="http://schemas.microsoft.com/office/drawing/2014/main" id="{E5EAAA54-2798-54ED-0EC5-394FED0A7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F525847-1D97-BCC7-B5D5-6C02C672D771}"/>
              </a:ext>
            </a:extLst>
          </p:cNvPr>
          <p:cNvPicPr/>
          <p:nvPr/>
        </p:nvPicPr>
        <p:blipFill>
          <a:blip r:embed="rId6"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068ACE3B-D343-A24E-97AD-C0E17C5A884B}"/>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5G</a:t>
            </a:r>
          </a:p>
        </p:txBody>
      </p:sp>
      <p:sp>
        <p:nvSpPr>
          <p:cNvPr id="3" name="ZoneTexte 2">
            <a:extLst>
              <a:ext uri="{FF2B5EF4-FFF2-40B4-BE49-F238E27FC236}">
                <a16:creationId xmlns:a16="http://schemas.microsoft.com/office/drawing/2014/main" id="{C4B8C3D1-9627-86CE-74DF-3D9594405F06}"/>
              </a:ext>
            </a:extLst>
          </p:cNvPr>
          <p:cNvSpPr txBox="1"/>
          <p:nvPr/>
        </p:nvSpPr>
        <p:spPr>
          <a:xfrm>
            <a:off x="361950" y="1110701"/>
            <a:ext cx="11315700" cy="923330"/>
          </a:xfrm>
          <a:prstGeom prst="rect">
            <a:avLst/>
          </a:prstGeom>
          <a:noFill/>
        </p:spPr>
        <p:txBody>
          <a:bodyPr wrap="square">
            <a:spAutoFit/>
          </a:bodyPr>
          <a:lstStyle/>
          <a:p>
            <a:pPr marL="285750" indent="-285750">
              <a:buClr>
                <a:schemeClr val="bg2">
                  <a:lumMod val="75000"/>
                </a:schemeClr>
              </a:buClr>
              <a:buFont typeface="Wingdings" panose="05000000000000000000" pitchFamily="2" charset="2"/>
              <a:buChar char="ü"/>
            </a:pPr>
            <a:r>
              <a:rPr lang="fr-FR" dirty="0" err="1">
                <a:solidFill>
                  <a:schemeClr val="bg2">
                    <a:lumMod val="25000"/>
                  </a:schemeClr>
                </a:solidFill>
                <a:latin typeface="Aptos Display" panose="020B0004020202020204" pitchFamily="34" charset="0"/>
              </a:rPr>
              <a:t>Ooredoo</a:t>
            </a:r>
            <a:r>
              <a:rPr lang="fr-FR" dirty="0">
                <a:solidFill>
                  <a:schemeClr val="bg2">
                    <a:lumMod val="25000"/>
                  </a:schemeClr>
                </a:solidFill>
                <a:latin typeface="Aptos Display" panose="020B0004020202020204" pitchFamily="34" charset="0"/>
              </a:rPr>
              <a:t> présente le meilleur taux de pénétration 5G au niveau </a:t>
            </a:r>
            <a:r>
              <a:rPr lang="fr-FR" dirty="0" err="1">
                <a:solidFill>
                  <a:schemeClr val="bg2">
                    <a:lumMod val="25000"/>
                  </a:schemeClr>
                </a:solidFill>
                <a:latin typeface="Aptos Display" panose="020B0004020202020204" pitchFamily="34" charset="0"/>
              </a:rPr>
              <a:t>Medenine</a:t>
            </a:r>
            <a:r>
              <a:rPr lang="fr-FR" dirty="0">
                <a:solidFill>
                  <a:schemeClr val="bg2">
                    <a:lumMod val="25000"/>
                  </a:schemeClr>
                </a:solidFill>
                <a:latin typeface="Aptos Display" panose="020B0004020202020204" pitchFamily="34" charset="0"/>
              </a:rPr>
              <a:t>.</a:t>
            </a:r>
          </a:p>
          <a:p>
            <a:pPr marL="285750" indent="-285750">
              <a:buClr>
                <a:schemeClr val="bg2">
                  <a:lumMod val="75000"/>
                </a:schemeClr>
              </a:buClr>
              <a:buFont typeface="Wingdings" panose="05000000000000000000" pitchFamily="2" charset="2"/>
              <a:buChar char="ü"/>
            </a:pPr>
            <a:r>
              <a:rPr lang="fr-FR" b="1" dirty="0">
                <a:solidFill>
                  <a:schemeClr val="bg2">
                    <a:lumMod val="25000"/>
                  </a:schemeClr>
                </a:solidFill>
                <a:latin typeface="Aptos Display" panose="020B0004020202020204" pitchFamily="34" charset="0"/>
              </a:rPr>
              <a:t>7,96 % </a:t>
            </a:r>
            <a:r>
              <a:rPr lang="fr-FR" dirty="0">
                <a:solidFill>
                  <a:schemeClr val="bg2">
                    <a:lumMod val="25000"/>
                  </a:schemeClr>
                </a:solidFill>
                <a:latin typeface="Aptos Display" panose="020B0004020202020204" pitchFamily="34" charset="0"/>
              </a:rPr>
              <a:t>du trafic Data de </a:t>
            </a:r>
            <a:r>
              <a:rPr lang="fr-FR" b="1" dirty="0">
                <a:solidFill>
                  <a:schemeClr val="bg2">
                    <a:lumMod val="25000"/>
                  </a:schemeClr>
                </a:solidFill>
                <a:latin typeface="Aptos Display" panose="020B0004020202020204" pitchFamily="34" charset="0"/>
              </a:rPr>
              <a:t>TT</a:t>
            </a:r>
            <a:r>
              <a:rPr lang="fr-FR" dirty="0">
                <a:solidFill>
                  <a:schemeClr val="bg2">
                    <a:lumMod val="25000"/>
                  </a:schemeClr>
                </a:solidFill>
                <a:latin typeface="Aptos Display" panose="020B0004020202020204" pitchFamily="34" charset="0"/>
              </a:rPr>
              <a:t> est véhiculé sur la 5G, contre </a:t>
            </a:r>
            <a:r>
              <a:rPr lang="fr-FR" b="1" dirty="0">
                <a:solidFill>
                  <a:schemeClr val="bg2">
                    <a:lumMod val="25000"/>
                  </a:schemeClr>
                </a:solidFill>
                <a:latin typeface="Aptos Display" panose="020B0004020202020204" pitchFamily="34" charset="0"/>
              </a:rPr>
              <a:t>82,85 %</a:t>
            </a:r>
            <a:r>
              <a:rPr lang="fr-FR" dirty="0">
                <a:solidFill>
                  <a:schemeClr val="bg2">
                    <a:lumMod val="25000"/>
                  </a:schemeClr>
                </a:solidFill>
                <a:latin typeface="Aptos Display" panose="020B0004020202020204" pitchFamily="34" charset="0"/>
              </a:rPr>
              <a:t> pour </a:t>
            </a:r>
            <a:r>
              <a:rPr lang="fr-FR" b="1" dirty="0" err="1">
                <a:solidFill>
                  <a:schemeClr val="bg2">
                    <a:lumMod val="25000"/>
                  </a:schemeClr>
                </a:solidFill>
                <a:latin typeface="Aptos Display" panose="020B0004020202020204" pitchFamily="34" charset="0"/>
              </a:rPr>
              <a:t>Ooredoo</a:t>
            </a:r>
            <a:r>
              <a:rPr lang="fr-FR" b="1" dirty="0">
                <a:solidFill>
                  <a:schemeClr val="bg2">
                    <a:lumMod val="25000"/>
                  </a:schemeClr>
                </a:solidFill>
                <a:latin typeface="Aptos Display" panose="020B0004020202020204" pitchFamily="34" charset="0"/>
              </a:rPr>
              <a:t> </a:t>
            </a:r>
            <a:r>
              <a:rPr lang="fr-FR" dirty="0">
                <a:solidFill>
                  <a:schemeClr val="bg2">
                    <a:lumMod val="25000"/>
                  </a:schemeClr>
                </a:solidFill>
                <a:latin typeface="Aptos Display" panose="020B0004020202020204" pitchFamily="34" charset="0"/>
              </a:rPr>
              <a:t>et </a:t>
            </a:r>
            <a:r>
              <a:rPr lang="fr-FR" b="1" dirty="0">
                <a:solidFill>
                  <a:schemeClr val="bg2">
                    <a:lumMod val="25000"/>
                  </a:schemeClr>
                </a:solidFill>
                <a:latin typeface="Aptos Display" panose="020B0004020202020204" pitchFamily="34" charset="0"/>
              </a:rPr>
              <a:t>36,23 %</a:t>
            </a:r>
            <a:r>
              <a:rPr lang="fr-FR" dirty="0">
                <a:solidFill>
                  <a:schemeClr val="bg2">
                    <a:lumMod val="25000"/>
                  </a:schemeClr>
                </a:solidFill>
                <a:latin typeface="Aptos Display" panose="020B0004020202020204" pitchFamily="34" charset="0"/>
              </a:rPr>
              <a:t> pour </a:t>
            </a:r>
            <a:r>
              <a:rPr lang="fr-FR" b="1" dirty="0">
                <a:solidFill>
                  <a:schemeClr val="bg2">
                    <a:lumMod val="25000"/>
                  </a:schemeClr>
                </a:solidFill>
                <a:latin typeface="Aptos Display" panose="020B0004020202020204" pitchFamily="34" charset="0"/>
              </a:rPr>
              <a:t>Orange</a:t>
            </a:r>
            <a:r>
              <a:rPr lang="fr-FR" dirty="0">
                <a:solidFill>
                  <a:schemeClr val="bg2">
                    <a:lumMod val="25000"/>
                  </a:schemeClr>
                </a:solidFill>
                <a:latin typeface="Aptos Display" panose="020B0004020202020204" pitchFamily="34" charset="0"/>
              </a:rPr>
              <a:t>.</a:t>
            </a:r>
          </a:p>
          <a:p>
            <a:pPr marL="285750" indent="-285750">
              <a:buClr>
                <a:schemeClr val="bg2">
                  <a:lumMod val="75000"/>
                </a:schemeClr>
              </a:buClr>
              <a:buFont typeface="Wingdings" panose="05000000000000000000" pitchFamily="2" charset="2"/>
              <a:buChar char="ü"/>
            </a:pPr>
            <a:r>
              <a:rPr lang="fr-FR" dirty="0" err="1">
                <a:solidFill>
                  <a:schemeClr val="bg2">
                    <a:lumMod val="25000"/>
                  </a:schemeClr>
                </a:solidFill>
                <a:latin typeface="Aptos Display" panose="020B0004020202020204" pitchFamily="34" charset="0"/>
              </a:rPr>
              <a:t>Ooredoo</a:t>
            </a:r>
            <a:r>
              <a:rPr lang="fr-FR" dirty="0">
                <a:solidFill>
                  <a:schemeClr val="bg2">
                    <a:lumMod val="25000"/>
                  </a:schemeClr>
                </a:solidFill>
                <a:latin typeface="Aptos Display" panose="020B0004020202020204" pitchFamily="34" charset="0"/>
              </a:rPr>
              <a:t> déploie que la tech 5G TDD au niveau </a:t>
            </a:r>
            <a:r>
              <a:rPr lang="fr-FR" dirty="0" err="1">
                <a:solidFill>
                  <a:schemeClr val="bg2">
                    <a:lumMod val="25000"/>
                  </a:schemeClr>
                </a:solidFill>
                <a:latin typeface="Aptos Display" panose="020B0004020202020204" pitchFamily="34" charset="0"/>
              </a:rPr>
              <a:t>Medenine</a:t>
            </a:r>
            <a:r>
              <a:rPr lang="fr-FR" dirty="0">
                <a:solidFill>
                  <a:schemeClr val="bg2">
                    <a:lumMod val="25000"/>
                  </a:schemeClr>
                </a:solidFill>
                <a:latin typeface="Aptos Display" panose="020B0004020202020204" pitchFamily="34" charset="0"/>
              </a:rPr>
              <a:t>. </a:t>
            </a:r>
          </a:p>
        </p:txBody>
      </p:sp>
      <p:sp>
        <p:nvSpPr>
          <p:cNvPr id="17" name="Espace réservé du numéro de diapositive 16">
            <a:extLst>
              <a:ext uri="{FF2B5EF4-FFF2-40B4-BE49-F238E27FC236}">
                <a16:creationId xmlns:a16="http://schemas.microsoft.com/office/drawing/2014/main" id="{F74BBFBF-0B84-5128-A714-8C2EC8D8EA80}"/>
              </a:ext>
            </a:extLst>
          </p:cNvPr>
          <p:cNvSpPr>
            <a:spLocks noGrp="1"/>
          </p:cNvSpPr>
          <p:nvPr>
            <p:ph type="sldNum" sz="quarter" idx="12"/>
          </p:nvPr>
        </p:nvSpPr>
        <p:spPr/>
        <p:txBody>
          <a:bodyPr/>
          <a:lstStyle/>
          <a:p>
            <a:fld id="{B2AD7436-ADBA-43B7-9370-5627ADE4336A}" type="slidenum">
              <a:rPr lang="fr-FR" smtClean="0"/>
              <a:t>28</a:t>
            </a:fld>
            <a:endParaRPr lang="fr-FR"/>
          </a:p>
        </p:txBody>
      </p:sp>
      <p:sp>
        <p:nvSpPr>
          <p:cNvPr id="2" name="ZoneTexte 1">
            <a:extLst>
              <a:ext uri="{FF2B5EF4-FFF2-40B4-BE49-F238E27FC236}">
                <a16:creationId xmlns:a16="http://schemas.microsoft.com/office/drawing/2014/main" id="{E8C2C28D-4C71-6259-FE82-EB4E4777749D}"/>
              </a:ext>
            </a:extLst>
          </p:cNvPr>
          <p:cNvSpPr txBox="1"/>
          <p:nvPr/>
        </p:nvSpPr>
        <p:spPr>
          <a:xfrm>
            <a:off x="7260975" y="640300"/>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pic>
        <p:nvPicPr>
          <p:cNvPr id="11" name="Image 10">
            <a:extLst>
              <a:ext uri="{FF2B5EF4-FFF2-40B4-BE49-F238E27FC236}">
                <a16:creationId xmlns:a16="http://schemas.microsoft.com/office/drawing/2014/main" id="{F5D111EC-0C5E-9C39-2225-9E42EC3DE91C}"/>
              </a:ext>
            </a:extLst>
          </p:cNvPr>
          <p:cNvPicPr>
            <a:picLocks noChangeAspect="1"/>
          </p:cNvPicPr>
          <p:nvPr/>
        </p:nvPicPr>
        <p:blipFill>
          <a:blip r:embed="rId7"/>
          <a:srcRect r="16081"/>
          <a:stretch>
            <a:fillRect/>
          </a:stretch>
        </p:blipFill>
        <p:spPr>
          <a:xfrm>
            <a:off x="98117" y="4899803"/>
            <a:ext cx="1670298" cy="769857"/>
          </a:xfrm>
          <a:prstGeom prst="rect">
            <a:avLst/>
          </a:prstGeom>
        </p:spPr>
      </p:pic>
      <p:pic>
        <p:nvPicPr>
          <p:cNvPr id="15" name="Image 14">
            <a:extLst>
              <a:ext uri="{FF2B5EF4-FFF2-40B4-BE49-F238E27FC236}">
                <a16:creationId xmlns:a16="http://schemas.microsoft.com/office/drawing/2014/main" id="{728FB12F-1E97-1E9F-F41E-8C6DDF93D392}"/>
              </a:ext>
            </a:extLst>
          </p:cNvPr>
          <p:cNvPicPr>
            <a:picLocks noChangeAspect="1"/>
          </p:cNvPicPr>
          <p:nvPr/>
        </p:nvPicPr>
        <p:blipFill>
          <a:blip r:embed="rId8"/>
          <a:stretch>
            <a:fillRect/>
          </a:stretch>
        </p:blipFill>
        <p:spPr>
          <a:xfrm>
            <a:off x="98117" y="2423522"/>
            <a:ext cx="620131" cy="349975"/>
          </a:xfrm>
          <a:prstGeom prst="rect">
            <a:avLst/>
          </a:prstGeom>
        </p:spPr>
      </p:pic>
      <p:pic>
        <p:nvPicPr>
          <p:cNvPr id="20" name="Picture 8">
            <a:extLst>
              <a:ext uri="{FF2B5EF4-FFF2-40B4-BE49-F238E27FC236}">
                <a16:creationId xmlns:a16="http://schemas.microsoft.com/office/drawing/2014/main" id="{EE4C323F-0D7B-8F00-1FE3-8D0CA260DA5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394259" y="2399601"/>
            <a:ext cx="737007" cy="349975"/>
          </a:xfrm>
          <a:prstGeom prst="rect">
            <a:avLst/>
          </a:prstGeom>
        </p:spPr>
      </p:pic>
      <p:pic>
        <p:nvPicPr>
          <p:cNvPr id="22" name="Image 21" descr="Une image contenant orange, texte, Police, Graphique&#10;&#10;Le contenu généré par l’IA peut être incorrect.">
            <a:extLst>
              <a:ext uri="{FF2B5EF4-FFF2-40B4-BE49-F238E27FC236}">
                <a16:creationId xmlns:a16="http://schemas.microsoft.com/office/drawing/2014/main" id="{9511FFED-E659-9A99-949D-08EE21971C0B}"/>
              </a:ext>
            </a:extLst>
          </p:cNvPr>
          <p:cNvPicPr>
            <a:picLocks noChangeAspect="1"/>
          </p:cNvPicPr>
          <p:nvPr/>
        </p:nvPicPr>
        <p:blipFill>
          <a:blip r:embed="rId10"/>
          <a:stretch>
            <a:fillRect/>
          </a:stretch>
        </p:blipFill>
        <p:spPr>
          <a:xfrm>
            <a:off x="8470431" y="2415497"/>
            <a:ext cx="479389" cy="458284"/>
          </a:xfrm>
          <a:prstGeom prst="rect">
            <a:avLst/>
          </a:prstGeom>
        </p:spPr>
      </p:pic>
      <p:pic>
        <p:nvPicPr>
          <p:cNvPr id="24" name="Image 23">
            <a:extLst>
              <a:ext uri="{FF2B5EF4-FFF2-40B4-BE49-F238E27FC236}">
                <a16:creationId xmlns:a16="http://schemas.microsoft.com/office/drawing/2014/main" id="{00959B4B-498F-AC51-367A-4032761FBFFA}"/>
              </a:ext>
            </a:extLst>
          </p:cNvPr>
          <p:cNvPicPr>
            <a:picLocks noChangeAspect="1"/>
          </p:cNvPicPr>
          <p:nvPr/>
        </p:nvPicPr>
        <p:blipFill>
          <a:blip r:embed="rId11"/>
          <a:srcRect r="14024"/>
          <a:stretch>
            <a:fillRect/>
          </a:stretch>
        </p:blipFill>
        <p:spPr>
          <a:xfrm>
            <a:off x="4394259" y="4804913"/>
            <a:ext cx="1701741" cy="856722"/>
          </a:xfrm>
          <a:prstGeom prst="rect">
            <a:avLst/>
          </a:prstGeom>
        </p:spPr>
      </p:pic>
      <p:pic>
        <p:nvPicPr>
          <p:cNvPr id="26" name="Image 25">
            <a:extLst>
              <a:ext uri="{FF2B5EF4-FFF2-40B4-BE49-F238E27FC236}">
                <a16:creationId xmlns:a16="http://schemas.microsoft.com/office/drawing/2014/main" id="{935D572B-C6B3-5E44-2846-BADEFCC23FF4}"/>
              </a:ext>
            </a:extLst>
          </p:cNvPr>
          <p:cNvPicPr>
            <a:picLocks noChangeAspect="1"/>
          </p:cNvPicPr>
          <p:nvPr/>
        </p:nvPicPr>
        <p:blipFill>
          <a:blip r:embed="rId12"/>
          <a:srcRect r="12278"/>
          <a:stretch>
            <a:fillRect/>
          </a:stretch>
        </p:blipFill>
        <p:spPr>
          <a:xfrm>
            <a:off x="8470431" y="4823970"/>
            <a:ext cx="1791417" cy="833120"/>
          </a:xfrm>
          <a:prstGeom prst="rect">
            <a:avLst/>
          </a:prstGeom>
        </p:spPr>
      </p:pic>
    </p:spTree>
    <p:extLst>
      <p:ext uri="{BB962C8B-B14F-4D97-AF65-F5344CB8AC3E}">
        <p14:creationId xmlns:p14="http://schemas.microsoft.com/office/powerpoint/2010/main" val="108453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E428E-C7D8-C9AA-F34F-17D60D5C3C9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6245F621-5FA3-8A15-269B-7222D6C26B87}"/>
              </a:ext>
            </a:extLst>
          </p:cNvPr>
          <p:cNvPicPr>
            <a:picLocks noChangeAspect="1"/>
          </p:cNvPicPr>
          <p:nvPr/>
        </p:nvPicPr>
        <p:blipFill>
          <a:blip r:embed="rId2"/>
          <a:stretch>
            <a:fillRect/>
          </a:stretch>
        </p:blipFill>
        <p:spPr>
          <a:xfrm>
            <a:off x="8916593" y="2478550"/>
            <a:ext cx="2562033" cy="3340844"/>
          </a:xfrm>
          <a:prstGeom prst="rect">
            <a:avLst/>
          </a:prstGeom>
        </p:spPr>
      </p:pic>
      <p:pic>
        <p:nvPicPr>
          <p:cNvPr id="2" name="Image 1">
            <a:extLst>
              <a:ext uri="{FF2B5EF4-FFF2-40B4-BE49-F238E27FC236}">
                <a16:creationId xmlns:a16="http://schemas.microsoft.com/office/drawing/2014/main" id="{071FF461-2091-1FA5-69DF-98BC6DB97353}"/>
              </a:ext>
            </a:extLst>
          </p:cNvPr>
          <p:cNvPicPr>
            <a:picLocks noChangeAspect="1"/>
          </p:cNvPicPr>
          <p:nvPr/>
        </p:nvPicPr>
        <p:blipFill>
          <a:blip r:embed="rId3"/>
          <a:stretch>
            <a:fillRect/>
          </a:stretch>
        </p:blipFill>
        <p:spPr>
          <a:xfrm>
            <a:off x="3694241" y="2260966"/>
            <a:ext cx="4581874" cy="3471042"/>
          </a:xfrm>
          <a:prstGeom prst="rect">
            <a:avLst/>
          </a:prstGeom>
        </p:spPr>
      </p:pic>
      <p:pic>
        <p:nvPicPr>
          <p:cNvPr id="18" name="Picture 4" descr="Telcotec Tunisie | LinkedIn">
            <a:extLst>
              <a:ext uri="{FF2B5EF4-FFF2-40B4-BE49-F238E27FC236}">
                <a16:creationId xmlns:a16="http://schemas.microsoft.com/office/drawing/2014/main" id="{FFC30EE1-0A75-266C-2E7C-9C8FA326B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51A5AA99-AF5E-926A-867F-E076F432B99E}"/>
              </a:ext>
            </a:extLst>
          </p:cNvPr>
          <p:cNvPicPr/>
          <p:nvPr/>
        </p:nvPicPr>
        <p:blipFill>
          <a:blip r:embed="rId5"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064FD1DF-5534-CAEC-6F6C-691852A09B87}"/>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5G</a:t>
            </a:r>
          </a:p>
        </p:txBody>
      </p:sp>
      <p:sp>
        <p:nvSpPr>
          <p:cNvPr id="17" name="Espace réservé du numéro de diapositive 16">
            <a:extLst>
              <a:ext uri="{FF2B5EF4-FFF2-40B4-BE49-F238E27FC236}">
                <a16:creationId xmlns:a16="http://schemas.microsoft.com/office/drawing/2014/main" id="{5AAEEF04-6414-F428-188C-2C4765EB0791}"/>
              </a:ext>
            </a:extLst>
          </p:cNvPr>
          <p:cNvSpPr>
            <a:spLocks noGrp="1"/>
          </p:cNvSpPr>
          <p:nvPr>
            <p:ph type="sldNum" sz="quarter" idx="12"/>
          </p:nvPr>
        </p:nvSpPr>
        <p:spPr/>
        <p:txBody>
          <a:bodyPr/>
          <a:lstStyle/>
          <a:p>
            <a:fld id="{B2AD7436-ADBA-43B7-9370-5627ADE4336A}" type="slidenum">
              <a:rPr lang="fr-FR" smtClean="0"/>
              <a:t>29</a:t>
            </a:fld>
            <a:endParaRPr lang="fr-FR"/>
          </a:p>
        </p:txBody>
      </p:sp>
      <p:sp>
        <p:nvSpPr>
          <p:cNvPr id="21" name="ZoneTexte 20">
            <a:extLst>
              <a:ext uri="{FF2B5EF4-FFF2-40B4-BE49-F238E27FC236}">
                <a16:creationId xmlns:a16="http://schemas.microsoft.com/office/drawing/2014/main" id="{9F2910EE-E53B-F182-A6D3-ECD68C37B510}"/>
              </a:ext>
            </a:extLst>
          </p:cNvPr>
          <p:cNvSpPr txBox="1"/>
          <p:nvPr/>
        </p:nvSpPr>
        <p:spPr>
          <a:xfrm>
            <a:off x="9475450" y="2147178"/>
            <a:ext cx="1431220" cy="261610"/>
          </a:xfrm>
          <a:prstGeom prst="rect">
            <a:avLst/>
          </a:prstGeom>
          <a:noFill/>
        </p:spPr>
        <p:txBody>
          <a:bodyPr wrap="square">
            <a:spAutoFit/>
          </a:bodyPr>
          <a:lstStyle/>
          <a:p>
            <a:pPr algn="ctr"/>
            <a:r>
              <a:rPr lang="fr-FR" sz="1100" b="1" dirty="0" err="1"/>
              <a:t>Zarzis</a:t>
            </a:r>
            <a:endParaRPr lang="fr-FR" sz="1100" b="1" dirty="0"/>
          </a:p>
        </p:txBody>
      </p:sp>
      <p:sp>
        <p:nvSpPr>
          <p:cNvPr id="24" name="ZoneTexte 23">
            <a:extLst>
              <a:ext uri="{FF2B5EF4-FFF2-40B4-BE49-F238E27FC236}">
                <a16:creationId xmlns:a16="http://schemas.microsoft.com/office/drawing/2014/main" id="{A44147CD-FE17-B0DE-7069-EA1629C652CA}"/>
              </a:ext>
            </a:extLst>
          </p:cNvPr>
          <p:cNvSpPr txBox="1"/>
          <p:nvPr/>
        </p:nvSpPr>
        <p:spPr>
          <a:xfrm>
            <a:off x="891940" y="1853589"/>
            <a:ext cx="1431220" cy="261610"/>
          </a:xfrm>
          <a:prstGeom prst="rect">
            <a:avLst/>
          </a:prstGeom>
          <a:noFill/>
        </p:spPr>
        <p:txBody>
          <a:bodyPr wrap="square">
            <a:spAutoFit/>
          </a:bodyPr>
          <a:lstStyle/>
          <a:p>
            <a:pPr algn="ctr"/>
            <a:r>
              <a:rPr lang="fr-FR" sz="1100" b="1" dirty="0" err="1"/>
              <a:t>Medenine</a:t>
            </a:r>
            <a:r>
              <a:rPr lang="fr-FR" sz="1100" b="1" dirty="0"/>
              <a:t> Ville</a:t>
            </a:r>
          </a:p>
        </p:txBody>
      </p:sp>
      <p:sp>
        <p:nvSpPr>
          <p:cNvPr id="27" name="ZoneTexte 26">
            <a:extLst>
              <a:ext uri="{FF2B5EF4-FFF2-40B4-BE49-F238E27FC236}">
                <a16:creationId xmlns:a16="http://schemas.microsoft.com/office/drawing/2014/main" id="{4BD387D5-C855-BE51-F0F2-3F91B049BF57}"/>
              </a:ext>
            </a:extLst>
          </p:cNvPr>
          <p:cNvSpPr txBox="1"/>
          <p:nvPr/>
        </p:nvSpPr>
        <p:spPr>
          <a:xfrm>
            <a:off x="956958" y="4574523"/>
            <a:ext cx="1431220" cy="261610"/>
          </a:xfrm>
          <a:prstGeom prst="rect">
            <a:avLst/>
          </a:prstGeom>
          <a:noFill/>
        </p:spPr>
        <p:txBody>
          <a:bodyPr wrap="square">
            <a:spAutoFit/>
          </a:bodyPr>
          <a:lstStyle/>
          <a:p>
            <a:pPr algn="ctr"/>
            <a:r>
              <a:rPr lang="fr-FR" sz="1100" b="1" dirty="0" err="1"/>
              <a:t>BenGuerden</a:t>
            </a:r>
            <a:endParaRPr lang="fr-FR" sz="1100" b="1" dirty="0"/>
          </a:p>
        </p:txBody>
      </p:sp>
      <p:sp>
        <p:nvSpPr>
          <p:cNvPr id="30" name="Rectangle 29">
            <a:extLst>
              <a:ext uri="{FF2B5EF4-FFF2-40B4-BE49-F238E27FC236}">
                <a16:creationId xmlns:a16="http://schemas.microsoft.com/office/drawing/2014/main" id="{74BADB11-74A7-0D8A-B075-7D45F2255C64}"/>
              </a:ext>
            </a:extLst>
          </p:cNvPr>
          <p:cNvSpPr/>
          <p:nvPr/>
        </p:nvSpPr>
        <p:spPr>
          <a:xfrm>
            <a:off x="8916594" y="2490582"/>
            <a:ext cx="2562032" cy="3328812"/>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8057E4D9-B2BB-E949-0CD7-1A2E0BB4F069}"/>
              </a:ext>
            </a:extLst>
          </p:cNvPr>
          <p:cNvSpPr txBox="1"/>
          <p:nvPr/>
        </p:nvSpPr>
        <p:spPr>
          <a:xfrm>
            <a:off x="337880" y="1038606"/>
            <a:ext cx="11633423" cy="646331"/>
          </a:xfrm>
          <a:prstGeom prst="rect">
            <a:avLst/>
          </a:prstGeom>
          <a:noFill/>
        </p:spPr>
        <p:txBody>
          <a:bodyPr wrap="square">
            <a:spAutoFit/>
          </a:bodyPr>
          <a:lstStyle/>
          <a:p>
            <a:pPr marL="285750" indent="-285750">
              <a:buClr>
                <a:schemeClr val="bg2">
                  <a:lumMod val="7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Tunisie Telecom utilise 74,54 % de la technologie TDD dans son réseau 5G au niveau des zones de </a:t>
            </a:r>
            <a:r>
              <a:rPr lang="fr-FR" b="1" dirty="0" err="1">
                <a:solidFill>
                  <a:schemeClr val="bg2">
                    <a:lumMod val="25000"/>
                  </a:schemeClr>
                </a:solidFill>
                <a:latin typeface="Aptos Display" panose="020B0004020202020204" pitchFamily="34" charset="0"/>
              </a:rPr>
              <a:t>Mednine</a:t>
            </a:r>
            <a:r>
              <a:rPr lang="fr-FR" b="1" dirty="0">
                <a:solidFill>
                  <a:schemeClr val="bg2">
                    <a:lumMod val="25000"/>
                  </a:schemeClr>
                </a:solidFill>
                <a:latin typeface="Aptos Display" panose="020B0004020202020204" pitchFamily="34" charset="0"/>
              </a:rPr>
              <a:t> ville , Ben </a:t>
            </a:r>
            <a:r>
              <a:rPr lang="fr-FR" b="1" dirty="0" err="1">
                <a:solidFill>
                  <a:schemeClr val="bg2">
                    <a:lumMod val="25000"/>
                  </a:schemeClr>
                </a:solidFill>
                <a:latin typeface="Aptos Display" panose="020B0004020202020204" pitchFamily="34" charset="0"/>
              </a:rPr>
              <a:t>guerden</a:t>
            </a:r>
            <a:r>
              <a:rPr lang="fr-FR" b="1" dirty="0">
                <a:solidFill>
                  <a:schemeClr val="bg2">
                    <a:lumMod val="25000"/>
                  </a:schemeClr>
                </a:solidFill>
                <a:latin typeface="Aptos Display" panose="020B0004020202020204" pitchFamily="34" charset="0"/>
              </a:rPr>
              <a:t> et </a:t>
            </a:r>
            <a:r>
              <a:rPr lang="fr-FR" b="1" dirty="0" err="1">
                <a:solidFill>
                  <a:schemeClr val="bg2">
                    <a:lumMod val="25000"/>
                  </a:schemeClr>
                </a:solidFill>
                <a:latin typeface="Aptos Display" panose="020B0004020202020204" pitchFamily="34" charset="0"/>
              </a:rPr>
              <a:t>zarzis</a:t>
            </a:r>
            <a:r>
              <a:rPr lang="fr-FR" dirty="0"/>
              <a:t>, </a:t>
            </a:r>
            <a:r>
              <a:rPr lang="fr-FR" dirty="0">
                <a:solidFill>
                  <a:schemeClr val="bg2">
                    <a:lumMod val="25000"/>
                  </a:schemeClr>
                </a:solidFill>
                <a:latin typeface="Aptos Display" panose="020B0004020202020204" pitchFamily="34" charset="0"/>
              </a:rPr>
              <a:t>contre 100 % pour </a:t>
            </a:r>
            <a:r>
              <a:rPr lang="fr-FR" dirty="0" err="1">
                <a:solidFill>
                  <a:schemeClr val="bg2">
                    <a:lumMod val="25000"/>
                  </a:schemeClr>
                </a:solidFill>
                <a:latin typeface="Aptos Display" panose="020B0004020202020204" pitchFamily="34" charset="0"/>
              </a:rPr>
              <a:t>Ooredoo</a:t>
            </a:r>
            <a:r>
              <a:rPr lang="fr-FR" dirty="0">
                <a:solidFill>
                  <a:schemeClr val="bg2">
                    <a:lumMod val="25000"/>
                  </a:schemeClr>
                </a:solidFill>
                <a:latin typeface="Aptos Display" panose="020B0004020202020204" pitchFamily="34" charset="0"/>
              </a:rPr>
              <a:t>, tandis qu'Orange utilise le mode TDD sur 81,82 % de son réseau 5G.</a:t>
            </a:r>
          </a:p>
        </p:txBody>
      </p:sp>
      <p:sp>
        <p:nvSpPr>
          <p:cNvPr id="35" name="ZoneTexte 34">
            <a:extLst>
              <a:ext uri="{FF2B5EF4-FFF2-40B4-BE49-F238E27FC236}">
                <a16:creationId xmlns:a16="http://schemas.microsoft.com/office/drawing/2014/main" id="{5B7FF845-4969-9360-D595-DCB2017BC1CB}"/>
              </a:ext>
            </a:extLst>
          </p:cNvPr>
          <p:cNvSpPr txBox="1"/>
          <p:nvPr/>
        </p:nvSpPr>
        <p:spPr>
          <a:xfrm>
            <a:off x="7260975" y="640300"/>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
        <p:nvSpPr>
          <p:cNvPr id="28" name="Rectangle 27">
            <a:extLst>
              <a:ext uri="{FF2B5EF4-FFF2-40B4-BE49-F238E27FC236}">
                <a16:creationId xmlns:a16="http://schemas.microsoft.com/office/drawing/2014/main" id="{D3EBEDEB-C9FD-49FF-8801-1BC67834DA9C}"/>
              </a:ext>
            </a:extLst>
          </p:cNvPr>
          <p:cNvSpPr/>
          <p:nvPr/>
        </p:nvSpPr>
        <p:spPr>
          <a:xfrm>
            <a:off x="3690607" y="2262342"/>
            <a:ext cx="4612055" cy="3471041"/>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6F81F6F-CD53-85BE-69AF-2D5371B21614}"/>
              </a:ext>
            </a:extLst>
          </p:cNvPr>
          <p:cNvPicPr>
            <a:picLocks noChangeAspect="1"/>
          </p:cNvPicPr>
          <p:nvPr/>
        </p:nvPicPr>
        <p:blipFill>
          <a:blip r:embed="rId6"/>
          <a:stretch>
            <a:fillRect/>
          </a:stretch>
        </p:blipFill>
        <p:spPr>
          <a:xfrm>
            <a:off x="3725110" y="5037879"/>
            <a:ext cx="2075304" cy="655360"/>
          </a:xfrm>
          <a:prstGeom prst="rect">
            <a:avLst/>
          </a:prstGeom>
        </p:spPr>
      </p:pic>
      <p:pic>
        <p:nvPicPr>
          <p:cNvPr id="6" name="Image 5">
            <a:extLst>
              <a:ext uri="{FF2B5EF4-FFF2-40B4-BE49-F238E27FC236}">
                <a16:creationId xmlns:a16="http://schemas.microsoft.com/office/drawing/2014/main" id="{3BDA6838-66F3-A78F-6F74-D656BF294FBD}"/>
              </a:ext>
            </a:extLst>
          </p:cNvPr>
          <p:cNvPicPr>
            <a:picLocks noChangeAspect="1"/>
          </p:cNvPicPr>
          <p:nvPr/>
        </p:nvPicPr>
        <p:blipFill>
          <a:blip r:embed="rId7"/>
          <a:stretch>
            <a:fillRect/>
          </a:stretch>
        </p:blipFill>
        <p:spPr>
          <a:xfrm>
            <a:off x="557883" y="2177257"/>
            <a:ext cx="2139468" cy="2263987"/>
          </a:xfrm>
          <a:prstGeom prst="rect">
            <a:avLst/>
          </a:prstGeom>
        </p:spPr>
      </p:pic>
      <p:sp>
        <p:nvSpPr>
          <p:cNvPr id="29" name="Rectangle 28">
            <a:extLst>
              <a:ext uri="{FF2B5EF4-FFF2-40B4-BE49-F238E27FC236}">
                <a16:creationId xmlns:a16="http://schemas.microsoft.com/office/drawing/2014/main" id="{AFB27CB9-D13A-412F-1DF6-E43F3A6B076B}"/>
              </a:ext>
            </a:extLst>
          </p:cNvPr>
          <p:cNvSpPr/>
          <p:nvPr/>
        </p:nvSpPr>
        <p:spPr>
          <a:xfrm>
            <a:off x="557883" y="2147178"/>
            <a:ext cx="2139468" cy="231131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16889D1-1FDD-8F33-9D4A-2B6EACB8CBA1}"/>
              </a:ext>
            </a:extLst>
          </p:cNvPr>
          <p:cNvPicPr>
            <a:picLocks noChangeAspect="1"/>
          </p:cNvPicPr>
          <p:nvPr/>
        </p:nvPicPr>
        <p:blipFill>
          <a:blip r:embed="rId8"/>
          <a:stretch>
            <a:fillRect/>
          </a:stretch>
        </p:blipFill>
        <p:spPr>
          <a:xfrm>
            <a:off x="544342" y="4853384"/>
            <a:ext cx="2278976" cy="1955003"/>
          </a:xfrm>
          <a:prstGeom prst="rect">
            <a:avLst/>
          </a:prstGeom>
        </p:spPr>
      </p:pic>
      <p:sp>
        <p:nvSpPr>
          <p:cNvPr id="32" name="Rectangle 31">
            <a:extLst>
              <a:ext uri="{FF2B5EF4-FFF2-40B4-BE49-F238E27FC236}">
                <a16:creationId xmlns:a16="http://schemas.microsoft.com/office/drawing/2014/main" id="{67FAABDC-D710-A502-D526-26D79D8EA3E2}"/>
              </a:ext>
            </a:extLst>
          </p:cNvPr>
          <p:cNvSpPr/>
          <p:nvPr/>
        </p:nvSpPr>
        <p:spPr>
          <a:xfrm>
            <a:off x="537711" y="4871488"/>
            <a:ext cx="2278976" cy="193689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589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220A137-509F-330D-F8B8-E9CCB4BC18A4}"/>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16F93D62-810F-5E35-65AE-8ECA9F4DF2D1}"/>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C8C6463D-751D-558E-957B-24293C696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4D5706AB-5679-18AC-1D2D-122AEA5700BA}"/>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AE4F0D53-A301-3B55-AF5D-1D4C7BCFFE9F}"/>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BC595B1B-03F1-6F28-C02A-2443B4F8C772}"/>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CD39F52A-5FE3-EB05-EC1D-DCA125F7CD35}"/>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9D98A9AE-B46E-ED2B-5368-37C385E8AFCE}"/>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06BF68FC-47DB-3F34-AEAE-ACB0C872884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358C79FD-F55A-6C61-8CB3-8144CF13121F}"/>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708E0FCF-BFCF-B585-9CD3-39E5567606D4}"/>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34235EF4-C08E-901F-77CA-7C9F23936965}"/>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20ECAADE-676E-F204-A2E8-104E8ED7BA10}"/>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05525F1D-80A2-B994-2F84-B401084300F0}"/>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0059BBFE-49C1-06A4-5EF5-EF3D770A3E81}"/>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0A68ADC4-A042-6524-2B12-EC9FA2870D84}"/>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F783D848-99C9-BD6A-73F2-7C13F6910372}"/>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0697727F-0F86-0714-E118-4BDCC04710BA}"/>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C390FD65-818F-A499-116C-4A399F0420CD}"/>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A1918CB0-5FED-438F-B98F-D2356023095F}"/>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5EE433A0-84C0-B370-7BA0-69EE22D76BA7}"/>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B14F8078-FDED-C129-5A47-F70B5AF8EC7B}"/>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2150DC69-5B4A-D129-32FE-224A55D1E9C5}"/>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CF4AD55-74D0-D1BA-D3D8-7438A7682A66}"/>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604CC4FA-4AD1-FCEE-82D6-04A7A93757F5}"/>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9B37D4EF-491E-BA68-2B37-2F497D611B6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4FE7B077-82F7-D295-3D47-00B1489480D5}"/>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sp>
        <p:nvSpPr>
          <p:cNvPr id="9" name="ZoneTexte 8">
            <a:extLst>
              <a:ext uri="{FF2B5EF4-FFF2-40B4-BE49-F238E27FC236}">
                <a16:creationId xmlns:a16="http://schemas.microsoft.com/office/drawing/2014/main" id="{381597AC-2153-7D30-5A1F-800DA838296B}"/>
              </a:ext>
            </a:extLst>
          </p:cNvPr>
          <p:cNvSpPr txBox="1"/>
          <p:nvPr/>
        </p:nvSpPr>
        <p:spPr>
          <a:xfrm>
            <a:off x="3417751" y="2888308"/>
            <a:ext cx="6094476" cy="461665"/>
          </a:xfrm>
          <a:prstGeom prst="rect">
            <a:avLst/>
          </a:prstGeom>
          <a:noFill/>
        </p:spPr>
        <p:txBody>
          <a:bodyPr wrap="square">
            <a:spAutoFit/>
          </a:bodyPr>
          <a:lstStyle/>
          <a:p>
            <a:pPr marL="9525">
              <a:spcBef>
                <a:spcPts val="1270"/>
              </a:spcBef>
            </a:pPr>
            <a:r>
              <a:rPr lang="fr-FR" sz="2400" dirty="0">
                <a:solidFill>
                  <a:srgbClr val="414141"/>
                </a:solidFill>
                <a:latin typeface="Verdana"/>
              </a:rPr>
              <a:t>Contexte et Objectifs</a:t>
            </a:r>
          </a:p>
        </p:txBody>
      </p:sp>
      <p:pic>
        <p:nvPicPr>
          <p:cNvPr id="14" name="Image 13" descr="Une image contenant art&#10;&#10;Le contenu généré par l’IA peut être incorrect.">
            <a:extLst>
              <a:ext uri="{FF2B5EF4-FFF2-40B4-BE49-F238E27FC236}">
                <a16:creationId xmlns:a16="http://schemas.microsoft.com/office/drawing/2014/main" id="{7C3209B5-F8C8-BDC2-5F8D-0B59FA08E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99A073-2BF9-1F4A-5F05-4E31739F0CA5}"/>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noir, obscurité&#10;&#10;Le contenu généré par l’IA peut être incorrect.">
            <a:extLst>
              <a:ext uri="{FF2B5EF4-FFF2-40B4-BE49-F238E27FC236}">
                <a16:creationId xmlns:a16="http://schemas.microsoft.com/office/drawing/2014/main" id="{2A1E6C0C-3190-ED55-4E07-3267CA6FA01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9248" y="2213267"/>
            <a:ext cx="1811748" cy="1811748"/>
          </a:xfrm>
          <a:prstGeom prst="rect">
            <a:avLst/>
          </a:prstGeom>
        </p:spPr>
      </p:pic>
    </p:spTree>
    <p:extLst>
      <p:ext uri="{BB962C8B-B14F-4D97-AF65-F5344CB8AC3E}">
        <p14:creationId xmlns:p14="http://schemas.microsoft.com/office/powerpoint/2010/main" val="45644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BDA214-C5D6-4DF7-A579-DF3162B811A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7602D3B2-0FD3-26D8-BAE1-21F320269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5C952F3-1606-920D-A53F-B43B0721CD80}"/>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CA178F5-A415-2AB7-7FD5-6BFEC87126B3}"/>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Data Débit DL/UL</a:t>
            </a:r>
          </a:p>
        </p:txBody>
      </p:sp>
      <p:sp>
        <p:nvSpPr>
          <p:cNvPr id="9" name="ZoneTexte 8">
            <a:extLst>
              <a:ext uri="{FF2B5EF4-FFF2-40B4-BE49-F238E27FC236}">
                <a16:creationId xmlns:a16="http://schemas.microsoft.com/office/drawing/2014/main" id="{102DD369-B007-9BF5-751B-9EAD106AAA43}"/>
              </a:ext>
            </a:extLst>
          </p:cNvPr>
          <p:cNvSpPr txBox="1"/>
          <p:nvPr/>
        </p:nvSpPr>
        <p:spPr>
          <a:xfrm>
            <a:off x="616940" y="1505212"/>
            <a:ext cx="5335287" cy="738664"/>
          </a:xfrm>
          <a:prstGeom prst="rect">
            <a:avLst/>
          </a:prstGeom>
          <a:noFill/>
        </p:spPr>
        <p:txBody>
          <a:bodyPr wrap="square">
            <a:spAutoFit/>
          </a:bodyPr>
          <a:lstStyle/>
          <a:p>
            <a:pPr marL="285750" indent="-285750" algn="just">
              <a:buClr>
                <a:schemeClr val="bg2">
                  <a:lumMod val="50000"/>
                </a:schemeClr>
              </a:buClr>
              <a:buFont typeface="Wingdings" panose="05000000000000000000" pitchFamily="2" charset="2"/>
              <a:buChar char="Ø"/>
            </a:pPr>
            <a:r>
              <a:rPr lang="fr-FR" sz="1400" b="1" dirty="0">
                <a:solidFill>
                  <a:schemeClr val="bg2">
                    <a:lumMod val="25000"/>
                  </a:schemeClr>
                </a:solidFill>
                <a:latin typeface="Aptos Display" panose="020B0004020202020204" pitchFamily="34" charset="0"/>
              </a:rPr>
              <a:t>OO</a:t>
            </a:r>
            <a:r>
              <a:rPr lang="fr-FR" sz="1400" dirty="0">
                <a:solidFill>
                  <a:schemeClr val="bg2">
                    <a:lumMod val="25000"/>
                  </a:schemeClr>
                </a:solidFill>
                <a:latin typeface="Aptos Display" panose="020B0004020202020204" pitchFamily="34" charset="0"/>
              </a:rPr>
              <a:t> délivre la meilleure expérience pour la majorité des utilisateurs, avec un débit médian d’environ </a:t>
            </a:r>
            <a:r>
              <a:rPr lang="fr-FR" sz="1400" b="1" dirty="0">
                <a:solidFill>
                  <a:schemeClr val="bg2">
                    <a:lumMod val="25000"/>
                  </a:schemeClr>
                </a:solidFill>
                <a:latin typeface="Aptos Display" panose="020B0004020202020204" pitchFamily="34" charset="0"/>
              </a:rPr>
              <a:t>119,09Mbps</a:t>
            </a:r>
            <a:r>
              <a:rPr lang="fr-FR" sz="1400" dirty="0">
                <a:solidFill>
                  <a:schemeClr val="bg2">
                    <a:lumMod val="25000"/>
                  </a:schemeClr>
                </a:solidFill>
                <a:latin typeface="Aptos Display" panose="020B0004020202020204" pitchFamily="34" charset="0"/>
              </a:rPr>
              <a:t>, </a:t>
            </a:r>
            <a:r>
              <a:rPr lang="fr-FR" sz="1400" b="1" dirty="0">
                <a:solidFill>
                  <a:schemeClr val="bg2">
                    <a:lumMod val="25000"/>
                  </a:schemeClr>
                </a:solidFill>
                <a:latin typeface="Aptos Display" panose="020B0004020202020204" pitchFamily="34" charset="0"/>
              </a:rPr>
              <a:t>TT(53,05Mbps) </a:t>
            </a:r>
            <a:r>
              <a:rPr lang="fr-FR" sz="1400" dirty="0">
                <a:solidFill>
                  <a:schemeClr val="bg2">
                    <a:lumMod val="25000"/>
                  </a:schemeClr>
                </a:solidFill>
                <a:latin typeface="Aptos Display" panose="020B0004020202020204" pitchFamily="34" charset="0"/>
              </a:rPr>
              <a:t>et </a:t>
            </a:r>
            <a:r>
              <a:rPr lang="fr-FR" sz="1400" b="1" dirty="0">
                <a:solidFill>
                  <a:schemeClr val="bg2">
                    <a:lumMod val="25000"/>
                  </a:schemeClr>
                </a:solidFill>
                <a:latin typeface="Aptos Display" panose="020B0004020202020204" pitchFamily="34" charset="0"/>
              </a:rPr>
              <a:t>OR(52,35Mbps)</a:t>
            </a:r>
          </a:p>
        </p:txBody>
      </p:sp>
      <p:sp>
        <p:nvSpPr>
          <p:cNvPr id="11" name="ZoneTexte 10">
            <a:extLst>
              <a:ext uri="{FF2B5EF4-FFF2-40B4-BE49-F238E27FC236}">
                <a16:creationId xmlns:a16="http://schemas.microsoft.com/office/drawing/2014/main" id="{484669E7-8ADD-802F-D3CB-6FDCC5E3BF3E}"/>
              </a:ext>
            </a:extLst>
          </p:cNvPr>
          <p:cNvSpPr txBox="1"/>
          <p:nvPr/>
        </p:nvSpPr>
        <p:spPr>
          <a:xfrm>
            <a:off x="6505906" y="1536672"/>
            <a:ext cx="5335287" cy="738664"/>
          </a:xfrm>
          <a:prstGeom prst="rect">
            <a:avLst/>
          </a:prstGeom>
          <a:noFill/>
        </p:spPr>
        <p:txBody>
          <a:bodyPr wrap="square">
            <a:spAutoFit/>
          </a:bodyPr>
          <a:lstStyle/>
          <a:p>
            <a:pPr marL="285750" indent="-285750" algn="just">
              <a:buClr>
                <a:schemeClr val="bg2">
                  <a:lumMod val="50000"/>
                </a:schemeClr>
              </a:buClr>
              <a:buFont typeface="Wingdings" panose="05000000000000000000" pitchFamily="2" charset="2"/>
              <a:buChar char="Ø"/>
            </a:pPr>
            <a:r>
              <a:rPr lang="fr-FR" sz="1400" b="1" dirty="0">
                <a:solidFill>
                  <a:schemeClr val="bg2">
                    <a:lumMod val="25000"/>
                  </a:schemeClr>
                </a:solidFill>
                <a:latin typeface="Aptos Display" panose="020B0004020202020204" pitchFamily="34" charset="0"/>
              </a:rPr>
              <a:t>OO</a:t>
            </a:r>
            <a:r>
              <a:rPr lang="fr-FR" sz="1400" dirty="0">
                <a:solidFill>
                  <a:schemeClr val="bg2">
                    <a:lumMod val="25000"/>
                  </a:schemeClr>
                </a:solidFill>
                <a:latin typeface="Aptos Display" panose="020B0004020202020204" pitchFamily="34" charset="0"/>
              </a:rPr>
              <a:t> délivre la meilleure performance d’</a:t>
            </a:r>
            <a:r>
              <a:rPr lang="fr-FR" sz="1400" dirty="0" err="1">
                <a:solidFill>
                  <a:schemeClr val="bg2">
                    <a:lumMod val="25000"/>
                  </a:schemeClr>
                </a:solidFill>
                <a:latin typeface="Aptos Display" panose="020B0004020202020204" pitchFamily="34" charset="0"/>
              </a:rPr>
              <a:t>upload</a:t>
            </a:r>
            <a:r>
              <a:rPr lang="fr-FR" sz="1400" dirty="0">
                <a:solidFill>
                  <a:schemeClr val="bg2">
                    <a:lumMod val="25000"/>
                  </a:schemeClr>
                </a:solidFill>
                <a:latin typeface="Aptos Display" panose="020B0004020202020204" pitchFamily="34" charset="0"/>
              </a:rPr>
              <a:t> pour la majorité des utilisateurs, avec un débit médian d’environ </a:t>
            </a:r>
            <a:r>
              <a:rPr lang="fr-FR" sz="1400" b="1" dirty="0">
                <a:solidFill>
                  <a:schemeClr val="bg2">
                    <a:lumMod val="25000"/>
                  </a:schemeClr>
                </a:solidFill>
                <a:latin typeface="Aptos Display" panose="020B0004020202020204" pitchFamily="34" charset="0"/>
              </a:rPr>
              <a:t>44,38 Mbp</a:t>
            </a:r>
            <a:r>
              <a:rPr lang="fr-FR" sz="1400" dirty="0">
                <a:solidFill>
                  <a:schemeClr val="bg2">
                    <a:lumMod val="25000"/>
                  </a:schemeClr>
                </a:solidFill>
                <a:latin typeface="Aptos Display" panose="020B0004020202020204" pitchFamily="34" charset="0"/>
              </a:rPr>
              <a:t>s, devant </a:t>
            </a:r>
            <a:r>
              <a:rPr lang="fr-FR" sz="1400" b="1" dirty="0">
                <a:solidFill>
                  <a:schemeClr val="bg2">
                    <a:lumMod val="25000"/>
                  </a:schemeClr>
                </a:solidFill>
                <a:latin typeface="Aptos Display" panose="020B0004020202020204" pitchFamily="34" charset="0"/>
              </a:rPr>
              <a:t>TT(~20Mbps) </a:t>
            </a:r>
            <a:r>
              <a:rPr lang="fr-FR" sz="1400" dirty="0">
                <a:solidFill>
                  <a:schemeClr val="bg2">
                    <a:lumMod val="25000"/>
                  </a:schemeClr>
                </a:solidFill>
                <a:latin typeface="Aptos Display" panose="020B0004020202020204" pitchFamily="34" charset="0"/>
              </a:rPr>
              <a:t>et </a:t>
            </a:r>
            <a:r>
              <a:rPr lang="fr-FR" sz="1400" b="1" dirty="0">
                <a:solidFill>
                  <a:schemeClr val="bg2">
                    <a:lumMod val="25000"/>
                  </a:schemeClr>
                </a:solidFill>
                <a:latin typeface="Aptos Display" panose="020B0004020202020204" pitchFamily="34" charset="0"/>
              </a:rPr>
              <a:t>OR(~12 Mbps)</a:t>
            </a:r>
          </a:p>
        </p:txBody>
      </p:sp>
      <p:sp>
        <p:nvSpPr>
          <p:cNvPr id="13" name="ZoneTexte 12">
            <a:extLst>
              <a:ext uri="{FF2B5EF4-FFF2-40B4-BE49-F238E27FC236}">
                <a16:creationId xmlns:a16="http://schemas.microsoft.com/office/drawing/2014/main" id="{1A81D59C-465A-C42D-363B-1BFCCE3A0E27}"/>
              </a:ext>
            </a:extLst>
          </p:cNvPr>
          <p:cNvSpPr txBox="1"/>
          <p:nvPr/>
        </p:nvSpPr>
        <p:spPr>
          <a:xfrm>
            <a:off x="1838029" y="2403339"/>
            <a:ext cx="2459421" cy="369332"/>
          </a:xfrm>
          <a:prstGeom prst="rect">
            <a:avLst/>
          </a:prstGeom>
          <a:noFill/>
        </p:spPr>
        <p:txBody>
          <a:bodyPr wrap="square" rtlCol="0">
            <a:spAutoFit/>
          </a:bodyPr>
          <a:lstStyle/>
          <a:p>
            <a:pPr algn="ctr"/>
            <a:r>
              <a:rPr lang="fr-FR" b="1" dirty="0">
                <a:solidFill>
                  <a:schemeClr val="bg2">
                    <a:lumMod val="25000"/>
                  </a:schemeClr>
                </a:solidFill>
                <a:latin typeface="Aptos Display" panose="020B0004020202020204" pitchFamily="34" charset="0"/>
              </a:rPr>
              <a:t>Débit DL per </a:t>
            </a:r>
            <a:r>
              <a:rPr lang="fr-FR" b="1" dirty="0" err="1">
                <a:solidFill>
                  <a:schemeClr val="bg2">
                    <a:lumMod val="25000"/>
                  </a:schemeClr>
                </a:solidFill>
                <a:latin typeface="Aptos Display" panose="020B0004020202020204" pitchFamily="34" charset="0"/>
              </a:rPr>
              <a:t>percentil</a:t>
            </a:r>
            <a:endParaRPr lang="fr-FR" b="1" dirty="0">
              <a:solidFill>
                <a:schemeClr val="bg2">
                  <a:lumMod val="25000"/>
                </a:schemeClr>
              </a:solidFill>
              <a:latin typeface="Aptos Display" panose="020B0004020202020204" pitchFamily="34" charset="0"/>
            </a:endParaRPr>
          </a:p>
        </p:txBody>
      </p:sp>
      <p:sp>
        <p:nvSpPr>
          <p:cNvPr id="14" name="ZoneTexte 13">
            <a:extLst>
              <a:ext uri="{FF2B5EF4-FFF2-40B4-BE49-F238E27FC236}">
                <a16:creationId xmlns:a16="http://schemas.microsoft.com/office/drawing/2014/main" id="{2A990F0D-3124-E0B0-8628-B48A4FD4D392}"/>
              </a:ext>
            </a:extLst>
          </p:cNvPr>
          <p:cNvSpPr txBox="1"/>
          <p:nvPr/>
        </p:nvSpPr>
        <p:spPr>
          <a:xfrm>
            <a:off x="7943838" y="2403339"/>
            <a:ext cx="2459421" cy="369332"/>
          </a:xfrm>
          <a:prstGeom prst="rect">
            <a:avLst/>
          </a:prstGeom>
          <a:noFill/>
        </p:spPr>
        <p:txBody>
          <a:bodyPr wrap="square" rtlCol="0">
            <a:spAutoFit/>
          </a:bodyPr>
          <a:lstStyle/>
          <a:p>
            <a:pPr algn="ctr"/>
            <a:r>
              <a:rPr lang="fr-FR" b="1" dirty="0">
                <a:solidFill>
                  <a:schemeClr val="bg2">
                    <a:lumMod val="25000"/>
                  </a:schemeClr>
                </a:solidFill>
                <a:latin typeface="Aptos Display" panose="020B0004020202020204" pitchFamily="34" charset="0"/>
              </a:rPr>
              <a:t>Débit UL per </a:t>
            </a:r>
            <a:r>
              <a:rPr lang="fr-FR" b="1" dirty="0" err="1">
                <a:solidFill>
                  <a:schemeClr val="bg2">
                    <a:lumMod val="25000"/>
                  </a:schemeClr>
                </a:solidFill>
                <a:latin typeface="Aptos Display" panose="020B0004020202020204" pitchFamily="34" charset="0"/>
              </a:rPr>
              <a:t>percentil</a:t>
            </a:r>
            <a:endParaRPr lang="fr-FR" b="1" dirty="0">
              <a:solidFill>
                <a:schemeClr val="bg2">
                  <a:lumMod val="25000"/>
                </a:schemeClr>
              </a:solidFill>
              <a:latin typeface="Aptos Display" panose="020B0004020202020204" pitchFamily="34" charset="0"/>
            </a:endParaRPr>
          </a:p>
        </p:txBody>
      </p:sp>
      <p:sp>
        <p:nvSpPr>
          <p:cNvPr id="6" name="Rectangle : coins arrondis 5">
            <a:extLst>
              <a:ext uri="{FF2B5EF4-FFF2-40B4-BE49-F238E27FC236}">
                <a16:creationId xmlns:a16="http://schemas.microsoft.com/office/drawing/2014/main" id="{1841CC0A-5DE0-9572-9628-2277CD280D59}"/>
              </a:ext>
            </a:extLst>
          </p:cNvPr>
          <p:cNvSpPr/>
          <p:nvPr/>
        </p:nvSpPr>
        <p:spPr>
          <a:xfrm>
            <a:off x="9004823" y="3834882"/>
            <a:ext cx="811763" cy="1970580"/>
          </a:xfrm>
          <a:prstGeom prst="roundRect">
            <a:avLst/>
          </a:prstGeom>
          <a:noFill/>
          <a:ln w="38100">
            <a:solidFill>
              <a:srgbClr val="9BE6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034095992"/>
              </p:ext>
            </p:extLst>
          </p:nvPr>
        </p:nvGraphicFramePr>
        <p:xfrm>
          <a:off x="183254" y="2675212"/>
          <a:ext cx="5768973" cy="4182788"/>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 coins arrondis 9">
            <a:extLst>
              <a:ext uri="{FF2B5EF4-FFF2-40B4-BE49-F238E27FC236}">
                <a16:creationId xmlns:a16="http://schemas.microsoft.com/office/drawing/2014/main" id="{DAB94FCF-4CE4-3617-A31A-F90BF298B65E}"/>
              </a:ext>
            </a:extLst>
          </p:cNvPr>
          <p:cNvSpPr/>
          <p:nvPr/>
        </p:nvSpPr>
        <p:spPr>
          <a:xfrm>
            <a:off x="2936952" y="3781316"/>
            <a:ext cx="811763" cy="1970580"/>
          </a:xfrm>
          <a:prstGeom prst="roundRect">
            <a:avLst/>
          </a:prstGeom>
          <a:noFill/>
          <a:ln w="38100">
            <a:solidFill>
              <a:srgbClr val="9BE6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Chart 1">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605922172"/>
              </p:ext>
            </p:extLst>
          </p:nvPr>
        </p:nvGraphicFramePr>
        <p:xfrm>
          <a:off x="5952226" y="2711891"/>
          <a:ext cx="6245309" cy="41349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78880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0D34C-E880-A0D1-4FF3-10E5FBD469A0}"/>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D9C21044-498D-E656-C1D9-D50499F6B088}"/>
              </a:ext>
            </a:extLst>
          </p:cNvPr>
          <p:cNvPicPr>
            <a:picLocks noChangeAspect="1"/>
          </p:cNvPicPr>
          <p:nvPr/>
        </p:nvPicPr>
        <p:blipFill>
          <a:blip r:embed="rId2"/>
          <a:stretch>
            <a:fillRect/>
          </a:stretch>
        </p:blipFill>
        <p:spPr>
          <a:xfrm>
            <a:off x="3637176" y="2337894"/>
            <a:ext cx="3990807" cy="2587789"/>
          </a:xfrm>
          <a:prstGeom prst="rect">
            <a:avLst/>
          </a:prstGeom>
        </p:spPr>
      </p:pic>
      <p:pic>
        <p:nvPicPr>
          <p:cNvPr id="18" name="Picture 4" descr="Telcotec Tunisie | LinkedIn">
            <a:extLst>
              <a:ext uri="{FF2B5EF4-FFF2-40B4-BE49-F238E27FC236}">
                <a16:creationId xmlns:a16="http://schemas.microsoft.com/office/drawing/2014/main" id="{FF6B8521-AA2F-E177-71A3-E35132C0E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629205E-AB60-347F-9AA6-159237532EF7}"/>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6959130-4561-882F-CEE5-B1456F3D7A29}"/>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4G/5G_Débit</a:t>
            </a:r>
          </a:p>
        </p:txBody>
      </p:sp>
      <p:sp>
        <p:nvSpPr>
          <p:cNvPr id="109" name="ZoneTexte 108">
            <a:extLst>
              <a:ext uri="{FF2B5EF4-FFF2-40B4-BE49-F238E27FC236}">
                <a16:creationId xmlns:a16="http://schemas.microsoft.com/office/drawing/2014/main" id="{5C4F0A77-960A-CA4F-0E77-B9F996BF9BB9}"/>
              </a:ext>
            </a:extLst>
          </p:cNvPr>
          <p:cNvSpPr txBox="1"/>
          <p:nvPr/>
        </p:nvSpPr>
        <p:spPr>
          <a:xfrm>
            <a:off x="197382" y="1116318"/>
            <a:ext cx="11498491" cy="646331"/>
          </a:xfrm>
          <a:prstGeom prst="rect">
            <a:avLst/>
          </a:prstGeom>
          <a:noFill/>
        </p:spPr>
        <p:txBody>
          <a:bodyPr wrap="square">
            <a:spAutoFit/>
          </a:bodyPr>
          <a:lstStyle/>
          <a:p>
            <a:pPr marL="285750" indent="-285750">
              <a:buClr>
                <a:schemeClr val="bg1">
                  <a:lumMod val="6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Tunisie Telecom présente des débits faibles (Débit&lt;</a:t>
            </a:r>
            <a:r>
              <a:rPr lang="fr-FR" b="1" dirty="0"/>
              <a:t> 10 Mbps</a:t>
            </a:r>
            <a:r>
              <a:rPr lang="fr-FR" dirty="0">
                <a:solidFill>
                  <a:schemeClr val="bg2">
                    <a:lumMod val="25000"/>
                  </a:schemeClr>
                </a:solidFill>
                <a:latin typeface="Aptos Display" panose="020B0004020202020204" pitchFamily="34" charset="0"/>
              </a:rPr>
              <a:t>) dans certaines zones : </a:t>
            </a:r>
            <a:r>
              <a:rPr lang="fr-FR" b="1" dirty="0" err="1">
                <a:solidFill>
                  <a:schemeClr val="bg2">
                    <a:lumMod val="25000"/>
                  </a:schemeClr>
                </a:solidFill>
                <a:latin typeface="Aptos Display" panose="020B0004020202020204" pitchFamily="34" charset="0"/>
              </a:rPr>
              <a:t>Aéroport_Mednine</a:t>
            </a:r>
            <a:r>
              <a:rPr lang="fr-FR" b="1" dirty="0">
                <a:solidFill>
                  <a:schemeClr val="bg2">
                    <a:lumMod val="25000"/>
                  </a:schemeClr>
                </a:solidFill>
                <a:latin typeface="Aptos Display" panose="020B0004020202020204" pitchFamily="34" charset="0"/>
              </a:rPr>
              <a:t>, </a:t>
            </a:r>
            <a:r>
              <a:rPr lang="fr-FR" b="1" dirty="0" err="1">
                <a:solidFill>
                  <a:schemeClr val="bg2">
                    <a:lumMod val="25000"/>
                  </a:schemeClr>
                </a:solidFill>
                <a:latin typeface="Aptos Display" panose="020B0004020202020204" pitchFamily="34" charset="0"/>
              </a:rPr>
              <a:t>Zarzis</a:t>
            </a:r>
            <a:r>
              <a:rPr lang="fr-FR" b="1" dirty="0">
                <a:solidFill>
                  <a:schemeClr val="bg2">
                    <a:lumMod val="25000"/>
                  </a:schemeClr>
                </a:solidFill>
                <a:latin typeface="Aptos Display" panose="020B0004020202020204" pitchFamily="34" charset="0"/>
              </a:rPr>
              <a:t>, </a:t>
            </a:r>
            <a:r>
              <a:rPr lang="fr-FR" b="1" dirty="0" err="1">
                <a:solidFill>
                  <a:schemeClr val="bg2">
                    <a:lumMod val="25000"/>
                  </a:schemeClr>
                </a:solidFill>
                <a:latin typeface="Aptos Display" panose="020B0004020202020204" pitchFamily="34" charset="0"/>
              </a:rPr>
              <a:t>Mednine</a:t>
            </a:r>
            <a:r>
              <a:rPr lang="fr-FR" b="1" dirty="0">
                <a:solidFill>
                  <a:schemeClr val="bg2">
                    <a:lumMod val="25000"/>
                  </a:schemeClr>
                </a:solidFill>
                <a:latin typeface="Aptos Display" panose="020B0004020202020204" pitchFamily="34" charset="0"/>
              </a:rPr>
              <a:t> Sud</a:t>
            </a:r>
          </a:p>
        </p:txBody>
      </p:sp>
      <p:sp>
        <p:nvSpPr>
          <p:cNvPr id="25" name="Rectangle 24">
            <a:extLst>
              <a:ext uri="{FF2B5EF4-FFF2-40B4-BE49-F238E27FC236}">
                <a16:creationId xmlns:a16="http://schemas.microsoft.com/office/drawing/2014/main" id="{0FCA27D0-37E3-A0B9-898F-C00B42C7020F}"/>
              </a:ext>
            </a:extLst>
          </p:cNvPr>
          <p:cNvSpPr/>
          <p:nvPr/>
        </p:nvSpPr>
        <p:spPr>
          <a:xfrm>
            <a:off x="3626884" y="2337894"/>
            <a:ext cx="4011397" cy="258778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62708030-3197-8701-FF80-FABDDC8F5802}"/>
              </a:ext>
            </a:extLst>
          </p:cNvPr>
          <p:cNvPicPr>
            <a:picLocks noChangeAspect="1"/>
          </p:cNvPicPr>
          <p:nvPr/>
        </p:nvPicPr>
        <p:blipFill>
          <a:blip r:embed="rId5"/>
          <a:stretch>
            <a:fillRect/>
          </a:stretch>
        </p:blipFill>
        <p:spPr>
          <a:xfrm>
            <a:off x="8554825" y="2102292"/>
            <a:ext cx="2491476" cy="2428400"/>
          </a:xfrm>
          <a:prstGeom prst="rect">
            <a:avLst/>
          </a:prstGeom>
        </p:spPr>
      </p:pic>
      <p:pic>
        <p:nvPicPr>
          <p:cNvPr id="11" name="Image 10">
            <a:extLst>
              <a:ext uri="{FF2B5EF4-FFF2-40B4-BE49-F238E27FC236}">
                <a16:creationId xmlns:a16="http://schemas.microsoft.com/office/drawing/2014/main" id="{6E9C1349-B74D-F67E-C5DA-7BCB8053BEA9}"/>
              </a:ext>
            </a:extLst>
          </p:cNvPr>
          <p:cNvPicPr>
            <a:picLocks noChangeAspect="1"/>
          </p:cNvPicPr>
          <p:nvPr/>
        </p:nvPicPr>
        <p:blipFill>
          <a:blip r:embed="rId6"/>
          <a:stretch>
            <a:fillRect/>
          </a:stretch>
        </p:blipFill>
        <p:spPr>
          <a:xfrm>
            <a:off x="269684" y="2553417"/>
            <a:ext cx="2685977" cy="3825783"/>
          </a:xfrm>
          <a:prstGeom prst="rect">
            <a:avLst/>
          </a:prstGeom>
        </p:spPr>
      </p:pic>
      <p:pic>
        <p:nvPicPr>
          <p:cNvPr id="13" name="Image 12">
            <a:extLst>
              <a:ext uri="{FF2B5EF4-FFF2-40B4-BE49-F238E27FC236}">
                <a16:creationId xmlns:a16="http://schemas.microsoft.com/office/drawing/2014/main" id="{0FB58204-3D23-F3A4-BEAE-6B019F9EB9AF}"/>
              </a:ext>
            </a:extLst>
          </p:cNvPr>
          <p:cNvPicPr>
            <a:picLocks noChangeAspect="1"/>
          </p:cNvPicPr>
          <p:nvPr/>
        </p:nvPicPr>
        <p:blipFill>
          <a:blip r:embed="rId7"/>
          <a:stretch>
            <a:fillRect/>
          </a:stretch>
        </p:blipFill>
        <p:spPr>
          <a:xfrm>
            <a:off x="8247557" y="4811357"/>
            <a:ext cx="3258758" cy="2001218"/>
          </a:xfrm>
          <a:prstGeom prst="rect">
            <a:avLst/>
          </a:prstGeom>
        </p:spPr>
      </p:pic>
      <p:pic>
        <p:nvPicPr>
          <p:cNvPr id="17" name="Image 16">
            <a:extLst>
              <a:ext uri="{FF2B5EF4-FFF2-40B4-BE49-F238E27FC236}">
                <a16:creationId xmlns:a16="http://schemas.microsoft.com/office/drawing/2014/main" id="{9D47A7B5-1F39-A910-6604-019A4EB2F4FB}"/>
              </a:ext>
            </a:extLst>
          </p:cNvPr>
          <p:cNvPicPr>
            <a:picLocks noChangeAspect="1"/>
          </p:cNvPicPr>
          <p:nvPr/>
        </p:nvPicPr>
        <p:blipFill>
          <a:blip r:embed="rId8"/>
          <a:stretch>
            <a:fillRect/>
          </a:stretch>
        </p:blipFill>
        <p:spPr>
          <a:xfrm>
            <a:off x="3637176" y="4098317"/>
            <a:ext cx="1507961" cy="783874"/>
          </a:xfrm>
          <a:prstGeom prst="rect">
            <a:avLst/>
          </a:prstGeom>
        </p:spPr>
      </p:pic>
      <p:sp>
        <p:nvSpPr>
          <p:cNvPr id="21" name="Rectangle 20">
            <a:extLst>
              <a:ext uri="{FF2B5EF4-FFF2-40B4-BE49-F238E27FC236}">
                <a16:creationId xmlns:a16="http://schemas.microsoft.com/office/drawing/2014/main" id="{48F3903A-8D87-A4AB-5D23-010838F7F46B}"/>
              </a:ext>
            </a:extLst>
          </p:cNvPr>
          <p:cNvSpPr/>
          <p:nvPr/>
        </p:nvSpPr>
        <p:spPr>
          <a:xfrm>
            <a:off x="269683" y="2570874"/>
            <a:ext cx="2696269" cy="380832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11221CA-528D-B60D-F889-F0DD967E819D}"/>
              </a:ext>
            </a:extLst>
          </p:cNvPr>
          <p:cNvSpPr/>
          <p:nvPr/>
        </p:nvSpPr>
        <p:spPr>
          <a:xfrm>
            <a:off x="8565123" y="2111538"/>
            <a:ext cx="2481178" cy="241915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59538D31-3745-CD69-A356-8109421EDD77}"/>
              </a:ext>
            </a:extLst>
          </p:cNvPr>
          <p:cNvSpPr/>
          <p:nvPr/>
        </p:nvSpPr>
        <p:spPr>
          <a:xfrm>
            <a:off x="8237259" y="4811355"/>
            <a:ext cx="3258758" cy="200121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A3D7FDA1-B349-1894-C5DD-3CB49F410012}"/>
              </a:ext>
            </a:extLst>
          </p:cNvPr>
          <p:cNvSpPr txBox="1"/>
          <p:nvPr/>
        </p:nvSpPr>
        <p:spPr>
          <a:xfrm>
            <a:off x="897062" y="2283079"/>
            <a:ext cx="1431220" cy="261610"/>
          </a:xfrm>
          <a:prstGeom prst="rect">
            <a:avLst/>
          </a:prstGeom>
          <a:noFill/>
        </p:spPr>
        <p:txBody>
          <a:bodyPr wrap="square">
            <a:spAutoFit/>
          </a:bodyPr>
          <a:lstStyle/>
          <a:p>
            <a:pPr algn="ctr"/>
            <a:r>
              <a:rPr lang="fr-FR" sz="1100" b="1" dirty="0" err="1"/>
              <a:t>Zarzis</a:t>
            </a:r>
            <a:endParaRPr lang="fr-FR" sz="1100" b="1" dirty="0"/>
          </a:p>
        </p:txBody>
      </p:sp>
      <p:sp>
        <p:nvSpPr>
          <p:cNvPr id="30" name="ZoneTexte 29">
            <a:extLst>
              <a:ext uri="{FF2B5EF4-FFF2-40B4-BE49-F238E27FC236}">
                <a16:creationId xmlns:a16="http://schemas.microsoft.com/office/drawing/2014/main" id="{E3EE8637-CDF7-C5D0-4766-4C4C5211E331}"/>
              </a:ext>
            </a:extLst>
          </p:cNvPr>
          <p:cNvSpPr txBox="1"/>
          <p:nvPr/>
        </p:nvSpPr>
        <p:spPr>
          <a:xfrm>
            <a:off x="9084953" y="1798026"/>
            <a:ext cx="1431220" cy="261610"/>
          </a:xfrm>
          <a:prstGeom prst="rect">
            <a:avLst/>
          </a:prstGeom>
          <a:noFill/>
        </p:spPr>
        <p:txBody>
          <a:bodyPr wrap="square">
            <a:spAutoFit/>
          </a:bodyPr>
          <a:lstStyle/>
          <a:p>
            <a:pPr algn="ctr"/>
            <a:r>
              <a:rPr lang="fr-FR" sz="1100" b="1" dirty="0" err="1"/>
              <a:t>Aéroport_Mednine</a:t>
            </a:r>
            <a:endParaRPr lang="fr-FR" sz="1100" b="1" dirty="0"/>
          </a:p>
        </p:txBody>
      </p:sp>
      <p:sp>
        <p:nvSpPr>
          <p:cNvPr id="32" name="ZoneTexte 31">
            <a:extLst>
              <a:ext uri="{FF2B5EF4-FFF2-40B4-BE49-F238E27FC236}">
                <a16:creationId xmlns:a16="http://schemas.microsoft.com/office/drawing/2014/main" id="{55B2F8CE-8895-1A91-0988-E2D8ED7480B3}"/>
              </a:ext>
            </a:extLst>
          </p:cNvPr>
          <p:cNvSpPr txBox="1"/>
          <p:nvPr/>
        </p:nvSpPr>
        <p:spPr>
          <a:xfrm>
            <a:off x="9161326" y="4549744"/>
            <a:ext cx="1431220" cy="261610"/>
          </a:xfrm>
          <a:prstGeom prst="rect">
            <a:avLst/>
          </a:prstGeom>
          <a:noFill/>
        </p:spPr>
        <p:txBody>
          <a:bodyPr wrap="square">
            <a:spAutoFit/>
          </a:bodyPr>
          <a:lstStyle/>
          <a:p>
            <a:pPr algn="ctr"/>
            <a:r>
              <a:rPr lang="fr-FR" sz="1100" b="1" dirty="0" err="1"/>
              <a:t>Medenine</a:t>
            </a:r>
            <a:r>
              <a:rPr lang="fr-FR" sz="1100" b="1" dirty="0"/>
              <a:t> sud</a:t>
            </a:r>
          </a:p>
        </p:txBody>
      </p:sp>
    </p:spTree>
    <p:extLst>
      <p:ext uri="{BB962C8B-B14F-4D97-AF65-F5344CB8AC3E}">
        <p14:creationId xmlns:p14="http://schemas.microsoft.com/office/powerpoint/2010/main" val="3957140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CD00-FBA9-6B51-C1BA-696A74A3AC4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0B590C2F-42A0-C8FD-5866-3280FF37B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79DB3526-7C50-2EEC-6976-2915A4CD016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3A77CE6F-0BB7-EF14-0EF8-98896898A4F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Benchmarking Data 4G/5G</a:t>
            </a:r>
            <a:endParaRPr lang="fr-FR" sz="2800" dirty="0"/>
          </a:p>
        </p:txBody>
      </p:sp>
      <p:sp>
        <p:nvSpPr>
          <p:cNvPr id="9" name="Espace réservé du numéro de diapositive 8">
            <a:extLst>
              <a:ext uri="{FF2B5EF4-FFF2-40B4-BE49-F238E27FC236}">
                <a16:creationId xmlns:a16="http://schemas.microsoft.com/office/drawing/2014/main" id="{EB569AAB-237C-5361-D78B-85A18A3B743C}"/>
              </a:ext>
            </a:extLst>
          </p:cNvPr>
          <p:cNvSpPr>
            <a:spLocks noGrp="1"/>
          </p:cNvSpPr>
          <p:nvPr>
            <p:ph type="sldNum" sz="quarter" idx="12"/>
          </p:nvPr>
        </p:nvSpPr>
        <p:spPr/>
        <p:txBody>
          <a:bodyPr/>
          <a:lstStyle/>
          <a:p>
            <a:fld id="{B2AD7436-ADBA-43B7-9370-5627ADE4336A}" type="slidenum">
              <a:rPr lang="fr-FR" smtClean="0"/>
              <a:t>32</a:t>
            </a:fld>
            <a:endParaRPr lang="fr-FR"/>
          </a:p>
        </p:txBody>
      </p:sp>
      <p:sp>
        <p:nvSpPr>
          <p:cNvPr id="3" name="object 12">
            <a:extLst>
              <a:ext uri="{FF2B5EF4-FFF2-40B4-BE49-F238E27FC236}">
                <a16:creationId xmlns:a16="http://schemas.microsoft.com/office/drawing/2014/main" id="{68946622-4082-26AC-B5A7-575601B5D799}"/>
              </a:ext>
            </a:extLst>
          </p:cNvPr>
          <p:cNvSpPr txBox="1"/>
          <p:nvPr/>
        </p:nvSpPr>
        <p:spPr>
          <a:xfrm>
            <a:off x="3559047" y="1110701"/>
            <a:ext cx="4820255" cy="320601"/>
          </a:xfrm>
          <a:prstGeom prst="rect">
            <a:avLst/>
          </a:prstGeom>
        </p:spPr>
        <p:txBody>
          <a:bodyPr vert="horz" wrap="square" lIns="0" tIns="12700" rIns="0" bIns="0" rtlCol="0">
            <a:spAutoFit/>
          </a:bodyPr>
          <a:lstStyle/>
          <a:p>
            <a:pPr marL="12700" algn="ctr">
              <a:spcBef>
                <a:spcPts val="100"/>
              </a:spcBef>
            </a:pPr>
            <a:r>
              <a:rPr lang="fr-FR" sz="2000" dirty="0">
                <a:solidFill>
                  <a:schemeClr val="tx2">
                    <a:lumMod val="50000"/>
                    <a:lumOff val="50000"/>
                  </a:schemeClr>
                </a:solidFill>
                <a:latin typeface="Aptos ExtraBold" panose="020F0502020204030204" pitchFamily="34" charset="0"/>
              </a:rPr>
              <a:t>Taux de défaut de débit</a:t>
            </a:r>
          </a:p>
        </p:txBody>
      </p:sp>
      <p:sp>
        <p:nvSpPr>
          <p:cNvPr id="6" name="ZoneTexte 5">
            <a:extLst>
              <a:ext uri="{FF2B5EF4-FFF2-40B4-BE49-F238E27FC236}">
                <a16:creationId xmlns:a16="http://schemas.microsoft.com/office/drawing/2014/main" id="{853E3987-1792-48DD-0FA1-C3378136E581}"/>
              </a:ext>
            </a:extLst>
          </p:cNvPr>
          <p:cNvSpPr txBox="1"/>
          <p:nvPr/>
        </p:nvSpPr>
        <p:spPr>
          <a:xfrm>
            <a:off x="153449" y="1434265"/>
            <a:ext cx="11885101" cy="1323439"/>
          </a:xfrm>
          <a:prstGeom prst="rect">
            <a:avLst/>
          </a:prstGeom>
          <a:noFill/>
        </p:spPr>
        <p:txBody>
          <a:bodyPr wrap="square">
            <a:spAutoFit/>
          </a:bodyPr>
          <a:lstStyle>
            <a:defPPr>
              <a:defRPr lang="fr-FR"/>
            </a:defPPr>
            <a:lvl1pPr marL="285750" indent="-285750">
              <a:buClr>
                <a:schemeClr val="bg1">
                  <a:lumMod val="50000"/>
                </a:schemeClr>
              </a:buClr>
              <a:buFont typeface="Wingdings" panose="05000000000000000000" pitchFamily="2" charset="2"/>
              <a:buChar char="Ø"/>
              <a:defRPr>
                <a:solidFill>
                  <a:schemeClr val="bg2">
                    <a:lumMod val="25000"/>
                  </a:schemeClr>
                </a:solidFill>
                <a:latin typeface="Aptos Display" panose="020B0004020202020204" pitchFamily="34" charset="0"/>
              </a:defRPr>
            </a:lvl1pPr>
          </a:lstStyle>
          <a:p>
            <a:r>
              <a:rPr lang="fr-FR" sz="1600" dirty="0"/>
              <a:t>À Médenine, Tunisie Telecom enregistre le taux de défaut de débit le plus élevé pour le seuil &lt;30 Mbps, avec 54,74 %, contre Orange (54,05 %) et </a:t>
            </a:r>
            <a:r>
              <a:rPr lang="fr-FR" sz="1600" dirty="0" err="1"/>
              <a:t>Ooredoo</a:t>
            </a:r>
            <a:r>
              <a:rPr lang="fr-FR" sz="1600" dirty="0"/>
              <a:t> (28,32 %).</a:t>
            </a:r>
          </a:p>
          <a:p>
            <a:pPr marL="0" indent="0">
              <a:buNone/>
            </a:pPr>
            <a:endParaRPr lang="fr-FR" sz="1600" dirty="0"/>
          </a:p>
          <a:p>
            <a:r>
              <a:rPr lang="fr-FR" sz="1600" dirty="0"/>
              <a:t>Pour le seuil &lt;10 Mbps, Tunisie Telecom affiche également le taux de défaut de débit le plus élevé, avec 14,41 %, contre 8,46 % pour Orange et 1,15 % pour </a:t>
            </a:r>
            <a:r>
              <a:rPr lang="fr-FR" sz="1600" dirty="0" err="1"/>
              <a:t>Ooredoo</a:t>
            </a:r>
            <a:r>
              <a:rPr lang="fr-FR" sz="1600" dirty="0"/>
              <a:t>.</a:t>
            </a:r>
          </a:p>
        </p:txBody>
      </p:sp>
      <p:graphicFrame>
        <p:nvGraphicFramePr>
          <p:cNvPr id="10" name="Tableau 9">
            <a:extLst>
              <a:ext uri="{FF2B5EF4-FFF2-40B4-BE49-F238E27FC236}">
                <a16:creationId xmlns:a16="http://schemas.microsoft.com/office/drawing/2014/main" id="{042B33E0-2B56-417D-CD01-17F14E992BAF}"/>
              </a:ext>
            </a:extLst>
          </p:cNvPr>
          <p:cNvGraphicFramePr>
            <a:graphicFrameLocks noGrp="1"/>
          </p:cNvGraphicFramePr>
          <p:nvPr>
            <p:extLst>
              <p:ext uri="{D42A27DB-BD31-4B8C-83A1-F6EECF244321}">
                <p14:modId xmlns:p14="http://schemas.microsoft.com/office/powerpoint/2010/main" val="1385680274"/>
              </p:ext>
            </p:extLst>
          </p:nvPr>
        </p:nvGraphicFramePr>
        <p:xfrm>
          <a:off x="771524" y="3469927"/>
          <a:ext cx="10648950" cy="2209799"/>
        </p:xfrm>
        <a:graphic>
          <a:graphicData uri="http://schemas.openxmlformats.org/drawingml/2006/table">
            <a:tbl>
              <a:tblPr firstRow="1" bandRow="1"/>
              <a:tblGrid>
                <a:gridCol w="3549650">
                  <a:extLst>
                    <a:ext uri="{9D8B030D-6E8A-4147-A177-3AD203B41FA5}">
                      <a16:colId xmlns:a16="http://schemas.microsoft.com/office/drawing/2014/main" val="3641359264"/>
                    </a:ext>
                  </a:extLst>
                </a:gridCol>
                <a:gridCol w="3549650">
                  <a:extLst>
                    <a:ext uri="{9D8B030D-6E8A-4147-A177-3AD203B41FA5}">
                      <a16:colId xmlns:a16="http://schemas.microsoft.com/office/drawing/2014/main" val="1234872224"/>
                    </a:ext>
                  </a:extLst>
                </a:gridCol>
                <a:gridCol w="3549650">
                  <a:extLst>
                    <a:ext uri="{9D8B030D-6E8A-4147-A177-3AD203B41FA5}">
                      <a16:colId xmlns:a16="http://schemas.microsoft.com/office/drawing/2014/main" val="2754259853"/>
                    </a:ext>
                  </a:extLst>
                </a:gridCol>
              </a:tblGrid>
              <a:tr h="702179">
                <a:tc>
                  <a:txBody>
                    <a:bodyPr/>
                    <a:lstStyle/>
                    <a:p>
                      <a:pPr marL="0" algn="ctr" rtl="0" eaLnBrk="1" fontAlgn="t" latinLnBrk="0" hangingPunct="1">
                        <a:buNone/>
                      </a:pPr>
                      <a:r>
                        <a:rPr lang="fr-FR" sz="1800" b="1" i="0" u="none" strike="noStrike" kern="1200" dirty="0" err="1">
                          <a:solidFill>
                            <a:srgbClr val="747474"/>
                          </a:solidFill>
                          <a:effectLst/>
                          <a:latin typeface="Aptos" panose="020B0004020202020204" pitchFamily="34" charset="0"/>
                        </a:rPr>
                        <a:t>Mednine</a:t>
                      </a:r>
                      <a:endParaRPr lang="fr-FR" sz="1800" b="0" i="0" u="none" strike="noStrike" dirty="0">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CEAF7"/>
                    </a:solidFill>
                  </a:tcPr>
                </a:tc>
                <a:tc>
                  <a:txBody>
                    <a:bodyPr/>
                    <a:lstStyle/>
                    <a:p>
                      <a:pPr marL="0" algn="just" rtl="0" eaLnBrk="1" fontAlgn="t" latinLnBrk="0" hangingPunct="1">
                        <a:buNone/>
                      </a:pPr>
                      <a:r>
                        <a:rPr lang="fr-FR" sz="1400" b="1" i="0" u="none" strike="noStrike" kern="1200" dirty="0">
                          <a:solidFill>
                            <a:srgbClr val="747474"/>
                          </a:solidFill>
                          <a:effectLst/>
                          <a:latin typeface="Aptos" panose="020B0004020202020204" pitchFamily="34" charset="0"/>
                        </a:rPr>
                        <a:t>      Taux de défaut de Débit (&lt;30Mbps)</a:t>
                      </a:r>
                      <a:endParaRPr lang="fr-FR" sz="1800" b="0" i="0" u="none" strike="noStrike" dirty="0">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CEAF7"/>
                    </a:solidFill>
                  </a:tcPr>
                </a:tc>
                <a:tc>
                  <a:txBody>
                    <a:bodyPr/>
                    <a:lstStyle/>
                    <a:p>
                      <a:pPr marL="0" marR="0" indent="0" algn="ctr" rtl="0" eaLnBrk="1" fontAlgn="auto" latinLnBrk="0" hangingPunct="1">
                        <a:buNone/>
                      </a:pPr>
                      <a:r>
                        <a:rPr lang="fr-FR" sz="1400" b="1" i="0" u="none" strike="noStrike" kern="1200" dirty="0">
                          <a:solidFill>
                            <a:srgbClr val="747474"/>
                          </a:solidFill>
                          <a:effectLst/>
                          <a:latin typeface="Aptos" panose="020B0004020202020204" pitchFamily="34" charset="0"/>
                        </a:rPr>
                        <a:t>Taux de défaut de Débit (&lt;10Mbps)</a:t>
                      </a:r>
                      <a:endParaRPr lang="fr-FR" sz="1800" b="0" i="0" u="none" strike="noStrike" dirty="0">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CEAF7"/>
                    </a:solidFill>
                  </a:tcPr>
                </a:tc>
                <a:extLst>
                  <a:ext uri="{0D108BD9-81ED-4DB2-BD59-A6C34878D82A}">
                    <a16:rowId xmlns:a16="http://schemas.microsoft.com/office/drawing/2014/main" val="1501405186"/>
                  </a:ext>
                </a:extLst>
              </a:tr>
              <a:tr h="502540">
                <a:tc>
                  <a:txBody>
                    <a:bodyPr/>
                    <a:lstStyle/>
                    <a:p>
                      <a:pPr marL="0" algn="ctr" rtl="0" eaLnBrk="1" fontAlgn="t" latinLnBrk="0" hangingPunct="1">
                        <a:buNone/>
                      </a:pPr>
                      <a:r>
                        <a:rPr lang="fr-FR" sz="1800" b="1" i="0" u="none" strike="noStrike" kern="1200">
                          <a:solidFill>
                            <a:srgbClr val="4E95D9"/>
                          </a:solidFill>
                          <a:effectLst/>
                          <a:latin typeface="Aptos" panose="020B0004020202020204" pitchFamily="34" charset="0"/>
                        </a:rPr>
                        <a:t>TT</a:t>
                      </a:r>
                      <a:endParaRPr lang="fr-FR" sz="1800" b="0" i="0" u="none" strike="noStrike">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rtl="0" eaLnBrk="1" fontAlgn="t" latinLnBrk="0" hangingPunct="1">
                        <a:buNone/>
                      </a:pPr>
                      <a:r>
                        <a:rPr lang="fr-FR" sz="1600" b="0" i="0" u="none" strike="noStrike" kern="1200" dirty="0">
                          <a:solidFill>
                            <a:srgbClr val="747474"/>
                          </a:solidFill>
                          <a:effectLst/>
                          <a:latin typeface="Aptos" panose="020B0004020202020204" pitchFamily="34" charset="0"/>
                        </a:rPr>
                        <a:t>54,74%</a:t>
                      </a:r>
                      <a:endParaRPr lang="fr-FR" sz="1800" b="0" i="0" u="none" strike="noStrike" dirty="0">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400" rtl="0" eaLnBrk="1" fontAlgn="t" latinLnBrk="0" hangingPunct="1">
                        <a:buNone/>
                      </a:pPr>
                      <a:r>
                        <a:rPr lang="fr-FR" sz="1600" b="0" i="0" u="none" strike="noStrike" kern="1200" dirty="0">
                          <a:solidFill>
                            <a:srgbClr val="747474"/>
                          </a:solidFill>
                          <a:effectLst/>
                          <a:latin typeface="Aptos" panose="020B0004020202020204" pitchFamily="34" charset="0"/>
                          <a:ea typeface="+mn-ea"/>
                          <a:cs typeface="+mn-cs"/>
                        </a:rPr>
                        <a:t>14,41%</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293953772"/>
                  </a:ext>
                </a:extLst>
              </a:tr>
              <a:tr h="502540">
                <a:tc>
                  <a:txBody>
                    <a:bodyPr/>
                    <a:lstStyle/>
                    <a:p>
                      <a:pPr marL="0" algn="ctr" rtl="0" eaLnBrk="1" fontAlgn="t" latinLnBrk="0" hangingPunct="1">
                        <a:buNone/>
                      </a:pPr>
                      <a:r>
                        <a:rPr lang="fr-FR" sz="1800" b="1" i="0" u="none" strike="noStrike" kern="1200">
                          <a:solidFill>
                            <a:srgbClr val="FF0000"/>
                          </a:solidFill>
                          <a:effectLst/>
                          <a:latin typeface="Aptos" panose="020B0004020202020204" pitchFamily="34" charset="0"/>
                        </a:rPr>
                        <a:t>OO</a:t>
                      </a:r>
                      <a:endParaRPr lang="fr-FR" sz="1800" b="0" i="0" u="none" strike="noStrike">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indent="0" algn="ctr" rtl="0" eaLnBrk="1" fontAlgn="auto" latinLnBrk="0" hangingPunct="1">
                        <a:buNone/>
                      </a:pPr>
                      <a:r>
                        <a:rPr lang="fr-FR" sz="1600" b="0" i="0" u="none" strike="noStrike" kern="1200" dirty="0">
                          <a:solidFill>
                            <a:srgbClr val="747474"/>
                          </a:solidFill>
                          <a:effectLst/>
                          <a:latin typeface="Aptos" panose="020B0004020202020204" pitchFamily="34" charset="0"/>
                        </a:rPr>
                        <a:t>28,32%</a:t>
                      </a:r>
                      <a:endParaRPr lang="fr-FR" sz="1800" b="0" i="0" u="none" strike="noStrike" dirty="0">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400" rtl="0" eaLnBrk="1" fontAlgn="t" latinLnBrk="0" hangingPunct="1">
                        <a:buNone/>
                      </a:pPr>
                      <a:r>
                        <a:rPr lang="fr-FR" sz="1600" b="0" i="0" u="none" strike="noStrike" kern="1200" dirty="0">
                          <a:solidFill>
                            <a:srgbClr val="747474"/>
                          </a:solidFill>
                          <a:effectLst/>
                          <a:latin typeface="Aptos" panose="020B0004020202020204" pitchFamily="34" charset="0"/>
                          <a:ea typeface="+mn-ea"/>
                          <a:cs typeface="+mn-cs"/>
                        </a:rPr>
                        <a:t>1,15%</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584738712"/>
                  </a:ext>
                </a:extLst>
              </a:tr>
              <a:tr h="502540">
                <a:tc>
                  <a:txBody>
                    <a:bodyPr/>
                    <a:lstStyle/>
                    <a:p>
                      <a:pPr marL="0" algn="ctr" rtl="0" eaLnBrk="1" fontAlgn="t" latinLnBrk="0" hangingPunct="1">
                        <a:buNone/>
                      </a:pPr>
                      <a:r>
                        <a:rPr lang="fr-FR" sz="1800" b="1" i="0" u="none" strike="noStrike" kern="1200">
                          <a:solidFill>
                            <a:srgbClr val="FFC000"/>
                          </a:solidFill>
                          <a:effectLst/>
                          <a:latin typeface="Aptos" panose="020B0004020202020204" pitchFamily="34" charset="0"/>
                        </a:rPr>
                        <a:t>OR</a:t>
                      </a:r>
                      <a:endParaRPr lang="fr-FR" sz="1800" b="0" i="0" u="none" strike="noStrike">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indent="0" algn="ctr" rtl="0" eaLnBrk="1" fontAlgn="auto" latinLnBrk="0" hangingPunct="1">
                        <a:buNone/>
                      </a:pPr>
                      <a:r>
                        <a:rPr lang="fr-FR" sz="1600" b="0" i="0" u="none" strike="noStrike" kern="1200" dirty="0">
                          <a:solidFill>
                            <a:srgbClr val="747474"/>
                          </a:solidFill>
                          <a:effectLst/>
                          <a:latin typeface="Aptos" panose="020B0004020202020204" pitchFamily="34" charset="0"/>
                        </a:rPr>
                        <a:t>54,05%</a:t>
                      </a:r>
                      <a:endParaRPr lang="fr-FR" sz="1800" b="0" i="0" u="none" strike="noStrike" dirty="0">
                        <a:effectLst/>
                        <a:latin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400" rtl="0" eaLnBrk="1" fontAlgn="t" latinLnBrk="0" hangingPunct="1">
                        <a:buNone/>
                      </a:pPr>
                      <a:r>
                        <a:rPr lang="fr-FR" sz="1600" b="0" i="0" u="none" strike="noStrike" kern="1200" dirty="0">
                          <a:solidFill>
                            <a:srgbClr val="747474"/>
                          </a:solidFill>
                          <a:effectLst/>
                          <a:latin typeface="Aptos" panose="020B0004020202020204" pitchFamily="34" charset="0"/>
                          <a:ea typeface="+mn-ea"/>
                          <a:cs typeface="+mn-cs"/>
                        </a:rPr>
                        <a:t>8,46%</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701934457"/>
                  </a:ext>
                </a:extLst>
              </a:tr>
            </a:tbl>
          </a:graphicData>
        </a:graphic>
      </p:graphicFrame>
    </p:spTree>
    <p:extLst>
      <p:ext uri="{BB962C8B-B14F-4D97-AF65-F5344CB8AC3E}">
        <p14:creationId xmlns:p14="http://schemas.microsoft.com/office/powerpoint/2010/main" val="9515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DF6B2ED3-A23D-8F1F-F095-B1C42AF09EA5}"/>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6554BF41-9721-7B98-200A-B8C5010A13CE}"/>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7150A86E-4596-6A27-2855-06D1A795D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278D6E84-3913-8701-8A81-77720B742E45}"/>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66AAECE5-5A56-D865-2D54-38ED76B537B9}"/>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E8455ED9-9C8A-7F15-0D01-5EB2F80CDE8E}"/>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56D5EDB7-5CE6-0C76-3FFE-D0A04C9D57EF}"/>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3B98F283-2A8C-FBFD-F44D-474FA2AA3CEF}"/>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A9CC02E7-0FB3-8073-C84C-FD63B575B2CB}"/>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BA28E4B4-7BA0-AF37-4659-C71D7D90DBA7}"/>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E0853192-8795-01C3-09B0-2D414B8D4581}"/>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9EC82C16-2DC0-3248-22A3-496565F74B9B}"/>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49DA4C44-78E3-DE2C-3E79-6EF2D73EA2C2}"/>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904BB902-3983-FE96-451A-7F17EBB90B8B}"/>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E5A9B2FE-66F9-37DC-3EB9-64B03959F0C5}"/>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2C37845C-93DD-E11B-503D-4BF93E0EE87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E4B0035A-6705-01CE-DE8E-BD0F7172C750}"/>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5660190B-499D-D5DC-C075-A7B768A04EB6}"/>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9F4AA43A-37CD-7CD4-E7A8-CE45C91CEDE8}"/>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4E189447-8A35-D453-9ADD-005752C40DF4}"/>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8E4CC3D9-9565-C10F-9EBA-99F96D3A4529}"/>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5A69D8D6-566D-9B56-6C5B-985D78BBF333}"/>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51EF0CF4-AAF2-7BEC-5CD0-07A8CF08801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A2F78749-F40F-A517-784D-32B2DBE85F56}"/>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CB903AF5-3951-91FE-1567-83A28E67658D}"/>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2E1978F4-175C-3E91-41FE-1D1E59E06CC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E2C31D95-9633-0D4A-3B60-12A20714F738}"/>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B6CDC51F-6EB9-0071-20D5-5554CBF2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10080D4B-6C2F-0189-4CB4-88548DE0CC2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FB50280-FFB8-674B-031E-7DEC059105B0}"/>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Observation</a:t>
            </a:r>
          </a:p>
        </p:txBody>
      </p:sp>
      <p:pic>
        <p:nvPicPr>
          <p:cNvPr id="3" name="Image 2" descr="Une image contenant noir, obscurité&#10;&#10;Le contenu généré par l’IA peut être incorrect.">
            <a:extLst>
              <a:ext uri="{FF2B5EF4-FFF2-40B4-BE49-F238E27FC236}">
                <a16:creationId xmlns:a16="http://schemas.microsoft.com/office/drawing/2014/main" id="{986B679C-CBCC-B0D2-224D-291D0E965524}"/>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6713" y="2290732"/>
            <a:ext cx="1656817" cy="1656817"/>
          </a:xfrm>
          <a:prstGeom prst="rect">
            <a:avLst/>
          </a:prstGeom>
        </p:spPr>
      </p:pic>
    </p:spTree>
    <p:extLst>
      <p:ext uri="{BB962C8B-B14F-4D97-AF65-F5344CB8AC3E}">
        <p14:creationId xmlns:p14="http://schemas.microsoft.com/office/powerpoint/2010/main" val="2518059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0664-3289-56A7-793B-2E653FF9814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E27340B-5FD7-38C1-5C55-EB4474AB0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DD6B49E4-A0C5-63F1-F61B-647B48CCC46D}"/>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7A65E09-47F1-7631-271C-2F345F3208D5}"/>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Serving System &amp; Band</a:t>
            </a:r>
            <a:endParaRPr lang="fr-FR" sz="2800" dirty="0"/>
          </a:p>
        </p:txBody>
      </p:sp>
      <p:grpSp>
        <p:nvGrpSpPr>
          <p:cNvPr id="6" name="Groupe 5">
            <a:extLst>
              <a:ext uri="{FF2B5EF4-FFF2-40B4-BE49-F238E27FC236}">
                <a16:creationId xmlns:a16="http://schemas.microsoft.com/office/drawing/2014/main" id="{30B67E87-774E-A05D-8892-678E585231AD}"/>
              </a:ext>
            </a:extLst>
          </p:cNvPr>
          <p:cNvGrpSpPr/>
          <p:nvPr/>
        </p:nvGrpSpPr>
        <p:grpSpPr>
          <a:xfrm>
            <a:off x="210348" y="2372263"/>
            <a:ext cx="11420886" cy="4236136"/>
            <a:chOff x="0" y="1322162"/>
            <a:chExt cx="11836958" cy="5484519"/>
          </a:xfrm>
        </p:grpSpPr>
        <p:sp>
          <p:nvSpPr>
            <p:cNvPr id="8" name="ZoneTexte 7">
              <a:extLst>
                <a:ext uri="{FF2B5EF4-FFF2-40B4-BE49-F238E27FC236}">
                  <a16:creationId xmlns:a16="http://schemas.microsoft.com/office/drawing/2014/main" id="{8618B139-377B-4005-7083-4C6E74437C77}"/>
                </a:ext>
              </a:extLst>
            </p:cNvPr>
            <p:cNvSpPr txBox="1"/>
            <p:nvPr/>
          </p:nvSpPr>
          <p:spPr>
            <a:xfrm>
              <a:off x="183254" y="1322162"/>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sp>
          <p:nvSpPr>
            <p:cNvPr id="10" name="Rectangle : coins arrondis 9">
              <a:extLst>
                <a:ext uri="{FF2B5EF4-FFF2-40B4-BE49-F238E27FC236}">
                  <a16:creationId xmlns:a16="http://schemas.microsoft.com/office/drawing/2014/main" id="{65FF634F-3B6C-888F-DB6A-B725BBAF7F06}"/>
                </a:ext>
              </a:extLst>
            </p:cNvPr>
            <p:cNvSpPr/>
            <p:nvPr/>
          </p:nvSpPr>
          <p:spPr>
            <a:xfrm>
              <a:off x="393791" y="240340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3G</a:t>
              </a:r>
            </a:p>
          </p:txBody>
        </p:sp>
        <p:cxnSp>
          <p:nvCxnSpPr>
            <p:cNvPr id="11" name="Connecteur droit 10">
              <a:extLst>
                <a:ext uri="{FF2B5EF4-FFF2-40B4-BE49-F238E27FC236}">
                  <a16:creationId xmlns:a16="http://schemas.microsoft.com/office/drawing/2014/main" id="{4D962F0D-001A-56D7-43DF-EE9A1826A3E2}"/>
                </a:ext>
              </a:extLst>
            </p:cNvPr>
            <p:cNvCxnSpPr>
              <a:cxnSpLocks/>
            </p:cNvCxnSpPr>
            <p:nvPr/>
          </p:nvCxnSpPr>
          <p:spPr>
            <a:xfrm>
              <a:off x="4009293" y="2608784"/>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12" name="Rectangle : coins arrondis 11">
              <a:extLst>
                <a:ext uri="{FF2B5EF4-FFF2-40B4-BE49-F238E27FC236}">
                  <a16:creationId xmlns:a16="http://schemas.microsoft.com/office/drawing/2014/main" id="{F78BDE4B-3C03-E160-4F8E-5C9782F83DFB}"/>
                </a:ext>
              </a:extLst>
            </p:cNvPr>
            <p:cNvSpPr/>
            <p:nvPr/>
          </p:nvSpPr>
          <p:spPr>
            <a:xfrm>
              <a:off x="393791" y="399749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4G</a:t>
              </a:r>
            </a:p>
          </p:txBody>
        </p:sp>
        <p:sp>
          <p:nvSpPr>
            <p:cNvPr id="13" name="Rectangle : coins arrondis 12">
              <a:extLst>
                <a:ext uri="{FF2B5EF4-FFF2-40B4-BE49-F238E27FC236}">
                  <a16:creationId xmlns:a16="http://schemas.microsoft.com/office/drawing/2014/main" id="{7BFF916C-E5A0-B514-2EE7-A51F1019EFF6}"/>
                </a:ext>
              </a:extLst>
            </p:cNvPr>
            <p:cNvSpPr/>
            <p:nvPr/>
          </p:nvSpPr>
          <p:spPr>
            <a:xfrm>
              <a:off x="418146" y="585210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5G</a:t>
              </a:r>
            </a:p>
          </p:txBody>
        </p:sp>
        <p:sp>
          <p:nvSpPr>
            <p:cNvPr id="14" name="Flèche : chevron 13">
              <a:extLst>
                <a:ext uri="{FF2B5EF4-FFF2-40B4-BE49-F238E27FC236}">
                  <a16:creationId xmlns:a16="http://schemas.microsoft.com/office/drawing/2014/main" id="{61A32DD2-B8FF-52AD-E7C2-5C47C97B4487}"/>
                </a:ext>
              </a:extLst>
            </p:cNvPr>
            <p:cNvSpPr/>
            <p:nvPr/>
          </p:nvSpPr>
          <p:spPr>
            <a:xfrm>
              <a:off x="1800327" y="236985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 chevron 14">
              <a:extLst>
                <a:ext uri="{FF2B5EF4-FFF2-40B4-BE49-F238E27FC236}">
                  <a16:creationId xmlns:a16="http://schemas.microsoft.com/office/drawing/2014/main" id="{55A2FC47-596B-25DF-65D8-5A68E9CA40D5}"/>
                </a:ext>
              </a:extLst>
            </p:cNvPr>
            <p:cNvSpPr/>
            <p:nvPr/>
          </p:nvSpPr>
          <p:spPr>
            <a:xfrm>
              <a:off x="1787644" y="3963948"/>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Flèche : chevron 15">
              <a:extLst>
                <a:ext uri="{FF2B5EF4-FFF2-40B4-BE49-F238E27FC236}">
                  <a16:creationId xmlns:a16="http://schemas.microsoft.com/office/drawing/2014/main" id="{7F549EB5-0905-8969-0AEF-A28310EDDD3E}"/>
                </a:ext>
              </a:extLst>
            </p:cNvPr>
            <p:cNvSpPr/>
            <p:nvPr/>
          </p:nvSpPr>
          <p:spPr>
            <a:xfrm>
              <a:off x="1772907" y="5809225"/>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Rectangle : coins arrondis 16">
              <a:extLst>
                <a:ext uri="{FF2B5EF4-FFF2-40B4-BE49-F238E27FC236}">
                  <a16:creationId xmlns:a16="http://schemas.microsoft.com/office/drawing/2014/main" id="{A18628AD-BEE5-DE8E-BC5F-9E6B07B6E499}"/>
                </a:ext>
              </a:extLst>
            </p:cNvPr>
            <p:cNvSpPr/>
            <p:nvPr/>
          </p:nvSpPr>
          <p:spPr>
            <a:xfrm>
              <a:off x="2502039" y="2296388"/>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U2100</a:t>
              </a:r>
            </a:p>
          </p:txBody>
        </p:sp>
        <p:sp>
          <p:nvSpPr>
            <p:cNvPr id="20" name="Rectangle : coins arrondis 19">
              <a:extLst>
                <a:ext uri="{FF2B5EF4-FFF2-40B4-BE49-F238E27FC236}">
                  <a16:creationId xmlns:a16="http://schemas.microsoft.com/office/drawing/2014/main" id="{532C97FE-531B-AAD1-4B40-7C8E3ECB8FE7}"/>
                </a:ext>
              </a:extLst>
            </p:cNvPr>
            <p:cNvSpPr/>
            <p:nvPr/>
          </p:nvSpPr>
          <p:spPr>
            <a:xfrm>
              <a:off x="2502039" y="2718485"/>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900</a:t>
              </a:r>
            </a:p>
          </p:txBody>
        </p:sp>
        <p:sp>
          <p:nvSpPr>
            <p:cNvPr id="23" name="Rectangle : coins arrondis 22">
              <a:extLst>
                <a:ext uri="{FF2B5EF4-FFF2-40B4-BE49-F238E27FC236}">
                  <a16:creationId xmlns:a16="http://schemas.microsoft.com/office/drawing/2014/main" id="{D4D5014E-3C78-5CE8-5D50-93768C72AC54}"/>
                </a:ext>
              </a:extLst>
            </p:cNvPr>
            <p:cNvSpPr/>
            <p:nvPr/>
          </p:nvSpPr>
          <p:spPr>
            <a:xfrm>
              <a:off x="4383464" y="1444123"/>
              <a:ext cx="54239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600" b="1" dirty="0"/>
                <a:t>TT</a:t>
              </a:r>
              <a:endParaRPr lang="fr-FR" sz="1100" b="1" dirty="0"/>
            </a:p>
          </p:txBody>
        </p:sp>
        <p:sp>
          <p:nvSpPr>
            <p:cNvPr id="24" name="Rectangle : coins arrondis 23">
              <a:extLst>
                <a:ext uri="{FF2B5EF4-FFF2-40B4-BE49-F238E27FC236}">
                  <a16:creationId xmlns:a16="http://schemas.microsoft.com/office/drawing/2014/main" id="{1DC523BD-A782-9D1E-F65B-D8FAD6472955}"/>
                </a:ext>
              </a:extLst>
            </p:cNvPr>
            <p:cNvSpPr/>
            <p:nvPr/>
          </p:nvSpPr>
          <p:spPr>
            <a:xfrm>
              <a:off x="7084902" y="1437609"/>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p>
          </p:txBody>
        </p:sp>
        <p:sp>
          <p:nvSpPr>
            <p:cNvPr id="25" name="Rectangle : coins arrondis 24">
              <a:extLst>
                <a:ext uri="{FF2B5EF4-FFF2-40B4-BE49-F238E27FC236}">
                  <a16:creationId xmlns:a16="http://schemas.microsoft.com/office/drawing/2014/main" id="{0EF9CB90-F817-B6CE-00DC-2F77415C4D5A}"/>
                </a:ext>
              </a:extLst>
            </p:cNvPr>
            <p:cNvSpPr/>
            <p:nvPr/>
          </p:nvSpPr>
          <p:spPr>
            <a:xfrm>
              <a:off x="10064578" y="1437609"/>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26" name="Rectangle : coins arrondis 25">
              <a:extLst>
                <a:ext uri="{FF2B5EF4-FFF2-40B4-BE49-F238E27FC236}">
                  <a16:creationId xmlns:a16="http://schemas.microsoft.com/office/drawing/2014/main" id="{DE0E5ABC-78A2-3D95-FD3F-AFE7C25FD47E}"/>
                </a:ext>
              </a:extLst>
            </p:cNvPr>
            <p:cNvSpPr/>
            <p:nvPr/>
          </p:nvSpPr>
          <p:spPr>
            <a:xfrm>
              <a:off x="2502039" y="3703086"/>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L800</a:t>
              </a:r>
            </a:p>
          </p:txBody>
        </p:sp>
        <p:sp>
          <p:nvSpPr>
            <p:cNvPr id="27" name="Rectangle : coins arrondis 26">
              <a:extLst>
                <a:ext uri="{FF2B5EF4-FFF2-40B4-BE49-F238E27FC236}">
                  <a16:creationId xmlns:a16="http://schemas.microsoft.com/office/drawing/2014/main" id="{FFDBA274-B1AF-47F8-2BD2-38C3A30C9C97}"/>
                </a:ext>
              </a:extLst>
            </p:cNvPr>
            <p:cNvSpPr/>
            <p:nvPr/>
          </p:nvSpPr>
          <p:spPr>
            <a:xfrm>
              <a:off x="2502039" y="4155036"/>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L1800</a:t>
              </a:r>
            </a:p>
          </p:txBody>
        </p:sp>
        <p:sp>
          <p:nvSpPr>
            <p:cNvPr id="28" name="Rectangle : coins arrondis 27">
              <a:extLst>
                <a:ext uri="{FF2B5EF4-FFF2-40B4-BE49-F238E27FC236}">
                  <a16:creationId xmlns:a16="http://schemas.microsoft.com/office/drawing/2014/main" id="{B5DA78C5-5CD6-0E2E-97B8-C21195BA0847}"/>
                </a:ext>
              </a:extLst>
            </p:cNvPr>
            <p:cNvSpPr/>
            <p:nvPr/>
          </p:nvSpPr>
          <p:spPr>
            <a:xfrm>
              <a:off x="2502039" y="4615824"/>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L2100</a:t>
              </a:r>
            </a:p>
          </p:txBody>
        </p:sp>
        <p:cxnSp>
          <p:nvCxnSpPr>
            <p:cNvPr id="29" name="Connecteur droit 28">
              <a:extLst>
                <a:ext uri="{FF2B5EF4-FFF2-40B4-BE49-F238E27FC236}">
                  <a16:creationId xmlns:a16="http://schemas.microsoft.com/office/drawing/2014/main" id="{2EFC7A3B-CFFD-0E91-AFAF-70CEA146DEF8}"/>
                </a:ext>
              </a:extLst>
            </p:cNvPr>
            <p:cNvCxnSpPr>
              <a:cxnSpLocks/>
            </p:cNvCxnSpPr>
            <p:nvPr/>
          </p:nvCxnSpPr>
          <p:spPr>
            <a:xfrm>
              <a:off x="3870291" y="3997498"/>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C34DD3DB-A59C-69EB-3E9D-63E6CB059091}"/>
                </a:ext>
              </a:extLst>
            </p:cNvPr>
            <p:cNvCxnSpPr>
              <a:cxnSpLocks/>
            </p:cNvCxnSpPr>
            <p:nvPr/>
          </p:nvCxnSpPr>
          <p:spPr>
            <a:xfrm>
              <a:off x="3870291" y="4562177"/>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AD9B8C40-D061-EE0E-0266-BF83698DEEE2}"/>
                </a:ext>
              </a:extLst>
            </p:cNvPr>
            <p:cNvCxnSpPr>
              <a:cxnSpLocks/>
            </p:cNvCxnSpPr>
            <p:nvPr/>
          </p:nvCxnSpPr>
          <p:spPr>
            <a:xfrm>
              <a:off x="3870291" y="5180710"/>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32" name="Rectangle : coins arrondis 31">
              <a:extLst>
                <a:ext uri="{FF2B5EF4-FFF2-40B4-BE49-F238E27FC236}">
                  <a16:creationId xmlns:a16="http://schemas.microsoft.com/office/drawing/2014/main" id="{37824F55-6585-C33F-C66C-29F11A3D4698}"/>
                </a:ext>
              </a:extLst>
            </p:cNvPr>
            <p:cNvSpPr/>
            <p:nvPr/>
          </p:nvSpPr>
          <p:spPr>
            <a:xfrm>
              <a:off x="2487302" y="5842730"/>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FDD</a:t>
              </a:r>
            </a:p>
          </p:txBody>
        </p:sp>
        <p:sp>
          <p:nvSpPr>
            <p:cNvPr id="33" name="Rectangle : coins arrondis 32">
              <a:extLst>
                <a:ext uri="{FF2B5EF4-FFF2-40B4-BE49-F238E27FC236}">
                  <a16:creationId xmlns:a16="http://schemas.microsoft.com/office/drawing/2014/main" id="{034E514E-AC9C-AA6C-F745-837B7455F22A}"/>
                </a:ext>
              </a:extLst>
            </p:cNvPr>
            <p:cNvSpPr/>
            <p:nvPr/>
          </p:nvSpPr>
          <p:spPr>
            <a:xfrm>
              <a:off x="2487302" y="6436882"/>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TDD</a:t>
              </a:r>
            </a:p>
          </p:txBody>
        </p:sp>
        <p:cxnSp>
          <p:nvCxnSpPr>
            <p:cNvPr id="34" name="Connecteur droit 33">
              <a:extLst>
                <a:ext uri="{FF2B5EF4-FFF2-40B4-BE49-F238E27FC236}">
                  <a16:creationId xmlns:a16="http://schemas.microsoft.com/office/drawing/2014/main" id="{DE407CFE-FA92-C437-C971-AF713AE0737F}"/>
                </a:ext>
              </a:extLst>
            </p:cNvPr>
            <p:cNvCxnSpPr>
              <a:cxnSpLocks/>
            </p:cNvCxnSpPr>
            <p:nvPr/>
          </p:nvCxnSpPr>
          <p:spPr>
            <a:xfrm>
              <a:off x="3990026" y="6271803"/>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7339C3D6-F83F-1F3E-6A30-F7B08EFF617F}"/>
                </a:ext>
              </a:extLst>
            </p:cNvPr>
            <p:cNvCxnSpPr>
              <a:cxnSpLocks/>
            </p:cNvCxnSpPr>
            <p:nvPr/>
          </p:nvCxnSpPr>
          <p:spPr>
            <a:xfrm>
              <a:off x="220461" y="3323891"/>
              <a:ext cx="11616497" cy="0"/>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9C2BC4CC-8582-66FF-A493-C406B462081B}"/>
                </a:ext>
              </a:extLst>
            </p:cNvPr>
            <p:cNvCxnSpPr>
              <a:cxnSpLocks/>
            </p:cNvCxnSpPr>
            <p:nvPr/>
          </p:nvCxnSpPr>
          <p:spPr>
            <a:xfrm>
              <a:off x="0" y="5671602"/>
              <a:ext cx="11616497" cy="0"/>
            </a:xfrm>
            <a:prstGeom prst="line">
              <a:avLst/>
            </a:prstGeom>
            <a:ln>
              <a:prstDash val="solid"/>
            </a:ln>
          </p:spPr>
          <p:style>
            <a:lnRef idx="2">
              <a:schemeClr val="accent1"/>
            </a:lnRef>
            <a:fillRef idx="0">
              <a:schemeClr val="accent1"/>
            </a:fillRef>
            <a:effectRef idx="1">
              <a:schemeClr val="accent1"/>
            </a:effectRef>
            <a:fontRef idx="minor">
              <a:schemeClr val="tx1"/>
            </a:fontRef>
          </p:style>
        </p:cxnSp>
        <p:sp>
          <p:nvSpPr>
            <p:cNvPr id="2" name="Ellipse 1">
              <a:extLst>
                <a:ext uri="{FF2B5EF4-FFF2-40B4-BE49-F238E27FC236}">
                  <a16:creationId xmlns:a16="http://schemas.microsoft.com/office/drawing/2014/main" id="{754E4D29-96F8-102D-8CC1-D42A3E9BA55F}"/>
                </a:ext>
              </a:extLst>
            </p:cNvPr>
            <p:cNvSpPr/>
            <p:nvPr/>
          </p:nvSpPr>
          <p:spPr>
            <a:xfrm>
              <a:off x="4383464" y="2032357"/>
              <a:ext cx="69889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3" name="Ellipse 2">
              <a:extLst>
                <a:ext uri="{FF2B5EF4-FFF2-40B4-BE49-F238E27FC236}">
                  <a16:creationId xmlns:a16="http://schemas.microsoft.com/office/drawing/2014/main" id="{815890C3-33D7-753D-83DA-C1DE90C71612}"/>
                </a:ext>
              </a:extLst>
            </p:cNvPr>
            <p:cNvSpPr/>
            <p:nvPr/>
          </p:nvSpPr>
          <p:spPr>
            <a:xfrm>
              <a:off x="4400026" y="2753637"/>
              <a:ext cx="69889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7" name="Ellipse 6">
              <a:extLst>
                <a:ext uri="{FF2B5EF4-FFF2-40B4-BE49-F238E27FC236}">
                  <a16:creationId xmlns:a16="http://schemas.microsoft.com/office/drawing/2014/main" id="{796AACAB-65C9-090F-5AB3-8EBC56A23C79}"/>
                </a:ext>
              </a:extLst>
            </p:cNvPr>
            <p:cNvSpPr/>
            <p:nvPr/>
          </p:nvSpPr>
          <p:spPr>
            <a:xfrm>
              <a:off x="6345937" y="2762227"/>
              <a:ext cx="69889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21" name="Ellipse 20">
              <a:extLst>
                <a:ext uri="{FF2B5EF4-FFF2-40B4-BE49-F238E27FC236}">
                  <a16:creationId xmlns:a16="http://schemas.microsoft.com/office/drawing/2014/main" id="{34C39065-5900-8BEF-D37B-FC711EA4C1E1}"/>
                </a:ext>
              </a:extLst>
            </p:cNvPr>
            <p:cNvSpPr/>
            <p:nvPr/>
          </p:nvSpPr>
          <p:spPr>
            <a:xfrm>
              <a:off x="9903997" y="2013652"/>
              <a:ext cx="69889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22" name="Ellipse 21">
              <a:extLst>
                <a:ext uri="{FF2B5EF4-FFF2-40B4-BE49-F238E27FC236}">
                  <a16:creationId xmlns:a16="http://schemas.microsoft.com/office/drawing/2014/main" id="{787D3E39-2161-02DC-F1FC-500E0CD38833}"/>
                </a:ext>
              </a:extLst>
            </p:cNvPr>
            <p:cNvSpPr/>
            <p:nvPr/>
          </p:nvSpPr>
          <p:spPr>
            <a:xfrm>
              <a:off x="9903997" y="2708682"/>
              <a:ext cx="69889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50" name="ZoneTexte 49">
              <a:extLst>
                <a:ext uri="{FF2B5EF4-FFF2-40B4-BE49-F238E27FC236}">
                  <a16:creationId xmlns:a16="http://schemas.microsoft.com/office/drawing/2014/main" id="{5ADB9A6B-FE41-B085-8C7F-172636F5C650}"/>
                </a:ext>
              </a:extLst>
            </p:cNvPr>
            <p:cNvSpPr txBox="1"/>
            <p:nvPr/>
          </p:nvSpPr>
          <p:spPr>
            <a:xfrm>
              <a:off x="3926074" y="5249274"/>
              <a:ext cx="1644236" cy="438325"/>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45M </a:t>
              </a:r>
            </a:p>
          </p:txBody>
        </p:sp>
        <p:sp>
          <p:nvSpPr>
            <p:cNvPr id="51" name="ZoneTexte 50">
              <a:extLst>
                <a:ext uri="{FF2B5EF4-FFF2-40B4-BE49-F238E27FC236}">
                  <a16:creationId xmlns:a16="http://schemas.microsoft.com/office/drawing/2014/main" id="{B789D55A-2BFF-023F-7AF7-1301112B5081}"/>
                </a:ext>
              </a:extLst>
            </p:cNvPr>
            <p:cNvSpPr txBox="1"/>
            <p:nvPr/>
          </p:nvSpPr>
          <p:spPr>
            <a:xfrm>
              <a:off x="6521321" y="5279774"/>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50M </a:t>
              </a:r>
            </a:p>
          </p:txBody>
        </p:sp>
        <p:sp>
          <p:nvSpPr>
            <p:cNvPr id="52" name="ZoneTexte 51">
              <a:extLst>
                <a:ext uri="{FF2B5EF4-FFF2-40B4-BE49-F238E27FC236}">
                  <a16:creationId xmlns:a16="http://schemas.microsoft.com/office/drawing/2014/main" id="{3F9C1A55-2DDD-2745-3166-D02300076576}"/>
                </a:ext>
              </a:extLst>
            </p:cNvPr>
            <p:cNvSpPr txBox="1"/>
            <p:nvPr/>
          </p:nvSpPr>
          <p:spPr>
            <a:xfrm>
              <a:off x="9431327" y="5267725"/>
              <a:ext cx="1644236" cy="438325"/>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50M </a:t>
              </a:r>
            </a:p>
          </p:txBody>
        </p:sp>
        <p:sp>
          <p:nvSpPr>
            <p:cNvPr id="53" name="Ellipse 52">
              <a:extLst>
                <a:ext uri="{FF2B5EF4-FFF2-40B4-BE49-F238E27FC236}">
                  <a16:creationId xmlns:a16="http://schemas.microsoft.com/office/drawing/2014/main" id="{F452CF78-F06D-9F35-43CD-69704BEA0AFE}"/>
                </a:ext>
              </a:extLst>
            </p:cNvPr>
            <p:cNvSpPr/>
            <p:nvPr/>
          </p:nvSpPr>
          <p:spPr>
            <a:xfrm>
              <a:off x="4383464" y="5736926"/>
              <a:ext cx="815857"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10M</a:t>
              </a:r>
            </a:p>
          </p:txBody>
        </p:sp>
        <p:sp>
          <p:nvSpPr>
            <p:cNvPr id="54" name="Ellipse 53">
              <a:extLst>
                <a:ext uri="{FF2B5EF4-FFF2-40B4-BE49-F238E27FC236}">
                  <a16:creationId xmlns:a16="http://schemas.microsoft.com/office/drawing/2014/main" id="{1540AEEA-25DF-1A64-1BAD-9BEEE3DB1B55}"/>
                </a:ext>
              </a:extLst>
            </p:cNvPr>
            <p:cNvSpPr/>
            <p:nvPr/>
          </p:nvSpPr>
          <p:spPr>
            <a:xfrm>
              <a:off x="4383464" y="6371001"/>
              <a:ext cx="815857"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100M</a:t>
              </a:r>
            </a:p>
          </p:txBody>
        </p:sp>
        <p:sp>
          <p:nvSpPr>
            <p:cNvPr id="55" name="Ellipse 54">
              <a:extLst>
                <a:ext uri="{FF2B5EF4-FFF2-40B4-BE49-F238E27FC236}">
                  <a16:creationId xmlns:a16="http://schemas.microsoft.com/office/drawing/2014/main" id="{80910A83-BB64-D1AC-0DDB-30DE9915929D}"/>
                </a:ext>
              </a:extLst>
            </p:cNvPr>
            <p:cNvSpPr/>
            <p:nvPr/>
          </p:nvSpPr>
          <p:spPr>
            <a:xfrm>
              <a:off x="7006650" y="6345347"/>
              <a:ext cx="815857"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80M</a:t>
              </a:r>
            </a:p>
          </p:txBody>
        </p:sp>
        <p:sp>
          <p:nvSpPr>
            <p:cNvPr id="56" name="Ellipse 55">
              <a:extLst>
                <a:ext uri="{FF2B5EF4-FFF2-40B4-BE49-F238E27FC236}">
                  <a16:creationId xmlns:a16="http://schemas.microsoft.com/office/drawing/2014/main" id="{2A42DD04-CECE-3BCE-10A0-129A96101BEF}"/>
                </a:ext>
              </a:extLst>
            </p:cNvPr>
            <p:cNvSpPr/>
            <p:nvPr/>
          </p:nvSpPr>
          <p:spPr>
            <a:xfrm>
              <a:off x="9884499" y="5717008"/>
              <a:ext cx="815857"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5M</a:t>
              </a:r>
            </a:p>
          </p:txBody>
        </p:sp>
        <p:sp>
          <p:nvSpPr>
            <p:cNvPr id="57" name="Ellipse 56">
              <a:extLst>
                <a:ext uri="{FF2B5EF4-FFF2-40B4-BE49-F238E27FC236}">
                  <a16:creationId xmlns:a16="http://schemas.microsoft.com/office/drawing/2014/main" id="{38562B22-4684-62B7-2F60-5838E5FC8D06}"/>
                </a:ext>
              </a:extLst>
            </p:cNvPr>
            <p:cNvSpPr/>
            <p:nvPr/>
          </p:nvSpPr>
          <p:spPr>
            <a:xfrm>
              <a:off x="9884499" y="6351083"/>
              <a:ext cx="815857"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70M</a:t>
              </a:r>
            </a:p>
          </p:txBody>
        </p:sp>
        <p:sp>
          <p:nvSpPr>
            <p:cNvPr id="36" name="Ellipse 35">
              <a:extLst>
                <a:ext uri="{FF2B5EF4-FFF2-40B4-BE49-F238E27FC236}">
                  <a16:creationId xmlns:a16="http://schemas.microsoft.com/office/drawing/2014/main" id="{A79EC195-BC8B-1DA1-BC17-296BF4A1293D}"/>
                </a:ext>
              </a:extLst>
            </p:cNvPr>
            <p:cNvSpPr/>
            <p:nvPr/>
          </p:nvSpPr>
          <p:spPr>
            <a:xfrm>
              <a:off x="4278403" y="3436953"/>
              <a:ext cx="920918"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38" name="Ellipse 37">
              <a:extLst>
                <a:ext uri="{FF2B5EF4-FFF2-40B4-BE49-F238E27FC236}">
                  <a16:creationId xmlns:a16="http://schemas.microsoft.com/office/drawing/2014/main" id="{47C4DC85-0C95-B111-531C-B88A2727494A}"/>
                </a:ext>
              </a:extLst>
            </p:cNvPr>
            <p:cNvSpPr/>
            <p:nvPr/>
          </p:nvSpPr>
          <p:spPr>
            <a:xfrm>
              <a:off x="4287733" y="4046888"/>
              <a:ext cx="92091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39" name="Ellipse 38">
              <a:extLst>
                <a:ext uri="{FF2B5EF4-FFF2-40B4-BE49-F238E27FC236}">
                  <a16:creationId xmlns:a16="http://schemas.microsoft.com/office/drawing/2014/main" id="{46906793-EA54-A3B4-0B92-775D4A29F2E5}"/>
                </a:ext>
              </a:extLst>
            </p:cNvPr>
            <p:cNvSpPr/>
            <p:nvPr/>
          </p:nvSpPr>
          <p:spPr>
            <a:xfrm>
              <a:off x="4330932" y="4689820"/>
              <a:ext cx="92091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0" name="Ellipse 39">
              <a:extLst>
                <a:ext uri="{FF2B5EF4-FFF2-40B4-BE49-F238E27FC236}">
                  <a16:creationId xmlns:a16="http://schemas.microsoft.com/office/drawing/2014/main" id="{618A1EDA-D07D-CAC3-D3F7-2E187EDD235B}"/>
                </a:ext>
              </a:extLst>
            </p:cNvPr>
            <p:cNvSpPr/>
            <p:nvPr/>
          </p:nvSpPr>
          <p:spPr>
            <a:xfrm>
              <a:off x="6882981" y="3459416"/>
              <a:ext cx="920918"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41" name="Ellipse 40">
              <a:extLst>
                <a:ext uri="{FF2B5EF4-FFF2-40B4-BE49-F238E27FC236}">
                  <a16:creationId xmlns:a16="http://schemas.microsoft.com/office/drawing/2014/main" id="{BB1596E8-310C-B265-159C-BF926E501DFF}"/>
                </a:ext>
              </a:extLst>
            </p:cNvPr>
            <p:cNvSpPr/>
            <p:nvPr/>
          </p:nvSpPr>
          <p:spPr>
            <a:xfrm>
              <a:off x="6892311" y="4069351"/>
              <a:ext cx="92091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2" name="Ellipse 41">
              <a:extLst>
                <a:ext uri="{FF2B5EF4-FFF2-40B4-BE49-F238E27FC236}">
                  <a16:creationId xmlns:a16="http://schemas.microsoft.com/office/drawing/2014/main" id="{80405A1D-B28A-30BB-A86C-694AB9B3130A}"/>
                </a:ext>
              </a:extLst>
            </p:cNvPr>
            <p:cNvSpPr/>
            <p:nvPr/>
          </p:nvSpPr>
          <p:spPr>
            <a:xfrm>
              <a:off x="6882980" y="4688213"/>
              <a:ext cx="92091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3" name="Ellipse 42">
              <a:extLst>
                <a:ext uri="{FF2B5EF4-FFF2-40B4-BE49-F238E27FC236}">
                  <a16:creationId xmlns:a16="http://schemas.microsoft.com/office/drawing/2014/main" id="{81B69247-F885-7CAC-4934-8F66C0438EEA}"/>
                </a:ext>
              </a:extLst>
            </p:cNvPr>
            <p:cNvSpPr/>
            <p:nvPr/>
          </p:nvSpPr>
          <p:spPr>
            <a:xfrm>
              <a:off x="9810937" y="3445925"/>
              <a:ext cx="920918"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44" name="Ellipse 43">
              <a:extLst>
                <a:ext uri="{FF2B5EF4-FFF2-40B4-BE49-F238E27FC236}">
                  <a16:creationId xmlns:a16="http://schemas.microsoft.com/office/drawing/2014/main" id="{34C34C27-7AFD-DB57-A687-53DA607B18CE}"/>
                </a:ext>
              </a:extLst>
            </p:cNvPr>
            <p:cNvSpPr/>
            <p:nvPr/>
          </p:nvSpPr>
          <p:spPr>
            <a:xfrm>
              <a:off x="9820267" y="4055860"/>
              <a:ext cx="92091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5" name="Ellipse 44">
              <a:extLst>
                <a:ext uri="{FF2B5EF4-FFF2-40B4-BE49-F238E27FC236}">
                  <a16:creationId xmlns:a16="http://schemas.microsoft.com/office/drawing/2014/main" id="{1137DBA6-BD0F-C986-CD3D-8E794D03462D}"/>
                </a:ext>
              </a:extLst>
            </p:cNvPr>
            <p:cNvSpPr/>
            <p:nvPr/>
          </p:nvSpPr>
          <p:spPr>
            <a:xfrm>
              <a:off x="9810936" y="4674722"/>
              <a:ext cx="92091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 name="Ellipse 3">
              <a:extLst>
                <a:ext uri="{FF2B5EF4-FFF2-40B4-BE49-F238E27FC236}">
                  <a16:creationId xmlns:a16="http://schemas.microsoft.com/office/drawing/2014/main" id="{8CC84A93-77C9-000A-6BC0-259A1A917E0C}"/>
                </a:ext>
              </a:extLst>
            </p:cNvPr>
            <p:cNvSpPr/>
            <p:nvPr/>
          </p:nvSpPr>
          <p:spPr>
            <a:xfrm>
              <a:off x="7592949" y="2737132"/>
              <a:ext cx="69889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F2</a:t>
              </a:r>
            </a:p>
          </p:txBody>
        </p:sp>
      </p:grpSp>
      <p:sp>
        <p:nvSpPr>
          <p:cNvPr id="9" name="ZoneTexte 8">
            <a:extLst>
              <a:ext uri="{FF2B5EF4-FFF2-40B4-BE49-F238E27FC236}">
                <a16:creationId xmlns:a16="http://schemas.microsoft.com/office/drawing/2014/main" id="{4F530CC1-8068-9404-DE44-2BAC0B4BF064}"/>
              </a:ext>
            </a:extLst>
          </p:cNvPr>
          <p:cNvSpPr txBox="1"/>
          <p:nvPr/>
        </p:nvSpPr>
        <p:spPr>
          <a:xfrm>
            <a:off x="278379" y="1237115"/>
            <a:ext cx="11775599" cy="1077218"/>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En 3G, les 2 opérateurs (TT, OR) utilisent la bande U2100, tandis que OO exploite également la bande 900 (</a:t>
            </a:r>
            <a:r>
              <a:rPr lang="fr-FR" sz="1600" dirty="0" err="1">
                <a:solidFill>
                  <a:schemeClr val="bg2">
                    <a:lumMod val="25000"/>
                  </a:schemeClr>
                </a:solidFill>
                <a:latin typeface="Aptos Display" panose="020B0004020202020204" pitchFamily="34" charset="0"/>
              </a:rPr>
              <a:t>Refarming</a:t>
            </a:r>
            <a:r>
              <a:rPr lang="fr-FR" sz="1600" dirty="0">
                <a:solidFill>
                  <a:schemeClr val="bg2">
                    <a:lumMod val="25000"/>
                  </a:schemeClr>
                </a:solidFill>
                <a:latin typeface="Aptos Display" panose="020B0004020202020204" pitchFamily="34" charset="0"/>
              </a:rPr>
              <a:t> 3G à planifier avant 2027).</a:t>
            </a:r>
          </a:p>
          <a:p>
            <a:pPr marL="285750" indent="-285750">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En 4G, OO et OR totalisent chacun 50 MHz, soit environ 11% de spectre supplémentaire par rapport à TT.</a:t>
            </a:r>
          </a:p>
          <a:p>
            <a:pPr marL="285750" indent="-285750">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En 5G, OO utilise uniquement la technologie TDD, tandis que TT utilise la FDD à 27,85 %, qui est moins efficace que la TDD.</a:t>
            </a:r>
          </a:p>
        </p:txBody>
      </p:sp>
      <p:sp>
        <p:nvSpPr>
          <p:cNvPr id="47" name="Espace réservé du numéro de diapositive 46">
            <a:extLst>
              <a:ext uri="{FF2B5EF4-FFF2-40B4-BE49-F238E27FC236}">
                <a16:creationId xmlns:a16="http://schemas.microsoft.com/office/drawing/2014/main" id="{82E1F947-FED7-FEB7-EEFF-E6A2FC3C0BF8}"/>
              </a:ext>
            </a:extLst>
          </p:cNvPr>
          <p:cNvSpPr>
            <a:spLocks noGrp="1"/>
          </p:cNvSpPr>
          <p:nvPr>
            <p:ph type="sldNum" sz="quarter" idx="12"/>
          </p:nvPr>
        </p:nvSpPr>
        <p:spPr/>
        <p:txBody>
          <a:bodyPr/>
          <a:lstStyle/>
          <a:p>
            <a:fld id="{B2AD7436-ADBA-43B7-9370-5627ADE4336A}" type="slidenum">
              <a:rPr lang="fr-FR" smtClean="0"/>
              <a:t>34</a:t>
            </a:fld>
            <a:endParaRPr lang="fr-FR" dirty="0"/>
          </a:p>
        </p:txBody>
      </p:sp>
    </p:spTree>
    <p:extLst>
      <p:ext uri="{BB962C8B-B14F-4D97-AF65-F5344CB8AC3E}">
        <p14:creationId xmlns:p14="http://schemas.microsoft.com/office/powerpoint/2010/main" val="3836258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9122589-3127-DB29-97D2-146CB937B29D}"/>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F6DA62A3-6600-7664-B8D4-15396821FB2E}"/>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F8BDB66A-D4E8-610F-BD7E-728B8B658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E1B7F392-0D8B-7431-6E0B-63E1022D0399}"/>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CBC0D91D-80FC-5318-95A5-6DC7D4E996D1}"/>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31B11359-CD07-615C-483A-172D2E60EBDE}"/>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24EC5DF5-473D-813E-9917-4C8EDA5B105D}"/>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457A7474-FD92-82AA-36FF-68CE35D298BC}"/>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42590579-7348-A22A-A52D-F61A703616E6}"/>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C5F52E4F-AFB9-E2F5-8E4D-C0D54A9C0BE3}"/>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6D0DA5C7-0E73-2865-0563-3295C06FAA87}"/>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6CB6F8CC-4559-2508-FE17-4A7231BDBF56}"/>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CB7D8EE6-9E30-B4BA-1EA9-A57127D5BEB9}"/>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6D46FC75-BD1A-CFC0-A791-E0ED4C578871}"/>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C6552CC3-3CA9-5F65-335F-7444040DD686}"/>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147973A3-AAA8-2508-F78D-C885D07A7279}"/>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DA830025-08C6-94E4-7515-EFD456889267}"/>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A1050C87-B1E5-3163-F523-FFE3085912FE}"/>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52E0AC46-BCA1-7108-C154-B9961C5519AB}"/>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4662547B-DF2C-2805-8EEC-17792298266F}"/>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9FC03ED9-8ED4-762E-BBCE-A61C9F6FE790}"/>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EBA3BE42-FC42-9AC0-B882-62E1C0F9E3D5}"/>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9C5B991D-B352-5618-0B73-50C09C1A297E}"/>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80985B6-FE5E-7D6E-4DA5-E6CA6D4CF5A5}"/>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201E57D8-AADF-1DF5-0153-23B43A09088B}"/>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26B27243-1055-7E07-6EBC-E98B6A58A1B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BD58F614-B37F-E6BD-4191-C812DB53830F}"/>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BD9F7109-F267-72A6-C264-6C9F6FCBE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1E130A04-4E28-E551-9EFD-D48D1844E67C}"/>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7D347B1-8126-6B14-FD53-2CCEF0E9E58C}"/>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Conclusion</a:t>
            </a:r>
          </a:p>
        </p:txBody>
      </p:sp>
      <p:pic>
        <p:nvPicPr>
          <p:cNvPr id="4" name="Image 3" descr="Une image contenant noir, obscurité&#10;&#10;Le contenu généré par l’IA peut être incorrect.">
            <a:extLst>
              <a:ext uri="{FF2B5EF4-FFF2-40B4-BE49-F238E27FC236}">
                <a16:creationId xmlns:a16="http://schemas.microsoft.com/office/drawing/2014/main" id="{868F63CF-0BDD-08E7-4D0A-018DF2D31EF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5169" y="2311010"/>
            <a:ext cx="1575613" cy="1575613"/>
          </a:xfrm>
          <a:prstGeom prst="rect">
            <a:avLst/>
          </a:prstGeom>
        </p:spPr>
      </p:pic>
    </p:spTree>
    <p:extLst>
      <p:ext uri="{BB962C8B-B14F-4D97-AF65-F5344CB8AC3E}">
        <p14:creationId xmlns:p14="http://schemas.microsoft.com/office/powerpoint/2010/main" val="2000014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C579-C133-8755-9241-ED41A74888D1}"/>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42F4D15B-86CA-59D2-01D1-E308FF0B5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81788DA-71B9-3B7D-17A8-D232C1EED3CE}"/>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FA0D170-C5F4-3BF0-D8EA-7B2B200EA193}"/>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Conclusion</a:t>
            </a:r>
            <a:endParaRPr lang="fr-FR" sz="2800" dirty="0"/>
          </a:p>
        </p:txBody>
      </p:sp>
      <p:sp>
        <p:nvSpPr>
          <p:cNvPr id="3" name="ZoneTexte 2">
            <a:extLst>
              <a:ext uri="{FF2B5EF4-FFF2-40B4-BE49-F238E27FC236}">
                <a16:creationId xmlns:a16="http://schemas.microsoft.com/office/drawing/2014/main" id="{ADA5FD33-CA05-9E02-26F6-FCD7263278D1}"/>
              </a:ext>
            </a:extLst>
          </p:cNvPr>
          <p:cNvSpPr txBox="1"/>
          <p:nvPr/>
        </p:nvSpPr>
        <p:spPr>
          <a:xfrm>
            <a:off x="198676" y="950136"/>
            <a:ext cx="11480206" cy="5973943"/>
          </a:xfrm>
          <a:prstGeom prst="rect">
            <a:avLst/>
          </a:prstGeom>
          <a:noFill/>
        </p:spPr>
        <p:txBody>
          <a:bodyPr wrap="square">
            <a:spAutoFit/>
          </a:bodyPr>
          <a:lstStyle/>
          <a:p>
            <a:r>
              <a:rPr lang="fr-FR" sz="1500" dirty="0">
                <a:solidFill>
                  <a:schemeClr val="bg2">
                    <a:lumMod val="25000"/>
                  </a:schemeClr>
                </a:solidFill>
                <a:latin typeface="Aptos Display" panose="020B0004020202020204" pitchFamily="34" charset="0"/>
              </a:rPr>
              <a:t>En conclusion, </a:t>
            </a:r>
            <a:r>
              <a:rPr lang="fr-FR" sz="1600" dirty="0">
                <a:solidFill>
                  <a:schemeClr val="bg2">
                    <a:lumMod val="25000"/>
                  </a:schemeClr>
                </a:solidFill>
                <a:latin typeface="Aptos Display" panose="020B0004020202020204" pitchFamily="34" charset="0"/>
              </a:rPr>
              <a:t>pour la région </a:t>
            </a:r>
            <a:r>
              <a:rPr lang="fr-FR" sz="1600" dirty="0" err="1">
                <a:solidFill>
                  <a:schemeClr val="bg2">
                    <a:lumMod val="25000"/>
                  </a:schemeClr>
                </a:solidFill>
                <a:latin typeface="Aptos Display" panose="020B0004020202020204" pitchFamily="34" charset="0"/>
              </a:rPr>
              <a:t>Medenine</a:t>
            </a:r>
            <a:r>
              <a:rPr lang="fr-FR" sz="1500" dirty="0">
                <a:solidFill>
                  <a:schemeClr val="bg2">
                    <a:lumMod val="25000"/>
                  </a:schemeClr>
                </a:solidFill>
                <a:latin typeface="Aptos Display" panose="020B0004020202020204" pitchFamily="34" charset="0"/>
              </a:rPr>
              <a:t>, Tunisie Telecom se positionne en 2eme  place selon la méthodologie de l’INT. Toutefois, en appliquant la méthode de pondération ETSI ainsi que le classement par KPI, TT se classe en 3ᵉ position.</a:t>
            </a:r>
          </a:p>
          <a:p>
            <a:endParaRPr lang="fr-FR" sz="1500" b="1" dirty="0">
              <a:solidFill>
                <a:schemeClr val="bg2">
                  <a:lumMod val="25000"/>
                </a:schemeClr>
              </a:solidFill>
              <a:latin typeface="Aptos Display" panose="020B0004020202020204" pitchFamily="34" charset="0"/>
            </a:endParaRPr>
          </a:p>
          <a:p>
            <a:pPr marL="285750" indent="-285750">
              <a:buClr>
                <a:schemeClr val="bg2">
                  <a:lumMod val="50000"/>
                </a:schemeClr>
              </a:buClr>
              <a:buFont typeface="Wingdings" panose="05000000000000000000" pitchFamily="2" charset="2"/>
              <a:buChar char="Ø"/>
            </a:pPr>
            <a:r>
              <a:rPr lang="fr-FR" sz="1500" b="1" dirty="0">
                <a:solidFill>
                  <a:schemeClr val="bg2">
                    <a:lumMod val="25000"/>
                  </a:schemeClr>
                </a:solidFill>
                <a:latin typeface="Aptos Display" panose="020B0004020202020204" pitchFamily="34" charset="0"/>
              </a:rPr>
              <a:t>Couverture radio : </a:t>
            </a:r>
          </a:p>
          <a:p>
            <a:pPr marL="1200150" lvl="2" indent="-285750">
              <a:lnSpc>
                <a:spcPct val="150000"/>
              </a:lnSpc>
              <a:buClr>
                <a:schemeClr val="bg2">
                  <a:lumMod val="50000"/>
                </a:schemeClr>
              </a:buClr>
              <a:buFont typeface="Wingdings" panose="05000000000000000000" pitchFamily="2" charset="2"/>
              <a:buChar char="ü"/>
            </a:pPr>
            <a:r>
              <a:rPr lang="fr-FR" sz="1600" dirty="0">
                <a:solidFill>
                  <a:schemeClr val="bg2">
                    <a:lumMod val="25000"/>
                  </a:schemeClr>
                </a:solidFill>
                <a:latin typeface="Aptos Display" panose="020B0004020202020204" pitchFamily="34" charset="0"/>
              </a:rPr>
              <a:t>Pour la région </a:t>
            </a:r>
            <a:r>
              <a:rPr lang="fr-FR" sz="1600" dirty="0" err="1">
                <a:solidFill>
                  <a:schemeClr val="bg2">
                    <a:lumMod val="25000"/>
                  </a:schemeClr>
                </a:solidFill>
                <a:latin typeface="Aptos Display" panose="020B0004020202020204" pitchFamily="34" charset="0"/>
              </a:rPr>
              <a:t>Medenine</a:t>
            </a:r>
            <a:r>
              <a:rPr lang="fr-FR" sz="1500" dirty="0">
                <a:solidFill>
                  <a:schemeClr val="bg2">
                    <a:lumMod val="25000"/>
                  </a:schemeClr>
                </a:solidFill>
                <a:latin typeface="Aptos Display" panose="020B0004020202020204" pitchFamily="34" charset="0"/>
              </a:rPr>
              <a:t>, Tunisie Telecom occupe la </a:t>
            </a:r>
            <a:r>
              <a:rPr lang="fr-FR" sz="1500" b="1" dirty="0">
                <a:solidFill>
                  <a:schemeClr val="bg2">
                    <a:lumMod val="25000"/>
                  </a:schemeClr>
                </a:solidFill>
                <a:latin typeface="Aptos Display" panose="020B0004020202020204" pitchFamily="34" charset="0"/>
              </a:rPr>
              <a:t>1ᵉ place </a:t>
            </a:r>
            <a:r>
              <a:rPr lang="fr-FR" sz="1500" dirty="0">
                <a:solidFill>
                  <a:schemeClr val="bg2">
                    <a:lumMod val="25000"/>
                  </a:schemeClr>
                </a:solidFill>
                <a:latin typeface="Aptos Display" panose="020B0004020202020204" pitchFamily="34" charset="0"/>
              </a:rPr>
              <a:t>en couverture </a:t>
            </a:r>
            <a:r>
              <a:rPr lang="fr-FR" sz="1500" b="1" dirty="0">
                <a:solidFill>
                  <a:schemeClr val="bg2">
                    <a:lumMod val="25000"/>
                  </a:schemeClr>
                </a:solidFill>
                <a:latin typeface="Aptos Display" panose="020B0004020202020204" pitchFamily="34" charset="0"/>
              </a:rPr>
              <a:t>2G</a:t>
            </a:r>
            <a:r>
              <a:rPr lang="fr-FR" sz="1500" dirty="0">
                <a:solidFill>
                  <a:schemeClr val="bg2">
                    <a:lumMod val="25000"/>
                  </a:schemeClr>
                </a:solidFill>
                <a:latin typeface="Aptos Display" panose="020B0004020202020204" pitchFamily="34" charset="0"/>
              </a:rPr>
              <a:t> et la </a:t>
            </a:r>
            <a:r>
              <a:rPr lang="fr-FR" sz="1500" b="1" dirty="0">
                <a:solidFill>
                  <a:schemeClr val="bg2">
                    <a:lumMod val="25000"/>
                  </a:schemeClr>
                </a:solidFill>
                <a:latin typeface="Aptos Display" panose="020B0004020202020204" pitchFamily="34" charset="0"/>
              </a:rPr>
              <a:t>3ᵉ place </a:t>
            </a:r>
            <a:r>
              <a:rPr lang="fr-FR" sz="1500" dirty="0">
                <a:solidFill>
                  <a:schemeClr val="bg2">
                    <a:lumMod val="25000"/>
                  </a:schemeClr>
                </a:solidFill>
                <a:latin typeface="Aptos Display" panose="020B0004020202020204" pitchFamily="34" charset="0"/>
              </a:rPr>
              <a:t>en couverture </a:t>
            </a:r>
            <a:r>
              <a:rPr lang="fr-FR" sz="1500" b="1" dirty="0">
                <a:solidFill>
                  <a:schemeClr val="bg2">
                    <a:lumMod val="25000"/>
                  </a:schemeClr>
                </a:solidFill>
                <a:latin typeface="Aptos Display" panose="020B0004020202020204" pitchFamily="34" charset="0"/>
              </a:rPr>
              <a:t>3G</a:t>
            </a:r>
            <a:r>
              <a:rPr lang="fr-FR" sz="1500" dirty="0">
                <a:solidFill>
                  <a:schemeClr val="bg2">
                    <a:lumMod val="25000"/>
                  </a:schemeClr>
                </a:solidFill>
                <a:latin typeface="Aptos Display" panose="020B0004020202020204" pitchFamily="34" charset="0"/>
              </a:rPr>
              <a:t>. En </a:t>
            </a:r>
            <a:r>
              <a:rPr lang="fr-FR" sz="1500" b="1" dirty="0">
                <a:solidFill>
                  <a:schemeClr val="bg2">
                    <a:lumMod val="25000"/>
                  </a:schemeClr>
                </a:solidFill>
                <a:latin typeface="Aptos Display" panose="020B0004020202020204" pitchFamily="34" charset="0"/>
              </a:rPr>
              <a:t>4G</a:t>
            </a:r>
            <a:r>
              <a:rPr lang="fr-FR" sz="1500" dirty="0">
                <a:solidFill>
                  <a:schemeClr val="bg2">
                    <a:lumMod val="25000"/>
                  </a:schemeClr>
                </a:solidFill>
                <a:latin typeface="Aptos Display" panose="020B0004020202020204" pitchFamily="34" charset="0"/>
              </a:rPr>
              <a:t>, sa couverture reste comparable à celle d’</a:t>
            </a:r>
            <a:r>
              <a:rPr lang="fr-FR" sz="1500" dirty="0" err="1">
                <a:solidFill>
                  <a:schemeClr val="bg2">
                    <a:lumMod val="25000"/>
                  </a:schemeClr>
                </a:solidFill>
                <a:latin typeface="Aptos Display" panose="020B0004020202020204" pitchFamily="34" charset="0"/>
              </a:rPr>
              <a:t>Ooredoo</a:t>
            </a:r>
            <a:r>
              <a:rPr lang="fr-FR" sz="1500" dirty="0">
                <a:solidFill>
                  <a:schemeClr val="bg2">
                    <a:lumMod val="25000"/>
                  </a:schemeClr>
                </a:solidFill>
                <a:latin typeface="Aptos Display" panose="020B0004020202020204" pitchFamily="34" charset="0"/>
              </a:rPr>
              <a:t>, Toutefois, </a:t>
            </a:r>
            <a:r>
              <a:rPr lang="fr-FR" sz="1500" dirty="0" err="1">
                <a:solidFill>
                  <a:schemeClr val="bg2">
                    <a:lumMod val="25000"/>
                  </a:schemeClr>
                </a:solidFill>
                <a:latin typeface="Aptos Display" panose="020B0004020202020204" pitchFamily="34" charset="0"/>
              </a:rPr>
              <a:t>Ooredoo</a:t>
            </a:r>
            <a:r>
              <a:rPr lang="fr-FR" sz="1500" dirty="0">
                <a:solidFill>
                  <a:schemeClr val="bg2">
                    <a:lumMod val="25000"/>
                  </a:schemeClr>
                </a:solidFill>
                <a:latin typeface="Aptos Display" panose="020B0004020202020204" pitchFamily="34" charset="0"/>
              </a:rPr>
              <a:t> affiche de meilleures performances en termes de niveau de signal, avec un RSRP moyen de </a:t>
            </a:r>
            <a:r>
              <a:rPr lang="fr-FR" sz="1500" b="1" dirty="0">
                <a:solidFill>
                  <a:schemeClr val="bg2">
                    <a:lumMod val="25000"/>
                  </a:schemeClr>
                </a:solidFill>
                <a:latin typeface="Aptos Display" panose="020B0004020202020204" pitchFamily="34" charset="0"/>
              </a:rPr>
              <a:t>-88,76 dBm </a:t>
            </a:r>
            <a:r>
              <a:rPr lang="fr-FR" sz="1500" dirty="0">
                <a:solidFill>
                  <a:schemeClr val="bg2">
                    <a:lumMod val="25000"/>
                  </a:schemeClr>
                </a:solidFill>
                <a:latin typeface="Aptos Display" panose="020B0004020202020204" pitchFamily="34" charset="0"/>
              </a:rPr>
              <a:t>contre </a:t>
            </a:r>
            <a:r>
              <a:rPr lang="fr-FR" sz="1500" b="1" dirty="0">
                <a:solidFill>
                  <a:schemeClr val="bg2">
                    <a:lumMod val="25000"/>
                  </a:schemeClr>
                </a:solidFill>
                <a:latin typeface="Aptos Display" panose="020B0004020202020204" pitchFamily="34" charset="0"/>
              </a:rPr>
              <a:t>-90,72 dBm </a:t>
            </a:r>
            <a:r>
              <a:rPr lang="fr-FR" sz="1500" dirty="0">
                <a:solidFill>
                  <a:schemeClr val="bg2">
                    <a:lumMod val="25000"/>
                  </a:schemeClr>
                </a:solidFill>
                <a:latin typeface="Aptos Display" panose="020B0004020202020204" pitchFamily="34" charset="0"/>
              </a:rPr>
              <a:t>pour Tunisie Telecom.</a:t>
            </a:r>
          </a:p>
          <a:p>
            <a:pPr marL="1200150" lvl="2" indent="-285750">
              <a:lnSpc>
                <a:spcPct val="150000"/>
              </a:lnSpc>
              <a:buClr>
                <a:schemeClr val="bg2">
                  <a:lumMod val="50000"/>
                </a:schemeClr>
              </a:buClr>
              <a:buFont typeface="Wingdings" panose="05000000000000000000" pitchFamily="2" charset="2"/>
              <a:buChar char="ü"/>
            </a:pPr>
            <a:r>
              <a:rPr lang="fr-FR" sz="1500" dirty="0">
                <a:solidFill>
                  <a:schemeClr val="bg2">
                    <a:lumMod val="25000"/>
                  </a:schemeClr>
                </a:solidFill>
                <a:latin typeface="Aptos Display" panose="020B0004020202020204" pitchFamily="34" charset="0"/>
              </a:rPr>
              <a:t>Tunisie Telecom présente également quelques zones de faible couverture LTE, notamment à </a:t>
            </a:r>
            <a:r>
              <a:rPr lang="fr-FR" sz="1600" dirty="0" err="1">
                <a:solidFill>
                  <a:schemeClr val="bg2">
                    <a:lumMod val="25000"/>
                  </a:schemeClr>
                </a:solidFill>
                <a:latin typeface="Aptos Display" panose="020B0004020202020204" pitchFamily="34" charset="0"/>
              </a:rPr>
              <a:t>à</a:t>
            </a:r>
            <a:r>
              <a:rPr lang="fr-FR" sz="1600" dirty="0">
                <a:solidFill>
                  <a:schemeClr val="bg2">
                    <a:lumMod val="25000"/>
                  </a:schemeClr>
                </a:solidFill>
                <a:latin typeface="Aptos Display" panose="020B0004020202020204" pitchFamily="34" charset="0"/>
              </a:rPr>
              <a:t> Route Ksar </a:t>
            </a:r>
            <a:r>
              <a:rPr lang="fr-FR" sz="1600" dirty="0" err="1">
                <a:solidFill>
                  <a:schemeClr val="bg2">
                    <a:lumMod val="25000"/>
                  </a:schemeClr>
                </a:solidFill>
                <a:latin typeface="Aptos Display" panose="020B0004020202020204" pitchFamily="34" charset="0"/>
              </a:rPr>
              <a:t>Hallouf</a:t>
            </a:r>
            <a:r>
              <a:rPr lang="fr-FR" sz="1600" dirty="0">
                <a:solidFill>
                  <a:schemeClr val="bg2">
                    <a:lumMod val="25000"/>
                  </a:schemeClr>
                </a:solidFill>
                <a:latin typeface="Aptos Display" panose="020B0004020202020204" pitchFamily="34" charset="0"/>
              </a:rPr>
              <a:t>-&gt; </a:t>
            </a:r>
            <a:r>
              <a:rPr lang="fr-FR" sz="1600" dirty="0" err="1">
                <a:solidFill>
                  <a:schemeClr val="bg2">
                    <a:lumMod val="25000"/>
                  </a:schemeClr>
                </a:solidFill>
                <a:latin typeface="Aptos Display" panose="020B0004020202020204" pitchFamily="34" charset="0"/>
              </a:rPr>
              <a:t>Bir</a:t>
            </a:r>
            <a:r>
              <a:rPr lang="fr-FR" sz="1600" dirty="0">
                <a:solidFill>
                  <a:schemeClr val="bg2">
                    <a:lumMod val="25000"/>
                  </a:schemeClr>
                </a:solidFill>
                <a:latin typeface="Aptos Display" panose="020B0004020202020204" pitchFamily="34" charset="0"/>
              </a:rPr>
              <a:t> Soltan, Sidi Makhlouf, Route Battah , zone Touristique </a:t>
            </a:r>
            <a:r>
              <a:rPr lang="fr-FR" sz="1600" dirty="0" err="1">
                <a:solidFill>
                  <a:schemeClr val="bg2">
                    <a:lumMod val="25000"/>
                  </a:schemeClr>
                </a:solidFill>
                <a:latin typeface="Aptos Display" panose="020B0004020202020204" pitchFamily="34" charset="0"/>
              </a:rPr>
              <a:t>Zarzis</a:t>
            </a:r>
            <a:r>
              <a:rPr lang="fr-FR" sz="1600" dirty="0">
                <a:solidFill>
                  <a:schemeClr val="bg2">
                    <a:lumMod val="25000"/>
                  </a:schemeClr>
                </a:solidFill>
                <a:latin typeface="Aptos Display" panose="020B0004020202020204" pitchFamily="34" charset="0"/>
              </a:rPr>
              <a:t>, </a:t>
            </a:r>
            <a:r>
              <a:rPr lang="fr-FR" sz="1600" dirty="0" err="1">
                <a:solidFill>
                  <a:schemeClr val="bg2">
                    <a:lumMod val="25000"/>
                  </a:schemeClr>
                </a:solidFill>
                <a:latin typeface="Aptos Display" panose="020B0004020202020204" pitchFamily="34" charset="0"/>
              </a:rPr>
              <a:t>Chahbania</a:t>
            </a:r>
            <a:r>
              <a:rPr lang="fr-FR" sz="1600" dirty="0">
                <a:solidFill>
                  <a:schemeClr val="bg2">
                    <a:lumMod val="25000"/>
                  </a:schemeClr>
                </a:solidFill>
                <a:latin typeface="Aptos Display" panose="020B0004020202020204" pitchFamily="34" charset="0"/>
              </a:rPr>
              <a:t> RR115, Oued Sefer</a:t>
            </a:r>
            <a:r>
              <a:rPr lang="fr-FR" sz="1500" dirty="0">
                <a:solidFill>
                  <a:schemeClr val="bg2">
                    <a:lumMod val="25000"/>
                  </a:schemeClr>
                </a:solidFill>
                <a:latin typeface="Aptos Display" panose="020B0004020202020204" pitchFamily="34" charset="0"/>
              </a:rPr>
              <a:t>.</a:t>
            </a:r>
          </a:p>
          <a:p>
            <a:pPr marL="285750" indent="-285750">
              <a:lnSpc>
                <a:spcPct val="150000"/>
              </a:lnSpc>
              <a:buClr>
                <a:schemeClr val="bg2">
                  <a:lumMod val="50000"/>
                </a:schemeClr>
              </a:buClr>
              <a:buFont typeface="Wingdings" panose="05000000000000000000" pitchFamily="2" charset="2"/>
              <a:buChar char="Ø"/>
            </a:pPr>
            <a:r>
              <a:rPr lang="fr-FR" sz="1500" b="1" dirty="0">
                <a:solidFill>
                  <a:schemeClr val="bg2">
                    <a:lumMod val="25000"/>
                  </a:schemeClr>
                </a:solidFill>
                <a:latin typeface="Aptos Display" panose="020B0004020202020204" pitchFamily="34" charset="0"/>
              </a:rPr>
              <a:t>Service Voix :</a:t>
            </a:r>
          </a:p>
          <a:p>
            <a:pPr marL="1200150" lvl="2" indent="-285750">
              <a:lnSpc>
                <a:spcPct val="150000"/>
              </a:lnSpc>
              <a:buClr>
                <a:schemeClr val="bg2">
                  <a:lumMod val="50000"/>
                </a:schemeClr>
              </a:buClr>
              <a:buFont typeface="Wingdings" panose="05000000000000000000" pitchFamily="2" charset="2"/>
              <a:buChar char="ü"/>
            </a:pPr>
            <a:r>
              <a:rPr lang="fr-FR" sz="1500" dirty="0">
                <a:solidFill>
                  <a:schemeClr val="bg2">
                    <a:lumMod val="25000"/>
                  </a:schemeClr>
                </a:solidFill>
                <a:latin typeface="Aptos Display" panose="020B0004020202020204" pitchFamily="34" charset="0"/>
              </a:rPr>
              <a:t>Tunisie Telecom présente le plus </a:t>
            </a:r>
            <a:r>
              <a:rPr lang="fr-FR" sz="1600" dirty="0">
                <a:solidFill>
                  <a:schemeClr val="bg2">
                    <a:lumMod val="25000"/>
                  </a:schemeClr>
                </a:solidFill>
                <a:latin typeface="Aptos Display" panose="020B0004020202020204" pitchFamily="34" charset="0"/>
              </a:rPr>
              <a:t>élevé</a:t>
            </a:r>
            <a:r>
              <a:rPr lang="fr-FR" sz="1500" dirty="0">
                <a:solidFill>
                  <a:schemeClr val="bg2">
                    <a:lumMod val="25000"/>
                  </a:schemeClr>
                </a:solidFill>
                <a:latin typeface="Aptos Display" panose="020B0004020202020204" pitchFamily="34" charset="0"/>
              </a:rPr>
              <a:t> taux de call drop (3,9 %),ainsi qu'une qualité vocale et un call setup time inférieurs à ceux des concurrents , l’activation de l’</a:t>
            </a:r>
            <a:r>
              <a:rPr lang="fr-FR" sz="1500" b="1" dirty="0">
                <a:solidFill>
                  <a:schemeClr val="bg2">
                    <a:lumMod val="25000"/>
                  </a:schemeClr>
                </a:solidFill>
                <a:latin typeface="Aptos Display" panose="020B0004020202020204" pitchFamily="34" charset="0"/>
              </a:rPr>
              <a:t>AMR-WB</a:t>
            </a:r>
            <a:r>
              <a:rPr lang="fr-FR" sz="1500" dirty="0">
                <a:solidFill>
                  <a:schemeClr val="bg2">
                    <a:lumMod val="25000"/>
                  </a:schemeClr>
                </a:solidFill>
                <a:latin typeface="Aptos Display" panose="020B0004020202020204" pitchFamily="34" charset="0"/>
              </a:rPr>
              <a:t> et du </a:t>
            </a:r>
            <a:r>
              <a:rPr lang="fr-FR" sz="1500" b="1" dirty="0">
                <a:solidFill>
                  <a:schemeClr val="bg2">
                    <a:lumMod val="25000"/>
                  </a:schemeClr>
                </a:solidFill>
                <a:latin typeface="Aptos Display" panose="020B0004020202020204" pitchFamily="34" charset="0"/>
              </a:rPr>
              <a:t>VOLTE</a:t>
            </a:r>
            <a:r>
              <a:rPr lang="fr-FR" sz="1500" dirty="0">
                <a:solidFill>
                  <a:schemeClr val="bg2">
                    <a:lumMod val="25000"/>
                  </a:schemeClr>
                </a:solidFill>
                <a:latin typeface="Aptos Display" panose="020B0004020202020204" pitchFamily="34" charset="0"/>
              </a:rPr>
              <a:t> est recommandée pour améliorer les performances du service voix.</a:t>
            </a:r>
            <a:endParaRPr lang="fr-FR" sz="1500" b="0" i="0" u="none" strike="noStrike" baseline="0" dirty="0">
              <a:latin typeface="Cambria" panose="02040503050406030204" pitchFamily="18" charset="0"/>
            </a:endParaRPr>
          </a:p>
          <a:p>
            <a:pPr marL="285750" indent="-285750">
              <a:lnSpc>
                <a:spcPct val="150000"/>
              </a:lnSpc>
              <a:buClr>
                <a:schemeClr val="bg2">
                  <a:lumMod val="50000"/>
                </a:schemeClr>
              </a:buClr>
              <a:buFont typeface="Wingdings" panose="05000000000000000000" pitchFamily="2" charset="2"/>
              <a:buChar char="Ø"/>
            </a:pPr>
            <a:r>
              <a:rPr lang="fr-FR" sz="1500" b="1" dirty="0">
                <a:solidFill>
                  <a:schemeClr val="bg2">
                    <a:lumMod val="25000"/>
                  </a:schemeClr>
                </a:solidFill>
                <a:latin typeface="Aptos Display" panose="020B0004020202020204" pitchFamily="34" charset="0"/>
              </a:rPr>
              <a:t>Service data :</a:t>
            </a:r>
          </a:p>
          <a:p>
            <a:pPr marL="1200150" lvl="2" indent="-285750">
              <a:lnSpc>
                <a:spcPct val="150000"/>
              </a:lnSpc>
              <a:buClr>
                <a:schemeClr val="bg2">
                  <a:lumMod val="50000"/>
                </a:schemeClr>
              </a:buClr>
              <a:buFont typeface="Wingdings" panose="05000000000000000000" pitchFamily="2" charset="2"/>
              <a:buChar char="ü"/>
            </a:pPr>
            <a:r>
              <a:rPr lang="fr-FR" sz="1500" b="1" u="sng" dirty="0">
                <a:solidFill>
                  <a:schemeClr val="bg2">
                    <a:lumMod val="25000"/>
                  </a:schemeClr>
                </a:solidFill>
                <a:latin typeface="Aptos Display" panose="020B0004020202020204" pitchFamily="34" charset="0"/>
              </a:rPr>
              <a:t>4G:</a:t>
            </a:r>
            <a:r>
              <a:rPr lang="fr-FR" sz="1500" dirty="0">
                <a:solidFill>
                  <a:schemeClr val="bg2">
                    <a:lumMod val="25000"/>
                  </a:schemeClr>
                </a:solidFill>
                <a:latin typeface="Aptos Display" panose="020B0004020202020204" pitchFamily="34" charset="0"/>
              </a:rPr>
              <a:t> OO affiche un débit moyen 4G supérieur à 30 Mbps (37,93% TT, 66,61% OO, 42,94% OR) au </a:t>
            </a:r>
            <a:r>
              <a:rPr lang="fr-FR" sz="1500" dirty="0" err="1">
                <a:solidFill>
                  <a:schemeClr val="bg2">
                    <a:lumMod val="25000"/>
                  </a:schemeClr>
                </a:solidFill>
                <a:latin typeface="Aptos Display" panose="020B0004020202020204" pitchFamily="34" charset="0"/>
              </a:rPr>
              <a:t>Mednine</a:t>
            </a:r>
            <a:r>
              <a:rPr lang="fr-FR" sz="1500" dirty="0">
                <a:solidFill>
                  <a:schemeClr val="bg2">
                    <a:lumMod val="25000"/>
                  </a:schemeClr>
                </a:solidFill>
                <a:latin typeface="Aptos Display" panose="020B0004020202020204" pitchFamily="34" charset="0"/>
              </a:rPr>
              <a:t>, inférieur aux concurrents, ce qui justifie la nécessité la </a:t>
            </a:r>
            <a:r>
              <a:rPr lang="fr-FR" sz="1500" b="1" dirty="0" err="1">
                <a:solidFill>
                  <a:schemeClr val="bg2">
                    <a:lumMod val="25000"/>
                  </a:schemeClr>
                </a:solidFill>
                <a:latin typeface="Aptos Display" panose="020B0004020202020204" pitchFamily="34" charset="0"/>
              </a:rPr>
              <a:t>refarming</a:t>
            </a:r>
            <a:r>
              <a:rPr lang="fr-FR" sz="1500" b="1" dirty="0">
                <a:solidFill>
                  <a:schemeClr val="bg2">
                    <a:lumMod val="25000"/>
                  </a:schemeClr>
                </a:solidFill>
                <a:latin typeface="Aptos Display" panose="020B0004020202020204" pitchFamily="34" charset="0"/>
              </a:rPr>
              <a:t> de la bande 2100 </a:t>
            </a:r>
            <a:r>
              <a:rPr lang="fr-FR" sz="1500" dirty="0">
                <a:solidFill>
                  <a:schemeClr val="bg2">
                    <a:lumMod val="25000"/>
                  </a:schemeClr>
                </a:solidFill>
                <a:latin typeface="Aptos Display" panose="020B0004020202020204" pitchFamily="34" charset="0"/>
              </a:rPr>
              <a:t>pour améliorer la capacité et les débits.</a:t>
            </a:r>
          </a:p>
          <a:p>
            <a:pPr marL="1200150" lvl="2" indent="-285750">
              <a:lnSpc>
                <a:spcPct val="150000"/>
              </a:lnSpc>
              <a:buClr>
                <a:schemeClr val="bg2">
                  <a:lumMod val="50000"/>
                </a:schemeClr>
              </a:buClr>
              <a:buFont typeface="Wingdings" panose="05000000000000000000" pitchFamily="2" charset="2"/>
              <a:buChar char="ü"/>
            </a:pPr>
            <a:r>
              <a:rPr lang="fr-FR" sz="1500" b="1" u="sng" dirty="0">
                <a:solidFill>
                  <a:schemeClr val="bg2">
                    <a:lumMod val="25000"/>
                  </a:schemeClr>
                </a:solidFill>
                <a:latin typeface="Aptos Display" panose="020B0004020202020204" pitchFamily="34" charset="0"/>
              </a:rPr>
              <a:t>5G: </a:t>
            </a:r>
            <a:r>
              <a:rPr lang="fr-FR" sz="1500" dirty="0">
                <a:solidFill>
                  <a:schemeClr val="bg2">
                    <a:lumMod val="25000"/>
                  </a:schemeClr>
                </a:solidFill>
                <a:latin typeface="Aptos Display" panose="020B0004020202020204" pitchFamily="34" charset="0"/>
              </a:rPr>
              <a:t>Environ 47,96% du trafic data de TT est véhiculé sur la 5G pour la </a:t>
            </a:r>
            <a:r>
              <a:rPr lang="fr-FR" sz="1500" dirty="0" err="1">
                <a:solidFill>
                  <a:schemeClr val="bg2">
                    <a:lumMod val="25000"/>
                  </a:schemeClr>
                </a:solidFill>
                <a:latin typeface="Aptos Display" panose="020B0004020202020204" pitchFamily="34" charset="0"/>
              </a:rPr>
              <a:t>region</a:t>
            </a:r>
            <a:r>
              <a:rPr lang="fr-FR" sz="1500" dirty="0">
                <a:solidFill>
                  <a:schemeClr val="bg2">
                    <a:lumMod val="25000"/>
                  </a:schemeClr>
                </a:solidFill>
                <a:latin typeface="Aptos Display" panose="020B0004020202020204" pitchFamily="34" charset="0"/>
              </a:rPr>
              <a:t> </a:t>
            </a:r>
            <a:r>
              <a:rPr lang="fr-FR" sz="1500" dirty="0" err="1">
                <a:solidFill>
                  <a:schemeClr val="bg2">
                    <a:lumMod val="25000"/>
                  </a:schemeClr>
                </a:solidFill>
                <a:latin typeface="Aptos Display" panose="020B0004020202020204" pitchFamily="34" charset="0"/>
              </a:rPr>
              <a:t>Medenine</a:t>
            </a:r>
            <a:r>
              <a:rPr lang="fr-FR" sz="1500" dirty="0">
                <a:solidFill>
                  <a:schemeClr val="bg2">
                    <a:lumMod val="25000"/>
                  </a:schemeClr>
                </a:solidFill>
                <a:latin typeface="Aptos Display" panose="020B0004020202020204" pitchFamily="34" charset="0"/>
              </a:rPr>
              <a:t>(82,85% OO, 36,23% OR) .</a:t>
            </a:r>
          </a:p>
          <a:p>
            <a:pPr lvl="2">
              <a:lnSpc>
                <a:spcPct val="150000"/>
              </a:lnSpc>
              <a:buClr>
                <a:schemeClr val="bg2">
                  <a:lumMod val="50000"/>
                </a:schemeClr>
              </a:buClr>
            </a:pPr>
            <a:r>
              <a:rPr lang="fr-FR" sz="1500" dirty="0">
                <a:solidFill>
                  <a:schemeClr val="bg2">
                    <a:lumMod val="25000"/>
                  </a:schemeClr>
                </a:solidFill>
                <a:latin typeface="Aptos Display" panose="020B0004020202020204" pitchFamily="34" charset="0"/>
              </a:rPr>
              <a:t>                </a:t>
            </a:r>
            <a:r>
              <a:rPr lang="fr-FR" sz="1500" b="1" dirty="0">
                <a:solidFill>
                  <a:schemeClr val="bg2">
                    <a:lumMod val="25000"/>
                  </a:schemeClr>
                </a:solidFill>
                <a:latin typeface="Aptos Display" panose="020B0004020202020204" pitchFamily="34" charset="0"/>
              </a:rPr>
              <a:t>OO</a:t>
            </a:r>
            <a:r>
              <a:rPr lang="fr-FR" sz="1500" dirty="0">
                <a:solidFill>
                  <a:schemeClr val="bg2">
                    <a:lumMod val="25000"/>
                  </a:schemeClr>
                </a:solidFill>
                <a:latin typeface="Aptos Display" panose="020B0004020202020204" pitchFamily="34" charset="0"/>
              </a:rPr>
              <a:t> déploie exclusivement la technologie </a:t>
            </a:r>
            <a:r>
              <a:rPr lang="fr-FR" sz="1500" b="1" dirty="0">
                <a:solidFill>
                  <a:schemeClr val="bg2">
                    <a:lumMod val="25000"/>
                  </a:schemeClr>
                </a:solidFill>
                <a:latin typeface="Aptos Display" panose="020B0004020202020204" pitchFamily="34" charset="0"/>
              </a:rPr>
              <a:t>TDD pour sa 5G</a:t>
            </a:r>
            <a:r>
              <a:rPr lang="fr-FR" sz="1500" dirty="0">
                <a:solidFill>
                  <a:schemeClr val="bg2">
                    <a:lumMod val="25000"/>
                  </a:schemeClr>
                </a:solidFill>
                <a:latin typeface="Aptos Display" panose="020B0004020202020204" pitchFamily="34" charset="0"/>
              </a:rPr>
              <a:t>, tandis qu’</a:t>
            </a:r>
            <a:r>
              <a:rPr lang="fr-FR" sz="1500" b="1" dirty="0">
                <a:solidFill>
                  <a:schemeClr val="bg2">
                    <a:lumMod val="25000"/>
                  </a:schemeClr>
                </a:solidFill>
                <a:latin typeface="Aptos Display" panose="020B0004020202020204" pitchFamily="34" charset="0"/>
              </a:rPr>
              <a:t>Orange </a:t>
            </a:r>
            <a:r>
              <a:rPr lang="fr-FR" sz="1500" dirty="0">
                <a:solidFill>
                  <a:schemeClr val="bg2">
                    <a:lumMod val="25000"/>
                  </a:schemeClr>
                </a:solidFill>
                <a:latin typeface="Aptos Display" panose="020B0004020202020204" pitchFamily="34" charset="0"/>
              </a:rPr>
              <a:t>utilise le mode </a:t>
            </a:r>
            <a:r>
              <a:rPr lang="fr-FR" sz="1500" b="1" dirty="0">
                <a:solidFill>
                  <a:schemeClr val="bg2">
                    <a:lumMod val="25000"/>
                  </a:schemeClr>
                </a:solidFill>
                <a:latin typeface="Aptos Display" panose="020B0004020202020204" pitchFamily="34" charset="0"/>
              </a:rPr>
              <a:t>TDD sur 81,82 % </a:t>
            </a:r>
            <a:r>
              <a:rPr lang="fr-FR" sz="1500" dirty="0">
                <a:solidFill>
                  <a:schemeClr val="bg2">
                    <a:lumMod val="25000"/>
                  </a:schemeClr>
                </a:solidFill>
                <a:latin typeface="Aptos Display" panose="020B0004020202020204" pitchFamily="34" charset="0"/>
              </a:rPr>
              <a:t>de son  spectre 5G et </a:t>
            </a:r>
            <a:r>
              <a:rPr lang="fr-FR" sz="1500" b="1" dirty="0">
                <a:solidFill>
                  <a:schemeClr val="bg2">
                    <a:lumMod val="25000"/>
                  </a:schemeClr>
                </a:solidFill>
                <a:latin typeface="Aptos Display" panose="020B0004020202020204" pitchFamily="34" charset="0"/>
              </a:rPr>
              <a:t>TT </a:t>
            </a:r>
            <a:r>
              <a:rPr lang="fr-FR" sz="1500" dirty="0">
                <a:solidFill>
                  <a:schemeClr val="bg2">
                    <a:lumMod val="25000"/>
                  </a:schemeClr>
                </a:solidFill>
                <a:latin typeface="Aptos Display" panose="020B0004020202020204" pitchFamily="34" charset="0"/>
              </a:rPr>
              <a:t>sur </a:t>
            </a:r>
            <a:r>
              <a:rPr lang="fr-FR" sz="1500" b="1" dirty="0">
                <a:solidFill>
                  <a:schemeClr val="bg2">
                    <a:lumMod val="25000"/>
                  </a:schemeClr>
                </a:solidFill>
                <a:latin typeface="Aptos Display" panose="020B0004020202020204" pitchFamily="34" charset="0"/>
              </a:rPr>
              <a:t>52,51 %.</a:t>
            </a:r>
            <a:endParaRPr lang="fr-FR" sz="1500" b="1" i="0" u="none" strike="noStrike" baseline="0" dirty="0">
              <a:latin typeface="Cambria" panose="02040503050406030204" pitchFamily="18" charset="0"/>
            </a:endParaRPr>
          </a:p>
        </p:txBody>
      </p:sp>
      <p:pic>
        <p:nvPicPr>
          <p:cNvPr id="2" name="Image 1" descr="Une image contenant capture d’écran, conception&#10;&#10;Le contenu généré par l’IA peut être incorrect.">
            <a:extLst>
              <a:ext uri="{FF2B5EF4-FFF2-40B4-BE49-F238E27FC236}">
                <a16:creationId xmlns:a16="http://schemas.microsoft.com/office/drawing/2014/main" id="{B4D44E87-1923-EC2E-2DE8-2829878DB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2025" y="5965051"/>
            <a:ext cx="391299" cy="391299"/>
          </a:xfrm>
          <a:prstGeom prst="rect">
            <a:avLst/>
          </a:prstGeom>
        </p:spPr>
      </p:pic>
      <p:pic>
        <p:nvPicPr>
          <p:cNvPr id="4" name="Image 3" descr="Une image contenant conception&#10;&#10;Le contenu généré par l’IA peut être incorrect.">
            <a:extLst>
              <a:ext uri="{FF2B5EF4-FFF2-40B4-BE49-F238E27FC236}">
                <a16:creationId xmlns:a16="http://schemas.microsoft.com/office/drawing/2014/main" id="{8C81B599-05BA-F56E-7E02-314A3CCFAAA5}"/>
              </a:ext>
            </a:extLst>
          </p:cNvPr>
          <p:cNvPicPr>
            <a:picLocks noChangeAspect="1"/>
          </p:cNvPicPr>
          <p:nvPr/>
        </p:nvPicPr>
        <p:blipFill>
          <a:blip r:embed="rId5"/>
          <a:stretch>
            <a:fillRect/>
          </a:stretch>
        </p:blipFill>
        <p:spPr>
          <a:xfrm>
            <a:off x="11481814" y="1434393"/>
            <a:ext cx="488405" cy="473454"/>
          </a:xfrm>
          <a:prstGeom prst="rect">
            <a:avLst/>
          </a:prstGeom>
        </p:spPr>
      </p:pic>
      <p:pic>
        <p:nvPicPr>
          <p:cNvPr id="6" name="Image 5" descr="Une image contenant conception&#10;&#10;Le contenu généré par l’IA peut être incorrect.">
            <a:extLst>
              <a:ext uri="{FF2B5EF4-FFF2-40B4-BE49-F238E27FC236}">
                <a16:creationId xmlns:a16="http://schemas.microsoft.com/office/drawing/2014/main" id="{1F7A38F6-19CC-FE36-A2C4-D4C2E14E6A50}"/>
              </a:ext>
            </a:extLst>
          </p:cNvPr>
          <p:cNvPicPr>
            <a:picLocks noChangeAspect="1"/>
          </p:cNvPicPr>
          <p:nvPr/>
        </p:nvPicPr>
        <p:blipFill>
          <a:blip r:embed="rId5"/>
          <a:stretch>
            <a:fillRect/>
          </a:stretch>
        </p:blipFill>
        <p:spPr>
          <a:xfrm>
            <a:off x="394325" y="5942948"/>
            <a:ext cx="488405" cy="473454"/>
          </a:xfrm>
          <a:prstGeom prst="rect">
            <a:avLst/>
          </a:prstGeom>
        </p:spPr>
      </p:pic>
      <p:sp>
        <p:nvSpPr>
          <p:cNvPr id="8" name="Espace réservé du numéro de diapositive 7">
            <a:extLst>
              <a:ext uri="{FF2B5EF4-FFF2-40B4-BE49-F238E27FC236}">
                <a16:creationId xmlns:a16="http://schemas.microsoft.com/office/drawing/2014/main" id="{EA7D1199-9925-C4D3-8449-11136EE2E4CC}"/>
              </a:ext>
            </a:extLst>
          </p:cNvPr>
          <p:cNvSpPr>
            <a:spLocks noGrp="1"/>
          </p:cNvSpPr>
          <p:nvPr>
            <p:ph type="sldNum" sz="quarter" idx="12"/>
          </p:nvPr>
        </p:nvSpPr>
        <p:spPr/>
        <p:txBody>
          <a:bodyPr/>
          <a:lstStyle/>
          <a:p>
            <a:fld id="{B2AD7436-ADBA-43B7-9370-5627ADE4336A}" type="slidenum">
              <a:rPr lang="fr-FR" smtClean="0"/>
              <a:t>36</a:t>
            </a:fld>
            <a:endParaRPr lang="fr-FR" dirty="0"/>
          </a:p>
        </p:txBody>
      </p:sp>
    </p:spTree>
    <p:extLst>
      <p:ext uri="{BB962C8B-B14F-4D97-AF65-F5344CB8AC3E}">
        <p14:creationId xmlns:p14="http://schemas.microsoft.com/office/powerpoint/2010/main" val="4188014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2DE5731-4F48-099C-2A10-5FB6E2072FE1}"/>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39AB6AD6-6A9A-E140-9FBE-34F570004618}"/>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BD136498-6081-97D4-5D25-ABD7350A9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9FBDFCFE-8E08-A53F-112E-65741F3E2A6C}"/>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D3EA937A-2882-6736-8D6F-55A7ADDFA5AA}"/>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1FAE07C4-0F53-0785-2DEC-7993022D3033}"/>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4E2A0CA9-48B2-3576-47EF-C671119E8365}"/>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2AB850CC-B928-82A4-800B-74B49DAF652B}"/>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B2C86146-CF18-1B49-219F-363E3E4E618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8E8B669E-3478-41FE-F4D8-722DB1512525}"/>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A3762F24-E30E-82D9-015C-CD04F213A6D6}"/>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F243C56E-376D-63CB-E8D4-58FCD35EDC03}"/>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B0DAD364-6459-05F8-EDC3-E6034A4A5543}"/>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A503F9DE-63F2-E16D-3760-E048EDD47841}"/>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E4D293E4-0E76-9C1F-B0A5-658038DCE743}"/>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9D31B040-D16F-6C73-FF4C-AD935C29FCAD}"/>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18861942-E967-6CFF-4E42-7B14BCFFBABF}"/>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F01F90E0-BFB1-9275-416A-BE675415D15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03664A03-6706-04C0-46AD-A7481C88D11D}"/>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0031CB9E-7A76-A1B6-BAC1-8A6D56AC9FB6}"/>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21B937F4-9FD2-A74B-FE91-A18FEE79CD84}"/>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63AEC949-7FB4-6B17-39B4-BBEB35D85D29}"/>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F39052A9-E353-3319-231F-85EF64D373CF}"/>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CA851D20-D514-DFBD-4A2C-DB903CA15595}"/>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B7A94707-7AAF-CFF0-6D84-13D79D44B6E1}"/>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BA1678ED-62F6-5AD6-744B-1AD239D2D002}"/>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E9CFE3A5-E969-D686-5BA7-A7329F4D3271}"/>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84F08629-F4B9-3612-B8DF-F31DAA50F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5259DA-CACA-2E58-F511-A3BA49DA51B8}"/>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18C64B1-7BBC-2B70-6E9F-71D7751D52E2}"/>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Plan d’action</a:t>
            </a:r>
          </a:p>
        </p:txBody>
      </p:sp>
      <p:pic>
        <p:nvPicPr>
          <p:cNvPr id="7" name="Image 6">
            <a:extLst>
              <a:ext uri="{FF2B5EF4-FFF2-40B4-BE49-F238E27FC236}">
                <a16:creationId xmlns:a16="http://schemas.microsoft.com/office/drawing/2014/main" id="{7A03504C-08AD-EC05-7A4D-ABF18441218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313" y="2327355"/>
            <a:ext cx="1646312" cy="1646312"/>
          </a:xfrm>
          <a:prstGeom prst="rect">
            <a:avLst/>
          </a:prstGeom>
        </p:spPr>
      </p:pic>
    </p:spTree>
    <p:extLst>
      <p:ext uri="{BB962C8B-B14F-4D97-AF65-F5344CB8AC3E}">
        <p14:creationId xmlns:p14="http://schemas.microsoft.com/office/powerpoint/2010/main" val="3194594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9DB9B-B3F5-53DD-4932-BDEDBE41198A}"/>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F66E2BC-C59D-ADB6-83E1-B88B93B46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0F4D20F-763E-92D4-73BC-FF33755EAFE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06C511B-979C-FFC3-80F0-250E8736558C}"/>
              </a:ext>
            </a:extLst>
          </p:cNvPr>
          <p:cNvSpPr txBox="1"/>
          <p:nvPr/>
        </p:nvSpPr>
        <p:spPr>
          <a:xfrm>
            <a:off x="839755" y="12020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Plan d’action</a:t>
            </a:r>
            <a:endParaRPr lang="fr-FR" sz="2800" dirty="0"/>
          </a:p>
        </p:txBody>
      </p:sp>
      <p:sp>
        <p:nvSpPr>
          <p:cNvPr id="3" name="ZoneTexte 2">
            <a:extLst>
              <a:ext uri="{FF2B5EF4-FFF2-40B4-BE49-F238E27FC236}">
                <a16:creationId xmlns:a16="http://schemas.microsoft.com/office/drawing/2014/main" id="{14DED5DD-379A-2D04-9A20-D4A02E5B7287}"/>
              </a:ext>
            </a:extLst>
          </p:cNvPr>
          <p:cNvSpPr txBox="1"/>
          <p:nvPr/>
        </p:nvSpPr>
        <p:spPr>
          <a:xfrm>
            <a:off x="183254" y="1024508"/>
            <a:ext cx="11885101" cy="646331"/>
          </a:xfrm>
          <a:prstGeom prst="rect">
            <a:avLst/>
          </a:prstGeom>
          <a:noFill/>
        </p:spPr>
        <p:txBody>
          <a:bodyPr wrap="square">
            <a:spAutoFit/>
          </a:bodyPr>
          <a:lstStyle>
            <a:defPPr>
              <a:defRPr lang="fr-FR"/>
            </a:defPPr>
            <a:lvl1pPr marL="285750" indent="-285750">
              <a:buClr>
                <a:schemeClr val="bg1">
                  <a:lumMod val="50000"/>
                </a:schemeClr>
              </a:buClr>
              <a:buFont typeface="Wingdings" panose="05000000000000000000" pitchFamily="2" charset="2"/>
              <a:buChar char="Ø"/>
              <a:defRPr>
                <a:solidFill>
                  <a:schemeClr val="bg2">
                    <a:lumMod val="25000"/>
                  </a:schemeClr>
                </a:solidFill>
                <a:latin typeface="Aptos Display" panose="020B0004020202020204" pitchFamily="34" charset="0"/>
              </a:defRPr>
            </a:lvl1pPr>
          </a:lstStyle>
          <a:p>
            <a:r>
              <a:rPr lang="fr-FR" i="1" dirty="0"/>
              <a:t>Les actions proposées visent à améliorer la dominance radio ,à renforcer la couverture et à optimiser les indicateurs de qualité de service.</a:t>
            </a:r>
            <a:endParaRPr lang="fr-FR" dirty="0"/>
          </a:p>
        </p:txBody>
      </p:sp>
      <p:graphicFrame>
        <p:nvGraphicFramePr>
          <p:cNvPr id="4" name="Tableau 3">
            <a:extLst>
              <a:ext uri="{FF2B5EF4-FFF2-40B4-BE49-F238E27FC236}">
                <a16:creationId xmlns:a16="http://schemas.microsoft.com/office/drawing/2014/main" id="{4EDD7C20-3037-608F-E384-D027505083C6}"/>
              </a:ext>
            </a:extLst>
          </p:cNvPr>
          <p:cNvGraphicFramePr>
            <a:graphicFrameLocks noGrp="1"/>
          </p:cNvGraphicFramePr>
          <p:nvPr>
            <p:extLst>
              <p:ext uri="{D42A27DB-BD31-4B8C-83A1-F6EECF244321}">
                <p14:modId xmlns:p14="http://schemas.microsoft.com/office/powerpoint/2010/main" val="1558879164"/>
              </p:ext>
            </p:extLst>
          </p:nvPr>
        </p:nvGraphicFramePr>
        <p:xfrm>
          <a:off x="976876" y="2128039"/>
          <a:ext cx="9984597" cy="3134360"/>
        </p:xfrm>
        <a:graphic>
          <a:graphicData uri="http://schemas.openxmlformats.org/drawingml/2006/table">
            <a:tbl>
              <a:tblPr firstRow="1" bandRow="1">
                <a:tableStyleId>{5C22544A-7EE6-4342-B048-85BDC9FD1C3A}</a:tableStyleId>
              </a:tblPr>
              <a:tblGrid>
                <a:gridCol w="987246">
                  <a:extLst>
                    <a:ext uri="{9D8B030D-6E8A-4147-A177-3AD203B41FA5}">
                      <a16:colId xmlns:a16="http://schemas.microsoft.com/office/drawing/2014/main" val="3626099895"/>
                    </a:ext>
                  </a:extLst>
                </a:gridCol>
                <a:gridCol w="4126127">
                  <a:extLst>
                    <a:ext uri="{9D8B030D-6E8A-4147-A177-3AD203B41FA5}">
                      <a16:colId xmlns:a16="http://schemas.microsoft.com/office/drawing/2014/main" val="2735693286"/>
                    </a:ext>
                  </a:extLst>
                </a:gridCol>
                <a:gridCol w="4871224">
                  <a:extLst>
                    <a:ext uri="{9D8B030D-6E8A-4147-A177-3AD203B41FA5}">
                      <a16:colId xmlns:a16="http://schemas.microsoft.com/office/drawing/2014/main" val="2322580651"/>
                    </a:ext>
                  </a:extLst>
                </a:gridCol>
              </a:tblGrid>
              <a:tr h="370840">
                <a:tc>
                  <a:txBody>
                    <a:bodyPr/>
                    <a:lstStyle/>
                    <a:p>
                      <a:endParaRPr lang="fr-FR"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algn="ctr"/>
                      <a:r>
                        <a:rPr lang="fr-FR" dirty="0"/>
                        <a:t>Action</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tc>
                  <a:txBody>
                    <a:bodyPr/>
                    <a:lstStyle/>
                    <a:p>
                      <a:pPr algn="ctr"/>
                      <a:r>
                        <a:rPr lang="fr-FR" dirty="0"/>
                        <a:t>Détails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50000"/>
                        <a:lumOff val="50000"/>
                      </a:schemeClr>
                    </a:solidFill>
                  </a:tcPr>
                </a:tc>
                <a:extLst>
                  <a:ext uri="{0D108BD9-81ED-4DB2-BD59-A6C34878D82A}">
                    <a16:rowId xmlns:a16="http://schemas.microsoft.com/office/drawing/2014/main" val="1131464603"/>
                  </a:ext>
                </a:extLst>
              </a:tr>
              <a:tr h="370840">
                <a:tc>
                  <a:txBody>
                    <a:bodyPr/>
                    <a:lstStyle/>
                    <a:p>
                      <a:pPr algn="ctr"/>
                      <a:r>
                        <a:rPr lang="fr-FR" dirty="0"/>
                        <a:t>1</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Généraliser la 5G TDD</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Objectif: Meilleur débit et capacité data</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3820606"/>
                  </a:ext>
                </a:extLst>
              </a:tr>
              <a:tr h="370840">
                <a:tc>
                  <a:txBody>
                    <a:bodyPr/>
                    <a:lstStyle/>
                    <a:p>
                      <a:pPr algn="ctr"/>
                      <a:r>
                        <a:rPr lang="fr-FR" dirty="0"/>
                        <a:t>2</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Lancement VOLTE</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Objectif: Meilleur qualité vocale et switch off 3G</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5164290"/>
                  </a:ext>
                </a:extLst>
              </a:tr>
              <a:tr h="370840">
                <a:tc>
                  <a:txBody>
                    <a:bodyPr/>
                    <a:lstStyle/>
                    <a:p>
                      <a:pPr algn="ctr"/>
                      <a:r>
                        <a:rPr lang="fr-FR" dirty="0"/>
                        <a:t>3</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Activation de deux Features</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fr-FR" sz="1800" i="0" kern="1200" dirty="0">
                          <a:solidFill>
                            <a:schemeClr val="bg2">
                              <a:lumMod val="25000"/>
                            </a:schemeClr>
                          </a:solidFill>
                          <a:latin typeface="Aptos Display" panose="020B0004020202020204" pitchFamily="34" charset="0"/>
                          <a:ea typeface="+mn-ea"/>
                          <a:cs typeface="+mn-cs"/>
                        </a:rPr>
                        <a:t>-HD Voice</a:t>
                      </a:r>
                    </a:p>
                    <a:p>
                      <a:pPr algn="l"/>
                      <a:r>
                        <a:rPr lang="fr-FR" sz="1800" i="0" kern="1200" dirty="0">
                          <a:solidFill>
                            <a:schemeClr val="bg2">
                              <a:lumMod val="25000"/>
                            </a:schemeClr>
                          </a:solidFill>
                          <a:latin typeface="Aptos Display" panose="020B0004020202020204" pitchFamily="34" charset="0"/>
                          <a:ea typeface="+mn-ea"/>
                          <a:cs typeface="+mn-cs"/>
                        </a:rPr>
                        <a:t>-DSS 4G/5G (partage de spectre)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4620028"/>
                  </a:ext>
                </a:extLst>
              </a:tr>
              <a:tr h="370840">
                <a:tc>
                  <a:txBody>
                    <a:bodyPr/>
                    <a:lstStyle/>
                    <a:p>
                      <a:pPr algn="ctr"/>
                      <a:r>
                        <a:rPr lang="fr-FR" dirty="0"/>
                        <a:t>5</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kern="1200" dirty="0">
                          <a:solidFill>
                            <a:schemeClr val="bg2">
                              <a:lumMod val="25000"/>
                            </a:schemeClr>
                          </a:solidFill>
                          <a:latin typeface="Aptos Display" panose="020B0004020202020204" pitchFamily="34" charset="0"/>
                          <a:ea typeface="+mn-ea"/>
                          <a:cs typeface="+mn-cs"/>
                        </a:rPr>
                        <a:t>Ajout secteur/Site</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Zone ksar el </a:t>
                      </a:r>
                      <a:r>
                        <a:rPr lang="fr-FR" sz="1800" i="0" kern="1200" dirty="0" err="1">
                          <a:solidFill>
                            <a:schemeClr val="bg2">
                              <a:lumMod val="25000"/>
                            </a:schemeClr>
                          </a:solidFill>
                          <a:latin typeface="Aptos Display" panose="020B0004020202020204" pitchFamily="34" charset="0"/>
                          <a:ea typeface="+mn-ea"/>
                          <a:cs typeface="+mn-cs"/>
                        </a:rPr>
                        <a:t>mhadha</a:t>
                      </a:r>
                      <a:r>
                        <a:rPr lang="fr-FR" sz="1800" i="0" kern="1200" dirty="0">
                          <a:solidFill>
                            <a:schemeClr val="bg2">
                              <a:lumMod val="25000"/>
                            </a:schemeClr>
                          </a:solidFill>
                          <a:latin typeface="Aptos Display" panose="020B0004020202020204" pitchFamily="34" charset="0"/>
                          <a:ea typeface="+mn-ea"/>
                          <a:cs typeface="+mn-cs"/>
                        </a:rPr>
                        <a:t>(site),</a:t>
                      </a:r>
                      <a:r>
                        <a:rPr lang="fr-FR" dirty="0"/>
                        <a:t> </a:t>
                      </a:r>
                      <a:r>
                        <a:rPr lang="fr-FR" sz="1800" i="0" kern="1200" dirty="0">
                          <a:solidFill>
                            <a:schemeClr val="bg2">
                              <a:lumMod val="25000"/>
                            </a:schemeClr>
                          </a:solidFill>
                          <a:latin typeface="Aptos Display" panose="020B0004020202020204" pitchFamily="34" charset="0"/>
                          <a:ea typeface="+mn-ea"/>
                          <a:cs typeface="+mn-cs"/>
                        </a:rPr>
                        <a:t>axe routier entre Ksar </a:t>
                      </a:r>
                      <a:r>
                        <a:rPr lang="fr-FR" sz="1800" i="0" kern="1200" dirty="0" err="1">
                          <a:solidFill>
                            <a:schemeClr val="bg2">
                              <a:lumMod val="25000"/>
                            </a:schemeClr>
                          </a:solidFill>
                          <a:latin typeface="Aptos Display" panose="020B0004020202020204" pitchFamily="34" charset="0"/>
                          <a:ea typeface="+mn-ea"/>
                          <a:cs typeface="+mn-cs"/>
                        </a:rPr>
                        <a:t>Hallouf</a:t>
                      </a:r>
                      <a:r>
                        <a:rPr lang="fr-FR" sz="1800" i="0" kern="1200" dirty="0">
                          <a:solidFill>
                            <a:schemeClr val="bg2">
                              <a:lumMod val="25000"/>
                            </a:schemeClr>
                          </a:solidFill>
                          <a:latin typeface="Aptos Display" panose="020B0004020202020204" pitchFamily="34" charset="0"/>
                          <a:ea typeface="+mn-ea"/>
                          <a:cs typeface="+mn-cs"/>
                        </a:rPr>
                        <a:t> et Beni </a:t>
                      </a:r>
                      <a:r>
                        <a:rPr lang="fr-FR" sz="1800" i="0" kern="1200" dirty="0" err="1">
                          <a:solidFill>
                            <a:schemeClr val="bg2">
                              <a:lumMod val="25000"/>
                            </a:schemeClr>
                          </a:solidFill>
                          <a:latin typeface="Aptos Display" panose="020B0004020202020204" pitchFamily="34" charset="0"/>
                          <a:ea typeface="+mn-ea"/>
                          <a:cs typeface="+mn-cs"/>
                        </a:rPr>
                        <a:t>Khedache</a:t>
                      </a:r>
                      <a:r>
                        <a:rPr lang="fr-FR" sz="1800" i="0" kern="1200" dirty="0">
                          <a:solidFill>
                            <a:schemeClr val="bg2">
                              <a:lumMod val="25000"/>
                            </a:schemeClr>
                          </a:solidFill>
                          <a:latin typeface="Aptos Display" panose="020B0004020202020204" pitchFamily="34" charset="0"/>
                          <a:ea typeface="+mn-ea"/>
                          <a:cs typeface="+mn-cs"/>
                        </a:rPr>
                        <a:t> </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40084681"/>
                  </a:ext>
                </a:extLst>
              </a:tr>
              <a:tr h="370840">
                <a:tc>
                  <a:txBody>
                    <a:bodyPr/>
                    <a:lstStyle/>
                    <a:p>
                      <a:pPr algn="ctr"/>
                      <a:r>
                        <a:rPr lang="fr-FR" dirty="0"/>
                        <a:t>6</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Ajout Répéteur</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800" i="0" kern="1200" dirty="0" err="1">
                          <a:solidFill>
                            <a:schemeClr val="bg2">
                              <a:lumMod val="25000"/>
                            </a:schemeClr>
                          </a:solidFill>
                          <a:latin typeface="Aptos Display" panose="020B0004020202020204" pitchFamily="34" charset="0"/>
                          <a:ea typeface="+mn-ea"/>
                          <a:cs typeface="+mn-cs"/>
                        </a:rPr>
                        <a:t>Toujene</a:t>
                      </a:r>
                      <a:r>
                        <a:rPr lang="fr-FR" sz="1800" i="0" kern="1200" dirty="0">
                          <a:solidFill>
                            <a:schemeClr val="bg2">
                              <a:lumMod val="25000"/>
                            </a:schemeClr>
                          </a:solidFill>
                          <a:latin typeface="Aptos Display" panose="020B0004020202020204" pitchFamily="34" charset="0"/>
                          <a:ea typeface="+mn-ea"/>
                          <a:cs typeface="+mn-cs"/>
                        </a:rPr>
                        <a:t>, </a:t>
                      </a:r>
                      <a:r>
                        <a:rPr lang="fr-FR" sz="1800" i="0" kern="1200" dirty="0" err="1">
                          <a:solidFill>
                            <a:schemeClr val="bg2">
                              <a:lumMod val="25000"/>
                            </a:schemeClr>
                          </a:solidFill>
                          <a:latin typeface="Aptos Display" panose="020B0004020202020204" pitchFamily="34" charset="0"/>
                          <a:ea typeface="+mn-ea"/>
                          <a:cs typeface="+mn-cs"/>
                        </a:rPr>
                        <a:t>Dkhilet</a:t>
                      </a:r>
                      <a:r>
                        <a:rPr lang="fr-FR" sz="1800" i="0" kern="1200" dirty="0">
                          <a:solidFill>
                            <a:schemeClr val="bg2">
                              <a:lumMod val="25000"/>
                            </a:schemeClr>
                          </a:solidFill>
                          <a:latin typeface="Aptos Display" panose="020B0004020202020204" pitchFamily="34" charset="0"/>
                          <a:ea typeface="+mn-ea"/>
                          <a:cs typeface="+mn-cs"/>
                        </a:rPr>
                        <a:t> </a:t>
                      </a:r>
                      <a:r>
                        <a:rPr lang="fr-FR" sz="1800" i="0" kern="1200" dirty="0" err="1">
                          <a:solidFill>
                            <a:schemeClr val="bg2">
                              <a:lumMod val="25000"/>
                            </a:schemeClr>
                          </a:solidFill>
                          <a:latin typeface="Aptos Display" panose="020B0004020202020204" pitchFamily="34" charset="0"/>
                          <a:ea typeface="+mn-ea"/>
                          <a:cs typeface="+mn-cs"/>
                        </a:rPr>
                        <a:t>Toujene</a:t>
                      </a:r>
                      <a:endParaRPr lang="fr-FR" sz="1800" i="0" kern="1200" dirty="0">
                        <a:solidFill>
                          <a:schemeClr val="bg2">
                            <a:lumMod val="25000"/>
                          </a:schemeClr>
                        </a:solidFill>
                        <a:latin typeface="Aptos Display" panose="020B0004020202020204" pitchFamily="34" charset="0"/>
                        <a:ea typeface="+mn-ea"/>
                        <a:cs typeface="+mn-cs"/>
                      </a:endParaRP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99897112"/>
                  </a:ext>
                </a:extLst>
              </a:tr>
              <a:tr h="370840">
                <a:tc>
                  <a:txBody>
                    <a:bodyPr/>
                    <a:lstStyle/>
                    <a:p>
                      <a:pPr algn="ctr"/>
                      <a:r>
                        <a:rPr lang="fr-FR" dirty="0"/>
                        <a:t>7</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a:solidFill>
                            <a:schemeClr val="bg2">
                              <a:lumMod val="25000"/>
                            </a:schemeClr>
                          </a:solidFill>
                          <a:latin typeface="Aptos Display" panose="020B0004020202020204" pitchFamily="34" charset="0"/>
                          <a:ea typeface="+mn-ea"/>
                          <a:cs typeface="+mn-cs"/>
                        </a:rPr>
                        <a:t>Augmenter le spectre 4G</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i="0" kern="1200" dirty="0" err="1">
                          <a:solidFill>
                            <a:schemeClr val="bg2">
                              <a:lumMod val="25000"/>
                            </a:schemeClr>
                          </a:solidFill>
                          <a:latin typeface="Aptos Display" panose="020B0004020202020204" pitchFamily="34" charset="0"/>
                          <a:ea typeface="+mn-ea"/>
                          <a:cs typeface="+mn-cs"/>
                        </a:rPr>
                        <a:t>Refarming</a:t>
                      </a:r>
                      <a:r>
                        <a:rPr lang="fr-FR" sz="1800" i="0" kern="1200" dirty="0">
                          <a:solidFill>
                            <a:schemeClr val="bg2">
                              <a:lumMod val="25000"/>
                            </a:schemeClr>
                          </a:solidFill>
                          <a:latin typeface="Aptos Display" panose="020B0004020202020204" pitchFamily="34" charset="0"/>
                          <a:ea typeface="+mn-ea"/>
                          <a:cs typeface="+mn-cs"/>
                        </a:rPr>
                        <a:t> 3G après VOLTE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3885441"/>
                  </a:ext>
                </a:extLst>
              </a:tr>
            </a:tbl>
          </a:graphicData>
        </a:graphic>
      </p:graphicFrame>
    </p:spTree>
    <p:extLst>
      <p:ext uri="{BB962C8B-B14F-4D97-AF65-F5344CB8AC3E}">
        <p14:creationId xmlns:p14="http://schemas.microsoft.com/office/powerpoint/2010/main" val="396554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952E1-F5C2-74B3-A612-E78686953E5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CE1ECF36-F0FE-2498-A75E-60E700797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E64C9DF-BC17-09EC-A0F9-EF07D67CF46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7F7CAD6-EB0D-FDBD-03C0-3B0A0AB10845}"/>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Contexte et Objectifs</a:t>
            </a:r>
          </a:p>
        </p:txBody>
      </p:sp>
      <p:graphicFrame>
        <p:nvGraphicFramePr>
          <p:cNvPr id="7" name="Tableau 6">
            <a:extLst>
              <a:ext uri="{FF2B5EF4-FFF2-40B4-BE49-F238E27FC236}">
                <a16:creationId xmlns:a16="http://schemas.microsoft.com/office/drawing/2014/main" id="{0EC8D467-8598-FCC2-06EA-13072F315E31}"/>
              </a:ext>
            </a:extLst>
          </p:cNvPr>
          <p:cNvGraphicFramePr>
            <a:graphicFrameLocks noGrp="1"/>
          </p:cNvGraphicFramePr>
          <p:nvPr>
            <p:extLst>
              <p:ext uri="{D42A27DB-BD31-4B8C-83A1-F6EECF244321}">
                <p14:modId xmlns:p14="http://schemas.microsoft.com/office/powerpoint/2010/main" val="950091622"/>
              </p:ext>
            </p:extLst>
          </p:nvPr>
        </p:nvGraphicFramePr>
        <p:xfrm>
          <a:off x="283464" y="1567180"/>
          <a:ext cx="11713464" cy="3235960"/>
        </p:xfrm>
        <a:graphic>
          <a:graphicData uri="http://schemas.openxmlformats.org/drawingml/2006/table">
            <a:tbl>
              <a:tblPr firstRow="1" bandRow="1">
                <a:tableStyleId>{5C22544A-7EE6-4342-B048-85BDC9FD1C3A}</a:tableStyleId>
              </a:tblPr>
              <a:tblGrid>
                <a:gridCol w="3874008">
                  <a:extLst>
                    <a:ext uri="{9D8B030D-6E8A-4147-A177-3AD203B41FA5}">
                      <a16:colId xmlns:a16="http://schemas.microsoft.com/office/drawing/2014/main" val="343439811"/>
                    </a:ext>
                  </a:extLst>
                </a:gridCol>
                <a:gridCol w="3919728">
                  <a:extLst>
                    <a:ext uri="{9D8B030D-6E8A-4147-A177-3AD203B41FA5}">
                      <a16:colId xmlns:a16="http://schemas.microsoft.com/office/drawing/2014/main" val="2493916449"/>
                    </a:ext>
                  </a:extLst>
                </a:gridCol>
                <a:gridCol w="3919728">
                  <a:extLst>
                    <a:ext uri="{9D8B030D-6E8A-4147-A177-3AD203B41FA5}">
                      <a16:colId xmlns:a16="http://schemas.microsoft.com/office/drawing/2014/main" val="4192786204"/>
                    </a:ext>
                  </a:extLst>
                </a:gridCol>
              </a:tblGrid>
              <a:tr h="370840">
                <a:tc>
                  <a:txBody>
                    <a:bodyPr/>
                    <a:lstStyle/>
                    <a:p>
                      <a:pPr algn="ctr"/>
                      <a:r>
                        <a:rPr lang="fr-FR" sz="1400" dirty="0">
                          <a:solidFill>
                            <a:schemeClr val="bg1"/>
                          </a:solidFill>
                        </a:rPr>
                        <a:t>Objectif</a:t>
                      </a:r>
                    </a:p>
                  </a:txBody>
                  <a:tcPr>
                    <a:solidFill>
                      <a:schemeClr val="tx2">
                        <a:lumMod val="25000"/>
                        <a:lumOff val="75000"/>
                      </a:schemeClr>
                    </a:solidFill>
                  </a:tcPr>
                </a:tc>
                <a:tc>
                  <a:txBody>
                    <a:bodyPr/>
                    <a:lstStyle/>
                    <a:p>
                      <a:pPr algn="ctr"/>
                      <a:r>
                        <a:rPr lang="fr-FR" sz="1400" dirty="0">
                          <a:solidFill>
                            <a:schemeClr val="bg1"/>
                          </a:solidFill>
                        </a:rPr>
                        <a:t>Méthodologie</a:t>
                      </a:r>
                    </a:p>
                  </a:txBody>
                  <a:tcPr>
                    <a:solidFill>
                      <a:schemeClr val="tx2">
                        <a:lumMod val="25000"/>
                        <a:lumOff val="75000"/>
                      </a:schemeClr>
                    </a:solidFill>
                  </a:tcPr>
                </a:tc>
                <a:tc>
                  <a:txBody>
                    <a:bodyPr/>
                    <a:lstStyle/>
                    <a:p>
                      <a:pPr algn="ctr"/>
                      <a:r>
                        <a:rPr lang="fr-FR" sz="1400" dirty="0">
                          <a:solidFill>
                            <a:schemeClr val="bg1"/>
                          </a:solidFill>
                        </a:rPr>
                        <a:t>Résultats attendus</a:t>
                      </a:r>
                      <a:r>
                        <a:rPr lang="fr-FR" sz="1400" b="1" i="0" u="none" strike="noStrike" kern="1200" baseline="0" dirty="0">
                          <a:solidFill>
                            <a:schemeClr val="bg1"/>
                          </a:solidFill>
                          <a:latin typeface="+mn-lt"/>
                          <a:ea typeface="+mn-ea"/>
                          <a:cs typeface="+mn-cs"/>
                        </a:rPr>
                        <a:t>:</a:t>
                      </a:r>
                      <a:endParaRPr lang="fr-FR" sz="1400" dirty="0">
                        <a:solidFill>
                          <a:schemeClr val="bg1"/>
                        </a:solidFill>
                      </a:endParaRPr>
                    </a:p>
                  </a:txBody>
                  <a:tcPr>
                    <a:solidFill>
                      <a:schemeClr val="tx2">
                        <a:lumMod val="25000"/>
                        <a:lumOff val="75000"/>
                      </a:schemeClr>
                    </a:solidFill>
                  </a:tcPr>
                </a:tc>
                <a:extLst>
                  <a:ext uri="{0D108BD9-81ED-4DB2-BD59-A6C34878D82A}">
                    <a16:rowId xmlns:a16="http://schemas.microsoft.com/office/drawing/2014/main" val="15629247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Benchmarking</a:t>
                      </a:r>
                      <a:r>
                        <a:rPr lang="fr-FR" sz="1400" b="0" i="0" u="none" strike="noStrike" kern="1200" baseline="0" dirty="0">
                          <a:solidFill>
                            <a:schemeClr val="dk1"/>
                          </a:solidFill>
                          <a:latin typeface="+mn-lt"/>
                          <a:ea typeface="+mn-ea"/>
                          <a:cs typeface="+mn-cs"/>
                        </a:rPr>
                        <a:t> </a:t>
                      </a: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de la couverture radio électrique, la qualité de service Voix et Data des réseaux radio mobiles 2G, 3G&amp;4G.</a:t>
                      </a:r>
                      <a:r>
                        <a:rPr lang="fr-FR" sz="1400" b="0" i="0" u="none" strike="noStrike" kern="1200" baseline="0" dirty="0">
                          <a:solidFill>
                            <a:schemeClr val="dk1"/>
                          </a:solidFill>
                          <a:latin typeface="+mn-lt"/>
                          <a:ea typeface="+mn-ea"/>
                          <a:cs typeface="+mn-cs"/>
                        </a:rPr>
                        <a:t>	</a:t>
                      </a:r>
                    </a:p>
                    <a:p>
                      <a:endParaRPr lang="fr-FR" sz="1400" dirty="0"/>
                    </a:p>
                  </a:txBody>
                  <a:tcPr anchor="ctr">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Drive Test End-to-End pour déterminer la qualité du réseau radio perçue par les clients du réseau 2G, 3G et 4G de TT et comparer cette QoS  avec celle offerte par les concurrents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 ( Ooredoo et Orange).</a:t>
                      </a:r>
                      <a:r>
                        <a:rPr lang="fr-FR" sz="1800" b="0" i="0" u="none" strike="noStrike" kern="1200" baseline="0" dirty="0">
                          <a:solidFill>
                            <a:schemeClr val="dk1"/>
                          </a:solidFill>
                          <a:latin typeface="+mn-lt"/>
                          <a:ea typeface="+mn-ea"/>
                          <a:cs typeface="+mn-cs"/>
                        </a:rPr>
                        <a:t>	</a:t>
                      </a:r>
                    </a:p>
                    <a:p>
                      <a:endParaRPr lang="fr-FR" sz="1400" dirty="0"/>
                    </a:p>
                  </a:txBody>
                  <a:tcPr anchor="ctr">
                    <a:solidFill>
                      <a:schemeClr val="bg2"/>
                    </a:solidFill>
                  </a:tcPr>
                </a:tc>
                <a:tc>
                  <a:txBody>
                    <a:bodyPr/>
                    <a:lstStyle/>
                    <a:p>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Évaluation et Benchmarking des niveaux de la qualité offerte par les réseaux mobiles. Les KPIs suivants sont mesurés:</a:t>
                      </a: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Couverture </a:t>
                      </a:r>
                      <a:r>
                        <a:rPr kumimoji="0" lang="fr-FR" sz="1400" i="0" u="none" strike="noStrike" kern="1200" cap="none" normalizeH="0" baseline="0" dirty="0" err="1">
                          <a:ln>
                            <a:noFill/>
                          </a:ln>
                          <a:solidFill>
                            <a:schemeClr val="bg2">
                              <a:lumMod val="25000"/>
                            </a:schemeClr>
                          </a:solidFill>
                          <a:effectLst/>
                          <a:latin typeface="Aptos Display" panose="020B0004020202020204" pitchFamily="34" charset="0"/>
                          <a:ea typeface="+mn-ea"/>
                          <a:cs typeface="+mn-cs"/>
                        </a:rPr>
                        <a:t>Radio-électrique</a:t>
                      </a:r>
                      <a:endPar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endParaRP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Service Voix</a:t>
                      </a: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Service Data</a:t>
                      </a:r>
                    </a:p>
                    <a:p>
                      <a:endPar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endParaRPr>
                    </a:p>
                    <a:p>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Identification des points faibles de la qualité du service TT et proposition de recommandations pour remédier aux problèmes de qualité et de type de service. Fournir à l’équipe TT les résultats et les fichiers de mesures.	</a:t>
                      </a:r>
                    </a:p>
                    <a:p>
                      <a:endParaRPr lang="fr-FR" sz="1400" dirty="0"/>
                    </a:p>
                  </a:txBody>
                  <a:tcPr anchor="ctr">
                    <a:solidFill>
                      <a:schemeClr val="bg2"/>
                    </a:solidFill>
                  </a:tcPr>
                </a:tc>
                <a:extLst>
                  <a:ext uri="{0D108BD9-81ED-4DB2-BD59-A6C34878D82A}">
                    <a16:rowId xmlns:a16="http://schemas.microsoft.com/office/drawing/2014/main" val="2224945568"/>
                  </a:ext>
                </a:extLst>
              </a:tr>
            </a:tbl>
          </a:graphicData>
        </a:graphic>
      </p:graphicFrame>
      <p:sp>
        <p:nvSpPr>
          <p:cNvPr id="8" name="ZoneTexte 7">
            <a:extLst>
              <a:ext uri="{FF2B5EF4-FFF2-40B4-BE49-F238E27FC236}">
                <a16:creationId xmlns:a16="http://schemas.microsoft.com/office/drawing/2014/main" id="{B8782DAD-A4E7-F1BF-4B81-D49D6BC8A319}"/>
              </a:ext>
            </a:extLst>
          </p:cNvPr>
          <p:cNvSpPr txBox="1"/>
          <p:nvPr/>
        </p:nvSpPr>
        <p:spPr>
          <a:xfrm>
            <a:off x="505587" y="5029210"/>
            <a:ext cx="11180826" cy="523220"/>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Evaluation et Benchmarking du niveau de la Qualité de Service offert par les opérateurs mobiles (TT, Ooredoo et Orange) en se basant sur les résultats des mesures de Drive Test </a:t>
            </a:r>
            <a:r>
              <a:rPr lang="fr-FR" sz="1400" dirty="0">
                <a:solidFill>
                  <a:schemeClr val="dk1"/>
                </a:solidFill>
              </a:rPr>
              <a:t>	</a:t>
            </a:r>
          </a:p>
        </p:txBody>
      </p:sp>
      <p:sp>
        <p:nvSpPr>
          <p:cNvPr id="3" name="Espace réservé du numéro de diapositive 2">
            <a:extLst>
              <a:ext uri="{FF2B5EF4-FFF2-40B4-BE49-F238E27FC236}">
                <a16:creationId xmlns:a16="http://schemas.microsoft.com/office/drawing/2014/main" id="{700F4C11-C5E2-8500-83C3-D3DC254FA32A}"/>
              </a:ext>
            </a:extLst>
          </p:cNvPr>
          <p:cNvSpPr>
            <a:spLocks noGrp="1"/>
          </p:cNvSpPr>
          <p:nvPr>
            <p:ph type="sldNum" sz="quarter" idx="12"/>
          </p:nvPr>
        </p:nvSpPr>
        <p:spPr/>
        <p:txBody>
          <a:bodyPr/>
          <a:lstStyle/>
          <a:p>
            <a:fld id="{B2AD7436-ADBA-43B7-9370-5627ADE4336A}" type="slidenum">
              <a:rPr lang="fr-FR" smtClean="0"/>
              <a:t>4</a:t>
            </a:fld>
            <a:endParaRPr lang="fr-FR"/>
          </a:p>
        </p:txBody>
      </p:sp>
    </p:spTree>
    <p:extLst>
      <p:ext uri="{BB962C8B-B14F-4D97-AF65-F5344CB8AC3E}">
        <p14:creationId xmlns:p14="http://schemas.microsoft.com/office/powerpoint/2010/main" val="73094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B01BB-B883-C508-038A-18F1F54B28C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05C4844F-58B9-1634-FBC3-97019F5E9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777047B-2C93-D99D-57F0-86D79460C8E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9AAE0410-6782-3FC1-7758-A780F24653A2}"/>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Working Zone</a:t>
            </a:r>
          </a:p>
        </p:txBody>
      </p:sp>
      <p:sp>
        <p:nvSpPr>
          <p:cNvPr id="4" name="Espace réservé du numéro de diapositive 3">
            <a:extLst>
              <a:ext uri="{FF2B5EF4-FFF2-40B4-BE49-F238E27FC236}">
                <a16:creationId xmlns:a16="http://schemas.microsoft.com/office/drawing/2014/main" id="{C293521A-8B9C-AD4A-9EF1-3CB63E923989}"/>
              </a:ext>
            </a:extLst>
          </p:cNvPr>
          <p:cNvSpPr>
            <a:spLocks noGrp="1"/>
          </p:cNvSpPr>
          <p:nvPr>
            <p:ph type="sldNum" sz="quarter" idx="12"/>
          </p:nvPr>
        </p:nvSpPr>
        <p:spPr/>
        <p:txBody>
          <a:bodyPr/>
          <a:lstStyle/>
          <a:p>
            <a:fld id="{B2AD7436-ADBA-43B7-9370-5627ADE4336A}" type="slidenum">
              <a:rPr lang="fr-FR" smtClean="0"/>
              <a:t>5</a:t>
            </a:fld>
            <a:endParaRPr lang="fr-FR"/>
          </a:p>
        </p:txBody>
      </p:sp>
      <p:pic>
        <p:nvPicPr>
          <p:cNvPr id="3" name="Image 2">
            <a:extLst>
              <a:ext uri="{FF2B5EF4-FFF2-40B4-BE49-F238E27FC236}">
                <a16:creationId xmlns:a16="http://schemas.microsoft.com/office/drawing/2014/main" id="{44E8CF23-61F6-F752-A3B7-CA166B4E96DC}"/>
              </a:ext>
            </a:extLst>
          </p:cNvPr>
          <p:cNvPicPr>
            <a:picLocks noChangeAspect="1"/>
          </p:cNvPicPr>
          <p:nvPr/>
        </p:nvPicPr>
        <p:blipFill>
          <a:blip r:embed="rId4"/>
          <a:stretch>
            <a:fillRect/>
          </a:stretch>
        </p:blipFill>
        <p:spPr>
          <a:xfrm>
            <a:off x="1181213" y="976181"/>
            <a:ext cx="9698282" cy="5691341"/>
          </a:xfrm>
          <a:prstGeom prst="rect">
            <a:avLst/>
          </a:prstGeom>
        </p:spPr>
      </p:pic>
    </p:spTree>
    <p:extLst>
      <p:ext uri="{BB962C8B-B14F-4D97-AF65-F5344CB8AC3E}">
        <p14:creationId xmlns:p14="http://schemas.microsoft.com/office/powerpoint/2010/main" val="115797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9499ACA-7293-15A7-BA67-5F82336FD9F2}"/>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0DC72312-D784-B2C2-3815-32CBB567A39C}"/>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A8AE8284-9873-48EB-14B8-20BA6B1D2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B0EAB603-3254-66C4-BFFF-CFD839255E0E}"/>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D73F623E-3AFC-A4C5-7490-3167EE22FB9A}"/>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D31C8E79-195E-C36E-5AE8-B6FAC9A695FB}"/>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6C547381-5B40-31E3-1648-4083F909878B}"/>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09B006A5-AFF4-5A53-F3D9-903D44E96367}"/>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807A013E-7FB9-069E-B401-B700A491BF3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A60A598D-A95E-1CBC-2CE1-B010F1E3A8CE}"/>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FD10BD0F-B347-48A2-FC9E-F6253303094F}"/>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CBD1A926-56AE-4B55-A172-BA4018D7EFA8}"/>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71A5486A-4D72-128A-743E-F409DB723492}"/>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5ED4285D-B678-4B5C-E293-B3788ED106BC}"/>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D66C0B0C-6076-7221-E2F4-98B7AA000828}"/>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5E8D43F9-D37E-5A7E-FD79-69FAE98826BA}"/>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3174376F-879B-51A0-4A48-CA1A5162059E}"/>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6FBE3CBD-1BDD-3747-A791-85DCA3579E0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A525FA36-7C6F-9464-9404-80710D5233B1}"/>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25D523F0-96C3-3EEF-B24E-A0F1D426A3F8}"/>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D9D8726B-A740-5AAB-5254-0476A119B543}"/>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3B895DFA-977C-E26C-35E4-9B682FCAEE04}"/>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96231B97-5F22-B96A-F0D3-393A56B971A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42DBCEF2-C98C-206C-CF17-A07732243973}"/>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0D07AE87-34CB-0804-BFE6-D0C17D1D2033}"/>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0EF83F29-4B2B-D23E-1FF9-F1C1B054B7E6}"/>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4F5A40B9-FFF3-DDBE-571F-C1DEAE4BB9F5}"/>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C9191CF4-DB22-BF76-FC64-86099D4E8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4397CD40-1156-7D1F-284B-F1AE4B6C340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noir, obscurité&#10;&#10;Le contenu généré par l’IA peut être incorrect.">
            <a:extLst>
              <a:ext uri="{FF2B5EF4-FFF2-40B4-BE49-F238E27FC236}">
                <a16:creationId xmlns:a16="http://schemas.microsoft.com/office/drawing/2014/main" id="{90787D4C-38D5-D204-AA1D-0FEE5A1D5F7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9721" y="2243739"/>
            <a:ext cx="1750801" cy="1750801"/>
          </a:xfrm>
          <a:prstGeom prst="rect">
            <a:avLst/>
          </a:prstGeom>
        </p:spPr>
      </p:pic>
      <p:sp>
        <p:nvSpPr>
          <p:cNvPr id="6" name="ZoneTexte 5">
            <a:extLst>
              <a:ext uri="{FF2B5EF4-FFF2-40B4-BE49-F238E27FC236}">
                <a16:creationId xmlns:a16="http://schemas.microsoft.com/office/drawing/2014/main" id="{EC164DD8-EA0D-F794-F72C-1A665A6BFFF6}"/>
              </a:ext>
            </a:extLst>
          </p:cNvPr>
          <p:cNvSpPr txBox="1"/>
          <p:nvPr/>
        </p:nvSpPr>
        <p:spPr>
          <a:xfrm>
            <a:off x="3446267" y="2888306"/>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Score et résumé</a:t>
            </a:r>
          </a:p>
        </p:txBody>
      </p:sp>
    </p:spTree>
    <p:extLst>
      <p:ext uri="{BB962C8B-B14F-4D97-AF65-F5344CB8AC3E}">
        <p14:creationId xmlns:p14="http://schemas.microsoft.com/office/powerpoint/2010/main" val="61092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A3B2-0B5B-04D8-91C7-E38FAD52AAB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B5EBB686-55EE-63D2-299D-336B59E6F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46D6E400-FA6E-ADB6-5CE5-A8BF0340369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245E80FC-26F3-3A7F-7143-4FA0507CD8CD}"/>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pPr marL="12700">
              <a:spcBef>
                <a:spcPts val="100"/>
              </a:spcBef>
            </a:pPr>
            <a:r>
              <a:rPr lang="fr-FR" dirty="0"/>
              <a:t>Méthodologie de l’INT</a:t>
            </a:r>
          </a:p>
        </p:txBody>
      </p:sp>
      <p:sp>
        <p:nvSpPr>
          <p:cNvPr id="10" name="ZoneTexte 9">
            <a:extLst>
              <a:ext uri="{FF2B5EF4-FFF2-40B4-BE49-F238E27FC236}">
                <a16:creationId xmlns:a16="http://schemas.microsoft.com/office/drawing/2014/main" id="{1F54E61F-2535-AE02-2E32-A22C5D368A0F}"/>
              </a:ext>
            </a:extLst>
          </p:cNvPr>
          <p:cNvSpPr txBox="1"/>
          <p:nvPr/>
        </p:nvSpPr>
        <p:spPr>
          <a:xfrm>
            <a:off x="420149" y="1296144"/>
            <a:ext cx="11538171" cy="923330"/>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sz="1400" b="0" i="0" u="none" strike="noStrike" baseline="0">
                <a:solidFill>
                  <a:srgbClr val="000000"/>
                </a:solidFill>
                <a:latin typeface="Verdana" panose="020B0604030504040204" pitchFamily="34" charset="0"/>
              </a:defRPr>
            </a:lvl1pPr>
          </a:lstStyle>
          <a:p>
            <a:r>
              <a:rPr lang="fr-FR" sz="1800" dirty="0" err="1">
                <a:solidFill>
                  <a:schemeClr val="bg2">
                    <a:lumMod val="25000"/>
                  </a:schemeClr>
                </a:solidFill>
                <a:latin typeface="Aptos Display" panose="020B0004020202020204" pitchFamily="34" charset="0"/>
              </a:rPr>
              <a:t>Ooredoo</a:t>
            </a:r>
            <a:r>
              <a:rPr lang="fr-FR" sz="1800" dirty="0">
                <a:solidFill>
                  <a:schemeClr val="bg2">
                    <a:lumMod val="25000"/>
                  </a:schemeClr>
                </a:solidFill>
                <a:latin typeface="Aptos Display" panose="020B0004020202020204" pitchFamily="34" charset="0"/>
              </a:rPr>
              <a:t> se distingue en occupant la première position pour le score INT (KPI Data) avec 95,09%, suivi de Tunisie Telecom en deuxième position (94,7%) et Orange en troisième position (91,2%), illustrant un écart de performance notable entre les opérateurs.</a:t>
            </a:r>
          </a:p>
        </p:txBody>
      </p:sp>
      <p:sp>
        <p:nvSpPr>
          <p:cNvPr id="6" name="Espace réservé du numéro de diapositive 5">
            <a:extLst>
              <a:ext uri="{FF2B5EF4-FFF2-40B4-BE49-F238E27FC236}">
                <a16:creationId xmlns:a16="http://schemas.microsoft.com/office/drawing/2014/main" id="{5EDB3F6A-51DC-030C-CBA2-BFE6CCB8CF2F}"/>
              </a:ext>
            </a:extLst>
          </p:cNvPr>
          <p:cNvSpPr>
            <a:spLocks noGrp="1"/>
          </p:cNvSpPr>
          <p:nvPr>
            <p:ph type="sldNum" sz="quarter" idx="12"/>
          </p:nvPr>
        </p:nvSpPr>
        <p:spPr/>
        <p:txBody>
          <a:bodyPr/>
          <a:lstStyle/>
          <a:p>
            <a:fld id="{B2AD7436-ADBA-43B7-9370-5627ADE4336A}" type="slidenum">
              <a:rPr lang="fr-FR" smtClean="0"/>
              <a:t>7</a:t>
            </a:fld>
            <a:endParaRPr lang="fr-FR"/>
          </a:p>
        </p:txBody>
      </p:sp>
      <p:grpSp>
        <p:nvGrpSpPr>
          <p:cNvPr id="2" name="object 6">
            <a:extLst>
              <a:ext uri="{FF2B5EF4-FFF2-40B4-BE49-F238E27FC236}">
                <a16:creationId xmlns:a16="http://schemas.microsoft.com/office/drawing/2014/main" id="{CA9EEF66-55EA-8A49-B2B1-F76DC3AC8675}"/>
              </a:ext>
            </a:extLst>
          </p:cNvPr>
          <p:cNvGrpSpPr/>
          <p:nvPr/>
        </p:nvGrpSpPr>
        <p:grpSpPr>
          <a:xfrm>
            <a:off x="2795641" y="3579483"/>
            <a:ext cx="8006846" cy="3424327"/>
            <a:chOff x="2398776" y="3639312"/>
            <a:chExt cx="9483090" cy="3587750"/>
          </a:xfrm>
        </p:grpSpPr>
        <p:pic>
          <p:nvPicPr>
            <p:cNvPr id="7" name="object 7">
              <a:extLst>
                <a:ext uri="{FF2B5EF4-FFF2-40B4-BE49-F238E27FC236}">
                  <a16:creationId xmlns:a16="http://schemas.microsoft.com/office/drawing/2014/main" id="{839007FF-9257-065A-4AB2-2F81EFA087EA}"/>
                </a:ext>
              </a:extLst>
            </p:cNvPr>
            <p:cNvPicPr/>
            <p:nvPr/>
          </p:nvPicPr>
          <p:blipFill>
            <a:blip r:embed="rId4" cstate="print"/>
            <a:stretch>
              <a:fillRect/>
            </a:stretch>
          </p:blipFill>
          <p:spPr>
            <a:xfrm>
              <a:off x="2398776" y="3639312"/>
              <a:ext cx="7391400" cy="3282696"/>
            </a:xfrm>
            <a:prstGeom prst="rect">
              <a:avLst/>
            </a:prstGeom>
          </p:spPr>
        </p:pic>
        <p:sp>
          <p:nvSpPr>
            <p:cNvPr id="8" name="object 8">
              <a:extLst>
                <a:ext uri="{FF2B5EF4-FFF2-40B4-BE49-F238E27FC236}">
                  <a16:creationId xmlns:a16="http://schemas.microsoft.com/office/drawing/2014/main" id="{50D1EA14-7EB8-3757-6CC9-57F7F61292C0}"/>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grpSp>
        <p:nvGrpSpPr>
          <p:cNvPr id="32" name="Groupe 31">
            <a:extLst>
              <a:ext uri="{FF2B5EF4-FFF2-40B4-BE49-F238E27FC236}">
                <a16:creationId xmlns:a16="http://schemas.microsoft.com/office/drawing/2014/main" id="{86E34FB1-A802-61ED-2587-AED7E3EDB864}"/>
              </a:ext>
            </a:extLst>
          </p:cNvPr>
          <p:cNvGrpSpPr/>
          <p:nvPr/>
        </p:nvGrpSpPr>
        <p:grpSpPr>
          <a:xfrm>
            <a:off x="3255376" y="2270953"/>
            <a:ext cx="5463911" cy="2739234"/>
            <a:chOff x="3240438" y="3014421"/>
            <a:chExt cx="4217415" cy="2201548"/>
          </a:xfrm>
        </p:grpSpPr>
        <p:pic>
          <p:nvPicPr>
            <p:cNvPr id="13" name="object 20">
              <a:extLst>
                <a:ext uri="{FF2B5EF4-FFF2-40B4-BE49-F238E27FC236}">
                  <a16:creationId xmlns:a16="http://schemas.microsoft.com/office/drawing/2014/main" id="{3F8ED3D6-59A7-3448-8B69-9111E18159C9}"/>
                </a:ext>
              </a:extLst>
            </p:cNvPr>
            <p:cNvPicPr/>
            <p:nvPr/>
          </p:nvPicPr>
          <p:blipFill>
            <a:blip r:embed="rId5" cstate="print"/>
            <a:stretch>
              <a:fillRect/>
            </a:stretch>
          </p:blipFill>
          <p:spPr>
            <a:xfrm>
              <a:off x="6534494" y="4401419"/>
              <a:ext cx="923359" cy="814550"/>
            </a:xfrm>
            <a:prstGeom prst="rect">
              <a:avLst/>
            </a:prstGeom>
          </p:spPr>
        </p:pic>
        <p:pic>
          <p:nvPicPr>
            <p:cNvPr id="15" name="object 18">
              <a:extLst>
                <a:ext uri="{FF2B5EF4-FFF2-40B4-BE49-F238E27FC236}">
                  <a16:creationId xmlns:a16="http://schemas.microsoft.com/office/drawing/2014/main" id="{0821A537-495B-CE91-16A2-A21CF9607EA2}"/>
                </a:ext>
              </a:extLst>
            </p:cNvPr>
            <p:cNvPicPr/>
            <p:nvPr/>
          </p:nvPicPr>
          <p:blipFill>
            <a:blip r:embed="rId6" cstate="print"/>
            <a:stretch>
              <a:fillRect/>
            </a:stretch>
          </p:blipFill>
          <p:spPr>
            <a:xfrm>
              <a:off x="4566642" y="3014421"/>
              <a:ext cx="1791197" cy="1681130"/>
            </a:xfrm>
            <a:prstGeom prst="rect">
              <a:avLst/>
            </a:prstGeom>
          </p:spPr>
        </p:pic>
        <p:pic>
          <p:nvPicPr>
            <p:cNvPr id="17" name="object 21">
              <a:extLst>
                <a:ext uri="{FF2B5EF4-FFF2-40B4-BE49-F238E27FC236}">
                  <a16:creationId xmlns:a16="http://schemas.microsoft.com/office/drawing/2014/main" id="{E30922A8-853A-33F0-1A70-04BEB63823F1}"/>
                </a:ext>
              </a:extLst>
            </p:cNvPr>
            <p:cNvPicPr/>
            <p:nvPr/>
          </p:nvPicPr>
          <p:blipFill>
            <a:blip r:embed="rId7" cstate="print"/>
            <a:stretch>
              <a:fillRect/>
            </a:stretch>
          </p:blipFill>
          <p:spPr>
            <a:xfrm>
              <a:off x="3240438" y="3854986"/>
              <a:ext cx="1050294" cy="1102285"/>
            </a:xfrm>
            <a:prstGeom prst="rect">
              <a:avLst/>
            </a:prstGeom>
          </p:spPr>
        </p:pic>
        <p:sp>
          <p:nvSpPr>
            <p:cNvPr id="20" name="Rectangle 19">
              <a:extLst>
                <a:ext uri="{FF2B5EF4-FFF2-40B4-BE49-F238E27FC236}">
                  <a16:creationId xmlns:a16="http://schemas.microsoft.com/office/drawing/2014/main" id="{2B0EF12D-68EE-2ADD-A0AA-562CF7287447}"/>
                </a:ext>
              </a:extLst>
            </p:cNvPr>
            <p:cNvSpPr/>
            <p:nvPr/>
          </p:nvSpPr>
          <p:spPr>
            <a:xfrm>
              <a:off x="6737372" y="4761048"/>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2">
              <a:extLst>
                <a:ext uri="{FF2B5EF4-FFF2-40B4-BE49-F238E27FC236}">
                  <a16:creationId xmlns:a16="http://schemas.microsoft.com/office/drawing/2014/main" id="{873BC71B-1A7D-9A5F-8B73-BB74E23C5D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7388" y="4249954"/>
              <a:ext cx="647533" cy="378791"/>
            </a:xfrm>
            <a:prstGeom prst="rect">
              <a:avLst/>
            </a:prstGeom>
          </p:spPr>
        </p:pic>
        <p:pic>
          <p:nvPicPr>
            <p:cNvPr id="3" name="Image 2" descr="Une image contenant orange, texte, Police, Graphique&#10;&#10;Le contenu généré par l’IA peut être incorrect.">
              <a:extLst>
                <a:ext uri="{FF2B5EF4-FFF2-40B4-BE49-F238E27FC236}">
                  <a16:creationId xmlns:a16="http://schemas.microsoft.com/office/drawing/2014/main" id="{D9B294D5-CE0F-BD6B-E88B-15965B8C5B39}"/>
                </a:ext>
              </a:extLst>
            </p:cNvPr>
            <p:cNvPicPr>
              <a:picLocks noChangeAspect="1"/>
            </p:cNvPicPr>
            <p:nvPr/>
          </p:nvPicPr>
          <p:blipFill>
            <a:blip r:embed="rId9"/>
            <a:stretch>
              <a:fillRect/>
            </a:stretch>
          </p:blipFill>
          <p:spPr>
            <a:xfrm>
              <a:off x="6785887" y="4654058"/>
              <a:ext cx="365461" cy="363784"/>
            </a:xfrm>
            <a:prstGeom prst="rect">
              <a:avLst/>
            </a:prstGeom>
          </p:spPr>
        </p:pic>
        <p:pic>
          <p:nvPicPr>
            <p:cNvPr id="16" name="Picture 8">
              <a:extLst>
                <a:ext uri="{FF2B5EF4-FFF2-40B4-BE49-F238E27FC236}">
                  <a16:creationId xmlns:a16="http://schemas.microsoft.com/office/drawing/2014/main" id="{414E7266-2A9C-7FF5-4886-52C74553C1D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4987491" y="3626622"/>
              <a:ext cx="891063" cy="582781"/>
            </a:xfrm>
            <a:prstGeom prst="rect">
              <a:avLst/>
            </a:prstGeom>
          </p:spPr>
        </p:pic>
      </p:grpSp>
      <p:sp>
        <p:nvSpPr>
          <p:cNvPr id="4" name="ZoneTexte 3">
            <a:extLst>
              <a:ext uri="{FF2B5EF4-FFF2-40B4-BE49-F238E27FC236}">
                <a16:creationId xmlns:a16="http://schemas.microsoft.com/office/drawing/2014/main" id="{43DFD4A3-1EB9-EC63-0773-77C3D7EBAF9D}"/>
              </a:ext>
            </a:extLst>
          </p:cNvPr>
          <p:cNvSpPr txBox="1"/>
          <p:nvPr/>
        </p:nvSpPr>
        <p:spPr>
          <a:xfrm>
            <a:off x="3400888" y="4537356"/>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94,7%</a:t>
            </a:r>
          </a:p>
        </p:txBody>
      </p:sp>
      <p:sp>
        <p:nvSpPr>
          <p:cNvPr id="9" name="ZoneTexte 8">
            <a:extLst>
              <a:ext uri="{FF2B5EF4-FFF2-40B4-BE49-F238E27FC236}">
                <a16:creationId xmlns:a16="http://schemas.microsoft.com/office/drawing/2014/main" id="{2D877EE7-F0F8-4E56-7A85-ABA2FCB8339D}"/>
              </a:ext>
            </a:extLst>
          </p:cNvPr>
          <p:cNvSpPr txBox="1"/>
          <p:nvPr/>
        </p:nvSpPr>
        <p:spPr>
          <a:xfrm>
            <a:off x="5581278" y="4123028"/>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95,09%</a:t>
            </a:r>
          </a:p>
        </p:txBody>
      </p:sp>
      <p:sp>
        <p:nvSpPr>
          <p:cNvPr id="11" name="ZoneTexte 10">
            <a:extLst>
              <a:ext uri="{FF2B5EF4-FFF2-40B4-BE49-F238E27FC236}">
                <a16:creationId xmlns:a16="http://schemas.microsoft.com/office/drawing/2014/main" id="{E1610CB4-C6CF-EFA6-90A1-90519E4461B3}"/>
              </a:ext>
            </a:extLst>
          </p:cNvPr>
          <p:cNvSpPr txBox="1"/>
          <p:nvPr/>
        </p:nvSpPr>
        <p:spPr>
          <a:xfrm>
            <a:off x="7560306" y="4961401"/>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91,2%</a:t>
            </a:r>
          </a:p>
        </p:txBody>
      </p:sp>
    </p:spTree>
    <p:extLst>
      <p:ext uri="{BB962C8B-B14F-4D97-AF65-F5344CB8AC3E}">
        <p14:creationId xmlns:p14="http://schemas.microsoft.com/office/powerpoint/2010/main" val="2992229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2C69B-85D9-14B8-0AE5-629B0B34FF66}"/>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E95DAC7-FFA6-A908-D484-D5972B4EF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D7D75997-473E-50E9-D732-8D031A6237EA}"/>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DDE35F79-4BFC-DDFF-2194-AAB8CCC38F4C}"/>
              </a:ext>
            </a:extLst>
          </p:cNvPr>
          <p:cNvSpPr txBox="1"/>
          <p:nvPr/>
        </p:nvSpPr>
        <p:spPr>
          <a:xfrm>
            <a:off x="839755" y="273560"/>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INT: Classement par délégation</a:t>
            </a:r>
          </a:p>
        </p:txBody>
      </p:sp>
      <p:sp>
        <p:nvSpPr>
          <p:cNvPr id="4" name="Espace réservé du numéro de diapositive 3">
            <a:extLst>
              <a:ext uri="{FF2B5EF4-FFF2-40B4-BE49-F238E27FC236}">
                <a16:creationId xmlns:a16="http://schemas.microsoft.com/office/drawing/2014/main" id="{2048D127-0306-D5EA-EB99-D87D81583BA7}"/>
              </a:ext>
            </a:extLst>
          </p:cNvPr>
          <p:cNvSpPr>
            <a:spLocks noGrp="1"/>
          </p:cNvSpPr>
          <p:nvPr>
            <p:ph type="sldNum" sz="quarter" idx="12"/>
          </p:nvPr>
        </p:nvSpPr>
        <p:spPr/>
        <p:txBody>
          <a:bodyPr/>
          <a:lstStyle/>
          <a:p>
            <a:fld id="{B2AD7436-ADBA-43B7-9370-5627ADE4336A}" type="slidenum">
              <a:rPr lang="fr-FR" smtClean="0"/>
              <a:t>8</a:t>
            </a:fld>
            <a:endParaRPr lang="fr-FR"/>
          </a:p>
        </p:txBody>
      </p:sp>
      <p:sp>
        <p:nvSpPr>
          <p:cNvPr id="2" name="ZoneTexte 1">
            <a:extLst>
              <a:ext uri="{FF2B5EF4-FFF2-40B4-BE49-F238E27FC236}">
                <a16:creationId xmlns:a16="http://schemas.microsoft.com/office/drawing/2014/main" id="{58E82907-B5A0-4001-8E80-9C70D6047E68}"/>
              </a:ext>
            </a:extLst>
          </p:cNvPr>
          <p:cNvSpPr txBox="1"/>
          <p:nvPr/>
        </p:nvSpPr>
        <p:spPr>
          <a:xfrm>
            <a:off x="481425" y="1521089"/>
            <a:ext cx="11149809" cy="646331"/>
          </a:xfrm>
          <a:prstGeom prst="rect">
            <a:avLst/>
          </a:prstGeom>
          <a:noFill/>
        </p:spPr>
        <p:txBody>
          <a:bodyPr wrap="square">
            <a:spAutoFit/>
          </a:bodyPr>
          <a:lstStyle>
            <a:defPPr>
              <a:defRPr lang="fr-FR"/>
            </a:defPPr>
            <a:lvl1pPr marL="171450" indent="-171450">
              <a:buClr>
                <a:schemeClr val="tx1">
                  <a:lumMod val="65000"/>
                  <a:lumOff val="35000"/>
                </a:schemeClr>
              </a:buClr>
              <a:buFont typeface="Wingdings" panose="05000000000000000000" pitchFamily="2" charset="2"/>
              <a:buChar char="Ø"/>
              <a:defRPr b="0" i="0" u="none" strike="noStrike" baseline="0">
                <a:solidFill>
                  <a:schemeClr val="bg2">
                    <a:lumMod val="25000"/>
                  </a:schemeClr>
                </a:solidFill>
                <a:latin typeface="Aptos Display" panose="020B0004020202020204" pitchFamily="34" charset="0"/>
              </a:defRPr>
            </a:lvl1pPr>
          </a:lstStyle>
          <a:p>
            <a:r>
              <a:rPr lang="fr-FR" dirty="0"/>
              <a:t> Tunisie Telecom affiche de bonnes performances, se classant en première position à Ben </a:t>
            </a:r>
            <a:r>
              <a:rPr lang="fr-FR" dirty="0" err="1"/>
              <a:t>Guerden</a:t>
            </a:r>
            <a:r>
              <a:rPr lang="fr-FR" dirty="0"/>
              <a:t> (97 %) et à </a:t>
            </a:r>
            <a:r>
              <a:rPr lang="fr-FR" dirty="0" err="1"/>
              <a:t>Zarzis</a:t>
            </a:r>
            <a:r>
              <a:rPr lang="fr-FR" dirty="0"/>
              <a:t> (100 %), tandis qu'il occupe la deuxième position à </a:t>
            </a:r>
            <a:r>
              <a:rPr lang="fr-FR" dirty="0" err="1"/>
              <a:t>Mednine</a:t>
            </a:r>
            <a:r>
              <a:rPr lang="fr-FR" dirty="0"/>
              <a:t> (92 %).</a:t>
            </a:r>
            <a:endParaRPr lang="fr-FR" sz="2000" dirty="0"/>
          </a:p>
        </p:txBody>
      </p:sp>
      <p:graphicFrame>
        <p:nvGraphicFramePr>
          <p:cNvPr id="3" name="Tableau 2">
            <a:extLst>
              <a:ext uri="{FF2B5EF4-FFF2-40B4-BE49-F238E27FC236}">
                <a16:creationId xmlns:a16="http://schemas.microsoft.com/office/drawing/2014/main" id="{949887FD-BDAF-BA2F-787B-FB35E5594F4A}"/>
              </a:ext>
            </a:extLst>
          </p:cNvPr>
          <p:cNvGraphicFramePr>
            <a:graphicFrameLocks noGrp="1"/>
          </p:cNvGraphicFramePr>
          <p:nvPr>
            <p:extLst>
              <p:ext uri="{D42A27DB-BD31-4B8C-83A1-F6EECF244321}">
                <p14:modId xmlns:p14="http://schemas.microsoft.com/office/powerpoint/2010/main" val="110794481"/>
              </p:ext>
            </p:extLst>
          </p:nvPr>
        </p:nvGraphicFramePr>
        <p:xfrm>
          <a:off x="677548" y="2915665"/>
          <a:ext cx="10789502" cy="1973577"/>
        </p:xfrm>
        <a:graphic>
          <a:graphicData uri="http://schemas.openxmlformats.org/drawingml/2006/table">
            <a:tbl>
              <a:tblPr>
                <a:tableStyleId>{7E9639D4-E3E2-4D34-9284-5A2195B3D0D7}</a:tableStyleId>
              </a:tblPr>
              <a:tblGrid>
                <a:gridCol w="2345048">
                  <a:extLst>
                    <a:ext uri="{9D8B030D-6E8A-4147-A177-3AD203B41FA5}">
                      <a16:colId xmlns:a16="http://schemas.microsoft.com/office/drawing/2014/main" val="3421682264"/>
                    </a:ext>
                  </a:extLst>
                </a:gridCol>
                <a:gridCol w="1407409">
                  <a:extLst>
                    <a:ext uri="{9D8B030D-6E8A-4147-A177-3AD203B41FA5}">
                      <a16:colId xmlns:a16="http://schemas.microsoft.com/office/drawing/2014/main" val="682333344"/>
                    </a:ext>
                  </a:extLst>
                </a:gridCol>
                <a:gridCol w="1407409">
                  <a:extLst>
                    <a:ext uri="{9D8B030D-6E8A-4147-A177-3AD203B41FA5}">
                      <a16:colId xmlns:a16="http://schemas.microsoft.com/office/drawing/2014/main" val="4201413242"/>
                    </a:ext>
                  </a:extLst>
                </a:gridCol>
                <a:gridCol w="1407409">
                  <a:extLst>
                    <a:ext uri="{9D8B030D-6E8A-4147-A177-3AD203B41FA5}">
                      <a16:colId xmlns:a16="http://schemas.microsoft.com/office/drawing/2014/main" val="858499899"/>
                    </a:ext>
                  </a:extLst>
                </a:gridCol>
                <a:gridCol w="1407409">
                  <a:extLst>
                    <a:ext uri="{9D8B030D-6E8A-4147-A177-3AD203B41FA5}">
                      <a16:colId xmlns:a16="http://schemas.microsoft.com/office/drawing/2014/main" val="820448608"/>
                    </a:ext>
                  </a:extLst>
                </a:gridCol>
                <a:gridCol w="1407409">
                  <a:extLst>
                    <a:ext uri="{9D8B030D-6E8A-4147-A177-3AD203B41FA5}">
                      <a16:colId xmlns:a16="http://schemas.microsoft.com/office/drawing/2014/main" val="1281974146"/>
                    </a:ext>
                  </a:extLst>
                </a:gridCol>
                <a:gridCol w="1407409">
                  <a:extLst>
                    <a:ext uri="{9D8B030D-6E8A-4147-A177-3AD203B41FA5}">
                      <a16:colId xmlns:a16="http://schemas.microsoft.com/office/drawing/2014/main" val="1734933130"/>
                    </a:ext>
                  </a:extLst>
                </a:gridCol>
              </a:tblGrid>
              <a:tr h="517335">
                <a:tc>
                  <a:txBody>
                    <a:bodyPr/>
                    <a:lstStyle/>
                    <a:p>
                      <a:pPr algn="ctr" fontAlgn="b">
                        <a:buNone/>
                      </a:pPr>
                      <a:r>
                        <a:rPr lang="fr-FR" sz="1800" b="1" u="none" strike="noStrike" dirty="0">
                          <a:effectLst/>
                        </a:rPr>
                        <a:t>Délégation</a:t>
                      </a:r>
                      <a:endParaRPr lang="fr-FR" sz="18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ctr">
                        <a:buNone/>
                      </a:pPr>
                      <a:r>
                        <a:rPr lang="fr-FR" sz="2000" b="1" u="none" strike="noStrike" dirty="0">
                          <a:solidFill>
                            <a:srgbClr val="00B0F0"/>
                          </a:solidFill>
                          <a:effectLst/>
                        </a:rPr>
                        <a:t>TT</a:t>
                      </a:r>
                      <a:endParaRPr lang="fr-FR" sz="2000" b="1" i="0" u="none" strike="noStrike" dirty="0">
                        <a:solidFill>
                          <a:srgbClr val="00B0F0"/>
                        </a:solidFill>
                        <a:effectLst/>
                        <a:latin typeface="Calibri" panose="020F0502020204030204" pitchFamily="34" charset="0"/>
                      </a:endParaRP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ctr">
                        <a:buNone/>
                      </a:pPr>
                      <a:r>
                        <a:rPr lang="fr-FR" sz="2000" b="1" u="none" strike="noStrike" dirty="0">
                          <a:solidFill>
                            <a:srgbClr val="FF0000"/>
                          </a:solidFill>
                          <a:effectLst/>
                        </a:rPr>
                        <a:t>OO</a:t>
                      </a:r>
                      <a:endParaRPr lang="fr-FR" sz="2000" b="1" i="0" u="none" strike="noStrike" dirty="0">
                        <a:solidFill>
                          <a:srgbClr val="FF0000"/>
                        </a:solidFill>
                        <a:effectLst/>
                        <a:latin typeface="Calibri" panose="020F0502020204030204" pitchFamily="34" charset="0"/>
                      </a:endParaRP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ctr">
                        <a:buNone/>
                      </a:pPr>
                      <a:r>
                        <a:rPr lang="fr-FR" sz="2000" b="1" u="none" strike="noStrike" dirty="0">
                          <a:solidFill>
                            <a:srgbClr val="FF8500"/>
                          </a:solidFill>
                          <a:effectLst/>
                        </a:rPr>
                        <a:t>OR</a:t>
                      </a:r>
                      <a:endParaRPr lang="fr-FR" sz="2000" b="1" i="0" u="none" strike="noStrike" dirty="0">
                        <a:solidFill>
                          <a:srgbClr val="FF8500"/>
                        </a:solidFill>
                        <a:effectLst/>
                        <a:latin typeface="Calibri" panose="020F0502020204030204" pitchFamily="34" charset="0"/>
                      </a:endParaRP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ctr">
                        <a:buNone/>
                      </a:pPr>
                      <a:r>
                        <a:rPr lang="fr-FR" sz="2000" b="1" u="none" strike="noStrike" dirty="0">
                          <a:solidFill>
                            <a:srgbClr val="00B0F0"/>
                          </a:solidFill>
                          <a:effectLst/>
                        </a:rPr>
                        <a:t>TT</a:t>
                      </a:r>
                      <a:endParaRPr lang="fr-FR" sz="2000" b="1" i="0" u="none" strike="noStrike" dirty="0">
                        <a:solidFill>
                          <a:srgbClr val="00B0F0"/>
                        </a:solidFill>
                        <a:effectLst/>
                        <a:latin typeface="Calibri" panose="020F0502020204030204" pitchFamily="34" charset="0"/>
                      </a:endParaRP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ctr">
                        <a:buNone/>
                      </a:pPr>
                      <a:r>
                        <a:rPr lang="fr-FR" sz="2000" b="1" u="none" strike="noStrike" dirty="0">
                          <a:solidFill>
                            <a:srgbClr val="FF0000"/>
                          </a:solidFill>
                          <a:effectLst/>
                        </a:rPr>
                        <a:t>OO</a:t>
                      </a:r>
                      <a:endParaRPr lang="fr-FR" sz="2000" b="1" i="0" u="none" strike="noStrike" dirty="0">
                        <a:solidFill>
                          <a:srgbClr val="FF0000"/>
                        </a:solidFill>
                        <a:effectLst/>
                        <a:latin typeface="Calibri" panose="020F0502020204030204" pitchFamily="34" charset="0"/>
                      </a:endParaRP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ctr">
                        <a:buNone/>
                      </a:pPr>
                      <a:r>
                        <a:rPr lang="fr-FR" sz="2000" b="1" u="none" strike="noStrike" dirty="0">
                          <a:solidFill>
                            <a:srgbClr val="FF8500"/>
                          </a:solidFill>
                          <a:effectLst/>
                        </a:rPr>
                        <a:t>OR</a:t>
                      </a:r>
                      <a:endParaRPr lang="fr-FR" sz="2000" b="1" i="0" u="none" strike="noStrike" dirty="0">
                        <a:solidFill>
                          <a:srgbClr val="FF8500"/>
                        </a:solidFill>
                        <a:effectLst/>
                        <a:latin typeface="Calibri" panose="020F0502020204030204" pitchFamily="34" charset="0"/>
                      </a:endParaRP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28594435"/>
                  </a:ext>
                </a:extLst>
              </a:tr>
              <a:tr h="485414">
                <a:tc>
                  <a:txBody>
                    <a:bodyPr/>
                    <a:lstStyle/>
                    <a:p>
                      <a:pPr marL="0" algn="l" defTabSz="914400" rtl="0" eaLnBrk="1" fontAlgn="b" latinLnBrk="0" hangingPunct="1">
                        <a:buNone/>
                      </a:pPr>
                      <a:r>
                        <a:rPr lang="fr-FR" sz="1800" b="0" i="0" u="none" strike="noStrike" kern="1200" baseline="0">
                          <a:solidFill>
                            <a:schemeClr val="bg2">
                              <a:lumMod val="25000"/>
                            </a:schemeClr>
                          </a:solidFill>
                          <a:latin typeface="Aptos Display" panose="020B0004020202020204" pitchFamily="34" charset="0"/>
                          <a:ea typeface="+mn-ea"/>
                          <a:cs typeface="+mn-cs"/>
                        </a:rPr>
                        <a:t>Ben_Guerden</a:t>
                      </a:r>
                    </a:p>
                  </a:txBody>
                  <a:tcPr marL="7620" marR="7620" marT="7620" marB="0" anchor="b">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dirty="0">
                          <a:solidFill>
                            <a:schemeClr val="bg2">
                              <a:lumMod val="25000"/>
                            </a:schemeClr>
                          </a:solidFill>
                          <a:latin typeface="Aptos Display" panose="020B0004020202020204" pitchFamily="34" charset="0"/>
                          <a:ea typeface="+mn-ea"/>
                          <a:cs typeface="+mn-cs"/>
                        </a:rPr>
                        <a:t>97%</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dirty="0">
                          <a:solidFill>
                            <a:schemeClr val="bg2">
                              <a:lumMod val="25000"/>
                            </a:schemeClr>
                          </a:solidFill>
                          <a:latin typeface="Aptos Display" panose="020B0004020202020204" pitchFamily="34" charset="0"/>
                          <a:ea typeface="+mn-ea"/>
                          <a:cs typeface="+mn-cs"/>
                        </a:rPr>
                        <a:t>95%</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dirty="0">
                          <a:solidFill>
                            <a:schemeClr val="bg2">
                              <a:lumMod val="25000"/>
                            </a:schemeClr>
                          </a:solidFill>
                          <a:latin typeface="Aptos Display" panose="020B0004020202020204" pitchFamily="34" charset="0"/>
                          <a:ea typeface="+mn-ea"/>
                          <a:cs typeface="+mn-cs"/>
                        </a:rPr>
                        <a:t>92%</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chemeClr val="accent3">
                              <a:lumMod val="60000"/>
                              <a:lumOff val="40000"/>
                            </a:schemeClr>
                          </a:solidFill>
                          <a:latin typeface="Aptos Display" panose="020B0004020202020204" pitchFamily="34" charset="0"/>
                          <a:ea typeface="+mn-ea"/>
                          <a:cs typeface="+mn-cs"/>
                        </a:rPr>
                        <a:t>1st</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chemeClr val="accent2"/>
                          </a:solidFill>
                          <a:latin typeface="Aptos Display" panose="020B0004020202020204" pitchFamily="34" charset="0"/>
                          <a:ea typeface="+mn-ea"/>
                          <a:cs typeface="+mn-cs"/>
                        </a:rPr>
                        <a:t>2nd</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rgbClr val="FF0000"/>
                          </a:solidFill>
                          <a:latin typeface="Aptos Display" panose="020B0004020202020204" pitchFamily="34" charset="0"/>
                          <a:ea typeface="+mn-ea"/>
                          <a:cs typeface="+mn-cs"/>
                        </a:rPr>
                        <a:t>3rd</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048682018"/>
                  </a:ext>
                </a:extLst>
              </a:tr>
              <a:tr h="485414">
                <a:tc>
                  <a:txBody>
                    <a:bodyPr/>
                    <a:lstStyle/>
                    <a:p>
                      <a:pPr marL="0" algn="l" defTabSz="914400" rtl="0" eaLnBrk="1" fontAlgn="b" latinLnBrk="0" hangingPunct="1">
                        <a:buNone/>
                      </a:pPr>
                      <a:r>
                        <a:rPr lang="fr-FR" sz="1800" b="0" i="0" u="none" strike="noStrike" kern="1200" baseline="0">
                          <a:solidFill>
                            <a:schemeClr val="bg2">
                              <a:lumMod val="25000"/>
                            </a:schemeClr>
                          </a:solidFill>
                          <a:latin typeface="Aptos Display" panose="020B0004020202020204" pitchFamily="34" charset="0"/>
                          <a:ea typeface="+mn-ea"/>
                          <a:cs typeface="+mn-cs"/>
                        </a:rPr>
                        <a:t>Mednine</a:t>
                      </a:r>
                    </a:p>
                  </a:txBody>
                  <a:tcPr marL="7620" marR="7620" marT="7620" marB="0" anchor="b">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dirty="0">
                          <a:solidFill>
                            <a:schemeClr val="bg2">
                              <a:lumMod val="25000"/>
                            </a:schemeClr>
                          </a:solidFill>
                          <a:latin typeface="Aptos Display" panose="020B0004020202020204" pitchFamily="34" charset="0"/>
                          <a:ea typeface="+mn-ea"/>
                          <a:cs typeface="+mn-cs"/>
                        </a:rPr>
                        <a:t>92%</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dirty="0">
                          <a:solidFill>
                            <a:schemeClr val="bg2">
                              <a:lumMod val="25000"/>
                            </a:schemeClr>
                          </a:solidFill>
                          <a:latin typeface="Aptos Display" panose="020B0004020202020204" pitchFamily="34" charset="0"/>
                          <a:ea typeface="+mn-ea"/>
                          <a:cs typeface="+mn-cs"/>
                        </a:rPr>
                        <a:t>93%</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dirty="0">
                          <a:solidFill>
                            <a:schemeClr val="bg2">
                              <a:lumMod val="25000"/>
                            </a:schemeClr>
                          </a:solidFill>
                          <a:latin typeface="Aptos Display" panose="020B0004020202020204" pitchFamily="34" charset="0"/>
                          <a:ea typeface="+mn-ea"/>
                          <a:cs typeface="+mn-cs"/>
                        </a:rPr>
                        <a:t>88%</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chemeClr val="accent2"/>
                          </a:solidFill>
                          <a:latin typeface="Aptos Display" panose="020B0004020202020204" pitchFamily="34" charset="0"/>
                          <a:ea typeface="+mn-ea"/>
                          <a:cs typeface="+mn-cs"/>
                        </a:rPr>
                        <a:t>2nd</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chemeClr val="accent3">
                              <a:lumMod val="60000"/>
                              <a:lumOff val="40000"/>
                            </a:schemeClr>
                          </a:solidFill>
                          <a:latin typeface="Aptos Display" panose="020B0004020202020204" pitchFamily="34" charset="0"/>
                          <a:ea typeface="+mn-ea"/>
                          <a:cs typeface="+mn-cs"/>
                        </a:rPr>
                        <a:t>1st</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rgbClr val="FF0000"/>
                          </a:solidFill>
                          <a:latin typeface="Aptos Display" panose="020B0004020202020204" pitchFamily="34" charset="0"/>
                          <a:ea typeface="+mn-ea"/>
                          <a:cs typeface="+mn-cs"/>
                        </a:rPr>
                        <a:t>3rd</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1460150"/>
                  </a:ext>
                </a:extLst>
              </a:tr>
              <a:tr h="485414">
                <a:tc>
                  <a:txBody>
                    <a:bodyPr/>
                    <a:lstStyle/>
                    <a:p>
                      <a:pPr marL="0" algn="l" defTabSz="914400" rtl="0" eaLnBrk="1" fontAlgn="b" latinLnBrk="0" hangingPunct="1">
                        <a:buNone/>
                      </a:pPr>
                      <a:r>
                        <a:rPr lang="fr-FR" sz="1800" b="0" i="0" u="none" strike="noStrike" kern="1200" baseline="0" dirty="0" err="1">
                          <a:solidFill>
                            <a:schemeClr val="bg2">
                              <a:lumMod val="25000"/>
                            </a:schemeClr>
                          </a:solidFill>
                          <a:latin typeface="Aptos Display" panose="020B0004020202020204" pitchFamily="34" charset="0"/>
                          <a:ea typeface="+mn-ea"/>
                          <a:cs typeface="+mn-cs"/>
                        </a:rPr>
                        <a:t>Zarzis</a:t>
                      </a:r>
                      <a:endParaRPr lang="fr-FR" sz="1800" b="0" i="0" u="none" strike="noStrike" kern="1200" baseline="0" dirty="0">
                        <a:solidFill>
                          <a:schemeClr val="bg2">
                            <a:lumMod val="25000"/>
                          </a:schemeClr>
                        </a:solidFill>
                        <a:latin typeface="Aptos Display" panose="020B0004020202020204" pitchFamily="34" charset="0"/>
                        <a:ea typeface="+mn-ea"/>
                        <a:cs typeface="+mn-cs"/>
                      </a:endParaRPr>
                    </a:p>
                  </a:txBody>
                  <a:tcPr marL="7620" marR="7620" marT="7620" marB="0" anchor="b">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a:solidFill>
                            <a:schemeClr val="bg2">
                              <a:lumMod val="25000"/>
                            </a:schemeClr>
                          </a:solidFill>
                          <a:latin typeface="Aptos Display" panose="020B0004020202020204" pitchFamily="34" charset="0"/>
                          <a:ea typeface="+mn-ea"/>
                          <a:cs typeface="+mn-cs"/>
                        </a:rPr>
                        <a:t>100%</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a:solidFill>
                            <a:schemeClr val="bg2">
                              <a:lumMod val="25000"/>
                            </a:schemeClr>
                          </a:solidFill>
                          <a:latin typeface="Aptos Display" panose="020B0004020202020204" pitchFamily="34" charset="0"/>
                          <a:ea typeface="+mn-ea"/>
                          <a:cs typeface="+mn-cs"/>
                        </a:rPr>
                        <a:t>100%</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0" algn="ctr" defTabSz="914400" rtl="0" eaLnBrk="1" fontAlgn="b" latinLnBrk="0" hangingPunct="1">
                        <a:buNone/>
                      </a:pPr>
                      <a:r>
                        <a:rPr lang="fr-FR" sz="1800" b="0" i="0" u="none" strike="noStrike" kern="1200" baseline="0" dirty="0">
                          <a:solidFill>
                            <a:schemeClr val="bg2">
                              <a:lumMod val="25000"/>
                            </a:schemeClr>
                          </a:solidFill>
                          <a:latin typeface="Aptos Display" panose="020B0004020202020204" pitchFamily="34" charset="0"/>
                          <a:ea typeface="+mn-ea"/>
                          <a:cs typeface="+mn-cs"/>
                        </a:rPr>
                        <a:t>100%</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chemeClr val="accent3">
                              <a:lumMod val="60000"/>
                              <a:lumOff val="40000"/>
                            </a:schemeClr>
                          </a:solidFill>
                          <a:latin typeface="Aptos Display" panose="020B0004020202020204" pitchFamily="34" charset="0"/>
                          <a:ea typeface="+mn-ea"/>
                          <a:cs typeface="+mn-cs"/>
                        </a:rPr>
                        <a:t>1st</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rgbClr val="FF0000"/>
                          </a:solidFill>
                          <a:latin typeface="Aptos Display" panose="020B0004020202020204" pitchFamily="34" charset="0"/>
                          <a:ea typeface="+mn-ea"/>
                          <a:cs typeface="+mn-cs"/>
                        </a:rPr>
                        <a:t>3rd</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fontAlgn="b">
                        <a:buNone/>
                      </a:pPr>
                      <a:r>
                        <a:rPr lang="fr-FR" sz="1800" b="1" i="0" u="none" strike="noStrike" kern="1200" baseline="0" dirty="0">
                          <a:solidFill>
                            <a:schemeClr val="accent3">
                              <a:lumMod val="60000"/>
                              <a:lumOff val="40000"/>
                            </a:schemeClr>
                          </a:solidFill>
                          <a:latin typeface="Aptos Display" panose="020B0004020202020204" pitchFamily="34" charset="0"/>
                          <a:ea typeface="+mn-ea"/>
                          <a:cs typeface="+mn-cs"/>
                        </a:rPr>
                        <a:t>1st</a:t>
                      </a:r>
                    </a:p>
                  </a:txBody>
                  <a:tcPr marL="7620" marR="7620" marT="7620"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28853608"/>
                  </a:ext>
                </a:extLst>
              </a:tr>
            </a:tbl>
          </a:graphicData>
        </a:graphic>
      </p:graphicFrame>
    </p:spTree>
    <p:extLst>
      <p:ext uri="{BB962C8B-B14F-4D97-AF65-F5344CB8AC3E}">
        <p14:creationId xmlns:p14="http://schemas.microsoft.com/office/powerpoint/2010/main" val="3075290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8A759-20A7-7C43-C29F-8F0541DF8EA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8525E8F-22F6-F6C5-8F0A-6586AF6E5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F6DE0AC-134A-F56D-16C6-29DBB54A8A27}"/>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B00189A-1A97-F87A-2D28-E108E152320B}"/>
              </a:ext>
            </a:extLst>
          </p:cNvPr>
          <p:cNvSpPr txBox="1"/>
          <p:nvPr/>
        </p:nvSpPr>
        <p:spPr>
          <a:xfrm>
            <a:off x="1438601" y="373165"/>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a:t>
            </a:r>
            <a:r>
              <a:rPr lang="fr-FR" b="0" dirty="0"/>
              <a:t>: </a:t>
            </a:r>
            <a:r>
              <a:rPr lang="fr-FR" dirty="0"/>
              <a:t>Méthodologie de l’ETSI</a:t>
            </a:r>
          </a:p>
        </p:txBody>
      </p:sp>
      <p:sp>
        <p:nvSpPr>
          <p:cNvPr id="3" name="ZoneTexte 2">
            <a:extLst>
              <a:ext uri="{FF2B5EF4-FFF2-40B4-BE49-F238E27FC236}">
                <a16:creationId xmlns:a16="http://schemas.microsoft.com/office/drawing/2014/main" id="{94CDA759-73BA-1608-85F6-C289AF1FFB05}"/>
              </a:ext>
            </a:extLst>
          </p:cNvPr>
          <p:cNvSpPr txBox="1"/>
          <p:nvPr/>
        </p:nvSpPr>
        <p:spPr>
          <a:xfrm>
            <a:off x="431314" y="1179702"/>
            <a:ext cx="11760686" cy="615553"/>
          </a:xfrm>
          <a:prstGeom prst="rect">
            <a:avLst/>
          </a:prstGeom>
          <a:noFill/>
        </p:spPr>
        <p:txBody>
          <a:bodyPr wrap="square">
            <a:spAutoFit/>
          </a:bodyPr>
          <a:lstStyle/>
          <a:p>
            <a:pPr algn="l">
              <a:buClr>
                <a:schemeClr val="tx1">
                  <a:lumMod val="65000"/>
                  <a:lumOff val="35000"/>
                </a:schemeClr>
              </a:buClr>
            </a:pPr>
            <a:endParaRPr lang="fr-FR" sz="1400" b="0" i="0" u="none" strike="noStrike" baseline="0" dirty="0">
              <a:solidFill>
                <a:srgbClr val="000000"/>
              </a:solidFill>
              <a:latin typeface="Verdana" panose="020B0604030504040204" pitchFamily="34" charset="0"/>
            </a:endParaRPr>
          </a:p>
          <a:p>
            <a:pPr marL="285750" indent="-285750">
              <a:buClr>
                <a:schemeClr val="tx1">
                  <a:lumMod val="65000"/>
                  <a:lumOff val="35000"/>
                </a:schemeClr>
              </a:buClr>
              <a:buFont typeface="Wingdings" panose="05000000000000000000" pitchFamily="2" charset="2"/>
              <a:buChar char="Ø"/>
            </a:pPr>
            <a:r>
              <a:rPr lang="fr-FR" sz="2000" dirty="0">
                <a:solidFill>
                  <a:schemeClr val="bg2">
                    <a:lumMod val="25000"/>
                  </a:schemeClr>
                </a:solidFill>
                <a:latin typeface="Aptos Display" panose="020B0004020202020204" pitchFamily="34" charset="0"/>
              </a:rPr>
              <a:t>Tunisie Telecom figure au 3ème rang pour la région </a:t>
            </a:r>
            <a:r>
              <a:rPr lang="fr-FR" sz="2000" dirty="0" err="1">
                <a:solidFill>
                  <a:schemeClr val="bg2">
                    <a:lumMod val="25000"/>
                  </a:schemeClr>
                </a:solidFill>
                <a:latin typeface="Aptos Display" panose="020B0004020202020204" pitchFamily="34" charset="0"/>
              </a:rPr>
              <a:t>Medenine</a:t>
            </a:r>
            <a:r>
              <a:rPr lang="fr-FR" sz="2000" dirty="0">
                <a:solidFill>
                  <a:schemeClr val="bg2">
                    <a:lumMod val="25000"/>
                  </a:schemeClr>
                </a:solidFill>
                <a:latin typeface="Aptos Display" panose="020B0004020202020204" pitchFamily="34" charset="0"/>
              </a:rPr>
              <a:t> selon la méthodologie d'ETSI (Data &amp; Voix).</a:t>
            </a:r>
          </a:p>
        </p:txBody>
      </p:sp>
      <p:sp>
        <p:nvSpPr>
          <p:cNvPr id="16" name="ZoneTexte 15">
            <a:extLst>
              <a:ext uri="{FF2B5EF4-FFF2-40B4-BE49-F238E27FC236}">
                <a16:creationId xmlns:a16="http://schemas.microsoft.com/office/drawing/2014/main" id="{142F8928-459D-C496-5928-CC31A7AFA1F1}"/>
              </a:ext>
            </a:extLst>
          </p:cNvPr>
          <p:cNvSpPr txBox="1"/>
          <p:nvPr/>
        </p:nvSpPr>
        <p:spPr>
          <a:xfrm>
            <a:off x="880958" y="6312292"/>
            <a:ext cx="9623617" cy="307777"/>
          </a:xfrm>
          <a:prstGeom prst="rect">
            <a:avLst/>
          </a:prstGeom>
          <a:noFill/>
        </p:spPr>
        <p:txBody>
          <a:bodyPr wrap="square">
            <a:spAutoFit/>
          </a:bodyPr>
          <a:lstStyle/>
          <a:p>
            <a:pPr marL="12700" algn="ctr">
              <a:lnSpc>
                <a:spcPct val="100000"/>
              </a:lnSpc>
              <a:spcBef>
                <a:spcPts val="100"/>
              </a:spcBef>
            </a:pPr>
            <a:r>
              <a:rPr lang="fr-FR" sz="1400" dirty="0">
                <a:solidFill>
                  <a:schemeClr val="bg2">
                    <a:lumMod val="25000"/>
                  </a:schemeClr>
                </a:solidFill>
                <a:latin typeface="Aptos Display" panose="020B0004020202020204" pitchFamily="34" charset="0"/>
              </a:rPr>
              <a:t>Classification des trois opérateurs a été réalisée selon la méthode de pondération ETSI.</a:t>
            </a:r>
          </a:p>
        </p:txBody>
      </p:sp>
      <p:sp>
        <p:nvSpPr>
          <p:cNvPr id="17" name="Espace réservé du numéro de diapositive 16">
            <a:extLst>
              <a:ext uri="{FF2B5EF4-FFF2-40B4-BE49-F238E27FC236}">
                <a16:creationId xmlns:a16="http://schemas.microsoft.com/office/drawing/2014/main" id="{2CFAE76B-0ED7-1536-8B43-1F2BB0AD59B6}"/>
              </a:ext>
            </a:extLst>
          </p:cNvPr>
          <p:cNvSpPr>
            <a:spLocks noGrp="1"/>
          </p:cNvSpPr>
          <p:nvPr>
            <p:ph type="sldNum" sz="quarter" idx="12"/>
          </p:nvPr>
        </p:nvSpPr>
        <p:spPr/>
        <p:txBody>
          <a:bodyPr/>
          <a:lstStyle/>
          <a:p>
            <a:fld id="{B2AD7436-ADBA-43B7-9370-5627ADE4336A}" type="slidenum">
              <a:rPr lang="fr-FR" smtClean="0"/>
              <a:t>9</a:t>
            </a:fld>
            <a:endParaRPr lang="fr-FR"/>
          </a:p>
        </p:txBody>
      </p:sp>
      <p:grpSp>
        <p:nvGrpSpPr>
          <p:cNvPr id="2" name="Groupe 1">
            <a:extLst>
              <a:ext uri="{FF2B5EF4-FFF2-40B4-BE49-F238E27FC236}">
                <a16:creationId xmlns:a16="http://schemas.microsoft.com/office/drawing/2014/main" id="{A932F55A-8F3B-4E8B-E14A-D60936431E1C}"/>
              </a:ext>
            </a:extLst>
          </p:cNvPr>
          <p:cNvGrpSpPr/>
          <p:nvPr/>
        </p:nvGrpSpPr>
        <p:grpSpPr>
          <a:xfrm>
            <a:off x="1942302" y="2024821"/>
            <a:ext cx="9623617" cy="4572476"/>
            <a:chOff x="2007617" y="1999948"/>
            <a:chExt cx="9623617" cy="4572476"/>
          </a:xfrm>
        </p:grpSpPr>
        <p:grpSp>
          <p:nvGrpSpPr>
            <p:cNvPr id="4" name="object 6">
              <a:extLst>
                <a:ext uri="{FF2B5EF4-FFF2-40B4-BE49-F238E27FC236}">
                  <a16:creationId xmlns:a16="http://schemas.microsoft.com/office/drawing/2014/main" id="{12A893EB-F898-F94C-A847-897F23863FA9}"/>
                </a:ext>
              </a:extLst>
            </p:cNvPr>
            <p:cNvGrpSpPr/>
            <p:nvPr/>
          </p:nvGrpSpPr>
          <p:grpSpPr>
            <a:xfrm>
              <a:off x="2007617" y="2993428"/>
              <a:ext cx="9623617" cy="3578996"/>
              <a:chOff x="2398776" y="3639312"/>
              <a:chExt cx="9483090" cy="3587750"/>
            </a:xfrm>
          </p:grpSpPr>
          <p:pic>
            <p:nvPicPr>
              <p:cNvPr id="6" name="object 7">
                <a:extLst>
                  <a:ext uri="{FF2B5EF4-FFF2-40B4-BE49-F238E27FC236}">
                    <a16:creationId xmlns:a16="http://schemas.microsoft.com/office/drawing/2014/main" id="{34AFEA52-BBDA-B509-05E0-EAB8A1EC529C}"/>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5BFCB474-33D7-4F24-A3F3-12A20C5586C9}"/>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0" name="object 20">
              <a:extLst>
                <a:ext uri="{FF2B5EF4-FFF2-40B4-BE49-F238E27FC236}">
                  <a16:creationId xmlns:a16="http://schemas.microsoft.com/office/drawing/2014/main" id="{B67CFA17-67A7-F632-0242-1C70656AD634}"/>
                </a:ext>
              </a:extLst>
            </p:cNvPr>
            <p:cNvPicPr/>
            <p:nvPr/>
          </p:nvPicPr>
          <p:blipFill>
            <a:blip r:embed="rId5" cstate="print"/>
            <a:stretch>
              <a:fillRect/>
            </a:stretch>
          </p:blipFill>
          <p:spPr>
            <a:xfrm>
              <a:off x="7783005" y="3522086"/>
              <a:ext cx="923359" cy="814550"/>
            </a:xfrm>
            <a:prstGeom prst="rect">
              <a:avLst/>
            </a:prstGeom>
          </p:spPr>
        </p:pic>
        <p:pic>
          <p:nvPicPr>
            <p:cNvPr id="11" name="object 18">
              <a:extLst>
                <a:ext uri="{FF2B5EF4-FFF2-40B4-BE49-F238E27FC236}">
                  <a16:creationId xmlns:a16="http://schemas.microsoft.com/office/drawing/2014/main" id="{E608F402-ECA5-FD9B-B74C-DFF35F797174}"/>
                </a:ext>
              </a:extLst>
            </p:cNvPr>
            <p:cNvPicPr/>
            <p:nvPr/>
          </p:nvPicPr>
          <p:blipFill>
            <a:blip r:embed="rId6" cstate="print"/>
            <a:stretch>
              <a:fillRect/>
            </a:stretch>
          </p:blipFill>
          <p:spPr>
            <a:xfrm>
              <a:off x="5028706" y="1999948"/>
              <a:ext cx="1791197" cy="1681130"/>
            </a:xfrm>
            <a:prstGeom prst="rect">
              <a:avLst/>
            </a:prstGeom>
          </p:spPr>
        </p:pic>
        <p:pic>
          <p:nvPicPr>
            <p:cNvPr id="12" name="object 21">
              <a:extLst>
                <a:ext uri="{FF2B5EF4-FFF2-40B4-BE49-F238E27FC236}">
                  <a16:creationId xmlns:a16="http://schemas.microsoft.com/office/drawing/2014/main" id="{A7AE580D-2521-57EC-1BA8-5105A464F248}"/>
                </a:ext>
              </a:extLst>
            </p:cNvPr>
            <p:cNvPicPr/>
            <p:nvPr/>
          </p:nvPicPr>
          <p:blipFill>
            <a:blip r:embed="rId7" cstate="print"/>
            <a:stretch>
              <a:fillRect/>
            </a:stretch>
          </p:blipFill>
          <p:spPr>
            <a:xfrm>
              <a:off x="2841684" y="2893677"/>
              <a:ext cx="1050294" cy="1102285"/>
            </a:xfrm>
            <a:prstGeom prst="rect">
              <a:avLst/>
            </a:prstGeom>
          </p:spPr>
        </p:pic>
        <p:sp>
          <p:nvSpPr>
            <p:cNvPr id="14" name="Rectangle 13">
              <a:extLst>
                <a:ext uri="{FF2B5EF4-FFF2-40B4-BE49-F238E27FC236}">
                  <a16:creationId xmlns:a16="http://schemas.microsoft.com/office/drawing/2014/main" id="{FE1A9F41-B944-09E7-A2D6-1A0C4A13C73D}"/>
                </a:ext>
              </a:extLst>
            </p:cNvPr>
            <p:cNvSpPr/>
            <p:nvPr/>
          </p:nvSpPr>
          <p:spPr>
            <a:xfrm>
              <a:off x="7457625" y="3813779"/>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orange, texte, Police, Graphique&#10;&#10;Le contenu généré par l’IA peut être incorrect.">
              <a:extLst>
                <a:ext uri="{FF2B5EF4-FFF2-40B4-BE49-F238E27FC236}">
                  <a16:creationId xmlns:a16="http://schemas.microsoft.com/office/drawing/2014/main" id="{E8E9387D-617F-CF87-CF22-60A278198818}"/>
                </a:ext>
              </a:extLst>
            </p:cNvPr>
            <p:cNvPicPr>
              <a:picLocks noChangeAspect="1"/>
            </p:cNvPicPr>
            <p:nvPr/>
          </p:nvPicPr>
          <p:blipFill>
            <a:blip r:embed="rId8"/>
            <a:stretch>
              <a:fillRect/>
            </a:stretch>
          </p:blipFill>
          <p:spPr>
            <a:xfrm>
              <a:off x="3124807" y="3265469"/>
              <a:ext cx="484047" cy="481826"/>
            </a:xfrm>
            <a:prstGeom prst="rect">
              <a:avLst/>
            </a:prstGeom>
          </p:spPr>
        </p:pic>
        <p:pic>
          <p:nvPicPr>
            <p:cNvPr id="8" name="Picture 2">
              <a:extLst>
                <a:ext uri="{FF2B5EF4-FFF2-40B4-BE49-F238E27FC236}">
                  <a16:creationId xmlns:a16="http://schemas.microsoft.com/office/drawing/2014/main" id="{00000000-0008-0000-0200-0000040000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3400" y="3794474"/>
              <a:ext cx="607744" cy="355514"/>
            </a:xfrm>
            <a:prstGeom prst="rect">
              <a:avLst/>
            </a:prstGeom>
          </p:spPr>
        </p:pic>
        <p:pic>
          <p:nvPicPr>
            <p:cNvPr id="13" name="Picture 8">
              <a:extLst>
                <a:ext uri="{FF2B5EF4-FFF2-40B4-BE49-F238E27FC236}">
                  <a16:creationId xmlns:a16="http://schemas.microsoft.com/office/drawing/2014/main" id="{00000000-0008-0000-0200-00000300000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380496" y="2669363"/>
              <a:ext cx="1050294" cy="448627"/>
            </a:xfrm>
            <a:prstGeom prst="rect">
              <a:avLst/>
            </a:prstGeom>
          </p:spPr>
        </p:pic>
        <p:sp>
          <p:nvSpPr>
            <p:cNvPr id="15" name="ZoneTexte 14">
              <a:extLst>
                <a:ext uri="{FF2B5EF4-FFF2-40B4-BE49-F238E27FC236}">
                  <a16:creationId xmlns:a16="http://schemas.microsoft.com/office/drawing/2014/main" id="{B7110AD4-AA68-098D-5308-E72F6D778A7C}"/>
                </a:ext>
              </a:extLst>
            </p:cNvPr>
            <p:cNvSpPr txBox="1"/>
            <p:nvPr/>
          </p:nvSpPr>
          <p:spPr>
            <a:xfrm>
              <a:off x="5399158" y="3547855"/>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79,87%</a:t>
              </a:r>
            </a:p>
          </p:txBody>
        </p:sp>
        <p:sp>
          <p:nvSpPr>
            <p:cNvPr id="20" name="ZoneTexte 19">
              <a:extLst>
                <a:ext uri="{FF2B5EF4-FFF2-40B4-BE49-F238E27FC236}">
                  <a16:creationId xmlns:a16="http://schemas.microsoft.com/office/drawing/2014/main" id="{EEF1BF09-96B3-4DA2-5B8F-8AB7C7E1D66B}"/>
                </a:ext>
              </a:extLst>
            </p:cNvPr>
            <p:cNvSpPr txBox="1"/>
            <p:nvPr/>
          </p:nvSpPr>
          <p:spPr>
            <a:xfrm>
              <a:off x="7719537" y="4266736"/>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61,81%</a:t>
              </a:r>
            </a:p>
          </p:txBody>
        </p:sp>
        <p:sp>
          <p:nvSpPr>
            <p:cNvPr id="21" name="ZoneTexte 20">
              <a:extLst>
                <a:ext uri="{FF2B5EF4-FFF2-40B4-BE49-F238E27FC236}">
                  <a16:creationId xmlns:a16="http://schemas.microsoft.com/office/drawing/2014/main" id="{FCC2D473-F05A-A283-183D-B1AE31C75635}"/>
                </a:ext>
              </a:extLst>
            </p:cNvPr>
            <p:cNvSpPr txBox="1"/>
            <p:nvPr/>
          </p:nvSpPr>
          <p:spPr>
            <a:xfrm>
              <a:off x="2778217" y="3929361"/>
              <a:ext cx="1050294"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65,64%</a:t>
              </a:r>
            </a:p>
          </p:txBody>
        </p:sp>
      </p:grpSp>
    </p:spTree>
    <p:extLst>
      <p:ext uri="{BB962C8B-B14F-4D97-AF65-F5344CB8AC3E}">
        <p14:creationId xmlns:p14="http://schemas.microsoft.com/office/powerpoint/2010/main" val="218768424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13972</TotalTime>
  <Words>2425</Words>
  <Application>Microsoft Office PowerPoint</Application>
  <PresentationFormat>Grand écran</PresentationFormat>
  <Paragraphs>366</Paragraphs>
  <Slides>38</Slides>
  <Notes>13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38</vt:i4>
      </vt:variant>
    </vt:vector>
  </HeadingPairs>
  <TitlesOfParts>
    <vt:vector size="49" baseType="lpstr">
      <vt:lpstr>Abel</vt:lpstr>
      <vt:lpstr>Aptos</vt:lpstr>
      <vt:lpstr>Aptos Display</vt:lpstr>
      <vt:lpstr>Aptos ExtraBold</vt:lpstr>
      <vt:lpstr>Arial</vt:lpstr>
      <vt:lpstr>Calibri</vt:lpstr>
      <vt:lpstr>Cambria</vt:lpstr>
      <vt:lpstr>Nunito Light</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User2</dc:creator>
  <cp:lastModifiedBy>zayani yasmine</cp:lastModifiedBy>
  <cp:revision>987</cp:revision>
  <dcterms:created xsi:type="dcterms:W3CDTF">2026-01-06T07:46:56Z</dcterms:created>
  <dcterms:modified xsi:type="dcterms:W3CDTF">2026-07-09T11:01:10Z</dcterms:modified>
</cp:coreProperties>
</file>