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76" r:id="rId2"/>
    <p:sldId id="287" r:id="rId3"/>
    <p:sldId id="281" r:id="rId4"/>
    <p:sldId id="275" r:id="rId5"/>
  </p:sldIdLst>
  <p:sldSz cx="12192000" cy="7385050"/>
  <p:notesSz cx="12192000" cy="738505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627" autoAdjust="0"/>
  </p:normalViewPr>
  <p:slideViewPr>
    <p:cSldViewPr>
      <p:cViewPr varScale="1">
        <p:scale>
          <a:sx n="58" d="100"/>
          <a:sy n="58" d="100"/>
        </p:scale>
        <p:origin x="80" y="2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69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69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8782B4-FED8-4F42-935C-17DDBBCC3C1E}" type="datetimeFigureOut">
              <a:rPr lang="fr-FR" smtClean="0"/>
              <a:t>18/02/2026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923925"/>
            <a:ext cx="4114800" cy="2492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554413"/>
            <a:ext cx="9753600" cy="29083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015163"/>
            <a:ext cx="5283200" cy="369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7015163"/>
            <a:ext cx="5283200" cy="369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CE337A-2BE0-427F-B495-21BD5AB68C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0343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CE337A-2BE0-427F-B495-21BD5AB68CE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5443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F218D6-27FB-8A11-48F8-3C2062FC77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10DDF9-2DD0-1E06-7238-1D8A13018F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A3B2D2-5FA6-3E8B-D5F8-8239F84E65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3DA9AE-6571-020A-F272-787CC47B7E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CE337A-2BE0-427F-B495-21BD5AB68CE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6076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CE337A-2BE0-427F-B495-21BD5AB68CE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0925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289365"/>
            <a:ext cx="10363200" cy="1550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4135628"/>
            <a:ext cx="8534400" cy="1846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737920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852928" cy="7379206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0"/>
            <a:ext cx="182880" cy="7379334"/>
          </a:xfrm>
          <a:custGeom>
            <a:avLst/>
            <a:gdLst/>
            <a:ahLst/>
            <a:cxnLst/>
            <a:rect l="l" t="t" r="r" b="b"/>
            <a:pathLst>
              <a:path w="182880" h="7379334">
                <a:moveTo>
                  <a:pt x="182880" y="0"/>
                </a:moveTo>
                <a:lnTo>
                  <a:pt x="0" y="0"/>
                </a:lnTo>
                <a:lnTo>
                  <a:pt x="0" y="7379208"/>
                </a:lnTo>
                <a:lnTo>
                  <a:pt x="182880" y="7379208"/>
                </a:lnTo>
                <a:lnTo>
                  <a:pt x="182880" y="0"/>
                </a:lnTo>
                <a:close/>
              </a:path>
            </a:pathLst>
          </a:custGeom>
          <a:solidFill>
            <a:srgbClr val="2D526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411711" y="54863"/>
            <a:ext cx="731520" cy="4572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41414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200" b="1" i="0">
                <a:solidFill>
                  <a:srgbClr val="122C47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41414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698561"/>
            <a:ext cx="5303520" cy="48741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698561"/>
            <a:ext cx="5303520" cy="48741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737920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852928" cy="7379206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2192000" cy="7379208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0" y="0"/>
            <a:ext cx="12192000" cy="7379334"/>
          </a:xfrm>
          <a:custGeom>
            <a:avLst/>
            <a:gdLst/>
            <a:ahLst/>
            <a:cxnLst/>
            <a:rect l="l" t="t" r="r" b="b"/>
            <a:pathLst>
              <a:path w="12192000" h="7379334">
                <a:moveTo>
                  <a:pt x="12192000" y="0"/>
                </a:moveTo>
                <a:lnTo>
                  <a:pt x="0" y="0"/>
                </a:lnTo>
                <a:lnTo>
                  <a:pt x="0" y="7379208"/>
                </a:lnTo>
                <a:lnTo>
                  <a:pt x="12192000" y="7379208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41414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737920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852928" cy="7379206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0"/>
            <a:ext cx="182880" cy="7379334"/>
          </a:xfrm>
          <a:custGeom>
            <a:avLst/>
            <a:gdLst/>
            <a:ahLst/>
            <a:cxnLst/>
            <a:rect l="l" t="t" r="r" b="b"/>
            <a:pathLst>
              <a:path w="182880" h="7379334">
                <a:moveTo>
                  <a:pt x="182880" y="0"/>
                </a:moveTo>
                <a:lnTo>
                  <a:pt x="0" y="0"/>
                </a:lnTo>
                <a:lnTo>
                  <a:pt x="0" y="7379208"/>
                </a:lnTo>
                <a:lnTo>
                  <a:pt x="182880" y="7379208"/>
                </a:lnTo>
                <a:lnTo>
                  <a:pt x="182880" y="0"/>
                </a:lnTo>
                <a:close/>
              </a:path>
            </a:pathLst>
          </a:custGeom>
          <a:solidFill>
            <a:srgbClr val="2D526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411711" y="54863"/>
            <a:ext cx="731520" cy="4572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737920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2852928" cy="737920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59197" y="338454"/>
            <a:ext cx="1673605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41414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1486" y="1684781"/>
            <a:ext cx="10996295" cy="21418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1" i="0">
                <a:solidFill>
                  <a:srgbClr val="122C47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868096"/>
            <a:ext cx="3901440" cy="3692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868096"/>
            <a:ext cx="2804160" cy="3692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868096"/>
            <a:ext cx="2804160" cy="3692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916918" y="6882789"/>
            <a:ext cx="129539" cy="125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spc="-10" dirty="0">
                <a:latin typeface="Verdana"/>
                <a:cs typeface="Verdana"/>
              </a:rPr>
              <a:t>10</a:t>
            </a:r>
            <a:endParaRPr sz="65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0"/>
            <a:ext cx="914400" cy="628411"/>
          </a:xfrm>
          <a:prstGeom prst="rect">
            <a:avLst/>
          </a:pr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913A3005-F782-286B-6403-D64DBFF40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0" y="96734"/>
            <a:ext cx="4648200" cy="36933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fr-FR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Zone de </a:t>
            </a:r>
            <a:r>
              <a:rPr lang="fr-FR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faiblaisse</a:t>
            </a:r>
            <a:r>
              <a:rPr lang="fr-FR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couverture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CB6EBBA-5B14-DE2E-5C5D-F74A952B172D}"/>
              </a:ext>
            </a:extLst>
          </p:cNvPr>
          <p:cNvSpPr txBox="1"/>
          <p:nvPr/>
        </p:nvSpPr>
        <p:spPr>
          <a:xfrm>
            <a:off x="1949481" y="5040740"/>
            <a:ext cx="2912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highlight>
                  <a:srgbClr val="FFFF00"/>
                </a:highlight>
              </a:rPr>
              <a:t>Z1: Caserne </a:t>
            </a:r>
            <a:r>
              <a:rPr lang="fr-FR" b="1" dirty="0" err="1">
                <a:highlight>
                  <a:srgbClr val="FFFF00"/>
                </a:highlight>
              </a:rPr>
              <a:t>sejoumi</a:t>
            </a:r>
            <a:endParaRPr lang="fr-FR" b="1" dirty="0">
              <a:highlight>
                <a:srgbClr val="FFFF00"/>
              </a:highlight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10EC423-9FAF-6A33-141F-413D68F6A7BF}"/>
              </a:ext>
            </a:extLst>
          </p:cNvPr>
          <p:cNvSpPr/>
          <p:nvPr/>
        </p:nvSpPr>
        <p:spPr>
          <a:xfrm>
            <a:off x="3035235" y="1835555"/>
            <a:ext cx="1020408" cy="2788306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9174F25-F41D-DB9A-2C3F-D31FAC2F9B13}"/>
              </a:ext>
            </a:extLst>
          </p:cNvPr>
          <p:cNvCxnSpPr>
            <a:cxnSpLocks/>
          </p:cNvCxnSpPr>
          <p:nvPr/>
        </p:nvCxnSpPr>
        <p:spPr>
          <a:xfrm>
            <a:off x="2039277" y="2886963"/>
            <a:ext cx="766407" cy="685490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8C4DCB4-B83F-A0CC-C9D9-7E546564F6AE}"/>
              </a:ext>
            </a:extLst>
          </p:cNvPr>
          <p:cNvSpPr txBox="1"/>
          <p:nvPr/>
        </p:nvSpPr>
        <p:spPr>
          <a:xfrm>
            <a:off x="1536572" y="2604873"/>
            <a:ext cx="516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Z1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C1BAA62-B648-14CE-B638-67A3ECE2F6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906" y="1278633"/>
            <a:ext cx="4885795" cy="357451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051CCB5-7917-934D-94EC-6C12F9C341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5135" y="1177925"/>
            <a:ext cx="4083260" cy="4654789"/>
          </a:xfrm>
          <a:prstGeom prst="rect">
            <a:avLst/>
          </a:prstGeom>
        </p:spPr>
      </p:pic>
      <p:sp>
        <p:nvSpPr>
          <p:cNvPr id="8" name="TextBox 28">
            <a:extLst>
              <a:ext uri="{FF2B5EF4-FFF2-40B4-BE49-F238E27FC236}">
                <a16:creationId xmlns:a16="http://schemas.microsoft.com/office/drawing/2014/main" id="{E9B8E3C9-D8DF-4F74-9124-D34E0EA5B354}"/>
              </a:ext>
            </a:extLst>
          </p:cNvPr>
          <p:cNvSpPr txBox="1"/>
          <p:nvPr/>
        </p:nvSpPr>
        <p:spPr>
          <a:xfrm>
            <a:off x="8775853" y="6022459"/>
            <a:ext cx="2912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highlight>
                  <a:srgbClr val="FFFF00"/>
                </a:highlight>
              </a:rPr>
              <a:t>Z2: C35</a:t>
            </a:r>
          </a:p>
        </p:txBody>
      </p:sp>
    </p:spTree>
    <p:extLst>
      <p:ext uri="{BB962C8B-B14F-4D97-AF65-F5344CB8AC3E}">
        <p14:creationId xmlns:p14="http://schemas.microsoft.com/office/powerpoint/2010/main" val="1104360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0EC71F-1F89-43F0-C86A-D42CF8AB5B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D7B64EC-47BC-61CF-43CE-64984CE0C79D}"/>
              </a:ext>
            </a:extLst>
          </p:cNvPr>
          <p:cNvSpPr txBox="1"/>
          <p:nvPr/>
        </p:nvSpPr>
        <p:spPr>
          <a:xfrm>
            <a:off x="11916918" y="6882789"/>
            <a:ext cx="129539" cy="125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spc="-10" dirty="0">
                <a:latin typeface="Verdana"/>
                <a:cs typeface="Verdana"/>
              </a:rPr>
              <a:t>10</a:t>
            </a:r>
            <a:endParaRPr sz="650">
              <a:latin typeface="Verdana"/>
              <a:cs typeface="Verdana"/>
            </a:endParaRPr>
          </a:p>
        </p:txBody>
      </p:sp>
      <p:pic>
        <p:nvPicPr>
          <p:cNvPr id="3" name="object 3">
            <a:extLst>
              <a:ext uri="{FF2B5EF4-FFF2-40B4-BE49-F238E27FC236}">
                <a16:creationId xmlns:a16="http://schemas.microsoft.com/office/drawing/2014/main" id="{0F96699C-A783-EAA4-E530-C5B527A95F4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0"/>
            <a:ext cx="914400" cy="628411"/>
          </a:xfrm>
          <a:prstGeom prst="rect">
            <a:avLst/>
          </a:pr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5D1C945B-CF0F-E0F0-F778-67E48FF15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0" y="96734"/>
            <a:ext cx="4648200" cy="36933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fr-FR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Zone de </a:t>
            </a:r>
            <a:r>
              <a:rPr lang="fr-FR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faiblaisse</a:t>
            </a:r>
            <a:r>
              <a:rPr lang="fr-FR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couverture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7599C73-3577-719D-75F7-97798158E38F}"/>
              </a:ext>
            </a:extLst>
          </p:cNvPr>
          <p:cNvSpPr txBox="1"/>
          <p:nvPr/>
        </p:nvSpPr>
        <p:spPr>
          <a:xfrm>
            <a:off x="2362200" y="4759325"/>
            <a:ext cx="2912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highlight>
                  <a:srgbClr val="FFFF00"/>
                </a:highlight>
              </a:rPr>
              <a:t>Z3: </a:t>
            </a:r>
            <a:r>
              <a:rPr lang="fr-FR" b="1" dirty="0" err="1">
                <a:highlight>
                  <a:srgbClr val="FFFF00"/>
                </a:highlight>
              </a:rPr>
              <a:t>Dkhila</a:t>
            </a:r>
            <a:endParaRPr lang="fr-FR" b="1" dirty="0">
              <a:highlight>
                <a:srgbClr val="FFFF00"/>
              </a:highlight>
            </a:endParaRPr>
          </a:p>
        </p:txBody>
      </p:sp>
      <p:sp>
        <p:nvSpPr>
          <p:cNvPr id="8" name="TextBox 28">
            <a:extLst>
              <a:ext uri="{FF2B5EF4-FFF2-40B4-BE49-F238E27FC236}">
                <a16:creationId xmlns:a16="http://schemas.microsoft.com/office/drawing/2014/main" id="{EA2FC91A-53DA-F613-00A2-D302A1779F6F}"/>
              </a:ext>
            </a:extLst>
          </p:cNvPr>
          <p:cNvSpPr txBox="1"/>
          <p:nvPr/>
        </p:nvSpPr>
        <p:spPr>
          <a:xfrm>
            <a:off x="8534400" y="5165418"/>
            <a:ext cx="2912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highlight>
                  <a:srgbClr val="FFFF00"/>
                </a:highlight>
              </a:rPr>
              <a:t>Z2: A3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E66BCAC-A10E-BA98-FD71-3C9136CF26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558925"/>
            <a:ext cx="4977746" cy="300366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3BC2B6E-698F-0A73-214C-815F465C32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3209" y="1482725"/>
            <a:ext cx="4274596" cy="357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514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916918" y="6882789"/>
            <a:ext cx="129539" cy="125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spc="-10" dirty="0">
                <a:latin typeface="Verdana"/>
                <a:cs typeface="Verdana"/>
              </a:rPr>
              <a:t>10</a:t>
            </a:r>
            <a:endParaRPr sz="65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17992"/>
            <a:ext cx="914400" cy="688622"/>
          </a:xfrm>
          <a:prstGeom prst="rect">
            <a:avLst/>
          </a:prstGeom>
        </p:spPr>
      </p:pic>
      <p:sp>
        <p:nvSpPr>
          <p:cNvPr id="4" name="Title 15">
            <a:extLst>
              <a:ext uri="{FF2B5EF4-FFF2-40B4-BE49-F238E27FC236}">
                <a16:creationId xmlns:a16="http://schemas.microsoft.com/office/drawing/2014/main" id="{67509DE7-03D2-D883-E38C-019818454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0900" y="337282"/>
            <a:ext cx="5410200" cy="73866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fr-FR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Zone de faiblesse de couverture et recommandations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BDF540-7AEF-10D7-2BA2-55FF4BAC81FA}"/>
              </a:ext>
            </a:extLst>
          </p:cNvPr>
          <p:cNvSpPr txBox="1"/>
          <p:nvPr/>
        </p:nvSpPr>
        <p:spPr>
          <a:xfrm>
            <a:off x="3390900" y="1177925"/>
            <a:ext cx="967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(Les </a:t>
            </a:r>
            <a:r>
              <a:rPr lang="fr-FR" dirty="0" err="1"/>
              <a:t>zonnes</a:t>
            </a:r>
            <a:r>
              <a:rPr lang="fr-FR" dirty="0"/>
              <a:t> sont mentionnées dans les slides 16 à 18)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713A1E-B197-7E31-E971-D627A5F34CEB}"/>
              </a:ext>
            </a:extLst>
          </p:cNvPr>
          <p:cNvSpPr txBox="1"/>
          <p:nvPr/>
        </p:nvSpPr>
        <p:spPr>
          <a:xfrm>
            <a:off x="1143000" y="1711325"/>
            <a:ext cx="99822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/>
            <a:endParaRPr lang="fr-FR" sz="2000" b="1" spc="-25" dirty="0">
              <a:solidFill>
                <a:srgbClr val="006EC0"/>
              </a:solidFill>
              <a:latin typeface="Verdana"/>
            </a:endParaRPr>
          </a:p>
          <a:p>
            <a:pPr marL="298450" indent="-285750"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002060"/>
                </a:solidFill>
              </a:rPr>
              <a:t>Zone 1 </a:t>
            </a:r>
            <a:r>
              <a:rPr lang="fr-FR" sz="2000" b="1" dirty="0"/>
              <a:t>:Caserne </a:t>
            </a:r>
            <a:r>
              <a:rPr lang="fr-FR" sz="2000" b="1" dirty="0" err="1"/>
              <a:t>sijoumi</a:t>
            </a:r>
            <a:r>
              <a:rPr lang="fr-FR" sz="2000" b="1" dirty="0">
                <a:sym typeface="Wingdings" panose="05000000000000000000" pitchFamily="2" charset="2"/>
              </a:rPr>
              <a:t> Ajout d’un site</a:t>
            </a:r>
          </a:p>
          <a:p>
            <a:pPr marL="12700"/>
            <a:endParaRPr lang="fr-FR" sz="2000" b="1" dirty="0"/>
          </a:p>
          <a:p>
            <a:pPr marL="298450" indent="-285750"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002060"/>
                </a:solidFill>
              </a:rPr>
              <a:t>Zone 2 </a:t>
            </a:r>
            <a:r>
              <a:rPr lang="fr-FR" sz="2000" b="1" dirty="0"/>
              <a:t>:C35</a:t>
            </a:r>
            <a:r>
              <a:rPr lang="fr-FR" sz="2000" b="1" dirty="0">
                <a:sym typeface="Wingdings" panose="05000000000000000000" pitchFamily="2" charset="2"/>
              </a:rPr>
              <a:t> Ajout d’un site</a:t>
            </a:r>
          </a:p>
          <a:p>
            <a:pPr marL="12700"/>
            <a:endParaRPr lang="fr-FR" sz="2000" b="1" dirty="0"/>
          </a:p>
          <a:p>
            <a:pPr marL="298450" indent="-285750"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002060"/>
                </a:solidFill>
              </a:rPr>
              <a:t>Zone 3 </a:t>
            </a:r>
            <a:r>
              <a:rPr lang="fr-FR" sz="2000" b="1" dirty="0"/>
              <a:t>:</a:t>
            </a:r>
            <a:r>
              <a:rPr lang="fr-FR" sz="2000" b="1" dirty="0" err="1"/>
              <a:t>Dkhila</a:t>
            </a:r>
            <a:r>
              <a:rPr lang="fr-FR" sz="2000" b="1" dirty="0">
                <a:sym typeface="Wingdings" panose="05000000000000000000" pitchFamily="2" charset="2"/>
              </a:rPr>
              <a:t> Ajout d’un répéteur</a:t>
            </a:r>
          </a:p>
          <a:p>
            <a:pPr marL="12700"/>
            <a:endParaRPr lang="fr-FR" sz="2000" b="1" dirty="0"/>
          </a:p>
          <a:p>
            <a:pPr marL="298450" indent="-285750"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002060"/>
                </a:solidFill>
              </a:rPr>
              <a:t>Zone 4 </a:t>
            </a:r>
            <a:r>
              <a:rPr lang="fr-FR" sz="2000" b="1" dirty="0"/>
              <a:t>:A1</a:t>
            </a:r>
            <a:r>
              <a:rPr lang="fr-FR" sz="2000" b="1" dirty="0">
                <a:sym typeface="Wingdings" panose="05000000000000000000" pitchFamily="2" charset="2"/>
              </a:rPr>
              <a:t> Ajout d’un répéteur</a:t>
            </a:r>
            <a:endParaRPr lang="fr-FR" sz="2000" b="1" dirty="0"/>
          </a:p>
          <a:p>
            <a:pPr marL="12700"/>
            <a:endParaRPr lang="fr-FR" sz="2000" b="1" dirty="0"/>
          </a:p>
          <a:p>
            <a:pPr marL="12700"/>
            <a:endParaRPr lang="fr-FR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374010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1916918" y="6882789"/>
            <a:ext cx="129539" cy="125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spc="-10" dirty="0">
                <a:latin typeface="Verdana"/>
                <a:cs typeface="Verdana"/>
              </a:rPr>
              <a:t>14</a:t>
            </a:r>
            <a:endParaRPr sz="650">
              <a:latin typeface="Verdana"/>
              <a:cs typeface="Verdan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0"/>
            <a:ext cx="1000486" cy="6724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069007-E8E9-980B-6E7B-D77FDCF330CC}"/>
              </a:ext>
            </a:extLst>
          </p:cNvPr>
          <p:cNvSpPr txBox="1"/>
          <p:nvPr/>
        </p:nvSpPr>
        <p:spPr>
          <a:xfrm>
            <a:off x="2156983" y="87653"/>
            <a:ext cx="8229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414141"/>
                </a:solidFill>
                <a:latin typeface="Century Gothic" panose="020B0502020202020204" pitchFamily="34" charset="0"/>
              </a:rPr>
              <a:t>P</a:t>
            </a:r>
            <a:r>
              <a:rPr lang="fr-FR" sz="3200" b="0" i="0" u="none" strike="noStrike" baseline="0" dirty="0">
                <a:solidFill>
                  <a:srgbClr val="414141"/>
                </a:solidFill>
                <a:latin typeface="Century Gothic" panose="020B0502020202020204" pitchFamily="34" charset="0"/>
              </a:rPr>
              <a:t>lan d’action</a:t>
            </a:r>
          </a:p>
        </p:txBody>
      </p:sp>
      <p:sp>
        <p:nvSpPr>
          <p:cNvPr id="2" name="object 4">
            <a:extLst>
              <a:ext uri="{FF2B5EF4-FFF2-40B4-BE49-F238E27FC236}">
                <a16:creationId xmlns:a16="http://schemas.microsoft.com/office/drawing/2014/main" id="{8F9D4B22-EA0F-F06D-5B2D-A780A02E0728}"/>
              </a:ext>
            </a:extLst>
          </p:cNvPr>
          <p:cNvSpPr txBox="1"/>
          <p:nvPr/>
        </p:nvSpPr>
        <p:spPr>
          <a:xfrm>
            <a:off x="813577" y="1101725"/>
            <a:ext cx="10916413" cy="718273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/>
            <a:endParaRPr lang="fr-FR" i="1" spc="-5" dirty="0">
              <a:latin typeface="Verdana"/>
              <a:cs typeface="Verdana"/>
            </a:endParaRPr>
          </a:p>
          <a:p>
            <a:pPr marL="12700"/>
            <a:r>
              <a:rPr lang="fr-FR" sz="1600" spc="-25" dirty="0">
                <a:latin typeface="Verdana"/>
              </a:rPr>
              <a:t>1- </a:t>
            </a:r>
            <a:r>
              <a:rPr lang="fr-FR" sz="1600" spc="-25" dirty="0" err="1">
                <a:latin typeface="Verdana"/>
              </a:rPr>
              <a:t>Downtilt</a:t>
            </a:r>
            <a:r>
              <a:rPr lang="fr-FR" sz="1600" spc="-25" dirty="0">
                <a:latin typeface="Verdana"/>
              </a:rPr>
              <a:t> de secteur 3 de 3G_pole_sidi_thabet.</a:t>
            </a:r>
          </a:p>
          <a:p>
            <a:pPr marL="12700"/>
            <a:endParaRPr lang="fr-FR" sz="1600" spc="-25" dirty="0">
              <a:latin typeface="Verdana"/>
            </a:endParaRPr>
          </a:p>
          <a:p>
            <a:pPr marL="12700"/>
            <a:r>
              <a:rPr lang="fr-FR" sz="1600" spc="-25" dirty="0">
                <a:latin typeface="Verdana"/>
              </a:rPr>
              <a:t>2- </a:t>
            </a:r>
            <a:r>
              <a:rPr lang="fr-FR" sz="1600" spc="-25" dirty="0" err="1">
                <a:latin typeface="Verdana"/>
              </a:rPr>
              <a:t>Downtilt</a:t>
            </a:r>
            <a:r>
              <a:rPr lang="fr-FR" sz="1600" spc="-25" dirty="0">
                <a:latin typeface="Verdana"/>
              </a:rPr>
              <a:t> de secteur 2 de 3G_Utique_Nouvelle_Coh.</a:t>
            </a:r>
          </a:p>
          <a:p>
            <a:pPr marL="12700"/>
            <a:endParaRPr lang="fr-FR" sz="1600" spc="-25" dirty="0">
              <a:latin typeface="Verdana"/>
              <a:sym typeface="Wingdings" panose="05000000000000000000" pitchFamily="2" charset="2"/>
            </a:endParaRPr>
          </a:p>
          <a:p>
            <a:pPr marL="12700"/>
            <a:r>
              <a:rPr lang="fr-FR" sz="1600" spc="-25" dirty="0">
                <a:latin typeface="Verdana"/>
              </a:rPr>
              <a:t>3- </a:t>
            </a:r>
            <a:r>
              <a:rPr lang="fr-FR" sz="1600" spc="-25" dirty="0" err="1">
                <a:latin typeface="Verdana"/>
                <a:sym typeface="Wingdings" panose="05000000000000000000" pitchFamily="2" charset="2"/>
              </a:rPr>
              <a:t>Downtilt</a:t>
            </a:r>
            <a:r>
              <a:rPr lang="fr-FR" sz="1600" spc="-25" dirty="0">
                <a:latin typeface="Verdana"/>
                <a:sym typeface="Wingdings" panose="05000000000000000000" pitchFamily="2" charset="2"/>
              </a:rPr>
              <a:t> de secteur 3 de 3G_Nour_Jaafer</a:t>
            </a:r>
          </a:p>
          <a:p>
            <a:pPr marL="12700"/>
            <a:endParaRPr lang="fr-FR" sz="1600" spc="-25" dirty="0">
              <a:latin typeface="Verdana"/>
              <a:sym typeface="Wingdings" panose="05000000000000000000" pitchFamily="2" charset="2"/>
            </a:endParaRPr>
          </a:p>
          <a:p>
            <a:pPr marL="12700"/>
            <a:r>
              <a:rPr lang="fr-FR" sz="1600" spc="-25" dirty="0">
                <a:latin typeface="Verdana"/>
              </a:rPr>
              <a:t>4-une amélioration de la couverture du secteur 3 de 3G_K_Andalous2 par un ajustement du tilt (</a:t>
            </a:r>
            <a:r>
              <a:rPr lang="fr-FR" sz="1600" spc="-25" dirty="0" err="1">
                <a:latin typeface="Verdana"/>
              </a:rPr>
              <a:t>uptilt</a:t>
            </a:r>
            <a:r>
              <a:rPr lang="fr-FR" sz="1600" spc="-25" dirty="0">
                <a:latin typeface="Verdana"/>
              </a:rPr>
              <a:t>) ou une augmentation de la puissance d’émission</a:t>
            </a:r>
            <a:endParaRPr lang="fr-FR" sz="1600" spc="-25" dirty="0">
              <a:latin typeface="Verdana"/>
              <a:sym typeface="Wingdings" panose="05000000000000000000" pitchFamily="2" charset="2"/>
            </a:endParaRPr>
          </a:p>
          <a:p>
            <a:pPr marL="12700"/>
            <a:endParaRPr lang="fr-FR" sz="1600" spc="-25" dirty="0">
              <a:latin typeface="Verdana"/>
              <a:sym typeface="Wingdings" panose="05000000000000000000" pitchFamily="2" charset="2"/>
            </a:endParaRPr>
          </a:p>
          <a:p>
            <a:pPr marL="12700"/>
            <a:r>
              <a:rPr lang="fr-FR" sz="1600" spc="-25" dirty="0">
                <a:latin typeface="Verdana"/>
                <a:sym typeface="Wingdings" panose="05000000000000000000" pitchFamily="2" charset="2"/>
              </a:rPr>
              <a:t>5-</a:t>
            </a:r>
            <a:r>
              <a:rPr lang="fr-FR" sz="1600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l</a:t>
            </a:r>
            <a:r>
              <a:rPr lang="fr-FR" sz="1600" spc="-25" dirty="0">
                <a:latin typeface="Verdana"/>
              </a:rPr>
              <a:t>’activation de l’AMR-WB et du VOLTE est recommandée pour améliorer les performances du service voix.</a:t>
            </a:r>
          </a:p>
          <a:p>
            <a:pPr marL="12700"/>
            <a:endParaRPr lang="fr-FR" sz="1600" spc="-25" dirty="0">
              <a:latin typeface="Verdana"/>
              <a:sym typeface="Wingdings" panose="05000000000000000000" pitchFamily="2" charset="2"/>
            </a:endParaRPr>
          </a:p>
          <a:p>
            <a:pPr marL="12700"/>
            <a:r>
              <a:rPr lang="fr-FR" sz="1600" spc="-25" dirty="0">
                <a:latin typeface="Verdana"/>
                <a:sym typeface="Wingdings" panose="05000000000000000000" pitchFamily="2" charset="2"/>
              </a:rPr>
              <a:t>6-Refarming de la bande UMTS 2100 vers la 4G </a:t>
            </a:r>
          </a:p>
          <a:p>
            <a:pPr marL="12700"/>
            <a:endParaRPr lang="fr-FR" sz="1600" spc="-25" dirty="0">
              <a:latin typeface="Verdana"/>
              <a:sym typeface="Wingdings" panose="05000000000000000000" pitchFamily="2" charset="2"/>
            </a:endParaRPr>
          </a:p>
          <a:p>
            <a:pPr marL="12700"/>
            <a:endParaRPr lang="fr-FR" sz="1600" spc="-25" dirty="0">
              <a:latin typeface="Verdana"/>
              <a:sym typeface="Wingdings" panose="05000000000000000000" pitchFamily="2" charset="2"/>
            </a:endParaRPr>
          </a:p>
          <a:p>
            <a:pPr marL="12700"/>
            <a:endParaRPr lang="fr-FR" sz="1600" spc="-25" dirty="0">
              <a:latin typeface="Verdana"/>
              <a:sym typeface="Wingdings" panose="05000000000000000000" pitchFamily="2" charset="2"/>
            </a:endParaRPr>
          </a:p>
          <a:p>
            <a:pPr marL="12700"/>
            <a:endParaRPr lang="fr-FR" sz="1600" spc="-25" dirty="0">
              <a:latin typeface="Verdana"/>
              <a:sym typeface="Wingdings" panose="05000000000000000000" pitchFamily="2" charset="2"/>
            </a:endParaRPr>
          </a:p>
          <a:p>
            <a:pPr marL="12700"/>
            <a:endParaRPr lang="fr-FR" sz="1600" spc="-25" dirty="0">
              <a:latin typeface="Verdana"/>
              <a:sym typeface="Wingdings" panose="05000000000000000000" pitchFamily="2" charset="2"/>
            </a:endParaRPr>
          </a:p>
          <a:p>
            <a:pPr marL="12700"/>
            <a:endParaRPr lang="fr-FR" sz="1600" spc="-25" dirty="0">
              <a:latin typeface="Verdana"/>
            </a:endParaRPr>
          </a:p>
          <a:p>
            <a:pPr marL="12700"/>
            <a:r>
              <a:rPr lang="fr-FR" sz="1600" spc="-25" dirty="0">
                <a:latin typeface="Verdana"/>
                <a:sym typeface="Wingdings" panose="05000000000000000000" pitchFamily="2" charset="2"/>
              </a:rPr>
              <a:t> </a:t>
            </a:r>
            <a:endParaRPr lang="fr-FR" sz="1600" spc="-25" dirty="0">
              <a:latin typeface="Verdana"/>
            </a:endParaRPr>
          </a:p>
          <a:p>
            <a:pPr marL="12700"/>
            <a:endParaRPr lang="fr-FR" sz="1600" spc="-25" dirty="0">
              <a:latin typeface="Verdana"/>
            </a:endParaRPr>
          </a:p>
          <a:p>
            <a:pPr marL="12700"/>
            <a:r>
              <a:rPr lang="fr-FR" sz="1600" spc="-25" dirty="0">
                <a:latin typeface="Verdana"/>
              </a:rPr>
              <a:t>   </a:t>
            </a:r>
          </a:p>
          <a:p>
            <a:pPr marL="12700"/>
            <a:r>
              <a:rPr lang="fr-FR" sz="1600" spc="-25" dirty="0">
                <a:latin typeface="Verdana"/>
              </a:rPr>
              <a:t>   </a:t>
            </a:r>
          </a:p>
          <a:p>
            <a:pPr marL="298457" indent="-285757">
              <a:buFontTx/>
              <a:buChar char="-"/>
            </a:pPr>
            <a:endParaRPr lang="fr-FR" sz="1600" spc="-25" dirty="0">
              <a:latin typeface="Verdana"/>
            </a:endParaRPr>
          </a:p>
          <a:p>
            <a:pPr marL="298457" indent="-285757">
              <a:buFontTx/>
              <a:buChar char="-"/>
            </a:pPr>
            <a:endParaRPr lang="fr-FR" sz="1600" spc="-25" dirty="0">
              <a:latin typeface="Verdana"/>
            </a:endParaRPr>
          </a:p>
          <a:p>
            <a:pPr marL="298457" indent="-285757">
              <a:buFontTx/>
              <a:buChar char="-"/>
            </a:pPr>
            <a:endParaRPr lang="fr-FR" sz="1600" spc="-25" dirty="0">
              <a:latin typeface="Verdana"/>
            </a:endParaRPr>
          </a:p>
          <a:p>
            <a:pPr marL="298457" indent="-285757">
              <a:buFontTx/>
              <a:buChar char="-"/>
            </a:pPr>
            <a:endParaRPr lang="fr-FR" sz="1600" spc="-25" dirty="0">
              <a:latin typeface="Verdana"/>
            </a:endParaRPr>
          </a:p>
          <a:p>
            <a:pPr marL="298457" indent="-285757">
              <a:buFontTx/>
              <a:buChar char="-"/>
            </a:pPr>
            <a:endParaRPr lang="fr-FR" sz="1600" spc="-25" dirty="0">
              <a:latin typeface="Verdana"/>
            </a:endParaRPr>
          </a:p>
          <a:p>
            <a:pPr marL="298457" indent="-285757">
              <a:buFontTx/>
              <a:buChar char="-"/>
            </a:pPr>
            <a:endParaRPr sz="1600" spc="-25" dirty="0">
              <a:solidFill>
                <a:srgbClr val="006EC0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8652897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18280</TotalTime>
  <Words>184</Words>
  <Application>Microsoft Office PowerPoint</Application>
  <PresentationFormat>Personnalisé</PresentationFormat>
  <Paragraphs>53</Paragraphs>
  <Slides>4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2" baseType="lpstr">
      <vt:lpstr>Aptos Display</vt:lpstr>
      <vt:lpstr>Arial</vt:lpstr>
      <vt:lpstr>Calibri</vt:lpstr>
      <vt:lpstr>Century Gothic</vt:lpstr>
      <vt:lpstr>Tahoma</vt:lpstr>
      <vt:lpstr>Verdana</vt:lpstr>
      <vt:lpstr>Wingdings</vt:lpstr>
      <vt:lpstr>Office Theme</vt:lpstr>
      <vt:lpstr>  Zone de faiblaisse de couverture</vt:lpstr>
      <vt:lpstr>  Zone de faiblaisse de couverture</vt:lpstr>
      <vt:lpstr>  Zone de faiblesse de couverture et recommandations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Benchmarking</dc:title>
  <dc:subject>réjion de Sfax</dc:subject>
  <dc:creator>Nessrine Fehri</dc:creator>
  <cp:lastModifiedBy>SAADANI Fares</cp:lastModifiedBy>
  <cp:revision>163</cp:revision>
  <dcterms:created xsi:type="dcterms:W3CDTF">2023-06-25T11:05:53Z</dcterms:created>
  <dcterms:modified xsi:type="dcterms:W3CDTF">2026-02-18T21:10:07Z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2023-03-09T00:00:00Z</vt:filetime>
  </property>
  <property fmtid="{D5CDD505-2E9C-101B-9397-08002B2CF9AE}" pid="3" name="Creator">
    <vt:lpwstr>Microsoft® PowerPoint® LTSC</vt:lpwstr>
  </property>
  <property fmtid="{D5CDD505-2E9C-101B-9397-08002B2CF9AE}" pid="4" name="LastSaved">
    <vt:filetime>2023-06-25T00:00:00Z</vt:filetime>
  </property>
</Properties>
</file>